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3" r:id="rId1"/>
    <p:sldMasterId id="2147483648" r:id="rId2"/>
    <p:sldMasterId id="2147483650" r:id="rId3"/>
    <p:sldMasterId id="2147483663" r:id="rId4"/>
    <p:sldMasterId id="2147483699" r:id="rId5"/>
    <p:sldMasterId id="2147483675" r:id="rId6"/>
    <p:sldMasterId id="2147483687" r:id="rId7"/>
    <p:sldMasterId id="2147483711" r:id="rId8"/>
  </p:sldMasterIdLst>
  <p:notesMasterIdLst>
    <p:notesMasterId r:id="rId35"/>
  </p:notesMasterIdLst>
  <p:handoutMasterIdLst>
    <p:handoutMasterId r:id="rId36"/>
  </p:handoutMasterIdLst>
  <p:sldIdLst>
    <p:sldId id="1227" r:id="rId9"/>
    <p:sldId id="1255" r:id="rId10"/>
    <p:sldId id="1270" r:id="rId11"/>
    <p:sldId id="1271" r:id="rId12"/>
    <p:sldId id="1267" r:id="rId13"/>
    <p:sldId id="1262" r:id="rId14"/>
    <p:sldId id="1272" r:id="rId15"/>
    <p:sldId id="1252" r:id="rId16"/>
    <p:sldId id="1263" r:id="rId17"/>
    <p:sldId id="1254" r:id="rId18"/>
    <p:sldId id="1245" r:id="rId19"/>
    <p:sldId id="1247" r:id="rId20"/>
    <p:sldId id="1246" r:id="rId21"/>
    <p:sldId id="1268" r:id="rId22"/>
    <p:sldId id="1253" r:id="rId23"/>
    <p:sldId id="1249" r:id="rId24"/>
    <p:sldId id="1264" r:id="rId25"/>
    <p:sldId id="1265" r:id="rId26"/>
    <p:sldId id="1244" r:id="rId27"/>
    <p:sldId id="283" r:id="rId28"/>
    <p:sldId id="1273" r:id="rId29"/>
    <p:sldId id="1256" r:id="rId30"/>
    <p:sldId id="1257" r:id="rId31"/>
    <p:sldId id="1282" r:id="rId32"/>
    <p:sldId id="1269" r:id="rId33"/>
    <p:sldId id="1274" r:id="rId34"/>
  </p:sldIdLst>
  <p:sldSz cx="12192000" cy="6858000"/>
  <p:notesSz cx="6858000" cy="9144000"/>
  <p:embeddedFontLst>
    <p:embeddedFont>
      <p:font typeface="Cambria Math" panose="02040503050406030204" pitchFamily="18" charset="0"/>
      <p:regular r:id="rId37"/>
    </p:embeddedFont>
    <p:embeddedFont>
      <p:font typeface="Moderat Extended" panose="020B0604020202020204" charset="0"/>
      <p:regular r:id="rId38"/>
      <p:bold r:id="rId39"/>
      <p:italic r:id="rId40"/>
      <p:boldItalic r:id="rId41"/>
    </p:embeddedFont>
    <p:embeddedFont>
      <p:font typeface="Moderat Extended Medium" panose="020B0604020202020204" charset="0"/>
      <p:regular r:id="rId42"/>
    </p:embeddedFont>
    <p:embeddedFont>
      <p:font typeface="Moderat Medium" panose="020B0604020202020204" charset="0"/>
      <p:regular r:id="rId43"/>
    </p:embeddedFont>
    <p:embeddedFont>
      <p:font typeface="Roboto" pitchFamily="2"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8"/>
    <a:srgbClr val="FFC000"/>
    <a:srgbClr val="676767"/>
    <a:srgbClr val="BC002D"/>
    <a:srgbClr val="FF9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120DC-8796-4990-905E-448A39F00445}" v="20" dt="2025-07-02T09:24:53.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9" autoAdjust="0"/>
    <p:restoredTop sz="95135" autoAdjust="0"/>
  </p:normalViewPr>
  <p:slideViewPr>
    <p:cSldViewPr snapToGrid="0">
      <p:cViewPr varScale="1">
        <p:scale>
          <a:sx n="94" d="100"/>
          <a:sy n="94" d="100"/>
        </p:scale>
        <p:origin x="894" y="9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3.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8.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t, Francis (STFC,RAL,ISIS)" userId="85fbf4c7-faed-4f18-9e25-3d30a2bfde48" providerId="ADAL" clId="{2D9120DC-8796-4990-905E-448A39F00445}"/>
    <pc:docChg chg="undo custSel addSld delSld modSld sldOrd">
      <pc:chgData name="Pratt, Francis (STFC,RAL,ISIS)" userId="85fbf4c7-faed-4f18-9e25-3d30a2bfde48" providerId="ADAL" clId="{2D9120DC-8796-4990-905E-448A39F00445}" dt="2025-07-20T17:55:13.422" v="1291" actId="207"/>
      <pc:docMkLst>
        <pc:docMk/>
      </pc:docMkLst>
      <pc:sldChg chg="add del">
        <pc:chgData name="Pratt, Francis (STFC,RAL,ISIS)" userId="85fbf4c7-faed-4f18-9e25-3d30a2bfde48" providerId="ADAL" clId="{2D9120DC-8796-4990-905E-448A39F00445}" dt="2025-07-02T08:40:06.617" v="421"/>
        <pc:sldMkLst>
          <pc:docMk/>
          <pc:sldMk cId="3839860" sldId="283"/>
        </pc:sldMkLst>
      </pc:sldChg>
      <pc:sldChg chg="del">
        <pc:chgData name="Pratt, Francis (STFC,RAL,ISIS)" userId="85fbf4c7-faed-4f18-9e25-3d30a2bfde48" providerId="ADAL" clId="{2D9120DC-8796-4990-905E-448A39F00445}" dt="2025-07-02T08:17:56.956" v="95" actId="47"/>
        <pc:sldMkLst>
          <pc:docMk/>
          <pc:sldMk cId="3883115717" sldId="284"/>
        </pc:sldMkLst>
      </pc:sldChg>
      <pc:sldChg chg="del">
        <pc:chgData name="Pratt, Francis (STFC,RAL,ISIS)" userId="85fbf4c7-faed-4f18-9e25-3d30a2bfde48" providerId="ADAL" clId="{2D9120DC-8796-4990-905E-448A39F00445}" dt="2025-07-02T08:17:56.956" v="95" actId="47"/>
        <pc:sldMkLst>
          <pc:docMk/>
          <pc:sldMk cId="1303600839" sldId="322"/>
        </pc:sldMkLst>
      </pc:sldChg>
      <pc:sldChg chg="modSp mod">
        <pc:chgData name="Pratt, Francis (STFC,RAL,ISIS)" userId="85fbf4c7-faed-4f18-9e25-3d30a2bfde48" providerId="ADAL" clId="{2D9120DC-8796-4990-905E-448A39F00445}" dt="2025-07-02T08:14:51.734" v="94" actId="20577"/>
        <pc:sldMkLst>
          <pc:docMk/>
          <pc:sldMk cId="385538347" sldId="1227"/>
        </pc:sldMkLst>
        <pc:spChg chg="mod">
          <ac:chgData name="Pratt, Francis (STFC,RAL,ISIS)" userId="85fbf4c7-faed-4f18-9e25-3d30a2bfde48" providerId="ADAL" clId="{2D9120DC-8796-4990-905E-448A39F00445}" dt="2025-07-02T08:14:51.734" v="94" actId="20577"/>
          <ac:spMkLst>
            <pc:docMk/>
            <pc:sldMk cId="385538347" sldId="1227"/>
            <ac:spMk id="2" creationId="{3B1EBE87-4FFD-65EF-92D0-C45C2FB6DBFB}"/>
          </ac:spMkLst>
        </pc:spChg>
        <pc:spChg chg="mod">
          <ac:chgData name="Pratt, Francis (STFC,RAL,ISIS)" userId="85fbf4c7-faed-4f18-9e25-3d30a2bfde48" providerId="ADAL" clId="{2D9120DC-8796-4990-905E-448A39F00445}" dt="2025-07-02T08:14:33.796" v="92" actId="1076"/>
          <ac:spMkLst>
            <pc:docMk/>
            <pc:sldMk cId="385538347" sldId="1227"/>
            <ac:spMk id="3" creationId="{05D17ACB-0A8A-D7E5-C681-0F9E269012C1}"/>
          </ac:spMkLst>
        </pc:spChg>
      </pc:sldChg>
      <pc:sldChg chg="del">
        <pc:chgData name="Pratt, Francis (STFC,RAL,ISIS)" userId="85fbf4c7-faed-4f18-9e25-3d30a2bfde48" providerId="ADAL" clId="{2D9120DC-8796-4990-905E-448A39F00445}" dt="2025-07-02T08:17:56.956" v="95" actId="47"/>
        <pc:sldMkLst>
          <pc:docMk/>
          <pc:sldMk cId="3780710374" sldId="1231"/>
        </pc:sldMkLst>
      </pc:sldChg>
      <pc:sldChg chg="del">
        <pc:chgData name="Pratt, Francis (STFC,RAL,ISIS)" userId="85fbf4c7-faed-4f18-9e25-3d30a2bfde48" providerId="ADAL" clId="{2D9120DC-8796-4990-905E-448A39F00445}" dt="2025-07-02T08:19:03.550" v="99" actId="47"/>
        <pc:sldMkLst>
          <pc:docMk/>
          <pc:sldMk cId="3205382321" sldId="1241"/>
        </pc:sldMkLst>
      </pc:sldChg>
      <pc:sldChg chg="addSp delSp modSp del mod ord">
        <pc:chgData name="Pratt, Francis (STFC,RAL,ISIS)" userId="85fbf4c7-faed-4f18-9e25-3d30a2bfde48" providerId="ADAL" clId="{2D9120DC-8796-4990-905E-448A39F00445}" dt="2025-07-02T09:28:39.199" v="1193" actId="47"/>
        <pc:sldMkLst>
          <pc:docMk/>
          <pc:sldMk cId="1861753553" sldId="1242"/>
        </pc:sldMkLst>
      </pc:sldChg>
      <pc:sldChg chg="del">
        <pc:chgData name="Pratt, Francis (STFC,RAL,ISIS)" userId="85fbf4c7-faed-4f18-9e25-3d30a2bfde48" providerId="ADAL" clId="{2D9120DC-8796-4990-905E-448A39F00445}" dt="2025-07-02T08:17:56.956" v="95" actId="47"/>
        <pc:sldMkLst>
          <pc:docMk/>
          <pc:sldMk cId="864065311" sldId="1243"/>
        </pc:sldMkLst>
      </pc:sldChg>
      <pc:sldChg chg="add del">
        <pc:chgData name="Pratt, Francis (STFC,RAL,ISIS)" userId="85fbf4c7-faed-4f18-9e25-3d30a2bfde48" providerId="ADAL" clId="{2D9120DC-8796-4990-905E-448A39F00445}" dt="2025-07-02T08:40:06.617" v="421"/>
        <pc:sldMkLst>
          <pc:docMk/>
          <pc:sldMk cId="1002380197" sldId="1244"/>
        </pc:sldMkLst>
      </pc:sldChg>
      <pc:sldChg chg="addSp delSp modSp mod delAnim">
        <pc:chgData name="Pratt, Francis (STFC,RAL,ISIS)" userId="85fbf4c7-faed-4f18-9e25-3d30a2bfde48" providerId="ADAL" clId="{2D9120DC-8796-4990-905E-448A39F00445}" dt="2025-07-02T08:46:00.167" v="645" actId="1076"/>
        <pc:sldMkLst>
          <pc:docMk/>
          <pc:sldMk cId="1020411746" sldId="1245"/>
        </pc:sldMkLst>
        <pc:spChg chg="add mod">
          <ac:chgData name="Pratt, Francis (STFC,RAL,ISIS)" userId="85fbf4c7-faed-4f18-9e25-3d30a2bfde48" providerId="ADAL" clId="{2D9120DC-8796-4990-905E-448A39F00445}" dt="2025-07-02T08:44:08.243" v="525" actId="1076"/>
          <ac:spMkLst>
            <pc:docMk/>
            <pc:sldMk cId="1020411746" sldId="1245"/>
            <ac:spMk id="21" creationId="{3EA90AC3-460E-ADDA-78A5-77ECB42D5662}"/>
          </ac:spMkLst>
        </pc:spChg>
        <pc:spChg chg="add mod">
          <ac:chgData name="Pratt, Francis (STFC,RAL,ISIS)" userId="85fbf4c7-faed-4f18-9e25-3d30a2bfde48" providerId="ADAL" clId="{2D9120DC-8796-4990-905E-448A39F00445}" dt="2025-07-02T08:45:15.133" v="616" actId="20577"/>
          <ac:spMkLst>
            <pc:docMk/>
            <pc:sldMk cId="1020411746" sldId="1245"/>
            <ac:spMk id="26" creationId="{AF5B8D27-2E2E-C65F-9889-18DE1123B969}"/>
          </ac:spMkLst>
        </pc:spChg>
        <pc:spChg chg="add mod">
          <ac:chgData name="Pratt, Francis (STFC,RAL,ISIS)" userId="85fbf4c7-faed-4f18-9e25-3d30a2bfde48" providerId="ADAL" clId="{2D9120DC-8796-4990-905E-448A39F00445}" dt="2025-07-02T08:46:00.167" v="645" actId="1076"/>
          <ac:spMkLst>
            <pc:docMk/>
            <pc:sldMk cId="1020411746" sldId="1245"/>
            <ac:spMk id="30" creationId="{5AFB5CFC-86F4-2A34-401B-6DD6342951C8}"/>
          </ac:spMkLst>
        </pc:spChg>
        <pc:grpChg chg="mod">
          <ac:chgData name="Pratt, Francis (STFC,RAL,ISIS)" userId="85fbf4c7-faed-4f18-9e25-3d30a2bfde48" providerId="ADAL" clId="{2D9120DC-8796-4990-905E-448A39F00445}" dt="2025-07-02T08:44:03.712" v="524" actId="1076"/>
          <ac:grpSpMkLst>
            <pc:docMk/>
            <pc:sldMk cId="1020411746" sldId="1245"/>
            <ac:grpSpMk id="15" creationId="{599EC3C0-DFD5-75E8-8387-005C93FD0F86}"/>
          </ac:grpSpMkLst>
        </pc:grpChg>
        <pc:grpChg chg="add mod">
          <ac:chgData name="Pratt, Francis (STFC,RAL,ISIS)" userId="85fbf4c7-faed-4f18-9e25-3d30a2bfde48" providerId="ADAL" clId="{2D9120DC-8796-4990-905E-448A39F00445}" dt="2025-07-02T08:44:28.772" v="527" actId="1076"/>
          <ac:grpSpMkLst>
            <pc:docMk/>
            <pc:sldMk cId="1020411746" sldId="1245"/>
            <ac:grpSpMk id="27" creationId="{4503C156-6E59-1C27-631F-74C70F09D83C}"/>
          </ac:grpSpMkLst>
        </pc:grpChg>
        <pc:picChg chg="mod">
          <ac:chgData name="Pratt, Francis (STFC,RAL,ISIS)" userId="85fbf4c7-faed-4f18-9e25-3d30a2bfde48" providerId="ADAL" clId="{2D9120DC-8796-4990-905E-448A39F00445}" dt="2025-07-02T08:38:05.488" v="419" actId="14100"/>
          <ac:picMkLst>
            <pc:docMk/>
            <pc:sldMk cId="1020411746" sldId="1245"/>
            <ac:picMk id="4" creationId="{7452AE21-7A78-73B8-3493-6EC89BA626C7}"/>
          </ac:picMkLst>
        </pc:picChg>
        <pc:picChg chg="add mod">
          <ac:chgData name="Pratt, Francis (STFC,RAL,ISIS)" userId="85fbf4c7-faed-4f18-9e25-3d30a2bfde48" providerId="ADAL" clId="{2D9120DC-8796-4990-905E-448A39F00445}" dt="2025-07-02T08:43:57.852" v="522" actId="164"/>
          <ac:picMkLst>
            <pc:docMk/>
            <pc:sldMk cId="1020411746" sldId="1245"/>
            <ac:picMk id="22" creationId="{326F58FD-3A25-0C12-3A51-C4D3C453B347}"/>
          </ac:picMkLst>
        </pc:picChg>
        <pc:picChg chg="add mod">
          <ac:chgData name="Pratt, Francis (STFC,RAL,ISIS)" userId="85fbf4c7-faed-4f18-9e25-3d30a2bfde48" providerId="ADAL" clId="{2D9120DC-8796-4990-905E-448A39F00445}" dt="2025-07-02T08:43:57.852" v="522" actId="164"/>
          <ac:picMkLst>
            <pc:docMk/>
            <pc:sldMk cId="1020411746" sldId="1245"/>
            <ac:picMk id="23" creationId="{8FD9CD85-29F6-8D51-282A-8B1F06DB9356}"/>
          </ac:picMkLst>
        </pc:picChg>
        <pc:picChg chg="add mod">
          <ac:chgData name="Pratt, Francis (STFC,RAL,ISIS)" userId="85fbf4c7-faed-4f18-9e25-3d30a2bfde48" providerId="ADAL" clId="{2D9120DC-8796-4990-905E-448A39F00445}" dt="2025-07-02T08:45:00.195" v="613" actId="1038"/>
          <ac:picMkLst>
            <pc:docMk/>
            <pc:sldMk cId="1020411746" sldId="1245"/>
            <ac:picMk id="28" creationId="{D9E4C2A3-E366-591F-B60B-51ED31C964D0}"/>
          </ac:picMkLst>
        </pc:picChg>
      </pc:sldChg>
      <pc:sldChg chg="addSp delSp modSp mod">
        <pc:chgData name="Pratt, Francis (STFC,RAL,ISIS)" userId="85fbf4c7-faed-4f18-9e25-3d30a2bfde48" providerId="ADAL" clId="{2D9120DC-8796-4990-905E-448A39F00445}" dt="2025-07-02T09:27:38.876" v="1192" actId="1037"/>
        <pc:sldMkLst>
          <pc:docMk/>
          <pc:sldMk cId="3474549996" sldId="1247"/>
        </pc:sldMkLst>
        <pc:spChg chg="mod">
          <ac:chgData name="Pratt, Francis (STFC,RAL,ISIS)" userId="85fbf4c7-faed-4f18-9e25-3d30a2bfde48" providerId="ADAL" clId="{2D9120DC-8796-4990-905E-448A39F00445}" dt="2025-07-02T09:23:56.049" v="1144" actId="1037"/>
          <ac:spMkLst>
            <pc:docMk/>
            <pc:sldMk cId="3474549996" sldId="1247"/>
            <ac:spMk id="3" creationId="{761E4A40-AFCF-E0C7-8DDA-38B60A1112FC}"/>
          </ac:spMkLst>
        </pc:spChg>
        <pc:spChg chg="mod">
          <ac:chgData name="Pratt, Francis (STFC,RAL,ISIS)" userId="85fbf4c7-faed-4f18-9e25-3d30a2bfde48" providerId="ADAL" clId="{2D9120DC-8796-4990-905E-448A39F00445}" dt="2025-07-02T09:27:38.876" v="1192" actId="1037"/>
          <ac:spMkLst>
            <pc:docMk/>
            <pc:sldMk cId="3474549996" sldId="1247"/>
            <ac:spMk id="5" creationId="{76882678-BB8A-C2BD-86E9-CEF9C2EDE461}"/>
          </ac:spMkLst>
        </pc:spChg>
        <pc:spChg chg="mod">
          <ac:chgData name="Pratt, Francis (STFC,RAL,ISIS)" userId="85fbf4c7-faed-4f18-9e25-3d30a2bfde48" providerId="ADAL" clId="{2D9120DC-8796-4990-905E-448A39F00445}" dt="2025-07-02T09:27:28.637" v="1184" actId="207"/>
          <ac:spMkLst>
            <pc:docMk/>
            <pc:sldMk cId="3474549996" sldId="1247"/>
            <ac:spMk id="10" creationId="{81A47687-1619-DD8C-66A5-293ABB5F2AC4}"/>
          </ac:spMkLst>
        </pc:spChg>
        <pc:spChg chg="mod">
          <ac:chgData name="Pratt, Francis (STFC,RAL,ISIS)" userId="85fbf4c7-faed-4f18-9e25-3d30a2bfde48" providerId="ADAL" clId="{2D9120DC-8796-4990-905E-448A39F00445}" dt="2025-07-02T09:27:28.637" v="1184" actId="207"/>
          <ac:spMkLst>
            <pc:docMk/>
            <pc:sldMk cId="3474549996" sldId="1247"/>
            <ac:spMk id="11" creationId="{59BCD2A1-C616-4F59-33E1-BC4923ED4E93}"/>
          </ac:spMkLst>
        </pc:spChg>
        <pc:grpChg chg="mod">
          <ac:chgData name="Pratt, Francis (STFC,RAL,ISIS)" userId="85fbf4c7-faed-4f18-9e25-3d30a2bfde48" providerId="ADAL" clId="{2D9120DC-8796-4990-905E-448A39F00445}" dt="2025-07-02T09:26:31.958" v="1172" actId="207"/>
          <ac:grpSpMkLst>
            <pc:docMk/>
            <pc:sldMk cId="3474549996" sldId="1247"/>
            <ac:grpSpMk id="4" creationId="{684BD664-EEF8-F562-B915-7854878D6318}"/>
          </ac:grpSpMkLst>
        </pc:grpChg>
        <pc:grpChg chg="mod">
          <ac:chgData name="Pratt, Francis (STFC,RAL,ISIS)" userId="85fbf4c7-faed-4f18-9e25-3d30a2bfde48" providerId="ADAL" clId="{2D9120DC-8796-4990-905E-448A39F00445}" dt="2025-07-02T09:23:28.064" v="1134" actId="1037"/>
          <ac:grpSpMkLst>
            <pc:docMk/>
            <pc:sldMk cId="3474549996" sldId="1247"/>
            <ac:grpSpMk id="8" creationId="{8EFA011F-48B2-A557-BB45-D264609A574D}"/>
          </ac:grpSpMkLst>
        </pc:grpChg>
        <pc:picChg chg="mod">
          <ac:chgData name="Pratt, Francis (STFC,RAL,ISIS)" userId="85fbf4c7-faed-4f18-9e25-3d30a2bfde48" providerId="ADAL" clId="{2D9120DC-8796-4990-905E-448A39F00445}" dt="2025-07-02T09:26:31.958" v="1172" actId="207"/>
          <ac:picMkLst>
            <pc:docMk/>
            <pc:sldMk cId="3474549996" sldId="1247"/>
            <ac:picMk id="9" creationId="{698E3A89-8264-53D1-38AA-1E48E07202FE}"/>
          </ac:picMkLst>
        </pc:picChg>
        <pc:picChg chg="mod">
          <ac:chgData name="Pratt, Francis (STFC,RAL,ISIS)" userId="85fbf4c7-faed-4f18-9e25-3d30a2bfde48" providerId="ADAL" clId="{2D9120DC-8796-4990-905E-448A39F00445}" dt="2025-07-02T09:26:31.958" v="1172" actId="207"/>
          <ac:picMkLst>
            <pc:docMk/>
            <pc:sldMk cId="3474549996" sldId="1247"/>
            <ac:picMk id="12" creationId="{73F21C6F-369F-0FC4-C9CD-9C3B96688605}"/>
          </ac:picMkLst>
        </pc:picChg>
      </pc:sldChg>
      <pc:sldChg chg="modSp mod">
        <pc:chgData name="Pratt, Francis (STFC,RAL,ISIS)" userId="85fbf4c7-faed-4f18-9e25-3d30a2bfde48" providerId="ADAL" clId="{2D9120DC-8796-4990-905E-448A39F00445}" dt="2025-07-02T09:09:18.263" v="1111" actId="6549"/>
        <pc:sldMkLst>
          <pc:docMk/>
          <pc:sldMk cId="643504492" sldId="1249"/>
        </pc:sldMkLst>
        <pc:spChg chg="mod">
          <ac:chgData name="Pratt, Francis (STFC,RAL,ISIS)" userId="85fbf4c7-faed-4f18-9e25-3d30a2bfde48" providerId="ADAL" clId="{2D9120DC-8796-4990-905E-448A39F00445}" dt="2025-07-02T09:09:18.263" v="1111" actId="6549"/>
          <ac:spMkLst>
            <pc:docMk/>
            <pc:sldMk cId="643504492" sldId="1249"/>
            <ac:spMk id="2" creationId="{00000000-0000-0000-0000-000000000000}"/>
          </ac:spMkLst>
        </pc:spChg>
      </pc:sldChg>
      <pc:sldChg chg="modSp mod">
        <pc:chgData name="Pratt, Francis (STFC,RAL,ISIS)" userId="85fbf4c7-faed-4f18-9e25-3d30a2bfde48" providerId="ADAL" clId="{2D9120DC-8796-4990-905E-448A39F00445}" dt="2025-07-02T09:36:34.612" v="1290" actId="1076"/>
        <pc:sldMkLst>
          <pc:docMk/>
          <pc:sldMk cId="3580433614" sldId="1252"/>
        </pc:sldMkLst>
        <pc:spChg chg="mod">
          <ac:chgData name="Pratt, Francis (STFC,RAL,ISIS)" userId="85fbf4c7-faed-4f18-9e25-3d30a2bfde48" providerId="ADAL" clId="{2D9120DC-8796-4990-905E-448A39F00445}" dt="2025-07-02T09:07:51.688" v="1075" actId="20577"/>
          <ac:spMkLst>
            <pc:docMk/>
            <pc:sldMk cId="3580433614" sldId="1252"/>
            <ac:spMk id="2" creationId="{00000000-0000-0000-0000-000000000000}"/>
          </ac:spMkLst>
        </pc:spChg>
        <pc:spChg chg="mod">
          <ac:chgData name="Pratt, Francis (STFC,RAL,ISIS)" userId="85fbf4c7-faed-4f18-9e25-3d30a2bfde48" providerId="ADAL" clId="{2D9120DC-8796-4990-905E-448A39F00445}" dt="2025-07-02T09:36:34.612" v="1290" actId="1076"/>
          <ac:spMkLst>
            <pc:docMk/>
            <pc:sldMk cId="3580433614" sldId="1252"/>
            <ac:spMk id="6" creationId="{7E54EDD3-28F3-775C-C6BA-ACA4C4D51544}"/>
          </ac:spMkLst>
        </pc:spChg>
        <pc:spChg chg="mod">
          <ac:chgData name="Pratt, Francis (STFC,RAL,ISIS)" userId="85fbf4c7-faed-4f18-9e25-3d30a2bfde48" providerId="ADAL" clId="{2D9120DC-8796-4990-905E-448A39F00445}" dt="2025-07-02T08:30:10.907" v="330" actId="1076"/>
          <ac:spMkLst>
            <pc:docMk/>
            <pc:sldMk cId="3580433614" sldId="1252"/>
            <ac:spMk id="8" creationId="{E5F7954A-B032-943F-0FB6-6BF7B58E7077}"/>
          </ac:spMkLst>
        </pc:spChg>
      </pc:sldChg>
      <pc:sldChg chg="modSp mod">
        <pc:chgData name="Pratt, Francis (STFC,RAL,ISIS)" userId="85fbf4c7-faed-4f18-9e25-3d30a2bfde48" providerId="ADAL" clId="{2D9120DC-8796-4990-905E-448A39F00445}" dt="2025-07-02T09:04:15.274" v="1035" actId="20577"/>
        <pc:sldMkLst>
          <pc:docMk/>
          <pc:sldMk cId="3209964606" sldId="1253"/>
        </pc:sldMkLst>
        <pc:spChg chg="mod">
          <ac:chgData name="Pratt, Francis (STFC,RAL,ISIS)" userId="85fbf4c7-faed-4f18-9e25-3d30a2bfde48" providerId="ADAL" clId="{2D9120DC-8796-4990-905E-448A39F00445}" dt="2025-07-02T09:04:15.274" v="1035" actId="20577"/>
          <ac:spMkLst>
            <pc:docMk/>
            <pc:sldMk cId="3209964606" sldId="1253"/>
            <ac:spMk id="5" creationId="{81CA0C11-6EEF-CF9D-E37C-AE3CEDC49B69}"/>
          </ac:spMkLst>
        </pc:spChg>
      </pc:sldChg>
      <pc:sldChg chg="addSp delSp modSp mod modAnim">
        <pc:chgData name="Pratt, Francis (STFC,RAL,ISIS)" userId="85fbf4c7-faed-4f18-9e25-3d30a2bfde48" providerId="ADAL" clId="{2D9120DC-8796-4990-905E-448A39F00445}" dt="2025-07-02T08:59:16.856" v="969" actId="20577"/>
        <pc:sldMkLst>
          <pc:docMk/>
          <pc:sldMk cId="1342376365" sldId="1254"/>
        </pc:sldMkLst>
        <pc:spChg chg="mod">
          <ac:chgData name="Pratt, Francis (STFC,RAL,ISIS)" userId="85fbf4c7-faed-4f18-9e25-3d30a2bfde48" providerId="ADAL" clId="{2D9120DC-8796-4990-905E-448A39F00445}" dt="2025-07-02T08:57:56.081" v="858" actId="338"/>
          <ac:spMkLst>
            <pc:docMk/>
            <pc:sldMk cId="1342376365" sldId="1254"/>
            <ac:spMk id="2" creationId="{00000000-0000-0000-0000-000000000000}"/>
          </ac:spMkLst>
        </pc:spChg>
        <pc:spChg chg="mod">
          <ac:chgData name="Pratt, Francis (STFC,RAL,ISIS)" userId="85fbf4c7-faed-4f18-9e25-3d30a2bfde48" providerId="ADAL" clId="{2D9120DC-8796-4990-905E-448A39F00445}" dt="2025-07-02T08:59:16.856" v="969" actId="20577"/>
          <ac:spMkLst>
            <pc:docMk/>
            <pc:sldMk cId="1342376365" sldId="1254"/>
            <ac:spMk id="3" creationId="{E018C84F-1459-6833-7436-2A7418BCB8EC}"/>
          </ac:spMkLst>
        </pc:spChg>
        <pc:spChg chg="mod">
          <ac:chgData name="Pratt, Francis (STFC,RAL,ISIS)" userId="85fbf4c7-faed-4f18-9e25-3d30a2bfde48" providerId="ADAL" clId="{2D9120DC-8796-4990-905E-448A39F00445}" dt="2025-07-02T08:57:56.081" v="858" actId="338"/>
          <ac:spMkLst>
            <pc:docMk/>
            <pc:sldMk cId="1342376365" sldId="1254"/>
            <ac:spMk id="4" creationId="{B694C005-6569-D320-0269-E4129211577C}"/>
          </ac:spMkLst>
        </pc:spChg>
        <pc:spChg chg="mod">
          <ac:chgData name="Pratt, Francis (STFC,RAL,ISIS)" userId="85fbf4c7-faed-4f18-9e25-3d30a2bfde48" providerId="ADAL" clId="{2D9120DC-8796-4990-905E-448A39F00445}" dt="2025-07-02T08:57:56.081" v="858" actId="338"/>
          <ac:spMkLst>
            <pc:docMk/>
            <pc:sldMk cId="1342376365" sldId="1254"/>
            <ac:spMk id="5" creationId="{462E65B4-1308-1D1E-B82F-7CA211B60069}"/>
          </ac:spMkLst>
        </pc:spChg>
        <pc:spChg chg="add mod">
          <ac:chgData name="Pratt, Francis (STFC,RAL,ISIS)" userId="85fbf4c7-faed-4f18-9e25-3d30a2bfde48" providerId="ADAL" clId="{2D9120DC-8796-4990-905E-448A39F00445}" dt="2025-07-02T08:57:56.081" v="858" actId="338"/>
          <ac:spMkLst>
            <pc:docMk/>
            <pc:sldMk cId="1342376365" sldId="1254"/>
            <ac:spMk id="10" creationId="{C49D3AA4-5235-A364-9B06-9E815CBD2D75}"/>
          </ac:spMkLst>
        </pc:spChg>
        <pc:spChg chg="add mod">
          <ac:chgData name="Pratt, Francis (STFC,RAL,ISIS)" userId="85fbf4c7-faed-4f18-9e25-3d30a2bfde48" providerId="ADAL" clId="{2D9120DC-8796-4990-905E-448A39F00445}" dt="2025-07-02T08:57:56.081" v="858" actId="338"/>
          <ac:spMkLst>
            <pc:docMk/>
            <pc:sldMk cId="1342376365" sldId="1254"/>
            <ac:spMk id="11" creationId="{0DDF07BF-D161-CC4F-B972-72D4DC5518AF}"/>
          </ac:spMkLst>
        </pc:spChg>
        <pc:spChg chg="add mod">
          <ac:chgData name="Pratt, Francis (STFC,RAL,ISIS)" userId="85fbf4c7-faed-4f18-9e25-3d30a2bfde48" providerId="ADAL" clId="{2D9120DC-8796-4990-905E-448A39F00445}" dt="2025-07-02T08:57:56.081" v="858" actId="338"/>
          <ac:spMkLst>
            <pc:docMk/>
            <pc:sldMk cId="1342376365" sldId="1254"/>
            <ac:spMk id="12" creationId="{1C604E26-ADFA-7D83-94DE-CAB92C556562}"/>
          </ac:spMkLst>
        </pc:spChg>
        <pc:spChg chg="add mod">
          <ac:chgData name="Pratt, Francis (STFC,RAL,ISIS)" userId="85fbf4c7-faed-4f18-9e25-3d30a2bfde48" providerId="ADAL" clId="{2D9120DC-8796-4990-905E-448A39F00445}" dt="2025-07-02T08:57:56.081" v="858" actId="338"/>
          <ac:spMkLst>
            <pc:docMk/>
            <pc:sldMk cId="1342376365" sldId="1254"/>
            <ac:spMk id="15" creationId="{78E93C1D-37FB-615C-39FC-B7A728D4B485}"/>
          </ac:spMkLst>
        </pc:spChg>
        <pc:spChg chg="add mod">
          <ac:chgData name="Pratt, Francis (STFC,RAL,ISIS)" userId="85fbf4c7-faed-4f18-9e25-3d30a2bfde48" providerId="ADAL" clId="{2D9120DC-8796-4990-905E-448A39F00445}" dt="2025-07-02T08:57:56.081" v="858" actId="338"/>
          <ac:spMkLst>
            <pc:docMk/>
            <pc:sldMk cId="1342376365" sldId="1254"/>
            <ac:spMk id="16" creationId="{7730B65D-CD83-A9D9-340A-5DED38E10B6C}"/>
          </ac:spMkLst>
        </pc:spChg>
        <pc:spChg chg="add mod">
          <ac:chgData name="Pratt, Francis (STFC,RAL,ISIS)" userId="85fbf4c7-faed-4f18-9e25-3d30a2bfde48" providerId="ADAL" clId="{2D9120DC-8796-4990-905E-448A39F00445}" dt="2025-07-02T08:58:21.087" v="946" actId="1038"/>
          <ac:spMkLst>
            <pc:docMk/>
            <pc:sldMk cId="1342376365" sldId="1254"/>
            <ac:spMk id="19" creationId="{DD24A7DE-7C59-0C44-79A8-32FC47C114A8}"/>
          </ac:spMkLst>
        </pc:spChg>
        <pc:spChg chg="mod">
          <ac:chgData name="Pratt, Francis (STFC,RAL,ISIS)" userId="85fbf4c7-faed-4f18-9e25-3d30a2bfde48" providerId="ADAL" clId="{2D9120DC-8796-4990-905E-448A39F00445}" dt="2025-07-02T08:57:56.081" v="858" actId="338"/>
          <ac:spMkLst>
            <pc:docMk/>
            <pc:sldMk cId="1342376365" sldId="1254"/>
            <ac:spMk id="32" creationId="{00000000-0000-0000-0000-000000000000}"/>
          </ac:spMkLst>
        </pc:spChg>
        <pc:picChg chg="add mod">
          <ac:chgData name="Pratt, Francis (STFC,RAL,ISIS)" userId="85fbf4c7-faed-4f18-9e25-3d30a2bfde48" providerId="ADAL" clId="{2D9120DC-8796-4990-905E-448A39F00445}" dt="2025-07-02T08:58:00.722" v="859" actId="338"/>
          <ac:picMkLst>
            <pc:docMk/>
            <pc:sldMk cId="1342376365" sldId="1254"/>
            <ac:picMk id="7" creationId="{64489BD1-0A7D-5593-E75D-B2386D40F9D6}"/>
          </ac:picMkLst>
        </pc:picChg>
        <pc:picChg chg="add mod modCrop">
          <ac:chgData name="Pratt, Francis (STFC,RAL,ISIS)" userId="85fbf4c7-faed-4f18-9e25-3d30a2bfde48" providerId="ADAL" clId="{2D9120DC-8796-4990-905E-448A39F00445}" dt="2025-07-02T08:52:33.134" v="673" actId="1076"/>
          <ac:picMkLst>
            <pc:docMk/>
            <pc:sldMk cId="1342376365" sldId="1254"/>
            <ac:picMk id="8" creationId="{5BCFB87D-A14F-F923-247D-7666A9E991D3}"/>
          </ac:picMkLst>
        </pc:picChg>
        <pc:picChg chg="add mod">
          <ac:chgData name="Pratt, Francis (STFC,RAL,ISIS)" userId="85fbf4c7-faed-4f18-9e25-3d30a2bfde48" providerId="ADAL" clId="{2D9120DC-8796-4990-905E-448A39F00445}" dt="2025-07-02T08:53:00.124" v="696" actId="1037"/>
          <ac:picMkLst>
            <pc:docMk/>
            <pc:sldMk cId="1342376365" sldId="1254"/>
            <ac:picMk id="13" creationId="{56A0A6B7-9308-45AD-B1CE-D31D7223A7A9}"/>
          </ac:picMkLst>
        </pc:picChg>
        <pc:picChg chg="add mod modCrop">
          <ac:chgData name="Pratt, Francis (STFC,RAL,ISIS)" userId="85fbf4c7-faed-4f18-9e25-3d30a2bfde48" providerId="ADAL" clId="{2D9120DC-8796-4990-905E-448A39F00445}" dt="2025-07-02T08:53:49.329" v="739" actId="1076"/>
          <ac:picMkLst>
            <pc:docMk/>
            <pc:sldMk cId="1342376365" sldId="1254"/>
            <ac:picMk id="14" creationId="{8D441311-5897-A928-00F6-4B5901AF90EF}"/>
          </ac:picMkLst>
        </pc:picChg>
      </pc:sldChg>
      <pc:sldChg chg="ord">
        <pc:chgData name="Pratt, Francis (STFC,RAL,ISIS)" userId="85fbf4c7-faed-4f18-9e25-3d30a2bfde48" providerId="ADAL" clId="{2D9120DC-8796-4990-905E-448A39F00445}" dt="2025-07-02T08:24:32.602" v="177"/>
        <pc:sldMkLst>
          <pc:docMk/>
          <pc:sldMk cId="2216611487" sldId="1256"/>
        </pc:sldMkLst>
      </pc:sldChg>
      <pc:sldChg chg="ord">
        <pc:chgData name="Pratt, Francis (STFC,RAL,ISIS)" userId="85fbf4c7-faed-4f18-9e25-3d30a2bfde48" providerId="ADAL" clId="{2D9120DC-8796-4990-905E-448A39F00445}" dt="2025-07-02T08:24:32.602" v="177"/>
        <pc:sldMkLst>
          <pc:docMk/>
          <pc:sldMk cId="3568994505" sldId="1257"/>
        </pc:sldMkLst>
      </pc:sldChg>
      <pc:sldChg chg="del">
        <pc:chgData name="Pratt, Francis (STFC,RAL,ISIS)" userId="85fbf4c7-faed-4f18-9e25-3d30a2bfde48" providerId="ADAL" clId="{2D9120DC-8796-4990-905E-448A39F00445}" dt="2025-07-02T08:17:56.956" v="95" actId="47"/>
        <pc:sldMkLst>
          <pc:docMk/>
          <pc:sldMk cId="1037217658" sldId="1259"/>
        </pc:sldMkLst>
      </pc:sldChg>
      <pc:sldChg chg="add del">
        <pc:chgData name="Pratt, Francis (STFC,RAL,ISIS)" userId="85fbf4c7-faed-4f18-9e25-3d30a2bfde48" providerId="ADAL" clId="{2D9120DC-8796-4990-905E-448A39F00445}" dt="2025-07-02T08:18:50.617" v="98" actId="47"/>
        <pc:sldMkLst>
          <pc:docMk/>
          <pc:sldMk cId="3417490272" sldId="1261"/>
        </pc:sldMkLst>
      </pc:sldChg>
      <pc:sldChg chg="addSp modSp mod">
        <pc:chgData name="Pratt, Francis (STFC,RAL,ISIS)" userId="85fbf4c7-faed-4f18-9e25-3d30a2bfde48" providerId="ADAL" clId="{2D9120DC-8796-4990-905E-448A39F00445}" dt="2025-07-20T17:55:13.422" v="1291" actId="207"/>
        <pc:sldMkLst>
          <pc:docMk/>
          <pc:sldMk cId="3418643384" sldId="1262"/>
        </pc:sldMkLst>
        <pc:spChg chg="add mod">
          <ac:chgData name="Pratt, Francis (STFC,RAL,ISIS)" userId="85fbf4c7-faed-4f18-9e25-3d30a2bfde48" providerId="ADAL" clId="{2D9120DC-8796-4990-905E-448A39F00445}" dt="2025-07-20T17:55:13.422" v="1291" actId="207"/>
          <ac:spMkLst>
            <pc:docMk/>
            <pc:sldMk cId="3418643384" sldId="1262"/>
            <ac:spMk id="3" creationId="{47844940-6674-5076-C708-6E8470828587}"/>
          </ac:spMkLst>
        </pc:spChg>
        <pc:spChg chg="mod">
          <ac:chgData name="Pratt, Francis (STFC,RAL,ISIS)" userId="85fbf4c7-faed-4f18-9e25-3d30a2bfde48" providerId="ADAL" clId="{2D9120DC-8796-4990-905E-448A39F00445}" dt="2025-07-02T08:28:47.118" v="294" actId="207"/>
          <ac:spMkLst>
            <pc:docMk/>
            <pc:sldMk cId="3418643384" sldId="1262"/>
            <ac:spMk id="19" creationId="{8B0BAA3F-62BC-775F-90B1-14E3ABE1F6DE}"/>
          </ac:spMkLst>
        </pc:spChg>
        <pc:spChg chg="mod">
          <ac:chgData name="Pratt, Francis (STFC,RAL,ISIS)" userId="85fbf4c7-faed-4f18-9e25-3d30a2bfde48" providerId="ADAL" clId="{2D9120DC-8796-4990-905E-448A39F00445}" dt="2025-07-02T08:29:04.043" v="297" actId="14100"/>
          <ac:spMkLst>
            <pc:docMk/>
            <pc:sldMk cId="3418643384" sldId="1262"/>
            <ac:spMk id="20" creationId="{4EB98348-3E75-8F6A-688D-581C02A104B3}"/>
          </ac:spMkLst>
        </pc:spChg>
        <pc:picChg chg="mod">
          <ac:chgData name="Pratt, Francis (STFC,RAL,ISIS)" userId="85fbf4c7-faed-4f18-9e25-3d30a2bfde48" providerId="ADAL" clId="{2D9120DC-8796-4990-905E-448A39F00445}" dt="2025-07-02T08:28:27.044" v="293" actId="1036"/>
          <ac:picMkLst>
            <pc:docMk/>
            <pc:sldMk cId="3418643384" sldId="1262"/>
            <ac:picMk id="18" creationId="{EE748A62-3EC2-CE28-1A5A-8F26A2DD4B45}"/>
          </ac:picMkLst>
        </pc:picChg>
      </pc:sldChg>
      <pc:sldChg chg="addSp modSp mod">
        <pc:chgData name="Pratt, Francis (STFC,RAL,ISIS)" userId="85fbf4c7-faed-4f18-9e25-3d30a2bfde48" providerId="ADAL" clId="{2D9120DC-8796-4990-905E-448A39F00445}" dt="2025-07-02T08:35:59.219" v="414" actId="1076"/>
        <pc:sldMkLst>
          <pc:docMk/>
          <pc:sldMk cId="1222664653" sldId="1263"/>
        </pc:sldMkLst>
        <pc:spChg chg="mod">
          <ac:chgData name="Pratt, Francis (STFC,RAL,ISIS)" userId="85fbf4c7-faed-4f18-9e25-3d30a2bfde48" providerId="ADAL" clId="{2D9120DC-8796-4990-905E-448A39F00445}" dt="2025-07-02T08:30:44.874" v="333" actId="1076"/>
          <ac:spMkLst>
            <pc:docMk/>
            <pc:sldMk cId="1222664653" sldId="1263"/>
            <ac:spMk id="3" creationId="{00DC6DCC-9E71-003A-8613-C22652388256}"/>
          </ac:spMkLst>
        </pc:spChg>
        <pc:spChg chg="add mod">
          <ac:chgData name="Pratt, Francis (STFC,RAL,ISIS)" userId="85fbf4c7-faed-4f18-9e25-3d30a2bfde48" providerId="ADAL" clId="{2D9120DC-8796-4990-905E-448A39F00445}" dt="2025-07-02T08:35:59.219" v="414" actId="1076"/>
          <ac:spMkLst>
            <pc:docMk/>
            <pc:sldMk cId="1222664653" sldId="1263"/>
            <ac:spMk id="6" creationId="{4677325B-C158-8079-D25B-3FD4F1435DE2}"/>
          </ac:spMkLst>
        </pc:spChg>
        <pc:picChg chg="mod">
          <ac:chgData name="Pratt, Francis (STFC,RAL,ISIS)" userId="85fbf4c7-faed-4f18-9e25-3d30a2bfde48" providerId="ADAL" clId="{2D9120DC-8796-4990-905E-448A39F00445}" dt="2025-07-02T08:30:26.290" v="332" actId="1076"/>
          <ac:picMkLst>
            <pc:docMk/>
            <pc:sldMk cId="1222664653" sldId="1263"/>
            <ac:picMk id="4" creationId="{D703CE81-85A3-EDC6-71B6-4BD7DD81FD96}"/>
          </ac:picMkLst>
        </pc:picChg>
      </pc:sldChg>
      <pc:sldChg chg="modSp mod">
        <pc:chgData name="Pratt, Francis (STFC,RAL,ISIS)" userId="85fbf4c7-faed-4f18-9e25-3d30a2bfde48" providerId="ADAL" clId="{2D9120DC-8796-4990-905E-448A39F00445}" dt="2025-07-02T09:09:39.288" v="1117" actId="20577"/>
        <pc:sldMkLst>
          <pc:docMk/>
          <pc:sldMk cId="3406458217" sldId="1264"/>
        </pc:sldMkLst>
        <pc:spChg chg="mod">
          <ac:chgData name="Pratt, Francis (STFC,RAL,ISIS)" userId="85fbf4c7-faed-4f18-9e25-3d30a2bfde48" providerId="ADAL" clId="{2D9120DC-8796-4990-905E-448A39F00445}" dt="2025-07-02T09:09:39.288" v="1117" actId="20577"/>
          <ac:spMkLst>
            <pc:docMk/>
            <pc:sldMk cId="3406458217" sldId="1264"/>
            <ac:spMk id="2" creationId="{00000000-0000-0000-0000-000000000000}"/>
          </ac:spMkLst>
        </pc:spChg>
      </pc:sldChg>
      <pc:sldChg chg="modSp add del mod">
        <pc:chgData name="Pratt, Francis (STFC,RAL,ISIS)" userId="85fbf4c7-faed-4f18-9e25-3d30a2bfde48" providerId="ADAL" clId="{2D9120DC-8796-4990-905E-448A39F00445}" dt="2025-07-02T08:32:37.323" v="360" actId="6549"/>
        <pc:sldMkLst>
          <pc:docMk/>
          <pc:sldMk cId="3953120090" sldId="1265"/>
        </pc:sldMkLst>
        <pc:spChg chg="mod">
          <ac:chgData name="Pratt, Francis (STFC,RAL,ISIS)" userId="85fbf4c7-faed-4f18-9e25-3d30a2bfde48" providerId="ADAL" clId="{2D9120DC-8796-4990-905E-448A39F00445}" dt="2025-07-02T08:32:37.323" v="360" actId="6549"/>
          <ac:spMkLst>
            <pc:docMk/>
            <pc:sldMk cId="3953120090" sldId="1265"/>
            <ac:spMk id="5" creationId="{00000000-0000-0000-0000-000000000000}"/>
          </ac:spMkLst>
        </pc:spChg>
      </pc:sldChg>
      <pc:sldChg chg="del">
        <pc:chgData name="Pratt, Francis (STFC,RAL,ISIS)" userId="85fbf4c7-faed-4f18-9e25-3d30a2bfde48" providerId="ADAL" clId="{2D9120DC-8796-4990-905E-448A39F00445}" dt="2025-07-02T08:18:50.617" v="98" actId="47"/>
        <pc:sldMkLst>
          <pc:docMk/>
          <pc:sldMk cId="3455614886" sldId="1266"/>
        </pc:sldMkLst>
      </pc:sldChg>
      <pc:sldChg chg="modSp mod">
        <pc:chgData name="Pratt, Francis (STFC,RAL,ISIS)" userId="85fbf4c7-faed-4f18-9e25-3d30a2bfde48" providerId="ADAL" clId="{2D9120DC-8796-4990-905E-448A39F00445}" dt="2025-07-02T09:15:31.121" v="1123" actId="207"/>
        <pc:sldMkLst>
          <pc:docMk/>
          <pc:sldMk cId="649242690" sldId="1267"/>
        </pc:sldMkLst>
        <pc:spChg chg="mod">
          <ac:chgData name="Pratt, Francis (STFC,RAL,ISIS)" userId="85fbf4c7-faed-4f18-9e25-3d30a2bfde48" providerId="ADAL" clId="{2D9120DC-8796-4990-905E-448A39F00445}" dt="2025-07-02T09:15:22.263" v="1122" actId="207"/>
          <ac:spMkLst>
            <pc:docMk/>
            <pc:sldMk cId="649242690" sldId="1267"/>
            <ac:spMk id="15" creationId="{B00B75A1-851F-5B87-88B2-3ECBC054193F}"/>
          </ac:spMkLst>
        </pc:spChg>
        <pc:spChg chg="mod">
          <ac:chgData name="Pratt, Francis (STFC,RAL,ISIS)" userId="85fbf4c7-faed-4f18-9e25-3d30a2bfde48" providerId="ADAL" clId="{2D9120DC-8796-4990-905E-448A39F00445}" dt="2025-07-02T09:15:31.121" v="1123" actId="207"/>
          <ac:spMkLst>
            <pc:docMk/>
            <pc:sldMk cId="649242690" sldId="1267"/>
            <ac:spMk id="18" creationId="{737D39FE-775F-9944-59EC-4451AD34A400}"/>
          </ac:spMkLst>
        </pc:spChg>
      </pc:sldChg>
      <pc:sldChg chg="modSp mod">
        <pc:chgData name="Pratt, Francis (STFC,RAL,ISIS)" userId="85fbf4c7-faed-4f18-9e25-3d30a2bfde48" providerId="ADAL" clId="{2D9120DC-8796-4990-905E-448A39F00445}" dt="2025-07-02T09:08:34.553" v="1079" actId="20577"/>
        <pc:sldMkLst>
          <pc:docMk/>
          <pc:sldMk cId="3288906269" sldId="1268"/>
        </pc:sldMkLst>
        <pc:spChg chg="mod">
          <ac:chgData name="Pratt, Francis (STFC,RAL,ISIS)" userId="85fbf4c7-faed-4f18-9e25-3d30a2bfde48" providerId="ADAL" clId="{2D9120DC-8796-4990-905E-448A39F00445}" dt="2025-07-02T09:08:34.553" v="1079" actId="20577"/>
          <ac:spMkLst>
            <pc:docMk/>
            <pc:sldMk cId="3288906269" sldId="1268"/>
            <ac:spMk id="2" creationId="{5432AFA0-9F8A-7417-7DA7-9C2B047462B3}"/>
          </ac:spMkLst>
        </pc:spChg>
      </pc:sldChg>
      <pc:sldChg chg="ord">
        <pc:chgData name="Pratt, Francis (STFC,RAL,ISIS)" userId="85fbf4c7-faed-4f18-9e25-3d30a2bfde48" providerId="ADAL" clId="{2D9120DC-8796-4990-905E-448A39F00445}" dt="2025-07-02T09:10:18.592" v="1119"/>
        <pc:sldMkLst>
          <pc:docMk/>
          <pc:sldMk cId="950943820" sldId="1269"/>
        </pc:sldMkLst>
      </pc:sldChg>
      <pc:sldChg chg="ord">
        <pc:chgData name="Pratt, Francis (STFC,RAL,ISIS)" userId="85fbf4c7-faed-4f18-9e25-3d30a2bfde48" providerId="ADAL" clId="{2D9120DC-8796-4990-905E-448A39F00445}" dt="2025-07-02T08:24:32.602" v="177"/>
        <pc:sldMkLst>
          <pc:docMk/>
          <pc:sldMk cId="3859082974" sldId="1273"/>
        </pc:sldMkLst>
      </pc:sldChg>
      <pc:sldChg chg="ord">
        <pc:chgData name="Pratt, Francis (STFC,RAL,ISIS)" userId="85fbf4c7-faed-4f18-9e25-3d30a2bfde48" providerId="ADAL" clId="{2D9120DC-8796-4990-905E-448A39F00445}" dt="2025-07-02T08:22:09.090" v="175"/>
        <pc:sldMkLst>
          <pc:docMk/>
          <pc:sldMk cId="1379574785" sldId="1274"/>
        </pc:sldMkLst>
      </pc:sldChg>
      <pc:sldChg chg="add del">
        <pc:chgData name="Pratt, Francis (STFC,RAL,ISIS)" userId="85fbf4c7-faed-4f18-9e25-3d30a2bfde48" providerId="ADAL" clId="{2D9120DC-8796-4990-905E-448A39F00445}" dt="2025-07-02T08:18:50.617" v="98" actId="47"/>
        <pc:sldMkLst>
          <pc:docMk/>
          <pc:sldMk cId="2729847635" sldId="1275"/>
        </pc:sldMkLst>
      </pc:sldChg>
      <pc:sldChg chg="add del">
        <pc:chgData name="Pratt, Francis (STFC,RAL,ISIS)" userId="85fbf4c7-faed-4f18-9e25-3d30a2bfde48" providerId="ADAL" clId="{2D9120DC-8796-4990-905E-448A39F00445}" dt="2025-07-02T08:18:50.617" v="98" actId="47"/>
        <pc:sldMkLst>
          <pc:docMk/>
          <pc:sldMk cId="287001247" sldId="1276"/>
        </pc:sldMkLst>
      </pc:sldChg>
      <pc:sldChg chg="add del">
        <pc:chgData name="Pratt, Francis (STFC,RAL,ISIS)" userId="85fbf4c7-faed-4f18-9e25-3d30a2bfde48" providerId="ADAL" clId="{2D9120DC-8796-4990-905E-448A39F00445}" dt="2025-07-02T08:18:50.617" v="98" actId="47"/>
        <pc:sldMkLst>
          <pc:docMk/>
          <pc:sldMk cId="3443673523" sldId="1277"/>
        </pc:sldMkLst>
      </pc:sldChg>
      <pc:sldChg chg="add del">
        <pc:chgData name="Pratt, Francis (STFC,RAL,ISIS)" userId="85fbf4c7-faed-4f18-9e25-3d30a2bfde48" providerId="ADAL" clId="{2D9120DC-8796-4990-905E-448A39F00445}" dt="2025-07-02T08:18:50.617" v="98" actId="47"/>
        <pc:sldMkLst>
          <pc:docMk/>
          <pc:sldMk cId="4006964740" sldId="1278"/>
        </pc:sldMkLst>
      </pc:sldChg>
      <pc:sldChg chg="add del">
        <pc:chgData name="Pratt, Francis (STFC,RAL,ISIS)" userId="85fbf4c7-faed-4f18-9e25-3d30a2bfde48" providerId="ADAL" clId="{2D9120DC-8796-4990-905E-448A39F00445}" dt="2025-07-02T08:18:50.617" v="98" actId="47"/>
        <pc:sldMkLst>
          <pc:docMk/>
          <pc:sldMk cId="367001823" sldId="1279"/>
        </pc:sldMkLst>
      </pc:sldChg>
      <pc:sldChg chg="add del">
        <pc:chgData name="Pratt, Francis (STFC,RAL,ISIS)" userId="85fbf4c7-faed-4f18-9e25-3d30a2bfde48" providerId="ADAL" clId="{2D9120DC-8796-4990-905E-448A39F00445}" dt="2025-07-02T08:18:50.617" v="98" actId="47"/>
        <pc:sldMkLst>
          <pc:docMk/>
          <pc:sldMk cId="1992066975" sldId="1280"/>
        </pc:sldMkLst>
      </pc:sldChg>
      <pc:sldChg chg="add del">
        <pc:chgData name="Pratt, Francis (STFC,RAL,ISIS)" userId="85fbf4c7-faed-4f18-9e25-3d30a2bfde48" providerId="ADAL" clId="{2D9120DC-8796-4990-905E-448A39F00445}" dt="2025-07-02T08:18:50.617" v="98" actId="47"/>
        <pc:sldMkLst>
          <pc:docMk/>
          <pc:sldMk cId="2179820092" sldId="1281"/>
        </pc:sldMkLst>
      </pc:sldChg>
      <pc:sldChg chg="ord">
        <pc:chgData name="Pratt, Francis (STFC,RAL,ISIS)" userId="85fbf4c7-faed-4f18-9e25-3d30a2bfde48" providerId="ADAL" clId="{2D9120DC-8796-4990-905E-448A39F00445}" dt="2025-07-02T08:24:52.815" v="179"/>
        <pc:sldMkLst>
          <pc:docMk/>
          <pc:sldMk cId="1050066316" sldId="1282"/>
        </pc:sldMkLst>
      </pc:sldChg>
      <pc:sldMasterChg chg="delSldLayout">
        <pc:chgData name="Pratt, Francis (STFC,RAL,ISIS)" userId="85fbf4c7-faed-4f18-9e25-3d30a2bfde48" providerId="ADAL" clId="{2D9120DC-8796-4990-905E-448A39F00445}" dt="2025-07-02T09:28:39.199" v="1193" actId="47"/>
        <pc:sldMasterMkLst>
          <pc:docMk/>
          <pc:sldMasterMk cId="2033257829" sldId="2147483648"/>
        </pc:sldMasterMkLst>
        <pc:sldLayoutChg chg="del">
          <pc:chgData name="Pratt, Francis (STFC,RAL,ISIS)" userId="85fbf4c7-faed-4f18-9e25-3d30a2bfde48" providerId="ADAL" clId="{2D9120DC-8796-4990-905E-448A39F00445}" dt="2025-07-02T09:28:39.199" v="1193" actId="47"/>
          <pc:sldLayoutMkLst>
            <pc:docMk/>
            <pc:sldMasterMk cId="2033257829" sldId="2147483648"/>
            <pc:sldLayoutMk cId="90898499" sldId="214748374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2ED0-7452-4354-A24E-35FB24BF9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6969E9-2182-2FF9-A02F-A1842CE2A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66A77-BC89-4E24-A414-B6543411FF58}" type="datetimeFigureOut">
              <a:rPr lang="en-GB" smtClean="0"/>
              <a:t>20/07/2025</a:t>
            </a:fld>
            <a:endParaRPr lang="en-GB"/>
          </a:p>
        </p:txBody>
      </p:sp>
      <p:sp>
        <p:nvSpPr>
          <p:cNvPr id="4" name="Footer Placeholder 3">
            <a:extLst>
              <a:ext uri="{FF2B5EF4-FFF2-40B4-BE49-F238E27FC236}">
                <a16:creationId xmlns:a16="http://schemas.microsoft.com/office/drawing/2014/main" id="{E3E84D48-5E89-47EA-5EE7-5780CF041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69F5C8-55D8-4294-92FA-96C28702B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A80C6-5E9B-493C-B5B8-6FAC8DE86E53}" type="slidenum">
              <a:rPr lang="en-GB" smtClean="0"/>
              <a:t>‹#›</a:t>
            </a:fld>
            <a:endParaRPr lang="en-GB"/>
          </a:p>
        </p:txBody>
      </p:sp>
    </p:spTree>
    <p:extLst>
      <p:ext uri="{BB962C8B-B14F-4D97-AF65-F5344CB8AC3E}">
        <p14:creationId xmlns:p14="http://schemas.microsoft.com/office/powerpoint/2010/main" val="143078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172D6-8222-4A74-A687-D8F56F100520}"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5A22A-0426-4E50-A461-E20265880A27}" type="slidenum">
              <a:rPr lang="en-GB" smtClean="0"/>
              <a:t>‹#›</a:t>
            </a:fld>
            <a:endParaRPr lang="en-GB"/>
          </a:p>
        </p:txBody>
      </p:sp>
    </p:spTree>
    <p:extLst>
      <p:ext uri="{BB962C8B-B14F-4D97-AF65-F5344CB8AC3E}">
        <p14:creationId xmlns:p14="http://schemas.microsoft.com/office/powerpoint/2010/main" val="187814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e.g. site mixing</a:t>
            </a:r>
          </a:p>
        </p:txBody>
      </p:sp>
      <p:sp>
        <p:nvSpPr>
          <p:cNvPr id="4" name="Slide Number Placeholder 3"/>
          <p:cNvSpPr>
            <a:spLocks noGrp="1"/>
          </p:cNvSpPr>
          <p:nvPr>
            <p:ph type="sldNum" sz="quarter" idx="5"/>
          </p:nvPr>
        </p:nvSpPr>
        <p:spPr/>
        <p:txBody>
          <a:bodyPr/>
          <a:lstStyle/>
          <a:p>
            <a:fld id="{0695A22A-0426-4E50-A461-E20265880A27}" type="slidenum">
              <a:rPr lang="en-GB" smtClean="0"/>
              <a:t>2</a:t>
            </a:fld>
            <a:endParaRPr lang="en-GB"/>
          </a:p>
        </p:txBody>
      </p:sp>
    </p:spTree>
    <p:extLst>
      <p:ext uri="{BB962C8B-B14F-4D97-AF65-F5344CB8AC3E}">
        <p14:creationId xmlns:p14="http://schemas.microsoft.com/office/powerpoint/2010/main" val="78646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DEA1-0AA4-9DD0-B7F4-D77EF08E6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58BF0-D1FF-E79E-F8F0-41979D7CD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44F2D-2EB2-5C8D-032D-C4AE86550C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41C9B9-3A12-0AFB-8415-73BD08B6F04C}"/>
              </a:ext>
            </a:extLst>
          </p:cNvPr>
          <p:cNvSpPr>
            <a:spLocks noGrp="1"/>
          </p:cNvSpPr>
          <p:nvPr>
            <p:ph type="sldNum" sz="quarter" idx="5"/>
          </p:nvPr>
        </p:nvSpPr>
        <p:spPr/>
        <p:txBody>
          <a:bodyPr/>
          <a:lstStyle/>
          <a:p>
            <a:fld id="{0695A22A-0426-4E50-A461-E20265880A27}" type="slidenum">
              <a:rPr lang="en-GB" smtClean="0"/>
              <a:t>3</a:t>
            </a:fld>
            <a:endParaRPr lang="en-GB"/>
          </a:p>
        </p:txBody>
      </p:sp>
    </p:spTree>
    <p:extLst>
      <p:ext uri="{BB962C8B-B14F-4D97-AF65-F5344CB8AC3E}">
        <p14:creationId xmlns:p14="http://schemas.microsoft.com/office/powerpoint/2010/main" val="428515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797E0-C073-A979-8A5B-C5E214F1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9556E-B98B-EBD3-B99C-FF0671E12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FDE84-D975-C7CB-9734-3F1D9D15BF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B3D35F-0531-767A-7342-66DA33DC120D}"/>
              </a:ext>
            </a:extLst>
          </p:cNvPr>
          <p:cNvSpPr>
            <a:spLocks noGrp="1"/>
          </p:cNvSpPr>
          <p:nvPr>
            <p:ph type="sldNum" sz="quarter" idx="5"/>
          </p:nvPr>
        </p:nvSpPr>
        <p:spPr/>
        <p:txBody>
          <a:bodyPr/>
          <a:lstStyle/>
          <a:p>
            <a:fld id="{0695A22A-0426-4E50-A461-E20265880A27}" type="slidenum">
              <a:rPr lang="en-GB" smtClean="0"/>
              <a:t>4</a:t>
            </a:fld>
            <a:endParaRPr lang="en-GB"/>
          </a:p>
        </p:txBody>
      </p:sp>
    </p:spTree>
    <p:extLst>
      <p:ext uri="{BB962C8B-B14F-4D97-AF65-F5344CB8AC3E}">
        <p14:creationId xmlns:p14="http://schemas.microsoft.com/office/powerpoint/2010/main" val="153387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1F9C-E9BA-B789-8062-D72F08BCA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05418-D93A-E3D9-8840-461AAD98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9DBFD-A938-62EF-77C2-796CA4FDB7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707DB2-E0D3-7B93-EB43-865991DC434C}"/>
              </a:ext>
            </a:extLst>
          </p:cNvPr>
          <p:cNvSpPr>
            <a:spLocks noGrp="1"/>
          </p:cNvSpPr>
          <p:nvPr>
            <p:ph type="sldNum" sz="quarter" idx="5"/>
          </p:nvPr>
        </p:nvSpPr>
        <p:spPr/>
        <p:txBody>
          <a:bodyPr/>
          <a:lstStyle/>
          <a:p>
            <a:fld id="{0695A22A-0426-4E50-A461-E20265880A27}" type="slidenum">
              <a:rPr lang="en-GB" smtClean="0"/>
              <a:t>5</a:t>
            </a:fld>
            <a:endParaRPr lang="en-GB"/>
          </a:p>
        </p:txBody>
      </p:sp>
    </p:spTree>
    <p:extLst>
      <p:ext uri="{BB962C8B-B14F-4D97-AF65-F5344CB8AC3E}">
        <p14:creationId xmlns:p14="http://schemas.microsoft.com/office/powerpoint/2010/main" val="21246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95A22A-0426-4E50-A461-E20265880A27}" type="slidenum">
              <a:rPr lang="en-GB" smtClean="0"/>
              <a:t>6</a:t>
            </a:fld>
            <a:endParaRPr lang="en-GB"/>
          </a:p>
        </p:txBody>
      </p:sp>
    </p:spTree>
    <p:extLst>
      <p:ext uri="{BB962C8B-B14F-4D97-AF65-F5344CB8AC3E}">
        <p14:creationId xmlns:p14="http://schemas.microsoft.com/office/powerpoint/2010/main" val="128713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BA149-DC35-655C-AC4E-ABCAA76BD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1D644-E53A-0535-8A58-BAC0B4F24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E3DED-B407-8526-3703-02A8E2AFE5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E82D457-07A8-CDAB-215E-A8ECF972F8BC}"/>
              </a:ext>
            </a:extLst>
          </p:cNvPr>
          <p:cNvSpPr>
            <a:spLocks noGrp="1"/>
          </p:cNvSpPr>
          <p:nvPr>
            <p:ph type="sldNum" sz="quarter" idx="5"/>
          </p:nvPr>
        </p:nvSpPr>
        <p:spPr/>
        <p:txBody>
          <a:bodyPr/>
          <a:lstStyle/>
          <a:p>
            <a:fld id="{0695A22A-0426-4E50-A461-E20265880A27}" type="slidenum">
              <a:rPr lang="en-GB" smtClean="0"/>
              <a:t>7</a:t>
            </a:fld>
            <a:endParaRPr lang="en-GB"/>
          </a:p>
        </p:txBody>
      </p:sp>
    </p:spTree>
    <p:extLst>
      <p:ext uri="{BB962C8B-B14F-4D97-AF65-F5344CB8AC3E}">
        <p14:creationId xmlns:p14="http://schemas.microsoft.com/office/powerpoint/2010/main" val="276964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95A22A-0426-4E50-A461-E20265880A27}" type="slidenum">
              <a:rPr lang="en-GB" smtClean="0"/>
              <a:t>12</a:t>
            </a:fld>
            <a:endParaRPr lang="en-GB"/>
          </a:p>
        </p:txBody>
      </p:sp>
    </p:spTree>
    <p:extLst>
      <p:ext uri="{BB962C8B-B14F-4D97-AF65-F5344CB8AC3E}">
        <p14:creationId xmlns:p14="http://schemas.microsoft.com/office/powerpoint/2010/main" val="415011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95A22A-0426-4E50-A461-E20265880A27}" type="slidenum">
              <a:rPr lang="en-GB" smtClean="0"/>
              <a:t>17</a:t>
            </a:fld>
            <a:endParaRPr lang="en-GB"/>
          </a:p>
        </p:txBody>
      </p:sp>
    </p:spTree>
    <p:extLst>
      <p:ext uri="{BB962C8B-B14F-4D97-AF65-F5344CB8AC3E}">
        <p14:creationId xmlns:p14="http://schemas.microsoft.com/office/powerpoint/2010/main" val="50140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7320-7D8A-0630-0524-9092823CF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4DDEB-FD5C-E5C7-9757-0A631F641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653F6-482A-870C-FF12-283061941B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6C3E69-42F3-60C6-D353-FD756D8037AE}"/>
              </a:ext>
            </a:extLst>
          </p:cNvPr>
          <p:cNvSpPr>
            <a:spLocks noGrp="1"/>
          </p:cNvSpPr>
          <p:nvPr>
            <p:ph type="sldNum" sz="quarter" idx="5"/>
          </p:nvPr>
        </p:nvSpPr>
        <p:spPr/>
        <p:txBody>
          <a:bodyPr/>
          <a:lstStyle/>
          <a:p>
            <a:fld id="{0695A22A-0426-4E50-A461-E20265880A27}" type="slidenum">
              <a:rPr lang="en-GB" smtClean="0"/>
              <a:t>25</a:t>
            </a:fld>
            <a:endParaRPr lang="en-GB"/>
          </a:p>
        </p:txBody>
      </p:sp>
    </p:spTree>
    <p:extLst>
      <p:ext uri="{BB962C8B-B14F-4D97-AF65-F5344CB8AC3E}">
        <p14:creationId xmlns:p14="http://schemas.microsoft.com/office/powerpoint/2010/main" val="145011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1">
                <a:latin typeface="Moderat Extended" panose="00000505000000000000" pitchFamily="2" charset="0"/>
              </a:defRPr>
            </a:lvl1pPr>
          </a:lstStyle>
          <a:p>
            <a:r>
              <a:rPr lang="en-US"/>
              <a:t>Click to edit title</a:t>
            </a:r>
            <a:endParaRPr lang="en-GB"/>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speaker name</a:t>
            </a:r>
            <a:endParaRPr lang="en-GB"/>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a:t>Click to edit date </a:t>
            </a:r>
          </a:p>
        </p:txBody>
      </p:sp>
    </p:spTree>
    <p:extLst>
      <p:ext uri="{BB962C8B-B14F-4D97-AF65-F5344CB8AC3E}">
        <p14:creationId xmlns:p14="http://schemas.microsoft.com/office/powerpoint/2010/main" val="257353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60067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53590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683134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02497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127631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14015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121A5-C1A5-6F26-61FF-325C49EABD4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3" name="Footer Placeholder 2">
            <a:extLst>
              <a:ext uri="{FF2B5EF4-FFF2-40B4-BE49-F238E27FC236}">
                <a16:creationId xmlns:a16="http://schemas.microsoft.com/office/drawing/2014/main" id="{D641043C-A282-EF50-A645-BCC8C2AA052F}"/>
              </a:ext>
            </a:extLst>
          </p:cNvPr>
          <p:cNvSpPr>
            <a:spLocks noGrp="1"/>
          </p:cNvSpPr>
          <p:nvPr>
            <p:ph type="ftr" sz="quarter" idx="11"/>
          </p:nvPr>
        </p:nvSpPr>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2B85BE11-5A49-5EDA-A6B6-475026E38682}"/>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02841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5183188" y="365125"/>
            <a:ext cx="6172200" cy="4814280"/>
          </a:xfrm>
          <a:prstGeom prst="rect">
            <a:avLst/>
          </a:prstGeom>
        </p:spPr>
        <p:txBody>
          <a:bodyPr/>
          <a:lstStyle>
            <a:lvl1pPr>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2000">
                <a:latin typeface="Roboto" panose="02000000000000000000" pitchFamily="2" charset="0"/>
              </a:defRPr>
            </a:lvl4pPr>
            <a:lvl5pPr>
              <a:defRPr sz="2000">
                <a:latin typeface="Roboto" panose="02000000000000000000" pitchFamily="2" charset="0"/>
              </a:defRPr>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13090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656199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3C4-5710-038F-388A-3F5C9C8EB0AF}"/>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73CB0-95F2-D5D0-1F36-A5C150CB2F7E}"/>
              </a:ext>
            </a:extLst>
          </p:cNvPr>
          <p:cNvSpPr>
            <a:spLocks noGrp="1"/>
          </p:cNvSpPr>
          <p:nvPr>
            <p:ph type="body" orient="vert" idx="1"/>
          </p:nvPr>
        </p:nvSpPr>
        <p:spPr>
          <a:xfrm>
            <a:off x="266700" y="1304925"/>
            <a:ext cx="11087100" cy="3865591"/>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D7B24-584D-9019-3E04-085954D445A7}"/>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1F7DC35-3ACC-F872-678D-E003FFF5126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0943F0F-F4EB-3A3D-7AF2-094F3A6F33F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3145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Roboto" panose="02000000000000000000" pitchFamily="2" charset="0"/>
              </a:defRPr>
            </a:lvl1pPr>
          </a:lstStyle>
          <a:p>
            <a:r>
              <a:rPr lang="en-US"/>
              <a:t>Click to edit title</a:t>
            </a:r>
            <a:endParaRPr lang="en-GB"/>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speaker name</a:t>
            </a:r>
            <a:endParaRPr lang="en-GB"/>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Roboto" panose="02000000000000000000" pitchFamily="2" charset="0"/>
              </a:defRPr>
            </a:lvl1pPr>
            <a:lvl3pPr marL="914400" indent="0">
              <a:buNone/>
              <a:defRPr/>
            </a:lvl3pPr>
          </a:lstStyle>
          <a:p>
            <a:pPr lvl="0"/>
            <a:r>
              <a:rPr lang="en-US"/>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Roboto" panose="02000000000000000000" pitchFamily="2" charset="0"/>
              </a:defRPr>
            </a:lvl1pPr>
            <a:lvl3pPr marL="914400" indent="0">
              <a:buNone/>
              <a:defRPr/>
            </a:lvl3pPr>
          </a:lstStyle>
          <a:p>
            <a:pPr lvl="0"/>
            <a:r>
              <a:rPr lang="en-US"/>
              <a:t>Click to edit date </a:t>
            </a:r>
          </a:p>
        </p:txBody>
      </p:sp>
    </p:spTree>
    <p:extLst>
      <p:ext uri="{BB962C8B-B14F-4D97-AF65-F5344CB8AC3E}">
        <p14:creationId xmlns:p14="http://schemas.microsoft.com/office/powerpoint/2010/main" val="2573537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C0CBA-F9AC-3DB0-512A-B1998355B5F9}"/>
              </a:ext>
            </a:extLst>
          </p:cNvPr>
          <p:cNvSpPr>
            <a:spLocks noGrp="1"/>
          </p:cNvSpPr>
          <p:nvPr>
            <p:ph type="title" orient="vert"/>
          </p:nvPr>
        </p:nvSpPr>
        <p:spPr>
          <a:xfrm>
            <a:off x="8724899" y="365125"/>
            <a:ext cx="3196483" cy="4780453"/>
          </a:xfrm>
          <a:prstGeom prst="rect">
            <a:avLst/>
          </a:prstGeom>
        </p:spPr>
        <p:txBody>
          <a:bodyPr vert="eaVert"/>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330A2-789E-DBAC-085E-5F8C5FAA6783}"/>
              </a:ext>
            </a:extLst>
          </p:cNvPr>
          <p:cNvSpPr>
            <a:spLocks noGrp="1"/>
          </p:cNvSpPr>
          <p:nvPr>
            <p:ph type="body" orient="vert" idx="1"/>
          </p:nvPr>
        </p:nvSpPr>
        <p:spPr>
          <a:xfrm>
            <a:off x="266700" y="365125"/>
            <a:ext cx="8305800" cy="4780453"/>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BD012-F4FD-555E-45DD-43A415E96EB6}"/>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8CBDE9C-B403-C556-B566-873B469232EC}"/>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E4AEDC1-F09E-B227-21B1-DEAF555C70BC}"/>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491272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839984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68487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258387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748920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2251218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514166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121A5-C1A5-6F26-61FF-325C49EABD4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3" name="Footer Placeholder 2">
            <a:extLst>
              <a:ext uri="{FF2B5EF4-FFF2-40B4-BE49-F238E27FC236}">
                <a16:creationId xmlns:a16="http://schemas.microsoft.com/office/drawing/2014/main" id="{D641043C-A282-EF50-A645-BCC8C2AA052F}"/>
              </a:ext>
            </a:extLst>
          </p:cNvPr>
          <p:cNvSpPr>
            <a:spLocks noGrp="1"/>
          </p:cNvSpPr>
          <p:nvPr>
            <p:ph type="ftr" sz="quarter" idx="11"/>
          </p:nvPr>
        </p:nvSpPr>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2B85BE11-5A49-5EDA-A6B6-475026E38682}"/>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2051305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5183188" y="365125"/>
            <a:ext cx="6172200" cy="4814280"/>
          </a:xfrm>
          <a:prstGeom prst="rect">
            <a:avLst/>
          </a:prstGeom>
        </p:spPr>
        <p:txBody>
          <a:bodyPr/>
          <a:lstStyle>
            <a:lvl1pPr>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2000">
                <a:latin typeface="Roboto" panose="02000000000000000000" pitchFamily="2" charset="0"/>
              </a:defRPr>
            </a:lvl4pPr>
            <a:lvl5pPr>
              <a:defRPr sz="2000">
                <a:latin typeface="Roboto" panose="02000000000000000000" pitchFamily="2" charset="0"/>
              </a:defRPr>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260772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408484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93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3C4-5710-038F-388A-3F5C9C8EB0AF}"/>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73CB0-95F2-D5D0-1F36-A5C150CB2F7E}"/>
              </a:ext>
            </a:extLst>
          </p:cNvPr>
          <p:cNvSpPr>
            <a:spLocks noGrp="1"/>
          </p:cNvSpPr>
          <p:nvPr>
            <p:ph type="body" orient="vert" idx="1"/>
          </p:nvPr>
        </p:nvSpPr>
        <p:spPr>
          <a:xfrm>
            <a:off x="266700" y="1304925"/>
            <a:ext cx="11087100" cy="3865591"/>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D7B24-584D-9019-3E04-085954D445A7}"/>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1F7DC35-3ACC-F872-678D-E003FFF5126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0943F0F-F4EB-3A3D-7AF2-094F3A6F33F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2601912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C0CBA-F9AC-3DB0-512A-B1998355B5F9}"/>
              </a:ext>
            </a:extLst>
          </p:cNvPr>
          <p:cNvSpPr>
            <a:spLocks noGrp="1"/>
          </p:cNvSpPr>
          <p:nvPr>
            <p:ph type="title" orient="vert"/>
          </p:nvPr>
        </p:nvSpPr>
        <p:spPr>
          <a:xfrm>
            <a:off x="8724899" y="365125"/>
            <a:ext cx="3196483" cy="4780453"/>
          </a:xfrm>
          <a:prstGeom prst="rect">
            <a:avLst/>
          </a:prstGeom>
        </p:spPr>
        <p:txBody>
          <a:bodyPr vert="eaVert"/>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330A2-789E-DBAC-085E-5F8C5FAA6783}"/>
              </a:ext>
            </a:extLst>
          </p:cNvPr>
          <p:cNvSpPr>
            <a:spLocks noGrp="1"/>
          </p:cNvSpPr>
          <p:nvPr>
            <p:ph type="body" orient="vert" idx="1"/>
          </p:nvPr>
        </p:nvSpPr>
        <p:spPr>
          <a:xfrm>
            <a:off x="266700" y="365125"/>
            <a:ext cx="8305800" cy="4780453"/>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BD012-F4FD-555E-45DD-43A415E96EB6}"/>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8CBDE9C-B403-C556-B566-873B469232EC}"/>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E4AEDC1-F09E-B227-21B1-DEAF555C70BC}"/>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488006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730465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4066512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4172632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814099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984883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974770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121A5-C1A5-6F26-61FF-325C49EABD4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3" name="Footer Placeholder 2">
            <a:extLst>
              <a:ext uri="{FF2B5EF4-FFF2-40B4-BE49-F238E27FC236}">
                <a16:creationId xmlns:a16="http://schemas.microsoft.com/office/drawing/2014/main" id="{D641043C-A282-EF50-A645-BCC8C2AA052F}"/>
              </a:ext>
            </a:extLst>
          </p:cNvPr>
          <p:cNvSpPr>
            <a:spLocks noGrp="1"/>
          </p:cNvSpPr>
          <p:nvPr>
            <p:ph type="ftr" sz="quarter" idx="11"/>
          </p:nvPr>
        </p:nvSpPr>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2B85BE11-5A49-5EDA-A6B6-475026E38682}"/>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1745253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5183188" y="365125"/>
            <a:ext cx="6172200" cy="4814280"/>
          </a:xfrm>
          <a:prstGeom prst="rect">
            <a:avLst/>
          </a:prstGeom>
        </p:spPr>
        <p:txBody>
          <a:bodyPr/>
          <a:lstStyle>
            <a:lvl1pPr>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2000">
                <a:latin typeface="Roboto" panose="02000000000000000000" pitchFamily="2" charset="0"/>
              </a:defRPr>
            </a:lvl4pPr>
            <a:lvl5pPr>
              <a:defRPr sz="2000">
                <a:latin typeface="Roboto" panose="02000000000000000000" pitchFamily="2" charset="0"/>
              </a:defRPr>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99821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972300" y="1304923"/>
            <a:ext cx="4953000" cy="4351339"/>
          </a:xfrm>
        </p:spPr>
        <p:txBody>
          <a:bodyPr/>
          <a:lstStyle>
            <a:lvl1pPr>
              <a:defRPr/>
            </a:lvl1p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6324600" cy="4351338"/>
          </a:xfrm>
          <a:prstGeom prst="rect">
            <a:avLst/>
          </a:prstGeom>
        </p:spPr>
        <p:txBody>
          <a:bodyPr vert="horz" lIns="91440" tIns="45720" rIns="91440" bIns="45720" rtlCol="0">
            <a:normAutofit/>
          </a:bodyPr>
          <a:lstStyle>
            <a:lvl1pPr>
              <a:defRPr/>
            </a:lvl1pPr>
          </a:lstStyle>
          <a:p>
            <a:pPr lvl="0"/>
            <a:r>
              <a:rPr lang="en-US"/>
              <a:t>Click to edit body text</a:t>
            </a:r>
          </a:p>
        </p:txBody>
      </p:sp>
    </p:spTree>
    <p:extLst>
      <p:ext uri="{BB962C8B-B14F-4D97-AF65-F5344CB8AC3E}">
        <p14:creationId xmlns:p14="http://schemas.microsoft.com/office/powerpoint/2010/main" val="1016025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446419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3C4-5710-038F-388A-3F5C9C8EB0AF}"/>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73CB0-95F2-D5D0-1F36-A5C150CB2F7E}"/>
              </a:ext>
            </a:extLst>
          </p:cNvPr>
          <p:cNvSpPr>
            <a:spLocks noGrp="1"/>
          </p:cNvSpPr>
          <p:nvPr>
            <p:ph type="body" orient="vert" idx="1"/>
          </p:nvPr>
        </p:nvSpPr>
        <p:spPr>
          <a:xfrm>
            <a:off x="266700" y="1304925"/>
            <a:ext cx="11087100" cy="3865591"/>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D7B24-584D-9019-3E04-085954D445A7}"/>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1F7DC35-3ACC-F872-678D-E003FFF5126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0943F0F-F4EB-3A3D-7AF2-094F3A6F33F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736828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C0CBA-F9AC-3DB0-512A-B1998355B5F9}"/>
              </a:ext>
            </a:extLst>
          </p:cNvPr>
          <p:cNvSpPr>
            <a:spLocks noGrp="1"/>
          </p:cNvSpPr>
          <p:nvPr>
            <p:ph type="title" orient="vert"/>
          </p:nvPr>
        </p:nvSpPr>
        <p:spPr>
          <a:xfrm>
            <a:off x="8724899" y="365125"/>
            <a:ext cx="3196483" cy="4780453"/>
          </a:xfrm>
          <a:prstGeom prst="rect">
            <a:avLst/>
          </a:prstGeom>
        </p:spPr>
        <p:txBody>
          <a:bodyPr vert="eaVert"/>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330A2-789E-DBAC-085E-5F8C5FAA6783}"/>
              </a:ext>
            </a:extLst>
          </p:cNvPr>
          <p:cNvSpPr>
            <a:spLocks noGrp="1"/>
          </p:cNvSpPr>
          <p:nvPr>
            <p:ph type="body" orient="vert" idx="1"/>
          </p:nvPr>
        </p:nvSpPr>
        <p:spPr>
          <a:xfrm>
            <a:off x="266700" y="365125"/>
            <a:ext cx="8305800" cy="4780453"/>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BD012-F4FD-555E-45DD-43A415E96EB6}"/>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8CBDE9C-B403-C556-B566-873B469232EC}"/>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E4AEDC1-F09E-B227-21B1-DEAF555C70BC}"/>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36555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552308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2542933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4155072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449832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585354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436985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121A5-C1A5-6F26-61FF-325C49EABD4D}"/>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3" name="Footer Placeholder 2">
            <a:extLst>
              <a:ext uri="{FF2B5EF4-FFF2-40B4-BE49-F238E27FC236}">
                <a16:creationId xmlns:a16="http://schemas.microsoft.com/office/drawing/2014/main" id="{D641043C-A282-EF50-A645-BCC8C2AA052F}"/>
              </a:ext>
            </a:extLst>
          </p:cNvPr>
          <p:cNvSpPr>
            <a:spLocks noGrp="1"/>
          </p:cNvSpPr>
          <p:nvPr>
            <p:ph type="ftr" sz="quarter" idx="11"/>
          </p:nvPr>
        </p:nvSpPr>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2B85BE11-5A49-5EDA-A6B6-475026E38682}"/>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296026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9" name="Picture Placeholder 8">
            <a:extLst>
              <a:ext uri="{FF2B5EF4-FFF2-40B4-BE49-F238E27FC236}">
                <a16:creationId xmlns:a16="http://schemas.microsoft.com/office/drawing/2014/main" id="{0B997599-2A9C-5AA0-31EE-2F7D816D3834}"/>
              </a:ext>
            </a:extLst>
          </p:cNvPr>
          <p:cNvSpPr>
            <a:spLocks noGrp="1"/>
          </p:cNvSpPr>
          <p:nvPr>
            <p:ph type="pic" sz="quarter" idx="10"/>
          </p:nvPr>
        </p:nvSpPr>
        <p:spPr>
          <a:xfrm>
            <a:off x="6972300" y="1304923"/>
            <a:ext cx="4953000" cy="4351339"/>
          </a:xfrm>
        </p:spPr>
        <p:txBody>
          <a:bodyPr/>
          <a:lstStyle>
            <a:lvl1pPr>
              <a:defRPr/>
            </a:lvl1pPr>
          </a:lstStyle>
          <a:p>
            <a:endParaRPr lang="en-GB"/>
          </a:p>
        </p:txBody>
      </p:sp>
      <p:sp>
        <p:nvSpPr>
          <p:cNvPr id="10" name="Text Placeholder 9">
            <a:extLst>
              <a:ext uri="{FF2B5EF4-FFF2-40B4-BE49-F238E27FC236}">
                <a16:creationId xmlns:a16="http://schemas.microsoft.com/office/drawing/2014/main" id="{ED7392BA-D8EC-9D4B-0AA1-69CB6051FB54}"/>
              </a:ext>
            </a:extLst>
          </p:cNvPr>
          <p:cNvSpPr>
            <a:spLocks noGrp="1"/>
          </p:cNvSpPr>
          <p:nvPr>
            <p:ph idx="1"/>
          </p:nvPr>
        </p:nvSpPr>
        <p:spPr>
          <a:xfrm>
            <a:off x="266700" y="1304925"/>
            <a:ext cx="6324600" cy="4351338"/>
          </a:xfrm>
          <a:prstGeom prst="rect">
            <a:avLst/>
          </a:prstGeom>
        </p:spPr>
        <p:txBody>
          <a:bodyPr vert="horz" lIns="91440" tIns="45720" rIns="91440" bIns="45720" rtlCol="0">
            <a:normAutofit/>
          </a:bodyPr>
          <a:lstStyle>
            <a:lvl1pPr>
              <a:defRPr/>
            </a:lvl1pPr>
          </a:lstStyle>
          <a:p>
            <a:pPr lvl="0"/>
            <a:r>
              <a:rPr lang="en-US"/>
              <a:t>Click to edit body text</a:t>
            </a:r>
          </a:p>
        </p:txBody>
      </p:sp>
      <p:pic>
        <p:nvPicPr>
          <p:cNvPr id="5" name="Graphic 4">
            <a:extLst>
              <a:ext uri="{FF2B5EF4-FFF2-40B4-BE49-F238E27FC236}">
                <a16:creationId xmlns:a16="http://schemas.microsoft.com/office/drawing/2014/main" id="{CC001088-2808-7E1E-B08D-B61ED5BA3BE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796" t="62321" r="121"/>
          <a:stretch/>
        </p:blipFill>
        <p:spPr>
          <a:xfrm rot="5400000">
            <a:off x="7234267" y="1918282"/>
            <a:ext cx="6876011" cy="3039454"/>
          </a:xfrm>
          <a:prstGeom prst="rect">
            <a:avLst/>
          </a:prstGeom>
        </p:spPr>
      </p:pic>
    </p:spTree>
    <p:extLst>
      <p:ext uri="{BB962C8B-B14F-4D97-AF65-F5344CB8AC3E}">
        <p14:creationId xmlns:p14="http://schemas.microsoft.com/office/powerpoint/2010/main" val="3219793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5183188" y="365125"/>
            <a:ext cx="6172200" cy="4814280"/>
          </a:xfrm>
          <a:prstGeom prst="rect">
            <a:avLst/>
          </a:prstGeom>
        </p:spPr>
        <p:txBody>
          <a:bodyPr/>
          <a:lstStyle>
            <a:lvl1pPr>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2000">
                <a:latin typeface="Roboto" panose="02000000000000000000" pitchFamily="2" charset="0"/>
              </a:defRPr>
            </a:lvl4pPr>
            <a:lvl5pPr>
              <a:defRPr sz="2000">
                <a:latin typeface="Roboto" panose="02000000000000000000" pitchFamily="2" charset="0"/>
              </a:defRPr>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721074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1653877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3C4-5710-038F-388A-3F5C9C8EB0AF}"/>
              </a:ext>
            </a:extLst>
          </p:cNvPr>
          <p:cNvSpPr>
            <a:spLocks noGrp="1"/>
          </p:cNvSpPr>
          <p:nvPr>
            <p:ph type="title"/>
          </p:nvPr>
        </p:nvSpPr>
        <p:spPr>
          <a:xfrm>
            <a:off x="266700" y="365125"/>
            <a:ext cx="11087100" cy="472363"/>
          </a:xfrm>
          <a:prstGeom prst="rect">
            <a:avLst/>
          </a:prstGeom>
        </p:spPr>
        <p:txBody>
          <a:bodyPr/>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73CB0-95F2-D5D0-1F36-A5C150CB2F7E}"/>
              </a:ext>
            </a:extLst>
          </p:cNvPr>
          <p:cNvSpPr>
            <a:spLocks noGrp="1"/>
          </p:cNvSpPr>
          <p:nvPr>
            <p:ph type="body" orient="vert" idx="1"/>
          </p:nvPr>
        </p:nvSpPr>
        <p:spPr>
          <a:xfrm>
            <a:off x="266700" y="1304925"/>
            <a:ext cx="11087100" cy="3865591"/>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D7B24-584D-9019-3E04-085954D445A7}"/>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1F7DC35-3ACC-F872-678D-E003FFF5126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0943F0F-F4EB-3A3D-7AF2-094F3A6F33FD}"/>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242720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C0CBA-F9AC-3DB0-512A-B1998355B5F9}"/>
              </a:ext>
            </a:extLst>
          </p:cNvPr>
          <p:cNvSpPr>
            <a:spLocks noGrp="1"/>
          </p:cNvSpPr>
          <p:nvPr>
            <p:ph type="title" orient="vert"/>
          </p:nvPr>
        </p:nvSpPr>
        <p:spPr>
          <a:xfrm>
            <a:off x="8724899" y="365125"/>
            <a:ext cx="3196483" cy="4780453"/>
          </a:xfrm>
          <a:prstGeom prst="rect">
            <a:avLst/>
          </a:prstGeom>
        </p:spPr>
        <p:txBody>
          <a:bodyPr vert="eaVert"/>
          <a:lstStyle>
            <a:lvl1pP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330A2-789E-DBAC-085E-5F8C5FAA6783}"/>
              </a:ext>
            </a:extLst>
          </p:cNvPr>
          <p:cNvSpPr>
            <a:spLocks noGrp="1"/>
          </p:cNvSpPr>
          <p:nvPr>
            <p:ph type="body" orient="vert" idx="1"/>
          </p:nvPr>
        </p:nvSpPr>
        <p:spPr>
          <a:xfrm>
            <a:off x="266700" y="365125"/>
            <a:ext cx="8305800" cy="4780453"/>
          </a:xfrm>
          <a:prstGeom prst="rect">
            <a:avLst/>
          </a:prstGeo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BD012-F4FD-555E-45DD-43A415E96EB6}"/>
              </a:ext>
            </a:extLst>
          </p:cNvPr>
          <p:cNvSpPr>
            <a:spLocks noGrp="1"/>
          </p:cNvSpPr>
          <p:nvPr>
            <p:ph type="dt" sz="half" idx="10"/>
          </p:nvPr>
        </p:nvSpPr>
        <p:spPr/>
        <p:txBody>
          <a:bodyPr/>
          <a:lstStyle>
            <a:lvl1pPr>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A8CBDE9C-B403-C556-B566-873B469232EC}"/>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E4AEDC1-F09E-B227-21B1-DEAF555C70BC}"/>
              </a:ext>
            </a:extLst>
          </p:cNvPr>
          <p:cNvSpPr>
            <a:spLocks noGrp="1"/>
          </p:cNvSpPr>
          <p:nvPr>
            <p:ph type="sldNum" sz="quarter" idx="12"/>
          </p:nvPr>
        </p:nvSpPr>
        <p:spPr/>
        <p:txBody>
          <a:bodyPr/>
          <a:lstStyle>
            <a:lvl1pPr>
              <a:defRPr/>
            </a:lvl1pPr>
          </a:lstStyle>
          <a:p>
            <a:fld id="{94601B8E-4C5D-4D9E-8821-9696CA0E0E3F}" type="slidenum">
              <a:rPr lang="en-GB" smtClean="0"/>
              <a:pPr/>
              <a:t>‹#›</a:t>
            </a:fld>
            <a:endParaRPr lang="en-GB"/>
          </a:p>
        </p:txBody>
      </p:sp>
    </p:spTree>
    <p:extLst>
      <p:ext uri="{BB962C8B-B14F-4D97-AF65-F5344CB8AC3E}">
        <p14:creationId xmlns:p14="http://schemas.microsoft.com/office/powerpoint/2010/main" val="3777083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01810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lvl1pPr>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41250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13578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lvl1pPr>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3913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lvl1pPr>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67947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lvl1pPr>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8830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9" name="Picture Placeholder 8">
            <a:extLst>
              <a:ext uri="{FF2B5EF4-FFF2-40B4-BE49-F238E27FC236}">
                <a16:creationId xmlns:a16="http://schemas.microsoft.com/office/drawing/2014/main" id="{0B997599-2A9C-5AA0-31EE-2F7D816D3834}"/>
              </a:ext>
            </a:extLst>
          </p:cNvPr>
          <p:cNvSpPr>
            <a:spLocks noGrp="1"/>
          </p:cNvSpPr>
          <p:nvPr>
            <p:ph type="pic" sz="quarter" idx="10"/>
          </p:nvPr>
        </p:nvSpPr>
        <p:spPr>
          <a:xfrm>
            <a:off x="6972300" y="1304924"/>
            <a:ext cx="4953000" cy="4351338"/>
          </a:xfrm>
        </p:spPr>
        <p:txBody>
          <a:bodyPr/>
          <a:lstStyle>
            <a:lvl1pPr>
              <a:defRPr/>
            </a:lvl1pPr>
          </a:lstStyle>
          <a:p>
            <a:endParaRPr lang="en-GB"/>
          </a:p>
        </p:txBody>
      </p:sp>
      <p:pic>
        <p:nvPicPr>
          <p:cNvPr id="13" name="Graphic 12">
            <a:extLst>
              <a:ext uri="{FF2B5EF4-FFF2-40B4-BE49-F238E27FC236}">
                <a16:creationId xmlns:a16="http://schemas.microsoft.com/office/drawing/2014/main" id="{6EE95479-118E-DBCE-93E7-E339ECCCE8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5867400" y="-2"/>
            <a:ext cx="6324600" cy="1091613"/>
          </a:xfrm>
          <a:prstGeom prst="rect">
            <a:avLst/>
          </a:prstGeom>
        </p:spPr>
      </p:pic>
      <p:sp>
        <p:nvSpPr>
          <p:cNvPr id="8" name="Text Placeholder 9">
            <a:extLst>
              <a:ext uri="{FF2B5EF4-FFF2-40B4-BE49-F238E27FC236}">
                <a16:creationId xmlns:a16="http://schemas.microsoft.com/office/drawing/2014/main" id="{6E2FDCEF-C9D2-66D0-BD32-C46658AAC73E}"/>
              </a:ext>
            </a:extLst>
          </p:cNvPr>
          <p:cNvSpPr>
            <a:spLocks noGrp="1"/>
          </p:cNvSpPr>
          <p:nvPr>
            <p:ph idx="1"/>
          </p:nvPr>
        </p:nvSpPr>
        <p:spPr>
          <a:xfrm>
            <a:off x="266700" y="1304925"/>
            <a:ext cx="6324600" cy="4351338"/>
          </a:xfrm>
          <a:prstGeom prst="rect">
            <a:avLst/>
          </a:prstGeom>
        </p:spPr>
        <p:txBody>
          <a:bodyPr vert="horz" lIns="91440" tIns="45720" rIns="91440" bIns="45720" rtlCol="0">
            <a:normAutofit/>
          </a:bodyPr>
          <a:lstStyle>
            <a:lvl1pPr>
              <a:defRPr/>
            </a:lvl1pPr>
          </a:lstStyle>
          <a:p>
            <a:pPr lvl="0"/>
            <a:r>
              <a:rPr lang="en-US"/>
              <a:t>Click to edit body text</a:t>
            </a:r>
          </a:p>
        </p:txBody>
      </p:sp>
    </p:spTree>
    <p:extLst>
      <p:ext uri="{BB962C8B-B14F-4D97-AF65-F5344CB8AC3E}">
        <p14:creationId xmlns:p14="http://schemas.microsoft.com/office/powerpoint/2010/main" val="2211563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21951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60695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71576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lvl1pPr>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2201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lvl1pPr>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7/20/2025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4536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84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332DC3-2DBB-EEFF-F22D-63436AAAC87C}"/>
              </a:ext>
            </a:extLst>
          </p:cNvPr>
          <p:cNvSpPr/>
          <p:nvPr userDrawn="1"/>
        </p:nvSpPr>
        <p:spPr>
          <a:xfrm flipH="1" flipV="1">
            <a:off x="9601200" y="-9"/>
            <a:ext cx="2590800" cy="3429008"/>
          </a:xfrm>
          <a:prstGeom prst="rtTriangle">
            <a:avLst/>
          </a:prstGeom>
          <a:solidFill>
            <a:srgbClr val="FF9D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ndParaRPr>
          </a:p>
        </p:txBody>
      </p:sp>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9848848" cy="4351338"/>
          </a:xfrm>
          <a:prstGeom prst="rect">
            <a:avLst/>
          </a:prstGeom>
        </p:spPr>
        <p:txBody>
          <a:bodyPr vert="horz" lIns="91440" tIns="45720" rIns="91440" bIns="45720" rtlCol="0">
            <a:normAutofit/>
          </a:bodyPr>
          <a:lstStyle>
            <a:lvl1pPr>
              <a:defRPr/>
            </a:lvl1pPr>
          </a:lstStyle>
          <a:p>
            <a:pPr lvl="0"/>
            <a:r>
              <a:rPr lang="en-US"/>
              <a:t>Click to edit body text</a:t>
            </a:r>
          </a:p>
        </p:txBody>
      </p:sp>
      <p:sp>
        <p:nvSpPr>
          <p:cNvPr id="7" name="Right Triangle 6">
            <a:extLst>
              <a:ext uri="{FF2B5EF4-FFF2-40B4-BE49-F238E27FC236}">
                <a16:creationId xmlns:a16="http://schemas.microsoft.com/office/drawing/2014/main" id="{6AA976A4-21D0-25CB-0A95-7E3C426C5B7A}"/>
              </a:ext>
            </a:extLst>
          </p:cNvPr>
          <p:cNvSpPr/>
          <p:nvPr userDrawn="1"/>
        </p:nvSpPr>
        <p:spPr>
          <a:xfrm rot="5400000" flipV="1">
            <a:off x="8325644" y="1789904"/>
            <a:ext cx="5656270" cy="2076451"/>
          </a:xfrm>
          <a:prstGeom prst="rtTriangle">
            <a:avLst/>
          </a:prstGeom>
          <a:solidFill>
            <a:srgbClr val="FF9D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ndParaRPr>
          </a:p>
        </p:txBody>
      </p:sp>
    </p:spTree>
    <p:extLst>
      <p:ext uri="{BB962C8B-B14F-4D97-AF65-F5344CB8AC3E}">
        <p14:creationId xmlns:p14="http://schemas.microsoft.com/office/powerpoint/2010/main" val="106376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Roboto" panose="02000000000000000000" pitchFamily="2" charset="0"/>
                <a:ea typeface="Roboto" panose="02000000000000000000" pitchFamily="2"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75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B9680-229C-4A77-A704-A760427933C2}" type="datetimeFigureOut">
              <a:rPr lang="en-GB" smtClean="0"/>
              <a:t>20/07/2025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788650C-71DD-48BC-9C75-4959CD7F5C2D}" type="slidenum">
              <a:rPr lang="en-GB" smtClean="0"/>
              <a:t>‹#›</a:t>
            </a:fld>
            <a:endParaRPr lang="en-GB" dirty="0"/>
          </a:p>
        </p:txBody>
      </p:sp>
    </p:spTree>
    <p:extLst>
      <p:ext uri="{BB962C8B-B14F-4D97-AF65-F5344CB8AC3E}">
        <p14:creationId xmlns:p14="http://schemas.microsoft.com/office/powerpoint/2010/main" val="4200531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sv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7.sv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screen shot of a computer&#10;&#10;Description automatically generated with low confidence">
            <a:extLst>
              <a:ext uri="{FF2B5EF4-FFF2-40B4-BE49-F238E27FC236}">
                <a16:creationId xmlns:a16="http://schemas.microsoft.com/office/drawing/2014/main" id="{ACD08151-6D18-25FB-A802-E745648762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itle Placeholder 1">
            <a:extLst>
              <a:ext uri="{FF2B5EF4-FFF2-40B4-BE49-F238E27FC236}">
                <a16:creationId xmlns:a16="http://schemas.microsoft.com/office/drawing/2014/main" id="{E9610686-6AB8-DE04-DA39-C6BB5918C641}"/>
              </a:ext>
            </a:extLst>
          </p:cNvPr>
          <p:cNvSpPr>
            <a:spLocks noGrp="1"/>
          </p:cNvSpPr>
          <p:nvPr>
            <p:ph type="title"/>
          </p:nvPr>
        </p:nvSpPr>
        <p:spPr>
          <a:xfrm>
            <a:off x="266700" y="210343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B27FDF-0155-797D-5DDB-D0BCCCF4BD9E}"/>
              </a:ext>
            </a:extLst>
          </p:cNvPr>
          <p:cNvSpPr>
            <a:spLocks noGrp="1"/>
          </p:cNvSpPr>
          <p:nvPr>
            <p:ph type="body" idx="1"/>
          </p:nvPr>
        </p:nvSpPr>
        <p:spPr>
          <a:xfrm>
            <a:off x="266700" y="3527425"/>
            <a:ext cx="10515600" cy="1844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3257829"/>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3200" kern="1200">
          <a:solidFill>
            <a:schemeClr val="accent3"/>
          </a:solidFill>
          <a:latin typeface="Moderat Extended Medium" panose="00000605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D08151-6D18-25FB-A802-E7456487629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2" name="Title Placeholder 1">
            <a:extLst>
              <a:ext uri="{FF2B5EF4-FFF2-40B4-BE49-F238E27FC236}">
                <a16:creationId xmlns:a16="http://schemas.microsoft.com/office/drawing/2014/main" id="{E9610686-6AB8-DE04-DA39-C6BB5918C641}"/>
              </a:ext>
            </a:extLst>
          </p:cNvPr>
          <p:cNvSpPr>
            <a:spLocks noGrp="1"/>
          </p:cNvSpPr>
          <p:nvPr>
            <p:ph type="title"/>
          </p:nvPr>
        </p:nvSpPr>
        <p:spPr>
          <a:xfrm>
            <a:off x="266700" y="210343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B27FDF-0155-797D-5DDB-D0BCCCF4BD9E}"/>
              </a:ext>
            </a:extLst>
          </p:cNvPr>
          <p:cNvSpPr>
            <a:spLocks noGrp="1"/>
          </p:cNvSpPr>
          <p:nvPr>
            <p:ph type="body" idx="1"/>
          </p:nvPr>
        </p:nvSpPr>
        <p:spPr>
          <a:xfrm>
            <a:off x="266700" y="3527425"/>
            <a:ext cx="10515600" cy="1844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32578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600" b="0" kern="1200">
          <a:solidFill>
            <a:schemeClr val="accent3"/>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1654683"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281787783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2" r:id="rId3"/>
    <p:sldLayoutId id="2147483660" r:id="rId4"/>
    <p:sldLayoutId id="2147483661" r:id="rId5"/>
    <p:sldLayoutId id="2147483740" r:id="rId6"/>
    <p:sldLayoutId id="2147483745" r:id="rId7"/>
  </p:sldLayoutIdLst>
  <p:txStyles>
    <p:titleStyle>
      <a:lvl1pPr algn="l" defTabSz="914400" rtl="0" eaLnBrk="1" latinLnBrk="0" hangingPunct="1">
        <a:lnSpc>
          <a:spcPct val="90000"/>
        </a:lnSpc>
        <a:spcBef>
          <a:spcPct val="0"/>
        </a:spcBef>
        <a:buNone/>
        <a:defRPr sz="2800" b="0" kern="1200">
          <a:solidFill>
            <a:schemeClr val="accent3"/>
          </a:solidFill>
          <a:latin typeface="Roboto" panose="02000000000000000000" pitchFamily="2" charset="0"/>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Roboto" panose="02000000000000000000" pitchFamily="2" charset="0"/>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cs typeface="Arial" panose="020B0604020202020204" pitchFamily="34" charset="0"/>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73747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2800" kern="1200">
          <a:solidFill>
            <a:srgbClr val="003088"/>
          </a:solidFill>
          <a:latin typeface="Roboto" panose="02000000000000000000"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Roboto" panose="020000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Roboto" panose="020000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cs typeface="Arial" panose="020B0604020202020204" pitchFamily="34" charset="0"/>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Graphic 13">
            <a:extLst>
              <a:ext uri="{FF2B5EF4-FFF2-40B4-BE49-F238E27FC236}">
                <a16:creationId xmlns:a16="http://schemas.microsoft.com/office/drawing/2014/main" id="{7307DB92-1C4A-6CC0-0AF6-5F6AE9964F16}"/>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45796" t="62321" r="121"/>
          <a:stretch/>
        </p:blipFill>
        <p:spPr>
          <a:xfrm rot="5400000">
            <a:off x="7234267" y="1918282"/>
            <a:ext cx="6876011" cy="3039454"/>
          </a:xfrm>
          <a:prstGeom prst="rect">
            <a:avLst/>
          </a:prstGeom>
        </p:spPr>
      </p:pic>
    </p:spTree>
    <p:extLst>
      <p:ext uri="{BB962C8B-B14F-4D97-AF65-F5344CB8AC3E}">
        <p14:creationId xmlns:p14="http://schemas.microsoft.com/office/powerpoint/2010/main" val="30066002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2800" kern="1200">
          <a:solidFill>
            <a:srgbClr val="003088"/>
          </a:solidFill>
          <a:latin typeface="Roboto" panose="02000000000000000000"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Roboto" panose="020000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Roboto" panose="020000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cs typeface="Arial" panose="020B0604020202020204" pitchFamily="34" charset="0"/>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80A8A3BF-171E-EAF0-FF7B-28BA7ECA49E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V="1">
            <a:off x="5867400" y="-2"/>
            <a:ext cx="6324600" cy="1091613"/>
          </a:xfrm>
          <a:prstGeom prst="rect">
            <a:avLst/>
          </a:prstGeom>
        </p:spPr>
      </p:pic>
    </p:spTree>
    <p:extLst>
      <p:ext uri="{BB962C8B-B14F-4D97-AF65-F5344CB8AC3E}">
        <p14:creationId xmlns:p14="http://schemas.microsoft.com/office/powerpoint/2010/main" val="41844606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2800" kern="1200">
          <a:solidFill>
            <a:srgbClr val="003088"/>
          </a:solidFill>
          <a:latin typeface="Roboto" panose="02000000000000000000"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Roboto" panose="020000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Roboto" panose="020000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92" y="0"/>
            <a:ext cx="12190815"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cs typeface="Arial" panose="020B0604020202020204" pitchFamily="34" charset="0"/>
              </a:defRPr>
            </a:lvl1pPr>
          </a:lstStyle>
          <a:p>
            <a:fld id="{046E3D24-6BCE-48F4-B6DB-AB007E8B5F8E}" type="datetimeFigureOut">
              <a:rPr lang="en-GB" smtClean="0"/>
              <a:pPr/>
              <a:t>20/07/2025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ight Triangle 7">
            <a:extLst>
              <a:ext uri="{FF2B5EF4-FFF2-40B4-BE49-F238E27FC236}">
                <a16:creationId xmlns:a16="http://schemas.microsoft.com/office/drawing/2014/main" id="{B2D4A0E3-2483-58F0-0CA4-2545A046C138}"/>
              </a:ext>
            </a:extLst>
          </p:cNvPr>
          <p:cNvSpPr/>
          <p:nvPr userDrawn="1"/>
        </p:nvSpPr>
        <p:spPr>
          <a:xfrm flipH="1" flipV="1">
            <a:off x="9601200" y="-9"/>
            <a:ext cx="2590800" cy="3429008"/>
          </a:xfrm>
          <a:prstGeom prst="rtTriangle">
            <a:avLst/>
          </a:prstGeom>
          <a:solidFill>
            <a:srgbClr val="FF9D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ndParaRPr>
          </a:p>
        </p:txBody>
      </p:sp>
      <p:sp>
        <p:nvSpPr>
          <p:cNvPr id="9" name="Right Triangle 8">
            <a:extLst>
              <a:ext uri="{FF2B5EF4-FFF2-40B4-BE49-F238E27FC236}">
                <a16:creationId xmlns:a16="http://schemas.microsoft.com/office/drawing/2014/main" id="{4BC85518-D06D-8C57-F4B6-83E3EDF36D56}"/>
              </a:ext>
            </a:extLst>
          </p:cNvPr>
          <p:cNvSpPr/>
          <p:nvPr userDrawn="1"/>
        </p:nvSpPr>
        <p:spPr>
          <a:xfrm rot="5400000" flipV="1">
            <a:off x="8325644" y="1789904"/>
            <a:ext cx="5656270" cy="2076451"/>
          </a:xfrm>
          <a:prstGeom prst="rtTriangle">
            <a:avLst/>
          </a:prstGeom>
          <a:solidFill>
            <a:srgbClr val="FF9D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ndParaRPr>
          </a:p>
        </p:txBody>
      </p:sp>
    </p:spTree>
    <p:extLst>
      <p:ext uri="{BB962C8B-B14F-4D97-AF65-F5344CB8AC3E}">
        <p14:creationId xmlns:p14="http://schemas.microsoft.com/office/powerpoint/2010/main" val="10288464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2800" kern="1200">
          <a:solidFill>
            <a:srgbClr val="003088"/>
          </a:solidFill>
          <a:latin typeface="Roboto" panose="02000000000000000000"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Roboto" panose="020000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Roboto" panose="020000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Roboto" panose="020000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14BD68BC-1AD8-B640-8B1E-602BF3073AFD}" type="datetimeFigureOut">
              <a:rPr lang="en-US" smtClean="0"/>
              <a:pPr/>
              <a:t>7/20/2025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BBAAB195-B577-5546-8349-9DDA93B6129E}" type="slidenum">
              <a:rPr lang="en-US" smtClean="0"/>
              <a:pPr/>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112774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Roboto" panose="020000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Roboto" panose="020000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Roboto" panose="020000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Roboto" panose="02000000000000000000"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Roboto" panose="020000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BE87-4FFD-65EF-92D0-C45C2FB6DBFB}"/>
              </a:ext>
            </a:extLst>
          </p:cNvPr>
          <p:cNvSpPr>
            <a:spLocks noGrp="1"/>
          </p:cNvSpPr>
          <p:nvPr>
            <p:ph type="ctrTitle"/>
          </p:nvPr>
        </p:nvSpPr>
        <p:spPr>
          <a:xfrm>
            <a:off x="475130" y="2612390"/>
            <a:ext cx="7805270" cy="1633219"/>
          </a:xfrm>
        </p:spPr>
        <p:txBody>
          <a:bodyPr>
            <a:noAutofit/>
          </a:bodyPr>
          <a:lstStyle/>
          <a:p>
            <a:pPr>
              <a:buNone/>
            </a:pPr>
            <a:r>
              <a:rPr lang="en-GB" b="1" dirty="0">
                <a:effectLst/>
              </a:rPr>
              <a:t>Spin Liquid Properties of a Spin-1/2 Kagome Metal-Organic-Framework Compound</a:t>
            </a:r>
            <a:br>
              <a:rPr lang="en-GB" b="1" dirty="0">
                <a:effectLst/>
              </a:rPr>
            </a:br>
            <a:br>
              <a:rPr lang="en-GB" dirty="0">
                <a:effectLst/>
              </a:rPr>
            </a:br>
            <a:endParaRPr lang="en-GB" b="1" dirty="0">
              <a:ea typeface="Verdana" panose="020B0604030504040204" pitchFamily="34" charset="0"/>
            </a:endParaRPr>
          </a:p>
        </p:txBody>
      </p:sp>
      <p:sp>
        <p:nvSpPr>
          <p:cNvPr id="3" name="Subtitle 2">
            <a:extLst>
              <a:ext uri="{FF2B5EF4-FFF2-40B4-BE49-F238E27FC236}">
                <a16:creationId xmlns:a16="http://schemas.microsoft.com/office/drawing/2014/main" id="{05D17ACB-0A8A-D7E5-C681-0F9E269012C1}"/>
              </a:ext>
            </a:extLst>
          </p:cNvPr>
          <p:cNvSpPr>
            <a:spLocks noGrp="1"/>
          </p:cNvSpPr>
          <p:nvPr>
            <p:ph type="subTitle" idx="1"/>
          </p:nvPr>
        </p:nvSpPr>
        <p:spPr>
          <a:xfrm>
            <a:off x="475130" y="4447540"/>
            <a:ext cx="7170270" cy="922020"/>
          </a:xfrm>
        </p:spPr>
        <p:txBody>
          <a:bodyPr>
            <a:noAutofit/>
          </a:bodyPr>
          <a:lstStyle/>
          <a:p>
            <a:pPr>
              <a:lnSpc>
                <a:spcPct val="80000"/>
              </a:lnSpc>
            </a:pPr>
            <a:r>
              <a:rPr lang="en-GB" dirty="0"/>
              <a:t>Francis Pratt</a:t>
            </a:r>
          </a:p>
          <a:p>
            <a:pPr>
              <a:lnSpc>
                <a:spcPct val="80000"/>
              </a:lnSpc>
            </a:pPr>
            <a:r>
              <a:rPr lang="en-GB" dirty="0"/>
              <a:t>ISIS Muon Group</a:t>
            </a:r>
          </a:p>
          <a:p>
            <a:pPr>
              <a:lnSpc>
                <a:spcPct val="80000"/>
              </a:lnSpc>
            </a:pPr>
            <a:endParaRPr lang="en-GB" dirty="0"/>
          </a:p>
        </p:txBody>
      </p:sp>
    </p:spTree>
    <p:extLst>
      <p:ext uri="{BB962C8B-B14F-4D97-AF65-F5344CB8AC3E}">
        <p14:creationId xmlns:p14="http://schemas.microsoft.com/office/powerpoint/2010/main" val="3855383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Spin Dynamics from LF-</a:t>
            </a:r>
            <a:r>
              <a:rPr lang="en-GB" sz="3200" err="1">
                <a:solidFill>
                  <a:schemeClr val="tx1"/>
                </a:solidFill>
                <a:latin typeface="Symbol" panose="05050102010706020507" pitchFamily="18" charset="2"/>
              </a:rPr>
              <a:t>m</a:t>
            </a:r>
            <a:r>
              <a:rPr lang="en-GB" sz="3200" err="1">
                <a:solidFill>
                  <a:schemeClr val="tx1"/>
                </a:solidFill>
              </a:rPr>
              <a:t>SR</a:t>
            </a:r>
            <a:endParaRPr lang="en-GB" sz="200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4489BD1-0A7D-5593-E75D-B2386D40F9D6}"/>
              </a:ext>
            </a:extLst>
          </p:cNvPr>
          <p:cNvPicPr>
            <a:picLocks noChangeAspect="1"/>
          </p:cNvPicPr>
          <p:nvPr/>
        </p:nvPicPr>
        <p:blipFill rotWithShape="1">
          <a:blip r:embed="rId2"/>
          <a:srcRect t="55448"/>
          <a:stretch/>
        </p:blipFill>
        <p:spPr>
          <a:xfrm>
            <a:off x="349732" y="1026805"/>
            <a:ext cx="6920374" cy="4051612"/>
          </a:xfrm>
          <a:prstGeom prst="rect">
            <a:avLst/>
          </a:prstGeom>
        </p:spPr>
      </p:pic>
      <p:sp>
        <p:nvSpPr>
          <p:cNvPr id="3" name="TextBox 2">
            <a:extLst>
              <a:ext uri="{FF2B5EF4-FFF2-40B4-BE49-F238E27FC236}">
                <a16:creationId xmlns:a16="http://schemas.microsoft.com/office/drawing/2014/main" id="{E018C84F-1459-6833-7436-2A7418BCB8EC}"/>
              </a:ext>
            </a:extLst>
          </p:cNvPr>
          <p:cNvSpPr txBox="1"/>
          <p:nvPr/>
        </p:nvSpPr>
        <p:spPr>
          <a:xfrm>
            <a:off x="371370" y="5629949"/>
            <a:ext cx="7161576" cy="923330"/>
          </a:xfrm>
          <a:prstGeom prst="rect">
            <a:avLst/>
          </a:prstGeom>
          <a:noFill/>
        </p:spPr>
        <p:txBody>
          <a:bodyPr wrap="none" rtlCol="0">
            <a:spAutoFit/>
          </a:bodyPr>
          <a:lstStyle/>
          <a:p>
            <a:r>
              <a:rPr lang="en-GB" dirty="0"/>
              <a:t>2D spin diffusion model describes the LF-</a:t>
            </a:r>
            <a:r>
              <a:rPr lang="en-GB" dirty="0" err="1">
                <a:latin typeface="Symbol" panose="05050102010706020507" pitchFamily="18" charset="2"/>
              </a:rPr>
              <a:t>m</a:t>
            </a:r>
            <a:r>
              <a:rPr lang="en-GB" dirty="0" err="1"/>
              <a:t>SR</a:t>
            </a:r>
            <a:r>
              <a:rPr lang="en-GB" dirty="0"/>
              <a:t> relaxation well at all </a:t>
            </a:r>
            <a:r>
              <a:rPr lang="en-GB" i="1" dirty="0"/>
              <a:t>T</a:t>
            </a:r>
          </a:p>
          <a:p>
            <a:endParaRPr lang="en-GB" i="1" dirty="0"/>
          </a:p>
          <a:p>
            <a:pPr algn="ctr"/>
            <a:r>
              <a:rPr lang="en-GB" dirty="0"/>
              <a:t>( clearly not a 1D metal! )</a:t>
            </a:r>
          </a:p>
        </p:txBody>
      </p:sp>
      <p:sp>
        <p:nvSpPr>
          <p:cNvPr id="4" name="Rectangle 3">
            <a:extLst>
              <a:ext uri="{FF2B5EF4-FFF2-40B4-BE49-F238E27FC236}">
                <a16:creationId xmlns:a16="http://schemas.microsoft.com/office/drawing/2014/main" id="{B694C005-6569-D320-0269-E4129211577C}"/>
              </a:ext>
            </a:extLst>
          </p:cNvPr>
          <p:cNvSpPr/>
          <p:nvPr/>
        </p:nvSpPr>
        <p:spPr>
          <a:xfrm>
            <a:off x="6222877" y="1420459"/>
            <a:ext cx="609600" cy="653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62E65B4-1308-1D1E-B82F-7CA211B60069}"/>
              </a:ext>
            </a:extLst>
          </p:cNvPr>
          <p:cNvSpPr/>
          <p:nvPr/>
        </p:nvSpPr>
        <p:spPr>
          <a:xfrm>
            <a:off x="8350102" y="1454950"/>
            <a:ext cx="609600" cy="653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BCFB87D-A14F-F923-247D-7666A9E991D3}"/>
              </a:ext>
            </a:extLst>
          </p:cNvPr>
          <p:cNvPicPr>
            <a:picLocks noChangeAspect="1"/>
          </p:cNvPicPr>
          <p:nvPr/>
        </p:nvPicPr>
        <p:blipFill>
          <a:blip r:embed="rId3"/>
          <a:srcRect l="-1" r="1534"/>
          <a:stretch/>
        </p:blipFill>
        <p:spPr>
          <a:xfrm>
            <a:off x="8382082" y="1648353"/>
            <a:ext cx="2867075" cy="935370"/>
          </a:xfrm>
          <a:prstGeom prst="rect">
            <a:avLst/>
          </a:prstGeom>
        </p:spPr>
      </p:pic>
      <p:sp>
        <p:nvSpPr>
          <p:cNvPr id="10" name="TextBox 9">
            <a:extLst>
              <a:ext uri="{FF2B5EF4-FFF2-40B4-BE49-F238E27FC236}">
                <a16:creationId xmlns:a16="http://schemas.microsoft.com/office/drawing/2014/main" id="{C49D3AA4-5235-A364-9B06-9E815CBD2D75}"/>
              </a:ext>
            </a:extLst>
          </p:cNvPr>
          <p:cNvSpPr txBox="1"/>
          <p:nvPr/>
        </p:nvSpPr>
        <p:spPr>
          <a:xfrm>
            <a:off x="8179969" y="1127855"/>
            <a:ext cx="2931037" cy="369332"/>
          </a:xfrm>
          <a:prstGeom prst="rect">
            <a:avLst/>
          </a:prstGeom>
          <a:noFill/>
        </p:spPr>
        <p:txBody>
          <a:bodyPr wrap="square">
            <a:spAutoFit/>
          </a:bodyPr>
          <a:lstStyle/>
          <a:p>
            <a:r>
              <a:rPr lang="en-GB" dirty="0"/>
              <a:t>2D spin diffusion model:</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DDF07BF-D161-CC4F-B972-72D4DC5518AF}"/>
                  </a:ext>
                </a:extLst>
              </p:cNvPr>
              <p:cNvSpPr/>
              <p:nvPr/>
            </p:nvSpPr>
            <p:spPr>
              <a:xfrm>
                <a:off x="8528529" y="3058665"/>
                <a:ext cx="2925330" cy="9020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𝐽</m:t>
                      </m:r>
                      <m:d>
                        <m:dPr>
                          <m:ctrlPr>
                            <a:rPr lang="en-GB" i="1">
                              <a:latin typeface="Cambria Math" panose="02040503050406030204" pitchFamily="18" charset="0"/>
                            </a:rPr>
                          </m:ctrlPr>
                        </m:dPr>
                        <m:e>
                          <m:r>
                            <a:rPr lang="en-GB" i="1">
                              <a:latin typeface="Cambria Math" panose="02040503050406030204" pitchFamily="18" charset="0"/>
                            </a:rPr>
                            <m:t>𝜔</m:t>
                          </m:r>
                        </m:e>
                      </m:d>
                      <m:r>
                        <a:rPr lang="en-GB" i="1">
                          <a:latin typeface="Cambria Math" panose="02040503050406030204" pitchFamily="18" charset="0"/>
                        </a:rPr>
                        <m:t>=2 </m:t>
                      </m:r>
                      <m:nary>
                        <m:naryPr>
                          <m:limLoc m:val="undOvr"/>
                          <m:ctrlPr>
                            <a:rPr lang="en-GB" i="1">
                              <a:latin typeface="Cambria Math" panose="02040503050406030204" pitchFamily="18" charset="0"/>
                            </a:rPr>
                          </m:ctrlPr>
                        </m:naryPr>
                        <m:sub>
                          <m:r>
                            <a:rPr lang="en-GB" i="1">
                              <a:latin typeface="Cambria Math" panose="02040503050406030204" pitchFamily="18" charset="0"/>
                            </a:rPr>
                            <m:t>0</m:t>
                          </m:r>
                        </m:sub>
                        <m:sup>
                          <m:r>
                            <a:rPr lang="en-GB" i="1">
                              <a:latin typeface="Cambria Math" panose="02040503050406030204" pitchFamily="18" charset="0"/>
                            </a:rPr>
                            <m:t>∞</m:t>
                          </m:r>
                        </m:sup>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𝑛</m:t>
                              </m:r>
                            </m:sub>
                          </m:sSub>
                          <m:d>
                            <m:dPr>
                              <m:ctrlPr>
                                <a:rPr lang="en-GB" i="1">
                                  <a:latin typeface="Cambria Math" panose="02040503050406030204" pitchFamily="18" charset="0"/>
                                </a:rPr>
                              </m:ctrlPr>
                            </m:dPr>
                            <m:e>
                              <m:r>
                                <a:rPr lang="en-GB" i="1">
                                  <a:latin typeface="Cambria Math" panose="02040503050406030204" pitchFamily="18" charset="0"/>
                                </a:rPr>
                                <m:t>𝑡</m:t>
                              </m:r>
                            </m:e>
                          </m:d>
                        </m:e>
                      </m:nary>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𝜔</m:t>
                          </m:r>
                          <m:r>
                            <a:rPr lang="en-GB" i="1">
                              <a:latin typeface="Cambria Math" panose="02040503050406030204" pitchFamily="18" charset="0"/>
                            </a:rPr>
                            <m:t>𝑡</m:t>
                          </m:r>
                        </m:e>
                      </m:func>
                      <m:r>
                        <a:rPr lang="en-GB" i="1">
                          <a:latin typeface="Cambria Math" panose="02040503050406030204" pitchFamily="18" charset="0"/>
                        </a:rPr>
                        <m:t> </m:t>
                      </m:r>
                      <m:r>
                        <a:rPr lang="en-GB" i="1">
                          <a:latin typeface="Cambria Math" panose="02040503050406030204" pitchFamily="18" charset="0"/>
                        </a:rPr>
                        <m:t>𝑑𝑡</m:t>
                      </m:r>
                    </m:oMath>
                  </m:oMathPara>
                </a14:m>
                <a:endParaRPr lang="en-GB" dirty="0"/>
              </a:p>
            </p:txBody>
          </p:sp>
        </mc:Choice>
        <mc:Fallback xmlns="">
          <p:sp>
            <p:nvSpPr>
              <p:cNvPr id="11" name="Rectangle 10">
                <a:extLst>
                  <a:ext uri="{FF2B5EF4-FFF2-40B4-BE49-F238E27FC236}">
                    <a16:creationId xmlns:a16="http://schemas.microsoft.com/office/drawing/2014/main" id="{0DDF07BF-D161-CC4F-B972-72D4DC5518AF}"/>
                  </a:ext>
                </a:extLst>
              </p:cNvPr>
              <p:cNvSpPr>
                <a:spLocks noRot="1" noChangeAspect="1" noMove="1" noResize="1" noEditPoints="1" noAdjustHandles="1" noChangeArrowheads="1" noChangeShapeType="1" noTextEdit="1"/>
              </p:cNvSpPr>
              <p:nvPr/>
            </p:nvSpPr>
            <p:spPr>
              <a:xfrm>
                <a:off x="8528529" y="3058665"/>
                <a:ext cx="2925330" cy="902042"/>
              </a:xfrm>
              <a:prstGeom prst="rect">
                <a:avLst/>
              </a:prstGeom>
              <a:blipFill>
                <a:blip r:embed="rId4"/>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1C604E26-ADFA-7D83-94DE-CAB92C556562}"/>
              </a:ext>
            </a:extLst>
          </p:cNvPr>
          <p:cNvSpPr txBox="1"/>
          <p:nvPr/>
        </p:nvSpPr>
        <p:spPr>
          <a:xfrm>
            <a:off x="8216320" y="2683279"/>
            <a:ext cx="877163" cy="369332"/>
          </a:xfrm>
          <a:prstGeom prst="rect">
            <a:avLst/>
          </a:prstGeom>
          <a:noFill/>
        </p:spPr>
        <p:txBody>
          <a:bodyPr wrap="none" rtlCol="0">
            <a:spAutoFit/>
          </a:bodyPr>
          <a:lstStyle/>
          <a:p>
            <a:r>
              <a:rPr lang="en-GB" dirty="0"/>
              <a:t>where </a:t>
            </a:r>
          </a:p>
        </p:txBody>
      </p:sp>
      <p:pic>
        <p:nvPicPr>
          <p:cNvPr id="13" name="Picture 12">
            <a:extLst>
              <a:ext uri="{FF2B5EF4-FFF2-40B4-BE49-F238E27FC236}">
                <a16:creationId xmlns:a16="http://schemas.microsoft.com/office/drawing/2014/main" id="{56A0A6B7-9308-45AD-B1CE-D31D7223A7A9}"/>
              </a:ext>
            </a:extLst>
          </p:cNvPr>
          <p:cNvPicPr>
            <a:picLocks noChangeAspect="1"/>
          </p:cNvPicPr>
          <p:nvPr/>
        </p:nvPicPr>
        <p:blipFill>
          <a:blip r:embed="rId3"/>
          <a:srcRect l="-1" r="1534"/>
          <a:stretch/>
        </p:blipFill>
        <p:spPr>
          <a:xfrm>
            <a:off x="8514162" y="1607713"/>
            <a:ext cx="2867075" cy="935370"/>
          </a:xfrm>
          <a:prstGeom prst="rect">
            <a:avLst/>
          </a:prstGeom>
        </p:spPr>
      </p:pic>
      <p:pic>
        <p:nvPicPr>
          <p:cNvPr id="14" name="Picture 13">
            <a:extLst>
              <a:ext uri="{FF2B5EF4-FFF2-40B4-BE49-F238E27FC236}">
                <a16:creationId xmlns:a16="http://schemas.microsoft.com/office/drawing/2014/main" id="{8D441311-5897-A928-00F6-4B5901AF90EF}"/>
              </a:ext>
            </a:extLst>
          </p:cNvPr>
          <p:cNvPicPr>
            <a:picLocks noChangeAspect="1"/>
          </p:cNvPicPr>
          <p:nvPr/>
        </p:nvPicPr>
        <p:blipFill>
          <a:blip r:embed="rId3"/>
          <a:srcRect l="51639" t="29067" r="33705" b="10106"/>
          <a:stretch/>
        </p:blipFill>
        <p:spPr>
          <a:xfrm>
            <a:off x="8300802" y="3249317"/>
            <a:ext cx="426720" cy="568961"/>
          </a:xfrm>
          <a:prstGeom prst="rect">
            <a:avLst/>
          </a:prstGeom>
        </p:spPr>
      </p:pic>
      <p:sp>
        <p:nvSpPr>
          <p:cNvPr id="15" name="TextBox 14">
            <a:extLst>
              <a:ext uri="{FF2B5EF4-FFF2-40B4-BE49-F238E27FC236}">
                <a16:creationId xmlns:a16="http://schemas.microsoft.com/office/drawing/2014/main" id="{78E93C1D-37FB-615C-39FC-B7A728D4B485}"/>
              </a:ext>
            </a:extLst>
          </p:cNvPr>
          <p:cNvSpPr txBox="1"/>
          <p:nvPr/>
        </p:nvSpPr>
        <p:spPr>
          <a:xfrm>
            <a:off x="8216402" y="4034144"/>
            <a:ext cx="1627369" cy="369332"/>
          </a:xfrm>
          <a:prstGeom prst="rect">
            <a:avLst/>
          </a:prstGeom>
          <a:noFill/>
        </p:spPr>
        <p:txBody>
          <a:bodyPr wrap="none" rtlCol="0">
            <a:spAutoFit/>
          </a:bodyPr>
          <a:lstStyle/>
          <a:p>
            <a:r>
              <a:rPr lang="en-GB" dirty="0"/>
              <a:t>with n=2 and  </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730B65D-CD83-A9D9-340A-5DED38E10B6C}"/>
                  </a:ext>
                </a:extLst>
              </p:cNvPr>
              <p:cNvSpPr/>
              <p:nvPr/>
            </p:nvSpPr>
            <p:spPr>
              <a:xfrm>
                <a:off x="8345827" y="4656057"/>
                <a:ext cx="303540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𝑛</m:t>
                          </m:r>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a:latin typeface="Cambria Math" panose="02040503050406030204" pitchFamily="18" charset="0"/>
                                    </a:rPr>
                                    <m:t>−2</m:t>
                                  </m:r>
                                  <m:r>
                                    <a:rPr lang="en-GB" i="1">
                                      <a:latin typeface="Cambria Math" panose="02040503050406030204" pitchFamily="18" charset="0"/>
                                    </a:rPr>
                                    <m:t>𝑡</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ǁ</m:t>
                                      </m:r>
                                    </m:sub>
                                  </m:sSub>
                                </m:sup>
                              </m:sSup>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a:latin typeface="Cambria Math" panose="02040503050406030204" pitchFamily="18" charset="0"/>
                                    </a:rPr>
                                    <m:t>0</m:t>
                                  </m:r>
                                </m:sub>
                              </m:sSub>
                              <m:d>
                                <m:dPr>
                                  <m:ctrlPr>
                                    <a:rPr lang="en-GB" i="1">
                                      <a:latin typeface="Cambria Math" panose="02040503050406030204" pitchFamily="18" charset="0"/>
                                    </a:rPr>
                                  </m:ctrlPr>
                                </m:dPr>
                                <m:e>
                                  <m:r>
                                    <a:rPr lang="en-GB">
                                      <a:latin typeface="Cambria Math" panose="02040503050406030204" pitchFamily="18" charset="0"/>
                                    </a:rPr>
                                    <m:t>2</m:t>
                                  </m:r>
                                  <m:r>
                                    <a:rPr lang="en-GB" i="1">
                                      <a:latin typeface="Cambria Math" panose="02040503050406030204" pitchFamily="18" charset="0"/>
                                    </a:rPr>
                                    <m:t>𝑡</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ǁ</m:t>
                                      </m:r>
                                    </m:sub>
                                  </m:sSub>
                                </m:e>
                              </m:d>
                            </m:e>
                          </m:d>
                        </m:e>
                        <m:sup>
                          <m:r>
                            <a:rPr lang="en-GB" i="1">
                              <a:latin typeface="Cambria Math" panose="02040503050406030204" pitchFamily="18" charset="0"/>
                            </a:rPr>
                            <m:t>𝑛</m:t>
                          </m:r>
                        </m:sup>
                      </m:sSup>
                    </m:oMath>
                  </m:oMathPara>
                </a14:m>
                <a:endParaRPr lang="en-GB" dirty="0"/>
              </a:p>
            </p:txBody>
          </p:sp>
        </mc:Choice>
        <mc:Fallback xmlns="">
          <p:sp>
            <p:nvSpPr>
              <p:cNvPr id="16" name="Rectangle 15">
                <a:extLst>
                  <a:ext uri="{FF2B5EF4-FFF2-40B4-BE49-F238E27FC236}">
                    <a16:creationId xmlns:a16="http://schemas.microsoft.com/office/drawing/2014/main" id="{7730B65D-CD83-A9D9-340A-5DED38E10B6C}"/>
                  </a:ext>
                </a:extLst>
              </p:cNvPr>
              <p:cNvSpPr>
                <a:spLocks noRot="1" noChangeAspect="1" noMove="1" noResize="1" noEditPoints="1" noAdjustHandles="1" noChangeArrowheads="1" noChangeShapeType="1" noTextEdit="1"/>
              </p:cNvSpPr>
              <p:nvPr/>
            </p:nvSpPr>
            <p:spPr>
              <a:xfrm>
                <a:off x="8345827" y="4656057"/>
                <a:ext cx="3035409" cy="369332"/>
              </a:xfrm>
              <a:prstGeom prst="rect">
                <a:avLst/>
              </a:prstGeom>
              <a:blipFill>
                <a:blip r:embed="rId5"/>
                <a:stretch>
                  <a:fillRect b="-3333"/>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DD24A7DE-7C59-0C44-79A8-32FC47C114A8}"/>
              </a:ext>
            </a:extLst>
          </p:cNvPr>
          <p:cNvSpPr/>
          <p:nvPr/>
        </p:nvSpPr>
        <p:spPr>
          <a:xfrm>
            <a:off x="3192655" y="1409183"/>
            <a:ext cx="609600" cy="653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23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Classical to Quantum Crossover</a:t>
            </a:r>
            <a:endParaRPr lang="en-GB" sz="200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599EC3C0-DFD5-75E8-8387-005C93FD0F86}"/>
              </a:ext>
            </a:extLst>
          </p:cNvPr>
          <p:cNvGrpSpPr/>
          <p:nvPr/>
        </p:nvGrpSpPr>
        <p:grpSpPr>
          <a:xfrm>
            <a:off x="263962" y="1423087"/>
            <a:ext cx="5327658" cy="4464381"/>
            <a:chOff x="6288842" y="1313789"/>
            <a:chExt cx="5327658" cy="4464381"/>
          </a:xfrm>
        </p:grpSpPr>
        <p:grpSp>
          <p:nvGrpSpPr>
            <p:cNvPr id="17" name="Group 16">
              <a:extLst>
                <a:ext uri="{FF2B5EF4-FFF2-40B4-BE49-F238E27FC236}">
                  <a16:creationId xmlns:a16="http://schemas.microsoft.com/office/drawing/2014/main" id="{F1D4F72A-561F-4AEB-682E-F0B3183BFFB4}"/>
                </a:ext>
              </a:extLst>
            </p:cNvPr>
            <p:cNvGrpSpPr/>
            <p:nvPr/>
          </p:nvGrpSpPr>
          <p:grpSpPr>
            <a:xfrm>
              <a:off x="6288842" y="1313789"/>
              <a:ext cx="5327658" cy="3362929"/>
              <a:chOff x="245543" y="789557"/>
              <a:chExt cx="5327658" cy="3362929"/>
            </a:xfrm>
          </p:grpSpPr>
          <p:grpSp>
            <p:nvGrpSpPr>
              <p:cNvPr id="3" name="Group 2">
                <a:extLst>
                  <a:ext uri="{FF2B5EF4-FFF2-40B4-BE49-F238E27FC236}">
                    <a16:creationId xmlns:a16="http://schemas.microsoft.com/office/drawing/2014/main" id="{C4AC7267-41DB-4A18-27DF-123AE6D33978}"/>
                  </a:ext>
                </a:extLst>
              </p:cNvPr>
              <p:cNvGrpSpPr/>
              <p:nvPr/>
            </p:nvGrpSpPr>
            <p:grpSpPr>
              <a:xfrm>
                <a:off x="245543" y="789557"/>
                <a:ext cx="5327658" cy="3362929"/>
                <a:chOff x="3500395" y="629208"/>
                <a:chExt cx="5327658" cy="3362929"/>
              </a:xfrm>
            </p:grpSpPr>
            <p:pic>
              <p:nvPicPr>
                <p:cNvPr id="4" name="Picture 3">
                  <a:extLst>
                    <a:ext uri="{FF2B5EF4-FFF2-40B4-BE49-F238E27FC236}">
                      <a16:creationId xmlns:a16="http://schemas.microsoft.com/office/drawing/2014/main" id="{7452AE21-7A78-73B8-3493-6EC89BA626C7}"/>
                    </a:ext>
                  </a:extLst>
                </p:cNvPr>
                <p:cNvPicPr>
                  <a:picLocks noChangeAspect="1"/>
                </p:cNvPicPr>
                <p:nvPr/>
              </p:nvPicPr>
              <p:blipFill rotWithShape="1">
                <a:blip r:embed="rId2"/>
                <a:srcRect b="49188"/>
                <a:stretch/>
              </p:blipFill>
              <p:spPr>
                <a:xfrm>
                  <a:off x="3500395" y="629208"/>
                  <a:ext cx="5323938" cy="2991222"/>
                </a:xfrm>
                <a:prstGeom prst="rect">
                  <a:avLst/>
                </a:prstGeom>
              </p:spPr>
            </p:pic>
            <p:pic>
              <p:nvPicPr>
                <p:cNvPr id="5" name="Picture 4">
                  <a:extLst>
                    <a:ext uri="{FF2B5EF4-FFF2-40B4-BE49-F238E27FC236}">
                      <a16:creationId xmlns:a16="http://schemas.microsoft.com/office/drawing/2014/main" id="{945B186B-6706-F93E-70B8-FB8A2194CAC6}"/>
                    </a:ext>
                  </a:extLst>
                </p:cNvPr>
                <p:cNvPicPr>
                  <a:picLocks noChangeAspect="1"/>
                </p:cNvPicPr>
                <p:nvPr/>
              </p:nvPicPr>
              <p:blipFill rotWithShape="1">
                <a:blip r:embed="rId2"/>
                <a:srcRect t="90908"/>
                <a:stretch/>
              </p:blipFill>
              <p:spPr>
                <a:xfrm>
                  <a:off x="3504115" y="3456880"/>
                  <a:ext cx="5323938" cy="535257"/>
                </a:xfrm>
                <a:prstGeom prst="rect">
                  <a:avLst/>
                </a:prstGeom>
              </p:spPr>
            </p:pic>
          </p:grpSp>
          <p:sp>
            <p:nvSpPr>
              <p:cNvPr id="16" name="TextBox 15">
                <a:extLst>
                  <a:ext uri="{FF2B5EF4-FFF2-40B4-BE49-F238E27FC236}">
                    <a16:creationId xmlns:a16="http://schemas.microsoft.com/office/drawing/2014/main" id="{F8FE3721-5A4E-82A5-57A6-FE6C862633A1}"/>
                  </a:ext>
                </a:extLst>
              </p:cNvPr>
              <p:cNvSpPr txBox="1"/>
              <p:nvPr/>
            </p:nvSpPr>
            <p:spPr>
              <a:xfrm>
                <a:off x="1051904" y="1445612"/>
                <a:ext cx="275007" cy="307777"/>
              </a:xfrm>
              <a:prstGeom prst="rect">
                <a:avLst/>
              </a:prstGeom>
              <a:solidFill>
                <a:schemeClr val="bg1"/>
              </a:solidFill>
            </p:spPr>
            <p:txBody>
              <a:bodyPr wrap="square" rtlCol="0">
                <a:spAutoFit/>
              </a:bodyPr>
              <a:lstStyle/>
              <a:p>
                <a:endParaRPr lang="en-GB" sz="1400" dirty="0"/>
              </a:p>
            </p:txBody>
          </p:sp>
        </p:grpSp>
        <p:pic>
          <p:nvPicPr>
            <p:cNvPr id="24" name="Picture 23">
              <a:extLst>
                <a:ext uri="{FF2B5EF4-FFF2-40B4-BE49-F238E27FC236}">
                  <a16:creationId xmlns:a16="http://schemas.microsoft.com/office/drawing/2014/main" id="{DB45E63A-8D1F-1204-0831-3F325F84E84C}"/>
                </a:ext>
              </a:extLst>
            </p:cNvPr>
            <p:cNvPicPr>
              <a:picLocks noChangeAspect="1"/>
            </p:cNvPicPr>
            <p:nvPr/>
          </p:nvPicPr>
          <p:blipFill>
            <a:blip r:embed="rId3"/>
            <a:stretch>
              <a:fillRect/>
            </a:stretch>
          </p:blipFill>
          <p:spPr>
            <a:xfrm>
              <a:off x="8236041" y="4911744"/>
              <a:ext cx="3083007" cy="393575"/>
            </a:xfrm>
            <a:prstGeom prst="rect">
              <a:avLst/>
            </a:prstGeom>
          </p:spPr>
        </p:pic>
        <p:sp>
          <p:nvSpPr>
            <p:cNvPr id="25" name="TextBox 24">
              <a:extLst>
                <a:ext uri="{FF2B5EF4-FFF2-40B4-BE49-F238E27FC236}">
                  <a16:creationId xmlns:a16="http://schemas.microsoft.com/office/drawing/2014/main" id="{00869CD8-FD3B-5419-9B4A-414AF85E085E}"/>
                </a:ext>
              </a:extLst>
            </p:cNvPr>
            <p:cNvSpPr txBox="1"/>
            <p:nvPr/>
          </p:nvSpPr>
          <p:spPr>
            <a:xfrm>
              <a:off x="6916449" y="4920627"/>
              <a:ext cx="1319592"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Line is fit to</a:t>
              </a:r>
            </a:p>
          </p:txBody>
        </p:sp>
        <p:sp>
          <p:nvSpPr>
            <p:cNvPr id="29" name="TextBox 28">
              <a:extLst>
                <a:ext uri="{FF2B5EF4-FFF2-40B4-BE49-F238E27FC236}">
                  <a16:creationId xmlns:a16="http://schemas.microsoft.com/office/drawing/2014/main" id="{0E57180A-2013-1BD7-3316-FAC898EE2EDE}"/>
                </a:ext>
              </a:extLst>
            </p:cNvPr>
            <p:cNvSpPr txBox="1"/>
            <p:nvPr/>
          </p:nvSpPr>
          <p:spPr>
            <a:xfrm>
              <a:off x="7681755" y="5408838"/>
              <a:ext cx="2981662" cy="369332"/>
            </a:xfrm>
            <a:prstGeom prst="rect">
              <a:avLst/>
            </a:prstGeom>
            <a:noFill/>
          </p:spPr>
          <p:txBody>
            <a:bodyPr wrap="square">
              <a:spAutoFit/>
            </a:bodyPr>
            <a:lstStyle/>
            <a:p>
              <a:r>
                <a:rPr lang="en-GB" i="1" dirty="0">
                  <a:latin typeface="Times New Roman" panose="02020603050405020304" pitchFamily="18" charset="0"/>
                  <a:cs typeface="Times New Roman" panose="02020603050405020304" pitchFamily="18" charset="0"/>
                </a:rPr>
                <a:t>J = </a:t>
              </a:r>
              <a:r>
                <a:rPr lang="en-GB" dirty="0">
                  <a:latin typeface="Times New Roman" panose="02020603050405020304" pitchFamily="18" charset="0"/>
                  <a:cs typeface="Times New Roman" panose="02020603050405020304" pitchFamily="18" charset="0"/>
                </a:rPr>
                <a:t>2.6(4)</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K and  </a:t>
              </a:r>
              <a:r>
                <a:rPr lang="en-GB" i="1" dirty="0">
                  <a:latin typeface="Times New Roman" panose="02020603050405020304" pitchFamily="18" charset="0"/>
                  <a:cs typeface="Times New Roman" panose="02020603050405020304" pitchFamily="18" charset="0"/>
                </a:rPr>
                <a:t>n</a:t>
              </a:r>
              <a:r>
                <a:rPr lang="en-GB" dirty="0">
                  <a:latin typeface="Times New Roman" panose="02020603050405020304" pitchFamily="18" charset="0"/>
                  <a:cs typeface="Times New Roman" panose="02020603050405020304" pitchFamily="18" charset="0"/>
                </a:rPr>
                <a:t> = 0.03(3)</a:t>
              </a:r>
            </a:p>
          </p:txBody>
        </p:sp>
      </p:grpSp>
      <p:sp>
        <p:nvSpPr>
          <p:cNvPr id="21" name="TextBox 20">
            <a:extLst>
              <a:ext uri="{FF2B5EF4-FFF2-40B4-BE49-F238E27FC236}">
                <a16:creationId xmlns:a16="http://schemas.microsoft.com/office/drawing/2014/main" id="{3EA90AC3-460E-ADDA-78A5-77ECB42D5662}"/>
              </a:ext>
            </a:extLst>
          </p:cNvPr>
          <p:cNvSpPr txBox="1"/>
          <p:nvPr/>
        </p:nvSpPr>
        <p:spPr>
          <a:xfrm>
            <a:off x="907750" y="822503"/>
            <a:ext cx="4036361" cy="369332"/>
          </a:xfrm>
          <a:prstGeom prst="rect">
            <a:avLst/>
          </a:prstGeom>
          <a:noFill/>
        </p:spPr>
        <p:txBody>
          <a:bodyPr wrap="none" rtlCol="0">
            <a:spAutoFit/>
          </a:bodyPr>
          <a:lstStyle/>
          <a:p>
            <a:r>
              <a:rPr lang="en-GB" dirty="0"/>
              <a:t>T dependence of the 2D diffusion rate</a:t>
            </a:r>
          </a:p>
        </p:txBody>
      </p:sp>
      <p:grpSp>
        <p:nvGrpSpPr>
          <p:cNvPr id="27" name="Group 26">
            <a:extLst>
              <a:ext uri="{FF2B5EF4-FFF2-40B4-BE49-F238E27FC236}">
                <a16:creationId xmlns:a16="http://schemas.microsoft.com/office/drawing/2014/main" id="{4503C156-6E59-1C27-631F-74C70F09D83C}"/>
              </a:ext>
            </a:extLst>
          </p:cNvPr>
          <p:cNvGrpSpPr/>
          <p:nvPr/>
        </p:nvGrpSpPr>
        <p:grpSpPr>
          <a:xfrm>
            <a:off x="7771416" y="1256794"/>
            <a:ext cx="2963552" cy="2354169"/>
            <a:chOff x="1238536" y="2315515"/>
            <a:chExt cx="2963552" cy="2354169"/>
          </a:xfrm>
        </p:grpSpPr>
        <p:pic>
          <p:nvPicPr>
            <p:cNvPr id="22" name="Picture 21">
              <a:extLst>
                <a:ext uri="{FF2B5EF4-FFF2-40B4-BE49-F238E27FC236}">
                  <a16:creationId xmlns:a16="http://schemas.microsoft.com/office/drawing/2014/main" id="{326F58FD-3A25-0C12-3A51-C4D3C453B347}"/>
                </a:ext>
              </a:extLst>
            </p:cNvPr>
            <p:cNvPicPr>
              <a:picLocks noChangeAspect="1"/>
            </p:cNvPicPr>
            <p:nvPr/>
          </p:nvPicPr>
          <p:blipFill>
            <a:blip r:embed="rId4"/>
            <a:stretch>
              <a:fillRect/>
            </a:stretch>
          </p:blipFill>
          <p:spPr>
            <a:xfrm>
              <a:off x="1489650" y="2315515"/>
              <a:ext cx="2215961" cy="487842"/>
            </a:xfrm>
            <a:prstGeom prst="rect">
              <a:avLst/>
            </a:prstGeom>
          </p:spPr>
        </p:pic>
        <p:pic>
          <p:nvPicPr>
            <p:cNvPr id="23" name="Picture 22">
              <a:extLst>
                <a:ext uri="{FF2B5EF4-FFF2-40B4-BE49-F238E27FC236}">
                  <a16:creationId xmlns:a16="http://schemas.microsoft.com/office/drawing/2014/main" id="{8FD9CD85-29F6-8D51-282A-8B1F06DB9356}"/>
                </a:ext>
              </a:extLst>
            </p:cNvPr>
            <p:cNvPicPr>
              <a:picLocks noChangeAspect="1"/>
            </p:cNvPicPr>
            <p:nvPr/>
          </p:nvPicPr>
          <p:blipFill>
            <a:blip r:embed="rId5"/>
            <a:stretch>
              <a:fillRect/>
            </a:stretch>
          </p:blipFill>
          <p:spPr>
            <a:xfrm>
              <a:off x="2167667" y="3046613"/>
              <a:ext cx="859925" cy="471305"/>
            </a:xfrm>
            <a:prstGeom prst="rect">
              <a:avLst/>
            </a:prstGeom>
          </p:spPr>
        </p:pic>
        <p:sp>
          <p:nvSpPr>
            <p:cNvPr id="26" name="TextBox 25">
              <a:extLst>
                <a:ext uri="{FF2B5EF4-FFF2-40B4-BE49-F238E27FC236}">
                  <a16:creationId xmlns:a16="http://schemas.microsoft.com/office/drawing/2014/main" id="{AF5B8D27-2E2E-C65F-9889-18DE1123B969}"/>
                </a:ext>
              </a:extLst>
            </p:cNvPr>
            <p:cNvSpPr txBox="1"/>
            <p:nvPr/>
          </p:nvSpPr>
          <p:spPr>
            <a:xfrm>
              <a:off x="1238536" y="3761743"/>
              <a:ext cx="2963552" cy="907941"/>
            </a:xfrm>
            <a:prstGeom prst="rect">
              <a:avLst/>
            </a:prstGeom>
            <a:solidFill>
              <a:schemeClr val="tx2">
                <a:lumMod val="20000"/>
                <a:lumOff val="80000"/>
              </a:schemeClr>
            </a:solid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High </a:t>
              </a:r>
              <a:r>
                <a:rPr lang="en-GB" sz="1600" i="1" dirty="0">
                  <a:latin typeface="Times New Roman" panose="02020603050405020304" pitchFamily="18" charset="0"/>
                  <a:cs typeface="Times New Roman" panose="02020603050405020304" pitchFamily="18" charset="0"/>
                </a:rPr>
                <a:t>T </a:t>
              </a:r>
              <a:r>
                <a:rPr lang="en-GB" sz="1600" dirty="0">
                  <a:latin typeface="Times New Roman" panose="02020603050405020304" pitchFamily="18" charset="0"/>
                  <a:cs typeface="Times New Roman" panose="02020603050405020304" pitchFamily="18" charset="0"/>
                </a:rPr>
                <a:t>classical region:  </a:t>
              </a:r>
            </a:p>
            <a:p>
              <a:pPr algn="ctr"/>
              <a:r>
                <a:rPr lang="en-GB" sz="1600" i="1" dirty="0">
                  <a:latin typeface="Times New Roman" panose="02020603050405020304" pitchFamily="18" charset="0"/>
                  <a:cs typeface="Times New Roman" panose="02020603050405020304" pitchFamily="18" charset="0"/>
                </a:rPr>
                <a:t>v</a:t>
              </a:r>
              <a:r>
                <a:rPr lang="en-GB" sz="1600" dirty="0">
                  <a:latin typeface="Times New Roman" panose="02020603050405020304" pitchFamily="18" charset="0"/>
                  <a:cs typeface="Times New Roman" panose="02020603050405020304" pitchFamily="18" charset="0"/>
                </a:rPr>
                <a:t> = (2</a:t>
              </a:r>
              <a:r>
                <a:rPr lang="en-GB" sz="1600" i="1" dirty="0">
                  <a:latin typeface="Times New Roman" panose="02020603050405020304" pitchFamily="18" charset="0"/>
                  <a:cs typeface="Times New Roman" panose="02020603050405020304" pitchFamily="18" charset="0"/>
                </a:rPr>
                <a:t>J</a:t>
              </a:r>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h</a:t>
              </a:r>
              <a:r>
                <a:rPr lang="en-GB" sz="1600" dirty="0">
                  <a:latin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cs typeface="Times New Roman" panose="02020603050405020304" pitchFamily="18" charset="0"/>
                </a:rPr>
                <a:t>and</a:t>
              </a:r>
              <a:r>
                <a:rPr lang="en-GB" sz="1600" i="1" dirty="0">
                  <a:latin typeface="Times New Roman" panose="02020603050405020304" pitchFamily="18" charset="0"/>
                  <a:cs typeface="Times New Roman" panose="02020603050405020304" pitchFamily="18" charset="0"/>
                </a:rPr>
                <a:t> l = a</a:t>
              </a:r>
            </a:p>
            <a:p>
              <a:pPr algn="ctr">
                <a:spcBef>
                  <a:spcPts val="600"/>
                </a:spcBef>
              </a:pPr>
              <a:r>
                <a:rPr lang="en-GB" sz="1600" i="1"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so we expect </a:t>
              </a:r>
              <a:r>
                <a:rPr lang="en-GB" sz="1600" i="1" dirty="0">
                  <a:latin typeface="Times New Roman" panose="02020603050405020304" pitchFamily="18" charset="0"/>
                  <a:cs typeface="Times New Roman" panose="02020603050405020304" pitchFamily="18" charset="0"/>
                </a:rPr>
                <a:t>D</a:t>
              </a:r>
              <a:r>
                <a:rPr lang="en-GB" sz="1600" baseline="-25000" dirty="0">
                  <a:latin typeface="Times New Roman" panose="02020603050405020304" pitchFamily="18" charset="0"/>
                  <a:cs typeface="Times New Roman" panose="02020603050405020304" pitchFamily="18" charset="0"/>
                </a:rPr>
                <a:t>2D</a:t>
              </a:r>
              <a:r>
                <a:rPr lang="en-GB" sz="1600" dirty="0">
                  <a:latin typeface="Times New Roman" panose="02020603050405020304" pitchFamily="18" charset="0"/>
                  <a:cs typeface="Times New Roman" panose="02020603050405020304" pitchFamily="18" charset="0"/>
                </a:rPr>
                <a:t> = </a:t>
              </a:r>
              <a:r>
                <a:rPr lang="en-GB" sz="1600" i="1" dirty="0">
                  <a:latin typeface="Times New Roman" panose="02020603050405020304" pitchFamily="18" charset="0"/>
                  <a:cs typeface="Times New Roman" panose="02020603050405020304" pitchFamily="18" charset="0"/>
                </a:rPr>
                <a:t>J</a:t>
              </a:r>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h</a:t>
              </a:r>
              <a:r>
                <a:rPr lang="en-GB" sz="16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  </a:t>
              </a:r>
            </a:p>
          </p:txBody>
        </p:sp>
      </p:grpSp>
      <p:pic>
        <p:nvPicPr>
          <p:cNvPr id="28" name="Picture 27">
            <a:extLst>
              <a:ext uri="{FF2B5EF4-FFF2-40B4-BE49-F238E27FC236}">
                <a16:creationId xmlns:a16="http://schemas.microsoft.com/office/drawing/2014/main" id="{D9E4C2A3-E366-591F-B60B-51ED31C964D0}"/>
              </a:ext>
            </a:extLst>
          </p:cNvPr>
          <p:cNvPicPr>
            <a:picLocks noChangeAspect="1"/>
          </p:cNvPicPr>
          <p:nvPr/>
        </p:nvPicPr>
        <p:blipFill rotWithShape="1">
          <a:blip r:embed="rId6"/>
          <a:srcRect b="69491"/>
          <a:stretch/>
        </p:blipFill>
        <p:spPr>
          <a:xfrm>
            <a:off x="6683693" y="4204784"/>
            <a:ext cx="5250572" cy="1607918"/>
          </a:xfrm>
          <a:prstGeom prst="rect">
            <a:avLst/>
          </a:prstGeom>
        </p:spPr>
      </p:pic>
      <p:sp>
        <p:nvSpPr>
          <p:cNvPr id="30" name="TextBox 29">
            <a:extLst>
              <a:ext uri="{FF2B5EF4-FFF2-40B4-BE49-F238E27FC236}">
                <a16:creationId xmlns:a16="http://schemas.microsoft.com/office/drawing/2014/main" id="{5AFB5CFC-86F4-2A34-401B-6DD6342951C8}"/>
              </a:ext>
            </a:extLst>
          </p:cNvPr>
          <p:cNvSpPr txBox="1"/>
          <p:nvPr/>
        </p:nvSpPr>
        <p:spPr>
          <a:xfrm>
            <a:off x="6761123" y="6098746"/>
            <a:ext cx="5275483" cy="307777"/>
          </a:xfrm>
          <a:prstGeom prst="rect">
            <a:avLst/>
          </a:prstGeom>
          <a:noFill/>
        </p:spPr>
        <p:txBody>
          <a:bodyPr wrap="none" rtlCol="0">
            <a:spAutoFit/>
          </a:bodyPr>
          <a:lstStyle/>
          <a:p>
            <a:r>
              <a:rPr lang="en-GB" sz="1400" dirty="0"/>
              <a:t>Triangular-lattice system YbZnGaO</a:t>
            </a:r>
            <a:r>
              <a:rPr lang="en-GB" sz="1400" baseline="-25000" dirty="0"/>
              <a:t>4</a:t>
            </a:r>
            <a:r>
              <a:rPr lang="en-GB" sz="1400" dirty="0"/>
              <a:t>   PRB 106, L060401 (2022)</a:t>
            </a:r>
          </a:p>
        </p:txBody>
      </p:sp>
    </p:spTree>
    <p:extLst>
      <p:ext uri="{BB962C8B-B14F-4D97-AF65-F5344CB8AC3E}">
        <p14:creationId xmlns:p14="http://schemas.microsoft.com/office/powerpoint/2010/main" val="10204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HFC of Muon Probe and Localised versus Diffusive states</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8EFA011F-48B2-A557-BB45-D264609A574D}"/>
              </a:ext>
            </a:extLst>
          </p:cNvPr>
          <p:cNvGrpSpPr/>
          <p:nvPr/>
        </p:nvGrpSpPr>
        <p:grpSpPr>
          <a:xfrm>
            <a:off x="93496" y="627552"/>
            <a:ext cx="6223618" cy="3813858"/>
            <a:chOff x="181517" y="740717"/>
            <a:chExt cx="6223618" cy="3813858"/>
          </a:xfrm>
        </p:grpSpPr>
        <p:pic>
          <p:nvPicPr>
            <p:cNvPr id="6" name="Picture 5">
              <a:extLst>
                <a:ext uri="{FF2B5EF4-FFF2-40B4-BE49-F238E27FC236}">
                  <a16:creationId xmlns:a16="http://schemas.microsoft.com/office/drawing/2014/main" id="{9A2488D3-0631-5B23-99AD-4862F9D7BFC6}"/>
                </a:ext>
              </a:extLst>
            </p:cNvPr>
            <p:cNvPicPr>
              <a:picLocks noChangeAspect="1"/>
            </p:cNvPicPr>
            <p:nvPr/>
          </p:nvPicPr>
          <p:blipFill rotWithShape="1">
            <a:blip r:embed="rId3"/>
            <a:srcRect t="51382"/>
            <a:stretch/>
          </p:blipFill>
          <p:spPr>
            <a:xfrm>
              <a:off x="181517" y="1220360"/>
              <a:ext cx="6223618" cy="3334215"/>
            </a:xfrm>
            <a:prstGeom prst="rect">
              <a:avLst/>
            </a:prstGeom>
          </p:spPr>
        </p:pic>
        <p:pic>
          <p:nvPicPr>
            <p:cNvPr id="7" name="Picture 6">
              <a:extLst>
                <a:ext uri="{FF2B5EF4-FFF2-40B4-BE49-F238E27FC236}">
                  <a16:creationId xmlns:a16="http://schemas.microsoft.com/office/drawing/2014/main" id="{8EC809EB-233B-01CE-085D-7FC40B2399A6}"/>
                </a:ext>
              </a:extLst>
            </p:cNvPr>
            <p:cNvPicPr>
              <a:picLocks noChangeAspect="1"/>
            </p:cNvPicPr>
            <p:nvPr/>
          </p:nvPicPr>
          <p:blipFill rotWithShape="1">
            <a:blip r:embed="rId4"/>
            <a:srcRect b="92526"/>
            <a:stretch/>
          </p:blipFill>
          <p:spPr>
            <a:xfrm>
              <a:off x="311159" y="740717"/>
              <a:ext cx="6059904" cy="500782"/>
            </a:xfrm>
            <a:prstGeom prst="rect">
              <a:avLst/>
            </a:prstGeom>
          </p:spPr>
        </p:pic>
      </p:grpSp>
      <p:grpSp>
        <p:nvGrpSpPr>
          <p:cNvPr id="4" name="Group 3">
            <a:extLst>
              <a:ext uri="{FF2B5EF4-FFF2-40B4-BE49-F238E27FC236}">
                <a16:creationId xmlns:a16="http://schemas.microsoft.com/office/drawing/2014/main" id="{684BD664-EEF8-F562-B915-7854878D6318}"/>
              </a:ext>
            </a:extLst>
          </p:cNvPr>
          <p:cNvGrpSpPr/>
          <p:nvPr/>
        </p:nvGrpSpPr>
        <p:grpSpPr>
          <a:xfrm>
            <a:off x="6443787" y="781504"/>
            <a:ext cx="5490733" cy="3663935"/>
            <a:chOff x="6544503" y="829419"/>
            <a:chExt cx="5352582" cy="3663935"/>
          </a:xfrm>
          <a:solidFill>
            <a:schemeClr val="accent1">
              <a:lumMod val="20000"/>
              <a:lumOff val="80000"/>
            </a:schemeClr>
          </a:solidFill>
        </p:grpSpPr>
        <p:pic>
          <p:nvPicPr>
            <p:cNvPr id="9" name="Picture 8">
              <a:extLst>
                <a:ext uri="{FF2B5EF4-FFF2-40B4-BE49-F238E27FC236}">
                  <a16:creationId xmlns:a16="http://schemas.microsoft.com/office/drawing/2014/main" id="{698E3A89-8264-53D1-38AA-1E48E07202FE}"/>
                </a:ext>
              </a:extLst>
            </p:cNvPr>
            <p:cNvPicPr>
              <a:picLocks noChangeAspect="1"/>
            </p:cNvPicPr>
            <p:nvPr/>
          </p:nvPicPr>
          <p:blipFill rotWithShape="1">
            <a:blip r:embed="rId5"/>
            <a:srcRect l="22569" r="18319" b="2607"/>
            <a:stretch/>
          </p:blipFill>
          <p:spPr>
            <a:xfrm>
              <a:off x="6774593" y="1313789"/>
              <a:ext cx="1600538" cy="1503928"/>
            </a:xfrm>
            <a:prstGeom prst="rect">
              <a:avLst/>
            </a:prstGeom>
            <a:grpFill/>
          </p:spPr>
        </p:pic>
        <p:sp>
          <p:nvSpPr>
            <p:cNvPr id="10" name="TextBox 9">
              <a:extLst>
                <a:ext uri="{FF2B5EF4-FFF2-40B4-BE49-F238E27FC236}">
                  <a16:creationId xmlns:a16="http://schemas.microsoft.com/office/drawing/2014/main" id="{81A47687-1619-DD8C-66A5-293ABB5F2AC4}"/>
                </a:ext>
              </a:extLst>
            </p:cNvPr>
            <p:cNvSpPr txBox="1"/>
            <p:nvPr/>
          </p:nvSpPr>
          <p:spPr>
            <a:xfrm>
              <a:off x="6550071" y="829419"/>
              <a:ext cx="5347014" cy="338554"/>
            </a:xfrm>
            <a:prstGeom prst="rect">
              <a:avLst/>
            </a:prstGeom>
            <a:solidFill>
              <a:schemeClr val="accent1">
                <a:lumMod val="20000"/>
                <a:lumOff val="80000"/>
              </a:schemeClr>
            </a:solid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Use 1,2-dioxyphenylene as a model for 1/3 of HOTP</a:t>
              </a:r>
            </a:p>
          </p:txBody>
        </p:sp>
        <p:sp>
          <p:nvSpPr>
            <p:cNvPr id="11" name="TextBox 10">
              <a:extLst>
                <a:ext uri="{FF2B5EF4-FFF2-40B4-BE49-F238E27FC236}">
                  <a16:creationId xmlns:a16="http://schemas.microsoft.com/office/drawing/2014/main" id="{59BCD2A1-C616-4F59-33E1-BC4923ED4E93}"/>
                </a:ext>
              </a:extLst>
            </p:cNvPr>
            <p:cNvSpPr txBox="1"/>
            <p:nvPr/>
          </p:nvSpPr>
          <p:spPr>
            <a:xfrm>
              <a:off x="6544503" y="3169915"/>
              <a:ext cx="5352582" cy="1323439"/>
            </a:xfrm>
            <a:prstGeom prst="rect">
              <a:avLst/>
            </a:prstGeom>
            <a:solidFill>
              <a:schemeClr val="accent1">
                <a:lumMod val="20000"/>
                <a:lumOff val="80000"/>
              </a:schemeClr>
            </a:solidFill>
          </p:spPr>
          <p:txBody>
            <a:bodyPr wrap="square" rtlCol="0">
              <a:spAutoFit/>
            </a:bodyPr>
            <a:lstStyle/>
            <a:p>
              <a:r>
                <a:rPr lang="en-GB" sz="1600" dirty="0" err="1">
                  <a:latin typeface="Times New Roman" panose="02020603050405020304" pitchFamily="18" charset="0"/>
                  <a:cs typeface="Times New Roman" panose="02020603050405020304" pitchFamily="18" charset="0"/>
                </a:rPr>
                <a:t>DFT+</a:t>
              </a:r>
              <a:r>
                <a:rPr lang="en-GB" sz="1600" dirty="0" err="1">
                  <a:latin typeface="Symbol" panose="05050102010706020507" pitchFamily="18" charset="2"/>
                  <a:cs typeface="Times New Roman" panose="02020603050405020304" pitchFamily="18" charset="0"/>
                </a:rPr>
                <a:t>m</a:t>
              </a:r>
              <a:r>
                <a:rPr lang="en-GB" sz="1600" dirty="0">
                  <a:latin typeface="Symbol" panose="05050102010706020507" pitchFamily="18" charset="2"/>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for addition of Mu to the molecule using Gaussian16 (B3LYP/cc-</a:t>
              </a:r>
              <a:r>
                <a:rPr lang="en-GB" sz="1600" dirty="0" err="1">
                  <a:latin typeface="Times New Roman" panose="02020603050405020304" pitchFamily="18" charset="0"/>
                  <a:cs typeface="Times New Roman" panose="02020603050405020304" pitchFamily="18" charset="0"/>
                </a:rPr>
                <a:t>pVDZ</a:t>
              </a:r>
              <a:r>
                <a:rPr lang="en-GB" sz="1600" dirty="0">
                  <a:latin typeface="Times New Roman" panose="02020603050405020304" pitchFamily="18" charset="0"/>
                  <a:cs typeface="Times New Roman" panose="02020603050405020304" pitchFamily="18" charset="0"/>
                </a:rPr>
                <a:t>) gives a bare HFC value of </a:t>
              </a:r>
              <a:r>
                <a:rPr lang="en-GB" sz="1600" i="1" dirty="0">
                  <a:latin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cs typeface="Times New Roman" panose="02020603050405020304" pitchFamily="18" charset="0"/>
                </a:rPr>
                <a:t> = 110 MHz</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This becomes </a:t>
              </a:r>
              <a:r>
                <a:rPr lang="en-GB" sz="1600" i="1" dirty="0">
                  <a:latin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cs typeface="Times New Roman" panose="02020603050405020304" pitchFamily="18" charset="0"/>
                </a:rPr>
                <a:t> = 135 MHz after quantum correction for the muon zero-point motion, matching the observed </a:t>
              </a:r>
              <a:r>
                <a:rPr lang="en-GB" sz="1600" i="1" dirty="0">
                  <a:latin typeface="Times New Roman" panose="02020603050405020304" pitchFamily="18" charset="0"/>
                  <a:cs typeface="Times New Roman" panose="02020603050405020304" pitchFamily="18" charset="0"/>
                </a:rPr>
                <a:t>A</a:t>
              </a:r>
              <a:r>
                <a:rPr lang="en-GB" sz="1600" baseline="-25000" dirty="0">
                  <a:latin typeface="Times New Roman" panose="02020603050405020304" pitchFamily="18" charset="0"/>
                  <a:cs typeface="Times New Roman" panose="02020603050405020304" pitchFamily="18" charset="0"/>
                </a:rPr>
                <a:t>0</a:t>
              </a:r>
            </a:p>
          </p:txBody>
        </p:sp>
        <p:pic>
          <p:nvPicPr>
            <p:cNvPr id="12" name="Picture 11">
              <a:extLst>
                <a:ext uri="{FF2B5EF4-FFF2-40B4-BE49-F238E27FC236}">
                  <a16:creationId xmlns:a16="http://schemas.microsoft.com/office/drawing/2014/main" id="{73F21C6F-369F-0FC4-C9CD-9C3B96688605}"/>
                </a:ext>
              </a:extLst>
            </p:cNvPr>
            <p:cNvPicPr>
              <a:picLocks noChangeAspect="1"/>
            </p:cNvPicPr>
            <p:nvPr/>
          </p:nvPicPr>
          <p:blipFill rotWithShape="1">
            <a:blip r:embed="rId6"/>
            <a:srcRect l="14774" t="4091" r="23072" b="3494"/>
            <a:stretch/>
          </p:blipFill>
          <p:spPr>
            <a:xfrm>
              <a:off x="9390077" y="1241499"/>
              <a:ext cx="1640216" cy="1835462"/>
            </a:xfrm>
            <a:prstGeom prst="rect">
              <a:avLst/>
            </a:prstGeom>
            <a:grpFill/>
          </p:spPr>
        </p:pic>
      </p:grpSp>
      <p:sp>
        <p:nvSpPr>
          <p:cNvPr id="3" name="TextBox 2">
            <a:extLst>
              <a:ext uri="{FF2B5EF4-FFF2-40B4-BE49-F238E27FC236}">
                <a16:creationId xmlns:a16="http://schemas.microsoft.com/office/drawing/2014/main" id="{761E4A40-AFCF-E0C7-8DDA-38B60A1112FC}"/>
              </a:ext>
            </a:extLst>
          </p:cNvPr>
          <p:cNvSpPr txBox="1"/>
          <p:nvPr/>
        </p:nvSpPr>
        <p:spPr>
          <a:xfrm>
            <a:off x="120555" y="4486079"/>
            <a:ext cx="6495179" cy="2308324"/>
          </a:xfrm>
          <a:prstGeom prst="rect">
            <a:avLst/>
          </a:prstGeom>
          <a:noFill/>
        </p:spPr>
        <p:txBody>
          <a:bodyPr wrap="square" rtlCol="0">
            <a:spAutoFit/>
          </a:bodyPr>
          <a:lstStyle/>
          <a:p>
            <a:r>
              <a:rPr lang="en-GB" sz="1600" i="1" dirty="0">
                <a:latin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cs typeface="Times New Roman" panose="02020603050405020304" pitchFamily="18" charset="0"/>
              </a:rPr>
              <a:t> is not expected to vary strongly with </a:t>
            </a:r>
            <a:r>
              <a:rPr lang="en-GB" sz="1600" i="1" dirty="0">
                <a:latin typeface="Times New Roman" panose="02020603050405020304" pitchFamily="18" charset="0"/>
                <a:cs typeface="Times New Roman" panose="02020603050405020304" pitchFamily="18" charset="0"/>
              </a:rPr>
              <a:t>T</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The apparent drop in </a:t>
            </a:r>
            <a:r>
              <a:rPr lang="en-GB" sz="1600" i="1" dirty="0">
                <a:latin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cs typeface="Times New Roman" panose="02020603050405020304" pitchFamily="18" charset="0"/>
              </a:rPr>
              <a:t> at low </a:t>
            </a:r>
            <a:r>
              <a:rPr lang="en-GB" sz="1600" i="1" dirty="0">
                <a:latin typeface="Times New Roman" panose="02020603050405020304" pitchFamily="18" charset="0"/>
                <a:cs typeface="Times New Roman" panose="02020603050405020304" pitchFamily="18" charset="0"/>
              </a:rPr>
              <a:t>T </a:t>
            </a:r>
            <a:r>
              <a:rPr lang="en-GB" sz="1600" dirty="0">
                <a:latin typeface="Times New Roman" panose="02020603050405020304" pitchFamily="18" charset="0"/>
                <a:cs typeface="Times New Roman" panose="02020603050405020304" pitchFamily="18" charset="0"/>
              </a:rPr>
              <a:t>coincides with the emergence of a non-diffusive term in the spectral density</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This reflects localised excitations that are only present in the quantum region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The localised term has a Lorentzian spectral density with a low field cut-off</a:t>
            </a:r>
            <a:r>
              <a:rPr lang="en-GB" sz="1600" i="1"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below 20 mT</a:t>
            </a:r>
          </a:p>
        </p:txBody>
      </p:sp>
      <p:sp>
        <p:nvSpPr>
          <p:cNvPr id="5" name="TextBox 4">
            <a:extLst>
              <a:ext uri="{FF2B5EF4-FFF2-40B4-BE49-F238E27FC236}">
                <a16:creationId xmlns:a16="http://schemas.microsoft.com/office/drawing/2014/main" id="{76882678-BB8A-C2BD-86E9-CEF9C2EDE461}"/>
              </a:ext>
            </a:extLst>
          </p:cNvPr>
          <p:cNvSpPr txBox="1"/>
          <p:nvPr/>
        </p:nvSpPr>
        <p:spPr>
          <a:xfrm>
            <a:off x="6615735" y="1281247"/>
            <a:ext cx="433132" cy="307777"/>
          </a:xfrm>
          <a:prstGeom prst="rect">
            <a:avLst/>
          </a:prstGeom>
          <a:noFill/>
        </p:spPr>
        <p:txBody>
          <a:bodyPr wrap="none" rtlCol="0">
            <a:spAutoFit/>
          </a:bodyPr>
          <a:lstStyle/>
          <a:p>
            <a:r>
              <a:rPr lang="en-GB" sz="1400" dirty="0">
                <a:latin typeface="+mj-lt"/>
              </a:rPr>
              <a:t>Mu</a:t>
            </a:r>
            <a:endParaRPr lang="en-GB" dirty="0">
              <a:latin typeface="+mj-lt"/>
            </a:endParaRPr>
          </a:p>
        </p:txBody>
      </p:sp>
    </p:spTree>
    <p:extLst>
      <p:ext uri="{BB962C8B-B14F-4D97-AF65-F5344CB8AC3E}">
        <p14:creationId xmlns:p14="http://schemas.microsoft.com/office/powerpoint/2010/main" val="34745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Quantum Entanglement: Quantum Fisher Information</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1ACF537A-2E03-38C8-DA76-B43E087A3C56}"/>
              </a:ext>
            </a:extLst>
          </p:cNvPr>
          <p:cNvGrpSpPr/>
          <p:nvPr/>
        </p:nvGrpSpPr>
        <p:grpSpPr>
          <a:xfrm>
            <a:off x="3199896" y="916529"/>
            <a:ext cx="5990865" cy="1815882"/>
            <a:chOff x="2734035" y="811754"/>
            <a:chExt cx="5990865" cy="1815882"/>
          </a:xfrm>
        </p:grpSpPr>
        <p:sp>
          <p:nvSpPr>
            <p:cNvPr id="6" name="TextBox 5">
              <a:extLst>
                <a:ext uri="{FF2B5EF4-FFF2-40B4-BE49-F238E27FC236}">
                  <a16:creationId xmlns:a16="http://schemas.microsoft.com/office/drawing/2014/main" id="{49A6F8C6-6FA9-E6A4-4923-52C835F7BA1F}"/>
                </a:ext>
              </a:extLst>
            </p:cNvPr>
            <p:cNvSpPr txBox="1"/>
            <p:nvPr/>
          </p:nvSpPr>
          <p:spPr>
            <a:xfrm>
              <a:off x="2734035" y="811754"/>
              <a:ext cx="5990865" cy="1815882"/>
            </a:xfrm>
            <a:prstGeom prst="rect">
              <a:avLst/>
            </a:prstGeom>
            <a:solidFill>
              <a:schemeClr val="tx2">
                <a:lumMod val="20000"/>
                <a:lumOff val="80000"/>
              </a:schemeClr>
            </a:solidFill>
          </p:spPr>
          <p:txBody>
            <a:bodyPr wrap="square" rtlCol="0">
              <a:spAutoFit/>
            </a:bodyPr>
            <a:lstStyle/>
            <a:p>
              <a:pPr algn="ctr"/>
              <a:r>
                <a:rPr lang="en-GB" sz="1600" b="1" dirty="0">
                  <a:latin typeface="Times New Roman" panose="02020603050405020304" pitchFamily="18" charset="0"/>
                  <a:cs typeface="Times New Roman" panose="02020603050405020304" pitchFamily="18" charset="0"/>
                </a:rPr>
                <a:t>Quantum Fisher Information (QFI) as an Entanglement Witness</a:t>
              </a:r>
            </a:p>
            <a:p>
              <a:pPr algn="ctr"/>
              <a:endParaRPr lang="en-GB" sz="1600" dirty="0"/>
            </a:p>
            <a:p>
              <a:pPr algn="ctr"/>
              <a:endParaRPr lang="en-GB" sz="1600" dirty="0"/>
            </a:p>
            <a:p>
              <a:pPr algn="ctr"/>
              <a:endParaRPr lang="en-GB" sz="1600" dirty="0"/>
            </a:p>
            <a:p>
              <a:pPr algn="ctr"/>
              <a:endParaRPr lang="en-GB" sz="1600" dirty="0"/>
            </a:p>
            <a:p>
              <a:pPr algn="ctr"/>
              <a:r>
                <a:rPr lang="en-GB" sz="1600" dirty="0" err="1">
                  <a:latin typeface="Times New Roman" panose="02020603050405020304" pitchFamily="18" charset="0"/>
                  <a:cs typeface="Times New Roman" panose="02020603050405020304" pitchFamily="18" charset="0"/>
                </a:rPr>
                <a:t>Hauke</a:t>
              </a:r>
              <a:r>
                <a:rPr lang="en-GB" sz="1600" dirty="0">
                  <a:latin typeface="Times New Roman" panose="02020603050405020304" pitchFamily="18" charset="0"/>
                  <a:cs typeface="Times New Roman" panose="02020603050405020304" pitchFamily="18" charset="0"/>
                </a:rPr>
                <a:t> et al, Nat. Phys. 12, 778 (2016)</a:t>
              </a:r>
            </a:p>
            <a:p>
              <a:pPr algn="ctr"/>
              <a:r>
                <a:rPr lang="en-GB" sz="1600" dirty="0">
                  <a:latin typeface="Times New Roman" panose="02020603050405020304" pitchFamily="18" charset="0"/>
                  <a:cs typeface="Times New Roman" panose="02020603050405020304" pitchFamily="18" charset="0"/>
                </a:rPr>
                <a:t>Laurel et al, PRL 127, 037201 (2021) </a:t>
              </a:r>
            </a:p>
          </p:txBody>
        </p:sp>
        <p:grpSp>
          <p:nvGrpSpPr>
            <p:cNvPr id="7" name="Group 6">
              <a:extLst>
                <a:ext uri="{FF2B5EF4-FFF2-40B4-BE49-F238E27FC236}">
                  <a16:creationId xmlns:a16="http://schemas.microsoft.com/office/drawing/2014/main" id="{5C1E4000-97D7-224B-7C09-30DC1F02C1BC}"/>
                </a:ext>
              </a:extLst>
            </p:cNvPr>
            <p:cNvGrpSpPr/>
            <p:nvPr/>
          </p:nvGrpSpPr>
          <p:grpSpPr>
            <a:xfrm>
              <a:off x="3873967" y="1227641"/>
              <a:ext cx="3710999" cy="745363"/>
              <a:chOff x="5505372" y="4836443"/>
              <a:chExt cx="3050594" cy="614788"/>
            </a:xfrm>
          </p:grpSpPr>
          <p:pic>
            <p:nvPicPr>
              <p:cNvPr id="8" name="Picture 7">
                <a:extLst>
                  <a:ext uri="{FF2B5EF4-FFF2-40B4-BE49-F238E27FC236}">
                    <a16:creationId xmlns:a16="http://schemas.microsoft.com/office/drawing/2014/main" id="{AA414BD6-196F-2BA3-AA02-29C5A0EED3D6}"/>
                  </a:ext>
                </a:extLst>
              </p:cNvPr>
              <p:cNvPicPr>
                <a:picLocks noChangeAspect="1"/>
              </p:cNvPicPr>
              <p:nvPr/>
            </p:nvPicPr>
            <p:blipFill>
              <a:blip r:embed="rId2"/>
              <a:stretch>
                <a:fillRect/>
              </a:stretch>
            </p:blipFill>
            <p:spPr>
              <a:xfrm>
                <a:off x="5505372" y="4836443"/>
                <a:ext cx="3050594" cy="614788"/>
              </a:xfrm>
              <a:prstGeom prst="rect">
                <a:avLst/>
              </a:prstGeom>
            </p:spPr>
          </p:pic>
          <p:sp>
            <p:nvSpPr>
              <p:cNvPr id="9" name="Rectangle 8">
                <a:extLst>
                  <a:ext uri="{FF2B5EF4-FFF2-40B4-BE49-F238E27FC236}">
                    <a16:creationId xmlns:a16="http://schemas.microsoft.com/office/drawing/2014/main" id="{90E86925-2406-1023-00B9-E335F9946353}"/>
                  </a:ext>
                </a:extLst>
              </p:cNvPr>
              <p:cNvSpPr/>
              <p:nvPr/>
            </p:nvSpPr>
            <p:spPr>
              <a:xfrm>
                <a:off x="8449408" y="5301762"/>
                <a:ext cx="52754" cy="149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 name="TextBox 10">
            <a:extLst>
              <a:ext uri="{FF2B5EF4-FFF2-40B4-BE49-F238E27FC236}">
                <a16:creationId xmlns:a16="http://schemas.microsoft.com/office/drawing/2014/main" id="{D76305D8-84CA-B9F5-D845-5B8C53A795C2}"/>
              </a:ext>
            </a:extLst>
          </p:cNvPr>
          <p:cNvSpPr txBox="1"/>
          <p:nvPr/>
        </p:nvSpPr>
        <p:spPr>
          <a:xfrm>
            <a:off x="3199896" y="3719295"/>
            <a:ext cx="229550"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 </a:t>
            </a:r>
            <a:endParaRPr lang="en-GB" sz="1400" dirty="0"/>
          </a:p>
        </p:txBody>
      </p:sp>
      <p:grpSp>
        <p:nvGrpSpPr>
          <p:cNvPr id="15" name="Group 14">
            <a:extLst>
              <a:ext uri="{FF2B5EF4-FFF2-40B4-BE49-F238E27FC236}">
                <a16:creationId xmlns:a16="http://schemas.microsoft.com/office/drawing/2014/main" id="{07C380A2-4FC2-DD6E-508B-D1DC22AEA8A5}"/>
              </a:ext>
            </a:extLst>
          </p:cNvPr>
          <p:cNvGrpSpPr/>
          <p:nvPr/>
        </p:nvGrpSpPr>
        <p:grpSpPr>
          <a:xfrm>
            <a:off x="3431540" y="2840653"/>
            <a:ext cx="5527573" cy="3896697"/>
            <a:chOff x="3431540" y="2840653"/>
            <a:chExt cx="5527573" cy="3896697"/>
          </a:xfrm>
        </p:grpSpPr>
        <p:grpSp>
          <p:nvGrpSpPr>
            <p:cNvPr id="10" name="Group 9">
              <a:extLst>
                <a:ext uri="{FF2B5EF4-FFF2-40B4-BE49-F238E27FC236}">
                  <a16:creationId xmlns:a16="http://schemas.microsoft.com/office/drawing/2014/main" id="{D00DCF4A-D86C-34B1-EEE1-1A968965AC47}"/>
                </a:ext>
              </a:extLst>
            </p:cNvPr>
            <p:cNvGrpSpPr/>
            <p:nvPr/>
          </p:nvGrpSpPr>
          <p:grpSpPr>
            <a:xfrm>
              <a:off x="3431540" y="2840653"/>
              <a:ext cx="5527573" cy="3896697"/>
              <a:chOff x="6753908" y="715943"/>
              <a:chExt cx="4918506" cy="3385179"/>
            </a:xfrm>
          </p:grpSpPr>
          <p:pic>
            <p:nvPicPr>
              <p:cNvPr id="4" name="Picture 3">
                <a:extLst>
                  <a:ext uri="{FF2B5EF4-FFF2-40B4-BE49-F238E27FC236}">
                    <a16:creationId xmlns:a16="http://schemas.microsoft.com/office/drawing/2014/main" id="{AA2F04CC-3142-BB8D-80CA-2B25BDDC7454}"/>
                  </a:ext>
                </a:extLst>
              </p:cNvPr>
              <p:cNvPicPr>
                <a:picLocks noChangeAspect="1"/>
              </p:cNvPicPr>
              <p:nvPr/>
            </p:nvPicPr>
            <p:blipFill>
              <a:blip r:embed="rId3"/>
              <a:srcRect b="49752"/>
              <a:stretch/>
            </p:blipFill>
            <p:spPr>
              <a:xfrm>
                <a:off x="6753908" y="715943"/>
                <a:ext cx="4918506" cy="3003352"/>
              </a:xfrm>
              <a:prstGeom prst="rect">
                <a:avLst/>
              </a:prstGeom>
            </p:spPr>
          </p:pic>
          <p:pic>
            <p:nvPicPr>
              <p:cNvPr id="3" name="Picture 2">
                <a:extLst>
                  <a:ext uri="{FF2B5EF4-FFF2-40B4-BE49-F238E27FC236}">
                    <a16:creationId xmlns:a16="http://schemas.microsoft.com/office/drawing/2014/main" id="{9B8A452C-129D-9CCD-FF3C-103DAFD72A54}"/>
                  </a:ext>
                </a:extLst>
              </p:cNvPr>
              <p:cNvPicPr>
                <a:picLocks noChangeAspect="1"/>
              </p:cNvPicPr>
              <p:nvPr/>
            </p:nvPicPr>
            <p:blipFill>
              <a:blip r:embed="rId3"/>
              <a:srcRect t="90534"/>
              <a:stretch/>
            </p:blipFill>
            <p:spPr>
              <a:xfrm>
                <a:off x="6753908" y="3535357"/>
                <a:ext cx="4918506" cy="565765"/>
              </a:xfrm>
              <a:prstGeom prst="rect">
                <a:avLst/>
              </a:prstGeom>
            </p:spPr>
          </p:pic>
        </p:grpSp>
        <p:sp>
          <p:nvSpPr>
            <p:cNvPr id="14" name="Rectangle 13">
              <a:extLst>
                <a:ext uri="{FF2B5EF4-FFF2-40B4-BE49-F238E27FC236}">
                  <a16:creationId xmlns:a16="http://schemas.microsoft.com/office/drawing/2014/main" id="{3A57BF6F-4C3A-2FE2-4EFA-4A03CB0E3180}"/>
                </a:ext>
              </a:extLst>
            </p:cNvPr>
            <p:cNvSpPr/>
            <p:nvPr/>
          </p:nvSpPr>
          <p:spPr>
            <a:xfrm>
              <a:off x="4171950" y="3429000"/>
              <a:ext cx="319229" cy="361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5514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62ABA9-44E6-257A-9799-D84D69F2EC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32AFA0-9F8A-7417-7DA7-9C2B047462B3}"/>
              </a:ext>
            </a:extLst>
          </p:cNvPr>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Quantum Entanglement Length</a:t>
            </a:r>
            <a:endParaRPr lang="en-GB" sz="2000" dirty="0">
              <a:solidFill>
                <a:schemeClr val="tx1"/>
              </a:solidFill>
            </a:endParaRPr>
          </a:p>
        </p:txBody>
      </p:sp>
      <p:sp>
        <p:nvSpPr>
          <p:cNvPr id="32" name="Rectangle 31">
            <a:extLst>
              <a:ext uri="{FF2B5EF4-FFF2-40B4-BE49-F238E27FC236}">
                <a16:creationId xmlns:a16="http://schemas.microsoft.com/office/drawing/2014/main" id="{C4326015-A31C-41D5-2727-80D75D6EC3BC}"/>
              </a:ext>
            </a:extLst>
          </p:cNvPr>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5AF9175-EB00-FE6F-DA3A-3715E05928DC}"/>
              </a:ext>
            </a:extLst>
          </p:cNvPr>
          <p:cNvPicPr>
            <a:picLocks noChangeAspect="1"/>
          </p:cNvPicPr>
          <p:nvPr/>
        </p:nvPicPr>
        <p:blipFill>
          <a:blip r:embed="rId2"/>
          <a:stretch>
            <a:fillRect/>
          </a:stretch>
        </p:blipFill>
        <p:spPr>
          <a:xfrm>
            <a:off x="6753908" y="715943"/>
            <a:ext cx="4918506" cy="5977054"/>
          </a:xfrm>
          <a:prstGeom prst="rect">
            <a:avLst/>
          </a:prstGeom>
        </p:spPr>
      </p:pic>
      <p:sp>
        <p:nvSpPr>
          <p:cNvPr id="11" name="TextBox 10">
            <a:extLst>
              <a:ext uri="{FF2B5EF4-FFF2-40B4-BE49-F238E27FC236}">
                <a16:creationId xmlns:a16="http://schemas.microsoft.com/office/drawing/2014/main" id="{006083F2-CEC9-591E-A1A2-71FDA3A4EA21}"/>
              </a:ext>
            </a:extLst>
          </p:cNvPr>
          <p:cNvSpPr txBox="1"/>
          <p:nvPr/>
        </p:nvSpPr>
        <p:spPr>
          <a:xfrm>
            <a:off x="3199896" y="3719295"/>
            <a:ext cx="229550"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 </a:t>
            </a:r>
            <a:endParaRPr lang="en-GB" sz="1400" dirty="0"/>
          </a:p>
        </p:txBody>
      </p:sp>
      <p:sp>
        <p:nvSpPr>
          <p:cNvPr id="12" name="TextBox 11">
            <a:extLst>
              <a:ext uri="{FF2B5EF4-FFF2-40B4-BE49-F238E27FC236}">
                <a16:creationId xmlns:a16="http://schemas.microsoft.com/office/drawing/2014/main" id="{405EA1B0-C781-DCDD-86EF-5A4EA0D8175A}"/>
              </a:ext>
            </a:extLst>
          </p:cNvPr>
          <p:cNvSpPr txBox="1"/>
          <p:nvPr/>
        </p:nvSpPr>
        <p:spPr>
          <a:xfrm>
            <a:off x="372996" y="1394979"/>
            <a:ext cx="5883349" cy="3801041"/>
          </a:xfrm>
          <a:prstGeom prst="rect">
            <a:avLst/>
          </a:prstGeom>
          <a:solidFill>
            <a:schemeClr val="accent4">
              <a:lumMod val="20000"/>
              <a:lumOff val="80000"/>
            </a:schemeClr>
          </a:solidFill>
        </p:spPr>
        <p:txBody>
          <a:bodyPr wrap="square" rtlCol="0">
            <a:spAutoFit/>
          </a:bodyPr>
          <a:lstStyle/>
          <a:p>
            <a:pPr algn="ctr"/>
            <a:r>
              <a:rPr lang="en-GB" b="1" dirty="0">
                <a:latin typeface="Times New Roman" panose="02020603050405020304" pitchFamily="18" charset="0"/>
                <a:cs typeface="Times New Roman" panose="02020603050405020304" pitchFamily="18" charset="0"/>
              </a:rPr>
              <a:t>Entanglement length </a:t>
            </a:r>
            <a:r>
              <a:rPr lang="en-GB" b="1" dirty="0" err="1">
                <a:latin typeface="Symbol" panose="05050102010706020507" pitchFamily="18" charset="2"/>
                <a:cs typeface="Times New Roman" panose="02020603050405020304" pitchFamily="18" charset="0"/>
              </a:rPr>
              <a:t>x</a:t>
            </a:r>
            <a:r>
              <a:rPr lang="en-GB" b="1" baseline="-25000" dirty="0" err="1">
                <a:latin typeface="Times New Roman" panose="02020603050405020304" pitchFamily="18" charset="0"/>
                <a:cs typeface="Times New Roman" panose="02020603050405020304" pitchFamily="18" charset="0"/>
              </a:rPr>
              <a:t>E</a:t>
            </a:r>
            <a:r>
              <a:rPr lang="en-GB" b="1" baseline="-25000" dirty="0">
                <a:latin typeface="Times New Roman" panose="02020603050405020304" pitchFamily="18" charset="0"/>
                <a:cs typeface="Times New Roman" panose="02020603050405020304" pitchFamily="18" charset="0"/>
              </a:rPr>
              <a:t> </a:t>
            </a:r>
          </a:p>
          <a:p>
            <a:pPr algn="ctr"/>
            <a:endParaRPr lang="en-GB" baseline="-25000" dirty="0">
              <a:latin typeface="Times New Roman" panose="02020603050405020304" pitchFamily="18" charset="0"/>
              <a:cs typeface="Times New Roman" panose="02020603050405020304" pitchFamily="18" charset="0"/>
            </a:endParaRPr>
          </a:p>
          <a:p>
            <a:pPr algn="ctr"/>
            <a:r>
              <a:rPr lang="en-GB" sz="1600" dirty="0" err="1">
                <a:latin typeface="Times New Roman" panose="02020603050405020304" pitchFamily="18" charset="0"/>
                <a:cs typeface="Times New Roman" panose="02020603050405020304" pitchFamily="18" charset="0"/>
              </a:rPr>
              <a:t>Verstraete</a:t>
            </a:r>
            <a:r>
              <a:rPr lang="en-GB" sz="1600" dirty="0">
                <a:latin typeface="Times New Roman" panose="02020603050405020304" pitchFamily="18" charset="0"/>
                <a:cs typeface="Times New Roman" panose="02020603050405020304" pitchFamily="18" charset="0"/>
              </a:rPr>
              <a:t> et al, PRL 92, 027901 (2004)</a:t>
            </a:r>
            <a:endParaRPr lang="en-GB" sz="1600" baseline="-250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From </a:t>
            </a:r>
            <a:r>
              <a:rPr lang="en-GB" i="1" dirty="0">
                <a:latin typeface="Times New Roman" panose="02020603050405020304" pitchFamily="18" charset="0"/>
                <a:cs typeface="Times New Roman" panose="02020603050405020304" pitchFamily="18" charset="0"/>
              </a:rPr>
              <a:t>F</a:t>
            </a:r>
            <a:r>
              <a:rPr lang="en-GB" baseline="-25000" dirty="0">
                <a:latin typeface="Times New Roman" panose="02020603050405020304" pitchFamily="18" charset="0"/>
                <a:cs typeface="Times New Roman" panose="02020603050405020304" pitchFamily="18" charset="0"/>
              </a:rPr>
              <a:t>Q</a:t>
            </a:r>
            <a:r>
              <a:rPr lang="en-GB" dirty="0">
                <a:latin typeface="Times New Roman" panose="02020603050405020304" pitchFamily="18" charset="0"/>
                <a:cs typeface="Times New Roman" panose="02020603050405020304" pitchFamily="18" charset="0"/>
              </a:rPr>
              <a:t>:</a:t>
            </a:r>
          </a:p>
          <a:p>
            <a:pPr algn="ctr"/>
            <a:r>
              <a:rPr lang="en-GB" b="1" dirty="0" err="1">
                <a:latin typeface="Symbol" panose="05050102010706020507" pitchFamily="18" charset="2"/>
                <a:cs typeface="Times New Roman" panose="02020603050405020304" pitchFamily="18" charset="0"/>
              </a:rPr>
              <a:t>x</a:t>
            </a:r>
            <a:r>
              <a:rPr lang="en-GB" b="1" baseline="-25000" dirty="0" err="1">
                <a:latin typeface="Times New Roman" panose="02020603050405020304" pitchFamily="18" charset="0"/>
                <a:cs typeface="Times New Roman" panose="02020603050405020304" pitchFamily="18" charset="0"/>
              </a:rPr>
              <a:t>E</a:t>
            </a:r>
            <a:r>
              <a:rPr lang="en-GB" b="1" baseline="-25000"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Symbol" panose="05050102010706020507" pitchFamily="18" charset="2"/>
              </a:rPr>
              <a:t> </a:t>
            </a:r>
            <a:r>
              <a:rPr lang="en-GB" b="1" i="1" dirty="0">
                <a:latin typeface="Times New Roman" panose="02020603050405020304" pitchFamily="18" charset="0"/>
                <a:cs typeface="Times New Roman" panose="02020603050405020304" pitchFamily="18" charset="0"/>
                <a:sym typeface="Symbol" panose="05050102010706020507" pitchFamily="18" charset="2"/>
              </a:rPr>
              <a:t>F</a:t>
            </a:r>
            <a:r>
              <a:rPr lang="en-GB" b="1" baseline="-25000" dirty="0">
                <a:latin typeface="Times New Roman" panose="02020603050405020304" pitchFamily="18" charset="0"/>
                <a:cs typeface="Times New Roman" panose="02020603050405020304" pitchFamily="18" charset="0"/>
                <a:sym typeface="Symbol" panose="05050102010706020507" pitchFamily="18" charset="2"/>
              </a:rPr>
              <a:t>Q</a:t>
            </a:r>
            <a:r>
              <a:rPr lang="en-GB" b="1" baseline="30000" dirty="0">
                <a:latin typeface="Times New Roman" panose="02020603050405020304" pitchFamily="18" charset="0"/>
                <a:cs typeface="Times New Roman" panose="02020603050405020304" pitchFamily="18" charset="0"/>
                <a:sym typeface="Symbol" panose="05050102010706020507" pitchFamily="18" charset="2"/>
              </a:rPr>
              <a:t>1/2</a:t>
            </a:r>
            <a:endParaRPr lang="en-GB" b="1" baseline="30000"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From </a:t>
            </a:r>
            <a:r>
              <a:rPr lang="en-GB" i="1" dirty="0">
                <a:latin typeface="Times New Roman" panose="02020603050405020304" pitchFamily="18" charset="0"/>
                <a:cs typeface="Times New Roman" panose="02020603050405020304" pitchFamily="18" charset="0"/>
              </a:rPr>
              <a:t>D</a:t>
            </a:r>
            <a:r>
              <a:rPr lang="en-GB" baseline="-25000" dirty="0">
                <a:latin typeface="Times New Roman" panose="02020603050405020304" pitchFamily="18" charset="0"/>
                <a:cs typeface="Times New Roman" panose="02020603050405020304" pitchFamily="18" charset="0"/>
              </a:rPr>
              <a:t>2D</a:t>
            </a:r>
            <a:r>
              <a:rPr lang="en-GB" dirty="0">
                <a:latin typeface="Times New Roman" panose="02020603050405020304" pitchFamily="18" charset="0"/>
                <a:cs typeface="Times New Roman" panose="02020603050405020304" pitchFamily="18" charset="0"/>
              </a:rPr>
              <a:t>:</a:t>
            </a:r>
            <a:endParaRPr lang="en-GB" baseline="-25000" dirty="0">
              <a:latin typeface="Times New Roman" panose="02020603050405020304" pitchFamily="18" charset="0"/>
              <a:cs typeface="Times New Roman" panose="02020603050405020304" pitchFamily="18" charset="0"/>
            </a:endParaRPr>
          </a:p>
          <a:p>
            <a:pPr algn="ctr"/>
            <a:r>
              <a:rPr lang="en-GB" i="1" dirty="0">
                <a:latin typeface="Times New Roman" panose="02020603050405020304" pitchFamily="18" charset="0"/>
                <a:cs typeface="Times New Roman" panose="02020603050405020304" pitchFamily="18" charset="0"/>
              </a:rPr>
              <a:t>D</a:t>
            </a:r>
            <a:r>
              <a:rPr lang="en-GB" baseline="-25000" dirty="0">
                <a:latin typeface="Times New Roman" panose="02020603050405020304" pitchFamily="18" charset="0"/>
                <a:cs typeface="Times New Roman" panose="02020603050405020304" pitchFamily="18" charset="0"/>
              </a:rPr>
              <a:t>2D</a:t>
            </a:r>
            <a:r>
              <a:rPr lang="en-GB" dirty="0">
                <a:latin typeface="Times New Roman" panose="02020603050405020304" pitchFamily="18" charset="0"/>
                <a:cs typeface="Times New Roman" panose="02020603050405020304" pitchFamily="18" charset="0"/>
              </a:rPr>
              <a:t> = 0.5 </a:t>
            </a:r>
            <a:r>
              <a:rPr lang="en-GB" i="1" dirty="0">
                <a:latin typeface="Times New Roman" panose="02020603050405020304" pitchFamily="18" charset="0"/>
                <a:cs typeface="Times New Roman" panose="02020603050405020304" pitchFamily="18" charset="0"/>
              </a:rPr>
              <a:t>v </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l</a:t>
            </a:r>
          </a:p>
          <a:p>
            <a:pPr algn="ctr"/>
            <a:endParaRPr lang="en-GB"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When </a:t>
            </a:r>
            <a:r>
              <a:rPr lang="en-GB" i="1" dirty="0">
                <a:latin typeface="Times New Roman" panose="02020603050405020304" pitchFamily="18" charset="0"/>
                <a:cs typeface="Times New Roman" panose="02020603050405020304" pitchFamily="18" charset="0"/>
              </a:rPr>
              <a:t>v</a:t>
            </a:r>
            <a:r>
              <a:rPr lang="en-GB" dirty="0">
                <a:latin typeface="Times New Roman" panose="02020603050405020304" pitchFamily="18" charset="0"/>
                <a:cs typeface="Times New Roman" panose="02020603050405020304" pitchFamily="18" charset="0"/>
              </a:rPr>
              <a:t> is independent of </a:t>
            </a:r>
            <a:r>
              <a:rPr lang="en-GB" i="1"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 (e.g. FS or linear nodal QSL)</a:t>
            </a:r>
          </a:p>
          <a:p>
            <a:pPr algn="ctr">
              <a:spcBef>
                <a:spcPts val="600"/>
              </a:spcBef>
            </a:pPr>
            <a:r>
              <a:rPr lang="en-GB" i="1" dirty="0">
                <a:latin typeface="Times New Roman" panose="02020603050405020304" pitchFamily="18" charset="0"/>
                <a:cs typeface="Times New Roman" panose="02020603050405020304" pitchFamily="18" charset="0"/>
              </a:rPr>
              <a:t>D</a:t>
            </a:r>
            <a:r>
              <a:rPr lang="en-GB" baseline="-25000" dirty="0">
                <a:latin typeface="Times New Roman" panose="02020603050405020304" pitchFamily="18" charset="0"/>
                <a:cs typeface="Times New Roman" panose="02020603050405020304" pitchFamily="18" charset="0"/>
              </a:rPr>
              <a:t>2D</a:t>
            </a:r>
            <a:r>
              <a:rPr lang="en-GB" dirty="0">
                <a:latin typeface="Times New Roman" panose="02020603050405020304" pitchFamily="18" charset="0"/>
                <a:cs typeface="Times New Roman" panose="02020603050405020304" pitchFamily="18" charset="0"/>
              </a:rPr>
              <a:t> ~ 1/</a:t>
            </a:r>
            <a:r>
              <a:rPr lang="en-GB" i="1" dirty="0">
                <a:latin typeface="Times New Roman" panose="02020603050405020304" pitchFamily="18" charset="0"/>
                <a:cs typeface="Times New Roman" panose="02020603050405020304" pitchFamily="18" charset="0"/>
              </a:rPr>
              <a:t>l  </a:t>
            </a:r>
            <a:r>
              <a:rPr lang="en-GB" dirty="0">
                <a:latin typeface="Times New Roman" panose="02020603050405020304" pitchFamily="18" charset="0"/>
                <a:cs typeface="Times New Roman" panose="02020603050405020304" pitchFamily="18" charset="0"/>
              </a:rPr>
              <a:t>and can associate </a:t>
            </a:r>
            <a:r>
              <a:rPr lang="en-GB" i="1" dirty="0">
                <a:latin typeface="Times New Roman" panose="02020603050405020304" pitchFamily="18" charset="0"/>
                <a:cs typeface="Times New Roman" panose="02020603050405020304" pitchFamily="18" charset="0"/>
              </a:rPr>
              <a:t>l</a:t>
            </a:r>
            <a:r>
              <a:rPr lang="en-GB" dirty="0">
                <a:latin typeface="Times New Roman" panose="02020603050405020304" pitchFamily="18" charset="0"/>
                <a:cs typeface="Times New Roman" panose="02020603050405020304" pitchFamily="18" charset="0"/>
              </a:rPr>
              <a:t> with entanglement length </a:t>
            </a:r>
            <a:r>
              <a:rPr lang="en-GB" dirty="0" err="1">
                <a:latin typeface="Symbol" panose="05050102010706020507" pitchFamily="18" charset="2"/>
                <a:cs typeface="Times New Roman" panose="02020603050405020304" pitchFamily="18" charset="0"/>
              </a:rPr>
              <a:t>x</a:t>
            </a:r>
            <a:r>
              <a:rPr lang="en-GB" baseline="-25000" dirty="0" err="1">
                <a:latin typeface="Times New Roman" panose="02020603050405020304" pitchFamily="18" charset="0"/>
                <a:cs typeface="Times New Roman" panose="02020603050405020304" pitchFamily="18" charset="0"/>
              </a:rPr>
              <a:t>E</a:t>
            </a:r>
            <a:endParaRPr lang="en-GB" b="1" dirty="0">
              <a:latin typeface="Symbol" panose="05050102010706020507" pitchFamily="18" charset="2"/>
              <a:cs typeface="Times New Roman" panose="02020603050405020304" pitchFamily="18" charset="0"/>
            </a:endParaRPr>
          </a:p>
          <a:p>
            <a:pPr algn="ctr">
              <a:spcBef>
                <a:spcPts val="1200"/>
              </a:spcBef>
              <a:spcAft>
                <a:spcPts val="2400"/>
              </a:spcAft>
            </a:pPr>
            <a:r>
              <a:rPr lang="en-GB" b="1" dirty="0" err="1">
                <a:latin typeface="Symbol" panose="05050102010706020507" pitchFamily="18" charset="2"/>
                <a:cs typeface="Times New Roman" panose="02020603050405020304" pitchFamily="18" charset="0"/>
              </a:rPr>
              <a:t>x</a:t>
            </a:r>
            <a:r>
              <a:rPr lang="en-GB" b="1" baseline="-25000" dirty="0" err="1">
                <a:latin typeface="Times New Roman" panose="02020603050405020304" pitchFamily="18" charset="0"/>
                <a:cs typeface="Times New Roman" panose="02020603050405020304" pitchFamily="18" charset="0"/>
              </a:rPr>
              <a:t>E</a:t>
            </a:r>
            <a:r>
              <a:rPr lang="en-GB" b="1" baseline="-25000"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Symbol" panose="05050102010706020507" pitchFamily="18" charset="2"/>
              </a:rPr>
              <a:t> 1 / </a:t>
            </a:r>
            <a:r>
              <a:rPr lang="en-GB" b="1" i="1" dirty="0">
                <a:latin typeface="Times New Roman" panose="02020603050405020304" pitchFamily="18" charset="0"/>
                <a:cs typeface="Times New Roman" panose="02020603050405020304" pitchFamily="18" charset="0"/>
                <a:sym typeface="Symbol" panose="05050102010706020507" pitchFamily="18" charset="2"/>
              </a:rPr>
              <a:t>D</a:t>
            </a:r>
            <a:r>
              <a:rPr lang="en-GB" b="1" baseline="-25000" dirty="0">
                <a:latin typeface="Times New Roman" panose="02020603050405020304" pitchFamily="18" charset="0"/>
                <a:cs typeface="Times New Roman" panose="02020603050405020304" pitchFamily="18" charset="0"/>
                <a:sym typeface="Symbol" panose="05050102010706020507" pitchFamily="18" charset="2"/>
              </a:rPr>
              <a:t>2D</a:t>
            </a:r>
            <a:r>
              <a:rPr lang="en-GB" b="1" dirty="0">
                <a:latin typeface="Times New Roman" panose="02020603050405020304" pitchFamily="18" charset="0"/>
                <a:cs typeface="Times New Roman" panose="02020603050405020304" pitchFamily="18" charset="0"/>
                <a:sym typeface="Symbol" panose="05050102010706020507" pitchFamily="18" charset="2"/>
              </a:rPr>
              <a:t> </a:t>
            </a:r>
          </a:p>
        </p:txBody>
      </p:sp>
    </p:spTree>
    <p:extLst>
      <p:ext uri="{BB962C8B-B14F-4D97-AF65-F5344CB8AC3E}">
        <p14:creationId xmlns:p14="http://schemas.microsoft.com/office/powerpoint/2010/main" val="328890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Just how 2D is it? </a:t>
            </a:r>
            <a:endParaRPr lang="en-GB" sz="200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1CA0C11-6EEF-CF9D-E37C-AE3CEDC49B69}"/>
              </a:ext>
            </a:extLst>
          </p:cNvPr>
          <p:cNvSpPr txBox="1"/>
          <p:nvPr/>
        </p:nvSpPr>
        <p:spPr>
          <a:xfrm>
            <a:off x="5641348" y="1745484"/>
            <a:ext cx="6348854" cy="4247317"/>
          </a:xfrm>
          <a:prstGeom prst="rect">
            <a:avLst/>
          </a:prstGeom>
          <a:solidFill>
            <a:schemeClr val="bg2"/>
          </a:solidFill>
        </p:spPr>
        <p:txBody>
          <a:bodyPr wrap="none" rtlCol="0">
            <a:spAutoFit/>
          </a:bodyPr>
          <a:lstStyle/>
          <a:p>
            <a:r>
              <a:rPr lang="en-GB" dirty="0"/>
              <a:t>We can then fit the spectral density to this modified model:</a:t>
            </a:r>
          </a:p>
          <a:p>
            <a:endParaRPr lang="en-GB" dirty="0"/>
          </a:p>
          <a:p>
            <a:endParaRPr lang="en-GB" dirty="0"/>
          </a:p>
          <a:p>
            <a:r>
              <a:rPr lang="en-GB" dirty="0"/>
              <a:t>At 25 K, the fitted ratio </a:t>
            </a:r>
            <a:r>
              <a:rPr lang="en-GB" i="1" dirty="0"/>
              <a:t>D</a:t>
            </a:r>
            <a:r>
              <a:rPr lang="en-GB" baseline="-25000" dirty="0"/>
              <a:t>2D </a:t>
            </a:r>
            <a:r>
              <a:rPr lang="en-GB" dirty="0"/>
              <a:t>/ </a:t>
            </a:r>
            <a:r>
              <a:rPr lang="en-GB" i="1" dirty="0"/>
              <a:t>D</a:t>
            </a:r>
            <a:r>
              <a:rPr lang="en-GB" baseline="-25000" dirty="0">
                <a:sym typeface="Symbol" panose="05050102010706020507" pitchFamily="18" charset="2"/>
              </a:rPr>
              <a:t></a:t>
            </a:r>
            <a:r>
              <a:rPr lang="en-GB" dirty="0"/>
              <a:t> is 10</a:t>
            </a:r>
            <a:r>
              <a:rPr lang="en-GB" baseline="30000" dirty="0"/>
              <a:t>2</a:t>
            </a:r>
          </a:p>
          <a:p>
            <a:endParaRPr lang="en-GB" dirty="0"/>
          </a:p>
          <a:p>
            <a:r>
              <a:rPr lang="en-GB" dirty="0"/>
              <a:t>	This </a:t>
            </a:r>
            <a:r>
              <a:rPr lang="en-GB" i="1" dirty="0"/>
              <a:t>indicates an inter-layer coupling of 0.02(1) K</a:t>
            </a:r>
          </a:p>
          <a:p>
            <a:r>
              <a:rPr lang="en-GB" i="1" dirty="0"/>
              <a:t>	(the computed estimate was a bit larger at 0.06 K)</a:t>
            </a:r>
          </a:p>
          <a:p>
            <a:endParaRPr lang="en-GB" dirty="0"/>
          </a:p>
          <a:p>
            <a:endParaRPr lang="en-GB" dirty="0"/>
          </a:p>
          <a:p>
            <a:endParaRPr lang="en-GB" dirty="0"/>
          </a:p>
          <a:p>
            <a:r>
              <a:rPr lang="en-GB" dirty="0"/>
              <a:t>At 50 mK, </a:t>
            </a:r>
            <a:r>
              <a:rPr lang="en-GB" i="1" dirty="0"/>
              <a:t>D</a:t>
            </a:r>
            <a:r>
              <a:rPr lang="en-GB" baseline="-25000" dirty="0"/>
              <a:t>2D </a:t>
            </a:r>
            <a:r>
              <a:rPr lang="en-GB" dirty="0"/>
              <a:t>/ </a:t>
            </a:r>
            <a:r>
              <a:rPr lang="en-GB" i="1" dirty="0"/>
              <a:t>D</a:t>
            </a:r>
            <a:r>
              <a:rPr lang="en-GB" baseline="-25000" dirty="0">
                <a:sym typeface="Symbol" panose="05050102010706020507" pitchFamily="18" charset="2"/>
              </a:rPr>
              <a:t></a:t>
            </a:r>
            <a:r>
              <a:rPr lang="en-GB" dirty="0"/>
              <a:t> is even larger, with a lower limit of 10</a:t>
            </a:r>
            <a:r>
              <a:rPr lang="en-GB" baseline="30000" dirty="0"/>
              <a:t>4</a:t>
            </a:r>
          </a:p>
          <a:p>
            <a:endParaRPr lang="en-GB" dirty="0"/>
          </a:p>
          <a:p>
            <a:r>
              <a:rPr lang="en-GB" dirty="0"/>
              <a:t>	</a:t>
            </a:r>
            <a:r>
              <a:rPr lang="en-GB" i="1" dirty="0"/>
              <a:t>Quantum entanglement is further suppressing </a:t>
            </a:r>
          </a:p>
          <a:p>
            <a:r>
              <a:rPr lang="en-GB" i="1" dirty="0"/>
              <a:t>	the inter-layer interaction</a:t>
            </a:r>
          </a:p>
          <a:p>
            <a:endParaRPr lang="en-GB" dirty="0"/>
          </a:p>
        </p:txBody>
      </p:sp>
      <p:pic>
        <p:nvPicPr>
          <p:cNvPr id="6" name="Picture 5">
            <a:extLst>
              <a:ext uri="{FF2B5EF4-FFF2-40B4-BE49-F238E27FC236}">
                <a16:creationId xmlns:a16="http://schemas.microsoft.com/office/drawing/2014/main" id="{C83A47C1-BED1-5D04-ED47-AF82089AF25F}"/>
              </a:ext>
            </a:extLst>
          </p:cNvPr>
          <p:cNvPicPr>
            <a:picLocks noChangeAspect="1"/>
          </p:cNvPicPr>
          <p:nvPr/>
        </p:nvPicPr>
        <p:blipFill>
          <a:blip r:embed="rId2"/>
          <a:stretch>
            <a:fillRect/>
          </a:stretch>
        </p:blipFill>
        <p:spPr>
          <a:xfrm>
            <a:off x="215630" y="1521500"/>
            <a:ext cx="5244377" cy="5244377"/>
          </a:xfrm>
          <a:prstGeom prst="rect">
            <a:avLst/>
          </a:prstGeom>
        </p:spPr>
      </p:pic>
      <p:pic>
        <p:nvPicPr>
          <p:cNvPr id="4" name="Picture 3">
            <a:extLst>
              <a:ext uri="{FF2B5EF4-FFF2-40B4-BE49-F238E27FC236}">
                <a16:creationId xmlns:a16="http://schemas.microsoft.com/office/drawing/2014/main" id="{E47929CD-08D0-10F3-08F8-B214D74E1F34}"/>
              </a:ext>
            </a:extLst>
          </p:cNvPr>
          <p:cNvPicPr>
            <a:picLocks noChangeAspect="1"/>
          </p:cNvPicPr>
          <p:nvPr/>
        </p:nvPicPr>
        <p:blipFill>
          <a:blip r:embed="rId3"/>
          <a:stretch>
            <a:fillRect/>
          </a:stretch>
        </p:blipFill>
        <p:spPr>
          <a:xfrm>
            <a:off x="7547744" y="722378"/>
            <a:ext cx="4352913" cy="644229"/>
          </a:xfrm>
          <a:prstGeom prst="rect">
            <a:avLst/>
          </a:prstGeom>
        </p:spPr>
      </p:pic>
      <p:sp>
        <p:nvSpPr>
          <p:cNvPr id="7" name="TextBox 6">
            <a:extLst>
              <a:ext uri="{FF2B5EF4-FFF2-40B4-BE49-F238E27FC236}">
                <a16:creationId xmlns:a16="http://schemas.microsoft.com/office/drawing/2014/main" id="{09566C09-3412-9461-B0A0-227DCFE6B5B7}"/>
              </a:ext>
            </a:extLst>
          </p:cNvPr>
          <p:cNvSpPr txBox="1"/>
          <p:nvPr/>
        </p:nvSpPr>
        <p:spPr>
          <a:xfrm>
            <a:off x="215630" y="865199"/>
            <a:ext cx="7532831" cy="369332"/>
          </a:xfrm>
          <a:prstGeom prst="rect">
            <a:avLst/>
          </a:prstGeom>
          <a:noFill/>
        </p:spPr>
        <p:txBody>
          <a:bodyPr wrap="none" rtlCol="0">
            <a:spAutoFit/>
          </a:bodyPr>
          <a:lstStyle/>
          <a:p>
            <a:r>
              <a:rPr lang="en-GB" dirty="0"/>
              <a:t>With slow interlayer hopping we get a modified autocorrelation function: </a:t>
            </a:r>
          </a:p>
        </p:txBody>
      </p:sp>
    </p:spTree>
    <p:extLst>
      <p:ext uri="{BB962C8B-B14F-4D97-AF65-F5344CB8AC3E}">
        <p14:creationId xmlns:p14="http://schemas.microsoft.com/office/powerpoint/2010/main" val="320996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Dispersion, Power Laws and Quantum Criticality</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D3D791B-9614-3789-54C3-1421C6730113}"/>
              </a:ext>
            </a:extLst>
          </p:cNvPr>
          <p:cNvSpPr txBox="1"/>
          <p:nvPr/>
        </p:nvSpPr>
        <p:spPr>
          <a:xfrm>
            <a:off x="556889" y="765913"/>
            <a:ext cx="11151555" cy="1477328"/>
          </a:xfrm>
          <a:prstGeom prst="rect">
            <a:avLst/>
          </a:prstGeom>
          <a:noFill/>
        </p:spPr>
        <p:txBody>
          <a:bodyPr wrap="square">
            <a:spAutoFit/>
          </a:bodyPr>
          <a:lstStyle/>
          <a:p>
            <a:r>
              <a:rPr lang="en-GB" sz="1800" dirty="0"/>
              <a:t>For low-energy dispersion of form </a:t>
            </a:r>
            <a:r>
              <a:rPr lang="en-GB" sz="1800" i="1" dirty="0"/>
              <a:t>E</a:t>
            </a:r>
            <a:r>
              <a:rPr lang="en-GB" sz="1800" dirty="0"/>
              <a:t> </a:t>
            </a:r>
            <a:r>
              <a:rPr lang="en-GB" sz="1800" dirty="0">
                <a:sym typeface="Symbol" panose="05050102010706020507" pitchFamily="18" charset="2"/>
              </a:rPr>
              <a:t> </a:t>
            </a:r>
            <a:r>
              <a:rPr lang="en-GB" sz="1800" i="1" dirty="0">
                <a:sym typeface="Symbol" panose="05050102010706020507" pitchFamily="18" charset="2"/>
              </a:rPr>
              <a:t>k</a:t>
            </a:r>
            <a:r>
              <a:rPr lang="en-GB" sz="1800" i="1" baseline="30000" dirty="0">
                <a:sym typeface="Symbol" panose="05050102010706020507" pitchFamily="18" charset="2"/>
              </a:rPr>
              <a:t>m</a:t>
            </a:r>
            <a:r>
              <a:rPr lang="en-GB" sz="1800" dirty="0">
                <a:sym typeface="Symbol" panose="05050102010706020507" pitchFamily="18" charset="2"/>
              </a:rPr>
              <a:t> 	</a:t>
            </a:r>
          </a:p>
          <a:p>
            <a:endParaRPr lang="en-GB" dirty="0">
              <a:sym typeface="Symbol" panose="05050102010706020507" pitchFamily="18" charset="2"/>
            </a:endParaRPr>
          </a:p>
          <a:p>
            <a:r>
              <a:rPr lang="en-GB" sz="1800" dirty="0">
                <a:sym typeface="Symbol" panose="05050102010706020507" pitchFamily="18" charset="2"/>
              </a:rPr>
              <a:t>		Density of states:		DOS  </a:t>
            </a:r>
            <a:r>
              <a:rPr lang="en-GB" sz="1800" i="1" dirty="0" err="1">
                <a:sym typeface="Symbol" panose="05050102010706020507" pitchFamily="18" charset="2"/>
              </a:rPr>
              <a:t>E</a:t>
            </a:r>
            <a:r>
              <a:rPr lang="en-GB" sz="1800" i="1" baseline="30000" dirty="0" err="1">
                <a:sym typeface="Symbol" panose="05050102010706020507" pitchFamily="18" charset="2"/>
              </a:rPr>
              <a:t>q</a:t>
            </a:r>
            <a:r>
              <a:rPr lang="en-GB" sz="1800" baseline="30000" dirty="0">
                <a:sym typeface="Symbol" panose="05050102010706020507" pitchFamily="18" charset="2"/>
              </a:rPr>
              <a:t> </a:t>
            </a:r>
            <a:r>
              <a:rPr lang="en-GB" baseline="30000" dirty="0">
                <a:sym typeface="Symbol" panose="05050102010706020507" pitchFamily="18" charset="2"/>
              </a:rPr>
              <a:t>	</a:t>
            </a:r>
            <a:r>
              <a:rPr lang="en-GB" sz="1800" dirty="0">
                <a:sym typeface="Symbol" panose="05050102010706020507" pitchFamily="18" charset="2"/>
              </a:rPr>
              <a:t>where </a:t>
            </a:r>
            <a:r>
              <a:rPr lang="en-GB" sz="1800" i="1" dirty="0">
                <a:sym typeface="Symbol" panose="05050102010706020507" pitchFamily="18" charset="2"/>
              </a:rPr>
              <a:t>q</a:t>
            </a:r>
            <a:r>
              <a:rPr lang="en-GB" sz="1800" dirty="0">
                <a:sym typeface="Symbol" panose="05050102010706020507" pitchFamily="18" charset="2"/>
              </a:rPr>
              <a:t> = 2/</a:t>
            </a:r>
            <a:r>
              <a:rPr lang="en-GB" sz="1800" i="1" dirty="0">
                <a:sym typeface="Symbol" panose="05050102010706020507" pitchFamily="18" charset="2"/>
              </a:rPr>
              <a:t>m</a:t>
            </a:r>
            <a:r>
              <a:rPr lang="en-GB" sz="1800" dirty="0">
                <a:sym typeface="Symbol" panose="05050102010706020507" pitchFamily="18" charset="2"/>
              </a:rPr>
              <a:t>-1</a:t>
            </a:r>
            <a:endParaRPr lang="en-GB" sz="1800" baseline="30000" dirty="0">
              <a:sym typeface="Symbol" panose="05050102010706020507" pitchFamily="18" charset="2"/>
            </a:endParaRPr>
          </a:p>
          <a:p>
            <a:endParaRPr lang="en-GB" sz="1800" dirty="0">
              <a:sym typeface="Symbol" panose="05050102010706020507" pitchFamily="18" charset="2"/>
            </a:endParaRPr>
          </a:p>
          <a:p>
            <a:r>
              <a:rPr lang="en-GB" sz="1800" dirty="0">
                <a:sym typeface="Symbol" panose="05050102010706020507" pitchFamily="18" charset="2"/>
              </a:rPr>
              <a:t>	</a:t>
            </a:r>
            <a:endParaRPr lang="en-GB" dirty="0"/>
          </a:p>
        </p:txBody>
      </p:sp>
      <p:pic>
        <p:nvPicPr>
          <p:cNvPr id="8" name="Picture 7">
            <a:extLst>
              <a:ext uri="{FF2B5EF4-FFF2-40B4-BE49-F238E27FC236}">
                <a16:creationId xmlns:a16="http://schemas.microsoft.com/office/drawing/2014/main" id="{58BFC34C-3157-05C8-DA69-62C1B29AE6AB}"/>
              </a:ext>
            </a:extLst>
          </p:cNvPr>
          <p:cNvPicPr>
            <a:picLocks noChangeAspect="1"/>
          </p:cNvPicPr>
          <p:nvPr/>
        </p:nvPicPr>
        <p:blipFill rotWithShape="1">
          <a:blip r:embed="rId2"/>
          <a:srcRect t="14157"/>
          <a:stretch/>
        </p:blipFill>
        <p:spPr>
          <a:xfrm>
            <a:off x="2374065" y="1854382"/>
            <a:ext cx="6822005" cy="1960377"/>
          </a:xfrm>
          <a:prstGeom prst="rect">
            <a:avLst/>
          </a:prstGeom>
        </p:spPr>
      </p:pic>
      <p:sp>
        <p:nvSpPr>
          <p:cNvPr id="10" name="TextBox 9">
            <a:extLst>
              <a:ext uri="{FF2B5EF4-FFF2-40B4-BE49-F238E27FC236}">
                <a16:creationId xmlns:a16="http://schemas.microsoft.com/office/drawing/2014/main" id="{4FC6ABC5-7799-F570-EC5A-32475D407319}"/>
              </a:ext>
            </a:extLst>
          </p:cNvPr>
          <p:cNvSpPr txBox="1"/>
          <p:nvPr/>
        </p:nvSpPr>
        <p:spPr>
          <a:xfrm>
            <a:off x="429985" y="4057370"/>
            <a:ext cx="11411093" cy="2585323"/>
          </a:xfrm>
          <a:prstGeom prst="rect">
            <a:avLst/>
          </a:prstGeom>
          <a:noFill/>
        </p:spPr>
        <p:txBody>
          <a:bodyPr wrap="square">
            <a:spAutoFit/>
          </a:bodyPr>
          <a:lstStyle/>
          <a:p>
            <a:r>
              <a:rPr lang="en-GB" sz="1800" dirty="0"/>
              <a:t>Quantum Critical power laws</a:t>
            </a:r>
          </a:p>
          <a:p>
            <a:pPr algn="ctr"/>
            <a:endParaRPr lang="en-GB" dirty="0"/>
          </a:p>
          <a:p>
            <a:r>
              <a:rPr lang="en-GB" sz="1800" dirty="0"/>
              <a:t>  Spin Diffusion:</a:t>
            </a:r>
            <a:r>
              <a:rPr lang="en-GB" sz="1800" i="1" dirty="0"/>
              <a:t> 		n</a:t>
            </a:r>
            <a:r>
              <a:rPr lang="en-GB" sz="1800" i="1" baseline="-25000" dirty="0"/>
              <a:t>D</a:t>
            </a:r>
            <a:r>
              <a:rPr lang="en-GB" sz="1800" dirty="0"/>
              <a:t> = 2/</a:t>
            </a:r>
            <a:r>
              <a:rPr lang="en-GB" sz="1800" dirty="0">
                <a:latin typeface="Symbol" panose="05050102010706020507" pitchFamily="18" charset="2"/>
              </a:rPr>
              <a:t>n</a:t>
            </a:r>
            <a:r>
              <a:rPr lang="en-GB" sz="1800" dirty="0"/>
              <a:t> – 2  		from </a:t>
            </a:r>
            <a:r>
              <a:rPr lang="en-GB" sz="1800" i="1" dirty="0"/>
              <a:t>n</a:t>
            </a:r>
            <a:r>
              <a:rPr lang="en-GB" sz="1800" baseline="-25000" dirty="0"/>
              <a:t>D </a:t>
            </a:r>
            <a:r>
              <a:rPr lang="en-GB" sz="1800" dirty="0"/>
              <a:t>= 0.03(3), we get </a:t>
            </a:r>
            <a:r>
              <a:rPr lang="en-GB" sz="1800" dirty="0">
                <a:latin typeface="Symbol" panose="05050102010706020507" pitchFamily="18" charset="2"/>
              </a:rPr>
              <a:t>n</a:t>
            </a:r>
            <a:r>
              <a:rPr lang="en-GB" sz="1800" dirty="0"/>
              <a:t> = 0.673(7)  </a:t>
            </a:r>
          </a:p>
          <a:p>
            <a:r>
              <a:rPr lang="en-GB" i="1" dirty="0"/>
              <a:t>									                </a:t>
            </a:r>
            <a:r>
              <a:rPr lang="en-GB" sz="1800" i="1" dirty="0"/>
              <a:t>c.f. 0.672 for O(2)</a:t>
            </a:r>
          </a:p>
          <a:p>
            <a:r>
              <a:rPr lang="en-GB" i="1" dirty="0"/>
              <a:t>									                      0.748 for O(4)</a:t>
            </a:r>
            <a:endParaRPr lang="en-GB" sz="1800" i="1" dirty="0"/>
          </a:p>
          <a:p>
            <a:pPr algn="ctr"/>
            <a:endParaRPr lang="en-GB" dirty="0"/>
          </a:p>
          <a:p>
            <a:r>
              <a:rPr lang="en-GB" sz="1800" dirty="0"/>
              <a:t>  Magnetic susceptibility:	</a:t>
            </a:r>
            <a:r>
              <a:rPr lang="en-GB" sz="1800" i="1" dirty="0" err="1"/>
              <a:t>n</a:t>
            </a:r>
            <a:r>
              <a:rPr lang="en-GB" sz="1800" baseline="-25000" dirty="0" err="1">
                <a:latin typeface="Symbol" panose="05050102010706020507" pitchFamily="18" charset="2"/>
              </a:rPr>
              <a:t>c</a:t>
            </a:r>
            <a:r>
              <a:rPr lang="en-GB" sz="1800" dirty="0"/>
              <a:t> = -(2 - </a:t>
            </a:r>
            <a:r>
              <a:rPr lang="en-GB" sz="1800" dirty="0">
                <a:latin typeface="Symbol" panose="05050102010706020507" pitchFamily="18" charset="2"/>
              </a:rPr>
              <a:t>h</a:t>
            </a:r>
            <a:r>
              <a:rPr lang="en-GB" sz="1800" dirty="0"/>
              <a:t>)</a:t>
            </a:r>
            <a:r>
              <a:rPr lang="en-GB" sz="1800" dirty="0">
                <a:latin typeface="Symbol" panose="05050102010706020507" pitchFamily="18" charset="2"/>
              </a:rPr>
              <a:t>n</a:t>
            </a:r>
            <a:r>
              <a:rPr lang="en-GB" sz="1800" dirty="0"/>
              <a:t> + </a:t>
            </a:r>
            <a:r>
              <a:rPr lang="en-GB" sz="1800" i="1" dirty="0"/>
              <a:t>q		</a:t>
            </a:r>
            <a:r>
              <a:rPr lang="en-GB" sz="1800" dirty="0"/>
              <a:t>from </a:t>
            </a:r>
            <a:r>
              <a:rPr lang="en-GB" i="1" dirty="0" err="1"/>
              <a:t>n</a:t>
            </a:r>
            <a:r>
              <a:rPr lang="en-GB" baseline="-25000" dirty="0" err="1">
                <a:latin typeface="Symbol" panose="05050102010706020507" pitchFamily="18" charset="2"/>
              </a:rPr>
              <a:t>c</a:t>
            </a:r>
            <a:r>
              <a:rPr lang="en-GB" baseline="-25000" dirty="0">
                <a:latin typeface="Symbol" panose="05050102010706020507" pitchFamily="18" charset="2"/>
              </a:rPr>
              <a:t> </a:t>
            </a:r>
            <a:r>
              <a:rPr lang="en-GB" dirty="0"/>
              <a:t>= -0.31 and</a:t>
            </a:r>
            <a:r>
              <a:rPr lang="en-GB" sz="1800" dirty="0"/>
              <a:t> </a:t>
            </a:r>
            <a:r>
              <a:rPr lang="en-GB" sz="1800" dirty="0">
                <a:latin typeface="Symbol" panose="05050102010706020507" pitchFamily="18" charset="2"/>
              </a:rPr>
              <a:t>h </a:t>
            </a:r>
            <a:r>
              <a:rPr lang="en-GB" sz="1800" dirty="0"/>
              <a:t>= 0.04, </a:t>
            </a:r>
            <a:r>
              <a:rPr lang="en-GB" sz="1800" dirty="0">
                <a:latin typeface="Symbol" panose="05050102010706020507" pitchFamily="18" charset="2"/>
              </a:rPr>
              <a:t>n</a:t>
            </a:r>
            <a:r>
              <a:rPr lang="en-GB" sz="1800" dirty="0"/>
              <a:t> = 0.673 we get </a:t>
            </a:r>
            <a:r>
              <a:rPr lang="en-GB" sz="1800" i="1" dirty="0"/>
              <a:t>q</a:t>
            </a:r>
            <a:r>
              <a:rPr lang="en-GB" sz="1800" dirty="0"/>
              <a:t> = 1.0 </a:t>
            </a:r>
          </a:p>
          <a:p>
            <a:endParaRPr lang="en-GB" sz="1800" dirty="0"/>
          </a:p>
          <a:p>
            <a:r>
              <a:rPr lang="en-GB" sz="1800" dirty="0"/>
              <a:t>  Specific heat:</a:t>
            </a:r>
            <a:r>
              <a:rPr lang="en-GB" sz="1800" i="1" dirty="0"/>
              <a:t>  		n</a:t>
            </a:r>
            <a:r>
              <a:rPr lang="en-GB" sz="1800" i="1" baseline="-25000" dirty="0"/>
              <a:t>C</a:t>
            </a:r>
            <a:r>
              <a:rPr lang="en-GB" sz="1800" dirty="0"/>
              <a:t> = </a:t>
            </a:r>
            <a:r>
              <a:rPr lang="en-GB" sz="1800" dirty="0">
                <a:cs typeface="Times New Roman" panose="02020603050405020304" pitchFamily="18" charset="0"/>
              </a:rPr>
              <a:t>3</a:t>
            </a:r>
            <a:r>
              <a:rPr lang="en-GB" sz="1800" dirty="0">
                <a:latin typeface="Symbol" panose="05050102010706020507" pitchFamily="18" charset="2"/>
                <a:cs typeface="Times New Roman" panose="02020603050405020304" pitchFamily="18" charset="0"/>
              </a:rPr>
              <a:t>n</a:t>
            </a:r>
            <a:r>
              <a:rPr lang="en-GB" dirty="0">
                <a:latin typeface="Symbol" panose="05050102010706020507" pitchFamily="18" charset="2"/>
                <a:cs typeface="Times New Roman" panose="02020603050405020304" pitchFamily="18" charset="0"/>
              </a:rPr>
              <a:t> - 1 + </a:t>
            </a:r>
            <a:r>
              <a:rPr lang="en-GB" i="1" dirty="0">
                <a:cs typeface="Times New Roman" panose="02020603050405020304" pitchFamily="18" charset="0"/>
              </a:rPr>
              <a:t>q		</a:t>
            </a:r>
            <a:r>
              <a:rPr lang="en-GB" dirty="0">
                <a:cs typeface="Times New Roman" panose="02020603050405020304" pitchFamily="18" charset="0"/>
              </a:rPr>
              <a:t>from </a:t>
            </a:r>
            <a:r>
              <a:rPr lang="en-GB" i="1" dirty="0">
                <a:cs typeface="Times New Roman" panose="02020603050405020304" pitchFamily="18" charset="0"/>
              </a:rPr>
              <a:t>n</a:t>
            </a:r>
            <a:r>
              <a:rPr lang="en-GB" baseline="-25000" dirty="0">
                <a:cs typeface="Times New Roman" panose="02020603050405020304" pitchFamily="18" charset="0"/>
              </a:rPr>
              <a:t>C</a:t>
            </a:r>
            <a:r>
              <a:rPr lang="en-GB" dirty="0">
                <a:cs typeface="Times New Roman" panose="02020603050405020304" pitchFamily="18" charset="0"/>
              </a:rPr>
              <a:t> = 0.52 and </a:t>
            </a:r>
            <a:r>
              <a:rPr lang="en-GB" sz="1800" dirty="0">
                <a:latin typeface="Symbol" panose="05050102010706020507" pitchFamily="18" charset="2"/>
              </a:rPr>
              <a:t>n</a:t>
            </a:r>
            <a:r>
              <a:rPr lang="en-GB" sz="1800" dirty="0"/>
              <a:t> = 0.673 we get </a:t>
            </a:r>
            <a:r>
              <a:rPr lang="en-GB" sz="1800" i="1" dirty="0"/>
              <a:t>q</a:t>
            </a:r>
            <a:r>
              <a:rPr lang="en-GB" sz="1800" dirty="0"/>
              <a:t> = -0.5</a:t>
            </a:r>
            <a:r>
              <a:rPr lang="en-GB" i="1" dirty="0">
                <a:cs typeface="Times New Roman" panose="02020603050405020304" pitchFamily="18" charset="0"/>
              </a:rPr>
              <a:t> </a:t>
            </a:r>
            <a:endParaRPr lang="en-GB" sz="1800" i="1" dirty="0">
              <a:cs typeface="Times New Roman" panose="02020603050405020304" pitchFamily="18" charset="0"/>
            </a:endParaRPr>
          </a:p>
        </p:txBody>
      </p:sp>
    </p:spTree>
    <p:extLst>
      <p:ext uri="{BB962C8B-B14F-4D97-AF65-F5344CB8AC3E}">
        <p14:creationId xmlns:p14="http://schemas.microsoft.com/office/powerpoint/2010/main" val="64350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61B56D-83FD-5906-2443-6C12D2F8A691}"/>
              </a:ext>
            </a:extLst>
          </p:cNvPr>
          <p:cNvPicPr>
            <a:picLocks noChangeAspect="1"/>
          </p:cNvPicPr>
          <p:nvPr/>
        </p:nvPicPr>
        <p:blipFill>
          <a:blip r:embed="rId3"/>
          <a:stretch>
            <a:fillRect/>
          </a:stretch>
        </p:blipFill>
        <p:spPr>
          <a:xfrm>
            <a:off x="130629" y="3394412"/>
            <a:ext cx="11676360" cy="2449808"/>
          </a:xfrm>
          <a:prstGeom prst="rect">
            <a:avLst/>
          </a:prstGeom>
        </p:spPr>
      </p:pic>
      <p:sp>
        <p:nvSpPr>
          <p:cNvPr id="2" name="Rectangle 1"/>
          <p:cNvSpPr/>
          <p:nvPr/>
        </p:nvSpPr>
        <p:spPr>
          <a:xfrm>
            <a:off x="0" y="1"/>
            <a:ext cx="12192000" cy="5573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Low Energy Excitations versus Experiment</a:t>
            </a:r>
            <a:endParaRPr lang="en-GB" sz="2000" baseline="-25000" dirty="0">
              <a:solidFill>
                <a:schemeClr val="tx1"/>
              </a:solidFill>
            </a:endParaRPr>
          </a:p>
        </p:txBody>
      </p:sp>
      <p:sp>
        <p:nvSpPr>
          <p:cNvPr id="32" name="Rectangle 31"/>
          <p:cNvSpPr/>
          <p:nvPr/>
        </p:nvSpPr>
        <p:spPr>
          <a:xfrm>
            <a:off x="4887986" y="1313789"/>
            <a:ext cx="125835"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1E09C2D-D40B-7BAC-6A28-1A7B086CE1F1}"/>
              </a:ext>
            </a:extLst>
          </p:cNvPr>
          <p:cNvPicPr>
            <a:picLocks noChangeAspect="1"/>
          </p:cNvPicPr>
          <p:nvPr/>
        </p:nvPicPr>
        <p:blipFill rotWithShape="1">
          <a:blip r:embed="rId4"/>
          <a:srcRect t="14157"/>
          <a:stretch/>
        </p:blipFill>
        <p:spPr>
          <a:xfrm>
            <a:off x="2083590" y="951574"/>
            <a:ext cx="7714616" cy="2216879"/>
          </a:xfrm>
          <a:prstGeom prst="rect">
            <a:avLst/>
          </a:prstGeom>
        </p:spPr>
      </p:pic>
      <p:grpSp>
        <p:nvGrpSpPr>
          <p:cNvPr id="5" name="Group 4">
            <a:extLst>
              <a:ext uri="{FF2B5EF4-FFF2-40B4-BE49-F238E27FC236}">
                <a16:creationId xmlns:a16="http://schemas.microsoft.com/office/drawing/2014/main" id="{3201ABB6-10EE-71BE-AF6B-7D12953DB957}"/>
              </a:ext>
            </a:extLst>
          </p:cNvPr>
          <p:cNvGrpSpPr/>
          <p:nvPr/>
        </p:nvGrpSpPr>
        <p:grpSpPr>
          <a:xfrm>
            <a:off x="4296992" y="797522"/>
            <a:ext cx="5431399" cy="4792006"/>
            <a:chOff x="4296992" y="797522"/>
            <a:chExt cx="5431399" cy="4792006"/>
          </a:xfrm>
        </p:grpSpPr>
        <p:sp>
          <p:nvSpPr>
            <p:cNvPr id="3" name="Rectangle 2">
              <a:extLst>
                <a:ext uri="{FF2B5EF4-FFF2-40B4-BE49-F238E27FC236}">
                  <a16:creationId xmlns:a16="http://schemas.microsoft.com/office/drawing/2014/main" id="{E227DA9E-9CD7-88B6-18FB-88FCEA173545}"/>
                </a:ext>
              </a:extLst>
            </p:cNvPr>
            <p:cNvSpPr/>
            <p:nvPr/>
          </p:nvSpPr>
          <p:spPr>
            <a:xfrm>
              <a:off x="4296992" y="797522"/>
              <a:ext cx="1608794" cy="2420066"/>
            </a:xfrm>
            <a:prstGeom prst="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4" name="Rectangle 3">
              <a:extLst>
                <a:ext uri="{FF2B5EF4-FFF2-40B4-BE49-F238E27FC236}">
                  <a16:creationId xmlns:a16="http://schemas.microsoft.com/office/drawing/2014/main" id="{4E44D564-E89F-3CB7-7F39-DDFCEAA82A6D}"/>
                </a:ext>
              </a:extLst>
            </p:cNvPr>
            <p:cNvSpPr/>
            <p:nvPr/>
          </p:nvSpPr>
          <p:spPr>
            <a:xfrm>
              <a:off x="7103219" y="4840131"/>
              <a:ext cx="2625172" cy="749397"/>
            </a:xfrm>
            <a:prstGeom prst="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grpSp>
        <p:nvGrpSpPr>
          <p:cNvPr id="7" name="Group 6">
            <a:extLst>
              <a:ext uri="{FF2B5EF4-FFF2-40B4-BE49-F238E27FC236}">
                <a16:creationId xmlns:a16="http://schemas.microsoft.com/office/drawing/2014/main" id="{C5D5A156-171C-ABDC-256E-F4A8494315B7}"/>
              </a:ext>
            </a:extLst>
          </p:cNvPr>
          <p:cNvGrpSpPr/>
          <p:nvPr/>
        </p:nvGrpSpPr>
        <p:grpSpPr>
          <a:xfrm>
            <a:off x="6182416" y="795232"/>
            <a:ext cx="4990969" cy="4792006"/>
            <a:chOff x="4296992" y="797522"/>
            <a:chExt cx="4990969" cy="4792006"/>
          </a:xfrm>
        </p:grpSpPr>
        <p:sp>
          <p:nvSpPr>
            <p:cNvPr id="8" name="Rectangle 7">
              <a:extLst>
                <a:ext uri="{FF2B5EF4-FFF2-40B4-BE49-F238E27FC236}">
                  <a16:creationId xmlns:a16="http://schemas.microsoft.com/office/drawing/2014/main" id="{B4C54521-3F1F-5772-ABB1-E02DD0289C2C}"/>
                </a:ext>
              </a:extLst>
            </p:cNvPr>
            <p:cNvSpPr/>
            <p:nvPr/>
          </p:nvSpPr>
          <p:spPr>
            <a:xfrm>
              <a:off x="4296992" y="797522"/>
              <a:ext cx="1608794" cy="24200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Rectangle 8">
              <a:extLst>
                <a:ext uri="{FF2B5EF4-FFF2-40B4-BE49-F238E27FC236}">
                  <a16:creationId xmlns:a16="http://schemas.microsoft.com/office/drawing/2014/main" id="{BF79CE5D-BEAE-68F1-6C5F-4CBCFFE5B5E0}"/>
                </a:ext>
              </a:extLst>
            </p:cNvPr>
            <p:cNvSpPr/>
            <p:nvPr/>
          </p:nvSpPr>
          <p:spPr>
            <a:xfrm>
              <a:off x="8665895" y="5076179"/>
              <a:ext cx="622066" cy="51334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12" name="TextBox 11">
            <a:extLst>
              <a:ext uri="{FF2B5EF4-FFF2-40B4-BE49-F238E27FC236}">
                <a16:creationId xmlns:a16="http://schemas.microsoft.com/office/drawing/2014/main" id="{BB7DA221-7EE4-62F8-2A09-2B14F8A3A3C3}"/>
              </a:ext>
            </a:extLst>
          </p:cNvPr>
          <p:cNvSpPr txBox="1"/>
          <p:nvPr/>
        </p:nvSpPr>
        <p:spPr>
          <a:xfrm>
            <a:off x="1076327" y="6300855"/>
            <a:ext cx="10097059" cy="369332"/>
          </a:xfrm>
          <a:prstGeom prst="rect">
            <a:avLst/>
          </a:prstGeom>
          <a:solidFill>
            <a:schemeClr val="accent1">
              <a:lumMod val="20000"/>
              <a:lumOff val="80000"/>
            </a:schemeClr>
          </a:solidFill>
        </p:spPr>
        <p:txBody>
          <a:bodyPr wrap="none" rtlCol="0">
            <a:spAutoFit/>
          </a:bodyPr>
          <a:lstStyle/>
          <a:p>
            <a:r>
              <a:rPr lang="en-GB" dirty="0"/>
              <a:t>Z</a:t>
            </a:r>
            <a:r>
              <a:rPr lang="en-GB" baseline="-25000" dirty="0"/>
              <a:t>2</a:t>
            </a:r>
            <a:r>
              <a:rPr lang="en-GB" dirty="0"/>
              <a:t>-linear QSL with Dirac spinons and specific heat dominated by non-magnetic singlet excitations</a:t>
            </a:r>
          </a:p>
        </p:txBody>
      </p:sp>
      <p:grpSp>
        <p:nvGrpSpPr>
          <p:cNvPr id="6" name="Group 5">
            <a:extLst>
              <a:ext uri="{FF2B5EF4-FFF2-40B4-BE49-F238E27FC236}">
                <a16:creationId xmlns:a16="http://schemas.microsoft.com/office/drawing/2014/main" id="{C800A5EB-D4D2-89FD-F6C9-B12464DB847A}"/>
              </a:ext>
            </a:extLst>
          </p:cNvPr>
          <p:cNvGrpSpPr/>
          <p:nvPr/>
        </p:nvGrpSpPr>
        <p:grpSpPr>
          <a:xfrm>
            <a:off x="2256202" y="812419"/>
            <a:ext cx="8917183" cy="3498324"/>
            <a:chOff x="4283242" y="797522"/>
            <a:chExt cx="8917183" cy="3498324"/>
          </a:xfrm>
        </p:grpSpPr>
        <p:sp>
          <p:nvSpPr>
            <p:cNvPr id="10" name="Rectangle 9">
              <a:extLst>
                <a:ext uri="{FF2B5EF4-FFF2-40B4-BE49-F238E27FC236}">
                  <a16:creationId xmlns:a16="http://schemas.microsoft.com/office/drawing/2014/main" id="{13F958CC-36FD-8C6F-DB74-F09AC08327FF}"/>
                </a:ext>
              </a:extLst>
            </p:cNvPr>
            <p:cNvSpPr/>
            <p:nvPr/>
          </p:nvSpPr>
          <p:spPr>
            <a:xfrm>
              <a:off x="4283242" y="797522"/>
              <a:ext cx="1608794" cy="24200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3" name="Rectangle 12">
              <a:extLst>
                <a:ext uri="{FF2B5EF4-FFF2-40B4-BE49-F238E27FC236}">
                  <a16:creationId xmlns:a16="http://schemas.microsoft.com/office/drawing/2014/main" id="{0C9D4DF8-4E32-FCEE-9F13-54091A5407DF}"/>
                </a:ext>
              </a:extLst>
            </p:cNvPr>
            <p:cNvSpPr/>
            <p:nvPr/>
          </p:nvSpPr>
          <p:spPr>
            <a:xfrm>
              <a:off x="9227654" y="3753852"/>
              <a:ext cx="3972771" cy="5419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grpSp>
        <p:nvGrpSpPr>
          <p:cNvPr id="15" name="Group 14">
            <a:extLst>
              <a:ext uri="{FF2B5EF4-FFF2-40B4-BE49-F238E27FC236}">
                <a16:creationId xmlns:a16="http://schemas.microsoft.com/office/drawing/2014/main" id="{14D78330-554B-33E3-D7EF-E0393501C33F}"/>
              </a:ext>
            </a:extLst>
          </p:cNvPr>
          <p:cNvGrpSpPr/>
          <p:nvPr/>
        </p:nvGrpSpPr>
        <p:grpSpPr>
          <a:xfrm>
            <a:off x="6187675" y="793363"/>
            <a:ext cx="4988095" cy="3998393"/>
            <a:chOff x="4283242" y="797522"/>
            <a:chExt cx="4988095" cy="3998393"/>
          </a:xfrm>
        </p:grpSpPr>
        <p:sp>
          <p:nvSpPr>
            <p:cNvPr id="16" name="Rectangle 15">
              <a:extLst>
                <a:ext uri="{FF2B5EF4-FFF2-40B4-BE49-F238E27FC236}">
                  <a16:creationId xmlns:a16="http://schemas.microsoft.com/office/drawing/2014/main" id="{A867B210-31AD-1342-5B4A-0032DE068FC6}"/>
                </a:ext>
              </a:extLst>
            </p:cNvPr>
            <p:cNvSpPr/>
            <p:nvPr/>
          </p:nvSpPr>
          <p:spPr>
            <a:xfrm>
              <a:off x="4283242" y="797522"/>
              <a:ext cx="1608794" cy="24200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7" name="Rectangle 16">
              <a:extLst>
                <a:ext uri="{FF2B5EF4-FFF2-40B4-BE49-F238E27FC236}">
                  <a16:creationId xmlns:a16="http://schemas.microsoft.com/office/drawing/2014/main" id="{98F35285-A3F3-B9C6-59DD-887E13BF5DE2}"/>
                </a:ext>
              </a:extLst>
            </p:cNvPr>
            <p:cNvSpPr/>
            <p:nvPr/>
          </p:nvSpPr>
          <p:spPr>
            <a:xfrm>
              <a:off x="5298566" y="4540861"/>
              <a:ext cx="3972771" cy="2550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grpSp>
        <p:nvGrpSpPr>
          <p:cNvPr id="18" name="Group 17">
            <a:extLst>
              <a:ext uri="{FF2B5EF4-FFF2-40B4-BE49-F238E27FC236}">
                <a16:creationId xmlns:a16="http://schemas.microsoft.com/office/drawing/2014/main" id="{BBC91B27-9F5D-2B4F-F965-DAFA77FDC73B}"/>
              </a:ext>
            </a:extLst>
          </p:cNvPr>
          <p:cNvGrpSpPr/>
          <p:nvPr/>
        </p:nvGrpSpPr>
        <p:grpSpPr>
          <a:xfrm>
            <a:off x="7202999" y="791394"/>
            <a:ext cx="3972771" cy="3791755"/>
            <a:chOff x="5298566" y="1004160"/>
            <a:chExt cx="3972771" cy="3791755"/>
          </a:xfrm>
        </p:grpSpPr>
        <p:sp>
          <p:nvSpPr>
            <p:cNvPr id="19" name="Rectangle 18">
              <a:extLst>
                <a:ext uri="{FF2B5EF4-FFF2-40B4-BE49-F238E27FC236}">
                  <a16:creationId xmlns:a16="http://schemas.microsoft.com/office/drawing/2014/main" id="{C9167C87-6B8B-D438-31F3-2E107C0FA103}"/>
                </a:ext>
              </a:extLst>
            </p:cNvPr>
            <p:cNvSpPr/>
            <p:nvPr/>
          </p:nvSpPr>
          <p:spPr>
            <a:xfrm>
              <a:off x="6173925" y="1004160"/>
              <a:ext cx="1608794" cy="24200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0" name="Rectangle 19">
              <a:extLst>
                <a:ext uri="{FF2B5EF4-FFF2-40B4-BE49-F238E27FC236}">
                  <a16:creationId xmlns:a16="http://schemas.microsoft.com/office/drawing/2014/main" id="{3ED6A6E3-31C0-1E30-CE3E-0693020DAC84}"/>
                </a:ext>
              </a:extLst>
            </p:cNvPr>
            <p:cNvSpPr/>
            <p:nvPr/>
          </p:nvSpPr>
          <p:spPr>
            <a:xfrm>
              <a:off x="5298566" y="4540861"/>
              <a:ext cx="3972771" cy="2550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22" name="Rectangle 21">
            <a:extLst>
              <a:ext uri="{FF2B5EF4-FFF2-40B4-BE49-F238E27FC236}">
                <a16:creationId xmlns:a16="http://schemas.microsoft.com/office/drawing/2014/main" id="{73218C9A-2AD1-61A0-4B2A-3E5CAA0E3C60}"/>
              </a:ext>
            </a:extLst>
          </p:cNvPr>
          <p:cNvSpPr/>
          <p:nvPr/>
        </p:nvSpPr>
        <p:spPr>
          <a:xfrm>
            <a:off x="10551319" y="4813188"/>
            <a:ext cx="622066" cy="282133"/>
          </a:xfrm>
          <a:prstGeom prst="rect">
            <a:avLst/>
          </a:prstGeom>
          <a:noFill/>
          <a:ln w="28575">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DFD1E2D-FB7C-EDE7-A660-4DDE579D4AF1}"/>
              </a:ext>
            </a:extLst>
          </p:cNvPr>
          <p:cNvSpPr txBox="1"/>
          <p:nvPr/>
        </p:nvSpPr>
        <p:spPr>
          <a:xfrm>
            <a:off x="1913849" y="5791055"/>
            <a:ext cx="8552341" cy="369332"/>
          </a:xfrm>
          <a:prstGeom prst="rect">
            <a:avLst/>
          </a:prstGeom>
          <a:noFill/>
        </p:spPr>
        <p:txBody>
          <a:bodyPr wrap="none" rtlCol="0">
            <a:spAutoFit/>
          </a:bodyPr>
          <a:lstStyle/>
          <a:p>
            <a:r>
              <a:rPr lang="en-GB" i="1" dirty="0" err="1"/>
              <a:t>n</a:t>
            </a:r>
            <a:r>
              <a:rPr lang="en-GB" baseline="-25000" dirty="0" err="1"/>
              <a:t>c</a:t>
            </a:r>
            <a:r>
              <a:rPr lang="en-GB" dirty="0"/>
              <a:t>=2.02 for Dirac spinons would be very hard to separate from the vibrational term</a:t>
            </a:r>
          </a:p>
        </p:txBody>
      </p:sp>
    </p:spTree>
    <p:extLst>
      <p:ext uri="{BB962C8B-B14F-4D97-AF65-F5344CB8AC3E}">
        <p14:creationId xmlns:p14="http://schemas.microsoft.com/office/powerpoint/2010/main" val="34064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2" grpId="1"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
            <a:ext cx="12192000" cy="5573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Summary</a:t>
            </a:r>
            <a:endParaRPr lang="en-GB" sz="2000" baseline="-25000" dirty="0">
              <a:solidFill>
                <a:schemeClr val="tx1"/>
              </a:solidFill>
            </a:endParaRPr>
          </a:p>
        </p:txBody>
      </p:sp>
      <p:sp>
        <p:nvSpPr>
          <p:cNvPr id="2" name="TextBox 1"/>
          <p:cNvSpPr txBox="1"/>
          <p:nvPr/>
        </p:nvSpPr>
        <p:spPr>
          <a:xfrm>
            <a:off x="308855" y="709032"/>
            <a:ext cx="11574290" cy="5267532"/>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GB" sz="2000" dirty="0"/>
              <a:t>Electronic structure of the kagome MOF Cu</a:t>
            </a:r>
            <a:r>
              <a:rPr lang="en-GB" sz="2000" baseline="-25000" dirty="0"/>
              <a:t>3</a:t>
            </a:r>
            <a:r>
              <a:rPr lang="en-GB" sz="2000" dirty="0"/>
              <a:t>(HOTP)</a:t>
            </a:r>
            <a:r>
              <a:rPr lang="en-GB" sz="2000" baseline="-25000" dirty="0"/>
              <a:t>2</a:t>
            </a:r>
            <a:r>
              <a:rPr lang="en-GB" sz="2000" dirty="0"/>
              <a:t> was studied using DFT+U, reproducing the exchange coupling </a:t>
            </a:r>
            <a:r>
              <a:rPr lang="en-GB" sz="2000" i="1" dirty="0"/>
              <a:t>J</a:t>
            </a:r>
            <a:r>
              <a:rPr lang="en-GB" sz="2000" dirty="0"/>
              <a:t> = 2 K and demonstrating the frustrated stacking and weak inter-layer coupling</a:t>
            </a:r>
          </a:p>
          <a:p>
            <a:pPr marL="285750" indent="-285750">
              <a:lnSpc>
                <a:spcPct val="150000"/>
              </a:lnSpc>
              <a:spcAft>
                <a:spcPts val="1200"/>
              </a:spcAft>
              <a:buFont typeface="Arial" panose="020B0604020202020204" pitchFamily="34" charset="0"/>
              <a:buChar char="•"/>
            </a:pPr>
            <a:r>
              <a:rPr lang="en-GB" sz="2000" dirty="0"/>
              <a:t>QSL properties were confirmed experimentally in ZF-</a:t>
            </a:r>
            <a:r>
              <a:rPr lang="en-GB" sz="2000" dirty="0" err="1">
                <a:latin typeface="Symbol" panose="05050102010706020507" pitchFamily="18" charset="2"/>
              </a:rPr>
              <a:t>m</a:t>
            </a:r>
            <a:r>
              <a:rPr lang="en-GB" sz="2000" dirty="0" err="1"/>
              <a:t>SR</a:t>
            </a:r>
            <a:r>
              <a:rPr lang="en-GB" sz="2000" dirty="0"/>
              <a:t> and a detailed LF-</a:t>
            </a:r>
            <a:r>
              <a:rPr lang="en-GB" sz="2000" dirty="0" err="1">
                <a:latin typeface="Symbol" panose="05050102010706020507" pitchFamily="18" charset="2"/>
              </a:rPr>
              <a:t>m</a:t>
            </a:r>
            <a:r>
              <a:rPr lang="en-GB" sz="2000" dirty="0" err="1"/>
              <a:t>SR</a:t>
            </a:r>
            <a:r>
              <a:rPr lang="en-GB" sz="2000" dirty="0"/>
              <a:t> study was carried out to characterise the spin dynamics</a:t>
            </a:r>
          </a:p>
          <a:p>
            <a:pPr marL="285750" indent="-285750">
              <a:lnSpc>
                <a:spcPct val="150000"/>
              </a:lnSpc>
              <a:spcAft>
                <a:spcPts val="1200"/>
              </a:spcAft>
              <a:buFont typeface="Arial" panose="020B0604020202020204" pitchFamily="34" charset="0"/>
              <a:buChar char="•"/>
            </a:pPr>
            <a:r>
              <a:rPr lang="en-GB" sz="2000" dirty="0"/>
              <a:t>2D spin diffusion provides a good description of the spin dynamics, implying that the kagome layers are well decoupled magnetically as well as electronically</a:t>
            </a:r>
          </a:p>
          <a:p>
            <a:pPr marL="285750" indent="-285750">
              <a:lnSpc>
                <a:spcPct val="150000"/>
              </a:lnSpc>
              <a:spcAft>
                <a:spcPts val="1200"/>
              </a:spcAft>
              <a:buFont typeface="Arial" panose="020B0604020202020204" pitchFamily="34" charset="0"/>
              <a:buChar char="•"/>
            </a:pPr>
            <a:r>
              <a:rPr lang="en-GB" sz="2000" dirty="0"/>
              <a:t>Classical to quantum crossover was observed at </a:t>
            </a:r>
            <a:r>
              <a:rPr lang="en-GB" sz="2000" i="1" dirty="0" err="1"/>
              <a:t>k</a:t>
            </a:r>
            <a:r>
              <a:rPr lang="en-GB" sz="2000" baseline="-25000" dirty="0" err="1"/>
              <a:t>B</a:t>
            </a:r>
            <a:r>
              <a:rPr lang="en-GB" sz="2000" i="1" dirty="0" err="1"/>
              <a:t>T</a:t>
            </a:r>
            <a:r>
              <a:rPr lang="en-GB" sz="2000" i="1" dirty="0"/>
              <a:t> </a:t>
            </a:r>
            <a:r>
              <a:rPr lang="en-GB" sz="2000" dirty="0"/>
              <a:t>~ </a:t>
            </a:r>
            <a:r>
              <a:rPr lang="en-GB" sz="2000" i="1" dirty="0"/>
              <a:t>J</a:t>
            </a:r>
            <a:r>
              <a:rPr lang="en-GB" sz="2000" dirty="0"/>
              <a:t> and changes in the diffusion rate and spectral density function were linked to quantum entanglement </a:t>
            </a:r>
          </a:p>
          <a:p>
            <a:pPr marL="285750" indent="-285750">
              <a:lnSpc>
                <a:spcPct val="150000"/>
              </a:lnSpc>
              <a:spcAft>
                <a:spcPts val="1200"/>
              </a:spcAft>
              <a:buFont typeface="Arial" panose="020B0604020202020204" pitchFamily="34" charset="0"/>
              <a:buChar char="•"/>
            </a:pPr>
            <a:r>
              <a:rPr lang="en-GB" sz="2000" dirty="0"/>
              <a:t>When low-temperature thermodynamic, magnetic and spin transport properties are compared, evidence is found for Dirac-type linear nodal dispersion of the spin excitations </a:t>
            </a:r>
          </a:p>
        </p:txBody>
      </p:sp>
      <p:sp>
        <p:nvSpPr>
          <p:cNvPr id="4" name="TextBox 3">
            <a:extLst>
              <a:ext uri="{FF2B5EF4-FFF2-40B4-BE49-F238E27FC236}">
                <a16:creationId xmlns:a16="http://schemas.microsoft.com/office/drawing/2014/main" id="{89709DB1-BAF5-D1C4-7B40-F80157C45B7C}"/>
              </a:ext>
            </a:extLst>
          </p:cNvPr>
          <p:cNvSpPr txBox="1"/>
          <p:nvPr/>
        </p:nvSpPr>
        <p:spPr>
          <a:xfrm>
            <a:off x="3332480" y="6263268"/>
            <a:ext cx="5527040" cy="369332"/>
          </a:xfrm>
          <a:prstGeom prst="rect">
            <a:avLst/>
          </a:prstGeom>
          <a:solidFill>
            <a:schemeClr val="accent6">
              <a:lumMod val="20000"/>
              <a:lumOff val="80000"/>
            </a:schemeClr>
          </a:solidFill>
        </p:spPr>
        <p:txBody>
          <a:bodyPr wrap="square">
            <a:spAutoFit/>
          </a:bodyPr>
          <a:lstStyle/>
          <a:p>
            <a:pPr algn="ctr"/>
            <a:r>
              <a:rPr lang="en-GB" dirty="0"/>
              <a:t>PHYSICAL REVIEW RESEARCH 7, 023007 (2025)</a:t>
            </a:r>
          </a:p>
        </p:txBody>
      </p:sp>
    </p:spTree>
    <p:extLst>
      <p:ext uri="{BB962C8B-B14F-4D97-AF65-F5344CB8AC3E}">
        <p14:creationId xmlns:p14="http://schemas.microsoft.com/office/powerpoint/2010/main" val="39531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DD03D8-DC98-B211-8D4A-34D6BC284C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EB7E9F-283E-EF62-23FD-F36B9651C5CE}"/>
              </a:ext>
            </a:extLst>
          </p:cNvPr>
          <p:cNvSpPr/>
          <p:nvPr/>
        </p:nvSpPr>
        <p:spPr>
          <a:xfrm>
            <a:off x="0" y="1"/>
            <a:ext cx="12192000" cy="5573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Using LF-</a:t>
            </a:r>
            <a:r>
              <a:rPr lang="en-GB" sz="3200" dirty="0" err="1">
                <a:solidFill>
                  <a:schemeClr val="tx1"/>
                </a:solidFill>
                <a:latin typeface="Symbol" panose="05050102010706020507" pitchFamily="18" charset="2"/>
              </a:rPr>
              <a:t>m</a:t>
            </a:r>
            <a:r>
              <a:rPr lang="en-GB" sz="3200" dirty="0" err="1">
                <a:solidFill>
                  <a:schemeClr val="tx1"/>
                </a:solidFill>
              </a:rPr>
              <a:t>SR</a:t>
            </a:r>
            <a:r>
              <a:rPr lang="en-GB" sz="3200" dirty="0">
                <a:solidFill>
                  <a:schemeClr val="tx1"/>
                </a:solidFill>
              </a:rPr>
              <a:t> to probe diffusive spin dynamics</a:t>
            </a:r>
            <a:endParaRPr lang="en-GB" sz="2000" dirty="0">
              <a:solidFill>
                <a:schemeClr val="tx1"/>
              </a:solidFill>
            </a:endParaRPr>
          </a:p>
        </p:txBody>
      </p:sp>
      <p:sp>
        <p:nvSpPr>
          <p:cNvPr id="6" name="TextBox 5">
            <a:extLst>
              <a:ext uri="{FF2B5EF4-FFF2-40B4-BE49-F238E27FC236}">
                <a16:creationId xmlns:a16="http://schemas.microsoft.com/office/drawing/2014/main" id="{7D6C59EE-5688-74CB-959F-BDEDA02D1FD3}"/>
              </a:ext>
            </a:extLst>
          </p:cNvPr>
          <p:cNvSpPr txBox="1"/>
          <p:nvPr/>
        </p:nvSpPr>
        <p:spPr>
          <a:xfrm>
            <a:off x="373286" y="810461"/>
            <a:ext cx="5722714" cy="5909310"/>
          </a:xfrm>
          <a:prstGeom prst="rect">
            <a:avLst/>
          </a:prstGeom>
          <a:noFill/>
        </p:spPr>
        <p:txBody>
          <a:bodyPr wrap="square" rtlCol="0">
            <a:spAutoFit/>
          </a:bodyPr>
          <a:lstStyle/>
          <a:p>
            <a:r>
              <a:rPr lang="en-GB" dirty="0"/>
              <a:t>Key ideas:</a:t>
            </a:r>
          </a:p>
          <a:p>
            <a:endParaRPr lang="en-GB" dirty="0"/>
          </a:p>
          <a:p>
            <a:endParaRPr lang="en-GB" dirty="0"/>
          </a:p>
          <a:p>
            <a:pPr marL="285750" indent="-285750">
              <a:buFont typeface="Arial" panose="020B0604020202020204" pitchFamily="34" charset="0"/>
              <a:buChar char="•"/>
            </a:pPr>
            <a:r>
              <a:rPr lang="en-GB" dirty="0"/>
              <a:t>Random walk for the unpaired spin that propagates via the nearest neighbour exchange interaction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Intermittent hyperfine interaction with the static muon sitting at one probe point in the structure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Spin autocorrelation function </a:t>
            </a:r>
            <a:r>
              <a:rPr lang="en-GB" i="1" dirty="0"/>
              <a:t>S</a:t>
            </a:r>
            <a:r>
              <a:rPr lang="en-GB" dirty="0"/>
              <a:t>(</a:t>
            </a:r>
            <a:r>
              <a:rPr lang="en-GB" i="1" dirty="0"/>
              <a:t>t</a:t>
            </a:r>
            <a:r>
              <a:rPr lang="en-GB" dirty="0"/>
              <a:t>) follows from all possible diffusion paths that return to the muon site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Spectral density of spin fluctuations </a:t>
            </a:r>
            <a:r>
              <a:rPr lang="en-GB" i="1" dirty="0"/>
              <a:t>J</a:t>
            </a:r>
            <a:r>
              <a:rPr lang="en-GB" dirty="0"/>
              <a:t>(</a:t>
            </a:r>
            <a:r>
              <a:rPr lang="en-GB" dirty="0">
                <a:latin typeface="Symbol" panose="05050102010706020507" pitchFamily="18" charset="2"/>
              </a:rPr>
              <a:t>w</a:t>
            </a:r>
            <a:r>
              <a:rPr lang="en-GB" dirty="0"/>
              <a:t>) is the Fourier transform of </a:t>
            </a:r>
            <a:r>
              <a:rPr lang="en-GB" i="1" dirty="0"/>
              <a:t>S</a:t>
            </a:r>
            <a:r>
              <a:rPr lang="en-GB" dirty="0"/>
              <a:t>(</a:t>
            </a:r>
            <a:r>
              <a:rPr lang="en-GB" i="1" dirty="0"/>
              <a:t>t</a:t>
            </a:r>
            <a:r>
              <a:rPr lang="en-GB" dirty="0"/>
              <a:t>)</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Spectral density is probed at a frequency </a:t>
            </a:r>
            <a:r>
              <a:rPr lang="en-GB" dirty="0">
                <a:latin typeface="Symbol" panose="05050102010706020507" pitchFamily="18" charset="2"/>
              </a:rPr>
              <a:t>w </a:t>
            </a:r>
            <a:r>
              <a:rPr lang="en-GB" dirty="0"/>
              <a:t>that tracks the applied field</a:t>
            </a:r>
          </a:p>
        </p:txBody>
      </p:sp>
      <p:pic>
        <p:nvPicPr>
          <p:cNvPr id="7" name="Picture 2">
            <a:extLst>
              <a:ext uri="{FF2B5EF4-FFF2-40B4-BE49-F238E27FC236}">
                <a16:creationId xmlns:a16="http://schemas.microsoft.com/office/drawing/2014/main" id="{60D38F6B-8AFC-AB3A-2426-D6B98684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928" y="1111770"/>
            <a:ext cx="457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58710533-071E-9B09-75BB-70236F454822}"/>
              </a:ext>
            </a:extLst>
          </p:cNvPr>
          <p:cNvSpPr/>
          <p:nvPr/>
        </p:nvSpPr>
        <p:spPr>
          <a:xfrm>
            <a:off x="8455483" y="2662231"/>
            <a:ext cx="241477" cy="27213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ymbol" panose="05050102010706020507" pitchFamily="18" charset="2"/>
              </a:rPr>
              <a:t>m</a:t>
            </a:r>
          </a:p>
        </p:txBody>
      </p:sp>
      <p:sp>
        <p:nvSpPr>
          <p:cNvPr id="11" name="Oval 10">
            <a:extLst>
              <a:ext uri="{FF2B5EF4-FFF2-40B4-BE49-F238E27FC236}">
                <a16:creationId xmlns:a16="http://schemas.microsoft.com/office/drawing/2014/main" id="{6939A5CA-D55F-0E2C-1BD6-2E4ECB803E55}"/>
              </a:ext>
            </a:extLst>
          </p:cNvPr>
          <p:cNvSpPr/>
          <p:nvPr/>
        </p:nvSpPr>
        <p:spPr>
          <a:xfrm>
            <a:off x="8618896" y="2904432"/>
            <a:ext cx="108000" cy="108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238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Kagome-lattice 2D Quantum Spin Liquids</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7715B98-935E-C35D-1EA6-4CF5AD48A12D}"/>
              </a:ext>
            </a:extLst>
          </p:cNvPr>
          <p:cNvSpPr txBox="1"/>
          <p:nvPr/>
        </p:nvSpPr>
        <p:spPr>
          <a:xfrm>
            <a:off x="305184" y="918595"/>
            <a:ext cx="6587986" cy="5632311"/>
          </a:xfrm>
          <a:prstGeom prst="rect">
            <a:avLst/>
          </a:prstGeom>
          <a:noFill/>
        </p:spPr>
        <p:txBody>
          <a:bodyPr wrap="square" rtlCol="0">
            <a:spAutoFit/>
          </a:bodyPr>
          <a:lstStyle/>
          <a:p>
            <a:r>
              <a:rPr lang="en-GB" sz="2000" b="1" dirty="0"/>
              <a:t>Theory</a:t>
            </a:r>
            <a:r>
              <a:rPr lang="en-GB" sz="2000" dirty="0"/>
              <a:t> for the nature of the QSL state in the </a:t>
            </a:r>
            <a:r>
              <a:rPr lang="en-GB" sz="2000" i="1" dirty="0"/>
              <a:t>S</a:t>
            </a:r>
            <a:r>
              <a:rPr lang="en-GB" sz="2000" dirty="0"/>
              <a:t>=1/2 kagome lattice is not at all settled:</a:t>
            </a:r>
          </a:p>
          <a:p>
            <a:endParaRPr lang="en-GB" sz="2000" dirty="0"/>
          </a:p>
          <a:p>
            <a:pPr marL="742950" lvl="1" indent="-285750">
              <a:buFont typeface="Arial" panose="020B0604020202020204" pitchFamily="34" charset="0"/>
              <a:buChar char="•"/>
            </a:pPr>
            <a:r>
              <a:rPr lang="en-GB" sz="2000" dirty="0"/>
              <a:t>Gapped or gapless?</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U(1) or Z</a:t>
            </a:r>
            <a:r>
              <a:rPr lang="en-GB" sz="2000" baseline="-25000" dirty="0"/>
              <a:t>2</a:t>
            </a:r>
            <a:r>
              <a:rPr lang="en-GB" sz="2000" dirty="0"/>
              <a:t> gauge symmetry?</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Chiral or not?</a:t>
            </a:r>
          </a:p>
          <a:p>
            <a:pPr lvl="1"/>
            <a:endParaRPr lang="en-GB" sz="2000" dirty="0"/>
          </a:p>
          <a:p>
            <a:pPr marL="742950" lvl="1" indent="-285750">
              <a:buFont typeface="Arial" panose="020B0604020202020204" pitchFamily="34" charset="0"/>
              <a:buChar char="•"/>
            </a:pPr>
            <a:r>
              <a:rPr lang="en-GB" sz="2000" dirty="0"/>
              <a:t>Spinon Fermi surface or quadratic or linearly dispersing spinons?</a:t>
            </a:r>
          </a:p>
          <a:p>
            <a:pPr marL="742950" lvl="1" indent="-285750">
              <a:buFont typeface="Arial" panose="020B0604020202020204" pitchFamily="34" charset="0"/>
              <a:buChar char="•"/>
            </a:pPr>
            <a:endParaRPr lang="en-GB" sz="2000" dirty="0"/>
          </a:p>
          <a:p>
            <a:endParaRPr lang="en-GB" sz="2000" dirty="0"/>
          </a:p>
          <a:p>
            <a:r>
              <a:rPr lang="en-GB" sz="2000" dirty="0"/>
              <a:t>The </a:t>
            </a:r>
            <a:r>
              <a:rPr lang="en-GB" sz="2000" b="1" dirty="0"/>
              <a:t>experimental</a:t>
            </a:r>
            <a:r>
              <a:rPr lang="en-GB" sz="2000" dirty="0"/>
              <a:t> situation for the ideal kagome lattice is also often unclear, e.g. due to site mixing and non-symmetric lattices in mineral-based kagome systems</a:t>
            </a:r>
          </a:p>
          <a:p>
            <a:endParaRPr lang="en-GB" sz="2000" dirty="0"/>
          </a:p>
          <a:p>
            <a:r>
              <a:rPr lang="en-GB" sz="2000" b="1" dirty="0"/>
              <a:t>MOFs</a:t>
            </a:r>
            <a:r>
              <a:rPr lang="en-GB" sz="2000" dirty="0"/>
              <a:t> provide a promising new avenue</a:t>
            </a:r>
          </a:p>
        </p:txBody>
      </p:sp>
      <p:pic>
        <p:nvPicPr>
          <p:cNvPr id="2050" name="Picture 2">
            <a:extLst>
              <a:ext uri="{FF2B5EF4-FFF2-40B4-BE49-F238E27FC236}">
                <a16:creationId xmlns:a16="http://schemas.microsoft.com/office/drawing/2014/main" id="{32F8D2B7-DF01-2894-3F8B-C98AFB2B3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70" y="1313789"/>
            <a:ext cx="4572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9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12192000" cy="5573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Diffusive spin dynamics in low dimensional materials</a:t>
            </a:r>
            <a:endParaRPr lang="en-GB" sz="2000" dirty="0">
              <a:solidFill>
                <a:schemeClr val="tx1"/>
              </a:solidFill>
            </a:endParaRPr>
          </a:p>
        </p:txBody>
      </p:sp>
      <p:sp>
        <p:nvSpPr>
          <p:cNvPr id="29" name="TextBox 28"/>
          <p:cNvSpPr txBox="1"/>
          <p:nvPr/>
        </p:nvSpPr>
        <p:spPr>
          <a:xfrm>
            <a:off x="1588928" y="709665"/>
            <a:ext cx="5348580" cy="369332"/>
          </a:xfrm>
          <a:prstGeom prst="rect">
            <a:avLst/>
          </a:prstGeom>
          <a:noFill/>
        </p:spPr>
        <p:txBody>
          <a:bodyPr wrap="none" rtlCol="0">
            <a:spAutoFit/>
          </a:bodyPr>
          <a:lstStyle/>
          <a:p>
            <a:r>
              <a:rPr lang="en-GB" dirty="0"/>
              <a:t>Autocorrelation function for </a:t>
            </a:r>
            <a:r>
              <a:rPr lang="en-GB" i="1" dirty="0"/>
              <a:t>n</a:t>
            </a:r>
            <a:r>
              <a:rPr lang="en-GB" dirty="0"/>
              <a:t> dimensional diffusion</a:t>
            </a:r>
          </a:p>
        </p:txBody>
      </p:sp>
      <p:sp>
        <p:nvSpPr>
          <p:cNvPr id="32" name="Rectangle 31"/>
          <p:cNvSpPr/>
          <p:nvPr/>
        </p:nvSpPr>
        <p:spPr>
          <a:xfrm>
            <a:off x="4887986" y="1313789"/>
            <a:ext cx="125835"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Rectangle 32"/>
              <p:cNvSpPr/>
              <p:nvPr/>
            </p:nvSpPr>
            <p:spPr>
              <a:xfrm>
                <a:off x="4970780" y="1073528"/>
                <a:ext cx="2925330" cy="9020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𝐽</m:t>
                      </m:r>
                      <m:d>
                        <m:dPr>
                          <m:ctrlPr>
                            <a:rPr lang="en-GB" i="1">
                              <a:latin typeface="Cambria Math" panose="02040503050406030204" pitchFamily="18" charset="0"/>
                            </a:rPr>
                          </m:ctrlPr>
                        </m:dPr>
                        <m:e>
                          <m:r>
                            <a:rPr lang="en-GB" i="1">
                              <a:latin typeface="Cambria Math" panose="02040503050406030204" pitchFamily="18" charset="0"/>
                            </a:rPr>
                            <m:t>𝜔</m:t>
                          </m:r>
                        </m:e>
                      </m:d>
                      <m:r>
                        <a:rPr lang="en-GB" i="1">
                          <a:latin typeface="Cambria Math" panose="02040503050406030204" pitchFamily="18" charset="0"/>
                        </a:rPr>
                        <m:t>=2 </m:t>
                      </m:r>
                      <m:nary>
                        <m:naryPr>
                          <m:limLoc m:val="undOvr"/>
                          <m:ctrlPr>
                            <a:rPr lang="en-GB" i="1">
                              <a:latin typeface="Cambria Math" panose="02040503050406030204" pitchFamily="18" charset="0"/>
                            </a:rPr>
                          </m:ctrlPr>
                        </m:naryPr>
                        <m:sub>
                          <m:r>
                            <a:rPr lang="en-GB" i="1">
                              <a:latin typeface="Cambria Math" panose="02040503050406030204" pitchFamily="18" charset="0"/>
                            </a:rPr>
                            <m:t>0</m:t>
                          </m:r>
                        </m:sub>
                        <m:sup>
                          <m:r>
                            <a:rPr lang="en-GB" i="1">
                              <a:latin typeface="Cambria Math" panose="02040503050406030204" pitchFamily="18" charset="0"/>
                            </a:rPr>
                            <m:t>∞</m:t>
                          </m:r>
                        </m:sup>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𝑛</m:t>
                              </m:r>
                            </m:sub>
                          </m:sSub>
                          <m:d>
                            <m:dPr>
                              <m:ctrlPr>
                                <a:rPr lang="en-GB" i="1">
                                  <a:latin typeface="Cambria Math" panose="02040503050406030204" pitchFamily="18" charset="0"/>
                                </a:rPr>
                              </m:ctrlPr>
                            </m:dPr>
                            <m:e>
                              <m:r>
                                <a:rPr lang="en-GB" i="1">
                                  <a:latin typeface="Cambria Math" panose="02040503050406030204" pitchFamily="18" charset="0"/>
                                </a:rPr>
                                <m:t>𝑡</m:t>
                              </m:r>
                            </m:e>
                          </m:d>
                        </m:e>
                      </m:nary>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𝜔</m:t>
                          </m:r>
                          <m:r>
                            <a:rPr lang="en-GB" i="1">
                              <a:latin typeface="Cambria Math" panose="02040503050406030204" pitchFamily="18" charset="0"/>
                            </a:rPr>
                            <m:t>𝑡</m:t>
                          </m:r>
                        </m:e>
                      </m:func>
                      <m:r>
                        <a:rPr lang="en-GB" i="1">
                          <a:latin typeface="Cambria Math" panose="02040503050406030204" pitchFamily="18" charset="0"/>
                        </a:rPr>
                        <m:t> </m:t>
                      </m:r>
                      <m:r>
                        <a:rPr lang="en-GB" i="1">
                          <a:latin typeface="Cambria Math" panose="02040503050406030204" pitchFamily="18" charset="0"/>
                        </a:rPr>
                        <m:t>𝑑𝑡</m:t>
                      </m:r>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4970780" y="1073528"/>
                <a:ext cx="2925330" cy="90204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811797" y="721034"/>
                <a:ext cx="2884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𝑛</m:t>
                          </m:r>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a:latin typeface="Cambria Math" panose="02040503050406030204" pitchFamily="18" charset="0"/>
                                    </a:rPr>
                                    <m:t>−2</m:t>
                                  </m:r>
                                  <m:r>
                                    <a:rPr lang="en-GB" i="1">
                                      <a:latin typeface="Cambria Math" panose="02040503050406030204" pitchFamily="18" charset="0"/>
                                    </a:rPr>
                                    <m:t>𝑡</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ǁ</m:t>
                                      </m:r>
                                    </m:sub>
                                  </m:sSub>
                                </m:sup>
                              </m:sSup>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a:latin typeface="Cambria Math" panose="02040503050406030204" pitchFamily="18" charset="0"/>
                                    </a:rPr>
                                    <m:t>0</m:t>
                                  </m:r>
                                </m:sub>
                              </m:sSub>
                              <m:d>
                                <m:dPr>
                                  <m:ctrlPr>
                                    <a:rPr lang="en-GB" i="1">
                                      <a:latin typeface="Cambria Math" panose="02040503050406030204" pitchFamily="18" charset="0"/>
                                    </a:rPr>
                                  </m:ctrlPr>
                                </m:dPr>
                                <m:e>
                                  <m:r>
                                    <a:rPr lang="en-GB">
                                      <a:latin typeface="Cambria Math" panose="02040503050406030204" pitchFamily="18" charset="0"/>
                                    </a:rPr>
                                    <m:t>2</m:t>
                                  </m:r>
                                  <m:r>
                                    <a:rPr lang="en-GB" i="1">
                                      <a:latin typeface="Cambria Math" panose="02040503050406030204" pitchFamily="18" charset="0"/>
                                    </a:rPr>
                                    <m:t>𝑡</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ǁ</m:t>
                                      </m:r>
                                    </m:sub>
                                  </m:sSub>
                                </m:e>
                              </m:d>
                            </m:e>
                          </m:d>
                        </m:e>
                        <m:sup>
                          <m:r>
                            <a:rPr lang="en-GB" i="1">
                              <a:latin typeface="Cambria Math" panose="02040503050406030204" pitchFamily="18" charset="0"/>
                            </a:rPr>
                            <m:t>𝑛</m:t>
                          </m:r>
                        </m:sup>
                      </m:sSup>
                    </m:oMath>
                  </m:oMathPara>
                </a14:m>
                <a:endParaRPr lang="en-GB" dirty="0"/>
              </a:p>
            </p:txBody>
          </p:sp>
        </mc:Choice>
        <mc:Fallback xmlns="">
          <p:sp>
            <p:nvSpPr>
              <p:cNvPr id="34" name="Rectangle 33"/>
              <p:cNvSpPr>
                <a:spLocks noRot="1" noChangeAspect="1" noMove="1" noResize="1" noEditPoints="1" noAdjustHandles="1" noChangeArrowheads="1" noChangeShapeType="1" noTextEdit="1"/>
              </p:cNvSpPr>
              <p:nvPr/>
            </p:nvSpPr>
            <p:spPr>
              <a:xfrm>
                <a:off x="6811797" y="721034"/>
                <a:ext cx="2884764" cy="369332"/>
              </a:xfrm>
              <a:prstGeom prst="rect">
                <a:avLst/>
              </a:prstGeom>
              <a:blipFill>
                <a:blip r:embed="rId3"/>
                <a:stretch>
                  <a:fillRect b="-1639"/>
                </a:stretch>
              </a:blipFill>
            </p:spPr>
            <p:txBody>
              <a:bodyPr/>
              <a:lstStyle/>
              <a:p>
                <a:r>
                  <a:rPr lang="en-GB">
                    <a:noFill/>
                  </a:rPr>
                  <a:t> </a:t>
                </a:r>
              </a:p>
            </p:txBody>
          </p:sp>
        </mc:Fallback>
      </mc:AlternateContent>
      <p:sp>
        <p:nvSpPr>
          <p:cNvPr id="35" name="TextBox 34"/>
          <p:cNvSpPr txBox="1"/>
          <p:nvPr/>
        </p:nvSpPr>
        <p:spPr>
          <a:xfrm>
            <a:off x="1637774" y="1328149"/>
            <a:ext cx="3365024" cy="369332"/>
          </a:xfrm>
          <a:prstGeom prst="rect">
            <a:avLst/>
          </a:prstGeom>
          <a:noFill/>
        </p:spPr>
        <p:txBody>
          <a:bodyPr wrap="none" rtlCol="0">
            <a:spAutoFit/>
          </a:bodyPr>
          <a:lstStyle/>
          <a:p>
            <a:r>
              <a:rPr lang="en-GB" dirty="0"/>
              <a:t>Corresponding spectral density</a:t>
            </a:r>
          </a:p>
        </p:txBody>
      </p:sp>
      <p:sp>
        <p:nvSpPr>
          <p:cNvPr id="36" name="TextBox 35"/>
          <p:cNvSpPr txBox="1"/>
          <p:nvPr/>
        </p:nvSpPr>
        <p:spPr>
          <a:xfrm>
            <a:off x="1631922" y="4912467"/>
            <a:ext cx="1552539" cy="1107996"/>
          </a:xfrm>
          <a:prstGeom prst="rect">
            <a:avLst/>
          </a:prstGeom>
          <a:noFill/>
        </p:spPr>
        <p:txBody>
          <a:bodyPr wrap="square" rtlCol="0">
            <a:spAutoFit/>
          </a:bodyPr>
          <a:lstStyle/>
          <a:p>
            <a:r>
              <a:rPr lang="en-GB" sz="1600" dirty="0"/>
              <a:t>Comparison with localised fluctuations</a:t>
            </a:r>
          </a:p>
          <a:p>
            <a:r>
              <a:rPr lang="en-GB" sz="1600" dirty="0"/>
              <a:t>(</a:t>
            </a:r>
            <a:r>
              <a:rPr lang="en-GB" sz="1600" i="1" dirty="0"/>
              <a:t>n </a:t>
            </a:r>
            <a:r>
              <a:rPr lang="en-GB" sz="1600" dirty="0"/>
              <a:t>= 0)</a:t>
            </a:r>
          </a:p>
        </p:txBody>
      </p:sp>
      <p:sp>
        <p:nvSpPr>
          <p:cNvPr id="38" name="TextBox 37"/>
          <p:cNvSpPr txBox="1"/>
          <p:nvPr/>
        </p:nvSpPr>
        <p:spPr>
          <a:xfrm>
            <a:off x="1656673" y="2739954"/>
            <a:ext cx="1303021" cy="584775"/>
          </a:xfrm>
          <a:prstGeom prst="rect">
            <a:avLst/>
          </a:prstGeom>
          <a:noFill/>
        </p:spPr>
        <p:txBody>
          <a:bodyPr wrap="square" rtlCol="0">
            <a:spAutoFit/>
          </a:bodyPr>
          <a:lstStyle/>
          <a:p>
            <a:r>
              <a:rPr lang="en-GB" sz="1600" dirty="0"/>
              <a:t>Diffusion for </a:t>
            </a:r>
            <a:r>
              <a:rPr lang="en-GB" sz="1600" i="1" dirty="0"/>
              <a:t>n</a:t>
            </a:r>
            <a:r>
              <a:rPr lang="en-GB" sz="1600" dirty="0"/>
              <a:t> = 1 to 3</a:t>
            </a:r>
          </a:p>
        </p:txBody>
      </p:sp>
      <p:pic>
        <p:nvPicPr>
          <p:cNvPr id="40" name="Picture 39"/>
          <p:cNvPicPr>
            <a:picLocks noChangeAspect="1"/>
          </p:cNvPicPr>
          <p:nvPr/>
        </p:nvPicPr>
        <p:blipFill rotWithShape="1">
          <a:blip r:embed="rId4"/>
          <a:srcRect t="2724" b="49722"/>
          <a:stretch/>
        </p:blipFill>
        <p:spPr>
          <a:xfrm>
            <a:off x="2978826" y="2042160"/>
            <a:ext cx="5002667" cy="2348660"/>
          </a:xfrm>
          <a:prstGeom prst="rect">
            <a:avLst/>
          </a:prstGeom>
        </p:spPr>
      </p:pic>
      <p:sp>
        <p:nvSpPr>
          <p:cNvPr id="3" name="TextBox 2"/>
          <p:cNvSpPr txBox="1"/>
          <p:nvPr/>
        </p:nvSpPr>
        <p:spPr>
          <a:xfrm>
            <a:off x="8143680" y="1200757"/>
            <a:ext cx="2020887" cy="907941"/>
          </a:xfrm>
          <a:prstGeom prst="rect">
            <a:avLst/>
          </a:prstGeom>
          <a:solidFill>
            <a:schemeClr val="accent5">
              <a:lumMod val="20000"/>
              <a:lumOff val="80000"/>
            </a:schemeClr>
          </a:solidFill>
        </p:spPr>
        <p:txBody>
          <a:bodyPr wrap="square" rtlCol="0">
            <a:spAutoFit/>
          </a:bodyPr>
          <a:lstStyle/>
          <a:p>
            <a:pPr algn="ctr"/>
            <a:r>
              <a:rPr lang="en-GB" sz="1600" dirty="0"/>
              <a:t>LF-</a:t>
            </a:r>
            <a:r>
              <a:rPr lang="en-GB" sz="1600" dirty="0" err="1">
                <a:latin typeface="Symbol" panose="05050102010706020507" pitchFamily="18" charset="2"/>
              </a:rPr>
              <a:t>m</a:t>
            </a:r>
            <a:r>
              <a:rPr lang="en-GB" sz="1600" dirty="0" err="1"/>
              <a:t>SR</a:t>
            </a:r>
            <a:r>
              <a:rPr lang="en-GB" sz="1600" dirty="0"/>
              <a:t> relaxation rate</a:t>
            </a:r>
          </a:p>
          <a:p>
            <a:pPr algn="ctr">
              <a:spcBef>
                <a:spcPts val="600"/>
              </a:spcBef>
            </a:pPr>
            <a:r>
              <a:rPr lang="en-GB" sz="1600" dirty="0">
                <a:latin typeface="Symbol" panose="05050102010706020507" pitchFamily="18" charset="2"/>
                <a:sym typeface="Symbol" panose="05050102010706020507" pitchFamily="18" charset="2"/>
              </a:rPr>
              <a:t>l</a:t>
            </a:r>
            <a:r>
              <a:rPr lang="en-GB" sz="1600" dirty="0">
                <a:sym typeface="Symbol" panose="05050102010706020507" pitchFamily="18" charset="2"/>
              </a:rPr>
              <a:t>  </a:t>
            </a:r>
            <a:r>
              <a:rPr lang="en-GB" sz="1600" i="1" dirty="0"/>
              <a:t>J</a:t>
            </a:r>
            <a:r>
              <a:rPr lang="en-GB" sz="1600" dirty="0"/>
              <a:t>(</a:t>
            </a:r>
            <a:r>
              <a:rPr lang="en-GB" sz="1600" dirty="0">
                <a:latin typeface="Symbol" panose="05050102010706020507" pitchFamily="18" charset="2"/>
              </a:rPr>
              <a:t>w</a:t>
            </a:r>
            <a:r>
              <a:rPr lang="en-GB" sz="1600" dirty="0"/>
              <a:t>)      </a:t>
            </a:r>
            <a:r>
              <a:rPr lang="en-GB" sz="1600" dirty="0">
                <a:latin typeface="Symbol" panose="05050102010706020507" pitchFamily="18" charset="2"/>
              </a:rPr>
              <a:t>w</a:t>
            </a:r>
            <a:r>
              <a:rPr lang="en-GB" sz="1600" dirty="0"/>
              <a:t> </a:t>
            </a:r>
            <a:r>
              <a:rPr lang="en-GB" sz="1600" dirty="0">
                <a:sym typeface="Symbol" panose="05050102010706020507" pitchFamily="18" charset="2"/>
              </a:rPr>
              <a:t> </a:t>
            </a:r>
            <a:r>
              <a:rPr lang="en-GB" sz="1600" i="1" dirty="0">
                <a:sym typeface="Symbol" panose="05050102010706020507" pitchFamily="18" charset="2"/>
              </a:rPr>
              <a:t>B</a:t>
            </a:r>
            <a:r>
              <a:rPr lang="en-GB" sz="1600" baseline="-25000" dirty="0">
                <a:sym typeface="Symbol" panose="05050102010706020507" pitchFamily="18" charset="2"/>
              </a:rPr>
              <a:t>LF</a:t>
            </a:r>
            <a:endParaRPr lang="en-GB" sz="1600" baseline="-25000" dirty="0"/>
          </a:p>
        </p:txBody>
      </p:sp>
      <p:sp>
        <p:nvSpPr>
          <p:cNvPr id="4" name="TextBox 3"/>
          <p:cNvSpPr txBox="1"/>
          <p:nvPr/>
        </p:nvSpPr>
        <p:spPr>
          <a:xfrm>
            <a:off x="8359439" y="5384407"/>
            <a:ext cx="1445868" cy="584775"/>
          </a:xfrm>
          <a:prstGeom prst="rect">
            <a:avLst/>
          </a:prstGeom>
          <a:solidFill>
            <a:schemeClr val="accent1">
              <a:lumMod val="20000"/>
              <a:lumOff val="80000"/>
            </a:schemeClr>
          </a:solidFill>
        </p:spPr>
        <p:txBody>
          <a:bodyPr wrap="square" rtlCol="0">
            <a:spAutoFit/>
          </a:bodyPr>
          <a:lstStyle/>
          <a:p>
            <a:r>
              <a:rPr lang="en-GB" sz="1600" dirty="0"/>
              <a:t>BPP/Redfield model (NMR)</a:t>
            </a:r>
          </a:p>
        </p:txBody>
      </p:sp>
      <p:sp>
        <p:nvSpPr>
          <p:cNvPr id="13" name="TextBox 12"/>
          <p:cNvSpPr txBox="1"/>
          <p:nvPr/>
        </p:nvSpPr>
        <p:spPr>
          <a:xfrm>
            <a:off x="8381204" y="2959067"/>
            <a:ext cx="1445868" cy="338554"/>
          </a:xfrm>
          <a:prstGeom prst="rect">
            <a:avLst/>
          </a:prstGeom>
          <a:solidFill>
            <a:schemeClr val="accent1">
              <a:lumMod val="20000"/>
              <a:lumOff val="80000"/>
            </a:schemeClr>
          </a:solidFill>
        </p:spPr>
        <p:txBody>
          <a:bodyPr wrap="square" rtlCol="0">
            <a:spAutoFit/>
          </a:bodyPr>
          <a:lstStyle/>
          <a:p>
            <a:r>
              <a:rPr lang="en-GB" sz="1600" dirty="0"/>
              <a:t>Spin diffusion</a:t>
            </a:r>
          </a:p>
        </p:txBody>
      </p:sp>
      <p:pic>
        <p:nvPicPr>
          <p:cNvPr id="6" name="Picture 5">
            <a:extLst>
              <a:ext uri="{FF2B5EF4-FFF2-40B4-BE49-F238E27FC236}">
                <a16:creationId xmlns:a16="http://schemas.microsoft.com/office/drawing/2014/main" id="{BF15D71C-A905-8074-DEBF-9F50B24EB67B}"/>
              </a:ext>
            </a:extLst>
          </p:cNvPr>
          <p:cNvPicPr>
            <a:picLocks noChangeAspect="1"/>
          </p:cNvPicPr>
          <p:nvPr/>
        </p:nvPicPr>
        <p:blipFill rotWithShape="1">
          <a:blip r:embed="rId4"/>
          <a:srcRect t="50861"/>
          <a:stretch/>
        </p:blipFill>
        <p:spPr>
          <a:xfrm>
            <a:off x="2988986" y="4439920"/>
            <a:ext cx="5002667" cy="2426918"/>
          </a:xfrm>
          <a:prstGeom prst="rect">
            <a:avLst/>
          </a:prstGeom>
        </p:spPr>
      </p:pic>
    </p:spTree>
    <p:extLst>
      <p:ext uri="{BB962C8B-B14F-4D97-AF65-F5344CB8AC3E}">
        <p14:creationId xmlns:p14="http://schemas.microsoft.com/office/powerpoint/2010/main" val="38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8" grpId="0"/>
      <p:bldP spid="3" grpId="0" animBg="1"/>
      <p:bldP spid="4"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AB2EC52-32CF-E39E-8CD5-325438FD13E4}"/>
              </a:ext>
            </a:extLst>
          </p:cNvPr>
          <p:cNvPicPr>
            <a:picLocks noChangeAspect="1"/>
          </p:cNvPicPr>
          <p:nvPr/>
        </p:nvPicPr>
        <p:blipFill rotWithShape="1">
          <a:blip r:embed="rId2"/>
          <a:srcRect b="26988"/>
          <a:stretch/>
        </p:blipFill>
        <p:spPr>
          <a:xfrm>
            <a:off x="2550800" y="934648"/>
            <a:ext cx="7090399" cy="5718913"/>
          </a:xfrm>
          <a:prstGeom prst="rect">
            <a:avLst/>
          </a:prstGeom>
        </p:spPr>
      </p:pic>
      <p:sp>
        <p:nvSpPr>
          <p:cNvPr id="3" name="TextBox 2">
            <a:extLst>
              <a:ext uri="{FF2B5EF4-FFF2-40B4-BE49-F238E27FC236}">
                <a16:creationId xmlns:a16="http://schemas.microsoft.com/office/drawing/2014/main" id="{7CAE3783-CB8C-CCC2-D058-3870A71B83C2}"/>
              </a:ext>
            </a:extLst>
          </p:cNvPr>
          <p:cNvSpPr txBox="1"/>
          <p:nvPr/>
        </p:nvSpPr>
        <p:spPr>
          <a:xfrm rot="21144529">
            <a:off x="4047950" y="728417"/>
            <a:ext cx="3843230" cy="1944000"/>
          </a:xfrm>
          <a:prstGeom prst="rect">
            <a:avLst/>
          </a:prstGeom>
          <a:solidFill>
            <a:schemeClr val="bg1"/>
          </a:solidFill>
        </p:spPr>
        <p:txBody>
          <a:bodyPr wrap="square" rtlCol="0">
            <a:spAutoFit/>
          </a:bodyPr>
          <a:lstStyle/>
          <a:p>
            <a:endParaRPr lang="en-GB" dirty="0"/>
          </a:p>
        </p:txBody>
      </p:sp>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Frustrated layer stacking - first layer</a:t>
            </a:r>
            <a:endParaRPr lang="en-GB" sz="2000" dirty="0">
              <a:solidFill>
                <a:schemeClr val="tx1"/>
              </a:solidFill>
            </a:endParaRPr>
          </a:p>
        </p:txBody>
      </p:sp>
      <p:sp>
        <p:nvSpPr>
          <p:cNvPr id="4" name="TextBox 3">
            <a:extLst>
              <a:ext uri="{FF2B5EF4-FFF2-40B4-BE49-F238E27FC236}">
                <a16:creationId xmlns:a16="http://schemas.microsoft.com/office/drawing/2014/main" id="{F42991A1-0A50-06BA-8B8D-C5AC2ABB9A14}"/>
              </a:ext>
            </a:extLst>
          </p:cNvPr>
          <p:cNvSpPr txBox="1"/>
          <p:nvPr/>
        </p:nvSpPr>
        <p:spPr>
          <a:xfrm>
            <a:off x="1938803" y="2681323"/>
            <a:ext cx="7837714" cy="4176677"/>
          </a:xfrm>
          <a:prstGeom prst="rect">
            <a:avLst/>
          </a:prstGeom>
          <a:solidFill>
            <a:schemeClr val="bg1"/>
          </a:solidFill>
        </p:spPr>
        <p:txBody>
          <a:bodyPr wrap="square" rtlCol="0">
            <a:spAutoFit/>
          </a:bodyPr>
          <a:lstStyle/>
          <a:p>
            <a:endParaRPr lang="en-GB" dirty="0"/>
          </a:p>
        </p:txBody>
      </p:sp>
      <p:sp>
        <p:nvSpPr>
          <p:cNvPr id="5" name="Rectangle 4">
            <a:extLst>
              <a:ext uri="{FF2B5EF4-FFF2-40B4-BE49-F238E27FC236}">
                <a16:creationId xmlns:a16="http://schemas.microsoft.com/office/drawing/2014/main" id="{7209B7C2-BEB2-AE5D-1B51-85E488E64DB2}"/>
              </a:ext>
            </a:extLst>
          </p:cNvPr>
          <p:cNvSpPr/>
          <p:nvPr/>
        </p:nvSpPr>
        <p:spPr>
          <a:xfrm>
            <a:off x="7636747" y="1818750"/>
            <a:ext cx="2004452" cy="708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2D9E67C-BF17-E88D-0F19-72195B5C1D9C}"/>
              </a:ext>
            </a:extLst>
          </p:cNvPr>
          <p:cNvGrpSpPr/>
          <p:nvPr/>
        </p:nvGrpSpPr>
        <p:grpSpPr>
          <a:xfrm>
            <a:off x="4866209" y="3156565"/>
            <a:ext cx="3228433" cy="2892928"/>
            <a:chOff x="4866209" y="3156565"/>
            <a:chExt cx="3228433" cy="2892928"/>
          </a:xfrm>
        </p:grpSpPr>
        <p:pic>
          <p:nvPicPr>
            <p:cNvPr id="7" name="Picture 6">
              <a:extLst>
                <a:ext uri="{FF2B5EF4-FFF2-40B4-BE49-F238E27FC236}">
                  <a16:creationId xmlns:a16="http://schemas.microsoft.com/office/drawing/2014/main" id="{98795AA3-E244-85CA-4B07-C73A70C63A35}"/>
                </a:ext>
              </a:extLst>
            </p:cNvPr>
            <p:cNvPicPr>
              <a:picLocks noChangeAspect="1"/>
            </p:cNvPicPr>
            <p:nvPr/>
          </p:nvPicPr>
          <p:blipFill rotWithShape="1">
            <a:blip r:embed="rId3"/>
            <a:srcRect l="8161" t="53973"/>
            <a:stretch/>
          </p:blipFill>
          <p:spPr>
            <a:xfrm>
              <a:off x="4866209" y="3156565"/>
              <a:ext cx="3228433" cy="2288861"/>
            </a:xfrm>
            <a:prstGeom prst="rect">
              <a:avLst/>
            </a:prstGeom>
          </p:spPr>
        </p:pic>
        <p:sp>
          <p:nvSpPr>
            <p:cNvPr id="8" name="TextBox 7">
              <a:extLst>
                <a:ext uri="{FF2B5EF4-FFF2-40B4-BE49-F238E27FC236}">
                  <a16:creationId xmlns:a16="http://schemas.microsoft.com/office/drawing/2014/main" id="{CAD463A8-C0F8-2480-2440-032E4D35F5F3}"/>
                </a:ext>
              </a:extLst>
            </p:cNvPr>
            <p:cNvSpPr txBox="1"/>
            <p:nvPr/>
          </p:nvSpPr>
          <p:spPr>
            <a:xfrm>
              <a:off x="5174619" y="5741716"/>
              <a:ext cx="2611612" cy="307777"/>
            </a:xfrm>
            <a:prstGeom prst="rect">
              <a:avLst/>
            </a:prstGeom>
            <a:noFill/>
          </p:spPr>
          <p:txBody>
            <a:bodyPr wrap="none" rtlCol="0">
              <a:spAutoFit/>
            </a:bodyPr>
            <a:lstStyle/>
            <a:p>
              <a:r>
                <a:rPr lang="en-GB" sz="1400" dirty="0"/>
                <a:t>Charge distribution in the layer</a:t>
              </a:r>
            </a:p>
          </p:txBody>
        </p:sp>
      </p:grpSp>
    </p:spTree>
    <p:extLst>
      <p:ext uri="{BB962C8B-B14F-4D97-AF65-F5344CB8AC3E}">
        <p14:creationId xmlns:p14="http://schemas.microsoft.com/office/powerpoint/2010/main" val="38590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AB2EC52-32CF-E39E-8CD5-325438FD13E4}"/>
              </a:ext>
            </a:extLst>
          </p:cNvPr>
          <p:cNvPicPr>
            <a:picLocks noChangeAspect="1"/>
          </p:cNvPicPr>
          <p:nvPr/>
        </p:nvPicPr>
        <p:blipFill rotWithShape="1">
          <a:blip r:embed="rId2"/>
          <a:srcRect b="26988"/>
          <a:stretch/>
        </p:blipFill>
        <p:spPr>
          <a:xfrm>
            <a:off x="2550800" y="934648"/>
            <a:ext cx="7090399" cy="5718913"/>
          </a:xfrm>
          <a:prstGeom prst="rect">
            <a:avLst/>
          </a:prstGeom>
        </p:spPr>
      </p:pic>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Frustrated layer stacking – second layer</a:t>
            </a:r>
            <a:endParaRPr lang="en-GB" sz="2000" dirty="0">
              <a:solidFill>
                <a:schemeClr val="tx1"/>
              </a:solidFill>
            </a:endParaRPr>
          </a:p>
        </p:txBody>
      </p:sp>
      <p:sp>
        <p:nvSpPr>
          <p:cNvPr id="4" name="TextBox 3">
            <a:extLst>
              <a:ext uri="{FF2B5EF4-FFF2-40B4-BE49-F238E27FC236}">
                <a16:creationId xmlns:a16="http://schemas.microsoft.com/office/drawing/2014/main" id="{F42991A1-0A50-06BA-8B8D-C5AC2ABB9A14}"/>
              </a:ext>
            </a:extLst>
          </p:cNvPr>
          <p:cNvSpPr txBox="1"/>
          <p:nvPr/>
        </p:nvSpPr>
        <p:spPr>
          <a:xfrm>
            <a:off x="2004451" y="2681323"/>
            <a:ext cx="7837714" cy="4176677"/>
          </a:xfrm>
          <a:prstGeom prst="rect">
            <a:avLst/>
          </a:prstGeom>
          <a:solidFill>
            <a:schemeClr val="bg1"/>
          </a:solidFill>
        </p:spPr>
        <p:txBody>
          <a:bodyPr wrap="square" rtlCol="0">
            <a:spAutoFit/>
          </a:bodyPr>
          <a:lstStyle/>
          <a:p>
            <a:endParaRPr lang="en-GB" dirty="0"/>
          </a:p>
        </p:txBody>
      </p:sp>
      <p:sp>
        <p:nvSpPr>
          <p:cNvPr id="5" name="Rectangle 4">
            <a:extLst>
              <a:ext uri="{FF2B5EF4-FFF2-40B4-BE49-F238E27FC236}">
                <a16:creationId xmlns:a16="http://schemas.microsoft.com/office/drawing/2014/main" id="{7BCD9591-C173-B45F-34E1-69FDD8482598}"/>
              </a:ext>
            </a:extLst>
          </p:cNvPr>
          <p:cNvSpPr/>
          <p:nvPr/>
        </p:nvSpPr>
        <p:spPr>
          <a:xfrm>
            <a:off x="7837713" y="2080004"/>
            <a:ext cx="2004452" cy="708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70FDA60-0F51-90D7-57AB-B0A9666FFC76}"/>
              </a:ext>
            </a:extLst>
          </p:cNvPr>
          <p:cNvSpPr txBox="1"/>
          <p:nvPr/>
        </p:nvSpPr>
        <p:spPr>
          <a:xfrm>
            <a:off x="6377353" y="2598210"/>
            <a:ext cx="1540748" cy="584775"/>
          </a:xfrm>
          <a:prstGeom prst="rect">
            <a:avLst/>
          </a:prstGeom>
          <a:no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12 equivalent </a:t>
            </a:r>
          </a:p>
          <a:p>
            <a:pPr algn="ctr"/>
            <a:r>
              <a:rPr lang="en-GB" sz="1600" dirty="0">
                <a:latin typeface="Times New Roman" panose="02020603050405020304" pitchFamily="18" charset="0"/>
                <a:cs typeface="Times New Roman" panose="02020603050405020304" pitchFamily="18" charset="0"/>
              </a:rPr>
              <a:t>slip directions</a:t>
            </a:r>
          </a:p>
        </p:txBody>
      </p:sp>
    </p:spTree>
    <p:extLst>
      <p:ext uri="{BB962C8B-B14F-4D97-AF65-F5344CB8AC3E}">
        <p14:creationId xmlns:p14="http://schemas.microsoft.com/office/powerpoint/2010/main" val="221661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AB2EC52-32CF-E39E-8CD5-325438FD13E4}"/>
              </a:ext>
            </a:extLst>
          </p:cNvPr>
          <p:cNvPicPr>
            <a:picLocks noChangeAspect="1"/>
          </p:cNvPicPr>
          <p:nvPr/>
        </p:nvPicPr>
        <p:blipFill rotWithShape="1">
          <a:blip r:embed="rId2"/>
          <a:srcRect b="26988"/>
          <a:stretch/>
        </p:blipFill>
        <p:spPr>
          <a:xfrm>
            <a:off x="2550800" y="934648"/>
            <a:ext cx="7090399" cy="5718913"/>
          </a:xfrm>
          <a:prstGeom prst="rect">
            <a:avLst/>
          </a:prstGeom>
        </p:spPr>
      </p:pic>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Frustrated layer stacking – third layer</a:t>
            </a:r>
            <a:endParaRPr lang="en-GB" sz="2000" dirty="0">
              <a:solidFill>
                <a:schemeClr val="tx1"/>
              </a:solidFill>
            </a:endParaRPr>
          </a:p>
        </p:txBody>
      </p:sp>
      <p:sp>
        <p:nvSpPr>
          <p:cNvPr id="5" name="TextBox 4">
            <a:extLst>
              <a:ext uri="{FF2B5EF4-FFF2-40B4-BE49-F238E27FC236}">
                <a16:creationId xmlns:a16="http://schemas.microsoft.com/office/drawing/2014/main" id="{36858B05-C06E-8755-1E74-7533CF46E7BA}"/>
              </a:ext>
            </a:extLst>
          </p:cNvPr>
          <p:cNvSpPr txBox="1"/>
          <p:nvPr/>
        </p:nvSpPr>
        <p:spPr>
          <a:xfrm>
            <a:off x="9857433" y="3482467"/>
            <a:ext cx="2143649" cy="1077218"/>
          </a:xfrm>
          <a:prstGeom prst="rect">
            <a:avLst/>
          </a:prstGeom>
          <a:solidFill>
            <a:schemeClr val="accent1">
              <a:lumMod val="20000"/>
              <a:lumOff val="80000"/>
            </a:schemeClr>
          </a:solid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slip directions for third layer now inequivalent versus NNN layer interaction</a:t>
            </a:r>
          </a:p>
        </p:txBody>
      </p:sp>
    </p:spTree>
    <p:extLst>
      <p:ext uri="{BB962C8B-B14F-4D97-AF65-F5344CB8AC3E}">
        <p14:creationId xmlns:p14="http://schemas.microsoft.com/office/powerpoint/2010/main" val="356899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D166CA-33F4-9CAE-66C7-8A7BDA5EF0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057E80-64F5-DC2A-18EC-43BFB22E4A40}"/>
              </a:ext>
            </a:extLst>
          </p:cNvPr>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Effect of random stacking on electronic properties</a:t>
            </a:r>
            <a:endParaRPr lang="en-GB" sz="2000" dirty="0">
              <a:solidFill>
                <a:schemeClr val="tx1"/>
              </a:solidFill>
            </a:endParaRPr>
          </a:p>
        </p:txBody>
      </p:sp>
      <p:sp>
        <p:nvSpPr>
          <p:cNvPr id="32" name="Rectangle 31">
            <a:extLst>
              <a:ext uri="{FF2B5EF4-FFF2-40B4-BE49-F238E27FC236}">
                <a16:creationId xmlns:a16="http://schemas.microsoft.com/office/drawing/2014/main" id="{70F16A1B-5EC5-FE17-658A-DA3AF7F83BC3}"/>
              </a:ext>
            </a:extLst>
          </p:cNvPr>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20F37F8-550C-875F-73C0-BFF651423470}"/>
              </a:ext>
            </a:extLst>
          </p:cNvPr>
          <p:cNvSpPr txBox="1"/>
          <p:nvPr/>
        </p:nvSpPr>
        <p:spPr>
          <a:xfrm>
            <a:off x="475106" y="1014407"/>
            <a:ext cx="5497069" cy="3200876"/>
          </a:xfrm>
          <a:prstGeom prst="rect">
            <a:avLst/>
          </a:prstGeom>
          <a:noFill/>
        </p:spPr>
        <p:txBody>
          <a:bodyPr wrap="square">
            <a:spAutoFit/>
          </a:bodyPr>
          <a:lstStyle/>
          <a:p>
            <a:r>
              <a:rPr lang="en-GB" sz="2400" b="0" i="0" u="none" strike="noStrike" baseline="0" dirty="0"/>
              <a:t>Theoretical</a:t>
            </a:r>
            <a:r>
              <a:rPr lang="en-GB" sz="2400" b="0" i="0" u="none" strike="noStrike" baseline="0" dirty="0">
                <a:latin typeface="AdvOTce3d9a73"/>
              </a:rPr>
              <a:t> study of Ni</a:t>
            </a:r>
            <a:r>
              <a:rPr lang="en-GB" sz="1600" b="0" i="0" u="none" strike="noStrike" baseline="0" dirty="0">
                <a:latin typeface="AdvOTce3d9a73"/>
              </a:rPr>
              <a:t>3</a:t>
            </a:r>
            <a:r>
              <a:rPr lang="en-GB" sz="2400" b="0" i="0" u="none" strike="noStrike" baseline="0" dirty="0">
                <a:latin typeface="AdvOTce3d9a73"/>
              </a:rPr>
              <a:t>(HITP)</a:t>
            </a:r>
            <a:r>
              <a:rPr lang="en-GB" sz="1600" b="0" i="0" u="none" strike="noStrike" baseline="0" dirty="0">
                <a:latin typeface="AdvOTce3d9a73"/>
              </a:rPr>
              <a:t>2</a:t>
            </a:r>
          </a:p>
          <a:p>
            <a:endParaRPr lang="en-GB" dirty="0">
              <a:latin typeface="AdvOTce3d9a73"/>
            </a:endParaRPr>
          </a:p>
          <a:p>
            <a:r>
              <a:rPr lang="en-GB" sz="2000" b="0" i="0" u="none" strike="noStrike" dirty="0"/>
              <a:t>(in HITP NH replaces the O in HOTP)</a:t>
            </a:r>
            <a:endParaRPr lang="en-GB" sz="2000" dirty="0"/>
          </a:p>
          <a:p>
            <a:endParaRPr lang="en-GB" sz="2000" dirty="0"/>
          </a:p>
          <a:p>
            <a:r>
              <a:rPr lang="en-GB" sz="2000" dirty="0"/>
              <a:t>Foster et al, </a:t>
            </a:r>
            <a:r>
              <a:rPr lang="de-DE" sz="2000" dirty="0"/>
              <a:t>J. Phys. Chem. Lett. 9, 481 (2018)</a:t>
            </a:r>
            <a:r>
              <a:rPr lang="en-GB" sz="2000" dirty="0"/>
              <a:t> </a:t>
            </a:r>
          </a:p>
          <a:p>
            <a:endParaRPr lang="en-GB" sz="2000" dirty="0"/>
          </a:p>
          <a:p>
            <a:endParaRPr lang="en-GB" sz="2000" dirty="0"/>
          </a:p>
          <a:p>
            <a:r>
              <a:rPr lang="en-GB" sz="2000" dirty="0"/>
              <a:t>Effect of layer displacement on inter-layer dispersion within a 10-layer unit cell</a:t>
            </a:r>
          </a:p>
          <a:p>
            <a:endParaRPr lang="en-GB" sz="2000" dirty="0"/>
          </a:p>
        </p:txBody>
      </p:sp>
      <p:pic>
        <p:nvPicPr>
          <p:cNvPr id="18" name="Picture 17">
            <a:extLst>
              <a:ext uri="{FF2B5EF4-FFF2-40B4-BE49-F238E27FC236}">
                <a16:creationId xmlns:a16="http://schemas.microsoft.com/office/drawing/2014/main" id="{A7FED551-9FF8-B3AE-BF43-0501D10D3710}"/>
              </a:ext>
            </a:extLst>
          </p:cNvPr>
          <p:cNvPicPr>
            <a:picLocks noChangeAspect="1"/>
          </p:cNvPicPr>
          <p:nvPr/>
        </p:nvPicPr>
        <p:blipFill>
          <a:blip r:embed="rId2"/>
          <a:stretch>
            <a:fillRect/>
          </a:stretch>
        </p:blipFill>
        <p:spPr>
          <a:xfrm>
            <a:off x="6130962" y="856589"/>
            <a:ext cx="5497069" cy="5898737"/>
          </a:xfrm>
          <a:prstGeom prst="rect">
            <a:avLst/>
          </a:prstGeom>
        </p:spPr>
      </p:pic>
    </p:spTree>
    <p:extLst>
      <p:ext uri="{BB962C8B-B14F-4D97-AF65-F5344CB8AC3E}">
        <p14:creationId xmlns:p14="http://schemas.microsoft.com/office/powerpoint/2010/main" val="105006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A43434-44ED-3B24-1599-618405E4AF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D08C64-B558-DDBD-D2C4-CFD0D28B24DA}"/>
              </a:ext>
            </a:extLst>
          </p:cNvPr>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Further Evidence for Localised States at Low Field</a:t>
            </a:r>
            <a:endParaRPr lang="en-GB" sz="2000" dirty="0">
              <a:solidFill>
                <a:schemeClr val="tx1"/>
              </a:solidFill>
            </a:endParaRPr>
          </a:p>
        </p:txBody>
      </p:sp>
      <p:pic>
        <p:nvPicPr>
          <p:cNvPr id="13" name="Picture 12">
            <a:extLst>
              <a:ext uri="{FF2B5EF4-FFF2-40B4-BE49-F238E27FC236}">
                <a16:creationId xmlns:a16="http://schemas.microsoft.com/office/drawing/2014/main" id="{22913099-8FFC-AC49-1EC1-00CFE0FE449C}"/>
              </a:ext>
            </a:extLst>
          </p:cNvPr>
          <p:cNvPicPr>
            <a:picLocks noChangeAspect="1"/>
          </p:cNvPicPr>
          <p:nvPr/>
        </p:nvPicPr>
        <p:blipFill>
          <a:blip r:embed="rId3"/>
          <a:stretch>
            <a:fillRect/>
          </a:stretch>
        </p:blipFill>
        <p:spPr>
          <a:xfrm>
            <a:off x="3172564" y="729976"/>
            <a:ext cx="5384107" cy="4926545"/>
          </a:xfrm>
          <a:prstGeom prst="rect">
            <a:avLst/>
          </a:prstGeom>
        </p:spPr>
      </p:pic>
      <p:sp>
        <p:nvSpPr>
          <p:cNvPr id="15" name="TextBox 14">
            <a:extLst>
              <a:ext uri="{FF2B5EF4-FFF2-40B4-BE49-F238E27FC236}">
                <a16:creationId xmlns:a16="http://schemas.microsoft.com/office/drawing/2014/main" id="{523F3A01-BC73-B8C1-8651-EF8082FFFA67}"/>
              </a:ext>
            </a:extLst>
          </p:cNvPr>
          <p:cNvSpPr txBox="1"/>
          <p:nvPr/>
        </p:nvSpPr>
        <p:spPr>
          <a:xfrm>
            <a:off x="435935" y="5789895"/>
            <a:ext cx="11320130" cy="923330"/>
          </a:xfrm>
          <a:prstGeom prst="rect">
            <a:avLst/>
          </a:prstGeom>
          <a:noFill/>
        </p:spPr>
        <p:txBody>
          <a:bodyPr wrap="square">
            <a:spAutoFit/>
          </a:bodyPr>
          <a:lstStyle/>
          <a:p>
            <a:pPr algn="l"/>
            <a:r>
              <a:rPr lang="en-GB" sz="1800" b="0" i="0" u="none" strike="noStrike" baseline="0" dirty="0">
                <a:latin typeface="Times-Roman"/>
              </a:rPr>
              <a:t>Comparison of low-field part of the LF data measured at 50 mK and 10 K. The dashed lines show the extrapolation of the 2D field dependence derived from fitting the full field range of the data. </a:t>
            </a:r>
            <a:r>
              <a:rPr lang="en-GB" dirty="0">
                <a:latin typeface="Times-Roman"/>
              </a:rPr>
              <a:t>At </a:t>
            </a:r>
            <a:r>
              <a:rPr lang="en-GB" sz="1800" b="0" i="0" u="none" strike="noStrike" baseline="0" dirty="0">
                <a:latin typeface="Times-Roman"/>
              </a:rPr>
              <a:t>50 mK there is a significant deviation from the 2D fit at 0.01 T and below, signifying the presence of a slowly fluctuating localized 0D term in the spectral density.</a:t>
            </a:r>
            <a:endParaRPr lang="en-GB" dirty="0"/>
          </a:p>
        </p:txBody>
      </p:sp>
    </p:spTree>
    <p:extLst>
      <p:ext uri="{BB962C8B-B14F-4D97-AF65-F5344CB8AC3E}">
        <p14:creationId xmlns:p14="http://schemas.microsoft.com/office/powerpoint/2010/main" val="95094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15C864-77BD-F14D-1377-56D6FEA6E8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9289B7-6F9E-6488-CFD8-3ECEEC92058A}"/>
              </a:ext>
            </a:extLst>
          </p:cNvPr>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O(2) versus O(4) criticality in a Z</a:t>
            </a:r>
            <a:r>
              <a:rPr lang="en-GB" sz="3200" baseline="-25000" dirty="0">
                <a:solidFill>
                  <a:schemeClr val="tx1"/>
                </a:solidFill>
              </a:rPr>
              <a:t>2</a:t>
            </a:r>
            <a:r>
              <a:rPr lang="en-GB" sz="3200" dirty="0">
                <a:solidFill>
                  <a:schemeClr val="tx1"/>
                </a:solidFill>
              </a:rPr>
              <a:t> QSL </a:t>
            </a:r>
            <a:endParaRPr lang="en-GB" sz="2000" dirty="0">
              <a:solidFill>
                <a:schemeClr val="tx1"/>
              </a:solidFill>
            </a:endParaRPr>
          </a:p>
        </p:txBody>
      </p:sp>
      <p:sp>
        <p:nvSpPr>
          <p:cNvPr id="32" name="Rectangle 31">
            <a:extLst>
              <a:ext uri="{FF2B5EF4-FFF2-40B4-BE49-F238E27FC236}">
                <a16:creationId xmlns:a16="http://schemas.microsoft.com/office/drawing/2014/main" id="{0EE9DC19-B653-8AD9-AFE9-C2C1B50D9AE3}"/>
              </a:ext>
            </a:extLst>
          </p:cNvPr>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4166288-E717-5799-0DD9-D55C2E2113F4}"/>
              </a:ext>
            </a:extLst>
          </p:cNvPr>
          <p:cNvPicPr>
            <a:picLocks noChangeAspect="1"/>
          </p:cNvPicPr>
          <p:nvPr/>
        </p:nvPicPr>
        <p:blipFill>
          <a:blip r:embed="rId2"/>
          <a:stretch>
            <a:fillRect/>
          </a:stretch>
        </p:blipFill>
        <p:spPr>
          <a:xfrm>
            <a:off x="3721605" y="795068"/>
            <a:ext cx="5236075" cy="4475432"/>
          </a:xfrm>
          <a:prstGeom prst="rect">
            <a:avLst/>
          </a:prstGeom>
        </p:spPr>
      </p:pic>
      <p:sp>
        <p:nvSpPr>
          <p:cNvPr id="9" name="TextBox 8">
            <a:extLst>
              <a:ext uri="{FF2B5EF4-FFF2-40B4-BE49-F238E27FC236}">
                <a16:creationId xmlns:a16="http://schemas.microsoft.com/office/drawing/2014/main" id="{E9A06298-2687-F8C7-C56C-CD9832EBA065}"/>
              </a:ext>
            </a:extLst>
          </p:cNvPr>
          <p:cNvSpPr txBox="1"/>
          <p:nvPr/>
        </p:nvSpPr>
        <p:spPr>
          <a:xfrm>
            <a:off x="2387580" y="5601267"/>
            <a:ext cx="7416839" cy="923330"/>
          </a:xfrm>
          <a:prstGeom prst="rect">
            <a:avLst/>
          </a:prstGeom>
          <a:solidFill>
            <a:schemeClr val="accent1">
              <a:lumMod val="20000"/>
              <a:lumOff val="80000"/>
            </a:schemeClr>
          </a:solidFill>
        </p:spPr>
        <p:txBody>
          <a:bodyPr wrap="none" rtlCol="0">
            <a:spAutoFit/>
          </a:bodyPr>
          <a:lstStyle/>
          <a:p>
            <a:pPr algn="ctr"/>
            <a:r>
              <a:rPr lang="en-GB" dirty="0"/>
              <a:t>Phase diagram for a Z</a:t>
            </a:r>
            <a:r>
              <a:rPr lang="en-GB" baseline="-25000" dirty="0"/>
              <a:t>2</a:t>
            </a:r>
            <a:r>
              <a:rPr lang="en-GB" dirty="0"/>
              <a:t> QSL spinon-vison double Chern-Simons model</a:t>
            </a:r>
          </a:p>
          <a:p>
            <a:endParaRPr lang="en-GB" dirty="0"/>
          </a:p>
          <a:p>
            <a:pPr algn="ctr"/>
            <a:r>
              <a:rPr lang="en-GB" dirty="0"/>
              <a:t>Xu and Sachdev, Phys. Rev. B 79, 064405 (2009) </a:t>
            </a:r>
          </a:p>
        </p:txBody>
      </p:sp>
    </p:spTree>
    <p:extLst>
      <p:ext uri="{BB962C8B-B14F-4D97-AF65-F5344CB8AC3E}">
        <p14:creationId xmlns:p14="http://schemas.microsoft.com/office/powerpoint/2010/main" val="137957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52D94F-4557-0ABB-062C-EB7EBDA8175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CCC71B-0719-75F5-92B9-E5A058A9893A}"/>
              </a:ext>
            </a:extLst>
          </p:cNvPr>
          <p:cNvSpPr/>
          <p:nvPr/>
        </p:nvSpPr>
        <p:spPr>
          <a:xfrm>
            <a:off x="0" y="1"/>
            <a:ext cx="12192000" cy="6476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Kagome MOF system Cu</a:t>
            </a:r>
            <a:r>
              <a:rPr lang="en-GB" sz="3200" baseline="-25000">
                <a:solidFill>
                  <a:schemeClr val="tx1"/>
                </a:solidFill>
              </a:rPr>
              <a:t>3</a:t>
            </a:r>
            <a:r>
              <a:rPr lang="en-GB" sz="3200">
                <a:solidFill>
                  <a:schemeClr val="tx1"/>
                </a:solidFill>
              </a:rPr>
              <a:t>(HOTP)</a:t>
            </a:r>
            <a:r>
              <a:rPr lang="en-GB" sz="3200" baseline="-25000">
                <a:solidFill>
                  <a:schemeClr val="tx1"/>
                </a:solidFill>
              </a:rPr>
              <a:t>2</a:t>
            </a:r>
            <a:endParaRPr lang="en-GB" sz="2000" baseline="-25000">
              <a:solidFill>
                <a:schemeClr val="tx1"/>
              </a:solidFill>
            </a:endParaRPr>
          </a:p>
        </p:txBody>
      </p:sp>
      <p:sp>
        <p:nvSpPr>
          <p:cNvPr id="4" name="TextBox 3">
            <a:extLst>
              <a:ext uri="{FF2B5EF4-FFF2-40B4-BE49-F238E27FC236}">
                <a16:creationId xmlns:a16="http://schemas.microsoft.com/office/drawing/2014/main" id="{E0E1CB3E-DF8C-D419-2747-A5CB9A76563B}"/>
              </a:ext>
            </a:extLst>
          </p:cNvPr>
          <p:cNvSpPr txBox="1"/>
          <p:nvPr/>
        </p:nvSpPr>
        <p:spPr>
          <a:xfrm>
            <a:off x="598259" y="946285"/>
            <a:ext cx="4919937" cy="1200329"/>
          </a:xfrm>
          <a:prstGeom prst="rect">
            <a:avLst/>
          </a:prstGeom>
          <a:noFill/>
        </p:spPr>
        <p:txBody>
          <a:bodyPr wrap="none" rtlCol="0">
            <a:spAutoFit/>
          </a:bodyPr>
          <a:lstStyle/>
          <a:p>
            <a:r>
              <a:rPr lang="en-GB" dirty="0"/>
              <a:t>Kagome-lattice of </a:t>
            </a:r>
            <a:r>
              <a:rPr lang="en-GB" i="1" dirty="0"/>
              <a:t>S</a:t>
            </a:r>
            <a:r>
              <a:rPr lang="en-GB" dirty="0"/>
              <a:t> = ½ Cu in the </a:t>
            </a:r>
          </a:p>
          <a:p>
            <a:r>
              <a:rPr lang="en-GB" dirty="0"/>
              <a:t>Metal-Organic-Framework (MOF) Cu</a:t>
            </a:r>
            <a:r>
              <a:rPr lang="en-GB" baseline="-25000" dirty="0"/>
              <a:t>3</a:t>
            </a:r>
            <a:r>
              <a:rPr lang="en-GB" dirty="0"/>
              <a:t>(HOTP)</a:t>
            </a:r>
            <a:r>
              <a:rPr lang="en-GB" baseline="-25000" dirty="0"/>
              <a:t>2</a:t>
            </a:r>
          </a:p>
          <a:p>
            <a:endParaRPr lang="en-GB" dirty="0"/>
          </a:p>
          <a:p>
            <a:r>
              <a:rPr lang="en-GB" dirty="0"/>
              <a:t>also known as Cu</a:t>
            </a:r>
            <a:r>
              <a:rPr lang="en-GB" baseline="-25000" dirty="0"/>
              <a:t>3</a:t>
            </a:r>
            <a:r>
              <a:rPr lang="en-GB" dirty="0"/>
              <a:t>(HHTP)</a:t>
            </a:r>
            <a:r>
              <a:rPr lang="en-GB" baseline="-25000" dirty="0"/>
              <a:t>2</a:t>
            </a:r>
            <a:endParaRPr lang="en-GB" dirty="0"/>
          </a:p>
        </p:txBody>
      </p:sp>
      <p:pic>
        <p:nvPicPr>
          <p:cNvPr id="3" name="Picture 2">
            <a:extLst>
              <a:ext uri="{FF2B5EF4-FFF2-40B4-BE49-F238E27FC236}">
                <a16:creationId xmlns:a16="http://schemas.microsoft.com/office/drawing/2014/main" id="{10B9DB06-C48D-820F-A4A1-3465C100CC94}"/>
              </a:ext>
            </a:extLst>
          </p:cNvPr>
          <p:cNvPicPr>
            <a:picLocks noChangeAspect="1"/>
          </p:cNvPicPr>
          <p:nvPr/>
        </p:nvPicPr>
        <p:blipFill>
          <a:blip r:embed="rId3"/>
          <a:stretch>
            <a:fillRect/>
          </a:stretch>
        </p:blipFill>
        <p:spPr>
          <a:xfrm>
            <a:off x="588502" y="2520481"/>
            <a:ext cx="4709321" cy="3883910"/>
          </a:xfrm>
          <a:prstGeom prst="rect">
            <a:avLst/>
          </a:prstGeom>
        </p:spPr>
      </p:pic>
      <p:sp>
        <p:nvSpPr>
          <p:cNvPr id="7" name="TextBox 6">
            <a:extLst>
              <a:ext uri="{FF2B5EF4-FFF2-40B4-BE49-F238E27FC236}">
                <a16:creationId xmlns:a16="http://schemas.microsoft.com/office/drawing/2014/main" id="{4183BA74-E26C-4103-BA31-4EBC6D292C01}"/>
              </a:ext>
            </a:extLst>
          </p:cNvPr>
          <p:cNvSpPr txBox="1"/>
          <p:nvPr/>
        </p:nvSpPr>
        <p:spPr>
          <a:xfrm>
            <a:off x="1418341" y="4408783"/>
            <a:ext cx="3471970" cy="1299410"/>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B36B1847-888C-15F5-E020-6319E967EB1B}"/>
              </a:ext>
            </a:extLst>
          </p:cNvPr>
          <p:cNvSpPr txBox="1"/>
          <p:nvPr/>
        </p:nvSpPr>
        <p:spPr>
          <a:xfrm>
            <a:off x="1489461" y="3830299"/>
            <a:ext cx="3339376" cy="646331"/>
          </a:xfrm>
          <a:prstGeom prst="rect">
            <a:avLst/>
          </a:prstGeom>
          <a:noFill/>
        </p:spPr>
        <p:txBody>
          <a:bodyPr wrap="none" rtlCol="0">
            <a:spAutoFit/>
          </a:bodyPr>
          <a:lstStyle/>
          <a:p>
            <a:r>
              <a:rPr lang="en-GB" dirty="0"/>
              <a:t>Semiconductor (Mott-insulator)</a:t>
            </a:r>
          </a:p>
          <a:p>
            <a:pPr algn="ctr"/>
            <a:r>
              <a:rPr lang="en-GB" i="1" dirty="0"/>
              <a:t>E</a:t>
            </a:r>
            <a:r>
              <a:rPr lang="en-GB" baseline="-25000" dirty="0"/>
              <a:t>A</a:t>
            </a:r>
            <a:r>
              <a:rPr lang="en-GB" dirty="0"/>
              <a:t> = 0.17 eV</a:t>
            </a:r>
          </a:p>
        </p:txBody>
      </p:sp>
      <p:sp>
        <p:nvSpPr>
          <p:cNvPr id="2" name="TextBox 1">
            <a:extLst>
              <a:ext uri="{FF2B5EF4-FFF2-40B4-BE49-F238E27FC236}">
                <a16:creationId xmlns:a16="http://schemas.microsoft.com/office/drawing/2014/main" id="{F17E2B21-7249-435E-6239-80DBC945BD75}"/>
              </a:ext>
            </a:extLst>
          </p:cNvPr>
          <p:cNvSpPr txBox="1"/>
          <p:nvPr/>
        </p:nvSpPr>
        <p:spPr>
          <a:xfrm>
            <a:off x="7217923" y="760513"/>
            <a:ext cx="2891625" cy="338554"/>
          </a:xfrm>
          <a:prstGeom prst="rect">
            <a:avLst/>
          </a:prstGeom>
          <a:noFill/>
        </p:spPr>
        <p:txBody>
          <a:bodyPr wrap="none" rtlCol="0">
            <a:spAutoFit/>
          </a:bodyPr>
          <a:lstStyle/>
          <a:p>
            <a:r>
              <a:rPr lang="en-GB" sz="1600" dirty="0"/>
              <a:t>HOTP is </a:t>
            </a:r>
            <a:r>
              <a:rPr lang="en-GB" sz="1600" dirty="0" err="1"/>
              <a:t>hexaoxytriphenylene</a:t>
            </a:r>
            <a:endParaRPr lang="en-GB" sz="1600" dirty="0"/>
          </a:p>
        </p:txBody>
      </p:sp>
      <p:pic>
        <p:nvPicPr>
          <p:cNvPr id="10" name="Picture 9">
            <a:extLst>
              <a:ext uri="{FF2B5EF4-FFF2-40B4-BE49-F238E27FC236}">
                <a16:creationId xmlns:a16="http://schemas.microsoft.com/office/drawing/2014/main" id="{75DBCF60-078A-7834-CD33-9A968D371C57}"/>
              </a:ext>
            </a:extLst>
          </p:cNvPr>
          <p:cNvPicPr>
            <a:picLocks noChangeAspect="1"/>
          </p:cNvPicPr>
          <p:nvPr/>
        </p:nvPicPr>
        <p:blipFill>
          <a:blip r:embed="rId4"/>
          <a:stretch>
            <a:fillRect/>
          </a:stretch>
        </p:blipFill>
        <p:spPr>
          <a:xfrm>
            <a:off x="6423978" y="1171175"/>
            <a:ext cx="4349681" cy="5620425"/>
          </a:xfrm>
          <a:prstGeom prst="rect">
            <a:avLst/>
          </a:prstGeom>
        </p:spPr>
      </p:pic>
      <p:sp>
        <p:nvSpPr>
          <p:cNvPr id="12" name="TextBox 11">
            <a:extLst>
              <a:ext uri="{FF2B5EF4-FFF2-40B4-BE49-F238E27FC236}">
                <a16:creationId xmlns:a16="http://schemas.microsoft.com/office/drawing/2014/main" id="{24BCBDE9-99FD-7F2B-BCCF-92A1B53B55AD}"/>
              </a:ext>
            </a:extLst>
          </p:cNvPr>
          <p:cNvSpPr txBox="1"/>
          <p:nvPr/>
        </p:nvSpPr>
        <p:spPr>
          <a:xfrm>
            <a:off x="736952" y="6437200"/>
            <a:ext cx="4834748" cy="369332"/>
          </a:xfrm>
          <a:prstGeom prst="rect">
            <a:avLst/>
          </a:prstGeom>
          <a:noFill/>
        </p:spPr>
        <p:txBody>
          <a:bodyPr wrap="square">
            <a:spAutoFit/>
          </a:bodyPr>
          <a:lstStyle/>
          <a:p>
            <a:pPr algn="ctr"/>
            <a:r>
              <a:rPr lang="de-DE" sz="1800" b="0" i="0" u="none" strike="noStrike" baseline="0" dirty="0">
                <a:latin typeface="AdvOT65f8a23b.I"/>
              </a:rPr>
              <a:t>Misumi et al, J. Am. Chem. Soc.</a:t>
            </a:r>
            <a:r>
              <a:rPr lang="de-DE" sz="1800" b="0" i="0" u="none" strike="noStrike" baseline="0" dirty="0">
                <a:latin typeface="AdvOT46dcae81"/>
              </a:rPr>
              <a:t> 142, 16513 (2020)</a:t>
            </a:r>
            <a:endParaRPr lang="en-GB" dirty="0"/>
          </a:p>
        </p:txBody>
      </p:sp>
    </p:spTree>
    <p:extLst>
      <p:ext uri="{BB962C8B-B14F-4D97-AF65-F5344CB8AC3E}">
        <p14:creationId xmlns:p14="http://schemas.microsoft.com/office/powerpoint/2010/main" val="168471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B6F497-A603-A2E4-9B9B-879F485325D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440790-FC01-228D-DFC6-81784E94C985}"/>
              </a:ext>
            </a:extLst>
          </p:cNvPr>
          <p:cNvSpPr/>
          <p:nvPr/>
        </p:nvSpPr>
        <p:spPr>
          <a:xfrm>
            <a:off x="0" y="1"/>
            <a:ext cx="12192000" cy="6476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Exchange Coupling and Residual Entropy</a:t>
            </a:r>
            <a:endParaRPr lang="en-GB" sz="2000" baseline="-25000" dirty="0">
              <a:solidFill>
                <a:schemeClr val="tx1"/>
              </a:solidFill>
            </a:endParaRPr>
          </a:p>
        </p:txBody>
      </p:sp>
      <p:sp>
        <p:nvSpPr>
          <p:cNvPr id="7" name="TextBox 6">
            <a:extLst>
              <a:ext uri="{FF2B5EF4-FFF2-40B4-BE49-F238E27FC236}">
                <a16:creationId xmlns:a16="http://schemas.microsoft.com/office/drawing/2014/main" id="{DD93B4EB-318D-264B-721E-7DE9BB64BEEA}"/>
              </a:ext>
            </a:extLst>
          </p:cNvPr>
          <p:cNvSpPr txBox="1"/>
          <p:nvPr/>
        </p:nvSpPr>
        <p:spPr>
          <a:xfrm>
            <a:off x="1418341" y="4408783"/>
            <a:ext cx="3471970" cy="1299410"/>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17EEB53B-36E9-4D7E-8924-0C286A3BCB25}"/>
              </a:ext>
            </a:extLst>
          </p:cNvPr>
          <p:cNvSpPr txBox="1"/>
          <p:nvPr/>
        </p:nvSpPr>
        <p:spPr>
          <a:xfrm>
            <a:off x="3934094" y="6305179"/>
            <a:ext cx="4834748" cy="369332"/>
          </a:xfrm>
          <a:prstGeom prst="rect">
            <a:avLst/>
          </a:prstGeom>
          <a:noFill/>
        </p:spPr>
        <p:txBody>
          <a:bodyPr wrap="square">
            <a:spAutoFit/>
          </a:bodyPr>
          <a:lstStyle/>
          <a:p>
            <a:pPr algn="ctr"/>
            <a:r>
              <a:rPr lang="de-DE" sz="1800" b="0" i="0" u="none" strike="noStrike" baseline="0" dirty="0">
                <a:latin typeface="AdvOT65f8a23b.I"/>
              </a:rPr>
              <a:t>Misumi et al, J. Am. Chem. Soc.</a:t>
            </a:r>
            <a:r>
              <a:rPr lang="de-DE" sz="1800" b="0" i="0" u="none" strike="noStrike" baseline="0" dirty="0">
                <a:latin typeface="AdvOT46dcae81"/>
              </a:rPr>
              <a:t> 142, 16513 (2020)</a:t>
            </a:r>
            <a:endParaRPr lang="en-GB" dirty="0"/>
          </a:p>
        </p:txBody>
      </p:sp>
      <p:grpSp>
        <p:nvGrpSpPr>
          <p:cNvPr id="13" name="Group 12">
            <a:extLst>
              <a:ext uri="{FF2B5EF4-FFF2-40B4-BE49-F238E27FC236}">
                <a16:creationId xmlns:a16="http://schemas.microsoft.com/office/drawing/2014/main" id="{9BAD51CE-D440-F1AB-70AD-CEA3FDDE73A4}"/>
              </a:ext>
            </a:extLst>
          </p:cNvPr>
          <p:cNvGrpSpPr/>
          <p:nvPr/>
        </p:nvGrpSpPr>
        <p:grpSpPr>
          <a:xfrm>
            <a:off x="212651" y="984411"/>
            <a:ext cx="5688419" cy="3815598"/>
            <a:chOff x="212651" y="1086011"/>
            <a:chExt cx="5507313" cy="3656110"/>
          </a:xfrm>
        </p:grpSpPr>
        <p:pic>
          <p:nvPicPr>
            <p:cNvPr id="9" name="Picture 8">
              <a:extLst>
                <a:ext uri="{FF2B5EF4-FFF2-40B4-BE49-F238E27FC236}">
                  <a16:creationId xmlns:a16="http://schemas.microsoft.com/office/drawing/2014/main" id="{EFB52EEE-8D28-9D7A-E58D-6DE7F40720C9}"/>
                </a:ext>
              </a:extLst>
            </p:cNvPr>
            <p:cNvPicPr>
              <a:picLocks noChangeAspect="1"/>
            </p:cNvPicPr>
            <p:nvPr/>
          </p:nvPicPr>
          <p:blipFill>
            <a:blip r:embed="rId3"/>
            <a:srcRect t="7315"/>
            <a:stretch/>
          </p:blipFill>
          <p:spPr>
            <a:xfrm>
              <a:off x="212651" y="1086011"/>
              <a:ext cx="5507313" cy="3559400"/>
            </a:xfrm>
            <a:prstGeom prst="rect">
              <a:avLst/>
            </a:prstGeom>
          </p:spPr>
        </p:pic>
        <p:sp>
          <p:nvSpPr>
            <p:cNvPr id="11" name="Rectangle 10">
              <a:extLst>
                <a:ext uri="{FF2B5EF4-FFF2-40B4-BE49-F238E27FC236}">
                  <a16:creationId xmlns:a16="http://schemas.microsoft.com/office/drawing/2014/main" id="{BC6E9AC3-D78D-7A29-4CC6-ABFD521ADBBA}"/>
                </a:ext>
              </a:extLst>
            </p:cNvPr>
            <p:cNvSpPr/>
            <p:nvPr/>
          </p:nvSpPr>
          <p:spPr>
            <a:xfrm>
              <a:off x="318977" y="4207936"/>
              <a:ext cx="489097" cy="534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B08C7BC0-FD14-1BE3-EE05-EBAA225F80DD}"/>
              </a:ext>
            </a:extLst>
          </p:cNvPr>
          <p:cNvPicPr>
            <a:picLocks noChangeAspect="1"/>
          </p:cNvPicPr>
          <p:nvPr/>
        </p:nvPicPr>
        <p:blipFill>
          <a:blip r:embed="rId4"/>
          <a:stretch>
            <a:fillRect/>
          </a:stretch>
        </p:blipFill>
        <p:spPr>
          <a:xfrm>
            <a:off x="6491757" y="964585"/>
            <a:ext cx="5345706" cy="3848124"/>
          </a:xfrm>
          <a:prstGeom prst="rect">
            <a:avLst/>
          </a:prstGeom>
        </p:spPr>
      </p:pic>
      <p:sp>
        <p:nvSpPr>
          <p:cNvPr id="16" name="TextBox 15">
            <a:extLst>
              <a:ext uri="{FF2B5EF4-FFF2-40B4-BE49-F238E27FC236}">
                <a16:creationId xmlns:a16="http://schemas.microsoft.com/office/drawing/2014/main" id="{8001EA3A-754E-4CC5-DEEF-2425ED8C8099}"/>
              </a:ext>
            </a:extLst>
          </p:cNvPr>
          <p:cNvSpPr txBox="1"/>
          <p:nvPr/>
        </p:nvSpPr>
        <p:spPr>
          <a:xfrm>
            <a:off x="1144102" y="4930897"/>
            <a:ext cx="4260782" cy="923330"/>
          </a:xfrm>
          <a:prstGeom prst="rect">
            <a:avLst/>
          </a:prstGeom>
          <a:noFill/>
        </p:spPr>
        <p:txBody>
          <a:bodyPr wrap="none" rtlCol="0">
            <a:spAutoFit/>
          </a:bodyPr>
          <a:lstStyle/>
          <a:p>
            <a:r>
              <a:rPr lang="en-GB" dirty="0"/>
              <a:t>From Curie-Weiss fit:</a:t>
            </a:r>
            <a:r>
              <a:rPr lang="en-GB" i="1" dirty="0"/>
              <a:t> J</a:t>
            </a:r>
            <a:r>
              <a:rPr lang="en-GB" dirty="0"/>
              <a:t> = 2</a:t>
            </a:r>
            <a:r>
              <a:rPr lang="en-GB" dirty="0">
                <a:latin typeface="Symbol" panose="05050102010706020507" pitchFamily="18" charset="2"/>
              </a:rPr>
              <a:t>q</a:t>
            </a:r>
            <a:r>
              <a:rPr lang="en-GB" dirty="0"/>
              <a:t>/</a:t>
            </a:r>
            <a:r>
              <a:rPr lang="en-GB" i="1" dirty="0"/>
              <a:t>z</a:t>
            </a:r>
            <a:r>
              <a:rPr lang="en-GB" dirty="0"/>
              <a:t> = 1.7 K</a:t>
            </a:r>
          </a:p>
          <a:p>
            <a:endParaRPr lang="en-GB" dirty="0"/>
          </a:p>
          <a:p>
            <a:r>
              <a:rPr lang="en-GB" dirty="0"/>
              <a:t>From high T series expansion: </a:t>
            </a:r>
            <a:r>
              <a:rPr lang="en-GB" i="1" dirty="0"/>
              <a:t>J</a:t>
            </a:r>
            <a:r>
              <a:rPr lang="en-GB" dirty="0"/>
              <a:t> = 2.0 K</a:t>
            </a:r>
          </a:p>
        </p:txBody>
      </p:sp>
      <p:sp>
        <p:nvSpPr>
          <p:cNvPr id="17" name="TextBox 16">
            <a:extLst>
              <a:ext uri="{FF2B5EF4-FFF2-40B4-BE49-F238E27FC236}">
                <a16:creationId xmlns:a16="http://schemas.microsoft.com/office/drawing/2014/main" id="{3087016F-7214-7B7D-B62B-3549C61EBBBB}"/>
              </a:ext>
            </a:extLst>
          </p:cNvPr>
          <p:cNvSpPr txBox="1"/>
          <p:nvPr/>
        </p:nvSpPr>
        <p:spPr>
          <a:xfrm>
            <a:off x="6351468" y="4908794"/>
            <a:ext cx="5844292" cy="923330"/>
          </a:xfrm>
          <a:prstGeom prst="rect">
            <a:avLst/>
          </a:prstGeom>
          <a:noFill/>
        </p:spPr>
        <p:txBody>
          <a:bodyPr wrap="none" rtlCol="0">
            <a:spAutoFit/>
          </a:bodyPr>
          <a:lstStyle/>
          <a:p>
            <a:r>
              <a:rPr lang="en-GB" dirty="0"/>
              <a:t>Residual entropy is 30% of </a:t>
            </a:r>
            <a:r>
              <a:rPr lang="en-GB" i="1" dirty="0"/>
              <a:t>R</a:t>
            </a:r>
            <a:r>
              <a:rPr lang="en-GB" dirty="0"/>
              <a:t> ln 2</a:t>
            </a:r>
          </a:p>
          <a:p>
            <a:endParaRPr lang="en-GB" dirty="0"/>
          </a:p>
          <a:p>
            <a:r>
              <a:rPr lang="en-GB" dirty="0"/>
              <a:t>Consistent with a QSL ground state (prediction is 40 %)</a:t>
            </a:r>
          </a:p>
        </p:txBody>
      </p:sp>
    </p:spTree>
    <p:extLst>
      <p:ext uri="{BB962C8B-B14F-4D97-AF65-F5344CB8AC3E}">
        <p14:creationId xmlns:p14="http://schemas.microsoft.com/office/powerpoint/2010/main" val="407032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1740AF-0E1F-8F31-5589-7CBE1688794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8757930-3CAB-0C11-3FB5-9AF096188A27}"/>
              </a:ext>
            </a:extLst>
          </p:cNvPr>
          <p:cNvSpPr/>
          <p:nvPr/>
        </p:nvSpPr>
        <p:spPr>
          <a:xfrm>
            <a:off x="0" y="1"/>
            <a:ext cx="12192000" cy="6476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Power Laws for Specific Heat and Magnetic Susceptibility</a:t>
            </a:r>
            <a:endParaRPr lang="en-GB" sz="2000" baseline="-25000" dirty="0">
              <a:solidFill>
                <a:schemeClr val="tx1"/>
              </a:solidFill>
            </a:endParaRPr>
          </a:p>
        </p:txBody>
      </p:sp>
      <p:sp>
        <p:nvSpPr>
          <p:cNvPr id="7" name="TextBox 6">
            <a:extLst>
              <a:ext uri="{FF2B5EF4-FFF2-40B4-BE49-F238E27FC236}">
                <a16:creationId xmlns:a16="http://schemas.microsoft.com/office/drawing/2014/main" id="{7AE790CE-5F17-CDB9-E96F-A901C8B9A445}"/>
              </a:ext>
            </a:extLst>
          </p:cNvPr>
          <p:cNvSpPr txBox="1"/>
          <p:nvPr/>
        </p:nvSpPr>
        <p:spPr>
          <a:xfrm>
            <a:off x="1423164" y="4420746"/>
            <a:ext cx="3471970" cy="1299410"/>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44237F65-3A41-8FF9-8A09-E9F4DD9289A5}"/>
              </a:ext>
            </a:extLst>
          </p:cNvPr>
          <p:cNvSpPr txBox="1"/>
          <p:nvPr/>
        </p:nvSpPr>
        <p:spPr>
          <a:xfrm>
            <a:off x="3678626" y="6254320"/>
            <a:ext cx="4834748" cy="369332"/>
          </a:xfrm>
          <a:prstGeom prst="rect">
            <a:avLst/>
          </a:prstGeom>
          <a:noFill/>
        </p:spPr>
        <p:txBody>
          <a:bodyPr wrap="square">
            <a:spAutoFit/>
          </a:bodyPr>
          <a:lstStyle/>
          <a:p>
            <a:pPr algn="ctr"/>
            <a:r>
              <a:rPr lang="de-DE" sz="1800" b="0" i="0" u="none" strike="noStrike" baseline="0" dirty="0">
                <a:latin typeface="AdvOT65f8a23b.I"/>
              </a:rPr>
              <a:t>Misumi et al, J. Am. Chem. Soc.</a:t>
            </a:r>
            <a:r>
              <a:rPr lang="de-DE" sz="1800" b="0" i="0" u="none" strike="noStrike" baseline="0" dirty="0">
                <a:latin typeface="AdvOT46dcae81"/>
              </a:rPr>
              <a:t> 142, 16513 (2020)</a:t>
            </a:r>
            <a:endParaRPr lang="en-GB" dirty="0"/>
          </a:p>
        </p:txBody>
      </p:sp>
      <p:sp>
        <p:nvSpPr>
          <p:cNvPr id="11" name="TextBox 10">
            <a:extLst>
              <a:ext uri="{FF2B5EF4-FFF2-40B4-BE49-F238E27FC236}">
                <a16:creationId xmlns:a16="http://schemas.microsoft.com/office/drawing/2014/main" id="{4DB2F445-7183-CB69-1263-46041AE34E9D}"/>
              </a:ext>
            </a:extLst>
          </p:cNvPr>
          <p:cNvSpPr txBox="1"/>
          <p:nvPr/>
        </p:nvSpPr>
        <p:spPr>
          <a:xfrm>
            <a:off x="1527933" y="1007485"/>
            <a:ext cx="3262432" cy="369332"/>
          </a:xfrm>
          <a:prstGeom prst="rect">
            <a:avLst/>
          </a:prstGeom>
          <a:noFill/>
        </p:spPr>
        <p:txBody>
          <a:bodyPr wrap="none" rtlCol="0">
            <a:spAutoFit/>
          </a:bodyPr>
          <a:lstStyle/>
          <a:p>
            <a:r>
              <a:rPr lang="en-GB" dirty="0"/>
              <a:t>Low temperature specific heat</a:t>
            </a:r>
          </a:p>
        </p:txBody>
      </p:sp>
      <p:sp>
        <p:nvSpPr>
          <p:cNvPr id="12" name="TextBox 11">
            <a:extLst>
              <a:ext uri="{FF2B5EF4-FFF2-40B4-BE49-F238E27FC236}">
                <a16:creationId xmlns:a16="http://schemas.microsoft.com/office/drawing/2014/main" id="{0E26B9E0-CE52-6CB3-10B9-AD9070A86EDC}"/>
              </a:ext>
            </a:extLst>
          </p:cNvPr>
          <p:cNvSpPr txBox="1"/>
          <p:nvPr/>
        </p:nvSpPr>
        <p:spPr>
          <a:xfrm>
            <a:off x="7254240" y="1036320"/>
            <a:ext cx="4288353" cy="369332"/>
          </a:xfrm>
          <a:prstGeom prst="rect">
            <a:avLst/>
          </a:prstGeom>
          <a:noFill/>
        </p:spPr>
        <p:txBody>
          <a:bodyPr wrap="none" rtlCol="0">
            <a:spAutoFit/>
          </a:bodyPr>
          <a:lstStyle/>
          <a:p>
            <a:r>
              <a:rPr lang="en-GB" dirty="0"/>
              <a:t>Low temperature magnetic susceptibility</a:t>
            </a:r>
          </a:p>
        </p:txBody>
      </p:sp>
      <p:pic>
        <p:nvPicPr>
          <p:cNvPr id="14" name="Picture 13">
            <a:extLst>
              <a:ext uri="{FF2B5EF4-FFF2-40B4-BE49-F238E27FC236}">
                <a16:creationId xmlns:a16="http://schemas.microsoft.com/office/drawing/2014/main" id="{D2DEB495-D08C-F797-BE1F-8484E94B505F}"/>
              </a:ext>
            </a:extLst>
          </p:cNvPr>
          <p:cNvPicPr>
            <a:picLocks noChangeAspect="1"/>
          </p:cNvPicPr>
          <p:nvPr/>
        </p:nvPicPr>
        <p:blipFill>
          <a:blip r:embed="rId3"/>
          <a:stretch>
            <a:fillRect/>
          </a:stretch>
        </p:blipFill>
        <p:spPr>
          <a:xfrm>
            <a:off x="345440" y="1685470"/>
            <a:ext cx="5289486" cy="3942164"/>
          </a:xfrm>
          <a:prstGeom prst="rect">
            <a:avLst/>
          </a:prstGeom>
        </p:spPr>
      </p:pic>
      <p:sp>
        <p:nvSpPr>
          <p:cNvPr id="15" name="TextBox 14">
            <a:extLst>
              <a:ext uri="{FF2B5EF4-FFF2-40B4-BE49-F238E27FC236}">
                <a16:creationId xmlns:a16="http://schemas.microsoft.com/office/drawing/2014/main" id="{B00B75A1-851F-5B87-88B2-3ECBC054193F}"/>
              </a:ext>
            </a:extLst>
          </p:cNvPr>
          <p:cNvSpPr txBox="1"/>
          <p:nvPr/>
        </p:nvSpPr>
        <p:spPr>
          <a:xfrm>
            <a:off x="2133600" y="5672717"/>
            <a:ext cx="2319866" cy="369332"/>
          </a:xfrm>
          <a:prstGeom prst="rect">
            <a:avLst/>
          </a:prstGeom>
          <a:solidFill>
            <a:schemeClr val="accent3">
              <a:lumMod val="20000"/>
              <a:lumOff val="80000"/>
            </a:schemeClr>
          </a:solidFill>
        </p:spPr>
        <p:txBody>
          <a:bodyPr wrap="none" rtlCol="0">
            <a:spAutoFit/>
          </a:bodyPr>
          <a:lstStyle/>
          <a:p>
            <a:r>
              <a:rPr lang="en-GB" dirty="0"/>
              <a:t>Power law </a:t>
            </a:r>
            <a:r>
              <a:rPr lang="en-GB" i="1" dirty="0"/>
              <a:t>n</a:t>
            </a:r>
            <a:r>
              <a:rPr lang="en-GB" baseline="-25000" dirty="0"/>
              <a:t>C</a:t>
            </a:r>
            <a:r>
              <a:rPr lang="en-GB" dirty="0"/>
              <a:t> = 0.52</a:t>
            </a:r>
          </a:p>
        </p:txBody>
      </p:sp>
      <p:pic>
        <p:nvPicPr>
          <p:cNvPr id="17" name="Picture 16">
            <a:extLst>
              <a:ext uri="{FF2B5EF4-FFF2-40B4-BE49-F238E27FC236}">
                <a16:creationId xmlns:a16="http://schemas.microsoft.com/office/drawing/2014/main" id="{E4689C78-B91B-D5D9-42EC-8755F7CE6392}"/>
              </a:ext>
            </a:extLst>
          </p:cNvPr>
          <p:cNvPicPr>
            <a:picLocks noChangeAspect="1"/>
          </p:cNvPicPr>
          <p:nvPr/>
        </p:nvPicPr>
        <p:blipFill>
          <a:blip r:embed="rId4"/>
          <a:srcRect t="7260"/>
          <a:stretch/>
        </p:blipFill>
        <p:spPr>
          <a:xfrm>
            <a:off x="6485956" y="1784502"/>
            <a:ext cx="5360604" cy="3732574"/>
          </a:xfrm>
          <a:prstGeom prst="rect">
            <a:avLst/>
          </a:prstGeom>
        </p:spPr>
      </p:pic>
      <p:sp>
        <p:nvSpPr>
          <p:cNvPr id="18" name="TextBox 17">
            <a:extLst>
              <a:ext uri="{FF2B5EF4-FFF2-40B4-BE49-F238E27FC236}">
                <a16:creationId xmlns:a16="http://schemas.microsoft.com/office/drawing/2014/main" id="{737D39FE-775F-9944-59EC-4451AD34A400}"/>
              </a:ext>
            </a:extLst>
          </p:cNvPr>
          <p:cNvSpPr txBox="1"/>
          <p:nvPr/>
        </p:nvSpPr>
        <p:spPr>
          <a:xfrm>
            <a:off x="8341360" y="5580384"/>
            <a:ext cx="2340705" cy="461665"/>
          </a:xfrm>
          <a:prstGeom prst="rect">
            <a:avLst/>
          </a:prstGeom>
          <a:solidFill>
            <a:schemeClr val="accent3">
              <a:lumMod val="20000"/>
              <a:lumOff val="80000"/>
            </a:schemeClr>
          </a:solidFill>
        </p:spPr>
        <p:txBody>
          <a:bodyPr wrap="none" rtlCol="0">
            <a:spAutoFit/>
          </a:bodyPr>
          <a:lstStyle/>
          <a:p>
            <a:r>
              <a:rPr lang="en-GB" dirty="0"/>
              <a:t>Power law </a:t>
            </a:r>
            <a:r>
              <a:rPr lang="en-GB" i="1" dirty="0" err="1"/>
              <a:t>n</a:t>
            </a:r>
            <a:r>
              <a:rPr lang="en-GB" baseline="-25000" dirty="0" err="1">
                <a:latin typeface="Symbol" panose="05050102010706020507" pitchFamily="18" charset="2"/>
              </a:rPr>
              <a:t>c</a:t>
            </a:r>
            <a:r>
              <a:rPr lang="en-GB" dirty="0"/>
              <a:t> = </a:t>
            </a:r>
            <a:r>
              <a:rPr lang="en-GB" sz="2400" dirty="0"/>
              <a:t>-</a:t>
            </a:r>
            <a:r>
              <a:rPr lang="en-GB" dirty="0"/>
              <a:t>0.31</a:t>
            </a:r>
          </a:p>
        </p:txBody>
      </p:sp>
    </p:spTree>
    <p:extLst>
      <p:ext uri="{BB962C8B-B14F-4D97-AF65-F5344CB8AC3E}">
        <p14:creationId xmlns:p14="http://schemas.microsoft.com/office/powerpoint/2010/main" val="64924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
            <a:ext cx="12192000" cy="6476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Electronic Structure from DFT</a:t>
            </a:r>
            <a:endParaRPr lang="en-GB" sz="2000" baseline="-25000" dirty="0">
              <a:solidFill>
                <a:schemeClr val="tx1"/>
              </a:solidFill>
            </a:endParaRPr>
          </a:p>
        </p:txBody>
      </p:sp>
      <p:pic>
        <p:nvPicPr>
          <p:cNvPr id="18" name="Picture 17">
            <a:extLst>
              <a:ext uri="{FF2B5EF4-FFF2-40B4-BE49-F238E27FC236}">
                <a16:creationId xmlns:a16="http://schemas.microsoft.com/office/drawing/2014/main" id="{EE748A62-3EC2-CE28-1A5A-8F26A2DD4B45}"/>
              </a:ext>
            </a:extLst>
          </p:cNvPr>
          <p:cNvPicPr>
            <a:picLocks noChangeAspect="1"/>
          </p:cNvPicPr>
          <p:nvPr/>
        </p:nvPicPr>
        <p:blipFill>
          <a:blip r:embed="rId3"/>
          <a:stretch>
            <a:fillRect/>
          </a:stretch>
        </p:blipFill>
        <p:spPr>
          <a:xfrm>
            <a:off x="54618" y="792480"/>
            <a:ext cx="4499915" cy="6100347"/>
          </a:xfrm>
          <a:prstGeom prst="rect">
            <a:avLst/>
          </a:prstGeom>
        </p:spPr>
      </p:pic>
      <p:sp>
        <p:nvSpPr>
          <p:cNvPr id="19" name="TextBox 18">
            <a:extLst>
              <a:ext uri="{FF2B5EF4-FFF2-40B4-BE49-F238E27FC236}">
                <a16:creationId xmlns:a16="http://schemas.microsoft.com/office/drawing/2014/main" id="{8B0BAA3F-62BC-775F-90B1-14E3ABE1F6DE}"/>
              </a:ext>
            </a:extLst>
          </p:cNvPr>
          <p:cNvSpPr txBox="1"/>
          <p:nvPr/>
        </p:nvSpPr>
        <p:spPr>
          <a:xfrm>
            <a:off x="5063948" y="1308678"/>
            <a:ext cx="6978503" cy="1754326"/>
          </a:xfrm>
          <a:prstGeom prst="rect">
            <a:avLst/>
          </a:prstGeom>
          <a:solidFill>
            <a:schemeClr val="accent5">
              <a:lumMod val="20000"/>
              <a:lumOff val="80000"/>
            </a:schemeClr>
          </a:solidFill>
        </p:spPr>
        <p:txBody>
          <a:bodyPr wrap="square" rtlCol="0">
            <a:spAutoFit/>
          </a:bodyPr>
          <a:lstStyle/>
          <a:p>
            <a:r>
              <a:rPr lang="en-GB" dirty="0"/>
              <a:t>Spin density is 79% on Cu with the rest mainly on the O ligands </a:t>
            </a:r>
          </a:p>
          <a:p>
            <a:endParaRPr lang="en-GB" dirty="0"/>
          </a:p>
          <a:p>
            <a:r>
              <a:rPr lang="en-GB" dirty="0"/>
              <a:t>Slipped configuration between adjacent layers is more stable than the eclipsed configuration by ~1 eV</a:t>
            </a:r>
          </a:p>
          <a:p>
            <a:endParaRPr lang="en-GB" dirty="0"/>
          </a:p>
          <a:p>
            <a:r>
              <a:rPr lang="en-GB" dirty="0"/>
              <a:t>(note that there are 12 equivalent slip directions for a pair of layers)</a:t>
            </a:r>
          </a:p>
        </p:txBody>
      </p:sp>
      <p:sp>
        <p:nvSpPr>
          <p:cNvPr id="20" name="TextBox 19">
            <a:extLst>
              <a:ext uri="{FF2B5EF4-FFF2-40B4-BE49-F238E27FC236}">
                <a16:creationId xmlns:a16="http://schemas.microsoft.com/office/drawing/2014/main" id="{4EB98348-3E75-8F6A-688D-581C02A104B3}"/>
              </a:ext>
            </a:extLst>
          </p:cNvPr>
          <p:cNvSpPr txBox="1"/>
          <p:nvPr/>
        </p:nvSpPr>
        <p:spPr>
          <a:xfrm>
            <a:off x="5063947" y="3226970"/>
            <a:ext cx="6978503" cy="3416320"/>
          </a:xfrm>
          <a:prstGeom prst="rect">
            <a:avLst/>
          </a:prstGeom>
          <a:solidFill>
            <a:schemeClr val="accent1">
              <a:lumMod val="20000"/>
              <a:lumOff val="80000"/>
            </a:schemeClr>
          </a:solidFill>
        </p:spPr>
        <p:txBody>
          <a:bodyPr wrap="square" rtlCol="0">
            <a:spAutoFit/>
          </a:bodyPr>
          <a:lstStyle/>
          <a:p>
            <a:r>
              <a:rPr lang="en-GB" dirty="0"/>
              <a:t>Broken symmetry DFT+U calculations allow the exchange coupling </a:t>
            </a:r>
            <a:r>
              <a:rPr lang="en-GB" i="1" dirty="0"/>
              <a:t>J</a:t>
            </a:r>
            <a:r>
              <a:rPr lang="en-GB" dirty="0"/>
              <a:t> to be calculated</a:t>
            </a:r>
          </a:p>
          <a:p>
            <a:endParaRPr lang="en-GB" dirty="0"/>
          </a:p>
          <a:p>
            <a:r>
              <a:rPr lang="en-GB" dirty="0"/>
              <a:t>The experimental value </a:t>
            </a:r>
            <a:r>
              <a:rPr lang="en-GB" i="1" dirty="0"/>
              <a:t>J</a:t>
            </a:r>
            <a:r>
              <a:rPr lang="en-GB" dirty="0"/>
              <a:t> ~ 2 eV is matched for the reasonable U parameter values of 7.3 eV on Cu and 4 eV on C and O</a:t>
            </a:r>
          </a:p>
          <a:p>
            <a:endParaRPr lang="en-GB" dirty="0"/>
          </a:p>
          <a:p>
            <a:r>
              <a:rPr lang="en-GB" dirty="0"/>
              <a:t>Interlayer exchange coupling is 0.13 eV and interlayer dipolar coupling is -0.07 eV, giving a combined interlayer coupling of 0.06 eV</a:t>
            </a:r>
          </a:p>
          <a:p>
            <a:endParaRPr lang="en-GB" dirty="0"/>
          </a:p>
          <a:p>
            <a:r>
              <a:rPr lang="en-GB" dirty="0"/>
              <a:t>The predicted anisotropy ratio for intralayer versus interlayer diffusion is then </a:t>
            </a:r>
            <a:r>
              <a:rPr lang="en-GB" i="1" dirty="0" err="1"/>
              <a:t>D</a:t>
            </a:r>
            <a:r>
              <a:rPr lang="en-GB" baseline="-25000" dirty="0" err="1"/>
              <a:t>ǁ</a:t>
            </a:r>
            <a:r>
              <a:rPr lang="en-GB" dirty="0"/>
              <a:t>/</a:t>
            </a:r>
            <a:r>
              <a:rPr lang="en-GB" i="1" dirty="0"/>
              <a:t>D</a:t>
            </a:r>
            <a:r>
              <a:rPr lang="en-GB" baseline="-25000" dirty="0">
                <a:sym typeface="Symbol" panose="05050102010706020507" pitchFamily="18" charset="2"/>
              </a:rPr>
              <a:t></a:t>
            </a:r>
            <a:r>
              <a:rPr lang="en-GB" dirty="0"/>
              <a:t> = 2.0/0.06 = 33</a:t>
            </a:r>
          </a:p>
        </p:txBody>
      </p:sp>
      <p:sp>
        <p:nvSpPr>
          <p:cNvPr id="3" name="TextBox 2">
            <a:extLst>
              <a:ext uri="{FF2B5EF4-FFF2-40B4-BE49-F238E27FC236}">
                <a16:creationId xmlns:a16="http://schemas.microsoft.com/office/drawing/2014/main" id="{47844940-6674-5076-C708-6E8470828587}"/>
              </a:ext>
            </a:extLst>
          </p:cNvPr>
          <p:cNvSpPr txBox="1"/>
          <p:nvPr/>
        </p:nvSpPr>
        <p:spPr>
          <a:xfrm>
            <a:off x="2418080" y="672697"/>
            <a:ext cx="8956654" cy="369332"/>
          </a:xfrm>
          <a:prstGeom prst="rect">
            <a:avLst/>
          </a:prstGeom>
          <a:noFill/>
        </p:spPr>
        <p:txBody>
          <a:bodyPr wrap="square">
            <a:spAutoFit/>
          </a:bodyPr>
          <a:lstStyle/>
          <a:p>
            <a:pPr lvl="1"/>
            <a:r>
              <a:rPr lang="en-GB" i="1" dirty="0">
                <a:solidFill>
                  <a:srgbClr val="000000"/>
                </a:solidFill>
              </a:rPr>
              <a:t>Calculations by</a:t>
            </a:r>
            <a:r>
              <a:rPr lang="en-GB" sz="1800" b="0" i="1" u="none" strike="noStrike" baseline="0" dirty="0">
                <a:solidFill>
                  <a:srgbClr val="000000"/>
                </a:solidFill>
              </a:rPr>
              <a:t> Diego López-Alcalá</a:t>
            </a:r>
            <a:r>
              <a:rPr lang="en-GB" sz="1800" b="0" i="1" u="none" strike="noStrike" baseline="0" dirty="0">
                <a:solidFill>
                  <a:srgbClr val="0000FF"/>
                </a:solidFill>
              </a:rPr>
              <a:t> </a:t>
            </a:r>
            <a:r>
              <a:rPr lang="en-GB" sz="1800" b="0" i="1" u="none" strike="noStrike" baseline="0" dirty="0"/>
              <a:t>a</a:t>
            </a:r>
            <a:r>
              <a:rPr lang="en-GB" sz="1800" b="0" i="1" u="none" strike="noStrike" baseline="0" dirty="0">
                <a:solidFill>
                  <a:srgbClr val="000000"/>
                </a:solidFill>
              </a:rPr>
              <a:t>nd Jose Baldoví </a:t>
            </a:r>
            <a:r>
              <a:rPr lang="en-GB" i="1" dirty="0">
                <a:solidFill>
                  <a:srgbClr val="000000"/>
                </a:solidFill>
              </a:rPr>
              <a:t>(</a:t>
            </a:r>
            <a:r>
              <a:rPr lang="en-GB" sz="1800" b="0" i="1" u="none" strike="noStrike" baseline="0" dirty="0">
                <a:solidFill>
                  <a:srgbClr val="000000"/>
                </a:solidFill>
              </a:rPr>
              <a:t>Valencia)</a:t>
            </a:r>
          </a:p>
        </p:txBody>
      </p:sp>
    </p:spTree>
    <p:extLst>
      <p:ext uri="{BB962C8B-B14F-4D97-AF65-F5344CB8AC3E}">
        <p14:creationId xmlns:p14="http://schemas.microsoft.com/office/powerpoint/2010/main" val="341864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F94CDF-281C-3BAE-144B-1CDC33AA6D1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502A63-AA02-6076-F1B2-7423ACF8B962}"/>
              </a:ext>
            </a:extLst>
          </p:cNvPr>
          <p:cNvSpPr/>
          <p:nvPr/>
        </p:nvSpPr>
        <p:spPr>
          <a:xfrm>
            <a:off x="0" y="1"/>
            <a:ext cx="12192000" cy="6476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Electronic Structure from DFT: Regular Stacking Models</a:t>
            </a:r>
            <a:endParaRPr lang="en-GB" sz="2000" baseline="-25000" dirty="0">
              <a:solidFill>
                <a:schemeClr val="tx1"/>
              </a:solidFill>
            </a:endParaRPr>
          </a:p>
        </p:txBody>
      </p:sp>
      <p:pic>
        <p:nvPicPr>
          <p:cNvPr id="3" name="Picture 2">
            <a:extLst>
              <a:ext uri="{FF2B5EF4-FFF2-40B4-BE49-F238E27FC236}">
                <a16:creationId xmlns:a16="http://schemas.microsoft.com/office/drawing/2014/main" id="{1E96AF65-8DEB-E390-6404-CF12F3D158A1}"/>
              </a:ext>
            </a:extLst>
          </p:cNvPr>
          <p:cNvPicPr>
            <a:picLocks noChangeAspect="1"/>
          </p:cNvPicPr>
          <p:nvPr/>
        </p:nvPicPr>
        <p:blipFill>
          <a:blip r:embed="rId3"/>
          <a:stretch>
            <a:fillRect/>
          </a:stretch>
        </p:blipFill>
        <p:spPr>
          <a:xfrm>
            <a:off x="666908" y="1136899"/>
            <a:ext cx="9724506" cy="4894420"/>
          </a:xfrm>
          <a:prstGeom prst="rect">
            <a:avLst/>
          </a:prstGeom>
        </p:spPr>
      </p:pic>
      <p:sp>
        <p:nvSpPr>
          <p:cNvPr id="4" name="TextBox 3">
            <a:extLst>
              <a:ext uri="{FF2B5EF4-FFF2-40B4-BE49-F238E27FC236}">
                <a16:creationId xmlns:a16="http://schemas.microsoft.com/office/drawing/2014/main" id="{68F12417-6844-6104-C7F6-74DC978588D6}"/>
              </a:ext>
            </a:extLst>
          </p:cNvPr>
          <p:cNvSpPr txBox="1"/>
          <p:nvPr/>
        </p:nvSpPr>
        <p:spPr>
          <a:xfrm>
            <a:off x="1318920" y="868594"/>
            <a:ext cx="3788281" cy="369332"/>
          </a:xfrm>
          <a:prstGeom prst="rect">
            <a:avLst/>
          </a:prstGeom>
          <a:noFill/>
        </p:spPr>
        <p:txBody>
          <a:bodyPr wrap="none" rtlCol="0">
            <a:spAutoFit/>
          </a:bodyPr>
          <a:lstStyle/>
          <a:p>
            <a:r>
              <a:rPr lang="en-GB" dirty="0"/>
              <a:t>Regular AB zigzag slipped stacking</a:t>
            </a:r>
          </a:p>
        </p:txBody>
      </p:sp>
      <p:sp>
        <p:nvSpPr>
          <p:cNvPr id="6" name="TextBox 5">
            <a:extLst>
              <a:ext uri="{FF2B5EF4-FFF2-40B4-BE49-F238E27FC236}">
                <a16:creationId xmlns:a16="http://schemas.microsoft.com/office/drawing/2014/main" id="{76F7DB1B-C316-C393-8F28-4646000AF082}"/>
              </a:ext>
            </a:extLst>
          </p:cNvPr>
          <p:cNvSpPr txBox="1"/>
          <p:nvPr/>
        </p:nvSpPr>
        <p:spPr>
          <a:xfrm>
            <a:off x="5399566" y="866100"/>
            <a:ext cx="3159968" cy="369332"/>
          </a:xfrm>
          <a:prstGeom prst="rect">
            <a:avLst/>
          </a:prstGeom>
          <a:noFill/>
        </p:spPr>
        <p:txBody>
          <a:bodyPr wrap="none" rtlCol="0">
            <a:spAutoFit/>
          </a:bodyPr>
          <a:lstStyle/>
          <a:p>
            <a:r>
              <a:rPr lang="en-GB" dirty="0"/>
              <a:t>Regular AA eclipsed stacking</a:t>
            </a:r>
          </a:p>
        </p:txBody>
      </p:sp>
      <p:sp>
        <p:nvSpPr>
          <p:cNvPr id="7" name="TextBox 6">
            <a:extLst>
              <a:ext uri="{FF2B5EF4-FFF2-40B4-BE49-F238E27FC236}">
                <a16:creationId xmlns:a16="http://schemas.microsoft.com/office/drawing/2014/main" id="{281297CB-CB51-6358-65C9-94D843A9E74C}"/>
              </a:ext>
            </a:extLst>
          </p:cNvPr>
          <p:cNvSpPr txBox="1"/>
          <p:nvPr/>
        </p:nvSpPr>
        <p:spPr>
          <a:xfrm>
            <a:off x="8851900" y="728148"/>
            <a:ext cx="1284756" cy="646331"/>
          </a:xfrm>
          <a:prstGeom prst="rect">
            <a:avLst/>
          </a:prstGeom>
          <a:noFill/>
        </p:spPr>
        <p:txBody>
          <a:bodyPr wrap="square" rtlCol="0">
            <a:spAutoFit/>
          </a:bodyPr>
          <a:lstStyle/>
          <a:p>
            <a:pPr algn="ctr"/>
            <a:r>
              <a:rPr lang="en-GB" dirty="0"/>
              <a:t>Decoupled 2D layers</a:t>
            </a:r>
          </a:p>
        </p:txBody>
      </p:sp>
      <p:sp>
        <p:nvSpPr>
          <p:cNvPr id="8" name="TextBox 7">
            <a:extLst>
              <a:ext uri="{FF2B5EF4-FFF2-40B4-BE49-F238E27FC236}">
                <a16:creationId xmlns:a16="http://schemas.microsoft.com/office/drawing/2014/main" id="{FCC53D0C-E55A-C980-DE94-5452FC8FC7B9}"/>
              </a:ext>
            </a:extLst>
          </p:cNvPr>
          <p:cNvSpPr txBox="1"/>
          <p:nvPr/>
        </p:nvSpPr>
        <p:spPr>
          <a:xfrm>
            <a:off x="2527300" y="6129852"/>
            <a:ext cx="1146468" cy="369332"/>
          </a:xfrm>
          <a:prstGeom prst="rect">
            <a:avLst/>
          </a:prstGeom>
          <a:noFill/>
        </p:spPr>
        <p:txBody>
          <a:bodyPr wrap="none" rtlCol="0">
            <a:spAutoFit/>
          </a:bodyPr>
          <a:lstStyle/>
          <a:p>
            <a:r>
              <a:rPr lang="en-GB" b="1" dirty="0">
                <a:solidFill>
                  <a:srgbClr val="FF0000"/>
                </a:solidFill>
              </a:rPr>
              <a:t>1D metal</a:t>
            </a:r>
          </a:p>
        </p:txBody>
      </p:sp>
      <p:sp>
        <p:nvSpPr>
          <p:cNvPr id="9" name="TextBox 8">
            <a:extLst>
              <a:ext uri="{FF2B5EF4-FFF2-40B4-BE49-F238E27FC236}">
                <a16:creationId xmlns:a16="http://schemas.microsoft.com/office/drawing/2014/main" id="{EB401864-1F5E-058B-F603-C2C0D6081E4F}"/>
              </a:ext>
            </a:extLst>
          </p:cNvPr>
          <p:cNvSpPr txBox="1"/>
          <p:nvPr/>
        </p:nvSpPr>
        <p:spPr>
          <a:xfrm>
            <a:off x="6096000" y="6129852"/>
            <a:ext cx="1697965" cy="369332"/>
          </a:xfrm>
          <a:prstGeom prst="rect">
            <a:avLst/>
          </a:prstGeom>
          <a:noFill/>
        </p:spPr>
        <p:txBody>
          <a:bodyPr wrap="none" rtlCol="0">
            <a:spAutoFit/>
          </a:bodyPr>
          <a:lstStyle/>
          <a:p>
            <a:r>
              <a:rPr lang="en-GB" b="1" dirty="0">
                <a:solidFill>
                  <a:srgbClr val="FF0000"/>
                </a:solidFill>
              </a:rPr>
              <a:t>Very 1D metal</a:t>
            </a:r>
          </a:p>
        </p:txBody>
      </p:sp>
      <p:sp>
        <p:nvSpPr>
          <p:cNvPr id="10" name="TextBox 9">
            <a:extLst>
              <a:ext uri="{FF2B5EF4-FFF2-40B4-BE49-F238E27FC236}">
                <a16:creationId xmlns:a16="http://schemas.microsoft.com/office/drawing/2014/main" id="{F5288EC7-9A0B-3450-C0F3-15FCE5A0840F}"/>
              </a:ext>
            </a:extLst>
          </p:cNvPr>
          <p:cNvSpPr txBox="1"/>
          <p:nvPr/>
        </p:nvSpPr>
        <p:spPr>
          <a:xfrm>
            <a:off x="8595578" y="5991352"/>
            <a:ext cx="1893339" cy="646331"/>
          </a:xfrm>
          <a:prstGeom prst="rect">
            <a:avLst/>
          </a:prstGeom>
          <a:noFill/>
        </p:spPr>
        <p:txBody>
          <a:bodyPr wrap="square" rtlCol="0">
            <a:spAutoFit/>
          </a:bodyPr>
          <a:lstStyle/>
          <a:p>
            <a:pPr algn="ctr"/>
            <a:r>
              <a:rPr lang="en-GB" b="1" dirty="0">
                <a:solidFill>
                  <a:srgbClr val="00B050"/>
                </a:solidFill>
              </a:rPr>
              <a:t>Small gap 2D semiconductor</a:t>
            </a:r>
          </a:p>
        </p:txBody>
      </p:sp>
    </p:spTree>
    <p:extLst>
      <p:ext uri="{BB962C8B-B14F-4D97-AF65-F5344CB8AC3E}">
        <p14:creationId xmlns:p14="http://schemas.microsoft.com/office/powerpoint/2010/main" val="74114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Frustrated Layer Stacking Enhances the Two-dimensionality</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C4660A-CB55-BE63-2785-7B1D8922FAFF}"/>
              </a:ext>
            </a:extLst>
          </p:cNvPr>
          <p:cNvPicPr>
            <a:picLocks noChangeAspect="1"/>
          </p:cNvPicPr>
          <p:nvPr/>
        </p:nvPicPr>
        <p:blipFill rotWithShape="1">
          <a:blip r:embed="rId2"/>
          <a:srcRect l="8068" b="47682"/>
          <a:stretch/>
        </p:blipFill>
        <p:spPr>
          <a:xfrm>
            <a:off x="3978193" y="770399"/>
            <a:ext cx="4753828" cy="3827086"/>
          </a:xfrm>
          <a:prstGeom prst="rect">
            <a:avLst/>
          </a:prstGeom>
        </p:spPr>
      </p:pic>
      <p:sp>
        <p:nvSpPr>
          <p:cNvPr id="6" name="TextBox 5">
            <a:extLst>
              <a:ext uri="{FF2B5EF4-FFF2-40B4-BE49-F238E27FC236}">
                <a16:creationId xmlns:a16="http://schemas.microsoft.com/office/drawing/2014/main" id="{7E54EDD3-28F3-775C-C6BA-ACA4C4D51544}"/>
              </a:ext>
            </a:extLst>
          </p:cNvPr>
          <p:cNvSpPr txBox="1"/>
          <p:nvPr/>
        </p:nvSpPr>
        <p:spPr>
          <a:xfrm>
            <a:off x="3078479" y="4959436"/>
            <a:ext cx="6217920" cy="584775"/>
          </a:xfrm>
          <a:prstGeom prst="rect">
            <a:avLst/>
          </a:prstGeom>
          <a:noFill/>
        </p:spPr>
        <p:txBody>
          <a:bodyPr wrap="square" rtlCol="0">
            <a:spAutoFit/>
          </a:bodyPr>
          <a:lstStyle/>
          <a:p>
            <a:pPr algn="ctr"/>
            <a:r>
              <a:rPr lang="en-GB" sz="1600" dirty="0"/>
              <a:t>Two-fold degeneracy for the slip angle of each successive layer due to the interlayer interaction between next-nearest layers</a:t>
            </a:r>
          </a:p>
        </p:txBody>
      </p:sp>
      <p:sp>
        <p:nvSpPr>
          <p:cNvPr id="8" name="TextBox 7">
            <a:extLst>
              <a:ext uri="{FF2B5EF4-FFF2-40B4-BE49-F238E27FC236}">
                <a16:creationId xmlns:a16="http://schemas.microsoft.com/office/drawing/2014/main" id="{E5F7954A-B032-943F-0FB6-6BF7B58E7077}"/>
              </a:ext>
            </a:extLst>
          </p:cNvPr>
          <p:cNvSpPr txBox="1"/>
          <p:nvPr/>
        </p:nvSpPr>
        <p:spPr>
          <a:xfrm>
            <a:off x="918941" y="5959273"/>
            <a:ext cx="10354117" cy="369332"/>
          </a:xfrm>
          <a:prstGeom prst="rect">
            <a:avLst/>
          </a:prstGeom>
          <a:solidFill>
            <a:schemeClr val="accent1">
              <a:lumMod val="20000"/>
              <a:lumOff val="80000"/>
            </a:schemeClr>
          </a:solidFill>
        </p:spPr>
        <p:txBody>
          <a:bodyPr wrap="none" rtlCol="0">
            <a:spAutoFit/>
          </a:bodyPr>
          <a:lstStyle/>
          <a:p>
            <a:r>
              <a:rPr lang="en-GB" dirty="0"/>
              <a:t>Result is random stacking which kills coherent interlayer transport and enhances two-dimensionality</a:t>
            </a:r>
          </a:p>
        </p:txBody>
      </p:sp>
    </p:spTree>
    <p:extLst>
      <p:ext uri="{BB962C8B-B14F-4D97-AF65-F5344CB8AC3E}">
        <p14:creationId xmlns:p14="http://schemas.microsoft.com/office/powerpoint/2010/main" val="358043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002"/>
            <a:ext cx="121920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tx1"/>
                </a:solidFill>
                <a:latin typeface="Symbol" panose="05050102010706020507" pitchFamily="18" charset="2"/>
              </a:rPr>
              <a:t>m</a:t>
            </a:r>
            <a:r>
              <a:rPr lang="en-GB" sz="3200" dirty="0" err="1">
                <a:solidFill>
                  <a:schemeClr val="tx1"/>
                </a:solidFill>
              </a:rPr>
              <a:t>SR</a:t>
            </a:r>
            <a:r>
              <a:rPr lang="en-GB" sz="3200" dirty="0">
                <a:solidFill>
                  <a:schemeClr val="tx1"/>
                </a:solidFill>
              </a:rPr>
              <a:t> Data from the HiFi Instrument at ISIS</a:t>
            </a:r>
            <a:endParaRPr lang="en-GB" sz="2000" dirty="0">
              <a:solidFill>
                <a:schemeClr val="tx1"/>
              </a:solidFill>
            </a:endParaRPr>
          </a:p>
        </p:txBody>
      </p:sp>
      <p:sp>
        <p:nvSpPr>
          <p:cNvPr id="32" name="Rectangle 31"/>
          <p:cNvSpPr/>
          <p:nvPr/>
        </p:nvSpPr>
        <p:spPr>
          <a:xfrm>
            <a:off x="4500704" y="1313789"/>
            <a:ext cx="143554" cy="19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703CE81-85A3-EDC6-71B6-4BD7DD81FD96}"/>
              </a:ext>
            </a:extLst>
          </p:cNvPr>
          <p:cNvPicPr>
            <a:picLocks noChangeAspect="1"/>
          </p:cNvPicPr>
          <p:nvPr/>
        </p:nvPicPr>
        <p:blipFill rotWithShape="1">
          <a:blip r:embed="rId2"/>
          <a:srcRect b="44552"/>
          <a:stretch/>
        </p:blipFill>
        <p:spPr>
          <a:xfrm>
            <a:off x="6955404" y="2050221"/>
            <a:ext cx="4821966" cy="4663888"/>
          </a:xfrm>
          <a:prstGeom prst="rect">
            <a:avLst/>
          </a:prstGeom>
        </p:spPr>
      </p:pic>
      <p:sp>
        <p:nvSpPr>
          <p:cNvPr id="8" name="TextBox 7">
            <a:extLst>
              <a:ext uri="{FF2B5EF4-FFF2-40B4-BE49-F238E27FC236}">
                <a16:creationId xmlns:a16="http://schemas.microsoft.com/office/drawing/2014/main" id="{0048C5B9-A994-EAB0-6E11-9804C64B00F0}"/>
              </a:ext>
            </a:extLst>
          </p:cNvPr>
          <p:cNvSpPr txBox="1"/>
          <p:nvPr/>
        </p:nvSpPr>
        <p:spPr>
          <a:xfrm>
            <a:off x="4131626" y="1162642"/>
            <a:ext cx="542692" cy="369332"/>
          </a:xfrm>
          <a:prstGeom prst="rect">
            <a:avLst/>
          </a:prstGeom>
          <a:solidFill>
            <a:schemeClr val="bg1"/>
          </a:solidFill>
        </p:spPr>
        <p:txBody>
          <a:bodyPr wrap="square" rtlCol="0">
            <a:spAutoFit/>
          </a:bodyPr>
          <a:lstStyle/>
          <a:p>
            <a:endParaRPr lang="en-GB"/>
          </a:p>
        </p:txBody>
      </p:sp>
      <p:sp>
        <p:nvSpPr>
          <p:cNvPr id="3" name="TextBox 2">
            <a:extLst>
              <a:ext uri="{FF2B5EF4-FFF2-40B4-BE49-F238E27FC236}">
                <a16:creationId xmlns:a16="http://schemas.microsoft.com/office/drawing/2014/main" id="{00DC6DCC-9E71-003A-8613-C22652388256}"/>
              </a:ext>
            </a:extLst>
          </p:cNvPr>
          <p:cNvSpPr txBox="1"/>
          <p:nvPr/>
        </p:nvSpPr>
        <p:spPr>
          <a:xfrm>
            <a:off x="559161" y="2436796"/>
            <a:ext cx="5384439" cy="2862322"/>
          </a:xfrm>
          <a:prstGeom prst="rect">
            <a:avLst/>
          </a:prstGeom>
          <a:noFill/>
        </p:spPr>
        <p:txBody>
          <a:bodyPr wrap="square" rtlCol="0">
            <a:spAutoFit/>
          </a:bodyPr>
          <a:lstStyle/>
          <a:p>
            <a:pPr marL="285750" indent="-285750">
              <a:buFont typeface="Arial" panose="020B0604020202020204" pitchFamily="34" charset="0"/>
              <a:buChar char="•"/>
            </a:pPr>
            <a:r>
              <a:rPr lang="en-GB" dirty="0"/>
              <a:t>No evidence for ordering or freezing in ZF down to 50 mK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Nuclear relaxation contribution quenched in LF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Electronic relaxation revealed in the form of a slow Lorentzian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Relaxation persists to high field signifying fast spin dynamics</a:t>
            </a:r>
          </a:p>
        </p:txBody>
      </p:sp>
      <p:sp>
        <p:nvSpPr>
          <p:cNvPr id="7" name="Rectangle 6">
            <a:extLst>
              <a:ext uri="{FF2B5EF4-FFF2-40B4-BE49-F238E27FC236}">
                <a16:creationId xmlns:a16="http://schemas.microsoft.com/office/drawing/2014/main" id="{E374E9BE-9500-16FC-093A-E43517F70756}"/>
              </a:ext>
            </a:extLst>
          </p:cNvPr>
          <p:cNvSpPr/>
          <p:nvPr/>
        </p:nvSpPr>
        <p:spPr>
          <a:xfrm>
            <a:off x="7616757" y="1162642"/>
            <a:ext cx="330741" cy="341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677325B-C158-8079-D25B-3FD4F1435DE2}"/>
              </a:ext>
            </a:extLst>
          </p:cNvPr>
          <p:cNvSpPr txBox="1"/>
          <p:nvPr/>
        </p:nvSpPr>
        <p:spPr>
          <a:xfrm>
            <a:off x="924741" y="856301"/>
            <a:ext cx="10759259" cy="369332"/>
          </a:xfrm>
          <a:prstGeom prst="rect">
            <a:avLst/>
          </a:prstGeom>
          <a:noFill/>
        </p:spPr>
        <p:txBody>
          <a:bodyPr wrap="square">
            <a:spAutoFit/>
          </a:bodyPr>
          <a:lstStyle/>
          <a:p>
            <a:pPr algn="ctr"/>
            <a:r>
              <a:rPr lang="en-GB" b="0" i="1" u="none" strike="noStrike" baseline="0" dirty="0">
                <a:solidFill>
                  <a:srgbClr val="000000"/>
                </a:solidFill>
              </a:rPr>
              <a:t>Samples from ICMol Valencia: Victor Garcia-</a:t>
            </a:r>
            <a:r>
              <a:rPr lang="en-GB" b="0" i="1" u="none" strike="noStrike" baseline="0" dirty="0" err="1">
                <a:solidFill>
                  <a:srgbClr val="000000"/>
                </a:solidFill>
              </a:rPr>
              <a:t>Lopez,Miguel</a:t>
            </a:r>
            <a:r>
              <a:rPr lang="en-GB" b="0" i="1" u="none" strike="noStrike" baseline="0" dirty="0">
                <a:solidFill>
                  <a:srgbClr val="000000"/>
                </a:solidFill>
              </a:rPr>
              <a:t> Clemente-León and Eugenio Coronado</a:t>
            </a:r>
          </a:p>
        </p:txBody>
      </p:sp>
    </p:spTree>
    <p:extLst>
      <p:ext uri="{BB962C8B-B14F-4D97-AF65-F5344CB8AC3E}">
        <p14:creationId xmlns:p14="http://schemas.microsoft.com/office/powerpoint/2010/main" val="122266465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1E5DF8"/>
      </a:accent1>
      <a:accent2>
        <a:srgbClr val="FF9D1B"/>
      </a:accent2>
      <a:accent3>
        <a:srgbClr val="003088"/>
      </a:accent3>
      <a:accent4>
        <a:srgbClr val="FFC000"/>
      </a:accent4>
      <a:accent5>
        <a:srgbClr val="5B9BD5"/>
      </a:accent5>
      <a:accent6>
        <a:srgbClr val="70AD47"/>
      </a:accent6>
      <a:hlink>
        <a:srgbClr val="0563C1"/>
      </a:hlink>
      <a:folHlink>
        <a:srgbClr val="954F72"/>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ndard slid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ttern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Triangle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range Triangle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10818</TotalTime>
  <Words>1694</Words>
  <Application>Microsoft Office PowerPoint</Application>
  <PresentationFormat>Widescreen</PresentationFormat>
  <Paragraphs>231</Paragraphs>
  <Slides>26</Slides>
  <Notes>9</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26</vt:i4>
      </vt:variant>
    </vt:vector>
  </HeadingPairs>
  <TitlesOfParts>
    <vt:vector size="49" baseType="lpstr">
      <vt:lpstr>AdvOT65f8a23b.I</vt:lpstr>
      <vt:lpstr>Roboto</vt:lpstr>
      <vt:lpstr>Arial</vt:lpstr>
      <vt:lpstr>Times-Roman</vt:lpstr>
      <vt:lpstr>Moderat Extended</vt:lpstr>
      <vt:lpstr>Moderat Medium</vt:lpstr>
      <vt:lpstr>Symbol</vt:lpstr>
      <vt:lpstr>Wingdings</vt:lpstr>
      <vt:lpstr>Calibri</vt:lpstr>
      <vt:lpstr>AdvOT46dcae81</vt:lpstr>
      <vt:lpstr>AdvOTce3d9a73</vt:lpstr>
      <vt:lpstr>Times New Roman</vt:lpstr>
      <vt:lpstr>Moderat Extended Medium</vt:lpstr>
      <vt:lpstr>Cambria Math</vt:lpstr>
      <vt:lpstr>Verdana</vt:lpstr>
      <vt:lpstr>Office Theme</vt:lpstr>
      <vt:lpstr>Office Theme</vt:lpstr>
      <vt:lpstr>Standard slide</vt:lpstr>
      <vt:lpstr>Blank Layouts</vt:lpstr>
      <vt:lpstr>Pattern Layouts</vt:lpstr>
      <vt:lpstr>Blue Triangle Layouts</vt:lpstr>
      <vt:lpstr>Orange Triangle Layouts</vt:lpstr>
      <vt:lpstr>Font and logo master</vt:lpstr>
      <vt:lpstr>Spin Liquid Properties of a Spin-1/2 Kagome Metal-Organic-Framework Compound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Stephanie (STFC,RAL,ISIS)</dc:creator>
  <cp:lastModifiedBy>Pratt, Francis (STFC,RAL,ISIS)</cp:lastModifiedBy>
  <cp:revision>5</cp:revision>
  <dcterms:created xsi:type="dcterms:W3CDTF">2023-01-10T12:41:06Z</dcterms:created>
  <dcterms:modified xsi:type="dcterms:W3CDTF">2025-07-20T17:55:22Z</dcterms:modified>
</cp:coreProperties>
</file>