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66"/>
  </p:notesMasterIdLst>
  <p:sldIdLst>
    <p:sldId id="2447" r:id="rId2"/>
    <p:sldId id="2450" r:id="rId3"/>
    <p:sldId id="2635" r:id="rId4"/>
    <p:sldId id="2300" r:id="rId5"/>
    <p:sldId id="2293" r:id="rId6"/>
    <p:sldId id="2295" r:id="rId7"/>
    <p:sldId id="2358" r:id="rId8"/>
    <p:sldId id="2446" r:id="rId9"/>
    <p:sldId id="278" r:id="rId10"/>
    <p:sldId id="2301" r:id="rId11"/>
    <p:sldId id="279" r:id="rId12"/>
    <p:sldId id="294" r:id="rId13"/>
    <p:sldId id="2462" r:id="rId14"/>
    <p:sldId id="2137" r:id="rId15"/>
    <p:sldId id="2455" r:id="rId16"/>
    <p:sldId id="2204" r:id="rId17"/>
    <p:sldId id="2279" r:id="rId18"/>
    <p:sldId id="2140" r:id="rId19"/>
    <p:sldId id="2235" r:id="rId20"/>
    <p:sldId id="2444" r:id="rId21"/>
    <p:sldId id="2606" r:id="rId22"/>
    <p:sldId id="257" r:id="rId23"/>
    <p:sldId id="2272" r:id="rId24"/>
    <p:sldId id="2634" r:id="rId25"/>
    <p:sldId id="2291" r:id="rId26"/>
    <p:sldId id="2297" r:id="rId27"/>
    <p:sldId id="2219" r:id="rId28"/>
    <p:sldId id="2304" r:id="rId29"/>
    <p:sldId id="2448" r:id="rId30"/>
    <p:sldId id="2226" r:id="rId31"/>
    <p:sldId id="2230" r:id="rId32"/>
    <p:sldId id="2456" r:id="rId33"/>
    <p:sldId id="2082" r:id="rId34"/>
    <p:sldId id="2211" r:id="rId35"/>
    <p:sldId id="2228" r:id="rId36"/>
    <p:sldId id="2233" r:id="rId37"/>
    <p:sldId id="2294" r:id="rId38"/>
    <p:sldId id="2461" r:id="rId39"/>
    <p:sldId id="2633" r:id="rId40"/>
    <p:sldId id="2637" r:id="rId41"/>
    <p:sldId id="2436" r:id="rId42"/>
    <p:sldId id="2636" r:id="rId43"/>
    <p:sldId id="2280" r:id="rId44"/>
    <p:sldId id="2239" r:id="rId45"/>
    <p:sldId id="2246" r:id="rId46"/>
    <p:sldId id="829" r:id="rId47"/>
    <p:sldId id="2389" r:id="rId48"/>
    <p:sldId id="2438" r:id="rId49"/>
    <p:sldId id="2463" r:id="rId50"/>
    <p:sldId id="2399" r:id="rId51"/>
    <p:sldId id="2236" r:id="rId52"/>
    <p:sldId id="2237" r:id="rId53"/>
    <p:sldId id="2451" r:id="rId54"/>
    <p:sldId id="2452" r:id="rId55"/>
    <p:sldId id="2459" r:id="rId56"/>
    <p:sldId id="2298" r:id="rId57"/>
    <p:sldId id="256" r:id="rId58"/>
    <p:sldId id="1093" r:id="rId59"/>
    <p:sldId id="1172" r:id="rId60"/>
    <p:sldId id="1260" r:id="rId61"/>
    <p:sldId id="1107" r:id="rId62"/>
    <p:sldId id="1108" r:id="rId63"/>
    <p:sldId id="1109" r:id="rId64"/>
    <p:sldId id="1110" r:id="rId6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則 永谷" initials="幸永" lastIdx="1" clrIdx="0">
    <p:extLst>
      <p:ext uri="{19B8F6BF-5375-455C-9EA6-DF929625EA0E}">
        <p15:presenceInfo xmlns:p15="http://schemas.microsoft.com/office/powerpoint/2012/main" userId="58beaa6d101f2b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B88F"/>
    <a:srgbClr val="99CCFF"/>
    <a:srgbClr val="00008F"/>
    <a:srgbClr val="00FF00"/>
    <a:srgbClr val="006834"/>
    <a:srgbClr val="30905D"/>
    <a:srgbClr val="A5C69A"/>
    <a:srgbClr val="DAECD0"/>
    <a:srgbClr val="EA5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0" autoAdjust="0"/>
    <p:restoredTop sz="94728" autoAdjust="0"/>
  </p:normalViewPr>
  <p:slideViewPr>
    <p:cSldViewPr snapToGrid="0">
      <p:cViewPr varScale="1">
        <p:scale>
          <a:sx n="150" d="100"/>
          <a:sy n="150" d="100"/>
        </p:scale>
        <p:origin x="276" y="13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agatani\Desktop\iwatsuki\ScCoil_20200924_e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57886161995298E-2"/>
          <c:y val="0.17064924499048761"/>
          <c:w val="0.85855468751468089"/>
          <c:h val="0.6473698920883727"/>
        </c:manualLayout>
      </c:layout>
      <c:scatterChart>
        <c:scatterStyle val="lineMarker"/>
        <c:varyColors val="0"/>
        <c:ser>
          <c:idx val="0"/>
          <c:order val="0"/>
          <c:tx>
            <c:v>External Current</c:v>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5"/>
            <c:marker>
              <c:symbol val="circle"/>
              <c:size val="5"/>
              <c:spPr>
                <a:solidFill>
                  <a:schemeClr val="accent1"/>
                </a:solidFill>
                <a:ln w="9525">
                  <a:solidFill>
                    <a:schemeClr val="accent1"/>
                  </a:solidFill>
                </a:ln>
                <a:effectLst/>
              </c:spPr>
            </c:marker>
            <c:bubble3D val="0"/>
            <c:spPr>
              <a:ln w="19050" cap="rnd">
                <a:noFill/>
                <a:round/>
              </a:ln>
              <a:effectLst/>
            </c:spPr>
            <c:extLst>
              <c:ext xmlns:c16="http://schemas.microsoft.com/office/drawing/2014/chart" uri="{C3380CC4-5D6E-409C-BE32-E72D297353CC}">
                <c16:uniqueId val="{00000001-A7D5-4386-BE5E-25DFD7178272}"/>
              </c:ext>
            </c:extLst>
          </c:dPt>
          <c:dPt>
            <c:idx val="22"/>
            <c:marker>
              <c:symbol val="circle"/>
              <c:size val="5"/>
              <c:spPr>
                <a:solidFill>
                  <a:schemeClr val="accent1"/>
                </a:solidFill>
                <a:ln w="9525">
                  <a:solidFill>
                    <a:schemeClr val="accent1"/>
                  </a:solidFill>
                </a:ln>
                <a:effectLst/>
              </c:spPr>
            </c:marker>
            <c:bubble3D val="0"/>
            <c:spPr>
              <a:ln w="19050" cap="rnd">
                <a:noFill/>
                <a:round/>
              </a:ln>
              <a:effectLst/>
            </c:spPr>
            <c:extLst>
              <c:ext xmlns:c16="http://schemas.microsoft.com/office/drawing/2014/chart" uri="{C3380CC4-5D6E-409C-BE32-E72D297353CC}">
                <c16:uniqueId val="{00000003-A7D5-4386-BE5E-25DFD7178272}"/>
              </c:ext>
            </c:extLst>
          </c:dPt>
          <c:xVal>
            <c:numRef>
              <c:f>磁場分布データ!$F$14:$F$36</c:f>
              <c:numCache>
                <c:formatCode>General</c:formatCode>
                <c:ptCount val="23"/>
                <c:pt idx="0">
                  <c:v>0</c:v>
                </c:pt>
                <c:pt idx="2">
                  <c:v>5</c:v>
                </c:pt>
                <c:pt idx="3">
                  <c:v>10</c:v>
                </c:pt>
                <c:pt idx="4">
                  <c:v>15</c:v>
                </c:pt>
                <c:pt idx="5">
                  <c:v>0</c:v>
                </c:pt>
                <c:pt idx="6">
                  <c:v>-5</c:v>
                </c:pt>
                <c:pt idx="7">
                  <c:v>-10</c:v>
                </c:pt>
                <c:pt idx="8">
                  <c:v>-15</c:v>
                </c:pt>
                <c:pt idx="9">
                  <c:v>-20</c:v>
                </c:pt>
                <c:pt idx="10">
                  <c:v>-25</c:v>
                </c:pt>
                <c:pt idx="11">
                  <c:v>-30</c:v>
                </c:pt>
                <c:pt idx="12">
                  <c:v>-35</c:v>
                </c:pt>
                <c:pt idx="13">
                  <c:v>-40</c:v>
                </c:pt>
                <c:pt idx="14">
                  <c:v>-45</c:v>
                </c:pt>
                <c:pt idx="15">
                  <c:v>-50</c:v>
                </c:pt>
                <c:pt idx="16">
                  <c:v>-50</c:v>
                </c:pt>
                <c:pt idx="17">
                  <c:v>-55</c:v>
                </c:pt>
                <c:pt idx="18">
                  <c:v>-60</c:v>
                </c:pt>
                <c:pt idx="19">
                  <c:v>-65</c:v>
                </c:pt>
                <c:pt idx="20">
                  <c:v>-70</c:v>
                </c:pt>
                <c:pt idx="21">
                  <c:v>-75</c:v>
                </c:pt>
                <c:pt idx="22">
                  <c:v>0</c:v>
                </c:pt>
              </c:numCache>
            </c:numRef>
          </c:xVal>
          <c:yVal>
            <c:numRef>
              <c:f>磁場分布データ!$D$14:$D$36</c:f>
              <c:numCache>
                <c:formatCode>General</c:formatCode>
                <c:ptCount val="23"/>
                <c:pt idx="0">
                  <c:v>-47938.7</c:v>
                </c:pt>
                <c:pt idx="1">
                  <c:v>-44707.097222222197</c:v>
                </c:pt>
                <c:pt idx="2">
                  <c:v>-45752.154166666704</c:v>
                </c:pt>
                <c:pt idx="3">
                  <c:v>-40102.090277777803</c:v>
                </c:pt>
                <c:pt idx="4">
                  <c:v>-32319.326388888901</c:v>
                </c:pt>
                <c:pt idx="5">
                  <c:v>-47908.148611111101</c:v>
                </c:pt>
                <c:pt idx="6">
                  <c:v>-46032.822222222203</c:v>
                </c:pt>
                <c:pt idx="7">
                  <c:v>-41439.543055555601</c:v>
                </c:pt>
                <c:pt idx="8">
                  <c:v>-31703.8347222222</c:v>
                </c:pt>
                <c:pt idx="9">
                  <c:v>-24479.929166666701</c:v>
                </c:pt>
                <c:pt idx="10">
                  <c:v>-18724.474999999999</c:v>
                </c:pt>
                <c:pt idx="11">
                  <c:v>-11616.4458333333</c:v>
                </c:pt>
                <c:pt idx="12">
                  <c:v>-2603.3000000000002</c:v>
                </c:pt>
                <c:pt idx="13">
                  <c:v>-170.48750000000001</c:v>
                </c:pt>
                <c:pt idx="14">
                  <c:v>19.762499999999999</c:v>
                </c:pt>
                <c:pt idx="15">
                  <c:v>-231.89722222222201</c:v>
                </c:pt>
                <c:pt idx="16">
                  <c:v>-615.48055555555504</c:v>
                </c:pt>
                <c:pt idx="17">
                  <c:v>-964.34861111111104</c:v>
                </c:pt>
                <c:pt idx="18">
                  <c:v>-965.27361111111099</c:v>
                </c:pt>
                <c:pt idx="19">
                  <c:v>-1184.2222222222199</c:v>
                </c:pt>
                <c:pt idx="20">
                  <c:v>-1237.9180555555599</c:v>
                </c:pt>
                <c:pt idx="21">
                  <c:v>-1170.49027777778</c:v>
                </c:pt>
                <c:pt idx="22">
                  <c:v>-47934.841666666704</c:v>
                </c:pt>
              </c:numCache>
            </c:numRef>
          </c:yVal>
          <c:smooth val="0"/>
          <c:extLst>
            <c:ext xmlns:c16="http://schemas.microsoft.com/office/drawing/2014/chart" uri="{C3380CC4-5D6E-409C-BE32-E72D297353CC}">
              <c16:uniqueId val="{00000004-A7D5-4386-BE5E-25DFD7178272}"/>
            </c:ext>
          </c:extLst>
        </c:ser>
        <c:ser>
          <c:idx val="1"/>
          <c:order val="1"/>
          <c:tx>
            <c:v>Persistent Current</c:v>
          </c:tx>
          <c:spPr>
            <a:ln w="19050" cap="rnd">
              <a:solidFill>
                <a:schemeClr val="accent2"/>
              </a:solidFill>
              <a:round/>
            </a:ln>
            <a:effectLst/>
          </c:spPr>
          <c:marker>
            <c:symbol val="circle"/>
            <c:size val="5"/>
            <c:spPr>
              <a:solidFill>
                <a:schemeClr val="accent2"/>
              </a:solidFill>
              <a:ln w="9525">
                <a:solidFill>
                  <a:schemeClr val="accent2"/>
                </a:solidFill>
              </a:ln>
              <a:effectLst/>
            </c:spPr>
          </c:marker>
          <c:dPt>
            <c:idx val="4"/>
            <c:marker>
              <c:symbol val="circle"/>
              <c:size val="5"/>
              <c:spPr>
                <a:solidFill>
                  <a:schemeClr val="accent2"/>
                </a:solidFill>
                <a:ln w="9525">
                  <a:solidFill>
                    <a:schemeClr val="accent2"/>
                  </a:solidFill>
                </a:ln>
                <a:effectLst/>
              </c:spPr>
            </c:marker>
            <c:bubble3D val="0"/>
            <c:spPr>
              <a:ln w="19050" cap="rnd">
                <a:noFill/>
                <a:round/>
              </a:ln>
              <a:effectLst/>
            </c:spPr>
            <c:extLst>
              <c:ext xmlns:c16="http://schemas.microsoft.com/office/drawing/2014/chart" uri="{C3380CC4-5D6E-409C-BE32-E72D297353CC}">
                <c16:uniqueId val="{00000006-A7D5-4386-BE5E-25DFD7178272}"/>
              </c:ext>
            </c:extLst>
          </c:dPt>
          <c:dPt>
            <c:idx val="22"/>
            <c:marker>
              <c:symbol val="circle"/>
              <c:size val="5"/>
              <c:spPr>
                <a:solidFill>
                  <a:schemeClr val="accent2"/>
                </a:solidFill>
                <a:ln w="9525">
                  <a:solidFill>
                    <a:schemeClr val="accent2"/>
                  </a:solidFill>
                </a:ln>
                <a:effectLst/>
              </c:spPr>
            </c:marker>
            <c:bubble3D val="0"/>
            <c:spPr>
              <a:ln w="19050" cap="rnd">
                <a:noFill/>
                <a:round/>
              </a:ln>
              <a:effectLst/>
            </c:spPr>
            <c:extLst>
              <c:ext xmlns:c16="http://schemas.microsoft.com/office/drawing/2014/chart" uri="{C3380CC4-5D6E-409C-BE32-E72D297353CC}">
                <c16:uniqueId val="{00000008-A7D5-4386-BE5E-25DFD7178272}"/>
              </c:ext>
            </c:extLst>
          </c:dPt>
          <c:xVal>
            <c:numRef>
              <c:f>磁場分布データ!$F$45:$F$67</c:f>
              <c:numCache>
                <c:formatCode>General</c:formatCode>
                <c:ptCount val="23"/>
                <c:pt idx="0">
                  <c:v>0</c:v>
                </c:pt>
                <c:pt idx="1">
                  <c:v>5</c:v>
                </c:pt>
                <c:pt idx="2">
                  <c:v>10</c:v>
                </c:pt>
                <c:pt idx="3">
                  <c:v>15</c:v>
                </c:pt>
                <c:pt idx="4">
                  <c:v>0</c:v>
                </c:pt>
                <c:pt idx="5">
                  <c:v>-5</c:v>
                </c:pt>
                <c:pt idx="6">
                  <c:v>-10</c:v>
                </c:pt>
                <c:pt idx="7">
                  <c:v>-15</c:v>
                </c:pt>
                <c:pt idx="8">
                  <c:v>-20</c:v>
                </c:pt>
                <c:pt idx="9">
                  <c:v>-25</c:v>
                </c:pt>
                <c:pt idx="10">
                  <c:v>-30</c:v>
                </c:pt>
                <c:pt idx="11">
                  <c:v>-35</c:v>
                </c:pt>
                <c:pt idx="12">
                  <c:v>-40</c:v>
                </c:pt>
                <c:pt idx="13">
                  <c:v>-45</c:v>
                </c:pt>
                <c:pt idx="14">
                  <c:v>-50</c:v>
                </c:pt>
                <c:pt idx="15">
                  <c:v>-55</c:v>
                </c:pt>
                <c:pt idx="16">
                  <c:v>-60</c:v>
                </c:pt>
                <c:pt idx="17">
                  <c:v>-60</c:v>
                </c:pt>
                <c:pt idx="18">
                  <c:v>-60</c:v>
                </c:pt>
                <c:pt idx="19">
                  <c:v>-65</c:v>
                </c:pt>
                <c:pt idx="20">
                  <c:v>-70</c:v>
                </c:pt>
                <c:pt idx="21">
                  <c:v>-75</c:v>
                </c:pt>
                <c:pt idx="22">
                  <c:v>0</c:v>
                </c:pt>
              </c:numCache>
            </c:numRef>
          </c:xVal>
          <c:yVal>
            <c:numRef>
              <c:f>磁場分布データ!$D$45:$D$67</c:f>
              <c:numCache>
                <c:formatCode>General</c:formatCode>
                <c:ptCount val="23"/>
                <c:pt idx="0">
                  <c:v>-47930.984722222202</c:v>
                </c:pt>
                <c:pt idx="1">
                  <c:v>-45798.598611111098</c:v>
                </c:pt>
                <c:pt idx="2">
                  <c:v>-39595.222222222197</c:v>
                </c:pt>
                <c:pt idx="3">
                  <c:v>-27784.213888888899</c:v>
                </c:pt>
                <c:pt idx="4">
                  <c:v>-47932.681944444397</c:v>
                </c:pt>
                <c:pt idx="5">
                  <c:v>-45539.995833333298</c:v>
                </c:pt>
                <c:pt idx="6">
                  <c:v>-38664.348611111098</c:v>
                </c:pt>
                <c:pt idx="7">
                  <c:v>-30976.320833333299</c:v>
                </c:pt>
                <c:pt idx="8">
                  <c:v>-24097.734722222202</c:v>
                </c:pt>
                <c:pt idx="9">
                  <c:v>-17533.144444444399</c:v>
                </c:pt>
                <c:pt idx="10">
                  <c:v>-11576.020833333299</c:v>
                </c:pt>
                <c:pt idx="11">
                  <c:v>-1394.37777777778</c:v>
                </c:pt>
                <c:pt idx="12">
                  <c:v>-118.951388888889</c:v>
                </c:pt>
                <c:pt idx="13">
                  <c:v>22.693055555555599</c:v>
                </c:pt>
                <c:pt idx="14">
                  <c:v>-174.19027777777799</c:v>
                </c:pt>
                <c:pt idx="15">
                  <c:v>-705.12777777777796</c:v>
                </c:pt>
                <c:pt idx="16">
                  <c:v>-985.79583333333301</c:v>
                </c:pt>
                <c:pt idx="17">
                  <c:v>-987.80138888888905</c:v>
                </c:pt>
                <c:pt idx="18">
                  <c:v>-987.64722222222201</c:v>
                </c:pt>
                <c:pt idx="19">
                  <c:v>-1197.3375000000001</c:v>
                </c:pt>
                <c:pt idx="20">
                  <c:v>-1231.5916666666701</c:v>
                </c:pt>
                <c:pt idx="21">
                  <c:v>-1165.55138888889</c:v>
                </c:pt>
                <c:pt idx="22">
                  <c:v>-47931.447222222203</c:v>
                </c:pt>
              </c:numCache>
            </c:numRef>
          </c:yVal>
          <c:smooth val="0"/>
          <c:extLst>
            <c:ext xmlns:c16="http://schemas.microsoft.com/office/drawing/2014/chart" uri="{C3380CC4-5D6E-409C-BE32-E72D297353CC}">
              <c16:uniqueId val="{00000009-A7D5-4386-BE5E-25DFD7178272}"/>
            </c:ext>
          </c:extLst>
        </c:ser>
        <c:dLbls>
          <c:showLegendKey val="0"/>
          <c:showVal val="0"/>
          <c:showCatName val="0"/>
          <c:showSerName val="0"/>
          <c:showPercent val="0"/>
          <c:showBubbleSize val="0"/>
        </c:dLbls>
        <c:axId val="858204024"/>
        <c:axId val="858199760"/>
        <c:extLst>
          <c:ext xmlns:c15="http://schemas.microsoft.com/office/drawing/2012/chart" uri="{02D57815-91ED-43cb-92C2-25804820EDAC}">
            <c15:filteredScatterSeries>
              <c15:ser>
                <c:idx val="2"/>
                <c:order val="2"/>
                <c:tx>
                  <c:v>x2.6,両PCS加熱＠１０A</c:v>
                </c:tx>
                <c:spPr>
                  <a:ln w="19050" cap="rnd">
                    <a:solidFill>
                      <a:schemeClr val="accent3"/>
                    </a:solidFill>
                    <a:round/>
                  </a:ln>
                  <a:effectLst/>
                </c:spPr>
                <c:marker>
                  <c:symbol val="circle"/>
                  <c:size val="5"/>
                  <c:spPr>
                    <a:solidFill>
                      <a:schemeClr val="accent3"/>
                    </a:solidFill>
                    <a:ln w="9525">
                      <a:solidFill>
                        <a:schemeClr val="accent3"/>
                      </a:solidFill>
                    </a:ln>
                    <a:effectLst/>
                  </c:spPr>
                </c:marker>
                <c:dPt>
                  <c:idx val="4"/>
                  <c:marker>
                    <c:symbol val="circle"/>
                    <c:size val="5"/>
                    <c:spPr>
                      <a:solidFill>
                        <a:schemeClr val="accent3"/>
                      </a:solidFill>
                      <a:ln w="9525">
                        <a:solidFill>
                          <a:schemeClr val="accent3"/>
                        </a:solidFill>
                      </a:ln>
                      <a:effectLst/>
                    </c:spPr>
                  </c:marker>
                  <c:bubble3D val="0"/>
                  <c:spPr>
                    <a:ln w="19050" cap="rnd">
                      <a:noFill/>
                      <a:round/>
                    </a:ln>
                    <a:effectLst/>
                  </c:spPr>
                  <c:extLst>
                    <c:ext xmlns:c16="http://schemas.microsoft.com/office/drawing/2014/chart" uri="{C3380CC4-5D6E-409C-BE32-E72D297353CC}">
                      <c16:uniqueId val="{0000000B-A7D5-4386-BE5E-25DFD7178272}"/>
                    </c:ext>
                  </c:extLst>
                </c:dPt>
                <c:dPt>
                  <c:idx val="20"/>
                  <c:marker>
                    <c:symbol val="circle"/>
                    <c:size val="5"/>
                    <c:spPr>
                      <a:solidFill>
                        <a:schemeClr val="accent3"/>
                      </a:solidFill>
                      <a:ln w="9525">
                        <a:solidFill>
                          <a:schemeClr val="accent3"/>
                        </a:solidFill>
                      </a:ln>
                      <a:effectLst/>
                    </c:spPr>
                  </c:marker>
                  <c:bubble3D val="0"/>
                  <c:spPr>
                    <a:ln w="19050" cap="rnd">
                      <a:noFill/>
                      <a:round/>
                    </a:ln>
                    <a:effectLst/>
                  </c:spPr>
                  <c:extLst>
                    <c:ext xmlns:c16="http://schemas.microsoft.com/office/drawing/2014/chart" uri="{C3380CC4-5D6E-409C-BE32-E72D297353CC}">
                      <c16:uniqueId val="{0000000D-A7D5-4386-BE5E-25DFD7178272}"/>
                    </c:ext>
                  </c:extLst>
                </c:dPt>
                <c:xVal>
                  <c:numRef>
                    <c:extLst>
                      <c:ext uri="{02D57815-91ED-43cb-92C2-25804820EDAC}">
                        <c15:formulaRef>
                          <c15:sqref>磁場分布データ!$F$141:$F$161</c15:sqref>
                        </c15:formulaRef>
                      </c:ext>
                    </c:extLst>
                    <c:numCache>
                      <c:formatCode>General</c:formatCode>
                      <c:ptCount val="21"/>
                      <c:pt idx="0">
                        <c:v>0</c:v>
                      </c:pt>
                      <c:pt idx="1">
                        <c:v>5</c:v>
                      </c:pt>
                      <c:pt idx="2">
                        <c:v>10</c:v>
                      </c:pt>
                      <c:pt idx="3">
                        <c:v>15</c:v>
                      </c:pt>
                      <c:pt idx="4">
                        <c:v>0</c:v>
                      </c:pt>
                      <c:pt idx="5">
                        <c:v>-5</c:v>
                      </c:pt>
                      <c:pt idx="6">
                        <c:v>-10</c:v>
                      </c:pt>
                      <c:pt idx="7">
                        <c:v>-15</c:v>
                      </c:pt>
                      <c:pt idx="8">
                        <c:v>-20</c:v>
                      </c:pt>
                      <c:pt idx="9">
                        <c:v>-25</c:v>
                      </c:pt>
                      <c:pt idx="10">
                        <c:v>-30</c:v>
                      </c:pt>
                      <c:pt idx="11">
                        <c:v>-35</c:v>
                      </c:pt>
                      <c:pt idx="12">
                        <c:v>-40</c:v>
                      </c:pt>
                      <c:pt idx="13">
                        <c:v>-45</c:v>
                      </c:pt>
                      <c:pt idx="14">
                        <c:v>-50</c:v>
                      </c:pt>
                      <c:pt idx="15">
                        <c:v>-55</c:v>
                      </c:pt>
                      <c:pt idx="16">
                        <c:v>-60</c:v>
                      </c:pt>
                      <c:pt idx="17">
                        <c:v>-65</c:v>
                      </c:pt>
                      <c:pt idx="18">
                        <c:v>-70</c:v>
                      </c:pt>
                      <c:pt idx="19">
                        <c:v>-75</c:v>
                      </c:pt>
                      <c:pt idx="20">
                        <c:v>0</c:v>
                      </c:pt>
                    </c:numCache>
                  </c:numRef>
                </c:xVal>
                <c:yVal>
                  <c:numRef>
                    <c:extLst>
                      <c:ext uri="{02D57815-91ED-43cb-92C2-25804820EDAC}">
                        <c15:formulaRef>
                          <c15:sqref>磁場分布データ!$G$141:$G$161</c15:sqref>
                        </c15:formulaRef>
                      </c:ext>
                    </c:extLst>
                    <c:numCache>
                      <c:formatCode>General</c:formatCode>
                      <c:ptCount val="21"/>
                      <c:pt idx="0">
                        <c:v>-48036.473333333233</c:v>
                      </c:pt>
                      <c:pt idx="1">
                        <c:v>-45896.61222222216</c:v>
                      </c:pt>
                      <c:pt idx="2">
                        <c:v>-37945.039999999994</c:v>
                      </c:pt>
                      <c:pt idx="3">
                        <c:v>-26314.703333333324</c:v>
                      </c:pt>
                      <c:pt idx="4">
                        <c:v>-48006.233333333235</c:v>
                      </c:pt>
                      <c:pt idx="5">
                        <c:v>-45430.019444444319</c:v>
                      </c:pt>
                      <c:pt idx="6">
                        <c:v>-40146.68</c:v>
                      </c:pt>
                      <c:pt idx="7">
                        <c:v>-30990.162777777838</c:v>
                      </c:pt>
                      <c:pt idx="8">
                        <c:v>-24402.09333333332</c:v>
                      </c:pt>
                      <c:pt idx="9">
                        <c:v>-17995.467777777783</c:v>
                      </c:pt>
                      <c:pt idx="10">
                        <c:v>-11441.083888888892</c:v>
                      </c:pt>
                      <c:pt idx="11">
                        <c:v>-2961.9877777777838</c:v>
                      </c:pt>
                      <c:pt idx="12">
                        <c:v>-44.033888888888917</c:v>
                      </c:pt>
                      <c:pt idx="13">
                        <c:v>129.64388888888891</c:v>
                      </c:pt>
                      <c:pt idx="14">
                        <c:v>-7.3111111111111073</c:v>
                      </c:pt>
                      <c:pt idx="15">
                        <c:v>-521.86166666666759</c:v>
                      </c:pt>
                      <c:pt idx="16">
                        <c:v>-880.01666666666767</c:v>
                      </c:pt>
                      <c:pt idx="17">
                        <c:v>-1064.0661111111108</c:v>
                      </c:pt>
                      <c:pt idx="18">
                        <c:v>-1113.7466666666676</c:v>
                      </c:pt>
                      <c:pt idx="19">
                        <c:v>-1048.0788888888892</c:v>
                      </c:pt>
                      <c:pt idx="20">
                        <c:v>-48020.058333333232</c:v>
                      </c:pt>
                    </c:numCache>
                  </c:numRef>
                </c:yVal>
                <c:smooth val="0"/>
                <c:extLst>
                  <c:ext xmlns:c16="http://schemas.microsoft.com/office/drawing/2014/chart" uri="{C3380CC4-5D6E-409C-BE32-E72D297353CC}">
                    <c16:uniqueId val="{0000000E-A7D5-4386-BE5E-25DFD7178272}"/>
                  </c:ext>
                </c:extLst>
              </c15:ser>
            </c15:filteredScatterSeries>
          </c:ext>
        </c:extLst>
      </c:scatterChart>
      <c:valAx>
        <c:axId val="858204024"/>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a:t>Z-Position</a:t>
                </a:r>
                <a:r>
                  <a:rPr lang="ja-JP" altLang="en-US"/>
                  <a:t> </a:t>
                </a:r>
                <a:r>
                  <a:rPr lang="en-US" altLang="ja-JP"/>
                  <a:t>/ mm</a:t>
                </a:r>
                <a:endParaRPr lang="ja-JP" altLang="en-US"/>
              </a:p>
            </c:rich>
          </c:tx>
          <c:layout>
            <c:manualLayout>
              <c:xMode val="edge"/>
              <c:yMode val="edge"/>
              <c:x val="0.60524913815265768"/>
              <c:y val="0.687016265296449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ltLang="en-US"/>
            </a:p>
          </c:tx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8199760"/>
        <c:crosses val="autoZero"/>
        <c:crossBetween val="midCat"/>
      </c:valAx>
      <c:valAx>
        <c:axId val="858199760"/>
        <c:scaling>
          <c:orientation val="maxMin"/>
          <c:max val="100"/>
          <c:min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baseline="0" dirty="0"/>
                  <a:t>Field / Gauss</a:t>
                </a:r>
                <a:endParaRPr lang="en-US" altLang="ja-JP" sz="1400" dirty="0"/>
              </a:p>
            </c:rich>
          </c:tx>
          <c:layout>
            <c:manualLayout>
              <c:xMode val="edge"/>
              <c:yMode val="edge"/>
              <c:x val="0"/>
              <c:y val="9.8089003561608185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lt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8204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7FFAD-9440-4E37-B48C-CB518AE05BF7}" type="datetimeFigureOut">
              <a:rPr kumimoji="1" lang="ja-JP" altLang="en-US" smtClean="0"/>
              <a:t>2025/7/22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77502-9F51-4857-8030-DB23401BCFD0}" type="slidenum">
              <a:rPr kumimoji="1" lang="ja-JP" altLang="en-US" smtClean="0"/>
              <a:t>‹#›</a:t>
            </a:fld>
            <a:endParaRPr kumimoji="1" lang="ja-JP" altLang="en-US"/>
          </a:p>
        </p:txBody>
      </p:sp>
    </p:spTree>
    <p:extLst>
      <p:ext uri="{BB962C8B-B14F-4D97-AF65-F5344CB8AC3E}">
        <p14:creationId xmlns:p14="http://schemas.microsoft.com/office/powerpoint/2010/main" val="436462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26CAE-EF50-23DF-A565-D84B119799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AF9B2E-A4EC-780B-9692-33A172642A48}"/>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3ED27384-5F33-7017-2A8E-0232BC8D2A05}"/>
              </a:ext>
            </a:extLst>
          </p:cNvPr>
          <p:cNvSpPr>
            <a:spLocks noGrp="1"/>
          </p:cNvSpPr>
          <p:nvPr>
            <p:ph type="body" idx="1"/>
          </p:nvPr>
        </p:nvSpPr>
        <p:spPr/>
        <p:txBody>
          <a:bodyPr/>
          <a:lstStyle/>
          <a:p>
            <a:endParaRPr kumimoji="1" lang="ja-JP" altLang="en-US" sz="2000" dirty="0"/>
          </a:p>
        </p:txBody>
      </p:sp>
      <p:sp>
        <p:nvSpPr>
          <p:cNvPr id="4" name="スライド番号プレースホルダー 3">
            <a:extLst>
              <a:ext uri="{FF2B5EF4-FFF2-40B4-BE49-F238E27FC236}">
                <a16:creationId xmlns:a16="http://schemas.microsoft.com/office/drawing/2014/main" id="{F30F284B-D169-4519-80CA-E8C36BDC8EB5}"/>
              </a:ext>
            </a:extLst>
          </p:cNvPr>
          <p:cNvSpPr>
            <a:spLocks noGrp="1"/>
          </p:cNvSpPr>
          <p:nvPr>
            <p:ph type="sldNum" sz="quarter" idx="10"/>
          </p:nvPr>
        </p:nvSpPr>
        <p:spPr/>
        <p:txBody>
          <a:bodyPr/>
          <a:lstStyle/>
          <a:p>
            <a:fld id="{E00DEA81-77E8-F749-ABDD-931594113835}" type="slidenum">
              <a:rPr kumimoji="1" lang="ja-JP" altLang="en-US" smtClean="0"/>
              <a:t>1</a:t>
            </a:fld>
            <a:endParaRPr kumimoji="1" lang="ja-JP" altLang="en-US"/>
          </a:p>
        </p:txBody>
      </p:sp>
    </p:spTree>
    <p:extLst>
      <p:ext uri="{BB962C8B-B14F-4D97-AF65-F5344CB8AC3E}">
        <p14:creationId xmlns:p14="http://schemas.microsoft.com/office/powerpoint/2010/main" val="396932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研究計画では、透過ミュオン顕微起用を開発し、各種の可視化実験を行います。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装置は超低速ミュオン発生装置、ミュオン再加速装置のサイクロトロン、ミュオン顕微鏡光学系の本体、画像センサ、試料ホルダより構成されます。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超低速ミュオン発生装置の１段目はレーザー装置も含めて安定稼働状態にあり、本研究で２段目、３段目と順次段数を増やし、より高輝度なミュオンビームを生成し、分解能と電磁場への感度を順次向上させ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最終段はフェムト秒レーザーとし、ミュオン</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の</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極短パルスビームを得ます。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加速に用いるミュオンサイクロトロンはすでに開発がほぼ完了しており、Ｊ－ＰＡＲＣに設置ずみです。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顕微鏡光学系は、日本電子ＪＥＯＬより現物とともにＫＥＫに技術供与された超伝導対物レンズ、電磁場を可視化する光学</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系</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、カメラ、試料ホルダより構成されます。カメラは電顕用の直接検出型ＣＭＯＳ画像センサを用います。我々は既にＣＭＯＳ画像センサによるミュオンビーム像の直接検出に成功しております。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16A375A-4CEE-C14C-8338-D0F5438BA187}" type="slidenum">
              <a:rPr kumimoji="1" lang="ja-JP" altLang="en-US" smtClean="0"/>
              <a:t>17</a:t>
            </a:fld>
            <a:endParaRPr kumimoji="1" lang="ja-JP" altLang="en-US"/>
          </a:p>
        </p:txBody>
      </p:sp>
    </p:spTree>
    <p:extLst>
      <p:ext uri="{BB962C8B-B14F-4D97-AF65-F5344CB8AC3E}">
        <p14:creationId xmlns:p14="http://schemas.microsoft.com/office/powerpoint/2010/main" val="276840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xfrm>
            <a:off x="90488" y="850900"/>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en-US" altLang="ja-JP" dirty="0"/>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3916" indent="-286121">
              <a:defRPr kumimoji="1">
                <a:solidFill>
                  <a:schemeClr val="tx1"/>
                </a:solidFill>
                <a:latin typeface="Calibri" charset="0"/>
                <a:ea typeface="ＭＳ Ｐゴシック" charset="-128"/>
              </a:defRPr>
            </a:lvl2pPr>
            <a:lvl3pPr marL="1144486" indent="-228897">
              <a:defRPr kumimoji="1">
                <a:solidFill>
                  <a:schemeClr val="tx1"/>
                </a:solidFill>
                <a:latin typeface="Calibri" charset="0"/>
                <a:ea typeface="ＭＳ Ｐゴシック" charset="-128"/>
              </a:defRPr>
            </a:lvl3pPr>
            <a:lvl4pPr marL="1602280" indent="-228897">
              <a:defRPr kumimoji="1">
                <a:solidFill>
                  <a:schemeClr val="tx1"/>
                </a:solidFill>
                <a:latin typeface="Calibri" charset="0"/>
                <a:ea typeface="ＭＳ Ｐゴシック" charset="-128"/>
              </a:defRPr>
            </a:lvl4pPr>
            <a:lvl5pPr marL="2060075" indent="-228897">
              <a:defRPr kumimoji="1">
                <a:solidFill>
                  <a:schemeClr val="tx1"/>
                </a:solidFill>
                <a:latin typeface="Calibri" charset="0"/>
                <a:ea typeface="ＭＳ Ｐゴシック" charset="-128"/>
              </a:defRPr>
            </a:lvl5pPr>
            <a:lvl6pPr marL="2517869" indent="-228897" eaLnBrk="0" fontAlgn="base" hangingPunct="0">
              <a:spcBef>
                <a:spcPct val="0"/>
              </a:spcBef>
              <a:spcAft>
                <a:spcPct val="0"/>
              </a:spcAft>
              <a:defRPr kumimoji="1">
                <a:solidFill>
                  <a:schemeClr val="tx1"/>
                </a:solidFill>
                <a:latin typeface="Calibri" charset="0"/>
                <a:ea typeface="ＭＳ Ｐゴシック" charset="-128"/>
              </a:defRPr>
            </a:lvl6pPr>
            <a:lvl7pPr marL="2975663" indent="-228897" eaLnBrk="0" fontAlgn="base" hangingPunct="0">
              <a:spcBef>
                <a:spcPct val="0"/>
              </a:spcBef>
              <a:spcAft>
                <a:spcPct val="0"/>
              </a:spcAft>
              <a:defRPr kumimoji="1">
                <a:solidFill>
                  <a:schemeClr val="tx1"/>
                </a:solidFill>
                <a:latin typeface="Calibri" charset="0"/>
                <a:ea typeface="ＭＳ Ｐゴシック" charset="-128"/>
              </a:defRPr>
            </a:lvl7pPr>
            <a:lvl8pPr marL="3433458" indent="-228897" eaLnBrk="0" fontAlgn="base" hangingPunct="0">
              <a:spcBef>
                <a:spcPct val="0"/>
              </a:spcBef>
              <a:spcAft>
                <a:spcPct val="0"/>
              </a:spcAft>
              <a:defRPr kumimoji="1">
                <a:solidFill>
                  <a:schemeClr val="tx1"/>
                </a:solidFill>
                <a:latin typeface="Calibri" charset="0"/>
                <a:ea typeface="ＭＳ Ｐゴシック" charset="-128"/>
              </a:defRPr>
            </a:lvl8pPr>
            <a:lvl9pPr marL="3891252" indent="-228897" eaLnBrk="0" fontAlgn="base" hangingPunct="0">
              <a:spcBef>
                <a:spcPct val="0"/>
              </a:spcBef>
              <a:spcAft>
                <a:spcPct val="0"/>
              </a:spcAft>
              <a:defRPr kumimoji="1">
                <a:solidFill>
                  <a:schemeClr val="tx1"/>
                </a:solidFill>
                <a:latin typeface="Calibri" charset="0"/>
                <a:ea typeface="ＭＳ Ｐゴシック" charset="-128"/>
              </a:defRPr>
            </a:lvl9pPr>
          </a:lstStyle>
          <a:p>
            <a:fld id="{698B383B-78FD-2C4E-9139-D09C562FDA8E}" type="slidenum">
              <a:rPr lang="en-US" altLang="ja-JP"/>
              <a:pPr/>
              <a:t>18</a:t>
            </a:fld>
            <a:endParaRPr lang="en-US" altLang="ja-JP"/>
          </a:p>
        </p:txBody>
      </p:sp>
    </p:spTree>
    <p:extLst>
      <p:ext uri="{BB962C8B-B14F-4D97-AF65-F5344CB8AC3E}">
        <p14:creationId xmlns:p14="http://schemas.microsoft.com/office/powerpoint/2010/main" val="278837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1070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3BE0-15A7-AA08-F2C0-255D398D3B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145849-3A43-B584-CDA6-BE1CED64868D}"/>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5BBC2A3C-7C90-8F08-42D2-47347D6D65E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96EDAB8-6A8D-93B1-6902-57F5AACDF2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7940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2E3E-6F2B-B792-5AC3-B08885A794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3D926F-A51C-2FFE-7697-EA8455646425}"/>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FC9CFAE4-E522-4A92-DC17-60348EB5B65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469606-3E1B-FA10-5E0F-62B1D73585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289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1F77502-9F51-4857-8030-DB23401BCFD0}" type="slidenum">
              <a:rPr kumimoji="1" lang="ja-JP" altLang="en-US" smtClean="0"/>
              <a:t>22</a:t>
            </a:fld>
            <a:endParaRPr kumimoji="1" lang="ja-JP" altLang="en-US"/>
          </a:p>
        </p:txBody>
      </p:sp>
    </p:spTree>
    <p:extLst>
      <p:ext uri="{BB962C8B-B14F-4D97-AF65-F5344CB8AC3E}">
        <p14:creationId xmlns:p14="http://schemas.microsoft.com/office/powerpoint/2010/main" val="344797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ミュオン顕微鏡に用いるミュオンサイクロトロンは概ね完成し、Ｊ－ＰＡＲＣに設置されております。装置はセクタ磁石、２本の基本波Ｄｅｅ空洞と、１本のフラットトップＤｅｅ空洞より構成され、中心のインフレクタから入射されたビームは、６０回周回で</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5MeV</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まで加速され、取り出されます。基本波に加え</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3</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倍波を加えたフラットトップ加速で、</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10</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のマイナス</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5</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乗台の安定度を得て、ナノメートル分解能を可能にします。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2BB3343-7E96-4E8D-9765-9AEEE0DDD71F}" type="slidenum">
              <a:rPr kumimoji="1" lang="ja-JP" altLang="en-US" smtClean="0"/>
              <a:t>23</a:t>
            </a:fld>
            <a:endParaRPr kumimoji="1" lang="ja-JP" altLang="en-US"/>
          </a:p>
        </p:txBody>
      </p:sp>
    </p:spTree>
    <p:extLst>
      <p:ext uri="{BB962C8B-B14F-4D97-AF65-F5344CB8AC3E}">
        <p14:creationId xmlns:p14="http://schemas.microsoft.com/office/powerpoint/2010/main" val="1614072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D45F-2FB2-2BA2-8524-C3A81D3DFB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12EED1-151C-934C-A0A3-7EDA6472D80A}"/>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B5BBECCD-626A-A5F0-A0B4-F4D8745C7629}"/>
              </a:ext>
            </a:extLst>
          </p:cNvPr>
          <p:cNvSpPr>
            <a:spLocks noGrp="1"/>
          </p:cNvSpPr>
          <p:nvPr>
            <p:ph type="body" idx="1"/>
          </p:nvPr>
        </p:nvSpPr>
        <p:spPr/>
        <p:txBody>
          <a:bodyPr/>
          <a:lstStyle/>
          <a:p>
            <a:r>
              <a:rPr kumimoji="1" lang="en-US" altLang="ja-JP" dirty="0"/>
              <a:t>This is side view of the cyclotron and the transmission muon microscope.</a:t>
            </a:r>
          </a:p>
          <a:p>
            <a:endParaRPr kumimoji="1" lang="en-US" altLang="ja-JP" dirty="0"/>
          </a:p>
          <a:p>
            <a:r>
              <a:rPr kumimoji="1" lang="en-US" altLang="ja-JP" dirty="0"/>
              <a:t>We developed a new 5MeV cyclotron to accelerate the muon beam.</a:t>
            </a:r>
          </a:p>
          <a:p>
            <a:r>
              <a:rPr kumimoji="1" lang="en-US" altLang="ja-JP" dirty="0"/>
              <a:t>To reduce a chromatic aberration, a flat top RF acceleration is employed.</a:t>
            </a:r>
          </a:p>
          <a:p>
            <a:r>
              <a:rPr kumimoji="1" lang="en-US" altLang="ja-JP" dirty="0"/>
              <a:t>We use superconductor object lens, which is developed by Isolde Dietrich, and is transferred from JEOL to KEK.</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EC979E8-4233-F708-CFA5-7EBC8FAC3509}"/>
              </a:ext>
            </a:extLst>
          </p:cNvPr>
          <p:cNvSpPr>
            <a:spLocks noGrp="1"/>
          </p:cNvSpPr>
          <p:nvPr>
            <p:ph type="sldNum" sz="quarter" idx="5"/>
          </p:nvPr>
        </p:nvSpPr>
        <p:spPr/>
        <p:txBody>
          <a:bodyPr/>
          <a:lstStyle/>
          <a:p>
            <a:fld id="{62BB3343-7E96-4E8D-9765-9AEEE0DDD71F}" type="slidenum">
              <a:rPr kumimoji="1" lang="ja-JP" altLang="en-US" smtClean="0"/>
              <a:t>24</a:t>
            </a:fld>
            <a:endParaRPr kumimoji="1" lang="ja-JP" altLang="en-US"/>
          </a:p>
        </p:txBody>
      </p:sp>
    </p:spTree>
    <p:extLst>
      <p:ext uri="{BB962C8B-B14F-4D97-AF65-F5344CB8AC3E}">
        <p14:creationId xmlns:p14="http://schemas.microsoft.com/office/powerpoint/2010/main" val="66497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This is an object lens for 300keV transmission muon microscope. Normal conductor lens is used.</a:t>
            </a:r>
          </a:p>
          <a:p>
            <a:endParaRPr kumimoji="1" lang="en-US" altLang="ja-JP" dirty="0"/>
          </a:p>
          <a:p>
            <a:r>
              <a:rPr kumimoji="1" lang="en-US" altLang="ja-JP" dirty="0"/>
              <a:t>The next is the currently constructing 5MV lens.</a:t>
            </a:r>
          </a:p>
          <a:p>
            <a:r>
              <a:rPr kumimoji="1" lang="en-US" altLang="ja-JP" dirty="0"/>
              <a:t>The superconductor lenses should be required for over 5MeV muon microscopy.</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541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What we can see by muon microscopy?</a:t>
            </a:r>
          </a:p>
          <a:p>
            <a:endParaRPr kumimoji="1" lang="en-US" altLang="ja-JP" dirty="0"/>
          </a:p>
          <a:p>
            <a:r>
              <a:rPr kumimoji="1" lang="en-US" altLang="ja-JP" dirty="0"/>
              <a:t>It is enough to use optical microscopies,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if we want to see a structure of the macroscopic specimen simply. </a:t>
            </a:r>
          </a:p>
          <a:p>
            <a:endParaRPr kumimoji="1" lang="en-US" altLang="ja-JP" dirty="0"/>
          </a:p>
          <a:p>
            <a:r>
              <a:rPr kumimoji="1" lang="en-US" altLang="ja-JP" dirty="0"/>
              <a:t>One of the important merits of transmission muon microscopy is visualization of electric and magnetic field in macroscopic bulk object.</a:t>
            </a:r>
          </a:p>
          <a:p>
            <a:endParaRPr kumimoji="1" lang="en-US" altLang="ja-JP" dirty="0"/>
          </a:p>
          <a:p>
            <a:r>
              <a:rPr kumimoji="1" lang="en-US" altLang="ja-JP" dirty="0"/>
              <a:t>The transmission muon microscopy can import almost of all methods developed for transmission electron microscopies,</a:t>
            </a:r>
          </a:p>
          <a:p>
            <a:r>
              <a:rPr kumimoji="1" lang="en-US" altLang="ja-JP" dirty="0"/>
              <a:t>including a Lorentz method and a Zernike phase contrast method.</a:t>
            </a:r>
          </a:p>
          <a:p>
            <a:r>
              <a:rPr kumimoji="1" lang="en-US" altLang="ja-JP" dirty="0"/>
              <a:t>These methods can visualize distribution of electromagnetic field in the specimen.</a:t>
            </a:r>
          </a:p>
          <a:p>
            <a:endParaRPr kumimoji="1" lang="en-US" altLang="ja-JP" dirty="0"/>
          </a:p>
          <a:p>
            <a:r>
              <a:rPr kumimoji="1" lang="en-US" altLang="ja-JP" dirty="0"/>
              <a:t>The Lorentz method visualizes distribution of transversal bending force in the specimen.</a:t>
            </a:r>
          </a:p>
          <a:p>
            <a:r>
              <a:rPr kumimoji="1" lang="en-US" altLang="ja-JP" dirty="0"/>
              <a:t>The muon beam is partially deflected by the force distribution.</a:t>
            </a:r>
          </a:p>
          <a:p>
            <a:r>
              <a:rPr kumimoji="1" lang="en-US" altLang="ja-JP" dirty="0"/>
              <a:t>By inserting the object aperture into the back focal plane,</a:t>
            </a:r>
          </a:p>
          <a:p>
            <a:r>
              <a:rPr kumimoji="1" lang="en-US" altLang="ja-JP" dirty="0"/>
              <a:t>the deflection patten in the specimen arises on the camera screen.</a:t>
            </a:r>
          </a:p>
          <a:p>
            <a:r>
              <a:rPr kumimoji="1" lang="en-US" altLang="ja-JP" dirty="0"/>
              <a:t>This is principle of the well-known Lorentz method.</a:t>
            </a:r>
          </a:p>
          <a:p>
            <a:endParaRPr kumimoji="1" lang="en-US" altLang="ja-JP" dirty="0"/>
          </a:p>
          <a:p>
            <a:r>
              <a:rPr kumimoji="1" lang="en-US" altLang="ja-JP" dirty="0"/>
              <a:t>The next is the Zernike phase contrast method. It can visualize distribution of electrostatic field in specimen as a contrast image on the camera screen.</a:t>
            </a:r>
          </a:p>
          <a:p>
            <a:r>
              <a:rPr kumimoji="1" lang="en-US" altLang="ja-JP" dirty="0"/>
              <a:t>It can see distribution of action potentials, whose voltage is 10mV to 100mV in neurons.</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5402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xfrm>
            <a:off x="90488" y="850900"/>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en-US" altLang="ja-JP" dirty="0"/>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3916" indent="-286121">
              <a:defRPr kumimoji="1">
                <a:solidFill>
                  <a:schemeClr val="tx1"/>
                </a:solidFill>
                <a:latin typeface="Calibri" charset="0"/>
                <a:ea typeface="ＭＳ Ｐゴシック" charset="-128"/>
              </a:defRPr>
            </a:lvl2pPr>
            <a:lvl3pPr marL="1144486" indent="-228897">
              <a:defRPr kumimoji="1">
                <a:solidFill>
                  <a:schemeClr val="tx1"/>
                </a:solidFill>
                <a:latin typeface="Calibri" charset="0"/>
                <a:ea typeface="ＭＳ Ｐゴシック" charset="-128"/>
              </a:defRPr>
            </a:lvl3pPr>
            <a:lvl4pPr marL="1602280" indent="-228897">
              <a:defRPr kumimoji="1">
                <a:solidFill>
                  <a:schemeClr val="tx1"/>
                </a:solidFill>
                <a:latin typeface="Calibri" charset="0"/>
                <a:ea typeface="ＭＳ Ｐゴシック" charset="-128"/>
              </a:defRPr>
            </a:lvl4pPr>
            <a:lvl5pPr marL="2060075" indent="-228897">
              <a:defRPr kumimoji="1">
                <a:solidFill>
                  <a:schemeClr val="tx1"/>
                </a:solidFill>
                <a:latin typeface="Calibri" charset="0"/>
                <a:ea typeface="ＭＳ Ｐゴシック" charset="-128"/>
              </a:defRPr>
            </a:lvl5pPr>
            <a:lvl6pPr marL="2517869" indent="-228897" eaLnBrk="0" fontAlgn="base" hangingPunct="0">
              <a:spcBef>
                <a:spcPct val="0"/>
              </a:spcBef>
              <a:spcAft>
                <a:spcPct val="0"/>
              </a:spcAft>
              <a:defRPr kumimoji="1">
                <a:solidFill>
                  <a:schemeClr val="tx1"/>
                </a:solidFill>
                <a:latin typeface="Calibri" charset="0"/>
                <a:ea typeface="ＭＳ Ｐゴシック" charset="-128"/>
              </a:defRPr>
            </a:lvl6pPr>
            <a:lvl7pPr marL="2975663" indent="-228897" eaLnBrk="0" fontAlgn="base" hangingPunct="0">
              <a:spcBef>
                <a:spcPct val="0"/>
              </a:spcBef>
              <a:spcAft>
                <a:spcPct val="0"/>
              </a:spcAft>
              <a:defRPr kumimoji="1">
                <a:solidFill>
                  <a:schemeClr val="tx1"/>
                </a:solidFill>
                <a:latin typeface="Calibri" charset="0"/>
                <a:ea typeface="ＭＳ Ｐゴシック" charset="-128"/>
              </a:defRPr>
            </a:lvl7pPr>
            <a:lvl8pPr marL="3433458" indent="-228897" eaLnBrk="0" fontAlgn="base" hangingPunct="0">
              <a:spcBef>
                <a:spcPct val="0"/>
              </a:spcBef>
              <a:spcAft>
                <a:spcPct val="0"/>
              </a:spcAft>
              <a:defRPr kumimoji="1">
                <a:solidFill>
                  <a:schemeClr val="tx1"/>
                </a:solidFill>
                <a:latin typeface="Calibri" charset="0"/>
                <a:ea typeface="ＭＳ Ｐゴシック" charset="-128"/>
              </a:defRPr>
            </a:lvl8pPr>
            <a:lvl9pPr marL="3891252" indent="-228897" eaLnBrk="0" fontAlgn="base" hangingPunct="0">
              <a:spcBef>
                <a:spcPct val="0"/>
              </a:spcBef>
              <a:spcAft>
                <a:spcPct val="0"/>
              </a:spcAft>
              <a:defRPr kumimoji="1">
                <a:solidFill>
                  <a:schemeClr val="tx1"/>
                </a:solidFill>
                <a:latin typeface="Calibri" charset="0"/>
                <a:ea typeface="ＭＳ Ｐゴシック" charset="-128"/>
              </a:defRPr>
            </a:lvl9pPr>
          </a:lstStyle>
          <a:p>
            <a:fld id="{698B383B-78FD-2C4E-9139-D09C562FDA8E}" type="slidenum">
              <a:rPr lang="en-US" altLang="ja-JP"/>
              <a:pPr/>
              <a:t>3</a:t>
            </a:fld>
            <a:endParaRPr lang="en-US" altLang="ja-JP"/>
          </a:p>
        </p:txBody>
      </p:sp>
    </p:spTree>
    <p:extLst>
      <p:ext uri="{BB962C8B-B14F-4D97-AF65-F5344CB8AC3E}">
        <p14:creationId xmlns:p14="http://schemas.microsoft.com/office/powerpoint/2010/main" val="360503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スライド イメージ プレースホルダー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3250" name="ノート プレースホルダー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真空中をミュオン波動関数が進むのに比べ、物質中の電気ポテンシャル中を通過すると、物質に入るときには減速、出るときには加速され、位相差が生じます。その位相差は</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背景</a:t>
            </a: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との電位差と通過時間に比例します。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この様な波動関数を通常の結像法で検出しても位相は検出できません。</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しかし、後方焦点面に炭素薄膜に中心穴を開けた位相板を挿入すると、位相シフトがコントラストに変換され、可視化できるようになります。</a:t>
            </a: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fontAlgn="base">
              <a:spcBef>
                <a:spcPct val="0"/>
              </a:spcBef>
              <a:spcAft>
                <a:spcPct val="0"/>
              </a:spcAft>
              <a:defRPr kumimoji="1" sz="2400">
                <a:solidFill>
                  <a:schemeClr val="tx1"/>
                </a:solidFill>
                <a:latin typeface="Calibri" charset="0"/>
                <a:ea typeface="ＭＳ Ｐゴシック" charset="-128"/>
              </a:defRPr>
            </a:lvl6pPr>
            <a:lvl7pPr marL="2971800" indent="-228600" fontAlgn="base">
              <a:spcBef>
                <a:spcPct val="0"/>
              </a:spcBef>
              <a:spcAft>
                <a:spcPct val="0"/>
              </a:spcAft>
              <a:defRPr kumimoji="1" sz="2400">
                <a:solidFill>
                  <a:schemeClr val="tx1"/>
                </a:solidFill>
                <a:latin typeface="Calibri" charset="0"/>
                <a:ea typeface="ＭＳ Ｐゴシック" charset="-128"/>
              </a:defRPr>
            </a:lvl7pPr>
            <a:lvl8pPr marL="3429000" indent="-228600" fontAlgn="base">
              <a:spcBef>
                <a:spcPct val="0"/>
              </a:spcBef>
              <a:spcAft>
                <a:spcPct val="0"/>
              </a:spcAft>
              <a:defRPr kumimoji="1" sz="2400">
                <a:solidFill>
                  <a:schemeClr val="tx1"/>
                </a:solidFill>
                <a:latin typeface="Calibri" charset="0"/>
                <a:ea typeface="ＭＳ Ｐゴシック" charset="-128"/>
              </a:defRPr>
            </a:lvl8pPr>
            <a:lvl9pPr marL="3886200" indent="-228600" fontAlgn="base">
              <a:spcBef>
                <a:spcPct val="0"/>
              </a:spcBef>
              <a:spcAft>
                <a:spcPct val="0"/>
              </a:spcAft>
              <a:defRPr kumimoji="1" sz="24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1343BE-B8E7-2B4B-9C98-849A9672A830}"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0347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DACD-BAC0-8A99-DC2B-E9995146275D}"/>
            </a:ext>
          </a:extLst>
        </p:cNvPr>
        <p:cNvGrpSpPr/>
        <p:nvPr/>
      </p:nvGrpSpPr>
      <p:grpSpPr>
        <a:xfrm>
          <a:off x="0" y="0"/>
          <a:ext cx="0" cy="0"/>
          <a:chOff x="0" y="0"/>
          <a:chExt cx="0" cy="0"/>
        </a:xfrm>
      </p:grpSpPr>
      <p:sp>
        <p:nvSpPr>
          <p:cNvPr id="31745" name="スライド イメージ プレースホルダー 1">
            <a:extLst>
              <a:ext uri="{FF2B5EF4-FFF2-40B4-BE49-F238E27FC236}">
                <a16:creationId xmlns:a16="http://schemas.microsoft.com/office/drawing/2014/main" id="{B290FC60-A622-E26C-68C6-0B4C69D44A3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1746" name="ノート プレースホルダー 2">
            <a:extLst>
              <a:ext uri="{FF2B5EF4-FFF2-40B4-BE49-F238E27FC236}">
                <a16:creationId xmlns:a16="http://schemas.microsoft.com/office/drawing/2014/main" id="{D1BAE66A-CD35-B45F-02BE-F57CCC6194E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細胞内小器官のミトコンドリアは、その膜電位を基盤として細胞のエネルギー生産を司りますが、</a:t>
            </a:r>
            <a:b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b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単離したミトコンドリアは</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TEM</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で十分に観察可能な大きさです。</a:t>
            </a:r>
            <a:b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b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ヒト精子の実際の</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TEM</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像を示しますが、位相差像の長波長成分には膜電位を反映したコントラストが含まれています。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本研究では、位相差コントラスト形成理論を下にした画像解析手法を構築し、電顕にもミュオン顕微鏡にも使える膜電位の定量測定法を確立します。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同一ミトコンドリア試料の観察で、</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TEM</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とミュオン顕微鏡の測定の連続性を証明します。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この応用として、ミュオン顕微鏡で細胞内のミトコンドリア群の全体の膜電位の網羅的な測定を行います。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細胞内で、ミトコンドリアの個数はときに数千個に及び、細胞質全体に管状の網様構造を形成し、絶えず分裂と融合を繰り返していますが、</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このミトコンドリアダイナミクスの詳細な機序や、細胞にとっての生理学的な意味や目的も不明です。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クライオミュオン顕微鏡で細胞を</a:t>
            </a:r>
            <a:r>
              <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rPr>
              <a:t>CT</a:t>
            </a: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撮影し、細胞内の全ミトコンドリアの膜電位を網羅測定します。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r>
              <a:rPr lang="ja-JP" altLang="en-US" sz="1800" dirty="0">
                <a:effectLst/>
                <a:latin typeface="游明朝" panose="02020400000000000000" pitchFamily="18" charset="-128"/>
                <a:ea typeface="HGｺﾞｼｯｸE" panose="020B0909000000000000" pitchFamily="49" charset="-128"/>
                <a:cs typeface="Times New Roman" panose="02020603050405020304" pitchFamily="18" charset="0"/>
              </a:rPr>
              <a:t>これによりミトコンドリアの形態と膜電位の関係を明らかにし、これらの細胞生理の謎を解く基盤データを与えます。</a:t>
            </a: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endParaRPr lang="en-US" altLang="ja-JP" sz="1800" dirty="0">
              <a:effectLst/>
              <a:latin typeface="游明朝" panose="02020400000000000000" pitchFamily="18" charset="-128"/>
              <a:ea typeface="HGｺﾞｼｯｸE" panose="020B0909000000000000" pitchFamily="49" charset="-128"/>
              <a:cs typeface="Times New Roman" panose="02020603050405020304" pitchFamily="18" charset="0"/>
            </a:endParaRPr>
          </a:p>
          <a:p>
            <a:pPr>
              <a:lnSpc>
                <a:spcPct val="115000"/>
              </a:lnSpc>
              <a:spcBef>
                <a:spcPts val="600"/>
              </a:spcBef>
              <a:spcAft>
                <a:spcPts val="600"/>
              </a:spcAft>
            </a:pPr>
            <a:endParaRPr lang="ja-JP" altLang="ja-JP" sz="18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1747" name="スライド番号プレースホルダー 3">
            <a:extLst>
              <a:ext uri="{FF2B5EF4-FFF2-40B4-BE49-F238E27FC236}">
                <a16:creationId xmlns:a16="http://schemas.microsoft.com/office/drawing/2014/main" id="{FD9D966B-E142-D8CF-014B-AF742092C15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2950" indent="-285750">
              <a:defRPr kumimoji="1">
                <a:solidFill>
                  <a:schemeClr val="tx1"/>
                </a:solidFill>
                <a:latin typeface="Calibri" charset="0"/>
                <a:ea typeface="ＭＳ Ｐゴシック" charset="-128"/>
              </a:defRPr>
            </a:lvl2pPr>
            <a:lvl3pPr marL="1143000" indent="-228600">
              <a:defRPr kumimoji="1">
                <a:solidFill>
                  <a:schemeClr val="tx1"/>
                </a:solidFill>
                <a:latin typeface="Calibri" charset="0"/>
                <a:ea typeface="ＭＳ Ｐゴシック" charset="-128"/>
              </a:defRPr>
            </a:lvl3pPr>
            <a:lvl4pPr marL="1600200" indent="-228600">
              <a:defRPr kumimoji="1">
                <a:solidFill>
                  <a:schemeClr val="tx1"/>
                </a:solidFill>
                <a:latin typeface="Calibri" charset="0"/>
                <a:ea typeface="ＭＳ Ｐゴシック" charset="-128"/>
              </a:defRPr>
            </a:lvl4pPr>
            <a:lvl5pPr marL="2057400" indent="-228600">
              <a:defRPr kumimoji="1">
                <a:solidFill>
                  <a:schemeClr val="tx1"/>
                </a:solidFill>
                <a:latin typeface="Calibri"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06A562-9184-0848-845F-5B193DB1E915}" type="slidenum">
              <a:rPr kumimoji="1" lang="ja-JP"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0699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1746"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What is scientifically interesting?</a:t>
            </a:r>
          </a:p>
          <a:p>
            <a:r>
              <a:rPr lang="en-US" altLang="ja-JP" dirty="0"/>
              <a:t>We have 2 plans, </a:t>
            </a:r>
          </a:p>
          <a:p>
            <a:r>
              <a:rPr lang="en-US" altLang="ja-JP" dirty="0"/>
              <a:t>one is an environmental cell for living neurons,</a:t>
            </a:r>
          </a:p>
          <a:p>
            <a:endParaRPr lang="en-US" altLang="ja-JP" dirty="0"/>
          </a:p>
          <a:p>
            <a:r>
              <a:rPr lang="en-US" altLang="ja-JP" dirty="0"/>
              <a:t>We prepare an environment in the cell where neurons or a nervous or brain tissue are living and are working by keeping normal pressure, normal temperature, biological liquid environment, and so on.</a:t>
            </a:r>
          </a:p>
          <a:p>
            <a:r>
              <a:rPr lang="en-US" altLang="ja-JP" dirty="0"/>
              <a:t>The environmental cell has vacuum window for passing the muon beam. The transmission muon microscopy can observes such a thick environmental cell.</a:t>
            </a:r>
          </a:p>
          <a:p>
            <a:endParaRPr lang="en-US" altLang="ja-JP" dirty="0"/>
          </a:p>
          <a:p>
            <a:r>
              <a:rPr lang="en-US" altLang="ja-JP" dirty="0"/>
              <a:t>By applying electric stimulation pulse to the nervous tissue synchronized with the muon pulse, we can take stroboscopic images of electric works of the nervous tissue.</a:t>
            </a:r>
          </a:p>
          <a:p>
            <a:r>
              <a:rPr lang="en-US" altLang="ja-JP" dirty="0"/>
              <a:t>By scanning delta t between stimulation pulse and muon pulse, we obtain 2 dimensional movie of the electric fields in the neural networks.</a:t>
            </a:r>
          </a:p>
          <a:p>
            <a:r>
              <a:rPr lang="en-US" altLang="ja-JP" dirty="0"/>
              <a:t>So we can see the propagation of neural excitation in high resolution.</a:t>
            </a:r>
          </a:p>
          <a:p>
            <a:endParaRPr lang="en-US" altLang="ja-JP" dirty="0"/>
          </a:p>
          <a:p>
            <a:r>
              <a:rPr lang="en-US" altLang="ja-JP" dirty="0"/>
              <a:t>Another is taking a 3-dimensional snap shot of the neural network.</a:t>
            </a:r>
          </a:p>
          <a:p>
            <a:r>
              <a:rPr lang="en-US" altLang="ja-JP" dirty="0"/>
              <a:t>First an electric stimulation pulse is applied into the tissue.</a:t>
            </a:r>
          </a:p>
          <a:p>
            <a:r>
              <a:rPr lang="en-US" altLang="ja-JP" dirty="0"/>
              <a:t>After waiting a suitable time ~ several milliseconds, the tissue is rapidly frozen by using liquid ethane.</a:t>
            </a:r>
          </a:p>
          <a:p>
            <a:r>
              <a:rPr lang="en-US" altLang="ja-JP" dirty="0"/>
              <a:t>By the rapid freezing, the distribution of the electric field is also frozen, because electric field is given by distributions of ions</a:t>
            </a:r>
          </a:p>
          <a:p>
            <a:r>
              <a:rPr lang="en-US" altLang="ja-JP" dirty="0"/>
              <a:t>and the ion-distributions are also frozen.</a:t>
            </a:r>
          </a:p>
          <a:p>
            <a:r>
              <a:rPr lang="en-US" altLang="ja-JP" dirty="0"/>
              <a:t>The computed tomography of the frozen specimen given the 3-dimensional snapshot of electric field in the neural network.</a:t>
            </a:r>
          </a:p>
          <a:p>
            <a:endParaRPr lang="en-US" altLang="ja-JP" dirty="0"/>
          </a:p>
        </p:txBody>
      </p:sp>
      <p:sp>
        <p:nvSpPr>
          <p:cNvPr id="31747"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2950" indent="-285750">
              <a:defRPr kumimoji="1">
                <a:solidFill>
                  <a:schemeClr val="tx1"/>
                </a:solidFill>
                <a:latin typeface="Calibri" charset="0"/>
                <a:ea typeface="ＭＳ Ｐゴシック" charset="-128"/>
              </a:defRPr>
            </a:lvl2pPr>
            <a:lvl3pPr marL="1143000" indent="-228600">
              <a:defRPr kumimoji="1">
                <a:solidFill>
                  <a:schemeClr val="tx1"/>
                </a:solidFill>
                <a:latin typeface="Calibri" charset="0"/>
                <a:ea typeface="ＭＳ Ｐゴシック" charset="-128"/>
              </a:defRPr>
            </a:lvl3pPr>
            <a:lvl4pPr marL="1600200" indent="-228600">
              <a:defRPr kumimoji="1">
                <a:solidFill>
                  <a:schemeClr val="tx1"/>
                </a:solidFill>
                <a:latin typeface="Calibri" charset="0"/>
                <a:ea typeface="ＭＳ Ｐゴシック" charset="-128"/>
              </a:defRPr>
            </a:lvl4pPr>
            <a:lvl5pPr marL="2057400" indent="-228600">
              <a:defRPr kumimoji="1">
                <a:solidFill>
                  <a:schemeClr val="tx1"/>
                </a:solidFill>
                <a:latin typeface="Calibri"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06A562-9184-0848-845F-5B193DB1E915}" type="slidenum">
              <a:rPr kumimoji="1" lang="ja-JP"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3452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At the initial stage of the development, the quality of the beam may be not so good.</a:t>
            </a:r>
          </a:p>
          <a:p>
            <a:r>
              <a:rPr kumimoji="1" lang="en-US" altLang="ja-JP" dirty="0"/>
              <a:t>Even for incoherent muon beam, we develop this new method to visualize the electromagnetic field in specimen.</a:t>
            </a:r>
          </a:p>
          <a:p>
            <a:endParaRPr kumimoji="1" lang="en-US" altLang="ja-JP" dirty="0"/>
          </a:p>
          <a:p>
            <a:r>
              <a:rPr kumimoji="1" lang="en-US" altLang="ja-JP" dirty="0"/>
              <a:t>This is a kind of modification of the Talbot-Lau interferometer which is often used in X-ray imaging and X-ray microscopy.</a:t>
            </a:r>
          </a:p>
          <a:p>
            <a:endParaRPr kumimoji="1" lang="en-US" altLang="ja-JP" dirty="0"/>
          </a:p>
          <a:p>
            <a:r>
              <a:rPr kumimoji="1" lang="en-US" altLang="ja-JP" dirty="0"/>
              <a:t>We prepare two overlapped transfer-doublets.</a:t>
            </a:r>
          </a:p>
          <a:p>
            <a:r>
              <a:rPr kumimoji="1" lang="en-US" altLang="ja-JP" dirty="0"/>
              <a:t>At the first plane, a multi slit of lattice pattern is inserted, as a kind of Lau lattice.</a:t>
            </a:r>
          </a:p>
          <a:p>
            <a:r>
              <a:rPr kumimoji="1" lang="en-US" altLang="ja-JP" dirty="0"/>
              <a:t>The lattice pattern is projected onto the 3rd plane, namely back focal plane.</a:t>
            </a:r>
          </a:p>
          <a:p>
            <a:r>
              <a:rPr kumimoji="1" lang="en-US" altLang="ja-JP" dirty="0"/>
              <a:t>At the back focal plane, inverted pattern of the multi slit is inserted, as a kind of analyzer lattice of the Talbot-Lau interferometer.</a:t>
            </a:r>
          </a:p>
          <a:p>
            <a:r>
              <a:rPr kumimoji="1" lang="en-US" altLang="ja-JP" dirty="0"/>
              <a:t>If the specimen on the second plane has no deflection, beam is obscured by the Talbot-slit, and dos not reach to camera screen.</a:t>
            </a:r>
          </a:p>
          <a:p>
            <a:r>
              <a:rPr kumimoji="1" lang="en-US" altLang="ja-JP" dirty="0"/>
              <a:t>If there is a pattern of deflection in the specimen, the pattern arises on the camera screen.</a:t>
            </a:r>
          </a:p>
          <a:p>
            <a:endParaRPr kumimoji="1" lang="en-US" altLang="ja-JP" dirty="0"/>
          </a:p>
          <a:p>
            <a:r>
              <a:rPr kumimoji="1" lang="en-US" altLang="ja-JP" dirty="0"/>
              <a:t>This is very similar to the Talbot-Lau interferometer which can visualize small deflection and differential phase distribution.</a:t>
            </a:r>
          </a:p>
          <a:p>
            <a:r>
              <a:rPr kumimoji="1" lang="en-US" altLang="ja-JP" dirty="0"/>
              <a:t>This method employs transfer-doublets instead of the Talbot effect.</a:t>
            </a:r>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298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E9430-C16D-4AB7-2C90-EEAF88E31C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F5CCB6-9A30-AC4F-7D51-FDED1844EFF6}"/>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4E59A346-6CAD-98B4-05D4-68F3136EBB0D}"/>
              </a:ext>
            </a:extLst>
          </p:cNvPr>
          <p:cNvSpPr>
            <a:spLocks noGrp="1"/>
          </p:cNvSpPr>
          <p:nvPr>
            <p:ph type="body" idx="1"/>
          </p:nvPr>
        </p:nvSpPr>
        <p:spPr/>
        <p:txBody>
          <a:bodyPr/>
          <a:lstStyle/>
          <a:p>
            <a:r>
              <a:rPr kumimoji="1" lang="en-US" altLang="ja-JP" dirty="0"/>
              <a:t>Our aim of the muon microscopy is </a:t>
            </a:r>
          </a:p>
          <a:p>
            <a:r>
              <a:rPr kumimoji="1" lang="en-US" altLang="ja-JP" dirty="0"/>
              <a:t>functional visualization of macroscopic object in nanometer resolution</a:t>
            </a:r>
          </a:p>
          <a:p>
            <a:r>
              <a:rPr kumimoji="1" lang="en-US" altLang="ja-JP" dirty="0"/>
              <a:t>by combining the strong penetration power of the accelerated muon beam and</a:t>
            </a:r>
          </a:p>
          <a:p>
            <a:r>
              <a:rPr kumimoji="1" lang="en-US" altLang="ja-JP" dirty="0"/>
              <a:t>high resolution obtained by fine emittance of the ultraslow muon beam.</a:t>
            </a:r>
          </a:p>
          <a:p>
            <a:r>
              <a:rPr kumimoji="1" lang="en-US" altLang="ja-JP" dirty="0"/>
              <a:t>This combination is realized by synergy with the muon g-2/EMD experiment.</a:t>
            </a:r>
          </a:p>
          <a:p>
            <a:endParaRPr kumimoji="1" lang="en-US" altLang="ja-JP" dirty="0"/>
          </a:p>
          <a:p>
            <a:r>
              <a:rPr kumimoji="1" lang="en-US" altLang="ja-JP" dirty="0"/>
              <a:t>Muon microscopies are categorized into two types, namely, </a:t>
            </a:r>
          </a:p>
          <a:p>
            <a:r>
              <a:rPr kumimoji="1" lang="en-US" altLang="ja-JP" dirty="0"/>
              <a:t>a transmission muon microscopy and a scanning muon microscopy.</a:t>
            </a:r>
          </a:p>
          <a:p>
            <a:endParaRPr kumimoji="1" lang="en-US" altLang="ja-JP" dirty="0"/>
          </a:p>
          <a:p>
            <a:r>
              <a:rPr kumimoji="1" lang="en-US" altLang="ja-JP" dirty="0"/>
              <a:t>This talk mainly focuses on the transmission muon microscopy,</a:t>
            </a:r>
          </a:p>
          <a:p>
            <a:r>
              <a:rPr kumimoji="1" lang="en-US" altLang="ja-JP" dirty="0"/>
              <a:t>while the whole of the project contains development of </a:t>
            </a:r>
          </a:p>
          <a:p>
            <a:r>
              <a:rPr kumimoji="1" lang="en-US" altLang="ja-JP" dirty="0"/>
              <a:t>not only the transmission muon microscopy </a:t>
            </a:r>
          </a:p>
          <a:p>
            <a:r>
              <a:rPr kumimoji="1" lang="en-US" altLang="ja-JP" dirty="0"/>
              <a:t>but also the scanning muon microscopy.</a:t>
            </a:r>
          </a:p>
          <a:p>
            <a:endParaRPr kumimoji="1" lang="ja-JP" altLang="en-US" dirty="0"/>
          </a:p>
        </p:txBody>
      </p:sp>
      <p:sp>
        <p:nvSpPr>
          <p:cNvPr id="4" name="スライド番号プレースホルダー 3">
            <a:extLst>
              <a:ext uri="{FF2B5EF4-FFF2-40B4-BE49-F238E27FC236}">
                <a16:creationId xmlns:a16="http://schemas.microsoft.com/office/drawing/2014/main" id="{4CE8AD3F-8355-585A-B89D-E30AA926FDA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8418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02F3-4112-0C9B-4FE4-9404EE70FA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6D1A1F-5C6D-0385-532F-E390121A6F82}"/>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9BB1E9AB-C2BF-8945-34BA-710AD396BCB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3C3DA45-9BA9-1310-D28D-0207907346F5}"/>
              </a:ext>
            </a:extLst>
          </p:cNvPr>
          <p:cNvSpPr>
            <a:spLocks noGrp="1"/>
          </p:cNvSpPr>
          <p:nvPr>
            <p:ph type="sldNum" sz="quarter" idx="5"/>
          </p:nvPr>
        </p:nvSpPr>
        <p:spPr/>
        <p:txBody>
          <a:bodyPr/>
          <a:lstStyle/>
          <a:p>
            <a:fld id="{62BB3343-7E96-4E8D-9765-9AEEE0DDD71F}" type="slidenum">
              <a:rPr kumimoji="1" lang="ja-JP" altLang="en-US" smtClean="0"/>
              <a:t>39</a:t>
            </a:fld>
            <a:endParaRPr kumimoji="1" lang="ja-JP" altLang="en-US"/>
          </a:p>
        </p:txBody>
      </p:sp>
    </p:spTree>
    <p:extLst>
      <p:ext uri="{BB962C8B-B14F-4D97-AF65-F5344CB8AC3E}">
        <p14:creationId xmlns:p14="http://schemas.microsoft.com/office/powerpoint/2010/main" val="2655910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C61E-1D57-C680-E0AC-E582EA0090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3A1E2F-E5A1-41E5-29DF-6AA763CE52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62B8BA-0B4F-E16C-F53A-54BAAA8466B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81885E-0168-2E0D-5FD6-2BC235ABF335}"/>
              </a:ext>
            </a:extLst>
          </p:cNvPr>
          <p:cNvSpPr>
            <a:spLocks noGrp="1"/>
          </p:cNvSpPr>
          <p:nvPr>
            <p:ph type="sldNum" sz="quarter" idx="5"/>
          </p:nvPr>
        </p:nvSpPr>
        <p:spPr/>
        <p:txBody>
          <a:bodyPr/>
          <a:lstStyle/>
          <a:p>
            <a:fld id="{62BB3343-7E96-4E8D-9765-9AEEE0DDD71F}" type="slidenum">
              <a:rPr kumimoji="1" lang="ja-JP" altLang="en-US" smtClean="0"/>
              <a:t>40</a:t>
            </a:fld>
            <a:endParaRPr kumimoji="1" lang="ja-JP" altLang="en-US"/>
          </a:p>
        </p:txBody>
      </p:sp>
    </p:spTree>
    <p:extLst>
      <p:ext uri="{BB962C8B-B14F-4D97-AF65-F5344CB8AC3E}">
        <p14:creationId xmlns:p14="http://schemas.microsoft.com/office/powerpoint/2010/main" val="2948680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BB3343-7E96-4E8D-9765-9AEEE0DDD71F}" type="slidenum">
              <a:rPr kumimoji="1" lang="ja-JP" altLang="en-US" smtClean="0"/>
              <a:t>41</a:t>
            </a:fld>
            <a:endParaRPr kumimoji="1" lang="ja-JP" altLang="en-US"/>
          </a:p>
        </p:txBody>
      </p:sp>
    </p:spTree>
    <p:extLst>
      <p:ext uri="{BB962C8B-B14F-4D97-AF65-F5344CB8AC3E}">
        <p14:creationId xmlns:p14="http://schemas.microsoft.com/office/powerpoint/2010/main" val="428923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A86A8-00C1-2C84-5829-51C6BF0AD8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C2926F-9B20-A228-B9A7-1B602AE20801}"/>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DB323855-2E48-8B4B-0D9D-FB64CACDED5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0156640-7F7A-677D-D145-C1D41B5CABB2}"/>
              </a:ext>
            </a:extLst>
          </p:cNvPr>
          <p:cNvSpPr>
            <a:spLocks noGrp="1"/>
          </p:cNvSpPr>
          <p:nvPr>
            <p:ph type="sldNum" sz="quarter" idx="5"/>
          </p:nvPr>
        </p:nvSpPr>
        <p:spPr/>
        <p:txBody>
          <a:bodyPr/>
          <a:lstStyle/>
          <a:p>
            <a:fld id="{62BB3343-7E96-4E8D-9765-9AEEE0DDD71F}" type="slidenum">
              <a:rPr kumimoji="1" lang="ja-JP" altLang="en-US" smtClean="0"/>
              <a:t>42</a:t>
            </a:fld>
            <a:endParaRPr kumimoji="1" lang="ja-JP" altLang="en-US"/>
          </a:p>
        </p:txBody>
      </p:sp>
    </p:spTree>
    <p:extLst>
      <p:ext uri="{BB962C8B-B14F-4D97-AF65-F5344CB8AC3E}">
        <p14:creationId xmlns:p14="http://schemas.microsoft.com/office/powerpoint/2010/main" val="4150963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a:lnSpc>
                <a:spcPct val="115000"/>
              </a:lnSpc>
              <a:spcBef>
                <a:spcPts val="600"/>
              </a:spcBef>
              <a:spcAft>
                <a:spcPts val="600"/>
              </a:spcAft>
            </a:pPr>
            <a:endParaRPr kumimoji="1" lang="ja-JP" altLang="en-US" dirty="0"/>
          </a:p>
        </p:txBody>
      </p:sp>
      <p:sp>
        <p:nvSpPr>
          <p:cNvPr id="4" name="スライド番号プレースホルダー 3"/>
          <p:cNvSpPr>
            <a:spLocks noGrp="1"/>
          </p:cNvSpPr>
          <p:nvPr>
            <p:ph type="sldNum" sz="quarter" idx="5"/>
          </p:nvPr>
        </p:nvSpPr>
        <p:spPr/>
        <p:txBody>
          <a:bodyPr/>
          <a:lstStyle/>
          <a:p>
            <a:fld id="{416A375A-4CEE-C14C-8338-D0F5438BA187}" type="slidenum">
              <a:rPr kumimoji="1" lang="ja-JP" altLang="en-US" smtClean="0"/>
              <a:t>43</a:t>
            </a:fld>
            <a:endParaRPr kumimoji="1" lang="ja-JP" altLang="en-US"/>
          </a:p>
        </p:txBody>
      </p:sp>
    </p:spTree>
    <p:extLst>
      <p:ext uri="{BB962C8B-B14F-4D97-AF65-F5344CB8AC3E}">
        <p14:creationId xmlns:p14="http://schemas.microsoft.com/office/powerpoint/2010/main" val="226330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1F77502-9F51-4857-8030-DB23401BCFD0}" type="slidenum">
              <a:rPr kumimoji="1" lang="ja-JP" altLang="en-US" smtClean="0"/>
              <a:t>6</a:t>
            </a:fld>
            <a:endParaRPr kumimoji="1" lang="ja-JP" altLang="en-US"/>
          </a:p>
        </p:txBody>
      </p:sp>
    </p:spTree>
    <p:extLst>
      <p:ext uri="{BB962C8B-B14F-4D97-AF65-F5344CB8AC3E}">
        <p14:creationId xmlns:p14="http://schemas.microsoft.com/office/powerpoint/2010/main" val="341116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We introduce collaboration members and partners.</a:t>
            </a:r>
          </a:p>
          <a:p>
            <a:endParaRPr kumimoji="1" lang="en-US" altLang="ja-JP" dirty="0"/>
          </a:p>
          <a:p>
            <a:r>
              <a:rPr kumimoji="1" lang="en-US" altLang="ja-JP" dirty="0"/>
              <a:t>In KEK, not only muon group, but also the muon g-2 EDM experiment collaboration, accelerator facility, and cryogenic group are collaborating.</a:t>
            </a:r>
          </a:p>
          <a:p>
            <a:r>
              <a:rPr kumimoji="1" lang="en-US" altLang="ja-JP" dirty="0"/>
              <a:t>RIKEN and Tokyo institute of technology are also members.</a:t>
            </a:r>
          </a:p>
          <a:p>
            <a:endParaRPr kumimoji="1" lang="en-US" altLang="ja-JP" dirty="0"/>
          </a:p>
          <a:p>
            <a:pPr>
              <a:lnSpc>
                <a:spcPct val="100000"/>
              </a:lnSpc>
              <a:spcBef>
                <a:spcPts val="1200"/>
              </a:spcBef>
            </a:pPr>
            <a:r>
              <a:rPr kumimoji="1" lang="en-US" altLang="ja-JP" b="0" dirty="0"/>
              <a:t>I summarize this talk.</a:t>
            </a:r>
          </a:p>
          <a:p>
            <a:pPr>
              <a:lnSpc>
                <a:spcPct val="100000"/>
              </a:lnSpc>
              <a:spcBef>
                <a:spcPts val="1200"/>
              </a:spcBef>
            </a:pPr>
            <a:r>
              <a:rPr lang="en-US" altLang="ja-JP" sz="1200" b="0" dirty="0">
                <a:solidFill>
                  <a:srgbClr val="FF0000"/>
                </a:solidFill>
                <a:ea typeface="メイリオ" charset="-128"/>
              </a:rPr>
              <a:t>g-2/EDM</a:t>
            </a:r>
            <a:r>
              <a:rPr lang="en-US" altLang="ja-JP" sz="1200" b="0" dirty="0">
                <a:ea typeface="メイリオ" charset="-128"/>
              </a:rPr>
              <a:t> &amp; </a:t>
            </a:r>
            <a:r>
              <a:rPr lang="en-US" altLang="ja-JP" sz="1200" b="0" dirty="0">
                <a:solidFill>
                  <a:srgbClr val="FF0000"/>
                </a:solidFill>
                <a:ea typeface="メイリオ" charset="-128"/>
              </a:rPr>
              <a:t>Muon Microscope </a:t>
            </a:r>
            <a:r>
              <a:rPr lang="en-US" altLang="ja-JP" sz="1200" b="0" dirty="0">
                <a:ea typeface="メイリオ" charset="-128"/>
              </a:rPr>
              <a:t>have strong </a:t>
            </a:r>
            <a:r>
              <a:rPr lang="en-US" altLang="ja-JP" sz="1200" b="0" dirty="0">
                <a:solidFill>
                  <a:srgbClr val="FF0000"/>
                </a:solidFill>
                <a:ea typeface="メイリオ" charset="-128"/>
              </a:rPr>
              <a:t>synergy</a:t>
            </a:r>
            <a:r>
              <a:rPr lang="en-US" altLang="ja-JP" sz="1200" b="0" dirty="0">
                <a:ea typeface="メイリオ" charset="-128"/>
              </a:rPr>
              <a:t>.</a:t>
            </a:r>
          </a:p>
          <a:p>
            <a:pPr>
              <a:lnSpc>
                <a:spcPct val="100000"/>
              </a:lnSpc>
              <a:spcBef>
                <a:spcPts val="1200"/>
              </a:spcBef>
            </a:pPr>
            <a:r>
              <a:rPr lang="en-US" altLang="ja-JP" sz="1200" b="0" dirty="0">
                <a:ea typeface="メイリオ" charset="-128"/>
              </a:rPr>
              <a:t>TµM</a:t>
            </a:r>
            <a:r>
              <a:rPr lang="ja-JP" altLang="en-US" sz="1200" b="0" dirty="0">
                <a:ea typeface="メイリオ" charset="-128"/>
              </a:rPr>
              <a:t> </a:t>
            </a:r>
            <a:r>
              <a:rPr lang="en-US" altLang="ja-JP" sz="1200" b="0" dirty="0">
                <a:ea typeface="メイリオ" charset="-128"/>
              </a:rPr>
              <a:t>clarifies</a:t>
            </a:r>
            <a:r>
              <a:rPr lang="ja-JP" altLang="en-US" sz="1200" b="0" dirty="0">
                <a:ea typeface="メイリオ" charset="-128"/>
              </a:rPr>
              <a:t> </a:t>
            </a:r>
            <a:r>
              <a:rPr lang="en-US" altLang="ja-JP" sz="1200" b="0" dirty="0">
                <a:ea typeface="メイリオ" charset="-128"/>
              </a:rPr>
              <a:t>how our brain works, by functional imaging of macroscopic neural systems in nanometer resolution.</a:t>
            </a:r>
          </a:p>
          <a:p>
            <a:pPr>
              <a:lnSpc>
                <a:spcPct val="100000"/>
              </a:lnSpc>
              <a:spcBef>
                <a:spcPts val="1200"/>
              </a:spcBef>
            </a:pPr>
            <a:r>
              <a:rPr lang="en-US" altLang="ja-JP" sz="1200" b="0" dirty="0"/>
              <a:t>Visualization of electromagnetic fields in bulk object is</a:t>
            </a:r>
            <a:br>
              <a:rPr lang="en-US" altLang="ja-JP" sz="1200" b="0" dirty="0"/>
            </a:br>
            <a:r>
              <a:rPr lang="en-US" altLang="ja-JP" sz="1200" b="0" dirty="0"/>
              <a:t>widely applicable to material science and engineering fields.</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16807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BB3343-7E96-4E8D-9765-9AEEE0DDD71F}" type="slidenum">
              <a:rPr kumimoji="1" lang="ja-JP" altLang="en-US" smtClean="0"/>
              <a:t>47</a:t>
            </a:fld>
            <a:endParaRPr kumimoji="1" lang="ja-JP" altLang="en-US"/>
          </a:p>
        </p:txBody>
      </p:sp>
    </p:spTree>
    <p:extLst>
      <p:ext uri="{BB962C8B-B14F-4D97-AF65-F5344CB8AC3E}">
        <p14:creationId xmlns:p14="http://schemas.microsoft.com/office/powerpoint/2010/main" val="1167127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BA83-1BC0-445D-9176-88DC0B7B205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3744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31CE3-A69A-43C3-AF4C-D85FEBAF2B7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40503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31CE3-A69A-43C3-AF4C-D85FEBAF2B7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4518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449DC-A702-EE2A-5CEA-910D913FE0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64CDBC-1BBF-A9BD-3EDC-98E84CEA2FC4}"/>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23C3D861-0B92-2C47-759D-DB09E786ACE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9E8AF0-A698-A089-75AD-437DCC9E0CF0}"/>
              </a:ext>
            </a:extLst>
          </p:cNvPr>
          <p:cNvSpPr>
            <a:spLocks noGrp="1"/>
          </p:cNvSpPr>
          <p:nvPr>
            <p:ph type="sldNum" sz="quarter" idx="5"/>
          </p:nvPr>
        </p:nvSpPr>
        <p:spPr/>
        <p:txBody>
          <a:bodyPr/>
          <a:lstStyle/>
          <a:p>
            <a:fld id="{ECEC7BE4-83F8-44B1-8E31-8D5517A20083}" type="slidenum">
              <a:rPr kumimoji="1" lang="ja-JP" altLang="en-US" smtClean="0"/>
              <a:t>54</a:t>
            </a:fld>
            <a:endParaRPr kumimoji="1" lang="ja-JP" altLang="en-US"/>
          </a:p>
        </p:txBody>
      </p:sp>
    </p:spTree>
    <p:extLst>
      <p:ext uri="{BB962C8B-B14F-4D97-AF65-F5344CB8AC3E}">
        <p14:creationId xmlns:p14="http://schemas.microsoft.com/office/powerpoint/2010/main" val="1264705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xfrm>
            <a:off x="90488" y="850900"/>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a:p>
            <a:pPr eaLnBrk="1" hangingPunct="1">
              <a:spcBef>
                <a:spcPct val="0"/>
              </a:spcBef>
            </a:pPr>
            <a:endParaRPr lang="en-US" altLang="ja-JP" dirty="0"/>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3916" indent="-286121">
              <a:defRPr kumimoji="1">
                <a:solidFill>
                  <a:schemeClr val="tx1"/>
                </a:solidFill>
                <a:latin typeface="Calibri" charset="0"/>
                <a:ea typeface="ＭＳ Ｐゴシック" charset="-128"/>
              </a:defRPr>
            </a:lvl2pPr>
            <a:lvl3pPr marL="1144486" indent="-228897">
              <a:defRPr kumimoji="1">
                <a:solidFill>
                  <a:schemeClr val="tx1"/>
                </a:solidFill>
                <a:latin typeface="Calibri" charset="0"/>
                <a:ea typeface="ＭＳ Ｐゴシック" charset="-128"/>
              </a:defRPr>
            </a:lvl3pPr>
            <a:lvl4pPr marL="1602280" indent="-228897">
              <a:defRPr kumimoji="1">
                <a:solidFill>
                  <a:schemeClr val="tx1"/>
                </a:solidFill>
                <a:latin typeface="Calibri" charset="0"/>
                <a:ea typeface="ＭＳ Ｐゴシック" charset="-128"/>
              </a:defRPr>
            </a:lvl4pPr>
            <a:lvl5pPr marL="2060075" indent="-228897">
              <a:defRPr kumimoji="1">
                <a:solidFill>
                  <a:schemeClr val="tx1"/>
                </a:solidFill>
                <a:latin typeface="Calibri" charset="0"/>
                <a:ea typeface="ＭＳ Ｐゴシック" charset="-128"/>
              </a:defRPr>
            </a:lvl5pPr>
            <a:lvl6pPr marL="2517869" indent="-228897" eaLnBrk="0" fontAlgn="base" hangingPunct="0">
              <a:spcBef>
                <a:spcPct val="0"/>
              </a:spcBef>
              <a:spcAft>
                <a:spcPct val="0"/>
              </a:spcAft>
              <a:defRPr kumimoji="1">
                <a:solidFill>
                  <a:schemeClr val="tx1"/>
                </a:solidFill>
                <a:latin typeface="Calibri" charset="0"/>
                <a:ea typeface="ＭＳ Ｐゴシック" charset="-128"/>
              </a:defRPr>
            </a:lvl6pPr>
            <a:lvl7pPr marL="2975663" indent="-228897" eaLnBrk="0" fontAlgn="base" hangingPunct="0">
              <a:spcBef>
                <a:spcPct val="0"/>
              </a:spcBef>
              <a:spcAft>
                <a:spcPct val="0"/>
              </a:spcAft>
              <a:defRPr kumimoji="1">
                <a:solidFill>
                  <a:schemeClr val="tx1"/>
                </a:solidFill>
                <a:latin typeface="Calibri" charset="0"/>
                <a:ea typeface="ＭＳ Ｐゴシック" charset="-128"/>
              </a:defRPr>
            </a:lvl7pPr>
            <a:lvl8pPr marL="3433458" indent="-228897" eaLnBrk="0" fontAlgn="base" hangingPunct="0">
              <a:spcBef>
                <a:spcPct val="0"/>
              </a:spcBef>
              <a:spcAft>
                <a:spcPct val="0"/>
              </a:spcAft>
              <a:defRPr kumimoji="1">
                <a:solidFill>
                  <a:schemeClr val="tx1"/>
                </a:solidFill>
                <a:latin typeface="Calibri" charset="0"/>
                <a:ea typeface="ＭＳ Ｐゴシック" charset="-128"/>
              </a:defRPr>
            </a:lvl8pPr>
            <a:lvl9pPr marL="3891252" indent="-228897" eaLnBrk="0" fontAlgn="base" hangingPunct="0">
              <a:spcBef>
                <a:spcPct val="0"/>
              </a:spcBef>
              <a:spcAft>
                <a:spcPct val="0"/>
              </a:spcAft>
              <a:defRPr kumimoji="1">
                <a:solidFill>
                  <a:schemeClr val="tx1"/>
                </a:solidFill>
                <a:latin typeface="Calibri" charset="0"/>
                <a:ea typeface="ＭＳ Ｐゴシック" charset="-128"/>
              </a:defRPr>
            </a:lvl9pPr>
          </a:lstStyle>
          <a:p>
            <a:fld id="{698B383B-78FD-2C4E-9139-D09C562FDA8E}" type="slidenum">
              <a:rPr lang="en-US" altLang="ja-JP"/>
              <a:pPr/>
              <a:t>56</a:t>
            </a:fld>
            <a:endParaRPr lang="en-US" altLang="ja-JP"/>
          </a:p>
        </p:txBody>
      </p:sp>
    </p:spTree>
    <p:extLst>
      <p:ext uri="{BB962C8B-B14F-4D97-AF65-F5344CB8AC3E}">
        <p14:creationId xmlns:p14="http://schemas.microsoft.com/office/powerpoint/2010/main" val="1927755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CEC7BE4-83F8-44B1-8E31-8D5517A20083}" type="slidenum">
              <a:rPr kumimoji="1" lang="ja-JP" altLang="en-US" smtClean="0"/>
              <a:t>58</a:t>
            </a:fld>
            <a:endParaRPr kumimoji="1" lang="ja-JP" altLang="en-US"/>
          </a:p>
        </p:txBody>
      </p:sp>
    </p:spTree>
    <p:extLst>
      <p:ext uri="{BB962C8B-B14F-4D97-AF65-F5344CB8AC3E}">
        <p14:creationId xmlns:p14="http://schemas.microsoft.com/office/powerpoint/2010/main" val="2823048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CEC7BE4-83F8-44B1-8E31-8D5517A20083}" type="slidenum">
              <a:rPr kumimoji="1" lang="ja-JP" altLang="en-US" smtClean="0"/>
              <a:t>60</a:t>
            </a:fld>
            <a:endParaRPr kumimoji="1" lang="ja-JP" altLang="en-US"/>
          </a:p>
        </p:txBody>
      </p:sp>
    </p:spTree>
    <p:extLst>
      <p:ext uri="{BB962C8B-B14F-4D97-AF65-F5344CB8AC3E}">
        <p14:creationId xmlns:p14="http://schemas.microsoft.com/office/powerpoint/2010/main" val="259040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2BB3343-7E96-4E8D-9765-9AEEE0DDD71F}" type="slidenum">
              <a:rPr kumimoji="1" lang="ja-JP" altLang="en-US" smtClean="0"/>
              <a:t>61</a:t>
            </a:fld>
            <a:endParaRPr kumimoji="1" lang="ja-JP" altLang="en-US"/>
          </a:p>
        </p:txBody>
      </p:sp>
    </p:spTree>
    <p:extLst>
      <p:ext uri="{BB962C8B-B14F-4D97-AF65-F5344CB8AC3E}">
        <p14:creationId xmlns:p14="http://schemas.microsoft.com/office/powerpoint/2010/main" val="41802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8768-E70C-E529-C987-4C4766EAEE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FD71CF-A06B-3515-8EE7-1702BBA33800}"/>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B5F46DCA-85F8-E142-CC0E-FAFA782F55F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A58EB41-ADE2-3B03-2872-07273D1F50ED}"/>
              </a:ext>
            </a:extLst>
          </p:cNvPr>
          <p:cNvSpPr>
            <a:spLocks noGrp="1"/>
          </p:cNvSpPr>
          <p:nvPr>
            <p:ph type="sldNum" sz="quarter" idx="5"/>
          </p:nvPr>
        </p:nvSpPr>
        <p:spPr/>
        <p:txBody>
          <a:bodyPr/>
          <a:lstStyle/>
          <a:p>
            <a:fld id="{E1F77502-9F51-4857-8030-DB23401BCFD0}" type="slidenum">
              <a:rPr kumimoji="1" lang="ja-JP" altLang="en-US" smtClean="0"/>
              <a:t>7</a:t>
            </a:fld>
            <a:endParaRPr kumimoji="1" lang="ja-JP" altLang="en-US"/>
          </a:p>
        </p:txBody>
      </p:sp>
    </p:spTree>
    <p:extLst>
      <p:ext uri="{BB962C8B-B14F-4D97-AF65-F5344CB8AC3E}">
        <p14:creationId xmlns:p14="http://schemas.microsoft.com/office/powerpoint/2010/main" val="68855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F1C9-A07C-C46B-FA90-85D755101E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BF6106-AD81-7CA7-CFB1-171ED37B71A2}"/>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1A7AB928-938E-4844-1EE8-2FF27789C38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42AF07B-D329-B7E1-83F0-34BEA7CAC9E7}"/>
              </a:ext>
            </a:extLst>
          </p:cNvPr>
          <p:cNvSpPr>
            <a:spLocks noGrp="1"/>
          </p:cNvSpPr>
          <p:nvPr>
            <p:ph type="sldNum" sz="quarter" idx="5"/>
          </p:nvPr>
        </p:nvSpPr>
        <p:spPr/>
        <p:txBody>
          <a:bodyPr/>
          <a:lstStyle/>
          <a:p>
            <a:fld id="{E1F77502-9F51-4857-8030-DB23401BCFD0}" type="slidenum">
              <a:rPr kumimoji="1" lang="ja-JP" altLang="en-US" smtClean="0"/>
              <a:t>8</a:t>
            </a:fld>
            <a:endParaRPr kumimoji="1" lang="ja-JP" altLang="en-US"/>
          </a:p>
        </p:txBody>
      </p:sp>
    </p:spTree>
    <p:extLst>
      <p:ext uri="{BB962C8B-B14F-4D97-AF65-F5344CB8AC3E}">
        <p14:creationId xmlns:p14="http://schemas.microsoft.com/office/powerpoint/2010/main" val="56660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5253-B522-BD7D-6502-E36FB521D9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AA3BC9-2442-B0D8-4E85-9EC9818AAEEA}"/>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CFB37A25-5055-61A4-D230-969D191399A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B8E413D-5EA0-0A64-F562-1AFF74B617BF}"/>
              </a:ext>
            </a:extLst>
          </p:cNvPr>
          <p:cNvSpPr>
            <a:spLocks noGrp="1"/>
          </p:cNvSpPr>
          <p:nvPr>
            <p:ph type="sldNum" sz="quarter" idx="5"/>
          </p:nvPr>
        </p:nvSpPr>
        <p:spPr/>
        <p:txBody>
          <a:bodyPr/>
          <a:lstStyle/>
          <a:p>
            <a:fld id="{62BB3343-7E96-4E8D-9765-9AEEE0DDD71F}" type="slidenum">
              <a:rPr kumimoji="1" lang="ja-JP" altLang="en-US" smtClean="0"/>
              <a:t>13</a:t>
            </a:fld>
            <a:endParaRPr kumimoji="1" lang="ja-JP" altLang="en-US"/>
          </a:p>
        </p:txBody>
      </p:sp>
    </p:spTree>
    <p:extLst>
      <p:ext uri="{BB962C8B-B14F-4D97-AF65-F5344CB8AC3E}">
        <p14:creationId xmlns:p14="http://schemas.microsoft.com/office/powerpoint/2010/main" val="60129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6A375A-4CEE-C14C-8338-D0F5438BA187}" type="slidenum">
              <a:rPr kumimoji="1" lang="ja-JP" altLang="en-US" smtClean="0"/>
              <a:t>14</a:t>
            </a:fld>
            <a:endParaRPr kumimoji="1" lang="ja-JP" altLang="en-US"/>
          </a:p>
        </p:txBody>
      </p:sp>
    </p:spTree>
    <p:extLst>
      <p:ext uri="{BB962C8B-B14F-4D97-AF65-F5344CB8AC3E}">
        <p14:creationId xmlns:p14="http://schemas.microsoft.com/office/powerpoint/2010/main" val="246040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F56F4-AD4D-2DB2-1601-317E3AD5CB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17BF30-4C88-D0D3-CE8F-159D2813F251}"/>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C37326A4-5554-07BB-9259-375AB78304D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11DA3C6-381B-5578-3908-E2BC466BFD1B}"/>
              </a:ext>
            </a:extLst>
          </p:cNvPr>
          <p:cNvSpPr>
            <a:spLocks noGrp="1"/>
          </p:cNvSpPr>
          <p:nvPr>
            <p:ph type="sldNum" sz="quarter" idx="5"/>
          </p:nvPr>
        </p:nvSpPr>
        <p:spPr/>
        <p:txBody>
          <a:bodyPr/>
          <a:lstStyle/>
          <a:p>
            <a:fld id="{416A375A-4CEE-C14C-8338-D0F5438BA187}" type="slidenum">
              <a:rPr kumimoji="1" lang="ja-JP" altLang="en-US" smtClean="0"/>
              <a:t>15</a:t>
            </a:fld>
            <a:endParaRPr kumimoji="1" lang="ja-JP" altLang="en-US"/>
          </a:p>
        </p:txBody>
      </p:sp>
    </p:spTree>
    <p:extLst>
      <p:ext uri="{BB962C8B-B14F-4D97-AF65-F5344CB8AC3E}">
        <p14:creationId xmlns:p14="http://schemas.microsoft.com/office/powerpoint/2010/main" val="909499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Recently smaller high-voltage TEMs by employing linear accelerator using microwave to accelerate beams, instead of using DC accelerators, are being developed.</a:t>
            </a:r>
          </a:p>
          <a:p>
            <a:r>
              <a:rPr kumimoji="1" lang="en-US" altLang="ja-JP" dirty="0"/>
              <a:t>Even for using microwave for acceleration, sub nano meter resolution is realized.</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B3343-7E96-4E8D-9765-9AEEE0DDD71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336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0F118-BB14-E4F8-7ED6-0F787275740C}"/>
              </a:ext>
            </a:extLst>
          </p:cNvPr>
          <p:cNvSpPr>
            <a:spLocks noGrp="1"/>
          </p:cNvSpPr>
          <p:nvPr>
            <p:ph type="ctrTitle"/>
          </p:nvPr>
        </p:nvSpPr>
        <p:spPr>
          <a:xfrm>
            <a:off x="0" y="1122363"/>
            <a:ext cx="12192000" cy="2387600"/>
          </a:xfrm>
        </p:spPr>
        <p:txBody>
          <a:bodyPr anchor="b"/>
          <a:lstStyle>
            <a:lvl1pPr algn="ctr">
              <a:defRPr sz="60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B18E2900-DFB7-1588-9192-6B52BD9AD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52F6333-8931-CDA5-2175-DD78EFF3A2AC}"/>
              </a:ext>
            </a:extLst>
          </p:cNvPr>
          <p:cNvSpPr>
            <a:spLocks noGrp="1"/>
          </p:cNvSpPr>
          <p:nvPr>
            <p:ph type="dt" sz="half" idx="10"/>
          </p:nvPr>
        </p:nvSpPr>
        <p:spPr/>
        <p:txBody>
          <a:bodyPr/>
          <a:lstStyle/>
          <a:p>
            <a:fld id="{04D33C35-464D-4F34-862E-9AE1208CB7DB}"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3BCB2D57-08C8-188B-3B9A-1474538CF577}"/>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6" name="スライド番号プレースホルダー 5">
            <a:extLst>
              <a:ext uri="{FF2B5EF4-FFF2-40B4-BE49-F238E27FC236}">
                <a16:creationId xmlns:a16="http://schemas.microsoft.com/office/drawing/2014/main" id="{6F7C6730-089E-E872-6C4B-AA08F72A229D}"/>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429230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2359C-2B60-74B8-9697-160EF55D071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E12E1FA-56CD-49FB-01FE-D281D8889B6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8FF0EE-1B65-4C76-05DC-59E175C05324}"/>
              </a:ext>
            </a:extLst>
          </p:cNvPr>
          <p:cNvSpPr>
            <a:spLocks noGrp="1"/>
          </p:cNvSpPr>
          <p:nvPr>
            <p:ph type="dt" sz="half" idx="10"/>
          </p:nvPr>
        </p:nvSpPr>
        <p:spPr/>
        <p:txBody>
          <a:bodyPr/>
          <a:lstStyle/>
          <a:p>
            <a:fld id="{AC59ED80-4FF8-4914-9C6E-1A8322CF1096}"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CFBF94BD-7F5B-2D26-B97D-FD1992B3534E}"/>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6" name="スライド番号プレースホルダー 5">
            <a:extLst>
              <a:ext uri="{FF2B5EF4-FFF2-40B4-BE49-F238E27FC236}">
                <a16:creationId xmlns:a16="http://schemas.microsoft.com/office/drawing/2014/main" id="{CD18FFF8-2805-1AE5-7AB6-C2053142AA83}"/>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234900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3E4AF75-CC1D-B6B5-EF62-30C03365AA21}"/>
              </a:ext>
            </a:extLst>
          </p:cNvPr>
          <p:cNvSpPr>
            <a:spLocks noGrp="1"/>
          </p:cNvSpPr>
          <p:nvPr>
            <p:ph type="title" orient="vert"/>
          </p:nvPr>
        </p:nvSpPr>
        <p:spPr>
          <a:xfrm>
            <a:off x="8724902"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F0DBAB-7AFA-611C-A999-16F632691DAF}"/>
              </a:ext>
            </a:extLst>
          </p:cNvPr>
          <p:cNvSpPr>
            <a:spLocks noGrp="1"/>
          </p:cNvSpPr>
          <p:nvPr>
            <p:ph type="body" orient="vert" idx="1"/>
          </p:nvPr>
        </p:nvSpPr>
        <p:spPr>
          <a:xfrm>
            <a:off x="838202"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5F0576-1DD2-915F-E6CF-237C9F005C33}"/>
              </a:ext>
            </a:extLst>
          </p:cNvPr>
          <p:cNvSpPr>
            <a:spLocks noGrp="1"/>
          </p:cNvSpPr>
          <p:nvPr>
            <p:ph type="dt" sz="half" idx="10"/>
          </p:nvPr>
        </p:nvSpPr>
        <p:spPr/>
        <p:txBody>
          <a:bodyPr/>
          <a:lstStyle/>
          <a:p>
            <a:fld id="{3468605C-065B-4B51-8FC6-625952E793D4}"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60A2CC47-9383-E364-282D-C315C48DFEE1}"/>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6" name="スライド番号プレースホルダー 5">
            <a:extLst>
              <a:ext uri="{FF2B5EF4-FFF2-40B4-BE49-F238E27FC236}">
                <a16:creationId xmlns:a16="http://schemas.microsoft.com/office/drawing/2014/main" id="{688CED93-FEAD-1295-DEB9-477F15223BEF}"/>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1252075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54678F-6472-4910-9F0F-43DAFFCB4C1E}"/>
              </a:ext>
            </a:extLst>
          </p:cNvPr>
          <p:cNvSpPr>
            <a:spLocks noGrp="1"/>
          </p:cNvSpPr>
          <p:nvPr>
            <p:ph type="title"/>
          </p:nvPr>
        </p:nvSpPr>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972B00-869F-41E9-B4D1-F5949F608556}"/>
              </a:ext>
            </a:extLst>
          </p:cNvPr>
          <p:cNvSpPr>
            <a:spLocks noGrp="1"/>
          </p:cNvSpPr>
          <p:nvPr>
            <p:ph type="body"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114530-EE9D-4BA5-819C-C7ACB8598B76}"/>
              </a:ext>
            </a:extLst>
          </p:cNvPr>
          <p:cNvSpPr>
            <a:spLocks noGrp="1"/>
          </p:cNvSpPr>
          <p:nvPr>
            <p:ph type="dt" sz="half" idx="10"/>
          </p:nvPr>
        </p:nvSpPr>
        <p:spPr/>
        <p:txBody>
          <a:bodyPr/>
          <a:lstStyle/>
          <a:p>
            <a:fld id="{DC063168-2848-4213-B6C5-FC15BF5EC47C}"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22D706BC-4220-438B-95E0-CB5EF1B45824}"/>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6" name="スライド番号プレースホルダー 5">
            <a:extLst>
              <a:ext uri="{FF2B5EF4-FFF2-40B4-BE49-F238E27FC236}">
                <a16:creationId xmlns:a16="http://schemas.microsoft.com/office/drawing/2014/main" id="{5F342BA6-A4DB-456A-B375-2421E4E7BD06}"/>
              </a:ext>
            </a:extLst>
          </p:cNvPr>
          <p:cNvSpPr>
            <a:spLocks noGrp="1"/>
          </p:cNvSpPr>
          <p:nvPr>
            <p:ph type="sldNum" sz="quarter" idx="12"/>
          </p:nvPr>
        </p:nvSpPr>
        <p:spPr/>
        <p:txBody>
          <a:bodyPr/>
          <a:lstStyle/>
          <a:p>
            <a:fld id="{40AED202-6AB5-4FCB-8284-4F346DA6A4B0}" type="slidenum">
              <a:rPr kumimoji="1" lang="ja-JP" altLang="en-US" smtClean="0"/>
              <a:t>‹#›</a:t>
            </a:fld>
            <a:endParaRPr kumimoji="1" lang="ja-JP" altLang="en-US"/>
          </a:p>
        </p:txBody>
      </p:sp>
    </p:spTree>
    <p:extLst>
      <p:ext uri="{BB962C8B-B14F-4D97-AF65-F5344CB8AC3E}">
        <p14:creationId xmlns:p14="http://schemas.microsoft.com/office/powerpoint/2010/main" val="18734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772A5D-49AE-4776-30DF-7C0462EA6245}"/>
              </a:ext>
            </a:extLst>
          </p:cNvPr>
          <p:cNvSpPr>
            <a:spLocks noGrp="1"/>
          </p:cNvSpPr>
          <p:nvPr>
            <p:ph type="title"/>
          </p:nvPr>
        </p:nvSpPr>
        <p:spPr>
          <a:xfrm>
            <a:off x="0" y="-1"/>
            <a:ext cx="12192000" cy="720000"/>
          </a:xfrm>
        </p:spPr>
        <p:txBody>
          <a:bodyPr wrap="none" lIns="180000" rIns="180000">
            <a:normAutofit/>
          </a:bodyPr>
          <a:lstStyle>
            <a:lvl1pPr algn="l">
              <a:lnSpc>
                <a:spcPct val="100000"/>
              </a:lnSpc>
              <a:defRPr>
                <a:latin typeface="Segoe UI" panose="020B0502040204020203" pitchFamily="34" charset="0"/>
                <a:cs typeface="Segoe UI" panose="020B0502040204020203" pitchFamily="34" charset="0"/>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FF0C487B-B83A-C6E1-0376-DCA4041CF7D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FA4E88-C3E6-E9B4-E7B2-0D193882F2C2}"/>
              </a:ext>
            </a:extLst>
          </p:cNvPr>
          <p:cNvSpPr>
            <a:spLocks noGrp="1"/>
          </p:cNvSpPr>
          <p:nvPr>
            <p:ph type="dt" sz="half" idx="10"/>
          </p:nvPr>
        </p:nvSpPr>
        <p:spPr>
          <a:xfrm>
            <a:off x="6689315" y="6602148"/>
            <a:ext cx="2743200" cy="253221"/>
          </a:xfrm>
        </p:spPr>
        <p:txBody>
          <a:bodyPr/>
          <a:lstStyle/>
          <a:p>
            <a:fld id="{E53744FA-B1A6-49DC-AF95-3FE8C1BD4571}"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2C45439D-7A93-7FF6-B4CB-F900ACA46EE8}"/>
              </a:ext>
            </a:extLst>
          </p:cNvPr>
          <p:cNvSpPr>
            <a:spLocks noGrp="1"/>
          </p:cNvSpPr>
          <p:nvPr>
            <p:ph type="ftr" sz="quarter" idx="11"/>
          </p:nvPr>
        </p:nvSpPr>
        <p:spPr>
          <a:xfrm>
            <a:off x="9355014" y="-1321"/>
            <a:ext cx="2836985" cy="184201"/>
          </a:xfrm>
        </p:spPr>
        <p:txBody>
          <a:bodyPr wrap="none" lIns="0" tIns="0" rIns="72000" bIns="0" anchor="t"/>
          <a:lstStyle>
            <a:lvl1pPr algn="r">
              <a:defRPr sz="1000">
                <a:solidFill>
                  <a:schemeClr val="bg1"/>
                </a:solidFill>
                <a:latin typeface="Segoe UI" panose="020B0502040204020203" pitchFamily="34" charset="0"/>
                <a:cs typeface="Segoe UI" panose="020B0502040204020203" pitchFamily="34" charset="0"/>
              </a:defRPr>
            </a:lvl1pPr>
          </a:lstStyle>
          <a:p>
            <a:r>
              <a:rPr lang="en-US" altLang="ja-JP" dirty="0"/>
              <a:t>Yukinori NAGATANI (KEK)  2025/Jul/22 μSR2025</a:t>
            </a:r>
            <a:endParaRPr lang="ja-JP" altLang="en-US" dirty="0"/>
          </a:p>
        </p:txBody>
      </p:sp>
      <p:sp>
        <p:nvSpPr>
          <p:cNvPr id="6" name="スライド番号プレースホルダー 5">
            <a:extLst>
              <a:ext uri="{FF2B5EF4-FFF2-40B4-BE49-F238E27FC236}">
                <a16:creationId xmlns:a16="http://schemas.microsoft.com/office/drawing/2014/main" id="{020A3566-4166-5406-956E-0A3A0352DFE9}"/>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39353381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F61680-C384-3A55-3C78-49431D119B8F}"/>
              </a:ext>
            </a:extLst>
          </p:cNvPr>
          <p:cNvSpPr>
            <a:spLocks noGrp="1"/>
          </p:cNvSpPr>
          <p:nvPr>
            <p:ph type="title"/>
          </p:nvPr>
        </p:nvSpPr>
        <p:spPr>
          <a:xfrm>
            <a:off x="0" y="1709742"/>
            <a:ext cx="12192000" cy="2852737"/>
          </a:xfrm>
        </p:spPr>
        <p:txBody>
          <a:bodyPr anchor="b"/>
          <a:lstStyle>
            <a:lvl1pPr algn="ctr">
              <a:defRPr sz="60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690103B0-3AF7-644E-FF14-E8B4571BFAB5}"/>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F9C97E5-5C14-5163-553A-90A4BA204D86}"/>
              </a:ext>
            </a:extLst>
          </p:cNvPr>
          <p:cNvSpPr>
            <a:spLocks noGrp="1"/>
          </p:cNvSpPr>
          <p:nvPr>
            <p:ph type="dt" sz="half" idx="10"/>
          </p:nvPr>
        </p:nvSpPr>
        <p:spPr/>
        <p:txBody>
          <a:bodyPr/>
          <a:lstStyle/>
          <a:p>
            <a:fld id="{9ECAE5DF-DA8B-4727-9EA8-1C98C4359547}"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7605D6CC-2DC2-E391-3FF6-092BCC99B2B5}"/>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6" name="スライド番号プレースホルダー 5">
            <a:extLst>
              <a:ext uri="{FF2B5EF4-FFF2-40B4-BE49-F238E27FC236}">
                <a16:creationId xmlns:a16="http://schemas.microsoft.com/office/drawing/2014/main" id="{FA08543A-4B33-D696-260B-833B94ABAA2B}"/>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275642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79AA3D-3257-DF96-5B18-9239520E9880}"/>
              </a:ext>
            </a:extLst>
          </p:cNvPr>
          <p:cNvSpPr>
            <a:spLocks noGrp="1"/>
          </p:cNvSpPr>
          <p:nvPr>
            <p:ph type="title"/>
          </p:nvPr>
        </p:nvSpPr>
        <p:spPr/>
        <p:txBody>
          <a:bodyPr lIns="0"/>
          <a:lstStyle>
            <a:lvl1pPr algn="ctr">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617BC79B-01E3-690D-CEC9-9C980FFD7223}"/>
              </a:ext>
            </a:extLst>
          </p:cNvPr>
          <p:cNvSpPr>
            <a:spLocks noGrp="1"/>
          </p:cNvSpPr>
          <p:nvPr>
            <p:ph sz="half" idx="1"/>
          </p:nvPr>
        </p:nvSpPr>
        <p:spPr>
          <a:xfrm>
            <a:off x="332117" y="1061049"/>
            <a:ext cx="5510843" cy="524486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F919D3E-BC70-EB72-FD96-FF7DFEA33F81}"/>
              </a:ext>
            </a:extLst>
          </p:cNvPr>
          <p:cNvSpPr>
            <a:spLocks noGrp="1"/>
          </p:cNvSpPr>
          <p:nvPr>
            <p:ph sz="half" idx="2"/>
          </p:nvPr>
        </p:nvSpPr>
        <p:spPr>
          <a:xfrm>
            <a:off x="6349041" y="1061051"/>
            <a:ext cx="5510843" cy="524485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3F05ABD-4586-E1E6-E6E9-57EBC7F2D27A}"/>
              </a:ext>
            </a:extLst>
          </p:cNvPr>
          <p:cNvSpPr>
            <a:spLocks noGrp="1"/>
          </p:cNvSpPr>
          <p:nvPr>
            <p:ph type="dt" sz="half" idx="10"/>
          </p:nvPr>
        </p:nvSpPr>
        <p:spPr/>
        <p:txBody>
          <a:bodyPr/>
          <a:lstStyle/>
          <a:p>
            <a:fld id="{FB7C3FC9-6AD7-4E6C-A47A-D6920921466A}"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441A16F1-6B9D-3463-FAE3-F7654B5FF1C6}"/>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7" name="スライド番号プレースホルダー 6">
            <a:extLst>
              <a:ext uri="{FF2B5EF4-FFF2-40B4-BE49-F238E27FC236}">
                <a16:creationId xmlns:a16="http://schemas.microsoft.com/office/drawing/2014/main" id="{9B3500CA-4DA6-8529-F6B1-04788581CFD9}"/>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10690534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91B2D-B12B-2F87-8F9D-A33DA78E32E4}"/>
              </a:ext>
            </a:extLst>
          </p:cNvPr>
          <p:cNvSpPr>
            <a:spLocks noGrp="1"/>
          </p:cNvSpPr>
          <p:nvPr>
            <p:ph type="title"/>
          </p:nvPr>
        </p:nvSpPr>
        <p:spPr>
          <a:xfrm>
            <a:off x="0" y="5556"/>
            <a:ext cx="12192000" cy="720000"/>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11CFD0-2CA2-053C-691D-AC612E06FC8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0F7351D-801A-5D0F-2228-84D00DD1E02C}"/>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8B4372A-C37F-7C6A-94FD-6FE7DF8F0CB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D9D0CC0-DD0E-944D-6E4B-B12DCBF02D5A}"/>
              </a:ext>
            </a:extLst>
          </p:cNvPr>
          <p:cNvSpPr>
            <a:spLocks noGrp="1"/>
          </p:cNvSpPr>
          <p:nvPr>
            <p:ph sz="quarter" idx="4"/>
          </p:nvPr>
        </p:nvSpPr>
        <p:spPr>
          <a:xfrm>
            <a:off x="6172202"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E80A4D-F48D-5704-1CD8-2181575687EA}"/>
              </a:ext>
            </a:extLst>
          </p:cNvPr>
          <p:cNvSpPr>
            <a:spLocks noGrp="1"/>
          </p:cNvSpPr>
          <p:nvPr>
            <p:ph type="dt" sz="half" idx="10"/>
          </p:nvPr>
        </p:nvSpPr>
        <p:spPr/>
        <p:txBody>
          <a:bodyPr/>
          <a:lstStyle/>
          <a:p>
            <a:fld id="{CEA66908-897C-4B7C-AD45-5860128DE3A1}" type="datetime1">
              <a:rPr kumimoji="1" lang="ja-JP" altLang="en-US" smtClean="0"/>
              <a:t>2025/7/22</a:t>
            </a:fld>
            <a:endParaRPr kumimoji="1" lang="ja-JP" altLang="en-US"/>
          </a:p>
        </p:txBody>
      </p:sp>
      <p:sp>
        <p:nvSpPr>
          <p:cNvPr id="8" name="フッター プレースホルダー 7">
            <a:extLst>
              <a:ext uri="{FF2B5EF4-FFF2-40B4-BE49-F238E27FC236}">
                <a16:creationId xmlns:a16="http://schemas.microsoft.com/office/drawing/2014/main" id="{1D0A31D7-A809-C2A2-D4A1-6FD3EA5D49BC}"/>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9" name="スライド番号プレースホルダー 8">
            <a:extLst>
              <a:ext uri="{FF2B5EF4-FFF2-40B4-BE49-F238E27FC236}">
                <a16:creationId xmlns:a16="http://schemas.microsoft.com/office/drawing/2014/main" id="{395E0CFA-B611-3394-F53D-E9190AB9EFE2}"/>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389549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061EC-9BD2-CDC1-0615-477B548826A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4308C2D-EF0B-8396-22A2-C26A9306A914}"/>
              </a:ext>
            </a:extLst>
          </p:cNvPr>
          <p:cNvSpPr>
            <a:spLocks noGrp="1"/>
          </p:cNvSpPr>
          <p:nvPr>
            <p:ph type="dt" sz="half" idx="10"/>
          </p:nvPr>
        </p:nvSpPr>
        <p:spPr/>
        <p:txBody>
          <a:bodyPr/>
          <a:lstStyle/>
          <a:p>
            <a:fld id="{69D1A5A3-0812-49F3-9C9B-7B587016BA49}"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49963A43-58AE-77F1-39CC-593450476DCB}"/>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5" name="スライド番号プレースホルダー 4">
            <a:extLst>
              <a:ext uri="{FF2B5EF4-FFF2-40B4-BE49-F238E27FC236}">
                <a16:creationId xmlns:a16="http://schemas.microsoft.com/office/drawing/2014/main" id="{71DAA9BD-D6A0-FB4D-8E30-BB34D2F99177}"/>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265537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F4D41BE-EB77-FB77-91E0-559901D2147F}"/>
              </a:ext>
            </a:extLst>
          </p:cNvPr>
          <p:cNvSpPr>
            <a:spLocks noGrp="1"/>
          </p:cNvSpPr>
          <p:nvPr>
            <p:ph type="dt" sz="half" idx="10"/>
          </p:nvPr>
        </p:nvSpPr>
        <p:spPr/>
        <p:txBody>
          <a:bodyPr/>
          <a:lstStyle/>
          <a:p>
            <a:fld id="{43C07043-5AF4-4A38-BAFB-F6C04DB6A68D}"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124746F8-ADC0-035D-2925-608A140D6255}"/>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4" name="スライド番号プレースホルダー 3">
            <a:extLst>
              <a:ext uri="{FF2B5EF4-FFF2-40B4-BE49-F238E27FC236}">
                <a16:creationId xmlns:a16="http://schemas.microsoft.com/office/drawing/2014/main" id="{C18C5440-E928-0E73-1498-16A379D10037}"/>
              </a:ext>
            </a:extLst>
          </p:cNvPr>
          <p:cNvSpPr>
            <a:spLocks noGrp="1"/>
          </p:cNvSpPr>
          <p:nvPr>
            <p:ph type="sldNum" sz="quarter" idx="12"/>
          </p:nvPr>
        </p:nvSpPr>
        <p:spPr/>
        <p:txBody>
          <a:bodyPr/>
          <a:lstStyle/>
          <a:p>
            <a:r>
              <a:rPr lang="en-US" altLang="ja-JP" dirty="0"/>
              <a:t>p.</a:t>
            </a:r>
            <a:fld id="{6ECE9F22-6082-4149-A6D0-CD8937F79825}" type="slidenum">
              <a:rPr lang="ja-JP" altLang="en-US" smtClean="0"/>
              <a:pPr/>
              <a:t>‹#›</a:t>
            </a:fld>
            <a:endParaRPr kumimoji="1" lang="ja-JP" altLang="en-US" dirty="0"/>
          </a:p>
        </p:txBody>
      </p:sp>
    </p:spTree>
    <p:extLst>
      <p:ext uri="{BB962C8B-B14F-4D97-AF65-F5344CB8AC3E}">
        <p14:creationId xmlns:p14="http://schemas.microsoft.com/office/powerpoint/2010/main" val="41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FD2367-8798-5FAB-61A4-FAB9C881409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94B5CAC-FE4B-85BA-8385-49CC7E19E601}"/>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CFF7516-A356-2268-F831-F96D7A8DE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22DCB2-D6A0-FAC0-4656-A4BCC70DAE10}"/>
              </a:ext>
            </a:extLst>
          </p:cNvPr>
          <p:cNvSpPr>
            <a:spLocks noGrp="1"/>
          </p:cNvSpPr>
          <p:nvPr>
            <p:ph type="dt" sz="half" idx="10"/>
          </p:nvPr>
        </p:nvSpPr>
        <p:spPr/>
        <p:txBody>
          <a:bodyPr/>
          <a:lstStyle/>
          <a:p>
            <a:fld id="{FA642E31-8065-4DFB-A951-B0D9B2EA3BA0}"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A33ACA30-E524-03B2-B80A-79E84E33C007}"/>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7" name="スライド番号プレースホルダー 6">
            <a:extLst>
              <a:ext uri="{FF2B5EF4-FFF2-40B4-BE49-F238E27FC236}">
                <a16:creationId xmlns:a16="http://schemas.microsoft.com/office/drawing/2014/main" id="{5A0B6F3E-BDA8-4B20-3A31-E7839258D293}"/>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141056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8D0204-F208-31B7-49CC-B4ABE4C897A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C1BE728-A3DC-365E-8DA3-19EB7B7E3FE6}"/>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3082D8B-CFA4-7212-9FF2-E1D9BAA2D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69AE9E-87B4-6CE5-1E41-AEAD5D07AF7F}"/>
              </a:ext>
            </a:extLst>
          </p:cNvPr>
          <p:cNvSpPr>
            <a:spLocks noGrp="1"/>
          </p:cNvSpPr>
          <p:nvPr>
            <p:ph type="dt" sz="half" idx="10"/>
          </p:nvPr>
        </p:nvSpPr>
        <p:spPr/>
        <p:txBody>
          <a:bodyPr/>
          <a:lstStyle/>
          <a:p>
            <a:fld id="{59DBE44D-0E02-4226-AB12-A1E724CEDF55}"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14010030-34D1-1461-AD35-A942DE64B0D6}"/>
              </a:ext>
            </a:extLst>
          </p:cNvPr>
          <p:cNvSpPr>
            <a:spLocks noGrp="1"/>
          </p:cNvSpPr>
          <p:nvPr>
            <p:ph type="ftr" sz="quarter" idx="11"/>
          </p:nvPr>
        </p:nvSpPr>
        <p:spPr/>
        <p:txBody>
          <a:bodyPr/>
          <a:lstStyle/>
          <a:p>
            <a:r>
              <a:rPr kumimoji="1" lang="fi-FI" altLang="ja-JP"/>
              <a:t>Yukinori NAGATANI (KEK)  2025/Jul/22 μSR2025</a:t>
            </a:r>
            <a:endParaRPr kumimoji="1" lang="ja-JP" altLang="en-US"/>
          </a:p>
        </p:txBody>
      </p:sp>
      <p:sp>
        <p:nvSpPr>
          <p:cNvPr id="7" name="スライド番号プレースホルダー 6">
            <a:extLst>
              <a:ext uri="{FF2B5EF4-FFF2-40B4-BE49-F238E27FC236}">
                <a16:creationId xmlns:a16="http://schemas.microsoft.com/office/drawing/2014/main" id="{B86F04A8-E095-0CF8-E497-A40B257A4D20}"/>
              </a:ext>
            </a:extLst>
          </p:cNvPr>
          <p:cNvSpPr>
            <a:spLocks noGrp="1"/>
          </p:cNvSpPr>
          <p:nvPr>
            <p:ph type="sldNum" sz="quarter" idx="12"/>
          </p:nvPr>
        </p:nvSpPr>
        <p:spPr/>
        <p:txBody>
          <a:bodyPr/>
          <a:lstStyle/>
          <a:p>
            <a:fld id="{6ECE9F22-6082-4149-A6D0-CD8937F79825}" type="slidenum">
              <a:rPr kumimoji="1" lang="ja-JP" altLang="en-US" smtClean="0"/>
              <a:t>‹#›</a:t>
            </a:fld>
            <a:endParaRPr kumimoji="1" lang="ja-JP" altLang="en-US"/>
          </a:p>
        </p:txBody>
      </p:sp>
    </p:spTree>
    <p:extLst>
      <p:ext uri="{BB962C8B-B14F-4D97-AF65-F5344CB8AC3E}">
        <p14:creationId xmlns:p14="http://schemas.microsoft.com/office/powerpoint/2010/main" val="324112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7CE4DB2-D13A-F602-A39C-68C9D041D5F6}"/>
              </a:ext>
            </a:extLst>
          </p:cNvPr>
          <p:cNvSpPr>
            <a:spLocks noGrp="1"/>
          </p:cNvSpPr>
          <p:nvPr>
            <p:ph type="title"/>
          </p:nvPr>
        </p:nvSpPr>
        <p:spPr>
          <a:xfrm>
            <a:off x="0" y="-1"/>
            <a:ext cx="12192000" cy="720000"/>
          </a:xfrm>
          <a:prstGeom prst="rect">
            <a:avLst/>
          </a:prstGeom>
          <a:solidFill>
            <a:srgbClr val="0000FF"/>
          </a:solidFill>
        </p:spPr>
        <p:txBody>
          <a:bodyPr vert="horz" lIns="0" tIns="0" rIns="0" bIns="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8CC5627-0F80-8345-E574-DB705BE2375F}"/>
              </a:ext>
            </a:extLst>
          </p:cNvPr>
          <p:cNvSpPr>
            <a:spLocks noGrp="1"/>
          </p:cNvSpPr>
          <p:nvPr>
            <p:ph type="body" idx="1"/>
          </p:nvPr>
        </p:nvSpPr>
        <p:spPr>
          <a:xfrm>
            <a:off x="333555" y="1061049"/>
            <a:ext cx="11536392" cy="542919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55F71550-E2AA-FEB0-1C2E-24535395B995}"/>
              </a:ext>
            </a:extLst>
          </p:cNvPr>
          <p:cNvSpPr>
            <a:spLocks noGrp="1"/>
          </p:cNvSpPr>
          <p:nvPr>
            <p:ph type="dt" sz="half" idx="2"/>
          </p:nvPr>
        </p:nvSpPr>
        <p:spPr>
          <a:xfrm>
            <a:off x="0" y="64902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20E93-A9A0-4BCD-B71D-C725008DA5F3}"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1DCFA87D-A352-650E-FD27-B2EB5F824748}"/>
              </a:ext>
            </a:extLst>
          </p:cNvPr>
          <p:cNvSpPr>
            <a:spLocks noGrp="1"/>
          </p:cNvSpPr>
          <p:nvPr>
            <p:ph type="ftr" sz="quarter" idx="3"/>
          </p:nvPr>
        </p:nvSpPr>
        <p:spPr>
          <a:xfrm>
            <a:off x="4038600" y="64928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fi-FI" altLang="ja-JP"/>
              <a:t>Yukinori NAGATANI (KEK)  2025/Jul/22 μSR2025</a:t>
            </a:r>
            <a:endParaRPr kumimoji="1" lang="ja-JP" altLang="en-US" dirty="0"/>
          </a:p>
        </p:txBody>
      </p:sp>
      <p:sp>
        <p:nvSpPr>
          <p:cNvPr id="6" name="スライド番号プレースホルダー 5">
            <a:extLst>
              <a:ext uri="{FF2B5EF4-FFF2-40B4-BE49-F238E27FC236}">
                <a16:creationId xmlns:a16="http://schemas.microsoft.com/office/drawing/2014/main" id="{56AEB4EE-B487-3310-9E5C-E8C4393049F0}"/>
              </a:ext>
            </a:extLst>
          </p:cNvPr>
          <p:cNvSpPr>
            <a:spLocks noGrp="1"/>
          </p:cNvSpPr>
          <p:nvPr>
            <p:ph type="sldNum" sz="quarter" idx="4"/>
          </p:nvPr>
        </p:nvSpPr>
        <p:spPr>
          <a:xfrm>
            <a:off x="9448800" y="6491561"/>
            <a:ext cx="2743200" cy="365125"/>
          </a:xfrm>
          <a:prstGeom prst="rect">
            <a:avLst/>
          </a:prstGeom>
        </p:spPr>
        <p:txBody>
          <a:bodyPr vert="horz" lIns="91440" tIns="45720" rIns="91440" bIns="45720" rtlCol="0" anchor="ctr"/>
          <a:lstStyle>
            <a:lvl1pPr algn="r">
              <a:defRPr sz="2400">
                <a:solidFill>
                  <a:schemeClr val="tx1"/>
                </a:solidFill>
              </a:defRPr>
            </a:lvl1pPr>
          </a:lstStyle>
          <a:p>
            <a:r>
              <a:rPr lang="en-US" altLang="ja-JP" dirty="0"/>
              <a:t>p.</a:t>
            </a:r>
            <a:fld id="{6ECE9F22-6082-4149-A6D0-CD8937F79825}" type="slidenum">
              <a:rPr lang="ja-JP" altLang="en-US" smtClean="0"/>
              <a:pPr/>
              <a:t>‹#›</a:t>
            </a:fld>
            <a:endParaRPr lang="ja-JP" altLang="en-US" dirty="0"/>
          </a:p>
        </p:txBody>
      </p:sp>
    </p:spTree>
    <p:extLst>
      <p:ext uri="{BB962C8B-B14F-4D97-AF65-F5344CB8AC3E}">
        <p14:creationId xmlns:p14="http://schemas.microsoft.com/office/powerpoint/2010/main" val="39754538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defTabSz="914400" rtl="0" eaLnBrk="1" latinLnBrk="0" hangingPunct="1">
        <a:lnSpc>
          <a:spcPct val="90000"/>
        </a:lnSpc>
        <a:spcBef>
          <a:spcPct val="0"/>
        </a:spcBef>
        <a:buNone/>
        <a:defRPr kumimoji="1" sz="4000" b="1" kern="1200">
          <a:solidFill>
            <a:schemeClr val="bg1"/>
          </a:solidFill>
          <a:latin typeface="Segoe UI" panose="020B0502040204020203" pitchFamily="34" charset="0"/>
          <a:ea typeface="+mn-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chart" Target="../charts/chart1.xml"/><Relationship Id="rId4" Type="http://schemas.openxmlformats.org/officeDocument/2006/relationships/image" Target="../media/image48.jpeg"/><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0.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74.png"/><Relationship Id="rId4" Type="http://schemas.openxmlformats.org/officeDocument/2006/relationships/image" Target="../media/image55.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JPG"/><Relationship Id="rId3" Type="http://schemas.openxmlformats.org/officeDocument/2006/relationships/image" Target="../media/image31.png"/><Relationship Id="rId7" Type="http://schemas.openxmlformats.org/officeDocument/2006/relationships/image" Target="../media/image84.png"/><Relationship Id="rId12" Type="http://schemas.openxmlformats.org/officeDocument/2006/relationships/image" Target="../media/image89.web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emf"/><Relationship Id="rId11" Type="http://schemas.openxmlformats.org/officeDocument/2006/relationships/image" Target="../media/image88.jpg"/><Relationship Id="rId5" Type="http://schemas.openxmlformats.org/officeDocument/2006/relationships/image" Target="../media/image9.png"/><Relationship Id="rId15" Type="http://schemas.openxmlformats.org/officeDocument/2006/relationships/image" Target="../media/image92.png"/><Relationship Id="rId10" Type="http://schemas.openxmlformats.org/officeDocument/2006/relationships/image" Target="../media/image87.jpeg"/><Relationship Id="rId4" Type="http://schemas.openxmlformats.org/officeDocument/2006/relationships/image" Target="../media/image50.jpeg"/><Relationship Id="rId9" Type="http://schemas.openxmlformats.org/officeDocument/2006/relationships/image" Target="../media/image86.jpg"/><Relationship Id="rId14" Type="http://schemas.openxmlformats.org/officeDocument/2006/relationships/image" Target="../media/image91.jp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2.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7D66E-3D50-E985-0A94-55526442A751}"/>
            </a:ext>
          </a:extLst>
        </p:cNvPr>
        <p:cNvGrpSpPr/>
        <p:nvPr/>
      </p:nvGrpSpPr>
      <p:grpSpPr>
        <a:xfrm>
          <a:off x="0" y="0"/>
          <a:ext cx="0" cy="0"/>
          <a:chOff x="0" y="0"/>
          <a:chExt cx="0" cy="0"/>
        </a:xfrm>
      </p:grpSpPr>
      <p:pic>
        <p:nvPicPr>
          <p:cNvPr id="5" name="図 4" descr="J-PARC-birdview02_(c)jparc.jpg">
            <a:extLst>
              <a:ext uri="{FF2B5EF4-FFF2-40B4-BE49-F238E27FC236}">
                <a16:creationId xmlns:a16="http://schemas.microsoft.com/office/drawing/2014/main" id="{C22F7EF6-727B-0E9D-179E-D5664884DE7E}"/>
              </a:ext>
            </a:extLst>
          </p:cNvPr>
          <p:cNvPicPr>
            <a:picLocks noChangeAspect="1"/>
          </p:cNvPicPr>
          <p:nvPr/>
        </p:nvPicPr>
        <p:blipFill rotWithShape="1">
          <a:blip r:embed="rId3">
            <a:extLst>
              <a:ext uri="{28A0092B-C50C-407E-A947-70E740481C1C}">
                <a14:useLocalDpi xmlns:a14="http://schemas.microsoft.com/office/drawing/2010/main" val="0"/>
              </a:ext>
            </a:extLst>
          </a:blip>
          <a:srcRect l="152" t="22509" r="-19" b="13504"/>
          <a:stretch/>
        </p:blipFill>
        <p:spPr>
          <a:xfrm>
            <a:off x="-4651" y="0"/>
            <a:ext cx="12196651" cy="6092612"/>
          </a:xfrm>
          <a:prstGeom prst="rect">
            <a:avLst/>
          </a:prstGeom>
        </p:spPr>
      </p:pic>
      <p:sp>
        <p:nvSpPr>
          <p:cNvPr id="2" name="タイトル 1">
            <a:extLst>
              <a:ext uri="{FF2B5EF4-FFF2-40B4-BE49-F238E27FC236}">
                <a16:creationId xmlns:a16="http://schemas.microsoft.com/office/drawing/2014/main" id="{F2699427-3CAC-D0EA-0F47-543DD49D527D}"/>
              </a:ext>
            </a:extLst>
          </p:cNvPr>
          <p:cNvSpPr>
            <a:spLocks noGrp="1"/>
          </p:cNvSpPr>
          <p:nvPr>
            <p:ph type="ctrTitle"/>
          </p:nvPr>
        </p:nvSpPr>
        <p:spPr>
          <a:xfrm>
            <a:off x="-4651" y="1450425"/>
            <a:ext cx="12167468" cy="2013065"/>
          </a:xfrm>
          <a:noFill/>
        </p:spPr>
        <p:txBody>
          <a:bodyPr>
            <a:noAutofit/>
          </a:bodyPr>
          <a:lstStyle/>
          <a:p>
            <a:pPr>
              <a:lnSpc>
                <a:spcPct val="120000"/>
              </a:lnSpc>
            </a:pPr>
            <a:r>
              <a:rPr lang="en-US" altLang="ja-JP" sz="6200" dirty="0">
                <a:ln>
                  <a:solidFill>
                    <a:schemeClr val="tx1"/>
                  </a:solidFill>
                </a:ln>
                <a:solidFill>
                  <a:srgbClr val="FFFF00"/>
                </a:solidFill>
                <a:effectLst>
                  <a:outerShdw blurRad="190500" dist="63500" dir="2700000" algn="tl">
                    <a:srgbClr val="000000">
                      <a:alpha val="70000"/>
                    </a:srgbClr>
                  </a:outerShdw>
                </a:effectLst>
                <a:latin typeface="Segoe UI" panose="020B0502040204020203" pitchFamily="34" charset="0"/>
                <a:cs typeface="Segoe UI" panose="020B0502040204020203" pitchFamily="34" charset="0"/>
              </a:rPr>
              <a:t>Transmission Muon Microscopy</a:t>
            </a:r>
            <a:br>
              <a:rPr lang="en-US" altLang="ja-JP" sz="5400" dirty="0">
                <a:ln>
                  <a:solidFill>
                    <a:schemeClr val="tx1"/>
                  </a:solidFill>
                </a:ln>
                <a:solidFill>
                  <a:srgbClr val="FFFF00"/>
                </a:solidFill>
                <a:effectLst>
                  <a:outerShdw blurRad="190500" dist="63500" dir="2700000" algn="tl">
                    <a:srgbClr val="000000">
                      <a:alpha val="70000"/>
                    </a:srgbClr>
                  </a:outerShdw>
                </a:effectLst>
              </a:rPr>
            </a:br>
            <a:r>
              <a:rPr lang="en-US" altLang="ja-JP" sz="5400" dirty="0">
                <a:ln>
                  <a:solidFill>
                    <a:schemeClr val="tx1"/>
                  </a:solidFill>
                </a:ln>
                <a:solidFill>
                  <a:srgbClr val="FFFF00"/>
                </a:solidFill>
                <a:effectLst>
                  <a:outerShdw blurRad="190500" dist="63500" dir="2700000" algn="tl">
                    <a:srgbClr val="000000">
                      <a:alpha val="70000"/>
                    </a:srgbClr>
                  </a:outerShdw>
                </a:effectLst>
              </a:rPr>
              <a:t>and</a:t>
            </a:r>
            <a:r>
              <a:rPr lang="en-US" altLang="ja-JP" dirty="0">
                <a:ln>
                  <a:solidFill>
                    <a:schemeClr val="tx1"/>
                  </a:solidFill>
                </a:ln>
                <a:solidFill>
                  <a:srgbClr val="FFFF00"/>
                </a:solidFill>
                <a:effectLst>
                  <a:outerShdw blurRad="190500" dist="63500" dir="2700000" algn="tl">
                    <a:srgbClr val="000000">
                      <a:alpha val="70000"/>
                    </a:srgbClr>
                  </a:outerShdw>
                </a:effectLst>
              </a:rPr>
              <a:t> </a:t>
            </a:r>
            <a:r>
              <a:rPr lang="en-US" altLang="ja-JP" sz="6200" dirty="0">
                <a:ln>
                  <a:solidFill>
                    <a:schemeClr val="tx1"/>
                  </a:solidFill>
                </a:ln>
                <a:solidFill>
                  <a:srgbClr val="FFFF00"/>
                </a:solidFill>
                <a:effectLst>
                  <a:outerShdw blurRad="190500" dist="63500" dir="2700000" algn="tl">
                    <a:srgbClr val="000000">
                      <a:alpha val="70000"/>
                    </a:srgbClr>
                  </a:outerShdw>
                </a:effectLst>
              </a:rPr>
              <a:t>Scanning </a:t>
            </a:r>
            <a:r>
              <a:rPr lang="en-US" altLang="ja-JP" sz="6200" dirty="0" err="1">
                <a:ln>
                  <a:solidFill>
                    <a:schemeClr val="tx1"/>
                  </a:solidFill>
                </a:ln>
                <a:solidFill>
                  <a:srgbClr val="FFFF00"/>
                </a:solidFill>
                <a:effectLst>
                  <a:outerShdw blurRad="190500" dist="63500" dir="2700000" algn="tl">
                    <a:srgbClr val="000000">
                      <a:alpha val="70000"/>
                    </a:srgbClr>
                  </a:outerShdw>
                </a:effectLst>
              </a:rPr>
              <a:t>μSR</a:t>
            </a:r>
            <a:r>
              <a:rPr lang="ja-JP" altLang="en-US" sz="6200" dirty="0">
                <a:ln>
                  <a:solidFill>
                    <a:schemeClr val="tx1"/>
                  </a:solidFill>
                </a:ln>
                <a:solidFill>
                  <a:srgbClr val="FFFF00"/>
                </a:solidFill>
                <a:effectLst>
                  <a:outerShdw blurRad="190500" dist="63500" dir="2700000" algn="tl">
                    <a:srgbClr val="000000">
                      <a:alpha val="70000"/>
                    </a:srgbClr>
                  </a:outerShdw>
                </a:effectLst>
              </a:rPr>
              <a:t> </a:t>
            </a:r>
            <a:r>
              <a:rPr lang="en-US" altLang="ja-JP" sz="6200" dirty="0">
                <a:ln>
                  <a:solidFill>
                    <a:schemeClr val="tx1"/>
                  </a:solidFill>
                </a:ln>
                <a:solidFill>
                  <a:srgbClr val="FFFF00"/>
                </a:solidFill>
                <a:effectLst>
                  <a:outerShdw blurRad="190500" dist="63500" dir="2700000" algn="tl">
                    <a:srgbClr val="000000">
                      <a:alpha val="70000"/>
                    </a:srgbClr>
                  </a:outerShdw>
                </a:effectLst>
              </a:rPr>
              <a:t>Microscopy</a:t>
            </a:r>
            <a:endParaRPr lang="ja-JP" altLang="ja-JP" sz="6200" dirty="0">
              <a:ln>
                <a:solidFill>
                  <a:schemeClr val="tx1"/>
                </a:solidFill>
              </a:ln>
              <a:solidFill>
                <a:srgbClr val="FFFF00"/>
              </a:solidFill>
              <a:effectLst>
                <a:outerShdw blurRad="190500" dist="63500" dir="2700000" algn="tl">
                  <a:srgbClr val="000000">
                    <a:alpha val="70000"/>
                  </a:srgbClr>
                </a:outerShdw>
              </a:effectLst>
              <a:latin typeface="Segoe UI" panose="020B0502040204020203" pitchFamily="34" charset="0"/>
              <a:cs typeface="Segoe UI" panose="020B0502040204020203" pitchFamily="34" charset="0"/>
            </a:endParaRPr>
          </a:p>
        </p:txBody>
      </p:sp>
      <p:sp>
        <p:nvSpPr>
          <p:cNvPr id="4" name="タイトル 1">
            <a:extLst>
              <a:ext uri="{FF2B5EF4-FFF2-40B4-BE49-F238E27FC236}">
                <a16:creationId xmlns:a16="http://schemas.microsoft.com/office/drawing/2014/main" id="{72620858-E0A1-B86F-54D7-3799CC43E611}"/>
              </a:ext>
            </a:extLst>
          </p:cNvPr>
          <p:cNvSpPr txBox="1">
            <a:spLocks/>
          </p:cNvSpPr>
          <p:nvPr/>
        </p:nvSpPr>
        <p:spPr>
          <a:xfrm>
            <a:off x="1978856" y="263770"/>
            <a:ext cx="8337452" cy="412652"/>
          </a:xfrm>
          <a:prstGeom prst="rect">
            <a:avLst/>
          </a:prstGeom>
        </p:spPr>
        <p:txBody>
          <a:bodyPr vert="horz" lIns="84406" tIns="42203" rIns="84406" bIns="42203" rtlCol="0" anchor="ctr">
            <a:normAutofit fontScale="975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r"/>
            <a:endParaRPr lang="ja-JP" altLang="en-US" sz="1477" b="1" dirty="0"/>
          </a:p>
        </p:txBody>
      </p:sp>
      <p:sp>
        <p:nvSpPr>
          <p:cNvPr id="6" name="サブタイトル 2">
            <a:extLst>
              <a:ext uri="{FF2B5EF4-FFF2-40B4-BE49-F238E27FC236}">
                <a16:creationId xmlns:a16="http://schemas.microsoft.com/office/drawing/2014/main" id="{F4461473-E5B0-165D-B205-23792D989AD0}"/>
              </a:ext>
            </a:extLst>
          </p:cNvPr>
          <p:cNvSpPr txBox="1">
            <a:spLocks/>
          </p:cNvSpPr>
          <p:nvPr/>
        </p:nvSpPr>
        <p:spPr>
          <a:xfrm>
            <a:off x="-1" y="4138306"/>
            <a:ext cx="12162817" cy="1596359"/>
          </a:xfrm>
          <a:prstGeom prst="rect">
            <a:avLst/>
          </a:prstGeom>
          <a:ln>
            <a:noFill/>
          </a:ln>
        </p:spPr>
        <p:txBody>
          <a:bodyPr vert="horz" lIns="84406" tIns="42203" rIns="84406" bIns="42203"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US" altLang="ja-JP" sz="3600" b="1" dirty="0">
                <a:ln>
                  <a:solidFill>
                    <a:schemeClr val="tx1"/>
                  </a:solidFill>
                </a:ln>
                <a:solidFill>
                  <a:srgbClr val="FFFFFF"/>
                </a:solidFill>
                <a:effectLst>
                  <a:glow rad="101600">
                    <a:schemeClr val="tx1">
                      <a:alpha val="40000"/>
                    </a:schemeClr>
                  </a:glow>
                </a:effectLst>
                <a:latin typeface="Segoe UI" panose="020B0502040204020203" pitchFamily="34" charset="0"/>
                <a:ea typeface="MS Gothic" panose="020B0609070205080204" pitchFamily="49" charset="-128"/>
                <a:cs typeface="Segoe UI" panose="020B0502040204020203" pitchFamily="34" charset="0"/>
              </a:rPr>
              <a:t>Yukinori NAGATANI </a:t>
            </a:r>
          </a:p>
          <a:p>
            <a:pPr algn="l">
              <a:spcBef>
                <a:spcPts val="0"/>
              </a:spcBef>
            </a:pPr>
            <a:r>
              <a:rPr lang="en-US" altLang="ja-JP" sz="2800" b="1" dirty="0">
                <a:ln>
                  <a:solidFill>
                    <a:schemeClr val="tx1"/>
                  </a:solidFill>
                </a:ln>
                <a:solidFill>
                  <a:srgbClr val="FFFFFF"/>
                </a:solidFill>
                <a:effectLst>
                  <a:glow rad="101600">
                    <a:schemeClr val="tx1">
                      <a:alpha val="40000"/>
                    </a:schemeClr>
                  </a:glow>
                </a:effectLst>
                <a:latin typeface="Segoe UI" panose="020B0502040204020203" pitchFamily="34" charset="0"/>
                <a:ea typeface="MS Gothic" panose="020B0609070205080204" pitchFamily="49" charset="-128"/>
                <a:cs typeface="Segoe UI" panose="020B0502040204020203" pitchFamily="34" charset="0"/>
              </a:rPr>
              <a:t>			High Energy Accelerator Research Organization</a:t>
            </a:r>
            <a:r>
              <a:rPr lang="en-US" altLang="ja-JP" sz="3600" b="1" dirty="0">
                <a:ln>
                  <a:solidFill>
                    <a:schemeClr val="tx1"/>
                  </a:solidFill>
                </a:ln>
                <a:solidFill>
                  <a:srgbClr val="FFFFFF"/>
                </a:solidFill>
                <a:effectLst>
                  <a:glow rad="101600">
                    <a:schemeClr val="tx1">
                      <a:alpha val="40000"/>
                    </a:schemeClr>
                  </a:glow>
                </a:effectLst>
                <a:latin typeface="Segoe UI" panose="020B0502040204020203" pitchFamily="34" charset="0"/>
                <a:ea typeface="MS Gothic" panose="020B0609070205080204" pitchFamily="49" charset="-128"/>
                <a:cs typeface="Segoe UI" panose="020B0502040204020203" pitchFamily="34" charset="0"/>
              </a:rPr>
              <a:t>	:KEK  </a:t>
            </a:r>
          </a:p>
          <a:p>
            <a:pPr algn="l">
              <a:spcBef>
                <a:spcPts val="0"/>
              </a:spcBef>
            </a:pPr>
            <a:r>
              <a:rPr lang="en-US" altLang="ja-JP" sz="2800" b="1" dirty="0">
                <a:ln>
                  <a:solidFill>
                    <a:schemeClr val="tx1"/>
                  </a:solidFill>
                </a:ln>
                <a:solidFill>
                  <a:srgbClr val="FFFFFF"/>
                </a:solidFill>
                <a:effectLst>
                  <a:glow rad="101600">
                    <a:schemeClr val="tx1">
                      <a:alpha val="40000"/>
                    </a:schemeClr>
                  </a:glow>
                </a:effectLst>
                <a:latin typeface="Segoe UI" panose="020B0502040204020203" pitchFamily="34" charset="0"/>
                <a:ea typeface="MS Gothic" panose="020B0609070205080204" pitchFamily="49" charset="-128"/>
                <a:cs typeface="Segoe UI" panose="020B0502040204020203" pitchFamily="34" charset="0"/>
              </a:rPr>
              <a:t>			Institute of Materials Structure Science</a:t>
            </a:r>
            <a:r>
              <a:rPr lang="en-US" altLang="ja-JP" sz="3600" b="1" dirty="0">
                <a:ln>
                  <a:solidFill>
                    <a:schemeClr val="tx1"/>
                  </a:solidFill>
                </a:ln>
                <a:solidFill>
                  <a:srgbClr val="FFFFFF"/>
                </a:solidFill>
                <a:effectLst>
                  <a:glow rad="101600">
                    <a:schemeClr val="tx1">
                      <a:alpha val="40000"/>
                    </a:schemeClr>
                  </a:glow>
                </a:effectLst>
                <a:latin typeface="Segoe UI" panose="020B0502040204020203" pitchFamily="34" charset="0"/>
                <a:ea typeface="MS Gothic" panose="020B0609070205080204" pitchFamily="49" charset="-128"/>
                <a:cs typeface="Segoe UI" panose="020B0502040204020203" pitchFamily="34" charset="0"/>
              </a:rPr>
              <a:t>				:IMSS</a:t>
            </a:r>
            <a:endParaRPr lang="en-US" altLang="ja-JP" sz="3600" dirty="0">
              <a:solidFill>
                <a:schemeClr val="bg1"/>
              </a:solidFill>
              <a:latin typeface="Segoe UI" panose="020B0502040204020203" pitchFamily="34" charset="0"/>
              <a:cs typeface="Segoe UI" panose="020B0502040204020203" pitchFamily="34" charset="0"/>
            </a:endParaRPr>
          </a:p>
        </p:txBody>
      </p:sp>
      <p:sp>
        <p:nvSpPr>
          <p:cNvPr id="8" name="テキスト ボックス 7">
            <a:extLst>
              <a:ext uri="{FF2B5EF4-FFF2-40B4-BE49-F238E27FC236}">
                <a16:creationId xmlns:a16="http://schemas.microsoft.com/office/drawing/2014/main" id="{50F0F426-E2D6-0DDE-9BFF-F59FFD298008}"/>
              </a:ext>
            </a:extLst>
          </p:cNvPr>
          <p:cNvSpPr txBox="1"/>
          <p:nvPr/>
        </p:nvSpPr>
        <p:spPr>
          <a:xfrm>
            <a:off x="-4651" y="872"/>
            <a:ext cx="12192000" cy="584775"/>
          </a:xfrm>
          <a:prstGeom prst="rect">
            <a:avLst/>
          </a:prstGeom>
          <a:noFill/>
        </p:spPr>
        <p:txBody>
          <a:bodyPr wrap="none" lIns="0" tIns="0" rIns="0" bIns="0" rtlCol="0">
            <a:noAutofit/>
          </a:bodyPr>
          <a:lstStyle/>
          <a:p>
            <a:pPr algn="ctr"/>
            <a:r>
              <a:rPr lang="en-US" altLang="ja-JP"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16</a:t>
            </a:r>
            <a:r>
              <a:rPr lang="en-US" altLang="ja-JP" sz="2400" b="1" baseline="300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a:t>
            </a:r>
            <a:r>
              <a:rPr lang="en-US" altLang="ja-JP"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International Conference on Muon Spin Rotation, Relaxation and Resonance</a:t>
            </a:r>
          </a:p>
          <a:p>
            <a:r>
              <a:rPr lang="en-US" altLang="ja-JP"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μSR2025  </a:t>
            </a:r>
          </a:p>
          <a:p>
            <a:r>
              <a:rPr lang="en-US" altLang="ja-JP"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St. John’s</a:t>
            </a:r>
            <a:r>
              <a:rPr lang="ja-JP" altLang="en-US"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lang="en-US" altLang="ja-JP"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22/Jul/2025</a:t>
            </a:r>
            <a:endParaRPr lang="ja-JP" altLang="en-US" sz="2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7" name="テキスト ボックス 6">
            <a:extLst>
              <a:ext uri="{FF2B5EF4-FFF2-40B4-BE49-F238E27FC236}">
                <a16:creationId xmlns:a16="http://schemas.microsoft.com/office/drawing/2014/main" id="{8A6C459F-5B63-1D85-7F4C-97DAD35B192C}"/>
              </a:ext>
            </a:extLst>
          </p:cNvPr>
          <p:cNvSpPr txBox="1"/>
          <p:nvPr/>
        </p:nvSpPr>
        <p:spPr>
          <a:xfrm>
            <a:off x="1514698" y="6341757"/>
            <a:ext cx="9134698" cy="523220"/>
          </a:xfrm>
          <a:prstGeom prst="rect">
            <a:avLst/>
          </a:prstGeom>
          <a:noFill/>
        </p:spPr>
        <p:txBody>
          <a:bodyPr wrap="square">
            <a:spAutoFit/>
          </a:bodyPr>
          <a:lstStyle/>
          <a:p>
            <a:pPr algn="ctr"/>
            <a:r>
              <a:rPr lang="en-US" altLang="ja-JP" sz="2800" dirty="0">
                <a:solidFill>
                  <a:schemeClr val="bg1"/>
                </a:solidFill>
                <a:latin typeface="MeiryoUI"/>
              </a:rPr>
              <a:t>Supported by MEXT Grant-in-Aid for Scientific Research (S)</a:t>
            </a:r>
            <a:endParaRPr lang="ja-JP" altLang="en-US" sz="2800" dirty="0">
              <a:solidFill>
                <a:schemeClr val="bg1"/>
              </a:solidFill>
            </a:endParaRPr>
          </a:p>
        </p:txBody>
      </p:sp>
      <p:pic>
        <p:nvPicPr>
          <p:cNvPr id="9" name="図 8">
            <a:extLst>
              <a:ext uri="{FF2B5EF4-FFF2-40B4-BE49-F238E27FC236}">
                <a16:creationId xmlns:a16="http://schemas.microsoft.com/office/drawing/2014/main" id="{6D7ECC2C-28E1-A789-9169-5BE39A4FE637}"/>
              </a:ext>
            </a:extLst>
          </p:cNvPr>
          <p:cNvPicPr>
            <a:picLocks noChangeAspect="1"/>
          </p:cNvPicPr>
          <p:nvPr/>
        </p:nvPicPr>
        <p:blipFill rotWithShape="1">
          <a:blip r:embed="rId4">
            <a:extLst>
              <a:ext uri="{28A0092B-C50C-407E-A947-70E740481C1C}">
                <a14:useLocalDpi xmlns:a14="http://schemas.microsoft.com/office/drawing/2010/main" val="0"/>
              </a:ext>
            </a:extLst>
          </a:blip>
          <a:srcRect l="3761" t="10371" r="3873" b="16806"/>
          <a:stretch/>
        </p:blipFill>
        <p:spPr>
          <a:xfrm>
            <a:off x="0" y="6112899"/>
            <a:ext cx="3108037" cy="744230"/>
          </a:xfrm>
          <a:prstGeom prst="rect">
            <a:avLst/>
          </a:prstGeom>
        </p:spPr>
      </p:pic>
      <p:pic>
        <p:nvPicPr>
          <p:cNvPr id="10" name="図 9">
            <a:extLst>
              <a:ext uri="{FF2B5EF4-FFF2-40B4-BE49-F238E27FC236}">
                <a16:creationId xmlns:a16="http://schemas.microsoft.com/office/drawing/2014/main" id="{3F2C9507-769C-1D65-7BB7-2085C9CD1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241" y="6108401"/>
            <a:ext cx="1820227" cy="744231"/>
          </a:xfrm>
          <a:prstGeom prst="rect">
            <a:avLst/>
          </a:prstGeom>
        </p:spPr>
      </p:pic>
      <p:sp>
        <p:nvSpPr>
          <p:cNvPr id="11" name="正方形/長方形 10">
            <a:extLst>
              <a:ext uri="{FF2B5EF4-FFF2-40B4-BE49-F238E27FC236}">
                <a16:creationId xmlns:a16="http://schemas.microsoft.com/office/drawing/2014/main" id="{3AB13A53-4404-14E1-EEB7-03072D9E5D92}"/>
              </a:ext>
            </a:extLst>
          </p:cNvPr>
          <p:cNvSpPr/>
          <p:nvPr/>
        </p:nvSpPr>
        <p:spPr>
          <a:xfrm>
            <a:off x="7330197" y="6163524"/>
            <a:ext cx="3108037" cy="670312"/>
          </a:xfrm>
          <a:prstGeom prst="rect">
            <a:avLst/>
          </a:prstGeom>
        </p:spPr>
        <p:txBody>
          <a:bodyPr wrap="square" lIns="0" tIns="0" rIns="0" bIns="0">
            <a:spAutoFit/>
          </a:bodyPr>
          <a:lstStyle/>
          <a:p>
            <a:pPr algn="l">
              <a:lnSpc>
                <a:spcPct val="80000"/>
              </a:lnSpc>
            </a:pPr>
            <a:r>
              <a:rPr lang="en-US" altLang="ja-JP" spc="-120" dirty="0">
                <a:latin typeface="MeiryoUI"/>
              </a:rPr>
              <a:t>Grant-in-Aid for Scientific Research (S)</a:t>
            </a:r>
            <a:br>
              <a:rPr lang="en-US" altLang="ja-JP" spc="-120" dirty="0">
                <a:latin typeface="MeiryoUI"/>
              </a:rPr>
            </a:br>
            <a:r>
              <a:rPr lang="en-US" altLang="ja-JP" spc="-120" dirty="0">
                <a:latin typeface="MeiryoUI"/>
              </a:rPr>
              <a:t>JP24H00028 (2024-2028, PI: Y.N)</a:t>
            </a:r>
            <a:br>
              <a:rPr lang="en-US" altLang="ja-JP" spc="-120" dirty="0">
                <a:latin typeface="MeiryoUI"/>
              </a:rPr>
            </a:br>
            <a:r>
              <a:rPr lang="en-US" altLang="ja-JP" spc="-120" dirty="0">
                <a:latin typeface="MeiryoUI"/>
              </a:rPr>
              <a:t>Transmission Muon Microscopy</a:t>
            </a:r>
            <a:endParaRPr lang="en-US" altLang="ja-JP" sz="1400" spc="-120" dirty="0">
              <a:latin typeface="MeiryoUI"/>
            </a:endParaRPr>
          </a:p>
        </p:txBody>
      </p:sp>
      <p:pic>
        <p:nvPicPr>
          <p:cNvPr id="3" name="図 2" descr="挿絵, 記号 が含まれている画像&#10;&#10;自動的に生成された説明">
            <a:extLst>
              <a:ext uri="{FF2B5EF4-FFF2-40B4-BE49-F238E27FC236}">
                <a16:creationId xmlns:a16="http://schemas.microsoft.com/office/drawing/2014/main" id="{80D25F3D-C84C-3A00-22E1-28F83DBF69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258" y="6144243"/>
            <a:ext cx="1581724" cy="670312"/>
          </a:xfrm>
          <a:prstGeom prst="rect">
            <a:avLst/>
          </a:prstGeom>
        </p:spPr>
      </p:pic>
      <p:pic>
        <p:nvPicPr>
          <p:cNvPr id="13" name="図 12">
            <a:extLst>
              <a:ext uri="{FF2B5EF4-FFF2-40B4-BE49-F238E27FC236}">
                <a16:creationId xmlns:a16="http://schemas.microsoft.com/office/drawing/2014/main" id="{11E5F091-78A0-4349-3822-9AFBA88F5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4251" y="6125819"/>
            <a:ext cx="2379919" cy="732181"/>
          </a:xfrm>
          <a:prstGeom prst="rect">
            <a:avLst/>
          </a:prstGeom>
        </p:spPr>
      </p:pic>
      <p:pic>
        <p:nvPicPr>
          <p:cNvPr id="18" name="図 17">
            <a:extLst>
              <a:ext uri="{FF2B5EF4-FFF2-40B4-BE49-F238E27FC236}">
                <a16:creationId xmlns:a16="http://schemas.microsoft.com/office/drawing/2014/main" id="{3285EDEB-4F73-DFC4-273E-F742101FE2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7808" y="409427"/>
            <a:ext cx="963515" cy="682930"/>
          </a:xfrm>
          <a:prstGeom prst="rect">
            <a:avLst/>
          </a:prstGeom>
          <a:solidFill>
            <a:schemeClr val="bg1"/>
          </a:solidFill>
        </p:spPr>
      </p:pic>
    </p:spTree>
    <p:extLst>
      <p:ext uri="{BB962C8B-B14F-4D97-AF65-F5344CB8AC3E}">
        <p14:creationId xmlns:p14="http://schemas.microsoft.com/office/powerpoint/2010/main" val="2203282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D7267-398F-4AC6-A63C-C2E97F855A49}"/>
              </a:ext>
            </a:extLst>
          </p:cNvPr>
          <p:cNvSpPr>
            <a:spLocks noGrp="1"/>
          </p:cNvSpPr>
          <p:nvPr>
            <p:ph type="title"/>
          </p:nvPr>
        </p:nvSpPr>
        <p:spPr>
          <a:xfrm>
            <a:off x="0" y="-1"/>
            <a:ext cx="12192000" cy="720000"/>
          </a:xfrm>
          <a:solidFill>
            <a:srgbClr val="0000FF"/>
          </a:solidFill>
        </p:spPr>
        <p:txBody>
          <a:bodyPr lIns="180000">
            <a:normAutofit/>
          </a:bodyPr>
          <a:lstStyle/>
          <a:p>
            <a:pPr algn="l"/>
            <a:r>
              <a:rPr lang="en-US" altLang="ja-JP" sz="3500" dirty="0"/>
              <a:t>Image of acc-gen muon beam array with Magnet</a:t>
            </a:r>
            <a:endParaRPr lang="ja-JP" altLang="en-US" sz="3500" dirty="0"/>
          </a:p>
        </p:txBody>
      </p:sp>
      <p:pic>
        <p:nvPicPr>
          <p:cNvPr id="9" name="図 8">
            <a:extLst>
              <a:ext uri="{FF2B5EF4-FFF2-40B4-BE49-F238E27FC236}">
                <a16:creationId xmlns:a16="http://schemas.microsoft.com/office/drawing/2014/main" id="{6A6F7D01-26F8-90B6-FAF4-53D1A8DF3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1"/>
            <a:ext cx="9144000" cy="6096000"/>
          </a:xfrm>
          <a:prstGeom prst="rect">
            <a:avLst/>
          </a:prstGeom>
        </p:spPr>
      </p:pic>
      <p:sp>
        <p:nvSpPr>
          <p:cNvPr id="3" name="スライド番号プレースホルダー 2">
            <a:extLst>
              <a:ext uri="{FF2B5EF4-FFF2-40B4-BE49-F238E27FC236}">
                <a16:creationId xmlns:a16="http://schemas.microsoft.com/office/drawing/2014/main" id="{5A138D8C-803B-2B55-7918-2D1CECACC028}"/>
              </a:ext>
            </a:extLst>
          </p:cNvPr>
          <p:cNvSpPr>
            <a:spLocks noGrp="1"/>
          </p:cNvSpPr>
          <p:nvPr>
            <p:ph type="sldNum" sz="quarter" idx="12"/>
          </p:nvPr>
        </p:nvSpPr>
        <p:spPr/>
        <p:txBody>
          <a:bodyPr/>
          <a:lstStyle/>
          <a:p>
            <a:fld id="{6ECE9F22-6082-4149-A6D0-CD8937F79825}" type="slidenum">
              <a:rPr kumimoji="1" lang="ja-JP" altLang="en-US" smtClean="0"/>
              <a:t>10</a:t>
            </a:fld>
            <a:endParaRPr kumimoji="1" lang="ja-JP" altLang="en-US"/>
          </a:p>
        </p:txBody>
      </p:sp>
    </p:spTree>
    <p:extLst>
      <p:ext uri="{BB962C8B-B14F-4D97-AF65-F5344CB8AC3E}">
        <p14:creationId xmlns:p14="http://schemas.microsoft.com/office/powerpoint/2010/main" val="34979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A18D64-B32A-C01B-D855-9D425F09D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2" name="タイトル 1">
            <a:extLst>
              <a:ext uri="{FF2B5EF4-FFF2-40B4-BE49-F238E27FC236}">
                <a16:creationId xmlns:a16="http://schemas.microsoft.com/office/drawing/2014/main" id="{D99D7267-398F-4AC6-A63C-C2E97F855A49}"/>
              </a:ext>
            </a:extLst>
          </p:cNvPr>
          <p:cNvSpPr>
            <a:spLocks noGrp="1"/>
          </p:cNvSpPr>
          <p:nvPr>
            <p:ph type="title"/>
          </p:nvPr>
        </p:nvSpPr>
        <p:spPr>
          <a:xfrm>
            <a:off x="0" y="-1"/>
            <a:ext cx="12192000" cy="720000"/>
          </a:xfrm>
          <a:solidFill>
            <a:srgbClr val="0000FF"/>
          </a:solidFill>
        </p:spPr>
        <p:txBody>
          <a:bodyPr lIns="180000">
            <a:normAutofit/>
          </a:bodyPr>
          <a:lstStyle/>
          <a:p>
            <a:pPr algn="l"/>
            <a:r>
              <a:rPr lang="en-US" altLang="ja-JP" sz="3500" dirty="0"/>
              <a:t>Image of acc-gen muon beam array with Magnet flipped</a:t>
            </a:r>
            <a:endParaRPr lang="ja-JP" altLang="en-US" sz="3500" dirty="0"/>
          </a:p>
        </p:txBody>
      </p:sp>
      <p:sp>
        <p:nvSpPr>
          <p:cNvPr id="3" name="スライド番号プレースホルダー 2">
            <a:extLst>
              <a:ext uri="{FF2B5EF4-FFF2-40B4-BE49-F238E27FC236}">
                <a16:creationId xmlns:a16="http://schemas.microsoft.com/office/drawing/2014/main" id="{A2C0C970-1392-CE49-7E58-77DEF1659B21}"/>
              </a:ext>
            </a:extLst>
          </p:cNvPr>
          <p:cNvSpPr>
            <a:spLocks noGrp="1"/>
          </p:cNvSpPr>
          <p:nvPr>
            <p:ph type="sldNum" sz="quarter" idx="12"/>
          </p:nvPr>
        </p:nvSpPr>
        <p:spPr/>
        <p:txBody>
          <a:bodyPr/>
          <a:lstStyle/>
          <a:p>
            <a:fld id="{6ECE9F22-6082-4149-A6D0-CD8937F79825}" type="slidenum">
              <a:rPr kumimoji="1" lang="ja-JP" altLang="en-US" smtClean="0"/>
              <a:t>11</a:t>
            </a:fld>
            <a:endParaRPr kumimoji="1" lang="ja-JP" altLang="en-US"/>
          </a:p>
        </p:txBody>
      </p:sp>
    </p:spTree>
    <p:extLst>
      <p:ext uri="{BB962C8B-B14F-4D97-AF65-F5344CB8AC3E}">
        <p14:creationId xmlns:p14="http://schemas.microsoft.com/office/powerpoint/2010/main" val="115276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D7267-398F-4AC6-A63C-C2E97F855A49}"/>
              </a:ext>
            </a:extLst>
          </p:cNvPr>
          <p:cNvSpPr>
            <a:spLocks noGrp="1"/>
          </p:cNvSpPr>
          <p:nvPr>
            <p:ph type="title"/>
          </p:nvPr>
        </p:nvSpPr>
        <p:spPr>
          <a:xfrm>
            <a:off x="0" y="-1"/>
            <a:ext cx="12192000" cy="720000"/>
          </a:xfrm>
          <a:solidFill>
            <a:srgbClr val="0000FF"/>
          </a:solidFill>
        </p:spPr>
        <p:txBody>
          <a:bodyPr>
            <a:normAutofit/>
          </a:bodyPr>
          <a:lstStyle/>
          <a:p>
            <a:r>
              <a:rPr lang="en-US" altLang="ja-JP" dirty="0"/>
              <a:t>Reconstructed Magnetic Field in Air by μ-Beam</a:t>
            </a:r>
            <a:endParaRPr lang="ja-JP" altLang="en-US" dirty="0"/>
          </a:p>
        </p:txBody>
      </p:sp>
      <p:pic>
        <p:nvPicPr>
          <p:cNvPr id="4" name="図 3">
            <a:extLst>
              <a:ext uri="{FF2B5EF4-FFF2-40B4-BE49-F238E27FC236}">
                <a16:creationId xmlns:a16="http://schemas.microsoft.com/office/drawing/2014/main" id="{10FC9B0E-4CBA-C5A1-EE90-D0A47E7698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762000"/>
            <a:ext cx="9144000" cy="6096000"/>
          </a:xfrm>
          <a:prstGeom prst="rect">
            <a:avLst/>
          </a:prstGeom>
        </p:spPr>
      </p:pic>
      <p:cxnSp>
        <p:nvCxnSpPr>
          <p:cNvPr id="5" name="直線矢印コネクタ 4">
            <a:extLst>
              <a:ext uri="{FF2B5EF4-FFF2-40B4-BE49-F238E27FC236}">
                <a16:creationId xmlns:a16="http://schemas.microsoft.com/office/drawing/2014/main" id="{9BCEEF2C-7529-78DB-1013-EEB9E56ED0B0}"/>
              </a:ext>
            </a:extLst>
          </p:cNvPr>
          <p:cNvCxnSpPr>
            <a:cxnSpLocks/>
          </p:cNvCxnSpPr>
          <p:nvPr/>
        </p:nvCxnSpPr>
        <p:spPr>
          <a:xfrm>
            <a:off x="9593945" y="6418944"/>
            <a:ext cx="304801" cy="0"/>
          </a:xfrm>
          <a:prstGeom prst="straightConnector1">
            <a:avLst/>
          </a:prstGeom>
          <a:ln w="3492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21B4A1B-2A5D-6E1E-71B4-B5497402D8D1}"/>
              </a:ext>
            </a:extLst>
          </p:cNvPr>
          <p:cNvSpPr txBox="1"/>
          <p:nvPr/>
        </p:nvSpPr>
        <p:spPr>
          <a:xfrm>
            <a:off x="9593941" y="6418947"/>
            <a:ext cx="304802" cy="253913"/>
          </a:xfrm>
          <a:prstGeom prst="rect">
            <a:avLst/>
          </a:prstGeom>
          <a:noFill/>
        </p:spPr>
        <p:txBody>
          <a:bodyPr wrap="none" rtlCol="0">
            <a:noAutofit/>
          </a:bodyPr>
          <a:lstStyle/>
          <a:p>
            <a:pPr algn="ctr">
              <a:defRPr/>
            </a:pPr>
            <a:r>
              <a:rPr lang="en-US" altLang="ja-JP" sz="1400" b="1" dirty="0">
                <a:solidFill>
                  <a:prstClr val="black"/>
                </a:solidFill>
                <a:latin typeface="Segoe UI"/>
                <a:ea typeface="游ゴシック"/>
              </a:rPr>
              <a:t>2kG</a:t>
            </a:r>
            <a:endParaRPr lang="ja-JP" altLang="en-US" sz="1400" b="1" dirty="0">
              <a:solidFill>
                <a:prstClr val="black"/>
              </a:solidFill>
              <a:latin typeface="Segoe UI"/>
              <a:ea typeface="游ゴシック"/>
            </a:endParaRPr>
          </a:p>
        </p:txBody>
      </p:sp>
      <p:sp>
        <p:nvSpPr>
          <p:cNvPr id="3" name="テキスト ボックス 2">
            <a:extLst>
              <a:ext uri="{FF2B5EF4-FFF2-40B4-BE49-F238E27FC236}">
                <a16:creationId xmlns:a16="http://schemas.microsoft.com/office/drawing/2014/main" id="{C36481EA-4B48-6B74-39C0-B03E4A92C8A9}"/>
              </a:ext>
            </a:extLst>
          </p:cNvPr>
          <p:cNvSpPr txBox="1"/>
          <p:nvPr/>
        </p:nvSpPr>
        <p:spPr>
          <a:xfrm>
            <a:off x="9593943" y="6030055"/>
            <a:ext cx="396001" cy="253916"/>
          </a:xfrm>
          <a:prstGeom prst="rect">
            <a:avLst/>
          </a:prstGeom>
          <a:noFill/>
        </p:spPr>
        <p:txBody>
          <a:bodyPr wrap="none" lIns="0" rtlCol="0">
            <a:noAutofit/>
          </a:bodyPr>
          <a:lstStyle/>
          <a:p>
            <a:pPr>
              <a:defRPr/>
            </a:pPr>
            <a:r>
              <a:rPr lang="en-US" altLang="ja-JP" sz="1400" b="1" dirty="0">
                <a:solidFill>
                  <a:prstClr val="black"/>
                </a:solidFill>
                <a:latin typeface="Segoe UI"/>
                <a:ea typeface="游ゴシック"/>
              </a:rPr>
              <a:t>5mm</a:t>
            </a:r>
          </a:p>
        </p:txBody>
      </p:sp>
      <p:sp>
        <p:nvSpPr>
          <p:cNvPr id="6" name="正方形/長方形 5">
            <a:extLst>
              <a:ext uri="{FF2B5EF4-FFF2-40B4-BE49-F238E27FC236}">
                <a16:creationId xmlns:a16="http://schemas.microsoft.com/office/drawing/2014/main" id="{0780BC43-EF5A-2A3E-184E-77C053334607}"/>
              </a:ext>
            </a:extLst>
          </p:cNvPr>
          <p:cNvSpPr/>
          <p:nvPr/>
        </p:nvSpPr>
        <p:spPr>
          <a:xfrm rot="5400000">
            <a:off x="9768556" y="5828625"/>
            <a:ext cx="46775" cy="3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Segoe UI"/>
              <a:ea typeface="游ゴシック"/>
            </a:endParaRPr>
          </a:p>
        </p:txBody>
      </p:sp>
      <p:sp>
        <p:nvSpPr>
          <p:cNvPr id="7" name="テキスト ボックス 6">
            <a:extLst>
              <a:ext uri="{FF2B5EF4-FFF2-40B4-BE49-F238E27FC236}">
                <a16:creationId xmlns:a16="http://schemas.microsoft.com/office/drawing/2014/main" id="{B78CF023-7305-4253-572A-2189D4F2E5DA}"/>
              </a:ext>
            </a:extLst>
          </p:cNvPr>
          <p:cNvSpPr txBox="1"/>
          <p:nvPr/>
        </p:nvSpPr>
        <p:spPr>
          <a:xfrm>
            <a:off x="1524000" y="6222737"/>
            <a:ext cx="3325670" cy="646331"/>
          </a:xfrm>
          <a:prstGeom prst="rect">
            <a:avLst/>
          </a:prstGeom>
          <a:noFill/>
        </p:spPr>
        <p:txBody>
          <a:bodyPr wrap="square" rtlCol="0">
            <a:spAutoFit/>
          </a:bodyPr>
          <a:lstStyle/>
          <a:p>
            <a:r>
              <a:rPr lang="en-US" altLang="ja-JP" sz="1200" b="1" dirty="0"/>
              <a:t>note</a:t>
            </a:r>
            <a:r>
              <a:rPr lang="ja-JP" altLang="en-US" sz="1200" b="1" dirty="0"/>
              <a:t>）</a:t>
            </a:r>
            <a:endParaRPr lang="en-US" altLang="ja-JP" sz="1200" b="1" dirty="0"/>
          </a:p>
          <a:p>
            <a:r>
              <a:rPr lang="en-US" altLang="ja-JP" sz="1200" b="1" dirty="0"/>
              <a:t>Inside of the magnet (cyan part)</a:t>
            </a:r>
            <a:br>
              <a:rPr lang="en-US" altLang="ja-JP" sz="1200" b="1" dirty="0"/>
            </a:br>
            <a:r>
              <a:rPr lang="en-US" altLang="ja-JP" sz="1200" b="1" dirty="0"/>
              <a:t>is  calculated by an interpolation</a:t>
            </a:r>
            <a:endParaRPr lang="ja-JP" altLang="en-US" sz="1200" b="1" dirty="0"/>
          </a:p>
        </p:txBody>
      </p:sp>
      <p:sp>
        <p:nvSpPr>
          <p:cNvPr id="9" name="スライド番号プレースホルダー 8">
            <a:extLst>
              <a:ext uri="{FF2B5EF4-FFF2-40B4-BE49-F238E27FC236}">
                <a16:creationId xmlns:a16="http://schemas.microsoft.com/office/drawing/2014/main" id="{E2818DF5-1EDF-C6A5-9CA1-DB42157739B6}"/>
              </a:ext>
            </a:extLst>
          </p:cNvPr>
          <p:cNvSpPr>
            <a:spLocks noGrp="1"/>
          </p:cNvSpPr>
          <p:nvPr>
            <p:ph type="sldNum" sz="quarter" idx="12"/>
          </p:nvPr>
        </p:nvSpPr>
        <p:spPr/>
        <p:txBody>
          <a:bodyPr/>
          <a:lstStyle/>
          <a:p>
            <a:fld id="{6ECE9F22-6082-4149-A6D0-CD8937F79825}" type="slidenum">
              <a:rPr kumimoji="1" lang="ja-JP" altLang="en-US" smtClean="0"/>
              <a:t>12</a:t>
            </a:fld>
            <a:endParaRPr kumimoji="1" lang="ja-JP" altLang="en-US"/>
          </a:p>
        </p:txBody>
      </p:sp>
    </p:spTree>
    <p:extLst>
      <p:ext uri="{BB962C8B-B14F-4D97-AF65-F5344CB8AC3E}">
        <p14:creationId xmlns:p14="http://schemas.microsoft.com/office/powerpoint/2010/main" val="167757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6724-9D16-CD8D-A0F1-F5E4BCF0B951}"/>
            </a:ext>
          </a:extLst>
        </p:cNvPr>
        <p:cNvGrpSpPr/>
        <p:nvPr/>
      </p:nvGrpSpPr>
      <p:grpSpPr>
        <a:xfrm>
          <a:off x="0" y="0"/>
          <a:ext cx="0" cy="0"/>
          <a:chOff x="0" y="0"/>
          <a:chExt cx="0" cy="0"/>
        </a:xfrm>
      </p:grpSpPr>
      <p:sp>
        <p:nvSpPr>
          <p:cNvPr id="20" name="フリーフォーム: 図形 19">
            <a:extLst>
              <a:ext uri="{FF2B5EF4-FFF2-40B4-BE49-F238E27FC236}">
                <a16:creationId xmlns:a16="http://schemas.microsoft.com/office/drawing/2014/main" id="{DE2DE24D-6DD5-A313-985F-84512CB48C55}"/>
              </a:ext>
            </a:extLst>
          </p:cNvPr>
          <p:cNvSpPr>
            <a:spLocks/>
          </p:cNvSpPr>
          <p:nvPr/>
        </p:nvSpPr>
        <p:spPr>
          <a:xfrm>
            <a:off x="631035" y="737618"/>
            <a:ext cx="11558955" cy="6121496"/>
          </a:xfrm>
          <a:custGeom>
            <a:avLst/>
            <a:gdLst>
              <a:gd name="connsiteX0" fmla="*/ 0 w 9204960"/>
              <a:gd name="connsiteY0" fmla="*/ 6181344 h 6181344"/>
              <a:gd name="connsiteX1" fmla="*/ 1255776 w 9204960"/>
              <a:gd name="connsiteY1" fmla="*/ 4718304 h 6181344"/>
              <a:gd name="connsiteX2" fmla="*/ 5327904 w 9204960"/>
              <a:gd name="connsiteY2" fmla="*/ 1414272 h 6181344"/>
              <a:gd name="connsiteX3" fmla="*/ 5462016 w 9204960"/>
              <a:gd name="connsiteY3" fmla="*/ 1353312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5669280 w 9204960"/>
              <a:gd name="connsiteY3" fmla="*/ 11338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5669280 w 9204960"/>
              <a:gd name="connsiteY3" fmla="*/ 11338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5669280 w 9204960"/>
              <a:gd name="connsiteY3" fmla="*/ 11338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5669280 w 9204960"/>
              <a:gd name="connsiteY3" fmla="*/ 11338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5327904 w 9204960"/>
              <a:gd name="connsiteY2" fmla="*/ 1414272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94048 w 9204960"/>
              <a:gd name="connsiteY2" fmla="*/ 2194560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81856 w 9204960"/>
              <a:gd name="connsiteY2" fmla="*/ 2097024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81856 w 9204960"/>
              <a:gd name="connsiteY2" fmla="*/ 2097024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81856 w 9204960"/>
              <a:gd name="connsiteY2" fmla="*/ 2097024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81856 w 9204960"/>
              <a:gd name="connsiteY2" fmla="*/ 2097024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55776 w 9204960"/>
              <a:gd name="connsiteY1" fmla="*/ 4718304 h 6181344"/>
              <a:gd name="connsiteX2" fmla="*/ 4145280 w 9204960"/>
              <a:gd name="connsiteY2" fmla="*/ 2060448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608064 w 9204960"/>
              <a:gd name="connsiteY3" fmla="*/ 52425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168384 w 9204960"/>
              <a:gd name="connsiteY6" fmla="*/ 6181344 h 6181344"/>
              <a:gd name="connsiteX0" fmla="*/ 0 w 9204960"/>
              <a:gd name="connsiteY0" fmla="*/ 6181344 h 6181344"/>
              <a:gd name="connsiteX1" fmla="*/ 1280160 w 9204960"/>
              <a:gd name="connsiteY1" fmla="*/ 4706112 h 6181344"/>
              <a:gd name="connsiteX2" fmla="*/ 4145280 w 9204960"/>
              <a:gd name="connsiteY2" fmla="*/ 2060448 h 6181344"/>
              <a:gd name="connsiteX3" fmla="*/ 6547104 w 9204960"/>
              <a:gd name="connsiteY3" fmla="*/ 463296 h 6181344"/>
              <a:gd name="connsiteX4" fmla="*/ 7827264 w 9204960"/>
              <a:gd name="connsiteY4" fmla="*/ 0 h 6181344"/>
              <a:gd name="connsiteX5" fmla="*/ 9204960 w 9204960"/>
              <a:gd name="connsiteY5" fmla="*/ 0 h 6181344"/>
              <a:gd name="connsiteX6" fmla="*/ 9204960 w 9204960"/>
              <a:gd name="connsiteY6" fmla="*/ 6132576 h 6181344"/>
              <a:gd name="connsiteX0" fmla="*/ 0 w 9213726"/>
              <a:gd name="connsiteY0" fmla="*/ 6181344 h 6181344"/>
              <a:gd name="connsiteX1" fmla="*/ 1280160 w 9213726"/>
              <a:gd name="connsiteY1" fmla="*/ 4706112 h 6181344"/>
              <a:gd name="connsiteX2" fmla="*/ 4145280 w 9213726"/>
              <a:gd name="connsiteY2" fmla="*/ 2060448 h 6181344"/>
              <a:gd name="connsiteX3" fmla="*/ 6547104 w 9213726"/>
              <a:gd name="connsiteY3" fmla="*/ 463296 h 6181344"/>
              <a:gd name="connsiteX4" fmla="*/ 7827264 w 9213726"/>
              <a:gd name="connsiteY4" fmla="*/ 0 h 6181344"/>
              <a:gd name="connsiteX5" fmla="*/ 9204960 w 9213726"/>
              <a:gd name="connsiteY5" fmla="*/ 0 h 6181344"/>
              <a:gd name="connsiteX6" fmla="*/ 9213726 w 9213726"/>
              <a:gd name="connsiteY6" fmla="*/ 6149993 h 6181344"/>
              <a:gd name="connsiteX0" fmla="*/ 0 w 9213726"/>
              <a:gd name="connsiteY0" fmla="*/ 6181344 h 6199720"/>
              <a:gd name="connsiteX1" fmla="*/ 1280160 w 9213726"/>
              <a:gd name="connsiteY1" fmla="*/ 4706112 h 6199720"/>
              <a:gd name="connsiteX2" fmla="*/ 4145280 w 9213726"/>
              <a:gd name="connsiteY2" fmla="*/ 2060448 h 6199720"/>
              <a:gd name="connsiteX3" fmla="*/ 6547104 w 9213726"/>
              <a:gd name="connsiteY3" fmla="*/ 463296 h 6199720"/>
              <a:gd name="connsiteX4" fmla="*/ 7827264 w 9213726"/>
              <a:gd name="connsiteY4" fmla="*/ 0 h 6199720"/>
              <a:gd name="connsiteX5" fmla="*/ 9204960 w 9213726"/>
              <a:gd name="connsiteY5" fmla="*/ 0 h 6199720"/>
              <a:gd name="connsiteX6" fmla="*/ 9213726 w 9213726"/>
              <a:gd name="connsiteY6" fmla="*/ 6199720 h 6199720"/>
              <a:gd name="connsiteX0" fmla="*/ 0 w 9208123"/>
              <a:gd name="connsiteY0" fmla="*/ 6181344 h 6181344"/>
              <a:gd name="connsiteX1" fmla="*/ 1280160 w 9208123"/>
              <a:gd name="connsiteY1" fmla="*/ 4706112 h 6181344"/>
              <a:gd name="connsiteX2" fmla="*/ 4145280 w 9208123"/>
              <a:gd name="connsiteY2" fmla="*/ 2060448 h 6181344"/>
              <a:gd name="connsiteX3" fmla="*/ 6547104 w 9208123"/>
              <a:gd name="connsiteY3" fmla="*/ 463296 h 6181344"/>
              <a:gd name="connsiteX4" fmla="*/ 7827264 w 9208123"/>
              <a:gd name="connsiteY4" fmla="*/ 0 h 6181344"/>
              <a:gd name="connsiteX5" fmla="*/ 9204960 w 9208123"/>
              <a:gd name="connsiteY5" fmla="*/ 0 h 6181344"/>
              <a:gd name="connsiteX6" fmla="*/ 9208123 w 9208123"/>
              <a:gd name="connsiteY6" fmla="*/ 6157097 h 6181344"/>
              <a:gd name="connsiteX0" fmla="*/ 0 w 9208123"/>
              <a:gd name="connsiteY0" fmla="*/ 6181344 h 6182468"/>
              <a:gd name="connsiteX1" fmla="*/ 1280160 w 9208123"/>
              <a:gd name="connsiteY1" fmla="*/ 4706112 h 6182468"/>
              <a:gd name="connsiteX2" fmla="*/ 4145280 w 9208123"/>
              <a:gd name="connsiteY2" fmla="*/ 2060448 h 6182468"/>
              <a:gd name="connsiteX3" fmla="*/ 6547104 w 9208123"/>
              <a:gd name="connsiteY3" fmla="*/ 463296 h 6182468"/>
              <a:gd name="connsiteX4" fmla="*/ 7827264 w 9208123"/>
              <a:gd name="connsiteY4" fmla="*/ 0 h 6182468"/>
              <a:gd name="connsiteX5" fmla="*/ 9204960 w 9208123"/>
              <a:gd name="connsiteY5" fmla="*/ 0 h 6182468"/>
              <a:gd name="connsiteX6" fmla="*/ 9208123 w 9208123"/>
              <a:gd name="connsiteY6" fmla="*/ 6182468 h 618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23" h="6182468">
                <a:moveTo>
                  <a:pt x="0" y="6181344"/>
                </a:moveTo>
                <a:cubicBezTo>
                  <a:pt x="418592" y="5693664"/>
                  <a:pt x="739648" y="5254752"/>
                  <a:pt x="1280160" y="4706112"/>
                </a:cubicBezTo>
                <a:cubicBezTo>
                  <a:pt x="2698496" y="3312160"/>
                  <a:pt x="3080512" y="2844800"/>
                  <a:pt x="4145280" y="2060448"/>
                </a:cubicBezTo>
                <a:cubicBezTo>
                  <a:pt x="5279136" y="1202944"/>
                  <a:pt x="5242560" y="1198880"/>
                  <a:pt x="6547104" y="463296"/>
                </a:cubicBezTo>
                <a:cubicBezTo>
                  <a:pt x="7624064" y="-77216"/>
                  <a:pt x="7262368" y="162560"/>
                  <a:pt x="7827264" y="0"/>
                </a:cubicBezTo>
                <a:lnTo>
                  <a:pt x="9204960" y="0"/>
                </a:lnTo>
                <a:cubicBezTo>
                  <a:pt x="9207882" y="2049998"/>
                  <a:pt x="9205201" y="4132470"/>
                  <a:pt x="9208123" y="6182468"/>
                </a:cubicBez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a:extLst>
              <a:ext uri="{FF2B5EF4-FFF2-40B4-BE49-F238E27FC236}">
                <a16:creationId xmlns:a16="http://schemas.microsoft.com/office/drawing/2014/main" id="{178975C7-08B4-B3AB-CD68-DB1473761B7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96" t="11288" r="40937" b="10747"/>
          <a:stretch/>
        </p:blipFill>
        <p:spPr>
          <a:xfrm>
            <a:off x="5129738" y="2602523"/>
            <a:ext cx="3267703" cy="3343075"/>
          </a:xfrm>
          <a:prstGeom prst="rect">
            <a:avLst/>
          </a:prstGeom>
        </p:spPr>
      </p:pic>
      <p:pic>
        <p:nvPicPr>
          <p:cNvPr id="6" name="図 5">
            <a:extLst>
              <a:ext uri="{FF2B5EF4-FFF2-40B4-BE49-F238E27FC236}">
                <a16:creationId xmlns:a16="http://schemas.microsoft.com/office/drawing/2014/main" id="{130C551D-891E-4792-B00B-60EB81F7CFC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9914" y="4459458"/>
            <a:ext cx="1378124" cy="1486140"/>
          </a:xfrm>
          <a:prstGeom prst="rect">
            <a:avLst/>
          </a:prstGeom>
        </p:spPr>
      </p:pic>
      <p:sp>
        <p:nvSpPr>
          <p:cNvPr id="7" name="テキスト ボックス 6">
            <a:extLst>
              <a:ext uri="{FF2B5EF4-FFF2-40B4-BE49-F238E27FC236}">
                <a16:creationId xmlns:a16="http://schemas.microsoft.com/office/drawing/2014/main" id="{CB0F28DB-8F8C-773C-E103-8548B70902B9}"/>
              </a:ext>
            </a:extLst>
          </p:cNvPr>
          <p:cNvSpPr txBox="1"/>
          <p:nvPr/>
        </p:nvSpPr>
        <p:spPr>
          <a:xfrm>
            <a:off x="2710018" y="5884407"/>
            <a:ext cx="1955630" cy="369332"/>
          </a:xfrm>
          <a:prstGeom prst="rect">
            <a:avLst/>
          </a:prstGeom>
          <a:noFill/>
        </p:spPr>
        <p:txBody>
          <a:bodyPr wrap="none">
            <a:noAutofit/>
          </a:bodyPr>
          <a:lstStyle/>
          <a:p>
            <a:r>
              <a:rPr lang="en-US" altLang="ja-JP" b="1" dirty="0">
                <a:latin typeface="+mn-ea"/>
              </a:rPr>
              <a:t>200 kV cryo-TEM</a:t>
            </a:r>
            <a:endParaRPr lang="ja-JP" altLang="en-US" b="1" dirty="0">
              <a:latin typeface="+mn-ea"/>
            </a:endParaRPr>
          </a:p>
        </p:txBody>
      </p:sp>
      <p:graphicFrame>
        <p:nvGraphicFramePr>
          <p:cNvPr id="9" name="表 9">
            <a:extLst>
              <a:ext uri="{FF2B5EF4-FFF2-40B4-BE49-F238E27FC236}">
                <a16:creationId xmlns:a16="http://schemas.microsoft.com/office/drawing/2014/main" id="{1C9CB9E5-693C-F950-98A7-B73B730E274F}"/>
              </a:ext>
            </a:extLst>
          </p:cNvPr>
          <p:cNvGraphicFramePr>
            <a:graphicFrameLocks noGrp="1"/>
          </p:cNvGraphicFramePr>
          <p:nvPr>
            <p:extLst>
              <p:ext uri="{D42A27DB-BD31-4B8C-83A1-F6EECF244321}">
                <p14:modId xmlns:p14="http://schemas.microsoft.com/office/powerpoint/2010/main" val="4193595825"/>
              </p:ext>
            </p:extLst>
          </p:nvPr>
        </p:nvGraphicFramePr>
        <p:xfrm>
          <a:off x="900332" y="6192548"/>
          <a:ext cx="10757097" cy="640080"/>
        </p:xfrm>
        <a:graphic>
          <a:graphicData uri="http://schemas.openxmlformats.org/drawingml/2006/table">
            <a:tbl>
              <a:tblPr firstRow="1" bandRow="1">
                <a:tableStyleId>{5C22544A-7EE6-4342-B048-85BDC9FD1C3A}</a:tableStyleId>
              </a:tblPr>
              <a:tblGrid>
                <a:gridCol w="1743505">
                  <a:extLst>
                    <a:ext uri="{9D8B030D-6E8A-4147-A177-3AD203B41FA5}">
                      <a16:colId xmlns:a16="http://schemas.microsoft.com/office/drawing/2014/main" val="2612670797"/>
                    </a:ext>
                  </a:extLst>
                </a:gridCol>
                <a:gridCol w="2339203">
                  <a:extLst>
                    <a:ext uri="{9D8B030D-6E8A-4147-A177-3AD203B41FA5}">
                      <a16:colId xmlns:a16="http://schemas.microsoft.com/office/drawing/2014/main" val="4050333874"/>
                    </a:ext>
                  </a:extLst>
                </a:gridCol>
                <a:gridCol w="3487010">
                  <a:extLst>
                    <a:ext uri="{9D8B030D-6E8A-4147-A177-3AD203B41FA5}">
                      <a16:colId xmlns:a16="http://schemas.microsoft.com/office/drawing/2014/main" val="676575279"/>
                    </a:ext>
                  </a:extLst>
                </a:gridCol>
                <a:gridCol w="3187379">
                  <a:extLst>
                    <a:ext uri="{9D8B030D-6E8A-4147-A177-3AD203B41FA5}">
                      <a16:colId xmlns:a16="http://schemas.microsoft.com/office/drawing/2014/main" val="1331789382"/>
                    </a:ext>
                  </a:extLst>
                </a:gridCol>
              </a:tblGrid>
              <a:tr h="370840">
                <a:tc>
                  <a:txBody>
                    <a:bodyPr/>
                    <a:lstStyle/>
                    <a:p>
                      <a:pPr algn="ctr"/>
                      <a:r>
                        <a:rPr kumimoji="1" lang="en-US" altLang="ja-JP" dirty="0"/>
                        <a:t>Observable</a:t>
                      </a:r>
                      <a:br>
                        <a:rPr kumimoji="1" lang="en-US" altLang="ja-JP" dirty="0"/>
                      </a:br>
                      <a:r>
                        <a:rPr kumimoji="1" lang="en-US" altLang="ja-JP" dirty="0"/>
                        <a:t>Thickness</a:t>
                      </a:r>
                      <a:endParaRPr kumimoji="1" lang="ja-JP" altLang="en-US" dirty="0"/>
                    </a:p>
                  </a:txBody>
                  <a:tcPr anchor="ctr"/>
                </a:tc>
                <a:tc>
                  <a:txBody>
                    <a:bodyPr/>
                    <a:lstStyle/>
                    <a:p>
                      <a:pPr algn="ctr"/>
                      <a:r>
                        <a:rPr kumimoji="1" lang="ja-JP" altLang="en-US" dirty="0"/>
                        <a:t>～</a:t>
                      </a:r>
                      <a:r>
                        <a:rPr kumimoji="1" lang="en-US" altLang="ja-JP" dirty="0"/>
                        <a:t>200 nm</a:t>
                      </a:r>
                      <a:endParaRPr kumimoji="1" lang="ja-JP" altLang="en-US" dirty="0"/>
                    </a:p>
                  </a:txBody>
                  <a:tcPr anchor="ctr"/>
                </a:tc>
                <a:tc>
                  <a:txBody>
                    <a:bodyPr/>
                    <a:lstStyle/>
                    <a:p>
                      <a:pPr algn="ctr"/>
                      <a:r>
                        <a:rPr kumimoji="1" lang="ja-JP" altLang="en-US" dirty="0"/>
                        <a:t>～１  </a:t>
                      </a:r>
                      <a:r>
                        <a:rPr kumimoji="1" lang="en-US" altLang="ja-JP" dirty="0"/>
                        <a:t>µm</a:t>
                      </a:r>
                      <a:endParaRPr kumimoji="1" lang="ja-JP"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～３</a:t>
                      </a:r>
                      <a:r>
                        <a:rPr kumimoji="1" lang="en-US" altLang="ja-JP" dirty="0"/>
                        <a:t>µm</a:t>
                      </a:r>
                      <a:endParaRPr kumimoji="1" lang="ja-JP" altLang="en-US" dirty="0"/>
                    </a:p>
                  </a:txBody>
                  <a:tcPr anchor="ctr"/>
                </a:tc>
                <a:extLst>
                  <a:ext uri="{0D108BD9-81ED-4DB2-BD59-A6C34878D82A}">
                    <a16:rowId xmlns:a16="http://schemas.microsoft.com/office/drawing/2014/main" val="1894113196"/>
                  </a:ext>
                </a:extLst>
              </a:tr>
            </a:tbl>
          </a:graphicData>
        </a:graphic>
      </p:graphicFrame>
      <p:pic>
        <p:nvPicPr>
          <p:cNvPr id="10" name="図 9">
            <a:extLst>
              <a:ext uri="{FF2B5EF4-FFF2-40B4-BE49-F238E27FC236}">
                <a16:creationId xmlns:a16="http://schemas.microsoft.com/office/drawing/2014/main" id="{CE9B989D-7BE9-A5D2-14D6-DBC2299C166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9560" t="10738" r="15459" b="9017"/>
          <a:stretch/>
        </p:blipFill>
        <p:spPr>
          <a:xfrm>
            <a:off x="8571722" y="691544"/>
            <a:ext cx="2942376" cy="5316338"/>
          </a:xfrm>
          <a:prstGeom prst="rect">
            <a:avLst/>
          </a:prstGeom>
        </p:spPr>
      </p:pic>
      <p:sp>
        <p:nvSpPr>
          <p:cNvPr id="12" name="テキスト ボックス 11">
            <a:extLst>
              <a:ext uri="{FF2B5EF4-FFF2-40B4-BE49-F238E27FC236}">
                <a16:creationId xmlns:a16="http://schemas.microsoft.com/office/drawing/2014/main" id="{BB2DB399-B6AE-4312-57C0-84E8F4EF04A2}"/>
              </a:ext>
            </a:extLst>
          </p:cNvPr>
          <p:cNvSpPr txBox="1"/>
          <p:nvPr/>
        </p:nvSpPr>
        <p:spPr>
          <a:xfrm>
            <a:off x="5483463" y="5903350"/>
            <a:ext cx="1955630" cy="369332"/>
          </a:xfrm>
          <a:prstGeom prst="rect">
            <a:avLst/>
          </a:prstGeom>
          <a:noFill/>
        </p:spPr>
        <p:txBody>
          <a:bodyPr wrap="none">
            <a:noAutofit/>
          </a:bodyPr>
          <a:lstStyle/>
          <a:p>
            <a:r>
              <a:rPr lang="en-US" altLang="ja-JP" b="1" spc="-50" dirty="0">
                <a:latin typeface="+mn-ea"/>
              </a:rPr>
              <a:t>1 MV HV-TEM @ NIPS</a:t>
            </a:r>
            <a:endParaRPr lang="ja-JP" altLang="en-US" b="1" spc="-50" dirty="0">
              <a:latin typeface="+mn-ea"/>
            </a:endParaRPr>
          </a:p>
        </p:txBody>
      </p:sp>
      <p:sp>
        <p:nvSpPr>
          <p:cNvPr id="13" name="テキスト ボックス 12">
            <a:extLst>
              <a:ext uri="{FF2B5EF4-FFF2-40B4-BE49-F238E27FC236}">
                <a16:creationId xmlns:a16="http://schemas.microsoft.com/office/drawing/2014/main" id="{0B14B8D8-EC3E-8EBB-ACE0-27AD69734141}"/>
              </a:ext>
            </a:extLst>
          </p:cNvPr>
          <p:cNvSpPr txBox="1"/>
          <p:nvPr/>
        </p:nvSpPr>
        <p:spPr>
          <a:xfrm>
            <a:off x="8597356" y="5894928"/>
            <a:ext cx="2822448" cy="369332"/>
          </a:xfrm>
          <a:prstGeom prst="rect">
            <a:avLst/>
          </a:prstGeom>
          <a:noFill/>
        </p:spPr>
        <p:txBody>
          <a:bodyPr wrap="none">
            <a:noAutofit/>
          </a:bodyPr>
          <a:lstStyle/>
          <a:p>
            <a:r>
              <a:rPr lang="en-US" altLang="ja-JP" b="1" spc="-70" dirty="0">
                <a:latin typeface="+mn-ea"/>
              </a:rPr>
              <a:t>3 MV HV-TEM @ Osaka</a:t>
            </a:r>
            <a:r>
              <a:rPr lang="ja-JP" altLang="en-US" b="1" spc="-70" dirty="0">
                <a:latin typeface="+mn-ea"/>
              </a:rPr>
              <a:t> </a:t>
            </a:r>
            <a:r>
              <a:rPr lang="en-US" altLang="ja-JP" b="1" spc="-70" dirty="0">
                <a:latin typeface="+mn-ea"/>
              </a:rPr>
              <a:t>U.</a:t>
            </a:r>
            <a:endParaRPr lang="ja-JP" altLang="en-US" b="1" spc="-70" dirty="0">
              <a:latin typeface="+mn-ea"/>
            </a:endParaRPr>
          </a:p>
        </p:txBody>
      </p:sp>
      <p:sp>
        <p:nvSpPr>
          <p:cNvPr id="14" name="テキスト ボックス 13">
            <a:extLst>
              <a:ext uri="{FF2B5EF4-FFF2-40B4-BE49-F238E27FC236}">
                <a16:creationId xmlns:a16="http://schemas.microsoft.com/office/drawing/2014/main" id="{B7FDC544-2443-4544-453F-79AA2A85B6F6}"/>
              </a:ext>
            </a:extLst>
          </p:cNvPr>
          <p:cNvSpPr txBox="1"/>
          <p:nvPr/>
        </p:nvSpPr>
        <p:spPr>
          <a:xfrm>
            <a:off x="8621769" y="5624180"/>
            <a:ext cx="1955630" cy="369332"/>
          </a:xfrm>
          <a:prstGeom prst="rect">
            <a:avLst/>
          </a:prstGeom>
          <a:noFill/>
        </p:spPr>
        <p:txBody>
          <a:bodyPr wrap="none">
            <a:noAutofit/>
          </a:bodyPr>
          <a:lstStyle/>
          <a:p>
            <a:r>
              <a:rPr lang="en-US" altLang="ja-JP" b="1" dirty="0">
                <a:solidFill>
                  <a:schemeClr val="bg1"/>
                </a:solidFill>
                <a:latin typeface="+mn-ea"/>
              </a:rPr>
              <a:t>World Highest</a:t>
            </a:r>
            <a:endParaRPr lang="ja-JP" altLang="en-US" b="1" dirty="0">
              <a:solidFill>
                <a:schemeClr val="bg1"/>
              </a:solidFill>
              <a:latin typeface="+mn-ea"/>
            </a:endParaRPr>
          </a:p>
        </p:txBody>
      </p:sp>
      <p:sp>
        <p:nvSpPr>
          <p:cNvPr id="18" name="テキスト ボックス 17">
            <a:extLst>
              <a:ext uri="{FF2B5EF4-FFF2-40B4-BE49-F238E27FC236}">
                <a16:creationId xmlns:a16="http://schemas.microsoft.com/office/drawing/2014/main" id="{1A0D0438-2944-7D65-0CD3-A253AD8DDBA7}"/>
              </a:ext>
            </a:extLst>
          </p:cNvPr>
          <p:cNvSpPr txBox="1"/>
          <p:nvPr/>
        </p:nvSpPr>
        <p:spPr>
          <a:xfrm>
            <a:off x="353433" y="761454"/>
            <a:ext cx="8126847" cy="3145476"/>
          </a:xfrm>
          <a:prstGeom prst="rect">
            <a:avLst/>
          </a:prstGeom>
          <a:noFill/>
        </p:spPr>
        <p:txBody>
          <a:bodyPr wrap="square">
            <a:spAutoFit/>
          </a:bodyPr>
          <a:lstStyle/>
          <a:p>
            <a:pPr>
              <a:spcBef>
                <a:spcPts val="1200"/>
              </a:spcBef>
            </a:pPr>
            <a:r>
              <a:rPr lang="en-US" altLang="ja-JP" sz="2800" b="1" dirty="0">
                <a:latin typeface="Segoe UI" panose="020B0502040204020203" pitchFamily="34" charset="0"/>
                <a:cs typeface="Segoe UI" panose="020B0502040204020203" pitchFamily="34" charset="0"/>
              </a:rPr>
              <a:t>It visualizes EM-field by highest resolution:</a:t>
            </a:r>
          </a:p>
          <a:p>
            <a:pPr>
              <a:spcBef>
                <a:spcPts val="1200"/>
              </a:spcBef>
            </a:pPr>
            <a:r>
              <a:rPr lang="en-US" altLang="ja-JP" sz="1400" dirty="0">
                <a:latin typeface="Segoe UI" panose="020B0502040204020203" pitchFamily="34" charset="0"/>
                <a:cs typeface="Segoe UI" panose="020B0502040204020203" pitchFamily="34" charset="0"/>
              </a:rPr>
              <a:t>Methods</a:t>
            </a:r>
            <a:r>
              <a:rPr lang="ja-JP" altLang="en-US" sz="1400" dirty="0">
                <a:latin typeface="Segoe UI" panose="020B0502040204020203" pitchFamily="34" charset="0"/>
                <a:cs typeface="Segoe UI" panose="020B0502040204020203" pitchFamily="34" charset="0"/>
              </a:rPr>
              <a:t>：</a:t>
            </a:r>
            <a:r>
              <a:rPr lang="en-US" altLang="ja-JP" sz="1400" dirty="0">
                <a:latin typeface="Segoe UI" panose="020B0502040204020203" pitchFamily="34" charset="0"/>
                <a:cs typeface="Segoe UI" panose="020B0502040204020203" pitchFamily="34" charset="0"/>
              </a:rPr>
              <a:t>	</a:t>
            </a:r>
            <a:r>
              <a:rPr lang="en-US" altLang="ja-JP" sz="2000" b="1" dirty="0">
                <a:latin typeface="Segoe UI" panose="020B0502040204020203" pitchFamily="34" charset="0"/>
                <a:cs typeface="Segoe UI" panose="020B0502040204020203" pitchFamily="34" charset="0"/>
              </a:rPr>
              <a:t>Lorentz Microscopy</a:t>
            </a:r>
            <a:r>
              <a:rPr lang="en-US" altLang="ja-JP" sz="2000" dirty="0">
                <a:latin typeface="Segoe UI" panose="020B0502040204020203" pitchFamily="34" charset="0"/>
                <a:cs typeface="Segoe UI" panose="020B0502040204020203" pitchFamily="34" charset="0"/>
              </a:rPr>
              <a:t>,</a:t>
            </a:r>
            <a:r>
              <a:rPr lang="ja-JP" altLang="en-US" sz="2000" b="1" dirty="0">
                <a:latin typeface="Segoe UI" panose="020B0502040204020203" pitchFamily="34" charset="0"/>
                <a:cs typeface="Segoe UI" panose="020B0502040204020203" pitchFamily="34" charset="0"/>
              </a:rPr>
              <a:t> </a:t>
            </a:r>
            <a:r>
              <a:rPr lang="en-US" altLang="ja-JP" sz="2000" b="1" dirty="0">
                <a:latin typeface="Segoe UI" panose="020B0502040204020203" pitchFamily="34" charset="0"/>
                <a:cs typeface="Segoe UI" panose="020B0502040204020203" pitchFamily="34" charset="0"/>
              </a:rPr>
              <a:t>Electron Holography</a:t>
            </a:r>
            <a:r>
              <a:rPr lang="en-US" altLang="ja-JP" sz="1400" dirty="0">
                <a:latin typeface="Segoe UI" panose="020B0502040204020203" pitchFamily="34" charset="0"/>
                <a:cs typeface="Segoe UI" panose="020B0502040204020203" pitchFamily="34" charset="0"/>
              </a:rPr>
              <a:t> (</a:t>
            </a:r>
            <a:r>
              <a:rPr lang="en-US" altLang="ja-JP" sz="1400" dirty="0" err="1">
                <a:latin typeface="Segoe UI" panose="020B0502040204020203" pitchFamily="34" charset="0"/>
                <a:cs typeface="Segoe UI" panose="020B0502040204020203" pitchFamily="34" charset="0"/>
              </a:rPr>
              <a:t>Tonomura</a:t>
            </a:r>
            <a:r>
              <a:rPr lang="en-US" altLang="ja-JP" sz="1400" dirty="0">
                <a:latin typeface="Segoe UI" panose="020B0502040204020203" pitchFamily="34" charset="0"/>
                <a:cs typeface="Segoe UI" panose="020B0502040204020203" pitchFamily="34" charset="0"/>
              </a:rPr>
              <a:t>),</a:t>
            </a:r>
            <a:r>
              <a:rPr lang="en-US" altLang="ja-JP" b="1" dirty="0">
                <a:latin typeface="Segoe UI" panose="020B0502040204020203" pitchFamily="34" charset="0"/>
                <a:cs typeface="Segoe UI" panose="020B0502040204020203" pitchFamily="34" charset="0"/>
              </a:rPr>
              <a:t> </a:t>
            </a:r>
            <a:br>
              <a:rPr lang="en-US" altLang="ja-JP" b="1" dirty="0">
                <a:latin typeface="Segoe UI" panose="020B0502040204020203" pitchFamily="34" charset="0"/>
                <a:cs typeface="Segoe UI" panose="020B0502040204020203" pitchFamily="34" charset="0"/>
              </a:rPr>
            </a:br>
            <a:r>
              <a:rPr lang="en-US" altLang="ja-JP" b="1" dirty="0">
                <a:latin typeface="Segoe UI" panose="020B0502040204020203" pitchFamily="34" charset="0"/>
                <a:cs typeface="Segoe UI" panose="020B0502040204020203" pitchFamily="34" charset="0"/>
              </a:rPr>
              <a:t>	</a:t>
            </a:r>
            <a:r>
              <a:rPr lang="en-US" altLang="ja-JP" sz="2000" b="1" dirty="0">
                <a:latin typeface="Segoe UI" panose="020B0502040204020203" pitchFamily="34" charset="0"/>
                <a:cs typeface="Segoe UI" panose="020B0502040204020203" pitchFamily="34" charset="0"/>
              </a:rPr>
              <a:t>Phase-Contrast TEM</a:t>
            </a:r>
            <a:r>
              <a:rPr lang="en-US" altLang="ja-JP" sz="2000" dirty="0">
                <a:latin typeface="Segoe UI" panose="020B0502040204020203" pitchFamily="34" charset="0"/>
                <a:cs typeface="Segoe UI" panose="020B0502040204020203" pitchFamily="34" charset="0"/>
              </a:rPr>
              <a:t> </a:t>
            </a:r>
            <a:r>
              <a:rPr lang="en-US" altLang="ja-JP" sz="1400" dirty="0">
                <a:latin typeface="Segoe UI" panose="020B0502040204020203" pitchFamily="34" charset="0"/>
                <a:cs typeface="Segoe UI" panose="020B0502040204020203" pitchFamily="34" charset="0"/>
              </a:rPr>
              <a:t>(Nagayama)</a:t>
            </a:r>
          </a:p>
          <a:p>
            <a:pPr>
              <a:spcBef>
                <a:spcPts val="1200"/>
              </a:spcBef>
            </a:pPr>
            <a:r>
              <a:rPr lang="en-US" altLang="ja-JP" sz="1400" dirty="0">
                <a:latin typeface="Segoe UI" panose="020B0502040204020203" pitchFamily="34" charset="0"/>
                <a:cs typeface="Segoe UI" panose="020B0502040204020203" pitchFamily="34" charset="0"/>
              </a:rPr>
              <a:t>Targets</a:t>
            </a:r>
            <a:r>
              <a:rPr lang="ja-JP" altLang="en-US" sz="1400" dirty="0">
                <a:latin typeface="Segoe UI" panose="020B0502040204020203" pitchFamily="34" charset="0"/>
                <a:cs typeface="Segoe UI" panose="020B0502040204020203" pitchFamily="34" charset="0"/>
              </a:rPr>
              <a:t>：</a:t>
            </a:r>
            <a:r>
              <a:rPr lang="en-US" altLang="ja-JP" sz="1400" dirty="0">
                <a:latin typeface="Segoe UI" panose="020B0502040204020203" pitchFamily="34" charset="0"/>
                <a:cs typeface="Segoe UI" panose="020B0502040204020203" pitchFamily="34" charset="0"/>
              </a:rPr>
              <a:t>	</a:t>
            </a:r>
            <a:r>
              <a:rPr lang="en-US" altLang="ja-JP" sz="1600" b="1" dirty="0">
                <a:latin typeface="Segoe UI" panose="020B0502040204020203" pitchFamily="34" charset="0"/>
                <a:cs typeface="Segoe UI" panose="020B0502040204020203" pitchFamily="34" charset="0"/>
              </a:rPr>
              <a:t>Transistor</a:t>
            </a:r>
            <a:r>
              <a:rPr lang="en-US" altLang="ja-JP" sz="1600" dirty="0">
                <a:latin typeface="Segoe UI" panose="020B0502040204020203" pitchFamily="34" charset="0"/>
                <a:cs typeface="Segoe UI" panose="020B0502040204020203" pitchFamily="34" charset="0"/>
              </a:rPr>
              <a:t> </a:t>
            </a:r>
            <a:r>
              <a:rPr lang="en-US" altLang="ja-JP" sz="1400" dirty="0">
                <a:latin typeface="Segoe UI" panose="020B0502040204020203" pitchFamily="34" charset="0"/>
                <a:cs typeface="Segoe UI" panose="020B0502040204020203" pitchFamily="34" charset="0"/>
              </a:rPr>
              <a:t>(Rau),</a:t>
            </a:r>
            <a:r>
              <a:rPr lang="ja-JP" altLang="en-US" sz="1400" dirty="0">
                <a:latin typeface="Segoe UI" panose="020B0502040204020203" pitchFamily="34" charset="0"/>
                <a:cs typeface="Segoe UI" panose="020B0502040204020203" pitchFamily="34" charset="0"/>
              </a:rPr>
              <a:t> </a:t>
            </a:r>
            <a:r>
              <a:rPr lang="en-US" altLang="ja-JP" sz="1600" b="1" dirty="0">
                <a:latin typeface="Segoe UI" panose="020B0502040204020203" pitchFamily="34" charset="0"/>
                <a:cs typeface="Segoe UI" panose="020B0502040204020203" pitchFamily="34" charset="0"/>
              </a:rPr>
              <a:t>Mag-field</a:t>
            </a:r>
            <a:r>
              <a:rPr lang="ja-JP" altLang="en-US" sz="1600" b="1" dirty="0">
                <a:latin typeface="Segoe UI" panose="020B0502040204020203" pitchFamily="34" charset="0"/>
                <a:cs typeface="Segoe UI" panose="020B0502040204020203" pitchFamily="34" charset="0"/>
              </a:rPr>
              <a:t> </a:t>
            </a:r>
            <a:r>
              <a:rPr lang="en-US" altLang="ja-JP" sz="1600" b="1" dirty="0">
                <a:latin typeface="Segoe UI" panose="020B0502040204020203" pitchFamily="34" charset="0"/>
                <a:cs typeface="Segoe UI" panose="020B0502040204020203" pitchFamily="34" charset="0"/>
              </a:rPr>
              <a:t>among atoms</a:t>
            </a:r>
            <a:r>
              <a:rPr lang="en-US" altLang="ja-JP" sz="1400" dirty="0">
                <a:latin typeface="Segoe UI" panose="020B0502040204020203" pitchFamily="34" charset="0"/>
                <a:cs typeface="Segoe UI" panose="020B0502040204020203" pitchFamily="34" charset="0"/>
              </a:rPr>
              <a:t> (Shibata),</a:t>
            </a:r>
            <a:br>
              <a:rPr lang="en-US" altLang="ja-JP" sz="1600" b="1" dirty="0">
                <a:latin typeface="Segoe UI" panose="020B0502040204020203" pitchFamily="34" charset="0"/>
                <a:cs typeface="Segoe UI" panose="020B0502040204020203" pitchFamily="34" charset="0"/>
              </a:rPr>
            </a:br>
            <a:r>
              <a:rPr lang="en-US" altLang="ja-JP" sz="1600" b="1" dirty="0">
                <a:latin typeface="Segoe UI" panose="020B0502040204020203" pitchFamily="34" charset="0"/>
                <a:cs typeface="Segoe UI" panose="020B0502040204020203" pitchFamily="34" charset="0"/>
              </a:rPr>
              <a:t>	Membrane potential of liposomes</a:t>
            </a:r>
            <a:r>
              <a:rPr lang="en-US" altLang="ja-JP" sz="1400" dirty="0">
                <a:latin typeface="Segoe UI" panose="020B0502040204020203" pitchFamily="34" charset="0"/>
                <a:cs typeface="Segoe UI" panose="020B0502040204020203" pitchFamily="34" charset="0"/>
              </a:rPr>
              <a:t> (</a:t>
            </a:r>
            <a:r>
              <a:rPr lang="en-US" altLang="ja-JP" sz="1400" dirty="0" err="1">
                <a:latin typeface="Segoe UI" panose="020B0502040204020203" pitchFamily="34" charset="0"/>
                <a:cs typeface="Segoe UI" panose="020B0502040204020203" pitchFamily="34" charset="0"/>
              </a:rPr>
              <a:t>Sigworth</a:t>
            </a:r>
            <a:r>
              <a:rPr lang="en-US" altLang="ja-JP" sz="1400" dirty="0">
                <a:latin typeface="Segoe UI" panose="020B0502040204020203" pitchFamily="34" charset="0"/>
                <a:cs typeface="Segoe UI" panose="020B0502040204020203" pitchFamily="34" charset="0"/>
              </a:rPr>
              <a:t>), …</a:t>
            </a:r>
            <a:endParaRPr lang="ja-JP" altLang="en-US" sz="1400" dirty="0">
              <a:latin typeface="Segoe UI" panose="020B0502040204020203" pitchFamily="34" charset="0"/>
              <a:cs typeface="Segoe UI" panose="020B0502040204020203" pitchFamily="34" charset="0"/>
            </a:endParaRPr>
          </a:p>
          <a:p>
            <a:pPr>
              <a:lnSpc>
                <a:spcPct val="120000"/>
              </a:lnSpc>
            </a:pPr>
            <a:endParaRPr lang="en-US" altLang="ja-JP" sz="1200" dirty="0">
              <a:latin typeface="Segoe UI" panose="020B0502040204020203" pitchFamily="34" charset="0"/>
              <a:cs typeface="Segoe UI" panose="020B0502040204020203" pitchFamily="34" charset="0"/>
            </a:endParaRPr>
          </a:p>
          <a:p>
            <a:r>
              <a:rPr lang="en-US" altLang="ja-JP" sz="2600" dirty="0">
                <a:highlight>
                  <a:srgbClr val="FFFF00"/>
                </a:highlight>
                <a:latin typeface="Segoe UI" panose="020B0502040204020203" pitchFamily="34" charset="0"/>
                <a:cs typeface="Segoe UI" panose="020B0502040204020203" pitchFamily="34" charset="0"/>
              </a:rPr>
              <a:t>Specimen</a:t>
            </a:r>
            <a:r>
              <a:rPr lang="ja-JP" altLang="en-US" sz="2600" dirty="0">
                <a:highlight>
                  <a:srgbClr val="FFFF00"/>
                </a:highlight>
                <a:latin typeface="Segoe UI" panose="020B0502040204020203" pitchFamily="34" charset="0"/>
                <a:cs typeface="Segoe UI" panose="020B0502040204020203" pitchFamily="34" charset="0"/>
              </a:rPr>
              <a:t> </a:t>
            </a:r>
            <a:r>
              <a:rPr lang="en-US" altLang="ja-JP" sz="2600" dirty="0">
                <a:highlight>
                  <a:srgbClr val="FFFF00"/>
                </a:highlight>
                <a:latin typeface="Segoe UI" panose="020B0502040204020203" pitchFamily="34" charset="0"/>
                <a:cs typeface="Segoe UI" panose="020B0502040204020203" pitchFamily="34" charset="0"/>
              </a:rPr>
              <a:t>should</a:t>
            </a:r>
            <a:r>
              <a:rPr lang="ja-JP" altLang="en-US" sz="2600" dirty="0">
                <a:highlight>
                  <a:srgbClr val="FFFF00"/>
                </a:highlight>
                <a:latin typeface="Segoe UI" panose="020B0502040204020203" pitchFamily="34" charset="0"/>
                <a:cs typeface="Segoe UI" panose="020B0502040204020203" pitchFamily="34" charset="0"/>
              </a:rPr>
              <a:t> </a:t>
            </a:r>
            <a:r>
              <a:rPr lang="en-US" altLang="ja-JP" sz="2600" dirty="0">
                <a:highlight>
                  <a:srgbClr val="FFFF00"/>
                </a:highlight>
                <a:latin typeface="Segoe UI" panose="020B0502040204020203" pitchFamily="34" charset="0"/>
                <a:cs typeface="Segoe UI" panose="020B0502040204020203" pitchFamily="34" charset="0"/>
              </a:rPr>
              <a:t>be </a:t>
            </a:r>
            <a:r>
              <a:rPr lang="en-US" altLang="ja-JP" sz="2600" b="1" dirty="0">
                <a:highlight>
                  <a:srgbClr val="FFFF00"/>
                </a:highlight>
                <a:latin typeface="Segoe UI" panose="020B0502040204020203" pitchFamily="34" charset="0"/>
                <a:cs typeface="Segoe UI" panose="020B0502040204020203" pitchFamily="34" charset="0"/>
              </a:rPr>
              <a:t>Ultra-thin</a:t>
            </a:r>
            <a:br>
              <a:rPr lang="en-US" altLang="ja-JP" sz="2000" dirty="0">
                <a:latin typeface="Segoe UI" panose="020B0502040204020203" pitchFamily="34" charset="0"/>
                <a:cs typeface="Segoe UI" panose="020B0502040204020203" pitchFamily="34" charset="0"/>
              </a:rPr>
            </a:br>
            <a:r>
              <a:rPr lang="ja-JP" altLang="en-US" dirty="0">
                <a:latin typeface="Segoe UI" panose="020B0502040204020203" pitchFamily="34" charset="0"/>
                <a:cs typeface="Segoe UI" panose="020B0502040204020203" pitchFamily="34" charset="0"/>
              </a:rPr>
              <a:t>（</a:t>
            </a:r>
            <a:r>
              <a:rPr lang="en-US" altLang="ja-JP" dirty="0">
                <a:latin typeface="Segoe UI" panose="020B0502040204020203" pitchFamily="34" charset="0"/>
                <a:cs typeface="Segoe UI" panose="020B0502040204020203" pitchFamily="34" charset="0"/>
              </a:rPr>
              <a:t>depending</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on</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beam</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energy</a:t>
            </a:r>
            <a:r>
              <a:rPr lang="ja-JP" altLang="en-US" dirty="0">
                <a:latin typeface="Segoe UI" panose="020B0502040204020203" pitchFamily="34" charset="0"/>
                <a:cs typeface="Segoe UI" panose="020B0502040204020203" pitchFamily="34" charset="0"/>
              </a:rPr>
              <a:t>）</a:t>
            </a:r>
            <a:br>
              <a:rPr lang="en-US" altLang="ja-JP" sz="2000" dirty="0">
                <a:latin typeface="Segoe UI" panose="020B0502040204020203" pitchFamily="34" charset="0"/>
                <a:cs typeface="Segoe UI" panose="020B0502040204020203" pitchFamily="34" charset="0"/>
              </a:rPr>
            </a:br>
            <a:endParaRPr lang="ja-JP" altLang="en-US" sz="2000" dirty="0">
              <a:latin typeface="Segoe UI" panose="020B0502040204020203" pitchFamily="34" charset="0"/>
              <a:cs typeface="Segoe UI" panose="020B0502040204020203" pitchFamily="34" charset="0"/>
            </a:endParaRPr>
          </a:p>
        </p:txBody>
      </p:sp>
      <p:sp>
        <p:nvSpPr>
          <p:cNvPr id="15" name="タイトル 14">
            <a:extLst>
              <a:ext uri="{FF2B5EF4-FFF2-40B4-BE49-F238E27FC236}">
                <a16:creationId xmlns:a16="http://schemas.microsoft.com/office/drawing/2014/main" id="{A04120AA-1867-E3B7-45AE-A4F51955CB10}"/>
              </a:ext>
            </a:extLst>
          </p:cNvPr>
          <p:cNvSpPr>
            <a:spLocks noGrp="1"/>
          </p:cNvSpPr>
          <p:nvPr>
            <p:ph type="title"/>
          </p:nvPr>
        </p:nvSpPr>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Transmission Electron Microscopy (TEM)</a:t>
            </a:r>
            <a:endParaRPr lang="ja-JP" altLang="en-US" dirty="0"/>
          </a:p>
        </p:txBody>
      </p:sp>
      <p:sp>
        <p:nvSpPr>
          <p:cNvPr id="16" name="スライド番号プレースホルダー 15">
            <a:extLst>
              <a:ext uri="{FF2B5EF4-FFF2-40B4-BE49-F238E27FC236}">
                <a16:creationId xmlns:a16="http://schemas.microsoft.com/office/drawing/2014/main" id="{1B326D29-5AAA-5F79-EABD-6515550C0467}"/>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13</a:t>
            </a:fld>
            <a:endParaRPr lang="ja-JP" altLang="en-US"/>
          </a:p>
        </p:txBody>
      </p:sp>
    </p:spTree>
    <p:extLst>
      <p:ext uri="{BB962C8B-B14F-4D97-AF65-F5344CB8AC3E}">
        <p14:creationId xmlns:p14="http://schemas.microsoft.com/office/powerpoint/2010/main" val="108699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C098215-2B4C-4D34-9E69-B3C717E93CEF}"/>
              </a:ext>
            </a:extLst>
          </p:cNvPr>
          <p:cNvPicPr>
            <a:picLocks noChangeAspect="1"/>
          </p:cNvPicPr>
          <p:nvPr/>
        </p:nvPicPr>
        <p:blipFill>
          <a:blip r:embed="rId3">
            <a:clrChange>
              <a:clrFrom>
                <a:srgbClr val="FFFFFF"/>
              </a:clrFrom>
              <a:clrTo>
                <a:srgbClr val="FFFFFF">
                  <a:alpha val="0"/>
                </a:srgbClr>
              </a:clrTo>
            </a:clrChange>
          </a:blip>
          <a:srcRect b="6177"/>
          <a:stretch/>
        </p:blipFill>
        <p:spPr>
          <a:xfrm>
            <a:off x="1717135" y="872921"/>
            <a:ext cx="9264366" cy="6006847"/>
          </a:xfrm>
          <a:prstGeom prst="rect">
            <a:avLst/>
          </a:prstGeom>
        </p:spPr>
      </p:pic>
      <p:sp>
        <p:nvSpPr>
          <p:cNvPr id="4" name="Muon">
            <a:extLst>
              <a:ext uri="{FF2B5EF4-FFF2-40B4-BE49-F238E27FC236}">
                <a16:creationId xmlns:a16="http://schemas.microsoft.com/office/drawing/2014/main" id="{C289AE1D-2273-E716-00E3-C42C60CB7874}"/>
              </a:ext>
            </a:extLst>
          </p:cNvPr>
          <p:cNvSpPr txBox="1"/>
          <p:nvPr/>
        </p:nvSpPr>
        <p:spPr>
          <a:xfrm>
            <a:off x="7570578" y="5249337"/>
            <a:ext cx="1400906" cy="461665"/>
          </a:xfrm>
          <a:prstGeom prst="rect">
            <a:avLst/>
          </a:prstGeom>
          <a:solidFill>
            <a:schemeClr val="bg1"/>
          </a:solidFill>
        </p:spPr>
        <p:txBody>
          <a:bodyPr wrap="square" rtlCol="0">
            <a:spAutoFit/>
          </a:bodyPr>
          <a:lstStyle/>
          <a:p>
            <a:pPr algn="ctr"/>
            <a:r>
              <a:rPr lang="en-US" altLang="ja-JP" sz="2400" b="1" dirty="0">
                <a:solidFill>
                  <a:srgbClr val="0000FF"/>
                </a:solidFill>
              </a:rPr>
              <a:t>Muon</a:t>
            </a:r>
          </a:p>
        </p:txBody>
      </p:sp>
      <p:sp>
        <p:nvSpPr>
          <p:cNvPr id="17" name="楕円 16">
            <a:extLst>
              <a:ext uri="{FF2B5EF4-FFF2-40B4-BE49-F238E27FC236}">
                <a16:creationId xmlns:a16="http://schemas.microsoft.com/office/drawing/2014/main" id="{51F96F4F-7FBA-ED7F-69BE-D8BE02DAF954}"/>
              </a:ext>
            </a:extLst>
          </p:cNvPr>
          <p:cNvSpPr/>
          <p:nvPr/>
        </p:nvSpPr>
        <p:spPr>
          <a:xfrm>
            <a:off x="6384679" y="4164876"/>
            <a:ext cx="2091805" cy="1145911"/>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Electron">
            <a:extLst>
              <a:ext uri="{FF2B5EF4-FFF2-40B4-BE49-F238E27FC236}">
                <a16:creationId xmlns:a16="http://schemas.microsoft.com/office/drawing/2014/main" id="{021DB0FD-E320-0D45-3423-1DAB415ABD7C}"/>
              </a:ext>
            </a:extLst>
          </p:cNvPr>
          <p:cNvSpPr txBox="1"/>
          <p:nvPr/>
        </p:nvSpPr>
        <p:spPr>
          <a:xfrm>
            <a:off x="3852336" y="4616653"/>
            <a:ext cx="1569038" cy="437606"/>
          </a:xfrm>
          <a:prstGeom prst="rect">
            <a:avLst/>
          </a:prstGeom>
          <a:solidFill>
            <a:schemeClr val="bg1"/>
          </a:solidFill>
        </p:spPr>
        <p:txBody>
          <a:bodyPr wrap="square" tIns="0" rIns="0" rtlCol="0">
            <a:noAutofit/>
          </a:bodyPr>
          <a:lstStyle/>
          <a:p>
            <a:pPr algn="r"/>
            <a:r>
              <a:rPr lang="en-US" altLang="ja-JP" sz="2400" b="1" dirty="0">
                <a:solidFill>
                  <a:srgbClr val="FF0000"/>
                </a:solidFill>
              </a:rPr>
              <a:t>Electron</a:t>
            </a:r>
            <a:endParaRPr lang="ja-JP" altLang="en-US" sz="2400" b="1" dirty="0">
              <a:solidFill>
                <a:srgbClr val="FF0000"/>
              </a:solidFill>
            </a:endParaRPr>
          </a:p>
        </p:txBody>
      </p:sp>
      <p:sp>
        <p:nvSpPr>
          <p:cNvPr id="5" name="Electron">
            <a:extLst>
              <a:ext uri="{FF2B5EF4-FFF2-40B4-BE49-F238E27FC236}">
                <a16:creationId xmlns:a16="http://schemas.microsoft.com/office/drawing/2014/main" id="{A6F27B69-4E63-06E0-5D76-F963A7B8A440}"/>
              </a:ext>
            </a:extLst>
          </p:cNvPr>
          <p:cNvSpPr txBox="1"/>
          <p:nvPr/>
        </p:nvSpPr>
        <p:spPr>
          <a:xfrm rot="4750475">
            <a:off x="3134629" y="2019433"/>
            <a:ext cx="2211336" cy="453274"/>
          </a:xfrm>
          <a:prstGeom prst="rect">
            <a:avLst/>
          </a:prstGeom>
          <a:solidFill>
            <a:schemeClr val="bg1"/>
          </a:solidFill>
        </p:spPr>
        <p:txBody>
          <a:bodyPr wrap="none" tIns="0" rIns="0" rtlCol="0">
            <a:noAutofit/>
          </a:bodyPr>
          <a:lstStyle/>
          <a:p>
            <a:pPr algn="r"/>
            <a:r>
              <a:rPr lang="en-US" altLang="ja-JP" sz="2400" b="1" dirty="0">
                <a:solidFill>
                  <a:srgbClr val="FF0000"/>
                </a:solidFill>
              </a:rPr>
              <a:t>Ionization Loss</a:t>
            </a:r>
            <a:endParaRPr lang="ja-JP" altLang="en-US" sz="2400" b="1" dirty="0">
              <a:solidFill>
                <a:srgbClr val="FF0000"/>
              </a:solidFill>
            </a:endParaRPr>
          </a:p>
        </p:txBody>
      </p:sp>
      <p:sp>
        <p:nvSpPr>
          <p:cNvPr id="7" name="Electron">
            <a:extLst>
              <a:ext uri="{FF2B5EF4-FFF2-40B4-BE49-F238E27FC236}">
                <a16:creationId xmlns:a16="http://schemas.microsoft.com/office/drawing/2014/main" id="{94F43884-A701-065F-91A3-B4E54838CAE6}"/>
              </a:ext>
            </a:extLst>
          </p:cNvPr>
          <p:cNvSpPr txBox="1"/>
          <p:nvPr/>
        </p:nvSpPr>
        <p:spPr>
          <a:xfrm rot="4750475">
            <a:off x="5042417" y="2254023"/>
            <a:ext cx="2211336" cy="453274"/>
          </a:xfrm>
          <a:prstGeom prst="rect">
            <a:avLst/>
          </a:prstGeom>
          <a:solidFill>
            <a:schemeClr val="bg1"/>
          </a:solidFill>
        </p:spPr>
        <p:txBody>
          <a:bodyPr wrap="none" tIns="0" rIns="0" rtlCol="0">
            <a:noAutofit/>
          </a:bodyPr>
          <a:lstStyle/>
          <a:p>
            <a:pPr algn="r"/>
            <a:r>
              <a:rPr lang="en-US" altLang="ja-JP" sz="2400" b="1" dirty="0">
                <a:solidFill>
                  <a:srgbClr val="0000FF"/>
                </a:solidFill>
              </a:rPr>
              <a:t>Ionization Loss</a:t>
            </a:r>
            <a:endParaRPr lang="ja-JP" altLang="en-US" sz="2400" b="1" dirty="0">
              <a:solidFill>
                <a:srgbClr val="0000FF"/>
              </a:solidFill>
            </a:endParaRPr>
          </a:p>
        </p:txBody>
      </p:sp>
      <p:sp>
        <p:nvSpPr>
          <p:cNvPr id="9" name="Electron">
            <a:extLst>
              <a:ext uri="{FF2B5EF4-FFF2-40B4-BE49-F238E27FC236}">
                <a16:creationId xmlns:a16="http://schemas.microsoft.com/office/drawing/2014/main" id="{70325B3B-B7CD-4799-E201-D55B808E9F42}"/>
              </a:ext>
            </a:extLst>
          </p:cNvPr>
          <p:cNvSpPr txBox="1"/>
          <p:nvPr/>
        </p:nvSpPr>
        <p:spPr>
          <a:xfrm rot="17597741">
            <a:off x="7165363" y="1637668"/>
            <a:ext cx="2211336" cy="453274"/>
          </a:xfrm>
          <a:prstGeom prst="rect">
            <a:avLst/>
          </a:prstGeom>
          <a:solidFill>
            <a:schemeClr val="bg1"/>
          </a:solidFill>
        </p:spPr>
        <p:txBody>
          <a:bodyPr wrap="none" tIns="0" rIns="0" rtlCol="0">
            <a:noAutofit/>
          </a:bodyPr>
          <a:lstStyle/>
          <a:p>
            <a:pPr algn="r"/>
            <a:r>
              <a:rPr lang="en-US" altLang="ja-JP" sz="2400" b="1" dirty="0">
                <a:solidFill>
                  <a:srgbClr val="FF0000"/>
                </a:solidFill>
              </a:rPr>
              <a:t>Bremsstrahlung Loss</a:t>
            </a:r>
            <a:endParaRPr lang="ja-JP" altLang="en-US" sz="2400" b="1" dirty="0">
              <a:solidFill>
                <a:srgbClr val="FF0000"/>
              </a:solidFill>
            </a:endParaRPr>
          </a:p>
        </p:txBody>
      </p:sp>
      <p:sp>
        <p:nvSpPr>
          <p:cNvPr id="11" name="Electron">
            <a:extLst>
              <a:ext uri="{FF2B5EF4-FFF2-40B4-BE49-F238E27FC236}">
                <a16:creationId xmlns:a16="http://schemas.microsoft.com/office/drawing/2014/main" id="{27DE3B61-4AB7-F883-AF1E-0BE58CE83ACC}"/>
              </a:ext>
            </a:extLst>
          </p:cNvPr>
          <p:cNvSpPr txBox="1"/>
          <p:nvPr/>
        </p:nvSpPr>
        <p:spPr>
          <a:xfrm rot="17597741">
            <a:off x="9108608" y="1965927"/>
            <a:ext cx="2211336" cy="453274"/>
          </a:xfrm>
          <a:prstGeom prst="rect">
            <a:avLst/>
          </a:prstGeom>
          <a:solidFill>
            <a:schemeClr val="bg1"/>
          </a:solidFill>
        </p:spPr>
        <p:txBody>
          <a:bodyPr wrap="none" tIns="0" rIns="0" rtlCol="0">
            <a:noAutofit/>
          </a:bodyPr>
          <a:lstStyle/>
          <a:p>
            <a:pPr algn="r"/>
            <a:r>
              <a:rPr lang="en-US" altLang="ja-JP" sz="2400" b="1" dirty="0">
                <a:solidFill>
                  <a:srgbClr val="0000FF"/>
                </a:solidFill>
              </a:rPr>
              <a:t>Bremsstrahlung Loss</a:t>
            </a:r>
            <a:endParaRPr lang="ja-JP" altLang="en-US" sz="2400" b="1" dirty="0">
              <a:solidFill>
                <a:srgbClr val="0000FF"/>
              </a:solidFill>
            </a:endParaRPr>
          </a:p>
        </p:txBody>
      </p:sp>
      <p:sp>
        <p:nvSpPr>
          <p:cNvPr id="18" name="テキスト ボックス 17">
            <a:extLst>
              <a:ext uri="{FF2B5EF4-FFF2-40B4-BE49-F238E27FC236}">
                <a16:creationId xmlns:a16="http://schemas.microsoft.com/office/drawing/2014/main" id="{684580D9-CF31-4923-8EB2-D2AA499829A8}"/>
              </a:ext>
            </a:extLst>
          </p:cNvPr>
          <p:cNvSpPr txBox="1"/>
          <p:nvPr/>
        </p:nvSpPr>
        <p:spPr>
          <a:xfrm>
            <a:off x="3879702" y="3175340"/>
            <a:ext cx="542062" cy="663939"/>
          </a:xfrm>
          <a:prstGeom prst="rect">
            <a:avLst/>
          </a:prstGeom>
          <a:solidFill>
            <a:srgbClr val="FFFF00"/>
          </a:solidFill>
          <a:ln>
            <a:solidFill>
              <a:schemeClr val="accent1">
                <a:shade val="50000"/>
              </a:schemeClr>
            </a:solidFill>
          </a:ln>
        </p:spPr>
        <p:txBody>
          <a:bodyPr wrap="none" rtlCol="0" anchor="ctr">
            <a:noAutofit/>
          </a:bodyPr>
          <a:lstStyle/>
          <a:p>
            <a:pPr algn="ctr"/>
            <a:r>
              <a:rPr lang="en-US" altLang="ja-JP"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rPr>
              <a:t>TEM</a:t>
            </a:r>
            <a:endParaRPr lang="ja-JP" altLang="en-US"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endParaRPr>
          </a:p>
        </p:txBody>
      </p:sp>
      <p:sp>
        <p:nvSpPr>
          <p:cNvPr id="19" name="テキスト ボックス 18">
            <a:extLst>
              <a:ext uri="{FF2B5EF4-FFF2-40B4-BE49-F238E27FC236}">
                <a16:creationId xmlns:a16="http://schemas.microsoft.com/office/drawing/2014/main" id="{CBFF6864-8FCA-40F1-B3C0-6288F6820DBB}"/>
              </a:ext>
            </a:extLst>
          </p:cNvPr>
          <p:cNvSpPr txBox="1"/>
          <p:nvPr/>
        </p:nvSpPr>
        <p:spPr>
          <a:xfrm>
            <a:off x="4215651" y="3798229"/>
            <a:ext cx="898618" cy="348109"/>
          </a:xfrm>
          <a:prstGeom prst="rect">
            <a:avLst/>
          </a:prstGeom>
          <a:solidFill>
            <a:srgbClr val="FFFF00"/>
          </a:solidFill>
          <a:ln>
            <a:solidFill>
              <a:schemeClr val="accent1">
                <a:shade val="50000"/>
              </a:schemeClr>
            </a:solidFill>
          </a:ln>
        </p:spPr>
        <p:txBody>
          <a:bodyPr wrap="square" lIns="33231" rIns="33231" rtlCol="0">
            <a:spAutoFit/>
          </a:bodyPr>
          <a:lstStyle/>
          <a:p>
            <a:pPr algn="ctr"/>
            <a:r>
              <a:rPr lang="en-US" altLang="ja-JP"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rPr>
              <a:t>HV-TEM</a:t>
            </a:r>
            <a:endParaRPr lang="ja-JP" altLang="en-US"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endParaRPr>
          </a:p>
        </p:txBody>
      </p:sp>
      <p:sp>
        <p:nvSpPr>
          <p:cNvPr id="20" name="テキスト ボックス 19">
            <a:extLst>
              <a:ext uri="{FF2B5EF4-FFF2-40B4-BE49-F238E27FC236}">
                <a16:creationId xmlns:a16="http://schemas.microsoft.com/office/drawing/2014/main" id="{19543C9C-1AFE-4B5A-B0F1-9EC0401F287C}"/>
              </a:ext>
            </a:extLst>
          </p:cNvPr>
          <p:cNvSpPr txBox="1"/>
          <p:nvPr/>
        </p:nvSpPr>
        <p:spPr>
          <a:xfrm>
            <a:off x="6347210" y="4603978"/>
            <a:ext cx="663124" cy="348109"/>
          </a:xfrm>
          <a:prstGeom prst="rect">
            <a:avLst/>
          </a:prstGeom>
          <a:solidFill>
            <a:srgbClr val="FFFF00"/>
          </a:solidFill>
          <a:ln w="9525">
            <a:solidFill>
              <a:srgbClr val="0000FF"/>
            </a:solidFill>
          </a:ln>
        </p:spPr>
        <p:txBody>
          <a:bodyPr wrap="square" rtlCol="0">
            <a:spAutoFit/>
          </a:bodyPr>
          <a:lstStyle/>
          <a:p>
            <a:pPr algn="ctr"/>
            <a:r>
              <a:rPr lang="en-US" altLang="ja-JP"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rPr>
              <a:t>TµM</a:t>
            </a:r>
            <a:endParaRPr lang="ja-JP" altLang="en-US" sz="1662" b="1" dirty="0">
              <a:latin typeface="源真ゴシックP Normal" panose="020B0202020203020207" pitchFamily="50" charset="-128"/>
              <a:ea typeface="源真ゴシックP Normal" panose="020B0202020203020207" pitchFamily="50" charset="-128"/>
              <a:cs typeface="源真ゴシックP Normal" panose="020B0202020203020207" pitchFamily="50" charset="-128"/>
            </a:endParaRPr>
          </a:p>
        </p:txBody>
      </p:sp>
      <p:sp>
        <p:nvSpPr>
          <p:cNvPr id="2" name="テキスト ボックス 1">
            <a:extLst>
              <a:ext uri="{FF2B5EF4-FFF2-40B4-BE49-F238E27FC236}">
                <a16:creationId xmlns:a16="http://schemas.microsoft.com/office/drawing/2014/main" id="{35AB2A25-336B-45B9-9B7D-B248AF9D9AB9}"/>
              </a:ext>
            </a:extLst>
          </p:cNvPr>
          <p:cNvSpPr txBox="1"/>
          <p:nvPr/>
        </p:nvSpPr>
        <p:spPr>
          <a:xfrm rot="16200000">
            <a:off x="-828978" y="3344683"/>
            <a:ext cx="5252795" cy="907091"/>
          </a:xfrm>
          <a:prstGeom prst="rect">
            <a:avLst/>
          </a:prstGeom>
          <a:solidFill>
            <a:schemeClr val="bg1"/>
          </a:solidFill>
        </p:spPr>
        <p:txBody>
          <a:bodyPr wrap="none" rIns="0" rtlCol="0">
            <a:noAutofit/>
          </a:bodyPr>
          <a:lstStyle/>
          <a:p>
            <a:pPr algn="ctr"/>
            <a:r>
              <a:rPr lang="en-US" altLang="ja-JP" sz="2031" b="1" dirty="0"/>
              <a:t>Relative Energy Loss in Material</a:t>
            </a:r>
            <a:r>
              <a:rPr lang="ja-JP" altLang="en-US" sz="2031" b="1" dirty="0"/>
              <a:t>（</a:t>
            </a:r>
            <a:r>
              <a:rPr lang="en-US" altLang="ja-JP" sz="2031" b="1" dirty="0"/>
              <a:t>log</a:t>
            </a:r>
            <a:r>
              <a:rPr lang="ja-JP" altLang="en-US" sz="2031" b="1" dirty="0"/>
              <a:t>）</a:t>
            </a:r>
          </a:p>
        </p:txBody>
      </p:sp>
      <p:sp>
        <p:nvSpPr>
          <p:cNvPr id="6" name="矢印: 右 5">
            <a:extLst>
              <a:ext uri="{FF2B5EF4-FFF2-40B4-BE49-F238E27FC236}">
                <a16:creationId xmlns:a16="http://schemas.microsoft.com/office/drawing/2014/main" id="{ABDA37CF-00CB-438B-B917-F350D2CE6A6A}"/>
              </a:ext>
            </a:extLst>
          </p:cNvPr>
          <p:cNvSpPr/>
          <p:nvPr/>
        </p:nvSpPr>
        <p:spPr>
          <a:xfrm rot="16200000">
            <a:off x="1154972" y="2267144"/>
            <a:ext cx="1950814" cy="703121"/>
          </a:xfrm>
          <a:prstGeom prst="rightArrow">
            <a:avLst/>
          </a:prstGeom>
          <a:solidFill>
            <a:schemeClr val="accent1">
              <a:lumMod val="60000"/>
              <a:lumOff val="40000"/>
            </a:schemeClr>
          </a:solidFill>
          <a:ln>
            <a:solidFill>
              <a:srgbClr val="295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More breaking</a:t>
            </a:r>
            <a:endParaRPr lang="ja-JP" altLang="en-US" sz="1400" b="1" dirty="0"/>
          </a:p>
        </p:txBody>
      </p:sp>
      <p:sp>
        <p:nvSpPr>
          <p:cNvPr id="12" name="矢印: 右 11">
            <a:extLst>
              <a:ext uri="{FF2B5EF4-FFF2-40B4-BE49-F238E27FC236}">
                <a16:creationId xmlns:a16="http://schemas.microsoft.com/office/drawing/2014/main" id="{DE1B4652-9D79-4EBF-A1EF-B6FE7BF66254}"/>
              </a:ext>
            </a:extLst>
          </p:cNvPr>
          <p:cNvSpPr/>
          <p:nvPr/>
        </p:nvSpPr>
        <p:spPr>
          <a:xfrm rot="5400000">
            <a:off x="1153256" y="4523130"/>
            <a:ext cx="1950814" cy="703121"/>
          </a:xfrm>
          <a:prstGeom prst="rightArrow">
            <a:avLst/>
          </a:prstGeom>
          <a:solidFill>
            <a:schemeClr val="accent1">
              <a:lumMod val="60000"/>
              <a:lumOff val="40000"/>
            </a:schemeClr>
          </a:solidFill>
          <a:ln>
            <a:solidFill>
              <a:srgbClr val="295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More penetrating</a:t>
            </a:r>
            <a:endParaRPr lang="ja-JP" altLang="en-US" sz="1400" b="1" dirty="0"/>
          </a:p>
        </p:txBody>
      </p:sp>
      <p:sp>
        <p:nvSpPr>
          <p:cNvPr id="13" name="テキスト ボックス 12">
            <a:extLst>
              <a:ext uri="{FF2B5EF4-FFF2-40B4-BE49-F238E27FC236}">
                <a16:creationId xmlns:a16="http://schemas.microsoft.com/office/drawing/2014/main" id="{9A14B970-9706-404A-B879-3645B7FE9076}"/>
              </a:ext>
            </a:extLst>
          </p:cNvPr>
          <p:cNvSpPr txBox="1"/>
          <p:nvPr/>
        </p:nvSpPr>
        <p:spPr>
          <a:xfrm>
            <a:off x="3102969" y="6383673"/>
            <a:ext cx="5686264" cy="474327"/>
          </a:xfrm>
          <a:prstGeom prst="rect">
            <a:avLst/>
          </a:prstGeom>
          <a:solidFill>
            <a:schemeClr val="bg1"/>
          </a:solidFill>
        </p:spPr>
        <p:txBody>
          <a:bodyPr wrap="none" rIns="0" rtlCol="0">
            <a:noAutofit/>
          </a:bodyPr>
          <a:lstStyle/>
          <a:p>
            <a:pPr algn="ctr"/>
            <a:r>
              <a:rPr lang="en-US" altLang="ja-JP" sz="2031" b="1" dirty="0"/>
              <a:t>Kinetic Energy</a:t>
            </a:r>
            <a:r>
              <a:rPr lang="ja-JP" altLang="en-US" sz="2031" b="1" dirty="0"/>
              <a:t>（</a:t>
            </a:r>
            <a:r>
              <a:rPr lang="en-US" altLang="ja-JP" sz="2031" b="1" dirty="0"/>
              <a:t>log</a:t>
            </a:r>
            <a:r>
              <a:rPr lang="ja-JP" altLang="en-US" sz="2031" b="1" dirty="0"/>
              <a:t>）</a:t>
            </a:r>
          </a:p>
        </p:txBody>
      </p:sp>
      <p:sp>
        <p:nvSpPr>
          <p:cNvPr id="14" name="テキスト ボックス 13">
            <a:extLst>
              <a:ext uri="{FF2B5EF4-FFF2-40B4-BE49-F238E27FC236}">
                <a16:creationId xmlns:a16="http://schemas.microsoft.com/office/drawing/2014/main" id="{9688F1AF-5992-4AFA-8B3A-4DBFB9A6E5BD}"/>
              </a:ext>
            </a:extLst>
          </p:cNvPr>
          <p:cNvSpPr txBox="1"/>
          <p:nvPr/>
        </p:nvSpPr>
        <p:spPr>
          <a:xfrm>
            <a:off x="3666123" y="5560244"/>
            <a:ext cx="1867204" cy="397855"/>
          </a:xfrm>
          <a:prstGeom prst="rect">
            <a:avLst/>
          </a:prstGeom>
          <a:noFill/>
        </p:spPr>
        <p:txBody>
          <a:bodyPr wrap="none" tIns="0" rIns="0" rtlCol="0">
            <a:noAutofit/>
          </a:bodyPr>
          <a:lstStyle/>
          <a:p>
            <a:pPr algn="ctr"/>
            <a:r>
              <a:rPr lang="en-US" altLang="ja-JP" sz="1292" b="1" dirty="0"/>
              <a:t>Electron’s mass scale</a:t>
            </a:r>
            <a:endParaRPr lang="ja-JP" altLang="en-US" sz="1292" b="1" dirty="0"/>
          </a:p>
        </p:txBody>
      </p:sp>
      <p:sp>
        <p:nvSpPr>
          <p:cNvPr id="15" name="テキスト ボックス 14">
            <a:extLst>
              <a:ext uri="{FF2B5EF4-FFF2-40B4-BE49-F238E27FC236}">
                <a16:creationId xmlns:a16="http://schemas.microsoft.com/office/drawing/2014/main" id="{DE30B547-9E68-4C86-A231-4F8FCA978EFE}"/>
              </a:ext>
            </a:extLst>
          </p:cNvPr>
          <p:cNvSpPr txBox="1"/>
          <p:nvPr/>
        </p:nvSpPr>
        <p:spPr>
          <a:xfrm>
            <a:off x="6076732" y="5566865"/>
            <a:ext cx="1867204" cy="397855"/>
          </a:xfrm>
          <a:prstGeom prst="rect">
            <a:avLst/>
          </a:prstGeom>
          <a:noFill/>
        </p:spPr>
        <p:txBody>
          <a:bodyPr wrap="none" tIns="0" rIns="0" rtlCol="0">
            <a:noAutofit/>
          </a:bodyPr>
          <a:lstStyle/>
          <a:p>
            <a:pPr algn="ctr"/>
            <a:r>
              <a:rPr lang="en-US" altLang="ja-JP" sz="1292" b="1" dirty="0"/>
              <a:t>Muon’s mass scale</a:t>
            </a:r>
            <a:endParaRPr lang="ja-JP" altLang="en-US" sz="1292" b="1" dirty="0"/>
          </a:p>
        </p:txBody>
      </p:sp>
      <p:sp>
        <p:nvSpPr>
          <p:cNvPr id="16" name="矢印: 右 15">
            <a:extLst>
              <a:ext uri="{FF2B5EF4-FFF2-40B4-BE49-F238E27FC236}">
                <a16:creationId xmlns:a16="http://schemas.microsoft.com/office/drawing/2014/main" id="{A0B9BE8C-3251-4432-BC16-F1D09113508E}"/>
              </a:ext>
            </a:extLst>
          </p:cNvPr>
          <p:cNvSpPr/>
          <p:nvPr/>
        </p:nvSpPr>
        <p:spPr>
          <a:xfrm rot="16200000">
            <a:off x="1155090" y="2267144"/>
            <a:ext cx="1950814" cy="703121"/>
          </a:xfrm>
          <a:prstGeom prst="rightArrow">
            <a:avLst/>
          </a:prstGeom>
          <a:solidFill>
            <a:srgbClr val="2951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More breaking</a:t>
            </a:r>
            <a:endParaRPr lang="ja-JP" altLang="en-US" sz="1400" b="1" dirty="0"/>
          </a:p>
        </p:txBody>
      </p:sp>
      <p:sp>
        <p:nvSpPr>
          <p:cNvPr id="22" name="矢印: 右 21">
            <a:extLst>
              <a:ext uri="{FF2B5EF4-FFF2-40B4-BE49-F238E27FC236}">
                <a16:creationId xmlns:a16="http://schemas.microsoft.com/office/drawing/2014/main" id="{FFCEF336-7C2A-4BAE-B09F-6BED9382B22C}"/>
              </a:ext>
            </a:extLst>
          </p:cNvPr>
          <p:cNvSpPr/>
          <p:nvPr/>
        </p:nvSpPr>
        <p:spPr>
          <a:xfrm rot="5400000">
            <a:off x="1153568" y="4522270"/>
            <a:ext cx="1950814" cy="703121"/>
          </a:xfrm>
          <a:prstGeom prst="rightArrow">
            <a:avLst/>
          </a:prstGeom>
          <a:solidFill>
            <a:srgbClr val="29519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More penetrating</a:t>
            </a:r>
            <a:endParaRPr lang="ja-JP" altLang="en-US" sz="1400" b="1" dirty="0"/>
          </a:p>
        </p:txBody>
      </p:sp>
      <p:sp>
        <p:nvSpPr>
          <p:cNvPr id="33" name="テキスト ボックス 32">
            <a:extLst>
              <a:ext uri="{FF2B5EF4-FFF2-40B4-BE49-F238E27FC236}">
                <a16:creationId xmlns:a16="http://schemas.microsoft.com/office/drawing/2014/main" id="{2381F69C-DD2E-165F-D150-385EBBD34E13}"/>
              </a:ext>
            </a:extLst>
          </p:cNvPr>
          <p:cNvSpPr txBox="1"/>
          <p:nvPr/>
        </p:nvSpPr>
        <p:spPr>
          <a:xfrm>
            <a:off x="6968041" y="4356615"/>
            <a:ext cx="2346248" cy="646331"/>
          </a:xfrm>
          <a:prstGeom prst="rect">
            <a:avLst/>
          </a:prstGeom>
          <a:noFill/>
        </p:spPr>
        <p:txBody>
          <a:bodyPr wrap="square" rtlCol="0">
            <a:spAutoFit/>
          </a:bodyPr>
          <a:lstStyle/>
          <a:p>
            <a:r>
              <a:rPr lang="en-US" altLang="ja-JP" sz="1200" b="1" dirty="0"/>
              <a:t>Cosmic-ray muon imaging for mountains, pyramids, </a:t>
            </a:r>
          </a:p>
          <a:p>
            <a:r>
              <a:rPr lang="en-US" altLang="ja-JP" sz="1200" b="1" dirty="0"/>
              <a:t>atomic-reactors, ….</a:t>
            </a:r>
            <a:endParaRPr lang="ja-JP" altLang="en-US" sz="1200" b="1" dirty="0"/>
          </a:p>
        </p:txBody>
      </p:sp>
      <p:sp>
        <p:nvSpPr>
          <p:cNvPr id="27" name="タイトル 26">
            <a:extLst>
              <a:ext uri="{FF2B5EF4-FFF2-40B4-BE49-F238E27FC236}">
                <a16:creationId xmlns:a16="http://schemas.microsoft.com/office/drawing/2014/main" id="{D070CCDC-B7D6-919B-9497-90416563823C}"/>
              </a:ext>
            </a:extLst>
          </p:cNvPr>
          <p:cNvSpPr>
            <a:spLocks noGrp="1"/>
          </p:cNvSpPr>
          <p:nvPr>
            <p:ph type="title"/>
          </p:nvPr>
        </p:nvSpPr>
        <p:spPr>
          <a:xfrm>
            <a:off x="0" y="-1"/>
            <a:ext cx="12192000" cy="720000"/>
          </a:xfrm>
        </p:spPr>
        <p:txBody>
          <a:bodyPr>
            <a:normAutofit/>
          </a:bodyPr>
          <a:lstStyle/>
          <a:p>
            <a:r>
              <a:rPr lang="en-US" altLang="ja-JP" dirty="0"/>
              <a:t>Penetration-capability of e and μ</a:t>
            </a:r>
            <a:endParaRPr lang="ja-JP" altLang="en-US" dirty="0"/>
          </a:p>
        </p:txBody>
      </p:sp>
      <p:sp>
        <p:nvSpPr>
          <p:cNvPr id="21" name="スライド番号プレースホルダー 4">
            <a:extLst>
              <a:ext uri="{FF2B5EF4-FFF2-40B4-BE49-F238E27FC236}">
                <a16:creationId xmlns:a16="http://schemas.microsoft.com/office/drawing/2014/main" id="{9E9FB5EA-97AE-45BF-6F58-E51CD159B735}"/>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14</a:t>
            </a:fld>
            <a:endParaRPr lang="ja-JP" altLang="en-US" dirty="0"/>
          </a:p>
        </p:txBody>
      </p:sp>
    </p:spTree>
    <p:extLst>
      <p:ext uri="{BB962C8B-B14F-4D97-AF65-F5344CB8AC3E}">
        <p14:creationId xmlns:p14="http://schemas.microsoft.com/office/powerpoint/2010/main" val="34431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16" grpId="0" animBg="1"/>
      <p:bldP spid="2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DC0E0-40BB-BB89-B392-83EEF72D2EAB}"/>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E43A2A2-0B87-2B8B-FE99-3087D98ED6D5}"/>
              </a:ext>
            </a:extLst>
          </p:cNvPr>
          <p:cNvSpPr txBox="1"/>
          <p:nvPr/>
        </p:nvSpPr>
        <p:spPr>
          <a:xfrm>
            <a:off x="282177" y="1299040"/>
            <a:ext cx="11627645" cy="1015663"/>
          </a:xfrm>
          <a:prstGeom prst="rect">
            <a:avLst/>
          </a:prstGeom>
          <a:solidFill>
            <a:schemeClr val="accent4">
              <a:lumMod val="20000"/>
              <a:lumOff val="80000"/>
            </a:schemeClr>
          </a:solidFill>
          <a:ln>
            <a:solidFill>
              <a:schemeClr val="accent1"/>
            </a:solidFill>
          </a:ln>
        </p:spPr>
        <p:txBody>
          <a:bodyPr wrap="square" lIns="324000" rIns="324000">
            <a:spAutoFit/>
          </a:bodyPr>
          <a:lstStyle/>
          <a:p>
            <a:pPr>
              <a:spcBef>
                <a:spcPts val="2215"/>
              </a:spcBef>
            </a:pPr>
            <a:r>
              <a:rPr lang="en-US" altLang="ja-JP" sz="2900" b="1" dirty="0"/>
              <a:t>By employing accelerated muons instead of electrons in TEM, Electric- and Magnetic-fields in thick object are visualized.</a:t>
            </a:r>
          </a:p>
        </p:txBody>
      </p:sp>
      <p:sp>
        <p:nvSpPr>
          <p:cNvPr id="7" name="タイトル 6">
            <a:extLst>
              <a:ext uri="{FF2B5EF4-FFF2-40B4-BE49-F238E27FC236}">
                <a16:creationId xmlns:a16="http://schemas.microsoft.com/office/drawing/2014/main" id="{C92E4F4D-BFB8-B147-C709-03E4997F53C4}"/>
              </a:ext>
            </a:extLst>
          </p:cNvPr>
          <p:cNvSpPr>
            <a:spLocks noGrp="1"/>
          </p:cNvSpPr>
          <p:nvPr>
            <p:ph type="title"/>
          </p:nvPr>
        </p:nvSpPr>
        <p:spPr/>
        <p:txBody>
          <a:bodyPr/>
          <a:lstStyle/>
          <a:p>
            <a:r>
              <a:rPr lang="en-US" altLang="ja-JP" spc="-70" dirty="0"/>
              <a:t>Concept of Transmission Muon Microscopy (</a:t>
            </a:r>
            <a:r>
              <a:rPr lang="en-US" altLang="ja-JP" spc="-70" dirty="0" err="1"/>
              <a:t>TμM</a:t>
            </a:r>
            <a:r>
              <a:rPr lang="en-US" altLang="ja-JP" spc="-70" dirty="0"/>
              <a:t>)</a:t>
            </a:r>
            <a:endParaRPr lang="ja-JP" altLang="en-US" spc="-70" dirty="0"/>
          </a:p>
        </p:txBody>
      </p:sp>
      <p:sp>
        <p:nvSpPr>
          <p:cNvPr id="11" name="スライド番号プレースホルダー 10">
            <a:extLst>
              <a:ext uri="{FF2B5EF4-FFF2-40B4-BE49-F238E27FC236}">
                <a16:creationId xmlns:a16="http://schemas.microsoft.com/office/drawing/2014/main" id="{715B8FE0-5D6F-D672-5323-92B82B587A1F}"/>
              </a:ext>
            </a:extLst>
          </p:cNvPr>
          <p:cNvSpPr>
            <a:spLocks noGrp="1"/>
          </p:cNvSpPr>
          <p:nvPr>
            <p:ph type="sldNum" sz="quarter" idx="12"/>
          </p:nvPr>
        </p:nvSpPr>
        <p:spPr/>
        <p:txBody>
          <a:bodyPr/>
          <a:lstStyle/>
          <a:p>
            <a:fld id="{6ECE9F22-6082-4149-A6D0-CD8937F79825}" type="slidenum">
              <a:rPr kumimoji="1" lang="ja-JP" altLang="en-US" smtClean="0"/>
              <a:t>15</a:t>
            </a:fld>
            <a:endParaRPr kumimoji="1" lang="ja-JP" altLang="en-US"/>
          </a:p>
        </p:txBody>
      </p:sp>
      <p:sp>
        <p:nvSpPr>
          <p:cNvPr id="12" name="正方形/長方形 11">
            <a:extLst>
              <a:ext uri="{FF2B5EF4-FFF2-40B4-BE49-F238E27FC236}">
                <a16:creationId xmlns:a16="http://schemas.microsoft.com/office/drawing/2014/main" id="{967BD5AC-4C58-5944-44F5-2D307BD12DA6}"/>
              </a:ext>
            </a:extLst>
          </p:cNvPr>
          <p:cNvSpPr/>
          <p:nvPr/>
        </p:nvSpPr>
        <p:spPr>
          <a:xfrm>
            <a:off x="-2" y="3109361"/>
            <a:ext cx="12192000" cy="720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r>
              <a:rPr lang="en-US" altLang="ja-JP" sz="3600" b="1" dirty="0">
                <a:latin typeface="Segoe UI" panose="020B0502040204020203" pitchFamily="34" charset="0"/>
                <a:cs typeface="Segoe UI" panose="020B0502040204020203" pitchFamily="34" charset="0"/>
              </a:rPr>
              <a:t>Comparing with present methods</a:t>
            </a:r>
            <a:endParaRPr lang="ja-JP" altLang="en-US" sz="3600" b="1" dirty="0">
              <a:latin typeface="Segoe UI" panose="020B0502040204020203" pitchFamily="34" charset="0"/>
              <a:cs typeface="Segoe UI" panose="020B0502040204020203" pitchFamily="34" charset="0"/>
            </a:endParaRPr>
          </a:p>
        </p:txBody>
      </p:sp>
      <p:graphicFrame>
        <p:nvGraphicFramePr>
          <p:cNvPr id="2" name="表 8">
            <a:extLst>
              <a:ext uri="{FF2B5EF4-FFF2-40B4-BE49-F238E27FC236}">
                <a16:creationId xmlns:a16="http://schemas.microsoft.com/office/drawing/2014/main" id="{B7156D96-A9C1-99A4-1962-9BADCD76C76B}"/>
              </a:ext>
            </a:extLst>
          </p:cNvPr>
          <p:cNvGraphicFramePr>
            <a:graphicFrameLocks noGrp="1"/>
          </p:cNvGraphicFramePr>
          <p:nvPr>
            <p:extLst>
              <p:ext uri="{D42A27DB-BD31-4B8C-83A1-F6EECF244321}">
                <p14:modId xmlns:p14="http://schemas.microsoft.com/office/powerpoint/2010/main" val="3702595918"/>
              </p:ext>
            </p:extLst>
          </p:nvPr>
        </p:nvGraphicFramePr>
        <p:xfrm>
          <a:off x="282177" y="4021627"/>
          <a:ext cx="11433573" cy="2499360"/>
        </p:xfrm>
        <a:graphic>
          <a:graphicData uri="http://schemas.openxmlformats.org/drawingml/2006/table">
            <a:tbl>
              <a:tblPr firstRow="1" bandRow="1">
                <a:tableStyleId>{5C22544A-7EE6-4342-B048-85BDC9FD1C3A}</a:tableStyleId>
              </a:tblPr>
              <a:tblGrid>
                <a:gridCol w="1960649">
                  <a:extLst>
                    <a:ext uri="{9D8B030D-6E8A-4147-A177-3AD203B41FA5}">
                      <a16:colId xmlns:a16="http://schemas.microsoft.com/office/drawing/2014/main" val="1805889552"/>
                    </a:ext>
                  </a:extLst>
                </a:gridCol>
                <a:gridCol w="1063800">
                  <a:extLst>
                    <a:ext uri="{9D8B030D-6E8A-4147-A177-3AD203B41FA5}">
                      <a16:colId xmlns:a16="http://schemas.microsoft.com/office/drawing/2014/main" val="1602110922"/>
                    </a:ext>
                  </a:extLst>
                </a:gridCol>
                <a:gridCol w="948436">
                  <a:extLst>
                    <a:ext uri="{9D8B030D-6E8A-4147-A177-3AD203B41FA5}">
                      <a16:colId xmlns:a16="http://schemas.microsoft.com/office/drawing/2014/main" val="31102921"/>
                    </a:ext>
                  </a:extLst>
                </a:gridCol>
                <a:gridCol w="2615851">
                  <a:extLst>
                    <a:ext uri="{9D8B030D-6E8A-4147-A177-3AD203B41FA5}">
                      <a16:colId xmlns:a16="http://schemas.microsoft.com/office/drawing/2014/main" val="1801305427"/>
                    </a:ext>
                  </a:extLst>
                </a:gridCol>
                <a:gridCol w="4844837">
                  <a:extLst>
                    <a:ext uri="{9D8B030D-6E8A-4147-A177-3AD203B41FA5}">
                      <a16:colId xmlns:a16="http://schemas.microsoft.com/office/drawing/2014/main" val="2521611988"/>
                    </a:ext>
                  </a:extLst>
                </a:gridCol>
              </a:tblGrid>
              <a:tr h="222398">
                <a:tc>
                  <a:txBody>
                    <a:bodyPr/>
                    <a:lstStyle/>
                    <a:p>
                      <a:endParaRPr kumimoji="1" lang="ja-JP" altLang="en-US" sz="1400" dirty="0"/>
                    </a:p>
                  </a:txBody>
                  <a:tcPr/>
                </a:tc>
                <a:tc>
                  <a:txBody>
                    <a:bodyPr/>
                    <a:lstStyle/>
                    <a:p>
                      <a:pPr algn="ctr"/>
                      <a:r>
                        <a:rPr kumimoji="1" lang="en-US" altLang="ja-JP" sz="1600" dirty="0"/>
                        <a:t>Mag-field</a:t>
                      </a:r>
                      <a:endParaRPr kumimoji="1" lang="ja-JP" altLang="en-US" sz="1600" dirty="0"/>
                    </a:p>
                  </a:txBody>
                  <a:tcPr marL="0" marR="0"/>
                </a:tc>
                <a:tc>
                  <a:txBody>
                    <a:bodyPr/>
                    <a:lstStyle/>
                    <a:p>
                      <a:pPr algn="ctr"/>
                      <a:r>
                        <a:rPr kumimoji="1" lang="en-US" altLang="ja-JP" sz="1600" dirty="0"/>
                        <a:t>Ele-field</a:t>
                      </a:r>
                      <a:endParaRPr kumimoji="1" lang="ja-JP" altLang="en-US" sz="1600" dirty="0"/>
                    </a:p>
                  </a:txBody>
                  <a:tcPr marL="0" marR="0"/>
                </a:tc>
                <a:tc>
                  <a:txBody>
                    <a:bodyPr/>
                    <a:lstStyle/>
                    <a:p>
                      <a:r>
                        <a:rPr kumimoji="1" lang="en-US" altLang="ja-JP" sz="1600" dirty="0"/>
                        <a:t>Penetration Power</a:t>
                      </a:r>
                      <a:endParaRPr kumimoji="1" lang="ja-JP" altLang="en-US" sz="1600" dirty="0"/>
                    </a:p>
                  </a:txBody>
                  <a:tcPr/>
                </a:tc>
                <a:tc>
                  <a:txBody>
                    <a:bodyPr/>
                    <a:lstStyle/>
                    <a:p>
                      <a:r>
                        <a:rPr kumimoji="1" lang="en-US" altLang="ja-JP" sz="1600" dirty="0"/>
                        <a:t>Versatility of specimen</a:t>
                      </a:r>
                      <a:endParaRPr kumimoji="1" lang="ja-JP" altLang="en-US" sz="1600" dirty="0"/>
                    </a:p>
                  </a:txBody>
                  <a:tcPr/>
                </a:tc>
                <a:extLst>
                  <a:ext uri="{0D108BD9-81ED-4DB2-BD59-A6C34878D82A}">
                    <a16:rowId xmlns:a16="http://schemas.microsoft.com/office/drawing/2014/main" val="2409699822"/>
                  </a:ext>
                </a:extLst>
              </a:tr>
              <a:tr h="222398">
                <a:tc>
                  <a:txBody>
                    <a:bodyPr/>
                    <a:lstStyle/>
                    <a:p>
                      <a:r>
                        <a:rPr kumimoji="1" lang="en-US" altLang="ja-JP" sz="1600" b="1" dirty="0"/>
                        <a:t>muon (</a:t>
                      </a:r>
                      <a:r>
                        <a:rPr kumimoji="1" lang="en-US" altLang="ja-JP" sz="1600" b="1" dirty="0" err="1"/>
                        <a:t>TμM</a:t>
                      </a:r>
                      <a:r>
                        <a:rPr kumimoji="1" lang="en-US" altLang="ja-JP" sz="1600" b="1" dirty="0"/>
                        <a:t>)</a:t>
                      </a:r>
                      <a:endParaRPr kumimoji="1" lang="ja-JP" altLang="en-US" sz="1600" b="1" dirty="0"/>
                    </a:p>
                  </a:txBody>
                  <a:tcPr/>
                </a:tc>
                <a:tc>
                  <a:txBody>
                    <a:bodyPr/>
                    <a:lstStyle/>
                    <a:p>
                      <a:r>
                        <a:rPr kumimoji="1" lang="ja-JP" altLang="en-US" sz="1600" b="1" dirty="0"/>
                        <a:t>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t>〇</a:t>
                      </a:r>
                    </a:p>
                  </a:txBody>
                  <a:tcPr/>
                </a:tc>
                <a:tc>
                  <a:txBody>
                    <a:bodyPr/>
                    <a:lstStyle/>
                    <a:p>
                      <a:r>
                        <a:rPr kumimoji="1" lang="ja-JP" altLang="en-US" sz="1400" b="1" dirty="0"/>
                        <a:t>〇　</a:t>
                      </a:r>
                      <a:r>
                        <a:rPr kumimoji="1" lang="en-US" altLang="ja-JP" sz="1400" b="1" dirty="0"/>
                        <a:t>10μ</a:t>
                      </a:r>
                      <a:r>
                        <a:rPr kumimoji="1" lang="ja-JP" altLang="en-US" sz="1400" b="1" dirty="0"/>
                        <a:t>ｍ～</a:t>
                      </a:r>
                      <a:r>
                        <a:rPr kumimoji="1" lang="en-US" altLang="ja-JP" sz="1400" b="1" dirty="0"/>
                        <a:t>cm</a:t>
                      </a:r>
                      <a:endParaRPr kumimoji="1" lang="ja-JP" altLang="en-US" sz="1400" b="1" dirty="0"/>
                    </a:p>
                  </a:txBody>
                  <a:tcPr/>
                </a:tc>
                <a:tc>
                  <a:txBody>
                    <a:bodyPr/>
                    <a:lstStyle/>
                    <a:p>
                      <a:r>
                        <a:rPr kumimoji="1" lang="en-US" altLang="ja-JP" sz="1400" b="1" dirty="0"/>
                        <a:t>Widely acceptable</a:t>
                      </a:r>
                      <a:endParaRPr kumimoji="1" lang="ja-JP" altLang="en-US" sz="1400" b="1" dirty="0"/>
                    </a:p>
                  </a:txBody>
                  <a:tcPr/>
                </a:tc>
                <a:extLst>
                  <a:ext uri="{0D108BD9-81ED-4DB2-BD59-A6C34878D82A}">
                    <a16:rowId xmlns:a16="http://schemas.microsoft.com/office/drawing/2014/main" val="2000767484"/>
                  </a:ext>
                </a:extLst>
              </a:tr>
              <a:tr h="222398">
                <a:tc>
                  <a:txBody>
                    <a:bodyPr/>
                    <a:lstStyle/>
                    <a:p>
                      <a:r>
                        <a:rPr kumimoji="1" lang="en-US" altLang="ja-JP" sz="1600" dirty="0"/>
                        <a:t>electron</a:t>
                      </a:r>
                      <a:r>
                        <a:rPr kumimoji="1" lang="ja-JP" altLang="en-US" sz="1600" dirty="0"/>
                        <a:t> </a:t>
                      </a:r>
                      <a:r>
                        <a:rPr kumimoji="1" lang="en-US" altLang="ja-JP" sz="1600" dirty="0"/>
                        <a:t>(TEM)</a:t>
                      </a:r>
                      <a:endParaRPr kumimoji="1" lang="ja-JP"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　</a:t>
                      </a:r>
                      <a:r>
                        <a:rPr kumimoji="1" lang="en-US" altLang="ja-JP" sz="1400" dirty="0"/>
                        <a:t>100s n</a:t>
                      </a:r>
                      <a:r>
                        <a:rPr kumimoji="1" lang="ja-JP" altLang="en-US" sz="1400" dirty="0"/>
                        <a:t>ｍ～</a:t>
                      </a:r>
                      <a:r>
                        <a:rPr kumimoji="1" lang="en-US" altLang="ja-JP" sz="1400" dirty="0"/>
                        <a:t>a </a:t>
                      </a:r>
                      <a:r>
                        <a:rPr kumimoji="1" lang="en-US" altLang="ja-JP" sz="1400" dirty="0" err="1"/>
                        <a:t>fewμm</a:t>
                      </a:r>
                      <a:endParaRPr kumimoji="1" lang="ja-JP" altLang="en-US" sz="1400" dirty="0"/>
                    </a:p>
                  </a:txBody>
                  <a:tcPr/>
                </a:tc>
                <a:tc>
                  <a:txBody>
                    <a:bodyPr/>
                    <a:lstStyle/>
                    <a:p>
                      <a:r>
                        <a:rPr kumimoji="1" lang="en-US" altLang="ja-JP" sz="1400" b="0" dirty="0"/>
                        <a:t>should be Ultra-thin</a:t>
                      </a:r>
                      <a:endParaRPr kumimoji="1" lang="ja-JP" altLang="en-US" sz="1400" b="0" dirty="0"/>
                    </a:p>
                  </a:txBody>
                  <a:tcPr/>
                </a:tc>
                <a:extLst>
                  <a:ext uri="{0D108BD9-81ED-4DB2-BD59-A6C34878D82A}">
                    <a16:rowId xmlns:a16="http://schemas.microsoft.com/office/drawing/2014/main" val="2336010593"/>
                  </a:ext>
                </a:extLst>
              </a:tr>
              <a:tr h="327954">
                <a:tc>
                  <a:txBody>
                    <a:bodyPr/>
                    <a:lstStyle/>
                    <a:p>
                      <a:r>
                        <a:rPr kumimoji="1" lang="en-US" altLang="ja-JP" sz="1600" dirty="0"/>
                        <a:t>Neutron</a:t>
                      </a:r>
                      <a:endParaRPr kumimoji="1" lang="ja-JP"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〇</a:t>
                      </a:r>
                    </a:p>
                  </a:txBody>
                  <a:tcPr/>
                </a:tc>
                <a:tc>
                  <a:txBody>
                    <a:bodyPr/>
                    <a:lstStyle/>
                    <a:p>
                      <a:r>
                        <a:rPr kumimoji="1" lang="en-US" altLang="ja-JP" sz="1400" dirty="0"/>
                        <a:t>×</a:t>
                      </a:r>
                      <a:endParaRPr kumimoji="1" lang="ja-JP"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〇　</a:t>
                      </a:r>
                      <a:r>
                        <a:rPr kumimoji="1" lang="en-US" altLang="ja-JP" sz="1400" dirty="0"/>
                        <a:t>a few cm</a:t>
                      </a:r>
                      <a:endParaRPr kumimoji="1" lang="ja-JP" altLang="en-US" sz="1400" dirty="0"/>
                    </a:p>
                  </a:txBody>
                  <a:tcPr/>
                </a:tc>
                <a:tc>
                  <a:txBody>
                    <a:bodyPr/>
                    <a:lstStyle/>
                    <a:p>
                      <a:r>
                        <a:rPr kumimoji="1" lang="en-US" altLang="ja-JP" sz="1400" dirty="0"/>
                        <a:t>Widely acceptable except for  B, Gd, Cd, ….</a:t>
                      </a:r>
                      <a:endParaRPr kumimoji="1" lang="ja-JP" altLang="en-US" sz="1400" dirty="0"/>
                    </a:p>
                  </a:txBody>
                  <a:tcPr/>
                </a:tc>
                <a:extLst>
                  <a:ext uri="{0D108BD9-81ED-4DB2-BD59-A6C34878D82A}">
                    <a16:rowId xmlns:a16="http://schemas.microsoft.com/office/drawing/2014/main" val="2123076174"/>
                  </a:ext>
                </a:extLst>
              </a:tr>
              <a:tr h="285841">
                <a:tc>
                  <a:txBody>
                    <a:bodyPr/>
                    <a:lstStyle/>
                    <a:p>
                      <a:r>
                        <a:rPr kumimoji="1" lang="en-US" altLang="ja-JP" sz="1600" spc="-150" baseline="0" dirty="0"/>
                        <a:t>  Circular</a:t>
                      </a:r>
                      <a:r>
                        <a:rPr kumimoji="1" lang="ja-JP" altLang="en-US" sz="1600" spc="-150" baseline="0" dirty="0"/>
                        <a:t> </a:t>
                      </a:r>
                      <a:r>
                        <a:rPr kumimoji="1" lang="en-US" altLang="ja-JP" sz="1600" spc="-150" baseline="0" dirty="0"/>
                        <a:t>polarized</a:t>
                      </a:r>
                      <a:r>
                        <a:rPr kumimoji="1" lang="ja-JP" altLang="en-US" sz="1600" spc="-150" baseline="0" dirty="0"/>
                        <a:t> </a:t>
                      </a:r>
                      <a:r>
                        <a:rPr kumimoji="1" lang="en-US" altLang="ja-JP" sz="1600" spc="-150" baseline="0" dirty="0"/>
                        <a:t>X-ray</a:t>
                      </a:r>
                      <a:endParaRPr kumimoji="1" lang="ja-JP" altLang="en-US" sz="1600" spc="-150" baseline="0" dirty="0"/>
                    </a:p>
                  </a:txBody>
                  <a:tcPr marL="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a:t>
                      </a:r>
                      <a:r>
                        <a:rPr kumimoji="1" lang="en-US" altLang="ja-JP" sz="900" dirty="0"/>
                        <a:t>indirect</a:t>
                      </a:r>
                      <a:endParaRPr kumimoji="1" lang="ja-JP" altLang="en-US"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a:t>
                      </a:r>
                      <a:endParaRPr kumimoji="1" lang="ja-JP" altLang="en-US" sz="1400" dirty="0"/>
                    </a:p>
                  </a:txBody>
                  <a:tcPr/>
                </a:tc>
                <a:tc>
                  <a:txBody>
                    <a:bodyPr/>
                    <a:lstStyle/>
                    <a:p>
                      <a:r>
                        <a:rPr kumimoji="1" lang="ja-JP" altLang="en-US" sz="1400" dirty="0"/>
                        <a:t>△　</a:t>
                      </a:r>
                      <a:r>
                        <a:rPr kumimoji="1" lang="en-US" altLang="ja-JP" sz="1400" dirty="0"/>
                        <a:t>10μm</a:t>
                      </a:r>
                      <a:endParaRPr kumimoji="1" lang="ja-JP" altLang="en-US" sz="1400" dirty="0"/>
                    </a:p>
                  </a:txBody>
                  <a:tcPr/>
                </a:tc>
                <a:tc>
                  <a:txBody>
                    <a:bodyPr/>
                    <a:lstStyle/>
                    <a:p>
                      <a:r>
                        <a:rPr kumimoji="1" lang="en-US" altLang="ja-JP" sz="1400" dirty="0"/>
                        <a:t>should has </a:t>
                      </a:r>
                      <a:r>
                        <a:rPr lang="en-US" altLang="ja-JP" sz="1400" dirty="0"/>
                        <a:t>X-ray magnetic circular dichroism</a:t>
                      </a:r>
                      <a:r>
                        <a:rPr kumimoji="1" lang="en-US" altLang="ja-JP" sz="1400" dirty="0"/>
                        <a:t>.</a:t>
                      </a:r>
                      <a:endParaRPr kumimoji="1" lang="ja-JP" altLang="en-US" sz="1400" dirty="0"/>
                    </a:p>
                  </a:txBody>
                  <a:tcPr/>
                </a:tc>
                <a:extLst>
                  <a:ext uri="{0D108BD9-81ED-4DB2-BD59-A6C34878D82A}">
                    <a16:rowId xmlns:a16="http://schemas.microsoft.com/office/drawing/2014/main" val="2591164095"/>
                  </a:ext>
                </a:extLst>
              </a:tr>
              <a:tr h="285841">
                <a:tc>
                  <a:txBody>
                    <a:bodyPr/>
                    <a:lstStyle/>
                    <a:p>
                      <a:r>
                        <a:rPr kumimoji="1" lang="en-US" altLang="ja-JP" sz="1600" spc="-100" baseline="0" dirty="0"/>
                        <a:t>Optical</a:t>
                      </a:r>
                      <a:r>
                        <a:rPr kumimoji="1" lang="ja-JP" altLang="en-US" sz="1600" spc="-100" baseline="0" dirty="0"/>
                        <a:t> </a:t>
                      </a:r>
                      <a:r>
                        <a:rPr kumimoji="1" lang="en-US" altLang="ja-JP" sz="1600" spc="-100" baseline="0" dirty="0"/>
                        <a:t>Kerr</a:t>
                      </a:r>
                      <a:r>
                        <a:rPr kumimoji="1" lang="ja-JP" altLang="en-US" sz="1600" spc="-100" baseline="0" dirty="0"/>
                        <a:t> </a:t>
                      </a:r>
                      <a:r>
                        <a:rPr kumimoji="1" lang="en-US" altLang="ja-JP" sz="1600" spc="-100" baseline="0" dirty="0"/>
                        <a:t>scope</a:t>
                      </a:r>
                      <a:endParaRPr kumimoji="1" lang="ja-JP" altLang="en-US" sz="1600" spc="-10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a:t>
                      </a:r>
                      <a:r>
                        <a:rPr kumimoji="1" lang="en-US" altLang="ja-JP" sz="900" dirty="0"/>
                        <a:t>indirect</a:t>
                      </a:r>
                      <a:endParaRPr kumimoji="1" lang="ja-JP" altLang="en-US" sz="900" dirty="0"/>
                    </a:p>
                  </a:txBody>
                  <a:tcPr/>
                </a:tc>
                <a:tc>
                  <a:txBody>
                    <a:bodyPr/>
                    <a:lstStyle/>
                    <a:p>
                      <a:r>
                        <a:rPr kumimoji="1" lang="ja-JP" altLang="en-US" sz="1400" dirty="0"/>
                        <a:t>△</a:t>
                      </a:r>
                      <a:r>
                        <a:rPr kumimoji="1" lang="en-US" altLang="ja-JP" sz="800" dirty="0"/>
                        <a:t>indirect</a:t>
                      </a:r>
                      <a:endParaRPr kumimoji="1" lang="ja-JP" altLang="en-US" sz="800" dirty="0"/>
                    </a:p>
                  </a:txBody>
                  <a:tcPr/>
                </a:tc>
                <a:tc>
                  <a:txBody>
                    <a:bodyPr/>
                    <a:lstStyle/>
                    <a:p>
                      <a:r>
                        <a:rPr lang="en-US" altLang="ja-JP" sz="1400" dirty="0"/>
                        <a:t>transparent or surface</a:t>
                      </a:r>
                      <a:endParaRPr kumimoji="1" lang="ja-JP" altLang="en-US" sz="1400" dirty="0"/>
                    </a:p>
                  </a:txBody>
                  <a:tcPr/>
                </a:tc>
                <a:tc>
                  <a:txBody>
                    <a:bodyPr/>
                    <a:lstStyle/>
                    <a:p>
                      <a:r>
                        <a:rPr lang="en-US" altLang="ja-JP" sz="1300" spc="-50" baseline="0" dirty="0"/>
                        <a:t>Limited to transparent magnetic or nonlinear optical materials.</a:t>
                      </a:r>
                      <a:endParaRPr kumimoji="1" lang="ja-JP" altLang="en-US" sz="1300" spc="-50" baseline="0" dirty="0"/>
                    </a:p>
                  </a:txBody>
                  <a:tcPr/>
                </a:tc>
                <a:extLst>
                  <a:ext uri="{0D108BD9-81ED-4DB2-BD59-A6C34878D82A}">
                    <a16:rowId xmlns:a16="http://schemas.microsoft.com/office/drawing/2014/main" val="1485059684"/>
                  </a:ext>
                </a:extLst>
              </a:tr>
              <a:tr h="378077">
                <a:tc>
                  <a:txBody>
                    <a:bodyPr/>
                    <a:lstStyle/>
                    <a:p>
                      <a:r>
                        <a:rPr lang="en-US" altLang="ja-JP" sz="1600" dirty="0"/>
                        <a:t>Ca-Imaging </a:t>
                      </a:r>
                      <a:r>
                        <a:rPr lang="en-US" altLang="ja-JP" sz="1000" dirty="0"/>
                        <a:t>fluorescence microscope</a:t>
                      </a:r>
                      <a:endParaRPr kumimoji="1" lang="ja-JP" altLang="en-US" sz="1000" dirty="0"/>
                    </a:p>
                  </a:txBody>
                  <a:tcPr/>
                </a:tc>
                <a:tc>
                  <a:txBody>
                    <a:bodyPr/>
                    <a:lstStyle/>
                    <a:p>
                      <a:r>
                        <a:rPr kumimoji="1" lang="en-US" altLang="ja-JP" sz="1600" dirty="0"/>
                        <a:t>×</a:t>
                      </a:r>
                      <a:endParaRPr kumimoji="1" lang="ja-JP" altLang="en-US" sz="1600" dirty="0"/>
                    </a:p>
                  </a:txBody>
                  <a:tcPr/>
                </a:tc>
                <a:tc>
                  <a:txBody>
                    <a:bodyPr/>
                    <a:lstStyle/>
                    <a:p>
                      <a:r>
                        <a:rPr kumimoji="1" lang="ja-JP" altLang="en-US" sz="1400" dirty="0"/>
                        <a:t>△</a:t>
                      </a:r>
                      <a:r>
                        <a:rPr kumimoji="1" lang="en-US" altLang="ja-JP" sz="800" dirty="0"/>
                        <a:t>indirect</a:t>
                      </a:r>
                      <a:endParaRPr kumimoji="1" lang="ja-JP" altLang="en-US" sz="800" dirty="0"/>
                    </a:p>
                  </a:txBody>
                  <a:tcPr/>
                </a:tc>
                <a:tc>
                  <a:txBody>
                    <a:bodyPr/>
                    <a:lstStyle/>
                    <a:p>
                      <a:r>
                        <a:rPr kumimoji="1" lang="en-US" altLang="ja-JP" sz="1400" dirty="0"/>
                        <a:t>transparent</a:t>
                      </a:r>
                      <a:r>
                        <a:rPr kumimoji="1" lang="ja-JP" altLang="en-US" sz="1400" dirty="0"/>
                        <a:t> </a:t>
                      </a:r>
                      <a:r>
                        <a:rPr kumimoji="1" lang="en-US" altLang="ja-JP" sz="1400" dirty="0"/>
                        <a:t>life-tissue</a:t>
                      </a:r>
                      <a:endParaRPr kumimoji="1" lang="ja-JP" altLang="en-US" sz="1400" dirty="0"/>
                    </a:p>
                  </a:txBody>
                  <a:tcPr/>
                </a:tc>
                <a:tc>
                  <a:txBody>
                    <a:bodyPr/>
                    <a:lstStyle/>
                    <a:p>
                      <a:r>
                        <a:rPr kumimoji="1" lang="en-US" altLang="ja-JP" sz="1400" dirty="0"/>
                        <a:t>Ca density measurement in life.</a:t>
                      </a:r>
                      <a:endParaRPr kumimoji="1" lang="ja-JP" altLang="en-US" sz="1400" dirty="0"/>
                    </a:p>
                  </a:txBody>
                  <a:tcPr/>
                </a:tc>
                <a:extLst>
                  <a:ext uri="{0D108BD9-81ED-4DB2-BD59-A6C34878D82A}">
                    <a16:rowId xmlns:a16="http://schemas.microsoft.com/office/drawing/2014/main" val="4276835144"/>
                  </a:ext>
                </a:extLst>
              </a:tr>
            </a:tbl>
          </a:graphicData>
        </a:graphic>
      </p:graphicFrame>
    </p:spTree>
    <p:extLst>
      <p:ext uri="{BB962C8B-B14F-4D97-AF65-F5344CB8AC3E}">
        <p14:creationId xmlns:p14="http://schemas.microsoft.com/office/powerpoint/2010/main" val="1688128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5D566F3-455F-4B28-B35A-C5E403C3A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38" t="8751" r="1990" b="8749"/>
          <a:stretch/>
        </p:blipFill>
        <p:spPr>
          <a:xfrm rot="5400000">
            <a:off x="5286168" y="2254997"/>
            <a:ext cx="4997580" cy="3124484"/>
          </a:xfrm>
          <a:prstGeom prst="rect">
            <a:avLst/>
          </a:prstGeom>
        </p:spPr>
      </p:pic>
      <p:pic>
        <p:nvPicPr>
          <p:cNvPr id="8" name="図 7">
            <a:extLst>
              <a:ext uri="{FF2B5EF4-FFF2-40B4-BE49-F238E27FC236}">
                <a16:creationId xmlns:a16="http://schemas.microsoft.com/office/drawing/2014/main" id="{0F199226-4324-4A0E-A93F-7FD2F7FAE41F}"/>
              </a:ext>
            </a:extLst>
          </p:cNvPr>
          <p:cNvPicPr>
            <a:picLocks noChangeAspect="1"/>
          </p:cNvPicPr>
          <p:nvPr/>
        </p:nvPicPr>
        <p:blipFill rotWithShape="1">
          <a:blip r:embed="rId4">
            <a:extLst>
              <a:ext uri="{28A0092B-C50C-407E-A947-70E740481C1C}">
                <a14:useLocalDpi xmlns:a14="http://schemas.microsoft.com/office/drawing/2010/main" val="0"/>
              </a:ext>
            </a:extLst>
          </a:blip>
          <a:srcRect l="27241" t="13065" r="30862" b="3303"/>
          <a:stretch/>
        </p:blipFill>
        <p:spPr>
          <a:xfrm>
            <a:off x="1533236" y="1326507"/>
            <a:ext cx="4560293" cy="5120476"/>
          </a:xfrm>
          <a:prstGeom prst="rect">
            <a:avLst/>
          </a:prstGeom>
        </p:spPr>
      </p:pic>
      <p:sp>
        <p:nvSpPr>
          <p:cNvPr id="9" name="テキスト ボックス 8">
            <a:extLst>
              <a:ext uri="{FF2B5EF4-FFF2-40B4-BE49-F238E27FC236}">
                <a16:creationId xmlns:a16="http://schemas.microsoft.com/office/drawing/2014/main" id="{5E57D436-6F6D-456E-9463-9B9B6D701D84}"/>
              </a:ext>
            </a:extLst>
          </p:cNvPr>
          <p:cNvSpPr txBox="1"/>
          <p:nvPr/>
        </p:nvSpPr>
        <p:spPr>
          <a:xfrm>
            <a:off x="0" y="795228"/>
            <a:ext cx="12192000" cy="523220"/>
          </a:xfrm>
          <a:prstGeom prst="rect">
            <a:avLst/>
          </a:prstGeom>
          <a:noFill/>
        </p:spPr>
        <p:txBody>
          <a:bodyPr wrap="square" rtlCol="0">
            <a:spAutoFit/>
          </a:bodyPr>
          <a:lstStyle/>
          <a:p>
            <a:pPr algn="ctr" defTabSz="457200">
              <a:defRPr/>
            </a:pPr>
            <a:r>
              <a:rPr lang="en-US" altLang="ja-JP" sz="2800" b="1" dirty="0">
                <a:solidFill>
                  <a:prstClr val="black"/>
                </a:solidFill>
                <a:latin typeface="Segoe UI"/>
                <a:ea typeface="游ゴシック"/>
              </a:rPr>
              <a:t>Recently, linear accelerators are applied into HV-TEMs.</a:t>
            </a:r>
            <a:endParaRPr lang="ja-JP" altLang="en-US" sz="2800" b="1" dirty="0">
              <a:solidFill>
                <a:prstClr val="black"/>
              </a:solidFill>
              <a:latin typeface="Segoe UI"/>
              <a:ea typeface="游ゴシック"/>
            </a:endParaRPr>
          </a:p>
        </p:txBody>
      </p:sp>
      <p:sp>
        <p:nvSpPr>
          <p:cNvPr id="10" name="テキスト ボックス 9">
            <a:extLst>
              <a:ext uri="{FF2B5EF4-FFF2-40B4-BE49-F238E27FC236}">
                <a16:creationId xmlns:a16="http://schemas.microsoft.com/office/drawing/2014/main" id="{27065748-1811-4BEC-9DC0-71D43C795B71}"/>
              </a:ext>
            </a:extLst>
          </p:cNvPr>
          <p:cNvSpPr txBox="1"/>
          <p:nvPr/>
        </p:nvSpPr>
        <p:spPr>
          <a:xfrm>
            <a:off x="0" y="2018172"/>
            <a:ext cx="2263761" cy="1661993"/>
          </a:xfrm>
          <a:prstGeom prst="rect">
            <a:avLst/>
          </a:prstGeom>
          <a:noFill/>
        </p:spPr>
        <p:txBody>
          <a:bodyPr wrap="none" rtlCol="0">
            <a:noAutofit/>
          </a:bodyPr>
          <a:lstStyle/>
          <a:p>
            <a:pPr defTabSz="457200">
              <a:defRPr/>
            </a:pPr>
            <a:r>
              <a:rPr lang="en-US" altLang="ja-JP" sz="2800" b="1" dirty="0">
                <a:solidFill>
                  <a:prstClr val="black"/>
                </a:solidFill>
                <a:latin typeface="Segoe UI"/>
                <a:ea typeface="游ゴシック"/>
              </a:rPr>
              <a:t>NIPS 500kV </a:t>
            </a:r>
          </a:p>
          <a:p>
            <a:pPr defTabSz="457200">
              <a:defRPr/>
            </a:pPr>
            <a:r>
              <a:rPr lang="en-US" altLang="ja-JP" sz="2800" b="1" dirty="0" err="1">
                <a:solidFill>
                  <a:prstClr val="black"/>
                </a:solidFill>
                <a:latin typeface="Segoe UI"/>
                <a:ea typeface="游ゴシック"/>
              </a:rPr>
              <a:t>Linac</a:t>
            </a:r>
            <a:r>
              <a:rPr lang="en-US" altLang="ja-JP" sz="2800" b="1" dirty="0">
                <a:solidFill>
                  <a:prstClr val="black"/>
                </a:solidFill>
                <a:latin typeface="Segoe UI"/>
                <a:ea typeface="游ゴシック"/>
              </a:rPr>
              <a:t> TEM</a:t>
            </a:r>
          </a:p>
          <a:p>
            <a:pPr defTabSz="457200">
              <a:defRPr/>
            </a:pPr>
            <a:r>
              <a:rPr lang="en-US" altLang="ja-JP" sz="2800" dirty="0">
                <a:solidFill>
                  <a:prstClr val="black"/>
                </a:solidFill>
                <a:latin typeface="Segoe UI"/>
                <a:ea typeface="游ゴシック"/>
              </a:rPr>
              <a:t>by Y.N. grp.</a:t>
            </a:r>
          </a:p>
          <a:p>
            <a:pPr defTabSz="457200">
              <a:defRPr/>
            </a:pPr>
            <a:r>
              <a:rPr lang="en-US" altLang="ja-JP" dirty="0">
                <a:solidFill>
                  <a:prstClr val="black"/>
                </a:solidFill>
                <a:latin typeface="Segoe UI"/>
                <a:ea typeface="游ゴシック"/>
              </a:rPr>
              <a:t>[</a:t>
            </a:r>
            <a:r>
              <a:rPr kumimoji="0" lang="en-US" altLang="ja-JP" dirty="0">
                <a:solidFill>
                  <a:prstClr val="black"/>
                </a:solidFill>
                <a:latin typeface="Segoe UI"/>
                <a:ea typeface="游ゴシック"/>
              </a:rPr>
              <a:t>PRL123(15)2019</a:t>
            </a:r>
            <a:r>
              <a:rPr lang="en-US" altLang="ja-JP" dirty="0">
                <a:solidFill>
                  <a:prstClr val="black"/>
                </a:solidFill>
                <a:latin typeface="Segoe UI"/>
                <a:ea typeface="游ゴシック"/>
              </a:rPr>
              <a:t>]</a:t>
            </a:r>
          </a:p>
        </p:txBody>
      </p:sp>
      <p:sp>
        <p:nvSpPr>
          <p:cNvPr id="11" name="テキスト ボックス 10">
            <a:extLst>
              <a:ext uri="{FF2B5EF4-FFF2-40B4-BE49-F238E27FC236}">
                <a16:creationId xmlns:a16="http://schemas.microsoft.com/office/drawing/2014/main" id="{8ADAE0A8-FF53-46AE-B566-A797E2CCA74C}"/>
              </a:ext>
            </a:extLst>
          </p:cNvPr>
          <p:cNvSpPr txBox="1"/>
          <p:nvPr/>
        </p:nvSpPr>
        <p:spPr>
          <a:xfrm>
            <a:off x="9347200" y="1951822"/>
            <a:ext cx="2929776" cy="1661993"/>
          </a:xfrm>
          <a:prstGeom prst="rect">
            <a:avLst/>
          </a:prstGeom>
          <a:noFill/>
        </p:spPr>
        <p:txBody>
          <a:bodyPr wrap="none" rtlCol="0">
            <a:noAutofit/>
          </a:bodyPr>
          <a:lstStyle/>
          <a:p>
            <a:pPr defTabSz="457200">
              <a:defRPr/>
            </a:pPr>
            <a:r>
              <a:rPr lang="en-US" altLang="ja-JP" sz="2800" b="1" dirty="0">
                <a:solidFill>
                  <a:prstClr val="black"/>
                </a:solidFill>
                <a:latin typeface="Segoe UI"/>
                <a:ea typeface="游ゴシック"/>
              </a:rPr>
              <a:t>Osaka U. 3MV</a:t>
            </a:r>
          </a:p>
          <a:p>
            <a:pPr defTabSz="457200">
              <a:defRPr/>
            </a:pPr>
            <a:r>
              <a:rPr lang="en-US" altLang="ja-JP" sz="2800" b="1" dirty="0">
                <a:solidFill>
                  <a:prstClr val="black"/>
                </a:solidFill>
                <a:latin typeface="Segoe UI"/>
                <a:ea typeface="游ゴシック"/>
              </a:rPr>
              <a:t>RF-Gun TEM</a:t>
            </a:r>
          </a:p>
          <a:p>
            <a:pPr defTabSz="457200">
              <a:defRPr/>
            </a:pPr>
            <a:r>
              <a:rPr lang="en-US" altLang="ja-JP" sz="2800" dirty="0">
                <a:solidFill>
                  <a:prstClr val="black"/>
                </a:solidFill>
                <a:latin typeface="Segoe UI"/>
                <a:ea typeface="游ゴシック"/>
              </a:rPr>
              <a:t>by J. Yang </a:t>
            </a:r>
          </a:p>
          <a:p>
            <a:pPr defTabSz="457200">
              <a:defRPr/>
            </a:pPr>
            <a:r>
              <a:rPr lang="en-US" altLang="ja-JP" dirty="0">
                <a:solidFill>
                  <a:prstClr val="black"/>
                </a:solidFill>
                <a:latin typeface="Segoe UI"/>
                <a:ea typeface="游ゴシック"/>
              </a:rPr>
              <a:t>[</a:t>
            </a:r>
            <a:r>
              <a:rPr kumimoji="0" lang="en-US" altLang="ja-JP" dirty="0">
                <a:solidFill>
                  <a:prstClr val="black"/>
                </a:solidFill>
                <a:latin typeface="CMR12"/>
                <a:ea typeface="游ゴシック"/>
              </a:rPr>
              <a:t>Microscopy, 291-295 (2018)</a:t>
            </a:r>
            <a:r>
              <a:rPr lang="en-US" altLang="ja-JP" dirty="0">
                <a:solidFill>
                  <a:prstClr val="black"/>
                </a:solidFill>
                <a:latin typeface="Segoe UI"/>
                <a:ea typeface="游ゴシック"/>
              </a:rPr>
              <a:t>]</a:t>
            </a:r>
            <a:endParaRPr lang="ja-JP" altLang="en-US" dirty="0">
              <a:solidFill>
                <a:prstClr val="black"/>
              </a:solidFill>
              <a:latin typeface="Segoe UI"/>
              <a:ea typeface="游ゴシック"/>
            </a:endParaRPr>
          </a:p>
        </p:txBody>
      </p:sp>
      <p:sp>
        <p:nvSpPr>
          <p:cNvPr id="3" name="タイトル 2">
            <a:extLst>
              <a:ext uri="{FF2B5EF4-FFF2-40B4-BE49-F238E27FC236}">
                <a16:creationId xmlns:a16="http://schemas.microsoft.com/office/drawing/2014/main" id="{805EA134-FC75-0D99-3611-D09E065E2B70}"/>
              </a:ext>
            </a:extLst>
          </p:cNvPr>
          <p:cNvSpPr>
            <a:spLocks noGrp="1"/>
          </p:cNvSpPr>
          <p:nvPr>
            <p:ph type="title"/>
          </p:nvPr>
        </p:nvSpPr>
        <p:spPr/>
        <p:txBody>
          <a:bodyPr>
            <a:normAutofit/>
          </a:bodyPr>
          <a:lstStyle/>
          <a:p>
            <a:r>
              <a:rPr kumimoji="0" lang="en-US" altLang="ja-JP" sz="3800" spc="-110" dirty="0">
                <a:solidFill>
                  <a:prstClr val="white"/>
                </a:solidFill>
                <a:ea typeface="游ゴシック"/>
              </a:rPr>
              <a:t>Recent Topics : HV-TEMs are realized by RF-Accelerators</a:t>
            </a:r>
            <a:endParaRPr lang="ja-JP" altLang="en-US" sz="3800" dirty="0"/>
          </a:p>
        </p:txBody>
      </p:sp>
      <p:sp>
        <p:nvSpPr>
          <p:cNvPr id="4" name="吹き出し: 四角形 3">
            <a:extLst>
              <a:ext uri="{FF2B5EF4-FFF2-40B4-BE49-F238E27FC236}">
                <a16:creationId xmlns:a16="http://schemas.microsoft.com/office/drawing/2014/main" id="{606B88A2-B361-E84F-3311-1D3D1A32FB30}"/>
              </a:ext>
            </a:extLst>
          </p:cNvPr>
          <p:cNvSpPr/>
          <p:nvPr/>
        </p:nvSpPr>
        <p:spPr>
          <a:xfrm>
            <a:off x="117987" y="5263662"/>
            <a:ext cx="11931445" cy="1520596"/>
          </a:xfrm>
          <a:prstGeom prst="wedgeRectCallout">
            <a:avLst>
              <a:gd name="adj1" fmla="val -22961"/>
              <a:gd name="adj2" fmla="val -95379"/>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F0589AD5-BBF3-D44C-B195-BC965E0E1F91}"/>
              </a:ext>
            </a:extLst>
          </p:cNvPr>
          <p:cNvSpPr txBox="1"/>
          <p:nvPr/>
        </p:nvSpPr>
        <p:spPr>
          <a:xfrm>
            <a:off x="117987" y="5444088"/>
            <a:ext cx="11931444" cy="523220"/>
          </a:xfrm>
          <a:prstGeom prst="rect">
            <a:avLst/>
          </a:prstGeom>
          <a:noFill/>
        </p:spPr>
        <p:txBody>
          <a:bodyPr wrap="square" rtlCol="0">
            <a:spAutoFit/>
          </a:bodyPr>
          <a:lstStyle/>
          <a:p>
            <a:pPr algn="ctr"/>
            <a:r>
              <a:rPr lang="en-US" altLang="ja-JP" sz="2800" b="1" dirty="0">
                <a:latin typeface="Segoe UI" panose="020B0502040204020203" pitchFamily="34" charset="0"/>
                <a:cs typeface="Segoe UI" panose="020B0502040204020203" pitchFamily="34" charset="0"/>
              </a:rPr>
              <a:t>Sub-nanometer resolution achieved even using a linear accelerator!</a:t>
            </a:r>
          </a:p>
        </p:txBody>
      </p:sp>
      <p:sp>
        <p:nvSpPr>
          <p:cNvPr id="2" name="テキスト ボックス 1">
            <a:extLst>
              <a:ext uri="{FF2B5EF4-FFF2-40B4-BE49-F238E27FC236}">
                <a16:creationId xmlns:a16="http://schemas.microsoft.com/office/drawing/2014/main" id="{F2559354-7EA1-D32A-60ED-B310AB370585}"/>
              </a:ext>
            </a:extLst>
          </p:cNvPr>
          <p:cNvSpPr txBox="1"/>
          <p:nvPr/>
        </p:nvSpPr>
        <p:spPr>
          <a:xfrm>
            <a:off x="0" y="6077136"/>
            <a:ext cx="12192000" cy="553998"/>
          </a:xfrm>
          <a:prstGeom prst="rect">
            <a:avLst/>
          </a:prstGeom>
          <a:noFill/>
        </p:spPr>
        <p:txBody>
          <a:bodyPr wrap="square" rtlCol="0">
            <a:spAutoFit/>
          </a:bodyPr>
          <a:lstStyle/>
          <a:p>
            <a:pPr algn="ctr" defTabSz="457200">
              <a:defRPr/>
            </a:pPr>
            <a:r>
              <a:rPr lang="en-US" altLang="ja-JP" sz="3000" b="1" dirty="0">
                <a:solidFill>
                  <a:prstClr val="black"/>
                </a:solidFill>
                <a:latin typeface="Segoe UI"/>
                <a:ea typeface="游ゴシック"/>
              </a:rPr>
              <a:t>Now, it is the time to apply TEM technology to Accelerator World</a:t>
            </a:r>
            <a:endParaRPr lang="ja-JP" altLang="en-US" sz="3000" b="1" dirty="0">
              <a:solidFill>
                <a:prstClr val="black"/>
              </a:solidFill>
              <a:latin typeface="Segoe UI"/>
              <a:ea typeface="游ゴシック"/>
            </a:endParaRPr>
          </a:p>
        </p:txBody>
      </p:sp>
      <p:sp>
        <p:nvSpPr>
          <p:cNvPr id="12" name="スライド番号プレースホルダー 11">
            <a:extLst>
              <a:ext uri="{FF2B5EF4-FFF2-40B4-BE49-F238E27FC236}">
                <a16:creationId xmlns:a16="http://schemas.microsoft.com/office/drawing/2014/main" id="{EB30377C-AD06-9389-A756-2C8C463B4861}"/>
              </a:ext>
            </a:extLst>
          </p:cNvPr>
          <p:cNvSpPr>
            <a:spLocks noGrp="1"/>
          </p:cNvSpPr>
          <p:nvPr>
            <p:ph type="sldNum" sz="quarter" idx="12"/>
          </p:nvPr>
        </p:nvSpPr>
        <p:spPr/>
        <p:txBody>
          <a:bodyPr/>
          <a:lstStyle/>
          <a:p>
            <a:fld id="{6ECE9F22-6082-4149-A6D0-CD8937F79825}" type="slidenum">
              <a:rPr kumimoji="1" lang="ja-JP" altLang="en-US" smtClean="0"/>
              <a:t>16</a:t>
            </a:fld>
            <a:endParaRPr kumimoji="1" lang="ja-JP" altLang="en-US"/>
          </a:p>
        </p:txBody>
      </p:sp>
    </p:spTree>
    <p:extLst>
      <p:ext uri="{BB962C8B-B14F-4D97-AF65-F5344CB8AC3E}">
        <p14:creationId xmlns:p14="http://schemas.microsoft.com/office/powerpoint/2010/main" val="240449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a:extLst>
              <a:ext uri="{FF2B5EF4-FFF2-40B4-BE49-F238E27FC236}">
                <a16:creationId xmlns:a16="http://schemas.microsoft.com/office/drawing/2014/main" id="{1E9C39C7-2407-4191-93F2-253DD52F84E1}"/>
              </a:ext>
            </a:extLst>
          </p:cNvPr>
          <p:cNvSpPr/>
          <p:nvPr/>
        </p:nvSpPr>
        <p:spPr>
          <a:xfrm>
            <a:off x="0" y="0"/>
            <a:ext cx="12192000" cy="720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4000" b="1" dirty="0">
                <a:latin typeface="Segoe UI" panose="020B0502040204020203" pitchFamily="34" charset="0"/>
                <a:cs typeface="Segoe UI" panose="020B0502040204020203" pitchFamily="34" charset="0"/>
              </a:rPr>
              <a:t>The 5MeV </a:t>
            </a:r>
            <a:r>
              <a:rPr lang="en-US" altLang="ja-JP" sz="4000" b="1" dirty="0" err="1">
                <a:latin typeface="Segoe UI" panose="020B0502040204020203" pitchFamily="34" charset="0"/>
                <a:cs typeface="Segoe UI" panose="020B0502040204020203" pitchFamily="34" charset="0"/>
              </a:rPr>
              <a:t>TμM</a:t>
            </a:r>
            <a:r>
              <a:rPr lang="en-US" altLang="ja-JP" sz="4000" b="1" dirty="0">
                <a:latin typeface="Segoe UI" panose="020B0502040204020203" pitchFamily="34" charset="0"/>
                <a:cs typeface="Segoe UI" panose="020B0502040204020203" pitchFamily="34" charset="0"/>
              </a:rPr>
              <a:t> </a:t>
            </a:r>
            <a:r>
              <a:rPr lang="en-US" altLang="ja-JP" sz="2800" b="1" dirty="0">
                <a:latin typeface="Segoe UI" panose="020B0502040204020203" pitchFamily="34" charset="0"/>
                <a:cs typeface="Segoe UI" panose="020B0502040204020203" pitchFamily="34" charset="0"/>
              </a:rPr>
              <a:t>under construction at J-PARC</a:t>
            </a:r>
            <a:endParaRPr lang="ja-JP" altLang="en-US" sz="2800" b="1" dirty="0">
              <a:latin typeface="Segoe UI" panose="020B0502040204020203" pitchFamily="34" charset="0"/>
              <a:cs typeface="Segoe UI" panose="020B0502040204020203" pitchFamily="34" charset="0"/>
            </a:endParaRPr>
          </a:p>
        </p:txBody>
      </p:sp>
      <p:pic>
        <p:nvPicPr>
          <p:cNvPr id="10" name="主図">
            <a:extLst>
              <a:ext uri="{FF2B5EF4-FFF2-40B4-BE49-F238E27FC236}">
                <a16:creationId xmlns:a16="http://schemas.microsoft.com/office/drawing/2014/main" id="{4EF35100-933C-AEA9-0897-E52B080E5FA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580159" y="2219451"/>
            <a:ext cx="10672875" cy="2943918"/>
          </a:xfrm>
        </p:spPr>
      </p:pic>
      <p:pic>
        <p:nvPicPr>
          <p:cNvPr id="5" name="主図en">
            <a:extLst>
              <a:ext uri="{FF2B5EF4-FFF2-40B4-BE49-F238E27FC236}">
                <a16:creationId xmlns:a16="http://schemas.microsoft.com/office/drawing/2014/main" id="{F3405CE7-8CE2-C944-E69A-74BE3C557A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159" y="2218229"/>
            <a:ext cx="10672875" cy="2943918"/>
          </a:xfrm>
          <a:prstGeom prst="rect">
            <a:avLst/>
          </a:prstGeom>
        </p:spPr>
      </p:pic>
      <p:sp>
        <p:nvSpPr>
          <p:cNvPr id="11" name="吹き出し: 角を丸めた四角形 10">
            <a:extLst>
              <a:ext uri="{FF2B5EF4-FFF2-40B4-BE49-F238E27FC236}">
                <a16:creationId xmlns:a16="http://schemas.microsoft.com/office/drawing/2014/main" id="{23BD97EE-2C24-71CC-1104-00E74865CFED}"/>
              </a:ext>
            </a:extLst>
          </p:cNvPr>
          <p:cNvSpPr/>
          <p:nvPr/>
        </p:nvSpPr>
        <p:spPr>
          <a:xfrm>
            <a:off x="583373" y="921434"/>
            <a:ext cx="4555268" cy="1076178"/>
          </a:xfrm>
          <a:prstGeom prst="wedgeRoundRectCallout">
            <a:avLst>
              <a:gd name="adj1" fmla="val -19817"/>
              <a:gd name="adj2" fmla="val 94613"/>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altLang="ja-JP" b="1" dirty="0">
                <a:solidFill>
                  <a:schemeClr val="tx1"/>
                </a:solidFill>
                <a:latin typeface="Segoe UI" panose="020B0502040204020203" pitchFamily="34" charset="0"/>
                <a:cs typeface="Segoe UI" panose="020B0502040204020203" pitchFamily="34" charset="0"/>
              </a:rPr>
              <a:t>Muon Beam Cooling</a:t>
            </a:r>
          </a:p>
          <a:p>
            <a:pPr marL="285750" indent="-285750">
              <a:buFont typeface="Arial" panose="020B0604020202020204" pitchFamily="34" charset="0"/>
              <a:buChar char="•"/>
            </a:pPr>
            <a:r>
              <a:rPr lang="en-US" altLang="ja-JP" dirty="0">
                <a:solidFill>
                  <a:schemeClr val="tx1"/>
                </a:solidFill>
                <a:latin typeface="Segoe UI" panose="020B0502040204020203" pitchFamily="34" charset="0"/>
                <a:cs typeface="Segoe UI" panose="020B0502040204020203" pitchFamily="34" charset="0"/>
              </a:rPr>
              <a:t>It converts low-luminance beam into high-luminance one.</a:t>
            </a:r>
            <a:endParaRPr lang="ja-JP" altLang="en-US" dirty="0">
              <a:solidFill>
                <a:schemeClr val="tx1"/>
              </a:solidFill>
              <a:latin typeface="Segoe UI" panose="020B0502040204020203" pitchFamily="34" charset="0"/>
              <a:cs typeface="Segoe UI" panose="020B0502040204020203" pitchFamily="34" charset="0"/>
            </a:endParaRPr>
          </a:p>
        </p:txBody>
      </p:sp>
      <p:sp>
        <p:nvSpPr>
          <p:cNvPr id="12" name="吹き出し: 角を丸めた四角形 11">
            <a:extLst>
              <a:ext uri="{FF2B5EF4-FFF2-40B4-BE49-F238E27FC236}">
                <a16:creationId xmlns:a16="http://schemas.microsoft.com/office/drawing/2014/main" id="{ED64B329-F06A-97CD-0488-793EA409E0EA}"/>
              </a:ext>
            </a:extLst>
          </p:cNvPr>
          <p:cNvSpPr/>
          <p:nvPr/>
        </p:nvSpPr>
        <p:spPr>
          <a:xfrm>
            <a:off x="580159" y="5224779"/>
            <a:ext cx="5092189" cy="1577591"/>
          </a:xfrm>
          <a:prstGeom prst="wedgeRoundRectCallout">
            <a:avLst>
              <a:gd name="adj1" fmla="val 28979"/>
              <a:gd name="adj2" fmla="val -90614"/>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Segoe UI" panose="020B0502040204020203" pitchFamily="34" charset="0"/>
                <a:cs typeface="Segoe UI" panose="020B0502040204020203" pitchFamily="34" charset="0"/>
              </a:rPr>
              <a:t>５</a:t>
            </a:r>
            <a:r>
              <a:rPr lang="en-US" altLang="ja-JP" b="1" dirty="0">
                <a:solidFill>
                  <a:schemeClr val="tx1"/>
                </a:solidFill>
                <a:latin typeface="Segoe UI" panose="020B0502040204020203" pitchFamily="34" charset="0"/>
                <a:cs typeface="Segoe UI" panose="020B0502040204020203" pitchFamily="34" charset="0"/>
              </a:rPr>
              <a:t>MeV Muon Cyclotron</a:t>
            </a:r>
          </a:p>
          <a:p>
            <a:r>
              <a:rPr lang="ja-JP" altLang="en-US" dirty="0">
                <a:solidFill>
                  <a:schemeClr val="tx1"/>
                </a:solidFill>
                <a:latin typeface="Segoe UI" panose="020B0502040204020203" pitchFamily="34" charset="0"/>
                <a:cs typeface="Segoe UI" panose="020B0502040204020203" pitchFamily="34" charset="0"/>
              </a:rPr>
              <a:t>・</a:t>
            </a:r>
            <a:r>
              <a:rPr lang="en-US" altLang="ja-JP" dirty="0">
                <a:solidFill>
                  <a:schemeClr val="tx1"/>
                </a:solidFill>
                <a:latin typeface="Segoe UI" panose="020B0502040204020203" pitchFamily="34" charset="0"/>
                <a:cs typeface="Segoe UI" panose="020B0502040204020203" pitchFamily="34" charset="0"/>
              </a:rPr>
              <a:t>It gives penetration-capability.</a:t>
            </a:r>
            <a:br>
              <a:rPr lang="en-US" altLang="ja-JP" dirty="0">
                <a:solidFill>
                  <a:schemeClr val="tx1"/>
                </a:solidFill>
                <a:latin typeface="Segoe UI" panose="020B0502040204020203" pitchFamily="34" charset="0"/>
                <a:cs typeface="Segoe UI" panose="020B0502040204020203" pitchFamily="34" charset="0"/>
              </a:rPr>
            </a:br>
            <a:r>
              <a:rPr lang="ja-JP" altLang="en-US" dirty="0">
                <a:solidFill>
                  <a:schemeClr val="tx1"/>
                </a:solidFill>
                <a:latin typeface="Segoe UI" panose="020B0502040204020203" pitchFamily="34" charset="0"/>
                <a:cs typeface="Segoe UI" panose="020B0502040204020203" pitchFamily="34" charset="0"/>
              </a:rPr>
              <a:t>・</a:t>
            </a:r>
            <a:r>
              <a:rPr lang="en-US" altLang="ja-JP" dirty="0">
                <a:solidFill>
                  <a:schemeClr val="tx1"/>
                </a:solidFill>
                <a:latin typeface="Segoe UI" panose="020B0502040204020203" pitchFamily="34" charset="0"/>
                <a:cs typeface="Segoe UI" panose="020B0502040204020203" pitchFamily="34" charset="0"/>
              </a:rPr>
              <a:t>AVF-type, Flat-top RF accel.</a:t>
            </a:r>
            <a:r>
              <a:rPr lang="ja-JP" altLang="en-US" dirty="0">
                <a:solidFill>
                  <a:schemeClr val="tx1"/>
                </a:solidFill>
                <a:latin typeface="Segoe UI" panose="020B0502040204020203" pitchFamily="34" charset="0"/>
                <a:cs typeface="Segoe UI" panose="020B0502040204020203" pitchFamily="34" charset="0"/>
              </a:rPr>
              <a:t> </a:t>
            </a:r>
            <a:endParaRPr lang="en-US" altLang="ja-JP" dirty="0">
              <a:solidFill>
                <a:schemeClr val="tx1"/>
              </a:solidFill>
              <a:latin typeface="Segoe UI" panose="020B0502040204020203" pitchFamily="34" charset="0"/>
              <a:cs typeface="Segoe UI" panose="020B0502040204020203" pitchFamily="34" charset="0"/>
            </a:endParaRPr>
          </a:p>
          <a:p>
            <a:r>
              <a:rPr lang="ja-JP" altLang="en-US" dirty="0">
                <a:solidFill>
                  <a:schemeClr val="tx1"/>
                </a:solidFill>
                <a:latin typeface="Segoe UI" panose="020B0502040204020203" pitchFamily="34" charset="0"/>
                <a:cs typeface="Segoe UI" panose="020B0502040204020203" pitchFamily="34" charset="0"/>
              </a:rPr>
              <a:t>・</a:t>
            </a:r>
            <a:r>
              <a:rPr lang="en-US" altLang="ja-JP" dirty="0">
                <a:solidFill>
                  <a:schemeClr val="tx1"/>
                </a:solidFill>
                <a:latin typeface="Segoe UI" panose="020B0502040204020203" pitchFamily="34" charset="0"/>
                <a:cs typeface="Segoe UI" panose="020B0502040204020203" pitchFamily="34" charset="0"/>
              </a:rPr>
              <a:t>Δ</a:t>
            </a:r>
            <a:r>
              <a:rPr lang="ja-JP" altLang="en-US" dirty="0">
                <a:solidFill>
                  <a:schemeClr val="tx1"/>
                </a:solidFill>
                <a:latin typeface="Segoe UI" panose="020B0502040204020203" pitchFamily="34" charset="0"/>
                <a:cs typeface="Segoe UI" panose="020B0502040204020203" pitchFamily="34" charset="0"/>
              </a:rPr>
              <a:t>Ｅ／Ｅ～</a:t>
            </a:r>
            <a:r>
              <a:rPr lang="en-US" altLang="ja-JP" dirty="0">
                <a:solidFill>
                  <a:schemeClr val="tx1"/>
                </a:solidFill>
                <a:latin typeface="Segoe UI" panose="020B0502040204020203" pitchFamily="34" charset="0"/>
                <a:cs typeface="Segoe UI" panose="020B0502040204020203" pitchFamily="34" charset="0"/>
              </a:rPr>
              <a:t>10</a:t>
            </a:r>
            <a:r>
              <a:rPr lang="en-US" altLang="ja-JP" baseline="30000" dirty="0">
                <a:solidFill>
                  <a:schemeClr val="tx1"/>
                </a:solidFill>
                <a:latin typeface="Segoe UI" panose="020B0502040204020203" pitchFamily="34" charset="0"/>
                <a:cs typeface="Segoe UI" panose="020B0502040204020203" pitchFamily="34" charset="0"/>
              </a:rPr>
              <a:t>-5</a:t>
            </a:r>
            <a:r>
              <a:rPr lang="en-US" altLang="ja-JP" dirty="0">
                <a:solidFill>
                  <a:schemeClr val="tx1"/>
                </a:solidFill>
                <a:latin typeface="Segoe UI" panose="020B0502040204020203" pitchFamily="34" charset="0"/>
                <a:cs typeface="Segoe UI" panose="020B0502040204020203" pitchFamily="34" charset="0"/>
              </a:rPr>
              <a:t>  (goal)</a:t>
            </a:r>
            <a:br>
              <a:rPr lang="en-US" altLang="ja-JP" dirty="0">
                <a:solidFill>
                  <a:schemeClr val="tx1"/>
                </a:solidFill>
                <a:latin typeface="Segoe UI" panose="020B0502040204020203" pitchFamily="34" charset="0"/>
                <a:cs typeface="Segoe UI" panose="020B0502040204020203" pitchFamily="34" charset="0"/>
              </a:rPr>
            </a:br>
            <a:r>
              <a:rPr lang="ja-JP" altLang="en-US" dirty="0">
                <a:solidFill>
                  <a:schemeClr val="tx1"/>
                </a:solidFill>
                <a:latin typeface="Segoe UI" panose="020B0502040204020203" pitchFamily="34" charset="0"/>
                <a:cs typeface="Segoe UI" panose="020B0502040204020203" pitchFamily="34" charset="0"/>
              </a:rPr>
              <a:t>・</a:t>
            </a:r>
            <a:r>
              <a:rPr lang="en-US" altLang="ja-JP" dirty="0">
                <a:solidFill>
                  <a:schemeClr val="tx1"/>
                </a:solidFill>
                <a:latin typeface="Segoe UI" panose="020B0502040204020203" pitchFamily="34" charset="0"/>
                <a:cs typeface="Segoe UI" panose="020B0502040204020203" pitchFamily="34" charset="0"/>
              </a:rPr>
              <a:t>Time to accel. &lt;</a:t>
            </a:r>
            <a:r>
              <a:rPr lang="ja-JP" altLang="en-US" dirty="0">
                <a:solidFill>
                  <a:schemeClr val="tx1"/>
                </a:solidFill>
                <a:latin typeface="Segoe UI" panose="020B0502040204020203" pitchFamily="34" charset="0"/>
                <a:cs typeface="Segoe UI" panose="020B0502040204020203" pitchFamily="34" charset="0"/>
              </a:rPr>
              <a:t>１</a:t>
            </a:r>
            <a:r>
              <a:rPr lang="en-US" altLang="ja-JP" dirty="0" err="1">
                <a:solidFill>
                  <a:schemeClr val="tx1"/>
                </a:solidFill>
                <a:latin typeface="Segoe UI" panose="020B0502040204020203" pitchFamily="34" charset="0"/>
                <a:cs typeface="Segoe UI" panose="020B0502040204020203" pitchFamily="34" charset="0"/>
              </a:rPr>
              <a:t>μsec</a:t>
            </a:r>
            <a:endParaRPr lang="en-US" altLang="ja-JP" dirty="0">
              <a:solidFill>
                <a:schemeClr val="tx1"/>
              </a:solidFill>
              <a:latin typeface="Segoe UI" panose="020B0502040204020203" pitchFamily="34" charset="0"/>
              <a:cs typeface="Segoe UI" panose="020B0502040204020203" pitchFamily="34" charset="0"/>
            </a:endParaRPr>
          </a:p>
        </p:txBody>
      </p:sp>
      <p:sp>
        <p:nvSpPr>
          <p:cNvPr id="13" name="吹き出し: 角を丸めた四角形 12">
            <a:extLst>
              <a:ext uri="{FF2B5EF4-FFF2-40B4-BE49-F238E27FC236}">
                <a16:creationId xmlns:a16="http://schemas.microsoft.com/office/drawing/2014/main" id="{34CF86A3-BC11-14D2-803A-66583361F2BE}"/>
              </a:ext>
            </a:extLst>
          </p:cNvPr>
          <p:cNvSpPr/>
          <p:nvPr/>
        </p:nvSpPr>
        <p:spPr>
          <a:xfrm>
            <a:off x="5672348" y="799479"/>
            <a:ext cx="4995652" cy="693150"/>
          </a:xfrm>
          <a:prstGeom prst="wedgeRoundRectCallout">
            <a:avLst>
              <a:gd name="adj1" fmla="val -6793"/>
              <a:gd name="adj2" fmla="val 320202"/>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latin typeface="Segoe UI" panose="020B0502040204020203" pitchFamily="34" charset="0"/>
                <a:cs typeface="Segoe UI" panose="020B0502040204020203" pitchFamily="34" charset="0"/>
              </a:rPr>
              <a:t>Superconducting Object Lens</a:t>
            </a:r>
            <a:br>
              <a:rPr lang="en-US" altLang="ja-JP" dirty="0">
                <a:solidFill>
                  <a:schemeClr val="tx1"/>
                </a:solidFill>
                <a:latin typeface="Segoe UI" panose="020B0502040204020203" pitchFamily="34" charset="0"/>
                <a:cs typeface="Segoe UI" panose="020B0502040204020203" pitchFamily="34" charset="0"/>
              </a:rPr>
            </a:br>
            <a:r>
              <a:rPr lang="en-US" altLang="ja-JP" dirty="0">
                <a:solidFill>
                  <a:schemeClr val="tx1"/>
                </a:solidFill>
                <a:latin typeface="Segoe UI" panose="020B0502040204020203" pitchFamily="34" charset="0"/>
                <a:cs typeface="Segoe UI" panose="020B0502040204020203" pitchFamily="34" charset="0"/>
              </a:rPr>
              <a:t>focuses accelerated μ-beam </a:t>
            </a:r>
          </a:p>
        </p:txBody>
      </p:sp>
      <p:sp>
        <p:nvSpPr>
          <p:cNvPr id="16" name="吹き出し: 角を丸めた四角形 15">
            <a:extLst>
              <a:ext uri="{FF2B5EF4-FFF2-40B4-BE49-F238E27FC236}">
                <a16:creationId xmlns:a16="http://schemas.microsoft.com/office/drawing/2014/main" id="{0988E027-16BD-23F9-CA01-BAA267FB31DE}"/>
              </a:ext>
            </a:extLst>
          </p:cNvPr>
          <p:cNvSpPr/>
          <p:nvPr/>
        </p:nvSpPr>
        <p:spPr>
          <a:xfrm>
            <a:off x="8706643" y="1565235"/>
            <a:ext cx="3159126" cy="629828"/>
          </a:xfrm>
          <a:prstGeom prst="wedgeRoundRectCallout">
            <a:avLst>
              <a:gd name="adj1" fmla="val -44791"/>
              <a:gd name="adj2" fmla="val 208133"/>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Segoe UI" panose="020B0502040204020203" pitchFamily="34" charset="0"/>
                <a:cs typeface="Segoe UI" panose="020B0502040204020203" pitchFamily="34" charset="0"/>
              </a:rPr>
              <a:t>Lorentz / Phase-contrast optics to visualize EM-fields</a:t>
            </a:r>
          </a:p>
        </p:txBody>
      </p:sp>
      <p:sp>
        <p:nvSpPr>
          <p:cNvPr id="14" name="吹き出し: 角を丸めた四角形 13">
            <a:extLst>
              <a:ext uri="{FF2B5EF4-FFF2-40B4-BE49-F238E27FC236}">
                <a16:creationId xmlns:a16="http://schemas.microsoft.com/office/drawing/2014/main" id="{DBEB9F17-6C86-0668-8E6A-3A7F90E2751B}"/>
              </a:ext>
            </a:extLst>
          </p:cNvPr>
          <p:cNvSpPr/>
          <p:nvPr/>
        </p:nvSpPr>
        <p:spPr>
          <a:xfrm>
            <a:off x="8084804" y="6044876"/>
            <a:ext cx="3505652" cy="757494"/>
          </a:xfrm>
          <a:prstGeom prst="wedgeRoundRectCallout">
            <a:avLst>
              <a:gd name="adj1" fmla="val 28419"/>
              <a:gd name="adj2" fmla="val -218543"/>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CMOS</a:t>
            </a:r>
            <a:r>
              <a:rPr lang="ja-JP" altLang="en-US" dirty="0">
                <a:solidFill>
                  <a:schemeClr val="tx1"/>
                </a:solidFill>
              </a:rPr>
              <a:t> </a:t>
            </a:r>
            <a:r>
              <a:rPr lang="en-US" altLang="ja-JP" dirty="0">
                <a:solidFill>
                  <a:schemeClr val="tx1"/>
                </a:solidFill>
              </a:rPr>
              <a:t>Image Sensor </a:t>
            </a:r>
            <a:br>
              <a:rPr lang="en-US" altLang="ja-JP" dirty="0">
                <a:solidFill>
                  <a:schemeClr val="tx1"/>
                </a:solidFill>
              </a:rPr>
            </a:br>
            <a:r>
              <a:rPr lang="en-US" altLang="ja-JP" dirty="0">
                <a:solidFill>
                  <a:schemeClr val="tx1"/>
                </a:solidFill>
              </a:rPr>
              <a:t>for TEM is employed</a:t>
            </a:r>
          </a:p>
        </p:txBody>
      </p:sp>
      <p:sp>
        <p:nvSpPr>
          <p:cNvPr id="15" name="吹き出し: 角を丸めた四角形 14">
            <a:extLst>
              <a:ext uri="{FF2B5EF4-FFF2-40B4-BE49-F238E27FC236}">
                <a16:creationId xmlns:a16="http://schemas.microsoft.com/office/drawing/2014/main" id="{7E083323-7F08-F4E4-685B-692A7FA06A6E}"/>
              </a:ext>
            </a:extLst>
          </p:cNvPr>
          <p:cNvSpPr/>
          <p:nvPr/>
        </p:nvSpPr>
        <p:spPr>
          <a:xfrm>
            <a:off x="6172200" y="5224765"/>
            <a:ext cx="2764631" cy="757494"/>
          </a:xfrm>
          <a:prstGeom prst="wedgeRoundRectCallout">
            <a:avLst>
              <a:gd name="adj1" fmla="val 22476"/>
              <a:gd name="adj2" fmla="val -230238"/>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In situ specimen holder </a:t>
            </a:r>
            <a:br>
              <a:rPr lang="en-US" altLang="ja-JP" dirty="0">
                <a:solidFill>
                  <a:schemeClr val="tx1"/>
                </a:solidFill>
              </a:rPr>
            </a:br>
            <a:r>
              <a:rPr lang="en-US" altLang="ja-JP" dirty="0">
                <a:solidFill>
                  <a:schemeClr val="tx1"/>
                </a:solidFill>
              </a:rPr>
              <a:t>for Power-device / Life</a:t>
            </a:r>
          </a:p>
        </p:txBody>
      </p:sp>
      <p:pic>
        <p:nvPicPr>
          <p:cNvPr id="2" name="図 1">
            <a:extLst>
              <a:ext uri="{FF2B5EF4-FFF2-40B4-BE49-F238E27FC236}">
                <a16:creationId xmlns:a16="http://schemas.microsoft.com/office/drawing/2014/main" id="{D5DDE0A2-BB8A-2445-05A4-56A476B2E0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51" r="20729" b="53804"/>
          <a:stretch/>
        </p:blipFill>
        <p:spPr>
          <a:xfrm>
            <a:off x="9224013" y="841762"/>
            <a:ext cx="613617" cy="596327"/>
          </a:xfrm>
          <a:prstGeom prst="rect">
            <a:avLst/>
          </a:prstGeom>
        </p:spPr>
      </p:pic>
      <p:pic>
        <p:nvPicPr>
          <p:cNvPr id="3" name="図 2">
            <a:extLst>
              <a:ext uri="{FF2B5EF4-FFF2-40B4-BE49-F238E27FC236}">
                <a16:creationId xmlns:a16="http://schemas.microsoft.com/office/drawing/2014/main" id="{9E899373-6224-2E5D-FAD4-C3BFC810BC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46" r="5962"/>
          <a:stretch/>
        </p:blipFill>
        <p:spPr>
          <a:xfrm>
            <a:off x="9875583" y="846059"/>
            <a:ext cx="663167" cy="578560"/>
          </a:xfrm>
          <a:prstGeom prst="rect">
            <a:avLst/>
          </a:prstGeom>
        </p:spPr>
      </p:pic>
      <p:pic>
        <p:nvPicPr>
          <p:cNvPr id="8" name="図 7">
            <a:extLst>
              <a:ext uri="{FF2B5EF4-FFF2-40B4-BE49-F238E27FC236}">
                <a16:creationId xmlns:a16="http://schemas.microsoft.com/office/drawing/2014/main" id="{E69AAE53-C90E-F3F0-B7EA-D637A2DE0555}"/>
              </a:ext>
            </a:extLst>
          </p:cNvPr>
          <p:cNvPicPr>
            <a:picLocks noChangeAspect="1"/>
          </p:cNvPicPr>
          <p:nvPr/>
        </p:nvPicPr>
        <p:blipFill rotWithShape="1">
          <a:blip r:embed="rId7">
            <a:extLst>
              <a:ext uri="{28A0092B-C50C-407E-A947-70E740481C1C}">
                <a14:useLocalDpi xmlns:a14="http://schemas.microsoft.com/office/drawing/2010/main" val="0"/>
              </a:ext>
            </a:extLst>
          </a:blip>
          <a:srcRect l="3812" t="13818" r="75048"/>
          <a:stretch/>
        </p:blipFill>
        <p:spPr>
          <a:xfrm>
            <a:off x="7053360" y="1517559"/>
            <a:ext cx="565113" cy="553647"/>
          </a:xfrm>
          <a:prstGeom prst="rect">
            <a:avLst/>
          </a:prstGeom>
        </p:spPr>
      </p:pic>
      <p:pic>
        <p:nvPicPr>
          <p:cNvPr id="6" name="図 5">
            <a:extLst>
              <a:ext uri="{FF2B5EF4-FFF2-40B4-BE49-F238E27FC236}">
                <a16:creationId xmlns:a16="http://schemas.microsoft.com/office/drawing/2014/main" id="{A194CD94-D790-A177-DD83-48FE0ED514CB}"/>
              </a:ext>
            </a:extLst>
          </p:cNvPr>
          <p:cNvPicPr>
            <a:picLocks noChangeAspect="1"/>
          </p:cNvPicPr>
          <p:nvPr/>
        </p:nvPicPr>
        <p:blipFill rotWithShape="1">
          <a:blip r:embed="rId8">
            <a:extLst>
              <a:ext uri="{28A0092B-C50C-407E-A947-70E740481C1C}">
                <a14:useLocalDpi xmlns:a14="http://schemas.microsoft.com/office/drawing/2010/main" val="0"/>
              </a:ext>
            </a:extLst>
          </a:blip>
          <a:srcRect l="27564" t="3201" r="20845" b="-1076"/>
          <a:stretch/>
        </p:blipFill>
        <p:spPr>
          <a:xfrm>
            <a:off x="4331238" y="5262216"/>
            <a:ext cx="1171353" cy="1481484"/>
          </a:xfrm>
          <a:prstGeom prst="rect">
            <a:avLst/>
          </a:prstGeom>
        </p:spPr>
      </p:pic>
      <p:pic>
        <p:nvPicPr>
          <p:cNvPr id="7" name="図 6">
            <a:extLst>
              <a:ext uri="{FF2B5EF4-FFF2-40B4-BE49-F238E27FC236}">
                <a16:creationId xmlns:a16="http://schemas.microsoft.com/office/drawing/2014/main" id="{CD455CE9-3482-6D08-85AF-8E1BDFE10485}"/>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8671" b="6635"/>
          <a:stretch/>
        </p:blipFill>
        <p:spPr>
          <a:xfrm>
            <a:off x="10604922" y="6191899"/>
            <a:ext cx="865038" cy="498193"/>
          </a:xfrm>
          <a:prstGeom prst="rect">
            <a:avLst/>
          </a:prstGeom>
        </p:spPr>
      </p:pic>
      <p:sp>
        <p:nvSpPr>
          <p:cNvPr id="18" name="スライド番号プレースホルダー 17">
            <a:extLst>
              <a:ext uri="{FF2B5EF4-FFF2-40B4-BE49-F238E27FC236}">
                <a16:creationId xmlns:a16="http://schemas.microsoft.com/office/drawing/2014/main" id="{B29A097D-88A6-652C-BD3E-57C46B8F4988}"/>
              </a:ext>
            </a:extLst>
          </p:cNvPr>
          <p:cNvSpPr>
            <a:spLocks noGrp="1"/>
          </p:cNvSpPr>
          <p:nvPr>
            <p:ph type="sldNum" sz="quarter" idx="12"/>
          </p:nvPr>
        </p:nvSpPr>
        <p:spPr/>
        <p:txBody>
          <a:bodyPr/>
          <a:lstStyle/>
          <a:p>
            <a:fld id="{6ECE9F22-6082-4149-A6D0-CD8937F79825}" type="slidenum">
              <a:rPr kumimoji="1" lang="ja-JP" altLang="en-US" smtClean="0"/>
              <a:t>17</a:t>
            </a:fld>
            <a:endParaRPr kumimoji="1" lang="ja-JP" altLang="en-US" dirty="0"/>
          </a:p>
        </p:txBody>
      </p:sp>
      <p:sp>
        <p:nvSpPr>
          <p:cNvPr id="9" name="正方形/長方形 8">
            <a:extLst>
              <a:ext uri="{FF2B5EF4-FFF2-40B4-BE49-F238E27FC236}">
                <a16:creationId xmlns:a16="http://schemas.microsoft.com/office/drawing/2014/main" id="{75FDD6AB-1587-EABF-3026-3DF5198925F0}"/>
              </a:ext>
            </a:extLst>
          </p:cNvPr>
          <p:cNvSpPr/>
          <p:nvPr/>
        </p:nvSpPr>
        <p:spPr>
          <a:xfrm>
            <a:off x="580159" y="2226053"/>
            <a:ext cx="2784547" cy="29360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a:extLst>
              <a:ext uri="{FF2B5EF4-FFF2-40B4-BE49-F238E27FC236}">
                <a16:creationId xmlns:a16="http://schemas.microsoft.com/office/drawing/2014/main" id="{C8BCC9C6-8453-1246-62FC-4AC3FEDFEB63}"/>
              </a:ext>
            </a:extLst>
          </p:cNvPr>
          <p:cNvSpPr/>
          <p:nvPr/>
        </p:nvSpPr>
        <p:spPr>
          <a:xfrm>
            <a:off x="3506147" y="2282025"/>
            <a:ext cx="2512509" cy="28152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正方形/長方形 18">
            <a:extLst>
              <a:ext uri="{FF2B5EF4-FFF2-40B4-BE49-F238E27FC236}">
                <a16:creationId xmlns:a16="http://schemas.microsoft.com/office/drawing/2014/main" id="{66EC4B4B-500D-A15E-0DF4-9A1D523B27FA}"/>
              </a:ext>
            </a:extLst>
          </p:cNvPr>
          <p:cNvSpPr/>
          <p:nvPr/>
        </p:nvSpPr>
        <p:spPr>
          <a:xfrm>
            <a:off x="5987720" y="2321146"/>
            <a:ext cx="4680280" cy="285375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a:extLst>
              <a:ext uri="{FF2B5EF4-FFF2-40B4-BE49-F238E27FC236}">
                <a16:creationId xmlns:a16="http://schemas.microsoft.com/office/drawing/2014/main" id="{8CEB8A93-3979-7109-BD4F-1095943ECB03}"/>
              </a:ext>
            </a:extLst>
          </p:cNvPr>
          <p:cNvSpPr/>
          <p:nvPr/>
        </p:nvSpPr>
        <p:spPr>
          <a:xfrm>
            <a:off x="10453067" y="2321145"/>
            <a:ext cx="799967" cy="28152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custDataLst>
      <p:tags r:id="rId1"/>
    </p:custDataLst>
    <p:extLst>
      <p:ext uri="{BB962C8B-B14F-4D97-AF65-F5344CB8AC3E}">
        <p14:creationId xmlns:p14="http://schemas.microsoft.com/office/powerpoint/2010/main" val="12499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 fill="hold"/>
                                        <p:tgtEl>
                                          <p:spTgt spid="11"/>
                                        </p:tgtEl>
                                        <p:attrNameLst>
                                          <p:attrName>fillcolor</p:attrName>
                                        </p:attrNameLst>
                                      </p:cBhvr>
                                      <p:to>
                                        <a:srgbClr val="FFFFC0"/>
                                      </p:to>
                                    </p:animClr>
                                    <p:set>
                                      <p:cBhvr>
                                        <p:cTn id="23" dur="100" fill="hold"/>
                                        <p:tgtEl>
                                          <p:spTgt spid="11"/>
                                        </p:tgtEl>
                                        <p:attrNameLst>
                                          <p:attrName>fill.type</p:attrName>
                                        </p:attrNameLst>
                                      </p:cBhvr>
                                      <p:to>
                                        <p:strVal val="solid"/>
                                      </p:to>
                                    </p:set>
                                    <p:set>
                                      <p:cBhvr>
                                        <p:cTn id="24" dur="100" fill="hold"/>
                                        <p:tgtEl>
                                          <p:spTgt spid="1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100" fill="hold"/>
                                        <p:tgtEl>
                                          <p:spTgt spid="12"/>
                                        </p:tgtEl>
                                        <p:attrNameLst>
                                          <p:attrName>fillcolor</p:attrName>
                                        </p:attrNameLst>
                                      </p:cBhvr>
                                      <p:to>
                                        <a:srgbClr val="FFFFC0"/>
                                      </p:to>
                                    </p:animClr>
                                    <p:set>
                                      <p:cBhvr>
                                        <p:cTn id="29" dur="100" fill="hold"/>
                                        <p:tgtEl>
                                          <p:spTgt spid="12"/>
                                        </p:tgtEl>
                                        <p:attrNameLst>
                                          <p:attrName>fill.type</p:attrName>
                                        </p:attrNameLst>
                                      </p:cBhvr>
                                      <p:to>
                                        <p:strVal val="solid"/>
                                      </p:to>
                                    </p:set>
                                    <p:set>
                                      <p:cBhvr>
                                        <p:cTn id="30" dur="100" fill="hold"/>
                                        <p:tgtEl>
                                          <p:spTgt spid="1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100" fill="hold"/>
                                        <p:tgtEl>
                                          <p:spTgt spid="13"/>
                                        </p:tgtEl>
                                        <p:attrNameLst>
                                          <p:attrName>fillcolor</p:attrName>
                                        </p:attrNameLst>
                                      </p:cBhvr>
                                      <p:to>
                                        <a:srgbClr val="FFFFC0"/>
                                      </p:to>
                                    </p:animClr>
                                    <p:set>
                                      <p:cBhvr>
                                        <p:cTn id="35" dur="100" fill="hold"/>
                                        <p:tgtEl>
                                          <p:spTgt spid="13"/>
                                        </p:tgtEl>
                                        <p:attrNameLst>
                                          <p:attrName>fill.type</p:attrName>
                                        </p:attrNameLst>
                                      </p:cBhvr>
                                      <p:to>
                                        <p:strVal val="solid"/>
                                      </p:to>
                                    </p:set>
                                    <p:set>
                                      <p:cBhvr>
                                        <p:cTn id="36" dur="100" fill="hold"/>
                                        <p:tgtEl>
                                          <p:spTgt spid="1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100" fill="hold"/>
                                        <p:tgtEl>
                                          <p:spTgt spid="16"/>
                                        </p:tgtEl>
                                        <p:attrNameLst>
                                          <p:attrName>fillcolor</p:attrName>
                                        </p:attrNameLst>
                                      </p:cBhvr>
                                      <p:to>
                                        <a:srgbClr val="FFFFC0"/>
                                      </p:to>
                                    </p:animClr>
                                    <p:set>
                                      <p:cBhvr>
                                        <p:cTn id="41" dur="100" fill="hold"/>
                                        <p:tgtEl>
                                          <p:spTgt spid="16"/>
                                        </p:tgtEl>
                                        <p:attrNameLst>
                                          <p:attrName>fill.type</p:attrName>
                                        </p:attrNameLst>
                                      </p:cBhvr>
                                      <p:to>
                                        <p:strVal val="solid"/>
                                      </p:to>
                                    </p:set>
                                    <p:set>
                                      <p:cBhvr>
                                        <p:cTn id="42" dur="100" fill="hold"/>
                                        <p:tgtEl>
                                          <p:spTgt spid="16"/>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100" fill="hold"/>
                                        <p:tgtEl>
                                          <p:spTgt spid="14"/>
                                        </p:tgtEl>
                                        <p:attrNameLst>
                                          <p:attrName>fillcolor</p:attrName>
                                        </p:attrNameLst>
                                      </p:cBhvr>
                                      <p:to>
                                        <a:srgbClr val="FFFFC0"/>
                                      </p:to>
                                    </p:animClr>
                                    <p:set>
                                      <p:cBhvr>
                                        <p:cTn id="47" dur="100" fill="hold"/>
                                        <p:tgtEl>
                                          <p:spTgt spid="14"/>
                                        </p:tgtEl>
                                        <p:attrNameLst>
                                          <p:attrName>fill.type</p:attrName>
                                        </p:attrNameLst>
                                      </p:cBhvr>
                                      <p:to>
                                        <p:strVal val="solid"/>
                                      </p:to>
                                    </p:set>
                                    <p:set>
                                      <p:cBhvr>
                                        <p:cTn id="48" dur="1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正方形/長方形 3"/>
          <p:cNvSpPr>
            <a:spLocks noChangeArrowheads="1"/>
          </p:cNvSpPr>
          <p:nvPr/>
        </p:nvSpPr>
        <p:spPr bwMode="auto">
          <a:xfrm>
            <a:off x="1" y="599122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eaLnBrk="1" hangingPunct="1">
              <a:spcBef>
                <a:spcPct val="0"/>
              </a:spcBef>
              <a:buFont typeface="Arial" charset="0"/>
              <a:buNone/>
            </a:pPr>
            <a:r>
              <a:rPr lang="en-US" altLang="ja-JP" sz="2400" b="1" dirty="0">
                <a:latin typeface="メイリオ" charset="-128"/>
                <a:ea typeface="メイリオ" charset="-128"/>
              </a:rPr>
              <a:t>Beam cooling </a:t>
            </a:r>
            <a:r>
              <a:rPr lang="en-US" altLang="ja-JP" sz="2400" dirty="0">
                <a:latin typeface="メイリオ" charset="-128"/>
                <a:ea typeface="メイリオ" charset="-128"/>
              </a:rPr>
              <a:t>converts a low-luminance beam into a high-luminance beam that can be focused into a very small spot!</a:t>
            </a:r>
          </a:p>
        </p:txBody>
      </p:sp>
      <p:sp>
        <p:nvSpPr>
          <p:cNvPr id="34" name="正方形/長方形 1">
            <a:extLst>
              <a:ext uri="{FF2B5EF4-FFF2-40B4-BE49-F238E27FC236}">
                <a16:creationId xmlns:a16="http://schemas.microsoft.com/office/drawing/2014/main" id="{F7E1824E-E838-45AA-A61C-3AEA9661100F}"/>
              </a:ext>
            </a:extLst>
          </p:cNvPr>
          <p:cNvSpPr>
            <a:spLocks noChangeArrowheads="1"/>
          </p:cNvSpPr>
          <p:nvPr/>
        </p:nvSpPr>
        <p:spPr bwMode="auto">
          <a:xfrm>
            <a:off x="1524003" y="3968584"/>
            <a:ext cx="5668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000000"/>
                </a:solidFill>
                <a:latin typeface="メイリオ" charset="-128"/>
                <a:ea typeface="メイリオ" charset="-128"/>
              </a:rPr>
              <a:t>While beam by a fuzzy source can only be blurry focused,</a:t>
            </a:r>
          </a:p>
        </p:txBody>
      </p:sp>
      <p:grpSp>
        <p:nvGrpSpPr>
          <p:cNvPr id="5" name="グループ化 4">
            <a:extLst>
              <a:ext uri="{FF2B5EF4-FFF2-40B4-BE49-F238E27FC236}">
                <a16:creationId xmlns:a16="http://schemas.microsoft.com/office/drawing/2014/main" id="{0942A652-363F-90FA-14CE-0E47F6CE6F04}"/>
              </a:ext>
            </a:extLst>
          </p:cNvPr>
          <p:cNvGrpSpPr/>
          <p:nvPr/>
        </p:nvGrpSpPr>
        <p:grpSpPr>
          <a:xfrm>
            <a:off x="1850231" y="4296597"/>
            <a:ext cx="3435273" cy="1289816"/>
            <a:chOff x="753534" y="3898626"/>
            <a:chExt cx="3033370" cy="1077872"/>
          </a:xfrm>
        </p:grpSpPr>
        <p:pic>
          <p:nvPicPr>
            <p:cNvPr id="6" name="図 5">
              <a:extLst>
                <a:ext uri="{FF2B5EF4-FFF2-40B4-BE49-F238E27FC236}">
                  <a16:creationId xmlns:a16="http://schemas.microsoft.com/office/drawing/2014/main" id="{6DAC06D7-555D-456C-93A0-6869023A9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23" y="3898626"/>
              <a:ext cx="2151477" cy="822057"/>
            </a:xfrm>
            <a:prstGeom prst="rect">
              <a:avLst/>
            </a:prstGeom>
          </p:spPr>
        </p:pic>
        <p:sp>
          <p:nvSpPr>
            <p:cNvPr id="35" name="正方形/長方形 1">
              <a:extLst>
                <a:ext uri="{FF2B5EF4-FFF2-40B4-BE49-F238E27FC236}">
                  <a16:creationId xmlns:a16="http://schemas.microsoft.com/office/drawing/2014/main" id="{A13C7312-758D-4CDA-A3D8-683DABA48C30}"/>
                </a:ext>
              </a:extLst>
            </p:cNvPr>
            <p:cNvSpPr>
              <a:spLocks noChangeArrowheads="1"/>
            </p:cNvSpPr>
            <p:nvPr/>
          </p:nvSpPr>
          <p:spPr bwMode="auto">
            <a:xfrm>
              <a:off x="753534" y="4571017"/>
              <a:ext cx="8386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FF0000"/>
                  </a:solidFill>
                  <a:latin typeface="メイリオ" charset="-128"/>
                  <a:ea typeface="メイリオ" charset="-128"/>
                </a:rPr>
                <a:t>Source</a:t>
              </a:r>
            </a:p>
          </p:txBody>
        </p:sp>
        <p:sp>
          <p:nvSpPr>
            <p:cNvPr id="36" name="正方形/長方形 1">
              <a:extLst>
                <a:ext uri="{FF2B5EF4-FFF2-40B4-BE49-F238E27FC236}">
                  <a16:creationId xmlns:a16="http://schemas.microsoft.com/office/drawing/2014/main" id="{2DD2C5C9-3AF0-4D5B-8897-8943A1A9E873}"/>
                </a:ext>
              </a:extLst>
            </p:cNvPr>
            <p:cNvSpPr>
              <a:spLocks noChangeArrowheads="1"/>
            </p:cNvSpPr>
            <p:nvPr/>
          </p:nvSpPr>
          <p:spPr bwMode="auto">
            <a:xfrm>
              <a:off x="2983479" y="4580182"/>
              <a:ext cx="803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FF0000"/>
                  </a:solidFill>
                  <a:latin typeface="メイリオ" charset="-128"/>
                  <a:ea typeface="メイリオ" charset="-128"/>
                </a:rPr>
                <a:t>Image</a:t>
              </a:r>
            </a:p>
          </p:txBody>
        </p:sp>
        <p:sp>
          <p:nvSpPr>
            <p:cNvPr id="39" name="正方形/長方形 1">
              <a:extLst>
                <a:ext uri="{FF2B5EF4-FFF2-40B4-BE49-F238E27FC236}">
                  <a16:creationId xmlns:a16="http://schemas.microsoft.com/office/drawing/2014/main" id="{66175801-C825-4F63-8F35-C8ACD44FD39E}"/>
                </a:ext>
              </a:extLst>
            </p:cNvPr>
            <p:cNvSpPr>
              <a:spLocks noChangeArrowheads="1"/>
            </p:cNvSpPr>
            <p:nvPr/>
          </p:nvSpPr>
          <p:spPr bwMode="auto">
            <a:xfrm>
              <a:off x="1579928" y="4699499"/>
              <a:ext cx="56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200" b="1" dirty="0">
                  <a:solidFill>
                    <a:schemeClr val="accent1"/>
                  </a:solidFill>
                  <a:latin typeface="メイリオ" charset="-128"/>
                  <a:ea typeface="メイリオ" charset="-128"/>
                </a:rPr>
                <a:t>Lens</a:t>
              </a:r>
            </a:p>
          </p:txBody>
        </p:sp>
        <p:sp>
          <p:nvSpPr>
            <p:cNvPr id="41" name="正方形/長方形 1">
              <a:extLst>
                <a:ext uri="{FF2B5EF4-FFF2-40B4-BE49-F238E27FC236}">
                  <a16:creationId xmlns:a16="http://schemas.microsoft.com/office/drawing/2014/main" id="{C142F4F2-5C57-4D6F-9CC7-83F6053D156C}"/>
                </a:ext>
              </a:extLst>
            </p:cNvPr>
            <p:cNvSpPr>
              <a:spLocks noChangeArrowheads="1"/>
            </p:cNvSpPr>
            <p:nvPr/>
          </p:nvSpPr>
          <p:spPr bwMode="auto">
            <a:xfrm>
              <a:off x="2364523" y="4699499"/>
              <a:ext cx="56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200" b="1" dirty="0">
                  <a:solidFill>
                    <a:schemeClr val="accent1"/>
                  </a:solidFill>
                  <a:latin typeface="メイリオ" charset="-128"/>
                  <a:ea typeface="メイリオ" charset="-128"/>
                </a:rPr>
                <a:t>Lens</a:t>
              </a:r>
            </a:p>
          </p:txBody>
        </p:sp>
      </p:grpSp>
      <p:grpSp>
        <p:nvGrpSpPr>
          <p:cNvPr id="7" name="グループ化 6">
            <a:extLst>
              <a:ext uri="{FF2B5EF4-FFF2-40B4-BE49-F238E27FC236}">
                <a16:creationId xmlns:a16="http://schemas.microsoft.com/office/drawing/2014/main" id="{B28DA980-78E9-495B-55C6-F479E7CF04FB}"/>
              </a:ext>
            </a:extLst>
          </p:cNvPr>
          <p:cNvGrpSpPr/>
          <p:nvPr/>
        </p:nvGrpSpPr>
        <p:grpSpPr>
          <a:xfrm>
            <a:off x="6493925" y="4292293"/>
            <a:ext cx="3415021" cy="1320319"/>
            <a:chOff x="5394856" y="3894319"/>
            <a:chExt cx="3015487" cy="1103363"/>
          </a:xfrm>
        </p:grpSpPr>
        <p:pic>
          <p:nvPicPr>
            <p:cNvPr id="4" name="図 3">
              <a:extLst>
                <a:ext uri="{FF2B5EF4-FFF2-40B4-BE49-F238E27FC236}">
                  <a16:creationId xmlns:a16="http://schemas.microsoft.com/office/drawing/2014/main" id="{461F213D-EAB1-4F30-B898-030C95E78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726" y="3894319"/>
              <a:ext cx="2144988" cy="851344"/>
            </a:xfrm>
            <a:prstGeom prst="rect">
              <a:avLst/>
            </a:prstGeom>
          </p:spPr>
        </p:pic>
        <p:sp>
          <p:nvSpPr>
            <p:cNvPr id="37" name="正方形/長方形 1">
              <a:extLst>
                <a:ext uri="{FF2B5EF4-FFF2-40B4-BE49-F238E27FC236}">
                  <a16:creationId xmlns:a16="http://schemas.microsoft.com/office/drawing/2014/main" id="{C36BA340-555D-41AB-BDDA-E4565A027A8C}"/>
                </a:ext>
              </a:extLst>
            </p:cNvPr>
            <p:cNvSpPr>
              <a:spLocks noChangeArrowheads="1"/>
            </p:cNvSpPr>
            <p:nvPr/>
          </p:nvSpPr>
          <p:spPr bwMode="auto">
            <a:xfrm>
              <a:off x="5394856" y="4447569"/>
              <a:ext cx="8386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FF0000"/>
                  </a:solidFill>
                  <a:latin typeface="メイリオ" charset="-128"/>
                  <a:ea typeface="メイリオ" charset="-128"/>
                </a:rPr>
                <a:t>Source</a:t>
              </a:r>
            </a:p>
          </p:txBody>
        </p:sp>
        <p:sp>
          <p:nvSpPr>
            <p:cNvPr id="38" name="正方形/長方形 1">
              <a:extLst>
                <a:ext uri="{FF2B5EF4-FFF2-40B4-BE49-F238E27FC236}">
                  <a16:creationId xmlns:a16="http://schemas.microsoft.com/office/drawing/2014/main" id="{DD765FB6-1DE8-401E-A3FE-2B922D5233D9}"/>
                </a:ext>
              </a:extLst>
            </p:cNvPr>
            <p:cNvSpPr>
              <a:spLocks noChangeArrowheads="1"/>
            </p:cNvSpPr>
            <p:nvPr/>
          </p:nvSpPr>
          <p:spPr bwMode="auto">
            <a:xfrm>
              <a:off x="7606918" y="4419214"/>
              <a:ext cx="803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FF0000"/>
                  </a:solidFill>
                  <a:latin typeface="メイリオ" charset="-128"/>
                  <a:ea typeface="メイリオ" charset="-128"/>
                </a:rPr>
                <a:t>Image</a:t>
              </a:r>
            </a:p>
          </p:txBody>
        </p:sp>
        <p:sp>
          <p:nvSpPr>
            <p:cNvPr id="40" name="正方形/長方形 1">
              <a:extLst>
                <a:ext uri="{FF2B5EF4-FFF2-40B4-BE49-F238E27FC236}">
                  <a16:creationId xmlns:a16="http://schemas.microsoft.com/office/drawing/2014/main" id="{E4F753D6-A398-406C-854A-E2419A7B2A42}"/>
                </a:ext>
              </a:extLst>
            </p:cNvPr>
            <p:cNvSpPr>
              <a:spLocks noChangeArrowheads="1"/>
            </p:cNvSpPr>
            <p:nvPr/>
          </p:nvSpPr>
          <p:spPr bwMode="auto">
            <a:xfrm>
              <a:off x="6161947" y="4699499"/>
              <a:ext cx="56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200" b="1" dirty="0">
                  <a:solidFill>
                    <a:schemeClr val="accent1"/>
                  </a:solidFill>
                  <a:latin typeface="メイリオ" charset="-128"/>
                  <a:ea typeface="メイリオ" charset="-128"/>
                </a:rPr>
                <a:t>Lens</a:t>
              </a:r>
            </a:p>
          </p:txBody>
        </p:sp>
        <p:sp>
          <p:nvSpPr>
            <p:cNvPr id="42" name="正方形/長方形 1">
              <a:extLst>
                <a:ext uri="{FF2B5EF4-FFF2-40B4-BE49-F238E27FC236}">
                  <a16:creationId xmlns:a16="http://schemas.microsoft.com/office/drawing/2014/main" id="{F3044D73-AB11-48EA-8D16-D317369E55E4}"/>
                </a:ext>
              </a:extLst>
            </p:cNvPr>
            <p:cNvSpPr>
              <a:spLocks noChangeArrowheads="1"/>
            </p:cNvSpPr>
            <p:nvPr/>
          </p:nvSpPr>
          <p:spPr bwMode="auto">
            <a:xfrm>
              <a:off x="7042722" y="4720683"/>
              <a:ext cx="56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200" b="1" dirty="0">
                  <a:solidFill>
                    <a:schemeClr val="accent1"/>
                  </a:solidFill>
                  <a:latin typeface="メイリオ" charset="-128"/>
                  <a:ea typeface="メイリオ" charset="-128"/>
                </a:rPr>
                <a:t>Lens</a:t>
              </a:r>
            </a:p>
          </p:txBody>
        </p:sp>
      </p:grpSp>
      <p:sp>
        <p:nvSpPr>
          <p:cNvPr id="3" name="正方形/長方形 1">
            <a:extLst>
              <a:ext uri="{FF2B5EF4-FFF2-40B4-BE49-F238E27FC236}">
                <a16:creationId xmlns:a16="http://schemas.microsoft.com/office/drawing/2014/main" id="{7B374B27-C2A3-8E3B-1174-ED818B122AD5}"/>
              </a:ext>
            </a:extLst>
          </p:cNvPr>
          <p:cNvSpPr>
            <a:spLocks noChangeArrowheads="1"/>
          </p:cNvSpPr>
          <p:nvPr/>
        </p:nvSpPr>
        <p:spPr bwMode="auto">
          <a:xfrm>
            <a:off x="6640207" y="5432524"/>
            <a:ext cx="4501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b="1" dirty="0">
                <a:solidFill>
                  <a:srgbClr val="000000"/>
                </a:solidFill>
                <a:latin typeface="メイリオ" charset="-128"/>
                <a:ea typeface="メイリオ" charset="-128"/>
              </a:rPr>
              <a:t>cooled beam can be focused into a small spot!</a:t>
            </a:r>
          </a:p>
        </p:txBody>
      </p:sp>
      <p:grpSp>
        <p:nvGrpSpPr>
          <p:cNvPr id="10" name="グループ化 9">
            <a:extLst>
              <a:ext uri="{FF2B5EF4-FFF2-40B4-BE49-F238E27FC236}">
                <a16:creationId xmlns:a16="http://schemas.microsoft.com/office/drawing/2014/main" id="{0052071E-E6AB-CF23-0A94-B3F7DD76FCE6}"/>
              </a:ext>
            </a:extLst>
          </p:cNvPr>
          <p:cNvGrpSpPr/>
          <p:nvPr/>
        </p:nvGrpSpPr>
        <p:grpSpPr>
          <a:xfrm>
            <a:off x="818531" y="913829"/>
            <a:ext cx="10727646" cy="2867474"/>
            <a:chOff x="1050131" y="1101101"/>
            <a:chExt cx="10091738" cy="2680209"/>
          </a:xfrm>
        </p:grpSpPr>
        <p:pic>
          <p:nvPicPr>
            <p:cNvPr id="26632" name="図 1" descr="レーザーポインタ.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71949" y="2012608"/>
              <a:ext cx="4515114" cy="7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図 2" descr="懐中電灯.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23508" y="1622244"/>
              <a:ext cx="3784180" cy="1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正方形/長方形 1"/>
            <p:cNvSpPr>
              <a:spLocks noChangeArrowheads="1"/>
            </p:cNvSpPr>
            <p:nvPr/>
          </p:nvSpPr>
          <p:spPr bwMode="auto">
            <a:xfrm>
              <a:off x="1161052" y="1220924"/>
              <a:ext cx="4320094" cy="63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nSpc>
                  <a:spcPct val="80000"/>
                </a:lnSpc>
                <a:spcBef>
                  <a:spcPct val="0"/>
                </a:spcBef>
                <a:buFontTx/>
                <a:buNone/>
              </a:pPr>
              <a:r>
                <a:rPr lang="en-US" altLang="ja-JP" sz="2400" b="1" dirty="0">
                  <a:solidFill>
                    <a:srgbClr val="000000"/>
                  </a:solidFill>
                  <a:latin typeface="Segoe UI "/>
                  <a:ea typeface="Segoe UI Black" panose="020B0A02040204020203" pitchFamily="34" charset="0"/>
                </a:rPr>
                <a:t>Muon</a:t>
              </a:r>
              <a:r>
                <a:rPr lang="ja-JP" altLang="en-US" sz="2400" b="1" dirty="0">
                  <a:solidFill>
                    <a:srgbClr val="000000"/>
                  </a:solidFill>
                  <a:latin typeface="Segoe UI "/>
                  <a:ea typeface="メイリオ" charset="-128"/>
                </a:rPr>
                <a:t> </a:t>
              </a:r>
              <a:r>
                <a:rPr lang="en-US" altLang="ja-JP" sz="2400" b="1" dirty="0">
                  <a:solidFill>
                    <a:srgbClr val="000000"/>
                  </a:solidFill>
                  <a:latin typeface="Segoe UI "/>
                  <a:ea typeface="Segoe UI Black" panose="020B0A02040204020203" pitchFamily="34" charset="0"/>
                </a:rPr>
                <a:t>beam</a:t>
              </a:r>
              <a:r>
                <a:rPr lang="ja-JP" altLang="en-US" sz="2400" b="1" dirty="0">
                  <a:solidFill>
                    <a:srgbClr val="000000"/>
                  </a:solidFill>
                  <a:latin typeface="Segoe UI "/>
                  <a:ea typeface="メイリオ" charset="-128"/>
                </a:rPr>
                <a:t> </a:t>
              </a:r>
              <a:br>
                <a:rPr lang="en-US" altLang="ja-JP" sz="2400" b="1" dirty="0">
                  <a:solidFill>
                    <a:srgbClr val="000000"/>
                  </a:solidFill>
                  <a:latin typeface="Segoe UI "/>
                  <a:ea typeface="メイリオ" charset="-128"/>
                </a:rPr>
              </a:br>
              <a:r>
                <a:rPr lang="en-US" altLang="ja-JP" sz="2400" dirty="0">
                  <a:solidFill>
                    <a:srgbClr val="000000"/>
                  </a:solidFill>
                  <a:latin typeface="Segoe UI "/>
                  <a:ea typeface="Segoe UI Black" panose="020B0A02040204020203" pitchFamily="34" charset="0"/>
                </a:rPr>
                <a:t>generated</a:t>
              </a:r>
              <a:r>
                <a:rPr lang="ja-JP" altLang="en-US" sz="2400" dirty="0">
                  <a:solidFill>
                    <a:srgbClr val="000000"/>
                  </a:solidFill>
                  <a:latin typeface="Segoe UI "/>
                  <a:ea typeface="メイリオ" charset="-128"/>
                </a:rPr>
                <a:t> </a:t>
              </a:r>
              <a:r>
                <a:rPr lang="en-US" altLang="ja-JP" sz="2400" dirty="0">
                  <a:solidFill>
                    <a:srgbClr val="000000"/>
                  </a:solidFill>
                  <a:latin typeface="Segoe UI "/>
                  <a:ea typeface="Segoe UI Black" panose="020B0A02040204020203" pitchFamily="34" charset="0"/>
                </a:rPr>
                <a:t>by</a:t>
              </a:r>
              <a:r>
                <a:rPr lang="ja-JP" altLang="en-US" sz="2400" dirty="0">
                  <a:solidFill>
                    <a:srgbClr val="000000"/>
                  </a:solidFill>
                  <a:latin typeface="Segoe UI "/>
                  <a:ea typeface="メイリオ" charset="-128"/>
                </a:rPr>
                <a:t> </a:t>
              </a:r>
              <a:r>
                <a:rPr lang="en-US" altLang="ja-JP" sz="2400" dirty="0">
                  <a:solidFill>
                    <a:srgbClr val="000000"/>
                  </a:solidFill>
                  <a:latin typeface="Segoe UI "/>
                  <a:ea typeface="Segoe UI Black" panose="020B0A02040204020203" pitchFamily="34" charset="0"/>
                </a:rPr>
                <a:t>Accelerator</a:t>
              </a:r>
            </a:p>
          </p:txBody>
        </p:sp>
        <p:sp>
          <p:nvSpPr>
            <p:cNvPr id="19" name="角丸四角形 18"/>
            <p:cNvSpPr>
              <a:spLocks noChangeArrowheads="1"/>
            </p:cNvSpPr>
            <p:nvPr/>
          </p:nvSpPr>
          <p:spPr bwMode="auto">
            <a:xfrm>
              <a:off x="6057093" y="1139222"/>
              <a:ext cx="5084776" cy="2642088"/>
            </a:xfrm>
            <a:prstGeom prst="roundRect">
              <a:avLst>
                <a:gd name="adj" fmla="val 4134"/>
              </a:avLst>
            </a:prstGeom>
            <a:noFill/>
            <a:ln w="28575">
              <a:solidFill>
                <a:srgbClr val="25406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p>
              <a:pPr lvl="1">
                <a:defRPr/>
              </a:pPr>
              <a:endParaRPr lang="ja-JP" altLang="en-US" sz="1846" dirty="0">
                <a:solidFill>
                  <a:schemeClr val="dk1"/>
                </a:solidFill>
                <a:latin typeface="Arial" panose="020B0604020202020204" pitchFamily="34" charset="0"/>
                <a:cs typeface="Arial" panose="020B0604020202020204" pitchFamily="34" charset="0"/>
              </a:endParaRPr>
            </a:p>
          </p:txBody>
        </p:sp>
        <p:sp>
          <p:nvSpPr>
            <p:cNvPr id="20" name="角丸四角形 19"/>
            <p:cNvSpPr>
              <a:spLocks noChangeArrowheads="1"/>
            </p:cNvSpPr>
            <p:nvPr/>
          </p:nvSpPr>
          <p:spPr bwMode="auto">
            <a:xfrm>
              <a:off x="1050131" y="1139222"/>
              <a:ext cx="4895597" cy="2642088"/>
            </a:xfrm>
            <a:prstGeom prst="roundRect">
              <a:avLst>
                <a:gd name="adj" fmla="val 4134"/>
              </a:avLst>
            </a:prstGeom>
            <a:noFill/>
            <a:ln w="28575">
              <a:solidFill>
                <a:srgbClr val="25406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p>
              <a:pPr lvl="1">
                <a:defRPr/>
              </a:pPr>
              <a:endParaRPr lang="ja-JP" altLang="en-US" sz="1846" dirty="0">
                <a:solidFill>
                  <a:schemeClr val="dk1"/>
                </a:solidFill>
                <a:latin typeface="Arial" panose="020B0604020202020204" pitchFamily="34" charset="0"/>
                <a:cs typeface="Arial" panose="020B0604020202020204" pitchFamily="34" charset="0"/>
              </a:endParaRPr>
            </a:p>
          </p:txBody>
        </p:sp>
        <p:sp>
          <p:nvSpPr>
            <p:cNvPr id="26639" name="正方形/長方形 1"/>
            <p:cNvSpPr>
              <a:spLocks noChangeArrowheads="1"/>
            </p:cNvSpPr>
            <p:nvPr/>
          </p:nvSpPr>
          <p:spPr bwMode="auto">
            <a:xfrm>
              <a:off x="3171188" y="2529499"/>
              <a:ext cx="2036135"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662" b="1" dirty="0">
                  <a:solidFill>
                    <a:srgbClr val="000000"/>
                  </a:solidFill>
                  <a:latin typeface="Segoe UI "/>
                  <a:ea typeface="メイリオ" charset="-128"/>
                </a:rPr>
                <a:t>Light by Flashlight</a:t>
              </a:r>
            </a:p>
          </p:txBody>
        </p:sp>
        <p:sp>
          <p:nvSpPr>
            <p:cNvPr id="26640" name="正方形/長方形 2"/>
            <p:cNvSpPr>
              <a:spLocks noChangeArrowheads="1"/>
            </p:cNvSpPr>
            <p:nvPr/>
          </p:nvSpPr>
          <p:spPr bwMode="auto">
            <a:xfrm>
              <a:off x="7804777" y="2498352"/>
              <a:ext cx="150554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662" b="1" dirty="0">
                  <a:solidFill>
                    <a:srgbClr val="000000"/>
                  </a:solidFill>
                  <a:latin typeface="メイリオ" charset="-128"/>
                  <a:ea typeface="メイリオ" charset="-128"/>
                </a:rPr>
                <a:t>Laser Beam</a:t>
              </a:r>
            </a:p>
          </p:txBody>
        </p:sp>
        <p:sp>
          <p:nvSpPr>
            <p:cNvPr id="26641" name="正方形/長方形 20"/>
            <p:cNvSpPr>
              <a:spLocks noChangeArrowheads="1"/>
            </p:cNvSpPr>
            <p:nvPr/>
          </p:nvSpPr>
          <p:spPr bwMode="auto">
            <a:xfrm>
              <a:off x="6759343" y="1145259"/>
              <a:ext cx="3908358" cy="77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2400" b="1" dirty="0">
                  <a:solidFill>
                    <a:srgbClr val="000000"/>
                  </a:solidFill>
                  <a:latin typeface="Segoe UI "/>
                  <a:ea typeface="Segoe UI Black" panose="020B0A02040204020203" pitchFamily="34" charset="0"/>
                </a:rPr>
                <a:t>Muon</a:t>
              </a:r>
              <a:r>
                <a:rPr lang="ja-JP" altLang="en-US" sz="2400" b="1" dirty="0">
                  <a:solidFill>
                    <a:srgbClr val="000000"/>
                  </a:solidFill>
                  <a:latin typeface="Segoe UI "/>
                  <a:ea typeface="メイリオ" charset="-128"/>
                </a:rPr>
                <a:t> </a:t>
              </a:r>
              <a:r>
                <a:rPr lang="en-US" altLang="ja-JP" sz="2400" b="1" dirty="0">
                  <a:solidFill>
                    <a:srgbClr val="000000"/>
                  </a:solidFill>
                  <a:latin typeface="Segoe UI "/>
                  <a:ea typeface="Segoe UI Black" panose="020B0A02040204020203" pitchFamily="34" charset="0"/>
                </a:rPr>
                <a:t>beam</a:t>
              </a:r>
              <a:r>
                <a:rPr lang="en-US" altLang="ja-JP" sz="2400" dirty="0">
                  <a:solidFill>
                    <a:srgbClr val="000000"/>
                  </a:solidFill>
                  <a:latin typeface="Segoe UI "/>
                  <a:ea typeface="Segoe UI Black" panose="020B0A02040204020203" pitchFamily="34" charset="0"/>
                </a:rPr>
                <a:t> </a:t>
              </a:r>
            </a:p>
            <a:p>
              <a:pPr>
                <a:spcBef>
                  <a:spcPct val="0"/>
                </a:spcBef>
                <a:buFontTx/>
                <a:buNone/>
              </a:pPr>
              <a:r>
                <a:rPr lang="en-US" altLang="ja-JP" sz="2400" dirty="0">
                  <a:solidFill>
                    <a:srgbClr val="000000"/>
                  </a:solidFill>
                  <a:latin typeface="Segoe UI "/>
                  <a:ea typeface="Segoe UI Black" panose="020B0A02040204020203" pitchFamily="34" charset="0"/>
                </a:rPr>
                <a:t>like a Laser beam</a:t>
              </a:r>
              <a:endParaRPr lang="en-US" altLang="ja-JP" sz="2400" dirty="0">
                <a:solidFill>
                  <a:srgbClr val="000000"/>
                </a:solidFill>
                <a:latin typeface="メイリオ" charset="-128"/>
                <a:ea typeface="メイリオ" charset="-128"/>
              </a:endParaRPr>
            </a:p>
          </p:txBody>
        </p:sp>
        <p:sp>
          <p:nvSpPr>
            <p:cNvPr id="2" name="右矢印 1"/>
            <p:cNvSpPr/>
            <p:nvPr/>
          </p:nvSpPr>
          <p:spPr>
            <a:xfrm>
              <a:off x="5119053" y="1101101"/>
              <a:ext cx="1640290" cy="783202"/>
            </a:xfrm>
            <a:prstGeom prst="rightArrow">
              <a:avLst>
                <a:gd name="adj1" fmla="val 50000"/>
                <a:gd name="adj2" fmla="val 37217"/>
              </a:avLst>
            </a:prstGeom>
            <a:solidFill>
              <a:srgbClr val="0000F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noFill/>
              </a:endParaRPr>
            </a:p>
          </p:txBody>
        </p:sp>
        <p:sp>
          <p:nvSpPr>
            <p:cNvPr id="27" name="正方形/長方形 1">
              <a:extLst>
                <a:ext uri="{FF2B5EF4-FFF2-40B4-BE49-F238E27FC236}">
                  <a16:creationId xmlns:a16="http://schemas.microsoft.com/office/drawing/2014/main" id="{1F197BE2-D864-4DC7-8AA5-10722244CAD0}"/>
                </a:ext>
              </a:extLst>
            </p:cNvPr>
            <p:cNvSpPr>
              <a:spLocks noChangeArrowheads="1"/>
            </p:cNvSpPr>
            <p:nvPr/>
          </p:nvSpPr>
          <p:spPr bwMode="auto">
            <a:xfrm>
              <a:off x="1123814" y="3148911"/>
              <a:ext cx="1716880"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662" b="1" dirty="0">
                  <a:solidFill>
                    <a:srgbClr val="000000"/>
                  </a:solidFill>
                  <a:latin typeface="メイリオ" charset="-128"/>
                  <a:ea typeface="メイリオ" charset="-128"/>
                </a:rPr>
                <a:t>● Diffusible</a:t>
              </a:r>
            </a:p>
            <a:p>
              <a:pPr>
                <a:spcBef>
                  <a:spcPct val="0"/>
                </a:spcBef>
                <a:buFontTx/>
                <a:buNone/>
              </a:pPr>
              <a:r>
                <a:rPr lang="en-US" altLang="ja-JP" sz="1662" b="1" dirty="0">
                  <a:solidFill>
                    <a:srgbClr val="000000"/>
                  </a:solidFill>
                  <a:latin typeface="メイリオ" charset="-128"/>
                  <a:ea typeface="メイリオ" charset="-128"/>
                </a:rPr>
                <a:t>● Incoherent</a:t>
              </a:r>
            </a:p>
          </p:txBody>
        </p:sp>
        <p:sp>
          <p:nvSpPr>
            <p:cNvPr id="28" name="正方形/長方形 1">
              <a:extLst>
                <a:ext uri="{FF2B5EF4-FFF2-40B4-BE49-F238E27FC236}">
                  <a16:creationId xmlns:a16="http://schemas.microsoft.com/office/drawing/2014/main" id="{BE8E2B90-48E6-492B-96AB-196842E44510}"/>
                </a:ext>
              </a:extLst>
            </p:cNvPr>
            <p:cNvSpPr>
              <a:spLocks noChangeArrowheads="1"/>
            </p:cNvSpPr>
            <p:nvPr/>
          </p:nvSpPr>
          <p:spPr bwMode="auto">
            <a:xfrm>
              <a:off x="6102244" y="3148911"/>
              <a:ext cx="1514325"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ja-JP" altLang="en-US" sz="1662" b="1" dirty="0">
                  <a:solidFill>
                    <a:srgbClr val="000000"/>
                  </a:solidFill>
                  <a:latin typeface="メイリオ" charset="-128"/>
                  <a:ea typeface="メイリオ" charset="-128"/>
                </a:rPr>
                <a:t>●</a:t>
              </a:r>
              <a:r>
                <a:rPr lang="en-US" altLang="ja-JP" sz="1662" b="1" dirty="0">
                  <a:solidFill>
                    <a:srgbClr val="000000"/>
                  </a:solidFill>
                  <a:latin typeface="メイリオ" charset="-128"/>
                  <a:ea typeface="メイリオ" charset="-128"/>
                </a:rPr>
                <a:t>Focusable</a:t>
              </a:r>
            </a:p>
            <a:p>
              <a:pPr>
                <a:spcBef>
                  <a:spcPct val="0"/>
                </a:spcBef>
                <a:buFontTx/>
                <a:buNone/>
              </a:pPr>
              <a:r>
                <a:rPr lang="ja-JP" altLang="en-US" sz="1662" b="1" dirty="0">
                  <a:solidFill>
                    <a:srgbClr val="000000"/>
                  </a:solidFill>
                  <a:latin typeface="メイリオ" charset="-128"/>
                  <a:ea typeface="メイリオ" charset="-128"/>
                </a:rPr>
                <a:t>●</a:t>
              </a:r>
              <a:r>
                <a:rPr lang="en-US" altLang="ja-JP" sz="1662" b="1" dirty="0">
                  <a:solidFill>
                    <a:srgbClr val="000000"/>
                  </a:solidFill>
                  <a:latin typeface="メイリオ" charset="-128"/>
                  <a:ea typeface="メイリオ" charset="-128"/>
                </a:rPr>
                <a:t>Coherent</a:t>
              </a:r>
            </a:p>
          </p:txBody>
        </p:sp>
        <p:sp>
          <p:nvSpPr>
            <p:cNvPr id="26" name="正方形/長方形 1">
              <a:extLst>
                <a:ext uri="{FF2B5EF4-FFF2-40B4-BE49-F238E27FC236}">
                  <a16:creationId xmlns:a16="http://schemas.microsoft.com/office/drawing/2014/main" id="{69166D03-0561-D53A-0DC7-20E5B4B5042E}"/>
                </a:ext>
              </a:extLst>
            </p:cNvPr>
            <p:cNvSpPr>
              <a:spLocks noChangeArrowheads="1"/>
            </p:cNvSpPr>
            <p:nvPr/>
          </p:nvSpPr>
          <p:spPr bwMode="auto">
            <a:xfrm>
              <a:off x="2919333" y="3190073"/>
              <a:ext cx="2934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b="1" spc="-90" dirty="0">
                  <a:solidFill>
                    <a:srgbClr val="000000"/>
                  </a:solidFill>
                  <a:latin typeface="Segoe UI" panose="020B0502040204020203" pitchFamily="34" charset="0"/>
                  <a:ea typeface="Segoe UI Historic" panose="020B0502040204020203" pitchFamily="34" charset="0"/>
                  <a:cs typeface="Segoe UI" panose="020B0502040204020203" pitchFamily="34" charset="0"/>
                </a:rPr>
                <a:t>Low luminance</a:t>
              </a:r>
            </a:p>
          </p:txBody>
        </p:sp>
        <p:sp>
          <p:nvSpPr>
            <p:cNvPr id="29" name="正方形/長方形 1">
              <a:extLst>
                <a:ext uri="{FF2B5EF4-FFF2-40B4-BE49-F238E27FC236}">
                  <a16:creationId xmlns:a16="http://schemas.microsoft.com/office/drawing/2014/main" id="{1E3697B4-372A-0C6F-17A5-E573697DEB08}"/>
                </a:ext>
              </a:extLst>
            </p:cNvPr>
            <p:cNvSpPr>
              <a:spLocks noChangeArrowheads="1"/>
            </p:cNvSpPr>
            <p:nvPr/>
          </p:nvSpPr>
          <p:spPr bwMode="auto">
            <a:xfrm>
              <a:off x="7941524" y="3171250"/>
              <a:ext cx="31030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b="1" spc="-70" dirty="0">
                  <a:solidFill>
                    <a:srgbClr val="000000"/>
                  </a:solidFill>
                  <a:latin typeface="Segoe UI" panose="020B0502040204020203" pitchFamily="34" charset="0"/>
                  <a:ea typeface="Segoe UI Historic" panose="020B0502040204020203" pitchFamily="34" charset="0"/>
                  <a:cs typeface="Segoe UI" panose="020B0502040204020203" pitchFamily="34" charset="0"/>
                </a:rPr>
                <a:t>High</a:t>
              </a:r>
              <a:r>
                <a:rPr lang="ja-JP" altLang="en-US" b="1" spc="-70" dirty="0">
                  <a:solidFill>
                    <a:srgbClr val="000000"/>
                  </a:solidFill>
                  <a:latin typeface="Segoe UI" panose="020B0502040204020203" pitchFamily="34" charset="0"/>
                  <a:ea typeface="Yu Gothic UI Light" panose="020B0300000000000000" pitchFamily="50" charset="-128"/>
                  <a:cs typeface="Segoe UI" panose="020B0502040204020203" pitchFamily="34" charset="0"/>
                </a:rPr>
                <a:t> </a:t>
              </a:r>
              <a:r>
                <a:rPr lang="en-US" altLang="ja-JP" b="1" spc="-70" dirty="0">
                  <a:solidFill>
                    <a:srgbClr val="000000"/>
                  </a:solidFill>
                  <a:latin typeface="Segoe UI" panose="020B0502040204020203" pitchFamily="34" charset="0"/>
                  <a:ea typeface="Segoe UI Historic" panose="020B0502040204020203" pitchFamily="34" charset="0"/>
                  <a:cs typeface="Segoe UI" panose="020B0502040204020203" pitchFamily="34" charset="0"/>
                </a:rPr>
                <a:t>luminance</a:t>
              </a:r>
            </a:p>
          </p:txBody>
        </p:sp>
        <p:sp>
          <p:nvSpPr>
            <p:cNvPr id="8" name="正方形/長方形 1">
              <a:extLst>
                <a:ext uri="{FF2B5EF4-FFF2-40B4-BE49-F238E27FC236}">
                  <a16:creationId xmlns:a16="http://schemas.microsoft.com/office/drawing/2014/main" id="{9ADEE7A6-E14A-91A0-3298-7A8E231277BF}"/>
                </a:ext>
              </a:extLst>
            </p:cNvPr>
            <p:cNvSpPr>
              <a:spLocks noChangeArrowheads="1"/>
            </p:cNvSpPr>
            <p:nvPr/>
          </p:nvSpPr>
          <p:spPr bwMode="auto">
            <a:xfrm>
              <a:off x="5407195" y="1378916"/>
              <a:ext cx="893193" cy="25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a:spcBef>
                  <a:spcPct val="0"/>
                </a:spcBef>
                <a:buFontTx/>
                <a:buNone/>
              </a:pPr>
              <a:r>
                <a:rPr lang="en-US" altLang="ja-JP" sz="2400" b="1" dirty="0">
                  <a:solidFill>
                    <a:schemeClr val="bg1"/>
                  </a:solidFill>
                  <a:latin typeface="メイリオ" charset="-128"/>
                  <a:ea typeface="メイリオ" charset="-128"/>
                </a:rPr>
                <a:t>Cooling</a:t>
              </a:r>
            </a:p>
          </p:txBody>
        </p:sp>
      </p:grpSp>
      <p:sp>
        <p:nvSpPr>
          <p:cNvPr id="9" name="タイトル 8">
            <a:extLst>
              <a:ext uri="{FF2B5EF4-FFF2-40B4-BE49-F238E27FC236}">
                <a16:creationId xmlns:a16="http://schemas.microsoft.com/office/drawing/2014/main" id="{FAEA3ACD-1D05-1399-FD8C-E75CAE4FDDB7}"/>
              </a:ext>
            </a:extLst>
          </p:cNvPr>
          <p:cNvSpPr>
            <a:spLocks noGrp="1"/>
          </p:cNvSpPr>
          <p:nvPr>
            <p:ph type="title"/>
          </p:nvPr>
        </p:nvSpPr>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The need for beam cooling</a:t>
            </a:r>
            <a:endParaRPr lang="ja-JP" altLang="en-US" dirty="0"/>
          </a:p>
        </p:txBody>
      </p:sp>
      <p:sp>
        <p:nvSpPr>
          <p:cNvPr id="11" name="正方形/長方形 1">
            <a:extLst>
              <a:ext uri="{FF2B5EF4-FFF2-40B4-BE49-F238E27FC236}">
                <a16:creationId xmlns:a16="http://schemas.microsoft.com/office/drawing/2014/main" id="{588EBA87-7BF5-65F6-2B03-7D7A556B613D}"/>
              </a:ext>
            </a:extLst>
          </p:cNvPr>
          <p:cNvSpPr>
            <a:spLocks noChangeArrowheads="1"/>
          </p:cNvSpPr>
          <p:nvPr/>
        </p:nvSpPr>
        <p:spPr bwMode="auto">
          <a:xfrm>
            <a:off x="2834500" y="2951274"/>
            <a:ext cx="1915076"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662" b="1" dirty="0">
                <a:solidFill>
                  <a:srgbClr val="000000"/>
                </a:solidFill>
                <a:latin typeface="Segoe UI "/>
                <a:ea typeface="メイリオ" charset="-128"/>
              </a:rPr>
              <a:t>High current, but</a:t>
            </a:r>
          </a:p>
        </p:txBody>
      </p:sp>
      <p:sp>
        <p:nvSpPr>
          <p:cNvPr id="14" name="スライド番号プレースホルダー 13">
            <a:extLst>
              <a:ext uri="{FF2B5EF4-FFF2-40B4-BE49-F238E27FC236}">
                <a16:creationId xmlns:a16="http://schemas.microsoft.com/office/drawing/2014/main" id="{E8C6CBFD-4D0B-D5CE-29DD-C4ECE5B48CA0}"/>
              </a:ext>
            </a:extLst>
          </p:cNvPr>
          <p:cNvSpPr>
            <a:spLocks noGrp="1"/>
          </p:cNvSpPr>
          <p:nvPr>
            <p:ph type="sldNum" sz="quarter" idx="12"/>
          </p:nvPr>
        </p:nvSpPr>
        <p:spPr/>
        <p:txBody>
          <a:bodyPr/>
          <a:lstStyle/>
          <a:p>
            <a:fld id="{6ECE9F22-6082-4149-A6D0-CD8937F79825}" type="slidenum">
              <a:rPr kumimoji="1" lang="ja-JP" altLang="en-US" smtClean="0"/>
              <a:t>18</a:t>
            </a:fld>
            <a:endParaRPr kumimoji="1" lang="ja-JP" altLang="en-US"/>
          </a:p>
        </p:txBody>
      </p:sp>
    </p:spTree>
    <p:extLst>
      <p:ext uri="{BB962C8B-B14F-4D97-AF65-F5344CB8AC3E}">
        <p14:creationId xmlns:p14="http://schemas.microsoft.com/office/powerpoint/2010/main" val="256744426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C134713-74A0-41BD-AF8F-BD0672E2F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472" y="753188"/>
            <a:ext cx="7267817" cy="4547615"/>
          </a:xfrm>
          <a:prstGeom prst="rect">
            <a:avLst/>
          </a:prstGeom>
        </p:spPr>
      </p:pic>
      <p:sp>
        <p:nvSpPr>
          <p:cNvPr id="8" name="テキスト ボックス 7">
            <a:extLst>
              <a:ext uri="{FF2B5EF4-FFF2-40B4-BE49-F238E27FC236}">
                <a16:creationId xmlns:a16="http://schemas.microsoft.com/office/drawing/2014/main" id="{FE9051AC-750D-4289-9F63-11FA1D3545AD}"/>
              </a:ext>
            </a:extLst>
          </p:cNvPr>
          <p:cNvSpPr txBox="1"/>
          <p:nvPr/>
        </p:nvSpPr>
        <p:spPr>
          <a:xfrm>
            <a:off x="331839" y="5338464"/>
            <a:ext cx="11577483" cy="1477328"/>
          </a:xfrm>
          <a:prstGeom prst="rect">
            <a:avLst/>
          </a:prstGeom>
          <a:noFill/>
        </p:spPr>
        <p:txBody>
          <a:bodyPr wrap="square" rtlCol="0">
            <a:spAutoFit/>
          </a:bodyPr>
          <a:lstStyle/>
          <a:p>
            <a:pPr marL="263776" indent="-263776" defTabSz="457200">
              <a:buFont typeface="Arial" panose="020B0604020202020204" pitchFamily="34" charset="0"/>
              <a:buChar char="•"/>
              <a:defRPr/>
            </a:pPr>
            <a:r>
              <a:rPr kumimoji="0" lang="en-US" altLang="ja-JP" sz="2600" b="1" dirty="0">
                <a:solidFill>
                  <a:prstClr val="black"/>
                </a:solidFill>
                <a:latin typeface="Segoe UI"/>
                <a:ea typeface="游ゴシック"/>
              </a:rPr>
              <a:t>Momentum distribution is cleared by stopping. </a:t>
            </a:r>
          </a:p>
          <a:p>
            <a:pPr marL="263776" indent="-263776" defTabSz="457200">
              <a:buFont typeface="Arial" panose="020B0604020202020204" pitchFamily="34" charset="0"/>
              <a:buChar char="•"/>
              <a:defRPr/>
            </a:pPr>
            <a:r>
              <a:rPr kumimoji="0" lang="en-US" altLang="ja-JP" sz="2600" b="1" dirty="0">
                <a:solidFill>
                  <a:prstClr val="black"/>
                </a:solidFill>
                <a:latin typeface="Segoe UI"/>
                <a:ea typeface="游ゴシック"/>
              </a:rPr>
              <a:t>Volume in phase space (emittance) is shrunken down.  = Beam-Cooling</a:t>
            </a:r>
          </a:p>
          <a:p>
            <a:pPr defTabSz="457200">
              <a:defRPr/>
            </a:pPr>
            <a:endParaRPr kumimoji="0" lang="en-US" altLang="ja-JP" sz="1000" b="1" dirty="0">
              <a:solidFill>
                <a:prstClr val="black"/>
              </a:solidFill>
              <a:latin typeface="Segoe UI"/>
              <a:ea typeface="游ゴシック"/>
            </a:endParaRPr>
          </a:p>
          <a:p>
            <a:pPr marL="263776" indent="-263776" defTabSz="457200">
              <a:buFont typeface="Arial" panose="020B0604020202020204" pitchFamily="34" charset="0"/>
              <a:buChar char="•"/>
              <a:defRPr/>
            </a:pPr>
            <a:r>
              <a:rPr kumimoji="0" lang="en-US" altLang="ja-JP" sz="2600" b="1" dirty="0">
                <a:solidFill>
                  <a:prstClr val="black"/>
                </a:solidFill>
                <a:latin typeface="Segoe UI"/>
                <a:ea typeface="游ゴシック"/>
              </a:rPr>
              <a:t>Iteration of this process can cool the beam down much more.</a:t>
            </a:r>
          </a:p>
        </p:txBody>
      </p:sp>
      <p:sp>
        <p:nvSpPr>
          <p:cNvPr id="9" name="正方形/長方形 8">
            <a:extLst>
              <a:ext uri="{FF2B5EF4-FFF2-40B4-BE49-F238E27FC236}">
                <a16:creationId xmlns:a16="http://schemas.microsoft.com/office/drawing/2014/main" id="{77FF9B56-C746-424D-B9E4-20B8BC593486}"/>
              </a:ext>
            </a:extLst>
          </p:cNvPr>
          <p:cNvSpPr/>
          <p:nvPr/>
        </p:nvSpPr>
        <p:spPr>
          <a:xfrm>
            <a:off x="3550957" y="748649"/>
            <a:ext cx="2090875" cy="49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662">
              <a:solidFill>
                <a:prstClr val="white"/>
              </a:solidFill>
              <a:latin typeface="Segoe UI"/>
              <a:ea typeface="游ゴシック"/>
            </a:endParaRPr>
          </a:p>
        </p:txBody>
      </p:sp>
      <p:sp>
        <p:nvSpPr>
          <p:cNvPr id="10" name="正方形/長方形 9">
            <a:extLst>
              <a:ext uri="{FF2B5EF4-FFF2-40B4-BE49-F238E27FC236}">
                <a16:creationId xmlns:a16="http://schemas.microsoft.com/office/drawing/2014/main" id="{1D9D29DB-05C4-4629-A6FF-D885FAE2969F}"/>
              </a:ext>
            </a:extLst>
          </p:cNvPr>
          <p:cNvSpPr/>
          <p:nvPr/>
        </p:nvSpPr>
        <p:spPr>
          <a:xfrm>
            <a:off x="5591551" y="1026147"/>
            <a:ext cx="1700573" cy="579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662">
              <a:solidFill>
                <a:prstClr val="white"/>
              </a:solidFill>
              <a:latin typeface="Segoe UI"/>
              <a:ea typeface="游ゴシック"/>
            </a:endParaRPr>
          </a:p>
        </p:txBody>
      </p:sp>
      <p:sp>
        <p:nvSpPr>
          <p:cNvPr id="11" name="正方形/長方形 10">
            <a:extLst>
              <a:ext uri="{FF2B5EF4-FFF2-40B4-BE49-F238E27FC236}">
                <a16:creationId xmlns:a16="http://schemas.microsoft.com/office/drawing/2014/main" id="{AF3AD237-1AA3-4B02-BBA3-871E80EAB8AC}"/>
              </a:ext>
            </a:extLst>
          </p:cNvPr>
          <p:cNvSpPr/>
          <p:nvPr/>
        </p:nvSpPr>
        <p:spPr>
          <a:xfrm>
            <a:off x="6914637" y="1906826"/>
            <a:ext cx="2357951" cy="679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662">
              <a:solidFill>
                <a:prstClr val="white"/>
              </a:solidFill>
              <a:latin typeface="Segoe UI"/>
              <a:ea typeface="游ゴシック"/>
            </a:endParaRPr>
          </a:p>
        </p:txBody>
      </p:sp>
      <p:sp>
        <p:nvSpPr>
          <p:cNvPr id="12" name="テキスト ボックス 11">
            <a:extLst>
              <a:ext uri="{FF2B5EF4-FFF2-40B4-BE49-F238E27FC236}">
                <a16:creationId xmlns:a16="http://schemas.microsoft.com/office/drawing/2014/main" id="{7513AC16-27DF-4C9C-8398-91512F1AE952}"/>
              </a:ext>
            </a:extLst>
          </p:cNvPr>
          <p:cNvSpPr txBox="1"/>
          <p:nvPr/>
        </p:nvSpPr>
        <p:spPr>
          <a:xfrm>
            <a:off x="3413395" y="884266"/>
            <a:ext cx="1826485" cy="584775"/>
          </a:xfrm>
          <a:prstGeom prst="rect">
            <a:avLst/>
          </a:prstGeom>
          <a:noFill/>
        </p:spPr>
        <p:txBody>
          <a:bodyPr wrap="square" rtlCol="0">
            <a:spAutoFit/>
          </a:bodyPr>
          <a:lstStyle/>
          <a:p>
            <a:pPr defTabSz="457200">
              <a:defRPr/>
            </a:pPr>
            <a:r>
              <a:rPr kumimoji="0" lang="en-US" altLang="ja-JP" sz="3200" b="1" dirty="0">
                <a:solidFill>
                  <a:prstClr val="black"/>
                </a:solidFill>
                <a:latin typeface="Segoe UI"/>
                <a:ea typeface="游ゴシック"/>
              </a:rPr>
              <a:t>1)</a:t>
            </a:r>
            <a:r>
              <a:rPr kumimoji="0" lang="ja-JP" altLang="en-US" sz="3200" b="1" dirty="0">
                <a:solidFill>
                  <a:prstClr val="black"/>
                </a:solidFill>
                <a:latin typeface="Segoe UI"/>
                <a:ea typeface="游ゴシック"/>
              </a:rPr>
              <a:t> </a:t>
            </a:r>
            <a:r>
              <a:rPr kumimoji="0" lang="en-US" altLang="ja-JP" sz="3200" b="1" dirty="0">
                <a:solidFill>
                  <a:prstClr val="black"/>
                </a:solidFill>
                <a:latin typeface="Segoe UI"/>
                <a:ea typeface="游ゴシック"/>
              </a:rPr>
              <a:t>Focus</a:t>
            </a:r>
            <a:endParaRPr kumimoji="0" lang="ja-JP" altLang="en-US" sz="3200" b="1" dirty="0">
              <a:solidFill>
                <a:prstClr val="black"/>
              </a:solidFill>
              <a:latin typeface="Segoe UI"/>
              <a:ea typeface="游ゴシック"/>
            </a:endParaRPr>
          </a:p>
        </p:txBody>
      </p:sp>
      <p:sp>
        <p:nvSpPr>
          <p:cNvPr id="13" name="テキスト ボックス 12">
            <a:extLst>
              <a:ext uri="{FF2B5EF4-FFF2-40B4-BE49-F238E27FC236}">
                <a16:creationId xmlns:a16="http://schemas.microsoft.com/office/drawing/2014/main" id="{F57ED025-5390-4CAE-B9EC-216BA485D16D}"/>
              </a:ext>
            </a:extLst>
          </p:cNvPr>
          <p:cNvSpPr txBox="1"/>
          <p:nvPr/>
        </p:nvSpPr>
        <p:spPr>
          <a:xfrm>
            <a:off x="5731452" y="1199944"/>
            <a:ext cx="1826485" cy="584775"/>
          </a:xfrm>
          <a:prstGeom prst="rect">
            <a:avLst/>
          </a:prstGeom>
          <a:noFill/>
        </p:spPr>
        <p:txBody>
          <a:bodyPr wrap="square" rtlCol="0">
            <a:spAutoFit/>
          </a:bodyPr>
          <a:lstStyle/>
          <a:p>
            <a:pPr defTabSz="457200">
              <a:defRPr/>
            </a:pPr>
            <a:r>
              <a:rPr kumimoji="0" lang="en-US" altLang="ja-JP" sz="3200" b="1" dirty="0">
                <a:solidFill>
                  <a:prstClr val="black"/>
                </a:solidFill>
                <a:latin typeface="Segoe UI"/>
                <a:ea typeface="游ゴシック"/>
              </a:rPr>
              <a:t>2)</a:t>
            </a:r>
            <a:r>
              <a:rPr kumimoji="0" lang="ja-JP" altLang="en-US" sz="3200" b="1" dirty="0">
                <a:solidFill>
                  <a:prstClr val="black"/>
                </a:solidFill>
                <a:latin typeface="Segoe UI"/>
                <a:ea typeface="游ゴシック"/>
              </a:rPr>
              <a:t> </a:t>
            </a:r>
            <a:r>
              <a:rPr kumimoji="0" lang="en-US" altLang="ja-JP" sz="3200" b="1" dirty="0">
                <a:solidFill>
                  <a:prstClr val="black"/>
                </a:solidFill>
                <a:latin typeface="Segoe UI"/>
                <a:ea typeface="游ゴシック"/>
              </a:rPr>
              <a:t>Stop</a:t>
            </a:r>
            <a:endParaRPr kumimoji="0" lang="ja-JP" altLang="en-US" sz="3200" b="1" dirty="0">
              <a:solidFill>
                <a:prstClr val="black"/>
              </a:solidFill>
              <a:latin typeface="Segoe UI"/>
              <a:ea typeface="游ゴシック"/>
            </a:endParaRPr>
          </a:p>
        </p:txBody>
      </p:sp>
      <p:sp>
        <p:nvSpPr>
          <p:cNvPr id="14" name="テキスト ボックス 13">
            <a:extLst>
              <a:ext uri="{FF2B5EF4-FFF2-40B4-BE49-F238E27FC236}">
                <a16:creationId xmlns:a16="http://schemas.microsoft.com/office/drawing/2014/main" id="{DD3926D6-790A-41FB-9390-1670C677B43E}"/>
              </a:ext>
            </a:extLst>
          </p:cNvPr>
          <p:cNvSpPr txBox="1"/>
          <p:nvPr/>
        </p:nvSpPr>
        <p:spPr>
          <a:xfrm>
            <a:off x="7213756" y="3542259"/>
            <a:ext cx="4163646" cy="1077218"/>
          </a:xfrm>
          <a:prstGeom prst="rect">
            <a:avLst/>
          </a:prstGeom>
          <a:noFill/>
        </p:spPr>
        <p:txBody>
          <a:bodyPr wrap="square" rIns="0" rtlCol="0">
            <a:spAutoFit/>
          </a:bodyPr>
          <a:lstStyle/>
          <a:p>
            <a:pPr defTabSz="457200">
              <a:defRPr/>
            </a:pPr>
            <a:r>
              <a:rPr kumimoji="0" lang="en-US" altLang="ja-JP" sz="3200" b="1" dirty="0">
                <a:solidFill>
                  <a:prstClr val="black"/>
                </a:solidFill>
                <a:latin typeface="Segoe UI"/>
                <a:ea typeface="游ゴシック"/>
              </a:rPr>
              <a:t>3)</a:t>
            </a:r>
            <a:r>
              <a:rPr kumimoji="0" lang="ja-JP" altLang="en-US" sz="3200" b="1" dirty="0">
                <a:solidFill>
                  <a:prstClr val="black"/>
                </a:solidFill>
                <a:latin typeface="Segoe UI"/>
                <a:ea typeface="游ゴシック"/>
              </a:rPr>
              <a:t> </a:t>
            </a:r>
            <a:r>
              <a:rPr kumimoji="0" lang="en-US" altLang="ja-JP" sz="3200" b="1" dirty="0">
                <a:solidFill>
                  <a:prstClr val="black"/>
                </a:solidFill>
                <a:latin typeface="Segoe UI"/>
                <a:ea typeface="游ゴシック"/>
              </a:rPr>
              <a:t>Extract and</a:t>
            </a:r>
          </a:p>
          <a:p>
            <a:pPr defTabSz="457200">
              <a:defRPr/>
            </a:pPr>
            <a:r>
              <a:rPr kumimoji="0" lang="en-US" altLang="ja-JP" sz="3200" b="1" dirty="0">
                <a:solidFill>
                  <a:prstClr val="black"/>
                </a:solidFill>
                <a:latin typeface="Segoe UI"/>
                <a:ea typeface="游ゴシック"/>
              </a:rPr>
              <a:t>      4)Re-accelerate</a:t>
            </a:r>
            <a:endParaRPr kumimoji="0" lang="ja-JP" altLang="en-US" sz="3200" b="1" dirty="0">
              <a:solidFill>
                <a:prstClr val="black"/>
              </a:solidFill>
              <a:latin typeface="Segoe UI"/>
              <a:ea typeface="游ゴシック"/>
            </a:endParaRPr>
          </a:p>
        </p:txBody>
      </p:sp>
      <p:sp>
        <p:nvSpPr>
          <p:cNvPr id="15" name="正方形/長方形 14">
            <a:extLst>
              <a:ext uri="{FF2B5EF4-FFF2-40B4-BE49-F238E27FC236}">
                <a16:creationId xmlns:a16="http://schemas.microsoft.com/office/drawing/2014/main" id="{7C9343D3-2FD1-4812-B749-E9CE732B6EB9}"/>
              </a:ext>
            </a:extLst>
          </p:cNvPr>
          <p:cNvSpPr/>
          <p:nvPr/>
        </p:nvSpPr>
        <p:spPr>
          <a:xfrm>
            <a:off x="3305115" y="4845846"/>
            <a:ext cx="2090875" cy="49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662">
              <a:solidFill>
                <a:prstClr val="white"/>
              </a:solidFill>
              <a:latin typeface="Segoe UI"/>
              <a:ea typeface="游ゴシック"/>
            </a:endParaRPr>
          </a:p>
        </p:txBody>
      </p:sp>
      <p:sp>
        <p:nvSpPr>
          <p:cNvPr id="16" name="正方形/長方形 15">
            <a:extLst>
              <a:ext uri="{FF2B5EF4-FFF2-40B4-BE49-F238E27FC236}">
                <a16:creationId xmlns:a16="http://schemas.microsoft.com/office/drawing/2014/main" id="{BAE23455-5758-4F01-B437-766101CACAB9}"/>
              </a:ext>
            </a:extLst>
          </p:cNvPr>
          <p:cNvSpPr/>
          <p:nvPr/>
        </p:nvSpPr>
        <p:spPr>
          <a:xfrm>
            <a:off x="5352720" y="4468661"/>
            <a:ext cx="2607354" cy="49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662">
              <a:solidFill>
                <a:prstClr val="white"/>
              </a:solidFill>
              <a:latin typeface="Segoe UI"/>
              <a:ea typeface="游ゴシック"/>
            </a:endParaRPr>
          </a:p>
        </p:txBody>
      </p:sp>
      <p:sp>
        <p:nvSpPr>
          <p:cNvPr id="17" name="テキスト ボックス 16">
            <a:extLst>
              <a:ext uri="{FF2B5EF4-FFF2-40B4-BE49-F238E27FC236}">
                <a16:creationId xmlns:a16="http://schemas.microsoft.com/office/drawing/2014/main" id="{0819D473-86CD-4FA5-9FEC-413971677B0B}"/>
              </a:ext>
            </a:extLst>
          </p:cNvPr>
          <p:cNvSpPr txBox="1"/>
          <p:nvPr/>
        </p:nvSpPr>
        <p:spPr>
          <a:xfrm>
            <a:off x="2577447" y="4576055"/>
            <a:ext cx="3459667" cy="506988"/>
          </a:xfrm>
          <a:prstGeom prst="rect">
            <a:avLst/>
          </a:prstGeom>
          <a:noFill/>
        </p:spPr>
        <p:txBody>
          <a:bodyPr wrap="square" rtlCol="0">
            <a:spAutoFit/>
          </a:bodyPr>
          <a:lstStyle/>
          <a:p>
            <a:pPr algn="ctr" defTabSz="457200">
              <a:defRPr/>
            </a:pPr>
            <a:r>
              <a:rPr kumimoji="0" lang="en-US" altLang="ja-JP" sz="2585" b="1" dirty="0">
                <a:solidFill>
                  <a:prstClr val="black"/>
                </a:solidFill>
                <a:latin typeface="Segoe UI"/>
                <a:ea typeface="游ゴシック"/>
              </a:rPr>
              <a:t>Condenser Lens</a:t>
            </a:r>
            <a:endParaRPr kumimoji="0" lang="ja-JP" altLang="en-US" sz="2585" b="1" dirty="0">
              <a:solidFill>
                <a:prstClr val="black"/>
              </a:solidFill>
              <a:latin typeface="Segoe UI"/>
              <a:ea typeface="游ゴシック"/>
            </a:endParaRPr>
          </a:p>
        </p:txBody>
      </p:sp>
      <p:sp>
        <p:nvSpPr>
          <p:cNvPr id="18" name="テキスト ボックス 17">
            <a:extLst>
              <a:ext uri="{FF2B5EF4-FFF2-40B4-BE49-F238E27FC236}">
                <a16:creationId xmlns:a16="http://schemas.microsoft.com/office/drawing/2014/main" id="{44AE9493-25E8-469F-BCCD-CFEBBB5BEAFC}"/>
              </a:ext>
            </a:extLst>
          </p:cNvPr>
          <p:cNvSpPr txBox="1"/>
          <p:nvPr/>
        </p:nvSpPr>
        <p:spPr>
          <a:xfrm>
            <a:off x="5467062" y="4303282"/>
            <a:ext cx="2090875" cy="448092"/>
          </a:xfrm>
          <a:prstGeom prst="rect">
            <a:avLst/>
          </a:prstGeom>
          <a:noFill/>
        </p:spPr>
        <p:txBody>
          <a:bodyPr wrap="square" rtlCol="0">
            <a:spAutoFit/>
          </a:bodyPr>
          <a:lstStyle/>
          <a:p>
            <a:pPr algn="ctr" defTabSz="457200">
              <a:defRPr/>
            </a:pPr>
            <a:r>
              <a:rPr kumimoji="0" lang="en-US" altLang="ja-JP" sz="2215" b="1" dirty="0">
                <a:solidFill>
                  <a:prstClr val="black"/>
                </a:solidFill>
                <a:latin typeface="Segoe UI"/>
                <a:ea typeface="游ゴシック"/>
              </a:rPr>
              <a:t>Target</a:t>
            </a:r>
            <a:endParaRPr kumimoji="0" lang="ja-JP" altLang="en-US" sz="2215" b="1" dirty="0">
              <a:solidFill>
                <a:prstClr val="black"/>
              </a:solidFill>
              <a:latin typeface="Segoe UI"/>
              <a:ea typeface="游ゴシック"/>
            </a:endParaRPr>
          </a:p>
        </p:txBody>
      </p:sp>
      <p:sp>
        <p:nvSpPr>
          <p:cNvPr id="2" name="正方形/長方形 1">
            <a:extLst>
              <a:ext uri="{FF2B5EF4-FFF2-40B4-BE49-F238E27FC236}">
                <a16:creationId xmlns:a16="http://schemas.microsoft.com/office/drawing/2014/main" id="{CE3D4F76-8A80-DBBD-1E82-94D37FAFC568}"/>
              </a:ext>
            </a:extLst>
          </p:cNvPr>
          <p:cNvSpPr/>
          <p:nvPr/>
        </p:nvSpPr>
        <p:spPr>
          <a:xfrm>
            <a:off x="3411208" y="925193"/>
            <a:ext cx="1837649" cy="45411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正方形/長方形 2">
            <a:extLst>
              <a:ext uri="{FF2B5EF4-FFF2-40B4-BE49-F238E27FC236}">
                <a16:creationId xmlns:a16="http://schemas.microsoft.com/office/drawing/2014/main" id="{AE6816C1-23F0-7BB5-1543-D7748E3960E2}"/>
              </a:ext>
            </a:extLst>
          </p:cNvPr>
          <p:cNvSpPr/>
          <p:nvPr/>
        </p:nvSpPr>
        <p:spPr>
          <a:xfrm>
            <a:off x="5641832" y="1296444"/>
            <a:ext cx="1614779" cy="45411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EE67AAB8-D790-2F3C-8DBB-07E842FA52D5}"/>
              </a:ext>
            </a:extLst>
          </p:cNvPr>
          <p:cNvSpPr/>
          <p:nvPr/>
        </p:nvSpPr>
        <p:spPr>
          <a:xfrm>
            <a:off x="7292125" y="3588247"/>
            <a:ext cx="2887656" cy="4853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81AD9E3B-DFE2-403B-7EF7-CCB2640FBD37}"/>
              </a:ext>
            </a:extLst>
          </p:cNvPr>
          <p:cNvSpPr/>
          <p:nvPr/>
        </p:nvSpPr>
        <p:spPr>
          <a:xfrm>
            <a:off x="7743995" y="4051789"/>
            <a:ext cx="3536302" cy="60087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62B91F05-087B-B1C9-EFB4-79F39C3BCFFE}"/>
              </a:ext>
            </a:extLst>
          </p:cNvPr>
          <p:cNvSpPr txBox="1"/>
          <p:nvPr/>
        </p:nvSpPr>
        <p:spPr>
          <a:xfrm>
            <a:off x="1818471" y="2741002"/>
            <a:ext cx="1189048" cy="788486"/>
          </a:xfrm>
          <a:prstGeom prst="rect">
            <a:avLst/>
          </a:prstGeom>
          <a:gradFill flip="none" rotWithShape="1">
            <a:gsLst>
              <a:gs pos="0">
                <a:srgbClr val="DAECD0"/>
              </a:gs>
              <a:gs pos="100000">
                <a:srgbClr val="A5C69A"/>
              </a:gs>
            </a:gsLst>
            <a:lin ang="0" scaled="1"/>
            <a:tileRect/>
          </a:gradFill>
        </p:spPr>
        <p:txBody>
          <a:bodyPr wrap="none" lIns="0" tIns="0" rIns="0" bIns="0" rtlCol="0">
            <a:noAutofit/>
          </a:bodyPr>
          <a:lstStyle/>
          <a:p>
            <a:pPr algn="ctr">
              <a:lnSpc>
                <a:spcPct val="70000"/>
              </a:lnSpc>
            </a:pPr>
            <a:r>
              <a:rPr lang="en-US" altLang="ja-JP" sz="32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Beam</a:t>
            </a:r>
            <a:br>
              <a:rPr lang="en-US" altLang="ja-JP" sz="32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altLang="ja-JP" sz="32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Input</a:t>
            </a:r>
            <a:endParaRPr lang="ja-JP" altLang="en-US" sz="32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21" name="正方形/長方形 20">
            <a:extLst>
              <a:ext uri="{FF2B5EF4-FFF2-40B4-BE49-F238E27FC236}">
                <a16:creationId xmlns:a16="http://schemas.microsoft.com/office/drawing/2014/main" id="{B38E4D70-1292-3D0F-F14E-FDFF44F6866D}"/>
              </a:ext>
            </a:extLst>
          </p:cNvPr>
          <p:cNvSpPr/>
          <p:nvPr/>
        </p:nvSpPr>
        <p:spPr>
          <a:xfrm>
            <a:off x="9058762" y="2712808"/>
            <a:ext cx="842476" cy="720532"/>
          </a:xfrm>
          <a:prstGeom prst="rect">
            <a:avLst/>
          </a:prstGeom>
          <a:solidFill>
            <a:srgbClr val="006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AE104721-AD0D-1700-6644-38423E51987B}"/>
              </a:ext>
            </a:extLst>
          </p:cNvPr>
          <p:cNvSpPr txBox="1"/>
          <p:nvPr/>
        </p:nvSpPr>
        <p:spPr>
          <a:xfrm>
            <a:off x="7557938" y="2776801"/>
            <a:ext cx="2343300" cy="581736"/>
          </a:xfrm>
          <a:prstGeom prst="rect">
            <a:avLst/>
          </a:prstGeom>
          <a:gradFill>
            <a:gsLst>
              <a:gs pos="0">
                <a:srgbClr val="30905D"/>
              </a:gs>
              <a:gs pos="100000">
                <a:srgbClr val="30905D"/>
              </a:gs>
            </a:gsLst>
            <a:lin ang="0" scaled="1"/>
          </a:gradFill>
        </p:spPr>
        <p:txBody>
          <a:bodyPr wrap="none" tIns="72000" rtlCol="0">
            <a:noAutofit/>
          </a:bodyPr>
          <a:lstStyle/>
          <a:p>
            <a:pPr>
              <a:lnSpc>
                <a:spcPct val="70000"/>
              </a:lnSpc>
            </a:pPr>
            <a:r>
              <a:rPr lang="en-US" altLang="ja-JP"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Cooled Beam </a:t>
            </a:r>
            <a:br>
              <a:rPr lang="en-US" altLang="ja-JP"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altLang="ja-JP"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Output</a:t>
            </a:r>
            <a:endParaRPr lang="ja-JP" altLang="en-US"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24" name="タイトル 23">
            <a:extLst>
              <a:ext uri="{FF2B5EF4-FFF2-40B4-BE49-F238E27FC236}">
                <a16:creationId xmlns:a16="http://schemas.microsoft.com/office/drawing/2014/main" id="{4C19DA1E-92FE-5FE5-912D-299B5CF01568}"/>
              </a:ext>
            </a:extLst>
          </p:cNvPr>
          <p:cNvSpPr>
            <a:spLocks noGrp="1"/>
          </p:cNvSpPr>
          <p:nvPr>
            <p:ph type="title"/>
          </p:nvPr>
        </p:nvSpPr>
        <p:spPr/>
        <p:txBody>
          <a:bodyPr/>
          <a:lstStyle/>
          <a:p>
            <a:r>
              <a:rPr lang="en-US" altLang="ja-JP" b="1" dirty="0">
                <a:solidFill>
                  <a:prstClr val="white"/>
                </a:solidFill>
                <a:latin typeface="Segoe UI" panose="020B0502040204020203" pitchFamily="34" charset="0"/>
                <a:cs typeface="Segoe UI" panose="020B0502040204020203" pitchFamily="34" charset="0"/>
              </a:rPr>
              <a:t>Essence of the Beam Cooling</a:t>
            </a:r>
            <a:endParaRPr lang="ja-JP" altLang="en-US" dirty="0"/>
          </a:p>
        </p:txBody>
      </p:sp>
      <p:sp>
        <p:nvSpPr>
          <p:cNvPr id="22" name="スライド番号プレースホルダー 4">
            <a:extLst>
              <a:ext uri="{FF2B5EF4-FFF2-40B4-BE49-F238E27FC236}">
                <a16:creationId xmlns:a16="http://schemas.microsoft.com/office/drawing/2014/main" id="{4EA1726F-5F0F-525D-C703-2668E6470F07}"/>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19</a:t>
            </a:fld>
            <a:endParaRPr lang="ja-JP" altLang="en-US" dirty="0"/>
          </a:p>
        </p:txBody>
      </p:sp>
      <p:sp>
        <p:nvSpPr>
          <p:cNvPr id="26" name="正方形/長方形 25">
            <a:extLst>
              <a:ext uri="{FF2B5EF4-FFF2-40B4-BE49-F238E27FC236}">
                <a16:creationId xmlns:a16="http://schemas.microsoft.com/office/drawing/2014/main" id="{B62227E2-4162-14BA-3104-640A1B4A105C}"/>
              </a:ext>
            </a:extLst>
          </p:cNvPr>
          <p:cNvSpPr/>
          <p:nvPr/>
        </p:nvSpPr>
        <p:spPr>
          <a:xfrm>
            <a:off x="331839" y="5356744"/>
            <a:ext cx="11528322" cy="8674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正方形/長方形 26">
            <a:extLst>
              <a:ext uri="{FF2B5EF4-FFF2-40B4-BE49-F238E27FC236}">
                <a16:creationId xmlns:a16="http://schemas.microsoft.com/office/drawing/2014/main" id="{41F91ADD-600E-2753-BA0F-52482338B3FD}"/>
              </a:ext>
            </a:extLst>
          </p:cNvPr>
          <p:cNvSpPr/>
          <p:nvPr/>
        </p:nvSpPr>
        <p:spPr>
          <a:xfrm>
            <a:off x="331839" y="6246071"/>
            <a:ext cx="9926100" cy="6226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617818DB-FE7F-88A7-CB6A-D2ED11474301}"/>
              </a:ext>
            </a:extLst>
          </p:cNvPr>
          <p:cNvSpPr/>
          <p:nvPr/>
        </p:nvSpPr>
        <p:spPr>
          <a:xfrm>
            <a:off x="3027414" y="4665790"/>
            <a:ext cx="1050122" cy="34011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EB896E6E-47F0-00C5-7FD1-A5FCC399A7B2}"/>
              </a:ext>
            </a:extLst>
          </p:cNvPr>
          <p:cNvSpPr/>
          <p:nvPr/>
        </p:nvSpPr>
        <p:spPr>
          <a:xfrm>
            <a:off x="4805203" y="4692096"/>
            <a:ext cx="836629" cy="31380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B9C432BC-F4A4-D3D8-3D9C-6B2538FE9B6E}"/>
              </a:ext>
            </a:extLst>
          </p:cNvPr>
          <p:cNvSpPr/>
          <p:nvPr/>
        </p:nvSpPr>
        <p:spPr>
          <a:xfrm>
            <a:off x="4084338" y="4746513"/>
            <a:ext cx="720865" cy="22172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a:extLst>
              <a:ext uri="{FF2B5EF4-FFF2-40B4-BE49-F238E27FC236}">
                <a16:creationId xmlns:a16="http://schemas.microsoft.com/office/drawing/2014/main" id="{291BE69D-92D7-BBC8-5A59-D4FEFE1CF0F8}"/>
              </a:ext>
            </a:extLst>
          </p:cNvPr>
          <p:cNvSpPr/>
          <p:nvPr/>
        </p:nvSpPr>
        <p:spPr>
          <a:xfrm>
            <a:off x="5980000" y="4391733"/>
            <a:ext cx="1047458" cy="32096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3101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6" grpId="0" animBg="1"/>
      <p:bldP spid="27" grpId="0" animBg="1"/>
      <p:bldP spid="7" grpId="0" animBg="1"/>
      <p:bldP spid="23" grpId="0" animBg="1"/>
      <p:bldP spid="2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74FB2-A925-8C55-B68F-72C1DCC5C1E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FD43433-A1A3-DBCC-F4A8-BBB5D00AEA2F}"/>
              </a:ext>
            </a:extLst>
          </p:cNvPr>
          <p:cNvSpPr/>
          <p:nvPr/>
        </p:nvSpPr>
        <p:spPr>
          <a:xfrm>
            <a:off x="350044" y="915435"/>
            <a:ext cx="11841956" cy="5009064"/>
          </a:xfrm>
          <a:prstGeom prst="rect">
            <a:avLst/>
          </a:prstGeom>
        </p:spPr>
        <p:txBody>
          <a:bodyPr wrap="square">
            <a:spAutoFit/>
          </a:bodyPr>
          <a:lstStyle/>
          <a:p>
            <a:pPr defTabSz="536575">
              <a:spcBef>
                <a:spcPts val="472"/>
              </a:spcBef>
              <a:defRPr/>
            </a:pPr>
            <a:r>
              <a:rPr lang="en-US" altLang="ja-JP" sz="3600" b="1" dirty="0">
                <a:solidFill>
                  <a:schemeClr val="accent6">
                    <a:lumMod val="75000"/>
                  </a:schemeClr>
                </a:solidFill>
                <a:latin typeface="Segoe UI" panose="020B0502040204020203" pitchFamily="34" charset="0"/>
                <a:ea typeface="游ゴシック" panose="020B0400000000000000" pitchFamily="50" charset="-128"/>
                <a:cs typeface="Segoe UI" panose="020B0502040204020203" pitchFamily="34" charset="0"/>
              </a:rPr>
              <a:t>Accelerated μ</a:t>
            </a:r>
            <a:r>
              <a:rPr lang="ja-JP" altLang="en-US"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Strong Permeability thru Materials</a:t>
            </a:r>
          </a:p>
          <a:p>
            <a:pPr defTabSz="536575">
              <a:spcBef>
                <a:spcPts val="472"/>
              </a:spcBef>
              <a:defRPr/>
            </a:pPr>
            <a:r>
              <a:rPr lang="en-US" altLang="ja-JP" sz="14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24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Transmission analysis of thick objects</a:t>
            </a:r>
          </a:p>
          <a:p>
            <a:pPr defTabSz="536575">
              <a:spcBef>
                <a:spcPts val="472"/>
              </a:spcBef>
            </a:pPr>
            <a:endParaRPr lang="en-US" altLang="ja-JP" sz="1400" b="1" dirty="0">
              <a:latin typeface="Segoe UI" panose="020B0502040204020203" pitchFamily="34" charset="0"/>
              <a:cs typeface="Segoe UI" panose="020B0502040204020203" pitchFamily="34" charset="0"/>
            </a:endParaRPr>
          </a:p>
          <a:p>
            <a:pPr defTabSz="536575">
              <a:spcBef>
                <a:spcPts val="472"/>
              </a:spcBef>
              <a:defRPr/>
            </a:pPr>
            <a:r>
              <a:rPr lang="en-US" altLang="ja-JP" sz="36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Positive μ</a:t>
            </a:r>
            <a:r>
              <a:rPr lang="ja-JP" altLang="en-US"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3600" b="1" dirty="0" err="1">
                <a:solidFill>
                  <a:prstClr val="black"/>
                </a:solidFill>
                <a:latin typeface="Segoe UI" panose="020B0502040204020203" pitchFamily="34" charset="0"/>
                <a:ea typeface="游ゴシック" panose="020B0400000000000000" pitchFamily="50" charset="-128"/>
                <a:cs typeface="Segoe UI" panose="020B0502040204020203" pitchFamily="34" charset="0"/>
              </a:rPr>
              <a:t>μSR</a:t>
            </a:r>
            <a:r>
              <a:rPr lang="ja-JP" altLang="en-US"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36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Spectrum Analysis</a:t>
            </a:r>
            <a:endParaRPr lang="en-US" altLang="ja-JP" sz="2000" b="1"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a:p>
            <a:pPr defTabSz="536575">
              <a:spcBef>
                <a:spcPts val="472"/>
              </a:spcBef>
              <a:defRPr/>
            </a:pPr>
            <a:r>
              <a:rPr lang="en-US" altLang="ja-JP" sz="12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22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Distribution and fluctuation of Magnetic Fields in materials</a:t>
            </a:r>
            <a:br>
              <a:rPr lang="en-US" altLang="ja-JP" sz="22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br>
            <a:r>
              <a:rPr lang="en-US" altLang="ja-JP" sz="22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Status of hydrogen, Density of Fermi-surface, …</a:t>
            </a:r>
            <a:endParaRPr lang="en-US" altLang="ja-JP" sz="2200" b="1" dirty="0">
              <a:solidFill>
                <a:srgbClr val="FF0000"/>
              </a:solidFill>
              <a:latin typeface="Segoe UI" panose="020B0502040204020203" pitchFamily="34" charset="0"/>
              <a:ea typeface="HGP創英角ｺﾞｼｯｸUB" panose="020B0900000000000000" pitchFamily="50" charset="-128"/>
              <a:cs typeface="Segoe UI" panose="020B0502040204020203" pitchFamily="34" charset="0"/>
            </a:endParaRPr>
          </a:p>
          <a:p>
            <a:pPr defTabSz="536575">
              <a:spcBef>
                <a:spcPts val="472"/>
              </a:spcBef>
              <a:defRPr/>
            </a:pPr>
            <a:endParaRPr lang="en-US" altLang="ja-JP" sz="1200" b="1" dirty="0">
              <a:solidFill>
                <a:srgbClr val="002060"/>
              </a:solidFill>
              <a:latin typeface="Segoe UI" panose="020B0502040204020203" pitchFamily="34" charset="0"/>
              <a:ea typeface="游ゴシック" panose="020B0400000000000000" pitchFamily="50" charset="-128"/>
              <a:cs typeface="Segoe UI" panose="020B0502040204020203" pitchFamily="34" charset="0"/>
            </a:endParaRPr>
          </a:p>
          <a:p>
            <a:pPr defTabSz="536575">
              <a:spcBef>
                <a:spcPts val="472"/>
              </a:spcBef>
            </a:pPr>
            <a:r>
              <a:rPr lang="en-US" altLang="ja-JP" sz="3600" b="1" dirty="0">
                <a:solidFill>
                  <a:srgbClr val="0000FF"/>
                </a:solidFill>
                <a:latin typeface="Segoe UI" panose="020B0502040204020203" pitchFamily="34" charset="0"/>
                <a:cs typeface="Segoe UI" panose="020B0502040204020203" pitchFamily="34" charset="0"/>
              </a:rPr>
              <a:t>Negative μ</a:t>
            </a:r>
            <a:r>
              <a:rPr lang="ja-JP" altLang="en-US" sz="3600" b="1" dirty="0">
                <a:latin typeface="Segoe UI" panose="020B0502040204020203" pitchFamily="34" charset="0"/>
                <a:cs typeface="Segoe UI" panose="020B0502040204020203" pitchFamily="34" charset="0"/>
              </a:rPr>
              <a:t>：</a:t>
            </a:r>
            <a:r>
              <a:rPr lang="en-US" altLang="ja-JP" sz="3600" b="1" dirty="0">
                <a:latin typeface="Segoe UI" panose="020B0502040204020203" pitchFamily="34" charset="0"/>
                <a:cs typeface="Segoe UI" panose="020B0502040204020203" pitchFamily="34" charset="0"/>
              </a:rPr>
              <a:t>	Characteristic X-ray analysis</a:t>
            </a:r>
          </a:p>
          <a:p>
            <a:pPr defTabSz="536575">
              <a:spcBef>
                <a:spcPts val="472"/>
              </a:spcBef>
            </a:pPr>
            <a:r>
              <a:rPr lang="en-US" altLang="ja-JP" sz="2000" b="1" dirty="0">
                <a:latin typeface="Segoe UI" panose="020B0502040204020203" pitchFamily="34" charset="0"/>
                <a:cs typeface="Segoe UI" panose="020B0502040204020203" pitchFamily="34" charset="0"/>
              </a:rPr>
              <a:t>						</a:t>
            </a:r>
            <a:r>
              <a:rPr lang="en-US" altLang="ja-JP" sz="2200" b="1" dirty="0">
                <a:latin typeface="Segoe UI" panose="020B0502040204020203" pitchFamily="34" charset="0"/>
                <a:cs typeface="Segoe UI" panose="020B0502040204020203" pitchFamily="34" charset="0"/>
              </a:rPr>
              <a:t>Elementary-analysis, Isotope-analysis, Chemical state-analysis</a:t>
            </a:r>
            <a:br>
              <a:rPr lang="en-US" altLang="ja-JP" sz="2000" b="1" dirty="0">
                <a:latin typeface="Segoe UI" panose="020B0502040204020203" pitchFamily="34" charset="0"/>
                <a:cs typeface="Segoe UI" panose="020B0502040204020203" pitchFamily="34" charset="0"/>
              </a:rPr>
            </a:br>
            <a:endParaRPr lang="en-US" altLang="ja-JP" sz="1200" b="1" dirty="0">
              <a:latin typeface="Segoe UI" panose="020B0502040204020203" pitchFamily="34" charset="0"/>
              <a:cs typeface="Segoe UI" panose="020B0502040204020203" pitchFamily="34" charset="0"/>
            </a:endParaRPr>
          </a:p>
          <a:p>
            <a:pPr defTabSz="536575">
              <a:spcBef>
                <a:spcPts val="472"/>
              </a:spcBef>
            </a:pPr>
            <a:r>
              <a:rPr lang="en-US" altLang="ja-JP" sz="3400" b="1" dirty="0">
                <a:solidFill>
                  <a:srgbClr val="00B050"/>
                </a:solidFill>
                <a:latin typeface="Segoe UI" panose="020B0502040204020203" pitchFamily="34" charset="0"/>
                <a:cs typeface="Segoe UI" panose="020B0502040204020203" pitchFamily="34" charset="0"/>
              </a:rPr>
              <a:t>Both +/- μ</a:t>
            </a:r>
            <a:r>
              <a:rPr lang="ja-JP" altLang="en-US" sz="3400" b="1" dirty="0">
                <a:latin typeface="Segoe UI" panose="020B0502040204020203" pitchFamily="34" charset="0"/>
                <a:cs typeface="Segoe UI" panose="020B0502040204020203" pitchFamily="34" charset="0"/>
              </a:rPr>
              <a:t>：</a:t>
            </a:r>
            <a:r>
              <a:rPr lang="en-US" altLang="ja-JP" sz="3400" b="1" dirty="0">
                <a:latin typeface="Segoe UI" panose="020B0502040204020203" pitchFamily="34" charset="0"/>
                <a:cs typeface="Segoe UI" panose="020B0502040204020203" pitchFamily="34" charset="0"/>
              </a:rPr>
              <a:t>		Soft/Hard error analysis of IC/LSI</a:t>
            </a:r>
            <a:endParaRPr lang="en-US" altLang="ja-JP" sz="2200" b="1" dirty="0">
              <a:latin typeface="Segoe UI" panose="020B0502040204020203" pitchFamily="34" charset="0"/>
              <a:cs typeface="Segoe UI" panose="020B0502040204020203" pitchFamily="34" charset="0"/>
            </a:endParaRPr>
          </a:p>
          <a:p>
            <a:pPr defTabSz="536575">
              <a:spcBef>
                <a:spcPts val="472"/>
              </a:spcBef>
              <a:defRPr/>
            </a:pPr>
            <a:endParaRPr lang="en-US" altLang="ja-JP" sz="1200" b="1" dirty="0">
              <a:solidFill>
                <a:srgbClr val="002060"/>
              </a:solidFill>
              <a:latin typeface="Segoe UI" panose="020B0502040204020203" pitchFamily="34" charset="0"/>
              <a:cs typeface="Segoe UI" panose="020B0502040204020203" pitchFamily="34" charset="0"/>
            </a:endParaRPr>
          </a:p>
        </p:txBody>
      </p:sp>
      <p:sp>
        <p:nvSpPr>
          <p:cNvPr id="4" name="正方形/長方形 3">
            <a:extLst>
              <a:ext uri="{FF2B5EF4-FFF2-40B4-BE49-F238E27FC236}">
                <a16:creationId xmlns:a16="http://schemas.microsoft.com/office/drawing/2014/main" id="{F351D7F0-54A7-BBCF-96AB-1C13E7F97531}"/>
              </a:ext>
            </a:extLst>
          </p:cNvPr>
          <p:cNvSpPr/>
          <p:nvPr/>
        </p:nvSpPr>
        <p:spPr>
          <a:xfrm>
            <a:off x="0" y="5942565"/>
            <a:ext cx="12192000" cy="915435"/>
          </a:xfrm>
          <a:prstGeom prst="rect">
            <a:avLst/>
          </a:prstGeom>
          <a:solidFill>
            <a:srgbClr val="FFFF00"/>
          </a:solidFill>
        </p:spPr>
        <p:txBody>
          <a:bodyPr wrap="square" anchor="ctr">
            <a:noAutofit/>
          </a:bodyPr>
          <a:lstStyle/>
          <a:p>
            <a:pPr algn="ctr">
              <a:spcBef>
                <a:spcPts val="472"/>
              </a:spcBef>
            </a:pPr>
            <a:r>
              <a:rPr lang="en-US" altLang="ja-JP" sz="4000" b="1" dirty="0">
                <a:latin typeface="Segoe UI" panose="020B0502040204020203" pitchFamily="34" charset="0"/>
                <a:cs typeface="Segoe UI" panose="020B0502040204020203" pitchFamily="34" charset="0"/>
              </a:rPr>
              <a:t>All are applicable to Microscopies!</a:t>
            </a:r>
          </a:p>
        </p:txBody>
      </p:sp>
      <p:sp>
        <p:nvSpPr>
          <p:cNvPr id="8" name="タイトル 7">
            <a:extLst>
              <a:ext uri="{FF2B5EF4-FFF2-40B4-BE49-F238E27FC236}">
                <a16:creationId xmlns:a16="http://schemas.microsoft.com/office/drawing/2014/main" id="{07975C51-849F-1B1F-C347-A023DC75FD9D}"/>
              </a:ext>
            </a:extLst>
          </p:cNvPr>
          <p:cNvSpPr>
            <a:spLocks noGrp="1"/>
          </p:cNvSpPr>
          <p:nvPr>
            <p:ph type="title"/>
          </p:nvPr>
        </p:nvSpPr>
        <p:spPr/>
        <p:txBody>
          <a:bodyPr>
            <a:normAutofit/>
          </a:bodyPr>
          <a:lstStyle/>
          <a:p>
            <a:r>
              <a:rPr lang="en-US" altLang="ja-JP" dirty="0">
                <a:solidFill>
                  <a:prstClr val="white"/>
                </a:solidFill>
              </a:rPr>
              <a:t>What we can do by Muons</a:t>
            </a:r>
            <a:endParaRPr lang="ja-JP" altLang="en-US" dirty="0"/>
          </a:p>
        </p:txBody>
      </p:sp>
      <p:sp>
        <p:nvSpPr>
          <p:cNvPr id="2" name="スライド番号プレースホルダー 4">
            <a:extLst>
              <a:ext uri="{FF2B5EF4-FFF2-40B4-BE49-F238E27FC236}">
                <a16:creationId xmlns:a16="http://schemas.microsoft.com/office/drawing/2014/main" id="{5C832C4E-8850-5B6B-9196-E76FD2B98B4C}"/>
              </a:ext>
            </a:extLst>
          </p:cNvPr>
          <p:cNvSpPr>
            <a:spLocks noGrp="1"/>
          </p:cNvSpPr>
          <p:nvPr>
            <p:ph type="sldNum" sz="quarter" idx="12"/>
          </p:nvPr>
        </p:nvSpPr>
        <p:spPr/>
        <p:txBody>
          <a:bodyPr/>
          <a:lstStyle/>
          <a:p>
            <a:fld id="{6ECE9F22-6082-4149-A6D0-CD8937F79825}" type="slidenum">
              <a:rPr lang="ja-JP" altLang="en-US" smtClean="0"/>
              <a:pPr/>
              <a:t>2</a:t>
            </a:fld>
            <a:endParaRPr lang="ja-JP" altLang="en-US" dirty="0"/>
          </a:p>
        </p:txBody>
      </p:sp>
    </p:spTree>
    <p:extLst>
      <p:ext uri="{BB962C8B-B14F-4D97-AF65-F5344CB8AC3E}">
        <p14:creationId xmlns:p14="http://schemas.microsoft.com/office/powerpoint/2010/main" val="420078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A6E95-EF6F-7413-C0AF-25E82B6AC794}"/>
            </a:ext>
          </a:extLst>
        </p:cNvPr>
        <p:cNvGrpSpPr/>
        <p:nvPr/>
      </p:nvGrpSpPr>
      <p:grpSpPr>
        <a:xfrm>
          <a:off x="0" y="0"/>
          <a:ext cx="0" cy="0"/>
          <a:chOff x="0" y="0"/>
          <a:chExt cx="0" cy="0"/>
        </a:xfrm>
      </p:grpSpPr>
      <p:sp>
        <p:nvSpPr>
          <p:cNvPr id="51" name="SOA Surface Muon">
            <a:extLst>
              <a:ext uri="{FF2B5EF4-FFF2-40B4-BE49-F238E27FC236}">
                <a16:creationId xmlns:a16="http://schemas.microsoft.com/office/drawing/2014/main" id="{66C3FA6C-7A78-2D1E-FEE1-EA9E17EB4D12}"/>
              </a:ext>
            </a:extLst>
          </p:cNvPr>
          <p:cNvSpPr/>
          <p:nvPr/>
        </p:nvSpPr>
        <p:spPr>
          <a:xfrm>
            <a:off x="1560000" y="1386000"/>
            <a:ext cx="1008000" cy="1188000"/>
          </a:xfrm>
          <a:prstGeom prst="rightArrow">
            <a:avLst>
              <a:gd name="adj1" fmla="val 74513"/>
              <a:gd name="adj2" fmla="val 3015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Surface</a:t>
            </a:r>
          </a:p>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muon</a:t>
            </a:r>
          </a:p>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beam</a:t>
            </a:r>
            <a:endPar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2" name="SOA Surface Muon">
            <a:extLst>
              <a:ext uri="{FF2B5EF4-FFF2-40B4-BE49-F238E27FC236}">
                <a16:creationId xmlns:a16="http://schemas.microsoft.com/office/drawing/2014/main" id="{E491785B-35D8-2ECA-B1F6-BEED803E2BDB}"/>
              </a:ext>
            </a:extLst>
          </p:cNvPr>
          <p:cNvSpPr/>
          <p:nvPr/>
        </p:nvSpPr>
        <p:spPr>
          <a:xfrm>
            <a:off x="1560000" y="1386000"/>
            <a:ext cx="1008000" cy="1188000"/>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Surface</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muon</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beam</a:t>
            </a:r>
            <a:endParaRPr lang="ja-JP" altLang="en-US"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52" name="MS Surface Muon">
            <a:extLst>
              <a:ext uri="{FF2B5EF4-FFF2-40B4-BE49-F238E27FC236}">
                <a16:creationId xmlns:a16="http://schemas.microsoft.com/office/drawing/2014/main" id="{A3824381-2A35-E2A6-44BA-BA0E86339035}"/>
              </a:ext>
            </a:extLst>
          </p:cNvPr>
          <p:cNvSpPr/>
          <p:nvPr/>
        </p:nvSpPr>
        <p:spPr>
          <a:xfrm>
            <a:off x="1560000" y="4302000"/>
            <a:ext cx="1008000" cy="1188000"/>
          </a:xfrm>
          <a:prstGeom prst="rightArrow">
            <a:avLst>
              <a:gd name="adj1" fmla="val 74513"/>
              <a:gd name="adj2" fmla="val 3015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Surface</a:t>
            </a:r>
          </a:p>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muon</a:t>
            </a:r>
          </a:p>
          <a:p>
            <a:pPr algn="ct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beam</a:t>
            </a:r>
          </a:p>
        </p:txBody>
      </p:sp>
      <p:sp>
        <p:nvSpPr>
          <p:cNvPr id="3" name="MS Surface Muon">
            <a:extLst>
              <a:ext uri="{FF2B5EF4-FFF2-40B4-BE49-F238E27FC236}">
                <a16:creationId xmlns:a16="http://schemas.microsoft.com/office/drawing/2014/main" id="{7B0D4F3B-9F7A-907B-48EE-B57A07BAF843}"/>
              </a:ext>
            </a:extLst>
          </p:cNvPr>
          <p:cNvSpPr/>
          <p:nvPr/>
        </p:nvSpPr>
        <p:spPr>
          <a:xfrm>
            <a:off x="1560000" y="4302000"/>
            <a:ext cx="1008000" cy="1188000"/>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Surface</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muon</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beam</a:t>
            </a:r>
            <a:endParaRPr lang="ja-JP" altLang="en-US"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74" name="SOA Beam">
            <a:extLst>
              <a:ext uri="{FF2B5EF4-FFF2-40B4-BE49-F238E27FC236}">
                <a16:creationId xmlns:a16="http://schemas.microsoft.com/office/drawing/2014/main" id="{AA653ED4-D164-DEE7-D308-97C2595032CD}"/>
              </a:ext>
            </a:extLst>
          </p:cNvPr>
          <p:cNvSpPr/>
          <p:nvPr/>
        </p:nvSpPr>
        <p:spPr>
          <a:xfrm>
            <a:off x="2820894" y="1435060"/>
            <a:ext cx="7518400"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13321 w 7518400"/>
              <a:gd name="connsiteY4" fmla="*/ 1057836 h 1057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400" h="1057836">
                <a:moveTo>
                  <a:pt x="0" y="0"/>
                </a:moveTo>
                <a:lnTo>
                  <a:pt x="788894" y="0"/>
                </a:lnTo>
                <a:lnTo>
                  <a:pt x="7518400" y="537883"/>
                </a:lnTo>
                <a:lnTo>
                  <a:pt x="782918" y="1057836"/>
                </a:lnTo>
                <a:lnTo>
                  <a:pt x="13321"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5" name="MS 1st Beam">
            <a:extLst>
              <a:ext uri="{FF2B5EF4-FFF2-40B4-BE49-F238E27FC236}">
                <a16:creationId xmlns:a16="http://schemas.microsoft.com/office/drawing/2014/main" id="{70C3025E-581B-29DF-CB1F-1130A834DAA1}"/>
              </a:ext>
            </a:extLst>
          </p:cNvPr>
          <p:cNvSpPr/>
          <p:nvPr/>
        </p:nvSpPr>
        <p:spPr>
          <a:xfrm>
            <a:off x="2820897" y="4365104"/>
            <a:ext cx="1661459"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59" h="1057836">
                <a:moveTo>
                  <a:pt x="0" y="0"/>
                </a:moveTo>
                <a:lnTo>
                  <a:pt x="788894" y="0"/>
                </a:lnTo>
                <a:lnTo>
                  <a:pt x="1655482" y="460189"/>
                </a:lnTo>
                <a:lnTo>
                  <a:pt x="1661459" y="589390"/>
                </a:lnTo>
                <a:lnTo>
                  <a:pt x="782918" y="1057836"/>
                </a:lnTo>
                <a:lnTo>
                  <a:pt x="5977"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0" name="MS 2nd Beam">
            <a:extLst>
              <a:ext uri="{FF2B5EF4-FFF2-40B4-BE49-F238E27FC236}">
                <a16:creationId xmlns:a16="http://schemas.microsoft.com/office/drawing/2014/main" id="{7ACCC77E-72D5-F8C0-B311-8A888FCBE93F}"/>
              </a:ext>
            </a:extLst>
          </p:cNvPr>
          <p:cNvSpPr/>
          <p:nvPr/>
        </p:nvSpPr>
        <p:spPr>
          <a:xfrm>
            <a:off x="4508081" y="4345408"/>
            <a:ext cx="1688984"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888" h="1063812">
                <a:moveTo>
                  <a:pt x="0" y="472142"/>
                </a:moveTo>
                <a:lnTo>
                  <a:pt x="6382510" y="0"/>
                </a:lnTo>
                <a:lnTo>
                  <a:pt x="7491888" y="549836"/>
                </a:lnTo>
                <a:lnTo>
                  <a:pt x="6456068" y="1063812"/>
                </a:lnTo>
                <a:lnTo>
                  <a:pt x="5975" y="615578"/>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1" name="MS 3rd Beam">
            <a:extLst>
              <a:ext uri="{FF2B5EF4-FFF2-40B4-BE49-F238E27FC236}">
                <a16:creationId xmlns:a16="http://schemas.microsoft.com/office/drawing/2014/main" id="{54B7D699-3E83-467B-1502-634E043DD23C}"/>
              </a:ext>
            </a:extLst>
          </p:cNvPr>
          <p:cNvSpPr/>
          <p:nvPr/>
        </p:nvSpPr>
        <p:spPr>
          <a:xfrm>
            <a:off x="6250866" y="4517866"/>
            <a:ext cx="1734759"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725788">
                <a:moveTo>
                  <a:pt x="20533" y="364967"/>
                </a:moveTo>
                <a:lnTo>
                  <a:pt x="6525669" y="0"/>
                </a:lnTo>
                <a:lnTo>
                  <a:pt x="7694933" y="365311"/>
                </a:lnTo>
                <a:lnTo>
                  <a:pt x="6560782" y="725788"/>
                </a:lnTo>
                <a:lnTo>
                  <a:pt x="0" y="359335"/>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2" name="MS 4th Beam">
            <a:extLst>
              <a:ext uri="{FF2B5EF4-FFF2-40B4-BE49-F238E27FC236}">
                <a16:creationId xmlns:a16="http://schemas.microsoft.com/office/drawing/2014/main" id="{0BC563B2-F3F9-CCEA-0A91-F54249A06F56}"/>
              </a:ext>
            </a:extLst>
          </p:cNvPr>
          <p:cNvSpPr/>
          <p:nvPr/>
        </p:nvSpPr>
        <p:spPr>
          <a:xfrm>
            <a:off x="8009862" y="4704133"/>
            <a:ext cx="2406621"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353095">
                <a:moveTo>
                  <a:pt x="20533" y="182954"/>
                </a:moveTo>
                <a:lnTo>
                  <a:pt x="956269" y="0"/>
                </a:lnTo>
                <a:lnTo>
                  <a:pt x="7694933" y="183298"/>
                </a:lnTo>
                <a:lnTo>
                  <a:pt x="946690" y="353095"/>
                </a:lnTo>
                <a:lnTo>
                  <a:pt x="0" y="177322"/>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2" name="SOA Muonium">
            <a:extLst>
              <a:ext uri="{FF2B5EF4-FFF2-40B4-BE49-F238E27FC236}">
                <a16:creationId xmlns:a16="http://schemas.microsoft.com/office/drawing/2014/main" id="{0075DB26-D3C6-B337-BE0E-E6264B89F6EC}"/>
              </a:ext>
            </a:extLst>
          </p:cNvPr>
          <p:cNvSpPr/>
          <p:nvPr/>
        </p:nvSpPr>
        <p:spPr>
          <a:xfrm>
            <a:off x="2711624" y="1434465"/>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28" name="SOA Muonium txt">
            <a:extLst>
              <a:ext uri="{FF2B5EF4-FFF2-40B4-BE49-F238E27FC236}">
                <a16:creationId xmlns:a16="http://schemas.microsoft.com/office/drawing/2014/main" id="{F3E6BA60-D4E2-3D6E-AE67-5FBE6C18DF18}"/>
              </a:ext>
            </a:extLst>
          </p:cNvPr>
          <p:cNvSpPr txBox="1"/>
          <p:nvPr/>
        </p:nvSpPr>
        <p:spPr>
          <a:xfrm>
            <a:off x="2911990" y="1488009"/>
            <a:ext cx="512961" cy="276999"/>
          </a:xfrm>
          <a:prstGeom prst="rect">
            <a:avLst/>
          </a:prstGeom>
          <a:noFill/>
        </p:spPr>
        <p:txBody>
          <a:bodyPr wrap="none" lIns="0" tIns="0" rIns="0" bIns="0" rtlCol="0">
            <a:noAutofit/>
          </a:bodyPr>
          <a:lstStyle/>
          <a:p>
            <a:pPr algn="ctr">
              <a:defRPr/>
            </a:pPr>
            <a:r>
              <a:rPr lang="en-US" altLang="ja-JP" b="1" dirty="0">
                <a:solidFill>
                  <a:srgbClr val="70AD47">
                    <a:lumMod val="75000"/>
                  </a:srgbClr>
                </a:solidFill>
                <a:latin typeface="游ゴシック" panose="020F0502020204030204"/>
                <a:ea typeface="游ゴシック" panose="020B0400000000000000" pitchFamily="50" charset="-128"/>
              </a:rPr>
              <a:t>Mu</a:t>
            </a:r>
            <a:endParaRPr lang="ja-JP" altLang="en-US" b="1" dirty="0">
              <a:solidFill>
                <a:srgbClr val="70AD47">
                  <a:lumMod val="75000"/>
                </a:srgbClr>
              </a:solidFill>
              <a:latin typeface="游ゴシック" panose="020F0502020204030204"/>
              <a:ea typeface="游ゴシック" panose="020B0400000000000000" pitchFamily="50" charset="-128"/>
            </a:endParaRPr>
          </a:p>
        </p:txBody>
      </p:sp>
      <p:sp>
        <p:nvSpPr>
          <p:cNvPr id="6" name="SOA Target">
            <a:extLst>
              <a:ext uri="{FF2B5EF4-FFF2-40B4-BE49-F238E27FC236}">
                <a16:creationId xmlns:a16="http://schemas.microsoft.com/office/drawing/2014/main" id="{571DE6F6-AAA6-674C-ADE6-7D97A02CE7B3}"/>
              </a:ext>
            </a:extLst>
          </p:cNvPr>
          <p:cNvSpPr/>
          <p:nvPr/>
        </p:nvSpPr>
        <p:spPr>
          <a:xfrm>
            <a:off x="2603612" y="1376772"/>
            <a:ext cx="216024"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73" name="MS 1st Muonium">
            <a:extLst>
              <a:ext uri="{FF2B5EF4-FFF2-40B4-BE49-F238E27FC236}">
                <a16:creationId xmlns:a16="http://schemas.microsoft.com/office/drawing/2014/main" id="{43A023FF-EEAB-2460-77AE-53853AC7D2B9}"/>
              </a:ext>
            </a:extLst>
          </p:cNvPr>
          <p:cNvSpPr/>
          <p:nvPr/>
        </p:nvSpPr>
        <p:spPr>
          <a:xfrm>
            <a:off x="2711624" y="4365104"/>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129" name="MS 1st Muonium txt">
            <a:extLst>
              <a:ext uri="{FF2B5EF4-FFF2-40B4-BE49-F238E27FC236}">
                <a16:creationId xmlns:a16="http://schemas.microsoft.com/office/drawing/2014/main" id="{865187DB-54A8-9EB9-4E1B-C59823EBD58E}"/>
              </a:ext>
            </a:extLst>
          </p:cNvPr>
          <p:cNvSpPr txBox="1"/>
          <p:nvPr/>
        </p:nvSpPr>
        <p:spPr>
          <a:xfrm>
            <a:off x="2939101" y="4431126"/>
            <a:ext cx="512961" cy="276999"/>
          </a:xfrm>
          <a:prstGeom prst="rect">
            <a:avLst/>
          </a:prstGeom>
          <a:noFill/>
        </p:spPr>
        <p:txBody>
          <a:bodyPr wrap="none" lIns="0" tIns="0" rIns="0" bIns="0" rtlCol="0">
            <a:noAutofit/>
          </a:bodyPr>
          <a:lstStyle/>
          <a:p>
            <a:pPr algn="ctr">
              <a:defRPr/>
            </a:pPr>
            <a:r>
              <a:rPr lang="en-US" altLang="ja-JP" b="1" dirty="0">
                <a:solidFill>
                  <a:srgbClr val="32FF00"/>
                </a:solidFill>
                <a:latin typeface="游ゴシック" panose="020F0502020204030204"/>
                <a:ea typeface="游ゴシック" panose="020B0400000000000000" pitchFamily="50" charset="-128"/>
              </a:rPr>
              <a:t>Mu</a:t>
            </a:r>
            <a:endParaRPr lang="ja-JP" altLang="en-US" b="1" dirty="0">
              <a:solidFill>
                <a:srgbClr val="32FF00"/>
              </a:solidFill>
              <a:latin typeface="游ゴシック" panose="020F0502020204030204"/>
              <a:ea typeface="游ゴシック" panose="020B0400000000000000" pitchFamily="50" charset="-128"/>
            </a:endParaRPr>
          </a:p>
        </p:txBody>
      </p:sp>
      <p:sp>
        <p:nvSpPr>
          <p:cNvPr id="9" name="MS 1st Target">
            <a:extLst>
              <a:ext uri="{FF2B5EF4-FFF2-40B4-BE49-F238E27FC236}">
                <a16:creationId xmlns:a16="http://schemas.microsoft.com/office/drawing/2014/main" id="{A0A79852-F6D9-AFFD-D21D-0F3044A034E8}"/>
              </a:ext>
            </a:extLst>
          </p:cNvPr>
          <p:cNvSpPr/>
          <p:nvPr/>
        </p:nvSpPr>
        <p:spPr>
          <a:xfrm>
            <a:off x="2603612" y="4293096"/>
            <a:ext cx="216024"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22" name="SOA Lens1">
            <a:extLst>
              <a:ext uri="{FF2B5EF4-FFF2-40B4-BE49-F238E27FC236}">
                <a16:creationId xmlns:a16="http://schemas.microsoft.com/office/drawing/2014/main" id="{FAB9EE2E-9EAB-6A77-A35B-A04047A592C6}"/>
              </a:ext>
            </a:extLst>
          </p:cNvPr>
          <p:cNvSpPr/>
          <p:nvPr/>
        </p:nvSpPr>
        <p:spPr>
          <a:xfrm>
            <a:off x="3467708" y="1376772"/>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23" name="SOA Lens2">
            <a:extLst>
              <a:ext uri="{FF2B5EF4-FFF2-40B4-BE49-F238E27FC236}">
                <a16:creationId xmlns:a16="http://schemas.microsoft.com/office/drawing/2014/main" id="{83F5A173-C31E-1BEC-4321-D01E23E4AFD1}"/>
              </a:ext>
            </a:extLst>
          </p:cNvPr>
          <p:cNvSpPr/>
          <p:nvPr/>
        </p:nvSpPr>
        <p:spPr>
          <a:xfrm>
            <a:off x="4627712" y="1375200"/>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6" name="SOA Lens3">
            <a:extLst>
              <a:ext uri="{FF2B5EF4-FFF2-40B4-BE49-F238E27FC236}">
                <a16:creationId xmlns:a16="http://schemas.microsoft.com/office/drawing/2014/main" id="{1F248803-C526-E974-90F1-352102937228}"/>
              </a:ext>
            </a:extLst>
          </p:cNvPr>
          <p:cNvSpPr/>
          <p:nvPr/>
        </p:nvSpPr>
        <p:spPr>
          <a:xfrm>
            <a:off x="5797568" y="1375200"/>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8" name="MS Lens1">
            <a:extLst>
              <a:ext uri="{FF2B5EF4-FFF2-40B4-BE49-F238E27FC236}">
                <a16:creationId xmlns:a16="http://schemas.microsoft.com/office/drawing/2014/main" id="{149A668E-093F-3C52-0E1B-B1CD21571FEC}"/>
              </a:ext>
            </a:extLst>
          </p:cNvPr>
          <p:cNvSpPr/>
          <p:nvPr/>
        </p:nvSpPr>
        <p:spPr>
          <a:xfrm>
            <a:off x="3467708" y="4298834"/>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0" name="MS Lens2">
            <a:extLst>
              <a:ext uri="{FF2B5EF4-FFF2-40B4-BE49-F238E27FC236}">
                <a16:creationId xmlns:a16="http://schemas.microsoft.com/office/drawing/2014/main" id="{3164AE0D-43DE-4BC0-4E2F-9EE594C808CD}"/>
              </a:ext>
            </a:extLst>
          </p:cNvPr>
          <p:cNvSpPr/>
          <p:nvPr/>
        </p:nvSpPr>
        <p:spPr>
          <a:xfrm>
            <a:off x="5797568" y="4311302"/>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1" name="MS Lens3">
            <a:extLst>
              <a:ext uri="{FF2B5EF4-FFF2-40B4-BE49-F238E27FC236}">
                <a16:creationId xmlns:a16="http://schemas.microsoft.com/office/drawing/2014/main" id="{579526C3-7F0D-6586-2F87-214A25F192A0}"/>
              </a:ext>
            </a:extLst>
          </p:cNvPr>
          <p:cNvSpPr/>
          <p:nvPr/>
        </p:nvSpPr>
        <p:spPr>
          <a:xfrm>
            <a:off x="7572164" y="4309701"/>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2" name="MS Lens4">
            <a:extLst>
              <a:ext uri="{FF2B5EF4-FFF2-40B4-BE49-F238E27FC236}">
                <a16:creationId xmlns:a16="http://schemas.microsoft.com/office/drawing/2014/main" id="{7EC1D733-3212-EDCE-EAF8-7140B3542D85}"/>
              </a:ext>
            </a:extLst>
          </p:cNvPr>
          <p:cNvSpPr/>
          <p:nvPr/>
        </p:nvSpPr>
        <p:spPr>
          <a:xfrm>
            <a:off x="8158628" y="4309701"/>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6" name="MS 2nd Muonium">
            <a:extLst>
              <a:ext uri="{FF2B5EF4-FFF2-40B4-BE49-F238E27FC236}">
                <a16:creationId xmlns:a16="http://schemas.microsoft.com/office/drawing/2014/main" id="{4B4F04A3-480A-5534-D82B-D4AA2B0033E9}"/>
              </a:ext>
            </a:extLst>
          </p:cNvPr>
          <p:cNvSpPr/>
          <p:nvPr/>
        </p:nvSpPr>
        <p:spPr>
          <a:xfrm>
            <a:off x="4426108" y="4795132"/>
            <a:ext cx="220012" cy="218047"/>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7" name="MS 2nd Target">
            <a:extLst>
              <a:ext uri="{FF2B5EF4-FFF2-40B4-BE49-F238E27FC236}">
                <a16:creationId xmlns:a16="http://schemas.microsoft.com/office/drawing/2014/main" id="{DCE0BDB0-8853-A129-A23F-078F6E68CFEC}"/>
              </a:ext>
            </a:extLst>
          </p:cNvPr>
          <p:cNvSpPr/>
          <p:nvPr/>
        </p:nvSpPr>
        <p:spPr>
          <a:xfrm>
            <a:off x="4466104" y="4292987"/>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77" name="MS 3rd Muonium">
            <a:extLst>
              <a:ext uri="{FF2B5EF4-FFF2-40B4-BE49-F238E27FC236}">
                <a16:creationId xmlns:a16="http://schemas.microsoft.com/office/drawing/2014/main" id="{38692BE6-6934-9673-D8AA-3FE5B7A111B0}"/>
              </a:ext>
            </a:extLst>
          </p:cNvPr>
          <p:cNvSpPr/>
          <p:nvPr/>
        </p:nvSpPr>
        <p:spPr>
          <a:xfrm>
            <a:off x="6182935" y="4833156"/>
            <a:ext cx="102807" cy="109378"/>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9" name="MS 3rd Target">
            <a:extLst>
              <a:ext uri="{FF2B5EF4-FFF2-40B4-BE49-F238E27FC236}">
                <a16:creationId xmlns:a16="http://schemas.microsoft.com/office/drawing/2014/main" id="{CDE016C2-A655-2905-82E6-F6DDC96903C5}"/>
              </a:ext>
            </a:extLst>
          </p:cNvPr>
          <p:cNvSpPr/>
          <p:nvPr/>
        </p:nvSpPr>
        <p:spPr>
          <a:xfrm>
            <a:off x="6216816" y="4309701"/>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78" name="MS 4th Muonium">
            <a:extLst>
              <a:ext uri="{FF2B5EF4-FFF2-40B4-BE49-F238E27FC236}">
                <a16:creationId xmlns:a16="http://schemas.microsoft.com/office/drawing/2014/main" id="{299605A7-C274-737C-3501-65C05D2EC196}"/>
              </a:ext>
            </a:extLst>
          </p:cNvPr>
          <p:cNvSpPr/>
          <p:nvPr/>
        </p:nvSpPr>
        <p:spPr>
          <a:xfrm>
            <a:off x="7958733" y="4842003"/>
            <a:ext cx="93250" cy="91673"/>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0" name="MS 4th Target">
            <a:extLst>
              <a:ext uri="{FF2B5EF4-FFF2-40B4-BE49-F238E27FC236}">
                <a16:creationId xmlns:a16="http://schemas.microsoft.com/office/drawing/2014/main" id="{94CDED20-0AD8-6BDC-C53C-8FC957096640}"/>
              </a:ext>
            </a:extLst>
          </p:cNvPr>
          <p:cNvSpPr/>
          <p:nvPr/>
        </p:nvSpPr>
        <p:spPr>
          <a:xfrm>
            <a:off x="7973412" y="4292987"/>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122" name="SOA Beam outline">
            <a:extLst>
              <a:ext uri="{FF2B5EF4-FFF2-40B4-BE49-F238E27FC236}">
                <a16:creationId xmlns:a16="http://schemas.microsoft.com/office/drawing/2014/main" id="{19AE4482-50F3-BFCD-C1BF-A888605E083A}"/>
              </a:ext>
            </a:extLst>
          </p:cNvPr>
          <p:cNvSpPr/>
          <p:nvPr/>
        </p:nvSpPr>
        <p:spPr>
          <a:xfrm>
            <a:off x="2869348" y="1435060"/>
            <a:ext cx="7475124"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400" h="1057836">
                <a:moveTo>
                  <a:pt x="0" y="0"/>
                </a:moveTo>
                <a:lnTo>
                  <a:pt x="788894" y="0"/>
                </a:lnTo>
                <a:lnTo>
                  <a:pt x="7518400" y="537883"/>
                </a:ln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cxnSp>
        <p:nvCxnSpPr>
          <p:cNvPr id="54" name="SOA Laser">
            <a:extLst>
              <a:ext uri="{FF2B5EF4-FFF2-40B4-BE49-F238E27FC236}">
                <a16:creationId xmlns:a16="http://schemas.microsoft.com/office/drawing/2014/main" id="{AB351DB5-BAEB-7328-B1E6-4B93E284387D}"/>
              </a:ext>
            </a:extLst>
          </p:cNvPr>
          <p:cNvCxnSpPr>
            <a:cxnSpLocks/>
          </p:cNvCxnSpPr>
          <p:nvPr/>
        </p:nvCxnSpPr>
        <p:spPr>
          <a:xfrm>
            <a:off x="2855640" y="1049052"/>
            <a:ext cx="0" cy="1659868"/>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5" name="SOA 現行のUライン">
            <a:extLst>
              <a:ext uri="{FF2B5EF4-FFF2-40B4-BE49-F238E27FC236}">
                <a16:creationId xmlns:a16="http://schemas.microsoft.com/office/drawing/2014/main" id="{A2F2073F-1BA8-497A-4200-FA6BD555B1F8}"/>
              </a:ext>
            </a:extLst>
          </p:cNvPr>
          <p:cNvSpPr txBox="1"/>
          <p:nvPr/>
        </p:nvSpPr>
        <p:spPr>
          <a:xfrm>
            <a:off x="8281764" y="2309519"/>
            <a:ext cx="1722597" cy="302243"/>
          </a:xfrm>
          <a:prstGeom prst="rect">
            <a:avLst/>
          </a:prstGeom>
          <a:noFill/>
        </p:spPr>
        <p:txBody>
          <a:bodyPr wrap="none" lIns="0" tIns="0" rIns="0" bIns="0" rtlCol="0">
            <a:noAutofit/>
          </a:bodyPr>
          <a:lstStyle/>
          <a:p>
            <a:pPr>
              <a:defRPr/>
            </a:pPr>
            <a:r>
              <a:rPr lang="en-US" altLang="ja-JP" sz="20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Our Current System</a:t>
            </a:r>
            <a:endParaRPr lang="ja-JP" altLang="en-US" sz="2000" b="1"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4" name="SOA D=1mm Beam">
            <a:extLst>
              <a:ext uri="{FF2B5EF4-FFF2-40B4-BE49-F238E27FC236}">
                <a16:creationId xmlns:a16="http://schemas.microsoft.com/office/drawing/2014/main" id="{E2580359-8157-31A0-00D8-FC5DECDDDD7C}"/>
              </a:ext>
            </a:extLst>
          </p:cNvPr>
          <p:cNvSpPr txBox="1"/>
          <p:nvPr/>
        </p:nvSpPr>
        <p:spPr>
          <a:xfrm>
            <a:off x="8812284" y="976850"/>
            <a:ext cx="1192077" cy="691106"/>
          </a:xfrm>
          <a:prstGeom prst="rect">
            <a:avLst/>
          </a:prstGeom>
          <a:noFill/>
        </p:spPr>
        <p:txBody>
          <a:bodyPr wrap="none" lIns="0" tIns="0" rIns="0" bIns="0" rtlCol="0">
            <a:noAutofit/>
          </a:bodyPr>
          <a:lstStyle/>
          <a:p>
            <a:pPr>
              <a:defRPr/>
            </a:pPr>
            <a:r>
              <a:rPr lang="en-US" altLang="ja-JP"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1mm focusable </a:t>
            </a:r>
            <a:br>
              <a:rPr lang="en-US" altLang="ja-JP"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br>
            <a:r>
              <a:rPr lang="en-US" altLang="ja-JP"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Ultraslow </a:t>
            </a:r>
            <a:br>
              <a:rPr lang="en-US" altLang="ja-JP"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br>
            <a:r>
              <a:rPr lang="en-US" altLang="ja-JP"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Muon Beam</a:t>
            </a:r>
            <a:endParaRPr lang="ja-JP" altLang="en-US" sz="20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57" name="SOA GND">
            <a:extLst>
              <a:ext uri="{FF2B5EF4-FFF2-40B4-BE49-F238E27FC236}">
                <a16:creationId xmlns:a16="http://schemas.microsoft.com/office/drawing/2014/main" id="{E6DACB2F-0B3F-4761-2E6E-B071570F2437}"/>
              </a:ext>
            </a:extLst>
          </p:cNvPr>
          <p:cNvCxnSpPr>
            <a:cxnSpLocks/>
          </p:cNvCxnSpPr>
          <p:nvPr/>
        </p:nvCxnSpPr>
        <p:spPr>
          <a:xfrm>
            <a:off x="7428148" y="1376772"/>
            <a:ext cx="0" cy="126014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SOA GND txt">
            <a:extLst>
              <a:ext uri="{FF2B5EF4-FFF2-40B4-BE49-F238E27FC236}">
                <a16:creationId xmlns:a16="http://schemas.microsoft.com/office/drawing/2014/main" id="{29D1A407-7303-3905-4AF6-36129CE30F19}"/>
              </a:ext>
            </a:extLst>
          </p:cNvPr>
          <p:cNvSpPr txBox="1"/>
          <p:nvPr/>
        </p:nvSpPr>
        <p:spPr>
          <a:xfrm>
            <a:off x="7171670" y="1157469"/>
            <a:ext cx="512961" cy="276999"/>
          </a:xfrm>
          <a:prstGeom prst="rect">
            <a:avLst/>
          </a:prstGeom>
          <a:noFill/>
        </p:spPr>
        <p:txBody>
          <a:bodyPr wrap="none" lIns="0" tIns="0" rIns="0" bIns="0" rtlCol="0">
            <a:noAutofit/>
          </a:bodyPr>
          <a:lstStyle/>
          <a:p>
            <a:pPr algn="ctr">
              <a:defRPr/>
            </a:pPr>
            <a:r>
              <a:rPr lang="en-US" altLang="ja-JP" b="1" dirty="0">
                <a:solidFill>
                  <a:prstClr val="black"/>
                </a:solidFill>
                <a:latin typeface="游ゴシック" panose="020F0502020204030204"/>
                <a:ea typeface="游ゴシック" panose="020B0400000000000000" pitchFamily="50" charset="-128"/>
              </a:rPr>
              <a:t>GND</a:t>
            </a:r>
            <a:endParaRPr lang="ja-JP" altLang="en-US" b="1" dirty="0">
              <a:solidFill>
                <a:prstClr val="black"/>
              </a:solidFill>
              <a:latin typeface="游ゴシック" panose="020F0502020204030204"/>
              <a:ea typeface="游ゴシック" panose="020B0400000000000000" pitchFamily="50" charset="-128"/>
            </a:endParaRPr>
          </a:p>
        </p:txBody>
      </p:sp>
      <p:cxnSp>
        <p:nvCxnSpPr>
          <p:cNvPr id="60" name="MS GND">
            <a:extLst>
              <a:ext uri="{FF2B5EF4-FFF2-40B4-BE49-F238E27FC236}">
                <a16:creationId xmlns:a16="http://schemas.microsoft.com/office/drawing/2014/main" id="{D4A09435-A917-CE29-B71E-4C5C901E0FD9}"/>
              </a:ext>
            </a:extLst>
          </p:cNvPr>
          <p:cNvCxnSpPr>
            <a:cxnSpLocks/>
          </p:cNvCxnSpPr>
          <p:nvPr/>
        </p:nvCxnSpPr>
        <p:spPr>
          <a:xfrm>
            <a:off x="9768408" y="4237689"/>
            <a:ext cx="0" cy="126014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MS GND txt">
            <a:extLst>
              <a:ext uri="{FF2B5EF4-FFF2-40B4-BE49-F238E27FC236}">
                <a16:creationId xmlns:a16="http://schemas.microsoft.com/office/drawing/2014/main" id="{1BB652A6-36D2-D8C9-9849-B2ED4A78F87F}"/>
              </a:ext>
            </a:extLst>
          </p:cNvPr>
          <p:cNvSpPr txBox="1"/>
          <p:nvPr/>
        </p:nvSpPr>
        <p:spPr>
          <a:xfrm>
            <a:off x="9511930" y="5123924"/>
            <a:ext cx="512961" cy="276999"/>
          </a:xfrm>
          <a:prstGeom prst="rect">
            <a:avLst/>
          </a:prstGeom>
          <a:noFill/>
        </p:spPr>
        <p:txBody>
          <a:bodyPr wrap="none" lIns="0" tIns="0" rIns="0" bIns="0" rtlCol="0">
            <a:noAutofit/>
          </a:bodyPr>
          <a:lstStyle/>
          <a:p>
            <a:pPr algn="ctr">
              <a:defRPr/>
            </a:pPr>
            <a:r>
              <a:rPr lang="en-US" altLang="ja-JP" b="1" dirty="0">
                <a:solidFill>
                  <a:prstClr val="black"/>
                </a:solidFill>
                <a:latin typeface="游ゴシック" panose="020F0502020204030204"/>
                <a:ea typeface="游ゴシック" panose="020B0400000000000000" pitchFamily="50" charset="-128"/>
              </a:rPr>
              <a:t>GND</a:t>
            </a:r>
            <a:endParaRPr lang="ja-JP" altLang="en-US" b="1" dirty="0">
              <a:solidFill>
                <a:prstClr val="black"/>
              </a:solidFill>
              <a:latin typeface="游ゴシック" panose="020F0502020204030204"/>
              <a:ea typeface="游ゴシック" panose="020B0400000000000000" pitchFamily="50" charset="-128"/>
            </a:endParaRPr>
          </a:p>
        </p:txBody>
      </p:sp>
      <p:sp>
        <p:nvSpPr>
          <p:cNvPr id="65" name="SOA Laser txt">
            <a:extLst>
              <a:ext uri="{FF2B5EF4-FFF2-40B4-BE49-F238E27FC236}">
                <a16:creationId xmlns:a16="http://schemas.microsoft.com/office/drawing/2014/main" id="{58F31509-FF55-43EE-BF9C-B69936967123}"/>
              </a:ext>
            </a:extLst>
          </p:cNvPr>
          <p:cNvSpPr txBox="1"/>
          <p:nvPr/>
        </p:nvSpPr>
        <p:spPr>
          <a:xfrm>
            <a:off x="2647534" y="774753"/>
            <a:ext cx="512961" cy="217238"/>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100μJ Lyman-α</a:t>
            </a:r>
            <a:r>
              <a:rPr lang="ja-JP" altLang="en-US" sz="1400" b="1" dirty="0">
                <a:solidFill>
                  <a:srgbClr val="AF00AF"/>
                </a:solidFill>
                <a:latin typeface="游ゴシック" panose="020F0502020204030204"/>
                <a:ea typeface="游ゴシック" panose="020B0400000000000000" pitchFamily="50" charset="-128"/>
              </a:rPr>
              <a:t>＋</a:t>
            </a:r>
            <a:r>
              <a:rPr lang="en-US" altLang="ja-JP" sz="1400" b="1" dirty="0">
                <a:solidFill>
                  <a:srgbClr val="AF00AF"/>
                </a:solidFill>
                <a:latin typeface="游ゴシック" panose="020F0502020204030204"/>
                <a:ea typeface="游ゴシック" panose="020B0400000000000000" pitchFamily="50" charset="-128"/>
              </a:rPr>
              <a:t>355nm Laser</a:t>
            </a:r>
            <a:endParaRPr lang="ja-JP" altLang="en-US" sz="1400" b="1" dirty="0">
              <a:solidFill>
                <a:srgbClr val="AF00AF"/>
              </a:solidFill>
              <a:latin typeface="游ゴシック" panose="020F0502020204030204"/>
              <a:ea typeface="游ゴシック" panose="020B0400000000000000" pitchFamily="50" charset="-128"/>
            </a:endParaRPr>
          </a:p>
        </p:txBody>
      </p:sp>
      <p:cxnSp>
        <p:nvCxnSpPr>
          <p:cNvPr id="83" name="MS 1st Laser">
            <a:extLst>
              <a:ext uri="{FF2B5EF4-FFF2-40B4-BE49-F238E27FC236}">
                <a16:creationId xmlns:a16="http://schemas.microsoft.com/office/drawing/2014/main" id="{1991BD47-633B-04D3-3C12-390184CE37F1}"/>
              </a:ext>
            </a:extLst>
          </p:cNvPr>
          <p:cNvCxnSpPr>
            <a:cxnSpLocks/>
          </p:cNvCxnSpPr>
          <p:nvPr/>
        </p:nvCxnSpPr>
        <p:spPr>
          <a:xfrm>
            <a:off x="2855640" y="3968250"/>
            <a:ext cx="0" cy="1659868"/>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66" name="MS 1st Laser txt">
            <a:extLst>
              <a:ext uri="{FF2B5EF4-FFF2-40B4-BE49-F238E27FC236}">
                <a16:creationId xmlns:a16="http://schemas.microsoft.com/office/drawing/2014/main" id="{5ADEB087-0A1B-391E-7DDD-35214297246A}"/>
              </a:ext>
            </a:extLst>
          </p:cNvPr>
          <p:cNvSpPr txBox="1"/>
          <p:nvPr/>
        </p:nvSpPr>
        <p:spPr>
          <a:xfrm>
            <a:off x="2618975" y="3537015"/>
            <a:ext cx="512961"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100μJ Lyman-α</a:t>
            </a:r>
          </a:p>
          <a:p>
            <a:pPr algn="ctr">
              <a:defRPr/>
            </a:pPr>
            <a:r>
              <a:rPr lang="en-US" altLang="ja-JP" sz="1400" b="1" dirty="0">
                <a:solidFill>
                  <a:srgbClr val="AF00AF"/>
                </a:solidFill>
                <a:latin typeface="游ゴシック" panose="020F0502020204030204"/>
                <a:ea typeface="游ゴシック" panose="020B0400000000000000" pitchFamily="50" charset="-128"/>
              </a:rPr>
              <a:t>+ 355nm Laser</a:t>
            </a:r>
            <a:endParaRPr lang="ja-JP" altLang="en-US" sz="1400" b="1" dirty="0">
              <a:solidFill>
                <a:srgbClr val="AF00AF"/>
              </a:solidFill>
              <a:latin typeface="游ゴシック" panose="020F0502020204030204"/>
              <a:ea typeface="游ゴシック" panose="020B0400000000000000" pitchFamily="50" charset="-128"/>
            </a:endParaRPr>
          </a:p>
        </p:txBody>
      </p:sp>
      <p:sp>
        <p:nvSpPr>
          <p:cNvPr id="123" name="MS 1st Beam outline">
            <a:extLst>
              <a:ext uri="{FF2B5EF4-FFF2-40B4-BE49-F238E27FC236}">
                <a16:creationId xmlns:a16="http://schemas.microsoft.com/office/drawing/2014/main" id="{F8EBF044-6B17-4249-B2D6-5CC8E363854A}"/>
              </a:ext>
            </a:extLst>
          </p:cNvPr>
          <p:cNvSpPr/>
          <p:nvPr/>
        </p:nvSpPr>
        <p:spPr>
          <a:xfrm>
            <a:off x="2853242" y="4365104"/>
            <a:ext cx="1616743"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1057836">
                <a:moveTo>
                  <a:pt x="0" y="0"/>
                </a:moveTo>
                <a:lnTo>
                  <a:pt x="788894" y="0"/>
                </a:lnTo>
                <a:lnTo>
                  <a:pt x="1655482" y="460189"/>
                </a:lnTo>
                <a:cubicBezTo>
                  <a:pt x="1654511" y="503256"/>
                  <a:pt x="1653541" y="546323"/>
                  <a:pt x="1652570" y="589390"/>
                </a:cubicBez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cxnSp>
        <p:nvCxnSpPr>
          <p:cNvPr id="84" name="MS 2nd Laser">
            <a:extLst>
              <a:ext uri="{FF2B5EF4-FFF2-40B4-BE49-F238E27FC236}">
                <a16:creationId xmlns:a16="http://schemas.microsoft.com/office/drawing/2014/main" id="{CBA7AFAF-AF75-F085-107D-2FD49E83E4FE}"/>
              </a:ext>
            </a:extLst>
          </p:cNvPr>
          <p:cNvCxnSpPr>
            <a:cxnSpLocks/>
          </p:cNvCxnSpPr>
          <p:nvPr/>
        </p:nvCxnSpPr>
        <p:spPr>
          <a:xfrm>
            <a:off x="4530000" y="3962646"/>
            <a:ext cx="0" cy="1194549"/>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67" name="MS 2nd Laser txt">
            <a:extLst>
              <a:ext uri="{FF2B5EF4-FFF2-40B4-BE49-F238E27FC236}">
                <a16:creationId xmlns:a16="http://schemas.microsoft.com/office/drawing/2014/main" id="{22E14FFC-9685-8E00-205A-5F0C8A0F9072}"/>
              </a:ext>
            </a:extLst>
          </p:cNvPr>
          <p:cNvSpPr txBox="1"/>
          <p:nvPr/>
        </p:nvSpPr>
        <p:spPr>
          <a:xfrm>
            <a:off x="4348615" y="3537015"/>
            <a:ext cx="512961"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1mJ femto-sec</a:t>
            </a:r>
          </a:p>
          <a:p>
            <a:pPr algn="ctr">
              <a:defRPr/>
            </a:pPr>
            <a:r>
              <a:rPr lang="en-US" altLang="ja-JP" sz="1400" b="1" dirty="0">
                <a:solidFill>
                  <a:srgbClr val="AF00AF"/>
                </a:solidFill>
                <a:latin typeface="游ゴシック" panose="020F0502020204030204"/>
                <a:ea typeface="游ゴシック" panose="020B0400000000000000" pitchFamily="50" charset="-128"/>
              </a:rPr>
              <a:t>pulse IR Laser</a:t>
            </a:r>
            <a:endParaRPr lang="ja-JP" altLang="en-US" sz="1400" b="1" dirty="0">
              <a:solidFill>
                <a:srgbClr val="AF00AF"/>
              </a:solidFill>
              <a:latin typeface="游ゴシック" panose="020F0502020204030204"/>
              <a:ea typeface="游ゴシック" panose="020B0400000000000000" pitchFamily="50" charset="-128"/>
            </a:endParaRPr>
          </a:p>
        </p:txBody>
      </p:sp>
      <p:sp>
        <p:nvSpPr>
          <p:cNvPr id="124" name="MS 2nd Beam outline">
            <a:extLst>
              <a:ext uri="{FF2B5EF4-FFF2-40B4-BE49-F238E27FC236}">
                <a16:creationId xmlns:a16="http://schemas.microsoft.com/office/drawing/2014/main" id="{7339EC61-7007-8E58-517C-8DFA53DA3CE6}"/>
              </a:ext>
            </a:extLst>
          </p:cNvPr>
          <p:cNvSpPr/>
          <p:nvPr/>
        </p:nvSpPr>
        <p:spPr>
          <a:xfrm>
            <a:off x="4511824" y="4323106"/>
            <a:ext cx="1700890"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4700" h="1063812">
                <a:moveTo>
                  <a:pt x="0" y="472142"/>
                </a:moveTo>
                <a:lnTo>
                  <a:pt x="6382510" y="0"/>
                </a:lnTo>
                <a:lnTo>
                  <a:pt x="7544700" y="545073"/>
                </a:lnTo>
                <a:lnTo>
                  <a:pt x="6456068" y="1063812"/>
                </a:lnTo>
                <a:lnTo>
                  <a:pt x="5975" y="61557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cxnSp>
        <p:nvCxnSpPr>
          <p:cNvPr id="86" name="MS 3rd Laser">
            <a:extLst>
              <a:ext uri="{FF2B5EF4-FFF2-40B4-BE49-F238E27FC236}">
                <a16:creationId xmlns:a16="http://schemas.microsoft.com/office/drawing/2014/main" id="{24251D81-2467-8BC6-425F-BBAAE62B00D8}"/>
              </a:ext>
            </a:extLst>
          </p:cNvPr>
          <p:cNvCxnSpPr>
            <a:cxnSpLocks/>
          </p:cNvCxnSpPr>
          <p:nvPr/>
        </p:nvCxnSpPr>
        <p:spPr>
          <a:xfrm>
            <a:off x="6283200" y="3915018"/>
            <a:ext cx="0" cy="972144"/>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68" name="MS 3rd Laser txt">
            <a:extLst>
              <a:ext uri="{FF2B5EF4-FFF2-40B4-BE49-F238E27FC236}">
                <a16:creationId xmlns:a16="http://schemas.microsoft.com/office/drawing/2014/main" id="{179CD0AD-11B2-7449-2FD5-D3C7365DAAF9}"/>
              </a:ext>
            </a:extLst>
          </p:cNvPr>
          <p:cNvSpPr txBox="1"/>
          <p:nvPr/>
        </p:nvSpPr>
        <p:spPr>
          <a:xfrm>
            <a:off x="6091660" y="3499559"/>
            <a:ext cx="512961"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500μJ femto-sec </a:t>
            </a:r>
            <a:br>
              <a:rPr lang="en-US" altLang="ja-JP" sz="1400" b="1" dirty="0">
                <a:solidFill>
                  <a:srgbClr val="AF00AF"/>
                </a:solidFill>
                <a:latin typeface="游ゴシック" panose="020F0502020204030204"/>
                <a:ea typeface="游ゴシック" panose="020B0400000000000000" pitchFamily="50" charset="-128"/>
              </a:rPr>
            </a:br>
            <a:r>
              <a:rPr lang="en-US" altLang="ja-JP" sz="1400" b="1" dirty="0">
                <a:solidFill>
                  <a:srgbClr val="AF00AF"/>
                </a:solidFill>
                <a:latin typeface="游ゴシック" panose="020F0502020204030204"/>
                <a:ea typeface="游ゴシック" panose="020B0400000000000000" pitchFamily="50" charset="-128"/>
              </a:rPr>
              <a:t>pulse IR Laser</a:t>
            </a:r>
          </a:p>
        </p:txBody>
      </p:sp>
      <p:sp>
        <p:nvSpPr>
          <p:cNvPr id="125" name="MS 3rd Beam outline">
            <a:extLst>
              <a:ext uri="{FF2B5EF4-FFF2-40B4-BE49-F238E27FC236}">
                <a16:creationId xmlns:a16="http://schemas.microsoft.com/office/drawing/2014/main" id="{8870F302-4C7C-213C-AE64-50F875A18BCE}"/>
              </a:ext>
            </a:extLst>
          </p:cNvPr>
          <p:cNvSpPr/>
          <p:nvPr/>
        </p:nvSpPr>
        <p:spPr>
          <a:xfrm>
            <a:off x="6272178" y="4514420"/>
            <a:ext cx="1715844"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 name="connsiteX0" fmla="*/ 62783 w 7737183"/>
              <a:gd name="connsiteY0" fmla="*/ 364967 h 725788"/>
              <a:gd name="connsiteX1" fmla="*/ 6567919 w 7737183"/>
              <a:gd name="connsiteY1" fmla="*/ 0 h 725788"/>
              <a:gd name="connsiteX2" fmla="*/ 7737183 w 7737183"/>
              <a:gd name="connsiteY2" fmla="*/ 365311 h 725788"/>
              <a:gd name="connsiteX3" fmla="*/ 6603032 w 7737183"/>
              <a:gd name="connsiteY3" fmla="*/ 725788 h 725788"/>
              <a:gd name="connsiteX4" fmla="*/ 0 w 7737183"/>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32283 w 7769466"/>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169600 w 7769466"/>
              <a:gd name="connsiteY4" fmla="*/ 378385 h 725788"/>
              <a:gd name="connsiteX0" fmla="*/ 9963 w 7599866"/>
              <a:gd name="connsiteY0" fmla="*/ 357823 h 725788"/>
              <a:gd name="connsiteX1" fmla="*/ 6430602 w 7599866"/>
              <a:gd name="connsiteY1" fmla="*/ 0 h 725788"/>
              <a:gd name="connsiteX2" fmla="*/ 7599866 w 7599866"/>
              <a:gd name="connsiteY2" fmla="*/ 365311 h 725788"/>
              <a:gd name="connsiteX3" fmla="*/ 6465715 w 7599866"/>
              <a:gd name="connsiteY3" fmla="*/ 725788 h 725788"/>
              <a:gd name="connsiteX4" fmla="*/ 0 w 7599866"/>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11165 w 7611031"/>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603 w 7611031"/>
              <a:gd name="connsiteY4" fmla="*/ 380766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1031" h="725788">
                <a:moveTo>
                  <a:pt x="0" y="360204"/>
                </a:moveTo>
                <a:lnTo>
                  <a:pt x="6441767" y="0"/>
                </a:lnTo>
                <a:lnTo>
                  <a:pt x="7611031" y="365311"/>
                </a:lnTo>
                <a:lnTo>
                  <a:pt x="6476880" y="725788"/>
                </a:lnTo>
                <a:lnTo>
                  <a:pt x="603" y="38076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cxnSp>
        <p:nvCxnSpPr>
          <p:cNvPr id="88" name="MS 4th Laser">
            <a:extLst>
              <a:ext uri="{FF2B5EF4-FFF2-40B4-BE49-F238E27FC236}">
                <a16:creationId xmlns:a16="http://schemas.microsoft.com/office/drawing/2014/main" id="{82B085C3-7B52-27ED-83B9-30A06D4D70EC}"/>
              </a:ext>
            </a:extLst>
          </p:cNvPr>
          <p:cNvCxnSpPr>
            <a:cxnSpLocks/>
          </p:cNvCxnSpPr>
          <p:nvPr/>
        </p:nvCxnSpPr>
        <p:spPr>
          <a:xfrm>
            <a:off x="8040216" y="3915018"/>
            <a:ext cx="0" cy="972144"/>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69" name="MS 4th Laser txt">
            <a:extLst>
              <a:ext uri="{FF2B5EF4-FFF2-40B4-BE49-F238E27FC236}">
                <a16:creationId xmlns:a16="http://schemas.microsoft.com/office/drawing/2014/main" id="{E5813BD0-A53B-16A8-5A40-EB6D276EA493}"/>
              </a:ext>
            </a:extLst>
          </p:cNvPr>
          <p:cNvSpPr txBox="1"/>
          <p:nvPr/>
        </p:nvSpPr>
        <p:spPr>
          <a:xfrm>
            <a:off x="7768803" y="3505645"/>
            <a:ext cx="512961"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10μJ femto-sec</a:t>
            </a:r>
            <a:br>
              <a:rPr lang="en-US" altLang="ja-JP" sz="1400" b="1" dirty="0">
                <a:solidFill>
                  <a:srgbClr val="AF00AF"/>
                </a:solidFill>
                <a:latin typeface="游ゴシック" panose="020F0502020204030204"/>
                <a:ea typeface="游ゴシック" panose="020B0400000000000000" pitchFamily="50" charset="-128"/>
              </a:rPr>
            </a:br>
            <a:r>
              <a:rPr lang="en-US" altLang="ja-JP" sz="1400" b="1" dirty="0">
                <a:solidFill>
                  <a:srgbClr val="AF00AF"/>
                </a:solidFill>
                <a:latin typeface="游ゴシック" panose="020F0502020204030204"/>
                <a:ea typeface="游ゴシック" panose="020B0400000000000000" pitchFamily="50" charset="-128"/>
              </a:rPr>
              <a:t>pulse IR Laser</a:t>
            </a:r>
          </a:p>
        </p:txBody>
      </p:sp>
      <p:sp>
        <p:nvSpPr>
          <p:cNvPr id="126" name="MS 4th Beam outline">
            <a:extLst>
              <a:ext uri="{FF2B5EF4-FFF2-40B4-BE49-F238E27FC236}">
                <a16:creationId xmlns:a16="http://schemas.microsoft.com/office/drawing/2014/main" id="{C158A73A-1B32-B3C8-6B76-B19FA1067833}"/>
              </a:ext>
            </a:extLst>
          </p:cNvPr>
          <p:cNvSpPr/>
          <p:nvPr/>
        </p:nvSpPr>
        <p:spPr>
          <a:xfrm>
            <a:off x="8035173" y="4696088"/>
            <a:ext cx="2378045"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 name="connsiteX0" fmla="*/ -1 w 7674399"/>
              <a:gd name="connsiteY0" fmla="*/ 182954 h 353095"/>
              <a:gd name="connsiteX1" fmla="*/ 935735 w 7674399"/>
              <a:gd name="connsiteY1" fmla="*/ 0 h 353095"/>
              <a:gd name="connsiteX2" fmla="*/ 7674399 w 7674399"/>
              <a:gd name="connsiteY2" fmla="*/ 183298 h 353095"/>
              <a:gd name="connsiteX3" fmla="*/ 926156 w 7674399"/>
              <a:gd name="connsiteY3" fmla="*/ 353095 h 353095"/>
              <a:gd name="connsiteX4" fmla="*/ 78448 w 7674399"/>
              <a:gd name="connsiteY4" fmla="*/ 189228 h 353095"/>
              <a:gd name="connsiteX0" fmla="*/ 12918 w 7595951"/>
              <a:gd name="connsiteY0" fmla="*/ 185335 h 353095"/>
              <a:gd name="connsiteX1" fmla="*/ 857287 w 7595951"/>
              <a:gd name="connsiteY1" fmla="*/ 0 h 353095"/>
              <a:gd name="connsiteX2" fmla="*/ 7595951 w 7595951"/>
              <a:gd name="connsiteY2" fmla="*/ 183298 h 353095"/>
              <a:gd name="connsiteX3" fmla="*/ 847708 w 7595951"/>
              <a:gd name="connsiteY3" fmla="*/ 353095 h 353095"/>
              <a:gd name="connsiteX4" fmla="*/ 0 w 7595951"/>
              <a:gd name="connsiteY4" fmla="*/ 189228 h 353095"/>
              <a:gd name="connsiteX0" fmla="*/ 12918 w 7603564"/>
              <a:gd name="connsiteY0" fmla="*/ 185335 h 353095"/>
              <a:gd name="connsiteX1" fmla="*/ 857287 w 7603564"/>
              <a:gd name="connsiteY1" fmla="*/ 0 h 353095"/>
              <a:gd name="connsiteX2" fmla="*/ 7603564 w 7603564"/>
              <a:gd name="connsiteY2" fmla="*/ 190442 h 353095"/>
              <a:gd name="connsiteX3" fmla="*/ 847708 w 7603564"/>
              <a:gd name="connsiteY3" fmla="*/ 353095 h 353095"/>
              <a:gd name="connsiteX4" fmla="*/ 0 w 7603564"/>
              <a:gd name="connsiteY4" fmla="*/ 189228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564" h="353095">
                <a:moveTo>
                  <a:pt x="12918" y="185335"/>
                </a:moveTo>
                <a:lnTo>
                  <a:pt x="857287" y="0"/>
                </a:lnTo>
                <a:lnTo>
                  <a:pt x="7603564" y="190442"/>
                </a:lnTo>
                <a:lnTo>
                  <a:pt x="847708" y="353095"/>
                </a:lnTo>
                <a:lnTo>
                  <a:pt x="0" y="18922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cxnSp>
        <p:nvCxnSpPr>
          <p:cNvPr id="90" name="SOA 30kV">
            <a:extLst>
              <a:ext uri="{FF2B5EF4-FFF2-40B4-BE49-F238E27FC236}">
                <a16:creationId xmlns:a16="http://schemas.microsoft.com/office/drawing/2014/main" id="{4CF022E8-881D-844D-1725-DD7CDCD5C53D}"/>
              </a:ext>
            </a:extLst>
          </p:cNvPr>
          <p:cNvCxnSpPr>
            <a:cxnSpLocks/>
          </p:cNvCxnSpPr>
          <p:nvPr/>
        </p:nvCxnSpPr>
        <p:spPr>
          <a:xfrm>
            <a:off x="2831749" y="2545807"/>
            <a:ext cx="4596401"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SOA Beam Ax">
            <a:extLst>
              <a:ext uri="{FF2B5EF4-FFF2-40B4-BE49-F238E27FC236}">
                <a16:creationId xmlns:a16="http://schemas.microsoft.com/office/drawing/2014/main" id="{3945F577-0C6E-D193-FE65-79F8AEB15138}"/>
              </a:ext>
            </a:extLst>
          </p:cNvPr>
          <p:cNvCxnSpPr>
            <a:cxnSpLocks/>
          </p:cNvCxnSpPr>
          <p:nvPr/>
        </p:nvCxnSpPr>
        <p:spPr>
          <a:xfrm>
            <a:off x="1524000" y="1970838"/>
            <a:ext cx="9108504"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MS Beam Ax">
            <a:extLst>
              <a:ext uri="{FF2B5EF4-FFF2-40B4-BE49-F238E27FC236}">
                <a16:creationId xmlns:a16="http://schemas.microsoft.com/office/drawing/2014/main" id="{64E79A99-480E-3679-2F07-C20350BA0703}"/>
              </a:ext>
            </a:extLst>
          </p:cNvPr>
          <p:cNvCxnSpPr>
            <a:cxnSpLocks/>
          </p:cNvCxnSpPr>
          <p:nvPr/>
        </p:nvCxnSpPr>
        <p:spPr>
          <a:xfrm>
            <a:off x="1524000" y="4887162"/>
            <a:ext cx="9108504"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02" name="SOA Target txt">
            <a:extLst>
              <a:ext uri="{FF2B5EF4-FFF2-40B4-BE49-F238E27FC236}">
                <a16:creationId xmlns:a16="http://schemas.microsoft.com/office/drawing/2014/main" id="{75C4CBCB-8E84-BE69-C5C4-4DFD8CC524A6}"/>
              </a:ext>
            </a:extLst>
          </p:cNvPr>
          <p:cNvSpPr txBox="1"/>
          <p:nvPr/>
        </p:nvSpPr>
        <p:spPr>
          <a:xfrm>
            <a:off x="2181943" y="2736511"/>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游ゴシック" panose="020F0502020204030204"/>
                <a:ea typeface="游ゴシック" panose="020B0400000000000000" pitchFamily="50" charset="-128"/>
              </a:rPr>
              <a:t>Target</a:t>
            </a:r>
          </a:p>
          <a:p>
            <a:pPr algn="ctr">
              <a:defRPr/>
            </a:pPr>
            <a:r>
              <a:rPr lang="en-US" altLang="ja-JP" sz="1400" b="1" dirty="0">
                <a:solidFill>
                  <a:srgbClr val="0000B0"/>
                </a:solidFill>
                <a:latin typeface="游ゴシック" panose="020F0502020204030204"/>
                <a:ea typeface="游ゴシック" panose="020B0400000000000000" pitchFamily="50" charset="-128"/>
              </a:rPr>
              <a:t>SiO2-AG</a:t>
            </a:r>
          </a:p>
        </p:txBody>
      </p:sp>
      <p:sp>
        <p:nvSpPr>
          <p:cNvPr id="103" name="MS 1st Target txt">
            <a:extLst>
              <a:ext uri="{FF2B5EF4-FFF2-40B4-BE49-F238E27FC236}">
                <a16:creationId xmlns:a16="http://schemas.microsoft.com/office/drawing/2014/main" id="{F3204E40-6C4B-D043-A4B0-9F7DD71E9AFF}"/>
              </a:ext>
            </a:extLst>
          </p:cNvPr>
          <p:cNvSpPr txBox="1"/>
          <p:nvPr/>
        </p:nvSpPr>
        <p:spPr>
          <a:xfrm>
            <a:off x="2215952" y="5795598"/>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1</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st</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target</a:t>
            </a:r>
          </a:p>
          <a:p>
            <a:pPr algn="ctr">
              <a:defRPr/>
            </a:pPr>
            <a:r>
              <a:rPr lang="en-US" altLang="ja-JP" sz="1400" b="1" dirty="0">
                <a:solidFill>
                  <a:srgbClr val="0000B0"/>
                </a:solidFill>
                <a:latin typeface="游ゴシック" panose="020F0502020204030204"/>
                <a:ea typeface="游ゴシック" panose="020B0400000000000000" pitchFamily="50" charset="-128"/>
              </a:rPr>
              <a:t>SiO2-AG</a:t>
            </a:r>
            <a:endParaRPr lang="ja-JP" altLang="en-US" sz="1400" b="1" dirty="0">
              <a:solidFill>
                <a:srgbClr val="0000B0"/>
              </a:solidFill>
              <a:latin typeface="游ゴシック" panose="020F0502020204030204"/>
              <a:ea typeface="游ゴシック" panose="020B0400000000000000" pitchFamily="50" charset="-128"/>
            </a:endParaRPr>
          </a:p>
        </p:txBody>
      </p:sp>
      <p:sp>
        <p:nvSpPr>
          <p:cNvPr id="104" name="MS 2nd Target txt">
            <a:extLst>
              <a:ext uri="{FF2B5EF4-FFF2-40B4-BE49-F238E27FC236}">
                <a16:creationId xmlns:a16="http://schemas.microsoft.com/office/drawing/2014/main" id="{DB00EE56-C103-254C-7C7B-BFBE6DC1C931}"/>
              </a:ext>
            </a:extLst>
          </p:cNvPr>
          <p:cNvSpPr txBox="1"/>
          <p:nvPr/>
        </p:nvSpPr>
        <p:spPr>
          <a:xfrm>
            <a:off x="3985236" y="5780072"/>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2</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nd</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target</a:t>
            </a:r>
          </a:p>
          <a:p>
            <a:pPr algn="ctr">
              <a:defRPr/>
            </a:pPr>
            <a:r>
              <a:rPr lang="en-US" altLang="ja-JP" sz="1400" b="1" dirty="0">
                <a:solidFill>
                  <a:srgbClr val="0000B0"/>
                </a:solidFill>
                <a:latin typeface="游ゴシック" panose="020F0502020204030204"/>
                <a:ea typeface="游ゴシック" panose="020B0400000000000000" pitchFamily="50" charset="-128"/>
              </a:rPr>
              <a:t>Mesoporous </a:t>
            </a:r>
          </a:p>
          <a:p>
            <a:pPr algn="ctr">
              <a:defRPr/>
            </a:pPr>
            <a:r>
              <a:rPr lang="en-US" altLang="ja-JP" sz="1400" b="1" dirty="0">
                <a:solidFill>
                  <a:srgbClr val="0000B0"/>
                </a:solidFill>
                <a:latin typeface="游ゴシック" panose="020F0502020204030204"/>
                <a:ea typeface="游ゴシック" panose="020B0400000000000000" pitchFamily="50" charset="-128"/>
              </a:rPr>
              <a:t>SiO</a:t>
            </a:r>
            <a:r>
              <a:rPr lang="en-US" altLang="ja-JP" sz="1400" b="1" baseline="-25000" dirty="0">
                <a:solidFill>
                  <a:srgbClr val="0000B0"/>
                </a:solidFill>
                <a:latin typeface="游ゴシック" panose="020F0502020204030204"/>
                <a:ea typeface="游ゴシック" panose="020B0400000000000000" pitchFamily="50" charset="-128"/>
              </a:rPr>
              <a:t>2</a:t>
            </a:r>
            <a:r>
              <a:rPr lang="ja-JP" altLang="en-US" sz="1400" b="1" dirty="0">
                <a:solidFill>
                  <a:srgbClr val="0000B0"/>
                </a:solidFill>
                <a:latin typeface="游ゴシック" panose="020F0502020204030204"/>
                <a:ea typeface="游ゴシック" panose="020B0400000000000000" pitchFamily="50" charset="-128"/>
              </a:rPr>
              <a:t> </a:t>
            </a:r>
            <a:r>
              <a:rPr lang="en-US" altLang="ja-JP" sz="1400" b="1" dirty="0">
                <a:solidFill>
                  <a:srgbClr val="0000B0"/>
                </a:solidFill>
                <a:latin typeface="游ゴシック" panose="020F0502020204030204"/>
                <a:ea typeface="游ゴシック" panose="020B0400000000000000" pitchFamily="50" charset="-128"/>
              </a:rPr>
              <a:t>foil</a:t>
            </a:r>
            <a:endParaRPr lang="ja-JP" altLang="en-US" sz="1400" b="1" dirty="0">
              <a:solidFill>
                <a:srgbClr val="0000B0"/>
              </a:solidFill>
              <a:latin typeface="游ゴシック" panose="020F0502020204030204"/>
              <a:ea typeface="游ゴシック" panose="020B0400000000000000" pitchFamily="50" charset="-128"/>
            </a:endParaRPr>
          </a:p>
        </p:txBody>
      </p:sp>
      <p:sp>
        <p:nvSpPr>
          <p:cNvPr id="106" name="MS 3rd Target txt">
            <a:extLst>
              <a:ext uri="{FF2B5EF4-FFF2-40B4-BE49-F238E27FC236}">
                <a16:creationId xmlns:a16="http://schemas.microsoft.com/office/drawing/2014/main" id="{D66D52DA-201A-38D4-B3B2-821EC1A11E36}"/>
              </a:ext>
            </a:extLst>
          </p:cNvPr>
          <p:cNvSpPr txBox="1"/>
          <p:nvPr/>
        </p:nvSpPr>
        <p:spPr>
          <a:xfrm>
            <a:off x="5763188" y="5790125"/>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3</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rd</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target</a:t>
            </a:r>
          </a:p>
          <a:p>
            <a:pPr algn="ctr">
              <a:defRPr/>
            </a:pPr>
            <a:r>
              <a:rPr lang="en-US" altLang="ja-JP" sz="1400" b="1" dirty="0">
                <a:solidFill>
                  <a:srgbClr val="0000B0"/>
                </a:solidFill>
                <a:latin typeface="游ゴシック" panose="020F0502020204030204"/>
                <a:ea typeface="游ゴシック" panose="020B0400000000000000" pitchFamily="50" charset="-128"/>
              </a:rPr>
              <a:t>Mesoporous </a:t>
            </a:r>
          </a:p>
          <a:p>
            <a:pPr algn="ctr">
              <a:defRPr/>
            </a:pPr>
            <a:r>
              <a:rPr lang="en-US" altLang="ja-JP" sz="1400" b="1" dirty="0">
                <a:solidFill>
                  <a:srgbClr val="0000B0"/>
                </a:solidFill>
                <a:latin typeface="游ゴシック" panose="020F0502020204030204"/>
                <a:ea typeface="游ゴシック" panose="020B0400000000000000" pitchFamily="50" charset="-128"/>
              </a:rPr>
              <a:t>SiO</a:t>
            </a:r>
            <a:r>
              <a:rPr lang="en-US" altLang="ja-JP" sz="1400" b="1" baseline="-25000" dirty="0">
                <a:solidFill>
                  <a:srgbClr val="0000B0"/>
                </a:solidFill>
                <a:latin typeface="游ゴシック" panose="020F0502020204030204"/>
                <a:ea typeface="游ゴシック" panose="020B0400000000000000" pitchFamily="50" charset="-128"/>
              </a:rPr>
              <a:t>2</a:t>
            </a:r>
            <a:r>
              <a:rPr lang="ja-JP" altLang="en-US" sz="1400" b="1" dirty="0">
                <a:solidFill>
                  <a:srgbClr val="0000B0"/>
                </a:solidFill>
                <a:latin typeface="游ゴシック" panose="020F0502020204030204"/>
                <a:ea typeface="游ゴシック" panose="020B0400000000000000" pitchFamily="50" charset="-128"/>
              </a:rPr>
              <a:t> </a:t>
            </a:r>
            <a:r>
              <a:rPr lang="en-US" altLang="ja-JP" sz="1400" b="1" dirty="0">
                <a:solidFill>
                  <a:srgbClr val="0000B0"/>
                </a:solidFill>
                <a:latin typeface="游ゴシック" panose="020F0502020204030204"/>
                <a:ea typeface="游ゴシック" panose="020B0400000000000000" pitchFamily="50" charset="-128"/>
              </a:rPr>
              <a:t>foil</a:t>
            </a:r>
            <a:endParaRPr lang="ja-JP" altLang="en-US" sz="1400" b="1" dirty="0">
              <a:solidFill>
                <a:srgbClr val="0000B0"/>
              </a:solidFill>
              <a:latin typeface="游ゴシック" panose="020F0502020204030204"/>
              <a:ea typeface="游ゴシック" panose="020B0400000000000000" pitchFamily="50" charset="-128"/>
            </a:endParaRPr>
          </a:p>
        </p:txBody>
      </p:sp>
      <p:sp>
        <p:nvSpPr>
          <p:cNvPr id="107" name="MS 4th Target txt">
            <a:extLst>
              <a:ext uri="{FF2B5EF4-FFF2-40B4-BE49-F238E27FC236}">
                <a16:creationId xmlns:a16="http://schemas.microsoft.com/office/drawing/2014/main" id="{6A5A9E06-749D-C4F4-15ED-4BF9486FEEDF}"/>
              </a:ext>
            </a:extLst>
          </p:cNvPr>
          <p:cNvSpPr txBox="1"/>
          <p:nvPr/>
        </p:nvSpPr>
        <p:spPr>
          <a:xfrm>
            <a:off x="7540905" y="5796854"/>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4</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target</a:t>
            </a:r>
          </a:p>
          <a:p>
            <a:pPr algn="ctr">
              <a:defRPr/>
            </a:pPr>
            <a:r>
              <a:rPr lang="en-US" altLang="ja-JP" sz="1400" b="1" dirty="0">
                <a:solidFill>
                  <a:srgbClr val="0000B0"/>
                </a:solidFill>
                <a:latin typeface="游ゴシック" panose="020F0502020204030204"/>
                <a:ea typeface="游ゴシック" panose="020B0400000000000000" pitchFamily="50" charset="-128"/>
              </a:rPr>
              <a:t>Mesoporous</a:t>
            </a:r>
            <a:br>
              <a:rPr lang="en-US" altLang="ja-JP" sz="1400" b="1" dirty="0">
                <a:solidFill>
                  <a:srgbClr val="0000B0"/>
                </a:solidFill>
                <a:latin typeface="游ゴシック" panose="020F0502020204030204"/>
                <a:ea typeface="游ゴシック" panose="020B0400000000000000" pitchFamily="50" charset="-128"/>
              </a:rPr>
            </a:br>
            <a:r>
              <a:rPr lang="en-US" altLang="ja-JP" sz="1400" b="1" dirty="0">
                <a:solidFill>
                  <a:srgbClr val="0000B0"/>
                </a:solidFill>
                <a:latin typeface="游ゴシック" panose="020F0502020204030204"/>
                <a:ea typeface="游ゴシック" panose="020B0400000000000000" pitchFamily="50" charset="-128"/>
              </a:rPr>
              <a:t>SiO</a:t>
            </a:r>
            <a:r>
              <a:rPr lang="en-US" altLang="ja-JP" sz="1400" b="1" baseline="-25000" dirty="0">
                <a:solidFill>
                  <a:srgbClr val="0000B0"/>
                </a:solidFill>
                <a:latin typeface="游ゴシック" panose="020F0502020204030204"/>
                <a:ea typeface="游ゴシック" panose="020B0400000000000000" pitchFamily="50" charset="-128"/>
              </a:rPr>
              <a:t>2</a:t>
            </a:r>
            <a:r>
              <a:rPr lang="en-US" altLang="ja-JP" sz="1400" b="1" dirty="0">
                <a:solidFill>
                  <a:srgbClr val="0000B0"/>
                </a:solidFill>
                <a:latin typeface="游ゴシック" panose="020F0502020204030204"/>
                <a:ea typeface="游ゴシック" panose="020B0400000000000000" pitchFamily="50" charset="-128"/>
              </a:rPr>
              <a:t> foil</a:t>
            </a:r>
            <a:endParaRPr lang="ja-JP" altLang="en-US" sz="1400" b="1" dirty="0">
              <a:solidFill>
                <a:srgbClr val="0000B0"/>
              </a:solidFill>
              <a:latin typeface="游ゴシック" panose="020F0502020204030204"/>
              <a:ea typeface="游ゴシック" panose="020B0400000000000000" pitchFamily="50" charset="-128"/>
            </a:endParaRPr>
          </a:p>
        </p:txBody>
      </p:sp>
      <p:cxnSp>
        <p:nvCxnSpPr>
          <p:cNvPr id="43" name="Axes">
            <a:extLst>
              <a:ext uri="{FF2B5EF4-FFF2-40B4-BE49-F238E27FC236}">
                <a16:creationId xmlns:a16="http://schemas.microsoft.com/office/drawing/2014/main" id="{4AEF7321-5E7E-F090-12EB-D3F835113C03}"/>
              </a:ext>
            </a:extLst>
          </p:cNvPr>
          <p:cNvCxnSpPr>
            <a:cxnSpLocks/>
          </p:cNvCxnSpPr>
          <p:nvPr/>
        </p:nvCxnSpPr>
        <p:spPr>
          <a:xfrm>
            <a:off x="1531348" y="6525344"/>
            <a:ext cx="9108504" cy="0"/>
          </a:xfrm>
          <a:prstGeom prst="straightConnector1">
            <a:avLst/>
          </a:prstGeom>
          <a:ln w="158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Axes div0">
            <a:extLst>
              <a:ext uri="{FF2B5EF4-FFF2-40B4-BE49-F238E27FC236}">
                <a16:creationId xmlns:a16="http://schemas.microsoft.com/office/drawing/2014/main" id="{26B7DC68-AB39-EDC3-0BF5-AFE54301EE86}"/>
              </a:ext>
            </a:extLst>
          </p:cNvPr>
          <p:cNvCxnSpPr>
            <a:cxnSpLocks/>
          </p:cNvCxnSpPr>
          <p:nvPr/>
        </p:nvCxnSpPr>
        <p:spPr>
          <a:xfrm>
            <a:off x="2732820" y="6363730"/>
            <a:ext cx="0" cy="161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Axes div1">
            <a:extLst>
              <a:ext uri="{FF2B5EF4-FFF2-40B4-BE49-F238E27FC236}">
                <a16:creationId xmlns:a16="http://schemas.microsoft.com/office/drawing/2014/main" id="{535DB717-EBC5-76C0-A818-6FBAD2FD4523}"/>
              </a:ext>
            </a:extLst>
          </p:cNvPr>
          <p:cNvCxnSpPr>
            <a:cxnSpLocks/>
          </p:cNvCxnSpPr>
          <p:nvPr/>
        </p:nvCxnSpPr>
        <p:spPr>
          <a:xfrm>
            <a:off x="6252816" y="6363730"/>
            <a:ext cx="0" cy="161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Axes div2">
            <a:extLst>
              <a:ext uri="{FF2B5EF4-FFF2-40B4-BE49-F238E27FC236}">
                <a16:creationId xmlns:a16="http://schemas.microsoft.com/office/drawing/2014/main" id="{052A6E1E-B1C2-27F6-2783-112C8A19A22E}"/>
              </a:ext>
            </a:extLst>
          </p:cNvPr>
          <p:cNvCxnSpPr>
            <a:cxnSpLocks/>
          </p:cNvCxnSpPr>
          <p:nvPr/>
        </p:nvCxnSpPr>
        <p:spPr>
          <a:xfrm>
            <a:off x="9768407" y="6363730"/>
            <a:ext cx="0" cy="1616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Axes 0cm txt">
            <a:extLst>
              <a:ext uri="{FF2B5EF4-FFF2-40B4-BE49-F238E27FC236}">
                <a16:creationId xmlns:a16="http://schemas.microsoft.com/office/drawing/2014/main" id="{74BCC45F-4543-1823-0119-BF1DF6391F98}"/>
              </a:ext>
            </a:extLst>
          </p:cNvPr>
          <p:cNvSpPr txBox="1"/>
          <p:nvPr/>
        </p:nvSpPr>
        <p:spPr>
          <a:xfrm>
            <a:off x="2476342" y="6581003"/>
            <a:ext cx="512961" cy="276999"/>
          </a:xfrm>
          <a:prstGeom prst="rect">
            <a:avLst/>
          </a:prstGeom>
          <a:noFill/>
        </p:spPr>
        <p:txBody>
          <a:bodyPr wrap="none" lIns="0" tIns="0" rIns="0" bIns="0" rtlCol="0">
            <a:noAutofit/>
          </a:bodyPr>
          <a:lstStyle/>
          <a:p>
            <a:pPr algn="ctr">
              <a:defRPr/>
            </a:pPr>
            <a:r>
              <a:rPr lang="en-US" altLang="ja-JP"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0cm</a:t>
            </a:r>
            <a:endPar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09" name="Axes 10cm txt">
            <a:extLst>
              <a:ext uri="{FF2B5EF4-FFF2-40B4-BE49-F238E27FC236}">
                <a16:creationId xmlns:a16="http://schemas.microsoft.com/office/drawing/2014/main" id="{A120A1C1-7292-F3A9-B1C3-1E4C78EF71B3}"/>
              </a:ext>
            </a:extLst>
          </p:cNvPr>
          <p:cNvSpPr txBox="1"/>
          <p:nvPr/>
        </p:nvSpPr>
        <p:spPr>
          <a:xfrm>
            <a:off x="6023578" y="6601542"/>
            <a:ext cx="512961" cy="276999"/>
          </a:xfrm>
          <a:prstGeom prst="rect">
            <a:avLst/>
          </a:prstGeom>
          <a:noFill/>
        </p:spPr>
        <p:txBody>
          <a:bodyPr wrap="none" lIns="0" tIns="0" rIns="0" bIns="0" rtlCol="0">
            <a:noAutofit/>
          </a:bodyPr>
          <a:lstStyle/>
          <a:p>
            <a:pPr algn="ctr">
              <a:defRPr/>
            </a:pPr>
            <a:r>
              <a:rPr lang="en-US" altLang="ja-JP"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10cm</a:t>
            </a:r>
            <a:endPar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0" name="Axes 20cm txt">
            <a:extLst>
              <a:ext uri="{FF2B5EF4-FFF2-40B4-BE49-F238E27FC236}">
                <a16:creationId xmlns:a16="http://schemas.microsoft.com/office/drawing/2014/main" id="{7A20F427-C9E7-2F75-D8D8-DE1F71FE9BD0}"/>
              </a:ext>
            </a:extLst>
          </p:cNvPr>
          <p:cNvSpPr txBox="1"/>
          <p:nvPr/>
        </p:nvSpPr>
        <p:spPr>
          <a:xfrm>
            <a:off x="9511929" y="6616490"/>
            <a:ext cx="512961" cy="276999"/>
          </a:xfrm>
          <a:prstGeom prst="rect">
            <a:avLst/>
          </a:prstGeom>
          <a:noFill/>
        </p:spPr>
        <p:txBody>
          <a:bodyPr wrap="none" lIns="0" tIns="0" rIns="0" bIns="0" rtlCol="0">
            <a:noAutofit/>
          </a:bodyPr>
          <a:lstStyle/>
          <a:p>
            <a:pPr algn="ctr">
              <a:defRPr/>
            </a:pPr>
            <a:r>
              <a:rPr lang="en-US" altLang="ja-JP"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20cm</a:t>
            </a:r>
            <a:endPar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1" name="SOA 30kV txt">
            <a:extLst>
              <a:ext uri="{FF2B5EF4-FFF2-40B4-BE49-F238E27FC236}">
                <a16:creationId xmlns:a16="http://schemas.microsoft.com/office/drawing/2014/main" id="{9B76C921-26EB-3403-ED58-C70FEAF87FC4}"/>
              </a:ext>
            </a:extLst>
          </p:cNvPr>
          <p:cNvSpPr txBox="1"/>
          <p:nvPr/>
        </p:nvSpPr>
        <p:spPr>
          <a:xfrm>
            <a:off x="6140753" y="2542045"/>
            <a:ext cx="512961" cy="276999"/>
          </a:xfrm>
          <a:prstGeom prst="rect">
            <a:avLst/>
          </a:prstGeom>
          <a:noFill/>
        </p:spPr>
        <p:txBody>
          <a:bodyPr wrap="none" lIns="0" tIns="0" rIns="0" bIns="0" rtlCol="0">
            <a:noAutofit/>
          </a:bodyPr>
          <a:lstStyle/>
          <a:p>
            <a:pPr algn="ctr">
              <a:defRPr/>
            </a:pPr>
            <a:r>
              <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30kV Extraction</a:t>
            </a:r>
            <a:endPar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92" name="MS 1st 3kV">
            <a:extLst>
              <a:ext uri="{FF2B5EF4-FFF2-40B4-BE49-F238E27FC236}">
                <a16:creationId xmlns:a16="http://schemas.microsoft.com/office/drawing/2014/main" id="{89FD5A68-F11A-95D2-6DA8-8E8BFB037D32}"/>
              </a:ext>
            </a:extLst>
          </p:cNvPr>
          <p:cNvCxnSpPr>
            <a:cxnSpLocks/>
          </p:cNvCxnSpPr>
          <p:nvPr/>
        </p:nvCxnSpPr>
        <p:spPr>
          <a:xfrm>
            <a:off x="2869348" y="5481228"/>
            <a:ext cx="1570468"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4" name="MS 1st 3kV txt">
            <a:extLst>
              <a:ext uri="{FF2B5EF4-FFF2-40B4-BE49-F238E27FC236}">
                <a16:creationId xmlns:a16="http://schemas.microsoft.com/office/drawing/2014/main" id="{38375491-B5E0-E17B-A40A-08BCFC49B6FB}"/>
              </a:ext>
            </a:extLst>
          </p:cNvPr>
          <p:cNvSpPr txBox="1"/>
          <p:nvPr/>
        </p:nvSpPr>
        <p:spPr>
          <a:xfrm>
            <a:off x="3805886" y="5447637"/>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95" name="MS 2nd 3kV">
            <a:extLst>
              <a:ext uri="{FF2B5EF4-FFF2-40B4-BE49-F238E27FC236}">
                <a16:creationId xmlns:a16="http://schemas.microsoft.com/office/drawing/2014/main" id="{6121B0E1-982D-CDF9-4984-5AC15E6C519B}"/>
              </a:ext>
            </a:extLst>
          </p:cNvPr>
          <p:cNvCxnSpPr>
            <a:cxnSpLocks/>
          </p:cNvCxnSpPr>
          <p:nvPr/>
        </p:nvCxnSpPr>
        <p:spPr>
          <a:xfrm>
            <a:off x="4502104" y="5481228"/>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5" name="MS 2nd 3kV txt">
            <a:extLst>
              <a:ext uri="{FF2B5EF4-FFF2-40B4-BE49-F238E27FC236}">
                <a16:creationId xmlns:a16="http://schemas.microsoft.com/office/drawing/2014/main" id="{78EF26C2-EEF4-00E5-F1F6-D6E8EC1C9BE7}"/>
              </a:ext>
            </a:extLst>
          </p:cNvPr>
          <p:cNvSpPr txBox="1"/>
          <p:nvPr/>
        </p:nvSpPr>
        <p:spPr>
          <a:xfrm>
            <a:off x="5421024" y="5468536"/>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00" name="MS 3rd 3kV">
            <a:extLst>
              <a:ext uri="{FF2B5EF4-FFF2-40B4-BE49-F238E27FC236}">
                <a16:creationId xmlns:a16="http://schemas.microsoft.com/office/drawing/2014/main" id="{F1C6A7FF-3A79-44AC-02B6-61F2D10CB95B}"/>
              </a:ext>
            </a:extLst>
          </p:cNvPr>
          <p:cNvCxnSpPr>
            <a:cxnSpLocks/>
          </p:cNvCxnSpPr>
          <p:nvPr/>
        </p:nvCxnSpPr>
        <p:spPr>
          <a:xfrm>
            <a:off x="6258700" y="5481228"/>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3" name="MS 3rd 3kV txt">
            <a:extLst>
              <a:ext uri="{FF2B5EF4-FFF2-40B4-BE49-F238E27FC236}">
                <a16:creationId xmlns:a16="http://schemas.microsoft.com/office/drawing/2014/main" id="{880AB7E2-3EBD-ADCA-CE08-F6AFFA03465E}"/>
              </a:ext>
            </a:extLst>
          </p:cNvPr>
          <p:cNvSpPr txBox="1"/>
          <p:nvPr/>
        </p:nvSpPr>
        <p:spPr>
          <a:xfrm>
            <a:off x="7357575" y="5468536"/>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01" name="MS 4th 30kV">
            <a:extLst>
              <a:ext uri="{FF2B5EF4-FFF2-40B4-BE49-F238E27FC236}">
                <a16:creationId xmlns:a16="http://schemas.microsoft.com/office/drawing/2014/main" id="{B920F3B7-9AF2-FD7D-A044-68CCC2DA5865}"/>
              </a:ext>
            </a:extLst>
          </p:cNvPr>
          <p:cNvCxnSpPr>
            <a:cxnSpLocks/>
          </p:cNvCxnSpPr>
          <p:nvPr/>
        </p:nvCxnSpPr>
        <p:spPr>
          <a:xfrm>
            <a:off x="8017692" y="5481228"/>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2" name="MS 4th 30kV txt">
            <a:extLst>
              <a:ext uri="{FF2B5EF4-FFF2-40B4-BE49-F238E27FC236}">
                <a16:creationId xmlns:a16="http://schemas.microsoft.com/office/drawing/2014/main" id="{28CAB1A1-97A7-6137-C6C6-339B87D029C0}"/>
              </a:ext>
            </a:extLst>
          </p:cNvPr>
          <p:cNvSpPr txBox="1"/>
          <p:nvPr/>
        </p:nvSpPr>
        <p:spPr>
          <a:xfrm>
            <a:off x="9111882" y="5481231"/>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30kV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6" name="MS 1st D=50mm">
            <a:extLst>
              <a:ext uri="{FF2B5EF4-FFF2-40B4-BE49-F238E27FC236}">
                <a16:creationId xmlns:a16="http://schemas.microsoft.com/office/drawing/2014/main" id="{A0D92F59-7ADC-503B-8945-CC7D034FFA1E}"/>
              </a:ext>
            </a:extLst>
          </p:cNvPr>
          <p:cNvSpPr txBox="1"/>
          <p:nvPr/>
        </p:nvSpPr>
        <p:spPr>
          <a:xfrm>
            <a:off x="2875316" y="4111820"/>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D=50mm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7" name="MS 2nd D=1mm">
            <a:extLst>
              <a:ext uri="{FF2B5EF4-FFF2-40B4-BE49-F238E27FC236}">
                <a16:creationId xmlns:a16="http://schemas.microsoft.com/office/drawing/2014/main" id="{FB6D1858-3626-5180-9802-7CB86CF4068B}"/>
              </a:ext>
            </a:extLst>
          </p:cNvPr>
          <p:cNvSpPr txBox="1"/>
          <p:nvPr/>
        </p:nvSpPr>
        <p:spPr>
          <a:xfrm>
            <a:off x="4564392" y="4396704"/>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D=1mm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8" name="MS 3rd D=30um">
            <a:extLst>
              <a:ext uri="{FF2B5EF4-FFF2-40B4-BE49-F238E27FC236}">
                <a16:creationId xmlns:a16="http://schemas.microsoft.com/office/drawing/2014/main" id="{CB233E17-EC41-B696-A464-C4FDCAE45136}"/>
              </a:ext>
            </a:extLst>
          </p:cNvPr>
          <p:cNvSpPr txBox="1"/>
          <p:nvPr/>
        </p:nvSpPr>
        <p:spPr>
          <a:xfrm>
            <a:off x="6361756" y="4516452"/>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D=30μm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9" name="MS 4th D=1um">
            <a:extLst>
              <a:ext uri="{FF2B5EF4-FFF2-40B4-BE49-F238E27FC236}">
                <a16:creationId xmlns:a16="http://schemas.microsoft.com/office/drawing/2014/main" id="{92D86837-DFD8-7A66-0E8D-4187364DAA20}"/>
              </a:ext>
            </a:extLst>
          </p:cNvPr>
          <p:cNvSpPr txBox="1"/>
          <p:nvPr/>
        </p:nvSpPr>
        <p:spPr>
          <a:xfrm>
            <a:off x="8088775" y="4516038"/>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D=1μm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20" name="MS 5th D=30nm Focusable USM Beam">
            <a:extLst>
              <a:ext uri="{FF2B5EF4-FFF2-40B4-BE49-F238E27FC236}">
                <a16:creationId xmlns:a16="http://schemas.microsoft.com/office/drawing/2014/main" id="{389154A6-756F-CC76-CF97-FA9BBD83DAB1}"/>
              </a:ext>
            </a:extLst>
          </p:cNvPr>
          <p:cNvSpPr txBox="1"/>
          <p:nvPr/>
        </p:nvSpPr>
        <p:spPr>
          <a:xfrm>
            <a:off x="8734758" y="3472872"/>
            <a:ext cx="1933245" cy="1220202"/>
          </a:xfrm>
          <a:prstGeom prst="rect">
            <a:avLst/>
          </a:prstGeom>
          <a:noFill/>
        </p:spPr>
        <p:txBody>
          <a:bodyPr wrap="none" lIns="0" tIns="0" rIns="0" bIns="0" rtlCol="0">
            <a:noAutofit/>
          </a:bodyPr>
          <a:lstStyle/>
          <a:p>
            <a:pPr>
              <a:defRPr/>
            </a:pPr>
            <a: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t>30nm</a:t>
            </a:r>
            <a:r>
              <a:rPr lang="ja-JP" altLang="en-US" sz="20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t>focusable</a:t>
            </a:r>
          </a:p>
          <a:p>
            <a:pPr>
              <a:defRPr/>
            </a:pPr>
            <a: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t>pico-sec pulsed</a:t>
            </a:r>
            <a:b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br>
            <a: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t>Ultraslow</a:t>
            </a:r>
          </a:p>
          <a:p>
            <a:pPr>
              <a:defRPr/>
            </a:pPr>
            <a:r>
              <a:rPr lang="en-US" altLang="ja-JP" sz="2000" b="1" dirty="0">
                <a:solidFill>
                  <a:srgbClr val="FF0000"/>
                </a:solidFill>
                <a:latin typeface="Segoe UI" panose="020B0502040204020203" pitchFamily="34" charset="0"/>
                <a:ea typeface="Segoe UI Black" panose="020B0A02040204020203" pitchFamily="34" charset="0"/>
                <a:cs typeface="Segoe UI" panose="020B0502040204020203" pitchFamily="34" charset="0"/>
              </a:rPr>
              <a:t>Muon Beam</a:t>
            </a:r>
            <a:endParaRPr lang="ja-JP" altLang="en-US" sz="20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21" name="SOA Lesn System">
            <a:extLst>
              <a:ext uri="{FF2B5EF4-FFF2-40B4-BE49-F238E27FC236}">
                <a16:creationId xmlns:a16="http://schemas.microsoft.com/office/drawing/2014/main" id="{0E5EC064-5550-AB93-BE5E-C48DD66381A2}"/>
              </a:ext>
            </a:extLst>
          </p:cNvPr>
          <p:cNvSpPr txBox="1"/>
          <p:nvPr/>
        </p:nvSpPr>
        <p:spPr>
          <a:xfrm>
            <a:off x="3377848" y="1088690"/>
            <a:ext cx="2754159" cy="288085"/>
          </a:xfrm>
          <a:prstGeom prst="rect">
            <a:avLst/>
          </a:prstGeom>
          <a:noFill/>
        </p:spPr>
        <p:txBody>
          <a:bodyPr wrap="none" lIns="0" tIns="0" rIns="0" bIns="0" rtlCol="0">
            <a:noAutofit/>
          </a:bodyPr>
          <a:lstStyle/>
          <a:p>
            <a:pPr algn="ctr">
              <a:defRPr/>
            </a:pPr>
            <a:r>
              <a:rPr lang="en-US" altLang="ja-JP" dirty="0">
                <a:solidFill>
                  <a:srgbClr val="0000B0"/>
                </a:solidFill>
                <a:latin typeface="游ゴシック" panose="020F0502020204030204"/>
                <a:ea typeface="游ゴシック" panose="020B0400000000000000" pitchFamily="50" charset="-128"/>
              </a:rPr>
              <a:t>SOA Lens System</a:t>
            </a:r>
            <a:endParaRPr lang="ja-JP" altLang="en-US" dirty="0">
              <a:solidFill>
                <a:srgbClr val="0000B0"/>
              </a:solidFill>
              <a:latin typeface="游ゴシック" panose="020F0502020204030204"/>
              <a:ea typeface="游ゴシック" panose="020B0400000000000000" pitchFamily="50" charset="-128"/>
            </a:endParaRPr>
          </a:p>
        </p:txBody>
      </p:sp>
      <p:sp>
        <p:nvSpPr>
          <p:cNvPr id="130" name="単段冷却 txt">
            <a:extLst>
              <a:ext uri="{FF2B5EF4-FFF2-40B4-BE49-F238E27FC236}">
                <a16:creationId xmlns:a16="http://schemas.microsoft.com/office/drawing/2014/main" id="{C38A7CBA-A6DF-5138-633A-6958664FCCFD}"/>
              </a:ext>
            </a:extLst>
          </p:cNvPr>
          <p:cNvSpPr txBox="1"/>
          <p:nvPr/>
        </p:nvSpPr>
        <p:spPr>
          <a:xfrm>
            <a:off x="1925465" y="1062494"/>
            <a:ext cx="512961" cy="276999"/>
          </a:xfrm>
          <a:prstGeom prst="rect">
            <a:avLst/>
          </a:prstGeom>
          <a:noFill/>
        </p:spPr>
        <p:txBody>
          <a:bodyPr wrap="none" lIns="0" tIns="0" rIns="0" bIns="0" rtlCol="0">
            <a:noAutofit/>
          </a:bodyPr>
          <a:lstStyle/>
          <a:p>
            <a:pPr algn="ctr">
              <a:defRPr/>
            </a:pPr>
            <a:r>
              <a:rPr lang="en-US" altLang="ja-JP" b="1" dirty="0">
                <a:solidFill>
                  <a:prstClr val="black"/>
                </a:solidFill>
                <a:latin typeface="游ゴシック" panose="020F0502020204030204"/>
                <a:ea typeface="游ゴシック" panose="020B0400000000000000" pitchFamily="50" charset="-128"/>
              </a:rPr>
              <a:t>Single-step</a:t>
            </a:r>
          </a:p>
        </p:txBody>
      </p:sp>
      <p:sp>
        <p:nvSpPr>
          <p:cNvPr id="131" name="多段冷却 txt">
            <a:extLst>
              <a:ext uri="{FF2B5EF4-FFF2-40B4-BE49-F238E27FC236}">
                <a16:creationId xmlns:a16="http://schemas.microsoft.com/office/drawing/2014/main" id="{494EFB9F-4EBB-B051-A2B5-C1ACBBB5E566}"/>
              </a:ext>
            </a:extLst>
          </p:cNvPr>
          <p:cNvSpPr txBox="1"/>
          <p:nvPr/>
        </p:nvSpPr>
        <p:spPr>
          <a:xfrm>
            <a:off x="1872461" y="3994861"/>
            <a:ext cx="512961" cy="276999"/>
          </a:xfrm>
          <a:prstGeom prst="rect">
            <a:avLst/>
          </a:prstGeom>
          <a:noFill/>
        </p:spPr>
        <p:txBody>
          <a:bodyPr wrap="none" lIns="0" tIns="0" rIns="0" bIns="0" rtlCol="0">
            <a:noAutofit/>
          </a:bodyPr>
          <a:lstStyle/>
          <a:p>
            <a:pPr algn="ctr">
              <a:defRPr/>
            </a:pPr>
            <a:r>
              <a:rPr lang="en-US" altLang="ja-JP" b="1" dirty="0">
                <a:solidFill>
                  <a:prstClr val="black"/>
                </a:solidFill>
                <a:latin typeface="游ゴシック" panose="020F0502020204030204"/>
                <a:ea typeface="游ゴシック" panose="020B0400000000000000" pitchFamily="50" charset="-128"/>
              </a:rPr>
              <a:t>Multi-step</a:t>
            </a:r>
          </a:p>
        </p:txBody>
      </p:sp>
      <p:sp>
        <p:nvSpPr>
          <p:cNvPr id="8" name="冷却性能">
            <a:extLst>
              <a:ext uri="{FF2B5EF4-FFF2-40B4-BE49-F238E27FC236}">
                <a16:creationId xmlns:a16="http://schemas.microsoft.com/office/drawing/2014/main" id="{82681AC5-16DE-EF57-00FD-B7AFB0E352FC}"/>
              </a:ext>
            </a:extLst>
          </p:cNvPr>
          <p:cNvSpPr txBox="1"/>
          <p:nvPr/>
        </p:nvSpPr>
        <p:spPr>
          <a:xfrm>
            <a:off x="8812284" y="5699460"/>
            <a:ext cx="1827567" cy="719861"/>
          </a:xfrm>
          <a:prstGeom prst="rect">
            <a:avLst/>
          </a:prstGeom>
          <a:solidFill>
            <a:srgbClr val="FFFF00"/>
          </a:solidFill>
        </p:spPr>
        <p:txBody>
          <a:bodyPr wrap="none" lIns="0" tIns="0" rIns="0" bIns="0" rtlCol="0" anchor="ctr">
            <a:noAutofit/>
          </a:bodyPr>
          <a:lstStyle/>
          <a:p>
            <a:pPr algn="ctr">
              <a:defRPr/>
            </a:pPr>
            <a:r>
              <a:rPr lang="en-US" altLang="ja-JP"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Transmission </a:t>
            </a:r>
            <a:r>
              <a:rPr lang="ja-JP" altLang="en-US"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10%</a:t>
            </a:r>
            <a:br>
              <a:rPr lang="en-US" altLang="ja-JP"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br>
            <a:r>
              <a:rPr lang="en-US" altLang="ja-JP"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Luminance ×10</a:t>
            </a:r>
            <a:r>
              <a:rPr lang="en-US" altLang="ja-JP" sz="1600" baseline="300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8</a:t>
            </a:r>
          </a:p>
          <a:p>
            <a:pPr algn="ctr">
              <a:defRPr/>
            </a:pPr>
            <a:r>
              <a:rPr lang="en-US" altLang="ja-JP" sz="16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Ultrashort pulse</a:t>
            </a:r>
            <a:endParaRPr lang="ja-JP" altLang="en-US" sz="10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7" name="タイトル 37">
            <a:extLst>
              <a:ext uri="{FF2B5EF4-FFF2-40B4-BE49-F238E27FC236}">
                <a16:creationId xmlns:a16="http://schemas.microsoft.com/office/drawing/2014/main" id="{C193ECBD-1907-7F2A-2B02-97EC43736BB4}"/>
              </a:ext>
            </a:extLst>
          </p:cNvPr>
          <p:cNvSpPr>
            <a:spLocks noGrp="1"/>
          </p:cNvSpPr>
          <p:nvPr>
            <p:ph type="title"/>
          </p:nvPr>
        </p:nvSpPr>
        <p:spPr>
          <a:xfrm>
            <a:off x="0" y="-1"/>
            <a:ext cx="12192000" cy="720000"/>
          </a:xfrm>
          <a:solidFill>
            <a:srgbClr val="0000FF"/>
          </a:solidFill>
        </p:spPr>
        <p:txBody>
          <a:bodyPr rtlCol="0" anchor="ctr">
            <a:normAutofit/>
          </a:bodyPr>
          <a:lstStyle/>
          <a:p>
            <a:pPr lvl="0"/>
            <a:r>
              <a:rPr lang="en-US" altLang="ja-JP" dirty="0"/>
              <a:t>Single- / Multi- step Muon-Beam Cooling</a:t>
            </a:r>
            <a:endParaRPr lang="ja-JP" altLang="en-US" dirty="0"/>
          </a:p>
        </p:txBody>
      </p:sp>
      <p:sp>
        <p:nvSpPr>
          <p:cNvPr id="11" name="Mu 説明">
            <a:extLst>
              <a:ext uri="{FF2B5EF4-FFF2-40B4-BE49-F238E27FC236}">
                <a16:creationId xmlns:a16="http://schemas.microsoft.com/office/drawing/2014/main" id="{D2BF886A-1FF7-C34F-A434-498308844273}"/>
              </a:ext>
            </a:extLst>
          </p:cNvPr>
          <p:cNvSpPr txBox="1"/>
          <p:nvPr/>
        </p:nvSpPr>
        <p:spPr>
          <a:xfrm>
            <a:off x="4426111" y="2737164"/>
            <a:ext cx="512961" cy="276999"/>
          </a:xfrm>
          <a:prstGeom prst="rect">
            <a:avLst/>
          </a:prstGeom>
          <a:noFill/>
        </p:spPr>
        <p:txBody>
          <a:bodyPr wrap="none" lIns="0" tIns="0" rIns="0" bIns="0" rtlCol="0">
            <a:noAutofit/>
          </a:bodyPr>
          <a:lstStyle/>
          <a:p>
            <a:pPr algn="ctr">
              <a:defRPr/>
            </a:pPr>
            <a:r>
              <a:rPr lang="en-US" altLang="ja-JP" sz="1400" b="1" dirty="0">
                <a:solidFill>
                  <a:srgbClr val="70AD47">
                    <a:lumMod val="75000"/>
                  </a:srgbClr>
                </a:solidFill>
                <a:latin typeface="游ゴシック" panose="020F0502020204030204"/>
                <a:ea typeface="游ゴシック" panose="020B0400000000000000" pitchFamily="50" charset="-128"/>
              </a:rPr>
              <a:t>Mu: bound state among μ</a:t>
            </a:r>
            <a:r>
              <a:rPr lang="en-US" altLang="ja-JP" sz="1400" b="1" baseline="30000" dirty="0">
                <a:solidFill>
                  <a:srgbClr val="70AD47">
                    <a:lumMod val="75000"/>
                  </a:srgbClr>
                </a:solidFill>
                <a:latin typeface="游ゴシック" panose="020F0502020204030204"/>
                <a:ea typeface="游ゴシック" panose="020B0400000000000000" pitchFamily="50" charset="-128"/>
              </a:rPr>
              <a:t>+</a:t>
            </a:r>
            <a:r>
              <a:rPr lang="ja-JP" altLang="en-US" sz="1400" b="1" dirty="0">
                <a:solidFill>
                  <a:srgbClr val="70AD47">
                    <a:lumMod val="75000"/>
                  </a:srgbClr>
                </a:solidFill>
                <a:latin typeface="游ゴシック" panose="020F0502020204030204"/>
                <a:ea typeface="游ゴシック" panose="020B0400000000000000" pitchFamily="50" charset="-128"/>
              </a:rPr>
              <a:t> </a:t>
            </a:r>
            <a:r>
              <a:rPr lang="en-US" altLang="ja-JP" sz="1400" b="1" dirty="0">
                <a:solidFill>
                  <a:srgbClr val="70AD47">
                    <a:lumMod val="75000"/>
                  </a:srgbClr>
                </a:solidFill>
                <a:latin typeface="游ゴシック" panose="020F0502020204030204"/>
                <a:ea typeface="游ゴシック" panose="020B0400000000000000" pitchFamily="50" charset="-128"/>
              </a:rPr>
              <a:t>and e</a:t>
            </a:r>
            <a:r>
              <a:rPr lang="en-US" altLang="ja-JP" sz="1400" b="1" baseline="30000" dirty="0">
                <a:solidFill>
                  <a:srgbClr val="70AD47">
                    <a:lumMod val="75000"/>
                  </a:srgbClr>
                </a:solidFill>
                <a:latin typeface="游ゴシック" panose="020F0502020204030204"/>
                <a:ea typeface="游ゴシック" panose="020B0400000000000000" pitchFamily="50" charset="-128"/>
              </a:rPr>
              <a:t>-</a:t>
            </a:r>
            <a:endParaRPr lang="ja-JP" altLang="en-US" sz="1400" b="1" baseline="30000" dirty="0">
              <a:solidFill>
                <a:srgbClr val="70AD47">
                  <a:lumMod val="75000"/>
                </a:srgbClr>
              </a:solidFill>
              <a:latin typeface="游ゴシック" panose="020F0502020204030204"/>
              <a:ea typeface="游ゴシック" panose="020B0400000000000000" pitchFamily="50" charset="-128"/>
            </a:endParaRPr>
          </a:p>
        </p:txBody>
      </p:sp>
      <p:cxnSp>
        <p:nvCxnSpPr>
          <p:cNvPr id="12" name="直線矢印コネクタ 11">
            <a:extLst>
              <a:ext uri="{FF2B5EF4-FFF2-40B4-BE49-F238E27FC236}">
                <a16:creationId xmlns:a16="http://schemas.microsoft.com/office/drawing/2014/main" id="{4A6567E1-034F-762F-0013-87F1534BDBDB}"/>
              </a:ext>
            </a:extLst>
          </p:cNvPr>
          <p:cNvCxnSpPr>
            <a:endCxn id="72" idx="5"/>
          </p:cNvCxnSpPr>
          <p:nvPr/>
        </p:nvCxnSpPr>
        <p:spPr>
          <a:xfrm flipH="1" flipV="1">
            <a:off x="2957475" y="2323318"/>
            <a:ext cx="377396" cy="49757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Mu 説明">
            <a:extLst>
              <a:ext uri="{FF2B5EF4-FFF2-40B4-BE49-F238E27FC236}">
                <a16:creationId xmlns:a16="http://schemas.microsoft.com/office/drawing/2014/main" id="{2C979EA3-B38C-D73B-A9EA-0C967A28A021}"/>
              </a:ext>
            </a:extLst>
          </p:cNvPr>
          <p:cNvSpPr txBox="1"/>
          <p:nvPr/>
        </p:nvSpPr>
        <p:spPr>
          <a:xfrm>
            <a:off x="2828164" y="1851283"/>
            <a:ext cx="233156" cy="276999"/>
          </a:xfrm>
          <a:prstGeom prst="rect">
            <a:avLst/>
          </a:prstGeom>
          <a:noFill/>
        </p:spPr>
        <p:txBody>
          <a:bodyPr wrap="none" lIns="0" tIns="0" rIns="0" bIns="0" rtlCol="0">
            <a:noAutofit/>
          </a:bodyPr>
          <a:lstStyle/>
          <a:p>
            <a:pPr>
              <a:defRPr/>
            </a:pPr>
            <a:r>
              <a:rPr lang="en-US" altLang="ja-JP" sz="1400" b="1" dirty="0">
                <a:solidFill>
                  <a:srgbClr val="FF0000"/>
                </a:solidFill>
                <a:latin typeface="游ゴシック" panose="020F0502020204030204"/>
                <a:ea typeface="游ゴシック" panose="020B0400000000000000" pitchFamily="50" charset="-128"/>
              </a:rPr>
              <a:t>μ:Dissociation</a:t>
            </a:r>
            <a:endParaRPr lang="ja-JP" altLang="en-US" sz="1400" b="1" dirty="0">
              <a:solidFill>
                <a:srgbClr val="FF0000"/>
              </a:solidFill>
              <a:latin typeface="游ゴシック" panose="020F0502020204030204"/>
              <a:ea typeface="游ゴシック" panose="020B0400000000000000" pitchFamily="50" charset="-128"/>
            </a:endParaRPr>
          </a:p>
        </p:txBody>
      </p:sp>
      <p:sp>
        <p:nvSpPr>
          <p:cNvPr id="16" name="Mu 説明">
            <a:extLst>
              <a:ext uri="{FF2B5EF4-FFF2-40B4-BE49-F238E27FC236}">
                <a16:creationId xmlns:a16="http://schemas.microsoft.com/office/drawing/2014/main" id="{A3465935-C400-D906-7564-253C179516AA}"/>
              </a:ext>
            </a:extLst>
          </p:cNvPr>
          <p:cNvSpPr txBox="1"/>
          <p:nvPr/>
        </p:nvSpPr>
        <p:spPr>
          <a:xfrm>
            <a:off x="2812676" y="2110506"/>
            <a:ext cx="233156" cy="276999"/>
          </a:xfrm>
          <a:prstGeom prst="rect">
            <a:avLst/>
          </a:prstGeom>
          <a:noFill/>
        </p:spPr>
        <p:txBody>
          <a:bodyPr wrap="none" lIns="0" tIns="0" rIns="0" bIns="0" rtlCol="0">
            <a:noAutofit/>
          </a:bodyPr>
          <a:lstStyle/>
          <a:p>
            <a:pPr algn="ctr">
              <a:defRPr/>
            </a:pPr>
            <a:r>
              <a:rPr lang="en-US" altLang="ja-JP" sz="1400" b="1" dirty="0">
                <a:solidFill>
                  <a:srgbClr val="FF0000"/>
                </a:solidFill>
                <a:latin typeface="游ゴシック" panose="020F0502020204030204"/>
                <a:ea typeface="游ゴシック" panose="020B0400000000000000" pitchFamily="50" charset="-128"/>
              </a:rPr>
              <a:t>μ</a:t>
            </a:r>
            <a:endParaRPr lang="ja-JP" altLang="en-US" sz="1400" b="1" dirty="0">
              <a:solidFill>
                <a:srgbClr val="FF0000"/>
              </a:solidFill>
              <a:latin typeface="游ゴシック" panose="020F0502020204030204"/>
              <a:ea typeface="游ゴシック" panose="020B0400000000000000" pitchFamily="50" charset="-128"/>
            </a:endParaRPr>
          </a:p>
        </p:txBody>
      </p:sp>
      <p:sp>
        <p:nvSpPr>
          <p:cNvPr id="17" name="Mu 説明">
            <a:extLst>
              <a:ext uri="{FF2B5EF4-FFF2-40B4-BE49-F238E27FC236}">
                <a16:creationId xmlns:a16="http://schemas.microsoft.com/office/drawing/2014/main" id="{13B1C2CA-CFD3-52E4-4BDF-6379749812D9}"/>
              </a:ext>
            </a:extLst>
          </p:cNvPr>
          <p:cNvSpPr txBox="1"/>
          <p:nvPr/>
        </p:nvSpPr>
        <p:spPr>
          <a:xfrm>
            <a:off x="2805577" y="1600247"/>
            <a:ext cx="233156" cy="276999"/>
          </a:xfrm>
          <a:prstGeom prst="rect">
            <a:avLst/>
          </a:prstGeom>
          <a:noFill/>
        </p:spPr>
        <p:txBody>
          <a:bodyPr wrap="none" lIns="0" tIns="0" rIns="0" bIns="0" rtlCol="0">
            <a:noAutofit/>
          </a:bodyPr>
          <a:lstStyle/>
          <a:p>
            <a:pPr algn="ctr">
              <a:defRPr/>
            </a:pPr>
            <a:r>
              <a:rPr lang="en-US" altLang="ja-JP" sz="1400" b="1" dirty="0">
                <a:solidFill>
                  <a:srgbClr val="FF0000"/>
                </a:solidFill>
                <a:latin typeface="游ゴシック" panose="020F0502020204030204"/>
                <a:ea typeface="游ゴシック" panose="020B0400000000000000" pitchFamily="50" charset="-128"/>
              </a:rPr>
              <a:t>μ</a:t>
            </a:r>
            <a:endParaRPr lang="ja-JP" altLang="en-US" sz="1400" b="1" dirty="0">
              <a:solidFill>
                <a:srgbClr val="FF0000"/>
              </a:solidFill>
              <a:latin typeface="游ゴシック" panose="020F0502020204030204"/>
              <a:ea typeface="游ゴシック" panose="020B0400000000000000" pitchFamily="50" charset="-128"/>
            </a:endParaRPr>
          </a:p>
        </p:txBody>
      </p:sp>
      <p:sp>
        <p:nvSpPr>
          <p:cNvPr id="10" name="スライド番号プレースホルダー 9">
            <a:extLst>
              <a:ext uri="{FF2B5EF4-FFF2-40B4-BE49-F238E27FC236}">
                <a16:creationId xmlns:a16="http://schemas.microsoft.com/office/drawing/2014/main" id="{54CA4C83-098B-B94E-51B9-8F5DB4A5ED1D}"/>
              </a:ext>
            </a:extLst>
          </p:cNvPr>
          <p:cNvSpPr>
            <a:spLocks noGrp="1"/>
          </p:cNvSpPr>
          <p:nvPr>
            <p:ph type="sldNum" sz="quarter" idx="12"/>
          </p:nvPr>
        </p:nvSpPr>
        <p:spPr/>
        <p:txBody>
          <a:bodyPr/>
          <a:lstStyle/>
          <a:p>
            <a:fld id="{6ECE9F22-6082-4149-A6D0-CD8937F79825}" type="slidenum">
              <a:rPr kumimoji="1" lang="ja-JP" altLang="en-US" smtClean="0"/>
              <a:t>20</a:t>
            </a:fld>
            <a:endParaRPr kumimoji="1" lang="ja-JP" altLang="en-US"/>
          </a:p>
        </p:txBody>
      </p:sp>
    </p:spTree>
    <p:extLst>
      <p:ext uri="{BB962C8B-B14F-4D97-AF65-F5344CB8AC3E}">
        <p14:creationId xmlns:p14="http://schemas.microsoft.com/office/powerpoint/2010/main" val="6189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1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2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4" grpId="0" animBg="1"/>
      <p:bldP spid="75" grpId="0" animBg="1"/>
      <p:bldP spid="80" grpId="0" animBg="1"/>
      <p:bldP spid="81" grpId="0" animBg="1"/>
      <p:bldP spid="82" grpId="0" animBg="1"/>
      <p:bldP spid="72" grpId="0" animBg="1"/>
      <p:bldP spid="128" grpId="0"/>
      <p:bldP spid="73" grpId="0" animBg="1"/>
      <p:bldP spid="129" grpId="0"/>
      <p:bldP spid="76" grpId="0" animBg="1"/>
      <p:bldP spid="77" grpId="0" animBg="1"/>
      <p:bldP spid="78" grpId="0" animBg="1"/>
      <p:bldP spid="122" grpId="0" animBg="1"/>
      <p:bldP spid="5" grpId="0"/>
      <p:bldP spid="4" grpId="0"/>
      <p:bldP spid="65" grpId="0"/>
      <p:bldP spid="66" grpId="0"/>
      <p:bldP spid="123" grpId="0" animBg="1"/>
      <p:bldP spid="67" grpId="0"/>
      <p:bldP spid="124" grpId="0" animBg="1"/>
      <p:bldP spid="68" grpId="0"/>
      <p:bldP spid="125" grpId="0" animBg="1"/>
      <p:bldP spid="69" grpId="0"/>
      <p:bldP spid="126" grpId="0" animBg="1"/>
      <p:bldP spid="111" grpId="0"/>
      <p:bldP spid="116" grpId="0"/>
      <p:bldP spid="117" grpId="0"/>
      <p:bldP spid="118" grpId="0"/>
      <p:bldP spid="119" grpId="0"/>
      <p:bldP spid="120" grpId="0"/>
      <p:bldP spid="8" grpId="0" animBg="1"/>
      <p:bldP spid="11" grpId="0"/>
      <p:bldP spid="14"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88562-97DF-30AB-C47C-7318D75B85EE}"/>
            </a:ext>
          </a:extLst>
        </p:cNvPr>
        <p:cNvGrpSpPr/>
        <p:nvPr/>
      </p:nvGrpSpPr>
      <p:grpSpPr>
        <a:xfrm>
          <a:off x="0" y="0"/>
          <a:ext cx="0" cy="0"/>
          <a:chOff x="0" y="0"/>
          <a:chExt cx="0" cy="0"/>
        </a:xfrm>
      </p:grpSpPr>
      <p:sp>
        <p:nvSpPr>
          <p:cNvPr id="76" name="MS 2nd Muonium">
            <a:extLst>
              <a:ext uri="{FF2B5EF4-FFF2-40B4-BE49-F238E27FC236}">
                <a16:creationId xmlns:a16="http://schemas.microsoft.com/office/drawing/2014/main" id="{A7E34665-BEEF-C5FC-F6E6-3C5D9FD89C90}"/>
              </a:ext>
            </a:extLst>
          </p:cNvPr>
          <p:cNvSpPr/>
          <p:nvPr/>
        </p:nvSpPr>
        <p:spPr>
          <a:xfrm>
            <a:off x="4339700" y="3303674"/>
            <a:ext cx="220012" cy="218047"/>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4" name="MS 2nd Beam">
            <a:extLst>
              <a:ext uri="{FF2B5EF4-FFF2-40B4-BE49-F238E27FC236}">
                <a16:creationId xmlns:a16="http://schemas.microsoft.com/office/drawing/2014/main" id="{C824A849-4BED-D068-42BE-32E01B11B88C}"/>
              </a:ext>
            </a:extLst>
          </p:cNvPr>
          <p:cNvSpPr/>
          <p:nvPr/>
        </p:nvSpPr>
        <p:spPr>
          <a:xfrm rot="16200000">
            <a:off x="3438911" y="4235690"/>
            <a:ext cx="2016993" cy="25331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8946849"/>
              <a:gd name="connsiteY0" fmla="*/ 2 h 1065718"/>
              <a:gd name="connsiteX1" fmla="*/ 6376535 w 8946849"/>
              <a:gd name="connsiteY1" fmla="*/ 1906 h 1065718"/>
              <a:gd name="connsiteX2" fmla="*/ 8946851 w 8946849"/>
              <a:gd name="connsiteY2" fmla="*/ 551739 h 1065718"/>
              <a:gd name="connsiteX3" fmla="*/ 6450093 w 8946849"/>
              <a:gd name="connsiteY3" fmla="*/ 1065718 h 1065718"/>
              <a:gd name="connsiteX4" fmla="*/ 0 w 8946849"/>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49" h="1065718">
                <a:moveTo>
                  <a:pt x="32494" y="2"/>
                </a:moveTo>
                <a:lnTo>
                  <a:pt x="6376535" y="1906"/>
                </a:lnTo>
                <a:lnTo>
                  <a:pt x="8946851" y="551739"/>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3" name="MS 2nd Beam">
            <a:extLst>
              <a:ext uri="{FF2B5EF4-FFF2-40B4-BE49-F238E27FC236}">
                <a16:creationId xmlns:a16="http://schemas.microsoft.com/office/drawing/2014/main" id="{57E973CD-B7A2-EB6B-1D8E-7FE742D8FF4D}"/>
              </a:ext>
            </a:extLst>
          </p:cNvPr>
          <p:cNvSpPr/>
          <p:nvPr/>
        </p:nvSpPr>
        <p:spPr>
          <a:xfrm rot="5400000">
            <a:off x="3400540" y="2369013"/>
            <a:ext cx="2116670" cy="25331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9388990"/>
              <a:gd name="connsiteY0" fmla="*/ 2 h 1065718"/>
              <a:gd name="connsiteX1" fmla="*/ 6376535 w 9388990"/>
              <a:gd name="connsiteY1" fmla="*/ 1906 h 1065718"/>
              <a:gd name="connsiteX2" fmla="*/ 9388992 w 9388990"/>
              <a:gd name="connsiteY2" fmla="*/ 569973 h 1065718"/>
              <a:gd name="connsiteX3" fmla="*/ 6450093 w 9388990"/>
              <a:gd name="connsiteY3" fmla="*/ 1065718 h 1065718"/>
              <a:gd name="connsiteX4" fmla="*/ 0 w 9388990"/>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990" h="1065718">
                <a:moveTo>
                  <a:pt x="32494" y="2"/>
                </a:moveTo>
                <a:lnTo>
                  <a:pt x="6376535" y="1906"/>
                </a:lnTo>
                <a:lnTo>
                  <a:pt x="9388992" y="569973"/>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2" name="MS Surface Muon">
            <a:extLst>
              <a:ext uri="{FF2B5EF4-FFF2-40B4-BE49-F238E27FC236}">
                <a16:creationId xmlns:a16="http://schemas.microsoft.com/office/drawing/2014/main" id="{775AF3F8-B925-FAA2-8603-A54014A013C4}"/>
              </a:ext>
            </a:extLst>
          </p:cNvPr>
          <p:cNvSpPr/>
          <p:nvPr/>
        </p:nvSpPr>
        <p:spPr>
          <a:xfrm>
            <a:off x="1564343" y="2840807"/>
            <a:ext cx="1008000" cy="1188000"/>
          </a:xfrm>
          <a:prstGeom prst="rightArrow">
            <a:avLst>
              <a:gd name="adj1" fmla="val 74513"/>
              <a:gd name="adj2" fmla="val 3015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表面</a:t>
            </a:r>
            <a:endPar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a:p>
            <a:pPr algn="ctr">
              <a:defRPr/>
            </a:pPr>
            <a:r>
              <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ミュオンビーム</a:t>
            </a:r>
          </a:p>
        </p:txBody>
      </p:sp>
      <p:sp>
        <p:nvSpPr>
          <p:cNvPr id="3" name="MS Surface Muon">
            <a:extLst>
              <a:ext uri="{FF2B5EF4-FFF2-40B4-BE49-F238E27FC236}">
                <a16:creationId xmlns:a16="http://schemas.microsoft.com/office/drawing/2014/main" id="{798A49D5-6EA1-ED95-7432-02C9063257D4}"/>
              </a:ext>
            </a:extLst>
          </p:cNvPr>
          <p:cNvSpPr/>
          <p:nvPr/>
        </p:nvSpPr>
        <p:spPr>
          <a:xfrm>
            <a:off x="1564343" y="2344413"/>
            <a:ext cx="1008000" cy="2132182"/>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Surface</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muon</a:t>
            </a:r>
          </a:p>
          <a:p>
            <a:pPr algn="ctr">
              <a:defRPr/>
            </a:pPr>
            <a:r>
              <a:rPr lang="en-US" altLang="ja-JP"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beam</a:t>
            </a:r>
            <a:endParaRPr lang="ja-JP" altLang="en-US" sz="14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75" name="MS 1st Beam">
            <a:extLst>
              <a:ext uri="{FF2B5EF4-FFF2-40B4-BE49-F238E27FC236}">
                <a16:creationId xmlns:a16="http://schemas.microsoft.com/office/drawing/2014/main" id="{7237955C-ABA7-EC52-C4F8-9DD67B048A27}"/>
              </a:ext>
            </a:extLst>
          </p:cNvPr>
          <p:cNvSpPr/>
          <p:nvPr/>
        </p:nvSpPr>
        <p:spPr>
          <a:xfrm>
            <a:off x="2825237" y="2566839"/>
            <a:ext cx="1516979" cy="1695309"/>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61459"/>
              <a:gd name="connsiteY0" fmla="*/ 420364 h 1478200"/>
              <a:gd name="connsiteX1" fmla="*/ 514091 w 1661459"/>
              <a:gd name="connsiteY1" fmla="*/ 0 h 1478200"/>
              <a:gd name="connsiteX2" fmla="*/ 1655482 w 1661459"/>
              <a:gd name="connsiteY2" fmla="*/ 880553 h 1478200"/>
              <a:gd name="connsiteX3" fmla="*/ 1661459 w 1661459"/>
              <a:gd name="connsiteY3" fmla="*/ 1009754 h 1478200"/>
              <a:gd name="connsiteX4" fmla="*/ 782918 w 1661459"/>
              <a:gd name="connsiteY4" fmla="*/ 1478200 h 1478200"/>
              <a:gd name="connsiteX5" fmla="*/ 5977 w 1661459"/>
              <a:gd name="connsiteY5" fmla="*/ 1478200 h 1478200"/>
              <a:gd name="connsiteX0" fmla="*/ 0 w 1661459"/>
              <a:gd name="connsiteY0" fmla="*/ 420364 h 1868229"/>
              <a:gd name="connsiteX1" fmla="*/ 514091 w 1661459"/>
              <a:gd name="connsiteY1" fmla="*/ 0 h 1868229"/>
              <a:gd name="connsiteX2" fmla="*/ 1655482 w 1661459"/>
              <a:gd name="connsiteY2" fmla="*/ 880553 h 1868229"/>
              <a:gd name="connsiteX3" fmla="*/ 1661459 w 1661459"/>
              <a:gd name="connsiteY3" fmla="*/ 1009754 h 1868229"/>
              <a:gd name="connsiteX4" fmla="*/ 493651 w 1661459"/>
              <a:gd name="connsiteY4" fmla="*/ 1868229 h 1868229"/>
              <a:gd name="connsiteX5" fmla="*/ 5977 w 1661459"/>
              <a:gd name="connsiteY5" fmla="*/ 1478200 h 1868229"/>
              <a:gd name="connsiteX0" fmla="*/ 0 w 1661459"/>
              <a:gd name="connsiteY0" fmla="*/ 420364 h 1894710"/>
              <a:gd name="connsiteX1" fmla="*/ 514091 w 1661459"/>
              <a:gd name="connsiteY1" fmla="*/ 0 h 1894710"/>
              <a:gd name="connsiteX2" fmla="*/ 1655482 w 1661459"/>
              <a:gd name="connsiteY2" fmla="*/ 880553 h 1894710"/>
              <a:gd name="connsiteX3" fmla="*/ 1661459 w 1661459"/>
              <a:gd name="connsiteY3" fmla="*/ 1009754 h 1894710"/>
              <a:gd name="connsiteX4" fmla="*/ 401822 w 1661459"/>
              <a:gd name="connsiteY4" fmla="*/ 1894710 h 1894710"/>
              <a:gd name="connsiteX5" fmla="*/ 5977 w 1661459"/>
              <a:gd name="connsiteY5" fmla="*/ 1478200 h 1894710"/>
              <a:gd name="connsiteX0" fmla="*/ 0 w 1661459"/>
              <a:gd name="connsiteY0" fmla="*/ 526286 h 2000632"/>
              <a:gd name="connsiteX1" fmla="*/ 354920 w 1661459"/>
              <a:gd name="connsiteY1" fmla="*/ 0 h 2000632"/>
              <a:gd name="connsiteX2" fmla="*/ 1655482 w 1661459"/>
              <a:gd name="connsiteY2" fmla="*/ 986475 h 2000632"/>
              <a:gd name="connsiteX3" fmla="*/ 1661459 w 1661459"/>
              <a:gd name="connsiteY3" fmla="*/ 1115676 h 2000632"/>
              <a:gd name="connsiteX4" fmla="*/ 401822 w 1661459"/>
              <a:gd name="connsiteY4" fmla="*/ 2000632 h 2000632"/>
              <a:gd name="connsiteX5" fmla="*/ 5977 w 1661459"/>
              <a:gd name="connsiteY5" fmla="*/ 1584122 h 2000632"/>
              <a:gd name="connsiteX0" fmla="*/ 0 w 1655482"/>
              <a:gd name="connsiteY0" fmla="*/ 526286 h 2000632"/>
              <a:gd name="connsiteX1" fmla="*/ 354920 w 1655482"/>
              <a:gd name="connsiteY1" fmla="*/ 0 h 2000632"/>
              <a:gd name="connsiteX2" fmla="*/ 1655482 w 1655482"/>
              <a:gd name="connsiteY2" fmla="*/ 986475 h 2000632"/>
              <a:gd name="connsiteX3" fmla="*/ 1655337 w 1655482"/>
              <a:gd name="connsiteY3" fmla="*/ 1079265 h 2000632"/>
              <a:gd name="connsiteX4" fmla="*/ 401822 w 1655482"/>
              <a:gd name="connsiteY4" fmla="*/ 2000632 h 2000632"/>
              <a:gd name="connsiteX5" fmla="*/ 5977 w 1655482"/>
              <a:gd name="connsiteY5" fmla="*/ 1584122 h 2000632"/>
              <a:gd name="connsiteX0" fmla="*/ 0 w 1655482"/>
              <a:gd name="connsiteY0" fmla="*/ 526286 h 2000632"/>
              <a:gd name="connsiteX1" fmla="*/ 354920 w 1655482"/>
              <a:gd name="connsiteY1" fmla="*/ 0 h 2000632"/>
              <a:gd name="connsiteX2" fmla="*/ 1655482 w 1655482"/>
              <a:gd name="connsiteY2" fmla="*/ 969926 h 2000632"/>
              <a:gd name="connsiteX3" fmla="*/ 1655337 w 1655482"/>
              <a:gd name="connsiteY3" fmla="*/ 1079265 h 2000632"/>
              <a:gd name="connsiteX4" fmla="*/ 401822 w 1655482"/>
              <a:gd name="connsiteY4" fmla="*/ 2000632 h 2000632"/>
              <a:gd name="connsiteX5" fmla="*/ 5977 w 1655482"/>
              <a:gd name="connsiteY5" fmla="*/ 1584122 h 200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2000632">
                <a:moveTo>
                  <a:pt x="0" y="526286"/>
                </a:moveTo>
                <a:lnTo>
                  <a:pt x="354920" y="0"/>
                </a:lnTo>
                <a:lnTo>
                  <a:pt x="1655482" y="969926"/>
                </a:lnTo>
                <a:cubicBezTo>
                  <a:pt x="1655434" y="1000856"/>
                  <a:pt x="1655385" y="1048335"/>
                  <a:pt x="1655337" y="1079265"/>
                </a:cubicBezTo>
                <a:lnTo>
                  <a:pt x="401822" y="2000632"/>
                </a:lnTo>
                <a:lnTo>
                  <a:pt x="5977" y="1584122"/>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0" name="MS 2nd Beam">
            <a:extLst>
              <a:ext uri="{FF2B5EF4-FFF2-40B4-BE49-F238E27FC236}">
                <a16:creationId xmlns:a16="http://schemas.microsoft.com/office/drawing/2014/main" id="{633EBEAA-3497-7B58-0149-03A370D3FBE5}"/>
              </a:ext>
            </a:extLst>
          </p:cNvPr>
          <p:cNvSpPr/>
          <p:nvPr/>
        </p:nvSpPr>
        <p:spPr>
          <a:xfrm>
            <a:off x="4503756" y="3384034"/>
            <a:ext cx="967496" cy="7517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3 w 7491888"/>
              <a:gd name="connsiteY4" fmla="*/ 856344 h 1063812"/>
              <a:gd name="connsiteX0" fmla="*/ 26419 w 7485915"/>
              <a:gd name="connsiteY0" fmla="*/ 231372 h 1063812"/>
              <a:gd name="connsiteX1" fmla="*/ 6376537 w 7485915"/>
              <a:gd name="connsiteY1" fmla="*/ 0 h 1063812"/>
              <a:gd name="connsiteX2" fmla="*/ 7485915 w 7485915"/>
              <a:gd name="connsiteY2" fmla="*/ 549836 h 1063812"/>
              <a:gd name="connsiteX3" fmla="*/ 6450095 w 7485915"/>
              <a:gd name="connsiteY3" fmla="*/ 1063812 h 1063812"/>
              <a:gd name="connsiteX4" fmla="*/ 0 w 7485915"/>
              <a:gd name="connsiteY4" fmla="*/ 856344 h 1063812"/>
              <a:gd name="connsiteX0" fmla="*/ 58819 w 7518315"/>
              <a:gd name="connsiteY0" fmla="*/ 231372 h 1063812"/>
              <a:gd name="connsiteX1" fmla="*/ 6408937 w 7518315"/>
              <a:gd name="connsiteY1" fmla="*/ 0 h 1063812"/>
              <a:gd name="connsiteX2" fmla="*/ 7518315 w 7518315"/>
              <a:gd name="connsiteY2" fmla="*/ 549836 h 1063812"/>
              <a:gd name="connsiteX3" fmla="*/ 6482495 w 7518315"/>
              <a:gd name="connsiteY3" fmla="*/ 1063812 h 1063812"/>
              <a:gd name="connsiteX4" fmla="*/ 0 w 7518315"/>
              <a:gd name="connsiteY4" fmla="*/ 615570 h 1063812"/>
              <a:gd name="connsiteX0" fmla="*/ 58819 w 7518315"/>
              <a:gd name="connsiteY0" fmla="*/ 231372 h 853136"/>
              <a:gd name="connsiteX1" fmla="*/ 6408937 w 7518315"/>
              <a:gd name="connsiteY1" fmla="*/ 0 h 853136"/>
              <a:gd name="connsiteX2" fmla="*/ 7518315 w 7518315"/>
              <a:gd name="connsiteY2" fmla="*/ 549836 h 853136"/>
              <a:gd name="connsiteX3" fmla="*/ 6482495 w 7518315"/>
              <a:gd name="connsiteY3" fmla="*/ 853136 h 853136"/>
              <a:gd name="connsiteX4" fmla="*/ 0 w 7518315"/>
              <a:gd name="connsiteY4" fmla="*/ 615570 h 853136"/>
              <a:gd name="connsiteX0" fmla="*/ 58819 w 7518315"/>
              <a:gd name="connsiteY0" fmla="*/ 110985 h 732749"/>
              <a:gd name="connsiteX1" fmla="*/ 6376535 w 7518315"/>
              <a:gd name="connsiteY1" fmla="*/ 0 h 732749"/>
              <a:gd name="connsiteX2" fmla="*/ 7518315 w 7518315"/>
              <a:gd name="connsiteY2" fmla="*/ 429449 h 732749"/>
              <a:gd name="connsiteX3" fmla="*/ 6482495 w 7518315"/>
              <a:gd name="connsiteY3" fmla="*/ 732749 h 732749"/>
              <a:gd name="connsiteX4" fmla="*/ 0 w 7518315"/>
              <a:gd name="connsiteY4" fmla="*/ 495183 h 732749"/>
              <a:gd name="connsiteX0" fmla="*/ 58819 w 7518315"/>
              <a:gd name="connsiteY0" fmla="*/ 110985 h 672559"/>
              <a:gd name="connsiteX1" fmla="*/ 6376535 w 7518315"/>
              <a:gd name="connsiteY1" fmla="*/ 0 h 672559"/>
              <a:gd name="connsiteX2" fmla="*/ 7518315 w 7518315"/>
              <a:gd name="connsiteY2" fmla="*/ 429449 h 672559"/>
              <a:gd name="connsiteX3" fmla="*/ 6385304 w 7518315"/>
              <a:gd name="connsiteY3" fmla="*/ 672559 h 672559"/>
              <a:gd name="connsiteX4" fmla="*/ 0 w 7518315"/>
              <a:gd name="connsiteY4" fmla="*/ 495183 h 672559"/>
              <a:gd name="connsiteX0" fmla="*/ 0 w 7459496"/>
              <a:gd name="connsiteY0" fmla="*/ 110985 h 672559"/>
              <a:gd name="connsiteX1" fmla="*/ 6317716 w 7459496"/>
              <a:gd name="connsiteY1" fmla="*/ 0 h 672559"/>
              <a:gd name="connsiteX2" fmla="*/ 7459496 w 7459496"/>
              <a:gd name="connsiteY2" fmla="*/ 429449 h 672559"/>
              <a:gd name="connsiteX3" fmla="*/ 6326485 w 7459496"/>
              <a:gd name="connsiteY3" fmla="*/ 672559 h 672559"/>
              <a:gd name="connsiteX4" fmla="*/ 70772 w 7459496"/>
              <a:gd name="connsiteY4" fmla="*/ 585465 h 672559"/>
              <a:gd name="connsiteX0" fmla="*/ 58819 w 7518315"/>
              <a:gd name="connsiteY0" fmla="*/ 110985 h 672559"/>
              <a:gd name="connsiteX1" fmla="*/ 6376535 w 7518315"/>
              <a:gd name="connsiteY1" fmla="*/ 0 h 672559"/>
              <a:gd name="connsiteX2" fmla="*/ 7518315 w 7518315"/>
              <a:gd name="connsiteY2" fmla="*/ 429449 h 672559"/>
              <a:gd name="connsiteX3" fmla="*/ 6385304 w 7518315"/>
              <a:gd name="connsiteY3" fmla="*/ 672559 h 672559"/>
              <a:gd name="connsiteX4" fmla="*/ 0 w 7518315"/>
              <a:gd name="connsiteY4" fmla="*/ 585465 h 672559"/>
              <a:gd name="connsiteX0" fmla="*/ 0 w 7556688"/>
              <a:gd name="connsiteY0" fmla="*/ 110984 h 672559"/>
              <a:gd name="connsiteX1" fmla="*/ 6414908 w 7556688"/>
              <a:gd name="connsiteY1" fmla="*/ 0 h 672559"/>
              <a:gd name="connsiteX2" fmla="*/ 7556688 w 7556688"/>
              <a:gd name="connsiteY2" fmla="*/ 429449 h 672559"/>
              <a:gd name="connsiteX3" fmla="*/ 6423677 w 7556688"/>
              <a:gd name="connsiteY3" fmla="*/ 672559 h 672559"/>
              <a:gd name="connsiteX4" fmla="*/ 38373 w 7556688"/>
              <a:gd name="connsiteY4" fmla="*/ 585465 h 672559"/>
              <a:gd name="connsiteX0" fmla="*/ 0 w 7556688"/>
              <a:gd name="connsiteY0" fmla="*/ 110984 h 612362"/>
              <a:gd name="connsiteX1" fmla="*/ 6414908 w 7556688"/>
              <a:gd name="connsiteY1" fmla="*/ 0 h 612362"/>
              <a:gd name="connsiteX2" fmla="*/ 7556688 w 7556688"/>
              <a:gd name="connsiteY2" fmla="*/ 429449 h 612362"/>
              <a:gd name="connsiteX3" fmla="*/ 6423677 w 7556688"/>
              <a:gd name="connsiteY3" fmla="*/ 612362 h 612362"/>
              <a:gd name="connsiteX4" fmla="*/ 38373 w 7556688"/>
              <a:gd name="connsiteY4" fmla="*/ 585465 h 612362"/>
              <a:gd name="connsiteX0" fmla="*/ 0 w 7556688"/>
              <a:gd name="connsiteY0" fmla="*/ 20695 h 522073"/>
              <a:gd name="connsiteX1" fmla="*/ 6382515 w 7556688"/>
              <a:gd name="connsiteY1" fmla="*/ 0 h 522073"/>
              <a:gd name="connsiteX2" fmla="*/ 7556688 w 7556688"/>
              <a:gd name="connsiteY2" fmla="*/ 339160 h 522073"/>
              <a:gd name="connsiteX3" fmla="*/ 6423677 w 7556688"/>
              <a:gd name="connsiteY3" fmla="*/ 522073 h 522073"/>
              <a:gd name="connsiteX4" fmla="*/ 38373 w 7556688"/>
              <a:gd name="connsiteY4" fmla="*/ 495176 h 522073"/>
              <a:gd name="connsiteX0" fmla="*/ 0 w 7232721"/>
              <a:gd name="connsiteY0" fmla="*/ 20695 h 522073"/>
              <a:gd name="connsiteX1" fmla="*/ 6382515 w 7232721"/>
              <a:gd name="connsiteY1" fmla="*/ 0 h 522073"/>
              <a:gd name="connsiteX2" fmla="*/ 7232721 w 7232721"/>
              <a:gd name="connsiteY2" fmla="*/ 278971 h 522073"/>
              <a:gd name="connsiteX3" fmla="*/ 6423677 w 7232721"/>
              <a:gd name="connsiteY3" fmla="*/ 522073 h 522073"/>
              <a:gd name="connsiteX4" fmla="*/ 38373 w 7232721"/>
              <a:gd name="connsiteY4" fmla="*/ 495176 h 52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2721" h="522073">
                <a:moveTo>
                  <a:pt x="0" y="20695"/>
                </a:moveTo>
                <a:lnTo>
                  <a:pt x="6382515" y="0"/>
                </a:lnTo>
                <a:lnTo>
                  <a:pt x="7232721" y="278971"/>
                </a:lnTo>
                <a:lnTo>
                  <a:pt x="6423677" y="522073"/>
                </a:lnTo>
                <a:lnTo>
                  <a:pt x="38373" y="49517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3" name="MS 1st Muonium">
            <a:extLst>
              <a:ext uri="{FF2B5EF4-FFF2-40B4-BE49-F238E27FC236}">
                <a16:creationId xmlns:a16="http://schemas.microsoft.com/office/drawing/2014/main" id="{A8A739DF-C399-9A05-96B3-692762B9C52D}"/>
              </a:ext>
            </a:extLst>
          </p:cNvPr>
          <p:cNvSpPr/>
          <p:nvPr/>
        </p:nvSpPr>
        <p:spPr>
          <a:xfrm>
            <a:off x="2840000" y="2484987"/>
            <a:ext cx="478802" cy="1868229"/>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129" name="MS 1st Muonium txt">
            <a:extLst>
              <a:ext uri="{FF2B5EF4-FFF2-40B4-BE49-F238E27FC236}">
                <a16:creationId xmlns:a16="http://schemas.microsoft.com/office/drawing/2014/main" id="{154E8D50-3AF2-7686-D67E-EBCE3B549DDE}"/>
              </a:ext>
            </a:extLst>
          </p:cNvPr>
          <p:cNvSpPr txBox="1"/>
          <p:nvPr/>
        </p:nvSpPr>
        <p:spPr>
          <a:xfrm>
            <a:off x="3294373" y="2994317"/>
            <a:ext cx="512961" cy="276999"/>
          </a:xfrm>
          <a:prstGeom prst="rect">
            <a:avLst/>
          </a:prstGeom>
          <a:noFill/>
        </p:spPr>
        <p:txBody>
          <a:bodyPr wrap="none" lIns="0" tIns="0" rIns="0" bIns="0" rtlCol="0">
            <a:noAutofit/>
          </a:bodyPr>
          <a:lstStyle/>
          <a:p>
            <a:pPr algn="ctr">
              <a:defRPr/>
            </a:pPr>
            <a:r>
              <a:rPr lang="en-US" altLang="ja-JP" b="1" dirty="0">
                <a:solidFill>
                  <a:srgbClr val="32FF00"/>
                </a:solidFill>
                <a:latin typeface="游ゴシック" panose="020F0502020204030204"/>
                <a:ea typeface="游ゴシック" panose="020B0400000000000000" pitchFamily="50" charset="-128"/>
              </a:rPr>
              <a:t>Mu</a:t>
            </a:r>
            <a:endParaRPr lang="ja-JP" altLang="en-US" b="1" dirty="0">
              <a:solidFill>
                <a:srgbClr val="32FF00"/>
              </a:solidFill>
              <a:latin typeface="游ゴシック" panose="020F0502020204030204"/>
              <a:ea typeface="游ゴシック" panose="020B0400000000000000" pitchFamily="50" charset="-128"/>
            </a:endParaRPr>
          </a:p>
        </p:txBody>
      </p:sp>
      <p:sp>
        <p:nvSpPr>
          <p:cNvPr id="64" name="MS GND txt">
            <a:extLst>
              <a:ext uri="{FF2B5EF4-FFF2-40B4-BE49-F238E27FC236}">
                <a16:creationId xmlns:a16="http://schemas.microsoft.com/office/drawing/2014/main" id="{15612870-E96E-EE04-72F0-05AC01CDB7D3}"/>
              </a:ext>
            </a:extLst>
          </p:cNvPr>
          <p:cNvSpPr txBox="1"/>
          <p:nvPr/>
        </p:nvSpPr>
        <p:spPr>
          <a:xfrm>
            <a:off x="9061809" y="3958852"/>
            <a:ext cx="512961" cy="276999"/>
          </a:xfrm>
          <a:prstGeom prst="rect">
            <a:avLst/>
          </a:prstGeom>
          <a:noFill/>
        </p:spPr>
        <p:txBody>
          <a:bodyPr wrap="none" lIns="0" tIns="0" rIns="0" bIns="0" rtlCol="0">
            <a:noAutofit/>
          </a:bodyPr>
          <a:lstStyle/>
          <a:p>
            <a:pPr algn="ctr">
              <a:defRPr/>
            </a:pPr>
            <a:r>
              <a:rPr lang="en-US" altLang="ja-JP" b="1" dirty="0">
                <a:solidFill>
                  <a:prstClr val="black"/>
                </a:solidFill>
                <a:latin typeface="游ゴシック" panose="020F0502020204030204"/>
                <a:ea typeface="游ゴシック" panose="020B0400000000000000" pitchFamily="50" charset="-128"/>
              </a:rPr>
              <a:t>GND</a:t>
            </a:r>
            <a:endParaRPr lang="ja-JP" altLang="en-US" b="1" dirty="0">
              <a:solidFill>
                <a:prstClr val="black"/>
              </a:solidFill>
              <a:latin typeface="游ゴシック" panose="020F0502020204030204"/>
              <a:ea typeface="游ゴシック" panose="020B0400000000000000" pitchFamily="50" charset="-128"/>
            </a:endParaRPr>
          </a:p>
        </p:txBody>
      </p:sp>
      <p:sp>
        <p:nvSpPr>
          <p:cNvPr id="66" name="MS 1st Laser txt">
            <a:extLst>
              <a:ext uri="{FF2B5EF4-FFF2-40B4-BE49-F238E27FC236}">
                <a16:creationId xmlns:a16="http://schemas.microsoft.com/office/drawing/2014/main" id="{C60D0244-FD33-0503-D432-9513FEE789EF}"/>
              </a:ext>
            </a:extLst>
          </p:cNvPr>
          <p:cNvSpPr txBox="1"/>
          <p:nvPr/>
        </p:nvSpPr>
        <p:spPr>
          <a:xfrm>
            <a:off x="2815712" y="1162954"/>
            <a:ext cx="512961"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100μJ Lyman-α</a:t>
            </a:r>
          </a:p>
          <a:p>
            <a:pPr algn="ctr">
              <a:defRPr/>
            </a:pPr>
            <a:r>
              <a:rPr lang="en-US" altLang="ja-JP" sz="1400" b="1" dirty="0">
                <a:solidFill>
                  <a:srgbClr val="AF00AF"/>
                </a:solidFill>
                <a:latin typeface="游ゴシック" panose="020F0502020204030204"/>
                <a:ea typeface="游ゴシック" panose="020B0400000000000000" pitchFamily="50" charset="-128"/>
              </a:rPr>
              <a:t>+ 355nm</a:t>
            </a:r>
            <a:endParaRPr lang="ja-JP" altLang="en-US" sz="1400" b="1" dirty="0">
              <a:solidFill>
                <a:srgbClr val="AF00AF"/>
              </a:solidFill>
              <a:latin typeface="游ゴシック" panose="020F0502020204030204"/>
              <a:ea typeface="游ゴシック" panose="020B0400000000000000" pitchFamily="50" charset="-128"/>
            </a:endParaRPr>
          </a:p>
        </p:txBody>
      </p:sp>
      <p:sp>
        <p:nvSpPr>
          <p:cNvPr id="123" name="MS 1st Beam outline">
            <a:extLst>
              <a:ext uri="{FF2B5EF4-FFF2-40B4-BE49-F238E27FC236}">
                <a16:creationId xmlns:a16="http://schemas.microsoft.com/office/drawing/2014/main" id="{A10DB00A-177D-5592-57A2-D5AAD1C248CF}"/>
              </a:ext>
            </a:extLst>
          </p:cNvPr>
          <p:cNvSpPr/>
          <p:nvPr/>
        </p:nvSpPr>
        <p:spPr>
          <a:xfrm>
            <a:off x="3193928" y="2598062"/>
            <a:ext cx="1149883" cy="1662881"/>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 name="connsiteX0" fmla="*/ 0 w 1655482"/>
              <a:gd name="connsiteY0" fmla="*/ 416030 h 1473866"/>
              <a:gd name="connsiteX1" fmla="*/ 479954 w 1655482"/>
              <a:gd name="connsiteY1" fmla="*/ 0 h 1473866"/>
              <a:gd name="connsiteX2" fmla="*/ 1655482 w 1655482"/>
              <a:gd name="connsiteY2" fmla="*/ 876219 h 1473866"/>
              <a:gd name="connsiteX3" fmla="*/ 1652570 w 1655482"/>
              <a:gd name="connsiteY3" fmla="*/ 1005420 h 1473866"/>
              <a:gd name="connsiteX4" fmla="*/ 782918 w 1655482"/>
              <a:gd name="connsiteY4" fmla="*/ 1473866 h 1473866"/>
              <a:gd name="connsiteX5" fmla="*/ 5977 w 1655482"/>
              <a:gd name="connsiteY5" fmla="*/ 1473866 h 1473866"/>
              <a:gd name="connsiteX0" fmla="*/ 0 w 1655482"/>
              <a:gd name="connsiteY0" fmla="*/ 416030 h 1473866"/>
              <a:gd name="connsiteX1" fmla="*/ 479954 w 1655482"/>
              <a:gd name="connsiteY1" fmla="*/ 0 h 1473866"/>
              <a:gd name="connsiteX2" fmla="*/ 1655482 w 1655482"/>
              <a:gd name="connsiteY2" fmla="*/ 876219 h 1473866"/>
              <a:gd name="connsiteX3" fmla="*/ 1652570 w 1655482"/>
              <a:gd name="connsiteY3" fmla="*/ 1005420 h 1473866"/>
              <a:gd name="connsiteX4" fmla="*/ 782918 w 1655482"/>
              <a:gd name="connsiteY4" fmla="*/ 1473866 h 1473866"/>
              <a:gd name="connsiteX5" fmla="*/ 5977 w 1655482"/>
              <a:gd name="connsiteY5" fmla="*/ 1473866 h 1473866"/>
              <a:gd name="connsiteX0" fmla="*/ 0 w 1655482"/>
              <a:gd name="connsiteY0" fmla="*/ 416030 h 1868228"/>
              <a:gd name="connsiteX1" fmla="*/ 479954 w 1655482"/>
              <a:gd name="connsiteY1" fmla="*/ 0 h 1868228"/>
              <a:gd name="connsiteX2" fmla="*/ 1655482 w 1655482"/>
              <a:gd name="connsiteY2" fmla="*/ 876219 h 1868228"/>
              <a:gd name="connsiteX3" fmla="*/ 1652570 w 1655482"/>
              <a:gd name="connsiteY3" fmla="*/ 1005420 h 1868228"/>
              <a:gd name="connsiteX4" fmla="*/ 449842 w 1655482"/>
              <a:gd name="connsiteY4" fmla="*/ 1868228 h 1868228"/>
              <a:gd name="connsiteX5" fmla="*/ 5977 w 1655482"/>
              <a:gd name="connsiteY5" fmla="*/ 1473866 h 1868228"/>
              <a:gd name="connsiteX0" fmla="*/ 0 w 1655482"/>
              <a:gd name="connsiteY0" fmla="*/ 446366 h 1898564"/>
              <a:gd name="connsiteX1" fmla="*/ 446163 w 1655482"/>
              <a:gd name="connsiteY1" fmla="*/ 0 h 1898564"/>
              <a:gd name="connsiteX2" fmla="*/ 1655482 w 1655482"/>
              <a:gd name="connsiteY2" fmla="*/ 906555 h 1898564"/>
              <a:gd name="connsiteX3" fmla="*/ 1652570 w 1655482"/>
              <a:gd name="connsiteY3" fmla="*/ 1035756 h 1898564"/>
              <a:gd name="connsiteX4" fmla="*/ 449842 w 1655482"/>
              <a:gd name="connsiteY4" fmla="*/ 1898564 h 1898564"/>
              <a:gd name="connsiteX5" fmla="*/ 5977 w 1655482"/>
              <a:gd name="connsiteY5" fmla="*/ 1504202 h 1898564"/>
              <a:gd name="connsiteX0" fmla="*/ 0 w 1655482"/>
              <a:gd name="connsiteY0" fmla="*/ 446366 h 1933233"/>
              <a:gd name="connsiteX1" fmla="*/ 446163 w 1655482"/>
              <a:gd name="connsiteY1" fmla="*/ 0 h 1933233"/>
              <a:gd name="connsiteX2" fmla="*/ 1655482 w 1655482"/>
              <a:gd name="connsiteY2" fmla="*/ 906555 h 1933233"/>
              <a:gd name="connsiteX3" fmla="*/ 1652570 w 1655482"/>
              <a:gd name="connsiteY3" fmla="*/ 1035756 h 1933233"/>
              <a:gd name="connsiteX4" fmla="*/ 411225 w 1655482"/>
              <a:gd name="connsiteY4" fmla="*/ 1933233 h 1933233"/>
              <a:gd name="connsiteX5" fmla="*/ 5977 w 1655482"/>
              <a:gd name="connsiteY5" fmla="*/ 1504202 h 1933233"/>
              <a:gd name="connsiteX0" fmla="*/ 0 w 1655482"/>
              <a:gd name="connsiteY0" fmla="*/ 558585 h 2045452"/>
              <a:gd name="connsiteX1" fmla="*/ 450990 w 1655482"/>
              <a:gd name="connsiteY1" fmla="*/ 0 h 2045452"/>
              <a:gd name="connsiteX2" fmla="*/ 1655482 w 1655482"/>
              <a:gd name="connsiteY2" fmla="*/ 1018774 h 2045452"/>
              <a:gd name="connsiteX3" fmla="*/ 1652570 w 1655482"/>
              <a:gd name="connsiteY3" fmla="*/ 1147975 h 2045452"/>
              <a:gd name="connsiteX4" fmla="*/ 411225 w 1655482"/>
              <a:gd name="connsiteY4" fmla="*/ 2045452 h 2045452"/>
              <a:gd name="connsiteX5" fmla="*/ 5977 w 1655482"/>
              <a:gd name="connsiteY5" fmla="*/ 1616421 h 2045452"/>
              <a:gd name="connsiteX0" fmla="*/ 0 w 1655482"/>
              <a:gd name="connsiteY0" fmla="*/ 558585 h 2045452"/>
              <a:gd name="connsiteX1" fmla="*/ 450990 w 1655482"/>
              <a:gd name="connsiteY1" fmla="*/ 0 h 2045452"/>
              <a:gd name="connsiteX2" fmla="*/ 1655482 w 1655482"/>
              <a:gd name="connsiteY2" fmla="*/ 1018774 h 2045452"/>
              <a:gd name="connsiteX3" fmla="*/ 1652570 w 1655482"/>
              <a:gd name="connsiteY3" fmla="*/ 1147975 h 2045452"/>
              <a:gd name="connsiteX4" fmla="*/ 411225 w 1655482"/>
              <a:gd name="connsiteY4" fmla="*/ 2045452 h 2045452"/>
              <a:gd name="connsiteX5" fmla="*/ 5977 w 1655482"/>
              <a:gd name="connsiteY5" fmla="*/ 1616421 h 2045452"/>
              <a:gd name="connsiteX0" fmla="*/ 0 w 1655482"/>
              <a:gd name="connsiteY0" fmla="*/ 558585 h 2045452"/>
              <a:gd name="connsiteX1" fmla="*/ 450990 w 1655482"/>
              <a:gd name="connsiteY1" fmla="*/ 0 h 2045452"/>
              <a:gd name="connsiteX2" fmla="*/ 1655482 w 1655482"/>
              <a:gd name="connsiteY2" fmla="*/ 1018774 h 2045452"/>
              <a:gd name="connsiteX3" fmla="*/ 1652570 w 1655482"/>
              <a:gd name="connsiteY3" fmla="*/ 1147975 h 2045452"/>
              <a:gd name="connsiteX4" fmla="*/ 411225 w 1655482"/>
              <a:gd name="connsiteY4" fmla="*/ 2045452 h 2045452"/>
              <a:gd name="connsiteX5" fmla="*/ 5977 w 1655482"/>
              <a:gd name="connsiteY5" fmla="*/ 1616421 h 2045452"/>
              <a:gd name="connsiteX0" fmla="*/ 0 w 1655482"/>
              <a:gd name="connsiteY0" fmla="*/ 558585 h 2045452"/>
              <a:gd name="connsiteX1" fmla="*/ 450990 w 1655482"/>
              <a:gd name="connsiteY1" fmla="*/ 0 h 2045452"/>
              <a:gd name="connsiteX2" fmla="*/ 1655482 w 1655482"/>
              <a:gd name="connsiteY2" fmla="*/ 1018774 h 2045452"/>
              <a:gd name="connsiteX3" fmla="*/ 1652570 w 1655482"/>
              <a:gd name="connsiteY3" fmla="*/ 1147975 h 2045452"/>
              <a:gd name="connsiteX4" fmla="*/ 411225 w 1655482"/>
              <a:gd name="connsiteY4" fmla="*/ 2045452 h 2045452"/>
              <a:gd name="connsiteX5" fmla="*/ 5977 w 1655482"/>
              <a:gd name="connsiteY5" fmla="*/ 1616421 h 2045452"/>
              <a:gd name="connsiteX0" fmla="*/ 0 w 1655482"/>
              <a:gd name="connsiteY0" fmla="*/ 558585 h 2172307"/>
              <a:gd name="connsiteX1" fmla="*/ 450990 w 1655482"/>
              <a:gd name="connsiteY1" fmla="*/ 0 h 2172307"/>
              <a:gd name="connsiteX2" fmla="*/ 1655482 w 1655482"/>
              <a:gd name="connsiteY2" fmla="*/ 1018774 h 2172307"/>
              <a:gd name="connsiteX3" fmla="*/ 1652570 w 1655482"/>
              <a:gd name="connsiteY3" fmla="*/ 1147975 h 2172307"/>
              <a:gd name="connsiteX4" fmla="*/ 411225 w 1655482"/>
              <a:gd name="connsiteY4" fmla="*/ 2172307 h 2172307"/>
              <a:gd name="connsiteX5" fmla="*/ 5977 w 1655482"/>
              <a:gd name="connsiteY5" fmla="*/ 1616421 h 2172307"/>
              <a:gd name="connsiteX0" fmla="*/ 375192 w 1649505"/>
              <a:gd name="connsiteY0" fmla="*/ 0 h 2198742"/>
              <a:gd name="connsiteX1" fmla="*/ 445013 w 1649505"/>
              <a:gd name="connsiteY1" fmla="*/ 26435 h 2198742"/>
              <a:gd name="connsiteX2" fmla="*/ 1649505 w 1649505"/>
              <a:gd name="connsiteY2" fmla="*/ 1045209 h 2198742"/>
              <a:gd name="connsiteX3" fmla="*/ 1646593 w 1649505"/>
              <a:gd name="connsiteY3" fmla="*/ 1174410 h 2198742"/>
              <a:gd name="connsiteX4" fmla="*/ 405248 w 1649505"/>
              <a:gd name="connsiteY4" fmla="*/ 2198742 h 2198742"/>
              <a:gd name="connsiteX5" fmla="*/ 0 w 1649505"/>
              <a:gd name="connsiteY5" fmla="*/ 1642856 h 2198742"/>
              <a:gd name="connsiteX0" fmla="*/ 19018 w 1293331"/>
              <a:gd name="connsiteY0" fmla="*/ 0 h 2212480"/>
              <a:gd name="connsiteX1" fmla="*/ 88839 w 1293331"/>
              <a:gd name="connsiteY1" fmla="*/ 26435 h 2212480"/>
              <a:gd name="connsiteX2" fmla="*/ 1293331 w 1293331"/>
              <a:gd name="connsiteY2" fmla="*/ 1045209 h 2212480"/>
              <a:gd name="connsiteX3" fmla="*/ 1290419 w 1293331"/>
              <a:gd name="connsiteY3" fmla="*/ 1174410 h 2212480"/>
              <a:gd name="connsiteX4" fmla="*/ 49074 w 1293331"/>
              <a:gd name="connsiteY4" fmla="*/ 2198742 h 2212480"/>
              <a:gd name="connsiteX5" fmla="*/ 0 w 1293331"/>
              <a:gd name="connsiteY5" fmla="*/ 2212480 h 2212480"/>
              <a:gd name="connsiteX0" fmla="*/ 12770 w 1293331"/>
              <a:gd name="connsiteY0" fmla="*/ 0 h 2250968"/>
              <a:gd name="connsiteX1" fmla="*/ 88839 w 1293331"/>
              <a:gd name="connsiteY1" fmla="*/ 64923 h 2250968"/>
              <a:gd name="connsiteX2" fmla="*/ 1293331 w 1293331"/>
              <a:gd name="connsiteY2" fmla="*/ 1083697 h 2250968"/>
              <a:gd name="connsiteX3" fmla="*/ 1290419 w 1293331"/>
              <a:gd name="connsiteY3" fmla="*/ 1212898 h 2250968"/>
              <a:gd name="connsiteX4" fmla="*/ 49074 w 1293331"/>
              <a:gd name="connsiteY4" fmla="*/ 2237230 h 2250968"/>
              <a:gd name="connsiteX5" fmla="*/ 0 w 1293331"/>
              <a:gd name="connsiteY5" fmla="*/ 2250968 h 2250968"/>
              <a:gd name="connsiteX0" fmla="*/ 273 w 1280834"/>
              <a:gd name="connsiteY0" fmla="*/ 0 h 2281758"/>
              <a:gd name="connsiteX1" fmla="*/ 76342 w 1280834"/>
              <a:gd name="connsiteY1" fmla="*/ 64923 h 2281758"/>
              <a:gd name="connsiteX2" fmla="*/ 1280834 w 1280834"/>
              <a:gd name="connsiteY2" fmla="*/ 1083697 h 2281758"/>
              <a:gd name="connsiteX3" fmla="*/ 1277922 w 1280834"/>
              <a:gd name="connsiteY3" fmla="*/ 1212898 h 2281758"/>
              <a:gd name="connsiteX4" fmla="*/ 36577 w 1280834"/>
              <a:gd name="connsiteY4" fmla="*/ 2237230 h 2281758"/>
              <a:gd name="connsiteX5" fmla="*/ 0 w 1280834"/>
              <a:gd name="connsiteY5" fmla="*/ 2281758 h 22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34" h="2281758">
                <a:moveTo>
                  <a:pt x="273" y="0"/>
                </a:moveTo>
                <a:lnTo>
                  <a:pt x="76342" y="64923"/>
                </a:lnTo>
                <a:cubicBezTo>
                  <a:pt x="389341" y="313174"/>
                  <a:pt x="1006452" y="876631"/>
                  <a:pt x="1280834" y="1083697"/>
                </a:cubicBezTo>
                <a:cubicBezTo>
                  <a:pt x="1279863" y="1126764"/>
                  <a:pt x="1278893" y="1169831"/>
                  <a:pt x="1277922" y="1212898"/>
                </a:cubicBezTo>
                <a:lnTo>
                  <a:pt x="36577" y="2237230"/>
                </a:lnTo>
                <a:lnTo>
                  <a:pt x="0" y="228175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67" name="MS 2nd Laser txt">
            <a:extLst>
              <a:ext uri="{FF2B5EF4-FFF2-40B4-BE49-F238E27FC236}">
                <a16:creationId xmlns:a16="http://schemas.microsoft.com/office/drawing/2014/main" id="{2B496901-40A1-6381-DEBA-0037AF8D642E}"/>
              </a:ext>
            </a:extLst>
          </p:cNvPr>
          <p:cNvSpPr txBox="1"/>
          <p:nvPr/>
        </p:nvSpPr>
        <p:spPr>
          <a:xfrm>
            <a:off x="4104659" y="1005556"/>
            <a:ext cx="2733187" cy="276999"/>
          </a:xfrm>
          <a:prstGeom prst="rect">
            <a:avLst/>
          </a:prstGeom>
          <a:noFill/>
        </p:spPr>
        <p:txBody>
          <a:bodyPr wrap="none" lIns="0" tIns="0" rIns="0" bIns="0" rtlCol="0">
            <a:noAutofit/>
          </a:bodyPr>
          <a:lstStyle/>
          <a:p>
            <a:pPr algn="ctr">
              <a:defRPr/>
            </a:pPr>
            <a:r>
              <a:rPr lang="en-US" altLang="ja-JP" sz="1400" b="1" dirty="0">
                <a:solidFill>
                  <a:srgbClr val="AF00AF"/>
                </a:solidFill>
                <a:latin typeface="游ゴシック" panose="020F0502020204030204"/>
                <a:ea typeface="游ゴシック" panose="020B0400000000000000" pitchFamily="50" charset="-128"/>
              </a:rPr>
              <a:t>1mJ NIR femto-sec pulse Laser</a:t>
            </a:r>
            <a:endParaRPr lang="ja-JP" altLang="en-US" sz="1400" b="1" dirty="0">
              <a:solidFill>
                <a:srgbClr val="AF00AF"/>
              </a:solidFill>
              <a:latin typeface="游ゴシック" panose="020F0502020204030204"/>
              <a:ea typeface="游ゴシック" panose="020B0400000000000000" pitchFamily="50" charset="-128"/>
            </a:endParaRPr>
          </a:p>
        </p:txBody>
      </p:sp>
      <p:sp>
        <p:nvSpPr>
          <p:cNvPr id="124" name="MS 2nd Beam outline">
            <a:extLst>
              <a:ext uri="{FF2B5EF4-FFF2-40B4-BE49-F238E27FC236}">
                <a16:creationId xmlns:a16="http://schemas.microsoft.com/office/drawing/2014/main" id="{765C6ACC-7A39-4202-74E5-A0A52FACEC20}"/>
              </a:ext>
            </a:extLst>
          </p:cNvPr>
          <p:cNvSpPr/>
          <p:nvPr/>
        </p:nvSpPr>
        <p:spPr>
          <a:xfrm>
            <a:off x="4507500" y="3384965"/>
            <a:ext cx="944867" cy="8416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1002578 h 1063812"/>
              <a:gd name="connsiteX0" fmla="*/ 0 w 7544700"/>
              <a:gd name="connsiteY0" fmla="*/ 331996 h 923666"/>
              <a:gd name="connsiteX1" fmla="*/ 6624732 w 7544700"/>
              <a:gd name="connsiteY1" fmla="*/ 0 h 923666"/>
              <a:gd name="connsiteX2" fmla="*/ 7544700 w 7544700"/>
              <a:gd name="connsiteY2" fmla="*/ 404927 h 923666"/>
              <a:gd name="connsiteX3" fmla="*/ 6456068 w 7544700"/>
              <a:gd name="connsiteY3" fmla="*/ 923666 h 923666"/>
              <a:gd name="connsiteX4" fmla="*/ 5975 w 7544700"/>
              <a:gd name="connsiteY4" fmla="*/ 862432 h 923666"/>
              <a:gd name="connsiteX0" fmla="*/ 0 w 7544700"/>
              <a:gd name="connsiteY0" fmla="*/ 331996 h 907302"/>
              <a:gd name="connsiteX1" fmla="*/ 6624732 w 7544700"/>
              <a:gd name="connsiteY1" fmla="*/ 0 h 907302"/>
              <a:gd name="connsiteX2" fmla="*/ 7544700 w 7544700"/>
              <a:gd name="connsiteY2" fmla="*/ 404927 h 907302"/>
              <a:gd name="connsiteX3" fmla="*/ 6732896 w 7544700"/>
              <a:gd name="connsiteY3" fmla="*/ 876947 h 907302"/>
              <a:gd name="connsiteX4" fmla="*/ 5975 w 7544700"/>
              <a:gd name="connsiteY4" fmla="*/ 862432 h 907302"/>
              <a:gd name="connsiteX0" fmla="*/ 0 w 7544700"/>
              <a:gd name="connsiteY0" fmla="*/ 145126 h 907302"/>
              <a:gd name="connsiteX1" fmla="*/ 6624732 w 7544700"/>
              <a:gd name="connsiteY1" fmla="*/ 0 h 907302"/>
              <a:gd name="connsiteX2" fmla="*/ 7544700 w 7544700"/>
              <a:gd name="connsiteY2" fmla="*/ 404927 h 907302"/>
              <a:gd name="connsiteX3" fmla="*/ 6732896 w 7544700"/>
              <a:gd name="connsiteY3" fmla="*/ 876947 h 907302"/>
              <a:gd name="connsiteX4" fmla="*/ 5975 w 7544700"/>
              <a:gd name="connsiteY4" fmla="*/ 862432 h 907302"/>
              <a:gd name="connsiteX0" fmla="*/ 0 w 7544700"/>
              <a:gd name="connsiteY0" fmla="*/ 145126 h 876946"/>
              <a:gd name="connsiteX1" fmla="*/ 6624732 w 7544700"/>
              <a:gd name="connsiteY1" fmla="*/ 0 h 876946"/>
              <a:gd name="connsiteX2" fmla="*/ 7544700 w 7544700"/>
              <a:gd name="connsiteY2" fmla="*/ 404927 h 876946"/>
              <a:gd name="connsiteX3" fmla="*/ 6732896 w 7544700"/>
              <a:gd name="connsiteY3" fmla="*/ 876947 h 876946"/>
              <a:gd name="connsiteX4" fmla="*/ 5975 w 7544700"/>
              <a:gd name="connsiteY4" fmla="*/ 862432 h 876946"/>
              <a:gd name="connsiteX0" fmla="*/ 0 w 7544700"/>
              <a:gd name="connsiteY0" fmla="*/ 145126 h 907183"/>
              <a:gd name="connsiteX1" fmla="*/ 6624732 w 7544700"/>
              <a:gd name="connsiteY1" fmla="*/ 0 h 907183"/>
              <a:gd name="connsiteX2" fmla="*/ 7544700 w 7544700"/>
              <a:gd name="connsiteY2" fmla="*/ 404927 h 907183"/>
              <a:gd name="connsiteX3" fmla="*/ 6665711 w 7544700"/>
              <a:gd name="connsiteY3" fmla="*/ 907183 h 907183"/>
              <a:gd name="connsiteX4" fmla="*/ 5975 w 7544700"/>
              <a:gd name="connsiteY4" fmla="*/ 862432 h 907183"/>
              <a:gd name="connsiteX0" fmla="*/ 0 w 7544700"/>
              <a:gd name="connsiteY0" fmla="*/ 145126 h 912907"/>
              <a:gd name="connsiteX1" fmla="*/ 6624732 w 7544700"/>
              <a:gd name="connsiteY1" fmla="*/ 0 h 912907"/>
              <a:gd name="connsiteX2" fmla="*/ 7544700 w 7544700"/>
              <a:gd name="connsiteY2" fmla="*/ 404927 h 912907"/>
              <a:gd name="connsiteX3" fmla="*/ 6665711 w 7544700"/>
              <a:gd name="connsiteY3" fmla="*/ 907183 h 912907"/>
              <a:gd name="connsiteX4" fmla="*/ 5975 w 7544700"/>
              <a:gd name="connsiteY4" fmla="*/ 862432 h 912907"/>
              <a:gd name="connsiteX0" fmla="*/ 0 w 7544700"/>
              <a:gd name="connsiteY0" fmla="*/ 145126 h 907215"/>
              <a:gd name="connsiteX1" fmla="*/ 6624732 w 7544700"/>
              <a:gd name="connsiteY1" fmla="*/ 0 h 907215"/>
              <a:gd name="connsiteX2" fmla="*/ 7544700 w 7544700"/>
              <a:gd name="connsiteY2" fmla="*/ 404927 h 907215"/>
              <a:gd name="connsiteX3" fmla="*/ 6665711 w 7544700"/>
              <a:gd name="connsiteY3" fmla="*/ 907183 h 907215"/>
              <a:gd name="connsiteX4" fmla="*/ 5975 w 7544700"/>
              <a:gd name="connsiteY4" fmla="*/ 862432 h 907215"/>
              <a:gd name="connsiteX0" fmla="*/ 0 w 7544700"/>
              <a:gd name="connsiteY0" fmla="*/ 145126 h 907215"/>
              <a:gd name="connsiteX1" fmla="*/ 6624732 w 7544700"/>
              <a:gd name="connsiteY1" fmla="*/ 0 h 907215"/>
              <a:gd name="connsiteX2" fmla="*/ 7544700 w 7544700"/>
              <a:gd name="connsiteY2" fmla="*/ 404927 h 907215"/>
              <a:gd name="connsiteX3" fmla="*/ 6665711 w 7544700"/>
              <a:gd name="connsiteY3" fmla="*/ 907183 h 907215"/>
              <a:gd name="connsiteX4" fmla="*/ 5975 w 7544700"/>
              <a:gd name="connsiteY4" fmla="*/ 862432 h 90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4700" h="907215">
                <a:moveTo>
                  <a:pt x="0" y="145126"/>
                </a:moveTo>
                <a:lnTo>
                  <a:pt x="6624732" y="0"/>
                </a:lnTo>
                <a:lnTo>
                  <a:pt x="7544700" y="404927"/>
                </a:lnTo>
                <a:lnTo>
                  <a:pt x="6665711" y="907183"/>
                </a:lnTo>
                <a:cubicBezTo>
                  <a:pt x="3507813" y="908951"/>
                  <a:pt x="2294423" y="824978"/>
                  <a:pt x="5975" y="862432"/>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03" name="MS 1st Target txt">
            <a:extLst>
              <a:ext uri="{FF2B5EF4-FFF2-40B4-BE49-F238E27FC236}">
                <a16:creationId xmlns:a16="http://schemas.microsoft.com/office/drawing/2014/main" id="{2634FEAC-C435-E786-66CD-821A3D3F702F}"/>
              </a:ext>
            </a:extLst>
          </p:cNvPr>
          <p:cNvSpPr txBox="1"/>
          <p:nvPr/>
        </p:nvSpPr>
        <p:spPr>
          <a:xfrm>
            <a:off x="2555323" y="4870447"/>
            <a:ext cx="1033736" cy="476465"/>
          </a:xfrm>
          <a:prstGeom prst="rect">
            <a:avLst/>
          </a:prstGeom>
          <a:noFill/>
        </p:spPr>
        <p:txBody>
          <a:bodyPr wrap="none" lIns="0" tIns="0" rIns="0" bIns="0" rtlCol="0">
            <a:noAutofit/>
          </a:bodyPr>
          <a:lstStyle/>
          <a:p>
            <a:pPr algn="ct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The 1</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st</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stage</a:t>
            </a:r>
            <a:endParaRPr lang="ja-JP" altLang="en-US" sz="1400" b="1" dirty="0">
              <a:solidFill>
                <a:srgbClr val="0000B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04" name="MS 2nd Target txt">
            <a:extLst>
              <a:ext uri="{FF2B5EF4-FFF2-40B4-BE49-F238E27FC236}">
                <a16:creationId xmlns:a16="http://schemas.microsoft.com/office/drawing/2014/main" id="{83FB46FE-547A-FCE2-29A0-E026BEBD7E33}"/>
              </a:ext>
            </a:extLst>
          </p:cNvPr>
          <p:cNvSpPr txBox="1"/>
          <p:nvPr/>
        </p:nvSpPr>
        <p:spPr>
          <a:xfrm>
            <a:off x="4317920" y="4856980"/>
            <a:ext cx="1033736" cy="476465"/>
          </a:xfrm>
          <a:prstGeom prst="rect">
            <a:avLst/>
          </a:prstGeom>
          <a:noFill/>
        </p:spPr>
        <p:txBody>
          <a:bodyPr wrap="none" lIns="0" tIns="0" rIns="0" bIns="0" rtlCol="0">
            <a:noAutofit/>
          </a:bodyPr>
          <a:lstStyle/>
          <a:p>
            <a:pP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The 2</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nd</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a:t>
            </a:r>
            <a:endParaRPr lang="ja-JP" altLang="en-US" sz="1400" b="1" dirty="0">
              <a:solidFill>
                <a:srgbClr val="0000B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4" name="MS 1st 3kV txt">
            <a:extLst>
              <a:ext uri="{FF2B5EF4-FFF2-40B4-BE49-F238E27FC236}">
                <a16:creationId xmlns:a16="http://schemas.microsoft.com/office/drawing/2014/main" id="{BE35D105-1FA0-9840-F22A-5AF047EB94D6}"/>
              </a:ext>
            </a:extLst>
          </p:cNvPr>
          <p:cNvSpPr txBox="1"/>
          <p:nvPr/>
        </p:nvSpPr>
        <p:spPr>
          <a:xfrm>
            <a:off x="4208964" y="4482507"/>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2kV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95" name="MS 2nd 3kV">
            <a:extLst>
              <a:ext uri="{FF2B5EF4-FFF2-40B4-BE49-F238E27FC236}">
                <a16:creationId xmlns:a16="http://schemas.microsoft.com/office/drawing/2014/main" id="{B1655B95-2099-147F-4475-753EFE3C8038}"/>
              </a:ext>
            </a:extLst>
          </p:cNvPr>
          <p:cNvCxnSpPr>
            <a:cxnSpLocks/>
          </p:cNvCxnSpPr>
          <p:nvPr/>
        </p:nvCxnSpPr>
        <p:spPr>
          <a:xfrm flipV="1">
            <a:off x="4356828" y="4456104"/>
            <a:ext cx="217235" cy="485"/>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1" name="MS 4th 30kV">
            <a:extLst>
              <a:ext uri="{FF2B5EF4-FFF2-40B4-BE49-F238E27FC236}">
                <a16:creationId xmlns:a16="http://schemas.microsoft.com/office/drawing/2014/main" id="{C9FEEAF2-2F1E-D9A2-0D45-5FF3FF6C45EE}"/>
              </a:ext>
            </a:extLst>
          </p:cNvPr>
          <p:cNvCxnSpPr>
            <a:cxnSpLocks/>
          </p:cNvCxnSpPr>
          <p:nvPr/>
        </p:nvCxnSpPr>
        <p:spPr>
          <a:xfrm>
            <a:off x="7688325" y="4462938"/>
            <a:ext cx="1283610"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2" name="MS 4th 30kV txt">
            <a:extLst>
              <a:ext uri="{FF2B5EF4-FFF2-40B4-BE49-F238E27FC236}">
                <a16:creationId xmlns:a16="http://schemas.microsoft.com/office/drawing/2014/main" id="{F97407BE-B6B4-BC89-42DE-E30BF41260A4}"/>
              </a:ext>
            </a:extLst>
          </p:cNvPr>
          <p:cNvSpPr txBox="1"/>
          <p:nvPr/>
        </p:nvSpPr>
        <p:spPr>
          <a:xfrm>
            <a:off x="7913073" y="4462939"/>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28kV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7" name="MS 2nd D=1mm">
            <a:extLst>
              <a:ext uri="{FF2B5EF4-FFF2-40B4-BE49-F238E27FC236}">
                <a16:creationId xmlns:a16="http://schemas.microsoft.com/office/drawing/2014/main" id="{254B8882-8B36-5820-67AD-0EA670FB05E6}"/>
              </a:ext>
            </a:extLst>
          </p:cNvPr>
          <p:cNvSpPr txBox="1"/>
          <p:nvPr/>
        </p:nvSpPr>
        <p:spPr>
          <a:xfrm>
            <a:off x="4606781" y="3172014"/>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D=1mm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8" name="MS 3rd D=30um">
            <a:extLst>
              <a:ext uri="{FF2B5EF4-FFF2-40B4-BE49-F238E27FC236}">
                <a16:creationId xmlns:a16="http://schemas.microsoft.com/office/drawing/2014/main" id="{2851AE7C-59A7-7B8B-199B-465D22D5CA69}"/>
              </a:ext>
            </a:extLst>
          </p:cNvPr>
          <p:cNvSpPr txBox="1"/>
          <p:nvPr/>
        </p:nvSpPr>
        <p:spPr>
          <a:xfrm>
            <a:off x="5668232" y="3182644"/>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D=30μm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9" name="MS 4th D=1um">
            <a:extLst>
              <a:ext uri="{FF2B5EF4-FFF2-40B4-BE49-F238E27FC236}">
                <a16:creationId xmlns:a16="http://schemas.microsoft.com/office/drawing/2014/main" id="{64B136E6-EFC6-EE77-723B-6F1CCCAC06D1}"/>
              </a:ext>
            </a:extLst>
          </p:cNvPr>
          <p:cNvSpPr txBox="1"/>
          <p:nvPr/>
        </p:nvSpPr>
        <p:spPr>
          <a:xfrm>
            <a:off x="6740646" y="3181581"/>
            <a:ext cx="512961" cy="227270"/>
          </a:xfrm>
          <a:prstGeom prst="rect">
            <a:avLst/>
          </a:prstGeom>
          <a:noFill/>
        </p:spPr>
        <p:txBody>
          <a:bodyPr wrap="none" lIns="0" tIns="0" rIns="0" bIns="0" rtlCol="0">
            <a:noAutofit/>
          </a:bodyPr>
          <a:lstStyle/>
          <a:p>
            <a:pP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D=1μm</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20" name="MS 5th D=30nm Focusable USM Beam">
            <a:extLst>
              <a:ext uri="{FF2B5EF4-FFF2-40B4-BE49-F238E27FC236}">
                <a16:creationId xmlns:a16="http://schemas.microsoft.com/office/drawing/2014/main" id="{5E77C747-CA1A-80BE-A232-A538445C8888}"/>
              </a:ext>
            </a:extLst>
          </p:cNvPr>
          <p:cNvSpPr txBox="1"/>
          <p:nvPr/>
        </p:nvSpPr>
        <p:spPr>
          <a:xfrm>
            <a:off x="9198020" y="2735112"/>
            <a:ext cx="1391446" cy="841983"/>
          </a:xfrm>
          <a:prstGeom prst="rect">
            <a:avLst/>
          </a:prstGeom>
          <a:noFill/>
        </p:spPr>
        <p:txBody>
          <a:bodyPr wrap="none" lIns="0" tIns="0" rIns="0" bIns="0" rtlCol="0">
            <a:noAutofit/>
          </a:bodyPr>
          <a:lstStyle/>
          <a:p>
            <a:pP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30nm-focusable</a:t>
            </a:r>
          </a:p>
          <a:p>
            <a:pPr>
              <a:defRPr/>
            </a:pP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pico-sec pulsed</a:t>
            </a:r>
            <a:b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br>
            <a:r>
              <a:rPr lang="en-US" altLang="ja-JP"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muon beam (30kV)</a:t>
            </a:r>
            <a:endParaRPr lang="ja-JP" altLang="en-US" sz="1400" b="1"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7" name="タイトル 37">
            <a:extLst>
              <a:ext uri="{FF2B5EF4-FFF2-40B4-BE49-F238E27FC236}">
                <a16:creationId xmlns:a16="http://schemas.microsoft.com/office/drawing/2014/main" id="{76187EE1-9D5C-F5F0-54D1-605C84592835}"/>
              </a:ext>
            </a:extLst>
          </p:cNvPr>
          <p:cNvSpPr>
            <a:spLocks noGrp="1"/>
          </p:cNvSpPr>
          <p:nvPr>
            <p:ph type="title"/>
          </p:nvPr>
        </p:nvSpPr>
        <p:spPr>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l">
              <a:lnSpc>
                <a:spcPct val="100000"/>
              </a:lnSpc>
            </a:pPr>
            <a:r>
              <a:rPr lang="en-US" altLang="ja-JP" dirty="0">
                <a:solidFill>
                  <a:prstClr val="white"/>
                </a:solidFill>
              </a:rPr>
              <a:t>Concrete Design of the multistep cooler</a:t>
            </a:r>
            <a:endParaRPr lang="ja-JP" altLang="en-US" dirty="0">
              <a:solidFill>
                <a:prstClr val="white"/>
              </a:solidFill>
            </a:endParaRPr>
          </a:p>
        </p:txBody>
      </p:sp>
      <p:sp>
        <p:nvSpPr>
          <p:cNvPr id="15" name="スライド番号プレースホルダー 14">
            <a:extLst>
              <a:ext uri="{FF2B5EF4-FFF2-40B4-BE49-F238E27FC236}">
                <a16:creationId xmlns:a16="http://schemas.microsoft.com/office/drawing/2014/main" id="{60AACF65-3323-5713-0AE3-DC6F72325148}"/>
              </a:ext>
            </a:extLst>
          </p:cNvPr>
          <p:cNvSpPr>
            <a:spLocks noGrp="1"/>
          </p:cNvSpPr>
          <p:nvPr>
            <p:ph type="sldNum" sz="quarter" idx="12"/>
          </p:nvPr>
        </p:nvSpPr>
        <p:spPr/>
        <p:txBody>
          <a:bodyPr/>
          <a:lstStyle/>
          <a:p>
            <a:fld id="{6ECE9F22-6082-4149-A6D0-CD8937F79825}" type="slidenum">
              <a:rPr kumimoji="1" lang="ja-JP" altLang="en-US" smtClean="0"/>
              <a:t>21</a:t>
            </a:fld>
            <a:endParaRPr kumimoji="1" lang="ja-JP" altLang="en-US" dirty="0"/>
          </a:p>
        </p:txBody>
      </p:sp>
      <p:sp>
        <p:nvSpPr>
          <p:cNvPr id="10" name="テキスト ボックス 9">
            <a:extLst>
              <a:ext uri="{FF2B5EF4-FFF2-40B4-BE49-F238E27FC236}">
                <a16:creationId xmlns:a16="http://schemas.microsoft.com/office/drawing/2014/main" id="{8F661C2A-97AF-2047-AC90-DE7EF9C7E16A}"/>
              </a:ext>
            </a:extLst>
          </p:cNvPr>
          <p:cNvSpPr txBox="1"/>
          <p:nvPr/>
        </p:nvSpPr>
        <p:spPr>
          <a:xfrm>
            <a:off x="954220" y="5919531"/>
            <a:ext cx="10849267" cy="707886"/>
          </a:xfrm>
          <a:prstGeom prst="rect">
            <a:avLst/>
          </a:prstGeom>
          <a:noFill/>
        </p:spPr>
        <p:txBody>
          <a:bodyPr wrap="square" rtlCol="0">
            <a:spAutoFit/>
          </a:bodyPr>
          <a:lstStyle/>
          <a:p>
            <a:pPr marL="285750" indent="-285750">
              <a:buFont typeface="Wingdings" panose="05000000000000000000" pitchFamily="2" charset="2"/>
              <a:buChar char="l"/>
              <a:defRPr/>
            </a:pPr>
            <a:r>
              <a:rPr lang="en-US" altLang="ja-JP" sz="2000" b="1" dirty="0">
                <a:solidFill>
                  <a:prstClr val="black"/>
                </a:solidFill>
                <a:latin typeface="游ゴシック" panose="020F0502020204030204"/>
                <a:ea typeface="游ゴシック" panose="020B0400000000000000" pitchFamily="50" charset="-128"/>
              </a:rPr>
              <a:t>The 1</a:t>
            </a:r>
            <a:r>
              <a:rPr lang="en-US" altLang="ja-JP" sz="2000" b="1" baseline="30000" dirty="0">
                <a:solidFill>
                  <a:prstClr val="black"/>
                </a:solidFill>
                <a:latin typeface="游ゴシック" panose="020F0502020204030204"/>
                <a:ea typeface="游ゴシック" panose="020B0400000000000000" pitchFamily="50" charset="-128"/>
              </a:rPr>
              <a:t>st</a:t>
            </a:r>
            <a:r>
              <a:rPr lang="en-US" altLang="ja-JP" sz="2000" b="1" dirty="0">
                <a:solidFill>
                  <a:prstClr val="black"/>
                </a:solidFill>
                <a:latin typeface="游ゴシック" panose="020F0502020204030204"/>
                <a:ea typeface="游ゴシック" panose="020B0400000000000000" pitchFamily="50" charset="-128"/>
              </a:rPr>
              <a:t> stage consists of the SiO2-AG target and Half-cylinder cooler.</a:t>
            </a:r>
          </a:p>
          <a:p>
            <a:pPr marL="285750" indent="-285750">
              <a:buFont typeface="Wingdings" panose="05000000000000000000" pitchFamily="2" charset="2"/>
              <a:buChar char="l"/>
              <a:defRPr/>
            </a:pPr>
            <a:r>
              <a:rPr lang="en-US" altLang="ja-JP" sz="2000" b="1" dirty="0">
                <a:solidFill>
                  <a:prstClr val="black"/>
                </a:solidFill>
                <a:latin typeface="游ゴシック" panose="020F0502020204030204"/>
                <a:ea typeface="游ゴシック" panose="020B0400000000000000" pitchFamily="50" charset="-128"/>
              </a:rPr>
              <a:t>The 2</a:t>
            </a:r>
            <a:r>
              <a:rPr lang="en-US" altLang="ja-JP" sz="2000" b="1" baseline="30000" dirty="0">
                <a:solidFill>
                  <a:prstClr val="black"/>
                </a:solidFill>
                <a:latin typeface="游ゴシック" panose="020F0502020204030204"/>
                <a:ea typeface="游ゴシック" panose="020B0400000000000000" pitchFamily="50" charset="-128"/>
              </a:rPr>
              <a:t>nd</a:t>
            </a:r>
            <a:r>
              <a:rPr lang="ja-JP" altLang="en-US" sz="2000" b="1" dirty="0">
                <a:solidFill>
                  <a:prstClr val="black"/>
                </a:solidFill>
                <a:latin typeface="游ゴシック" panose="020F0502020204030204"/>
                <a:ea typeface="游ゴシック" panose="020B0400000000000000" pitchFamily="50" charset="-128"/>
              </a:rPr>
              <a:t>～</a:t>
            </a:r>
            <a:r>
              <a:rPr lang="en-US" altLang="ja-JP" sz="2000" b="1" dirty="0">
                <a:solidFill>
                  <a:prstClr val="black"/>
                </a:solidFill>
                <a:latin typeface="游ゴシック" panose="020F0502020204030204"/>
                <a:ea typeface="游ゴシック" panose="020B0400000000000000" pitchFamily="50" charset="-128"/>
              </a:rPr>
              <a:t>4</a:t>
            </a:r>
            <a:r>
              <a:rPr lang="en-US" altLang="ja-JP" sz="2000" b="1" baseline="30000" dirty="0">
                <a:solidFill>
                  <a:prstClr val="black"/>
                </a:solidFill>
                <a:latin typeface="游ゴシック" panose="020F0502020204030204"/>
                <a:ea typeface="游ゴシック" panose="020B0400000000000000" pitchFamily="50" charset="-128"/>
              </a:rPr>
              <a:t>th</a:t>
            </a:r>
            <a:r>
              <a:rPr lang="en-US" altLang="ja-JP" sz="2000" b="1" dirty="0">
                <a:solidFill>
                  <a:prstClr val="black"/>
                </a:solidFill>
                <a:latin typeface="游ゴシック" panose="020F0502020204030204"/>
                <a:ea typeface="游ゴシック" panose="020B0400000000000000" pitchFamily="50" charset="-128"/>
              </a:rPr>
              <a:t> stages consist of a SiO2 mesoporous film and Immersion/</a:t>
            </a:r>
            <a:r>
              <a:rPr lang="en-US" altLang="ja-JP" sz="2000" b="1" dirty="0" err="1">
                <a:solidFill>
                  <a:prstClr val="black"/>
                </a:solidFill>
                <a:latin typeface="游ゴシック" panose="020F0502020204030204"/>
                <a:ea typeface="游ゴシック" panose="020B0400000000000000" pitchFamily="50" charset="-128"/>
              </a:rPr>
              <a:t>Einzel</a:t>
            </a:r>
            <a:r>
              <a:rPr lang="en-US" altLang="ja-JP" sz="2000" b="1" dirty="0">
                <a:solidFill>
                  <a:prstClr val="black"/>
                </a:solidFill>
                <a:latin typeface="游ゴシック" panose="020F0502020204030204"/>
                <a:ea typeface="游ゴシック" panose="020B0400000000000000" pitchFamily="50" charset="-128"/>
              </a:rPr>
              <a:t> lenses.</a:t>
            </a:r>
            <a:endParaRPr lang="ja-JP" altLang="en-US" sz="2000" b="1" dirty="0">
              <a:solidFill>
                <a:prstClr val="black"/>
              </a:solidFill>
              <a:latin typeface="游ゴシック" panose="020F0502020204030204"/>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CC54A006-C0CE-C045-B435-A2A5FFA9E50E}"/>
              </a:ext>
            </a:extLst>
          </p:cNvPr>
          <p:cNvSpPr txBox="1"/>
          <p:nvPr/>
        </p:nvSpPr>
        <p:spPr>
          <a:xfrm>
            <a:off x="1980191" y="1671018"/>
            <a:ext cx="1641796" cy="646331"/>
          </a:xfrm>
          <a:prstGeom prst="rect">
            <a:avLst/>
          </a:prstGeom>
          <a:noFill/>
        </p:spPr>
        <p:txBody>
          <a:bodyPr wrap="none" rtlCol="0">
            <a:spAutoFit/>
          </a:bodyPr>
          <a:lstStyle/>
          <a:p>
            <a:pPr>
              <a:defRPr/>
            </a:pPr>
            <a:r>
              <a:rPr lang="en-US" altLang="ja-JP" b="1" dirty="0">
                <a:solidFill>
                  <a:prstClr val="black"/>
                </a:solidFill>
                <a:latin typeface="游ゴシック" panose="020F0502020204030204"/>
                <a:ea typeface="游ゴシック" panose="020B0400000000000000" pitchFamily="50" charset="-128"/>
              </a:rPr>
              <a:t>Half-cylinder</a:t>
            </a:r>
            <a:br>
              <a:rPr lang="en-US" altLang="ja-JP" b="1" dirty="0">
                <a:solidFill>
                  <a:prstClr val="black"/>
                </a:solidFill>
                <a:latin typeface="游ゴシック" panose="020F0502020204030204"/>
                <a:ea typeface="游ゴシック" panose="020B0400000000000000" pitchFamily="50" charset="-128"/>
              </a:rPr>
            </a:br>
            <a:r>
              <a:rPr lang="en-US" altLang="ja-JP" b="1" dirty="0">
                <a:solidFill>
                  <a:prstClr val="black"/>
                </a:solidFill>
                <a:latin typeface="游ゴシック" panose="020F0502020204030204"/>
                <a:ea typeface="游ゴシック" panose="020B0400000000000000" pitchFamily="50" charset="-128"/>
              </a:rPr>
              <a:t>D=80mm</a:t>
            </a:r>
            <a:endParaRPr lang="ja-JP" altLang="en-US" b="1" dirty="0">
              <a:solidFill>
                <a:prstClr val="black"/>
              </a:solidFill>
              <a:latin typeface="游ゴシック" panose="020F0502020204030204"/>
              <a:ea typeface="游ゴシック" panose="020B0400000000000000" pitchFamily="50" charset="-128"/>
            </a:endParaRPr>
          </a:p>
        </p:txBody>
      </p:sp>
      <p:sp>
        <p:nvSpPr>
          <p:cNvPr id="2" name="円弧 1">
            <a:extLst>
              <a:ext uri="{FF2B5EF4-FFF2-40B4-BE49-F238E27FC236}">
                <a16:creationId xmlns:a16="http://schemas.microsoft.com/office/drawing/2014/main" id="{45BA37C1-AA09-59CA-7271-3985EDA1EBCE}"/>
              </a:ext>
            </a:extLst>
          </p:cNvPr>
          <p:cNvSpPr>
            <a:spLocks noChangeAspect="1"/>
          </p:cNvSpPr>
          <p:nvPr/>
        </p:nvSpPr>
        <p:spPr>
          <a:xfrm>
            <a:off x="2738433" y="1992964"/>
            <a:ext cx="2877483" cy="2877483"/>
          </a:xfrm>
          <a:prstGeom prst="arc">
            <a:avLst>
              <a:gd name="adj1" fmla="val 5409783"/>
              <a:gd name="adj2" fmla="val 16181216"/>
            </a:avLst>
          </a:prstGeom>
          <a:ln w="282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B1F92168-9285-29B7-E72F-036D7B931010}"/>
              </a:ext>
            </a:extLst>
          </p:cNvPr>
          <p:cNvSpPr/>
          <p:nvPr/>
        </p:nvSpPr>
        <p:spPr>
          <a:xfrm>
            <a:off x="4177174" y="1657687"/>
            <a:ext cx="78772" cy="1589242"/>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E514500F-9744-0549-6088-76EEC17048A9}"/>
              </a:ext>
            </a:extLst>
          </p:cNvPr>
          <p:cNvSpPr/>
          <p:nvPr/>
        </p:nvSpPr>
        <p:spPr>
          <a:xfrm>
            <a:off x="4176317" y="3605010"/>
            <a:ext cx="79627" cy="1576086"/>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 name="直線コネクタ 12">
            <a:extLst>
              <a:ext uri="{FF2B5EF4-FFF2-40B4-BE49-F238E27FC236}">
                <a16:creationId xmlns:a16="http://schemas.microsoft.com/office/drawing/2014/main" id="{6192283A-11D6-75C0-0DDC-4AC1A619F25F}"/>
              </a:ext>
            </a:extLst>
          </p:cNvPr>
          <p:cNvCxnSpPr/>
          <p:nvPr/>
        </p:nvCxnSpPr>
        <p:spPr>
          <a:xfrm>
            <a:off x="4356827" y="3172142"/>
            <a:ext cx="0" cy="48089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MS Lens2">
            <a:extLst>
              <a:ext uri="{FF2B5EF4-FFF2-40B4-BE49-F238E27FC236}">
                <a16:creationId xmlns:a16="http://schemas.microsoft.com/office/drawing/2014/main" id="{0D4F44CF-31BD-BB0A-2FAE-48B4297BD099}"/>
              </a:ext>
            </a:extLst>
          </p:cNvPr>
          <p:cNvSpPr/>
          <p:nvPr/>
        </p:nvSpPr>
        <p:spPr>
          <a:xfrm rot="5400000">
            <a:off x="4386815" y="2719517"/>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2" name="MS Lens2">
            <a:extLst>
              <a:ext uri="{FF2B5EF4-FFF2-40B4-BE49-F238E27FC236}">
                <a16:creationId xmlns:a16="http://schemas.microsoft.com/office/drawing/2014/main" id="{3D09C237-885B-191B-B223-EFA93A3DA0A5}"/>
              </a:ext>
            </a:extLst>
          </p:cNvPr>
          <p:cNvSpPr/>
          <p:nvPr/>
        </p:nvSpPr>
        <p:spPr>
          <a:xfrm rot="5400000">
            <a:off x="4387766" y="3772884"/>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6" name="正方形/長方形 25">
            <a:extLst>
              <a:ext uri="{FF2B5EF4-FFF2-40B4-BE49-F238E27FC236}">
                <a16:creationId xmlns:a16="http://schemas.microsoft.com/office/drawing/2014/main" id="{D6C65C66-1BAB-A01B-BC36-7F5385FE2553}"/>
              </a:ext>
            </a:extLst>
          </p:cNvPr>
          <p:cNvSpPr/>
          <p:nvPr/>
        </p:nvSpPr>
        <p:spPr>
          <a:xfrm>
            <a:off x="4545596" y="3059165"/>
            <a:ext cx="720000" cy="247666"/>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25">
            <a:extLst>
              <a:ext uri="{FF2B5EF4-FFF2-40B4-BE49-F238E27FC236}">
                <a16:creationId xmlns:a16="http://schemas.microsoft.com/office/drawing/2014/main" id="{71D882E9-620A-7241-694F-B6191D50D99C}"/>
              </a:ext>
            </a:extLst>
          </p:cNvPr>
          <p:cNvSpPr/>
          <p:nvPr/>
        </p:nvSpPr>
        <p:spPr>
          <a:xfrm flipH="1">
            <a:off x="4677796" y="2711437"/>
            <a:ext cx="763825" cy="649597"/>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25">
            <a:extLst>
              <a:ext uri="{FF2B5EF4-FFF2-40B4-BE49-F238E27FC236}">
                <a16:creationId xmlns:a16="http://schemas.microsoft.com/office/drawing/2014/main" id="{14540633-DE90-F10E-06F8-EBFB72ABBC2F}"/>
              </a:ext>
            </a:extLst>
          </p:cNvPr>
          <p:cNvSpPr/>
          <p:nvPr/>
        </p:nvSpPr>
        <p:spPr>
          <a:xfrm flipH="1">
            <a:off x="4637251" y="2874283"/>
            <a:ext cx="708050" cy="43352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正方形/長方形 25">
            <a:extLst>
              <a:ext uri="{FF2B5EF4-FFF2-40B4-BE49-F238E27FC236}">
                <a16:creationId xmlns:a16="http://schemas.microsoft.com/office/drawing/2014/main" id="{25375540-5B86-638E-972A-6250288DE267}"/>
              </a:ext>
            </a:extLst>
          </p:cNvPr>
          <p:cNvSpPr/>
          <p:nvPr/>
        </p:nvSpPr>
        <p:spPr>
          <a:xfrm rot="10800000">
            <a:off x="4277261" y="3536029"/>
            <a:ext cx="56851" cy="1122644"/>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94206"/>
              <a:gd name="connsiteY0" fmla="*/ 343552 h 343552"/>
              <a:gd name="connsiteX1" fmla="*/ 0 w 794206"/>
              <a:gd name="connsiteY1" fmla="*/ 11380 h 343552"/>
              <a:gd name="connsiteX2" fmla="*/ 711323 w 794206"/>
              <a:gd name="connsiteY2" fmla="*/ 11380 h 343552"/>
              <a:gd name="connsiteX3" fmla="*/ 790487 w 794206"/>
              <a:gd name="connsiteY3" fmla="*/ 0 h 343552"/>
              <a:gd name="connsiteX0" fmla="*/ 0 w 849307"/>
              <a:gd name="connsiteY0" fmla="*/ 2938513 h 2938513"/>
              <a:gd name="connsiteX1" fmla="*/ 0 w 849307"/>
              <a:gd name="connsiteY1" fmla="*/ 2606341 h 2938513"/>
              <a:gd name="connsiteX2" fmla="*/ 711323 w 849307"/>
              <a:gd name="connsiteY2" fmla="*/ 2606341 h 2938513"/>
              <a:gd name="connsiteX3" fmla="*/ 849307 w 849307"/>
              <a:gd name="connsiteY3" fmla="*/ 0 h 2938513"/>
              <a:gd name="connsiteX0" fmla="*/ 0 w 758675"/>
              <a:gd name="connsiteY0" fmla="*/ 2938513 h 2938513"/>
              <a:gd name="connsiteX1" fmla="*/ 0 w 758675"/>
              <a:gd name="connsiteY1" fmla="*/ 2606341 h 2938513"/>
              <a:gd name="connsiteX2" fmla="*/ 711323 w 758675"/>
              <a:gd name="connsiteY2" fmla="*/ 2606341 h 2938513"/>
              <a:gd name="connsiteX3" fmla="*/ 672861 w 758675"/>
              <a:gd name="connsiteY3" fmla="*/ 0 h 2938513"/>
              <a:gd name="connsiteX0" fmla="*/ 268354 w 990386"/>
              <a:gd name="connsiteY0" fmla="*/ 2961375 h 2961375"/>
              <a:gd name="connsiteX1" fmla="*/ 268354 w 990386"/>
              <a:gd name="connsiteY1" fmla="*/ 2629203 h 2961375"/>
              <a:gd name="connsiteX2" fmla="*/ 979677 w 990386"/>
              <a:gd name="connsiteY2" fmla="*/ 2629203 h 2961375"/>
              <a:gd name="connsiteX3" fmla="*/ 176 w 990386"/>
              <a:gd name="connsiteY3" fmla="*/ 0 h 2961375"/>
              <a:gd name="connsiteX0" fmla="*/ -1 w 771568"/>
              <a:gd name="connsiteY0" fmla="*/ 2961375 h 2961375"/>
              <a:gd name="connsiteX1" fmla="*/ -1 w 771568"/>
              <a:gd name="connsiteY1" fmla="*/ 2629203 h 2961375"/>
              <a:gd name="connsiteX2" fmla="*/ 711322 w 771568"/>
              <a:gd name="connsiteY2" fmla="*/ 2629203 h 2961375"/>
              <a:gd name="connsiteX3" fmla="*/ 731681 w 771568"/>
              <a:gd name="connsiteY3" fmla="*/ 0 h 2961375"/>
            </a:gdLst>
            <a:ahLst/>
            <a:cxnLst>
              <a:cxn ang="0">
                <a:pos x="connsiteX0" y="connsiteY0"/>
              </a:cxn>
              <a:cxn ang="0">
                <a:pos x="connsiteX1" y="connsiteY1"/>
              </a:cxn>
              <a:cxn ang="0">
                <a:pos x="connsiteX2" y="connsiteY2"/>
              </a:cxn>
              <a:cxn ang="0">
                <a:pos x="connsiteX3" y="connsiteY3"/>
              </a:cxn>
            </a:cxnLst>
            <a:rect l="l" t="t" r="r" b="b"/>
            <a:pathLst>
              <a:path w="771568" h="2961375">
                <a:moveTo>
                  <a:pt x="-1" y="2961375"/>
                </a:moveTo>
                <a:lnTo>
                  <a:pt x="-1" y="2629203"/>
                </a:lnTo>
                <a:lnTo>
                  <a:pt x="711322" y="2629203"/>
                </a:lnTo>
                <a:cubicBezTo>
                  <a:pt x="843070" y="2627306"/>
                  <a:pt x="715189" y="2371"/>
                  <a:pt x="731681" y="0"/>
                </a:cubicBez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正方形/長方形 25">
            <a:extLst>
              <a:ext uri="{FF2B5EF4-FFF2-40B4-BE49-F238E27FC236}">
                <a16:creationId xmlns:a16="http://schemas.microsoft.com/office/drawing/2014/main" id="{B4912509-2A54-E773-7F9A-DE97421E3FBF}"/>
              </a:ext>
            </a:extLst>
          </p:cNvPr>
          <p:cNvSpPr/>
          <p:nvPr/>
        </p:nvSpPr>
        <p:spPr>
          <a:xfrm rot="10800000" flipV="1">
            <a:off x="4265127" y="2206079"/>
            <a:ext cx="73699" cy="1118527"/>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94206"/>
              <a:gd name="connsiteY0" fmla="*/ 343552 h 343552"/>
              <a:gd name="connsiteX1" fmla="*/ 0 w 794206"/>
              <a:gd name="connsiteY1" fmla="*/ 11380 h 343552"/>
              <a:gd name="connsiteX2" fmla="*/ 711323 w 794206"/>
              <a:gd name="connsiteY2" fmla="*/ 11380 h 343552"/>
              <a:gd name="connsiteX3" fmla="*/ 790487 w 794206"/>
              <a:gd name="connsiteY3" fmla="*/ 0 h 343552"/>
              <a:gd name="connsiteX0" fmla="*/ 0 w 849307"/>
              <a:gd name="connsiteY0" fmla="*/ 2938513 h 2938513"/>
              <a:gd name="connsiteX1" fmla="*/ 0 w 849307"/>
              <a:gd name="connsiteY1" fmla="*/ 2606341 h 2938513"/>
              <a:gd name="connsiteX2" fmla="*/ 711323 w 849307"/>
              <a:gd name="connsiteY2" fmla="*/ 2606341 h 2938513"/>
              <a:gd name="connsiteX3" fmla="*/ 849307 w 849307"/>
              <a:gd name="connsiteY3" fmla="*/ 0 h 2938513"/>
              <a:gd name="connsiteX0" fmla="*/ 0 w 758675"/>
              <a:gd name="connsiteY0" fmla="*/ 2938513 h 2938513"/>
              <a:gd name="connsiteX1" fmla="*/ 0 w 758675"/>
              <a:gd name="connsiteY1" fmla="*/ 2606341 h 2938513"/>
              <a:gd name="connsiteX2" fmla="*/ 711323 w 758675"/>
              <a:gd name="connsiteY2" fmla="*/ 2606341 h 2938513"/>
              <a:gd name="connsiteX3" fmla="*/ 672861 w 758675"/>
              <a:gd name="connsiteY3" fmla="*/ 0 h 2938513"/>
              <a:gd name="connsiteX0" fmla="*/ 268354 w 990386"/>
              <a:gd name="connsiteY0" fmla="*/ 2961375 h 2961375"/>
              <a:gd name="connsiteX1" fmla="*/ 268354 w 990386"/>
              <a:gd name="connsiteY1" fmla="*/ 2629203 h 2961375"/>
              <a:gd name="connsiteX2" fmla="*/ 979677 w 990386"/>
              <a:gd name="connsiteY2" fmla="*/ 2629203 h 2961375"/>
              <a:gd name="connsiteX3" fmla="*/ 176 w 990386"/>
              <a:gd name="connsiteY3" fmla="*/ 0 h 2961375"/>
              <a:gd name="connsiteX0" fmla="*/ -1 w 771568"/>
              <a:gd name="connsiteY0" fmla="*/ 2961375 h 2961375"/>
              <a:gd name="connsiteX1" fmla="*/ -1 w 771568"/>
              <a:gd name="connsiteY1" fmla="*/ 2629203 h 2961375"/>
              <a:gd name="connsiteX2" fmla="*/ 711322 w 771568"/>
              <a:gd name="connsiteY2" fmla="*/ 2629203 h 2961375"/>
              <a:gd name="connsiteX3" fmla="*/ 731681 w 771568"/>
              <a:gd name="connsiteY3" fmla="*/ 0 h 2961375"/>
            </a:gdLst>
            <a:ahLst/>
            <a:cxnLst>
              <a:cxn ang="0">
                <a:pos x="connsiteX0" y="connsiteY0"/>
              </a:cxn>
              <a:cxn ang="0">
                <a:pos x="connsiteX1" y="connsiteY1"/>
              </a:cxn>
              <a:cxn ang="0">
                <a:pos x="connsiteX2" y="connsiteY2"/>
              </a:cxn>
              <a:cxn ang="0">
                <a:pos x="connsiteX3" y="connsiteY3"/>
              </a:cxn>
            </a:cxnLst>
            <a:rect l="l" t="t" r="r" b="b"/>
            <a:pathLst>
              <a:path w="771568" h="2961375">
                <a:moveTo>
                  <a:pt x="-1" y="2961375"/>
                </a:moveTo>
                <a:lnTo>
                  <a:pt x="-1" y="2629203"/>
                </a:lnTo>
                <a:lnTo>
                  <a:pt x="711322" y="2629203"/>
                </a:lnTo>
                <a:cubicBezTo>
                  <a:pt x="843070" y="2627306"/>
                  <a:pt x="715189" y="2371"/>
                  <a:pt x="731681" y="0"/>
                </a:cubicBez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5" name="直線コネクタ 44">
            <a:extLst>
              <a:ext uri="{FF2B5EF4-FFF2-40B4-BE49-F238E27FC236}">
                <a16:creationId xmlns:a16="http://schemas.microsoft.com/office/drawing/2014/main" id="{5E15DEFB-25CD-EFEB-6CDE-DF06A1B1FA20}"/>
              </a:ext>
            </a:extLst>
          </p:cNvPr>
          <p:cNvCxnSpPr>
            <a:cxnSpLocks/>
          </p:cNvCxnSpPr>
          <p:nvPr/>
        </p:nvCxnSpPr>
        <p:spPr>
          <a:xfrm>
            <a:off x="5471252" y="3236338"/>
            <a:ext cx="0" cy="368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6" name="正方形/長方形 25">
            <a:extLst>
              <a:ext uri="{FF2B5EF4-FFF2-40B4-BE49-F238E27FC236}">
                <a16:creationId xmlns:a16="http://schemas.microsoft.com/office/drawing/2014/main" id="{658F71B5-5361-D1E8-D811-B27EA50EA596}"/>
              </a:ext>
            </a:extLst>
          </p:cNvPr>
          <p:cNvSpPr/>
          <p:nvPr/>
        </p:nvSpPr>
        <p:spPr>
          <a:xfrm flipV="1">
            <a:off x="4539225" y="3519031"/>
            <a:ext cx="720000" cy="24642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25">
            <a:extLst>
              <a:ext uri="{FF2B5EF4-FFF2-40B4-BE49-F238E27FC236}">
                <a16:creationId xmlns:a16="http://schemas.microsoft.com/office/drawing/2014/main" id="{800933AC-DBA4-15C0-F21E-ED93A2B315E9}"/>
              </a:ext>
            </a:extLst>
          </p:cNvPr>
          <p:cNvSpPr/>
          <p:nvPr/>
        </p:nvSpPr>
        <p:spPr>
          <a:xfrm flipH="1" flipV="1">
            <a:off x="4674125" y="3504371"/>
            <a:ext cx="763825" cy="64633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正方形/長方形 25">
            <a:extLst>
              <a:ext uri="{FF2B5EF4-FFF2-40B4-BE49-F238E27FC236}">
                <a16:creationId xmlns:a16="http://schemas.microsoft.com/office/drawing/2014/main" id="{447F5DA7-2F91-DBEF-EF8F-FBF8438BC805}"/>
              </a:ext>
            </a:extLst>
          </p:cNvPr>
          <p:cNvSpPr/>
          <p:nvPr/>
        </p:nvSpPr>
        <p:spPr>
          <a:xfrm flipH="1" flipV="1">
            <a:off x="4649606" y="3521682"/>
            <a:ext cx="708050" cy="43134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MS 2nd Beam">
            <a:extLst>
              <a:ext uri="{FF2B5EF4-FFF2-40B4-BE49-F238E27FC236}">
                <a16:creationId xmlns:a16="http://schemas.microsoft.com/office/drawing/2014/main" id="{EE69AA2A-133A-ECCE-4326-FE0A8F35D481}"/>
              </a:ext>
            </a:extLst>
          </p:cNvPr>
          <p:cNvSpPr/>
          <p:nvPr/>
        </p:nvSpPr>
        <p:spPr>
          <a:xfrm rot="16200000">
            <a:off x="4500931" y="4225120"/>
            <a:ext cx="2016993" cy="25331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8946849"/>
              <a:gd name="connsiteY0" fmla="*/ 2 h 1065718"/>
              <a:gd name="connsiteX1" fmla="*/ 6376535 w 8946849"/>
              <a:gd name="connsiteY1" fmla="*/ 1906 h 1065718"/>
              <a:gd name="connsiteX2" fmla="*/ 8946851 w 8946849"/>
              <a:gd name="connsiteY2" fmla="*/ 551739 h 1065718"/>
              <a:gd name="connsiteX3" fmla="*/ 6450093 w 8946849"/>
              <a:gd name="connsiteY3" fmla="*/ 1065718 h 1065718"/>
              <a:gd name="connsiteX4" fmla="*/ 0 w 8946849"/>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49" h="1065718">
                <a:moveTo>
                  <a:pt x="32494" y="2"/>
                </a:moveTo>
                <a:lnTo>
                  <a:pt x="6376535" y="1906"/>
                </a:lnTo>
                <a:lnTo>
                  <a:pt x="8946851" y="551739"/>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5" name="MS 2nd Beam">
            <a:extLst>
              <a:ext uri="{FF2B5EF4-FFF2-40B4-BE49-F238E27FC236}">
                <a16:creationId xmlns:a16="http://schemas.microsoft.com/office/drawing/2014/main" id="{42DFCF21-E61F-957A-BB97-5AF648A90CCD}"/>
              </a:ext>
            </a:extLst>
          </p:cNvPr>
          <p:cNvSpPr/>
          <p:nvPr/>
        </p:nvSpPr>
        <p:spPr>
          <a:xfrm rot="5400000">
            <a:off x="4462560" y="2358443"/>
            <a:ext cx="2116670" cy="25331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9388990"/>
              <a:gd name="connsiteY0" fmla="*/ 2 h 1065718"/>
              <a:gd name="connsiteX1" fmla="*/ 6376535 w 9388990"/>
              <a:gd name="connsiteY1" fmla="*/ 1906 h 1065718"/>
              <a:gd name="connsiteX2" fmla="*/ 9388992 w 9388990"/>
              <a:gd name="connsiteY2" fmla="*/ 569973 h 1065718"/>
              <a:gd name="connsiteX3" fmla="*/ 6450093 w 9388990"/>
              <a:gd name="connsiteY3" fmla="*/ 1065718 h 1065718"/>
              <a:gd name="connsiteX4" fmla="*/ 0 w 9388990"/>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990" h="1065718">
                <a:moveTo>
                  <a:pt x="32494" y="2"/>
                </a:moveTo>
                <a:lnTo>
                  <a:pt x="6376535" y="1906"/>
                </a:lnTo>
                <a:lnTo>
                  <a:pt x="9388992" y="569973"/>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6" name="MS Lens2">
            <a:extLst>
              <a:ext uri="{FF2B5EF4-FFF2-40B4-BE49-F238E27FC236}">
                <a16:creationId xmlns:a16="http://schemas.microsoft.com/office/drawing/2014/main" id="{62D4F381-CEC6-11B4-C249-3F30092B60A9}"/>
              </a:ext>
            </a:extLst>
          </p:cNvPr>
          <p:cNvSpPr/>
          <p:nvPr/>
        </p:nvSpPr>
        <p:spPr>
          <a:xfrm rot="5400000">
            <a:off x="5448835" y="2708947"/>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7" name="MS Lens2">
            <a:extLst>
              <a:ext uri="{FF2B5EF4-FFF2-40B4-BE49-F238E27FC236}">
                <a16:creationId xmlns:a16="http://schemas.microsoft.com/office/drawing/2014/main" id="{F0BB7775-2CFC-A74B-3CAD-EDFE561F098C}"/>
              </a:ext>
            </a:extLst>
          </p:cNvPr>
          <p:cNvSpPr/>
          <p:nvPr/>
        </p:nvSpPr>
        <p:spPr>
          <a:xfrm rot="5400000">
            <a:off x="5444399" y="3782239"/>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58" name="正方形/長方形 25">
            <a:extLst>
              <a:ext uri="{FF2B5EF4-FFF2-40B4-BE49-F238E27FC236}">
                <a16:creationId xmlns:a16="http://schemas.microsoft.com/office/drawing/2014/main" id="{03851D22-A6A4-D150-8C63-E2219F9DDE69}"/>
              </a:ext>
            </a:extLst>
          </p:cNvPr>
          <p:cNvSpPr/>
          <p:nvPr/>
        </p:nvSpPr>
        <p:spPr>
          <a:xfrm>
            <a:off x="5607702" y="3057614"/>
            <a:ext cx="720000" cy="247666"/>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正方形/長方形 25">
            <a:extLst>
              <a:ext uri="{FF2B5EF4-FFF2-40B4-BE49-F238E27FC236}">
                <a16:creationId xmlns:a16="http://schemas.microsoft.com/office/drawing/2014/main" id="{1D49DC4F-B13F-0D55-6D4A-13D3A1C87230}"/>
              </a:ext>
            </a:extLst>
          </p:cNvPr>
          <p:cNvSpPr/>
          <p:nvPr/>
        </p:nvSpPr>
        <p:spPr>
          <a:xfrm flipH="1">
            <a:off x="5739902" y="2709886"/>
            <a:ext cx="763825" cy="649597"/>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正方形/長方形 25">
            <a:extLst>
              <a:ext uri="{FF2B5EF4-FFF2-40B4-BE49-F238E27FC236}">
                <a16:creationId xmlns:a16="http://schemas.microsoft.com/office/drawing/2014/main" id="{126E226C-9E41-E83B-35D1-8ABE33ABBE7A}"/>
              </a:ext>
            </a:extLst>
          </p:cNvPr>
          <p:cNvSpPr/>
          <p:nvPr/>
        </p:nvSpPr>
        <p:spPr>
          <a:xfrm flipH="1">
            <a:off x="5699357" y="2872732"/>
            <a:ext cx="708050" cy="43352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2" name="直線コネクタ 61">
            <a:extLst>
              <a:ext uri="{FF2B5EF4-FFF2-40B4-BE49-F238E27FC236}">
                <a16:creationId xmlns:a16="http://schemas.microsoft.com/office/drawing/2014/main" id="{934F265B-EF34-B5B7-4120-49352CE36B6E}"/>
              </a:ext>
            </a:extLst>
          </p:cNvPr>
          <p:cNvCxnSpPr>
            <a:cxnSpLocks/>
          </p:cNvCxnSpPr>
          <p:nvPr/>
        </p:nvCxnSpPr>
        <p:spPr>
          <a:xfrm>
            <a:off x="6533358" y="3234787"/>
            <a:ext cx="0" cy="368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3" name="正方形/長方形 25">
            <a:extLst>
              <a:ext uri="{FF2B5EF4-FFF2-40B4-BE49-F238E27FC236}">
                <a16:creationId xmlns:a16="http://schemas.microsoft.com/office/drawing/2014/main" id="{A5A4888C-5CB8-6F5D-B74C-CFCC88EFC436}"/>
              </a:ext>
            </a:extLst>
          </p:cNvPr>
          <p:cNvSpPr/>
          <p:nvPr/>
        </p:nvSpPr>
        <p:spPr>
          <a:xfrm flipV="1">
            <a:off x="5601331" y="3517480"/>
            <a:ext cx="720000" cy="24642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正方形/長方形 25">
            <a:extLst>
              <a:ext uri="{FF2B5EF4-FFF2-40B4-BE49-F238E27FC236}">
                <a16:creationId xmlns:a16="http://schemas.microsoft.com/office/drawing/2014/main" id="{EE592628-4073-18F4-B69A-4F81A550E102}"/>
              </a:ext>
            </a:extLst>
          </p:cNvPr>
          <p:cNvSpPr/>
          <p:nvPr/>
        </p:nvSpPr>
        <p:spPr>
          <a:xfrm flipH="1" flipV="1">
            <a:off x="5736231" y="3502820"/>
            <a:ext cx="763825" cy="64633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正方形/長方形 25">
            <a:extLst>
              <a:ext uri="{FF2B5EF4-FFF2-40B4-BE49-F238E27FC236}">
                <a16:creationId xmlns:a16="http://schemas.microsoft.com/office/drawing/2014/main" id="{22A847BA-2242-864F-E117-B0362B48A01D}"/>
              </a:ext>
            </a:extLst>
          </p:cNvPr>
          <p:cNvSpPr/>
          <p:nvPr/>
        </p:nvSpPr>
        <p:spPr>
          <a:xfrm flipH="1" flipV="1">
            <a:off x="5711712" y="3520131"/>
            <a:ext cx="708050" cy="43134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MS 2nd Beam">
            <a:extLst>
              <a:ext uri="{FF2B5EF4-FFF2-40B4-BE49-F238E27FC236}">
                <a16:creationId xmlns:a16="http://schemas.microsoft.com/office/drawing/2014/main" id="{BCF66719-0D2E-DC5D-8E8C-B63C3FAA825D}"/>
              </a:ext>
            </a:extLst>
          </p:cNvPr>
          <p:cNvSpPr/>
          <p:nvPr/>
        </p:nvSpPr>
        <p:spPr>
          <a:xfrm rot="16200000">
            <a:off x="5546180" y="4289994"/>
            <a:ext cx="2016993" cy="12045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8946849"/>
              <a:gd name="connsiteY0" fmla="*/ 2 h 1065718"/>
              <a:gd name="connsiteX1" fmla="*/ 6376535 w 8946849"/>
              <a:gd name="connsiteY1" fmla="*/ 1906 h 1065718"/>
              <a:gd name="connsiteX2" fmla="*/ 8946851 w 8946849"/>
              <a:gd name="connsiteY2" fmla="*/ 551739 h 1065718"/>
              <a:gd name="connsiteX3" fmla="*/ 6450093 w 8946849"/>
              <a:gd name="connsiteY3" fmla="*/ 1065718 h 1065718"/>
              <a:gd name="connsiteX4" fmla="*/ 0 w 8946849"/>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49" h="1065718">
                <a:moveTo>
                  <a:pt x="32494" y="2"/>
                </a:moveTo>
                <a:lnTo>
                  <a:pt x="6376535" y="1906"/>
                </a:lnTo>
                <a:lnTo>
                  <a:pt x="8946851" y="551739"/>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2" name="MS 2nd Beam">
            <a:extLst>
              <a:ext uri="{FF2B5EF4-FFF2-40B4-BE49-F238E27FC236}">
                <a16:creationId xmlns:a16="http://schemas.microsoft.com/office/drawing/2014/main" id="{5EC28A5D-850F-2222-8519-F8244F8ED25C}"/>
              </a:ext>
            </a:extLst>
          </p:cNvPr>
          <p:cNvSpPr/>
          <p:nvPr/>
        </p:nvSpPr>
        <p:spPr>
          <a:xfrm rot="5400000">
            <a:off x="5501950" y="2423317"/>
            <a:ext cx="2116670" cy="120460"/>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13261 w 7485913"/>
              <a:gd name="connsiteY0" fmla="*/ 89261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13261 w 7485913"/>
              <a:gd name="connsiteY0" fmla="*/ 89261 h 1144316"/>
              <a:gd name="connsiteX1" fmla="*/ 6376535 w 7485913"/>
              <a:gd name="connsiteY1" fmla="*/ 0 h 1144316"/>
              <a:gd name="connsiteX2" fmla="*/ 7485913 w 7485913"/>
              <a:gd name="connsiteY2" fmla="*/ 549836 h 1144316"/>
              <a:gd name="connsiteX3" fmla="*/ 6450093 w 7485913"/>
              <a:gd name="connsiteY3" fmla="*/ 1063812 h 1144316"/>
              <a:gd name="connsiteX4" fmla="*/ 0 w 7485913"/>
              <a:gd name="connsiteY4" fmla="*/ 1144316 h 1144316"/>
              <a:gd name="connsiteX0" fmla="*/ 32494 w 7485913"/>
              <a:gd name="connsiteY0" fmla="*/ 2 h 1146222"/>
              <a:gd name="connsiteX1" fmla="*/ 6376535 w 7485913"/>
              <a:gd name="connsiteY1" fmla="*/ 1906 h 1146222"/>
              <a:gd name="connsiteX2" fmla="*/ 7485913 w 7485913"/>
              <a:gd name="connsiteY2" fmla="*/ 551742 h 1146222"/>
              <a:gd name="connsiteX3" fmla="*/ 6450093 w 7485913"/>
              <a:gd name="connsiteY3" fmla="*/ 1065718 h 1146222"/>
              <a:gd name="connsiteX4" fmla="*/ 0 w 7485913"/>
              <a:gd name="connsiteY4" fmla="*/ 1146222 h 1146222"/>
              <a:gd name="connsiteX0" fmla="*/ 32494 w 8677733"/>
              <a:gd name="connsiteY0" fmla="*/ 2 h 1146222"/>
              <a:gd name="connsiteX1" fmla="*/ 6376535 w 8677733"/>
              <a:gd name="connsiteY1" fmla="*/ 1906 h 1146222"/>
              <a:gd name="connsiteX2" fmla="*/ 8677733 w 8677733"/>
              <a:gd name="connsiteY2" fmla="*/ 606438 h 1146222"/>
              <a:gd name="connsiteX3" fmla="*/ 6450093 w 8677733"/>
              <a:gd name="connsiteY3" fmla="*/ 1065718 h 1146222"/>
              <a:gd name="connsiteX4" fmla="*/ 0 w 8677733"/>
              <a:gd name="connsiteY4" fmla="*/ 1146222 h 1146222"/>
              <a:gd name="connsiteX0" fmla="*/ 32494 w 8677733"/>
              <a:gd name="connsiteY0" fmla="*/ 2 h 1065718"/>
              <a:gd name="connsiteX1" fmla="*/ 6376535 w 8677733"/>
              <a:gd name="connsiteY1" fmla="*/ 1906 h 1065718"/>
              <a:gd name="connsiteX2" fmla="*/ 8677733 w 8677733"/>
              <a:gd name="connsiteY2" fmla="*/ 606438 h 1065718"/>
              <a:gd name="connsiteX3" fmla="*/ 6450093 w 8677733"/>
              <a:gd name="connsiteY3" fmla="*/ 1065718 h 1065718"/>
              <a:gd name="connsiteX4" fmla="*/ 0 w 8677733"/>
              <a:gd name="connsiteY4" fmla="*/ 1036827 h 1065718"/>
              <a:gd name="connsiteX0" fmla="*/ 32494 w 9388990"/>
              <a:gd name="connsiteY0" fmla="*/ 2 h 1065718"/>
              <a:gd name="connsiteX1" fmla="*/ 6376535 w 9388990"/>
              <a:gd name="connsiteY1" fmla="*/ 1906 h 1065718"/>
              <a:gd name="connsiteX2" fmla="*/ 9388992 w 9388990"/>
              <a:gd name="connsiteY2" fmla="*/ 569973 h 1065718"/>
              <a:gd name="connsiteX3" fmla="*/ 6450093 w 9388990"/>
              <a:gd name="connsiteY3" fmla="*/ 1065718 h 1065718"/>
              <a:gd name="connsiteX4" fmla="*/ 0 w 9388990"/>
              <a:gd name="connsiteY4" fmla="*/ 1036827 h 106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990" h="1065718">
                <a:moveTo>
                  <a:pt x="32494" y="2"/>
                </a:moveTo>
                <a:lnTo>
                  <a:pt x="6376535" y="1906"/>
                </a:lnTo>
                <a:lnTo>
                  <a:pt x="9388992" y="569973"/>
                </a:lnTo>
                <a:lnTo>
                  <a:pt x="6450093" y="1065718"/>
                </a:lnTo>
                <a:lnTo>
                  <a:pt x="0" y="1036827"/>
                </a:lnTo>
              </a:path>
            </a:pathLst>
          </a:custGeom>
          <a:solidFill>
            <a:srgbClr val="D8C5F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4" name="MS Lens2">
            <a:extLst>
              <a:ext uri="{FF2B5EF4-FFF2-40B4-BE49-F238E27FC236}">
                <a16:creationId xmlns:a16="http://schemas.microsoft.com/office/drawing/2014/main" id="{E7A745F7-56AB-B618-7C92-17BBC6E733CD}"/>
              </a:ext>
            </a:extLst>
          </p:cNvPr>
          <p:cNvSpPr/>
          <p:nvPr/>
        </p:nvSpPr>
        <p:spPr>
          <a:xfrm rot="5400000">
            <a:off x="6498038" y="2714504"/>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9" name="MS Lens2">
            <a:extLst>
              <a:ext uri="{FF2B5EF4-FFF2-40B4-BE49-F238E27FC236}">
                <a16:creationId xmlns:a16="http://schemas.microsoft.com/office/drawing/2014/main" id="{2F5B2206-DC79-A985-3F46-476A87E48929}"/>
              </a:ext>
            </a:extLst>
          </p:cNvPr>
          <p:cNvSpPr/>
          <p:nvPr/>
        </p:nvSpPr>
        <p:spPr>
          <a:xfrm rot="5400000">
            <a:off x="6484817" y="3787439"/>
            <a:ext cx="127501" cy="321856"/>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5" name="正方形/長方形 25">
            <a:extLst>
              <a:ext uri="{FF2B5EF4-FFF2-40B4-BE49-F238E27FC236}">
                <a16:creationId xmlns:a16="http://schemas.microsoft.com/office/drawing/2014/main" id="{00EC5896-C844-A953-41B0-9F429785F2C8}"/>
              </a:ext>
            </a:extLst>
          </p:cNvPr>
          <p:cNvSpPr/>
          <p:nvPr/>
        </p:nvSpPr>
        <p:spPr>
          <a:xfrm>
            <a:off x="6678378" y="3064564"/>
            <a:ext cx="720000" cy="247666"/>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正方形/長方形 25">
            <a:extLst>
              <a:ext uri="{FF2B5EF4-FFF2-40B4-BE49-F238E27FC236}">
                <a16:creationId xmlns:a16="http://schemas.microsoft.com/office/drawing/2014/main" id="{9A3C4421-CE0C-C0E4-3CA8-90368EE83E9C}"/>
              </a:ext>
            </a:extLst>
          </p:cNvPr>
          <p:cNvSpPr/>
          <p:nvPr/>
        </p:nvSpPr>
        <p:spPr>
          <a:xfrm flipH="1">
            <a:off x="6810578" y="2716836"/>
            <a:ext cx="763825" cy="649597"/>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正方形/長方形 25">
            <a:extLst>
              <a:ext uri="{FF2B5EF4-FFF2-40B4-BE49-F238E27FC236}">
                <a16:creationId xmlns:a16="http://schemas.microsoft.com/office/drawing/2014/main" id="{B625991E-20E9-E467-7686-F8225AA78EAA}"/>
              </a:ext>
            </a:extLst>
          </p:cNvPr>
          <p:cNvSpPr/>
          <p:nvPr/>
        </p:nvSpPr>
        <p:spPr>
          <a:xfrm flipH="1">
            <a:off x="6770033" y="2879682"/>
            <a:ext cx="708050" cy="43352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正方形/長方形 25">
            <a:extLst>
              <a:ext uri="{FF2B5EF4-FFF2-40B4-BE49-F238E27FC236}">
                <a16:creationId xmlns:a16="http://schemas.microsoft.com/office/drawing/2014/main" id="{F37C237A-4781-F701-07FF-20A106DF866E}"/>
              </a:ext>
            </a:extLst>
          </p:cNvPr>
          <p:cNvSpPr/>
          <p:nvPr/>
        </p:nvSpPr>
        <p:spPr>
          <a:xfrm flipV="1">
            <a:off x="6672007" y="3524430"/>
            <a:ext cx="720000" cy="24642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608568 w 711323"/>
              <a:gd name="connsiteY2" fmla="*/ 5713 h 332172"/>
              <a:gd name="connsiteX3" fmla="*/ 711323 w 711323"/>
              <a:gd name="connsiteY3" fmla="*/ 332172 h 332172"/>
              <a:gd name="connsiteX0" fmla="*/ 0 w 711323"/>
              <a:gd name="connsiteY0" fmla="*/ 343596 h 343596"/>
              <a:gd name="connsiteX1" fmla="*/ 42814 w 711323"/>
              <a:gd name="connsiteY1" fmla="*/ 0 h 343596"/>
              <a:gd name="connsiteX2" fmla="*/ 608568 w 711323"/>
              <a:gd name="connsiteY2" fmla="*/ 17137 h 343596"/>
              <a:gd name="connsiteX3" fmla="*/ 711323 w 711323"/>
              <a:gd name="connsiteY3" fmla="*/ 343596 h 343596"/>
              <a:gd name="connsiteX0" fmla="*/ 0 w 711323"/>
              <a:gd name="connsiteY0" fmla="*/ 326459 h 326459"/>
              <a:gd name="connsiteX1" fmla="*/ 51377 w 711323"/>
              <a:gd name="connsiteY1" fmla="*/ 5713 h 326459"/>
              <a:gd name="connsiteX2" fmla="*/ 608568 w 711323"/>
              <a:gd name="connsiteY2" fmla="*/ 0 h 326459"/>
              <a:gd name="connsiteX3" fmla="*/ 711323 w 711323"/>
              <a:gd name="connsiteY3" fmla="*/ 326459 h 326459"/>
            </a:gdLst>
            <a:ahLst/>
            <a:cxnLst>
              <a:cxn ang="0">
                <a:pos x="connsiteX0" y="connsiteY0"/>
              </a:cxn>
              <a:cxn ang="0">
                <a:pos x="connsiteX1" y="connsiteY1"/>
              </a:cxn>
              <a:cxn ang="0">
                <a:pos x="connsiteX2" y="connsiteY2"/>
              </a:cxn>
              <a:cxn ang="0">
                <a:pos x="connsiteX3" y="connsiteY3"/>
              </a:cxn>
            </a:cxnLst>
            <a:rect l="l" t="t" r="r" b="b"/>
            <a:pathLst>
              <a:path w="711323" h="326459">
                <a:moveTo>
                  <a:pt x="0" y="326459"/>
                </a:moveTo>
                <a:lnTo>
                  <a:pt x="51377" y="5713"/>
                </a:lnTo>
                <a:lnTo>
                  <a:pt x="608568" y="0"/>
                </a:lnTo>
                <a:lnTo>
                  <a:pt x="711323" y="326459"/>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正方形/長方形 25">
            <a:extLst>
              <a:ext uri="{FF2B5EF4-FFF2-40B4-BE49-F238E27FC236}">
                <a16:creationId xmlns:a16="http://schemas.microsoft.com/office/drawing/2014/main" id="{58439863-CA18-C6FB-1643-CB1F0E175351}"/>
              </a:ext>
            </a:extLst>
          </p:cNvPr>
          <p:cNvSpPr/>
          <p:nvPr/>
        </p:nvSpPr>
        <p:spPr>
          <a:xfrm flipH="1" flipV="1">
            <a:off x="6806907" y="3509770"/>
            <a:ext cx="763825" cy="646331"/>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91909 w 711323"/>
              <a:gd name="connsiteY1" fmla="*/ 0 h 332172"/>
              <a:gd name="connsiteX2" fmla="*/ 711323 w 711323"/>
              <a:gd name="connsiteY2" fmla="*/ 0 h 332172"/>
              <a:gd name="connsiteX0" fmla="*/ 4267 w 715590"/>
              <a:gd name="connsiteY0" fmla="*/ 332172 h 337259"/>
              <a:gd name="connsiteX1" fmla="*/ 0 w 715590"/>
              <a:gd name="connsiteY1" fmla="*/ 337259 h 337259"/>
              <a:gd name="connsiteX2" fmla="*/ 196176 w 715590"/>
              <a:gd name="connsiteY2" fmla="*/ 0 h 337259"/>
              <a:gd name="connsiteX3" fmla="*/ 715590 w 715590"/>
              <a:gd name="connsiteY3" fmla="*/ 0 h 337259"/>
              <a:gd name="connsiteX0" fmla="*/ 184 w 711507"/>
              <a:gd name="connsiteY0" fmla="*/ 332172 h 372409"/>
              <a:gd name="connsiteX1" fmla="*/ 0 w 711507"/>
              <a:gd name="connsiteY1" fmla="*/ 372409 h 372409"/>
              <a:gd name="connsiteX2" fmla="*/ 192093 w 711507"/>
              <a:gd name="connsiteY2" fmla="*/ 0 h 372409"/>
              <a:gd name="connsiteX3" fmla="*/ 711507 w 711507"/>
              <a:gd name="connsiteY3" fmla="*/ 0 h 372409"/>
              <a:gd name="connsiteX0" fmla="*/ 8351 w 719674"/>
              <a:gd name="connsiteY0" fmla="*/ 332172 h 334613"/>
              <a:gd name="connsiteX1" fmla="*/ 0 w 719674"/>
              <a:gd name="connsiteY1" fmla="*/ 312152 h 334613"/>
              <a:gd name="connsiteX2" fmla="*/ 200260 w 719674"/>
              <a:gd name="connsiteY2" fmla="*/ 0 h 334613"/>
              <a:gd name="connsiteX3" fmla="*/ 719674 w 719674"/>
              <a:gd name="connsiteY3" fmla="*/ 0 h 334613"/>
              <a:gd name="connsiteX0" fmla="*/ 4268 w 719674"/>
              <a:gd name="connsiteY0" fmla="*/ 374854 h 376227"/>
              <a:gd name="connsiteX1" fmla="*/ 0 w 719674"/>
              <a:gd name="connsiteY1" fmla="*/ 312152 h 376227"/>
              <a:gd name="connsiteX2" fmla="*/ 200260 w 719674"/>
              <a:gd name="connsiteY2" fmla="*/ 0 h 376227"/>
              <a:gd name="connsiteX3" fmla="*/ 719674 w 719674"/>
              <a:gd name="connsiteY3" fmla="*/ 0 h 376227"/>
              <a:gd name="connsiteX0" fmla="*/ 4268 w 719674"/>
              <a:gd name="connsiteY0" fmla="*/ 374854 h 376342"/>
              <a:gd name="connsiteX1" fmla="*/ 0 w 719674"/>
              <a:gd name="connsiteY1" fmla="*/ 319684 h 376342"/>
              <a:gd name="connsiteX2" fmla="*/ 200260 w 719674"/>
              <a:gd name="connsiteY2" fmla="*/ 0 h 376342"/>
              <a:gd name="connsiteX3" fmla="*/ 719674 w 719674"/>
              <a:gd name="connsiteY3" fmla="*/ 0 h 376342"/>
            </a:gdLst>
            <a:ahLst/>
            <a:cxnLst>
              <a:cxn ang="0">
                <a:pos x="connsiteX0" y="connsiteY0"/>
              </a:cxn>
              <a:cxn ang="0">
                <a:pos x="connsiteX1" y="connsiteY1"/>
              </a:cxn>
              <a:cxn ang="0">
                <a:pos x="connsiteX2" y="connsiteY2"/>
              </a:cxn>
              <a:cxn ang="0">
                <a:pos x="connsiteX3" y="connsiteY3"/>
              </a:cxn>
            </a:cxnLst>
            <a:rect l="l" t="t" r="r" b="b"/>
            <a:pathLst>
              <a:path w="719674" h="376342">
                <a:moveTo>
                  <a:pt x="4268" y="374854"/>
                </a:moveTo>
                <a:cubicBezTo>
                  <a:pt x="4207" y="388266"/>
                  <a:pt x="61" y="306272"/>
                  <a:pt x="0" y="319684"/>
                </a:cubicBezTo>
                <a:lnTo>
                  <a:pt x="200260" y="0"/>
                </a:lnTo>
                <a:lnTo>
                  <a:pt x="719674"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3" name="正方形/長方形 25">
            <a:extLst>
              <a:ext uri="{FF2B5EF4-FFF2-40B4-BE49-F238E27FC236}">
                <a16:creationId xmlns:a16="http://schemas.microsoft.com/office/drawing/2014/main" id="{ACB4C9CD-56C0-F8B7-95F3-7D234150C4D6}"/>
              </a:ext>
            </a:extLst>
          </p:cNvPr>
          <p:cNvSpPr/>
          <p:nvPr/>
        </p:nvSpPr>
        <p:spPr>
          <a:xfrm flipH="1" flipV="1">
            <a:off x="6782388" y="3527081"/>
            <a:ext cx="708050" cy="431340"/>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Lst>
            <a:ahLst/>
            <a:cxnLst>
              <a:cxn ang="0">
                <a:pos x="connsiteX0" y="connsiteY0"/>
              </a:cxn>
              <a:cxn ang="0">
                <a:pos x="connsiteX1" y="connsiteY1"/>
              </a:cxn>
              <a:cxn ang="0">
                <a:pos x="connsiteX2" y="connsiteY2"/>
              </a:cxn>
            </a:cxnLst>
            <a:rect l="l" t="t" r="r" b="b"/>
            <a:pathLst>
              <a:path w="711323" h="332172">
                <a:moveTo>
                  <a:pt x="0" y="332172"/>
                </a:moveTo>
                <a:lnTo>
                  <a:pt x="178501" y="0"/>
                </a:lnTo>
                <a:lnTo>
                  <a:pt x="71132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4" name="MS 1st Muonium">
            <a:extLst>
              <a:ext uri="{FF2B5EF4-FFF2-40B4-BE49-F238E27FC236}">
                <a16:creationId xmlns:a16="http://schemas.microsoft.com/office/drawing/2014/main" id="{AADFBA87-1405-02BD-C3AF-2FA3AAEC6541}"/>
              </a:ext>
            </a:extLst>
          </p:cNvPr>
          <p:cNvSpPr/>
          <p:nvPr/>
        </p:nvSpPr>
        <p:spPr>
          <a:xfrm>
            <a:off x="3107367" y="2635283"/>
            <a:ext cx="140467" cy="1599049"/>
          </a:xfrm>
          <a:prstGeom prst="ellipse">
            <a:avLst/>
          </a:prstGeom>
          <a:solidFill>
            <a:srgbClr val="AF00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sp>
        <p:nvSpPr>
          <p:cNvPr id="96" name="MS 1st Laser txt">
            <a:extLst>
              <a:ext uri="{FF2B5EF4-FFF2-40B4-BE49-F238E27FC236}">
                <a16:creationId xmlns:a16="http://schemas.microsoft.com/office/drawing/2014/main" id="{EA0541B8-E3AE-7C9D-11FF-F3FF3397EC11}"/>
              </a:ext>
            </a:extLst>
          </p:cNvPr>
          <p:cNvSpPr txBox="1"/>
          <p:nvPr/>
        </p:nvSpPr>
        <p:spPr>
          <a:xfrm>
            <a:off x="3097331" y="3340602"/>
            <a:ext cx="155944" cy="170074"/>
          </a:xfrm>
          <a:prstGeom prst="rect">
            <a:avLst/>
          </a:prstGeom>
          <a:noFill/>
        </p:spPr>
        <p:txBody>
          <a:bodyPr wrap="none" lIns="0" tIns="0" rIns="0" bIns="0" rtlCol="0">
            <a:noAutofit/>
          </a:bodyPr>
          <a:lstStyle/>
          <a:p>
            <a:pPr algn="ctr">
              <a:defRPr/>
            </a:pPr>
            <a:r>
              <a:rPr lang="ja-JP" altLang="en-US" sz="1400" b="1">
                <a:solidFill>
                  <a:schemeClr val="bg1"/>
                </a:solidFill>
                <a:latin typeface="游ゴシック" panose="020F0502020204030204"/>
                <a:ea typeface="游ゴシック" panose="020B0400000000000000" pitchFamily="50" charset="-128"/>
              </a:rPr>
              <a:t>⊗</a:t>
            </a:r>
            <a:endParaRPr lang="ja-JP" altLang="en-US" sz="1400" b="1" dirty="0">
              <a:solidFill>
                <a:schemeClr val="bg1"/>
              </a:solidFill>
              <a:latin typeface="游ゴシック" panose="020F0502020204030204"/>
              <a:ea typeface="游ゴシック" panose="020B0400000000000000" pitchFamily="50" charset="-128"/>
            </a:endParaRPr>
          </a:p>
        </p:txBody>
      </p:sp>
      <p:sp>
        <p:nvSpPr>
          <p:cNvPr id="77" name="MS 3rd Muonium">
            <a:extLst>
              <a:ext uri="{FF2B5EF4-FFF2-40B4-BE49-F238E27FC236}">
                <a16:creationId xmlns:a16="http://schemas.microsoft.com/office/drawing/2014/main" id="{6BC70B57-89BA-323F-A337-CA349490F63A}"/>
              </a:ext>
            </a:extLst>
          </p:cNvPr>
          <p:cNvSpPr/>
          <p:nvPr/>
        </p:nvSpPr>
        <p:spPr>
          <a:xfrm>
            <a:off x="5480009" y="3402781"/>
            <a:ext cx="45719" cy="45719"/>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97" name="MS 2nd Beam outline">
            <a:extLst>
              <a:ext uri="{FF2B5EF4-FFF2-40B4-BE49-F238E27FC236}">
                <a16:creationId xmlns:a16="http://schemas.microsoft.com/office/drawing/2014/main" id="{481EB0D1-AAF7-DC2A-B3ED-2D208F67FB33}"/>
              </a:ext>
            </a:extLst>
          </p:cNvPr>
          <p:cNvSpPr/>
          <p:nvPr/>
        </p:nvSpPr>
        <p:spPr>
          <a:xfrm>
            <a:off x="5541649" y="3413254"/>
            <a:ext cx="986982" cy="242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1002578 h 1063812"/>
              <a:gd name="connsiteX0" fmla="*/ 0 w 7544700"/>
              <a:gd name="connsiteY0" fmla="*/ 331996 h 923666"/>
              <a:gd name="connsiteX1" fmla="*/ 6624732 w 7544700"/>
              <a:gd name="connsiteY1" fmla="*/ 0 h 923666"/>
              <a:gd name="connsiteX2" fmla="*/ 7544700 w 7544700"/>
              <a:gd name="connsiteY2" fmla="*/ 404927 h 923666"/>
              <a:gd name="connsiteX3" fmla="*/ 6456068 w 7544700"/>
              <a:gd name="connsiteY3" fmla="*/ 923666 h 923666"/>
              <a:gd name="connsiteX4" fmla="*/ 5975 w 7544700"/>
              <a:gd name="connsiteY4" fmla="*/ 862432 h 923666"/>
              <a:gd name="connsiteX0" fmla="*/ 0 w 7544700"/>
              <a:gd name="connsiteY0" fmla="*/ 331996 h 907302"/>
              <a:gd name="connsiteX1" fmla="*/ 6624732 w 7544700"/>
              <a:gd name="connsiteY1" fmla="*/ 0 h 907302"/>
              <a:gd name="connsiteX2" fmla="*/ 7544700 w 7544700"/>
              <a:gd name="connsiteY2" fmla="*/ 404927 h 907302"/>
              <a:gd name="connsiteX3" fmla="*/ 6732896 w 7544700"/>
              <a:gd name="connsiteY3" fmla="*/ 876947 h 907302"/>
              <a:gd name="connsiteX4" fmla="*/ 5975 w 7544700"/>
              <a:gd name="connsiteY4" fmla="*/ 862432 h 907302"/>
              <a:gd name="connsiteX0" fmla="*/ 0 w 7544700"/>
              <a:gd name="connsiteY0" fmla="*/ 145126 h 907302"/>
              <a:gd name="connsiteX1" fmla="*/ 6624732 w 7544700"/>
              <a:gd name="connsiteY1" fmla="*/ 0 h 907302"/>
              <a:gd name="connsiteX2" fmla="*/ 7544700 w 7544700"/>
              <a:gd name="connsiteY2" fmla="*/ 404927 h 907302"/>
              <a:gd name="connsiteX3" fmla="*/ 6732896 w 7544700"/>
              <a:gd name="connsiteY3" fmla="*/ 876947 h 907302"/>
              <a:gd name="connsiteX4" fmla="*/ 5975 w 7544700"/>
              <a:gd name="connsiteY4" fmla="*/ 862432 h 907302"/>
              <a:gd name="connsiteX0" fmla="*/ 0 w 7544700"/>
              <a:gd name="connsiteY0" fmla="*/ 145126 h 876946"/>
              <a:gd name="connsiteX1" fmla="*/ 6624732 w 7544700"/>
              <a:gd name="connsiteY1" fmla="*/ 0 h 876946"/>
              <a:gd name="connsiteX2" fmla="*/ 7544700 w 7544700"/>
              <a:gd name="connsiteY2" fmla="*/ 404927 h 876946"/>
              <a:gd name="connsiteX3" fmla="*/ 6732896 w 7544700"/>
              <a:gd name="connsiteY3" fmla="*/ 876947 h 876946"/>
              <a:gd name="connsiteX4" fmla="*/ 5975 w 7544700"/>
              <a:gd name="connsiteY4" fmla="*/ 862432 h 876946"/>
              <a:gd name="connsiteX0" fmla="*/ 0 w 7544700"/>
              <a:gd name="connsiteY0" fmla="*/ 1 h 731821"/>
              <a:gd name="connsiteX1" fmla="*/ 6776845 w 7544700"/>
              <a:gd name="connsiteY1" fmla="*/ 83247 h 731821"/>
              <a:gd name="connsiteX2" fmla="*/ 7544700 w 7544700"/>
              <a:gd name="connsiteY2" fmla="*/ 259802 h 731821"/>
              <a:gd name="connsiteX3" fmla="*/ 6732896 w 7544700"/>
              <a:gd name="connsiteY3" fmla="*/ 731822 h 731821"/>
              <a:gd name="connsiteX4" fmla="*/ 5975 w 7544700"/>
              <a:gd name="connsiteY4" fmla="*/ 717307 h 731821"/>
              <a:gd name="connsiteX0" fmla="*/ 0 w 7544700"/>
              <a:gd name="connsiteY0" fmla="*/ 1 h 717301"/>
              <a:gd name="connsiteX1" fmla="*/ 6776845 w 7544700"/>
              <a:gd name="connsiteY1" fmla="*/ 83247 h 717301"/>
              <a:gd name="connsiteX2" fmla="*/ 7544700 w 7544700"/>
              <a:gd name="connsiteY2" fmla="*/ 259802 h 717301"/>
              <a:gd name="connsiteX3" fmla="*/ 6827964 w 7544700"/>
              <a:gd name="connsiteY3" fmla="*/ 412108 h 717301"/>
              <a:gd name="connsiteX4" fmla="*/ 5975 w 7544700"/>
              <a:gd name="connsiteY4" fmla="*/ 717307 h 717301"/>
              <a:gd name="connsiteX0" fmla="*/ 0 w 7544700"/>
              <a:gd name="connsiteY0" fmla="*/ 1 h 717301"/>
              <a:gd name="connsiteX1" fmla="*/ 6776845 w 7544700"/>
              <a:gd name="connsiteY1" fmla="*/ 83247 h 717301"/>
              <a:gd name="connsiteX2" fmla="*/ 7544700 w 7544700"/>
              <a:gd name="connsiteY2" fmla="*/ 259802 h 717301"/>
              <a:gd name="connsiteX3" fmla="*/ 6751908 w 7544700"/>
              <a:gd name="connsiteY3" fmla="*/ 549120 h 717301"/>
              <a:gd name="connsiteX4" fmla="*/ 5975 w 7544700"/>
              <a:gd name="connsiteY4" fmla="*/ 717307 h 717301"/>
              <a:gd name="connsiteX0" fmla="*/ 0 w 7544700"/>
              <a:gd name="connsiteY0" fmla="*/ 1 h 717301"/>
              <a:gd name="connsiteX1" fmla="*/ 6719800 w 7544700"/>
              <a:gd name="connsiteY1" fmla="*/ 83247 h 717301"/>
              <a:gd name="connsiteX2" fmla="*/ 7544700 w 7544700"/>
              <a:gd name="connsiteY2" fmla="*/ 259802 h 717301"/>
              <a:gd name="connsiteX3" fmla="*/ 6751908 w 7544700"/>
              <a:gd name="connsiteY3" fmla="*/ 549120 h 717301"/>
              <a:gd name="connsiteX4" fmla="*/ 5975 w 7544700"/>
              <a:gd name="connsiteY4" fmla="*/ 717307 h 717301"/>
              <a:gd name="connsiteX0" fmla="*/ 0 w 7772869"/>
              <a:gd name="connsiteY0" fmla="*/ 1 h 717301"/>
              <a:gd name="connsiteX1" fmla="*/ 6719800 w 7772869"/>
              <a:gd name="connsiteY1" fmla="*/ 83247 h 717301"/>
              <a:gd name="connsiteX2" fmla="*/ 7772869 w 7772869"/>
              <a:gd name="connsiteY2" fmla="*/ 351170 h 717301"/>
              <a:gd name="connsiteX3" fmla="*/ 6751908 w 7772869"/>
              <a:gd name="connsiteY3" fmla="*/ 549120 h 717301"/>
              <a:gd name="connsiteX4" fmla="*/ 5975 w 7772869"/>
              <a:gd name="connsiteY4" fmla="*/ 717307 h 717301"/>
              <a:gd name="connsiteX0" fmla="*/ 0 w 7772869"/>
              <a:gd name="connsiteY0" fmla="*/ 1 h 549120"/>
              <a:gd name="connsiteX1" fmla="*/ 6719800 w 7772869"/>
              <a:gd name="connsiteY1" fmla="*/ 83247 h 549120"/>
              <a:gd name="connsiteX2" fmla="*/ 7772869 w 7772869"/>
              <a:gd name="connsiteY2" fmla="*/ 351170 h 549120"/>
              <a:gd name="connsiteX3" fmla="*/ 6751908 w 7772869"/>
              <a:gd name="connsiteY3" fmla="*/ 549120 h 549120"/>
              <a:gd name="connsiteX4" fmla="*/ 5973 w 7772869"/>
              <a:gd name="connsiteY4" fmla="*/ 534600 h 549120"/>
              <a:gd name="connsiteX0" fmla="*/ 0 w 7772869"/>
              <a:gd name="connsiteY0" fmla="*/ 1 h 1024699"/>
              <a:gd name="connsiteX1" fmla="*/ 6719800 w 7772869"/>
              <a:gd name="connsiteY1" fmla="*/ 83247 h 1024699"/>
              <a:gd name="connsiteX2" fmla="*/ 7772869 w 7772869"/>
              <a:gd name="connsiteY2" fmla="*/ 351170 h 1024699"/>
              <a:gd name="connsiteX3" fmla="*/ 6751908 w 7772869"/>
              <a:gd name="connsiteY3" fmla="*/ 549120 h 1024699"/>
              <a:gd name="connsiteX4" fmla="*/ 3747920 w 7772869"/>
              <a:gd name="connsiteY4" fmla="*/ 1024699 h 1024699"/>
              <a:gd name="connsiteX5" fmla="*/ 5973 w 7772869"/>
              <a:gd name="connsiteY5" fmla="*/ 534600 h 1024699"/>
              <a:gd name="connsiteX0" fmla="*/ 0 w 7772869"/>
              <a:gd name="connsiteY0" fmla="*/ 1 h 560207"/>
              <a:gd name="connsiteX1" fmla="*/ 6719800 w 7772869"/>
              <a:gd name="connsiteY1" fmla="*/ 83247 h 560207"/>
              <a:gd name="connsiteX2" fmla="*/ 7772869 w 7772869"/>
              <a:gd name="connsiteY2" fmla="*/ 351170 h 560207"/>
              <a:gd name="connsiteX3" fmla="*/ 6751908 w 7772869"/>
              <a:gd name="connsiteY3" fmla="*/ 549120 h 560207"/>
              <a:gd name="connsiteX4" fmla="*/ 5973 w 7772869"/>
              <a:gd name="connsiteY4" fmla="*/ 534600 h 560207"/>
              <a:gd name="connsiteX0" fmla="*/ 108116 w 7880985"/>
              <a:gd name="connsiteY0" fmla="*/ 1 h 560207"/>
              <a:gd name="connsiteX1" fmla="*/ 6827916 w 7880985"/>
              <a:gd name="connsiteY1" fmla="*/ 83247 h 560207"/>
              <a:gd name="connsiteX2" fmla="*/ 7880985 w 7880985"/>
              <a:gd name="connsiteY2" fmla="*/ 351170 h 560207"/>
              <a:gd name="connsiteX3" fmla="*/ 6860024 w 7880985"/>
              <a:gd name="connsiteY3" fmla="*/ 549120 h 560207"/>
              <a:gd name="connsiteX4" fmla="*/ 0 w 7880985"/>
              <a:gd name="connsiteY4" fmla="*/ 534600 h 560207"/>
              <a:gd name="connsiteX0" fmla="*/ 0 w 7944002"/>
              <a:gd name="connsiteY0" fmla="*/ 8094 h 476960"/>
              <a:gd name="connsiteX1" fmla="*/ 6890933 w 7944002"/>
              <a:gd name="connsiteY1" fmla="*/ 0 h 476960"/>
              <a:gd name="connsiteX2" fmla="*/ 7944002 w 7944002"/>
              <a:gd name="connsiteY2" fmla="*/ 267923 h 476960"/>
              <a:gd name="connsiteX3" fmla="*/ 6923041 w 7944002"/>
              <a:gd name="connsiteY3" fmla="*/ 465873 h 476960"/>
              <a:gd name="connsiteX4" fmla="*/ 63017 w 7944002"/>
              <a:gd name="connsiteY4" fmla="*/ 451353 h 476960"/>
              <a:gd name="connsiteX0" fmla="*/ 0 w 7944002"/>
              <a:gd name="connsiteY0" fmla="*/ 8094 h 476960"/>
              <a:gd name="connsiteX1" fmla="*/ 6966990 w 7944002"/>
              <a:gd name="connsiteY1" fmla="*/ 0 h 476960"/>
              <a:gd name="connsiteX2" fmla="*/ 7944002 w 7944002"/>
              <a:gd name="connsiteY2" fmla="*/ 267923 h 476960"/>
              <a:gd name="connsiteX3" fmla="*/ 6923041 w 7944002"/>
              <a:gd name="connsiteY3" fmla="*/ 465873 h 476960"/>
              <a:gd name="connsiteX4" fmla="*/ 63017 w 7944002"/>
              <a:gd name="connsiteY4" fmla="*/ 451353 h 476960"/>
              <a:gd name="connsiteX0" fmla="*/ 0 w 7944002"/>
              <a:gd name="connsiteY0" fmla="*/ 8094 h 476960"/>
              <a:gd name="connsiteX1" fmla="*/ 6966990 w 7944002"/>
              <a:gd name="connsiteY1" fmla="*/ 0 h 476960"/>
              <a:gd name="connsiteX2" fmla="*/ 7944002 w 7944002"/>
              <a:gd name="connsiteY2" fmla="*/ 267923 h 476960"/>
              <a:gd name="connsiteX3" fmla="*/ 7018109 w 7944002"/>
              <a:gd name="connsiteY3" fmla="*/ 465873 h 476960"/>
              <a:gd name="connsiteX4" fmla="*/ 63017 w 7944002"/>
              <a:gd name="connsiteY4" fmla="*/ 451353 h 476960"/>
              <a:gd name="connsiteX0" fmla="*/ 0 w 7944002"/>
              <a:gd name="connsiteY0" fmla="*/ 8094 h 476960"/>
              <a:gd name="connsiteX1" fmla="*/ 6966990 w 7944002"/>
              <a:gd name="connsiteY1" fmla="*/ 0 h 476960"/>
              <a:gd name="connsiteX2" fmla="*/ 7944002 w 7944002"/>
              <a:gd name="connsiteY2" fmla="*/ 267923 h 476960"/>
              <a:gd name="connsiteX3" fmla="*/ 6961065 w 7944002"/>
              <a:gd name="connsiteY3" fmla="*/ 465873 h 476960"/>
              <a:gd name="connsiteX4" fmla="*/ 63017 w 7944002"/>
              <a:gd name="connsiteY4" fmla="*/ 451353 h 476960"/>
              <a:gd name="connsiteX0" fmla="*/ 0 w 7944002"/>
              <a:gd name="connsiteY0" fmla="*/ 8094 h 465873"/>
              <a:gd name="connsiteX1" fmla="*/ 6966990 w 7944002"/>
              <a:gd name="connsiteY1" fmla="*/ 0 h 465873"/>
              <a:gd name="connsiteX2" fmla="*/ 7944002 w 7944002"/>
              <a:gd name="connsiteY2" fmla="*/ 267923 h 465873"/>
              <a:gd name="connsiteX3" fmla="*/ 6961065 w 7944002"/>
              <a:gd name="connsiteY3" fmla="*/ 465873 h 465873"/>
              <a:gd name="connsiteX4" fmla="*/ 63017 w 7944002"/>
              <a:gd name="connsiteY4" fmla="*/ 451353 h 465873"/>
              <a:gd name="connsiteX0" fmla="*/ 0 w 7944002"/>
              <a:gd name="connsiteY0" fmla="*/ 8094 h 465873"/>
              <a:gd name="connsiteX1" fmla="*/ 6966990 w 7944002"/>
              <a:gd name="connsiteY1" fmla="*/ 0 h 465873"/>
              <a:gd name="connsiteX2" fmla="*/ 7944002 w 7944002"/>
              <a:gd name="connsiteY2" fmla="*/ 267923 h 465873"/>
              <a:gd name="connsiteX3" fmla="*/ 6961065 w 7944002"/>
              <a:gd name="connsiteY3" fmla="*/ 465873 h 465873"/>
              <a:gd name="connsiteX4" fmla="*/ 63017 w 7944002"/>
              <a:gd name="connsiteY4" fmla="*/ 451353 h 465873"/>
              <a:gd name="connsiteX0" fmla="*/ 26574 w 7880985"/>
              <a:gd name="connsiteY0" fmla="*/ 8094 h 465873"/>
              <a:gd name="connsiteX1" fmla="*/ 6903973 w 7880985"/>
              <a:gd name="connsiteY1" fmla="*/ 0 h 465873"/>
              <a:gd name="connsiteX2" fmla="*/ 7880985 w 7880985"/>
              <a:gd name="connsiteY2" fmla="*/ 267923 h 465873"/>
              <a:gd name="connsiteX3" fmla="*/ 6898048 w 7880985"/>
              <a:gd name="connsiteY3" fmla="*/ 465873 h 465873"/>
              <a:gd name="connsiteX4" fmla="*/ 0 w 7880985"/>
              <a:gd name="connsiteY4" fmla="*/ 451353 h 465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0985" h="465873">
                <a:moveTo>
                  <a:pt x="26574" y="8094"/>
                </a:moveTo>
                <a:lnTo>
                  <a:pt x="6903973" y="0"/>
                </a:lnTo>
                <a:lnTo>
                  <a:pt x="7880985" y="267923"/>
                </a:lnTo>
                <a:lnTo>
                  <a:pt x="6898048" y="465873"/>
                </a:lnTo>
                <a:lnTo>
                  <a:pt x="0" y="451353"/>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8" name="MS 4th Muonium">
            <a:extLst>
              <a:ext uri="{FF2B5EF4-FFF2-40B4-BE49-F238E27FC236}">
                <a16:creationId xmlns:a16="http://schemas.microsoft.com/office/drawing/2014/main" id="{07A855B7-DCE8-8691-7309-7CDDA37C26DD}"/>
              </a:ext>
            </a:extLst>
          </p:cNvPr>
          <p:cNvSpPr>
            <a:spLocks noChangeAspect="1"/>
          </p:cNvSpPr>
          <p:nvPr/>
        </p:nvSpPr>
        <p:spPr>
          <a:xfrm>
            <a:off x="6542186" y="3414221"/>
            <a:ext cx="36000" cy="36000"/>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cxnSp>
        <p:nvCxnSpPr>
          <p:cNvPr id="98" name="MS 4th 30kV">
            <a:extLst>
              <a:ext uri="{FF2B5EF4-FFF2-40B4-BE49-F238E27FC236}">
                <a16:creationId xmlns:a16="http://schemas.microsoft.com/office/drawing/2014/main" id="{B8E096DD-2AA2-87AA-25AC-5E74678657F1}"/>
              </a:ext>
            </a:extLst>
          </p:cNvPr>
          <p:cNvCxnSpPr>
            <a:cxnSpLocks/>
          </p:cNvCxnSpPr>
          <p:nvPr/>
        </p:nvCxnSpPr>
        <p:spPr>
          <a:xfrm>
            <a:off x="6614905" y="3429000"/>
            <a:ext cx="3772876" cy="5806"/>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05" name="MS 1st 3kV txt">
            <a:extLst>
              <a:ext uri="{FF2B5EF4-FFF2-40B4-BE49-F238E27FC236}">
                <a16:creationId xmlns:a16="http://schemas.microsoft.com/office/drawing/2014/main" id="{8F0B7D38-D821-97ED-A148-BE74AACDF89E}"/>
              </a:ext>
            </a:extLst>
          </p:cNvPr>
          <p:cNvSpPr txBox="1"/>
          <p:nvPr/>
        </p:nvSpPr>
        <p:spPr>
          <a:xfrm>
            <a:off x="5269044" y="4476447"/>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2kV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08" name="MS 2nd 3kV">
            <a:extLst>
              <a:ext uri="{FF2B5EF4-FFF2-40B4-BE49-F238E27FC236}">
                <a16:creationId xmlns:a16="http://schemas.microsoft.com/office/drawing/2014/main" id="{D197F0EA-ABAD-6B5D-D150-E72C7EA8D7E2}"/>
              </a:ext>
            </a:extLst>
          </p:cNvPr>
          <p:cNvCxnSpPr>
            <a:cxnSpLocks/>
          </p:cNvCxnSpPr>
          <p:nvPr/>
        </p:nvCxnSpPr>
        <p:spPr>
          <a:xfrm flipV="1">
            <a:off x="5416908" y="4450044"/>
            <a:ext cx="217235" cy="485"/>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09" name="MS 1st 3kV txt">
            <a:extLst>
              <a:ext uri="{FF2B5EF4-FFF2-40B4-BE49-F238E27FC236}">
                <a16:creationId xmlns:a16="http://schemas.microsoft.com/office/drawing/2014/main" id="{B56B6E3A-B06F-3394-3CF9-AE5281F05A7E}"/>
              </a:ext>
            </a:extLst>
          </p:cNvPr>
          <p:cNvSpPr txBox="1"/>
          <p:nvPr/>
        </p:nvSpPr>
        <p:spPr>
          <a:xfrm>
            <a:off x="6382906" y="4475903"/>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2kV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10" name="MS 2nd 3kV">
            <a:extLst>
              <a:ext uri="{FF2B5EF4-FFF2-40B4-BE49-F238E27FC236}">
                <a16:creationId xmlns:a16="http://schemas.microsoft.com/office/drawing/2014/main" id="{1AF81E51-C362-1D18-DE8F-BD38F97E5A3B}"/>
              </a:ext>
            </a:extLst>
          </p:cNvPr>
          <p:cNvCxnSpPr>
            <a:cxnSpLocks/>
          </p:cNvCxnSpPr>
          <p:nvPr/>
        </p:nvCxnSpPr>
        <p:spPr>
          <a:xfrm flipV="1">
            <a:off x="6530770" y="4449500"/>
            <a:ext cx="217235" cy="485"/>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21" name="左中かっこ 120">
            <a:extLst>
              <a:ext uri="{FF2B5EF4-FFF2-40B4-BE49-F238E27FC236}">
                <a16:creationId xmlns:a16="http://schemas.microsoft.com/office/drawing/2014/main" id="{4C611E4A-E017-C867-C9D1-F77875182B25}"/>
              </a:ext>
            </a:extLst>
          </p:cNvPr>
          <p:cNvSpPr/>
          <p:nvPr/>
        </p:nvSpPr>
        <p:spPr>
          <a:xfrm rot="5400000">
            <a:off x="8293388" y="1687919"/>
            <a:ext cx="206529" cy="1449664"/>
          </a:xfrm>
          <a:prstGeom prst="leftBrace">
            <a:avLst>
              <a:gd name="adj1" fmla="val 28151"/>
              <a:gd name="adj2" fmla="val 50000"/>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173" name="グループ化 172">
            <a:extLst>
              <a:ext uri="{FF2B5EF4-FFF2-40B4-BE49-F238E27FC236}">
                <a16:creationId xmlns:a16="http://schemas.microsoft.com/office/drawing/2014/main" id="{AB820770-0982-AA95-B4BB-7696F4240A05}"/>
              </a:ext>
            </a:extLst>
          </p:cNvPr>
          <p:cNvGrpSpPr/>
          <p:nvPr/>
        </p:nvGrpSpPr>
        <p:grpSpPr>
          <a:xfrm>
            <a:off x="7682141" y="2713756"/>
            <a:ext cx="1355100" cy="1435395"/>
            <a:chOff x="6158141" y="2713755"/>
            <a:chExt cx="1070616" cy="1435395"/>
          </a:xfrm>
        </p:grpSpPr>
        <p:sp>
          <p:nvSpPr>
            <p:cNvPr id="134" name="正方形/長方形 25">
              <a:extLst>
                <a:ext uri="{FF2B5EF4-FFF2-40B4-BE49-F238E27FC236}">
                  <a16:creationId xmlns:a16="http://schemas.microsoft.com/office/drawing/2014/main" id="{3D96870E-4292-7EC0-4D83-E5BDCC532E73}"/>
                </a:ext>
              </a:extLst>
            </p:cNvPr>
            <p:cNvSpPr/>
            <p:nvPr/>
          </p:nvSpPr>
          <p:spPr>
            <a:xfrm flipH="1" flipV="1">
              <a:off x="6158180" y="3545402"/>
              <a:ext cx="209244" cy="600658"/>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正方形/長方形 25">
              <a:extLst>
                <a:ext uri="{FF2B5EF4-FFF2-40B4-BE49-F238E27FC236}">
                  <a16:creationId xmlns:a16="http://schemas.microsoft.com/office/drawing/2014/main" id="{7DD6CDF7-0A9A-85B2-2993-C1836D05703B}"/>
                </a:ext>
              </a:extLst>
            </p:cNvPr>
            <p:cNvSpPr/>
            <p:nvPr/>
          </p:nvSpPr>
          <p:spPr>
            <a:xfrm flipH="1" flipV="1">
              <a:off x="6378169" y="3548492"/>
              <a:ext cx="209244" cy="600658"/>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正方形/長方形 25">
              <a:extLst>
                <a:ext uri="{FF2B5EF4-FFF2-40B4-BE49-F238E27FC236}">
                  <a16:creationId xmlns:a16="http://schemas.microsoft.com/office/drawing/2014/main" id="{98EFE87E-6919-997A-D304-61C1B4158108}"/>
                </a:ext>
              </a:extLst>
            </p:cNvPr>
            <p:cNvSpPr/>
            <p:nvPr/>
          </p:nvSpPr>
          <p:spPr>
            <a:xfrm flipH="1" flipV="1">
              <a:off x="6587994" y="3544699"/>
              <a:ext cx="209244" cy="600658"/>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正方形/長方形 25">
              <a:extLst>
                <a:ext uri="{FF2B5EF4-FFF2-40B4-BE49-F238E27FC236}">
                  <a16:creationId xmlns:a16="http://schemas.microsoft.com/office/drawing/2014/main" id="{6F3D857F-EEF4-4C01-4FAC-CD99CA3066B7}"/>
                </a:ext>
              </a:extLst>
            </p:cNvPr>
            <p:cNvSpPr/>
            <p:nvPr/>
          </p:nvSpPr>
          <p:spPr>
            <a:xfrm flipH="1" flipV="1">
              <a:off x="6800427" y="3545949"/>
              <a:ext cx="209244" cy="600658"/>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正方形/長方形 25">
              <a:extLst>
                <a:ext uri="{FF2B5EF4-FFF2-40B4-BE49-F238E27FC236}">
                  <a16:creationId xmlns:a16="http://schemas.microsoft.com/office/drawing/2014/main" id="{5FC820BB-584F-DCAA-71DD-9415E871D1F6}"/>
                </a:ext>
              </a:extLst>
            </p:cNvPr>
            <p:cNvSpPr/>
            <p:nvPr/>
          </p:nvSpPr>
          <p:spPr>
            <a:xfrm flipH="1" flipV="1">
              <a:off x="7019513" y="3543029"/>
              <a:ext cx="209244" cy="600658"/>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1" name="正方形/長方形 25">
              <a:extLst>
                <a:ext uri="{FF2B5EF4-FFF2-40B4-BE49-F238E27FC236}">
                  <a16:creationId xmlns:a16="http://schemas.microsoft.com/office/drawing/2014/main" id="{28DDFE92-C109-3659-9671-320B47CE512C}"/>
                </a:ext>
              </a:extLst>
            </p:cNvPr>
            <p:cNvSpPr/>
            <p:nvPr/>
          </p:nvSpPr>
          <p:spPr>
            <a:xfrm flipH="1">
              <a:off x="6158141" y="2716839"/>
              <a:ext cx="209244" cy="599465"/>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2" name="正方形/長方形 25">
              <a:extLst>
                <a:ext uri="{FF2B5EF4-FFF2-40B4-BE49-F238E27FC236}">
                  <a16:creationId xmlns:a16="http://schemas.microsoft.com/office/drawing/2014/main" id="{0C8D8CB5-0F7B-5B07-5F4B-4C5246053255}"/>
                </a:ext>
              </a:extLst>
            </p:cNvPr>
            <p:cNvSpPr/>
            <p:nvPr/>
          </p:nvSpPr>
          <p:spPr>
            <a:xfrm flipH="1">
              <a:off x="6378130" y="2713755"/>
              <a:ext cx="209244" cy="599465"/>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3" name="正方形/長方形 25">
              <a:extLst>
                <a:ext uri="{FF2B5EF4-FFF2-40B4-BE49-F238E27FC236}">
                  <a16:creationId xmlns:a16="http://schemas.microsoft.com/office/drawing/2014/main" id="{A9CA38B7-D9EF-A261-D99B-943B28152863}"/>
                </a:ext>
              </a:extLst>
            </p:cNvPr>
            <p:cNvSpPr/>
            <p:nvPr/>
          </p:nvSpPr>
          <p:spPr>
            <a:xfrm flipH="1">
              <a:off x="6587955" y="2717540"/>
              <a:ext cx="209244" cy="599465"/>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4" name="正方形/長方形 25">
              <a:extLst>
                <a:ext uri="{FF2B5EF4-FFF2-40B4-BE49-F238E27FC236}">
                  <a16:creationId xmlns:a16="http://schemas.microsoft.com/office/drawing/2014/main" id="{01206F5E-01B3-B730-31BC-D5C55DD767E4}"/>
                </a:ext>
              </a:extLst>
            </p:cNvPr>
            <p:cNvSpPr/>
            <p:nvPr/>
          </p:nvSpPr>
          <p:spPr>
            <a:xfrm flipH="1">
              <a:off x="6800388" y="2716293"/>
              <a:ext cx="209244" cy="599465"/>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5" name="正方形/長方形 25">
              <a:extLst>
                <a:ext uri="{FF2B5EF4-FFF2-40B4-BE49-F238E27FC236}">
                  <a16:creationId xmlns:a16="http://schemas.microsoft.com/office/drawing/2014/main" id="{92082E9D-7B47-64DC-4AF6-B2ED07F526C7}"/>
                </a:ext>
              </a:extLst>
            </p:cNvPr>
            <p:cNvSpPr/>
            <p:nvPr/>
          </p:nvSpPr>
          <p:spPr>
            <a:xfrm flipH="1">
              <a:off x="7019474" y="2719207"/>
              <a:ext cx="209244" cy="599465"/>
            </a:xfrm>
            <a:custGeom>
              <a:avLst/>
              <a:gdLst>
                <a:gd name="connsiteX0" fmla="*/ 0 w 711323"/>
                <a:gd name="connsiteY0" fmla="*/ 0 h 332172"/>
                <a:gd name="connsiteX1" fmla="*/ 711323 w 711323"/>
                <a:gd name="connsiteY1" fmla="*/ 0 h 332172"/>
                <a:gd name="connsiteX2" fmla="*/ 711323 w 711323"/>
                <a:gd name="connsiteY2" fmla="*/ 332172 h 332172"/>
                <a:gd name="connsiteX3" fmla="*/ 0 w 711323"/>
                <a:gd name="connsiteY3" fmla="*/ 332172 h 332172"/>
                <a:gd name="connsiteX4" fmla="*/ 0 w 711323"/>
                <a:gd name="connsiteY4" fmla="*/ 0 h 332172"/>
                <a:gd name="connsiteX0" fmla="*/ 0 w 711323"/>
                <a:gd name="connsiteY0" fmla="*/ 332172 h 423612"/>
                <a:gd name="connsiteX1" fmla="*/ 0 w 711323"/>
                <a:gd name="connsiteY1" fmla="*/ 0 h 423612"/>
                <a:gd name="connsiteX2" fmla="*/ 711323 w 711323"/>
                <a:gd name="connsiteY2" fmla="*/ 0 h 423612"/>
                <a:gd name="connsiteX3" fmla="*/ 711323 w 711323"/>
                <a:gd name="connsiteY3" fmla="*/ 332172 h 423612"/>
                <a:gd name="connsiteX4" fmla="*/ 91440 w 711323"/>
                <a:gd name="connsiteY4" fmla="*/ 423612 h 423612"/>
                <a:gd name="connsiteX0" fmla="*/ 0 w 711323"/>
                <a:gd name="connsiteY0" fmla="*/ 332172 h 332172"/>
                <a:gd name="connsiteX1" fmla="*/ 0 w 711323"/>
                <a:gd name="connsiteY1" fmla="*/ 0 h 332172"/>
                <a:gd name="connsiteX2" fmla="*/ 711323 w 711323"/>
                <a:gd name="connsiteY2" fmla="*/ 0 h 332172"/>
                <a:gd name="connsiteX3" fmla="*/ 711323 w 711323"/>
                <a:gd name="connsiteY3" fmla="*/ 332172 h 332172"/>
                <a:gd name="connsiteX0" fmla="*/ 0 w 711323"/>
                <a:gd name="connsiteY0" fmla="*/ 332172 h 332172"/>
                <a:gd name="connsiteX1" fmla="*/ 0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711323 w 711323"/>
                <a:gd name="connsiteY2" fmla="*/ 0 h 332172"/>
                <a:gd name="connsiteX0" fmla="*/ 0 w 711323"/>
                <a:gd name="connsiteY0" fmla="*/ 332172 h 332172"/>
                <a:gd name="connsiteX1" fmla="*/ 178501 w 711323"/>
                <a:gd name="connsiteY1" fmla="*/ 0 h 332172"/>
                <a:gd name="connsiteX2" fmla="*/ 437077 w 711323"/>
                <a:gd name="connsiteY2" fmla="*/ 6892 h 332172"/>
                <a:gd name="connsiteX3" fmla="*/ 711323 w 711323"/>
                <a:gd name="connsiteY3" fmla="*/ 0 h 332172"/>
                <a:gd name="connsiteX0" fmla="*/ 0 w 724148"/>
                <a:gd name="connsiteY0" fmla="*/ 332172 h 332172"/>
                <a:gd name="connsiteX1" fmla="*/ 178501 w 724148"/>
                <a:gd name="connsiteY1" fmla="*/ 0 h 332172"/>
                <a:gd name="connsiteX2" fmla="*/ 724148 w 724148"/>
                <a:gd name="connsiteY2" fmla="*/ 124255 h 332172"/>
                <a:gd name="connsiteX3" fmla="*/ 711323 w 724148"/>
                <a:gd name="connsiteY3" fmla="*/ 0 h 332172"/>
                <a:gd name="connsiteX0" fmla="*/ 370123 w 545647"/>
                <a:gd name="connsiteY0" fmla="*/ 478875 h 478875"/>
                <a:gd name="connsiteX1" fmla="*/ 0 w 545647"/>
                <a:gd name="connsiteY1" fmla="*/ 0 h 478875"/>
                <a:gd name="connsiteX2" fmla="*/ 545647 w 545647"/>
                <a:gd name="connsiteY2" fmla="*/ 124255 h 478875"/>
                <a:gd name="connsiteX3" fmla="*/ 532822 w 545647"/>
                <a:gd name="connsiteY3" fmla="*/ 0 h 478875"/>
                <a:gd name="connsiteX0" fmla="*/ 6500 w 182024"/>
                <a:gd name="connsiteY0" fmla="*/ 478875 h 478875"/>
                <a:gd name="connsiteX1" fmla="*/ 0 w 182024"/>
                <a:gd name="connsiteY1" fmla="*/ 239615 h 478875"/>
                <a:gd name="connsiteX2" fmla="*/ 182024 w 182024"/>
                <a:gd name="connsiteY2" fmla="*/ 124255 h 478875"/>
                <a:gd name="connsiteX3" fmla="*/ 169199 w 182024"/>
                <a:gd name="connsiteY3" fmla="*/ 0 h 478875"/>
                <a:gd name="connsiteX0" fmla="*/ 6500 w 188337"/>
                <a:gd name="connsiteY0" fmla="*/ 478875 h 478875"/>
                <a:gd name="connsiteX1" fmla="*/ 0 w 188337"/>
                <a:gd name="connsiteY1" fmla="*/ 239615 h 478875"/>
                <a:gd name="connsiteX2" fmla="*/ 182024 w 188337"/>
                <a:gd name="connsiteY2" fmla="*/ 124255 h 478875"/>
                <a:gd name="connsiteX3" fmla="*/ 188337 w 188337"/>
                <a:gd name="connsiteY3" fmla="*/ 0 h 478875"/>
                <a:gd name="connsiteX0" fmla="*/ 6500 w 194783"/>
                <a:gd name="connsiteY0" fmla="*/ 478875 h 478875"/>
                <a:gd name="connsiteX1" fmla="*/ 0 w 194783"/>
                <a:gd name="connsiteY1" fmla="*/ 239615 h 478875"/>
                <a:gd name="connsiteX2" fmla="*/ 194783 w 194783"/>
                <a:gd name="connsiteY2" fmla="*/ 114475 h 478875"/>
                <a:gd name="connsiteX3" fmla="*/ 188337 w 194783"/>
                <a:gd name="connsiteY3" fmla="*/ 0 h 478875"/>
                <a:gd name="connsiteX0" fmla="*/ 6500 w 202525"/>
                <a:gd name="connsiteY0" fmla="*/ 484313 h 484313"/>
                <a:gd name="connsiteX1" fmla="*/ 0 w 202525"/>
                <a:gd name="connsiteY1" fmla="*/ 245053 h 484313"/>
                <a:gd name="connsiteX2" fmla="*/ 194783 w 202525"/>
                <a:gd name="connsiteY2" fmla="*/ 119913 h 484313"/>
                <a:gd name="connsiteX3" fmla="*/ 202525 w 202525"/>
                <a:gd name="connsiteY3" fmla="*/ 0 h 484313"/>
                <a:gd name="connsiteX0" fmla="*/ 6500 w 208971"/>
                <a:gd name="connsiteY0" fmla="*/ 484313 h 484313"/>
                <a:gd name="connsiteX1" fmla="*/ 0 w 208971"/>
                <a:gd name="connsiteY1" fmla="*/ 245053 h 484313"/>
                <a:gd name="connsiteX2" fmla="*/ 208971 w 208971"/>
                <a:gd name="connsiteY2" fmla="*/ 119913 h 484313"/>
                <a:gd name="connsiteX3" fmla="*/ 202525 w 208971"/>
                <a:gd name="connsiteY3" fmla="*/ 0 h 484313"/>
                <a:gd name="connsiteX0" fmla="*/ 6500 w 209619"/>
                <a:gd name="connsiteY0" fmla="*/ 476157 h 476157"/>
                <a:gd name="connsiteX1" fmla="*/ 0 w 209619"/>
                <a:gd name="connsiteY1" fmla="*/ 236897 h 476157"/>
                <a:gd name="connsiteX2" fmla="*/ 208971 w 209619"/>
                <a:gd name="connsiteY2" fmla="*/ 111757 h 476157"/>
                <a:gd name="connsiteX3" fmla="*/ 209619 w 209619"/>
                <a:gd name="connsiteY3" fmla="*/ 0 h 476157"/>
                <a:gd name="connsiteX0" fmla="*/ 0 w 210213"/>
                <a:gd name="connsiteY0" fmla="*/ 462563 h 462563"/>
                <a:gd name="connsiteX1" fmla="*/ 594 w 210213"/>
                <a:gd name="connsiteY1" fmla="*/ 236897 h 462563"/>
                <a:gd name="connsiteX2" fmla="*/ 209565 w 210213"/>
                <a:gd name="connsiteY2" fmla="*/ 111757 h 462563"/>
                <a:gd name="connsiteX3" fmla="*/ 210213 w 210213"/>
                <a:gd name="connsiteY3" fmla="*/ 0 h 462563"/>
              </a:gdLst>
              <a:ahLst/>
              <a:cxnLst>
                <a:cxn ang="0">
                  <a:pos x="connsiteX0" y="connsiteY0"/>
                </a:cxn>
                <a:cxn ang="0">
                  <a:pos x="connsiteX1" y="connsiteY1"/>
                </a:cxn>
                <a:cxn ang="0">
                  <a:pos x="connsiteX2" y="connsiteY2"/>
                </a:cxn>
                <a:cxn ang="0">
                  <a:pos x="connsiteX3" y="connsiteY3"/>
                </a:cxn>
              </a:cxnLst>
              <a:rect l="l" t="t" r="r" b="b"/>
              <a:pathLst>
                <a:path w="210213" h="462563">
                  <a:moveTo>
                    <a:pt x="0" y="462563"/>
                  </a:moveTo>
                  <a:lnTo>
                    <a:pt x="594" y="236897"/>
                  </a:lnTo>
                  <a:lnTo>
                    <a:pt x="209565" y="111757"/>
                  </a:lnTo>
                  <a:lnTo>
                    <a:pt x="210213" y="0"/>
                  </a:lnTo>
                </a:path>
              </a:pathLst>
            </a:custGeom>
            <a:noFill/>
            <a:ln w="44450" cap="rnd">
              <a:solidFill>
                <a:srgbClr val="0000F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48" name="テキスト ボックス 147">
            <a:extLst>
              <a:ext uri="{FF2B5EF4-FFF2-40B4-BE49-F238E27FC236}">
                <a16:creationId xmlns:a16="http://schemas.microsoft.com/office/drawing/2014/main" id="{1B834776-A9AF-C665-A373-A3E8F2A0940E}"/>
              </a:ext>
            </a:extLst>
          </p:cNvPr>
          <p:cNvSpPr txBox="1"/>
          <p:nvPr/>
        </p:nvSpPr>
        <p:spPr>
          <a:xfrm>
            <a:off x="7706105" y="1975081"/>
            <a:ext cx="1484702" cy="369332"/>
          </a:xfrm>
          <a:prstGeom prst="rect">
            <a:avLst/>
          </a:prstGeom>
          <a:noFill/>
        </p:spPr>
        <p:txBody>
          <a:bodyPr wrap="none" rtlCol="0">
            <a:spAutoFit/>
          </a:bodyPr>
          <a:lstStyle/>
          <a:p>
            <a:pPr algn="ctr">
              <a:defRPr/>
            </a:pPr>
            <a:r>
              <a:rPr lang="en-US" altLang="ja-JP" b="1" dirty="0">
                <a:solidFill>
                  <a:prstClr val="black"/>
                </a:solidFill>
                <a:latin typeface="游ゴシック" panose="020F0502020204030204"/>
                <a:ea typeface="游ゴシック" panose="020B0400000000000000" pitchFamily="50" charset="-128"/>
              </a:rPr>
              <a:t>28kV Accel.</a:t>
            </a:r>
          </a:p>
        </p:txBody>
      </p:sp>
      <p:sp>
        <p:nvSpPr>
          <p:cNvPr id="149" name="左中かっこ 148">
            <a:extLst>
              <a:ext uri="{FF2B5EF4-FFF2-40B4-BE49-F238E27FC236}">
                <a16:creationId xmlns:a16="http://schemas.microsoft.com/office/drawing/2014/main" id="{9FCE06A8-4CDF-A09E-5694-514A374C4781}"/>
              </a:ext>
            </a:extLst>
          </p:cNvPr>
          <p:cNvSpPr/>
          <p:nvPr/>
        </p:nvSpPr>
        <p:spPr>
          <a:xfrm rot="5400000">
            <a:off x="5382369" y="155953"/>
            <a:ext cx="206529" cy="2372747"/>
          </a:xfrm>
          <a:prstGeom prst="leftBrace">
            <a:avLst>
              <a:gd name="adj1" fmla="val 28151"/>
              <a:gd name="adj2" fmla="val 50000"/>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06" name="MS 3rd Target txt">
            <a:extLst>
              <a:ext uri="{FF2B5EF4-FFF2-40B4-BE49-F238E27FC236}">
                <a16:creationId xmlns:a16="http://schemas.microsoft.com/office/drawing/2014/main" id="{1432E5C9-4E6E-043D-9D5F-158B7F28C479}"/>
              </a:ext>
            </a:extLst>
          </p:cNvPr>
          <p:cNvSpPr txBox="1"/>
          <p:nvPr/>
        </p:nvSpPr>
        <p:spPr>
          <a:xfrm>
            <a:off x="5375574" y="4859374"/>
            <a:ext cx="1033736" cy="476465"/>
          </a:xfrm>
          <a:prstGeom prst="rect">
            <a:avLst/>
          </a:prstGeom>
          <a:noFill/>
        </p:spPr>
        <p:txBody>
          <a:bodyPr wrap="none" lIns="0" tIns="0" rIns="0" bIns="0" rtlCol="0">
            <a:noAutofit/>
          </a:bodyPr>
          <a:lstStyle/>
          <a:p>
            <a:pP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The 3</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rd</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a:t>
            </a:r>
            <a:endParaRPr lang="ja-JP" altLang="en-US" sz="1400" b="1" dirty="0">
              <a:solidFill>
                <a:srgbClr val="0000B0"/>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07" name="MS 4th Target txt">
            <a:extLst>
              <a:ext uri="{FF2B5EF4-FFF2-40B4-BE49-F238E27FC236}">
                <a16:creationId xmlns:a16="http://schemas.microsoft.com/office/drawing/2014/main" id="{8F852959-88F5-4657-3465-40CB834F0EC2}"/>
              </a:ext>
            </a:extLst>
          </p:cNvPr>
          <p:cNvSpPr txBox="1"/>
          <p:nvPr/>
        </p:nvSpPr>
        <p:spPr>
          <a:xfrm>
            <a:off x="6481669" y="4862387"/>
            <a:ext cx="1033736" cy="476465"/>
          </a:xfrm>
          <a:prstGeom prst="rect">
            <a:avLst/>
          </a:prstGeom>
          <a:noFill/>
        </p:spPr>
        <p:txBody>
          <a:bodyPr wrap="none" lIns="0" tIns="0" rIns="0" bIns="0" rtlCol="0">
            <a:noAutofit/>
          </a:bodyPr>
          <a:lstStyle/>
          <a:p>
            <a:pPr>
              <a:defRPr/>
            </a:pP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The 4</a:t>
            </a:r>
            <a:r>
              <a:rPr lang="en-US" altLang="ja-JP" b="1" baseline="30000"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th</a:t>
            </a:r>
            <a:r>
              <a:rPr lang="en-US" altLang="ja-JP" b="1" dirty="0">
                <a:solidFill>
                  <a:srgbClr val="0000B0"/>
                </a:solidFill>
                <a:latin typeface="Segoe UI" panose="020B0502040204020203" pitchFamily="34" charset="0"/>
                <a:ea typeface="游ゴシック" panose="020B0400000000000000" pitchFamily="50" charset="-128"/>
                <a:cs typeface="Segoe UI" panose="020B0502040204020203" pitchFamily="34" charset="0"/>
              </a:rPr>
              <a:t> </a:t>
            </a:r>
            <a:endParaRPr lang="ja-JP" altLang="en-US" sz="1400" b="1" dirty="0">
              <a:solidFill>
                <a:srgbClr val="0000B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50" name="MS 2nd 3kV">
            <a:extLst>
              <a:ext uri="{FF2B5EF4-FFF2-40B4-BE49-F238E27FC236}">
                <a16:creationId xmlns:a16="http://schemas.microsoft.com/office/drawing/2014/main" id="{32B635F5-D485-0440-8D26-BCB1C5FC0DC0}"/>
              </a:ext>
            </a:extLst>
          </p:cNvPr>
          <p:cNvCxnSpPr>
            <a:cxnSpLocks/>
          </p:cNvCxnSpPr>
          <p:nvPr/>
        </p:nvCxnSpPr>
        <p:spPr>
          <a:xfrm>
            <a:off x="2835373" y="4447580"/>
            <a:ext cx="1292934" cy="8039"/>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52" name="MS 1st 3kV txt">
            <a:extLst>
              <a:ext uri="{FF2B5EF4-FFF2-40B4-BE49-F238E27FC236}">
                <a16:creationId xmlns:a16="http://schemas.microsoft.com/office/drawing/2014/main" id="{2748E6BD-0200-E867-6DBE-332FFD1B5242}"/>
              </a:ext>
            </a:extLst>
          </p:cNvPr>
          <p:cNvSpPr txBox="1"/>
          <p:nvPr/>
        </p:nvSpPr>
        <p:spPr>
          <a:xfrm>
            <a:off x="3498464" y="4447580"/>
            <a:ext cx="512961" cy="276999"/>
          </a:xfrm>
          <a:prstGeom prst="rect">
            <a:avLst/>
          </a:prstGeom>
          <a:noFill/>
        </p:spPr>
        <p:txBody>
          <a:bodyPr wrap="none" lIns="0" tIns="0" rIns="0" bIns="0" rtlCol="0">
            <a:noAutofit/>
          </a:bodyPr>
          <a:lstStyle/>
          <a:p>
            <a:pPr algn="ctr">
              <a:defRPr/>
            </a:pPr>
            <a:r>
              <a:rPr lang="en-US" altLang="ja-JP"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rPr>
              <a:t>2kV</a:t>
            </a:r>
            <a:endParaRPr lang="ja-JP" altLang="en-US" sz="1400" dirty="0">
              <a:solidFill>
                <a:srgbClr val="FF0000"/>
              </a:solidFill>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54" name="MS 4th 30kV">
            <a:extLst>
              <a:ext uri="{FF2B5EF4-FFF2-40B4-BE49-F238E27FC236}">
                <a16:creationId xmlns:a16="http://schemas.microsoft.com/office/drawing/2014/main" id="{B4FF85E9-AAB6-C5F9-ED4F-C544C141E82F}"/>
              </a:ext>
            </a:extLst>
          </p:cNvPr>
          <p:cNvCxnSpPr>
            <a:cxnSpLocks/>
          </p:cNvCxnSpPr>
          <p:nvPr/>
        </p:nvCxnSpPr>
        <p:spPr>
          <a:xfrm>
            <a:off x="2572343" y="5596106"/>
            <a:ext cx="1692000" cy="0"/>
          </a:xfrm>
          <a:prstGeom prst="straightConnector1">
            <a:avLst/>
          </a:prstGeom>
          <a:ln w="12700">
            <a:solidFill>
              <a:schemeClr val="tx1"/>
            </a:solidFill>
            <a:headEnd type="arrow"/>
            <a:tailEnd type="arrow" w="med" len="lg"/>
          </a:ln>
        </p:spPr>
        <p:style>
          <a:lnRef idx="1">
            <a:schemeClr val="accent1"/>
          </a:lnRef>
          <a:fillRef idx="0">
            <a:schemeClr val="accent1"/>
          </a:fillRef>
          <a:effectRef idx="0">
            <a:schemeClr val="accent1"/>
          </a:effectRef>
          <a:fontRef idx="minor">
            <a:schemeClr val="tx1"/>
          </a:fontRef>
        </p:style>
      </p:cxnSp>
      <p:sp>
        <p:nvSpPr>
          <p:cNvPr id="156" name="MS 2nd Target txt">
            <a:extLst>
              <a:ext uri="{FF2B5EF4-FFF2-40B4-BE49-F238E27FC236}">
                <a16:creationId xmlns:a16="http://schemas.microsoft.com/office/drawing/2014/main" id="{4C9733F8-BCE6-3618-C43C-766D8A4BA09D}"/>
              </a:ext>
            </a:extLst>
          </p:cNvPr>
          <p:cNvSpPr txBox="1"/>
          <p:nvPr/>
        </p:nvSpPr>
        <p:spPr>
          <a:xfrm>
            <a:off x="2855599" y="5367046"/>
            <a:ext cx="1033736" cy="223385"/>
          </a:xfrm>
          <a:prstGeom prst="rect">
            <a:avLst/>
          </a:prstGeom>
          <a:noFill/>
        </p:spPr>
        <p:txBody>
          <a:bodyPr wrap="none" lIns="0" tIns="0" rIns="0" bIns="0" rtlCol="0">
            <a:noAutofit/>
          </a:bodyPr>
          <a:lstStyle/>
          <a:p>
            <a:pPr algn="ctr">
              <a:defRPr/>
            </a:pPr>
            <a:r>
              <a:rPr lang="en-US" altLang="ja-JP" sz="1600" dirty="0">
                <a:latin typeface="Segoe UI" panose="020B0502040204020203" pitchFamily="34" charset="0"/>
                <a:ea typeface="游ゴシック" panose="020B0400000000000000" pitchFamily="50" charset="-128"/>
                <a:cs typeface="Segoe UI" panose="020B0502040204020203" pitchFamily="34" charset="0"/>
              </a:rPr>
              <a:t>47mm</a:t>
            </a:r>
            <a:endParaRPr lang="ja-JP" altLang="en-US" sz="1600" dirty="0">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57" name="MS 4th 30kV">
            <a:extLst>
              <a:ext uri="{FF2B5EF4-FFF2-40B4-BE49-F238E27FC236}">
                <a16:creationId xmlns:a16="http://schemas.microsoft.com/office/drawing/2014/main" id="{28EB03DB-0FD3-02B8-EC5D-25AFD3AB0BAF}"/>
              </a:ext>
            </a:extLst>
          </p:cNvPr>
          <p:cNvCxnSpPr>
            <a:cxnSpLocks/>
          </p:cNvCxnSpPr>
          <p:nvPr/>
        </p:nvCxnSpPr>
        <p:spPr>
          <a:xfrm>
            <a:off x="4267321" y="5592955"/>
            <a:ext cx="1188000" cy="0"/>
          </a:xfrm>
          <a:prstGeom prst="straightConnector1">
            <a:avLst/>
          </a:prstGeom>
          <a:ln w="12700">
            <a:solidFill>
              <a:schemeClr val="tx1"/>
            </a:solidFill>
            <a:headEnd type="arrow"/>
            <a:tailEnd type="arrow" w="med" len="lg"/>
          </a:ln>
        </p:spPr>
        <p:style>
          <a:lnRef idx="1">
            <a:schemeClr val="accent1"/>
          </a:lnRef>
          <a:fillRef idx="0">
            <a:schemeClr val="accent1"/>
          </a:fillRef>
          <a:effectRef idx="0">
            <a:schemeClr val="accent1"/>
          </a:effectRef>
          <a:fontRef idx="minor">
            <a:schemeClr val="tx1"/>
          </a:fontRef>
        </p:style>
      </p:cxnSp>
      <p:sp>
        <p:nvSpPr>
          <p:cNvPr id="158" name="MS 2nd Target txt">
            <a:extLst>
              <a:ext uri="{FF2B5EF4-FFF2-40B4-BE49-F238E27FC236}">
                <a16:creationId xmlns:a16="http://schemas.microsoft.com/office/drawing/2014/main" id="{A5E06C2D-98F7-FEEF-D627-98398DBD1C4E}"/>
              </a:ext>
            </a:extLst>
          </p:cNvPr>
          <p:cNvSpPr txBox="1"/>
          <p:nvPr/>
        </p:nvSpPr>
        <p:spPr>
          <a:xfrm>
            <a:off x="4336478" y="5363997"/>
            <a:ext cx="1033736" cy="223385"/>
          </a:xfrm>
          <a:prstGeom prst="rect">
            <a:avLst/>
          </a:prstGeom>
          <a:noFill/>
        </p:spPr>
        <p:txBody>
          <a:bodyPr wrap="none" lIns="0" tIns="0" rIns="0" bIns="0" rtlCol="0">
            <a:noAutofit/>
          </a:bodyPr>
          <a:lstStyle/>
          <a:p>
            <a:pPr algn="ctr">
              <a:defRPr/>
            </a:pPr>
            <a:r>
              <a:rPr lang="en-US" altLang="ja-JP" sz="1600" dirty="0">
                <a:latin typeface="Segoe UI" panose="020B0502040204020203" pitchFamily="34" charset="0"/>
                <a:ea typeface="游ゴシック" panose="020B0400000000000000" pitchFamily="50" charset="-128"/>
                <a:cs typeface="Segoe UI" panose="020B0502040204020203" pitchFamily="34" charset="0"/>
              </a:rPr>
              <a:t>33mm</a:t>
            </a:r>
            <a:endParaRPr lang="ja-JP" altLang="en-US" sz="1600" dirty="0">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61" name="MS 4th 30kV">
            <a:extLst>
              <a:ext uri="{FF2B5EF4-FFF2-40B4-BE49-F238E27FC236}">
                <a16:creationId xmlns:a16="http://schemas.microsoft.com/office/drawing/2014/main" id="{91CDD409-C62F-3DDA-363D-C9EF57042999}"/>
              </a:ext>
            </a:extLst>
          </p:cNvPr>
          <p:cNvCxnSpPr>
            <a:cxnSpLocks/>
          </p:cNvCxnSpPr>
          <p:nvPr/>
        </p:nvCxnSpPr>
        <p:spPr>
          <a:xfrm>
            <a:off x="5449585" y="5590331"/>
            <a:ext cx="1080000" cy="0"/>
          </a:xfrm>
          <a:prstGeom prst="straightConnector1">
            <a:avLst/>
          </a:prstGeom>
          <a:ln w="12700">
            <a:solidFill>
              <a:schemeClr val="tx1"/>
            </a:solidFill>
            <a:headEnd type="arrow"/>
            <a:tailEnd type="arrow" w="med" len="lg"/>
          </a:ln>
        </p:spPr>
        <p:style>
          <a:lnRef idx="1">
            <a:schemeClr val="accent1"/>
          </a:lnRef>
          <a:fillRef idx="0">
            <a:schemeClr val="accent1"/>
          </a:fillRef>
          <a:effectRef idx="0">
            <a:schemeClr val="accent1"/>
          </a:effectRef>
          <a:fontRef idx="minor">
            <a:schemeClr val="tx1"/>
          </a:fontRef>
        </p:style>
      </p:cxnSp>
      <p:sp>
        <p:nvSpPr>
          <p:cNvPr id="162" name="MS 2nd Target txt">
            <a:extLst>
              <a:ext uri="{FF2B5EF4-FFF2-40B4-BE49-F238E27FC236}">
                <a16:creationId xmlns:a16="http://schemas.microsoft.com/office/drawing/2014/main" id="{378087C4-DF11-B03A-5B50-5DC0A89C7C09}"/>
              </a:ext>
            </a:extLst>
          </p:cNvPr>
          <p:cNvSpPr txBox="1"/>
          <p:nvPr/>
        </p:nvSpPr>
        <p:spPr>
          <a:xfrm>
            <a:off x="5668231" y="5361373"/>
            <a:ext cx="636206" cy="223385"/>
          </a:xfrm>
          <a:prstGeom prst="rect">
            <a:avLst/>
          </a:prstGeom>
          <a:noFill/>
        </p:spPr>
        <p:txBody>
          <a:bodyPr wrap="none" lIns="0" tIns="0" rIns="0" bIns="0" rtlCol="0">
            <a:noAutofit/>
          </a:bodyPr>
          <a:lstStyle/>
          <a:p>
            <a:pPr algn="ctr">
              <a:defRPr/>
            </a:pPr>
            <a:r>
              <a:rPr lang="en-US" altLang="ja-JP" sz="1600" dirty="0">
                <a:latin typeface="Segoe UI" panose="020B0502040204020203" pitchFamily="34" charset="0"/>
                <a:ea typeface="游ゴシック" panose="020B0400000000000000" pitchFamily="50" charset="-128"/>
                <a:cs typeface="Segoe UI" panose="020B0502040204020203" pitchFamily="34" charset="0"/>
              </a:rPr>
              <a:t>30mm</a:t>
            </a:r>
            <a:endParaRPr lang="ja-JP" altLang="en-US" sz="1600" dirty="0">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65" name="MS 4th 30kV">
            <a:extLst>
              <a:ext uri="{FF2B5EF4-FFF2-40B4-BE49-F238E27FC236}">
                <a16:creationId xmlns:a16="http://schemas.microsoft.com/office/drawing/2014/main" id="{F94F0D1F-F49C-9144-A4F5-9A7A4E6889C0}"/>
              </a:ext>
            </a:extLst>
          </p:cNvPr>
          <p:cNvCxnSpPr>
            <a:cxnSpLocks/>
          </p:cNvCxnSpPr>
          <p:nvPr/>
        </p:nvCxnSpPr>
        <p:spPr>
          <a:xfrm>
            <a:off x="7603997" y="5585937"/>
            <a:ext cx="1440000" cy="0"/>
          </a:xfrm>
          <a:prstGeom prst="straightConnector1">
            <a:avLst/>
          </a:prstGeom>
          <a:ln w="12700">
            <a:solidFill>
              <a:schemeClr val="tx1"/>
            </a:solidFill>
            <a:headEnd type="arrow"/>
            <a:tailEnd type="arrow" w="med" len="lg"/>
          </a:ln>
        </p:spPr>
        <p:style>
          <a:lnRef idx="1">
            <a:schemeClr val="accent1"/>
          </a:lnRef>
          <a:fillRef idx="0">
            <a:schemeClr val="accent1"/>
          </a:fillRef>
          <a:effectRef idx="0">
            <a:schemeClr val="accent1"/>
          </a:effectRef>
          <a:fontRef idx="minor">
            <a:schemeClr val="tx1"/>
          </a:fontRef>
        </p:style>
      </p:cxnSp>
      <p:sp>
        <p:nvSpPr>
          <p:cNvPr id="166" name="MS 2nd Target txt">
            <a:extLst>
              <a:ext uri="{FF2B5EF4-FFF2-40B4-BE49-F238E27FC236}">
                <a16:creationId xmlns:a16="http://schemas.microsoft.com/office/drawing/2014/main" id="{5F0DE6ED-4788-6735-88F1-E3851F223785}"/>
              </a:ext>
            </a:extLst>
          </p:cNvPr>
          <p:cNvSpPr txBox="1"/>
          <p:nvPr/>
        </p:nvSpPr>
        <p:spPr>
          <a:xfrm>
            <a:off x="7795832" y="5349037"/>
            <a:ext cx="1033736" cy="223385"/>
          </a:xfrm>
          <a:prstGeom prst="rect">
            <a:avLst/>
          </a:prstGeom>
          <a:noFill/>
        </p:spPr>
        <p:txBody>
          <a:bodyPr wrap="none" lIns="0" tIns="0" rIns="0" bIns="0" rtlCol="0">
            <a:noAutofit/>
          </a:bodyPr>
          <a:lstStyle/>
          <a:p>
            <a:pPr algn="ctr">
              <a:defRPr/>
            </a:pPr>
            <a:r>
              <a:rPr lang="en-US" altLang="ja-JP" sz="1600" dirty="0">
                <a:latin typeface="Segoe UI" panose="020B0502040204020203" pitchFamily="34" charset="0"/>
                <a:ea typeface="游ゴシック" panose="020B0400000000000000" pitchFamily="50" charset="-128"/>
                <a:cs typeface="Segoe UI" panose="020B0502040204020203" pitchFamily="34" charset="0"/>
              </a:rPr>
              <a:t>40mm</a:t>
            </a:r>
            <a:endParaRPr lang="ja-JP" altLang="en-US" sz="1600" dirty="0">
              <a:latin typeface="Segoe UI" panose="020B0502040204020203" pitchFamily="34" charset="0"/>
              <a:ea typeface="游ゴシック" panose="020B0400000000000000" pitchFamily="50" charset="-128"/>
              <a:cs typeface="Segoe UI" panose="020B0502040204020203" pitchFamily="34" charset="0"/>
            </a:endParaRPr>
          </a:p>
        </p:txBody>
      </p:sp>
      <p:cxnSp>
        <p:nvCxnSpPr>
          <p:cNvPr id="170" name="MS 4th 30kV">
            <a:extLst>
              <a:ext uri="{FF2B5EF4-FFF2-40B4-BE49-F238E27FC236}">
                <a16:creationId xmlns:a16="http://schemas.microsoft.com/office/drawing/2014/main" id="{4017C459-5159-4306-40D8-DE7F7D6A332C}"/>
              </a:ext>
            </a:extLst>
          </p:cNvPr>
          <p:cNvCxnSpPr>
            <a:cxnSpLocks/>
          </p:cNvCxnSpPr>
          <p:nvPr/>
        </p:nvCxnSpPr>
        <p:spPr>
          <a:xfrm>
            <a:off x="6532237" y="5584696"/>
            <a:ext cx="1080000" cy="0"/>
          </a:xfrm>
          <a:prstGeom prst="straightConnector1">
            <a:avLst/>
          </a:prstGeom>
          <a:ln w="12700">
            <a:solidFill>
              <a:schemeClr val="tx1"/>
            </a:solidFill>
            <a:headEnd type="arrow"/>
            <a:tailEnd type="arrow" w="med" len="lg"/>
          </a:ln>
        </p:spPr>
        <p:style>
          <a:lnRef idx="1">
            <a:schemeClr val="accent1"/>
          </a:lnRef>
          <a:fillRef idx="0">
            <a:schemeClr val="accent1"/>
          </a:fillRef>
          <a:effectRef idx="0">
            <a:schemeClr val="accent1"/>
          </a:effectRef>
          <a:fontRef idx="minor">
            <a:schemeClr val="tx1"/>
          </a:fontRef>
        </p:style>
      </p:cxnSp>
      <p:sp>
        <p:nvSpPr>
          <p:cNvPr id="171" name="MS 2nd Target txt">
            <a:extLst>
              <a:ext uri="{FF2B5EF4-FFF2-40B4-BE49-F238E27FC236}">
                <a16:creationId xmlns:a16="http://schemas.microsoft.com/office/drawing/2014/main" id="{EC8552D9-9C67-8524-3050-D21279110234}"/>
              </a:ext>
            </a:extLst>
          </p:cNvPr>
          <p:cNvSpPr txBox="1"/>
          <p:nvPr/>
        </p:nvSpPr>
        <p:spPr>
          <a:xfrm>
            <a:off x="6750883" y="5355738"/>
            <a:ext cx="636206" cy="223385"/>
          </a:xfrm>
          <a:prstGeom prst="rect">
            <a:avLst/>
          </a:prstGeom>
          <a:noFill/>
        </p:spPr>
        <p:txBody>
          <a:bodyPr wrap="none" lIns="0" tIns="0" rIns="0" bIns="0" rtlCol="0">
            <a:noAutofit/>
          </a:bodyPr>
          <a:lstStyle/>
          <a:p>
            <a:pPr algn="ctr">
              <a:defRPr/>
            </a:pPr>
            <a:r>
              <a:rPr lang="en-US" altLang="ja-JP" sz="1600" dirty="0">
                <a:latin typeface="Segoe UI" panose="020B0502040204020203" pitchFamily="34" charset="0"/>
                <a:ea typeface="游ゴシック" panose="020B0400000000000000" pitchFamily="50" charset="-128"/>
                <a:cs typeface="Segoe UI" panose="020B0502040204020203" pitchFamily="34" charset="0"/>
              </a:rPr>
              <a:t>30mm</a:t>
            </a:r>
            <a:endParaRPr lang="ja-JP" altLang="en-US" sz="1600" dirty="0">
              <a:latin typeface="Segoe UI" panose="020B0502040204020203" pitchFamily="34" charset="0"/>
              <a:ea typeface="游ゴシック" panose="020B0400000000000000" pitchFamily="50" charset="-128"/>
              <a:cs typeface="Segoe UI" panose="020B0502040204020203" pitchFamily="34" charset="0"/>
            </a:endParaRPr>
          </a:p>
        </p:txBody>
      </p:sp>
      <p:sp>
        <p:nvSpPr>
          <p:cNvPr id="175" name="MS 2nd Target txt">
            <a:extLst>
              <a:ext uri="{FF2B5EF4-FFF2-40B4-BE49-F238E27FC236}">
                <a16:creationId xmlns:a16="http://schemas.microsoft.com/office/drawing/2014/main" id="{EEF72A9C-512D-C9E3-8EF1-648A3CF6F167}"/>
              </a:ext>
            </a:extLst>
          </p:cNvPr>
          <p:cNvSpPr txBox="1"/>
          <p:nvPr/>
        </p:nvSpPr>
        <p:spPr>
          <a:xfrm>
            <a:off x="9786664" y="5151105"/>
            <a:ext cx="1033736" cy="223385"/>
          </a:xfrm>
          <a:prstGeom prst="rect">
            <a:avLst/>
          </a:prstGeom>
          <a:noFill/>
        </p:spPr>
        <p:txBody>
          <a:bodyPr wrap="none" lIns="0" tIns="0" rIns="0" bIns="0" rtlCol="0">
            <a:noAutofit/>
          </a:bodyPr>
          <a:lstStyle/>
          <a:p>
            <a:pPr algn="ctr">
              <a:defRPr/>
            </a:pPr>
            <a:r>
              <a:rPr lang="en-US" altLang="ja-JP" sz="2400" b="1" dirty="0">
                <a:latin typeface="Segoe UI" panose="020B0502040204020203" pitchFamily="34" charset="0"/>
                <a:ea typeface="游ゴシック" panose="020B0400000000000000" pitchFamily="50" charset="-128"/>
                <a:cs typeface="Segoe UI" panose="020B0502040204020203" pitchFamily="34" charset="0"/>
              </a:rPr>
              <a:t>Total Length </a:t>
            </a:r>
            <a:br>
              <a:rPr lang="en-US" altLang="ja-JP" sz="2400" b="1" dirty="0">
                <a:latin typeface="Segoe UI" panose="020B0502040204020203" pitchFamily="34" charset="0"/>
                <a:ea typeface="游ゴシック" panose="020B0400000000000000" pitchFamily="50" charset="-128"/>
                <a:cs typeface="Segoe UI" panose="020B0502040204020203" pitchFamily="34" charset="0"/>
              </a:rPr>
            </a:br>
            <a:r>
              <a:rPr lang="ja-JP" altLang="en-US" sz="2400" b="1" dirty="0">
                <a:latin typeface="Segoe UI" panose="020B0502040204020203" pitchFamily="34" charset="0"/>
                <a:ea typeface="游ゴシック" panose="020B0400000000000000" pitchFamily="50" charset="-128"/>
                <a:cs typeface="Segoe UI" panose="020B0502040204020203" pitchFamily="34" charset="0"/>
              </a:rPr>
              <a:t>～</a:t>
            </a:r>
            <a:r>
              <a:rPr lang="en-US" altLang="ja-JP" sz="2400" b="1" dirty="0">
                <a:latin typeface="Segoe UI" panose="020B0502040204020203" pitchFamily="34" charset="0"/>
                <a:ea typeface="游ゴシック" panose="020B0400000000000000" pitchFamily="50" charset="-128"/>
                <a:cs typeface="Segoe UI" panose="020B0502040204020203" pitchFamily="34" charset="0"/>
              </a:rPr>
              <a:t>180mm</a:t>
            </a:r>
            <a:endParaRPr lang="ja-JP" altLang="en-US" sz="2400" b="1" dirty="0">
              <a:latin typeface="Segoe UI" panose="020B0502040204020203" pitchFamily="34" charset="0"/>
              <a:ea typeface="游ゴシック" panose="020B0400000000000000" pitchFamily="50" charset="-128"/>
              <a:cs typeface="Segoe UI" panose="020B0502040204020203" pitchFamily="34" charset="0"/>
            </a:endParaRPr>
          </a:p>
        </p:txBody>
      </p:sp>
    </p:spTree>
    <p:extLst>
      <p:ext uri="{BB962C8B-B14F-4D97-AF65-F5344CB8AC3E}">
        <p14:creationId xmlns:p14="http://schemas.microsoft.com/office/powerpoint/2010/main" val="219211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F55909-B0E8-7D95-4109-4C6D004D5EA1}"/>
              </a:ext>
            </a:extLst>
          </p:cNvPr>
          <p:cNvPicPr>
            <a:picLocks noChangeAspect="1"/>
          </p:cNvPicPr>
          <p:nvPr/>
        </p:nvPicPr>
        <p:blipFill rotWithShape="1">
          <a:blip r:embed="rId3">
            <a:extLst>
              <a:ext uri="{28A0092B-C50C-407E-A947-70E740481C1C}">
                <a14:useLocalDpi xmlns:a14="http://schemas.microsoft.com/office/drawing/2010/main" val="0"/>
              </a:ext>
            </a:extLst>
          </a:blip>
          <a:srcRect l="5594" t="21150" r="10103" b="14905"/>
          <a:stretch/>
        </p:blipFill>
        <p:spPr>
          <a:xfrm>
            <a:off x="0" y="692746"/>
            <a:ext cx="12192000" cy="6165254"/>
          </a:xfrm>
          <a:prstGeom prst="rect">
            <a:avLst/>
          </a:prstGeom>
          <a:ln>
            <a:noFill/>
          </a:ln>
        </p:spPr>
      </p:pic>
      <p:sp>
        <p:nvSpPr>
          <p:cNvPr id="5" name="フリーフォーム: 図形 4">
            <a:extLst>
              <a:ext uri="{FF2B5EF4-FFF2-40B4-BE49-F238E27FC236}">
                <a16:creationId xmlns:a16="http://schemas.microsoft.com/office/drawing/2014/main" id="{1BA4CDA2-6B3F-29EE-BE42-2DB776EFC254}"/>
              </a:ext>
            </a:extLst>
          </p:cNvPr>
          <p:cNvSpPr/>
          <p:nvPr/>
        </p:nvSpPr>
        <p:spPr>
          <a:xfrm>
            <a:off x="5805079" y="850655"/>
            <a:ext cx="2859311" cy="2305031"/>
          </a:xfrm>
          <a:custGeom>
            <a:avLst/>
            <a:gdLst>
              <a:gd name="connsiteX0" fmla="*/ 1940767 w 1940767"/>
              <a:gd name="connsiteY0" fmla="*/ 143070 h 1635968"/>
              <a:gd name="connsiteX1" fmla="*/ 1617306 w 1940767"/>
              <a:gd name="connsiteY1" fmla="*/ 373225 h 1635968"/>
              <a:gd name="connsiteX2" fmla="*/ 814873 w 1940767"/>
              <a:gd name="connsiteY2" fmla="*/ 0 h 1635968"/>
              <a:gd name="connsiteX3" fmla="*/ 0 w 1940767"/>
              <a:gd name="connsiteY3" fmla="*/ 410547 h 1635968"/>
              <a:gd name="connsiteX4" fmla="*/ 970383 w 1940767"/>
              <a:gd name="connsiteY4" fmla="*/ 1125894 h 1635968"/>
              <a:gd name="connsiteX5" fmla="*/ 186612 w 1940767"/>
              <a:gd name="connsiteY5" fmla="*/ 1635968 h 1635968"/>
              <a:gd name="connsiteX0" fmla="*/ 2046514 w 2046514"/>
              <a:gd name="connsiteY0" fmla="*/ 143070 h 1635968"/>
              <a:gd name="connsiteX1" fmla="*/ 1723053 w 2046514"/>
              <a:gd name="connsiteY1" fmla="*/ 373225 h 1635968"/>
              <a:gd name="connsiteX2" fmla="*/ 920620 w 2046514"/>
              <a:gd name="connsiteY2" fmla="*/ 0 h 1635968"/>
              <a:gd name="connsiteX3" fmla="*/ 0 w 2046514"/>
              <a:gd name="connsiteY3" fmla="*/ 609601 h 1635968"/>
              <a:gd name="connsiteX4" fmla="*/ 1076130 w 2046514"/>
              <a:gd name="connsiteY4" fmla="*/ 1125894 h 1635968"/>
              <a:gd name="connsiteX5" fmla="*/ 292359 w 2046514"/>
              <a:gd name="connsiteY5" fmla="*/ 1635968 h 1635968"/>
              <a:gd name="connsiteX0" fmla="*/ 2046514 w 2046514"/>
              <a:gd name="connsiteY0" fmla="*/ 105748 h 1598646"/>
              <a:gd name="connsiteX1" fmla="*/ 1723053 w 2046514"/>
              <a:gd name="connsiteY1" fmla="*/ 335903 h 1598646"/>
              <a:gd name="connsiteX2" fmla="*/ 1013926 w 2046514"/>
              <a:gd name="connsiteY2" fmla="*/ 0 h 1598646"/>
              <a:gd name="connsiteX3" fmla="*/ 0 w 2046514"/>
              <a:gd name="connsiteY3" fmla="*/ 572279 h 1598646"/>
              <a:gd name="connsiteX4" fmla="*/ 1076130 w 2046514"/>
              <a:gd name="connsiteY4" fmla="*/ 1088572 h 1598646"/>
              <a:gd name="connsiteX5" fmla="*/ 292359 w 2046514"/>
              <a:gd name="connsiteY5" fmla="*/ 1598646 h 1598646"/>
              <a:gd name="connsiteX0" fmla="*/ 1971869 w 1971869"/>
              <a:gd name="connsiteY0" fmla="*/ 105748 h 1598646"/>
              <a:gd name="connsiteX1" fmla="*/ 1648408 w 1971869"/>
              <a:gd name="connsiteY1" fmla="*/ 335903 h 1598646"/>
              <a:gd name="connsiteX2" fmla="*/ 939281 w 1971869"/>
              <a:gd name="connsiteY2" fmla="*/ 0 h 1598646"/>
              <a:gd name="connsiteX3" fmla="*/ 0 w 1971869"/>
              <a:gd name="connsiteY3" fmla="*/ 597160 h 1598646"/>
              <a:gd name="connsiteX4" fmla="*/ 1001485 w 1971869"/>
              <a:gd name="connsiteY4" fmla="*/ 1088572 h 1598646"/>
              <a:gd name="connsiteX5" fmla="*/ 217714 w 1971869"/>
              <a:gd name="connsiteY5" fmla="*/ 1598646 h 1598646"/>
              <a:gd name="connsiteX0" fmla="*/ 1971869 w 1971869"/>
              <a:gd name="connsiteY0" fmla="*/ 49764 h 1542662"/>
              <a:gd name="connsiteX1" fmla="*/ 1648408 w 1971869"/>
              <a:gd name="connsiteY1" fmla="*/ 279919 h 1542662"/>
              <a:gd name="connsiteX2" fmla="*/ 1101012 w 1971869"/>
              <a:gd name="connsiteY2" fmla="*/ 0 h 1542662"/>
              <a:gd name="connsiteX3" fmla="*/ 0 w 1971869"/>
              <a:gd name="connsiteY3" fmla="*/ 541176 h 1542662"/>
              <a:gd name="connsiteX4" fmla="*/ 1001485 w 1971869"/>
              <a:gd name="connsiteY4" fmla="*/ 1032588 h 1542662"/>
              <a:gd name="connsiteX5" fmla="*/ 217714 w 1971869"/>
              <a:gd name="connsiteY5" fmla="*/ 1542662 h 1542662"/>
              <a:gd name="connsiteX0" fmla="*/ 1872342 w 1872342"/>
              <a:gd name="connsiteY0" fmla="*/ 49764 h 1542662"/>
              <a:gd name="connsiteX1" fmla="*/ 1548881 w 1872342"/>
              <a:gd name="connsiteY1" fmla="*/ 279919 h 1542662"/>
              <a:gd name="connsiteX2" fmla="*/ 1001485 w 1872342"/>
              <a:gd name="connsiteY2" fmla="*/ 0 h 1542662"/>
              <a:gd name="connsiteX3" fmla="*/ 0 w 1872342"/>
              <a:gd name="connsiteY3" fmla="*/ 578498 h 1542662"/>
              <a:gd name="connsiteX4" fmla="*/ 901958 w 1872342"/>
              <a:gd name="connsiteY4" fmla="*/ 1032588 h 1542662"/>
              <a:gd name="connsiteX5" fmla="*/ 118187 w 1872342"/>
              <a:gd name="connsiteY5" fmla="*/ 1542662 h 1542662"/>
              <a:gd name="connsiteX0" fmla="*/ 1872342 w 1872342"/>
              <a:gd name="connsiteY0" fmla="*/ 37323 h 1530221"/>
              <a:gd name="connsiteX1" fmla="*/ 1548881 w 1872342"/>
              <a:gd name="connsiteY1" fmla="*/ 267478 h 1530221"/>
              <a:gd name="connsiteX2" fmla="*/ 1020146 w 1872342"/>
              <a:gd name="connsiteY2" fmla="*/ 0 h 1530221"/>
              <a:gd name="connsiteX3" fmla="*/ 0 w 1872342"/>
              <a:gd name="connsiteY3" fmla="*/ 566057 h 1530221"/>
              <a:gd name="connsiteX4" fmla="*/ 901958 w 1872342"/>
              <a:gd name="connsiteY4" fmla="*/ 1020147 h 1530221"/>
              <a:gd name="connsiteX5" fmla="*/ 118187 w 1872342"/>
              <a:gd name="connsiteY5" fmla="*/ 1530221 h 1530221"/>
              <a:gd name="connsiteX0" fmla="*/ 1872342 w 1872342"/>
              <a:gd name="connsiteY0" fmla="*/ 37323 h 1530221"/>
              <a:gd name="connsiteX1" fmla="*/ 1611085 w 1872342"/>
              <a:gd name="connsiteY1" fmla="*/ 236376 h 1530221"/>
              <a:gd name="connsiteX2" fmla="*/ 1020146 w 1872342"/>
              <a:gd name="connsiteY2" fmla="*/ 0 h 1530221"/>
              <a:gd name="connsiteX3" fmla="*/ 0 w 1872342"/>
              <a:gd name="connsiteY3" fmla="*/ 566057 h 1530221"/>
              <a:gd name="connsiteX4" fmla="*/ 901958 w 1872342"/>
              <a:gd name="connsiteY4" fmla="*/ 1020147 h 1530221"/>
              <a:gd name="connsiteX5" fmla="*/ 118187 w 1872342"/>
              <a:gd name="connsiteY5" fmla="*/ 1530221 h 1530221"/>
              <a:gd name="connsiteX0" fmla="*/ 1872342 w 1872342"/>
              <a:gd name="connsiteY0" fmla="*/ 37323 h 1530221"/>
              <a:gd name="connsiteX1" fmla="*/ 1586203 w 1872342"/>
              <a:gd name="connsiteY1" fmla="*/ 248817 h 1530221"/>
              <a:gd name="connsiteX2" fmla="*/ 1020146 w 1872342"/>
              <a:gd name="connsiteY2" fmla="*/ 0 h 1530221"/>
              <a:gd name="connsiteX3" fmla="*/ 0 w 1872342"/>
              <a:gd name="connsiteY3" fmla="*/ 566057 h 1530221"/>
              <a:gd name="connsiteX4" fmla="*/ 901958 w 1872342"/>
              <a:gd name="connsiteY4" fmla="*/ 1020147 h 1530221"/>
              <a:gd name="connsiteX5" fmla="*/ 118187 w 1872342"/>
              <a:gd name="connsiteY5" fmla="*/ 1530221 h 153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342" h="1530221">
                <a:moveTo>
                  <a:pt x="1872342" y="37323"/>
                </a:moveTo>
                <a:lnTo>
                  <a:pt x="1586203" y="248817"/>
                </a:lnTo>
                <a:lnTo>
                  <a:pt x="1020146" y="0"/>
                </a:lnTo>
                <a:lnTo>
                  <a:pt x="0" y="566057"/>
                </a:lnTo>
                <a:lnTo>
                  <a:pt x="901958" y="1020147"/>
                </a:lnTo>
                <a:lnTo>
                  <a:pt x="118187" y="1530221"/>
                </a:lnTo>
              </a:path>
            </a:pathLst>
          </a:custGeom>
          <a:noFill/>
          <a:ln w="50800">
            <a:solidFill>
              <a:srgbClr val="FFFF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テキスト ボックス 5">
            <a:extLst>
              <a:ext uri="{FF2B5EF4-FFF2-40B4-BE49-F238E27FC236}">
                <a16:creationId xmlns:a16="http://schemas.microsoft.com/office/drawing/2014/main" id="{16CF6D94-162D-0F82-6D42-546B561F0E6E}"/>
              </a:ext>
            </a:extLst>
          </p:cNvPr>
          <p:cNvSpPr txBox="1"/>
          <p:nvPr/>
        </p:nvSpPr>
        <p:spPr>
          <a:xfrm rot="19866888">
            <a:off x="4504626" y="1280359"/>
            <a:ext cx="3016898" cy="292359"/>
          </a:xfrm>
          <a:prstGeom prst="rect">
            <a:avLst/>
          </a:prstGeom>
          <a:noFill/>
        </p:spPr>
        <p:txBody>
          <a:bodyPr wrap="none" lIns="0" tIns="0" rIns="0" bIns="0" rtlCol="0">
            <a:noAutofit/>
          </a:bodyPr>
          <a:lstStyle/>
          <a:p>
            <a:r>
              <a:rPr lang="en-US" altLang="ja-JP" b="1" dirty="0">
                <a:solidFill>
                  <a:srgbClr val="FFFF00"/>
                </a:solidFill>
                <a:latin typeface="Segoe UI" panose="020B0502040204020203" pitchFamily="34" charset="0"/>
                <a:cs typeface="Segoe UI" panose="020B0502040204020203" pitchFamily="34" charset="0"/>
              </a:rPr>
              <a:t>Ultraslow</a:t>
            </a:r>
            <a:r>
              <a:rPr lang="ja-JP" altLang="en-US" b="1" dirty="0">
                <a:solidFill>
                  <a:srgbClr val="FFFF00"/>
                </a:solidFill>
                <a:latin typeface="Segoe UI" panose="020B0502040204020203" pitchFamily="34" charset="0"/>
                <a:cs typeface="Segoe UI" panose="020B0502040204020203" pitchFamily="34" charset="0"/>
              </a:rPr>
              <a:t> </a:t>
            </a:r>
            <a:r>
              <a:rPr lang="en-US" altLang="ja-JP" b="1" dirty="0">
                <a:solidFill>
                  <a:srgbClr val="FFFF00"/>
                </a:solidFill>
                <a:latin typeface="Segoe UI" panose="020B0502040204020203" pitchFamily="34" charset="0"/>
                <a:cs typeface="Segoe UI" panose="020B0502040204020203" pitchFamily="34" charset="0"/>
              </a:rPr>
              <a:t>Muon</a:t>
            </a:r>
            <a:r>
              <a:rPr lang="ja-JP" altLang="en-US" b="1" dirty="0">
                <a:solidFill>
                  <a:srgbClr val="FFFF00"/>
                </a:solidFill>
                <a:latin typeface="Segoe UI" panose="020B0502040204020203" pitchFamily="34" charset="0"/>
                <a:cs typeface="Segoe UI" panose="020B0502040204020203" pitchFamily="34" charset="0"/>
              </a:rPr>
              <a:t> </a:t>
            </a:r>
            <a:r>
              <a:rPr lang="en-US" altLang="ja-JP" b="1" dirty="0">
                <a:solidFill>
                  <a:srgbClr val="FFFF00"/>
                </a:solidFill>
                <a:latin typeface="Segoe UI" panose="020B0502040204020203" pitchFamily="34" charset="0"/>
                <a:cs typeface="Segoe UI" panose="020B0502040204020203" pitchFamily="34" charset="0"/>
              </a:rPr>
              <a:t>Beam</a:t>
            </a:r>
            <a:r>
              <a:rPr lang="ja-JP" altLang="en-US" b="1" dirty="0">
                <a:solidFill>
                  <a:srgbClr val="FFFF00"/>
                </a:solidFill>
                <a:latin typeface="Segoe UI" panose="020B0502040204020203" pitchFamily="34" charset="0"/>
                <a:cs typeface="Segoe UI" panose="020B0502040204020203" pitchFamily="34" charset="0"/>
              </a:rPr>
              <a:t> </a:t>
            </a:r>
            <a:r>
              <a:rPr lang="en-US" altLang="ja-JP" b="1" dirty="0">
                <a:solidFill>
                  <a:srgbClr val="FFFF00"/>
                </a:solidFill>
                <a:latin typeface="Segoe UI" panose="020B0502040204020203" pitchFamily="34" charset="0"/>
                <a:cs typeface="Segoe UI" panose="020B0502040204020203" pitchFamily="34" charset="0"/>
              </a:rPr>
              <a:t>Line</a:t>
            </a:r>
            <a:endParaRPr lang="ja-JP" altLang="en-US" b="1" dirty="0">
              <a:solidFill>
                <a:srgbClr val="FFFF00"/>
              </a:solidFill>
              <a:latin typeface="Segoe UI" panose="020B0502040204020203" pitchFamily="34" charset="0"/>
              <a:cs typeface="Segoe UI" panose="020B0502040204020203" pitchFamily="34" charset="0"/>
            </a:endParaRPr>
          </a:p>
        </p:txBody>
      </p:sp>
      <p:sp>
        <p:nvSpPr>
          <p:cNvPr id="7" name="テキスト ボックス 6">
            <a:extLst>
              <a:ext uri="{FF2B5EF4-FFF2-40B4-BE49-F238E27FC236}">
                <a16:creationId xmlns:a16="http://schemas.microsoft.com/office/drawing/2014/main" id="{7BB4F095-DD45-4515-59A9-83F2C4C99DDB}"/>
              </a:ext>
            </a:extLst>
          </p:cNvPr>
          <p:cNvSpPr txBox="1"/>
          <p:nvPr/>
        </p:nvSpPr>
        <p:spPr>
          <a:xfrm>
            <a:off x="3196645" y="2570055"/>
            <a:ext cx="2398713" cy="405708"/>
          </a:xfrm>
          <a:prstGeom prst="rect">
            <a:avLst/>
          </a:prstGeom>
          <a:solidFill>
            <a:srgbClr val="FFFF00"/>
          </a:solidFill>
        </p:spPr>
        <p:txBody>
          <a:bodyPr wrap="none" lIns="0" tIns="0" rIns="0" bIns="0" rtlCol="0">
            <a:noAutofit/>
          </a:bodyPr>
          <a:lstStyle/>
          <a:p>
            <a:pPr algn="ctr"/>
            <a:r>
              <a:rPr lang="en-US" altLang="ja-JP" sz="2400" b="1" dirty="0">
                <a:solidFill>
                  <a:srgbClr val="FF0000"/>
                </a:solidFill>
                <a:latin typeface="Segoe UI" panose="020B0502040204020203" pitchFamily="34" charset="0"/>
                <a:cs typeface="Segoe UI" panose="020B0502040204020203" pitchFamily="34" charset="0"/>
              </a:rPr>
              <a:t>Muon Cyclotron</a:t>
            </a:r>
            <a:endParaRPr lang="ja-JP" altLang="en-US" sz="2400" b="1" dirty="0">
              <a:solidFill>
                <a:srgbClr val="FF0000"/>
              </a:solidFill>
              <a:latin typeface="Segoe UI" panose="020B0502040204020203" pitchFamily="34" charset="0"/>
              <a:cs typeface="Segoe UI" panose="020B0502040204020203" pitchFamily="34" charset="0"/>
            </a:endParaRPr>
          </a:p>
        </p:txBody>
      </p:sp>
      <p:sp>
        <p:nvSpPr>
          <p:cNvPr id="8" name="テキスト ボックス 7">
            <a:extLst>
              <a:ext uri="{FF2B5EF4-FFF2-40B4-BE49-F238E27FC236}">
                <a16:creationId xmlns:a16="http://schemas.microsoft.com/office/drawing/2014/main" id="{EBFB48DD-BE1D-B672-2067-61F3A578DEFA}"/>
              </a:ext>
            </a:extLst>
          </p:cNvPr>
          <p:cNvSpPr txBox="1"/>
          <p:nvPr/>
        </p:nvSpPr>
        <p:spPr>
          <a:xfrm rot="1862308">
            <a:off x="6411573" y="3499947"/>
            <a:ext cx="810280" cy="184458"/>
          </a:xfrm>
          <a:prstGeom prst="rect">
            <a:avLst/>
          </a:prstGeom>
          <a:solidFill>
            <a:srgbClr val="FFFF00"/>
          </a:solidFill>
        </p:spPr>
        <p:txBody>
          <a:bodyPr wrap="none" lIns="0" tIns="0" rIns="0" bIns="0" rtlCol="0">
            <a:noAutofit/>
          </a:bodyPr>
          <a:lstStyle/>
          <a:p>
            <a:pPr algn="ctr"/>
            <a:r>
              <a:rPr lang="en-US" altLang="ja-JP" sz="1200" b="1" dirty="0"/>
              <a:t>RF</a:t>
            </a:r>
            <a:r>
              <a:rPr lang="ja-JP" altLang="en-US" sz="1200" b="1" dirty="0"/>
              <a:t> </a:t>
            </a:r>
            <a:r>
              <a:rPr lang="en-US" altLang="ja-JP" sz="1200" b="1" dirty="0"/>
              <a:t>Co-ax</a:t>
            </a:r>
            <a:endParaRPr lang="ja-JP" altLang="en-US" sz="1200" b="1" dirty="0"/>
          </a:p>
        </p:txBody>
      </p:sp>
      <p:sp>
        <p:nvSpPr>
          <p:cNvPr id="9" name="テキスト ボックス 8">
            <a:extLst>
              <a:ext uri="{FF2B5EF4-FFF2-40B4-BE49-F238E27FC236}">
                <a16:creationId xmlns:a16="http://schemas.microsoft.com/office/drawing/2014/main" id="{D5F84641-7F13-B2C3-79BE-A645AE7CB46A}"/>
              </a:ext>
            </a:extLst>
          </p:cNvPr>
          <p:cNvSpPr txBox="1"/>
          <p:nvPr/>
        </p:nvSpPr>
        <p:spPr>
          <a:xfrm rot="1591561">
            <a:off x="6984241" y="3158883"/>
            <a:ext cx="1507300" cy="292359"/>
          </a:xfrm>
          <a:prstGeom prst="rect">
            <a:avLst/>
          </a:prstGeom>
          <a:solidFill>
            <a:srgbClr val="FFFF00"/>
          </a:solidFill>
        </p:spPr>
        <p:txBody>
          <a:bodyPr wrap="none" lIns="0" tIns="0" rIns="0" bIns="0" rtlCol="0">
            <a:noAutofit/>
          </a:bodyPr>
          <a:lstStyle/>
          <a:p>
            <a:pPr algn="ctr"/>
            <a:r>
              <a:rPr lang="en-US" altLang="ja-JP" b="1" dirty="0">
                <a:latin typeface="Segoe UI" panose="020B0502040204020203" pitchFamily="34" charset="0"/>
                <a:cs typeface="Segoe UI" panose="020B0502040204020203" pitchFamily="34" charset="0"/>
              </a:rPr>
              <a:t>RF</a:t>
            </a:r>
            <a:r>
              <a:rPr lang="ja-JP" altLang="en-US" b="1" dirty="0">
                <a:latin typeface="Segoe UI" panose="020B0502040204020203" pitchFamily="34" charset="0"/>
                <a:cs typeface="Segoe UI" panose="020B0502040204020203" pitchFamily="34" charset="0"/>
              </a:rPr>
              <a:t> </a:t>
            </a:r>
            <a:r>
              <a:rPr lang="en-US" altLang="ja-JP" b="1" dirty="0">
                <a:latin typeface="Segoe UI" panose="020B0502040204020203" pitchFamily="34" charset="0"/>
                <a:cs typeface="Segoe UI" panose="020B0502040204020203" pitchFamily="34" charset="0"/>
              </a:rPr>
              <a:t>Amplifier</a:t>
            </a:r>
          </a:p>
        </p:txBody>
      </p:sp>
      <p:sp>
        <p:nvSpPr>
          <p:cNvPr id="10" name="テキスト ボックス 9">
            <a:extLst>
              <a:ext uri="{FF2B5EF4-FFF2-40B4-BE49-F238E27FC236}">
                <a16:creationId xmlns:a16="http://schemas.microsoft.com/office/drawing/2014/main" id="{0BDF7DE6-C726-043C-1A71-7B06CEFB4CBA}"/>
              </a:ext>
            </a:extLst>
          </p:cNvPr>
          <p:cNvSpPr txBox="1"/>
          <p:nvPr/>
        </p:nvSpPr>
        <p:spPr>
          <a:xfrm>
            <a:off x="4840377" y="4800768"/>
            <a:ext cx="1761249" cy="292359"/>
          </a:xfrm>
          <a:prstGeom prst="rect">
            <a:avLst/>
          </a:prstGeom>
          <a:solidFill>
            <a:srgbClr val="FFFF00"/>
          </a:solidFill>
        </p:spPr>
        <p:txBody>
          <a:bodyPr wrap="none" lIns="0" tIns="0" rIns="0" bIns="0" rtlCol="0" anchor="ctr">
            <a:noAutofit/>
          </a:bodyPr>
          <a:lstStyle/>
          <a:p>
            <a:pPr algn="ctr"/>
            <a:r>
              <a:rPr lang="en-US" altLang="ja-JP" b="1" dirty="0"/>
              <a:t>PS</a:t>
            </a:r>
            <a:r>
              <a:rPr lang="ja-JP" altLang="en-US" b="1" dirty="0"/>
              <a:t> </a:t>
            </a:r>
            <a:r>
              <a:rPr lang="en-US" altLang="ja-JP" b="1" dirty="0"/>
              <a:t>for</a:t>
            </a:r>
            <a:r>
              <a:rPr lang="ja-JP" altLang="en-US" b="1" dirty="0"/>
              <a:t> </a:t>
            </a:r>
            <a:r>
              <a:rPr lang="en-US" altLang="ja-JP" b="1" dirty="0"/>
              <a:t>RF-Amp</a:t>
            </a:r>
          </a:p>
        </p:txBody>
      </p:sp>
      <p:sp>
        <p:nvSpPr>
          <p:cNvPr id="11" name="テキスト ボックス 10">
            <a:extLst>
              <a:ext uri="{FF2B5EF4-FFF2-40B4-BE49-F238E27FC236}">
                <a16:creationId xmlns:a16="http://schemas.microsoft.com/office/drawing/2014/main" id="{8E8D2324-5931-C6BD-0D59-39F3C52A433C}"/>
              </a:ext>
            </a:extLst>
          </p:cNvPr>
          <p:cNvSpPr txBox="1"/>
          <p:nvPr/>
        </p:nvSpPr>
        <p:spPr>
          <a:xfrm>
            <a:off x="8242241" y="5850298"/>
            <a:ext cx="844292" cy="292359"/>
          </a:xfrm>
          <a:prstGeom prst="rect">
            <a:avLst/>
          </a:prstGeom>
          <a:solidFill>
            <a:srgbClr val="FFFF00"/>
          </a:solidFill>
        </p:spPr>
        <p:txBody>
          <a:bodyPr wrap="none" lIns="0" tIns="0" rIns="0" bIns="0" rtlCol="0" anchor="ctr">
            <a:noAutofit/>
          </a:bodyPr>
          <a:lstStyle/>
          <a:p>
            <a:r>
              <a:rPr lang="en-US" altLang="ja-JP" b="1" dirty="0"/>
              <a:t>Coil PS</a:t>
            </a:r>
          </a:p>
        </p:txBody>
      </p:sp>
      <p:sp>
        <p:nvSpPr>
          <p:cNvPr id="12" name="テキスト ボックス 11">
            <a:extLst>
              <a:ext uri="{FF2B5EF4-FFF2-40B4-BE49-F238E27FC236}">
                <a16:creationId xmlns:a16="http://schemas.microsoft.com/office/drawing/2014/main" id="{05E07DAA-6A6F-BFFE-E80F-04F58A0947E2}"/>
              </a:ext>
            </a:extLst>
          </p:cNvPr>
          <p:cNvSpPr txBox="1"/>
          <p:nvPr/>
        </p:nvSpPr>
        <p:spPr>
          <a:xfrm>
            <a:off x="7953958" y="4953523"/>
            <a:ext cx="1047069" cy="189192"/>
          </a:xfrm>
          <a:prstGeom prst="rect">
            <a:avLst/>
          </a:prstGeom>
          <a:solidFill>
            <a:srgbClr val="FFFF00"/>
          </a:solidFill>
        </p:spPr>
        <p:txBody>
          <a:bodyPr wrap="none" lIns="0" tIns="0" rIns="0" bIns="0" rtlCol="0" anchor="ctr">
            <a:noAutofit/>
          </a:bodyPr>
          <a:lstStyle/>
          <a:p>
            <a:pPr algn="ctr"/>
            <a:r>
              <a:rPr lang="en-US" altLang="ja-JP" sz="1400" b="1" dirty="0"/>
              <a:t>Indicators</a:t>
            </a:r>
          </a:p>
        </p:txBody>
      </p:sp>
      <p:sp>
        <p:nvSpPr>
          <p:cNvPr id="13" name="テキスト ボックス 12">
            <a:extLst>
              <a:ext uri="{FF2B5EF4-FFF2-40B4-BE49-F238E27FC236}">
                <a16:creationId xmlns:a16="http://schemas.microsoft.com/office/drawing/2014/main" id="{36E52F1D-E46D-5300-A30B-711994BFBD48}"/>
              </a:ext>
            </a:extLst>
          </p:cNvPr>
          <p:cNvSpPr txBox="1"/>
          <p:nvPr/>
        </p:nvSpPr>
        <p:spPr>
          <a:xfrm>
            <a:off x="7181078" y="4253218"/>
            <a:ext cx="1543822" cy="292359"/>
          </a:xfrm>
          <a:prstGeom prst="rect">
            <a:avLst/>
          </a:prstGeom>
          <a:solidFill>
            <a:srgbClr val="FFFF00"/>
          </a:solidFill>
        </p:spPr>
        <p:txBody>
          <a:bodyPr wrap="none" lIns="0" tIns="0" rIns="0" bIns="0" rtlCol="0" anchor="ctr">
            <a:noAutofit/>
          </a:bodyPr>
          <a:lstStyle/>
          <a:p>
            <a:pPr algn="ctr"/>
            <a:r>
              <a:rPr lang="en-US" altLang="ja-JP" b="1" dirty="0"/>
              <a:t>RF</a:t>
            </a:r>
            <a:r>
              <a:rPr lang="ja-JP" altLang="en-US" b="1" dirty="0"/>
              <a:t> </a:t>
            </a:r>
            <a:r>
              <a:rPr lang="en-US" altLang="ja-JP" b="1" dirty="0"/>
              <a:t>Controller</a:t>
            </a:r>
          </a:p>
        </p:txBody>
      </p:sp>
      <p:sp>
        <p:nvSpPr>
          <p:cNvPr id="14" name="テキスト ボックス 13">
            <a:extLst>
              <a:ext uri="{FF2B5EF4-FFF2-40B4-BE49-F238E27FC236}">
                <a16:creationId xmlns:a16="http://schemas.microsoft.com/office/drawing/2014/main" id="{35A7AE36-86BA-D7D4-FA76-78FFB9AECD82}"/>
              </a:ext>
            </a:extLst>
          </p:cNvPr>
          <p:cNvSpPr txBox="1"/>
          <p:nvPr/>
        </p:nvSpPr>
        <p:spPr>
          <a:xfrm>
            <a:off x="3196645" y="5238044"/>
            <a:ext cx="772999" cy="189193"/>
          </a:xfrm>
          <a:prstGeom prst="rect">
            <a:avLst/>
          </a:prstGeom>
          <a:solidFill>
            <a:srgbClr val="FFFF00"/>
          </a:solidFill>
        </p:spPr>
        <p:txBody>
          <a:bodyPr wrap="none" lIns="0" tIns="0" rIns="0" bIns="0" rtlCol="0" anchor="ctr">
            <a:noAutofit/>
          </a:bodyPr>
          <a:lstStyle/>
          <a:p>
            <a:pPr algn="ctr"/>
            <a:r>
              <a:rPr lang="en-US" altLang="ja-JP" sz="1400" b="1" dirty="0"/>
              <a:t>Servers</a:t>
            </a:r>
          </a:p>
        </p:txBody>
      </p:sp>
      <p:sp>
        <p:nvSpPr>
          <p:cNvPr id="15" name="テキスト ボックス 14">
            <a:extLst>
              <a:ext uri="{FF2B5EF4-FFF2-40B4-BE49-F238E27FC236}">
                <a16:creationId xmlns:a16="http://schemas.microsoft.com/office/drawing/2014/main" id="{CF0CA16C-5F2E-E122-44D6-1CA6625ADF22}"/>
              </a:ext>
            </a:extLst>
          </p:cNvPr>
          <p:cNvSpPr txBox="1"/>
          <p:nvPr/>
        </p:nvSpPr>
        <p:spPr>
          <a:xfrm>
            <a:off x="6313822" y="6086730"/>
            <a:ext cx="1090651" cy="157053"/>
          </a:xfrm>
          <a:prstGeom prst="rect">
            <a:avLst/>
          </a:prstGeom>
          <a:solidFill>
            <a:srgbClr val="FFFF00"/>
          </a:solidFill>
        </p:spPr>
        <p:txBody>
          <a:bodyPr wrap="none" lIns="0" tIns="0" rIns="0" bIns="0" rtlCol="0">
            <a:noAutofit/>
          </a:bodyPr>
          <a:lstStyle/>
          <a:p>
            <a:pPr algn="ctr"/>
            <a:r>
              <a:rPr lang="en-US" altLang="ja-JP" sz="1000" b="1" dirty="0"/>
              <a:t>EM-Stop</a:t>
            </a:r>
            <a:r>
              <a:rPr lang="ja-JP" altLang="en-US" sz="1000" b="1" dirty="0"/>
              <a:t> </a:t>
            </a:r>
            <a:r>
              <a:rPr lang="en-US" altLang="ja-JP" sz="1000" b="1" dirty="0"/>
              <a:t>Button</a:t>
            </a:r>
          </a:p>
        </p:txBody>
      </p:sp>
      <p:sp>
        <p:nvSpPr>
          <p:cNvPr id="16" name="テキスト ボックス 15">
            <a:extLst>
              <a:ext uri="{FF2B5EF4-FFF2-40B4-BE49-F238E27FC236}">
                <a16:creationId xmlns:a16="http://schemas.microsoft.com/office/drawing/2014/main" id="{5795000D-82EC-AB81-DBB3-D06991F62A16}"/>
              </a:ext>
            </a:extLst>
          </p:cNvPr>
          <p:cNvSpPr txBox="1"/>
          <p:nvPr/>
        </p:nvSpPr>
        <p:spPr>
          <a:xfrm>
            <a:off x="5777019" y="4264897"/>
            <a:ext cx="992276" cy="141894"/>
          </a:xfrm>
          <a:prstGeom prst="rect">
            <a:avLst/>
          </a:prstGeom>
          <a:solidFill>
            <a:srgbClr val="FFFF00"/>
          </a:solidFill>
        </p:spPr>
        <p:txBody>
          <a:bodyPr wrap="none" lIns="0" tIns="0" rIns="0" bIns="0" rtlCol="0" anchor="ctr">
            <a:noAutofit/>
          </a:bodyPr>
          <a:lstStyle/>
          <a:p>
            <a:pPr algn="ctr"/>
            <a:r>
              <a:rPr lang="en-US" altLang="ja-JP" sz="1000" b="1" dirty="0"/>
              <a:t>Vacuum Pumps</a:t>
            </a:r>
          </a:p>
        </p:txBody>
      </p:sp>
      <p:sp>
        <p:nvSpPr>
          <p:cNvPr id="18" name="タイトル 17">
            <a:extLst>
              <a:ext uri="{FF2B5EF4-FFF2-40B4-BE49-F238E27FC236}">
                <a16:creationId xmlns:a16="http://schemas.microsoft.com/office/drawing/2014/main" id="{34CB2826-EEC2-DA74-70CA-3765EF51EC23}"/>
              </a:ext>
            </a:extLst>
          </p:cNvPr>
          <p:cNvSpPr>
            <a:spLocks noGrp="1"/>
          </p:cNvSpPr>
          <p:nvPr>
            <p:ph type="title"/>
          </p:nvPr>
        </p:nvSpPr>
        <p:spPr/>
        <p:txBody>
          <a:bodyPr>
            <a:normAutofit/>
          </a:bodyPr>
          <a:lstStyle/>
          <a:p>
            <a:r>
              <a:rPr lang="en-US" altLang="ja-JP" dirty="0">
                <a:solidFill>
                  <a:prstClr val="white"/>
                </a:solidFill>
              </a:rPr>
              <a:t>Cyclotron constructed in U1B area of J-PARC</a:t>
            </a:r>
            <a:endParaRPr lang="ja-JP" altLang="en-US" dirty="0"/>
          </a:p>
        </p:txBody>
      </p:sp>
      <p:sp>
        <p:nvSpPr>
          <p:cNvPr id="4" name="スライド番号プレースホルダー 3">
            <a:extLst>
              <a:ext uri="{FF2B5EF4-FFF2-40B4-BE49-F238E27FC236}">
                <a16:creationId xmlns:a16="http://schemas.microsoft.com/office/drawing/2014/main" id="{5AE01117-0A48-1FC3-49C5-2F4FF230F4D7}"/>
              </a:ext>
            </a:extLst>
          </p:cNvPr>
          <p:cNvSpPr>
            <a:spLocks noGrp="1"/>
          </p:cNvSpPr>
          <p:nvPr>
            <p:ph type="sldNum" sz="quarter" idx="12"/>
          </p:nvPr>
        </p:nvSpPr>
        <p:spPr/>
        <p:txBody>
          <a:bodyPr/>
          <a:lstStyle/>
          <a:p>
            <a:r>
              <a:rPr lang="en-US" altLang="ja-JP"/>
              <a:t>p.</a:t>
            </a:r>
            <a:fld id="{6ECE9F22-6082-4149-A6D0-CD8937F79825}" type="slidenum">
              <a:rPr lang="ja-JP" altLang="en-US" smtClean="0"/>
              <a:pPr/>
              <a:t>22</a:t>
            </a:fld>
            <a:endParaRPr kumimoji="1" lang="ja-JP" altLang="en-US" dirty="0"/>
          </a:p>
        </p:txBody>
      </p:sp>
    </p:spTree>
    <p:extLst>
      <p:ext uri="{BB962C8B-B14F-4D97-AF65-F5344CB8AC3E}">
        <p14:creationId xmlns:p14="http://schemas.microsoft.com/office/powerpoint/2010/main" val="228603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926D5F7-A696-4E0C-8686-48B4BAC98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720000"/>
            <a:ext cx="9207003" cy="6138001"/>
          </a:xfrm>
          <a:prstGeom prst="rect">
            <a:avLst/>
          </a:prstGeom>
        </p:spPr>
      </p:pic>
      <p:sp>
        <p:nvSpPr>
          <p:cNvPr id="24" name="テキスト ボックス 23">
            <a:extLst>
              <a:ext uri="{FF2B5EF4-FFF2-40B4-BE49-F238E27FC236}">
                <a16:creationId xmlns:a16="http://schemas.microsoft.com/office/drawing/2014/main" id="{F5C4EBD3-3F1E-440B-A394-83E6271ECB58}"/>
              </a:ext>
            </a:extLst>
          </p:cNvPr>
          <p:cNvSpPr txBox="1"/>
          <p:nvPr/>
        </p:nvSpPr>
        <p:spPr>
          <a:xfrm>
            <a:off x="8847482" y="4502196"/>
            <a:ext cx="1663925" cy="369332"/>
          </a:xfrm>
          <a:prstGeom prst="rect">
            <a:avLst/>
          </a:prstGeom>
          <a:noFill/>
        </p:spPr>
        <p:txBody>
          <a:bodyPr wrap="square" rtlCol="0">
            <a:spAutoFit/>
          </a:bodyPr>
          <a:lstStyle/>
          <a:p>
            <a:pPr algn="ctr"/>
            <a:r>
              <a:rPr lang="en-US" altLang="ja-JP" b="1" dirty="0">
                <a:solidFill>
                  <a:schemeClr val="bg1"/>
                </a:solidFill>
              </a:rPr>
              <a:t>Beam-pipe</a:t>
            </a:r>
            <a:endParaRPr lang="ja-JP" altLang="en-US" b="1" dirty="0">
              <a:solidFill>
                <a:schemeClr val="bg1"/>
              </a:solidFill>
            </a:endParaRPr>
          </a:p>
        </p:txBody>
      </p:sp>
      <p:cxnSp>
        <p:nvCxnSpPr>
          <p:cNvPr id="11" name="直線矢印コネクタ 10">
            <a:extLst>
              <a:ext uri="{FF2B5EF4-FFF2-40B4-BE49-F238E27FC236}">
                <a16:creationId xmlns:a16="http://schemas.microsoft.com/office/drawing/2014/main" id="{B2CB4896-5318-EB5D-563E-F1F47E75D797}"/>
              </a:ext>
            </a:extLst>
          </p:cNvPr>
          <p:cNvCxnSpPr>
            <a:cxnSpLocks/>
          </p:cNvCxnSpPr>
          <p:nvPr/>
        </p:nvCxnSpPr>
        <p:spPr>
          <a:xfrm flipH="1" flipV="1">
            <a:off x="5618841" y="3813814"/>
            <a:ext cx="532821" cy="17811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535BF9-0F2E-54D1-409A-4656F8F72302}"/>
              </a:ext>
            </a:extLst>
          </p:cNvPr>
          <p:cNvSpPr txBox="1"/>
          <p:nvPr/>
        </p:nvSpPr>
        <p:spPr>
          <a:xfrm>
            <a:off x="5437545" y="5656557"/>
            <a:ext cx="1130438" cy="369332"/>
          </a:xfrm>
          <a:prstGeom prst="rect">
            <a:avLst/>
          </a:prstGeom>
          <a:noFill/>
        </p:spPr>
        <p:txBody>
          <a:bodyPr wrap="none" rtlCol="0">
            <a:spAutoFit/>
          </a:bodyPr>
          <a:lstStyle/>
          <a:p>
            <a:r>
              <a:rPr lang="en-US" altLang="ja-JP" b="1" dirty="0">
                <a:solidFill>
                  <a:schemeClr val="bg1"/>
                </a:solidFill>
              </a:rPr>
              <a:t>Inflector</a:t>
            </a:r>
            <a:endParaRPr lang="ja-JP" altLang="en-US" b="1" dirty="0">
              <a:solidFill>
                <a:schemeClr val="bg1"/>
              </a:solidFill>
            </a:endParaRPr>
          </a:p>
        </p:txBody>
      </p:sp>
      <p:sp>
        <p:nvSpPr>
          <p:cNvPr id="15" name="テキスト ボックス 14">
            <a:extLst>
              <a:ext uri="{FF2B5EF4-FFF2-40B4-BE49-F238E27FC236}">
                <a16:creationId xmlns:a16="http://schemas.microsoft.com/office/drawing/2014/main" id="{8FB2CFAB-5E09-93B6-6E3E-BD54F5BEA0E5}"/>
              </a:ext>
            </a:extLst>
          </p:cNvPr>
          <p:cNvSpPr txBox="1"/>
          <p:nvPr/>
        </p:nvSpPr>
        <p:spPr>
          <a:xfrm rot="19978351">
            <a:off x="8553615" y="3390858"/>
            <a:ext cx="1715611" cy="307777"/>
          </a:xfrm>
          <a:prstGeom prst="rect">
            <a:avLst/>
          </a:prstGeom>
          <a:noFill/>
        </p:spPr>
        <p:txBody>
          <a:bodyPr wrap="square" rtlCol="0">
            <a:spAutoFit/>
          </a:bodyPr>
          <a:lstStyle/>
          <a:p>
            <a:r>
              <a:rPr lang="en-US" altLang="ja-JP" sz="1400" b="1" dirty="0">
                <a:solidFill>
                  <a:srgbClr val="FF0000"/>
                </a:solidFill>
                <a:highlight>
                  <a:srgbClr val="FFFF00"/>
                </a:highlight>
              </a:rPr>
              <a:t>Beam</a:t>
            </a:r>
            <a:r>
              <a:rPr lang="ja-JP" altLang="en-US" sz="1400" b="1" dirty="0">
                <a:solidFill>
                  <a:srgbClr val="FF0000"/>
                </a:solidFill>
                <a:highlight>
                  <a:srgbClr val="FFFF00"/>
                </a:highlight>
              </a:rPr>
              <a:t> </a:t>
            </a:r>
            <a:r>
              <a:rPr lang="en-US" altLang="ja-JP" sz="1400" b="1" dirty="0">
                <a:solidFill>
                  <a:srgbClr val="FF0000"/>
                </a:solidFill>
                <a:highlight>
                  <a:srgbClr val="FFFF00"/>
                </a:highlight>
              </a:rPr>
              <a:t>Extraction</a:t>
            </a:r>
            <a:endParaRPr lang="ja-JP" altLang="en-US" sz="1400" b="1" dirty="0">
              <a:solidFill>
                <a:srgbClr val="FF0000"/>
              </a:solidFill>
              <a:highlight>
                <a:srgbClr val="FFFF00"/>
              </a:highlight>
            </a:endParaRPr>
          </a:p>
        </p:txBody>
      </p:sp>
      <p:sp>
        <p:nvSpPr>
          <p:cNvPr id="16" name="テキスト ボックス 15">
            <a:extLst>
              <a:ext uri="{FF2B5EF4-FFF2-40B4-BE49-F238E27FC236}">
                <a16:creationId xmlns:a16="http://schemas.microsoft.com/office/drawing/2014/main" id="{2AC902C8-1AE5-0B10-A9D5-BA28FB6D5CFD}"/>
              </a:ext>
            </a:extLst>
          </p:cNvPr>
          <p:cNvSpPr txBox="1"/>
          <p:nvPr/>
        </p:nvSpPr>
        <p:spPr>
          <a:xfrm>
            <a:off x="5452623" y="5980282"/>
            <a:ext cx="4434227" cy="307777"/>
          </a:xfrm>
          <a:prstGeom prst="rect">
            <a:avLst/>
          </a:prstGeom>
          <a:noFill/>
        </p:spPr>
        <p:txBody>
          <a:bodyPr wrap="none" rtlCol="0">
            <a:spAutoFit/>
          </a:bodyPr>
          <a:lstStyle/>
          <a:p>
            <a:r>
              <a:rPr lang="en-US" altLang="ja-JP" sz="1400" b="1" dirty="0">
                <a:solidFill>
                  <a:srgbClr val="FF0000"/>
                </a:solidFill>
                <a:highlight>
                  <a:srgbClr val="FFFF00"/>
                </a:highlight>
              </a:rPr>
              <a:t> injects </a:t>
            </a:r>
            <a:r>
              <a:rPr lang="en-US" altLang="ja-JP" sz="1400" b="1" dirty="0">
                <a:solidFill>
                  <a:schemeClr val="bg1"/>
                </a:solidFill>
              </a:rPr>
              <a:t> muon beam from back into circular orbit</a:t>
            </a:r>
            <a:endParaRPr lang="ja-JP" altLang="en-US" sz="1400" b="1" dirty="0">
              <a:solidFill>
                <a:schemeClr val="bg1"/>
              </a:solidFill>
            </a:endParaRPr>
          </a:p>
        </p:txBody>
      </p:sp>
      <p:cxnSp>
        <p:nvCxnSpPr>
          <p:cNvPr id="19" name="直線矢印コネクタ 18">
            <a:extLst>
              <a:ext uri="{FF2B5EF4-FFF2-40B4-BE49-F238E27FC236}">
                <a16:creationId xmlns:a16="http://schemas.microsoft.com/office/drawing/2014/main" id="{43FF22E6-500D-9F83-E2D8-4D4AD89D5D42}"/>
              </a:ext>
            </a:extLst>
          </p:cNvPr>
          <p:cNvCxnSpPr>
            <a:cxnSpLocks/>
          </p:cNvCxnSpPr>
          <p:nvPr/>
        </p:nvCxnSpPr>
        <p:spPr>
          <a:xfrm flipV="1">
            <a:off x="9679441" y="3510532"/>
            <a:ext cx="321294" cy="9916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フリーフォーム: 図形 2">
            <a:extLst>
              <a:ext uri="{FF2B5EF4-FFF2-40B4-BE49-F238E27FC236}">
                <a16:creationId xmlns:a16="http://schemas.microsoft.com/office/drawing/2014/main" id="{47CADB25-E02B-B022-FF2A-3706F03B2263}"/>
              </a:ext>
            </a:extLst>
          </p:cNvPr>
          <p:cNvSpPr/>
          <p:nvPr/>
        </p:nvSpPr>
        <p:spPr>
          <a:xfrm>
            <a:off x="4348331" y="2634020"/>
            <a:ext cx="6283511" cy="2432428"/>
          </a:xfrm>
          <a:custGeom>
            <a:avLst/>
            <a:gdLst>
              <a:gd name="connsiteX0" fmla="*/ 893380 w 4477407"/>
              <a:gd name="connsiteY0" fmla="*/ 693683 h 1492469"/>
              <a:gd name="connsiteX1" fmla="*/ 987973 w 4477407"/>
              <a:gd name="connsiteY1" fmla="*/ 672662 h 1492469"/>
              <a:gd name="connsiteX2" fmla="*/ 1030014 w 4477407"/>
              <a:gd name="connsiteY2" fmla="*/ 651642 h 1492469"/>
              <a:gd name="connsiteX3" fmla="*/ 998483 w 4477407"/>
              <a:gd name="connsiteY3" fmla="*/ 599090 h 1492469"/>
              <a:gd name="connsiteX4" fmla="*/ 935421 w 4477407"/>
              <a:gd name="connsiteY4" fmla="*/ 567559 h 1492469"/>
              <a:gd name="connsiteX5" fmla="*/ 777766 w 4477407"/>
              <a:gd name="connsiteY5" fmla="*/ 588580 h 1492469"/>
              <a:gd name="connsiteX6" fmla="*/ 599090 w 4477407"/>
              <a:gd name="connsiteY6" fmla="*/ 641131 h 1492469"/>
              <a:gd name="connsiteX7" fmla="*/ 578069 w 4477407"/>
              <a:gd name="connsiteY7" fmla="*/ 693683 h 1492469"/>
              <a:gd name="connsiteX8" fmla="*/ 620111 w 4477407"/>
              <a:gd name="connsiteY8" fmla="*/ 1019504 h 1492469"/>
              <a:gd name="connsiteX9" fmla="*/ 651642 w 4477407"/>
              <a:gd name="connsiteY9" fmla="*/ 1061545 h 1492469"/>
              <a:gd name="connsiteX10" fmla="*/ 746235 w 4477407"/>
              <a:gd name="connsiteY10" fmla="*/ 1093076 h 1492469"/>
              <a:gd name="connsiteX11" fmla="*/ 1030014 w 4477407"/>
              <a:gd name="connsiteY11" fmla="*/ 1072056 h 1492469"/>
              <a:gd name="connsiteX12" fmla="*/ 1166649 w 4477407"/>
              <a:gd name="connsiteY12" fmla="*/ 1051035 h 1492469"/>
              <a:gd name="connsiteX13" fmla="*/ 1219200 w 4477407"/>
              <a:gd name="connsiteY13" fmla="*/ 1019504 h 1492469"/>
              <a:gd name="connsiteX14" fmla="*/ 1282262 w 4477407"/>
              <a:gd name="connsiteY14" fmla="*/ 840828 h 1492469"/>
              <a:gd name="connsiteX15" fmla="*/ 1418897 w 4477407"/>
              <a:gd name="connsiteY15" fmla="*/ 451945 h 1492469"/>
              <a:gd name="connsiteX16" fmla="*/ 1408387 w 4477407"/>
              <a:gd name="connsiteY16" fmla="*/ 283780 h 1492469"/>
              <a:gd name="connsiteX17" fmla="*/ 1303283 w 4477407"/>
              <a:gd name="connsiteY17" fmla="*/ 178676 h 1492469"/>
              <a:gd name="connsiteX18" fmla="*/ 1208690 w 4477407"/>
              <a:gd name="connsiteY18" fmla="*/ 115614 h 1492469"/>
              <a:gd name="connsiteX19" fmla="*/ 1082566 w 4477407"/>
              <a:gd name="connsiteY19" fmla="*/ 73573 h 1492469"/>
              <a:gd name="connsiteX20" fmla="*/ 840828 w 4477407"/>
              <a:gd name="connsiteY20" fmla="*/ 0 h 1492469"/>
              <a:gd name="connsiteX21" fmla="*/ 620111 w 4477407"/>
              <a:gd name="connsiteY21" fmla="*/ 31531 h 1492469"/>
              <a:gd name="connsiteX22" fmla="*/ 472966 w 4477407"/>
              <a:gd name="connsiteY22" fmla="*/ 94593 h 1492469"/>
              <a:gd name="connsiteX23" fmla="*/ 210207 w 4477407"/>
              <a:gd name="connsiteY23" fmla="*/ 252249 h 1492469"/>
              <a:gd name="connsiteX24" fmla="*/ 147145 w 4477407"/>
              <a:gd name="connsiteY24" fmla="*/ 325821 h 1492469"/>
              <a:gd name="connsiteX25" fmla="*/ 73573 w 4477407"/>
              <a:gd name="connsiteY25" fmla="*/ 493987 h 1492469"/>
              <a:gd name="connsiteX26" fmla="*/ 0 w 4477407"/>
              <a:gd name="connsiteY26" fmla="*/ 851338 h 1492469"/>
              <a:gd name="connsiteX27" fmla="*/ 31531 w 4477407"/>
              <a:gd name="connsiteY27" fmla="*/ 1093076 h 1492469"/>
              <a:gd name="connsiteX28" fmla="*/ 94593 w 4477407"/>
              <a:gd name="connsiteY28" fmla="*/ 1261242 h 1492469"/>
              <a:gd name="connsiteX29" fmla="*/ 157656 w 4477407"/>
              <a:gd name="connsiteY29" fmla="*/ 1334814 h 1492469"/>
              <a:gd name="connsiteX30" fmla="*/ 378373 w 4477407"/>
              <a:gd name="connsiteY30" fmla="*/ 1492469 h 1492469"/>
              <a:gd name="connsiteX31" fmla="*/ 567559 w 4477407"/>
              <a:gd name="connsiteY31" fmla="*/ 1450428 h 1492469"/>
              <a:gd name="connsiteX32" fmla="*/ 641131 w 4477407"/>
              <a:gd name="connsiteY32" fmla="*/ 1397876 h 1492469"/>
              <a:gd name="connsiteX33" fmla="*/ 725214 w 4477407"/>
              <a:gd name="connsiteY33" fmla="*/ 1355835 h 1492469"/>
              <a:gd name="connsiteX34" fmla="*/ 756745 w 4477407"/>
              <a:gd name="connsiteY34" fmla="*/ 1334814 h 1492469"/>
              <a:gd name="connsiteX35" fmla="*/ 861849 w 4477407"/>
              <a:gd name="connsiteY35" fmla="*/ 1271752 h 1492469"/>
              <a:gd name="connsiteX36" fmla="*/ 987973 w 4477407"/>
              <a:gd name="connsiteY36" fmla="*/ 1198180 h 1492469"/>
              <a:gd name="connsiteX37" fmla="*/ 1208690 w 4477407"/>
              <a:gd name="connsiteY37" fmla="*/ 1093076 h 1492469"/>
              <a:gd name="connsiteX38" fmla="*/ 1292773 w 4477407"/>
              <a:gd name="connsiteY38" fmla="*/ 1082566 h 1492469"/>
              <a:gd name="connsiteX39" fmla="*/ 1755228 w 4477407"/>
              <a:gd name="connsiteY39" fmla="*/ 966952 h 1492469"/>
              <a:gd name="connsiteX40" fmla="*/ 1944414 w 4477407"/>
              <a:gd name="connsiteY40" fmla="*/ 924911 h 1492469"/>
              <a:gd name="connsiteX41" fmla="*/ 2217683 w 4477407"/>
              <a:gd name="connsiteY41" fmla="*/ 861849 h 1492469"/>
              <a:gd name="connsiteX42" fmla="*/ 2732690 w 4477407"/>
              <a:gd name="connsiteY42" fmla="*/ 756745 h 1492469"/>
              <a:gd name="connsiteX43" fmla="*/ 2995449 w 4477407"/>
              <a:gd name="connsiteY43" fmla="*/ 704193 h 1492469"/>
              <a:gd name="connsiteX44" fmla="*/ 3794235 w 4477407"/>
              <a:gd name="connsiteY44" fmla="*/ 430924 h 1492469"/>
              <a:gd name="connsiteX45" fmla="*/ 4172607 w 4477407"/>
              <a:gd name="connsiteY45" fmla="*/ 273269 h 1492469"/>
              <a:gd name="connsiteX46" fmla="*/ 4246180 w 4477407"/>
              <a:gd name="connsiteY46" fmla="*/ 231228 h 1492469"/>
              <a:gd name="connsiteX47" fmla="*/ 4382814 w 4477407"/>
              <a:gd name="connsiteY47" fmla="*/ 115614 h 1492469"/>
              <a:gd name="connsiteX48" fmla="*/ 4477407 w 4477407"/>
              <a:gd name="connsiteY48" fmla="*/ 42042 h 1492469"/>
              <a:gd name="connsiteX0" fmla="*/ 893380 w 4477407"/>
              <a:gd name="connsiteY0" fmla="*/ 693683 h 1492469"/>
              <a:gd name="connsiteX1" fmla="*/ 987973 w 4477407"/>
              <a:gd name="connsiteY1" fmla="*/ 672662 h 1492469"/>
              <a:gd name="connsiteX2" fmla="*/ 1030014 w 4477407"/>
              <a:gd name="connsiteY2" fmla="*/ 651642 h 1492469"/>
              <a:gd name="connsiteX3" fmla="*/ 998483 w 4477407"/>
              <a:gd name="connsiteY3" fmla="*/ 599090 h 1492469"/>
              <a:gd name="connsiteX4" fmla="*/ 935421 w 4477407"/>
              <a:gd name="connsiteY4" fmla="*/ 567559 h 1492469"/>
              <a:gd name="connsiteX5" fmla="*/ 777766 w 4477407"/>
              <a:gd name="connsiteY5" fmla="*/ 588580 h 1492469"/>
              <a:gd name="connsiteX6" fmla="*/ 599090 w 4477407"/>
              <a:gd name="connsiteY6" fmla="*/ 641131 h 1492469"/>
              <a:gd name="connsiteX7" fmla="*/ 578069 w 4477407"/>
              <a:gd name="connsiteY7" fmla="*/ 693683 h 1492469"/>
              <a:gd name="connsiteX8" fmla="*/ 620111 w 4477407"/>
              <a:gd name="connsiteY8" fmla="*/ 1019504 h 1492469"/>
              <a:gd name="connsiteX9" fmla="*/ 651642 w 4477407"/>
              <a:gd name="connsiteY9" fmla="*/ 1061545 h 1492469"/>
              <a:gd name="connsiteX10" fmla="*/ 746235 w 4477407"/>
              <a:gd name="connsiteY10" fmla="*/ 1093076 h 1492469"/>
              <a:gd name="connsiteX11" fmla="*/ 1030014 w 4477407"/>
              <a:gd name="connsiteY11" fmla="*/ 1072056 h 1492469"/>
              <a:gd name="connsiteX12" fmla="*/ 1166649 w 4477407"/>
              <a:gd name="connsiteY12" fmla="*/ 1051035 h 1492469"/>
              <a:gd name="connsiteX13" fmla="*/ 1219200 w 4477407"/>
              <a:gd name="connsiteY13" fmla="*/ 1019504 h 1492469"/>
              <a:gd name="connsiteX14" fmla="*/ 1282262 w 4477407"/>
              <a:gd name="connsiteY14" fmla="*/ 840828 h 1492469"/>
              <a:gd name="connsiteX15" fmla="*/ 1418897 w 4477407"/>
              <a:gd name="connsiteY15" fmla="*/ 451945 h 1492469"/>
              <a:gd name="connsiteX16" fmla="*/ 1408387 w 4477407"/>
              <a:gd name="connsiteY16" fmla="*/ 283780 h 1492469"/>
              <a:gd name="connsiteX17" fmla="*/ 1303283 w 4477407"/>
              <a:gd name="connsiteY17" fmla="*/ 178676 h 1492469"/>
              <a:gd name="connsiteX18" fmla="*/ 1208690 w 4477407"/>
              <a:gd name="connsiteY18" fmla="*/ 115614 h 1492469"/>
              <a:gd name="connsiteX19" fmla="*/ 1082566 w 4477407"/>
              <a:gd name="connsiteY19" fmla="*/ 73573 h 1492469"/>
              <a:gd name="connsiteX20" fmla="*/ 840828 w 4477407"/>
              <a:gd name="connsiteY20" fmla="*/ 0 h 1492469"/>
              <a:gd name="connsiteX21" fmla="*/ 620111 w 4477407"/>
              <a:gd name="connsiteY21" fmla="*/ 31531 h 1492469"/>
              <a:gd name="connsiteX22" fmla="*/ 472966 w 4477407"/>
              <a:gd name="connsiteY22" fmla="*/ 94593 h 1492469"/>
              <a:gd name="connsiteX23" fmla="*/ 210207 w 4477407"/>
              <a:gd name="connsiteY23" fmla="*/ 252249 h 1492469"/>
              <a:gd name="connsiteX24" fmla="*/ 147145 w 4477407"/>
              <a:gd name="connsiteY24" fmla="*/ 325821 h 1492469"/>
              <a:gd name="connsiteX25" fmla="*/ 73573 w 4477407"/>
              <a:gd name="connsiteY25" fmla="*/ 493987 h 1492469"/>
              <a:gd name="connsiteX26" fmla="*/ 0 w 4477407"/>
              <a:gd name="connsiteY26" fmla="*/ 851338 h 1492469"/>
              <a:gd name="connsiteX27" fmla="*/ 31531 w 4477407"/>
              <a:gd name="connsiteY27" fmla="*/ 1093076 h 1492469"/>
              <a:gd name="connsiteX28" fmla="*/ 94593 w 4477407"/>
              <a:gd name="connsiteY28" fmla="*/ 1261242 h 1492469"/>
              <a:gd name="connsiteX29" fmla="*/ 157656 w 4477407"/>
              <a:gd name="connsiteY29" fmla="*/ 1334814 h 1492469"/>
              <a:gd name="connsiteX30" fmla="*/ 378373 w 4477407"/>
              <a:gd name="connsiteY30" fmla="*/ 1492469 h 1492469"/>
              <a:gd name="connsiteX31" fmla="*/ 567559 w 4477407"/>
              <a:gd name="connsiteY31" fmla="*/ 1450428 h 1492469"/>
              <a:gd name="connsiteX32" fmla="*/ 641131 w 4477407"/>
              <a:gd name="connsiteY32" fmla="*/ 1397876 h 1492469"/>
              <a:gd name="connsiteX33" fmla="*/ 725214 w 4477407"/>
              <a:gd name="connsiteY33" fmla="*/ 1355835 h 1492469"/>
              <a:gd name="connsiteX34" fmla="*/ 756745 w 4477407"/>
              <a:gd name="connsiteY34" fmla="*/ 1334814 h 1492469"/>
              <a:gd name="connsiteX35" fmla="*/ 861849 w 4477407"/>
              <a:gd name="connsiteY35" fmla="*/ 1271752 h 1492469"/>
              <a:gd name="connsiteX36" fmla="*/ 987973 w 4477407"/>
              <a:gd name="connsiteY36" fmla="*/ 1198180 h 1492469"/>
              <a:gd name="connsiteX37" fmla="*/ 1208690 w 4477407"/>
              <a:gd name="connsiteY37" fmla="*/ 1093076 h 1492469"/>
              <a:gd name="connsiteX38" fmla="*/ 1755228 w 4477407"/>
              <a:gd name="connsiteY38" fmla="*/ 966952 h 1492469"/>
              <a:gd name="connsiteX39" fmla="*/ 1944414 w 4477407"/>
              <a:gd name="connsiteY39" fmla="*/ 924911 h 1492469"/>
              <a:gd name="connsiteX40" fmla="*/ 2217683 w 4477407"/>
              <a:gd name="connsiteY40" fmla="*/ 861849 h 1492469"/>
              <a:gd name="connsiteX41" fmla="*/ 2732690 w 4477407"/>
              <a:gd name="connsiteY41" fmla="*/ 756745 h 1492469"/>
              <a:gd name="connsiteX42" fmla="*/ 2995449 w 4477407"/>
              <a:gd name="connsiteY42" fmla="*/ 704193 h 1492469"/>
              <a:gd name="connsiteX43" fmla="*/ 3794235 w 4477407"/>
              <a:gd name="connsiteY43" fmla="*/ 430924 h 1492469"/>
              <a:gd name="connsiteX44" fmla="*/ 4172607 w 4477407"/>
              <a:gd name="connsiteY44" fmla="*/ 273269 h 1492469"/>
              <a:gd name="connsiteX45" fmla="*/ 4246180 w 4477407"/>
              <a:gd name="connsiteY45" fmla="*/ 231228 h 1492469"/>
              <a:gd name="connsiteX46" fmla="*/ 4382814 w 4477407"/>
              <a:gd name="connsiteY46" fmla="*/ 115614 h 1492469"/>
              <a:gd name="connsiteX47" fmla="*/ 4477407 w 4477407"/>
              <a:gd name="connsiteY47" fmla="*/ 42042 h 1492469"/>
              <a:gd name="connsiteX0" fmla="*/ 893380 w 4477407"/>
              <a:gd name="connsiteY0" fmla="*/ 693683 h 1492469"/>
              <a:gd name="connsiteX1" fmla="*/ 987973 w 4477407"/>
              <a:gd name="connsiteY1" fmla="*/ 672662 h 1492469"/>
              <a:gd name="connsiteX2" fmla="*/ 1030014 w 4477407"/>
              <a:gd name="connsiteY2" fmla="*/ 651642 h 1492469"/>
              <a:gd name="connsiteX3" fmla="*/ 998483 w 4477407"/>
              <a:gd name="connsiteY3" fmla="*/ 599090 h 1492469"/>
              <a:gd name="connsiteX4" fmla="*/ 935421 w 4477407"/>
              <a:gd name="connsiteY4" fmla="*/ 567559 h 1492469"/>
              <a:gd name="connsiteX5" fmla="*/ 777766 w 4477407"/>
              <a:gd name="connsiteY5" fmla="*/ 588580 h 1492469"/>
              <a:gd name="connsiteX6" fmla="*/ 599090 w 4477407"/>
              <a:gd name="connsiteY6" fmla="*/ 641131 h 1492469"/>
              <a:gd name="connsiteX7" fmla="*/ 578069 w 4477407"/>
              <a:gd name="connsiteY7" fmla="*/ 693683 h 1492469"/>
              <a:gd name="connsiteX8" fmla="*/ 620111 w 4477407"/>
              <a:gd name="connsiteY8" fmla="*/ 1019504 h 1492469"/>
              <a:gd name="connsiteX9" fmla="*/ 651642 w 4477407"/>
              <a:gd name="connsiteY9" fmla="*/ 1061545 h 1492469"/>
              <a:gd name="connsiteX10" fmla="*/ 746235 w 4477407"/>
              <a:gd name="connsiteY10" fmla="*/ 1093076 h 1492469"/>
              <a:gd name="connsiteX11" fmla="*/ 1030014 w 4477407"/>
              <a:gd name="connsiteY11" fmla="*/ 1072056 h 1492469"/>
              <a:gd name="connsiteX12" fmla="*/ 1166649 w 4477407"/>
              <a:gd name="connsiteY12" fmla="*/ 1051035 h 1492469"/>
              <a:gd name="connsiteX13" fmla="*/ 1219200 w 4477407"/>
              <a:gd name="connsiteY13" fmla="*/ 1019504 h 1492469"/>
              <a:gd name="connsiteX14" fmla="*/ 1282262 w 4477407"/>
              <a:gd name="connsiteY14" fmla="*/ 840828 h 1492469"/>
              <a:gd name="connsiteX15" fmla="*/ 1418897 w 4477407"/>
              <a:gd name="connsiteY15" fmla="*/ 451945 h 1492469"/>
              <a:gd name="connsiteX16" fmla="*/ 1408387 w 4477407"/>
              <a:gd name="connsiteY16" fmla="*/ 283780 h 1492469"/>
              <a:gd name="connsiteX17" fmla="*/ 1303283 w 4477407"/>
              <a:gd name="connsiteY17" fmla="*/ 178676 h 1492469"/>
              <a:gd name="connsiteX18" fmla="*/ 1208690 w 4477407"/>
              <a:gd name="connsiteY18" fmla="*/ 115614 h 1492469"/>
              <a:gd name="connsiteX19" fmla="*/ 1082566 w 4477407"/>
              <a:gd name="connsiteY19" fmla="*/ 73573 h 1492469"/>
              <a:gd name="connsiteX20" fmla="*/ 840828 w 4477407"/>
              <a:gd name="connsiteY20" fmla="*/ 0 h 1492469"/>
              <a:gd name="connsiteX21" fmla="*/ 620111 w 4477407"/>
              <a:gd name="connsiteY21" fmla="*/ 31531 h 1492469"/>
              <a:gd name="connsiteX22" fmla="*/ 472966 w 4477407"/>
              <a:gd name="connsiteY22" fmla="*/ 94593 h 1492469"/>
              <a:gd name="connsiteX23" fmla="*/ 210207 w 4477407"/>
              <a:gd name="connsiteY23" fmla="*/ 252249 h 1492469"/>
              <a:gd name="connsiteX24" fmla="*/ 147145 w 4477407"/>
              <a:gd name="connsiteY24" fmla="*/ 325821 h 1492469"/>
              <a:gd name="connsiteX25" fmla="*/ 73573 w 4477407"/>
              <a:gd name="connsiteY25" fmla="*/ 493987 h 1492469"/>
              <a:gd name="connsiteX26" fmla="*/ 0 w 4477407"/>
              <a:gd name="connsiteY26" fmla="*/ 851338 h 1492469"/>
              <a:gd name="connsiteX27" fmla="*/ 31531 w 4477407"/>
              <a:gd name="connsiteY27" fmla="*/ 1093076 h 1492469"/>
              <a:gd name="connsiteX28" fmla="*/ 94593 w 4477407"/>
              <a:gd name="connsiteY28" fmla="*/ 1261242 h 1492469"/>
              <a:gd name="connsiteX29" fmla="*/ 157656 w 4477407"/>
              <a:gd name="connsiteY29" fmla="*/ 1334814 h 1492469"/>
              <a:gd name="connsiteX30" fmla="*/ 378373 w 4477407"/>
              <a:gd name="connsiteY30" fmla="*/ 1492469 h 1492469"/>
              <a:gd name="connsiteX31" fmla="*/ 567559 w 4477407"/>
              <a:gd name="connsiteY31" fmla="*/ 1450428 h 1492469"/>
              <a:gd name="connsiteX32" fmla="*/ 641131 w 4477407"/>
              <a:gd name="connsiteY32" fmla="*/ 1397876 h 1492469"/>
              <a:gd name="connsiteX33" fmla="*/ 725214 w 4477407"/>
              <a:gd name="connsiteY33" fmla="*/ 1355835 h 1492469"/>
              <a:gd name="connsiteX34" fmla="*/ 861849 w 4477407"/>
              <a:gd name="connsiteY34" fmla="*/ 1271752 h 1492469"/>
              <a:gd name="connsiteX35" fmla="*/ 987973 w 4477407"/>
              <a:gd name="connsiteY35" fmla="*/ 1198180 h 1492469"/>
              <a:gd name="connsiteX36" fmla="*/ 1208690 w 4477407"/>
              <a:gd name="connsiteY36" fmla="*/ 1093076 h 1492469"/>
              <a:gd name="connsiteX37" fmla="*/ 1755228 w 4477407"/>
              <a:gd name="connsiteY37" fmla="*/ 966952 h 1492469"/>
              <a:gd name="connsiteX38" fmla="*/ 1944414 w 4477407"/>
              <a:gd name="connsiteY38" fmla="*/ 924911 h 1492469"/>
              <a:gd name="connsiteX39" fmla="*/ 2217683 w 4477407"/>
              <a:gd name="connsiteY39" fmla="*/ 861849 h 1492469"/>
              <a:gd name="connsiteX40" fmla="*/ 2732690 w 4477407"/>
              <a:gd name="connsiteY40" fmla="*/ 756745 h 1492469"/>
              <a:gd name="connsiteX41" fmla="*/ 2995449 w 4477407"/>
              <a:gd name="connsiteY41" fmla="*/ 704193 h 1492469"/>
              <a:gd name="connsiteX42" fmla="*/ 3794235 w 4477407"/>
              <a:gd name="connsiteY42" fmla="*/ 430924 h 1492469"/>
              <a:gd name="connsiteX43" fmla="*/ 4172607 w 4477407"/>
              <a:gd name="connsiteY43" fmla="*/ 273269 h 1492469"/>
              <a:gd name="connsiteX44" fmla="*/ 4246180 w 4477407"/>
              <a:gd name="connsiteY44" fmla="*/ 231228 h 1492469"/>
              <a:gd name="connsiteX45" fmla="*/ 4382814 w 4477407"/>
              <a:gd name="connsiteY45" fmla="*/ 115614 h 1492469"/>
              <a:gd name="connsiteX46" fmla="*/ 4477407 w 4477407"/>
              <a:gd name="connsiteY46" fmla="*/ 42042 h 1492469"/>
              <a:gd name="connsiteX0" fmla="*/ 893380 w 4477407"/>
              <a:gd name="connsiteY0" fmla="*/ 693683 h 1492469"/>
              <a:gd name="connsiteX1" fmla="*/ 987973 w 4477407"/>
              <a:gd name="connsiteY1" fmla="*/ 672662 h 1492469"/>
              <a:gd name="connsiteX2" fmla="*/ 1030014 w 4477407"/>
              <a:gd name="connsiteY2" fmla="*/ 651642 h 1492469"/>
              <a:gd name="connsiteX3" fmla="*/ 998483 w 4477407"/>
              <a:gd name="connsiteY3" fmla="*/ 599090 h 1492469"/>
              <a:gd name="connsiteX4" fmla="*/ 935421 w 4477407"/>
              <a:gd name="connsiteY4" fmla="*/ 567559 h 1492469"/>
              <a:gd name="connsiteX5" fmla="*/ 777766 w 4477407"/>
              <a:gd name="connsiteY5" fmla="*/ 588580 h 1492469"/>
              <a:gd name="connsiteX6" fmla="*/ 599090 w 4477407"/>
              <a:gd name="connsiteY6" fmla="*/ 641131 h 1492469"/>
              <a:gd name="connsiteX7" fmla="*/ 578069 w 4477407"/>
              <a:gd name="connsiteY7" fmla="*/ 693683 h 1492469"/>
              <a:gd name="connsiteX8" fmla="*/ 620111 w 4477407"/>
              <a:gd name="connsiteY8" fmla="*/ 1019504 h 1492469"/>
              <a:gd name="connsiteX9" fmla="*/ 651642 w 4477407"/>
              <a:gd name="connsiteY9" fmla="*/ 1061545 h 1492469"/>
              <a:gd name="connsiteX10" fmla="*/ 746235 w 4477407"/>
              <a:gd name="connsiteY10" fmla="*/ 1093076 h 1492469"/>
              <a:gd name="connsiteX11" fmla="*/ 1030014 w 4477407"/>
              <a:gd name="connsiteY11" fmla="*/ 1072056 h 1492469"/>
              <a:gd name="connsiteX12" fmla="*/ 1166649 w 4477407"/>
              <a:gd name="connsiteY12" fmla="*/ 1051035 h 1492469"/>
              <a:gd name="connsiteX13" fmla="*/ 1219200 w 4477407"/>
              <a:gd name="connsiteY13" fmla="*/ 1019504 h 1492469"/>
              <a:gd name="connsiteX14" fmla="*/ 1282262 w 4477407"/>
              <a:gd name="connsiteY14" fmla="*/ 840828 h 1492469"/>
              <a:gd name="connsiteX15" fmla="*/ 1418897 w 4477407"/>
              <a:gd name="connsiteY15" fmla="*/ 451945 h 1492469"/>
              <a:gd name="connsiteX16" fmla="*/ 1408387 w 4477407"/>
              <a:gd name="connsiteY16" fmla="*/ 283780 h 1492469"/>
              <a:gd name="connsiteX17" fmla="*/ 1303283 w 4477407"/>
              <a:gd name="connsiteY17" fmla="*/ 178676 h 1492469"/>
              <a:gd name="connsiteX18" fmla="*/ 1208690 w 4477407"/>
              <a:gd name="connsiteY18" fmla="*/ 115614 h 1492469"/>
              <a:gd name="connsiteX19" fmla="*/ 1082566 w 4477407"/>
              <a:gd name="connsiteY19" fmla="*/ 73573 h 1492469"/>
              <a:gd name="connsiteX20" fmla="*/ 840828 w 4477407"/>
              <a:gd name="connsiteY20" fmla="*/ 0 h 1492469"/>
              <a:gd name="connsiteX21" fmla="*/ 620111 w 4477407"/>
              <a:gd name="connsiteY21" fmla="*/ 31531 h 1492469"/>
              <a:gd name="connsiteX22" fmla="*/ 472966 w 4477407"/>
              <a:gd name="connsiteY22" fmla="*/ 94593 h 1492469"/>
              <a:gd name="connsiteX23" fmla="*/ 210207 w 4477407"/>
              <a:gd name="connsiteY23" fmla="*/ 252249 h 1492469"/>
              <a:gd name="connsiteX24" fmla="*/ 147145 w 4477407"/>
              <a:gd name="connsiteY24" fmla="*/ 325821 h 1492469"/>
              <a:gd name="connsiteX25" fmla="*/ 73573 w 4477407"/>
              <a:gd name="connsiteY25" fmla="*/ 493987 h 1492469"/>
              <a:gd name="connsiteX26" fmla="*/ 0 w 4477407"/>
              <a:gd name="connsiteY26" fmla="*/ 851338 h 1492469"/>
              <a:gd name="connsiteX27" fmla="*/ 31531 w 4477407"/>
              <a:gd name="connsiteY27" fmla="*/ 1093076 h 1492469"/>
              <a:gd name="connsiteX28" fmla="*/ 94593 w 4477407"/>
              <a:gd name="connsiteY28" fmla="*/ 1261242 h 1492469"/>
              <a:gd name="connsiteX29" fmla="*/ 157656 w 4477407"/>
              <a:gd name="connsiteY29" fmla="*/ 1334814 h 1492469"/>
              <a:gd name="connsiteX30" fmla="*/ 378373 w 4477407"/>
              <a:gd name="connsiteY30" fmla="*/ 1492469 h 1492469"/>
              <a:gd name="connsiteX31" fmla="*/ 567559 w 4477407"/>
              <a:gd name="connsiteY31" fmla="*/ 1450428 h 1492469"/>
              <a:gd name="connsiteX32" fmla="*/ 641131 w 4477407"/>
              <a:gd name="connsiteY32" fmla="*/ 1397876 h 1492469"/>
              <a:gd name="connsiteX33" fmla="*/ 861849 w 4477407"/>
              <a:gd name="connsiteY33" fmla="*/ 1271752 h 1492469"/>
              <a:gd name="connsiteX34" fmla="*/ 987973 w 4477407"/>
              <a:gd name="connsiteY34" fmla="*/ 1198180 h 1492469"/>
              <a:gd name="connsiteX35" fmla="*/ 1208690 w 4477407"/>
              <a:gd name="connsiteY35" fmla="*/ 1093076 h 1492469"/>
              <a:gd name="connsiteX36" fmla="*/ 1755228 w 4477407"/>
              <a:gd name="connsiteY36" fmla="*/ 966952 h 1492469"/>
              <a:gd name="connsiteX37" fmla="*/ 1944414 w 4477407"/>
              <a:gd name="connsiteY37" fmla="*/ 924911 h 1492469"/>
              <a:gd name="connsiteX38" fmla="*/ 2217683 w 4477407"/>
              <a:gd name="connsiteY38" fmla="*/ 861849 h 1492469"/>
              <a:gd name="connsiteX39" fmla="*/ 2732690 w 4477407"/>
              <a:gd name="connsiteY39" fmla="*/ 756745 h 1492469"/>
              <a:gd name="connsiteX40" fmla="*/ 2995449 w 4477407"/>
              <a:gd name="connsiteY40" fmla="*/ 704193 h 1492469"/>
              <a:gd name="connsiteX41" fmla="*/ 3794235 w 4477407"/>
              <a:gd name="connsiteY41" fmla="*/ 430924 h 1492469"/>
              <a:gd name="connsiteX42" fmla="*/ 4172607 w 4477407"/>
              <a:gd name="connsiteY42" fmla="*/ 273269 h 1492469"/>
              <a:gd name="connsiteX43" fmla="*/ 4246180 w 4477407"/>
              <a:gd name="connsiteY43" fmla="*/ 231228 h 1492469"/>
              <a:gd name="connsiteX44" fmla="*/ 4382814 w 4477407"/>
              <a:gd name="connsiteY44" fmla="*/ 115614 h 1492469"/>
              <a:gd name="connsiteX45" fmla="*/ 4477407 w 4477407"/>
              <a:gd name="connsiteY45" fmla="*/ 42042 h 1492469"/>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303283 w 4477407"/>
              <a:gd name="connsiteY17" fmla="*/ 178676 h 1493555"/>
              <a:gd name="connsiteX18" fmla="*/ 1208690 w 4477407"/>
              <a:gd name="connsiteY18" fmla="*/ 115614 h 1493555"/>
              <a:gd name="connsiteX19" fmla="*/ 1082566 w 4477407"/>
              <a:gd name="connsiteY19" fmla="*/ 73573 h 1493555"/>
              <a:gd name="connsiteX20" fmla="*/ 840828 w 4477407"/>
              <a:gd name="connsiteY20" fmla="*/ 0 h 1493555"/>
              <a:gd name="connsiteX21" fmla="*/ 620111 w 4477407"/>
              <a:gd name="connsiteY21" fmla="*/ 31531 h 1493555"/>
              <a:gd name="connsiteX22" fmla="*/ 472966 w 4477407"/>
              <a:gd name="connsiteY22" fmla="*/ 94593 h 1493555"/>
              <a:gd name="connsiteX23" fmla="*/ 210207 w 4477407"/>
              <a:gd name="connsiteY23" fmla="*/ 252249 h 1493555"/>
              <a:gd name="connsiteX24" fmla="*/ 147145 w 4477407"/>
              <a:gd name="connsiteY24" fmla="*/ 325821 h 1493555"/>
              <a:gd name="connsiteX25" fmla="*/ 73573 w 4477407"/>
              <a:gd name="connsiteY25" fmla="*/ 493987 h 1493555"/>
              <a:gd name="connsiteX26" fmla="*/ 0 w 4477407"/>
              <a:gd name="connsiteY26" fmla="*/ 851338 h 1493555"/>
              <a:gd name="connsiteX27" fmla="*/ 31531 w 4477407"/>
              <a:gd name="connsiteY27" fmla="*/ 1093076 h 1493555"/>
              <a:gd name="connsiteX28" fmla="*/ 94593 w 4477407"/>
              <a:gd name="connsiteY28" fmla="*/ 1261242 h 1493555"/>
              <a:gd name="connsiteX29" fmla="*/ 157656 w 4477407"/>
              <a:gd name="connsiteY29" fmla="*/ 1334814 h 1493555"/>
              <a:gd name="connsiteX30" fmla="*/ 378373 w 4477407"/>
              <a:gd name="connsiteY30" fmla="*/ 1492469 h 1493555"/>
              <a:gd name="connsiteX31" fmla="*/ 641131 w 4477407"/>
              <a:gd name="connsiteY31" fmla="*/ 1397876 h 1493555"/>
              <a:gd name="connsiteX32" fmla="*/ 861849 w 4477407"/>
              <a:gd name="connsiteY32" fmla="*/ 1271752 h 1493555"/>
              <a:gd name="connsiteX33" fmla="*/ 987973 w 4477407"/>
              <a:gd name="connsiteY33" fmla="*/ 1198180 h 1493555"/>
              <a:gd name="connsiteX34" fmla="*/ 1208690 w 4477407"/>
              <a:gd name="connsiteY34" fmla="*/ 1093076 h 1493555"/>
              <a:gd name="connsiteX35" fmla="*/ 1755228 w 4477407"/>
              <a:gd name="connsiteY35" fmla="*/ 966952 h 1493555"/>
              <a:gd name="connsiteX36" fmla="*/ 1944414 w 4477407"/>
              <a:gd name="connsiteY36" fmla="*/ 924911 h 1493555"/>
              <a:gd name="connsiteX37" fmla="*/ 2217683 w 4477407"/>
              <a:gd name="connsiteY37" fmla="*/ 861849 h 1493555"/>
              <a:gd name="connsiteX38" fmla="*/ 2732690 w 4477407"/>
              <a:gd name="connsiteY38" fmla="*/ 756745 h 1493555"/>
              <a:gd name="connsiteX39" fmla="*/ 2995449 w 4477407"/>
              <a:gd name="connsiteY39" fmla="*/ 704193 h 1493555"/>
              <a:gd name="connsiteX40" fmla="*/ 3794235 w 4477407"/>
              <a:gd name="connsiteY40" fmla="*/ 430924 h 1493555"/>
              <a:gd name="connsiteX41" fmla="*/ 4172607 w 4477407"/>
              <a:gd name="connsiteY41" fmla="*/ 273269 h 1493555"/>
              <a:gd name="connsiteX42" fmla="*/ 4246180 w 4477407"/>
              <a:gd name="connsiteY42" fmla="*/ 231228 h 1493555"/>
              <a:gd name="connsiteX43" fmla="*/ 4382814 w 4477407"/>
              <a:gd name="connsiteY43" fmla="*/ 115614 h 1493555"/>
              <a:gd name="connsiteX44" fmla="*/ 4477407 w 4477407"/>
              <a:gd name="connsiteY44" fmla="*/ 42042 h 1493555"/>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303283 w 4477407"/>
              <a:gd name="connsiteY17" fmla="*/ 178676 h 1493555"/>
              <a:gd name="connsiteX18" fmla="*/ 1208690 w 4477407"/>
              <a:gd name="connsiteY18" fmla="*/ 115614 h 1493555"/>
              <a:gd name="connsiteX19" fmla="*/ 1082566 w 4477407"/>
              <a:gd name="connsiteY19" fmla="*/ 73573 h 1493555"/>
              <a:gd name="connsiteX20" fmla="*/ 840828 w 4477407"/>
              <a:gd name="connsiteY20" fmla="*/ 0 h 1493555"/>
              <a:gd name="connsiteX21" fmla="*/ 620111 w 4477407"/>
              <a:gd name="connsiteY21" fmla="*/ 31531 h 1493555"/>
              <a:gd name="connsiteX22" fmla="*/ 472966 w 4477407"/>
              <a:gd name="connsiteY22" fmla="*/ 94593 h 1493555"/>
              <a:gd name="connsiteX23" fmla="*/ 210207 w 4477407"/>
              <a:gd name="connsiteY23" fmla="*/ 252249 h 1493555"/>
              <a:gd name="connsiteX24" fmla="*/ 147145 w 4477407"/>
              <a:gd name="connsiteY24" fmla="*/ 325821 h 1493555"/>
              <a:gd name="connsiteX25" fmla="*/ 73573 w 4477407"/>
              <a:gd name="connsiteY25" fmla="*/ 493987 h 1493555"/>
              <a:gd name="connsiteX26" fmla="*/ 0 w 4477407"/>
              <a:gd name="connsiteY26" fmla="*/ 851338 h 1493555"/>
              <a:gd name="connsiteX27" fmla="*/ 31531 w 4477407"/>
              <a:gd name="connsiteY27" fmla="*/ 1093076 h 1493555"/>
              <a:gd name="connsiteX28" fmla="*/ 94593 w 4477407"/>
              <a:gd name="connsiteY28" fmla="*/ 1261242 h 1493555"/>
              <a:gd name="connsiteX29" fmla="*/ 157656 w 4477407"/>
              <a:gd name="connsiteY29" fmla="*/ 1334814 h 1493555"/>
              <a:gd name="connsiteX30" fmla="*/ 378373 w 4477407"/>
              <a:gd name="connsiteY30" fmla="*/ 1492469 h 1493555"/>
              <a:gd name="connsiteX31" fmla="*/ 641131 w 4477407"/>
              <a:gd name="connsiteY31" fmla="*/ 1397876 h 1493555"/>
              <a:gd name="connsiteX32" fmla="*/ 861849 w 4477407"/>
              <a:gd name="connsiteY32" fmla="*/ 1271752 h 1493555"/>
              <a:gd name="connsiteX33" fmla="*/ 987973 w 4477407"/>
              <a:gd name="connsiteY33" fmla="*/ 1198180 h 1493555"/>
              <a:gd name="connsiteX34" fmla="*/ 1208690 w 4477407"/>
              <a:gd name="connsiteY34" fmla="*/ 1093076 h 1493555"/>
              <a:gd name="connsiteX35" fmla="*/ 1755228 w 4477407"/>
              <a:gd name="connsiteY35" fmla="*/ 966952 h 1493555"/>
              <a:gd name="connsiteX36" fmla="*/ 2217683 w 4477407"/>
              <a:gd name="connsiteY36" fmla="*/ 861849 h 1493555"/>
              <a:gd name="connsiteX37" fmla="*/ 2732690 w 4477407"/>
              <a:gd name="connsiteY37" fmla="*/ 756745 h 1493555"/>
              <a:gd name="connsiteX38" fmla="*/ 2995449 w 4477407"/>
              <a:gd name="connsiteY38" fmla="*/ 704193 h 1493555"/>
              <a:gd name="connsiteX39" fmla="*/ 3794235 w 4477407"/>
              <a:gd name="connsiteY39" fmla="*/ 430924 h 1493555"/>
              <a:gd name="connsiteX40" fmla="*/ 4172607 w 4477407"/>
              <a:gd name="connsiteY40" fmla="*/ 273269 h 1493555"/>
              <a:gd name="connsiteX41" fmla="*/ 4246180 w 4477407"/>
              <a:gd name="connsiteY41" fmla="*/ 231228 h 1493555"/>
              <a:gd name="connsiteX42" fmla="*/ 4382814 w 4477407"/>
              <a:gd name="connsiteY42" fmla="*/ 115614 h 1493555"/>
              <a:gd name="connsiteX43" fmla="*/ 4477407 w 4477407"/>
              <a:gd name="connsiteY43" fmla="*/ 42042 h 1493555"/>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303283 w 4477407"/>
              <a:gd name="connsiteY17" fmla="*/ 178676 h 1493555"/>
              <a:gd name="connsiteX18" fmla="*/ 1208690 w 4477407"/>
              <a:gd name="connsiteY18" fmla="*/ 115614 h 1493555"/>
              <a:gd name="connsiteX19" fmla="*/ 840828 w 4477407"/>
              <a:gd name="connsiteY19" fmla="*/ 0 h 1493555"/>
              <a:gd name="connsiteX20" fmla="*/ 620111 w 4477407"/>
              <a:gd name="connsiteY20" fmla="*/ 31531 h 1493555"/>
              <a:gd name="connsiteX21" fmla="*/ 472966 w 4477407"/>
              <a:gd name="connsiteY21" fmla="*/ 94593 h 1493555"/>
              <a:gd name="connsiteX22" fmla="*/ 210207 w 4477407"/>
              <a:gd name="connsiteY22" fmla="*/ 252249 h 1493555"/>
              <a:gd name="connsiteX23" fmla="*/ 147145 w 4477407"/>
              <a:gd name="connsiteY23" fmla="*/ 325821 h 1493555"/>
              <a:gd name="connsiteX24" fmla="*/ 73573 w 4477407"/>
              <a:gd name="connsiteY24" fmla="*/ 493987 h 1493555"/>
              <a:gd name="connsiteX25" fmla="*/ 0 w 4477407"/>
              <a:gd name="connsiteY25" fmla="*/ 851338 h 1493555"/>
              <a:gd name="connsiteX26" fmla="*/ 31531 w 4477407"/>
              <a:gd name="connsiteY26" fmla="*/ 1093076 h 1493555"/>
              <a:gd name="connsiteX27" fmla="*/ 94593 w 4477407"/>
              <a:gd name="connsiteY27" fmla="*/ 1261242 h 1493555"/>
              <a:gd name="connsiteX28" fmla="*/ 157656 w 4477407"/>
              <a:gd name="connsiteY28" fmla="*/ 1334814 h 1493555"/>
              <a:gd name="connsiteX29" fmla="*/ 378373 w 4477407"/>
              <a:gd name="connsiteY29" fmla="*/ 1492469 h 1493555"/>
              <a:gd name="connsiteX30" fmla="*/ 641131 w 4477407"/>
              <a:gd name="connsiteY30" fmla="*/ 1397876 h 1493555"/>
              <a:gd name="connsiteX31" fmla="*/ 861849 w 4477407"/>
              <a:gd name="connsiteY31" fmla="*/ 1271752 h 1493555"/>
              <a:gd name="connsiteX32" fmla="*/ 987973 w 4477407"/>
              <a:gd name="connsiteY32" fmla="*/ 1198180 h 1493555"/>
              <a:gd name="connsiteX33" fmla="*/ 1208690 w 4477407"/>
              <a:gd name="connsiteY33" fmla="*/ 1093076 h 1493555"/>
              <a:gd name="connsiteX34" fmla="*/ 1755228 w 4477407"/>
              <a:gd name="connsiteY34" fmla="*/ 966952 h 1493555"/>
              <a:gd name="connsiteX35" fmla="*/ 2217683 w 4477407"/>
              <a:gd name="connsiteY35" fmla="*/ 861849 h 1493555"/>
              <a:gd name="connsiteX36" fmla="*/ 2732690 w 4477407"/>
              <a:gd name="connsiteY36" fmla="*/ 756745 h 1493555"/>
              <a:gd name="connsiteX37" fmla="*/ 2995449 w 4477407"/>
              <a:gd name="connsiteY37" fmla="*/ 704193 h 1493555"/>
              <a:gd name="connsiteX38" fmla="*/ 3794235 w 4477407"/>
              <a:gd name="connsiteY38" fmla="*/ 430924 h 1493555"/>
              <a:gd name="connsiteX39" fmla="*/ 4172607 w 4477407"/>
              <a:gd name="connsiteY39" fmla="*/ 273269 h 1493555"/>
              <a:gd name="connsiteX40" fmla="*/ 4246180 w 4477407"/>
              <a:gd name="connsiteY40" fmla="*/ 231228 h 1493555"/>
              <a:gd name="connsiteX41" fmla="*/ 4382814 w 4477407"/>
              <a:gd name="connsiteY41" fmla="*/ 115614 h 1493555"/>
              <a:gd name="connsiteX42" fmla="*/ 4477407 w 4477407"/>
              <a:gd name="connsiteY42" fmla="*/ 42042 h 1493555"/>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303283 w 4477407"/>
              <a:gd name="connsiteY17" fmla="*/ 178676 h 1493555"/>
              <a:gd name="connsiteX18" fmla="*/ 1208690 w 4477407"/>
              <a:gd name="connsiteY18" fmla="*/ 115614 h 1493555"/>
              <a:gd name="connsiteX19" fmla="*/ 840828 w 4477407"/>
              <a:gd name="connsiteY19" fmla="*/ 0 h 1493555"/>
              <a:gd name="connsiteX20" fmla="*/ 620111 w 4477407"/>
              <a:gd name="connsiteY20" fmla="*/ 31531 h 1493555"/>
              <a:gd name="connsiteX21" fmla="*/ 472966 w 4477407"/>
              <a:gd name="connsiteY21" fmla="*/ 94593 h 1493555"/>
              <a:gd name="connsiteX22" fmla="*/ 210207 w 4477407"/>
              <a:gd name="connsiteY22" fmla="*/ 252249 h 1493555"/>
              <a:gd name="connsiteX23" fmla="*/ 73573 w 4477407"/>
              <a:gd name="connsiteY23" fmla="*/ 493987 h 1493555"/>
              <a:gd name="connsiteX24" fmla="*/ 0 w 4477407"/>
              <a:gd name="connsiteY24" fmla="*/ 851338 h 1493555"/>
              <a:gd name="connsiteX25" fmla="*/ 31531 w 4477407"/>
              <a:gd name="connsiteY25" fmla="*/ 1093076 h 1493555"/>
              <a:gd name="connsiteX26" fmla="*/ 94593 w 4477407"/>
              <a:gd name="connsiteY26" fmla="*/ 1261242 h 1493555"/>
              <a:gd name="connsiteX27" fmla="*/ 157656 w 4477407"/>
              <a:gd name="connsiteY27" fmla="*/ 1334814 h 1493555"/>
              <a:gd name="connsiteX28" fmla="*/ 378373 w 4477407"/>
              <a:gd name="connsiteY28" fmla="*/ 1492469 h 1493555"/>
              <a:gd name="connsiteX29" fmla="*/ 641131 w 4477407"/>
              <a:gd name="connsiteY29" fmla="*/ 1397876 h 1493555"/>
              <a:gd name="connsiteX30" fmla="*/ 861849 w 4477407"/>
              <a:gd name="connsiteY30" fmla="*/ 1271752 h 1493555"/>
              <a:gd name="connsiteX31" fmla="*/ 987973 w 4477407"/>
              <a:gd name="connsiteY31" fmla="*/ 1198180 h 1493555"/>
              <a:gd name="connsiteX32" fmla="*/ 1208690 w 4477407"/>
              <a:gd name="connsiteY32" fmla="*/ 1093076 h 1493555"/>
              <a:gd name="connsiteX33" fmla="*/ 1755228 w 4477407"/>
              <a:gd name="connsiteY33" fmla="*/ 966952 h 1493555"/>
              <a:gd name="connsiteX34" fmla="*/ 2217683 w 4477407"/>
              <a:gd name="connsiteY34" fmla="*/ 861849 h 1493555"/>
              <a:gd name="connsiteX35" fmla="*/ 2732690 w 4477407"/>
              <a:gd name="connsiteY35" fmla="*/ 756745 h 1493555"/>
              <a:gd name="connsiteX36" fmla="*/ 2995449 w 4477407"/>
              <a:gd name="connsiteY36" fmla="*/ 704193 h 1493555"/>
              <a:gd name="connsiteX37" fmla="*/ 3794235 w 4477407"/>
              <a:gd name="connsiteY37" fmla="*/ 430924 h 1493555"/>
              <a:gd name="connsiteX38" fmla="*/ 4172607 w 4477407"/>
              <a:gd name="connsiteY38" fmla="*/ 273269 h 1493555"/>
              <a:gd name="connsiteX39" fmla="*/ 4246180 w 4477407"/>
              <a:gd name="connsiteY39" fmla="*/ 231228 h 1493555"/>
              <a:gd name="connsiteX40" fmla="*/ 4382814 w 4477407"/>
              <a:gd name="connsiteY40" fmla="*/ 115614 h 1493555"/>
              <a:gd name="connsiteX41" fmla="*/ 4477407 w 4477407"/>
              <a:gd name="connsiteY41" fmla="*/ 42042 h 1493555"/>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303283 w 4477407"/>
              <a:gd name="connsiteY17" fmla="*/ 178676 h 1493555"/>
              <a:gd name="connsiteX18" fmla="*/ 1208690 w 4477407"/>
              <a:gd name="connsiteY18" fmla="*/ 115614 h 1493555"/>
              <a:gd name="connsiteX19" fmla="*/ 840828 w 4477407"/>
              <a:gd name="connsiteY19" fmla="*/ 0 h 1493555"/>
              <a:gd name="connsiteX20" fmla="*/ 620111 w 4477407"/>
              <a:gd name="connsiteY20" fmla="*/ 31531 h 1493555"/>
              <a:gd name="connsiteX21" fmla="*/ 472966 w 4477407"/>
              <a:gd name="connsiteY21" fmla="*/ 94593 h 1493555"/>
              <a:gd name="connsiteX22" fmla="*/ 210207 w 4477407"/>
              <a:gd name="connsiteY22" fmla="*/ 252249 h 1493555"/>
              <a:gd name="connsiteX23" fmla="*/ 0 w 4477407"/>
              <a:gd name="connsiteY23" fmla="*/ 851338 h 1493555"/>
              <a:gd name="connsiteX24" fmla="*/ 31531 w 4477407"/>
              <a:gd name="connsiteY24" fmla="*/ 1093076 h 1493555"/>
              <a:gd name="connsiteX25" fmla="*/ 94593 w 4477407"/>
              <a:gd name="connsiteY25" fmla="*/ 1261242 h 1493555"/>
              <a:gd name="connsiteX26" fmla="*/ 157656 w 4477407"/>
              <a:gd name="connsiteY26" fmla="*/ 1334814 h 1493555"/>
              <a:gd name="connsiteX27" fmla="*/ 378373 w 4477407"/>
              <a:gd name="connsiteY27" fmla="*/ 1492469 h 1493555"/>
              <a:gd name="connsiteX28" fmla="*/ 641131 w 4477407"/>
              <a:gd name="connsiteY28" fmla="*/ 1397876 h 1493555"/>
              <a:gd name="connsiteX29" fmla="*/ 861849 w 4477407"/>
              <a:gd name="connsiteY29" fmla="*/ 1271752 h 1493555"/>
              <a:gd name="connsiteX30" fmla="*/ 987973 w 4477407"/>
              <a:gd name="connsiteY30" fmla="*/ 1198180 h 1493555"/>
              <a:gd name="connsiteX31" fmla="*/ 1208690 w 4477407"/>
              <a:gd name="connsiteY31" fmla="*/ 1093076 h 1493555"/>
              <a:gd name="connsiteX32" fmla="*/ 1755228 w 4477407"/>
              <a:gd name="connsiteY32" fmla="*/ 966952 h 1493555"/>
              <a:gd name="connsiteX33" fmla="*/ 2217683 w 4477407"/>
              <a:gd name="connsiteY33" fmla="*/ 861849 h 1493555"/>
              <a:gd name="connsiteX34" fmla="*/ 2732690 w 4477407"/>
              <a:gd name="connsiteY34" fmla="*/ 756745 h 1493555"/>
              <a:gd name="connsiteX35" fmla="*/ 2995449 w 4477407"/>
              <a:gd name="connsiteY35" fmla="*/ 704193 h 1493555"/>
              <a:gd name="connsiteX36" fmla="*/ 3794235 w 4477407"/>
              <a:gd name="connsiteY36" fmla="*/ 430924 h 1493555"/>
              <a:gd name="connsiteX37" fmla="*/ 4172607 w 4477407"/>
              <a:gd name="connsiteY37" fmla="*/ 273269 h 1493555"/>
              <a:gd name="connsiteX38" fmla="*/ 4246180 w 4477407"/>
              <a:gd name="connsiteY38" fmla="*/ 231228 h 1493555"/>
              <a:gd name="connsiteX39" fmla="*/ 4382814 w 4477407"/>
              <a:gd name="connsiteY39" fmla="*/ 115614 h 1493555"/>
              <a:gd name="connsiteX40" fmla="*/ 4477407 w 4477407"/>
              <a:gd name="connsiteY40" fmla="*/ 42042 h 1493555"/>
              <a:gd name="connsiteX0" fmla="*/ 893380 w 4477407"/>
              <a:gd name="connsiteY0" fmla="*/ 693683 h 1493555"/>
              <a:gd name="connsiteX1" fmla="*/ 987973 w 4477407"/>
              <a:gd name="connsiteY1" fmla="*/ 672662 h 1493555"/>
              <a:gd name="connsiteX2" fmla="*/ 1030014 w 4477407"/>
              <a:gd name="connsiteY2" fmla="*/ 651642 h 1493555"/>
              <a:gd name="connsiteX3" fmla="*/ 998483 w 4477407"/>
              <a:gd name="connsiteY3" fmla="*/ 599090 h 1493555"/>
              <a:gd name="connsiteX4" fmla="*/ 935421 w 4477407"/>
              <a:gd name="connsiteY4" fmla="*/ 567559 h 1493555"/>
              <a:gd name="connsiteX5" fmla="*/ 777766 w 4477407"/>
              <a:gd name="connsiteY5" fmla="*/ 588580 h 1493555"/>
              <a:gd name="connsiteX6" fmla="*/ 599090 w 4477407"/>
              <a:gd name="connsiteY6" fmla="*/ 641131 h 1493555"/>
              <a:gd name="connsiteX7" fmla="*/ 578069 w 4477407"/>
              <a:gd name="connsiteY7" fmla="*/ 693683 h 1493555"/>
              <a:gd name="connsiteX8" fmla="*/ 620111 w 4477407"/>
              <a:gd name="connsiteY8" fmla="*/ 1019504 h 1493555"/>
              <a:gd name="connsiteX9" fmla="*/ 651642 w 4477407"/>
              <a:gd name="connsiteY9" fmla="*/ 1061545 h 1493555"/>
              <a:gd name="connsiteX10" fmla="*/ 746235 w 4477407"/>
              <a:gd name="connsiteY10" fmla="*/ 1093076 h 1493555"/>
              <a:gd name="connsiteX11" fmla="*/ 1030014 w 4477407"/>
              <a:gd name="connsiteY11" fmla="*/ 1072056 h 1493555"/>
              <a:gd name="connsiteX12" fmla="*/ 1166649 w 4477407"/>
              <a:gd name="connsiteY12" fmla="*/ 1051035 h 1493555"/>
              <a:gd name="connsiteX13" fmla="*/ 1219200 w 4477407"/>
              <a:gd name="connsiteY13" fmla="*/ 1019504 h 1493555"/>
              <a:gd name="connsiteX14" fmla="*/ 1282262 w 4477407"/>
              <a:gd name="connsiteY14" fmla="*/ 840828 h 1493555"/>
              <a:gd name="connsiteX15" fmla="*/ 1418897 w 4477407"/>
              <a:gd name="connsiteY15" fmla="*/ 451945 h 1493555"/>
              <a:gd name="connsiteX16" fmla="*/ 1408387 w 4477407"/>
              <a:gd name="connsiteY16" fmla="*/ 283780 h 1493555"/>
              <a:gd name="connsiteX17" fmla="*/ 1208690 w 4477407"/>
              <a:gd name="connsiteY17" fmla="*/ 115614 h 1493555"/>
              <a:gd name="connsiteX18" fmla="*/ 840828 w 4477407"/>
              <a:gd name="connsiteY18" fmla="*/ 0 h 1493555"/>
              <a:gd name="connsiteX19" fmla="*/ 620111 w 4477407"/>
              <a:gd name="connsiteY19" fmla="*/ 31531 h 1493555"/>
              <a:gd name="connsiteX20" fmla="*/ 472966 w 4477407"/>
              <a:gd name="connsiteY20" fmla="*/ 94593 h 1493555"/>
              <a:gd name="connsiteX21" fmla="*/ 210207 w 4477407"/>
              <a:gd name="connsiteY21" fmla="*/ 252249 h 1493555"/>
              <a:gd name="connsiteX22" fmla="*/ 0 w 4477407"/>
              <a:gd name="connsiteY22" fmla="*/ 851338 h 1493555"/>
              <a:gd name="connsiteX23" fmla="*/ 31531 w 4477407"/>
              <a:gd name="connsiteY23" fmla="*/ 1093076 h 1493555"/>
              <a:gd name="connsiteX24" fmla="*/ 94593 w 4477407"/>
              <a:gd name="connsiteY24" fmla="*/ 1261242 h 1493555"/>
              <a:gd name="connsiteX25" fmla="*/ 157656 w 4477407"/>
              <a:gd name="connsiteY25" fmla="*/ 1334814 h 1493555"/>
              <a:gd name="connsiteX26" fmla="*/ 378373 w 4477407"/>
              <a:gd name="connsiteY26" fmla="*/ 1492469 h 1493555"/>
              <a:gd name="connsiteX27" fmla="*/ 641131 w 4477407"/>
              <a:gd name="connsiteY27" fmla="*/ 1397876 h 1493555"/>
              <a:gd name="connsiteX28" fmla="*/ 861849 w 4477407"/>
              <a:gd name="connsiteY28" fmla="*/ 1271752 h 1493555"/>
              <a:gd name="connsiteX29" fmla="*/ 987973 w 4477407"/>
              <a:gd name="connsiteY29" fmla="*/ 1198180 h 1493555"/>
              <a:gd name="connsiteX30" fmla="*/ 1208690 w 4477407"/>
              <a:gd name="connsiteY30" fmla="*/ 1093076 h 1493555"/>
              <a:gd name="connsiteX31" fmla="*/ 1755228 w 4477407"/>
              <a:gd name="connsiteY31" fmla="*/ 966952 h 1493555"/>
              <a:gd name="connsiteX32" fmla="*/ 2217683 w 4477407"/>
              <a:gd name="connsiteY32" fmla="*/ 861849 h 1493555"/>
              <a:gd name="connsiteX33" fmla="*/ 2732690 w 4477407"/>
              <a:gd name="connsiteY33" fmla="*/ 756745 h 1493555"/>
              <a:gd name="connsiteX34" fmla="*/ 2995449 w 4477407"/>
              <a:gd name="connsiteY34" fmla="*/ 704193 h 1493555"/>
              <a:gd name="connsiteX35" fmla="*/ 3794235 w 4477407"/>
              <a:gd name="connsiteY35" fmla="*/ 430924 h 1493555"/>
              <a:gd name="connsiteX36" fmla="*/ 4172607 w 4477407"/>
              <a:gd name="connsiteY36" fmla="*/ 273269 h 1493555"/>
              <a:gd name="connsiteX37" fmla="*/ 4246180 w 4477407"/>
              <a:gd name="connsiteY37" fmla="*/ 231228 h 1493555"/>
              <a:gd name="connsiteX38" fmla="*/ 4382814 w 4477407"/>
              <a:gd name="connsiteY38" fmla="*/ 115614 h 1493555"/>
              <a:gd name="connsiteX39" fmla="*/ 4477407 w 4477407"/>
              <a:gd name="connsiteY39" fmla="*/ 42042 h 1493555"/>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1755228 w 4477407"/>
              <a:gd name="connsiteY30" fmla="*/ 966952 h 1493752"/>
              <a:gd name="connsiteX31" fmla="*/ 2217683 w 4477407"/>
              <a:gd name="connsiteY31" fmla="*/ 861849 h 1493752"/>
              <a:gd name="connsiteX32" fmla="*/ 2732690 w 4477407"/>
              <a:gd name="connsiteY32" fmla="*/ 756745 h 1493752"/>
              <a:gd name="connsiteX33" fmla="*/ 2995449 w 4477407"/>
              <a:gd name="connsiteY33" fmla="*/ 704193 h 1493752"/>
              <a:gd name="connsiteX34" fmla="*/ 3794235 w 4477407"/>
              <a:gd name="connsiteY34" fmla="*/ 430924 h 1493752"/>
              <a:gd name="connsiteX35" fmla="*/ 4172607 w 4477407"/>
              <a:gd name="connsiteY35" fmla="*/ 273269 h 1493752"/>
              <a:gd name="connsiteX36" fmla="*/ 4246180 w 4477407"/>
              <a:gd name="connsiteY36" fmla="*/ 231228 h 1493752"/>
              <a:gd name="connsiteX37" fmla="*/ 4382814 w 4477407"/>
              <a:gd name="connsiteY37" fmla="*/ 115614 h 1493752"/>
              <a:gd name="connsiteX38" fmla="*/ 4477407 w 4477407"/>
              <a:gd name="connsiteY38"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1755228 w 4477407"/>
              <a:gd name="connsiteY30" fmla="*/ 966952 h 1493752"/>
              <a:gd name="connsiteX31" fmla="*/ 2217683 w 4477407"/>
              <a:gd name="connsiteY31" fmla="*/ 861849 h 1493752"/>
              <a:gd name="connsiteX32" fmla="*/ 2995449 w 4477407"/>
              <a:gd name="connsiteY32" fmla="*/ 704193 h 1493752"/>
              <a:gd name="connsiteX33" fmla="*/ 3794235 w 4477407"/>
              <a:gd name="connsiteY33" fmla="*/ 430924 h 1493752"/>
              <a:gd name="connsiteX34" fmla="*/ 4172607 w 4477407"/>
              <a:gd name="connsiteY34" fmla="*/ 273269 h 1493752"/>
              <a:gd name="connsiteX35" fmla="*/ 4246180 w 4477407"/>
              <a:gd name="connsiteY35" fmla="*/ 231228 h 1493752"/>
              <a:gd name="connsiteX36" fmla="*/ 4382814 w 4477407"/>
              <a:gd name="connsiteY36" fmla="*/ 115614 h 1493752"/>
              <a:gd name="connsiteX37" fmla="*/ 4477407 w 4477407"/>
              <a:gd name="connsiteY37"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1755228 w 4477407"/>
              <a:gd name="connsiteY30" fmla="*/ 966952 h 1493752"/>
              <a:gd name="connsiteX31" fmla="*/ 2217683 w 4477407"/>
              <a:gd name="connsiteY31" fmla="*/ 861849 h 1493752"/>
              <a:gd name="connsiteX32" fmla="*/ 2995449 w 4477407"/>
              <a:gd name="connsiteY32" fmla="*/ 704193 h 1493752"/>
              <a:gd name="connsiteX33" fmla="*/ 3794235 w 4477407"/>
              <a:gd name="connsiteY33" fmla="*/ 430924 h 1493752"/>
              <a:gd name="connsiteX34" fmla="*/ 4246180 w 4477407"/>
              <a:gd name="connsiteY34" fmla="*/ 231228 h 1493752"/>
              <a:gd name="connsiteX35" fmla="*/ 4382814 w 4477407"/>
              <a:gd name="connsiteY35" fmla="*/ 115614 h 1493752"/>
              <a:gd name="connsiteX36" fmla="*/ 4477407 w 4477407"/>
              <a:gd name="connsiteY36"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1755228 w 4477407"/>
              <a:gd name="connsiteY30" fmla="*/ 966952 h 1493752"/>
              <a:gd name="connsiteX31" fmla="*/ 2217683 w 4477407"/>
              <a:gd name="connsiteY31" fmla="*/ 861849 h 1493752"/>
              <a:gd name="connsiteX32" fmla="*/ 2995449 w 4477407"/>
              <a:gd name="connsiteY32" fmla="*/ 704193 h 1493752"/>
              <a:gd name="connsiteX33" fmla="*/ 3794235 w 4477407"/>
              <a:gd name="connsiteY33" fmla="*/ 430924 h 1493752"/>
              <a:gd name="connsiteX34" fmla="*/ 4246180 w 4477407"/>
              <a:gd name="connsiteY34" fmla="*/ 231228 h 1493752"/>
              <a:gd name="connsiteX35" fmla="*/ 4477407 w 4477407"/>
              <a:gd name="connsiteY35"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1755228 w 4477407"/>
              <a:gd name="connsiteY30" fmla="*/ 966952 h 1493752"/>
              <a:gd name="connsiteX31" fmla="*/ 2217683 w 4477407"/>
              <a:gd name="connsiteY31" fmla="*/ 861849 h 1493752"/>
              <a:gd name="connsiteX32" fmla="*/ 2995449 w 4477407"/>
              <a:gd name="connsiteY32" fmla="*/ 704193 h 1493752"/>
              <a:gd name="connsiteX33" fmla="*/ 3794235 w 4477407"/>
              <a:gd name="connsiteY33" fmla="*/ 430924 h 1493752"/>
              <a:gd name="connsiteX34" fmla="*/ 4477407 w 4477407"/>
              <a:gd name="connsiteY34"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472966 w 4477407"/>
              <a:gd name="connsiteY20" fmla="*/ 94593 h 1493752"/>
              <a:gd name="connsiteX21" fmla="*/ 210207 w 4477407"/>
              <a:gd name="connsiteY21" fmla="*/ 252249 h 1493752"/>
              <a:gd name="connsiteX22" fmla="*/ 0 w 4477407"/>
              <a:gd name="connsiteY22" fmla="*/ 851338 h 1493752"/>
              <a:gd name="connsiteX23" fmla="*/ 31531 w 4477407"/>
              <a:gd name="connsiteY23" fmla="*/ 1093076 h 1493752"/>
              <a:gd name="connsiteX24" fmla="*/ 94593 w 4477407"/>
              <a:gd name="connsiteY24" fmla="*/ 1261242 h 1493752"/>
              <a:gd name="connsiteX25" fmla="*/ 157656 w 4477407"/>
              <a:gd name="connsiteY25" fmla="*/ 1334814 h 1493752"/>
              <a:gd name="connsiteX26" fmla="*/ 378373 w 4477407"/>
              <a:gd name="connsiteY26" fmla="*/ 1492469 h 1493752"/>
              <a:gd name="connsiteX27" fmla="*/ 641131 w 4477407"/>
              <a:gd name="connsiteY27" fmla="*/ 1397876 h 1493752"/>
              <a:gd name="connsiteX28" fmla="*/ 987973 w 4477407"/>
              <a:gd name="connsiteY28" fmla="*/ 1198180 h 1493752"/>
              <a:gd name="connsiteX29" fmla="*/ 1208690 w 4477407"/>
              <a:gd name="connsiteY29" fmla="*/ 1093076 h 1493752"/>
              <a:gd name="connsiteX30" fmla="*/ 2217683 w 4477407"/>
              <a:gd name="connsiteY30" fmla="*/ 861849 h 1493752"/>
              <a:gd name="connsiteX31" fmla="*/ 2995449 w 4477407"/>
              <a:gd name="connsiteY31" fmla="*/ 704193 h 1493752"/>
              <a:gd name="connsiteX32" fmla="*/ 3794235 w 4477407"/>
              <a:gd name="connsiteY32" fmla="*/ 430924 h 1493752"/>
              <a:gd name="connsiteX33" fmla="*/ 4477407 w 4477407"/>
              <a:gd name="connsiteY33"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578069 w 4477407"/>
              <a:gd name="connsiteY7" fmla="*/ 693683 h 1493752"/>
              <a:gd name="connsiteX8" fmla="*/ 620111 w 4477407"/>
              <a:gd name="connsiteY8" fmla="*/ 1019504 h 1493752"/>
              <a:gd name="connsiteX9" fmla="*/ 651642 w 4477407"/>
              <a:gd name="connsiteY9" fmla="*/ 1061545 h 1493752"/>
              <a:gd name="connsiteX10" fmla="*/ 746235 w 4477407"/>
              <a:gd name="connsiteY10" fmla="*/ 1093076 h 1493752"/>
              <a:gd name="connsiteX11" fmla="*/ 1030014 w 4477407"/>
              <a:gd name="connsiteY11" fmla="*/ 1072056 h 1493752"/>
              <a:gd name="connsiteX12" fmla="*/ 1166649 w 4477407"/>
              <a:gd name="connsiteY12" fmla="*/ 1051035 h 1493752"/>
              <a:gd name="connsiteX13" fmla="*/ 1219200 w 4477407"/>
              <a:gd name="connsiteY13" fmla="*/ 1019504 h 1493752"/>
              <a:gd name="connsiteX14" fmla="*/ 1282262 w 4477407"/>
              <a:gd name="connsiteY14" fmla="*/ 840828 h 1493752"/>
              <a:gd name="connsiteX15" fmla="*/ 1418897 w 4477407"/>
              <a:gd name="connsiteY15" fmla="*/ 451945 h 1493752"/>
              <a:gd name="connsiteX16" fmla="*/ 1408387 w 4477407"/>
              <a:gd name="connsiteY16" fmla="*/ 283780 h 1493752"/>
              <a:gd name="connsiteX17" fmla="*/ 1208690 w 4477407"/>
              <a:gd name="connsiteY17" fmla="*/ 115614 h 1493752"/>
              <a:gd name="connsiteX18" fmla="*/ 840828 w 4477407"/>
              <a:gd name="connsiteY18" fmla="*/ 0 h 1493752"/>
              <a:gd name="connsiteX19" fmla="*/ 620111 w 4477407"/>
              <a:gd name="connsiteY19" fmla="*/ 31531 h 1493752"/>
              <a:gd name="connsiteX20" fmla="*/ 210207 w 4477407"/>
              <a:gd name="connsiteY20" fmla="*/ 252249 h 1493752"/>
              <a:gd name="connsiteX21" fmla="*/ 0 w 4477407"/>
              <a:gd name="connsiteY21" fmla="*/ 851338 h 1493752"/>
              <a:gd name="connsiteX22" fmla="*/ 31531 w 4477407"/>
              <a:gd name="connsiteY22" fmla="*/ 1093076 h 1493752"/>
              <a:gd name="connsiteX23" fmla="*/ 94593 w 4477407"/>
              <a:gd name="connsiteY23" fmla="*/ 1261242 h 1493752"/>
              <a:gd name="connsiteX24" fmla="*/ 157656 w 4477407"/>
              <a:gd name="connsiteY24" fmla="*/ 1334814 h 1493752"/>
              <a:gd name="connsiteX25" fmla="*/ 378373 w 4477407"/>
              <a:gd name="connsiteY25" fmla="*/ 1492469 h 1493752"/>
              <a:gd name="connsiteX26" fmla="*/ 641131 w 4477407"/>
              <a:gd name="connsiteY26" fmla="*/ 1397876 h 1493752"/>
              <a:gd name="connsiteX27" fmla="*/ 987973 w 4477407"/>
              <a:gd name="connsiteY27" fmla="*/ 1198180 h 1493752"/>
              <a:gd name="connsiteX28" fmla="*/ 1208690 w 4477407"/>
              <a:gd name="connsiteY28" fmla="*/ 1093076 h 1493752"/>
              <a:gd name="connsiteX29" fmla="*/ 2217683 w 4477407"/>
              <a:gd name="connsiteY29" fmla="*/ 861849 h 1493752"/>
              <a:gd name="connsiteX30" fmla="*/ 2995449 w 4477407"/>
              <a:gd name="connsiteY30" fmla="*/ 704193 h 1493752"/>
              <a:gd name="connsiteX31" fmla="*/ 3794235 w 4477407"/>
              <a:gd name="connsiteY31" fmla="*/ 430924 h 1493752"/>
              <a:gd name="connsiteX32" fmla="*/ 4477407 w 4477407"/>
              <a:gd name="connsiteY32"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620111 w 4477407"/>
              <a:gd name="connsiteY7" fmla="*/ 1019504 h 1493752"/>
              <a:gd name="connsiteX8" fmla="*/ 651642 w 4477407"/>
              <a:gd name="connsiteY8" fmla="*/ 1061545 h 1493752"/>
              <a:gd name="connsiteX9" fmla="*/ 746235 w 4477407"/>
              <a:gd name="connsiteY9" fmla="*/ 1093076 h 1493752"/>
              <a:gd name="connsiteX10" fmla="*/ 1030014 w 4477407"/>
              <a:gd name="connsiteY10" fmla="*/ 1072056 h 1493752"/>
              <a:gd name="connsiteX11" fmla="*/ 1166649 w 4477407"/>
              <a:gd name="connsiteY11" fmla="*/ 1051035 h 1493752"/>
              <a:gd name="connsiteX12" fmla="*/ 1219200 w 4477407"/>
              <a:gd name="connsiteY12" fmla="*/ 1019504 h 1493752"/>
              <a:gd name="connsiteX13" fmla="*/ 1282262 w 4477407"/>
              <a:gd name="connsiteY13" fmla="*/ 840828 h 1493752"/>
              <a:gd name="connsiteX14" fmla="*/ 1418897 w 4477407"/>
              <a:gd name="connsiteY14" fmla="*/ 451945 h 1493752"/>
              <a:gd name="connsiteX15" fmla="*/ 1408387 w 4477407"/>
              <a:gd name="connsiteY15" fmla="*/ 283780 h 1493752"/>
              <a:gd name="connsiteX16" fmla="*/ 1208690 w 4477407"/>
              <a:gd name="connsiteY16" fmla="*/ 115614 h 1493752"/>
              <a:gd name="connsiteX17" fmla="*/ 840828 w 4477407"/>
              <a:gd name="connsiteY17" fmla="*/ 0 h 1493752"/>
              <a:gd name="connsiteX18" fmla="*/ 620111 w 4477407"/>
              <a:gd name="connsiteY18" fmla="*/ 31531 h 1493752"/>
              <a:gd name="connsiteX19" fmla="*/ 210207 w 4477407"/>
              <a:gd name="connsiteY19" fmla="*/ 252249 h 1493752"/>
              <a:gd name="connsiteX20" fmla="*/ 0 w 4477407"/>
              <a:gd name="connsiteY20" fmla="*/ 851338 h 1493752"/>
              <a:gd name="connsiteX21" fmla="*/ 31531 w 4477407"/>
              <a:gd name="connsiteY21" fmla="*/ 1093076 h 1493752"/>
              <a:gd name="connsiteX22" fmla="*/ 94593 w 4477407"/>
              <a:gd name="connsiteY22" fmla="*/ 1261242 h 1493752"/>
              <a:gd name="connsiteX23" fmla="*/ 157656 w 4477407"/>
              <a:gd name="connsiteY23" fmla="*/ 1334814 h 1493752"/>
              <a:gd name="connsiteX24" fmla="*/ 378373 w 4477407"/>
              <a:gd name="connsiteY24" fmla="*/ 1492469 h 1493752"/>
              <a:gd name="connsiteX25" fmla="*/ 641131 w 4477407"/>
              <a:gd name="connsiteY25" fmla="*/ 1397876 h 1493752"/>
              <a:gd name="connsiteX26" fmla="*/ 987973 w 4477407"/>
              <a:gd name="connsiteY26" fmla="*/ 1198180 h 1493752"/>
              <a:gd name="connsiteX27" fmla="*/ 1208690 w 4477407"/>
              <a:gd name="connsiteY27" fmla="*/ 1093076 h 1493752"/>
              <a:gd name="connsiteX28" fmla="*/ 2217683 w 4477407"/>
              <a:gd name="connsiteY28" fmla="*/ 861849 h 1493752"/>
              <a:gd name="connsiteX29" fmla="*/ 2995449 w 4477407"/>
              <a:gd name="connsiteY29" fmla="*/ 704193 h 1493752"/>
              <a:gd name="connsiteX30" fmla="*/ 3794235 w 4477407"/>
              <a:gd name="connsiteY30" fmla="*/ 430924 h 1493752"/>
              <a:gd name="connsiteX31" fmla="*/ 4477407 w 4477407"/>
              <a:gd name="connsiteY31" fmla="*/ 42042 h 1493752"/>
              <a:gd name="connsiteX0" fmla="*/ 893380 w 4477407"/>
              <a:gd name="connsiteY0" fmla="*/ 693683 h 1493752"/>
              <a:gd name="connsiteX1" fmla="*/ 987973 w 4477407"/>
              <a:gd name="connsiteY1" fmla="*/ 672662 h 1493752"/>
              <a:gd name="connsiteX2" fmla="*/ 1030014 w 4477407"/>
              <a:gd name="connsiteY2" fmla="*/ 651642 h 1493752"/>
              <a:gd name="connsiteX3" fmla="*/ 998483 w 4477407"/>
              <a:gd name="connsiteY3" fmla="*/ 599090 h 1493752"/>
              <a:gd name="connsiteX4" fmla="*/ 935421 w 4477407"/>
              <a:gd name="connsiteY4" fmla="*/ 567559 h 1493752"/>
              <a:gd name="connsiteX5" fmla="*/ 777766 w 4477407"/>
              <a:gd name="connsiteY5" fmla="*/ 588580 h 1493752"/>
              <a:gd name="connsiteX6" fmla="*/ 599090 w 4477407"/>
              <a:gd name="connsiteY6" fmla="*/ 641131 h 1493752"/>
              <a:gd name="connsiteX7" fmla="*/ 620111 w 4477407"/>
              <a:gd name="connsiteY7" fmla="*/ 1019504 h 1493752"/>
              <a:gd name="connsiteX8" fmla="*/ 651642 w 4477407"/>
              <a:gd name="connsiteY8" fmla="*/ 1061545 h 1493752"/>
              <a:gd name="connsiteX9" fmla="*/ 746235 w 4477407"/>
              <a:gd name="connsiteY9" fmla="*/ 1093076 h 1493752"/>
              <a:gd name="connsiteX10" fmla="*/ 1030014 w 4477407"/>
              <a:gd name="connsiteY10" fmla="*/ 1072056 h 1493752"/>
              <a:gd name="connsiteX11" fmla="*/ 1166649 w 4477407"/>
              <a:gd name="connsiteY11" fmla="*/ 1051035 h 1493752"/>
              <a:gd name="connsiteX12" fmla="*/ 1219200 w 4477407"/>
              <a:gd name="connsiteY12" fmla="*/ 1019504 h 1493752"/>
              <a:gd name="connsiteX13" fmla="*/ 1282262 w 4477407"/>
              <a:gd name="connsiteY13" fmla="*/ 840828 h 1493752"/>
              <a:gd name="connsiteX14" fmla="*/ 1418897 w 4477407"/>
              <a:gd name="connsiteY14" fmla="*/ 451945 h 1493752"/>
              <a:gd name="connsiteX15" fmla="*/ 1408387 w 4477407"/>
              <a:gd name="connsiteY15" fmla="*/ 283780 h 1493752"/>
              <a:gd name="connsiteX16" fmla="*/ 1208690 w 4477407"/>
              <a:gd name="connsiteY16" fmla="*/ 115614 h 1493752"/>
              <a:gd name="connsiteX17" fmla="*/ 840828 w 4477407"/>
              <a:gd name="connsiteY17" fmla="*/ 0 h 1493752"/>
              <a:gd name="connsiteX18" fmla="*/ 620111 w 4477407"/>
              <a:gd name="connsiteY18" fmla="*/ 31531 h 1493752"/>
              <a:gd name="connsiteX19" fmla="*/ 210207 w 4477407"/>
              <a:gd name="connsiteY19" fmla="*/ 252249 h 1493752"/>
              <a:gd name="connsiteX20" fmla="*/ 0 w 4477407"/>
              <a:gd name="connsiteY20" fmla="*/ 851338 h 1493752"/>
              <a:gd name="connsiteX21" fmla="*/ 31531 w 4477407"/>
              <a:gd name="connsiteY21" fmla="*/ 1093076 h 1493752"/>
              <a:gd name="connsiteX22" fmla="*/ 157656 w 4477407"/>
              <a:gd name="connsiteY22" fmla="*/ 1334814 h 1493752"/>
              <a:gd name="connsiteX23" fmla="*/ 378373 w 4477407"/>
              <a:gd name="connsiteY23" fmla="*/ 1492469 h 1493752"/>
              <a:gd name="connsiteX24" fmla="*/ 641131 w 4477407"/>
              <a:gd name="connsiteY24" fmla="*/ 1397876 h 1493752"/>
              <a:gd name="connsiteX25" fmla="*/ 987973 w 4477407"/>
              <a:gd name="connsiteY25" fmla="*/ 1198180 h 1493752"/>
              <a:gd name="connsiteX26" fmla="*/ 1208690 w 4477407"/>
              <a:gd name="connsiteY26" fmla="*/ 1093076 h 1493752"/>
              <a:gd name="connsiteX27" fmla="*/ 2217683 w 4477407"/>
              <a:gd name="connsiteY27" fmla="*/ 861849 h 1493752"/>
              <a:gd name="connsiteX28" fmla="*/ 2995449 w 4477407"/>
              <a:gd name="connsiteY28" fmla="*/ 704193 h 1493752"/>
              <a:gd name="connsiteX29" fmla="*/ 3794235 w 4477407"/>
              <a:gd name="connsiteY29" fmla="*/ 430924 h 1493752"/>
              <a:gd name="connsiteX30" fmla="*/ 4477407 w 4477407"/>
              <a:gd name="connsiteY30" fmla="*/ 42042 h 1493752"/>
              <a:gd name="connsiteX0" fmla="*/ 893380 w 4477407"/>
              <a:gd name="connsiteY0" fmla="*/ 693683 h 1493278"/>
              <a:gd name="connsiteX1" fmla="*/ 987973 w 4477407"/>
              <a:gd name="connsiteY1" fmla="*/ 672662 h 1493278"/>
              <a:gd name="connsiteX2" fmla="*/ 1030014 w 4477407"/>
              <a:gd name="connsiteY2" fmla="*/ 651642 h 1493278"/>
              <a:gd name="connsiteX3" fmla="*/ 998483 w 4477407"/>
              <a:gd name="connsiteY3" fmla="*/ 599090 h 1493278"/>
              <a:gd name="connsiteX4" fmla="*/ 935421 w 4477407"/>
              <a:gd name="connsiteY4" fmla="*/ 567559 h 1493278"/>
              <a:gd name="connsiteX5" fmla="*/ 777766 w 4477407"/>
              <a:gd name="connsiteY5" fmla="*/ 588580 h 1493278"/>
              <a:gd name="connsiteX6" fmla="*/ 599090 w 4477407"/>
              <a:gd name="connsiteY6" fmla="*/ 641131 h 1493278"/>
              <a:gd name="connsiteX7" fmla="*/ 620111 w 4477407"/>
              <a:gd name="connsiteY7" fmla="*/ 1019504 h 1493278"/>
              <a:gd name="connsiteX8" fmla="*/ 651642 w 4477407"/>
              <a:gd name="connsiteY8" fmla="*/ 1061545 h 1493278"/>
              <a:gd name="connsiteX9" fmla="*/ 746235 w 4477407"/>
              <a:gd name="connsiteY9" fmla="*/ 1093076 h 1493278"/>
              <a:gd name="connsiteX10" fmla="*/ 1030014 w 4477407"/>
              <a:gd name="connsiteY10" fmla="*/ 1072056 h 1493278"/>
              <a:gd name="connsiteX11" fmla="*/ 1166649 w 4477407"/>
              <a:gd name="connsiteY11" fmla="*/ 1051035 h 1493278"/>
              <a:gd name="connsiteX12" fmla="*/ 1219200 w 4477407"/>
              <a:gd name="connsiteY12" fmla="*/ 1019504 h 1493278"/>
              <a:gd name="connsiteX13" fmla="*/ 1282262 w 4477407"/>
              <a:gd name="connsiteY13" fmla="*/ 840828 h 1493278"/>
              <a:gd name="connsiteX14" fmla="*/ 1418897 w 4477407"/>
              <a:gd name="connsiteY14" fmla="*/ 451945 h 1493278"/>
              <a:gd name="connsiteX15" fmla="*/ 1408387 w 4477407"/>
              <a:gd name="connsiteY15" fmla="*/ 283780 h 1493278"/>
              <a:gd name="connsiteX16" fmla="*/ 1208690 w 4477407"/>
              <a:gd name="connsiteY16" fmla="*/ 115614 h 1493278"/>
              <a:gd name="connsiteX17" fmla="*/ 840828 w 4477407"/>
              <a:gd name="connsiteY17" fmla="*/ 0 h 1493278"/>
              <a:gd name="connsiteX18" fmla="*/ 620111 w 4477407"/>
              <a:gd name="connsiteY18" fmla="*/ 31531 h 1493278"/>
              <a:gd name="connsiteX19" fmla="*/ 210207 w 4477407"/>
              <a:gd name="connsiteY19" fmla="*/ 252249 h 1493278"/>
              <a:gd name="connsiteX20" fmla="*/ 0 w 4477407"/>
              <a:gd name="connsiteY20" fmla="*/ 851338 h 1493278"/>
              <a:gd name="connsiteX21" fmla="*/ 31531 w 4477407"/>
              <a:gd name="connsiteY21" fmla="*/ 1093076 h 1493278"/>
              <a:gd name="connsiteX22" fmla="*/ 157656 w 4477407"/>
              <a:gd name="connsiteY22" fmla="*/ 1334814 h 1493278"/>
              <a:gd name="connsiteX23" fmla="*/ 378373 w 4477407"/>
              <a:gd name="connsiteY23" fmla="*/ 1492469 h 1493278"/>
              <a:gd name="connsiteX24" fmla="*/ 641131 w 4477407"/>
              <a:gd name="connsiteY24" fmla="*/ 1397876 h 1493278"/>
              <a:gd name="connsiteX25" fmla="*/ 1155242 w 4477407"/>
              <a:gd name="connsiteY25" fmla="*/ 1432356 h 1493278"/>
              <a:gd name="connsiteX26" fmla="*/ 1208690 w 4477407"/>
              <a:gd name="connsiteY26" fmla="*/ 1093076 h 1493278"/>
              <a:gd name="connsiteX27" fmla="*/ 2217683 w 4477407"/>
              <a:gd name="connsiteY27" fmla="*/ 861849 h 1493278"/>
              <a:gd name="connsiteX28" fmla="*/ 2995449 w 4477407"/>
              <a:gd name="connsiteY28" fmla="*/ 704193 h 1493278"/>
              <a:gd name="connsiteX29" fmla="*/ 3794235 w 4477407"/>
              <a:gd name="connsiteY29" fmla="*/ 430924 h 1493278"/>
              <a:gd name="connsiteX30" fmla="*/ 4477407 w 4477407"/>
              <a:gd name="connsiteY30" fmla="*/ 42042 h 1493278"/>
              <a:gd name="connsiteX0" fmla="*/ 893380 w 4477407"/>
              <a:gd name="connsiteY0" fmla="*/ 693683 h 1493278"/>
              <a:gd name="connsiteX1" fmla="*/ 987973 w 4477407"/>
              <a:gd name="connsiteY1" fmla="*/ 672662 h 1493278"/>
              <a:gd name="connsiteX2" fmla="*/ 1030014 w 4477407"/>
              <a:gd name="connsiteY2" fmla="*/ 651642 h 1493278"/>
              <a:gd name="connsiteX3" fmla="*/ 998483 w 4477407"/>
              <a:gd name="connsiteY3" fmla="*/ 599090 h 1493278"/>
              <a:gd name="connsiteX4" fmla="*/ 935421 w 4477407"/>
              <a:gd name="connsiteY4" fmla="*/ 567559 h 1493278"/>
              <a:gd name="connsiteX5" fmla="*/ 777766 w 4477407"/>
              <a:gd name="connsiteY5" fmla="*/ 588580 h 1493278"/>
              <a:gd name="connsiteX6" fmla="*/ 599090 w 4477407"/>
              <a:gd name="connsiteY6" fmla="*/ 641131 h 1493278"/>
              <a:gd name="connsiteX7" fmla="*/ 620111 w 4477407"/>
              <a:gd name="connsiteY7" fmla="*/ 1019504 h 1493278"/>
              <a:gd name="connsiteX8" fmla="*/ 651642 w 4477407"/>
              <a:gd name="connsiteY8" fmla="*/ 1061545 h 1493278"/>
              <a:gd name="connsiteX9" fmla="*/ 746235 w 4477407"/>
              <a:gd name="connsiteY9" fmla="*/ 1093076 h 1493278"/>
              <a:gd name="connsiteX10" fmla="*/ 1030014 w 4477407"/>
              <a:gd name="connsiteY10" fmla="*/ 1072056 h 1493278"/>
              <a:gd name="connsiteX11" fmla="*/ 1166649 w 4477407"/>
              <a:gd name="connsiteY11" fmla="*/ 1051035 h 1493278"/>
              <a:gd name="connsiteX12" fmla="*/ 1219200 w 4477407"/>
              <a:gd name="connsiteY12" fmla="*/ 1019504 h 1493278"/>
              <a:gd name="connsiteX13" fmla="*/ 1282262 w 4477407"/>
              <a:gd name="connsiteY13" fmla="*/ 840828 h 1493278"/>
              <a:gd name="connsiteX14" fmla="*/ 1418897 w 4477407"/>
              <a:gd name="connsiteY14" fmla="*/ 451945 h 1493278"/>
              <a:gd name="connsiteX15" fmla="*/ 1408387 w 4477407"/>
              <a:gd name="connsiteY15" fmla="*/ 283780 h 1493278"/>
              <a:gd name="connsiteX16" fmla="*/ 1208690 w 4477407"/>
              <a:gd name="connsiteY16" fmla="*/ 115614 h 1493278"/>
              <a:gd name="connsiteX17" fmla="*/ 840828 w 4477407"/>
              <a:gd name="connsiteY17" fmla="*/ 0 h 1493278"/>
              <a:gd name="connsiteX18" fmla="*/ 620111 w 4477407"/>
              <a:gd name="connsiteY18" fmla="*/ 31531 h 1493278"/>
              <a:gd name="connsiteX19" fmla="*/ 210207 w 4477407"/>
              <a:gd name="connsiteY19" fmla="*/ 252249 h 1493278"/>
              <a:gd name="connsiteX20" fmla="*/ 0 w 4477407"/>
              <a:gd name="connsiteY20" fmla="*/ 851338 h 1493278"/>
              <a:gd name="connsiteX21" fmla="*/ 31531 w 4477407"/>
              <a:gd name="connsiteY21" fmla="*/ 1093076 h 1493278"/>
              <a:gd name="connsiteX22" fmla="*/ 157656 w 4477407"/>
              <a:gd name="connsiteY22" fmla="*/ 1334814 h 1493278"/>
              <a:gd name="connsiteX23" fmla="*/ 378373 w 4477407"/>
              <a:gd name="connsiteY23" fmla="*/ 1492469 h 1493278"/>
              <a:gd name="connsiteX24" fmla="*/ 641131 w 4477407"/>
              <a:gd name="connsiteY24" fmla="*/ 1397876 h 1493278"/>
              <a:gd name="connsiteX25" fmla="*/ 1155242 w 4477407"/>
              <a:gd name="connsiteY25" fmla="*/ 1432356 h 1493278"/>
              <a:gd name="connsiteX26" fmla="*/ 1710495 w 4477407"/>
              <a:gd name="connsiteY26" fmla="*/ 1215740 h 1493278"/>
              <a:gd name="connsiteX27" fmla="*/ 2217683 w 4477407"/>
              <a:gd name="connsiteY27" fmla="*/ 861849 h 1493278"/>
              <a:gd name="connsiteX28" fmla="*/ 2995449 w 4477407"/>
              <a:gd name="connsiteY28" fmla="*/ 704193 h 1493278"/>
              <a:gd name="connsiteX29" fmla="*/ 3794235 w 4477407"/>
              <a:gd name="connsiteY29" fmla="*/ 430924 h 1493278"/>
              <a:gd name="connsiteX30" fmla="*/ 4477407 w 4477407"/>
              <a:gd name="connsiteY30" fmla="*/ 42042 h 1493278"/>
              <a:gd name="connsiteX0" fmla="*/ 893380 w 4477407"/>
              <a:gd name="connsiteY0" fmla="*/ 693683 h 1493278"/>
              <a:gd name="connsiteX1" fmla="*/ 987973 w 4477407"/>
              <a:gd name="connsiteY1" fmla="*/ 672662 h 1493278"/>
              <a:gd name="connsiteX2" fmla="*/ 1030014 w 4477407"/>
              <a:gd name="connsiteY2" fmla="*/ 651642 h 1493278"/>
              <a:gd name="connsiteX3" fmla="*/ 998483 w 4477407"/>
              <a:gd name="connsiteY3" fmla="*/ 599090 h 1493278"/>
              <a:gd name="connsiteX4" fmla="*/ 935421 w 4477407"/>
              <a:gd name="connsiteY4" fmla="*/ 567559 h 1493278"/>
              <a:gd name="connsiteX5" fmla="*/ 777766 w 4477407"/>
              <a:gd name="connsiteY5" fmla="*/ 588580 h 1493278"/>
              <a:gd name="connsiteX6" fmla="*/ 599090 w 4477407"/>
              <a:gd name="connsiteY6" fmla="*/ 641131 h 1493278"/>
              <a:gd name="connsiteX7" fmla="*/ 620111 w 4477407"/>
              <a:gd name="connsiteY7" fmla="*/ 1019504 h 1493278"/>
              <a:gd name="connsiteX8" fmla="*/ 651642 w 4477407"/>
              <a:gd name="connsiteY8" fmla="*/ 1061545 h 1493278"/>
              <a:gd name="connsiteX9" fmla="*/ 746235 w 4477407"/>
              <a:gd name="connsiteY9" fmla="*/ 1093076 h 1493278"/>
              <a:gd name="connsiteX10" fmla="*/ 1030014 w 4477407"/>
              <a:gd name="connsiteY10" fmla="*/ 1072056 h 1493278"/>
              <a:gd name="connsiteX11" fmla="*/ 1166649 w 4477407"/>
              <a:gd name="connsiteY11" fmla="*/ 1051035 h 1493278"/>
              <a:gd name="connsiteX12" fmla="*/ 1219200 w 4477407"/>
              <a:gd name="connsiteY12" fmla="*/ 1019504 h 1493278"/>
              <a:gd name="connsiteX13" fmla="*/ 1282262 w 4477407"/>
              <a:gd name="connsiteY13" fmla="*/ 840828 h 1493278"/>
              <a:gd name="connsiteX14" fmla="*/ 1418897 w 4477407"/>
              <a:gd name="connsiteY14" fmla="*/ 451945 h 1493278"/>
              <a:gd name="connsiteX15" fmla="*/ 1408387 w 4477407"/>
              <a:gd name="connsiteY15" fmla="*/ 283780 h 1493278"/>
              <a:gd name="connsiteX16" fmla="*/ 1208690 w 4477407"/>
              <a:gd name="connsiteY16" fmla="*/ 115614 h 1493278"/>
              <a:gd name="connsiteX17" fmla="*/ 840828 w 4477407"/>
              <a:gd name="connsiteY17" fmla="*/ 0 h 1493278"/>
              <a:gd name="connsiteX18" fmla="*/ 620111 w 4477407"/>
              <a:gd name="connsiteY18" fmla="*/ 31531 h 1493278"/>
              <a:gd name="connsiteX19" fmla="*/ 210207 w 4477407"/>
              <a:gd name="connsiteY19" fmla="*/ 252249 h 1493278"/>
              <a:gd name="connsiteX20" fmla="*/ 0 w 4477407"/>
              <a:gd name="connsiteY20" fmla="*/ 851338 h 1493278"/>
              <a:gd name="connsiteX21" fmla="*/ 31531 w 4477407"/>
              <a:gd name="connsiteY21" fmla="*/ 1093076 h 1493278"/>
              <a:gd name="connsiteX22" fmla="*/ 157656 w 4477407"/>
              <a:gd name="connsiteY22" fmla="*/ 1334814 h 1493278"/>
              <a:gd name="connsiteX23" fmla="*/ 378373 w 4477407"/>
              <a:gd name="connsiteY23" fmla="*/ 1492469 h 1493278"/>
              <a:gd name="connsiteX24" fmla="*/ 641131 w 4477407"/>
              <a:gd name="connsiteY24" fmla="*/ 1397876 h 1493278"/>
              <a:gd name="connsiteX25" fmla="*/ 1155242 w 4477407"/>
              <a:gd name="connsiteY25" fmla="*/ 1432356 h 1493278"/>
              <a:gd name="connsiteX26" fmla="*/ 1710495 w 4477407"/>
              <a:gd name="connsiteY26" fmla="*/ 1215740 h 1493278"/>
              <a:gd name="connsiteX27" fmla="*/ 2474161 w 4477407"/>
              <a:gd name="connsiteY27" fmla="*/ 1017966 h 1493278"/>
              <a:gd name="connsiteX28" fmla="*/ 2995449 w 4477407"/>
              <a:gd name="connsiteY28" fmla="*/ 704193 h 1493278"/>
              <a:gd name="connsiteX29" fmla="*/ 3794235 w 4477407"/>
              <a:gd name="connsiteY29" fmla="*/ 430924 h 1493278"/>
              <a:gd name="connsiteX30" fmla="*/ 4477407 w 4477407"/>
              <a:gd name="connsiteY30" fmla="*/ 42042 h 1493278"/>
              <a:gd name="connsiteX0" fmla="*/ 893380 w 4477407"/>
              <a:gd name="connsiteY0" fmla="*/ 693683 h 1493278"/>
              <a:gd name="connsiteX1" fmla="*/ 987973 w 4477407"/>
              <a:gd name="connsiteY1" fmla="*/ 672662 h 1493278"/>
              <a:gd name="connsiteX2" fmla="*/ 1030014 w 4477407"/>
              <a:gd name="connsiteY2" fmla="*/ 651642 h 1493278"/>
              <a:gd name="connsiteX3" fmla="*/ 998483 w 4477407"/>
              <a:gd name="connsiteY3" fmla="*/ 599090 h 1493278"/>
              <a:gd name="connsiteX4" fmla="*/ 935421 w 4477407"/>
              <a:gd name="connsiteY4" fmla="*/ 567559 h 1493278"/>
              <a:gd name="connsiteX5" fmla="*/ 777766 w 4477407"/>
              <a:gd name="connsiteY5" fmla="*/ 588580 h 1493278"/>
              <a:gd name="connsiteX6" fmla="*/ 599090 w 4477407"/>
              <a:gd name="connsiteY6" fmla="*/ 641131 h 1493278"/>
              <a:gd name="connsiteX7" fmla="*/ 620111 w 4477407"/>
              <a:gd name="connsiteY7" fmla="*/ 1019504 h 1493278"/>
              <a:gd name="connsiteX8" fmla="*/ 651642 w 4477407"/>
              <a:gd name="connsiteY8" fmla="*/ 1061545 h 1493278"/>
              <a:gd name="connsiteX9" fmla="*/ 746235 w 4477407"/>
              <a:gd name="connsiteY9" fmla="*/ 1093076 h 1493278"/>
              <a:gd name="connsiteX10" fmla="*/ 1030014 w 4477407"/>
              <a:gd name="connsiteY10" fmla="*/ 1072056 h 1493278"/>
              <a:gd name="connsiteX11" fmla="*/ 1166649 w 4477407"/>
              <a:gd name="connsiteY11" fmla="*/ 1051035 h 1493278"/>
              <a:gd name="connsiteX12" fmla="*/ 1219200 w 4477407"/>
              <a:gd name="connsiteY12" fmla="*/ 1019504 h 1493278"/>
              <a:gd name="connsiteX13" fmla="*/ 1282262 w 4477407"/>
              <a:gd name="connsiteY13" fmla="*/ 840828 h 1493278"/>
              <a:gd name="connsiteX14" fmla="*/ 1418897 w 4477407"/>
              <a:gd name="connsiteY14" fmla="*/ 451945 h 1493278"/>
              <a:gd name="connsiteX15" fmla="*/ 1408387 w 4477407"/>
              <a:gd name="connsiteY15" fmla="*/ 283780 h 1493278"/>
              <a:gd name="connsiteX16" fmla="*/ 1208690 w 4477407"/>
              <a:gd name="connsiteY16" fmla="*/ 115614 h 1493278"/>
              <a:gd name="connsiteX17" fmla="*/ 840828 w 4477407"/>
              <a:gd name="connsiteY17" fmla="*/ 0 h 1493278"/>
              <a:gd name="connsiteX18" fmla="*/ 620111 w 4477407"/>
              <a:gd name="connsiteY18" fmla="*/ 31531 h 1493278"/>
              <a:gd name="connsiteX19" fmla="*/ 210207 w 4477407"/>
              <a:gd name="connsiteY19" fmla="*/ 252249 h 1493278"/>
              <a:gd name="connsiteX20" fmla="*/ 0 w 4477407"/>
              <a:gd name="connsiteY20" fmla="*/ 851338 h 1493278"/>
              <a:gd name="connsiteX21" fmla="*/ 31531 w 4477407"/>
              <a:gd name="connsiteY21" fmla="*/ 1093076 h 1493278"/>
              <a:gd name="connsiteX22" fmla="*/ 157656 w 4477407"/>
              <a:gd name="connsiteY22" fmla="*/ 1334814 h 1493278"/>
              <a:gd name="connsiteX23" fmla="*/ 378373 w 4477407"/>
              <a:gd name="connsiteY23" fmla="*/ 1492469 h 1493278"/>
              <a:gd name="connsiteX24" fmla="*/ 641131 w 4477407"/>
              <a:gd name="connsiteY24" fmla="*/ 1397876 h 1493278"/>
              <a:gd name="connsiteX25" fmla="*/ 1155242 w 4477407"/>
              <a:gd name="connsiteY25" fmla="*/ 1432356 h 1493278"/>
              <a:gd name="connsiteX26" fmla="*/ 1710495 w 4477407"/>
              <a:gd name="connsiteY26" fmla="*/ 1215740 h 1493278"/>
              <a:gd name="connsiteX27" fmla="*/ 2474161 w 4477407"/>
              <a:gd name="connsiteY27" fmla="*/ 1017966 h 1493278"/>
              <a:gd name="connsiteX28" fmla="*/ 3352288 w 4477407"/>
              <a:gd name="connsiteY28" fmla="*/ 704193 h 1493278"/>
              <a:gd name="connsiteX29" fmla="*/ 3794235 w 4477407"/>
              <a:gd name="connsiteY29" fmla="*/ 430924 h 1493278"/>
              <a:gd name="connsiteX30" fmla="*/ 4477407 w 4477407"/>
              <a:gd name="connsiteY30" fmla="*/ 42042 h 1493278"/>
              <a:gd name="connsiteX0" fmla="*/ 893380 w 4477407"/>
              <a:gd name="connsiteY0" fmla="*/ 693683 h 1493278"/>
              <a:gd name="connsiteX1" fmla="*/ 987973 w 4477407"/>
              <a:gd name="connsiteY1" fmla="*/ 672662 h 1493278"/>
              <a:gd name="connsiteX2" fmla="*/ 1030014 w 4477407"/>
              <a:gd name="connsiteY2" fmla="*/ 651642 h 1493278"/>
              <a:gd name="connsiteX3" fmla="*/ 998483 w 4477407"/>
              <a:gd name="connsiteY3" fmla="*/ 599090 h 1493278"/>
              <a:gd name="connsiteX4" fmla="*/ 935421 w 4477407"/>
              <a:gd name="connsiteY4" fmla="*/ 567559 h 1493278"/>
              <a:gd name="connsiteX5" fmla="*/ 777766 w 4477407"/>
              <a:gd name="connsiteY5" fmla="*/ 588580 h 1493278"/>
              <a:gd name="connsiteX6" fmla="*/ 599090 w 4477407"/>
              <a:gd name="connsiteY6" fmla="*/ 641131 h 1493278"/>
              <a:gd name="connsiteX7" fmla="*/ 620111 w 4477407"/>
              <a:gd name="connsiteY7" fmla="*/ 1019504 h 1493278"/>
              <a:gd name="connsiteX8" fmla="*/ 651642 w 4477407"/>
              <a:gd name="connsiteY8" fmla="*/ 1061545 h 1493278"/>
              <a:gd name="connsiteX9" fmla="*/ 746235 w 4477407"/>
              <a:gd name="connsiteY9" fmla="*/ 1093076 h 1493278"/>
              <a:gd name="connsiteX10" fmla="*/ 1030014 w 4477407"/>
              <a:gd name="connsiteY10" fmla="*/ 1072056 h 1493278"/>
              <a:gd name="connsiteX11" fmla="*/ 1166649 w 4477407"/>
              <a:gd name="connsiteY11" fmla="*/ 1051035 h 1493278"/>
              <a:gd name="connsiteX12" fmla="*/ 1219200 w 4477407"/>
              <a:gd name="connsiteY12" fmla="*/ 1019504 h 1493278"/>
              <a:gd name="connsiteX13" fmla="*/ 1282262 w 4477407"/>
              <a:gd name="connsiteY13" fmla="*/ 840828 h 1493278"/>
              <a:gd name="connsiteX14" fmla="*/ 1418897 w 4477407"/>
              <a:gd name="connsiteY14" fmla="*/ 451945 h 1493278"/>
              <a:gd name="connsiteX15" fmla="*/ 1408387 w 4477407"/>
              <a:gd name="connsiteY15" fmla="*/ 283780 h 1493278"/>
              <a:gd name="connsiteX16" fmla="*/ 1208690 w 4477407"/>
              <a:gd name="connsiteY16" fmla="*/ 115614 h 1493278"/>
              <a:gd name="connsiteX17" fmla="*/ 840828 w 4477407"/>
              <a:gd name="connsiteY17" fmla="*/ 0 h 1493278"/>
              <a:gd name="connsiteX18" fmla="*/ 620111 w 4477407"/>
              <a:gd name="connsiteY18" fmla="*/ 31531 h 1493278"/>
              <a:gd name="connsiteX19" fmla="*/ 210207 w 4477407"/>
              <a:gd name="connsiteY19" fmla="*/ 252249 h 1493278"/>
              <a:gd name="connsiteX20" fmla="*/ 0 w 4477407"/>
              <a:gd name="connsiteY20" fmla="*/ 851338 h 1493278"/>
              <a:gd name="connsiteX21" fmla="*/ 31531 w 4477407"/>
              <a:gd name="connsiteY21" fmla="*/ 1093076 h 1493278"/>
              <a:gd name="connsiteX22" fmla="*/ 157656 w 4477407"/>
              <a:gd name="connsiteY22" fmla="*/ 1334814 h 1493278"/>
              <a:gd name="connsiteX23" fmla="*/ 378373 w 4477407"/>
              <a:gd name="connsiteY23" fmla="*/ 1492469 h 1493278"/>
              <a:gd name="connsiteX24" fmla="*/ 641131 w 4477407"/>
              <a:gd name="connsiteY24" fmla="*/ 1397876 h 1493278"/>
              <a:gd name="connsiteX25" fmla="*/ 1155242 w 4477407"/>
              <a:gd name="connsiteY25" fmla="*/ 1432356 h 1493278"/>
              <a:gd name="connsiteX26" fmla="*/ 1710495 w 4477407"/>
              <a:gd name="connsiteY26" fmla="*/ 1215740 h 1493278"/>
              <a:gd name="connsiteX27" fmla="*/ 2474161 w 4477407"/>
              <a:gd name="connsiteY27" fmla="*/ 1017966 h 1493278"/>
              <a:gd name="connsiteX28" fmla="*/ 3352288 w 4477407"/>
              <a:gd name="connsiteY28" fmla="*/ 704193 h 1493278"/>
              <a:gd name="connsiteX29" fmla="*/ 3894596 w 4477407"/>
              <a:gd name="connsiteY29" fmla="*/ 475529 h 1493278"/>
              <a:gd name="connsiteX30" fmla="*/ 4477407 w 4477407"/>
              <a:gd name="connsiteY30" fmla="*/ 42042 h 1493278"/>
              <a:gd name="connsiteX0" fmla="*/ 893380 w 4466256"/>
              <a:gd name="connsiteY0" fmla="*/ 693683 h 1493278"/>
              <a:gd name="connsiteX1" fmla="*/ 987973 w 4466256"/>
              <a:gd name="connsiteY1" fmla="*/ 672662 h 1493278"/>
              <a:gd name="connsiteX2" fmla="*/ 1030014 w 4466256"/>
              <a:gd name="connsiteY2" fmla="*/ 651642 h 1493278"/>
              <a:gd name="connsiteX3" fmla="*/ 998483 w 4466256"/>
              <a:gd name="connsiteY3" fmla="*/ 599090 h 1493278"/>
              <a:gd name="connsiteX4" fmla="*/ 935421 w 4466256"/>
              <a:gd name="connsiteY4" fmla="*/ 567559 h 1493278"/>
              <a:gd name="connsiteX5" fmla="*/ 777766 w 4466256"/>
              <a:gd name="connsiteY5" fmla="*/ 588580 h 1493278"/>
              <a:gd name="connsiteX6" fmla="*/ 599090 w 4466256"/>
              <a:gd name="connsiteY6" fmla="*/ 641131 h 1493278"/>
              <a:gd name="connsiteX7" fmla="*/ 620111 w 4466256"/>
              <a:gd name="connsiteY7" fmla="*/ 1019504 h 1493278"/>
              <a:gd name="connsiteX8" fmla="*/ 651642 w 4466256"/>
              <a:gd name="connsiteY8" fmla="*/ 1061545 h 1493278"/>
              <a:gd name="connsiteX9" fmla="*/ 746235 w 4466256"/>
              <a:gd name="connsiteY9" fmla="*/ 1093076 h 1493278"/>
              <a:gd name="connsiteX10" fmla="*/ 1030014 w 4466256"/>
              <a:gd name="connsiteY10" fmla="*/ 1072056 h 1493278"/>
              <a:gd name="connsiteX11" fmla="*/ 1166649 w 4466256"/>
              <a:gd name="connsiteY11" fmla="*/ 1051035 h 1493278"/>
              <a:gd name="connsiteX12" fmla="*/ 1219200 w 4466256"/>
              <a:gd name="connsiteY12" fmla="*/ 1019504 h 1493278"/>
              <a:gd name="connsiteX13" fmla="*/ 1282262 w 4466256"/>
              <a:gd name="connsiteY13" fmla="*/ 840828 h 1493278"/>
              <a:gd name="connsiteX14" fmla="*/ 1418897 w 4466256"/>
              <a:gd name="connsiteY14" fmla="*/ 451945 h 1493278"/>
              <a:gd name="connsiteX15" fmla="*/ 1408387 w 4466256"/>
              <a:gd name="connsiteY15" fmla="*/ 283780 h 1493278"/>
              <a:gd name="connsiteX16" fmla="*/ 1208690 w 4466256"/>
              <a:gd name="connsiteY16" fmla="*/ 115614 h 1493278"/>
              <a:gd name="connsiteX17" fmla="*/ 840828 w 4466256"/>
              <a:gd name="connsiteY17" fmla="*/ 0 h 1493278"/>
              <a:gd name="connsiteX18" fmla="*/ 620111 w 4466256"/>
              <a:gd name="connsiteY18" fmla="*/ 31531 h 1493278"/>
              <a:gd name="connsiteX19" fmla="*/ 210207 w 4466256"/>
              <a:gd name="connsiteY19" fmla="*/ 252249 h 1493278"/>
              <a:gd name="connsiteX20" fmla="*/ 0 w 4466256"/>
              <a:gd name="connsiteY20" fmla="*/ 851338 h 1493278"/>
              <a:gd name="connsiteX21" fmla="*/ 31531 w 4466256"/>
              <a:gd name="connsiteY21" fmla="*/ 1093076 h 1493278"/>
              <a:gd name="connsiteX22" fmla="*/ 157656 w 4466256"/>
              <a:gd name="connsiteY22" fmla="*/ 1334814 h 1493278"/>
              <a:gd name="connsiteX23" fmla="*/ 378373 w 4466256"/>
              <a:gd name="connsiteY23" fmla="*/ 1492469 h 1493278"/>
              <a:gd name="connsiteX24" fmla="*/ 641131 w 4466256"/>
              <a:gd name="connsiteY24" fmla="*/ 1397876 h 1493278"/>
              <a:gd name="connsiteX25" fmla="*/ 1155242 w 4466256"/>
              <a:gd name="connsiteY25" fmla="*/ 1432356 h 1493278"/>
              <a:gd name="connsiteX26" fmla="*/ 1710495 w 4466256"/>
              <a:gd name="connsiteY26" fmla="*/ 1215740 h 1493278"/>
              <a:gd name="connsiteX27" fmla="*/ 2474161 w 4466256"/>
              <a:gd name="connsiteY27" fmla="*/ 1017966 h 1493278"/>
              <a:gd name="connsiteX28" fmla="*/ 3352288 w 4466256"/>
              <a:gd name="connsiteY28" fmla="*/ 704193 h 1493278"/>
              <a:gd name="connsiteX29" fmla="*/ 3894596 w 4466256"/>
              <a:gd name="connsiteY29" fmla="*/ 475529 h 1493278"/>
              <a:gd name="connsiteX30" fmla="*/ 4466256 w 4466256"/>
              <a:gd name="connsiteY30" fmla="*/ 187008 h 1493278"/>
              <a:gd name="connsiteX0" fmla="*/ 893380 w 4466256"/>
              <a:gd name="connsiteY0" fmla="*/ 693683 h 1493278"/>
              <a:gd name="connsiteX1" fmla="*/ 987973 w 4466256"/>
              <a:gd name="connsiteY1" fmla="*/ 672662 h 1493278"/>
              <a:gd name="connsiteX2" fmla="*/ 1030014 w 4466256"/>
              <a:gd name="connsiteY2" fmla="*/ 651642 h 1493278"/>
              <a:gd name="connsiteX3" fmla="*/ 998483 w 4466256"/>
              <a:gd name="connsiteY3" fmla="*/ 599090 h 1493278"/>
              <a:gd name="connsiteX4" fmla="*/ 935421 w 4466256"/>
              <a:gd name="connsiteY4" fmla="*/ 567559 h 1493278"/>
              <a:gd name="connsiteX5" fmla="*/ 777766 w 4466256"/>
              <a:gd name="connsiteY5" fmla="*/ 588580 h 1493278"/>
              <a:gd name="connsiteX6" fmla="*/ 599090 w 4466256"/>
              <a:gd name="connsiteY6" fmla="*/ 641131 h 1493278"/>
              <a:gd name="connsiteX7" fmla="*/ 620111 w 4466256"/>
              <a:gd name="connsiteY7" fmla="*/ 1019504 h 1493278"/>
              <a:gd name="connsiteX8" fmla="*/ 651642 w 4466256"/>
              <a:gd name="connsiteY8" fmla="*/ 1061545 h 1493278"/>
              <a:gd name="connsiteX9" fmla="*/ 746235 w 4466256"/>
              <a:gd name="connsiteY9" fmla="*/ 1093076 h 1493278"/>
              <a:gd name="connsiteX10" fmla="*/ 1030014 w 4466256"/>
              <a:gd name="connsiteY10" fmla="*/ 1072056 h 1493278"/>
              <a:gd name="connsiteX11" fmla="*/ 1166649 w 4466256"/>
              <a:gd name="connsiteY11" fmla="*/ 1051035 h 1493278"/>
              <a:gd name="connsiteX12" fmla="*/ 1219200 w 4466256"/>
              <a:gd name="connsiteY12" fmla="*/ 1019504 h 1493278"/>
              <a:gd name="connsiteX13" fmla="*/ 1282262 w 4466256"/>
              <a:gd name="connsiteY13" fmla="*/ 840828 h 1493278"/>
              <a:gd name="connsiteX14" fmla="*/ 1418897 w 4466256"/>
              <a:gd name="connsiteY14" fmla="*/ 451945 h 1493278"/>
              <a:gd name="connsiteX15" fmla="*/ 1408387 w 4466256"/>
              <a:gd name="connsiteY15" fmla="*/ 283780 h 1493278"/>
              <a:gd name="connsiteX16" fmla="*/ 1208690 w 4466256"/>
              <a:gd name="connsiteY16" fmla="*/ 115614 h 1493278"/>
              <a:gd name="connsiteX17" fmla="*/ 840828 w 4466256"/>
              <a:gd name="connsiteY17" fmla="*/ 0 h 1493278"/>
              <a:gd name="connsiteX18" fmla="*/ 620111 w 4466256"/>
              <a:gd name="connsiteY18" fmla="*/ 31531 h 1493278"/>
              <a:gd name="connsiteX19" fmla="*/ 210207 w 4466256"/>
              <a:gd name="connsiteY19" fmla="*/ 252249 h 1493278"/>
              <a:gd name="connsiteX20" fmla="*/ 0 w 4466256"/>
              <a:gd name="connsiteY20" fmla="*/ 851338 h 1493278"/>
              <a:gd name="connsiteX21" fmla="*/ 31531 w 4466256"/>
              <a:gd name="connsiteY21" fmla="*/ 1093076 h 1493278"/>
              <a:gd name="connsiteX22" fmla="*/ 157656 w 4466256"/>
              <a:gd name="connsiteY22" fmla="*/ 1334814 h 1493278"/>
              <a:gd name="connsiteX23" fmla="*/ 378373 w 4466256"/>
              <a:gd name="connsiteY23" fmla="*/ 1492469 h 1493278"/>
              <a:gd name="connsiteX24" fmla="*/ 641131 w 4466256"/>
              <a:gd name="connsiteY24" fmla="*/ 1397876 h 1493278"/>
              <a:gd name="connsiteX25" fmla="*/ 1155242 w 4466256"/>
              <a:gd name="connsiteY25" fmla="*/ 1432356 h 1493278"/>
              <a:gd name="connsiteX26" fmla="*/ 1699344 w 4466256"/>
              <a:gd name="connsiteY26" fmla="*/ 1260345 h 1493278"/>
              <a:gd name="connsiteX27" fmla="*/ 2474161 w 4466256"/>
              <a:gd name="connsiteY27" fmla="*/ 1017966 h 1493278"/>
              <a:gd name="connsiteX28" fmla="*/ 3352288 w 4466256"/>
              <a:gd name="connsiteY28" fmla="*/ 704193 h 1493278"/>
              <a:gd name="connsiteX29" fmla="*/ 3894596 w 4466256"/>
              <a:gd name="connsiteY29" fmla="*/ 475529 h 1493278"/>
              <a:gd name="connsiteX30" fmla="*/ 4466256 w 4466256"/>
              <a:gd name="connsiteY30" fmla="*/ 187008 h 1493278"/>
              <a:gd name="connsiteX0" fmla="*/ 893380 w 4466256"/>
              <a:gd name="connsiteY0" fmla="*/ 693683 h 1439144"/>
              <a:gd name="connsiteX1" fmla="*/ 987973 w 4466256"/>
              <a:gd name="connsiteY1" fmla="*/ 672662 h 1439144"/>
              <a:gd name="connsiteX2" fmla="*/ 1030014 w 4466256"/>
              <a:gd name="connsiteY2" fmla="*/ 651642 h 1439144"/>
              <a:gd name="connsiteX3" fmla="*/ 998483 w 4466256"/>
              <a:gd name="connsiteY3" fmla="*/ 599090 h 1439144"/>
              <a:gd name="connsiteX4" fmla="*/ 935421 w 4466256"/>
              <a:gd name="connsiteY4" fmla="*/ 567559 h 1439144"/>
              <a:gd name="connsiteX5" fmla="*/ 777766 w 4466256"/>
              <a:gd name="connsiteY5" fmla="*/ 588580 h 1439144"/>
              <a:gd name="connsiteX6" fmla="*/ 599090 w 4466256"/>
              <a:gd name="connsiteY6" fmla="*/ 641131 h 1439144"/>
              <a:gd name="connsiteX7" fmla="*/ 620111 w 4466256"/>
              <a:gd name="connsiteY7" fmla="*/ 1019504 h 1439144"/>
              <a:gd name="connsiteX8" fmla="*/ 651642 w 4466256"/>
              <a:gd name="connsiteY8" fmla="*/ 1061545 h 1439144"/>
              <a:gd name="connsiteX9" fmla="*/ 746235 w 4466256"/>
              <a:gd name="connsiteY9" fmla="*/ 1093076 h 1439144"/>
              <a:gd name="connsiteX10" fmla="*/ 1030014 w 4466256"/>
              <a:gd name="connsiteY10" fmla="*/ 1072056 h 1439144"/>
              <a:gd name="connsiteX11" fmla="*/ 1166649 w 4466256"/>
              <a:gd name="connsiteY11" fmla="*/ 1051035 h 1439144"/>
              <a:gd name="connsiteX12" fmla="*/ 1219200 w 4466256"/>
              <a:gd name="connsiteY12" fmla="*/ 1019504 h 1439144"/>
              <a:gd name="connsiteX13" fmla="*/ 1282262 w 4466256"/>
              <a:gd name="connsiteY13" fmla="*/ 840828 h 1439144"/>
              <a:gd name="connsiteX14" fmla="*/ 1418897 w 4466256"/>
              <a:gd name="connsiteY14" fmla="*/ 451945 h 1439144"/>
              <a:gd name="connsiteX15" fmla="*/ 1408387 w 4466256"/>
              <a:gd name="connsiteY15" fmla="*/ 283780 h 1439144"/>
              <a:gd name="connsiteX16" fmla="*/ 1208690 w 4466256"/>
              <a:gd name="connsiteY16" fmla="*/ 115614 h 1439144"/>
              <a:gd name="connsiteX17" fmla="*/ 840828 w 4466256"/>
              <a:gd name="connsiteY17" fmla="*/ 0 h 1439144"/>
              <a:gd name="connsiteX18" fmla="*/ 620111 w 4466256"/>
              <a:gd name="connsiteY18" fmla="*/ 31531 h 1439144"/>
              <a:gd name="connsiteX19" fmla="*/ 210207 w 4466256"/>
              <a:gd name="connsiteY19" fmla="*/ 252249 h 1439144"/>
              <a:gd name="connsiteX20" fmla="*/ 0 w 4466256"/>
              <a:gd name="connsiteY20" fmla="*/ 851338 h 1439144"/>
              <a:gd name="connsiteX21" fmla="*/ 31531 w 4466256"/>
              <a:gd name="connsiteY21" fmla="*/ 1093076 h 1439144"/>
              <a:gd name="connsiteX22" fmla="*/ 157656 w 4466256"/>
              <a:gd name="connsiteY22" fmla="*/ 1334814 h 1439144"/>
              <a:gd name="connsiteX23" fmla="*/ 641131 w 4466256"/>
              <a:gd name="connsiteY23" fmla="*/ 1397876 h 1439144"/>
              <a:gd name="connsiteX24" fmla="*/ 1155242 w 4466256"/>
              <a:gd name="connsiteY24" fmla="*/ 1432356 h 1439144"/>
              <a:gd name="connsiteX25" fmla="*/ 1699344 w 4466256"/>
              <a:gd name="connsiteY25" fmla="*/ 1260345 h 1439144"/>
              <a:gd name="connsiteX26" fmla="*/ 2474161 w 4466256"/>
              <a:gd name="connsiteY26" fmla="*/ 1017966 h 1439144"/>
              <a:gd name="connsiteX27" fmla="*/ 3352288 w 4466256"/>
              <a:gd name="connsiteY27" fmla="*/ 704193 h 1439144"/>
              <a:gd name="connsiteX28" fmla="*/ 3894596 w 4466256"/>
              <a:gd name="connsiteY28" fmla="*/ 475529 h 1439144"/>
              <a:gd name="connsiteX29" fmla="*/ 4466256 w 4466256"/>
              <a:gd name="connsiteY29" fmla="*/ 187008 h 1439144"/>
              <a:gd name="connsiteX0" fmla="*/ 893380 w 4466256"/>
              <a:gd name="connsiteY0" fmla="*/ 693683 h 1440759"/>
              <a:gd name="connsiteX1" fmla="*/ 987973 w 4466256"/>
              <a:gd name="connsiteY1" fmla="*/ 672662 h 1440759"/>
              <a:gd name="connsiteX2" fmla="*/ 1030014 w 4466256"/>
              <a:gd name="connsiteY2" fmla="*/ 651642 h 1440759"/>
              <a:gd name="connsiteX3" fmla="*/ 998483 w 4466256"/>
              <a:gd name="connsiteY3" fmla="*/ 599090 h 1440759"/>
              <a:gd name="connsiteX4" fmla="*/ 935421 w 4466256"/>
              <a:gd name="connsiteY4" fmla="*/ 567559 h 1440759"/>
              <a:gd name="connsiteX5" fmla="*/ 777766 w 4466256"/>
              <a:gd name="connsiteY5" fmla="*/ 588580 h 1440759"/>
              <a:gd name="connsiteX6" fmla="*/ 599090 w 4466256"/>
              <a:gd name="connsiteY6" fmla="*/ 641131 h 1440759"/>
              <a:gd name="connsiteX7" fmla="*/ 620111 w 4466256"/>
              <a:gd name="connsiteY7" fmla="*/ 1019504 h 1440759"/>
              <a:gd name="connsiteX8" fmla="*/ 651642 w 4466256"/>
              <a:gd name="connsiteY8" fmla="*/ 1061545 h 1440759"/>
              <a:gd name="connsiteX9" fmla="*/ 746235 w 4466256"/>
              <a:gd name="connsiteY9" fmla="*/ 1093076 h 1440759"/>
              <a:gd name="connsiteX10" fmla="*/ 1030014 w 4466256"/>
              <a:gd name="connsiteY10" fmla="*/ 1072056 h 1440759"/>
              <a:gd name="connsiteX11" fmla="*/ 1166649 w 4466256"/>
              <a:gd name="connsiteY11" fmla="*/ 1051035 h 1440759"/>
              <a:gd name="connsiteX12" fmla="*/ 1219200 w 4466256"/>
              <a:gd name="connsiteY12" fmla="*/ 1019504 h 1440759"/>
              <a:gd name="connsiteX13" fmla="*/ 1282262 w 4466256"/>
              <a:gd name="connsiteY13" fmla="*/ 840828 h 1440759"/>
              <a:gd name="connsiteX14" fmla="*/ 1418897 w 4466256"/>
              <a:gd name="connsiteY14" fmla="*/ 451945 h 1440759"/>
              <a:gd name="connsiteX15" fmla="*/ 1408387 w 4466256"/>
              <a:gd name="connsiteY15" fmla="*/ 283780 h 1440759"/>
              <a:gd name="connsiteX16" fmla="*/ 1208690 w 4466256"/>
              <a:gd name="connsiteY16" fmla="*/ 115614 h 1440759"/>
              <a:gd name="connsiteX17" fmla="*/ 840828 w 4466256"/>
              <a:gd name="connsiteY17" fmla="*/ 0 h 1440759"/>
              <a:gd name="connsiteX18" fmla="*/ 620111 w 4466256"/>
              <a:gd name="connsiteY18" fmla="*/ 31531 h 1440759"/>
              <a:gd name="connsiteX19" fmla="*/ 210207 w 4466256"/>
              <a:gd name="connsiteY19" fmla="*/ 252249 h 1440759"/>
              <a:gd name="connsiteX20" fmla="*/ 0 w 4466256"/>
              <a:gd name="connsiteY20" fmla="*/ 851338 h 1440759"/>
              <a:gd name="connsiteX21" fmla="*/ 31531 w 4466256"/>
              <a:gd name="connsiteY21" fmla="*/ 1093076 h 1440759"/>
              <a:gd name="connsiteX22" fmla="*/ 191110 w 4466256"/>
              <a:gd name="connsiteY22" fmla="*/ 1256755 h 1440759"/>
              <a:gd name="connsiteX23" fmla="*/ 641131 w 4466256"/>
              <a:gd name="connsiteY23" fmla="*/ 1397876 h 1440759"/>
              <a:gd name="connsiteX24" fmla="*/ 1155242 w 4466256"/>
              <a:gd name="connsiteY24" fmla="*/ 1432356 h 1440759"/>
              <a:gd name="connsiteX25" fmla="*/ 1699344 w 4466256"/>
              <a:gd name="connsiteY25" fmla="*/ 1260345 h 1440759"/>
              <a:gd name="connsiteX26" fmla="*/ 2474161 w 4466256"/>
              <a:gd name="connsiteY26" fmla="*/ 1017966 h 1440759"/>
              <a:gd name="connsiteX27" fmla="*/ 3352288 w 4466256"/>
              <a:gd name="connsiteY27" fmla="*/ 704193 h 1440759"/>
              <a:gd name="connsiteX28" fmla="*/ 3894596 w 4466256"/>
              <a:gd name="connsiteY28" fmla="*/ 475529 h 1440759"/>
              <a:gd name="connsiteX29" fmla="*/ 4466256 w 4466256"/>
              <a:gd name="connsiteY29" fmla="*/ 187008 h 1440759"/>
              <a:gd name="connsiteX0" fmla="*/ 871174 w 4444050"/>
              <a:gd name="connsiteY0" fmla="*/ 693683 h 1440759"/>
              <a:gd name="connsiteX1" fmla="*/ 965767 w 4444050"/>
              <a:gd name="connsiteY1" fmla="*/ 672662 h 1440759"/>
              <a:gd name="connsiteX2" fmla="*/ 1007808 w 4444050"/>
              <a:gd name="connsiteY2" fmla="*/ 651642 h 1440759"/>
              <a:gd name="connsiteX3" fmla="*/ 976277 w 4444050"/>
              <a:gd name="connsiteY3" fmla="*/ 599090 h 1440759"/>
              <a:gd name="connsiteX4" fmla="*/ 913215 w 4444050"/>
              <a:gd name="connsiteY4" fmla="*/ 567559 h 1440759"/>
              <a:gd name="connsiteX5" fmla="*/ 755560 w 4444050"/>
              <a:gd name="connsiteY5" fmla="*/ 588580 h 1440759"/>
              <a:gd name="connsiteX6" fmla="*/ 576884 w 4444050"/>
              <a:gd name="connsiteY6" fmla="*/ 641131 h 1440759"/>
              <a:gd name="connsiteX7" fmla="*/ 597905 w 4444050"/>
              <a:gd name="connsiteY7" fmla="*/ 1019504 h 1440759"/>
              <a:gd name="connsiteX8" fmla="*/ 629436 w 4444050"/>
              <a:gd name="connsiteY8" fmla="*/ 1061545 h 1440759"/>
              <a:gd name="connsiteX9" fmla="*/ 724029 w 4444050"/>
              <a:gd name="connsiteY9" fmla="*/ 1093076 h 1440759"/>
              <a:gd name="connsiteX10" fmla="*/ 1007808 w 4444050"/>
              <a:gd name="connsiteY10" fmla="*/ 1072056 h 1440759"/>
              <a:gd name="connsiteX11" fmla="*/ 1144443 w 4444050"/>
              <a:gd name="connsiteY11" fmla="*/ 1051035 h 1440759"/>
              <a:gd name="connsiteX12" fmla="*/ 1196994 w 4444050"/>
              <a:gd name="connsiteY12" fmla="*/ 1019504 h 1440759"/>
              <a:gd name="connsiteX13" fmla="*/ 1260056 w 4444050"/>
              <a:gd name="connsiteY13" fmla="*/ 840828 h 1440759"/>
              <a:gd name="connsiteX14" fmla="*/ 1396691 w 4444050"/>
              <a:gd name="connsiteY14" fmla="*/ 451945 h 1440759"/>
              <a:gd name="connsiteX15" fmla="*/ 1386181 w 4444050"/>
              <a:gd name="connsiteY15" fmla="*/ 283780 h 1440759"/>
              <a:gd name="connsiteX16" fmla="*/ 1186484 w 4444050"/>
              <a:gd name="connsiteY16" fmla="*/ 115614 h 1440759"/>
              <a:gd name="connsiteX17" fmla="*/ 818622 w 4444050"/>
              <a:gd name="connsiteY17" fmla="*/ 0 h 1440759"/>
              <a:gd name="connsiteX18" fmla="*/ 597905 w 4444050"/>
              <a:gd name="connsiteY18" fmla="*/ 31531 h 1440759"/>
              <a:gd name="connsiteX19" fmla="*/ 188001 w 4444050"/>
              <a:gd name="connsiteY19" fmla="*/ 252249 h 1440759"/>
              <a:gd name="connsiteX20" fmla="*/ 11247 w 4444050"/>
              <a:gd name="connsiteY20" fmla="*/ 539104 h 1440759"/>
              <a:gd name="connsiteX21" fmla="*/ 9325 w 4444050"/>
              <a:gd name="connsiteY21" fmla="*/ 1093076 h 1440759"/>
              <a:gd name="connsiteX22" fmla="*/ 168904 w 4444050"/>
              <a:gd name="connsiteY22" fmla="*/ 1256755 h 1440759"/>
              <a:gd name="connsiteX23" fmla="*/ 618925 w 4444050"/>
              <a:gd name="connsiteY23" fmla="*/ 1397876 h 1440759"/>
              <a:gd name="connsiteX24" fmla="*/ 1133036 w 4444050"/>
              <a:gd name="connsiteY24" fmla="*/ 1432356 h 1440759"/>
              <a:gd name="connsiteX25" fmla="*/ 1677138 w 4444050"/>
              <a:gd name="connsiteY25" fmla="*/ 1260345 h 1440759"/>
              <a:gd name="connsiteX26" fmla="*/ 2451955 w 4444050"/>
              <a:gd name="connsiteY26" fmla="*/ 1017966 h 1440759"/>
              <a:gd name="connsiteX27" fmla="*/ 3330082 w 4444050"/>
              <a:gd name="connsiteY27" fmla="*/ 704193 h 1440759"/>
              <a:gd name="connsiteX28" fmla="*/ 3872390 w 4444050"/>
              <a:gd name="connsiteY28" fmla="*/ 475529 h 1440759"/>
              <a:gd name="connsiteX29" fmla="*/ 4444050 w 4444050"/>
              <a:gd name="connsiteY29" fmla="*/ 187008 h 1440759"/>
              <a:gd name="connsiteX0" fmla="*/ 859927 w 4432803"/>
              <a:gd name="connsiteY0" fmla="*/ 693683 h 1440759"/>
              <a:gd name="connsiteX1" fmla="*/ 954520 w 4432803"/>
              <a:gd name="connsiteY1" fmla="*/ 672662 h 1440759"/>
              <a:gd name="connsiteX2" fmla="*/ 996561 w 4432803"/>
              <a:gd name="connsiteY2" fmla="*/ 651642 h 1440759"/>
              <a:gd name="connsiteX3" fmla="*/ 965030 w 4432803"/>
              <a:gd name="connsiteY3" fmla="*/ 599090 h 1440759"/>
              <a:gd name="connsiteX4" fmla="*/ 901968 w 4432803"/>
              <a:gd name="connsiteY4" fmla="*/ 567559 h 1440759"/>
              <a:gd name="connsiteX5" fmla="*/ 744313 w 4432803"/>
              <a:gd name="connsiteY5" fmla="*/ 588580 h 1440759"/>
              <a:gd name="connsiteX6" fmla="*/ 565637 w 4432803"/>
              <a:gd name="connsiteY6" fmla="*/ 641131 h 1440759"/>
              <a:gd name="connsiteX7" fmla="*/ 586658 w 4432803"/>
              <a:gd name="connsiteY7" fmla="*/ 1019504 h 1440759"/>
              <a:gd name="connsiteX8" fmla="*/ 618189 w 4432803"/>
              <a:gd name="connsiteY8" fmla="*/ 1061545 h 1440759"/>
              <a:gd name="connsiteX9" fmla="*/ 712782 w 4432803"/>
              <a:gd name="connsiteY9" fmla="*/ 1093076 h 1440759"/>
              <a:gd name="connsiteX10" fmla="*/ 996561 w 4432803"/>
              <a:gd name="connsiteY10" fmla="*/ 1072056 h 1440759"/>
              <a:gd name="connsiteX11" fmla="*/ 1133196 w 4432803"/>
              <a:gd name="connsiteY11" fmla="*/ 1051035 h 1440759"/>
              <a:gd name="connsiteX12" fmla="*/ 1185747 w 4432803"/>
              <a:gd name="connsiteY12" fmla="*/ 1019504 h 1440759"/>
              <a:gd name="connsiteX13" fmla="*/ 1248809 w 4432803"/>
              <a:gd name="connsiteY13" fmla="*/ 840828 h 1440759"/>
              <a:gd name="connsiteX14" fmla="*/ 1385444 w 4432803"/>
              <a:gd name="connsiteY14" fmla="*/ 451945 h 1440759"/>
              <a:gd name="connsiteX15" fmla="*/ 1374934 w 4432803"/>
              <a:gd name="connsiteY15" fmla="*/ 283780 h 1440759"/>
              <a:gd name="connsiteX16" fmla="*/ 1175237 w 4432803"/>
              <a:gd name="connsiteY16" fmla="*/ 115614 h 1440759"/>
              <a:gd name="connsiteX17" fmla="*/ 807375 w 4432803"/>
              <a:gd name="connsiteY17" fmla="*/ 0 h 1440759"/>
              <a:gd name="connsiteX18" fmla="*/ 586658 w 4432803"/>
              <a:gd name="connsiteY18" fmla="*/ 31531 h 1440759"/>
              <a:gd name="connsiteX19" fmla="*/ 176754 w 4432803"/>
              <a:gd name="connsiteY19" fmla="*/ 252249 h 1440759"/>
              <a:gd name="connsiteX20" fmla="*/ 0 w 4432803"/>
              <a:gd name="connsiteY20" fmla="*/ 539104 h 1440759"/>
              <a:gd name="connsiteX21" fmla="*/ 42683 w 4432803"/>
              <a:gd name="connsiteY21" fmla="*/ 992715 h 1440759"/>
              <a:gd name="connsiteX22" fmla="*/ 157657 w 4432803"/>
              <a:gd name="connsiteY22" fmla="*/ 1256755 h 1440759"/>
              <a:gd name="connsiteX23" fmla="*/ 607678 w 4432803"/>
              <a:gd name="connsiteY23" fmla="*/ 1397876 h 1440759"/>
              <a:gd name="connsiteX24" fmla="*/ 1121789 w 4432803"/>
              <a:gd name="connsiteY24" fmla="*/ 1432356 h 1440759"/>
              <a:gd name="connsiteX25" fmla="*/ 1665891 w 4432803"/>
              <a:gd name="connsiteY25" fmla="*/ 1260345 h 1440759"/>
              <a:gd name="connsiteX26" fmla="*/ 2440708 w 4432803"/>
              <a:gd name="connsiteY26" fmla="*/ 1017966 h 1440759"/>
              <a:gd name="connsiteX27" fmla="*/ 3318835 w 4432803"/>
              <a:gd name="connsiteY27" fmla="*/ 704193 h 1440759"/>
              <a:gd name="connsiteX28" fmla="*/ 3861143 w 4432803"/>
              <a:gd name="connsiteY28" fmla="*/ 475529 h 1440759"/>
              <a:gd name="connsiteX29" fmla="*/ 4432803 w 4432803"/>
              <a:gd name="connsiteY29" fmla="*/ 187008 h 1440759"/>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248809 w 4432803"/>
              <a:gd name="connsiteY13" fmla="*/ 840828 h 1441641"/>
              <a:gd name="connsiteX14" fmla="*/ 1385444 w 4432803"/>
              <a:gd name="connsiteY14" fmla="*/ 451945 h 1441641"/>
              <a:gd name="connsiteX15" fmla="*/ 1374934 w 4432803"/>
              <a:gd name="connsiteY15" fmla="*/ 283780 h 1441641"/>
              <a:gd name="connsiteX16" fmla="*/ 1175237 w 4432803"/>
              <a:gd name="connsiteY16" fmla="*/ 115614 h 1441641"/>
              <a:gd name="connsiteX17" fmla="*/ 807375 w 4432803"/>
              <a:gd name="connsiteY17" fmla="*/ 0 h 1441641"/>
              <a:gd name="connsiteX18" fmla="*/ 586658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248809 w 4432803"/>
              <a:gd name="connsiteY13" fmla="*/ 840828 h 1441641"/>
              <a:gd name="connsiteX14" fmla="*/ 1641922 w 4432803"/>
              <a:gd name="connsiteY14" fmla="*/ 463096 h 1441641"/>
              <a:gd name="connsiteX15" fmla="*/ 1374934 w 4432803"/>
              <a:gd name="connsiteY15" fmla="*/ 283780 h 1441641"/>
              <a:gd name="connsiteX16" fmla="*/ 1175237 w 4432803"/>
              <a:gd name="connsiteY16" fmla="*/ 115614 h 1441641"/>
              <a:gd name="connsiteX17" fmla="*/ 807375 w 4432803"/>
              <a:gd name="connsiteY17" fmla="*/ 0 h 1441641"/>
              <a:gd name="connsiteX18" fmla="*/ 586658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449531 w 4432803"/>
              <a:gd name="connsiteY13" fmla="*/ 918887 h 1441641"/>
              <a:gd name="connsiteX14" fmla="*/ 1641922 w 4432803"/>
              <a:gd name="connsiteY14" fmla="*/ 463096 h 1441641"/>
              <a:gd name="connsiteX15" fmla="*/ 1374934 w 4432803"/>
              <a:gd name="connsiteY15" fmla="*/ 283780 h 1441641"/>
              <a:gd name="connsiteX16" fmla="*/ 1175237 w 4432803"/>
              <a:gd name="connsiteY16" fmla="*/ 115614 h 1441641"/>
              <a:gd name="connsiteX17" fmla="*/ 807375 w 4432803"/>
              <a:gd name="connsiteY17" fmla="*/ 0 h 1441641"/>
              <a:gd name="connsiteX18" fmla="*/ 586658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449531 w 4432803"/>
              <a:gd name="connsiteY13" fmla="*/ 918887 h 1441641"/>
              <a:gd name="connsiteX14" fmla="*/ 1641922 w 4432803"/>
              <a:gd name="connsiteY14" fmla="*/ 463096 h 1441641"/>
              <a:gd name="connsiteX15" fmla="*/ 1374934 w 4432803"/>
              <a:gd name="connsiteY15" fmla="*/ 228024 h 1441641"/>
              <a:gd name="connsiteX16" fmla="*/ 1175237 w 4432803"/>
              <a:gd name="connsiteY16" fmla="*/ 115614 h 1441641"/>
              <a:gd name="connsiteX17" fmla="*/ 807375 w 4432803"/>
              <a:gd name="connsiteY17" fmla="*/ 0 h 1441641"/>
              <a:gd name="connsiteX18" fmla="*/ 586658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449531 w 4432803"/>
              <a:gd name="connsiteY13" fmla="*/ 918887 h 1441641"/>
              <a:gd name="connsiteX14" fmla="*/ 1641922 w 4432803"/>
              <a:gd name="connsiteY14" fmla="*/ 463096 h 1441641"/>
              <a:gd name="connsiteX15" fmla="*/ 1374934 w 4432803"/>
              <a:gd name="connsiteY15" fmla="*/ 228024 h 1441641"/>
              <a:gd name="connsiteX16" fmla="*/ 1164085 w 4432803"/>
              <a:gd name="connsiteY16" fmla="*/ 71010 h 1441641"/>
              <a:gd name="connsiteX17" fmla="*/ 807375 w 4432803"/>
              <a:gd name="connsiteY17" fmla="*/ 0 h 1441641"/>
              <a:gd name="connsiteX18" fmla="*/ 586658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618189 w 4432803"/>
              <a:gd name="connsiteY8" fmla="*/ 1061545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449531 w 4432803"/>
              <a:gd name="connsiteY13" fmla="*/ 918887 h 1441641"/>
              <a:gd name="connsiteX14" fmla="*/ 1641922 w 4432803"/>
              <a:gd name="connsiteY14" fmla="*/ 463096 h 1441641"/>
              <a:gd name="connsiteX15" fmla="*/ 1374934 w 4432803"/>
              <a:gd name="connsiteY15" fmla="*/ 228024 h 1441641"/>
              <a:gd name="connsiteX16" fmla="*/ 1164085 w 4432803"/>
              <a:gd name="connsiteY16" fmla="*/ 71010 h 1441641"/>
              <a:gd name="connsiteX17" fmla="*/ 807375 w 4432803"/>
              <a:gd name="connsiteY17" fmla="*/ 0 h 1441641"/>
              <a:gd name="connsiteX18" fmla="*/ 452843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573584 w 4432803"/>
              <a:gd name="connsiteY8" fmla="*/ 1005789 h 1441641"/>
              <a:gd name="connsiteX9" fmla="*/ 712782 w 4432803"/>
              <a:gd name="connsiteY9" fmla="*/ 1093076 h 1441641"/>
              <a:gd name="connsiteX10" fmla="*/ 996561 w 4432803"/>
              <a:gd name="connsiteY10" fmla="*/ 1072056 h 1441641"/>
              <a:gd name="connsiteX11" fmla="*/ 1133196 w 4432803"/>
              <a:gd name="connsiteY11" fmla="*/ 1051035 h 1441641"/>
              <a:gd name="connsiteX12" fmla="*/ 1185747 w 4432803"/>
              <a:gd name="connsiteY12" fmla="*/ 1019504 h 1441641"/>
              <a:gd name="connsiteX13" fmla="*/ 1449531 w 4432803"/>
              <a:gd name="connsiteY13" fmla="*/ 918887 h 1441641"/>
              <a:gd name="connsiteX14" fmla="*/ 1641922 w 4432803"/>
              <a:gd name="connsiteY14" fmla="*/ 463096 h 1441641"/>
              <a:gd name="connsiteX15" fmla="*/ 1374934 w 4432803"/>
              <a:gd name="connsiteY15" fmla="*/ 228024 h 1441641"/>
              <a:gd name="connsiteX16" fmla="*/ 1164085 w 4432803"/>
              <a:gd name="connsiteY16" fmla="*/ 71010 h 1441641"/>
              <a:gd name="connsiteX17" fmla="*/ 807375 w 4432803"/>
              <a:gd name="connsiteY17" fmla="*/ 0 h 1441641"/>
              <a:gd name="connsiteX18" fmla="*/ 452843 w 4432803"/>
              <a:gd name="connsiteY18" fmla="*/ 31531 h 1441641"/>
              <a:gd name="connsiteX19" fmla="*/ 176754 w 4432803"/>
              <a:gd name="connsiteY19" fmla="*/ 252249 h 1441641"/>
              <a:gd name="connsiteX20" fmla="*/ 0 w 4432803"/>
              <a:gd name="connsiteY20" fmla="*/ 539104 h 1441641"/>
              <a:gd name="connsiteX21" fmla="*/ 42683 w 4432803"/>
              <a:gd name="connsiteY21" fmla="*/ 992715 h 1441641"/>
              <a:gd name="connsiteX22" fmla="*/ 269169 w 4432803"/>
              <a:gd name="connsiteY22" fmla="*/ 1223302 h 1441641"/>
              <a:gd name="connsiteX23" fmla="*/ 607678 w 4432803"/>
              <a:gd name="connsiteY23" fmla="*/ 1397876 h 1441641"/>
              <a:gd name="connsiteX24" fmla="*/ 1121789 w 4432803"/>
              <a:gd name="connsiteY24" fmla="*/ 1432356 h 1441641"/>
              <a:gd name="connsiteX25" fmla="*/ 1665891 w 4432803"/>
              <a:gd name="connsiteY25" fmla="*/ 1260345 h 1441641"/>
              <a:gd name="connsiteX26" fmla="*/ 2440708 w 4432803"/>
              <a:gd name="connsiteY26" fmla="*/ 1017966 h 1441641"/>
              <a:gd name="connsiteX27" fmla="*/ 3318835 w 4432803"/>
              <a:gd name="connsiteY27" fmla="*/ 704193 h 1441641"/>
              <a:gd name="connsiteX28" fmla="*/ 3861143 w 4432803"/>
              <a:gd name="connsiteY28" fmla="*/ 475529 h 1441641"/>
              <a:gd name="connsiteX29" fmla="*/ 4432803 w 4432803"/>
              <a:gd name="connsiteY29"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586658 w 4432803"/>
              <a:gd name="connsiteY7" fmla="*/ 1019504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65637 w 4432803"/>
              <a:gd name="connsiteY6" fmla="*/ 641131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744313 w 4432803"/>
              <a:gd name="connsiteY5" fmla="*/ 588580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901968 w 4432803"/>
              <a:gd name="connsiteY4" fmla="*/ 567559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996561 w 4432803"/>
              <a:gd name="connsiteY2" fmla="*/ 651642 h 1441641"/>
              <a:gd name="connsiteX3" fmla="*/ 965030 w 4432803"/>
              <a:gd name="connsiteY3" fmla="*/ 599090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1074619 w 4432803"/>
              <a:gd name="connsiteY2" fmla="*/ 752003 h 1441641"/>
              <a:gd name="connsiteX3" fmla="*/ 965030 w 4432803"/>
              <a:gd name="connsiteY3" fmla="*/ 599090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54520 w 4432803"/>
              <a:gd name="connsiteY1" fmla="*/ 672662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374934 w 4432803"/>
              <a:gd name="connsiteY14" fmla="*/ 228024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185747 w 4432803"/>
              <a:gd name="connsiteY11" fmla="*/ 1019504 h 1441641"/>
              <a:gd name="connsiteX12" fmla="*/ 1449531 w 4432803"/>
              <a:gd name="connsiteY12" fmla="*/ 918887 h 1441641"/>
              <a:gd name="connsiteX13" fmla="*/ 1641922 w 4432803"/>
              <a:gd name="connsiteY13" fmla="*/ 463096 h 1441641"/>
              <a:gd name="connsiteX14" fmla="*/ 1408388 w 4432803"/>
              <a:gd name="connsiteY14" fmla="*/ 205722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449531 w 4432803"/>
              <a:gd name="connsiteY12" fmla="*/ 918887 h 1441641"/>
              <a:gd name="connsiteX13" fmla="*/ 1641922 w 4432803"/>
              <a:gd name="connsiteY13" fmla="*/ 463096 h 1441641"/>
              <a:gd name="connsiteX14" fmla="*/ 1408388 w 4432803"/>
              <a:gd name="connsiteY14" fmla="*/ 205722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616800 w 4432803"/>
              <a:gd name="connsiteY12" fmla="*/ 796224 h 1441641"/>
              <a:gd name="connsiteX13" fmla="*/ 1641922 w 4432803"/>
              <a:gd name="connsiteY13" fmla="*/ 463096 h 1441641"/>
              <a:gd name="connsiteX14" fmla="*/ 1408388 w 4432803"/>
              <a:gd name="connsiteY14" fmla="*/ 205722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616800 w 4432803"/>
              <a:gd name="connsiteY12" fmla="*/ 796224 h 1441641"/>
              <a:gd name="connsiteX13" fmla="*/ 1641922 w 4432803"/>
              <a:gd name="connsiteY13" fmla="*/ 463096 h 1441641"/>
              <a:gd name="connsiteX14" fmla="*/ 1408388 w 4432803"/>
              <a:gd name="connsiteY14" fmla="*/ 205722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616800 w 4432803"/>
              <a:gd name="connsiteY12" fmla="*/ 796224 h 1441641"/>
              <a:gd name="connsiteX13" fmla="*/ 1641922 w 4432803"/>
              <a:gd name="connsiteY13" fmla="*/ 463096 h 1441641"/>
              <a:gd name="connsiteX14" fmla="*/ 1408388 w 4432803"/>
              <a:gd name="connsiteY14" fmla="*/ 205722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286108 w 4432803"/>
              <a:gd name="connsiteY11" fmla="*/ 1019504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93076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41692 w 4432803"/>
              <a:gd name="connsiteY7" fmla="*/ 907991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509881 w 4432803"/>
              <a:gd name="connsiteY6" fmla="*/ 485014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889279 w 4432803"/>
              <a:gd name="connsiteY5" fmla="*/ 376706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136143 w 4432803"/>
              <a:gd name="connsiteY4" fmla="*/ 534105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132298 w 4432803"/>
              <a:gd name="connsiteY3" fmla="*/ 654846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74619 w 4432803"/>
              <a:gd name="connsiteY2" fmla="*/ 752003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21067 w 4432803"/>
              <a:gd name="connsiteY1" fmla="*/ 817627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59927 w 4432803"/>
              <a:gd name="connsiteY0" fmla="*/ 693683 h 1441641"/>
              <a:gd name="connsiteX1" fmla="*/ 904289 w 4432803"/>
              <a:gd name="connsiteY1" fmla="*/ 851183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04289 w 4432803"/>
              <a:gd name="connsiteY1" fmla="*/ 851183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083008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08175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08175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08175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08175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08175 w 4432803"/>
              <a:gd name="connsiteY2" fmla="*/ 802337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67961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41641"/>
              <a:gd name="connsiteX1" fmla="*/ 912678 w 4432803"/>
              <a:gd name="connsiteY1" fmla="*/ 851183 h 1441641"/>
              <a:gd name="connsiteX2" fmla="*/ 1150120 w 4432803"/>
              <a:gd name="connsiteY2" fmla="*/ 819115 h 1441641"/>
              <a:gd name="connsiteX3" fmla="*/ 1241355 w 4432803"/>
              <a:gd name="connsiteY3" fmla="*/ 696791 h 1441641"/>
              <a:gd name="connsiteX4" fmla="*/ 1261978 w 4432803"/>
              <a:gd name="connsiteY4" fmla="*/ 525716 h 1441641"/>
              <a:gd name="connsiteX5" fmla="*/ 939613 w 4432803"/>
              <a:gd name="connsiteY5" fmla="*/ 343150 h 1441641"/>
              <a:gd name="connsiteX6" fmla="*/ 476325 w 4432803"/>
              <a:gd name="connsiteY6" fmla="*/ 426292 h 1441641"/>
              <a:gd name="connsiteX7" fmla="*/ 408136 w 4432803"/>
              <a:gd name="connsiteY7" fmla="*/ 832490 h 1441641"/>
              <a:gd name="connsiteX8" fmla="*/ 712782 w 4432803"/>
              <a:gd name="connsiteY8" fmla="*/ 1042742 h 1441641"/>
              <a:gd name="connsiteX9" fmla="*/ 996561 w 4432803"/>
              <a:gd name="connsiteY9" fmla="*/ 1072056 h 1441641"/>
              <a:gd name="connsiteX10" fmla="*/ 1133196 w 4432803"/>
              <a:gd name="connsiteY10" fmla="*/ 1051035 h 1441641"/>
              <a:gd name="connsiteX11" fmla="*/ 1319664 w 4432803"/>
              <a:gd name="connsiteY11" fmla="*/ 1011115 h 1441641"/>
              <a:gd name="connsiteX12" fmla="*/ 1616800 w 4432803"/>
              <a:gd name="connsiteY12" fmla="*/ 796224 h 1441641"/>
              <a:gd name="connsiteX13" fmla="*/ 1641922 w 4432803"/>
              <a:gd name="connsiteY13" fmla="*/ 463096 h 1441641"/>
              <a:gd name="connsiteX14" fmla="*/ 1416777 w 4432803"/>
              <a:gd name="connsiteY14" fmla="*/ 172166 h 1441641"/>
              <a:gd name="connsiteX15" fmla="*/ 1164085 w 4432803"/>
              <a:gd name="connsiteY15" fmla="*/ 71010 h 1441641"/>
              <a:gd name="connsiteX16" fmla="*/ 807375 w 4432803"/>
              <a:gd name="connsiteY16" fmla="*/ 0 h 1441641"/>
              <a:gd name="connsiteX17" fmla="*/ 452843 w 4432803"/>
              <a:gd name="connsiteY17" fmla="*/ 31531 h 1441641"/>
              <a:gd name="connsiteX18" fmla="*/ 176754 w 4432803"/>
              <a:gd name="connsiteY18" fmla="*/ 252249 h 1441641"/>
              <a:gd name="connsiteX19" fmla="*/ 0 w 4432803"/>
              <a:gd name="connsiteY19" fmla="*/ 539104 h 1441641"/>
              <a:gd name="connsiteX20" fmla="*/ 42683 w 4432803"/>
              <a:gd name="connsiteY20" fmla="*/ 992715 h 1441641"/>
              <a:gd name="connsiteX21" fmla="*/ 269169 w 4432803"/>
              <a:gd name="connsiteY21" fmla="*/ 1223302 h 1441641"/>
              <a:gd name="connsiteX22" fmla="*/ 607678 w 4432803"/>
              <a:gd name="connsiteY22" fmla="*/ 1397876 h 1441641"/>
              <a:gd name="connsiteX23" fmla="*/ 1121789 w 4432803"/>
              <a:gd name="connsiteY23" fmla="*/ 1432356 h 1441641"/>
              <a:gd name="connsiteX24" fmla="*/ 1665891 w 4432803"/>
              <a:gd name="connsiteY24" fmla="*/ 1260345 h 1441641"/>
              <a:gd name="connsiteX25" fmla="*/ 2440708 w 4432803"/>
              <a:gd name="connsiteY25" fmla="*/ 1017966 h 1441641"/>
              <a:gd name="connsiteX26" fmla="*/ 3318835 w 4432803"/>
              <a:gd name="connsiteY26" fmla="*/ 704193 h 1441641"/>
              <a:gd name="connsiteX27" fmla="*/ 3861143 w 4432803"/>
              <a:gd name="connsiteY27" fmla="*/ 475529 h 1441641"/>
              <a:gd name="connsiteX28" fmla="*/ 4432803 w 4432803"/>
              <a:gd name="connsiteY28" fmla="*/ 187008 h 1441641"/>
              <a:gd name="connsiteX0" fmla="*/ 817982 w 4432803"/>
              <a:gd name="connsiteY0" fmla="*/ 668516 h 1438612"/>
              <a:gd name="connsiteX1" fmla="*/ 912678 w 4432803"/>
              <a:gd name="connsiteY1" fmla="*/ 851183 h 1438612"/>
              <a:gd name="connsiteX2" fmla="*/ 1150120 w 4432803"/>
              <a:gd name="connsiteY2" fmla="*/ 819115 h 1438612"/>
              <a:gd name="connsiteX3" fmla="*/ 1241355 w 4432803"/>
              <a:gd name="connsiteY3" fmla="*/ 696791 h 1438612"/>
              <a:gd name="connsiteX4" fmla="*/ 1261978 w 4432803"/>
              <a:gd name="connsiteY4" fmla="*/ 525716 h 1438612"/>
              <a:gd name="connsiteX5" fmla="*/ 939613 w 4432803"/>
              <a:gd name="connsiteY5" fmla="*/ 343150 h 1438612"/>
              <a:gd name="connsiteX6" fmla="*/ 476325 w 4432803"/>
              <a:gd name="connsiteY6" fmla="*/ 426292 h 1438612"/>
              <a:gd name="connsiteX7" fmla="*/ 408136 w 4432803"/>
              <a:gd name="connsiteY7" fmla="*/ 832490 h 1438612"/>
              <a:gd name="connsiteX8" fmla="*/ 712782 w 4432803"/>
              <a:gd name="connsiteY8" fmla="*/ 1042742 h 1438612"/>
              <a:gd name="connsiteX9" fmla="*/ 996561 w 4432803"/>
              <a:gd name="connsiteY9" fmla="*/ 1072056 h 1438612"/>
              <a:gd name="connsiteX10" fmla="*/ 1133196 w 4432803"/>
              <a:gd name="connsiteY10" fmla="*/ 1051035 h 1438612"/>
              <a:gd name="connsiteX11" fmla="*/ 1319664 w 4432803"/>
              <a:gd name="connsiteY11" fmla="*/ 1011115 h 1438612"/>
              <a:gd name="connsiteX12" fmla="*/ 1616800 w 4432803"/>
              <a:gd name="connsiteY12" fmla="*/ 796224 h 1438612"/>
              <a:gd name="connsiteX13" fmla="*/ 1641922 w 4432803"/>
              <a:gd name="connsiteY13" fmla="*/ 463096 h 1438612"/>
              <a:gd name="connsiteX14" fmla="*/ 1416777 w 4432803"/>
              <a:gd name="connsiteY14" fmla="*/ 172166 h 1438612"/>
              <a:gd name="connsiteX15" fmla="*/ 1164085 w 4432803"/>
              <a:gd name="connsiteY15" fmla="*/ 71010 h 1438612"/>
              <a:gd name="connsiteX16" fmla="*/ 807375 w 4432803"/>
              <a:gd name="connsiteY16" fmla="*/ 0 h 1438612"/>
              <a:gd name="connsiteX17" fmla="*/ 452843 w 4432803"/>
              <a:gd name="connsiteY17" fmla="*/ 31531 h 1438612"/>
              <a:gd name="connsiteX18" fmla="*/ 176754 w 4432803"/>
              <a:gd name="connsiteY18" fmla="*/ 252249 h 1438612"/>
              <a:gd name="connsiteX19" fmla="*/ 0 w 4432803"/>
              <a:gd name="connsiteY19" fmla="*/ 539104 h 1438612"/>
              <a:gd name="connsiteX20" fmla="*/ 42683 w 4432803"/>
              <a:gd name="connsiteY20" fmla="*/ 992715 h 1438612"/>
              <a:gd name="connsiteX21" fmla="*/ 269169 w 4432803"/>
              <a:gd name="connsiteY21" fmla="*/ 1223302 h 1438612"/>
              <a:gd name="connsiteX22" fmla="*/ 607678 w 4432803"/>
              <a:gd name="connsiteY22" fmla="*/ 1397876 h 1438612"/>
              <a:gd name="connsiteX23" fmla="*/ 1121789 w 4432803"/>
              <a:gd name="connsiteY23" fmla="*/ 1432356 h 1438612"/>
              <a:gd name="connsiteX24" fmla="*/ 1699447 w 4432803"/>
              <a:gd name="connsiteY24" fmla="*/ 1302290 h 1438612"/>
              <a:gd name="connsiteX25" fmla="*/ 2440708 w 4432803"/>
              <a:gd name="connsiteY25" fmla="*/ 1017966 h 1438612"/>
              <a:gd name="connsiteX26" fmla="*/ 3318835 w 4432803"/>
              <a:gd name="connsiteY26" fmla="*/ 704193 h 1438612"/>
              <a:gd name="connsiteX27" fmla="*/ 3861143 w 4432803"/>
              <a:gd name="connsiteY27" fmla="*/ 475529 h 1438612"/>
              <a:gd name="connsiteX28" fmla="*/ 4432803 w 4432803"/>
              <a:gd name="connsiteY28" fmla="*/ 187008 h 1438612"/>
              <a:gd name="connsiteX0" fmla="*/ 817982 w 4432803"/>
              <a:gd name="connsiteY0" fmla="*/ 668516 h 1438612"/>
              <a:gd name="connsiteX1" fmla="*/ 912678 w 4432803"/>
              <a:gd name="connsiteY1" fmla="*/ 851183 h 1438612"/>
              <a:gd name="connsiteX2" fmla="*/ 1150120 w 4432803"/>
              <a:gd name="connsiteY2" fmla="*/ 819115 h 1438612"/>
              <a:gd name="connsiteX3" fmla="*/ 1241355 w 4432803"/>
              <a:gd name="connsiteY3" fmla="*/ 696791 h 1438612"/>
              <a:gd name="connsiteX4" fmla="*/ 1261978 w 4432803"/>
              <a:gd name="connsiteY4" fmla="*/ 525716 h 1438612"/>
              <a:gd name="connsiteX5" fmla="*/ 939613 w 4432803"/>
              <a:gd name="connsiteY5" fmla="*/ 343150 h 1438612"/>
              <a:gd name="connsiteX6" fmla="*/ 476325 w 4432803"/>
              <a:gd name="connsiteY6" fmla="*/ 426292 h 1438612"/>
              <a:gd name="connsiteX7" fmla="*/ 408136 w 4432803"/>
              <a:gd name="connsiteY7" fmla="*/ 832490 h 1438612"/>
              <a:gd name="connsiteX8" fmla="*/ 712782 w 4432803"/>
              <a:gd name="connsiteY8" fmla="*/ 1042742 h 1438612"/>
              <a:gd name="connsiteX9" fmla="*/ 996561 w 4432803"/>
              <a:gd name="connsiteY9" fmla="*/ 1072056 h 1438612"/>
              <a:gd name="connsiteX10" fmla="*/ 1133196 w 4432803"/>
              <a:gd name="connsiteY10" fmla="*/ 1051035 h 1438612"/>
              <a:gd name="connsiteX11" fmla="*/ 1319664 w 4432803"/>
              <a:gd name="connsiteY11" fmla="*/ 1011115 h 1438612"/>
              <a:gd name="connsiteX12" fmla="*/ 1616800 w 4432803"/>
              <a:gd name="connsiteY12" fmla="*/ 796224 h 1438612"/>
              <a:gd name="connsiteX13" fmla="*/ 1641922 w 4432803"/>
              <a:gd name="connsiteY13" fmla="*/ 463096 h 1438612"/>
              <a:gd name="connsiteX14" fmla="*/ 1416777 w 4432803"/>
              <a:gd name="connsiteY14" fmla="*/ 172166 h 1438612"/>
              <a:gd name="connsiteX15" fmla="*/ 1164085 w 4432803"/>
              <a:gd name="connsiteY15" fmla="*/ 71010 h 1438612"/>
              <a:gd name="connsiteX16" fmla="*/ 807375 w 4432803"/>
              <a:gd name="connsiteY16" fmla="*/ 0 h 1438612"/>
              <a:gd name="connsiteX17" fmla="*/ 452843 w 4432803"/>
              <a:gd name="connsiteY17" fmla="*/ 31531 h 1438612"/>
              <a:gd name="connsiteX18" fmla="*/ 176754 w 4432803"/>
              <a:gd name="connsiteY18" fmla="*/ 252249 h 1438612"/>
              <a:gd name="connsiteX19" fmla="*/ 0 w 4432803"/>
              <a:gd name="connsiteY19" fmla="*/ 539104 h 1438612"/>
              <a:gd name="connsiteX20" fmla="*/ 42683 w 4432803"/>
              <a:gd name="connsiteY20" fmla="*/ 992715 h 1438612"/>
              <a:gd name="connsiteX21" fmla="*/ 269169 w 4432803"/>
              <a:gd name="connsiteY21" fmla="*/ 1223302 h 1438612"/>
              <a:gd name="connsiteX22" fmla="*/ 607678 w 4432803"/>
              <a:gd name="connsiteY22" fmla="*/ 1397876 h 1438612"/>
              <a:gd name="connsiteX23" fmla="*/ 1121789 w 4432803"/>
              <a:gd name="connsiteY23" fmla="*/ 1432356 h 1438612"/>
              <a:gd name="connsiteX24" fmla="*/ 1699447 w 4432803"/>
              <a:gd name="connsiteY24" fmla="*/ 1302290 h 1438612"/>
              <a:gd name="connsiteX25" fmla="*/ 2465875 w 4432803"/>
              <a:gd name="connsiteY25" fmla="*/ 1051522 h 1438612"/>
              <a:gd name="connsiteX26" fmla="*/ 3318835 w 4432803"/>
              <a:gd name="connsiteY26" fmla="*/ 704193 h 1438612"/>
              <a:gd name="connsiteX27" fmla="*/ 3861143 w 4432803"/>
              <a:gd name="connsiteY27" fmla="*/ 475529 h 1438612"/>
              <a:gd name="connsiteX28" fmla="*/ 4432803 w 4432803"/>
              <a:gd name="connsiteY28" fmla="*/ 187008 h 1438612"/>
              <a:gd name="connsiteX0" fmla="*/ 817982 w 4432803"/>
              <a:gd name="connsiteY0" fmla="*/ 668516 h 1438612"/>
              <a:gd name="connsiteX1" fmla="*/ 912678 w 4432803"/>
              <a:gd name="connsiteY1" fmla="*/ 851183 h 1438612"/>
              <a:gd name="connsiteX2" fmla="*/ 1150120 w 4432803"/>
              <a:gd name="connsiteY2" fmla="*/ 819115 h 1438612"/>
              <a:gd name="connsiteX3" fmla="*/ 1241355 w 4432803"/>
              <a:gd name="connsiteY3" fmla="*/ 696791 h 1438612"/>
              <a:gd name="connsiteX4" fmla="*/ 1261978 w 4432803"/>
              <a:gd name="connsiteY4" fmla="*/ 525716 h 1438612"/>
              <a:gd name="connsiteX5" fmla="*/ 939613 w 4432803"/>
              <a:gd name="connsiteY5" fmla="*/ 343150 h 1438612"/>
              <a:gd name="connsiteX6" fmla="*/ 476325 w 4432803"/>
              <a:gd name="connsiteY6" fmla="*/ 426292 h 1438612"/>
              <a:gd name="connsiteX7" fmla="*/ 408136 w 4432803"/>
              <a:gd name="connsiteY7" fmla="*/ 832490 h 1438612"/>
              <a:gd name="connsiteX8" fmla="*/ 712782 w 4432803"/>
              <a:gd name="connsiteY8" fmla="*/ 1042742 h 1438612"/>
              <a:gd name="connsiteX9" fmla="*/ 996561 w 4432803"/>
              <a:gd name="connsiteY9" fmla="*/ 1072056 h 1438612"/>
              <a:gd name="connsiteX10" fmla="*/ 1133196 w 4432803"/>
              <a:gd name="connsiteY10" fmla="*/ 1051035 h 1438612"/>
              <a:gd name="connsiteX11" fmla="*/ 1319664 w 4432803"/>
              <a:gd name="connsiteY11" fmla="*/ 1011115 h 1438612"/>
              <a:gd name="connsiteX12" fmla="*/ 1616800 w 4432803"/>
              <a:gd name="connsiteY12" fmla="*/ 796224 h 1438612"/>
              <a:gd name="connsiteX13" fmla="*/ 1641922 w 4432803"/>
              <a:gd name="connsiteY13" fmla="*/ 463096 h 1438612"/>
              <a:gd name="connsiteX14" fmla="*/ 1416777 w 4432803"/>
              <a:gd name="connsiteY14" fmla="*/ 172166 h 1438612"/>
              <a:gd name="connsiteX15" fmla="*/ 1164085 w 4432803"/>
              <a:gd name="connsiteY15" fmla="*/ 71010 h 1438612"/>
              <a:gd name="connsiteX16" fmla="*/ 807375 w 4432803"/>
              <a:gd name="connsiteY16" fmla="*/ 0 h 1438612"/>
              <a:gd name="connsiteX17" fmla="*/ 452843 w 4432803"/>
              <a:gd name="connsiteY17" fmla="*/ 31531 h 1438612"/>
              <a:gd name="connsiteX18" fmla="*/ 176754 w 4432803"/>
              <a:gd name="connsiteY18" fmla="*/ 252249 h 1438612"/>
              <a:gd name="connsiteX19" fmla="*/ 0 w 4432803"/>
              <a:gd name="connsiteY19" fmla="*/ 539104 h 1438612"/>
              <a:gd name="connsiteX20" fmla="*/ 42683 w 4432803"/>
              <a:gd name="connsiteY20" fmla="*/ 992715 h 1438612"/>
              <a:gd name="connsiteX21" fmla="*/ 269169 w 4432803"/>
              <a:gd name="connsiteY21" fmla="*/ 1223302 h 1438612"/>
              <a:gd name="connsiteX22" fmla="*/ 607678 w 4432803"/>
              <a:gd name="connsiteY22" fmla="*/ 1397876 h 1438612"/>
              <a:gd name="connsiteX23" fmla="*/ 1121789 w 4432803"/>
              <a:gd name="connsiteY23" fmla="*/ 1432356 h 1438612"/>
              <a:gd name="connsiteX24" fmla="*/ 1699447 w 4432803"/>
              <a:gd name="connsiteY24" fmla="*/ 1302290 h 1438612"/>
              <a:gd name="connsiteX25" fmla="*/ 2465875 w 4432803"/>
              <a:gd name="connsiteY25" fmla="*/ 1051522 h 1438612"/>
              <a:gd name="connsiteX26" fmla="*/ 3318835 w 4432803"/>
              <a:gd name="connsiteY26" fmla="*/ 704193 h 1438612"/>
              <a:gd name="connsiteX27" fmla="*/ 3861143 w 4432803"/>
              <a:gd name="connsiteY27" fmla="*/ 475529 h 1438612"/>
              <a:gd name="connsiteX28" fmla="*/ 4432803 w 4432803"/>
              <a:gd name="connsiteY28" fmla="*/ 187008 h 1438612"/>
              <a:gd name="connsiteX0" fmla="*/ 817982 w 4432803"/>
              <a:gd name="connsiteY0" fmla="*/ 668516 h 1438612"/>
              <a:gd name="connsiteX1" fmla="*/ 912678 w 4432803"/>
              <a:gd name="connsiteY1" fmla="*/ 851183 h 1438612"/>
              <a:gd name="connsiteX2" fmla="*/ 1150120 w 4432803"/>
              <a:gd name="connsiteY2" fmla="*/ 819115 h 1438612"/>
              <a:gd name="connsiteX3" fmla="*/ 1241355 w 4432803"/>
              <a:gd name="connsiteY3" fmla="*/ 696791 h 1438612"/>
              <a:gd name="connsiteX4" fmla="*/ 1261978 w 4432803"/>
              <a:gd name="connsiteY4" fmla="*/ 525716 h 1438612"/>
              <a:gd name="connsiteX5" fmla="*/ 939613 w 4432803"/>
              <a:gd name="connsiteY5" fmla="*/ 343150 h 1438612"/>
              <a:gd name="connsiteX6" fmla="*/ 476325 w 4432803"/>
              <a:gd name="connsiteY6" fmla="*/ 426292 h 1438612"/>
              <a:gd name="connsiteX7" fmla="*/ 408136 w 4432803"/>
              <a:gd name="connsiteY7" fmla="*/ 832490 h 1438612"/>
              <a:gd name="connsiteX8" fmla="*/ 712782 w 4432803"/>
              <a:gd name="connsiteY8" fmla="*/ 1042742 h 1438612"/>
              <a:gd name="connsiteX9" fmla="*/ 996561 w 4432803"/>
              <a:gd name="connsiteY9" fmla="*/ 1072056 h 1438612"/>
              <a:gd name="connsiteX10" fmla="*/ 1133196 w 4432803"/>
              <a:gd name="connsiteY10" fmla="*/ 1051035 h 1438612"/>
              <a:gd name="connsiteX11" fmla="*/ 1319664 w 4432803"/>
              <a:gd name="connsiteY11" fmla="*/ 1011115 h 1438612"/>
              <a:gd name="connsiteX12" fmla="*/ 1616800 w 4432803"/>
              <a:gd name="connsiteY12" fmla="*/ 796224 h 1438612"/>
              <a:gd name="connsiteX13" fmla="*/ 1641922 w 4432803"/>
              <a:gd name="connsiteY13" fmla="*/ 463096 h 1438612"/>
              <a:gd name="connsiteX14" fmla="*/ 1416777 w 4432803"/>
              <a:gd name="connsiteY14" fmla="*/ 172166 h 1438612"/>
              <a:gd name="connsiteX15" fmla="*/ 1164085 w 4432803"/>
              <a:gd name="connsiteY15" fmla="*/ 71010 h 1438612"/>
              <a:gd name="connsiteX16" fmla="*/ 807375 w 4432803"/>
              <a:gd name="connsiteY16" fmla="*/ 0 h 1438612"/>
              <a:gd name="connsiteX17" fmla="*/ 452843 w 4432803"/>
              <a:gd name="connsiteY17" fmla="*/ 31531 h 1438612"/>
              <a:gd name="connsiteX18" fmla="*/ 176754 w 4432803"/>
              <a:gd name="connsiteY18" fmla="*/ 252249 h 1438612"/>
              <a:gd name="connsiteX19" fmla="*/ 0 w 4432803"/>
              <a:gd name="connsiteY19" fmla="*/ 539104 h 1438612"/>
              <a:gd name="connsiteX20" fmla="*/ 42683 w 4432803"/>
              <a:gd name="connsiteY20" fmla="*/ 992715 h 1438612"/>
              <a:gd name="connsiteX21" fmla="*/ 269169 w 4432803"/>
              <a:gd name="connsiteY21" fmla="*/ 1223302 h 1438612"/>
              <a:gd name="connsiteX22" fmla="*/ 607678 w 4432803"/>
              <a:gd name="connsiteY22" fmla="*/ 1397876 h 1438612"/>
              <a:gd name="connsiteX23" fmla="*/ 1121789 w 4432803"/>
              <a:gd name="connsiteY23" fmla="*/ 1432356 h 1438612"/>
              <a:gd name="connsiteX24" fmla="*/ 1699447 w 4432803"/>
              <a:gd name="connsiteY24" fmla="*/ 1302290 h 1438612"/>
              <a:gd name="connsiteX25" fmla="*/ 2465875 w 4432803"/>
              <a:gd name="connsiteY25" fmla="*/ 1051522 h 1438612"/>
              <a:gd name="connsiteX26" fmla="*/ 3318835 w 4432803"/>
              <a:gd name="connsiteY26" fmla="*/ 704193 h 1438612"/>
              <a:gd name="connsiteX27" fmla="*/ 3861143 w 4432803"/>
              <a:gd name="connsiteY27" fmla="*/ 475529 h 1438612"/>
              <a:gd name="connsiteX28" fmla="*/ 4432803 w 4432803"/>
              <a:gd name="connsiteY28" fmla="*/ 187008 h 1438612"/>
              <a:gd name="connsiteX0" fmla="*/ 817982 w 4432803"/>
              <a:gd name="connsiteY0" fmla="*/ 668516 h 1453545"/>
              <a:gd name="connsiteX1" fmla="*/ 912678 w 4432803"/>
              <a:gd name="connsiteY1" fmla="*/ 851183 h 1453545"/>
              <a:gd name="connsiteX2" fmla="*/ 1150120 w 4432803"/>
              <a:gd name="connsiteY2" fmla="*/ 819115 h 1453545"/>
              <a:gd name="connsiteX3" fmla="*/ 1241355 w 4432803"/>
              <a:gd name="connsiteY3" fmla="*/ 696791 h 1453545"/>
              <a:gd name="connsiteX4" fmla="*/ 1261978 w 4432803"/>
              <a:gd name="connsiteY4" fmla="*/ 525716 h 1453545"/>
              <a:gd name="connsiteX5" fmla="*/ 939613 w 4432803"/>
              <a:gd name="connsiteY5" fmla="*/ 343150 h 1453545"/>
              <a:gd name="connsiteX6" fmla="*/ 476325 w 4432803"/>
              <a:gd name="connsiteY6" fmla="*/ 426292 h 1453545"/>
              <a:gd name="connsiteX7" fmla="*/ 408136 w 4432803"/>
              <a:gd name="connsiteY7" fmla="*/ 832490 h 1453545"/>
              <a:gd name="connsiteX8" fmla="*/ 712782 w 4432803"/>
              <a:gd name="connsiteY8" fmla="*/ 1042742 h 1453545"/>
              <a:gd name="connsiteX9" fmla="*/ 996561 w 4432803"/>
              <a:gd name="connsiteY9" fmla="*/ 1072056 h 1453545"/>
              <a:gd name="connsiteX10" fmla="*/ 1133196 w 4432803"/>
              <a:gd name="connsiteY10" fmla="*/ 1051035 h 1453545"/>
              <a:gd name="connsiteX11" fmla="*/ 1319664 w 4432803"/>
              <a:gd name="connsiteY11" fmla="*/ 1011115 h 1453545"/>
              <a:gd name="connsiteX12" fmla="*/ 1616800 w 4432803"/>
              <a:gd name="connsiteY12" fmla="*/ 796224 h 1453545"/>
              <a:gd name="connsiteX13" fmla="*/ 1641922 w 4432803"/>
              <a:gd name="connsiteY13" fmla="*/ 463096 h 1453545"/>
              <a:gd name="connsiteX14" fmla="*/ 1416777 w 4432803"/>
              <a:gd name="connsiteY14" fmla="*/ 172166 h 1453545"/>
              <a:gd name="connsiteX15" fmla="*/ 1164085 w 4432803"/>
              <a:gd name="connsiteY15" fmla="*/ 71010 h 1453545"/>
              <a:gd name="connsiteX16" fmla="*/ 807375 w 4432803"/>
              <a:gd name="connsiteY16" fmla="*/ 0 h 1453545"/>
              <a:gd name="connsiteX17" fmla="*/ 452843 w 4432803"/>
              <a:gd name="connsiteY17" fmla="*/ 31531 h 1453545"/>
              <a:gd name="connsiteX18" fmla="*/ 176754 w 4432803"/>
              <a:gd name="connsiteY18" fmla="*/ 252249 h 1453545"/>
              <a:gd name="connsiteX19" fmla="*/ 0 w 4432803"/>
              <a:gd name="connsiteY19" fmla="*/ 539104 h 1453545"/>
              <a:gd name="connsiteX20" fmla="*/ 42683 w 4432803"/>
              <a:gd name="connsiteY20" fmla="*/ 992715 h 1453545"/>
              <a:gd name="connsiteX21" fmla="*/ 269169 w 4432803"/>
              <a:gd name="connsiteY21" fmla="*/ 1223302 h 1453545"/>
              <a:gd name="connsiteX22" fmla="*/ 607678 w 4432803"/>
              <a:gd name="connsiteY22" fmla="*/ 1397876 h 1453545"/>
              <a:gd name="connsiteX23" fmla="*/ 1163734 w 4432803"/>
              <a:gd name="connsiteY23" fmla="*/ 1449134 h 1453545"/>
              <a:gd name="connsiteX24" fmla="*/ 1699447 w 4432803"/>
              <a:gd name="connsiteY24" fmla="*/ 1302290 h 1453545"/>
              <a:gd name="connsiteX25" fmla="*/ 2465875 w 4432803"/>
              <a:gd name="connsiteY25" fmla="*/ 1051522 h 1453545"/>
              <a:gd name="connsiteX26" fmla="*/ 3318835 w 4432803"/>
              <a:gd name="connsiteY26" fmla="*/ 704193 h 1453545"/>
              <a:gd name="connsiteX27" fmla="*/ 3861143 w 4432803"/>
              <a:gd name="connsiteY27" fmla="*/ 475529 h 1453545"/>
              <a:gd name="connsiteX28" fmla="*/ 4432803 w 4432803"/>
              <a:gd name="connsiteY28" fmla="*/ 187008 h 1453545"/>
              <a:gd name="connsiteX0" fmla="*/ 817982 w 4432803"/>
              <a:gd name="connsiteY0" fmla="*/ 668516 h 1452520"/>
              <a:gd name="connsiteX1" fmla="*/ 912678 w 4432803"/>
              <a:gd name="connsiteY1" fmla="*/ 851183 h 1452520"/>
              <a:gd name="connsiteX2" fmla="*/ 1150120 w 4432803"/>
              <a:gd name="connsiteY2" fmla="*/ 819115 h 1452520"/>
              <a:gd name="connsiteX3" fmla="*/ 1241355 w 4432803"/>
              <a:gd name="connsiteY3" fmla="*/ 696791 h 1452520"/>
              <a:gd name="connsiteX4" fmla="*/ 1261978 w 4432803"/>
              <a:gd name="connsiteY4" fmla="*/ 525716 h 1452520"/>
              <a:gd name="connsiteX5" fmla="*/ 939613 w 4432803"/>
              <a:gd name="connsiteY5" fmla="*/ 343150 h 1452520"/>
              <a:gd name="connsiteX6" fmla="*/ 476325 w 4432803"/>
              <a:gd name="connsiteY6" fmla="*/ 426292 h 1452520"/>
              <a:gd name="connsiteX7" fmla="*/ 408136 w 4432803"/>
              <a:gd name="connsiteY7" fmla="*/ 832490 h 1452520"/>
              <a:gd name="connsiteX8" fmla="*/ 712782 w 4432803"/>
              <a:gd name="connsiteY8" fmla="*/ 1042742 h 1452520"/>
              <a:gd name="connsiteX9" fmla="*/ 996561 w 4432803"/>
              <a:gd name="connsiteY9" fmla="*/ 1072056 h 1452520"/>
              <a:gd name="connsiteX10" fmla="*/ 1133196 w 4432803"/>
              <a:gd name="connsiteY10" fmla="*/ 1051035 h 1452520"/>
              <a:gd name="connsiteX11" fmla="*/ 1319664 w 4432803"/>
              <a:gd name="connsiteY11" fmla="*/ 1011115 h 1452520"/>
              <a:gd name="connsiteX12" fmla="*/ 1616800 w 4432803"/>
              <a:gd name="connsiteY12" fmla="*/ 796224 h 1452520"/>
              <a:gd name="connsiteX13" fmla="*/ 1641922 w 4432803"/>
              <a:gd name="connsiteY13" fmla="*/ 463096 h 1452520"/>
              <a:gd name="connsiteX14" fmla="*/ 1416777 w 4432803"/>
              <a:gd name="connsiteY14" fmla="*/ 172166 h 1452520"/>
              <a:gd name="connsiteX15" fmla="*/ 1164085 w 4432803"/>
              <a:gd name="connsiteY15" fmla="*/ 71010 h 1452520"/>
              <a:gd name="connsiteX16" fmla="*/ 807375 w 4432803"/>
              <a:gd name="connsiteY16" fmla="*/ 0 h 1452520"/>
              <a:gd name="connsiteX17" fmla="*/ 452843 w 4432803"/>
              <a:gd name="connsiteY17" fmla="*/ 31531 h 1452520"/>
              <a:gd name="connsiteX18" fmla="*/ 176754 w 4432803"/>
              <a:gd name="connsiteY18" fmla="*/ 252249 h 1452520"/>
              <a:gd name="connsiteX19" fmla="*/ 0 w 4432803"/>
              <a:gd name="connsiteY19" fmla="*/ 539104 h 1452520"/>
              <a:gd name="connsiteX20" fmla="*/ 42683 w 4432803"/>
              <a:gd name="connsiteY20" fmla="*/ 992715 h 1452520"/>
              <a:gd name="connsiteX21" fmla="*/ 269169 w 4432803"/>
              <a:gd name="connsiteY21" fmla="*/ 1223302 h 1452520"/>
              <a:gd name="connsiteX22" fmla="*/ 607678 w 4432803"/>
              <a:gd name="connsiteY22" fmla="*/ 1397876 h 1452520"/>
              <a:gd name="connsiteX23" fmla="*/ 1163734 w 4432803"/>
              <a:gd name="connsiteY23" fmla="*/ 1449134 h 1452520"/>
              <a:gd name="connsiteX24" fmla="*/ 1758170 w 4432803"/>
              <a:gd name="connsiteY24" fmla="*/ 1319068 h 1452520"/>
              <a:gd name="connsiteX25" fmla="*/ 2465875 w 4432803"/>
              <a:gd name="connsiteY25" fmla="*/ 1051522 h 1452520"/>
              <a:gd name="connsiteX26" fmla="*/ 3318835 w 4432803"/>
              <a:gd name="connsiteY26" fmla="*/ 704193 h 1452520"/>
              <a:gd name="connsiteX27" fmla="*/ 3861143 w 4432803"/>
              <a:gd name="connsiteY27" fmla="*/ 475529 h 1452520"/>
              <a:gd name="connsiteX28" fmla="*/ 4432803 w 4432803"/>
              <a:gd name="connsiteY28" fmla="*/ 187008 h 1452520"/>
              <a:gd name="connsiteX0" fmla="*/ 817982 w 4996934"/>
              <a:gd name="connsiteY0" fmla="*/ 668516 h 1452520"/>
              <a:gd name="connsiteX1" fmla="*/ 912678 w 4996934"/>
              <a:gd name="connsiteY1" fmla="*/ 851183 h 1452520"/>
              <a:gd name="connsiteX2" fmla="*/ 1150120 w 4996934"/>
              <a:gd name="connsiteY2" fmla="*/ 819115 h 1452520"/>
              <a:gd name="connsiteX3" fmla="*/ 1241355 w 4996934"/>
              <a:gd name="connsiteY3" fmla="*/ 696791 h 1452520"/>
              <a:gd name="connsiteX4" fmla="*/ 1261978 w 4996934"/>
              <a:gd name="connsiteY4" fmla="*/ 525716 h 1452520"/>
              <a:gd name="connsiteX5" fmla="*/ 939613 w 4996934"/>
              <a:gd name="connsiteY5" fmla="*/ 343150 h 1452520"/>
              <a:gd name="connsiteX6" fmla="*/ 476325 w 4996934"/>
              <a:gd name="connsiteY6" fmla="*/ 426292 h 1452520"/>
              <a:gd name="connsiteX7" fmla="*/ 408136 w 4996934"/>
              <a:gd name="connsiteY7" fmla="*/ 832490 h 1452520"/>
              <a:gd name="connsiteX8" fmla="*/ 712782 w 4996934"/>
              <a:gd name="connsiteY8" fmla="*/ 1042742 h 1452520"/>
              <a:gd name="connsiteX9" fmla="*/ 996561 w 4996934"/>
              <a:gd name="connsiteY9" fmla="*/ 1072056 h 1452520"/>
              <a:gd name="connsiteX10" fmla="*/ 1133196 w 4996934"/>
              <a:gd name="connsiteY10" fmla="*/ 1051035 h 1452520"/>
              <a:gd name="connsiteX11" fmla="*/ 1319664 w 4996934"/>
              <a:gd name="connsiteY11" fmla="*/ 1011115 h 1452520"/>
              <a:gd name="connsiteX12" fmla="*/ 1616800 w 4996934"/>
              <a:gd name="connsiteY12" fmla="*/ 796224 h 1452520"/>
              <a:gd name="connsiteX13" fmla="*/ 1641922 w 4996934"/>
              <a:gd name="connsiteY13" fmla="*/ 463096 h 1452520"/>
              <a:gd name="connsiteX14" fmla="*/ 1416777 w 4996934"/>
              <a:gd name="connsiteY14" fmla="*/ 172166 h 1452520"/>
              <a:gd name="connsiteX15" fmla="*/ 1164085 w 4996934"/>
              <a:gd name="connsiteY15" fmla="*/ 71010 h 1452520"/>
              <a:gd name="connsiteX16" fmla="*/ 807375 w 4996934"/>
              <a:gd name="connsiteY16" fmla="*/ 0 h 1452520"/>
              <a:gd name="connsiteX17" fmla="*/ 452843 w 4996934"/>
              <a:gd name="connsiteY17" fmla="*/ 31531 h 1452520"/>
              <a:gd name="connsiteX18" fmla="*/ 176754 w 4996934"/>
              <a:gd name="connsiteY18" fmla="*/ 252249 h 1452520"/>
              <a:gd name="connsiteX19" fmla="*/ 0 w 4996934"/>
              <a:gd name="connsiteY19" fmla="*/ 539104 h 1452520"/>
              <a:gd name="connsiteX20" fmla="*/ 42683 w 4996934"/>
              <a:gd name="connsiteY20" fmla="*/ 992715 h 1452520"/>
              <a:gd name="connsiteX21" fmla="*/ 269169 w 4996934"/>
              <a:gd name="connsiteY21" fmla="*/ 1223302 h 1452520"/>
              <a:gd name="connsiteX22" fmla="*/ 607678 w 4996934"/>
              <a:gd name="connsiteY22" fmla="*/ 1397876 h 1452520"/>
              <a:gd name="connsiteX23" fmla="*/ 1163734 w 4996934"/>
              <a:gd name="connsiteY23" fmla="*/ 1449134 h 1452520"/>
              <a:gd name="connsiteX24" fmla="*/ 1758170 w 4996934"/>
              <a:gd name="connsiteY24" fmla="*/ 1319068 h 1452520"/>
              <a:gd name="connsiteX25" fmla="*/ 2465875 w 4996934"/>
              <a:gd name="connsiteY25" fmla="*/ 1051522 h 1452520"/>
              <a:gd name="connsiteX26" fmla="*/ 3318835 w 4996934"/>
              <a:gd name="connsiteY26" fmla="*/ 704193 h 1452520"/>
              <a:gd name="connsiteX27" fmla="*/ 3861143 w 4996934"/>
              <a:gd name="connsiteY27" fmla="*/ 475529 h 1452520"/>
              <a:gd name="connsiteX28" fmla="*/ 4996934 w 4996934"/>
              <a:gd name="connsiteY28" fmla="*/ 199623 h 1452520"/>
              <a:gd name="connsiteX0" fmla="*/ 817982 w 4996934"/>
              <a:gd name="connsiteY0" fmla="*/ 668516 h 1452520"/>
              <a:gd name="connsiteX1" fmla="*/ 912678 w 4996934"/>
              <a:gd name="connsiteY1" fmla="*/ 851183 h 1452520"/>
              <a:gd name="connsiteX2" fmla="*/ 1150120 w 4996934"/>
              <a:gd name="connsiteY2" fmla="*/ 819115 h 1452520"/>
              <a:gd name="connsiteX3" fmla="*/ 1241355 w 4996934"/>
              <a:gd name="connsiteY3" fmla="*/ 696791 h 1452520"/>
              <a:gd name="connsiteX4" fmla="*/ 1261978 w 4996934"/>
              <a:gd name="connsiteY4" fmla="*/ 525716 h 1452520"/>
              <a:gd name="connsiteX5" fmla="*/ 939613 w 4996934"/>
              <a:gd name="connsiteY5" fmla="*/ 343150 h 1452520"/>
              <a:gd name="connsiteX6" fmla="*/ 476325 w 4996934"/>
              <a:gd name="connsiteY6" fmla="*/ 426292 h 1452520"/>
              <a:gd name="connsiteX7" fmla="*/ 408136 w 4996934"/>
              <a:gd name="connsiteY7" fmla="*/ 832490 h 1452520"/>
              <a:gd name="connsiteX8" fmla="*/ 712782 w 4996934"/>
              <a:gd name="connsiteY8" fmla="*/ 1042742 h 1452520"/>
              <a:gd name="connsiteX9" fmla="*/ 996561 w 4996934"/>
              <a:gd name="connsiteY9" fmla="*/ 1072056 h 1452520"/>
              <a:gd name="connsiteX10" fmla="*/ 1133196 w 4996934"/>
              <a:gd name="connsiteY10" fmla="*/ 1051035 h 1452520"/>
              <a:gd name="connsiteX11" fmla="*/ 1319664 w 4996934"/>
              <a:gd name="connsiteY11" fmla="*/ 1011115 h 1452520"/>
              <a:gd name="connsiteX12" fmla="*/ 1616800 w 4996934"/>
              <a:gd name="connsiteY12" fmla="*/ 796224 h 1452520"/>
              <a:gd name="connsiteX13" fmla="*/ 1641922 w 4996934"/>
              <a:gd name="connsiteY13" fmla="*/ 463096 h 1452520"/>
              <a:gd name="connsiteX14" fmla="*/ 1416777 w 4996934"/>
              <a:gd name="connsiteY14" fmla="*/ 172166 h 1452520"/>
              <a:gd name="connsiteX15" fmla="*/ 1164085 w 4996934"/>
              <a:gd name="connsiteY15" fmla="*/ 71010 h 1452520"/>
              <a:gd name="connsiteX16" fmla="*/ 807375 w 4996934"/>
              <a:gd name="connsiteY16" fmla="*/ 0 h 1452520"/>
              <a:gd name="connsiteX17" fmla="*/ 452843 w 4996934"/>
              <a:gd name="connsiteY17" fmla="*/ 31531 h 1452520"/>
              <a:gd name="connsiteX18" fmla="*/ 176754 w 4996934"/>
              <a:gd name="connsiteY18" fmla="*/ 252249 h 1452520"/>
              <a:gd name="connsiteX19" fmla="*/ 0 w 4996934"/>
              <a:gd name="connsiteY19" fmla="*/ 539104 h 1452520"/>
              <a:gd name="connsiteX20" fmla="*/ 42683 w 4996934"/>
              <a:gd name="connsiteY20" fmla="*/ 992715 h 1452520"/>
              <a:gd name="connsiteX21" fmla="*/ 269169 w 4996934"/>
              <a:gd name="connsiteY21" fmla="*/ 1223302 h 1452520"/>
              <a:gd name="connsiteX22" fmla="*/ 607678 w 4996934"/>
              <a:gd name="connsiteY22" fmla="*/ 1397876 h 1452520"/>
              <a:gd name="connsiteX23" fmla="*/ 1163734 w 4996934"/>
              <a:gd name="connsiteY23" fmla="*/ 1449134 h 1452520"/>
              <a:gd name="connsiteX24" fmla="*/ 1758170 w 4996934"/>
              <a:gd name="connsiteY24" fmla="*/ 1319068 h 1452520"/>
              <a:gd name="connsiteX25" fmla="*/ 2465875 w 4996934"/>
              <a:gd name="connsiteY25" fmla="*/ 1051522 h 1452520"/>
              <a:gd name="connsiteX26" fmla="*/ 3318835 w 4996934"/>
              <a:gd name="connsiteY26" fmla="*/ 704193 h 1452520"/>
              <a:gd name="connsiteX27" fmla="*/ 3919216 w 4996934"/>
              <a:gd name="connsiteY27" fmla="*/ 626914 h 1452520"/>
              <a:gd name="connsiteX28" fmla="*/ 4996934 w 4996934"/>
              <a:gd name="connsiteY28" fmla="*/ 199623 h 1452520"/>
              <a:gd name="connsiteX0" fmla="*/ 817982 w 4996934"/>
              <a:gd name="connsiteY0" fmla="*/ 668516 h 1452520"/>
              <a:gd name="connsiteX1" fmla="*/ 912678 w 4996934"/>
              <a:gd name="connsiteY1" fmla="*/ 851183 h 1452520"/>
              <a:gd name="connsiteX2" fmla="*/ 1150120 w 4996934"/>
              <a:gd name="connsiteY2" fmla="*/ 819115 h 1452520"/>
              <a:gd name="connsiteX3" fmla="*/ 1241355 w 4996934"/>
              <a:gd name="connsiteY3" fmla="*/ 696791 h 1452520"/>
              <a:gd name="connsiteX4" fmla="*/ 1261978 w 4996934"/>
              <a:gd name="connsiteY4" fmla="*/ 525716 h 1452520"/>
              <a:gd name="connsiteX5" fmla="*/ 939613 w 4996934"/>
              <a:gd name="connsiteY5" fmla="*/ 343150 h 1452520"/>
              <a:gd name="connsiteX6" fmla="*/ 476325 w 4996934"/>
              <a:gd name="connsiteY6" fmla="*/ 426292 h 1452520"/>
              <a:gd name="connsiteX7" fmla="*/ 408136 w 4996934"/>
              <a:gd name="connsiteY7" fmla="*/ 832490 h 1452520"/>
              <a:gd name="connsiteX8" fmla="*/ 712782 w 4996934"/>
              <a:gd name="connsiteY8" fmla="*/ 1042742 h 1452520"/>
              <a:gd name="connsiteX9" fmla="*/ 996561 w 4996934"/>
              <a:gd name="connsiteY9" fmla="*/ 1072056 h 1452520"/>
              <a:gd name="connsiteX10" fmla="*/ 1133196 w 4996934"/>
              <a:gd name="connsiteY10" fmla="*/ 1051035 h 1452520"/>
              <a:gd name="connsiteX11" fmla="*/ 1319664 w 4996934"/>
              <a:gd name="connsiteY11" fmla="*/ 1011115 h 1452520"/>
              <a:gd name="connsiteX12" fmla="*/ 1616800 w 4996934"/>
              <a:gd name="connsiteY12" fmla="*/ 796224 h 1452520"/>
              <a:gd name="connsiteX13" fmla="*/ 1641922 w 4996934"/>
              <a:gd name="connsiteY13" fmla="*/ 463096 h 1452520"/>
              <a:gd name="connsiteX14" fmla="*/ 1416777 w 4996934"/>
              <a:gd name="connsiteY14" fmla="*/ 172166 h 1452520"/>
              <a:gd name="connsiteX15" fmla="*/ 1164085 w 4996934"/>
              <a:gd name="connsiteY15" fmla="*/ 71010 h 1452520"/>
              <a:gd name="connsiteX16" fmla="*/ 807375 w 4996934"/>
              <a:gd name="connsiteY16" fmla="*/ 0 h 1452520"/>
              <a:gd name="connsiteX17" fmla="*/ 452843 w 4996934"/>
              <a:gd name="connsiteY17" fmla="*/ 31531 h 1452520"/>
              <a:gd name="connsiteX18" fmla="*/ 176754 w 4996934"/>
              <a:gd name="connsiteY18" fmla="*/ 252249 h 1452520"/>
              <a:gd name="connsiteX19" fmla="*/ 0 w 4996934"/>
              <a:gd name="connsiteY19" fmla="*/ 539104 h 1452520"/>
              <a:gd name="connsiteX20" fmla="*/ 42683 w 4996934"/>
              <a:gd name="connsiteY20" fmla="*/ 992715 h 1452520"/>
              <a:gd name="connsiteX21" fmla="*/ 269169 w 4996934"/>
              <a:gd name="connsiteY21" fmla="*/ 1223302 h 1452520"/>
              <a:gd name="connsiteX22" fmla="*/ 607678 w 4996934"/>
              <a:gd name="connsiteY22" fmla="*/ 1397876 h 1452520"/>
              <a:gd name="connsiteX23" fmla="*/ 1163734 w 4996934"/>
              <a:gd name="connsiteY23" fmla="*/ 1449134 h 1452520"/>
              <a:gd name="connsiteX24" fmla="*/ 1758170 w 4996934"/>
              <a:gd name="connsiteY24" fmla="*/ 1319068 h 1452520"/>
              <a:gd name="connsiteX25" fmla="*/ 2465875 w 4996934"/>
              <a:gd name="connsiteY25" fmla="*/ 1051522 h 1452520"/>
              <a:gd name="connsiteX26" fmla="*/ 2920625 w 4996934"/>
              <a:gd name="connsiteY26" fmla="*/ 969118 h 1452520"/>
              <a:gd name="connsiteX27" fmla="*/ 3919216 w 4996934"/>
              <a:gd name="connsiteY27" fmla="*/ 626914 h 1452520"/>
              <a:gd name="connsiteX28" fmla="*/ 4996934 w 4996934"/>
              <a:gd name="connsiteY28" fmla="*/ 199623 h 1452520"/>
              <a:gd name="connsiteX0" fmla="*/ 817982 w 4996934"/>
              <a:gd name="connsiteY0" fmla="*/ 668516 h 1452520"/>
              <a:gd name="connsiteX1" fmla="*/ 912678 w 4996934"/>
              <a:gd name="connsiteY1" fmla="*/ 851183 h 1452520"/>
              <a:gd name="connsiteX2" fmla="*/ 1150120 w 4996934"/>
              <a:gd name="connsiteY2" fmla="*/ 819115 h 1452520"/>
              <a:gd name="connsiteX3" fmla="*/ 1241355 w 4996934"/>
              <a:gd name="connsiteY3" fmla="*/ 696791 h 1452520"/>
              <a:gd name="connsiteX4" fmla="*/ 1261978 w 4996934"/>
              <a:gd name="connsiteY4" fmla="*/ 525716 h 1452520"/>
              <a:gd name="connsiteX5" fmla="*/ 939613 w 4996934"/>
              <a:gd name="connsiteY5" fmla="*/ 343150 h 1452520"/>
              <a:gd name="connsiteX6" fmla="*/ 476325 w 4996934"/>
              <a:gd name="connsiteY6" fmla="*/ 426292 h 1452520"/>
              <a:gd name="connsiteX7" fmla="*/ 408136 w 4996934"/>
              <a:gd name="connsiteY7" fmla="*/ 832490 h 1452520"/>
              <a:gd name="connsiteX8" fmla="*/ 712782 w 4996934"/>
              <a:gd name="connsiteY8" fmla="*/ 1042742 h 1452520"/>
              <a:gd name="connsiteX9" fmla="*/ 996561 w 4996934"/>
              <a:gd name="connsiteY9" fmla="*/ 1072056 h 1452520"/>
              <a:gd name="connsiteX10" fmla="*/ 1133196 w 4996934"/>
              <a:gd name="connsiteY10" fmla="*/ 1051035 h 1452520"/>
              <a:gd name="connsiteX11" fmla="*/ 1319664 w 4996934"/>
              <a:gd name="connsiteY11" fmla="*/ 1011115 h 1452520"/>
              <a:gd name="connsiteX12" fmla="*/ 1616800 w 4996934"/>
              <a:gd name="connsiteY12" fmla="*/ 796224 h 1452520"/>
              <a:gd name="connsiteX13" fmla="*/ 1641922 w 4996934"/>
              <a:gd name="connsiteY13" fmla="*/ 463096 h 1452520"/>
              <a:gd name="connsiteX14" fmla="*/ 1416777 w 4996934"/>
              <a:gd name="connsiteY14" fmla="*/ 172166 h 1452520"/>
              <a:gd name="connsiteX15" fmla="*/ 1164085 w 4996934"/>
              <a:gd name="connsiteY15" fmla="*/ 71010 h 1452520"/>
              <a:gd name="connsiteX16" fmla="*/ 807375 w 4996934"/>
              <a:gd name="connsiteY16" fmla="*/ 0 h 1452520"/>
              <a:gd name="connsiteX17" fmla="*/ 452843 w 4996934"/>
              <a:gd name="connsiteY17" fmla="*/ 31531 h 1452520"/>
              <a:gd name="connsiteX18" fmla="*/ 176754 w 4996934"/>
              <a:gd name="connsiteY18" fmla="*/ 252249 h 1452520"/>
              <a:gd name="connsiteX19" fmla="*/ 0 w 4996934"/>
              <a:gd name="connsiteY19" fmla="*/ 539104 h 1452520"/>
              <a:gd name="connsiteX20" fmla="*/ 42683 w 4996934"/>
              <a:gd name="connsiteY20" fmla="*/ 992715 h 1452520"/>
              <a:gd name="connsiteX21" fmla="*/ 269169 w 4996934"/>
              <a:gd name="connsiteY21" fmla="*/ 1223302 h 1452520"/>
              <a:gd name="connsiteX22" fmla="*/ 607678 w 4996934"/>
              <a:gd name="connsiteY22" fmla="*/ 1397876 h 1452520"/>
              <a:gd name="connsiteX23" fmla="*/ 1163734 w 4996934"/>
              <a:gd name="connsiteY23" fmla="*/ 1449134 h 1452520"/>
              <a:gd name="connsiteX24" fmla="*/ 1758170 w 4996934"/>
              <a:gd name="connsiteY24" fmla="*/ 1319068 h 1452520"/>
              <a:gd name="connsiteX25" fmla="*/ 2349730 w 4996934"/>
              <a:gd name="connsiteY25" fmla="*/ 1177677 h 1452520"/>
              <a:gd name="connsiteX26" fmla="*/ 2920625 w 4996934"/>
              <a:gd name="connsiteY26" fmla="*/ 969118 h 1452520"/>
              <a:gd name="connsiteX27" fmla="*/ 3919216 w 4996934"/>
              <a:gd name="connsiteY27" fmla="*/ 626914 h 1452520"/>
              <a:gd name="connsiteX28" fmla="*/ 4996934 w 4996934"/>
              <a:gd name="connsiteY28" fmla="*/ 199623 h 1452520"/>
              <a:gd name="connsiteX0" fmla="*/ 817982 w 4996934"/>
              <a:gd name="connsiteY0" fmla="*/ 668516 h 1450138"/>
              <a:gd name="connsiteX1" fmla="*/ 912678 w 4996934"/>
              <a:gd name="connsiteY1" fmla="*/ 851183 h 1450138"/>
              <a:gd name="connsiteX2" fmla="*/ 1150120 w 4996934"/>
              <a:gd name="connsiteY2" fmla="*/ 819115 h 1450138"/>
              <a:gd name="connsiteX3" fmla="*/ 1241355 w 4996934"/>
              <a:gd name="connsiteY3" fmla="*/ 696791 h 1450138"/>
              <a:gd name="connsiteX4" fmla="*/ 1261978 w 4996934"/>
              <a:gd name="connsiteY4" fmla="*/ 525716 h 1450138"/>
              <a:gd name="connsiteX5" fmla="*/ 939613 w 4996934"/>
              <a:gd name="connsiteY5" fmla="*/ 343150 h 1450138"/>
              <a:gd name="connsiteX6" fmla="*/ 476325 w 4996934"/>
              <a:gd name="connsiteY6" fmla="*/ 426292 h 1450138"/>
              <a:gd name="connsiteX7" fmla="*/ 408136 w 4996934"/>
              <a:gd name="connsiteY7" fmla="*/ 832490 h 1450138"/>
              <a:gd name="connsiteX8" fmla="*/ 712782 w 4996934"/>
              <a:gd name="connsiteY8" fmla="*/ 1042742 h 1450138"/>
              <a:gd name="connsiteX9" fmla="*/ 996561 w 4996934"/>
              <a:gd name="connsiteY9" fmla="*/ 1072056 h 1450138"/>
              <a:gd name="connsiteX10" fmla="*/ 1133196 w 4996934"/>
              <a:gd name="connsiteY10" fmla="*/ 1051035 h 1450138"/>
              <a:gd name="connsiteX11" fmla="*/ 1319664 w 4996934"/>
              <a:gd name="connsiteY11" fmla="*/ 1011115 h 1450138"/>
              <a:gd name="connsiteX12" fmla="*/ 1616800 w 4996934"/>
              <a:gd name="connsiteY12" fmla="*/ 796224 h 1450138"/>
              <a:gd name="connsiteX13" fmla="*/ 1641922 w 4996934"/>
              <a:gd name="connsiteY13" fmla="*/ 463096 h 1450138"/>
              <a:gd name="connsiteX14" fmla="*/ 1416777 w 4996934"/>
              <a:gd name="connsiteY14" fmla="*/ 172166 h 1450138"/>
              <a:gd name="connsiteX15" fmla="*/ 1164085 w 4996934"/>
              <a:gd name="connsiteY15" fmla="*/ 71010 h 1450138"/>
              <a:gd name="connsiteX16" fmla="*/ 807375 w 4996934"/>
              <a:gd name="connsiteY16" fmla="*/ 0 h 1450138"/>
              <a:gd name="connsiteX17" fmla="*/ 452843 w 4996934"/>
              <a:gd name="connsiteY17" fmla="*/ 31531 h 1450138"/>
              <a:gd name="connsiteX18" fmla="*/ 176754 w 4996934"/>
              <a:gd name="connsiteY18" fmla="*/ 252249 h 1450138"/>
              <a:gd name="connsiteX19" fmla="*/ 0 w 4996934"/>
              <a:gd name="connsiteY19" fmla="*/ 539104 h 1450138"/>
              <a:gd name="connsiteX20" fmla="*/ 42683 w 4996934"/>
              <a:gd name="connsiteY20" fmla="*/ 992715 h 1450138"/>
              <a:gd name="connsiteX21" fmla="*/ 269169 w 4996934"/>
              <a:gd name="connsiteY21" fmla="*/ 1223302 h 1450138"/>
              <a:gd name="connsiteX22" fmla="*/ 607678 w 4996934"/>
              <a:gd name="connsiteY22" fmla="*/ 1397876 h 1450138"/>
              <a:gd name="connsiteX23" fmla="*/ 1163734 w 4996934"/>
              <a:gd name="connsiteY23" fmla="*/ 1449134 h 1450138"/>
              <a:gd name="connsiteX24" fmla="*/ 1774762 w 4996934"/>
              <a:gd name="connsiteY24" fmla="*/ 1363222 h 1450138"/>
              <a:gd name="connsiteX25" fmla="*/ 2349730 w 4996934"/>
              <a:gd name="connsiteY25" fmla="*/ 1177677 h 1450138"/>
              <a:gd name="connsiteX26" fmla="*/ 2920625 w 4996934"/>
              <a:gd name="connsiteY26" fmla="*/ 969118 h 1450138"/>
              <a:gd name="connsiteX27" fmla="*/ 3919216 w 4996934"/>
              <a:gd name="connsiteY27" fmla="*/ 626914 h 1450138"/>
              <a:gd name="connsiteX28" fmla="*/ 4996934 w 4996934"/>
              <a:gd name="connsiteY28" fmla="*/ 199623 h 1450138"/>
              <a:gd name="connsiteX0" fmla="*/ 817982 w 4996934"/>
              <a:gd name="connsiteY0" fmla="*/ 668516 h 1462465"/>
              <a:gd name="connsiteX1" fmla="*/ 912678 w 4996934"/>
              <a:gd name="connsiteY1" fmla="*/ 851183 h 1462465"/>
              <a:gd name="connsiteX2" fmla="*/ 1150120 w 4996934"/>
              <a:gd name="connsiteY2" fmla="*/ 819115 h 1462465"/>
              <a:gd name="connsiteX3" fmla="*/ 1241355 w 4996934"/>
              <a:gd name="connsiteY3" fmla="*/ 696791 h 1462465"/>
              <a:gd name="connsiteX4" fmla="*/ 1261978 w 4996934"/>
              <a:gd name="connsiteY4" fmla="*/ 525716 h 1462465"/>
              <a:gd name="connsiteX5" fmla="*/ 939613 w 4996934"/>
              <a:gd name="connsiteY5" fmla="*/ 343150 h 1462465"/>
              <a:gd name="connsiteX6" fmla="*/ 476325 w 4996934"/>
              <a:gd name="connsiteY6" fmla="*/ 426292 h 1462465"/>
              <a:gd name="connsiteX7" fmla="*/ 408136 w 4996934"/>
              <a:gd name="connsiteY7" fmla="*/ 832490 h 1462465"/>
              <a:gd name="connsiteX8" fmla="*/ 712782 w 4996934"/>
              <a:gd name="connsiteY8" fmla="*/ 1042742 h 1462465"/>
              <a:gd name="connsiteX9" fmla="*/ 996561 w 4996934"/>
              <a:gd name="connsiteY9" fmla="*/ 1072056 h 1462465"/>
              <a:gd name="connsiteX10" fmla="*/ 1133196 w 4996934"/>
              <a:gd name="connsiteY10" fmla="*/ 1051035 h 1462465"/>
              <a:gd name="connsiteX11" fmla="*/ 1319664 w 4996934"/>
              <a:gd name="connsiteY11" fmla="*/ 1011115 h 1462465"/>
              <a:gd name="connsiteX12" fmla="*/ 1616800 w 4996934"/>
              <a:gd name="connsiteY12" fmla="*/ 796224 h 1462465"/>
              <a:gd name="connsiteX13" fmla="*/ 1641922 w 4996934"/>
              <a:gd name="connsiteY13" fmla="*/ 463096 h 1462465"/>
              <a:gd name="connsiteX14" fmla="*/ 1416777 w 4996934"/>
              <a:gd name="connsiteY14" fmla="*/ 172166 h 1462465"/>
              <a:gd name="connsiteX15" fmla="*/ 1164085 w 4996934"/>
              <a:gd name="connsiteY15" fmla="*/ 71010 h 1462465"/>
              <a:gd name="connsiteX16" fmla="*/ 807375 w 4996934"/>
              <a:gd name="connsiteY16" fmla="*/ 0 h 1462465"/>
              <a:gd name="connsiteX17" fmla="*/ 452843 w 4996934"/>
              <a:gd name="connsiteY17" fmla="*/ 31531 h 1462465"/>
              <a:gd name="connsiteX18" fmla="*/ 176754 w 4996934"/>
              <a:gd name="connsiteY18" fmla="*/ 252249 h 1462465"/>
              <a:gd name="connsiteX19" fmla="*/ 0 w 4996934"/>
              <a:gd name="connsiteY19" fmla="*/ 539104 h 1462465"/>
              <a:gd name="connsiteX20" fmla="*/ 42683 w 4996934"/>
              <a:gd name="connsiteY20" fmla="*/ 992715 h 1462465"/>
              <a:gd name="connsiteX21" fmla="*/ 269169 w 4996934"/>
              <a:gd name="connsiteY21" fmla="*/ 1223302 h 1462465"/>
              <a:gd name="connsiteX22" fmla="*/ 607678 w 4996934"/>
              <a:gd name="connsiteY22" fmla="*/ 1397876 h 1462465"/>
              <a:gd name="connsiteX23" fmla="*/ 1188622 w 4996934"/>
              <a:gd name="connsiteY23" fmla="*/ 1461750 h 1462465"/>
              <a:gd name="connsiteX24" fmla="*/ 1774762 w 4996934"/>
              <a:gd name="connsiteY24" fmla="*/ 1363222 h 1462465"/>
              <a:gd name="connsiteX25" fmla="*/ 2349730 w 4996934"/>
              <a:gd name="connsiteY25" fmla="*/ 1177677 h 1462465"/>
              <a:gd name="connsiteX26" fmla="*/ 2920625 w 4996934"/>
              <a:gd name="connsiteY26" fmla="*/ 969118 h 1462465"/>
              <a:gd name="connsiteX27" fmla="*/ 3919216 w 4996934"/>
              <a:gd name="connsiteY27" fmla="*/ 626914 h 1462465"/>
              <a:gd name="connsiteX28" fmla="*/ 4996934 w 4996934"/>
              <a:gd name="connsiteY28" fmla="*/ 199623 h 1462465"/>
              <a:gd name="connsiteX0" fmla="*/ 817982 w 4996934"/>
              <a:gd name="connsiteY0" fmla="*/ 668516 h 1461784"/>
              <a:gd name="connsiteX1" fmla="*/ 912678 w 4996934"/>
              <a:gd name="connsiteY1" fmla="*/ 851183 h 1461784"/>
              <a:gd name="connsiteX2" fmla="*/ 1150120 w 4996934"/>
              <a:gd name="connsiteY2" fmla="*/ 819115 h 1461784"/>
              <a:gd name="connsiteX3" fmla="*/ 1241355 w 4996934"/>
              <a:gd name="connsiteY3" fmla="*/ 696791 h 1461784"/>
              <a:gd name="connsiteX4" fmla="*/ 1261978 w 4996934"/>
              <a:gd name="connsiteY4" fmla="*/ 525716 h 1461784"/>
              <a:gd name="connsiteX5" fmla="*/ 939613 w 4996934"/>
              <a:gd name="connsiteY5" fmla="*/ 343150 h 1461784"/>
              <a:gd name="connsiteX6" fmla="*/ 476325 w 4996934"/>
              <a:gd name="connsiteY6" fmla="*/ 426292 h 1461784"/>
              <a:gd name="connsiteX7" fmla="*/ 408136 w 4996934"/>
              <a:gd name="connsiteY7" fmla="*/ 832490 h 1461784"/>
              <a:gd name="connsiteX8" fmla="*/ 712782 w 4996934"/>
              <a:gd name="connsiteY8" fmla="*/ 1042742 h 1461784"/>
              <a:gd name="connsiteX9" fmla="*/ 996561 w 4996934"/>
              <a:gd name="connsiteY9" fmla="*/ 1072056 h 1461784"/>
              <a:gd name="connsiteX10" fmla="*/ 1133196 w 4996934"/>
              <a:gd name="connsiteY10" fmla="*/ 1051035 h 1461784"/>
              <a:gd name="connsiteX11" fmla="*/ 1319664 w 4996934"/>
              <a:gd name="connsiteY11" fmla="*/ 1011115 h 1461784"/>
              <a:gd name="connsiteX12" fmla="*/ 1616800 w 4996934"/>
              <a:gd name="connsiteY12" fmla="*/ 796224 h 1461784"/>
              <a:gd name="connsiteX13" fmla="*/ 1641922 w 4996934"/>
              <a:gd name="connsiteY13" fmla="*/ 463096 h 1461784"/>
              <a:gd name="connsiteX14" fmla="*/ 1416777 w 4996934"/>
              <a:gd name="connsiteY14" fmla="*/ 172166 h 1461784"/>
              <a:gd name="connsiteX15" fmla="*/ 1164085 w 4996934"/>
              <a:gd name="connsiteY15" fmla="*/ 71010 h 1461784"/>
              <a:gd name="connsiteX16" fmla="*/ 807375 w 4996934"/>
              <a:gd name="connsiteY16" fmla="*/ 0 h 1461784"/>
              <a:gd name="connsiteX17" fmla="*/ 452843 w 4996934"/>
              <a:gd name="connsiteY17" fmla="*/ 31531 h 1461784"/>
              <a:gd name="connsiteX18" fmla="*/ 176754 w 4996934"/>
              <a:gd name="connsiteY18" fmla="*/ 252249 h 1461784"/>
              <a:gd name="connsiteX19" fmla="*/ 0 w 4996934"/>
              <a:gd name="connsiteY19" fmla="*/ 539104 h 1461784"/>
              <a:gd name="connsiteX20" fmla="*/ 42683 w 4996934"/>
              <a:gd name="connsiteY20" fmla="*/ 992715 h 1461784"/>
              <a:gd name="connsiteX21" fmla="*/ 269169 w 4996934"/>
              <a:gd name="connsiteY21" fmla="*/ 1223302 h 1461784"/>
              <a:gd name="connsiteX22" fmla="*/ 599382 w 4996934"/>
              <a:gd name="connsiteY22" fmla="*/ 1353721 h 1461784"/>
              <a:gd name="connsiteX23" fmla="*/ 1188622 w 4996934"/>
              <a:gd name="connsiteY23" fmla="*/ 1461750 h 1461784"/>
              <a:gd name="connsiteX24" fmla="*/ 1774762 w 4996934"/>
              <a:gd name="connsiteY24" fmla="*/ 1363222 h 1461784"/>
              <a:gd name="connsiteX25" fmla="*/ 2349730 w 4996934"/>
              <a:gd name="connsiteY25" fmla="*/ 1177677 h 1461784"/>
              <a:gd name="connsiteX26" fmla="*/ 2920625 w 4996934"/>
              <a:gd name="connsiteY26" fmla="*/ 969118 h 1461784"/>
              <a:gd name="connsiteX27" fmla="*/ 3919216 w 4996934"/>
              <a:gd name="connsiteY27" fmla="*/ 626914 h 1461784"/>
              <a:gd name="connsiteX28" fmla="*/ 4996934 w 4996934"/>
              <a:gd name="connsiteY28" fmla="*/ 199623 h 1461784"/>
              <a:gd name="connsiteX0" fmla="*/ 817982 w 4996934"/>
              <a:gd name="connsiteY0" fmla="*/ 668516 h 1461820"/>
              <a:gd name="connsiteX1" fmla="*/ 912678 w 4996934"/>
              <a:gd name="connsiteY1" fmla="*/ 851183 h 1461820"/>
              <a:gd name="connsiteX2" fmla="*/ 1150120 w 4996934"/>
              <a:gd name="connsiteY2" fmla="*/ 819115 h 1461820"/>
              <a:gd name="connsiteX3" fmla="*/ 1241355 w 4996934"/>
              <a:gd name="connsiteY3" fmla="*/ 696791 h 1461820"/>
              <a:gd name="connsiteX4" fmla="*/ 1261978 w 4996934"/>
              <a:gd name="connsiteY4" fmla="*/ 525716 h 1461820"/>
              <a:gd name="connsiteX5" fmla="*/ 939613 w 4996934"/>
              <a:gd name="connsiteY5" fmla="*/ 343150 h 1461820"/>
              <a:gd name="connsiteX6" fmla="*/ 476325 w 4996934"/>
              <a:gd name="connsiteY6" fmla="*/ 426292 h 1461820"/>
              <a:gd name="connsiteX7" fmla="*/ 408136 w 4996934"/>
              <a:gd name="connsiteY7" fmla="*/ 832490 h 1461820"/>
              <a:gd name="connsiteX8" fmla="*/ 712782 w 4996934"/>
              <a:gd name="connsiteY8" fmla="*/ 1042742 h 1461820"/>
              <a:gd name="connsiteX9" fmla="*/ 996561 w 4996934"/>
              <a:gd name="connsiteY9" fmla="*/ 1072056 h 1461820"/>
              <a:gd name="connsiteX10" fmla="*/ 1133196 w 4996934"/>
              <a:gd name="connsiteY10" fmla="*/ 1051035 h 1461820"/>
              <a:gd name="connsiteX11" fmla="*/ 1319664 w 4996934"/>
              <a:gd name="connsiteY11" fmla="*/ 1011115 h 1461820"/>
              <a:gd name="connsiteX12" fmla="*/ 1616800 w 4996934"/>
              <a:gd name="connsiteY12" fmla="*/ 796224 h 1461820"/>
              <a:gd name="connsiteX13" fmla="*/ 1641922 w 4996934"/>
              <a:gd name="connsiteY13" fmla="*/ 463096 h 1461820"/>
              <a:gd name="connsiteX14" fmla="*/ 1416777 w 4996934"/>
              <a:gd name="connsiteY14" fmla="*/ 172166 h 1461820"/>
              <a:gd name="connsiteX15" fmla="*/ 1164085 w 4996934"/>
              <a:gd name="connsiteY15" fmla="*/ 71010 h 1461820"/>
              <a:gd name="connsiteX16" fmla="*/ 807375 w 4996934"/>
              <a:gd name="connsiteY16" fmla="*/ 0 h 1461820"/>
              <a:gd name="connsiteX17" fmla="*/ 452843 w 4996934"/>
              <a:gd name="connsiteY17" fmla="*/ 31531 h 1461820"/>
              <a:gd name="connsiteX18" fmla="*/ 176754 w 4996934"/>
              <a:gd name="connsiteY18" fmla="*/ 252249 h 1461820"/>
              <a:gd name="connsiteX19" fmla="*/ 0 w 4996934"/>
              <a:gd name="connsiteY19" fmla="*/ 539104 h 1461820"/>
              <a:gd name="connsiteX20" fmla="*/ 42683 w 4996934"/>
              <a:gd name="connsiteY20" fmla="*/ 992715 h 1461820"/>
              <a:gd name="connsiteX21" fmla="*/ 269169 w 4996934"/>
              <a:gd name="connsiteY21" fmla="*/ 1223302 h 1461820"/>
              <a:gd name="connsiteX22" fmla="*/ 599382 w 4996934"/>
              <a:gd name="connsiteY22" fmla="*/ 1353721 h 1461820"/>
              <a:gd name="connsiteX23" fmla="*/ 1188622 w 4996934"/>
              <a:gd name="connsiteY23" fmla="*/ 1461750 h 1461820"/>
              <a:gd name="connsiteX24" fmla="*/ 1882610 w 4996934"/>
              <a:gd name="connsiteY24" fmla="*/ 1337992 h 1461820"/>
              <a:gd name="connsiteX25" fmla="*/ 2349730 w 4996934"/>
              <a:gd name="connsiteY25" fmla="*/ 1177677 h 1461820"/>
              <a:gd name="connsiteX26" fmla="*/ 2920625 w 4996934"/>
              <a:gd name="connsiteY26" fmla="*/ 969118 h 1461820"/>
              <a:gd name="connsiteX27" fmla="*/ 3919216 w 4996934"/>
              <a:gd name="connsiteY27" fmla="*/ 626914 h 1461820"/>
              <a:gd name="connsiteX28" fmla="*/ 4996934 w 4996934"/>
              <a:gd name="connsiteY28" fmla="*/ 199623 h 1461820"/>
              <a:gd name="connsiteX0" fmla="*/ 817982 w 4996934"/>
              <a:gd name="connsiteY0" fmla="*/ 668516 h 1461820"/>
              <a:gd name="connsiteX1" fmla="*/ 912678 w 4996934"/>
              <a:gd name="connsiteY1" fmla="*/ 851183 h 1461820"/>
              <a:gd name="connsiteX2" fmla="*/ 1150120 w 4996934"/>
              <a:gd name="connsiteY2" fmla="*/ 819115 h 1461820"/>
              <a:gd name="connsiteX3" fmla="*/ 1241355 w 4996934"/>
              <a:gd name="connsiteY3" fmla="*/ 696791 h 1461820"/>
              <a:gd name="connsiteX4" fmla="*/ 1261978 w 4996934"/>
              <a:gd name="connsiteY4" fmla="*/ 525716 h 1461820"/>
              <a:gd name="connsiteX5" fmla="*/ 939613 w 4996934"/>
              <a:gd name="connsiteY5" fmla="*/ 343150 h 1461820"/>
              <a:gd name="connsiteX6" fmla="*/ 476325 w 4996934"/>
              <a:gd name="connsiteY6" fmla="*/ 426292 h 1461820"/>
              <a:gd name="connsiteX7" fmla="*/ 408136 w 4996934"/>
              <a:gd name="connsiteY7" fmla="*/ 832490 h 1461820"/>
              <a:gd name="connsiteX8" fmla="*/ 712782 w 4996934"/>
              <a:gd name="connsiteY8" fmla="*/ 1042742 h 1461820"/>
              <a:gd name="connsiteX9" fmla="*/ 996561 w 4996934"/>
              <a:gd name="connsiteY9" fmla="*/ 1072056 h 1461820"/>
              <a:gd name="connsiteX10" fmla="*/ 1133196 w 4996934"/>
              <a:gd name="connsiteY10" fmla="*/ 1051035 h 1461820"/>
              <a:gd name="connsiteX11" fmla="*/ 1319664 w 4996934"/>
              <a:gd name="connsiteY11" fmla="*/ 1011115 h 1461820"/>
              <a:gd name="connsiteX12" fmla="*/ 1616800 w 4996934"/>
              <a:gd name="connsiteY12" fmla="*/ 796224 h 1461820"/>
              <a:gd name="connsiteX13" fmla="*/ 1641922 w 4996934"/>
              <a:gd name="connsiteY13" fmla="*/ 463096 h 1461820"/>
              <a:gd name="connsiteX14" fmla="*/ 1416777 w 4996934"/>
              <a:gd name="connsiteY14" fmla="*/ 172166 h 1461820"/>
              <a:gd name="connsiteX15" fmla="*/ 1164085 w 4996934"/>
              <a:gd name="connsiteY15" fmla="*/ 71010 h 1461820"/>
              <a:gd name="connsiteX16" fmla="*/ 807375 w 4996934"/>
              <a:gd name="connsiteY16" fmla="*/ 0 h 1461820"/>
              <a:gd name="connsiteX17" fmla="*/ 452843 w 4996934"/>
              <a:gd name="connsiteY17" fmla="*/ 31531 h 1461820"/>
              <a:gd name="connsiteX18" fmla="*/ 176754 w 4996934"/>
              <a:gd name="connsiteY18" fmla="*/ 252249 h 1461820"/>
              <a:gd name="connsiteX19" fmla="*/ 0 w 4996934"/>
              <a:gd name="connsiteY19" fmla="*/ 539104 h 1461820"/>
              <a:gd name="connsiteX20" fmla="*/ 42683 w 4996934"/>
              <a:gd name="connsiteY20" fmla="*/ 992715 h 1461820"/>
              <a:gd name="connsiteX21" fmla="*/ 269169 w 4996934"/>
              <a:gd name="connsiteY21" fmla="*/ 1223302 h 1461820"/>
              <a:gd name="connsiteX22" fmla="*/ 599382 w 4996934"/>
              <a:gd name="connsiteY22" fmla="*/ 1353721 h 1461820"/>
              <a:gd name="connsiteX23" fmla="*/ 1213510 w 4996934"/>
              <a:gd name="connsiteY23" fmla="*/ 1461750 h 1461820"/>
              <a:gd name="connsiteX24" fmla="*/ 1882610 w 4996934"/>
              <a:gd name="connsiteY24" fmla="*/ 1337992 h 1461820"/>
              <a:gd name="connsiteX25" fmla="*/ 2349730 w 4996934"/>
              <a:gd name="connsiteY25" fmla="*/ 1177677 h 1461820"/>
              <a:gd name="connsiteX26" fmla="*/ 2920625 w 4996934"/>
              <a:gd name="connsiteY26" fmla="*/ 969118 h 1461820"/>
              <a:gd name="connsiteX27" fmla="*/ 3919216 w 4996934"/>
              <a:gd name="connsiteY27" fmla="*/ 626914 h 1461820"/>
              <a:gd name="connsiteX28" fmla="*/ 4996934 w 4996934"/>
              <a:gd name="connsiteY28" fmla="*/ 199623 h 1461820"/>
              <a:gd name="connsiteX0" fmla="*/ 817982 w 4996934"/>
              <a:gd name="connsiteY0" fmla="*/ 668516 h 1461820"/>
              <a:gd name="connsiteX1" fmla="*/ 912678 w 4996934"/>
              <a:gd name="connsiteY1" fmla="*/ 851183 h 1461820"/>
              <a:gd name="connsiteX2" fmla="*/ 1150120 w 4996934"/>
              <a:gd name="connsiteY2" fmla="*/ 819115 h 1461820"/>
              <a:gd name="connsiteX3" fmla="*/ 1241355 w 4996934"/>
              <a:gd name="connsiteY3" fmla="*/ 696791 h 1461820"/>
              <a:gd name="connsiteX4" fmla="*/ 1261978 w 4996934"/>
              <a:gd name="connsiteY4" fmla="*/ 525716 h 1461820"/>
              <a:gd name="connsiteX5" fmla="*/ 939613 w 4996934"/>
              <a:gd name="connsiteY5" fmla="*/ 343150 h 1461820"/>
              <a:gd name="connsiteX6" fmla="*/ 476325 w 4996934"/>
              <a:gd name="connsiteY6" fmla="*/ 426292 h 1461820"/>
              <a:gd name="connsiteX7" fmla="*/ 408136 w 4996934"/>
              <a:gd name="connsiteY7" fmla="*/ 832490 h 1461820"/>
              <a:gd name="connsiteX8" fmla="*/ 712782 w 4996934"/>
              <a:gd name="connsiteY8" fmla="*/ 1042742 h 1461820"/>
              <a:gd name="connsiteX9" fmla="*/ 996561 w 4996934"/>
              <a:gd name="connsiteY9" fmla="*/ 1072056 h 1461820"/>
              <a:gd name="connsiteX10" fmla="*/ 1133196 w 4996934"/>
              <a:gd name="connsiteY10" fmla="*/ 1051035 h 1461820"/>
              <a:gd name="connsiteX11" fmla="*/ 1319664 w 4996934"/>
              <a:gd name="connsiteY11" fmla="*/ 1011115 h 1461820"/>
              <a:gd name="connsiteX12" fmla="*/ 1616800 w 4996934"/>
              <a:gd name="connsiteY12" fmla="*/ 796224 h 1461820"/>
              <a:gd name="connsiteX13" fmla="*/ 1641922 w 4996934"/>
              <a:gd name="connsiteY13" fmla="*/ 463096 h 1461820"/>
              <a:gd name="connsiteX14" fmla="*/ 1416777 w 4996934"/>
              <a:gd name="connsiteY14" fmla="*/ 172166 h 1461820"/>
              <a:gd name="connsiteX15" fmla="*/ 1164085 w 4996934"/>
              <a:gd name="connsiteY15" fmla="*/ 71010 h 1461820"/>
              <a:gd name="connsiteX16" fmla="*/ 807375 w 4996934"/>
              <a:gd name="connsiteY16" fmla="*/ 0 h 1461820"/>
              <a:gd name="connsiteX17" fmla="*/ 452843 w 4996934"/>
              <a:gd name="connsiteY17" fmla="*/ 31531 h 1461820"/>
              <a:gd name="connsiteX18" fmla="*/ 176754 w 4996934"/>
              <a:gd name="connsiteY18" fmla="*/ 252249 h 1461820"/>
              <a:gd name="connsiteX19" fmla="*/ 0 w 4996934"/>
              <a:gd name="connsiteY19" fmla="*/ 539104 h 1461820"/>
              <a:gd name="connsiteX20" fmla="*/ 42683 w 4996934"/>
              <a:gd name="connsiteY20" fmla="*/ 992715 h 1461820"/>
              <a:gd name="connsiteX21" fmla="*/ 269169 w 4996934"/>
              <a:gd name="connsiteY21" fmla="*/ 1223302 h 1461820"/>
              <a:gd name="connsiteX22" fmla="*/ 582790 w 4996934"/>
              <a:gd name="connsiteY22" fmla="*/ 1353721 h 1461820"/>
              <a:gd name="connsiteX23" fmla="*/ 1213510 w 4996934"/>
              <a:gd name="connsiteY23" fmla="*/ 1461750 h 1461820"/>
              <a:gd name="connsiteX24" fmla="*/ 1882610 w 4996934"/>
              <a:gd name="connsiteY24" fmla="*/ 1337992 h 1461820"/>
              <a:gd name="connsiteX25" fmla="*/ 2349730 w 4996934"/>
              <a:gd name="connsiteY25" fmla="*/ 1177677 h 1461820"/>
              <a:gd name="connsiteX26" fmla="*/ 2920625 w 4996934"/>
              <a:gd name="connsiteY26" fmla="*/ 969118 h 1461820"/>
              <a:gd name="connsiteX27" fmla="*/ 3919216 w 4996934"/>
              <a:gd name="connsiteY27" fmla="*/ 626914 h 1461820"/>
              <a:gd name="connsiteX28" fmla="*/ 4996934 w 4996934"/>
              <a:gd name="connsiteY28" fmla="*/ 199623 h 1461820"/>
              <a:gd name="connsiteX0" fmla="*/ 817982 w 4996934"/>
              <a:gd name="connsiteY0" fmla="*/ 668516 h 1449217"/>
              <a:gd name="connsiteX1" fmla="*/ 912678 w 4996934"/>
              <a:gd name="connsiteY1" fmla="*/ 851183 h 1449217"/>
              <a:gd name="connsiteX2" fmla="*/ 1150120 w 4996934"/>
              <a:gd name="connsiteY2" fmla="*/ 819115 h 1449217"/>
              <a:gd name="connsiteX3" fmla="*/ 1241355 w 4996934"/>
              <a:gd name="connsiteY3" fmla="*/ 696791 h 1449217"/>
              <a:gd name="connsiteX4" fmla="*/ 1261978 w 4996934"/>
              <a:gd name="connsiteY4" fmla="*/ 525716 h 1449217"/>
              <a:gd name="connsiteX5" fmla="*/ 939613 w 4996934"/>
              <a:gd name="connsiteY5" fmla="*/ 343150 h 1449217"/>
              <a:gd name="connsiteX6" fmla="*/ 476325 w 4996934"/>
              <a:gd name="connsiteY6" fmla="*/ 426292 h 1449217"/>
              <a:gd name="connsiteX7" fmla="*/ 408136 w 4996934"/>
              <a:gd name="connsiteY7" fmla="*/ 832490 h 1449217"/>
              <a:gd name="connsiteX8" fmla="*/ 712782 w 4996934"/>
              <a:gd name="connsiteY8" fmla="*/ 1042742 h 1449217"/>
              <a:gd name="connsiteX9" fmla="*/ 996561 w 4996934"/>
              <a:gd name="connsiteY9" fmla="*/ 1072056 h 1449217"/>
              <a:gd name="connsiteX10" fmla="*/ 1133196 w 4996934"/>
              <a:gd name="connsiteY10" fmla="*/ 1051035 h 1449217"/>
              <a:gd name="connsiteX11" fmla="*/ 1319664 w 4996934"/>
              <a:gd name="connsiteY11" fmla="*/ 1011115 h 1449217"/>
              <a:gd name="connsiteX12" fmla="*/ 1616800 w 4996934"/>
              <a:gd name="connsiteY12" fmla="*/ 796224 h 1449217"/>
              <a:gd name="connsiteX13" fmla="*/ 1641922 w 4996934"/>
              <a:gd name="connsiteY13" fmla="*/ 463096 h 1449217"/>
              <a:gd name="connsiteX14" fmla="*/ 1416777 w 4996934"/>
              <a:gd name="connsiteY14" fmla="*/ 172166 h 1449217"/>
              <a:gd name="connsiteX15" fmla="*/ 1164085 w 4996934"/>
              <a:gd name="connsiteY15" fmla="*/ 71010 h 1449217"/>
              <a:gd name="connsiteX16" fmla="*/ 807375 w 4996934"/>
              <a:gd name="connsiteY16" fmla="*/ 0 h 1449217"/>
              <a:gd name="connsiteX17" fmla="*/ 452843 w 4996934"/>
              <a:gd name="connsiteY17" fmla="*/ 31531 h 1449217"/>
              <a:gd name="connsiteX18" fmla="*/ 176754 w 4996934"/>
              <a:gd name="connsiteY18" fmla="*/ 252249 h 1449217"/>
              <a:gd name="connsiteX19" fmla="*/ 0 w 4996934"/>
              <a:gd name="connsiteY19" fmla="*/ 539104 h 1449217"/>
              <a:gd name="connsiteX20" fmla="*/ 42683 w 4996934"/>
              <a:gd name="connsiteY20" fmla="*/ 992715 h 1449217"/>
              <a:gd name="connsiteX21" fmla="*/ 269169 w 4996934"/>
              <a:gd name="connsiteY21" fmla="*/ 1223302 h 1449217"/>
              <a:gd name="connsiteX22" fmla="*/ 582790 w 4996934"/>
              <a:gd name="connsiteY22" fmla="*/ 1353721 h 1449217"/>
              <a:gd name="connsiteX23" fmla="*/ 1362839 w 4996934"/>
              <a:gd name="connsiteY23" fmla="*/ 1449135 h 1449217"/>
              <a:gd name="connsiteX24" fmla="*/ 1882610 w 4996934"/>
              <a:gd name="connsiteY24" fmla="*/ 1337992 h 1449217"/>
              <a:gd name="connsiteX25" fmla="*/ 2349730 w 4996934"/>
              <a:gd name="connsiteY25" fmla="*/ 1177677 h 1449217"/>
              <a:gd name="connsiteX26" fmla="*/ 2920625 w 4996934"/>
              <a:gd name="connsiteY26" fmla="*/ 969118 h 1449217"/>
              <a:gd name="connsiteX27" fmla="*/ 3919216 w 4996934"/>
              <a:gd name="connsiteY27" fmla="*/ 626914 h 1449217"/>
              <a:gd name="connsiteX28" fmla="*/ 4996934 w 4996934"/>
              <a:gd name="connsiteY28" fmla="*/ 199623 h 1449217"/>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349730 w 4996934"/>
              <a:gd name="connsiteY25" fmla="*/ 1177677 h 1449635"/>
              <a:gd name="connsiteX26" fmla="*/ 2920625 w 4996934"/>
              <a:gd name="connsiteY26" fmla="*/ 969118 h 1449635"/>
              <a:gd name="connsiteX27" fmla="*/ 3919216 w 4996934"/>
              <a:gd name="connsiteY27" fmla="*/ 626914 h 1449635"/>
              <a:gd name="connsiteX28" fmla="*/ 4996934 w 4996934"/>
              <a:gd name="connsiteY28" fmla="*/ 199623 h 1449635"/>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349730 w 4996934"/>
              <a:gd name="connsiteY25" fmla="*/ 1177677 h 1449635"/>
              <a:gd name="connsiteX26" fmla="*/ 2920625 w 4996934"/>
              <a:gd name="connsiteY26" fmla="*/ 969118 h 1449635"/>
              <a:gd name="connsiteX27" fmla="*/ 3919216 w 4996934"/>
              <a:gd name="connsiteY27" fmla="*/ 626914 h 1449635"/>
              <a:gd name="connsiteX28" fmla="*/ 4996934 w 4996934"/>
              <a:gd name="connsiteY28" fmla="*/ 199623 h 1449635"/>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407802 w 4996934"/>
              <a:gd name="connsiteY25" fmla="*/ 1171369 h 1449635"/>
              <a:gd name="connsiteX26" fmla="*/ 2920625 w 4996934"/>
              <a:gd name="connsiteY26" fmla="*/ 969118 h 1449635"/>
              <a:gd name="connsiteX27" fmla="*/ 3919216 w 4996934"/>
              <a:gd name="connsiteY27" fmla="*/ 626914 h 1449635"/>
              <a:gd name="connsiteX28" fmla="*/ 4996934 w 4996934"/>
              <a:gd name="connsiteY28" fmla="*/ 199623 h 1449635"/>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407802 w 4996934"/>
              <a:gd name="connsiteY25" fmla="*/ 1171369 h 1449635"/>
              <a:gd name="connsiteX26" fmla="*/ 2953809 w 4996934"/>
              <a:gd name="connsiteY26" fmla="*/ 988041 h 1449635"/>
              <a:gd name="connsiteX27" fmla="*/ 3919216 w 4996934"/>
              <a:gd name="connsiteY27" fmla="*/ 626914 h 1449635"/>
              <a:gd name="connsiteX28" fmla="*/ 4996934 w 4996934"/>
              <a:gd name="connsiteY28" fmla="*/ 199623 h 1449635"/>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416098 w 4996934"/>
              <a:gd name="connsiteY25" fmla="*/ 1196600 h 1449635"/>
              <a:gd name="connsiteX26" fmla="*/ 2953809 w 4996934"/>
              <a:gd name="connsiteY26" fmla="*/ 988041 h 1449635"/>
              <a:gd name="connsiteX27" fmla="*/ 3919216 w 4996934"/>
              <a:gd name="connsiteY27" fmla="*/ 626914 h 1449635"/>
              <a:gd name="connsiteX28" fmla="*/ 4996934 w 4996934"/>
              <a:gd name="connsiteY28" fmla="*/ 199623 h 1449635"/>
              <a:gd name="connsiteX0" fmla="*/ 817982 w 4996934"/>
              <a:gd name="connsiteY0" fmla="*/ 668516 h 1449635"/>
              <a:gd name="connsiteX1" fmla="*/ 912678 w 4996934"/>
              <a:gd name="connsiteY1" fmla="*/ 851183 h 1449635"/>
              <a:gd name="connsiteX2" fmla="*/ 1150120 w 4996934"/>
              <a:gd name="connsiteY2" fmla="*/ 819115 h 1449635"/>
              <a:gd name="connsiteX3" fmla="*/ 1241355 w 4996934"/>
              <a:gd name="connsiteY3" fmla="*/ 696791 h 1449635"/>
              <a:gd name="connsiteX4" fmla="*/ 1261978 w 4996934"/>
              <a:gd name="connsiteY4" fmla="*/ 525716 h 1449635"/>
              <a:gd name="connsiteX5" fmla="*/ 939613 w 4996934"/>
              <a:gd name="connsiteY5" fmla="*/ 343150 h 1449635"/>
              <a:gd name="connsiteX6" fmla="*/ 476325 w 4996934"/>
              <a:gd name="connsiteY6" fmla="*/ 426292 h 1449635"/>
              <a:gd name="connsiteX7" fmla="*/ 408136 w 4996934"/>
              <a:gd name="connsiteY7" fmla="*/ 832490 h 1449635"/>
              <a:gd name="connsiteX8" fmla="*/ 712782 w 4996934"/>
              <a:gd name="connsiteY8" fmla="*/ 1042742 h 1449635"/>
              <a:gd name="connsiteX9" fmla="*/ 996561 w 4996934"/>
              <a:gd name="connsiteY9" fmla="*/ 1072056 h 1449635"/>
              <a:gd name="connsiteX10" fmla="*/ 1133196 w 4996934"/>
              <a:gd name="connsiteY10" fmla="*/ 1051035 h 1449635"/>
              <a:gd name="connsiteX11" fmla="*/ 1319664 w 4996934"/>
              <a:gd name="connsiteY11" fmla="*/ 1011115 h 1449635"/>
              <a:gd name="connsiteX12" fmla="*/ 1616800 w 4996934"/>
              <a:gd name="connsiteY12" fmla="*/ 796224 h 1449635"/>
              <a:gd name="connsiteX13" fmla="*/ 1641922 w 4996934"/>
              <a:gd name="connsiteY13" fmla="*/ 463096 h 1449635"/>
              <a:gd name="connsiteX14" fmla="*/ 1416777 w 4996934"/>
              <a:gd name="connsiteY14" fmla="*/ 172166 h 1449635"/>
              <a:gd name="connsiteX15" fmla="*/ 1164085 w 4996934"/>
              <a:gd name="connsiteY15" fmla="*/ 71010 h 1449635"/>
              <a:gd name="connsiteX16" fmla="*/ 807375 w 4996934"/>
              <a:gd name="connsiteY16" fmla="*/ 0 h 1449635"/>
              <a:gd name="connsiteX17" fmla="*/ 452843 w 4996934"/>
              <a:gd name="connsiteY17" fmla="*/ 31531 h 1449635"/>
              <a:gd name="connsiteX18" fmla="*/ 176754 w 4996934"/>
              <a:gd name="connsiteY18" fmla="*/ 252249 h 1449635"/>
              <a:gd name="connsiteX19" fmla="*/ 0 w 4996934"/>
              <a:gd name="connsiteY19" fmla="*/ 539104 h 1449635"/>
              <a:gd name="connsiteX20" fmla="*/ 42683 w 4996934"/>
              <a:gd name="connsiteY20" fmla="*/ 992715 h 1449635"/>
              <a:gd name="connsiteX21" fmla="*/ 269169 w 4996934"/>
              <a:gd name="connsiteY21" fmla="*/ 1223302 h 1449635"/>
              <a:gd name="connsiteX22" fmla="*/ 582790 w 4996934"/>
              <a:gd name="connsiteY22" fmla="*/ 1353721 h 1449635"/>
              <a:gd name="connsiteX23" fmla="*/ 1362839 w 4996934"/>
              <a:gd name="connsiteY23" fmla="*/ 1449135 h 1449635"/>
              <a:gd name="connsiteX24" fmla="*/ 2007052 w 4996934"/>
              <a:gd name="connsiteY24" fmla="*/ 1312761 h 1449635"/>
              <a:gd name="connsiteX25" fmla="*/ 2416098 w 4996934"/>
              <a:gd name="connsiteY25" fmla="*/ 1196600 h 1449635"/>
              <a:gd name="connsiteX26" fmla="*/ 2953809 w 4996934"/>
              <a:gd name="connsiteY26" fmla="*/ 988041 h 1449635"/>
              <a:gd name="connsiteX27" fmla="*/ 3919216 w 4996934"/>
              <a:gd name="connsiteY27" fmla="*/ 626914 h 1449635"/>
              <a:gd name="connsiteX28" fmla="*/ 4996934 w 4996934"/>
              <a:gd name="connsiteY28" fmla="*/ 199623 h 1449635"/>
              <a:gd name="connsiteX0" fmla="*/ 817982 w 4996934"/>
              <a:gd name="connsiteY0" fmla="*/ 668516 h 1449292"/>
              <a:gd name="connsiteX1" fmla="*/ 912678 w 4996934"/>
              <a:gd name="connsiteY1" fmla="*/ 851183 h 1449292"/>
              <a:gd name="connsiteX2" fmla="*/ 1150120 w 4996934"/>
              <a:gd name="connsiteY2" fmla="*/ 819115 h 1449292"/>
              <a:gd name="connsiteX3" fmla="*/ 1241355 w 4996934"/>
              <a:gd name="connsiteY3" fmla="*/ 696791 h 1449292"/>
              <a:gd name="connsiteX4" fmla="*/ 1261978 w 4996934"/>
              <a:gd name="connsiteY4" fmla="*/ 525716 h 1449292"/>
              <a:gd name="connsiteX5" fmla="*/ 939613 w 4996934"/>
              <a:gd name="connsiteY5" fmla="*/ 343150 h 1449292"/>
              <a:gd name="connsiteX6" fmla="*/ 476325 w 4996934"/>
              <a:gd name="connsiteY6" fmla="*/ 426292 h 1449292"/>
              <a:gd name="connsiteX7" fmla="*/ 408136 w 4996934"/>
              <a:gd name="connsiteY7" fmla="*/ 832490 h 1449292"/>
              <a:gd name="connsiteX8" fmla="*/ 712782 w 4996934"/>
              <a:gd name="connsiteY8" fmla="*/ 1042742 h 1449292"/>
              <a:gd name="connsiteX9" fmla="*/ 996561 w 4996934"/>
              <a:gd name="connsiteY9" fmla="*/ 1072056 h 1449292"/>
              <a:gd name="connsiteX10" fmla="*/ 1133196 w 4996934"/>
              <a:gd name="connsiteY10" fmla="*/ 1051035 h 1449292"/>
              <a:gd name="connsiteX11" fmla="*/ 1319664 w 4996934"/>
              <a:gd name="connsiteY11" fmla="*/ 1011115 h 1449292"/>
              <a:gd name="connsiteX12" fmla="*/ 1616800 w 4996934"/>
              <a:gd name="connsiteY12" fmla="*/ 796224 h 1449292"/>
              <a:gd name="connsiteX13" fmla="*/ 1641922 w 4996934"/>
              <a:gd name="connsiteY13" fmla="*/ 463096 h 1449292"/>
              <a:gd name="connsiteX14" fmla="*/ 1416777 w 4996934"/>
              <a:gd name="connsiteY14" fmla="*/ 172166 h 1449292"/>
              <a:gd name="connsiteX15" fmla="*/ 1164085 w 4996934"/>
              <a:gd name="connsiteY15" fmla="*/ 71010 h 1449292"/>
              <a:gd name="connsiteX16" fmla="*/ 807375 w 4996934"/>
              <a:gd name="connsiteY16" fmla="*/ 0 h 1449292"/>
              <a:gd name="connsiteX17" fmla="*/ 452843 w 4996934"/>
              <a:gd name="connsiteY17" fmla="*/ 31531 h 1449292"/>
              <a:gd name="connsiteX18" fmla="*/ 176754 w 4996934"/>
              <a:gd name="connsiteY18" fmla="*/ 252249 h 1449292"/>
              <a:gd name="connsiteX19" fmla="*/ 0 w 4996934"/>
              <a:gd name="connsiteY19" fmla="*/ 539104 h 1449292"/>
              <a:gd name="connsiteX20" fmla="*/ 42683 w 4996934"/>
              <a:gd name="connsiteY20" fmla="*/ 992715 h 1449292"/>
              <a:gd name="connsiteX21" fmla="*/ 269169 w 4996934"/>
              <a:gd name="connsiteY21" fmla="*/ 1223302 h 1449292"/>
              <a:gd name="connsiteX22" fmla="*/ 582790 w 4996934"/>
              <a:gd name="connsiteY22" fmla="*/ 1353721 h 1449292"/>
              <a:gd name="connsiteX23" fmla="*/ 1362839 w 4996934"/>
              <a:gd name="connsiteY23" fmla="*/ 1449135 h 1449292"/>
              <a:gd name="connsiteX24" fmla="*/ 1990461 w 4996934"/>
              <a:gd name="connsiteY24" fmla="*/ 1331684 h 1449292"/>
              <a:gd name="connsiteX25" fmla="*/ 2416098 w 4996934"/>
              <a:gd name="connsiteY25" fmla="*/ 1196600 h 1449292"/>
              <a:gd name="connsiteX26" fmla="*/ 2953809 w 4996934"/>
              <a:gd name="connsiteY26" fmla="*/ 988041 h 1449292"/>
              <a:gd name="connsiteX27" fmla="*/ 3919216 w 4996934"/>
              <a:gd name="connsiteY27" fmla="*/ 626914 h 1449292"/>
              <a:gd name="connsiteX28" fmla="*/ 4996934 w 4996934"/>
              <a:gd name="connsiteY28" fmla="*/ 199623 h 1449292"/>
              <a:gd name="connsiteX0" fmla="*/ 817982 w 4996934"/>
              <a:gd name="connsiteY0" fmla="*/ 668516 h 1449137"/>
              <a:gd name="connsiteX1" fmla="*/ 912678 w 4996934"/>
              <a:gd name="connsiteY1" fmla="*/ 851183 h 1449137"/>
              <a:gd name="connsiteX2" fmla="*/ 1150120 w 4996934"/>
              <a:gd name="connsiteY2" fmla="*/ 819115 h 1449137"/>
              <a:gd name="connsiteX3" fmla="*/ 1241355 w 4996934"/>
              <a:gd name="connsiteY3" fmla="*/ 696791 h 1449137"/>
              <a:gd name="connsiteX4" fmla="*/ 1261978 w 4996934"/>
              <a:gd name="connsiteY4" fmla="*/ 525716 h 1449137"/>
              <a:gd name="connsiteX5" fmla="*/ 939613 w 4996934"/>
              <a:gd name="connsiteY5" fmla="*/ 343150 h 1449137"/>
              <a:gd name="connsiteX6" fmla="*/ 476325 w 4996934"/>
              <a:gd name="connsiteY6" fmla="*/ 426292 h 1449137"/>
              <a:gd name="connsiteX7" fmla="*/ 408136 w 4996934"/>
              <a:gd name="connsiteY7" fmla="*/ 832490 h 1449137"/>
              <a:gd name="connsiteX8" fmla="*/ 712782 w 4996934"/>
              <a:gd name="connsiteY8" fmla="*/ 1042742 h 1449137"/>
              <a:gd name="connsiteX9" fmla="*/ 996561 w 4996934"/>
              <a:gd name="connsiteY9" fmla="*/ 1072056 h 1449137"/>
              <a:gd name="connsiteX10" fmla="*/ 1133196 w 4996934"/>
              <a:gd name="connsiteY10" fmla="*/ 1051035 h 1449137"/>
              <a:gd name="connsiteX11" fmla="*/ 1319664 w 4996934"/>
              <a:gd name="connsiteY11" fmla="*/ 1011115 h 1449137"/>
              <a:gd name="connsiteX12" fmla="*/ 1616800 w 4996934"/>
              <a:gd name="connsiteY12" fmla="*/ 796224 h 1449137"/>
              <a:gd name="connsiteX13" fmla="*/ 1641922 w 4996934"/>
              <a:gd name="connsiteY13" fmla="*/ 463096 h 1449137"/>
              <a:gd name="connsiteX14" fmla="*/ 1416777 w 4996934"/>
              <a:gd name="connsiteY14" fmla="*/ 172166 h 1449137"/>
              <a:gd name="connsiteX15" fmla="*/ 1164085 w 4996934"/>
              <a:gd name="connsiteY15" fmla="*/ 71010 h 1449137"/>
              <a:gd name="connsiteX16" fmla="*/ 807375 w 4996934"/>
              <a:gd name="connsiteY16" fmla="*/ 0 h 1449137"/>
              <a:gd name="connsiteX17" fmla="*/ 452843 w 4996934"/>
              <a:gd name="connsiteY17" fmla="*/ 31531 h 1449137"/>
              <a:gd name="connsiteX18" fmla="*/ 176754 w 4996934"/>
              <a:gd name="connsiteY18" fmla="*/ 252249 h 1449137"/>
              <a:gd name="connsiteX19" fmla="*/ 0 w 4996934"/>
              <a:gd name="connsiteY19" fmla="*/ 539104 h 1449137"/>
              <a:gd name="connsiteX20" fmla="*/ 42683 w 4996934"/>
              <a:gd name="connsiteY20" fmla="*/ 992715 h 1449137"/>
              <a:gd name="connsiteX21" fmla="*/ 269169 w 4996934"/>
              <a:gd name="connsiteY21" fmla="*/ 1223302 h 1449137"/>
              <a:gd name="connsiteX22" fmla="*/ 607678 w 4996934"/>
              <a:gd name="connsiteY22" fmla="*/ 1328490 h 1449137"/>
              <a:gd name="connsiteX23" fmla="*/ 1362839 w 4996934"/>
              <a:gd name="connsiteY23" fmla="*/ 1449135 h 1449137"/>
              <a:gd name="connsiteX24" fmla="*/ 1990461 w 4996934"/>
              <a:gd name="connsiteY24" fmla="*/ 1331684 h 1449137"/>
              <a:gd name="connsiteX25" fmla="*/ 2416098 w 4996934"/>
              <a:gd name="connsiteY25" fmla="*/ 1196600 h 1449137"/>
              <a:gd name="connsiteX26" fmla="*/ 2953809 w 4996934"/>
              <a:gd name="connsiteY26" fmla="*/ 988041 h 1449137"/>
              <a:gd name="connsiteX27" fmla="*/ 3919216 w 4996934"/>
              <a:gd name="connsiteY27" fmla="*/ 626914 h 1449137"/>
              <a:gd name="connsiteX28" fmla="*/ 4996934 w 4996934"/>
              <a:gd name="connsiteY28" fmla="*/ 199623 h 1449137"/>
              <a:gd name="connsiteX0" fmla="*/ 817982 w 4996934"/>
              <a:gd name="connsiteY0" fmla="*/ 668516 h 1449137"/>
              <a:gd name="connsiteX1" fmla="*/ 912678 w 4996934"/>
              <a:gd name="connsiteY1" fmla="*/ 851183 h 1449137"/>
              <a:gd name="connsiteX2" fmla="*/ 1150120 w 4996934"/>
              <a:gd name="connsiteY2" fmla="*/ 819115 h 1449137"/>
              <a:gd name="connsiteX3" fmla="*/ 1241355 w 4996934"/>
              <a:gd name="connsiteY3" fmla="*/ 696791 h 1449137"/>
              <a:gd name="connsiteX4" fmla="*/ 1261978 w 4996934"/>
              <a:gd name="connsiteY4" fmla="*/ 525716 h 1449137"/>
              <a:gd name="connsiteX5" fmla="*/ 939613 w 4996934"/>
              <a:gd name="connsiteY5" fmla="*/ 343150 h 1449137"/>
              <a:gd name="connsiteX6" fmla="*/ 476325 w 4996934"/>
              <a:gd name="connsiteY6" fmla="*/ 426292 h 1449137"/>
              <a:gd name="connsiteX7" fmla="*/ 408136 w 4996934"/>
              <a:gd name="connsiteY7" fmla="*/ 832490 h 1449137"/>
              <a:gd name="connsiteX8" fmla="*/ 712782 w 4996934"/>
              <a:gd name="connsiteY8" fmla="*/ 1042742 h 1449137"/>
              <a:gd name="connsiteX9" fmla="*/ 996561 w 4996934"/>
              <a:gd name="connsiteY9" fmla="*/ 1072056 h 1449137"/>
              <a:gd name="connsiteX10" fmla="*/ 1133196 w 4996934"/>
              <a:gd name="connsiteY10" fmla="*/ 1051035 h 1449137"/>
              <a:gd name="connsiteX11" fmla="*/ 1319664 w 4996934"/>
              <a:gd name="connsiteY11" fmla="*/ 1011115 h 1449137"/>
              <a:gd name="connsiteX12" fmla="*/ 1616800 w 4996934"/>
              <a:gd name="connsiteY12" fmla="*/ 796224 h 1449137"/>
              <a:gd name="connsiteX13" fmla="*/ 1641922 w 4996934"/>
              <a:gd name="connsiteY13" fmla="*/ 463096 h 1449137"/>
              <a:gd name="connsiteX14" fmla="*/ 1416777 w 4996934"/>
              <a:gd name="connsiteY14" fmla="*/ 172166 h 1449137"/>
              <a:gd name="connsiteX15" fmla="*/ 1164085 w 4996934"/>
              <a:gd name="connsiteY15" fmla="*/ 71010 h 1449137"/>
              <a:gd name="connsiteX16" fmla="*/ 807375 w 4996934"/>
              <a:gd name="connsiteY16" fmla="*/ 0 h 1449137"/>
              <a:gd name="connsiteX17" fmla="*/ 452843 w 4996934"/>
              <a:gd name="connsiteY17" fmla="*/ 31531 h 1449137"/>
              <a:gd name="connsiteX18" fmla="*/ 176754 w 4996934"/>
              <a:gd name="connsiteY18" fmla="*/ 252249 h 1449137"/>
              <a:gd name="connsiteX19" fmla="*/ 0 w 4996934"/>
              <a:gd name="connsiteY19" fmla="*/ 539104 h 1449137"/>
              <a:gd name="connsiteX20" fmla="*/ 42683 w 4996934"/>
              <a:gd name="connsiteY20" fmla="*/ 992715 h 1449137"/>
              <a:gd name="connsiteX21" fmla="*/ 235985 w 4996934"/>
              <a:gd name="connsiteY21" fmla="*/ 1204379 h 1449137"/>
              <a:gd name="connsiteX22" fmla="*/ 607678 w 4996934"/>
              <a:gd name="connsiteY22" fmla="*/ 1328490 h 1449137"/>
              <a:gd name="connsiteX23" fmla="*/ 1362839 w 4996934"/>
              <a:gd name="connsiteY23" fmla="*/ 1449135 h 1449137"/>
              <a:gd name="connsiteX24" fmla="*/ 1990461 w 4996934"/>
              <a:gd name="connsiteY24" fmla="*/ 1331684 h 1449137"/>
              <a:gd name="connsiteX25" fmla="*/ 2416098 w 4996934"/>
              <a:gd name="connsiteY25" fmla="*/ 1196600 h 1449137"/>
              <a:gd name="connsiteX26" fmla="*/ 2953809 w 4996934"/>
              <a:gd name="connsiteY26" fmla="*/ 988041 h 1449137"/>
              <a:gd name="connsiteX27" fmla="*/ 3919216 w 4996934"/>
              <a:gd name="connsiteY27" fmla="*/ 626914 h 1449137"/>
              <a:gd name="connsiteX28" fmla="*/ 4996934 w 4996934"/>
              <a:gd name="connsiteY28" fmla="*/ 199623 h 1449137"/>
              <a:gd name="connsiteX0" fmla="*/ 820421 w 4999373"/>
              <a:gd name="connsiteY0" fmla="*/ 668516 h 1449137"/>
              <a:gd name="connsiteX1" fmla="*/ 915117 w 4999373"/>
              <a:gd name="connsiteY1" fmla="*/ 851183 h 1449137"/>
              <a:gd name="connsiteX2" fmla="*/ 1152559 w 4999373"/>
              <a:gd name="connsiteY2" fmla="*/ 819115 h 1449137"/>
              <a:gd name="connsiteX3" fmla="*/ 1243794 w 4999373"/>
              <a:gd name="connsiteY3" fmla="*/ 696791 h 1449137"/>
              <a:gd name="connsiteX4" fmla="*/ 1264417 w 4999373"/>
              <a:gd name="connsiteY4" fmla="*/ 525716 h 1449137"/>
              <a:gd name="connsiteX5" fmla="*/ 942052 w 4999373"/>
              <a:gd name="connsiteY5" fmla="*/ 343150 h 1449137"/>
              <a:gd name="connsiteX6" fmla="*/ 478764 w 4999373"/>
              <a:gd name="connsiteY6" fmla="*/ 426292 h 1449137"/>
              <a:gd name="connsiteX7" fmla="*/ 410575 w 4999373"/>
              <a:gd name="connsiteY7" fmla="*/ 832490 h 1449137"/>
              <a:gd name="connsiteX8" fmla="*/ 715221 w 4999373"/>
              <a:gd name="connsiteY8" fmla="*/ 1042742 h 1449137"/>
              <a:gd name="connsiteX9" fmla="*/ 999000 w 4999373"/>
              <a:gd name="connsiteY9" fmla="*/ 1072056 h 1449137"/>
              <a:gd name="connsiteX10" fmla="*/ 1135635 w 4999373"/>
              <a:gd name="connsiteY10" fmla="*/ 1051035 h 1449137"/>
              <a:gd name="connsiteX11" fmla="*/ 1322103 w 4999373"/>
              <a:gd name="connsiteY11" fmla="*/ 1011115 h 1449137"/>
              <a:gd name="connsiteX12" fmla="*/ 1619239 w 4999373"/>
              <a:gd name="connsiteY12" fmla="*/ 796224 h 1449137"/>
              <a:gd name="connsiteX13" fmla="*/ 1644361 w 4999373"/>
              <a:gd name="connsiteY13" fmla="*/ 463096 h 1449137"/>
              <a:gd name="connsiteX14" fmla="*/ 1419216 w 4999373"/>
              <a:gd name="connsiteY14" fmla="*/ 172166 h 1449137"/>
              <a:gd name="connsiteX15" fmla="*/ 1166524 w 4999373"/>
              <a:gd name="connsiteY15" fmla="*/ 71010 h 1449137"/>
              <a:gd name="connsiteX16" fmla="*/ 809814 w 4999373"/>
              <a:gd name="connsiteY16" fmla="*/ 0 h 1449137"/>
              <a:gd name="connsiteX17" fmla="*/ 455282 w 4999373"/>
              <a:gd name="connsiteY17" fmla="*/ 31531 h 1449137"/>
              <a:gd name="connsiteX18" fmla="*/ 179193 w 4999373"/>
              <a:gd name="connsiteY18" fmla="*/ 252249 h 1449137"/>
              <a:gd name="connsiteX19" fmla="*/ 2439 w 4999373"/>
              <a:gd name="connsiteY19" fmla="*/ 539104 h 1449137"/>
              <a:gd name="connsiteX20" fmla="*/ 20234 w 4999373"/>
              <a:gd name="connsiteY20" fmla="*/ 917022 h 1449137"/>
              <a:gd name="connsiteX21" fmla="*/ 238424 w 4999373"/>
              <a:gd name="connsiteY21" fmla="*/ 1204379 h 1449137"/>
              <a:gd name="connsiteX22" fmla="*/ 610117 w 4999373"/>
              <a:gd name="connsiteY22" fmla="*/ 1328490 h 1449137"/>
              <a:gd name="connsiteX23" fmla="*/ 1365278 w 4999373"/>
              <a:gd name="connsiteY23" fmla="*/ 1449135 h 1449137"/>
              <a:gd name="connsiteX24" fmla="*/ 1992900 w 4999373"/>
              <a:gd name="connsiteY24" fmla="*/ 1331684 h 1449137"/>
              <a:gd name="connsiteX25" fmla="*/ 2418537 w 4999373"/>
              <a:gd name="connsiteY25" fmla="*/ 1196600 h 1449137"/>
              <a:gd name="connsiteX26" fmla="*/ 2956248 w 4999373"/>
              <a:gd name="connsiteY26" fmla="*/ 988041 h 1449137"/>
              <a:gd name="connsiteX27" fmla="*/ 3921655 w 4999373"/>
              <a:gd name="connsiteY27" fmla="*/ 626914 h 1449137"/>
              <a:gd name="connsiteX28" fmla="*/ 4999373 w 4999373"/>
              <a:gd name="connsiteY28" fmla="*/ 199623 h 1449137"/>
              <a:gd name="connsiteX0" fmla="*/ 820421 w 4999373"/>
              <a:gd name="connsiteY0" fmla="*/ 668516 h 1450640"/>
              <a:gd name="connsiteX1" fmla="*/ 915117 w 4999373"/>
              <a:gd name="connsiteY1" fmla="*/ 851183 h 1450640"/>
              <a:gd name="connsiteX2" fmla="*/ 1152559 w 4999373"/>
              <a:gd name="connsiteY2" fmla="*/ 819115 h 1450640"/>
              <a:gd name="connsiteX3" fmla="*/ 1243794 w 4999373"/>
              <a:gd name="connsiteY3" fmla="*/ 696791 h 1450640"/>
              <a:gd name="connsiteX4" fmla="*/ 1264417 w 4999373"/>
              <a:gd name="connsiteY4" fmla="*/ 525716 h 1450640"/>
              <a:gd name="connsiteX5" fmla="*/ 942052 w 4999373"/>
              <a:gd name="connsiteY5" fmla="*/ 343150 h 1450640"/>
              <a:gd name="connsiteX6" fmla="*/ 478764 w 4999373"/>
              <a:gd name="connsiteY6" fmla="*/ 426292 h 1450640"/>
              <a:gd name="connsiteX7" fmla="*/ 410575 w 4999373"/>
              <a:gd name="connsiteY7" fmla="*/ 832490 h 1450640"/>
              <a:gd name="connsiteX8" fmla="*/ 715221 w 4999373"/>
              <a:gd name="connsiteY8" fmla="*/ 1042742 h 1450640"/>
              <a:gd name="connsiteX9" fmla="*/ 999000 w 4999373"/>
              <a:gd name="connsiteY9" fmla="*/ 1072056 h 1450640"/>
              <a:gd name="connsiteX10" fmla="*/ 1135635 w 4999373"/>
              <a:gd name="connsiteY10" fmla="*/ 1051035 h 1450640"/>
              <a:gd name="connsiteX11" fmla="*/ 1322103 w 4999373"/>
              <a:gd name="connsiteY11" fmla="*/ 1011115 h 1450640"/>
              <a:gd name="connsiteX12" fmla="*/ 1619239 w 4999373"/>
              <a:gd name="connsiteY12" fmla="*/ 796224 h 1450640"/>
              <a:gd name="connsiteX13" fmla="*/ 1644361 w 4999373"/>
              <a:gd name="connsiteY13" fmla="*/ 463096 h 1450640"/>
              <a:gd name="connsiteX14" fmla="*/ 1419216 w 4999373"/>
              <a:gd name="connsiteY14" fmla="*/ 172166 h 1450640"/>
              <a:gd name="connsiteX15" fmla="*/ 1166524 w 4999373"/>
              <a:gd name="connsiteY15" fmla="*/ 71010 h 1450640"/>
              <a:gd name="connsiteX16" fmla="*/ 809814 w 4999373"/>
              <a:gd name="connsiteY16" fmla="*/ 0 h 1450640"/>
              <a:gd name="connsiteX17" fmla="*/ 455282 w 4999373"/>
              <a:gd name="connsiteY17" fmla="*/ 31531 h 1450640"/>
              <a:gd name="connsiteX18" fmla="*/ 179193 w 4999373"/>
              <a:gd name="connsiteY18" fmla="*/ 252249 h 1450640"/>
              <a:gd name="connsiteX19" fmla="*/ 2439 w 4999373"/>
              <a:gd name="connsiteY19" fmla="*/ 539104 h 1450640"/>
              <a:gd name="connsiteX20" fmla="*/ 20234 w 4999373"/>
              <a:gd name="connsiteY20" fmla="*/ 917022 h 1450640"/>
              <a:gd name="connsiteX21" fmla="*/ 238424 w 4999373"/>
              <a:gd name="connsiteY21" fmla="*/ 1204379 h 1450640"/>
              <a:gd name="connsiteX22" fmla="*/ 742853 w 4999373"/>
              <a:gd name="connsiteY22" fmla="*/ 1385260 h 1450640"/>
              <a:gd name="connsiteX23" fmla="*/ 1365278 w 4999373"/>
              <a:gd name="connsiteY23" fmla="*/ 1449135 h 1450640"/>
              <a:gd name="connsiteX24" fmla="*/ 1992900 w 4999373"/>
              <a:gd name="connsiteY24" fmla="*/ 1331684 h 1450640"/>
              <a:gd name="connsiteX25" fmla="*/ 2418537 w 4999373"/>
              <a:gd name="connsiteY25" fmla="*/ 1196600 h 1450640"/>
              <a:gd name="connsiteX26" fmla="*/ 2956248 w 4999373"/>
              <a:gd name="connsiteY26" fmla="*/ 988041 h 1450640"/>
              <a:gd name="connsiteX27" fmla="*/ 3921655 w 4999373"/>
              <a:gd name="connsiteY27" fmla="*/ 626914 h 1450640"/>
              <a:gd name="connsiteX28" fmla="*/ 4999373 w 4999373"/>
              <a:gd name="connsiteY28" fmla="*/ 199623 h 1450640"/>
              <a:gd name="connsiteX0" fmla="*/ 883595 w 5062547"/>
              <a:gd name="connsiteY0" fmla="*/ 668516 h 1450640"/>
              <a:gd name="connsiteX1" fmla="*/ 978291 w 5062547"/>
              <a:gd name="connsiteY1" fmla="*/ 851183 h 1450640"/>
              <a:gd name="connsiteX2" fmla="*/ 1215733 w 5062547"/>
              <a:gd name="connsiteY2" fmla="*/ 819115 h 1450640"/>
              <a:gd name="connsiteX3" fmla="*/ 1306968 w 5062547"/>
              <a:gd name="connsiteY3" fmla="*/ 696791 h 1450640"/>
              <a:gd name="connsiteX4" fmla="*/ 1327591 w 5062547"/>
              <a:gd name="connsiteY4" fmla="*/ 525716 h 1450640"/>
              <a:gd name="connsiteX5" fmla="*/ 1005226 w 5062547"/>
              <a:gd name="connsiteY5" fmla="*/ 343150 h 1450640"/>
              <a:gd name="connsiteX6" fmla="*/ 541938 w 5062547"/>
              <a:gd name="connsiteY6" fmla="*/ 426292 h 1450640"/>
              <a:gd name="connsiteX7" fmla="*/ 473749 w 5062547"/>
              <a:gd name="connsiteY7" fmla="*/ 832490 h 1450640"/>
              <a:gd name="connsiteX8" fmla="*/ 778395 w 5062547"/>
              <a:gd name="connsiteY8" fmla="*/ 1042742 h 1450640"/>
              <a:gd name="connsiteX9" fmla="*/ 1062174 w 5062547"/>
              <a:gd name="connsiteY9" fmla="*/ 1072056 h 1450640"/>
              <a:gd name="connsiteX10" fmla="*/ 1198809 w 5062547"/>
              <a:gd name="connsiteY10" fmla="*/ 1051035 h 1450640"/>
              <a:gd name="connsiteX11" fmla="*/ 1385277 w 5062547"/>
              <a:gd name="connsiteY11" fmla="*/ 1011115 h 1450640"/>
              <a:gd name="connsiteX12" fmla="*/ 1682413 w 5062547"/>
              <a:gd name="connsiteY12" fmla="*/ 796224 h 1450640"/>
              <a:gd name="connsiteX13" fmla="*/ 1707535 w 5062547"/>
              <a:gd name="connsiteY13" fmla="*/ 463096 h 1450640"/>
              <a:gd name="connsiteX14" fmla="*/ 1482390 w 5062547"/>
              <a:gd name="connsiteY14" fmla="*/ 172166 h 1450640"/>
              <a:gd name="connsiteX15" fmla="*/ 1229698 w 5062547"/>
              <a:gd name="connsiteY15" fmla="*/ 71010 h 1450640"/>
              <a:gd name="connsiteX16" fmla="*/ 872988 w 5062547"/>
              <a:gd name="connsiteY16" fmla="*/ 0 h 1450640"/>
              <a:gd name="connsiteX17" fmla="*/ 518456 w 5062547"/>
              <a:gd name="connsiteY17" fmla="*/ 31531 h 1450640"/>
              <a:gd name="connsiteX18" fmla="*/ 242367 w 5062547"/>
              <a:gd name="connsiteY18" fmla="*/ 252249 h 1450640"/>
              <a:gd name="connsiteX19" fmla="*/ 65613 w 5062547"/>
              <a:gd name="connsiteY19" fmla="*/ 539104 h 1450640"/>
              <a:gd name="connsiteX20" fmla="*/ 8744 w 5062547"/>
              <a:gd name="connsiteY20" fmla="*/ 904406 h 1450640"/>
              <a:gd name="connsiteX21" fmla="*/ 301598 w 5062547"/>
              <a:gd name="connsiteY21" fmla="*/ 1204379 h 1450640"/>
              <a:gd name="connsiteX22" fmla="*/ 806027 w 5062547"/>
              <a:gd name="connsiteY22" fmla="*/ 1385260 h 1450640"/>
              <a:gd name="connsiteX23" fmla="*/ 1428452 w 5062547"/>
              <a:gd name="connsiteY23" fmla="*/ 1449135 h 1450640"/>
              <a:gd name="connsiteX24" fmla="*/ 2056074 w 5062547"/>
              <a:gd name="connsiteY24" fmla="*/ 1331684 h 1450640"/>
              <a:gd name="connsiteX25" fmla="*/ 2481711 w 5062547"/>
              <a:gd name="connsiteY25" fmla="*/ 1196600 h 1450640"/>
              <a:gd name="connsiteX26" fmla="*/ 3019422 w 5062547"/>
              <a:gd name="connsiteY26" fmla="*/ 988041 h 1450640"/>
              <a:gd name="connsiteX27" fmla="*/ 3984829 w 5062547"/>
              <a:gd name="connsiteY27" fmla="*/ 626914 h 1450640"/>
              <a:gd name="connsiteX28" fmla="*/ 5062547 w 5062547"/>
              <a:gd name="connsiteY28" fmla="*/ 199623 h 1450640"/>
              <a:gd name="connsiteX0" fmla="*/ 1008791 w 5187743"/>
              <a:gd name="connsiteY0" fmla="*/ 668516 h 1450640"/>
              <a:gd name="connsiteX1" fmla="*/ 1103487 w 5187743"/>
              <a:gd name="connsiteY1" fmla="*/ 851183 h 1450640"/>
              <a:gd name="connsiteX2" fmla="*/ 1340929 w 5187743"/>
              <a:gd name="connsiteY2" fmla="*/ 819115 h 1450640"/>
              <a:gd name="connsiteX3" fmla="*/ 1432164 w 5187743"/>
              <a:gd name="connsiteY3" fmla="*/ 696791 h 1450640"/>
              <a:gd name="connsiteX4" fmla="*/ 1452787 w 5187743"/>
              <a:gd name="connsiteY4" fmla="*/ 525716 h 1450640"/>
              <a:gd name="connsiteX5" fmla="*/ 1130422 w 5187743"/>
              <a:gd name="connsiteY5" fmla="*/ 343150 h 1450640"/>
              <a:gd name="connsiteX6" fmla="*/ 667134 w 5187743"/>
              <a:gd name="connsiteY6" fmla="*/ 426292 h 1450640"/>
              <a:gd name="connsiteX7" fmla="*/ 598945 w 5187743"/>
              <a:gd name="connsiteY7" fmla="*/ 832490 h 1450640"/>
              <a:gd name="connsiteX8" fmla="*/ 903591 w 5187743"/>
              <a:gd name="connsiteY8" fmla="*/ 1042742 h 1450640"/>
              <a:gd name="connsiteX9" fmla="*/ 1187370 w 5187743"/>
              <a:gd name="connsiteY9" fmla="*/ 1072056 h 1450640"/>
              <a:gd name="connsiteX10" fmla="*/ 1324005 w 5187743"/>
              <a:gd name="connsiteY10" fmla="*/ 1051035 h 1450640"/>
              <a:gd name="connsiteX11" fmla="*/ 1510473 w 5187743"/>
              <a:gd name="connsiteY11" fmla="*/ 1011115 h 1450640"/>
              <a:gd name="connsiteX12" fmla="*/ 1807609 w 5187743"/>
              <a:gd name="connsiteY12" fmla="*/ 796224 h 1450640"/>
              <a:gd name="connsiteX13" fmla="*/ 1832731 w 5187743"/>
              <a:gd name="connsiteY13" fmla="*/ 463096 h 1450640"/>
              <a:gd name="connsiteX14" fmla="*/ 1607586 w 5187743"/>
              <a:gd name="connsiteY14" fmla="*/ 172166 h 1450640"/>
              <a:gd name="connsiteX15" fmla="*/ 1354894 w 5187743"/>
              <a:gd name="connsiteY15" fmla="*/ 71010 h 1450640"/>
              <a:gd name="connsiteX16" fmla="*/ 998184 w 5187743"/>
              <a:gd name="connsiteY16" fmla="*/ 0 h 1450640"/>
              <a:gd name="connsiteX17" fmla="*/ 643652 w 5187743"/>
              <a:gd name="connsiteY17" fmla="*/ 31531 h 1450640"/>
              <a:gd name="connsiteX18" fmla="*/ 367563 w 5187743"/>
              <a:gd name="connsiteY18" fmla="*/ 252249 h 1450640"/>
              <a:gd name="connsiteX19" fmla="*/ 0 w 5187743"/>
              <a:gd name="connsiteY19" fmla="*/ 494950 h 1450640"/>
              <a:gd name="connsiteX20" fmla="*/ 133940 w 5187743"/>
              <a:gd name="connsiteY20" fmla="*/ 904406 h 1450640"/>
              <a:gd name="connsiteX21" fmla="*/ 426794 w 5187743"/>
              <a:gd name="connsiteY21" fmla="*/ 1204379 h 1450640"/>
              <a:gd name="connsiteX22" fmla="*/ 931223 w 5187743"/>
              <a:gd name="connsiteY22" fmla="*/ 1385260 h 1450640"/>
              <a:gd name="connsiteX23" fmla="*/ 1553648 w 5187743"/>
              <a:gd name="connsiteY23" fmla="*/ 1449135 h 1450640"/>
              <a:gd name="connsiteX24" fmla="*/ 2181270 w 5187743"/>
              <a:gd name="connsiteY24" fmla="*/ 1331684 h 1450640"/>
              <a:gd name="connsiteX25" fmla="*/ 2606907 w 5187743"/>
              <a:gd name="connsiteY25" fmla="*/ 1196600 h 1450640"/>
              <a:gd name="connsiteX26" fmla="*/ 3144618 w 5187743"/>
              <a:gd name="connsiteY26" fmla="*/ 988041 h 1450640"/>
              <a:gd name="connsiteX27" fmla="*/ 4110025 w 5187743"/>
              <a:gd name="connsiteY27" fmla="*/ 626914 h 1450640"/>
              <a:gd name="connsiteX28" fmla="*/ 5187743 w 5187743"/>
              <a:gd name="connsiteY28" fmla="*/ 199623 h 1450640"/>
              <a:gd name="connsiteX0" fmla="*/ 1008791 w 5187743"/>
              <a:gd name="connsiteY0" fmla="*/ 668516 h 1450640"/>
              <a:gd name="connsiteX1" fmla="*/ 1103487 w 5187743"/>
              <a:gd name="connsiteY1" fmla="*/ 851183 h 1450640"/>
              <a:gd name="connsiteX2" fmla="*/ 1340929 w 5187743"/>
              <a:gd name="connsiteY2" fmla="*/ 819115 h 1450640"/>
              <a:gd name="connsiteX3" fmla="*/ 1432164 w 5187743"/>
              <a:gd name="connsiteY3" fmla="*/ 696791 h 1450640"/>
              <a:gd name="connsiteX4" fmla="*/ 1452787 w 5187743"/>
              <a:gd name="connsiteY4" fmla="*/ 525716 h 1450640"/>
              <a:gd name="connsiteX5" fmla="*/ 1130422 w 5187743"/>
              <a:gd name="connsiteY5" fmla="*/ 343150 h 1450640"/>
              <a:gd name="connsiteX6" fmla="*/ 667134 w 5187743"/>
              <a:gd name="connsiteY6" fmla="*/ 426292 h 1450640"/>
              <a:gd name="connsiteX7" fmla="*/ 598945 w 5187743"/>
              <a:gd name="connsiteY7" fmla="*/ 832490 h 1450640"/>
              <a:gd name="connsiteX8" fmla="*/ 903591 w 5187743"/>
              <a:gd name="connsiteY8" fmla="*/ 1042742 h 1450640"/>
              <a:gd name="connsiteX9" fmla="*/ 1187370 w 5187743"/>
              <a:gd name="connsiteY9" fmla="*/ 1072056 h 1450640"/>
              <a:gd name="connsiteX10" fmla="*/ 1324005 w 5187743"/>
              <a:gd name="connsiteY10" fmla="*/ 1051035 h 1450640"/>
              <a:gd name="connsiteX11" fmla="*/ 1510473 w 5187743"/>
              <a:gd name="connsiteY11" fmla="*/ 1011115 h 1450640"/>
              <a:gd name="connsiteX12" fmla="*/ 1807609 w 5187743"/>
              <a:gd name="connsiteY12" fmla="*/ 796224 h 1450640"/>
              <a:gd name="connsiteX13" fmla="*/ 1832731 w 5187743"/>
              <a:gd name="connsiteY13" fmla="*/ 463096 h 1450640"/>
              <a:gd name="connsiteX14" fmla="*/ 1607586 w 5187743"/>
              <a:gd name="connsiteY14" fmla="*/ 172166 h 1450640"/>
              <a:gd name="connsiteX15" fmla="*/ 1354894 w 5187743"/>
              <a:gd name="connsiteY15" fmla="*/ 71010 h 1450640"/>
              <a:gd name="connsiteX16" fmla="*/ 998184 w 5187743"/>
              <a:gd name="connsiteY16" fmla="*/ 0 h 1450640"/>
              <a:gd name="connsiteX17" fmla="*/ 643652 w 5187743"/>
              <a:gd name="connsiteY17" fmla="*/ 31531 h 1450640"/>
              <a:gd name="connsiteX18" fmla="*/ 284603 w 5187743"/>
              <a:gd name="connsiteY18" fmla="*/ 113479 h 1450640"/>
              <a:gd name="connsiteX19" fmla="*/ 0 w 5187743"/>
              <a:gd name="connsiteY19" fmla="*/ 494950 h 1450640"/>
              <a:gd name="connsiteX20" fmla="*/ 133940 w 5187743"/>
              <a:gd name="connsiteY20" fmla="*/ 904406 h 1450640"/>
              <a:gd name="connsiteX21" fmla="*/ 426794 w 5187743"/>
              <a:gd name="connsiteY21" fmla="*/ 1204379 h 1450640"/>
              <a:gd name="connsiteX22" fmla="*/ 931223 w 5187743"/>
              <a:gd name="connsiteY22" fmla="*/ 1385260 h 1450640"/>
              <a:gd name="connsiteX23" fmla="*/ 1553648 w 5187743"/>
              <a:gd name="connsiteY23" fmla="*/ 1449135 h 1450640"/>
              <a:gd name="connsiteX24" fmla="*/ 2181270 w 5187743"/>
              <a:gd name="connsiteY24" fmla="*/ 1331684 h 1450640"/>
              <a:gd name="connsiteX25" fmla="*/ 2606907 w 5187743"/>
              <a:gd name="connsiteY25" fmla="*/ 1196600 h 1450640"/>
              <a:gd name="connsiteX26" fmla="*/ 3144618 w 5187743"/>
              <a:gd name="connsiteY26" fmla="*/ 988041 h 1450640"/>
              <a:gd name="connsiteX27" fmla="*/ 4110025 w 5187743"/>
              <a:gd name="connsiteY27" fmla="*/ 626914 h 1450640"/>
              <a:gd name="connsiteX28" fmla="*/ 5187743 w 5187743"/>
              <a:gd name="connsiteY28" fmla="*/ 199623 h 1450640"/>
              <a:gd name="connsiteX0" fmla="*/ 1008791 w 5187743"/>
              <a:gd name="connsiteY0" fmla="*/ 712670 h 1494794"/>
              <a:gd name="connsiteX1" fmla="*/ 1103487 w 5187743"/>
              <a:gd name="connsiteY1" fmla="*/ 895337 h 1494794"/>
              <a:gd name="connsiteX2" fmla="*/ 1340929 w 5187743"/>
              <a:gd name="connsiteY2" fmla="*/ 863269 h 1494794"/>
              <a:gd name="connsiteX3" fmla="*/ 1432164 w 5187743"/>
              <a:gd name="connsiteY3" fmla="*/ 740945 h 1494794"/>
              <a:gd name="connsiteX4" fmla="*/ 1452787 w 5187743"/>
              <a:gd name="connsiteY4" fmla="*/ 569870 h 1494794"/>
              <a:gd name="connsiteX5" fmla="*/ 1130422 w 5187743"/>
              <a:gd name="connsiteY5" fmla="*/ 387304 h 1494794"/>
              <a:gd name="connsiteX6" fmla="*/ 667134 w 5187743"/>
              <a:gd name="connsiteY6" fmla="*/ 470446 h 1494794"/>
              <a:gd name="connsiteX7" fmla="*/ 598945 w 5187743"/>
              <a:gd name="connsiteY7" fmla="*/ 876644 h 1494794"/>
              <a:gd name="connsiteX8" fmla="*/ 903591 w 5187743"/>
              <a:gd name="connsiteY8" fmla="*/ 1086896 h 1494794"/>
              <a:gd name="connsiteX9" fmla="*/ 1187370 w 5187743"/>
              <a:gd name="connsiteY9" fmla="*/ 1116210 h 1494794"/>
              <a:gd name="connsiteX10" fmla="*/ 1324005 w 5187743"/>
              <a:gd name="connsiteY10" fmla="*/ 1095189 h 1494794"/>
              <a:gd name="connsiteX11" fmla="*/ 1510473 w 5187743"/>
              <a:gd name="connsiteY11" fmla="*/ 1055269 h 1494794"/>
              <a:gd name="connsiteX12" fmla="*/ 1807609 w 5187743"/>
              <a:gd name="connsiteY12" fmla="*/ 840378 h 1494794"/>
              <a:gd name="connsiteX13" fmla="*/ 1832731 w 5187743"/>
              <a:gd name="connsiteY13" fmla="*/ 507250 h 1494794"/>
              <a:gd name="connsiteX14" fmla="*/ 1607586 w 5187743"/>
              <a:gd name="connsiteY14" fmla="*/ 216320 h 1494794"/>
              <a:gd name="connsiteX15" fmla="*/ 1354894 w 5187743"/>
              <a:gd name="connsiteY15" fmla="*/ 115164 h 1494794"/>
              <a:gd name="connsiteX16" fmla="*/ 1106032 w 5187743"/>
              <a:gd name="connsiteY16" fmla="*/ 0 h 1494794"/>
              <a:gd name="connsiteX17" fmla="*/ 643652 w 5187743"/>
              <a:gd name="connsiteY17" fmla="*/ 75685 h 1494794"/>
              <a:gd name="connsiteX18" fmla="*/ 284603 w 5187743"/>
              <a:gd name="connsiteY18" fmla="*/ 157633 h 1494794"/>
              <a:gd name="connsiteX19" fmla="*/ 0 w 5187743"/>
              <a:gd name="connsiteY19" fmla="*/ 539104 h 1494794"/>
              <a:gd name="connsiteX20" fmla="*/ 133940 w 5187743"/>
              <a:gd name="connsiteY20" fmla="*/ 948560 h 1494794"/>
              <a:gd name="connsiteX21" fmla="*/ 426794 w 5187743"/>
              <a:gd name="connsiteY21" fmla="*/ 1248533 h 1494794"/>
              <a:gd name="connsiteX22" fmla="*/ 931223 w 5187743"/>
              <a:gd name="connsiteY22" fmla="*/ 1429414 h 1494794"/>
              <a:gd name="connsiteX23" fmla="*/ 1553648 w 5187743"/>
              <a:gd name="connsiteY23" fmla="*/ 1493289 h 1494794"/>
              <a:gd name="connsiteX24" fmla="*/ 2181270 w 5187743"/>
              <a:gd name="connsiteY24" fmla="*/ 1375838 h 1494794"/>
              <a:gd name="connsiteX25" fmla="*/ 2606907 w 5187743"/>
              <a:gd name="connsiteY25" fmla="*/ 1240754 h 1494794"/>
              <a:gd name="connsiteX26" fmla="*/ 3144618 w 5187743"/>
              <a:gd name="connsiteY26" fmla="*/ 1032195 h 1494794"/>
              <a:gd name="connsiteX27" fmla="*/ 4110025 w 5187743"/>
              <a:gd name="connsiteY27" fmla="*/ 671068 h 1494794"/>
              <a:gd name="connsiteX28" fmla="*/ 5187743 w 5187743"/>
              <a:gd name="connsiteY28" fmla="*/ 243777 h 1494794"/>
              <a:gd name="connsiteX0" fmla="*/ 1008791 w 5187743"/>
              <a:gd name="connsiteY0" fmla="*/ 712670 h 1494794"/>
              <a:gd name="connsiteX1" fmla="*/ 1103487 w 5187743"/>
              <a:gd name="connsiteY1" fmla="*/ 895337 h 1494794"/>
              <a:gd name="connsiteX2" fmla="*/ 1340929 w 5187743"/>
              <a:gd name="connsiteY2" fmla="*/ 863269 h 1494794"/>
              <a:gd name="connsiteX3" fmla="*/ 1432164 w 5187743"/>
              <a:gd name="connsiteY3" fmla="*/ 740945 h 1494794"/>
              <a:gd name="connsiteX4" fmla="*/ 1452787 w 5187743"/>
              <a:gd name="connsiteY4" fmla="*/ 569870 h 1494794"/>
              <a:gd name="connsiteX5" fmla="*/ 1130422 w 5187743"/>
              <a:gd name="connsiteY5" fmla="*/ 387304 h 1494794"/>
              <a:gd name="connsiteX6" fmla="*/ 667134 w 5187743"/>
              <a:gd name="connsiteY6" fmla="*/ 470446 h 1494794"/>
              <a:gd name="connsiteX7" fmla="*/ 598945 w 5187743"/>
              <a:gd name="connsiteY7" fmla="*/ 876644 h 1494794"/>
              <a:gd name="connsiteX8" fmla="*/ 903591 w 5187743"/>
              <a:gd name="connsiteY8" fmla="*/ 1086896 h 1494794"/>
              <a:gd name="connsiteX9" fmla="*/ 1187370 w 5187743"/>
              <a:gd name="connsiteY9" fmla="*/ 1116210 h 1494794"/>
              <a:gd name="connsiteX10" fmla="*/ 1324005 w 5187743"/>
              <a:gd name="connsiteY10" fmla="*/ 1095189 h 1494794"/>
              <a:gd name="connsiteX11" fmla="*/ 1510473 w 5187743"/>
              <a:gd name="connsiteY11" fmla="*/ 1055269 h 1494794"/>
              <a:gd name="connsiteX12" fmla="*/ 1807609 w 5187743"/>
              <a:gd name="connsiteY12" fmla="*/ 840378 h 1494794"/>
              <a:gd name="connsiteX13" fmla="*/ 1832731 w 5187743"/>
              <a:gd name="connsiteY13" fmla="*/ 507250 h 1494794"/>
              <a:gd name="connsiteX14" fmla="*/ 1607586 w 5187743"/>
              <a:gd name="connsiteY14" fmla="*/ 216320 h 1494794"/>
              <a:gd name="connsiteX15" fmla="*/ 1354894 w 5187743"/>
              <a:gd name="connsiteY15" fmla="*/ 115164 h 1494794"/>
              <a:gd name="connsiteX16" fmla="*/ 1106032 w 5187743"/>
              <a:gd name="connsiteY16" fmla="*/ 0 h 1494794"/>
              <a:gd name="connsiteX17" fmla="*/ 643652 w 5187743"/>
              <a:gd name="connsiteY17" fmla="*/ 75685 h 1494794"/>
              <a:gd name="connsiteX18" fmla="*/ 268011 w 5187743"/>
              <a:gd name="connsiteY18" fmla="*/ 113479 h 1494794"/>
              <a:gd name="connsiteX19" fmla="*/ 0 w 5187743"/>
              <a:gd name="connsiteY19" fmla="*/ 539104 h 1494794"/>
              <a:gd name="connsiteX20" fmla="*/ 133940 w 5187743"/>
              <a:gd name="connsiteY20" fmla="*/ 948560 h 1494794"/>
              <a:gd name="connsiteX21" fmla="*/ 426794 w 5187743"/>
              <a:gd name="connsiteY21" fmla="*/ 1248533 h 1494794"/>
              <a:gd name="connsiteX22" fmla="*/ 931223 w 5187743"/>
              <a:gd name="connsiteY22" fmla="*/ 1429414 h 1494794"/>
              <a:gd name="connsiteX23" fmla="*/ 1553648 w 5187743"/>
              <a:gd name="connsiteY23" fmla="*/ 1493289 h 1494794"/>
              <a:gd name="connsiteX24" fmla="*/ 2181270 w 5187743"/>
              <a:gd name="connsiteY24" fmla="*/ 1375838 h 1494794"/>
              <a:gd name="connsiteX25" fmla="*/ 2606907 w 5187743"/>
              <a:gd name="connsiteY25" fmla="*/ 1240754 h 1494794"/>
              <a:gd name="connsiteX26" fmla="*/ 3144618 w 5187743"/>
              <a:gd name="connsiteY26" fmla="*/ 1032195 h 1494794"/>
              <a:gd name="connsiteX27" fmla="*/ 4110025 w 5187743"/>
              <a:gd name="connsiteY27" fmla="*/ 671068 h 1494794"/>
              <a:gd name="connsiteX28" fmla="*/ 5187743 w 5187743"/>
              <a:gd name="connsiteY28" fmla="*/ 243777 h 1494794"/>
              <a:gd name="connsiteX0" fmla="*/ 1008791 w 5187743"/>
              <a:gd name="connsiteY0" fmla="*/ 712670 h 1494794"/>
              <a:gd name="connsiteX1" fmla="*/ 1103487 w 5187743"/>
              <a:gd name="connsiteY1" fmla="*/ 895337 h 1494794"/>
              <a:gd name="connsiteX2" fmla="*/ 1340929 w 5187743"/>
              <a:gd name="connsiteY2" fmla="*/ 863269 h 1494794"/>
              <a:gd name="connsiteX3" fmla="*/ 1432164 w 5187743"/>
              <a:gd name="connsiteY3" fmla="*/ 740945 h 1494794"/>
              <a:gd name="connsiteX4" fmla="*/ 1452787 w 5187743"/>
              <a:gd name="connsiteY4" fmla="*/ 569870 h 1494794"/>
              <a:gd name="connsiteX5" fmla="*/ 1130422 w 5187743"/>
              <a:gd name="connsiteY5" fmla="*/ 387304 h 1494794"/>
              <a:gd name="connsiteX6" fmla="*/ 667134 w 5187743"/>
              <a:gd name="connsiteY6" fmla="*/ 470446 h 1494794"/>
              <a:gd name="connsiteX7" fmla="*/ 598945 w 5187743"/>
              <a:gd name="connsiteY7" fmla="*/ 876644 h 1494794"/>
              <a:gd name="connsiteX8" fmla="*/ 903591 w 5187743"/>
              <a:gd name="connsiteY8" fmla="*/ 1086896 h 1494794"/>
              <a:gd name="connsiteX9" fmla="*/ 1187370 w 5187743"/>
              <a:gd name="connsiteY9" fmla="*/ 1116210 h 1494794"/>
              <a:gd name="connsiteX10" fmla="*/ 1324005 w 5187743"/>
              <a:gd name="connsiteY10" fmla="*/ 1095189 h 1494794"/>
              <a:gd name="connsiteX11" fmla="*/ 1510473 w 5187743"/>
              <a:gd name="connsiteY11" fmla="*/ 1055269 h 1494794"/>
              <a:gd name="connsiteX12" fmla="*/ 1807609 w 5187743"/>
              <a:gd name="connsiteY12" fmla="*/ 840378 h 1494794"/>
              <a:gd name="connsiteX13" fmla="*/ 1832731 w 5187743"/>
              <a:gd name="connsiteY13" fmla="*/ 507250 h 1494794"/>
              <a:gd name="connsiteX14" fmla="*/ 1607586 w 5187743"/>
              <a:gd name="connsiteY14" fmla="*/ 216320 h 1494794"/>
              <a:gd name="connsiteX15" fmla="*/ 1354894 w 5187743"/>
              <a:gd name="connsiteY15" fmla="*/ 115164 h 1494794"/>
              <a:gd name="connsiteX16" fmla="*/ 1106032 w 5187743"/>
              <a:gd name="connsiteY16" fmla="*/ 0 h 1494794"/>
              <a:gd name="connsiteX17" fmla="*/ 643652 w 5187743"/>
              <a:gd name="connsiteY17" fmla="*/ 75685 h 1494794"/>
              <a:gd name="connsiteX18" fmla="*/ 268011 w 5187743"/>
              <a:gd name="connsiteY18" fmla="*/ 113479 h 1494794"/>
              <a:gd name="connsiteX19" fmla="*/ 0 w 5187743"/>
              <a:gd name="connsiteY19" fmla="*/ 539104 h 1494794"/>
              <a:gd name="connsiteX20" fmla="*/ 133940 w 5187743"/>
              <a:gd name="connsiteY20" fmla="*/ 948560 h 1494794"/>
              <a:gd name="connsiteX21" fmla="*/ 426794 w 5187743"/>
              <a:gd name="connsiteY21" fmla="*/ 1248533 h 1494794"/>
              <a:gd name="connsiteX22" fmla="*/ 931223 w 5187743"/>
              <a:gd name="connsiteY22" fmla="*/ 1429414 h 1494794"/>
              <a:gd name="connsiteX23" fmla="*/ 1553648 w 5187743"/>
              <a:gd name="connsiteY23" fmla="*/ 1493289 h 1494794"/>
              <a:gd name="connsiteX24" fmla="*/ 2181270 w 5187743"/>
              <a:gd name="connsiteY24" fmla="*/ 1375838 h 1494794"/>
              <a:gd name="connsiteX25" fmla="*/ 2606907 w 5187743"/>
              <a:gd name="connsiteY25" fmla="*/ 1240754 h 1494794"/>
              <a:gd name="connsiteX26" fmla="*/ 3144618 w 5187743"/>
              <a:gd name="connsiteY26" fmla="*/ 1032195 h 1494794"/>
              <a:gd name="connsiteX27" fmla="*/ 4110025 w 5187743"/>
              <a:gd name="connsiteY27" fmla="*/ 671068 h 1494794"/>
              <a:gd name="connsiteX28" fmla="*/ 5187743 w 5187743"/>
              <a:gd name="connsiteY28" fmla="*/ 243777 h 1494794"/>
              <a:gd name="connsiteX0" fmla="*/ 1008791 w 5187743"/>
              <a:gd name="connsiteY0" fmla="*/ 741921 h 1524045"/>
              <a:gd name="connsiteX1" fmla="*/ 1103487 w 5187743"/>
              <a:gd name="connsiteY1" fmla="*/ 924588 h 1524045"/>
              <a:gd name="connsiteX2" fmla="*/ 1340929 w 5187743"/>
              <a:gd name="connsiteY2" fmla="*/ 892520 h 1524045"/>
              <a:gd name="connsiteX3" fmla="*/ 1432164 w 5187743"/>
              <a:gd name="connsiteY3" fmla="*/ 770196 h 1524045"/>
              <a:gd name="connsiteX4" fmla="*/ 1452787 w 5187743"/>
              <a:gd name="connsiteY4" fmla="*/ 599121 h 1524045"/>
              <a:gd name="connsiteX5" fmla="*/ 1130422 w 5187743"/>
              <a:gd name="connsiteY5" fmla="*/ 416555 h 1524045"/>
              <a:gd name="connsiteX6" fmla="*/ 667134 w 5187743"/>
              <a:gd name="connsiteY6" fmla="*/ 499697 h 1524045"/>
              <a:gd name="connsiteX7" fmla="*/ 598945 w 5187743"/>
              <a:gd name="connsiteY7" fmla="*/ 905895 h 1524045"/>
              <a:gd name="connsiteX8" fmla="*/ 903591 w 5187743"/>
              <a:gd name="connsiteY8" fmla="*/ 1116147 h 1524045"/>
              <a:gd name="connsiteX9" fmla="*/ 1187370 w 5187743"/>
              <a:gd name="connsiteY9" fmla="*/ 1145461 h 1524045"/>
              <a:gd name="connsiteX10" fmla="*/ 1324005 w 5187743"/>
              <a:gd name="connsiteY10" fmla="*/ 1124440 h 1524045"/>
              <a:gd name="connsiteX11" fmla="*/ 1510473 w 5187743"/>
              <a:gd name="connsiteY11" fmla="*/ 1084520 h 1524045"/>
              <a:gd name="connsiteX12" fmla="*/ 1807609 w 5187743"/>
              <a:gd name="connsiteY12" fmla="*/ 869629 h 1524045"/>
              <a:gd name="connsiteX13" fmla="*/ 1832731 w 5187743"/>
              <a:gd name="connsiteY13" fmla="*/ 536501 h 1524045"/>
              <a:gd name="connsiteX14" fmla="*/ 1607586 w 5187743"/>
              <a:gd name="connsiteY14" fmla="*/ 245571 h 1524045"/>
              <a:gd name="connsiteX15" fmla="*/ 1354894 w 5187743"/>
              <a:gd name="connsiteY15" fmla="*/ 144415 h 1524045"/>
              <a:gd name="connsiteX16" fmla="*/ 1106032 w 5187743"/>
              <a:gd name="connsiteY16" fmla="*/ 29251 h 1524045"/>
              <a:gd name="connsiteX17" fmla="*/ 859349 w 5187743"/>
              <a:gd name="connsiteY17" fmla="*/ 4012 h 1524045"/>
              <a:gd name="connsiteX18" fmla="*/ 268011 w 5187743"/>
              <a:gd name="connsiteY18" fmla="*/ 142730 h 1524045"/>
              <a:gd name="connsiteX19" fmla="*/ 0 w 5187743"/>
              <a:gd name="connsiteY19" fmla="*/ 568355 h 1524045"/>
              <a:gd name="connsiteX20" fmla="*/ 133940 w 5187743"/>
              <a:gd name="connsiteY20" fmla="*/ 977811 h 1524045"/>
              <a:gd name="connsiteX21" fmla="*/ 426794 w 5187743"/>
              <a:gd name="connsiteY21" fmla="*/ 1277784 h 1524045"/>
              <a:gd name="connsiteX22" fmla="*/ 931223 w 5187743"/>
              <a:gd name="connsiteY22" fmla="*/ 1458665 h 1524045"/>
              <a:gd name="connsiteX23" fmla="*/ 1553648 w 5187743"/>
              <a:gd name="connsiteY23" fmla="*/ 1522540 h 1524045"/>
              <a:gd name="connsiteX24" fmla="*/ 2181270 w 5187743"/>
              <a:gd name="connsiteY24" fmla="*/ 1405089 h 1524045"/>
              <a:gd name="connsiteX25" fmla="*/ 2606907 w 5187743"/>
              <a:gd name="connsiteY25" fmla="*/ 1270005 h 1524045"/>
              <a:gd name="connsiteX26" fmla="*/ 3144618 w 5187743"/>
              <a:gd name="connsiteY26" fmla="*/ 1061446 h 1524045"/>
              <a:gd name="connsiteX27" fmla="*/ 4110025 w 5187743"/>
              <a:gd name="connsiteY27" fmla="*/ 700319 h 1524045"/>
              <a:gd name="connsiteX28" fmla="*/ 5187743 w 5187743"/>
              <a:gd name="connsiteY28" fmla="*/ 273028 h 1524045"/>
              <a:gd name="connsiteX0" fmla="*/ 1008791 w 5187743"/>
              <a:gd name="connsiteY0" fmla="*/ 741921 h 1524045"/>
              <a:gd name="connsiteX1" fmla="*/ 1103487 w 5187743"/>
              <a:gd name="connsiteY1" fmla="*/ 924588 h 1524045"/>
              <a:gd name="connsiteX2" fmla="*/ 1340929 w 5187743"/>
              <a:gd name="connsiteY2" fmla="*/ 892520 h 1524045"/>
              <a:gd name="connsiteX3" fmla="*/ 1432164 w 5187743"/>
              <a:gd name="connsiteY3" fmla="*/ 770196 h 1524045"/>
              <a:gd name="connsiteX4" fmla="*/ 1452787 w 5187743"/>
              <a:gd name="connsiteY4" fmla="*/ 599121 h 1524045"/>
              <a:gd name="connsiteX5" fmla="*/ 1130422 w 5187743"/>
              <a:gd name="connsiteY5" fmla="*/ 416555 h 1524045"/>
              <a:gd name="connsiteX6" fmla="*/ 667134 w 5187743"/>
              <a:gd name="connsiteY6" fmla="*/ 499697 h 1524045"/>
              <a:gd name="connsiteX7" fmla="*/ 598945 w 5187743"/>
              <a:gd name="connsiteY7" fmla="*/ 905895 h 1524045"/>
              <a:gd name="connsiteX8" fmla="*/ 903591 w 5187743"/>
              <a:gd name="connsiteY8" fmla="*/ 1116147 h 1524045"/>
              <a:gd name="connsiteX9" fmla="*/ 1187370 w 5187743"/>
              <a:gd name="connsiteY9" fmla="*/ 1145461 h 1524045"/>
              <a:gd name="connsiteX10" fmla="*/ 1324005 w 5187743"/>
              <a:gd name="connsiteY10" fmla="*/ 1124440 h 1524045"/>
              <a:gd name="connsiteX11" fmla="*/ 1510473 w 5187743"/>
              <a:gd name="connsiteY11" fmla="*/ 1084520 h 1524045"/>
              <a:gd name="connsiteX12" fmla="*/ 1807609 w 5187743"/>
              <a:gd name="connsiteY12" fmla="*/ 869629 h 1524045"/>
              <a:gd name="connsiteX13" fmla="*/ 1899099 w 5187743"/>
              <a:gd name="connsiteY13" fmla="*/ 542809 h 1524045"/>
              <a:gd name="connsiteX14" fmla="*/ 1607586 w 5187743"/>
              <a:gd name="connsiteY14" fmla="*/ 245571 h 1524045"/>
              <a:gd name="connsiteX15" fmla="*/ 1354894 w 5187743"/>
              <a:gd name="connsiteY15" fmla="*/ 144415 h 1524045"/>
              <a:gd name="connsiteX16" fmla="*/ 1106032 w 5187743"/>
              <a:gd name="connsiteY16" fmla="*/ 29251 h 1524045"/>
              <a:gd name="connsiteX17" fmla="*/ 859349 w 5187743"/>
              <a:gd name="connsiteY17" fmla="*/ 4012 h 1524045"/>
              <a:gd name="connsiteX18" fmla="*/ 268011 w 5187743"/>
              <a:gd name="connsiteY18" fmla="*/ 142730 h 1524045"/>
              <a:gd name="connsiteX19" fmla="*/ 0 w 5187743"/>
              <a:gd name="connsiteY19" fmla="*/ 568355 h 1524045"/>
              <a:gd name="connsiteX20" fmla="*/ 133940 w 5187743"/>
              <a:gd name="connsiteY20" fmla="*/ 977811 h 1524045"/>
              <a:gd name="connsiteX21" fmla="*/ 426794 w 5187743"/>
              <a:gd name="connsiteY21" fmla="*/ 1277784 h 1524045"/>
              <a:gd name="connsiteX22" fmla="*/ 931223 w 5187743"/>
              <a:gd name="connsiteY22" fmla="*/ 1458665 h 1524045"/>
              <a:gd name="connsiteX23" fmla="*/ 1553648 w 5187743"/>
              <a:gd name="connsiteY23" fmla="*/ 1522540 h 1524045"/>
              <a:gd name="connsiteX24" fmla="*/ 2181270 w 5187743"/>
              <a:gd name="connsiteY24" fmla="*/ 1405089 h 1524045"/>
              <a:gd name="connsiteX25" fmla="*/ 2606907 w 5187743"/>
              <a:gd name="connsiteY25" fmla="*/ 1270005 h 1524045"/>
              <a:gd name="connsiteX26" fmla="*/ 3144618 w 5187743"/>
              <a:gd name="connsiteY26" fmla="*/ 1061446 h 1524045"/>
              <a:gd name="connsiteX27" fmla="*/ 4110025 w 5187743"/>
              <a:gd name="connsiteY27" fmla="*/ 700319 h 1524045"/>
              <a:gd name="connsiteX28" fmla="*/ 5187743 w 5187743"/>
              <a:gd name="connsiteY28" fmla="*/ 273028 h 1524045"/>
              <a:gd name="connsiteX0" fmla="*/ 1008791 w 5187743"/>
              <a:gd name="connsiteY0" fmla="*/ 741921 h 1524045"/>
              <a:gd name="connsiteX1" fmla="*/ 1103487 w 5187743"/>
              <a:gd name="connsiteY1" fmla="*/ 924588 h 1524045"/>
              <a:gd name="connsiteX2" fmla="*/ 1340929 w 5187743"/>
              <a:gd name="connsiteY2" fmla="*/ 892520 h 1524045"/>
              <a:gd name="connsiteX3" fmla="*/ 1432164 w 5187743"/>
              <a:gd name="connsiteY3" fmla="*/ 770196 h 1524045"/>
              <a:gd name="connsiteX4" fmla="*/ 1452787 w 5187743"/>
              <a:gd name="connsiteY4" fmla="*/ 599121 h 1524045"/>
              <a:gd name="connsiteX5" fmla="*/ 1130422 w 5187743"/>
              <a:gd name="connsiteY5" fmla="*/ 416555 h 1524045"/>
              <a:gd name="connsiteX6" fmla="*/ 667134 w 5187743"/>
              <a:gd name="connsiteY6" fmla="*/ 499697 h 1524045"/>
              <a:gd name="connsiteX7" fmla="*/ 598945 w 5187743"/>
              <a:gd name="connsiteY7" fmla="*/ 905895 h 1524045"/>
              <a:gd name="connsiteX8" fmla="*/ 903591 w 5187743"/>
              <a:gd name="connsiteY8" fmla="*/ 1116147 h 1524045"/>
              <a:gd name="connsiteX9" fmla="*/ 1187370 w 5187743"/>
              <a:gd name="connsiteY9" fmla="*/ 1145461 h 1524045"/>
              <a:gd name="connsiteX10" fmla="*/ 1324005 w 5187743"/>
              <a:gd name="connsiteY10" fmla="*/ 1124440 h 1524045"/>
              <a:gd name="connsiteX11" fmla="*/ 1510473 w 5187743"/>
              <a:gd name="connsiteY11" fmla="*/ 1084520 h 1524045"/>
              <a:gd name="connsiteX12" fmla="*/ 1807609 w 5187743"/>
              <a:gd name="connsiteY12" fmla="*/ 869629 h 1524045"/>
              <a:gd name="connsiteX13" fmla="*/ 1899099 w 5187743"/>
              <a:gd name="connsiteY13" fmla="*/ 542809 h 1524045"/>
              <a:gd name="connsiteX14" fmla="*/ 1798395 w 5187743"/>
              <a:gd name="connsiteY14" fmla="*/ 226647 h 1524045"/>
              <a:gd name="connsiteX15" fmla="*/ 1354894 w 5187743"/>
              <a:gd name="connsiteY15" fmla="*/ 144415 h 1524045"/>
              <a:gd name="connsiteX16" fmla="*/ 1106032 w 5187743"/>
              <a:gd name="connsiteY16" fmla="*/ 29251 h 1524045"/>
              <a:gd name="connsiteX17" fmla="*/ 859349 w 5187743"/>
              <a:gd name="connsiteY17" fmla="*/ 4012 h 1524045"/>
              <a:gd name="connsiteX18" fmla="*/ 268011 w 5187743"/>
              <a:gd name="connsiteY18" fmla="*/ 142730 h 1524045"/>
              <a:gd name="connsiteX19" fmla="*/ 0 w 5187743"/>
              <a:gd name="connsiteY19" fmla="*/ 568355 h 1524045"/>
              <a:gd name="connsiteX20" fmla="*/ 133940 w 5187743"/>
              <a:gd name="connsiteY20" fmla="*/ 977811 h 1524045"/>
              <a:gd name="connsiteX21" fmla="*/ 426794 w 5187743"/>
              <a:gd name="connsiteY21" fmla="*/ 1277784 h 1524045"/>
              <a:gd name="connsiteX22" fmla="*/ 931223 w 5187743"/>
              <a:gd name="connsiteY22" fmla="*/ 1458665 h 1524045"/>
              <a:gd name="connsiteX23" fmla="*/ 1553648 w 5187743"/>
              <a:gd name="connsiteY23" fmla="*/ 1522540 h 1524045"/>
              <a:gd name="connsiteX24" fmla="*/ 2181270 w 5187743"/>
              <a:gd name="connsiteY24" fmla="*/ 1405089 h 1524045"/>
              <a:gd name="connsiteX25" fmla="*/ 2606907 w 5187743"/>
              <a:gd name="connsiteY25" fmla="*/ 1270005 h 1524045"/>
              <a:gd name="connsiteX26" fmla="*/ 3144618 w 5187743"/>
              <a:gd name="connsiteY26" fmla="*/ 1061446 h 1524045"/>
              <a:gd name="connsiteX27" fmla="*/ 4110025 w 5187743"/>
              <a:gd name="connsiteY27" fmla="*/ 700319 h 1524045"/>
              <a:gd name="connsiteX28" fmla="*/ 5187743 w 5187743"/>
              <a:gd name="connsiteY28" fmla="*/ 273028 h 1524045"/>
              <a:gd name="connsiteX0" fmla="*/ 1008791 w 5187743"/>
              <a:gd name="connsiteY0" fmla="*/ 741921 h 1524045"/>
              <a:gd name="connsiteX1" fmla="*/ 1103487 w 5187743"/>
              <a:gd name="connsiteY1" fmla="*/ 924588 h 1524045"/>
              <a:gd name="connsiteX2" fmla="*/ 1340929 w 5187743"/>
              <a:gd name="connsiteY2" fmla="*/ 892520 h 1524045"/>
              <a:gd name="connsiteX3" fmla="*/ 1432164 w 5187743"/>
              <a:gd name="connsiteY3" fmla="*/ 770196 h 1524045"/>
              <a:gd name="connsiteX4" fmla="*/ 1452787 w 5187743"/>
              <a:gd name="connsiteY4" fmla="*/ 599121 h 1524045"/>
              <a:gd name="connsiteX5" fmla="*/ 1130422 w 5187743"/>
              <a:gd name="connsiteY5" fmla="*/ 416555 h 1524045"/>
              <a:gd name="connsiteX6" fmla="*/ 667134 w 5187743"/>
              <a:gd name="connsiteY6" fmla="*/ 499697 h 1524045"/>
              <a:gd name="connsiteX7" fmla="*/ 598945 w 5187743"/>
              <a:gd name="connsiteY7" fmla="*/ 905895 h 1524045"/>
              <a:gd name="connsiteX8" fmla="*/ 903591 w 5187743"/>
              <a:gd name="connsiteY8" fmla="*/ 1116147 h 1524045"/>
              <a:gd name="connsiteX9" fmla="*/ 1187370 w 5187743"/>
              <a:gd name="connsiteY9" fmla="*/ 1145461 h 1524045"/>
              <a:gd name="connsiteX10" fmla="*/ 1324005 w 5187743"/>
              <a:gd name="connsiteY10" fmla="*/ 1124440 h 1524045"/>
              <a:gd name="connsiteX11" fmla="*/ 1510473 w 5187743"/>
              <a:gd name="connsiteY11" fmla="*/ 1084520 h 1524045"/>
              <a:gd name="connsiteX12" fmla="*/ 1807609 w 5187743"/>
              <a:gd name="connsiteY12" fmla="*/ 869629 h 1524045"/>
              <a:gd name="connsiteX13" fmla="*/ 1899099 w 5187743"/>
              <a:gd name="connsiteY13" fmla="*/ 542809 h 1524045"/>
              <a:gd name="connsiteX14" fmla="*/ 1798395 w 5187743"/>
              <a:gd name="connsiteY14" fmla="*/ 226647 h 1524045"/>
              <a:gd name="connsiteX15" fmla="*/ 1462743 w 5187743"/>
              <a:gd name="connsiteY15" fmla="*/ 93953 h 1524045"/>
              <a:gd name="connsiteX16" fmla="*/ 1106032 w 5187743"/>
              <a:gd name="connsiteY16" fmla="*/ 29251 h 1524045"/>
              <a:gd name="connsiteX17" fmla="*/ 859349 w 5187743"/>
              <a:gd name="connsiteY17" fmla="*/ 4012 h 1524045"/>
              <a:gd name="connsiteX18" fmla="*/ 268011 w 5187743"/>
              <a:gd name="connsiteY18" fmla="*/ 142730 h 1524045"/>
              <a:gd name="connsiteX19" fmla="*/ 0 w 5187743"/>
              <a:gd name="connsiteY19" fmla="*/ 568355 h 1524045"/>
              <a:gd name="connsiteX20" fmla="*/ 133940 w 5187743"/>
              <a:gd name="connsiteY20" fmla="*/ 977811 h 1524045"/>
              <a:gd name="connsiteX21" fmla="*/ 426794 w 5187743"/>
              <a:gd name="connsiteY21" fmla="*/ 1277784 h 1524045"/>
              <a:gd name="connsiteX22" fmla="*/ 931223 w 5187743"/>
              <a:gd name="connsiteY22" fmla="*/ 1458665 h 1524045"/>
              <a:gd name="connsiteX23" fmla="*/ 1553648 w 5187743"/>
              <a:gd name="connsiteY23" fmla="*/ 1522540 h 1524045"/>
              <a:gd name="connsiteX24" fmla="*/ 2181270 w 5187743"/>
              <a:gd name="connsiteY24" fmla="*/ 1405089 h 1524045"/>
              <a:gd name="connsiteX25" fmla="*/ 2606907 w 5187743"/>
              <a:gd name="connsiteY25" fmla="*/ 1270005 h 1524045"/>
              <a:gd name="connsiteX26" fmla="*/ 3144618 w 5187743"/>
              <a:gd name="connsiteY26" fmla="*/ 1061446 h 1524045"/>
              <a:gd name="connsiteX27" fmla="*/ 4110025 w 5187743"/>
              <a:gd name="connsiteY27" fmla="*/ 700319 h 1524045"/>
              <a:gd name="connsiteX28" fmla="*/ 5187743 w 5187743"/>
              <a:gd name="connsiteY28" fmla="*/ 273028 h 1524045"/>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07609 w 5187743"/>
              <a:gd name="connsiteY12" fmla="*/ 872512 h 1526928"/>
              <a:gd name="connsiteX13" fmla="*/ 1899099 w 5187743"/>
              <a:gd name="connsiteY13" fmla="*/ 545692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1899099 w 5187743"/>
              <a:gd name="connsiteY13" fmla="*/ 545692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1973764 w 5187743"/>
              <a:gd name="connsiteY13" fmla="*/ 539384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1973764 w 5187743"/>
              <a:gd name="connsiteY13" fmla="*/ 539384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1973764 w 5187743"/>
              <a:gd name="connsiteY13" fmla="*/ 539384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1973764 w 5187743"/>
              <a:gd name="connsiteY13" fmla="*/ 539384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 name="connsiteX0" fmla="*/ 1008791 w 5187743"/>
              <a:gd name="connsiteY0" fmla="*/ 744804 h 1526928"/>
              <a:gd name="connsiteX1" fmla="*/ 1103487 w 5187743"/>
              <a:gd name="connsiteY1" fmla="*/ 927471 h 1526928"/>
              <a:gd name="connsiteX2" fmla="*/ 1340929 w 5187743"/>
              <a:gd name="connsiteY2" fmla="*/ 895403 h 1526928"/>
              <a:gd name="connsiteX3" fmla="*/ 1432164 w 5187743"/>
              <a:gd name="connsiteY3" fmla="*/ 773079 h 1526928"/>
              <a:gd name="connsiteX4" fmla="*/ 1452787 w 5187743"/>
              <a:gd name="connsiteY4" fmla="*/ 602004 h 1526928"/>
              <a:gd name="connsiteX5" fmla="*/ 1130422 w 5187743"/>
              <a:gd name="connsiteY5" fmla="*/ 419438 h 1526928"/>
              <a:gd name="connsiteX6" fmla="*/ 667134 w 5187743"/>
              <a:gd name="connsiteY6" fmla="*/ 502580 h 1526928"/>
              <a:gd name="connsiteX7" fmla="*/ 598945 w 5187743"/>
              <a:gd name="connsiteY7" fmla="*/ 908778 h 1526928"/>
              <a:gd name="connsiteX8" fmla="*/ 903591 w 5187743"/>
              <a:gd name="connsiteY8" fmla="*/ 1119030 h 1526928"/>
              <a:gd name="connsiteX9" fmla="*/ 1187370 w 5187743"/>
              <a:gd name="connsiteY9" fmla="*/ 1148344 h 1526928"/>
              <a:gd name="connsiteX10" fmla="*/ 1324005 w 5187743"/>
              <a:gd name="connsiteY10" fmla="*/ 1127323 h 1526928"/>
              <a:gd name="connsiteX11" fmla="*/ 1510473 w 5187743"/>
              <a:gd name="connsiteY11" fmla="*/ 1087403 h 1526928"/>
              <a:gd name="connsiteX12" fmla="*/ 1824201 w 5187743"/>
              <a:gd name="connsiteY12" fmla="*/ 885128 h 1526928"/>
              <a:gd name="connsiteX13" fmla="*/ 2006948 w 5187743"/>
              <a:gd name="connsiteY13" fmla="*/ 552000 h 1526928"/>
              <a:gd name="connsiteX14" fmla="*/ 1798395 w 5187743"/>
              <a:gd name="connsiteY14" fmla="*/ 229530 h 1526928"/>
              <a:gd name="connsiteX15" fmla="*/ 1462743 w 5187743"/>
              <a:gd name="connsiteY15" fmla="*/ 96836 h 1526928"/>
              <a:gd name="connsiteX16" fmla="*/ 1122624 w 5187743"/>
              <a:gd name="connsiteY16" fmla="*/ 13211 h 1526928"/>
              <a:gd name="connsiteX17" fmla="*/ 859349 w 5187743"/>
              <a:gd name="connsiteY17" fmla="*/ 6895 h 1526928"/>
              <a:gd name="connsiteX18" fmla="*/ 268011 w 5187743"/>
              <a:gd name="connsiteY18" fmla="*/ 145613 h 1526928"/>
              <a:gd name="connsiteX19" fmla="*/ 0 w 5187743"/>
              <a:gd name="connsiteY19" fmla="*/ 571238 h 1526928"/>
              <a:gd name="connsiteX20" fmla="*/ 133940 w 5187743"/>
              <a:gd name="connsiteY20" fmla="*/ 980694 h 1526928"/>
              <a:gd name="connsiteX21" fmla="*/ 426794 w 5187743"/>
              <a:gd name="connsiteY21" fmla="*/ 1280667 h 1526928"/>
              <a:gd name="connsiteX22" fmla="*/ 931223 w 5187743"/>
              <a:gd name="connsiteY22" fmla="*/ 1461548 h 1526928"/>
              <a:gd name="connsiteX23" fmla="*/ 1553648 w 5187743"/>
              <a:gd name="connsiteY23" fmla="*/ 1525423 h 1526928"/>
              <a:gd name="connsiteX24" fmla="*/ 2181270 w 5187743"/>
              <a:gd name="connsiteY24" fmla="*/ 1407972 h 1526928"/>
              <a:gd name="connsiteX25" fmla="*/ 2606907 w 5187743"/>
              <a:gd name="connsiteY25" fmla="*/ 1272888 h 1526928"/>
              <a:gd name="connsiteX26" fmla="*/ 3144618 w 5187743"/>
              <a:gd name="connsiteY26" fmla="*/ 1064329 h 1526928"/>
              <a:gd name="connsiteX27" fmla="*/ 4110025 w 5187743"/>
              <a:gd name="connsiteY27" fmla="*/ 703202 h 1526928"/>
              <a:gd name="connsiteX28" fmla="*/ 5187743 w 5187743"/>
              <a:gd name="connsiteY28" fmla="*/ 275911 h 152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7743" h="1526928">
                <a:moveTo>
                  <a:pt x="1008791" y="744804"/>
                </a:moveTo>
                <a:cubicBezTo>
                  <a:pt x="1040322" y="737797"/>
                  <a:pt x="947337" y="871762"/>
                  <a:pt x="1103487" y="927471"/>
                </a:cubicBezTo>
                <a:cubicBezTo>
                  <a:pt x="1275058" y="988682"/>
                  <a:pt x="1286150" y="921135"/>
                  <a:pt x="1340929" y="895403"/>
                </a:cubicBezTo>
                <a:cubicBezTo>
                  <a:pt x="1395709" y="869671"/>
                  <a:pt x="1413521" y="821979"/>
                  <a:pt x="1432164" y="773079"/>
                </a:cubicBezTo>
                <a:cubicBezTo>
                  <a:pt x="1450807" y="724179"/>
                  <a:pt x="1474859" y="609361"/>
                  <a:pt x="1452787" y="602004"/>
                </a:cubicBezTo>
                <a:cubicBezTo>
                  <a:pt x="1400235" y="609011"/>
                  <a:pt x="1460136" y="512712"/>
                  <a:pt x="1130422" y="419438"/>
                </a:cubicBezTo>
                <a:cubicBezTo>
                  <a:pt x="868208" y="345259"/>
                  <a:pt x="816450" y="422721"/>
                  <a:pt x="667134" y="502580"/>
                </a:cubicBezTo>
                <a:cubicBezTo>
                  <a:pt x="548580" y="633124"/>
                  <a:pt x="559535" y="806036"/>
                  <a:pt x="598945" y="908778"/>
                </a:cubicBezTo>
                <a:cubicBezTo>
                  <a:pt x="638355" y="1011520"/>
                  <a:pt x="835274" y="1110271"/>
                  <a:pt x="903591" y="1119030"/>
                </a:cubicBezTo>
                <a:lnTo>
                  <a:pt x="1187370" y="1148344"/>
                </a:lnTo>
                <a:cubicBezTo>
                  <a:pt x="1216095" y="1145809"/>
                  <a:pt x="1293234" y="1132451"/>
                  <a:pt x="1324005" y="1127323"/>
                </a:cubicBezTo>
                <a:cubicBezTo>
                  <a:pt x="1341522" y="1116813"/>
                  <a:pt x="1427107" y="1127769"/>
                  <a:pt x="1510473" y="1087403"/>
                </a:cubicBezTo>
                <a:cubicBezTo>
                  <a:pt x="1593839" y="1047037"/>
                  <a:pt x="1741455" y="974362"/>
                  <a:pt x="1824201" y="885128"/>
                </a:cubicBezTo>
                <a:cubicBezTo>
                  <a:pt x="1906947" y="795894"/>
                  <a:pt x="2024395" y="715196"/>
                  <a:pt x="2006948" y="552000"/>
                </a:cubicBezTo>
                <a:cubicBezTo>
                  <a:pt x="2022881" y="442695"/>
                  <a:pt x="1889096" y="305391"/>
                  <a:pt x="1798395" y="229530"/>
                </a:cubicBezTo>
                <a:cubicBezTo>
                  <a:pt x="1707694" y="153669"/>
                  <a:pt x="1575371" y="132889"/>
                  <a:pt x="1462743" y="96836"/>
                </a:cubicBezTo>
                <a:cubicBezTo>
                  <a:pt x="1350115" y="60783"/>
                  <a:pt x="1220721" y="27225"/>
                  <a:pt x="1122624" y="13211"/>
                </a:cubicBezTo>
                <a:cubicBezTo>
                  <a:pt x="1049052" y="23721"/>
                  <a:pt x="1001785" y="-15172"/>
                  <a:pt x="859349" y="6895"/>
                </a:cubicBezTo>
                <a:cubicBezTo>
                  <a:pt x="716914" y="28962"/>
                  <a:pt x="411236" y="51556"/>
                  <a:pt x="268011" y="145613"/>
                </a:cubicBezTo>
                <a:cubicBezTo>
                  <a:pt x="124786" y="239670"/>
                  <a:pt x="29779" y="431100"/>
                  <a:pt x="0" y="571238"/>
                </a:cubicBezTo>
                <a:cubicBezTo>
                  <a:pt x="10510" y="651817"/>
                  <a:pt x="62808" y="862456"/>
                  <a:pt x="133940" y="980694"/>
                </a:cubicBezTo>
                <a:cubicBezTo>
                  <a:pt x="205072" y="1098932"/>
                  <a:pt x="293914" y="1200525"/>
                  <a:pt x="426794" y="1280667"/>
                </a:cubicBezTo>
                <a:cubicBezTo>
                  <a:pt x="559674" y="1360809"/>
                  <a:pt x="743414" y="1420755"/>
                  <a:pt x="931223" y="1461548"/>
                </a:cubicBezTo>
                <a:cubicBezTo>
                  <a:pt x="1119032" y="1502341"/>
                  <a:pt x="1345307" y="1534352"/>
                  <a:pt x="1553648" y="1525423"/>
                </a:cubicBezTo>
                <a:cubicBezTo>
                  <a:pt x="1761989" y="1516494"/>
                  <a:pt x="2005727" y="1450061"/>
                  <a:pt x="2181270" y="1407972"/>
                </a:cubicBezTo>
                <a:cubicBezTo>
                  <a:pt x="2356813" y="1365883"/>
                  <a:pt x="2367187" y="1352271"/>
                  <a:pt x="2606907" y="1272888"/>
                </a:cubicBezTo>
                <a:cubicBezTo>
                  <a:pt x="2996979" y="1132573"/>
                  <a:pt x="2894098" y="1159277"/>
                  <a:pt x="3144618" y="1064329"/>
                </a:cubicBezTo>
                <a:cubicBezTo>
                  <a:pt x="3395138" y="969381"/>
                  <a:pt x="3924364" y="789399"/>
                  <a:pt x="4110025" y="703202"/>
                </a:cubicBezTo>
                <a:cubicBezTo>
                  <a:pt x="4295686" y="617005"/>
                  <a:pt x="5045416" y="356928"/>
                  <a:pt x="5187743" y="275911"/>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887A77D4-37D4-B47E-C168-689D1E9A8ABC}"/>
              </a:ext>
            </a:extLst>
          </p:cNvPr>
          <p:cNvSpPr txBox="1"/>
          <p:nvPr/>
        </p:nvSpPr>
        <p:spPr>
          <a:xfrm rot="20754586">
            <a:off x="8590063" y="2675956"/>
            <a:ext cx="1217001" cy="369332"/>
          </a:xfrm>
          <a:prstGeom prst="rect">
            <a:avLst/>
          </a:prstGeom>
          <a:noFill/>
        </p:spPr>
        <p:txBody>
          <a:bodyPr wrap="none" rtlCol="0">
            <a:spAutoFit/>
          </a:bodyPr>
          <a:lstStyle/>
          <a:p>
            <a:pPr algn="ctr"/>
            <a:r>
              <a:rPr lang="en-US" altLang="ja-JP" b="1" dirty="0">
                <a:solidFill>
                  <a:schemeClr val="bg1"/>
                </a:solidFill>
              </a:rPr>
              <a:t>RF</a:t>
            </a:r>
            <a:r>
              <a:rPr lang="ja-JP" altLang="en-US" b="1" dirty="0">
                <a:solidFill>
                  <a:schemeClr val="bg1"/>
                </a:solidFill>
              </a:rPr>
              <a:t> </a:t>
            </a:r>
            <a:r>
              <a:rPr lang="en-US" altLang="ja-JP" b="1" dirty="0">
                <a:solidFill>
                  <a:schemeClr val="bg1"/>
                </a:solidFill>
              </a:rPr>
              <a:t>Co-ax</a:t>
            </a:r>
            <a:endParaRPr lang="ja-JP" altLang="en-US" b="1" dirty="0">
              <a:solidFill>
                <a:schemeClr val="bg1"/>
              </a:solidFill>
            </a:endParaRPr>
          </a:p>
        </p:txBody>
      </p:sp>
      <p:pic>
        <p:nvPicPr>
          <p:cNvPr id="22" name="図 21">
            <a:extLst>
              <a:ext uri="{FF2B5EF4-FFF2-40B4-BE49-F238E27FC236}">
                <a16:creationId xmlns:a16="http://schemas.microsoft.com/office/drawing/2014/main" id="{7DA8FDEB-B64D-8F17-4825-54E40413998B}"/>
              </a:ext>
            </a:extLst>
          </p:cNvPr>
          <p:cNvPicPr>
            <a:picLocks noChangeAspect="1"/>
          </p:cNvPicPr>
          <p:nvPr/>
        </p:nvPicPr>
        <p:blipFill rotWithShape="1">
          <a:blip r:embed="rId5">
            <a:extLst>
              <a:ext uri="{28A0092B-C50C-407E-A947-70E740481C1C}">
                <a14:useLocalDpi xmlns:a14="http://schemas.microsoft.com/office/drawing/2010/main" val="0"/>
              </a:ext>
            </a:extLst>
          </a:blip>
          <a:srcRect b="8823"/>
          <a:stretch/>
        </p:blipFill>
        <p:spPr>
          <a:xfrm>
            <a:off x="62052" y="4015409"/>
            <a:ext cx="3933947" cy="2739957"/>
          </a:xfrm>
          <a:prstGeom prst="rect">
            <a:avLst/>
          </a:prstGeom>
          <a:ln>
            <a:solidFill>
              <a:schemeClr val="tx1"/>
            </a:solidFill>
          </a:ln>
        </p:spPr>
      </p:pic>
      <p:pic>
        <p:nvPicPr>
          <p:cNvPr id="25" name="図 24">
            <a:extLst>
              <a:ext uri="{FF2B5EF4-FFF2-40B4-BE49-F238E27FC236}">
                <a16:creationId xmlns:a16="http://schemas.microsoft.com/office/drawing/2014/main" id="{D372F578-E1E9-4B52-BEDF-ED75B2C3376D}"/>
              </a:ext>
            </a:extLst>
          </p:cNvPr>
          <p:cNvPicPr>
            <a:picLocks noChangeAspect="1"/>
          </p:cNvPicPr>
          <p:nvPr/>
        </p:nvPicPr>
        <p:blipFill rotWithShape="1">
          <a:blip r:embed="rId6">
            <a:extLst>
              <a:ext uri="{28A0092B-C50C-407E-A947-70E740481C1C}">
                <a14:useLocalDpi xmlns:a14="http://schemas.microsoft.com/office/drawing/2010/main" val="0"/>
              </a:ext>
            </a:extLst>
          </a:blip>
          <a:srcRect b="8823"/>
          <a:stretch/>
        </p:blipFill>
        <p:spPr>
          <a:xfrm>
            <a:off x="62053" y="4015410"/>
            <a:ext cx="3933947" cy="2739956"/>
          </a:xfrm>
          <a:prstGeom prst="rect">
            <a:avLst/>
          </a:prstGeom>
          <a:ln>
            <a:solidFill>
              <a:schemeClr val="tx1"/>
            </a:solidFill>
          </a:ln>
        </p:spPr>
      </p:pic>
      <p:sp>
        <p:nvSpPr>
          <p:cNvPr id="9" name="テキスト ボックス 8">
            <a:extLst>
              <a:ext uri="{FF2B5EF4-FFF2-40B4-BE49-F238E27FC236}">
                <a16:creationId xmlns:a16="http://schemas.microsoft.com/office/drawing/2014/main" id="{E7FCC69F-E70E-ED56-2E38-F62A1E116D77}"/>
              </a:ext>
            </a:extLst>
          </p:cNvPr>
          <p:cNvSpPr txBox="1"/>
          <p:nvPr/>
        </p:nvSpPr>
        <p:spPr>
          <a:xfrm>
            <a:off x="1358137" y="4835615"/>
            <a:ext cx="1341776" cy="461665"/>
          </a:xfrm>
          <a:prstGeom prst="rect">
            <a:avLst/>
          </a:prstGeom>
          <a:noFill/>
        </p:spPr>
        <p:txBody>
          <a:bodyPr wrap="square" rtlCol="0">
            <a:spAutoFit/>
          </a:bodyPr>
          <a:lstStyle/>
          <a:p>
            <a:pPr algn="ctr"/>
            <a:r>
              <a:rPr lang="en-US" altLang="ja-JP" sz="1200" b="1" dirty="0">
                <a:latin typeface="Segoe UI" panose="020B0502040204020203" pitchFamily="34" charset="0"/>
                <a:cs typeface="Segoe UI" panose="020B0502040204020203" pitchFamily="34" charset="0"/>
              </a:rPr>
              <a:t>Conventional Acceleration</a:t>
            </a:r>
            <a:endParaRPr lang="ja-JP" altLang="en-US" sz="1200" b="1" dirty="0">
              <a:latin typeface="Segoe UI" panose="020B0502040204020203" pitchFamily="34" charset="0"/>
              <a:cs typeface="Segoe UI" panose="020B0502040204020203" pitchFamily="34" charset="0"/>
            </a:endParaRPr>
          </a:p>
        </p:txBody>
      </p:sp>
      <p:sp>
        <p:nvSpPr>
          <p:cNvPr id="10" name="テキスト ボックス 9">
            <a:extLst>
              <a:ext uri="{FF2B5EF4-FFF2-40B4-BE49-F238E27FC236}">
                <a16:creationId xmlns:a16="http://schemas.microsoft.com/office/drawing/2014/main" id="{32706B99-01C7-152C-6C90-5CDB48535A6C}"/>
              </a:ext>
            </a:extLst>
          </p:cNvPr>
          <p:cNvSpPr txBox="1"/>
          <p:nvPr/>
        </p:nvSpPr>
        <p:spPr>
          <a:xfrm>
            <a:off x="2480806" y="4107504"/>
            <a:ext cx="1622785" cy="430887"/>
          </a:xfrm>
          <a:prstGeom prst="rect">
            <a:avLst/>
          </a:prstGeom>
          <a:noFill/>
        </p:spPr>
        <p:txBody>
          <a:bodyPr wrap="square" tIns="0" bIns="0" rtlCol="0">
            <a:spAutoFit/>
          </a:bodyPr>
          <a:lstStyle/>
          <a:p>
            <a:r>
              <a:rPr lang="en-US" altLang="ja-JP" sz="1400" b="1" dirty="0">
                <a:solidFill>
                  <a:srgbClr val="FF0000"/>
                </a:solidFill>
              </a:rPr>
              <a:t>Flat-top Acceleration</a:t>
            </a:r>
            <a:endParaRPr lang="ja-JP" altLang="en-US" sz="1400" b="1" dirty="0">
              <a:solidFill>
                <a:srgbClr val="FF0000"/>
              </a:solidFill>
            </a:endParaRPr>
          </a:p>
        </p:txBody>
      </p:sp>
      <p:sp>
        <p:nvSpPr>
          <p:cNvPr id="14" name="テキスト ボックス 13">
            <a:extLst>
              <a:ext uri="{FF2B5EF4-FFF2-40B4-BE49-F238E27FC236}">
                <a16:creationId xmlns:a16="http://schemas.microsoft.com/office/drawing/2014/main" id="{F84F246E-D253-768E-74F7-1FACFE91F08D}"/>
              </a:ext>
            </a:extLst>
          </p:cNvPr>
          <p:cNvSpPr txBox="1"/>
          <p:nvPr/>
        </p:nvSpPr>
        <p:spPr>
          <a:xfrm>
            <a:off x="2724334" y="4491985"/>
            <a:ext cx="1107453" cy="276999"/>
          </a:xfrm>
          <a:prstGeom prst="rect">
            <a:avLst/>
          </a:prstGeom>
          <a:noFill/>
        </p:spPr>
        <p:txBody>
          <a:bodyPr wrap="square" rtlCol="0">
            <a:spAutoFit/>
          </a:bodyPr>
          <a:lstStyle/>
          <a:p>
            <a:r>
              <a:rPr lang="en-US" altLang="ja-JP" sz="1200" b="1" dirty="0">
                <a:solidFill>
                  <a:srgbClr val="FF0000"/>
                </a:solidFill>
              </a:rPr>
              <a:t>ΔE/E</a:t>
            </a:r>
            <a:r>
              <a:rPr lang="ja-JP" altLang="en-US" sz="1200" b="1" dirty="0">
                <a:solidFill>
                  <a:srgbClr val="FF0000"/>
                </a:solidFill>
              </a:rPr>
              <a:t>～</a:t>
            </a:r>
            <a:r>
              <a:rPr lang="en-US" altLang="ja-JP" sz="1200" b="1" dirty="0">
                <a:solidFill>
                  <a:srgbClr val="FF0000"/>
                </a:solidFill>
              </a:rPr>
              <a:t>10</a:t>
            </a:r>
            <a:r>
              <a:rPr lang="en-US" altLang="ja-JP" sz="1200" b="1" baseline="30000" dirty="0">
                <a:solidFill>
                  <a:srgbClr val="FF0000"/>
                </a:solidFill>
              </a:rPr>
              <a:t>-5</a:t>
            </a:r>
            <a:endParaRPr lang="ja-JP" altLang="en-US" sz="1200" b="1" baseline="30000" dirty="0">
              <a:solidFill>
                <a:srgbClr val="FF0000"/>
              </a:solidFill>
            </a:endParaRPr>
          </a:p>
        </p:txBody>
      </p:sp>
      <p:sp>
        <p:nvSpPr>
          <p:cNvPr id="21" name="タイトル 20">
            <a:extLst>
              <a:ext uri="{FF2B5EF4-FFF2-40B4-BE49-F238E27FC236}">
                <a16:creationId xmlns:a16="http://schemas.microsoft.com/office/drawing/2014/main" id="{273FE9D2-0464-45DB-38B6-833E2AE32B51}"/>
              </a:ext>
            </a:extLst>
          </p:cNvPr>
          <p:cNvSpPr>
            <a:spLocks noGrp="1"/>
          </p:cNvSpPr>
          <p:nvPr>
            <p:ph type="title"/>
          </p:nvPr>
        </p:nvSpPr>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Inside of the 5MeV Muon</a:t>
            </a:r>
            <a:r>
              <a:rPr lang="ja-JP" altLang="en-US" sz="4000" b="1" dirty="0">
                <a:solidFill>
                  <a:prstClr val="white"/>
                </a:solidFill>
                <a:latin typeface="Segoe UI" panose="020B0502040204020203" pitchFamily="34" charset="0"/>
                <a:cs typeface="Segoe UI" panose="020B0502040204020203" pitchFamily="34" charset="0"/>
              </a:rPr>
              <a:t> </a:t>
            </a:r>
            <a:r>
              <a:rPr lang="en-US" altLang="ja-JP" sz="4000" b="1" dirty="0">
                <a:solidFill>
                  <a:prstClr val="white"/>
                </a:solidFill>
                <a:latin typeface="Segoe UI" panose="020B0502040204020203" pitchFamily="34" charset="0"/>
                <a:cs typeface="Segoe UI" panose="020B0502040204020203" pitchFamily="34" charset="0"/>
              </a:rPr>
              <a:t>Cyclotron</a:t>
            </a:r>
            <a:endParaRPr lang="ja-JP" altLang="en-US" dirty="0"/>
          </a:p>
        </p:txBody>
      </p:sp>
      <p:sp>
        <p:nvSpPr>
          <p:cNvPr id="20" name="スライド番号プレースホルダー 19">
            <a:extLst>
              <a:ext uri="{FF2B5EF4-FFF2-40B4-BE49-F238E27FC236}">
                <a16:creationId xmlns:a16="http://schemas.microsoft.com/office/drawing/2014/main" id="{1A85ADD6-F972-0FA7-5344-2FD45198AD59}"/>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23</a:t>
            </a:fld>
            <a:endParaRPr lang="ja-JP" altLang="en-US"/>
          </a:p>
        </p:txBody>
      </p:sp>
      <p:sp>
        <p:nvSpPr>
          <p:cNvPr id="6" name="テキスト ボックス 5">
            <a:extLst>
              <a:ext uri="{FF2B5EF4-FFF2-40B4-BE49-F238E27FC236}">
                <a16:creationId xmlns:a16="http://schemas.microsoft.com/office/drawing/2014/main" id="{8B89666F-F984-9A8C-F3D1-C94D5BD68214}"/>
              </a:ext>
            </a:extLst>
          </p:cNvPr>
          <p:cNvSpPr txBox="1"/>
          <p:nvPr/>
        </p:nvSpPr>
        <p:spPr>
          <a:xfrm>
            <a:off x="4040058" y="1899790"/>
            <a:ext cx="3003266" cy="369332"/>
          </a:xfrm>
          <a:prstGeom prst="rect">
            <a:avLst/>
          </a:prstGeom>
          <a:solidFill>
            <a:srgbClr val="FFFF00"/>
          </a:solidFill>
        </p:spPr>
        <p:txBody>
          <a:bodyPr wrap="square" rtlCol="0">
            <a:spAutoFit/>
          </a:bodyPr>
          <a:lstStyle/>
          <a:p>
            <a:pPr algn="ctr"/>
            <a:r>
              <a:rPr lang="en-US" altLang="ja-JP" b="1" dirty="0">
                <a:latin typeface="Segoe UI" panose="020B0502040204020203" pitchFamily="34" charset="0"/>
                <a:cs typeface="Segoe UI" panose="020B0502040204020203" pitchFamily="34" charset="0"/>
              </a:rPr>
              <a:t> about 70-turns in 1μsec</a:t>
            </a:r>
            <a:endParaRPr lang="ja-JP" altLang="en-US" b="1" dirty="0">
              <a:latin typeface="Segoe UI" panose="020B0502040204020203" pitchFamily="34" charset="0"/>
              <a:cs typeface="Segoe UI" panose="020B0502040204020203" pitchFamily="34" charset="0"/>
            </a:endParaRPr>
          </a:p>
        </p:txBody>
      </p:sp>
      <p:sp>
        <p:nvSpPr>
          <p:cNvPr id="12" name="テキスト ボックス 11">
            <a:extLst>
              <a:ext uri="{FF2B5EF4-FFF2-40B4-BE49-F238E27FC236}">
                <a16:creationId xmlns:a16="http://schemas.microsoft.com/office/drawing/2014/main" id="{B967142F-A07A-22C2-E981-4BFC87B25E1D}"/>
              </a:ext>
            </a:extLst>
          </p:cNvPr>
          <p:cNvSpPr txBox="1"/>
          <p:nvPr/>
        </p:nvSpPr>
        <p:spPr>
          <a:xfrm rot="19978351">
            <a:off x="8691285" y="3654999"/>
            <a:ext cx="1897591" cy="307777"/>
          </a:xfrm>
          <a:prstGeom prst="rect">
            <a:avLst/>
          </a:prstGeom>
          <a:noFill/>
        </p:spPr>
        <p:txBody>
          <a:bodyPr wrap="square" rtlCol="0">
            <a:spAutoFit/>
          </a:bodyPr>
          <a:lstStyle/>
          <a:p>
            <a:r>
              <a:rPr lang="en-US" altLang="ja-JP" sz="1400" b="1" dirty="0">
                <a:solidFill>
                  <a:srgbClr val="FF0000"/>
                </a:solidFill>
                <a:highlight>
                  <a:srgbClr val="FFFF00"/>
                </a:highlight>
              </a:rPr>
              <a:t>5MeV Muon-beam</a:t>
            </a:r>
            <a:endParaRPr lang="ja-JP" altLang="en-US" sz="1400" b="1" dirty="0">
              <a:solidFill>
                <a:srgbClr val="FF0000"/>
              </a:solidFill>
              <a:highlight>
                <a:srgbClr val="FFFF00"/>
              </a:highlight>
            </a:endParaRPr>
          </a:p>
        </p:txBody>
      </p:sp>
      <p:sp>
        <p:nvSpPr>
          <p:cNvPr id="26" name="フリーフォーム: 図形 25">
            <a:extLst>
              <a:ext uri="{FF2B5EF4-FFF2-40B4-BE49-F238E27FC236}">
                <a16:creationId xmlns:a16="http://schemas.microsoft.com/office/drawing/2014/main" id="{F7C5E7DA-381E-E8B0-E971-979A5E5350D3}"/>
              </a:ext>
            </a:extLst>
          </p:cNvPr>
          <p:cNvSpPr/>
          <p:nvPr/>
        </p:nvSpPr>
        <p:spPr>
          <a:xfrm>
            <a:off x="3643531" y="1716258"/>
            <a:ext cx="1933386" cy="1976511"/>
          </a:xfrm>
          <a:custGeom>
            <a:avLst/>
            <a:gdLst>
              <a:gd name="connsiteX0" fmla="*/ 1814733 w 1948376"/>
              <a:gd name="connsiteY0" fmla="*/ 1976511 h 1976511"/>
              <a:gd name="connsiteX1" fmla="*/ 1948376 w 1948376"/>
              <a:gd name="connsiteY1" fmla="*/ 1906173 h 1976511"/>
              <a:gd name="connsiteX2" fmla="*/ 1259059 w 1948376"/>
              <a:gd name="connsiteY2" fmla="*/ 865164 h 1976511"/>
              <a:gd name="connsiteX3" fmla="*/ 1026942 w 1948376"/>
              <a:gd name="connsiteY3" fmla="*/ 780757 h 1976511"/>
              <a:gd name="connsiteX4" fmla="*/ 316523 w 1948376"/>
              <a:gd name="connsiteY4" fmla="*/ 0 h 1976511"/>
              <a:gd name="connsiteX5" fmla="*/ 0 w 1948376"/>
              <a:gd name="connsiteY5" fmla="*/ 267287 h 1976511"/>
              <a:gd name="connsiteX6" fmla="*/ 773723 w 1948376"/>
              <a:gd name="connsiteY6" fmla="*/ 1033976 h 1976511"/>
              <a:gd name="connsiteX7" fmla="*/ 738554 w 1948376"/>
              <a:gd name="connsiteY7" fmla="*/ 1202788 h 1976511"/>
              <a:gd name="connsiteX8" fmla="*/ 1814733 w 1948376"/>
              <a:gd name="connsiteY8" fmla="*/ 1976511 h 1976511"/>
              <a:gd name="connsiteX0" fmla="*/ 1814733 w 1948376"/>
              <a:gd name="connsiteY0" fmla="*/ 1976511 h 1976511"/>
              <a:gd name="connsiteX1" fmla="*/ 1948376 w 1948376"/>
              <a:gd name="connsiteY1" fmla="*/ 1906173 h 1976511"/>
              <a:gd name="connsiteX2" fmla="*/ 1259059 w 1948376"/>
              <a:gd name="connsiteY2" fmla="*/ 865164 h 1976511"/>
              <a:gd name="connsiteX3" fmla="*/ 1026942 w 1948376"/>
              <a:gd name="connsiteY3" fmla="*/ 780757 h 1976511"/>
              <a:gd name="connsiteX4" fmla="*/ 316523 w 1948376"/>
              <a:gd name="connsiteY4" fmla="*/ 0 h 1976511"/>
              <a:gd name="connsiteX5" fmla="*/ 0 w 1948376"/>
              <a:gd name="connsiteY5" fmla="*/ 267287 h 1976511"/>
              <a:gd name="connsiteX6" fmla="*/ 773723 w 1948376"/>
              <a:gd name="connsiteY6" fmla="*/ 1033976 h 1976511"/>
              <a:gd name="connsiteX7" fmla="*/ 813505 w 1948376"/>
              <a:gd name="connsiteY7" fmla="*/ 1230270 h 1976511"/>
              <a:gd name="connsiteX8" fmla="*/ 1814733 w 1948376"/>
              <a:gd name="connsiteY8" fmla="*/ 1976511 h 1976511"/>
              <a:gd name="connsiteX0" fmla="*/ 1814733 w 1943379"/>
              <a:gd name="connsiteY0" fmla="*/ 1976511 h 1976511"/>
              <a:gd name="connsiteX1" fmla="*/ 1943379 w 1943379"/>
              <a:gd name="connsiteY1" fmla="*/ 1891183 h 1976511"/>
              <a:gd name="connsiteX2" fmla="*/ 1259059 w 1943379"/>
              <a:gd name="connsiteY2" fmla="*/ 865164 h 1976511"/>
              <a:gd name="connsiteX3" fmla="*/ 1026942 w 1943379"/>
              <a:gd name="connsiteY3" fmla="*/ 780757 h 1976511"/>
              <a:gd name="connsiteX4" fmla="*/ 316523 w 1943379"/>
              <a:gd name="connsiteY4" fmla="*/ 0 h 1976511"/>
              <a:gd name="connsiteX5" fmla="*/ 0 w 1943379"/>
              <a:gd name="connsiteY5" fmla="*/ 267287 h 1976511"/>
              <a:gd name="connsiteX6" fmla="*/ 773723 w 1943379"/>
              <a:gd name="connsiteY6" fmla="*/ 1033976 h 1976511"/>
              <a:gd name="connsiteX7" fmla="*/ 813505 w 1943379"/>
              <a:gd name="connsiteY7" fmla="*/ 1230270 h 1976511"/>
              <a:gd name="connsiteX8" fmla="*/ 1814733 w 1943379"/>
              <a:gd name="connsiteY8" fmla="*/ 1976511 h 1976511"/>
              <a:gd name="connsiteX0" fmla="*/ 1814733 w 1933386"/>
              <a:gd name="connsiteY0" fmla="*/ 1976511 h 1976511"/>
              <a:gd name="connsiteX1" fmla="*/ 1933386 w 1933386"/>
              <a:gd name="connsiteY1" fmla="*/ 1891183 h 1976511"/>
              <a:gd name="connsiteX2" fmla="*/ 1259059 w 1933386"/>
              <a:gd name="connsiteY2" fmla="*/ 865164 h 1976511"/>
              <a:gd name="connsiteX3" fmla="*/ 1026942 w 1933386"/>
              <a:gd name="connsiteY3" fmla="*/ 780757 h 1976511"/>
              <a:gd name="connsiteX4" fmla="*/ 316523 w 1933386"/>
              <a:gd name="connsiteY4" fmla="*/ 0 h 1976511"/>
              <a:gd name="connsiteX5" fmla="*/ 0 w 1933386"/>
              <a:gd name="connsiteY5" fmla="*/ 267287 h 1976511"/>
              <a:gd name="connsiteX6" fmla="*/ 773723 w 1933386"/>
              <a:gd name="connsiteY6" fmla="*/ 1033976 h 1976511"/>
              <a:gd name="connsiteX7" fmla="*/ 813505 w 1933386"/>
              <a:gd name="connsiteY7" fmla="*/ 1230270 h 1976511"/>
              <a:gd name="connsiteX8" fmla="*/ 1814733 w 1933386"/>
              <a:gd name="connsiteY8" fmla="*/ 1976511 h 197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386" h="1976511">
                <a:moveTo>
                  <a:pt x="1814733" y="1976511"/>
                </a:moveTo>
                <a:lnTo>
                  <a:pt x="1933386" y="1891183"/>
                </a:lnTo>
                <a:lnTo>
                  <a:pt x="1259059" y="865164"/>
                </a:lnTo>
                <a:lnTo>
                  <a:pt x="1026942" y="780757"/>
                </a:lnTo>
                <a:lnTo>
                  <a:pt x="316523" y="0"/>
                </a:lnTo>
                <a:lnTo>
                  <a:pt x="0" y="267287"/>
                </a:lnTo>
                <a:lnTo>
                  <a:pt x="773723" y="1033976"/>
                </a:lnTo>
                <a:lnTo>
                  <a:pt x="813505" y="1230270"/>
                </a:lnTo>
                <a:lnTo>
                  <a:pt x="1814733" y="1976511"/>
                </a:lnTo>
                <a:close/>
              </a:path>
            </a:pathLst>
          </a:cu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7CE2EC1-B110-42E8-A5B2-010DE18FD115}"/>
              </a:ext>
            </a:extLst>
          </p:cNvPr>
          <p:cNvSpPr txBox="1"/>
          <p:nvPr/>
        </p:nvSpPr>
        <p:spPr>
          <a:xfrm rot="19792968">
            <a:off x="4064316" y="4317530"/>
            <a:ext cx="1013419" cy="369332"/>
          </a:xfrm>
          <a:prstGeom prst="rect">
            <a:avLst/>
          </a:prstGeom>
          <a:noFill/>
        </p:spPr>
        <p:txBody>
          <a:bodyPr wrap="none" rtlCol="0">
            <a:spAutoFit/>
          </a:bodyPr>
          <a:lstStyle/>
          <a:p>
            <a:pPr algn="ctr"/>
            <a:r>
              <a:rPr lang="en-US" altLang="ja-JP" b="1" dirty="0">
                <a:solidFill>
                  <a:schemeClr val="bg1"/>
                </a:solidFill>
              </a:rPr>
              <a:t>1F-Dee</a:t>
            </a:r>
            <a:endParaRPr lang="ja-JP" altLang="en-US" b="1" dirty="0">
              <a:solidFill>
                <a:schemeClr val="bg1"/>
              </a:solidFill>
            </a:endParaRPr>
          </a:p>
        </p:txBody>
      </p:sp>
      <p:sp>
        <p:nvSpPr>
          <p:cNvPr id="4" name="テキスト ボックス 3">
            <a:extLst>
              <a:ext uri="{FF2B5EF4-FFF2-40B4-BE49-F238E27FC236}">
                <a16:creationId xmlns:a16="http://schemas.microsoft.com/office/drawing/2014/main" id="{6D7432BC-DFAF-6221-1F64-0FAC82F94E15}"/>
              </a:ext>
            </a:extLst>
          </p:cNvPr>
          <p:cNvSpPr txBox="1"/>
          <p:nvPr/>
        </p:nvSpPr>
        <p:spPr>
          <a:xfrm rot="19792968">
            <a:off x="6450078" y="2858109"/>
            <a:ext cx="1013419" cy="369332"/>
          </a:xfrm>
          <a:prstGeom prst="rect">
            <a:avLst/>
          </a:prstGeom>
          <a:noFill/>
        </p:spPr>
        <p:txBody>
          <a:bodyPr wrap="none" rtlCol="0">
            <a:spAutoFit/>
          </a:bodyPr>
          <a:lstStyle/>
          <a:p>
            <a:pPr algn="ctr"/>
            <a:r>
              <a:rPr lang="en-US" altLang="ja-JP" b="1" dirty="0">
                <a:solidFill>
                  <a:schemeClr val="bg1"/>
                </a:solidFill>
              </a:rPr>
              <a:t>1F-Dee</a:t>
            </a:r>
            <a:endParaRPr lang="ja-JP" altLang="en-US" b="1" dirty="0">
              <a:solidFill>
                <a:schemeClr val="bg1"/>
              </a:solidFill>
            </a:endParaRPr>
          </a:p>
        </p:txBody>
      </p:sp>
      <p:sp>
        <p:nvSpPr>
          <p:cNvPr id="41" name="テキスト ボックス 40">
            <a:extLst>
              <a:ext uri="{FF2B5EF4-FFF2-40B4-BE49-F238E27FC236}">
                <a16:creationId xmlns:a16="http://schemas.microsoft.com/office/drawing/2014/main" id="{CB5B30F0-AF73-4AEC-8A9D-8EEB8382C63A}"/>
              </a:ext>
            </a:extLst>
          </p:cNvPr>
          <p:cNvSpPr txBox="1"/>
          <p:nvPr/>
        </p:nvSpPr>
        <p:spPr>
          <a:xfrm rot="2891517">
            <a:off x="4294213" y="2626921"/>
            <a:ext cx="1083951" cy="646331"/>
          </a:xfrm>
          <a:prstGeom prst="rect">
            <a:avLst/>
          </a:prstGeom>
          <a:noFill/>
        </p:spPr>
        <p:txBody>
          <a:bodyPr wrap="none" rtlCol="0">
            <a:spAutoFit/>
          </a:bodyPr>
          <a:lstStyle/>
          <a:p>
            <a:pPr algn="ctr"/>
            <a:r>
              <a:rPr lang="en-US" altLang="ja-JP" b="1" dirty="0">
                <a:solidFill>
                  <a:schemeClr val="bg1"/>
                </a:solidFill>
              </a:rPr>
              <a:t>Flat-top</a:t>
            </a:r>
            <a:br>
              <a:rPr lang="en-US" altLang="ja-JP" b="1" dirty="0">
                <a:solidFill>
                  <a:schemeClr val="bg1"/>
                </a:solidFill>
              </a:rPr>
            </a:br>
            <a:r>
              <a:rPr lang="en-US" altLang="ja-JP" b="1" dirty="0">
                <a:solidFill>
                  <a:schemeClr val="bg1"/>
                </a:solidFill>
              </a:rPr>
              <a:t>3F-Dee</a:t>
            </a:r>
            <a:endParaRPr lang="ja-JP" altLang="en-US" b="1" dirty="0">
              <a:solidFill>
                <a:schemeClr val="bg1"/>
              </a:solidFill>
            </a:endParaRPr>
          </a:p>
        </p:txBody>
      </p:sp>
      <p:sp>
        <p:nvSpPr>
          <p:cNvPr id="7" name="正方形/長方形 6">
            <a:extLst>
              <a:ext uri="{FF2B5EF4-FFF2-40B4-BE49-F238E27FC236}">
                <a16:creationId xmlns:a16="http://schemas.microsoft.com/office/drawing/2014/main" id="{AFA0B77E-7B88-182D-52EE-DA8291D52267}"/>
              </a:ext>
            </a:extLst>
          </p:cNvPr>
          <p:cNvSpPr/>
          <p:nvPr/>
        </p:nvSpPr>
        <p:spPr>
          <a:xfrm rot="19695558">
            <a:off x="5702190" y="2716458"/>
            <a:ext cx="2168653" cy="818482"/>
          </a:xfrm>
          <a:custGeom>
            <a:avLst/>
            <a:gdLst>
              <a:gd name="connsiteX0" fmla="*/ 0 w 2193082"/>
              <a:gd name="connsiteY0" fmla="*/ 0 h 817875"/>
              <a:gd name="connsiteX1" fmla="*/ 2193082 w 2193082"/>
              <a:gd name="connsiteY1" fmla="*/ 0 h 817875"/>
              <a:gd name="connsiteX2" fmla="*/ 2193082 w 2193082"/>
              <a:gd name="connsiteY2" fmla="*/ 817875 h 817875"/>
              <a:gd name="connsiteX3" fmla="*/ 0 w 2193082"/>
              <a:gd name="connsiteY3" fmla="*/ 817875 h 817875"/>
              <a:gd name="connsiteX4" fmla="*/ 0 w 2193082"/>
              <a:gd name="connsiteY4" fmla="*/ 0 h 817875"/>
              <a:gd name="connsiteX0" fmla="*/ 0 w 2193082"/>
              <a:gd name="connsiteY0" fmla="*/ 6739 h 824614"/>
              <a:gd name="connsiteX1" fmla="*/ 1257591 w 2193082"/>
              <a:gd name="connsiteY1" fmla="*/ 0 h 824614"/>
              <a:gd name="connsiteX2" fmla="*/ 2193082 w 2193082"/>
              <a:gd name="connsiteY2" fmla="*/ 6739 h 824614"/>
              <a:gd name="connsiteX3" fmla="*/ 2193082 w 2193082"/>
              <a:gd name="connsiteY3" fmla="*/ 824614 h 824614"/>
              <a:gd name="connsiteX4" fmla="*/ 0 w 2193082"/>
              <a:gd name="connsiteY4" fmla="*/ 824614 h 824614"/>
              <a:gd name="connsiteX5" fmla="*/ 0 w 2193082"/>
              <a:gd name="connsiteY5" fmla="*/ 6739 h 824614"/>
              <a:gd name="connsiteX0" fmla="*/ 20534 w 2193082"/>
              <a:gd name="connsiteY0" fmla="*/ 93879 h 824614"/>
              <a:gd name="connsiteX1" fmla="*/ 1257591 w 2193082"/>
              <a:gd name="connsiteY1" fmla="*/ 0 h 824614"/>
              <a:gd name="connsiteX2" fmla="*/ 2193082 w 2193082"/>
              <a:gd name="connsiteY2" fmla="*/ 6739 h 824614"/>
              <a:gd name="connsiteX3" fmla="*/ 2193082 w 2193082"/>
              <a:gd name="connsiteY3" fmla="*/ 824614 h 824614"/>
              <a:gd name="connsiteX4" fmla="*/ 0 w 2193082"/>
              <a:gd name="connsiteY4" fmla="*/ 824614 h 824614"/>
              <a:gd name="connsiteX5" fmla="*/ 20534 w 2193082"/>
              <a:gd name="connsiteY5" fmla="*/ 93879 h 824614"/>
              <a:gd name="connsiteX0" fmla="*/ 0 w 2230278"/>
              <a:gd name="connsiteY0" fmla="*/ 347648 h 824614"/>
              <a:gd name="connsiteX1" fmla="*/ 1294787 w 2230278"/>
              <a:gd name="connsiteY1" fmla="*/ 0 h 824614"/>
              <a:gd name="connsiteX2" fmla="*/ 2230278 w 2230278"/>
              <a:gd name="connsiteY2" fmla="*/ 6739 h 824614"/>
              <a:gd name="connsiteX3" fmla="*/ 2230278 w 2230278"/>
              <a:gd name="connsiteY3" fmla="*/ 824614 h 824614"/>
              <a:gd name="connsiteX4" fmla="*/ 37196 w 2230278"/>
              <a:gd name="connsiteY4" fmla="*/ 824614 h 824614"/>
              <a:gd name="connsiteX5" fmla="*/ 0 w 2230278"/>
              <a:gd name="connsiteY5" fmla="*/ 347648 h 824614"/>
              <a:gd name="connsiteX0" fmla="*/ 0 w 2230278"/>
              <a:gd name="connsiteY0" fmla="*/ 347648 h 831000"/>
              <a:gd name="connsiteX1" fmla="*/ 1294787 w 2230278"/>
              <a:gd name="connsiteY1" fmla="*/ 0 h 831000"/>
              <a:gd name="connsiteX2" fmla="*/ 2230278 w 2230278"/>
              <a:gd name="connsiteY2" fmla="*/ 6739 h 831000"/>
              <a:gd name="connsiteX3" fmla="*/ 2230278 w 2230278"/>
              <a:gd name="connsiteY3" fmla="*/ 824614 h 831000"/>
              <a:gd name="connsiteX4" fmla="*/ 1367966 w 2230278"/>
              <a:gd name="connsiteY4" fmla="*/ 831000 h 831000"/>
              <a:gd name="connsiteX5" fmla="*/ 37196 w 2230278"/>
              <a:gd name="connsiteY5" fmla="*/ 824614 h 831000"/>
              <a:gd name="connsiteX6" fmla="*/ 0 w 2230278"/>
              <a:gd name="connsiteY6" fmla="*/ 347648 h 831000"/>
              <a:gd name="connsiteX0" fmla="*/ 0 w 2230278"/>
              <a:gd name="connsiteY0" fmla="*/ 347648 h 831000"/>
              <a:gd name="connsiteX1" fmla="*/ 1294787 w 2230278"/>
              <a:gd name="connsiteY1" fmla="*/ 0 h 831000"/>
              <a:gd name="connsiteX2" fmla="*/ 2230278 w 2230278"/>
              <a:gd name="connsiteY2" fmla="*/ 6739 h 831000"/>
              <a:gd name="connsiteX3" fmla="*/ 2230278 w 2230278"/>
              <a:gd name="connsiteY3" fmla="*/ 824614 h 831000"/>
              <a:gd name="connsiteX4" fmla="*/ 1367966 w 2230278"/>
              <a:gd name="connsiteY4" fmla="*/ 831000 h 831000"/>
              <a:gd name="connsiteX5" fmla="*/ 4642 w 2230278"/>
              <a:gd name="connsiteY5" fmla="*/ 556351 h 831000"/>
              <a:gd name="connsiteX6" fmla="*/ 0 w 2230278"/>
              <a:gd name="connsiteY6" fmla="*/ 347648 h 831000"/>
              <a:gd name="connsiteX0" fmla="*/ 0 w 2230278"/>
              <a:gd name="connsiteY0" fmla="*/ 347648 h 950331"/>
              <a:gd name="connsiteX1" fmla="*/ 1294787 w 2230278"/>
              <a:gd name="connsiteY1" fmla="*/ 0 h 950331"/>
              <a:gd name="connsiteX2" fmla="*/ 2230278 w 2230278"/>
              <a:gd name="connsiteY2" fmla="*/ 6739 h 950331"/>
              <a:gd name="connsiteX3" fmla="*/ 2230278 w 2230278"/>
              <a:gd name="connsiteY3" fmla="*/ 824614 h 950331"/>
              <a:gd name="connsiteX4" fmla="*/ 1360315 w 2230278"/>
              <a:gd name="connsiteY4" fmla="*/ 950331 h 950331"/>
              <a:gd name="connsiteX5" fmla="*/ 4642 w 2230278"/>
              <a:gd name="connsiteY5" fmla="*/ 556351 h 950331"/>
              <a:gd name="connsiteX6" fmla="*/ 0 w 2230278"/>
              <a:gd name="connsiteY6" fmla="*/ 347648 h 950331"/>
              <a:gd name="connsiteX0" fmla="*/ 0 w 2230278"/>
              <a:gd name="connsiteY0" fmla="*/ 347648 h 950331"/>
              <a:gd name="connsiteX1" fmla="*/ 1294787 w 2230278"/>
              <a:gd name="connsiteY1" fmla="*/ 0 h 950331"/>
              <a:gd name="connsiteX2" fmla="*/ 2128643 w 2230278"/>
              <a:gd name="connsiteY2" fmla="*/ 117555 h 950331"/>
              <a:gd name="connsiteX3" fmla="*/ 2230278 w 2230278"/>
              <a:gd name="connsiteY3" fmla="*/ 824614 h 950331"/>
              <a:gd name="connsiteX4" fmla="*/ 1360315 w 2230278"/>
              <a:gd name="connsiteY4" fmla="*/ 950331 h 950331"/>
              <a:gd name="connsiteX5" fmla="*/ 4642 w 2230278"/>
              <a:gd name="connsiteY5" fmla="*/ 556351 h 950331"/>
              <a:gd name="connsiteX6" fmla="*/ 0 w 2230278"/>
              <a:gd name="connsiteY6" fmla="*/ 347648 h 950331"/>
              <a:gd name="connsiteX0" fmla="*/ 0 w 2239097"/>
              <a:gd name="connsiteY0" fmla="*/ 347648 h 950331"/>
              <a:gd name="connsiteX1" fmla="*/ 1294787 w 2239097"/>
              <a:gd name="connsiteY1" fmla="*/ 0 h 950331"/>
              <a:gd name="connsiteX2" fmla="*/ 2128643 w 2239097"/>
              <a:gd name="connsiteY2" fmla="*/ 117555 h 950331"/>
              <a:gd name="connsiteX3" fmla="*/ 2239097 w 2239097"/>
              <a:gd name="connsiteY3" fmla="*/ 796987 h 950331"/>
              <a:gd name="connsiteX4" fmla="*/ 1360315 w 2239097"/>
              <a:gd name="connsiteY4" fmla="*/ 950331 h 950331"/>
              <a:gd name="connsiteX5" fmla="*/ 4642 w 2239097"/>
              <a:gd name="connsiteY5" fmla="*/ 556351 h 950331"/>
              <a:gd name="connsiteX6" fmla="*/ 0 w 2239097"/>
              <a:gd name="connsiteY6" fmla="*/ 347648 h 950331"/>
              <a:gd name="connsiteX0" fmla="*/ 0 w 2239097"/>
              <a:gd name="connsiteY0" fmla="*/ 347648 h 950331"/>
              <a:gd name="connsiteX1" fmla="*/ 1294787 w 2239097"/>
              <a:gd name="connsiteY1" fmla="*/ 0 h 950331"/>
              <a:gd name="connsiteX2" fmla="*/ 2128643 w 2239097"/>
              <a:gd name="connsiteY2" fmla="*/ 117555 h 950331"/>
              <a:gd name="connsiteX3" fmla="*/ 2239097 w 2239097"/>
              <a:gd name="connsiteY3" fmla="*/ 796987 h 950331"/>
              <a:gd name="connsiteX4" fmla="*/ 1740202 w 2239097"/>
              <a:gd name="connsiteY4" fmla="*/ 871034 h 950331"/>
              <a:gd name="connsiteX5" fmla="*/ 1360315 w 2239097"/>
              <a:gd name="connsiteY5" fmla="*/ 950331 h 950331"/>
              <a:gd name="connsiteX6" fmla="*/ 4642 w 2239097"/>
              <a:gd name="connsiteY6" fmla="*/ 556351 h 950331"/>
              <a:gd name="connsiteX7" fmla="*/ 0 w 2239097"/>
              <a:gd name="connsiteY7" fmla="*/ 347648 h 950331"/>
              <a:gd name="connsiteX0" fmla="*/ 0 w 2239097"/>
              <a:gd name="connsiteY0" fmla="*/ 347648 h 950331"/>
              <a:gd name="connsiteX1" fmla="*/ 1294787 w 2239097"/>
              <a:gd name="connsiteY1" fmla="*/ 0 h 950331"/>
              <a:gd name="connsiteX2" fmla="*/ 2128643 w 2239097"/>
              <a:gd name="connsiteY2" fmla="*/ 117555 h 950331"/>
              <a:gd name="connsiteX3" fmla="*/ 2239097 w 2239097"/>
              <a:gd name="connsiteY3" fmla="*/ 796987 h 950331"/>
              <a:gd name="connsiteX4" fmla="*/ 1499202 w 2239097"/>
              <a:gd name="connsiteY4" fmla="*/ 672329 h 950331"/>
              <a:gd name="connsiteX5" fmla="*/ 1360315 w 2239097"/>
              <a:gd name="connsiteY5" fmla="*/ 950331 h 950331"/>
              <a:gd name="connsiteX6" fmla="*/ 4642 w 2239097"/>
              <a:gd name="connsiteY6" fmla="*/ 556351 h 950331"/>
              <a:gd name="connsiteX7" fmla="*/ 0 w 2239097"/>
              <a:gd name="connsiteY7" fmla="*/ 347648 h 950331"/>
              <a:gd name="connsiteX0" fmla="*/ 0 w 2239097"/>
              <a:gd name="connsiteY0" fmla="*/ 347648 h 907653"/>
              <a:gd name="connsiteX1" fmla="*/ 1294787 w 2239097"/>
              <a:gd name="connsiteY1" fmla="*/ 0 h 907653"/>
              <a:gd name="connsiteX2" fmla="*/ 2128643 w 2239097"/>
              <a:gd name="connsiteY2" fmla="*/ 117555 h 907653"/>
              <a:gd name="connsiteX3" fmla="*/ 2239097 w 2239097"/>
              <a:gd name="connsiteY3" fmla="*/ 796987 h 907653"/>
              <a:gd name="connsiteX4" fmla="*/ 1499202 w 2239097"/>
              <a:gd name="connsiteY4" fmla="*/ 672329 h 907653"/>
              <a:gd name="connsiteX5" fmla="*/ 1237841 w 2239097"/>
              <a:gd name="connsiteY5" fmla="*/ 907653 h 907653"/>
              <a:gd name="connsiteX6" fmla="*/ 4642 w 2239097"/>
              <a:gd name="connsiteY6" fmla="*/ 556351 h 907653"/>
              <a:gd name="connsiteX7" fmla="*/ 0 w 2239097"/>
              <a:gd name="connsiteY7" fmla="*/ 347648 h 907653"/>
              <a:gd name="connsiteX0" fmla="*/ 0 w 2239097"/>
              <a:gd name="connsiteY0" fmla="*/ 347648 h 907653"/>
              <a:gd name="connsiteX1" fmla="*/ 1294787 w 2239097"/>
              <a:gd name="connsiteY1" fmla="*/ 0 h 907653"/>
              <a:gd name="connsiteX2" fmla="*/ 1631995 w 2239097"/>
              <a:gd name="connsiteY2" fmla="*/ 43178 h 907653"/>
              <a:gd name="connsiteX3" fmla="*/ 2128643 w 2239097"/>
              <a:gd name="connsiteY3" fmla="*/ 117555 h 907653"/>
              <a:gd name="connsiteX4" fmla="*/ 2239097 w 2239097"/>
              <a:gd name="connsiteY4" fmla="*/ 796987 h 907653"/>
              <a:gd name="connsiteX5" fmla="*/ 1499202 w 2239097"/>
              <a:gd name="connsiteY5" fmla="*/ 672329 h 907653"/>
              <a:gd name="connsiteX6" fmla="*/ 1237841 w 2239097"/>
              <a:gd name="connsiteY6" fmla="*/ 907653 h 907653"/>
              <a:gd name="connsiteX7" fmla="*/ 4642 w 2239097"/>
              <a:gd name="connsiteY7" fmla="*/ 556351 h 907653"/>
              <a:gd name="connsiteX8" fmla="*/ 0 w 2239097"/>
              <a:gd name="connsiteY8" fmla="*/ 347648 h 907653"/>
              <a:gd name="connsiteX0" fmla="*/ 0 w 2239097"/>
              <a:gd name="connsiteY0" fmla="*/ 347648 h 907653"/>
              <a:gd name="connsiteX1" fmla="*/ 1294787 w 2239097"/>
              <a:gd name="connsiteY1" fmla="*/ 0 h 907653"/>
              <a:gd name="connsiteX2" fmla="*/ 1433289 w 2239097"/>
              <a:gd name="connsiteY2" fmla="*/ 284177 h 907653"/>
              <a:gd name="connsiteX3" fmla="*/ 2128643 w 2239097"/>
              <a:gd name="connsiteY3" fmla="*/ 117555 h 907653"/>
              <a:gd name="connsiteX4" fmla="*/ 2239097 w 2239097"/>
              <a:gd name="connsiteY4" fmla="*/ 796987 h 907653"/>
              <a:gd name="connsiteX5" fmla="*/ 1499202 w 2239097"/>
              <a:gd name="connsiteY5" fmla="*/ 672329 h 907653"/>
              <a:gd name="connsiteX6" fmla="*/ 1237841 w 2239097"/>
              <a:gd name="connsiteY6" fmla="*/ 907653 h 907653"/>
              <a:gd name="connsiteX7" fmla="*/ 4642 w 2239097"/>
              <a:gd name="connsiteY7" fmla="*/ 556351 h 907653"/>
              <a:gd name="connsiteX8" fmla="*/ 0 w 2239097"/>
              <a:gd name="connsiteY8" fmla="*/ 347648 h 907653"/>
              <a:gd name="connsiteX0" fmla="*/ 0 w 2239097"/>
              <a:gd name="connsiteY0" fmla="*/ 347648 h 907653"/>
              <a:gd name="connsiteX1" fmla="*/ 1294787 w 2239097"/>
              <a:gd name="connsiteY1" fmla="*/ 0 h 907653"/>
              <a:gd name="connsiteX2" fmla="*/ 1433289 w 2239097"/>
              <a:gd name="connsiteY2" fmla="*/ 284177 h 907653"/>
              <a:gd name="connsiteX3" fmla="*/ 2136101 w 2239097"/>
              <a:gd name="connsiteY3" fmla="*/ 279316 h 907653"/>
              <a:gd name="connsiteX4" fmla="*/ 2239097 w 2239097"/>
              <a:gd name="connsiteY4" fmla="*/ 796987 h 907653"/>
              <a:gd name="connsiteX5" fmla="*/ 1499202 w 2239097"/>
              <a:gd name="connsiteY5" fmla="*/ 672329 h 907653"/>
              <a:gd name="connsiteX6" fmla="*/ 1237841 w 2239097"/>
              <a:gd name="connsiteY6" fmla="*/ 907653 h 907653"/>
              <a:gd name="connsiteX7" fmla="*/ 4642 w 2239097"/>
              <a:gd name="connsiteY7" fmla="*/ 556351 h 907653"/>
              <a:gd name="connsiteX8" fmla="*/ 0 w 2239097"/>
              <a:gd name="connsiteY8" fmla="*/ 347648 h 907653"/>
              <a:gd name="connsiteX0" fmla="*/ 0 w 2239097"/>
              <a:gd name="connsiteY0" fmla="*/ 258477 h 818482"/>
              <a:gd name="connsiteX1" fmla="*/ 1198272 w 2239097"/>
              <a:gd name="connsiteY1" fmla="*/ 0 h 818482"/>
              <a:gd name="connsiteX2" fmla="*/ 1433289 w 2239097"/>
              <a:gd name="connsiteY2" fmla="*/ 195006 h 818482"/>
              <a:gd name="connsiteX3" fmla="*/ 2136101 w 2239097"/>
              <a:gd name="connsiteY3" fmla="*/ 190145 h 818482"/>
              <a:gd name="connsiteX4" fmla="*/ 2239097 w 2239097"/>
              <a:gd name="connsiteY4" fmla="*/ 707816 h 818482"/>
              <a:gd name="connsiteX5" fmla="*/ 1499202 w 2239097"/>
              <a:gd name="connsiteY5" fmla="*/ 583158 h 818482"/>
              <a:gd name="connsiteX6" fmla="*/ 1237841 w 2239097"/>
              <a:gd name="connsiteY6" fmla="*/ 818482 h 818482"/>
              <a:gd name="connsiteX7" fmla="*/ 4642 w 2239097"/>
              <a:gd name="connsiteY7" fmla="*/ 467180 h 818482"/>
              <a:gd name="connsiteX8" fmla="*/ 0 w 2239097"/>
              <a:gd name="connsiteY8" fmla="*/ 258477 h 818482"/>
              <a:gd name="connsiteX0" fmla="*/ 0 w 2218020"/>
              <a:gd name="connsiteY0" fmla="*/ 258477 h 818482"/>
              <a:gd name="connsiteX1" fmla="*/ 1198272 w 2218020"/>
              <a:gd name="connsiteY1" fmla="*/ 0 h 818482"/>
              <a:gd name="connsiteX2" fmla="*/ 1433289 w 2218020"/>
              <a:gd name="connsiteY2" fmla="*/ 195006 h 818482"/>
              <a:gd name="connsiteX3" fmla="*/ 2136101 w 2218020"/>
              <a:gd name="connsiteY3" fmla="*/ 190145 h 818482"/>
              <a:gd name="connsiteX4" fmla="*/ 2218020 w 2218020"/>
              <a:gd name="connsiteY4" fmla="*/ 666971 h 818482"/>
              <a:gd name="connsiteX5" fmla="*/ 1499202 w 2218020"/>
              <a:gd name="connsiteY5" fmla="*/ 583158 h 818482"/>
              <a:gd name="connsiteX6" fmla="*/ 1237841 w 2218020"/>
              <a:gd name="connsiteY6" fmla="*/ 818482 h 818482"/>
              <a:gd name="connsiteX7" fmla="*/ 4642 w 2218020"/>
              <a:gd name="connsiteY7" fmla="*/ 467180 h 818482"/>
              <a:gd name="connsiteX8" fmla="*/ 0 w 2218020"/>
              <a:gd name="connsiteY8" fmla="*/ 258477 h 818482"/>
              <a:gd name="connsiteX0" fmla="*/ 0 w 2218020"/>
              <a:gd name="connsiteY0" fmla="*/ 258477 h 818482"/>
              <a:gd name="connsiteX1" fmla="*/ 1198272 w 2218020"/>
              <a:gd name="connsiteY1" fmla="*/ 0 h 818482"/>
              <a:gd name="connsiteX2" fmla="*/ 1433289 w 2218020"/>
              <a:gd name="connsiteY2" fmla="*/ 195006 h 818482"/>
              <a:gd name="connsiteX3" fmla="*/ 2136101 w 2218020"/>
              <a:gd name="connsiteY3" fmla="*/ 190145 h 818482"/>
              <a:gd name="connsiteX4" fmla="*/ 2218020 w 2218020"/>
              <a:gd name="connsiteY4" fmla="*/ 666971 h 818482"/>
              <a:gd name="connsiteX5" fmla="*/ 1491595 w 2218020"/>
              <a:gd name="connsiteY5" fmla="*/ 745295 h 818482"/>
              <a:gd name="connsiteX6" fmla="*/ 1237841 w 2218020"/>
              <a:gd name="connsiteY6" fmla="*/ 818482 h 818482"/>
              <a:gd name="connsiteX7" fmla="*/ 4642 w 2218020"/>
              <a:gd name="connsiteY7" fmla="*/ 467180 h 818482"/>
              <a:gd name="connsiteX8" fmla="*/ 0 w 2218020"/>
              <a:gd name="connsiteY8" fmla="*/ 258477 h 818482"/>
              <a:gd name="connsiteX0" fmla="*/ 0 w 2218020"/>
              <a:gd name="connsiteY0" fmla="*/ 258477 h 1130184"/>
              <a:gd name="connsiteX1" fmla="*/ 1198272 w 2218020"/>
              <a:gd name="connsiteY1" fmla="*/ 0 h 1130184"/>
              <a:gd name="connsiteX2" fmla="*/ 1433289 w 2218020"/>
              <a:gd name="connsiteY2" fmla="*/ 195006 h 1130184"/>
              <a:gd name="connsiteX3" fmla="*/ 2136101 w 2218020"/>
              <a:gd name="connsiteY3" fmla="*/ 190145 h 1130184"/>
              <a:gd name="connsiteX4" fmla="*/ 2218020 w 2218020"/>
              <a:gd name="connsiteY4" fmla="*/ 666971 h 1130184"/>
              <a:gd name="connsiteX5" fmla="*/ 1559384 w 2218020"/>
              <a:gd name="connsiteY5" fmla="*/ 1130184 h 1130184"/>
              <a:gd name="connsiteX6" fmla="*/ 1237841 w 2218020"/>
              <a:gd name="connsiteY6" fmla="*/ 818482 h 1130184"/>
              <a:gd name="connsiteX7" fmla="*/ 4642 w 2218020"/>
              <a:gd name="connsiteY7" fmla="*/ 467180 h 1130184"/>
              <a:gd name="connsiteX8" fmla="*/ 0 w 2218020"/>
              <a:gd name="connsiteY8" fmla="*/ 258477 h 1130184"/>
              <a:gd name="connsiteX0" fmla="*/ 0 w 2218020"/>
              <a:gd name="connsiteY0" fmla="*/ 258477 h 818482"/>
              <a:gd name="connsiteX1" fmla="*/ 1198272 w 2218020"/>
              <a:gd name="connsiteY1" fmla="*/ 0 h 818482"/>
              <a:gd name="connsiteX2" fmla="*/ 1433289 w 2218020"/>
              <a:gd name="connsiteY2" fmla="*/ 195006 h 818482"/>
              <a:gd name="connsiteX3" fmla="*/ 2136101 w 2218020"/>
              <a:gd name="connsiteY3" fmla="*/ 190145 h 818482"/>
              <a:gd name="connsiteX4" fmla="*/ 2218020 w 2218020"/>
              <a:gd name="connsiteY4" fmla="*/ 666971 h 818482"/>
              <a:gd name="connsiteX5" fmla="*/ 1496644 w 2218020"/>
              <a:gd name="connsiteY5" fmla="*/ 572306 h 818482"/>
              <a:gd name="connsiteX6" fmla="*/ 1237841 w 2218020"/>
              <a:gd name="connsiteY6" fmla="*/ 818482 h 818482"/>
              <a:gd name="connsiteX7" fmla="*/ 4642 w 2218020"/>
              <a:gd name="connsiteY7" fmla="*/ 467180 h 818482"/>
              <a:gd name="connsiteX8" fmla="*/ 0 w 2218020"/>
              <a:gd name="connsiteY8" fmla="*/ 258477 h 818482"/>
              <a:gd name="connsiteX0" fmla="*/ 0 w 2172684"/>
              <a:gd name="connsiteY0" fmla="*/ 258477 h 818482"/>
              <a:gd name="connsiteX1" fmla="*/ 1198272 w 2172684"/>
              <a:gd name="connsiteY1" fmla="*/ 0 h 818482"/>
              <a:gd name="connsiteX2" fmla="*/ 1433289 w 2172684"/>
              <a:gd name="connsiteY2" fmla="*/ 195006 h 818482"/>
              <a:gd name="connsiteX3" fmla="*/ 2136101 w 2172684"/>
              <a:gd name="connsiteY3" fmla="*/ 190145 h 818482"/>
              <a:gd name="connsiteX4" fmla="*/ 2172684 w 2172684"/>
              <a:gd name="connsiteY4" fmla="*/ 620388 h 818482"/>
              <a:gd name="connsiteX5" fmla="*/ 1496644 w 2172684"/>
              <a:gd name="connsiteY5" fmla="*/ 572306 h 818482"/>
              <a:gd name="connsiteX6" fmla="*/ 1237841 w 2172684"/>
              <a:gd name="connsiteY6" fmla="*/ 818482 h 818482"/>
              <a:gd name="connsiteX7" fmla="*/ 4642 w 2172684"/>
              <a:gd name="connsiteY7" fmla="*/ 467180 h 818482"/>
              <a:gd name="connsiteX8" fmla="*/ 0 w 2172684"/>
              <a:gd name="connsiteY8" fmla="*/ 258477 h 818482"/>
              <a:gd name="connsiteX0" fmla="*/ 0 w 2185125"/>
              <a:gd name="connsiteY0" fmla="*/ 258477 h 818482"/>
              <a:gd name="connsiteX1" fmla="*/ 1198272 w 2185125"/>
              <a:gd name="connsiteY1" fmla="*/ 0 h 818482"/>
              <a:gd name="connsiteX2" fmla="*/ 1433289 w 2185125"/>
              <a:gd name="connsiteY2" fmla="*/ 195006 h 818482"/>
              <a:gd name="connsiteX3" fmla="*/ 2136101 w 2185125"/>
              <a:gd name="connsiteY3" fmla="*/ 190145 h 818482"/>
              <a:gd name="connsiteX4" fmla="*/ 2185125 w 2185125"/>
              <a:gd name="connsiteY4" fmla="*/ 600277 h 818482"/>
              <a:gd name="connsiteX5" fmla="*/ 1496644 w 2185125"/>
              <a:gd name="connsiteY5" fmla="*/ 572306 h 818482"/>
              <a:gd name="connsiteX6" fmla="*/ 1237841 w 2185125"/>
              <a:gd name="connsiteY6" fmla="*/ 818482 h 818482"/>
              <a:gd name="connsiteX7" fmla="*/ 4642 w 2185125"/>
              <a:gd name="connsiteY7" fmla="*/ 467180 h 818482"/>
              <a:gd name="connsiteX8" fmla="*/ 0 w 2185125"/>
              <a:gd name="connsiteY8" fmla="*/ 258477 h 818482"/>
              <a:gd name="connsiteX0" fmla="*/ 0 w 2185125"/>
              <a:gd name="connsiteY0" fmla="*/ 258477 h 857260"/>
              <a:gd name="connsiteX1" fmla="*/ 1198272 w 2185125"/>
              <a:gd name="connsiteY1" fmla="*/ 0 h 857260"/>
              <a:gd name="connsiteX2" fmla="*/ 1433289 w 2185125"/>
              <a:gd name="connsiteY2" fmla="*/ 195006 h 857260"/>
              <a:gd name="connsiteX3" fmla="*/ 2136101 w 2185125"/>
              <a:gd name="connsiteY3" fmla="*/ 190145 h 857260"/>
              <a:gd name="connsiteX4" fmla="*/ 2185125 w 2185125"/>
              <a:gd name="connsiteY4" fmla="*/ 600277 h 857260"/>
              <a:gd name="connsiteX5" fmla="*/ 1672596 w 2185125"/>
              <a:gd name="connsiteY5" fmla="*/ 857260 h 857260"/>
              <a:gd name="connsiteX6" fmla="*/ 1237841 w 2185125"/>
              <a:gd name="connsiteY6" fmla="*/ 818482 h 857260"/>
              <a:gd name="connsiteX7" fmla="*/ 4642 w 2185125"/>
              <a:gd name="connsiteY7" fmla="*/ 467180 h 857260"/>
              <a:gd name="connsiteX8" fmla="*/ 0 w 2185125"/>
              <a:gd name="connsiteY8" fmla="*/ 258477 h 857260"/>
              <a:gd name="connsiteX0" fmla="*/ 0 w 2176973"/>
              <a:gd name="connsiteY0" fmla="*/ 258477 h 857260"/>
              <a:gd name="connsiteX1" fmla="*/ 1198272 w 2176973"/>
              <a:gd name="connsiteY1" fmla="*/ 0 h 857260"/>
              <a:gd name="connsiteX2" fmla="*/ 1433289 w 2176973"/>
              <a:gd name="connsiteY2" fmla="*/ 195006 h 857260"/>
              <a:gd name="connsiteX3" fmla="*/ 2136101 w 2176973"/>
              <a:gd name="connsiteY3" fmla="*/ 190145 h 857260"/>
              <a:gd name="connsiteX4" fmla="*/ 2176973 w 2176973"/>
              <a:gd name="connsiteY4" fmla="*/ 727433 h 857260"/>
              <a:gd name="connsiteX5" fmla="*/ 1672596 w 2176973"/>
              <a:gd name="connsiteY5" fmla="*/ 857260 h 857260"/>
              <a:gd name="connsiteX6" fmla="*/ 1237841 w 2176973"/>
              <a:gd name="connsiteY6" fmla="*/ 818482 h 857260"/>
              <a:gd name="connsiteX7" fmla="*/ 4642 w 2176973"/>
              <a:gd name="connsiteY7" fmla="*/ 467180 h 857260"/>
              <a:gd name="connsiteX8" fmla="*/ 0 w 2176973"/>
              <a:gd name="connsiteY8" fmla="*/ 258477 h 857260"/>
              <a:gd name="connsiteX0" fmla="*/ 0 w 2176973"/>
              <a:gd name="connsiteY0" fmla="*/ 258477 h 818482"/>
              <a:gd name="connsiteX1" fmla="*/ 1198272 w 2176973"/>
              <a:gd name="connsiteY1" fmla="*/ 0 h 818482"/>
              <a:gd name="connsiteX2" fmla="*/ 1433289 w 2176973"/>
              <a:gd name="connsiteY2" fmla="*/ 195006 h 818482"/>
              <a:gd name="connsiteX3" fmla="*/ 2136101 w 2176973"/>
              <a:gd name="connsiteY3" fmla="*/ 190145 h 818482"/>
              <a:gd name="connsiteX4" fmla="*/ 2176973 w 2176973"/>
              <a:gd name="connsiteY4" fmla="*/ 727433 h 818482"/>
              <a:gd name="connsiteX5" fmla="*/ 1431892 w 2176973"/>
              <a:gd name="connsiteY5" fmla="*/ 690736 h 818482"/>
              <a:gd name="connsiteX6" fmla="*/ 1237841 w 2176973"/>
              <a:gd name="connsiteY6" fmla="*/ 818482 h 818482"/>
              <a:gd name="connsiteX7" fmla="*/ 4642 w 2176973"/>
              <a:gd name="connsiteY7" fmla="*/ 467180 h 818482"/>
              <a:gd name="connsiteX8" fmla="*/ 0 w 2176973"/>
              <a:gd name="connsiteY8" fmla="*/ 258477 h 818482"/>
              <a:gd name="connsiteX0" fmla="*/ 226950 w 2172331"/>
              <a:gd name="connsiteY0" fmla="*/ 401740 h 818482"/>
              <a:gd name="connsiteX1" fmla="*/ 1193630 w 2172331"/>
              <a:gd name="connsiteY1" fmla="*/ 0 h 818482"/>
              <a:gd name="connsiteX2" fmla="*/ 1428647 w 2172331"/>
              <a:gd name="connsiteY2" fmla="*/ 195006 h 818482"/>
              <a:gd name="connsiteX3" fmla="*/ 2131459 w 2172331"/>
              <a:gd name="connsiteY3" fmla="*/ 190145 h 818482"/>
              <a:gd name="connsiteX4" fmla="*/ 2172331 w 2172331"/>
              <a:gd name="connsiteY4" fmla="*/ 727433 h 818482"/>
              <a:gd name="connsiteX5" fmla="*/ 1427250 w 2172331"/>
              <a:gd name="connsiteY5" fmla="*/ 690736 h 818482"/>
              <a:gd name="connsiteX6" fmla="*/ 1233199 w 2172331"/>
              <a:gd name="connsiteY6" fmla="*/ 818482 h 818482"/>
              <a:gd name="connsiteX7" fmla="*/ 0 w 2172331"/>
              <a:gd name="connsiteY7" fmla="*/ 467180 h 818482"/>
              <a:gd name="connsiteX8" fmla="*/ 226950 w 2172331"/>
              <a:gd name="connsiteY8" fmla="*/ 401740 h 818482"/>
              <a:gd name="connsiteX0" fmla="*/ 3678 w 2172331"/>
              <a:gd name="connsiteY0" fmla="*/ 340008 h 818482"/>
              <a:gd name="connsiteX1" fmla="*/ 1193630 w 2172331"/>
              <a:gd name="connsiteY1" fmla="*/ 0 h 818482"/>
              <a:gd name="connsiteX2" fmla="*/ 1428647 w 2172331"/>
              <a:gd name="connsiteY2" fmla="*/ 195006 h 818482"/>
              <a:gd name="connsiteX3" fmla="*/ 2131459 w 2172331"/>
              <a:gd name="connsiteY3" fmla="*/ 190145 h 818482"/>
              <a:gd name="connsiteX4" fmla="*/ 2172331 w 2172331"/>
              <a:gd name="connsiteY4" fmla="*/ 727433 h 818482"/>
              <a:gd name="connsiteX5" fmla="*/ 1427250 w 2172331"/>
              <a:gd name="connsiteY5" fmla="*/ 690736 h 818482"/>
              <a:gd name="connsiteX6" fmla="*/ 1233199 w 2172331"/>
              <a:gd name="connsiteY6" fmla="*/ 818482 h 818482"/>
              <a:gd name="connsiteX7" fmla="*/ 0 w 2172331"/>
              <a:gd name="connsiteY7" fmla="*/ 467180 h 818482"/>
              <a:gd name="connsiteX8" fmla="*/ 3678 w 2172331"/>
              <a:gd name="connsiteY8" fmla="*/ 340008 h 818482"/>
              <a:gd name="connsiteX0" fmla="*/ 0 w 2168653"/>
              <a:gd name="connsiteY0" fmla="*/ 340008 h 818482"/>
              <a:gd name="connsiteX1" fmla="*/ 1189952 w 2168653"/>
              <a:gd name="connsiteY1" fmla="*/ 0 h 818482"/>
              <a:gd name="connsiteX2" fmla="*/ 1424969 w 2168653"/>
              <a:gd name="connsiteY2" fmla="*/ 195006 h 818482"/>
              <a:gd name="connsiteX3" fmla="*/ 2127781 w 2168653"/>
              <a:gd name="connsiteY3" fmla="*/ 190145 h 818482"/>
              <a:gd name="connsiteX4" fmla="*/ 2168653 w 2168653"/>
              <a:gd name="connsiteY4" fmla="*/ 727433 h 818482"/>
              <a:gd name="connsiteX5" fmla="*/ 1423572 w 2168653"/>
              <a:gd name="connsiteY5" fmla="*/ 690736 h 818482"/>
              <a:gd name="connsiteX6" fmla="*/ 1229521 w 2168653"/>
              <a:gd name="connsiteY6" fmla="*/ 818482 h 818482"/>
              <a:gd name="connsiteX7" fmla="*/ 9269 w 2168653"/>
              <a:gd name="connsiteY7" fmla="*/ 460500 h 818482"/>
              <a:gd name="connsiteX8" fmla="*/ 0 w 2168653"/>
              <a:gd name="connsiteY8" fmla="*/ 340008 h 81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8653" h="818482">
                <a:moveTo>
                  <a:pt x="0" y="340008"/>
                </a:moveTo>
                <a:lnTo>
                  <a:pt x="1189952" y="0"/>
                </a:lnTo>
                <a:lnTo>
                  <a:pt x="1424969" y="195006"/>
                </a:lnTo>
                <a:lnTo>
                  <a:pt x="2127781" y="190145"/>
                </a:lnTo>
                <a:lnTo>
                  <a:pt x="2168653" y="727433"/>
                </a:lnTo>
                <a:lnTo>
                  <a:pt x="1423572" y="690736"/>
                </a:lnTo>
                <a:lnTo>
                  <a:pt x="1229521" y="818482"/>
                </a:lnTo>
                <a:lnTo>
                  <a:pt x="9269" y="460500"/>
                </a:lnTo>
                <a:lnTo>
                  <a:pt x="0" y="340008"/>
                </a:lnTo>
                <a:close/>
              </a:path>
            </a:pathLst>
          </a:cu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0D2BEF1-E2E6-7135-F34C-D332B9CD478D}"/>
              </a:ext>
            </a:extLst>
          </p:cNvPr>
          <p:cNvSpPr/>
          <p:nvPr/>
        </p:nvSpPr>
        <p:spPr>
          <a:xfrm rot="19695558">
            <a:off x="3767865" y="4037237"/>
            <a:ext cx="1897917" cy="646425"/>
          </a:xfrm>
          <a:custGeom>
            <a:avLst/>
            <a:gdLst>
              <a:gd name="connsiteX0" fmla="*/ 0 w 1752456"/>
              <a:gd name="connsiteY0" fmla="*/ 0 h 707968"/>
              <a:gd name="connsiteX1" fmla="*/ 1752456 w 1752456"/>
              <a:gd name="connsiteY1" fmla="*/ 0 h 707968"/>
              <a:gd name="connsiteX2" fmla="*/ 1752456 w 1752456"/>
              <a:gd name="connsiteY2" fmla="*/ 707968 h 707968"/>
              <a:gd name="connsiteX3" fmla="*/ 0 w 1752456"/>
              <a:gd name="connsiteY3" fmla="*/ 707968 h 707968"/>
              <a:gd name="connsiteX4" fmla="*/ 0 w 1752456"/>
              <a:gd name="connsiteY4" fmla="*/ 0 h 707968"/>
              <a:gd name="connsiteX0" fmla="*/ 0 w 1752456"/>
              <a:gd name="connsiteY0" fmla="*/ 0 h 707968"/>
              <a:gd name="connsiteX1" fmla="*/ 1752456 w 1752456"/>
              <a:gd name="connsiteY1" fmla="*/ 0 h 707968"/>
              <a:gd name="connsiteX2" fmla="*/ 1752456 w 1752456"/>
              <a:gd name="connsiteY2" fmla="*/ 707968 h 707968"/>
              <a:gd name="connsiteX3" fmla="*/ 894678 w 1752456"/>
              <a:gd name="connsiteY3" fmla="*/ 689575 h 707968"/>
              <a:gd name="connsiteX4" fmla="*/ 0 w 1752456"/>
              <a:gd name="connsiteY4" fmla="*/ 707968 h 707968"/>
              <a:gd name="connsiteX5" fmla="*/ 0 w 1752456"/>
              <a:gd name="connsiteY5" fmla="*/ 0 h 707968"/>
              <a:gd name="connsiteX0" fmla="*/ 0 w 1752456"/>
              <a:gd name="connsiteY0" fmla="*/ 142 h 708110"/>
              <a:gd name="connsiteX1" fmla="*/ 742372 w 1752456"/>
              <a:gd name="connsiteY1" fmla="*/ 0 h 708110"/>
              <a:gd name="connsiteX2" fmla="*/ 1752456 w 1752456"/>
              <a:gd name="connsiteY2" fmla="*/ 142 h 708110"/>
              <a:gd name="connsiteX3" fmla="*/ 1752456 w 1752456"/>
              <a:gd name="connsiteY3" fmla="*/ 708110 h 708110"/>
              <a:gd name="connsiteX4" fmla="*/ 894678 w 1752456"/>
              <a:gd name="connsiteY4" fmla="*/ 689717 h 708110"/>
              <a:gd name="connsiteX5" fmla="*/ 0 w 1752456"/>
              <a:gd name="connsiteY5" fmla="*/ 708110 h 708110"/>
              <a:gd name="connsiteX6" fmla="*/ 0 w 1752456"/>
              <a:gd name="connsiteY6" fmla="*/ 142 h 708110"/>
              <a:gd name="connsiteX0" fmla="*/ 0 w 1752456"/>
              <a:gd name="connsiteY0" fmla="*/ 142 h 708110"/>
              <a:gd name="connsiteX1" fmla="*/ 742372 w 1752456"/>
              <a:gd name="connsiteY1" fmla="*/ 0 h 708110"/>
              <a:gd name="connsiteX2" fmla="*/ 1723217 w 1752456"/>
              <a:gd name="connsiteY2" fmla="*/ 288075 h 708110"/>
              <a:gd name="connsiteX3" fmla="*/ 1752456 w 1752456"/>
              <a:gd name="connsiteY3" fmla="*/ 708110 h 708110"/>
              <a:gd name="connsiteX4" fmla="*/ 894678 w 1752456"/>
              <a:gd name="connsiteY4" fmla="*/ 689717 h 708110"/>
              <a:gd name="connsiteX5" fmla="*/ 0 w 1752456"/>
              <a:gd name="connsiteY5" fmla="*/ 708110 h 708110"/>
              <a:gd name="connsiteX6" fmla="*/ 0 w 1752456"/>
              <a:gd name="connsiteY6" fmla="*/ 142 h 708110"/>
              <a:gd name="connsiteX0" fmla="*/ 0 w 1723217"/>
              <a:gd name="connsiteY0" fmla="*/ 142 h 708110"/>
              <a:gd name="connsiteX1" fmla="*/ 742372 w 1723217"/>
              <a:gd name="connsiteY1" fmla="*/ 0 h 708110"/>
              <a:gd name="connsiteX2" fmla="*/ 1723217 w 1723217"/>
              <a:gd name="connsiteY2" fmla="*/ 288075 h 708110"/>
              <a:gd name="connsiteX3" fmla="*/ 1723045 w 1723217"/>
              <a:gd name="connsiteY3" fmla="*/ 474875 h 708110"/>
              <a:gd name="connsiteX4" fmla="*/ 894678 w 1723217"/>
              <a:gd name="connsiteY4" fmla="*/ 689717 h 708110"/>
              <a:gd name="connsiteX5" fmla="*/ 0 w 1723217"/>
              <a:gd name="connsiteY5" fmla="*/ 708110 h 708110"/>
              <a:gd name="connsiteX6" fmla="*/ 0 w 1723217"/>
              <a:gd name="connsiteY6" fmla="*/ 142 h 708110"/>
              <a:gd name="connsiteX0" fmla="*/ 0 w 1723217"/>
              <a:gd name="connsiteY0" fmla="*/ 142 h 708110"/>
              <a:gd name="connsiteX1" fmla="*/ 742372 w 1723217"/>
              <a:gd name="connsiteY1" fmla="*/ 0 h 708110"/>
              <a:gd name="connsiteX2" fmla="*/ 1723217 w 1723217"/>
              <a:gd name="connsiteY2" fmla="*/ 288075 h 708110"/>
              <a:gd name="connsiteX3" fmla="*/ 1723045 w 1723217"/>
              <a:gd name="connsiteY3" fmla="*/ 474875 h 708110"/>
              <a:gd name="connsiteX4" fmla="*/ 894678 w 1723217"/>
              <a:gd name="connsiteY4" fmla="*/ 689717 h 708110"/>
              <a:gd name="connsiteX5" fmla="*/ 519604 w 1723217"/>
              <a:gd name="connsiteY5" fmla="*/ 681011 h 708110"/>
              <a:gd name="connsiteX6" fmla="*/ 0 w 1723217"/>
              <a:gd name="connsiteY6" fmla="*/ 708110 h 708110"/>
              <a:gd name="connsiteX7" fmla="*/ 0 w 1723217"/>
              <a:gd name="connsiteY7" fmla="*/ 142 h 708110"/>
              <a:gd name="connsiteX0" fmla="*/ 0 w 1723217"/>
              <a:gd name="connsiteY0" fmla="*/ 10631 h 718599"/>
              <a:gd name="connsiteX1" fmla="*/ 591715 w 1723217"/>
              <a:gd name="connsiteY1" fmla="*/ 0 h 718599"/>
              <a:gd name="connsiteX2" fmla="*/ 742372 w 1723217"/>
              <a:gd name="connsiteY2" fmla="*/ 10489 h 718599"/>
              <a:gd name="connsiteX3" fmla="*/ 1723217 w 1723217"/>
              <a:gd name="connsiteY3" fmla="*/ 298564 h 718599"/>
              <a:gd name="connsiteX4" fmla="*/ 1723045 w 1723217"/>
              <a:gd name="connsiteY4" fmla="*/ 485364 h 718599"/>
              <a:gd name="connsiteX5" fmla="*/ 894678 w 1723217"/>
              <a:gd name="connsiteY5" fmla="*/ 700206 h 718599"/>
              <a:gd name="connsiteX6" fmla="*/ 519604 w 1723217"/>
              <a:gd name="connsiteY6" fmla="*/ 691500 h 718599"/>
              <a:gd name="connsiteX7" fmla="*/ 0 w 1723217"/>
              <a:gd name="connsiteY7" fmla="*/ 718599 h 718599"/>
              <a:gd name="connsiteX8" fmla="*/ 0 w 1723217"/>
              <a:gd name="connsiteY8" fmla="*/ 10631 h 718599"/>
              <a:gd name="connsiteX0" fmla="*/ 0 w 1723217"/>
              <a:gd name="connsiteY0" fmla="*/ 142 h 708110"/>
              <a:gd name="connsiteX1" fmla="*/ 613724 w 1723217"/>
              <a:gd name="connsiteY1" fmla="*/ 234710 h 708110"/>
              <a:gd name="connsiteX2" fmla="*/ 742372 w 1723217"/>
              <a:gd name="connsiteY2" fmla="*/ 0 h 708110"/>
              <a:gd name="connsiteX3" fmla="*/ 1723217 w 1723217"/>
              <a:gd name="connsiteY3" fmla="*/ 288075 h 708110"/>
              <a:gd name="connsiteX4" fmla="*/ 1723045 w 1723217"/>
              <a:gd name="connsiteY4" fmla="*/ 474875 h 708110"/>
              <a:gd name="connsiteX5" fmla="*/ 894678 w 1723217"/>
              <a:gd name="connsiteY5" fmla="*/ 689717 h 708110"/>
              <a:gd name="connsiteX6" fmla="*/ 519604 w 1723217"/>
              <a:gd name="connsiteY6" fmla="*/ 681011 h 708110"/>
              <a:gd name="connsiteX7" fmla="*/ 0 w 1723217"/>
              <a:gd name="connsiteY7" fmla="*/ 708110 h 708110"/>
              <a:gd name="connsiteX8" fmla="*/ 0 w 1723217"/>
              <a:gd name="connsiteY8" fmla="*/ 142 h 708110"/>
              <a:gd name="connsiteX0" fmla="*/ 0 w 1723217"/>
              <a:gd name="connsiteY0" fmla="*/ 0 h 707968"/>
              <a:gd name="connsiteX1" fmla="*/ 613724 w 1723217"/>
              <a:gd name="connsiteY1" fmla="*/ 234568 h 707968"/>
              <a:gd name="connsiteX2" fmla="*/ 732134 w 1723217"/>
              <a:gd name="connsiteY2" fmla="*/ 43150 h 707968"/>
              <a:gd name="connsiteX3" fmla="*/ 1723217 w 1723217"/>
              <a:gd name="connsiteY3" fmla="*/ 287933 h 707968"/>
              <a:gd name="connsiteX4" fmla="*/ 1723045 w 1723217"/>
              <a:gd name="connsiteY4" fmla="*/ 474733 h 707968"/>
              <a:gd name="connsiteX5" fmla="*/ 894678 w 1723217"/>
              <a:gd name="connsiteY5" fmla="*/ 689575 h 707968"/>
              <a:gd name="connsiteX6" fmla="*/ 519604 w 1723217"/>
              <a:gd name="connsiteY6" fmla="*/ 680869 h 707968"/>
              <a:gd name="connsiteX7" fmla="*/ 0 w 1723217"/>
              <a:gd name="connsiteY7" fmla="*/ 707968 h 707968"/>
              <a:gd name="connsiteX8" fmla="*/ 0 w 1723217"/>
              <a:gd name="connsiteY8" fmla="*/ 0 h 707968"/>
              <a:gd name="connsiteX0" fmla="*/ 0 w 1754545"/>
              <a:gd name="connsiteY0" fmla="*/ 0 h 707968"/>
              <a:gd name="connsiteX1" fmla="*/ 613724 w 1754545"/>
              <a:gd name="connsiteY1" fmla="*/ 234568 h 707968"/>
              <a:gd name="connsiteX2" fmla="*/ 732134 w 1754545"/>
              <a:gd name="connsiteY2" fmla="*/ 43150 h 707968"/>
              <a:gd name="connsiteX3" fmla="*/ 1754545 w 1754545"/>
              <a:gd name="connsiteY3" fmla="*/ 290770 h 707968"/>
              <a:gd name="connsiteX4" fmla="*/ 1723045 w 1754545"/>
              <a:gd name="connsiteY4" fmla="*/ 474733 h 707968"/>
              <a:gd name="connsiteX5" fmla="*/ 894678 w 1754545"/>
              <a:gd name="connsiteY5" fmla="*/ 689575 h 707968"/>
              <a:gd name="connsiteX6" fmla="*/ 519604 w 1754545"/>
              <a:gd name="connsiteY6" fmla="*/ 680869 h 707968"/>
              <a:gd name="connsiteX7" fmla="*/ 0 w 1754545"/>
              <a:gd name="connsiteY7" fmla="*/ 707968 h 707968"/>
              <a:gd name="connsiteX8" fmla="*/ 0 w 1754545"/>
              <a:gd name="connsiteY8" fmla="*/ 0 h 707968"/>
              <a:gd name="connsiteX0" fmla="*/ 0 w 1754545"/>
              <a:gd name="connsiteY0" fmla="*/ 0 h 707968"/>
              <a:gd name="connsiteX1" fmla="*/ 613724 w 1754545"/>
              <a:gd name="connsiteY1" fmla="*/ 234568 h 707968"/>
              <a:gd name="connsiteX2" fmla="*/ 732134 w 1754545"/>
              <a:gd name="connsiteY2" fmla="*/ 43150 h 707968"/>
              <a:gd name="connsiteX3" fmla="*/ 1754545 w 1754545"/>
              <a:gd name="connsiteY3" fmla="*/ 290770 h 707968"/>
              <a:gd name="connsiteX4" fmla="*/ 1723045 w 1754545"/>
              <a:gd name="connsiteY4" fmla="*/ 474733 h 707968"/>
              <a:gd name="connsiteX5" fmla="*/ 894678 w 1754545"/>
              <a:gd name="connsiteY5" fmla="*/ 689575 h 707968"/>
              <a:gd name="connsiteX6" fmla="*/ 695857 w 1754545"/>
              <a:gd name="connsiteY6" fmla="*/ 583127 h 707968"/>
              <a:gd name="connsiteX7" fmla="*/ 0 w 1754545"/>
              <a:gd name="connsiteY7" fmla="*/ 707968 h 707968"/>
              <a:gd name="connsiteX8" fmla="*/ 0 w 1754545"/>
              <a:gd name="connsiteY8" fmla="*/ 0 h 707968"/>
              <a:gd name="connsiteX0" fmla="*/ 40761 w 1795306"/>
              <a:gd name="connsiteY0" fmla="*/ 0 h 689575"/>
              <a:gd name="connsiteX1" fmla="*/ 654485 w 1795306"/>
              <a:gd name="connsiteY1" fmla="*/ 234568 h 689575"/>
              <a:gd name="connsiteX2" fmla="*/ 772895 w 1795306"/>
              <a:gd name="connsiteY2" fmla="*/ 43150 h 689575"/>
              <a:gd name="connsiteX3" fmla="*/ 1795306 w 1795306"/>
              <a:gd name="connsiteY3" fmla="*/ 290770 h 689575"/>
              <a:gd name="connsiteX4" fmla="*/ 1763806 w 1795306"/>
              <a:gd name="connsiteY4" fmla="*/ 474733 h 689575"/>
              <a:gd name="connsiteX5" fmla="*/ 935439 w 1795306"/>
              <a:gd name="connsiteY5" fmla="*/ 689575 h 689575"/>
              <a:gd name="connsiteX6" fmla="*/ 736618 w 1795306"/>
              <a:gd name="connsiteY6" fmla="*/ 583127 h 689575"/>
              <a:gd name="connsiteX7" fmla="*/ 0 w 1795306"/>
              <a:gd name="connsiteY7" fmla="*/ 600045 h 689575"/>
              <a:gd name="connsiteX8" fmla="*/ 40761 w 1795306"/>
              <a:gd name="connsiteY8" fmla="*/ 0 h 689575"/>
              <a:gd name="connsiteX0" fmla="*/ 0 w 1814863"/>
              <a:gd name="connsiteY0" fmla="*/ 134580 h 646425"/>
              <a:gd name="connsiteX1" fmla="*/ 674042 w 1814863"/>
              <a:gd name="connsiteY1" fmla="*/ 191418 h 646425"/>
              <a:gd name="connsiteX2" fmla="*/ 792452 w 1814863"/>
              <a:gd name="connsiteY2" fmla="*/ 0 h 646425"/>
              <a:gd name="connsiteX3" fmla="*/ 1814863 w 1814863"/>
              <a:gd name="connsiteY3" fmla="*/ 247620 h 646425"/>
              <a:gd name="connsiteX4" fmla="*/ 1783363 w 1814863"/>
              <a:gd name="connsiteY4" fmla="*/ 431583 h 646425"/>
              <a:gd name="connsiteX5" fmla="*/ 954996 w 1814863"/>
              <a:gd name="connsiteY5" fmla="*/ 646425 h 646425"/>
              <a:gd name="connsiteX6" fmla="*/ 756175 w 1814863"/>
              <a:gd name="connsiteY6" fmla="*/ 539977 h 646425"/>
              <a:gd name="connsiteX7" fmla="*/ 19557 w 1814863"/>
              <a:gd name="connsiteY7" fmla="*/ 556895 h 646425"/>
              <a:gd name="connsiteX8" fmla="*/ 0 w 1814863"/>
              <a:gd name="connsiteY8" fmla="*/ 134580 h 646425"/>
              <a:gd name="connsiteX0" fmla="*/ 0 w 1825793"/>
              <a:gd name="connsiteY0" fmla="*/ 134580 h 646425"/>
              <a:gd name="connsiteX1" fmla="*/ 674042 w 1825793"/>
              <a:gd name="connsiteY1" fmla="*/ 191418 h 646425"/>
              <a:gd name="connsiteX2" fmla="*/ 792452 w 1825793"/>
              <a:gd name="connsiteY2" fmla="*/ 0 h 646425"/>
              <a:gd name="connsiteX3" fmla="*/ 1814863 w 1825793"/>
              <a:gd name="connsiteY3" fmla="*/ 247620 h 646425"/>
              <a:gd name="connsiteX4" fmla="*/ 1825793 w 1825793"/>
              <a:gd name="connsiteY4" fmla="*/ 416474 h 646425"/>
              <a:gd name="connsiteX5" fmla="*/ 954996 w 1825793"/>
              <a:gd name="connsiteY5" fmla="*/ 646425 h 646425"/>
              <a:gd name="connsiteX6" fmla="*/ 756175 w 1825793"/>
              <a:gd name="connsiteY6" fmla="*/ 539977 h 646425"/>
              <a:gd name="connsiteX7" fmla="*/ 19557 w 1825793"/>
              <a:gd name="connsiteY7" fmla="*/ 556895 h 646425"/>
              <a:gd name="connsiteX8" fmla="*/ 0 w 1825793"/>
              <a:gd name="connsiteY8" fmla="*/ 134580 h 646425"/>
              <a:gd name="connsiteX0" fmla="*/ 0 w 1825793"/>
              <a:gd name="connsiteY0" fmla="*/ 134580 h 646425"/>
              <a:gd name="connsiteX1" fmla="*/ 649784 w 1825793"/>
              <a:gd name="connsiteY1" fmla="*/ 185682 h 646425"/>
              <a:gd name="connsiteX2" fmla="*/ 792452 w 1825793"/>
              <a:gd name="connsiteY2" fmla="*/ 0 h 646425"/>
              <a:gd name="connsiteX3" fmla="*/ 1814863 w 1825793"/>
              <a:gd name="connsiteY3" fmla="*/ 247620 h 646425"/>
              <a:gd name="connsiteX4" fmla="*/ 1825793 w 1825793"/>
              <a:gd name="connsiteY4" fmla="*/ 416474 h 646425"/>
              <a:gd name="connsiteX5" fmla="*/ 954996 w 1825793"/>
              <a:gd name="connsiteY5" fmla="*/ 646425 h 646425"/>
              <a:gd name="connsiteX6" fmla="*/ 756175 w 1825793"/>
              <a:gd name="connsiteY6" fmla="*/ 539977 h 646425"/>
              <a:gd name="connsiteX7" fmla="*/ 19557 w 1825793"/>
              <a:gd name="connsiteY7" fmla="*/ 556895 h 646425"/>
              <a:gd name="connsiteX8" fmla="*/ 0 w 1825793"/>
              <a:gd name="connsiteY8" fmla="*/ 134580 h 646425"/>
              <a:gd name="connsiteX0" fmla="*/ 0 w 1846527"/>
              <a:gd name="connsiteY0" fmla="*/ 168100 h 646425"/>
              <a:gd name="connsiteX1" fmla="*/ 670518 w 1846527"/>
              <a:gd name="connsiteY1" fmla="*/ 185682 h 646425"/>
              <a:gd name="connsiteX2" fmla="*/ 813186 w 1846527"/>
              <a:gd name="connsiteY2" fmla="*/ 0 h 646425"/>
              <a:gd name="connsiteX3" fmla="*/ 1835597 w 1846527"/>
              <a:gd name="connsiteY3" fmla="*/ 247620 h 646425"/>
              <a:gd name="connsiteX4" fmla="*/ 1846527 w 1846527"/>
              <a:gd name="connsiteY4" fmla="*/ 416474 h 646425"/>
              <a:gd name="connsiteX5" fmla="*/ 975730 w 1846527"/>
              <a:gd name="connsiteY5" fmla="*/ 646425 h 646425"/>
              <a:gd name="connsiteX6" fmla="*/ 776909 w 1846527"/>
              <a:gd name="connsiteY6" fmla="*/ 539977 h 646425"/>
              <a:gd name="connsiteX7" fmla="*/ 40291 w 1846527"/>
              <a:gd name="connsiteY7" fmla="*/ 556895 h 646425"/>
              <a:gd name="connsiteX8" fmla="*/ 0 w 1846527"/>
              <a:gd name="connsiteY8" fmla="*/ 168100 h 646425"/>
              <a:gd name="connsiteX0" fmla="*/ 0 w 1846527"/>
              <a:gd name="connsiteY0" fmla="*/ 168100 h 646425"/>
              <a:gd name="connsiteX1" fmla="*/ 670518 w 1846527"/>
              <a:gd name="connsiteY1" fmla="*/ 185682 h 646425"/>
              <a:gd name="connsiteX2" fmla="*/ 813186 w 1846527"/>
              <a:gd name="connsiteY2" fmla="*/ 0 h 646425"/>
              <a:gd name="connsiteX3" fmla="*/ 1771986 w 1846527"/>
              <a:gd name="connsiteY3" fmla="*/ 293463 h 646425"/>
              <a:gd name="connsiteX4" fmla="*/ 1846527 w 1846527"/>
              <a:gd name="connsiteY4" fmla="*/ 416474 h 646425"/>
              <a:gd name="connsiteX5" fmla="*/ 975730 w 1846527"/>
              <a:gd name="connsiteY5" fmla="*/ 646425 h 646425"/>
              <a:gd name="connsiteX6" fmla="*/ 776909 w 1846527"/>
              <a:gd name="connsiteY6" fmla="*/ 539977 h 646425"/>
              <a:gd name="connsiteX7" fmla="*/ 40291 w 1846527"/>
              <a:gd name="connsiteY7" fmla="*/ 556895 h 646425"/>
              <a:gd name="connsiteX8" fmla="*/ 0 w 1846527"/>
              <a:gd name="connsiteY8" fmla="*/ 168100 h 646425"/>
              <a:gd name="connsiteX0" fmla="*/ 0 w 1877589"/>
              <a:gd name="connsiteY0" fmla="*/ 168100 h 646425"/>
              <a:gd name="connsiteX1" fmla="*/ 670518 w 1877589"/>
              <a:gd name="connsiteY1" fmla="*/ 185682 h 646425"/>
              <a:gd name="connsiteX2" fmla="*/ 813186 w 1877589"/>
              <a:gd name="connsiteY2" fmla="*/ 0 h 646425"/>
              <a:gd name="connsiteX3" fmla="*/ 1877589 w 1877589"/>
              <a:gd name="connsiteY3" fmla="*/ 279469 h 646425"/>
              <a:gd name="connsiteX4" fmla="*/ 1846527 w 1877589"/>
              <a:gd name="connsiteY4" fmla="*/ 416474 h 646425"/>
              <a:gd name="connsiteX5" fmla="*/ 975730 w 1877589"/>
              <a:gd name="connsiteY5" fmla="*/ 646425 h 646425"/>
              <a:gd name="connsiteX6" fmla="*/ 776909 w 1877589"/>
              <a:gd name="connsiteY6" fmla="*/ 539977 h 646425"/>
              <a:gd name="connsiteX7" fmla="*/ 40291 w 1877589"/>
              <a:gd name="connsiteY7" fmla="*/ 556895 h 646425"/>
              <a:gd name="connsiteX8" fmla="*/ 0 w 1877589"/>
              <a:gd name="connsiteY8" fmla="*/ 168100 h 646425"/>
              <a:gd name="connsiteX0" fmla="*/ 0 w 1897917"/>
              <a:gd name="connsiteY0" fmla="*/ 168100 h 646425"/>
              <a:gd name="connsiteX1" fmla="*/ 670518 w 1897917"/>
              <a:gd name="connsiteY1" fmla="*/ 185682 h 646425"/>
              <a:gd name="connsiteX2" fmla="*/ 813186 w 1897917"/>
              <a:gd name="connsiteY2" fmla="*/ 0 h 646425"/>
              <a:gd name="connsiteX3" fmla="*/ 1877589 w 1897917"/>
              <a:gd name="connsiteY3" fmla="*/ 279469 h 646425"/>
              <a:gd name="connsiteX4" fmla="*/ 1897917 w 1897917"/>
              <a:gd name="connsiteY4" fmla="*/ 418885 h 646425"/>
              <a:gd name="connsiteX5" fmla="*/ 975730 w 1897917"/>
              <a:gd name="connsiteY5" fmla="*/ 646425 h 646425"/>
              <a:gd name="connsiteX6" fmla="*/ 776909 w 1897917"/>
              <a:gd name="connsiteY6" fmla="*/ 539977 h 646425"/>
              <a:gd name="connsiteX7" fmla="*/ 40291 w 1897917"/>
              <a:gd name="connsiteY7" fmla="*/ 556895 h 646425"/>
              <a:gd name="connsiteX8" fmla="*/ 0 w 1897917"/>
              <a:gd name="connsiteY8" fmla="*/ 168100 h 646425"/>
              <a:gd name="connsiteX0" fmla="*/ 0 w 1897917"/>
              <a:gd name="connsiteY0" fmla="*/ 168100 h 646425"/>
              <a:gd name="connsiteX1" fmla="*/ 664144 w 1897917"/>
              <a:gd name="connsiteY1" fmla="*/ 181739 h 646425"/>
              <a:gd name="connsiteX2" fmla="*/ 813186 w 1897917"/>
              <a:gd name="connsiteY2" fmla="*/ 0 h 646425"/>
              <a:gd name="connsiteX3" fmla="*/ 1877589 w 1897917"/>
              <a:gd name="connsiteY3" fmla="*/ 279469 h 646425"/>
              <a:gd name="connsiteX4" fmla="*/ 1897917 w 1897917"/>
              <a:gd name="connsiteY4" fmla="*/ 418885 h 646425"/>
              <a:gd name="connsiteX5" fmla="*/ 975730 w 1897917"/>
              <a:gd name="connsiteY5" fmla="*/ 646425 h 646425"/>
              <a:gd name="connsiteX6" fmla="*/ 776909 w 1897917"/>
              <a:gd name="connsiteY6" fmla="*/ 539977 h 646425"/>
              <a:gd name="connsiteX7" fmla="*/ 40291 w 1897917"/>
              <a:gd name="connsiteY7" fmla="*/ 556895 h 646425"/>
              <a:gd name="connsiteX8" fmla="*/ 0 w 1897917"/>
              <a:gd name="connsiteY8" fmla="*/ 168100 h 6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7917" h="646425">
                <a:moveTo>
                  <a:pt x="0" y="168100"/>
                </a:moveTo>
                <a:lnTo>
                  <a:pt x="664144" y="181739"/>
                </a:lnTo>
                <a:lnTo>
                  <a:pt x="813186" y="0"/>
                </a:lnTo>
                <a:lnTo>
                  <a:pt x="1877589" y="279469"/>
                </a:lnTo>
                <a:cubicBezTo>
                  <a:pt x="1877532" y="341736"/>
                  <a:pt x="1897974" y="356618"/>
                  <a:pt x="1897917" y="418885"/>
                </a:cubicBezTo>
                <a:lnTo>
                  <a:pt x="975730" y="646425"/>
                </a:lnTo>
                <a:lnTo>
                  <a:pt x="776909" y="539977"/>
                </a:lnTo>
                <a:lnTo>
                  <a:pt x="40291" y="556895"/>
                </a:lnTo>
                <a:lnTo>
                  <a:pt x="0" y="168100"/>
                </a:lnTo>
                <a:close/>
              </a:path>
            </a:pathLst>
          </a:cu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9100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4" grpId="0"/>
      <p:bldP spid="6" grpId="0" animBg="1"/>
      <p:bldP spid="12" grpId="0"/>
      <p:bldP spid="26" grpId="0" animBg="1"/>
      <p:bldP spid="7"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9E9E-8915-3320-1027-84FA1B4CB01B}"/>
            </a:ext>
          </a:extLst>
        </p:cNvPr>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2EFC10C6-0D34-58CC-9C68-B19FF6FE7BE3}"/>
              </a:ext>
            </a:extLst>
          </p:cNvPr>
          <p:cNvSpPr txBox="1"/>
          <p:nvPr/>
        </p:nvSpPr>
        <p:spPr>
          <a:xfrm>
            <a:off x="1523999" y="6473280"/>
            <a:ext cx="9633527" cy="384721"/>
          </a:xfrm>
          <a:prstGeom prst="rect">
            <a:avLst/>
          </a:prstGeom>
          <a:noFill/>
        </p:spPr>
        <p:txBody>
          <a:bodyPr wrap="square">
            <a:spAutoFit/>
          </a:bodyPr>
          <a:lstStyle/>
          <a:p>
            <a:r>
              <a:rPr lang="en-US" altLang="ja-JP" sz="1900" b="1" dirty="0"/>
              <a:t>5MeV Acceleration in </a:t>
            </a:r>
            <a:r>
              <a:rPr lang="en-US" altLang="ja-JP" sz="1900" b="1" dirty="0">
                <a:solidFill>
                  <a:srgbClr val="FF0000"/>
                </a:solidFill>
              </a:rPr>
              <a:t>1µsec</a:t>
            </a:r>
            <a:r>
              <a:rPr lang="en-US" altLang="ja-JP" sz="1900" b="1" dirty="0"/>
              <a:t>, stability</a:t>
            </a:r>
            <a:r>
              <a:rPr lang="en-US" altLang="ja-JP" sz="1900" dirty="0"/>
              <a:t> </a:t>
            </a:r>
            <a:r>
              <a:rPr lang="en-US" altLang="ja-JP" sz="1900" b="1" dirty="0">
                <a:solidFill>
                  <a:srgbClr val="FF0000"/>
                </a:solidFill>
              </a:rPr>
              <a:t>ΔE/E~10</a:t>
            </a:r>
            <a:r>
              <a:rPr lang="en-US" altLang="ja-JP" sz="1900" b="1" baseline="30000" dirty="0">
                <a:solidFill>
                  <a:srgbClr val="FF0000"/>
                </a:solidFill>
              </a:rPr>
              <a:t>-5</a:t>
            </a:r>
            <a:r>
              <a:rPr lang="en-US" altLang="ja-JP" sz="1900" dirty="0"/>
              <a:t>, </a:t>
            </a:r>
            <a:r>
              <a:rPr lang="en-US" altLang="ja-JP" sz="1900" b="1" dirty="0"/>
              <a:t>vertical microscope column</a:t>
            </a:r>
            <a:endParaRPr lang="en-US" altLang="ja-JP" sz="1900" dirty="0"/>
          </a:p>
        </p:txBody>
      </p:sp>
      <p:pic>
        <p:nvPicPr>
          <p:cNvPr id="2" name="図 1">
            <a:extLst>
              <a:ext uri="{FF2B5EF4-FFF2-40B4-BE49-F238E27FC236}">
                <a16:creationId xmlns:a16="http://schemas.microsoft.com/office/drawing/2014/main" id="{6A747BE4-03D6-C85C-ADA4-76AA792A384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64" r="764"/>
          <a:stretch/>
        </p:blipFill>
        <p:spPr>
          <a:xfrm>
            <a:off x="3245598" y="636895"/>
            <a:ext cx="5700805" cy="5836384"/>
          </a:xfrm>
          <a:prstGeom prst="rect">
            <a:avLst/>
          </a:prstGeom>
        </p:spPr>
      </p:pic>
      <p:sp>
        <p:nvSpPr>
          <p:cNvPr id="5" name="正方形/長方形 4">
            <a:extLst>
              <a:ext uri="{FF2B5EF4-FFF2-40B4-BE49-F238E27FC236}">
                <a16:creationId xmlns:a16="http://schemas.microsoft.com/office/drawing/2014/main" id="{AE9E0101-7F53-F826-43CF-245B6F5AD5A5}"/>
              </a:ext>
            </a:extLst>
          </p:cNvPr>
          <p:cNvSpPr/>
          <p:nvPr/>
        </p:nvSpPr>
        <p:spPr>
          <a:xfrm>
            <a:off x="7582325" y="5474060"/>
            <a:ext cx="1048345" cy="384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b="1" dirty="0"/>
              <a:t>Camera</a:t>
            </a:r>
            <a:endParaRPr lang="ja-JP" altLang="en-US" b="1" dirty="0"/>
          </a:p>
        </p:txBody>
      </p:sp>
      <p:sp>
        <p:nvSpPr>
          <p:cNvPr id="7" name="フリーフォーム: 図形 6">
            <a:extLst>
              <a:ext uri="{FF2B5EF4-FFF2-40B4-BE49-F238E27FC236}">
                <a16:creationId xmlns:a16="http://schemas.microsoft.com/office/drawing/2014/main" id="{16D42C53-406E-0AE7-EC6B-24E4846044AE}"/>
              </a:ext>
            </a:extLst>
          </p:cNvPr>
          <p:cNvSpPr/>
          <p:nvPr/>
        </p:nvSpPr>
        <p:spPr>
          <a:xfrm>
            <a:off x="4411579" y="3344780"/>
            <a:ext cx="992605" cy="792791"/>
          </a:xfrm>
          <a:custGeom>
            <a:avLst/>
            <a:gdLst>
              <a:gd name="connsiteX0" fmla="*/ 0 w 992605"/>
              <a:gd name="connsiteY0" fmla="*/ 788068 h 792791"/>
              <a:gd name="connsiteX1" fmla="*/ 186489 w 992605"/>
              <a:gd name="connsiteY1" fmla="*/ 757989 h 792791"/>
              <a:gd name="connsiteX2" fmla="*/ 505326 w 992605"/>
              <a:gd name="connsiteY2" fmla="*/ 529389 h 792791"/>
              <a:gd name="connsiteX3" fmla="*/ 992605 w 992605"/>
              <a:gd name="connsiteY3" fmla="*/ 0 h 792791"/>
            </a:gdLst>
            <a:ahLst/>
            <a:cxnLst>
              <a:cxn ang="0">
                <a:pos x="connsiteX0" y="connsiteY0"/>
              </a:cxn>
              <a:cxn ang="0">
                <a:pos x="connsiteX1" y="connsiteY1"/>
              </a:cxn>
              <a:cxn ang="0">
                <a:pos x="connsiteX2" y="connsiteY2"/>
              </a:cxn>
              <a:cxn ang="0">
                <a:pos x="connsiteX3" y="connsiteY3"/>
              </a:cxn>
            </a:cxnLst>
            <a:rect l="l" t="t" r="r" b="b"/>
            <a:pathLst>
              <a:path w="992605" h="792791">
                <a:moveTo>
                  <a:pt x="0" y="788068"/>
                </a:moveTo>
                <a:cubicBezTo>
                  <a:pt x="51134" y="794585"/>
                  <a:pt x="102268" y="801102"/>
                  <a:pt x="186489" y="757989"/>
                </a:cubicBezTo>
                <a:cubicBezTo>
                  <a:pt x="270710" y="714876"/>
                  <a:pt x="370973" y="655720"/>
                  <a:pt x="505326" y="529389"/>
                </a:cubicBezTo>
                <a:cubicBezTo>
                  <a:pt x="639679" y="403058"/>
                  <a:pt x="816142" y="201529"/>
                  <a:pt x="992605" y="0"/>
                </a:cubicBezTo>
              </a:path>
            </a:pathLst>
          </a:custGeom>
          <a:noFill/>
          <a:ln w="3175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9" name="直線矢印コネクタ 8">
            <a:extLst>
              <a:ext uri="{FF2B5EF4-FFF2-40B4-BE49-F238E27FC236}">
                <a16:creationId xmlns:a16="http://schemas.microsoft.com/office/drawing/2014/main" id="{EC2D9606-0156-B54A-91F4-96C006981783}"/>
              </a:ext>
            </a:extLst>
          </p:cNvPr>
          <p:cNvCxnSpPr>
            <a:cxnSpLocks/>
          </p:cNvCxnSpPr>
          <p:nvPr/>
        </p:nvCxnSpPr>
        <p:spPr>
          <a:xfrm flipV="1">
            <a:off x="5404183" y="1185111"/>
            <a:ext cx="2159670" cy="215966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円弧 10">
            <a:extLst>
              <a:ext uri="{FF2B5EF4-FFF2-40B4-BE49-F238E27FC236}">
                <a16:creationId xmlns:a16="http://schemas.microsoft.com/office/drawing/2014/main" id="{0368879A-4F00-7970-C0DE-D7D0296193B6}"/>
              </a:ext>
            </a:extLst>
          </p:cNvPr>
          <p:cNvSpPr/>
          <p:nvPr/>
        </p:nvSpPr>
        <p:spPr>
          <a:xfrm>
            <a:off x="7518490" y="1074973"/>
            <a:ext cx="588019" cy="524630"/>
          </a:xfrm>
          <a:prstGeom prst="arc">
            <a:avLst>
              <a:gd name="adj1" fmla="val 13141206"/>
              <a:gd name="adj2" fmla="val 419944"/>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cxnSp>
        <p:nvCxnSpPr>
          <p:cNvPr id="12" name="直線矢印コネクタ 11">
            <a:extLst>
              <a:ext uri="{FF2B5EF4-FFF2-40B4-BE49-F238E27FC236}">
                <a16:creationId xmlns:a16="http://schemas.microsoft.com/office/drawing/2014/main" id="{EBFB7FBE-2F53-C8DF-7D17-0D3AE7FCD498}"/>
              </a:ext>
            </a:extLst>
          </p:cNvPr>
          <p:cNvCxnSpPr>
            <a:cxnSpLocks/>
          </p:cNvCxnSpPr>
          <p:nvPr/>
        </p:nvCxnSpPr>
        <p:spPr>
          <a:xfrm>
            <a:off x="8106508" y="1373558"/>
            <a:ext cx="0" cy="188363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09024AF2-AB9C-7FAA-086B-3C09AF226C87}"/>
              </a:ext>
            </a:extLst>
          </p:cNvPr>
          <p:cNvSpPr txBox="1"/>
          <p:nvPr/>
        </p:nvSpPr>
        <p:spPr>
          <a:xfrm rot="18900000">
            <a:off x="4102385" y="3907287"/>
            <a:ext cx="1833030" cy="307777"/>
          </a:xfrm>
          <a:prstGeom prst="rect">
            <a:avLst/>
          </a:prstGeom>
          <a:noFill/>
        </p:spPr>
        <p:txBody>
          <a:bodyPr wrap="square" rtlCol="0">
            <a:spAutoFit/>
          </a:bodyPr>
          <a:lstStyle/>
          <a:p>
            <a:pPr algn="ctr"/>
            <a:r>
              <a:rPr lang="en-US" altLang="ja-JP" sz="1400" b="1" dirty="0">
                <a:solidFill>
                  <a:srgbClr val="FF0000"/>
                </a:solidFill>
              </a:rPr>
              <a:t>5MeV Muon Beam</a:t>
            </a:r>
            <a:endParaRPr lang="ja-JP" altLang="en-US" sz="1400" b="1" dirty="0">
              <a:solidFill>
                <a:srgbClr val="FF0000"/>
              </a:solidFill>
            </a:endParaRPr>
          </a:p>
        </p:txBody>
      </p:sp>
      <p:cxnSp>
        <p:nvCxnSpPr>
          <p:cNvPr id="21" name="直線矢印コネクタ 20">
            <a:extLst>
              <a:ext uri="{FF2B5EF4-FFF2-40B4-BE49-F238E27FC236}">
                <a16:creationId xmlns:a16="http://schemas.microsoft.com/office/drawing/2014/main" id="{79707C2B-246A-B2BD-A10C-65B93055491B}"/>
              </a:ext>
            </a:extLst>
          </p:cNvPr>
          <p:cNvCxnSpPr>
            <a:cxnSpLocks/>
          </p:cNvCxnSpPr>
          <p:nvPr/>
        </p:nvCxnSpPr>
        <p:spPr>
          <a:xfrm>
            <a:off x="7377363" y="3228247"/>
            <a:ext cx="70986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A221CE1-0CCA-DDC5-BCAF-9827C98935F7}"/>
              </a:ext>
            </a:extLst>
          </p:cNvPr>
          <p:cNvSpPr txBox="1"/>
          <p:nvPr/>
        </p:nvSpPr>
        <p:spPr>
          <a:xfrm>
            <a:off x="7100245" y="3035714"/>
            <a:ext cx="646331" cy="369332"/>
          </a:xfrm>
          <a:prstGeom prst="rect">
            <a:avLst/>
          </a:prstGeom>
          <a:noFill/>
        </p:spPr>
        <p:txBody>
          <a:bodyPr wrap="none" rtlCol="0">
            <a:noAutofit/>
          </a:bodyPr>
          <a:lstStyle/>
          <a:p>
            <a:pPr algn="r"/>
            <a:r>
              <a:rPr lang="en-US" altLang="ja-JP" b="1" dirty="0"/>
              <a:t>Specimen</a:t>
            </a:r>
            <a:endParaRPr lang="ja-JP" altLang="en-US" b="1" dirty="0"/>
          </a:p>
        </p:txBody>
      </p:sp>
      <p:cxnSp>
        <p:nvCxnSpPr>
          <p:cNvPr id="26" name="直線矢印コネクタ 25">
            <a:extLst>
              <a:ext uri="{FF2B5EF4-FFF2-40B4-BE49-F238E27FC236}">
                <a16:creationId xmlns:a16="http://schemas.microsoft.com/office/drawing/2014/main" id="{D6EE1AE8-4563-A01A-7DFC-6A1B043972C0}"/>
              </a:ext>
            </a:extLst>
          </p:cNvPr>
          <p:cNvCxnSpPr>
            <a:cxnSpLocks/>
          </p:cNvCxnSpPr>
          <p:nvPr/>
        </p:nvCxnSpPr>
        <p:spPr>
          <a:xfrm>
            <a:off x="1884947" y="950496"/>
            <a:ext cx="0" cy="51134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128EEAF-7373-4FC5-4D05-50B21ABCE63B}"/>
              </a:ext>
            </a:extLst>
          </p:cNvPr>
          <p:cNvSpPr txBox="1"/>
          <p:nvPr/>
        </p:nvSpPr>
        <p:spPr>
          <a:xfrm>
            <a:off x="811180" y="3206279"/>
            <a:ext cx="1109963" cy="276999"/>
          </a:xfrm>
          <a:prstGeom prst="rect">
            <a:avLst/>
          </a:prstGeom>
          <a:noFill/>
        </p:spPr>
        <p:txBody>
          <a:bodyPr wrap="square" rtlCol="0">
            <a:spAutoFit/>
          </a:bodyPr>
          <a:lstStyle/>
          <a:p>
            <a:r>
              <a:rPr lang="en-US" altLang="ja-JP" sz="1200" b="1" dirty="0"/>
              <a:t>Height</a:t>
            </a:r>
            <a:r>
              <a:rPr lang="ja-JP" altLang="en-US" sz="1200" b="1" dirty="0"/>
              <a:t>～</a:t>
            </a:r>
            <a:r>
              <a:rPr lang="en-US" altLang="ja-JP" sz="1200" b="1" dirty="0"/>
              <a:t>3m</a:t>
            </a:r>
            <a:endParaRPr lang="ja-JP" altLang="en-US" sz="1200" b="1" dirty="0"/>
          </a:p>
        </p:txBody>
      </p:sp>
      <p:pic>
        <p:nvPicPr>
          <p:cNvPr id="29" name="図 28">
            <a:extLst>
              <a:ext uri="{FF2B5EF4-FFF2-40B4-BE49-F238E27FC236}">
                <a16:creationId xmlns:a16="http://schemas.microsoft.com/office/drawing/2014/main" id="{214D451A-1ED8-90C5-FEE1-0C53AA2E024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9" b="39"/>
          <a:stretch/>
        </p:blipFill>
        <p:spPr>
          <a:xfrm>
            <a:off x="2109442" y="5955959"/>
            <a:ext cx="875567" cy="517320"/>
          </a:xfrm>
          <a:prstGeom prst="rect">
            <a:avLst/>
          </a:prstGeom>
        </p:spPr>
      </p:pic>
      <p:pic>
        <p:nvPicPr>
          <p:cNvPr id="31" name="図 30">
            <a:extLst>
              <a:ext uri="{FF2B5EF4-FFF2-40B4-BE49-F238E27FC236}">
                <a16:creationId xmlns:a16="http://schemas.microsoft.com/office/drawing/2014/main" id="{6CB70110-0DC8-7E88-75C9-5F069C0B4A9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9" b="39"/>
          <a:stretch/>
        </p:blipFill>
        <p:spPr>
          <a:xfrm>
            <a:off x="2772547" y="5955959"/>
            <a:ext cx="875567" cy="517320"/>
          </a:xfrm>
          <a:prstGeom prst="rect">
            <a:avLst/>
          </a:prstGeom>
        </p:spPr>
      </p:pic>
      <p:pic>
        <p:nvPicPr>
          <p:cNvPr id="32" name="図 31">
            <a:extLst>
              <a:ext uri="{FF2B5EF4-FFF2-40B4-BE49-F238E27FC236}">
                <a16:creationId xmlns:a16="http://schemas.microsoft.com/office/drawing/2014/main" id="{5EFB8661-B02A-80A3-E8AC-C182AB65F2B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016" t="39" b="39"/>
          <a:stretch/>
        </p:blipFill>
        <p:spPr>
          <a:xfrm>
            <a:off x="1531587" y="5955959"/>
            <a:ext cx="779112" cy="517320"/>
          </a:xfrm>
          <a:prstGeom prst="rect">
            <a:avLst/>
          </a:prstGeom>
        </p:spPr>
      </p:pic>
      <p:pic>
        <p:nvPicPr>
          <p:cNvPr id="33" name="図 32">
            <a:extLst>
              <a:ext uri="{FF2B5EF4-FFF2-40B4-BE49-F238E27FC236}">
                <a16:creationId xmlns:a16="http://schemas.microsoft.com/office/drawing/2014/main" id="{77093D64-D1B3-245C-E7FC-084B6E1DADE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9" b="39"/>
          <a:stretch/>
        </p:blipFill>
        <p:spPr>
          <a:xfrm>
            <a:off x="8781240" y="5956429"/>
            <a:ext cx="875567" cy="517320"/>
          </a:xfrm>
          <a:prstGeom prst="rect">
            <a:avLst/>
          </a:prstGeom>
        </p:spPr>
      </p:pic>
      <p:pic>
        <p:nvPicPr>
          <p:cNvPr id="34" name="図 33">
            <a:extLst>
              <a:ext uri="{FF2B5EF4-FFF2-40B4-BE49-F238E27FC236}">
                <a16:creationId xmlns:a16="http://schemas.microsoft.com/office/drawing/2014/main" id="{1A4C797B-96EA-F035-0248-FA2335FC689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9" b="39"/>
          <a:stretch/>
        </p:blipFill>
        <p:spPr>
          <a:xfrm>
            <a:off x="9442833" y="5961696"/>
            <a:ext cx="875567" cy="517320"/>
          </a:xfrm>
          <a:prstGeom prst="rect">
            <a:avLst/>
          </a:prstGeom>
        </p:spPr>
      </p:pic>
      <p:sp>
        <p:nvSpPr>
          <p:cNvPr id="36" name="吹き出し: 四角形 35">
            <a:extLst>
              <a:ext uri="{FF2B5EF4-FFF2-40B4-BE49-F238E27FC236}">
                <a16:creationId xmlns:a16="http://schemas.microsoft.com/office/drawing/2014/main" id="{ADFF3FB9-1D25-C21A-D698-C9163BF88B64}"/>
              </a:ext>
            </a:extLst>
          </p:cNvPr>
          <p:cNvSpPr/>
          <p:nvPr/>
        </p:nvSpPr>
        <p:spPr>
          <a:xfrm>
            <a:off x="2271040" y="1097725"/>
            <a:ext cx="1935846" cy="739567"/>
          </a:xfrm>
          <a:prstGeom prst="wedgeRectCallout">
            <a:avLst>
              <a:gd name="adj1" fmla="val 36035"/>
              <a:gd name="adj2" fmla="val 13489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FFFF00"/>
                </a:highlight>
              </a:rPr>
              <a:t>５</a:t>
            </a:r>
            <a:r>
              <a:rPr lang="en-US" altLang="ja-JP" sz="1600" b="1" dirty="0">
                <a:solidFill>
                  <a:schemeClr val="tx1"/>
                </a:solidFill>
                <a:highlight>
                  <a:srgbClr val="FFFF00"/>
                </a:highlight>
              </a:rPr>
              <a:t>MeV Muon</a:t>
            </a:r>
            <a:br>
              <a:rPr lang="en-US" altLang="ja-JP" sz="1600" b="1" dirty="0">
                <a:solidFill>
                  <a:schemeClr val="tx1"/>
                </a:solidFill>
                <a:highlight>
                  <a:srgbClr val="FFFF00"/>
                </a:highlight>
              </a:rPr>
            </a:br>
            <a:r>
              <a:rPr lang="en-US" altLang="ja-JP" b="1" dirty="0">
                <a:solidFill>
                  <a:schemeClr val="tx1"/>
                </a:solidFill>
                <a:highlight>
                  <a:srgbClr val="FFFF00"/>
                </a:highlight>
              </a:rPr>
              <a:t>Cyclotron</a:t>
            </a:r>
            <a:endParaRPr lang="ja-JP" altLang="en-US" sz="1600" b="1" dirty="0">
              <a:solidFill>
                <a:schemeClr val="tx1"/>
              </a:solidFill>
              <a:highlight>
                <a:srgbClr val="FFFF00"/>
              </a:highlight>
            </a:endParaRPr>
          </a:p>
        </p:txBody>
      </p:sp>
      <p:sp>
        <p:nvSpPr>
          <p:cNvPr id="37" name="吹き出し: 四角形 36">
            <a:extLst>
              <a:ext uri="{FF2B5EF4-FFF2-40B4-BE49-F238E27FC236}">
                <a16:creationId xmlns:a16="http://schemas.microsoft.com/office/drawing/2014/main" id="{4462E0D6-97B0-1B4C-6CE0-44BCAEA9CCCA}"/>
              </a:ext>
            </a:extLst>
          </p:cNvPr>
          <p:cNvSpPr/>
          <p:nvPr/>
        </p:nvSpPr>
        <p:spPr>
          <a:xfrm>
            <a:off x="8925903" y="1920055"/>
            <a:ext cx="1908341" cy="591204"/>
          </a:xfrm>
          <a:prstGeom prst="wedgeRectCallout">
            <a:avLst>
              <a:gd name="adj1" fmla="val -68737"/>
              <a:gd name="adj2" fmla="val -19655"/>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ltLang="ja-JP" sz="1200" b="1" dirty="0">
                <a:solidFill>
                  <a:schemeClr val="tx1"/>
                </a:solidFill>
              </a:rPr>
              <a:t>Condenser Lens</a:t>
            </a:r>
            <a:endParaRPr lang="ja-JP" altLang="en-US" sz="1200" b="1" dirty="0">
              <a:solidFill>
                <a:schemeClr val="tx1"/>
              </a:solidFill>
            </a:endParaRPr>
          </a:p>
          <a:p>
            <a:pPr algn="ctr"/>
            <a:r>
              <a:rPr lang="en-US" altLang="ja-JP" sz="1100" b="1" dirty="0">
                <a:solidFill>
                  <a:schemeClr val="tx1"/>
                </a:solidFill>
              </a:rPr>
              <a:t>Q-magnet Triplet</a:t>
            </a:r>
            <a:endParaRPr lang="ja-JP" altLang="en-US" sz="1100" b="1" dirty="0">
              <a:solidFill>
                <a:schemeClr val="tx1"/>
              </a:solidFill>
            </a:endParaRPr>
          </a:p>
        </p:txBody>
      </p:sp>
      <p:sp>
        <p:nvSpPr>
          <p:cNvPr id="38" name="吹き出し: 四角形 37">
            <a:extLst>
              <a:ext uri="{FF2B5EF4-FFF2-40B4-BE49-F238E27FC236}">
                <a16:creationId xmlns:a16="http://schemas.microsoft.com/office/drawing/2014/main" id="{5EFE82D5-BB1D-FB9B-32E2-433F7C6814CF}"/>
              </a:ext>
            </a:extLst>
          </p:cNvPr>
          <p:cNvSpPr/>
          <p:nvPr/>
        </p:nvSpPr>
        <p:spPr>
          <a:xfrm rot="18900000">
            <a:off x="4947043" y="1373302"/>
            <a:ext cx="1618588" cy="470799"/>
          </a:xfrm>
          <a:prstGeom prst="wedgeRectCallout">
            <a:avLst>
              <a:gd name="adj1" fmla="val -26871"/>
              <a:gd name="adj2" fmla="val 147760"/>
            </a:avLst>
          </a:prstGeom>
          <a:solidFill>
            <a:srgbClr val="FFFF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Condenser Lens</a:t>
            </a:r>
            <a:br>
              <a:rPr lang="en-US" altLang="ja-JP" sz="1100" b="1" dirty="0">
                <a:solidFill>
                  <a:schemeClr val="tx1"/>
                </a:solidFill>
              </a:rPr>
            </a:br>
            <a:r>
              <a:rPr lang="en-US" altLang="ja-JP" sz="1100" b="1" dirty="0">
                <a:solidFill>
                  <a:schemeClr val="tx1"/>
                </a:solidFill>
              </a:rPr>
              <a:t>Q-magnet Doublet</a:t>
            </a:r>
          </a:p>
        </p:txBody>
      </p:sp>
      <p:sp>
        <p:nvSpPr>
          <p:cNvPr id="39" name="吹き出し: 四角形 38">
            <a:extLst>
              <a:ext uri="{FF2B5EF4-FFF2-40B4-BE49-F238E27FC236}">
                <a16:creationId xmlns:a16="http://schemas.microsoft.com/office/drawing/2014/main" id="{0188C897-5A7A-8FF8-BDA5-724C0454EA24}"/>
              </a:ext>
            </a:extLst>
          </p:cNvPr>
          <p:cNvSpPr/>
          <p:nvPr/>
        </p:nvSpPr>
        <p:spPr>
          <a:xfrm>
            <a:off x="8925903" y="2888788"/>
            <a:ext cx="1908347" cy="830997"/>
          </a:xfrm>
          <a:prstGeom prst="wedgeRectCallout">
            <a:avLst>
              <a:gd name="adj1" fmla="val -68737"/>
              <a:gd name="adj2" fmla="val -1965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highlight>
                  <a:srgbClr val="FFFF00"/>
                </a:highlight>
              </a:rPr>
              <a:t>Superconducting</a:t>
            </a:r>
          </a:p>
          <a:p>
            <a:pPr algn="ctr"/>
            <a:r>
              <a:rPr lang="en-US" altLang="ja-JP" sz="2000" b="1" dirty="0">
                <a:solidFill>
                  <a:schemeClr val="tx1"/>
                </a:solidFill>
                <a:highlight>
                  <a:srgbClr val="FFFF00"/>
                </a:highlight>
              </a:rPr>
              <a:t>Object Lens</a:t>
            </a:r>
            <a:endParaRPr lang="ja-JP" altLang="en-US" sz="2000" b="1" dirty="0">
              <a:solidFill>
                <a:schemeClr val="tx1"/>
              </a:solidFill>
              <a:highlight>
                <a:srgbClr val="FFFF00"/>
              </a:highlight>
            </a:endParaRPr>
          </a:p>
        </p:txBody>
      </p:sp>
      <p:cxnSp>
        <p:nvCxnSpPr>
          <p:cNvPr id="41" name="直線矢印コネクタ 40">
            <a:extLst>
              <a:ext uri="{FF2B5EF4-FFF2-40B4-BE49-F238E27FC236}">
                <a16:creationId xmlns:a16="http://schemas.microsoft.com/office/drawing/2014/main" id="{151F9354-D7A5-18C1-4639-0E9F265EEAD8}"/>
              </a:ext>
            </a:extLst>
          </p:cNvPr>
          <p:cNvCxnSpPr>
            <a:cxnSpLocks/>
          </p:cNvCxnSpPr>
          <p:nvPr/>
        </p:nvCxnSpPr>
        <p:spPr>
          <a:xfrm>
            <a:off x="8103735" y="3257191"/>
            <a:ext cx="0" cy="2216869"/>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吹き出し: 四角形 42">
            <a:extLst>
              <a:ext uri="{FF2B5EF4-FFF2-40B4-BE49-F238E27FC236}">
                <a16:creationId xmlns:a16="http://schemas.microsoft.com/office/drawing/2014/main" id="{8DD5F5B1-4DB1-5827-50C7-8220A11630A5}"/>
              </a:ext>
            </a:extLst>
          </p:cNvPr>
          <p:cNvSpPr/>
          <p:nvPr/>
        </p:nvSpPr>
        <p:spPr>
          <a:xfrm>
            <a:off x="8612202" y="901445"/>
            <a:ext cx="2008549" cy="328889"/>
          </a:xfrm>
          <a:prstGeom prst="wedgeRectCallout">
            <a:avLst>
              <a:gd name="adj1" fmla="val -77256"/>
              <a:gd name="adj2" fmla="val -3193"/>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135-deg Bend Magnet</a:t>
            </a:r>
            <a:endParaRPr lang="ja-JP" altLang="en-US" sz="1100" b="1" dirty="0">
              <a:solidFill>
                <a:schemeClr val="tx1"/>
              </a:solidFill>
            </a:endParaRPr>
          </a:p>
        </p:txBody>
      </p:sp>
      <p:sp>
        <p:nvSpPr>
          <p:cNvPr id="3" name="タイトル 5">
            <a:extLst>
              <a:ext uri="{FF2B5EF4-FFF2-40B4-BE49-F238E27FC236}">
                <a16:creationId xmlns:a16="http://schemas.microsoft.com/office/drawing/2014/main" id="{1D358A22-51F2-D449-7BF8-C2BAB59AB180}"/>
              </a:ext>
            </a:extLst>
          </p:cNvPr>
          <p:cNvSpPr>
            <a:spLocks noGrp="1"/>
          </p:cNvSpPr>
          <p:nvPr>
            <p:ph type="title"/>
          </p:nvPr>
        </p:nvSpPr>
        <p:spPr/>
        <p:txBody>
          <a:bodyPr>
            <a:normAutofit/>
          </a:bodyPr>
          <a:lstStyle/>
          <a:p>
            <a:r>
              <a:rPr lang="en-US" altLang="ja-JP" sz="4000" b="1" spc="-50" dirty="0">
                <a:solidFill>
                  <a:prstClr val="white"/>
                </a:solidFill>
                <a:latin typeface="Segoe UI" panose="020B0502040204020203" pitchFamily="34" charset="0"/>
                <a:cs typeface="Segoe UI" panose="020B0502040204020203" pitchFamily="34" charset="0"/>
              </a:rPr>
              <a:t>5MeV</a:t>
            </a:r>
            <a:r>
              <a:rPr lang="ja-JP" altLang="en-US" sz="4000" b="1" spc="-50" dirty="0">
                <a:solidFill>
                  <a:prstClr val="white"/>
                </a:solidFill>
                <a:latin typeface="Segoe UI" panose="020B0502040204020203" pitchFamily="34" charset="0"/>
                <a:cs typeface="Segoe UI" panose="020B0502040204020203" pitchFamily="34" charset="0"/>
              </a:rPr>
              <a:t> </a:t>
            </a:r>
            <a:r>
              <a:rPr lang="en-US" altLang="ja-JP" sz="4000" b="1" spc="-50" dirty="0">
                <a:solidFill>
                  <a:prstClr val="white"/>
                </a:solidFill>
                <a:latin typeface="Segoe UI" panose="020B0502040204020203" pitchFamily="34" charset="0"/>
                <a:cs typeface="Segoe UI" panose="020B0502040204020203" pitchFamily="34" charset="0"/>
              </a:rPr>
              <a:t>TµM</a:t>
            </a:r>
            <a:r>
              <a:rPr lang="ja-JP" altLang="en-US" sz="4000" b="1" spc="-50" dirty="0">
                <a:solidFill>
                  <a:prstClr val="white"/>
                </a:solidFill>
                <a:latin typeface="Segoe UI" panose="020B0502040204020203" pitchFamily="34" charset="0"/>
                <a:cs typeface="Segoe UI" panose="020B0502040204020203" pitchFamily="34" charset="0"/>
              </a:rPr>
              <a:t>：</a:t>
            </a:r>
            <a:r>
              <a:rPr lang="en-US" altLang="ja-JP" sz="4000" b="1" spc="-50" dirty="0">
                <a:solidFill>
                  <a:prstClr val="white"/>
                </a:solidFill>
                <a:latin typeface="Segoe UI" panose="020B0502040204020203" pitchFamily="34" charset="0"/>
                <a:cs typeface="Segoe UI" panose="020B0502040204020203" pitchFamily="34" charset="0"/>
              </a:rPr>
              <a:t>Cyclotron + Main Column of </a:t>
            </a:r>
            <a:r>
              <a:rPr lang="en-US" altLang="ja-JP" sz="4000" b="1" spc="-50" dirty="0" err="1">
                <a:solidFill>
                  <a:prstClr val="white"/>
                </a:solidFill>
                <a:latin typeface="Segoe UI" panose="020B0502040204020203" pitchFamily="34" charset="0"/>
                <a:cs typeface="Segoe UI" panose="020B0502040204020203" pitchFamily="34" charset="0"/>
              </a:rPr>
              <a:t>TμM</a:t>
            </a:r>
            <a:endParaRPr lang="ja-JP" altLang="en-US" dirty="0"/>
          </a:p>
        </p:txBody>
      </p:sp>
      <p:sp>
        <p:nvSpPr>
          <p:cNvPr id="6" name="スライド番号プレースホルダー 5">
            <a:extLst>
              <a:ext uri="{FF2B5EF4-FFF2-40B4-BE49-F238E27FC236}">
                <a16:creationId xmlns:a16="http://schemas.microsoft.com/office/drawing/2014/main" id="{36267FDD-6DF4-0FEA-8178-34E8EDD6C656}"/>
              </a:ext>
            </a:extLst>
          </p:cNvPr>
          <p:cNvSpPr>
            <a:spLocks noGrp="1"/>
          </p:cNvSpPr>
          <p:nvPr>
            <p:ph type="sldNum" sz="quarter" idx="12"/>
          </p:nvPr>
        </p:nvSpPr>
        <p:spPr/>
        <p:txBody>
          <a:bodyPr/>
          <a:lstStyle/>
          <a:p>
            <a:fld id="{6ECE9F22-6082-4149-A6D0-CD8937F79825}" type="slidenum">
              <a:rPr kumimoji="1" lang="ja-JP" altLang="en-US" smtClean="0"/>
              <a:t>24</a:t>
            </a:fld>
            <a:endParaRPr kumimoji="1" lang="ja-JP" altLang="en-US"/>
          </a:p>
        </p:txBody>
      </p:sp>
    </p:spTree>
    <p:extLst>
      <p:ext uri="{BB962C8B-B14F-4D97-AF65-F5344CB8AC3E}">
        <p14:creationId xmlns:p14="http://schemas.microsoft.com/office/powerpoint/2010/main" val="1568720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67928B3A-73D1-483E-89FE-E6ACDC75258B}"/>
              </a:ext>
            </a:extLst>
          </p:cNvPr>
          <p:cNvSpPr/>
          <p:nvPr/>
        </p:nvSpPr>
        <p:spPr>
          <a:xfrm>
            <a:off x="6661555" y="3651493"/>
            <a:ext cx="3928453" cy="178325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Segoe UI"/>
              <a:ea typeface="游ゴシック"/>
            </a:endParaRPr>
          </a:p>
        </p:txBody>
      </p:sp>
      <p:sp>
        <p:nvSpPr>
          <p:cNvPr id="2" name="タイトル 1">
            <a:extLst>
              <a:ext uri="{FF2B5EF4-FFF2-40B4-BE49-F238E27FC236}">
                <a16:creationId xmlns:a16="http://schemas.microsoft.com/office/drawing/2014/main" id="{781C7E70-A47C-4E41-9A84-A1EADCAFCE0A}"/>
              </a:ext>
            </a:extLst>
          </p:cNvPr>
          <p:cNvSpPr>
            <a:spLocks noGrp="1"/>
          </p:cNvSpPr>
          <p:nvPr>
            <p:ph type="title"/>
          </p:nvPr>
        </p:nvSpPr>
        <p:spPr>
          <a:xfrm>
            <a:off x="0" y="0"/>
            <a:ext cx="12192000" cy="720000"/>
          </a:xfrm>
          <a:solidFill>
            <a:srgbClr val="0000FF"/>
          </a:solidFill>
        </p:spPr>
        <p:txBody>
          <a:bodyPr>
            <a:normAutofit/>
          </a:bodyPr>
          <a:lstStyle/>
          <a:p>
            <a:r>
              <a:rPr lang="en-US" altLang="ja-JP" b="1" dirty="0">
                <a:solidFill>
                  <a:schemeClr val="bg1"/>
                </a:solidFill>
                <a:latin typeface="Segoe UI" panose="020B0502040204020203" pitchFamily="34" charset="0"/>
                <a:cs typeface="Segoe UI" panose="020B0502040204020203" pitchFamily="34" charset="0"/>
              </a:rPr>
              <a:t>R&amp;D of L</a:t>
            </a:r>
            <a:r>
              <a:rPr kumimoji="1" lang="en-US" altLang="ja-JP" b="1" dirty="0">
                <a:solidFill>
                  <a:schemeClr val="bg1"/>
                </a:solidFill>
                <a:latin typeface="Segoe UI" panose="020B0502040204020203" pitchFamily="34" charset="0"/>
                <a:cs typeface="Segoe UI" panose="020B0502040204020203" pitchFamily="34" charset="0"/>
              </a:rPr>
              <a:t>enses for TµM</a:t>
            </a:r>
            <a:endParaRPr kumimoji="1" lang="ja-JP" altLang="en-US" b="1" dirty="0">
              <a:solidFill>
                <a:schemeClr val="bg1"/>
              </a:solidFill>
              <a:latin typeface="Segoe UI" panose="020B0502040204020203" pitchFamily="34" charset="0"/>
              <a:cs typeface="Segoe UI" panose="020B0502040204020203" pitchFamily="34" charset="0"/>
            </a:endParaRPr>
          </a:p>
        </p:txBody>
      </p:sp>
      <p:sp>
        <p:nvSpPr>
          <p:cNvPr id="3" name="コンテンツ プレースホルダー 2">
            <a:extLst>
              <a:ext uri="{FF2B5EF4-FFF2-40B4-BE49-F238E27FC236}">
                <a16:creationId xmlns:a16="http://schemas.microsoft.com/office/drawing/2014/main" id="{346CB76B-7530-4360-A55D-63DE94E7713A}"/>
              </a:ext>
            </a:extLst>
          </p:cNvPr>
          <p:cNvSpPr>
            <a:spLocks noGrp="1"/>
          </p:cNvSpPr>
          <p:nvPr>
            <p:ph idx="1"/>
          </p:nvPr>
        </p:nvSpPr>
        <p:spPr>
          <a:xfrm>
            <a:off x="1620339" y="3726242"/>
            <a:ext cx="2330379" cy="249167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p:spPr>
        <p:txBody>
          <a:bodyPr wrap="none">
            <a:noAutofit/>
          </a:bodyPr>
          <a:lstStyle/>
          <a:p>
            <a:pPr marL="0" indent="0">
              <a:lnSpc>
                <a:spcPct val="120000"/>
              </a:lnSpc>
              <a:spcBef>
                <a:spcPts val="1800"/>
              </a:spcBef>
              <a:buNone/>
            </a:pPr>
            <a:r>
              <a:rPr lang="en-US" altLang="ja-JP" sz="1500" b="1">
                <a:solidFill>
                  <a:srgbClr val="000080"/>
                </a:solidFill>
                <a:latin typeface="Arial" panose="020B0604020202020204" pitchFamily="34" charset="0"/>
              </a:rPr>
              <a:t>Normal Conductor Lens</a:t>
            </a:r>
            <a:endParaRPr lang="nn-NO" altLang="ja-JP" sz="1500" dirty="0">
              <a:solidFill>
                <a:srgbClr val="000080"/>
              </a:solidFill>
              <a:latin typeface="Times New Roman" panose="02020603050405020304" pitchFamily="18" charset="0"/>
            </a:endParaRPr>
          </a:p>
        </p:txBody>
      </p:sp>
      <p:pic>
        <p:nvPicPr>
          <p:cNvPr id="5" name="図 4">
            <a:extLst>
              <a:ext uri="{FF2B5EF4-FFF2-40B4-BE49-F238E27FC236}">
                <a16:creationId xmlns:a16="http://schemas.microsoft.com/office/drawing/2014/main" id="{4A2C4E38-E5D6-4C89-8592-586874FEC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77" t="28469" r="22153" b="5930"/>
          <a:stretch/>
        </p:blipFill>
        <p:spPr>
          <a:xfrm>
            <a:off x="1699785" y="4042963"/>
            <a:ext cx="1988514" cy="1391787"/>
          </a:xfrm>
          <a:prstGeom prst="rect">
            <a:avLst/>
          </a:prstGeom>
        </p:spPr>
      </p:pic>
      <p:pic>
        <p:nvPicPr>
          <p:cNvPr id="6" name="図 5">
            <a:extLst>
              <a:ext uri="{FF2B5EF4-FFF2-40B4-BE49-F238E27FC236}">
                <a16:creationId xmlns:a16="http://schemas.microsoft.com/office/drawing/2014/main" id="{45D86321-E49A-4FDA-AD77-B9D680A2AE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24" t="23111" r="18666" b="3746"/>
          <a:stretch/>
        </p:blipFill>
        <p:spPr>
          <a:xfrm>
            <a:off x="1699785" y="5491485"/>
            <a:ext cx="1356924" cy="1333767"/>
          </a:xfrm>
          <a:prstGeom prst="rect">
            <a:avLst/>
          </a:prstGeom>
        </p:spPr>
      </p:pic>
      <p:pic>
        <p:nvPicPr>
          <p:cNvPr id="8" name="図 7">
            <a:extLst>
              <a:ext uri="{FF2B5EF4-FFF2-40B4-BE49-F238E27FC236}">
                <a16:creationId xmlns:a16="http://schemas.microsoft.com/office/drawing/2014/main" id="{5DDFCD20-B5E6-4213-8435-BF90E1CD70B2}"/>
              </a:ext>
            </a:extLst>
          </p:cNvPr>
          <p:cNvPicPr>
            <a:picLocks noChangeAspect="1"/>
          </p:cNvPicPr>
          <p:nvPr/>
        </p:nvPicPr>
        <p:blipFill rotWithShape="1">
          <a:blip r:embed="rId5"/>
          <a:srcRect l="39381"/>
          <a:stretch/>
        </p:blipFill>
        <p:spPr>
          <a:xfrm>
            <a:off x="4060425" y="1028073"/>
            <a:ext cx="4490908" cy="2393813"/>
          </a:xfrm>
          <a:prstGeom prst="rect">
            <a:avLst/>
          </a:prstGeom>
        </p:spPr>
      </p:pic>
      <p:sp>
        <p:nvSpPr>
          <p:cNvPr id="9" name="テキスト ボックス 8">
            <a:extLst>
              <a:ext uri="{FF2B5EF4-FFF2-40B4-BE49-F238E27FC236}">
                <a16:creationId xmlns:a16="http://schemas.microsoft.com/office/drawing/2014/main" id="{3DDC9B0E-D1C6-4268-943F-78A5B4E122D0}"/>
              </a:ext>
            </a:extLst>
          </p:cNvPr>
          <p:cNvSpPr txBox="1"/>
          <p:nvPr/>
        </p:nvSpPr>
        <p:spPr>
          <a:xfrm>
            <a:off x="1620339" y="724832"/>
            <a:ext cx="4580167" cy="461665"/>
          </a:xfrm>
          <a:prstGeom prst="rect">
            <a:avLst/>
          </a:prstGeom>
          <a:noFill/>
        </p:spPr>
        <p:txBody>
          <a:bodyPr wrap="square">
            <a:spAutoFit/>
          </a:bodyPr>
          <a:lstStyle/>
          <a:p>
            <a:pPr defTabSz="457200">
              <a:defRPr/>
            </a:pPr>
            <a:r>
              <a:rPr kumimoji="0" lang="en-US" altLang="ja-JP" sz="2400" b="1" dirty="0">
                <a:solidFill>
                  <a:srgbClr val="000080"/>
                </a:solidFill>
                <a:latin typeface="Segoe UI"/>
                <a:ea typeface="游ゴシック"/>
              </a:rPr>
              <a:t>Superconducting Object Lens</a:t>
            </a:r>
            <a:endParaRPr kumimoji="0" lang="ja-JP" altLang="en-US" sz="2400" dirty="0">
              <a:solidFill>
                <a:prstClr val="black"/>
              </a:solidFill>
              <a:latin typeface="Segoe UI"/>
              <a:ea typeface="游ゴシック"/>
            </a:endParaRPr>
          </a:p>
        </p:txBody>
      </p:sp>
      <p:pic>
        <p:nvPicPr>
          <p:cNvPr id="10" name="図 9">
            <a:extLst>
              <a:ext uri="{FF2B5EF4-FFF2-40B4-BE49-F238E27FC236}">
                <a16:creationId xmlns:a16="http://schemas.microsoft.com/office/drawing/2014/main" id="{523CDF8F-ADD9-4B58-AABD-2E29C26CEA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62" t="15769" r="25493" b="16978"/>
          <a:stretch/>
        </p:blipFill>
        <p:spPr>
          <a:xfrm>
            <a:off x="1730049" y="1167134"/>
            <a:ext cx="2220669" cy="2393812"/>
          </a:xfrm>
          <a:prstGeom prst="rect">
            <a:avLst/>
          </a:prstGeom>
        </p:spPr>
      </p:pic>
      <p:pic>
        <p:nvPicPr>
          <p:cNvPr id="13" name="図 12">
            <a:extLst>
              <a:ext uri="{FF2B5EF4-FFF2-40B4-BE49-F238E27FC236}">
                <a16:creationId xmlns:a16="http://schemas.microsoft.com/office/drawing/2014/main" id="{87981DB3-23C7-4ED0-8F8C-2630C757D892}"/>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25515" r="53761" b="41701"/>
          <a:stretch/>
        </p:blipFill>
        <p:spPr>
          <a:xfrm>
            <a:off x="9379249" y="2285489"/>
            <a:ext cx="1210759" cy="1294821"/>
          </a:xfrm>
          <a:prstGeom prst="rect">
            <a:avLst/>
          </a:prstGeom>
        </p:spPr>
      </p:pic>
      <p:pic>
        <p:nvPicPr>
          <p:cNvPr id="14" name="図 13">
            <a:extLst>
              <a:ext uri="{FF2B5EF4-FFF2-40B4-BE49-F238E27FC236}">
                <a16:creationId xmlns:a16="http://schemas.microsoft.com/office/drawing/2014/main" id="{7D0765EF-0A07-494F-93C7-7A6C0FDF63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6446" r="5962"/>
          <a:stretch/>
        </p:blipFill>
        <p:spPr>
          <a:xfrm>
            <a:off x="6721206" y="3445548"/>
            <a:ext cx="1691274" cy="1475500"/>
          </a:xfrm>
          <a:prstGeom prst="rect">
            <a:avLst/>
          </a:prstGeom>
        </p:spPr>
      </p:pic>
      <p:pic>
        <p:nvPicPr>
          <p:cNvPr id="15" name="図 14">
            <a:extLst>
              <a:ext uri="{FF2B5EF4-FFF2-40B4-BE49-F238E27FC236}">
                <a16:creationId xmlns:a16="http://schemas.microsoft.com/office/drawing/2014/main" id="{5DAFDDD2-20EE-42F9-A3E0-7CFA1EE25A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3804"/>
          <a:stretch/>
        </p:blipFill>
        <p:spPr>
          <a:xfrm>
            <a:off x="4281742" y="3436118"/>
            <a:ext cx="2077427" cy="1470152"/>
          </a:xfrm>
          <a:prstGeom prst="rect">
            <a:avLst/>
          </a:prstGeom>
        </p:spPr>
      </p:pic>
      <p:sp>
        <p:nvSpPr>
          <p:cNvPr id="16" name="テキスト ボックス 15">
            <a:extLst>
              <a:ext uri="{FF2B5EF4-FFF2-40B4-BE49-F238E27FC236}">
                <a16:creationId xmlns:a16="http://schemas.microsoft.com/office/drawing/2014/main" id="{1C0DB473-66F4-4C7C-8AA4-263624877105}"/>
              </a:ext>
            </a:extLst>
          </p:cNvPr>
          <p:cNvSpPr txBox="1"/>
          <p:nvPr/>
        </p:nvSpPr>
        <p:spPr>
          <a:xfrm>
            <a:off x="4281741" y="4906273"/>
            <a:ext cx="2077427" cy="489219"/>
          </a:xfrm>
          <a:prstGeom prst="rect">
            <a:avLst/>
          </a:prstGeom>
          <a:solidFill>
            <a:schemeClr val="bg1">
              <a:alpha val="89000"/>
            </a:schemeClr>
          </a:solidFill>
        </p:spPr>
        <p:txBody>
          <a:bodyPr wrap="square">
            <a:noAutofit/>
          </a:bodyPr>
          <a:lstStyle/>
          <a:p>
            <a:pPr defTabSz="457200">
              <a:defRPr/>
            </a:pPr>
            <a:r>
              <a:rPr kumimoji="0" lang="en-US" altLang="ja-JP" sz="1400" b="1" dirty="0">
                <a:solidFill>
                  <a:prstClr val="black"/>
                </a:solidFill>
                <a:latin typeface="Segoe UI"/>
                <a:ea typeface="游ゴシック"/>
              </a:rPr>
              <a:t>Superconducting Coil</a:t>
            </a:r>
            <a:br>
              <a:rPr kumimoji="0" lang="en-US" altLang="ja-JP" sz="1400" b="1" dirty="0">
                <a:solidFill>
                  <a:prstClr val="black"/>
                </a:solidFill>
                <a:latin typeface="Segoe UI"/>
                <a:ea typeface="游ゴシック"/>
              </a:rPr>
            </a:br>
            <a:r>
              <a:rPr kumimoji="0" lang="en-US" altLang="ja-JP" sz="1200" dirty="0">
                <a:solidFill>
                  <a:prstClr val="black"/>
                </a:solidFill>
                <a:latin typeface="Segoe UI"/>
                <a:ea typeface="游ゴシック"/>
              </a:rPr>
              <a:t>with persistent current SW</a:t>
            </a:r>
          </a:p>
        </p:txBody>
      </p:sp>
      <p:sp>
        <p:nvSpPr>
          <p:cNvPr id="17" name="テキスト ボックス 16">
            <a:extLst>
              <a:ext uri="{FF2B5EF4-FFF2-40B4-BE49-F238E27FC236}">
                <a16:creationId xmlns:a16="http://schemas.microsoft.com/office/drawing/2014/main" id="{AD401F4B-B34C-43F6-B302-CFEDB676CCEF}"/>
              </a:ext>
            </a:extLst>
          </p:cNvPr>
          <p:cNvSpPr txBox="1"/>
          <p:nvPr/>
        </p:nvSpPr>
        <p:spPr>
          <a:xfrm>
            <a:off x="6721209" y="4921693"/>
            <a:ext cx="1691275" cy="489219"/>
          </a:xfrm>
          <a:prstGeom prst="rect">
            <a:avLst/>
          </a:prstGeom>
          <a:solidFill>
            <a:schemeClr val="bg1">
              <a:alpha val="89000"/>
            </a:schemeClr>
          </a:solidFill>
        </p:spPr>
        <p:txBody>
          <a:bodyPr wrap="square">
            <a:noAutofit/>
          </a:bodyPr>
          <a:lstStyle/>
          <a:p>
            <a:pPr defTabSz="457200">
              <a:defRPr/>
            </a:pPr>
            <a:r>
              <a:rPr kumimoji="0" lang="en-US" altLang="ja-JP" sz="1400" b="1" dirty="0">
                <a:solidFill>
                  <a:prstClr val="black"/>
                </a:solidFill>
                <a:latin typeface="Segoe UI"/>
                <a:ea typeface="游ゴシック"/>
              </a:rPr>
              <a:t>Meissner Shield</a:t>
            </a:r>
          </a:p>
          <a:p>
            <a:pPr defTabSz="457200">
              <a:defRPr/>
            </a:pPr>
            <a:r>
              <a:rPr kumimoji="0" lang="en-US" altLang="ja-JP" sz="1200" dirty="0">
                <a:solidFill>
                  <a:prstClr val="black"/>
                </a:solidFill>
                <a:latin typeface="Segoe UI"/>
                <a:ea typeface="游ゴシック"/>
              </a:rPr>
              <a:t>for field convergence</a:t>
            </a:r>
          </a:p>
        </p:txBody>
      </p:sp>
      <p:pic>
        <p:nvPicPr>
          <p:cNvPr id="12" name="図 11">
            <a:extLst>
              <a:ext uri="{FF2B5EF4-FFF2-40B4-BE49-F238E27FC236}">
                <a16:creationId xmlns:a16="http://schemas.microsoft.com/office/drawing/2014/main" id="{DE377A10-AE24-422F-AD33-8655777FF7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1336" y="1068080"/>
            <a:ext cx="1146265" cy="1434835"/>
          </a:xfrm>
          <a:prstGeom prst="rect">
            <a:avLst/>
          </a:prstGeom>
        </p:spPr>
      </p:pic>
      <p:sp>
        <p:nvSpPr>
          <p:cNvPr id="18" name="テキスト ボックス 17">
            <a:extLst>
              <a:ext uri="{FF2B5EF4-FFF2-40B4-BE49-F238E27FC236}">
                <a16:creationId xmlns:a16="http://schemas.microsoft.com/office/drawing/2014/main" id="{DD5A5B89-D687-4506-9E61-3517DF4C94E7}"/>
              </a:ext>
            </a:extLst>
          </p:cNvPr>
          <p:cNvSpPr txBox="1"/>
          <p:nvPr/>
        </p:nvSpPr>
        <p:spPr>
          <a:xfrm>
            <a:off x="7663546" y="734169"/>
            <a:ext cx="3004457" cy="369332"/>
          </a:xfrm>
          <a:prstGeom prst="rect">
            <a:avLst/>
          </a:prstGeom>
          <a:noFill/>
        </p:spPr>
        <p:txBody>
          <a:bodyPr wrap="square">
            <a:spAutoFit/>
          </a:bodyPr>
          <a:lstStyle/>
          <a:p>
            <a:pPr defTabSz="457200">
              <a:defRPr/>
            </a:pPr>
            <a:r>
              <a:rPr kumimoji="0" lang="en-US" altLang="ja-JP" b="1" dirty="0">
                <a:solidFill>
                  <a:srgbClr val="000080"/>
                </a:solidFill>
                <a:latin typeface="Segoe UI"/>
                <a:ea typeface="游ゴシック"/>
              </a:rPr>
              <a:t> Developed by I. Dietrich</a:t>
            </a:r>
            <a:endParaRPr kumimoji="0" lang="ja-JP" altLang="en-US" dirty="0">
              <a:solidFill>
                <a:prstClr val="black"/>
              </a:solidFill>
              <a:latin typeface="Segoe UI"/>
              <a:ea typeface="游ゴシック"/>
            </a:endParaRPr>
          </a:p>
        </p:txBody>
      </p:sp>
      <p:sp>
        <p:nvSpPr>
          <p:cNvPr id="19" name="テキスト ボックス 18">
            <a:extLst>
              <a:ext uri="{FF2B5EF4-FFF2-40B4-BE49-F238E27FC236}">
                <a16:creationId xmlns:a16="http://schemas.microsoft.com/office/drawing/2014/main" id="{61DF834C-5DD6-4459-AE33-E30CD3C5BEBE}"/>
              </a:ext>
            </a:extLst>
          </p:cNvPr>
          <p:cNvSpPr txBox="1"/>
          <p:nvPr/>
        </p:nvSpPr>
        <p:spPr>
          <a:xfrm>
            <a:off x="9379246" y="3560946"/>
            <a:ext cx="1288754" cy="523220"/>
          </a:xfrm>
          <a:prstGeom prst="rect">
            <a:avLst/>
          </a:prstGeom>
          <a:noFill/>
        </p:spPr>
        <p:txBody>
          <a:bodyPr wrap="square" lIns="0" rIns="0">
            <a:spAutoFit/>
          </a:bodyPr>
          <a:lstStyle/>
          <a:p>
            <a:pPr defTabSz="457200">
              <a:defRPr/>
            </a:pPr>
            <a:r>
              <a:rPr kumimoji="0" lang="en-US" altLang="ja-JP" sz="1400" b="1" dirty="0">
                <a:solidFill>
                  <a:srgbClr val="000080"/>
                </a:solidFill>
                <a:latin typeface="Segoe UI"/>
                <a:ea typeface="游ゴシック"/>
              </a:rPr>
              <a:t>Transfer from JEOL to KEK</a:t>
            </a:r>
            <a:endParaRPr kumimoji="0" lang="ja-JP" altLang="en-US" sz="1400" dirty="0">
              <a:solidFill>
                <a:prstClr val="black"/>
              </a:solidFill>
              <a:latin typeface="Segoe UI"/>
              <a:ea typeface="游ゴシック"/>
            </a:endParaRPr>
          </a:p>
        </p:txBody>
      </p:sp>
      <p:graphicFrame>
        <p:nvGraphicFramePr>
          <p:cNvPr id="20" name="グラフ 19">
            <a:extLst>
              <a:ext uri="{FF2B5EF4-FFF2-40B4-BE49-F238E27FC236}">
                <a16:creationId xmlns:a16="http://schemas.microsoft.com/office/drawing/2014/main" id="{111C1D4D-1157-4961-B4AE-6DE6E22FE665}"/>
              </a:ext>
            </a:extLst>
          </p:cNvPr>
          <p:cNvGraphicFramePr>
            <a:graphicFrameLocks/>
          </p:cNvGraphicFramePr>
          <p:nvPr/>
        </p:nvGraphicFramePr>
        <p:xfrm>
          <a:off x="4028065" y="5226293"/>
          <a:ext cx="2660781" cy="1598956"/>
        </p:xfrm>
        <a:graphic>
          <a:graphicData uri="http://schemas.openxmlformats.org/drawingml/2006/chart">
            <c:chart xmlns:c="http://schemas.openxmlformats.org/drawingml/2006/chart" xmlns:r="http://schemas.openxmlformats.org/officeDocument/2006/relationships" r:id="rId10"/>
          </a:graphicData>
        </a:graphic>
      </p:graphicFrame>
      <p:cxnSp>
        <p:nvCxnSpPr>
          <p:cNvPr id="21" name="直線矢印コネクタ 20">
            <a:extLst>
              <a:ext uri="{FF2B5EF4-FFF2-40B4-BE49-F238E27FC236}">
                <a16:creationId xmlns:a16="http://schemas.microsoft.com/office/drawing/2014/main" id="{D7F18F37-CB5F-46EF-9BAA-116F9A99825B}"/>
              </a:ext>
            </a:extLst>
          </p:cNvPr>
          <p:cNvCxnSpPr>
            <a:cxnSpLocks/>
            <a:stCxn id="15" idx="0"/>
          </p:cNvCxnSpPr>
          <p:nvPr/>
        </p:nvCxnSpPr>
        <p:spPr>
          <a:xfrm flipV="1">
            <a:off x="5320453" y="2542524"/>
            <a:ext cx="880050" cy="8935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92B2414-1B3A-40FD-B485-3755C66425E3}"/>
              </a:ext>
            </a:extLst>
          </p:cNvPr>
          <p:cNvCxnSpPr>
            <a:cxnSpLocks/>
            <a:stCxn id="14" idx="0"/>
          </p:cNvCxnSpPr>
          <p:nvPr/>
        </p:nvCxnSpPr>
        <p:spPr>
          <a:xfrm flipH="1" flipV="1">
            <a:off x="6778391" y="2715904"/>
            <a:ext cx="788455" cy="72964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id="{2F99DB83-2891-4CEB-AA3F-9E98CCA8B604}"/>
              </a:ext>
            </a:extLst>
          </p:cNvPr>
          <p:cNvSpPr txBox="1">
            <a:spLocks/>
          </p:cNvSpPr>
          <p:nvPr/>
        </p:nvSpPr>
        <p:spPr>
          <a:xfrm>
            <a:off x="8412483" y="4183301"/>
            <a:ext cx="2255519" cy="1212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Segoe UI" panose="020B0502040204020203" pitchFamily="34" charset="0"/>
              <a:buChar char="-"/>
              <a:defRPr kumimoji="1" sz="22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anose="05000000000000000000" pitchFamily="2" charset="2"/>
              <a:buChar char="ü"/>
              <a:defRPr kumimoji="1"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Segoe UI" panose="020B0502040204020203" pitchFamily="34" charset="0"/>
              <a:buChar char="-"/>
              <a:defRPr kumimoji="1"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panose="05000000000000000000" pitchFamily="2" charset="2"/>
              <a:buChar char="ü"/>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en-US" altLang="ja-JP" sz="1600" dirty="0">
                <a:solidFill>
                  <a:prstClr val="black"/>
                </a:solidFill>
                <a:latin typeface="Segoe UI"/>
                <a:ea typeface="游ゴシック"/>
              </a:rPr>
              <a:t>Magnetic field is </a:t>
            </a:r>
            <a:br>
              <a:rPr lang="en-US" altLang="ja-JP" sz="1600" dirty="0">
                <a:solidFill>
                  <a:prstClr val="black"/>
                </a:solidFill>
                <a:latin typeface="Segoe UI"/>
                <a:ea typeface="游ゴシック"/>
              </a:rPr>
            </a:br>
            <a:r>
              <a:rPr lang="en-US" altLang="ja-JP" sz="1600" dirty="0">
                <a:solidFill>
                  <a:prstClr val="black"/>
                </a:solidFill>
                <a:latin typeface="Segoe UI"/>
                <a:ea typeface="游ゴシック"/>
              </a:rPr>
              <a:t>guided to be focused </a:t>
            </a:r>
            <a:br>
              <a:rPr lang="en-US" altLang="ja-JP" sz="1600" dirty="0">
                <a:solidFill>
                  <a:prstClr val="black"/>
                </a:solidFill>
                <a:latin typeface="Segoe UI"/>
                <a:ea typeface="游ゴシック"/>
              </a:rPr>
            </a:br>
            <a:r>
              <a:rPr lang="en-US" altLang="ja-JP" sz="1600" dirty="0">
                <a:solidFill>
                  <a:prstClr val="black"/>
                </a:solidFill>
                <a:latin typeface="Segoe UI"/>
                <a:ea typeface="游ゴシック"/>
              </a:rPr>
              <a:t>by Meissner shields </a:t>
            </a:r>
            <a:br>
              <a:rPr lang="en-US" altLang="ja-JP" sz="2000" dirty="0">
                <a:solidFill>
                  <a:prstClr val="black"/>
                </a:solidFill>
                <a:latin typeface="Segoe UI"/>
                <a:ea typeface="游ゴシック"/>
              </a:rPr>
            </a:br>
            <a:r>
              <a:rPr lang="en-US" altLang="ja-JP" sz="1600" dirty="0">
                <a:solidFill>
                  <a:prstClr val="black"/>
                </a:solidFill>
                <a:latin typeface="Segoe UI"/>
                <a:ea typeface="游ゴシック"/>
              </a:rPr>
              <a:t>rather than pole-piece / yoke.</a:t>
            </a:r>
          </a:p>
          <a:p>
            <a:pPr>
              <a:defRPr/>
            </a:pPr>
            <a:endParaRPr lang="en-US" altLang="ja-JP" sz="2000" dirty="0">
              <a:solidFill>
                <a:prstClr val="black"/>
              </a:solidFill>
              <a:latin typeface="Segoe UI"/>
              <a:ea typeface="游ゴシック"/>
            </a:endParaRPr>
          </a:p>
        </p:txBody>
      </p:sp>
      <p:sp>
        <p:nvSpPr>
          <p:cNvPr id="30" name="テキスト ボックス 29">
            <a:extLst>
              <a:ext uri="{FF2B5EF4-FFF2-40B4-BE49-F238E27FC236}">
                <a16:creationId xmlns:a16="http://schemas.microsoft.com/office/drawing/2014/main" id="{E18F8278-294E-4316-81E3-26ACEBC5EF27}"/>
              </a:ext>
            </a:extLst>
          </p:cNvPr>
          <p:cNvSpPr txBox="1"/>
          <p:nvPr/>
        </p:nvSpPr>
        <p:spPr>
          <a:xfrm>
            <a:off x="6766193" y="5610275"/>
            <a:ext cx="5425807" cy="830997"/>
          </a:xfrm>
          <a:prstGeom prst="rect">
            <a:avLst/>
          </a:prstGeom>
          <a:noFill/>
        </p:spPr>
        <p:txBody>
          <a:bodyPr wrap="square">
            <a:spAutoFit/>
          </a:bodyPr>
          <a:lstStyle/>
          <a:p>
            <a:pPr defTabSz="457200">
              <a:defRPr/>
            </a:pPr>
            <a:r>
              <a:rPr kumimoji="0" lang="en-US" altLang="ja-JP" sz="2400" b="1" dirty="0">
                <a:solidFill>
                  <a:srgbClr val="000080"/>
                </a:solidFill>
                <a:latin typeface="Segoe UI"/>
                <a:ea typeface="游ゴシック"/>
              </a:rPr>
              <a:t>5MeV </a:t>
            </a:r>
            <a:r>
              <a:rPr kumimoji="0" lang="en-US" altLang="ja-JP" sz="2400" b="1" dirty="0" err="1">
                <a:solidFill>
                  <a:srgbClr val="000080"/>
                </a:solidFill>
                <a:latin typeface="Segoe UI"/>
                <a:ea typeface="游ゴシック"/>
              </a:rPr>
              <a:t>TμM</a:t>
            </a:r>
            <a:r>
              <a:rPr kumimoji="0" lang="en-US" altLang="ja-JP" sz="2400" b="1" dirty="0">
                <a:solidFill>
                  <a:srgbClr val="000080"/>
                </a:solidFill>
                <a:latin typeface="Segoe UI"/>
                <a:ea typeface="游ゴシック"/>
              </a:rPr>
              <a:t> becomes 3m Height,</a:t>
            </a:r>
          </a:p>
          <a:p>
            <a:pPr defTabSz="457200">
              <a:defRPr/>
            </a:pPr>
            <a:r>
              <a:rPr kumimoji="0" lang="en-US" altLang="ja-JP" sz="2400" b="1" dirty="0">
                <a:solidFill>
                  <a:srgbClr val="000080"/>
                </a:solidFill>
                <a:latin typeface="Segoe UI"/>
                <a:ea typeface="游ゴシック"/>
              </a:rPr>
              <a:t>40MeV TµM</a:t>
            </a:r>
            <a:r>
              <a:rPr kumimoji="0" lang="ja-JP" altLang="en-US" sz="2400" b="1" dirty="0">
                <a:solidFill>
                  <a:srgbClr val="000080"/>
                </a:solidFill>
                <a:latin typeface="Segoe UI"/>
                <a:ea typeface="游ゴシック"/>
              </a:rPr>
              <a:t> </a:t>
            </a:r>
            <a:r>
              <a:rPr kumimoji="0" lang="en-US" altLang="ja-JP" sz="2400" b="1" dirty="0">
                <a:solidFill>
                  <a:srgbClr val="000080"/>
                </a:solidFill>
                <a:latin typeface="Segoe UI"/>
                <a:ea typeface="游ゴシック"/>
              </a:rPr>
              <a:t>becomes 9m Length.</a:t>
            </a:r>
            <a:endParaRPr kumimoji="0" lang="ja-JP" altLang="en-US" sz="2400" dirty="0">
              <a:solidFill>
                <a:prstClr val="black"/>
              </a:solidFill>
              <a:latin typeface="Segoe UI"/>
              <a:ea typeface="游ゴシック"/>
            </a:endParaRPr>
          </a:p>
        </p:txBody>
      </p:sp>
      <p:sp>
        <p:nvSpPr>
          <p:cNvPr id="4" name="スライド番号プレースホルダー 3">
            <a:extLst>
              <a:ext uri="{FF2B5EF4-FFF2-40B4-BE49-F238E27FC236}">
                <a16:creationId xmlns:a16="http://schemas.microsoft.com/office/drawing/2014/main" id="{998A4A86-7FCE-312C-D317-E3BE946871A0}"/>
              </a:ext>
            </a:extLst>
          </p:cNvPr>
          <p:cNvSpPr>
            <a:spLocks noGrp="1"/>
          </p:cNvSpPr>
          <p:nvPr>
            <p:ph type="sldNum" sz="quarter" idx="12"/>
          </p:nvPr>
        </p:nvSpPr>
        <p:spPr/>
        <p:txBody>
          <a:bodyPr/>
          <a:lstStyle/>
          <a:p>
            <a:fld id="{6ECE9F22-6082-4149-A6D0-CD8937F79825}" type="slidenum">
              <a:rPr kumimoji="1" lang="ja-JP" altLang="en-US" smtClean="0"/>
              <a:t>25</a:t>
            </a:fld>
            <a:endParaRPr kumimoji="1" lang="ja-JP" altLang="en-US"/>
          </a:p>
        </p:txBody>
      </p:sp>
    </p:spTree>
    <p:extLst>
      <p:ext uri="{BB962C8B-B14F-4D97-AF65-F5344CB8AC3E}">
        <p14:creationId xmlns:p14="http://schemas.microsoft.com/office/powerpoint/2010/main" val="3383674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6C66964-D25A-46B7-AE80-4C3D660E05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0" y="2033562"/>
            <a:ext cx="9144000" cy="3334074"/>
          </a:xfrm>
          <a:prstGeom prst="rect">
            <a:avLst/>
          </a:prstGeom>
        </p:spPr>
      </p:pic>
      <p:sp>
        <p:nvSpPr>
          <p:cNvPr id="6" name="テキスト ボックス 5">
            <a:extLst>
              <a:ext uri="{FF2B5EF4-FFF2-40B4-BE49-F238E27FC236}">
                <a16:creationId xmlns:a16="http://schemas.microsoft.com/office/drawing/2014/main" id="{97984962-5920-4DF6-B0C0-FDAE9880D2D9}"/>
              </a:ext>
            </a:extLst>
          </p:cNvPr>
          <p:cNvSpPr txBox="1"/>
          <p:nvPr/>
        </p:nvSpPr>
        <p:spPr>
          <a:xfrm>
            <a:off x="1524003" y="945013"/>
            <a:ext cx="3658181" cy="646331"/>
          </a:xfrm>
          <a:prstGeom prst="rect">
            <a:avLst/>
          </a:prstGeom>
          <a:noFill/>
        </p:spPr>
        <p:txBody>
          <a:bodyPr wrap="none" rtlCol="0">
            <a:spAutoFit/>
          </a:bodyPr>
          <a:lstStyle/>
          <a:p>
            <a:pPr defTabSz="457200">
              <a:defRPr/>
            </a:pPr>
            <a:r>
              <a:rPr lang="en-US" altLang="ja-JP" sz="3600" b="1" dirty="0">
                <a:solidFill>
                  <a:prstClr val="black"/>
                </a:solidFill>
                <a:latin typeface="Segoe UI"/>
                <a:ea typeface="游ゴシック"/>
              </a:rPr>
              <a:t>Lorentz Method</a:t>
            </a:r>
            <a:endParaRPr lang="ja-JP" altLang="en-US" sz="3600" b="1" dirty="0">
              <a:solidFill>
                <a:prstClr val="black"/>
              </a:solidFill>
              <a:latin typeface="Segoe UI"/>
              <a:ea typeface="游ゴシック"/>
            </a:endParaRPr>
          </a:p>
        </p:txBody>
      </p:sp>
      <p:sp>
        <p:nvSpPr>
          <p:cNvPr id="8" name="テキスト ボックス 7">
            <a:extLst>
              <a:ext uri="{FF2B5EF4-FFF2-40B4-BE49-F238E27FC236}">
                <a16:creationId xmlns:a16="http://schemas.microsoft.com/office/drawing/2014/main" id="{20377DA1-81BB-4CEA-9BF4-89BEA3CCBC43}"/>
              </a:ext>
            </a:extLst>
          </p:cNvPr>
          <p:cNvSpPr txBox="1"/>
          <p:nvPr/>
        </p:nvSpPr>
        <p:spPr>
          <a:xfrm>
            <a:off x="6351270" y="945013"/>
            <a:ext cx="3656386" cy="646331"/>
          </a:xfrm>
          <a:prstGeom prst="rect">
            <a:avLst/>
          </a:prstGeom>
          <a:noFill/>
        </p:spPr>
        <p:txBody>
          <a:bodyPr wrap="none" rtlCol="0">
            <a:spAutoFit/>
          </a:bodyPr>
          <a:lstStyle/>
          <a:p>
            <a:pPr defTabSz="457200">
              <a:defRPr/>
            </a:pPr>
            <a:r>
              <a:rPr lang="en-US" altLang="ja-JP" sz="3600" b="1" dirty="0">
                <a:solidFill>
                  <a:prstClr val="black"/>
                </a:solidFill>
                <a:latin typeface="Segoe UI"/>
                <a:ea typeface="游ゴシック"/>
              </a:rPr>
              <a:t>Zernike</a:t>
            </a:r>
            <a:r>
              <a:rPr lang="en-US" altLang="ja-JP" sz="3600" dirty="0">
                <a:solidFill>
                  <a:prstClr val="black"/>
                </a:solidFill>
                <a:latin typeface="Segoe UI"/>
                <a:ea typeface="游ゴシック"/>
              </a:rPr>
              <a:t> </a:t>
            </a:r>
            <a:r>
              <a:rPr lang="en-US" altLang="ja-JP" sz="3600" b="1" dirty="0">
                <a:solidFill>
                  <a:prstClr val="black"/>
                </a:solidFill>
                <a:latin typeface="Segoe UI"/>
                <a:ea typeface="游ゴシック"/>
              </a:rPr>
              <a:t>Method</a:t>
            </a:r>
            <a:endParaRPr lang="ja-JP" altLang="en-US" sz="3600" b="1" dirty="0">
              <a:solidFill>
                <a:prstClr val="black"/>
              </a:solidFill>
              <a:latin typeface="Segoe UI"/>
              <a:ea typeface="游ゴシック"/>
            </a:endParaRPr>
          </a:p>
        </p:txBody>
      </p:sp>
      <p:sp>
        <p:nvSpPr>
          <p:cNvPr id="7" name="テキスト ボックス 6">
            <a:extLst>
              <a:ext uri="{FF2B5EF4-FFF2-40B4-BE49-F238E27FC236}">
                <a16:creationId xmlns:a16="http://schemas.microsoft.com/office/drawing/2014/main" id="{05063F0C-3866-4EB9-BF9F-0EFF477A3A73}"/>
              </a:ext>
            </a:extLst>
          </p:cNvPr>
          <p:cNvSpPr txBox="1"/>
          <p:nvPr/>
        </p:nvSpPr>
        <p:spPr>
          <a:xfrm>
            <a:off x="1650616" y="5829303"/>
            <a:ext cx="8794010" cy="830997"/>
          </a:xfrm>
          <a:prstGeom prst="rect">
            <a:avLst/>
          </a:prstGeom>
          <a:noFill/>
        </p:spPr>
        <p:txBody>
          <a:bodyPr wrap="none" rtlCol="0">
            <a:spAutoFit/>
          </a:bodyPr>
          <a:lstStyle/>
          <a:p>
            <a:pPr defTabSz="457200">
              <a:defRPr/>
            </a:pPr>
            <a:r>
              <a:rPr lang="en-US" altLang="ja-JP" sz="2400" b="1" dirty="0">
                <a:solidFill>
                  <a:prstClr val="black"/>
                </a:solidFill>
                <a:latin typeface="Segoe UI"/>
                <a:ea typeface="游ゴシック"/>
              </a:rPr>
              <a:t>TµM</a:t>
            </a:r>
            <a:r>
              <a:rPr lang="ja-JP" altLang="en-US" sz="2400" b="1" dirty="0">
                <a:solidFill>
                  <a:prstClr val="black"/>
                </a:solidFill>
                <a:latin typeface="Segoe UI"/>
                <a:ea typeface="游ゴシック"/>
              </a:rPr>
              <a:t> </a:t>
            </a:r>
            <a:r>
              <a:rPr lang="en-US" altLang="ja-JP" sz="2400" b="1" dirty="0">
                <a:solidFill>
                  <a:prstClr val="black"/>
                </a:solidFill>
                <a:latin typeface="Segoe UI"/>
                <a:ea typeface="游ゴシック"/>
              </a:rPr>
              <a:t>can</a:t>
            </a:r>
            <a:r>
              <a:rPr lang="ja-JP" altLang="en-US" sz="2400" b="1" dirty="0">
                <a:solidFill>
                  <a:prstClr val="black"/>
                </a:solidFill>
                <a:latin typeface="Segoe UI"/>
                <a:ea typeface="游ゴシック"/>
              </a:rPr>
              <a:t> </a:t>
            </a:r>
            <a:r>
              <a:rPr lang="en-US" altLang="ja-JP" sz="2400" b="1" dirty="0">
                <a:solidFill>
                  <a:prstClr val="black"/>
                </a:solidFill>
                <a:latin typeface="Segoe UI"/>
                <a:ea typeface="游ゴシック"/>
              </a:rPr>
              <a:t>visualize electromagnetic field in a bulk specimen.</a:t>
            </a:r>
          </a:p>
          <a:p>
            <a:pPr defTabSz="457200">
              <a:defRPr/>
            </a:pPr>
            <a:r>
              <a:rPr lang="en-US" altLang="ja-JP" sz="2400" dirty="0">
                <a:solidFill>
                  <a:prstClr val="black"/>
                </a:solidFill>
                <a:latin typeface="Segoe UI"/>
                <a:ea typeface="游ゴシック"/>
              </a:rPr>
              <a:t>The 3D distribution is also obtained by Computed Tomography.</a:t>
            </a:r>
            <a:endParaRPr lang="ja-JP" altLang="en-US" sz="2400" dirty="0">
              <a:solidFill>
                <a:prstClr val="black"/>
              </a:solidFill>
              <a:latin typeface="Segoe UI"/>
              <a:ea typeface="游ゴシック"/>
            </a:endParaRPr>
          </a:p>
        </p:txBody>
      </p:sp>
      <p:sp>
        <p:nvSpPr>
          <p:cNvPr id="11" name="テキスト ボックス 10">
            <a:extLst>
              <a:ext uri="{FF2B5EF4-FFF2-40B4-BE49-F238E27FC236}">
                <a16:creationId xmlns:a16="http://schemas.microsoft.com/office/drawing/2014/main" id="{CD611E16-AE75-466C-9996-B1CE17550302}"/>
              </a:ext>
            </a:extLst>
          </p:cNvPr>
          <p:cNvSpPr txBox="1"/>
          <p:nvPr/>
        </p:nvSpPr>
        <p:spPr>
          <a:xfrm>
            <a:off x="1524000" y="1503329"/>
            <a:ext cx="4445384" cy="369332"/>
          </a:xfrm>
          <a:prstGeom prst="rect">
            <a:avLst/>
          </a:prstGeom>
          <a:noFill/>
        </p:spPr>
        <p:txBody>
          <a:bodyPr wrap="square">
            <a:spAutoFit/>
          </a:bodyPr>
          <a:lstStyle/>
          <a:p>
            <a:pPr defTabSz="457200">
              <a:defRPr/>
            </a:pPr>
            <a:r>
              <a:rPr lang="en-US" altLang="ja-JP" dirty="0">
                <a:solidFill>
                  <a:prstClr val="black"/>
                </a:solidFill>
                <a:latin typeface="Segoe UI"/>
                <a:ea typeface="游ゴシック"/>
              </a:rPr>
              <a:t>visualizes distribution of beam deflection:</a:t>
            </a:r>
            <a:endParaRPr kumimoji="0" lang="ja-JP" altLang="en-US" dirty="0">
              <a:solidFill>
                <a:prstClr val="black"/>
              </a:solidFill>
              <a:latin typeface="Segoe UI"/>
              <a:ea typeface="游ゴシック"/>
            </a:endParaRPr>
          </a:p>
        </p:txBody>
      </p:sp>
      <p:sp>
        <p:nvSpPr>
          <p:cNvPr id="14" name="テキスト ボックス 13">
            <a:extLst>
              <a:ext uri="{FF2B5EF4-FFF2-40B4-BE49-F238E27FC236}">
                <a16:creationId xmlns:a16="http://schemas.microsoft.com/office/drawing/2014/main" id="{66BC6B21-6315-478E-B7BD-FEAE0638BEC0}"/>
              </a:ext>
            </a:extLst>
          </p:cNvPr>
          <p:cNvSpPr txBox="1"/>
          <p:nvPr/>
        </p:nvSpPr>
        <p:spPr>
          <a:xfrm>
            <a:off x="6351270" y="1490364"/>
            <a:ext cx="3788436" cy="369332"/>
          </a:xfrm>
          <a:prstGeom prst="rect">
            <a:avLst/>
          </a:prstGeom>
          <a:noFill/>
        </p:spPr>
        <p:txBody>
          <a:bodyPr wrap="square">
            <a:spAutoFit/>
          </a:bodyPr>
          <a:lstStyle/>
          <a:p>
            <a:pPr defTabSz="457200">
              <a:defRPr/>
            </a:pPr>
            <a:r>
              <a:rPr lang="en-US" altLang="ja-JP" dirty="0">
                <a:solidFill>
                  <a:prstClr val="black"/>
                </a:solidFill>
                <a:latin typeface="Segoe UI"/>
                <a:ea typeface="游ゴシック"/>
              </a:rPr>
              <a:t>visualizes electrostatic potentials:</a:t>
            </a:r>
            <a:endParaRPr kumimoji="0" lang="ja-JP" altLang="en-US" dirty="0">
              <a:solidFill>
                <a:prstClr val="black"/>
              </a:solidFill>
              <a:latin typeface="Segoe UI"/>
              <a:ea typeface="游ゴシック"/>
            </a:endParaRPr>
          </a:p>
        </p:txBody>
      </p:sp>
      <p:pic>
        <p:nvPicPr>
          <p:cNvPr id="4" name="図 3">
            <a:extLst>
              <a:ext uri="{FF2B5EF4-FFF2-40B4-BE49-F238E27FC236}">
                <a16:creationId xmlns:a16="http://schemas.microsoft.com/office/drawing/2014/main" id="{25114D1D-8C19-0C48-0FF0-7E061B7B9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34003"/>
            <a:ext cx="9144000" cy="3334073"/>
          </a:xfrm>
          <a:prstGeom prst="rect">
            <a:avLst/>
          </a:prstGeom>
        </p:spPr>
      </p:pic>
      <p:sp>
        <p:nvSpPr>
          <p:cNvPr id="9" name="タイトル 8">
            <a:extLst>
              <a:ext uri="{FF2B5EF4-FFF2-40B4-BE49-F238E27FC236}">
                <a16:creationId xmlns:a16="http://schemas.microsoft.com/office/drawing/2014/main" id="{642B1E2C-4213-F61E-6C8D-CFD3180D7733}"/>
              </a:ext>
            </a:extLst>
          </p:cNvPr>
          <p:cNvSpPr>
            <a:spLocks noGrp="1"/>
          </p:cNvSpPr>
          <p:nvPr>
            <p:ph type="title"/>
          </p:nvPr>
        </p:nvSpPr>
        <p:spPr/>
        <p:txBody>
          <a:bodyPr>
            <a:normAutofit/>
          </a:bodyPr>
          <a:lstStyle/>
          <a:p>
            <a:r>
              <a:rPr kumimoji="0" lang="en-US" altLang="ja-JP" sz="4000" b="1" dirty="0">
                <a:solidFill>
                  <a:prstClr val="white"/>
                </a:solidFill>
                <a:latin typeface="Segoe UI"/>
                <a:ea typeface="游ゴシック"/>
              </a:rPr>
              <a:t>Visualization of Electromagnetic Fields</a:t>
            </a:r>
            <a:endParaRPr lang="ja-JP" altLang="en-US" dirty="0"/>
          </a:p>
        </p:txBody>
      </p:sp>
      <p:sp>
        <p:nvSpPr>
          <p:cNvPr id="2" name="スライド番号プレースホルダー 1">
            <a:extLst>
              <a:ext uri="{FF2B5EF4-FFF2-40B4-BE49-F238E27FC236}">
                <a16:creationId xmlns:a16="http://schemas.microsoft.com/office/drawing/2014/main" id="{AC69FE9E-D19D-4B75-7D5A-59A2622DB025}"/>
              </a:ext>
            </a:extLst>
          </p:cNvPr>
          <p:cNvSpPr>
            <a:spLocks noGrp="1"/>
          </p:cNvSpPr>
          <p:nvPr>
            <p:ph type="sldNum" sz="quarter" idx="12"/>
          </p:nvPr>
        </p:nvSpPr>
        <p:spPr/>
        <p:txBody>
          <a:bodyPr/>
          <a:lstStyle/>
          <a:p>
            <a:fld id="{6ECE9F22-6082-4149-A6D0-CD8937F79825}" type="slidenum">
              <a:rPr kumimoji="1" lang="ja-JP" altLang="en-US" smtClean="0"/>
              <a:t>26</a:t>
            </a:fld>
            <a:endParaRPr kumimoji="1" lang="ja-JP" altLang="en-US"/>
          </a:p>
        </p:txBody>
      </p:sp>
    </p:spTree>
    <p:extLst>
      <p:ext uri="{BB962C8B-B14F-4D97-AF65-F5344CB8AC3E}">
        <p14:creationId xmlns:p14="http://schemas.microsoft.com/office/powerpoint/2010/main" val="331016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DBDF909-B63B-444D-8EDA-0A561A782312}"/>
              </a:ext>
            </a:extLst>
          </p:cNvPr>
          <p:cNvSpPr/>
          <p:nvPr/>
        </p:nvSpPr>
        <p:spPr>
          <a:xfrm>
            <a:off x="0" y="-1"/>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algn="ctr">
              <a:defRPr/>
            </a:pPr>
            <a:r>
              <a:rPr lang="en-US" altLang="ja-JP" sz="4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Visualization of Elec-Potential by Phase-Contrast</a:t>
            </a:r>
            <a:endParaRPr lang="ja-JP" altLang="en-US" sz="4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pic>
        <p:nvPicPr>
          <p:cNvPr id="3" name="図 2">
            <a:extLst>
              <a:ext uri="{FF2B5EF4-FFF2-40B4-BE49-F238E27FC236}">
                <a16:creationId xmlns:a16="http://schemas.microsoft.com/office/drawing/2014/main" id="{B0A5FFA0-B87E-4418-ADB7-2F818E80B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01951"/>
            <a:ext cx="9144000" cy="2741999"/>
          </a:xfrm>
          <a:prstGeom prst="rect">
            <a:avLst/>
          </a:prstGeom>
        </p:spPr>
      </p:pic>
      <p:pic>
        <p:nvPicPr>
          <p:cNvPr id="5" name="図 4">
            <a:extLst>
              <a:ext uri="{FF2B5EF4-FFF2-40B4-BE49-F238E27FC236}">
                <a16:creationId xmlns:a16="http://schemas.microsoft.com/office/drawing/2014/main" id="{32469906-8878-4421-B124-3602BA87B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801951"/>
            <a:ext cx="9144000" cy="2741999"/>
          </a:xfrm>
          <a:prstGeom prst="rect">
            <a:avLst/>
          </a:prstGeom>
        </p:spPr>
      </p:pic>
      <p:pic>
        <p:nvPicPr>
          <p:cNvPr id="7" name="図 6">
            <a:extLst>
              <a:ext uri="{FF2B5EF4-FFF2-40B4-BE49-F238E27FC236}">
                <a16:creationId xmlns:a16="http://schemas.microsoft.com/office/drawing/2014/main" id="{576F6D31-3FBF-4C9F-A7D2-98754A2AD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801951"/>
            <a:ext cx="9144000" cy="2741999"/>
          </a:xfrm>
          <a:prstGeom prst="rect">
            <a:avLst/>
          </a:prstGeom>
        </p:spPr>
      </p:pic>
      <p:sp>
        <p:nvSpPr>
          <p:cNvPr id="13" name="コンテンツ プレースホルダー 16">
            <a:extLst>
              <a:ext uri="{FF2B5EF4-FFF2-40B4-BE49-F238E27FC236}">
                <a16:creationId xmlns:a16="http://schemas.microsoft.com/office/drawing/2014/main" id="{911B8A60-46DB-4E6E-9F34-C179217F7EED}"/>
              </a:ext>
            </a:extLst>
          </p:cNvPr>
          <p:cNvSpPr txBox="1">
            <a:spLocks/>
          </p:cNvSpPr>
          <p:nvPr/>
        </p:nvSpPr>
        <p:spPr>
          <a:xfrm>
            <a:off x="5366217" y="6513921"/>
            <a:ext cx="5303666" cy="449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Segoe UI" panose="020B0502040204020203" pitchFamily="34" charset="0"/>
              <a:buChar char="-"/>
              <a:defRPr kumimoji="1" sz="22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anose="05000000000000000000" pitchFamily="2" charset="2"/>
              <a:buChar char="ü"/>
              <a:defRPr kumimoji="1"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Segoe UI" panose="020B0502040204020203" pitchFamily="34" charset="0"/>
              <a:buChar char="-"/>
              <a:defRPr kumimoji="1"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Wingdings" panose="05000000000000000000" pitchFamily="2" charset="2"/>
              <a:buChar char="ü"/>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en-US" altLang="ja-JP" sz="20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Phase-shift is converted into Contrast</a:t>
            </a:r>
            <a:endParaRPr lang="ja-JP" altLang="en-US" sz="20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7" name="コンテンツ プレースホルダー 16">
            <a:extLst>
              <a:ext uri="{FF2B5EF4-FFF2-40B4-BE49-F238E27FC236}">
                <a16:creationId xmlns:a16="http://schemas.microsoft.com/office/drawing/2014/main" id="{B3E945B0-3347-45BC-BAD3-A3B768803F77}"/>
              </a:ext>
            </a:extLst>
          </p:cNvPr>
          <p:cNvSpPr>
            <a:spLocks noGrp="1"/>
          </p:cNvSpPr>
          <p:nvPr>
            <p:ph idx="1"/>
          </p:nvPr>
        </p:nvSpPr>
        <p:spPr>
          <a:xfrm>
            <a:off x="7291773" y="2881157"/>
            <a:ext cx="3247483" cy="790144"/>
          </a:xfrm>
        </p:spPr>
        <p:txBody>
          <a:bodyPr wrap="none">
            <a:noAutofit/>
          </a:bodyPr>
          <a:lstStyle/>
          <a:p>
            <a:pPr marL="0" indent="0">
              <a:buNone/>
            </a:pPr>
            <a:r>
              <a:rPr lang="en-US" altLang="ja-JP" sz="2000">
                <a:solidFill>
                  <a:srgbClr val="FF0000"/>
                </a:solidFill>
                <a:latin typeface="Segoe UI" panose="020B0502040204020203" pitchFamily="34" charset="0"/>
                <a:cs typeface="Segoe UI" panose="020B0502040204020203" pitchFamily="34" charset="0"/>
              </a:rPr>
              <a:t>Phase Shift:</a:t>
            </a:r>
            <a:r>
              <a:rPr lang="en-US" altLang="ja-JP" sz="2000" b="1">
                <a:solidFill>
                  <a:srgbClr val="FF0000"/>
                </a:solidFill>
                <a:latin typeface="Segoe UI" panose="020B0502040204020203" pitchFamily="34" charset="0"/>
                <a:cs typeface="Segoe UI" panose="020B0502040204020203" pitchFamily="34" charset="0"/>
              </a:rPr>
              <a:t>  </a:t>
            </a:r>
            <a:br>
              <a:rPr lang="en-US" altLang="ja-JP" sz="2000" b="1">
                <a:solidFill>
                  <a:srgbClr val="FF0000"/>
                </a:solidFill>
                <a:latin typeface="Segoe UI" panose="020B0502040204020203" pitchFamily="34" charset="0"/>
                <a:cs typeface="Segoe UI" panose="020B0502040204020203" pitchFamily="34" charset="0"/>
              </a:rPr>
            </a:br>
            <a:r>
              <a:rPr lang="en-US" altLang="ja-JP" sz="2000" b="1">
                <a:solidFill>
                  <a:srgbClr val="FF0000"/>
                </a:solidFill>
                <a:latin typeface="Segoe UI" panose="020B0502040204020203" pitchFamily="34" charset="0"/>
                <a:cs typeface="Segoe UI" panose="020B0502040204020203" pitchFamily="34" charset="0"/>
              </a:rPr>
              <a:t>θ</a:t>
            </a:r>
            <a:r>
              <a:rPr lang="ja-JP" altLang="en-US" sz="2000" b="1">
                <a:solidFill>
                  <a:srgbClr val="FF0000"/>
                </a:solidFill>
                <a:latin typeface="Segoe UI" panose="020B0502040204020203" pitchFamily="34" charset="0"/>
                <a:cs typeface="Segoe UI" panose="020B0502040204020203" pitchFamily="34" charset="0"/>
              </a:rPr>
              <a:t> ＝ </a:t>
            </a:r>
            <a:r>
              <a:rPr lang="en-US" altLang="ja-JP" sz="2000">
                <a:solidFill>
                  <a:srgbClr val="FF0000"/>
                </a:solidFill>
                <a:latin typeface="Segoe UI" panose="020B0502040204020203" pitchFamily="34" charset="0"/>
                <a:cs typeface="Segoe UI" panose="020B0502040204020203" pitchFamily="34" charset="0"/>
              </a:rPr>
              <a:t>(e/h) </a:t>
            </a:r>
            <a:r>
              <a:rPr lang="en-US" altLang="ja-JP" sz="2000" b="1">
                <a:solidFill>
                  <a:srgbClr val="FF0000"/>
                </a:solidFill>
                <a:latin typeface="Segoe UI" panose="020B0502040204020203" pitchFamily="34" charset="0"/>
                <a:cs typeface="Segoe UI" panose="020B0502040204020203" pitchFamily="34" charset="0"/>
              </a:rPr>
              <a:t>ΔV</a:t>
            </a:r>
            <a:r>
              <a:rPr lang="en-US" altLang="ja-JP" sz="2000">
                <a:solidFill>
                  <a:srgbClr val="FF0000"/>
                </a:solidFill>
                <a:latin typeface="Segoe UI" panose="020B0502040204020203" pitchFamily="34" charset="0"/>
                <a:cs typeface="Segoe UI" panose="020B0502040204020203" pitchFamily="34" charset="0"/>
              </a:rPr>
              <a:t>×Passing-Time</a:t>
            </a:r>
            <a:endParaRPr lang="en-US" altLang="ja-JP" sz="2000" dirty="0">
              <a:latin typeface="Segoe UI" panose="020B0502040204020203" pitchFamily="34" charset="0"/>
              <a:cs typeface="Segoe UI" panose="020B0502040204020203" pitchFamily="34" charset="0"/>
            </a:endParaRPr>
          </a:p>
        </p:txBody>
      </p:sp>
      <p:grpSp>
        <p:nvGrpSpPr>
          <p:cNvPr id="48" name="グループ化 47">
            <a:extLst>
              <a:ext uri="{FF2B5EF4-FFF2-40B4-BE49-F238E27FC236}">
                <a16:creationId xmlns:a16="http://schemas.microsoft.com/office/drawing/2014/main" id="{9E3C77F9-AEF9-A85C-9B8D-BAE023C28454}"/>
              </a:ext>
            </a:extLst>
          </p:cNvPr>
          <p:cNvGrpSpPr/>
          <p:nvPr/>
        </p:nvGrpSpPr>
        <p:grpSpPr>
          <a:xfrm>
            <a:off x="1813871" y="3933820"/>
            <a:ext cx="3190585" cy="2924180"/>
            <a:chOff x="289868" y="3933820"/>
            <a:chExt cx="3190585" cy="2924180"/>
          </a:xfrm>
        </p:grpSpPr>
        <p:pic>
          <p:nvPicPr>
            <p:cNvPr id="18" name="Picture 2">
              <a:extLst>
                <a:ext uri="{FF2B5EF4-FFF2-40B4-BE49-F238E27FC236}">
                  <a16:creationId xmlns:a16="http://schemas.microsoft.com/office/drawing/2014/main" id="{D8DF407B-BBB8-B895-141A-DED6570C86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 r="15"/>
            <a:stretch/>
          </p:blipFill>
          <p:spPr bwMode="auto">
            <a:xfrm>
              <a:off x="899971" y="3933820"/>
              <a:ext cx="2580482" cy="292418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499904C1-856A-8E73-4B66-91582A162EBE}"/>
                </a:ext>
              </a:extLst>
            </p:cNvPr>
            <p:cNvSpPr txBox="1"/>
            <p:nvPr/>
          </p:nvSpPr>
          <p:spPr>
            <a:xfrm>
              <a:off x="289868" y="5476598"/>
              <a:ext cx="1220206" cy="603883"/>
            </a:xfrm>
            <a:prstGeom prst="rect">
              <a:avLst/>
            </a:prstGeom>
            <a:noFill/>
          </p:spPr>
          <p:txBody>
            <a:bodyPr wrap="none" rtlCol="0">
              <a:spAutoFit/>
            </a:bodyPr>
            <a:lstStyle/>
            <a:p>
              <a:pPr algn="ctr">
                <a:defRPr/>
              </a:pP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Projection</a:t>
              </a:r>
              <a:b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Lens</a:t>
              </a:r>
              <a:endPar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DB915407-927B-5F61-5FC9-81BAB6458729}"/>
                </a:ext>
              </a:extLst>
            </p:cNvPr>
            <p:cNvSpPr txBox="1"/>
            <p:nvPr/>
          </p:nvSpPr>
          <p:spPr>
            <a:xfrm>
              <a:off x="684517" y="4558237"/>
              <a:ext cx="1194558" cy="348109"/>
            </a:xfrm>
            <a:prstGeom prst="rect">
              <a:avLst/>
            </a:prstGeom>
            <a:noFill/>
          </p:spPr>
          <p:txBody>
            <a:bodyPr wrap="none" rtlCol="0">
              <a:spAutoFit/>
            </a:bodyPr>
            <a:lstStyle/>
            <a:p>
              <a:pPr algn="r">
                <a:defRPr/>
              </a:pP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Specimen</a:t>
              </a:r>
              <a:endPar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AC3194EC-73E0-4D99-0183-4C08796FE3B6}"/>
                </a:ext>
              </a:extLst>
            </p:cNvPr>
            <p:cNvSpPr txBox="1"/>
            <p:nvPr/>
          </p:nvSpPr>
          <p:spPr>
            <a:xfrm>
              <a:off x="1487936" y="4044922"/>
              <a:ext cx="1404552" cy="348109"/>
            </a:xfrm>
            <a:prstGeom prst="rect">
              <a:avLst/>
            </a:prstGeom>
            <a:noFill/>
          </p:spPr>
          <p:txBody>
            <a:bodyPr wrap="none" rtlCol="0">
              <a:spAutoFit/>
            </a:bodyPr>
            <a:lstStyle/>
            <a:p>
              <a:pPr>
                <a:defRPr/>
              </a:pPr>
              <a:r>
                <a:rPr lang="en-US" altLang="ja-JP" sz="1662" dirty="0">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rPr>
                <a:t>Muon beam</a:t>
              </a:r>
              <a:endParaRPr lang="ja-JP" altLang="en-US" sz="1662" dirty="0">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52F79795-690A-D0D0-1945-D97A22C10170}"/>
                </a:ext>
              </a:extLst>
            </p:cNvPr>
            <p:cNvSpPr txBox="1"/>
            <p:nvPr/>
          </p:nvSpPr>
          <p:spPr>
            <a:xfrm>
              <a:off x="469714" y="4903003"/>
              <a:ext cx="1409361" cy="348109"/>
            </a:xfrm>
            <a:prstGeom prst="rect">
              <a:avLst/>
            </a:prstGeom>
            <a:noFill/>
          </p:spPr>
          <p:txBody>
            <a:bodyPr wrap="none" rtlCol="0">
              <a:spAutoFit/>
            </a:bodyPr>
            <a:lstStyle/>
            <a:p>
              <a:pPr algn="r">
                <a:defRPr/>
              </a:pP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Object</a:t>
              </a:r>
              <a:r>
                <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Lens</a:t>
              </a:r>
              <a:endPar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 name="グループ化 3">
            <a:extLst>
              <a:ext uri="{FF2B5EF4-FFF2-40B4-BE49-F238E27FC236}">
                <a16:creationId xmlns:a16="http://schemas.microsoft.com/office/drawing/2014/main" id="{6CED62E7-FC0A-5932-2E7D-3F05F57B147B}"/>
              </a:ext>
            </a:extLst>
          </p:cNvPr>
          <p:cNvGrpSpPr/>
          <p:nvPr/>
        </p:nvGrpSpPr>
        <p:grpSpPr>
          <a:xfrm>
            <a:off x="5171398" y="3730159"/>
            <a:ext cx="4596633" cy="1599357"/>
            <a:chOff x="3647395" y="3730156"/>
            <a:chExt cx="4596633" cy="1599357"/>
          </a:xfrm>
        </p:grpSpPr>
        <p:sp>
          <p:nvSpPr>
            <p:cNvPr id="2" name="テキスト ボックス 1">
              <a:extLst>
                <a:ext uri="{FF2B5EF4-FFF2-40B4-BE49-F238E27FC236}">
                  <a16:creationId xmlns:a16="http://schemas.microsoft.com/office/drawing/2014/main" id="{225E6303-F433-2C1A-F729-48E6EA475396}"/>
                </a:ext>
              </a:extLst>
            </p:cNvPr>
            <p:cNvSpPr txBox="1"/>
            <p:nvPr/>
          </p:nvSpPr>
          <p:spPr>
            <a:xfrm>
              <a:off x="3726750" y="4746889"/>
              <a:ext cx="1958870" cy="511550"/>
            </a:xfrm>
            <a:prstGeom prst="rect">
              <a:avLst/>
            </a:prstGeom>
            <a:noFill/>
          </p:spPr>
          <p:txBody>
            <a:bodyPr wrap="none" lIns="0" tIns="0" rIns="0" bIns="0" rtlCol="0">
              <a:spAutoFit/>
            </a:bodyPr>
            <a:lstStyle/>
            <a:p>
              <a:pPr>
                <a:defRPr/>
              </a:pPr>
              <a:r>
                <a:rPr lang="en-US" altLang="ja-JP" sz="1662" b="1" dirty="0">
                  <a:solidFill>
                    <a:prstClr val="black"/>
                  </a:solidFill>
                  <a:latin typeface="Segoe UI" panose="020B0502040204020203" pitchFamily="34" charset="0"/>
                  <a:ea typeface="メイリオ" panose="020B0604030504040204" pitchFamily="50" charset="-128"/>
                  <a:cs typeface="Segoe UI" panose="020B0502040204020203" pitchFamily="34" charset="0"/>
                </a:rPr>
                <a:t> </a:t>
              </a:r>
            </a:p>
            <a:p>
              <a:pPr>
                <a:defRPr/>
              </a:pPr>
              <a:r>
                <a:rPr lang="en-US" altLang="ja-JP" sz="1662" b="1" dirty="0">
                  <a:solidFill>
                    <a:prstClr val="black"/>
                  </a:solidFill>
                  <a:latin typeface="Segoe UI" panose="020B0502040204020203" pitchFamily="34" charset="0"/>
                  <a:ea typeface="メイリオ" panose="020B0604030504040204" pitchFamily="50" charset="-128"/>
                  <a:cs typeface="Segoe UI" panose="020B0502040204020203" pitchFamily="34" charset="0"/>
                </a:rPr>
                <a:t>Zernike Phase Plate</a:t>
              </a:r>
              <a:endParaRPr lang="ja-JP" altLang="en-US" sz="1662" b="1"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grpSp>
          <p:nvGrpSpPr>
            <p:cNvPr id="47" name="グループ化 46">
              <a:extLst>
                <a:ext uri="{FF2B5EF4-FFF2-40B4-BE49-F238E27FC236}">
                  <a16:creationId xmlns:a16="http://schemas.microsoft.com/office/drawing/2014/main" id="{05D77539-F7FD-BE23-215D-C1EEAA536EF2}"/>
                </a:ext>
              </a:extLst>
            </p:cNvPr>
            <p:cNvGrpSpPr/>
            <p:nvPr/>
          </p:nvGrpSpPr>
          <p:grpSpPr>
            <a:xfrm>
              <a:off x="3647395" y="3730156"/>
              <a:ext cx="4596633" cy="1599357"/>
              <a:chOff x="3647395" y="3730156"/>
              <a:chExt cx="4596633" cy="1599357"/>
            </a:xfrm>
          </p:grpSpPr>
          <p:grpSp>
            <p:nvGrpSpPr>
              <p:cNvPr id="26" name="グループ化 25">
                <a:extLst>
                  <a:ext uri="{FF2B5EF4-FFF2-40B4-BE49-F238E27FC236}">
                    <a16:creationId xmlns:a16="http://schemas.microsoft.com/office/drawing/2014/main" id="{7096CABB-BF1C-4F1C-1DAC-8E58AD40A8DF}"/>
                  </a:ext>
                </a:extLst>
              </p:cNvPr>
              <p:cNvGrpSpPr/>
              <p:nvPr/>
            </p:nvGrpSpPr>
            <p:grpSpPr>
              <a:xfrm>
                <a:off x="4044250" y="3770661"/>
                <a:ext cx="4037443" cy="1518073"/>
                <a:chOff x="5063825" y="706871"/>
                <a:chExt cx="5933617" cy="2953191"/>
              </a:xfrm>
            </p:grpSpPr>
            <p:grpSp>
              <p:nvGrpSpPr>
                <p:cNvPr id="27" name="グループ化 26">
                  <a:extLst>
                    <a:ext uri="{FF2B5EF4-FFF2-40B4-BE49-F238E27FC236}">
                      <a16:creationId xmlns:a16="http://schemas.microsoft.com/office/drawing/2014/main" id="{C4715EB8-D17C-083B-387D-528E55E3EADF}"/>
                    </a:ext>
                  </a:extLst>
                </p:cNvPr>
                <p:cNvGrpSpPr/>
                <p:nvPr/>
              </p:nvGrpSpPr>
              <p:grpSpPr>
                <a:xfrm>
                  <a:off x="5063825" y="706871"/>
                  <a:ext cx="5933617" cy="2953191"/>
                  <a:chOff x="5057881" y="420453"/>
                  <a:chExt cx="5827840" cy="2953191"/>
                </a:xfrm>
              </p:grpSpPr>
              <p:pic>
                <p:nvPicPr>
                  <p:cNvPr id="29" name="Picture 2" descr="F:\Users\rshimizu\Desktop\ミュオン顕微鏡_英語\AB_effect.png">
                    <a:extLst>
                      <a:ext uri="{FF2B5EF4-FFF2-40B4-BE49-F238E27FC236}">
                        <a16:creationId xmlns:a16="http://schemas.microsoft.com/office/drawing/2014/main" id="{01DB0DE8-D8DB-F0C3-A871-98E2162F8F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248"/>
                  <a:stretch/>
                </p:blipFill>
                <p:spPr bwMode="auto">
                  <a:xfrm>
                    <a:off x="6665266" y="449462"/>
                    <a:ext cx="2812143" cy="292418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図形グループ 3">
                    <a:extLst>
                      <a:ext uri="{FF2B5EF4-FFF2-40B4-BE49-F238E27FC236}">
                        <a16:creationId xmlns:a16="http://schemas.microsoft.com/office/drawing/2014/main" id="{960EB6A5-5B49-1C89-E68E-AE539A14B56F}"/>
                      </a:ext>
                    </a:extLst>
                  </p:cNvPr>
                  <p:cNvGrpSpPr/>
                  <p:nvPr/>
                </p:nvGrpSpPr>
                <p:grpSpPr>
                  <a:xfrm>
                    <a:off x="5057881" y="420453"/>
                    <a:ext cx="5827840" cy="2184421"/>
                    <a:chOff x="5097026" y="1336459"/>
                    <a:chExt cx="4862985" cy="1869735"/>
                  </a:xfrm>
                </p:grpSpPr>
                <p:sp>
                  <p:nvSpPr>
                    <p:cNvPr id="31" name="テキスト ボックス 30">
                      <a:extLst>
                        <a:ext uri="{FF2B5EF4-FFF2-40B4-BE49-F238E27FC236}">
                          <a16:creationId xmlns:a16="http://schemas.microsoft.com/office/drawing/2014/main" id="{E772664C-F19F-206E-3C5A-0B00AEB36E8C}"/>
                        </a:ext>
                      </a:extLst>
                    </p:cNvPr>
                    <p:cNvSpPr txBox="1"/>
                    <p:nvPr/>
                  </p:nvSpPr>
                  <p:spPr>
                    <a:xfrm>
                      <a:off x="6640531" y="1336459"/>
                      <a:ext cx="1689248" cy="579639"/>
                    </a:xfrm>
                    <a:prstGeom prst="rect">
                      <a:avLst/>
                    </a:prstGeom>
                    <a:noFill/>
                  </p:spPr>
                  <p:txBody>
                    <a:bodyPr wrap="square" rtlCol="0">
                      <a:spAutoFit/>
                    </a:bodyPr>
                    <a:lstStyle/>
                    <a:p>
                      <a:pPr>
                        <a:defRPr/>
                      </a:pPr>
                      <a:r>
                        <a:rPr lang="en-US" altLang="ja-JP" sz="1662" dirty="0">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rPr>
                        <a:t>M</a:t>
                      </a:r>
                      <a:r>
                        <a:rPr lang="en-US" altLang="ja-JP" sz="1662" dirty="0" err="1">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rPr>
                        <a:t>uon</a:t>
                      </a:r>
                      <a:r>
                        <a:rPr lang="en-US" altLang="ja-JP" sz="1662" dirty="0">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rPr>
                        <a:t> beam</a:t>
                      </a:r>
                      <a:endParaRPr lang="ja-JP" altLang="en-US" sz="1662" dirty="0">
                        <a:solidFill>
                          <a:srgbClr val="FF0000"/>
                        </a:solidFill>
                        <a:effectLst>
                          <a:glow rad="127000">
                            <a:prstClr val="white">
                              <a:alpha val="50000"/>
                            </a:prstClr>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1409C1D1-C5B7-D644-590D-33229E2CE03D}"/>
                        </a:ext>
                      </a:extLst>
                    </p:cNvPr>
                    <p:cNvSpPr txBox="1"/>
                    <p:nvPr/>
                  </p:nvSpPr>
                  <p:spPr>
                    <a:xfrm>
                      <a:off x="8664460" y="2319066"/>
                      <a:ext cx="1295551" cy="887128"/>
                    </a:xfrm>
                    <a:prstGeom prst="rect">
                      <a:avLst/>
                    </a:prstGeom>
                    <a:noFill/>
                  </p:spPr>
                  <p:txBody>
                    <a:bodyPr wrap="none" lIns="0" rIns="0" rtlCol="0">
                      <a:spAutoFit/>
                    </a:bodyPr>
                    <a:lstStyle/>
                    <a:p>
                      <a:pPr>
                        <a:defRPr/>
                      </a:pPr>
                      <a:r>
                        <a:rPr lang="en-US" altLang="ja-JP" sz="1662" dirty="0">
                          <a:solidFill>
                            <a:prstClr val="black"/>
                          </a:solidFill>
                          <a:latin typeface="Segoe UI" panose="020B0502040204020203" pitchFamily="34" charset="0"/>
                          <a:ea typeface="メイリオ" panose="020B0604030504040204" pitchFamily="50" charset="-128"/>
                          <a:cs typeface="Segoe UI" panose="020B0502040204020203" pitchFamily="34" charset="0"/>
                        </a:rPr>
                        <a:t>Carbon foil</a:t>
                      </a:r>
                    </a:p>
                    <a:p>
                      <a:pP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t</a:t>
                      </a:r>
                      <a:r>
                        <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a:t>
                      </a: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10nm</a:t>
                      </a:r>
                    </a:p>
                  </p:txBody>
                </p:sp>
                <p:sp>
                  <p:nvSpPr>
                    <p:cNvPr id="33" name="テキスト ボックス 32">
                      <a:extLst>
                        <a:ext uri="{FF2B5EF4-FFF2-40B4-BE49-F238E27FC236}">
                          <a16:creationId xmlns:a16="http://schemas.microsoft.com/office/drawing/2014/main" id="{6845B2D9-0E8C-80B9-EF4C-A5C1A06B96EF}"/>
                        </a:ext>
                      </a:extLst>
                    </p:cNvPr>
                    <p:cNvSpPr txBox="1"/>
                    <p:nvPr/>
                  </p:nvSpPr>
                  <p:spPr>
                    <a:xfrm>
                      <a:off x="5097026" y="1819918"/>
                      <a:ext cx="1442293" cy="425895"/>
                    </a:xfrm>
                    <a:prstGeom prst="rect">
                      <a:avLst/>
                    </a:prstGeom>
                    <a:noFill/>
                  </p:spPr>
                  <p:txBody>
                    <a:bodyPr wrap="none" lIns="0" tIns="0" rIns="0" bIns="0" rtlCol="0">
                      <a:spAutoFit/>
                    </a:bodyPr>
                    <a:lstStyle/>
                    <a:p>
                      <a:pPr>
                        <a:defRPr/>
                      </a:pP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Center</a:t>
                      </a:r>
                      <a:r>
                        <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hole</a:t>
                      </a:r>
                      <a:endPar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7D00FAF2-F66D-A6EC-B0A3-00011205FB7A}"/>
                        </a:ext>
                      </a:extLst>
                    </p:cNvPr>
                    <p:cNvSpPr txBox="1"/>
                    <p:nvPr/>
                  </p:nvSpPr>
                  <p:spPr>
                    <a:xfrm>
                      <a:off x="7172957" y="2687265"/>
                      <a:ext cx="1052656" cy="461233"/>
                    </a:xfrm>
                    <a:prstGeom prst="rect">
                      <a:avLst/>
                    </a:prstGeom>
                    <a:noFill/>
                  </p:spPr>
                  <p:txBody>
                    <a:bodyPr wrap="none" rtlCol="0">
                      <a:spAutoFit/>
                    </a:bodyPr>
                    <a:lstStyle/>
                    <a:p>
                      <a:pPr>
                        <a:defRPr/>
                      </a:pPr>
                      <a:r>
                        <a:rPr lang="en-US" altLang="ja-JP" sz="1200" b="1" dirty="0">
                          <a:solidFill>
                            <a:prstClr val="black"/>
                          </a:solidFill>
                          <a:latin typeface="游ゴシック" panose="020F0502020204030204"/>
                          <a:ea typeface="游ゴシック" panose="020B0400000000000000" pitchFamily="50" charset="-128"/>
                        </a:rPr>
                        <a:t>φ</a:t>
                      </a:r>
                      <a:r>
                        <a:rPr lang="ja-JP" altLang="en-US" sz="1200" b="1" dirty="0">
                          <a:solidFill>
                            <a:prstClr val="black"/>
                          </a:solidFill>
                          <a:latin typeface="游ゴシック" panose="020F0502020204030204"/>
                          <a:ea typeface="游ゴシック" panose="020B0400000000000000" pitchFamily="50" charset="-128"/>
                        </a:rPr>
                        <a:t>～</a:t>
                      </a:r>
                      <a:r>
                        <a:rPr lang="en-US" altLang="ja-JP" sz="1200" b="1" dirty="0">
                          <a:solidFill>
                            <a:prstClr val="black"/>
                          </a:solidFill>
                          <a:latin typeface="游ゴシック" panose="020F0502020204030204"/>
                          <a:ea typeface="游ゴシック" panose="020B0400000000000000" pitchFamily="50" charset="-128"/>
                        </a:rPr>
                        <a:t>1μm</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矢印コネクタ 34">
                      <a:extLst>
                        <a:ext uri="{FF2B5EF4-FFF2-40B4-BE49-F238E27FC236}">
                          <a16:creationId xmlns:a16="http://schemas.microsoft.com/office/drawing/2014/main" id="{7DC503FC-48B0-E47F-9318-B8064A05A21E}"/>
                        </a:ext>
                      </a:extLst>
                    </p:cNvPr>
                    <p:cNvCxnSpPr/>
                    <p:nvPr/>
                  </p:nvCxnSpPr>
                  <p:spPr>
                    <a:xfrm>
                      <a:off x="7361541" y="2715328"/>
                      <a:ext cx="417908"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D07C367C-C112-8234-39C2-6A29CA15A00E}"/>
                        </a:ext>
                      </a:extLst>
                    </p:cNvPr>
                    <p:cNvSpPr txBox="1"/>
                    <p:nvPr/>
                  </p:nvSpPr>
                  <p:spPr>
                    <a:xfrm>
                      <a:off x="8087178" y="1721630"/>
                      <a:ext cx="1187810" cy="461233"/>
                    </a:xfrm>
                    <a:prstGeom prst="rect">
                      <a:avLst/>
                    </a:prstGeom>
                    <a:noFill/>
                  </p:spPr>
                  <p:txBody>
                    <a:bodyPr wrap="none" rtlCol="0">
                      <a:spAutoFit/>
                    </a:bodyPr>
                    <a:lstStyle/>
                    <a:p>
                      <a:pPr>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Beam spot</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7" name="直線矢印コネクタ 36">
                      <a:extLst>
                        <a:ext uri="{FF2B5EF4-FFF2-40B4-BE49-F238E27FC236}">
                          <a16:creationId xmlns:a16="http://schemas.microsoft.com/office/drawing/2014/main" id="{A831F395-039E-FDC9-68E7-3749427DDA54}"/>
                        </a:ext>
                      </a:extLst>
                    </p:cNvPr>
                    <p:cNvCxnSpPr>
                      <a:cxnSpLocks/>
                    </p:cNvCxnSpPr>
                    <p:nvPr/>
                  </p:nvCxnSpPr>
                  <p:spPr>
                    <a:xfrm flipH="1">
                      <a:off x="7574748" y="1959099"/>
                      <a:ext cx="605254" cy="63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28" name="直線矢印コネクタ 27">
                  <a:extLst>
                    <a:ext uri="{FF2B5EF4-FFF2-40B4-BE49-F238E27FC236}">
                      <a16:creationId xmlns:a16="http://schemas.microsoft.com/office/drawing/2014/main" id="{7FFF0D0B-EE70-2AE5-D603-21000380E791}"/>
                    </a:ext>
                  </a:extLst>
                </p:cNvPr>
                <p:cNvCxnSpPr>
                  <a:cxnSpLocks/>
                </p:cNvCxnSpPr>
                <p:nvPr/>
              </p:nvCxnSpPr>
              <p:spPr>
                <a:xfrm>
                  <a:off x="6842045" y="1668536"/>
                  <a:ext cx="984849" cy="4823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吹き出し: 四角形 14">
                <a:extLst>
                  <a:ext uri="{FF2B5EF4-FFF2-40B4-BE49-F238E27FC236}">
                    <a16:creationId xmlns:a16="http://schemas.microsoft.com/office/drawing/2014/main" id="{63F44EB8-42E5-CE5E-BB52-8B2C71DA49E6}"/>
                  </a:ext>
                </a:extLst>
              </p:cNvPr>
              <p:cNvSpPr/>
              <p:nvPr/>
            </p:nvSpPr>
            <p:spPr>
              <a:xfrm>
                <a:off x="3647395" y="3730156"/>
                <a:ext cx="4596633" cy="1599357"/>
              </a:xfrm>
              <a:prstGeom prst="wedgeRectCallout">
                <a:avLst>
                  <a:gd name="adj1" fmla="val -69946"/>
                  <a:gd name="adj2" fmla="val 44940"/>
                </a:avLst>
              </a:prstGeom>
              <a:solidFill>
                <a:srgbClr val="FFFF00">
                  <a:alpha val="10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grpSp>
      </p:grpSp>
      <mc:AlternateContent xmlns:mc="http://schemas.openxmlformats.org/markup-compatibility/2006" xmlns:a14="http://schemas.microsoft.com/office/drawing/2010/main">
        <mc:Choice Requires="a14">
          <p:sp>
            <p:nvSpPr>
              <p:cNvPr id="38" name="正方形/長方形 6">
                <a:extLst>
                  <a:ext uri="{FF2B5EF4-FFF2-40B4-BE49-F238E27FC236}">
                    <a16:creationId xmlns:a16="http://schemas.microsoft.com/office/drawing/2014/main" id="{AC5A05EE-4A07-00B5-12F3-D7BAABB735E4}"/>
                  </a:ext>
                </a:extLst>
              </p:cNvPr>
              <p:cNvSpPr>
                <a:spLocks noChangeArrowheads="1"/>
              </p:cNvSpPr>
              <p:nvPr/>
            </p:nvSpPr>
            <p:spPr bwMode="auto">
              <a:xfrm>
                <a:off x="5336160" y="5401313"/>
                <a:ext cx="5327231" cy="49654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fontAlgn="base">
                  <a:spcBef>
                    <a:spcPct val="0"/>
                  </a:spcBef>
                  <a:spcAft>
                    <a:spcPct val="0"/>
                  </a:spcAft>
                  <a:defRPr kumimoji="1" sz="2400">
                    <a:solidFill>
                      <a:schemeClr val="tx1"/>
                    </a:solidFill>
                    <a:latin typeface="Calibri" charset="0"/>
                    <a:ea typeface="ＭＳ Ｐゴシック" charset="-128"/>
                  </a:defRPr>
                </a:lvl6pPr>
                <a:lvl7pPr marL="2971800" indent="-228600" fontAlgn="base">
                  <a:spcBef>
                    <a:spcPct val="0"/>
                  </a:spcBef>
                  <a:spcAft>
                    <a:spcPct val="0"/>
                  </a:spcAft>
                  <a:defRPr kumimoji="1" sz="2400">
                    <a:solidFill>
                      <a:schemeClr val="tx1"/>
                    </a:solidFill>
                    <a:latin typeface="Calibri" charset="0"/>
                    <a:ea typeface="ＭＳ Ｐゴシック" charset="-128"/>
                  </a:defRPr>
                </a:lvl7pPr>
                <a:lvl8pPr marL="3429000" indent="-228600" fontAlgn="base">
                  <a:spcBef>
                    <a:spcPct val="0"/>
                  </a:spcBef>
                  <a:spcAft>
                    <a:spcPct val="0"/>
                  </a:spcAft>
                  <a:defRPr kumimoji="1" sz="2400">
                    <a:solidFill>
                      <a:schemeClr val="tx1"/>
                    </a:solidFill>
                    <a:latin typeface="Calibri" charset="0"/>
                    <a:ea typeface="ＭＳ Ｐゴシック" charset="-128"/>
                  </a:defRPr>
                </a:lvl8pPr>
                <a:lvl9pPr marL="3886200" indent="-228600" fontAlgn="base">
                  <a:spcBef>
                    <a:spcPct val="0"/>
                  </a:spcBef>
                  <a:spcAft>
                    <a:spcPct val="0"/>
                  </a:spcAft>
                  <a:defRPr kumimoji="1" sz="2400">
                    <a:solidFill>
                      <a:schemeClr val="tx1"/>
                    </a:solidFill>
                    <a:latin typeface="Calibri" charset="0"/>
                    <a:ea typeface="ＭＳ Ｐゴシック" charset="-128"/>
                  </a:defRPr>
                </a:lvl9pPr>
              </a:lstStyle>
              <a:p>
                <a:pPr>
                  <a:lnSpc>
                    <a:spcPct val="120000"/>
                  </a:lnSpc>
                  <a:spcAft>
                    <a:spcPts val="450"/>
                  </a:spcAft>
                  <a:defRPr/>
                </a:pPr>
                <a14:m>
                  <m:oMath xmlns:m="http://schemas.openxmlformats.org/officeDocument/2006/math">
                    <m:r>
                      <a:rPr lang="en-US" altLang="ja-JP" sz="1800" i="1">
                        <a:solidFill>
                          <a:prstClr val="black"/>
                        </a:solidFill>
                        <a:latin typeface="Cambria Math" panose="02040503050406030204" pitchFamily="18" charset="0"/>
                      </a:rPr>
                      <m:t>𝐼</m:t>
                    </m:r>
                    <m:d>
                      <m:dPr>
                        <m:ctrlPr>
                          <a:rPr lang="en-US" altLang="ja-JP" sz="1800" i="1">
                            <a:solidFill>
                              <a:prstClr val="black"/>
                            </a:solidFill>
                            <a:latin typeface="Cambria Math" panose="02040503050406030204" pitchFamily="18" charset="0"/>
                          </a:rPr>
                        </m:ctrlPr>
                      </m:dPr>
                      <m:e>
                        <m:r>
                          <a:rPr lang="en-US" altLang="ja-JP" sz="1800" i="1">
                            <a:solidFill>
                              <a:prstClr val="black"/>
                            </a:solidFill>
                            <a:latin typeface="Cambria Math" panose="02040503050406030204" pitchFamily="18" charset="0"/>
                          </a:rPr>
                          <m:t>𝑥</m:t>
                        </m:r>
                      </m:e>
                    </m:d>
                    <m:r>
                      <a:rPr lang="en-US" altLang="ja-JP" sz="1800" i="1">
                        <a:solidFill>
                          <a:prstClr val="black"/>
                        </a:solidFill>
                        <a:latin typeface="Cambria Math" panose="02040503050406030204" pitchFamily="18" charset="0"/>
                      </a:rPr>
                      <m:t> </m:t>
                    </m:r>
                    <m:r>
                      <a:rPr lang="ja-JP" altLang="en-US" sz="1800" i="1">
                        <a:solidFill>
                          <a:prstClr val="black"/>
                        </a:solidFill>
                        <a:latin typeface="Cambria Math" panose="02040503050406030204" pitchFamily="18" charset="0"/>
                      </a:rPr>
                      <m:t>　　</m:t>
                    </m:r>
                    <m:r>
                      <a:rPr lang="en-US" altLang="ja-JP" sz="1800" i="1">
                        <a:solidFill>
                          <a:prstClr val="black"/>
                        </a:solidFill>
                        <a:latin typeface="Cambria Math" panose="02040503050406030204" pitchFamily="18" charset="0"/>
                      </a:rPr>
                      <m:t> =    </m:t>
                    </m:r>
                    <m:sSup>
                      <m:sSupPr>
                        <m:ctrlPr>
                          <a:rPr lang="en-US" altLang="ja-JP" sz="1800" i="1">
                            <a:solidFill>
                              <a:prstClr val="black"/>
                            </a:solidFill>
                            <a:latin typeface="Cambria Math" panose="02040503050406030204" pitchFamily="18" charset="0"/>
                          </a:rPr>
                        </m:ctrlPr>
                      </m:sSupPr>
                      <m:e>
                        <m:r>
                          <a:rPr lang="en-US" altLang="ja-JP" sz="1800" i="1">
                            <a:solidFill>
                              <a:prstClr val="black"/>
                            </a:solidFill>
                            <a:latin typeface="Cambria Math" panose="02040503050406030204" pitchFamily="18" charset="0"/>
                          </a:rPr>
                          <m:t>  </m:t>
                        </m:r>
                        <m:d>
                          <m:dPr>
                            <m:begChr m:val="‖"/>
                            <m:endChr m:val="‖"/>
                            <m:ctrlPr>
                              <a:rPr lang="en-US" altLang="ja-JP" sz="1800" i="1">
                                <a:solidFill>
                                  <a:prstClr val="black"/>
                                </a:solidFill>
                                <a:latin typeface="Cambria Math" panose="02040503050406030204" pitchFamily="18" charset="0"/>
                              </a:rPr>
                            </m:ctrlPr>
                          </m:dPr>
                          <m:e>
                            <m:sSup>
                              <m:sSupPr>
                                <m:ctrlPr>
                                  <a:rPr lang="en-US" altLang="ja-JP" sz="1800" i="1">
                                    <a:solidFill>
                                      <a:prstClr val="black"/>
                                    </a:solidFill>
                                    <a:latin typeface="Cambria Math" panose="02040503050406030204" pitchFamily="18" charset="0"/>
                                  </a:rPr>
                                </m:ctrlPr>
                              </m:sSupPr>
                              <m:e>
                                <m:r>
                                  <a:rPr lang="en-US" altLang="ja-JP" sz="1800" i="1">
                                    <a:solidFill>
                                      <a:prstClr val="black"/>
                                    </a:solidFill>
                                    <a:latin typeface="Cambria Math" panose="02040503050406030204" pitchFamily="18" charset="0"/>
                                  </a:rPr>
                                  <m:t>𝑒</m:t>
                                </m:r>
                              </m:e>
                              <m:sup>
                                <m:r>
                                  <a:rPr lang="en-US" altLang="ja-JP" sz="1800" i="1">
                                    <a:solidFill>
                                      <a:prstClr val="black"/>
                                    </a:solidFill>
                                    <a:latin typeface="Cambria Math" panose="02040503050406030204" pitchFamily="18" charset="0"/>
                                  </a:rPr>
                                  <m:t>𝑖</m:t>
                                </m:r>
                                <m:r>
                                  <a:rPr lang="ja-JP" altLang="en-US" sz="1800" b="1" i="1">
                                    <a:solidFill>
                                      <a:prstClr val="black"/>
                                    </a:solidFill>
                                    <a:latin typeface="Cambria Math" panose="02040503050406030204" pitchFamily="18" charset="0"/>
                                  </a:rPr>
                                  <m:t>𝜽</m:t>
                                </m:r>
                                <m:r>
                                  <a:rPr lang="en-US" altLang="ja-JP" sz="1800" b="1" i="1">
                                    <a:solidFill>
                                      <a:prstClr val="black"/>
                                    </a:solidFill>
                                    <a:latin typeface="Cambria Math" panose="02040503050406030204" pitchFamily="18" charset="0"/>
                                  </a:rPr>
                                  <m:t>(</m:t>
                                </m:r>
                                <m:r>
                                  <a:rPr lang="en-US" altLang="ja-JP" sz="1800" b="1" i="1">
                                    <a:solidFill>
                                      <a:prstClr val="black"/>
                                    </a:solidFill>
                                    <a:latin typeface="Cambria Math" panose="02040503050406030204" pitchFamily="18" charset="0"/>
                                  </a:rPr>
                                  <m:t>𝒙</m:t>
                                </m:r>
                                <m:r>
                                  <a:rPr lang="en-US" altLang="ja-JP" sz="1800" b="1" i="1">
                                    <a:solidFill>
                                      <a:prstClr val="black"/>
                                    </a:solidFill>
                                    <a:latin typeface="Cambria Math" panose="02040503050406030204" pitchFamily="18" charset="0"/>
                                  </a:rPr>
                                  <m:t>)</m:t>
                                </m:r>
                              </m:sup>
                            </m:sSup>
                          </m:e>
                        </m:d>
                      </m:e>
                      <m:sup>
                        <m:r>
                          <a:rPr lang="en-US" altLang="ja-JP" sz="1800" i="1">
                            <a:solidFill>
                              <a:prstClr val="black"/>
                            </a:solidFill>
                            <a:latin typeface="Cambria Math" panose="02040503050406030204" pitchFamily="18" charset="0"/>
                          </a:rPr>
                          <m:t>2</m:t>
                        </m:r>
                      </m:sup>
                    </m:sSup>
                    <m:r>
                      <a:rPr lang="en-US" altLang="ja-JP" sz="1800" i="1">
                        <a:solidFill>
                          <a:prstClr val="black"/>
                        </a:solidFill>
                        <a:latin typeface="Cambria Math" panose="02040503050406030204" pitchFamily="18" charset="0"/>
                      </a:rPr>
                      <m:t>  =  </m:t>
                    </m:r>
                    <m:r>
                      <a:rPr lang="en-US" altLang="ja-JP" sz="1800" b="1" i="1">
                        <a:solidFill>
                          <a:prstClr val="black"/>
                        </a:solidFill>
                        <a:latin typeface="Cambria Math" panose="02040503050406030204" pitchFamily="18" charset="0"/>
                      </a:rPr>
                      <m:t>𝟏</m:t>
                    </m:r>
                    <m:r>
                      <a:rPr lang="en-US" altLang="ja-JP" sz="1800" i="1">
                        <a:solidFill>
                          <a:prstClr val="black"/>
                        </a:solidFill>
                        <a:latin typeface="Cambria Math" panose="02040503050406030204" pitchFamily="18" charset="0"/>
                      </a:rPr>
                      <m:t>,</m:t>
                    </m:r>
                  </m:oMath>
                </a14:m>
                <a:r>
                  <a:rPr lang="en-US" altLang="ja-JP" sz="1800" dirty="0">
                    <a:solidFill>
                      <a:prstClr val="black"/>
                    </a:solidFill>
                  </a:rPr>
                  <a:t>	</a:t>
                </a:r>
                <a:r>
                  <a:rPr lang="en-US" altLang="ja-JP" sz="1600" b="1" dirty="0">
                    <a:solidFill>
                      <a:prstClr val="black"/>
                    </a:solidFill>
                    <a:latin typeface="Segoe UI" panose="020B0502040204020203" pitchFamily="34" charset="0"/>
                    <a:cs typeface="Segoe UI" panose="020B0502040204020203" pitchFamily="34" charset="0"/>
                  </a:rPr>
                  <a:t>…</a:t>
                </a:r>
                <a:r>
                  <a:rPr lang="en-US" altLang="ja-JP" sz="1600" b="1" dirty="0">
                    <a:solidFill>
                      <a:prstClr val="black"/>
                    </a:solidFill>
                    <a:latin typeface="Segoe UI" panose="020B0502040204020203" pitchFamily="34" charset="0"/>
                    <a:ea typeface="+mn-ea"/>
                    <a:cs typeface="Segoe UI" panose="020B0502040204020203" pitchFamily="34" charset="0"/>
                  </a:rPr>
                  <a:t>No Contrast</a:t>
                </a:r>
              </a:p>
            </p:txBody>
          </p:sp>
        </mc:Choice>
        <mc:Fallback xmlns="">
          <p:sp>
            <p:nvSpPr>
              <p:cNvPr id="38" name="正方形/長方形 6">
                <a:extLst>
                  <a:ext uri="{FF2B5EF4-FFF2-40B4-BE49-F238E27FC236}">
                    <a16:creationId xmlns:a16="http://schemas.microsoft.com/office/drawing/2014/main" id="{AC5A05EE-4A07-00B5-12F3-D7BAABB735E4}"/>
                  </a:ext>
                </a:extLst>
              </p:cNvPr>
              <p:cNvSpPr>
                <a:spLocks noRot="1" noChangeAspect="1" noMove="1" noResize="1" noEditPoints="1" noAdjustHandles="1" noChangeArrowheads="1" noChangeShapeType="1" noTextEdit="1"/>
              </p:cNvSpPr>
              <p:nvPr/>
            </p:nvSpPr>
            <p:spPr bwMode="auto">
              <a:xfrm>
                <a:off x="5336160" y="5401313"/>
                <a:ext cx="5327231" cy="496546"/>
              </a:xfrm>
              <a:prstGeom prst="rect">
                <a:avLst/>
              </a:prstGeom>
              <a:blipFill>
                <a:blip r:embed="rId9"/>
                <a:stretch>
                  <a:fillRect b="-987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cxnSp>
        <p:nvCxnSpPr>
          <p:cNvPr id="40" name="直線矢印コネクタ 39">
            <a:extLst>
              <a:ext uri="{FF2B5EF4-FFF2-40B4-BE49-F238E27FC236}">
                <a16:creationId xmlns:a16="http://schemas.microsoft.com/office/drawing/2014/main" id="{2CA5660A-84C4-CBCC-EAA8-3275F4D414E3}"/>
              </a:ext>
            </a:extLst>
          </p:cNvPr>
          <p:cNvCxnSpPr/>
          <p:nvPr/>
        </p:nvCxnSpPr>
        <p:spPr>
          <a:xfrm>
            <a:off x="5626257" y="5861536"/>
            <a:ext cx="0" cy="2914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6F2DE3E0-EE32-59BD-B5F8-DB8365AB345A}"/>
              </a:ext>
            </a:extLst>
          </p:cNvPr>
          <p:cNvSpPr txBox="1"/>
          <p:nvPr/>
        </p:nvSpPr>
        <p:spPr>
          <a:xfrm>
            <a:off x="5681576" y="5868580"/>
            <a:ext cx="3550831" cy="276999"/>
          </a:xfrm>
          <a:prstGeom prst="rect">
            <a:avLst/>
          </a:prstGeom>
          <a:noFill/>
        </p:spPr>
        <p:txBody>
          <a:bodyPr wrap="square">
            <a:spAutoFit/>
          </a:bodyPr>
          <a:lstStyle/>
          <a:p>
            <a:r>
              <a:rPr lang="en-US" altLang="ja-JP" sz="1200" b="1" dirty="0">
                <a:solidFill>
                  <a:srgbClr val="FF0000"/>
                </a:solidFill>
              </a:rPr>
              <a:t>Insertion of the Zernike Phase Plate</a:t>
            </a:r>
            <a:endParaRPr lang="ja-JP" altLang="en-US" sz="1200" b="1" dirty="0"/>
          </a:p>
        </p:txBody>
      </p:sp>
      <p:grpSp>
        <p:nvGrpSpPr>
          <p:cNvPr id="49" name="グループ化 48">
            <a:extLst>
              <a:ext uri="{FF2B5EF4-FFF2-40B4-BE49-F238E27FC236}">
                <a16:creationId xmlns:a16="http://schemas.microsoft.com/office/drawing/2014/main" id="{8489E707-5656-75B6-B5C2-7057E77EC7B7}"/>
              </a:ext>
            </a:extLst>
          </p:cNvPr>
          <p:cNvGrpSpPr/>
          <p:nvPr/>
        </p:nvGrpSpPr>
        <p:grpSpPr>
          <a:xfrm>
            <a:off x="1662013" y="5079190"/>
            <a:ext cx="2531807" cy="400110"/>
            <a:chOff x="138010" y="5079190"/>
            <a:chExt cx="2531807" cy="400110"/>
          </a:xfrm>
        </p:grpSpPr>
        <p:sp>
          <p:nvSpPr>
            <p:cNvPr id="25" name="テキスト ボックス 24">
              <a:extLst>
                <a:ext uri="{FF2B5EF4-FFF2-40B4-BE49-F238E27FC236}">
                  <a16:creationId xmlns:a16="http://schemas.microsoft.com/office/drawing/2014/main" id="{3A015F07-5C3C-6C76-02C3-0F089EB8214E}"/>
                </a:ext>
              </a:extLst>
            </p:cNvPr>
            <p:cNvSpPr txBox="1"/>
            <p:nvPr/>
          </p:nvSpPr>
          <p:spPr>
            <a:xfrm>
              <a:off x="138010" y="5079190"/>
              <a:ext cx="1607006" cy="400110"/>
            </a:xfrm>
            <a:prstGeom prst="rect">
              <a:avLst/>
            </a:prstGeom>
            <a:noFill/>
          </p:spPr>
          <p:txBody>
            <a:bodyPr wrap="square" rtlCol="0">
              <a:spAutoFit/>
            </a:bodyPr>
            <a:lstStyle/>
            <a:p>
              <a:pPr algn="r">
                <a:defRPr/>
              </a:pPr>
              <a:r>
                <a:rPr lang="en-US" altLang="ja-JP" sz="2000" b="1" dirty="0">
                  <a:solidFill>
                    <a:prstClr val="black"/>
                  </a:solidFill>
                  <a:latin typeface="Segoe UI" panose="020B0502040204020203" pitchFamily="34" charset="0"/>
                  <a:ea typeface="メイリオ" panose="020B0604030504040204" pitchFamily="50" charset="-128"/>
                  <a:cs typeface="Segoe UI" panose="020B0502040204020203" pitchFamily="34" charset="0"/>
                </a:rPr>
                <a:t>Phase</a:t>
              </a:r>
              <a:r>
                <a:rPr lang="ja-JP" altLang="en-US" sz="2000" b="1" dirty="0">
                  <a:solidFill>
                    <a:prstClr val="black"/>
                  </a:solidFill>
                  <a:latin typeface="Segoe UI" panose="020B0502040204020203" pitchFamily="34" charset="0"/>
                  <a:ea typeface="メイリオ" panose="020B0604030504040204" pitchFamily="50" charset="-128"/>
                  <a:cs typeface="Segoe UI" panose="020B0502040204020203" pitchFamily="34" charset="0"/>
                </a:rPr>
                <a:t> </a:t>
              </a:r>
              <a:r>
                <a:rPr lang="en-US" altLang="ja-JP" sz="2000" b="1" dirty="0">
                  <a:solidFill>
                    <a:prstClr val="black"/>
                  </a:solidFill>
                  <a:latin typeface="Segoe UI" panose="020B0502040204020203" pitchFamily="34" charset="0"/>
                  <a:ea typeface="メイリオ" panose="020B0604030504040204" pitchFamily="50" charset="-128"/>
                  <a:cs typeface="Segoe UI" panose="020B0502040204020203" pitchFamily="34" charset="0"/>
                </a:rPr>
                <a:t>Plate</a:t>
              </a:r>
            </a:p>
          </p:txBody>
        </p:sp>
        <p:sp>
          <p:nvSpPr>
            <p:cNvPr id="43" name="正方形/長方形 42">
              <a:extLst>
                <a:ext uri="{FF2B5EF4-FFF2-40B4-BE49-F238E27FC236}">
                  <a16:creationId xmlns:a16="http://schemas.microsoft.com/office/drawing/2014/main" id="{CFD2C53A-3BDF-DC02-3FDD-4F33914A600F}"/>
                </a:ext>
              </a:extLst>
            </p:cNvPr>
            <p:cNvSpPr/>
            <p:nvPr/>
          </p:nvSpPr>
          <p:spPr>
            <a:xfrm>
              <a:off x="1688124" y="5279245"/>
              <a:ext cx="422030" cy="45719"/>
            </a:xfrm>
            <a:prstGeom prst="rect">
              <a:avLst/>
            </a:prstGeom>
            <a:solidFill>
              <a:srgbClr val="FFC00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正方形/長方形 45">
              <a:extLst>
                <a:ext uri="{FF2B5EF4-FFF2-40B4-BE49-F238E27FC236}">
                  <a16:creationId xmlns:a16="http://schemas.microsoft.com/office/drawing/2014/main" id="{ECDC4F5C-9411-03E9-1FA7-5AF986558E8D}"/>
                </a:ext>
              </a:extLst>
            </p:cNvPr>
            <p:cNvSpPr/>
            <p:nvPr/>
          </p:nvSpPr>
          <p:spPr>
            <a:xfrm>
              <a:off x="2247787" y="5279245"/>
              <a:ext cx="422030" cy="45719"/>
            </a:xfrm>
            <a:prstGeom prst="rect">
              <a:avLst/>
            </a:prstGeom>
            <a:solidFill>
              <a:srgbClr val="FFC00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mc:AlternateContent xmlns:mc="http://schemas.openxmlformats.org/markup-compatibility/2006" xmlns:a14="http://schemas.microsoft.com/office/drawing/2010/main">
        <mc:Choice Requires="a14">
          <p:sp>
            <p:nvSpPr>
              <p:cNvPr id="50" name="正方形/長方形 6">
                <a:extLst>
                  <a:ext uri="{FF2B5EF4-FFF2-40B4-BE49-F238E27FC236}">
                    <a16:creationId xmlns:a16="http://schemas.microsoft.com/office/drawing/2014/main" id="{61B211A6-1158-7C6D-2999-0F932DB3EFBE}"/>
                  </a:ext>
                </a:extLst>
              </p:cNvPr>
              <p:cNvSpPr>
                <a:spLocks noChangeArrowheads="1"/>
              </p:cNvSpPr>
              <p:nvPr/>
            </p:nvSpPr>
            <p:spPr bwMode="auto">
              <a:xfrm>
                <a:off x="5336159" y="5946792"/>
                <a:ext cx="5327231" cy="53816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fontAlgn="base">
                  <a:spcBef>
                    <a:spcPct val="0"/>
                  </a:spcBef>
                  <a:spcAft>
                    <a:spcPct val="0"/>
                  </a:spcAft>
                  <a:defRPr kumimoji="1" sz="2400">
                    <a:solidFill>
                      <a:schemeClr val="tx1"/>
                    </a:solidFill>
                    <a:latin typeface="Calibri" charset="0"/>
                    <a:ea typeface="ＭＳ Ｐゴシック" charset="-128"/>
                  </a:defRPr>
                </a:lvl6pPr>
                <a:lvl7pPr marL="2971800" indent="-228600" fontAlgn="base">
                  <a:spcBef>
                    <a:spcPct val="0"/>
                  </a:spcBef>
                  <a:spcAft>
                    <a:spcPct val="0"/>
                  </a:spcAft>
                  <a:defRPr kumimoji="1" sz="2400">
                    <a:solidFill>
                      <a:schemeClr val="tx1"/>
                    </a:solidFill>
                    <a:latin typeface="Calibri" charset="0"/>
                    <a:ea typeface="ＭＳ Ｐゴシック" charset="-128"/>
                  </a:defRPr>
                </a:lvl7pPr>
                <a:lvl8pPr marL="3429000" indent="-228600" fontAlgn="base">
                  <a:spcBef>
                    <a:spcPct val="0"/>
                  </a:spcBef>
                  <a:spcAft>
                    <a:spcPct val="0"/>
                  </a:spcAft>
                  <a:defRPr kumimoji="1" sz="2400">
                    <a:solidFill>
                      <a:schemeClr val="tx1"/>
                    </a:solidFill>
                    <a:latin typeface="Calibri" charset="0"/>
                    <a:ea typeface="ＭＳ Ｐゴシック" charset="-128"/>
                  </a:defRPr>
                </a:lvl8pPr>
                <a:lvl9pPr marL="3886200" indent="-228600" fontAlgn="base">
                  <a:spcBef>
                    <a:spcPct val="0"/>
                  </a:spcBef>
                  <a:spcAft>
                    <a:spcPct val="0"/>
                  </a:spcAft>
                  <a:defRPr kumimoji="1" sz="2400">
                    <a:solidFill>
                      <a:schemeClr val="tx1"/>
                    </a:solidFill>
                    <a:latin typeface="Calibri" charset="0"/>
                    <a:ea typeface="ＭＳ Ｐゴシック" charset="-128"/>
                  </a:defRPr>
                </a:lvl9pPr>
              </a:lstStyle>
              <a:p>
                <a:pPr>
                  <a:spcAft>
                    <a:spcPts val="450"/>
                  </a:spcAft>
                  <a:defRPr/>
                </a:pPr>
                <a14:m>
                  <m:oMath xmlns:m="http://schemas.openxmlformats.org/officeDocument/2006/math">
                    <m:r>
                      <a:rPr lang="en-US" altLang="ja-JP" sz="1800" i="1">
                        <a:solidFill>
                          <a:prstClr val="black"/>
                        </a:solidFill>
                        <a:latin typeface="Cambria Math" panose="02040503050406030204" pitchFamily="18" charset="0"/>
                      </a:rPr>
                      <m:t>𝐼</m:t>
                    </m:r>
                    <m:r>
                      <a:rPr lang="en-US" altLang="ja-JP" sz="1800" i="1" baseline="-25000">
                        <a:solidFill>
                          <a:prstClr val="black"/>
                        </a:solidFill>
                        <a:latin typeface="Cambria Math" panose="02040503050406030204" pitchFamily="18" charset="0"/>
                      </a:rPr>
                      <m:t>𝑍𝑃𝑃</m:t>
                    </m:r>
                    <m:d>
                      <m:dPr>
                        <m:ctrlPr>
                          <a:rPr lang="en-US" altLang="ja-JP" sz="1800" i="1" baseline="-25000">
                            <a:solidFill>
                              <a:prstClr val="black"/>
                            </a:solidFill>
                            <a:latin typeface="Cambria Math" panose="02040503050406030204" pitchFamily="18" charset="0"/>
                          </a:rPr>
                        </m:ctrlPr>
                      </m:dPr>
                      <m:e>
                        <m:r>
                          <a:rPr lang="en-US" altLang="ja-JP" sz="1800" i="1">
                            <a:solidFill>
                              <a:prstClr val="black"/>
                            </a:solidFill>
                            <a:latin typeface="Cambria Math" panose="02040503050406030204" pitchFamily="18" charset="0"/>
                          </a:rPr>
                          <m:t>𝑥</m:t>
                        </m:r>
                      </m:e>
                    </m:d>
                    <m:r>
                      <a:rPr lang="en-US" altLang="ja-JP" sz="1800" i="1">
                        <a:solidFill>
                          <a:prstClr val="black"/>
                        </a:solidFill>
                        <a:latin typeface="Cambria Math" panose="02040503050406030204" pitchFamily="18" charset="0"/>
                      </a:rPr>
                      <m:t>    =  </m:t>
                    </m:r>
                    <m:sSup>
                      <m:sSupPr>
                        <m:ctrlPr>
                          <a:rPr lang="en-US" altLang="ja-JP" sz="1800" i="1">
                            <a:solidFill>
                              <a:prstClr val="black"/>
                            </a:solidFill>
                            <a:latin typeface="Cambria Math" panose="02040503050406030204" pitchFamily="18" charset="0"/>
                          </a:rPr>
                        </m:ctrlPr>
                      </m:sSupPr>
                      <m:e>
                        <m:f>
                          <m:fPr>
                            <m:ctrlPr>
                              <a:rPr lang="en-US" altLang="ja-JP" sz="1800" i="1">
                                <a:solidFill>
                                  <a:prstClr val="black"/>
                                </a:solidFill>
                                <a:latin typeface="Cambria Math" panose="02040503050406030204" pitchFamily="18" charset="0"/>
                              </a:rPr>
                            </m:ctrlPr>
                          </m:fPr>
                          <m:num>
                            <m:r>
                              <a:rPr lang="en-US" altLang="ja-JP" sz="1800" i="1">
                                <a:solidFill>
                                  <a:prstClr val="black"/>
                                </a:solidFill>
                                <a:latin typeface="Cambria Math" panose="02040503050406030204" pitchFamily="18" charset="0"/>
                              </a:rPr>
                              <m:t>1</m:t>
                            </m:r>
                          </m:num>
                          <m:den>
                            <m:r>
                              <a:rPr lang="en-US" altLang="ja-JP" sz="1800" i="1">
                                <a:solidFill>
                                  <a:prstClr val="black"/>
                                </a:solidFill>
                                <a:latin typeface="Cambria Math" panose="02040503050406030204" pitchFamily="18" charset="0"/>
                              </a:rPr>
                              <m:t>2</m:t>
                            </m:r>
                          </m:den>
                        </m:f>
                        <m:d>
                          <m:dPr>
                            <m:begChr m:val="‖"/>
                            <m:endChr m:val="‖"/>
                            <m:ctrlPr>
                              <a:rPr lang="en-US" altLang="ja-JP" sz="1800" i="1">
                                <a:solidFill>
                                  <a:prstClr val="black"/>
                                </a:solidFill>
                                <a:latin typeface="Cambria Math" panose="02040503050406030204" pitchFamily="18" charset="0"/>
                              </a:rPr>
                            </m:ctrlPr>
                          </m:dPr>
                          <m:e>
                            <m:sSup>
                              <m:sSupPr>
                                <m:ctrlPr>
                                  <a:rPr lang="en-US" altLang="ja-JP" sz="1800" i="1">
                                    <a:solidFill>
                                      <a:prstClr val="black"/>
                                    </a:solidFill>
                                    <a:latin typeface="Cambria Math" panose="02040503050406030204" pitchFamily="18" charset="0"/>
                                  </a:rPr>
                                </m:ctrlPr>
                              </m:sSupPr>
                              <m:e>
                                <m:r>
                                  <a:rPr lang="en-US" altLang="ja-JP" sz="1800" i="1">
                                    <a:solidFill>
                                      <a:prstClr val="black"/>
                                    </a:solidFill>
                                    <a:latin typeface="Cambria Math" panose="02040503050406030204" pitchFamily="18" charset="0"/>
                                  </a:rPr>
                                  <m:t>1+ </m:t>
                                </m:r>
                                <m:r>
                                  <a:rPr lang="en-US" altLang="ja-JP" sz="1800" i="1">
                                    <a:solidFill>
                                      <a:prstClr val="black"/>
                                    </a:solidFill>
                                    <a:latin typeface="Cambria Math" panose="02040503050406030204" pitchFamily="18" charset="0"/>
                                  </a:rPr>
                                  <m:t>𝑒</m:t>
                                </m:r>
                              </m:e>
                              <m:sup>
                                <m:r>
                                  <a:rPr lang="en-US" altLang="ja-JP" sz="1800" i="1">
                                    <a:solidFill>
                                      <a:prstClr val="black"/>
                                    </a:solidFill>
                                    <a:latin typeface="Cambria Math" panose="02040503050406030204" pitchFamily="18" charset="0"/>
                                  </a:rPr>
                                  <m:t>𝑖</m:t>
                                </m:r>
                                <m:r>
                                  <a:rPr lang="ja-JP" altLang="en-US" sz="1800" i="1">
                                    <a:solidFill>
                                      <a:prstClr val="black"/>
                                    </a:solidFill>
                                    <a:latin typeface="Cambria Math" panose="02040503050406030204" pitchFamily="18" charset="0"/>
                                  </a:rPr>
                                  <m:t>𝜃</m:t>
                                </m:r>
                                <m:d>
                                  <m:dPr>
                                    <m:ctrlPr>
                                      <a:rPr lang="en-US" altLang="ja-JP" sz="1800" i="1">
                                        <a:solidFill>
                                          <a:prstClr val="black"/>
                                        </a:solidFill>
                                        <a:latin typeface="Cambria Math" panose="02040503050406030204" pitchFamily="18" charset="0"/>
                                      </a:rPr>
                                    </m:ctrlPr>
                                  </m:dPr>
                                  <m:e>
                                    <m:r>
                                      <a:rPr lang="en-US" altLang="ja-JP" sz="1800" i="1">
                                        <a:solidFill>
                                          <a:prstClr val="black"/>
                                        </a:solidFill>
                                        <a:latin typeface="Cambria Math" panose="02040503050406030204" pitchFamily="18" charset="0"/>
                                      </a:rPr>
                                      <m:t>𝑥</m:t>
                                    </m:r>
                                  </m:e>
                                </m:d>
                              </m:sup>
                            </m:sSup>
                            <m:r>
                              <a:rPr lang="en-US" altLang="ja-JP" sz="1800" i="1">
                                <a:solidFill>
                                  <a:prstClr val="black"/>
                                </a:solidFill>
                                <a:latin typeface="Cambria Math" panose="02040503050406030204" pitchFamily="18" charset="0"/>
                                <a:ea typeface="Cambria Math" panose="02040503050406030204" pitchFamily="18" charset="0"/>
                              </a:rPr>
                              <m:t>×</m:t>
                            </m:r>
                            <m:sSup>
                              <m:sSupPr>
                                <m:ctrlPr>
                                  <a:rPr lang="en-US" altLang="ja-JP" sz="1800" i="1">
                                    <a:solidFill>
                                      <a:srgbClr val="FF0000"/>
                                    </a:solidFill>
                                    <a:latin typeface="Cambria Math" panose="02040503050406030204" pitchFamily="18" charset="0"/>
                                    <a:ea typeface="Cambria Math" panose="02040503050406030204" pitchFamily="18" charset="0"/>
                                  </a:rPr>
                                </m:ctrlPr>
                              </m:sSupPr>
                              <m:e>
                                <m:r>
                                  <a:rPr lang="en-US" altLang="ja-JP" sz="1800" i="1">
                                    <a:solidFill>
                                      <a:srgbClr val="FF0000"/>
                                    </a:solidFill>
                                    <a:latin typeface="Cambria Math" panose="02040503050406030204" pitchFamily="18" charset="0"/>
                                    <a:ea typeface="Cambria Math" panose="02040503050406030204" pitchFamily="18" charset="0"/>
                                  </a:rPr>
                                  <m:t>𝑒</m:t>
                                </m:r>
                              </m:e>
                              <m:sup>
                                <m:r>
                                  <a:rPr lang="en-US" altLang="ja-JP" sz="1800" i="1">
                                    <a:solidFill>
                                      <a:srgbClr val="FF0000"/>
                                    </a:solidFill>
                                    <a:latin typeface="Cambria Math" panose="02040503050406030204" pitchFamily="18" charset="0"/>
                                    <a:ea typeface="Cambria Math" panose="02040503050406030204" pitchFamily="18" charset="0"/>
                                  </a:rPr>
                                  <m:t>𝑖</m:t>
                                </m:r>
                                <m:r>
                                  <a:rPr lang="en-US" altLang="ja-JP" sz="1800" i="1">
                                    <a:solidFill>
                                      <a:srgbClr val="FF0000"/>
                                    </a:solidFill>
                                    <a:latin typeface="Cambria Math" panose="02040503050406030204" pitchFamily="18" charset="0"/>
                                    <a:ea typeface="Cambria Math" panose="02040503050406030204" pitchFamily="18" charset="0"/>
                                  </a:rPr>
                                  <m:t>𝜋</m:t>
                                </m:r>
                                <m:r>
                                  <a:rPr lang="en-US" altLang="ja-JP" sz="1800" i="1">
                                    <a:solidFill>
                                      <a:srgbClr val="FF0000"/>
                                    </a:solidFill>
                                    <a:latin typeface="Cambria Math" panose="02040503050406030204" pitchFamily="18" charset="0"/>
                                    <a:ea typeface="Cambria Math" panose="02040503050406030204" pitchFamily="18" charset="0"/>
                                  </a:rPr>
                                  <m:t>/2</m:t>
                                </m:r>
                              </m:sup>
                            </m:sSup>
                          </m:e>
                        </m:d>
                      </m:e>
                      <m:sup>
                        <m:r>
                          <a:rPr lang="en-US" altLang="ja-JP" sz="1800" i="1">
                            <a:solidFill>
                              <a:prstClr val="black"/>
                            </a:solidFill>
                            <a:latin typeface="Cambria Math" panose="02040503050406030204" pitchFamily="18" charset="0"/>
                          </a:rPr>
                          <m:t>2</m:t>
                        </m:r>
                      </m:sup>
                    </m:sSup>
                    <m:r>
                      <a:rPr lang="en-US" altLang="ja-JP" sz="1800" i="1">
                        <a:solidFill>
                          <a:prstClr val="black"/>
                        </a:solidFill>
                        <a:latin typeface="Cambria Math" panose="02040503050406030204" pitchFamily="18" charset="0"/>
                      </a:rPr>
                      <m:t>=  </m:t>
                    </m:r>
                    <m:f>
                      <m:fPr>
                        <m:ctrlPr>
                          <a:rPr lang="en-US" altLang="ja-JP" sz="1800" i="1">
                            <a:solidFill>
                              <a:prstClr val="black"/>
                            </a:solidFill>
                            <a:latin typeface="Cambria Math" panose="02040503050406030204" pitchFamily="18" charset="0"/>
                          </a:rPr>
                        </m:ctrlPr>
                      </m:fPr>
                      <m:num>
                        <m:r>
                          <a:rPr lang="en-US" altLang="ja-JP" sz="1800" i="1">
                            <a:solidFill>
                              <a:prstClr val="black"/>
                            </a:solidFill>
                            <a:latin typeface="Cambria Math" panose="02040503050406030204" pitchFamily="18" charset="0"/>
                          </a:rPr>
                          <m:t>1</m:t>
                        </m:r>
                      </m:num>
                      <m:den>
                        <m:r>
                          <a:rPr lang="en-US" altLang="ja-JP" sz="1800" i="1">
                            <a:solidFill>
                              <a:prstClr val="black"/>
                            </a:solidFill>
                            <a:latin typeface="Cambria Math" panose="02040503050406030204" pitchFamily="18" charset="0"/>
                          </a:rPr>
                          <m:t>2</m:t>
                        </m:r>
                      </m:den>
                    </m:f>
                    <m:r>
                      <a:rPr lang="en-US" altLang="ja-JP" sz="1800" i="1">
                        <a:solidFill>
                          <a:prstClr val="black"/>
                        </a:solidFill>
                        <a:latin typeface="Cambria Math" panose="02040503050406030204" pitchFamily="18" charset="0"/>
                      </a:rPr>
                      <m:t>−</m:t>
                    </m:r>
                    <m:f>
                      <m:fPr>
                        <m:ctrlPr>
                          <a:rPr lang="en-US" altLang="ja-JP" sz="1800" i="1">
                            <a:solidFill>
                              <a:prstClr val="black"/>
                            </a:solidFill>
                            <a:latin typeface="Cambria Math" panose="02040503050406030204" pitchFamily="18" charset="0"/>
                          </a:rPr>
                        </m:ctrlPr>
                      </m:fPr>
                      <m:num>
                        <m:r>
                          <a:rPr lang="en-US" altLang="ja-JP" sz="1800" i="1">
                            <a:solidFill>
                              <a:prstClr val="black"/>
                            </a:solidFill>
                            <a:latin typeface="Cambria Math" panose="02040503050406030204" pitchFamily="18" charset="0"/>
                          </a:rPr>
                          <m:t>1</m:t>
                        </m:r>
                      </m:num>
                      <m:den>
                        <m:r>
                          <a:rPr lang="en-US" altLang="ja-JP" sz="1800" i="1">
                            <a:solidFill>
                              <a:prstClr val="black"/>
                            </a:solidFill>
                            <a:latin typeface="Cambria Math" panose="02040503050406030204" pitchFamily="18" charset="0"/>
                          </a:rPr>
                          <m:t>2</m:t>
                        </m:r>
                      </m:den>
                    </m:f>
                    <m:func>
                      <m:funcPr>
                        <m:ctrlPr>
                          <a:rPr lang="en-US" altLang="ja-JP" sz="1800" i="1">
                            <a:solidFill>
                              <a:prstClr val="black"/>
                            </a:solidFill>
                            <a:latin typeface="Cambria Math" panose="02040503050406030204" pitchFamily="18" charset="0"/>
                          </a:rPr>
                        </m:ctrlPr>
                      </m:funcPr>
                      <m:fName>
                        <m:r>
                          <m:rPr>
                            <m:sty m:val="p"/>
                          </m:rPr>
                          <a:rPr lang="en-US" altLang="ja-JP" sz="1800">
                            <a:solidFill>
                              <a:prstClr val="black"/>
                            </a:solidFill>
                            <a:latin typeface="Cambria Math" panose="02040503050406030204" pitchFamily="18" charset="0"/>
                          </a:rPr>
                          <m:t>sin</m:t>
                        </m:r>
                      </m:fName>
                      <m:e>
                        <m:r>
                          <a:rPr lang="en-US" altLang="ja-JP" sz="1800" b="1" i="1">
                            <a:solidFill>
                              <a:srgbClr val="FF0000"/>
                            </a:solidFill>
                            <a:latin typeface="Cambria Math" panose="02040503050406030204" pitchFamily="18" charset="0"/>
                          </a:rPr>
                          <m:t>𝜽</m:t>
                        </m:r>
                        <m:r>
                          <m:rPr>
                            <m:nor/>
                          </m:rPr>
                          <a:rPr lang="en-US" altLang="ja-JP" sz="1800" b="1" dirty="0">
                            <a:solidFill>
                              <a:srgbClr val="FF0000"/>
                            </a:solidFill>
                          </a:rPr>
                          <m:t>(</m:t>
                        </m:r>
                        <m:r>
                          <a:rPr lang="en-US" altLang="ja-JP" sz="1800" i="1">
                            <a:solidFill>
                              <a:srgbClr val="FF0000"/>
                            </a:solidFill>
                            <a:latin typeface="Cambria Math" panose="02040503050406030204" pitchFamily="18" charset="0"/>
                          </a:rPr>
                          <m:t>𝑥</m:t>
                        </m:r>
                        <m:r>
                          <m:rPr>
                            <m:nor/>
                          </m:rPr>
                          <a:rPr lang="en-US" altLang="ja-JP" sz="1800" b="1" dirty="0">
                            <a:solidFill>
                              <a:srgbClr val="FF0000"/>
                            </a:solidFill>
                          </a:rPr>
                          <m:t>)</m:t>
                        </m:r>
                      </m:e>
                    </m:func>
                  </m:oMath>
                </a14:m>
                <a:r>
                  <a:rPr lang="en-US" altLang="ja-JP" sz="1800" dirty="0">
                    <a:solidFill>
                      <a:prstClr val="black"/>
                    </a:solidFill>
                  </a:rPr>
                  <a:t>.</a:t>
                </a:r>
              </a:p>
            </p:txBody>
          </p:sp>
        </mc:Choice>
        <mc:Fallback xmlns="">
          <p:sp>
            <p:nvSpPr>
              <p:cNvPr id="50" name="正方形/長方形 6">
                <a:extLst>
                  <a:ext uri="{FF2B5EF4-FFF2-40B4-BE49-F238E27FC236}">
                    <a16:creationId xmlns:a16="http://schemas.microsoft.com/office/drawing/2014/main" id="{61B211A6-1158-7C6D-2999-0F932DB3EFBE}"/>
                  </a:ext>
                </a:extLst>
              </p:cNvPr>
              <p:cNvSpPr>
                <a:spLocks noRot="1" noChangeAspect="1" noMove="1" noResize="1" noEditPoints="1" noAdjustHandles="1" noChangeArrowheads="1" noChangeShapeType="1" noTextEdit="1"/>
              </p:cNvSpPr>
              <p:nvPr/>
            </p:nvSpPr>
            <p:spPr bwMode="auto">
              <a:xfrm>
                <a:off x="5336159" y="5946792"/>
                <a:ext cx="5327231" cy="538161"/>
              </a:xfrm>
              <a:prstGeom prst="rect">
                <a:avLst/>
              </a:prstGeom>
              <a:blipFill>
                <a:blip r:embed="rId10"/>
                <a:stretch>
                  <a:fillRect r="-2059" b="-795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sp>
        <p:nvSpPr>
          <p:cNvPr id="8" name="スライド番号プレースホルダー 7">
            <a:extLst>
              <a:ext uri="{FF2B5EF4-FFF2-40B4-BE49-F238E27FC236}">
                <a16:creationId xmlns:a16="http://schemas.microsoft.com/office/drawing/2014/main" id="{293AC8A8-CABA-D764-A992-D9C3F91213DB}"/>
              </a:ext>
            </a:extLst>
          </p:cNvPr>
          <p:cNvSpPr>
            <a:spLocks noGrp="1"/>
          </p:cNvSpPr>
          <p:nvPr>
            <p:ph type="sldNum" sz="quarter" idx="12"/>
          </p:nvPr>
        </p:nvSpPr>
        <p:spPr/>
        <p:txBody>
          <a:bodyPr/>
          <a:lstStyle/>
          <a:p>
            <a:fld id="{6ECE9F22-6082-4149-A6D0-CD8937F79825}" type="slidenum">
              <a:rPr kumimoji="1" lang="ja-JP" altLang="en-US" smtClean="0"/>
              <a:t>27</a:t>
            </a:fld>
            <a:endParaRPr kumimoji="1" lang="ja-JP" altLang="en-US"/>
          </a:p>
        </p:txBody>
      </p:sp>
      <p:sp>
        <p:nvSpPr>
          <p:cNvPr id="9" name="吹き出し: 四角形 8">
            <a:extLst>
              <a:ext uri="{FF2B5EF4-FFF2-40B4-BE49-F238E27FC236}">
                <a16:creationId xmlns:a16="http://schemas.microsoft.com/office/drawing/2014/main" id="{FCD94D41-F8C2-F367-6971-AC864F8D826F}"/>
              </a:ext>
            </a:extLst>
          </p:cNvPr>
          <p:cNvSpPr/>
          <p:nvPr/>
        </p:nvSpPr>
        <p:spPr>
          <a:xfrm>
            <a:off x="5171398" y="5422988"/>
            <a:ext cx="5414055" cy="1074292"/>
          </a:xfrm>
          <a:prstGeom prst="wedgeRectCallout">
            <a:avLst>
              <a:gd name="adj1" fmla="val 28545"/>
              <a:gd name="adj2" fmla="val 63682"/>
            </a:avLst>
          </a:prstGeom>
          <a:solidFill>
            <a:schemeClr val="accent4">
              <a:lumMod val="20000"/>
              <a:lumOff val="80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pPr>
              <a:defRPr/>
            </a:pPr>
            <a:r>
              <a:rPr lang="en-US" altLang="ja-JP"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Sensitivity</a:t>
            </a:r>
            <a:r>
              <a:rPr lang="ja-JP" altLang="en-US" b="1" dirty="0">
                <a:solidFill>
                  <a:prstClr val="black"/>
                </a:solidFill>
                <a:latin typeface="Segoe UI" panose="020B0502040204020203" pitchFamily="34" charset="0"/>
                <a:cs typeface="Segoe UI" panose="020B0502040204020203" pitchFamily="34" charset="0"/>
              </a:rPr>
              <a:t>：</a:t>
            </a:r>
            <a:r>
              <a:rPr lang="en-US" altLang="ja-JP"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25mV/</a:t>
            </a:r>
            <a:r>
              <a:rPr lang="en-US" altLang="ja-JP" b="1" dirty="0" err="1">
                <a:solidFill>
                  <a:prstClr val="black"/>
                </a:solidFill>
                <a:latin typeface="Segoe UI" panose="020B0502040204020203" pitchFamily="34" charset="0"/>
                <a:ea typeface="游ゴシック" panose="020B0400000000000000" pitchFamily="50" charset="-128"/>
                <a:cs typeface="Segoe UI" panose="020B0502040204020203" pitchFamily="34" charset="0"/>
              </a:rPr>
              <a:t>μm</a:t>
            </a:r>
            <a:r>
              <a:rPr lang="ja-JP" altLang="en-US"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 </a:t>
            </a:r>
            <a:r>
              <a:rPr lang="en-US" altLang="ja-JP"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thickness</a:t>
            </a:r>
            <a:br>
              <a:rPr lang="en-US" altLang="ja-JP" b="1" dirty="0">
                <a:solidFill>
                  <a:prstClr val="black"/>
                </a:solidFill>
                <a:latin typeface="游ゴシック" panose="020F0502020204030204"/>
                <a:ea typeface="游ゴシック" panose="020B0400000000000000" pitchFamily="50" charset="-128"/>
              </a:rPr>
            </a:br>
            <a:r>
              <a:rPr lang="ja-JP" altLang="en-US" b="1" dirty="0">
                <a:solidFill>
                  <a:srgbClr val="0000FF"/>
                </a:solidFill>
                <a:latin typeface="游ゴシック" panose="020F0502020204030204"/>
                <a:ea typeface="游ゴシック" panose="020B0400000000000000" pitchFamily="50" charset="-128"/>
              </a:rPr>
              <a:t>➡</a:t>
            </a:r>
            <a:r>
              <a:rPr lang="en-US" altLang="ja-JP" b="1" dirty="0">
                <a:solidFill>
                  <a:srgbClr val="0000FF"/>
                </a:solidFill>
                <a:latin typeface="游ゴシック" panose="020F0502020204030204"/>
                <a:ea typeface="游ゴシック" panose="020B0400000000000000" pitchFamily="50" charset="-128"/>
              </a:rPr>
              <a:t>It can visualize the electric potentials of</a:t>
            </a:r>
            <a:br>
              <a:rPr lang="en-US" altLang="ja-JP" b="1" dirty="0">
                <a:solidFill>
                  <a:srgbClr val="0000FF"/>
                </a:solidFill>
                <a:latin typeface="游ゴシック" panose="020F0502020204030204"/>
                <a:ea typeface="游ゴシック" panose="020B0400000000000000" pitchFamily="50" charset="-128"/>
              </a:rPr>
            </a:br>
            <a:r>
              <a:rPr lang="en-US" altLang="ja-JP" b="1" dirty="0">
                <a:solidFill>
                  <a:srgbClr val="0000FF"/>
                </a:solidFill>
                <a:latin typeface="游ゴシック" panose="020F0502020204030204"/>
                <a:ea typeface="游ゴシック" panose="020B0400000000000000" pitchFamily="50" charset="-128"/>
              </a:rPr>
              <a:t>    Mitochondria and Neurons </a:t>
            </a:r>
            <a:r>
              <a:rPr lang="ja-JP" altLang="en-US" b="1" dirty="0">
                <a:solidFill>
                  <a:srgbClr val="0000FF"/>
                </a:solidFill>
                <a:latin typeface="游ゴシック" panose="020F0502020204030204"/>
                <a:ea typeface="游ゴシック" panose="020B0400000000000000" pitchFamily="50" charset="-128"/>
              </a:rPr>
              <a:t>（～</a:t>
            </a:r>
            <a:r>
              <a:rPr lang="en-US" altLang="ja-JP" b="1" dirty="0">
                <a:solidFill>
                  <a:srgbClr val="0000FF"/>
                </a:solidFill>
                <a:latin typeface="游ゴシック" panose="020F0502020204030204"/>
                <a:ea typeface="游ゴシック" panose="020B0400000000000000" pitchFamily="50" charset="-128"/>
              </a:rPr>
              <a:t>100mV</a:t>
            </a:r>
            <a:r>
              <a:rPr lang="ja-JP" altLang="en-US" b="1" dirty="0">
                <a:solidFill>
                  <a:srgbClr val="0000FF"/>
                </a:solidFill>
                <a:latin typeface="游ゴシック" panose="020F0502020204030204"/>
                <a:ea typeface="游ゴシック" panose="020B0400000000000000" pitchFamily="50" charset="-128"/>
              </a:rPr>
              <a:t>）</a:t>
            </a:r>
            <a:endParaRPr lang="ja-JP" altLang="en-US" dirty="0">
              <a:solidFill>
                <a:srgbClr val="0000FF"/>
              </a:solidFill>
              <a:latin typeface="游ゴシック" panose="020F0502020204030204"/>
              <a:ea typeface="游ゴシック" panose="020B0400000000000000" pitchFamily="50" charset="-128"/>
            </a:endParaRPr>
          </a:p>
        </p:txBody>
      </p:sp>
    </p:spTree>
    <p:custDataLst>
      <p:tags r:id="rId1"/>
    </p:custDataLst>
    <p:extLst>
      <p:ext uri="{BB962C8B-B14F-4D97-AF65-F5344CB8AC3E}">
        <p14:creationId xmlns:p14="http://schemas.microsoft.com/office/powerpoint/2010/main" val="22583817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uild="p"/>
      <p:bldP spid="38" grpId="0"/>
      <p:bldP spid="42" grpId="0"/>
      <p:bldP spid="50"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30AEE96-BBAB-C3AF-F622-8EBBC817EB51}"/>
              </a:ext>
            </a:extLst>
          </p:cNvPr>
          <p:cNvPicPr>
            <a:picLocks noChangeAspect="1"/>
          </p:cNvPicPr>
          <p:nvPr/>
        </p:nvPicPr>
        <p:blipFill rotWithShape="1">
          <a:blip r:embed="rId3">
            <a:extLst>
              <a:ext uri="{28A0092B-C50C-407E-A947-70E740481C1C}">
                <a14:useLocalDpi xmlns:a14="http://schemas.microsoft.com/office/drawing/2010/main" val="0"/>
              </a:ext>
            </a:extLst>
          </a:blip>
          <a:srcRect l="11140" t="14547" r="10912" b="12518"/>
          <a:stretch/>
        </p:blipFill>
        <p:spPr>
          <a:xfrm>
            <a:off x="4226259" y="1516584"/>
            <a:ext cx="2631688" cy="1846770"/>
          </a:xfrm>
          <a:prstGeom prst="rect">
            <a:avLst/>
          </a:prstGeom>
        </p:spPr>
      </p:pic>
      <p:pic>
        <p:nvPicPr>
          <p:cNvPr id="9" name="図 8">
            <a:extLst>
              <a:ext uri="{FF2B5EF4-FFF2-40B4-BE49-F238E27FC236}">
                <a16:creationId xmlns:a16="http://schemas.microsoft.com/office/drawing/2014/main" id="{E8832C88-0BA5-9F98-CA4E-B1F4D8F45D0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453" t="5157" r="13798" b="4534"/>
          <a:stretch/>
        </p:blipFill>
        <p:spPr>
          <a:xfrm>
            <a:off x="1823794" y="1503305"/>
            <a:ext cx="2155902" cy="2007220"/>
          </a:xfrm>
          <a:prstGeom prst="rect">
            <a:avLst/>
          </a:prstGeom>
        </p:spPr>
      </p:pic>
      <p:sp>
        <p:nvSpPr>
          <p:cNvPr id="18" name="テキスト ボックス 17">
            <a:extLst>
              <a:ext uri="{FF2B5EF4-FFF2-40B4-BE49-F238E27FC236}">
                <a16:creationId xmlns:a16="http://schemas.microsoft.com/office/drawing/2014/main" id="{AE539E20-FAAA-6B15-535E-65F567E6BF24}"/>
              </a:ext>
            </a:extLst>
          </p:cNvPr>
          <p:cNvSpPr txBox="1"/>
          <p:nvPr/>
        </p:nvSpPr>
        <p:spPr>
          <a:xfrm>
            <a:off x="6857947" y="2314392"/>
            <a:ext cx="3791003" cy="923330"/>
          </a:xfrm>
          <a:prstGeom prst="rect">
            <a:avLst/>
          </a:prstGeom>
          <a:noFill/>
        </p:spPr>
        <p:txBody>
          <a:bodyPr wrap="square" rtlCol="0">
            <a:spAutoFit/>
          </a:bodyPr>
          <a:lstStyle/>
          <a:p>
            <a:pPr defTabSz="896938"/>
            <a:r>
              <a:rPr lang="en-US" altLang="ja-JP" dirty="0">
                <a:latin typeface="Segoe UI" panose="020B0502040204020203" pitchFamily="34" charset="0"/>
                <a:cs typeface="Segoe UI" panose="020B0502040204020203" pitchFamily="34" charset="0"/>
              </a:rPr>
              <a:t>Sensor</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size	</a:t>
            </a:r>
            <a:r>
              <a:rPr lang="en-US" altLang="ja-JP" b="1" dirty="0">
                <a:latin typeface="Segoe UI" panose="020B0502040204020203" pitchFamily="34" charset="0"/>
                <a:cs typeface="Segoe UI" panose="020B0502040204020203" pitchFamily="34" charset="0"/>
              </a:rPr>
              <a:t>35.9×23.9mm</a:t>
            </a:r>
            <a:r>
              <a:rPr lang="en-US" altLang="ja-JP" dirty="0">
                <a:latin typeface="Segoe UI" panose="020B0502040204020203" pitchFamily="34" charset="0"/>
                <a:cs typeface="Segoe UI" panose="020B0502040204020203" pitchFamily="34" charset="0"/>
              </a:rPr>
              <a:t>	</a:t>
            </a:r>
          </a:p>
          <a:p>
            <a:pPr defTabSz="896938"/>
            <a:r>
              <a:rPr lang="en-US" altLang="ja-JP" dirty="0">
                <a:latin typeface="Segoe UI" panose="020B0502040204020203" pitchFamily="34" charset="0"/>
                <a:cs typeface="Segoe UI" panose="020B0502040204020203" pitchFamily="34" charset="0"/>
              </a:rPr>
              <a:t>Pixels		8256×5504</a:t>
            </a:r>
            <a:r>
              <a:rPr lang="ja-JP" altLang="en-US" dirty="0">
                <a:latin typeface="Segoe UI" panose="020B0502040204020203" pitchFamily="34" charset="0"/>
                <a:cs typeface="Segoe UI" panose="020B0502040204020203" pitchFamily="34" charset="0"/>
              </a:rPr>
              <a:t>、</a:t>
            </a:r>
            <a:endParaRPr lang="en-US" altLang="ja-JP" dirty="0">
              <a:latin typeface="Segoe UI" panose="020B0502040204020203" pitchFamily="34" charset="0"/>
              <a:cs typeface="Segoe UI" panose="020B0502040204020203" pitchFamily="34" charset="0"/>
            </a:endParaRPr>
          </a:p>
          <a:p>
            <a:pPr defTabSz="896938"/>
            <a:r>
              <a:rPr lang="en-US" altLang="ja-JP" dirty="0">
                <a:latin typeface="Segoe UI" panose="020B0502040204020203" pitchFamily="34" charset="0"/>
                <a:cs typeface="Segoe UI" panose="020B0502040204020203" pitchFamily="34" charset="0"/>
              </a:rPr>
              <a:t>Unit-pixel</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size	</a:t>
            </a:r>
            <a:r>
              <a:rPr lang="en-US" altLang="ja-JP" b="1" dirty="0">
                <a:latin typeface="Segoe UI" panose="020B0502040204020203" pitchFamily="34" charset="0"/>
                <a:cs typeface="Segoe UI" panose="020B0502040204020203" pitchFamily="34" charset="0"/>
              </a:rPr>
              <a:t>43μm× 43μm</a:t>
            </a:r>
          </a:p>
        </p:txBody>
      </p:sp>
      <p:grpSp>
        <p:nvGrpSpPr>
          <p:cNvPr id="5" name="グループ化 4">
            <a:extLst>
              <a:ext uri="{FF2B5EF4-FFF2-40B4-BE49-F238E27FC236}">
                <a16:creationId xmlns:a16="http://schemas.microsoft.com/office/drawing/2014/main" id="{FC7A3AF7-90E2-053B-C49E-30F833A47EA7}"/>
              </a:ext>
            </a:extLst>
          </p:cNvPr>
          <p:cNvGrpSpPr>
            <a:grpSpLocks noChangeAspect="1"/>
          </p:cNvGrpSpPr>
          <p:nvPr/>
        </p:nvGrpSpPr>
        <p:grpSpPr>
          <a:xfrm>
            <a:off x="6124281" y="3642853"/>
            <a:ext cx="5026900" cy="3164326"/>
            <a:chOff x="5921220" y="3889157"/>
            <a:chExt cx="4334649" cy="2889766"/>
          </a:xfrm>
        </p:grpSpPr>
        <p:pic>
          <p:nvPicPr>
            <p:cNvPr id="3" name="図 2">
              <a:extLst>
                <a:ext uri="{FF2B5EF4-FFF2-40B4-BE49-F238E27FC236}">
                  <a16:creationId xmlns:a16="http://schemas.microsoft.com/office/drawing/2014/main" id="{929A9F81-6F17-CD1E-1E27-F07A85E42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220" y="3889157"/>
              <a:ext cx="4334649" cy="2889766"/>
            </a:xfrm>
            <a:prstGeom prst="rect">
              <a:avLst/>
            </a:prstGeom>
          </p:spPr>
        </p:pic>
        <p:sp>
          <p:nvSpPr>
            <p:cNvPr id="4" name="正方形/長方形 3">
              <a:extLst>
                <a:ext uri="{FF2B5EF4-FFF2-40B4-BE49-F238E27FC236}">
                  <a16:creationId xmlns:a16="http://schemas.microsoft.com/office/drawing/2014/main" id="{7A51EEDF-83B0-E70D-B20A-68E1247C6137}"/>
                </a:ext>
              </a:extLst>
            </p:cNvPr>
            <p:cNvSpPr/>
            <p:nvPr/>
          </p:nvSpPr>
          <p:spPr>
            <a:xfrm>
              <a:off x="6108537" y="6601759"/>
              <a:ext cx="1231200" cy="644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075B3DED-E695-23E9-8811-66D9B7AB5486}"/>
                </a:ext>
              </a:extLst>
            </p:cNvPr>
            <p:cNvSpPr txBox="1"/>
            <p:nvPr/>
          </p:nvSpPr>
          <p:spPr>
            <a:xfrm>
              <a:off x="6378532" y="6319244"/>
              <a:ext cx="716863" cy="307777"/>
            </a:xfrm>
            <a:prstGeom prst="rect">
              <a:avLst/>
            </a:prstGeom>
            <a:noFill/>
          </p:spPr>
          <p:txBody>
            <a:bodyPr wrap="none" rtlCol="0">
              <a:spAutoFit/>
            </a:bodyPr>
            <a:lstStyle/>
            <a:p>
              <a:r>
                <a:rPr lang="en-US" altLang="ja-JP" sz="1400" b="1" dirty="0">
                  <a:solidFill>
                    <a:schemeClr val="bg1"/>
                  </a:solidFill>
                  <a:latin typeface="Segoe UI" panose="020B0502040204020203" pitchFamily="34" charset="0"/>
                  <a:cs typeface="Segoe UI" panose="020B0502040204020203" pitchFamily="34" charset="0"/>
                </a:rPr>
                <a:t>10mm</a:t>
              </a:r>
              <a:endParaRPr lang="ja-JP" altLang="en-US" sz="1400" b="1" dirty="0">
                <a:solidFill>
                  <a:schemeClr val="bg1"/>
                </a:solidFill>
                <a:latin typeface="Segoe UI" panose="020B0502040204020203" pitchFamily="34" charset="0"/>
                <a:cs typeface="Segoe UI" panose="020B0502040204020203" pitchFamily="34" charset="0"/>
              </a:endParaRPr>
            </a:p>
          </p:txBody>
        </p:sp>
      </p:grpSp>
      <p:grpSp>
        <p:nvGrpSpPr>
          <p:cNvPr id="10" name="グループ化 9">
            <a:extLst>
              <a:ext uri="{FF2B5EF4-FFF2-40B4-BE49-F238E27FC236}">
                <a16:creationId xmlns:a16="http://schemas.microsoft.com/office/drawing/2014/main" id="{B029498B-B430-86CA-766B-8A9F3394E232}"/>
              </a:ext>
            </a:extLst>
          </p:cNvPr>
          <p:cNvGrpSpPr>
            <a:grpSpLocks noChangeAspect="1"/>
          </p:cNvGrpSpPr>
          <p:nvPr/>
        </p:nvGrpSpPr>
        <p:grpSpPr>
          <a:xfrm>
            <a:off x="1247291" y="3641217"/>
            <a:ext cx="4586853" cy="3216783"/>
            <a:chOff x="1676400" y="3888958"/>
            <a:chExt cx="4157744" cy="2889968"/>
          </a:xfrm>
        </p:grpSpPr>
        <p:sp>
          <p:nvSpPr>
            <p:cNvPr id="24" name="テキスト ボックス 23">
              <a:extLst>
                <a:ext uri="{FF2B5EF4-FFF2-40B4-BE49-F238E27FC236}">
                  <a16:creationId xmlns:a16="http://schemas.microsoft.com/office/drawing/2014/main" id="{A7305B1E-AF9D-942C-EBBF-B8A6498BA06E}"/>
                </a:ext>
              </a:extLst>
            </p:cNvPr>
            <p:cNvSpPr txBox="1"/>
            <p:nvPr/>
          </p:nvSpPr>
          <p:spPr>
            <a:xfrm>
              <a:off x="1676400" y="3888958"/>
              <a:ext cx="4146562" cy="400110"/>
            </a:xfrm>
            <a:prstGeom prst="rect">
              <a:avLst/>
            </a:prstGeom>
            <a:solidFill>
              <a:srgbClr val="0000FF"/>
            </a:solidFill>
          </p:spPr>
          <p:txBody>
            <a:bodyPr wrap="square" rtlCol="0">
              <a:spAutoFit/>
            </a:bodyPr>
            <a:lstStyle/>
            <a:p>
              <a:pPr defTabSz="896938"/>
              <a:r>
                <a:rPr lang="en-US" altLang="ja-JP" sz="2000" b="1" dirty="0">
                  <a:solidFill>
                    <a:schemeClr val="bg1"/>
                  </a:solidFill>
                  <a:latin typeface="Segoe UI" panose="020B0502040204020203" pitchFamily="34" charset="0"/>
                  <a:cs typeface="Segoe UI" panose="020B0502040204020203" pitchFamily="34" charset="0"/>
                </a:rPr>
                <a:t>Setup and Result</a:t>
              </a:r>
            </a:p>
          </p:txBody>
        </p:sp>
        <p:pic>
          <p:nvPicPr>
            <p:cNvPr id="2" name="図 1">
              <a:extLst>
                <a:ext uri="{FF2B5EF4-FFF2-40B4-BE49-F238E27FC236}">
                  <a16:creationId xmlns:a16="http://schemas.microsoft.com/office/drawing/2014/main" id="{82C62B0C-3E57-BBD5-7B37-AD6AE77D9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7953" y="4348643"/>
              <a:ext cx="2430283" cy="2430283"/>
            </a:xfrm>
            <a:prstGeom prst="rect">
              <a:avLst/>
            </a:prstGeom>
          </p:spPr>
        </p:pic>
        <p:sp>
          <p:nvSpPr>
            <p:cNvPr id="11" name="テキスト ボックス 10">
              <a:extLst>
                <a:ext uri="{FF2B5EF4-FFF2-40B4-BE49-F238E27FC236}">
                  <a16:creationId xmlns:a16="http://schemas.microsoft.com/office/drawing/2014/main" id="{8FCBD1F5-B387-7ED2-9964-15012B8C3D2A}"/>
                </a:ext>
              </a:extLst>
            </p:cNvPr>
            <p:cNvSpPr txBox="1"/>
            <p:nvPr/>
          </p:nvSpPr>
          <p:spPr>
            <a:xfrm>
              <a:off x="1800458" y="6319241"/>
              <a:ext cx="2581045" cy="369332"/>
            </a:xfrm>
            <a:prstGeom prst="rect">
              <a:avLst/>
            </a:prstGeom>
            <a:noFill/>
          </p:spPr>
          <p:txBody>
            <a:bodyPr wrap="square" rtlCol="0">
              <a:spAutoFit/>
            </a:bodyPr>
            <a:lstStyle/>
            <a:p>
              <a:r>
                <a:rPr lang="en-US" altLang="ja-JP" dirty="0">
                  <a:latin typeface="Segoe UI" panose="020B0502040204020203" pitchFamily="34" charset="0"/>
                  <a:cs typeface="Segoe UI" panose="020B0502040204020203" pitchFamily="34" charset="0"/>
                </a:rPr>
                <a:t>Horse plastic</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models</a:t>
              </a:r>
              <a:endParaRPr lang="ja-JP" altLang="en-US" dirty="0">
                <a:latin typeface="Segoe UI" panose="020B0502040204020203" pitchFamily="34" charset="0"/>
                <a:cs typeface="Segoe UI" panose="020B0502040204020203" pitchFamily="34" charset="0"/>
              </a:endParaRPr>
            </a:p>
          </p:txBody>
        </p:sp>
        <p:sp>
          <p:nvSpPr>
            <p:cNvPr id="12" name="正方形/長方形 11">
              <a:extLst>
                <a:ext uri="{FF2B5EF4-FFF2-40B4-BE49-F238E27FC236}">
                  <a16:creationId xmlns:a16="http://schemas.microsoft.com/office/drawing/2014/main" id="{54517F68-C582-45AA-A94B-00AC1DFDA82B}"/>
                </a:ext>
              </a:extLst>
            </p:cNvPr>
            <p:cNvSpPr/>
            <p:nvPr/>
          </p:nvSpPr>
          <p:spPr>
            <a:xfrm>
              <a:off x="5181603" y="4564566"/>
              <a:ext cx="652541" cy="15537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a:extLst>
                <a:ext uri="{FF2B5EF4-FFF2-40B4-BE49-F238E27FC236}">
                  <a16:creationId xmlns:a16="http://schemas.microsoft.com/office/drawing/2014/main" id="{ECEAB442-D511-E5D0-5C12-0E49E95FEEAF}"/>
                </a:ext>
              </a:extLst>
            </p:cNvPr>
            <p:cNvSpPr/>
            <p:nvPr/>
          </p:nvSpPr>
          <p:spPr>
            <a:xfrm>
              <a:off x="5094524" y="4802461"/>
              <a:ext cx="87076" cy="1196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9" name="グループ化 18">
              <a:extLst>
                <a:ext uri="{FF2B5EF4-FFF2-40B4-BE49-F238E27FC236}">
                  <a16:creationId xmlns:a16="http://schemas.microsoft.com/office/drawing/2014/main" id="{1BAB5B23-621C-2559-0B07-38884C7C8067}"/>
                </a:ext>
              </a:extLst>
            </p:cNvPr>
            <p:cNvGrpSpPr/>
            <p:nvPr/>
          </p:nvGrpSpPr>
          <p:grpSpPr>
            <a:xfrm>
              <a:off x="4890540" y="5186784"/>
              <a:ext cx="146740" cy="363078"/>
              <a:chOff x="3338999" y="5115889"/>
              <a:chExt cx="187987" cy="511979"/>
            </a:xfrm>
            <a:noFill/>
          </p:grpSpPr>
          <p:sp>
            <p:nvSpPr>
              <p:cNvPr id="14" name="楕円 13">
                <a:extLst>
                  <a:ext uri="{FF2B5EF4-FFF2-40B4-BE49-F238E27FC236}">
                    <a16:creationId xmlns:a16="http://schemas.microsoft.com/office/drawing/2014/main" id="{83C4C779-67B8-F726-5945-316D2D602BD4}"/>
                  </a:ext>
                </a:extLst>
              </p:cNvPr>
              <p:cNvSpPr/>
              <p:nvPr/>
            </p:nvSpPr>
            <p:spPr>
              <a:xfrm>
                <a:off x="3338999" y="5192075"/>
                <a:ext cx="187987" cy="286892"/>
              </a:xfrm>
              <a:prstGeom prst="ellipse">
                <a:avLst/>
              </a:prstGeom>
              <a:solidFill>
                <a:srgbClr val="00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楕円 14">
                <a:extLst>
                  <a:ext uri="{FF2B5EF4-FFF2-40B4-BE49-F238E27FC236}">
                    <a16:creationId xmlns:a16="http://schemas.microsoft.com/office/drawing/2014/main" id="{2C4B0386-E272-2ADA-002E-1A13F230F543}"/>
                  </a:ext>
                </a:extLst>
              </p:cNvPr>
              <p:cNvSpPr/>
              <p:nvPr/>
            </p:nvSpPr>
            <p:spPr>
              <a:xfrm>
                <a:off x="3356477" y="5115889"/>
                <a:ext cx="148142" cy="148901"/>
              </a:xfrm>
              <a:prstGeom prst="ellipse">
                <a:avLst/>
              </a:prstGeom>
              <a:solidFill>
                <a:srgbClr val="00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楕円 15">
                <a:extLst>
                  <a:ext uri="{FF2B5EF4-FFF2-40B4-BE49-F238E27FC236}">
                    <a16:creationId xmlns:a16="http://schemas.microsoft.com/office/drawing/2014/main" id="{3A6DC0F1-274D-D220-5D96-609E038785BA}"/>
                  </a:ext>
                </a:extLst>
              </p:cNvPr>
              <p:cNvSpPr/>
              <p:nvPr/>
            </p:nvSpPr>
            <p:spPr>
              <a:xfrm>
                <a:off x="3343746" y="5340976"/>
                <a:ext cx="45719" cy="286892"/>
              </a:xfrm>
              <a:prstGeom prst="ellipse">
                <a:avLst/>
              </a:prstGeom>
              <a:solidFill>
                <a:srgbClr val="00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楕円 16">
                <a:extLst>
                  <a:ext uri="{FF2B5EF4-FFF2-40B4-BE49-F238E27FC236}">
                    <a16:creationId xmlns:a16="http://schemas.microsoft.com/office/drawing/2014/main" id="{FC87369F-062E-3926-441C-7DDDF33AA5BD}"/>
                  </a:ext>
                </a:extLst>
              </p:cNvPr>
              <p:cNvSpPr/>
              <p:nvPr/>
            </p:nvSpPr>
            <p:spPr>
              <a:xfrm>
                <a:off x="3473449" y="5340976"/>
                <a:ext cx="45719" cy="286892"/>
              </a:xfrm>
              <a:prstGeom prst="ellipse">
                <a:avLst/>
              </a:prstGeom>
              <a:solidFill>
                <a:srgbClr val="00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0" name="矢印: 下 19">
              <a:extLst>
                <a:ext uri="{FF2B5EF4-FFF2-40B4-BE49-F238E27FC236}">
                  <a16:creationId xmlns:a16="http://schemas.microsoft.com/office/drawing/2014/main" id="{57E0D889-4C19-75FC-5CCC-077533450524}"/>
                </a:ext>
              </a:extLst>
            </p:cNvPr>
            <p:cNvSpPr/>
            <p:nvPr/>
          </p:nvSpPr>
          <p:spPr>
            <a:xfrm rot="16200000">
              <a:off x="3887357" y="5092093"/>
              <a:ext cx="1311669" cy="58021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テキスト ボックス 20">
              <a:extLst>
                <a:ext uri="{FF2B5EF4-FFF2-40B4-BE49-F238E27FC236}">
                  <a16:creationId xmlns:a16="http://schemas.microsoft.com/office/drawing/2014/main" id="{EA0037F0-7971-7355-226B-B55FDCEAC78A}"/>
                </a:ext>
              </a:extLst>
            </p:cNvPr>
            <p:cNvSpPr txBox="1"/>
            <p:nvPr/>
          </p:nvSpPr>
          <p:spPr>
            <a:xfrm>
              <a:off x="4285996" y="5149275"/>
              <a:ext cx="346692" cy="369332"/>
            </a:xfrm>
            <a:prstGeom prst="rect">
              <a:avLst/>
            </a:prstGeom>
            <a:noFill/>
          </p:spPr>
          <p:txBody>
            <a:bodyPr wrap="square" rtlCol="0">
              <a:spAutoFit/>
            </a:bodyPr>
            <a:lstStyle/>
            <a:p>
              <a:r>
                <a:rPr lang="en-US" altLang="ja-JP" b="1" dirty="0">
                  <a:solidFill>
                    <a:schemeClr val="bg1"/>
                  </a:solidFill>
                </a:rPr>
                <a:t>μ</a:t>
              </a:r>
              <a:endParaRPr lang="ja-JP" altLang="en-US" b="1" dirty="0">
                <a:solidFill>
                  <a:schemeClr val="bg1"/>
                </a:solidFill>
              </a:endParaRPr>
            </a:p>
          </p:txBody>
        </p:sp>
        <p:sp>
          <p:nvSpPr>
            <p:cNvPr id="22" name="正方形/長方形 21">
              <a:extLst>
                <a:ext uri="{FF2B5EF4-FFF2-40B4-BE49-F238E27FC236}">
                  <a16:creationId xmlns:a16="http://schemas.microsoft.com/office/drawing/2014/main" id="{CF19706D-A9D5-673A-C16A-F6F4F4CD85F9}"/>
                </a:ext>
              </a:extLst>
            </p:cNvPr>
            <p:cNvSpPr/>
            <p:nvPr/>
          </p:nvSpPr>
          <p:spPr>
            <a:xfrm>
              <a:off x="5295391" y="5013734"/>
              <a:ext cx="55006" cy="7334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a:extLst>
                <a:ext uri="{FF2B5EF4-FFF2-40B4-BE49-F238E27FC236}">
                  <a16:creationId xmlns:a16="http://schemas.microsoft.com/office/drawing/2014/main" id="{BC53F7A8-F49F-E52C-C310-686CC7834B08}"/>
                </a:ext>
              </a:extLst>
            </p:cNvPr>
            <p:cNvSpPr txBox="1"/>
            <p:nvPr/>
          </p:nvSpPr>
          <p:spPr>
            <a:xfrm rot="16200000">
              <a:off x="5204673" y="5144584"/>
              <a:ext cx="701270" cy="393698"/>
            </a:xfrm>
            <a:prstGeom prst="rect">
              <a:avLst/>
            </a:prstGeom>
            <a:noFill/>
          </p:spPr>
          <p:txBody>
            <a:bodyPr wrap="square" rtlCol="0">
              <a:spAutoFit/>
            </a:bodyPr>
            <a:lstStyle/>
            <a:p>
              <a:pPr>
                <a:lnSpc>
                  <a:spcPct val="80000"/>
                </a:lnSpc>
              </a:pPr>
              <a:r>
                <a:rPr lang="en-US" altLang="ja-JP" sz="1200" b="1" dirty="0">
                  <a:solidFill>
                    <a:srgbClr val="FFFF00"/>
                  </a:solidFill>
                </a:rPr>
                <a:t>CMOS Sensor</a:t>
              </a:r>
              <a:endParaRPr lang="ja-JP" altLang="en-US" sz="1200" b="1" dirty="0">
                <a:solidFill>
                  <a:srgbClr val="FFFF00"/>
                </a:solidFill>
              </a:endParaRPr>
            </a:p>
          </p:txBody>
        </p:sp>
      </p:grpSp>
      <p:sp>
        <p:nvSpPr>
          <p:cNvPr id="8" name="テキスト ボックス 7">
            <a:extLst>
              <a:ext uri="{FF2B5EF4-FFF2-40B4-BE49-F238E27FC236}">
                <a16:creationId xmlns:a16="http://schemas.microsoft.com/office/drawing/2014/main" id="{32582C83-01CA-E374-AD98-2F511E748F72}"/>
              </a:ext>
            </a:extLst>
          </p:cNvPr>
          <p:cNvSpPr txBox="1"/>
          <p:nvPr/>
        </p:nvSpPr>
        <p:spPr>
          <a:xfrm>
            <a:off x="341906" y="801571"/>
            <a:ext cx="11521440" cy="720001"/>
          </a:xfrm>
          <a:prstGeom prst="rect">
            <a:avLst/>
          </a:prstGeom>
          <a:noFill/>
        </p:spPr>
        <p:txBody>
          <a:bodyPr wrap="square" rtlCol="0">
            <a:noAutofit/>
          </a:bodyPr>
          <a:lstStyle/>
          <a:p>
            <a:pPr marL="342900" indent="-342900">
              <a:buFont typeface="Arial" panose="020B0604020202020204" pitchFamily="34" charset="0"/>
              <a:buChar char="•"/>
            </a:pPr>
            <a:r>
              <a:rPr lang="en-US" altLang="ja-JP" sz="2300" dirty="0"/>
              <a:t>CMOS Image Sensors for TEM are too expensive for test (&gt;$150k).</a:t>
            </a:r>
          </a:p>
          <a:p>
            <a:pPr marL="342900" indent="-342900">
              <a:buFont typeface="Arial" panose="020B0604020202020204" pitchFamily="34" charset="0"/>
              <a:buChar char="•"/>
            </a:pPr>
            <a:r>
              <a:rPr lang="en-US" altLang="ja-JP" sz="2300" dirty="0"/>
              <a:t>We have tested imaging-capability of commercial digital camera ($3k)</a:t>
            </a:r>
            <a:r>
              <a:rPr lang="ja-JP" altLang="en-US" sz="2300" dirty="0"/>
              <a:t> </a:t>
            </a:r>
            <a:r>
              <a:rPr lang="en-US" altLang="ja-JP" sz="2300" dirty="0"/>
              <a:t>Nikon Z7II.</a:t>
            </a:r>
          </a:p>
        </p:txBody>
      </p:sp>
      <p:sp>
        <p:nvSpPr>
          <p:cNvPr id="26" name="タイトル 25">
            <a:extLst>
              <a:ext uri="{FF2B5EF4-FFF2-40B4-BE49-F238E27FC236}">
                <a16:creationId xmlns:a16="http://schemas.microsoft.com/office/drawing/2014/main" id="{89921309-338F-9693-4586-05B3E4998A15}"/>
              </a:ext>
            </a:extLst>
          </p:cNvPr>
          <p:cNvSpPr>
            <a:spLocks noGrp="1"/>
          </p:cNvSpPr>
          <p:nvPr>
            <p:ph type="title"/>
          </p:nvPr>
        </p:nvSpPr>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Test of muon imaging by CMOS Image Sensor</a:t>
            </a:r>
            <a:endParaRPr lang="ja-JP" altLang="en-US" dirty="0"/>
          </a:p>
        </p:txBody>
      </p:sp>
      <p:sp>
        <p:nvSpPr>
          <p:cNvPr id="25" name="スライド番号プレースホルダー 24">
            <a:extLst>
              <a:ext uri="{FF2B5EF4-FFF2-40B4-BE49-F238E27FC236}">
                <a16:creationId xmlns:a16="http://schemas.microsoft.com/office/drawing/2014/main" id="{FDBD20B2-BA03-F5D8-36E4-BEC670B6A2DA}"/>
              </a:ext>
            </a:extLst>
          </p:cNvPr>
          <p:cNvSpPr>
            <a:spLocks noGrp="1"/>
          </p:cNvSpPr>
          <p:nvPr>
            <p:ph type="sldNum" sz="quarter" idx="12"/>
          </p:nvPr>
        </p:nvSpPr>
        <p:spPr/>
        <p:txBody>
          <a:bodyPr/>
          <a:lstStyle/>
          <a:p>
            <a:fld id="{6ECE9F22-6082-4149-A6D0-CD8937F79825}" type="slidenum">
              <a:rPr kumimoji="1" lang="ja-JP" altLang="en-US" smtClean="0"/>
              <a:t>28</a:t>
            </a:fld>
            <a:endParaRPr kumimoji="1" lang="ja-JP" altLang="en-US"/>
          </a:p>
        </p:txBody>
      </p:sp>
    </p:spTree>
    <p:custDataLst>
      <p:tags r:id="rId1"/>
    </p:custDataLst>
    <p:extLst>
      <p:ext uri="{BB962C8B-B14F-4D97-AF65-F5344CB8AC3E}">
        <p14:creationId xmlns:p14="http://schemas.microsoft.com/office/powerpoint/2010/main" val="976310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520D-9DD4-7F22-ADAB-AE51C59D3FD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DA7E9D-A77B-AC75-0307-31DFB60F6A62}"/>
              </a:ext>
            </a:extLst>
          </p:cNvPr>
          <p:cNvSpPr>
            <a:spLocks noGrp="1"/>
          </p:cNvSpPr>
          <p:nvPr>
            <p:ph type="title"/>
          </p:nvPr>
        </p:nvSpPr>
        <p:spPr>
          <a:xfrm>
            <a:off x="0" y="0"/>
            <a:ext cx="12192000" cy="720000"/>
          </a:xfrm>
          <a:solidFill>
            <a:srgbClr val="0000FF"/>
          </a:solidFill>
        </p:spPr>
        <p:txBody>
          <a:bodyPr>
            <a:normAutofit/>
          </a:bodyPr>
          <a:lstStyle/>
          <a:p>
            <a:r>
              <a:rPr kumimoji="1" lang="en-US" altLang="ja-JP" b="1">
                <a:solidFill>
                  <a:schemeClr val="bg1"/>
                </a:solidFill>
                <a:latin typeface="Segoe UI" panose="020B0502040204020203" pitchFamily="34" charset="0"/>
                <a:cs typeface="Segoe UI" panose="020B0502040204020203" pitchFamily="34" charset="0"/>
              </a:rPr>
              <a:t>Expected Resolutions</a:t>
            </a:r>
            <a:endParaRPr kumimoji="1" lang="ja-JP" altLang="en-US" b="1" dirty="0">
              <a:solidFill>
                <a:schemeClr val="bg1"/>
              </a:solidFill>
              <a:latin typeface="Segoe UI" panose="020B0502040204020203" pitchFamily="34" charset="0"/>
              <a:cs typeface="Segoe UI" panose="020B0502040204020203" pitchFamily="34" charset="0"/>
            </a:endParaRPr>
          </a:p>
        </p:txBody>
      </p:sp>
      <p:sp>
        <p:nvSpPr>
          <p:cNvPr id="3" name="コンテンツ プレースホルダー 2">
            <a:extLst>
              <a:ext uri="{FF2B5EF4-FFF2-40B4-BE49-F238E27FC236}">
                <a16:creationId xmlns:a16="http://schemas.microsoft.com/office/drawing/2014/main" id="{972BA3CD-301A-8216-0754-CC686F6905A1}"/>
              </a:ext>
            </a:extLst>
          </p:cNvPr>
          <p:cNvSpPr>
            <a:spLocks noGrp="1"/>
          </p:cNvSpPr>
          <p:nvPr>
            <p:ph idx="1"/>
          </p:nvPr>
        </p:nvSpPr>
        <p:spPr>
          <a:xfrm>
            <a:off x="935502" y="1377564"/>
            <a:ext cx="10494498" cy="2033700"/>
          </a:xfrm>
          <a:solidFill>
            <a:schemeClr val="accent4">
              <a:lumMod val="20000"/>
              <a:lumOff val="80000"/>
            </a:schemeClr>
          </a:solidFill>
        </p:spPr>
        <p:txBody>
          <a:bodyPr>
            <a:noAutofit/>
          </a:bodyPr>
          <a:lstStyle/>
          <a:p>
            <a:pPr marL="0" indent="0">
              <a:lnSpc>
                <a:spcPct val="120000"/>
              </a:lnSpc>
              <a:spcBef>
                <a:spcPts val="600"/>
              </a:spcBef>
              <a:buNone/>
            </a:pPr>
            <a:r>
              <a:rPr lang="en-US" altLang="ja-JP" sz="2400" b="1" dirty="0">
                <a:solidFill>
                  <a:srgbClr val="000080"/>
                </a:solidFill>
                <a:latin typeface="Segoe UI" panose="020B0502040204020203" pitchFamily="34" charset="0"/>
                <a:cs typeface="Segoe UI" panose="020B0502040204020203" pitchFamily="34" charset="0"/>
              </a:rPr>
              <a:t>A prototype microscope for Proof-of-Concept :</a:t>
            </a: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Max specimen thickness:	</a:t>
            </a:r>
            <a:r>
              <a:rPr lang="ja-JP" altLang="en-US" sz="2000"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10 </a:t>
            </a:r>
            <a:r>
              <a:rPr lang="en-US" altLang="ja-JP" sz="2000" b="1" dirty="0" err="1">
                <a:solidFill>
                  <a:srgbClr val="000080"/>
                </a:solidFill>
                <a:latin typeface="Segoe UI" panose="020B0502040204020203" pitchFamily="34" charset="0"/>
                <a:cs typeface="Segoe UI" panose="020B0502040204020203" pitchFamily="34" charset="0"/>
              </a:rPr>
              <a:t>μm</a:t>
            </a:r>
            <a:endParaRPr lang="en-US" altLang="ja-JP" sz="2000" b="1" dirty="0">
              <a:solidFill>
                <a:srgbClr val="000080"/>
              </a:solidFill>
              <a:latin typeface="Segoe UI" panose="020B0502040204020203" pitchFamily="34" charset="0"/>
              <a:cs typeface="Segoe UI" panose="020B0502040204020203" pitchFamily="34" charset="0"/>
            </a:endParaRP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Spatial resolution:		</a:t>
            </a:r>
            <a:r>
              <a:rPr lang="ja-JP" altLang="en-US" sz="2000"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several 10s nm</a:t>
            </a: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Exposure-time:  			</a:t>
            </a:r>
            <a:r>
              <a:rPr lang="ja-JP" altLang="en-US" sz="2000" b="1"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1day</a:t>
            </a:r>
            <a:r>
              <a:rPr lang="en-US" altLang="ja-JP" sz="2000" dirty="0">
                <a:solidFill>
                  <a:srgbClr val="000080"/>
                </a:solidFill>
                <a:latin typeface="Segoe UI" panose="020B0502040204020203" pitchFamily="34" charset="0"/>
                <a:cs typeface="Segoe UI" panose="020B0502040204020203" pitchFamily="34" charset="0"/>
              </a:rPr>
              <a:t> </a:t>
            </a:r>
            <a:r>
              <a:rPr lang="en-US" altLang="ja-JP" sz="2000" dirty="0">
                <a:solidFill>
                  <a:srgbClr val="000080"/>
                </a:solidFill>
              </a:rPr>
              <a:t>	</a:t>
            </a:r>
            <a:r>
              <a:rPr lang="en-US" altLang="ja-JP" sz="2000" dirty="0">
                <a:solidFill>
                  <a:srgbClr val="000080"/>
                </a:solidFill>
                <a:latin typeface="Segoe UI" panose="020B0502040204020203" pitchFamily="34" charset="0"/>
                <a:cs typeface="Segoe UI" panose="020B0502040204020203" pitchFamily="34" charset="0"/>
              </a:rPr>
              <a:t>for (0. 5K)</a:t>
            </a:r>
            <a:r>
              <a:rPr lang="en-US" altLang="ja-JP" sz="2000" baseline="30000" dirty="0">
                <a:solidFill>
                  <a:srgbClr val="000080"/>
                </a:solidFill>
                <a:latin typeface="Segoe UI" panose="020B0502040204020203" pitchFamily="34" charset="0"/>
                <a:cs typeface="Segoe UI" panose="020B0502040204020203" pitchFamily="34" charset="0"/>
              </a:rPr>
              <a:t>2</a:t>
            </a:r>
            <a:r>
              <a:rPr lang="en-US" altLang="ja-JP" sz="2000" dirty="0">
                <a:solidFill>
                  <a:srgbClr val="000080"/>
                </a:solidFill>
                <a:latin typeface="Segoe UI" panose="020B0502040204020203" pitchFamily="34" charset="0"/>
                <a:cs typeface="Segoe UI" panose="020B0502040204020203" pitchFamily="34" charset="0"/>
              </a:rPr>
              <a:t> pixels image with 8bit depth</a:t>
            </a:r>
            <a:br>
              <a:rPr lang="en-US" altLang="ja-JP" sz="2000" dirty="0">
                <a:solidFill>
                  <a:srgbClr val="000080"/>
                </a:solidFill>
                <a:latin typeface="Segoe UI" panose="020B0502040204020203" pitchFamily="34" charset="0"/>
                <a:cs typeface="Segoe UI" panose="020B0502040204020203" pitchFamily="34" charset="0"/>
              </a:rPr>
            </a:br>
            <a:endParaRPr lang="en-US" altLang="ja-JP" sz="2000" dirty="0">
              <a:solidFill>
                <a:srgbClr val="000080"/>
              </a:solidFill>
              <a:latin typeface="Segoe UI" panose="020B0502040204020203" pitchFamily="34" charset="0"/>
              <a:cs typeface="Segoe UI" panose="020B0502040204020203" pitchFamily="34" charset="0"/>
            </a:endParaRPr>
          </a:p>
        </p:txBody>
      </p:sp>
      <p:sp>
        <p:nvSpPr>
          <p:cNvPr id="6" name="テキスト ボックス 5">
            <a:extLst>
              <a:ext uri="{FF2B5EF4-FFF2-40B4-BE49-F238E27FC236}">
                <a16:creationId xmlns:a16="http://schemas.microsoft.com/office/drawing/2014/main" id="{B125D130-120B-99DB-6511-5A027EDAA7A4}"/>
              </a:ext>
            </a:extLst>
          </p:cNvPr>
          <p:cNvSpPr txBox="1"/>
          <p:nvPr/>
        </p:nvSpPr>
        <p:spPr>
          <a:xfrm>
            <a:off x="935501" y="854344"/>
            <a:ext cx="10494498" cy="523220"/>
          </a:xfrm>
          <a:prstGeom prst="rect">
            <a:avLst/>
          </a:prstGeom>
          <a:noFill/>
        </p:spPr>
        <p:txBody>
          <a:bodyPr wrap="square">
            <a:spAutoFit/>
          </a:bodyPr>
          <a:lstStyle/>
          <a:p>
            <a:r>
              <a:rPr lang="en-US" altLang="ja-JP" sz="2800" b="1" dirty="0">
                <a:solidFill>
                  <a:srgbClr val="000080"/>
                </a:solidFill>
                <a:latin typeface="Segoe UI" panose="020B0502040204020203" pitchFamily="34" charset="0"/>
                <a:cs typeface="Segoe UI" panose="020B0502040204020203" pitchFamily="34" charset="0"/>
              </a:rPr>
              <a:t>Phase 1: 5MeV </a:t>
            </a:r>
            <a:r>
              <a:rPr lang="en-US" altLang="ja-JP" sz="2800" b="1" dirty="0" err="1">
                <a:solidFill>
                  <a:srgbClr val="000080"/>
                </a:solidFill>
                <a:latin typeface="Segoe UI" panose="020B0502040204020203" pitchFamily="34" charset="0"/>
                <a:cs typeface="Segoe UI" panose="020B0502040204020203" pitchFamily="34" charset="0"/>
              </a:rPr>
              <a:t>TμM</a:t>
            </a:r>
            <a:r>
              <a:rPr lang="ja-JP" altLang="en-US" sz="2800" b="1" dirty="0">
                <a:solidFill>
                  <a:srgbClr val="000080"/>
                </a:solidFill>
                <a:latin typeface="Segoe UI" panose="020B0502040204020203" pitchFamily="34" charset="0"/>
                <a:cs typeface="Segoe UI" panose="020B0502040204020203" pitchFamily="34" charset="0"/>
              </a:rPr>
              <a:t> </a:t>
            </a:r>
            <a:r>
              <a:rPr lang="en-US" altLang="ja-JP" sz="2800" b="1" dirty="0">
                <a:solidFill>
                  <a:srgbClr val="000080"/>
                </a:solidFill>
                <a:latin typeface="Segoe UI" panose="020B0502040204020203" pitchFamily="34" charset="0"/>
                <a:cs typeface="Segoe UI" panose="020B0502040204020203" pitchFamily="34" charset="0"/>
              </a:rPr>
              <a:t>at</a:t>
            </a:r>
            <a:r>
              <a:rPr lang="ja-JP" altLang="en-US" sz="2800" b="1" dirty="0">
                <a:solidFill>
                  <a:srgbClr val="000080"/>
                </a:solidFill>
                <a:latin typeface="Segoe UI" panose="020B0502040204020203" pitchFamily="34" charset="0"/>
                <a:cs typeface="Segoe UI" panose="020B0502040204020203" pitchFamily="34" charset="0"/>
              </a:rPr>
              <a:t> </a:t>
            </a:r>
            <a:r>
              <a:rPr lang="en-US" altLang="ja-JP" sz="2800" b="1" dirty="0">
                <a:solidFill>
                  <a:srgbClr val="000080"/>
                </a:solidFill>
                <a:latin typeface="Segoe UI" panose="020B0502040204020203" pitchFamily="34" charset="0"/>
                <a:cs typeface="Segoe UI" panose="020B0502040204020203" pitchFamily="34" charset="0"/>
              </a:rPr>
              <a:t>U-Line</a:t>
            </a:r>
            <a:endParaRPr lang="ja-JP" altLang="en-US" sz="2000" dirty="0">
              <a:latin typeface="Segoe UI" panose="020B0502040204020203" pitchFamily="34" charset="0"/>
              <a:cs typeface="Segoe UI" panose="020B0502040204020203" pitchFamily="34" charset="0"/>
            </a:endParaRPr>
          </a:p>
        </p:txBody>
      </p:sp>
      <p:sp>
        <p:nvSpPr>
          <p:cNvPr id="8" name="テキスト ボックス 7">
            <a:extLst>
              <a:ext uri="{FF2B5EF4-FFF2-40B4-BE49-F238E27FC236}">
                <a16:creationId xmlns:a16="http://schemas.microsoft.com/office/drawing/2014/main" id="{F982301E-EF3F-4FC5-56C4-E8AC2291A5CF}"/>
              </a:ext>
            </a:extLst>
          </p:cNvPr>
          <p:cNvSpPr txBox="1"/>
          <p:nvPr/>
        </p:nvSpPr>
        <p:spPr>
          <a:xfrm>
            <a:off x="935500" y="3743979"/>
            <a:ext cx="11256499" cy="523220"/>
          </a:xfrm>
          <a:prstGeom prst="rect">
            <a:avLst/>
          </a:prstGeom>
          <a:noFill/>
        </p:spPr>
        <p:txBody>
          <a:bodyPr wrap="square">
            <a:spAutoFit/>
          </a:bodyPr>
          <a:lstStyle/>
          <a:p>
            <a:r>
              <a:rPr lang="en-US" altLang="ja-JP" sz="2800" b="1" dirty="0">
                <a:solidFill>
                  <a:srgbClr val="000080"/>
                </a:solidFill>
                <a:latin typeface="Segoe UI" panose="020B0502040204020203" pitchFamily="34" charset="0"/>
                <a:cs typeface="Segoe UI" panose="020B0502040204020203" pitchFamily="34" charset="0"/>
              </a:rPr>
              <a:t>Phase 2: 40MeV </a:t>
            </a:r>
            <a:r>
              <a:rPr lang="en-US" altLang="ja-JP" sz="2800" b="1" dirty="0" err="1">
                <a:solidFill>
                  <a:srgbClr val="000080"/>
                </a:solidFill>
                <a:latin typeface="Segoe UI" panose="020B0502040204020203" pitchFamily="34" charset="0"/>
                <a:cs typeface="Segoe UI" panose="020B0502040204020203" pitchFamily="34" charset="0"/>
              </a:rPr>
              <a:t>TμM</a:t>
            </a:r>
            <a:r>
              <a:rPr lang="ja-JP" altLang="en-US" sz="2800" b="1" dirty="0">
                <a:solidFill>
                  <a:srgbClr val="000080"/>
                </a:solidFill>
                <a:latin typeface="Segoe UI" panose="020B0502040204020203" pitchFamily="34" charset="0"/>
                <a:cs typeface="Segoe UI" panose="020B0502040204020203" pitchFamily="34" charset="0"/>
              </a:rPr>
              <a:t> </a:t>
            </a:r>
            <a:r>
              <a:rPr lang="en-US" altLang="ja-JP" sz="2800" b="1" dirty="0">
                <a:solidFill>
                  <a:srgbClr val="000080"/>
                </a:solidFill>
                <a:latin typeface="Segoe UI" panose="020B0502040204020203" pitchFamily="34" charset="0"/>
                <a:cs typeface="Segoe UI" panose="020B0502040204020203" pitchFamily="34" charset="0"/>
              </a:rPr>
              <a:t>at</a:t>
            </a:r>
            <a:r>
              <a:rPr lang="ja-JP" altLang="en-US" sz="2800" b="1" dirty="0">
                <a:solidFill>
                  <a:srgbClr val="000080"/>
                </a:solidFill>
                <a:latin typeface="Segoe UI" panose="020B0502040204020203" pitchFamily="34" charset="0"/>
                <a:cs typeface="Segoe UI" panose="020B0502040204020203" pitchFamily="34" charset="0"/>
              </a:rPr>
              <a:t> </a:t>
            </a:r>
            <a:r>
              <a:rPr lang="en-US" altLang="ja-JP" sz="2800" b="1" dirty="0">
                <a:solidFill>
                  <a:srgbClr val="000080"/>
                </a:solidFill>
                <a:latin typeface="Segoe UI" panose="020B0502040204020203" pitchFamily="34" charset="0"/>
                <a:cs typeface="Segoe UI" panose="020B0502040204020203" pitchFamily="34" charset="0"/>
              </a:rPr>
              <a:t>H-Line  </a:t>
            </a:r>
            <a:r>
              <a:rPr lang="en-US" altLang="ja-JP" sz="1600" b="1" dirty="0">
                <a:solidFill>
                  <a:srgbClr val="000080"/>
                </a:solidFill>
                <a:latin typeface="Segoe UI" panose="020B0502040204020203" pitchFamily="34" charset="0"/>
                <a:cs typeface="Segoe UI" panose="020B0502040204020203" pitchFamily="34" charset="0"/>
              </a:rPr>
              <a:t>collaborated with the </a:t>
            </a:r>
            <a:r>
              <a:rPr lang="en-US" altLang="ja-JP" sz="2800" b="1" dirty="0">
                <a:solidFill>
                  <a:srgbClr val="000080"/>
                </a:solidFill>
                <a:latin typeface="Segoe UI" panose="020B0502040204020203" pitchFamily="34" charset="0"/>
                <a:cs typeface="Segoe UI" panose="020B0502040204020203" pitchFamily="34" charset="0"/>
              </a:rPr>
              <a:t>Muon g-2/EDM exp.</a:t>
            </a:r>
            <a:endParaRPr lang="ja-JP" altLang="en-US" sz="2800" dirty="0">
              <a:latin typeface="Segoe UI" panose="020B0502040204020203" pitchFamily="34" charset="0"/>
              <a:cs typeface="Segoe UI" panose="020B0502040204020203" pitchFamily="34" charset="0"/>
            </a:endParaRPr>
          </a:p>
        </p:txBody>
      </p:sp>
      <p:sp>
        <p:nvSpPr>
          <p:cNvPr id="5" name="コンテンツ プレースホルダー 2">
            <a:extLst>
              <a:ext uri="{FF2B5EF4-FFF2-40B4-BE49-F238E27FC236}">
                <a16:creationId xmlns:a16="http://schemas.microsoft.com/office/drawing/2014/main" id="{0A215BD1-C049-1043-32D2-9960F13737CC}"/>
              </a:ext>
            </a:extLst>
          </p:cNvPr>
          <p:cNvSpPr txBox="1">
            <a:spLocks/>
          </p:cNvSpPr>
          <p:nvPr/>
        </p:nvSpPr>
        <p:spPr>
          <a:xfrm>
            <a:off x="935501" y="4267199"/>
            <a:ext cx="10494498" cy="2224362"/>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600"/>
              </a:spcBef>
              <a:buNone/>
            </a:pPr>
            <a:r>
              <a:rPr lang="en-US" altLang="ja-JP" sz="2400" b="1" dirty="0">
                <a:solidFill>
                  <a:srgbClr val="000080"/>
                </a:solidFill>
                <a:latin typeface="Segoe UI" panose="020B0502040204020203" pitchFamily="34" charset="0"/>
                <a:cs typeface="Segoe UI" panose="020B0502040204020203" pitchFamily="34" charset="0"/>
              </a:rPr>
              <a:t>A practical microscope for industrial and scientific applications:</a:t>
            </a: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Max specimen thickness:</a:t>
            </a:r>
            <a:r>
              <a:rPr lang="en-US" altLang="ja-JP" sz="2000" b="1" dirty="0">
                <a:solidFill>
                  <a:srgbClr val="000080"/>
                </a:solidFill>
                <a:latin typeface="Segoe UI" panose="020B0502040204020203" pitchFamily="34" charset="0"/>
                <a:cs typeface="Segoe UI" panose="020B0502040204020203" pitchFamily="34" charset="0"/>
              </a:rPr>
              <a:t>	</a:t>
            </a:r>
            <a:r>
              <a:rPr lang="ja-JP" altLang="en-US" sz="2000" b="1"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1 mm</a:t>
            </a: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Spatial resolution:	</a:t>
            </a:r>
            <a:r>
              <a:rPr lang="en-US" altLang="ja-JP" sz="2000" b="1" dirty="0">
                <a:solidFill>
                  <a:srgbClr val="000080"/>
                </a:solidFill>
                <a:latin typeface="Segoe UI" panose="020B0502040204020203" pitchFamily="34" charset="0"/>
                <a:cs typeface="Segoe UI" panose="020B0502040204020203" pitchFamily="34" charset="0"/>
              </a:rPr>
              <a:t>	</a:t>
            </a:r>
            <a:r>
              <a:rPr lang="ja-JP" altLang="en-US" sz="2000" b="1"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a few nm	</a:t>
            </a:r>
            <a:r>
              <a:rPr lang="en-US" altLang="ja-JP" sz="2000" dirty="0">
                <a:solidFill>
                  <a:srgbClr val="000080"/>
                </a:solidFill>
                <a:latin typeface="Segoe UI" panose="020B0502040204020203" pitchFamily="34" charset="0"/>
                <a:cs typeface="Segoe UI" panose="020B0502040204020203" pitchFamily="34" charset="0"/>
              </a:rPr>
              <a:t>(Goal)</a:t>
            </a:r>
          </a:p>
          <a:p>
            <a:pPr marL="0" indent="0">
              <a:lnSpc>
                <a:spcPct val="120000"/>
              </a:lnSpc>
              <a:spcBef>
                <a:spcPts val="600"/>
              </a:spcBef>
              <a:buNone/>
            </a:pPr>
            <a:r>
              <a:rPr lang="en-US" altLang="ja-JP" sz="2000" dirty="0">
                <a:solidFill>
                  <a:srgbClr val="000080"/>
                </a:solidFill>
                <a:latin typeface="Segoe UI" panose="020B0502040204020203" pitchFamily="34" charset="0"/>
                <a:cs typeface="Segoe UI" panose="020B0502040204020203" pitchFamily="34" charset="0"/>
              </a:rPr>
              <a:t>Exposure-time:  			</a:t>
            </a:r>
            <a:r>
              <a:rPr lang="ja-JP" altLang="en-US" sz="2000" b="1"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40 min	</a:t>
            </a:r>
            <a:r>
              <a:rPr lang="en-US" altLang="ja-JP" sz="2000" dirty="0">
                <a:solidFill>
                  <a:srgbClr val="000080"/>
                </a:solidFill>
                <a:latin typeface="Segoe UI" panose="020B0502040204020203" pitchFamily="34" charset="0"/>
                <a:cs typeface="Segoe UI" panose="020B0502040204020203" pitchFamily="34" charset="0"/>
              </a:rPr>
              <a:t>for (1K)</a:t>
            </a:r>
            <a:r>
              <a:rPr lang="en-US" altLang="ja-JP" sz="2000" baseline="30000" dirty="0">
                <a:solidFill>
                  <a:srgbClr val="000080"/>
                </a:solidFill>
                <a:latin typeface="Segoe UI" panose="020B0502040204020203" pitchFamily="34" charset="0"/>
                <a:cs typeface="Segoe UI" panose="020B0502040204020203" pitchFamily="34" charset="0"/>
              </a:rPr>
              <a:t>2</a:t>
            </a:r>
            <a:r>
              <a:rPr lang="en-US" altLang="ja-JP" sz="2000" dirty="0">
                <a:solidFill>
                  <a:srgbClr val="000080"/>
                </a:solidFill>
                <a:latin typeface="Segoe UI" panose="020B0502040204020203" pitchFamily="34" charset="0"/>
                <a:cs typeface="Segoe UI" panose="020B0502040204020203" pitchFamily="34" charset="0"/>
              </a:rPr>
              <a:t> pixels image with 8bit depth</a:t>
            </a:r>
            <a:br>
              <a:rPr lang="en-US" altLang="ja-JP" sz="2000" b="1" dirty="0">
                <a:solidFill>
                  <a:srgbClr val="000080"/>
                </a:solidFill>
                <a:latin typeface="Segoe UI" panose="020B0502040204020203" pitchFamily="34" charset="0"/>
                <a:cs typeface="Segoe UI" panose="020B0502040204020203" pitchFamily="34" charset="0"/>
              </a:rPr>
            </a:br>
            <a:r>
              <a:rPr lang="en-US" altLang="ja-JP" sz="2000" b="1" dirty="0">
                <a:solidFill>
                  <a:srgbClr val="000080"/>
                </a:solidFill>
                <a:latin typeface="Segoe UI" panose="020B0502040204020203" pitchFamily="34" charset="0"/>
                <a:cs typeface="Segoe UI" panose="020B0502040204020203" pitchFamily="34" charset="0"/>
              </a:rPr>
              <a:t>				</a:t>
            </a:r>
            <a:r>
              <a:rPr lang="ja-JP" altLang="en-US" sz="2000" b="1" dirty="0">
                <a:solidFill>
                  <a:srgbClr val="000080"/>
                </a:solidFill>
                <a:latin typeface="Segoe UI" panose="020B0502040204020203" pitchFamily="34" charset="0"/>
                <a:cs typeface="Segoe UI" panose="020B0502040204020203" pitchFamily="34" charset="0"/>
              </a:rPr>
              <a:t>～ </a:t>
            </a:r>
            <a:r>
              <a:rPr lang="en-US" altLang="ja-JP" sz="2000" b="1" dirty="0">
                <a:solidFill>
                  <a:srgbClr val="000080"/>
                </a:solidFill>
                <a:latin typeface="Segoe UI" panose="020B0502040204020203" pitchFamily="34" charset="0"/>
                <a:cs typeface="Segoe UI" panose="020B0502040204020203" pitchFamily="34" charset="0"/>
              </a:rPr>
              <a:t>1 day	</a:t>
            </a:r>
            <a:r>
              <a:rPr lang="en-US" altLang="ja-JP" sz="2000" dirty="0">
                <a:solidFill>
                  <a:srgbClr val="000080"/>
                </a:solidFill>
                <a:latin typeface="Segoe UI" panose="020B0502040204020203" pitchFamily="34" charset="0"/>
                <a:cs typeface="Segoe UI" panose="020B0502040204020203" pitchFamily="34" charset="0"/>
              </a:rPr>
              <a:t>for (1K)</a:t>
            </a:r>
            <a:r>
              <a:rPr lang="en-US" altLang="ja-JP" sz="2000" baseline="30000" dirty="0">
                <a:solidFill>
                  <a:srgbClr val="000080"/>
                </a:solidFill>
                <a:latin typeface="Segoe UI" panose="020B0502040204020203" pitchFamily="34" charset="0"/>
                <a:cs typeface="Segoe UI" panose="020B0502040204020203" pitchFamily="34" charset="0"/>
              </a:rPr>
              <a:t>3 </a:t>
            </a:r>
            <a:r>
              <a:rPr lang="en-US" altLang="ja-JP" sz="2000" dirty="0">
                <a:solidFill>
                  <a:srgbClr val="000080"/>
                </a:solidFill>
                <a:latin typeface="Segoe UI" panose="020B0502040204020203" pitchFamily="34" charset="0"/>
                <a:cs typeface="Segoe UI" panose="020B0502040204020203" pitchFamily="34" charset="0"/>
              </a:rPr>
              <a:t> voxels CT</a:t>
            </a:r>
          </a:p>
        </p:txBody>
      </p:sp>
      <p:sp>
        <p:nvSpPr>
          <p:cNvPr id="4" name="スライド番号プレースホルダー 3">
            <a:extLst>
              <a:ext uri="{FF2B5EF4-FFF2-40B4-BE49-F238E27FC236}">
                <a16:creationId xmlns:a16="http://schemas.microsoft.com/office/drawing/2014/main" id="{4272CD5F-D9A3-AF91-7F1B-832B9BCD62C7}"/>
              </a:ext>
            </a:extLst>
          </p:cNvPr>
          <p:cNvSpPr>
            <a:spLocks noGrp="1"/>
          </p:cNvSpPr>
          <p:nvPr>
            <p:ph type="sldNum" sz="quarter" idx="12"/>
          </p:nvPr>
        </p:nvSpPr>
        <p:spPr/>
        <p:txBody>
          <a:bodyPr/>
          <a:lstStyle/>
          <a:p>
            <a:fld id="{6ECE9F22-6082-4149-A6D0-CD8937F79825}" type="slidenum">
              <a:rPr kumimoji="1" lang="ja-JP" altLang="en-US" smtClean="0"/>
              <a:t>29</a:t>
            </a:fld>
            <a:endParaRPr kumimoji="1" lang="ja-JP" altLang="en-US"/>
          </a:p>
        </p:txBody>
      </p:sp>
    </p:spTree>
    <p:extLst>
      <p:ext uri="{BB962C8B-B14F-4D97-AF65-F5344CB8AC3E}">
        <p14:creationId xmlns:p14="http://schemas.microsoft.com/office/powerpoint/2010/main" val="343775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EE87EBB-AC04-47CB-AD99-6B988231BE52}"/>
              </a:ext>
            </a:extLst>
          </p:cNvPr>
          <p:cNvPicPr>
            <a:picLocks noChangeAspect="1"/>
          </p:cNvPicPr>
          <p:nvPr/>
        </p:nvPicPr>
        <p:blipFill rotWithShape="1">
          <a:blip r:embed="rId3">
            <a:extLst>
              <a:ext uri="{28A0092B-C50C-407E-A947-70E740481C1C}">
                <a14:useLocalDpi xmlns:a14="http://schemas.microsoft.com/office/drawing/2010/main" val="0"/>
              </a:ext>
            </a:extLst>
          </a:blip>
          <a:srcRect l="47424" t="22846" r="29143" b="45980"/>
          <a:stretch>
            <a:fillRect/>
          </a:stretch>
        </p:blipFill>
        <p:spPr>
          <a:xfrm>
            <a:off x="7420516" y="954341"/>
            <a:ext cx="3021932" cy="3016529"/>
          </a:xfrm>
          <a:prstGeom prst="rect">
            <a:avLst/>
          </a:prstGeom>
        </p:spPr>
      </p:pic>
      <p:sp>
        <p:nvSpPr>
          <p:cNvPr id="2" name="テキスト ボックス 1">
            <a:extLst>
              <a:ext uri="{FF2B5EF4-FFF2-40B4-BE49-F238E27FC236}">
                <a16:creationId xmlns:a16="http://schemas.microsoft.com/office/drawing/2014/main" id="{18126DA4-56D9-9DCE-7B3E-181F3B4BC69E}"/>
              </a:ext>
            </a:extLst>
          </p:cNvPr>
          <p:cNvSpPr txBox="1"/>
          <p:nvPr/>
        </p:nvSpPr>
        <p:spPr>
          <a:xfrm>
            <a:off x="364836" y="6012749"/>
            <a:ext cx="11462328" cy="523220"/>
          </a:xfrm>
          <a:prstGeom prst="rect">
            <a:avLst/>
          </a:prstGeom>
          <a:solidFill>
            <a:schemeClr val="bg1"/>
          </a:solidFill>
        </p:spPr>
        <p:txBody>
          <a:bodyPr wrap="square" rtlCol="0">
            <a:spAutoFit/>
          </a:bodyPr>
          <a:lstStyle/>
          <a:p>
            <a:pPr algn="ctr"/>
            <a:r>
              <a:rPr lang="en-US" altLang="ja-JP" sz="2800" dirty="0"/>
              <a:t>Applying it to microscopy</a:t>
            </a:r>
            <a:r>
              <a:rPr lang="ja-JP" altLang="en-US" sz="2800" dirty="0"/>
              <a:t> ➡ </a:t>
            </a:r>
            <a:r>
              <a:rPr lang="en-US" altLang="ja-JP" sz="2800" dirty="0"/>
              <a:t>Transmission Muon Microscopy</a:t>
            </a:r>
            <a:endParaRPr lang="ja-JP" altLang="en-US" sz="2800" dirty="0"/>
          </a:p>
        </p:txBody>
      </p:sp>
      <p:pic>
        <p:nvPicPr>
          <p:cNvPr id="3" name="図 2">
            <a:extLst>
              <a:ext uri="{FF2B5EF4-FFF2-40B4-BE49-F238E27FC236}">
                <a16:creationId xmlns:a16="http://schemas.microsoft.com/office/drawing/2014/main" id="{C4F37F10-B3E5-1054-7006-0349B0449CC9}"/>
              </a:ext>
            </a:extLst>
          </p:cNvPr>
          <p:cNvPicPr>
            <a:picLocks noChangeAspect="1"/>
          </p:cNvPicPr>
          <p:nvPr/>
        </p:nvPicPr>
        <p:blipFill rotWithShape="1">
          <a:blip r:embed="rId3">
            <a:extLst>
              <a:ext uri="{28A0092B-C50C-407E-A947-70E740481C1C}">
                <a14:useLocalDpi xmlns:a14="http://schemas.microsoft.com/office/drawing/2010/main" val="0"/>
              </a:ext>
            </a:extLst>
          </a:blip>
          <a:srcRect t="15189" r="56074" b="51606"/>
          <a:stretch>
            <a:fillRect/>
          </a:stretch>
        </p:blipFill>
        <p:spPr>
          <a:xfrm>
            <a:off x="2957763" y="1295667"/>
            <a:ext cx="4260481" cy="2416555"/>
          </a:xfrm>
          <a:prstGeom prst="rect">
            <a:avLst/>
          </a:prstGeom>
        </p:spPr>
      </p:pic>
      <p:cxnSp>
        <p:nvCxnSpPr>
          <p:cNvPr id="7" name="直線矢印コネクタ 6">
            <a:extLst>
              <a:ext uri="{FF2B5EF4-FFF2-40B4-BE49-F238E27FC236}">
                <a16:creationId xmlns:a16="http://schemas.microsoft.com/office/drawing/2014/main" id="{B69E0B2E-3050-16C9-2C90-F7EACDF0D648}"/>
              </a:ext>
            </a:extLst>
          </p:cNvPr>
          <p:cNvCxnSpPr>
            <a:cxnSpLocks/>
          </p:cNvCxnSpPr>
          <p:nvPr/>
        </p:nvCxnSpPr>
        <p:spPr>
          <a:xfrm>
            <a:off x="2769268" y="2003259"/>
            <a:ext cx="866274" cy="162427"/>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88952B5E-59CA-8296-9BA8-27855E76FEB4}"/>
              </a:ext>
            </a:extLst>
          </p:cNvPr>
          <p:cNvSpPr txBox="1"/>
          <p:nvPr/>
        </p:nvSpPr>
        <p:spPr>
          <a:xfrm>
            <a:off x="824163" y="1734650"/>
            <a:ext cx="2029874" cy="400110"/>
          </a:xfrm>
          <a:prstGeom prst="rect">
            <a:avLst/>
          </a:prstGeom>
          <a:noFill/>
        </p:spPr>
        <p:txBody>
          <a:bodyPr wrap="none" rtlCol="0">
            <a:noAutofit/>
          </a:bodyPr>
          <a:lstStyle/>
          <a:p>
            <a:pPr algn="r"/>
            <a:r>
              <a:rPr lang="en-US" altLang="ja-JP" sz="2000" b="1" dirty="0">
                <a:solidFill>
                  <a:srgbClr val="FF0000"/>
                </a:solidFill>
              </a:rPr>
              <a:t>Cosmic-Ray</a:t>
            </a:r>
            <a:r>
              <a:rPr lang="ja-JP" altLang="en-US" sz="2000" b="1" dirty="0">
                <a:solidFill>
                  <a:srgbClr val="FF0000"/>
                </a:solidFill>
              </a:rPr>
              <a:t> </a:t>
            </a:r>
            <a:r>
              <a:rPr lang="en-US" altLang="ja-JP" sz="2000" b="1" dirty="0">
                <a:solidFill>
                  <a:srgbClr val="FF0000"/>
                </a:solidFill>
              </a:rPr>
              <a:t>Muon</a:t>
            </a:r>
            <a:endParaRPr lang="ja-JP" altLang="en-US" sz="2000" b="1" dirty="0">
              <a:solidFill>
                <a:srgbClr val="FF0000"/>
              </a:solidFill>
            </a:endParaRPr>
          </a:p>
        </p:txBody>
      </p:sp>
      <p:sp>
        <p:nvSpPr>
          <p:cNvPr id="5" name="タイトル 4">
            <a:extLst>
              <a:ext uri="{FF2B5EF4-FFF2-40B4-BE49-F238E27FC236}">
                <a16:creationId xmlns:a16="http://schemas.microsoft.com/office/drawing/2014/main" id="{FF15623B-6605-E62F-5DCD-A8B449AF0177}"/>
              </a:ext>
            </a:extLst>
          </p:cNvPr>
          <p:cNvSpPr>
            <a:spLocks noGrp="1"/>
          </p:cNvSpPr>
          <p:nvPr>
            <p:ph type="title"/>
          </p:nvPr>
        </p:nvSpPr>
        <p:spPr/>
        <p:txBody>
          <a:bodyPr/>
          <a:lstStyle/>
          <a:p>
            <a:r>
              <a:rPr lang="en-US" altLang="ja-JP" dirty="0">
                <a:solidFill>
                  <a:prstClr val="white"/>
                </a:solidFill>
              </a:rPr>
              <a:t>Visualization of Volcano by Cosmic-ray Muon </a:t>
            </a:r>
            <a:r>
              <a:rPr lang="en-US" altLang="ja-JP" sz="1200" dirty="0">
                <a:solidFill>
                  <a:prstClr val="white"/>
                </a:solidFill>
              </a:rPr>
              <a:t>(Nagamine)</a:t>
            </a:r>
            <a:endParaRPr lang="ja-JP" altLang="en-US" dirty="0"/>
          </a:p>
        </p:txBody>
      </p:sp>
      <p:sp>
        <p:nvSpPr>
          <p:cNvPr id="10" name="テキスト ボックス 9">
            <a:extLst>
              <a:ext uri="{FF2B5EF4-FFF2-40B4-BE49-F238E27FC236}">
                <a16:creationId xmlns:a16="http://schemas.microsoft.com/office/drawing/2014/main" id="{C605A174-8B8C-3086-E3E2-53522649CB83}"/>
              </a:ext>
            </a:extLst>
          </p:cNvPr>
          <p:cNvSpPr txBox="1"/>
          <p:nvPr/>
        </p:nvSpPr>
        <p:spPr>
          <a:xfrm>
            <a:off x="3635542" y="3436768"/>
            <a:ext cx="1086806" cy="267328"/>
          </a:xfrm>
          <a:prstGeom prst="rect">
            <a:avLst/>
          </a:prstGeom>
          <a:noFill/>
        </p:spPr>
        <p:txBody>
          <a:bodyPr wrap="none" rtlCol="0" anchor="ctr">
            <a:noAutofit/>
          </a:bodyPr>
          <a:lstStyle/>
          <a:p>
            <a:pPr algn="ctr"/>
            <a:r>
              <a:rPr lang="en-US" altLang="ja-JP" sz="2000" b="1" dirty="0">
                <a:solidFill>
                  <a:schemeClr val="bg1"/>
                </a:solidFill>
                <a:effectLst>
                  <a:outerShdw blurRad="38100" dist="38100" dir="2700000" algn="tl">
                    <a:srgbClr val="000000">
                      <a:alpha val="43137"/>
                    </a:srgbClr>
                  </a:outerShdw>
                </a:effectLst>
              </a:rPr>
              <a:t>Mt. Asama</a:t>
            </a:r>
          </a:p>
        </p:txBody>
      </p:sp>
      <p:sp>
        <p:nvSpPr>
          <p:cNvPr id="12" name="テキスト ボックス 11">
            <a:extLst>
              <a:ext uri="{FF2B5EF4-FFF2-40B4-BE49-F238E27FC236}">
                <a16:creationId xmlns:a16="http://schemas.microsoft.com/office/drawing/2014/main" id="{C6E12F2A-4C82-F478-5530-CF7A3A3BADA1}"/>
              </a:ext>
            </a:extLst>
          </p:cNvPr>
          <p:cNvSpPr txBox="1"/>
          <p:nvPr/>
        </p:nvSpPr>
        <p:spPr>
          <a:xfrm>
            <a:off x="824163" y="3942196"/>
            <a:ext cx="10667512" cy="1053286"/>
          </a:xfrm>
          <a:prstGeom prst="rect">
            <a:avLst/>
          </a:prstGeom>
          <a:solidFill>
            <a:srgbClr val="FFFF00"/>
          </a:solidFill>
        </p:spPr>
        <p:txBody>
          <a:bodyPr wrap="none" rtlCol="0" anchor="ctr">
            <a:noAutofit/>
          </a:bodyPr>
          <a:lstStyle/>
          <a:p>
            <a:r>
              <a:rPr lang="en-US" altLang="ja-JP" sz="3200" b="1" dirty="0"/>
              <a:t>High-energy muons penetrate a mountain </a:t>
            </a:r>
            <a:r>
              <a:rPr lang="en-US" altLang="ja-JP" b="1" dirty="0"/>
              <a:t>(thickness</a:t>
            </a:r>
            <a:r>
              <a:rPr lang="ja-JP" altLang="en-US" b="1" dirty="0"/>
              <a:t>～</a:t>
            </a:r>
            <a:r>
              <a:rPr lang="en-US" altLang="ja-JP" b="1" dirty="0"/>
              <a:t>100m)</a:t>
            </a:r>
            <a:br>
              <a:rPr lang="en-US" altLang="ja-JP" sz="3200" b="1" dirty="0"/>
            </a:br>
            <a:r>
              <a:rPr lang="en-US" altLang="ja-JP" sz="3200" b="1" dirty="0"/>
              <a:t>and visualize internal structure.</a:t>
            </a:r>
          </a:p>
        </p:txBody>
      </p:sp>
      <p:sp>
        <p:nvSpPr>
          <p:cNvPr id="13" name="テキスト ボックス 12">
            <a:extLst>
              <a:ext uri="{FF2B5EF4-FFF2-40B4-BE49-F238E27FC236}">
                <a16:creationId xmlns:a16="http://schemas.microsoft.com/office/drawing/2014/main" id="{0A2C8833-A404-5416-45DD-886A121753B1}"/>
              </a:ext>
            </a:extLst>
          </p:cNvPr>
          <p:cNvSpPr txBox="1"/>
          <p:nvPr/>
        </p:nvSpPr>
        <p:spPr>
          <a:xfrm>
            <a:off x="824163" y="5121208"/>
            <a:ext cx="10903132" cy="523220"/>
          </a:xfrm>
          <a:prstGeom prst="rect">
            <a:avLst/>
          </a:prstGeom>
          <a:solidFill>
            <a:schemeClr val="bg1"/>
          </a:solidFill>
        </p:spPr>
        <p:txBody>
          <a:bodyPr wrap="square" rtlCol="0">
            <a:spAutoFit/>
          </a:bodyPr>
          <a:lstStyle/>
          <a:p>
            <a:pPr algn="ctr"/>
            <a:r>
              <a:rPr lang="en-US" altLang="ja-JP" sz="2800" dirty="0"/>
              <a:t>Recently, it is applied to </a:t>
            </a:r>
            <a:r>
              <a:rPr lang="en-US" altLang="ja-JP" sz="2800" b="1" dirty="0"/>
              <a:t>Atomic reactors</a:t>
            </a:r>
            <a:r>
              <a:rPr lang="en-US" altLang="ja-JP" sz="2800" dirty="0"/>
              <a:t>, </a:t>
            </a:r>
            <a:r>
              <a:rPr lang="en-US" altLang="ja-JP" sz="2800" b="1" dirty="0"/>
              <a:t>Pyramids</a:t>
            </a:r>
            <a:r>
              <a:rPr lang="en-US" altLang="ja-JP" sz="2800" dirty="0"/>
              <a:t> and so on.</a:t>
            </a:r>
            <a:endParaRPr lang="ja-JP" altLang="en-US" sz="2800" dirty="0"/>
          </a:p>
        </p:txBody>
      </p:sp>
      <p:sp>
        <p:nvSpPr>
          <p:cNvPr id="14" name="スライド番号プレースホルダー 13">
            <a:extLst>
              <a:ext uri="{FF2B5EF4-FFF2-40B4-BE49-F238E27FC236}">
                <a16:creationId xmlns:a16="http://schemas.microsoft.com/office/drawing/2014/main" id="{9D3E94F5-247F-D8F5-759A-EBB7DBDC79D8}"/>
              </a:ext>
            </a:extLst>
          </p:cNvPr>
          <p:cNvSpPr>
            <a:spLocks noGrp="1"/>
          </p:cNvSpPr>
          <p:nvPr>
            <p:ph type="sldNum" sz="quarter" idx="12"/>
          </p:nvPr>
        </p:nvSpPr>
        <p:spPr/>
        <p:txBody>
          <a:bodyPr/>
          <a:lstStyle/>
          <a:p>
            <a:fld id="{6ECE9F22-6082-4149-A6D0-CD8937F79825}" type="slidenum">
              <a:rPr kumimoji="1" lang="ja-JP" altLang="en-US" smtClean="0"/>
              <a:t>3</a:t>
            </a:fld>
            <a:endParaRPr kumimoji="1" lang="ja-JP" altLang="en-US"/>
          </a:p>
        </p:txBody>
      </p:sp>
      <p:sp>
        <p:nvSpPr>
          <p:cNvPr id="6" name="テキスト ボックス 5">
            <a:extLst>
              <a:ext uri="{FF2B5EF4-FFF2-40B4-BE49-F238E27FC236}">
                <a16:creationId xmlns:a16="http://schemas.microsoft.com/office/drawing/2014/main" id="{C29AA28B-D99D-CBA3-65B1-A00C848D67B6}"/>
              </a:ext>
            </a:extLst>
          </p:cNvPr>
          <p:cNvSpPr txBox="1"/>
          <p:nvPr/>
        </p:nvSpPr>
        <p:spPr>
          <a:xfrm>
            <a:off x="6141543" y="3064231"/>
            <a:ext cx="1109406" cy="509644"/>
          </a:xfrm>
          <a:prstGeom prst="rect">
            <a:avLst/>
          </a:prstGeom>
          <a:solidFill>
            <a:schemeClr val="bg1"/>
          </a:solidFill>
        </p:spPr>
        <p:txBody>
          <a:bodyPr wrap="none" rtlCol="0">
            <a:noAutofit/>
          </a:bodyPr>
          <a:lstStyle/>
          <a:p>
            <a:pPr algn="ctr"/>
            <a:r>
              <a:rPr kumimoji="1" lang="en-US" altLang="ja-JP" b="1" dirty="0">
                <a:latin typeface="Segoe UI" panose="020B0502040204020203" pitchFamily="34" charset="0"/>
                <a:cs typeface="Segoe UI" panose="020B0502040204020203" pitchFamily="34" charset="0"/>
              </a:rPr>
              <a:t>Detector</a:t>
            </a:r>
            <a:endParaRPr kumimoji="1" lang="ja-JP" alt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619342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35833D9-A88B-85CF-A895-F2E610A317DE}"/>
              </a:ext>
            </a:extLst>
          </p:cNvPr>
          <p:cNvSpPr txBox="1"/>
          <p:nvPr/>
        </p:nvSpPr>
        <p:spPr>
          <a:xfrm>
            <a:off x="863733" y="4609543"/>
            <a:ext cx="10965712" cy="2246769"/>
          </a:xfrm>
          <a:prstGeom prst="rect">
            <a:avLst/>
          </a:prstGeom>
          <a:noFill/>
        </p:spPr>
        <p:txBody>
          <a:bodyPr wrap="square" rIns="0" rtlCol="0">
            <a:spAutoFit/>
          </a:bodyPr>
          <a:lstStyle/>
          <a:p>
            <a:pPr marL="285750" indent="-285750">
              <a:spcBef>
                <a:spcPts val="1200"/>
              </a:spcBef>
              <a:buFont typeface="Wingdings" panose="05000000000000000000" pitchFamily="2" charset="2"/>
              <a:buChar char="l"/>
            </a:pPr>
            <a:r>
              <a:rPr lang="en-US" altLang="ja-JP" sz="2400" dirty="0">
                <a:latin typeface="Segoe UI" panose="020B0502040204020203" pitchFamily="34" charset="0"/>
                <a:cs typeface="Segoe UI" panose="020B0502040204020203" pitchFamily="34" charset="0"/>
              </a:rPr>
              <a:t>By finding points of </a:t>
            </a:r>
            <a:r>
              <a:rPr lang="en-US" altLang="ja-JP" sz="2400" b="1" dirty="0">
                <a:latin typeface="Segoe UI" panose="020B0502040204020203" pitchFamily="34" charset="0"/>
                <a:cs typeface="Segoe UI" panose="020B0502040204020203" pitchFamily="34" charset="0"/>
              </a:rPr>
              <a:t>electric field concentration</a:t>
            </a:r>
            <a:r>
              <a:rPr lang="en-US" altLang="ja-JP" sz="2400" dirty="0">
                <a:latin typeface="Segoe UI" panose="020B0502040204020203" pitchFamily="34" charset="0"/>
                <a:cs typeface="Segoe UI" panose="020B0502040204020203" pitchFamily="34" charset="0"/>
              </a:rPr>
              <a:t> and </a:t>
            </a:r>
            <a:r>
              <a:rPr lang="en-US" altLang="ja-JP" sz="2400" b="1" dirty="0">
                <a:latin typeface="Segoe UI" panose="020B0502040204020203" pitchFamily="34" charset="0"/>
                <a:cs typeface="Segoe UI" panose="020B0502040204020203" pitchFamily="34" charset="0"/>
              </a:rPr>
              <a:t>break-down</a:t>
            </a:r>
            <a:r>
              <a:rPr lang="en-US" altLang="ja-JP" sz="2400" dirty="0">
                <a:latin typeface="Segoe UI" panose="020B0502040204020203" pitchFamily="34" charset="0"/>
                <a:cs typeface="Segoe UI" panose="020B0502040204020203" pitchFamily="34" charset="0"/>
              </a:rPr>
              <a:t>,</a:t>
            </a:r>
            <a:br>
              <a:rPr lang="en-US" altLang="ja-JP" sz="2400" dirty="0">
                <a:latin typeface="Segoe UI" panose="020B0502040204020203" pitchFamily="34" charset="0"/>
                <a:cs typeface="Segoe UI" panose="020B0502040204020203" pitchFamily="34" charset="0"/>
              </a:rPr>
            </a:br>
            <a:r>
              <a:rPr lang="en-US" altLang="ja-JP" sz="2400" dirty="0">
                <a:latin typeface="Segoe UI" panose="020B0502040204020203" pitchFamily="34" charset="0"/>
                <a:cs typeface="Segoe UI" panose="020B0502040204020203" pitchFamily="34" charset="0"/>
              </a:rPr>
              <a:t>we can develop higher voltage devices.</a:t>
            </a:r>
          </a:p>
          <a:p>
            <a:pPr>
              <a:spcBef>
                <a:spcPts val="1200"/>
              </a:spcBef>
            </a:pP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down-sizing, energy-saving </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Efficient </a:t>
            </a:r>
            <a:r>
              <a:rPr lang="en-US" altLang="ja-JP" sz="2400" b="1" dirty="0">
                <a:latin typeface="Segoe UI" panose="020B0502040204020203" pitchFamily="34" charset="0"/>
                <a:cs typeface="Segoe UI" panose="020B0502040204020203" pitchFamily="34" charset="0"/>
              </a:rPr>
              <a:t>EV</a:t>
            </a:r>
            <a:r>
              <a:rPr lang="en-US" altLang="ja-JP" sz="2400"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Power-Grids</a:t>
            </a:r>
            <a:r>
              <a:rPr lang="en-US" altLang="ja-JP" sz="2400" dirty="0">
                <a:latin typeface="Segoe UI" panose="020B0502040204020203" pitchFamily="34" charset="0"/>
                <a:cs typeface="Segoe UI" panose="020B0502040204020203" pitchFamily="34" charset="0"/>
              </a:rPr>
              <a:t> </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SDGs</a:t>
            </a:r>
            <a:r>
              <a:rPr lang="ja-JP" altLang="en-US" sz="2400" dirty="0">
                <a:latin typeface="Segoe UI" panose="020B0502040204020203" pitchFamily="34" charset="0"/>
                <a:cs typeface="Segoe UI" panose="020B0502040204020203" pitchFamily="34" charset="0"/>
              </a:rPr>
              <a:t>。</a:t>
            </a:r>
            <a:endParaRPr lang="en-US" altLang="ja-JP" sz="2400" dirty="0">
              <a:latin typeface="Segoe UI" panose="020B0502040204020203" pitchFamily="34" charset="0"/>
              <a:cs typeface="Segoe UI" panose="020B0502040204020203" pitchFamily="34" charset="0"/>
            </a:endParaRPr>
          </a:p>
          <a:p>
            <a:pPr marL="285750" indent="-285750">
              <a:spcBef>
                <a:spcPts val="1200"/>
              </a:spcBef>
              <a:buFont typeface="Wingdings" panose="05000000000000000000" pitchFamily="2" charset="2"/>
              <a:buChar char="l"/>
            </a:pPr>
            <a:r>
              <a:rPr lang="en-US" altLang="ja-JP" sz="2400" dirty="0">
                <a:latin typeface="Segoe UI" panose="020B0502040204020203" pitchFamily="34" charset="0"/>
                <a:cs typeface="Segoe UI" panose="020B0502040204020203" pitchFamily="34" charset="0"/>
              </a:rPr>
              <a:t>By pico-seconds Stroboscopic imaging, </a:t>
            </a:r>
            <a:r>
              <a:rPr lang="en-US" altLang="ja-JP" sz="2400" b="1" dirty="0">
                <a:latin typeface="Segoe UI" panose="020B0502040204020203" pitchFamily="34" charset="0"/>
                <a:cs typeface="Segoe UI" panose="020B0502040204020203" pitchFamily="34" charset="0"/>
              </a:rPr>
              <a:t>RF fields </a:t>
            </a:r>
            <a:r>
              <a:rPr lang="en-US" altLang="ja-JP" sz="2400" dirty="0">
                <a:latin typeface="Segoe UI" panose="020B0502040204020203" pitchFamily="34" charset="0"/>
                <a:cs typeface="Segoe UI" panose="020B0502040204020203" pitchFamily="34" charset="0"/>
              </a:rPr>
              <a:t>are also visualized</a:t>
            </a:r>
            <a:br>
              <a:rPr lang="en-US" altLang="ja-JP" sz="2400" dirty="0">
                <a:latin typeface="Segoe UI" panose="020B0502040204020203" pitchFamily="34" charset="0"/>
                <a:cs typeface="Segoe UI" panose="020B0502040204020203" pitchFamily="34" charset="0"/>
              </a:rPr>
            </a:br>
            <a:r>
              <a:rPr lang="ja-JP" altLang="en-US" sz="2400" dirty="0">
                <a:latin typeface="Segoe UI" panose="020B0502040204020203" pitchFamily="34" charset="0"/>
                <a:cs typeface="Segoe UI" panose="020B0502040204020203" pitchFamily="34" charset="0"/>
              </a:rPr>
              <a:t>➡</a:t>
            </a:r>
            <a:r>
              <a:rPr lang="en-US" altLang="ja-JP" sz="2400" dirty="0">
                <a:latin typeface="Segoe UI" panose="020B0502040204020203" pitchFamily="34" charset="0"/>
                <a:cs typeface="Segoe UI" panose="020B0502040204020203" pitchFamily="34" charset="0"/>
              </a:rPr>
              <a:t>Speed up the </a:t>
            </a:r>
            <a:r>
              <a:rPr lang="en-US" altLang="ja-JP" sz="2400" b="1" dirty="0">
                <a:latin typeface="Segoe UI" panose="020B0502040204020203" pitchFamily="34" charset="0"/>
                <a:cs typeface="Segoe UI" panose="020B0502040204020203" pitchFamily="34" charset="0"/>
              </a:rPr>
              <a:t>communication network</a:t>
            </a:r>
            <a:r>
              <a:rPr lang="en-US" altLang="ja-JP" sz="2400" dirty="0">
                <a:latin typeface="Segoe UI" panose="020B0502040204020203" pitchFamily="34" charset="0"/>
                <a:cs typeface="Segoe UI" panose="020B0502040204020203" pitchFamily="34" charset="0"/>
              </a:rPr>
              <a:t>, Higher performance </a:t>
            </a:r>
            <a:r>
              <a:rPr lang="en-US" altLang="ja-JP" sz="2400" b="1" dirty="0">
                <a:latin typeface="Segoe UI" panose="020B0502040204020203" pitchFamily="34" charset="0"/>
                <a:cs typeface="Segoe UI" panose="020B0502040204020203" pitchFamily="34" charset="0"/>
              </a:rPr>
              <a:t>Rader</a:t>
            </a:r>
            <a:r>
              <a:rPr lang="en-US" altLang="ja-JP" sz="2400" dirty="0">
                <a:latin typeface="Segoe UI" panose="020B0502040204020203" pitchFamily="34" charset="0"/>
                <a:cs typeface="Segoe UI" panose="020B0502040204020203" pitchFamily="34" charset="0"/>
              </a:rPr>
              <a:t>,</a:t>
            </a:r>
            <a:r>
              <a:rPr lang="en-US" altLang="ja-JP" sz="2400" b="1"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a:t>
            </a:r>
          </a:p>
        </p:txBody>
      </p:sp>
      <p:sp>
        <p:nvSpPr>
          <p:cNvPr id="6" name="テキスト ボックス 5">
            <a:extLst>
              <a:ext uri="{FF2B5EF4-FFF2-40B4-BE49-F238E27FC236}">
                <a16:creationId xmlns:a16="http://schemas.microsoft.com/office/drawing/2014/main" id="{7EBC8E64-3A0D-028F-949B-717A245523AC}"/>
              </a:ext>
            </a:extLst>
          </p:cNvPr>
          <p:cNvSpPr txBox="1"/>
          <p:nvPr/>
        </p:nvSpPr>
        <p:spPr>
          <a:xfrm>
            <a:off x="863733" y="770196"/>
            <a:ext cx="9330624" cy="630942"/>
          </a:xfrm>
          <a:prstGeom prst="rect">
            <a:avLst/>
          </a:prstGeom>
          <a:noFill/>
        </p:spPr>
        <p:txBody>
          <a:bodyPr wrap="square">
            <a:spAutoFit/>
          </a:bodyPr>
          <a:lstStyle/>
          <a:p>
            <a:pPr marL="285750" indent="-285750">
              <a:buFont typeface="Wingdings" panose="05000000000000000000" pitchFamily="2" charset="2"/>
              <a:buChar char="l"/>
            </a:pPr>
            <a:r>
              <a:rPr lang="en-US" altLang="ja-JP" sz="2400" dirty="0">
                <a:latin typeface="Segoe UI" panose="020B0502040204020203" pitchFamily="34" charset="0"/>
                <a:cs typeface="Segoe UI" panose="020B0502040204020203" pitchFamily="34" charset="0"/>
              </a:rPr>
              <a:t>AIST Power Electric Group developed</a:t>
            </a:r>
            <a:r>
              <a:rPr lang="ja-JP" altLang="en-US" sz="2400"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14kV</a:t>
            </a:r>
            <a:r>
              <a:rPr lang="ja-JP" altLang="en-US" sz="2400" b="1" dirty="0">
                <a:latin typeface="Segoe UI" panose="020B0502040204020203" pitchFamily="34" charset="0"/>
                <a:cs typeface="Segoe UI" panose="020B0502040204020203" pitchFamily="34" charset="0"/>
              </a:rPr>
              <a:t> </a:t>
            </a:r>
            <a:r>
              <a:rPr lang="en-US" altLang="ja-JP" sz="2400" b="1" dirty="0" err="1">
                <a:latin typeface="Segoe UI" panose="020B0502040204020203" pitchFamily="34" charset="0"/>
                <a:cs typeface="Segoe UI" panose="020B0502040204020203" pitchFamily="34" charset="0"/>
              </a:rPr>
              <a:t>SiC</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MOS</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FET.</a:t>
            </a:r>
            <a:br>
              <a:rPr lang="en-US" altLang="ja-JP" sz="2400" dirty="0">
                <a:latin typeface="Segoe UI" panose="020B0502040204020203" pitchFamily="34" charset="0"/>
                <a:cs typeface="Segoe UI" panose="020B0502040204020203" pitchFamily="34" charset="0"/>
              </a:rPr>
            </a:br>
            <a:r>
              <a:rPr lang="ja-JP" altLang="en-US" sz="1100" dirty="0">
                <a:latin typeface="Segoe UI" panose="020B0502040204020203" pitchFamily="34" charset="0"/>
                <a:cs typeface="Segoe UI" panose="020B0502040204020203" pitchFamily="34" charset="0"/>
              </a:rPr>
              <a:t>（</a:t>
            </a:r>
            <a:r>
              <a:rPr lang="en-US" altLang="ja-JP" sz="1100" dirty="0">
                <a:latin typeface="Segoe UI" panose="020B0502040204020203" pitchFamily="34" charset="0"/>
                <a:cs typeface="Segoe UI" panose="020B0502040204020203" pitchFamily="34" charset="0"/>
              </a:rPr>
              <a:t>Highest commercial device is 3.3kV</a:t>
            </a:r>
            <a:r>
              <a:rPr lang="ja-JP" altLang="en-US" sz="1100" dirty="0">
                <a:latin typeface="Segoe UI" panose="020B0502040204020203" pitchFamily="34" charset="0"/>
                <a:cs typeface="Segoe UI" panose="020B0502040204020203" pitchFamily="34" charset="0"/>
              </a:rPr>
              <a:t>）</a:t>
            </a:r>
            <a:endParaRPr lang="en-US" altLang="ja-JP" sz="1100" dirty="0">
              <a:latin typeface="Segoe UI" panose="020B0502040204020203" pitchFamily="34" charset="0"/>
              <a:cs typeface="Segoe UI" panose="020B0502040204020203" pitchFamily="34" charset="0"/>
            </a:endParaRPr>
          </a:p>
        </p:txBody>
      </p:sp>
      <p:grpSp>
        <p:nvGrpSpPr>
          <p:cNvPr id="3" name="グループ化 2">
            <a:extLst>
              <a:ext uri="{FF2B5EF4-FFF2-40B4-BE49-F238E27FC236}">
                <a16:creationId xmlns:a16="http://schemas.microsoft.com/office/drawing/2014/main" id="{C63ACEF9-AD6B-1DB1-9F3D-6867D17BFA1F}"/>
              </a:ext>
            </a:extLst>
          </p:cNvPr>
          <p:cNvGrpSpPr>
            <a:grpSpLocks noChangeAspect="1"/>
          </p:cNvGrpSpPr>
          <p:nvPr/>
        </p:nvGrpSpPr>
        <p:grpSpPr>
          <a:xfrm>
            <a:off x="863733" y="1451335"/>
            <a:ext cx="10089408" cy="2995510"/>
            <a:chOff x="1879238" y="1330000"/>
            <a:chExt cx="8602924" cy="2554178"/>
          </a:xfrm>
        </p:grpSpPr>
        <p:pic>
          <p:nvPicPr>
            <p:cNvPr id="4" name="図 3">
              <a:extLst>
                <a:ext uri="{FF2B5EF4-FFF2-40B4-BE49-F238E27FC236}">
                  <a16:creationId xmlns:a16="http://schemas.microsoft.com/office/drawing/2014/main" id="{12B590D7-EBCE-5FE6-175C-CC2D23BB1795}"/>
                </a:ext>
              </a:extLst>
            </p:cNvPr>
            <p:cNvPicPr>
              <a:picLocks noChangeAspect="1"/>
            </p:cNvPicPr>
            <p:nvPr/>
          </p:nvPicPr>
          <p:blipFill rotWithShape="1">
            <a:blip r:embed="rId2"/>
            <a:srcRect r="48056"/>
            <a:stretch/>
          </p:blipFill>
          <p:spPr>
            <a:xfrm>
              <a:off x="1879238" y="1394770"/>
              <a:ext cx="2014781" cy="2436076"/>
            </a:xfrm>
            <a:prstGeom prst="rect">
              <a:avLst/>
            </a:prstGeom>
          </p:spPr>
        </p:pic>
        <p:pic>
          <p:nvPicPr>
            <p:cNvPr id="12" name="図 11">
              <a:extLst>
                <a:ext uri="{FF2B5EF4-FFF2-40B4-BE49-F238E27FC236}">
                  <a16:creationId xmlns:a16="http://schemas.microsoft.com/office/drawing/2014/main" id="{3D06CF56-9EF4-CBC4-24C0-5066EF816271}"/>
                </a:ext>
              </a:extLst>
            </p:cNvPr>
            <p:cNvPicPr>
              <a:picLocks noChangeAspect="1"/>
            </p:cNvPicPr>
            <p:nvPr/>
          </p:nvPicPr>
          <p:blipFill>
            <a:blip r:embed="rId3"/>
            <a:stretch>
              <a:fillRect/>
            </a:stretch>
          </p:blipFill>
          <p:spPr>
            <a:xfrm>
              <a:off x="4242214" y="1586833"/>
              <a:ext cx="2661604" cy="2157355"/>
            </a:xfrm>
            <a:prstGeom prst="rect">
              <a:avLst/>
            </a:prstGeom>
          </p:spPr>
        </p:pic>
        <p:pic>
          <p:nvPicPr>
            <p:cNvPr id="14" name="図 13">
              <a:extLst>
                <a:ext uri="{FF2B5EF4-FFF2-40B4-BE49-F238E27FC236}">
                  <a16:creationId xmlns:a16="http://schemas.microsoft.com/office/drawing/2014/main" id="{8E947E9B-8FCB-FA01-E00C-59CF16D55957}"/>
                </a:ext>
              </a:extLst>
            </p:cNvPr>
            <p:cNvPicPr>
              <a:picLocks noChangeAspect="1"/>
            </p:cNvPicPr>
            <p:nvPr/>
          </p:nvPicPr>
          <p:blipFill>
            <a:blip r:embed="rId4"/>
            <a:stretch>
              <a:fillRect/>
            </a:stretch>
          </p:blipFill>
          <p:spPr>
            <a:xfrm>
              <a:off x="7173535" y="1586830"/>
              <a:ext cx="3139233" cy="2297348"/>
            </a:xfrm>
            <a:prstGeom prst="rect">
              <a:avLst/>
            </a:prstGeom>
          </p:spPr>
        </p:pic>
        <p:sp>
          <p:nvSpPr>
            <p:cNvPr id="16" name="テキスト ボックス 15">
              <a:extLst>
                <a:ext uri="{FF2B5EF4-FFF2-40B4-BE49-F238E27FC236}">
                  <a16:creationId xmlns:a16="http://schemas.microsoft.com/office/drawing/2014/main" id="{DF1E7F8B-5F0F-0800-89A0-EDC438BEC1A8}"/>
                </a:ext>
              </a:extLst>
            </p:cNvPr>
            <p:cNvSpPr txBox="1"/>
            <p:nvPr/>
          </p:nvSpPr>
          <p:spPr>
            <a:xfrm>
              <a:off x="7520231" y="1330000"/>
              <a:ext cx="2961931" cy="262432"/>
            </a:xfrm>
            <a:prstGeom prst="rect">
              <a:avLst/>
            </a:prstGeom>
            <a:noFill/>
          </p:spPr>
          <p:txBody>
            <a:bodyPr wrap="square">
              <a:spAutoFit/>
            </a:bodyPr>
            <a:lstStyle/>
            <a:p>
              <a:r>
                <a:rPr lang="en-US" altLang="ja-JP" sz="1400" b="1" dirty="0"/>
                <a:t>Simulated Electric Field Distribution</a:t>
              </a:r>
              <a:endParaRPr lang="ja-JP" altLang="en-US" sz="1400" dirty="0"/>
            </a:p>
          </p:txBody>
        </p:sp>
        <p:cxnSp>
          <p:nvCxnSpPr>
            <p:cNvPr id="5" name="直線コネクタ 4">
              <a:extLst>
                <a:ext uri="{FF2B5EF4-FFF2-40B4-BE49-F238E27FC236}">
                  <a16:creationId xmlns:a16="http://schemas.microsoft.com/office/drawing/2014/main" id="{081E3041-2BFD-61CC-0989-9B50F6A98161}"/>
                </a:ext>
              </a:extLst>
            </p:cNvPr>
            <p:cNvCxnSpPr>
              <a:cxnSpLocks/>
            </p:cNvCxnSpPr>
            <p:nvPr/>
          </p:nvCxnSpPr>
          <p:spPr>
            <a:xfrm flipH="1">
              <a:off x="2860434" y="1586830"/>
              <a:ext cx="1381783" cy="718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2C3BC9F-6BC8-6BFC-076C-9D350A29D195}"/>
                </a:ext>
              </a:extLst>
            </p:cNvPr>
            <p:cNvCxnSpPr>
              <a:cxnSpLocks/>
            </p:cNvCxnSpPr>
            <p:nvPr/>
          </p:nvCxnSpPr>
          <p:spPr>
            <a:xfrm flipH="1" flipV="1">
              <a:off x="2860434" y="2305541"/>
              <a:ext cx="1381783" cy="1438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2400B71-6D66-0428-EFAD-765047DFF5C0}"/>
                </a:ext>
              </a:extLst>
            </p:cNvPr>
            <p:cNvCxnSpPr>
              <a:cxnSpLocks/>
            </p:cNvCxnSpPr>
            <p:nvPr/>
          </p:nvCxnSpPr>
          <p:spPr>
            <a:xfrm flipH="1">
              <a:off x="5573019" y="1618520"/>
              <a:ext cx="1947213" cy="687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E2C5994-D6CB-497F-2492-C11F1E4333FE}"/>
                </a:ext>
              </a:extLst>
            </p:cNvPr>
            <p:cNvCxnSpPr>
              <a:cxnSpLocks/>
            </p:cNvCxnSpPr>
            <p:nvPr/>
          </p:nvCxnSpPr>
          <p:spPr>
            <a:xfrm flipH="1" flipV="1">
              <a:off x="5573019" y="2690619"/>
              <a:ext cx="1947213" cy="9140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タイトル 8">
            <a:extLst>
              <a:ext uri="{FF2B5EF4-FFF2-40B4-BE49-F238E27FC236}">
                <a16:creationId xmlns:a16="http://schemas.microsoft.com/office/drawing/2014/main" id="{12DD5A84-B42F-4FC5-55A4-E4A8A7D209E6}"/>
              </a:ext>
            </a:extLst>
          </p:cNvPr>
          <p:cNvSpPr>
            <a:spLocks noGrp="1"/>
          </p:cNvSpPr>
          <p:nvPr>
            <p:ph type="title"/>
          </p:nvPr>
        </p:nvSpPr>
        <p:spPr/>
        <p:txBody>
          <a:bodyPr>
            <a:normAutofit/>
          </a:bodyPr>
          <a:lstStyle/>
          <a:p>
            <a:r>
              <a:rPr kumimoji="0" lang="en-US" altLang="ja-JP" sz="4000" b="1" dirty="0">
                <a:solidFill>
                  <a:prstClr val="white"/>
                </a:solidFill>
                <a:latin typeface="Segoe UI"/>
                <a:ea typeface="游ゴシック"/>
              </a:rPr>
              <a:t>Electric</a:t>
            </a:r>
            <a:r>
              <a:rPr kumimoji="0" lang="en-US" altLang="ja-JP" dirty="0">
                <a:solidFill>
                  <a:prstClr val="white"/>
                </a:solidFill>
                <a:latin typeface="Segoe UI"/>
                <a:ea typeface="游ゴシック"/>
              </a:rPr>
              <a:t> </a:t>
            </a:r>
            <a:r>
              <a:rPr kumimoji="0" lang="en-US" altLang="ja-JP" sz="4000" b="1" dirty="0">
                <a:solidFill>
                  <a:prstClr val="white"/>
                </a:solidFill>
                <a:latin typeface="Segoe UI"/>
                <a:ea typeface="游ゴシック"/>
              </a:rPr>
              <a:t>field in High Voltage Transistor</a:t>
            </a:r>
            <a:r>
              <a:rPr kumimoji="0" lang="en-US" altLang="ja-JP" sz="3600" b="1" dirty="0">
                <a:solidFill>
                  <a:prstClr val="white"/>
                </a:solidFill>
                <a:latin typeface="Segoe UI"/>
                <a:ea typeface="游ゴシック"/>
              </a:rPr>
              <a:t> </a:t>
            </a:r>
            <a:r>
              <a:rPr kumimoji="0" lang="en-US" altLang="ja-JP" sz="2400" b="1" dirty="0">
                <a:solidFill>
                  <a:prstClr val="white"/>
                </a:solidFill>
                <a:latin typeface="Segoe UI"/>
                <a:ea typeface="游ゴシック"/>
              </a:rPr>
              <a:t>(AIST)</a:t>
            </a:r>
            <a:endParaRPr lang="ja-JP" altLang="en-US" dirty="0"/>
          </a:p>
        </p:txBody>
      </p:sp>
      <p:sp>
        <p:nvSpPr>
          <p:cNvPr id="2" name="スライド番号プレースホルダー 1">
            <a:extLst>
              <a:ext uri="{FF2B5EF4-FFF2-40B4-BE49-F238E27FC236}">
                <a16:creationId xmlns:a16="http://schemas.microsoft.com/office/drawing/2014/main" id="{DF6F3F00-D1C7-7CD1-E916-5D55F6299C05}"/>
              </a:ext>
            </a:extLst>
          </p:cNvPr>
          <p:cNvSpPr>
            <a:spLocks noGrp="1"/>
          </p:cNvSpPr>
          <p:nvPr>
            <p:ph type="sldNum" sz="quarter" idx="12"/>
          </p:nvPr>
        </p:nvSpPr>
        <p:spPr/>
        <p:txBody>
          <a:bodyPr/>
          <a:lstStyle/>
          <a:p>
            <a:fld id="{6ECE9F22-6082-4149-A6D0-CD8937F79825}" type="slidenum">
              <a:rPr kumimoji="1" lang="ja-JP" altLang="en-US" smtClean="0"/>
              <a:t>30</a:t>
            </a:fld>
            <a:endParaRPr kumimoji="1" lang="ja-JP" altLang="en-US"/>
          </a:p>
        </p:txBody>
      </p:sp>
    </p:spTree>
    <p:extLst>
      <p:ext uri="{BB962C8B-B14F-4D97-AF65-F5344CB8AC3E}">
        <p14:creationId xmlns:p14="http://schemas.microsoft.com/office/powerpoint/2010/main" val="1695469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主テキストボックス">
            <a:extLst>
              <a:ext uri="{FF2B5EF4-FFF2-40B4-BE49-F238E27FC236}">
                <a16:creationId xmlns:a16="http://schemas.microsoft.com/office/drawing/2014/main" id="{D457D550-4040-274A-BB6D-7F5298C830ED}"/>
              </a:ext>
            </a:extLst>
          </p:cNvPr>
          <p:cNvSpPr>
            <a:spLocks noGrp="1"/>
          </p:cNvSpPr>
          <p:nvPr>
            <p:ph idx="1"/>
          </p:nvPr>
        </p:nvSpPr>
        <p:spPr>
          <a:xfrm>
            <a:off x="1034473" y="860019"/>
            <a:ext cx="10834253" cy="5961037"/>
          </a:xfrm>
        </p:spPr>
        <p:txBody>
          <a:bodyPr>
            <a:noAutofit/>
          </a:bodyPr>
          <a:lstStyle/>
          <a:p>
            <a:pPr>
              <a:lnSpc>
                <a:spcPct val="100000"/>
              </a:lnSpc>
            </a:pPr>
            <a:r>
              <a:rPr lang="en-US" altLang="ja-JP" sz="2400" b="1" dirty="0">
                <a:latin typeface="Segoe UI" panose="020B0502040204020203" pitchFamily="34" charset="0"/>
                <a:cs typeface="Segoe UI" panose="020B0502040204020203" pitchFamily="34" charset="0"/>
              </a:rPr>
              <a:t>Ceramic</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Condenser</a:t>
            </a:r>
            <a:r>
              <a:rPr lang="ja-JP" altLang="en-US" sz="2400" dirty="0">
                <a:latin typeface="Segoe UI" panose="020B0502040204020203" pitchFamily="34" charset="0"/>
                <a:cs typeface="Segoe UI" panose="020B0502040204020203" pitchFamily="34" charset="0"/>
              </a:rPr>
              <a:t>（</a:t>
            </a:r>
            <a:r>
              <a:rPr lang="en-US" altLang="ja-JP" sz="2400" dirty="0">
                <a:latin typeface="Segoe UI" panose="020B0502040204020203" pitchFamily="34" charset="0"/>
                <a:cs typeface="Segoe UI" panose="020B0502040204020203" pitchFamily="34" charset="0"/>
              </a:rPr>
              <a:t>MLCC</a:t>
            </a:r>
            <a:r>
              <a:rPr lang="ja-JP" altLang="en-US" sz="2400" dirty="0">
                <a:latin typeface="Segoe UI" panose="020B0502040204020203" pitchFamily="34" charset="0"/>
                <a:cs typeface="Segoe UI" panose="020B0502040204020203" pitchFamily="34" charset="0"/>
              </a:rPr>
              <a:t>）</a:t>
            </a:r>
            <a:endParaRPr lang="en-US" altLang="ja-JP" sz="2400" dirty="0">
              <a:latin typeface="Segoe UI" panose="020B0502040204020203" pitchFamily="34" charset="0"/>
              <a:cs typeface="Segoe UI" panose="020B0502040204020203" pitchFamily="34" charset="0"/>
            </a:endParaRPr>
          </a:p>
          <a:p>
            <a:pPr>
              <a:lnSpc>
                <a:spcPct val="100000"/>
              </a:lnSpc>
            </a:pPr>
            <a:endParaRPr lang="en-US" altLang="ja-JP" sz="2200" dirty="0">
              <a:latin typeface="Segoe UI" panose="020B0502040204020203" pitchFamily="34" charset="0"/>
              <a:cs typeface="Segoe UI" panose="020B0502040204020203" pitchFamily="34" charset="0"/>
            </a:endParaRPr>
          </a:p>
          <a:p>
            <a:pPr>
              <a:lnSpc>
                <a:spcPct val="100000"/>
              </a:lnSpc>
            </a:pPr>
            <a:endParaRPr lang="en-US" altLang="ja-JP" sz="2200" dirty="0">
              <a:latin typeface="Segoe UI" panose="020B0502040204020203" pitchFamily="34" charset="0"/>
              <a:cs typeface="Segoe UI" panose="020B0502040204020203" pitchFamily="34" charset="0"/>
            </a:endParaRPr>
          </a:p>
          <a:p>
            <a:pPr>
              <a:lnSpc>
                <a:spcPct val="100000"/>
              </a:lnSpc>
            </a:pPr>
            <a:endParaRPr lang="en-US" altLang="ja-JP" sz="2200" dirty="0">
              <a:latin typeface="Segoe UI" panose="020B0502040204020203" pitchFamily="34" charset="0"/>
              <a:cs typeface="Segoe UI" panose="020B0502040204020203" pitchFamily="34" charset="0"/>
            </a:endParaRPr>
          </a:p>
          <a:p>
            <a:pPr marL="0" indent="0">
              <a:buNone/>
            </a:pPr>
            <a:br>
              <a:rPr lang="en-US" altLang="ja-JP" sz="2200" dirty="0">
                <a:latin typeface="Segoe UI" panose="020B0502040204020203" pitchFamily="34" charset="0"/>
                <a:cs typeface="Segoe UI" panose="020B0502040204020203" pitchFamily="34" charset="0"/>
              </a:rPr>
            </a:br>
            <a:endParaRPr lang="en-US" altLang="ja-JP" sz="2200" dirty="0">
              <a:latin typeface="Segoe UI" panose="020B0502040204020203" pitchFamily="34" charset="0"/>
              <a:cs typeface="Segoe UI" panose="020B0502040204020203" pitchFamily="34" charset="0"/>
            </a:endParaRPr>
          </a:p>
          <a:p>
            <a:pPr marL="0" indent="0">
              <a:buNone/>
            </a:pPr>
            <a:r>
              <a:rPr lang="ja-JP" altLang="en-US" sz="2400"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Higher dielectric strength </a:t>
            </a:r>
            <a:r>
              <a:rPr lang="en-US" altLang="ja-JP" sz="2400" dirty="0">
                <a:latin typeface="Segoe UI" panose="020B0502040204020203" pitchFamily="34" charset="0"/>
                <a:cs typeface="Segoe UI" panose="020B0502040204020203" pitchFamily="34" charset="0"/>
              </a:rPr>
              <a:t>in unit volume</a:t>
            </a:r>
            <a:br>
              <a:rPr lang="en-US" altLang="ja-JP" sz="2400" dirty="0">
                <a:latin typeface="Segoe UI" panose="020B0502040204020203" pitchFamily="34" charset="0"/>
                <a:cs typeface="Segoe UI" panose="020B0502040204020203" pitchFamily="34" charset="0"/>
              </a:rPr>
            </a:b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is essential for market competition.</a:t>
            </a:r>
            <a:br>
              <a:rPr lang="en-US" altLang="ja-JP" sz="2400" dirty="0">
                <a:latin typeface="Segoe UI" panose="020B0502040204020203" pitchFamily="34" charset="0"/>
                <a:cs typeface="Segoe UI" panose="020B0502040204020203" pitchFamily="34" charset="0"/>
              </a:rPr>
            </a:br>
            <a:br>
              <a:rPr lang="en-US" altLang="ja-JP" sz="1600" dirty="0">
                <a:latin typeface="Segoe UI" panose="020B0502040204020203" pitchFamily="34" charset="0"/>
                <a:cs typeface="Segoe UI" panose="020B0502040204020203" pitchFamily="34" charset="0"/>
              </a:rPr>
            </a:br>
            <a:r>
              <a:rPr lang="en-US" altLang="ja-JP" sz="2400" dirty="0">
                <a:latin typeface="Segoe UI" panose="020B0502040204020203" pitchFamily="34" charset="0"/>
                <a:cs typeface="Segoe UI" panose="020B0502040204020203" pitchFamily="34" charset="0"/>
              </a:rPr>
              <a:t>	E= (C/2)×V</a:t>
            </a:r>
            <a:r>
              <a:rPr lang="en-US" altLang="ja-JP" sz="2400" baseline="30000" dirty="0">
                <a:latin typeface="Segoe UI" panose="020B0502040204020203" pitchFamily="34" charset="0"/>
                <a:cs typeface="Segoe UI" panose="020B0502040204020203" pitchFamily="34" charset="0"/>
              </a:rPr>
              <a:t>2</a:t>
            </a:r>
            <a:br>
              <a:rPr lang="en-US" altLang="ja-JP" sz="2400" baseline="30000" dirty="0">
                <a:latin typeface="Segoe UI" panose="020B0502040204020203" pitchFamily="34" charset="0"/>
                <a:cs typeface="Segoe UI" panose="020B0502040204020203" pitchFamily="34" charset="0"/>
              </a:rPr>
            </a:br>
            <a:endParaRPr lang="en-US" altLang="ja-JP" sz="1200" baseline="30000" dirty="0">
              <a:latin typeface="Segoe UI" panose="020B0502040204020203" pitchFamily="34" charset="0"/>
              <a:cs typeface="Segoe UI" panose="020B0502040204020203" pitchFamily="34" charset="0"/>
            </a:endParaRPr>
          </a:p>
          <a:p>
            <a:pPr marL="0" indent="0">
              <a:buNone/>
            </a:pPr>
            <a:r>
              <a:rPr lang="ja-JP" altLang="en-US" sz="2400" dirty="0">
                <a:latin typeface="Segoe UI" panose="020B0502040204020203" pitchFamily="34" charset="0"/>
                <a:cs typeface="Segoe UI" panose="020B0502040204020203" pitchFamily="34" charset="0"/>
              </a:rPr>
              <a:t>　</a:t>
            </a:r>
            <a:r>
              <a:rPr lang="en-US" altLang="ja-JP" sz="2400" dirty="0" err="1">
                <a:latin typeface="Segoe UI" panose="020B0502040204020203" pitchFamily="34" charset="0"/>
                <a:cs typeface="Segoe UI" panose="020B0502040204020203" pitchFamily="34" charset="0"/>
              </a:rPr>
              <a:t>TμM</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visualizes</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the </a:t>
            </a:r>
            <a:r>
              <a:rPr lang="en-US" altLang="ja-JP" sz="2400" b="1" dirty="0">
                <a:latin typeface="Segoe UI" panose="020B0502040204020203" pitchFamily="34" charset="0"/>
                <a:cs typeface="Segoe UI" panose="020B0502040204020203" pitchFamily="34" charset="0"/>
              </a:rPr>
              <a:t>field</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concentration </a:t>
            </a:r>
            <a:r>
              <a:rPr lang="en-US" altLang="ja-JP" sz="2400" dirty="0">
                <a:latin typeface="Segoe UI" panose="020B0502040204020203" pitchFamily="34" charset="0"/>
                <a:cs typeface="Segoe UI" panose="020B0502040204020203" pitchFamily="34" charset="0"/>
              </a:rPr>
              <a:t>and </a:t>
            </a:r>
            <a:r>
              <a:rPr lang="en-US" altLang="ja-JP" sz="2400" b="1" dirty="0">
                <a:latin typeface="Segoe UI" panose="020B0502040204020203" pitchFamily="34" charset="0"/>
                <a:cs typeface="Segoe UI" panose="020B0502040204020203" pitchFamily="34" charset="0"/>
              </a:rPr>
              <a:t>break-down</a:t>
            </a:r>
            <a:r>
              <a:rPr lang="ja-JP" altLang="en-US" sz="2400"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phenomena</a:t>
            </a:r>
            <a:r>
              <a:rPr lang="en-US" altLang="ja-JP" sz="2400" dirty="0">
                <a:latin typeface="Segoe UI" panose="020B0502040204020203" pitchFamily="34" charset="0"/>
                <a:cs typeface="Segoe UI" panose="020B0502040204020203" pitchFamily="34" charset="0"/>
              </a:rPr>
              <a:t>.</a:t>
            </a:r>
            <a:br>
              <a:rPr lang="en-US" altLang="ja-JP" sz="2400" dirty="0">
                <a:latin typeface="Segoe UI" panose="020B0502040204020203" pitchFamily="34" charset="0"/>
                <a:cs typeface="Segoe UI" panose="020B0502040204020203" pitchFamily="34" charset="0"/>
              </a:rPr>
            </a:br>
            <a:r>
              <a:rPr lang="en-US" altLang="ja-JP" sz="2400" dirty="0">
                <a:latin typeface="Segoe UI" panose="020B0502040204020203" pitchFamily="34" charset="0"/>
                <a:cs typeface="Segoe UI" panose="020B0502040204020203" pitchFamily="34" charset="0"/>
              </a:rPr>
              <a:t>	</a:t>
            </a:r>
            <a:r>
              <a:rPr lang="ja-JP" altLang="en-US" sz="2400" dirty="0">
                <a:latin typeface="Segoe UI" panose="020B0502040204020203" pitchFamily="34" charset="0"/>
                <a:cs typeface="Segoe UI" panose="020B0502040204020203" pitchFamily="34" charset="0"/>
              </a:rPr>
              <a:t>　➡　</a:t>
            </a:r>
            <a:r>
              <a:rPr lang="en-US" altLang="ja-JP" sz="2400" dirty="0">
                <a:latin typeface="Segoe UI" panose="020B0502040204020203" pitchFamily="34" charset="0"/>
                <a:cs typeface="Segoe UI" panose="020B0502040204020203" pitchFamily="34" charset="0"/>
              </a:rPr>
              <a:t>It helps to develop higher performance condensers.</a:t>
            </a:r>
          </a:p>
          <a:p>
            <a:pPr>
              <a:lnSpc>
                <a:spcPct val="100000"/>
              </a:lnSpc>
            </a:pPr>
            <a:r>
              <a:rPr lang="en-US" altLang="ja-JP" sz="2400" dirty="0">
                <a:latin typeface="Segoe UI" panose="020B0502040204020203" pitchFamily="34" charset="0"/>
                <a:cs typeface="Segoe UI" panose="020B0502040204020203" pitchFamily="34" charset="0"/>
              </a:rPr>
              <a:t>Motor, transformer, generator</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	</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EV, Power Grid, </a:t>
            </a:r>
          </a:p>
          <a:p>
            <a:pPr>
              <a:lnSpc>
                <a:spcPct val="100000"/>
              </a:lnSpc>
            </a:pPr>
            <a:r>
              <a:rPr lang="en-US" altLang="ja-JP" sz="2400" dirty="0">
                <a:latin typeface="Segoe UI" panose="020B0502040204020203" pitchFamily="34" charset="0"/>
                <a:cs typeface="Segoe UI" panose="020B0502040204020203" pitchFamily="34" charset="0"/>
              </a:rPr>
              <a:t>Piezo, ultrasonic devices		</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Medical</a:t>
            </a:r>
            <a:r>
              <a:rPr lang="ja-JP" altLang="en-US" sz="2400"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Non-destructive inspection.</a:t>
            </a:r>
          </a:p>
        </p:txBody>
      </p:sp>
      <p:pic>
        <p:nvPicPr>
          <p:cNvPr id="5" name="図 4">
            <a:extLst>
              <a:ext uri="{FF2B5EF4-FFF2-40B4-BE49-F238E27FC236}">
                <a16:creationId xmlns:a16="http://schemas.microsoft.com/office/drawing/2014/main" id="{970E85E6-3AD6-C1A2-74DB-0056BB70A61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7561" t="8654" b="33339"/>
          <a:stretch/>
        </p:blipFill>
        <p:spPr>
          <a:xfrm>
            <a:off x="2283680" y="1191281"/>
            <a:ext cx="2206423" cy="2010523"/>
          </a:xfrm>
          <a:prstGeom prst="rect">
            <a:avLst/>
          </a:prstGeom>
        </p:spPr>
      </p:pic>
      <p:sp>
        <p:nvSpPr>
          <p:cNvPr id="10" name="テキスト ボックス 9">
            <a:extLst>
              <a:ext uri="{FF2B5EF4-FFF2-40B4-BE49-F238E27FC236}">
                <a16:creationId xmlns:a16="http://schemas.microsoft.com/office/drawing/2014/main" id="{92C733B8-6BCE-23B1-CE04-64C85D4A4B6A}"/>
              </a:ext>
            </a:extLst>
          </p:cNvPr>
          <p:cNvSpPr txBox="1"/>
          <p:nvPr/>
        </p:nvSpPr>
        <p:spPr>
          <a:xfrm>
            <a:off x="8265657" y="847770"/>
            <a:ext cx="2916768" cy="461665"/>
          </a:xfrm>
          <a:prstGeom prst="rect">
            <a:avLst/>
          </a:prstGeom>
          <a:noFill/>
        </p:spPr>
        <p:txBody>
          <a:bodyPr wrap="square">
            <a:spAutoFit/>
          </a:bodyPr>
          <a:lstStyle/>
          <a:p>
            <a:r>
              <a:rPr lang="en-US" altLang="ja-JP" sz="1200" b="1" dirty="0"/>
              <a:t>2017 MLCC Market Shares,  </a:t>
            </a:r>
            <a:br>
              <a:rPr lang="en-US" altLang="ja-JP" sz="1200" b="1" dirty="0"/>
            </a:br>
            <a:r>
              <a:rPr lang="en-US" altLang="ja-JP" sz="1200" b="1" dirty="0"/>
              <a:t>World</a:t>
            </a:r>
            <a:r>
              <a:rPr lang="ja-JP" altLang="en-US" sz="1200" b="1" dirty="0"/>
              <a:t>：</a:t>
            </a:r>
            <a:r>
              <a:rPr lang="ja-JP" altLang="en-US" sz="1200" b="1" dirty="0">
                <a:solidFill>
                  <a:prstClr val="black"/>
                </a:solidFill>
                <a:latin typeface="游ゴシック" panose="020F0502020204030204"/>
                <a:ea typeface="游ゴシック" panose="020B0400000000000000" pitchFamily="50" charset="-128"/>
              </a:rPr>
              <a:t>￥</a:t>
            </a:r>
            <a:r>
              <a:rPr lang="en-US" altLang="ja-JP" sz="1200" b="1" dirty="0">
                <a:solidFill>
                  <a:prstClr val="black"/>
                </a:solidFill>
                <a:latin typeface="游ゴシック" panose="020F0502020204030204"/>
                <a:ea typeface="游ゴシック" panose="020B0400000000000000" pitchFamily="50" charset="-128"/>
              </a:rPr>
              <a:t>8,617 </a:t>
            </a:r>
            <a:r>
              <a:rPr lang="en-US" altLang="ja-JP" sz="1200" b="1" dirty="0" err="1">
                <a:solidFill>
                  <a:prstClr val="black"/>
                </a:solidFill>
                <a:latin typeface="游ゴシック" panose="020F0502020204030204"/>
                <a:ea typeface="游ゴシック" panose="020B0400000000000000" pitchFamily="50" charset="-128"/>
              </a:rPr>
              <a:t>oku</a:t>
            </a:r>
            <a:r>
              <a:rPr lang="en-US" altLang="ja-JP" sz="1200" b="1" dirty="0">
                <a:solidFill>
                  <a:prstClr val="black"/>
                </a:solidFill>
                <a:latin typeface="游ゴシック" panose="020F0502020204030204"/>
                <a:ea typeface="游ゴシック" panose="020B0400000000000000" pitchFamily="50" charset="-128"/>
              </a:rPr>
              <a:t> </a:t>
            </a:r>
            <a:r>
              <a:rPr lang="ja-JP" altLang="en-US" sz="1200" b="1" dirty="0">
                <a:solidFill>
                  <a:prstClr val="black"/>
                </a:solidFill>
                <a:latin typeface="游ゴシック" panose="020F0502020204030204"/>
                <a:ea typeface="游ゴシック" panose="020B0400000000000000" pitchFamily="50" charset="-128"/>
              </a:rPr>
              <a:t>≃ ＄</a:t>
            </a:r>
            <a:r>
              <a:rPr lang="en-US" altLang="ja-JP" sz="1200" b="1" dirty="0">
                <a:solidFill>
                  <a:prstClr val="black"/>
                </a:solidFill>
                <a:latin typeface="游ゴシック" panose="020F0502020204030204"/>
                <a:ea typeface="游ゴシック" panose="020B0400000000000000" pitchFamily="50" charset="-128"/>
              </a:rPr>
              <a:t>80B</a:t>
            </a:r>
            <a:endParaRPr lang="ja-JP" altLang="en-US" sz="1200" b="1" dirty="0"/>
          </a:p>
        </p:txBody>
      </p:sp>
      <p:pic>
        <p:nvPicPr>
          <p:cNvPr id="12" name="図 11">
            <a:extLst>
              <a:ext uri="{FF2B5EF4-FFF2-40B4-BE49-F238E27FC236}">
                <a16:creationId xmlns:a16="http://schemas.microsoft.com/office/drawing/2014/main" id="{7C70B02A-313E-9CAE-6FF6-6D898877B19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393" t="892" r="23932" b="19270"/>
          <a:stretch/>
        </p:blipFill>
        <p:spPr>
          <a:xfrm>
            <a:off x="7553111" y="1235004"/>
            <a:ext cx="3576587" cy="2909277"/>
          </a:xfrm>
          <a:prstGeom prst="rect">
            <a:avLst/>
          </a:prstGeom>
        </p:spPr>
      </p:pic>
      <p:sp>
        <p:nvSpPr>
          <p:cNvPr id="7" name="正方形/長方形 6">
            <a:extLst>
              <a:ext uri="{FF2B5EF4-FFF2-40B4-BE49-F238E27FC236}">
                <a16:creationId xmlns:a16="http://schemas.microsoft.com/office/drawing/2014/main" id="{17D0CE54-38BC-B59F-4812-59618967D2BF}"/>
              </a:ext>
            </a:extLst>
          </p:cNvPr>
          <p:cNvSpPr/>
          <p:nvPr/>
        </p:nvSpPr>
        <p:spPr>
          <a:xfrm>
            <a:off x="0" y="-1"/>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defTabSz="457200">
              <a:defRPr/>
            </a:pPr>
            <a:r>
              <a:rPr kumimoji="0" lang="en-US" altLang="ja-JP" sz="4000" b="1" dirty="0">
                <a:solidFill>
                  <a:prstClr val="white"/>
                </a:solidFill>
                <a:latin typeface="Segoe UI"/>
                <a:ea typeface="游ゴシック"/>
              </a:rPr>
              <a:t>For High Performance Electric Devices</a:t>
            </a:r>
            <a:endParaRPr kumimoji="0" lang="ja-JP" altLang="en-US" sz="4000" b="1" dirty="0">
              <a:solidFill>
                <a:prstClr val="white"/>
              </a:solidFill>
              <a:latin typeface="Segoe UI"/>
              <a:ea typeface="游ゴシック"/>
            </a:endParaRPr>
          </a:p>
        </p:txBody>
      </p:sp>
      <p:sp>
        <p:nvSpPr>
          <p:cNvPr id="4" name="テキスト ボックス 3">
            <a:extLst>
              <a:ext uri="{FF2B5EF4-FFF2-40B4-BE49-F238E27FC236}">
                <a16:creationId xmlns:a16="http://schemas.microsoft.com/office/drawing/2014/main" id="{7A78A781-0EDB-8521-EF96-A8ED7BD26BB8}"/>
              </a:ext>
            </a:extLst>
          </p:cNvPr>
          <p:cNvSpPr txBox="1"/>
          <p:nvPr/>
        </p:nvSpPr>
        <p:spPr>
          <a:xfrm>
            <a:off x="10419768" y="2156225"/>
            <a:ext cx="273050" cy="160148"/>
          </a:xfrm>
          <a:prstGeom prst="rect">
            <a:avLst/>
          </a:prstGeom>
          <a:solidFill>
            <a:schemeClr val="bg1"/>
          </a:solidFill>
        </p:spPr>
        <p:txBody>
          <a:bodyPr wrap="none" lIns="36000" tIns="0" rIns="36000" bIns="0" rtlCol="0" anchor="ctr">
            <a:noAutofit/>
          </a:bodyPr>
          <a:lstStyle/>
          <a:p>
            <a:pPr algn="ctr"/>
            <a:r>
              <a:rPr lang="en-US" altLang="ja-JP" sz="1000" spc="-100" dirty="0">
                <a:latin typeface="Segoe UI" panose="020B0502040204020203" pitchFamily="34" charset="0"/>
                <a:cs typeface="Segoe UI" panose="020B0502040204020203" pitchFamily="34" charset="0"/>
              </a:rPr>
              <a:t>Murata</a:t>
            </a:r>
            <a:endParaRPr lang="ja-JP" altLang="en-US" sz="1000" spc="-100" dirty="0">
              <a:latin typeface="Segoe UI" panose="020B0502040204020203" pitchFamily="34" charset="0"/>
              <a:cs typeface="Segoe UI" panose="020B0502040204020203" pitchFamily="34" charset="0"/>
            </a:endParaRPr>
          </a:p>
        </p:txBody>
      </p:sp>
      <p:sp>
        <p:nvSpPr>
          <p:cNvPr id="6" name="テキスト ボックス 5">
            <a:extLst>
              <a:ext uri="{FF2B5EF4-FFF2-40B4-BE49-F238E27FC236}">
                <a16:creationId xmlns:a16="http://schemas.microsoft.com/office/drawing/2014/main" id="{66EA380C-7F8D-39D7-7849-76D78AD600A0}"/>
              </a:ext>
            </a:extLst>
          </p:cNvPr>
          <p:cNvSpPr txBox="1"/>
          <p:nvPr/>
        </p:nvSpPr>
        <p:spPr>
          <a:xfrm>
            <a:off x="8317918" y="3929641"/>
            <a:ext cx="444500" cy="160148"/>
          </a:xfrm>
          <a:prstGeom prst="rect">
            <a:avLst/>
          </a:prstGeom>
          <a:solidFill>
            <a:schemeClr val="bg1"/>
          </a:solidFill>
        </p:spPr>
        <p:txBody>
          <a:bodyPr wrap="none" lIns="36000" tIns="0" rIns="36000" bIns="0" rtlCol="0" anchor="ctr">
            <a:noAutofit/>
          </a:bodyPr>
          <a:lstStyle/>
          <a:p>
            <a:pPr algn="ctr"/>
            <a:r>
              <a:rPr lang="en-US" altLang="ja-JP" sz="1000" spc="-100" dirty="0" err="1">
                <a:latin typeface="Segoe UI" panose="020B0502040204020203" pitchFamily="34" charset="0"/>
                <a:cs typeface="Segoe UI" panose="020B0502040204020203" pitchFamily="34" charset="0"/>
              </a:rPr>
              <a:t>TaiyoYuden</a:t>
            </a:r>
            <a:endParaRPr lang="ja-JP" altLang="en-US" sz="1000" spc="-100" dirty="0">
              <a:latin typeface="Segoe UI" panose="020B0502040204020203" pitchFamily="34" charset="0"/>
              <a:cs typeface="Segoe UI" panose="020B0502040204020203" pitchFamily="34" charset="0"/>
            </a:endParaRPr>
          </a:p>
        </p:txBody>
      </p:sp>
      <p:sp>
        <p:nvSpPr>
          <p:cNvPr id="9" name="テキスト ボックス 8">
            <a:extLst>
              <a:ext uri="{FF2B5EF4-FFF2-40B4-BE49-F238E27FC236}">
                <a16:creationId xmlns:a16="http://schemas.microsoft.com/office/drawing/2014/main" id="{40F55EA0-4B68-DF49-6382-DDB8408FDFFB}"/>
              </a:ext>
            </a:extLst>
          </p:cNvPr>
          <p:cNvSpPr txBox="1"/>
          <p:nvPr/>
        </p:nvSpPr>
        <p:spPr>
          <a:xfrm>
            <a:off x="8844968" y="1277455"/>
            <a:ext cx="393700" cy="160148"/>
          </a:xfrm>
          <a:prstGeom prst="rect">
            <a:avLst/>
          </a:prstGeom>
          <a:solidFill>
            <a:schemeClr val="bg1"/>
          </a:solidFill>
        </p:spPr>
        <p:txBody>
          <a:bodyPr wrap="none" lIns="36000" tIns="0" rIns="36000" bIns="0" rtlCol="0" anchor="ctr">
            <a:noAutofit/>
          </a:bodyPr>
          <a:lstStyle/>
          <a:p>
            <a:pPr algn="ctr"/>
            <a:r>
              <a:rPr lang="en-US" altLang="ja-JP" sz="1000" spc="-100" dirty="0" err="1">
                <a:latin typeface="Segoe UI" panose="020B0502040204020203" pitchFamily="34" charset="0"/>
                <a:cs typeface="Segoe UI" panose="020B0502040204020203" pitchFamily="34" charset="0"/>
              </a:rPr>
              <a:t>Ohters</a:t>
            </a:r>
            <a:endParaRPr lang="ja-JP" altLang="en-US" sz="1000" spc="-100" dirty="0">
              <a:latin typeface="Segoe UI" panose="020B0502040204020203" pitchFamily="34" charset="0"/>
              <a:cs typeface="Segoe UI" panose="020B0502040204020203" pitchFamily="34" charset="0"/>
            </a:endParaRPr>
          </a:p>
        </p:txBody>
      </p:sp>
      <p:sp>
        <p:nvSpPr>
          <p:cNvPr id="11" name="テキスト ボックス 10">
            <a:extLst>
              <a:ext uri="{FF2B5EF4-FFF2-40B4-BE49-F238E27FC236}">
                <a16:creationId xmlns:a16="http://schemas.microsoft.com/office/drawing/2014/main" id="{8B30F48E-AD29-BCF9-7A08-9DD7B16DD7D5}"/>
              </a:ext>
            </a:extLst>
          </p:cNvPr>
          <p:cNvSpPr txBox="1"/>
          <p:nvPr/>
        </p:nvSpPr>
        <p:spPr>
          <a:xfrm>
            <a:off x="7467598" y="4186732"/>
            <a:ext cx="1771070" cy="160148"/>
          </a:xfrm>
          <a:prstGeom prst="rect">
            <a:avLst/>
          </a:prstGeom>
          <a:solidFill>
            <a:schemeClr val="bg1"/>
          </a:solidFill>
        </p:spPr>
        <p:txBody>
          <a:bodyPr wrap="none" lIns="36000" tIns="0" rIns="36000" bIns="0" rtlCol="0" anchor="t">
            <a:noAutofit/>
          </a:bodyPr>
          <a:lstStyle/>
          <a:p>
            <a:pPr algn="ctr"/>
            <a:r>
              <a:rPr lang="en-US" altLang="ja-JP" sz="1100" dirty="0">
                <a:latin typeface="Segoe UI" panose="020B0502040204020203" pitchFamily="34" charset="0"/>
                <a:cs typeface="Segoe UI" panose="020B0502040204020203" pitchFamily="34" charset="0"/>
              </a:rPr>
              <a:t>Ref: J-Chip User Kai 2018  </a:t>
            </a:r>
            <a:endParaRPr lang="ja-JP" altLang="en-US" sz="1100" dirty="0">
              <a:latin typeface="Segoe UI" panose="020B0502040204020203" pitchFamily="34" charset="0"/>
              <a:cs typeface="Segoe UI" panose="020B0502040204020203" pitchFamily="34" charset="0"/>
            </a:endParaRPr>
          </a:p>
        </p:txBody>
      </p:sp>
      <p:sp>
        <p:nvSpPr>
          <p:cNvPr id="13" name="スライド番号プレースホルダー 12">
            <a:extLst>
              <a:ext uri="{FF2B5EF4-FFF2-40B4-BE49-F238E27FC236}">
                <a16:creationId xmlns:a16="http://schemas.microsoft.com/office/drawing/2014/main" id="{76BC9253-DE8A-400B-94BE-FD9C916818CD}"/>
              </a:ext>
            </a:extLst>
          </p:cNvPr>
          <p:cNvSpPr>
            <a:spLocks noGrp="1"/>
          </p:cNvSpPr>
          <p:nvPr>
            <p:ph type="sldNum" sz="quarter" idx="12"/>
          </p:nvPr>
        </p:nvSpPr>
        <p:spPr/>
        <p:txBody>
          <a:bodyPr/>
          <a:lstStyle/>
          <a:p>
            <a:fld id="{6ECE9F22-6082-4149-A6D0-CD8937F79825}" type="slidenum">
              <a:rPr kumimoji="1" lang="ja-JP" altLang="en-US" smtClean="0"/>
              <a:t>31</a:t>
            </a:fld>
            <a:endParaRPr kumimoji="1" lang="ja-JP" altLang="en-US"/>
          </a:p>
        </p:txBody>
      </p:sp>
    </p:spTree>
    <p:extLst>
      <p:ext uri="{BB962C8B-B14F-4D97-AF65-F5344CB8AC3E}">
        <p14:creationId xmlns:p14="http://schemas.microsoft.com/office/powerpoint/2010/main" val="323445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4ED78-0F8D-9FC5-61B8-21AE7A291569}"/>
            </a:ext>
          </a:extLst>
        </p:cNvPr>
        <p:cNvGrpSpPr/>
        <p:nvPr/>
      </p:nvGrpSpPr>
      <p:grpSpPr>
        <a:xfrm>
          <a:off x="0" y="0"/>
          <a:ext cx="0" cy="0"/>
          <a:chOff x="0" y="0"/>
          <a:chExt cx="0" cy="0"/>
        </a:xfrm>
      </p:grpSpPr>
      <p:sp>
        <p:nvSpPr>
          <p:cNvPr id="19" name="テキスト ボックス 11">
            <a:extLst>
              <a:ext uri="{FF2B5EF4-FFF2-40B4-BE49-F238E27FC236}">
                <a16:creationId xmlns:a16="http://schemas.microsoft.com/office/drawing/2014/main" id="{79C8E918-380C-810B-622E-C021341DE78B}"/>
              </a:ext>
            </a:extLst>
          </p:cNvPr>
          <p:cNvSpPr txBox="1">
            <a:spLocks noChangeArrowheads="1"/>
          </p:cNvSpPr>
          <p:nvPr/>
        </p:nvSpPr>
        <p:spPr bwMode="auto">
          <a:xfrm>
            <a:off x="4810124" y="1019039"/>
            <a:ext cx="7381875" cy="373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spcAft>
                <a:spcPts val="1800"/>
              </a:spcAft>
              <a:buFont typeface="Wingdings" charset="0"/>
              <a:buChar char="l"/>
              <a:defRPr/>
            </a:pPr>
            <a:r>
              <a:rPr lang="en-US" altLang="ja-JP" b="1" dirty="0">
                <a:solidFill>
                  <a:srgbClr val="000000"/>
                </a:solidFill>
                <a:latin typeface="Segoe UI "/>
                <a:ea typeface="メイリオ" panose="020B0604030504040204" pitchFamily="50" charset="-128"/>
                <a:cs typeface="Calibri"/>
              </a:rPr>
              <a:t>A cell contains thousands of mitochondria.</a:t>
            </a:r>
          </a:p>
          <a:p>
            <a:pPr>
              <a:spcAft>
                <a:spcPts val="1800"/>
              </a:spcAft>
              <a:buFont typeface="Wingdings" charset="0"/>
              <a:buChar char="l"/>
              <a:defRPr/>
            </a:pPr>
            <a:r>
              <a:rPr lang="en-US" altLang="ja-JP" dirty="0">
                <a:latin typeface="Segoe UI "/>
                <a:ea typeface="メイリオ" panose="020B0604030504040204" pitchFamily="50" charset="-128"/>
              </a:rPr>
              <a:t>They form tubular network structures throughout the cytoplasm, which constantly divide and fuse.</a:t>
            </a:r>
          </a:p>
          <a:p>
            <a:pPr>
              <a:spcAft>
                <a:spcPts val="1800"/>
              </a:spcAft>
              <a:buFont typeface="Wingdings" charset="0"/>
              <a:buChar char="l"/>
              <a:defRPr/>
            </a:pPr>
            <a:r>
              <a:rPr lang="en-US" altLang="ja-JP" dirty="0">
                <a:solidFill>
                  <a:srgbClr val="000000"/>
                </a:solidFill>
                <a:latin typeface="Segoe UI "/>
                <a:ea typeface="メイリオ" panose="020B0604030504040204" pitchFamily="50" charset="-128"/>
                <a:cs typeface="Calibri"/>
              </a:rPr>
              <a:t>These mitochondrial dynamics are related to energy metabolism, and abnormalities are </a:t>
            </a:r>
            <a:br>
              <a:rPr lang="en-US" altLang="ja-JP" dirty="0">
                <a:solidFill>
                  <a:srgbClr val="000000"/>
                </a:solidFill>
                <a:latin typeface="Segoe UI "/>
                <a:ea typeface="メイリオ" panose="020B0604030504040204" pitchFamily="50" charset="-128"/>
                <a:cs typeface="Calibri"/>
              </a:rPr>
            </a:br>
            <a:r>
              <a:rPr lang="en-US" altLang="ja-JP" dirty="0">
                <a:solidFill>
                  <a:srgbClr val="000000"/>
                </a:solidFill>
                <a:latin typeface="Segoe UI "/>
                <a:ea typeface="メイリオ" panose="020B0604030504040204" pitchFamily="50" charset="-128"/>
                <a:cs typeface="Calibri"/>
              </a:rPr>
              <a:t>involved in disease.</a:t>
            </a:r>
          </a:p>
          <a:p>
            <a:pPr>
              <a:spcAft>
                <a:spcPts val="1800"/>
              </a:spcAft>
              <a:buFont typeface="Wingdings" charset="0"/>
              <a:buChar char="l"/>
              <a:defRPr/>
            </a:pPr>
            <a:r>
              <a:rPr lang="en-US" altLang="ja-JP" dirty="0">
                <a:solidFill>
                  <a:srgbClr val="000000"/>
                </a:solidFill>
                <a:latin typeface="Segoe UI "/>
                <a:ea typeface="メイリオ" panose="020B0604030504040204" pitchFamily="50" charset="-128"/>
                <a:cs typeface="Calibri"/>
              </a:rPr>
              <a:t>Present methods can not observe correlation</a:t>
            </a:r>
            <a:br>
              <a:rPr lang="en-US" altLang="ja-JP" dirty="0">
                <a:solidFill>
                  <a:srgbClr val="000000"/>
                </a:solidFill>
                <a:latin typeface="Segoe UI "/>
                <a:ea typeface="メイリオ" panose="020B0604030504040204" pitchFamily="50" charset="-128"/>
                <a:cs typeface="Calibri"/>
              </a:rPr>
            </a:br>
            <a:r>
              <a:rPr lang="en-US" altLang="ja-JP" dirty="0">
                <a:solidFill>
                  <a:srgbClr val="000000"/>
                </a:solidFill>
                <a:latin typeface="Segoe UI "/>
                <a:ea typeface="メイリオ" panose="020B0604030504040204" pitchFamily="50" charset="-128"/>
                <a:cs typeface="Calibri"/>
              </a:rPr>
              <a:t>among dynamics and function (mem-potentials).</a:t>
            </a:r>
          </a:p>
        </p:txBody>
      </p:sp>
      <p:sp>
        <p:nvSpPr>
          <p:cNvPr id="12" name="正方形/長方形 11">
            <a:extLst>
              <a:ext uri="{FF2B5EF4-FFF2-40B4-BE49-F238E27FC236}">
                <a16:creationId xmlns:a16="http://schemas.microsoft.com/office/drawing/2014/main" id="{F75175F9-7766-F0FF-D7FF-1B6F6EFBAE4C}"/>
              </a:ext>
            </a:extLst>
          </p:cNvPr>
          <p:cNvSpPr/>
          <p:nvPr/>
        </p:nvSpPr>
        <p:spPr>
          <a:xfrm>
            <a:off x="0" y="0"/>
            <a:ext cx="12192000" cy="720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altLang="ja-JP" sz="4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Meas. of all Mitochondrial Membrane Potentials</a:t>
            </a:r>
            <a:endParaRPr lang="ja-JP" altLang="en-US" sz="4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34" name="テキスト ボックス 11">
            <a:extLst>
              <a:ext uri="{FF2B5EF4-FFF2-40B4-BE49-F238E27FC236}">
                <a16:creationId xmlns:a16="http://schemas.microsoft.com/office/drawing/2014/main" id="{02FB6B44-BAAD-06D3-F0ED-054BC8FD3F72}"/>
              </a:ext>
            </a:extLst>
          </p:cNvPr>
          <p:cNvSpPr txBox="1">
            <a:spLocks noChangeArrowheads="1"/>
          </p:cNvSpPr>
          <p:nvPr/>
        </p:nvSpPr>
        <p:spPr bwMode="auto">
          <a:xfrm>
            <a:off x="657225" y="4983342"/>
            <a:ext cx="10877550" cy="1646605"/>
          </a:xfrm>
          <a:prstGeom prst="rect">
            <a:avLst/>
          </a:prstGeom>
          <a:solidFill>
            <a:schemeClr val="accent4">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spcAft>
                <a:spcPts val="600"/>
              </a:spcAft>
              <a:buFont typeface="Wingdings" charset="0"/>
              <a:buChar char="l"/>
              <a:defRPr/>
            </a:pPr>
            <a:r>
              <a:rPr lang="en-US" altLang="ja-JP" sz="3200" b="1" dirty="0">
                <a:solidFill>
                  <a:srgbClr val="000000"/>
                </a:solidFill>
                <a:latin typeface="Segoe UI "/>
                <a:ea typeface="メイリオ" panose="020B0604030504040204" pitchFamily="50" charset="-128"/>
                <a:cs typeface="Calibri"/>
              </a:rPr>
              <a:t>Cryo-</a:t>
            </a:r>
            <a:r>
              <a:rPr lang="en-US" altLang="ja-JP" sz="3200" b="1" dirty="0" err="1">
                <a:solidFill>
                  <a:srgbClr val="000000"/>
                </a:solidFill>
                <a:latin typeface="Segoe UI "/>
                <a:ea typeface="メイリオ" panose="020B0604030504040204" pitchFamily="50" charset="-128"/>
                <a:cs typeface="Calibri"/>
              </a:rPr>
              <a:t>TμM</a:t>
            </a:r>
            <a:r>
              <a:rPr lang="en-US" altLang="ja-JP" sz="3200" b="1" dirty="0">
                <a:solidFill>
                  <a:srgbClr val="000000"/>
                </a:solidFill>
                <a:latin typeface="Segoe UI "/>
                <a:ea typeface="メイリオ" panose="020B0604030504040204" pitchFamily="50" charset="-128"/>
                <a:cs typeface="Calibri"/>
              </a:rPr>
              <a:t> measures the local membrane potential distribution of all mitochondria within a cell.</a:t>
            </a:r>
          </a:p>
          <a:p>
            <a:pPr marL="0" indent="0">
              <a:spcAft>
                <a:spcPts val="600"/>
              </a:spcAft>
              <a:defRPr/>
            </a:pPr>
            <a:r>
              <a:rPr lang="en-US" altLang="ja-JP" sz="3200" dirty="0">
                <a:solidFill>
                  <a:srgbClr val="000000"/>
                </a:solidFill>
                <a:latin typeface="Segoe UI "/>
                <a:ea typeface="メイリオ" charset="0"/>
                <a:cs typeface="Calibri"/>
              </a:rPr>
              <a:t>      ➡ </a:t>
            </a:r>
            <a:r>
              <a:rPr lang="en-US" altLang="ja-JP" sz="3200" b="1" dirty="0">
                <a:solidFill>
                  <a:srgbClr val="FF0000"/>
                </a:solidFill>
                <a:latin typeface="Segoe UI "/>
                <a:ea typeface="メイリオ" charset="0"/>
                <a:cs typeface="Calibri"/>
              </a:rPr>
              <a:t>A breakthrough in cell biology</a:t>
            </a:r>
          </a:p>
        </p:txBody>
      </p:sp>
      <p:grpSp>
        <p:nvGrpSpPr>
          <p:cNvPr id="17" name="グループ化 16">
            <a:extLst>
              <a:ext uri="{FF2B5EF4-FFF2-40B4-BE49-F238E27FC236}">
                <a16:creationId xmlns:a16="http://schemas.microsoft.com/office/drawing/2014/main" id="{4F15F2BE-8212-AFED-AB20-C99BF9A013E9}"/>
              </a:ext>
            </a:extLst>
          </p:cNvPr>
          <p:cNvGrpSpPr>
            <a:grpSpLocks noChangeAspect="1"/>
          </p:cNvGrpSpPr>
          <p:nvPr/>
        </p:nvGrpSpPr>
        <p:grpSpPr>
          <a:xfrm>
            <a:off x="90577" y="1147085"/>
            <a:ext cx="4719547" cy="3224235"/>
            <a:chOff x="1615192" y="2707802"/>
            <a:chExt cx="3234728" cy="2303052"/>
          </a:xfrm>
        </p:grpSpPr>
        <p:pic>
          <p:nvPicPr>
            <p:cNvPr id="36" name="図 35">
              <a:extLst>
                <a:ext uri="{FF2B5EF4-FFF2-40B4-BE49-F238E27FC236}">
                  <a16:creationId xmlns:a16="http://schemas.microsoft.com/office/drawing/2014/main" id="{30A9EF05-B1B6-EEB5-D1B4-20F47FC21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593" y="2707802"/>
              <a:ext cx="3041327" cy="2040582"/>
            </a:xfrm>
            <a:prstGeom prst="rect">
              <a:avLst/>
            </a:prstGeom>
          </p:spPr>
        </p:pic>
        <p:sp>
          <p:nvSpPr>
            <p:cNvPr id="39" name="テキスト ボックス 38">
              <a:extLst>
                <a:ext uri="{FF2B5EF4-FFF2-40B4-BE49-F238E27FC236}">
                  <a16:creationId xmlns:a16="http://schemas.microsoft.com/office/drawing/2014/main" id="{3F03506C-9512-9152-EF1A-0797420BA5AA}"/>
                </a:ext>
              </a:extLst>
            </p:cNvPr>
            <p:cNvSpPr txBox="1"/>
            <p:nvPr/>
          </p:nvSpPr>
          <p:spPr>
            <a:xfrm flipH="1">
              <a:off x="1615192" y="4791011"/>
              <a:ext cx="3123745" cy="219843"/>
            </a:xfrm>
            <a:prstGeom prst="rect">
              <a:avLst/>
            </a:prstGeom>
            <a:noFill/>
          </p:spPr>
          <p:txBody>
            <a:bodyPr wrap="square" rtlCol="0">
              <a:spAutoFit/>
            </a:bodyPr>
            <a:lstStyle/>
            <a:p>
              <a:r>
                <a:rPr lang="en-US" altLang="ja-JP" sz="1400" dirty="0">
                  <a:latin typeface="游ゴシック" panose="020B0400000000000000" pitchFamily="50" charset="-128"/>
                  <a:ea typeface="游ゴシック" panose="020B0400000000000000" pitchFamily="50" charset="-128"/>
                </a:rPr>
                <a:t>https://www.biophys.jp/highschool/A-31.html</a:t>
              </a:r>
              <a:endParaRPr lang="ja-JP" altLang="en-US" sz="14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ABBE8FD-4BCF-7BBB-D840-D1AC393DC287}"/>
                </a:ext>
              </a:extLst>
            </p:cNvPr>
            <p:cNvSpPr txBox="1"/>
            <p:nvPr/>
          </p:nvSpPr>
          <p:spPr>
            <a:xfrm>
              <a:off x="1719693" y="3636160"/>
              <a:ext cx="465458" cy="222401"/>
            </a:xfrm>
            <a:prstGeom prst="rect">
              <a:avLst/>
            </a:prstGeom>
            <a:solidFill>
              <a:schemeClr val="bg1"/>
            </a:solidFill>
          </p:spPr>
          <p:txBody>
            <a:bodyPr wrap="none" lIns="0" tIns="0" rIns="0" bIns="0" rtlCol="0">
              <a:noAutofit/>
            </a:bodyPr>
            <a:lstStyle/>
            <a:p>
              <a:pPr algn="ctr"/>
              <a:r>
                <a:rPr lang="en-US" altLang="ja-JP" sz="1200" b="1" dirty="0"/>
                <a:t>Division</a:t>
              </a:r>
              <a:endParaRPr lang="ja-JP" altLang="en-US" sz="1200" b="1" dirty="0"/>
            </a:p>
          </p:txBody>
        </p:sp>
        <p:sp>
          <p:nvSpPr>
            <p:cNvPr id="16" name="テキスト ボックス 15">
              <a:extLst>
                <a:ext uri="{FF2B5EF4-FFF2-40B4-BE49-F238E27FC236}">
                  <a16:creationId xmlns:a16="http://schemas.microsoft.com/office/drawing/2014/main" id="{A1B6464B-742A-B6EC-2095-C3C9D261E308}"/>
                </a:ext>
              </a:extLst>
            </p:cNvPr>
            <p:cNvSpPr txBox="1"/>
            <p:nvPr/>
          </p:nvSpPr>
          <p:spPr>
            <a:xfrm>
              <a:off x="2555796" y="3630899"/>
              <a:ext cx="465458" cy="222401"/>
            </a:xfrm>
            <a:prstGeom prst="rect">
              <a:avLst/>
            </a:prstGeom>
            <a:solidFill>
              <a:schemeClr val="bg1"/>
            </a:solidFill>
          </p:spPr>
          <p:txBody>
            <a:bodyPr wrap="none" lIns="0" tIns="0" rIns="0" bIns="0" rtlCol="0">
              <a:noAutofit/>
            </a:bodyPr>
            <a:lstStyle/>
            <a:p>
              <a:pPr algn="ctr"/>
              <a:r>
                <a:rPr lang="en-US" altLang="ja-JP" sz="1200" b="1" dirty="0"/>
                <a:t>Fusion</a:t>
              </a:r>
              <a:endParaRPr lang="ja-JP" altLang="en-US" sz="1200" b="1" dirty="0"/>
            </a:p>
          </p:txBody>
        </p:sp>
      </p:grpSp>
      <p:sp>
        <p:nvSpPr>
          <p:cNvPr id="4" name="正方形/長方形 3">
            <a:extLst>
              <a:ext uri="{FF2B5EF4-FFF2-40B4-BE49-F238E27FC236}">
                <a16:creationId xmlns:a16="http://schemas.microsoft.com/office/drawing/2014/main" id="{3F384A48-B7D1-976F-9F2D-00E7E2AAF675}"/>
              </a:ext>
            </a:extLst>
          </p:cNvPr>
          <p:cNvSpPr/>
          <p:nvPr/>
        </p:nvSpPr>
        <p:spPr>
          <a:xfrm>
            <a:off x="0" y="4853369"/>
            <a:ext cx="11677650" cy="18998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 name="スライド番号プレースホルダー 4">
            <a:extLst>
              <a:ext uri="{FF2B5EF4-FFF2-40B4-BE49-F238E27FC236}">
                <a16:creationId xmlns:a16="http://schemas.microsoft.com/office/drawing/2014/main" id="{D0B6096C-6364-E2DC-DDE3-3CB2AFC409CF}"/>
              </a:ext>
            </a:extLst>
          </p:cNvPr>
          <p:cNvSpPr>
            <a:spLocks noGrp="1"/>
          </p:cNvSpPr>
          <p:nvPr>
            <p:ph type="sldNum" sz="quarter" idx="12"/>
          </p:nvPr>
        </p:nvSpPr>
        <p:spPr/>
        <p:txBody>
          <a:bodyPr/>
          <a:lstStyle/>
          <a:p>
            <a:fld id="{6ECE9F22-6082-4149-A6D0-CD8937F79825}" type="slidenum">
              <a:rPr kumimoji="1" lang="ja-JP" altLang="en-US" smtClean="0"/>
              <a:t>32</a:t>
            </a:fld>
            <a:endParaRPr kumimoji="1" lang="ja-JP" altLang="en-US" dirty="0"/>
          </a:p>
        </p:txBody>
      </p:sp>
      <p:sp>
        <p:nvSpPr>
          <p:cNvPr id="3" name="テキスト ボックス 2">
            <a:extLst>
              <a:ext uri="{FF2B5EF4-FFF2-40B4-BE49-F238E27FC236}">
                <a16:creationId xmlns:a16="http://schemas.microsoft.com/office/drawing/2014/main" id="{2FDC54C8-5B15-77C7-435D-6242AF2E5E0C}"/>
              </a:ext>
            </a:extLst>
          </p:cNvPr>
          <p:cNvSpPr txBox="1"/>
          <p:nvPr/>
        </p:nvSpPr>
        <p:spPr>
          <a:xfrm flipH="1">
            <a:off x="2369387" y="3652304"/>
            <a:ext cx="2386872" cy="215444"/>
          </a:xfrm>
          <a:prstGeom prst="rect">
            <a:avLst/>
          </a:prstGeom>
          <a:noFill/>
        </p:spPr>
        <p:txBody>
          <a:bodyPr wrap="none" lIns="0" tIns="0" rIns="0" bIns="0" rtlCol="0">
            <a:noAutofit/>
          </a:bodyPr>
          <a:lstStyle/>
          <a:p>
            <a:r>
              <a:rPr lang="en-US" altLang="ja-JP" sz="1400" dirty="0">
                <a:latin typeface="游ゴシック" panose="020B0400000000000000" pitchFamily="50" charset="-128"/>
                <a:ea typeface="游ゴシック" panose="020B0400000000000000" pitchFamily="50" charset="-128"/>
              </a:rPr>
              <a:t>Image by Optical Microscopy</a:t>
            </a:r>
            <a:endParaRPr lang="ja-JP" altLang="en-US" sz="1400"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132160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神経細胞_1(e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28" y="4525912"/>
            <a:ext cx="5178756" cy="2305611"/>
          </a:xfrm>
          <a:prstGeom prst="rect">
            <a:avLst/>
          </a:prstGeom>
        </p:spPr>
      </p:pic>
      <p:pic>
        <p:nvPicPr>
          <p:cNvPr id="3" name="図 2" descr="神経細胞_2(e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01" y="1365266"/>
            <a:ext cx="5506446" cy="2515380"/>
          </a:xfrm>
          <a:prstGeom prst="rect">
            <a:avLst/>
          </a:prstGeom>
        </p:spPr>
      </p:pic>
      <p:sp>
        <p:nvSpPr>
          <p:cNvPr id="18" name="テキスト ボックス 17"/>
          <p:cNvSpPr txBox="1"/>
          <p:nvPr/>
        </p:nvSpPr>
        <p:spPr>
          <a:xfrm>
            <a:off x="6827946" y="4561536"/>
            <a:ext cx="5178756" cy="2006703"/>
          </a:xfrm>
          <a:prstGeom prst="rect">
            <a:avLst/>
          </a:prstGeom>
          <a:noFill/>
        </p:spPr>
        <p:txBody>
          <a:bodyPr wrap="square">
            <a:spAutoFit/>
          </a:bodyPr>
          <a:lstStyle/>
          <a:p>
            <a:pPr marL="263776" indent="-263776" defTabSz="457200">
              <a:lnSpc>
                <a:spcPts val="1625"/>
              </a:lnSpc>
              <a:spcAft>
                <a:spcPts val="1200"/>
              </a:spcAft>
              <a:buFont typeface="Wingdings" panose="05000000000000000000" pitchFamily="2" charset="2"/>
              <a:buChar char="l"/>
              <a:defRPr/>
            </a:pPr>
            <a:r>
              <a:rPr kumimoji="0" lang="en-US" altLang="ja-JP" sz="2000" dirty="0">
                <a:solidFill>
                  <a:prstClr val="black"/>
                </a:solidFill>
                <a:latin typeface="Calibri"/>
                <a:ea typeface="メイリオ"/>
                <a:cs typeface="Calibri"/>
              </a:rPr>
              <a:t>Visualization of living neurons/networks.</a:t>
            </a:r>
          </a:p>
          <a:p>
            <a:pPr marL="263776" indent="-263776" defTabSz="457200">
              <a:lnSpc>
                <a:spcPts val="1625"/>
              </a:lnSpc>
              <a:spcAft>
                <a:spcPts val="1200"/>
              </a:spcAft>
              <a:buFont typeface="Wingdings" panose="05000000000000000000" pitchFamily="2" charset="2"/>
              <a:buChar char="l"/>
              <a:defRPr/>
            </a:pPr>
            <a:r>
              <a:rPr kumimoji="0" lang="en-US" altLang="ja-JP" sz="2000" dirty="0">
                <a:solidFill>
                  <a:prstClr val="black"/>
                </a:solidFill>
                <a:latin typeface="Calibri"/>
                <a:ea typeface="メイリオ"/>
                <a:cs typeface="Calibri"/>
              </a:rPr>
              <a:t>Live cells/organs in an environmental cell.</a:t>
            </a:r>
            <a:br>
              <a:rPr kumimoji="0" lang="en-US" altLang="ja-JP" sz="2000" dirty="0">
                <a:solidFill>
                  <a:prstClr val="black"/>
                </a:solidFill>
                <a:latin typeface="Calibri"/>
                <a:ea typeface="メイリオ"/>
                <a:cs typeface="Calibri"/>
              </a:rPr>
            </a:br>
            <a:r>
              <a:rPr kumimoji="0" lang="en-US" altLang="ja-JP" sz="2000" dirty="0">
                <a:solidFill>
                  <a:prstClr val="black"/>
                </a:solidFill>
                <a:latin typeface="Calibri"/>
                <a:ea typeface="メイリオ"/>
                <a:cs typeface="Calibri"/>
              </a:rPr>
              <a:t>in bio-liquid at room temp and pressure</a:t>
            </a:r>
            <a:br>
              <a:rPr kumimoji="0" lang="en-US" altLang="ja-JP" sz="2000" dirty="0">
                <a:solidFill>
                  <a:prstClr val="black"/>
                </a:solidFill>
                <a:latin typeface="Calibri"/>
                <a:ea typeface="メイリオ"/>
                <a:cs typeface="Calibri"/>
              </a:rPr>
            </a:br>
            <a:r>
              <a:rPr kumimoji="0" lang="en-US" altLang="ja-JP" sz="2000" dirty="0">
                <a:solidFill>
                  <a:prstClr val="black"/>
                </a:solidFill>
                <a:latin typeface="Calibri"/>
                <a:ea typeface="メイリオ"/>
                <a:cs typeface="Calibri"/>
              </a:rPr>
              <a:t>with windows.</a:t>
            </a:r>
          </a:p>
          <a:p>
            <a:pPr marL="263776" indent="-263776" defTabSz="457200">
              <a:lnSpc>
                <a:spcPts val="1625"/>
              </a:lnSpc>
              <a:spcAft>
                <a:spcPts val="1200"/>
              </a:spcAft>
              <a:buFont typeface="Wingdings" panose="05000000000000000000" pitchFamily="2" charset="2"/>
              <a:buChar char="l"/>
              <a:defRPr/>
            </a:pPr>
            <a:r>
              <a:rPr kumimoji="0" lang="en-US" altLang="ja-JP" sz="2000" spc="-92" dirty="0">
                <a:solidFill>
                  <a:prstClr val="black"/>
                </a:solidFill>
                <a:latin typeface="Calibri"/>
                <a:ea typeface="メイリオ"/>
                <a:cs typeface="Calibri"/>
              </a:rPr>
              <a:t>Electric pulse stimulation is synchronized with the muon pulse.</a:t>
            </a:r>
          </a:p>
          <a:p>
            <a:pPr marL="263776" indent="-263776" defTabSz="457200">
              <a:lnSpc>
                <a:spcPts val="1625"/>
              </a:lnSpc>
              <a:spcAft>
                <a:spcPts val="1200"/>
              </a:spcAft>
              <a:buFont typeface="Wingdings" panose="05000000000000000000" pitchFamily="2" charset="2"/>
              <a:buChar char="l"/>
              <a:defRPr/>
            </a:pPr>
            <a:r>
              <a:rPr kumimoji="0" lang="en-US" altLang="ja-JP" sz="2000" spc="-92" dirty="0">
                <a:solidFill>
                  <a:prstClr val="black"/>
                </a:solidFill>
                <a:latin typeface="Calibri"/>
                <a:ea typeface="メイリオ"/>
                <a:cs typeface="Calibri"/>
              </a:rPr>
              <a:t>Timing delayed </a:t>
            </a:r>
            <a:r>
              <a:rPr kumimoji="0" lang="en-US" altLang="ja-JP" sz="2000" spc="-92" dirty="0" err="1">
                <a:solidFill>
                  <a:prstClr val="black"/>
                </a:solidFill>
                <a:latin typeface="Calibri"/>
                <a:ea typeface="メイリオ"/>
                <a:cs typeface="Calibri"/>
              </a:rPr>
              <a:t>Δt</a:t>
            </a:r>
            <a:r>
              <a:rPr kumimoji="0" lang="en-US" altLang="ja-JP" sz="2000" spc="-92" dirty="0">
                <a:solidFill>
                  <a:prstClr val="black"/>
                </a:solidFill>
                <a:latin typeface="Calibri"/>
                <a:ea typeface="メイリオ"/>
                <a:cs typeface="Calibri"/>
              </a:rPr>
              <a:t> is scanned.</a:t>
            </a:r>
          </a:p>
        </p:txBody>
      </p:sp>
      <p:sp>
        <p:nvSpPr>
          <p:cNvPr id="19" name="テキスト ボックス 11"/>
          <p:cNvSpPr txBox="1">
            <a:spLocks noChangeArrowheads="1"/>
          </p:cNvSpPr>
          <p:nvPr/>
        </p:nvSpPr>
        <p:spPr bwMode="auto">
          <a:xfrm>
            <a:off x="6843933" y="1456797"/>
            <a:ext cx="4850625" cy="2401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a:lnSpc>
                <a:spcPts val="1800"/>
              </a:lnSpc>
              <a:spcAft>
                <a:spcPts val="1200"/>
              </a:spcAft>
              <a:buFont typeface="Wingdings" charset="0"/>
              <a:buChar char="l"/>
              <a:defRPr/>
            </a:pPr>
            <a:r>
              <a:rPr lang="en-US" altLang="ja-JP" sz="2000" dirty="0">
                <a:solidFill>
                  <a:srgbClr val="000000"/>
                </a:solidFill>
                <a:latin typeface="Segoe UI" panose="020B0502040204020203" pitchFamily="34" charset="0"/>
                <a:ea typeface="メイリオ" charset="0"/>
                <a:cs typeface="Segoe UI" panose="020B0502040204020203" pitchFamily="34" charset="0"/>
              </a:rPr>
              <a:t>The neuron are cultured on the electric microscope grid.</a:t>
            </a:r>
          </a:p>
          <a:p>
            <a:pPr defTabSz="457200">
              <a:lnSpc>
                <a:spcPts val="1800"/>
              </a:lnSpc>
              <a:spcAft>
                <a:spcPts val="1200"/>
              </a:spcAft>
              <a:buFont typeface="Wingdings" charset="0"/>
              <a:buChar char="l"/>
              <a:defRPr/>
            </a:pPr>
            <a:r>
              <a:rPr lang="en-US" altLang="ja-JP" sz="2000" spc="-92" dirty="0">
                <a:solidFill>
                  <a:srgbClr val="000000"/>
                </a:solidFill>
                <a:latin typeface="Segoe UI" panose="020B0502040204020203" pitchFamily="34" charset="0"/>
                <a:ea typeface="メイリオ" charset="0"/>
                <a:cs typeface="Segoe UI" panose="020B0502040204020203" pitchFamily="34" charset="0"/>
              </a:rPr>
              <a:t>Freezing</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rapidly with liquid ethane </a:t>
            </a:r>
            <a:br>
              <a:rPr lang="en-US" altLang="ja-JP" sz="2000" spc="-92" dirty="0">
                <a:solidFill>
                  <a:srgbClr val="000000"/>
                </a:solidFill>
                <a:latin typeface="Segoe UI" panose="020B0502040204020203" pitchFamily="34" charset="0"/>
                <a:ea typeface="メイリオ" charset="0"/>
                <a:cs typeface="Segoe UI" panose="020B0502040204020203" pitchFamily="34" charset="0"/>
              </a:rPr>
            </a:br>
            <a:r>
              <a:rPr lang="en-US" altLang="ja-JP" sz="2000" spc="-92" dirty="0">
                <a:solidFill>
                  <a:srgbClr val="000000"/>
                </a:solidFill>
                <a:latin typeface="Segoe UI" panose="020B0502040204020203" pitchFamily="34" charset="0"/>
                <a:ea typeface="メイリオ" charset="0"/>
                <a:cs typeface="Segoe UI" panose="020B0502040204020203" pitchFamily="34" charset="0"/>
              </a:rPr>
              <a:t>just  after an</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electric pulse stimulation </a:t>
            </a:r>
            <a:br>
              <a:rPr lang="en-US" altLang="ja-JP" sz="2000" spc="-92" dirty="0">
                <a:solidFill>
                  <a:srgbClr val="000000"/>
                </a:solidFill>
                <a:latin typeface="Segoe UI" panose="020B0502040204020203" pitchFamily="34" charset="0"/>
                <a:ea typeface="メイリオ" charset="0"/>
                <a:cs typeface="Segoe UI" panose="020B0502040204020203" pitchFamily="34" charset="0"/>
              </a:rPr>
            </a:br>
            <a:r>
              <a:rPr lang="en-US" altLang="ja-JP" sz="2000" spc="-92" dirty="0">
                <a:solidFill>
                  <a:srgbClr val="000000"/>
                </a:solidFill>
                <a:latin typeface="Segoe UI" panose="020B0502040204020203" pitchFamily="34" charset="0"/>
                <a:ea typeface="メイリオ" charset="0"/>
                <a:cs typeface="Segoe UI" panose="020B0502040204020203" pitchFamily="34" charset="0"/>
              </a:rPr>
              <a:t>to a neuron..)</a:t>
            </a:r>
          </a:p>
          <a:p>
            <a:pPr defTabSz="457200">
              <a:lnSpc>
                <a:spcPts val="1800"/>
              </a:lnSpc>
              <a:spcAft>
                <a:spcPts val="1200"/>
              </a:spcAft>
              <a:buFont typeface="Wingdings" charset="0"/>
              <a:buChar char="l"/>
              <a:defRPr/>
            </a:pPr>
            <a:r>
              <a:rPr lang="en-US" altLang="ja-JP" sz="2000" spc="-92" dirty="0">
                <a:solidFill>
                  <a:srgbClr val="000000"/>
                </a:solidFill>
                <a:latin typeface="Segoe UI" panose="020B0502040204020203" pitchFamily="34" charset="0"/>
                <a:ea typeface="メイリオ" charset="0"/>
                <a:cs typeface="Segoe UI" panose="020B0502040204020203" pitchFamily="34" charset="0"/>
              </a:rPr>
              <a:t>TµM</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with</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cryo-holder</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and</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r>
              <a:rPr lang="en-US" altLang="ja-JP" sz="2000" spc="-92" dirty="0">
                <a:solidFill>
                  <a:srgbClr val="000000"/>
                </a:solidFill>
                <a:latin typeface="Segoe UI" panose="020B0502040204020203" pitchFamily="34" charset="0"/>
                <a:ea typeface="メイリオ" charset="0"/>
                <a:cs typeface="Segoe UI" panose="020B0502040204020203" pitchFamily="34" charset="0"/>
              </a:rPr>
              <a:t>stage.</a:t>
            </a:r>
            <a:r>
              <a:rPr lang="ja-JP" altLang="en-US" sz="2000" spc="-92" dirty="0">
                <a:solidFill>
                  <a:srgbClr val="000000"/>
                </a:solidFill>
                <a:latin typeface="Segoe UI" panose="020B0502040204020203" pitchFamily="34" charset="0"/>
                <a:ea typeface="メイリオ" charset="0"/>
                <a:cs typeface="Segoe UI" panose="020B0502040204020203" pitchFamily="34" charset="0"/>
              </a:rPr>
              <a:t> </a:t>
            </a:r>
            <a:endParaRPr lang="en-US" altLang="ja-JP" sz="2000" spc="-92" dirty="0">
              <a:solidFill>
                <a:srgbClr val="000000"/>
              </a:solidFill>
              <a:latin typeface="Segoe UI" panose="020B0502040204020203" pitchFamily="34" charset="0"/>
              <a:ea typeface="メイリオ" charset="0"/>
              <a:cs typeface="Segoe UI" panose="020B0502040204020203" pitchFamily="34" charset="0"/>
            </a:endParaRPr>
          </a:p>
          <a:p>
            <a:pPr defTabSz="457200">
              <a:lnSpc>
                <a:spcPts val="1800"/>
              </a:lnSpc>
              <a:spcAft>
                <a:spcPts val="1200"/>
              </a:spcAft>
              <a:buFont typeface="Wingdings" charset="0"/>
              <a:buChar char="l"/>
              <a:defRPr/>
            </a:pPr>
            <a:r>
              <a:rPr lang="en-US" altLang="ja-JP" sz="2000" spc="-92" dirty="0">
                <a:solidFill>
                  <a:srgbClr val="000000"/>
                </a:solidFill>
                <a:latin typeface="Segoe UI" panose="020B0502040204020203" pitchFamily="34" charset="0"/>
                <a:ea typeface="メイリオ" charset="0"/>
                <a:cs typeface="Segoe UI" panose="020B0502040204020203" pitchFamily="34" charset="0"/>
              </a:rPr>
              <a:t>3D measurement by the tomography </a:t>
            </a:r>
            <a:br>
              <a:rPr lang="en-US" altLang="ja-JP" sz="2000" spc="-92" dirty="0">
                <a:solidFill>
                  <a:srgbClr val="000000"/>
                </a:solidFill>
                <a:latin typeface="Segoe UI" panose="020B0502040204020203" pitchFamily="34" charset="0"/>
                <a:ea typeface="メイリオ" charset="0"/>
                <a:cs typeface="Segoe UI" panose="020B0502040204020203" pitchFamily="34" charset="0"/>
              </a:rPr>
            </a:br>
            <a:r>
              <a:rPr lang="en-US" altLang="ja-JP" sz="2000" spc="-92" dirty="0">
                <a:solidFill>
                  <a:srgbClr val="000000"/>
                </a:solidFill>
                <a:latin typeface="Segoe UI" panose="020B0502040204020203" pitchFamily="34" charset="0"/>
                <a:ea typeface="メイリオ" charset="0"/>
                <a:cs typeface="Segoe UI" panose="020B0502040204020203" pitchFamily="34" charset="0"/>
              </a:rPr>
              <a:t>of phase contrast.</a:t>
            </a:r>
          </a:p>
        </p:txBody>
      </p:sp>
      <p:sp>
        <p:nvSpPr>
          <p:cNvPr id="20" name="角丸四角形 19"/>
          <p:cNvSpPr/>
          <p:nvPr/>
        </p:nvSpPr>
        <p:spPr>
          <a:xfrm>
            <a:off x="0" y="4080479"/>
            <a:ext cx="12191999" cy="348646"/>
          </a:xfrm>
          <a:prstGeom prst="roundRect">
            <a:avLst>
              <a:gd name="adj" fmla="val 4132"/>
            </a:avLst>
          </a:prstGeom>
          <a:noFill/>
          <a:ln w="28575">
            <a:noFill/>
          </a:ln>
        </p:spPr>
        <p:style>
          <a:lnRef idx="1">
            <a:schemeClr val="accent1"/>
          </a:lnRef>
          <a:fillRef idx="2">
            <a:schemeClr val="accent1"/>
          </a:fillRef>
          <a:effectRef idx="1">
            <a:schemeClr val="accent1"/>
          </a:effectRef>
          <a:fontRef idx="minor">
            <a:schemeClr val="dk1"/>
          </a:fontRef>
        </p:style>
        <p:txBody>
          <a:bodyPr wrap="none" lIns="72000" tIns="72000" rIns="72000" bIns="0"/>
          <a:lstStyle/>
          <a:p>
            <a:pPr algn="ctr" defTabSz="457200">
              <a:lnSpc>
                <a:spcPts val="2031"/>
              </a:lnSpc>
              <a:defRPr/>
            </a:pPr>
            <a:r>
              <a:rPr kumimoji="0" lang="en-US" altLang="ja-JP" sz="2400" b="1" spc="-92" dirty="0">
                <a:solidFill>
                  <a:prstClr val="black"/>
                </a:solidFill>
                <a:latin typeface="Segoe UI" panose="020B0502040204020203" pitchFamily="34" charset="0"/>
                <a:ea typeface="メイリオ"/>
                <a:cs typeface="Segoe UI" panose="020B0502040204020203" pitchFamily="34" charset="0"/>
              </a:rPr>
              <a:t>Stroboscopic movie of action-potential propagation in living neurons in environmental cell</a:t>
            </a:r>
            <a:endParaRPr kumimoji="0" lang="ja-JP" altLang="en-US" sz="2400" b="1" spc="-92" dirty="0">
              <a:solidFill>
                <a:prstClr val="black"/>
              </a:solidFill>
              <a:latin typeface="Segoe UI" panose="020B0502040204020203" pitchFamily="34" charset="0"/>
              <a:ea typeface="メイリオ"/>
              <a:cs typeface="Segoe UI" panose="020B0502040204020203" pitchFamily="34" charset="0"/>
            </a:endParaRPr>
          </a:p>
        </p:txBody>
      </p:sp>
      <p:sp>
        <p:nvSpPr>
          <p:cNvPr id="21" name="角丸四角形 20"/>
          <p:cNvSpPr/>
          <p:nvPr/>
        </p:nvSpPr>
        <p:spPr>
          <a:xfrm>
            <a:off x="1" y="832791"/>
            <a:ext cx="12191998" cy="348647"/>
          </a:xfrm>
          <a:prstGeom prst="roundRect">
            <a:avLst>
              <a:gd name="adj" fmla="val 4132"/>
            </a:avLst>
          </a:prstGeom>
          <a:noFill/>
          <a:ln w="28575">
            <a:noFill/>
          </a:ln>
        </p:spPr>
        <p:style>
          <a:lnRef idx="1">
            <a:schemeClr val="accent1"/>
          </a:lnRef>
          <a:fillRef idx="2">
            <a:schemeClr val="accent1"/>
          </a:fillRef>
          <a:effectRef idx="1">
            <a:schemeClr val="accent1"/>
          </a:effectRef>
          <a:fontRef idx="minor">
            <a:schemeClr val="dk1"/>
          </a:fontRef>
        </p:style>
        <p:txBody>
          <a:bodyPr wrap="none" lIns="0" tIns="72000" rIns="0" bIns="0" anchor="t"/>
          <a:lstStyle/>
          <a:p>
            <a:pPr algn="ctr" defTabSz="457200">
              <a:lnSpc>
                <a:spcPts val="2031"/>
              </a:lnSpc>
              <a:defRPr/>
            </a:pPr>
            <a:r>
              <a:rPr kumimoji="0" lang="en-US" altLang="ja-JP" sz="2400" b="1" spc="-92" dirty="0">
                <a:solidFill>
                  <a:prstClr val="black"/>
                </a:solidFill>
                <a:latin typeface="Segoe UI"/>
                <a:ea typeface="メイリオ"/>
                <a:cs typeface="Calibri"/>
              </a:rPr>
              <a:t>3D Tomography of action-potential in neurons </a:t>
            </a:r>
            <a:r>
              <a:rPr kumimoji="0" lang="en-US" altLang="ja-JP" sz="2400" b="1" dirty="0">
                <a:solidFill>
                  <a:prstClr val="black"/>
                </a:solidFill>
                <a:latin typeface="Segoe UI"/>
                <a:ea typeface="游ゴシック"/>
              </a:rPr>
              <a:t>frozen</a:t>
            </a:r>
            <a:r>
              <a:rPr kumimoji="0" lang="en-US" altLang="ja-JP" sz="2400" b="1" spc="-92" dirty="0">
                <a:solidFill>
                  <a:prstClr val="black"/>
                </a:solidFill>
                <a:latin typeface="Segoe UI"/>
                <a:ea typeface="メイリオ"/>
                <a:cs typeface="Calibri"/>
              </a:rPr>
              <a:t> just after an electrical stimulation</a:t>
            </a:r>
            <a:endParaRPr kumimoji="0" lang="ja-JP" altLang="en-US" sz="2400" b="1" dirty="0">
              <a:solidFill>
                <a:prstClr val="black"/>
              </a:solidFill>
              <a:latin typeface="メイリオ"/>
              <a:ea typeface="メイリオ"/>
              <a:cs typeface="メイリオ"/>
            </a:endParaRPr>
          </a:p>
        </p:txBody>
      </p:sp>
      <p:sp>
        <p:nvSpPr>
          <p:cNvPr id="9" name="タイトル 8">
            <a:extLst>
              <a:ext uri="{FF2B5EF4-FFF2-40B4-BE49-F238E27FC236}">
                <a16:creationId xmlns:a16="http://schemas.microsoft.com/office/drawing/2014/main" id="{93B49B54-29A7-5BE1-BCEA-87C9F53ECEC2}"/>
              </a:ext>
            </a:extLst>
          </p:cNvPr>
          <p:cNvSpPr>
            <a:spLocks noGrp="1"/>
          </p:cNvSpPr>
          <p:nvPr>
            <p:ph type="title"/>
          </p:nvPr>
        </p:nvSpPr>
        <p:spPr>
          <a:xfrm>
            <a:off x="0" y="0"/>
            <a:ext cx="12192000" cy="720000"/>
          </a:xfrm>
        </p:spPr>
        <p:txBody>
          <a:bodyPr>
            <a:normAutofit/>
          </a:bodyPr>
          <a:lstStyle/>
          <a:p>
            <a:r>
              <a:rPr kumimoji="0" lang="en-US" altLang="ja-JP" sz="4000" b="1" dirty="0">
                <a:solidFill>
                  <a:prstClr val="white"/>
                </a:solidFill>
                <a:latin typeface="Segoe UI" panose="020B0502040204020203" pitchFamily="34" charset="0"/>
                <a:ea typeface="游ゴシック"/>
                <a:cs typeface="Segoe UI" panose="020B0502040204020203" pitchFamily="34" charset="0"/>
              </a:rPr>
              <a:t>Functional</a:t>
            </a:r>
            <a:r>
              <a:rPr kumimoji="0" lang="ja-JP" altLang="en-US" sz="4000" b="1" dirty="0">
                <a:solidFill>
                  <a:prstClr val="white"/>
                </a:solidFill>
                <a:latin typeface="Segoe UI" panose="020B0502040204020203" pitchFamily="34" charset="0"/>
                <a:ea typeface="游ゴシック"/>
                <a:cs typeface="Segoe UI" panose="020B0502040204020203" pitchFamily="34" charset="0"/>
              </a:rPr>
              <a:t> </a:t>
            </a:r>
            <a:r>
              <a:rPr kumimoji="0" lang="en-US" altLang="ja-JP" sz="4000" b="1" dirty="0">
                <a:solidFill>
                  <a:prstClr val="white"/>
                </a:solidFill>
                <a:latin typeface="Segoe UI" panose="020B0502040204020203" pitchFamily="34" charset="0"/>
                <a:ea typeface="游ゴシック"/>
                <a:cs typeface="Segoe UI" panose="020B0502040204020203" pitchFamily="34" charset="0"/>
              </a:rPr>
              <a:t>Visualization of Neurons by TµM</a:t>
            </a:r>
            <a:endParaRPr lang="ja-JP" altLang="en-US" dirty="0"/>
          </a:p>
        </p:txBody>
      </p:sp>
      <p:sp>
        <p:nvSpPr>
          <p:cNvPr id="4" name="スライド番号プレースホルダー 4">
            <a:extLst>
              <a:ext uri="{FF2B5EF4-FFF2-40B4-BE49-F238E27FC236}">
                <a16:creationId xmlns:a16="http://schemas.microsoft.com/office/drawing/2014/main" id="{C51CC098-096F-CA8F-3381-BD0A9C1FA66B}"/>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33</a:t>
            </a:fld>
            <a:endParaRPr lang="ja-JP" altLang="en-US" dirty="0"/>
          </a:p>
        </p:txBody>
      </p:sp>
    </p:spTree>
    <p:extLst>
      <p:ext uri="{BB962C8B-B14F-4D97-AF65-F5344CB8AC3E}">
        <p14:creationId xmlns:p14="http://schemas.microsoft.com/office/powerpoint/2010/main" val="84444950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CFC088-6E2D-4D26-9571-1EA99E9B6D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57" y="2015370"/>
            <a:ext cx="11084119" cy="2650606"/>
          </a:xfrm>
          <a:prstGeom prst="rect">
            <a:avLst/>
          </a:prstGeom>
        </p:spPr>
      </p:pic>
      <p:sp>
        <p:nvSpPr>
          <p:cNvPr id="8" name="テキスト ボックス 7">
            <a:extLst>
              <a:ext uri="{FF2B5EF4-FFF2-40B4-BE49-F238E27FC236}">
                <a16:creationId xmlns:a16="http://schemas.microsoft.com/office/drawing/2014/main" id="{20377DA1-81BB-4CEA-9BF4-89BEA3CCBC43}"/>
              </a:ext>
            </a:extLst>
          </p:cNvPr>
          <p:cNvSpPr txBox="1"/>
          <p:nvPr/>
        </p:nvSpPr>
        <p:spPr>
          <a:xfrm>
            <a:off x="349856" y="800679"/>
            <a:ext cx="11842143" cy="954107"/>
          </a:xfrm>
          <a:prstGeom prst="rect">
            <a:avLst/>
          </a:prstGeom>
          <a:noFill/>
        </p:spPr>
        <p:txBody>
          <a:bodyPr wrap="square" rtlCol="0">
            <a:spAutoFit/>
          </a:bodyPr>
          <a:lstStyle/>
          <a:p>
            <a:pPr defTabSz="457200">
              <a:defRPr/>
            </a:pPr>
            <a:r>
              <a:rPr lang="en-US" altLang="ja-JP" sz="2800" b="1" dirty="0">
                <a:solidFill>
                  <a:prstClr val="black"/>
                </a:solidFill>
                <a:latin typeface="Segoe UI"/>
                <a:ea typeface="游ゴシック"/>
              </a:rPr>
              <a:t>Distribution of beam-deflection in large object is visualized</a:t>
            </a:r>
            <a:br>
              <a:rPr lang="en-US" altLang="ja-JP" sz="2800" b="1" dirty="0">
                <a:solidFill>
                  <a:prstClr val="black"/>
                </a:solidFill>
                <a:latin typeface="Segoe UI"/>
                <a:ea typeface="游ゴシック"/>
              </a:rPr>
            </a:br>
            <a:r>
              <a:rPr lang="en-US" altLang="ja-JP" sz="2800" b="1" dirty="0">
                <a:solidFill>
                  <a:prstClr val="black"/>
                </a:solidFill>
                <a:latin typeface="Segoe UI"/>
                <a:ea typeface="游ゴシック"/>
              </a:rPr>
              <a:t>by Talbot-Law like system, without beam-cooling and reacceleration. </a:t>
            </a:r>
          </a:p>
        </p:txBody>
      </p:sp>
      <p:sp>
        <p:nvSpPr>
          <p:cNvPr id="7" name="テキスト ボックス 6">
            <a:extLst>
              <a:ext uri="{FF2B5EF4-FFF2-40B4-BE49-F238E27FC236}">
                <a16:creationId xmlns:a16="http://schemas.microsoft.com/office/drawing/2014/main" id="{05063F0C-3866-4EB9-BF9F-0EFF477A3A73}"/>
              </a:ext>
            </a:extLst>
          </p:cNvPr>
          <p:cNvSpPr txBox="1"/>
          <p:nvPr/>
        </p:nvSpPr>
        <p:spPr>
          <a:xfrm>
            <a:off x="349856" y="5766182"/>
            <a:ext cx="11504735" cy="907941"/>
          </a:xfrm>
          <a:prstGeom prst="rect">
            <a:avLst/>
          </a:prstGeom>
          <a:noFill/>
        </p:spPr>
        <p:txBody>
          <a:bodyPr wrap="square" rtlCol="0">
            <a:spAutoFit/>
          </a:bodyPr>
          <a:lstStyle/>
          <a:p>
            <a:pPr marL="342900" indent="-342900" defTabSz="457200">
              <a:spcBef>
                <a:spcPts val="600"/>
              </a:spcBef>
              <a:buFont typeface="Arial" panose="020B0604020202020204" pitchFamily="34" charset="0"/>
              <a:buChar char="•"/>
              <a:defRPr/>
            </a:pPr>
            <a:r>
              <a:rPr lang="en-US" altLang="ja-JP" sz="2400" b="1" dirty="0">
                <a:solidFill>
                  <a:prstClr val="black"/>
                </a:solidFill>
                <a:latin typeface="Segoe UI"/>
                <a:ea typeface="游ゴシック"/>
              </a:rPr>
              <a:t>High-energy, high-current and low-luminance beam is directly employed.</a:t>
            </a:r>
          </a:p>
          <a:p>
            <a:pPr marL="342900" indent="-342900" defTabSz="457200">
              <a:spcBef>
                <a:spcPts val="600"/>
              </a:spcBef>
              <a:buFont typeface="Arial" panose="020B0604020202020204" pitchFamily="34" charset="0"/>
              <a:buChar char="•"/>
              <a:defRPr/>
            </a:pPr>
            <a:r>
              <a:rPr lang="en-US" altLang="ja-JP" sz="2400" b="1" dirty="0">
                <a:solidFill>
                  <a:prstClr val="black"/>
                </a:solidFill>
                <a:latin typeface="Segoe UI"/>
                <a:ea typeface="游ゴシック"/>
              </a:rPr>
              <a:t>Object of 10cm scale is visualized, while resolution is limited </a:t>
            </a:r>
            <a:r>
              <a:rPr lang="ja-JP" altLang="en-US" sz="2400" b="1" dirty="0">
                <a:solidFill>
                  <a:prstClr val="black"/>
                </a:solidFill>
                <a:latin typeface="Segoe UI"/>
                <a:ea typeface="游ゴシック"/>
              </a:rPr>
              <a:t>～ </a:t>
            </a:r>
            <a:r>
              <a:rPr lang="en-US" altLang="ja-JP" sz="2400" b="1" dirty="0">
                <a:solidFill>
                  <a:prstClr val="black"/>
                </a:solidFill>
                <a:latin typeface="Segoe UI"/>
                <a:ea typeface="游ゴシック"/>
              </a:rPr>
              <a:t>100 </a:t>
            </a:r>
            <a:r>
              <a:rPr lang="en-US" altLang="ja-JP" sz="2400" b="1" dirty="0" err="1">
                <a:solidFill>
                  <a:prstClr val="black"/>
                </a:solidFill>
                <a:latin typeface="Segoe UI"/>
                <a:ea typeface="游ゴシック"/>
              </a:rPr>
              <a:t>μm</a:t>
            </a:r>
            <a:r>
              <a:rPr lang="en-US" altLang="ja-JP" sz="2400" b="1" dirty="0">
                <a:solidFill>
                  <a:prstClr val="black"/>
                </a:solidFill>
                <a:latin typeface="Segoe UI"/>
                <a:ea typeface="游ゴシック"/>
              </a:rPr>
              <a:t>.</a:t>
            </a:r>
            <a:endParaRPr lang="ja-JP" altLang="en-US" sz="2400" dirty="0">
              <a:solidFill>
                <a:prstClr val="black"/>
              </a:solidFill>
              <a:latin typeface="Segoe UI"/>
              <a:ea typeface="游ゴシック"/>
            </a:endParaRPr>
          </a:p>
        </p:txBody>
      </p:sp>
      <p:sp>
        <p:nvSpPr>
          <p:cNvPr id="9" name="テキスト ボックス 8">
            <a:extLst>
              <a:ext uri="{FF2B5EF4-FFF2-40B4-BE49-F238E27FC236}">
                <a16:creationId xmlns:a16="http://schemas.microsoft.com/office/drawing/2014/main" id="{FF4912F2-526B-4348-94D1-CA8092606D9E}"/>
              </a:ext>
            </a:extLst>
          </p:cNvPr>
          <p:cNvSpPr txBox="1"/>
          <p:nvPr/>
        </p:nvSpPr>
        <p:spPr>
          <a:xfrm>
            <a:off x="542511" y="3161947"/>
            <a:ext cx="1388522" cy="584775"/>
          </a:xfrm>
          <a:prstGeom prst="rect">
            <a:avLst/>
          </a:prstGeom>
          <a:noFill/>
        </p:spPr>
        <p:txBody>
          <a:bodyPr wrap="none" rtlCol="0">
            <a:spAutoFit/>
          </a:bodyPr>
          <a:lstStyle/>
          <a:p>
            <a:pPr algn="ctr" defTabSz="457200">
              <a:defRPr/>
            </a:pPr>
            <a:r>
              <a:rPr lang="en-US" altLang="ja-JP" sz="1600" b="1" dirty="0">
                <a:solidFill>
                  <a:prstClr val="white"/>
                </a:solidFill>
                <a:latin typeface="游ゴシック"/>
                <a:ea typeface="游ゴシック"/>
              </a:rPr>
              <a:t>Incoherent</a:t>
            </a:r>
          </a:p>
          <a:p>
            <a:pPr algn="ctr" defTabSz="457200">
              <a:defRPr/>
            </a:pPr>
            <a:r>
              <a:rPr lang="en-US" altLang="ja-JP" sz="1600" b="1" dirty="0">
                <a:solidFill>
                  <a:prstClr val="white"/>
                </a:solidFill>
                <a:latin typeface="游ゴシック"/>
                <a:ea typeface="游ゴシック"/>
              </a:rPr>
              <a:t>Muon Beam</a:t>
            </a:r>
            <a:endParaRPr lang="ja-JP" altLang="en-US" sz="1600" b="1" dirty="0">
              <a:solidFill>
                <a:prstClr val="white"/>
              </a:solidFill>
              <a:latin typeface="游ゴシック"/>
              <a:ea typeface="游ゴシック"/>
            </a:endParaRPr>
          </a:p>
        </p:txBody>
      </p:sp>
      <p:sp>
        <p:nvSpPr>
          <p:cNvPr id="11" name="テキスト ボックス 10">
            <a:extLst>
              <a:ext uri="{FF2B5EF4-FFF2-40B4-BE49-F238E27FC236}">
                <a16:creationId xmlns:a16="http://schemas.microsoft.com/office/drawing/2014/main" id="{14E58C62-8635-459A-9DC4-A0C8354C312A}"/>
              </a:ext>
            </a:extLst>
          </p:cNvPr>
          <p:cNvSpPr txBox="1"/>
          <p:nvPr/>
        </p:nvSpPr>
        <p:spPr>
          <a:xfrm>
            <a:off x="2003155" y="4666221"/>
            <a:ext cx="1247457" cy="461665"/>
          </a:xfrm>
          <a:prstGeom prst="rect">
            <a:avLst/>
          </a:prstGeom>
          <a:noFill/>
        </p:spPr>
        <p:txBody>
          <a:bodyPr wrap="none" rtlCol="0">
            <a:spAutoFit/>
          </a:bodyPr>
          <a:lstStyle/>
          <a:p>
            <a:pPr defTabSz="457200">
              <a:defRPr/>
            </a:pPr>
            <a:r>
              <a:rPr lang="en-US" altLang="ja-JP" sz="2400" b="1" dirty="0">
                <a:solidFill>
                  <a:prstClr val="black"/>
                </a:solidFill>
                <a:latin typeface="Segoe UI"/>
                <a:ea typeface="游ゴシック"/>
              </a:rPr>
              <a:t>Lau Slit</a:t>
            </a:r>
            <a:endParaRPr lang="ja-JP" altLang="en-US" sz="2400" dirty="0">
              <a:solidFill>
                <a:prstClr val="black"/>
              </a:solidFill>
              <a:latin typeface="Segoe UI"/>
              <a:ea typeface="游ゴシック"/>
            </a:endParaRPr>
          </a:p>
        </p:txBody>
      </p:sp>
      <p:sp>
        <p:nvSpPr>
          <p:cNvPr id="12" name="テキスト ボックス 11">
            <a:extLst>
              <a:ext uri="{FF2B5EF4-FFF2-40B4-BE49-F238E27FC236}">
                <a16:creationId xmlns:a16="http://schemas.microsoft.com/office/drawing/2014/main" id="{A4D65FB4-7BED-4F3B-94C4-49DC90599B87}"/>
              </a:ext>
            </a:extLst>
          </p:cNvPr>
          <p:cNvSpPr txBox="1"/>
          <p:nvPr/>
        </p:nvSpPr>
        <p:spPr>
          <a:xfrm>
            <a:off x="7529281" y="4657518"/>
            <a:ext cx="1646092" cy="461665"/>
          </a:xfrm>
          <a:prstGeom prst="rect">
            <a:avLst/>
          </a:prstGeom>
          <a:noFill/>
        </p:spPr>
        <p:txBody>
          <a:bodyPr wrap="none" rtlCol="0">
            <a:spAutoFit/>
          </a:bodyPr>
          <a:lstStyle/>
          <a:p>
            <a:pPr defTabSz="457200">
              <a:defRPr/>
            </a:pPr>
            <a:r>
              <a:rPr lang="en-US" altLang="ja-JP" sz="2400" b="1" dirty="0">
                <a:solidFill>
                  <a:prstClr val="black"/>
                </a:solidFill>
                <a:latin typeface="Segoe UI"/>
                <a:ea typeface="游ゴシック"/>
              </a:rPr>
              <a:t>Talbot Slit</a:t>
            </a:r>
            <a:endParaRPr lang="ja-JP" altLang="en-US" sz="2400" dirty="0">
              <a:solidFill>
                <a:prstClr val="black"/>
              </a:solidFill>
              <a:latin typeface="Segoe UI"/>
              <a:ea typeface="游ゴシック"/>
            </a:endParaRPr>
          </a:p>
        </p:txBody>
      </p:sp>
      <p:sp>
        <p:nvSpPr>
          <p:cNvPr id="13" name="テキスト ボックス 12">
            <a:extLst>
              <a:ext uri="{FF2B5EF4-FFF2-40B4-BE49-F238E27FC236}">
                <a16:creationId xmlns:a16="http://schemas.microsoft.com/office/drawing/2014/main" id="{563F2988-1B48-44BD-806D-AEF3B5E89391}"/>
              </a:ext>
            </a:extLst>
          </p:cNvPr>
          <p:cNvSpPr txBox="1"/>
          <p:nvPr/>
        </p:nvSpPr>
        <p:spPr>
          <a:xfrm>
            <a:off x="4693962" y="4618799"/>
            <a:ext cx="1585690" cy="461665"/>
          </a:xfrm>
          <a:prstGeom prst="rect">
            <a:avLst/>
          </a:prstGeom>
          <a:noFill/>
        </p:spPr>
        <p:txBody>
          <a:bodyPr wrap="none" rtlCol="0">
            <a:spAutoFit/>
          </a:bodyPr>
          <a:lstStyle/>
          <a:p>
            <a:pPr defTabSz="457200">
              <a:defRPr/>
            </a:pPr>
            <a:r>
              <a:rPr lang="en-US" altLang="ja-JP" sz="2400" b="1" dirty="0">
                <a:solidFill>
                  <a:prstClr val="black"/>
                </a:solidFill>
                <a:latin typeface="Segoe UI"/>
                <a:ea typeface="游ゴシック"/>
              </a:rPr>
              <a:t>Specimen</a:t>
            </a:r>
            <a:endParaRPr lang="ja-JP" altLang="en-US" sz="2400" dirty="0">
              <a:solidFill>
                <a:prstClr val="black"/>
              </a:solidFill>
              <a:latin typeface="Segoe UI"/>
              <a:ea typeface="游ゴシック"/>
            </a:endParaRPr>
          </a:p>
        </p:txBody>
      </p:sp>
      <p:sp>
        <p:nvSpPr>
          <p:cNvPr id="14" name="テキスト ボックス 13">
            <a:extLst>
              <a:ext uri="{FF2B5EF4-FFF2-40B4-BE49-F238E27FC236}">
                <a16:creationId xmlns:a16="http://schemas.microsoft.com/office/drawing/2014/main" id="{19064DC3-F252-457B-811B-E8BEAEA1E6F8}"/>
              </a:ext>
            </a:extLst>
          </p:cNvPr>
          <p:cNvSpPr txBox="1"/>
          <p:nvPr/>
        </p:nvSpPr>
        <p:spPr>
          <a:xfrm>
            <a:off x="10515186" y="4538831"/>
            <a:ext cx="1339406" cy="707886"/>
          </a:xfrm>
          <a:prstGeom prst="rect">
            <a:avLst/>
          </a:prstGeom>
          <a:noFill/>
        </p:spPr>
        <p:txBody>
          <a:bodyPr wrap="none" rtlCol="0">
            <a:spAutoFit/>
          </a:bodyPr>
          <a:lstStyle/>
          <a:p>
            <a:pPr algn="ctr" defTabSz="457200">
              <a:defRPr/>
            </a:pPr>
            <a:r>
              <a:rPr lang="en-US" altLang="ja-JP" sz="2000" b="1" dirty="0">
                <a:solidFill>
                  <a:prstClr val="black"/>
                </a:solidFill>
                <a:latin typeface="Segoe UI"/>
                <a:ea typeface="游ゴシック"/>
              </a:rPr>
              <a:t>Image</a:t>
            </a:r>
          </a:p>
          <a:p>
            <a:pPr algn="ctr" defTabSz="457200">
              <a:defRPr/>
            </a:pPr>
            <a:r>
              <a:rPr lang="en-US" altLang="ja-JP" sz="2000" b="1" dirty="0">
                <a:solidFill>
                  <a:prstClr val="black"/>
                </a:solidFill>
                <a:latin typeface="Segoe UI"/>
                <a:ea typeface="游ゴシック"/>
              </a:rPr>
              <a:t>on screen</a:t>
            </a:r>
            <a:endParaRPr lang="ja-JP" altLang="en-US" sz="2000" dirty="0">
              <a:solidFill>
                <a:prstClr val="black"/>
              </a:solidFill>
              <a:latin typeface="Segoe UI"/>
              <a:ea typeface="游ゴシック"/>
            </a:endParaRPr>
          </a:p>
        </p:txBody>
      </p:sp>
      <p:sp>
        <p:nvSpPr>
          <p:cNvPr id="15" name="テキスト ボックス 14">
            <a:extLst>
              <a:ext uri="{FF2B5EF4-FFF2-40B4-BE49-F238E27FC236}">
                <a16:creationId xmlns:a16="http://schemas.microsoft.com/office/drawing/2014/main" id="{7751ED73-91B2-4F7B-8C17-25B4E19CFC0F}"/>
              </a:ext>
            </a:extLst>
          </p:cNvPr>
          <p:cNvSpPr txBox="1"/>
          <p:nvPr/>
        </p:nvSpPr>
        <p:spPr>
          <a:xfrm>
            <a:off x="7529281" y="5008171"/>
            <a:ext cx="1930850" cy="523220"/>
          </a:xfrm>
          <a:prstGeom prst="rect">
            <a:avLst/>
          </a:prstGeom>
          <a:noFill/>
        </p:spPr>
        <p:txBody>
          <a:bodyPr wrap="none" rtlCol="0">
            <a:spAutoFit/>
          </a:bodyPr>
          <a:lstStyle/>
          <a:p>
            <a:pPr defTabSz="457200">
              <a:defRPr/>
            </a:pPr>
            <a:r>
              <a:rPr lang="en-US" altLang="ja-JP" sz="1400" b="1" dirty="0">
                <a:solidFill>
                  <a:srgbClr val="0000FF"/>
                </a:solidFill>
                <a:latin typeface="Segoe UI"/>
                <a:ea typeface="游ゴシック"/>
              </a:rPr>
              <a:t>Image of the Lau-slit</a:t>
            </a:r>
          </a:p>
          <a:p>
            <a:pPr defTabSz="457200">
              <a:defRPr/>
            </a:pPr>
            <a:r>
              <a:rPr lang="en-US" altLang="ja-JP" sz="1400" b="1" dirty="0">
                <a:solidFill>
                  <a:srgbClr val="0000FF"/>
                </a:solidFill>
                <a:latin typeface="Segoe UI"/>
                <a:ea typeface="游ゴシック"/>
              </a:rPr>
              <a:t>is projected on it.</a:t>
            </a:r>
            <a:endParaRPr lang="ja-JP" altLang="en-US" sz="1400" dirty="0">
              <a:solidFill>
                <a:srgbClr val="0000FF"/>
              </a:solidFill>
              <a:latin typeface="Segoe UI"/>
              <a:ea typeface="游ゴシック"/>
            </a:endParaRPr>
          </a:p>
        </p:txBody>
      </p:sp>
      <p:sp>
        <p:nvSpPr>
          <p:cNvPr id="16" name="テキスト ボックス 15">
            <a:extLst>
              <a:ext uri="{FF2B5EF4-FFF2-40B4-BE49-F238E27FC236}">
                <a16:creationId xmlns:a16="http://schemas.microsoft.com/office/drawing/2014/main" id="{8EDCDAC7-CF35-4348-8BC3-5E7AB1DFCEBA}"/>
              </a:ext>
            </a:extLst>
          </p:cNvPr>
          <p:cNvSpPr txBox="1"/>
          <p:nvPr/>
        </p:nvSpPr>
        <p:spPr>
          <a:xfrm rot="21275037">
            <a:off x="5707019" y="2768873"/>
            <a:ext cx="859723" cy="646331"/>
          </a:xfrm>
          <a:prstGeom prst="rect">
            <a:avLst/>
          </a:prstGeom>
          <a:noFill/>
        </p:spPr>
        <p:txBody>
          <a:bodyPr wrap="none" rtlCol="0">
            <a:spAutoFit/>
          </a:bodyPr>
          <a:lstStyle/>
          <a:p>
            <a:pPr defTabSz="457200">
              <a:defRPr/>
            </a:pPr>
            <a:r>
              <a:rPr lang="en-US" altLang="ja-JP" sz="1200" b="1" dirty="0">
                <a:solidFill>
                  <a:srgbClr val="70AD47">
                    <a:lumMod val="50000"/>
                  </a:srgbClr>
                </a:solidFill>
                <a:latin typeface="Segoe UI"/>
                <a:ea typeface="游ゴシック"/>
              </a:rPr>
              <a:t>Partially</a:t>
            </a:r>
          </a:p>
          <a:p>
            <a:pPr defTabSz="457200">
              <a:defRPr/>
            </a:pPr>
            <a:r>
              <a:rPr lang="en-US" altLang="ja-JP" sz="1200" b="1" dirty="0">
                <a:solidFill>
                  <a:srgbClr val="70AD47">
                    <a:lumMod val="50000"/>
                  </a:srgbClr>
                </a:solidFill>
                <a:latin typeface="Segoe UI"/>
                <a:ea typeface="游ゴシック"/>
              </a:rPr>
              <a:t>deflected</a:t>
            </a:r>
          </a:p>
          <a:p>
            <a:pPr defTabSz="457200">
              <a:defRPr/>
            </a:pPr>
            <a:r>
              <a:rPr lang="en-US" altLang="ja-JP" sz="1200" b="1" dirty="0">
                <a:solidFill>
                  <a:srgbClr val="70AD47">
                    <a:lumMod val="50000"/>
                  </a:srgbClr>
                </a:solidFill>
                <a:latin typeface="Segoe UI"/>
                <a:ea typeface="游ゴシック"/>
              </a:rPr>
              <a:t>beam</a:t>
            </a:r>
          </a:p>
        </p:txBody>
      </p:sp>
      <p:sp>
        <p:nvSpPr>
          <p:cNvPr id="17" name="テキスト ボックス 16">
            <a:extLst>
              <a:ext uri="{FF2B5EF4-FFF2-40B4-BE49-F238E27FC236}">
                <a16:creationId xmlns:a16="http://schemas.microsoft.com/office/drawing/2014/main" id="{AB1A0F7A-9545-43C7-BF60-ABF8BA12B9A4}"/>
              </a:ext>
            </a:extLst>
          </p:cNvPr>
          <p:cNvSpPr txBox="1"/>
          <p:nvPr/>
        </p:nvSpPr>
        <p:spPr>
          <a:xfrm>
            <a:off x="3602893" y="2105765"/>
            <a:ext cx="612668" cy="338554"/>
          </a:xfrm>
          <a:prstGeom prst="rect">
            <a:avLst/>
          </a:prstGeom>
          <a:noFill/>
        </p:spPr>
        <p:txBody>
          <a:bodyPr wrap="non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18" name="テキスト ボックス 17">
            <a:extLst>
              <a:ext uri="{FF2B5EF4-FFF2-40B4-BE49-F238E27FC236}">
                <a16:creationId xmlns:a16="http://schemas.microsoft.com/office/drawing/2014/main" id="{C2911E69-1389-424E-A90E-C45D63C7B673}"/>
              </a:ext>
            </a:extLst>
          </p:cNvPr>
          <p:cNvSpPr txBox="1"/>
          <p:nvPr/>
        </p:nvSpPr>
        <p:spPr>
          <a:xfrm>
            <a:off x="6493932" y="2097548"/>
            <a:ext cx="612668" cy="338554"/>
          </a:xfrm>
          <a:prstGeom prst="rect">
            <a:avLst/>
          </a:prstGeom>
          <a:noFill/>
        </p:spPr>
        <p:txBody>
          <a:bodyPr wrap="non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19" name="テキスト ボックス 18">
            <a:extLst>
              <a:ext uri="{FF2B5EF4-FFF2-40B4-BE49-F238E27FC236}">
                <a16:creationId xmlns:a16="http://schemas.microsoft.com/office/drawing/2014/main" id="{ED713FFE-69FA-4AF7-B8ED-7C5B99772A2F}"/>
              </a:ext>
            </a:extLst>
          </p:cNvPr>
          <p:cNvSpPr txBox="1"/>
          <p:nvPr/>
        </p:nvSpPr>
        <p:spPr>
          <a:xfrm>
            <a:off x="9394731" y="2096050"/>
            <a:ext cx="612668" cy="338554"/>
          </a:xfrm>
          <a:prstGeom prst="rect">
            <a:avLst/>
          </a:prstGeom>
          <a:noFill/>
        </p:spPr>
        <p:txBody>
          <a:bodyPr wrap="non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21" name="テキスト ボックス 20">
            <a:extLst>
              <a:ext uri="{FF2B5EF4-FFF2-40B4-BE49-F238E27FC236}">
                <a16:creationId xmlns:a16="http://schemas.microsoft.com/office/drawing/2014/main" id="{5971BC12-3C7C-4F16-93DC-C18075575F77}"/>
              </a:ext>
            </a:extLst>
          </p:cNvPr>
          <p:cNvSpPr txBox="1"/>
          <p:nvPr/>
        </p:nvSpPr>
        <p:spPr>
          <a:xfrm>
            <a:off x="1519830" y="5042298"/>
            <a:ext cx="2184177" cy="307777"/>
          </a:xfrm>
          <a:prstGeom prst="rect">
            <a:avLst/>
          </a:prstGeom>
          <a:noFill/>
        </p:spPr>
        <p:txBody>
          <a:bodyPr wrap="square">
            <a:spAutoFit/>
          </a:bodyPr>
          <a:lstStyle/>
          <a:p>
            <a:pPr defTabSz="457200">
              <a:defRPr/>
            </a:pPr>
            <a:r>
              <a:rPr lang="en-US" altLang="ja-JP" sz="1400" b="1" dirty="0">
                <a:solidFill>
                  <a:srgbClr val="0000FF"/>
                </a:solidFill>
                <a:latin typeface="Segoe UI"/>
                <a:ea typeface="游ゴシック"/>
              </a:rPr>
              <a:t>Lattice-like multi-slits</a:t>
            </a:r>
            <a:endParaRPr kumimoji="0" lang="ja-JP" altLang="en-US" sz="1400" b="1" dirty="0">
              <a:solidFill>
                <a:srgbClr val="0000FF"/>
              </a:solidFill>
              <a:latin typeface="Segoe UI"/>
              <a:ea typeface="游ゴシック"/>
            </a:endParaRPr>
          </a:p>
        </p:txBody>
      </p:sp>
      <p:sp>
        <p:nvSpPr>
          <p:cNvPr id="23" name="テキスト ボックス 22">
            <a:extLst>
              <a:ext uri="{FF2B5EF4-FFF2-40B4-BE49-F238E27FC236}">
                <a16:creationId xmlns:a16="http://schemas.microsoft.com/office/drawing/2014/main" id="{6F66E5EC-3B22-4CBE-88A3-40DCC2EA8394}"/>
              </a:ext>
            </a:extLst>
          </p:cNvPr>
          <p:cNvSpPr txBox="1"/>
          <p:nvPr/>
        </p:nvSpPr>
        <p:spPr>
          <a:xfrm>
            <a:off x="4366767" y="5027490"/>
            <a:ext cx="2507771" cy="307777"/>
          </a:xfrm>
          <a:prstGeom prst="rect">
            <a:avLst/>
          </a:prstGeom>
          <a:noFill/>
        </p:spPr>
        <p:txBody>
          <a:bodyPr wrap="square">
            <a:spAutoFit/>
          </a:bodyPr>
          <a:lstStyle/>
          <a:p>
            <a:pPr defTabSz="457200">
              <a:defRPr/>
            </a:pPr>
            <a:r>
              <a:rPr lang="en-US" altLang="ja-JP" sz="1400" b="1" dirty="0">
                <a:solidFill>
                  <a:srgbClr val="0000FF"/>
                </a:solidFill>
                <a:latin typeface="Segoe UI"/>
                <a:ea typeface="游ゴシック"/>
              </a:rPr>
              <a:t>distribution of deflections</a:t>
            </a:r>
            <a:endParaRPr kumimoji="0" lang="ja-JP" altLang="en-US" sz="1400" b="1" dirty="0">
              <a:solidFill>
                <a:srgbClr val="0000FF"/>
              </a:solidFill>
              <a:latin typeface="Segoe UI"/>
              <a:ea typeface="游ゴシック"/>
            </a:endParaRPr>
          </a:p>
        </p:txBody>
      </p:sp>
      <p:sp>
        <p:nvSpPr>
          <p:cNvPr id="20" name="タイトル 19">
            <a:extLst>
              <a:ext uri="{FF2B5EF4-FFF2-40B4-BE49-F238E27FC236}">
                <a16:creationId xmlns:a16="http://schemas.microsoft.com/office/drawing/2014/main" id="{46515C4A-4343-0A87-840B-BD3A2F0D8C94}"/>
              </a:ext>
            </a:extLst>
          </p:cNvPr>
          <p:cNvSpPr>
            <a:spLocks noGrp="1"/>
          </p:cNvSpPr>
          <p:nvPr>
            <p:ph type="title"/>
          </p:nvPr>
        </p:nvSpPr>
        <p:spPr/>
        <p:txBody>
          <a:bodyPr>
            <a:normAutofit/>
          </a:bodyPr>
          <a:lstStyle/>
          <a:p>
            <a:r>
              <a:rPr kumimoji="0" lang="en-US" altLang="ja-JP" sz="4000" b="1" dirty="0">
                <a:solidFill>
                  <a:prstClr val="white"/>
                </a:solidFill>
                <a:latin typeface="Segoe UI"/>
                <a:ea typeface="游ゴシック"/>
              </a:rPr>
              <a:t>EM-fields Imaging for Macroscopic Object</a:t>
            </a:r>
            <a:endParaRPr lang="ja-JP" altLang="en-US" dirty="0"/>
          </a:p>
        </p:txBody>
      </p:sp>
      <p:sp>
        <p:nvSpPr>
          <p:cNvPr id="2" name="スライド番号プレースホルダー 4">
            <a:extLst>
              <a:ext uri="{FF2B5EF4-FFF2-40B4-BE49-F238E27FC236}">
                <a16:creationId xmlns:a16="http://schemas.microsoft.com/office/drawing/2014/main" id="{88324115-4759-219C-A8CB-1297D9173C2A}"/>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34</a:t>
            </a:fld>
            <a:endParaRPr lang="ja-JP" altLang="en-US" dirty="0"/>
          </a:p>
        </p:txBody>
      </p:sp>
    </p:spTree>
    <p:extLst>
      <p:ext uri="{BB962C8B-B14F-4D97-AF65-F5344CB8AC3E}">
        <p14:creationId xmlns:p14="http://schemas.microsoft.com/office/powerpoint/2010/main" val="2079254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A7EBD3E-93CA-E355-8751-64F22D0A2850}"/>
              </a:ext>
            </a:extLst>
          </p:cNvPr>
          <p:cNvSpPr txBox="1"/>
          <p:nvPr/>
        </p:nvSpPr>
        <p:spPr>
          <a:xfrm>
            <a:off x="341906" y="918330"/>
            <a:ext cx="11521440" cy="5878532"/>
          </a:xfrm>
          <a:prstGeom prst="rect">
            <a:avLst/>
          </a:prstGeom>
          <a:noFill/>
        </p:spPr>
        <p:txBody>
          <a:bodyPr wrap="square" rIns="0" rtlCol="0">
            <a:spAutoFit/>
          </a:bodyPr>
          <a:lstStyle/>
          <a:p>
            <a:pPr marL="285750" indent="-285750">
              <a:spcBef>
                <a:spcPts val="1200"/>
              </a:spcBef>
              <a:buFont typeface="Wingdings" panose="05000000000000000000" pitchFamily="2" charset="2"/>
              <a:buChar char="l"/>
            </a:pPr>
            <a:r>
              <a:rPr lang="en-US" altLang="ja-JP" sz="2800" b="1" dirty="0">
                <a:latin typeface="Segoe UI" panose="020B0502040204020203" pitchFamily="34" charset="0"/>
                <a:cs typeface="Segoe UI" panose="020B0502040204020203" pitchFamily="34" charset="0"/>
              </a:rPr>
              <a:t>Particle Accelerator </a:t>
            </a:r>
            <a:r>
              <a:rPr lang="ja-JP" altLang="en-US" sz="2800" b="1"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uses </a:t>
            </a:r>
            <a:r>
              <a:rPr lang="en-US" altLang="ja-JP" sz="2800" b="1" dirty="0">
                <a:latin typeface="Segoe UI" panose="020B0502040204020203" pitchFamily="34" charset="0"/>
                <a:cs typeface="Segoe UI" panose="020B0502040204020203" pitchFamily="34" charset="0"/>
              </a:rPr>
              <a:t>strong RF field</a:t>
            </a:r>
            <a:r>
              <a:rPr lang="en-US" altLang="ja-JP" sz="2800" dirty="0">
                <a:latin typeface="Segoe UI" panose="020B0502040204020203" pitchFamily="34" charset="0"/>
                <a:cs typeface="Segoe UI" panose="020B0502040204020203" pitchFamily="34" charset="0"/>
              </a:rPr>
              <a:t> in resonant cavity.</a:t>
            </a:r>
          </a:p>
          <a:p>
            <a:pPr marL="285750" indent="-285750">
              <a:spcBef>
                <a:spcPts val="1200"/>
              </a:spcBef>
              <a:buFont typeface="Wingdings" panose="05000000000000000000" pitchFamily="2" charset="2"/>
              <a:buChar char="l"/>
            </a:pPr>
            <a:endParaRPr lang="en-US" altLang="ja-JP" sz="1600" dirty="0">
              <a:latin typeface="Segoe UI" panose="020B0502040204020203" pitchFamily="34" charset="0"/>
              <a:cs typeface="Segoe UI" panose="020B0502040204020203" pitchFamily="34" charset="0"/>
            </a:endParaRPr>
          </a:p>
          <a:p>
            <a:pPr marL="285750" indent="-285750">
              <a:spcBef>
                <a:spcPts val="1200"/>
              </a:spcBef>
              <a:buFont typeface="Wingdings" panose="05000000000000000000" pitchFamily="2" charset="2"/>
              <a:buChar char="l"/>
            </a:pPr>
            <a:endParaRPr lang="en-US" altLang="ja-JP" sz="2800" dirty="0">
              <a:latin typeface="Segoe UI" panose="020B0502040204020203" pitchFamily="34" charset="0"/>
              <a:cs typeface="Segoe UI" panose="020B0502040204020203" pitchFamily="34" charset="0"/>
            </a:endParaRPr>
          </a:p>
          <a:p>
            <a:pPr marL="285750" indent="-285750">
              <a:spcBef>
                <a:spcPts val="1200"/>
              </a:spcBef>
              <a:buFont typeface="Wingdings" panose="05000000000000000000" pitchFamily="2" charset="2"/>
              <a:buChar char="l"/>
            </a:pPr>
            <a:endParaRPr lang="en-US" altLang="ja-JP" sz="2800" dirty="0">
              <a:latin typeface="Segoe UI" panose="020B0502040204020203" pitchFamily="34" charset="0"/>
              <a:cs typeface="Segoe UI" panose="020B0502040204020203" pitchFamily="34" charset="0"/>
            </a:endParaRPr>
          </a:p>
          <a:p>
            <a:pPr marL="285750" indent="-285750">
              <a:spcBef>
                <a:spcPts val="1200"/>
              </a:spcBef>
              <a:buFont typeface="Wingdings" panose="05000000000000000000" pitchFamily="2" charset="2"/>
              <a:buChar char="l"/>
            </a:pPr>
            <a:endParaRPr lang="en-US" altLang="ja-JP" sz="2800" dirty="0">
              <a:latin typeface="Segoe UI" panose="020B0502040204020203" pitchFamily="34" charset="0"/>
              <a:cs typeface="Segoe UI" panose="020B0502040204020203" pitchFamily="34" charset="0"/>
            </a:endParaRPr>
          </a:p>
          <a:p>
            <a:pPr>
              <a:spcBef>
                <a:spcPts val="1200"/>
              </a:spcBef>
            </a:pPr>
            <a:endParaRPr lang="en-US" altLang="ja-JP" sz="2800" dirty="0">
              <a:latin typeface="Segoe UI" panose="020B0502040204020203" pitchFamily="34" charset="0"/>
              <a:cs typeface="Segoe UI" panose="020B0502040204020203" pitchFamily="34" charset="0"/>
            </a:endParaRPr>
          </a:p>
          <a:p>
            <a:pPr marL="285750" indent="-285750">
              <a:spcBef>
                <a:spcPts val="1200"/>
              </a:spcBef>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Higher</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RF field makes higher performance accelerator </a:t>
            </a:r>
            <a:r>
              <a:rPr lang="ja-JP" altLang="en-US" sz="2400" dirty="0">
                <a:latin typeface="Segoe UI" panose="020B0502040204020203" pitchFamily="34" charset="0"/>
                <a:cs typeface="Segoe UI" panose="020B0502040204020203" pitchFamily="34" charset="0"/>
              </a:rPr>
              <a:t>（～</a:t>
            </a:r>
            <a:r>
              <a:rPr lang="en-US" altLang="ja-JP" sz="2400" dirty="0">
                <a:latin typeface="Segoe UI" panose="020B0502040204020203" pitchFamily="34" charset="0"/>
                <a:cs typeface="Segoe UI" panose="020B0502040204020203" pitchFamily="34" charset="0"/>
              </a:rPr>
              <a:t>100MV/m</a:t>
            </a:r>
            <a:r>
              <a:rPr lang="ja-JP" altLang="en-US" sz="2400" dirty="0">
                <a:latin typeface="Segoe UI" panose="020B0502040204020203" pitchFamily="34" charset="0"/>
                <a:cs typeface="Segoe UI" panose="020B0502040204020203" pitchFamily="34" charset="0"/>
              </a:rPr>
              <a:t>）</a:t>
            </a:r>
            <a:r>
              <a:rPr lang="en-US" altLang="ja-JP" sz="2800" dirty="0">
                <a:latin typeface="Segoe UI" panose="020B0502040204020203" pitchFamily="34" charset="0"/>
                <a:cs typeface="Segoe UI" panose="020B0502040204020203" pitchFamily="34" charset="0"/>
              </a:rPr>
              <a:t>,</a:t>
            </a:r>
            <a:br>
              <a:rPr lang="en-US" altLang="ja-JP" sz="2800" dirty="0">
                <a:latin typeface="Segoe UI" panose="020B0502040204020203" pitchFamily="34" charset="0"/>
                <a:cs typeface="Segoe UI" panose="020B0502040204020203" pitchFamily="34" charset="0"/>
              </a:rPr>
            </a:br>
            <a:r>
              <a:rPr lang="en-US" altLang="ja-JP" sz="2800" b="1" dirty="0">
                <a:latin typeface="Segoe UI" panose="020B0502040204020203" pitchFamily="34" charset="0"/>
                <a:cs typeface="Segoe UI" panose="020B0502040204020203" pitchFamily="34" charset="0"/>
              </a:rPr>
              <a:t>Electric break-down</a:t>
            </a:r>
            <a:r>
              <a:rPr lang="en-US" altLang="ja-JP" sz="2800" dirty="0">
                <a:latin typeface="Segoe UI" panose="020B0502040204020203" pitchFamily="34" charset="0"/>
                <a:cs typeface="Segoe UI" panose="020B0502040204020203" pitchFamily="34" charset="0"/>
              </a:rPr>
              <a:t> of high RF field limits the highest acceleration.</a:t>
            </a:r>
          </a:p>
          <a:p>
            <a:pPr marL="285750" indent="-285750">
              <a:spcBef>
                <a:spcPts val="1200"/>
              </a:spcBef>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Physics of the electric break-down in high RF field is unknown.</a:t>
            </a:r>
          </a:p>
          <a:p>
            <a:pPr marL="285750" indent="-285750">
              <a:spcBef>
                <a:spcPts val="1200"/>
              </a:spcBef>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Visualization of </a:t>
            </a:r>
            <a:r>
              <a:rPr lang="en-US" altLang="ja-JP" sz="2800" b="1" dirty="0">
                <a:latin typeface="Segoe UI" panose="020B0502040204020203" pitchFamily="34" charset="0"/>
                <a:cs typeface="Segoe UI" panose="020B0502040204020203" pitchFamily="34" charset="0"/>
              </a:rPr>
              <a:t>RF break-down</a:t>
            </a:r>
            <a:r>
              <a:rPr lang="en-US" altLang="ja-JP" sz="2800" dirty="0">
                <a:latin typeface="Segoe UI" panose="020B0502040204020203" pitchFamily="34" charset="0"/>
                <a:cs typeface="Segoe UI" panose="020B0502040204020203" pitchFamily="34" charset="0"/>
              </a:rPr>
              <a:t> and </a:t>
            </a:r>
            <a:r>
              <a:rPr lang="en-US" altLang="ja-JP" sz="2800" b="1" dirty="0">
                <a:latin typeface="Segoe UI" panose="020B0502040204020203" pitchFamily="34" charset="0"/>
                <a:cs typeface="Segoe UI" panose="020B0502040204020203" pitchFamily="34" charset="0"/>
              </a:rPr>
              <a:t>transitional phenomena</a:t>
            </a:r>
            <a:br>
              <a:rPr lang="en-US" altLang="ja-JP" sz="2800" dirty="0">
                <a:latin typeface="Segoe UI" panose="020B0502040204020203" pitchFamily="34" charset="0"/>
                <a:cs typeface="Segoe UI" panose="020B0502040204020203" pitchFamily="34" charset="0"/>
              </a:rPr>
            </a:br>
            <a:r>
              <a:rPr lang="en-US" altLang="ja-JP" sz="2800" dirty="0">
                <a:latin typeface="Segoe UI" panose="020B0502040204020203" pitchFamily="34" charset="0"/>
                <a:cs typeface="Segoe UI" panose="020B0502040204020203" pitchFamily="34" charset="0"/>
              </a:rPr>
              <a:t>helps us to </a:t>
            </a:r>
            <a:r>
              <a:rPr kumimoji="0" lang="en-US" altLang="ja-JP" sz="2800" dirty="0">
                <a:latin typeface="Segoe UI" panose="020B0502040204020203" pitchFamily="34" charset="0"/>
                <a:cs typeface="Segoe UI" panose="020B0502040204020203" pitchFamily="34" charset="0"/>
              </a:rPr>
              <a:t>d</a:t>
            </a:r>
            <a:r>
              <a:rPr kumimoji="0" lang="ja-JP" altLang="ja-JP" sz="2800" dirty="0">
                <a:latin typeface="Segoe UI" panose="020B0502040204020203" pitchFamily="34" charset="0"/>
                <a:cs typeface="Segoe UI" panose="020B0502040204020203" pitchFamily="34" charset="0"/>
              </a:rPr>
              <a:t>evelop </a:t>
            </a:r>
            <a:r>
              <a:rPr kumimoji="0" lang="ja-JP" altLang="ja-JP" sz="2800" b="1" dirty="0">
                <a:latin typeface="Segoe UI" panose="020B0502040204020203" pitchFamily="34" charset="0"/>
                <a:cs typeface="Segoe UI" panose="020B0502040204020203" pitchFamily="34" charset="0"/>
              </a:rPr>
              <a:t>ultra-high performance accelerator</a:t>
            </a:r>
            <a:r>
              <a:rPr kumimoji="0" lang="en-US" altLang="ja-JP" sz="2800" b="1" dirty="0">
                <a:latin typeface="Segoe UI" panose="020B0502040204020203" pitchFamily="34" charset="0"/>
                <a:cs typeface="Segoe UI" panose="020B0502040204020203" pitchFamily="34" charset="0"/>
              </a:rPr>
              <a:t>s</a:t>
            </a:r>
            <a:r>
              <a:rPr kumimoji="0" lang="ja-JP" altLang="ja-JP" sz="2800" dirty="0">
                <a:latin typeface="Segoe UI" panose="020B0502040204020203" pitchFamily="34" charset="0"/>
                <a:cs typeface="Segoe UI" panose="020B0502040204020203" pitchFamily="34" charset="0"/>
              </a:rPr>
              <a:t>. </a:t>
            </a:r>
          </a:p>
        </p:txBody>
      </p:sp>
      <p:pic>
        <p:nvPicPr>
          <p:cNvPr id="4" name="図 3">
            <a:extLst>
              <a:ext uri="{FF2B5EF4-FFF2-40B4-BE49-F238E27FC236}">
                <a16:creationId xmlns:a16="http://schemas.microsoft.com/office/drawing/2014/main" id="{AC442A2C-B0AC-64C9-8A3A-82BA042CD366}"/>
              </a:ext>
            </a:extLst>
          </p:cNvPr>
          <p:cNvPicPr>
            <a:picLocks noChangeAspect="1"/>
          </p:cNvPicPr>
          <p:nvPr/>
        </p:nvPicPr>
        <p:blipFill>
          <a:blip r:embed="rId2">
            <a:clrChange>
              <a:clrFrom>
                <a:srgbClr val="FAFEF9"/>
              </a:clrFrom>
              <a:clrTo>
                <a:srgbClr val="FAFEF9">
                  <a:alpha val="0"/>
                </a:srgbClr>
              </a:clrTo>
            </a:clrChange>
          </a:blip>
          <a:stretch>
            <a:fillRect/>
          </a:stretch>
        </p:blipFill>
        <p:spPr>
          <a:xfrm>
            <a:off x="1267272" y="1402826"/>
            <a:ext cx="3806793" cy="2841897"/>
          </a:xfrm>
          <a:prstGeom prst="rect">
            <a:avLst/>
          </a:prstGeom>
        </p:spPr>
      </p:pic>
      <p:pic>
        <p:nvPicPr>
          <p:cNvPr id="6" name="図 5">
            <a:extLst>
              <a:ext uri="{FF2B5EF4-FFF2-40B4-BE49-F238E27FC236}">
                <a16:creationId xmlns:a16="http://schemas.microsoft.com/office/drawing/2014/main" id="{C16BC628-4A0D-3B65-22D8-09475F56CC2B}"/>
              </a:ext>
            </a:extLst>
          </p:cNvPr>
          <p:cNvPicPr>
            <a:picLocks noChangeAspect="1"/>
          </p:cNvPicPr>
          <p:nvPr/>
        </p:nvPicPr>
        <p:blipFill>
          <a:blip r:embed="rId3"/>
          <a:stretch>
            <a:fillRect/>
          </a:stretch>
        </p:blipFill>
        <p:spPr>
          <a:xfrm rot="5400000">
            <a:off x="7564378" y="264488"/>
            <a:ext cx="2342985" cy="5279741"/>
          </a:xfrm>
          <a:prstGeom prst="rect">
            <a:avLst/>
          </a:prstGeom>
        </p:spPr>
      </p:pic>
      <p:sp>
        <p:nvSpPr>
          <p:cNvPr id="3" name="タイトル 2">
            <a:extLst>
              <a:ext uri="{FF2B5EF4-FFF2-40B4-BE49-F238E27FC236}">
                <a16:creationId xmlns:a16="http://schemas.microsoft.com/office/drawing/2014/main" id="{56A5A4BF-543D-99FD-0D56-789B3451135D}"/>
              </a:ext>
            </a:extLst>
          </p:cNvPr>
          <p:cNvSpPr>
            <a:spLocks noGrp="1"/>
          </p:cNvSpPr>
          <p:nvPr>
            <p:ph type="title"/>
          </p:nvPr>
        </p:nvSpPr>
        <p:spPr/>
        <p:txBody>
          <a:bodyPr>
            <a:normAutofit/>
          </a:bodyPr>
          <a:lstStyle/>
          <a:p>
            <a:r>
              <a:rPr kumimoji="0" lang="en-US" altLang="ja-JP" dirty="0">
                <a:solidFill>
                  <a:prstClr val="white"/>
                </a:solidFill>
                <a:latin typeface="Segoe UI"/>
                <a:ea typeface="游ゴシック"/>
              </a:rPr>
              <a:t>For High Performance Accelerator  </a:t>
            </a:r>
            <a:r>
              <a:rPr kumimoji="0" lang="en-US" altLang="ja-JP" sz="2000" dirty="0">
                <a:solidFill>
                  <a:prstClr val="white"/>
                </a:solidFill>
                <a:latin typeface="Segoe UI"/>
                <a:ea typeface="游ゴシック"/>
              </a:rPr>
              <a:t>(</a:t>
            </a:r>
            <a:r>
              <a:rPr kumimoji="0" lang="en-US" altLang="ja-JP" sz="2000" dirty="0" err="1">
                <a:solidFill>
                  <a:prstClr val="white"/>
                </a:solidFill>
                <a:latin typeface="Segoe UI"/>
                <a:ea typeface="游ゴシック"/>
              </a:rPr>
              <a:t>TITech</a:t>
            </a:r>
            <a:r>
              <a:rPr kumimoji="0" lang="en-US" altLang="ja-JP" sz="2000" dirty="0">
                <a:solidFill>
                  <a:prstClr val="white"/>
                </a:solidFill>
                <a:latin typeface="Segoe UI"/>
                <a:ea typeface="游ゴシック"/>
              </a:rPr>
              <a:t> </a:t>
            </a:r>
            <a:r>
              <a:rPr kumimoji="0" lang="en-US" altLang="ja-JP" sz="2000" dirty="0" err="1">
                <a:solidFill>
                  <a:prstClr val="white"/>
                </a:solidFill>
                <a:latin typeface="Segoe UI"/>
                <a:ea typeface="游ゴシック"/>
              </a:rPr>
              <a:t>Hayashizaki</a:t>
            </a:r>
            <a:r>
              <a:rPr kumimoji="0" lang="en-US" altLang="ja-JP" sz="2000" dirty="0">
                <a:solidFill>
                  <a:prstClr val="white"/>
                </a:solidFill>
                <a:latin typeface="Segoe UI"/>
                <a:ea typeface="游ゴシック"/>
              </a:rPr>
              <a:t>)</a:t>
            </a:r>
            <a:endParaRPr lang="ja-JP" altLang="en-US" sz="2000" dirty="0"/>
          </a:p>
        </p:txBody>
      </p:sp>
      <p:sp>
        <p:nvSpPr>
          <p:cNvPr id="2" name="スライド番号プレースホルダー 4">
            <a:extLst>
              <a:ext uri="{FF2B5EF4-FFF2-40B4-BE49-F238E27FC236}">
                <a16:creationId xmlns:a16="http://schemas.microsoft.com/office/drawing/2014/main" id="{70A843A8-1336-FB15-8790-40BC47A15613}"/>
              </a:ext>
            </a:extLst>
          </p:cNvPr>
          <p:cNvSpPr>
            <a:spLocks noGrp="1"/>
          </p:cNvSpPr>
          <p:nvPr>
            <p:ph type="sldNum" sz="quarter" idx="12"/>
          </p:nvPr>
        </p:nvSpPr>
        <p:spPr/>
        <p:txBody>
          <a:bodyPr/>
          <a:lstStyle/>
          <a:p>
            <a:fld id="{6ECE9F22-6082-4149-A6D0-CD8937F79825}" type="slidenum">
              <a:rPr kumimoji="1" lang="ja-JP" altLang="en-US" smtClean="0"/>
              <a:t>35</a:t>
            </a:fld>
            <a:endParaRPr kumimoji="1" lang="ja-JP" altLang="en-US" dirty="0"/>
          </a:p>
        </p:txBody>
      </p:sp>
    </p:spTree>
    <p:extLst>
      <p:ext uri="{BB962C8B-B14F-4D97-AF65-F5344CB8AC3E}">
        <p14:creationId xmlns:p14="http://schemas.microsoft.com/office/powerpoint/2010/main" val="2545878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A7EBD3E-93CA-E355-8751-64F22D0A2850}"/>
              </a:ext>
            </a:extLst>
          </p:cNvPr>
          <p:cNvSpPr txBox="1"/>
          <p:nvPr/>
        </p:nvSpPr>
        <p:spPr>
          <a:xfrm>
            <a:off x="333955" y="804389"/>
            <a:ext cx="11537342" cy="523220"/>
          </a:xfrm>
          <a:prstGeom prst="rect">
            <a:avLst/>
          </a:prstGeom>
          <a:noFill/>
        </p:spPr>
        <p:txBody>
          <a:bodyPr wrap="square" rIns="0" rtlCol="0">
            <a:spAutoFit/>
          </a:bodyPr>
          <a:lstStyle/>
          <a:p>
            <a:pPr marL="285750" indent="-285750">
              <a:spcBef>
                <a:spcPts val="1200"/>
              </a:spcBef>
              <a:buFont typeface="Wingdings" panose="05000000000000000000" pitchFamily="2" charset="2"/>
              <a:buChar char="l"/>
            </a:pPr>
            <a:r>
              <a:rPr lang="en-US" altLang="ja-JP" sz="2800" b="1" dirty="0">
                <a:latin typeface="Segoe UI" panose="020B0502040204020203" pitchFamily="34" charset="0"/>
                <a:cs typeface="Segoe UI" panose="020B0502040204020203" pitchFamily="34" charset="0"/>
              </a:rPr>
              <a:t>Ion engine</a:t>
            </a:r>
            <a:r>
              <a:rPr lang="en-US" altLang="ja-JP" sz="2800" dirty="0">
                <a:latin typeface="Segoe UI" panose="020B0502040204020203" pitchFamily="34" charset="0"/>
                <a:cs typeface="Segoe UI" panose="020B0502040204020203" pitchFamily="34" charset="0"/>
              </a:rPr>
              <a:t> /</a:t>
            </a:r>
            <a:r>
              <a:rPr lang="ja-JP" altLang="en-US" sz="2800" dirty="0">
                <a:latin typeface="Segoe UI" panose="020B0502040204020203" pitchFamily="34" charset="0"/>
                <a:cs typeface="Segoe UI" panose="020B0502040204020203" pitchFamily="34" charset="0"/>
              </a:rPr>
              <a:t> </a:t>
            </a:r>
            <a:r>
              <a:rPr lang="en-US" altLang="ja-JP" sz="2800" b="1" dirty="0">
                <a:latin typeface="Segoe UI" panose="020B0502040204020203" pitchFamily="34" charset="0"/>
                <a:cs typeface="Segoe UI" panose="020B0502040204020203" pitchFamily="34" charset="0"/>
              </a:rPr>
              <a:t>Hall thruster</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generate plasma-jet by electricity.</a:t>
            </a:r>
          </a:p>
        </p:txBody>
      </p:sp>
      <p:sp>
        <p:nvSpPr>
          <p:cNvPr id="3" name="テキスト ボックス 2">
            <a:extLst>
              <a:ext uri="{FF2B5EF4-FFF2-40B4-BE49-F238E27FC236}">
                <a16:creationId xmlns:a16="http://schemas.microsoft.com/office/drawing/2014/main" id="{B4B457DB-6464-3588-276D-3E01A21F59F2}"/>
              </a:ext>
            </a:extLst>
          </p:cNvPr>
          <p:cNvSpPr txBox="1"/>
          <p:nvPr/>
        </p:nvSpPr>
        <p:spPr>
          <a:xfrm>
            <a:off x="333955" y="4001709"/>
            <a:ext cx="11537342" cy="523220"/>
          </a:xfrm>
          <a:prstGeom prst="rect">
            <a:avLst/>
          </a:prstGeom>
          <a:noFill/>
        </p:spPr>
        <p:txBody>
          <a:bodyPr wrap="square" rIns="0" rtlCol="0">
            <a:spAutoFit/>
          </a:bodyPr>
          <a:lstStyle/>
          <a:p>
            <a:pPr marL="285750" indent="-285750">
              <a:spcBef>
                <a:spcPts val="1200"/>
              </a:spcBef>
              <a:buFont typeface="Wingdings" panose="05000000000000000000" pitchFamily="2" charset="2"/>
              <a:buChar char="l"/>
            </a:pPr>
            <a:r>
              <a:rPr lang="en-US" altLang="ja-JP" sz="2800" b="1" dirty="0">
                <a:latin typeface="Segoe UI" panose="020B0502040204020203" pitchFamily="34" charset="0"/>
                <a:cs typeface="Segoe UI" panose="020B0502040204020203" pitchFamily="34" charset="0"/>
              </a:rPr>
              <a:t>Rail-gun</a:t>
            </a:r>
            <a:r>
              <a:rPr lang="ja-JP" altLang="en-US" sz="2800" dirty="0">
                <a:latin typeface="Segoe UI" panose="020B0502040204020203" pitchFamily="34" charset="0"/>
                <a:cs typeface="Segoe UI" panose="020B0502040204020203" pitchFamily="34" charset="0"/>
              </a:rPr>
              <a:t>：</a:t>
            </a:r>
            <a:r>
              <a:rPr lang="en-US" altLang="ja-JP" sz="2800" dirty="0">
                <a:latin typeface="Segoe UI" panose="020B0502040204020203" pitchFamily="34" charset="0"/>
                <a:cs typeface="Segoe UI" panose="020B0502040204020203" pitchFamily="34" charset="0"/>
              </a:rPr>
              <a:t>An acceleration system by Lorentz force.</a:t>
            </a:r>
          </a:p>
        </p:txBody>
      </p:sp>
      <p:pic>
        <p:nvPicPr>
          <p:cNvPr id="5" name="図 4">
            <a:extLst>
              <a:ext uri="{FF2B5EF4-FFF2-40B4-BE49-F238E27FC236}">
                <a16:creationId xmlns:a16="http://schemas.microsoft.com/office/drawing/2014/main" id="{B255F746-558F-5674-5EED-231B05A5B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121" y="1268184"/>
            <a:ext cx="2274425" cy="1416642"/>
          </a:xfrm>
          <a:prstGeom prst="rect">
            <a:avLst/>
          </a:prstGeom>
        </p:spPr>
      </p:pic>
      <p:pic>
        <p:nvPicPr>
          <p:cNvPr id="7" name="図 6">
            <a:extLst>
              <a:ext uri="{FF2B5EF4-FFF2-40B4-BE49-F238E27FC236}">
                <a16:creationId xmlns:a16="http://schemas.microsoft.com/office/drawing/2014/main" id="{C12F1CD1-4B11-67BC-4CD5-63AD8C404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460" y="1268187"/>
            <a:ext cx="2592821" cy="1560777"/>
          </a:xfrm>
          <a:prstGeom prst="rect">
            <a:avLst/>
          </a:prstGeom>
        </p:spPr>
      </p:pic>
      <p:pic>
        <p:nvPicPr>
          <p:cNvPr id="9" name="図 8">
            <a:extLst>
              <a:ext uri="{FF2B5EF4-FFF2-40B4-BE49-F238E27FC236}">
                <a16:creationId xmlns:a16="http://schemas.microsoft.com/office/drawing/2014/main" id="{333B7733-375B-33D8-5210-B8F36A9E4F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8004" y="1204499"/>
            <a:ext cx="2031487" cy="1560777"/>
          </a:xfrm>
          <a:prstGeom prst="rect">
            <a:avLst/>
          </a:prstGeom>
        </p:spPr>
      </p:pic>
      <p:sp>
        <p:nvSpPr>
          <p:cNvPr id="11" name="テキスト ボックス 10">
            <a:extLst>
              <a:ext uri="{FF2B5EF4-FFF2-40B4-BE49-F238E27FC236}">
                <a16:creationId xmlns:a16="http://schemas.microsoft.com/office/drawing/2014/main" id="{5A8CBFD1-82A2-DEE7-1E54-D21BA138AE5D}"/>
              </a:ext>
            </a:extLst>
          </p:cNvPr>
          <p:cNvSpPr txBox="1"/>
          <p:nvPr/>
        </p:nvSpPr>
        <p:spPr>
          <a:xfrm>
            <a:off x="618978" y="2912658"/>
            <a:ext cx="11537342" cy="769441"/>
          </a:xfrm>
          <a:prstGeom prst="rect">
            <a:avLst/>
          </a:prstGeom>
          <a:noFill/>
        </p:spPr>
        <p:txBody>
          <a:bodyPr wrap="square" rIns="0" rtlCol="0">
            <a:spAutoFit/>
          </a:bodyPr>
          <a:lstStyle/>
          <a:p>
            <a:pPr>
              <a:spcBef>
                <a:spcPts val="1200"/>
              </a:spcBef>
            </a:pPr>
            <a:r>
              <a:rPr lang="en-US" altLang="ja-JP" sz="2200" dirty="0">
                <a:latin typeface="Segoe UI" panose="020B0502040204020203" pitchFamily="34" charset="0"/>
                <a:cs typeface="Segoe UI" panose="020B0502040204020203" pitchFamily="34" charset="0"/>
              </a:rPr>
              <a:t>There arises Complex interactions among EM-, RF- fields, ions and electrons. </a:t>
            </a:r>
            <a:br>
              <a:rPr lang="en-US" altLang="ja-JP" sz="2200" dirty="0">
                <a:latin typeface="Segoe UI" panose="020B0502040204020203" pitchFamily="34" charset="0"/>
                <a:cs typeface="Segoe UI" panose="020B0502040204020203" pitchFamily="34" charset="0"/>
              </a:rPr>
            </a:br>
            <a:r>
              <a:rPr lang="en-US" altLang="ja-JP" sz="2200" dirty="0">
                <a:latin typeface="Segoe UI" panose="020B0502040204020203" pitchFamily="34" charset="0"/>
                <a:cs typeface="Segoe UI" panose="020B0502040204020203" pitchFamily="34" charset="0"/>
              </a:rPr>
              <a:t>   </a:t>
            </a:r>
            <a:r>
              <a:rPr lang="ja-JP" altLang="en-US" sz="2200" dirty="0">
                <a:latin typeface="Segoe UI" panose="020B0502040204020203" pitchFamily="34" charset="0"/>
                <a:cs typeface="Segoe UI" panose="020B0502040204020203" pitchFamily="34" charset="0"/>
              </a:rPr>
              <a:t>➡ </a:t>
            </a:r>
            <a:r>
              <a:rPr lang="en-US" altLang="ja-JP" sz="2200" dirty="0">
                <a:latin typeface="Segoe UI" panose="020B0502040204020203" pitchFamily="34" charset="0"/>
                <a:cs typeface="Segoe UI" panose="020B0502040204020203" pitchFamily="34" charset="0"/>
              </a:rPr>
              <a:t>Measurement of </a:t>
            </a:r>
            <a:r>
              <a:rPr lang="en-US" altLang="ja-JP" sz="2200" b="1" dirty="0">
                <a:latin typeface="Segoe UI" panose="020B0502040204020203" pitchFamily="34" charset="0"/>
                <a:cs typeface="Segoe UI" panose="020B0502040204020203" pitchFamily="34" charset="0"/>
              </a:rPr>
              <a:t>4D EM field</a:t>
            </a:r>
            <a:r>
              <a:rPr lang="en-US" altLang="ja-JP" sz="2200" dirty="0">
                <a:latin typeface="Segoe UI" panose="020B0502040204020203" pitchFamily="34" charset="0"/>
                <a:cs typeface="Segoe UI" panose="020B0502040204020203" pitchFamily="34" charset="0"/>
              </a:rPr>
              <a:t> helps up to make them </a:t>
            </a:r>
            <a:r>
              <a:rPr lang="en-US" altLang="ja-JP" sz="2200" b="1" dirty="0">
                <a:latin typeface="Segoe UI" panose="020B0502040204020203" pitchFamily="34" charset="0"/>
                <a:cs typeface="Segoe UI" panose="020B0502040204020203" pitchFamily="34" charset="0"/>
              </a:rPr>
              <a:t>more efficient</a:t>
            </a:r>
            <a:r>
              <a:rPr lang="en-US" altLang="ja-JP" sz="2200" dirty="0">
                <a:latin typeface="Segoe UI" panose="020B0502040204020203" pitchFamily="34" charset="0"/>
                <a:cs typeface="Segoe UI" panose="020B0502040204020203" pitchFamily="34" charset="0"/>
              </a:rPr>
              <a:t> and </a:t>
            </a:r>
            <a:r>
              <a:rPr lang="en-US" altLang="ja-JP" sz="2200" b="1" dirty="0">
                <a:latin typeface="Segoe UI" panose="020B0502040204020203" pitchFamily="34" charset="0"/>
                <a:cs typeface="Segoe UI" panose="020B0502040204020203" pitchFamily="34" charset="0"/>
              </a:rPr>
              <a:t>more thrust</a:t>
            </a:r>
            <a:r>
              <a:rPr lang="en-US" altLang="ja-JP" sz="2200" dirty="0">
                <a:latin typeface="Segoe UI" panose="020B0502040204020203" pitchFamily="34" charset="0"/>
                <a:cs typeface="Segoe UI" panose="020B0502040204020203" pitchFamily="34" charset="0"/>
              </a:rPr>
              <a:t>.</a:t>
            </a:r>
          </a:p>
        </p:txBody>
      </p:sp>
      <p:pic>
        <p:nvPicPr>
          <p:cNvPr id="13" name="図 12">
            <a:extLst>
              <a:ext uri="{FF2B5EF4-FFF2-40B4-BE49-F238E27FC236}">
                <a16:creationId xmlns:a16="http://schemas.microsoft.com/office/drawing/2014/main" id="{A24FA7E4-1CE2-08A5-A0B6-9C060144B1B6}"/>
              </a:ext>
            </a:extLst>
          </p:cNvPr>
          <p:cNvPicPr>
            <a:picLocks noChangeAspect="1"/>
          </p:cNvPicPr>
          <p:nvPr/>
        </p:nvPicPr>
        <p:blipFill rotWithShape="1">
          <a:blip r:embed="rId5">
            <a:extLst>
              <a:ext uri="{28A0092B-C50C-407E-A947-70E740481C1C}">
                <a14:useLocalDpi xmlns:a14="http://schemas.microsoft.com/office/drawing/2010/main" val="0"/>
              </a:ext>
            </a:extLst>
          </a:blip>
          <a:srcRect l="22002"/>
          <a:stretch/>
        </p:blipFill>
        <p:spPr>
          <a:xfrm rot="5400000">
            <a:off x="1351155" y="4275430"/>
            <a:ext cx="2279422" cy="2871110"/>
          </a:xfrm>
          <a:prstGeom prst="rect">
            <a:avLst/>
          </a:prstGeom>
        </p:spPr>
      </p:pic>
      <p:sp>
        <p:nvSpPr>
          <p:cNvPr id="14" name="テキスト ボックス 13">
            <a:extLst>
              <a:ext uri="{FF2B5EF4-FFF2-40B4-BE49-F238E27FC236}">
                <a16:creationId xmlns:a16="http://schemas.microsoft.com/office/drawing/2014/main" id="{E1D7744C-B98D-1805-F8AD-DFC8C780BCF9}"/>
              </a:ext>
            </a:extLst>
          </p:cNvPr>
          <p:cNvSpPr txBox="1"/>
          <p:nvPr/>
        </p:nvSpPr>
        <p:spPr>
          <a:xfrm>
            <a:off x="4166483" y="4547965"/>
            <a:ext cx="7704814" cy="2369880"/>
          </a:xfrm>
          <a:prstGeom prst="rect">
            <a:avLst/>
          </a:prstGeom>
          <a:noFill/>
        </p:spPr>
        <p:txBody>
          <a:bodyPr wrap="square" rIns="0" rtlCol="0">
            <a:spAutoFit/>
          </a:bodyPr>
          <a:lstStyle/>
          <a:p>
            <a:pPr>
              <a:spcBef>
                <a:spcPts val="1200"/>
              </a:spcBef>
            </a:pPr>
            <a:r>
              <a:rPr lang="en-US" altLang="ja-JP" sz="2400" dirty="0">
                <a:latin typeface="Segoe UI" panose="020B0502040204020203" pitchFamily="34" charset="0"/>
                <a:cs typeface="Segoe UI" panose="020B0502040204020203" pitchFamily="34" charset="0"/>
              </a:rPr>
              <a:t>At high velocity</a:t>
            </a:r>
            <a:r>
              <a:rPr lang="ja-JP" altLang="en-US" sz="2400" dirty="0">
                <a:latin typeface="Segoe UI" panose="020B0502040204020203" pitchFamily="34" charset="0"/>
                <a:cs typeface="Segoe UI" panose="020B0502040204020203" pitchFamily="34" charset="0"/>
              </a:rPr>
              <a:t>（～</a:t>
            </a:r>
            <a:r>
              <a:rPr lang="en-US" altLang="ja-JP" sz="2400" dirty="0">
                <a:latin typeface="Segoe UI" panose="020B0502040204020203" pitchFamily="34" charset="0"/>
                <a:cs typeface="Segoe UI" panose="020B0502040204020203" pitchFamily="34" charset="0"/>
              </a:rPr>
              <a:t>7km/sec</a:t>
            </a:r>
            <a:r>
              <a:rPr lang="ja-JP" altLang="en-US" sz="2400" dirty="0">
                <a:latin typeface="Segoe UI" panose="020B0502040204020203" pitchFamily="34" charset="0"/>
                <a:cs typeface="Segoe UI" panose="020B0502040204020203" pitchFamily="34" charset="0"/>
              </a:rPr>
              <a:t>）</a:t>
            </a:r>
            <a:r>
              <a:rPr lang="en-US" altLang="ja-JP" sz="2400" dirty="0">
                <a:latin typeface="Segoe UI" panose="020B0502040204020203" pitchFamily="34" charset="0"/>
                <a:cs typeface="Segoe UI" panose="020B0502040204020203" pitchFamily="34" charset="0"/>
              </a:rPr>
              <a:t>, </a:t>
            </a:r>
            <a:r>
              <a:rPr lang="ja-JP" altLang="ja-JP" sz="2400" b="1" dirty="0">
                <a:latin typeface="Segoe UI" panose="020B0502040204020203" pitchFamily="34" charset="0"/>
                <a:cs typeface="Segoe UI" panose="020B0502040204020203" pitchFamily="34" charset="0"/>
              </a:rPr>
              <a:t>velocity skin effect</a:t>
            </a:r>
            <a:r>
              <a:rPr lang="en-US" altLang="ja-JP" sz="2400" b="1" dirty="0">
                <a:latin typeface="Segoe UI" panose="020B0502040204020203" pitchFamily="34" charset="0"/>
                <a:cs typeface="Segoe UI" panose="020B0502040204020203" pitchFamily="34" charset="0"/>
              </a:rPr>
              <a:t> </a:t>
            </a:r>
            <a:r>
              <a:rPr lang="en-US" altLang="ja-JP" sz="2400" dirty="0">
                <a:latin typeface="Segoe UI" panose="020B0502040204020203" pitchFamily="34" charset="0"/>
                <a:cs typeface="Segoe UI" panose="020B0502040204020203" pitchFamily="34" charset="0"/>
              </a:rPr>
              <a:t>limits the highest velocity.</a:t>
            </a:r>
            <a:br>
              <a:rPr lang="en-US" altLang="ja-JP" sz="2000" dirty="0">
                <a:latin typeface="Segoe UI" panose="020B0502040204020203" pitchFamily="34" charset="0"/>
                <a:cs typeface="Segoe UI" panose="020B0502040204020203" pitchFamily="34" charset="0"/>
              </a:rPr>
            </a:br>
            <a:r>
              <a:rPr lang="en-US" altLang="ja-JP" sz="1600" dirty="0">
                <a:latin typeface="Segoe UI" panose="020B0502040204020203" pitchFamily="34" charset="0"/>
                <a:cs typeface="Segoe UI" panose="020B0502040204020203" pitchFamily="34" charset="0"/>
              </a:rPr>
              <a:t>Current concentration </a:t>
            </a:r>
            <a:r>
              <a:rPr lang="ja-JP" altLang="en-US" sz="1600" dirty="0">
                <a:latin typeface="Segoe UI" panose="020B0502040204020203" pitchFamily="34" charset="0"/>
                <a:cs typeface="Segoe UI" panose="020B0502040204020203" pitchFamily="34" charset="0"/>
              </a:rPr>
              <a:t>➡ </a:t>
            </a:r>
            <a:r>
              <a:rPr lang="en-US" altLang="ja-JP" sz="1600" dirty="0">
                <a:latin typeface="Segoe UI" panose="020B0502040204020203" pitchFamily="34" charset="0"/>
                <a:cs typeface="Segoe UI" panose="020B0502040204020203" pitchFamily="34" charset="0"/>
              </a:rPr>
              <a:t>plasma generation </a:t>
            </a:r>
            <a:r>
              <a:rPr lang="ja-JP" altLang="en-US" sz="1600" dirty="0">
                <a:latin typeface="Segoe UI" panose="020B0502040204020203" pitchFamily="34" charset="0"/>
                <a:cs typeface="Segoe UI" panose="020B0502040204020203" pitchFamily="34" charset="0"/>
              </a:rPr>
              <a:t>➡ </a:t>
            </a:r>
            <a:r>
              <a:rPr lang="en-US" altLang="ja-JP" sz="1600" dirty="0">
                <a:latin typeface="Segoe UI" panose="020B0502040204020203" pitchFamily="34" charset="0"/>
                <a:cs typeface="Segoe UI" panose="020B0502040204020203" pitchFamily="34" charset="0"/>
              </a:rPr>
              <a:t>dissipation</a:t>
            </a:r>
            <a:r>
              <a:rPr lang="ja-JP" altLang="en-US" sz="1600" dirty="0">
                <a:latin typeface="Segoe UI" panose="020B0502040204020203" pitchFamily="34" charset="0"/>
                <a:cs typeface="Segoe UI" panose="020B0502040204020203" pitchFamily="34" charset="0"/>
              </a:rPr>
              <a:t>➡ </a:t>
            </a:r>
            <a:r>
              <a:rPr lang="en-US" altLang="ja-JP" sz="1600" dirty="0">
                <a:latin typeface="Segoe UI" panose="020B0502040204020203" pitchFamily="34" charset="0"/>
                <a:cs typeface="Segoe UI" panose="020B0502040204020203" pitchFamily="34" charset="0"/>
              </a:rPr>
              <a:t>velocity limit.</a:t>
            </a:r>
          </a:p>
          <a:p>
            <a:pPr>
              <a:spcBef>
                <a:spcPts val="1200"/>
              </a:spcBef>
            </a:pPr>
            <a:r>
              <a:rPr lang="en-US" altLang="ja-JP" sz="2400" b="1" dirty="0">
                <a:latin typeface="Segoe UI" panose="020B0502040204020203" pitchFamily="34" charset="0"/>
                <a:cs typeface="Segoe UI" panose="020B0502040204020203" pitchFamily="34" charset="0"/>
              </a:rPr>
              <a:t>Muon visualizes the Lorentz force directly!</a:t>
            </a:r>
          </a:p>
          <a:p>
            <a:pPr>
              <a:spcBef>
                <a:spcPts val="1200"/>
              </a:spcBef>
            </a:pPr>
            <a:r>
              <a:rPr lang="en-US" altLang="ja-JP" sz="2000" dirty="0">
                <a:latin typeface="Segoe UI" panose="020B0502040204020203" pitchFamily="34" charset="0"/>
                <a:cs typeface="Segoe UI" panose="020B0502040204020203" pitchFamily="34" charset="0"/>
              </a:rPr>
              <a:t>4D visualization of velocity skin effect makes design of </a:t>
            </a:r>
            <a:r>
              <a:rPr lang="en-US" altLang="ja-JP" sz="2000" b="1" dirty="0">
                <a:latin typeface="Segoe UI" panose="020B0502040204020203" pitchFamily="34" charset="0"/>
                <a:cs typeface="Segoe UI" panose="020B0502040204020203" pitchFamily="34" charset="0"/>
              </a:rPr>
              <a:t>higher velocity Rail-gun</a:t>
            </a:r>
            <a:r>
              <a:rPr lang="en-US" altLang="ja-JP" sz="2000" dirty="0">
                <a:latin typeface="Segoe UI" panose="020B0502040204020203" pitchFamily="34" charset="0"/>
                <a:cs typeface="Segoe UI" panose="020B0502040204020203" pitchFamily="34" charset="0"/>
              </a:rPr>
              <a:t>.</a:t>
            </a:r>
          </a:p>
        </p:txBody>
      </p:sp>
      <p:sp>
        <p:nvSpPr>
          <p:cNvPr id="2" name="テキスト ボックス 1">
            <a:extLst>
              <a:ext uri="{FF2B5EF4-FFF2-40B4-BE49-F238E27FC236}">
                <a16:creationId xmlns:a16="http://schemas.microsoft.com/office/drawing/2014/main" id="{95BCD58D-B1C7-B665-FE51-AA34962345E4}"/>
              </a:ext>
            </a:extLst>
          </p:cNvPr>
          <p:cNvSpPr txBox="1"/>
          <p:nvPr/>
        </p:nvSpPr>
        <p:spPr>
          <a:xfrm>
            <a:off x="990836" y="6652912"/>
            <a:ext cx="2490213" cy="215444"/>
          </a:xfrm>
          <a:prstGeom prst="rect">
            <a:avLst/>
          </a:prstGeom>
          <a:noFill/>
        </p:spPr>
        <p:txBody>
          <a:bodyPr wrap="square" rtlCol="0">
            <a:spAutoFit/>
          </a:bodyPr>
          <a:lstStyle/>
          <a:p>
            <a:r>
              <a:rPr lang="en-US" altLang="ja-JP" sz="800" dirty="0"/>
              <a:t>Ref: Wikipedia: The velocity skin effect in railgun.</a:t>
            </a:r>
            <a:endParaRPr lang="ja-JP" altLang="en-US" sz="800" dirty="0"/>
          </a:p>
        </p:txBody>
      </p:sp>
      <p:sp>
        <p:nvSpPr>
          <p:cNvPr id="6" name="テキスト ボックス 5">
            <a:extLst>
              <a:ext uri="{FF2B5EF4-FFF2-40B4-BE49-F238E27FC236}">
                <a16:creationId xmlns:a16="http://schemas.microsoft.com/office/drawing/2014/main" id="{A0DB7AA5-D6EE-5634-FB26-D7A25BCC3C9D}"/>
              </a:ext>
            </a:extLst>
          </p:cNvPr>
          <p:cNvSpPr txBox="1"/>
          <p:nvPr/>
        </p:nvSpPr>
        <p:spPr>
          <a:xfrm>
            <a:off x="1867417" y="2677205"/>
            <a:ext cx="1945739" cy="215444"/>
          </a:xfrm>
          <a:prstGeom prst="rect">
            <a:avLst/>
          </a:prstGeom>
          <a:noFill/>
        </p:spPr>
        <p:txBody>
          <a:bodyPr wrap="square" rtlCol="0">
            <a:spAutoFit/>
          </a:bodyPr>
          <a:lstStyle/>
          <a:p>
            <a:r>
              <a:rPr lang="en-US" altLang="ja-JP" sz="800" dirty="0"/>
              <a:t>Ref: Yamamoto Lab. Kyushu Univ.</a:t>
            </a:r>
            <a:endParaRPr lang="ja-JP" altLang="en-US" sz="800" dirty="0"/>
          </a:p>
        </p:txBody>
      </p:sp>
      <p:sp>
        <p:nvSpPr>
          <p:cNvPr id="8" name="テキスト ボックス 7">
            <a:extLst>
              <a:ext uri="{FF2B5EF4-FFF2-40B4-BE49-F238E27FC236}">
                <a16:creationId xmlns:a16="http://schemas.microsoft.com/office/drawing/2014/main" id="{6FDCDEBC-1E5C-C456-6BC3-031AC183E027}"/>
              </a:ext>
            </a:extLst>
          </p:cNvPr>
          <p:cNvSpPr txBox="1"/>
          <p:nvPr/>
        </p:nvSpPr>
        <p:spPr>
          <a:xfrm>
            <a:off x="5111162" y="2672007"/>
            <a:ext cx="1711481" cy="215444"/>
          </a:xfrm>
          <a:prstGeom prst="rect">
            <a:avLst/>
          </a:prstGeom>
          <a:noFill/>
        </p:spPr>
        <p:txBody>
          <a:bodyPr wrap="square" rtlCol="0">
            <a:spAutoFit/>
          </a:bodyPr>
          <a:lstStyle/>
          <a:p>
            <a:r>
              <a:rPr lang="en-US" altLang="ja-JP" sz="800" dirty="0" err="1"/>
              <a:t>Ref:Tukizaki</a:t>
            </a:r>
            <a:r>
              <a:rPr lang="en-US" altLang="ja-JP" sz="800" dirty="0"/>
              <a:t>, ISAS</a:t>
            </a:r>
            <a:endParaRPr lang="ja-JP" altLang="en-US" sz="800" dirty="0"/>
          </a:p>
        </p:txBody>
      </p:sp>
      <p:sp>
        <p:nvSpPr>
          <p:cNvPr id="15" name="テキスト ボックス 14">
            <a:extLst>
              <a:ext uri="{FF2B5EF4-FFF2-40B4-BE49-F238E27FC236}">
                <a16:creationId xmlns:a16="http://schemas.microsoft.com/office/drawing/2014/main" id="{E182A52C-A435-E566-5E69-78315D2F5388}"/>
              </a:ext>
            </a:extLst>
          </p:cNvPr>
          <p:cNvSpPr txBox="1"/>
          <p:nvPr/>
        </p:nvSpPr>
        <p:spPr>
          <a:xfrm>
            <a:off x="7901121" y="2657529"/>
            <a:ext cx="1711481" cy="215444"/>
          </a:xfrm>
          <a:prstGeom prst="rect">
            <a:avLst/>
          </a:prstGeom>
          <a:noFill/>
        </p:spPr>
        <p:txBody>
          <a:bodyPr wrap="square" rtlCol="0">
            <a:spAutoFit/>
          </a:bodyPr>
          <a:lstStyle/>
          <a:p>
            <a:r>
              <a:rPr lang="en-US" altLang="ja-JP" sz="800" dirty="0" err="1"/>
              <a:t>Ref:Nakanishi</a:t>
            </a:r>
            <a:r>
              <a:rPr lang="en-US" altLang="ja-JP" sz="800" dirty="0"/>
              <a:t>, Tohoku Univ.</a:t>
            </a:r>
            <a:endParaRPr lang="ja-JP" altLang="en-US" sz="800" dirty="0"/>
          </a:p>
        </p:txBody>
      </p:sp>
      <p:sp>
        <p:nvSpPr>
          <p:cNvPr id="12" name="テキスト ボックス 11">
            <a:extLst>
              <a:ext uri="{FF2B5EF4-FFF2-40B4-BE49-F238E27FC236}">
                <a16:creationId xmlns:a16="http://schemas.microsoft.com/office/drawing/2014/main" id="{67DC7075-6221-243A-EC67-BEC208EA7FF6}"/>
              </a:ext>
            </a:extLst>
          </p:cNvPr>
          <p:cNvSpPr txBox="1"/>
          <p:nvPr/>
        </p:nvSpPr>
        <p:spPr>
          <a:xfrm>
            <a:off x="5867400" y="1890278"/>
            <a:ext cx="368300" cy="158294"/>
          </a:xfrm>
          <a:prstGeom prst="rect">
            <a:avLst/>
          </a:prstGeom>
          <a:solidFill>
            <a:schemeClr val="bg1"/>
          </a:solidFill>
        </p:spPr>
        <p:txBody>
          <a:bodyPr wrap="none" rtlCol="0" anchor="ctr">
            <a:noAutofit/>
          </a:bodyPr>
          <a:lstStyle/>
          <a:p>
            <a:pPr algn="ctr">
              <a:lnSpc>
                <a:spcPct val="80000"/>
              </a:lnSpc>
            </a:pPr>
            <a:r>
              <a:rPr lang="en-US" altLang="ja-JP" sz="1000" dirty="0"/>
              <a:t>Wave </a:t>
            </a:r>
          </a:p>
          <a:p>
            <a:pPr algn="ctr">
              <a:lnSpc>
                <a:spcPct val="80000"/>
              </a:lnSpc>
            </a:pPr>
            <a:r>
              <a:rPr lang="en-US" altLang="ja-JP" sz="1000" dirty="0"/>
              <a:t>Gude</a:t>
            </a:r>
            <a:endParaRPr lang="ja-JP" altLang="en-US" sz="1000" dirty="0"/>
          </a:p>
        </p:txBody>
      </p:sp>
      <p:sp>
        <p:nvSpPr>
          <p:cNvPr id="16" name="テキスト ボックス 15">
            <a:extLst>
              <a:ext uri="{FF2B5EF4-FFF2-40B4-BE49-F238E27FC236}">
                <a16:creationId xmlns:a16="http://schemas.microsoft.com/office/drawing/2014/main" id="{C702D9FB-C5AE-9714-A6F8-68EBEE3BF904}"/>
              </a:ext>
            </a:extLst>
          </p:cNvPr>
          <p:cNvSpPr txBox="1"/>
          <p:nvPr/>
        </p:nvSpPr>
        <p:spPr>
          <a:xfrm>
            <a:off x="6692744" y="2238492"/>
            <a:ext cx="506744" cy="155640"/>
          </a:xfrm>
          <a:prstGeom prst="rect">
            <a:avLst/>
          </a:prstGeom>
          <a:solidFill>
            <a:schemeClr val="bg1"/>
          </a:solidFill>
        </p:spPr>
        <p:txBody>
          <a:bodyPr wrap="none" lIns="0" tIns="0" rIns="0" bIns="0" rtlCol="0" anchor="ctr">
            <a:noAutofit/>
          </a:bodyPr>
          <a:lstStyle/>
          <a:p>
            <a:pPr>
              <a:lnSpc>
                <a:spcPct val="80000"/>
              </a:lnSpc>
            </a:pPr>
            <a:r>
              <a:rPr lang="en-US" altLang="ja-JP" sz="1000" dirty="0"/>
              <a:t>3 Grids</a:t>
            </a:r>
            <a:endParaRPr lang="ja-JP" altLang="en-US" sz="1000" dirty="0"/>
          </a:p>
        </p:txBody>
      </p:sp>
      <p:sp>
        <p:nvSpPr>
          <p:cNvPr id="17" name="テキスト ボックス 16">
            <a:extLst>
              <a:ext uri="{FF2B5EF4-FFF2-40B4-BE49-F238E27FC236}">
                <a16:creationId xmlns:a16="http://schemas.microsoft.com/office/drawing/2014/main" id="{A850FD42-18E9-59AF-D9F8-71077B6B2FF7}"/>
              </a:ext>
            </a:extLst>
          </p:cNvPr>
          <p:cNvSpPr txBox="1"/>
          <p:nvPr/>
        </p:nvSpPr>
        <p:spPr>
          <a:xfrm>
            <a:off x="6901033" y="2658022"/>
            <a:ext cx="506744" cy="155640"/>
          </a:xfrm>
          <a:prstGeom prst="rect">
            <a:avLst/>
          </a:prstGeom>
          <a:solidFill>
            <a:schemeClr val="bg1"/>
          </a:solidFill>
        </p:spPr>
        <p:txBody>
          <a:bodyPr wrap="none" lIns="0" tIns="0" rIns="0" bIns="0" rtlCol="0" anchor="ctr">
            <a:noAutofit/>
          </a:bodyPr>
          <a:lstStyle/>
          <a:p>
            <a:pPr>
              <a:lnSpc>
                <a:spcPct val="80000"/>
              </a:lnSpc>
            </a:pPr>
            <a:r>
              <a:rPr lang="en-US" altLang="ja-JP" sz="1000" dirty="0"/>
              <a:t>Neutralizer</a:t>
            </a:r>
            <a:endParaRPr lang="ja-JP" altLang="en-US" sz="1000" dirty="0"/>
          </a:p>
        </p:txBody>
      </p:sp>
      <p:sp>
        <p:nvSpPr>
          <p:cNvPr id="18" name="テキスト ボックス 17">
            <a:extLst>
              <a:ext uri="{FF2B5EF4-FFF2-40B4-BE49-F238E27FC236}">
                <a16:creationId xmlns:a16="http://schemas.microsoft.com/office/drawing/2014/main" id="{04685FE1-B363-EA80-7FD6-5CEE1DCF30B0}"/>
              </a:ext>
            </a:extLst>
          </p:cNvPr>
          <p:cNvSpPr txBox="1"/>
          <p:nvPr/>
        </p:nvSpPr>
        <p:spPr>
          <a:xfrm>
            <a:off x="5218286" y="2418708"/>
            <a:ext cx="401467" cy="194615"/>
          </a:xfrm>
          <a:prstGeom prst="rect">
            <a:avLst/>
          </a:prstGeom>
          <a:solidFill>
            <a:schemeClr val="bg1"/>
          </a:solidFill>
        </p:spPr>
        <p:txBody>
          <a:bodyPr wrap="none" lIns="0" tIns="0" rIns="0" bIns="0" rtlCol="0" anchor="ctr">
            <a:noAutofit/>
          </a:bodyPr>
          <a:lstStyle/>
          <a:p>
            <a:pPr>
              <a:lnSpc>
                <a:spcPct val="80000"/>
              </a:lnSpc>
            </a:pPr>
            <a:r>
              <a:rPr lang="en-US" altLang="ja-JP" sz="1000" spc="-110" dirty="0"/>
              <a:t>RF-amp</a:t>
            </a:r>
            <a:endParaRPr lang="ja-JP" altLang="en-US" sz="1000" spc="-110" dirty="0"/>
          </a:p>
        </p:txBody>
      </p:sp>
      <p:sp>
        <p:nvSpPr>
          <p:cNvPr id="19" name="テキスト ボックス 18">
            <a:extLst>
              <a:ext uri="{FF2B5EF4-FFF2-40B4-BE49-F238E27FC236}">
                <a16:creationId xmlns:a16="http://schemas.microsoft.com/office/drawing/2014/main" id="{3ABFF1B9-28C8-DE3A-7C26-EF6D8B4F644F}"/>
              </a:ext>
            </a:extLst>
          </p:cNvPr>
          <p:cNvSpPr txBox="1"/>
          <p:nvPr/>
        </p:nvSpPr>
        <p:spPr>
          <a:xfrm>
            <a:off x="5694533" y="2282752"/>
            <a:ext cx="439488" cy="90100"/>
          </a:xfrm>
          <a:prstGeom prst="rect">
            <a:avLst/>
          </a:prstGeom>
          <a:solidFill>
            <a:schemeClr val="bg1"/>
          </a:solidFill>
        </p:spPr>
        <p:txBody>
          <a:bodyPr wrap="none" lIns="0" tIns="0" rIns="0" bIns="0" rtlCol="0" anchor="t">
            <a:noAutofit/>
          </a:bodyPr>
          <a:lstStyle/>
          <a:p>
            <a:pPr>
              <a:lnSpc>
                <a:spcPct val="80000"/>
              </a:lnSpc>
            </a:pPr>
            <a:r>
              <a:rPr lang="en-US" altLang="ja-JP" sz="900" spc="-100" dirty="0"/>
              <a:t>DC Block</a:t>
            </a:r>
          </a:p>
        </p:txBody>
      </p:sp>
      <p:sp>
        <p:nvSpPr>
          <p:cNvPr id="20" name="テキスト ボックス 19">
            <a:extLst>
              <a:ext uri="{FF2B5EF4-FFF2-40B4-BE49-F238E27FC236}">
                <a16:creationId xmlns:a16="http://schemas.microsoft.com/office/drawing/2014/main" id="{59506AA6-0706-3E35-F786-41D439773B4C}"/>
              </a:ext>
            </a:extLst>
          </p:cNvPr>
          <p:cNvSpPr txBox="1"/>
          <p:nvPr/>
        </p:nvSpPr>
        <p:spPr>
          <a:xfrm>
            <a:off x="6421919" y="2562955"/>
            <a:ext cx="439488" cy="90100"/>
          </a:xfrm>
          <a:prstGeom prst="rect">
            <a:avLst/>
          </a:prstGeom>
          <a:solidFill>
            <a:schemeClr val="bg1"/>
          </a:solidFill>
        </p:spPr>
        <p:txBody>
          <a:bodyPr wrap="none" lIns="0" tIns="0" rIns="0" bIns="0" rtlCol="0" anchor="t">
            <a:noAutofit/>
          </a:bodyPr>
          <a:lstStyle/>
          <a:p>
            <a:pPr>
              <a:lnSpc>
                <a:spcPct val="80000"/>
              </a:lnSpc>
            </a:pPr>
            <a:r>
              <a:rPr lang="en-US" altLang="ja-JP" sz="900" spc="-100" dirty="0"/>
              <a:t>DC Block</a:t>
            </a:r>
          </a:p>
        </p:txBody>
      </p:sp>
      <p:sp>
        <p:nvSpPr>
          <p:cNvPr id="21" name="テキスト ボックス 20">
            <a:extLst>
              <a:ext uri="{FF2B5EF4-FFF2-40B4-BE49-F238E27FC236}">
                <a16:creationId xmlns:a16="http://schemas.microsoft.com/office/drawing/2014/main" id="{663BCF9B-E038-D99E-4903-51B9E520F4EC}"/>
              </a:ext>
            </a:extLst>
          </p:cNvPr>
          <p:cNvSpPr txBox="1"/>
          <p:nvPr/>
        </p:nvSpPr>
        <p:spPr>
          <a:xfrm>
            <a:off x="7907468" y="1393627"/>
            <a:ext cx="455482" cy="92275"/>
          </a:xfrm>
          <a:prstGeom prst="rect">
            <a:avLst/>
          </a:prstGeom>
          <a:solidFill>
            <a:schemeClr val="bg1"/>
          </a:solidFill>
        </p:spPr>
        <p:txBody>
          <a:bodyPr wrap="none" lIns="0" tIns="0" rIns="0" bIns="0" rtlCol="0" anchor="t">
            <a:noAutofit/>
          </a:bodyPr>
          <a:lstStyle/>
          <a:p>
            <a:pPr>
              <a:lnSpc>
                <a:spcPct val="80000"/>
              </a:lnSpc>
            </a:pPr>
            <a:r>
              <a:rPr lang="en-US" altLang="ja-JP" sz="900" dirty="0"/>
              <a:t>Anode</a:t>
            </a:r>
          </a:p>
        </p:txBody>
      </p:sp>
      <p:sp>
        <p:nvSpPr>
          <p:cNvPr id="22" name="テキスト ボックス 21">
            <a:extLst>
              <a:ext uri="{FF2B5EF4-FFF2-40B4-BE49-F238E27FC236}">
                <a16:creationId xmlns:a16="http://schemas.microsoft.com/office/drawing/2014/main" id="{F91767E8-6B35-CDD4-FA04-0ED5354FE470}"/>
              </a:ext>
            </a:extLst>
          </p:cNvPr>
          <p:cNvSpPr txBox="1"/>
          <p:nvPr/>
        </p:nvSpPr>
        <p:spPr>
          <a:xfrm>
            <a:off x="9618949" y="2499332"/>
            <a:ext cx="562944" cy="107638"/>
          </a:xfrm>
          <a:prstGeom prst="rect">
            <a:avLst/>
          </a:prstGeom>
          <a:solidFill>
            <a:schemeClr val="bg1"/>
          </a:solidFill>
        </p:spPr>
        <p:txBody>
          <a:bodyPr wrap="none" lIns="0" tIns="0" rIns="0" bIns="0" rtlCol="0" anchor="t">
            <a:noAutofit/>
          </a:bodyPr>
          <a:lstStyle/>
          <a:p>
            <a:pPr>
              <a:lnSpc>
                <a:spcPct val="80000"/>
              </a:lnSpc>
            </a:pPr>
            <a:r>
              <a:rPr lang="en-US" altLang="ja-JP" sz="900" dirty="0"/>
              <a:t>Cathode</a:t>
            </a:r>
          </a:p>
        </p:txBody>
      </p:sp>
      <p:sp>
        <p:nvSpPr>
          <p:cNvPr id="23" name="テキスト ボックス 22">
            <a:extLst>
              <a:ext uri="{FF2B5EF4-FFF2-40B4-BE49-F238E27FC236}">
                <a16:creationId xmlns:a16="http://schemas.microsoft.com/office/drawing/2014/main" id="{C9AA4018-8E11-1FE1-A8F4-877B729192E4}"/>
              </a:ext>
            </a:extLst>
          </p:cNvPr>
          <p:cNvSpPr txBox="1"/>
          <p:nvPr/>
        </p:nvSpPr>
        <p:spPr>
          <a:xfrm>
            <a:off x="5271144" y="2208359"/>
            <a:ext cx="297809" cy="88168"/>
          </a:xfrm>
          <a:prstGeom prst="rect">
            <a:avLst/>
          </a:prstGeom>
          <a:solidFill>
            <a:schemeClr val="bg1"/>
          </a:solidFill>
        </p:spPr>
        <p:txBody>
          <a:bodyPr wrap="none" lIns="0" tIns="0" rIns="0" bIns="0" rtlCol="0" anchor="t">
            <a:noAutofit/>
          </a:bodyPr>
          <a:lstStyle/>
          <a:p>
            <a:pPr algn="ctr">
              <a:lnSpc>
                <a:spcPct val="80000"/>
              </a:lnSpc>
            </a:pPr>
            <a:r>
              <a:rPr lang="en-US" altLang="ja-JP" sz="900" spc="-100" dirty="0"/>
              <a:t>OSC</a:t>
            </a:r>
          </a:p>
        </p:txBody>
      </p:sp>
      <p:sp>
        <p:nvSpPr>
          <p:cNvPr id="24" name="テキスト ボックス 23">
            <a:extLst>
              <a:ext uri="{FF2B5EF4-FFF2-40B4-BE49-F238E27FC236}">
                <a16:creationId xmlns:a16="http://schemas.microsoft.com/office/drawing/2014/main" id="{9A71DB12-E2EE-05E4-4C47-2C9AE0BAA433}"/>
              </a:ext>
            </a:extLst>
          </p:cNvPr>
          <p:cNvSpPr txBox="1"/>
          <p:nvPr/>
        </p:nvSpPr>
        <p:spPr>
          <a:xfrm>
            <a:off x="5649522" y="1565090"/>
            <a:ext cx="617928" cy="84661"/>
          </a:xfrm>
          <a:prstGeom prst="rect">
            <a:avLst/>
          </a:prstGeom>
          <a:solidFill>
            <a:schemeClr val="bg1"/>
          </a:solidFill>
        </p:spPr>
        <p:txBody>
          <a:bodyPr wrap="none" lIns="0" tIns="0" rIns="0" bIns="0" rtlCol="0" anchor="t">
            <a:noAutofit/>
          </a:bodyPr>
          <a:lstStyle/>
          <a:p>
            <a:pPr algn="ctr">
              <a:lnSpc>
                <a:spcPct val="80000"/>
              </a:lnSpc>
            </a:pPr>
            <a:r>
              <a:rPr lang="en-US" altLang="ja-JP" sz="900" spc="-100" dirty="0"/>
              <a:t>gas isolator</a:t>
            </a:r>
          </a:p>
        </p:txBody>
      </p:sp>
      <p:sp>
        <p:nvSpPr>
          <p:cNvPr id="25" name="テキスト ボックス 24">
            <a:extLst>
              <a:ext uri="{FF2B5EF4-FFF2-40B4-BE49-F238E27FC236}">
                <a16:creationId xmlns:a16="http://schemas.microsoft.com/office/drawing/2014/main" id="{C96BB376-5DB4-4CF5-ABEE-48CD2921EF48}"/>
              </a:ext>
            </a:extLst>
          </p:cNvPr>
          <p:cNvSpPr txBox="1"/>
          <p:nvPr/>
        </p:nvSpPr>
        <p:spPr>
          <a:xfrm>
            <a:off x="5259986" y="1806104"/>
            <a:ext cx="308964" cy="84177"/>
          </a:xfrm>
          <a:prstGeom prst="rect">
            <a:avLst/>
          </a:prstGeom>
          <a:solidFill>
            <a:schemeClr val="bg1"/>
          </a:solidFill>
        </p:spPr>
        <p:txBody>
          <a:bodyPr wrap="none" lIns="0" tIns="0" rIns="0" bIns="0" rtlCol="0" anchor="t">
            <a:noAutofit/>
          </a:bodyPr>
          <a:lstStyle/>
          <a:p>
            <a:pPr algn="ctr">
              <a:lnSpc>
                <a:spcPct val="80000"/>
              </a:lnSpc>
            </a:pPr>
            <a:r>
              <a:rPr lang="en-US" altLang="ja-JP" sz="900" spc="-100" dirty="0"/>
              <a:t>Xe-tank</a:t>
            </a:r>
          </a:p>
        </p:txBody>
      </p:sp>
      <p:sp>
        <p:nvSpPr>
          <p:cNvPr id="26" name="テキスト ボックス 25">
            <a:extLst>
              <a:ext uri="{FF2B5EF4-FFF2-40B4-BE49-F238E27FC236}">
                <a16:creationId xmlns:a16="http://schemas.microsoft.com/office/drawing/2014/main" id="{810E070C-48EE-60ED-A71F-8B67EE41714F}"/>
              </a:ext>
            </a:extLst>
          </p:cNvPr>
          <p:cNvSpPr txBox="1"/>
          <p:nvPr/>
        </p:nvSpPr>
        <p:spPr>
          <a:xfrm>
            <a:off x="5274054" y="1571316"/>
            <a:ext cx="282199" cy="84661"/>
          </a:xfrm>
          <a:prstGeom prst="rect">
            <a:avLst/>
          </a:prstGeom>
          <a:solidFill>
            <a:schemeClr val="bg1"/>
          </a:solidFill>
        </p:spPr>
        <p:txBody>
          <a:bodyPr wrap="none" lIns="0" tIns="0" rIns="0" bIns="0" rtlCol="0" anchor="t">
            <a:noAutofit/>
          </a:bodyPr>
          <a:lstStyle/>
          <a:p>
            <a:pPr algn="ctr">
              <a:lnSpc>
                <a:spcPct val="80000"/>
              </a:lnSpc>
            </a:pPr>
            <a:r>
              <a:rPr lang="en-US" altLang="ja-JP" sz="900" spc="-100" dirty="0"/>
              <a:t>flow m.</a:t>
            </a:r>
          </a:p>
        </p:txBody>
      </p:sp>
      <p:sp>
        <p:nvSpPr>
          <p:cNvPr id="27" name="テキスト ボックス 26">
            <a:extLst>
              <a:ext uri="{FF2B5EF4-FFF2-40B4-BE49-F238E27FC236}">
                <a16:creationId xmlns:a16="http://schemas.microsoft.com/office/drawing/2014/main" id="{9F6EBFDA-1F18-6040-3E2A-6AC700C61A31}"/>
              </a:ext>
            </a:extLst>
          </p:cNvPr>
          <p:cNvSpPr txBox="1"/>
          <p:nvPr/>
        </p:nvSpPr>
        <p:spPr>
          <a:xfrm>
            <a:off x="6319326" y="1869340"/>
            <a:ext cx="439488" cy="158294"/>
          </a:xfrm>
          <a:prstGeom prst="rect">
            <a:avLst/>
          </a:prstGeom>
          <a:solidFill>
            <a:schemeClr val="bg1"/>
          </a:solidFill>
        </p:spPr>
        <p:txBody>
          <a:bodyPr wrap="none" lIns="0" tIns="0" rIns="0" bIns="0" rtlCol="0" anchor="t">
            <a:noAutofit/>
          </a:bodyPr>
          <a:lstStyle/>
          <a:p>
            <a:pPr algn="ctr">
              <a:lnSpc>
                <a:spcPct val="80000"/>
              </a:lnSpc>
            </a:pPr>
            <a:r>
              <a:rPr lang="en-US" altLang="ja-JP" sz="900" spc="-100" dirty="0"/>
              <a:t>Discharge</a:t>
            </a:r>
          </a:p>
          <a:p>
            <a:pPr algn="ctr">
              <a:lnSpc>
                <a:spcPct val="80000"/>
              </a:lnSpc>
            </a:pPr>
            <a:r>
              <a:rPr lang="en-US" altLang="ja-JP" sz="900" spc="-100" dirty="0"/>
              <a:t>Chamber</a:t>
            </a:r>
          </a:p>
        </p:txBody>
      </p:sp>
      <p:sp>
        <p:nvSpPr>
          <p:cNvPr id="30" name="タイトル 29">
            <a:extLst>
              <a:ext uri="{FF2B5EF4-FFF2-40B4-BE49-F238E27FC236}">
                <a16:creationId xmlns:a16="http://schemas.microsoft.com/office/drawing/2014/main" id="{4CDDA763-80A4-BAF8-76EC-46FC3D2AFB2F}"/>
              </a:ext>
            </a:extLst>
          </p:cNvPr>
          <p:cNvSpPr>
            <a:spLocks noGrp="1"/>
          </p:cNvSpPr>
          <p:nvPr>
            <p:ph type="title"/>
          </p:nvPr>
        </p:nvSpPr>
        <p:spPr/>
        <p:txBody>
          <a:bodyPr>
            <a:normAutofit/>
          </a:bodyPr>
          <a:lstStyle/>
          <a:p>
            <a:r>
              <a:rPr kumimoji="0" lang="en-US" altLang="ja-JP" sz="3800" b="1" spc="-100" dirty="0">
                <a:solidFill>
                  <a:prstClr val="white"/>
                </a:solidFill>
                <a:latin typeface="Segoe UI"/>
                <a:ea typeface="游ゴシック"/>
              </a:rPr>
              <a:t>For High Performance Propulsion System in Aerospace</a:t>
            </a:r>
            <a:endParaRPr lang="ja-JP" altLang="en-US" sz="3800" dirty="0"/>
          </a:p>
        </p:txBody>
      </p:sp>
      <p:sp>
        <p:nvSpPr>
          <p:cNvPr id="4" name="スライド番号プレースホルダー 3">
            <a:extLst>
              <a:ext uri="{FF2B5EF4-FFF2-40B4-BE49-F238E27FC236}">
                <a16:creationId xmlns:a16="http://schemas.microsoft.com/office/drawing/2014/main" id="{A808FC33-38FC-3D8D-B538-B436E1D12585}"/>
              </a:ext>
            </a:extLst>
          </p:cNvPr>
          <p:cNvSpPr>
            <a:spLocks noGrp="1"/>
          </p:cNvSpPr>
          <p:nvPr>
            <p:ph type="sldNum" sz="quarter" idx="12"/>
          </p:nvPr>
        </p:nvSpPr>
        <p:spPr/>
        <p:txBody>
          <a:bodyPr/>
          <a:lstStyle/>
          <a:p>
            <a:fld id="{6ECE9F22-6082-4149-A6D0-CD8937F79825}" type="slidenum">
              <a:rPr kumimoji="1" lang="ja-JP" altLang="en-US" smtClean="0"/>
              <a:t>36</a:t>
            </a:fld>
            <a:endParaRPr kumimoji="1" lang="ja-JP" altLang="en-US"/>
          </a:p>
        </p:txBody>
      </p:sp>
    </p:spTree>
    <p:extLst>
      <p:ext uri="{BB962C8B-B14F-4D97-AF65-F5344CB8AC3E}">
        <p14:creationId xmlns:p14="http://schemas.microsoft.com/office/powerpoint/2010/main" val="3845813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C8FA75-EA75-4C59-B1E6-BEB5AA1200FF}"/>
              </a:ext>
            </a:extLst>
          </p:cNvPr>
          <p:cNvSpPr>
            <a:spLocks noGrp="1"/>
          </p:cNvSpPr>
          <p:nvPr>
            <p:ph type="title"/>
          </p:nvPr>
        </p:nvSpPr>
        <p:spPr>
          <a:xfrm>
            <a:off x="0" y="1260000"/>
            <a:ext cx="12192000" cy="2880000"/>
          </a:xfrm>
          <a:solidFill>
            <a:srgbClr val="0000FF"/>
          </a:solidFill>
        </p:spPr>
        <p:txBody>
          <a:bodyPr lIns="1800000">
            <a:normAutofit/>
          </a:bodyPr>
          <a:lstStyle/>
          <a:p>
            <a:pPr algn="l"/>
            <a:r>
              <a:rPr lang="en-US" altLang="ja-JP" sz="7200" dirty="0">
                <a:latin typeface="Segoe UI" panose="020B0502040204020203" pitchFamily="34" charset="0"/>
                <a:cs typeface="Segoe UI" panose="020B0502040204020203" pitchFamily="34" charset="0"/>
              </a:rPr>
              <a:t>Sµ</a:t>
            </a:r>
            <a:r>
              <a:rPr lang="en-US" altLang="ja-JP" sz="7200" baseline="30000" dirty="0">
                <a:latin typeface="Segoe UI" panose="020B0502040204020203" pitchFamily="34" charset="0"/>
                <a:cs typeface="Segoe UI" panose="020B0502040204020203" pitchFamily="34" charset="0"/>
              </a:rPr>
              <a:t>+</a:t>
            </a:r>
            <a:r>
              <a:rPr lang="en-US" altLang="ja-JP" sz="7200" dirty="0">
                <a:latin typeface="Segoe UI" panose="020B0502040204020203" pitchFamily="34" charset="0"/>
                <a:cs typeface="Segoe UI" panose="020B0502040204020203" pitchFamily="34" charset="0"/>
              </a:rPr>
              <a:t>M:</a:t>
            </a:r>
            <a:br>
              <a:rPr kumimoji="1" lang="en-US" altLang="ja-JP" b="1" dirty="0">
                <a:solidFill>
                  <a:schemeClr val="bg1"/>
                </a:solidFill>
                <a:latin typeface="Segoe UI" panose="020B0502040204020203" pitchFamily="34" charset="0"/>
                <a:cs typeface="Segoe UI" panose="020B0502040204020203" pitchFamily="34" charset="0"/>
              </a:rPr>
            </a:br>
            <a:r>
              <a:rPr kumimoji="1" lang="en-US" altLang="ja-JP" dirty="0">
                <a:solidFill>
                  <a:schemeClr val="bg1"/>
                </a:solidFill>
                <a:latin typeface="Segoe UI" panose="020B0502040204020203" pitchFamily="34" charset="0"/>
                <a:cs typeface="Segoe UI" panose="020B0502040204020203" pitchFamily="34" charset="0"/>
              </a:rPr>
              <a:t>Scanning </a:t>
            </a:r>
            <a:r>
              <a:rPr kumimoji="1" lang="en-US" altLang="ja-JP" dirty="0" err="1">
                <a:solidFill>
                  <a:schemeClr val="bg1"/>
                </a:solidFill>
                <a:latin typeface="Segoe UI" panose="020B0502040204020203" pitchFamily="34" charset="0"/>
                <a:cs typeface="Segoe UI" panose="020B0502040204020203" pitchFamily="34" charset="0"/>
              </a:rPr>
              <a:t>μSR</a:t>
            </a:r>
            <a:r>
              <a:rPr kumimoji="1" lang="en-US" altLang="ja-JP" dirty="0">
                <a:solidFill>
                  <a:schemeClr val="bg1"/>
                </a:solidFill>
                <a:latin typeface="Segoe UI" panose="020B0502040204020203" pitchFamily="34" charset="0"/>
                <a:cs typeface="Segoe UI" panose="020B0502040204020203" pitchFamily="34" charset="0"/>
              </a:rPr>
              <a:t> Microscopy</a:t>
            </a:r>
            <a:endParaRPr kumimoji="1" lang="ja-JP" altLang="en-US" dirty="0">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21340331-3C54-D73F-B932-630896B6257A}"/>
              </a:ext>
            </a:extLst>
          </p:cNvPr>
          <p:cNvSpPr txBox="1"/>
          <p:nvPr/>
        </p:nvSpPr>
        <p:spPr>
          <a:xfrm>
            <a:off x="1898075" y="4712759"/>
            <a:ext cx="8769927" cy="1261884"/>
          </a:xfrm>
          <a:prstGeom prst="rect">
            <a:avLst/>
          </a:prstGeom>
          <a:noFill/>
        </p:spPr>
        <p:txBody>
          <a:bodyPr wrap="square">
            <a:spAutoFit/>
          </a:bodyPr>
          <a:lstStyle/>
          <a:p>
            <a:r>
              <a:rPr lang="en-US" altLang="ja-JP" sz="3800" dirty="0">
                <a:solidFill>
                  <a:srgbClr val="0000FF"/>
                </a:solidFill>
                <a:latin typeface="Segoe UI" panose="020B0502040204020203" pitchFamily="34" charset="0"/>
                <a:cs typeface="Segoe UI" panose="020B0502040204020203" pitchFamily="34" charset="0"/>
              </a:rPr>
              <a:t>Nano-</a:t>
            </a:r>
            <a:r>
              <a:rPr lang="en-US" altLang="ja-JP" sz="3800" dirty="0" err="1">
                <a:solidFill>
                  <a:srgbClr val="0000FF"/>
                </a:solidFill>
                <a:latin typeface="Segoe UI" panose="020B0502040204020203" pitchFamily="34" charset="0"/>
                <a:cs typeface="Segoe UI" panose="020B0502040204020203" pitchFamily="34" charset="0"/>
              </a:rPr>
              <a:t>resolutional</a:t>
            </a:r>
            <a:r>
              <a:rPr lang="en-US" altLang="ja-JP" sz="3800" dirty="0">
                <a:solidFill>
                  <a:srgbClr val="0000FF"/>
                </a:solidFill>
                <a:latin typeface="Segoe UI" panose="020B0502040204020203" pitchFamily="34" charset="0"/>
                <a:cs typeface="Segoe UI" panose="020B0502040204020203" pitchFamily="34" charset="0"/>
              </a:rPr>
              <a:t> </a:t>
            </a:r>
            <a:r>
              <a:rPr lang="en-US" altLang="ja-JP" sz="3800" b="1" dirty="0">
                <a:solidFill>
                  <a:srgbClr val="0000FF"/>
                </a:solidFill>
                <a:latin typeface="Segoe UI" panose="020B0502040204020203" pitchFamily="34" charset="0"/>
                <a:cs typeface="Segoe UI" panose="020B0502040204020203" pitchFamily="34" charset="0"/>
              </a:rPr>
              <a:t>3D mapping</a:t>
            </a:r>
            <a:r>
              <a:rPr lang="en-US" altLang="ja-JP" sz="3800" dirty="0">
                <a:solidFill>
                  <a:srgbClr val="0000FF"/>
                </a:solidFill>
                <a:latin typeface="Segoe UI" panose="020B0502040204020203" pitchFamily="34" charset="0"/>
                <a:cs typeface="Segoe UI" panose="020B0502040204020203" pitchFamily="34" charset="0"/>
              </a:rPr>
              <a:t> of </a:t>
            </a:r>
            <a:br>
              <a:rPr lang="en-US" altLang="ja-JP" sz="3800" dirty="0">
                <a:solidFill>
                  <a:srgbClr val="0000FF"/>
                </a:solidFill>
                <a:latin typeface="Segoe UI" panose="020B0502040204020203" pitchFamily="34" charset="0"/>
                <a:cs typeface="Segoe UI" panose="020B0502040204020203" pitchFamily="34" charset="0"/>
              </a:rPr>
            </a:br>
            <a:r>
              <a:rPr lang="en-US" altLang="ja-JP" sz="3800" b="1" dirty="0" err="1">
                <a:solidFill>
                  <a:srgbClr val="0000FF"/>
                </a:solidFill>
                <a:latin typeface="Segoe UI" panose="020B0502040204020203" pitchFamily="34" charset="0"/>
                <a:cs typeface="Segoe UI" panose="020B0502040204020203" pitchFamily="34" charset="0"/>
              </a:rPr>
              <a:t>μSR</a:t>
            </a:r>
            <a:r>
              <a:rPr lang="ja-JP" altLang="en-US" sz="3800" b="1" dirty="0">
                <a:solidFill>
                  <a:srgbClr val="0000FF"/>
                </a:solidFill>
                <a:latin typeface="Segoe UI" panose="020B0502040204020203" pitchFamily="34" charset="0"/>
                <a:cs typeface="Segoe UI" panose="020B0502040204020203" pitchFamily="34" charset="0"/>
              </a:rPr>
              <a:t> </a:t>
            </a:r>
            <a:r>
              <a:rPr lang="en-US" altLang="ja-JP" sz="3800" b="1" dirty="0">
                <a:solidFill>
                  <a:srgbClr val="0000FF"/>
                </a:solidFill>
                <a:latin typeface="Segoe UI" panose="020B0502040204020203" pitchFamily="34" charset="0"/>
                <a:cs typeface="Segoe UI" panose="020B0502040204020203" pitchFamily="34" charset="0"/>
              </a:rPr>
              <a:t>spectroscopy</a:t>
            </a:r>
            <a:r>
              <a:rPr lang="ja-JP" altLang="en-US" sz="3800" dirty="0">
                <a:solidFill>
                  <a:srgbClr val="0000FF"/>
                </a:solidFill>
                <a:latin typeface="Segoe UI" panose="020B0502040204020203" pitchFamily="34" charset="0"/>
                <a:cs typeface="Segoe UI" panose="020B0502040204020203" pitchFamily="34" charset="0"/>
              </a:rPr>
              <a:t> </a:t>
            </a:r>
            <a:r>
              <a:rPr lang="en-US" altLang="ja-JP" sz="3800" dirty="0">
                <a:solidFill>
                  <a:srgbClr val="0000FF"/>
                </a:solidFill>
                <a:latin typeface="Segoe UI" panose="020B0502040204020203" pitchFamily="34" charset="0"/>
                <a:cs typeface="Segoe UI" panose="020B0502040204020203" pitchFamily="34" charset="0"/>
              </a:rPr>
              <a:t>in</a:t>
            </a:r>
            <a:r>
              <a:rPr lang="ja-JP" altLang="en-US" sz="3800" dirty="0">
                <a:solidFill>
                  <a:srgbClr val="0000FF"/>
                </a:solidFill>
                <a:latin typeface="Segoe UI" panose="020B0502040204020203" pitchFamily="34" charset="0"/>
                <a:cs typeface="Segoe UI" panose="020B0502040204020203" pitchFamily="34" charset="0"/>
              </a:rPr>
              <a:t> </a:t>
            </a:r>
            <a:r>
              <a:rPr lang="en-US" altLang="ja-JP" sz="3800" dirty="0">
                <a:solidFill>
                  <a:srgbClr val="0000FF"/>
                </a:solidFill>
                <a:latin typeface="Segoe UI" panose="020B0502040204020203" pitchFamily="34" charset="0"/>
                <a:cs typeface="Segoe UI" panose="020B0502040204020203" pitchFamily="34" charset="0"/>
              </a:rPr>
              <a:t>specimens</a:t>
            </a:r>
          </a:p>
        </p:txBody>
      </p:sp>
      <p:sp>
        <p:nvSpPr>
          <p:cNvPr id="4" name="テキスト ボックス 3">
            <a:extLst>
              <a:ext uri="{FF2B5EF4-FFF2-40B4-BE49-F238E27FC236}">
                <a16:creationId xmlns:a16="http://schemas.microsoft.com/office/drawing/2014/main" id="{80B61B54-0BD2-F956-1517-CDF72FD95066}"/>
              </a:ext>
            </a:extLst>
          </p:cNvPr>
          <p:cNvSpPr txBox="1"/>
          <p:nvPr/>
        </p:nvSpPr>
        <p:spPr>
          <a:xfrm>
            <a:off x="1662115" y="152004"/>
            <a:ext cx="7685085" cy="1107996"/>
          </a:xfrm>
          <a:prstGeom prst="rect">
            <a:avLst/>
          </a:prstGeom>
          <a:noFill/>
        </p:spPr>
        <p:txBody>
          <a:bodyPr wrap="square">
            <a:spAutoFit/>
          </a:bodyPr>
          <a:lstStyle/>
          <a:p>
            <a:r>
              <a:rPr lang="en-US" altLang="ja-JP" sz="6600" b="1" dirty="0">
                <a:solidFill>
                  <a:srgbClr val="99CCFF"/>
                </a:solidFill>
                <a:latin typeface="Segoe UI" panose="020B0502040204020203" pitchFamily="34" charset="0"/>
                <a:cs typeface="Segoe UI" panose="020B0502040204020203" pitchFamily="34" charset="0"/>
              </a:rPr>
              <a:t>The 2</a:t>
            </a:r>
            <a:r>
              <a:rPr lang="en-US" altLang="ja-JP" sz="6600" b="1" baseline="30000" dirty="0">
                <a:solidFill>
                  <a:srgbClr val="99CCFF"/>
                </a:solidFill>
                <a:latin typeface="Segoe UI" panose="020B0502040204020203" pitchFamily="34" charset="0"/>
                <a:cs typeface="Segoe UI" panose="020B0502040204020203" pitchFamily="34" charset="0"/>
              </a:rPr>
              <a:t>nd</a:t>
            </a:r>
            <a:r>
              <a:rPr lang="en-US" altLang="ja-JP" sz="6600" b="1" dirty="0">
                <a:solidFill>
                  <a:srgbClr val="99CCFF"/>
                </a:solidFill>
                <a:latin typeface="Segoe UI" panose="020B0502040204020203" pitchFamily="34" charset="0"/>
                <a:cs typeface="Segoe UI" panose="020B0502040204020203" pitchFamily="34" charset="0"/>
              </a:rPr>
              <a:t>  Project:</a:t>
            </a:r>
            <a:endParaRPr lang="ja-JP" altLang="en-US" sz="6600" b="1" dirty="0">
              <a:solidFill>
                <a:srgbClr val="99CCFF"/>
              </a:solidFill>
            </a:endParaRPr>
          </a:p>
        </p:txBody>
      </p:sp>
      <p:sp>
        <p:nvSpPr>
          <p:cNvPr id="5" name="スライド番号プレースホルダー 4">
            <a:extLst>
              <a:ext uri="{FF2B5EF4-FFF2-40B4-BE49-F238E27FC236}">
                <a16:creationId xmlns:a16="http://schemas.microsoft.com/office/drawing/2014/main" id="{E177AAB9-1716-CF2E-9EBE-0A66A2BD3346}"/>
              </a:ext>
            </a:extLst>
          </p:cNvPr>
          <p:cNvSpPr>
            <a:spLocks noGrp="1"/>
          </p:cNvSpPr>
          <p:nvPr>
            <p:ph type="sldNum" sz="quarter" idx="12"/>
          </p:nvPr>
        </p:nvSpPr>
        <p:spPr/>
        <p:txBody>
          <a:bodyPr/>
          <a:lstStyle/>
          <a:p>
            <a:fld id="{6ECE9F22-6082-4149-A6D0-CD8937F79825}" type="slidenum">
              <a:rPr kumimoji="1" lang="ja-JP" altLang="en-US" smtClean="0"/>
              <a:t>37</a:t>
            </a:fld>
            <a:endParaRPr kumimoji="1" lang="ja-JP" altLang="en-US"/>
          </a:p>
        </p:txBody>
      </p:sp>
    </p:spTree>
    <p:extLst>
      <p:ext uri="{BB962C8B-B14F-4D97-AF65-F5344CB8AC3E}">
        <p14:creationId xmlns:p14="http://schemas.microsoft.com/office/powerpoint/2010/main" val="153875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E258-77FE-E6AC-6D5C-A1D2AA0C4045}"/>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BCD2A870-6506-3360-8F9D-9FE028DB8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549" y="1740967"/>
            <a:ext cx="9118898" cy="3030432"/>
          </a:xfrm>
          <a:prstGeom prst="rect">
            <a:avLst/>
          </a:prstGeom>
        </p:spPr>
      </p:pic>
      <p:sp>
        <p:nvSpPr>
          <p:cNvPr id="24" name="テキスト ボックス 23">
            <a:extLst>
              <a:ext uri="{FF2B5EF4-FFF2-40B4-BE49-F238E27FC236}">
                <a16:creationId xmlns:a16="http://schemas.microsoft.com/office/drawing/2014/main" id="{A99EEBB9-90D4-1B76-84B3-FAB854AC3569}"/>
              </a:ext>
            </a:extLst>
          </p:cNvPr>
          <p:cNvSpPr txBox="1"/>
          <p:nvPr/>
        </p:nvSpPr>
        <p:spPr>
          <a:xfrm>
            <a:off x="7347004" y="4486285"/>
            <a:ext cx="4610534" cy="1200329"/>
          </a:xfrm>
          <a:prstGeom prst="rect">
            <a:avLst/>
          </a:prstGeom>
          <a:noFill/>
        </p:spPr>
        <p:txBody>
          <a:bodyPr wrap="square" rtlCol="0">
            <a:spAutoFit/>
          </a:bodyPr>
          <a:lstStyle/>
          <a:p>
            <a:pPr defTabSz="457200">
              <a:defRPr/>
            </a:pPr>
            <a:r>
              <a:rPr lang="en-US" altLang="ja-JP" sz="2400" b="1" i="1" dirty="0">
                <a:solidFill>
                  <a:srgbClr val="0000FF"/>
                </a:solidFill>
                <a:latin typeface="Segoe UI"/>
                <a:ea typeface="游ゴシック"/>
              </a:rPr>
              <a:t>and </a:t>
            </a:r>
            <a:r>
              <a:rPr lang="en-US" altLang="ja-JP" sz="2400" b="1" i="1" dirty="0" err="1">
                <a:solidFill>
                  <a:srgbClr val="0000FF"/>
                </a:solidFill>
                <a:latin typeface="Segoe UI"/>
                <a:ea typeface="游ゴシック"/>
              </a:rPr>
              <a:t>μSR</a:t>
            </a:r>
            <a:r>
              <a:rPr lang="en-US" altLang="ja-JP" sz="2400" b="1" i="1" dirty="0">
                <a:solidFill>
                  <a:srgbClr val="0000FF"/>
                </a:solidFill>
                <a:latin typeface="Segoe UI"/>
                <a:ea typeface="游ゴシック"/>
              </a:rPr>
              <a:t>-spectra are detected</a:t>
            </a:r>
            <a:br>
              <a:rPr lang="en-US" altLang="ja-JP" sz="2400" b="1" i="1" dirty="0">
                <a:solidFill>
                  <a:srgbClr val="0000FF"/>
                </a:solidFill>
                <a:latin typeface="Segoe UI"/>
                <a:ea typeface="游ゴシック"/>
              </a:rPr>
            </a:br>
            <a:r>
              <a:rPr lang="en-US" altLang="ja-JP" sz="2400" b="1" i="1" dirty="0">
                <a:solidFill>
                  <a:srgbClr val="0000FF"/>
                </a:solidFill>
                <a:latin typeface="Segoe UI"/>
                <a:ea typeface="游ゴシック"/>
              </a:rPr>
              <a:t>point by point.</a:t>
            </a:r>
            <a:br>
              <a:rPr lang="en-US" altLang="ja-JP" sz="2400" b="1" i="1" dirty="0">
                <a:solidFill>
                  <a:srgbClr val="0000FF"/>
                </a:solidFill>
                <a:latin typeface="Segoe UI"/>
                <a:ea typeface="游ゴシック"/>
              </a:rPr>
            </a:br>
            <a:endParaRPr lang="ja-JP" altLang="en-US" sz="2400" b="1" i="1" dirty="0">
              <a:solidFill>
                <a:srgbClr val="0000FF"/>
              </a:solidFill>
              <a:latin typeface="Segoe UI"/>
              <a:ea typeface="游ゴシック"/>
            </a:endParaRPr>
          </a:p>
        </p:txBody>
      </p:sp>
      <p:sp>
        <p:nvSpPr>
          <p:cNvPr id="8" name="正方形/長方形 7">
            <a:extLst>
              <a:ext uri="{FF2B5EF4-FFF2-40B4-BE49-F238E27FC236}">
                <a16:creationId xmlns:a16="http://schemas.microsoft.com/office/drawing/2014/main" id="{FF317BD0-5BE7-9CC9-BDAC-1688C137AB72}"/>
              </a:ext>
            </a:extLst>
          </p:cNvPr>
          <p:cNvSpPr/>
          <p:nvPr/>
        </p:nvSpPr>
        <p:spPr>
          <a:xfrm>
            <a:off x="1568547" y="2664568"/>
            <a:ext cx="682284" cy="103682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457200">
              <a:defRPr/>
            </a:pPr>
            <a:r>
              <a:rPr lang="en-US" altLang="ja-JP" sz="4400" b="1" dirty="0">
                <a:solidFill>
                  <a:schemeClr val="accent2">
                    <a:lumMod val="50000"/>
                  </a:schemeClr>
                </a:solidFill>
                <a:latin typeface="Segoe UI" panose="020B0502040204020203" pitchFamily="34" charset="0"/>
                <a:ea typeface="游ゴシック"/>
                <a:cs typeface="Segoe UI" panose="020B0502040204020203" pitchFamily="34" charset="0"/>
              </a:rPr>
              <a:t>μ</a:t>
            </a:r>
            <a:r>
              <a:rPr lang="ja-JP" altLang="en-US" sz="4400" b="1" baseline="30000" dirty="0">
                <a:solidFill>
                  <a:schemeClr val="accent2">
                    <a:lumMod val="50000"/>
                  </a:schemeClr>
                </a:solidFill>
                <a:latin typeface="Segoe UI" panose="020B0502040204020203" pitchFamily="34" charset="0"/>
                <a:ea typeface="游ゴシック"/>
                <a:cs typeface="Segoe UI" panose="020B0502040204020203" pitchFamily="34" charset="0"/>
              </a:rPr>
              <a:t>＋</a:t>
            </a:r>
          </a:p>
        </p:txBody>
      </p:sp>
      <p:sp>
        <p:nvSpPr>
          <p:cNvPr id="11" name="テキスト ボックス 10">
            <a:extLst>
              <a:ext uri="{FF2B5EF4-FFF2-40B4-BE49-F238E27FC236}">
                <a16:creationId xmlns:a16="http://schemas.microsoft.com/office/drawing/2014/main" id="{E44251E2-7C73-D11D-946A-A0446430CC08}"/>
              </a:ext>
            </a:extLst>
          </p:cNvPr>
          <p:cNvSpPr txBox="1"/>
          <p:nvPr/>
        </p:nvSpPr>
        <p:spPr>
          <a:xfrm>
            <a:off x="6629892" y="3106062"/>
            <a:ext cx="989616" cy="468069"/>
          </a:xfrm>
          <a:prstGeom prst="rect">
            <a:avLst/>
          </a:prstGeom>
          <a:noFill/>
        </p:spPr>
        <p:txBody>
          <a:bodyPr wrap="none">
            <a:noAutofit/>
          </a:bodyPr>
          <a:lstStyle/>
          <a:p>
            <a:pPr algn="ctr"/>
            <a:r>
              <a:rPr lang="en-US" altLang="ja-JP" sz="1200" b="1" dirty="0">
                <a:solidFill>
                  <a:schemeClr val="bg1"/>
                </a:solidFill>
                <a:latin typeface="Segoe UI" panose="020B0502040204020203" pitchFamily="34" charset="0"/>
                <a:cs typeface="Segoe UI" panose="020B0502040204020203" pitchFamily="34" charset="0"/>
              </a:rPr>
              <a:t>decay </a:t>
            </a:r>
            <a:br>
              <a:rPr lang="en-US" altLang="ja-JP" sz="1200" b="1" dirty="0">
                <a:solidFill>
                  <a:schemeClr val="bg1"/>
                </a:solidFill>
                <a:latin typeface="Segoe UI" panose="020B0502040204020203" pitchFamily="34" charset="0"/>
                <a:cs typeface="Segoe UI" panose="020B0502040204020203" pitchFamily="34" charset="0"/>
              </a:rPr>
            </a:br>
            <a:r>
              <a:rPr lang="en-US" altLang="ja-JP" sz="1200" b="1" dirty="0">
                <a:solidFill>
                  <a:schemeClr val="bg1"/>
                </a:solidFill>
                <a:latin typeface="Segoe UI" panose="020B0502040204020203" pitchFamily="34" charset="0"/>
                <a:cs typeface="Segoe UI" panose="020B0502040204020203" pitchFamily="34" charset="0"/>
              </a:rPr>
              <a:t>positron</a:t>
            </a:r>
            <a:endParaRPr lang="ja-JP" altLang="en-US" sz="1200" b="1" dirty="0">
              <a:solidFill>
                <a:schemeClr val="bg1"/>
              </a:solidFill>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6344956D-35FD-B16C-1EA0-2831D1128681}"/>
              </a:ext>
            </a:extLst>
          </p:cNvPr>
          <p:cNvSpPr txBox="1"/>
          <p:nvPr/>
        </p:nvSpPr>
        <p:spPr>
          <a:xfrm>
            <a:off x="0" y="642746"/>
            <a:ext cx="12191999" cy="584775"/>
          </a:xfrm>
          <a:prstGeom prst="rect">
            <a:avLst/>
          </a:prstGeom>
          <a:noFill/>
        </p:spPr>
        <p:txBody>
          <a:bodyPr wrap="square" lIns="0" rIns="0">
            <a:spAutoFit/>
          </a:bodyPr>
          <a:lstStyle/>
          <a:p>
            <a:pPr algn="ctr"/>
            <a:r>
              <a:rPr lang="en-US" altLang="ja-JP" sz="3200" b="1" spc="-150" dirty="0">
                <a:solidFill>
                  <a:srgbClr val="000080"/>
                </a:solidFill>
                <a:latin typeface="Segoe UI" panose="020B0502040204020203" pitchFamily="34" charset="0"/>
                <a:cs typeface="Segoe UI" panose="020B0502040204020203" pitchFamily="34" charset="0"/>
              </a:rPr>
              <a:t>as an application of pico-sec pulsed 30nm-focused polarized μ-beam</a:t>
            </a:r>
            <a:endParaRPr lang="ja-JP" altLang="en-US" sz="3200" b="1" spc="-150" dirty="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8BBAC6B4-108E-363A-968A-29875A70B2F2}"/>
              </a:ext>
            </a:extLst>
          </p:cNvPr>
          <p:cNvSpPr txBox="1"/>
          <p:nvPr/>
        </p:nvSpPr>
        <p:spPr>
          <a:xfrm>
            <a:off x="1407114" y="1404522"/>
            <a:ext cx="6823793" cy="461665"/>
          </a:xfrm>
          <a:prstGeom prst="rect">
            <a:avLst/>
          </a:prstGeom>
          <a:noFill/>
        </p:spPr>
        <p:txBody>
          <a:bodyPr wrap="square" rtlCol="0">
            <a:spAutoFit/>
          </a:bodyPr>
          <a:lstStyle/>
          <a:p>
            <a:pPr defTabSz="457200">
              <a:defRPr/>
            </a:pPr>
            <a:r>
              <a:rPr lang="en-US" altLang="ja-JP" sz="2400" b="1" i="1" dirty="0">
                <a:solidFill>
                  <a:srgbClr val="0000FF"/>
                </a:solidFill>
                <a:latin typeface="Segoe UI"/>
                <a:ea typeface="游ゴシック"/>
              </a:rPr>
              <a:t>Specimen is Scanned by focused μ</a:t>
            </a:r>
            <a:r>
              <a:rPr lang="en-US" altLang="ja-JP" sz="2400" b="1" i="1" baseline="30000" dirty="0">
                <a:solidFill>
                  <a:srgbClr val="0000FF"/>
                </a:solidFill>
                <a:latin typeface="Segoe UI"/>
                <a:ea typeface="游ゴシック"/>
              </a:rPr>
              <a:t>+</a:t>
            </a:r>
            <a:r>
              <a:rPr lang="en-US" altLang="ja-JP" sz="2400" b="1" i="1" dirty="0">
                <a:solidFill>
                  <a:srgbClr val="0000FF"/>
                </a:solidFill>
                <a:latin typeface="Segoe UI"/>
                <a:ea typeface="游ゴシック"/>
              </a:rPr>
              <a:t> beams,</a:t>
            </a:r>
          </a:p>
        </p:txBody>
      </p:sp>
      <p:sp>
        <p:nvSpPr>
          <p:cNvPr id="5" name="タイトル 4">
            <a:extLst>
              <a:ext uri="{FF2B5EF4-FFF2-40B4-BE49-F238E27FC236}">
                <a16:creationId xmlns:a16="http://schemas.microsoft.com/office/drawing/2014/main" id="{B7FDF27D-D9E5-C931-5F11-F1FE3E2883E0}"/>
              </a:ext>
            </a:extLst>
          </p:cNvPr>
          <p:cNvSpPr>
            <a:spLocks noGrp="1"/>
          </p:cNvSpPr>
          <p:nvPr>
            <p:ph type="title"/>
          </p:nvPr>
        </p:nvSpPr>
        <p:spPr/>
        <p:txBody>
          <a:bodyPr>
            <a:normAutofit/>
          </a:bodyPr>
          <a:lstStyle/>
          <a:p>
            <a:pPr algn="l"/>
            <a:r>
              <a:rPr kumimoji="0" lang="en-US" altLang="ja-JP" dirty="0" err="1">
                <a:solidFill>
                  <a:prstClr val="white"/>
                </a:solidFill>
                <a:latin typeface="Segoe UI"/>
                <a:ea typeface="游ゴシック"/>
              </a:rPr>
              <a:t>Sμ</a:t>
            </a:r>
            <a:r>
              <a:rPr kumimoji="0" lang="en-US" altLang="ja-JP" baseline="30000" dirty="0" err="1">
                <a:solidFill>
                  <a:prstClr val="white"/>
                </a:solidFill>
                <a:latin typeface="Segoe UI"/>
                <a:ea typeface="游ゴシック"/>
              </a:rPr>
              <a:t>+</a:t>
            </a:r>
            <a:r>
              <a:rPr kumimoji="0" lang="en-US" altLang="ja-JP" dirty="0" err="1">
                <a:solidFill>
                  <a:prstClr val="white"/>
                </a:solidFill>
                <a:latin typeface="Segoe UI"/>
                <a:ea typeface="游ゴシック"/>
              </a:rPr>
              <a:t>M</a:t>
            </a:r>
            <a:r>
              <a:rPr kumimoji="0" lang="ja-JP" altLang="en-US" dirty="0">
                <a:solidFill>
                  <a:prstClr val="white"/>
                </a:solidFill>
                <a:latin typeface="Segoe UI"/>
                <a:ea typeface="游ゴシック"/>
              </a:rPr>
              <a:t> </a:t>
            </a:r>
            <a:r>
              <a:rPr kumimoji="0" lang="en-US" altLang="ja-JP" dirty="0">
                <a:solidFill>
                  <a:prstClr val="white"/>
                </a:solidFill>
                <a:latin typeface="Segoe UI"/>
                <a:ea typeface="游ゴシック"/>
              </a:rPr>
              <a:t>:</a:t>
            </a:r>
            <a:r>
              <a:rPr kumimoji="0" lang="ja-JP" altLang="en-US" dirty="0">
                <a:solidFill>
                  <a:prstClr val="white"/>
                </a:solidFill>
                <a:latin typeface="Segoe UI"/>
                <a:ea typeface="游ゴシック"/>
              </a:rPr>
              <a:t> </a:t>
            </a:r>
            <a:r>
              <a:rPr kumimoji="0" lang="en-US" altLang="ja-JP" sz="4000" b="1" dirty="0">
                <a:solidFill>
                  <a:prstClr val="white"/>
                </a:solidFill>
                <a:latin typeface="Segoe UI"/>
                <a:ea typeface="游ゴシック"/>
              </a:rPr>
              <a:t>Scanning </a:t>
            </a:r>
            <a:r>
              <a:rPr kumimoji="0" lang="en-US" altLang="ja-JP" sz="4000" b="1" dirty="0" err="1">
                <a:solidFill>
                  <a:prstClr val="white"/>
                </a:solidFill>
                <a:latin typeface="Segoe UI"/>
                <a:ea typeface="游ゴシック"/>
              </a:rPr>
              <a:t>μSR</a:t>
            </a:r>
            <a:r>
              <a:rPr kumimoji="0" lang="en-US" altLang="ja-JP" sz="4000" b="1" dirty="0">
                <a:solidFill>
                  <a:prstClr val="white"/>
                </a:solidFill>
                <a:latin typeface="Segoe UI"/>
                <a:ea typeface="游ゴシック"/>
              </a:rPr>
              <a:t> Microscopy</a:t>
            </a:r>
            <a:endParaRPr lang="ja-JP" altLang="en-US" dirty="0"/>
          </a:p>
        </p:txBody>
      </p:sp>
      <p:sp>
        <p:nvSpPr>
          <p:cNvPr id="3" name="スライド番号プレースホルダー 2">
            <a:extLst>
              <a:ext uri="{FF2B5EF4-FFF2-40B4-BE49-F238E27FC236}">
                <a16:creationId xmlns:a16="http://schemas.microsoft.com/office/drawing/2014/main" id="{0367075F-E363-B692-2361-1118C5FB2BB0}"/>
              </a:ext>
            </a:extLst>
          </p:cNvPr>
          <p:cNvSpPr>
            <a:spLocks noGrp="1"/>
          </p:cNvSpPr>
          <p:nvPr>
            <p:ph type="sldNum" sz="quarter" idx="12"/>
          </p:nvPr>
        </p:nvSpPr>
        <p:spPr/>
        <p:txBody>
          <a:bodyPr/>
          <a:lstStyle/>
          <a:p>
            <a:fld id="{6ECE9F22-6082-4149-A6D0-CD8937F79825}" type="slidenum">
              <a:rPr kumimoji="1" lang="ja-JP" altLang="en-US" smtClean="0"/>
              <a:t>38</a:t>
            </a:fld>
            <a:endParaRPr kumimoji="1" lang="ja-JP" altLang="en-US"/>
          </a:p>
        </p:txBody>
      </p:sp>
      <p:sp>
        <p:nvSpPr>
          <p:cNvPr id="6" name="吹き出し: 四角形 5">
            <a:extLst>
              <a:ext uri="{FF2B5EF4-FFF2-40B4-BE49-F238E27FC236}">
                <a16:creationId xmlns:a16="http://schemas.microsoft.com/office/drawing/2014/main" id="{19A7092C-251F-D784-47A1-9D1852874EED}"/>
              </a:ext>
            </a:extLst>
          </p:cNvPr>
          <p:cNvSpPr/>
          <p:nvPr/>
        </p:nvSpPr>
        <p:spPr>
          <a:xfrm>
            <a:off x="0" y="5284844"/>
            <a:ext cx="12192000" cy="1573155"/>
          </a:xfrm>
          <a:prstGeom prst="wedgeRectCallout">
            <a:avLst>
              <a:gd name="adj1" fmla="val -7185"/>
              <a:gd name="adj2" fmla="val -1272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b="1" dirty="0">
                <a:latin typeface="Segoe UI" panose="020B0502040204020203" pitchFamily="34" charset="0"/>
                <a:cs typeface="Segoe UI" panose="020B0502040204020203" pitchFamily="34" charset="0"/>
              </a:rPr>
              <a:t>Depth-scan by energy-scan and 2D-scan allow us 3D-Imaging in 30nm-resolution.</a:t>
            </a:r>
            <a:br>
              <a:rPr lang="en-US" altLang="ja-JP" sz="2400" b="1" dirty="0">
                <a:latin typeface="Segoe UI" panose="020B0502040204020203" pitchFamily="34" charset="0"/>
                <a:cs typeface="Segoe UI" panose="020B0502040204020203" pitchFamily="34" charset="0"/>
              </a:rPr>
            </a:br>
            <a:endParaRPr lang="en-US" altLang="ja-JP" sz="1100" b="1" dirty="0">
              <a:latin typeface="Segoe UI" panose="020B0502040204020203" pitchFamily="34" charset="0"/>
              <a:cs typeface="Segoe UI" panose="020B0502040204020203" pitchFamily="34" charset="0"/>
            </a:endParaRPr>
          </a:p>
          <a:p>
            <a:pPr algn="ctr"/>
            <a:r>
              <a:rPr lang="en-US" altLang="ja-JP" sz="2700" b="1" dirty="0">
                <a:latin typeface="Segoe UI" panose="020B0502040204020203" pitchFamily="34" charset="0"/>
                <a:cs typeface="Segoe UI" panose="020B0502040204020203" pitchFamily="34" charset="0"/>
              </a:rPr>
              <a:t>Long established </a:t>
            </a:r>
            <a:r>
              <a:rPr lang="en-US" altLang="ja-JP" sz="2700" b="1" dirty="0" err="1">
                <a:latin typeface="Segoe UI" panose="020B0502040204020203" pitchFamily="34" charset="0"/>
                <a:cs typeface="Segoe UI" panose="020B0502040204020203" pitchFamily="34" charset="0"/>
              </a:rPr>
              <a:t>μSR</a:t>
            </a:r>
            <a:r>
              <a:rPr lang="en-US" altLang="ja-JP" sz="2700" b="1" dirty="0">
                <a:latin typeface="Segoe UI" panose="020B0502040204020203" pitchFamily="34" charset="0"/>
                <a:cs typeface="Segoe UI" panose="020B0502040204020203" pitchFamily="34" charset="0"/>
              </a:rPr>
              <a:t> method is upgraded into 3D Volumatic Microscopy.</a:t>
            </a:r>
            <a:endParaRPr kumimoji="1" lang="en-US" altLang="ja-JP" sz="27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1370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A3975-4761-2D76-D8FA-6B580030BCE3}"/>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805D2E6-7E96-7D6E-E5E9-644153F49D3D}"/>
              </a:ext>
            </a:extLst>
          </p:cNvPr>
          <p:cNvGrpSpPr/>
          <p:nvPr/>
        </p:nvGrpSpPr>
        <p:grpSpPr>
          <a:xfrm>
            <a:off x="2260186" y="747626"/>
            <a:ext cx="4834434" cy="1920331"/>
            <a:chOff x="844471" y="1117470"/>
            <a:chExt cx="4834434" cy="1920331"/>
          </a:xfrm>
        </p:grpSpPr>
        <p:sp>
          <p:nvSpPr>
            <p:cNvPr id="3" name="MS Surface Muon">
              <a:extLst>
                <a:ext uri="{FF2B5EF4-FFF2-40B4-BE49-F238E27FC236}">
                  <a16:creationId xmlns:a16="http://schemas.microsoft.com/office/drawing/2014/main" id="{0B75B63C-E9E1-B3D2-EA98-C5B67E9B6A73}"/>
                </a:ext>
              </a:extLst>
            </p:cNvPr>
            <p:cNvSpPr/>
            <p:nvPr/>
          </p:nvSpPr>
          <p:spPr>
            <a:xfrm>
              <a:off x="980574" y="1711683"/>
              <a:ext cx="2335728" cy="1188000"/>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ltLang="ja-JP" sz="1400" b="1" dirty="0">
                  <a:latin typeface="Segoe UI" panose="020B0502040204020203" pitchFamily="34" charset="0"/>
                  <a:cs typeface="Segoe UI" panose="020B0502040204020203" pitchFamily="34" charset="0"/>
                </a:rPr>
                <a:t>Surface μ</a:t>
              </a:r>
              <a:r>
                <a:rPr lang="ja-JP" altLang="en-US" sz="1400" b="1" dirty="0">
                  <a:latin typeface="Segoe UI" panose="020B0502040204020203" pitchFamily="34" charset="0"/>
                  <a:cs typeface="Segoe UI" panose="020B0502040204020203" pitchFamily="34" charset="0"/>
                </a:rPr>
                <a:t> </a:t>
              </a:r>
              <a:r>
                <a:rPr lang="en-US" altLang="ja-JP" sz="1400" b="1" dirty="0">
                  <a:latin typeface="Segoe UI" panose="020B0502040204020203" pitchFamily="34" charset="0"/>
                  <a:cs typeface="Segoe UI" panose="020B0502040204020203" pitchFamily="34" charset="0"/>
                </a:rPr>
                <a:t>beam</a:t>
              </a:r>
            </a:p>
            <a:p>
              <a:pPr algn="ctr"/>
              <a:r>
                <a:rPr lang="en-US" altLang="ja-JP" sz="1400" b="1" dirty="0">
                  <a:latin typeface="Segoe UI" panose="020B0502040204020203" pitchFamily="34" charset="0"/>
                  <a:cs typeface="Segoe UI" panose="020B0502040204020203" pitchFamily="34" charset="0"/>
                </a:rPr>
                <a:t>100% polarized</a:t>
              </a:r>
            </a:p>
            <a:p>
              <a:pPr algn="ctr"/>
              <a:r>
                <a:rPr lang="en-US" altLang="ja-JP" sz="1400" dirty="0"/>
                <a:t>(</a:t>
              </a:r>
              <a:r>
                <a:rPr lang="en-US" altLang="ja-JP" sz="1400" baseline="-25000" dirty="0">
                  <a:latin typeface="Times New Roman" panose="02020603050405020304" pitchFamily="18" charset="0"/>
                  <a:cs typeface="Times New Roman" panose="02020603050405020304" pitchFamily="18" charset="0"/>
                </a:rPr>
                <a:t> μ</a:t>
              </a:r>
              <a:r>
                <a:rPr lang="ja-JP" altLang="en-US" sz="1400" dirty="0"/>
                <a:t>⇑</a:t>
              </a:r>
              <a:r>
                <a:rPr lang="en-US" altLang="ja-JP" sz="1400" dirty="0"/>
                <a:t>)</a:t>
              </a:r>
              <a:endParaRPr lang="ja-JP" altLang="en-US" sz="1400" b="1" dirty="0">
                <a:latin typeface="Segoe UI" panose="020B0502040204020203" pitchFamily="34" charset="0"/>
                <a:cs typeface="Segoe UI" panose="020B0502040204020203" pitchFamily="34" charset="0"/>
              </a:endParaRPr>
            </a:p>
          </p:txBody>
        </p:sp>
        <p:sp>
          <p:nvSpPr>
            <p:cNvPr id="75" name="MS 1st Beam">
              <a:extLst>
                <a:ext uri="{FF2B5EF4-FFF2-40B4-BE49-F238E27FC236}">
                  <a16:creationId xmlns:a16="http://schemas.microsoft.com/office/drawing/2014/main" id="{DED23453-8298-CC0B-65AB-9FD68575427D}"/>
                </a:ext>
              </a:extLst>
            </p:cNvPr>
            <p:cNvSpPr/>
            <p:nvPr/>
          </p:nvSpPr>
          <p:spPr>
            <a:xfrm>
              <a:off x="3575212" y="1774787"/>
              <a:ext cx="1661459"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59" h="1057836">
                  <a:moveTo>
                    <a:pt x="0" y="0"/>
                  </a:moveTo>
                  <a:lnTo>
                    <a:pt x="788894" y="0"/>
                  </a:lnTo>
                  <a:lnTo>
                    <a:pt x="1655482" y="460189"/>
                  </a:lnTo>
                  <a:lnTo>
                    <a:pt x="1661459" y="589390"/>
                  </a:lnTo>
                  <a:lnTo>
                    <a:pt x="782918" y="1057836"/>
                  </a:lnTo>
                  <a:lnTo>
                    <a:pt x="5977"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MS 1st Muonium">
              <a:extLst>
                <a:ext uri="{FF2B5EF4-FFF2-40B4-BE49-F238E27FC236}">
                  <a16:creationId xmlns:a16="http://schemas.microsoft.com/office/drawing/2014/main" id="{E51AA538-30DB-C84B-E898-0033146EEFE0}"/>
                </a:ext>
              </a:extLst>
            </p:cNvPr>
            <p:cNvSpPr/>
            <p:nvPr/>
          </p:nvSpPr>
          <p:spPr>
            <a:xfrm>
              <a:off x="3465942" y="1774787"/>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9" name="MS 1st Muonium txt">
              <a:extLst>
                <a:ext uri="{FF2B5EF4-FFF2-40B4-BE49-F238E27FC236}">
                  <a16:creationId xmlns:a16="http://schemas.microsoft.com/office/drawing/2014/main" id="{333F56D6-F6B7-A9F8-8013-1C9EF9C69F5D}"/>
                </a:ext>
              </a:extLst>
            </p:cNvPr>
            <p:cNvSpPr txBox="1"/>
            <p:nvPr/>
          </p:nvSpPr>
          <p:spPr>
            <a:xfrm>
              <a:off x="3693416" y="1840806"/>
              <a:ext cx="512961" cy="276999"/>
            </a:xfrm>
            <a:prstGeom prst="rect">
              <a:avLst/>
            </a:prstGeom>
            <a:noFill/>
          </p:spPr>
          <p:txBody>
            <a:bodyPr wrap="none" lIns="0" tIns="0" rIns="0" bIns="0" rtlCol="0">
              <a:noAutofit/>
            </a:bodyPr>
            <a:lstStyle/>
            <a:p>
              <a:pPr algn="ctr"/>
              <a:r>
                <a:rPr lang="en-US" altLang="ja-JP" b="1" dirty="0">
                  <a:solidFill>
                    <a:srgbClr val="008F00"/>
                  </a:solidFill>
                </a:rPr>
                <a:t>Mu</a:t>
              </a:r>
              <a:endParaRPr lang="ja-JP" altLang="en-US" b="1" dirty="0">
                <a:solidFill>
                  <a:srgbClr val="008F00"/>
                </a:solidFill>
              </a:endParaRPr>
            </a:p>
          </p:txBody>
        </p:sp>
        <p:sp>
          <p:nvSpPr>
            <p:cNvPr id="9" name="MS 1st Target">
              <a:extLst>
                <a:ext uri="{FF2B5EF4-FFF2-40B4-BE49-F238E27FC236}">
                  <a16:creationId xmlns:a16="http://schemas.microsoft.com/office/drawing/2014/main" id="{70ACACEC-94B4-60D9-ED72-B2FA7FFE4181}"/>
                </a:ext>
              </a:extLst>
            </p:cNvPr>
            <p:cNvSpPr/>
            <p:nvPr/>
          </p:nvSpPr>
          <p:spPr>
            <a:xfrm>
              <a:off x="3322318" y="1702779"/>
              <a:ext cx="251636"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MS Lens1">
              <a:extLst>
                <a:ext uri="{FF2B5EF4-FFF2-40B4-BE49-F238E27FC236}">
                  <a16:creationId xmlns:a16="http://schemas.microsoft.com/office/drawing/2014/main" id="{CBAF983F-A93E-95F0-CD08-8A862CEA1AD7}"/>
                </a:ext>
              </a:extLst>
            </p:cNvPr>
            <p:cNvSpPr/>
            <p:nvPr/>
          </p:nvSpPr>
          <p:spPr>
            <a:xfrm>
              <a:off x="4222026" y="1708517"/>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3" name="MS 1st Laser">
              <a:extLst>
                <a:ext uri="{FF2B5EF4-FFF2-40B4-BE49-F238E27FC236}">
                  <a16:creationId xmlns:a16="http://schemas.microsoft.com/office/drawing/2014/main" id="{61BB9213-2221-04BD-B179-BE21AA961C48}"/>
                </a:ext>
              </a:extLst>
            </p:cNvPr>
            <p:cNvCxnSpPr>
              <a:cxnSpLocks/>
            </p:cNvCxnSpPr>
            <p:nvPr/>
          </p:nvCxnSpPr>
          <p:spPr>
            <a:xfrm>
              <a:off x="3628006" y="1377933"/>
              <a:ext cx="0" cy="1659868"/>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66" name="MS 1st Laser txt">
              <a:extLst>
                <a:ext uri="{FF2B5EF4-FFF2-40B4-BE49-F238E27FC236}">
                  <a16:creationId xmlns:a16="http://schemas.microsoft.com/office/drawing/2014/main" id="{0D17F88B-EE91-9183-1368-D89F4076AB72}"/>
                </a:ext>
              </a:extLst>
            </p:cNvPr>
            <p:cNvSpPr txBox="1"/>
            <p:nvPr/>
          </p:nvSpPr>
          <p:spPr>
            <a:xfrm>
              <a:off x="3282737" y="1117470"/>
              <a:ext cx="681226" cy="262184"/>
            </a:xfrm>
            <a:prstGeom prst="rect">
              <a:avLst/>
            </a:prstGeom>
            <a:noFill/>
          </p:spPr>
          <p:txBody>
            <a:bodyPr wrap="none" lIns="0" tIns="0" rIns="0" bIns="0" rtlCol="0" anchor="b">
              <a:noAutofit/>
            </a:bodyPr>
            <a:lstStyle/>
            <a:p>
              <a:pPr algn="ctr"/>
              <a:r>
                <a:rPr lang="en-US" altLang="ja-JP" sz="1400" b="1" dirty="0">
                  <a:solidFill>
                    <a:srgbClr val="AF00AF"/>
                  </a:solidFill>
                  <a:latin typeface="Segoe UI" panose="020B0502040204020203" pitchFamily="34" charset="0"/>
                  <a:cs typeface="Segoe UI" panose="020B0502040204020203" pitchFamily="34" charset="0"/>
                </a:rPr>
                <a:t>Laser</a:t>
              </a:r>
              <a:endParaRPr lang="ja-JP" altLang="en-US" sz="1400" b="1" dirty="0">
                <a:solidFill>
                  <a:srgbClr val="AF00AF"/>
                </a:solidFill>
                <a:latin typeface="Segoe UI" panose="020B0502040204020203" pitchFamily="34" charset="0"/>
                <a:cs typeface="Segoe UI" panose="020B0502040204020203" pitchFamily="34" charset="0"/>
              </a:endParaRPr>
            </a:p>
          </p:txBody>
        </p:sp>
        <p:sp>
          <p:nvSpPr>
            <p:cNvPr id="123" name="MS 1st Beam outline">
              <a:extLst>
                <a:ext uri="{FF2B5EF4-FFF2-40B4-BE49-F238E27FC236}">
                  <a16:creationId xmlns:a16="http://schemas.microsoft.com/office/drawing/2014/main" id="{EB8F75C5-BE17-12B9-14F5-5A66F9DE51E5}"/>
                </a:ext>
              </a:extLst>
            </p:cNvPr>
            <p:cNvSpPr/>
            <p:nvPr/>
          </p:nvSpPr>
          <p:spPr>
            <a:xfrm>
              <a:off x="3607557" y="1774787"/>
              <a:ext cx="1616743"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1057836">
                  <a:moveTo>
                    <a:pt x="0" y="0"/>
                  </a:moveTo>
                  <a:lnTo>
                    <a:pt x="788894" y="0"/>
                  </a:lnTo>
                  <a:lnTo>
                    <a:pt x="1655482" y="460189"/>
                  </a:lnTo>
                  <a:cubicBezTo>
                    <a:pt x="1654511" y="503256"/>
                    <a:pt x="1653541" y="546323"/>
                    <a:pt x="1652570" y="589390"/>
                  </a:cubicBez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 name="MS Beam Ax">
              <a:extLst>
                <a:ext uri="{FF2B5EF4-FFF2-40B4-BE49-F238E27FC236}">
                  <a16:creationId xmlns:a16="http://schemas.microsoft.com/office/drawing/2014/main" id="{51144965-87BA-E9D0-ECC2-B7C0060828E3}"/>
                </a:ext>
              </a:extLst>
            </p:cNvPr>
            <p:cNvCxnSpPr>
              <a:cxnSpLocks/>
            </p:cNvCxnSpPr>
            <p:nvPr/>
          </p:nvCxnSpPr>
          <p:spPr>
            <a:xfrm flipV="1">
              <a:off x="844471" y="2289240"/>
              <a:ext cx="4834434" cy="7605"/>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03" name="MS 1st Target txt">
              <a:extLst>
                <a:ext uri="{FF2B5EF4-FFF2-40B4-BE49-F238E27FC236}">
                  <a16:creationId xmlns:a16="http://schemas.microsoft.com/office/drawing/2014/main" id="{08D04F17-C924-3708-FD9B-4C215878556A}"/>
                </a:ext>
              </a:extLst>
            </p:cNvPr>
            <p:cNvSpPr txBox="1"/>
            <p:nvPr/>
          </p:nvSpPr>
          <p:spPr>
            <a:xfrm rot="5400000">
              <a:off x="2887243" y="2149457"/>
              <a:ext cx="1033736" cy="279566"/>
            </a:xfrm>
            <a:prstGeom prst="rect">
              <a:avLst/>
            </a:prstGeom>
            <a:noFill/>
          </p:spPr>
          <p:txBody>
            <a:bodyPr wrap="none" lIns="0" tIns="0" rIns="0" bIns="0" rtlCol="0">
              <a:noAutofit/>
            </a:bodyPr>
            <a:lstStyle/>
            <a:p>
              <a:pPr algn="ctr"/>
              <a:r>
                <a:rPr lang="en-US" altLang="ja-JP" sz="1400" b="1" dirty="0">
                  <a:solidFill>
                    <a:schemeClr val="bg1"/>
                  </a:solidFill>
                </a:rPr>
                <a:t>Mu</a:t>
              </a:r>
              <a:r>
                <a:rPr lang="ja-JP" altLang="en-US" sz="1400" b="1" dirty="0">
                  <a:solidFill>
                    <a:schemeClr val="bg1"/>
                  </a:solidFill>
                </a:rPr>
                <a:t> </a:t>
              </a:r>
              <a:r>
                <a:rPr lang="en-US" altLang="ja-JP" sz="1400" b="1" dirty="0">
                  <a:solidFill>
                    <a:schemeClr val="bg1"/>
                  </a:solidFill>
                </a:rPr>
                <a:t>target</a:t>
              </a:r>
            </a:p>
          </p:txBody>
        </p:sp>
      </p:grpSp>
      <p:sp>
        <p:nvSpPr>
          <p:cNvPr id="11" name="タイトル 10">
            <a:extLst>
              <a:ext uri="{FF2B5EF4-FFF2-40B4-BE49-F238E27FC236}">
                <a16:creationId xmlns:a16="http://schemas.microsoft.com/office/drawing/2014/main" id="{FC135792-8271-807D-FE5E-17DE73C842CA}"/>
              </a:ext>
            </a:extLst>
          </p:cNvPr>
          <p:cNvSpPr>
            <a:spLocks noGrp="1"/>
          </p:cNvSpPr>
          <p:nvPr>
            <p:ph type="title"/>
          </p:nvPr>
        </p:nvSpPr>
        <p:spPr/>
        <p:txBody>
          <a:bodyPr/>
          <a:lstStyle/>
          <a:p>
            <a:pPr algn="l"/>
            <a:r>
              <a:rPr lang="en-US" altLang="ja-JP" dirty="0"/>
              <a:t>Problem of Depolarization by the simple USM</a:t>
            </a:r>
            <a:endParaRPr lang="ja-JP" altLang="en-US" dirty="0"/>
          </a:p>
        </p:txBody>
      </p:sp>
      <p:sp>
        <p:nvSpPr>
          <p:cNvPr id="18" name="スライド番号プレースホルダー 17">
            <a:extLst>
              <a:ext uri="{FF2B5EF4-FFF2-40B4-BE49-F238E27FC236}">
                <a16:creationId xmlns:a16="http://schemas.microsoft.com/office/drawing/2014/main" id="{8E5B32BE-BB85-FF2E-35FF-FA899B7C50C8}"/>
              </a:ext>
            </a:extLst>
          </p:cNvPr>
          <p:cNvSpPr>
            <a:spLocks noGrp="1"/>
          </p:cNvSpPr>
          <p:nvPr>
            <p:ph type="sldNum" sz="quarter" idx="12"/>
          </p:nvPr>
        </p:nvSpPr>
        <p:spPr/>
        <p:txBody>
          <a:bodyPr/>
          <a:lstStyle/>
          <a:p>
            <a:fld id="{6ECE9F22-6082-4149-A6D0-CD8937F79825}" type="slidenum">
              <a:rPr kumimoji="1" lang="ja-JP" altLang="en-US" smtClean="0"/>
              <a:t>39</a:t>
            </a:fld>
            <a:endParaRPr kumimoji="1" lang="ja-JP" altLang="en-US" dirty="0"/>
          </a:p>
        </p:txBody>
      </p:sp>
      <p:sp>
        <p:nvSpPr>
          <p:cNvPr id="10" name="テキスト ボックス 9">
            <a:extLst>
              <a:ext uri="{FF2B5EF4-FFF2-40B4-BE49-F238E27FC236}">
                <a16:creationId xmlns:a16="http://schemas.microsoft.com/office/drawing/2014/main" id="{80F8051A-AB53-D16C-8567-E7240DAFBD8F}"/>
              </a:ext>
            </a:extLst>
          </p:cNvPr>
          <p:cNvSpPr txBox="1"/>
          <p:nvPr/>
        </p:nvSpPr>
        <p:spPr>
          <a:xfrm>
            <a:off x="1040530" y="3441846"/>
            <a:ext cx="10838776" cy="3231654"/>
          </a:xfrm>
          <a:prstGeom prst="rect">
            <a:avLst/>
          </a:prstGeom>
          <a:noFill/>
        </p:spPr>
        <p:txBody>
          <a:bodyPr wrap="square" rtlCol="0">
            <a:spAutoFit/>
          </a:bodyPr>
          <a:lstStyle/>
          <a:p>
            <a:r>
              <a:rPr lang="en-US" altLang="ja-JP" b="1" dirty="0">
                <a:highlight>
                  <a:srgbClr val="FFFF00"/>
                </a:highlight>
              </a:rPr>
              <a:t>|</a:t>
            </a:r>
            <a:r>
              <a:rPr lang="en-US" altLang="ja-JP" baseline="-25000" dirty="0">
                <a:highlight>
                  <a:srgbClr val="FFFF00"/>
                </a:highlight>
                <a:latin typeface="Times New Roman" panose="02020603050405020304" pitchFamily="18" charset="0"/>
                <a:cs typeface="Times New Roman" panose="02020603050405020304" pitchFamily="18" charset="0"/>
              </a:rPr>
              <a:t>μ</a:t>
            </a:r>
            <a:r>
              <a:rPr lang="ja-JP" altLang="en-US" dirty="0">
                <a:highlight>
                  <a:srgbClr val="FFFF00"/>
                </a:highlight>
              </a:rPr>
              <a:t>⇑ </a:t>
            </a:r>
            <a:r>
              <a:rPr lang="en-US" altLang="ja-JP" baseline="-25000" dirty="0">
                <a:highlight>
                  <a:srgbClr val="FFFF00"/>
                </a:highlight>
                <a:latin typeface="Times New Roman" panose="02020603050405020304" pitchFamily="18" charset="0"/>
                <a:cs typeface="Times New Roman" panose="02020603050405020304" pitchFamily="18" charset="0"/>
              </a:rPr>
              <a:t>e</a:t>
            </a:r>
            <a:r>
              <a:rPr lang="ja-JP" altLang="en-US" dirty="0">
                <a:highlight>
                  <a:srgbClr val="FFFF00"/>
                </a:highlight>
              </a:rPr>
              <a:t>⇑ </a:t>
            </a:r>
            <a:r>
              <a:rPr lang="en-US" altLang="ja-JP" b="1" dirty="0">
                <a:highlight>
                  <a:srgbClr val="FFFF00"/>
                </a:highlight>
              </a:rPr>
              <a:t>〉</a:t>
            </a:r>
            <a:r>
              <a:rPr lang="en-US" altLang="ja-JP" b="1" dirty="0"/>
              <a:t>	has no time evolution.</a:t>
            </a:r>
            <a:endParaRPr lang="en-US" altLang="ja-JP" dirty="0"/>
          </a:p>
          <a:p>
            <a:r>
              <a:rPr lang="en-US" altLang="ja-JP" b="1" dirty="0">
                <a:highlight>
                  <a:srgbClr val="00FFFF"/>
                </a:highlight>
              </a:rPr>
              <a:t>|</a:t>
            </a:r>
            <a:r>
              <a:rPr lang="en-US" altLang="ja-JP" b="1" baseline="-25000" dirty="0">
                <a:highlight>
                  <a:srgbClr val="00FFFF"/>
                </a:highlight>
                <a:latin typeface="Times New Roman" panose="02020603050405020304" pitchFamily="18" charset="0"/>
                <a:cs typeface="Times New Roman" panose="02020603050405020304" pitchFamily="18" charset="0"/>
              </a:rPr>
              <a:t>μ</a:t>
            </a:r>
            <a:r>
              <a:rPr lang="ja-JP" altLang="en-US" b="1" dirty="0">
                <a:highlight>
                  <a:srgbClr val="00FFFF"/>
                </a:highlight>
              </a:rPr>
              <a:t>   </a:t>
            </a:r>
            <a:r>
              <a:rPr lang="en-US" altLang="ja-JP" b="1" baseline="-25000" dirty="0">
                <a:highlight>
                  <a:srgbClr val="00FFFF"/>
                </a:highlight>
                <a:latin typeface="Times New Roman" panose="02020603050405020304" pitchFamily="18" charset="0"/>
                <a:cs typeface="Times New Roman" panose="02020603050405020304" pitchFamily="18" charset="0"/>
              </a:rPr>
              <a:t>e</a:t>
            </a:r>
            <a:r>
              <a:rPr lang="ja-JP" altLang="en-US" b="1" dirty="0">
                <a:highlight>
                  <a:srgbClr val="00FFFF"/>
                </a:highlight>
              </a:rPr>
              <a:t>   </a:t>
            </a:r>
            <a:r>
              <a:rPr lang="en-US" altLang="ja-JP" b="1" dirty="0">
                <a:highlight>
                  <a:srgbClr val="00FFFF"/>
                </a:highlight>
              </a:rPr>
              <a:t>〉</a:t>
            </a:r>
            <a:r>
              <a:rPr lang="en-US" altLang="ja-JP" b="1" dirty="0"/>
              <a:t>	whose muon-spin rotates in Mu Hyperfine frequency (f=4.4633GHz)</a:t>
            </a:r>
          </a:p>
          <a:p>
            <a:endParaRPr lang="en-US" altLang="ja-JP" b="1" dirty="0"/>
          </a:p>
          <a:p>
            <a:r>
              <a:rPr lang="ja-JP" altLang="en-US" b="1" dirty="0"/>
              <a:t>　　　　</a:t>
            </a:r>
            <a:r>
              <a:rPr lang="en-US" altLang="ja-JP" b="1" dirty="0"/>
              <a:t>Muon-polarization is reduced into 1/2 by the step, if no care.</a:t>
            </a:r>
            <a:br>
              <a:rPr lang="en-US" altLang="ja-JP" dirty="0"/>
            </a:br>
            <a:r>
              <a:rPr lang="en-US" altLang="ja-JP" dirty="0"/>
              <a:t>	</a:t>
            </a:r>
            <a:r>
              <a:rPr lang="en-US" altLang="ja-JP" b="1" dirty="0"/>
              <a:t>For the</a:t>
            </a:r>
            <a:r>
              <a:rPr lang="ja-JP" altLang="en-US" b="1" dirty="0"/>
              <a:t> </a:t>
            </a:r>
            <a:r>
              <a:rPr lang="en-US" altLang="ja-JP" b="1" dirty="0"/>
              <a:t>4-step cooler</a:t>
            </a:r>
            <a:r>
              <a:rPr lang="ja-JP" altLang="en-US" b="1" dirty="0"/>
              <a:t>：</a:t>
            </a:r>
            <a:r>
              <a:rPr lang="en-US" altLang="ja-JP" b="1" dirty="0"/>
              <a:t>depolarizations make the muon-polarization into 1/16.</a:t>
            </a:r>
          </a:p>
          <a:p>
            <a:endParaRPr lang="en-US" altLang="ja-JP" b="1" dirty="0"/>
          </a:p>
          <a:p>
            <a:endParaRPr lang="en-US" altLang="ja-JP" b="1" dirty="0"/>
          </a:p>
          <a:p>
            <a:endParaRPr lang="en-US" altLang="ja-JP" sz="3200" b="1" dirty="0">
              <a:solidFill>
                <a:srgbClr val="0000FF"/>
              </a:solidFill>
            </a:endParaRPr>
          </a:p>
          <a:p>
            <a:r>
              <a:rPr lang="en-US" altLang="ja-JP" dirty="0"/>
              <a:t>Start-timing of spin-rotation of </a:t>
            </a:r>
            <a:r>
              <a:rPr lang="en-US" altLang="ja-JP" b="1" dirty="0">
                <a:highlight>
                  <a:srgbClr val="00FFFF"/>
                </a:highlight>
              </a:rPr>
              <a:t>|</a:t>
            </a:r>
            <a:r>
              <a:rPr lang="en-US" altLang="ja-JP" baseline="-25000" dirty="0">
                <a:highlight>
                  <a:srgbClr val="00FFFF"/>
                </a:highlight>
                <a:latin typeface="Times New Roman" panose="02020603050405020304" pitchFamily="18" charset="0"/>
                <a:cs typeface="Times New Roman" panose="02020603050405020304" pitchFamily="18" charset="0"/>
              </a:rPr>
              <a:t>μ</a:t>
            </a:r>
            <a:r>
              <a:rPr lang="ja-JP" altLang="en-US" dirty="0">
                <a:highlight>
                  <a:srgbClr val="00FFFF"/>
                </a:highlight>
              </a:rPr>
              <a:t>⇑ </a:t>
            </a:r>
            <a:r>
              <a:rPr lang="en-US" altLang="ja-JP" baseline="-25000" dirty="0">
                <a:highlight>
                  <a:srgbClr val="00FFFF"/>
                </a:highlight>
                <a:latin typeface="Times New Roman" panose="02020603050405020304" pitchFamily="18" charset="0"/>
                <a:cs typeface="Times New Roman" panose="02020603050405020304" pitchFamily="18" charset="0"/>
              </a:rPr>
              <a:t>e</a:t>
            </a:r>
            <a:r>
              <a:rPr lang="ja-JP" altLang="en-US" dirty="0">
                <a:highlight>
                  <a:srgbClr val="00FFFF"/>
                </a:highlight>
              </a:rPr>
              <a:t>⇓ </a:t>
            </a:r>
            <a:r>
              <a:rPr lang="en-US" altLang="ja-JP" b="1" dirty="0">
                <a:highlight>
                  <a:srgbClr val="00FFFF"/>
                </a:highlight>
              </a:rPr>
              <a:t>〉</a:t>
            </a:r>
            <a:r>
              <a:rPr lang="ja-JP" altLang="en-US" dirty="0"/>
              <a:t> </a:t>
            </a:r>
            <a:r>
              <a:rPr lang="en-US" altLang="ja-JP" dirty="0"/>
              <a:t>is </a:t>
            </a:r>
            <a:r>
              <a:rPr lang="en-US" altLang="ja-JP" b="1" dirty="0"/>
              <a:t>the formation of Mu</a:t>
            </a:r>
            <a:r>
              <a:rPr lang="ja-JP" altLang="en-US" b="1" dirty="0"/>
              <a:t>≃</a:t>
            </a:r>
            <a:r>
              <a:rPr lang="en-US" altLang="ja-JP" b="1" dirty="0"/>
              <a:t>μ-injection timing to the target</a:t>
            </a:r>
            <a:br>
              <a:rPr lang="en-US" altLang="ja-JP" sz="800" b="1" dirty="0"/>
            </a:br>
            <a:endParaRPr lang="en-US" altLang="ja-JP" sz="800" b="1" dirty="0"/>
          </a:p>
          <a:p>
            <a:r>
              <a:rPr lang="en-US" altLang="ja-JP" sz="2000" b="1" dirty="0"/>
              <a:t>By synchronizing the μ-injection timing, </a:t>
            </a:r>
            <a:r>
              <a:rPr lang="en-US" altLang="ja-JP" sz="2000" b="1" dirty="0" err="1"/>
              <a:t>μSR</a:t>
            </a:r>
            <a:r>
              <a:rPr lang="en-US" altLang="ja-JP" sz="2000" b="1" dirty="0"/>
              <a:t> of Mu becomes </a:t>
            </a:r>
            <a:r>
              <a:rPr lang="en-US" altLang="ja-JP" sz="2000" b="1" dirty="0">
                <a:highlight>
                  <a:srgbClr val="FFFF00"/>
                </a:highlight>
              </a:rPr>
              <a:t>Coherent rotation</a:t>
            </a:r>
            <a:r>
              <a:rPr lang="en-US" altLang="ja-JP" sz="2000" b="1" dirty="0"/>
              <a:t>!</a:t>
            </a:r>
            <a:endParaRPr lang="ja-JP" altLang="en-US" sz="2000" b="1" dirty="0"/>
          </a:p>
        </p:txBody>
      </p:sp>
      <p:sp>
        <p:nvSpPr>
          <p:cNvPr id="4" name="テキスト ボックス 3">
            <a:extLst>
              <a:ext uri="{FF2B5EF4-FFF2-40B4-BE49-F238E27FC236}">
                <a16:creationId xmlns:a16="http://schemas.microsoft.com/office/drawing/2014/main" id="{692E3D52-071D-FD50-9828-AB7C420F89D4}"/>
              </a:ext>
            </a:extLst>
          </p:cNvPr>
          <p:cNvSpPr txBox="1"/>
          <p:nvPr/>
        </p:nvSpPr>
        <p:spPr>
          <a:xfrm>
            <a:off x="1300722" y="3751073"/>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6" name="テキスト ボックス 5">
            <a:extLst>
              <a:ext uri="{FF2B5EF4-FFF2-40B4-BE49-F238E27FC236}">
                <a16:creationId xmlns:a16="http://schemas.microsoft.com/office/drawing/2014/main" id="{A363B192-83C3-76F6-9182-CE0222FA3281}"/>
              </a:ext>
            </a:extLst>
          </p:cNvPr>
          <p:cNvSpPr txBox="1"/>
          <p:nvPr/>
        </p:nvSpPr>
        <p:spPr>
          <a:xfrm>
            <a:off x="1576482" y="3764758"/>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19" name="テキスト ボックス 18">
            <a:extLst>
              <a:ext uri="{FF2B5EF4-FFF2-40B4-BE49-F238E27FC236}">
                <a16:creationId xmlns:a16="http://schemas.microsoft.com/office/drawing/2014/main" id="{FE6D30C5-F7CA-0BF9-CF53-B46864A2CE89}"/>
              </a:ext>
            </a:extLst>
          </p:cNvPr>
          <p:cNvSpPr txBox="1"/>
          <p:nvPr/>
        </p:nvSpPr>
        <p:spPr>
          <a:xfrm>
            <a:off x="5517703" y="806737"/>
            <a:ext cx="2926457" cy="314116"/>
          </a:xfrm>
          <a:prstGeom prst="rect">
            <a:avLst/>
          </a:prstGeom>
          <a:noFill/>
        </p:spPr>
        <p:txBody>
          <a:bodyPr wrap="none" lIns="0" tIns="0" rIns="0" bIns="0">
            <a:noAutofit/>
          </a:bodyPr>
          <a:lstStyle/>
          <a:p>
            <a:r>
              <a:rPr lang="en-US" altLang="ja-JP" dirty="0"/>
              <a:t>Electrons in target are unpolarized (50% </a:t>
            </a:r>
            <a:r>
              <a:rPr lang="en-US" altLang="ja-JP" baseline="-25000" dirty="0">
                <a:latin typeface="Times New Roman" panose="02020603050405020304" pitchFamily="18" charset="0"/>
                <a:cs typeface="Times New Roman" panose="02020603050405020304" pitchFamily="18" charset="0"/>
              </a:rPr>
              <a:t>e</a:t>
            </a:r>
            <a:r>
              <a:rPr lang="ja-JP" altLang="en-US" dirty="0"/>
              <a:t>⇑ </a:t>
            </a:r>
            <a:r>
              <a:rPr lang="en-US" altLang="ja-JP" dirty="0"/>
              <a:t>and 50% </a:t>
            </a:r>
            <a:r>
              <a:rPr lang="en-US" altLang="ja-JP" baseline="-25000" dirty="0">
                <a:latin typeface="Times New Roman" panose="02020603050405020304" pitchFamily="18" charset="0"/>
                <a:cs typeface="Times New Roman" panose="02020603050405020304" pitchFamily="18" charset="0"/>
              </a:rPr>
              <a:t>e</a:t>
            </a:r>
            <a:r>
              <a:rPr lang="ja-JP" altLang="en-US" dirty="0"/>
              <a:t>⇓</a:t>
            </a:r>
            <a:r>
              <a:rPr lang="en-US" altLang="ja-JP" dirty="0"/>
              <a:t>)</a:t>
            </a:r>
            <a:endParaRPr lang="ja-JP" altLang="en-US" dirty="0"/>
          </a:p>
        </p:txBody>
      </p:sp>
      <p:cxnSp>
        <p:nvCxnSpPr>
          <p:cNvPr id="21" name="直線矢印コネクタ 20">
            <a:extLst>
              <a:ext uri="{FF2B5EF4-FFF2-40B4-BE49-F238E27FC236}">
                <a16:creationId xmlns:a16="http://schemas.microsoft.com/office/drawing/2014/main" id="{318A1FB0-F76E-B105-DB3C-5E01B6315DC7}"/>
              </a:ext>
            </a:extLst>
          </p:cNvPr>
          <p:cNvCxnSpPr>
            <a:cxnSpLocks/>
            <a:stCxn id="19" idx="1"/>
            <a:endCxn id="9" idx="0"/>
          </p:cNvCxnSpPr>
          <p:nvPr/>
        </p:nvCxnSpPr>
        <p:spPr>
          <a:xfrm flipH="1">
            <a:off x="4863852" y="963796"/>
            <a:ext cx="653851" cy="369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518E9C0F-55AC-F55B-68CC-D7449A4D7A4D}"/>
              </a:ext>
            </a:extLst>
          </p:cNvPr>
          <p:cNvSpPr txBox="1"/>
          <p:nvPr/>
        </p:nvSpPr>
        <p:spPr>
          <a:xfrm>
            <a:off x="5348629" y="2655217"/>
            <a:ext cx="4205274" cy="601184"/>
          </a:xfrm>
          <a:prstGeom prst="rect">
            <a:avLst/>
          </a:prstGeom>
          <a:solidFill>
            <a:srgbClr val="92D050"/>
          </a:solidFill>
        </p:spPr>
        <p:txBody>
          <a:bodyPr wrap="none" lIns="0" tIns="0" rIns="0" bIns="0">
            <a:noAutofit/>
          </a:bodyPr>
          <a:lstStyle/>
          <a:p>
            <a:r>
              <a:rPr lang="en-US" altLang="ja-JP" dirty="0"/>
              <a:t> Status of the generated Mu consist of </a:t>
            </a:r>
            <a:br>
              <a:rPr lang="en-US" altLang="ja-JP" dirty="0"/>
            </a:br>
            <a:r>
              <a:rPr lang="ja-JP" altLang="en-US" dirty="0"/>
              <a:t>  </a:t>
            </a:r>
            <a:r>
              <a:rPr lang="en-US" altLang="ja-JP" b="1" dirty="0">
                <a:highlight>
                  <a:srgbClr val="FFFF00"/>
                </a:highlight>
              </a:rPr>
              <a:t>|</a:t>
            </a:r>
            <a:r>
              <a:rPr lang="en-US" altLang="ja-JP" baseline="-25000" dirty="0">
                <a:highlight>
                  <a:srgbClr val="FFFF00"/>
                </a:highlight>
                <a:latin typeface="Times New Roman" panose="02020603050405020304" pitchFamily="18" charset="0"/>
                <a:cs typeface="Times New Roman" panose="02020603050405020304" pitchFamily="18" charset="0"/>
              </a:rPr>
              <a:t>μ</a:t>
            </a:r>
            <a:r>
              <a:rPr lang="ja-JP" altLang="en-US" dirty="0">
                <a:highlight>
                  <a:srgbClr val="FFFF00"/>
                </a:highlight>
              </a:rPr>
              <a:t>⇑ </a:t>
            </a:r>
            <a:r>
              <a:rPr lang="en-US" altLang="ja-JP" baseline="-25000" dirty="0">
                <a:highlight>
                  <a:srgbClr val="FFFF00"/>
                </a:highlight>
                <a:latin typeface="Times New Roman" panose="02020603050405020304" pitchFamily="18" charset="0"/>
                <a:cs typeface="Times New Roman" panose="02020603050405020304" pitchFamily="18" charset="0"/>
              </a:rPr>
              <a:t>e</a:t>
            </a:r>
            <a:r>
              <a:rPr lang="ja-JP" altLang="en-US" dirty="0">
                <a:highlight>
                  <a:srgbClr val="FFFF00"/>
                </a:highlight>
              </a:rPr>
              <a:t>⇑ </a:t>
            </a:r>
            <a:r>
              <a:rPr lang="en-US" altLang="ja-JP" b="1" dirty="0">
                <a:highlight>
                  <a:srgbClr val="FFFF00"/>
                </a:highlight>
              </a:rPr>
              <a:t>〉</a:t>
            </a:r>
            <a:r>
              <a:rPr lang="en-US" altLang="ja-JP" dirty="0"/>
              <a:t>and</a:t>
            </a:r>
            <a:r>
              <a:rPr lang="ja-JP" altLang="en-US" b="1" dirty="0"/>
              <a:t> </a:t>
            </a:r>
            <a:r>
              <a:rPr lang="en-US" altLang="ja-JP" b="1" dirty="0">
                <a:highlight>
                  <a:srgbClr val="00FFFF"/>
                </a:highlight>
              </a:rPr>
              <a:t>|</a:t>
            </a:r>
            <a:r>
              <a:rPr lang="en-US" altLang="ja-JP" baseline="-25000" dirty="0">
                <a:highlight>
                  <a:srgbClr val="00FFFF"/>
                </a:highlight>
                <a:latin typeface="Times New Roman" panose="02020603050405020304" pitchFamily="18" charset="0"/>
                <a:cs typeface="Times New Roman" panose="02020603050405020304" pitchFamily="18" charset="0"/>
              </a:rPr>
              <a:t>μ</a:t>
            </a:r>
            <a:r>
              <a:rPr lang="ja-JP" altLang="en-US" dirty="0">
                <a:highlight>
                  <a:srgbClr val="00FFFF"/>
                </a:highlight>
              </a:rPr>
              <a:t>⇑ </a:t>
            </a:r>
            <a:r>
              <a:rPr lang="en-US" altLang="ja-JP" baseline="-25000" dirty="0">
                <a:highlight>
                  <a:srgbClr val="00FFFF"/>
                </a:highlight>
                <a:latin typeface="Times New Roman" panose="02020603050405020304" pitchFamily="18" charset="0"/>
                <a:cs typeface="Times New Roman" panose="02020603050405020304" pitchFamily="18" charset="0"/>
              </a:rPr>
              <a:t>e</a:t>
            </a:r>
            <a:r>
              <a:rPr lang="ja-JP" altLang="en-US" dirty="0">
                <a:highlight>
                  <a:srgbClr val="00FFFF"/>
                </a:highlight>
              </a:rPr>
              <a:t>⇓ </a:t>
            </a:r>
            <a:r>
              <a:rPr lang="en-US" altLang="ja-JP" b="1" dirty="0">
                <a:highlight>
                  <a:srgbClr val="00FFFF"/>
                </a:highlight>
              </a:rPr>
              <a:t>〉</a:t>
            </a:r>
            <a:r>
              <a:rPr lang="en-US" altLang="ja-JP" dirty="0"/>
              <a:t>.</a:t>
            </a:r>
            <a:endParaRPr lang="ja-JP" altLang="en-US" dirty="0"/>
          </a:p>
        </p:txBody>
      </p:sp>
      <p:sp>
        <p:nvSpPr>
          <p:cNvPr id="5" name="テキスト ボックス 4">
            <a:extLst>
              <a:ext uri="{FF2B5EF4-FFF2-40B4-BE49-F238E27FC236}">
                <a16:creationId xmlns:a16="http://schemas.microsoft.com/office/drawing/2014/main" id="{5A1F8A36-4603-B194-AB88-8BEAD7BEB3DA}"/>
              </a:ext>
            </a:extLst>
          </p:cNvPr>
          <p:cNvSpPr txBox="1"/>
          <p:nvPr/>
        </p:nvSpPr>
        <p:spPr>
          <a:xfrm>
            <a:off x="1568593" y="3747373"/>
            <a:ext cx="158193" cy="276999"/>
          </a:xfrm>
          <a:prstGeom prst="rect">
            <a:avLst/>
          </a:prstGeom>
          <a:noFill/>
        </p:spPr>
        <p:txBody>
          <a:bodyPr wrap="square" lIns="0" tIns="0" rIns="0" bIns="0" anchor="ctr" anchorCtr="0">
            <a:spAutoFit/>
          </a:bodyPr>
          <a:lstStyle/>
          <a:p>
            <a:pPr algn="ctr"/>
            <a:r>
              <a:rPr lang="ja-JP" altLang="en-US" b="1" dirty="0">
                <a:highlight>
                  <a:srgbClr val="00FFFF"/>
                </a:highlight>
              </a:rPr>
              <a:t>⇑</a:t>
            </a:r>
            <a:endParaRPr lang="ja-JP" altLang="en-US" dirty="0">
              <a:highlight>
                <a:srgbClr val="00FFFF"/>
              </a:highlight>
            </a:endParaRPr>
          </a:p>
        </p:txBody>
      </p:sp>
      <p:sp>
        <p:nvSpPr>
          <p:cNvPr id="8" name="テキスト ボックス 7">
            <a:extLst>
              <a:ext uri="{FF2B5EF4-FFF2-40B4-BE49-F238E27FC236}">
                <a16:creationId xmlns:a16="http://schemas.microsoft.com/office/drawing/2014/main" id="{4FC3097C-4331-86CC-1B0F-D2E667C10E4B}"/>
              </a:ext>
            </a:extLst>
          </p:cNvPr>
          <p:cNvSpPr txBox="1"/>
          <p:nvPr/>
        </p:nvSpPr>
        <p:spPr>
          <a:xfrm>
            <a:off x="1292833" y="3750468"/>
            <a:ext cx="158193" cy="276999"/>
          </a:xfrm>
          <a:prstGeom prst="rect">
            <a:avLst/>
          </a:prstGeom>
          <a:noFill/>
        </p:spPr>
        <p:txBody>
          <a:bodyPr wrap="square" lIns="0" tIns="0" rIns="0" bIns="0" anchor="ctr" anchorCtr="0">
            <a:spAutoFit/>
          </a:bodyPr>
          <a:lstStyle/>
          <a:p>
            <a:pPr algn="ctr"/>
            <a:r>
              <a:rPr lang="ja-JP" altLang="en-US" b="1" dirty="0">
                <a:highlight>
                  <a:srgbClr val="00FFFF"/>
                </a:highlight>
              </a:rPr>
              <a:t>⇓</a:t>
            </a:r>
            <a:endParaRPr lang="ja-JP" altLang="en-US" dirty="0">
              <a:highlight>
                <a:srgbClr val="00FFFF"/>
              </a:highlight>
            </a:endParaRPr>
          </a:p>
        </p:txBody>
      </p:sp>
      <p:sp>
        <p:nvSpPr>
          <p:cNvPr id="12" name="タイトル 10">
            <a:extLst>
              <a:ext uri="{FF2B5EF4-FFF2-40B4-BE49-F238E27FC236}">
                <a16:creationId xmlns:a16="http://schemas.microsoft.com/office/drawing/2014/main" id="{8C1EC2B9-3AD6-25A9-A72B-B894EC21B9B4}"/>
              </a:ext>
            </a:extLst>
          </p:cNvPr>
          <p:cNvSpPr txBox="1">
            <a:spLocks/>
          </p:cNvSpPr>
          <p:nvPr/>
        </p:nvSpPr>
        <p:spPr>
          <a:xfrm>
            <a:off x="0" y="5024349"/>
            <a:ext cx="12192000" cy="720000"/>
          </a:xfrm>
          <a:prstGeom prst="rect">
            <a:avLst/>
          </a:prstGeom>
          <a:solidFill>
            <a:srgbClr val="0000FF"/>
          </a:solidFill>
        </p:spPr>
        <p:txBody>
          <a:bodyPr vert="horz" wrap="none" lIns="180000" tIns="0" rIns="180000" bIns="0" rtlCol="0" anchor="ctr">
            <a:normAutofit/>
          </a:bodyPr>
          <a:lstStyle>
            <a:lvl1pPr algn="l" defTabSz="914400" rtl="0" eaLnBrk="1" latinLnBrk="0" hangingPunct="1">
              <a:lnSpc>
                <a:spcPct val="100000"/>
              </a:lnSpc>
              <a:spcBef>
                <a:spcPct val="0"/>
              </a:spcBef>
              <a:buNone/>
              <a:defRPr kumimoji="1" sz="4000" b="1" kern="1200">
                <a:solidFill>
                  <a:schemeClr val="bg1"/>
                </a:solidFill>
                <a:latin typeface="Segoe UI" panose="020B0502040204020203" pitchFamily="34" charset="0"/>
                <a:ea typeface="+mn-ea"/>
                <a:cs typeface="Segoe UI" panose="020B0502040204020203" pitchFamily="34" charset="0"/>
              </a:defRPr>
            </a:lvl1pPr>
          </a:lstStyle>
          <a:p>
            <a:r>
              <a:rPr lang="en-US" altLang="ja-JP" dirty="0"/>
              <a:t>Hint for Solution</a:t>
            </a:r>
            <a:endParaRPr lang="ja-JP" altLang="en-US" dirty="0"/>
          </a:p>
        </p:txBody>
      </p:sp>
      <p:pic>
        <p:nvPicPr>
          <p:cNvPr id="26" name="グラフィックス 25" descr="心配そうな顔 (塗りつぶしなし)">
            <a:extLst>
              <a:ext uri="{FF2B5EF4-FFF2-40B4-BE49-F238E27FC236}">
                <a16:creationId xmlns:a16="http://schemas.microsoft.com/office/drawing/2014/main" id="{8B24C4E8-928C-A79D-0C80-087D39B88A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1088" y="4443802"/>
            <a:ext cx="552839" cy="552839"/>
          </a:xfrm>
          <a:prstGeom prst="rect">
            <a:avLst/>
          </a:prstGeom>
        </p:spPr>
      </p:pic>
    </p:spTree>
    <p:extLst>
      <p:ext uri="{BB962C8B-B14F-4D97-AF65-F5344CB8AC3E}">
        <p14:creationId xmlns:p14="http://schemas.microsoft.com/office/powerpoint/2010/main" val="7264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remove" grpId="0" nodeType="clickEffect">
                                  <p:stCondLst>
                                    <p:cond delay="0"/>
                                  </p:stCondLst>
                                  <p:endCondLst>
                                    <p:cond evt="onNext" delay="0">
                                      <p:tgtEl>
                                        <p:sldTgt/>
                                      </p:tgtEl>
                                    </p:cond>
                                  </p:endCondLst>
                                  <p:childTnLst>
                                    <p:anim calcmode="discrete" valueType="str">
                                      <p:cBhvr>
                                        <p:cTn id="6" dur="500" fill="hold"/>
                                        <p:tgtEl>
                                          <p:spTgt spid="8"/>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remove" grpId="0" nodeType="withEffect">
                                  <p:stCondLst>
                                    <p:cond delay="0"/>
                                  </p:stCondLst>
                                  <p:endCondLst>
                                    <p:cond evt="onNext" delay="0">
                                      <p:tgtEl>
                                        <p:sldTgt/>
                                      </p:tgtEl>
                                    </p:cond>
                                  </p:endCondLst>
                                  <p:childTnLst>
                                    <p:anim calcmode="discrete" valueType="str">
                                      <p:cBhvr>
                                        <p:cTn id="8"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4F9594-E6A6-DF07-6402-31764D5C2227}"/>
              </a:ext>
            </a:extLst>
          </p:cNvPr>
          <p:cNvSpPr txBox="1"/>
          <p:nvPr/>
        </p:nvSpPr>
        <p:spPr>
          <a:xfrm>
            <a:off x="1145177" y="1227705"/>
            <a:ext cx="9675223" cy="5047536"/>
          </a:xfrm>
          <a:prstGeom prst="rect">
            <a:avLst/>
          </a:prstGeom>
          <a:noFill/>
        </p:spPr>
        <p:txBody>
          <a:bodyPr wrap="square">
            <a:spAutoFit/>
          </a:bodyPr>
          <a:lstStyle/>
          <a:p>
            <a:pPr marL="742950" indent="-742950">
              <a:spcAft>
                <a:spcPts val="2400"/>
              </a:spcAft>
              <a:buAutoNum type="arabicPeriod"/>
            </a:pPr>
            <a:r>
              <a:rPr lang="en-US" altLang="ja-JP" sz="5400" b="1" dirty="0" err="1">
                <a:solidFill>
                  <a:srgbClr val="0000FF"/>
                </a:solidFill>
                <a:latin typeface="Segoe UI" panose="020B0502040204020203" pitchFamily="34" charset="0"/>
                <a:cs typeface="Segoe UI" panose="020B0502040204020203" pitchFamily="34" charset="0"/>
              </a:rPr>
              <a:t>TμM</a:t>
            </a:r>
            <a:r>
              <a:rPr lang="en-US" altLang="ja-JP" sz="5400" dirty="0">
                <a:solidFill>
                  <a:srgbClr val="0000FF"/>
                </a:solidFill>
                <a:latin typeface="Segoe UI" panose="020B0502040204020203" pitchFamily="34" charset="0"/>
                <a:cs typeface="Segoe UI" panose="020B0502040204020203" pitchFamily="34" charset="0"/>
              </a:rPr>
              <a:t>:</a:t>
            </a:r>
            <a:br>
              <a:rPr lang="en-US" altLang="ja-JP" sz="3600" dirty="0">
                <a:solidFill>
                  <a:srgbClr val="0000FF"/>
                </a:solidFill>
                <a:latin typeface="Segoe UI" panose="020B0502040204020203" pitchFamily="34" charset="0"/>
                <a:cs typeface="Segoe UI" panose="020B0502040204020203" pitchFamily="34" charset="0"/>
              </a:rPr>
            </a:br>
            <a:r>
              <a:rPr lang="en-US" altLang="ja-JP" sz="4000" dirty="0">
                <a:solidFill>
                  <a:srgbClr val="0000FF"/>
                </a:solidFill>
                <a:latin typeface="Segoe UI" panose="020B0502040204020203" pitchFamily="34" charset="0"/>
                <a:cs typeface="Segoe UI" panose="020B0502040204020203" pitchFamily="34" charset="0"/>
              </a:rPr>
              <a:t>Transmission Muon Microscopy</a:t>
            </a:r>
          </a:p>
          <a:p>
            <a:pPr marL="742950" indent="-742950">
              <a:spcAft>
                <a:spcPts val="2400"/>
              </a:spcAft>
              <a:buAutoNum type="arabicPeriod"/>
            </a:pPr>
            <a:r>
              <a:rPr lang="en-US" altLang="ja-JP" sz="5400" b="1" dirty="0" err="1">
                <a:solidFill>
                  <a:srgbClr val="0000FF"/>
                </a:solidFill>
                <a:latin typeface="Segoe UI" panose="020B0502040204020203" pitchFamily="34" charset="0"/>
                <a:cs typeface="Segoe UI" panose="020B0502040204020203" pitchFamily="34" charset="0"/>
              </a:rPr>
              <a:t>Sμ</a:t>
            </a:r>
            <a:r>
              <a:rPr lang="en-US" altLang="ja-JP" sz="5400" b="1" baseline="30000" dirty="0" err="1">
                <a:solidFill>
                  <a:srgbClr val="0000FF"/>
                </a:solidFill>
                <a:latin typeface="Segoe UI" panose="020B0502040204020203" pitchFamily="34" charset="0"/>
                <a:cs typeface="Segoe UI" panose="020B0502040204020203" pitchFamily="34" charset="0"/>
              </a:rPr>
              <a:t>+</a:t>
            </a:r>
            <a:r>
              <a:rPr lang="en-US" altLang="ja-JP" sz="5400" b="1" dirty="0" err="1">
                <a:solidFill>
                  <a:srgbClr val="0000FF"/>
                </a:solidFill>
                <a:latin typeface="Segoe UI" panose="020B0502040204020203" pitchFamily="34" charset="0"/>
                <a:cs typeface="Segoe UI" panose="020B0502040204020203" pitchFamily="34" charset="0"/>
              </a:rPr>
              <a:t>M</a:t>
            </a:r>
            <a:r>
              <a:rPr lang="en-US" altLang="ja-JP" sz="5400" dirty="0">
                <a:solidFill>
                  <a:srgbClr val="0000FF"/>
                </a:solidFill>
                <a:latin typeface="Segoe UI" panose="020B0502040204020203" pitchFamily="34" charset="0"/>
                <a:cs typeface="Segoe UI" panose="020B0502040204020203" pitchFamily="34" charset="0"/>
              </a:rPr>
              <a:t>:</a:t>
            </a:r>
            <a:br>
              <a:rPr lang="en-US" altLang="ja-JP" sz="3600" dirty="0">
                <a:solidFill>
                  <a:srgbClr val="0000FF"/>
                </a:solidFill>
                <a:latin typeface="Segoe UI" panose="020B0502040204020203" pitchFamily="34" charset="0"/>
                <a:cs typeface="Segoe UI" panose="020B0502040204020203" pitchFamily="34" charset="0"/>
              </a:rPr>
            </a:br>
            <a:r>
              <a:rPr lang="en-US" altLang="ja-JP" sz="4000" dirty="0">
                <a:solidFill>
                  <a:srgbClr val="0000FF"/>
                </a:solidFill>
                <a:latin typeface="Segoe UI" panose="020B0502040204020203" pitchFamily="34" charset="0"/>
                <a:cs typeface="Segoe UI" panose="020B0502040204020203" pitchFamily="34" charset="0"/>
              </a:rPr>
              <a:t>Scanning </a:t>
            </a:r>
            <a:r>
              <a:rPr lang="en-US" altLang="ja-JP" sz="4000" dirty="0" err="1">
                <a:solidFill>
                  <a:srgbClr val="0000FF"/>
                </a:solidFill>
                <a:latin typeface="Segoe UI" panose="020B0502040204020203" pitchFamily="34" charset="0"/>
                <a:cs typeface="Segoe UI" panose="020B0502040204020203" pitchFamily="34" charset="0"/>
              </a:rPr>
              <a:t>μSR</a:t>
            </a:r>
            <a:r>
              <a:rPr lang="en-US" altLang="ja-JP" sz="4000" dirty="0">
                <a:solidFill>
                  <a:srgbClr val="0000FF"/>
                </a:solidFill>
                <a:latin typeface="Segoe UI" panose="020B0502040204020203" pitchFamily="34" charset="0"/>
                <a:cs typeface="Segoe UI" panose="020B0502040204020203" pitchFamily="34" charset="0"/>
              </a:rPr>
              <a:t> Microscopy</a:t>
            </a:r>
          </a:p>
          <a:p>
            <a:pPr marL="742950" indent="-742950">
              <a:spcAft>
                <a:spcPts val="2400"/>
              </a:spcAft>
              <a:buAutoNum type="arabicPeriod"/>
            </a:pPr>
            <a:r>
              <a:rPr lang="en-US" altLang="ja-JP" sz="5400" b="1" dirty="0" err="1">
                <a:solidFill>
                  <a:srgbClr val="0000FF"/>
                </a:solidFill>
                <a:latin typeface="Segoe UI" panose="020B0502040204020203" pitchFamily="34" charset="0"/>
                <a:cs typeface="Segoe UI" panose="020B0502040204020203" pitchFamily="34" charset="0"/>
              </a:rPr>
              <a:t>Sμ</a:t>
            </a:r>
            <a:r>
              <a:rPr lang="en-US" altLang="ja-JP" sz="5400" b="1" baseline="30000" dirty="0">
                <a:solidFill>
                  <a:srgbClr val="0000FF"/>
                </a:solidFill>
                <a:latin typeface="Segoe UI" panose="020B0502040204020203" pitchFamily="34" charset="0"/>
                <a:cs typeface="Segoe UI" panose="020B0502040204020203" pitchFamily="34" charset="0"/>
              </a:rPr>
              <a:t>-</a:t>
            </a:r>
            <a:r>
              <a:rPr lang="en-US" altLang="ja-JP" sz="5400" b="1" dirty="0">
                <a:solidFill>
                  <a:srgbClr val="0000FF"/>
                </a:solidFill>
                <a:latin typeface="Segoe UI" panose="020B0502040204020203" pitchFamily="34" charset="0"/>
                <a:cs typeface="Segoe UI" panose="020B0502040204020203" pitchFamily="34" charset="0"/>
              </a:rPr>
              <a:t>M</a:t>
            </a:r>
            <a:r>
              <a:rPr lang="en-US" altLang="ja-JP" sz="5400" dirty="0">
                <a:solidFill>
                  <a:srgbClr val="0000FF"/>
                </a:solidFill>
                <a:latin typeface="Segoe UI" panose="020B0502040204020203" pitchFamily="34" charset="0"/>
                <a:cs typeface="Segoe UI" panose="020B0502040204020203" pitchFamily="34" charset="0"/>
              </a:rPr>
              <a:t>: </a:t>
            </a:r>
            <a:br>
              <a:rPr lang="en-US" altLang="ja-JP" sz="3600" dirty="0">
                <a:solidFill>
                  <a:srgbClr val="0000FF"/>
                </a:solidFill>
                <a:latin typeface="Segoe UI" panose="020B0502040204020203" pitchFamily="34" charset="0"/>
                <a:cs typeface="Segoe UI" panose="020B0502040204020203" pitchFamily="34" charset="0"/>
              </a:rPr>
            </a:br>
            <a:r>
              <a:rPr lang="en-US" altLang="ja-JP" sz="4000" dirty="0">
                <a:solidFill>
                  <a:srgbClr val="0000FF"/>
                </a:solidFill>
                <a:latin typeface="Segoe UI" panose="020B0502040204020203" pitchFamily="34" charset="0"/>
                <a:cs typeface="Segoe UI" panose="020B0502040204020203" pitchFamily="34" charset="0"/>
              </a:rPr>
              <a:t>Scanning negative Muon Microscopy</a:t>
            </a:r>
            <a:endParaRPr lang="ja-JP" altLang="en-US" sz="4000" dirty="0">
              <a:solidFill>
                <a:srgbClr val="0000FF"/>
              </a:solidFill>
            </a:endParaRPr>
          </a:p>
        </p:txBody>
      </p:sp>
      <p:sp>
        <p:nvSpPr>
          <p:cNvPr id="5" name="タイトル 4">
            <a:extLst>
              <a:ext uri="{FF2B5EF4-FFF2-40B4-BE49-F238E27FC236}">
                <a16:creationId xmlns:a16="http://schemas.microsoft.com/office/drawing/2014/main" id="{FF81DB7A-6D04-DBAC-5823-66192568C98B}"/>
              </a:ext>
            </a:extLst>
          </p:cNvPr>
          <p:cNvSpPr>
            <a:spLocks noGrp="1"/>
          </p:cNvSpPr>
          <p:nvPr>
            <p:ph type="title"/>
          </p:nvPr>
        </p:nvSpPr>
        <p:spPr>
          <a:xfrm>
            <a:off x="0" y="-1"/>
            <a:ext cx="12192000" cy="720000"/>
          </a:xfrm>
        </p:spPr>
        <p:txBody>
          <a:bodyPr/>
          <a:lstStyle/>
          <a:p>
            <a:r>
              <a:rPr lang="en-US" altLang="ja-JP" dirty="0"/>
              <a:t>Our</a:t>
            </a:r>
            <a:r>
              <a:rPr lang="ja-JP" altLang="en-US" dirty="0"/>
              <a:t> </a:t>
            </a:r>
            <a:r>
              <a:rPr lang="en-US" altLang="ja-JP" dirty="0"/>
              <a:t>Muon Microscopy Projects at J-PARC</a:t>
            </a:r>
            <a:endParaRPr lang="ja-JP" altLang="en-US" dirty="0"/>
          </a:p>
        </p:txBody>
      </p:sp>
      <p:sp>
        <p:nvSpPr>
          <p:cNvPr id="2" name="スライド番号プレースホルダー 4">
            <a:extLst>
              <a:ext uri="{FF2B5EF4-FFF2-40B4-BE49-F238E27FC236}">
                <a16:creationId xmlns:a16="http://schemas.microsoft.com/office/drawing/2014/main" id="{C9A7C97E-94FD-E478-6AA2-D90ADCD53684}"/>
              </a:ext>
            </a:extLst>
          </p:cNvPr>
          <p:cNvSpPr>
            <a:spLocks noGrp="1"/>
          </p:cNvSpPr>
          <p:nvPr>
            <p:ph type="sldNum" sz="quarter" idx="12"/>
          </p:nvPr>
        </p:nvSpPr>
        <p:spPr>
          <a:xfrm>
            <a:off x="9448800" y="6492875"/>
            <a:ext cx="2743200" cy="365125"/>
          </a:xfrm>
        </p:spPr>
        <p:txBody>
          <a:bodyPr/>
          <a:lstStyle/>
          <a:p>
            <a:fld id="{6ECE9F22-6082-4149-A6D0-CD8937F79825}" type="slidenum">
              <a:rPr lang="ja-JP" altLang="en-US" smtClean="0"/>
              <a:pPr/>
              <a:t>4</a:t>
            </a:fld>
            <a:endParaRPr lang="ja-JP" altLang="en-US" dirty="0"/>
          </a:p>
        </p:txBody>
      </p:sp>
      <p:sp>
        <p:nvSpPr>
          <p:cNvPr id="3" name="正方形/長方形 2">
            <a:extLst>
              <a:ext uri="{FF2B5EF4-FFF2-40B4-BE49-F238E27FC236}">
                <a16:creationId xmlns:a16="http://schemas.microsoft.com/office/drawing/2014/main" id="{73D37CAD-735A-6BE7-D537-E87BF2F99164}"/>
              </a:ext>
            </a:extLst>
          </p:cNvPr>
          <p:cNvSpPr/>
          <p:nvPr/>
        </p:nvSpPr>
        <p:spPr>
          <a:xfrm>
            <a:off x="337625" y="1098550"/>
            <a:ext cx="11521440" cy="357192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35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9D59-BE58-E4E1-4373-DCE1C88133A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16EC71C1-7247-C824-0871-52D43330D182}"/>
              </a:ext>
            </a:extLst>
          </p:cNvPr>
          <p:cNvPicPr preferRelativeResize="0">
            <a:picLocks noChangeAspect="1"/>
          </p:cNvPicPr>
          <p:nvPr/>
        </p:nvPicPr>
        <p:blipFill>
          <a:blip r:embed="rId3"/>
          <a:srcRect l="12196" t="13351" r="24282" b="18609"/>
          <a:stretch>
            <a:fillRect/>
          </a:stretch>
        </p:blipFill>
        <p:spPr>
          <a:xfrm>
            <a:off x="918038" y="1072267"/>
            <a:ext cx="9215293" cy="5552298"/>
          </a:xfrm>
          <a:prstGeom prst="rect">
            <a:avLst/>
          </a:prstGeom>
        </p:spPr>
      </p:pic>
      <p:sp>
        <p:nvSpPr>
          <p:cNvPr id="13" name="吹き出し: 四角形 12">
            <a:extLst>
              <a:ext uri="{FF2B5EF4-FFF2-40B4-BE49-F238E27FC236}">
                <a16:creationId xmlns:a16="http://schemas.microsoft.com/office/drawing/2014/main" id="{82A6557F-D8CE-0D49-CBDD-D2A598F0BC93}"/>
              </a:ext>
            </a:extLst>
          </p:cNvPr>
          <p:cNvSpPr/>
          <p:nvPr/>
        </p:nvSpPr>
        <p:spPr>
          <a:xfrm>
            <a:off x="6218826" y="2313765"/>
            <a:ext cx="5499562" cy="667669"/>
          </a:xfrm>
          <a:prstGeom prst="wedgeRectCallout">
            <a:avLst>
              <a:gd name="adj1" fmla="val -73329"/>
              <a:gd name="adj2" fmla="val 5090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rPr>
              <a:t>The sharp peak </a:t>
            </a:r>
            <a:r>
              <a:rPr lang="en-US" altLang="ja-JP" sz="1400" b="1" dirty="0">
                <a:solidFill>
                  <a:schemeClr val="tx1"/>
                </a:solidFill>
              </a:rPr>
              <a:t>(f=4.4962GHz) </a:t>
            </a:r>
            <a:r>
              <a:rPr lang="en-US" altLang="ja-JP" b="1" dirty="0">
                <a:solidFill>
                  <a:schemeClr val="tx1"/>
                </a:solidFill>
              </a:rPr>
              <a:t>means</a:t>
            </a:r>
            <a:r>
              <a:rPr lang="ja-JP" altLang="en-US" b="1" dirty="0">
                <a:solidFill>
                  <a:schemeClr val="tx1"/>
                </a:solidFill>
              </a:rPr>
              <a:t> </a:t>
            </a:r>
            <a:r>
              <a:rPr lang="en-US" altLang="ja-JP" b="1" dirty="0">
                <a:solidFill>
                  <a:schemeClr val="tx1"/>
                </a:solidFill>
              </a:rPr>
              <a:t>that</a:t>
            </a:r>
            <a:br>
              <a:rPr lang="en-US" altLang="ja-JP" b="1" dirty="0">
                <a:solidFill>
                  <a:schemeClr val="tx1"/>
                </a:solidFill>
              </a:rPr>
            </a:br>
            <a:r>
              <a:rPr lang="en-US" altLang="ja-JP" b="1" dirty="0">
                <a:solidFill>
                  <a:schemeClr val="tx1"/>
                </a:solidFill>
              </a:rPr>
              <a:t>μ-spin rotation of</a:t>
            </a:r>
            <a:r>
              <a:rPr lang="ja-JP" altLang="en-US" b="1" dirty="0">
                <a:solidFill>
                  <a:schemeClr val="tx1"/>
                </a:solidFill>
              </a:rPr>
              <a:t> </a:t>
            </a:r>
            <a:r>
              <a:rPr lang="en-US" altLang="ja-JP" b="1" dirty="0">
                <a:solidFill>
                  <a:schemeClr val="tx1"/>
                </a:solidFill>
              </a:rPr>
              <a:t>Mu in SiO</a:t>
            </a:r>
            <a:r>
              <a:rPr lang="en-US" altLang="ja-JP" b="1" baseline="-25000" dirty="0">
                <a:solidFill>
                  <a:schemeClr val="tx1"/>
                </a:solidFill>
              </a:rPr>
              <a:t>2</a:t>
            </a:r>
            <a:r>
              <a:rPr lang="en-US" altLang="ja-JP" b="1" dirty="0">
                <a:solidFill>
                  <a:schemeClr val="tx1"/>
                </a:solidFill>
              </a:rPr>
              <a:t> can be  coherent.</a:t>
            </a:r>
          </a:p>
        </p:txBody>
      </p:sp>
      <p:sp>
        <p:nvSpPr>
          <p:cNvPr id="7" name="タイトル 37">
            <a:extLst>
              <a:ext uri="{FF2B5EF4-FFF2-40B4-BE49-F238E27FC236}">
                <a16:creationId xmlns:a16="http://schemas.microsoft.com/office/drawing/2014/main" id="{68DCF93A-437A-E974-2C64-6B98A0DFB4AA}"/>
              </a:ext>
            </a:extLst>
          </p:cNvPr>
          <p:cNvSpPr>
            <a:spLocks noGrp="1"/>
          </p:cNvSpPr>
          <p:nvPr>
            <p:ph type="title"/>
          </p:nvPr>
        </p:nvSpPr>
        <p:spPr>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l"/>
            <a:r>
              <a:rPr lang="en-US" altLang="ja-JP" sz="3600" dirty="0">
                <a:solidFill>
                  <a:prstClr val="white"/>
                </a:solidFill>
              </a:rPr>
              <a:t>Zero-field </a:t>
            </a:r>
            <a:r>
              <a:rPr lang="en-US" altLang="ja-JP" sz="3600" dirty="0" err="1">
                <a:solidFill>
                  <a:prstClr val="white"/>
                </a:solidFill>
              </a:rPr>
              <a:t>μSR</a:t>
            </a:r>
            <a:r>
              <a:rPr lang="ja-JP" altLang="en-US" sz="3600" dirty="0">
                <a:solidFill>
                  <a:prstClr val="white"/>
                </a:solidFill>
              </a:rPr>
              <a:t> </a:t>
            </a:r>
            <a:r>
              <a:rPr lang="en-US" altLang="ja-JP" sz="3600" dirty="0">
                <a:solidFill>
                  <a:prstClr val="white"/>
                </a:solidFill>
              </a:rPr>
              <a:t>of Mu in</a:t>
            </a:r>
            <a:r>
              <a:rPr lang="ja-JP" altLang="en-US" sz="3600" dirty="0">
                <a:solidFill>
                  <a:prstClr val="white"/>
                </a:solidFill>
              </a:rPr>
              <a:t> </a:t>
            </a:r>
            <a:r>
              <a:rPr lang="en-US" altLang="ja-JP" sz="3600" dirty="0">
                <a:solidFill>
                  <a:prstClr val="white"/>
                </a:solidFill>
              </a:rPr>
              <a:t>SiO</a:t>
            </a:r>
            <a:r>
              <a:rPr lang="en-US" altLang="ja-JP" sz="3600" baseline="-25000" dirty="0">
                <a:solidFill>
                  <a:prstClr val="white"/>
                </a:solidFill>
              </a:rPr>
              <a:t>2</a:t>
            </a:r>
            <a:r>
              <a:rPr lang="en-US" altLang="ja-JP" sz="3600" dirty="0">
                <a:solidFill>
                  <a:prstClr val="white"/>
                </a:solidFill>
              </a:rPr>
              <a:t>-crystal / -Aerogel and Vac.</a:t>
            </a:r>
            <a:endParaRPr lang="ja-JP" altLang="en-US" sz="3600" dirty="0">
              <a:solidFill>
                <a:prstClr val="white"/>
              </a:solidFill>
            </a:endParaRPr>
          </a:p>
        </p:txBody>
      </p:sp>
      <p:sp>
        <p:nvSpPr>
          <p:cNvPr id="5" name="テキスト ボックス 4">
            <a:extLst>
              <a:ext uri="{FF2B5EF4-FFF2-40B4-BE49-F238E27FC236}">
                <a16:creationId xmlns:a16="http://schemas.microsoft.com/office/drawing/2014/main" id="{AB6162AD-4AE8-7BCA-FA57-FA2A5D885AFE}"/>
              </a:ext>
            </a:extLst>
          </p:cNvPr>
          <p:cNvSpPr txBox="1"/>
          <p:nvPr/>
        </p:nvSpPr>
        <p:spPr>
          <a:xfrm>
            <a:off x="6218826" y="4575200"/>
            <a:ext cx="5283847" cy="646331"/>
          </a:xfrm>
          <a:prstGeom prst="rect">
            <a:avLst/>
          </a:prstGeom>
          <a:noFill/>
        </p:spPr>
        <p:txBody>
          <a:bodyPr wrap="square" rtlCol="0">
            <a:spAutoFit/>
          </a:bodyPr>
          <a:lstStyle/>
          <a:p>
            <a:r>
              <a:rPr lang="en-US" altLang="ja-JP" b="1" dirty="0"/>
              <a:t>It allows us synchronization of</a:t>
            </a:r>
            <a:r>
              <a:rPr lang="ja-JP" altLang="en-US" b="1" dirty="0"/>
              <a:t> </a:t>
            </a:r>
            <a:r>
              <a:rPr lang="en-US" altLang="ja-JP" b="1" dirty="0">
                <a:highlight>
                  <a:srgbClr val="00FFFF"/>
                </a:highlight>
              </a:rPr>
              <a:t>|</a:t>
            </a:r>
            <a:r>
              <a:rPr lang="en-US" altLang="ja-JP" b="1" baseline="-25000" dirty="0">
                <a:highlight>
                  <a:srgbClr val="00FFFF"/>
                </a:highlight>
                <a:latin typeface="Times New Roman" panose="02020603050405020304" pitchFamily="18" charset="0"/>
                <a:cs typeface="Times New Roman" panose="02020603050405020304" pitchFamily="18" charset="0"/>
              </a:rPr>
              <a:t>μ</a:t>
            </a:r>
            <a:r>
              <a:rPr lang="ja-JP" altLang="en-US" b="1" dirty="0">
                <a:highlight>
                  <a:srgbClr val="00FFFF"/>
                </a:highlight>
              </a:rPr>
              <a:t>   </a:t>
            </a:r>
            <a:r>
              <a:rPr lang="en-US" altLang="ja-JP" b="1" baseline="-25000" dirty="0">
                <a:highlight>
                  <a:srgbClr val="00FFFF"/>
                </a:highlight>
                <a:latin typeface="Times New Roman" panose="02020603050405020304" pitchFamily="18" charset="0"/>
                <a:cs typeface="Times New Roman" panose="02020603050405020304" pitchFamily="18" charset="0"/>
              </a:rPr>
              <a:t>e</a:t>
            </a:r>
            <a:r>
              <a:rPr lang="ja-JP" altLang="en-US" b="1" dirty="0">
                <a:highlight>
                  <a:srgbClr val="00FFFF"/>
                </a:highlight>
              </a:rPr>
              <a:t>   </a:t>
            </a:r>
            <a:r>
              <a:rPr lang="en-US" altLang="ja-JP" b="1" dirty="0">
                <a:highlight>
                  <a:srgbClr val="00FFFF"/>
                </a:highlight>
              </a:rPr>
              <a:t>〉</a:t>
            </a:r>
            <a:br>
              <a:rPr lang="en-US" altLang="ja-JP" b="1" dirty="0">
                <a:highlight>
                  <a:srgbClr val="00FFFF"/>
                </a:highlight>
              </a:rPr>
            </a:br>
            <a:r>
              <a:rPr lang="en-US" altLang="ja-JP" b="1" dirty="0"/>
              <a:t>during ΔT=</a:t>
            </a:r>
            <a:r>
              <a:rPr lang="ja-JP" altLang="en-US" b="1" dirty="0"/>
              <a:t> </a:t>
            </a:r>
            <a:r>
              <a:rPr lang="en-US" altLang="ja-JP" b="1" dirty="0"/>
              <a:t>190nsec at SiO</a:t>
            </a:r>
            <a:r>
              <a:rPr lang="en-US" altLang="ja-JP" b="1" baseline="-25000" dirty="0"/>
              <a:t>2</a:t>
            </a:r>
            <a:r>
              <a:rPr lang="en-US" altLang="ja-JP" b="1" dirty="0"/>
              <a:t>-AG and Vacuum.</a:t>
            </a:r>
          </a:p>
        </p:txBody>
      </p:sp>
      <p:sp>
        <p:nvSpPr>
          <p:cNvPr id="6" name="テキスト ボックス 5">
            <a:extLst>
              <a:ext uri="{FF2B5EF4-FFF2-40B4-BE49-F238E27FC236}">
                <a16:creationId xmlns:a16="http://schemas.microsoft.com/office/drawing/2014/main" id="{350999AA-08FB-1DA3-1FF9-AE6F5B1AE402}"/>
              </a:ext>
            </a:extLst>
          </p:cNvPr>
          <p:cNvSpPr txBox="1"/>
          <p:nvPr/>
        </p:nvSpPr>
        <p:spPr>
          <a:xfrm>
            <a:off x="9909645" y="4610499"/>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8" name="テキスト ボックス 7">
            <a:extLst>
              <a:ext uri="{FF2B5EF4-FFF2-40B4-BE49-F238E27FC236}">
                <a16:creationId xmlns:a16="http://schemas.microsoft.com/office/drawing/2014/main" id="{3F3DEDE1-02B8-7B15-7343-CC146DE011B2}"/>
              </a:ext>
            </a:extLst>
          </p:cNvPr>
          <p:cNvSpPr txBox="1"/>
          <p:nvPr/>
        </p:nvSpPr>
        <p:spPr>
          <a:xfrm>
            <a:off x="10185405" y="4624184"/>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9" name="テキスト ボックス 8">
            <a:extLst>
              <a:ext uri="{FF2B5EF4-FFF2-40B4-BE49-F238E27FC236}">
                <a16:creationId xmlns:a16="http://schemas.microsoft.com/office/drawing/2014/main" id="{E9FA9098-DCEC-38A4-77E1-229E0B457B88}"/>
              </a:ext>
            </a:extLst>
          </p:cNvPr>
          <p:cNvSpPr txBox="1"/>
          <p:nvPr/>
        </p:nvSpPr>
        <p:spPr>
          <a:xfrm>
            <a:off x="10185136" y="4612953"/>
            <a:ext cx="158193" cy="276999"/>
          </a:xfrm>
          <a:prstGeom prst="rect">
            <a:avLst/>
          </a:prstGeom>
          <a:noFill/>
        </p:spPr>
        <p:txBody>
          <a:bodyPr wrap="square" lIns="0" tIns="0" rIns="0" bIns="0" anchor="ctr" anchorCtr="0">
            <a:spAutoFit/>
          </a:bodyPr>
          <a:lstStyle/>
          <a:p>
            <a:pPr algn="ctr"/>
            <a:r>
              <a:rPr lang="ja-JP" altLang="en-US" b="1" dirty="0">
                <a:highlight>
                  <a:srgbClr val="00FFFF"/>
                </a:highlight>
              </a:rPr>
              <a:t>⇑</a:t>
            </a:r>
            <a:endParaRPr lang="ja-JP" altLang="en-US" dirty="0">
              <a:highlight>
                <a:srgbClr val="00FFFF"/>
              </a:highlight>
            </a:endParaRPr>
          </a:p>
        </p:txBody>
      </p:sp>
      <p:sp>
        <p:nvSpPr>
          <p:cNvPr id="10" name="テキスト ボックス 9">
            <a:extLst>
              <a:ext uri="{FF2B5EF4-FFF2-40B4-BE49-F238E27FC236}">
                <a16:creationId xmlns:a16="http://schemas.microsoft.com/office/drawing/2014/main" id="{10F076F9-3909-C833-5996-0EFACE0BD7BA}"/>
              </a:ext>
            </a:extLst>
          </p:cNvPr>
          <p:cNvSpPr txBox="1"/>
          <p:nvPr/>
        </p:nvSpPr>
        <p:spPr>
          <a:xfrm>
            <a:off x="9909376" y="4616048"/>
            <a:ext cx="158193" cy="276999"/>
          </a:xfrm>
          <a:prstGeom prst="rect">
            <a:avLst/>
          </a:prstGeom>
          <a:noFill/>
        </p:spPr>
        <p:txBody>
          <a:bodyPr wrap="square" lIns="0" tIns="0" rIns="0" bIns="0" anchor="ctr" anchorCtr="0">
            <a:spAutoFit/>
          </a:bodyPr>
          <a:lstStyle/>
          <a:p>
            <a:pPr algn="ctr"/>
            <a:r>
              <a:rPr lang="ja-JP" altLang="en-US" b="1" dirty="0">
                <a:highlight>
                  <a:srgbClr val="00FFFF"/>
                </a:highlight>
              </a:rPr>
              <a:t>⇓</a:t>
            </a:r>
            <a:endParaRPr lang="ja-JP" altLang="en-US" dirty="0">
              <a:highlight>
                <a:srgbClr val="00FFFF"/>
              </a:highlight>
            </a:endParaRPr>
          </a:p>
        </p:txBody>
      </p:sp>
      <p:sp>
        <p:nvSpPr>
          <p:cNvPr id="19" name="テキスト ボックス 18">
            <a:extLst>
              <a:ext uri="{FF2B5EF4-FFF2-40B4-BE49-F238E27FC236}">
                <a16:creationId xmlns:a16="http://schemas.microsoft.com/office/drawing/2014/main" id="{09752CAE-71FC-636B-58D9-7686B4B7627D}"/>
              </a:ext>
            </a:extLst>
          </p:cNvPr>
          <p:cNvSpPr txBox="1"/>
          <p:nvPr/>
        </p:nvSpPr>
        <p:spPr>
          <a:xfrm>
            <a:off x="3220200" y="1365606"/>
            <a:ext cx="4610967" cy="369332"/>
          </a:xfrm>
          <a:prstGeom prst="rect">
            <a:avLst/>
          </a:prstGeom>
          <a:noFill/>
        </p:spPr>
        <p:txBody>
          <a:bodyPr wrap="square" rtlCol="0">
            <a:spAutoFit/>
          </a:bodyPr>
          <a:lstStyle/>
          <a:p>
            <a:r>
              <a:rPr kumimoji="0" lang="en-US" altLang="ja-JP" i="1" dirty="0">
                <a:latin typeface="Times New Roman" panose="02020603050405020304" pitchFamily="18" charset="0"/>
                <a:cs typeface="Times New Roman" panose="02020603050405020304" pitchFamily="18" charset="0"/>
              </a:rPr>
              <a:t>Hyperfine Interaction </a:t>
            </a:r>
            <a:r>
              <a:rPr kumimoji="0" lang="ja-JP" altLang="ja-JP" b="1" i="1" dirty="0">
                <a:latin typeface="Times New Roman" panose="02020603050405020304" pitchFamily="18" charset="0"/>
                <a:cs typeface="Times New Roman" panose="02020603050405020304" pitchFamily="18" charset="0"/>
              </a:rPr>
              <a:t>19</a:t>
            </a:r>
            <a:r>
              <a:rPr kumimoji="0" lang="ja-JP" altLang="ja-JP" i="1" dirty="0">
                <a:latin typeface="Times New Roman" panose="02020603050405020304" pitchFamily="18" charset="0"/>
                <a:cs typeface="Times New Roman" panose="02020603050405020304" pitchFamily="18" charset="0"/>
              </a:rPr>
              <a:t>,  939–944, (1984) </a:t>
            </a:r>
          </a:p>
        </p:txBody>
      </p:sp>
      <p:sp>
        <p:nvSpPr>
          <p:cNvPr id="2" name="スライド番号プレースホルダー 1">
            <a:extLst>
              <a:ext uri="{FF2B5EF4-FFF2-40B4-BE49-F238E27FC236}">
                <a16:creationId xmlns:a16="http://schemas.microsoft.com/office/drawing/2014/main" id="{2D0C7006-C923-B845-6E61-7B6A70495453}"/>
              </a:ext>
            </a:extLst>
          </p:cNvPr>
          <p:cNvSpPr>
            <a:spLocks noGrp="1"/>
          </p:cNvSpPr>
          <p:nvPr>
            <p:ph type="sldNum" sz="quarter" idx="12"/>
          </p:nvPr>
        </p:nvSpPr>
        <p:spPr/>
        <p:txBody>
          <a:bodyPr/>
          <a:lstStyle/>
          <a:p>
            <a:fld id="{6ECE9F22-6082-4149-A6D0-CD8937F79825}" type="slidenum">
              <a:rPr kumimoji="1" lang="ja-JP" altLang="en-US" smtClean="0"/>
              <a:t>40</a:t>
            </a:fld>
            <a:endParaRPr kumimoji="1" lang="ja-JP" altLang="en-US"/>
          </a:p>
        </p:txBody>
      </p:sp>
      <p:sp>
        <p:nvSpPr>
          <p:cNvPr id="3" name="テキスト ボックス 2">
            <a:extLst>
              <a:ext uri="{FF2B5EF4-FFF2-40B4-BE49-F238E27FC236}">
                <a16:creationId xmlns:a16="http://schemas.microsoft.com/office/drawing/2014/main" id="{4F89D4A3-5F2B-B68F-942E-2A627131934D}"/>
              </a:ext>
            </a:extLst>
          </p:cNvPr>
          <p:cNvSpPr txBox="1"/>
          <p:nvPr/>
        </p:nvSpPr>
        <p:spPr>
          <a:xfrm>
            <a:off x="6218826" y="3356435"/>
            <a:ext cx="5499562" cy="923330"/>
          </a:xfrm>
          <a:prstGeom prst="rect">
            <a:avLst/>
          </a:prstGeom>
          <a:solidFill>
            <a:schemeClr val="accent6">
              <a:lumMod val="20000"/>
              <a:lumOff val="80000"/>
            </a:schemeClr>
          </a:solidFill>
        </p:spPr>
        <p:txBody>
          <a:bodyPr wrap="square" rtlCol="0">
            <a:spAutoFit/>
          </a:bodyPr>
          <a:lstStyle/>
          <a:p>
            <a:r>
              <a:rPr lang="en-US" altLang="ja-JP" b="1" dirty="0"/>
              <a:t>[Dehn 2021:</a:t>
            </a:r>
            <a:r>
              <a:rPr lang="en-US" altLang="ja-JP" dirty="0"/>
              <a:t>Phys. Rev. Res. </a:t>
            </a:r>
            <a:r>
              <a:rPr lang="en-US" altLang="ja-JP" b="1" dirty="0"/>
              <a:t>3</a:t>
            </a:r>
            <a:r>
              <a:rPr lang="en-US" altLang="ja-JP" dirty="0"/>
              <a:t>, 013029</a:t>
            </a:r>
            <a:r>
              <a:rPr lang="en-US" altLang="ja-JP" b="1" dirty="0"/>
              <a:t>]</a:t>
            </a:r>
          </a:p>
          <a:p>
            <a:r>
              <a:rPr lang="ja-JP" altLang="en-US" b="1" dirty="0"/>
              <a:t> </a:t>
            </a:r>
            <a:r>
              <a:rPr lang="en-US" altLang="ja-JP" b="1" dirty="0"/>
              <a:t>f</a:t>
            </a:r>
            <a:r>
              <a:rPr lang="en-US" altLang="ja-JP" b="1" baseline="-25000" dirty="0"/>
              <a:t>SiO2-AG</a:t>
            </a:r>
            <a:r>
              <a:rPr lang="en-US" altLang="ja-JP" b="1" dirty="0"/>
              <a:t> = 4.3927 GHz	</a:t>
            </a:r>
          </a:p>
          <a:p>
            <a:pPr defTabSz="830263">
              <a:tabLst>
                <a:tab pos="3587750" algn="l"/>
              </a:tabLst>
            </a:pPr>
            <a:r>
              <a:rPr lang="en-US" altLang="ja-JP" b="1" dirty="0"/>
              <a:t>|f</a:t>
            </a:r>
            <a:r>
              <a:rPr lang="en-US" altLang="ja-JP" b="1" baseline="-25000" dirty="0"/>
              <a:t>SiO2-AG </a:t>
            </a:r>
            <a:r>
              <a:rPr lang="en-US" altLang="ja-JP" b="1" dirty="0"/>
              <a:t>/</a:t>
            </a:r>
            <a:r>
              <a:rPr lang="en-US" altLang="ja-JP" b="1" baseline="-25000" dirty="0"/>
              <a:t> </a:t>
            </a:r>
            <a:r>
              <a:rPr lang="en-US" altLang="ja-JP" b="1" dirty="0" err="1"/>
              <a:t>f</a:t>
            </a:r>
            <a:r>
              <a:rPr lang="en-US" altLang="ja-JP" b="1" baseline="-25000" dirty="0" err="1"/>
              <a:t>vac</a:t>
            </a:r>
            <a:r>
              <a:rPr lang="en-US" altLang="ja-JP" b="1" dirty="0"/>
              <a:t> -</a:t>
            </a:r>
            <a:r>
              <a:rPr lang="ja-JP" altLang="en-US" b="1" dirty="0"/>
              <a:t> </a:t>
            </a:r>
            <a:r>
              <a:rPr lang="en-US" altLang="ja-JP" b="1" dirty="0"/>
              <a:t>1| =</a:t>
            </a:r>
            <a:r>
              <a:rPr lang="ja-JP" altLang="en-US" b="1" dirty="0"/>
              <a:t> </a:t>
            </a:r>
            <a:r>
              <a:rPr lang="en-US" altLang="ja-JP" b="1" dirty="0"/>
              <a:t>3×10</a:t>
            </a:r>
            <a:r>
              <a:rPr lang="en-US" altLang="ja-JP" b="1" baseline="30000" dirty="0"/>
              <a:t>-4</a:t>
            </a:r>
            <a:r>
              <a:rPr lang="en-US" altLang="ja-JP" b="1" dirty="0"/>
              <a:t>,	</a:t>
            </a:r>
            <a:r>
              <a:rPr lang="ja-JP" altLang="en-US" b="1" dirty="0"/>
              <a:t>➡</a:t>
            </a:r>
            <a:r>
              <a:rPr lang="en-US" altLang="ja-JP" b="1" dirty="0"/>
              <a:t>Q</a:t>
            </a:r>
            <a:r>
              <a:rPr lang="ja-JP" altLang="en-US" b="1" dirty="0"/>
              <a:t>～</a:t>
            </a:r>
            <a:r>
              <a:rPr lang="en-US" altLang="ja-JP" b="1" dirty="0"/>
              <a:t>3000.</a:t>
            </a:r>
          </a:p>
        </p:txBody>
      </p:sp>
    </p:spTree>
    <p:extLst>
      <p:ext uri="{BB962C8B-B14F-4D97-AF65-F5344CB8AC3E}">
        <p14:creationId xmlns:p14="http://schemas.microsoft.com/office/powerpoint/2010/main" val="397834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endCondLst>
                                    <p:cond evt="onNext" delay="0">
                                      <p:tgtEl>
                                        <p:sldTgt/>
                                      </p:tgtEl>
                                    </p:cond>
                                  </p:end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remove" grpId="0" nodeType="withEffect">
                                  <p:stCondLst>
                                    <p:cond delay="0"/>
                                  </p:stCondLst>
                                  <p:endCondLst>
                                    <p:cond evt="onNext" delay="0">
                                      <p:tgtEl>
                                        <p:sldTgt/>
                                      </p:tgtEl>
                                    </p:cond>
                                  </p:endCondLst>
                                  <p:childTnLst>
                                    <p:anim calcmode="discrete" valueType="str">
                                      <p:cBhvr>
                                        <p:cTn id="8" dur="5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MS Surface Muon">
            <a:extLst>
              <a:ext uri="{FF2B5EF4-FFF2-40B4-BE49-F238E27FC236}">
                <a16:creationId xmlns:a16="http://schemas.microsoft.com/office/drawing/2014/main" id="{F4D6DC1C-C5AE-7B6A-C8F7-FAD247C30DB5}"/>
              </a:ext>
            </a:extLst>
          </p:cNvPr>
          <p:cNvSpPr/>
          <p:nvPr/>
        </p:nvSpPr>
        <p:spPr>
          <a:xfrm>
            <a:off x="1564343" y="2741907"/>
            <a:ext cx="1008000" cy="1188000"/>
          </a:xfrm>
          <a:prstGeom prst="rightArrow">
            <a:avLst>
              <a:gd name="adj1" fmla="val 74513"/>
              <a:gd name="adj2" fmla="val 3015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a:solidFill>
                  <a:srgbClr val="FF0000"/>
                </a:solidFill>
                <a:latin typeface="Segoe UI" panose="020B0502040204020203" pitchFamily="34" charset="0"/>
                <a:cs typeface="Segoe UI" panose="020B0502040204020203" pitchFamily="34" charset="0"/>
              </a:rPr>
              <a:t>表面</a:t>
            </a:r>
            <a:endParaRPr lang="en-US" altLang="ja-JP" sz="1400" b="1" dirty="0">
              <a:solidFill>
                <a:srgbClr val="FF0000"/>
              </a:solidFill>
              <a:latin typeface="Segoe UI" panose="020B0502040204020203" pitchFamily="34" charset="0"/>
              <a:cs typeface="Segoe UI" panose="020B0502040204020203" pitchFamily="34" charset="0"/>
            </a:endParaRPr>
          </a:p>
          <a:p>
            <a:pPr algn="ctr"/>
            <a:r>
              <a:rPr lang="ja-JP" altLang="en-US" sz="1400" b="1" dirty="0">
                <a:solidFill>
                  <a:srgbClr val="FF0000"/>
                </a:solidFill>
                <a:latin typeface="Segoe UI" panose="020B0502040204020203" pitchFamily="34" charset="0"/>
                <a:cs typeface="Segoe UI" panose="020B0502040204020203" pitchFamily="34" charset="0"/>
              </a:rPr>
              <a:t>ミュオンビーム</a:t>
            </a:r>
          </a:p>
        </p:txBody>
      </p:sp>
      <p:sp>
        <p:nvSpPr>
          <p:cNvPr id="3" name="MS Surface Muon">
            <a:extLst>
              <a:ext uri="{FF2B5EF4-FFF2-40B4-BE49-F238E27FC236}">
                <a16:creationId xmlns:a16="http://schemas.microsoft.com/office/drawing/2014/main" id="{9499E894-3565-4613-F324-582F12744C96}"/>
              </a:ext>
            </a:extLst>
          </p:cNvPr>
          <p:cNvSpPr/>
          <p:nvPr/>
        </p:nvSpPr>
        <p:spPr>
          <a:xfrm>
            <a:off x="1564343" y="2741907"/>
            <a:ext cx="1008000" cy="1188000"/>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ltLang="ja-JP" sz="1400" b="1" dirty="0">
                <a:latin typeface="Segoe UI" panose="020B0502040204020203" pitchFamily="34" charset="0"/>
                <a:cs typeface="Segoe UI" panose="020B0502040204020203" pitchFamily="34" charset="0"/>
              </a:rPr>
              <a:t>Surface</a:t>
            </a:r>
          </a:p>
          <a:p>
            <a:pPr algn="ctr"/>
            <a:r>
              <a:rPr lang="en-US" altLang="ja-JP" sz="1400" b="1" dirty="0">
                <a:latin typeface="Segoe UI" panose="020B0502040204020203" pitchFamily="34" charset="0"/>
                <a:cs typeface="Segoe UI" panose="020B0502040204020203" pitchFamily="34" charset="0"/>
              </a:rPr>
              <a:t>muon</a:t>
            </a:r>
          </a:p>
          <a:p>
            <a:pPr algn="ctr"/>
            <a:r>
              <a:rPr lang="en-US" altLang="ja-JP" sz="1400" b="1" dirty="0">
                <a:latin typeface="Segoe UI" panose="020B0502040204020203" pitchFamily="34" charset="0"/>
                <a:cs typeface="Segoe UI" panose="020B0502040204020203" pitchFamily="34" charset="0"/>
              </a:rPr>
              <a:t>beam</a:t>
            </a:r>
            <a:endParaRPr lang="ja-JP" altLang="en-US" sz="1400" b="1" dirty="0">
              <a:latin typeface="Segoe UI" panose="020B0502040204020203" pitchFamily="34" charset="0"/>
              <a:cs typeface="Segoe UI" panose="020B0502040204020203" pitchFamily="34" charset="0"/>
            </a:endParaRPr>
          </a:p>
        </p:txBody>
      </p:sp>
      <p:sp>
        <p:nvSpPr>
          <p:cNvPr id="75" name="MS 1st Beam">
            <a:extLst>
              <a:ext uri="{FF2B5EF4-FFF2-40B4-BE49-F238E27FC236}">
                <a16:creationId xmlns:a16="http://schemas.microsoft.com/office/drawing/2014/main" id="{4B59AB07-E7B3-3320-4AE2-921AD28C7132}"/>
              </a:ext>
            </a:extLst>
          </p:cNvPr>
          <p:cNvSpPr/>
          <p:nvPr/>
        </p:nvSpPr>
        <p:spPr>
          <a:xfrm>
            <a:off x="2825238" y="2805011"/>
            <a:ext cx="1661459"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59" h="1057836">
                <a:moveTo>
                  <a:pt x="0" y="0"/>
                </a:moveTo>
                <a:lnTo>
                  <a:pt x="788894" y="0"/>
                </a:lnTo>
                <a:lnTo>
                  <a:pt x="1655482" y="460189"/>
                </a:lnTo>
                <a:lnTo>
                  <a:pt x="1661459" y="589390"/>
                </a:lnTo>
                <a:lnTo>
                  <a:pt x="782918" y="1057836"/>
                </a:lnTo>
                <a:lnTo>
                  <a:pt x="5977"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MS 2nd Beam">
            <a:extLst>
              <a:ext uri="{FF2B5EF4-FFF2-40B4-BE49-F238E27FC236}">
                <a16:creationId xmlns:a16="http://schemas.microsoft.com/office/drawing/2014/main" id="{76E0FF85-83FA-8F30-9D6E-261B5462C16A}"/>
              </a:ext>
            </a:extLst>
          </p:cNvPr>
          <p:cNvSpPr/>
          <p:nvPr/>
        </p:nvSpPr>
        <p:spPr>
          <a:xfrm>
            <a:off x="4512424" y="2785315"/>
            <a:ext cx="1688984"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888" h="1063812">
                <a:moveTo>
                  <a:pt x="0" y="472142"/>
                </a:moveTo>
                <a:lnTo>
                  <a:pt x="6382510" y="0"/>
                </a:lnTo>
                <a:lnTo>
                  <a:pt x="7491888" y="549836"/>
                </a:lnTo>
                <a:lnTo>
                  <a:pt x="6456068" y="1063812"/>
                </a:lnTo>
                <a:lnTo>
                  <a:pt x="5975" y="615578"/>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MS 3rd Beam">
            <a:extLst>
              <a:ext uri="{FF2B5EF4-FFF2-40B4-BE49-F238E27FC236}">
                <a16:creationId xmlns:a16="http://schemas.microsoft.com/office/drawing/2014/main" id="{C9F9C936-DB53-B24B-61F7-45A5BA0A1AF8}"/>
              </a:ext>
            </a:extLst>
          </p:cNvPr>
          <p:cNvSpPr/>
          <p:nvPr/>
        </p:nvSpPr>
        <p:spPr>
          <a:xfrm>
            <a:off x="6255207" y="2957773"/>
            <a:ext cx="1734759"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725788">
                <a:moveTo>
                  <a:pt x="20533" y="364967"/>
                </a:moveTo>
                <a:lnTo>
                  <a:pt x="6525669" y="0"/>
                </a:lnTo>
                <a:lnTo>
                  <a:pt x="7694933" y="365311"/>
                </a:lnTo>
                <a:lnTo>
                  <a:pt x="6560782" y="725788"/>
                </a:lnTo>
                <a:lnTo>
                  <a:pt x="0" y="359335"/>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 name="MS 4th Beam">
            <a:extLst>
              <a:ext uri="{FF2B5EF4-FFF2-40B4-BE49-F238E27FC236}">
                <a16:creationId xmlns:a16="http://schemas.microsoft.com/office/drawing/2014/main" id="{55D24645-5DCE-D657-D629-178E4B1E5157}"/>
              </a:ext>
            </a:extLst>
          </p:cNvPr>
          <p:cNvSpPr/>
          <p:nvPr/>
        </p:nvSpPr>
        <p:spPr>
          <a:xfrm>
            <a:off x="8014203" y="3144038"/>
            <a:ext cx="2406621"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353095">
                <a:moveTo>
                  <a:pt x="20533" y="182954"/>
                </a:moveTo>
                <a:lnTo>
                  <a:pt x="956269" y="0"/>
                </a:lnTo>
                <a:lnTo>
                  <a:pt x="7694933" y="183298"/>
                </a:lnTo>
                <a:lnTo>
                  <a:pt x="946690" y="353095"/>
                </a:lnTo>
                <a:lnTo>
                  <a:pt x="0" y="177322"/>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MS 1st Muonium">
            <a:extLst>
              <a:ext uri="{FF2B5EF4-FFF2-40B4-BE49-F238E27FC236}">
                <a16:creationId xmlns:a16="http://schemas.microsoft.com/office/drawing/2014/main" id="{7D58C3A0-3142-9506-3C95-2A2F8C8A9F79}"/>
              </a:ext>
            </a:extLst>
          </p:cNvPr>
          <p:cNvSpPr/>
          <p:nvPr/>
        </p:nvSpPr>
        <p:spPr>
          <a:xfrm>
            <a:off x="2715967" y="2805011"/>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9" name="MS 1st Muonium txt">
            <a:extLst>
              <a:ext uri="{FF2B5EF4-FFF2-40B4-BE49-F238E27FC236}">
                <a16:creationId xmlns:a16="http://schemas.microsoft.com/office/drawing/2014/main" id="{CF91D0F0-D51A-5A55-C51A-725279C136CE}"/>
              </a:ext>
            </a:extLst>
          </p:cNvPr>
          <p:cNvSpPr txBox="1"/>
          <p:nvPr/>
        </p:nvSpPr>
        <p:spPr>
          <a:xfrm>
            <a:off x="2943442" y="2871031"/>
            <a:ext cx="512961" cy="276999"/>
          </a:xfrm>
          <a:prstGeom prst="rect">
            <a:avLst/>
          </a:prstGeom>
          <a:noFill/>
        </p:spPr>
        <p:txBody>
          <a:bodyPr wrap="none" lIns="0" tIns="0" rIns="0" bIns="0" rtlCol="0">
            <a:noAutofit/>
          </a:bodyPr>
          <a:lstStyle/>
          <a:p>
            <a:pPr algn="ctr"/>
            <a:r>
              <a:rPr lang="en-US" altLang="ja-JP" b="1" dirty="0">
                <a:solidFill>
                  <a:srgbClr val="32FF00"/>
                </a:solidFill>
              </a:rPr>
              <a:t>Mu</a:t>
            </a:r>
            <a:endParaRPr lang="ja-JP" altLang="en-US" b="1" dirty="0">
              <a:solidFill>
                <a:srgbClr val="32FF00"/>
              </a:solidFill>
            </a:endParaRPr>
          </a:p>
        </p:txBody>
      </p:sp>
      <p:sp>
        <p:nvSpPr>
          <p:cNvPr id="9" name="MS 1st Target">
            <a:extLst>
              <a:ext uri="{FF2B5EF4-FFF2-40B4-BE49-F238E27FC236}">
                <a16:creationId xmlns:a16="http://schemas.microsoft.com/office/drawing/2014/main" id="{CCD766F0-3AAC-BEB1-EA89-8636195A85E5}"/>
              </a:ext>
            </a:extLst>
          </p:cNvPr>
          <p:cNvSpPr/>
          <p:nvPr/>
        </p:nvSpPr>
        <p:spPr>
          <a:xfrm>
            <a:off x="2607955" y="2733003"/>
            <a:ext cx="216024"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MS Lens1">
            <a:extLst>
              <a:ext uri="{FF2B5EF4-FFF2-40B4-BE49-F238E27FC236}">
                <a16:creationId xmlns:a16="http://schemas.microsoft.com/office/drawing/2014/main" id="{A58B7219-D089-59EA-E551-101E249D7F7D}"/>
              </a:ext>
            </a:extLst>
          </p:cNvPr>
          <p:cNvSpPr/>
          <p:nvPr/>
        </p:nvSpPr>
        <p:spPr>
          <a:xfrm>
            <a:off x="3472051" y="2738741"/>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MS Lens2">
            <a:extLst>
              <a:ext uri="{FF2B5EF4-FFF2-40B4-BE49-F238E27FC236}">
                <a16:creationId xmlns:a16="http://schemas.microsoft.com/office/drawing/2014/main" id="{1916CE8D-2187-0E0D-4582-103AA1CE0796}"/>
              </a:ext>
            </a:extLst>
          </p:cNvPr>
          <p:cNvSpPr/>
          <p:nvPr/>
        </p:nvSpPr>
        <p:spPr>
          <a:xfrm>
            <a:off x="5801911" y="2751209"/>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MS Lens3">
            <a:extLst>
              <a:ext uri="{FF2B5EF4-FFF2-40B4-BE49-F238E27FC236}">
                <a16:creationId xmlns:a16="http://schemas.microsoft.com/office/drawing/2014/main" id="{2AFD6B14-901B-8DA9-EC07-1F0BA3734B6B}"/>
              </a:ext>
            </a:extLst>
          </p:cNvPr>
          <p:cNvSpPr/>
          <p:nvPr/>
        </p:nvSpPr>
        <p:spPr>
          <a:xfrm>
            <a:off x="7576507" y="2749608"/>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MS Lens4">
            <a:extLst>
              <a:ext uri="{FF2B5EF4-FFF2-40B4-BE49-F238E27FC236}">
                <a16:creationId xmlns:a16="http://schemas.microsoft.com/office/drawing/2014/main" id="{AF2B6A89-D3AA-24C2-C5CD-796C108DD037}"/>
              </a:ext>
            </a:extLst>
          </p:cNvPr>
          <p:cNvSpPr/>
          <p:nvPr/>
        </p:nvSpPr>
        <p:spPr>
          <a:xfrm>
            <a:off x="8162971" y="2749608"/>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MS 2nd Muonium">
            <a:extLst>
              <a:ext uri="{FF2B5EF4-FFF2-40B4-BE49-F238E27FC236}">
                <a16:creationId xmlns:a16="http://schemas.microsoft.com/office/drawing/2014/main" id="{D0E0171C-BB17-C28C-FE75-8CA75253FC53}"/>
              </a:ext>
            </a:extLst>
          </p:cNvPr>
          <p:cNvSpPr/>
          <p:nvPr/>
        </p:nvSpPr>
        <p:spPr>
          <a:xfrm>
            <a:off x="4430451" y="3235037"/>
            <a:ext cx="220012" cy="218047"/>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MS 2nd Target">
            <a:extLst>
              <a:ext uri="{FF2B5EF4-FFF2-40B4-BE49-F238E27FC236}">
                <a16:creationId xmlns:a16="http://schemas.microsoft.com/office/drawing/2014/main" id="{A947D954-2670-E472-A246-A6E343B18C3E}"/>
              </a:ext>
            </a:extLst>
          </p:cNvPr>
          <p:cNvSpPr/>
          <p:nvPr/>
        </p:nvSpPr>
        <p:spPr>
          <a:xfrm>
            <a:off x="4470447" y="2732894"/>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MS 3rd Muonium">
            <a:extLst>
              <a:ext uri="{FF2B5EF4-FFF2-40B4-BE49-F238E27FC236}">
                <a16:creationId xmlns:a16="http://schemas.microsoft.com/office/drawing/2014/main" id="{319ACAF3-0A7B-05FA-1F48-B37993C7663C}"/>
              </a:ext>
            </a:extLst>
          </p:cNvPr>
          <p:cNvSpPr/>
          <p:nvPr/>
        </p:nvSpPr>
        <p:spPr>
          <a:xfrm>
            <a:off x="6187276" y="3273063"/>
            <a:ext cx="102807" cy="109378"/>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MS 3rd Target">
            <a:extLst>
              <a:ext uri="{FF2B5EF4-FFF2-40B4-BE49-F238E27FC236}">
                <a16:creationId xmlns:a16="http://schemas.microsoft.com/office/drawing/2014/main" id="{869CA289-6091-C839-9873-7FBCD67283F8}"/>
              </a:ext>
            </a:extLst>
          </p:cNvPr>
          <p:cNvSpPr/>
          <p:nvPr/>
        </p:nvSpPr>
        <p:spPr>
          <a:xfrm>
            <a:off x="6221159" y="2749608"/>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MS 4th Muonium">
            <a:extLst>
              <a:ext uri="{FF2B5EF4-FFF2-40B4-BE49-F238E27FC236}">
                <a16:creationId xmlns:a16="http://schemas.microsoft.com/office/drawing/2014/main" id="{60AA8566-6264-F1F0-2EA9-CE9284C7D1FB}"/>
              </a:ext>
            </a:extLst>
          </p:cNvPr>
          <p:cNvSpPr/>
          <p:nvPr/>
        </p:nvSpPr>
        <p:spPr>
          <a:xfrm>
            <a:off x="7963076" y="3281908"/>
            <a:ext cx="93250" cy="91673"/>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MS 4th Target">
            <a:extLst>
              <a:ext uri="{FF2B5EF4-FFF2-40B4-BE49-F238E27FC236}">
                <a16:creationId xmlns:a16="http://schemas.microsoft.com/office/drawing/2014/main" id="{51E0EF49-F38A-5F38-4BA4-9B8AD44BFACC}"/>
              </a:ext>
            </a:extLst>
          </p:cNvPr>
          <p:cNvSpPr/>
          <p:nvPr/>
        </p:nvSpPr>
        <p:spPr>
          <a:xfrm>
            <a:off x="7977755" y="2732894"/>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60" name="MS GND">
            <a:extLst>
              <a:ext uri="{FF2B5EF4-FFF2-40B4-BE49-F238E27FC236}">
                <a16:creationId xmlns:a16="http://schemas.microsoft.com/office/drawing/2014/main" id="{5EF22127-4D81-C750-3AAA-094601948157}"/>
              </a:ext>
            </a:extLst>
          </p:cNvPr>
          <p:cNvCxnSpPr>
            <a:cxnSpLocks/>
          </p:cNvCxnSpPr>
          <p:nvPr/>
        </p:nvCxnSpPr>
        <p:spPr>
          <a:xfrm>
            <a:off x="9772751" y="2677596"/>
            <a:ext cx="0" cy="126014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MS GND txt">
            <a:extLst>
              <a:ext uri="{FF2B5EF4-FFF2-40B4-BE49-F238E27FC236}">
                <a16:creationId xmlns:a16="http://schemas.microsoft.com/office/drawing/2014/main" id="{CC38C02C-62FE-245B-B76C-69E812316D4A}"/>
              </a:ext>
            </a:extLst>
          </p:cNvPr>
          <p:cNvSpPr txBox="1"/>
          <p:nvPr/>
        </p:nvSpPr>
        <p:spPr>
          <a:xfrm>
            <a:off x="9516271" y="3563829"/>
            <a:ext cx="512961" cy="276999"/>
          </a:xfrm>
          <a:prstGeom prst="rect">
            <a:avLst/>
          </a:prstGeom>
          <a:noFill/>
        </p:spPr>
        <p:txBody>
          <a:bodyPr wrap="none" lIns="0" tIns="0" rIns="0" bIns="0" rtlCol="0">
            <a:noAutofit/>
          </a:bodyPr>
          <a:lstStyle/>
          <a:p>
            <a:pPr algn="ctr"/>
            <a:r>
              <a:rPr lang="en-US" altLang="ja-JP" b="1" dirty="0"/>
              <a:t>GND</a:t>
            </a:r>
            <a:endParaRPr lang="ja-JP" altLang="en-US" b="1" dirty="0"/>
          </a:p>
        </p:txBody>
      </p:sp>
      <p:cxnSp>
        <p:nvCxnSpPr>
          <p:cNvPr id="83" name="MS 1st Laser">
            <a:extLst>
              <a:ext uri="{FF2B5EF4-FFF2-40B4-BE49-F238E27FC236}">
                <a16:creationId xmlns:a16="http://schemas.microsoft.com/office/drawing/2014/main" id="{CF5FFD02-2F6D-47CA-6E3D-F30927F8CF41}"/>
              </a:ext>
            </a:extLst>
          </p:cNvPr>
          <p:cNvCxnSpPr>
            <a:cxnSpLocks/>
            <a:stCxn id="16" idx="0"/>
          </p:cNvCxnSpPr>
          <p:nvPr/>
        </p:nvCxnSpPr>
        <p:spPr>
          <a:xfrm>
            <a:off x="2845637" y="1291533"/>
            <a:ext cx="28055" cy="2697971"/>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23" name="MS 1st Beam outline">
            <a:extLst>
              <a:ext uri="{FF2B5EF4-FFF2-40B4-BE49-F238E27FC236}">
                <a16:creationId xmlns:a16="http://schemas.microsoft.com/office/drawing/2014/main" id="{5AAF523C-717B-D3D8-5836-DBD266CF896B}"/>
              </a:ext>
            </a:extLst>
          </p:cNvPr>
          <p:cNvSpPr/>
          <p:nvPr/>
        </p:nvSpPr>
        <p:spPr>
          <a:xfrm>
            <a:off x="2857583" y="2805011"/>
            <a:ext cx="1616743"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1057836">
                <a:moveTo>
                  <a:pt x="0" y="0"/>
                </a:moveTo>
                <a:lnTo>
                  <a:pt x="788894" y="0"/>
                </a:lnTo>
                <a:lnTo>
                  <a:pt x="1655482" y="460189"/>
                </a:lnTo>
                <a:cubicBezTo>
                  <a:pt x="1654511" y="503256"/>
                  <a:pt x="1653541" y="546323"/>
                  <a:pt x="1652570" y="589390"/>
                </a:cubicBez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4" name="MS 2nd Laser">
            <a:extLst>
              <a:ext uri="{FF2B5EF4-FFF2-40B4-BE49-F238E27FC236}">
                <a16:creationId xmlns:a16="http://schemas.microsoft.com/office/drawing/2014/main" id="{72BEEA04-27C2-DBD6-A03A-111284411541}"/>
              </a:ext>
            </a:extLst>
          </p:cNvPr>
          <p:cNvCxnSpPr>
            <a:cxnSpLocks/>
            <a:stCxn id="16" idx="6"/>
          </p:cNvCxnSpPr>
          <p:nvPr/>
        </p:nvCxnSpPr>
        <p:spPr>
          <a:xfrm flipH="1">
            <a:off x="4534343" y="1303631"/>
            <a:ext cx="3178" cy="2293469"/>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24" name="MS 2nd Beam outline">
            <a:extLst>
              <a:ext uri="{FF2B5EF4-FFF2-40B4-BE49-F238E27FC236}">
                <a16:creationId xmlns:a16="http://schemas.microsoft.com/office/drawing/2014/main" id="{2B26E40F-7CDD-5947-D593-B2D62C660BDE}"/>
              </a:ext>
            </a:extLst>
          </p:cNvPr>
          <p:cNvSpPr/>
          <p:nvPr/>
        </p:nvSpPr>
        <p:spPr>
          <a:xfrm>
            <a:off x="4516167" y="2763013"/>
            <a:ext cx="1700890"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4700" h="1063812">
                <a:moveTo>
                  <a:pt x="0" y="472142"/>
                </a:moveTo>
                <a:lnTo>
                  <a:pt x="6382510" y="0"/>
                </a:lnTo>
                <a:lnTo>
                  <a:pt x="7544700" y="545073"/>
                </a:lnTo>
                <a:lnTo>
                  <a:pt x="6456068" y="1063812"/>
                </a:lnTo>
                <a:lnTo>
                  <a:pt x="5975" y="61557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6" name="MS 3rd Laser">
            <a:extLst>
              <a:ext uri="{FF2B5EF4-FFF2-40B4-BE49-F238E27FC236}">
                <a16:creationId xmlns:a16="http://schemas.microsoft.com/office/drawing/2014/main" id="{12422DBF-0C59-D802-6F9A-880653AFDF89}"/>
              </a:ext>
            </a:extLst>
          </p:cNvPr>
          <p:cNvCxnSpPr>
            <a:cxnSpLocks/>
            <a:stCxn id="16" idx="12"/>
          </p:cNvCxnSpPr>
          <p:nvPr/>
        </p:nvCxnSpPr>
        <p:spPr>
          <a:xfrm>
            <a:off x="6279319" y="1291673"/>
            <a:ext cx="8224" cy="2035396"/>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25" name="MS 3rd Beam outline">
            <a:extLst>
              <a:ext uri="{FF2B5EF4-FFF2-40B4-BE49-F238E27FC236}">
                <a16:creationId xmlns:a16="http://schemas.microsoft.com/office/drawing/2014/main" id="{26C2E620-26AE-81FC-3BD8-00092042E6BD}"/>
              </a:ext>
            </a:extLst>
          </p:cNvPr>
          <p:cNvSpPr/>
          <p:nvPr/>
        </p:nvSpPr>
        <p:spPr>
          <a:xfrm>
            <a:off x="6276521" y="2954327"/>
            <a:ext cx="1715844"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 name="connsiteX0" fmla="*/ 62783 w 7737183"/>
              <a:gd name="connsiteY0" fmla="*/ 364967 h 725788"/>
              <a:gd name="connsiteX1" fmla="*/ 6567919 w 7737183"/>
              <a:gd name="connsiteY1" fmla="*/ 0 h 725788"/>
              <a:gd name="connsiteX2" fmla="*/ 7737183 w 7737183"/>
              <a:gd name="connsiteY2" fmla="*/ 365311 h 725788"/>
              <a:gd name="connsiteX3" fmla="*/ 6603032 w 7737183"/>
              <a:gd name="connsiteY3" fmla="*/ 725788 h 725788"/>
              <a:gd name="connsiteX4" fmla="*/ 0 w 7737183"/>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32283 w 7769466"/>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169600 w 7769466"/>
              <a:gd name="connsiteY4" fmla="*/ 378385 h 725788"/>
              <a:gd name="connsiteX0" fmla="*/ 9963 w 7599866"/>
              <a:gd name="connsiteY0" fmla="*/ 357823 h 725788"/>
              <a:gd name="connsiteX1" fmla="*/ 6430602 w 7599866"/>
              <a:gd name="connsiteY1" fmla="*/ 0 h 725788"/>
              <a:gd name="connsiteX2" fmla="*/ 7599866 w 7599866"/>
              <a:gd name="connsiteY2" fmla="*/ 365311 h 725788"/>
              <a:gd name="connsiteX3" fmla="*/ 6465715 w 7599866"/>
              <a:gd name="connsiteY3" fmla="*/ 725788 h 725788"/>
              <a:gd name="connsiteX4" fmla="*/ 0 w 7599866"/>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11165 w 7611031"/>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603 w 7611031"/>
              <a:gd name="connsiteY4" fmla="*/ 380766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1031" h="725788">
                <a:moveTo>
                  <a:pt x="0" y="360204"/>
                </a:moveTo>
                <a:lnTo>
                  <a:pt x="6441767" y="0"/>
                </a:lnTo>
                <a:lnTo>
                  <a:pt x="7611031" y="365311"/>
                </a:lnTo>
                <a:lnTo>
                  <a:pt x="6476880" y="725788"/>
                </a:lnTo>
                <a:lnTo>
                  <a:pt x="603" y="38076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8" name="MS 4th Laser">
            <a:extLst>
              <a:ext uri="{FF2B5EF4-FFF2-40B4-BE49-F238E27FC236}">
                <a16:creationId xmlns:a16="http://schemas.microsoft.com/office/drawing/2014/main" id="{43FEDCB6-71FC-B394-F7E0-FF7F4F90926A}"/>
              </a:ext>
            </a:extLst>
          </p:cNvPr>
          <p:cNvCxnSpPr>
            <a:cxnSpLocks/>
            <a:stCxn id="16" idx="18"/>
          </p:cNvCxnSpPr>
          <p:nvPr/>
        </p:nvCxnSpPr>
        <p:spPr>
          <a:xfrm flipH="1">
            <a:off x="8044560" y="1285483"/>
            <a:ext cx="7039" cy="2041586"/>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26" name="MS 4th Beam outline">
            <a:extLst>
              <a:ext uri="{FF2B5EF4-FFF2-40B4-BE49-F238E27FC236}">
                <a16:creationId xmlns:a16="http://schemas.microsoft.com/office/drawing/2014/main" id="{3A24863C-182A-8FB7-5A15-75D1F26135A5}"/>
              </a:ext>
            </a:extLst>
          </p:cNvPr>
          <p:cNvSpPr/>
          <p:nvPr/>
        </p:nvSpPr>
        <p:spPr>
          <a:xfrm>
            <a:off x="8039514" y="3135993"/>
            <a:ext cx="2378045"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 name="connsiteX0" fmla="*/ -1 w 7674399"/>
              <a:gd name="connsiteY0" fmla="*/ 182954 h 353095"/>
              <a:gd name="connsiteX1" fmla="*/ 935735 w 7674399"/>
              <a:gd name="connsiteY1" fmla="*/ 0 h 353095"/>
              <a:gd name="connsiteX2" fmla="*/ 7674399 w 7674399"/>
              <a:gd name="connsiteY2" fmla="*/ 183298 h 353095"/>
              <a:gd name="connsiteX3" fmla="*/ 926156 w 7674399"/>
              <a:gd name="connsiteY3" fmla="*/ 353095 h 353095"/>
              <a:gd name="connsiteX4" fmla="*/ 78448 w 7674399"/>
              <a:gd name="connsiteY4" fmla="*/ 189228 h 353095"/>
              <a:gd name="connsiteX0" fmla="*/ 12918 w 7595951"/>
              <a:gd name="connsiteY0" fmla="*/ 185335 h 353095"/>
              <a:gd name="connsiteX1" fmla="*/ 857287 w 7595951"/>
              <a:gd name="connsiteY1" fmla="*/ 0 h 353095"/>
              <a:gd name="connsiteX2" fmla="*/ 7595951 w 7595951"/>
              <a:gd name="connsiteY2" fmla="*/ 183298 h 353095"/>
              <a:gd name="connsiteX3" fmla="*/ 847708 w 7595951"/>
              <a:gd name="connsiteY3" fmla="*/ 353095 h 353095"/>
              <a:gd name="connsiteX4" fmla="*/ 0 w 7595951"/>
              <a:gd name="connsiteY4" fmla="*/ 189228 h 353095"/>
              <a:gd name="connsiteX0" fmla="*/ 12918 w 7603564"/>
              <a:gd name="connsiteY0" fmla="*/ 185335 h 353095"/>
              <a:gd name="connsiteX1" fmla="*/ 857287 w 7603564"/>
              <a:gd name="connsiteY1" fmla="*/ 0 h 353095"/>
              <a:gd name="connsiteX2" fmla="*/ 7603564 w 7603564"/>
              <a:gd name="connsiteY2" fmla="*/ 190442 h 353095"/>
              <a:gd name="connsiteX3" fmla="*/ 847708 w 7603564"/>
              <a:gd name="connsiteY3" fmla="*/ 353095 h 353095"/>
              <a:gd name="connsiteX4" fmla="*/ 0 w 7603564"/>
              <a:gd name="connsiteY4" fmla="*/ 189228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564" h="353095">
                <a:moveTo>
                  <a:pt x="12918" y="185335"/>
                </a:moveTo>
                <a:lnTo>
                  <a:pt x="857287" y="0"/>
                </a:lnTo>
                <a:lnTo>
                  <a:pt x="7603564" y="190442"/>
                </a:lnTo>
                <a:lnTo>
                  <a:pt x="847708" y="353095"/>
                </a:lnTo>
                <a:lnTo>
                  <a:pt x="0" y="18922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5" name="MS Beam Ax">
            <a:extLst>
              <a:ext uri="{FF2B5EF4-FFF2-40B4-BE49-F238E27FC236}">
                <a16:creationId xmlns:a16="http://schemas.microsoft.com/office/drawing/2014/main" id="{68865999-1F33-AF7D-7D01-7702327220F6}"/>
              </a:ext>
            </a:extLst>
          </p:cNvPr>
          <p:cNvCxnSpPr>
            <a:cxnSpLocks/>
          </p:cNvCxnSpPr>
          <p:nvPr/>
        </p:nvCxnSpPr>
        <p:spPr>
          <a:xfrm>
            <a:off x="1528343" y="3327069"/>
            <a:ext cx="9108504"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03" name="MS 1st Target txt">
            <a:extLst>
              <a:ext uri="{FF2B5EF4-FFF2-40B4-BE49-F238E27FC236}">
                <a16:creationId xmlns:a16="http://schemas.microsoft.com/office/drawing/2014/main" id="{A3315D90-BBF9-2060-82CB-00A599DB2B05}"/>
              </a:ext>
            </a:extLst>
          </p:cNvPr>
          <p:cNvSpPr txBox="1"/>
          <p:nvPr/>
        </p:nvSpPr>
        <p:spPr>
          <a:xfrm>
            <a:off x="2220295" y="4028239"/>
            <a:ext cx="1033736" cy="476465"/>
          </a:xfrm>
          <a:prstGeom prst="rect">
            <a:avLst/>
          </a:prstGeom>
          <a:noFill/>
        </p:spPr>
        <p:txBody>
          <a:bodyPr wrap="none" lIns="0" tIns="0" rIns="0" bIns="0" rtlCol="0">
            <a:noAutofit/>
          </a:bodyPr>
          <a:lstStyle/>
          <a:p>
            <a:pPr algn="ctr"/>
            <a:r>
              <a:rPr lang="en-US" altLang="ja-JP" b="1" dirty="0">
                <a:solidFill>
                  <a:srgbClr val="0000B0"/>
                </a:solidFill>
              </a:rPr>
              <a:t>The</a:t>
            </a:r>
            <a:r>
              <a:rPr lang="ja-JP" altLang="en-US" b="1" dirty="0">
                <a:solidFill>
                  <a:srgbClr val="0000B0"/>
                </a:solidFill>
              </a:rPr>
              <a:t> </a:t>
            </a:r>
            <a:r>
              <a:rPr lang="en-US" altLang="ja-JP" b="1" dirty="0">
                <a:solidFill>
                  <a:srgbClr val="0000B0"/>
                </a:solidFill>
              </a:rPr>
              <a:t>1</a:t>
            </a:r>
            <a:r>
              <a:rPr lang="en-US" altLang="ja-JP" b="1" baseline="30000" dirty="0">
                <a:solidFill>
                  <a:srgbClr val="0000B0"/>
                </a:solidFill>
              </a:rPr>
              <a:t>st</a:t>
            </a:r>
            <a:r>
              <a:rPr lang="ja-JP" altLang="en-US" b="1" dirty="0">
                <a:solidFill>
                  <a:srgbClr val="0000B0"/>
                </a:solidFill>
              </a:rPr>
              <a:t> </a:t>
            </a:r>
            <a:r>
              <a:rPr lang="en-US" altLang="ja-JP" b="1" dirty="0" err="1">
                <a:solidFill>
                  <a:srgbClr val="0000B0"/>
                </a:solidFill>
              </a:rPr>
              <a:t>tgt</a:t>
            </a:r>
            <a:endParaRPr lang="ja-JP" altLang="en-US" b="1" dirty="0">
              <a:solidFill>
                <a:srgbClr val="0000B0"/>
              </a:solidFill>
            </a:endParaRPr>
          </a:p>
        </p:txBody>
      </p:sp>
      <p:sp>
        <p:nvSpPr>
          <p:cNvPr id="104" name="MS 2nd Target txt">
            <a:extLst>
              <a:ext uri="{FF2B5EF4-FFF2-40B4-BE49-F238E27FC236}">
                <a16:creationId xmlns:a16="http://schemas.microsoft.com/office/drawing/2014/main" id="{FB7D2C60-3BDF-7EA0-C711-A43C1A156AF6}"/>
              </a:ext>
            </a:extLst>
          </p:cNvPr>
          <p:cNvSpPr txBox="1"/>
          <p:nvPr/>
        </p:nvSpPr>
        <p:spPr>
          <a:xfrm>
            <a:off x="3989579" y="4012713"/>
            <a:ext cx="1033736" cy="476465"/>
          </a:xfrm>
          <a:prstGeom prst="rect">
            <a:avLst/>
          </a:prstGeom>
          <a:noFill/>
        </p:spPr>
        <p:txBody>
          <a:bodyPr wrap="none" lIns="0" tIns="0" rIns="0" bIns="0" rtlCol="0">
            <a:noAutofit/>
          </a:bodyPr>
          <a:lstStyle/>
          <a:p>
            <a:pPr algn="ctr"/>
            <a:r>
              <a:rPr lang="en-US" altLang="ja-JP" b="1" dirty="0">
                <a:solidFill>
                  <a:srgbClr val="0000B0"/>
                </a:solidFill>
              </a:rPr>
              <a:t>The</a:t>
            </a:r>
            <a:r>
              <a:rPr lang="ja-JP" altLang="en-US" b="1" dirty="0">
                <a:solidFill>
                  <a:srgbClr val="0000B0"/>
                </a:solidFill>
              </a:rPr>
              <a:t> </a:t>
            </a:r>
            <a:r>
              <a:rPr lang="en-US" altLang="ja-JP" b="1" dirty="0">
                <a:solidFill>
                  <a:srgbClr val="0000B0"/>
                </a:solidFill>
              </a:rPr>
              <a:t>2</a:t>
            </a:r>
            <a:r>
              <a:rPr lang="en-US" altLang="ja-JP" b="1" baseline="30000" dirty="0">
                <a:solidFill>
                  <a:srgbClr val="0000B0"/>
                </a:solidFill>
              </a:rPr>
              <a:t>nd</a:t>
            </a:r>
            <a:r>
              <a:rPr lang="ja-JP" altLang="en-US" b="1" dirty="0">
                <a:solidFill>
                  <a:srgbClr val="0000B0"/>
                </a:solidFill>
              </a:rPr>
              <a:t> </a:t>
            </a:r>
            <a:r>
              <a:rPr lang="en-US" altLang="ja-JP" b="1" dirty="0" err="1">
                <a:solidFill>
                  <a:srgbClr val="0000B0"/>
                </a:solidFill>
              </a:rPr>
              <a:t>tgt</a:t>
            </a:r>
            <a:endParaRPr lang="ja-JP" altLang="en-US" b="1" dirty="0">
              <a:solidFill>
                <a:srgbClr val="0000B0"/>
              </a:solidFill>
            </a:endParaRPr>
          </a:p>
        </p:txBody>
      </p:sp>
      <p:sp>
        <p:nvSpPr>
          <p:cNvPr id="106" name="MS 3rd Target txt">
            <a:extLst>
              <a:ext uri="{FF2B5EF4-FFF2-40B4-BE49-F238E27FC236}">
                <a16:creationId xmlns:a16="http://schemas.microsoft.com/office/drawing/2014/main" id="{4FAE1F05-676E-62FD-F761-FE80E3643976}"/>
              </a:ext>
            </a:extLst>
          </p:cNvPr>
          <p:cNvSpPr txBox="1"/>
          <p:nvPr/>
        </p:nvSpPr>
        <p:spPr>
          <a:xfrm>
            <a:off x="5767531" y="4022766"/>
            <a:ext cx="1033736" cy="476465"/>
          </a:xfrm>
          <a:prstGeom prst="rect">
            <a:avLst/>
          </a:prstGeom>
          <a:noFill/>
        </p:spPr>
        <p:txBody>
          <a:bodyPr wrap="none" lIns="0" tIns="0" rIns="0" bIns="0" rtlCol="0">
            <a:noAutofit/>
          </a:bodyPr>
          <a:lstStyle/>
          <a:p>
            <a:pPr algn="ctr"/>
            <a:r>
              <a:rPr lang="en-US" altLang="ja-JP" b="1" dirty="0">
                <a:solidFill>
                  <a:srgbClr val="0000B0"/>
                </a:solidFill>
              </a:rPr>
              <a:t>The</a:t>
            </a:r>
            <a:r>
              <a:rPr lang="ja-JP" altLang="en-US" b="1" dirty="0">
                <a:solidFill>
                  <a:srgbClr val="0000B0"/>
                </a:solidFill>
              </a:rPr>
              <a:t> </a:t>
            </a:r>
            <a:r>
              <a:rPr lang="en-US" altLang="ja-JP" b="1" dirty="0">
                <a:solidFill>
                  <a:srgbClr val="0000B0"/>
                </a:solidFill>
              </a:rPr>
              <a:t>3</a:t>
            </a:r>
            <a:r>
              <a:rPr lang="en-US" altLang="ja-JP" b="1" baseline="30000" dirty="0">
                <a:solidFill>
                  <a:srgbClr val="0000B0"/>
                </a:solidFill>
              </a:rPr>
              <a:t>rd</a:t>
            </a:r>
            <a:r>
              <a:rPr lang="ja-JP" altLang="en-US" b="1" dirty="0">
                <a:solidFill>
                  <a:srgbClr val="0000B0"/>
                </a:solidFill>
              </a:rPr>
              <a:t> </a:t>
            </a:r>
            <a:r>
              <a:rPr lang="en-US" altLang="ja-JP" b="1" dirty="0" err="1">
                <a:solidFill>
                  <a:srgbClr val="0000B0"/>
                </a:solidFill>
              </a:rPr>
              <a:t>tgt</a:t>
            </a:r>
            <a:endParaRPr lang="en-US" altLang="ja-JP" b="1" dirty="0">
              <a:solidFill>
                <a:srgbClr val="0000B0"/>
              </a:solidFill>
            </a:endParaRPr>
          </a:p>
        </p:txBody>
      </p:sp>
      <p:sp>
        <p:nvSpPr>
          <p:cNvPr id="107" name="MS 4th Target txt">
            <a:extLst>
              <a:ext uri="{FF2B5EF4-FFF2-40B4-BE49-F238E27FC236}">
                <a16:creationId xmlns:a16="http://schemas.microsoft.com/office/drawing/2014/main" id="{F7D14B56-FE36-1ABA-2569-A6150378D47A}"/>
              </a:ext>
            </a:extLst>
          </p:cNvPr>
          <p:cNvSpPr txBox="1"/>
          <p:nvPr/>
        </p:nvSpPr>
        <p:spPr>
          <a:xfrm>
            <a:off x="7545248" y="4029495"/>
            <a:ext cx="1033736" cy="476465"/>
          </a:xfrm>
          <a:prstGeom prst="rect">
            <a:avLst/>
          </a:prstGeom>
          <a:noFill/>
        </p:spPr>
        <p:txBody>
          <a:bodyPr wrap="none" lIns="0" tIns="0" rIns="0" bIns="0" rtlCol="0">
            <a:noAutofit/>
          </a:bodyPr>
          <a:lstStyle/>
          <a:p>
            <a:pPr algn="ctr"/>
            <a:r>
              <a:rPr lang="en-US" altLang="ja-JP" b="1" dirty="0">
                <a:solidFill>
                  <a:srgbClr val="0000B0"/>
                </a:solidFill>
              </a:rPr>
              <a:t>The</a:t>
            </a:r>
            <a:r>
              <a:rPr lang="ja-JP" altLang="en-US" b="1" dirty="0">
                <a:solidFill>
                  <a:srgbClr val="0000B0"/>
                </a:solidFill>
              </a:rPr>
              <a:t> </a:t>
            </a:r>
            <a:r>
              <a:rPr lang="en-US" altLang="ja-JP" b="1" dirty="0">
                <a:solidFill>
                  <a:srgbClr val="0000B0"/>
                </a:solidFill>
              </a:rPr>
              <a:t>4</a:t>
            </a:r>
            <a:r>
              <a:rPr lang="en-US" altLang="ja-JP" b="1" baseline="30000" dirty="0">
                <a:solidFill>
                  <a:srgbClr val="0000B0"/>
                </a:solidFill>
              </a:rPr>
              <a:t>th</a:t>
            </a:r>
            <a:r>
              <a:rPr lang="ja-JP" altLang="en-US" b="1" dirty="0">
                <a:solidFill>
                  <a:srgbClr val="0000B0"/>
                </a:solidFill>
              </a:rPr>
              <a:t> </a:t>
            </a:r>
            <a:r>
              <a:rPr lang="en-US" altLang="ja-JP" b="1" dirty="0" err="1">
                <a:solidFill>
                  <a:srgbClr val="0000B0"/>
                </a:solidFill>
              </a:rPr>
              <a:t>tge</a:t>
            </a:r>
            <a:endParaRPr lang="en-US" altLang="ja-JP" b="1" dirty="0">
              <a:solidFill>
                <a:srgbClr val="0000B0"/>
              </a:solidFill>
            </a:endParaRPr>
          </a:p>
        </p:txBody>
      </p:sp>
      <p:cxnSp>
        <p:nvCxnSpPr>
          <p:cNvPr id="92" name="MS 1st 3kV">
            <a:extLst>
              <a:ext uri="{FF2B5EF4-FFF2-40B4-BE49-F238E27FC236}">
                <a16:creationId xmlns:a16="http://schemas.microsoft.com/office/drawing/2014/main" id="{C49BF069-3BFF-33A9-70F7-79FD66E07076}"/>
              </a:ext>
            </a:extLst>
          </p:cNvPr>
          <p:cNvCxnSpPr>
            <a:cxnSpLocks/>
          </p:cNvCxnSpPr>
          <p:nvPr/>
        </p:nvCxnSpPr>
        <p:spPr>
          <a:xfrm>
            <a:off x="2873691" y="3921135"/>
            <a:ext cx="1570468"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4" name="MS 1st 3kV txt">
            <a:extLst>
              <a:ext uri="{FF2B5EF4-FFF2-40B4-BE49-F238E27FC236}">
                <a16:creationId xmlns:a16="http://schemas.microsoft.com/office/drawing/2014/main" id="{356ADD50-BD06-F1A9-79AB-92A9ECA5A8C0}"/>
              </a:ext>
            </a:extLst>
          </p:cNvPr>
          <p:cNvSpPr txBox="1"/>
          <p:nvPr/>
        </p:nvSpPr>
        <p:spPr>
          <a:xfrm>
            <a:off x="3968723" y="3710758"/>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2kV</a:t>
            </a:r>
            <a:endParaRPr lang="ja-JP" altLang="en-US" sz="1400" dirty="0">
              <a:solidFill>
                <a:srgbClr val="FF0000"/>
              </a:solidFill>
              <a:latin typeface="Segoe UI" panose="020B0502040204020203" pitchFamily="34" charset="0"/>
              <a:cs typeface="Segoe UI" panose="020B0502040204020203" pitchFamily="34" charset="0"/>
            </a:endParaRPr>
          </a:p>
        </p:txBody>
      </p:sp>
      <p:cxnSp>
        <p:nvCxnSpPr>
          <p:cNvPr id="95" name="MS 2nd 3kV">
            <a:extLst>
              <a:ext uri="{FF2B5EF4-FFF2-40B4-BE49-F238E27FC236}">
                <a16:creationId xmlns:a16="http://schemas.microsoft.com/office/drawing/2014/main" id="{5356D7EA-06C5-FEB7-B26D-C73C64E9C5C4}"/>
              </a:ext>
            </a:extLst>
          </p:cNvPr>
          <p:cNvCxnSpPr>
            <a:cxnSpLocks/>
          </p:cNvCxnSpPr>
          <p:nvPr/>
        </p:nvCxnSpPr>
        <p:spPr>
          <a:xfrm>
            <a:off x="4506447"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5" name="MS 2nd 3kV txt">
            <a:extLst>
              <a:ext uri="{FF2B5EF4-FFF2-40B4-BE49-F238E27FC236}">
                <a16:creationId xmlns:a16="http://schemas.microsoft.com/office/drawing/2014/main" id="{30679E8F-1EE2-3946-417C-626C81D482F1}"/>
              </a:ext>
            </a:extLst>
          </p:cNvPr>
          <p:cNvSpPr txBox="1"/>
          <p:nvPr/>
        </p:nvSpPr>
        <p:spPr>
          <a:xfrm>
            <a:off x="5425365" y="3731657"/>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2kV</a:t>
            </a:r>
            <a:endParaRPr lang="ja-JP" altLang="en-US" sz="1400" dirty="0">
              <a:solidFill>
                <a:srgbClr val="FF0000"/>
              </a:solidFill>
              <a:latin typeface="Segoe UI" panose="020B0502040204020203" pitchFamily="34" charset="0"/>
              <a:cs typeface="Segoe UI" panose="020B0502040204020203" pitchFamily="34" charset="0"/>
            </a:endParaRPr>
          </a:p>
        </p:txBody>
      </p:sp>
      <p:cxnSp>
        <p:nvCxnSpPr>
          <p:cNvPr id="100" name="MS 3rd 3kV">
            <a:extLst>
              <a:ext uri="{FF2B5EF4-FFF2-40B4-BE49-F238E27FC236}">
                <a16:creationId xmlns:a16="http://schemas.microsoft.com/office/drawing/2014/main" id="{0ECDC985-9DEE-B96D-B155-D7FECB779786}"/>
              </a:ext>
            </a:extLst>
          </p:cNvPr>
          <p:cNvCxnSpPr>
            <a:cxnSpLocks/>
          </p:cNvCxnSpPr>
          <p:nvPr/>
        </p:nvCxnSpPr>
        <p:spPr>
          <a:xfrm>
            <a:off x="6263043"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3" name="MS 3rd 3kV txt">
            <a:extLst>
              <a:ext uri="{FF2B5EF4-FFF2-40B4-BE49-F238E27FC236}">
                <a16:creationId xmlns:a16="http://schemas.microsoft.com/office/drawing/2014/main" id="{085D13E7-B4C9-028D-A1AD-3CCE1AA8AE43}"/>
              </a:ext>
            </a:extLst>
          </p:cNvPr>
          <p:cNvSpPr txBox="1"/>
          <p:nvPr/>
        </p:nvSpPr>
        <p:spPr>
          <a:xfrm>
            <a:off x="7196942" y="3707864"/>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2kV</a:t>
            </a:r>
            <a:endParaRPr lang="ja-JP" altLang="en-US" sz="1400" dirty="0">
              <a:solidFill>
                <a:srgbClr val="FF0000"/>
              </a:solidFill>
              <a:latin typeface="Segoe UI" panose="020B0502040204020203" pitchFamily="34" charset="0"/>
              <a:cs typeface="Segoe UI" panose="020B0502040204020203" pitchFamily="34" charset="0"/>
            </a:endParaRPr>
          </a:p>
        </p:txBody>
      </p:sp>
      <p:cxnSp>
        <p:nvCxnSpPr>
          <p:cNvPr id="101" name="MS 4th 30kV">
            <a:extLst>
              <a:ext uri="{FF2B5EF4-FFF2-40B4-BE49-F238E27FC236}">
                <a16:creationId xmlns:a16="http://schemas.microsoft.com/office/drawing/2014/main" id="{835036D4-E34F-B63D-CDA9-A9362CADBBAC}"/>
              </a:ext>
            </a:extLst>
          </p:cNvPr>
          <p:cNvCxnSpPr>
            <a:cxnSpLocks/>
          </p:cNvCxnSpPr>
          <p:nvPr/>
        </p:nvCxnSpPr>
        <p:spPr>
          <a:xfrm>
            <a:off x="8022035"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2" name="MS 4th 30kV txt">
            <a:extLst>
              <a:ext uri="{FF2B5EF4-FFF2-40B4-BE49-F238E27FC236}">
                <a16:creationId xmlns:a16="http://schemas.microsoft.com/office/drawing/2014/main" id="{9AE8B5A4-1A6E-BF78-9A8C-8EA6994A141C}"/>
              </a:ext>
            </a:extLst>
          </p:cNvPr>
          <p:cNvSpPr txBox="1"/>
          <p:nvPr/>
        </p:nvSpPr>
        <p:spPr>
          <a:xfrm>
            <a:off x="9073858" y="3714200"/>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30kV</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6" name="MS 1st D=50mm">
            <a:extLst>
              <a:ext uri="{FF2B5EF4-FFF2-40B4-BE49-F238E27FC236}">
                <a16:creationId xmlns:a16="http://schemas.microsoft.com/office/drawing/2014/main" id="{A522CBC4-E366-0820-F528-490AC78BA192}"/>
              </a:ext>
            </a:extLst>
          </p:cNvPr>
          <p:cNvSpPr txBox="1"/>
          <p:nvPr/>
        </p:nvSpPr>
        <p:spPr>
          <a:xfrm>
            <a:off x="2879657" y="2551727"/>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D=50mm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7" name="MS 2nd D=1mm">
            <a:extLst>
              <a:ext uri="{FF2B5EF4-FFF2-40B4-BE49-F238E27FC236}">
                <a16:creationId xmlns:a16="http://schemas.microsoft.com/office/drawing/2014/main" id="{38B910EE-2652-A423-AA09-AD0A486919F1}"/>
              </a:ext>
            </a:extLst>
          </p:cNvPr>
          <p:cNvSpPr txBox="1"/>
          <p:nvPr/>
        </p:nvSpPr>
        <p:spPr>
          <a:xfrm>
            <a:off x="4581433" y="2855661"/>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D=1mm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8" name="MS 3rd D=30um">
            <a:extLst>
              <a:ext uri="{FF2B5EF4-FFF2-40B4-BE49-F238E27FC236}">
                <a16:creationId xmlns:a16="http://schemas.microsoft.com/office/drawing/2014/main" id="{722AD383-8319-B612-3653-468A288A5EFA}"/>
              </a:ext>
            </a:extLst>
          </p:cNvPr>
          <p:cNvSpPr txBox="1"/>
          <p:nvPr/>
        </p:nvSpPr>
        <p:spPr>
          <a:xfrm>
            <a:off x="6366097" y="2956359"/>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D=30μm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9" name="MS 4th D=1um">
            <a:extLst>
              <a:ext uri="{FF2B5EF4-FFF2-40B4-BE49-F238E27FC236}">
                <a16:creationId xmlns:a16="http://schemas.microsoft.com/office/drawing/2014/main" id="{76D46740-7572-7ECA-378A-F4FB8E11D19E}"/>
              </a:ext>
            </a:extLst>
          </p:cNvPr>
          <p:cNvSpPr txBox="1"/>
          <p:nvPr/>
        </p:nvSpPr>
        <p:spPr>
          <a:xfrm>
            <a:off x="8175666" y="2949595"/>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D=1μm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20" name="MS 5th D=30nm Focusable USM Beam">
            <a:extLst>
              <a:ext uri="{FF2B5EF4-FFF2-40B4-BE49-F238E27FC236}">
                <a16:creationId xmlns:a16="http://schemas.microsoft.com/office/drawing/2014/main" id="{A501E153-DF8D-6305-8CE3-4198EE27AB6D}"/>
              </a:ext>
            </a:extLst>
          </p:cNvPr>
          <p:cNvSpPr txBox="1"/>
          <p:nvPr/>
        </p:nvSpPr>
        <p:spPr>
          <a:xfrm>
            <a:off x="8879391" y="2533156"/>
            <a:ext cx="1792952" cy="599825"/>
          </a:xfrm>
          <a:prstGeom prst="rect">
            <a:avLst/>
          </a:prstGeom>
          <a:noFill/>
        </p:spPr>
        <p:txBody>
          <a:bodyPr wrap="none" lIns="0" tIns="0" rIns="0" bIns="0" rtlCol="0">
            <a:noAutofit/>
          </a:bodyPr>
          <a:lstStyle/>
          <a:p>
            <a:r>
              <a:rPr lang="en-US" altLang="ja-JP" sz="2000" b="1" dirty="0">
                <a:solidFill>
                  <a:srgbClr val="FF0000"/>
                </a:solidFill>
                <a:latin typeface="Segoe UI" panose="020B0502040204020203" pitchFamily="34" charset="0"/>
                <a:cs typeface="Segoe UI" panose="020B0502040204020203" pitchFamily="34" charset="0"/>
              </a:rPr>
              <a:t>30nm-focasable, Pico-sec,</a:t>
            </a:r>
          </a:p>
          <a:p>
            <a:r>
              <a:rPr lang="en-US" altLang="ja-JP" sz="2000" b="1" dirty="0">
                <a:solidFill>
                  <a:srgbClr val="FF0000"/>
                </a:solidFill>
                <a:latin typeface="Segoe UI" panose="020B0502040204020203" pitchFamily="34" charset="0"/>
                <a:cs typeface="Segoe UI" panose="020B0502040204020203" pitchFamily="34" charset="0"/>
              </a:rPr>
              <a:t>½-polarized USM</a:t>
            </a:r>
            <a:r>
              <a:rPr lang="ja-JP" altLang="en-US" sz="2000" b="1" dirty="0">
                <a:solidFill>
                  <a:srgbClr val="FF0000"/>
                </a:solidFill>
                <a:latin typeface="Segoe UI" panose="020B0502040204020203" pitchFamily="34" charset="0"/>
                <a:cs typeface="Segoe UI" panose="020B0502040204020203" pitchFamily="34" charset="0"/>
              </a:rPr>
              <a:t> </a:t>
            </a:r>
            <a:r>
              <a:rPr lang="en-US" altLang="ja-JP" sz="2000" b="1" dirty="0">
                <a:solidFill>
                  <a:srgbClr val="FF0000"/>
                </a:solidFill>
                <a:latin typeface="Segoe UI" panose="020B0502040204020203" pitchFamily="34" charset="0"/>
                <a:cs typeface="Segoe UI" panose="020B0502040204020203" pitchFamily="34" charset="0"/>
              </a:rPr>
              <a:t>beam</a:t>
            </a:r>
            <a:endParaRPr lang="ja-JP" altLang="en-US" sz="2000" b="1" dirty="0">
              <a:solidFill>
                <a:srgbClr val="FF0000"/>
              </a:solidFill>
              <a:latin typeface="Segoe UI" panose="020B0502040204020203" pitchFamily="34" charset="0"/>
              <a:cs typeface="Segoe UI" panose="020B0502040204020203" pitchFamily="34" charset="0"/>
            </a:endParaRPr>
          </a:p>
        </p:txBody>
      </p:sp>
      <p:sp>
        <p:nvSpPr>
          <p:cNvPr id="7" name="タイトル 37">
            <a:extLst>
              <a:ext uri="{FF2B5EF4-FFF2-40B4-BE49-F238E27FC236}">
                <a16:creationId xmlns:a16="http://schemas.microsoft.com/office/drawing/2014/main" id="{45B5A5DF-A4E2-4B40-A6EE-8C3AF8779D91}"/>
              </a:ext>
            </a:extLst>
          </p:cNvPr>
          <p:cNvSpPr>
            <a:spLocks noGrp="1"/>
          </p:cNvSpPr>
          <p:nvPr>
            <p:ph type="title"/>
          </p:nvPr>
        </p:nvSpPr>
        <p:spPr>
          <a:xfrm>
            <a:off x="1" y="1"/>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l">
              <a:lnSpc>
                <a:spcPct val="100000"/>
              </a:lnSpc>
            </a:pPr>
            <a:r>
              <a:rPr lang="en-US" altLang="ja-JP" sz="4400" dirty="0">
                <a:solidFill>
                  <a:prstClr val="white"/>
                </a:solidFill>
              </a:rPr>
              <a:t>Polarization-maintained Multistep μ-cooling</a:t>
            </a:r>
            <a:endParaRPr lang="ja-JP" altLang="en-US" sz="4400" dirty="0">
              <a:solidFill>
                <a:prstClr val="white"/>
              </a:solidFill>
            </a:endParaRPr>
          </a:p>
        </p:txBody>
      </p:sp>
      <p:sp>
        <p:nvSpPr>
          <p:cNvPr id="20" name="テキスト ボックス 19">
            <a:extLst>
              <a:ext uri="{FF2B5EF4-FFF2-40B4-BE49-F238E27FC236}">
                <a16:creationId xmlns:a16="http://schemas.microsoft.com/office/drawing/2014/main" id="{1BD0DBBE-ECEB-D479-D201-B86CB7022D8F}"/>
              </a:ext>
            </a:extLst>
          </p:cNvPr>
          <p:cNvSpPr txBox="1"/>
          <p:nvPr/>
        </p:nvSpPr>
        <p:spPr>
          <a:xfrm>
            <a:off x="2364214" y="842397"/>
            <a:ext cx="5629887" cy="400110"/>
          </a:xfrm>
          <a:prstGeom prst="rect">
            <a:avLst/>
          </a:prstGeom>
          <a:noFill/>
        </p:spPr>
        <p:txBody>
          <a:bodyPr wrap="square">
            <a:spAutoFit/>
          </a:bodyPr>
          <a:lstStyle/>
          <a:p>
            <a:r>
              <a:rPr lang="en-US" altLang="ja-JP" sz="2000" b="1" dirty="0">
                <a:latin typeface="Segoe UI" panose="020B0502040204020203" pitchFamily="34" charset="0"/>
                <a:cs typeface="Segoe UI" panose="020B0502040204020203" pitchFamily="34" charset="0"/>
              </a:rPr>
              <a:t>μ-spin rotation in Mu (f=4.46GHz)</a:t>
            </a:r>
            <a:endParaRPr lang="ja-JP" altLang="en-US" sz="2000" dirty="0">
              <a:latin typeface="Segoe UI" panose="020B0502040204020203" pitchFamily="34" charset="0"/>
              <a:cs typeface="Segoe UI" panose="020B0502040204020203" pitchFamily="34" charset="0"/>
            </a:endParaRPr>
          </a:p>
        </p:txBody>
      </p:sp>
      <p:grpSp>
        <p:nvGrpSpPr>
          <p:cNvPr id="39" name="グループ化 38">
            <a:extLst>
              <a:ext uri="{FF2B5EF4-FFF2-40B4-BE49-F238E27FC236}">
                <a16:creationId xmlns:a16="http://schemas.microsoft.com/office/drawing/2014/main" id="{4F1FC8A5-6187-5648-597B-FFB647E1B722}"/>
              </a:ext>
            </a:extLst>
          </p:cNvPr>
          <p:cNvGrpSpPr/>
          <p:nvPr/>
        </p:nvGrpSpPr>
        <p:grpSpPr>
          <a:xfrm>
            <a:off x="2422219" y="1141041"/>
            <a:ext cx="7607012" cy="969231"/>
            <a:chOff x="904914" y="1129833"/>
            <a:chExt cx="7607012" cy="969231"/>
          </a:xfrm>
        </p:grpSpPr>
        <p:sp>
          <p:nvSpPr>
            <p:cNvPr id="5" name="テキスト ボックス 4">
              <a:extLst>
                <a:ext uri="{FF2B5EF4-FFF2-40B4-BE49-F238E27FC236}">
                  <a16:creationId xmlns:a16="http://schemas.microsoft.com/office/drawing/2014/main" id="{B40BEB48-FF54-A9CA-2B10-5A69B85ADA31}"/>
                </a:ext>
              </a:extLst>
            </p:cNvPr>
            <p:cNvSpPr txBox="1"/>
            <p:nvPr/>
          </p:nvSpPr>
          <p:spPr>
            <a:xfrm>
              <a:off x="922733" y="1129833"/>
              <a:ext cx="281362" cy="369332"/>
            </a:xfrm>
            <a:prstGeom prst="rect">
              <a:avLst/>
            </a:prstGeom>
            <a:noFill/>
          </p:spPr>
          <p:txBody>
            <a:bodyPr wrap="square">
              <a:spAutoFit/>
            </a:bodyPr>
            <a:lstStyle/>
            <a:p>
              <a:r>
                <a:rPr lang="en-US" altLang="ja-JP" b="1" baseline="-25000" dirty="0">
                  <a:latin typeface="Times New Roman" panose="02020603050405020304" pitchFamily="18" charset="0"/>
                  <a:cs typeface="Times New Roman" panose="02020603050405020304" pitchFamily="18" charset="0"/>
                </a:rPr>
                <a:t>μ</a:t>
              </a:r>
              <a:endParaRPr lang="ja-JP" altLang="en-US" dirty="0"/>
            </a:p>
          </p:txBody>
        </p:sp>
        <p:grpSp>
          <p:nvGrpSpPr>
            <p:cNvPr id="38" name="グループ化 37">
              <a:extLst>
                <a:ext uri="{FF2B5EF4-FFF2-40B4-BE49-F238E27FC236}">
                  <a16:creationId xmlns:a16="http://schemas.microsoft.com/office/drawing/2014/main" id="{C815BC86-0494-0645-608A-24B0EC33BC97}"/>
                </a:ext>
              </a:extLst>
            </p:cNvPr>
            <p:cNvGrpSpPr/>
            <p:nvPr/>
          </p:nvGrpSpPr>
          <p:grpSpPr>
            <a:xfrm>
              <a:off x="904914" y="1161541"/>
              <a:ext cx="7607012" cy="937523"/>
              <a:chOff x="904914" y="1161541"/>
              <a:chExt cx="7607012" cy="937523"/>
            </a:xfrm>
          </p:grpSpPr>
          <p:sp>
            <p:nvSpPr>
              <p:cNvPr id="4" name="テキスト ボックス 3">
                <a:extLst>
                  <a:ext uri="{FF2B5EF4-FFF2-40B4-BE49-F238E27FC236}">
                    <a16:creationId xmlns:a16="http://schemas.microsoft.com/office/drawing/2014/main" id="{0FDA416D-D1C3-4F59-1A28-851D361BE88E}"/>
                  </a:ext>
                </a:extLst>
              </p:cNvPr>
              <p:cNvSpPr txBox="1"/>
              <p:nvPr/>
            </p:nvSpPr>
            <p:spPr>
              <a:xfrm>
                <a:off x="1071338" y="1161541"/>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6" name="テキスト ボックス 5">
                <a:extLst>
                  <a:ext uri="{FF2B5EF4-FFF2-40B4-BE49-F238E27FC236}">
                    <a16:creationId xmlns:a16="http://schemas.microsoft.com/office/drawing/2014/main" id="{0326E6B6-1980-A1CD-58F1-3AF2C049DD0C}"/>
                  </a:ext>
                </a:extLst>
              </p:cNvPr>
              <p:cNvSpPr txBox="1"/>
              <p:nvPr/>
            </p:nvSpPr>
            <p:spPr>
              <a:xfrm>
                <a:off x="1075640" y="1796864"/>
                <a:ext cx="158193" cy="276999"/>
              </a:xfrm>
              <a:prstGeom prst="rect">
                <a:avLst/>
              </a:prstGeom>
              <a:noFill/>
            </p:spPr>
            <p:txBody>
              <a:bodyPr wrap="square" lIns="0" tIns="0" rIns="0" bIns="0" anchor="ctr" anchorCtr="0">
                <a:spAutoFit/>
              </a:bodyPr>
              <a:lstStyle/>
              <a:p>
                <a:pPr algn="ctr"/>
                <a:r>
                  <a:rPr lang="ja-JP" altLang="en-US" b="1" dirty="0"/>
                  <a:t>⇓ </a:t>
                </a:r>
                <a:endParaRPr lang="ja-JP" altLang="en-US" dirty="0"/>
              </a:p>
            </p:txBody>
          </p:sp>
          <p:sp>
            <p:nvSpPr>
              <p:cNvPr id="16" name="フリーフォーム: 図形 15">
                <a:extLst>
                  <a:ext uri="{FF2B5EF4-FFF2-40B4-BE49-F238E27FC236}">
                    <a16:creationId xmlns:a16="http://schemas.microsoft.com/office/drawing/2014/main" id="{3F00FA37-594F-55AF-74D4-4FE718309FFD}"/>
                  </a:ext>
                </a:extLst>
              </p:cNvPr>
              <p:cNvSpPr/>
              <p:nvPr/>
            </p:nvSpPr>
            <p:spPr>
              <a:xfrm>
                <a:off x="1328331" y="1268227"/>
                <a:ext cx="6884416" cy="725876"/>
              </a:xfrm>
              <a:custGeom>
                <a:avLst/>
                <a:gdLst>
                  <a:gd name="connsiteX0" fmla="*/ 0 w 8638032"/>
                  <a:gd name="connsiteY0" fmla="*/ 18288 h 749817"/>
                  <a:gd name="connsiteX1" fmla="*/ 323088 w 8638032"/>
                  <a:gd name="connsiteY1" fmla="*/ 749808 h 749817"/>
                  <a:gd name="connsiteX2" fmla="*/ 719328 w 8638032"/>
                  <a:gd name="connsiteY2" fmla="*/ 30480 h 749817"/>
                  <a:gd name="connsiteX3" fmla="*/ 1072896 w 8638032"/>
                  <a:gd name="connsiteY3" fmla="*/ 743712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41392 w 8638032"/>
                  <a:gd name="connsiteY14" fmla="*/ 42672 h 749817"/>
                  <a:gd name="connsiteX15" fmla="*/ 5382768 w 8638032"/>
                  <a:gd name="connsiteY15" fmla="*/ 682752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9817"/>
                  <a:gd name="connsiteX1" fmla="*/ 323088 w 8638032"/>
                  <a:gd name="connsiteY1" fmla="*/ 749808 h 749817"/>
                  <a:gd name="connsiteX2" fmla="*/ 719328 w 8638032"/>
                  <a:gd name="connsiteY2" fmla="*/ 30480 h 749817"/>
                  <a:gd name="connsiteX3" fmla="*/ 1118175 w 8638032"/>
                  <a:gd name="connsiteY3" fmla="*/ 737616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41392 w 8638032"/>
                  <a:gd name="connsiteY14" fmla="*/ 42672 h 749817"/>
                  <a:gd name="connsiteX15" fmla="*/ 5382768 w 8638032"/>
                  <a:gd name="connsiteY15" fmla="*/ 682752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9817"/>
                  <a:gd name="connsiteX1" fmla="*/ 323088 w 8638032"/>
                  <a:gd name="connsiteY1" fmla="*/ 749808 h 749817"/>
                  <a:gd name="connsiteX2" fmla="*/ 779699 w 8638032"/>
                  <a:gd name="connsiteY2" fmla="*/ 24384 h 749817"/>
                  <a:gd name="connsiteX3" fmla="*/ 1118175 w 8638032"/>
                  <a:gd name="connsiteY3" fmla="*/ 737616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41392 w 8638032"/>
                  <a:gd name="connsiteY14" fmla="*/ 42672 h 749817"/>
                  <a:gd name="connsiteX15" fmla="*/ 5382768 w 8638032"/>
                  <a:gd name="connsiteY15" fmla="*/ 682752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9817"/>
                  <a:gd name="connsiteX1" fmla="*/ 406098 w 8638032"/>
                  <a:gd name="connsiteY1" fmla="*/ 725424 h 749817"/>
                  <a:gd name="connsiteX2" fmla="*/ 779699 w 8638032"/>
                  <a:gd name="connsiteY2" fmla="*/ 24384 h 749817"/>
                  <a:gd name="connsiteX3" fmla="*/ 1118175 w 8638032"/>
                  <a:gd name="connsiteY3" fmla="*/ 737616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41392 w 8638032"/>
                  <a:gd name="connsiteY14" fmla="*/ 42672 h 749817"/>
                  <a:gd name="connsiteX15" fmla="*/ 5382768 w 8638032"/>
                  <a:gd name="connsiteY15" fmla="*/ 682752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9817"/>
                  <a:gd name="connsiteX1" fmla="*/ 406098 w 8638032"/>
                  <a:gd name="connsiteY1" fmla="*/ 725424 h 749817"/>
                  <a:gd name="connsiteX2" fmla="*/ 779699 w 8638032"/>
                  <a:gd name="connsiteY2" fmla="*/ 24384 h 749817"/>
                  <a:gd name="connsiteX3" fmla="*/ 1118175 w 8638032"/>
                  <a:gd name="connsiteY3" fmla="*/ 737616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41392 w 8638032"/>
                  <a:gd name="connsiteY14" fmla="*/ 42672 h 749817"/>
                  <a:gd name="connsiteX15" fmla="*/ 5390314 w 8638032"/>
                  <a:gd name="connsiteY15" fmla="*/ 707136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9817"/>
                  <a:gd name="connsiteX1" fmla="*/ 406098 w 8638032"/>
                  <a:gd name="connsiteY1" fmla="*/ 725424 h 749817"/>
                  <a:gd name="connsiteX2" fmla="*/ 779699 w 8638032"/>
                  <a:gd name="connsiteY2" fmla="*/ 24384 h 749817"/>
                  <a:gd name="connsiteX3" fmla="*/ 1118175 w 8638032"/>
                  <a:gd name="connsiteY3" fmla="*/ 737616 h 749817"/>
                  <a:gd name="connsiteX4" fmla="*/ 1456944 w 8638032"/>
                  <a:gd name="connsiteY4" fmla="*/ 30480 h 749817"/>
                  <a:gd name="connsiteX5" fmla="*/ 1749552 w 8638032"/>
                  <a:gd name="connsiteY5" fmla="*/ 737616 h 749817"/>
                  <a:gd name="connsiteX6" fmla="*/ 2145792 w 8638032"/>
                  <a:gd name="connsiteY6" fmla="*/ 30480 h 749817"/>
                  <a:gd name="connsiteX7" fmla="*/ 2511552 w 8638032"/>
                  <a:gd name="connsiteY7" fmla="*/ 719328 h 749817"/>
                  <a:gd name="connsiteX8" fmla="*/ 2871216 w 8638032"/>
                  <a:gd name="connsiteY8" fmla="*/ 36576 h 749817"/>
                  <a:gd name="connsiteX9" fmla="*/ 3206496 w 8638032"/>
                  <a:gd name="connsiteY9" fmla="*/ 725424 h 749817"/>
                  <a:gd name="connsiteX10" fmla="*/ 3596640 w 8638032"/>
                  <a:gd name="connsiteY10" fmla="*/ 18288 h 749817"/>
                  <a:gd name="connsiteX11" fmla="*/ 3919728 w 8638032"/>
                  <a:gd name="connsiteY11" fmla="*/ 731520 h 749817"/>
                  <a:gd name="connsiteX12" fmla="*/ 4315968 w 8638032"/>
                  <a:gd name="connsiteY12" fmla="*/ 0 h 749817"/>
                  <a:gd name="connsiteX13" fmla="*/ 4645152 w 8638032"/>
                  <a:gd name="connsiteY13" fmla="*/ 731520 h 749817"/>
                  <a:gd name="connsiteX14" fmla="*/ 5026300 w 8638032"/>
                  <a:gd name="connsiteY14" fmla="*/ 18288 h 749817"/>
                  <a:gd name="connsiteX15" fmla="*/ 5390314 w 8638032"/>
                  <a:gd name="connsiteY15" fmla="*/ 707136 h 749817"/>
                  <a:gd name="connsiteX16" fmla="*/ 5742432 w 8638032"/>
                  <a:gd name="connsiteY16" fmla="*/ 24384 h 749817"/>
                  <a:gd name="connsiteX17" fmla="*/ 6108192 w 8638032"/>
                  <a:gd name="connsiteY17" fmla="*/ 707136 h 749817"/>
                  <a:gd name="connsiteX18" fmla="*/ 6486144 w 8638032"/>
                  <a:gd name="connsiteY18" fmla="*/ 12192 h 749817"/>
                  <a:gd name="connsiteX19" fmla="*/ 6827520 w 8638032"/>
                  <a:gd name="connsiteY19" fmla="*/ 743712 h 749817"/>
                  <a:gd name="connsiteX20" fmla="*/ 7199376 w 8638032"/>
                  <a:gd name="connsiteY20" fmla="*/ 12192 h 749817"/>
                  <a:gd name="connsiteX21" fmla="*/ 7522464 w 8638032"/>
                  <a:gd name="connsiteY21" fmla="*/ 749808 h 749817"/>
                  <a:gd name="connsiteX22" fmla="*/ 7918704 w 8638032"/>
                  <a:gd name="connsiteY22" fmla="*/ 30480 h 749817"/>
                  <a:gd name="connsiteX23" fmla="*/ 8308848 w 8638032"/>
                  <a:gd name="connsiteY23" fmla="*/ 731520 h 749817"/>
                  <a:gd name="connsiteX24" fmla="*/ 8638032 w 8638032"/>
                  <a:gd name="connsiteY24" fmla="*/ 6096 h 749817"/>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45792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45792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45792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45792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45792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092251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8288 h 743712"/>
                  <a:gd name="connsiteX1" fmla="*/ 406098 w 8638032"/>
                  <a:gd name="connsiteY1" fmla="*/ 725424 h 743712"/>
                  <a:gd name="connsiteX2" fmla="*/ 779699 w 8638032"/>
                  <a:gd name="connsiteY2" fmla="*/ 24384 h 743712"/>
                  <a:gd name="connsiteX3" fmla="*/ 1118175 w 8638032"/>
                  <a:gd name="connsiteY3" fmla="*/ 737616 h 743712"/>
                  <a:gd name="connsiteX4" fmla="*/ 1456944 w 8638032"/>
                  <a:gd name="connsiteY4" fmla="*/ 30480 h 743712"/>
                  <a:gd name="connsiteX5" fmla="*/ 1749552 w 8638032"/>
                  <a:gd name="connsiteY5" fmla="*/ 737616 h 743712"/>
                  <a:gd name="connsiteX6" fmla="*/ 2122846 w 8638032"/>
                  <a:gd name="connsiteY6" fmla="*/ 30480 h 743712"/>
                  <a:gd name="connsiteX7" fmla="*/ 2511552 w 8638032"/>
                  <a:gd name="connsiteY7" fmla="*/ 719328 h 743712"/>
                  <a:gd name="connsiteX8" fmla="*/ 2871216 w 8638032"/>
                  <a:gd name="connsiteY8" fmla="*/ 36576 h 743712"/>
                  <a:gd name="connsiteX9" fmla="*/ 3206496 w 8638032"/>
                  <a:gd name="connsiteY9" fmla="*/ 725424 h 743712"/>
                  <a:gd name="connsiteX10" fmla="*/ 3596640 w 8638032"/>
                  <a:gd name="connsiteY10" fmla="*/ 18288 h 743712"/>
                  <a:gd name="connsiteX11" fmla="*/ 3919728 w 8638032"/>
                  <a:gd name="connsiteY11" fmla="*/ 731520 h 743712"/>
                  <a:gd name="connsiteX12" fmla="*/ 4315968 w 8638032"/>
                  <a:gd name="connsiteY12" fmla="*/ 0 h 743712"/>
                  <a:gd name="connsiteX13" fmla="*/ 4645152 w 8638032"/>
                  <a:gd name="connsiteY13" fmla="*/ 731520 h 743712"/>
                  <a:gd name="connsiteX14" fmla="*/ 5026300 w 8638032"/>
                  <a:gd name="connsiteY14" fmla="*/ 18288 h 743712"/>
                  <a:gd name="connsiteX15" fmla="*/ 5390314 w 8638032"/>
                  <a:gd name="connsiteY15" fmla="*/ 707136 h 743712"/>
                  <a:gd name="connsiteX16" fmla="*/ 5742432 w 8638032"/>
                  <a:gd name="connsiteY16" fmla="*/ 24384 h 743712"/>
                  <a:gd name="connsiteX17" fmla="*/ 6108192 w 8638032"/>
                  <a:gd name="connsiteY17" fmla="*/ 707136 h 743712"/>
                  <a:gd name="connsiteX18" fmla="*/ 6486144 w 8638032"/>
                  <a:gd name="connsiteY18" fmla="*/ 12192 h 743712"/>
                  <a:gd name="connsiteX19" fmla="*/ 6827520 w 8638032"/>
                  <a:gd name="connsiteY19" fmla="*/ 743712 h 743712"/>
                  <a:gd name="connsiteX20" fmla="*/ 7199376 w 8638032"/>
                  <a:gd name="connsiteY20" fmla="*/ 12192 h 743712"/>
                  <a:gd name="connsiteX21" fmla="*/ 7537557 w 8638032"/>
                  <a:gd name="connsiteY21" fmla="*/ 719328 h 743712"/>
                  <a:gd name="connsiteX22" fmla="*/ 7918704 w 8638032"/>
                  <a:gd name="connsiteY22" fmla="*/ 30480 h 743712"/>
                  <a:gd name="connsiteX23" fmla="*/ 8308848 w 8638032"/>
                  <a:gd name="connsiteY23" fmla="*/ 731520 h 743712"/>
                  <a:gd name="connsiteX24" fmla="*/ 8638032 w 8638032"/>
                  <a:gd name="connsiteY24" fmla="*/ 6096 h 743712"/>
                  <a:gd name="connsiteX0" fmla="*/ 0 w 8638032"/>
                  <a:gd name="connsiteY0" fmla="*/ 12192 h 737616"/>
                  <a:gd name="connsiteX1" fmla="*/ 406098 w 8638032"/>
                  <a:gd name="connsiteY1" fmla="*/ 719328 h 737616"/>
                  <a:gd name="connsiteX2" fmla="*/ 779699 w 8638032"/>
                  <a:gd name="connsiteY2" fmla="*/ 18288 h 737616"/>
                  <a:gd name="connsiteX3" fmla="*/ 1118175 w 8638032"/>
                  <a:gd name="connsiteY3" fmla="*/ 731520 h 737616"/>
                  <a:gd name="connsiteX4" fmla="*/ 1456944 w 8638032"/>
                  <a:gd name="connsiteY4" fmla="*/ 24384 h 737616"/>
                  <a:gd name="connsiteX5" fmla="*/ 1749552 w 8638032"/>
                  <a:gd name="connsiteY5" fmla="*/ 731520 h 737616"/>
                  <a:gd name="connsiteX6" fmla="*/ 2122846 w 8638032"/>
                  <a:gd name="connsiteY6" fmla="*/ 24384 h 737616"/>
                  <a:gd name="connsiteX7" fmla="*/ 2511552 w 8638032"/>
                  <a:gd name="connsiteY7" fmla="*/ 713232 h 737616"/>
                  <a:gd name="connsiteX8" fmla="*/ 2871216 w 8638032"/>
                  <a:gd name="connsiteY8" fmla="*/ 30480 h 737616"/>
                  <a:gd name="connsiteX9" fmla="*/ 3206496 w 8638032"/>
                  <a:gd name="connsiteY9" fmla="*/ 719328 h 737616"/>
                  <a:gd name="connsiteX10" fmla="*/ 3596640 w 8638032"/>
                  <a:gd name="connsiteY10" fmla="*/ 12192 h 737616"/>
                  <a:gd name="connsiteX11" fmla="*/ 3919728 w 8638032"/>
                  <a:gd name="connsiteY11" fmla="*/ 725424 h 737616"/>
                  <a:gd name="connsiteX12" fmla="*/ 4285373 w 8638032"/>
                  <a:gd name="connsiteY12" fmla="*/ 12334 h 737616"/>
                  <a:gd name="connsiteX13" fmla="*/ 4645152 w 8638032"/>
                  <a:gd name="connsiteY13" fmla="*/ 725424 h 737616"/>
                  <a:gd name="connsiteX14" fmla="*/ 5026300 w 8638032"/>
                  <a:gd name="connsiteY14" fmla="*/ 12192 h 737616"/>
                  <a:gd name="connsiteX15" fmla="*/ 5390314 w 8638032"/>
                  <a:gd name="connsiteY15" fmla="*/ 701040 h 737616"/>
                  <a:gd name="connsiteX16" fmla="*/ 5742432 w 8638032"/>
                  <a:gd name="connsiteY16" fmla="*/ 18288 h 737616"/>
                  <a:gd name="connsiteX17" fmla="*/ 6108192 w 8638032"/>
                  <a:gd name="connsiteY17" fmla="*/ 701040 h 737616"/>
                  <a:gd name="connsiteX18" fmla="*/ 6486144 w 8638032"/>
                  <a:gd name="connsiteY18" fmla="*/ 6096 h 737616"/>
                  <a:gd name="connsiteX19" fmla="*/ 6827520 w 8638032"/>
                  <a:gd name="connsiteY19" fmla="*/ 737616 h 737616"/>
                  <a:gd name="connsiteX20" fmla="*/ 7199376 w 8638032"/>
                  <a:gd name="connsiteY20" fmla="*/ 6096 h 737616"/>
                  <a:gd name="connsiteX21" fmla="*/ 7537557 w 8638032"/>
                  <a:gd name="connsiteY21" fmla="*/ 713232 h 737616"/>
                  <a:gd name="connsiteX22" fmla="*/ 7918704 w 8638032"/>
                  <a:gd name="connsiteY22" fmla="*/ 24384 h 737616"/>
                  <a:gd name="connsiteX23" fmla="*/ 8308848 w 8638032"/>
                  <a:gd name="connsiteY23" fmla="*/ 725424 h 737616"/>
                  <a:gd name="connsiteX24" fmla="*/ 8638032 w 8638032"/>
                  <a:gd name="connsiteY24" fmla="*/ 0 h 737616"/>
                  <a:gd name="connsiteX0" fmla="*/ 0 w 8638032"/>
                  <a:gd name="connsiteY0" fmla="*/ 12192 h 737616"/>
                  <a:gd name="connsiteX1" fmla="*/ 406098 w 8638032"/>
                  <a:gd name="connsiteY1" fmla="*/ 719328 h 737616"/>
                  <a:gd name="connsiteX2" fmla="*/ 779699 w 8638032"/>
                  <a:gd name="connsiteY2" fmla="*/ 18288 h 737616"/>
                  <a:gd name="connsiteX3" fmla="*/ 1118175 w 8638032"/>
                  <a:gd name="connsiteY3" fmla="*/ 731520 h 737616"/>
                  <a:gd name="connsiteX4" fmla="*/ 1456944 w 8638032"/>
                  <a:gd name="connsiteY4" fmla="*/ 24384 h 737616"/>
                  <a:gd name="connsiteX5" fmla="*/ 1749552 w 8638032"/>
                  <a:gd name="connsiteY5" fmla="*/ 731520 h 737616"/>
                  <a:gd name="connsiteX6" fmla="*/ 2122846 w 8638032"/>
                  <a:gd name="connsiteY6" fmla="*/ 24384 h 737616"/>
                  <a:gd name="connsiteX7" fmla="*/ 2511552 w 8638032"/>
                  <a:gd name="connsiteY7" fmla="*/ 713232 h 737616"/>
                  <a:gd name="connsiteX8" fmla="*/ 2871216 w 8638032"/>
                  <a:gd name="connsiteY8" fmla="*/ 30480 h 737616"/>
                  <a:gd name="connsiteX9" fmla="*/ 3206496 w 8638032"/>
                  <a:gd name="connsiteY9" fmla="*/ 719328 h 737616"/>
                  <a:gd name="connsiteX10" fmla="*/ 3596640 w 8638032"/>
                  <a:gd name="connsiteY10" fmla="*/ 12192 h 737616"/>
                  <a:gd name="connsiteX11" fmla="*/ 3919728 w 8638032"/>
                  <a:gd name="connsiteY11" fmla="*/ 725424 h 737616"/>
                  <a:gd name="connsiteX12" fmla="*/ 4308319 w 8638032"/>
                  <a:gd name="connsiteY12" fmla="*/ 12334 h 737616"/>
                  <a:gd name="connsiteX13" fmla="*/ 4645152 w 8638032"/>
                  <a:gd name="connsiteY13" fmla="*/ 725424 h 737616"/>
                  <a:gd name="connsiteX14" fmla="*/ 5026300 w 8638032"/>
                  <a:gd name="connsiteY14" fmla="*/ 12192 h 737616"/>
                  <a:gd name="connsiteX15" fmla="*/ 5390314 w 8638032"/>
                  <a:gd name="connsiteY15" fmla="*/ 701040 h 737616"/>
                  <a:gd name="connsiteX16" fmla="*/ 5742432 w 8638032"/>
                  <a:gd name="connsiteY16" fmla="*/ 18288 h 737616"/>
                  <a:gd name="connsiteX17" fmla="*/ 6108192 w 8638032"/>
                  <a:gd name="connsiteY17" fmla="*/ 701040 h 737616"/>
                  <a:gd name="connsiteX18" fmla="*/ 6486144 w 8638032"/>
                  <a:gd name="connsiteY18" fmla="*/ 6096 h 737616"/>
                  <a:gd name="connsiteX19" fmla="*/ 6827520 w 8638032"/>
                  <a:gd name="connsiteY19" fmla="*/ 737616 h 737616"/>
                  <a:gd name="connsiteX20" fmla="*/ 7199376 w 8638032"/>
                  <a:gd name="connsiteY20" fmla="*/ 6096 h 737616"/>
                  <a:gd name="connsiteX21" fmla="*/ 7537557 w 8638032"/>
                  <a:gd name="connsiteY21" fmla="*/ 713232 h 737616"/>
                  <a:gd name="connsiteX22" fmla="*/ 7918704 w 8638032"/>
                  <a:gd name="connsiteY22" fmla="*/ 24384 h 737616"/>
                  <a:gd name="connsiteX23" fmla="*/ 8308848 w 8638032"/>
                  <a:gd name="connsiteY23" fmla="*/ 725424 h 737616"/>
                  <a:gd name="connsiteX24" fmla="*/ 8638032 w 8638032"/>
                  <a:gd name="connsiteY24" fmla="*/ 0 h 737616"/>
                  <a:gd name="connsiteX0" fmla="*/ 0 w 8638032"/>
                  <a:gd name="connsiteY0" fmla="*/ 12192 h 737617"/>
                  <a:gd name="connsiteX1" fmla="*/ 406098 w 8638032"/>
                  <a:gd name="connsiteY1" fmla="*/ 719328 h 737617"/>
                  <a:gd name="connsiteX2" fmla="*/ 779699 w 8638032"/>
                  <a:gd name="connsiteY2" fmla="*/ 18288 h 737617"/>
                  <a:gd name="connsiteX3" fmla="*/ 1118175 w 8638032"/>
                  <a:gd name="connsiteY3" fmla="*/ 731520 h 737617"/>
                  <a:gd name="connsiteX4" fmla="*/ 1456944 w 8638032"/>
                  <a:gd name="connsiteY4" fmla="*/ 24384 h 737617"/>
                  <a:gd name="connsiteX5" fmla="*/ 1749552 w 8638032"/>
                  <a:gd name="connsiteY5" fmla="*/ 731520 h 737617"/>
                  <a:gd name="connsiteX6" fmla="*/ 2122846 w 8638032"/>
                  <a:gd name="connsiteY6" fmla="*/ 24384 h 737617"/>
                  <a:gd name="connsiteX7" fmla="*/ 2511552 w 8638032"/>
                  <a:gd name="connsiteY7" fmla="*/ 713232 h 737617"/>
                  <a:gd name="connsiteX8" fmla="*/ 2871216 w 8638032"/>
                  <a:gd name="connsiteY8" fmla="*/ 30480 h 737617"/>
                  <a:gd name="connsiteX9" fmla="*/ 3206496 w 8638032"/>
                  <a:gd name="connsiteY9" fmla="*/ 719328 h 737617"/>
                  <a:gd name="connsiteX10" fmla="*/ 3596640 w 8638032"/>
                  <a:gd name="connsiteY10" fmla="*/ 12192 h 737617"/>
                  <a:gd name="connsiteX11" fmla="*/ 3919728 w 8638032"/>
                  <a:gd name="connsiteY11" fmla="*/ 725424 h 737617"/>
                  <a:gd name="connsiteX12" fmla="*/ 4308319 w 8638032"/>
                  <a:gd name="connsiteY12" fmla="*/ 12334 h 737617"/>
                  <a:gd name="connsiteX13" fmla="*/ 4645152 w 8638032"/>
                  <a:gd name="connsiteY13" fmla="*/ 725424 h 737617"/>
                  <a:gd name="connsiteX14" fmla="*/ 5026300 w 8638032"/>
                  <a:gd name="connsiteY14" fmla="*/ 12192 h 737617"/>
                  <a:gd name="connsiteX15" fmla="*/ 5390314 w 8638032"/>
                  <a:gd name="connsiteY15" fmla="*/ 701040 h 737617"/>
                  <a:gd name="connsiteX16" fmla="*/ 5742432 w 8638032"/>
                  <a:gd name="connsiteY16" fmla="*/ 18288 h 737617"/>
                  <a:gd name="connsiteX17" fmla="*/ 6108192 w 8638032"/>
                  <a:gd name="connsiteY17" fmla="*/ 701040 h 737617"/>
                  <a:gd name="connsiteX18" fmla="*/ 6532037 w 8638032"/>
                  <a:gd name="connsiteY18" fmla="*/ 12239 h 737617"/>
                  <a:gd name="connsiteX19" fmla="*/ 6827520 w 8638032"/>
                  <a:gd name="connsiteY19" fmla="*/ 737616 h 737617"/>
                  <a:gd name="connsiteX20" fmla="*/ 7199376 w 8638032"/>
                  <a:gd name="connsiteY20" fmla="*/ 6096 h 737617"/>
                  <a:gd name="connsiteX21" fmla="*/ 7537557 w 8638032"/>
                  <a:gd name="connsiteY21" fmla="*/ 713232 h 737617"/>
                  <a:gd name="connsiteX22" fmla="*/ 7918704 w 8638032"/>
                  <a:gd name="connsiteY22" fmla="*/ 24384 h 737617"/>
                  <a:gd name="connsiteX23" fmla="*/ 8308848 w 8638032"/>
                  <a:gd name="connsiteY23" fmla="*/ 725424 h 737617"/>
                  <a:gd name="connsiteX24" fmla="*/ 8638032 w 8638032"/>
                  <a:gd name="connsiteY24" fmla="*/ 0 h 737617"/>
                  <a:gd name="connsiteX0" fmla="*/ 0 w 8638032"/>
                  <a:gd name="connsiteY0" fmla="*/ 12192 h 737616"/>
                  <a:gd name="connsiteX1" fmla="*/ 406098 w 8638032"/>
                  <a:gd name="connsiteY1" fmla="*/ 719328 h 737616"/>
                  <a:gd name="connsiteX2" fmla="*/ 779699 w 8638032"/>
                  <a:gd name="connsiteY2" fmla="*/ 18288 h 737616"/>
                  <a:gd name="connsiteX3" fmla="*/ 1118175 w 8638032"/>
                  <a:gd name="connsiteY3" fmla="*/ 731520 h 737616"/>
                  <a:gd name="connsiteX4" fmla="*/ 1456944 w 8638032"/>
                  <a:gd name="connsiteY4" fmla="*/ 24384 h 737616"/>
                  <a:gd name="connsiteX5" fmla="*/ 1749552 w 8638032"/>
                  <a:gd name="connsiteY5" fmla="*/ 731520 h 737616"/>
                  <a:gd name="connsiteX6" fmla="*/ 2122846 w 8638032"/>
                  <a:gd name="connsiteY6" fmla="*/ 24384 h 737616"/>
                  <a:gd name="connsiteX7" fmla="*/ 2511552 w 8638032"/>
                  <a:gd name="connsiteY7" fmla="*/ 713232 h 737616"/>
                  <a:gd name="connsiteX8" fmla="*/ 2871216 w 8638032"/>
                  <a:gd name="connsiteY8" fmla="*/ 30480 h 737616"/>
                  <a:gd name="connsiteX9" fmla="*/ 3206496 w 8638032"/>
                  <a:gd name="connsiteY9" fmla="*/ 719328 h 737616"/>
                  <a:gd name="connsiteX10" fmla="*/ 3596640 w 8638032"/>
                  <a:gd name="connsiteY10" fmla="*/ 12192 h 737616"/>
                  <a:gd name="connsiteX11" fmla="*/ 3919728 w 8638032"/>
                  <a:gd name="connsiteY11" fmla="*/ 725424 h 737616"/>
                  <a:gd name="connsiteX12" fmla="*/ 4308319 w 8638032"/>
                  <a:gd name="connsiteY12" fmla="*/ 12334 h 737616"/>
                  <a:gd name="connsiteX13" fmla="*/ 4645152 w 8638032"/>
                  <a:gd name="connsiteY13" fmla="*/ 725424 h 737616"/>
                  <a:gd name="connsiteX14" fmla="*/ 5026300 w 8638032"/>
                  <a:gd name="connsiteY14" fmla="*/ 12192 h 737616"/>
                  <a:gd name="connsiteX15" fmla="*/ 5390314 w 8638032"/>
                  <a:gd name="connsiteY15" fmla="*/ 701040 h 737616"/>
                  <a:gd name="connsiteX16" fmla="*/ 5742432 w 8638032"/>
                  <a:gd name="connsiteY16" fmla="*/ 18288 h 737616"/>
                  <a:gd name="connsiteX17" fmla="*/ 6108192 w 8638032"/>
                  <a:gd name="connsiteY17" fmla="*/ 701040 h 737616"/>
                  <a:gd name="connsiteX18" fmla="*/ 6501443 w 8638032"/>
                  <a:gd name="connsiteY18" fmla="*/ 6096 h 737616"/>
                  <a:gd name="connsiteX19" fmla="*/ 6827520 w 8638032"/>
                  <a:gd name="connsiteY19" fmla="*/ 737616 h 737616"/>
                  <a:gd name="connsiteX20" fmla="*/ 7199376 w 8638032"/>
                  <a:gd name="connsiteY20" fmla="*/ 6096 h 737616"/>
                  <a:gd name="connsiteX21" fmla="*/ 7537557 w 8638032"/>
                  <a:gd name="connsiteY21" fmla="*/ 713232 h 737616"/>
                  <a:gd name="connsiteX22" fmla="*/ 7918704 w 8638032"/>
                  <a:gd name="connsiteY22" fmla="*/ 24384 h 737616"/>
                  <a:gd name="connsiteX23" fmla="*/ 8308848 w 8638032"/>
                  <a:gd name="connsiteY23" fmla="*/ 725424 h 737616"/>
                  <a:gd name="connsiteX24" fmla="*/ 8638032 w 8638032"/>
                  <a:gd name="connsiteY24" fmla="*/ 0 h 737616"/>
                  <a:gd name="connsiteX0" fmla="*/ 0 w 8638032"/>
                  <a:gd name="connsiteY0" fmla="*/ 12192 h 731521"/>
                  <a:gd name="connsiteX1" fmla="*/ 406098 w 8638032"/>
                  <a:gd name="connsiteY1" fmla="*/ 719328 h 731521"/>
                  <a:gd name="connsiteX2" fmla="*/ 779699 w 8638032"/>
                  <a:gd name="connsiteY2" fmla="*/ 18288 h 731521"/>
                  <a:gd name="connsiteX3" fmla="*/ 1118175 w 8638032"/>
                  <a:gd name="connsiteY3" fmla="*/ 731520 h 731521"/>
                  <a:gd name="connsiteX4" fmla="*/ 1456944 w 8638032"/>
                  <a:gd name="connsiteY4" fmla="*/ 24384 h 731521"/>
                  <a:gd name="connsiteX5" fmla="*/ 1749552 w 8638032"/>
                  <a:gd name="connsiteY5" fmla="*/ 731520 h 731521"/>
                  <a:gd name="connsiteX6" fmla="*/ 2122846 w 8638032"/>
                  <a:gd name="connsiteY6" fmla="*/ 24384 h 731521"/>
                  <a:gd name="connsiteX7" fmla="*/ 2511552 w 8638032"/>
                  <a:gd name="connsiteY7" fmla="*/ 713232 h 731521"/>
                  <a:gd name="connsiteX8" fmla="*/ 2871216 w 8638032"/>
                  <a:gd name="connsiteY8" fmla="*/ 30480 h 731521"/>
                  <a:gd name="connsiteX9" fmla="*/ 3206496 w 8638032"/>
                  <a:gd name="connsiteY9" fmla="*/ 719328 h 731521"/>
                  <a:gd name="connsiteX10" fmla="*/ 3596640 w 8638032"/>
                  <a:gd name="connsiteY10" fmla="*/ 12192 h 731521"/>
                  <a:gd name="connsiteX11" fmla="*/ 3919728 w 8638032"/>
                  <a:gd name="connsiteY11" fmla="*/ 725424 h 731521"/>
                  <a:gd name="connsiteX12" fmla="*/ 4308319 w 8638032"/>
                  <a:gd name="connsiteY12" fmla="*/ 12334 h 731521"/>
                  <a:gd name="connsiteX13" fmla="*/ 4645152 w 8638032"/>
                  <a:gd name="connsiteY13" fmla="*/ 725424 h 731521"/>
                  <a:gd name="connsiteX14" fmla="*/ 5026300 w 8638032"/>
                  <a:gd name="connsiteY14" fmla="*/ 12192 h 731521"/>
                  <a:gd name="connsiteX15" fmla="*/ 5390314 w 8638032"/>
                  <a:gd name="connsiteY15" fmla="*/ 701040 h 731521"/>
                  <a:gd name="connsiteX16" fmla="*/ 5742432 w 8638032"/>
                  <a:gd name="connsiteY16" fmla="*/ 18288 h 731521"/>
                  <a:gd name="connsiteX17" fmla="*/ 6108192 w 8638032"/>
                  <a:gd name="connsiteY17" fmla="*/ 701040 h 731521"/>
                  <a:gd name="connsiteX18" fmla="*/ 6501443 w 8638032"/>
                  <a:gd name="connsiteY18" fmla="*/ 6096 h 731521"/>
                  <a:gd name="connsiteX19" fmla="*/ 6858115 w 8638032"/>
                  <a:gd name="connsiteY19" fmla="*/ 731473 h 731521"/>
                  <a:gd name="connsiteX20" fmla="*/ 7199376 w 8638032"/>
                  <a:gd name="connsiteY20" fmla="*/ 6096 h 731521"/>
                  <a:gd name="connsiteX21" fmla="*/ 7537557 w 8638032"/>
                  <a:gd name="connsiteY21" fmla="*/ 713232 h 731521"/>
                  <a:gd name="connsiteX22" fmla="*/ 7918704 w 8638032"/>
                  <a:gd name="connsiteY22" fmla="*/ 24384 h 731521"/>
                  <a:gd name="connsiteX23" fmla="*/ 8308848 w 8638032"/>
                  <a:gd name="connsiteY23" fmla="*/ 725424 h 731521"/>
                  <a:gd name="connsiteX24" fmla="*/ 8638032 w 8638032"/>
                  <a:gd name="connsiteY24" fmla="*/ 0 h 731521"/>
                  <a:gd name="connsiteX0" fmla="*/ 0 w 8638032"/>
                  <a:gd name="connsiteY0" fmla="*/ 12192 h 731521"/>
                  <a:gd name="connsiteX1" fmla="*/ 406098 w 8638032"/>
                  <a:gd name="connsiteY1" fmla="*/ 719328 h 731521"/>
                  <a:gd name="connsiteX2" fmla="*/ 779699 w 8638032"/>
                  <a:gd name="connsiteY2" fmla="*/ 18288 h 731521"/>
                  <a:gd name="connsiteX3" fmla="*/ 1118175 w 8638032"/>
                  <a:gd name="connsiteY3" fmla="*/ 731520 h 731521"/>
                  <a:gd name="connsiteX4" fmla="*/ 1456944 w 8638032"/>
                  <a:gd name="connsiteY4" fmla="*/ 24384 h 731521"/>
                  <a:gd name="connsiteX5" fmla="*/ 1749552 w 8638032"/>
                  <a:gd name="connsiteY5" fmla="*/ 731520 h 731521"/>
                  <a:gd name="connsiteX6" fmla="*/ 2122846 w 8638032"/>
                  <a:gd name="connsiteY6" fmla="*/ 24384 h 731521"/>
                  <a:gd name="connsiteX7" fmla="*/ 2511552 w 8638032"/>
                  <a:gd name="connsiteY7" fmla="*/ 713232 h 731521"/>
                  <a:gd name="connsiteX8" fmla="*/ 2871216 w 8638032"/>
                  <a:gd name="connsiteY8" fmla="*/ 30480 h 731521"/>
                  <a:gd name="connsiteX9" fmla="*/ 3206496 w 8638032"/>
                  <a:gd name="connsiteY9" fmla="*/ 719328 h 731521"/>
                  <a:gd name="connsiteX10" fmla="*/ 3596640 w 8638032"/>
                  <a:gd name="connsiteY10" fmla="*/ 12192 h 731521"/>
                  <a:gd name="connsiteX11" fmla="*/ 3919728 w 8638032"/>
                  <a:gd name="connsiteY11" fmla="*/ 725424 h 731521"/>
                  <a:gd name="connsiteX12" fmla="*/ 4308319 w 8638032"/>
                  <a:gd name="connsiteY12" fmla="*/ 12334 h 731521"/>
                  <a:gd name="connsiteX13" fmla="*/ 4645152 w 8638032"/>
                  <a:gd name="connsiteY13" fmla="*/ 725424 h 731521"/>
                  <a:gd name="connsiteX14" fmla="*/ 5026300 w 8638032"/>
                  <a:gd name="connsiteY14" fmla="*/ 12192 h 731521"/>
                  <a:gd name="connsiteX15" fmla="*/ 5390314 w 8638032"/>
                  <a:gd name="connsiteY15" fmla="*/ 701040 h 731521"/>
                  <a:gd name="connsiteX16" fmla="*/ 5742432 w 8638032"/>
                  <a:gd name="connsiteY16" fmla="*/ 18288 h 731521"/>
                  <a:gd name="connsiteX17" fmla="*/ 6108192 w 8638032"/>
                  <a:gd name="connsiteY17" fmla="*/ 701040 h 731521"/>
                  <a:gd name="connsiteX18" fmla="*/ 6532038 w 8638032"/>
                  <a:gd name="connsiteY18" fmla="*/ 6096 h 731521"/>
                  <a:gd name="connsiteX19" fmla="*/ 6858115 w 8638032"/>
                  <a:gd name="connsiteY19" fmla="*/ 731473 h 731521"/>
                  <a:gd name="connsiteX20" fmla="*/ 7199376 w 8638032"/>
                  <a:gd name="connsiteY20" fmla="*/ 6096 h 731521"/>
                  <a:gd name="connsiteX21" fmla="*/ 7537557 w 8638032"/>
                  <a:gd name="connsiteY21" fmla="*/ 713232 h 731521"/>
                  <a:gd name="connsiteX22" fmla="*/ 7918704 w 8638032"/>
                  <a:gd name="connsiteY22" fmla="*/ 24384 h 731521"/>
                  <a:gd name="connsiteX23" fmla="*/ 8308848 w 8638032"/>
                  <a:gd name="connsiteY23" fmla="*/ 725424 h 731521"/>
                  <a:gd name="connsiteX24" fmla="*/ 8638032 w 8638032"/>
                  <a:gd name="connsiteY24" fmla="*/ 0 h 73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8032" h="731521">
                    <a:moveTo>
                      <a:pt x="0" y="12192"/>
                    </a:moveTo>
                    <a:cubicBezTo>
                      <a:pt x="214795" y="23368"/>
                      <a:pt x="276148" y="718312"/>
                      <a:pt x="406098" y="719328"/>
                    </a:cubicBezTo>
                    <a:cubicBezTo>
                      <a:pt x="536048" y="720344"/>
                      <a:pt x="661020" y="16256"/>
                      <a:pt x="779699" y="18288"/>
                    </a:cubicBezTo>
                    <a:cubicBezTo>
                      <a:pt x="898378" y="20320"/>
                      <a:pt x="1005301" y="730504"/>
                      <a:pt x="1118175" y="731520"/>
                    </a:cubicBezTo>
                    <a:cubicBezTo>
                      <a:pt x="1231049" y="732536"/>
                      <a:pt x="1351715" y="24384"/>
                      <a:pt x="1456944" y="24384"/>
                    </a:cubicBezTo>
                    <a:cubicBezTo>
                      <a:pt x="1562173" y="24384"/>
                      <a:pt x="1638568" y="731520"/>
                      <a:pt x="1749552" y="731520"/>
                    </a:cubicBezTo>
                    <a:cubicBezTo>
                      <a:pt x="1860536" y="731520"/>
                      <a:pt x="1995846" y="27432"/>
                      <a:pt x="2122846" y="24384"/>
                    </a:cubicBezTo>
                    <a:cubicBezTo>
                      <a:pt x="2249846" y="21336"/>
                      <a:pt x="2386824" y="712216"/>
                      <a:pt x="2511552" y="713232"/>
                    </a:cubicBezTo>
                    <a:cubicBezTo>
                      <a:pt x="2636280" y="714248"/>
                      <a:pt x="2755392" y="29464"/>
                      <a:pt x="2871216" y="30480"/>
                    </a:cubicBezTo>
                    <a:cubicBezTo>
                      <a:pt x="2987040" y="31496"/>
                      <a:pt x="3085592" y="722376"/>
                      <a:pt x="3206496" y="719328"/>
                    </a:cubicBezTo>
                    <a:cubicBezTo>
                      <a:pt x="3327400" y="716280"/>
                      <a:pt x="3477768" y="11176"/>
                      <a:pt x="3596640" y="12192"/>
                    </a:cubicBezTo>
                    <a:cubicBezTo>
                      <a:pt x="3715512" y="13208"/>
                      <a:pt x="3801115" y="725400"/>
                      <a:pt x="3919728" y="725424"/>
                    </a:cubicBezTo>
                    <a:cubicBezTo>
                      <a:pt x="4038341" y="725448"/>
                      <a:pt x="4187415" y="12334"/>
                      <a:pt x="4308319" y="12334"/>
                    </a:cubicBezTo>
                    <a:cubicBezTo>
                      <a:pt x="4429223" y="12334"/>
                      <a:pt x="4525489" y="725448"/>
                      <a:pt x="4645152" y="725424"/>
                    </a:cubicBezTo>
                    <a:cubicBezTo>
                      <a:pt x="4764815" y="725400"/>
                      <a:pt x="4902107" y="16256"/>
                      <a:pt x="5026300" y="12192"/>
                    </a:cubicBezTo>
                    <a:cubicBezTo>
                      <a:pt x="5150493" y="8128"/>
                      <a:pt x="5270959" y="700024"/>
                      <a:pt x="5390314" y="701040"/>
                    </a:cubicBezTo>
                    <a:cubicBezTo>
                      <a:pt x="5509669" y="702056"/>
                      <a:pt x="5622786" y="18288"/>
                      <a:pt x="5742432" y="18288"/>
                    </a:cubicBezTo>
                    <a:cubicBezTo>
                      <a:pt x="5862078" y="18288"/>
                      <a:pt x="5976591" y="703072"/>
                      <a:pt x="6108192" y="701040"/>
                    </a:cubicBezTo>
                    <a:cubicBezTo>
                      <a:pt x="6239793" y="699008"/>
                      <a:pt x="6407051" y="1024"/>
                      <a:pt x="6532038" y="6096"/>
                    </a:cubicBezTo>
                    <a:cubicBezTo>
                      <a:pt x="6657025" y="11168"/>
                      <a:pt x="6746892" y="731473"/>
                      <a:pt x="6858115" y="731473"/>
                    </a:cubicBezTo>
                    <a:cubicBezTo>
                      <a:pt x="6969338" y="731473"/>
                      <a:pt x="7086136" y="9136"/>
                      <a:pt x="7199376" y="6096"/>
                    </a:cubicBezTo>
                    <a:cubicBezTo>
                      <a:pt x="7312616" y="3056"/>
                      <a:pt x="7417669" y="710184"/>
                      <a:pt x="7537557" y="713232"/>
                    </a:cubicBezTo>
                    <a:cubicBezTo>
                      <a:pt x="7657445" y="716280"/>
                      <a:pt x="7790156" y="22352"/>
                      <a:pt x="7918704" y="24384"/>
                    </a:cubicBezTo>
                    <a:cubicBezTo>
                      <a:pt x="8047252" y="26416"/>
                      <a:pt x="8188960" y="729488"/>
                      <a:pt x="8308848" y="725424"/>
                    </a:cubicBezTo>
                    <a:cubicBezTo>
                      <a:pt x="8428736" y="721360"/>
                      <a:pt x="8457921" y="7112"/>
                      <a:pt x="8638032" y="0"/>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83E3C083-F6C9-60EE-A2A2-C3AD255D6EF3}"/>
                  </a:ext>
                </a:extLst>
              </p:cNvPr>
              <p:cNvSpPr txBox="1"/>
              <p:nvPr/>
            </p:nvSpPr>
            <p:spPr>
              <a:xfrm>
                <a:off x="904914" y="1729732"/>
                <a:ext cx="281362" cy="369332"/>
              </a:xfrm>
              <a:prstGeom prst="rect">
                <a:avLst/>
              </a:prstGeom>
              <a:noFill/>
            </p:spPr>
            <p:txBody>
              <a:bodyPr wrap="square">
                <a:spAutoFit/>
              </a:bodyPr>
              <a:lstStyle/>
              <a:p>
                <a:r>
                  <a:rPr lang="en-US" altLang="ja-JP" b="1" baseline="-25000" dirty="0">
                    <a:latin typeface="Times New Roman" panose="02020603050405020304" pitchFamily="18" charset="0"/>
                    <a:cs typeface="Times New Roman" panose="02020603050405020304" pitchFamily="18" charset="0"/>
                  </a:rPr>
                  <a:t>μ</a:t>
                </a:r>
                <a:endParaRPr lang="ja-JP" altLang="en-US" dirty="0"/>
              </a:p>
            </p:txBody>
          </p:sp>
          <p:cxnSp>
            <p:nvCxnSpPr>
              <p:cNvPr id="21" name="MS Beam Ax">
                <a:extLst>
                  <a:ext uri="{FF2B5EF4-FFF2-40B4-BE49-F238E27FC236}">
                    <a16:creationId xmlns:a16="http://schemas.microsoft.com/office/drawing/2014/main" id="{3FA2F3E2-0AB8-2AAC-3D89-0C3E727DF29A}"/>
                  </a:ext>
                </a:extLst>
              </p:cNvPr>
              <p:cNvCxnSpPr>
                <a:cxnSpLocks/>
              </p:cNvCxnSpPr>
              <p:nvPr/>
            </p:nvCxnSpPr>
            <p:spPr>
              <a:xfrm>
                <a:off x="1328331" y="1634420"/>
                <a:ext cx="7023189" cy="32732"/>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2BC6E91F-A17D-7915-0465-351E18139496}"/>
                  </a:ext>
                </a:extLst>
              </p:cNvPr>
              <p:cNvSpPr txBox="1"/>
              <p:nvPr/>
            </p:nvSpPr>
            <p:spPr>
              <a:xfrm>
                <a:off x="8353733" y="1545833"/>
                <a:ext cx="158193" cy="276999"/>
              </a:xfrm>
              <a:prstGeom prst="rect">
                <a:avLst/>
              </a:prstGeom>
              <a:noFill/>
            </p:spPr>
            <p:txBody>
              <a:bodyPr wrap="square" lIns="0" tIns="0" rIns="0" bIns="0" anchor="ctr" anchorCtr="0">
                <a:spAutoFit/>
              </a:bodyPr>
              <a:lstStyle/>
              <a:p>
                <a:pPr algn="ctr"/>
                <a:r>
                  <a:rPr lang="ja-JP" altLang="en-US" b="1" dirty="0"/>
                  <a:t>ｔ </a:t>
                </a:r>
                <a:endParaRPr lang="ja-JP" altLang="en-US" dirty="0"/>
              </a:p>
            </p:txBody>
          </p:sp>
        </p:grpSp>
      </p:grpSp>
      <p:sp>
        <p:nvSpPr>
          <p:cNvPr id="31" name="テキスト ボックス 30">
            <a:extLst>
              <a:ext uri="{FF2B5EF4-FFF2-40B4-BE49-F238E27FC236}">
                <a16:creationId xmlns:a16="http://schemas.microsoft.com/office/drawing/2014/main" id="{B5AD60C0-795F-8CE4-DF28-0EBA91C25629}"/>
              </a:ext>
            </a:extLst>
          </p:cNvPr>
          <p:cNvSpPr txBox="1"/>
          <p:nvPr/>
        </p:nvSpPr>
        <p:spPr>
          <a:xfrm>
            <a:off x="365035" y="4874899"/>
            <a:ext cx="11747288" cy="1508105"/>
          </a:xfrm>
          <a:prstGeom prst="rect">
            <a:avLst/>
          </a:prstGeom>
          <a:noFill/>
        </p:spPr>
        <p:txBody>
          <a:bodyPr wrap="square">
            <a:spAutoFit/>
          </a:bodyPr>
          <a:lstStyle/>
          <a:p>
            <a:pPr>
              <a:spcAft>
                <a:spcPts val="1200"/>
              </a:spcAft>
            </a:pPr>
            <a:r>
              <a:rPr lang="en-US" altLang="ja-JP" sz="2400" b="1" dirty="0">
                <a:latin typeface="Segoe UI" panose="020B0502040204020203" pitchFamily="34" charset="0"/>
                <a:cs typeface="Segoe UI" panose="020B0502040204020203" pitchFamily="34" charset="0"/>
              </a:rPr>
              <a:t>The Laser pulses </a:t>
            </a:r>
            <a:r>
              <a:rPr lang="en-US" altLang="ja-JP" sz="1600" b="1" dirty="0">
                <a:latin typeface="Segoe UI" panose="020B0502040204020203" pitchFamily="34" charset="0"/>
                <a:cs typeface="Segoe UI" panose="020B0502040204020203" pitchFamily="34" charset="0"/>
              </a:rPr>
              <a:t>(and 1</a:t>
            </a:r>
            <a:r>
              <a:rPr lang="en-US" altLang="ja-JP" sz="1600" b="1" baseline="30000" dirty="0">
                <a:latin typeface="Segoe UI" panose="020B0502040204020203" pitchFamily="34" charset="0"/>
                <a:cs typeface="Segoe UI" panose="020B0502040204020203" pitchFamily="34" charset="0"/>
              </a:rPr>
              <a:t>st</a:t>
            </a:r>
            <a:r>
              <a:rPr lang="en-US" altLang="ja-JP" sz="1600" b="1" dirty="0">
                <a:latin typeface="Segoe UI" panose="020B0502040204020203" pitchFamily="34" charset="0"/>
                <a:cs typeface="Segoe UI" panose="020B0502040204020203" pitchFamily="34" charset="0"/>
              </a:rPr>
              <a:t> extraction)</a:t>
            </a:r>
            <a:r>
              <a:rPr lang="en-US" altLang="ja-JP" sz="2400" b="1" dirty="0">
                <a:latin typeface="Segoe UI" panose="020B0502040204020203" pitchFamily="34" charset="0"/>
                <a:cs typeface="Segoe UI" panose="020B0502040204020203" pitchFamily="34" charset="0"/>
              </a:rPr>
              <a:t> are synchronized with the μ-spin rotation of Mu.</a:t>
            </a:r>
          </a:p>
          <a:p>
            <a:pPr>
              <a:spcAft>
                <a:spcPts val="1200"/>
              </a:spcAft>
            </a:pP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The μ-spin rotations in Mu at the 2</a:t>
            </a:r>
            <a:r>
              <a:rPr lang="en-US" altLang="ja-JP" sz="2400" b="1" baseline="30000" dirty="0">
                <a:latin typeface="Segoe UI" panose="020B0502040204020203" pitchFamily="34" charset="0"/>
                <a:cs typeface="Segoe UI" panose="020B0502040204020203" pitchFamily="34" charset="0"/>
              </a:rPr>
              <a:t>nd</a:t>
            </a:r>
            <a:r>
              <a:rPr lang="en-US" altLang="ja-JP" sz="2400" b="1" dirty="0">
                <a:latin typeface="Segoe UI" panose="020B0502040204020203" pitchFamily="34" charset="0"/>
                <a:cs typeface="Segoe UI" panose="020B0502040204020203" pitchFamily="34" charset="0"/>
              </a:rPr>
              <a:t>, 3</a:t>
            </a:r>
            <a:r>
              <a:rPr lang="en-US" altLang="ja-JP" sz="2400" b="1" baseline="30000" dirty="0">
                <a:latin typeface="Segoe UI" panose="020B0502040204020203" pitchFamily="34" charset="0"/>
                <a:cs typeface="Segoe UI" panose="020B0502040204020203" pitchFamily="34" charset="0"/>
              </a:rPr>
              <a:t>rd</a:t>
            </a:r>
            <a:r>
              <a:rPr lang="en-US" altLang="ja-JP" sz="2400" b="1" dirty="0">
                <a:latin typeface="Segoe UI" panose="020B0502040204020203" pitchFamily="34" charset="0"/>
                <a:cs typeface="Segoe UI" panose="020B0502040204020203" pitchFamily="34" charset="0"/>
              </a:rPr>
              <a:t>, and 4</a:t>
            </a:r>
            <a:r>
              <a:rPr lang="en-US" altLang="ja-JP" sz="2400" b="1" baseline="30000" dirty="0">
                <a:latin typeface="Segoe UI" panose="020B0502040204020203" pitchFamily="34" charset="0"/>
                <a:cs typeface="Segoe UI" panose="020B0502040204020203" pitchFamily="34" charset="0"/>
              </a:rPr>
              <a:t>th</a:t>
            </a:r>
            <a:r>
              <a:rPr lang="en-US" altLang="ja-JP" sz="2400" b="1" dirty="0">
                <a:latin typeface="Segoe UI" panose="020B0502040204020203" pitchFamily="34" charset="0"/>
                <a:cs typeface="Segoe UI" panose="020B0502040204020203" pitchFamily="34" charset="0"/>
              </a:rPr>
              <a:t> targets become coherent. </a:t>
            </a:r>
          </a:p>
          <a:p>
            <a:pPr>
              <a:spcAft>
                <a:spcPts val="1200"/>
              </a:spcAft>
            </a:pP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Final polarization of 30nm-fosacable beam becomes ½.</a:t>
            </a:r>
            <a:r>
              <a:rPr lang="ja-JP" altLang="en-US" sz="2400" b="1" dirty="0">
                <a:latin typeface="Segoe UI" panose="020B0502040204020203" pitchFamily="34" charset="0"/>
                <a:cs typeface="Segoe UI" panose="020B0502040204020203" pitchFamily="34" charset="0"/>
              </a:rPr>
              <a:t>　</a:t>
            </a:r>
            <a:endParaRPr lang="en-US" altLang="ja-JP" sz="2400" b="1" dirty="0">
              <a:latin typeface="Segoe UI" panose="020B0502040204020203" pitchFamily="34" charset="0"/>
              <a:cs typeface="Segoe UI" panose="020B0502040204020203" pitchFamily="34" charset="0"/>
            </a:endParaRPr>
          </a:p>
        </p:txBody>
      </p:sp>
      <p:sp>
        <p:nvSpPr>
          <p:cNvPr id="13" name="スライド番号プレースホルダー 12">
            <a:extLst>
              <a:ext uri="{FF2B5EF4-FFF2-40B4-BE49-F238E27FC236}">
                <a16:creationId xmlns:a16="http://schemas.microsoft.com/office/drawing/2014/main" id="{90750829-E8CC-C57D-D3F7-17359DB51DAF}"/>
              </a:ext>
            </a:extLst>
          </p:cNvPr>
          <p:cNvSpPr>
            <a:spLocks noGrp="1"/>
          </p:cNvSpPr>
          <p:nvPr>
            <p:ph type="sldNum" sz="quarter" idx="12"/>
          </p:nvPr>
        </p:nvSpPr>
        <p:spPr/>
        <p:txBody>
          <a:bodyPr/>
          <a:lstStyle/>
          <a:p>
            <a:fld id="{6ECE9F22-6082-4149-A6D0-CD8937F79825}" type="slidenum">
              <a:rPr kumimoji="1" lang="ja-JP" altLang="en-US" smtClean="0"/>
              <a:t>41</a:t>
            </a:fld>
            <a:endParaRPr kumimoji="1" lang="ja-JP" altLang="en-US" dirty="0"/>
          </a:p>
        </p:txBody>
      </p:sp>
      <p:pic>
        <p:nvPicPr>
          <p:cNvPr id="2" name="グラフィックス 1" descr="笑顔 (塗りつぶしなし)">
            <a:extLst>
              <a:ext uri="{FF2B5EF4-FFF2-40B4-BE49-F238E27FC236}">
                <a16:creationId xmlns:a16="http://schemas.microsoft.com/office/drawing/2014/main" id="{F25029FB-4B04-CF47-0708-843F23F1D2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19003" y="5796169"/>
            <a:ext cx="552839" cy="552839"/>
          </a:xfrm>
          <a:prstGeom prst="rect">
            <a:avLst/>
          </a:prstGeom>
        </p:spPr>
      </p:pic>
      <p:sp>
        <p:nvSpPr>
          <p:cNvPr id="10" name="MS 1st D=50mm">
            <a:extLst>
              <a:ext uri="{FF2B5EF4-FFF2-40B4-BE49-F238E27FC236}">
                <a16:creationId xmlns:a16="http://schemas.microsoft.com/office/drawing/2014/main" id="{8DBD3952-4976-C0A5-BBC6-65234B4D65DE}"/>
              </a:ext>
            </a:extLst>
          </p:cNvPr>
          <p:cNvSpPr txBox="1"/>
          <p:nvPr/>
        </p:nvSpPr>
        <p:spPr>
          <a:xfrm rot="5400000">
            <a:off x="4393982" y="1431635"/>
            <a:ext cx="512961" cy="227270"/>
          </a:xfrm>
          <a:prstGeom prst="rect">
            <a:avLst/>
          </a:prstGeom>
          <a:noFill/>
        </p:spPr>
        <p:txBody>
          <a:bodyPr wrap="none" lIns="0" tIns="0" rIns="0" bIns="0" rtlCol="0">
            <a:noAutofit/>
          </a:bodyPr>
          <a:lstStyle/>
          <a:p>
            <a:r>
              <a:rPr lang="en-US" altLang="ja-JP" sz="1400" b="1" dirty="0">
                <a:solidFill>
                  <a:srgbClr val="7030A0"/>
                </a:solidFill>
                <a:latin typeface="Segoe UI" panose="020B0502040204020203" pitchFamily="34" charset="0"/>
                <a:cs typeface="Segoe UI" panose="020B0502040204020203" pitchFamily="34" charset="0"/>
              </a:rPr>
              <a:t>femto-sec Laser</a:t>
            </a:r>
            <a:endParaRPr lang="ja-JP" altLang="en-US" sz="1400" b="1" dirty="0">
              <a:solidFill>
                <a:srgbClr val="7030A0"/>
              </a:solidFill>
              <a:latin typeface="Segoe UI" panose="020B0502040204020203" pitchFamily="34" charset="0"/>
              <a:cs typeface="Segoe UI" panose="020B0502040204020203" pitchFamily="34" charset="0"/>
            </a:endParaRPr>
          </a:p>
        </p:txBody>
      </p:sp>
      <p:sp>
        <p:nvSpPr>
          <p:cNvPr id="11" name="MS 1st D=50mm">
            <a:extLst>
              <a:ext uri="{FF2B5EF4-FFF2-40B4-BE49-F238E27FC236}">
                <a16:creationId xmlns:a16="http://schemas.microsoft.com/office/drawing/2014/main" id="{3EEF3B84-87B4-7A72-DC3D-0F24D642AE29}"/>
              </a:ext>
            </a:extLst>
          </p:cNvPr>
          <p:cNvSpPr txBox="1"/>
          <p:nvPr/>
        </p:nvSpPr>
        <p:spPr>
          <a:xfrm rot="5400000">
            <a:off x="6133676" y="1417915"/>
            <a:ext cx="512961" cy="227270"/>
          </a:xfrm>
          <a:prstGeom prst="rect">
            <a:avLst/>
          </a:prstGeom>
          <a:noFill/>
        </p:spPr>
        <p:txBody>
          <a:bodyPr wrap="none" lIns="0" tIns="0" rIns="0" bIns="0" rtlCol="0">
            <a:noAutofit/>
          </a:bodyPr>
          <a:lstStyle/>
          <a:p>
            <a:r>
              <a:rPr lang="en-US" altLang="ja-JP" sz="1400" b="1" dirty="0">
                <a:solidFill>
                  <a:srgbClr val="7030A0"/>
                </a:solidFill>
                <a:latin typeface="Segoe UI" panose="020B0502040204020203" pitchFamily="34" charset="0"/>
                <a:cs typeface="Segoe UI" panose="020B0502040204020203" pitchFamily="34" charset="0"/>
              </a:rPr>
              <a:t>femto-sec Laser</a:t>
            </a:r>
            <a:endParaRPr lang="ja-JP" altLang="en-US" sz="1400" b="1" dirty="0">
              <a:solidFill>
                <a:srgbClr val="7030A0"/>
              </a:solidFill>
              <a:latin typeface="Segoe UI" panose="020B0502040204020203" pitchFamily="34" charset="0"/>
              <a:cs typeface="Segoe UI" panose="020B0502040204020203" pitchFamily="34" charset="0"/>
            </a:endParaRPr>
          </a:p>
        </p:txBody>
      </p:sp>
      <p:sp>
        <p:nvSpPr>
          <p:cNvPr id="12" name="MS 1st D=50mm">
            <a:extLst>
              <a:ext uri="{FF2B5EF4-FFF2-40B4-BE49-F238E27FC236}">
                <a16:creationId xmlns:a16="http://schemas.microsoft.com/office/drawing/2014/main" id="{FCD7D33F-2F01-DA82-BBCE-5E30C25644AF}"/>
              </a:ext>
            </a:extLst>
          </p:cNvPr>
          <p:cNvSpPr txBox="1"/>
          <p:nvPr/>
        </p:nvSpPr>
        <p:spPr>
          <a:xfrm rot="5400000">
            <a:off x="7894431" y="1406401"/>
            <a:ext cx="512961" cy="227270"/>
          </a:xfrm>
          <a:prstGeom prst="rect">
            <a:avLst/>
          </a:prstGeom>
          <a:noFill/>
        </p:spPr>
        <p:txBody>
          <a:bodyPr wrap="none" lIns="0" tIns="0" rIns="0" bIns="0" rtlCol="0">
            <a:noAutofit/>
          </a:bodyPr>
          <a:lstStyle/>
          <a:p>
            <a:r>
              <a:rPr lang="en-US" altLang="ja-JP" sz="1400" b="1" dirty="0">
                <a:solidFill>
                  <a:srgbClr val="7030A0"/>
                </a:solidFill>
                <a:latin typeface="Segoe UI" panose="020B0502040204020203" pitchFamily="34" charset="0"/>
                <a:cs typeface="Segoe UI" panose="020B0502040204020203" pitchFamily="34" charset="0"/>
              </a:rPr>
              <a:t>femto-sec Laser</a:t>
            </a:r>
            <a:endParaRPr lang="ja-JP" altLang="en-US" sz="1400" b="1" dirty="0">
              <a:solidFill>
                <a:srgbClr val="7030A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42140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44FC-F19C-C79F-99BD-0962FE57C97E}"/>
            </a:ext>
          </a:extLst>
        </p:cNvPr>
        <p:cNvGrpSpPr/>
        <p:nvPr/>
      </p:nvGrpSpPr>
      <p:grpSpPr>
        <a:xfrm>
          <a:off x="0" y="0"/>
          <a:ext cx="0" cy="0"/>
          <a:chOff x="0" y="0"/>
          <a:chExt cx="0" cy="0"/>
        </a:xfrm>
      </p:grpSpPr>
      <p:sp>
        <p:nvSpPr>
          <p:cNvPr id="52" name="MS Surface Muon">
            <a:extLst>
              <a:ext uri="{FF2B5EF4-FFF2-40B4-BE49-F238E27FC236}">
                <a16:creationId xmlns:a16="http://schemas.microsoft.com/office/drawing/2014/main" id="{EEF8697D-2B22-7673-581D-98E8FF8FC207}"/>
              </a:ext>
            </a:extLst>
          </p:cNvPr>
          <p:cNvSpPr/>
          <p:nvPr/>
        </p:nvSpPr>
        <p:spPr>
          <a:xfrm>
            <a:off x="1564343" y="2741907"/>
            <a:ext cx="1008000" cy="1188000"/>
          </a:xfrm>
          <a:prstGeom prst="rightArrow">
            <a:avLst>
              <a:gd name="adj1" fmla="val 74513"/>
              <a:gd name="adj2" fmla="val 3015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a:solidFill>
                  <a:srgbClr val="FF0000"/>
                </a:solidFill>
                <a:latin typeface="Segoe UI" panose="020B0502040204020203" pitchFamily="34" charset="0"/>
                <a:cs typeface="Segoe UI" panose="020B0502040204020203" pitchFamily="34" charset="0"/>
              </a:rPr>
              <a:t>表面</a:t>
            </a:r>
            <a:endParaRPr lang="en-US" altLang="ja-JP" sz="1400" b="1" dirty="0">
              <a:solidFill>
                <a:srgbClr val="FF0000"/>
              </a:solidFill>
              <a:latin typeface="Segoe UI" panose="020B0502040204020203" pitchFamily="34" charset="0"/>
              <a:cs typeface="Segoe UI" panose="020B0502040204020203" pitchFamily="34" charset="0"/>
            </a:endParaRPr>
          </a:p>
          <a:p>
            <a:pPr algn="ctr"/>
            <a:r>
              <a:rPr lang="ja-JP" altLang="en-US" sz="1400" b="1" dirty="0">
                <a:solidFill>
                  <a:srgbClr val="FF0000"/>
                </a:solidFill>
                <a:latin typeface="Segoe UI" panose="020B0502040204020203" pitchFamily="34" charset="0"/>
                <a:cs typeface="Segoe UI" panose="020B0502040204020203" pitchFamily="34" charset="0"/>
              </a:rPr>
              <a:t>ミュオンビーム</a:t>
            </a:r>
          </a:p>
        </p:txBody>
      </p:sp>
      <p:sp>
        <p:nvSpPr>
          <p:cNvPr id="3" name="MS Surface Muon">
            <a:extLst>
              <a:ext uri="{FF2B5EF4-FFF2-40B4-BE49-F238E27FC236}">
                <a16:creationId xmlns:a16="http://schemas.microsoft.com/office/drawing/2014/main" id="{DD41960F-07BD-E8CE-86C1-2D1F62375EF4}"/>
              </a:ext>
            </a:extLst>
          </p:cNvPr>
          <p:cNvSpPr/>
          <p:nvPr/>
        </p:nvSpPr>
        <p:spPr>
          <a:xfrm>
            <a:off x="1564343" y="2741907"/>
            <a:ext cx="1008000" cy="1188000"/>
          </a:xfrm>
          <a:prstGeom prst="rightArrow">
            <a:avLst>
              <a:gd name="adj1" fmla="val 74513"/>
              <a:gd name="adj2" fmla="val 301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ltLang="ja-JP" sz="1400" b="1" dirty="0">
                <a:latin typeface="Segoe UI" panose="020B0502040204020203" pitchFamily="34" charset="0"/>
                <a:cs typeface="Segoe UI" panose="020B0502040204020203" pitchFamily="34" charset="0"/>
              </a:rPr>
              <a:t>Surface</a:t>
            </a:r>
          </a:p>
          <a:p>
            <a:pPr algn="ctr"/>
            <a:r>
              <a:rPr lang="en-US" altLang="ja-JP" sz="1400" b="1" dirty="0">
                <a:latin typeface="Segoe UI" panose="020B0502040204020203" pitchFamily="34" charset="0"/>
                <a:cs typeface="Segoe UI" panose="020B0502040204020203" pitchFamily="34" charset="0"/>
              </a:rPr>
              <a:t>Muon Beam</a:t>
            </a:r>
            <a:endParaRPr lang="ja-JP" altLang="en-US" sz="1400" b="1" dirty="0">
              <a:latin typeface="Segoe UI" panose="020B0502040204020203" pitchFamily="34" charset="0"/>
              <a:cs typeface="Segoe UI" panose="020B0502040204020203" pitchFamily="34" charset="0"/>
            </a:endParaRPr>
          </a:p>
        </p:txBody>
      </p:sp>
      <p:sp>
        <p:nvSpPr>
          <p:cNvPr id="75" name="MS 1st Beam">
            <a:extLst>
              <a:ext uri="{FF2B5EF4-FFF2-40B4-BE49-F238E27FC236}">
                <a16:creationId xmlns:a16="http://schemas.microsoft.com/office/drawing/2014/main" id="{F0331478-8C6A-8769-BEDF-AEE8F1B46BB0}"/>
              </a:ext>
            </a:extLst>
          </p:cNvPr>
          <p:cNvSpPr/>
          <p:nvPr/>
        </p:nvSpPr>
        <p:spPr>
          <a:xfrm>
            <a:off x="2825238" y="2805011"/>
            <a:ext cx="1661459"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59" h="1057836">
                <a:moveTo>
                  <a:pt x="0" y="0"/>
                </a:moveTo>
                <a:lnTo>
                  <a:pt x="788894" y="0"/>
                </a:lnTo>
                <a:lnTo>
                  <a:pt x="1655482" y="460189"/>
                </a:lnTo>
                <a:lnTo>
                  <a:pt x="1661459" y="589390"/>
                </a:lnTo>
                <a:lnTo>
                  <a:pt x="782918" y="1057836"/>
                </a:lnTo>
                <a:lnTo>
                  <a:pt x="5977"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MS 2nd Beam">
            <a:extLst>
              <a:ext uri="{FF2B5EF4-FFF2-40B4-BE49-F238E27FC236}">
                <a16:creationId xmlns:a16="http://schemas.microsoft.com/office/drawing/2014/main" id="{A5C5B64E-1318-33A8-DE82-E172F32FB87F}"/>
              </a:ext>
            </a:extLst>
          </p:cNvPr>
          <p:cNvSpPr/>
          <p:nvPr/>
        </p:nvSpPr>
        <p:spPr>
          <a:xfrm>
            <a:off x="4512424" y="2785315"/>
            <a:ext cx="1688984"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888" h="1063812">
                <a:moveTo>
                  <a:pt x="0" y="472142"/>
                </a:moveTo>
                <a:lnTo>
                  <a:pt x="6382510" y="0"/>
                </a:lnTo>
                <a:lnTo>
                  <a:pt x="7491888" y="549836"/>
                </a:lnTo>
                <a:lnTo>
                  <a:pt x="6456068" y="1063812"/>
                </a:lnTo>
                <a:lnTo>
                  <a:pt x="5975" y="615578"/>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MS 3rd Beam">
            <a:extLst>
              <a:ext uri="{FF2B5EF4-FFF2-40B4-BE49-F238E27FC236}">
                <a16:creationId xmlns:a16="http://schemas.microsoft.com/office/drawing/2014/main" id="{7E626E78-776F-EB4A-F058-2BFBA3456FF1}"/>
              </a:ext>
            </a:extLst>
          </p:cNvPr>
          <p:cNvSpPr/>
          <p:nvPr/>
        </p:nvSpPr>
        <p:spPr>
          <a:xfrm>
            <a:off x="6255207" y="2957773"/>
            <a:ext cx="1734759"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725788">
                <a:moveTo>
                  <a:pt x="20533" y="364967"/>
                </a:moveTo>
                <a:lnTo>
                  <a:pt x="6525669" y="0"/>
                </a:lnTo>
                <a:lnTo>
                  <a:pt x="7694933" y="365311"/>
                </a:lnTo>
                <a:lnTo>
                  <a:pt x="6560782" y="725788"/>
                </a:lnTo>
                <a:lnTo>
                  <a:pt x="0" y="359335"/>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 name="MS 4th Beam">
            <a:extLst>
              <a:ext uri="{FF2B5EF4-FFF2-40B4-BE49-F238E27FC236}">
                <a16:creationId xmlns:a16="http://schemas.microsoft.com/office/drawing/2014/main" id="{A0F5FEB1-4A60-84DC-1C67-7192B57C6E27}"/>
              </a:ext>
            </a:extLst>
          </p:cNvPr>
          <p:cNvSpPr/>
          <p:nvPr/>
        </p:nvSpPr>
        <p:spPr>
          <a:xfrm>
            <a:off x="8014203" y="3144038"/>
            <a:ext cx="2406621"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933" h="353095">
                <a:moveTo>
                  <a:pt x="20533" y="182954"/>
                </a:moveTo>
                <a:lnTo>
                  <a:pt x="956269" y="0"/>
                </a:lnTo>
                <a:lnTo>
                  <a:pt x="7694933" y="183298"/>
                </a:lnTo>
                <a:lnTo>
                  <a:pt x="946690" y="353095"/>
                </a:lnTo>
                <a:lnTo>
                  <a:pt x="0" y="177322"/>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MS 1st Muonium">
            <a:extLst>
              <a:ext uri="{FF2B5EF4-FFF2-40B4-BE49-F238E27FC236}">
                <a16:creationId xmlns:a16="http://schemas.microsoft.com/office/drawing/2014/main" id="{4B34E627-2EF2-C28D-4418-44E89CFDEECC}"/>
              </a:ext>
            </a:extLst>
          </p:cNvPr>
          <p:cNvSpPr/>
          <p:nvPr/>
        </p:nvSpPr>
        <p:spPr>
          <a:xfrm>
            <a:off x="2715967" y="2805011"/>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9" name="MS 1st Muonium txt">
            <a:extLst>
              <a:ext uri="{FF2B5EF4-FFF2-40B4-BE49-F238E27FC236}">
                <a16:creationId xmlns:a16="http://schemas.microsoft.com/office/drawing/2014/main" id="{D9745C83-D1F2-6FEA-6F46-DD384AA42493}"/>
              </a:ext>
            </a:extLst>
          </p:cNvPr>
          <p:cNvSpPr txBox="1"/>
          <p:nvPr/>
        </p:nvSpPr>
        <p:spPr>
          <a:xfrm>
            <a:off x="2943442" y="2871031"/>
            <a:ext cx="512961" cy="276999"/>
          </a:xfrm>
          <a:prstGeom prst="rect">
            <a:avLst/>
          </a:prstGeom>
          <a:noFill/>
        </p:spPr>
        <p:txBody>
          <a:bodyPr wrap="none" lIns="0" tIns="0" rIns="0" bIns="0" rtlCol="0">
            <a:noAutofit/>
          </a:bodyPr>
          <a:lstStyle/>
          <a:p>
            <a:pPr algn="ctr"/>
            <a:r>
              <a:rPr lang="en-US" altLang="ja-JP" b="1" dirty="0">
                <a:solidFill>
                  <a:srgbClr val="32FF00"/>
                </a:solidFill>
              </a:rPr>
              <a:t>Mu</a:t>
            </a:r>
            <a:endParaRPr lang="ja-JP" altLang="en-US" b="1" dirty="0">
              <a:solidFill>
                <a:srgbClr val="32FF00"/>
              </a:solidFill>
            </a:endParaRPr>
          </a:p>
        </p:txBody>
      </p:sp>
      <p:sp>
        <p:nvSpPr>
          <p:cNvPr id="9" name="MS 1st Target">
            <a:extLst>
              <a:ext uri="{FF2B5EF4-FFF2-40B4-BE49-F238E27FC236}">
                <a16:creationId xmlns:a16="http://schemas.microsoft.com/office/drawing/2014/main" id="{011E8378-86E9-CEAA-9123-F2492639FED2}"/>
              </a:ext>
            </a:extLst>
          </p:cNvPr>
          <p:cNvSpPr/>
          <p:nvPr/>
        </p:nvSpPr>
        <p:spPr>
          <a:xfrm>
            <a:off x="2607955" y="2733003"/>
            <a:ext cx="216024"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MS Lens1">
            <a:extLst>
              <a:ext uri="{FF2B5EF4-FFF2-40B4-BE49-F238E27FC236}">
                <a16:creationId xmlns:a16="http://schemas.microsoft.com/office/drawing/2014/main" id="{63C36749-42F6-F2D7-8A77-15C7052464CB}"/>
              </a:ext>
            </a:extLst>
          </p:cNvPr>
          <p:cNvSpPr/>
          <p:nvPr/>
        </p:nvSpPr>
        <p:spPr>
          <a:xfrm>
            <a:off x="3472051" y="2738741"/>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MS Lens2">
            <a:extLst>
              <a:ext uri="{FF2B5EF4-FFF2-40B4-BE49-F238E27FC236}">
                <a16:creationId xmlns:a16="http://schemas.microsoft.com/office/drawing/2014/main" id="{C8F144DA-7F72-50E4-E0E7-CC3A175C5852}"/>
              </a:ext>
            </a:extLst>
          </p:cNvPr>
          <p:cNvSpPr/>
          <p:nvPr/>
        </p:nvSpPr>
        <p:spPr>
          <a:xfrm>
            <a:off x="5801911" y="2751209"/>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MS Lens3">
            <a:extLst>
              <a:ext uri="{FF2B5EF4-FFF2-40B4-BE49-F238E27FC236}">
                <a16:creationId xmlns:a16="http://schemas.microsoft.com/office/drawing/2014/main" id="{F276E132-D5AC-464D-211B-B5953E9BDE1E}"/>
              </a:ext>
            </a:extLst>
          </p:cNvPr>
          <p:cNvSpPr/>
          <p:nvPr/>
        </p:nvSpPr>
        <p:spPr>
          <a:xfrm>
            <a:off x="7576507" y="2749608"/>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MS Lens4">
            <a:extLst>
              <a:ext uri="{FF2B5EF4-FFF2-40B4-BE49-F238E27FC236}">
                <a16:creationId xmlns:a16="http://schemas.microsoft.com/office/drawing/2014/main" id="{3A7878E7-EF0B-E6D2-1AEF-A974B021597B}"/>
              </a:ext>
            </a:extLst>
          </p:cNvPr>
          <p:cNvSpPr/>
          <p:nvPr/>
        </p:nvSpPr>
        <p:spPr>
          <a:xfrm>
            <a:off x="8162971" y="2749608"/>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MS 2nd Muonium">
            <a:extLst>
              <a:ext uri="{FF2B5EF4-FFF2-40B4-BE49-F238E27FC236}">
                <a16:creationId xmlns:a16="http://schemas.microsoft.com/office/drawing/2014/main" id="{58D8278F-6CB1-ABE9-3753-17E940120190}"/>
              </a:ext>
            </a:extLst>
          </p:cNvPr>
          <p:cNvSpPr/>
          <p:nvPr/>
        </p:nvSpPr>
        <p:spPr>
          <a:xfrm>
            <a:off x="4430451" y="3235037"/>
            <a:ext cx="220012" cy="218047"/>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MS 2nd Target">
            <a:extLst>
              <a:ext uri="{FF2B5EF4-FFF2-40B4-BE49-F238E27FC236}">
                <a16:creationId xmlns:a16="http://schemas.microsoft.com/office/drawing/2014/main" id="{183BD129-ADAD-70BF-043E-508CCD6414A9}"/>
              </a:ext>
            </a:extLst>
          </p:cNvPr>
          <p:cNvSpPr/>
          <p:nvPr/>
        </p:nvSpPr>
        <p:spPr>
          <a:xfrm>
            <a:off x="4470447" y="2732894"/>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MS 3rd Muonium">
            <a:extLst>
              <a:ext uri="{FF2B5EF4-FFF2-40B4-BE49-F238E27FC236}">
                <a16:creationId xmlns:a16="http://schemas.microsoft.com/office/drawing/2014/main" id="{3AA406F5-E3B8-3D1F-0A72-0F98028989EB}"/>
              </a:ext>
            </a:extLst>
          </p:cNvPr>
          <p:cNvSpPr/>
          <p:nvPr/>
        </p:nvSpPr>
        <p:spPr>
          <a:xfrm>
            <a:off x="6187276" y="3273063"/>
            <a:ext cx="102807" cy="109378"/>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MS 3rd Target">
            <a:extLst>
              <a:ext uri="{FF2B5EF4-FFF2-40B4-BE49-F238E27FC236}">
                <a16:creationId xmlns:a16="http://schemas.microsoft.com/office/drawing/2014/main" id="{26C7AC4E-9C9E-8CDA-4E75-9813DF363A9C}"/>
              </a:ext>
            </a:extLst>
          </p:cNvPr>
          <p:cNvSpPr/>
          <p:nvPr/>
        </p:nvSpPr>
        <p:spPr>
          <a:xfrm>
            <a:off x="6221159" y="2749608"/>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MS 4th Muonium">
            <a:extLst>
              <a:ext uri="{FF2B5EF4-FFF2-40B4-BE49-F238E27FC236}">
                <a16:creationId xmlns:a16="http://schemas.microsoft.com/office/drawing/2014/main" id="{C5D1CCB5-4F82-07DD-D764-8707E07D4C68}"/>
              </a:ext>
            </a:extLst>
          </p:cNvPr>
          <p:cNvSpPr/>
          <p:nvPr/>
        </p:nvSpPr>
        <p:spPr>
          <a:xfrm>
            <a:off x="7963076" y="3281908"/>
            <a:ext cx="93250" cy="91673"/>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MS 4th Target">
            <a:extLst>
              <a:ext uri="{FF2B5EF4-FFF2-40B4-BE49-F238E27FC236}">
                <a16:creationId xmlns:a16="http://schemas.microsoft.com/office/drawing/2014/main" id="{C53E2C32-D941-0995-D047-5662F85E345C}"/>
              </a:ext>
            </a:extLst>
          </p:cNvPr>
          <p:cNvSpPr/>
          <p:nvPr/>
        </p:nvSpPr>
        <p:spPr>
          <a:xfrm>
            <a:off x="7977755" y="2732894"/>
            <a:ext cx="36000"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60" name="MS GND">
            <a:extLst>
              <a:ext uri="{FF2B5EF4-FFF2-40B4-BE49-F238E27FC236}">
                <a16:creationId xmlns:a16="http://schemas.microsoft.com/office/drawing/2014/main" id="{5BB8A856-00DD-FB9A-A623-698D49EE0083}"/>
              </a:ext>
            </a:extLst>
          </p:cNvPr>
          <p:cNvCxnSpPr>
            <a:cxnSpLocks/>
          </p:cNvCxnSpPr>
          <p:nvPr/>
        </p:nvCxnSpPr>
        <p:spPr>
          <a:xfrm>
            <a:off x="9772751" y="2677596"/>
            <a:ext cx="0" cy="126014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MS GND txt">
            <a:extLst>
              <a:ext uri="{FF2B5EF4-FFF2-40B4-BE49-F238E27FC236}">
                <a16:creationId xmlns:a16="http://schemas.microsoft.com/office/drawing/2014/main" id="{03BC13D4-EA49-F65D-8282-DC1CB1E6D47E}"/>
              </a:ext>
            </a:extLst>
          </p:cNvPr>
          <p:cNvSpPr txBox="1"/>
          <p:nvPr/>
        </p:nvSpPr>
        <p:spPr>
          <a:xfrm>
            <a:off x="9516271" y="3563829"/>
            <a:ext cx="512961" cy="276999"/>
          </a:xfrm>
          <a:prstGeom prst="rect">
            <a:avLst/>
          </a:prstGeom>
          <a:noFill/>
        </p:spPr>
        <p:txBody>
          <a:bodyPr wrap="none" lIns="0" tIns="0" rIns="0" bIns="0" rtlCol="0">
            <a:noAutofit/>
          </a:bodyPr>
          <a:lstStyle/>
          <a:p>
            <a:pPr algn="ctr"/>
            <a:r>
              <a:rPr lang="en-US" altLang="ja-JP" b="1" dirty="0"/>
              <a:t>GND</a:t>
            </a:r>
            <a:endParaRPr lang="ja-JP" altLang="en-US" b="1" dirty="0"/>
          </a:p>
        </p:txBody>
      </p:sp>
      <p:cxnSp>
        <p:nvCxnSpPr>
          <p:cNvPr id="83" name="MS 1st Laser">
            <a:extLst>
              <a:ext uri="{FF2B5EF4-FFF2-40B4-BE49-F238E27FC236}">
                <a16:creationId xmlns:a16="http://schemas.microsoft.com/office/drawing/2014/main" id="{B20CCBD1-CAE8-7BE7-8880-9D282C2A7785}"/>
              </a:ext>
            </a:extLst>
          </p:cNvPr>
          <p:cNvCxnSpPr>
            <a:cxnSpLocks/>
          </p:cNvCxnSpPr>
          <p:nvPr/>
        </p:nvCxnSpPr>
        <p:spPr>
          <a:xfrm>
            <a:off x="2866559" y="2039353"/>
            <a:ext cx="7132" cy="1950150"/>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23" name="MS 1st Beam outline">
            <a:extLst>
              <a:ext uri="{FF2B5EF4-FFF2-40B4-BE49-F238E27FC236}">
                <a16:creationId xmlns:a16="http://schemas.microsoft.com/office/drawing/2014/main" id="{11FC3BE2-F9D7-648F-ABDD-D73C914BDD51}"/>
              </a:ext>
            </a:extLst>
          </p:cNvPr>
          <p:cNvSpPr/>
          <p:nvPr/>
        </p:nvSpPr>
        <p:spPr>
          <a:xfrm>
            <a:off x="2857583" y="2805011"/>
            <a:ext cx="1616743"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1057836">
                <a:moveTo>
                  <a:pt x="0" y="0"/>
                </a:moveTo>
                <a:lnTo>
                  <a:pt x="788894" y="0"/>
                </a:lnTo>
                <a:lnTo>
                  <a:pt x="1655482" y="460189"/>
                </a:lnTo>
                <a:cubicBezTo>
                  <a:pt x="1654511" y="503256"/>
                  <a:pt x="1653541" y="546323"/>
                  <a:pt x="1652570" y="589390"/>
                </a:cubicBez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4" name="MS 2nd Laser">
            <a:extLst>
              <a:ext uri="{FF2B5EF4-FFF2-40B4-BE49-F238E27FC236}">
                <a16:creationId xmlns:a16="http://schemas.microsoft.com/office/drawing/2014/main" id="{A711BA79-0323-656C-1DEF-B50ACF6F27A0}"/>
              </a:ext>
            </a:extLst>
          </p:cNvPr>
          <p:cNvCxnSpPr>
            <a:cxnSpLocks/>
          </p:cNvCxnSpPr>
          <p:nvPr/>
        </p:nvCxnSpPr>
        <p:spPr>
          <a:xfrm>
            <a:off x="4538691" y="1868168"/>
            <a:ext cx="6114" cy="1473888"/>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24" name="MS 2nd Beam outline">
            <a:extLst>
              <a:ext uri="{FF2B5EF4-FFF2-40B4-BE49-F238E27FC236}">
                <a16:creationId xmlns:a16="http://schemas.microsoft.com/office/drawing/2014/main" id="{2B37F987-6ED4-E50B-1742-612AC8A6B743}"/>
              </a:ext>
            </a:extLst>
          </p:cNvPr>
          <p:cNvSpPr/>
          <p:nvPr/>
        </p:nvSpPr>
        <p:spPr>
          <a:xfrm>
            <a:off x="4516167" y="2774965"/>
            <a:ext cx="1700890" cy="1063812"/>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44700"/>
              <a:gd name="connsiteY0" fmla="*/ 472142 h 1063812"/>
              <a:gd name="connsiteX1" fmla="*/ 6382510 w 7544700"/>
              <a:gd name="connsiteY1" fmla="*/ 0 h 1063812"/>
              <a:gd name="connsiteX2" fmla="*/ 7544700 w 7544700"/>
              <a:gd name="connsiteY2" fmla="*/ 545073 h 1063812"/>
              <a:gd name="connsiteX3" fmla="*/ 6456068 w 7544700"/>
              <a:gd name="connsiteY3" fmla="*/ 1063812 h 1063812"/>
              <a:gd name="connsiteX4" fmla="*/ 5975 w 7544700"/>
              <a:gd name="connsiteY4" fmla="*/ 615578 h 106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4700" h="1063812">
                <a:moveTo>
                  <a:pt x="0" y="472142"/>
                </a:moveTo>
                <a:lnTo>
                  <a:pt x="6382510" y="0"/>
                </a:lnTo>
                <a:lnTo>
                  <a:pt x="7544700" y="545073"/>
                </a:lnTo>
                <a:lnTo>
                  <a:pt x="6456068" y="1063812"/>
                </a:lnTo>
                <a:lnTo>
                  <a:pt x="5975" y="61557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6" name="MS 3rd Laser">
            <a:extLst>
              <a:ext uri="{FF2B5EF4-FFF2-40B4-BE49-F238E27FC236}">
                <a16:creationId xmlns:a16="http://schemas.microsoft.com/office/drawing/2014/main" id="{63AE15B4-4FE5-5311-CF97-17A1CD6AE146}"/>
              </a:ext>
            </a:extLst>
          </p:cNvPr>
          <p:cNvCxnSpPr>
            <a:cxnSpLocks/>
          </p:cNvCxnSpPr>
          <p:nvPr/>
        </p:nvCxnSpPr>
        <p:spPr>
          <a:xfrm flipV="1">
            <a:off x="6284399" y="3327069"/>
            <a:ext cx="3144" cy="3004134"/>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25" name="MS 3rd Beam outline">
            <a:extLst>
              <a:ext uri="{FF2B5EF4-FFF2-40B4-BE49-F238E27FC236}">
                <a16:creationId xmlns:a16="http://schemas.microsoft.com/office/drawing/2014/main" id="{F34BD92B-459C-6C1E-D03F-737712267745}"/>
              </a:ext>
            </a:extLst>
          </p:cNvPr>
          <p:cNvSpPr/>
          <p:nvPr/>
        </p:nvSpPr>
        <p:spPr>
          <a:xfrm>
            <a:off x="6276521" y="2954327"/>
            <a:ext cx="1715844" cy="725788"/>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907801"/>
              <a:gd name="connsiteX1" fmla="*/ 6429555 w 7694933"/>
              <a:gd name="connsiteY1" fmla="*/ 0 h 907801"/>
              <a:gd name="connsiteX2" fmla="*/ 7694933 w 7694933"/>
              <a:gd name="connsiteY2" fmla="*/ 547324 h 907801"/>
              <a:gd name="connsiteX3" fmla="*/ 6560782 w 7694933"/>
              <a:gd name="connsiteY3" fmla="*/ 907801 h 907801"/>
              <a:gd name="connsiteX4" fmla="*/ 0 w 7694933"/>
              <a:gd name="connsiteY4" fmla="*/ 541348 h 907801"/>
              <a:gd name="connsiteX0" fmla="*/ 20533 w 7694933"/>
              <a:gd name="connsiteY0" fmla="*/ 377968 h 738789"/>
              <a:gd name="connsiteX1" fmla="*/ 6621782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77968 h 738789"/>
              <a:gd name="connsiteX1" fmla="*/ 6525669 w 7694933"/>
              <a:gd name="connsiteY1" fmla="*/ 0 h 738789"/>
              <a:gd name="connsiteX2" fmla="*/ 7694933 w 7694933"/>
              <a:gd name="connsiteY2" fmla="*/ 378312 h 738789"/>
              <a:gd name="connsiteX3" fmla="*/ 6560782 w 7694933"/>
              <a:gd name="connsiteY3" fmla="*/ 738789 h 738789"/>
              <a:gd name="connsiteX4" fmla="*/ 0 w 7694933"/>
              <a:gd name="connsiteY4" fmla="*/ 372336 h 738789"/>
              <a:gd name="connsiteX0" fmla="*/ 20533 w 7694933"/>
              <a:gd name="connsiteY0" fmla="*/ 364967 h 725788"/>
              <a:gd name="connsiteX1" fmla="*/ 6525669 w 7694933"/>
              <a:gd name="connsiteY1" fmla="*/ 0 h 725788"/>
              <a:gd name="connsiteX2" fmla="*/ 7694933 w 7694933"/>
              <a:gd name="connsiteY2" fmla="*/ 365311 h 725788"/>
              <a:gd name="connsiteX3" fmla="*/ 6560782 w 7694933"/>
              <a:gd name="connsiteY3" fmla="*/ 725788 h 725788"/>
              <a:gd name="connsiteX4" fmla="*/ 0 w 7694933"/>
              <a:gd name="connsiteY4" fmla="*/ 359335 h 725788"/>
              <a:gd name="connsiteX0" fmla="*/ 62783 w 7737183"/>
              <a:gd name="connsiteY0" fmla="*/ 364967 h 725788"/>
              <a:gd name="connsiteX1" fmla="*/ 6567919 w 7737183"/>
              <a:gd name="connsiteY1" fmla="*/ 0 h 725788"/>
              <a:gd name="connsiteX2" fmla="*/ 7737183 w 7737183"/>
              <a:gd name="connsiteY2" fmla="*/ 365311 h 725788"/>
              <a:gd name="connsiteX3" fmla="*/ 6603032 w 7737183"/>
              <a:gd name="connsiteY3" fmla="*/ 725788 h 725788"/>
              <a:gd name="connsiteX4" fmla="*/ 0 w 7737183"/>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32283 w 7769466"/>
              <a:gd name="connsiteY4" fmla="*/ 368860 h 725788"/>
              <a:gd name="connsiteX0" fmla="*/ 0 w 7769466"/>
              <a:gd name="connsiteY0" fmla="*/ 367348 h 725788"/>
              <a:gd name="connsiteX1" fmla="*/ 6600202 w 7769466"/>
              <a:gd name="connsiteY1" fmla="*/ 0 h 725788"/>
              <a:gd name="connsiteX2" fmla="*/ 7769466 w 7769466"/>
              <a:gd name="connsiteY2" fmla="*/ 365311 h 725788"/>
              <a:gd name="connsiteX3" fmla="*/ 6635315 w 7769466"/>
              <a:gd name="connsiteY3" fmla="*/ 725788 h 725788"/>
              <a:gd name="connsiteX4" fmla="*/ 169600 w 7769466"/>
              <a:gd name="connsiteY4" fmla="*/ 378385 h 725788"/>
              <a:gd name="connsiteX0" fmla="*/ 9963 w 7599866"/>
              <a:gd name="connsiteY0" fmla="*/ 357823 h 725788"/>
              <a:gd name="connsiteX1" fmla="*/ 6430602 w 7599866"/>
              <a:gd name="connsiteY1" fmla="*/ 0 h 725788"/>
              <a:gd name="connsiteX2" fmla="*/ 7599866 w 7599866"/>
              <a:gd name="connsiteY2" fmla="*/ 365311 h 725788"/>
              <a:gd name="connsiteX3" fmla="*/ 6465715 w 7599866"/>
              <a:gd name="connsiteY3" fmla="*/ 725788 h 725788"/>
              <a:gd name="connsiteX4" fmla="*/ 0 w 7599866"/>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11165 w 7611031"/>
              <a:gd name="connsiteY4" fmla="*/ 378385 h 725788"/>
              <a:gd name="connsiteX0" fmla="*/ 0 w 7611031"/>
              <a:gd name="connsiteY0" fmla="*/ 360204 h 725788"/>
              <a:gd name="connsiteX1" fmla="*/ 6441767 w 7611031"/>
              <a:gd name="connsiteY1" fmla="*/ 0 h 725788"/>
              <a:gd name="connsiteX2" fmla="*/ 7611031 w 7611031"/>
              <a:gd name="connsiteY2" fmla="*/ 365311 h 725788"/>
              <a:gd name="connsiteX3" fmla="*/ 6476880 w 7611031"/>
              <a:gd name="connsiteY3" fmla="*/ 725788 h 725788"/>
              <a:gd name="connsiteX4" fmla="*/ 603 w 7611031"/>
              <a:gd name="connsiteY4" fmla="*/ 380766 h 72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1031" h="725788">
                <a:moveTo>
                  <a:pt x="0" y="360204"/>
                </a:moveTo>
                <a:lnTo>
                  <a:pt x="6441767" y="0"/>
                </a:lnTo>
                <a:lnTo>
                  <a:pt x="7611031" y="365311"/>
                </a:lnTo>
                <a:lnTo>
                  <a:pt x="6476880" y="725788"/>
                </a:lnTo>
                <a:lnTo>
                  <a:pt x="603" y="38076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8" name="MS 4th Laser">
            <a:extLst>
              <a:ext uri="{FF2B5EF4-FFF2-40B4-BE49-F238E27FC236}">
                <a16:creationId xmlns:a16="http://schemas.microsoft.com/office/drawing/2014/main" id="{D3FFD9A5-2371-FE8F-9736-81B278D837ED}"/>
              </a:ext>
            </a:extLst>
          </p:cNvPr>
          <p:cNvCxnSpPr>
            <a:cxnSpLocks/>
            <a:stCxn id="89" idx="2"/>
            <a:endCxn id="126" idx="0"/>
          </p:cNvCxnSpPr>
          <p:nvPr/>
        </p:nvCxnSpPr>
        <p:spPr>
          <a:xfrm>
            <a:off x="8043073" y="1139921"/>
            <a:ext cx="481" cy="2181407"/>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26" name="MS 4th Beam outline">
            <a:extLst>
              <a:ext uri="{FF2B5EF4-FFF2-40B4-BE49-F238E27FC236}">
                <a16:creationId xmlns:a16="http://schemas.microsoft.com/office/drawing/2014/main" id="{6CB2C345-8299-E70D-86C4-B715E04AEA0C}"/>
              </a:ext>
            </a:extLst>
          </p:cNvPr>
          <p:cNvSpPr/>
          <p:nvPr/>
        </p:nvSpPr>
        <p:spPr>
          <a:xfrm>
            <a:off x="8039514" y="3135993"/>
            <a:ext cx="2378045" cy="353095"/>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7518400"/>
              <a:gd name="connsiteY0" fmla="*/ 0 h 1057836"/>
              <a:gd name="connsiteX1" fmla="*/ 788894 w 7518400"/>
              <a:gd name="connsiteY1" fmla="*/ 0 h 1057836"/>
              <a:gd name="connsiteX2" fmla="*/ 7518400 w 7518400"/>
              <a:gd name="connsiteY2" fmla="*/ 537883 h 1057836"/>
              <a:gd name="connsiteX3" fmla="*/ 6482580 w 7518400"/>
              <a:gd name="connsiteY3" fmla="*/ 1051859 h 1057836"/>
              <a:gd name="connsiteX4" fmla="*/ 5977 w 7518400"/>
              <a:gd name="connsiteY4" fmla="*/ 1057836 h 1057836"/>
              <a:gd name="connsiteX0" fmla="*/ 0 w 7518400"/>
              <a:gd name="connsiteY0" fmla="*/ 11953 h 1069789"/>
              <a:gd name="connsiteX1" fmla="*/ 6409022 w 7518400"/>
              <a:gd name="connsiteY1" fmla="*/ 0 h 1069789"/>
              <a:gd name="connsiteX2" fmla="*/ 7518400 w 7518400"/>
              <a:gd name="connsiteY2" fmla="*/ 549836 h 1069789"/>
              <a:gd name="connsiteX3" fmla="*/ 6482580 w 7518400"/>
              <a:gd name="connsiteY3" fmla="*/ 1063812 h 1069789"/>
              <a:gd name="connsiteX4" fmla="*/ 5977 w 7518400"/>
              <a:gd name="connsiteY4" fmla="*/ 1069789 h 1069789"/>
              <a:gd name="connsiteX0" fmla="*/ 73558 w 7512425"/>
              <a:gd name="connsiteY0" fmla="*/ 478118 h 1069789"/>
              <a:gd name="connsiteX1" fmla="*/ 6403047 w 7512425"/>
              <a:gd name="connsiteY1" fmla="*/ 0 h 1069789"/>
              <a:gd name="connsiteX2" fmla="*/ 7512425 w 7512425"/>
              <a:gd name="connsiteY2" fmla="*/ 549836 h 1069789"/>
              <a:gd name="connsiteX3" fmla="*/ 6476605 w 7512425"/>
              <a:gd name="connsiteY3" fmla="*/ 1063812 h 1069789"/>
              <a:gd name="connsiteX4" fmla="*/ 2 w 7512425"/>
              <a:gd name="connsiteY4" fmla="*/ 1069789 h 1069789"/>
              <a:gd name="connsiteX0" fmla="*/ 47046 w 7485913"/>
              <a:gd name="connsiteY0" fmla="*/ 478118 h 1063812"/>
              <a:gd name="connsiteX1" fmla="*/ 6376535 w 7485913"/>
              <a:gd name="connsiteY1" fmla="*/ 0 h 1063812"/>
              <a:gd name="connsiteX2" fmla="*/ 7485913 w 7485913"/>
              <a:gd name="connsiteY2" fmla="*/ 549836 h 1063812"/>
              <a:gd name="connsiteX3" fmla="*/ 6450093 w 7485913"/>
              <a:gd name="connsiteY3" fmla="*/ 1063812 h 1063812"/>
              <a:gd name="connsiteX4" fmla="*/ 0 w 7485913"/>
              <a:gd name="connsiteY4" fmla="*/ 615578 h 1063812"/>
              <a:gd name="connsiteX0" fmla="*/ 0 w 7491888"/>
              <a:gd name="connsiteY0" fmla="*/ 472142 h 1063812"/>
              <a:gd name="connsiteX1" fmla="*/ 6382510 w 7491888"/>
              <a:gd name="connsiteY1" fmla="*/ 0 h 1063812"/>
              <a:gd name="connsiteX2" fmla="*/ 7491888 w 7491888"/>
              <a:gd name="connsiteY2" fmla="*/ 549836 h 1063812"/>
              <a:gd name="connsiteX3" fmla="*/ 6456068 w 7491888"/>
              <a:gd name="connsiteY3" fmla="*/ 1063812 h 1063812"/>
              <a:gd name="connsiteX4" fmla="*/ 5975 w 7491888"/>
              <a:gd name="connsiteY4" fmla="*/ 615578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32487 w 7518400"/>
              <a:gd name="connsiteY4" fmla="*/ 615578 h 1063812"/>
              <a:gd name="connsiteX0" fmla="*/ 20533 w 7538933"/>
              <a:gd name="connsiteY0" fmla="*/ 531907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3860 h 1063812"/>
              <a:gd name="connsiteX0" fmla="*/ 0 w 7518400"/>
              <a:gd name="connsiteY0" fmla="*/ 531907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0 w 7518400"/>
              <a:gd name="connsiteY0" fmla="*/ 546980 h 1063812"/>
              <a:gd name="connsiteX1" fmla="*/ 6409022 w 7518400"/>
              <a:gd name="connsiteY1" fmla="*/ 0 h 1063812"/>
              <a:gd name="connsiteX2" fmla="*/ 7518400 w 7518400"/>
              <a:gd name="connsiteY2" fmla="*/ 549836 h 1063812"/>
              <a:gd name="connsiteX3" fmla="*/ 6482580 w 7518400"/>
              <a:gd name="connsiteY3" fmla="*/ 1063812 h 1063812"/>
              <a:gd name="connsiteX4" fmla="*/ 135467 w 7518400"/>
              <a:gd name="connsiteY4" fmla="*/ 558933 h 1063812"/>
              <a:gd name="connsiteX0" fmla="*/ 20533 w 7538933"/>
              <a:gd name="connsiteY0" fmla="*/ 546980 h 1063812"/>
              <a:gd name="connsiteX1" fmla="*/ 6429555 w 7538933"/>
              <a:gd name="connsiteY1" fmla="*/ 0 h 1063812"/>
              <a:gd name="connsiteX2" fmla="*/ 7538933 w 7538933"/>
              <a:gd name="connsiteY2" fmla="*/ 549836 h 1063812"/>
              <a:gd name="connsiteX3" fmla="*/ 6503113 w 7538933"/>
              <a:gd name="connsiteY3" fmla="*/ 1063812 h 1063812"/>
              <a:gd name="connsiteX4" fmla="*/ 0 w 7538933"/>
              <a:gd name="connsiteY4" fmla="*/ 541348 h 1063812"/>
              <a:gd name="connsiteX0" fmla="*/ 20533 w 7694933"/>
              <a:gd name="connsiteY0" fmla="*/ 546980 h 1063812"/>
              <a:gd name="connsiteX1" fmla="*/ 6429555 w 7694933"/>
              <a:gd name="connsiteY1" fmla="*/ 0 h 1063812"/>
              <a:gd name="connsiteX2" fmla="*/ 7694933 w 7694933"/>
              <a:gd name="connsiteY2" fmla="*/ 547324 h 1063812"/>
              <a:gd name="connsiteX3" fmla="*/ 6503113 w 7694933"/>
              <a:gd name="connsiteY3" fmla="*/ 1063812 h 1063812"/>
              <a:gd name="connsiteX4" fmla="*/ 0 w 7694933"/>
              <a:gd name="connsiteY4" fmla="*/ 541348 h 1063812"/>
              <a:gd name="connsiteX0" fmla="*/ 20533 w 7694933"/>
              <a:gd name="connsiteY0" fmla="*/ 546980 h 1072479"/>
              <a:gd name="connsiteX1" fmla="*/ 6429555 w 7694933"/>
              <a:gd name="connsiteY1" fmla="*/ 0 h 1072479"/>
              <a:gd name="connsiteX2" fmla="*/ 7694933 w 7694933"/>
              <a:gd name="connsiteY2" fmla="*/ 547324 h 1072479"/>
              <a:gd name="connsiteX3" fmla="*/ 918978 w 7694933"/>
              <a:gd name="connsiteY3" fmla="*/ 1072479 h 1072479"/>
              <a:gd name="connsiteX4" fmla="*/ 0 w 7694933"/>
              <a:gd name="connsiteY4" fmla="*/ 541348 h 1072479"/>
              <a:gd name="connsiteX0" fmla="*/ 20533 w 7694933"/>
              <a:gd name="connsiteY0" fmla="*/ 525312 h 1050811"/>
              <a:gd name="connsiteX1" fmla="*/ 914703 w 7694933"/>
              <a:gd name="connsiteY1" fmla="*/ 0 h 1050811"/>
              <a:gd name="connsiteX2" fmla="*/ 7694933 w 7694933"/>
              <a:gd name="connsiteY2" fmla="*/ 525656 h 1050811"/>
              <a:gd name="connsiteX3" fmla="*/ 918978 w 7694933"/>
              <a:gd name="connsiteY3" fmla="*/ 1050811 h 1050811"/>
              <a:gd name="connsiteX4" fmla="*/ 0 w 7694933"/>
              <a:gd name="connsiteY4" fmla="*/ 519680 h 1050811"/>
              <a:gd name="connsiteX0" fmla="*/ 20533 w 7694933"/>
              <a:gd name="connsiteY0" fmla="*/ 525312 h 751790"/>
              <a:gd name="connsiteX1" fmla="*/ 914703 w 7694933"/>
              <a:gd name="connsiteY1" fmla="*/ 0 h 751790"/>
              <a:gd name="connsiteX2" fmla="*/ 7694933 w 7694933"/>
              <a:gd name="connsiteY2" fmla="*/ 525656 h 751790"/>
              <a:gd name="connsiteX3" fmla="*/ 946690 w 7694933"/>
              <a:gd name="connsiteY3" fmla="*/ 751790 h 751790"/>
              <a:gd name="connsiteX4" fmla="*/ 0 w 7694933"/>
              <a:gd name="connsiteY4" fmla="*/ 519680 h 751790"/>
              <a:gd name="connsiteX0" fmla="*/ 20533 w 7694933"/>
              <a:gd name="connsiteY0" fmla="*/ 230624 h 457102"/>
              <a:gd name="connsiteX1" fmla="*/ 956269 w 7694933"/>
              <a:gd name="connsiteY1" fmla="*/ 0 h 457102"/>
              <a:gd name="connsiteX2" fmla="*/ 7694933 w 7694933"/>
              <a:gd name="connsiteY2" fmla="*/ 230968 h 457102"/>
              <a:gd name="connsiteX3" fmla="*/ 946690 w 7694933"/>
              <a:gd name="connsiteY3" fmla="*/ 457102 h 457102"/>
              <a:gd name="connsiteX4" fmla="*/ 0 w 7694933"/>
              <a:gd name="connsiteY4" fmla="*/ 224992 h 457102"/>
              <a:gd name="connsiteX0" fmla="*/ 20533 w 7694933"/>
              <a:gd name="connsiteY0" fmla="*/ 230624 h 400765"/>
              <a:gd name="connsiteX1" fmla="*/ 956269 w 7694933"/>
              <a:gd name="connsiteY1" fmla="*/ 0 h 400765"/>
              <a:gd name="connsiteX2" fmla="*/ 7694933 w 7694933"/>
              <a:gd name="connsiteY2" fmla="*/ 230968 h 400765"/>
              <a:gd name="connsiteX3" fmla="*/ 946690 w 7694933"/>
              <a:gd name="connsiteY3" fmla="*/ 400765 h 400765"/>
              <a:gd name="connsiteX4" fmla="*/ 0 w 7694933"/>
              <a:gd name="connsiteY4" fmla="*/ 224992 h 400765"/>
              <a:gd name="connsiteX0" fmla="*/ 20533 w 7694933"/>
              <a:gd name="connsiteY0" fmla="*/ 182954 h 353095"/>
              <a:gd name="connsiteX1" fmla="*/ 956269 w 7694933"/>
              <a:gd name="connsiteY1" fmla="*/ 0 h 353095"/>
              <a:gd name="connsiteX2" fmla="*/ 7694933 w 7694933"/>
              <a:gd name="connsiteY2" fmla="*/ 183298 h 353095"/>
              <a:gd name="connsiteX3" fmla="*/ 946690 w 7694933"/>
              <a:gd name="connsiteY3" fmla="*/ 353095 h 353095"/>
              <a:gd name="connsiteX4" fmla="*/ 0 w 7694933"/>
              <a:gd name="connsiteY4" fmla="*/ 177322 h 353095"/>
              <a:gd name="connsiteX0" fmla="*/ -1 w 7674399"/>
              <a:gd name="connsiteY0" fmla="*/ 182954 h 353095"/>
              <a:gd name="connsiteX1" fmla="*/ 935735 w 7674399"/>
              <a:gd name="connsiteY1" fmla="*/ 0 h 353095"/>
              <a:gd name="connsiteX2" fmla="*/ 7674399 w 7674399"/>
              <a:gd name="connsiteY2" fmla="*/ 183298 h 353095"/>
              <a:gd name="connsiteX3" fmla="*/ 926156 w 7674399"/>
              <a:gd name="connsiteY3" fmla="*/ 353095 h 353095"/>
              <a:gd name="connsiteX4" fmla="*/ 78448 w 7674399"/>
              <a:gd name="connsiteY4" fmla="*/ 189228 h 353095"/>
              <a:gd name="connsiteX0" fmla="*/ 12918 w 7595951"/>
              <a:gd name="connsiteY0" fmla="*/ 185335 h 353095"/>
              <a:gd name="connsiteX1" fmla="*/ 857287 w 7595951"/>
              <a:gd name="connsiteY1" fmla="*/ 0 h 353095"/>
              <a:gd name="connsiteX2" fmla="*/ 7595951 w 7595951"/>
              <a:gd name="connsiteY2" fmla="*/ 183298 h 353095"/>
              <a:gd name="connsiteX3" fmla="*/ 847708 w 7595951"/>
              <a:gd name="connsiteY3" fmla="*/ 353095 h 353095"/>
              <a:gd name="connsiteX4" fmla="*/ 0 w 7595951"/>
              <a:gd name="connsiteY4" fmla="*/ 189228 h 353095"/>
              <a:gd name="connsiteX0" fmla="*/ 12918 w 7603564"/>
              <a:gd name="connsiteY0" fmla="*/ 185335 h 353095"/>
              <a:gd name="connsiteX1" fmla="*/ 857287 w 7603564"/>
              <a:gd name="connsiteY1" fmla="*/ 0 h 353095"/>
              <a:gd name="connsiteX2" fmla="*/ 7603564 w 7603564"/>
              <a:gd name="connsiteY2" fmla="*/ 190442 h 353095"/>
              <a:gd name="connsiteX3" fmla="*/ 847708 w 7603564"/>
              <a:gd name="connsiteY3" fmla="*/ 353095 h 353095"/>
              <a:gd name="connsiteX4" fmla="*/ 0 w 7603564"/>
              <a:gd name="connsiteY4" fmla="*/ 189228 h 35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564" h="353095">
                <a:moveTo>
                  <a:pt x="12918" y="185335"/>
                </a:moveTo>
                <a:lnTo>
                  <a:pt x="857287" y="0"/>
                </a:lnTo>
                <a:lnTo>
                  <a:pt x="7603564" y="190442"/>
                </a:lnTo>
                <a:lnTo>
                  <a:pt x="847708" y="353095"/>
                </a:lnTo>
                <a:lnTo>
                  <a:pt x="0" y="189228"/>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5" name="MS Beam Ax">
            <a:extLst>
              <a:ext uri="{FF2B5EF4-FFF2-40B4-BE49-F238E27FC236}">
                <a16:creationId xmlns:a16="http://schemas.microsoft.com/office/drawing/2014/main" id="{0519A288-ACB6-EAE6-391A-221013C4C240}"/>
              </a:ext>
            </a:extLst>
          </p:cNvPr>
          <p:cNvCxnSpPr>
            <a:cxnSpLocks/>
          </p:cNvCxnSpPr>
          <p:nvPr/>
        </p:nvCxnSpPr>
        <p:spPr>
          <a:xfrm>
            <a:off x="1528343" y="3327069"/>
            <a:ext cx="9108504"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03" name="MS 1st Target txt">
            <a:extLst>
              <a:ext uri="{FF2B5EF4-FFF2-40B4-BE49-F238E27FC236}">
                <a16:creationId xmlns:a16="http://schemas.microsoft.com/office/drawing/2014/main" id="{51392187-9C28-7022-9912-8766939AAF05}"/>
              </a:ext>
            </a:extLst>
          </p:cNvPr>
          <p:cNvSpPr txBox="1"/>
          <p:nvPr/>
        </p:nvSpPr>
        <p:spPr>
          <a:xfrm>
            <a:off x="2220295" y="4028239"/>
            <a:ext cx="1033736" cy="476465"/>
          </a:xfrm>
          <a:prstGeom prst="rect">
            <a:avLst/>
          </a:prstGeom>
          <a:noFill/>
        </p:spPr>
        <p:txBody>
          <a:bodyPr wrap="none" lIns="0" tIns="0" rIns="0" bIns="0" rtlCol="0">
            <a:noAutofit/>
          </a:bodyPr>
          <a:lstStyle/>
          <a:p>
            <a:pPr algn="ctr"/>
            <a:r>
              <a:rPr lang="en-US" altLang="ja-JP" b="1" dirty="0">
                <a:solidFill>
                  <a:srgbClr val="0000B0"/>
                </a:solidFill>
              </a:rPr>
              <a:t>1</a:t>
            </a:r>
            <a:r>
              <a:rPr lang="en-US" altLang="ja-JP" b="1" baseline="30000" dirty="0">
                <a:solidFill>
                  <a:srgbClr val="0000B0"/>
                </a:solidFill>
              </a:rPr>
              <a:t>st</a:t>
            </a:r>
            <a:r>
              <a:rPr lang="ja-JP" altLang="en-US" b="1" dirty="0">
                <a:solidFill>
                  <a:srgbClr val="0000B0"/>
                </a:solidFill>
              </a:rPr>
              <a:t> </a:t>
            </a:r>
            <a:r>
              <a:rPr lang="en-US" altLang="ja-JP" b="1" dirty="0" err="1">
                <a:solidFill>
                  <a:srgbClr val="0000B0"/>
                </a:solidFill>
              </a:rPr>
              <a:t>tgt</a:t>
            </a:r>
            <a:endParaRPr lang="ja-JP" altLang="en-US" b="1" dirty="0">
              <a:solidFill>
                <a:srgbClr val="0000B0"/>
              </a:solidFill>
            </a:endParaRPr>
          </a:p>
        </p:txBody>
      </p:sp>
      <p:cxnSp>
        <p:nvCxnSpPr>
          <p:cNvPr id="92" name="MS 1st 3kV">
            <a:extLst>
              <a:ext uri="{FF2B5EF4-FFF2-40B4-BE49-F238E27FC236}">
                <a16:creationId xmlns:a16="http://schemas.microsoft.com/office/drawing/2014/main" id="{4ABDADC7-FC44-A639-FC77-0D3F788B7674}"/>
              </a:ext>
            </a:extLst>
          </p:cNvPr>
          <p:cNvCxnSpPr>
            <a:cxnSpLocks/>
          </p:cNvCxnSpPr>
          <p:nvPr/>
        </p:nvCxnSpPr>
        <p:spPr>
          <a:xfrm>
            <a:off x="2873691" y="3921135"/>
            <a:ext cx="1570468"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4" name="MS 1st 3kV txt">
            <a:extLst>
              <a:ext uri="{FF2B5EF4-FFF2-40B4-BE49-F238E27FC236}">
                <a16:creationId xmlns:a16="http://schemas.microsoft.com/office/drawing/2014/main" id="{83F8D269-BAC0-E84F-E2AC-613C68AF5470}"/>
              </a:ext>
            </a:extLst>
          </p:cNvPr>
          <p:cNvSpPr txBox="1"/>
          <p:nvPr/>
        </p:nvSpPr>
        <p:spPr>
          <a:xfrm>
            <a:off x="3968723" y="3710758"/>
            <a:ext cx="512961" cy="276999"/>
          </a:xfrm>
          <a:prstGeom prst="rect">
            <a:avLst/>
          </a:prstGeom>
          <a:noFill/>
        </p:spPr>
        <p:txBody>
          <a:bodyPr wrap="none" lIns="0" tIns="0" rIns="0" bIns="0" rtlCol="0">
            <a:noAutofit/>
          </a:bodyPr>
          <a:lstStyle/>
          <a:p>
            <a:pPr algn="ctr"/>
            <a:r>
              <a:rPr lang="en-US" altLang="ja-JP" sz="1400" b="1" dirty="0">
                <a:solidFill>
                  <a:srgbClr val="FF0000"/>
                </a:solidFill>
                <a:latin typeface="Segoe UI" panose="020B0502040204020203" pitchFamily="34" charset="0"/>
                <a:cs typeface="Segoe UI" panose="020B0502040204020203" pitchFamily="34" charset="0"/>
              </a:rPr>
              <a:t>2kV</a:t>
            </a:r>
            <a:endParaRPr lang="ja-JP" altLang="en-US" sz="1400" b="1" dirty="0">
              <a:solidFill>
                <a:srgbClr val="FF0000"/>
              </a:solidFill>
              <a:latin typeface="Segoe UI" panose="020B0502040204020203" pitchFamily="34" charset="0"/>
              <a:cs typeface="Segoe UI" panose="020B0502040204020203" pitchFamily="34" charset="0"/>
            </a:endParaRPr>
          </a:p>
        </p:txBody>
      </p:sp>
      <p:cxnSp>
        <p:nvCxnSpPr>
          <p:cNvPr id="95" name="MS 2nd 3kV">
            <a:extLst>
              <a:ext uri="{FF2B5EF4-FFF2-40B4-BE49-F238E27FC236}">
                <a16:creationId xmlns:a16="http://schemas.microsoft.com/office/drawing/2014/main" id="{B18BC711-EDBE-03B2-64BE-BE5F4DA03D2C}"/>
              </a:ext>
            </a:extLst>
          </p:cNvPr>
          <p:cNvCxnSpPr>
            <a:cxnSpLocks/>
          </p:cNvCxnSpPr>
          <p:nvPr/>
        </p:nvCxnSpPr>
        <p:spPr>
          <a:xfrm>
            <a:off x="4506447"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5" name="MS 2nd 3kV txt">
            <a:extLst>
              <a:ext uri="{FF2B5EF4-FFF2-40B4-BE49-F238E27FC236}">
                <a16:creationId xmlns:a16="http://schemas.microsoft.com/office/drawing/2014/main" id="{491DC309-5A70-5B8A-246D-BAEF61805C07}"/>
              </a:ext>
            </a:extLst>
          </p:cNvPr>
          <p:cNvSpPr txBox="1"/>
          <p:nvPr/>
        </p:nvSpPr>
        <p:spPr>
          <a:xfrm>
            <a:off x="5425365" y="3731657"/>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2kV</a:t>
            </a:r>
            <a:endParaRPr lang="ja-JP" altLang="en-US" sz="1400" dirty="0">
              <a:solidFill>
                <a:srgbClr val="FF0000"/>
              </a:solidFill>
              <a:latin typeface="Segoe UI" panose="020B0502040204020203" pitchFamily="34" charset="0"/>
              <a:cs typeface="Segoe UI" panose="020B0502040204020203" pitchFamily="34" charset="0"/>
            </a:endParaRPr>
          </a:p>
        </p:txBody>
      </p:sp>
      <p:cxnSp>
        <p:nvCxnSpPr>
          <p:cNvPr id="100" name="MS 3rd 3kV">
            <a:extLst>
              <a:ext uri="{FF2B5EF4-FFF2-40B4-BE49-F238E27FC236}">
                <a16:creationId xmlns:a16="http://schemas.microsoft.com/office/drawing/2014/main" id="{4C229A12-7D83-E67C-6D89-B76625FAEDD1}"/>
              </a:ext>
            </a:extLst>
          </p:cNvPr>
          <p:cNvCxnSpPr>
            <a:cxnSpLocks/>
          </p:cNvCxnSpPr>
          <p:nvPr/>
        </p:nvCxnSpPr>
        <p:spPr>
          <a:xfrm>
            <a:off x="6263043"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3" name="MS 3rd 3kV txt">
            <a:extLst>
              <a:ext uri="{FF2B5EF4-FFF2-40B4-BE49-F238E27FC236}">
                <a16:creationId xmlns:a16="http://schemas.microsoft.com/office/drawing/2014/main" id="{4737F434-4C4C-641F-EF70-3A8E7D2B0210}"/>
              </a:ext>
            </a:extLst>
          </p:cNvPr>
          <p:cNvSpPr txBox="1"/>
          <p:nvPr/>
        </p:nvSpPr>
        <p:spPr>
          <a:xfrm>
            <a:off x="7196942" y="3707864"/>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2kV</a:t>
            </a:r>
            <a:endParaRPr lang="ja-JP" altLang="en-US" sz="1400" dirty="0">
              <a:solidFill>
                <a:srgbClr val="FF0000"/>
              </a:solidFill>
              <a:latin typeface="Segoe UI" panose="020B0502040204020203" pitchFamily="34" charset="0"/>
              <a:cs typeface="Segoe UI" panose="020B0502040204020203" pitchFamily="34" charset="0"/>
            </a:endParaRPr>
          </a:p>
        </p:txBody>
      </p:sp>
      <p:cxnSp>
        <p:nvCxnSpPr>
          <p:cNvPr id="101" name="MS 4th 30kV">
            <a:extLst>
              <a:ext uri="{FF2B5EF4-FFF2-40B4-BE49-F238E27FC236}">
                <a16:creationId xmlns:a16="http://schemas.microsoft.com/office/drawing/2014/main" id="{3AA3AB84-1D01-3DA3-FAA3-D5C0110E9B52}"/>
              </a:ext>
            </a:extLst>
          </p:cNvPr>
          <p:cNvCxnSpPr>
            <a:cxnSpLocks/>
          </p:cNvCxnSpPr>
          <p:nvPr/>
        </p:nvCxnSpPr>
        <p:spPr>
          <a:xfrm>
            <a:off x="8022035" y="3921135"/>
            <a:ext cx="1714712" cy="0"/>
          </a:xfrm>
          <a:prstGeom prst="straightConnector1">
            <a:avLst/>
          </a:prstGeom>
          <a:ln w="127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2" name="MS 4th 30kV txt">
            <a:extLst>
              <a:ext uri="{FF2B5EF4-FFF2-40B4-BE49-F238E27FC236}">
                <a16:creationId xmlns:a16="http://schemas.microsoft.com/office/drawing/2014/main" id="{9E80A1CD-79A4-282B-B1D4-13F137DFE174}"/>
              </a:ext>
            </a:extLst>
          </p:cNvPr>
          <p:cNvSpPr txBox="1"/>
          <p:nvPr/>
        </p:nvSpPr>
        <p:spPr>
          <a:xfrm>
            <a:off x="9073858" y="3714200"/>
            <a:ext cx="512961" cy="276999"/>
          </a:xfrm>
          <a:prstGeom prst="rect">
            <a:avLst/>
          </a:prstGeom>
          <a:noFill/>
        </p:spPr>
        <p:txBody>
          <a:bodyPr wrap="none" lIns="0" tIns="0" rIns="0" bIns="0" rtlCol="0">
            <a:noAutofit/>
          </a:bodyPr>
          <a:lstStyle/>
          <a:p>
            <a:pPr algn="ctr"/>
            <a:r>
              <a:rPr lang="en-US" altLang="ja-JP" sz="1400" dirty="0">
                <a:solidFill>
                  <a:srgbClr val="FF0000"/>
                </a:solidFill>
                <a:latin typeface="Segoe UI" panose="020B0502040204020203" pitchFamily="34" charset="0"/>
                <a:cs typeface="Segoe UI" panose="020B0502040204020203" pitchFamily="34" charset="0"/>
              </a:rPr>
              <a:t>30kV</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6" name="MS 1st D=50mm">
            <a:extLst>
              <a:ext uri="{FF2B5EF4-FFF2-40B4-BE49-F238E27FC236}">
                <a16:creationId xmlns:a16="http://schemas.microsoft.com/office/drawing/2014/main" id="{B92E4CFC-4D9D-C2B0-725C-28B50D8E06E3}"/>
              </a:ext>
            </a:extLst>
          </p:cNvPr>
          <p:cNvSpPr txBox="1"/>
          <p:nvPr/>
        </p:nvSpPr>
        <p:spPr>
          <a:xfrm>
            <a:off x="2879657" y="2551727"/>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D=50mm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7" name="MS 2nd D=1mm">
            <a:extLst>
              <a:ext uri="{FF2B5EF4-FFF2-40B4-BE49-F238E27FC236}">
                <a16:creationId xmlns:a16="http://schemas.microsoft.com/office/drawing/2014/main" id="{CA924C35-04D5-F458-290E-4C8CF424E5B6}"/>
              </a:ext>
            </a:extLst>
          </p:cNvPr>
          <p:cNvSpPr txBox="1"/>
          <p:nvPr/>
        </p:nvSpPr>
        <p:spPr>
          <a:xfrm>
            <a:off x="4581433" y="2825781"/>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D=1mm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8" name="MS 3rd D=30um">
            <a:extLst>
              <a:ext uri="{FF2B5EF4-FFF2-40B4-BE49-F238E27FC236}">
                <a16:creationId xmlns:a16="http://schemas.microsoft.com/office/drawing/2014/main" id="{E4BFDB04-2E5A-5BC6-9218-EC2DFB2DF558}"/>
              </a:ext>
            </a:extLst>
          </p:cNvPr>
          <p:cNvSpPr txBox="1"/>
          <p:nvPr/>
        </p:nvSpPr>
        <p:spPr>
          <a:xfrm>
            <a:off x="6366097" y="2938431"/>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D=30μm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19" name="MS 4th D=1um">
            <a:extLst>
              <a:ext uri="{FF2B5EF4-FFF2-40B4-BE49-F238E27FC236}">
                <a16:creationId xmlns:a16="http://schemas.microsoft.com/office/drawing/2014/main" id="{2991DCA6-4D05-CFA2-621A-4228F3B1DB1F}"/>
              </a:ext>
            </a:extLst>
          </p:cNvPr>
          <p:cNvSpPr txBox="1"/>
          <p:nvPr/>
        </p:nvSpPr>
        <p:spPr>
          <a:xfrm>
            <a:off x="8175666" y="2949595"/>
            <a:ext cx="512961" cy="227270"/>
          </a:xfrm>
          <a:prstGeom prst="rect">
            <a:avLst/>
          </a:prstGeom>
          <a:noFill/>
        </p:spPr>
        <p:txBody>
          <a:bodyPr wrap="none" lIns="0" tIns="0" rIns="0" bIns="0" rtlCol="0">
            <a:noAutofit/>
          </a:bodyPr>
          <a:lstStyle/>
          <a:p>
            <a:r>
              <a:rPr lang="en-US" altLang="ja-JP" sz="1400" dirty="0">
                <a:solidFill>
                  <a:srgbClr val="FF0000"/>
                </a:solidFill>
                <a:latin typeface="Segoe UI" panose="020B0502040204020203" pitchFamily="34" charset="0"/>
                <a:cs typeface="Segoe UI" panose="020B0502040204020203" pitchFamily="34" charset="0"/>
              </a:rPr>
              <a:t>D=1μm</a:t>
            </a:r>
            <a:endParaRPr lang="ja-JP" altLang="en-US" sz="1400" dirty="0">
              <a:solidFill>
                <a:srgbClr val="FF0000"/>
              </a:solidFill>
              <a:latin typeface="Segoe UI" panose="020B0502040204020203" pitchFamily="34" charset="0"/>
              <a:cs typeface="Segoe UI" panose="020B0502040204020203" pitchFamily="34" charset="0"/>
            </a:endParaRPr>
          </a:p>
        </p:txBody>
      </p:sp>
      <p:sp>
        <p:nvSpPr>
          <p:cNvPr id="120" name="MS 5th D=30nm Focusable USM Beam">
            <a:extLst>
              <a:ext uri="{FF2B5EF4-FFF2-40B4-BE49-F238E27FC236}">
                <a16:creationId xmlns:a16="http://schemas.microsoft.com/office/drawing/2014/main" id="{2E5E352D-A212-97E1-C09C-65051F3A87A4}"/>
              </a:ext>
            </a:extLst>
          </p:cNvPr>
          <p:cNvSpPr txBox="1"/>
          <p:nvPr/>
        </p:nvSpPr>
        <p:spPr>
          <a:xfrm>
            <a:off x="8944370" y="2555558"/>
            <a:ext cx="3168931" cy="599825"/>
          </a:xfrm>
          <a:prstGeom prst="rect">
            <a:avLst/>
          </a:prstGeom>
          <a:noFill/>
        </p:spPr>
        <p:txBody>
          <a:bodyPr wrap="none" lIns="0" tIns="0" rIns="0" bIns="0" rtlCol="0">
            <a:noAutofit/>
          </a:bodyPr>
          <a:lstStyle/>
          <a:p>
            <a:pPr algn="r"/>
            <a:r>
              <a:rPr lang="en-US" altLang="ja-JP" sz="2000" b="1" dirty="0">
                <a:solidFill>
                  <a:srgbClr val="FF0000"/>
                </a:solidFill>
                <a:latin typeface="Segoe UI" panose="020B0502040204020203" pitchFamily="34" charset="0"/>
                <a:cs typeface="Segoe UI" panose="020B0502040204020203" pitchFamily="34" charset="0"/>
              </a:rPr>
              <a:t>Single-shot / multi-shots</a:t>
            </a:r>
          </a:p>
          <a:p>
            <a:pPr algn="r"/>
            <a:r>
              <a:rPr lang="en-US" altLang="ja-JP" sz="2000" b="1" dirty="0">
                <a:solidFill>
                  <a:srgbClr val="FF0000"/>
                </a:solidFill>
                <a:latin typeface="Segoe UI" panose="020B0502040204020203" pitchFamily="34" charset="0"/>
                <a:cs typeface="Segoe UI" panose="020B0502040204020203" pitchFamily="34" charset="0"/>
              </a:rPr>
              <a:t> of pico-sec-pulsed beam</a:t>
            </a:r>
            <a:endParaRPr lang="ja-JP" altLang="en-US" sz="2000" b="1" dirty="0">
              <a:solidFill>
                <a:srgbClr val="FF0000"/>
              </a:solidFill>
              <a:latin typeface="Segoe UI" panose="020B0502040204020203" pitchFamily="34" charset="0"/>
              <a:cs typeface="Segoe UI" panose="020B0502040204020203" pitchFamily="34" charset="0"/>
            </a:endParaRPr>
          </a:p>
        </p:txBody>
      </p:sp>
      <p:sp>
        <p:nvSpPr>
          <p:cNvPr id="131" name="多段冷却 txt">
            <a:extLst>
              <a:ext uri="{FF2B5EF4-FFF2-40B4-BE49-F238E27FC236}">
                <a16:creationId xmlns:a16="http://schemas.microsoft.com/office/drawing/2014/main" id="{7B2293DE-E32D-A4C2-9F58-5CB497E8FAD9}"/>
              </a:ext>
            </a:extLst>
          </p:cNvPr>
          <p:cNvSpPr txBox="1"/>
          <p:nvPr/>
        </p:nvSpPr>
        <p:spPr>
          <a:xfrm>
            <a:off x="1783225" y="2428144"/>
            <a:ext cx="512961" cy="276999"/>
          </a:xfrm>
          <a:prstGeom prst="rect">
            <a:avLst/>
          </a:prstGeom>
          <a:noFill/>
        </p:spPr>
        <p:txBody>
          <a:bodyPr wrap="none" lIns="0" tIns="0" rIns="0" bIns="0" rtlCol="0">
            <a:noAutofit/>
          </a:bodyPr>
          <a:lstStyle/>
          <a:p>
            <a:pPr algn="ctr"/>
            <a:r>
              <a:rPr lang="en-US" altLang="ja-JP" b="1" dirty="0"/>
              <a:t>MS</a:t>
            </a:r>
            <a:r>
              <a:rPr lang="ja-JP" altLang="en-US" b="1" dirty="0"/>
              <a:t> </a:t>
            </a:r>
            <a:r>
              <a:rPr lang="en-US" altLang="ja-JP" b="1" dirty="0"/>
              <a:t>Cooler</a:t>
            </a:r>
          </a:p>
        </p:txBody>
      </p:sp>
      <p:sp>
        <p:nvSpPr>
          <p:cNvPr id="7" name="タイトル 37">
            <a:extLst>
              <a:ext uri="{FF2B5EF4-FFF2-40B4-BE49-F238E27FC236}">
                <a16:creationId xmlns:a16="http://schemas.microsoft.com/office/drawing/2014/main" id="{A03872BC-699F-96C8-89D2-B2FE41780FA5}"/>
              </a:ext>
            </a:extLst>
          </p:cNvPr>
          <p:cNvSpPr>
            <a:spLocks noGrp="1"/>
          </p:cNvSpPr>
          <p:nvPr>
            <p:ph type="title"/>
          </p:nvPr>
        </p:nvSpPr>
        <p:spPr>
          <a:xfrm>
            <a:off x="0" y="1"/>
            <a:ext cx="12191999" cy="720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lvl="0" algn="l">
              <a:lnSpc>
                <a:spcPct val="100000"/>
              </a:lnSpc>
            </a:pPr>
            <a:r>
              <a:rPr lang="en-US" altLang="ja-JP" sz="4400" dirty="0">
                <a:solidFill>
                  <a:prstClr val="white"/>
                </a:solidFill>
              </a:rPr>
              <a:t>Synchronized Laser Irradiation System</a:t>
            </a:r>
            <a:endParaRPr lang="ja-JP" altLang="en-US" sz="4400" dirty="0">
              <a:solidFill>
                <a:prstClr val="white"/>
              </a:solidFill>
            </a:endParaRPr>
          </a:p>
        </p:txBody>
      </p:sp>
      <p:sp>
        <p:nvSpPr>
          <p:cNvPr id="8" name="正方形/長方形 7">
            <a:extLst>
              <a:ext uri="{FF2B5EF4-FFF2-40B4-BE49-F238E27FC236}">
                <a16:creationId xmlns:a16="http://schemas.microsoft.com/office/drawing/2014/main" id="{0F0C2890-CF5E-50F5-DEA4-74A5FF06E25F}"/>
              </a:ext>
            </a:extLst>
          </p:cNvPr>
          <p:cNvSpPr/>
          <p:nvPr/>
        </p:nvSpPr>
        <p:spPr>
          <a:xfrm rot="5400000">
            <a:off x="3940276" y="1678981"/>
            <a:ext cx="1188133" cy="414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r>
              <a:rPr lang="en-US" altLang="ja-JP" sz="1200" b="1" dirty="0"/>
              <a:t>NIR femto-sec</a:t>
            </a:r>
          </a:p>
          <a:p>
            <a:pPr algn="ctr"/>
            <a:r>
              <a:rPr lang="en-US" altLang="ja-JP" sz="1200" b="1" dirty="0"/>
              <a:t>pulsed Laser</a:t>
            </a:r>
            <a:endParaRPr lang="ja-JP" altLang="en-US" sz="1200" b="1" dirty="0"/>
          </a:p>
        </p:txBody>
      </p:sp>
      <p:sp>
        <p:nvSpPr>
          <p:cNvPr id="11" name="MS 3rd D=30um">
            <a:extLst>
              <a:ext uri="{FF2B5EF4-FFF2-40B4-BE49-F238E27FC236}">
                <a16:creationId xmlns:a16="http://schemas.microsoft.com/office/drawing/2014/main" id="{44CEFB17-6EAC-F4CB-6AE3-543D0802DAA7}"/>
              </a:ext>
            </a:extLst>
          </p:cNvPr>
          <p:cNvSpPr txBox="1"/>
          <p:nvPr/>
        </p:nvSpPr>
        <p:spPr>
          <a:xfrm>
            <a:off x="2532907" y="1614844"/>
            <a:ext cx="702734" cy="444004"/>
          </a:xfrm>
          <a:prstGeom prst="rect">
            <a:avLst/>
          </a:prstGeom>
          <a:solidFill>
            <a:srgbClr val="7030A0"/>
          </a:solidFill>
        </p:spPr>
        <p:txBody>
          <a:bodyPr wrap="none" lIns="0" tIns="0" rIns="0" bIns="0" rtlCol="0">
            <a:noAutofit/>
          </a:bodyPr>
          <a:lstStyle/>
          <a:p>
            <a:pPr algn="ctr"/>
            <a:r>
              <a:rPr lang="en-US" altLang="ja-JP" sz="1400" b="1" dirty="0">
                <a:solidFill>
                  <a:schemeClr val="bg1"/>
                </a:solidFill>
                <a:latin typeface="Segoe UI" panose="020B0502040204020203" pitchFamily="34" charset="0"/>
                <a:cs typeface="Segoe UI" panose="020B0502040204020203" pitchFamily="34" charset="0"/>
              </a:rPr>
              <a:t>Ly-α</a:t>
            </a:r>
            <a:r>
              <a:rPr lang="ja-JP" altLang="en-US" sz="1400" b="1" dirty="0">
                <a:solidFill>
                  <a:schemeClr val="bg1"/>
                </a:solidFill>
                <a:latin typeface="Segoe UI" panose="020B0502040204020203" pitchFamily="34" charset="0"/>
                <a:cs typeface="Segoe UI" panose="020B0502040204020203" pitchFamily="34" charset="0"/>
              </a:rPr>
              <a:t> </a:t>
            </a:r>
            <a:r>
              <a:rPr lang="en-US" altLang="ja-JP" sz="1400" b="1" dirty="0">
                <a:solidFill>
                  <a:schemeClr val="bg1"/>
                </a:solidFill>
                <a:latin typeface="Segoe UI" panose="020B0502040204020203" pitchFamily="34" charset="0"/>
                <a:cs typeface="Segoe UI" panose="020B0502040204020203" pitchFamily="34" charset="0"/>
              </a:rPr>
              <a:t>+</a:t>
            </a:r>
            <a:r>
              <a:rPr lang="ja-JP" altLang="en-US" sz="1400" b="1" dirty="0">
                <a:solidFill>
                  <a:schemeClr val="bg1"/>
                </a:solidFill>
                <a:latin typeface="Segoe UI" panose="020B0502040204020203" pitchFamily="34" charset="0"/>
                <a:cs typeface="Segoe UI" panose="020B0502040204020203" pitchFamily="34" charset="0"/>
              </a:rPr>
              <a:t> </a:t>
            </a:r>
            <a:br>
              <a:rPr lang="en-US" altLang="ja-JP" sz="1400" b="1" dirty="0">
                <a:solidFill>
                  <a:schemeClr val="bg1"/>
                </a:solidFill>
                <a:latin typeface="Segoe UI" panose="020B0502040204020203" pitchFamily="34" charset="0"/>
                <a:cs typeface="Segoe UI" panose="020B0502040204020203" pitchFamily="34" charset="0"/>
              </a:rPr>
            </a:br>
            <a:r>
              <a:rPr lang="en-US" altLang="ja-JP" sz="1400" b="1" dirty="0">
                <a:solidFill>
                  <a:schemeClr val="bg1"/>
                </a:solidFill>
                <a:latin typeface="Segoe UI" panose="020B0502040204020203" pitchFamily="34" charset="0"/>
                <a:cs typeface="Segoe UI" panose="020B0502040204020203" pitchFamily="34" charset="0"/>
              </a:rPr>
              <a:t>355nm</a:t>
            </a:r>
            <a:endParaRPr lang="ja-JP" altLang="en-US" sz="1400" b="1" dirty="0">
              <a:solidFill>
                <a:schemeClr val="bg1"/>
              </a:solidFill>
              <a:latin typeface="Segoe UI" panose="020B0502040204020203" pitchFamily="34" charset="0"/>
              <a:cs typeface="Segoe UI" panose="020B0502040204020203" pitchFamily="34" charset="0"/>
            </a:endParaRPr>
          </a:p>
        </p:txBody>
      </p:sp>
      <p:cxnSp>
        <p:nvCxnSpPr>
          <p:cNvPr id="14" name="MS 2nd Laser">
            <a:extLst>
              <a:ext uri="{FF2B5EF4-FFF2-40B4-BE49-F238E27FC236}">
                <a16:creationId xmlns:a16="http://schemas.microsoft.com/office/drawing/2014/main" id="{69A5FF51-249E-032D-4D5B-14BEE6D0AEE7}"/>
              </a:ext>
            </a:extLst>
          </p:cNvPr>
          <p:cNvCxnSpPr>
            <a:cxnSpLocks/>
            <a:endCxn id="19" idx="0"/>
          </p:cNvCxnSpPr>
          <p:nvPr/>
        </p:nvCxnSpPr>
        <p:spPr>
          <a:xfrm>
            <a:off x="4543362" y="3332805"/>
            <a:ext cx="9861" cy="3017218"/>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F05B8B19-CF69-7AE8-0AB9-F75B642CB415}"/>
              </a:ext>
            </a:extLst>
          </p:cNvPr>
          <p:cNvSpPr/>
          <p:nvPr/>
        </p:nvSpPr>
        <p:spPr>
          <a:xfrm rot="2700000">
            <a:off x="4256857" y="6329765"/>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22" name="正方形/長方形 21">
            <a:extLst>
              <a:ext uri="{FF2B5EF4-FFF2-40B4-BE49-F238E27FC236}">
                <a16:creationId xmlns:a16="http://schemas.microsoft.com/office/drawing/2014/main" id="{06614C8F-D650-4464-23FE-8721CA739812}"/>
              </a:ext>
            </a:extLst>
          </p:cNvPr>
          <p:cNvSpPr/>
          <p:nvPr/>
        </p:nvSpPr>
        <p:spPr>
          <a:xfrm rot="18900000">
            <a:off x="4802138" y="6329765"/>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cxnSp>
        <p:nvCxnSpPr>
          <p:cNvPr id="23" name="MS 2nd Laser">
            <a:extLst>
              <a:ext uri="{FF2B5EF4-FFF2-40B4-BE49-F238E27FC236}">
                <a16:creationId xmlns:a16="http://schemas.microsoft.com/office/drawing/2014/main" id="{02A45C3B-D2F7-3CE2-27B3-57FD9962B813}"/>
              </a:ext>
            </a:extLst>
          </p:cNvPr>
          <p:cNvCxnSpPr>
            <a:cxnSpLocks/>
            <a:stCxn id="19" idx="0"/>
            <a:endCxn id="22" idx="0"/>
          </p:cNvCxnSpPr>
          <p:nvPr/>
        </p:nvCxnSpPr>
        <p:spPr>
          <a:xfrm flipV="1">
            <a:off x="4553223" y="6350023"/>
            <a:ext cx="447463" cy="1"/>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26" name="MS 2nd Laser">
            <a:extLst>
              <a:ext uri="{FF2B5EF4-FFF2-40B4-BE49-F238E27FC236}">
                <a16:creationId xmlns:a16="http://schemas.microsoft.com/office/drawing/2014/main" id="{EED9D5F6-39F0-0264-EA6F-47DCD363F944}"/>
              </a:ext>
            </a:extLst>
          </p:cNvPr>
          <p:cNvCxnSpPr>
            <a:cxnSpLocks/>
            <a:stCxn id="22" idx="0"/>
          </p:cNvCxnSpPr>
          <p:nvPr/>
        </p:nvCxnSpPr>
        <p:spPr>
          <a:xfrm flipV="1">
            <a:off x="5000685" y="4830752"/>
            <a:ext cx="7854" cy="1519270"/>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A685CD61-E650-D1D6-074E-A8D98C341883}"/>
              </a:ext>
            </a:extLst>
          </p:cNvPr>
          <p:cNvSpPr/>
          <p:nvPr/>
        </p:nvSpPr>
        <p:spPr>
          <a:xfrm rot="18900000">
            <a:off x="4698639" y="4753523"/>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35" name="正方形/長方形 34">
            <a:extLst>
              <a:ext uri="{FF2B5EF4-FFF2-40B4-BE49-F238E27FC236}">
                <a16:creationId xmlns:a16="http://schemas.microsoft.com/office/drawing/2014/main" id="{91B56E7F-7673-6097-A0BD-0C89AB411A45}"/>
              </a:ext>
            </a:extLst>
          </p:cNvPr>
          <p:cNvSpPr/>
          <p:nvPr/>
        </p:nvSpPr>
        <p:spPr>
          <a:xfrm rot="2700000">
            <a:off x="5433644" y="4753522"/>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36" name="正方形/長方形 35">
            <a:extLst>
              <a:ext uri="{FF2B5EF4-FFF2-40B4-BE49-F238E27FC236}">
                <a16:creationId xmlns:a16="http://schemas.microsoft.com/office/drawing/2014/main" id="{BFC1499A-C741-B896-CC05-8A781BDD116D}"/>
              </a:ext>
            </a:extLst>
          </p:cNvPr>
          <p:cNvSpPr/>
          <p:nvPr/>
        </p:nvSpPr>
        <p:spPr>
          <a:xfrm rot="2700000">
            <a:off x="5334857" y="6329765"/>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40" name="正方形/長方形 39">
            <a:extLst>
              <a:ext uri="{FF2B5EF4-FFF2-40B4-BE49-F238E27FC236}">
                <a16:creationId xmlns:a16="http://schemas.microsoft.com/office/drawing/2014/main" id="{75CADED7-BE03-88AD-A563-046E506B6F37}"/>
              </a:ext>
            </a:extLst>
          </p:cNvPr>
          <p:cNvSpPr/>
          <p:nvPr/>
        </p:nvSpPr>
        <p:spPr>
          <a:xfrm rot="18900000">
            <a:off x="6091038" y="6329765"/>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cxnSp>
        <p:nvCxnSpPr>
          <p:cNvPr id="45" name="MS 2nd Laser">
            <a:extLst>
              <a:ext uri="{FF2B5EF4-FFF2-40B4-BE49-F238E27FC236}">
                <a16:creationId xmlns:a16="http://schemas.microsoft.com/office/drawing/2014/main" id="{5A464838-877B-9255-0890-DF7D13118AA7}"/>
              </a:ext>
            </a:extLst>
          </p:cNvPr>
          <p:cNvCxnSpPr>
            <a:cxnSpLocks/>
            <a:stCxn id="35" idx="2"/>
            <a:endCxn id="36" idx="0"/>
          </p:cNvCxnSpPr>
          <p:nvPr/>
        </p:nvCxnSpPr>
        <p:spPr>
          <a:xfrm flipH="1">
            <a:off x="5631223" y="4871599"/>
            <a:ext cx="969" cy="1478425"/>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53" name="MS 2nd Laser">
            <a:extLst>
              <a:ext uri="{FF2B5EF4-FFF2-40B4-BE49-F238E27FC236}">
                <a16:creationId xmlns:a16="http://schemas.microsoft.com/office/drawing/2014/main" id="{160C725A-3EB4-D5DD-EDEE-8DA71376E53D}"/>
              </a:ext>
            </a:extLst>
          </p:cNvPr>
          <p:cNvCxnSpPr>
            <a:cxnSpLocks/>
            <a:stCxn id="33" idx="2"/>
            <a:endCxn id="35" idx="2"/>
          </p:cNvCxnSpPr>
          <p:nvPr/>
        </p:nvCxnSpPr>
        <p:spPr>
          <a:xfrm>
            <a:off x="4995005" y="4871598"/>
            <a:ext cx="637187" cy="0"/>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61" name="MS 2nd Laser">
            <a:extLst>
              <a:ext uri="{FF2B5EF4-FFF2-40B4-BE49-F238E27FC236}">
                <a16:creationId xmlns:a16="http://schemas.microsoft.com/office/drawing/2014/main" id="{3891F20E-16EE-83BA-017E-70D062481AC0}"/>
              </a:ext>
            </a:extLst>
          </p:cNvPr>
          <p:cNvCxnSpPr>
            <a:cxnSpLocks/>
            <a:stCxn id="36" idx="0"/>
            <a:endCxn id="40" idx="0"/>
          </p:cNvCxnSpPr>
          <p:nvPr/>
        </p:nvCxnSpPr>
        <p:spPr>
          <a:xfrm flipV="1">
            <a:off x="5631223" y="6350023"/>
            <a:ext cx="658363" cy="1"/>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69" name="MS 2nd Laser">
            <a:extLst>
              <a:ext uri="{FF2B5EF4-FFF2-40B4-BE49-F238E27FC236}">
                <a16:creationId xmlns:a16="http://schemas.microsoft.com/office/drawing/2014/main" id="{CAF132B6-D98B-F1AD-C57B-2B893D53C01A}"/>
              </a:ext>
            </a:extLst>
          </p:cNvPr>
          <p:cNvCxnSpPr>
            <a:cxnSpLocks/>
            <a:endCxn id="71" idx="2"/>
          </p:cNvCxnSpPr>
          <p:nvPr/>
        </p:nvCxnSpPr>
        <p:spPr>
          <a:xfrm flipV="1">
            <a:off x="6282674" y="1119991"/>
            <a:ext cx="603" cy="2215102"/>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C5605059-F325-0E41-74F3-A9C30B8705AD}"/>
              </a:ext>
            </a:extLst>
          </p:cNvPr>
          <p:cNvSpPr/>
          <p:nvPr/>
        </p:nvSpPr>
        <p:spPr>
          <a:xfrm rot="2700000">
            <a:off x="6413726" y="2231089"/>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71" name="正方形/長方形 70">
            <a:extLst>
              <a:ext uri="{FF2B5EF4-FFF2-40B4-BE49-F238E27FC236}">
                <a16:creationId xmlns:a16="http://schemas.microsoft.com/office/drawing/2014/main" id="{5B5870E5-93CA-B07B-5939-654E527AC841}"/>
              </a:ext>
            </a:extLst>
          </p:cNvPr>
          <p:cNvSpPr/>
          <p:nvPr/>
        </p:nvSpPr>
        <p:spPr>
          <a:xfrm rot="18900000">
            <a:off x="5986911" y="1001916"/>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72" name="正方形/長方形 71">
            <a:extLst>
              <a:ext uri="{FF2B5EF4-FFF2-40B4-BE49-F238E27FC236}">
                <a16:creationId xmlns:a16="http://schemas.microsoft.com/office/drawing/2014/main" id="{D43CAA77-9D49-C5F1-4A4D-D4AACCCAB682}"/>
              </a:ext>
            </a:extLst>
          </p:cNvPr>
          <p:cNvSpPr/>
          <p:nvPr/>
        </p:nvSpPr>
        <p:spPr>
          <a:xfrm rot="2700000">
            <a:off x="6519630" y="1001916"/>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74" name="正方形/長方形 73">
            <a:extLst>
              <a:ext uri="{FF2B5EF4-FFF2-40B4-BE49-F238E27FC236}">
                <a16:creationId xmlns:a16="http://schemas.microsoft.com/office/drawing/2014/main" id="{0AC04AB9-6209-6566-30D0-7BDF7F1E986F}"/>
              </a:ext>
            </a:extLst>
          </p:cNvPr>
          <p:cNvSpPr/>
          <p:nvPr/>
        </p:nvSpPr>
        <p:spPr>
          <a:xfrm rot="18900000">
            <a:off x="7073906" y="1025442"/>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87" name="正方形/長方形 86">
            <a:extLst>
              <a:ext uri="{FF2B5EF4-FFF2-40B4-BE49-F238E27FC236}">
                <a16:creationId xmlns:a16="http://schemas.microsoft.com/office/drawing/2014/main" id="{EA19ECCE-B055-925D-034C-843E30EF98E5}"/>
              </a:ext>
            </a:extLst>
          </p:cNvPr>
          <p:cNvSpPr/>
          <p:nvPr/>
        </p:nvSpPr>
        <p:spPr>
          <a:xfrm rot="18900000">
            <a:off x="7173372" y="2240103"/>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89" name="正方形/長方形 88">
            <a:extLst>
              <a:ext uri="{FF2B5EF4-FFF2-40B4-BE49-F238E27FC236}">
                <a16:creationId xmlns:a16="http://schemas.microsoft.com/office/drawing/2014/main" id="{C567D479-1655-D678-A8F8-0CB2ED79C84A}"/>
              </a:ext>
            </a:extLst>
          </p:cNvPr>
          <p:cNvSpPr/>
          <p:nvPr/>
        </p:nvSpPr>
        <p:spPr>
          <a:xfrm rot="2700000">
            <a:off x="7844525" y="1021844"/>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cxnSp>
        <p:nvCxnSpPr>
          <p:cNvPr id="93" name="MS 2nd Laser">
            <a:extLst>
              <a:ext uri="{FF2B5EF4-FFF2-40B4-BE49-F238E27FC236}">
                <a16:creationId xmlns:a16="http://schemas.microsoft.com/office/drawing/2014/main" id="{C9821C7C-798B-02E1-3F64-5380DFC5FADF}"/>
              </a:ext>
            </a:extLst>
          </p:cNvPr>
          <p:cNvCxnSpPr>
            <a:cxnSpLocks/>
            <a:endCxn id="72" idx="2"/>
          </p:cNvCxnSpPr>
          <p:nvPr/>
        </p:nvCxnSpPr>
        <p:spPr>
          <a:xfrm>
            <a:off x="6283277" y="1119992"/>
            <a:ext cx="434901" cy="1"/>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96" name="MS 2nd Laser">
            <a:extLst>
              <a:ext uri="{FF2B5EF4-FFF2-40B4-BE49-F238E27FC236}">
                <a16:creationId xmlns:a16="http://schemas.microsoft.com/office/drawing/2014/main" id="{9C121555-E5AF-F7FB-F434-6195ABDC64E2}"/>
              </a:ext>
            </a:extLst>
          </p:cNvPr>
          <p:cNvCxnSpPr>
            <a:cxnSpLocks/>
            <a:stCxn id="72" idx="2"/>
            <a:endCxn id="70" idx="0"/>
          </p:cNvCxnSpPr>
          <p:nvPr/>
        </p:nvCxnSpPr>
        <p:spPr>
          <a:xfrm flipH="1">
            <a:off x="6710091" y="1119993"/>
            <a:ext cx="8086" cy="1131355"/>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05" name="MS 2nd Laser">
            <a:extLst>
              <a:ext uri="{FF2B5EF4-FFF2-40B4-BE49-F238E27FC236}">
                <a16:creationId xmlns:a16="http://schemas.microsoft.com/office/drawing/2014/main" id="{3262E04F-22A0-BC5C-91FF-6AB5FCA8173B}"/>
              </a:ext>
            </a:extLst>
          </p:cNvPr>
          <p:cNvCxnSpPr>
            <a:cxnSpLocks/>
            <a:stCxn id="70" idx="0"/>
            <a:endCxn id="87" idx="0"/>
          </p:cNvCxnSpPr>
          <p:nvPr/>
        </p:nvCxnSpPr>
        <p:spPr>
          <a:xfrm>
            <a:off x="6710091" y="2251348"/>
            <a:ext cx="661828" cy="9013"/>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21" name="MS 2nd Laser">
            <a:extLst>
              <a:ext uri="{FF2B5EF4-FFF2-40B4-BE49-F238E27FC236}">
                <a16:creationId xmlns:a16="http://schemas.microsoft.com/office/drawing/2014/main" id="{D71ABEF9-82E0-134B-4B3F-89C3EA53CA73}"/>
              </a:ext>
            </a:extLst>
          </p:cNvPr>
          <p:cNvCxnSpPr>
            <a:cxnSpLocks/>
            <a:stCxn id="87" idx="0"/>
            <a:endCxn id="74" idx="2"/>
          </p:cNvCxnSpPr>
          <p:nvPr/>
        </p:nvCxnSpPr>
        <p:spPr>
          <a:xfrm flipH="1" flipV="1">
            <a:off x="7370271" y="1143518"/>
            <a:ext cx="1648" cy="1116843"/>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30" name="MS 2nd Laser">
            <a:extLst>
              <a:ext uri="{FF2B5EF4-FFF2-40B4-BE49-F238E27FC236}">
                <a16:creationId xmlns:a16="http://schemas.microsoft.com/office/drawing/2014/main" id="{DC1975BD-C0DD-1F45-2B6D-6A490A960D9E}"/>
              </a:ext>
            </a:extLst>
          </p:cNvPr>
          <p:cNvCxnSpPr>
            <a:cxnSpLocks/>
            <a:stCxn id="74" idx="2"/>
            <a:endCxn id="89" idx="2"/>
          </p:cNvCxnSpPr>
          <p:nvPr/>
        </p:nvCxnSpPr>
        <p:spPr>
          <a:xfrm flipV="1">
            <a:off x="7370272" y="1139921"/>
            <a:ext cx="672801" cy="3597"/>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41" name="MS 3rd Laser">
            <a:extLst>
              <a:ext uri="{FF2B5EF4-FFF2-40B4-BE49-F238E27FC236}">
                <a16:creationId xmlns:a16="http://schemas.microsoft.com/office/drawing/2014/main" id="{63AF12AB-18BD-2A55-5111-D73FD27DBBC1}"/>
              </a:ext>
            </a:extLst>
          </p:cNvPr>
          <p:cNvCxnSpPr>
            <a:cxnSpLocks/>
            <a:stCxn id="107" idx="2"/>
          </p:cNvCxnSpPr>
          <p:nvPr/>
        </p:nvCxnSpPr>
        <p:spPr>
          <a:xfrm flipH="1" flipV="1">
            <a:off x="8060594" y="3285417"/>
            <a:ext cx="1522" cy="968178"/>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43" name="MS 3rd Laser">
            <a:extLst>
              <a:ext uri="{FF2B5EF4-FFF2-40B4-BE49-F238E27FC236}">
                <a16:creationId xmlns:a16="http://schemas.microsoft.com/office/drawing/2014/main" id="{6276A988-079C-1247-F671-EF32D2F6E65F}"/>
              </a:ext>
            </a:extLst>
          </p:cNvPr>
          <p:cNvCxnSpPr>
            <a:cxnSpLocks/>
          </p:cNvCxnSpPr>
          <p:nvPr/>
        </p:nvCxnSpPr>
        <p:spPr>
          <a:xfrm>
            <a:off x="8136039" y="2605113"/>
            <a:ext cx="0" cy="727693"/>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53" name="MS 3rd Laser">
            <a:extLst>
              <a:ext uri="{FF2B5EF4-FFF2-40B4-BE49-F238E27FC236}">
                <a16:creationId xmlns:a16="http://schemas.microsoft.com/office/drawing/2014/main" id="{D12E4804-B286-99D5-7C3A-1FE35FD0E4BB}"/>
              </a:ext>
            </a:extLst>
          </p:cNvPr>
          <p:cNvCxnSpPr>
            <a:cxnSpLocks/>
          </p:cNvCxnSpPr>
          <p:nvPr/>
        </p:nvCxnSpPr>
        <p:spPr>
          <a:xfrm flipH="1" flipV="1">
            <a:off x="8131805" y="3317221"/>
            <a:ext cx="2379" cy="1048045"/>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07" name="MS 4th Target txt">
            <a:extLst>
              <a:ext uri="{FF2B5EF4-FFF2-40B4-BE49-F238E27FC236}">
                <a16:creationId xmlns:a16="http://schemas.microsoft.com/office/drawing/2014/main" id="{032D9DBE-7B5B-E840-E8B9-5472CC0327C4}"/>
              </a:ext>
            </a:extLst>
          </p:cNvPr>
          <p:cNvSpPr txBox="1"/>
          <p:nvPr/>
        </p:nvSpPr>
        <p:spPr>
          <a:xfrm>
            <a:off x="7545248" y="3997691"/>
            <a:ext cx="1033736" cy="255904"/>
          </a:xfrm>
          <a:prstGeom prst="rect">
            <a:avLst/>
          </a:prstGeom>
          <a:noFill/>
        </p:spPr>
        <p:txBody>
          <a:bodyPr wrap="none" lIns="0" tIns="0" rIns="0" bIns="0" rtlCol="0">
            <a:noAutofit/>
          </a:bodyPr>
          <a:lstStyle/>
          <a:p>
            <a:pPr algn="ctr"/>
            <a:r>
              <a:rPr lang="en-US" altLang="ja-JP" b="1" dirty="0">
                <a:solidFill>
                  <a:srgbClr val="0000B0"/>
                </a:solidFill>
              </a:rPr>
              <a:t>4</a:t>
            </a:r>
            <a:r>
              <a:rPr lang="en-US" altLang="ja-JP" b="1" baseline="30000" dirty="0">
                <a:solidFill>
                  <a:srgbClr val="0000B0"/>
                </a:solidFill>
              </a:rPr>
              <a:t>th</a:t>
            </a:r>
            <a:r>
              <a:rPr lang="ja-JP" altLang="en-US" b="1" dirty="0">
                <a:solidFill>
                  <a:srgbClr val="0000B0"/>
                </a:solidFill>
              </a:rPr>
              <a:t> </a:t>
            </a:r>
            <a:r>
              <a:rPr lang="en-US" altLang="ja-JP" b="1" dirty="0" err="1">
                <a:solidFill>
                  <a:srgbClr val="0000B0"/>
                </a:solidFill>
              </a:rPr>
              <a:t>tgt</a:t>
            </a:r>
            <a:endParaRPr lang="en-US" altLang="ja-JP" b="1" dirty="0">
              <a:solidFill>
                <a:srgbClr val="0000B0"/>
              </a:solidFill>
            </a:endParaRPr>
          </a:p>
        </p:txBody>
      </p:sp>
      <p:sp>
        <p:nvSpPr>
          <p:cNvPr id="104" name="MS 2nd Target txt">
            <a:extLst>
              <a:ext uri="{FF2B5EF4-FFF2-40B4-BE49-F238E27FC236}">
                <a16:creationId xmlns:a16="http://schemas.microsoft.com/office/drawing/2014/main" id="{695722AC-2527-3033-FF70-728AEABF80E4}"/>
              </a:ext>
            </a:extLst>
          </p:cNvPr>
          <p:cNvSpPr txBox="1"/>
          <p:nvPr/>
        </p:nvSpPr>
        <p:spPr>
          <a:xfrm>
            <a:off x="3989579" y="4012713"/>
            <a:ext cx="1033736" cy="476465"/>
          </a:xfrm>
          <a:prstGeom prst="rect">
            <a:avLst/>
          </a:prstGeom>
          <a:noFill/>
        </p:spPr>
        <p:txBody>
          <a:bodyPr wrap="none" lIns="0" tIns="0" rIns="0" bIns="0" rtlCol="0">
            <a:noAutofit/>
          </a:bodyPr>
          <a:lstStyle/>
          <a:p>
            <a:pPr algn="ctr"/>
            <a:r>
              <a:rPr lang="en-US" altLang="ja-JP" b="1" dirty="0">
                <a:solidFill>
                  <a:srgbClr val="0000B0"/>
                </a:solidFill>
              </a:rPr>
              <a:t>2</a:t>
            </a:r>
            <a:r>
              <a:rPr lang="en-US" altLang="ja-JP" b="1" baseline="30000" dirty="0">
                <a:solidFill>
                  <a:srgbClr val="0000B0"/>
                </a:solidFill>
              </a:rPr>
              <a:t>nd</a:t>
            </a:r>
            <a:r>
              <a:rPr lang="ja-JP" altLang="en-US" b="1" dirty="0">
                <a:solidFill>
                  <a:srgbClr val="0000B0"/>
                </a:solidFill>
              </a:rPr>
              <a:t> </a:t>
            </a:r>
            <a:r>
              <a:rPr lang="en-US" altLang="ja-JP" b="1" dirty="0" err="1">
                <a:solidFill>
                  <a:srgbClr val="0000B0"/>
                </a:solidFill>
              </a:rPr>
              <a:t>tgt</a:t>
            </a:r>
            <a:endParaRPr lang="ja-JP" altLang="en-US" b="1" dirty="0">
              <a:solidFill>
                <a:srgbClr val="0000B0"/>
              </a:solidFill>
            </a:endParaRPr>
          </a:p>
        </p:txBody>
      </p:sp>
      <p:cxnSp>
        <p:nvCxnSpPr>
          <p:cNvPr id="10" name="MS 3rd Laser">
            <a:extLst>
              <a:ext uri="{FF2B5EF4-FFF2-40B4-BE49-F238E27FC236}">
                <a16:creationId xmlns:a16="http://schemas.microsoft.com/office/drawing/2014/main" id="{782B698C-5CB3-0492-3C54-D836F09D7FCF}"/>
              </a:ext>
            </a:extLst>
          </p:cNvPr>
          <p:cNvCxnSpPr>
            <a:cxnSpLocks/>
          </p:cNvCxnSpPr>
          <p:nvPr/>
        </p:nvCxnSpPr>
        <p:spPr>
          <a:xfrm flipH="1">
            <a:off x="6366096" y="2605112"/>
            <a:ext cx="1" cy="777329"/>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2" name="MS 3rd Laser">
            <a:extLst>
              <a:ext uri="{FF2B5EF4-FFF2-40B4-BE49-F238E27FC236}">
                <a16:creationId xmlns:a16="http://schemas.microsoft.com/office/drawing/2014/main" id="{39E22599-EF59-4E3A-9729-1F6B14A81567}"/>
              </a:ext>
            </a:extLst>
          </p:cNvPr>
          <p:cNvCxnSpPr>
            <a:cxnSpLocks/>
          </p:cNvCxnSpPr>
          <p:nvPr/>
        </p:nvCxnSpPr>
        <p:spPr>
          <a:xfrm flipH="1" flipV="1">
            <a:off x="6366096" y="3332806"/>
            <a:ext cx="10850" cy="1024509"/>
          </a:xfrm>
          <a:prstGeom prst="straightConnector1">
            <a:avLst/>
          </a:prstGeom>
          <a:ln w="4445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F866F02E-372C-15FC-182F-9629A291D5DE}"/>
              </a:ext>
            </a:extLst>
          </p:cNvPr>
          <p:cNvSpPr/>
          <p:nvPr/>
        </p:nvSpPr>
        <p:spPr>
          <a:xfrm>
            <a:off x="6022052" y="2482658"/>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4" name="正方形/長方形 3">
            <a:extLst>
              <a:ext uri="{FF2B5EF4-FFF2-40B4-BE49-F238E27FC236}">
                <a16:creationId xmlns:a16="http://schemas.microsoft.com/office/drawing/2014/main" id="{B3002AC3-AE09-733A-3C8F-FC312371B5EC}"/>
              </a:ext>
            </a:extLst>
          </p:cNvPr>
          <p:cNvSpPr/>
          <p:nvPr/>
        </p:nvSpPr>
        <p:spPr>
          <a:xfrm>
            <a:off x="6029065" y="4307484"/>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139" name="正方形/長方形 138">
            <a:extLst>
              <a:ext uri="{FF2B5EF4-FFF2-40B4-BE49-F238E27FC236}">
                <a16:creationId xmlns:a16="http://schemas.microsoft.com/office/drawing/2014/main" id="{258720CE-EEB2-F3CE-DFDF-62276C18E4D2}"/>
              </a:ext>
            </a:extLst>
          </p:cNvPr>
          <p:cNvSpPr/>
          <p:nvPr/>
        </p:nvSpPr>
        <p:spPr>
          <a:xfrm>
            <a:off x="7844524" y="2483551"/>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140" name="正方形/長方形 139">
            <a:extLst>
              <a:ext uri="{FF2B5EF4-FFF2-40B4-BE49-F238E27FC236}">
                <a16:creationId xmlns:a16="http://schemas.microsoft.com/office/drawing/2014/main" id="{E8BDC505-B91D-3E8C-7F72-C15A75DDDA3A}"/>
              </a:ext>
            </a:extLst>
          </p:cNvPr>
          <p:cNvSpPr/>
          <p:nvPr/>
        </p:nvSpPr>
        <p:spPr>
          <a:xfrm>
            <a:off x="7844524" y="4259665"/>
            <a:ext cx="494913" cy="138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t>mirror</a:t>
            </a:r>
            <a:endParaRPr lang="ja-JP" altLang="en-US" sz="1000" b="1" dirty="0"/>
          </a:p>
        </p:txBody>
      </p:sp>
      <p:sp>
        <p:nvSpPr>
          <p:cNvPr id="5" name="吹き出し: 四角形 4">
            <a:extLst>
              <a:ext uri="{FF2B5EF4-FFF2-40B4-BE49-F238E27FC236}">
                <a16:creationId xmlns:a16="http://schemas.microsoft.com/office/drawing/2014/main" id="{890CF988-136D-9CC1-7620-FC8B9E0A412A}"/>
              </a:ext>
            </a:extLst>
          </p:cNvPr>
          <p:cNvSpPr/>
          <p:nvPr/>
        </p:nvSpPr>
        <p:spPr>
          <a:xfrm>
            <a:off x="1642004" y="882390"/>
            <a:ext cx="1437792" cy="266246"/>
          </a:xfrm>
          <a:prstGeom prst="wedgeRectCallout">
            <a:avLst>
              <a:gd name="adj1" fmla="val 37198"/>
              <a:gd name="adj2" fmla="val 229703"/>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mn-ea"/>
              </a:rPr>
              <a:t>1 </a:t>
            </a:r>
            <a:r>
              <a:rPr lang="en-US" altLang="ja-JP" sz="1050" b="1" dirty="0" err="1">
                <a:solidFill>
                  <a:schemeClr val="tx1"/>
                </a:solidFill>
                <a:latin typeface="+mn-ea"/>
              </a:rPr>
              <a:t>nsec</a:t>
            </a:r>
            <a:r>
              <a:rPr lang="en-US" altLang="ja-JP" sz="1050" b="1" dirty="0">
                <a:solidFill>
                  <a:schemeClr val="tx1"/>
                </a:solidFill>
                <a:latin typeface="+mn-ea"/>
              </a:rPr>
              <a:t>, </a:t>
            </a:r>
            <a:r>
              <a:rPr lang="ja-JP" altLang="en-US" sz="1050" b="1" dirty="0">
                <a:solidFill>
                  <a:schemeClr val="tx1"/>
                </a:solidFill>
                <a:latin typeface="+mn-ea"/>
              </a:rPr>
              <a:t>１</a:t>
            </a:r>
            <a:r>
              <a:rPr lang="en-US" altLang="ja-JP" sz="1050" b="1" dirty="0">
                <a:solidFill>
                  <a:schemeClr val="tx1"/>
                </a:solidFill>
                <a:latin typeface="+mn-ea"/>
              </a:rPr>
              <a:t>shot</a:t>
            </a:r>
            <a:endParaRPr lang="ja-JP" altLang="en-US" sz="1050" b="1" dirty="0">
              <a:solidFill>
                <a:schemeClr val="tx1"/>
              </a:solidFill>
              <a:latin typeface="+mn-ea"/>
            </a:endParaRPr>
          </a:p>
        </p:txBody>
      </p:sp>
      <p:sp>
        <p:nvSpPr>
          <p:cNvPr id="13" name="吹き出し: 四角形 12">
            <a:extLst>
              <a:ext uri="{FF2B5EF4-FFF2-40B4-BE49-F238E27FC236}">
                <a16:creationId xmlns:a16="http://schemas.microsoft.com/office/drawing/2014/main" id="{56B36655-A107-B90D-6496-59E007ED93D0}"/>
              </a:ext>
            </a:extLst>
          </p:cNvPr>
          <p:cNvSpPr/>
          <p:nvPr/>
        </p:nvSpPr>
        <p:spPr>
          <a:xfrm>
            <a:off x="3953635" y="891065"/>
            <a:ext cx="1549131" cy="251653"/>
          </a:xfrm>
          <a:prstGeom prst="wedgeRectCallout">
            <a:avLst>
              <a:gd name="adj1" fmla="val -12326"/>
              <a:gd name="adj2" fmla="val 107689"/>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mn-ea"/>
              </a:rPr>
              <a:t>160f</a:t>
            </a:r>
            <a:r>
              <a:rPr lang="ja-JP" altLang="en-US" sz="1050" b="1" dirty="0">
                <a:solidFill>
                  <a:schemeClr val="tx1"/>
                </a:solidFill>
                <a:latin typeface="+mn-ea"/>
              </a:rPr>
              <a:t> </a:t>
            </a:r>
            <a:r>
              <a:rPr lang="en-US" altLang="ja-JP" sz="1050" b="1" dirty="0">
                <a:solidFill>
                  <a:schemeClr val="tx1"/>
                </a:solidFill>
                <a:latin typeface="+mn-ea"/>
              </a:rPr>
              <a:t>sec 1shot</a:t>
            </a:r>
            <a:endParaRPr lang="ja-JP" altLang="en-US" sz="1050" b="1" dirty="0">
              <a:solidFill>
                <a:schemeClr val="tx1"/>
              </a:solidFill>
              <a:latin typeface="+mn-ea"/>
            </a:endParaRPr>
          </a:p>
        </p:txBody>
      </p:sp>
      <p:cxnSp>
        <p:nvCxnSpPr>
          <p:cNvPr id="17" name="直線矢印コネクタ 16">
            <a:extLst>
              <a:ext uri="{FF2B5EF4-FFF2-40B4-BE49-F238E27FC236}">
                <a16:creationId xmlns:a16="http://schemas.microsoft.com/office/drawing/2014/main" id="{1D8744A5-2B79-CD40-180D-B9692678CD75}"/>
              </a:ext>
            </a:extLst>
          </p:cNvPr>
          <p:cNvCxnSpPr>
            <a:cxnSpLocks/>
            <a:stCxn id="5" idx="3"/>
            <a:endCxn id="13" idx="1"/>
          </p:cNvCxnSpPr>
          <p:nvPr/>
        </p:nvCxnSpPr>
        <p:spPr>
          <a:xfrm>
            <a:off x="3079796" y="1015513"/>
            <a:ext cx="873838" cy="137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MS 1st Target txt">
            <a:extLst>
              <a:ext uri="{FF2B5EF4-FFF2-40B4-BE49-F238E27FC236}">
                <a16:creationId xmlns:a16="http://schemas.microsoft.com/office/drawing/2014/main" id="{261C7C9D-151C-9507-37F9-53B2E24491F5}"/>
              </a:ext>
            </a:extLst>
          </p:cNvPr>
          <p:cNvSpPr txBox="1"/>
          <p:nvPr/>
        </p:nvSpPr>
        <p:spPr>
          <a:xfrm>
            <a:off x="3067080" y="823982"/>
            <a:ext cx="886633" cy="182819"/>
          </a:xfrm>
          <a:prstGeom prst="rect">
            <a:avLst/>
          </a:prstGeom>
          <a:noFill/>
        </p:spPr>
        <p:txBody>
          <a:bodyPr wrap="none" lIns="0" tIns="0" rIns="0" bIns="0" rtlCol="0">
            <a:noAutofit/>
          </a:bodyPr>
          <a:lstStyle/>
          <a:p>
            <a:pPr algn="ctr"/>
            <a:r>
              <a:rPr lang="en-US" altLang="ja-JP" sz="1200" b="1" dirty="0">
                <a:solidFill>
                  <a:srgbClr val="0000FF"/>
                </a:solidFill>
              </a:rPr>
              <a:t>100ns</a:t>
            </a:r>
            <a:r>
              <a:rPr lang="ja-JP" altLang="en-US" sz="1200" b="1" dirty="0">
                <a:solidFill>
                  <a:srgbClr val="0000FF"/>
                </a:solidFill>
              </a:rPr>
              <a:t> </a:t>
            </a:r>
            <a:r>
              <a:rPr lang="en-US" altLang="ja-JP" sz="1200" b="1" dirty="0">
                <a:solidFill>
                  <a:srgbClr val="0000FF"/>
                </a:solidFill>
              </a:rPr>
              <a:t>after</a:t>
            </a:r>
            <a:endParaRPr lang="ja-JP" altLang="en-US" sz="1200" b="1" dirty="0">
              <a:solidFill>
                <a:srgbClr val="0000FF"/>
              </a:solidFill>
            </a:endParaRPr>
          </a:p>
        </p:txBody>
      </p:sp>
      <p:sp>
        <p:nvSpPr>
          <p:cNvPr id="37" name="吹き出し: 四角形 36">
            <a:extLst>
              <a:ext uri="{FF2B5EF4-FFF2-40B4-BE49-F238E27FC236}">
                <a16:creationId xmlns:a16="http://schemas.microsoft.com/office/drawing/2014/main" id="{2B388064-A8E8-96EE-817A-2C6F6CFA1E56}"/>
              </a:ext>
            </a:extLst>
          </p:cNvPr>
          <p:cNvSpPr/>
          <p:nvPr/>
        </p:nvSpPr>
        <p:spPr>
          <a:xfrm>
            <a:off x="1574887" y="5433903"/>
            <a:ext cx="2687082" cy="774652"/>
          </a:xfrm>
          <a:prstGeom prst="wedgeRectCallout">
            <a:avLst>
              <a:gd name="adj1" fmla="val 58669"/>
              <a:gd name="adj2" fmla="val 1649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a:defRPr/>
            </a:pPr>
            <a:r>
              <a:rPr lang="en-US" altLang="ja-JP" sz="1400" b="1" dirty="0">
                <a:solidFill>
                  <a:prstClr val="black"/>
                </a:solidFill>
                <a:latin typeface="游ゴシック" panose="020F0502020204030204"/>
                <a:ea typeface="游ゴシック" panose="020B0400000000000000" pitchFamily="50" charset="-128"/>
              </a:rPr>
              <a:t>100 </a:t>
            </a:r>
            <a:r>
              <a:rPr lang="en-US" altLang="ja-JP" sz="1400" b="1" dirty="0" err="1">
                <a:solidFill>
                  <a:prstClr val="black"/>
                </a:solidFill>
                <a:latin typeface="游ゴシック" panose="020F0502020204030204"/>
                <a:ea typeface="游ゴシック" panose="020B0400000000000000" pitchFamily="50" charset="-128"/>
              </a:rPr>
              <a:t>nsec</a:t>
            </a:r>
            <a:r>
              <a:rPr lang="en-US" altLang="ja-JP" sz="1400" b="1" dirty="0">
                <a:solidFill>
                  <a:prstClr val="black"/>
                </a:solidFill>
                <a:latin typeface="游ゴシック" panose="020F0502020204030204"/>
                <a:ea typeface="游ゴシック" panose="020B0400000000000000" pitchFamily="50" charset="-128"/>
              </a:rPr>
              <a:t> delaying path</a:t>
            </a:r>
          </a:p>
          <a:p>
            <a:pPr>
              <a:defRPr/>
            </a:pPr>
            <a:r>
              <a:rPr lang="en-US" altLang="ja-JP" sz="1400" dirty="0">
                <a:solidFill>
                  <a:prstClr val="black"/>
                </a:solidFill>
                <a:latin typeface="游ゴシック" panose="020F0502020204030204"/>
                <a:ea typeface="游ゴシック" panose="020B0400000000000000" pitchFamily="50" charset="-128"/>
              </a:rPr>
              <a:t>(446-times of 4.46GHz)</a:t>
            </a:r>
          </a:p>
        </p:txBody>
      </p:sp>
      <p:sp>
        <p:nvSpPr>
          <p:cNvPr id="48" name="吹き出し: 四角形 47">
            <a:extLst>
              <a:ext uri="{FF2B5EF4-FFF2-40B4-BE49-F238E27FC236}">
                <a16:creationId xmlns:a16="http://schemas.microsoft.com/office/drawing/2014/main" id="{CA187B96-99BD-9DEF-6307-A382700CC3DF}"/>
              </a:ext>
            </a:extLst>
          </p:cNvPr>
          <p:cNvSpPr/>
          <p:nvPr/>
        </p:nvSpPr>
        <p:spPr>
          <a:xfrm>
            <a:off x="8531447" y="4255578"/>
            <a:ext cx="3039230" cy="408432"/>
          </a:xfrm>
          <a:prstGeom prst="wedgeRectCallout">
            <a:avLst>
              <a:gd name="adj1" fmla="val -57907"/>
              <a:gd name="adj2" fmla="val -20565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altLang="ja-JP" sz="1400" dirty="0">
                <a:solidFill>
                  <a:prstClr val="black"/>
                </a:solidFill>
                <a:latin typeface="游ゴシック" panose="020F0502020204030204"/>
                <a:ea typeface="游ゴシック" panose="020B0400000000000000" pitchFamily="50" charset="-128"/>
              </a:rPr>
              <a:t>L=</a:t>
            </a:r>
            <a:r>
              <a:rPr lang="en-US" altLang="ja-JP" sz="1400" dirty="0">
                <a:solidFill>
                  <a:prstClr val="black"/>
                </a:solidFill>
              </a:rPr>
              <a:t> (N×</a:t>
            </a:r>
            <a:r>
              <a:rPr lang="en-US" altLang="ja-JP" sz="1400" dirty="0">
                <a:solidFill>
                  <a:prstClr val="black"/>
                </a:solidFill>
                <a:latin typeface="游ゴシック" panose="020F0502020204030204"/>
                <a:ea typeface="游ゴシック" panose="020B0400000000000000" pitchFamily="50" charset="-128"/>
              </a:rPr>
              <a:t>6.67cm) Mirror Resonator</a:t>
            </a:r>
          </a:p>
        </p:txBody>
      </p:sp>
      <p:sp>
        <p:nvSpPr>
          <p:cNvPr id="38" name="吹き出し: 四角形 37">
            <a:extLst>
              <a:ext uri="{FF2B5EF4-FFF2-40B4-BE49-F238E27FC236}">
                <a16:creationId xmlns:a16="http://schemas.microsoft.com/office/drawing/2014/main" id="{0F5E844C-CB88-748C-BD07-634B05993761}"/>
              </a:ext>
            </a:extLst>
          </p:cNvPr>
          <p:cNvSpPr/>
          <p:nvPr/>
        </p:nvSpPr>
        <p:spPr>
          <a:xfrm>
            <a:off x="6879058" y="4980684"/>
            <a:ext cx="3058673" cy="411141"/>
          </a:xfrm>
          <a:prstGeom prst="wedgeRectCallout">
            <a:avLst>
              <a:gd name="adj1" fmla="val -63696"/>
              <a:gd name="adj2" fmla="val -40687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altLang="ja-JP" sz="1400" dirty="0">
                <a:solidFill>
                  <a:prstClr val="black"/>
                </a:solidFill>
                <a:latin typeface="游ゴシック" panose="020F0502020204030204"/>
                <a:ea typeface="游ゴシック" panose="020B0400000000000000" pitchFamily="50" charset="-128"/>
              </a:rPr>
              <a:t>L=6.67cm (4.46GHz) Reflector Pair</a:t>
            </a:r>
          </a:p>
        </p:txBody>
      </p:sp>
      <p:sp>
        <p:nvSpPr>
          <p:cNvPr id="25" name="スライド番号プレースホルダー 24">
            <a:extLst>
              <a:ext uri="{FF2B5EF4-FFF2-40B4-BE49-F238E27FC236}">
                <a16:creationId xmlns:a16="http://schemas.microsoft.com/office/drawing/2014/main" id="{5F81CA5F-8390-6E0D-C92A-220DED0EAFEA}"/>
              </a:ext>
            </a:extLst>
          </p:cNvPr>
          <p:cNvSpPr>
            <a:spLocks noGrp="1"/>
          </p:cNvSpPr>
          <p:nvPr>
            <p:ph type="sldNum" sz="quarter" idx="12"/>
          </p:nvPr>
        </p:nvSpPr>
        <p:spPr/>
        <p:txBody>
          <a:bodyPr/>
          <a:lstStyle/>
          <a:p>
            <a:fld id="{6ECE9F22-6082-4149-A6D0-CD8937F79825}" type="slidenum">
              <a:rPr kumimoji="1" lang="ja-JP" altLang="en-US" smtClean="0"/>
              <a:t>42</a:t>
            </a:fld>
            <a:endParaRPr kumimoji="1" lang="ja-JP" altLang="en-US" dirty="0"/>
          </a:p>
        </p:txBody>
      </p:sp>
      <p:sp>
        <p:nvSpPr>
          <p:cNvPr id="16" name="吹き出し: 四角形 15">
            <a:extLst>
              <a:ext uri="{FF2B5EF4-FFF2-40B4-BE49-F238E27FC236}">
                <a16:creationId xmlns:a16="http://schemas.microsoft.com/office/drawing/2014/main" id="{0D50328E-A48F-E16B-2556-36232666DD48}"/>
              </a:ext>
            </a:extLst>
          </p:cNvPr>
          <p:cNvSpPr/>
          <p:nvPr/>
        </p:nvSpPr>
        <p:spPr>
          <a:xfrm>
            <a:off x="8541377" y="1222727"/>
            <a:ext cx="2687082" cy="774652"/>
          </a:xfrm>
          <a:prstGeom prst="wedgeRectCallout">
            <a:avLst>
              <a:gd name="adj1" fmla="val -63837"/>
              <a:gd name="adj2" fmla="val 2368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a:defRPr/>
            </a:pPr>
            <a:r>
              <a:rPr lang="en-US" altLang="ja-JP" sz="1400" b="1" dirty="0">
                <a:solidFill>
                  <a:prstClr val="black"/>
                </a:solidFill>
                <a:latin typeface="游ゴシック" panose="020F0502020204030204"/>
                <a:ea typeface="游ゴシック" panose="020B0400000000000000" pitchFamily="50" charset="-128"/>
              </a:rPr>
              <a:t>100 </a:t>
            </a:r>
            <a:r>
              <a:rPr lang="en-US" altLang="ja-JP" sz="1400" b="1" dirty="0" err="1">
                <a:solidFill>
                  <a:prstClr val="black"/>
                </a:solidFill>
                <a:latin typeface="游ゴシック" panose="020F0502020204030204"/>
                <a:ea typeface="游ゴシック" panose="020B0400000000000000" pitchFamily="50" charset="-128"/>
              </a:rPr>
              <a:t>nsec</a:t>
            </a:r>
            <a:r>
              <a:rPr lang="en-US" altLang="ja-JP" sz="1400" b="1" dirty="0">
                <a:solidFill>
                  <a:prstClr val="black"/>
                </a:solidFill>
                <a:latin typeface="游ゴシック" panose="020F0502020204030204"/>
                <a:ea typeface="游ゴシック" panose="020B0400000000000000" pitchFamily="50" charset="-128"/>
              </a:rPr>
              <a:t> delaying path</a:t>
            </a:r>
          </a:p>
          <a:p>
            <a:pPr>
              <a:defRPr/>
            </a:pPr>
            <a:r>
              <a:rPr lang="en-US" altLang="ja-JP" sz="1400" dirty="0">
                <a:solidFill>
                  <a:prstClr val="black"/>
                </a:solidFill>
                <a:latin typeface="游ゴシック" panose="020F0502020204030204"/>
                <a:ea typeface="游ゴシック" panose="020B0400000000000000" pitchFamily="50" charset="-128"/>
              </a:rPr>
              <a:t>(446-times of 4.46GHz)</a:t>
            </a:r>
          </a:p>
        </p:txBody>
      </p:sp>
      <p:sp>
        <p:nvSpPr>
          <p:cNvPr id="106" name="MS 3rd Target txt">
            <a:extLst>
              <a:ext uri="{FF2B5EF4-FFF2-40B4-BE49-F238E27FC236}">
                <a16:creationId xmlns:a16="http://schemas.microsoft.com/office/drawing/2014/main" id="{981B29CD-5BBB-9A99-99A7-91BE14A49574}"/>
              </a:ext>
            </a:extLst>
          </p:cNvPr>
          <p:cNvSpPr txBox="1"/>
          <p:nvPr/>
        </p:nvSpPr>
        <p:spPr>
          <a:xfrm>
            <a:off x="5767531" y="4022766"/>
            <a:ext cx="1033736" cy="250942"/>
          </a:xfrm>
          <a:prstGeom prst="rect">
            <a:avLst/>
          </a:prstGeom>
          <a:noFill/>
        </p:spPr>
        <p:txBody>
          <a:bodyPr wrap="none" lIns="0" tIns="0" rIns="0" bIns="0" rtlCol="0">
            <a:noAutofit/>
          </a:bodyPr>
          <a:lstStyle/>
          <a:p>
            <a:pPr algn="ctr"/>
            <a:r>
              <a:rPr lang="en-US" altLang="ja-JP" b="1" dirty="0">
                <a:solidFill>
                  <a:srgbClr val="0000B0"/>
                </a:solidFill>
              </a:rPr>
              <a:t>3</a:t>
            </a:r>
            <a:r>
              <a:rPr lang="en-US" altLang="ja-JP" b="1" baseline="30000" dirty="0">
                <a:solidFill>
                  <a:srgbClr val="0000B0"/>
                </a:solidFill>
              </a:rPr>
              <a:t>rd</a:t>
            </a:r>
            <a:r>
              <a:rPr lang="ja-JP" altLang="en-US" b="1" dirty="0">
                <a:solidFill>
                  <a:srgbClr val="0000B0"/>
                </a:solidFill>
              </a:rPr>
              <a:t> </a:t>
            </a:r>
            <a:r>
              <a:rPr lang="en-US" altLang="ja-JP" b="1" dirty="0" err="1">
                <a:solidFill>
                  <a:srgbClr val="0000B0"/>
                </a:solidFill>
              </a:rPr>
              <a:t>tgt</a:t>
            </a:r>
            <a:endParaRPr lang="en-US" altLang="ja-JP" b="1" dirty="0">
              <a:solidFill>
                <a:srgbClr val="0000B0"/>
              </a:solidFill>
            </a:endParaRPr>
          </a:p>
        </p:txBody>
      </p:sp>
      <p:sp>
        <p:nvSpPr>
          <p:cNvPr id="20" name="吹き出し: 四角形 19">
            <a:extLst>
              <a:ext uri="{FF2B5EF4-FFF2-40B4-BE49-F238E27FC236}">
                <a16:creationId xmlns:a16="http://schemas.microsoft.com/office/drawing/2014/main" id="{5735E445-4867-1A8A-4E22-7B47F79DF530}"/>
              </a:ext>
            </a:extLst>
          </p:cNvPr>
          <p:cNvSpPr/>
          <p:nvPr/>
        </p:nvSpPr>
        <p:spPr>
          <a:xfrm>
            <a:off x="1992090" y="4546518"/>
            <a:ext cx="1971765" cy="618001"/>
          </a:xfrm>
          <a:prstGeom prst="wedgeRectCallout">
            <a:avLst>
              <a:gd name="adj1" fmla="val 14578"/>
              <a:gd name="adj2" fmla="val -20383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en-US" altLang="ja-JP" sz="1400" b="1" dirty="0">
                <a:solidFill>
                  <a:srgbClr val="FF0000"/>
                </a:solidFill>
                <a:latin typeface="Segoe UI" panose="020B0502040204020203" pitchFamily="34" charset="0"/>
                <a:cs typeface="Segoe UI" panose="020B0502040204020203" pitchFamily="34" charset="0"/>
              </a:rPr>
              <a:t>pulse-compressed</a:t>
            </a:r>
          </a:p>
          <a:p>
            <a:r>
              <a:rPr lang="en-US" altLang="ja-JP" sz="1400" b="1" dirty="0">
                <a:solidFill>
                  <a:srgbClr val="FF0000"/>
                </a:solidFill>
                <a:latin typeface="Segoe UI" panose="020B0502040204020203" pitchFamily="34" charset="0"/>
                <a:cs typeface="Segoe UI" panose="020B0502040204020203" pitchFamily="34" charset="0"/>
              </a:rPr>
              <a:t>extraction </a:t>
            </a:r>
          </a:p>
          <a:p>
            <a:r>
              <a:rPr lang="en-US" altLang="ja-JP" sz="1400" b="1" dirty="0">
                <a:solidFill>
                  <a:srgbClr val="FF0000"/>
                </a:solidFill>
                <a:latin typeface="Segoe UI" panose="020B0502040204020203" pitchFamily="34" charset="0"/>
                <a:cs typeface="Segoe UI" panose="020B0502040204020203" pitchFamily="34" charset="0"/>
              </a:rPr>
              <a:t>just after 355nm shot</a:t>
            </a:r>
            <a:endParaRPr lang="ja-JP" altLang="en-US" sz="1400" b="1" dirty="0">
              <a:solidFill>
                <a:srgbClr val="FF0000"/>
              </a:solidFill>
              <a:latin typeface="Segoe UI" panose="020B0502040204020203" pitchFamily="34" charset="0"/>
              <a:cs typeface="Segoe UI" panose="020B0502040204020203" pitchFamily="34" charset="0"/>
            </a:endParaRPr>
          </a:p>
        </p:txBody>
      </p:sp>
      <p:sp>
        <p:nvSpPr>
          <p:cNvPr id="27" name="テキスト ボックス 26">
            <a:extLst>
              <a:ext uri="{FF2B5EF4-FFF2-40B4-BE49-F238E27FC236}">
                <a16:creationId xmlns:a16="http://schemas.microsoft.com/office/drawing/2014/main" id="{D5E9EFA4-8B08-C65D-4A7C-0D22B7C72EF7}"/>
              </a:ext>
            </a:extLst>
          </p:cNvPr>
          <p:cNvSpPr txBox="1"/>
          <p:nvPr/>
        </p:nvSpPr>
        <p:spPr>
          <a:xfrm>
            <a:off x="6710091" y="5647124"/>
            <a:ext cx="5380312" cy="769441"/>
          </a:xfrm>
          <a:prstGeom prst="rect">
            <a:avLst/>
          </a:prstGeom>
          <a:solidFill>
            <a:srgbClr val="0000FF"/>
          </a:solidFill>
        </p:spPr>
        <p:txBody>
          <a:bodyPr wrap="square" rtlCol="0">
            <a:spAutoFit/>
          </a:bodyPr>
          <a:lstStyle/>
          <a:p>
            <a:r>
              <a:rPr lang="en-US" altLang="ja-JP" sz="2200" b="1" dirty="0">
                <a:solidFill>
                  <a:schemeClr val="bg1"/>
                </a:solidFill>
              </a:rPr>
              <a:t>The laser path length is always set to an integer multiple of 6.72 cm </a:t>
            </a:r>
            <a:r>
              <a:rPr lang="en-US" altLang="ja-JP" sz="1600" b="1" dirty="0">
                <a:solidFill>
                  <a:schemeClr val="bg1"/>
                </a:solidFill>
              </a:rPr>
              <a:t>(4.46GHz).</a:t>
            </a:r>
            <a:r>
              <a:rPr kumimoji="1" lang="en-US" altLang="ja-JP" sz="1600" b="1" dirty="0">
                <a:solidFill>
                  <a:schemeClr val="bg1"/>
                </a:solidFill>
              </a:rPr>
              <a:t> </a:t>
            </a:r>
            <a:endParaRPr kumimoji="1" lang="ja-JP" altLang="en-US" sz="1600" b="1" dirty="0">
              <a:solidFill>
                <a:schemeClr val="bg1"/>
              </a:solidFill>
            </a:endParaRPr>
          </a:p>
        </p:txBody>
      </p:sp>
    </p:spTree>
    <p:extLst>
      <p:ext uri="{BB962C8B-B14F-4D97-AF65-F5344CB8AC3E}">
        <p14:creationId xmlns:p14="http://schemas.microsoft.com/office/powerpoint/2010/main" val="363493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19">
            <a:extLst>
              <a:ext uri="{FF2B5EF4-FFF2-40B4-BE49-F238E27FC236}">
                <a16:creationId xmlns:a16="http://schemas.microsoft.com/office/drawing/2014/main" id="{CCC40A16-1137-48BC-1CD2-50C63402D23D}"/>
              </a:ext>
            </a:extLst>
          </p:cNvPr>
          <p:cNvSpPr>
            <a:spLocks noGrp="1"/>
          </p:cNvSpPr>
          <p:nvPr>
            <p:ph type="sldNum" sz="quarter" idx="12"/>
          </p:nvPr>
        </p:nvSpPr>
        <p:spPr/>
        <p:txBody>
          <a:bodyPr/>
          <a:lstStyle/>
          <a:p>
            <a:fld id="{6ECE9F22-6082-4149-A6D0-CD8937F79825}" type="slidenum">
              <a:rPr kumimoji="1" lang="ja-JP" altLang="en-US" smtClean="0"/>
              <a:t>43</a:t>
            </a:fld>
            <a:endParaRPr kumimoji="1" lang="ja-JP" altLang="en-US"/>
          </a:p>
        </p:txBody>
      </p:sp>
      <p:pic>
        <p:nvPicPr>
          <p:cNvPr id="14" name="主fig_en">
            <a:extLst>
              <a:ext uri="{FF2B5EF4-FFF2-40B4-BE49-F238E27FC236}">
                <a16:creationId xmlns:a16="http://schemas.microsoft.com/office/drawing/2014/main" id="{C95261DF-62AB-0ADD-6549-BD8984252B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0" y="2404596"/>
            <a:ext cx="9144000" cy="2522206"/>
          </a:xfrm>
          <a:prstGeom prst="rect">
            <a:avLst/>
          </a:prstGeom>
        </p:spPr>
      </p:pic>
      <p:sp>
        <p:nvSpPr>
          <p:cNvPr id="11" name="吹き出し: 角を丸めた四角形 10">
            <a:extLst>
              <a:ext uri="{FF2B5EF4-FFF2-40B4-BE49-F238E27FC236}">
                <a16:creationId xmlns:a16="http://schemas.microsoft.com/office/drawing/2014/main" id="{23BD97EE-2C24-71CC-1104-00E74865CFED}"/>
              </a:ext>
            </a:extLst>
          </p:cNvPr>
          <p:cNvSpPr/>
          <p:nvPr/>
        </p:nvSpPr>
        <p:spPr>
          <a:xfrm>
            <a:off x="1604389" y="1489054"/>
            <a:ext cx="4380245" cy="792970"/>
          </a:xfrm>
          <a:prstGeom prst="wedgeRoundRectCallout">
            <a:avLst>
              <a:gd name="adj1" fmla="val -28473"/>
              <a:gd name="adj2" fmla="val 75753"/>
              <a:gd name="adj3" fmla="val 16667"/>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r>
              <a:rPr lang="en-US" altLang="ja-JP" sz="1400" b="1" dirty="0">
                <a:solidFill>
                  <a:schemeClr val="tx1"/>
                </a:solidFill>
              </a:rPr>
              <a:t>Laser</a:t>
            </a:r>
            <a:r>
              <a:rPr lang="ja-JP" altLang="en-US" sz="1400" b="1" dirty="0">
                <a:solidFill>
                  <a:schemeClr val="tx1"/>
                </a:solidFill>
              </a:rPr>
              <a:t> </a:t>
            </a:r>
            <a:r>
              <a:rPr lang="en-US" altLang="ja-JP" sz="1400" b="1" dirty="0">
                <a:solidFill>
                  <a:schemeClr val="tx1"/>
                </a:solidFill>
              </a:rPr>
              <a:t>Devices</a:t>
            </a:r>
            <a:r>
              <a:rPr lang="ja-JP" altLang="en-US" sz="1400" b="1" dirty="0">
                <a:solidFill>
                  <a:schemeClr val="tx1"/>
                </a:solidFill>
              </a:rPr>
              <a:t>：</a:t>
            </a:r>
            <a:br>
              <a:rPr lang="en-US" altLang="ja-JP" sz="1400" dirty="0">
                <a:solidFill>
                  <a:schemeClr val="tx1"/>
                </a:solidFill>
              </a:rPr>
            </a:br>
            <a:r>
              <a:rPr lang="ja-JP" altLang="en-US" sz="1400" dirty="0">
                <a:solidFill>
                  <a:schemeClr val="tx1"/>
                </a:solidFill>
              </a:rPr>
              <a:t>　</a:t>
            </a:r>
            <a:r>
              <a:rPr lang="en-US" altLang="ja-JP" sz="1400" b="1" dirty="0">
                <a:solidFill>
                  <a:schemeClr val="tx1"/>
                </a:solidFill>
              </a:rPr>
              <a:t>Yu</a:t>
            </a:r>
            <a:r>
              <a:rPr lang="ja-JP" altLang="en-US" sz="1400" b="1" dirty="0">
                <a:solidFill>
                  <a:schemeClr val="tx1"/>
                </a:solidFill>
              </a:rPr>
              <a:t> </a:t>
            </a:r>
            <a:r>
              <a:rPr lang="en-US" altLang="ja-JP" sz="1400" b="1" dirty="0" err="1">
                <a:solidFill>
                  <a:schemeClr val="tx1"/>
                </a:solidFill>
              </a:rPr>
              <a:t>Ohishi</a:t>
            </a:r>
            <a:r>
              <a:rPr lang="ja-JP" altLang="en-US" sz="1400" dirty="0">
                <a:solidFill>
                  <a:schemeClr val="tx1"/>
                </a:solidFill>
              </a:rPr>
              <a:t>（</a:t>
            </a:r>
            <a:r>
              <a:rPr lang="en-US" altLang="ja-JP" sz="1400" dirty="0">
                <a:solidFill>
                  <a:schemeClr val="tx1"/>
                </a:solidFill>
              </a:rPr>
              <a:t>KEK</a:t>
            </a:r>
            <a:r>
              <a:rPr lang="ja-JP" altLang="en-US" sz="1400" dirty="0">
                <a:solidFill>
                  <a:schemeClr val="tx1"/>
                </a:solidFill>
              </a:rPr>
              <a:t>、</a:t>
            </a:r>
            <a:r>
              <a:rPr lang="en-US" altLang="ja-JP" sz="1400" dirty="0">
                <a:solidFill>
                  <a:schemeClr val="tx1"/>
                </a:solidFill>
              </a:rPr>
              <a:t>Lyman-α</a:t>
            </a:r>
            <a:r>
              <a:rPr lang="ja-JP" altLang="en-US" sz="1400" dirty="0">
                <a:solidFill>
                  <a:schemeClr val="tx1"/>
                </a:solidFill>
              </a:rPr>
              <a:t> </a:t>
            </a:r>
            <a:r>
              <a:rPr lang="en-US" altLang="ja-JP" sz="1400" dirty="0">
                <a:solidFill>
                  <a:schemeClr val="tx1"/>
                </a:solidFill>
              </a:rPr>
              <a:t>Devices</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b="1" dirty="0" err="1">
                <a:solidFill>
                  <a:schemeClr val="tx1"/>
                </a:solidFill>
              </a:rPr>
              <a:t>Shinki</a:t>
            </a:r>
            <a:r>
              <a:rPr lang="en-US" altLang="ja-JP" sz="1400" b="1" dirty="0">
                <a:solidFill>
                  <a:schemeClr val="tx1"/>
                </a:solidFill>
              </a:rPr>
              <a:t> Nakamura</a:t>
            </a:r>
            <a:r>
              <a:rPr lang="ja-JP" altLang="en-US" sz="1400" dirty="0">
                <a:solidFill>
                  <a:schemeClr val="tx1"/>
                </a:solidFill>
              </a:rPr>
              <a:t>（</a:t>
            </a:r>
            <a:r>
              <a:rPr lang="en-US" altLang="ja-JP" sz="1400" dirty="0">
                <a:solidFill>
                  <a:schemeClr val="tx1"/>
                </a:solidFill>
              </a:rPr>
              <a:t>Ibaraki U.</a:t>
            </a:r>
            <a:r>
              <a:rPr lang="ja-JP" altLang="en-US" sz="1400" dirty="0">
                <a:solidFill>
                  <a:schemeClr val="tx1"/>
                </a:solidFill>
              </a:rPr>
              <a:t>、</a:t>
            </a:r>
            <a:r>
              <a:rPr lang="en-US" altLang="ja-JP" sz="1400" dirty="0" err="1">
                <a:solidFill>
                  <a:schemeClr val="tx1"/>
                </a:solidFill>
              </a:rPr>
              <a:t>Yb:YAG</a:t>
            </a:r>
            <a:r>
              <a:rPr lang="ja-JP" altLang="en-US" sz="1400" dirty="0">
                <a:solidFill>
                  <a:schemeClr val="tx1"/>
                </a:solidFill>
              </a:rPr>
              <a:t> </a:t>
            </a:r>
            <a:r>
              <a:rPr lang="en-US" altLang="ja-JP" sz="1400" dirty="0">
                <a:solidFill>
                  <a:schemeClr val="tx1"/>
                </a:solidFill>
              </a:rPr>
              <a:t>Laser</a:t>
            </a:r>
            <a:r>
              <a:rPr lang="ja-JP" altLang="en-US" sz="1400" dirty="0">
                <a:solidFill>
                  <a:schemeClr val="tx1"/>
                </a:solidFill>
              </a:rPr>
              <a:t>）</a:t>
            </a:r>
          </a:p>
        </p:txBody>
      </p:sp>
      <p:sp>
        <p:nvSpPr>
          <p:cNvPr id="12" name="吹き出し: 角を丸めた四角形 11">
            <a:extLst>
              <a:ext uri="{FF2B5EF4-FFF2-40B4-BE49-F238E27FC236}">
                <a16:creationId xmlns:a16="http://schemas.microsoft.com/office/drawing/2014/main" id="{ED64B329-F06A-97CD-0488-793EA409E0EA}"/>
              </a:ext>
            </a:extLst>
          </p:cNvPr>
          <p:cNvSpPr/>
          <p:nvPr/>
        </p:nvSpPr>
        <p:spPr>
          <a:xfrm>
            <a:off x="1604386" y="5174904"/>
            <a:ext cx="4550230" cy="1079361"/>
          </a:xfrm>
          <a:prstGeom prst="wedgeRoundRectCallout">
            <a:avLst>
              <a:gd name="adj1" fmla="val 24106"/>
              <a:gd name="adj2" fmla="val -106279"/>
              <a:gd name="adj3" fmla="val 16667"/>
            </a:avLst>
          </a:prstGeom>
          <a:solidFill>
            <a:schemeClr val="accent5">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altLang="ja-JP" sz="1400" b="1" dirty="0">
                <a:solidFill>
                  <a:schemeClr val="tx1"/>
                </a:solidFill>
              </a:rPr>
              <a:t>Cyclotron and Beamlines</a:t>
            </a:r>
            <a:r>
              <a:rPr lang="ja-JP"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　</a:t>
            </a:r>
            <a:r>
              <a:rPr lang="en-US" altLang="ja-JP" sz="1400" b="1" dirty="0">
                <a:solidFill>
                  <a:schemeClr val="tx1"/>
                </a:solidFill>
              </a:rPr>
              <a:t>Junichi</a:t>
            </a:r>
            <a:r>
              <a:rPr lang="ja-JP" altLang="en-US" sz="1400" b="1" dirty="0">
                <a:solidFill>
                  <a:schemeClr val="tx1"/>
                </a:solidFill>
              </a:rPr>
              <a:t> </a:t>
            </a:r>
            <a:r>
              <a:rPr lang="en-US" altLang="ja-JP" sz="1400" b="1" dirty="0">
                <a:solidFill>
                  <a:schemeClr val="tx1"/>
                </a:solidFill>
              </a:rPr>
              <a:t>Ohnishi</a:t>
            </a:r>
            <a:r>
              <a:rPr lang="ja-JP" altLang="en-US" sz="1400" dirty="0">
                <a:solidFill>
                  <a:schemeClr val="tx1"/>
                </a:solidFill>
              </a:rPr>
              <a:t>（</a:t>
            </a:r>
            <a:r>
              <a:rPr lang="en-US" altLang="ja-JP" sz="1400" dirty="0">
                <a:solidFill>
                  <a:schemeClr val="tx1"/>
                </a:solidFill>
              </a:rPr>
              <a:t>Riken</a:t>
            </a:r>
            <a:r>
              <a:rPr lang="ja-JP" altLang="en-US" sz="1400" dirty="0">
                <a:solidFill>
                  <a:schemeClr val="tx1"/>
                </a:solidFill>
              </a:rPr>
              <a:t>、</a:t>
            </a:r>
            <a:r>
              <a:rPr lang="en-US" altLang="ja-JP" sz="1400" dirty="0">
                <a:solidFill>
                  <a:schemeClr val="tx1"/>
                </a:solidFill>
              </a:rPr>
              <a:t>Cyclotron</a:t>
            </a:r>
            <a:r>
              <a:rPr lang="ja-JP" altLang="en-US" sz="1400" dirty="0">
                <a:solidFill>
                  <a:schemeClr val="tx1"/>
                </a:solidFill>
              </a:rPr>
              <a:t>）、</a:t>
            </a:r>
            <a:br>
              <a:rPr lang="en-US" altLang="ja-JP" sz="1400" dirty="0">
                <a:solidFill>
                  <a:schemeClr val="tx1"/>
                </a:solidFill>
              </a:rPr>
            </a:br>
            <a:r>
              <a:rPr lang="ja-JP" altLang="en-US" sz="1400" dirty="0">
                <a:solidFill>
                  <a:schemeClr val="tx1"/>
                </a:solidFill>
              </a:rPr>
              <a:t>　</a:t>
            </a:r>
            <a:r>
              <a:rPr lang="en-US" altLang="ja-JP" sz="1400" b="1" dirty="0">
                <a:solidFill>
                  <a:schemeClr val="tx1"/>
                </a:solidFill>
              </a:rPr>
              <a:t>Takayuki Yamazaki</a:t>
            </a:r>
            <a:r>
              <a:rPr lang="ja-JP" altLang="en-US" sz="1400" dirty="0">
                <a:solidFill>
                  <a:schemeClr val="tx1"/>
                </a:solidFill>
              </a:rPr>
              <a:t>（</a:t>
            </a:r>
            <a:r>
              <a:rPr lang="en-US" altLang="ja-JP" sz="1400" dirty="0">
                <a:solidFill>
                  <a:schemeClr val="tx1"/>
                </a:solidFill>
              </a:rPr>
              <a:t>KEK</a:t>
            </a:r>
            <a:r>
              <a:rPr lang="ja-JP" altLang="en-US" sz="1400" dirty="0">
                <a:solidFill>
                  <a:schemeClr val="tx1"/>
                </a:solidFill>
              </a:rPr>
              <a:t>、</a:t>
            </a:r>
            <a:r>
              <a:rPr lang="en-US" altLang="ja-JP" sz="1400" dirty="0">
                <a:solidFill>
                  <a:schemeClr val="tx1"/>
                </a:solidFill>
              </a:rPr>
              <a:t>Beamline Develop.</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a:t>
            </a:r>
            <a:r>
              <a:rPr lang="en-US" altLang="ja-JP" sz="1400" b="1" dirty="0">
                <a:solidFill>
                  <a:schemeClr val="tx1"/>
                </a:solidFill>
              </a:rPr>
              <a:t>Akira</a:t>
            </a:r>
            <a:r>
              <a:rPr lang="ja-JP" altLang="en-US" sz="1400" b="1" dirty="0">
                <a:solidFill>
                  <a:schemeClr val="tx1"/>
                </a:solidFill>
              </a:rPr>
              <a:t> </a:t>
            </a:r>
            <a:r>
              <a:rPr lang="en-US" altLang="ja-JP" sz="1400" b="1" dirty="0">
                <a:solidFill>
                  <a:schemeClr val="tx1"/>
                </a:solidFill>
              </a:rPr>
              <a:t>Goto</a:t>
            </a:r>
            <a:r>
              <a:rPr lang="ja-JP" altLang="en-US" sz="1400" dirty="0">
                <a:solidFill>
                  <a:schemeClr val="tx1"/>
                </a:solidFill>
              </a:rPr>
              <a:t>（</a:t>
            </a:r>
            <a:r>
              <a:rPr lang="en-US" altLang="ja-JP" sz="1400" dirty="0">
                <a:solidFill>
                  <a:schemeClr val="tx1"/>
                </a:solidFill>
              </a:rPr>
              <a:t>Riken/KEK</a:t>
            </a:r>
            <a:r>
              <a:rPr lang="ja-JP" altLang="en-US" sz="1400" dirty="0">
                <a:solidFill>
                  <a:schemeClr val="tx1"/>
                </a:solidFill>
              </a:rPr>
              <a:t>、</a:t>
            </a:r>
            <a:r>
              <a:rPr lang="en-US" altLang="ja-JP" sz="1400" dirty="0">
                <a:solidFill>
                  <a:schemeClr val="tx1"/>
                </a:solidFill>
              </a:rPr>
              <a:t>Cyclotron</a:t>
            </a:r>
            <a:r>
              <a:rPr lang="ja-JP" altLang="en-US" sz="1400" dirty="0">
                <a:solidFill>
                  <a:schemeClr val="tx1"/>
                </a:solidFill>
              </a:rPr>
              <a:t>）</a:t>
            </a:r>
            <a:endParaRPr lang="en-US" altLang="ja-JP" sz="1400" dirty="0">
              <a:solidFill>
                <a:schemeClr val="tx1"/>
              </a:solidFill>
            </a:endParaRPr>
          </a:p>
        </p:txBody>
      </p:sp>
      <p:sp>
        <p:nvSpPr>
          <p:cNvPr id="13" name="吹き出し: 角を丸めた四角形 12">
            <a:extLst>
              <a:ext uri="{FF2B5EF4-FFF2-40B4-BE49-F238E27FC236}">
                <a16:creationId xmlns:a16="http://schemas.microsoft.com/office/drawing/2014/main" id="{34CF86A3-BC11-14D2-803A-66583361F2BE}"/>
              </a:ext>
            </a:extLst>
          </p:cNvPr>
          <p:cNvSpPr/>
          <p:nvPr/>
        </p:nvSpPr>
        <p:spPr>
          <a:xfrm>
            <a:off x="6096000" y="842674"/>
            <a:ext cx="3628292" cy="830768"/>
          </a:xfrm>
          <a:prstGeom prst="wedgeRoundRectCallout">
            <a:avLst>
              <a:gd name="adj1" fmla="val -4622"/>
              <a:gd name="adj2" fmla="val 255556"/>
              <a:gd name="adj3" fmla="val 16667"/>
            </a:avLst>
          </a:prstGeom>
          <a:solidFill>
            <a:schemeClr val="accent4">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rPr>
              <a:t>Superconducting Lens</a:t>
            </a:r>
            <a:r>
              <a:rPr lang="ja-JP" altLang="en-US" sz="1400" b="1" dirty="0">
                <a:solidFill>
                  <a:schemeClr val="tx1"/>
                </a:solidFill>
              </a:rPr>
              <a:t>：</a:t>
            </a:r>
            <a:br>
              <a:rPr lang="en-US" altLang="ja-JP" sz="1400" dirty="0">
                <a:solidFill>
                  <a:schemeClr val="tx1"/>
                </a:solidFill>
              </a:rPr>
            </a:br>
            <a:r>
              <a:rPr lang="ja-JP" altLang="en-US" sz="1400" dirty="0">
                <a:solidFill>
                  <a:schemeClr val="tx1"/>
                </a:solidFill>
              </a:rPr>
              <a:t>　</a:t>
            </a:r>
            <a:r>
              <a:rPr lang="en-US" altLang="ja-JP" sz="1400" b="1" dirty="0" err="1">
                <a:solidFill>
                  <a:schemeClr val="tx1"/>
                </a:solidFill>
              </a:rPr>
              <a:t>Kenicih</a:t>
            </a:r>
            <a:r>
              <a:rPr lang="ja-JP" altLang="en-US" sz="1400" b="1" dirty="0">
                <a:solidFill>
                  <a:schemeClr val="tx1"/>
                </a:solidFill>
              </a:rPr>
              <a:t> </a:t>
            </a:r>
            <a:r>
              <a:rPr lang="en-US" altLang="ja-JP" sz="1400" b="1" dirty="0">
                <a:solidFill>
                  <a:schemeClr val="tx1"/>
                </a:solidFill>
              </a:rPr>
              <a:t>Sasaki</a:t>
            </a:r>
          </a:p>
          <a:p>
            <a:r>
              <a:rPr lang="ja-JP" altLang="en-US" sz="1400" dirty="0">
                <a:solidFill>
                  <a:schemeClr val="tx1"/>
                </a:solidFill>
              </a:rPr>
              <a:t>（</a:t>
            </a:r>
            <a:r>
              <a:rPr lang="en-US" altLang="ja-JP" sz="1400" dirty="0">
                <a:solidFill>
                  <a:schemeClr val="tx1"/>
                </a:solidFill>
              </a:rPr>
              <a:t>KEK</a:t>
            </a:r>
            <a:r>
              <a:rPr lang="ja-JP" altLang="en-US" sz="1400" dirty="0">
                <a:solidFill>
                  <a:schemeClr val="tx1"/>
                </a:solidFill>
              </a:rPr>
              <a:t> </a:t>
            </a:r>
            <a:r>
              <a:rPr lang="en-US" altLang="ja-JP" sz="1400" dirty="0">
                <a:solidFill>
                  <a:schemeClr val="tx1"/>
                </a:solidFill>
              </a:rPr>
              <a:t>Cryo-G</a:t>
            </a:r>
            <a:r>
              <a:rPr lang="ja-JP" altLang="en-US" sz="1400" dirty="0">
                <a:solidFill>
                  <a:schemeClr val="tx1"/>
                </a:solidFill>
              </a:rPr>
              <a:t>、</a:t>
            </a:r>
            <a:r>
              <a:rPr lang="en-US" altLang="ja-JP" sz="1400" dirty="0">
                <a:solidFill>
                  <a:schemeClr val="tx1"/>
                </a:solidFill>
              </a:rPr>
              <a:t>SC-Magnets</a:t>
            </a:r>
            <a:r>
              <a:rPr lang="ja-JP" altLang="en-US" sz="1400" dirty="0">
                <a:solidFill>
                  <a:schemeClr val="tx1"/>
                </a:solidFill>
              </a:rPr>
              <a:t>）</a:t>
            </a:r>
            <a:endParaRPr lang="en-US" altLang="ja-JP" sz="1400" dirty="0">
              <a:solidFill>
                <a:schemeClr val="tx1"/>
              </a:solidFill>
            </a:endParaRPr>
          </a:p>
        </p:txBody>
      </p:sp>
      <p:sp>
        <p:nvSpPr>
          <p:cNvPr id="15" name="吹き出し: 角を丸めた四角形 14">
            <a:extLst>
              <a:ext uri="{FF2B5EF4-FFF2-40B4-BE49-F238E27FC236}">
                <a16:creationId xmlns:a16="http://schemas.microsoft.com/office/drawing/2014/main" id="{7E083323-7F08-F4E4-685B-692A7FA06A6E}"/>
              </a:ext>
            </a:extLst>
          </p:cNvPr>
          <p:cNvSpPr/>
          <p:nvPr/>
        </p:nvSpPr>
        <p:spPr>
          <a:xfrm>
            <a:off x="6236680" y="5001829"/>
            <a:ext cx="4431323" cy="1609953"/>
          </a:xfrm>
          <a:prstGeom prst="wedgeRoundRectCallout">
            <a:avLst>
              <a:gd name="adj1" fmla="val -8892"/>
              <a:gd name="adj2" fmla="val -130235"/>
              <a:gd name="adj3" fmla="val 16667"/>
            </a:avLst>
          </a:prstGeom>
          <a:solidFill>
            <a:schemeClr val="accent2">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US" altLang="ja-JP" sz="1400" b="1" dirty="0">
                <a:solidFill>
                  <a:schemeClr val="tx1"/>
                </a:solidFill>
                <a:latin typeface="Segoe UI" panose="020B0502040204020203" pitchFamily="34" charset="0"/>
                <a:cs typeface="Segoe UI" panose="020B0502040204020203" pitchFamily="34" charset="0"/>
              </a:rPr>
              <a:t>Power</a:t>
            </a:r>
            <a:r>
              <a:rPr lang="ja-JP" altLang="en-US" sz="1400" b="1"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Devices</a:t>
            </a:r>
            <a:r>
              <a:rPr lang="ja-JP" altLang="en-US" sz="1400" b="1" dirty="0">
                <a:solidFill>
                  <a:schemeClr val="tx1"/>
                </a:solidFill>
                <a:latin typeface="Segoe UI" panose="020B0502040204020203" pitchFamily="34" charset="0"/>
                <a:cs typeface="Segoe UI" panose="020B0502040204020203" pitchFamily="34" charset="0"/>
              </a:rPr>
              <a:t>：</a:t>
            </a:r>
            <a:endParaRPr lang="en-US" altLang="ja-JP" sz="1400" b="1" dirty="0">
              <a:solidFill>
                <a:schemeClr val="tx1"/>
              </a:solidFill>
              <a:latin typeface="Segoe UI" panose="020B0502040204020203" pitchFamily="34" charset="0"/>
              <a:cs typeface="Segoe UI" panose="020B0502040204020203" pitchFamily="34" charset="0"/>
            </a:endParaRPr>
          </a:p>
          <a:p>
            <a:r>
              <a:rPr lang="ja-JP" altLang="en-US" sz="1400"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Hiroshi Sato</a:t>
            </a:r>
            <a:r>
              <a:rPr lang="ja-JP" altLang="en-US" sz="1400" dirty="0">
                <a:solidFill>
                  <a:schemeClr val="tx1"/>
                </a:solidFill>
                <a:latin typeface="Segoe UI" panose="020B0502040204020203" pitchFamily="34" charset="0"/>
                <a:cs typeface="Segoe UI" panose="020B0502040204020203" pitchFamily="34" charset="0"/>
              </a:rPr>
              <a:t>（</a:t>
            </a:r>
            <a:r>
              <a:rPr lang="en-US" altLang="ja-JP" sz="1400" dirty="0">
                <a:solidFill>
                  <a:schemeClr val="tx1"/>
                </a:solidFill>
                <a:latin typeface="Segoe UI" panose="020B0502040204020203" pitchFamily="34" charset="0"/>
                <a:cs typeface="Segoe UI" panose="020B0502040204020203" pitchFamily="34" charset="0"/>
              </a:rPr>
              <a:t>AIST</a:t>
            </a:r>
            <a:r>
              <a:rPr lang="ja-JP" altLang="en-US" sz="1400" dirty="0">
                <a:solidFill>
                  <a:schemeClr val="tx1"/>
                </a:solidFill>
                <a:latin typeface="Segoe UI" panose="020B0502040204020203" pitchFamily="34" charset="0"/>
                <a:cs typeface="Segoe UI" panose="020B0502040204020203" pitchFamily="34" charset="0"/>
              </a:rPr>
              <a:t>、</a:t>
            </a:r>
            <a:r>
              <a:rPr lang="en-US" altLang="ja-JP" sz="1400" dirty="0">
                <a:solidFill>
                  <a:schemeClr val="tx1"/>
                </a:solidFill>
                <a:latin typeface="Segoe UI" panose="020B0502040204020203" pitchFamily="34" charset="0"/>
                <a:cs typeface="Segoe UI" panose="020B0502040204020203" pitchFamily="34" charset="0"/>
              </a:rPr>
              <a:t>MOSFET</a:t>
            </a:r>
            <a:r>
              <a:rPr lang="ja-JP" altLang="en-US" sz="1400" dirty="0">
                <a:solidFill>
                  <a:schemeClr val="tx1"/>
                </a:solidFill>
                <a:latin typeface="Segoe UI" panose="020B0502040204020203" pitchFamily="34" charset="0"/>
                <a:cs typeface="Segoe UI" panose="020B0502040204020203" pitchFamily="34" charset="0"/>
              </a:rPr>
              <a:t>）</a:t>
            </a:r>
            <a:br>
              <a:rPr lang="en-US" altLang="ja-JP" sz="1400" dirty="0">
                <a:solidFill>
                  <a:schemeClr val="tx1"/>
                </a:solidFill>
                <a:latin typeface="Segoe UI" panose="020B0502040204020203" pitchFamily="34" charset="0"/>
                <a:cs typeface="Segoe UI" panose="020B0502040204020203" pitchFamily="34" charset="0"/>
              </a:rPr>
            </a:br>
            <a:endParaRPr lang="en-US" altLang="ja-JP" sz="1400" dirty="0">
              <a:solidFill>
                <a:schemeClr val="tx1"/>
              </a:solidFill>
              <a:latin typeface="Segoe UI" panose="020B0502040204020203" pitchFamily="34" charset="0"/>
              <a:cs typeface="Segoe UI" panose="020B0502040204020203" pitchFamily="34" charset="0"/>
            </a:endParaRPr>
          </a:p>
          <a:p>
            <a:r>
              <a:rPr lang="en-US" altLang="ja-JP" sz="1400" b="1" dirty="0">
                <a:solidFill>
                  <a:schemeClr val="tx1"/>
                </a:solidFill>
                <a:latin typeface="Segoe UI" panose="020B0502040204020203" pitchFamily="34" charset="0"/>
                <a:cs typeface="Segoe UI" panose="020B0502040204020203" pitchFamily="34" charset="0"/>
              </a:rPr>
              <a:t>Life Sciences</a:t>
            </a:r>
            <a:r>
              <a:rPr lang="ja-JP" altLang="en-US" sz="1400" b="1" dirty="0">
                <a:solidFill>
                  <a:schemeClr val="tx1"/>
                </a:solidFill>
                <a:latin typeface="Segoe UI" panose="020B0502040204020203" pitchFamily="34" charset="0"/>
                <a:cs typeface="Segoe UI" panose="020B0502040204020203" pitchFamily="34" charset="0"/>
              </a:rPr>
              <a:t>：</a:t>
            </a:r>
            <a:endParaRPr lang="en-US" altLang="ja-JP" sz="1400" b="1" dirty="0">
              <a:solidFill>
                <a:schemeClr val="tx1"/>
              </a:solidFill>
              <a:latin typeface="Segoe UI" panose="020B0502040204020203" pitchFamily="34" charset="0"/>
              <a:cs typeface="Segoe UI" panose="020B0502040204020203" pitchFamily="34" charset="0"/>
            </a:endParaRPr>
          </a:p>
          <a:p>
            <a:r>
              <a:rPr lang="ja-JP" altLang="en-US" sz="1400"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N.</a:t>
            </a:r>
            <a:r>
              <a:rPr lang="ja-JP" altLang="en-US" sz="1400" b="1" dirty="0">
                <a:solidFill>
                  <a:schemeClr val="tx1"/>
                </a:solidFill>
                <a:latin typeface="Segoe UI" panose="020B0502040204020203" pitchFamily="34" charset="0"/>
                <a:cs typeface="Segoe UI" panose="020B0502040204020203" pitchFamily="34" charset="0"/>
              </a:rPr>
              <a:t> </a:t>
            </a:r>
            <a:r>
              <a:rPr lang="en-US" altLang="ja-JP" sz="1400" b="1" dirty="0" err="1">
                <a:solidFill>
                  <a:schemeClr val="tx1"/>
                </a:solidFill>
                <a:latin typeface="Segoe UI" panose="020B0502040204020203" pitchFamily="34" charset="0"/>
                <a:cs typeface="Segoe UI" panose="020B0502040204020203" pitchFamily="34" charset="0"/>
              </a:rPr>
              <a:t>Usuda</a:t>
            </a:r>
            <a:r>
              <a:rPr lang="en-US" altLang="ja-JP" sz="1400" b="1" dirty="0">
                <a:solidFill>
                  <a:schemeClr val="tx1"/>
                </a:solidFill>
                <a:latin typeface="Segoe UI" panose="020B0502040204020203" pitchFamily="34" charset="0"/>
                <a:cs typeface="Segoe UI" panose="020B0502040204020203" pitchFamily="34" charset="0"/>
              </a:rPr>
              <a:t>, M. Fukazawa</a:t>
            </a:r>
            <a:r>
              <a:rPr lang="ja-JP" altLang="en-US" sz="1400" b="1" dirty="0">
                <a:solidFill>
                  <a:schemeClr val="tx1"/>
                </a:solidFill>
                <a:latin typeface="Segoe UI" panose="020B0502040204020203" pitchFamily="34" charset="0"/>
                <a:cs typeface="Segoe UI" panose="020B0502040204020203" pitchFamily="34" charset="0"/>
              </a:rPr>
              <a:t> </a:t>
            </a:r>
            <a:r>
              <a:rPr lang="en-US" altLang="ja-JP" sz="1400" dirty="0">
                <a:solidFill>
                  <a:schemeClr val="tx1"/>
                </a:solidFill>
                <a:latin typeface="Segoe UI" panose="020B0502040204020203" pitchFamily="34" charset="0"/>
                <a:cs typeface="Segoe UI" panose="020B0502040204020203" pitchFamily="34" charset="0"/>
              </a:rPr>
              <a:t>(Fujita Med. U, Brain),</a:t>
            </a:r>
          </a:p>
          <a:p>
            <a:r>
              <a:rPr lang="ja-JP" altLang="en-US" sz="1400"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K.</a:t>
            </a:r>
            <a:r>
              <a:rPr lang="ja-JP" altLang="en-US" sz="1400" b="1" dirty="0">
                <a:solidFill>
                  <a:schemeClr val="tx1"/>
                </a:solidFill>
                <a:latin typeface="Segoe UI" panose="020B0502040204020203" pitchFamily="34" charset="0"/>
                <a:cs typeface="Segoe UI" panose="020B0502040204020203" pitchFamily="34" charset="0"/>
              </a:rPr>
              <a:t> </a:t>
            </a:r>
            <a:r>
              <a:rPr lang="en-US" altLang="ja-JP" sz="1400" b="1" dirty="0" err="1">
                <a:solidFill>
                  <a:schemeClr val="tx1"/>
                </a:solidFill>
                <a:latin typeface="Segoe UI" panose="020B0502040204020203" pitchFamily="34" charset="0"/>
                <a:cs typeface="Segoe UI" panose="020B0502040204020203" pitchFamily="34" charset="0"/>
              </a:rPr>
              <a:t>Jokura</a:t>
            </a:r>
            <a:r>
              <a:rPr lang="en-US" altLang="ja-JP" sz="1400" b="1" dirty="0">
                <a:solidFill>
                  <a:schemeClr val="tx1"/>
                </a:solidFill>
                <a:latin typeface="Segoe UI" panose="020B0502040204020203" pitchFamily="34" charset="0"/>
                <a:cs typeface="Segoe UI" panose="020B0502040204020203" pitchFamily="34" charset="0"/>
              </a:rPr>
              <a:t>,</a:t>
            </a:r>
            <a:r>
              <a:rPr lang="ja-JP" altLang="en-US" sz="1400" b="1"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K. </a:t>
            </a:r>
            <a:r>
              <a:rPr lang="en-US" altLang="ja-JP" sz="1400" b="1" dirty="0" err="1">
                <a:solidFill>
                  <a:schemeClr val="tx1"/>
                </a:solidFill>
                <a:latin typeface="Segoe UI" panose="020B0502040204020203" pitchFamily="34" charset="0"/>
                <a:cs typeface="Segoe UI" panose="020B0502040204020203" pitchFamily="34" charset="0"/>
              </a:rPr>
              <a:t>Kameya</a:t>
            </a:r>
            <a:r>
              <a:rPr lang="ja-JP" altLang="en-US" sz="1400" dirty="0">
                <a:solidFill>
                  <a:schemeClr val="tx1"/>
                </a:solidFill>
                <a:latin typeface="Segoe UI" panose="020B0502040204020203" pitchFamily="34" charset="0"/>
                <a:cs typeface="Segoe UI" panose="020B0502040204020203" pitchFamily="34" charset="0"/>
              </a:rPr>
              <a:t> </a:t>
            </a:r>
            <a:r>
              <a:rPr lang="en-US" altLang="ja-JP" sz="1400" dirty="0">
                <a:solidFill>
                  <a:schemeClr val="tx1"/>
                </a:solidFill>
                <a:latin typeface="Segoe UI" panose="020B0502040204020203" pitchFamily="34" charset="0"/>
                <a:cs typeface="Segoe UI" panose="020B0502040204020203" pitchFamily="34" charset="0"/>
              </a:rPr>
              <a:t>(Shinshu U. Med.),</a:t>
            </a:r>
            <a:br>
              <a:rPr lang="en-US" altLang="ja-JP" sz="1400" dirty="0">
                <a:solidFill>
                  <a:schemeClr val="tx1"/>
                </a:solidFill>
                <a:latin typeface="Segoe UI" panose="020B0502040204020203" pitchFamily="34" charset="0"/>
                <a:cs typeface="Segoe UI" panose="020B0502040204020203" pitchFamily="34" charset="0"/>
              </a:rPr>
            </a:br>
            <a:r>
              <a:rPr lang="ja-JP" altLang="en-US" sz="1400" dirty="0">
                <a:solidFill>
                  <a:schemeClr val="tx1"/>
                </a:solidFill>
                <a:latin typeface="Segoe UI" panose="020B0502040204020203" pitchFamily="34" charset="0"/>
                <a:cs typeface="Segoe UI" panose="020B0502040204020203" pitchFamily="34" charset="0"/>
              </a:rPr>
              <a:t>　</a:t>
            </a:r>
            <a:r>
              <a:rPr lang="en-US" altLang="ja-JP" sz="1400" b="1" dirty="0">
                <a:solidFill>
                  <a:schemeClr val="tx1"/>
                </a:solidFill>
                <a:latin typeface="Segoe UI" panose="020B0502040204020203" pitchFamily="34" charset="0"/>
                <a:cs typeface="Segoe UI" panose="020B0502040204020203" pitchFamily="34" charset="0"/>
              </a:rPr>
              <a:t>K. </a:t>
            </a:r>
            <a:r>
              <a:rPr lang="en-US" altLang="ja-JP" sz="1400" b="1" dirty="0" err="1">
                <a:solidFill>
                  <a:schemeClr val="tx1"/>
                </a:solidFill>
                <a:latin typeface="Segoe UI" panose="020B0502040204020203" pitchFamily="34" charset="0"/>
                <a:cs typeface="Segoe UI" panose="020B0502040204020203" pitchFamily="34" charset="0"/>
              </a:rPr>
              <a:t>Muratra</a:t>
            </a:r>
            <a:r>
              <a:rPr lang="en-US" altLang="ja-JP" sz="1400" dirty="0">
                <a:solidFill>
                  <a:schemeClr val="tx1"/>
                </a:solidFill>
                <a:latin typeface="Segoe UI" panose="020B0502040204020203" pitchFamily="34" charset="0"/>
                <a:cs typeface="Segoe UI" panose="020B0502040204020203" pitchFamily="34" charset="0"/>
              </a:rPr>
              <a:t> (NIPS, TEM), </a:t>
            </a:r>
            <a:r>
              <a:rPr lang="en-US" altLang="ja-JP" sz="1400" b="1" dirty="0">
                <a:solidFill>
                  <a:schemeClr val="tx1"/>
                </a:solidFill>
                <a:latin typeface="Segoe UI" panose="020B0502040204020203" pitchFamily="34" charset="0"/>
                <a:cs typeface="Segoe UI" panose="020B0502040204020203" pitchFamily="34" charset="0"/>
              </a:rPr>
              <a:t>T. </a:t>
            </a:r>
            <a:r>
              <a:rPr lang="en-US" altLang="ja-JP" sz="1400" b="1" dirty="0" err="1">
                <a:solidFill>
                  <a:schemeClr val="tx1"/>
                </a:solidFill>
                <a:latin typeface="Segoe UI" panose="020B0502040204020203" pitchFamily="34" charset="0"/>
                <a:cs typeface="Segoe UI" panose="020B0502040204020203" pitchFamily="34" charset="0"/>
              </a:rPr>
              <a:t>Senda</a:t>
            </a:r>
            <a:r>
              <a:rPr lang="en-US" altLang="ja-JP" sz="1400" dirty="0">
                <a:solidFill>
                  <a:schemeClr val="tx1"/>
                </a:solidFill>
                <a:latin typeface="Segoe UI" panose="020B0502040204020203" pitchFamily="34" charset="0"/>
                <a:cs typeface="Segoe UI" panose="020B0502040204020203" pitchFamily="34" charset="0"/>
              </a:rPr>
              <a:t> (KEK, TEM/X-ray)</a:t>
            </a:r>
          </a:p>
        </p:txBody>
      </p:sp>
      <p:sp>
        <p:nvSpPr>
          <p:cNvPr id="16" name="吹き出し: 角を丸めた四角形 15">
            <a:extLst>
              <a:ext uri="{FF2B5EF4-FFF2-40B4-BE49-F238E27FC236}">
                <a16:creationId xmlns:a16="http://schemas.microsoft.com/office/drawing/2014/main" id="{0988E027-16BD-23F9-CA01-BAA267FB31DE}"/>
              </a:ext>
            </a:extLst>
          </p:cNvPr>
          <p:cNvSpPr/>
          <p:nvPr/>
        </p:nvSpPr>
        <p:spPr>
          <a:xfrm>
            <a:off x="7777316" y="1714203"/>
            <a:ext cx="2861188" cy="630273"/>
          </a:xfrm>
          <a:prstGeom prst="wedgeRoundRectCallout">
            <a:avLst>
              <a:gd name="adj1" fmla="val 3400"/>
              <a:gd name="adj2" fmla="val 129841"/>
              <a:gd name="adj3" fmla="val 16667"/>
            </a:avLst>
          </a:prstGeom>
          <a:solidFill>
            <a:schemeClr val="accent3">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rPr>
              <a:t>Optics</a:t>
            </a:r>
            <a:r>
              <a:rPr lang="ja-JP" altLang="en-US" sz="1400" dirty="0">
                <a:solidFill>
                  <a:schemeClr val="tx1"/>
                </a:solidFill>
              </a:rPr>
              <a:t>：</a:t>
            </a:r>
            <a:endParaRPr lang="en-US" altLang="ja-JP" sz="1400" dirty="0">
              <a:solidFill>
                <a:schemeClr val="tx1"/>
              </a:solidFill>
            </a:endParaRPr>
          </a:p>
          <a:p>
            <a:r>
              <a:rPr lang="ja-JP" altLang="en-US" sz="1400" b="1" dirty="0">
                <a:solidFill>
                  <a:schemeClr val="tx1"/>
                </a:solidFill>
              </a:rPr>
              <a:t>   </a:t>
            </a:r>
            <a:r>
              <a:rPr lang="en-US" altLang="ja-JP" sz="1400" b="1" dirty="0">
                <a:solidFill>
                  <a:schemeClr val="tx1"/>
                </a:solidFill>
              </a:rPr>
              <a:t>Y. Arai </a:t>
            </a:r>
            <a:r>
              <a:rPr lang="en-US" altLang="ja-JP" sz="1100" spc="-150" dirty="0">
                <a:solidFill>
                  <a:schemeClr val="tx1"/>
                </a:solidFill>
              </a:rPr>
              <a:t>(</a:t>
            </a:r>
            <a:r>
              <a:rPr lang="en-US" altLang="ja-JP" sz="1100" spc="-150" dirty="0" err="1">
                <a:solidFill>
                  <a:schemeClr val="tx1"/>
                </a:solidFill>
              </a:rPr>
              <a:t>Terabase</a:t>
            </a:r>
            <a:r>
              <a:rPr lang="en-US" altLang="ja-JP" sz="1100" spc="-150" dirty="0">
                <a:solidFill>
                  <a:schemeClr val="tx1"/>
                </a:solidFill>
              </a:rPr>
              <a:t>)</a:t>
            </a:r>
          </a:p>
        </p:txBody>
      </p:sp>
      <p:sp>
        <p:nvSpPr>
          <p:cNvPr id="6" name="テキスト ボックス 5">
            <a:extLst>
              <a:ext uri="{FF2B5EF4-FFF2-40B4-BE49-F238E27FC236}">
                <a16:creationId xmlns:a16="http://schemas.microsoft.com/office/drawing/2014/main" id="{C11FF535-EC08-AEE8-12FB-87B3F79969C6}"/>
              </a:ext>
            </a:extLst>
          </p:cNvPr>
          <p:cNvSpPr txBox="1"/>
          <p:nvPr/>
        </p:nvSpPr>
        <p:spPr>
          <a:xfrm>
            <a:off x="1604388" y="767650"/>
            <a:ext cx="3031115" cy="523220"/>
          </a:xfrm>
          <a:prstGeom prst="rect">
            <a:avLst/>
          </a:prstGeom>
          <a:noFill/>
        </p:spPr>
        <p:txBody>
          <a:bodyPr wrap="square">
            <a:spAutoFit/>
          </a:bodyPr>
          <a:lstStyle/>
          <a:p>
            <a:r>
              <a:rPr lang="en-US" altLang="ja-JP" sz="1400" b="1" dirty="0"/>
              <a:t>Direction</a:t>
            </a:r>
            <a:r>
              <a:rPr lang="ja-JP" altLang="en-US" sz="1400" b="1" dirty="0"/>
              <a:t>：</a:t>
            </a:r>
            <a:r>
              <a:rPr lang="en-US" altLang="ja-JP" sz="1400" b="1" dirty="0"/>
              <a:t> Y.N</a:t>
            </a:r>
            <a:r>
              <a:rPr lang="ja-JP" altLang="en-US" sz="1400" dirty="0"/>
              <a:t>（</a:t>
            </a:r>
            <a:r>
              <a:rPr lang="en-US" altLang="ja-JP" sz="1400" spc="-150" dirty="0"/>
              <a:t>KEK</a:t>
            </a:r>
            <a:r>
              <a:rPr lang="ja-JP" altLang="en-US" sz="1400" spc="-150" dirty="0"/>
              <a:t>、</a:t>
            </a:r>
            <a:r>
              <a:rPr lang="en-US" altLang="ja-JP" sz="1400" spc="-150" dirty="0"/>
              <a:t>Fusion of</a:t>
            </a:r>
            <a:br>
              <a:rPr lang="en-US" altLang="ja-JP" sz="1400" spc="-150" dirty="0"/>
            </a:br>
            <a:r>
              <a:rPr lang="en-US" altLang="ja-JP" sz="1400" spc="-150" dirty="0"/>
              <a:t> </a:t>
            </a:r>
            <a:r>
              <a:rPr lang="en-US" altLang="ja-JP" sz="1400" dirty="0"/>
              <a:t>Microscopies and Accelerators</a:t>
            </a:r>
            <a:r>
              <a:rPr lang="ja-JP" altLang="en-US" sz="1400" b="1" dirty="0"/>
              <a:t>）</a:t>
            </a:r>
            <a:endParaRPr lang="en-US" altLang="ja-JP" sz="1400" b="1" dirty="0"/>
          </a:p>
        </p:txBody>
      </p:sp>
      <p:sp>
        <p:nvSpPr>
          <p:cNvPr id="8" name="テキスト ボックス 7">
            <a:extLst>
              <a:ext uri="{FF2B5EF4-FFF2-40B4-BE49-F238E27FC236}">
                <a16:creationId xmlns:a16="http://schemas.microsoft.com/office/drawing/2014/main" id="{9991BDC6-591A-0117-B348-A3AAD5EEB94C}"/>
              </a:ext>
            </a:extLst>
          </p:cNvPr>
          <p:cNvSpPr txBox="1"/>
          <p:nvPr/>
        </p:nvSpPr>
        <p:spPr>
          <a:xfrm>
            <a:off x="1604388" y="6302241"/>
            <a:ext cx="2440565" cy="523220"/>
          </a:xfrm>
          <a:prstGeom prst="rect">
            <a:avLst/>
          </a:prstGeom>
          <a:noFill/>
        </p:spPr>
        <p:txBody>
          <a:bodyPr wrap="square">
            <a:spAutoFit/>
          </a:bodyPr>
          <a:lstStyle/>
          <a:p>
            <a:r>
              <a:rPr lang="en-US" altLang="ja-JP" sz="1400" b="1" dirty="0"/>
              <a:t>Beamline</a:t>
            </a:r>
            <a:r>
              <a:rPr lang="ja-JP" altLang="en-US" sz="1400" b="1" dirty="0"/>
              <a:t> </a:t>
            </a:r>
            <a:r>
              <a:rPr lang="en-US" altLang="ja-JP" sz="1400" b="1" dirty="0"/>
              <a:t>Management</a:t>
            </a:r>
            <a:r>
              <a:rPr lang="ja-JP" altLang="en-US" sz="1400" b="1" dirty="0"/>
              <a:t>：</a:t>
            </a:r>
            <a:endParaRPr lang="en-US" altLang="ja-JP" sz="1400" b="1" dirty="0"/>
          </a:p>
          <a:p>
            <a:r>
              <a:rPr lang="ja-JP" altLang="en-US" sz="1400" b="1" dirty="0"/>
              <a:t>　</a:t>
            </a:r>
            <a:r>
              <a:rPr lang="en-US" altLang="ja-JP" sz="1400" b="1" dirty="0"/>
              <a:t>K.</a:t>
            </a:r>
            <a:r>
              <a:rPr lang="ja-JP" altLang="en-US" sz="1400" b="1" dirty="0"/>
              <a:t> </a:t>
            </a:r>
            <a:r>
              <a:rPr lang="en-US" altLang="ja-JP" sz="1400" b="1" dirty="0"/>
              <a:t>Shimomura</a:t>
            </a:r>
            <a:r>
              <a:rPr lang="ja-JP" altLang="en-US" sz="1400" b="1" dirty="0"/>
              <a:t> </a:t>
            </a:r>
            <a:r>
              <a:rPr lang="ja-JP" altLang="en-US" sz="1400" dirty="0"/>
              <a:t>（</a:t>
            </a:r>
            <a:r>
              <a:rPr lang="en-US" altLang="ja-JP" sz="1400" dirty="0"/>
              <a:t>KEK</a:t>
            </a:r>
            <a:r>
              <a:rPr lang="ja-JP" altLang="en-US" sz="1400" dirty="0"/>
              <a:t>）　</a:t>
            </a:r>
          </a:p>
        </p:txBody>
      </p:sp>
      <p:pic>
        <p:nvPicPr>
          <p:cNvPr id="7" name="図 6">
            <a:extLst>
              <a:ext uri="{FF2B5EF4-FFF2-40B4-BE49-F238E27FC236}">
                <a16:creationId xmlns:a16="http://schemas.microsoft.com/office/drawing/2014/main" id="{11F48D95-3309-771B-65E7-1A45019DA6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62" t="15770" r="26565" b="20254"/>
          <a:stretch/>
        </p:blipFill>
        <p:spPr>
          <a:xfrm>
            <a:off x="8782163" y="891768"/>
            <a:ext cx="688728" cy="722828"/>
          </a:xfrm>
          <a:prstGeom prst="rect">
            <a:avLst/>
          </a:prstGeom>
        </p:spPr>
      </p:pic>
      <p:pic>
        <p:nvPicPr>
          <p:cNvPr id="9" name="図 8">
            <a:extLst>
              <a:ext uri="{FF2B5EF4-FFF2-40B4-BE49-F238E27FC236}">
                <a16:creationId xmlns:a16="http://schemas.microsoft.com/office/drawing/2014/main" id="{B467EE96-6E60-227A-1BA7-FDC072C3E835}"/>
              </a:ext>
            </a:extLst>
          </p:cNvPr>
          <p:cNvPicPr>
            <a:picLocks noChangeAspect="1"/>
          </p:cNvPicPr>
          <p:nvPr/>
        </p:nvPicPr>
        <p:blipFill rotWithShape="1">
          <a:blip r:embed="rId5"/>
          <a:srcRect l="6558" t="13966" r="58684" b="27083"/>
          <a:stretch/>
        </p:blipFill>
        <p:spPr>
          <a:xfrm>
            <a:off x="9100487" y="5045962"/>
            <a:ext cx="714257" cy="760840"/>
          </a:xfrm>
          <a:prstGeom prst="rect">
            <a:avLst/>
          </a:prstGeom>
        </p:spPr>
      </p:pic>
      <p:pic>
        <p:nvPicPr>
          <p:cNvPr id="21" name="図 20">
            <a:extLst>
              <a:ext uri="{FF2B5EF4-FFF2-40B4-BE49-F238E27FC236}">
                <a16:creationId xmlns:a16="http://schemas.microsoft.com/office/drawing/2014/main" id="{19275124-E9E6-0D60-76D3-F8A812DA65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2294" y="750552"/>
            <a:ext cx="812118" cy="711880"/>
          </a:xfrm>
          <a:prstGeom prst="rect">
            <a:avLst/>
          </a:prstGeom>
          <a:noFill/>
          <a:ln>
            <a:noFill/>
          </a:ln>
        </p:spPr>
      </p:pic>
      <p:pic>
        <p:nvPicPr>
          <p:cNvPr id="23" name="図 22">
            <a:extLst>
              <a:ext uri="{FF2B5EF4-FFF2-40B4-BE49-F238E27FC236}">
                <a16:creationId xmlns:a16="http://schemas.microsoft.com/office/drawing/2014/main" id="{29851FD0-1F50-93F6-7538-803003E91430}"/>
              </a:ext>
            </a:extLst>
          </p:cNvPr>
          <p:cNvPicPr>
            <a:picLocks noChangeAspect="1"/>
          </p:cNvPicPr>
          <p:nvPr/>
        </p:nvPicPr>
        <p:blipFill rotWithShape="1">
          <a:blip r:embed="rId7">
            <a:extLst>
              <a:ext uri="{28A0092B-C50C-407E-A947-70E740481C1C}">
                <a14:useLocalDpi xmlns:a14="http://schemas.microsoft.com/office/drawing/2010/main" val="0"/>
              </a:ext>
            </a:extLst>
          </a:blip>
          <a:srcRect l="19077" t="28469" r="22153" b="5930"/>
          <a:stretch/>
        </p:blipFill>
        <p:spPr>
          <a:xfrm>
            <a:off x="9814744" y="1768891"/>
            <a:ext cx="772873" cy="540944"/>
          </a:xfrm>
          <a:prstGeom prst="rect">
            <a:avLst/>
          </a:prstGeom>
        </p:spPr>
      </p:pic>
      <p:pic>
        <p:nvPicPr>
          <p:cNvPr id="17" name="図 16">
            <a:extLst>
              <a:ext uri="{FF2B5EF4-FFF2-40B4-BE49-F238E27FC236}">
                <a16:creationId xmlns:a16="http://schemas.microsoft.com/office/drawing/2014/main" id="{46A3E1F2-4A6D-C1FC-FE5D-AA3D2E6F2883}"/>
              </a:ext>
            </a:extLst>
          </p:cNvPr>
          <p:cNvPicPr>
            <a:picLocks noChangeAspect="1"/>
          </p:cNvPicPr>
          <p:nvPr/>
        </p:nvPicPr>
        <p:blipFill>
          <a:blip r:embed="rId8">
            <a:extLst>
              <a:ext uri="{28A0092B-C50C-407E-A947-70E740481C1C}">
                <a14:useLocalDpi xmlns:a14="http://schemas.microsoft.com/office/drawing/2010/main" val="0"/>
              </a:ext>
            </a:extLst>
          </a:blip>
          <a:srcRect l="90653" t="6881" r="3042" b="74532"/>
          <a:stretch/>
        </p:blipFill>
        <p:spPr>
          <a:xfrm>
            <a:off x="5080685" y="1512794"/>
            <a:ext cx="414767" cy="464569"/>
          </a:xfrm>
          <a:prstGeom prst="rect">
            <a:avLst/>
          </a:prstGeom>
        </p:spPr>
      </p:pic>
      <p:pic>
        <p:nvPicPr>
          <p:cNvPr id="19" name="図 18">
            <a:extLst>
              <a:ext uri="{FF2B5EF4-FFF2-40B4-BE49-F238E27FC236}">
                <a16:creationId xmlns:a16="http://schemas.microsoft.com/office/drawing/2014/main" id="{5FFD52A6-78B7-BAC6-B813-7E91CEA6A5AB}"/>
              </a:ext>
            </a:extLst>
          </p:cNvPr>
          <p:cNvPicPr>
            <a:picLocks noChangeAspect="1"/>
          </p:cNvPicPr>
          <p:nvPr/>
        </p:nvPicPr>
        <p:blipFill>
          <a:blip r:embed="rId9">
            <a:extLst>
              <a:ext uri="{28A0092B-C50C-407E-A947-70E740481C1C}">
                <a14:useLocalDpi xmlns:a14="http://schemas.microsoft.com/office/drawing/2010/main" val="0"/>
              </a:ext>
            </a:extLst>
          </a:blip>
          <a:srcRect l="38580" t="27221" r="27584" b="30961"/>
          <a:stretch/>
        </p:blipFill>
        <p:spPr>
          <a:xfrm>
            <a:off x="7593970" y="5530850"/>
            <a:ext cx="469821" cy="387106"/>
          </a:xfrm>
          <a:prstGeom prst="rect">
            <a:avLst/>
          </a:prstGeom>
        </p:spPr>
      </p:pic>
      <p:pic>
        <p:nvPicPr>
          <p:cNvPr id="24" name="図 23">
            <a:extLst>
              <a:ext uri="{FF2B5EF4-FFF2-40B4-BE49-F238E27FC236}">
                <a16:creationId xmlns:a16="http://schemas.microsoft.com/office/drawing/2014/main" id="{646FAD30-5927-7AED-BB14-9E49BD1EBB42}"/>
              </a:ext>
            </a:extLst>
          </p:cNvPr>
          <p:cNvPicPr>
            <a:picLocks noChangeAspect="1"/>
          </p:cNvPicPr>
          <p:nvPr/>
        </p:nvPicPr>
        <p:blipFill>
          <a:blip r:embed="rId10">
            <a:extLst>
              <a:ext uri="{28A0092B-C50C-407E-A947-70E740481C1C}">
                <a14:useLocalDpi xmlns:a14="http://schemas.microsoft.com/office/drawing/2010/main" val="0"/>
              </a:ext>
            </a:extLst>
          </a:blip>
          <a:srcRect l="44514" t="16154" r="38819" b="55481"/>
          <a:stretch/>
        </p:blipFill>
        <p:spPr>
          <a:xfrm>
            <a:off x="9217306" y="1772243"/>
            <a:ext cx="507170" cy="506211"/>
          </a:xfrm>
          <a:prstGeom prst="rect">
            <a:avLst/>
          </a:prstGeom>
        </p:spPr>
      </p:pic>
      <p:pic>
        <p:nvPicPr>
          <p:cNvPr id="26" name="図 25">
            <a:extLst>
              <a:ext uri="{FF2B5EF4-FFF2-40B4-BE49-F238E27FC236}">
                <a16:creationId xmlns:a16="http://schemas.microsoft.com/office/drawing/2014/main" id="{EE7F46C8-2493-8A02-24A1-55A5D05ED61F}"/>
              </a:ext>
            </a:extLst>
          </p:cNvPr>
          <p:cNvPicPr>
            <a:picLocks noChangeAspect="1"/>
          </p:cNvPicPr>
          <p:nvPr/>
        </p:nvPicPr>
        <p:blipFill>
          <a:blip r:embed="rId11">
            <a:extLst>
              <a:ext uri="{28A0092B-C50C-407E-A947-70E740481C1C}">
                <a14:useLocalDpi xmlns:a14="http://schemas.microsoft.com/office/drawing/2010/main" val="0"/>
              </a:ext>
            </a:extLst>
          </a:blip>
          <a:srcRect l="55417" t="34388" r="23958" b="25130"/>
          <a:stretch/>
        </p:blipFill>
        <p:spPr>
          <a:xfrm>
            <a:off x="5549900" y="5194302"/>
            <a:ext cx="493628" cy="516728"/>
          </a:xfrm>
          <a:prstGeom prst="rect">
            <a:avLst/>
          </a:prstGeom>
        </p:spPr>
      </p:pic>
      <p:pic>
        <p:nvPicPr>
          <p:cNvPr id="28" name="図 27">
            <a:extLst>
              <a:ext uri="{FF2B5EF4-FFF2-40B4-BE49-F238E27FC236}">
                <a16:creationId xmlns:a16="http://schemas.microsoft.com/office/drawing/2014/main" id="{FAC67EE7-8AAD-BA97-131F-1153721198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7028" y="5978323"/>
            <a:ext cx="365126" cy="365126"/>
          </a:xfrm>
          <a:prstGeom prst="rect">
            <a:avLst/>
          </a:prstGeom>
        </p:spPr>
      </p:pic>
      <p:pic>
        <p:nvPicPr>
          <p:cNvPr id="3" name="図 2">
            <a:extLst>
              <a:ext uri="{FF2B5EF4-FFF2-40B4-BE49-F238E27FC236}">
                <a16:creationId xmlns:a16="http://schemas.microsoft.com/office/drawing/2014/main" id="{C4BC909F-BE29-0979-ECEB-6A6A7A2E599A}"/>
              </a:ext>
            </a:extLst>
          </p:cNvPr>
          <p:cNvPicPr>
            <a:picLocks noChangeAspect="1"/>
          </p:cNvPicPr>
          <p:nvPr/>
        </p:nvPicPr>
        <p:blipFill>
          <a:blip r:embed="rId13">
            <a:extLst>
              <a:ext uri="{28A0092B-C50C-407E-A947-70E740481C1C}">
                <a14:useLocalDpi xmlns:a14="http://schemas.microsoft.com/office/drawing/2010/main" val="0"/>
              </a:ext>
            </a:extLst>
          </a:blip>
          <a:srcRect l="56227" t="18089" r="30122" b="58050"/>
          <a:stretch/>
        </p:blipFill>
        <p:spPr>
          <a:xfrm>
            <a:off x="5540506" y="1513939"/>
            <a:ext cx="352297" cy="462277"/>
          </a:xfrm>
          <a:prstGeom prst="rect">
            <a:avLst/>
          </a:prstGeom>
        </p:spPr>
      </p:pic>
      <p:pic>
        <p:nvPicPr>
          <p:cNvPr id="18" name="図 17">
            <a:extLst>
              <a:ext uri="{FF2B5EF4-FFF2-40B4-BE49-F238E27FC236}">
                <a16:creationId xmlns:a16="http://schemas.microsoft.com/office/drawing/2014/main" id="{E4CA14E2-7ABA-A744-8100-B7BF52322C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1398" y="6328707"/>
            <a:ext cx="378502" cy="456026"/>
          </a:xfrm>
          <a:prstGeom prst="rect">
            <a:avLst/>
          </a:prstGeom>
        </p:spPr>
      </p:pic>
      <p:pic>
        <p:nvPicPr>
          <p:cNvPr id="25" name="図 24">
            <a:extLst>
              <a:ext uri="{FF2B5EF4-FFF2-40B4-BE49-F238E27FC236}">
                <a16:creationId xmlns:a16="http://schemas.microsoft.com/office/drawing/2014/main" id="{937C043A-0517-3AB8-92B2-8B9892295A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97375" y="814620"/>
            <a:ext cx="476250" cy="476250"/>
          </a:xfrm>
          <a:prstGeom prst="rect">
            <a:avLst/>
          </a:prstGeom>
        </p:spPr>
      </p:pic>
      <p:sp>
        <p:nvSpPr>
          <p:cNvPr id="5" name="タイトル 4">
            <a:extLst>
              <a:ext uri="{FF2B5EF4-FFF2-40B4-BE49-F238E27FC236}">
                <a16:creationId xmlns:a16="http://schemas.microsoft.com/office/drawing/2014/main" id="{A1EFC510-15D2-57A4-E241-A7E5409509E1}"/>
              </a:ext>
            </a:extLst>
          </p:cNvPr>
          <p:cNvSpPr>
            <a:spLocks noGrp="1"/>
          </p:cNvSpPr>
          <p:nvPr>
            <p:ph type="title"/>
          </p:nvPr>
        </p:nvSpPr>
        <p:spPr/>
        <p:txBody>
          <a:bodyPr>
            <a:normAutofit/>
          </a:bodyPr>
          <a:lstStyle/>
          <a:p>
            <a:pPr marL="1163638"/>
            <a:r>
              <a:rPr lang="en-US" altLang="ja-JP" dirty="0"/>
              <a:t>Team Members</a:t>
            </a:r>
            <a:endParaRPr lang="ja-JP" altLang="en-US" dirty="0"/>
          </a:p>
        </p:txBody>
      </p:sp>
    </p:spTree>
    <p:extLst>
      <p:ext uri="{BB962C8B-B14F-4D97-AF65-F5344CB8AC3E}">
        <p14:creationId xmlns:p14="http://schemas.microsoft.com/office/powerpoint/2010/main" val="1319514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7">
            <a:extLst>
              <a:ext uri="{FF2B5EF4-FFF2-40B4-BE49-F238E27FC236}">
                <a16:creationId xmlns:a16="http://schemas.microsoft.com/office/drawing/2014/main" id="{2139A2F0-740B-4565-B87C-8FF874480BAD}"/>
              </a:ext>
            </a:extLst>
          </p:cNvPr>
          <p:cNvSpPr txBox="1">
            <a:spLocks/>
          </p:cNvSpPr>
          <p:nvPr/>
        </p:nvSpPr>
        <p:spPr>
          <a:xfrm>
            <a:off x="0" y="3344711"/>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1440000" tIns="0" rIns="0" bIns="0" rtlCol="0" anchor="ct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altLang="ja-JP" sz="4000" b="1" dirty="0">
                <a:solidFill>
                  <a:prstClr val="white"/>
                </a:solidFill>
                <a:latin typeface="Segoe UI"/>
                <a:ea typeface="游ゴシック"/>
              </a:rPr>
              <a:t>Acknowledgements</a:t>
            </a:r>
            <a:endParaRPr lang="ja-JP" altLang="en-US" sz="4000" b="1" dirty="0">
              <a:solidFill>
                <a:prstClr val="white"/>
              </a:solidFill>
              <a:latin typeface="Segoe UI"/>
              <a:ea typeface="游ゴシック"/>
            </a:endParaRPr>
          </a:p>
        </p:txBody>
      </p:sp>
      <p:sp>
        <p:nvSpPr>
          <p:cNvPr id="7" name="サブタイトル 2">
            <a:extLst>
              <a:ext uri="{FF2B5EF4-FFF2-40B4-BE49-F238E27FC236}">
                <a16:creationId xmlns:a16="http://schemas.microsoft.com/office/drawing/2014/main" id="{3F2ADE4E-A5EE-4D72-9D46-0E4CA1D42C21}"/>
              </a:ext>
            </a:extLst>
          </p:cNvPr>
          <p:cNvSpPr txBox="1">
            <a:spLocks/>
          </p:cNvSpPr>
          <p:nvPr/>
        </p:nvSpPr>
        <p:spPr>
          <a:xfrm>
            <a:off x="323850" y="4156386"/>
            <a:ext cx="11544300" cy="11578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600"/>
              </a:spcBef>
              <a:defRPr/>
            </a:pPr>
            <a:r>
              <a:rPr lang="en-US" altLang="ja-JP" sz="2000" dirty="0">
                <a:solidFill>
                  <a:prstClr val="black"/>
                </a:solidFill>
                <a:latin typeface="Segoe UI"/>
                <a:ea typeface="游ゴシック"/>
              </a:rPr>
              <a:t>This research is supported by MEXT Grant-in-Aid for Scientific Research (S) JP24H00028, PI: Y.N </a:t>
            </a:r>
            <a:r>
              <a:rPr lang="en-US" altLang="ja-JP" sz="1900" dirty="0">
                <a:solidFill>
                  <a:prstClr val="black"/>
                </a:solidFill>
                <a:latin typeface="Segoe UI"/>
                <a:ea typeface="游ゴシック"/>
              </a:rPr>
              <a:t>“Transmission muon microscopy for visualizing electromagnetic fields inside of power-devices and life”</a:t>
            </a:r>
            <a:r>
              <a:rPr lang="en-US" altLang="ja-JP" sz="2000" dirty="0">
                <a:solidFill>
                  <a:prstClr val="black"/>
                </a:solidFill>
                <a:latin typeface="Segoe UI"/>
                <a:ea typeface="游ゴシック"/>
              </a:rPr>
              <a:t>.</a:t>
            </a:r>
          </a:p>
        </p:txBody>
      </p:sp>
      <p:sp>
        <p:nvSpPr>
          <p:cNvPr id="6" name="コンテンツ プレースホルダー 2">
            <a:extLst>
              <a:ext uri="{FF2B5EF4-FFF2-40B4-BE49-F238E27FC236}">
                <a16:creationId xmlns:a16="http://schemas.microsoft.com/office/drawing/2014/main" id="{BB4315AB-569C-4A8E-B7B6-E782FED7D9CD}"/>
              </a:ext>
            </a:extLst>
          </p:cNvPr>
          <p:cNvSpPr txBox="1">
            <a:spLocks/>
          </p:cNvSpPr>
          <p:nvPr/>
        </p:nvSpPr>
        <p:spPr>
          <a:xfrm>
            <a:off x="323850" y="844151"/>
            <a:ext cx="11868150" cy="2646549"/>
          </a:xfrm>
          <a:prstGeom prst="rect">
            <a:avLst/>
          </a:prstGeom>
        </p:spPr>
        <p:txBody>
          <a:bodyPr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1200"/>
              </a:spcBef>
              <a:defRPr/>
            </a:pPr>
            <a:r>
              <a:rPr lang="en-US" altLang="ja-JP" sz="2600" b="1" dirty="0" err="1">
                <a:solidFill>
                  <a:prstClr val="black"/>
                </a:solidFill>
                <a:latin typeface="Segoe UI" panose="020B0502040204020203" pitchFamily="34" charset="0"/>
                <a:ea typeface="游ゴシック"/>
                <a:cs typeface="Segoe UI" panose="020B0502040204020203" pitchFamily="34" charset="0"/>
              </a:rPr>
              <a:t>TμM</a:t>
            </a:r>
            <a:r>
              <a:rPr lang="en-US" altLang="ja-JP" sz="2600" b="1" dirty="0">
                <a:solidFill>
                  <a:prstClr val="black"/>
                </a:solidFill>
                <a:latin typeface="Segoe UI" panose="020B0502040204020203" pitchFamily="34" charset="0"/>
                <a:ea typeface="游ゴシック"/>
                <a:cs typeface="Segoe UI" panose="020B0502040204020203" pitchFamily="34" charset="0"/>
              </a:rPr>
              <a:t> visualizes Electromagnetic fields in bulk specimen:</a:t>
            </a:r>
            <a:br>
              <a:rPr lang="en-US" altLang="ja-JP" sz="2600" b="1" dirty="0">
                <a:solidFill>
                  <a:prstClr val="black"/>
                </a:solidFill>
                <a:latin typeface="Segoe UI" panose="020B0502040204020203" pitchFamily="34" charset="0"/>
                <a:ea typeface="游ゴシック"/>
                <a:cs typeface="Segoe UI" panose="020B0502040204020203" pitchFamily="34" charset="0"/>
              </a:rPr>
            </a:br>
            <a:r>
              <a:rPr lang="en-US" altLang="ja-JP" sz="2600" dirty="0">
                <a:solidFill>
                  <a:prstClr val="black"/>
                </a:solidFill>
                <a:latin typeface="Segoe UI" panose="020B0502040204020203" pitchFamily="34" charset="0"/>
                <a:ea typeface="游ゴシック"/>
                <a:cs typeface="Segoe UI" panose="020B0502040204020203" pitchFamily="34" charset="0"/>
              </a:rPr>
              <a:t>This capability is widely applicable to sciences and engineering fields, </a:t>
            </a:r>
            <a:br>
              <a:rPr lang="en-US" altLang="ja-JP" sz="2600" dirty="0">
                <a:solidFill>
                  <a:prstClr val="black"/>
                </a:solidFill>
                <a:latin typeface="Segoe UI" panose="020B0502040204020203" pitchFamily="34" charset="0"/>
                <a:ea typeface="游ゴシック"/>
                <a:cs typeface="Segoe UI" panose="020B0502040204020203" pitchFamily="34" charset="0"/>
              </a:rPr>
            </a:br>
            <a:r>
              <a:rPr lang="en-US" altLang="ja-JP" sz="2600" dirty="0">
                <a:solidFill>
                  <a:prstClr val="black"/>
                </a:solidFill>
                <a:latin typeface="Segoe UI" panose="020B0502040204020203" pitchFamily="34" charset="0"/>
                <a:ea typeface="游ゴシック"/>
                <a:cs typeface="Segoe UI" panose="020B0502040204020203" pitchFamily="34" charset="0"/>
              </a:rPr>
              <a:t>including power-devices and life.</a:t>
            </a:r>
          </a:p>
          <a:p>
            <a:pPr>
              <a:lnSpc>
                <a:spcPct val="100000"/>
              </a:lnSpc>
              <a:spcBef>
                <a:spcPts val="1200"/>
              </a:spcBef>
              <a:defRPr/>
            </a:pPr>
            <a:r>
              <a:rPr lang="en-US" altLang="ja-JP" sz="2600" b="1" dirty="0">
                <a:solidFill>
                  <a:prstClr val="black"/>
                </a:solidFill>
                <a:latin typeface="Segoe UI" panose="020B0502040204020203" pitchFamily="34" charset="0"/>
                <a:ea typeface="メイリオ" charset="-128"/>
                <a:cs typeface="Segoe UI" panose="020B0502040204020203" pitchFamily="34" charset="0"/>
              </a:rPr>
              <a:t>Sµ+M</a:t>
            </a:r>
            <a:r>
              <a:rPr lang="ja-JP" altLang="en-US" sz="2600" b="1" dirty="0">
                <a:solidFill>
                  <a:prstClr val="black"/>
                </a:solidFill>
                <a:latin typeface="Segoe UI" panose="020B0502040204020203" pitchFamily="34" charset="0"/>
                <a:ea typeface="メイリオ" charset="-128"/>
                <a:cs typeface="Segoe UI" panose="020B0502040204020203" pitchFamily="34" charset="0"/>
              </a:rPr>
              <a:t> </a:t>
            </a:r>
            <a:r>
              <a:rPr lang="en-US" altLang="ja-JP" sz="2600" b="1" dirty="0">
                <a:solidFill>
                  <a:prstClr val="black"/>
                </a:solidFill>
                <a:latin typeface="Segoe UI" panose="020B0502040204020203" pitchFamily="34" charset="0"/>
                <a:ea typeface="メイリオ" charset="-128"/>
                <a:cs typeface="Segoe UI" panose="020B0502040204020203" pitchFamily="34" charset="0"/>
              </a:rPr>
              <a:t>works as 3D-Scanning </a:t>
            </a:r>
            <a:r>
              <a:rPr lang="en-US" altLang="ja-JP" sz="2600" b="1" dirty="0" err="1">
                <a:solidFill>
                  <a:prstClr val="black"/>
                </a:solidFill>
                <a:latin typeface="Segoe UI" panose="020B0502040204020203" pitchFamily="34" charset="0"/>
                <a:ea typeface="メイリオ" charset="-128"/>
                <a:cs typeface="Segoe UI" panose="020B0502040204020203" pitchFamily="34" charset="0"/>
              </a:rPr>
              <a:t>μSR</a:t>
            </a:r>
            <a:r>
              <a:rPr lang="ja-JP" altLang="en-US" sz="2600" b="1" dirty="0">
                <a:solidFill>
                  <a:prstClr val="black"/>
                </a:solidFill>
                <a:latin typeface="Segoe UI" panose="020B0502040204020203" pitchFamily="34" charset="0"/>
                <a:ea typeface="メイリオ" charset="-128"/>
                <a:cs typeface="Segoe UI" panose="020B0502040204020203" pitchFamily="34" charset="0"/>
              </a:rPr>
              <a:t> </a:t>
            </a:r>
            <a:r>
              <a:rPr lang="en-US" altLang="ja-JP" sz="2600" b="1" dirty="0">
                <a:solidFill>
                  <a:prstClr val="black"/>
                </a:solidFill>
                <a:latin typeface="Segoe UI" panose="020B0502040204020203" pitchFamily="34" charset="0"/>
                <a:ea typeface="メイリオ" charset="-128"/>
                <a:cs typeface="Segoe UI" panose="020B0502040204020203" pitchFamily="34" charset="0"/>
              </a:rPr>
              <a:t>Microscopy:</a:t>
            </a:r>
            <a:br>
              <a:rPr lang="en-US" altLang="ja-JP" sz="2600" b="1" dirty="0">
                <a:solidFill>
                  <a:prstClr val="black"/>
                </a:solidFill>
                <a:latin typeface="Segoe UI" panose="020B0502040204020203" pitchFamily="34" charset="0"/>
                <a:ea typeface="メイリオ" charset="-128"/>
                <a:cs typeface="Segoe UI" panose="020B0502040204020203" pitchFamily="34" charset="0"/>
              </a:rPr>
            </a:br>
            <a:r>
              <a:rPr lang="en-US" altLang="ja-JP" sz="2600" dirty="0">
                <a:latin typeface="Segoe UI" panose="020B0502040204020203" pitchFamily="34" charset="0"/>
                <a:cs typeface="Segoe UI" panose="020B0502040204020203" pitchFamily="34" charset="0"/>
              </a:rPr>
              <a:t>The long-established </a:t>
            </a:r>
            <a:r>
              <a:rPr lang="en-US" altLang="ja-JP" sz="2600" dirty="0" err="1">
                <a:latin typeface="Segoe UI" panose="020B0502040204020203" pitchFamily="34" charset="0"/>
                <a:cs typeface="Segoe UI" panose="020B0502040204020203" pitchFamily="34" charset="0"/>
              </a:rPr>
              <a:t>μSR</a:t>
            </a:r>
            <a:r>
              <a:rPr lang="en-US" altLang="ja-JP" sz="2600" dirty="0">
                <a:latin typeface="Segoe UI" panose="020B0502040204020203" pitchFamily="34" charset="0"/>
                <a:cs typeface="Segoe UI" panose="020B0502040204020203" pitchFamily="34" charset="0"/>
              </a:rPr>
              <a:t> is upgraded to a nano-resolution 3-dim microscope.</a:t>
            </a:r>
          </a:p>
        </p:txBody>
      </p:sp>
      <p:pic>
        <p:nvPicPr>
          <p:cNvPr id="9" name="図 8" descr="挿絵, 記号 が含まれている画像&#10;&#10;自動的に生成された説明">
            <a:extLst>
              <a:ext uri="{FF2B5EF4-FFF2-40B4-BE49-F238E27FC236}">
                <a16:creationId xmlns:a16="http://schemas.microsoft.com/office/drawing/2014/main" id="{68F175E6-ABD4-0990-AEF1-32029B5B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633" y="4879721"/>
            <a:ext cx="1364742" cy="578358"/>
          </a:xfrm>
          <a:prstGeom prst="rect">
            <a:avLst/>
          </a:prstGeom>
        </p:spPr>
      </p:pic>
      <p:sp>
        <p:nvSpPr>
          <p:cNvPr id="11" name="タイトル 10">
            <a:extLst>
              <a:ext uri="{FF2B5EF4-FFF2-40B4-BE49-F238E27FC236}">
                <a16:creationId xmlns:a16="http://schemas.microsoft.com/office/drawing/2014/main" id="{5C9171D8-F41B-EA2A-6EA7-4790D79AC664}"/>
              </a:ext>
            </a:extLst>
          </p:cNvPr>
          <p:cNvSpPr>
            <a:spLocks noGrp="1"/>
          </p:cNvSpPr>
          <p:nvPr>
            <p:ph type="title"/>
          </p:nvPr>
        </p:nvSpPr>
        <p:spPr/>
        <p:txBody>
          <a:bodyPr>
            <a:normAutofit/>
          </a:bodyPr>
          <a:lstStyle/>
          <a:p>
            <a:pPr indent="1254125"/>
            <a:r>
              <a:rPr lang="en-US" altLang="ja-JP" dirty="0">
                <a:solidFill>
                  <a:prstClr val="white"/>
                </a:solidFill>
                <a:latin typeface="Segoe UI"/>
                <a:ea typeface="游ゴシック"/>
              </a:rPr>
              <a:t>Summary</a:t>
            </a:r>
            <a:endParaRPr lang="ja-JP" altLang="en-US" dirty="0"/>
          </a:p>
        </p:txBody>
      </p:sp>
      <p:sp>
        <p:nvSpPr>
          <p:cNvPr id="3" name="スライド番号プレースホルダー 4">
            <a:extLst>
              <a:ext uri="{FF2B5EF4-FFF2-40B4-BE49-F238E27FC236}">
                <a16:creationId xmlns:a16="http://schemas.microsoft.com/office/drawing/2014/main" id="{17C75582-3CB8-E279-9175-91B53D22B7F1}"/>
              </a:ext>
            </a:extLst>
          </p:cNvPr>
          <p:cNvSpPr>
            <a:spLocks noGrp="1"/>
          </p:cNvSpPr>
          <p:nvPr>
            <p:ph type="sldNum" sz="quarter" idx="12"/>
          </p:nvPr>
        </p:nvSpPr>
        <p:spPr/>
        <p:txBody>
          <a:bodyPr/>
          <a:lstStyle/>
          <a:p>
            <a:fld id="{6ECE9F22-6082-4149-A6D0-CD8937F79825}" type="slidenum">
              <a:rPr lang="ja-JP" altLang="en-US" smtClean="0"/>
              <a:pPr/>
              <a:t>44</a:t>
            </a:fld>
            <a:endParaRPr lang="ja-JP" altLang="en-US" dirty="0"/>
          </a:p>
        </p:txBody>
      </p:sp>
      <p:pic>
        <p:nvPicPr>
          <p:cNvPr id="2" name="図 1">
            <a:extLst>
              <a:ext uri="{FF2B5EF4-FFF2-40B4-BE49-F238E27FC236}">
                <a16:creationId xmlns:a16="http://schemas.microsoft.com/office/drawing/2014/main" id="{268AF94F-1CF4-AAED-B0B6-C4DDE344D960}"/>
              </a:ext>
            </a:extLst>
          </p:cNvPr>
          <p:cNvPicPr>
            <a:picLocks noChangeAspect="1"/>
          </p:cNvPicPr>
          <p:nvPr/>
        </p:nvPicPr>
        <p:blipFill>
          <a:blip r:embed="rId4">
            <a:extLst>
              <a:ext uri="{28A0092B-C50C-407E-A947-70E740481C1C}">
                <a14:useLocalDpi xmlns:a14="http://schemas.microsoft.com/office/drawing/2010/main" val="0"/>
              </a:ext>
            </a:extLst>
          </a:blip>
          <a:srcRect t="30823" b="27024"/>
          <a:stretch/>
        </p:blipFill>
        <p:spPr>
          <a:xfrm>
            <a:off x="2082798" y="4879721"/>
            <a:ext cx="7039823" cy="1978279"/>
          </a:xfrm>
          <a:prstGeom prst="rect">
            <a:avLst/>
          </a:prstGeom>
        </p:spPr>
      </p:pic>
      <p:sp>
        <p:nvSpPr>
          <p:cNvPr id="8" name="テキスト ボックス 7">
            <a:extLst>
              <a:ext uri="{FF2B5EF4-FFF2-40B4-BE49-F238E27FC236}">
                <a16:creationId xmlns:a16="http://schemas.microsoft.com/office/drawing/2014/main" id="{9816A6A5-952C-6CAC-D6CA-C6A00AE00744}"/>
              </a:ext>
            </a:extLst>
          </p:cNvPr>
          <p:cNvSpPr txBox="1"/>
          <p:nvPr/>
        </p:nvSpPr>
        <p:spPr>
          <a:xfrm>
            <a:off x="2597328" y="6483047"/>
            <a:ext cx="6010762" cy="279400"/>
          </a:xfrm>
          <a:prstGeom prst="rect">
            <a:avLst/>
          </a:prstGeom>
          <a:noFill/>
        </p:spPr>
        <p:txBody>
          <a:bodyPr wrap="none" lIns="0" tIns="0" rIns="0" bIns="0" rtlCol="0">
            <a:noAutofit/>
          </a:bodyPr>
          <a:lstStyle/>
          <a:p>
            <a:pPr algn="ctr"/>
            <a:r>
              <a:rPr lang="en-US" altLang="ja-JP" sz="2400" b="1" dirty="0" err="1">
                <a:solidFill>
                  <a:schemeClr val="bg1"/>
                </a:solidFill>
                <a:latin typeface="Segoe UI" panose="020B0502040204020203" pitchFamily="34" charset="0"/>
                <a:cs typeface="Segoe UI" panose="020B0502040204020203" pitchFamily="34" charset="0"/>
              </a:rPr>
              <a:t>TμM</a:t>
            </a:r>
            <a:r>
              <a:rPr lang="ja-JP" altLang="en-US" sz="2400" b="1" dirty="0">
                <a:solidFill>
                  <a:schemeClr val="bg1"/>
                </a:solidFill>
                <a:latin typeface="Segoe UI" panose="020B0502040204020203" pitchFamily="34" charset="0"/>
                <a:cs typeface="Segoe UI" panose="020B0502040204020203" pitchFamily="34" charset="0"/>
              </a:rPr>
              <a:t> </a:t>
            </a:r>
            <a:r>
              <a:rPr lang="en-US" altLang="ja-JP" sz="2400" b="1" dirty="0">
                <a:solidFill>
                  <a:schemeClr val="bg1"/>
                </a:solidFill>
                <a:latin typeface="Segoe UI" panose="020B0502040204020203" pitchFamily="34" charset="0"/>
                <a:cs typeface="Segoe UI" panose="020B0502040204020203" pitchFamily="34" charset="0"/>
              </a:rPr>
              <a:t>Kick-off Workshop 29-30/Aug/2024 J-Parc</a:t>
            </a:r>
            <a:endParaRPr lang="ja-JP" altLang="en-US" sz="24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39038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D6B1DD-E750-2030-EE5F-D465FFA8D4BA}"/>
              </a:ext>
            </a:extLst>
          </p:cNvPr>
          <p:cNvSpPr>
            <a:spLocks noGrp="1"/>
          </p:cNvSpPr>
          <p:nvPr>
            <p:ph type="title"/>
          </p:nvPr>
        </p:nvSpPr>
        <p:spPr>
          <a:xfrm>
            <a:off x="0" y="-1"/>
            <a:ext cx="12192000" cy="720000"/>
          </a:xfrm>
        </p:spPr>
        <p:txBody>
          <a:bodyPr anchor="ctr">
            <a:noAutofit/>
          </a:bodyPr>
          <a:lstStyle/>
          <a:p>
            <a:r>
              <a:rPr lang="en-US" altLang="ja-JP" dirty="0"/>
              <a:t>Work of the Method          </a:t>
            </a:r>
            <a:endParaRPr lang="ja-JP" altLang="en-US" dirty="0"/>
          </a:p>
        </p:txBody>
      </p:sp>
      <p:sp>
        <p:nvSpPr>
          <p:cNvPr id="10" name="スライド番号プレースホルダー 9">
            <a:extLst>
              <a:ext uri="{FF2B5EF4-FFF2-40B4-BE49-F238E27FC236}">
                <a16:creationId xmlns:a16="http://schemas.microsoft.com/office/drawing/2014/main" id="{758152A1-8BF2-9252-18AC-F99FF2A2AF5C}"/>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a:pPr/>
              <a:t>45</a:t>
            </a:fld>
            <a:endParaRPr lang="ja-JP" altLang="en-US" dirty="0"/>
          </a:p>
        </p:txBody>
      </p:sp>
      <p:pic>
        <p:nvPicPr>
          <p:cNvPr id="9" name="図 8">
            <a:extLst>
              <a:ext uri="{FF2B5EF4-FFF2-40B4-BE49-F238E27FC236}">
                <a16:creationId xmlns:a16="http://schemas.microsoft.com/office/drawing/2014/main" id="{14481079-5162-6E31-3D5E-3D4D1792D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00" y="4320195"/>
            <a:ext cx="10573100" cy="2042160"/>
          </a:xfrm>
          <a:prstGeom prst="rect">
            <a:avLst/>
          </a:prstGeom>
        </p:spPr>
      </p:pic>
      <p:pic>
        <p:nvPicPr>
          <p:cNvPr id="11" name="図 10">
            <a:extLst>
              <a:ext uri="{FF2B5EF4-FFF2-40B4-BE49-F238E27FC236}">
                <a16:creationId xmlns:a16="http://schemas.microsoft.com/office/drawing/2014/main" id="{D911FBEA-A2C1-0264-0598-CBF6D5A1B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900" y="4320195"/>
            <a:ext cx="10573100" cy="2042160"/>
          </a:xfrm>
          <a:prstGeom prst="rect">
            <a:avLst/>
          </a:prstGeom>
        </p:spPr>
      </p:pic>
      <p:pic>
        <p:nvPicPr>
          <p:cNvPr id="13" name="図 12">
            <a:extLst>
              <a:ext uri="{FF2B5EF4-FFF2-40B4-BE49-F238E27FC236}">
                <a16:creationId xmlns:a16="http://schemas.microsoft.com/office/drawing/2014/main" id="{4585FB64-6B69-AC52-A603-411295C24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900" y="4320196"/>
            <a:ext cx="10573100" cy="2042160"/>
          </a:xfrm>
          <a:prstGeom prst="rect">
            <a:avLst/>
          </a:prstGeom>
        </p:spPr>
      </p:pic>
      <p:sp>
        <p:nvSpPr>
          <p:cNvPr id="14" name="正方形/長方形 13">
            <a:extLst>
              <a:ext uri="{FF2B5EF4-FFF2-40B4-BE49-F238E27FC236}">
                <a16:creationId xmlns:a16="http://schemas.microsoft.com/office/drawing/2014/main" id="{ED70C1CC-771B-9F80-187B-EB9CBFBC41E9}"/>
              </a:ext>
            </a:extLst>
          </p:cNvPr>
          <p:cNvSpPr/>
          <p:nvPr/>
        </p:nvSpPr>
        <p:spPr>
          <a:xfrm>
            <a:off x="7962513" y="5291365"/>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5" name="正方形/長方形 14">
            <a:extLst>
              <a:ext uri="{FF2B5EF4-FFF2-40B4-BE49-F238E27FC236}">
                <a16:creationId xmlns:a16="http://schemas.microsoft.com/office/drawing/2014/main" id="{85E87F58-93D2-A3C6-A250-3D563BAE1531}"/>
              </a:ext>
            </a:extLst>
          </p:cNvPr>
          <p:cNvSpPr/>
          <p:nvPr/>
        </p:nvSpPr>
        <p:spPr>
          <a:xfrm>
            <a:off x="7962513" y="5494253"/>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6" name="正方形/長方形 15">
            <a:extLst>
              <a:ext uri="{FF2B5EF4-FFF2-40B4-BE49-F238E27FC236}">
                <a16:creationId xmlns:a16="http://schemas.microsoft.com/office/drawing/2014/main" id="{6C02FD02-DAB5-00F5-070B-F49E9CA6C0C4}"/>
              </a:ext>
            </a:extLst>
          </p:cNvPr>
          <p:cNvSpPr/>
          <p:nvPr/>
        </p:nvSpPr>
        <p:spPr>
          <a:xfrm>
            <a:off x="7962512" y="5697141"/>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7" name="正方形/長方形 16">
            <a:extLst>
              <a:ext uri="{FF2B5EF4-FFF2-40B4-BE49-F238E27FC236}">
                <a16:creationId xmlns:a16="http://schemas.microsoft.com/office/drawing/2014/main" id="{D629F55E-9DAE-34BC-C68F-A5F6C3052A2C}"/>
              </a:ext>
            </a:extLst>
          </p:cNvPr>
          <p:cNvSpPr/>
          <p:nvPr/>
        </p:nvSpPr>
        <p:spPr>
          <a:xfrm>
            <a:off x="7962512" y="5900964"/>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8" name="正方形/長方形 17">
            <a:extLst>
              <a:ext uri="{FF2B5EF4-FFF2-40B4-BE49-F238E27FC236}">
                <a16:creationId xmlns:a16="http://schemas.microsoft.com/office/drawing/2014/main" id="{642E44A6-9583-24B7-79C4-769DE0E9177F}"/>
              </a:ext>
            </a:extLst>
          </p:cNvPr>
          <p:cNvSpPr/>
          <p:nvPr/>
        </p:nvSpPr>
        <p:spPr>
          <a:xfrm>
            <a:off x="7962511" y="6103852"/>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9" name="正方形/長方形 18">
            <a:extLst>
              <a:ext uri="{FF2B5EF4-FFF2-40B4-BE49-F238E27FC236}">
                <a16:creationId xmlns:a16="http://schemas.microsoft.com/office/drawing/2014/main" id="{849801BC-5BFC-DF56-341E-3A8A1E1E004D}"/>
              </a:ext>
            </a:extLst>
          </p:cNvPr>
          <p:cNvSpPr/>
          <p:nvPr/>
        </p:nvSpPr>
        <p:spPr>
          <a:xfrm>
            <a:off x="7962511" y="6311867"/>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0" name="正方形/長方形 19">
            <a:extLst>
              <a:ext uri="{FF2B5EF4-FFF2-40B4-BE49-F238E27FC236}">
                <a16:creationId xmlns:a16="http://schemas.microsoft.com/office/drawing/2014/main" id="{57A29C9A-C6E1-313E-951E-3830F1CF2A77}"/>
              </a:ext>
            </a:extLst>
          </p:cNvPr>
          <p:cNvSpPr/>
          <p:nvPr/>
        </p:nvSpPr>
        <p:spPr>
          <a:xfrm>
            <a:off x="4773901" y="4272491"/>
            <a:ext cx="62833" cy="2092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1" name="楕円 20">
            <a:extLst>
              <a:ext uri="{FF2B5EF4-FFF2-40B4-BE49-F238E27FC236}">
                <a16:creationId xmlns:a16="http://schemas.microsoft.com/office/drawing/2014/main" id="{EC8F19DE-50E5-46CF-0E1B-49F1D8FAD522}"/>
              </a:ext>
            </a:extLst>
          </p:cNvPr>
          <p:cNvSpPr/>
          <p:nvPr/>
        </p:nvSpPr>
        <p:spPr>
          <a:xfrm>
            <a:off x="3102402" y="4208672"/>
            <a:ext cx="224393" cy="24570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2" name="楕円 21">
            <a:extLst>
              <a:ext uri="{FF2B5EF4-FFF2-40B4-BE49-F238E27FC236}">
                <a16:creationId xmlns:a16="http://schemas.microsoft.com/office/drawing/2014/main" id="{05370137-2B23-AF63-E19A-1DF64939274A}"/>
              </a:ext>
            </a:extLst>
          </p:cNvPr>
          <p:cNvSpPr/>
          <p:nvPr/>
        </p:nvSpPr>
        <p:spPr>
          <a:xfrm>
            <a:off x="6262962" y="4163794"/>
            <a:ext cx="224393" cy="24570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3" name="楕円 22">
            <a:extLst>
              <a:ext uri="{FF2B5EF4-FFF2-40B4-BE49-F238E27FC236}">
                <a16:creationId xmlns:a16="http://schemas.microsoft.com/office/drawing/2014/main" id="{1A036407-5F9C-6348-BC43-B613797A3159}"/>
              </a:ext>
            </a:extLst>
          </p:cNvPr>
          <p:cNvSpPr/>
          <p:nvPr/>
        </p:nvSpPr>
        <p:spPr>
          <a:xfrm>
            <a:off x="9439431" y="4163794"/>
            <a:ext cx="224393" cy="24570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24" name="正方形/長方形 23">
            <a:extLst>
              <a:ext uri="{FF2B5EF4-FFF2-40B4-BE49-F238E27FC236}">
                <a16:creationId xmlns:a16="http://schemas.microsoft.com/office/drawing/2014/main" id="{699EB1BE-0FE6-7A5D-A912-AC3173BB3033}"/>
              </a:ext>
            </a:extLst>
          </p:cNvPr>
          <p:cNvSpPr/>
          <p:nvPr/>
        </p:nvSpPr>
        <p:spPr>
          <a:xfrm>
            <a:off x="11108566" y="4320197"/>
            <a:ext cx="45719" cy="2092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4" name="ベンド無">
            <a:extLst>
              <a:ext uri="{FF2B5EF4-FFF2-40B4-BE49-F238E27FC236}">
                <a16:creationId xmlns:a16="http://schemas.microsoft.com/office/drawing/2014/main" id="{E11D78EE-DB7F-7E51-6484-4681FD34AC9A}"/>
              </a:ext>
            </a:extLst>
          </p:cNvPr>
          <p:cNvSpPr txBox="1"/>
          <p:nvPr/>
        </p:nvSpPr>
        <p:spPr>
          <a:xfrm>
            <a:off x="4957326" y="4524293"/>
            <a:ext cx="828000" cy="460800"/>
          </a:xfrm>
          <a:prstGeom prst="rect">
            <a:avLst/>
          </a:prstGeom>
          <a:noFill/>
        </p:spPr>
        <p:txBody>
          <a:bodyPr wrap="none" lIns="0" tIns="0" rIns="0" bIns="0" rtlCol="0">
            <a:noAutofit/>
          </a:bodyPr>
          <a:lstStyle/>
          <a:p>
            <a:pPr>
              <a:defRPr/>
            </a:pPr>
            <a:r>
              <a:rPr lang="en-US" altLang="ja-JP" sz="1400" b="1" dirty="0">
                <a:solidFill>
                  <a:prstClr val="black"/>
                </a:solidFill>
                <a:latin typeface="游ゴシック" panose="020F0502020204030204"/>
                <a:ea typeface="游ゴシック" panose="020B0400000000000000" pitchFamily="50" charset="-128"/>
              </a:rPr>
              <a:t>No Bends in </a:t>
            </a:r>
            <a:br>
              <a:rPr lang="en-US" altLang="ja-JP" sz="1400" b="1" dirty="0">
                <a:solidFill>
                  <a:prstClr val="black"/>
                </a:solidFill>
                <a:latin typeface="游ゴシック" panose="020F0502020204030204"/>
                <a:ea typeface="游ゴシック" panose="020B0400000000000000" pitchFamily="50" charset="-128"/>
              </a:rPr>
            </a:br>
            <a:r>
              <a:rPr lang="en-US" altLang="ja-JP" sz="1400" b="1" dirty="0">
                <a:solidFill>
                  <a:prstClr val="black"/>
                </a:solidFill>
                <a:latin typeface="游ゴシック" panose="020F0502020204030204"/>
                <a:ea typeface="游ゴシック" panose="020B0400000000000000" pitchFamily="50" charset="-128"/>
              </a:rPr>
              <a:t>specimen</a:t>
            </a:r>
            <a:endParaRPr lang="ja-JP" altLang="en-US" sz="1400" b="1" dirty="0">
              <a:solidFill>
                <a:prstClr val="black"/>
              </a:solidFill>
              <a:latin typeface="游ゴシック" panose="020F0502020204030204"/>
              <a:ea typeface="游ゴシック" panose="020B0400000000000000" pitchFamily="50" charset="-128"/>
            </a:endParaRPr>
          </a:p>
        </p:txBody>
      </p:sp>
      <p:sp>
        <p:nvSpPr>
          <p:cNvPr id="43" name="ベンド上">
            <a:extLst>
              <a:ext uri="{FF2B5EF4-FFF2-40B4-BE49-F238E27FC236}">
                <a16:creationId xmlns:a16="http://schemas.microsoft.com/office/drawing/2014/main" id="{2844A9E2-F60D-D4C2-208E-D2DF2B313541}"/>
              </a:ext>
            </a:extLst>
          </p:cNvPr>
          <p:cNvSpPr txBox="1"/>
          <p:nvPr/>
        </p:nvSpPr>
        <p:spPr>
          <a:xfrm>
            <a:off x="4958054" y="4524127"/>
            <a:ext cx="1137946" cy="461665"/>
          </a:xfrm>
          <a:prstGeom prst="rect">
            <a:avLst/>
          </a:prstGeom>
          <a:solidFill>
            <a:schemeClr val="bg1"/>
          </a:solidFill>
        </p:spPr>
        <p:txBody>
          <a:bodyPr wrap="none" lIns="0" tIns="0" rIns="0" bIns="0" rtlCol="0">
            <a:noAutofit/>
          </a:bodyPr>
          <a:lstStyle/>
          <a:p>
            <a:pPr>
              <a:defRPr/>
            </a:pPr>
            <a:r>
              <a:rPr lang="en-US" altLang="ja-JP" sz="1400" b="1" dirty="0">
                <a:solidFill>
                  <a:prstClr val="black"/>
                </a:solidFill>
                <a:latin typeface="游ゴシック" panose="020F0502020204030204"/>
                <a:ea typeface="游ゴシック" panose="020B0400000000000000" pitchFamily="50" charset="-128"/>
              </a:rPr>
              <a:t>Bends in </a:t>
            </a:r>
            <a:br>
              <a:rPr lang="en-US" altLang="ja-JP" sz="1400" b="1" dirty="0">
                <a:solidFill>
                  <a:prstClr val="black"/>
                </a:solidFill>
                <a:latin typeface="游ゴシック" panose="020F0502020204030204"/>
                <a:ea typeface="游ゴシック" panose="020B0400000000000000" pitchFamily="50" charset="-128"/>
              </a:rPr>
            </a:br>
            <a:r>
              <a:rPr lang="en-US" altLang="ja-JP" sz="1400" b="1" dirty="0">
                <a:solidFill>
                  <a:prstClr val="black"/>
                </a:solidFill>
                <a:latin typeface="游ゴシック" panose="020F0502020204030204"/>
                <a:ea typeface="游ゴシック" panose="020B0400000000000000" pitchFamily="50" charset="-128"/>
              </a:rPr>
              <a:t>Upper Half </a:t>
            </a:r>
            <a:br>
              <a:rPr lang="en-US" altLang="ja-JP" sz="1400" b="1" dirty="0">
                <a:solidFill>
                  <a:prstClr val="black"/>
                </a:solidFill>
                <a:latin typeface="游ゴシック" panose="020F0502020204030204"/>
                <a:ea typeface="游ゴシック" panose="020B0400000000000000" pitchFamily="50" charset="-128"/>
              </a:rPr>
            </a:br>
            <a:r>
              <a:rPr lang="en-US" altLang="ja-JP" sz="1400" b="1" dirty="0">
                <a:solidFill>
                  <a:prstClr val="black"/>
                </a:solidFill>
                <a:latin typeface="游ゴシック" panose="020F0502020204030204"/>
                <a:ea typeface="游ゴシック" panose="020B0400000000000000" pitchFamily="50" charset="-128"/>
              </a:rPr>
              <a:t>specimen</a:t>
            </a:r>
            <a:endParaRPr lang="ja-JP" altLang="en-US" sz="1400" b="1" dirty="0">
              <a:solidFill>
                <a:prstClr val="black"/>
              </a:solidFill>
              <a:latin typeface="游ゴシック" panose="020F0502020204030204"/>
              <a:ea typeface="游ゴシック" panose="020B0400000000000000" pitchFamily="50" charset="-128"/>
            </a:endParaRPr>
          </a:p>
        </p:txBody>
      </p:sp>
      <p:sp>
        <p:nvSpPr>
          <p:cNvPr id="28" name="ベンド下">
            <a:extLst>
              <a:ext uri="{FF2B5EF4-FFF2-40B4-BE49-F238E27FC236}">
                <a16:creationId xmlns:a16="http://schemas.microsoft.com/office/drawing/2014/main" id="{CEF69C09-E66D-B819-6742-4752337E0F85}"/>
              </a:ext>
            </a:extLst>
          </p:cNvPr>
          <p:cNvSpPr txBox="1"/>
          <p:nvPr/>
        </p:nvSpPr>
        <p:spPr>
          <a:xfrm>
            <a:off x="4958049" y="4524297"/>
            <a:ext cx="1137951" cy="461665"/>
          </a:xfrm>
          <a:prstGeom prst="rect">
            <a:avLst/>
          </a:prstGeom>
          <a:solidFill>
            <a:schemeClr val="bg1"/>
          </a:solidFill>
        </p:spPr>
        <p:txBody>
          <a:bodyPr wrap="none" lIns="0" tIns="0" rIns="0" bIns="0" rtlCol="0">
            <a:noAutofit/>
          </a:bodyPr>
          <a:lstStyle/>
          <a:p>
            <a:pPr>
              <a:defRPr/>
            </a:pPr>
            <a:r>
              <a:rPr lang="en-US" altLang="ja-JP" sz="1400" b="1" dirty="0">
                <a:solidFill>
                  <a:prstClr val="black"/>
                </a:solidFill>
                <a:latin typeface="游ゴシック" panose="020F0502020204030204"/>
                <a:ea typeface="游ゴシック" panose="020B0400000000000000" pitchFamily="50" charset="-128"/>
              </a:rPr>
              <a:t>Bends in </a:t>
            </a:r>
            <a:br>
              <a:rPr lang="en-US" altLang="ja-JP" sz="1400" b="1" dirty="0">
                <a:solidFill>
                  <a:prstClr val="black"/>
                </a:solidFill>
                <a:latin typeface="游ゴシック" panose="020F0502020204030204"/>
                <a:ea typeface="游ゴシック" panose="020B0400000000000000" pitchFamily="50" charset="-128"/>
              </a:rPr>
            </a:br>
            <a:r>
              <a:rPr lang="en-US" altLang="ja-JP" sz="1400" b="1" dirty="0">
                <a:solidFill>
                  <a:prstClr val="black"/>
                </a:solidFill>
                <a:latin typeface="游ゴシック" panose="020F0502020204030204"/>
                <a:ea typeface="游ゴシック" panose="020B0400000000000000" pitchFamily="50" charset="-128"/>
              </a:rPr>
              <a:t>Lower Half </a:t>
            </a:r>
            <a:br>
              <a:rPr lang="en-US" altLang="ja-JP" sz="1400" b="1" dirty="0">
                <a:solidFill>
                  <a:prstClr val="black"/>
                </a:solidFill>
                <a:latin typeface="游ゴシック" panose="020F0502020204030204"/>
                <a:ea typeface="游ゴシック" panose="020B0400000000000000" pitchFamily="50" charset="-128"/>
              </a:rPr>
            </a:br>
            <a:r>
              <a:rPr lang="en-US" altLang="ja-JP" sz="1400" b="1" dirty="0">
                <a:solidFill>
                  <a:prstClr val="black"/>
                </a:solidFill>
                <a:latin typeface="游ゴシック" panose="020F0502020204030204"/>
                <a:ea typeface="游ゴシック" panose="020B0400000000000000" pitchFamily="50" charset="-128"/>
              </a:rPr>
              <a:t>specimen</a:t>
            </a:r>
            <a:endParaRPr lang="ja-JP" altLang="en-US" sz="1400" b="1" dirty="0">
              <a:solidFill>
                <a:prstClr val="black"/>
              </a:solidFill>
              <a:latin typeface="游ゴシック" panose="020F0502020204030204"/>
              <a:ea typeface="游ゴシック" panose="020B0400000000000000" pitchFamily="50" charset="-128"/>
            </a:endParaRPr>
          </a:p>
        </p:txBody>
      </p:sp>
      <p:sp>
        <p:nvSpPr>
          <p:cNvPr id="29" name="スクリーン">
            <a:extLst>
              <a:ext uri="{FF2B5EF4-FFF2-40B4-BE49-F238E27FC236}">
                <a16:creationId xmlns:a16="http://schemas.microsoft.com/office/drawing/2014/main" id="{0E0FBEB0-A1A8-8974-4AE0-5B13EF86FBDC}"/>
              </a:ext>
            </a:extLst>
          </p:cNvPr>
          <p:cNvSpPr txBox="1"/>
          <p:nvPr/>
        </p:nvSpPr>
        <p:spPr>
          <a:xfrm>
            <a:off x="11194041" y="5516246"/>
            <a:ext cx="997960" cy="800219"/>
          </a:xfrm>
          <a:prstGeom prst="rect">
            <a:avLst/>
          </a:prstGeom>
          <a:noFill/>
        </p:spPr>
        <p:txBody>
          <a:bodyPr wrap="square" lIns="0" tIns="0" rIns="0" bIns="0" rtlCol="0">
            <a:spAutoFit/>
          </a:bodyPr>
          <a:lstStyle/>
          <a:p>
            <a:pPr>
              <a:defRPr/>
            </a:pPr>
            <a:r>
              <a:rPr lang="en-US" altLang="ja-JP" sz="13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There arises</a:t>
            </a:r>
          </a:p>
          <a:p>
            <a:pPr>
              <a:defRPr/>
            </a:pPr>
            <a:r>
              <a:rPr lang="en-US" altLang="ja-JP" sz="13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Image of</a:t>
            </a:r>
          </a:p>
          <a:p>
            <a:pPr>
              <a:defRPr/>
            </a:pPr>
            <a:r>
              <a:rPr lang="en-US" altLang="ja-JP" sz="13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distribution</a:t>
            </a:r>
          </a:p>
          <a:p>
            <a:pPr>
              <a:defRPr/>
            </a:pPr>
            <a:r>
              <a:rPr lang="en-US" altLang="ja-JP" sz="1300" b="1"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of the bends</a:t>
            </a:r>
            <a:endParaRPr lang="ja-JP" altLang="en-US" sz="1300" b="1"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30" name="正方形/長方形 29">
            <a:extLst>
              <a:ext uri="{FF2B5EF4-FFF2-40B4-BE49-F238E27FC236}">
                <a16:creationId xmlns:a16="http://schemas.microsoft.com/office/drawing/2014/main" id="{E95D0378-5FB8-F1C6-F433-6B404A634490}"/>
              </a:ext>
            </a:extLst>
          </p:cNvPr>
          <p:cNvSpPr/>
          <p:nvPr/>
        </p:nvSpPr>
        <p:spPr>
          <a:xfrm>
            <a:off x="1618902" y="4372774"/>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1" name="正方形/長方形 30">
            <a:extLst>
              <a:ext uri="{FF2B5EF4-FFF2-40B4-BE49-F238E27FC236}">
                <a16:creationId xmlns:a16="http://schemas.microsoft.com/office/drawing/2014/main" id="{6A91D393-BE52-121A-7D5B-F40CB38192F8}"/>
              </a:ext>
            </a:extLst>
          </p:cNvPr>
          <p:cNvSpPr/>
          <p:nvPr/>
        </p:nvSpPr>
        <p:spPr>
          <a:xfrm>
            <a:off x="1618902" y="4575662"/>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F10A366E-DCB6-24BC-F1F3-0C59AEA24192}"/>
              </a:ext>
            </a:extLst>
          </p:cNvPr>
          <p:cNvSpPr/>
          <p:nvPr/>
        </p:nvSpPr>
        <p:spPr>
          <a:xfrm>
            <a:off x="1618901" y="4778551"/>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3" name="正方形/長方形 32">
            <a:extLst>
              <a:ext uri="{FF2B5EF4-FFF2-40B4-BE49-F238E27FC236}">
                <a16:creationId xmlns:a16="http://schemas.microsoft.com/office/drawing/2014/main" id="{B34919CD-A347-71D7-DADD-171C418E1EBD}"/>
              </a:ext>
            </a:extLst>
          </p:cNvPr>
          <p:cNvSpPr/>
          <p:nvPr/>
        </p:nvSpPr>
        <p:spPr>
          <a:xfrm>
            <a:off x="1618901" y="4982374"/>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4" name="正方形/長方形 33">
            <a:extLst>
              <a:ext uri="{FF2B5EF4-FFF2-40B4-BE49-F238E27FC236}">
                <a16:creationId xmlns:a16="http://schemas.microsoft.com/office/drawing/2014/main" id="{F4629822-37B2-FFFC-3233-2434A6B0EDA3}"/>
              </a:ext>
            </a:extLst>
          </p:cNvPr>
          <p:cNvSpPr/>
          <p:nvPr/>
        </p:nvSpPr>
        <p:spPr>
          <a:xfrm>
            <a:off x="1618900" y="5185262"/>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5" name="正方形/長方形 34">
            <a:extLst>
              <a:ext uri="{FF2B5EF4-FFF2-40B4-BE49-F238E27FC236}">
                <a16:creationId xmlns:a16="http://schemas.microsoft.com/office/drawing/2014/main" id="{29464812-EDDF-8C11-70CA-700ED7C99E28}"/>
              </a:ext>
            </a:extLst>
          </p:cNvPr>
          <p:cNvSpPr/>
          <p:nvPr/>
        </p:nvSpPr>
        <p:spPr>
          <a:xfrm>
            <a:off x="1618900" y="5393277"/>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36" name="正方形/長方形 35">
            <a:extLst>
              <a:ext uri="{FF2B5EF4-FFF2-40B4-BE49-F238E27FC236}">
                <a16:creationId xmlns:a16="http://schemas.microsoft.com/office/drawing/2014/main" id="{FCF8B173-E26A-C348-6A87-F1BC46B233B6}"/>
              </a:ext>
            </a:extLst>
          </p:cNvPr>
          <p:cNvSpPr/>
          <p:nvPr/>
        </p:nvSpPr>
        <p:spPr>
          <a:xfrm>
            <a:off x="1618900" y="4170346"/>
            <a:ext cx="45719" cy="10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25E4FA17-2822-D5BE-2BCC-945F9B9CFA74}"/>
              </a:ext>
            </a:extLst>
          </p:cNvPr>
          <p:cNvSpPr txBox="1"/>
          <p:nvPr/>
        </p:nvSpPr>
        <p:spPr>
          <a:xfrm>
            <a:off x="8510672" y="-1"/>
            <a:ext cx="2381956" cy="707886"/>
          </a:xfrm>
          <a:prstGeom prst="rect">
            <a:avLst/>
          </a:prstGeom>
          <a:noFill/>
        </p:spPr>
        <p:txBody>
          <a:bodyPr wrap="square">
            <a:spAutoFit/>
          </a:bodyPr>
          <a:lstStyle/>
          <a:p>
            <a:pPr>
              <a:defRPr/>
            </a:pPr>
            <a:r>
              <a:rPr lang="en-US" altLang="ja-JP" sz="2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Lorentz-like and</a:t>
            </a:r>
            <a:br>
              <a:rPr lang="en-US" altLang="ja-JP" sz="2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br>
            <a:r>
              <a:rPr lang="en-US" altLang="ja-JP" sz="2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rPr>
              <a:t>Talbot-Lau-like </a:t>
            </a:r>
            <a:endParaRPr lang="ja-JP" altLang="en-US" sz="2000" b="1" dirty="0">
              <a:solidFill>
                <a:prstClr val="white"/>
              </a:solidFill>
              <a:latin typeface="Segoe UI" panose="020B0502040204020203" pitchFamily="34" charset="0"/>
              <a:ea typeface="游ゴシック" panose="020B0400000000000000" pitchFamily="50" charset="-128"/>
              <a:cs typeface="Segoe UI" panose="020B0502040204020203" pitchFamily="34" charset="0"/>
            </a:endParaRPr>
          </a:p>
        </p:txBody>
      </p:sp>
      <p:pic>
        <p:nvPicPr>
          <p:cNvPr id="5" name="図 4">
            <a:extLst>
              <a:ext uri="{FF2B5EF4-FFF2-40B4-BE49-F238E27FC236}">
                <a16:creationId xmlns:a16="http://schemas.microsoft.com/office/drawing/2014/main" id="{AF391D5C-CE2E-C9B2-F607-C23B5763CF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04"/>
          <a:stretch/>
        </p:blipFill>
        <p:spPr>
          <a:xfrm>
            <a:off x="397565" y="776588"/>
            <a:ext cx="11020505" cy="2795157"/>
          </a:xfrm>
          <a:prstGeom prst="rect">
            <a:avLst/>
          </a:prstGeom>
        </p:spPr>
      </p:pic>
      <p:sp>
        <p:nvSpPr>
          <p:cNvPr id="7" name="テキスト ボックス 6">
            <a:extLst>
              <a:ext uri="{FF2B5EF4-FFF2-40B4-BE49-F238E27FC236}">
                <a16:creationId xmlns:a16="http://schemas.microsoft.com/office/drawing/2014/main" id="{E4B90755-76FD-4B5C-3E66-D095556FA74C}"/>
              </a:ext>
            </a:extLst>
          </p:cNvPr>
          <p:cNvSpPr txBox="1"/>
          <p:nvPr/>
        </p:nvSpPr>
        <p:spPr>
          <a:xfrm>
            <a:off x="1058028" y="3399926"/>
            <a:ext cx="1672496" cy="461665"/>
          </a:xfrm>
          <a:prstGeom prst="rect">
            <a:avLst/>
          </a:prstGeom>
          <a:noFill/>
        </p:spPr>
        <p:txBody>
          <a:bodyPr wrap="square" rtlCol="0">
            <a:spAutoFit/>
          </a:bodyPr>
          <a:lstStyle/>
          <a:p>
            <a:pPr defTabSz="457200">
              <a:defRPr/>
            </a:pPr>
            <a:r>
              <a:rPr lang="en-US" altLang="ja-JP" sz="2400" b="1" dirty="0">
                <a:solidFill>
                  <a:prstClr val="black"/>
                </a:solidFill>
                <a:latin typeface="Segoe UI"/>
                <a:ea typeface="游ゴシック"/>
              </a:rPr>
              <a:t>Lau Slit</a:t>
            </a:r>
            <a:endParaRPr lang="ja-JP" altLang="en-US" sz="2400" dirty="0">
              <a:solidFill>
                <a:prstClr val="black"/>
              </a:solidFill>
              <a:latin typeface="Segoe UI"/>
              <a:ea typeface="游ゴシック"/>
            </a:endParaRPr>
          </a:p>
        </p:txBody>
      </p:sp>
      <p:sp>
        <p:nvSpPr>
          <p:cNvPr id="8" name="テキスト ボックス 7">
            <a:extLst>
              <a:ext uri="{FF2B5EF4-FFF2-40B4-BE49-F238E27FC236}">
                <a16:creationId xmlns:a16="http://schemas.microsoft.com/office/drawing/2014/main" id="{D4481FE2-F541-86EA-FEC1-4F9CF9D4ECBE}"/>
              </a:ext>
            </a:extLst>
          </p:cNvPr>
          <p:cNvSpPr txBox="1"/>
          <p:nvPr/>
        </p:nvSpPr>
        <p:spPr>
          <a:xfrm>
            <a:off x="7220093" y="3391223"/>
            <a:ext cx="1874751" cy="461665"/>
          </a:xfrm>
          <a:prstGeom prst="rect">
            <a:avLst/>
          </a:prstGeom>
          <a:noFill/>
        </p:spPr>
        <p:txBody>
          <a:bodyPr wrap="square" rtlCol="0">
            <a:spAutoFit/>
          </a:bodyPr>
          <a:lstStyle/>
          <a:p>
            <a:pPr defTabSz="457200">
              <a:defRPr/>
            </a:pPr>
            <a:r>
              <a:rPr lang="en-US" altLang="ja-JP" sz="2400" b="1" dirty="0">
                <a:solidFill>
                  <a:prstClr val="black"/>
                </a:solidFill>
                <a:latin typeface="Segoe UI"/>
                <a:ea typeface="游ゴシック"/>
              </a:rPr>
              <a:t>Talbot Slit</a:t>
            </a:r>
            <a:endParaRPr lang="ja-JP" altLang="en-US" sz="2400" dirty="0">
              <a:solidFill>
                <a:prstClr val="black"/>
              </a:solidFill>
              <a:latin typeface="Segoe UI"/>
              <a:ea typeface="游ゴシック"/>
            </a:endParaRPr>
          </a:p>
        </p:txBody>
      </p:sp>
      <p:sp>
        <p:nvSpPr>
          <p:cNvPr id="12" name="テキスト ボックス 11">
            <a:extLst>
              <a:ext uri="{FF2B5EF4-FFF2-40B4-BE49-F238E27FC236}">
                <a16:creationId xmlns:a16="http://schemas.microsoft.com/office/drawing/2014/main" id="{38FB55E5-9988-5928-2CA7-45257A9C537A}"/>
              </a:ext>
            </a:extLst>
          </p:cNvPr>
          <p:cNvSpPr txBox="1"/>
          <p:nvPr/>
        </p:nvSpPr>
        <p:spPr>
          <a:xfrm>
            <a:off x="4057156" y="3352504"/>
            <a:ext cx="1641283" cy="461665"/>
          </a:xfrm>
          <a:prstGeom prst="rect">
            <a:avLst/>
          </a:prstGeom>
          <a:noFill/>
        </p:spPr>
        <p:txBody>
          <a:bodyPr wrap="square" rtlCol="0">
            <a:spAutoFit/>
          </a:bodyPr>
          <a:lstStyle/>
          <a:p>
            <a:pPr defTabSz="457200">
              <a:defRPr/>
            </a:pPr>
            <a:r>
              <a:rPr lang="en-US" altLang="ja-JP" sz="2400" b="1" dirty="0">
                <a:solidFill>
                  <a:prstClr val="black"/>
                </a:solidFill>
                <a:latin typeface="Segoe UI"/>
                <a:ea typeface="游ゴシック"/>
              </a:rPr>
              <a:t>Specimen</a:t>
            </a:r>
            <a:endParaRPr lang="ja-JP" altLang="en-US" sz="2400" dirty="0">
              <a:solidFill>
                <a:prstClr val="black"/>
              </a:solidFill>
              <a:latin typeface="Segoe UI"/>
              <a:ea typeface="游ゴシック"/>
            </a:endParaRPr>
          </a:p>
        </p:txBody>
      </p:sp>
      <p:sp>
        <p:nvSpPr>
          <p:cNvPr id="25" name="テキスト ボックス 24">
            <a:extLst>
              <a:ext uri="{FF2B5EF4-FFF2-40B4-BE49-F238E27FC236}">
                <a16:creationId xmlns:a16="http://schemas.microsoft.com/office/drawing/2014/main" id="{9D71426E-9364-F47F-65D2-9969E973AA80}"/>
              </a:ext>
            </a:extLst>
          </p:cNvPr>
          <p:cNvSpPr txBox="1"/>
          <p:nvPr/>
        </p:nvSpPr>
        <p:spPr>
          <a:xfrm>
            <a:off x="10126251" y="3272536"/>
            <a:ext cx="1641283" cy="707886"/>
          </a:xfrm>
          <a:prstGeom prst="rect">
            <a:avLst/>
          </a:prstGeom>
          <a:noFill/>
        </p:spPr>
        <p:txBody>
          <a:bodyPr wrap="square" rtlCol="0">
            <a:spAutoFit/>
          </a:bodyPr>
          <a:lstStyle/>
          <a:p>
            <a:pPr algn="ctr" defTabSz="457200">
              <a:defRPr/>
            </a:pPr>
            <a:r>
              <a:rPr lang="en-US" altLang="ja-JP" sz="2000" b="1" dirty="0">
                <a:solidFill>
                  <a:prstClr val="black"/>
                </a:solidFill>
                <a:latin typeface="Segoe UI"/>
                <a:ea typeface="游ゴシック"/>
              </a:rPr>
              <a:t>Image</a:t>
            </a:r>
          </a:p>
          <a:p>
            <a:pPr algn="ctr" defTabSz="457200">
              <a:defRPr/>
            </a:pPr>
            <a:r>
              <a:rPr lang="en-US" altLang="ja-JP" sz="2000" b="1" dirty="0">
                <a:solidFill>
                  <a:prstClr val="black"/>
                </a:solidFill>
                <a:latin typeface="Segoe UI"/>
                <a:ea typeface="游ゴシック"/>
              </a:rPr>
              <a:t>on screen</a:t>
            </a:r>
            <a:endParaRPr lang="ja-JP" altLang="en-US" sz="2000" dirty="0">
              <a:solidFill>
                <a:prstClr val="black"/>
              </a:solidFill>
              <a:latin typeface="Segoe UI"/>
              <a:ea typeface="游ゴシック"/>
            </a:endParaRPr>
          </a:p>
        </p:txBody>
      </p:sp>
      <p:sp>
        <p:nvSpPr>
          <p:cNvPr id="37" name="テキスト ボックス 36">
            <a:extLst>
              <a:ext uri="{FF2B5EF4-FFF2-40B4-BE49-F238E27FC236}">
                <a16:creationId xmlns:a16="http://schemas.microsoft.com/office/drawing/2014/main" id="{DBBD4101-3EC0-DC83-3EA0-FB93D3BA2E25}"/>
              </a:ext>
            </a:extLst>
          </p:cNvPr>
          <p:cNvSpPr txBox="1"/>
          <p:nvPr/>
        </p:nvSpPr>
        <p:spPr>
          <a:xfrm>
            <a:off x="7227692" y="3741876"/>
            <a:ext cx="2089711" cy="523220"/>
          </a:xfrm>
          <a:prstGeom prst="rect">
            <a:avLst/>
          </a:prstGeom>
          <a:noFill/>
        </p:spPr>
        <p:txBody>
          <a:bodyPr wrap="square" rtlCol="0">
            <a:spAutoFit/>
          </a:bodyPr>
          <a:lstStyle/>
          <a:p>
            <a:pPr defTabSz="457200">
              <a:defRPr/>
            </a:pPr>
            <a:r>
              <a:rPr lang="en-US" altLang="ja-JP" sz="1400" b="1" dirty="0">
                <a:solidFill>
                  <a:srgbClr val="0000FF"/>
                </a:solidFill>
                <a:latin typeface="Segoe UI"/>
                <a:ea typeface="游ゴシック"/>
              </a:rPr>
              <a:t>Image of the Lau-slit</a:t>
            </a:r>
          </a:p>
          <a:p>
            <a:pPr defTabSz="457200">
              <a:defRPr/>
            </a:pPr>
            <a:r>
              <a:rPr lang="en-US" altLang="ja-JP" sz="1400" b="1" dirty="0">
                <a:solidFill>
                  <a:srgbClr val="0000FF"/>
                </a:solidFill>
                <a:latin typeface="Segoe UI"/>
                <a:ea typeface="游ゴシック"/>
              </a:rPr>
              <a:t>is projected on it.</a:t>
            </a:r>
            <a:endParaRPr lang="ja-JP" altLang="en-US" sz="1400" dirty="0">
              <a:solidFill>
                <a:srgbClr val="0000FF"/>
              </a:solidFill>
              <a:latin typeface="Segoe UI"/>
              <a:ea typeface="游ゴシック"/>
            </a:endParaRPr>
          </a:p>
        </p:txBody>
      </p:sp>
      <p:sp>
        <p:nvSpPr>
          <p:cNvPr id="38" name="テキスト ボックス 37">
            <a:extLst>
              <a:ext uri="{FF2B5EF4-FFF2-40B4-BE49-F238E27FC236}">
                <a16:creationId xmlns:a16="http://schemas.microsoft.com/office/drawing/2014/main" id="{E992A99B-B571-929A-8358-3F438A810F89}"/>
              </a:ext>
            </a:extLst>
          </p:cNvPr>
          <p:cNvSpPr txBox="1"/>
          <p:nvPr/>
        </p:nvSpPr>
        <p:spPr>
          <a:xfrm>
            <a:off x="2886324" y="839470"/>
            <a:ext cx="848900" cy="338554"/>
          </a:xfrm>
          <a:prstGeom prst="rect">
            <a:avLst/>
          </a:prstGeom>
          <a:noFill/>
        </p:spPr>
        <p:txBody>
          <a:bodyPr wrap="squar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39" name="テキスト ボックス 38">
            <a:extLst>
              <a:ext uri="{FF2B5EF4-FFF2-40B4-BE49-F238E27FC236}">
                <a16:creationId xmlns:a16="http://schemas.microsoft.com/office/drawing/2014/main" id="{ADE72AFB-0D6D-5804-06E1-5E47C1A8C21D}"/>
              </a:ext>
            </a:extLst>
          </p:cNvPr>
          <p:cNvSpPr txBox="1"/>
          <p:nvPr/>
        </p:nvSpPr>
        <p:spPr>
          <a:xfrm>
            <a:off x="6077656" y="831253"/>
            <a:ext cx="737963" cy="338554"/>
          </a:xfrm>
          <a:prstGeom prst="rect">
            <a:avLst/>
          </a:prstGeom>
          <a:noFill/>
        </p:spPr>
        <p:txBody>
          <a:bodyPr wrap="squar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40" name="テキスト ボックス 39">
            <a:extLst>
              <a:ext uri="{FF2B5EF4-FFF2-40B4-BE49-F238E27FC236}">
                <a16:creationId xmlns:a16="http://schemas.microsoft.com/office/drawing/2014/main" id="{B9EFC06F-683C-550B-D569-EC2D8D6C6DFF}"/>
              </a:ext>
            </a:extLst>
          </p:cNvPr>
          <p:cNvSpPr txBox="1"/>
          <p:nvPr/>
        </p:nvSpPr>
        <p:spPr>
          <a:xfrm>
            <a:off x="9248799" y="829755"/>
            <a:ext cx="737963" cy="338554"/>
          </a:xfrm>
          <a:prstGeom prst="rect">
            <a:avLst/>
          </a:prstGeom>
          <a:noFill/>
        </p:spPr>
        <p:txBody>
          <a:bodyPr wrap="square" rtlCol="0">
            <a:spAutoFit/>
          </a:bodyPr>
          <a:lstStyle/>
          <a:p>
            <a:pPr defTabSz="457200">
              <a:defRPr/>
            </a:pPr>
            <a:r>
              <a:rPr lang="en-US" altLang="ja-JP" sz="1600" b="1" dirty="0">
                <a:solidFill>
                  <a:srgbClr val="0000FF"/>
                </a:solidFill>
                <a:latin typeface="Segoe UI"/>
                <a:ea typeface="游ゴシック"/>
              </a:rPr>
              <a:t>Lens</a:t>
            </a:r>
            <a:endParaRPr lang="ja-JP" altLang="en-US" sz="1600" dirty="0">
              <a:solidFill>
                <a:srgbClr val="0000FF"/>
              </a:solidFill>
              <a:latin typeface="Segoe UI"/>
              <a:ea typeface="游ゴシック"/>
            </a:endParaRPr>
          </a:p>
        </p:txBody>
      </p:sp>
      <p:sp>
        <p:nvSpPr>
          <p:cNvPr id="41" name="テキスト ボックス 40">
            <a:extLst>
              <a:ext uri="{FF2B5EF4-FFF2-40B4-BE49-F238E27FC236}">
                <a16:creationId xmlns:a16="http://schemas.microsoft.com/office/drawing/2014/main" id="{C891EF65-E3C1-E6A6-89BF-356AE8A69B80}"/>
              </a:ext>
            </a:extLst>
          </p:cNvPr>
          <p:cNvSpPr txBox="1"/>
          <p:nvPr/>
        </p:nvSpPr>
        <p:spPr>
          <a:xfrm>
            <a:off x="1058028" y="3776003"/>
            <a:ext cx="2125891" cy="307777"/>
          </a:xfrm>
          <a:prstGeom prst="rect">
            <a:avLst/>
          </a:prstGeom>
          <a:noFill/>
        </p:spPr>
        <p:txBody>
          <a:bodyPr wrap="square">
            <a:spAutoFit/>
          </a:bodyPr>
          <a:lstStyle/>
          <a:p>
            <a:pPr defTabSz="457200">
              <a:defRPr/>
            </a:pPr>
            <a:r>
              <a:rPr lang="en-US" altLang="ja-JP" sz="1400" b="1" dirty="0">
                <a:solidFill>
                  <a:srgbClr val="0000FF"/>
                </a:solidFill>
                <a:latin typeface="Segoe UI"/>
                <a:ea typeface="游ゴシック"/>
              </a:rPr>
              <a:t>Lattice-like multi-slits</a:t>
            </a:r>
            <a:endParaRPr kumimoji="0" lang="ja-JP" altLang="en-US" sz="1400" b="1" dirty="0">
              <a:solidFill>
                <a:srgbClr val="0000FF"/>
              </a:solidFill>
              <a:latin typeface="Segoe UI"/>
              <a:ea typeface="游ゴシック"/>
            </a:endParaRPr>
          </a:p>
        </p:txBody>
      </p:sp>
      <p:sp>
        <p:nvSpPr>
          <p:cNvPr id="42" name="テキスト ボックス 41">
            <a:extLst>
              <a:ext uri="{FF2B5EF4-FFF2-40B4-BE49-F238E27FC236}">
                <a16:creationId xmlns:a16="http://schemas.microsoft.com/office/drawing/2014/main" id="{4AB7356F-8A73-C9BB-F37A-3947418CE60A}"/>
              </a:ext>
            </a:extLst>
          </p:cNvPr>
          <p:cNvSpPr txBox="1"/>
          <p:nvPr/>
        </p:nvSpPr>
        <p:spPr>
          <a:xfrm>
            <a:off x="3754568" y="3761195"/>
            <a:ext cx="2440850" cy="307777"/>
          </a:xfrm>
          <a:prstGeom prst="rect">
            <a:avLst/>
          </a:prstGeom>
          <a:noFill/>
        </p:spPr>
        <p:txBody>
          <a:bodyPr wrap="square">
            <a:spAutoFit/>
          </a:bodyPr>
          <a:lstStyle/>
          <a:p>
            <a:pPr defTabSz="457200">
              <a:defRPr/>
            </a:pPr>
            <a:r>
              <a:rPr lang="en-US" altLang="ja-JP" sz="1400" b="1" dirty="0">
                <a:solidFill>
                  <a:srgbClr val="0000FF"/>
                </a:solidFill>
                <a:latin typeface="Segoe UI"/>
                <a:ea typeface="游ゴシック"/>
              </a:rPr>
              <a:t>distribution of deflections</a:t>
            </a:r>
            <a:endParaRPr kumimoji="0" lang="ja-JP" altLang="en-US" sz="1400" b="1" dirty="0">
              <a:solidFill>
                <a:srgbClr val="0000FF"/>
              </a:solidFill>
              <a:latin typeface="Segoe UI"/>
              <a:ea typeface="游ゴシック"/>
            </a:endParaRPr>
          </a:p>
        </p:txBody>
      </p:sp>
      <p:sp>
        <p:nvSpPr>
          <p:cNvPr id="6" name="テキスト ボックス 5">
            <a:extLst>
              <a:ext uri="{FF2B5EF4-FFF2-40B4-BE49-F238E27FC236}">
                <a16:creationId xmlns:a16="http://schemas.microsoft.com/office/drawing/2014/main" id="{0EBDFD8E-0CAA-6CC1-EE27-7897EE2948CC}"/>
              </a:ext>
            </a:extLst>
          </p:cNvPr>
          <p:cNvSpPr txBox="1"/>
          <p:nvPr/>
        </p:nvSpPr>
        <p:spPr>
          <a:xfrm>
            <a:off x="312188" y="2091532"/>
            <a:ext cx="1018228" cy="430887"/>
          </a:xfrm>
          <a:prstGeom prst="rect">
            <a:avLst/>
          </a:prstGeom>
          <a:noFill/>
        </p:spPr>
        <p:txBody>
          <a:bodyPr wrap="none" rtlCol="0">
            <a:spAutoFit/>
          </a:bodyPr>
          <a:lstStyle/>
          <a:p>
            <a:pPr algn="ctr" defTabSz="457200">
              <a:defRPr/>
            </a:pPr>
            <a:r>
              <a:rPr lang="en-US" altLang="ja-JP" sz="1100" dirty="0">
                <a:solidFill>
                  <a:prstClr val="white"/>
                </a:solidFill>
                <a:latin typeface="Segoe UI Black" panose="020B0A02040204020203" pitchFamily="34" charset="0"/>
                <a:ea typeface="Segoe UI Black" panose="020B0A02040204020203" pitchFamily="34" charset="0"/>
              </a:rPr>
              <a:t>Incoherent</a:t>
            </a:r>
          </a:p>
          <a:p>
            <a:pPr algn="ctr" defTabSz="457200">
              <a:defRPr/>
            </a:pPr>
            <a:r>
              <a:rPr lang="en-US" altLang="ja-JP" sz="1100" dirty="0">
                <a:solidFill>
                  <a:prstClr val="white"/>
                </a:solidFill>
                <a:latin typeface="Segoe UI Black" panose="020B0A02040204020203" pitchFamily="34" charset="0"/>
                <a:ea typeface="Segoe UI Black" panose="020B0A02040204020203" pitchFamily="34" charset="0"/>
              </a:rPr>
              <a:t>Muon Beam</a:t>
            </a:r>
            <a:endParaRPr lang="ja-JP" altLang="en-US" sz="1100" dirty="0">
              <a:solidFill>
                <a:prstClr val="white"/>
              </a:solidFill>
              <a:latin typeface="Segoe UI Black" panose="020B0A02040204020203" pitchFamily="34" charset="0"/>
              <a:ea typeface="游ゴシック"/>
            </a:endParaRPr>
          </a:p>
        </p:txBody>
      </p:sp>
    </p:spTree>
    <p:extLst>
      <p:ext uri="{BB962C8B-B14F-4D97-AF65-F5344CB8AC3E}">
        <p14:creationId xmlns:p14="http://schemas.microsoft.com/office/powerpoint/2010/main" val="32725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B5D13-A79F-62FD-BFEB-8DBC98B5226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7C01DD4-1966-05FB-1103-A2C0AC0957EA}"/>
              </a:ext>
            </a:extLst>
          </p:cNvPr>
          <p:cNvSpPr>
            <a:spLocks noGrp="1"/>
          </p:cNvSpPr>
          <p:nvPr>
            <p:ph type="title"/>
          </p:nvPr>
        </p:nvSpPr>
        <p:spPr/>
        <p:txBody>
          <a:bodyPr>
            <a:normAutofit/>
          </a:bodyPr>
          <a:lstStyle/>
          <a:p>
            <a:r>
              <a:rPr lang="en-US" altLang="ja-JP" dirty="0"/>
              <a:t>Ultra-short pulsed USM-beam Compressor</a:t>
            </a:r>
            <a:endParaRPr kumimoji="1" lang="ja-JP" altLang="en-US" dirty="0"/>
          </a:p>
        </p:txBody>
      </p:sp>
      <p:sp>
        <p:nvSpPr>
          <p:cNvPr id="3" name="コンテンツ プレースホルダー 2">
            <a:extLst>
              <a:ext uri="{FF2B5EF4-FFF2-40B4-BE49-F238E27FC236}">
                <a16:creationId xmlns:a16="http://schemas.microsoft.com/office/drawing/2014/main" id="{8DB348AC-C075-46BB-0B30-0138408EC876}"/>
              </a:ext>
            </a:extLst>
          </p:cNvPr>
          <p:cNvSpPr>
            <a:spLocks noGrp="1"/>
          </p:cNvSpPr>
          <p:nvPr>
            <p:ph idx="1"/>
          </p:nvPr>
        </p:nvSpPr>
        <p:spPr>
          <a:xfrm>
            <a:off x="864681" y="942312"/>
            <a:ext cx="4922954" cy="740252"/>
          </a:xfrm>
        </p:spPr>
        <p:txBody>
          <a:bodyPr>
            <a:noAutofit/>
          </a:bodyPr>
          <a:lstStyle/>
          <a:p>
            <a:pPr marL="0" indent="0">
              <a:spcBef>
                <a:spcPts val="600"/>
              </a:spcBef>
              <a:buNone/>
            </a:pPr>
            <a:r>
              <a:rPr lang="en-US" altLang="ja-JP" sz="2400" dirty="0"/>
              <a:t>Harmonic-like distributed potential </a:t>
            </a:r>
            <a:br>
              <a:rPr lang="en-US" altLang="ja-JP" sz="2400" dirty="0"/>
            </a:br>
            <a:r>
              <a:rPr lang="en-US" altLang="ja-JP" sz="2400" dirty="0"/>
              <a:t>for extraction is applied by pulse.</a:t>
            </a:r>
          </a:p>
        </p:txBody>
      </p:sp>
      <p:grpSp>
        <p:nvGrpSpPr>
          <p:cNvPr id="38" name="グループ化 37">
            <a:extLst>
              <a:ext uri="{FF2B5EF4-FFF2-40B4-BE49-F238E27FC236}">
                <a16:creationId xmlns:a16="http://schemas.microsoft.com/office/drawing/2014/main" id="{3E25950E-E28E-9B03-0C04-E071D6E59A49}"/>
              </a:ext>
            </a:extLst>
          </p:cNvPr>
          <p:cNvGrpSpPr/>
          <p:nvPr/>
        </p:nvGrpSpPr>
        <p:grpSpPr>
          <a:xfrm>
            <a:off x="1962807" y="2181098"/>
            <a:ext cx="8463720" cy="1519941"/>
            <a:chOff x="162079" y="2987743"/>
            <a:chExt cx="8463720" cy="1543376"/>
          </a:xfrm>
        </p:grpSpPr>
        <p:sp>
          <p:nvSpPr>
            <p:cNvPr id="8" name="台形 7">
              <a:extLst>
                <a:ext uri="{FF2B5EF4-FFF2-40B4-BE49-F238E27FC236}">
                  <a16:creationId xmlns:a16="http://schemas.microsoft.com/office/drawing/2014/main" id="{9995A5FF-E721-C924-510C-15D8D32402B4}"/>
                </a:ext>
              </a:extLst>
            </p:cNvPr>
            <p:cNvSpPr/>
            <p:nvPr/>
          </p:nvSpPr>
          <p:spPr>
            <a:xfrm rot="5520000">
              <a:off x="2885447" y="2727976"/>
              <a:ext cx="173076" cy="1733245"/>
            </a:xfrm>
            <a:prstGeom prst="trapezoid">
              <a:avLst>
                <a:gd name="adj" fmla="val 21622"/>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台形 8">
              <a:extLst>
                <a:ext uri="{FF2B5EF4-FFF2-40B4-BE49-F238E27FC236}">
                  <a16:creationId xmlns:a16="http://schemas.microsoft.com/office/drawing/2014/main" id="{BF28473C-6F79-A41D-EC7D-298AAE16B8F9}"/>
                </a:ext>
              </a:extLst>
            </p:cNvPr>
            <p:cNvSpPr/>
            <p:nvPr/>
          </p:nvSpPr>
          <p:spPr>
            <a:xfrm rot="5400000">
              <a:off x="2875127" y="3053842"/>
              <a:ext cx="188191" cy="1728912"/>
            </a:xfrm>
            <a:prstGeom prst="trapezoid">
              <a:avLst>
                <a:gd name="adj" fmla="val 18368"/>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台形 9">
              <a:extLst>
                <a:ext uri="{FF2B5EF4-FFF2-40B4-BE49-F238E27FC236}">
                  <a16:creationId xmlns:a16="http://schemas.microsoft.com/office/drawing/2014/main" id="{AA3B741A-A3A9-0A78-8E04-CFF424C17CFA}"/>
                </a:ext>
              </a:extLst>
            </p:cNvPr>
            <p:cNvSpPr/>
            <p:nvPr/>
          </p:nvSpPr>
          <p:spPr>
            <a:xfrm rot="5683557">
              <a:off x="2873330" y="2365160"/>
              <a:ext cx="181130" cy="1730506"/>
            </a:xfrm>
            <a:prstGeom prst="trapezoid">
              <a:avLst>
                <a:gd name="adj" fmla="val 11784"/>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台形 10">
              <a:extLst>
                <a:ext uri="{FF2B5EF4-FFF2-40B4-BE49-F238E27FC236}">
                  <a16:creationId xmlns:a16="http://schemas.microsoft.com/office/drawing/2014/main" id="{EA2F370C-EFEC-15E6-D01B-C5685234F614}"/>
                </a:ext>
              </a:extLst>
            </p:cNvPr>
            <p:cNvSpPr/>
            <p:nvPr/>
          </p:nvSpPr>
          <p:spPr>
            <a:xfrm rot="5110776">
              <a:off x="2867044" y="3471536"/>
              <a:ext cx="200914" cy="1721820"/>
            </a:xfrm>
            <a:prstGeom prst="trapezoid">
              <a:avLst>
                <a:gd name="adj" fmla="val 1508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矢印: 右 11">
              <a:extLst>
                <a:ext uri="{FF2B5EF4-FFF2-40B4-BE49-F238E27FC236}">
                  <a16:creationId xmlns:a16="http://schemas.microsoft.com/office/drawing/2014/main" id="{B1D0A3A7-FD01-9A78-BD37-68DCB5F0E132}"/>
                </a:ext>
              </a:extLst>
            </p:cNvPr>
            <p:cNvSpPr/>
            <p:nvPr/>
          </p:nvSpPr>
          <p:spPr>
            <a:xfrm>
              <a:off x="162079" y="2987743"/>
              <a:ext cx="1489609" cy="1543376"/>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Surface</a:t>
              </a:r>
              <a:br>
                <a:rPr lang="en-US" altLang="ja-JP" b="1" dirty="0">
                  <a:solidFill>
                    <a:schemeClr val="tx1"/>
                  </a:solidFill>
                </a:rPr>
              </a:br>
              <a:r>
                <a:rPr lang="en-US" altLang="ja-JP" b="1" dirty="0">
                  <a:solidFill>
                    <a:schemeClr val="tx1"/>
                  </a:solidFill>
                </a:rPr>
                <a:t>μ</a:t>
              </a:r>
              <a:endParaRPr lang="ja-JP" altLang="en-US" b="1" dirty="0">
                <a:solidFill>
                  <a:schemeClr val="tx1"/>
                </a:solidFill>
              </a:endParaRPr>
            </a:p>
          </p:txBody>
        </p:sp>
        <p:cxnSp>
          <p:nvCxnSpPr>
            <p:cNvPr id="16" name="直線コネクタ 15">
              <a:extLst>
                <a:ext uri="{FF2B5EF4-FFF2-40B4-BE49-F238E27FC236}">
                  <a16:creationId xmlns:a16="http://schemas.microsoft.com/office/drawing/2014/main" id="{321EA19C-A812-B10D-E310-6B31C65AF35F}"/>
                </a:ext>
              </a:extLst>
            </p:cNvPr>
            <p:cNvCxnSpPr>
              <a:cxnSpLocks/>
            </p:cNvCxnSpPr>
            <p:nvPr/>
          </p:nvCxnSpPr>
          <p:spPr>
            <a:xfrm>
              <a:off x="2087156" y="3279387"/>
              <a:ext cx="3298734" cy="199251"/>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039F63F-A3EC-DA55-9C0B-38F7FA65946A}"/>
                </a:ext>
              </a:extLst>
            </p:cNvPr>
            <p:cNvCxnSpPr>
              <a:cxnSpLocks/>
            </p:cNvCxnSpPr>
            <p:nvPr/>
          </p:nvCxnSpPr>
          <p:spPr>
            <a:xfrm>
              <a:off x="2101200" y="3442295"/>
              <a:ext cx="3273065" cy="211153"/>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9E933F5-2EB9-934C-8550-39A8F9A6D399}"/>
                </a:ext>
              </a:extLst>
            </p:cNvPr>
            <p:cNvCxnSpPr>
              <a:cxnSpLocks/>
            </p:cNvCxnSpPr>
            <p:nvPr/>
          </p:nvCxnSpPr>
          <p:spPr>
            <a:xfrm>
              <a:off x="2079574" y="3667272"/>
              <a:ext cx="3312461" cy="34370"/>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5935C68-166D-83C1-824A-C090AA73AEAB}"/>
                </a:ext>
              </a:extLst>
            </p:cNvPr>
            <p:cNvCxnSpPr>
              <a:cxnSpLocks/>
            </p:cNvCxnSpPr>
            <p:nvPr/>
          </p:nvCxnSpPr>
          <p:spPr>
            <a:xfrm>
              <a:off x="2101200" y="3820597"/>
              <a:ext cx="3335245" cy="63387"/>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B1BCA6C-2B1E-7767-E8FF-8D3B829D2979}"/>
                </a:ext>
              </a:extLst>
            </p:cNvPr>
            <p:cNvCxnSpPr>
              <a:cxnSpLocks/>
            </p:cNvCxnSpPr>
            <p:nvPr/>
          </p:nvCxnSpPr>
          <p:spPr>
            <a:xfrm flipV="1">
              <a:off x="2101200" y="3950367"/>
              <a:ext cx="3335245" cy="91365"/>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3E9E978-2D7F-0C26-1A72-5B4202052E2D}"/>
                </a:ext>
              </a:extLst>
            </p:cNvPr>
            <p:cNvCxnSpPr>
              <a:cxnSpLocks/>
            </p:cNvCxnSpPr>
            <p:nvPr/>
          </p:nvCxnSpPr>
          <p:spPr>
            <a:xfrm flipV="1">
              <a:off x="2094178" y="4083170"/>
              <a:ext cx="3342267" cy="207883"/>
            </a:xfrm>
            <a:prstGeom prst="line">
              <a:avLst/>
            </a:prstGeom>
            <a:ln w="38100" cap="rnd">
              <a:solidFill>
                <a:srgbClr val="FF0000"/>
              </a:solidFill>
              <a:prstDash val="sysDot"/>
              <a:round/>
            </a:ln>
          </p:spPr>
          <p:style>
            <a:lnRef idx="1">
              <a:schemeClr val="accent1"/>
            </a:lnRef>
            <a:fillRef idx="0">
              <a:schemeClr val="accent1"/>
            </a:fillRef>
            <a:effectRef idx="0">
              <a:schemeClr val="accent1"/>
            </a:effectRef>
            <a:fontRef idx="minor">
              <a:schemeClr val="tx1"/>
            </a:fontRef>
          </p:style>
        </p:cxnSp>
        <p:sp>
          <p:nvSpPr>
            <p:cNvPr id="29" name="楕円 28">
              <a:extLst>
                <a:ext uri="{FF2B5EF4-FFF2-40B4-BE49-F238E27FC236}">
                  <a16:creationId xmlns:a16="http://schemas.microsoft.com/office/drawing/2014/main" id="{0F3BC923-905A-AA8A-EC7B-EFCC18A364B7}"/>
                </a:ext>
              </a:extLst>
            </p:cNvPr>
            <p:cNvSpPr/>
            <p:nvPr/>
          </p:nvSpPr>
          <p:spPr>
            <a:xfrm rot="60000">
              <a:off x="2101433" y="3704181"/>
              <a:ext cx="1771346" cy="9138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楕円 29">
              <a:extLst>
                <a:ext uri="{FF2B5EF4-FFF2-40B4-BE49-F238E27FC236}">
                  <a16:creationId xmlns:a16="http://schemas.microsoft.com/office/drawing/2014/main" id="{A16587CD-8DAE-0978-819E-16229A10F63D}"/>
                </a:ext>
              </a:extLst>
            </p:cNvPr>
            <p:cNvSpPr/>
            <p:nvPr/>
          </p:nvSpPr>
          <p:spPr>
            <a:xfrm rot="21419308">
              <a:off x="2086842" y="4067393"/>
              <a:ext cx="1783951" cy="11537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楕円 30">
              <a:extLst>
                <a:ext uri="{FF2B5EF4-FFF2-40B4-BE49-F238E27FC236}">
                  <a16:creationId xmlns:a16="http://schemas.microsoft.com/office/drawing/2014/main" id="{2F4DE0FF-C76C-EFD2-DE49-7FF579756430}"/>
                </a:ext>
              </a:extLst>
            </p:cNvPr>
            <p:cNvSpPr/>
            <p:nvPr/>
          </p:nvSpPr>
          <p:spPr>
            <a:xfrm rot="226865">
              <a:off x="2086154" y="3362374"/>
              <a:ext cx="1786547" cy="10082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3" name="直線矢印コネクタ 32">
              <a:extLst>
                <a:ext uri="{FF2B5EF4-FFF2-40B4-BE49-F238E27FC236}">
                  <a16:creationId xmlns:a16="http://schemas.microsoft.com/office/drawing/2014/main" id="{3C206B25-284C-8836-2C1E-207F15EDA8C2}"/>
                </a:ext>
              </a:extLst>
            </p:cNvPr>
            <p:cNvCxnSpPr>
              <a:cxnSpLocks/>
              <a:stCxn id="31" idx="2"/>
            </p:cNvCxnSpPr>
            <p:nvPr/>
          </p:nvCxnSpPr>
          <p:spPr>
            <a:xfrm>
              <a:off x="2088098" y="3352975"/>
              <a:ext cx="6448975" cy="412778"/>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D3AF439-2B14-6F65-10D3-D7CDF48AC33A}"/>
                </a:ext>
              </a:extLst>
            </p:cNvPr>
            <p:cNvCxnSpPr>
              <a:cxnSpLocks/>
              <a:stCxn id="29" idx="2"/>
            </p:cNvCxnSpPr>
            <p:nvPr/>
          </p:nvCxnSpPr>
          <p:spPr>
            <a:xfrm>
              <a:off x="2101568" y="3734179"/>
              <a:ext cx="6524231" cy="83863"/>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8359AED-8E83-B5E7-181B-919B1E89FB9D}"/>
                </a:ext>
              </a:extLst>
            </p:cNvPr>
            <p:cNvCxnSpPr>
              <a:cxnSpLocks/>
              <a:stCxn id="30" idx="2"/>
            </p:cNvCxnSpPr>
            <p:nvPr/>
          </p:nvCxnSpPr>
          <p:spPr>
            <a:xfrm flipV="1">
              <a:off x="2088074" y="3842583"/>
              <a:ext cx="6448999" cy="330079"/>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台形 41">
            <a:extLst>
              <a:ext uri="{FF2B5EF4-FFF2-40B4-BE49-F238E27FC236}">
                <a16:creationId xmlns:a16="http://schemas.microsoft.com/office/drawing/2014/main" id="{321CFD97-1FFC-B0F2-5435-C3266B2DD9E3}"/>
              </a:ext>
            </a:extLst>
          </p:cNvPr>
          <p:cNvSpPr/>
          <p:nvPr/>
        </p:nvSpPr>
        <p:spPr>
          <a:xfrm rot="5400000">
            <a:off x="3962664" y="4365679"/>
            <a:ext cx="1619861" cy="1723624"/>
          </a:xfrm>
          <a:prstGeom prst="trapezoid">
            <a:avLst>
              <a:gd name="adj" fmla="val 0"/>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4" name="矢印: 右 43">
            <a:extLst>
              <a:ext uri="{FF2B5EF4-FFF2-40B4-BE49-F238E27FC236}">
                <a16:creationId xmlns:a16="http://schemas.microsoft.com/office/drawing/2014/main" id="{136D58EB-EEE1-B894-4CC1-3D9EBB11D53B}"/>
              </a:ext>
            </a:extLst>
          </p:cNvPr>
          <p:cNvSpPr/>
          <p:nvPr/>
        </p:nvSpPr>
        <p:spPr>
          <a:xfrm>
            <a:off x="1962806" y="4467520"/>
            <a:ext cx="1489609" cy="1519941"/>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Surface</a:t>
            </a:r>
            <a:br>
              <a:rPr lang="en-US" altLang="ja-JP" b="1" dirty="0">
                <a:solidFill>
                  <a:schemeClr val="tx1"/>
                </a:solidFill>
              </a:rPr>
            </a:br>
            <a:r>
              <a:rPr lang="en-US" altLang="ja-JP" b="1" dirty="0">
                <a:solidFill>
                  <a:schemeClr val="tx1"/>
                </a:solidFill>
              </a:rPr>
              <a:t>μ</a:t>
            </a:r>
            <a:endParaRPr lang="ja-JP" altLang="en-US" b="1" dirty="0">
              <a:solidFill>
                <a:schemeClr val="tx1"/>
              </a:solidFill>
            </a:endParaRPr>
          </a:p>
        </p:txBody>
      </p:sp>
      <p:cxnSp>
        <p:nvCxnSpPr>
          <p:cNvPr id="54" name="直線矢印コネクタ 53">
            <a:extLst>
              <a:ext uri="{FF2B5EF4-FFF2-40B4-BE49-F238E27FC236}">
                <a16:creationId xmlns:a16="http://schemas.microsoft.com/office/drawing/2014/main" id="{2A76C652-4D88-B2FA-BD5F-2DC557251A4B}"/>
              </a:ext>
            </a:extLst>
          </p:cNvPr>
          <p:cNvCxnSpPr>
            <a:cxnSpLocks/>
          </p:cNvCxnSpPr>
          <p:nvPr/>
        </p:nvCxnSpPr>
        <p:spPr>
          <a:xfrm>
            <a:off x="4076377" y="4992624"/>
            <a:ext cx="6340575" cy="222512"/>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B11E5B4B-A7A2-5766-C32D-D2C5AF1A81B9}"/>
              </a:ext>
            </a:extLst>
          </p:cNvPr>
          <p:cNvCxnSpPr>
            <a:cxnSpLocks/>
          </p:cNvCxnSpPr>
          <p:nvPr/>
        </p:nvCxnSpPr>
        <p:spPr>
          <a:xfrm flipV="1">
            <a:off x="4076376" y="5282777"/>
            <a:ext cx="6293732" cy="701556"/>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4403B3F9-B3C7-399E-91DB-A650ECFCA076}"/>
              </a:ext>
            </a:extLst>
          </p:cNvPr>
          <p:cNvCxnSpPr>
            <a:cxnSpLocks/>
          </p:cNvCxnSpPr>
          <p:nvPr/>
        </p:nvCxnSpPr>
        <p:spPr>
          <a:xfrm>
            <a:off x="4076376" y="4467520"/>
            <a:ext cx="6293732" cy="696403"/>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4A33CE4B-23BC-E98B-BBA4-4104065E619B}"/>
              </a:ext>
            </a:extLst>
          </p:cNvPr>
          <p:cNvCxnSpPr>
            <a:cxnSpLocks/>
          </p:cNvCxnSpPr>
          <p:nvPr/>
        </p:nvCxnSpPr>
        <p:spPr>
          <a:xfrm flipV="1">
            <a:off x="4076377" y="5234676"/>
            <a:ext cx="6333339" cy="294396"/>
          </a:xfrm>
          <a:prstGeom prst="straightConnector1">
            <a:avLst/>
          </a:prstGeom>
          <a:ln w="12700">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77" name="矢印: 下 76">
            <a:extLst>
              <a:ext uri="{FF2B5EF4-FFF2-40B4-BE49-F238E27FC236}">
                <a16:creationId xmlns:a16="http://schemas.microsoft.com/office/drawing/2014/main" id="{86803B0B-10DA-58A1-73B2-1E4ED8AE657B}"/>
              </a:ext>
            </a:extLst>
          </p:cNvPr>
          <p:cNvSpPr/>
          <p:nvPr/>
        </p:nvSpPr>
        <p:spPr>
          <a:xfrm rot="10800000">
            <a:off x="3809026" y="3770092"/>
            <a:ext cx="1886729" cy="2709643"/>
          </a:xfrm>
          <a:prstGeom prst="downArrow">
            <a:avLst>
              <a:gd name="adj1" fmla="val 75202"/>
              <a:gd name="adj2" fmla="val 20921"/>
            </a:avLst>
          </a:prstGeom>
          <a:solidFill>
            <a:srgbClr val="FFC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テキスト ボックス 77">
            <a:extLst>
              <a:ext uri="{FF2B5EF4-FFF2-40B4-BE49-F238E27FC236}">
                <a16:creationId xmlns:a16="http://schemas.microsoft.com/office/drawing/2014/main" id="{5B346454-87E2-F72B-7F77-FD76022E048A}"/>
              </a:ext>
            </a:extLst>
          </p:cNvPr>
          <p:cNvSpPr txBox="1"/>
          <p:nvPr/>
        </p:nvSpPr>
        <p:spPr>
          <a:xfrm>
            <a:off x="4217857" y="3959141"/>
            <a:ext cx="1109472" cy="369332"/>
          </a:xfrm>
          <a:prstGeom prst="rect">
            <a:avLst/>
          </a:prstGeom>
          <a:noFill/>
        </p:spPr>
        <p:txBody>
          <a:bodyPr wrap="square" rtlCol="0">
            <a:spAutoFit/>
          </a:bodyPr>
          <a:lstStyle/>
          <a:p>
            <a:r>
              <a:rPr lang="en-US" altLang="ja-JP" b="1" dirty="0">
                <a:solidFill>
                  <a:srgbClr val="FFC000"/>
                </a:solidFill>
              </a:rPr>
              <a:t>Laser</a:t>
            </a:r>
            <a:endParaRPr lang="ja-JP" altLang="en-US" b="1" dirty="0">
              <a:solidFill>
                <a:srgbClr val="FFC000"/>
              </a:solidFill>
            </a:endParaRPr>
          </a:p>
        </p:txBody>
      </p:sp>
      <p:cxnSp>
        <p:nvCxnSpPr>
          <p:cNvPr id="80" name="直線矢印コネクタ 79">
            <a:extLst>
              <a:ext uri="{FF2B5EF4-FFF2-40B4-BE49-F238E27FC236}">
                <a16:creationId xmlns:a16="http://schemas.microsoft.com/office/drawing/2014/main" id="{3077923F-2004-9E45-BC3D-ABF839CB1613}"/>
              </a:ext>
            </a:extLst>
          </p:cNvPr>
          <p:cNvCxnSpPr>
            <a:cxnSpLocks/>
            <a:stCxn id="86" idx="1"/>
          </p:cNvCxnSpPr>
          <p:nvPr/>
        </p:nvCxnSpPr>
        <p:spPr>
          <a:xfrm flipH="1">
            <a:off x="6937070" y="3881828"/>
            <a:ext cx="658250" cy="423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6D88E378-B296-8E38-1292-BAF8400A064D}"/>
              </a:ext>
            </a:extLst>
          </p:cNvPr>
          <p:cNvCxnSpPr>
            <a:cxnSpLocks/>
            <a:stCxn id="86" idx="1"/>
          </p:cNvCxnSpPr>
          <p:nvPr/>
        </p:nvCxnSpPr>
        <p:spPr>
          <a:xfrm flipH="1" flipV="1">
            <a:off x="6937070" y="3324164"/>
            <a:ext cx="658250" cy="557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06470D12-237D-C2AF-9A10-72C8779427CE}"/>
              </a:ext>
            </a:extLst>
          </p:cNvPr>
          <p:cNvSpPr txBox="1"/>
          <p:nvPr/>
        </p:nvSpPr>
        <p:spPr>
          <a:xfrm>
            <a:off x="7595320" y="3521417"/>
            <a:ext cx="2742206" cy="720821"/>
          </a:xfrm>
          <a:prstGeom prst="rect">
            <a:avLst/>
          </a:prstGeom>
          <a:noFill/>
        </p:spPr>
        <p:txBody>
          <a:bodyPr wrap="none" lIns="0" tIns="0" rIns="0" bIns="0" rtlCol="0">
            <a:noAutofit/>
          </a:bodyPr>
          <a:lstStyle/>
          <a:p>
            <a:r>
              <a:rPr lang="en-US" altLang="ja-JP" sz="1600" dirty="0"/>
              <a:t>Mesh electrodes for </a:t>
            </a:r>
            <a:br>
              <a:rPr lang="en-US" altLang="ja-JP" sz="1600" dirty="0"/>
            </a:br>
            <a:r>
              <a:rPr lang="en-US" altLang="ja-JP" sz="1600" dirty="0"/>
              <a:t>distributed extraction voltages.</a:t>
            </a:r>
            <a:endParaRPr lang="ja-JP" altLang="en-US" sz="1600" dirty="0"/>
          </a:p>
        </p:txBody>
      </p:sp>
      <p:sp>
        <p:nvSpPr>
          <p:cNvPr id="87" name="テキスト ボックス 86">
            <a:extLst>
              <a:ext uri="{FF2B5EF4-FFF2-40B4-BE49-F238E27FC236}">
                <a16:creationId xmlns:a16="http://schemas.microsoft.com/office/drawing/2014/main" id="{84A63974-FDBA-0415-147A-8351DF2E9720}"/>
              </a:ext>
            </a:extLst>
          </p:cNvPr>
          <p:cNvSpPr txBox="1"/>
          <p:nvPr/>
        </p:nvSpPr>
        <p:spPr>
          <a:xfrm rot="399850">
            <a:off x="4123347" y="2158628"/>
            <a:ext cx="1760811" cy="275621"/>
          </a:xfrm>
          <a:prstGeom prst="rect">
            <a:avLst/>
          </a:prstGeom>
          <a:noFill/>
        </p:spPr>
        <p:txBody>
          <a:bodyPr wrap="none" lIns="0" tIns="0" rIns="0" bIns="0" rtlCol="0">
            <a:noAutofit/>
          </a:bodyPr>
          <a:lstStyle/>
          <a:p>
            <a:r>
              <a:rPr lang="en-US" altLang="ja-JP" sz="1600" dirty="0"/>
              <a:t>Target Stack</a:t>
            </a:r>
            <a:endParaRPr lang="ja-JP" altLang="en-US" sz="1600" dirty="0"/>
          </a:p>
        </p:txBody>
      </p:sp>
      <p:sp>
        <p:nvSpPr>
          <p:cNvPr id="91" name="テキスト ボックス 90">
            <a:extLst>
              <a:ext uri="{FF2B5EF4-FFF2-40B4-BE49-F238E27FC236}">
                <a16:creationId xmlns:a16="http://schemas.microsoft.com/office/drawing/2014/main" id="{07186E8E-6289-302A-1DDA-1C546BDA449D}"/>
              </a:ext>
            </a:extLst>
          </p:cNvPr>
          <p:cNvSpPr txBox="1"/>
          <p:nvPr/>
        </p:nvSpPr>
        <p:spPr>
          <a:xfrm>
            <a:off x="9428022" y="2134509"/>
            <a:ext cx="1346189" cy="450601"/>
          </a:xfrm>
          <a:prstGeom prst="rect">
            <a:avLst/>
          </a:prstGeom>
          <a:noFill/>
        </p:spPr>
        <p:txBody>
          <a:bodyPr wrap="none" lIns="0" tIns="0" rIns="0" bIns="0" rtlCol="0">
            <a:noAutofit/>
          </a:bodyPr>
          <a:lstStyle/>
          <a:p>
            <a:r>
              <a:rPr lang="en-US" altLang="ja-JP" sz="2000" dirty="0"/>
              <a:t>Each muon arrives</a:t>
            </a:r>
          </a:p>
          <a:p>
            <a:r>
              <a:rPr lang="en-US" altLang="ja-JP" sz="2000" dirty="0"/>
              <a:t>at the same time.</a:t>
            </a:r>
            <a:endParaRPr lang="ja-JP" altLang="en-US" sz="2000" dirty="0"/>
          </a:p>
        </p:txBody>
      </p:sp>
      <p:sp>
        <p:nvSpPr>
          <p:cNvPr id="93" name="テキスト ボックス 92">
            <a:extLst>
              <a:ext uri="{FF2B5EF4-FFF2-40B4-BE49-F238E27FC236}">
                <a16:creationId xmlns:a16="http://schemas.microsoft.com/office/drawing/2014/main" id="{55B26F53-7536-CF6A-4A39-4105822E5678}"/>
              </a:ext>
            </a:extLst>
          </p:cNvPr>
          <p:cNvSpPr txBox="1"/>
          <p:nvPr/>
        </p:nvSpPr>
        <p:spPr>
          <a:xfrm>
            <a:off x="1525901" y="2064774"/>
            <a:ext cx="1162180" cy="338554"/>
          </a:xfrm>
          <a:prstGeom prst="rect">
            <a:avLst/>
          </a:prstGeom>
          <a:noFill/>
        </p:spPr>
        <p:txBody>
          <a:bodyPr wrap="square" rtlCol="0">
            <a:spAutoFit/>
          </a:bodyPr>
          <a:lstStyle/>
          <a:p>
            <a:r>
              <a:rPr lang="en-US" altLang="ja-JP" sz="1600" dirty="0"/>
              <a:t>Side</a:t>
            </a:r>
            <a:r>
              <a:rPr lang="ja-JP" altLang="en-US" sz="1600" dirty="0"/>
              <a:t> </a:t>
            </a:r>
            <a:r>
              <a:rPr lang="en-US" altLang="ja-JP" sz="1600" dirty="0"/>
              <a:t>view</a:t>
            </a:r>
            <a:endParaRPr lang="ja-JP" altLang="en-US" sz="1600" dirty="0"/>
          </a:p>
        </p:txBody>
      </p:sp>
      <p:sp>
        <p:nvSpPr>
          <p:cNvPr id="94" name="テキスト ボックス 93">
            <a:extLst>
              <a:ext uri="{FF2B5EF4-FFF2-40B4-BE49-F238E27FC236}">
                <a16:creationId xmlns:a16="http://schemas.microsoft.com/office/drawing/2014/main" id="{DDB8B4FB-2D12-EB3C-21FF-EDE5C97CC065}"/>
              </a:ext>
            </a:extLst>
          </p:cNvPr>
          <p:cNvSpPr txBox="1"/>
          <p:nvPr/>
        </p:nvSpPr>
        <p:spPr>
          <a:xfrm>
            <a:off x="1518638" y="4357840"/>
            <a:ext cx="1255216" cy="338554"/>
          </a:xfrm>
          <a:prstGeom prst="rect">
            <a:avLst/>
          </a:prstGeom>
          <a:noFill/>
        </p:spPr>
        <p:txBody>
          <a:bodyPr wrap="square" rtlCol="0">
            <a:spAutoFit/>
          </a:bodyPr>
          <a:lstStyle/>
          <a:p>
            <a:r>
              <a:rPr lang="en-US" altLang="ja-JP" sz="1600" dirty="0"/>
              <a:t>Top view</a:t>
            </a:r>
            <a:endParaRPr lang="ja-JP" altLang="en-US" sz="1600" dirty="0"/>
          </a:p>
        </p:txBody>
      </p:sp>
      <p:grpSp>
        <p:nvGrpSpPr>
          <p:cNvPr id="47" name="グループ化 46">
            <a:extLst>
              <a:ext uri="{FF2B5EF4-FFF2-40B4-BE49-F238E27FC236}">
                <a16:creationId xmlns:a16="http://schemas.microsoft.com/office/drawing/2014/main" id="{6CC432A2-F763-0378-2103-BE56C71EA051}"/>
              </a:ext>
            </a:extLst>
          </p:cNvPr>
          <p:cNvGrpSpPr/>
          <p:nvPr/>
        </p:nvGrpSpPr>
        <p:grpSpPr>
          <a:xfrm>
            <a:off x="6076679" y="814736"/>
            <a:ext cx="3779530" cy="1086537"/>
            <a:chOff x="6763845" y="761924"/>
            <a:chExt cx="2015224" cy="579792"/>
          </a:xfrm>
        </p:grpSpPr>
        <p:cxnSp>
          <p:nvCxnSpPr>
            <p:cNvPr id="107" name="直線矢印コネクタ 106">
              <a:extLst>
                <a:ext uri="{FF2B5EF4-FFF2-40B4-BE49-F238E27FC236}">
                  <a16:creationId xmlns:a16="http://schemas.microsoft.com/office/drawing/2014/main" id="{5DE0D587-06F1-B32A-83FE-B91DAC8D15EA}"/>
                </a:ext>
              </a:extLst>
            </p:cNvPr>
            <p:cNvCxnSpPr>
              <a:cxnSpLocks/>
            </p:cNvCxnSpPr>
            <p:nvPr/>
          </p:nvCxnSpPr>
          <p:spPr>
            <a:xfrm flipV="1">
              <a:off x="6769357" y="1193143"/>
              <a:ext cx="1696065" cy="33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a:extLst>
                <a:ext uri="{FF2B5EF4-FFF2-40B4-BE49-F238E27FC236}">
                  <a16:creationId xmlns:a16="http://schemas.microsoft.com/office/drawing/2014/main" id="{645070D0-46AD-B7BF-4DF4-1D4C75B528DF}"/>
                </a:ext>
              </a:extLst>
            </p:cNvPr>
            <p:cNvCxnSpPr>
              <a:cxnSpLocks/>
            </p:cNvCxnSpPr>
            <p:nvPr/>
          </p:nvCxnSpPr>
          <p:spPr>
            <a:xfrm flipH="1" flipV="1">
              <a:off x="6763845" y="833740"/>
              <a:ext cx="4711" cy="36277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コネクタ: カギ線 112">
              <a:extLst>
                <a:ext uri="{FF2B5EF4-FFF2-40B4-BE49-F238E27FC236}">
                  <a16:creationId xmlns:a16="http://schemas.microsoft.com/office/drawing/2014/main" id="{2AB1601D-E468-BE43-C8B0-88D7D2D0CC47}"/>
                </a:ext>
              </a:extLst>
            </p:cNvPr>
            <p:cNvCxnSpPr>
              <a:cxnSpLocks/>
            </p:cNvCxnSpPr>
            <p:nvPr/>
          </p:nvCxnSpPr>
          <p:spPr>
            <a:xfrm flipV="1">
              <a:off x="6763845" y="941303"/>
              <a:ext cx="1447243" cy="251840"/>
            </a:xfrm>
            <a:prstGeom prst="bentConnector3">
              <a:avLst>
                <a:gd name="adj1" fmla="val 37530"/>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フリーフォーム: 図形 117">
              <a:extLst>
                <a:ext uri="{FF2B5EF4-FFF2-40B4-BE49-F238E27FC236}">
                  <a16:creationId xmlns:a16="http://schemas.microsoft.com/office/drawing/2014/main" id="{38573086-69B5-82C5-60A6-9661F5BD68BA}"/>
                </a:ext>
              </a:extLst>
            </p:cNvPr>
            <p:cNvSpPr/>
            <p:nvPr/>
          </p:nvSpPr>
          <p:spPr>
            <a:xfrm>
              <a:off x="6836500" y="890883"/>
              <a:ext cx="523030" cy="304956"/>
            </a:xfrm>
            <a:custGeom>
              <a:avLst/>
              <a:gdLst>
                <a:gd name="connsiteX0" fmla="*/ 0 w 582561"/>
                <a:gd name="connsiteY0" fmla="*/ 302342 h 309717"/>
                <a:gd name="connsiteX1" fmla="*/ 132736 w 582561"/>
                <a:gd name="connsiteY1" fmla="*/ 309717 h 309717"/>
                <a:gd name="connsiteX2" fmla="*/ 258097 w 582561"/>
                <a:gd name="connsiteY2" fmla="*/ 0 h 309717"/>
                <a:gd name="connsiteX3" fmla="*/ 383458 w 582561"/>
                <a:gd name="connsiteY3" fmla="*/ 309717 h 309717"/>
                <a:gd name="connsiteX4" fmla="*/ 582561 w 582561"/>
                <a:gd name="connsiteY4" fmla="*/ 294968 h 309717"/>
                <a:gd name="connsiteX0" fmla="*/ 0 w 582561"/>
                <a:gd name="connsiteY0" fmla="*/ 302342 h 309717"/>
                <a:gd name="connsiteX1" fmla="*/ 132736 w 582561"/>
                <a:gd name="connsiteY1" fmla="*/ 300192 h 309717"/>
                <a:gd name="connsiteX2" fmla="*/ 258097 w 582561"/>
                <a:gd name="connsiteY2" fmla="*/ 0 h 309717"/>
                <a:gd name="connsiteX3" fmla="*/ 383458 w 582561"/>
                <a:gd name="connsiteY3" fmla="*/ 309717 h 309717"/>
                <a:gd name="connsiteX4" fmla="*/ 582561 w 582561"/>
                <a:gd name="connsiteY4" fmla="*/ 294968 h 309717"/>
                <a:gd name="connsiteX0" fmla="*/ 0 w 582561"/>
                <a:gd name="connsiteY0" fmla="*/ 302342 h 309717"/>
                <a:gd name="connsiteX1" fmla="*/ 132736 w 582561"/>
                <a:gd name="connsiteY1" fmla="*/ 307336 h 309717"/>
                <a:gd name="connsiteX2" fmla="*/ 258097 w 582561"/>
                <a:gd name="connsiteY2" fmla="*/ 0 h 309717"/>
                <a:gd name="connsiteX3" fmla="*/ 383458 w 582561"/>
                <a:gd name="connsiteY3" fmla="*/ 309717 h 309717"/>
                <a:gd name="connsiteX4" fmla="*/ 582561 w 582561"/>
                <a:gd name="connsiteY4" fmla="*/ 294968 h 309717"/>
                <a:gd name="connsiteX0" fmla="*/ 0 w 582561"/>
                <a:gd name="connsiteY0" fmla="*/ 302342 h 307336"/>
                <a:gd name="connsiteX1" fmla="*/ 132736 w 582561"/>
                <a:gd name="connsiteY1" fmla="*/ 307336 h 307336"/>
                <a:gd name="connsiteX2" fmla="*/ 258097 w 582561"/>
                <a:gd name="connsiteY2" fmla="*/ 0 h 307336"/>
                <a:gd name="connsiteX3" fmla="*/ 383458 w 582561"/>
                <a:gd name="connsiteY3" fmla="*/ 302573 h 307336"/>
                <a:gd name="connsiteX4" fmla="*/ 582561 w 582561"/>
                <a:gd name="connsiteY4" fmla="*/ 294968 h 307336"/>
                <a:gd name="connsiteX0" fmla="*/ 0 w 523030"/>
                <a:gd name="connsiteY0" fmla="*/ 302342 h 307336"/>
                <a:gd name="connsiteX1" fmla="*/ 132736 w 523030"/>
                <a:gd name="connsiteY1" fmla="*/ 307336 h 307336"/>
                <a:gd name="connsiteX2" fmla="*/ 258097 w 523030"/>
                <a:gd name="connsiteY2" fmla="*/ 0 h 307336"/>
                <a:gd name="connsiteX3" fmla="*/ 383458 w 523030"/>
                <a:gd name="connsiteY3" fmla="*/ 302573 h 307336"/>
                <a:gd name="connsiteX4" fmla="*/ 523030 w 523030"/>
                <a:gd name="connsiteY4" fmla="*/ 304493 h 307336"/>
                <a:gd name="connsiteX0" fmla="*/ 0 w 523030"/>
                <a:gd name="connsiteY0" fmla="*/ 302343 h 307337"/>
                <a:gd name="connsiteX1" fmla="*/ 132736 w 523030"/>
                <a:gd name="connsiteY1" fmla="*/ 307337 h 307337"/>
                <a:gd name="connsiteX2" fmla="*/ 258097 w 523030"/>
                <a:gd name="connsiteY2" fmla="*/ 1 h 307337"/>
                <a:gd name="connsiteX3" fmla="*/ 383458 w 523030"/>
                <a:gd name="connsiteY3" fmla="*/ 302574 h 307337"/>
                <a:gd name="connsiteX4" fmla="*/ 523030 w 523030"/>
                <a:gd name="connsiteY4" fmla="*/ 304494 h 307337"/>
                <a:gd name="connsiteX0" fmla="*/ 0 w 523030"/>
                <a:gd name="connsiteY0" fmla="*/ 309487 h 309487"/>
                <a:gd name="connsiteX1" fmla="*/ 132736 w 523030"/>
                <a:gd name="connsiteY1" fmla="*/ 307337 h 309487"/>
                <a:gd name="connsiteX2" fmla="*/ 258097 w 523030"/>
                <a:gd name="connsiteY2" fmla="*/ 1 h 309487"/>
                <a:gd name="connsiteX3" fmla="*/ 383458 w 523030"/>
                <a:gd name="connsiteY3" fmla="*/ 302574 h 309487"/>
                <a:gd name="connsiteX4" fmla="*/ 523030 w 523030"/>
                <a:gd name="connsiteY4" fmla="*/ 304494 h 309487"/>
                <a:gd name="connsiteX0" fmla="*/ 0 w 523030"/>
                <a:gd name="connsiteY0" fmla="*/ 302343 h 307337"/>
                <a:gd name="connsiteX1" fmla="*/ 132736 w 523030"/>
                <a:gd name="connsiteY1" fmla="*/ 307337 h 307337"/>
                <a:gd name="connsiteX2" fmla="*/ 258097 w 523030"/>
                <a:gd name="connsiteY2" fmla="*/ 1 h 307337"/>
                <a:gd name="connsiteX3" fmla="*/ 383458 w 523030"/>
                <a:gd name="connsiteY3" fmla="*/ 302574 h 307337"/>
                <a:gd name="connsiteX4" fmla="*/ 523030 w 523030"/>
                <a:gd name="connsiteY4" fmla="*/ 304494 h 307337"/>
                <a:gd name="connsiteX0" fmla="*/ 0 w 523030"/>
                <a:gd name="connsiteY0" fmla="*/ 302343 h 304956"/>
                <a:gd name="connsiteX1" fmla="*/ 139879 w 523030"/>
                <a:gd name="connsiteY1" fmla="*/ 304956 h 304956"/>
                <a:gd name="connsiteX2" fmla="*/ 258097 w 523030"/>
                <a:gd name="connsiteY2" fmla="*/ 1 h 304956"/>
                <a:gd name="connsiteX3" fmla="*/ 383458 w 523030"/>
                <a:gd name="connsiteY3" fmla="*/ 302574 h 304956"/>
                <a:gd name="connsiteX4" fmla="*/ 523030 w 523030"/>
                <a:gd name="connsiteY4" fmla="*/ 304494 h 304956"/>
                <a:gd name="connsiteX0" fmla="*/ 0 w 523030"/>
                <a:gd name="connsiteY0" fmla="*/ 302343 h 304956"/>
                <a:gd name="connsiteX1" fmla="*/ 120829 w 523030"/>
                <a:gd name="connsiteY1" fmla="*/ 304956 h 304956"/>
                <a:gd name="connsiteX2" fmla="*/ 258097 w 523030"/>
                <a:gd name="connsiteY2" fmla="*/ 1 h 304956"/>
                <a:gd name="connsiteX3" fmla="*/ 383458 w 523030"/>
                <a:gd name="connsiteY3" fmla="*/ 302574 h 304956"/>
                <a:gd name="connsiteX4" fmla="*/ 523030 w 523030"/>
                <a:gd name="connsiteY4" fmla="*/ 304494 h 30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030" h="304956">
                  <a:moveTo>
                    <a:pt x="0" y="302343"/>
                  </a:moveTo>
                  <a:lnTo>
                    <a:pt x="120829" y="304956"/>
                  </a:lnTo>
                  <a:cubicBezTo>
                    <a:pt x="163845" y="254566"/>
                    <a:pt x="214326" y="398"/>
                    <a:pt x="258097" y="1"/>
                  </a:cubicBezTo>
                  <a:cubicBezTo>
                    <a:pt x="301869" y="-396"/>
                    <a:pt x="339303" y="251825"/>
                    <a:pt x="383458" y="302574"/>
                  </a:cubicBezTo>
                  <a:lnTo>
                    <a:pt x="523030" y="304494"/>
                  </a:lnTo>
                </a:path>
              </a:pathLst>
            </a:cu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テキスト ボックス 121">
              <a:extLst>
                <a:ext uri="{FF2B5EF4-FFF2-40B4-BE49-F238E27FC236}">
                  <a16:creationId xmlns:a16="http://schemas.microsoft.com/office/drawing/2014/main" id="{3374B2FA-D5E7-0B55-3525-A4025117391C}"/>
                </a:ext>
              </a:extLst>
            </p:cNvPr>
            <p:cNvSpPr txBox="1"/>
            <p:nvPr/>
          </p:nvSpPr>
          <p:spPr>
            <a:xfrm>
              <a:off x="7487327" y="801723"/>
              <a:ext cx="260124" cy="143222"/>
            </a:xfrm>
            <a:prstGeom prst="rect">
              <a:avLst/>
            </a:prstGeom>
            <a:noFill/>
          </p:spPr>
          <p:txBody>
            <a:bodyPr wrap="none" lIns="0" tIns="0" rIns="0" bIns="0" rtlCol="0" anchor="b" anchorCtr="1">
              <a:noAutofit/>
            </a:bodyPr>
            <a:lstStyle/>
            <a:p>
              <a:pPr algn="ctr"/>
              <a:r>
                <a:rPr lang="en-US" altLang="ja-JP" sz="1600" dirty="0">
                  <a:solidFill>
                    <a:srgbClr val="FF0000"/>
                  </a:solidFill>
                </a:rPr>
                <a:t>Voltage</a:t>
              </a:r>
              <a:endParaRPr lang="ja-JP" altLang="en-US" sz="1600" dirty="0">
                <a:solidFill>
                  <a:srgbClr val="FF0000"/>
                </a:solidFill>
              </a:endParaRPr>
            </a:p>
          </p:txBody>
        </p:sp>
        <p:sp>
          <p:nvSpPr>
            <p:cNvPr id="4" name="テキスト ボックス 3">
              <a:extLst>
                <a:ext uri="{FF2B5EF4-FFF2-40B4-BE49-F238E27FC236}">
                  <a16:creationId xmlns:a16="http://schemas.microsoft.com/office/drawing/2014/main" id="{44647088-F168-8269-4FA5-CF1FEEE8C51C}"/>
                </a:ext>
              </a:extLst>
            </p:cNvPr>
            <p:cNvSpPr txBox="1"/>
            <p:nvPr/>
          </p:nvSpPr>
          <p:spPr>
            <a:xfrm>
              <a:off x="8429350" y="1118248"/>
              <a:ext cx="349719" cy="155182"/>
            </a:xfrm>
            <a:prstGeom prst="rect">
              <a:avLst/>
            </a:prstGeom>
            <a:noFill/>
          </p:spPr>
          <p:txBody>
            <a:bodyPr wrap="none" lIns="0" tIns="0" rIns="0" bIns="0" rtlCol="0" anchor="b" anchorCtr="1">
              <a:noAutofit/>
            </a:bodyPr>
            <a:lstStyle/>
            <a:p>
              <a:pPr algn="ctr"/>
              <a:r>
                <a:rPr lang="en-US" altLang="ja-JP" sz="900" dirty="0"/>
                <a:t>Time</a:t>
              </a:r>
            </a:p>
          </p:txBody>
        </p:sp>
        <p:sp>
          <p:nvSpPr>
            <p:cNvPr id="5" name="テキスト ボックス 4">
              <a:extLst>
                <a:ext uri="{FF2B5EF4-FFF2-40B4-BE49-F238E27FC236}">
                  <a16:creationId xmlns:a16="http://schemas.microsoft.com/office/drawing/2014/main" id="{DD7B8EC3-AFC7-A70D-07AA-8BFEF52B52E1}"/>
                </a:ext>
              </a:extLst>
            </p:cNvPr>
            <p:cNvSpPr txBox="1"/>
            <p:nvPr/>
          </p:nvSpPr>
          <p:spPr>
            <a:xfrm>
              <a:off x="6888245" y="761924"/>
              <a:ext cx="444965" cy="130930"/>
            </a:xfrm>
            <a:prstGeom prst="rect">
              <a:avLst/>
            </a:prstGeom>
            <a:noFill/>
          </p:spPr>
          <p:txBody>
            <a:bodyPr wrap="none" lIns="0" tIns="0" rIns="0" bIns="0" rtlCol="0" anchor="b" anchorCtr="0">
              <a:noAutofit/>
            </a:bodyPr>
            <a:lstStyle/>
            <a:p>
              <a:pPr algn="ctr"/>
              <a:r>
                <a:rPr lang="en-US" altLang="ja-JP" b="1" dirty="0">
                  <a:solidFill>
                    <a:srgbClr val="FFC000"/>
                  </a:solidFill>
                </a:rPr>
                <a:t>Laser</a:t>
              </a:r>
              <a:endParaRPr lang="ja-JP" altLang="en-US" b="1" dirty="0">
                <a:solidFill>
                  <a:srgbClr val="FFC000"/>
                </a:solidFill>
              </a:endParaRPr>
            </a:p>
          </p:txBody>
        </p:sp>
        <p:sp>
          <p:nvSpPr>
            <p:cNvPr id="6" name="テキスト ボックス 5">
              <a:extLst>
                <a:ext uri="{FF2B5EF4-FFF2-40B4-BE49-F238E27FC236}">
                  <a16:creationId xmlns:a16="http://schemas.microsoft.com/office/drawing/2014/main" id="{6D80225B-5DE3-25F3-CA7E-4E1AA2F441E0}"/>
                </a:ext>
              </a:extLst>
            </p:cNvPr>
            <p:cNvSpPr txBox="1"/>
            <p:nvPr/>
          </p:nvSpPr>
          <p:spPr>
            <a:xfrm>
              <a:off x="7955065" y="1198494"/>
              <a:ext cx="260124" cy="143222"/>
            </a:xfrm>
            <a:prstGeom prst="rect">
              <a:avLst/>
            </a:prstGeom>
            <a:noFill/>
          </p:spPr>
          <p:txBody>
            <a:bodyPr wrap="none" lIns="0" tIns="0" rIns="0" bIns="0" rtlCol="0" anchor="b" anchorCtr="1">
              <a:noAutofit/>
            </a:bodyPr>
            <a:lstStyle/>
            <a:p>
              <a:pPr algn="ctr">
                <a:lnSpc>
                  <a:spcPct val="80000"/>
                </a:lnSpc>
              </a:pPr>
              <a:r>
                <a:rPr lang="en-US" altLang="ja-JP" sz="1400" b="1" dirty="0">
                  <a:solidFill>
                    <a:schemeClr val="accent6">
                      <a:lumMod val="50000"/>
                    </a:schemeClr>
                  </a:solidFill>
                </a:rPr>
                <a:t>USM</a:t>
              </a:r>
            </a:p>
            <a:p>
              <a:pPr algn="ctr">
                <a:lnSpc>
                  <a:spcPct val="80000"/>
                </a:lnSpc>
              </a:pPr>
              <a:r>
                <a:rPr lang="ja-JP" altLang="en-US" sz="1400" b="1" dirty="0">
                  <a:solidFill>
                    <a:schemeClr val="accent6">
                      <a:lumMod val="50000"/>
                    </a:schemeClr>
                  </a:solidFill>
                </a:rPr>
                <a:t>★</a:t>
              </a:r>
              <a:endParaRPr lang="en-US" altLang="ja-JP" sz="1400" b="1" dirty="0">
                <a:solidFill>
                  <a:schemeClr val="accent6">
                    <a:lumMod val="50000"/>
                  </a:schemeClr>
                </a:solidFill>
              </a:endParaRPr>
            </a:p>
            <a:p>
              <a:pPr algn="ctr">
                <a:lnSpc>
                  <a:spcPct val="80000"/>
                </a:lnSpc>
              </a:pPr>
              <a:r>
                <a:rPr lang="en-US" altLang="ja-JP" sz="1400" b="1" dirty="0">
                  <a:solidFill>
                    <a:schemeClr val="accent6">
                      <a:lumMod val="50000"/>
                    </a:schemeClr>
                  </a:solidFill>
                </a:rPr>
                <a:t>focus</a:t>
              </a:r>
            </a:p>
          </p:txBody>
        </p:sp>
        <p:cxnSp>
          <p:nvCxnSpPr>
            <p:cNvPr id="14" name="直線矢印コネクタ 13">
              <a:extLst>
                <a:ext uri="{FF2B5EF4-FFF2-40B4-BE49-F238E27FC236}">
                  <a16:creationId xmlns:a16="http://schemas.microsoft.com/office/drawing/2014/main" id="{03A543D6-2F4A-65B4-35DF-925DA8B507C7}"/>
                </a:ext>
              </a:extLst>
            </p:cNvPr>
            <p:cNvCxnSpPr>
              <a:cxnSpLocks/>
            </p:cNvCxnSpPr>
            <p:nvPr/>
          </p:nvCxnSpPr>
          <p:spPr>
            <a:xfrm>
              <a:off x="7359530" y="1193855"/>
              <a:ext cx="706104" cy="0"/>
            </a:xfrm>
            <a:prstGeom prst="straightConnector1">
              <a:avLst/>
            </a:prstGeom>
            <a:ln w="28575" cap="rnd">
              <a:solidFill>
                <a:schemeClr val="accent6">
                  <a:lumMod val="50000"/>
                </a:schemeClr>
              </a:solidFill>
              <a:prstDash val="sysDot"/>
              <a:bevel/>
              <a:tailEnd type="stealth" w="sm" len="lg"/>
            </a:ln>
          </p:spPr>
          <p:style>
            <a:lnRef idx="1">
              <a:schemeClr val="accent1"/>
            </a:lnRef>
            <a:fillRef idx="0">
              <a:schemeClr val="accent1"/>
            </a:fillRef>
            <a:effectRef idx="0">
              <a:schemeClr val="accent1"/>
            </a:effectRef>
            <a:fontRef idx="minor">
              <a:schemeClr val="tx1"/>
            </a:fontRef>
          </p:style>
        </p:cxnSp>
      </p:grpSp>
      <p:pic>
        <p:nvPicPr>
          <p:cNvPr id="40" name="図 39">
            <a:extLst>
              <a:ext uri="{FF2B5EF4-FFF2-40B4-BE49-F238E27FC236}">
                <a16:creationId xmlns:a16="http://schemas.microsoft.com/office/drawing/2014/main" id="{8C6EC44B-9CF8-9864-ED85-BC1FD8F52A8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5"/>
          <a:stretch/>
        </p:blipFill>
        <p:spPr>
          <a:xfrm rot="10800000">
            <a:off x="3791712" y="4356598"/>
            <a:ext cx="6618002" cy="1725844"/>
          </a:xfrm>
          <a:prstGeom prst="rect">
            <a:avLst/>
          </a:prstGeom>
        </p:spPr>
      </p:pic>
      <p:grpSp>
        <p:nvGrpSpPr>
          <p:cNvPr id="43" name="グループ化 42">
            <a:extLst>
              <a:ext uri="{FF2B5EF4-FFF2-40B4-BE49-F238E27FC236}">
                <a16:creationId xmlns:a16="http://schemas.microsoft.com/office/drawing/2014/main" id="{3DE2AA3B-318B-F2D6-D243-4A088EF76E37}"/>
              </a:ext>
            </a:extLst>
          </p:cNvPr>
          <p:cNvGrpSpPr/>
          <p:nvPr/>
        </p:nvGrpSpPr>
        <p:grpSpPr>
          <a:xfrm>
            <a:off x="3395473" y="6113101"/>
            <a:ext cx="6770878" cy="715659"/>
            <a:chOff x="1871473" y="6113100"/>
            <a:chExt cx="6770878" cy="715659"/>
          </a:xfrm>
        </p:grpSpPr>
        <p:sp>
          <p:nvSpPr>
            <p:cNvPr id="97" name="テキスト ボックス 96">
              <a:extLst>
                <a:ext uri="{FF2B5EF4-FFF2-40B4-BE49-F238E27FC236}">
                  <a16:creationId xmlns:a16="http://schemas.microsoft.com/office/drawing/2014/main" id="{4402AC53-FD4C-DE52-250D-1F3A3E86BF1D}"/>
                </a:ext>
              </a:extLst>
            </p:cNvPr>
            <p:cNvSpPr txBox="1"/>
            <p:nvPr/>
          </p:nvSpPr>
          <p:spPr>
            <a:xfrm>
              <a:off x="2488053" y="6278900"/>
              <a:ext cx="751974" cy="275621"/>
            </a:xfrm>
            <a:prstGeom prst="rect">
              <a:avLst/>
            </a:prstGeom>
            <a:noFill/>
          </p:spPr>
          <p:txBody>
            <a:bodyPr wrap="none" lIns="0" tIns="0" rIns="0" bIns="0" rtlCol="0">
              <a:noAutofit/>
            </a:bodyPr>
            <a:lstStyle/>
            <a:p>
              <a:r>
                <a:rPr lang="en-US" altLang="ja-JP" sz="1100" b="1" dirty="0"/>
                <a:t>Voltage divider </a:t>
              </a:r>
              <a:r>
                <a:rPr lang="en-US" altLang="ja-JP" sz="1100" b="1" dirty="0" err="1"/>
                <a:t>registors</a:t>
              </a:r>
              <a:endParaRPr lang="ja-JP" altLang="en-US" sz="1100" b="1" dirty="0"/>
            </a:p>
          </p:txBody>
        </p:sp>
        <p:sp>
          <p:nvSpPr>
            <p:cNvPr id="53" name="フリーフォーム: 図形 52">
              <a:extLst>
                <a:ext uri="{FF2B5EF4-FFF2-40B4-BE49-F238E27FC236}">
                  <a16:creationId xmlns:a16="http://schemas.microsoft.com/office/drawing/2014/main" id="{494C286A-69CA-FC82-723C-DF93679AFC88}"/>
                </a:ext>
              </a:extLst>
            </p:cNvPr>
            <p:cNvSpPr/>
            <p:nvPr/>
          </p:nvSpPr>
          <p:spPr>
            <a:xfrm>
              <a:off x="3824182" y="6124379"/>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フリーフォーム: 図形 55">
              <a:extLst>
                <a:ext uri="{FF2B5EF4-FFF2-40B4-BE49-F238E27FC236}">
                  <a16:creationId xmlns:a16="http://schemas.microsoft.com/office/drawing/2014/main" id="{1D18ABAE-8B14-500F-7918-961B047527E5}"/>
                </a:ext>
              </a:extLst>
            </p:cNvPr>
            <p:cNvSpPr/>
            <p:nvPr/>
          </p:nvSpPr>
          <p:spPr>
            <a:xfrm>
              <a:off x="4110406" y="6121252"/>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0" name="フリーフォーム: 図形 69">
              <a:extLst>
                <a:ext uri="{FF2B5EF4-FFF2-40B4-BE49-F238E27FC236}">
                  <a16:creationId xmlns:a16="http://schemas.microsoft.com/office/drawing/2014/main" id="{33A67CAD-6094-BF2D-93C5-BEE52C90780C}"/>
                </a:ext>
              </a:extLst>
            </p:cNvPr>
            <p:cNvSpPr/>
            <p:nvPr/>
          </p:nvSpPr>
          <p:spPr>
            <a:xfrm>
              <a:off x="2677132" y="6126054"/>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フリーフォーム: 図形 72">
              <a:extLst>
                <a:ext uri="{FF2B5EF4-FFF2-40B4-BE49-F238E27FC236}">
                  <a16:creationId xmlns:a16="http://schemas.microsoft.com/office/drawing/2014/main" id="{90C7108B-D0F0-A06F-DCB7-F9B9E77C76B5}"/>
                </a:ext>
              </a:extLst>
            </p:cNvPr>
            <p:cNvSpPr/>
            <p:nvPr/>
          </p:nvSpPr>
          <p:spPr>
            <a:xfrm>
              <a:off x="2966531" y="6126054"/>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6" name="フリーフォーム: 図形 75">
              <a:extLst>
                <a:ext uri="{FF2B5EF4-FFF2-40B4-BE49-F238E27FC236}">
                  <a16:creationId xmlns:a16="http://schemas.microsoft.com/office/drawing/2014/main" id="{A0B6F38B-5F79-00A9-35D8-3C6ABE5DEC92}"/>
                </a:ext>
              </a:extLst>
            </p:cNvPr>
            <p:cNvSpPr/>
            <p:nvPr/>
          </p:nvSpPr>
          <p:spPr>
            <a:xfrm>
              <a:off x="1871473" y="6182169"/>
              <a:ext cx="6770878" cy="453385"/>
            </a:xfrm>
            <a:custGeom>
              <a:avLst/>
              <a:gdLst>
                <a:gd name="connsiteX0" fmla="*/ 447675 w 6550025"/>
                <a:gd name="connsiteY0" fmla="*/ 6350 h 460375"/>
                <a:gd name="connsiteX1" fmla="*/ 0 w 6550025"/>
                <a:gd name="connsiteY1" fmla="*/ 6350 h 460375"/>
                <a:gd name="connsiteX2" fmla="*/ 3175 w 6550025"/>
                <a:gd name="connsiteY2" fmla="*/ 457200 h 460375"/>
                <a:gd name="connsiteX3" fmla="*/ 6543675 w 6550025"/>
                <a:gd name="connsiteY3" fmla="*/ 460375 h 460375"/>
                <a:gd name="connsiteX4" fmla="*/ 6550025 w 6550025"/>
                <a:gd name="connsiteY4" fmla="*/ 6350 h 460375"/>
                <a:gd name="connsiteX5" fmla="*/ 4641850 w 6550025"/>
                <a:gd name="connsiteY5" fmla="*/ 0 h 460375"/>
                <a:gd name="connsiteX6" fmla="*/ 4584700 w 6550025"/>
                <a:gd name="connsiteY6" fmla="*/ 3175 h 460375"/>
                <a:gd name="connsiteX0" fmla="*/ 447675 w 6550025"/>
                <a:gd name="connsiteY0" fmla="*/ 6350 h 460375"/>
                <a:gd name="connsiteX1" fmla="*/ 0 w 6550025"/>
                <a:gd name="connsiteY1" fmla="*/ 6350 h 460375"/>
                <a:gd name="connsiteX2" fmla="*/ 3175 w 6550025"/>
                <a:gd name="connsiteY2" fmla="*/ 457200 h 460375"/>
                <a:gd name="connsiteX3" fmla="*/ 6543675 w 6550025"/>
                <a:gd name="connsiteY3" fmla="*/ 460375 h 460375"/>
                <a:gd name="connsiteX4" fmla="*/ 6550025 w 6550025"/>
                <a:gd name="connsiteY4" fmla="*/ 6350 h 460375"/>
                <a:gd name="connsiteX5" fmla="*/ 4641850 w 6550025"/>
                <a:gd name="connsiteY5" fmla="*/ 0 h 460375"/>
                <a:gd name="connsiteX0" fmla="*/ 506647 w 6550025"/>
                <a:gd name="connsiteY0" fmla="*/ 6350 h 460375"/>
                <a:gd name="connsiteX1" fmla="*/ 0 w 6550025"/>
                <a:gd name="connsiteY1" fmla="*/ 6350 h 460375"/>
                <a:gd name="connsiteX2" fmla="*/ 3175 w 6550025"/>
                <a:gd name="connsiteY2" fmla="*/ 457200 h 460375"/>
                <a:gd name="connsiteX3" fmla="*/ 6543675 w 6550025"/>
                <a:gd name="connsiteY3" fmla="*/ 460375 h 460375"/>
                <a:gd name="connsiteX4" fmla="*/ 6550025 w 6550025"/>
                <a:gd name="connsiteY4" fmla="*/ 6350 h 460375"/>
                <a:gd name="connsiteX5" fmla="*/ 4641850 w 6550025"/>
                <a:gd name="connsiteY5" fmla="*/ 0 h 460375"/>
                <a:gd name="connsiteX0" fmla="*/ 506647 w 6550025"/>
                <a:gd name="connsiteY0" fmla="*/ 6350 h 460375"/>
                <a:gd name="connsiteX1" fmla="*/ 0 w 6550025"/>
                <a:gd name="connsiteY1" fmla="*/ 6350 h 460375"/>
                <a:gd name="connsiteX2" fmla="*/ 3175 w 6550025"/>
                <a:gd name="connsiteY2" fmla="*/ 457200 h 460375"/>
                <a:gd name="connsiteX3" fmla="*/ 6543675 w 6550025"/>
                <a:gd name="connsiteY3" fmla="*/ 460375 h 460375"/>
                <a:gd name="connsiteX4" fmla="*/ 6550025 w 6550025"/>
                <a:gd name="connsiteY4" fmla="*/ 6350 h 460375"/>
                <a:gd name="connsiteX5" fmla="*/ 4718514 w 6550025"/>
                <a:gd name="connsiteY5" fmla="*/ 0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025" h="460375">
                  <a:moveTo>
                    <a:pt x="506647" y="6350"/>
                  </a:moveTo>
                  <a:lnTo>
                    <a:pt x="0" y="6350"/>
                  </a:lnTo>
                  <a:cubicBezTo>
                    <a:pt x="1058" y="156633"/>
                    <a:pt x="2117" y="306917"/>
                    <a:pt x="3175" y="457200"/>
                  </a:cubicBezTo>
                  <a:lnTo>
                    <a:pt x="6543675" y="460375"/>
                  </a:lnTo>
                  <a:cubicBezTo>
                    <a:pt x="6545792" y="309033"/>
                    <a:pt x="6547908" y="157692"/>
                    <a:pt x="6550025" y="6350"/>
                  </a:cubicBezTo>
                  <a:lnTo>
                    <a:pt x="4718514"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フリーフォーム: 図形 78">
              <a:extLst>
                <a:ext uri="{FF2B5EF4-FFF2-40B4-BE49-F238E27FC236}">
                  <a16:creationId xmlns:a16="http://schemas.microsoft.com/office/drawing/2014/main" id="{C95AC831-8A8B-2CD6-EAE2-A6CCE9CACEF8}"/>
                </a:ext>
              </a:extLst>
            </p:cNvPr>
            <p:cNvSpPr/>
            <p:nvPr/>
          </p:nvSpPr>
          <p:spPr>
            <a:xfrm>
              <a:off x="3251040" y="6127268"/>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1" name="フリーフォーム: 図形 80">
              <a:extLst>
                <a:ext uri="{FF2B5EF4-FFF2-40B4-BE49-F238E27FC236}">
                  <a16:creationId xmlns:a16="http://schemas.microsoft.com/office/drawing/2014/main" id="{9AFF9382-E740-4117-D9CF-B6F30D834867}"/>
                </a:ext>
              </a:extLst>
            </p:cNvPr>
            <p:cNvSpPr/>
            <p:nvPr/>
          </p:nvSpPr>
          <p:spPr>
            <a:xfrm>
              <a:off x="3540439" y="6121252"/>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2" name="フリーフォーム: 図形 81">
              <a:extLst>
                <a:ext uri="{FF2B5EF4-FFF2-40B4-BE49-F238E27FC236}">
                  <a16:creationId xmlns:a16="http://schemas.microsoft.com/office/drawing/2014/main" id="{52FBDDE3-52CB-2DAE-66D6-A56A69488913}"/>
                </a:ext>
              </a:extLst>
            </p:cNvPr>
            <p:cNvSpPr/>
            <p:nvPr/>
          </p:nvSpPr>
          <p:spPr>
            <a:xfrm>
              <a:off x="4398364" y="6124659"/>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3" name="フリーフォーム: 図形 82">
              <a:extLst>
                <a:ext uri="{FF2B5EF4-FFF2-40B4-BE49-F238E27FC236}">
                  <a16:creationId xmlns:a16="http://schemas.microsoft.com/office/drawing/2014/main" id="{B5EF9B8B-61ED-5F47-8945-31C2D4FE5403}"/>
                </a:ext>
              </a:extLst>
            </p:cNvPr>
            <p:cNvSpPr/>
            <p:nvPr/>
          </p:nvSpPr>
          <p:spPr>
            <a:xfrm>
              <a:off x="4684588" y="6121532"/>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5" name="フリーフォーム: 図形 84">
              <a:extLst>
                <a:ext uri="{FF2B5EF4-FFF2-40B4-BE49-F238E27FC236}">
                  <a16:creationId xmlns:a16="http://schemas.microsoft.com/office/drawing/2014/main" id="{30490318-7601-61FC-42F2-65E1D438608B}"/>
                </a:ext>
              </a:extLst>
            </p:cNvPr>
            <p:cNvSpPr/>
            <p:nvPr/>
          </p:nvSpPr>
          <p:spPr>
            <a:xfrm>
              <a:off x="4973958" y="6116307"/>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8" name="フリーフォーム: 図形 87">
              <a:extLst>
                <a:ext uri="{FF2B5EF4-FFF2-40B4-BE49-F238E27FC236}">
                  <a16:creationId xmlns:a16="http://schemas.microsoft.com/office/drawing/2014/main" id="{49940C96-F471-3AFE-54FF-FCB094E5F32F}"/>
                </a:ext>
              </a:extLst>
            </p:cNvPr>
            <p:cNvSpPr/>
            <p:nvPr/>
          </p:nvSpPr>
          <p:spPr>
            <a:xfrm>
              <a:off x="5263357" y="6113100"/>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9" name="フリーフォーム: 図形 98">
              <a:extLst>
                <a:ext uri="{FF2B5EF4-FFF2-40B4-BE49-F238E27FC236}">
                  <a16:creationId xmlns:a16="http://schemas.microsoft.com/office/drawing/2014/main" id="{3D26B8BD-FED3-0C65-BAB8-CFA04F06DE29}"/>
                </a:ext>
              </a:extLst>
            </p:cNvPr>
            <p:cNvSpPr/>
            <p:nvPr/>
          </p:nvSpPr>
          <p:spPr>
            <a:xfrm>
              <a:off x="5703398" y="6177179"/>
              <a:ext cx="1044000" cy="3127"/>
            </a:xfrm>
            <a:custGeom>
              <a:avLst/>
              <a:gdLst>
                <a:gd name="connsiteX0" fmla="*/ 0 w 755650"/>
                <a:gd name="connsiteY0" fmla="*/ 0 h 3175"/>
                <a:gd name="connsiteX1" fmla="*/ 755650 w 755650"/>
                <a:gd name="connsiteY1" fmla="*/ 3175 h 3175"/>
              </a:gdLst>
              <a:ahLst/>
              <a:cxnLst>
                <a:cxn ang="0">
                  <a:pos x="connsiteX0" y="connsiteY0"/>
                </a:cxn>
                <a:cxn ang="0">
                  <a:pos x="connsiteX1" y="connsiteY1"/>
                </a:cxn>
              </a:cxnLst>
              <a:rect l="l" t="t" r="r" b="b"/>
              <a:pathLst>
                <a:path w="755650" h="3175">
                  <a:moveTo>
                    <a:pt x="0" y="0"/>
                  </a:moveTo>
                  <a:lnTo>
                    <a:pt x="755650" y="31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6" name="楕円 95">
              <a:extLst>
                <a:ext uri="{FF2B5EF4-FFF2-40B4-BE49-F238E27FC236}">
                  <a16:creationId xmlns:a16="http://schemas.microsoft.com/office/drawing/2014/main" id="{62F196DE-F0EC-5E1C-96CB-72110715FCE9}"/>
                </a:ext>
              </a:extLst>
            </p:cNvPr>
            <p:cNvSpPr/>
            <p:nvPr/>
          </p:nvSpPr>
          <p:spPr>
            <a:xfrm>
              <a:off x="4607274" y="6461438"/>
              <a:ext cx="367044" cy="3673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800" b="1" dirty="0"/>
                <a:t>パルス</a:t>
              </a:r>
              <a:br>
                <a:rPr lang="en-US" altLang="ja-JP" sz="800" b="1" dirty="0"/>
              </a:br>
              <a:r>
                <a:rPr lang="en-US" altLang="ja-JP" sz="800" b="1" dirty="0"/>
                <a:t>HV</a:t>
              </a:r>
              <a:endParaRPr lang="ja-JP" altLang="en-US" sz="800" b="1" dirty="0"/>
            </a:p>
          </p:txBody>
        </p:sp>
        <p:sp>
          <p:nvSpPr>
            <p:cNvPr id="41" name="フリーフォーム: 図形 40">
              <a:extLst>
                <a:ext uri="{FF2B5EF4-FFF2-40B4-BE49-F238E27FC236}">
                  <a16:creationId xmlns:a16="http://schemas.microsoft.com/office/drawing/2014/main" id="{541DBB54-FF5C-42DC-B3A6-5034F3600B12}"/>
                </a:ext>
              </a:extLst>
            </p:cNvPr>
            <p:cNvSpPr/>
            <p:nvPr/>
          </p:nvSpPr>
          <p:spPr>
            <a:xfrm>
              <a:off x="2389260" y="6119196"/>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125" name="フリーフォーム: 図形 124">
            <a:extLst>
              <a:ext uri="{FF2B5EF4-FFF2-40B4-BE49-F238E27FC236}">
                <a16:creationId xmlns:a16="http://schemas.microsoft.com/office/drawing/2014/main" id="{46D60CD2-EA39-874A-DE6D-2095B17CD553}"/>
              </a:ext>
            </a:extLst>
          </p:cNvPr>
          <p:cNvSpPr/>
          <p:nvPr/>
        </p:nvSpPr>
        <p:spPr>
          <a:xfrm>
            <a:off x="6939526" y="6107766"/>
            <a:ext cx="288926" cy="132888"/>
          </a:xfrm>
          <a:custGeom>
            <a:avLst/>
            <a:gdLst>
              <a:gd name="connsiteX0" fmla="*/ 0 w 558800"/>
              <a:gd name="connsiteY0" fmla="*/ 82550 h 304800"/>
              <a:gd name="connsiteX1" fmla="*/ 57150 w 558800"/>
              <a:gd name="connsiteY1" fmla="*/ 0 h 304800"/>
              <a:gd name="connsiteX2" fmla="*/ 120650 w 558800"/>
              <a:gd name="connsiteY2" fmla="*/ 171450 h 304800"/>
              <a:gd name="connsiteX3" fmla="*/ 203200 w 558800"/>
              <a:gd name="connsiteY3" fmla="*/ 12700 h 304800"/>
              <a:gd name="connsiteX4" fmla="*/ 260350 w 558800"/>
              <a:gd name="connsiteY4" fmla="*/ 165100 h 304800"/>
              <a:gd name="connsiteX5" fmla="*/ 317500 w 558800"/>
              <a:gd name="connsiteY5" fmla="*/ 63500 h 304800"/>
              <a:gd name="connsiteX6" fmla="*/ 412750 w 558800"/>
              <a:gd name="connsiteY6" fmla="*/ 76200 h 304800"/>
              <a:gd name="connsiteX7" fmla="*/ 558800 w 558800"/>
              <a:gd name="connsiteY7" fmla="*/ 304800 h 304800"/>
              <a:gd name="connsiteX0" fmla="*/ 0 w 412750"/>
              <a:gd name="connsiteY0" fmla="*/ 82550 h 171450"/>
              <a:gd name="connsiteX1" fmla="*/ 57150 w 412750"/>
              <a:gd name="connsiteY1" fmla="*/ 0 h 171450"/>
              <a:gd name="connsiteX2" fmla="*/ 120650 w 412750"/>
              <a:gd name="connsiteY2" fmla="*/ 171450 h 171450"/>
              <a:gd name="connsiteX3" fmla="*/ 203200 w 412750"/>
              <a:gd name="connsiteY3" fmla="*/ 12700 h 171450"/>
              <a:gd name="connsiteX4" fmla="*/ 260350 w 412750"/>
              <a:gd name="connsiteY4" fmla="*/ 165100 h 171450"/>
              <a:gd name="connsiteX5" fmla="*/ 317500 w 412750"/>
              <a:gd name="connsiteY5" fmla="*/ 63500 h 171450"/>
              <a:gd name="connsiteX6" fmla="*/ 412750 w 412750"/>
              <a:gd name="connsiteY6" fmla="*/ 76200 h 171450"/>
              <a:gd name="connsiteX0" fmla="*/ 0 w 317500"/>
              <a:gd name="connsiteY0" fmla="*/ 82550 h 171450"/>
              <a:gd name="connsiteX1" fmla="*/ 57150 w 317500"/>
              <a:gd name="connsiteY1" fmla="*/ 0 h 171450"/>
              <a:gd name="connsiteX2" fmla="*/ 120650 w 317500"/>
              <a:gd name="connsiteY2" fmla="*/ 171450 h 171450"/>
              <a:gd name="connsiteX3" fmla="*/ 203200 w 317500"/>
              <a:gd name="connsiteY3" fmla="*/ 12700 h 171450"/>
              <a:gd name="connsiteX4" fmla="*/ 260350 w 317500"/>
              <a:gd name="connsiteY4" fmla="*/ 165100 h 171450"/>
              <a:gd name="connsiteX5" fmla="*/ 317500 w 317500"/>
              <a:gd name="connsiteY5" fmla="*/ 63500 h 171450"/>
              <a:gd name="connsiteX0" fmla="*/ 0 w 317500"/>
              <a:gd name="connsiteY0" fmla="*/ 344488 h 433388"/>
              <a:gd name="connsiteX1" fmla="*/ 90488 w 317500"/>
              <a:gd name="connsiteY1" fmla="*/ 0 h 433388"/>
              <a:gd name="connsiteX2" fmla="*/ 120650 w 317500"/>
              <a:gd name="connsiteY2" fmla="*/ 433388 h 433388"/>
              <a:gd name="connsiteX3" fmla="*/ 203200 w 317500"/>
              <a:gd name="connsiteY3" fmla="*/ 274638 h 433388"/>
              <a:gd name="connsiteX4" fmla="*/ 260350 w 317500"/>
              <a:gd name="connsiteY4" fmla="*/ 427038 h 433388"/>
              <a:gd name="connsiteX5" fmla="*/ 317500 w 317500"/>
              <a:gd name="connsiteY5" fmla="*/ 325438 h 433388"/>
              <a:gd name="connsiteX0" fmla="*/ 0 w 319881"/>
              <a:gd name="connsiteY0" fmla="*/ 0 h 827087"/>
              <a:gd name="connsiteX1" fmla="*/ 92869 w 319881"/>
              <a:gd name="connsiteY1" fmla="*/ 393699 h 827087"/>
              <a:gd name="connsiteX2" fmla="*/ 123031 w 319881"/>
              <a:gd name="connsiteY2" fmla="*/ 827087 h 827087"/>
              <a:gd name="connsiteX3" fmla="*/ 205581 w 319881"/>
              <a:gd name="connsiteY3" fmla="*/ 668337 h 827087"/>
              <a:gd name="connsiteX4" fmla="*/ 262731 w 319881"/>
              <a:gd name="connsiteY4" fmla="*/ 820737 h 827087"/>
              <a:gd name="connsiteX5" fmla="*/ 319881 w 319881"/>
              <a:gd name="connsiteY5" fmla="*/ 719137 h 827087"/>
              <a:gd name="connsiteX0" fmla="*/ 0 w 319881"/>
              <a:gd name="connsiteY0" fmla="*/ 704057 h 1531144"/>
              <a:gd name="connsiteX1" fmla="*/ 71438 w 319881"/>
              <a:gd name="connsiteY1" fmla="*/ 0 h 1531144"/>
              <a:gd name="connsiteX2" fmla="*/ 123031 w 319881"/>
              <a:gd name="connsiteY2" fmla="*/ 1531144 h 1531144"/>
              <a:gd name="connsiteX3" fmla="*/ 205581 w 319881"/>
              <a:gd name="connsiteY3" fmla="*/ 1372394 h 1531144"/>
              <a:gd name="connsiteX4" fmla="*/ 262731 w 319881"/>
              <a:gd name="connsiteY4" fmla="*/ 1524794 h 1531144"/>
              <a:gd name="connsiteX5" fmla="*/ 319881 w 319881"/>
              <a:gd name="connsiteY5" fmla="*/ 1423194 h 1531144"/>
              <a:gd name="connsiteX0" fmla="*/ 0 w 319881"/>
              <a:gd name="connsiteY0" fmla="*/ 704057 h 1524794"/>
              <a:gd name="connsiteX1" fmla="*/ 71438 w 319881"/>
              <a:gd name="connsiteY1" fmla="*/ 0 h 1524794"/>
              <a:gd name="connsiteX2" fmla="*/ 142081 w 319881"/>
              <a:gd name="connsiteY2" fmla="*/ 1431132 h 1524794"/>
              <a:gd name="connsiteX3" fmla="*/ 205581 w 319881"/>
              <a:gd name="connsiteY3" fmla="*/ 1372394 h 1524794"/>
              <a:gd name="connsiteX4" fmla="*/ 262731 w 319881"/>
              <a:gd name="connsiteY4" fmla="*/ 1524794 h 1524794"/>
              <a:gd name="connsiteX5" fmla="*/ 319881 w 319881"/>
              <a:gd name="connsiteY5" fmla="*/ 1423194 h 1524794"/>
              <a:gd name="connsiteX0" fmla="*/ 0 w 319881"/>
              <a:gd name="connsiteY0" fmla="*/ 704057 h 1524794"/>
              <a:gd name="connsiteX1" fmla="*/ 71438 w 319881"/>
              <a:gd name="connsiteY1" fmla="*/ 0 h 1524794"/>
              <a:gd name="connsiteX2" fmla="*/ 142081 w 319881"/>
              <a:gd name="connsiteY2" fmla="*/ 1431132 h 1524794"/>
              <a:gd name="connsiteX3" fmla="*/ 215106 w 319881"/>
              <a:gd name="connsiteY3" fmla="*/ 794 h 1524794"/>
              <a:gd name="connsiteX4" fmla="*/ 262731 w 319881"/>
              <a:gd name="connsiteY4" fmla="*/ 1524794 h 1524794"/>
              <a:gd name="connsiteX5" fmla="*/ 319881 w 319881"/>
              <a:gd name="connsiteY5" fmla="*/ 1423194 h 1524794"/>
              <a:gd name="connsiteX0" fmla="*/ 0 w 319881"/>
              <a:gd name="connsiteY0" fmla="*/ 704057 h 1431132"/>
              <a:gd name="connsiteX1" fmla="*/ 71438 w 319881"/>
              <a:gd name="connsiteY1" fmla="*/ 0 h 1431132"/>
              <a:gd name="connsiteX2" fmla="*/ 142081 w 319881"/>
              <a:gd name="connsiteY2" fmla="*/ 1431132 h 1431132"/>
              <a:gd name="connsiteX3" fmla="*/ 215106 w 319881"/>
              <a:gd name="connsiteY3" fmla="*/ 794 h 1431132"/>
              <a:gd name="connsiteX4" fmla="*/ 288925 w 319881"/>
              <a:gd name="connsiteY4" fmla="*/ 1422400 h 1431132"/>
              <a:gd name="connsiteX5" fmla="*/ 319881 w 319881"/>
              <a:gd name="connsiteY5" fmla="*/ 1423194 h 1431132"/>
              <a:gd name="connsiteX0" fmla="*/ 0 w 327025"/>
              <a:gd name="connsiteY0" fmla="*/ 704057 h 1431132"/>
              <a:gd name="connsiteX1" fmla="*/ 71438 w 327025"/>
              <a:gd name="connsiteY1" fmla="*/ 0 h 1431132"/>
              <a:gd name="connsiteX2" fmla="*/ 142081 w 327025"/>
              <a:gd name="connsiteY2" fmla="*/ 1431132 h 1431132"/>
              <a:gd name="connsiteX3" fmla="*/ 215106 w 327025"/>
              <a:gd name="connsiteY3" fmla="*/ 794 h 1431132"/>
              <a:gd name="connsiteX4" fmla="*/ 288925 w 327025"/>
              <a:gd name="connsiteY4" fmla="*/ 1422400 h 1431132"/>
              <a:gd name="connsiteX5" fmla="*/ 327025 w 327025"/>
              <a:gd name="connsiteY5" fmla="*/ 713581 h 1431132"/>
              <a:gd name="connsiteX0" fmla="*/ 0 w 286544"/>
              <a:gd name="connsiteY0" fmla="*/ 706439 h 1431132"/>
              <a:gd name="connsiteX1" fmla="*/ 30957 w 286544"/>
              <a:gd name="connsiteY1" fmla="*/ 0 h 1431132"/>
              <a:gd name="connsiteX2" fmla="*/ 101600 w 286544"/>
              <a:gd name="connsiteY2" fmla="*/ 1431132 h 1431132"/>
              <a:gd name="connsiteX3" fmla="*/ 174625 w 286544"/>
              <a:gd name="connsiteY3" fmla="*/ 794 h 1431132"/>
              <a:gd name="connsiteX4" fmla="*/ 248444 w 286544"/>
              <a:gd name="connsiteY4" fmla="*/ 1422400 h 1431132"/>
              <a:gd name="connsiteX5" fmla="*/ 286544 w 286544"/>
              <a:gd name="connsiteY5" fmla="*/ 713581 h 1431132"/>
              <a:gd name="connsiteX0" fmla="*/ 0 w 284163"/>
              <a:gd name="connsiteY0" fmla="*/ 713582 h 1431132"/>
              <a:gd name="connsiteX1" fmla="*/ 28576 w 284163"/>
              <a:gd name="connsiteY1" fmla="*/ 0 h 1431132"/>
              <a:gd name="connsiteX2" fmla="*/ 99219 w 284163"/>
              <a:gd name="connsiteY2" fmla="*/ 1431132 h 1431132"/>
              <a:gd name="connsiteX3" fmla="*/ 172244 w 284163"/>
              <a:gd name="connsiteY3" fmla="*/ 794 h 1431132"/>
              <a:gd name="connsiteX4" fmla="*/ 246063 w 284163"/>
              <a:gd name="connsiteY4" fmla="*/ 1422400 h 1431132"/>
              <a:gd name="connsiteX5" fmla="*/ 284163 w 284163"/>
              <a:gd name="connsiteY5" fmla="*/ 713581 h 1431132"/>
              <a:gd name="connsiteX0" fmla="*/ 0 w 288926"/>
              <a:gd name="connsiteY0" fmla="*/ 711201 h 1431132"/>
              <a:gd name="connsiteX1" fmla="*/ 33339 w 288926"/>
              <a:gd name="connsiteY1" fmla="*/ 0 h 1431132"/>
              <a:gd name="connsiteX2" fmla="*/ 103982 w 288926"/>
              <a:gd name="connsiteY2" fmla="*/ 1431132 h 1431132"/>
              <a:gd name="connsiteX3" fmla="*/ 177007 w 288926"/>
              <a:gd name="connsiteY3" fmla="*/ 794 h 1431132"/>
              <a:gd name="connsiteX4" fmla="*/ 250826 w 288926"/>
              <a:gd name="connsiteY4" fmla="*/ 1422400 h 1431132"/>
              <a:gd name="connsiteX5" fmla="*/ 288926 w 288926"/>
              <a:gd name="connsiteY5" fmla="*/ 713581 h 14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6" h="1431132">
                <a:moveTo>
                  <a:pt x="0" y="711201"/>
                </a:moveTo>
                <a:lnTo>
                  <a:pt x="33339" y="0"/>
                </a:lnTo>
                <a:lnTo>
                  <a:pt x="103982" y="1431132"/>
                </a:lnTo>
                <a:lnTo>
                  <a:pt x="177007" y="794"/>
                </a:lnTo>
                <a:lnTo>
                  <a:pt x="250826" y="1422400"/>
                </a:lnTo>
                <a:lnTo>
                  <a:pt x="288926" y="713581"/>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7" name="テキスト ボックス 126">
            <a:extLst>
              <a:ext uri="{FF2B5EF4-FFF2-40B4-BE49-F238E27FC236}">
                <a16:creationId xmlns:a16="http://schemas.microsoft.com/office/drawing/2014/main" id="{B72D8007-DF60-D458-CC77-6671973B1205}"/>
              </a:ext>
            </a:extLst>
          </p:cNvPr>
          <p:cNvSpPr txBox="1"/>
          <p:nvPr/>
        </p:nvSpPr>
        <p:spPr>
          <a:xfrm>
            <a:off x="4241823" y="5821493"/>
            <a:ext cx="1127204" cy="152394"/>
          </a:xfrm>
          <a:prstGeom prst="rect">
            <a:avLst/>
          </a:prstGeom>
          <a:noFill/>
        </p:spPr>
        <p:txBody>
          <a:bodyPr wrap="none" lIns="0" tIns="0" rIns="0" bIns="0" rtlCol="0">
            <a:noAutofit/>
          </a:bodyPr>
          <a:lstStyle/>
          <a:p>
            <a:pPr algn="ctr"/>
            <a:r>
              <a:rPr lang="en-US" altLang="ja-JP" sz="900" b="1" dirty="0">
                <a:solidFill>
                  <a:srgbClr val="7030A0"/>
                </a:solidFill>
              </a:rPr>
              <a:t>Harmonic-like potential</a:t>
            </a:r>
            <a:endParaRPr lang="ja-JP" altLang="en-US" sz="900" b="1" dirty="0">
              <a:solidFill>
                <a:srgbClr val="7030A0"/>
              </a:solidFill>
            </a:endParaRPr>
          </a:p>
        </p:txBody>
      </p:sp>
      <p:cxnSp>
        <p:nvCxnSpPr>
          <p:cNvPr id="128" name="直線矢印コネクタ 127">
            <a:extLst>
              <a:ext uri="{FF2B5EF4-FFF2-40B4-BE49-F238E27FC236}">
                <a16:creationId xmlns:a16="http://schemas.microsoft.com/office/drawing/2014/main" id="{2C0203AC-9D28-C25E-DBF7-E3B6159B52CF}"/>
              </a:ext>
            </a:extLst>
          </p:cNvPr>
          <p:cNvCxnSpPr>
            <a:cxnSpLocks/>
          </p:cNvCxnSpPr>
          <p:nvPr/>
        </p:nvCxnSpPr>
        <p:spPr>
          <a:xfrm flipV="1">
            <a:off x="7209169" y="5953824"/>
            <a:ext cx="3207782" cy="11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10C7D701-3A1C-B871-97A8-8218A4A7A3B5}"/>
              </a:ext>
            </a:extLst>
          </p:cNvPr>
          <p:cNvCxnSpPr>
            <a:cxnSpLocks/>
          </p:cNvCxnSpPr>
          <p:nvPr/>
        </p:nvCxnSpPr>
        <p:spPr>
          <a:xfrm>
            <a:off x="3877907" y="5964850"/>
            <a:ext cx="1795366" cy="58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BF9B2569-B039-FF33-F529-478048FD1ECB}"/>
              </a:ext>
            </a:extLst>
          </p:cNvPr>
          <p:cNvSpPr txBox="1"/>
          <p:nvPr/>
        </p:nvSpPr>
        <p:spPr>
          <a:xfrm>
            <a:off x="8482263" y="5824439"/>
            <a:ext cx="484160" cy="152357"/>
          </a:xfrm>
          <a:prstGeom prst="rect">
            <a:avLst/>
          </a:prstGeom>
          <a:noFill/>
        </p:spPr>
        <p:txBody>
          <a:bodyPr wrap="none" lIns="0" tIns="0" rIns="0" bIns="0" rtlCol="0">
            <a:noAutofit/>
          </a:bodyPr>
          <a:lstStyle/>
          <a:p>
            <a:r>
              <a:rPr lang="en-US" altLang="ja-JP" sz="900" b="1" dirty="0">
                <a:solidFill>
                  <a:schemeClr val="accent5">
                    <a:lumMod val="75000"/>
                  </a:schemeClr>
                </a:solidFill>
              </a:rPr>
              <a:t>GND</a:t>
            </a:r>
            <a:endParaRPr lang="ja-JP" altLang="en-US" sz="900" b="1" dirty="0">
              <a:solidFill>
                <a:schemeClr val="accent5">
                  <a:lumMod val="75000"/>
                </a:schemeClr>
              </a:solidFill>
            </a:endParaRPr>
          </a:p>
        </p:txBody>
      </p:sp>
      <p:sp>
        <p:nvSpPr>
          <p:cNvPr id="131" name="テキスト ボックス 130">
            <a:extLst>
              <a:ext uri="{FF2B5EF4-FFF2-40B4-BE49-F238E27FC236}">
                <a16:creationId xmlns:a16="http://schemas.microsoft.com/office/drawing/2014/main" id="{B6FC978B-4908-50CC-C94B-C345B0DEB9C4}"/>
              </a:ext>
            </a:extLst>
          </p:cNvPr>
          <p:cNvSpPr txBox="1"/>
          <p:nvPr/>
        </p:nvSpPr>
        <p:spPr>
          <a:xfrm>
            <a:off x="6172624" y="5841386"/>
            <a:ext cx="343548" cy="152357"/>
          </a:xfrm>
          <a:prstGeom prst="rect">
            <a:avLst/>
          </a:prstGeom>
          <a:noFill/>
        </p:spPr>
        <p:txBody>
          <a:bodyPr wrap="none" lIns="0" tIns="0" rIns="0" bIns="0" rtlCol="0">
            <a:noAutofit/>
          </a:bodyPr>
          <a:lstStyle/>
          <a:p>
            <a:pPr algn="ctr"/>
            <a:r>
              <a:rPr lang="en-US" altLang="ja-JP" sz="900" b="1" dirty="0">
                <a:solidFill>
                  <a:schemeClr val="accent5">
                    <a:lumMod val="75000"/>
                  </a:schemeClr>
                </a:solidFill>
              </a:rPr>
              <a:t>Acceleration</a:t>
            </a:r>
            <a:endParaRPr lang="ja-JP" altLang="en-US" sz="900" b="1" dirty="0">
              <a:solidFill>
                <a:schemeClr val="accent5">
                  <a:lumMod val="75000"/>
                </a:schemeClr>
              </a:solidFill>
            </a:endParaRPr>
          </a:p>
        </p:txBody>
      </p:sp>
      <p:cxnSp>
        <p:nvCxnSpPr>
          <p:cNvPr id="132" name="直線矢印コネクタ 131">
            <a:extLst>
              <a:ext uri="{FF2B5EF4-FFF2-40B4-BE49-F238E27FC236}">
                <a16:creationId xmlns:a16="http://schemas.microsoft.com/office/drawing/2014/main" id="{5C209E8A-2F71-09D0-9E6F-CAA07C514418}"/>
              </a:ext>
            </a:extLst>
          </p:cNvPr>
          <p:cNvCxnSpPr>
            <a:cxnSpLocks/>
          </p:cNvCxnSpPr>
          <p:nvPr/>
        </p:nvCxnSpPr>
        <p:spPr>
          <a:xfrm flipV="1">
            <a:off x="5641781" y="5962361"/>
            <a:ext cx="1567388" cy="81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0" name="グループ化 149">
            <a:extLst>
              <a:ext uri="{FF2B5EF4-FFF2-40B4-BE49-F238E27FC236}">
                <a16:creationId xmlns:a16="http://schemas.microsoft.com/office/drawing/2014/main" id="{563D5968-C5F6-F840-91D9-D82FF1CB3FDB}"/>
              </a:ext>
            </a:extLst>
          </p:cNvPr>
          <p:cNvGrpSpPr/>
          <p:nvPr/>
        </p:nvGrpSpPr>
        <p:grpSpPr>
          <a:xfrm>
            <a:off x="10289890" y="6423440"/>
            <a:ext cx="239648" cy="112589"/>
            <a:chOff x="8206397" y="6425537"/>
            <a:chExt cx="239648" cy="112589"/>
          </a:xfrm>
        </p:grpSpPr>
        <p:sp>
          <p:nvSpPr>
            <p:cNvPr id="139" name="フリーフォーム: 図形 138">
              <a:extLst>
                <a:ext uri="{FF2B5EF4-FFF2-40B4-BE49-F238E27FC236}">
                  <a16:creationId xmlns:a16="http://schemas.microsoft.com/office/drawing/2014/main" id="{EF280292-A2EF-35CD-FE3C-E05E77C40759}"/>
                </a:ext>
              </a:extLst>
            </p:cNvPr>
            <p:cNvSpPr/>
            <p:nvPr/>
          </p:nvSpPr>
          <p:spPr>
            <a:xfrm flipH="1" flipV="1">
              <a:off x="8385310" y="6425537"/>
              <a:ext cx="60735" cy="108394"/>
            </a:xfrm>
            <a:custGeom>
              <a:avLst/>
              <a:gdLst>
                <a:gd name="connsiteX0" fmla="*/ 0 w 755650"/>
                <a:gd name="connsiteY0" fmla="*/ 0 h 3175"/>
                <a:gd name="connsiteX1" fmla="*/ 755650 w 755650"/>
                <a:gd name="connsiteY1" fmla="*/ 3175 h 3175"/>
              </a:gdLst>
              <a:ahLst/>
              <a:cxnLst>
                <a:cxn ang="0">
                  <a:pos x="connsiteX0" y="connsiteY0"/>
                </a:cxn>
                <a:cxn ang="0">
                  <a:pos x="connsiteX1" y="connsiteY1"/>
                </a:cxn>
              </a:cxnLst>
              <a:rect l="l" t="t" r="r" b="b"/>
              <a:pathLst>
                <a:path w="755650" h="3175">
                  <a:moveTo>
                    <a:pt x="0" y="0"/>
                  </a:moveTo>
                  <a:lnTo>
                    <a:pt x="755650" y="31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1" name="フリーフォーム: 図形 140">
              <a:extLst>
                <a:ext uri="{FF2B5EF4-FFF2-40B4-BE49-F238E27FC236}">
                  <a16:creationId xmlns:a16="http://schemas.microsoft.com/office/drawing/2014/main" id="{CD451EAD-B77F-703A-56B9-CD20869CED68}"/>
                </a:ext>
              </a:extLst>
            </p:cNvPr>
            <p:cNvSpPr/>
            <p:nvPr/>
          </p:nvSpPr>
          <p:spPr>
            <a:xfrm flipH="1" flipV="1">
              <a:off x="8209689" y="6429732"/>
              <a:ext cx="60735" cy="108394"/>
            </a:xfrm>
            <a:custGeom>
              <a:avLst/>
              <a:gdLst>
                <a:gd name="connsiteX0" fmla="*/ 0 w 755650"/>
                <a:gd name="connsiteY0" fmla="*/ 0 h 3175"/>
                <a:gd name="connsiteX1" fmla="*/ 755650 w 755650"/>
                <a:gd name="connsiteY1" fmla="*/ 3175 h 3175"/>
              </a:gdLst>
              <a:ahLst/>
              <a:cxnLst>
                <a:cxn ang="0">
                  <a:pos x="connsiteX0" y="connsiteY0"/>
                </a:cxn>
                <a:cxn ang="0">
                  <a:pos x="connsiteX1" y="connsiteY1"/>
                </a:cxn>
              </a:cxnLst>
              <a:rect l="l" t="t" r="r" b="b"/>
              <a:pathLst>
                <a:path w="755650" h="3175">
                  <a:moveTo>
                    <a:pt x="0" y="0"/>
                  </a:moveTo>
                  <a:lnTo>
                    <a:pt x="755650" y="31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2" name="フリーフォーム: 図形 141">
              <a:extLst>
                <a:ext uri="{FF2B5EF4-FFF2-40B4-BE49-F238E27FC236}">
                  <a16:creationId xmlns:a16="http://schemas.microsoft.com/office/drawing/2014/main" id="{2F36B278-6D00-1F59-DEEC-7AA7913B6A16}"/>
                </a:ext>
              </a:extLst>
            </p:cNvPr>
            <p:cNvSpPr/>
            <p:nvPr/>
          </p:nvSpPr>
          <p:spPr>
            <a:xfrm flipH="1" flipV="1">
              <a:off x="8265749" y="6425537"/>
              <a:ext cx="60735" cy="108394"/>
            </a:xfrm>
            <a:custGeom>
              <a:avLst/>
              <a:gdLst>
                <a:gd name="connsiteX0" fmla="*/ 0 w 755650"/>
                <a:gd name="connsiteY0" fmla="*/ 0 h 3175"/>
                <a:gd name="connsiteX1" fmla="*/ 755650 w 755650"/>
                <a:gd name="connsiteY1" fmla="*/ 3175 h 3175"/>
              </a:gdLst>
              <a:ahLst/>
              <a:cxnLst>
                <a:cxn ang="0">
                  <a:pos x="connsiteX0" y="connsiteY0"/>
                </a:cxn>
                <a:cxn ang="0">
                  <a:pos x="connsiteX1" y="connsiteY1"/>
                </a:cxn>
              </a:cxnLst>
              <a:rect l="l" t="t" r="r" b="b"/>
              <a:pathLst>
                <a:path w="755650" h="3175">
                  <a:moveTo>
                    <a:pt x="0" y="0"/>
                  </a:moveTo>
                  <a:lnTo>
                    <a:pt x="755650" y="31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3" name="フリーフォーム: 図形 142">
              <a:extLst>
                <a:ext uri="{FF2B5EF4-FFF2-40B4-BE49-F238E27FC236}">
                  <a16:creationId xmlns:a16="http://schemas.microsoft.com/office/drawing/2014/main" id="{E55D5A4A-3F1B-09E6-0B16-D5D6F861FBBC}"/>
                </a:ext>
              </a:extLst>
            </p:cNvPr>
            <p:cNvSpPr/>
            <p:nvPr/>
          </p:nvSpPr>
          <p:spPr>
            <a:xfrm flipH="1" flipV="1">
              <a:off x="8324575" y="6425537"/>
              <a:ext cx="60735" cy="108394"/>
            </a:xfrm>
            <a:custGeom>
              <a:avLst/>
              <a:gdLst>
                <a:gd name="connsiteX0" fmla="*/ 0 w 755650"/>
                <a:gd name="connsiteY0" fmla="*/ 0 h 3175"/>
                <a:gd name="connsiteX1" fmla="*/ 755650 w 755650"/>
                <a:gd name="connsiteY1" fmla="*/ 3175 h 3175"/>
              </a:gdLst>
              <a:ahLst/>
              <a:cxnLst>
                <a:cxn ang="0">
                  <a:pos x="connsiteX0" y="connsiteY0"/>
                </a:cxn>
                <a:cxn ang="0">
                  <a:pos x="connsiteX1" y="connsiteY1"/>
                </a:cxn>
              </a:cxnLst>
              <a:rect l="l" t="t" r="r" b="b"/>
              <a:pathLst>
                <a:path w="755650" h="3175">
                  <a:moveTo>
                    <a:pt x="0" y="0"/>
                  </a:moveTo>
                  <a:lnTo>
                    <a:pt x="755650" y="31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45" name="直線コネクタ 144">
              <a:extLst>
                <a:ext uri="{FF2B5EF4-FFF2-40B4-BE49-F238E27FC236}">
                  <a16:creationId xmlns:a16="http://schemas.microsoft.com/office/drawing/2014/main" id="{A16BE772-B36D-2A7E-5ADA-2A453A5FB647}"/>
                </a:ext>
              </a:extLst>
            </p:cNvPr>
            <p:cNvCxnSpPr>
              <a:cxnSpLocks/>
            </p:cNvCxnSpPr>
            <p:nvPr/>
          </p:nvCxnSpPr>
          <p:spPr>
            <a:xfrm flipV="1">
              <a:off x="8206397" y="6425537"/>
              <a:ext cx="236356" cy="4195"/>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grpSp>
      <p:cxnSp>
        <p:nvCxnSpPr>
          <p:cNvPr id="147" name="直線コネクタ 146">
            <a:extLst>
              <a:ext uri="{FF2B5EF4-FFF2-40B4-BE49-F238E27FC236}">
                <a16:creationId xmlns:a16="http://schemas.microsoft.com/office/drawing/2014/main" id="{E04A26E3-B57D-3D89-3C6E-65780B9EBACD}"/>
              </a:ext>
            </a:extLst>
          </p:cNvPr>
          <p:cNvCxnSpPr>
            <a:cxnSpLocks/>
          </p:cNvCxnSpPr>
          <p:nvPr/>
        </p:nvCxnSpPr>
        <p:spPr>
          <a:xfrm flipH="1">
            <a:off x="10411672" y="6188725"/>
            <a:ext cx="4031" cy="234714"/>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4382E496-48FD-2DFD-6C08-2B2A53AC7E73}"/>
              </a:ext>
            </a:extLst>
          </p:cNvPr>
          <p:cNvCxnSpPr>
            <a:cxnSpLocks/>
            <a:stCxn id="76" idx="4"/>
          </p:cNvCxnSpPr>
          <p:nvPr/>
        </p:nvCxnSpPr>
        <p:spPr>
          <a:xfrm>
            <a:off x="10166351" y="6188423"/>
            <a:ext cx="245320" cy="302"/>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sp>
        <p:nvSpPr>
          <p:cNvPr id="155" name="テキスト ボックス 154">
            <a:extLst>
              <a:ext uri="{FF2B5EF4-FFF2-40B4-BE49-F238E27FC236}">
                <a16:creationId xmlns:a16="http://schemas.microsoft.com/office/drawing/2014/main" id="{D01D05A8-5FA9-4BD1-E9B5-54F0F9C7D105}"/>
              </a:ext>
            </a:extLst>
          </p:cNvPr>
          <p:cNvSpPr txBox="1"/>
          <p:nvPr/>
        </p:nvSpPr>
        <p:spPr>
          <a:xfrm>
            <a:off x="10293880" y="6538662"/>
            <a:ext cx="302763" cy="152357"/>
          </a:xfrm>
          <a:prstGeom prst="rect">
            <a:avLst/>
          </a:prstGeom>
          <a:noFill/>
        </p:spPr>
        <p:txBody>
          <a:bodyPr wrap="none" lIns="0" tIns="0" rIns="0" bIns="0" rtlCol="0">
            <a:noAutofit/>
          </a:bodyPr>
          <a:lstStyle/>
          <a:p>
            <a:r>
              <a:rPr lang="en-US" altLang="ja-JP" sz="900" b="1" dirty="0">
                <a:solidFill>
                  <a:srgbClr val="172C51"/>
                </a:solidFill>
              </a:rPr>
              <a:t>GND</a:t>
            </a:r>
            <a:endParaRPr lang="ja-JP" altLang="en-US" sz="900" b="1" dirty="0">
              <a:solidFill>
                <a:srgbClr val="172C51"/>
              </a:solidFill>
            </a:endParaRPr>
          </a:p>
        </p:txBody>
      </p:sp>
      <p:sp>
        <p:nvSpPr>
          <p:cNvPr id="13" name="スライド番号プレースホルダー 12">
            <a:extLst>
              <a:ext uri="{FF2B5EF4-FFF2-40B4-BE49-F238E27FC236}">
                <a16:creationId xmlns:a16="http://schemas.microsoft.com/office/drawing/2014/main" id="{8D39B9FA-6E90-1F2B-823B-24A23D7360CE}"/>
              </a:ext>
            </a:extLst>
          </p:cNvPr>
          <p:cNvSpPr>
            <a:spLocks noGrp="1"/>
          </p:cNvSpPr>
          <p:nvPr>
            <p:ph type="sldNum" sz="quarter" idx="12"/>
          </p:nvPr>
        </p:nvSpPr>
        <p:spPr/>
        <p:txBody>
          <a:bodyPr/>
          <a:lstStyle/>
          <a:p>
            <a:fld id="{6ECE9F22-6082-4149-A6D0-CD8937F79825}" type="slidenum">
              <a:rPr kumimoji="1" lang="ja-JP" altLang="en-US" smtClean="0"/>
              <a:t>46</a:t>
            </a:fld>
            <a:endParaRPr kumimoji="1" lang="ja-JP" altLang="en-US" dirty="0"/>
          </a:p>
        </p:txBody>
      </p:sp>
    </p:spTree>
    <p:extLst>
      <p:ext uri="{BB962C8B-B14F-4D97-AF65-F5344CB8AC3E}">
        <p14:creationId xmlns:p14="http://schemas.microsoft.com/office/powerpoint/2010/main" val="145911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7">
            <a:extLst>
              <a:ext uri="{FF2B5EF4-FFF2-40B4-BE49-F238E27FC236}">
                <a16:creationId xmlns:a16="http://schemas.microsoft.com/office/drawing/2014/main" id="{45B5A5DF-A4E2-4B40-A6EE-8C3AF8779D91}"/>
              </a:ext>
            </a:extLst>
          </p:cNvPr>
          <p:cNvSpPr>
            <a:spLocks noGrp="1"/>
          </p:cNvSpPr>
          <p:nvPr>
            <p:ph type="title"/>
          </p:nvPr>
        </p:nvSpPr>
        <p:spPr>
          <a:xfrm>
            <a:off x="0" y="-1"/>
            <a:ext cx="12192000" cy="720000"/>
          </a:xfrm>
          <a:solidFill>
            <a:srgbClr val="0000FF"/>
          </a:solidFill>
        </p:spPr>
        <p:txBody>
          <a:bodyPr rtlCol="0" anchor="ctr"/>
          <a:lstStyle/>
          <a:p>
            <a:pPr lvl="0"/>
            <a:r>
              <a:rPr lang="en-US" altLang="ja-JP" dirty="0"/>
              <a:t>Beam Compression Ratio</a:t>
            </a:r>
            <a:endParaRPr lang="ja-JP" altLang="en-US" dirty="0"/>
          </a:p>
        </p:txBody>
      </p:sp>
      <p:sp>
        <p:nvSpPr>
          <p:cNvPr id="10" name="テキスト ボックス 9">
            <a:extLst>
              <a:ext uri="{FF2B5EF4-FFF2-40B4-BE49-F238E27FC236}">
                <a16:creationId xmlns:a16="http://schemas.microsoft.com/office/drawing/2014/main" id="{9D8B0FF4-8AB6-5D8A-590D-97B4A9256846}"/>
              </a:ext>
            </a:extLst>
          </p:cNvPr>
          <p:cNvSpPr txBox="1"/>
          <p:nvPr/>
        </p:nvSpPr>
        <p:spPr>
          <a:xfrm>
            <a:off x="2150457" y="4049280"/>
            <a:ext cx="8061158" cy="2554545"/>
          </a:xfrm>
          <a:prstGeom prst="rect">
            <a:avLst/>
          </a:prstGeom>
          <a:noFill/>
        </p:spPr>
        <p:txBody>
          <a:bodyPr wrap="square" rtlCol="0">
            <a:spAutoFit/>
          </a:bodyPr>
          <a:lstStyle/>
          <a:p>
            <a:r>
              <a:rPr lang="en-US" altLang="ja-JP" sz="2000" dirty="0"/>
              <a:t>Angular</a:t>
            </a:r>
            <a:r>
              <a:rPr lang="ja-JP" altLang="en-US" sz="2000" dirty="0"/>
              <a:t> </a:t>
            </a:r>
            <a:r>
              <a:rPr lang="en-US" altLang="ja-JP" sz="2000" dirty="0"/>
              <a:t>dispersion</a:t>
            </a:r>
            <a:r>
              <a:rPr lang="ja-JP" altLang="en-US" sz="2000" dirty="0"/>
              <a:t> </a:t>
            </a:r>
            <a:r>
              <a:rPr lang="en-US" altLang="ja-JP" sz="2000" dirty="0"/>
              <a:t>(room</a:t>
            </a:r>
            <a:r>
              <a:rPr lang="ja-JP" altLang="en-US" sz="2000" dirty="0"/>
              <a:t> </a:t>
            </a:r>
            <a:r>
              <a:rPr lang="en-US" altLang="ja-JP" sz="2000" dirty="0"/>
              <a:t>temp)</a:t>
            </a:r>
            <a:r>
              <a:rPr lang="ja-JP" altLang="en-US" sz="2000" dirty="0"/>
              <a:t>　～　√</a:t>
            </a:r>
            <a:r>
              <a:rPr lang="en-US" altLang="ja-JP" sz="2000" dirty="0"/>
              <a:t>(0.03eV/3kV)</a:t>
            </a:r>
            <a:r>
              <a:rPr lang="ja-JP" altLang="en-US" sz="2000" dirty="0"/>
              <a:t> ～ </a:t>
            </a:r>
            <a:r>
              <a:rPr lang="en-US" altLang="ja-JP" sz="2000" dirty="0"/>
              <a:t>3mrad</a:t>
            </a:r>
          </a:p>
          <a:p>
            <a:r>
              <a:rPr lang="en-US" altLang="ja-JP" sz="2000" dirty="0"/>
              <a:t>Due to emittance conservation.</a:t>
            </a:r>
            <a:r>
              <a:rPr lang="ja-JP" altLang="en-US" sz="2000" dirty="0"/>
              <a:t>　</a:t>
            </a:r>
            <a:br>
              <a:rPr lang="en-US" altLang="ja-JP" sz="2000" dirty="0"/>
            </a:br>
            <a:r>
              <a:rPr lang="en-US" altLang="ja-JP" sz="2000" dirty="0"/>
              <a:t>	</a:t>
            </a:r>
            <a:r>
              <a:rPr lang="en-US" altLang="ja-JP" sz="2000" b="1" dirty="0"/>
              <a:t>Compression</a:t>
            </a:r>
            <a:r>
              <a:rPr lang="ja-JP" altLang="en-US" sz="2000" b="1" dirty="0"/>
              <a:t>＝</a:t>
            </a:r>
            <a:r>
              <a:rPr lang="en-US" altLang="ja-JP" sz="2000" b="1" dirty="0"/>
              <a:t>Angular-dispersion/Convergence-angle</a:t>
            </a:r>
          </a:p>
          <a:p>
            <a:endParaRPr lang="en-US" altLang="ja-JP" sz="2000" dirty="0"/>
          </a:p>
          <a:p>
            <a:r>
              <a:rPr lang="en-US" altLang="ja-JP" sz="2000" dirty="0"/>
              <a:t>1</a:t>
            </a:r>
            <a:r>
              <a:rPr lang="en-US" altLang="ja-JP" sz="2000" baseline="30000" dirty="0"/>
              <a:t>st</a:t>
            </a:r>
            <a:r>
              <a:rPr lang="en-US" altLang="ja-JP" sz="2000" dirty="0"/>
              <a:t> step</a:t>
            </a:r>
            <a:r>
              <a:rPr lang="ja-JP" altLang="en-US" sz="2000" dirty="0"/>
              <a:t>：</a:t>
            </a:r>
            <a:r>
              <a:rPr lang="en-US" altLang="ja-JP" sz="2000" dirty="0"/>
              <a:t>Large Diam</a:t>
            </a:r>
            <a:r>
              <a:rPr lang="ja-JP" altLang="en-US" sz="2000" dirty="0"/>
              <a:t>（</a:t>
            </a:r>
            <a:r>
              <a:rPr lang="en-US" altLang="ja-JP" sz="2000" dirty="0"/>
              <a:t>50mm</a:t>
            </a:r>
            <a:r>
              <a:rPr lang="ja-JP" altLang="en-US" sz="2000" dirty="0"/>
              <a:t>）</a:t>
            </a:r>
            <a:r>
              <a:rPr lang="en-US" altLang="ja-JP" sz="2000" dirty="0"/>
              <a:t>beam should be focused into as possible as large-convergence angle into next target</a:t>
            </a:r>
          </a:p>
          <a:p>
            <a:endParaRPr lang="en-US" altLang="ja-JP" sz="2000" dirty="0"/>
          </a:p>
          <a:p>
            <a:r>
              <a:rPr lang="ja-JP" altLang="en-US" sz="2000" b="1" dirty="0"/>
              <a:t>➡ </a:t>
            </a:r>
            <a:r>
              <a:rPr lang="en-US" altLang="ja-JP" sz="2000" b="1" dirty="0"/>
              <a:t>Half-cylinder type optics based on Pierce-type e-gun.</a:t>
            </a:r>
            <a:endParaRPr lang="ja-JP" altLang="en-US" sz="2000" b="1" dirty="0"/>
          </a:p>
        </p:txBody>
      </p:sp>
      <p:grpSp>
        <p:nvGrpSpPr>
          <p:cNvPr id="37" name="グループ化 36">
            <a:extLst>
              <a:ext uri="{FF2B5EF4-FFF2-40B4-BE49-F238E27FC236}">
                <a16:creationId xmlns:a16="http://schemas.microsoft.com/office/drawing/2014/main" id="{8E4E8739-BFB7-D6E7-0FE8-D6BCC3BF9703}"/>
              </a:ext>
            </a:extLst>
          </p:cNvPr>
          <p:cNvGrpSpPr/>
          <p:nvPr/>
        </p:nvGrpSpPr>
        <p:grpSpPr>
          <a:xfrm>
            <a:off x="3227296" y="1028519"/>
            <a:ext cx="5592857" cy="2563340"/>
            <a:chOff x="1685364" y="992660"/>
            <a:chExt cx="5081532" cy="2221187"/>
          </a:xfrm>
        </p:grpSpPr>
        <p:grpSp>
          <p:nvGrpSpPr>
            <p:cNvPr id="2" name="グループ化 1">
              <a:extLst>
                <a:ext uri="{FF2B5EF4-FFF2-40B4-BE49-F238E27FC236}">
                  <a16:creationId xmlns:a16="http://schemas.microsoft.com/office/drawing/2014/main" id="{688874AE-672D-6783-AECA-A05EF20C388D}"/>
                </a:ext>
              </a:extLst>
            </p:cNvPr>
            <p:cNvGrpSpPr/>
            <p:nvPr/>
          </p:nvGrpSpPr>
          <p:grpSpPr>
            <a:xfrm>
              <a:off x="1685364" y="992660"/>
              <a:ext cx="4273727" cy="2221187"/>
              <a:chOff x="1405178" y="1117470"/>
              <a:chExt cx="4273727" cy="1920331"/>
            </a:xfrm>
          </p:grpSpPr>
          <p:sp>
            <p:nvSpPr>
              <p:cNvPr id="4" name="MS Surface Muon">
                <a:extLst>
                  <a:ext uri="{FF2B5EF4-FFF2-40B4-BE49-F238E27FC236}">
                    <a16:creationId xmlns:a16="http://schemas.microsoft.com/office/drawing/2014/main" id="{5F430D66-3011-A302-2E5E-4120606F2FB4}"/>
                  </a:ext>
                </a:extLst>
              </p:cNvPr>
              <p:cNvSpPr/>
              <p:nvPr/>
            </p:nvSpPr>
            <p:spPr>
              <a:xfrm>
                <a:off x="1727908" y="1711683"/>
                <a:ext cx="1588393" cy="1188000"/>
              </a:xfrm>
              <a:prstGeom prst="rightArrow">
                <a:avLst>
                  <a:gd name="adj1" fmla="val 74513"/>
                  <a:gd name="adj2" fmla="val 2261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altLang="ja-JP" sz="1400" b="1" dirty="0">
                    <a:latin typeface="Segoe UI" panose="020B0502040204020203" pitchFamily="34" charset="0"/>
                    <a:cs typeface="Segoe UI" panose="020B0502040204020203" pitchFamily="34" charset="0"/>
                  </a:rPr>
                  <a:t>μ</a:t>
                </a:r>
                <a:r>
                  <a:rPr lang="ja-JP" altLang="en-US" sz="1400" b="1" dirty="0">
                    <a:latin typeface="Segoe UI" panose="020B0502040204020203" pitchFamily="34" charset="0"/>
                    <a:cs typeface="Segoe UI" panose="020B0502040204020203" pitchFamily="34" charset="0"/>
                  </a:rPr>
                  <a:t> </a:t>
                </a:r>
                <a:r>
                  <a:rPr lang="en-US" altLang="ja-JP" sz="1400" b="1" dirty="0">
                    <a:latin typeface="Segoe UI" panose="020B0502040204020203" pitchFamily="34" charset="0"/>
                    <a:cs typeface="Segoe UI" panose="020B0502040204020203" pitchFamily="34" charset="0"/>
                  </a:rPr>
                  <a:t>injection</a:t>
                </a:r>
                <a:endParaRPr lang="ja-JP" altLang="en-US" sz="1400" b="1" dirty="0">
                  <a:latin typeface="Segoe UI" panose="020B0502040204020203" pitchFamily="34" charset="0"/>
                  <a:cs typeface="Segoe UI" panose="020B0502040204020203" pitchFamily="34" charset="0"/>
                </a:endParaRPr>
              </a:p>
            </p:txBody>
          </p:sp>
          <p:sp>
            <p:nvSpPr>
              <p:cNvPr id="5" name="MS 1st Beam">
                <a:extLst>
                  <a:ext uri="{FF2B5EF4-FFF2-40B4-BE49-F238E27FC236}">
                    <a16:creationId xmlns:a16="http://schemas.microsoft.com/office/drawing/2014/main" id="{A89D9356-2C5D-11E2-B69D-32CAEAC3D6C5}"/>
                  </a:ext>
                </a:extLst>
              </p:cNvPr>
              <p:cNvSpPr/>
              <p:nvPr/>
            </p:nvSpPr>
            <p:spPr>
              <a:xfrm>
                <a:off x="3575212" y="1774787"/>
                <a:ext cx="1661459"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59" h="1057836">
                    <a:moveTo>
                      <a:pt x="0" y="0"/>
                    </a:moveTo>
                    <a:lnTo>
                      <a:pt x="788894" y="0"/>
                    </a:lnTo>
                    <a:lnTo>
                      <a:pt x="1655482" y="460189"/>
                    </a:lnTo>
                    <a:lnTo>
                      <a:pt x="1661459" y="589390"/>
                    </a:lnTo>
                    <a:lnTo>
                      <a:pt x="782918" y="1057836"/>
                    </a:lnTo>
                    <a:lnTo>
                      <a:pt x="5977" y="1057836"/>
                    </a:lnTo>
                  </a:path>
                </a:pathLst>
              </a:custGeom>
              <a:solidFill>
                <a:srgbClr val="FF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MS 1st Muonium">
                <a:extLst>
                  <a:ext uri="{FF2B5EF4-FFF2-40B4-BE49-F238E27FC236}">
                    <a16:creationId xmlns:a16="http://schemas.microsoft.com/office/drawing/2014/main" id="{09F43D6D-EC84-94EF-E825-F427F624B6FE}"/>
                  </a:ext>
                </a:extLst>
              </p:cNvPr>
              <p:cNvSpPr/>
              <p:nvPr/>
            </p:nvSpPr>
            <p:spPr>
              <a:xfrm>
                <a:off x="3465942" y="1774787"/>
                <a:ext cx="288032" cy="1041352"/>
              </a:xfrm>
              <a:prstGeom prst="ellipse">
                <a:avLst/>
              </a:prstGeom>
              <a:solidFill>
                <a:srgbClr val="3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MS 1st Muonium txt">
                <a:extLst>
                  <a:ext uri="{FF2B5EF4-FFF2-40B4-BE49-F238E27FC236}">
                    <a16:creationId xmlns:a16="http://schemas.microsoft.com/office/drawing/2014/main" id="{058193E0-FDB3-453A-4249-B0ACDF71E563}"/>
                  </a:ext>
                </a:extLst>
              </p:cNvPr>
              <p:cNvSpPr txBox="1"/>
              <p:nvPr/>
            </p:nvSpPr>
            <p:spPr>
              <a:xfrm>
                <a:off x="3584830" y="2039891"/>
                <a:ext cx="512961" cy="276999"/>
              </a:xfrm>
              <a:prstGeom prst="rect">
                <a:avLst/>
              </a:prstGeom>
              <a:noFill/>
            </p:spPr>
            <p:txBody>
              <a:bodyPr wrap="none" lIns="0" tIns="0" rIns="0" bIns="0" rtlCol="0">
                <a:noAutofit/>
              </a:bodyPr>
              <a:lstStyle/>
              <a:p>
                <a:pPr algn="ctr"/>
                <a:r>
                  <a:rPr lang="en-US" altLang="ja-JP" b="1" dirty="0">
                    <a:solidFill>
                      <a:srgbClr val="008F00"/>
                    </a:solidFill>
                  </a:rPr>
                  <a:t>Mu</a:t>
                </a:r>
                <a:endParaRPr lang="ja-JP" altLang="en-US" b="1" dirty="0">
                  <a:solidFill>
                    <a:srgbClr val="008F00"/>
                  </a:solidFill>
                </a:endParaRPr>
              </a:p>
            </p:txBody>
          </p:sp>
          <p:sp>
            <p:nvSpPr>
              <p:cNvPr id="12" name="MS 1st Target">
                <a:extLst>
                  <a:ext uri="{FF2B5EF4-FFF2-40B4-BE49-F238E27FC236}">
                    <a16:creationId xmlns:a16="http://schemas.microsoft.com/office/drawing/2014/main" id="{EED1FCE4-FEB6-8FCE-8E1B-CFC24BD228F8}"/>
                  </a:ext>
                </a:extLst>
              </p:cNvPr>
              <p:cNvSpPr/>
              <p:nvPr/>
            </p:nvSpPr>
            <p:spPr>
              <a:xfrm>
                <a:off x="3322318" y="1702779"/>
                <a:ext cx="251636" cy="1188132"/>
              </a:xfrm>
              <a:prstGeom prst="rect">
                <a:avLst/>
              </a:prstGeom>
              <a:solidFill>
                <a:srgbClr val="000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3" name="MS Lens1">
                <a:extLst>
                  <a:ext uri="{FF2B5EF4-FFF2-40B4-BE49-F238E27FC236}">
                    <a16:creationId xmlns:a16="http://schemas.microsoft.com/office/drawing/2014/main" id="{2E9237DC-0D39-C2E0-9DA0-E8ECF2683C58}"/>
                  </a:ext>
                </a:extLst>
              </p:cNvPr>
              <p:cNvSpPr/>
              <p:nvPr/>
            </p:nvSpPr>
            <p:spPr>
              <a:xfrm>
                <a:off x="4222026" y="1708517"/>
                <a:ext cx="288032" cy="1188128"/>
              </a:xfrm>
              <a:prstGeom prst="ellipse">
                <a:avLst/>
              </a:prstGeom>
              <a:solidFill>
                <a:srgbClr val="BFFFFF"/>
              </a:solidFill>
              <a:ln>
                <a:solidFill>
                  <a:srgbClr val="1E1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 name="MS 1st Laser">
                <a:extLst>
                  <a:ext uri="{FF2B5EF4-FFF2-40B4-BE49-F238E27FC236}">
                    <a16:creationId xmlns:a16="http://schemas.microsoft.com/office/drawing/2014/main" id="{A90697AD-8898-23F7-2EB5-4B200DC3B564}"/>
                  </a:ext>
                </a:extLst>
              </p:cNvPr>
              <p:cNvCxnSpPr>
                <a:cxnSpLocks/>
              </p:cNvCxnSpPr>
              <p:nvPr/>
            </p:nvCxnSpPr>
            <p:spPr>
              <a:xfrm>
                <a:off x="3628006" y="1377933"/>
                <a:ext cx="0" cy="1659868"/>
              </a:xfrm>
              <a:prstGeom prst="straightConnector1">
                <a:avLst/>
              </a:prstGeom>
              <a:ln w="44450">
                <a:solidFill>
                  <a:srgbClr val="AF00AF"/>
                </a:solidFill>
                <a:tailEnd type="stealth"/>
              </a:ln>
            </p:spPr>
            <p:style>
              <a:lnRef idx="1">
                <a:schemeClr val="accent1"/>
              </a:lnRef>
              <a:fillRef idx="0">
                <a:schemeClr val="accent1"/>
              </a:fillRef>
              <a:effectRef idx="0">
                <a:schemeClr val="accent1"/>
              </a:effectRef>
              <a:fontRef idx="minor">
                <a:schemeClr val="tx1"/>
              </a:fontRef>
            </p:style>
          </p:cxnSp>
          <p:sp>
            <p:nvSpPr>
              <p:cNvPr id="16" name="MS 1st Laser txt">
                <a:extLst>
                  <a:ext uri="{FF2B5EF4-FFF2-40B4-BE49-F238E27FC236}">
                    <a16:creationId xmlns:a16="http://schemas.microsoft.com/office/drawing/2014/main" id="{0588AD87-C3AC-7C4F-B1D1-9ADBFC557820}"/>
                  </a:ext>
                </a:extLst>
              </p:cNvPr>
              <p:cNvSpPr txBox="1"/>
              <p:nvPr/>
            </p:nvSpPr>
            <p:spPr>
              <a:xfrm>
                <a:off x="3282737" y="1117470"/>
                <a:ext cx="681226" cy="262184"/>
              </a:xfrm>
              <a:prstGeom prst="rect">
                <a:avLst/>
              </a:prstGeom>
              <a:noFill/>
            </p:spPr>
            <p:txBody>
              <a:bodyPr wrap="none" lIns="0" tIns="0" rIns="0" bIns="0" rtlCol="0" anchor="b">
                <a:noAutofit/>
              </a:bodyPr>
              <a:lstStyle/>
              <a:p>
                <a:pPr algn="ctr"/>
                <a:r>
                  <a:rPr lang="en-US" altLang="ja-JP" sz="1400" b="1" dirty="0">
                    <a:solidFill>
                      <a:srgbClr val="AF00AF"/>
                    </a:solidFill>
                    <a:latin typeface="Segoe UI" panose="020B0502040204020203" pitchFamily="34" charset="0"/>
                    <a:cs typeface="Segoe UI" panose="020B0502040204020203" pitchFamily="34" charset="0"/>
                  </a:rPr>
                  <a:t>Laser for</a:t>
                </a:r>
              </a:p>
              <a:p>
                <a:pPr algn="ctr"/>
                <a:r>
                  <a:rPr lang="en-US" altLang="ja-JP" sz="1400" b="1" dirty="0">
                    <a:solidFill>
                      <a:srgbClr val="AF00AF"/>
                    </a:solidFill>
                    <a:latin typeface="Segoe UI" panose="020B0502040204020203" pitchFamily="34" charset="0"/>
                    <a:cs typeface="Segoe UI" panose="020B0502040204020203" pitchFamily="34" charset="0"/>
                  </a:rPr>
                  <a:t>Mu-dissociation</a:t>
                </a:r>
                <a:endParaRPr lang="ja-JP" altLang="en-US" sz="1400" b="1" dirty="0">
                  <a:solidFill>
                    <a:srgbClr val="AF00AF"/>
                  </a:solidFill>
                  <a:latin typeface="Segoe UI" panose="020B0502040204020203" pitchFamily="34" charset="0"/>
                  <a:cs typeface="Segoe UI" panose="020B0502040204020203" pitchFamily="34" charset="0"/>
                </a:endParaRPr>
              </a:p>
            </p:txBody>
          </p:sp>
          <p:sp>
            <p:nvSpPr>
              <p:cNvPr id="17" name="MS 1st Beam outline">
                <a:extLst>
                  <a:ext uri="{FF2B5EF4-FFF2-40B4-BE49-F238E27FC236}">
                    <a16:creationId xmlns:a16="http://schemas.microsoft.com/office/drawing/2014/main" id="{78662A50-30D7-69FC-B86A-C0B1B6C1A092}"/>
                  </a:ext>
                </a:extLst>
              </p:cNvPr>
              <p:cNvSpPr/>
              <p:nvPr/>
            </p:nvSpPr>
            <p:spPr>
              <a:xfrm>
                <a:off x="3607557" y="1774787"/>
                <a:ext cx="1616743" cy="1057836"/>
              </a:xfrm>
              <a:custGeom>
                <a:avLst/>
                <a:gdLst>
                  <a:gd name="connsiteX0" fmla="*/ 0 w 7518400"/>
                  <a:gd name="connsiteY0" fmla="*/ 0 h 1057836"/>
                  <a:gd name="connsiteX1" fmla="*/ 788894 w 7518400"/>
                  <a:gd name="connsiteY1" fmla="*/ 0 h 1057836"/>
                  <a:gd name="connsiteX2" fmla="*/ 7518400 w 7518400"/>
                  <a:gd name="connsiteY2" fmla="*/ 537883 h 1057836"/>
                  <a:gd name="connsiteX3" fmla="*/ 782918 w 7518400"/>
                  <a:gd name="connsiteY3" fmla="*/ 1057836 h 1057836"/>
                  <a:gd name="connsiteX4" fmla="*/ 5977 w 7518400"/>
                  <a:gd name="connsiteY4" fmla="*/ 1057836 h 1057836"/>
                  <a:gd name="connsiteX0" fmla="*/ 0 w 1655482"/>
                  <a:gd name="connsiteY0" fmla="*/ 0 h 1057836"/>
                  <a:gd name="connsiteX1" fmla="*/ 788894 w 1655482"/>
                  <a:gd name="connsiteY1" fmla="*/ 0 h 1057836"/>
                  <a:gd name="connsiteX2" fmla="*/ 1655482 w 1655482"/>
                  <a:gd name="connsiteY2" fmla="*/ 430307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782918 w 1655482"/>
                  <a:gd name="connsiteY3" fmla="*/ 1057836 h 1057836"/>
                  <a:gd name="connsiteX4" fmla="*/ 5977 w 1655482"/>
                  <a:gd name="connsiteY4"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261035 w 1655482"/>
                  <a:gd name="connsiteY3" fmla="*/ 720872 h 1057836"/>
                  <a:gd name="connsiteX4" fmla="*/ 782918 w 1655482"/>
                  <a:gd name="connsiteY4" fmla="*/ 1057836 h 1057836"/>
                  <a:gd name="connsiteX5" fmla="*/ 5977 w 1655482"/>
                  <a:gd name="connsiteY5" fmla="*/ 1057836 h 1057836"/>
                  <a:gd name="connsiteX0" fmla="*/ 0 w 1661459"/>
                  <a:gd name="connsiteY0" fmla="*/ 0 h 1057836"/>
                  <a:gd name="connsiteX1" fmla="*/ 788894 w 1661459"/>
                  <a:gd name="connsiteY1" fmla="*/ 0 h 1057836"/>
                  <a:gd name="connsiteX2" fmla="*/ 1655482 w 1661459"/>
                  <a:gd name="connsiteY2" fmla="*/ 460189 h 1057836"/>
                  <a:gd name="connsiteX3" fmla="*/ 1661459 w 1661459"/>
                  <a:gd name="connsiteY3" fmla="*/ 589390 h 1057836"/>
                  <a:gd name="connsiteX4" fmla="*/ 782918 w 1661459"/>
                  <a:gd name="connsiteY4" fmla="*/ 1057836 h 1057836"/>
                  <a:gd name="connsiteX5" fmla="*/ 5977 w 1661459"/>
                  <a:gd name="connsiteY5" fmla="*/ 1057836 h 1057836"/>
                  <a:gd name="connsiteX0" fmla="*/ 0 w 1655482"/>
                  <a:gd name="connsiteY0" fmla="*/ 0 h 1057836"/>
                  <a:gd name="connsiteX1" fmla="*/ 788894 w 1655482"/>
                  <a:gd name="connsiteY1" fmla="*/ 0 h 1057836"/>
                  <a:gd name="connsiteX2" fmla="*/ 1655482 w 1655482"/>
                  <a:gd name="connsiteY2" fmla="*/ 460189 h 1057836"/>
                  <a:gd name="connsiteX3" fmla="*/ 1652570 w 1655482"/>
                  <a:gd name="connsiteY3" fmla="*/ 589390 h 1057836"/>
                  <a:gd name="connsiteX4" fmla="*/ 782918 w 1655482"/>
                  <a:gd name="connsiteY4" fmla="*/ 1057836 h 1057836"/>
                  <a:gd name="connsiteX5" fmla="*/ 5977 w 1655482"/>
                  <a:gd name="connsiteY5" fmla="*/ 1057836 h 105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82" h="1057836">
                    <a:moveTo>
                      <a:pt x="0" y="0"/>
                    </a:moveTo>
                    <a:lnTo>
                      <a:pt x="788894" y="0"/>
                    </a:lnTo>
                    <a:lnTo>
                      <a:pt x="1655482" y="460189"/>
                    </a:lnTo>
                    <a:cubicBezTo>
                      <a:pt x="1654511" y="503256"/>
                      <a:pt x="1653541" y="546323"/>
                      <a:pt x="1652570" y="589390"/>
                    </a:cubicBezTo>
                    <a:lnTo>
                      <a:pt x="782918" y="1057836"/>
                    </a:lnTo>
                    <a:lnTo>
                      <a:pt x="5977" y="105783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 name="MS Beam Ax">
                <a:extLst>
                  <a:ext uri="{FF2B5EF4-FFF2-40B4-BE49-F238E27FC236}">
                    <a16:creationId xmlns:a16="http://schemas.microsoft.com/office/drawing/2014/main" id="{B48C3936-494F-8F5C-3762-37589E39CAF9}"/>
                  </a:ext>
                </a:extLst>
              </p:cNvPr>
              <p:cNvCxnSpPr>
                <a:cxnSpLocks/>
              </p:cNvCxnSpPr>
              <p:nvPr/>
            </p:nvCxnSpPr>
            <p:spPr>
              <a:xfrm>
                <a:off x="1405178" y="2289240"/>
                <a:ext cx="4273727"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MS 1st Target txt">
                <a:extLst>
                  <a:ext uri="{FF2B5EF4-FFF2-40B4-BE49-F238E27FC236}">
                    <a16:creationId xmlns:a16="http://schemas.microsoft.com/office/drawing/2014/main" id="{F3647ADC-C3C7-C8E0-4209-FC4E222BF816}"/>
                  </a:ext>
                </a:extLst>
              </p:cNvPr>
              <p:cNvSpPr txBox="1"/>
              <p:nvPr/>
            </p:nvSpPr>
            <p:spPr>
              <a:xfrm rot="5400000">
                <a:off x="2887243" y="2149457"/>
                <a:ext cx="1033736" cy="279566"/>
              </a:xfrm>
              <a:prstGeom prst="rect">
                <a:avLst/>
              </a:prstGeom>
              <a:noFill/>
            </p:spPr>
            <p:txBody>
              <a:bodyPr wrap="none" lIns="0" tIns="0" rIns="0" bIns="0" rtlCol="0">
                <a:noAutofit/>
              </a:bodyPr>
              <a:lstStyle/>
              <a:p>
                <a:pPr algn="ctr"/>
                <a:r>
                  <a:rPr lang="en-US" altLang="ja-JP" sz="1400" b="1" dirty="0">
                    <a:solidFill>
                      <a:schemeClr val="bg1"/>
                    </a:solidFill>
                  </a:rPr>
                  <a:t>Mu-gen </a:t>
                </a:r>
                <a:r>
                  <a:rPr lang="en-US" altLang="ja-JP" sz="1400" b="1" dirty="0" err="1">
                    <a:solidFill>
                      <a:schemeClr val="bg1"/>
                    </a:solidFill>
                  </a:rPr>
                  <a:t>Tgt</a:t>
                </a:r>
                <a:endParaRPr lang="en-US" altLang="ja-JP" sz="1400" b="1" dirty="0">
                  <a:solidFill>
                    <a:schemeClr val="bg1"/>
                  </a:solidFill>
                </a:endParaRPr>
              </a:p>
            </p:txBody>
          </p:sp>
        </p:grpSp>
        <p:cxnSp>
          <p:nvCxnSpPr>
            <p:cNvPr id="22" name="直線コネクタ 21">
              <a:extLst>
                <a:ext uri="{FF2B5EF4-FFF2-40B4-BE49-F238E27FC236}">
                  <a16:creationId xmlns:a16="http://schemas.microsoft.com/office/drawing/2014/main" id="{432BCCBB-51B6-8D45-2356-C6D3390AC810}"/>
                </a:ext>
              </a:extLst>
            </p:cNvPr>
            <p:cNvCxnSpPr>
              <a:cxnSpLocks/>
              <a:stCxn id="17" idx="0"/>
            </p:cNvCxnSpPr>
            <p:nvPr/>
          </p:nvCxnSpPr>
          <p:spPr>
            <a:xfrm flipV="1">
              <a:off x="3887743" y="1634538"/>
              <a:ext cx="560416" cy="118420"/>
            </a:xfrm>
            <a:prstGeom prst="line">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DAA3496-2F04-ADB6-D9AB-618FE3C6BB0C}"/>
                </a:ext>
              </a:extLst>
            </p:cNvPr>
            <p:cNvCxnSpPr>
              <a:cxnSpLocks/>
              <a:stCxn id="6" idx="0"/>
            </p:cNvCxnSpPr>
            <p:nvPr/>
          </p:nvCxnSpPr>
          <p:spPr>
            <a:xfrm>
              <a:off x="3890144" y="1752958"/>
              <a:ext cx="579161" cy="109279"/>
            </a:xfrm>
            <a:prstGeom prst="line">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13A9374-6132-8790-4BDF-B7B46D4746F3}"/>
                </a:ext>
              </a:extLst>
            </p:cNvPr>
            <p:cNvSpPr txBox="1"/>
            <p:nvPr/>
          </p:nvSpPr>
          <p:spPr>
            <a:xfrm rot="20877159">
              <a:off x="3897413" y="1351040"/>
              <a:ext cx="1908913" cy="177836"/>
            </a:xfrm>
            <a:prstGeom prst="rect">
              <a:avLst/>
            </a:prstGeom>
            <a:noFill/>
          </p:spPr>
          <p:txBody>
            <a:bodyPr wrap="square" bIns="0">
              <a:noAutofit/>
            </a:bodyPr>
            <a:lstStyle/>
            <a:p>
              <a:r>
                <a:rPr lang="en-US" altLang="ja-JP" sz="1200" b="1" dirty="0">
                  <a:solidFill>
                    <a:srgbClr val="FF0000"/>
                  </a:solidFill>
                </a:rPr>
                <a:t>Angular-dispersion</a:t>
              </a:r>
              <a:endParaRPr lang="ja-JP" altLang="en-US" sz="1200" b="1" dirty="0">
                <a:solidFill>
                  <a:srgbClr val="FF0000"/>
                </a:solidFill>
              </a:endParaRPr>
            </a:p>
          </p:txBody>
        </p:sp>
        <p:sp>
          <p:nvSpPr>
            <p:cNvPr id="29" name="円弧 28">
              <a:extLst>
                <a:ext uri="{FF2B5EF4-FFF2-40B4-BE49-F238E27FC236}">
                  <a16:creationId xmlns:a16="http://schemas.microsoft.com/office/drawing/2014/main" id="{40D5E434-1143-2B63-B665-0A3EF1BEAE65}"/>
                </a:ext>
              </a:extLst>
            </p:cNvPr>
            <p:cNvSpPr/>
            <p:nvPr/>
          </p:nvSpPr>
          <p:spPr>
            <a:xfrm>
              <a:off x="5113708" y="1890810"/>
              <a:ext cx="997167" cy="914400"/>
            </a:xfrm>
            <a:prstGeom prst="arc">
              <a:avLst>
                <a:gd name="adj1" fmla="val 10826679"/>
                <a:gd name="adj2" fmla="val 12726168"/>
              </a:avLst>
            </a:prstGeom>
            <a:ln w="158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1" name="テキスト ボックス 30">
              <a:extLst>
                <a:ext uri="{FF2B5EF4-FFF2-40B4-BE49-F238E27FC236}">
                  <a16:creationId xmlns:a16="http://schemas.microsoft.com/office/drawing/2014/main" id="{33F69631-18ED-DF19-36C8-8162352F240E}"/>
                </a:ext>
              </a:extLst>
            </p:cNvPr>
            <p:cNvSpPr txBox="1"/>
            <p:nvPr/>
          </p:nvSpPr>
          <p:spPr>
            <a:xfrm>
              <a:off x="5176173" y="1899697"/>
              <a:ext cx="1590723" cy="240025"/>
            </a:xfrm>
            <a:prstGeom prst="rect">
              <a:avLst/>
            </a:prstGeom>
            <a:noFill/>
          </p:spPr>
          <p:txBody>
            <a:bodyPr wrap="square">
              <a:spAutoFit/>
            </a:bodyPr>
            <a:lstStyle/>
            <a:p>
              <a:r>
                <a:rPr lang="en-US" altLang="ja-JP" sz="1200" b="1" dirty="0">
                  <a:solidFill>
                    <a:srgbClr val="0000FF"/>
                  </a:solidFill>
                </a:rPr>
                <a:t>Convergence-angle</a:t>
              </a:r>
              <a:r>
                <a:rPr lang="ja-JP" altLang="en-US" sz="1200" b="1" dirty="0">
                  <a:solidFill>
                    <a:srgbClr val="0000FF"/>
                  </a:solidFill>
                </a:rPr>
                <a:t>　</a:t>
              </a:r>
            </a:p>
          </p:txBody>
        </p:sp>
      </p:grpSp>
      <p:sp>
        <p:nvSpPr>
          <p:cNvPr id="3" name="スライド番号プレースホルダー 2">
            <a:extLst>
              <a:ext uri="{FF2B5EF4-FFF2-40B4-BE49-F238E27FC236}">
                <a16:creationId xmlns:a16="http://schemas.microsoft.com/office/drawing/2014/main" id="{D9C625B7-39C6-DAA4-3311-1B01BA5AB41A}"/>
              </a:ext>
            </a:extLst>
          </p:cNvPr>
          <p:cNvSpPr>
            <a:spLocks noGrp="1"/>
          </p:cNvSpPr>
          <p:nvPr>
            <p:ph type="sldNum" sz="quarter" idx="12"/>
          </p:nvPr>
        </p:nvSpPr>
        <p:spPr/>
        <p:txBody>
          <a:bodyPr/>
          <a:lstStyle/>
          <a:p>
            <a:fld id="{6ECE9F22-6082-4149-A6D0-CD8937F79825}" type="slidenum">
              <a:rPr kumimoji="1" lang="ja-JP" altLang="en-US" smtClean="0"/>
              <a:t>47</a:t>
            </a:fld>
            <a:endParaRPr kumimoji="1" lang="ja-JP" altLang="en-US"/>
          </a:p>
        </p:txBody>
      </p:sp>
    </p:spTree>
    <p:extLst>
      <p:ext uri="{BB962C8B-B14F-4D97-AF65-F5344CB8AC3E}">
        <p14:creationId xmlns:p14="http://schemas.microsoft.com/office/powerpoint/2010/main" val="3821504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F9A2D2-9A59-C31D-E428-878E3C066B4F}"/>
              </a:ext>
            </a:extLst>
          </p:cNvPr>
          <p:cNvPicPr>
            <a:picLocks noChangeAspect="1"/>
          </p:cNvPicPr>
          <p:nvPr/>
        </p:nvPicPr>
        <p:blipFill rotWithShape="1">
          <a:blip r:embed="rId2">
            <a:extLst>
              <a:ext uri="{28A0092B-C50C-407E-A947-70E740481C1C}">
                <a14:useLocalDpi xmlns:a14="http://schemas.microsoft.com/office/drawing/2010/main" val="0"/>
              </a:ext>
            </a:extLst>
          </a:blip>
          <a:srcRect b="10734"/>
          <a:stretch/>
        </p:blipFill>
        <p:spPr>
          <a:xfrm>
            <a:off x="3993308" y="4794828"/>
            <a:ext cx="3268376" cy="1692021"/>
          </a:xfrm>
          <a:prstGeom prst="rect">
            <a:avLst/>
          </a:prstGeom>
        </p:spPr>
      </p:pic>
      <p:grpSp>
        <p:nvGrpSpPr>
          <p:cNvPr id="28" name="グループ化 27">
            <a:extLst>
              <a:ext uri="{FF2B5EF4-FFF2-40B4-BE49-F238E27FC236}">
                <a16:creationId xmlns:a16="http://schemas.microsoft.com/office/drawing/2014/main" id="{94BC5A8F-8FF0-97B4-C64A-B21080D5C524}"/>
              </a:ext>
            </a:extLst>
          </p:cNvPr>
          <p:cNvGrpSpPr/>
          <p:nvPr/>
        </p:nvGrpSpPr>
        <p:grpSpPr>
          <a:xfrm>
            <a:off x="2102887" y="1764226"/>
            <a:ext cx="2642195" cy="2642195"/>
            <a:chOff x="578884" y="1764223"/>
            <a:chExt cx="2642195" cy="2642195"/>
          </a:xfrm>
        </p:grpSpPr>
        <p:grpSp>
          <p:nvGrpSpPr>
            <p:cNvPr id="27" name="グループ化 26">
              <a:extLst>
                <a:ext uri="{FF2B5EF4-FFF2-40B4-BE49-F238E27FC236}">
                  <a16:creationId xmlns:a16="http://schemas.microsoft.com/office/drawing/2014/main" id="{A5518949-00E4-2561-752A-B97C6DD36AA4}"/>
                </a:ext>
              </a:extLst>
            </p:cNvPr>
            <p:cNvGrpSpPr/>
            <p:nvPr/>
          </p:nvGrpSpPr>
          <p:grpSpPr>
            <a:xfrm>
              <a:off x="684245" y="3069671"/>
              <a:ext cx="2431473" cy="69306"/>
              <a:chOff x="684245" y="3069671"/>
              <a:chExt cx="2431473" cy="69306"/>
            </a:xfrm>
          </p:grpSpPr>
          <p:sp>
            <p:nvSpPr>
              <p:cNvPr id="5" name="正方形/長方形 4">
                <a:extLst>
                  <a:ext uri="{FF2B5EF4-FFF2-40B4-BE49-F238E27FC236}">
                    <a16:creationId xmlns:a16="http://schemas.microsoft.com/office/drawing/2014/main" id="{41BD8EE9-3E8A-8257-61BD-DD237A9F7B35}"/>
                  </a:ext>
                </a:extLst>
              </p:cNvPr>
              <p:cNvSpPr/>
              <p:nvPr/>
            </p:nvSpPr>
            <p:spPr>
              <a:xfrm>
                <a:off x="684245" y="3085322"/>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8" name="直線コネクタ 7">
                <a:extLst>
                  <a:ext uri="{FF2B5EF4-FFF2-40B4-BE49-F238E27FC236}">
                    <a16:creationId xmlns:a16="http://schemas.microsoft.com/office/drawing/2014/main" id="{AD5E3D96-E107-6623-DEE7-C09F472258EC}"/>
                  </a:ext>
                </a:extLst>
              </p:cNvPr>
              <p:cNvCxnSpPr>
                <a:cxnSpLocks/>
              </p:cNvCxnSpPr>
              <p:nvPr/>
            </p:nvCxnSpPr>
            <p:spPr>
              <a:xfrm>
                <a:off x="720152" y="307195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D23BCC9-BEA8-41C5-4BAB-7F08BBA112C2}"/>
                  </a:ext>
                </a:extLst>
              </p:cNvPr>
              <p:cNvCxnSpPr>
                <a:cxnSpLocks/>
              </p:cNvCxnSpPr>
              <p:nvPr/>
            </p:nvCxnSpPr>
            <p:spPr>
              <a:xfrm>
                <a:off x="872552"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B37C7F4-D519-2407-5D0D-4DBA5F2B9DB7}"/>
                  </a:ext>
                </a:extLst>
              </p:cNvPr>
              <p:cNvCxnSpPr>
                <a:cxnSpLocks/>
              </p:cNvCxnSpPr>
              <p:nvPr/>
            </p:nvCxnSpPr>
            <p:spPr>
              <a:xfrm>
                <a:off x="1043152"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C099CFD-3AB3-EA0A-BC5C-941440D22012}"/>
                  </a:ext>
                </a:extLst>
              </p:cNvPr>
              <p:cNvCxnSpPr>
                <a:cxnSpLocks/>
              </p:cNvCxnSpPr>
              <p:nvPr/>
            </p:nvCxnSpPr>
            <p:spPr>
              <a:xfrm>
                <a:off x="1217164"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1DDC5BC-725F-A322-1E94-803B57B6C9E0}"/>
                  </a:ext>
                </a:extLst>
              </p:cNvPr>
              <p:cNvCxnSpPr>
                <a:cxnSpLocks/>
              </p:cNvCxnSpPr>
              <p:nvPr/>
            </p:nvCxnSpPr>
            <p:spPr>
              <a:xfrm>
                <a:off x="1379800" y="30696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EAA7FD2-159B-7606-FE55-507BC0F9FB6C}"/>
                  </a:ext>
                </a:extLst>
              </p:cNvPr>
              <p:cNvCxnSpPr>
                <a:cxnSpLocks/>
              </p:cNvCxnSpPr>
              <p:nvPr/>
            </p:nvCxnSpPr>
            <p:spPr>
              <a:xfrm>
                <a:off x="1549260" y="3071943"/>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106582F-DC52-B66A-7740-30B84CB3E387}"/>
                  </a:ext>
                </a:extLst>
              </p:cNvPr>
              <p:cNvCxnSpPr>
                <a:cxnSpLocks/>
              </p:cNvCxnSpPr>
              <p:nvPr/>
            </p:nvCxnSpPr>
            <p:spPr>
              <a:xfrm>
                <a:off x="1714326" y="30696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1C2FC5F0-9F20-3D03-3525-CAD0F0EB033D}"/>
                  </a:ext>
                </a:extLst>
              </p:cNvPr>
              <p:cNvSpPr/>
              <p:nvPr/>
            </p:nvSpPr>
            <p:spPr>
              <a:xfrm>
                <a:off x="1986714" y="3085322"/>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8" name="直線コネクタ 17">
                <a:extLst>
                  <a:ext uri="{FF2B5EF4-FFF2-40B4-BE49-F238E27FC236}">
                    <a16:creationId xmlns:a16="http://schemas.microsoft.com/office/drawing/2014/main" id="{340FA7F4-294E-B77F-F84C-42EED464B926}"/>
                  </a:ext>
                </a:extLst>
              </p:cNvPr>
              <p:cNvCxnSpPr>
                <a:cxnSpLocks/>
              </p:cNvCxnSpPr>
              <p:nvPr/>
            </p:nvCxnSpPr>
            <p:spPr>
              <a:xfrm>
                <a:off x="1978265" y="307195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BDB1D91-EE1F-965F-5C15-DEC021B7DB5B}"/>
                  </a:ext>
                </a:extLst>
              </p:cNvPr>
              <p:cNvCxnSpPr>
                <a:cxnSpLocks/>
              </p:cNvCxnSpPr>
              <p:nvPr/>
            </p:nvCxnSpPr>
            <p:spPr>
              <a:xfrm>
                <a:off x="2130665"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5465DEA-6C9F-7731-1F73-9AF9434276E0}"/>
                  </a:ext>
                </a:extLst>
              </p:cNvPr>
              <p:cNvCxnSpPr>
                <a:cxnSpLocks/>
              </p:cNvCxnSpPr>
              <p:nvPr/>
            </p:nvCxnSpPr>
            <p:spPr>
              <a:xfrm>
                <a:off x="2297853"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FAEBEBC-E2CD-09DC-5704-2574653385D1}"/>
                  </a:ext>
                </a:extLst>
              </p:cNvPr>
              <p:cNvCxnSpPr>
                <a:cxnSpLocks/>
              </p:cNvCxnSpPr>
              <p:nvPr/>
            </p:nvCxnSpPr>
            <p:spPr>
              <a:xfrm>
                <a:off x="2471865" y="307081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5954FA8-385E-AD21-5388-16BB67472176}"/>
                  </a:ext>
                </a:extLst>
              </p:cNvPr>
              <p:cNvCxnSpPr>
                <a:cxnSpLocks/>
              </p:cNvCxnSpPr>
              <p:nvPr/>
            </p:nvCxnSpPr>
            <p:spPr>
              <a:xfrm>
                <a:off x="2634501" y="30696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51BB467-E018-30C0-EC0A-148D62C7202F}"/>
                  </a:ext>
                </a:extLst>
              </p:cNvPr>
              <p:cNvCxnSpPr>
                <a:cxnSpLocks/>
              </p:cNvCxnSpPr>
              <p:nvPr/>
            </p:nvCxnSpPr>
            <p:spPr>
              <a:xfrm>
                <a:off x="2803961" y="3071943"/>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C77A716-9F99-BC4F-A35B-0E6A4E372B35}"/>
                  </a:ext>
                </a:extLst>
              </p:cNvPr>
              <p:cNvCxnSpPr>
                <a:cxnSpLocks/>
              </p:cNvCxnSpPr>
              <p:nvPr/>
            </p:nvCxnSpPr>
            <p:spPr>
              <a:xfrm>
                <a:off x="2962203" y="30696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sp>
          <p:nvSpPr>
            <p:cNvPr id="25" name="円弧 24">
              <a:extLst>
                <a:ext uri="{FF2B5EF4-FFF2-40B4-BE49-F238E27FC236}">
                  <a16:creationId xmlns:a16="http://schemas.microsoft.com/office/drawing/2014/main" id="{8672E90F-A425-EB76-C038-7AEF3C55007B}"/>
                </a:ext>
              </a:extLst>
            </p:cNvPr>
            <p:cNvSpPr/>
            <p:nvPr/>
          </p:nvSpPr>
          <p:spPr>
            <a:xfrm rot="16200000">
              <a:off x="693982" y="1879322"/>
              <a:ext cx="2412000" cy="2412000"/>
            </a:xfrm>
            <a:prstGeom prst="arc">
              <a:avLst>
                <a:gd name="adj1" fmla="val 16200000"/>
                <a:gd name="adj2" fmla="val 5400474"/>
              </a:avLst>
            </a:prstGeom>
            <a:ln>
              <a:solidFill>
                <a:srgbClr val="BF6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 name="円弧 25">
              <a:extLst>
                <a:ext uri="{FF2B5EF4-FFF2-40B4-BE49-F238E27FC236}">
                  <a16:creationId xmlns:a16="http://schemas.microsoft.com/office/drawing/2014/main" id="{38E1F052-B09C-FD11-670C-E90332AC29F6}"/>
                </a:ext>
              </a:extLst>
            </p:cNvPr>
            <p:cNvSpPr>
              <a:spLocks noChangeAspect="1"/>
            </p:cNvSpPr>
            <p:nvPr/>
          </p:nvSpPr>
          <p:spPr>
            <a:xfrm rot="16200000">
              <a:off x="578884" y="1764223"/>
              <a:ext cx="2642195" cy="2642195"/>
            </a:xfrm>
            <a:prstGeom prst="arc">
              <a:avLst>
                <a:gd name="adj1" fmla="val 16200000"/>
                <a:gd name="adj2" fmla="val 5400474"/>
              </a:avLst>
            </a:prstGeom>
            <a:ln w="139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grpSp>
      <p:grpSp>
        <p:nvGrpSpPr>
          <p:cNvPr id="139" name="グループ化 138">
            <a:extLst>
              <a:ext uri="{FF2B5EF4-FFF2-40B4-BE49-F238E27FC236}">
                <a16:creationId xmlns:a16="http://schemas.microsoft.com/office/drawing/2014/main" id="{E0B1A4D0-4084-FE7B-FC78-361D53FE70BA}"/>
              </a:ext>
            </a:extLst>
          </p:cNvPr>
          <p:cNvGrpSpPr/>
          <p:nvPr/>
        </p:nvGrpSpPr>
        <p:grpSpPr>
          <a:xfrm>
            <a:off x="6739962" y="3096499"/>
            <a:ext cx="1135828" cy="69306"/>
            <a:chOff x="5215962" y="3096499"/>
            <a:chExt cx="1135828" cy="69306"/>
          </a:xfrm>
        </p:grpSpPr>
        <p:sp>
          <p:nvSpPr>
            <p:cNvPr id="33" name="正方形/長方形 32">
              <a:extLst>
                <a:ext uri="{FF2B5EF4-FFF2-40B4-BE49-F238E27FC236}">
                  <a16:creationId xmlns:a16="http://schemas.microsoft.com/office/drawing/2014/main" id="{3AC26F48-E82D-1BC1-4747-E029D16B7643}"/>
                </a:ext>
              </a:extLst>
            </p:cNvPr>
            <p:cNvSpPr/>
            <p:nvPr/>
          </p:nvSpPr>
          <p:spPr>
            <a:xfrm>
              <a:off x="5215962" y="3112150"/>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34" name="直線コネクタ 33">
              <a:extLst>
                <a:ext uri="{FF2B5EF4-FFF2-40B4-BE49-F238E27FC236}">
                  <a16:creationId xmlns:a16="http://schemas.microsoft.com/office/drawing/2014/main" id="{FD74AD0D-DAE4-6B7C-154D-EFF9280A4615}"/>
                </a:ext>
              </a:extLst>
            </p:cNvPr>
            <p:cNvCxnSpPr>
              <a:cxnSpLocks/>
            </p:cNvCxnSpPr>
            <p:nvPr/>
          </p:nvCxnSpPr>
          <p:spPr>
            <a:xfrm>
              <a:off x="5251869" y="309877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4141EB0-D2D8-D13E-2756-EDE40F14758E}"/>
                </a:ext>
              </a:extLst>
            </p:cNvPr>
            <p:cNvCxnSpPr>
              <a:cxnSpLocks/>
            </p:cNvCxnSpPr>
            <p:nvPr/>
          </p:nvCxnSpPr>
          <p:spPr>
            <a:xfrm>
              <a:off x="54042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81C907D-C79A-8895-2F9D-33141B0A5CDC}"/>
                </a:ext>
              </a:extLst>
            </p:cNvPr>
            <p:cNvCxnSpPr>
              <a:cxnSpLocks/>
            </p:cNvCxnSpPr>
            <p:nvPr/>
          </p:nvCxnSpPr>
          <p:spPr>
            <a:xfrm>
              <a:off x="55748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2A9D7CBB-176C-F6CB-54C1-968B58778E73}"/>
                </a:ext>
              </a:extLst>
            </p:cNvPr>
            <p:cNvCxnSpPr>
              <a:cxnSpLocks/>
            </p:cNvCxnSpPr>
            <p:nvPr/>
          </p:nvCxnSpPr>
          <p:spPr>
            <a:xfrm>
              <a:off x="5748881"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FD633DD-CA2C-C9A5-1FD3-5BB17F60249F}"/>
                </a:ext>
              </a:extLst>
            </p:cNvPr>
            <p:cNvCxnSpPr>
              <a:cxnSpLocks/>
            </p:cNvCxnSpPr>
            <p:nvPr/>
          </p:nvCxnSpPr>
          <p:spPr>
            <a:xfrm>
              <a:off x="5911517"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215A243-0BAB-A5BF-580F-0B4D9EE0DA08}"/>
                </a:ext>
              </a:extLst>
            </p:cNvPr>
            <p:cNvCxnSpPr>
              <a:cxnSpLocks/>
            </p:cNvCxnSpPr>
            <p:nvPr/>
          </p:nvCxnSpPr>
          <p:spPr>
            <a:xfrm>
              <a:off x="6080977"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66789D6-AE3E-8091-915E-C03EEB8CD68A}"/>
                </a:ext>
              </a:extLst>
            </p:cNvPr>
            <p:cNvCxnSpPr>
              <a:cxnSpLocks/>
            </p:cNvCxnSpPr>
            <p:nvPr/>
          </p:nvCxnSpPr>
          <p:spPr>
            <a:xfrm>
              <a:off x="6246043"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grpSp>
        <p:nvGrpSpPr>
          <p:cNvPr id="140" name="グループ化 139">
            <a:extLst>
              <a:ext uri="{FF2B5EF4-FFF2-40B4-BE49-F238E27FC236}">
                <a16:creationId xmlns:a16="http://schemas.microsoft.com/office/drawing/2014/main" id="{66D3D92B-D637-325E-25DF-A1338191FAD0}"/>
              </a:ext>
            </a:extLst>
          </p:cNvPr>
          <p:cNvGrpSpPr/>
          <p:nvPr/>
        </p:nvGrpSpPr>
        <p:grpSpPr>
          <a:xfrm>
            <a:off x="8033985" y="3096499"/>
            <a:ext cx="1137453" cy="69306"/>
            <a:chOff x="6509982" y="3096499"/>
            <a:chExt cx="1137453" cy="69306"/>
          </a:xfrm>
        </p:grpSpPr>
        <p:sp>
          <p:nvSpPr>
            <p:cNvPr id="41" name="正方形/長方形 40">
              <a:extLst>
                <a:ext uri="{FF2B5EF4-FFF2-40B4-BE49-F238E27FC236}">
                  <a16:creationId xmlns:a16="http://schemas.microsoft.com/office/drawing/2014/main" id="{7A1C49A1-5BAB-61DC-6C7C-33A7345A4529}"/>
                </a:ext>
              </a:extLst>
            </p:cNvPr>
            <p:cNvSpPr/>
            <p:nvPr/>
          </p:nvSpPr>
          <p:spPr>
            <a:xfrm>
              <a:off x="6518431" y="3112150"/>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42" name="直線コネクタ 41">
              <a:extLst>
                <a:ext uri="{FF2B5EF4-FFF2-40B4-BE49-F238E27FC236}">
                  <a16:creationId xmlns:a16="http://schemas.microsoft.com/office/drawing/2014/main" id="{132B526A-071A-45D0-F97F-1C0683196FA4}"/>
                </a:ext>
              </a:extLst>
            </p:cNvPr>
            <p:cNvCxnSpPr>
              <a:cxnSpLocks/>
            </p:cNvCxnSpPr>
            <p:nvPr/>
          </p:nvCxnSpPr>
          <p:spPr>
            <a:xfrm>
              <a:off x="6509982" y="309877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53E1A27-E53F-4F1C-33AC-2F84FD9A82E8}"/>
                </a:ext>
              </a:extLst>
            </p:cNvPr>
            <p:cNvCxnSpPr>
              <a:cxnSpLocks/>
            </p:cNvCxnSpPr>
            <p:nvPr/>
          </p:nvCxnSpPr>
          <p:spPr>
            <a:xfrm>
              <a:off x="6662382"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C711A76-6B44-8A0B-685D-00E2F5976D6F}"/>
                </a:ext>
              </a:extLst>
            </p:cNvPr>
            <p:cNvCxnSpPr>
              <a:cxnSpLocks/>
            </p:cNvCxnSpPr>
            <p:nvPr/>
          </p:nvCxnSpPr>
          <p:spPr>
            <a:xfrm>
              <a:off x="6829570"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554001E6-9D94-03B0-5DCE-C56FA45C2583}"/>
                </a:ext>
              </a:extLst>
            </p:cNvPr>
            <p:cNvCxnSpPr>
              <a:cxnSpLocks/>
            </p:cNvCxnSpPr>
            <p:nvPr/>
          </p:nvCxnSpPr>
          <p:spPr>
            <a:xfrm>
              <a:off x="7003582"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99C00E2-9EC3-4B4F-DF47-38D7814BA35A}"/>
                </a:ext>
              </a:extLst>
            </p:cNvPr>
            <p:cNvCxnSpPr>
              <a:cxnSpLocks/>
            </p:cNvCxnSpPr>
            <p:nvPr/>
          </p:nvCxnSpPr>
          <p:spPr>
            <a:xfrm>
              <a:off x="7166218"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103E5CF-4A7D-189E-17CC-48C5D94D8A45}"/>
                </a:ext>
              </a:extLst>
            </p:cNvPr>
            <p:cNvCxnSpPr>
              <a:cxnSpLocks/>
            </p:cNvCxnSpPr>
            <p:nvPr/>
          </p:nvCxnSpPr>
          <p:spPr>
            <a:xfrm>
              <a:off x="7335678"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2A40B7D-FE1F-1FDB-745B-3B0D274A6EA7}"/>
                </a:ext>
              </a:extLst>
            </p:cNvPr>
            <p:cNvCxnSpPr>
              <a:cxnSpLocks/>
            </p:cNvCxnSpPr>
            <p:nvPr/>
          </p:nvCxnSpPr>
          <p:spPr>
            <a:xfrm>
              <a:off x="7493920"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cxnSp>
        <p:nvCxnSpPr>
          <p:cNvPr id="50" name="直線コネクタ 49">
            <a:extLst>
              <a:ext uri="{FF2B5EF4-FFF2-40B4-BE49-F238E27FC236}">
                <a16:creationId xmlns:a16="http://schemas.microsoft.com/office/drawing/2014/main" id="{75850357-5D99-4417-EB54-5B72A097FB04}"/>
              </a:ext>
            </a:extLst>
          </p:cNvPr>
          <p:cNvCxnSpPr>
            <a:cxnSpLocks/>
          </p:cNvCxnSpPr>
          <p:nvPr/>
        </p:nvCxnSpPr>
        <p:spPr>
          <a:xfrm>
            <a:off x="6757889" y="1764222"/>
            <a:ext cx="2413546" cy="0"/>
          </a:xfrm>
          <a:prstGeom prst="line">
            <a:avLst/>
          </a:prstGeom>
          <a:ln w="139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C305D68-70AF-388A-D5C5-7ED606637F65}"/>
              </a:ext>
            </a:extLst>
          </p:cNvPr>
          <p:cNvCxnSpPr>
            <a:cxnSpLocks/>
          </p:cNvCxnSpPr>
          <p:nvPr/>
        </p:nvCxnSpPr>
        <p:spPr>
          <a:xfrm>
            <a:off x="6757889" y="1879321"/>
            <a:ext cx="2413546" cy="0"/>
          </a:xfrm>
          <a:prstGeom prst="line">
            <a:avLst/>
          </a:prstGeom>
          <a:ln w="44450" cap="rnd">
            <a:solidFill>
              <a:srgbClr val="BF6100"/>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0BF86234-52D4-07F1-96E7-5847E911EBA9}"/>
              </a:ext>
            </a:extLst>
          </p:cNvPr>
          <p:cNvCxnSpPr/>
          <p:nvPr/>
        </p:nvCxnSpPr>
        <p:spPr>
          <a:xfrm>
            <a:off x="6242050" y="1995481"/>
            <a:ext cx="3575050"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E3304D11-1345-96F1-543E-F114ADB818F5}"/>
              </a:ext>
            </a:extLst>
          </p:cNvPr>
          <p:cNvSpPr txBox="1"/>
          <p:nvPr/>
        </p:nvSpPr>
        <p:spPr>
          <a:xfrm>
            <a:off x="2915701" y="2044549"/>
            <a:ext cx="1019248" cy="236540"/>
          </a:xfrm>
          <a:prstGeom prst="rect">
            <a:avLst/>
          </a:prstGeom>
          <a:noFill/>
        </p:spPr>
        <p:txBody>
          <a:bodyPr wrap="none" lIns="0" tIns="0" rIns="0" bIns="0" rtlCol="0">
            <a:noAutofit/>
          </a:bodyPr>
          <a:lstStyle/>
          <a:p>
            <a:pPr algn="ctr"/>
            <a:r>
              <a:rPr lang="en-US" altLang="ja-JP" dirty="0">
                <a:solidFill>
                  <a:srgbClr val="FF0000"/>
                </a:solidFill>
              </a:rPr>
              <a:t>Laser</a:t>
            </a:r>
            <a:endParaRPr lang="ja-JP" altLang="en-US" dirty="0">
              <a:solidFill>
                <a:srgbClr val="FF0000"/>
              </a:solidFill>
            </a:endParaRPr>
          </a:p>
        </p:txBody>
      </p:sp>
      <p:sp>
        <p:nvSpPr>
          <p:cNvPr id="60" name="テキスト ボックス 59">
            <a:extLst>
              <a:ext uri="{FF2B5EF4-FFF2-40B4-BE49-F238E27FC236}">
                <a16:creationId xmlns:a16="http://schemas.microsoft.com/office/drawing/2014/main" id="{2DCE1ED6-3CF7-F3BD-8B28-BB273B425354}"/>
              </a:ext>
            </a:extLst>
          </p:cNvPr>
          <p:cNvSpPr txBox="1"/>
          <p:nvPr/>
        </p:nvSpPr>
        <p:spPr>
          <a:xfrm>
            <a:off x="5411949" y="1843916"/>
            <a:ext cx="1019248" cy="369332"/>
          </a:xfrm>
          <a:prstGeom prst="rect">
            <a:avLst/>
          </a:prstGeom>
          <a:noFill/>
        </p:spPr>
        <p:txBody>
          <a:bodyPr wrap="none" lIns="0" tIns="0" rIns="0" bIns="0" rtlCol="0">
            <a:noAutofit/>
          </a:bodyPr>
          <a:lstStyle/>
          <a:p>
            <a:pPr algn="ctr"/>
            <a:r>
              <a:rPr lang="en-US" altLang="ja-JP" dirty="0">
                <a:solidFill>
                  <a:srgbClr val="FF0000"/>
                </a:solidFill>
              </a:rPr>
              <a:t>Laser</a:t>
            </a:r>
            <a:endParaRPr lang="ja-JP" altLang="en-US" dirty="0">
              <a:solidFill>
                <a:srgbClr val="FF0000"/>
              </a:solidFill>
            </a:endParaRPr>
          </a:p>
        </p:txBody>
      </p:sp>
      <p:sp>
        <p:nvSpPr>
          <p:cNvPr id="61" name="矢印: 右 60">
            <a:extLst>
              <a:ext uri="{FF2B5EF4-FFF2-40B4-BE49-F238E27FC236}">
                <a16:creationId xmlns:a16="http://schemas.microsoft.com/office/drawing/2014/main" id="{2D1245B9-65B7-54EE-B1BC-1A0A8995FCCC}"/>
              </a:ext>
            </a:extLst>
          </p:cNvPr>
          <p:cNvSpPr/>
          <p:nvPr/>
        </p:nvSpPr>
        <p:spPr>
          <a:xfrm rot="5400000">
            <a:off x="3230152" y="965796"/>
            <a:ext cx="437843" cy="7516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2" name="矢印: 右 61">
            <a:extLst>
              <a:ext uri="{FF2B5EF4-FFF2-40B4-BE49-F238E27FC236}">
                <a16:creationId xmlns:a16="http://schemas.microsoft.com/office/drawing/2014/main" id="{29704BF8-AADC-EC61-27F7-D0E855BC48F7}"/>
              </a:ext>
            </a:extLst>
          </p:cNvPr>
          <p:cNvSpPr/>
          <p:nvPr/>
        </p:nvSpPr>
        <p:spPr>
          <a:xfrm rot="5400000">
            <a:off x="7733190" y="968522"/>
            <a:ext cx="437843" cy="7516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テキスト ボックス 62">
            <a:extLst>
              <a:ext uri="{FF2B5EF4-FFF2-40B4-BE49-F238E27FC236}">
                <a16:creationId xmlns:a16="http://schemas.microsoft.com/office/drawing/2014/main" id="{796DAF2A-2349-748C-1604-32CC345E08C5}"/>
              </a:ext>
            </a:extLst>
          </p:cNvPr>
          <p:cNvSpPr txBox="1"/>
          <p:nvPr/>
        </p:nvSpPr>
        <p:spPr>
          <a:xfrm>
            <a:off x="2956673" y="873279"/>
            <a:ext cx="1019248" cy="369332"/>
          </a:xfrm>
          <a:prstGeom prst="rect">
            <a:avLst/>
          </a:prstGeom>
          <a:noFill/>
        </p:spPr>
        <p:txBody>
          <a:bodyPr wrap="none" lIns="0" tIns="0" rIns="0" bIns="0" rtlCol="0">
            <a:noAutofit/>
          </a:bodyPr>
          <a:lstStyle/>
          <a:p>
            <a:pPr algn="ctr"/>
            <a:r>
              <a:rPr lang="en-US" altLang="ja-JP" dirty="0">
                <a:solidFill>
                  <a:srgbClr val="0000FF"/>
                </a:solidFill>
              </a:rPr>
              <a:t>Surface Muon</a:t>
            </a:r>
            <a:endParaRPr lang="ja-JP" altLang="en-US" dirty="0">
              <a:solidFill>
                <a:srgbClr val="0000FF"/>
              </a:solidFill>
            </a:endParaRPr>
          </a:p>
        </p:txBody>
      </p:sp>
      <p:sp>
        <p:nvSpPr>
          <p:cNvPr id="65" name="テキスト ボックス 64">
            <a:extLst>
              <a:ext uri="{FF2B5EF4-FFF2-40B4-BE49-F238E27FC236}">
                <a16:creationId xmlns:a16="http://schemas.microsoft.com/office/drawing/2014/main" id="{A8E89FD7-0F2E-345B-3B18-894794C557DA}"/>
              </a:ext>
            </a:extLst>
          </p:cNvPr>
          <p:cNvSpPr txBox="1"/>
          <p:nvPr/>
        </p:nvSpPr>
        <p:spPr>
          <a:xfrm>
            <a:off x="6739964" y="822984"/>
            <a:ext cx="2431473" cy="369332"/>
          </a:xfrm>
          <a:prstGeom prst="rect">
            <a:avLst/>
          </a:prstGeom>
          <a:noFill/>
        </p:spPr>
        <p:txBody>
          <a:bodyPr wrap="square">
            <a:spAutoFit/>
          </a:bodyPr>
          <a:lstStyle/>
          <a:p>
            <a:pPr algn="ctr"/>
            <a:r>
              <a:rPr lang="en-US" altLang="ja-JP" dirty="0">
                <a:solidFill>
                  <a:srgbClr val="0000FF"/>
                </a:solidFill>
              </a:rPr>
              <a:t>Surface Muon</a:t>
            </a:r>
            <a:endParaRPr lang="ja-JP" altLang="en-US" dirty="0">
              <a:solidFill>
                <a:srgbClr val="0000FF"/>
              </a:solidFill>
            </a:endParaRPr>
          </a:p>
        </p:txBody>
      </p:sp>
      <p:sp>
        <p:nvSpPr>
          <p:cNvPr id="67" name="テキスト ボックス 66">
            <a:extLst>
              <a:ext uri="{FF2B5EF4-FFF2-40B4-BE49-F238E27FC236}">
                <a16:creationId xmlns:a16="http://schemas.microsoft.com/office/drawing/2014/main" id="{CB45124B-9E93-6B78-1C89-A3CFF6B2D561}"/>
              </a:ext>
            </a:extLst>
          </p:cNvPr>
          <p:cNvSpPr txBox="1"/>
          <p:nvPr/>
        </p:nvSpPr>
        <p:spPr>
          <a:xfrm>
            <a:off x="5185831" y="2762428"/>
            <a:ext cx="1019249" cy="349722"/>
          </a:xfrm>
          <a:prstGeom prst="rect">
            <a:avLst/>
          </a:prstGeom>
          <a:noFill/>
        </p:spPr>
        <p:txBody>
          <a:bodyPr wrap="none" lIns="0" tIns="0" rIns="0" bIns="0" rtlCol="0">
            <a:noAutofit/>
          </a:bodyPr>
          <a:lstStyle/>
          <a:p>
            <a:pPr algn="ctr">
              <a:lnSpc>
                <a:spcPct val="80000"/>
              </a:lnSpc>
            </a:pPr>
            <a:r>
              <a:rPr lang="en-US" altLang="ja-JP" sz="1400" dirty="0">
                <a:solidFill>
                  <a:srgbClr val="BF6100"/>
                </a:solidFill>
              </a:rPr>
              <a:t>Distributed</a:t>
            </a:r>
          </a:p>
          <a:p>
            <a:pPr algn="ctr">
              <a:lnSpc>
                <a:spcPct val="80000"/>
              </a:lnSpc>
            </a:pPr>
            <a:r>
              <a:rPr lang="en-US" altLang="ja-JP" dirty="0">
                <a:solidFill>
                  <a:srgbClr val="BF6100"/>
                </a:solidFill>
              </a:rPr>
              <a:t>Wires</a:t>
            </a:r>
            <a:endParaRPr lang="ja-JP" altLang="en-US" dirty="0">
              <a:solidFill>
                <a:srgbClr val="BF6100"/>
              </a:solidFill>
            </a:endParaRPr>
          </a:p>
        </p:txBody>
      </p:sp>
      <p:cxnSp>
        <p:nvCxnSpPr>
          <p:cNvPr id="69" name="直線矢印コネクタ 68">
            <a:extLst>
              <a:ext uri="{FF2B5EF4-FFF2-40B4-BE49-F238E27FC236}">
                <a16:creationId xmlns:a16="http://schemas.microsoft.com/office/drawing/2014/main" id="{A046003F-4082-170B-9BC4-43D837C0C1E1}"/>
              </a:ext>
            </a:extLst>
          </p:cNvPr>
          <p:cNvCxnSpPr>
            <a:cxnSpLocks/>
            <a:stCxn id="67" idx="1"/>
          </p:cNvCxnSpPr>
          <p:nvPr/>
        </p:nvCxnSpPr>
        <p:spPr>
          <a:xfrm flipH="1" flipV="1">
            <a:off x="4602406" y="2887797"/>
            <a:ext cx="583425" cy="49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BBC346E-1CF3-3623-4089-8329BAB34C77}"/>
              </a:ext>
            </a:extLst>
          </p:cNvPr>
          <p:cNvCxnSpPr>
            <a:cxnSpLocks/>
            <a:stCxn id="67" idx="0"/>
          </p:cNvCxnSpPr>
          <p:nvPr/>
        </p:nvCxnSpPr>
        <p:spPr>
          <a:xfrm flipV="1">
            <a:off x="5695453" y="1920680"/>
            <a:ext cx="1118080" cy="841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9778E315-104C-CC62-BC38-F1F8AB4DBA79}"/>
              </a:ext>
            </a:extLst>
          </p:cNvPr>
          <p:cNvCxnSpPr>
            <a:cxnSpLocks/>
            <a:stCxn id="67" idx="2"/>
            <a:endCxn id="3" idx="0"/>
          </p:cNvCxnSpPr>
          <p:nvPr/>
        </p:nvCxnSpPr>
        <p:spPr>
          <a:xfrm flipH="1">
            <a:off x="5627499" y="3112153"/>
            <a:ext cx="67957" cy="1682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6BD78004-0CA0-1369-5E75-32A3C4A65F8B}"/>
              </a:ext>
            </a:extLst>
          </p:cNvPr>
          <p:cNvSpPr txBox="1"/>
          <p:nvPr/>
        </p:nvSpPr>
        <p:spPr>
          <a:xfrm>
            <a:off x="3995865" y="3556283"/>
            <a:ext cx="1542754" cy="197073"/>
          </a:xfrm>
          <a:prstGeom prst="rect">
            <a:avLst/>
          </a:prstGeom>
          <a:noFill/>
        </p:spPr>
        <p:txBody>
          <a:bodyPr wrap="none" lIns="0" tIns="0" rIns="0" bIns="0" rtlCol="0">
            <a:noAutofit/>
          </a:bodyPr>
          <a:lstStyle/>
          <a:p>
            <a:pPr algn="ctr"/>
            <a:r>
              <a:rPr lang="en-US" altLang="ja-JP" sz="1400" dirty="0">
                <a:solidFill>
                  <a:srgbClr val="BF6100"/>
                </a:solidFill>
              </a:rPr>
              <a:t>Printed circuit board</a:t>
            </a:r>
            <a:endParaRPr lang="ja-JP" altLang="en-US" sz="1400" dirty="0">
              <a:solidFill>
                <a:srgbClr val="BF6100"/>
              </a:solidFill>
            </a:endParaRPr>
          </a:p>
        </p:txBody>
      </p:sp>
      <p:cxnSp>
        <p:nvCxnSpPr>
          <p:cNvPr id="80" name="直線矢印コネクタ 79">
            <a:extLst>
              <a:ext uri="{FF2B5EF4-FFF2-40B4-BE49-F238E27FC236}">
                <a16:creationId xmlns:a16="http://schemas.microsoft.com/office/drawing/2014/main" id="{7AB0EBEA-F611-98AE-0D5A-B8FBAC840BDC}"/>
              </a:ext>
            </a:extLst>
          </p:cNvPr>
          <p:cNvCxnSpPr>
            <a:cxnSpLocks/>
            <a:stCxn id="79" idx="0"/>
          </p:cNvCxnSpPr>
          <p:nvPr/>
        </p:nvCxnSpPr>
        <p:spPr>
          <a:xfrm flipH="1" flipV="1">
            <a:off x="4493030" y="3138980"/>
            <a:ext cx="274215" cy="417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2B15D0CC-0C0D-E8F6-AD21-D9893C6139B0}"/>
              </a:ext>
            </a:extLst>
          </p:cNvPr>
          <p:cNvCxnSpPr>
            <a:cxnSpLocks/>
            <a:stCxn id="79" idx="3"/>
          </p:cNvCxnSpPr>
          <p:nvPr/>
        </p:nvCxnSpPr>
        <p:spPr>
          <a:xfrm flipV="1">
            <a:off x="5538622" y="3192635"/>
            <a:ext cx="1442523" cy="462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A7E176E4-971E-38F7-443C-46878E95342A}"/>
              </a:ext>
            </a:extLst>
          </p:cNvPr>
          <p:cNvCxnSpPr>
            <a:cxnSpLocks/>
            <a:stCxn id="79" idx="2"/>
          </p:cNvCxnSpPr>
          <p:nvPr/>
        </p:nvCxnSpPr>
        <p:spPr>
          <a:xfrm>
            <a:off x="4767245" y="3753356"/>
            <a:ext cx="418587" cy="1618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902D7302-2CD9-92E0-BEF1-12582688FFBA}"/>
              </a:ext>
            </a:extLst>
          </p:cNvPr>
          <p:cNvCxnSpPr>
            <a:cxnSpLocks/>
            <a:stCxn id="56" idx="2"/>
          </p:cNvCxnSpPr>
          <p:nvPr/>
        </p:nvCxnSpPr>
        <p:spPr>
          <a:xfrm>
            <a:off x="2940207" y="2003671"/>
            <a:ext cx="473594" cy="1162137"/>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95AA146D-B555-3E42-3309-EDC2F3C40820}"/>
              </a:ext>
            </a:extLst>
          </p:cNvPr>
          <p:cNvCxnSpPr>
            <a:cxnSpLocks/>
            <a:stCxn id="56" idx="6"/>
          </p:cNvCxnSpPr>
          <p:nvPr/>
        </p:nvCxnSpPr>
        <p:spPr>
          <a:xfrm flipH="1">
            <a:off x="3413804" y="2003671"/>
            <a:ext cx="497333" cy="1162137"/>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BCF22C7E-0F7D-1856-98A0-4B3129C32349}"/>
              </a:ext>
            </a:extLst>
          </p:cNvPr>
          <p:cNvCxnSpPr>
            <a:cxnSpLocks/>
          </p:cNvCxnSpPr>
          <p:nvPr/>
        </p:nvCxnSpPr>
        <p:spPr>
          <a:xfrm>
            <a:off x="3413801" y="2251469"/>
            <a:ext cx="0" cy="914336"/>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B5C1A0AC-4CD0-C01F-C2DD-FC5A2142DB9C}"/>
              </a:ext>
            </a:extLst>
          </p:cNvPr>
          <p:cNvCxnSpPr>
            <a:cxnSpLocks/>
          </p:cNvCxnSpPr>
          <p:nvPr/>
        </p:nvCxnSpPr>
        <p:spPr>
          <a:xfrm>
            <a:off x="7430965" y="2009483"/>
            <a:ext cx="516570" cy="1208070"/>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85E4E095-2C59-DB8D-3FAF-12479C56F1C6}"/>
              </a:ext>
            </a:extLst>
          </p:cNvPr>
          <p:cNvCxnSpPr>
            <a:cxnSpLocks/>
          </p:cNvCxnSpPr>
          <p:nvPr/>
        </p:nvCxnSpPr>
        <p:spPr>
          <a:xfrm flipH="1">
            <a:off x="7959104" y="2016301"/>
            <a:ext cx="589757" cy="1201252"/>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F8ABF53F-7A5E-4921-423E-95C98CCE04F5}"/>
              </a:ext>
            </a:extLst>
          </p:cNvPr>
          <p:cNvCxnSpPr>
            <a:cxnSpLocks/>
          </p:cNvCxnSpPr>
          <p:nvPr/>
        </p:nvCxnSpPr>
        <p:spPr>
          <a:xfrm flipH="1">
            <a:off x="7955968" y="2004580"/>
            <a:ext cx="18198" cy="1217876"/>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B7A094EB-5871-81B3-C2A2-75E5A6D10B6A}"/>
              </a:ext>
            </a:extLst>
          </p:cNvPr>
          <p:cNvCxnSpPr>
            <a:cxnSpLocks/>
          </p:cNvCxnSpPr>
          <p:nvPr/>
        </p:nvCxnSpPr>
        <p:spPr>
          <a:xfrm>
            <a:off x="6828085" y="2016304"/>
            <a:ext cx="1119450" cy="1206155"/>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DE140430-50F1-52A8-7CEB-BB37341C9D07}"/>
              </a:ext>
            </a:extLst>
          </p:cNvPr>
          <p:cNvCxnSpPr>
            <a:cxnSpLocks/>
          </p:cNvCxnSpPr>
          <p:nvPr/>
        </p:nvCxnSpPr>
        <p:spPr>
          <a:xfrm flipH="1">
            <a:off x="7960016" y="2020401"/>
            <a:ext cx="1187638" cy="1211508"/>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9C05586F-A18F-8D7C-E2A9-10AF33D22586}"/>
              </a:ext>
            </a:extLst>
          </p:cNvPr>
          <p:cNvSpPr txBox="1"/>
          <p:nvPr/>
        </p:nvSpPr>
        <p:spPr>
          <a:xfrm>
            <a:off x="1550783" y="3310479"/>
            <a:ext cx="1389424" cy="1077218"/>
          </a:xfrm>
          <a:prstGeom prst="rect">
            <a:avLst/>
          </a:prstGeom>
          <a:noFill/>
          <a:ln>
            <a:solidFill>
              <a:schemeClr val="accent1"/>
            </a:solidFill>
          </a:ln>
        </p:spPr>
        <p:txBody>
          <a:bodyPr wrap="square" rtlCol="0">
            <a:spAutoFit/>
          </a:bodyPr>
          <a:lstStyle/>
          <a:p>
            <a:r>
              <a:rPr lang="en-US" altLang="ja-JP" sz="1600" spc="-150" dirty="0">
                <a:latin typeface="Segoe UI" panose="020B0502040204020203" pitchFamily="34" charset="0"/>
                <a:cs typeface="Segoe UI" panose="020B0502040204020203" pitchFamily="34" charset="0"/>
              </a:rPr>
              <a:t>Cutaway-model seen from the Laser incident direction</a:t>
            </a:r>
          </a:p>
        </p:txBody>
      </p:sp>
      <p:grpSp>
        <p:nvGrpSpPr>
          <p:cNvPr id="104" name="グループ化 103">
            <a:extLst>
              <a:ext uri="{FF2B5EF4-FFF2-40B4-BE49-F238E27FC236}">
                <a16:creationId xmlns:a16="http://schemas.microsoft.com/office/drawing/2014/main" id="{1D31E56F-0B90-B739-E3FA-A81EEA00B700}"/>
              </a:ext>
            </a:extLst>
          </p:cNvPr>
          <p:cNvGrpSpPr/>
          <p:nvPr/>
        </p:nvGrpSpPr>
        <p:grpSpPr>
          <a:xfrm>
            <a:off x="2940210" y="1868062"/>
            <a:ext cx="970927" cy="261610"/>
            <a:chOff x="1410688" y="2015925"/>
            <a:chExt cx="970927" cy="261610"/>
          </a:xfrm>
        </p:grpSpPr>
        <p:sp>
          <p:nvSpPr>
            <p:cNvPr id="56" name="楕円 55">
              <a:extLst>
                <a:ext uri="{FF2B5EF4-FFF2-40B4-BE49-F238E27FC236}">
                  <a16:creationId xmlns:a16="http://schemas.microsoft.com/office/drawing/2014/main" id="{D4219622-AB73-4C24-E7AC-B7F4A20CCD2B}"/>
                </a:ext>
              </a:extLst>
            </p:cNvPr>
            <p:cNvSpPr/>
            <p:nvPr/>
          </p:nvSpPr>
          <p:spPr>
            <a:xfrm>
              <a:off x="1410688" y="2086293"/>
              <a:ext cx="970927" cy="13047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テキスト ボックス 134">
              <a:extLst>
                <a:ext uri="{FF2B5EF4-FFF2-40B4-BE49-F238E27FC236}">
                  <a16:creationId xmlns:a16="http://schemas.microsoft.com/office/drawing/2014/main" id="{D68569B0-D67F-1634-84C6-8B1AD19F0562}"/>
                </a:ext>
              </a:extLst>
            </p:cNvPr>
            <p:cNvSpPr txBox="1"/>
            <p:nvPr/>
          </p:nvSpPr>
          <p:spPr>
            <a:xfrm>
              <a:off x="1740091" y="2015925"/>
              <a:ext cx="325730" cy="261610"/>
            </a:xfrm>
            <a:prstGeom prst="rect">
              <a:avLst/>
            </a:prstGeom>
            <a:noFill/>
          </p:spPr>
          <p:txBody>
            <a:bodyPr wrap="none" rtlCol="0">
              <a:spAutoFit/>
            </a:bodyPr>
            <a:lstStyle/>
            <a:p>
              <a:r>
                <a:rPr lang="ja-JP" altLang="en-US" sz="1100" b="1" dirty="0">
                  <a:solidFill>
                    <a:schemeClr val="bg1"/>
                  </a:solidFill>
                </a:rPr>
                <a:t>⊗</a:t>
              </a:r>
            </a:p>
          </p:txBody>
        </p:sp>
      </p:grpSp>
      <p:cxnSp>
        <p:nvCxnSpPr>
          <p:cNvPr id="136" name="直線矢印コネクタ 135">
            <a:extLst>
              <a:ext uri="{FF2B5EF4-FFF2-40B4-BE49-F238E27FC236}">
                <a16:creationId xmlns:a16="http://schemas.microsoft.com/office/drawing/2014/main" id="{50AEE28C-F7E7-C440-F69F-88CCB9F61D2D}"/>
              </a:ext>
            </a:extLst>
          </p:cNvPr>
          <p:cNvCxnSpPr>
            <a:cxnSpLocks/>
          </p:cNvCxnSpPr>
          <p:nvPr/>
        </p:nvCxnSpPr>
        <p:spPr>
          <a:xfrm>
            <a:off x="3678898" y="5156200"/>
            <a:ext cx="4452158"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857F5F6E-B890-3EF2-1271-0494904B993A}"/>
              </a:ext>
            </a:extLst>
          </p:cNvPr>
          <p:cNvSpPr txBox="1"/>
          <p:nvPr/>
        </p:nvSpPr>
        <p:spPr>
          <a:xfrm>
            <a:off x="2859076" y="5002768"/>
            <a:ext cx="1019248" cy="369332"/>
          </a:xfrm>
          <a:prstGeom prst="rect">
            <a:avLst/>
          </a:prstGeom>
          <a:noFill/>
        </p:spPr>
        <p:txBody>
          <a:bodyPr wrap="none" lIns="0" tIns="0" rIns="0" bIns="0" rtlCol="0">
            <a:noAutofit/>
          </a:bodyPr>
          <a:lstStyle/>
          <a:p>
            <a:pPr algn="ctr"/>
            <a:r>
              <a:rPr lang="en-US" altLang="ja-JP" dirty="0">
                <a:solidFill>
                  <a:srgbClr val="FF0000"/>
                </a:solidFill>
              </a:rPr>
              <a:t>Laser</a:t>
            </a:r>
            <a:endParaRPr lang="ja-JP" altLang="en-US" dirty="0">
              <a:solidFill>
                <a:srgbClr val="FF0000"/>
              </a:solidFill>
            </a:endParaRPr>
          </a:p>
        </p:txBody>
      </p:sp>
      <p:grpSp>
        <p:nvGrpSpPr>
          <p:cNvPr id="141" name="グループ化 140">
            <a:extLst>
              <a:ext uri="{FF2B5EF4-FFF2-40B4-BE49-F238E27FC236}">
                <a16:creationId xmlns:a16="http://schemas.microsoft.com/office/drawing/2014/main" id="{399CF56D-9625-61D0-B297-AD0A398017DA}"/>
              </a:ext>
            </a:extLst>
          </p:cNvPr>
          <p:cNvGrpSpPr/>
          <p:nvPr/>
        </p:nvGrpSpPr>
        <p:grpSpPr>
          <a:xfrm rot="5400000">
            <a:off x="6203795" y="2627037"/>
            <a:ext cx="1016645" cy="75428"/>
            <a:chOff x="5215962" y="3096499"/>
            <a:chExt cx="1129004" cy="69306"/>
          </a:xfrm>
        </p:grpSpPr>
        <p:sp>
          <p:nvSpPr>
            <p:cNvPr id="142" name="正方形/長方形 141">
              <a:extLst>
                <a:ext uri="{FF2B5EF4-FFF2-40B4-BE49-F238E27FC236}">
                  <a16:creationId xmlns:a16="http://schemas.microsoft.com/office/drawing/2014/main" id="{1088BAE8-AE4F-BBC5-FB73-38DAE09120BF}"/>
                </a:ext>
              </a:extLst>
            </p:cNvPr>
            <p:cNvSpPr/>
            <p:nvPr/>
          </p:nvSpPr>
          <p:spPr>
            <a:xfrm>
              <a:off x="5215962" y="3112150"/>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43" name="直線コネクタ 142">
              <a:extLst>
                <a:ext uri="{FF2B5EF4-FFF2-40B4-BE49-F238E27FC236}">
                  <a16:creationId xmlns:a16="http://schemas.microsoft.com/office/drawing/2014/main" id="{B6FAB0E6-2BDA-A38C-8FAD-15E998384C75}"/>
                </a:ext>
              </a:extLst>
            </p:cNvPr>
            <p:cNvCxnSpPr>
              <a:cxnSpLocks/>
            </p:cNvCxnSpPr>
            <p:nvPr/>
          </p:nvCxnSpPr>
          <p:spPr>
            <a:xfrm>
              <a:off x="5251869" y="309877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683F35BC-B747-5610-4037-4DFC35B06EAC}"/>
                </a:ext>
              </a:extLst>
            </p:cNvPr>
            <p:cNvCxnSpPr>
              <a:cxnSpLocks/>
            </p:cNvCxnSpPr>
            <p:nvPr/>
          </p:nvCxnSpPr>
          <p:spPr>
            <a:xfrm>
              <a:off x="54042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3ED381F9-EC91-6ECA-29E2-76D57624ABCF}"/>
                </a:ext>
              </a:extLst>
            </p:cNvPr>
            <p:cNvCxnSpPr>
              <a:cxnSpLocks/>
            </p:cNvCxnSpPr>
            <p:nvPr/>
          </p:nvCxnSpPr>
          <p:spPr>
            <a:xfrm>
              <a:off x="55748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36ABE4D8-5AAA-D0ED-FFB0-6D0415240694}"/>
                </a:ext>
              </a:extLst>
            </p:cNvPr>
            <p:cNvCxnSpPr>
              <a:cxnSpLocks/>
            </p:cNvCxnSpPr>
            <p:nvPr/>
          </p:nvCxnSpPr>
          <p:spPr>
            <a:xfrm>
              <a:off x="5748881"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0A0B8756-C9F5-1005-0E60-9868F1DEF7B9}"/>
                </a:ext>
              </a:extLst>
            </p:cNvPr>
            <p:cNvCxnSpPr>
              <a:cxnSpLocks/>
            </p:cNvCxnSpPr>
            <p:nvPr/>
          </p:nvCxnSpPr>
          <p:spPr>
            <a:xfrm>
              <a:off x="5911517"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3FDFFD8A-24C9-1446-071D-64DA631A343C}"/>
                </a:ext>
              </a:extLst>
            </p:cNvPr>
            <p:cNvCxnSpPr>
              <a:cxnSpLocks/>
            </p:cNvCxnSpPr>
            <p:nvPr/>
          </p:nvCxnSpPr>
          <p:spPr>
            <a:xfrm>
              <a:off x="6080977"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grpSp>
        <p:nvGrpSpPr>
          <p:cNvPr id="151" name="グループ化 150">
            <a:extLst>
              <a:ext uri="{FF2B5EF4-FFF2-40B4-BE49-F238E27FC236}">
                <a16:creationId xmlns:a16="http://schemas.microsoft.com/office/drawing/2014/main" id="{10860BBA-82E8-606F-42F7-DB809CB2B003}"/>
              </a:ext>
            </a:extLst>
          </p:cNvPr>
          <p:cNvGrpSpPr/>
          <p:nvPr/>
        </p:nvGrpSpPr>
        <p:grpSpPr>
          <a:xfrm rot="5400000">
            <a:off x="6571806" y="1784819"/>
            <a:ext cx="269560" cy="72954"/>
            <a:chOff x="6045614" y="3098771"/>
            <a:chExt cx="299352" cy="67033"/>
          </a:xfrm>
        </p:grpSpPr>
        <p:sp>
          <p:nvSpPr>
            <p:cNvPr id="152" name="正方形/長方形 151">
              <a:extLst>
                <a:ext uri="{FF2B5EF4-FFF2-40B4-BE49-F238E27FC236}">
                  <a16:creationId xmlns:a16="http://schemas.microsoft.com/office/drawing/2014/main" id="{58E085CE-BB28-5559-C615-37A6F550F6DE}"/>
                </a:ext>
              </a:extLst>
            </p:cNvPr>
            <p:cNvSpPr/>
            <p:nvPr/>
          </p:nvSpPr>
          <p:spPr>
            <a:xfrm>
              <a:off x="6045614" y="3112391"/>
              <a:ext cx="299352" cy="53413"/>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58" name="直線コネクタ 157">
              <a:extLst>
                <a:ext uri="{FF2B5EF4-FFF2-40B4-BE49-F238E27FC236}">
                  <a16:creationId xmlns:a16="http://schemas.microsoft.com/office/drawing/2014/main" id="{09E89B87-B807-6ECA-1E26-E65ED975DAB0}"/>
                </a:ext>
              </a:extLst>
            </p:cNvPr>
            <p:cNvCxnSpPr>
              <a:cxnSpLocks/>
            </p:cNvCxnSpPr>
            <p:nvPr/>
          </p:nvCxnSpPr>
          <p:spPr>
            <a:xfrm>
              <a:off x="6080977"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grpSp>
        <p:nvGrpSpPr>
          <p:cNvPr id="159" name="グループ化 158">
            <a:extLst>
              <a:ext uri="{FF2B5EF4-FFF2-40B4-BE49-F238E27FC236}">
                <a16:creationId xmlns:a16="http://schemas.microsoft.com/office/drawing/2014/main" id="{15F0E651-B08D-555D-B0A3-84B532028CFA}"/>
              </a:ext>
            </a:extLst>
          </p:cNvPr>
          <p:cNvGrpSpPr/>
          <p:nvPr/>
        </p:nvGrpSpPr>
        <p:grpSpPr>
          <a:xfrm rot="5400000" flipV="1">
            <a:off x="8685004" y="2607214"/>
            <a:ext cx="1038917" cy="78264"/>
            <a:chOff x="5215962" y="3096499"/>
            <a:chExt cx="1129004" cy="69306"/>
          </a:xfrm>
        </p:grpSpPr>
        <p:sp>
          <p:nvSpPr>
            <p:cNvPr id="160" name="正方形/長方形 159">
              <a:extLst>
                <a:ext uri="{FF2B5EF4-FFF2-40B4-BE49-F238E27FC236}">
                  <a16:creationId xmlns:a16="http://schemas.microsoft.com/office/drawing/2014/main" id="{8159192B-5009-D29C-8586-339E09443B46}"/>
                </a:ext>
              </a:extLst>
            </p:cNvPr>
            <p:cNvSpPr/>
            <p:nvPr/>
          </p:nvSpPr>
          <p:spPr>
            <a:xfrm>
              <a:off x="5215962" y="3112150"/>
              <a:ext cx="1129004" cy="53655"/>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61" name="直線コネクタ 160">
              <a:extLst>
                <a:ext uri="{FF2B5EF4-FFF2-40B4-BE49-F238E27FC236}">
                  <a16:creationId xmlns:a16="http://schemas.microsoft.com/office/drawing/2014/main" id="{01770DC4-B1DB-3CA4-0B0B-1B24E73B4F95}"/>
                </a:ext>
              </a:extLst>
            </p:cNvPr>
            <p:cNvCxnSpPr>
              <a:cxnSpLocks/>
            </p:cNvCxnSpPr>
            <p:nvPr/>
          </p:nvCxnSpPr>
          <p:spPr>
            <a:xfrm>
              <a:off x="5251869" y="309877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39E3C7B3-753A-313A-7CC0-2A0AABE1503C}"/>
                </a:ext>
              </a:extLst>
            </p:cNvPr>
            <p:cNvCxnSpPr>
              <a:cxnSpLocks/>
            </p:cNvCxnSpPr>
            <p:nvPr/>
          </p:nvCxnSpPr>
          <p:spPr>
            <a:xfrm>
              <a:off x="54042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0ADA79E0-1198-27BE-5148-84D30C2E4351}"/>
                </a:ext>
              </a:extLst>
            </p:cNvPr>
            <p:cNvCxnSpPr>
              <a:cxnSpLocks/>
            </p:cNvCxnSpPr>
            <p:nvPr/>
          </p:nvCxnSpPr>
          <p:spPr>
            <a:xfrm>
              <a:off x="5574869"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4F85C0A6-D2B4-5152-215D-D00E9AB4B64F}"/>
                </a:ext>
              </a:extLst>
            </p:cNvPr>
            <p:cNvCxnSpPr>
              <a:cxnSpLocks/>
            </p:cNvCxnSpPr>
            <p:nvPr/>
          </p:nvCxnSpPr>
          <p:spPr>
            <a:xfrm>
              <a:off x="5748881" y="309763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5158642-52B8-7C39-1B33-6A38B792B10A}"/>
                </a:ext>
              </a:extLst>
            </p:cNvPr>
            <p:cNvCxnSpPr>
              <a:cxnSpLocks/>
            </p:cNvCxnSpPr>
            <p:nvPr/>
          </p:nvCxnSpPr>
          <p:spPr>
            <a:xfrm>
              <a:off x="5911517" y="3096499"/>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2D38B0C9-674F-20AB-D41D-E76A8CC8D20C}"/>
                </a:ext>
              </a:extLst>
            </p:cNvPr>
            <p:cNvCxnSpPr>
              <a:cxnSpLocks/>
            </p:cNvCxnSpPr>
            <p:nvPr/>
          </p:nvCxnSpPr>
          <p:spPr>
            <a:xfrm>
              <a:off x="6080977"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grpSp>
        <p:nvGrpSpPr>
          <p:cNvPr id="167" name="グループ化 166">
            <a:extLst>
              <a:ext uri="{FF2B5EF4-FFF2-40B4-BE49-F238E27FC236}">
                <a16:creationId xmlns:a16="http://schemas.microsoft.com/office/drawing/2014/main" id="{C8E5C6B9-23E3-EBCF-A809-0CED9DCBFF02}"/>
              </a:ext>
            </a:extLst>
          </p:cNvPr>
          <p:cNvGrpSpPr/>
          <p:nvPr/>
        </p:nvGrpSpPr>
        <p:grpSpPr>
          <a:xfrm rot="5400000" flipV="1">
            <a:off x="9064008" y="1785564"/>
            <a:ext cx="298581" cy="68001"/>
            <a:chOff x="6045614" y="3098771"/>
            <a:chExt cx="299352" cy="67033"/>
          </a:xfrm>
        </p:grpSpPr>
        <p:sp>
          <p:nvSpPr>
            <p:cNvPr id="168" name="正方形/長方形 167">
              <a:extLst>
                <a:ext uri="{FF2B5EF4-FFF2-40B4-BE49-F238E27FC236}">
                  <a16:creationId xmlns:a16="http://schemas.microsoft.com/office/drawing/2014/main" id="{2A9C6334-015C-CAC6-D2E8-79371C8BFC5C}"/>
                </a:ext>
              </a:extLst>
            </p:cNvPr>
            <p:cNvSpPr/>
            <p:nvPr/>
          </p:nvSpPr>
          <p:spPr>
            <a:xfrm>
              <a:off x="6045614" y="3112391"/>
              <a:ext cx="299352" cy="53413"/>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69" name="直線コネクタ 168">
              <a:extLst>
                <a:ext uri="{FF2B5EF4-FFF2-40B4-BE49-F238E27FC236}">
                  <a16:creationId xmlns:a16="http://schemas.microsoft.com/office/drawing/2014/main" id="{F7AF3F4E-19D5-495E-1D3A-880D03F0C59C}"/>
                </a:ext>
              </a:extLst>
            </p:cNvPr>
            <p:cNvCxnSpPr>
              <a:cxnSpLocks/>
            </p:cNvCxnSpPr>
            <p:nvPr/>
          </p:nvCxnSpPr>
          <p:spPr>
            <a:xfrm>
              <a:off x="6080977" y="3098771"/>
              <a:ext cx="105747" cy="0"/>
            </a:xfrm>
            <a:prstGeom prst="line">
              <a:avLst/>
            </a:prstGeom>
            <a:ln w="12700">
              <a:solidFill>
                <a:srgbClr val="BF6100"/>
              </a:solidFill>
            </a:ln>
          </p:spPr>
          <p:style>
            <a:lnRef idx="1">
              <a:schemeClr val="accent1"/>
            </a:lnRef>
            <a:fillRef idx="0">
              <a:schemeClr val="accent1"/>
            </a:fillRef>
            <a:effectRef idx="0">
              <a:schemeClr val="accent1"/>
            </a:effectRef>
            <a:fontRef idx="minor">
              <a:schemeClr val="tx1"/>
            </a:fontRef>
          </p:style>
        </p:cxnSp>
      </p:grpSp>
      <p:cxnSp>
        <p:nvCxnSpPr>
          <p:cNvPr id="2" name="直線矢印コネクタ 1">
            <a:extLst>
              <a:ext uri="{FF2B5EF4-FFF2-40B4-BE49-F238E27FC236}">
                <a16:creationId xmlns:a16="http://schemas.microsoft.com/office/drawing/2014/main" id="{235BD7E0-E069-5311-E1E4-802ED3A4E9A9}"/>
              </a:ext>
            </a:extLst>
          </p:cNvPr>
          <p:cNvCxnSpPr>
            <a:cxnSpLocks/>
          </p:cNvCxnSpPr>
          <p:nvPr/>
        </p:nvCxnSpPr>
        <p:spPr>
          <a:xfrm>
            <a:off x="1719111" y="1765350"/>
            <a:ext cx="0" cy="134680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B9C84BBB-4190-CE32-B1B9-B6F1C5EF4489}"/>
              </a:ext>
            </a:extLst>
          </p:cNvPr>
          <p:cNvSpPr txBox="1"/>
          <p:nvPr/>
        </p:nvSpPr>
        <p:spPr>
          <a:xfrm rot="5400000">
            <a:off x="1530856" y="2310807"/>
            <a:ext cx="492443" cy="215444"/>
          </a:xfrm>
          <a:prstGeom prst="rect">
            <a:avLst/>
          </a:prstGeom>
          <a:noFill/>
        </p:spPr>
        <p:txBody>
          <a:bodyPr wrap="square" rtlCol="0">
            <a:spAutoFit/>
          </a:bodyPr>
          <a:lstStyle/>
          <a:p>
            <a:r>
              <a:rPr lang="en-US" altLang="ja-JP" sz="800" b="1" dirty="0">
                <a:latin typeface="Segoe UI" panose="020B0502040204020203" pitchFamily="34" charset="0"/>
                <a:cs typeface="Segoe UI" panose="020B0502040204020203" pitchFamily="34" charset="0"/>
              </a:rPr>
              <a:t>40mm</a:t>
            </a:r>
            <a:endParaRPr lang="ja-JP" altLang="en-US" sz="800" b="1" dirty="0">
              <a:latin typeface="Segoe UI" panose="020B0502040204020203" pitchFamily="34" charset="0"/>
              <a:cs typeface="Segoe UI" panose="020B0502040204020203" pitchFamily="34" charset="0"/>
            </a:endParaRPr>
          </a:p>
        </p:txBody>
      </p:sp>
      <p:sp>
        <p:nvSpPr>
          <p:cNvPr id="10" name="テキスト ボックス 9">
            <a:extLst>
              <a:ext uri="{FF2B5EF4-FFF2-40B4-BE49-F238E27FC236}">
                <a16:creationId xmlns:a16="http://schemas.microsoft.com/office/drawing/2014/main" id="{98935D48-D0B0-976B-4112-5C3FC527DA34}"/>
              </a:ext>
            </a:extLst>
          </p:cNvPr>
          <p:cNvSpPr txBox="1"/>
          <p:nvPr/>
        </p:nvSpPr>
        <p:spPr>
          <a:xfrm>
            <a:off x="2606386" y="1517784"/>
            <a:ext cx="1657862" cy="276999"/>
          </a:xfrm>
          <a:prstGeom prst="rect">
            <a:avLst/>
          </a:prstGeom>
          <a:noFill/>
        </p:spPr>
        <p:txBody>
          <a:bodyPr wrap="square" rtlCol="0">
            <a:spAutoFit/>
          </a:bodyPr>
          <a:lstStyle/>
          <a:p>
            <a:pPr algn="ctr"/>
            <a:r>
              <a:rPr lang="en-US" altLang="ja-JP" sz="1200" b="1" dirty="0">
                <a:solidFill>
                  <a:srgbClr val="008F00"/>
                </a:solidFill>
              </a:rPr>
              <a:t>1</a:t>
            </a:r>
            <a:r>
              <a:rPr lang="en-US" altLang="ja-JP" sz="1200" b="1" baseline="30000" dirty="0">
                <a:solidFill>
                  <a:srgbClr val="008F00"/>
                </a:solidFill>
              </a:rPr>
              <a:t>st</a:t>
            </a:r>
            <a:r>
              <a:rPr lang="en-US" altLang="ja-JP" sz="1200" b="1" dirty="0">
                <a:solidFill>
                  <a:srgbClr val="008F00"/>
                </a:solidFill>
              </a:rPr>
              <a:t> Target : SiO2-AG</a:t>
            </a:r>
            <a:endParaRPr lang="ja-JP" altLang="en-US" sz="1200" b="1" dirty="0">
              <a:solidFill>
                <a:srgbClr val="008F00"/>
              </a:solidFill>
            </a:endParaRPr>
          </a:p>
        </p:txBody>
      </p:sp>
      <p:sp>
        <p:nvSpPr>
          <p:cNvPr id="29" name="テキスト ボックス 28">
            <a:extLst>
              <a:ext uri="{FF2B5EF4-FFF2-40B4-BE49-F238E27FC236}">
                <a16:creationId xmlns:a16="http://schemas.microsoft.com/office/drawing/2014/main" id="{FB8579C3-F353-81F4-97B7-C193291F4851}"/>
              </a:ext>
            </a:extLst>
          </p:cNvPr>
          <p:cNvSpPr txBox="1"/>
          <p:nvPr/>
        </p:nvSpPr>
        <p:spPr>
          <a:xfrm>
            <a:off x="7120961" y="1511685"/>
            <a:ext cx="1706410" cy="276999"/>
          </a:xfrm>
          <a:prstGeom prst="rect">
            <a:avLst/>
          </a:prstGeom>
          <a:noFill/>
        </p:spPr>
        <p:txBody>
          <a:bodyPr wrap="square" rtlCol="0">
            <a:spAutoFit/>
          </a:bodyPr>
          <a:lstStyle/>
          <a:p>
            <a:pPr algn="ctr"/>
            <a:r>
              <a:rPr lang="en-US" altLang="ja-JP" sz="1200" b="1" dirty="0">
                <a:solidFill>
                  <a:srgbClr val="008F00"/>
                </a:solidFill>
              </a:rPr>
              <a:t>1</a:t>
            </a:r>
            <a:r>
              <a:rPr lang="en-US" altLang="ja-JP" sz="1200" b="1" baseline="30000" dirty="0">
                <a:solidFill>
                  <a:srgbClr val="008F00"/>
                </a:solidFill>
              </a:rPr>
              <a:t>st</a:t>
            </a:r>
            <a:r>
              <a:rPr lang="en-US" altLang="ja-JP" sz="1200" b="1" dirty="0">
                <a:solidFill>
                  <a:srgbClr val="008F00"/>
                </a:solidFill>
              </a:rPr>
              <a:t> Target : SiO2-AG</a:t>
            </a:r>
            <a:endParaRPr lang="ja-JP" altLang="en-US" sz="1200" b="1" dirty="0">
              <a:solidFill>
                <a:srgbClr val="008F00"/>
              </a:solidFill>
            </a:endParaRPr>
          </a:p>
        </p:txBody>
      </p:sp>
      <p:sp>
        <p:nvSpPr>
          <p:cNvPr id="7" name="テキスト ボックス 6">
            <a:extLst>
              <a:ext uri="{FF2B5EF4-FFF2-40B4-BE49-F238E27FC236}">
                <a16:creationId xmlns:a16="http://schemas.microsoft.com/office/drawing/2014/main" id="{DB51F1CD-53EA-EE1A-6F7C-A138F01FE482}"/>
              </a:ext>
            </a:extLst>
          </p:cNvPr>
          <p:cNvSpPr txBox="1"/>
          <p:nvPr/>
        </p:nvSpPr>
        <p:spPr>
          <a:xfrm>
            <a:off x="7359863" y="5437352"/>
            <a:ext cx="3225528" cy="1343503"/>
          </a:xfrm>
          <a:prstGeom prst="rect">
            <a:avLst/>
          </a:prstGeom>
          <a:solidFill>
            <a:srgbClr val="FFFF00"/>
          </a:solidFill>
        </p:spPr>
        <p:txBody>
          <a:bodyPr wrap="none" lIns="108000" tIns="0" rIns="0" bIns="0" rtlCol="0" anchor="ctr">
            <a:noAutofit/>
          </a:bodyPr>
          <a:lstStyle/>
          <a:p>
            <a:pPr marL="285750" indent="-285750">
              <a:spcBef>
                <a:spcPts val="600"/>
              </a:spcBef>
              <a:buFont typeface="Wingdings" panose="05000000000000000000" pitchFamily="2" charset="2"/>
              <a:buChar char="l"/>
            </a:pPr>
            <a:r>
              <a:rPr lang="en-US" altLang="ja-JP" sz="1400" b="1" dirty="0">
                <a:solidFill>
                  <a:srgbClr val="0000C0"/>
                </a:solidFill>
              </a:rPr>
              <a:t>Distributed electrodes form</a:t>
            </a:r>
            <a:br>
              <a:rPr lang="en-US" altLang="ja-JP" sz="1400" b="1" dirty="0">
                <a:solidFill>
                  <a:srgbClr val="0000C0"/>
                </a:solidFill>
              </a:rPr>
            </a:br>
            <a:r>
              <a:rPr lang="en-US" altLang="ja-JP" sz="1400" b="1" dirty="0">
                <a:solidFill>
                  <a:srgbClr val="0000C0"/>
                </a:solidFill>
              </a:rPr>
              <a:t>1/r potential distribution.</a:t>
            </a:r>
          </a:p>
          <a:p>
            <a:pPr marL="285750" indent="-285750">
              <a:spcBef>
                <a:spcPts val="600"/>
              </a:spcBef>
              <a:buFont typeface="Wingdings" panose="05000000000000000000" pitchFamily="2" charset="2"/>
              <a:buChar char="l"/>
            </a:pPr>
            <a:r>
              <a:rPr lang="en-US" altLang="ja-JP" sz="1400" b="1" dirty="0">
                <a:solidFill>
                  <a:srgbClr val="0000C0"/>
                </a:solidFill>
              </a:rPr>
              <a:t>It converges muons dissociated </a:t>
            </a:r>
            <a:br>
              <a:rPr lang="en-US" altLang="ja-JP" sz="1400" b="1" dirty="0">
                <a:solidFill>
                  <a:srgbClr val="0000C0"/>
                </a:solidFill>
              </a:rPr>
            </a:br>
            <a:r>
              <a:rPr lang="en-US" altLang="ja-JP" sz="1400" b="1" dirty="0">
                <a:solidFill>
                  <a:srgbClr val="0000C0"/>
                </a:solidFill>
              </a:rPr>
              <a:t>by straight laser-beam </a:t>
            </a:r>
            <a:br>
              <a:rPr lang="en-US" altLang="ja-JP" sz="1400" b="1" dirty="0">
                <a:solidFill>
                  <a:srgbClr val="0000C0"/>
                </a:solidFill>
              </a:rPr>
            </a:br>
            <a:r>
              <a:rPr lang="en-US" altLang="ja-JP" sz="1400" b="1" dirty="0">
                <a:solidFill>
                  <a:srgbClr val="0000C0"/>
                </a:solidFill>
              </a:rPr>
              <a:t>by large-converging angle.</a:t>
            </a:r>
            <a:endParaRPr lang="ja-JP" altLang="en-US" sz="1400" b="1" dirty="0">
              <a:solidFill>
                <a:srgbClr val="0000C0"/>
              </a:solidFill>
            </a:endParaRPr>
          </a:p>
        </p:txBody>
      </p:sp>
      <p:cxnSp>
        <p:nvCxnSpPr>
          <p:cNvPr id="57" name="直線コネクタ 56">
            <a:extLst>
              <a:ext uri="{FF2B5EF4-FFF2-40B4-BE49-F238E27FC236}">
                <a16:creationId xmlns:a16="http://schemas.microsoft.com/office/drawing/2014/main" id="{61CF738F-74F6-C713-3078-8DFAD5839557}"/>
              </a:ext>
            </a:extLst>
          </p:cNvPr>
          <p:cNvCxnSpPr/>
          <p:nvPr/>
        </p:nvCxnSpPr>
        <p:spPr>
          <a:xfrm>
            <a:off x="3337249" y="3179262"/>
            <a:ext cx="165016" cy="0"/>
          </a:xfrm>
          <a:prstGeom prst="line">
            <a:avLst/>
          </a:prstGeom>
          <a:ln w="25400">
            <a:solidFill>
              <a:srgbClr val="008F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4A6C17D7-5746-CB1B-CAAD-515282D5AD7D}"/>
              </a:ext>
            </a:extLst>
          </p:cNvPr>
          <p:cNvCxnSpPr/>
          <p:nvPr/>
        </p:nvCxnSpPr>
        <p:spPr>
          <a:xfrm>
            <a:off x="7873193" y="3231554"/>
            <a:ext cx="165016" cy="0"/>
          </a:xfrm>
          <a:prstGeom prst="line">
            <a:avLst/>
          </a:prstGeom>
          <a:ln w="25400">
            <a:solidFill>
              <a:srgbClr val="008F00"/>
            </a:solidFill>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6578942-EF4A-0BA6-F8F3-96B493D8EA0E}"/>
              </a:ext>
            </a:extLst>
          </p:cNvPr>
          <p:cNvCxnSpPr>
            <a:cxnSpLocks/>
          </p:cNvCxnSpPr>
          <p:nvPr/>
        </p:nvCxnSpPr>
        <p:spPr>
          <a:xfrm>
            <a:off x="3413387" y="3197648"/>
            <a:ext cx="0" cy="914336"/>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79D320F6-0FBC-EF21-0E8C-14EE05912B8E}"/>
              </a:ext>
            </a:extLst>
          </p:cNvPr>
          <p:cNvCxnSpPr>
            <a:cxnSpLocks/>
          </p:cNvCxnSpPr>
          <p:nvPr/>
        </p:nvCxnSpPr>
        <p:spPr>
          <a:xfrm>
            <a:off x="7957346" y="3245556"/>
            <a:ext cx="0" cy="914336"/>
          </a:xfrm>
          <a:prstGeom prst="straightConnector1">
            <a:avLst/>
          </a:prstGeom>
          <a:ln>
            <a:solidFill>
              <a:srgbClr val="7030A0"/>
            </a:solidFill>
            <a:tailEnd type="stealth" w="sm" len="lg"/>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7350C27C-2361-898B-D774-E4C9AD28298E}"/>
              </a:ext>
            </a:extLst>
          </p:cNvPr>
          <p:cNvCxnSpPr/>
          <p:nvPr/>
        </p:nvCxnSpPr>
        <p:spPr>
          <a:xfrm>
            <a:off x="3208691" y="3245556"/>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E1B3FC7-E04D-98B8-CA2F-6B8AB39D29C4}"/>
              </a:ext>
            </a:extLst>
          </p:cNvPr>
          <p:cNvCxnSpPr/>
          <p:nvPr/>
        </p:nvCxnSpPr>
        <p:spPr>
          <a:xfrm>
            <a:off x="3442996" y="3245556"/>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6ABD1EEF-E363-218D-67F4-335D34BDC4CD}"/>
              </a:ext>
            </a:extLst>
          </p:cNvPr>
          <p:cNvCxnSpPr/>
          <p:nvPr/>
        </p:nvCxnSpPr>
        <p:spPr>
          <a:xfrm>
            <a:off x="3210274" y="3156656"/>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3F416C54-8667-5886-5432-7EFD3F406B36}"/>
              </a:ext>
            </a:extLst>
          </p:cNvPr>
          <p:cNvCxnSpPr/>
          <p:nvPr/>
        </p:nvCxnSpPr>
        <p:spPr>
          <a:xfrm>
            <a:off x="3444579" y="3156656"/>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CCBED1D-D297-F4F3-52DA-AA4047CB80F5}"/>
              </a:ext>
            </a:extLst>
          </p:cNvPr>
          <p:cNvCxnSpPr/>
          <p:nvPr/>
        </p:nvCxnSpPr>
        <p:spPr>
          <a:xfrm>
            <a:off x="7759375" y="3297778"/>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72C1D249-E24C-CAB9-E67A-6525DB77A853}"/>
              </a:ext>
            </a:extLst>
          </p:cNvPr>
          <p:cNvCxnSpPr/>
          <p:nvPr/>
        </p:nvCxnSpPr>
        <p:spPr>
          <a:xfrm>
            <a:off x="7993680" y="3297778"/>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31F482F-D2C3-AA06-3441-36F86FF0B2C4}"/>
              </a:ext>
            </a:extLst>
          </p:cNvPr>
          <p:cNvCxnSpPr/>
          <p:nvPr/>
        </p:nvCxnSpPr>
        <p:spPr>
          <a:xfrm>
            <a:off x="7760958" y="3208878"/>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D979AE84-3497-D4D7-AB32-4175DB237F07}"/>
              </a:ext>
            </a:extLst>
          </p:cNvPr>
          <p:cNvCxnSpPr/>
          <p:nvPr/>
        </p:nvCxnSpPr>
        <p:spPr>
          <a:xfrm>
            <a:off x="7995263" y="3208878"/>
            <a:ext cx="165016"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a:extLst>
              <a:ext uri="{FF2B5EF4-FFF2-40B4-BE49-F238E27FC236}">
                <a16:creationId xmlns:a16="http://schemas.microsoft.com/office/drawing/2014/main" id="{E9E9ECCE-9BE6-578C-2FAF-77D2B909A106}"/>
              </a:ext>
            </a:extLst>
          </p:cNvPr>
          <p:cNvSpPr txBox="1"/>
          <p:nvPr/>
        </p:nvSpPr>
        <p:spPr>
          <a:xfrm>
            <a:off x="3411051" y="3280816"/>
            <a:ext cx="792798" cy="250732"/>
          </a:xfrm>
          <a:prstGeom prst="rect">
            <a:avLst/>
          </a:prstGeom>
          <a:noFill/>
        </p:spPr>
        <p:txBody>
          <a:bodyPr wrap="none" lIns="0" tIns="0" rIns="0" bIns="0" rtlCol="0">
            <a:noAutofit/>
          </a:bodyPr>
          <a:lstStyle/>
          <a:p>
            <a:pPr algn="ctr"/>
            <a:r>
              <a:rPr lang="en-US" altLang="ja-JP" sz="1200" b="1" dirty="0">
                <a:solidFill>
                  <a:srgbClr val="008F00"/>
                </a:solidFill>
              </a:rPr>
              <a:t>2</a:t>
            </a:r>
            <a:r>
              <a:rPr lang="en-US" altLang="ja-JP" sz="1200" b="1" baseline="30000" dirty="0">
                <a:solidFill>
                  <a:srgbClr val="008F00"/>
                </a:solidFill>
              </a:rPr>
              <a:t>nd</a:t>
            </a:r>
            <a:r>
              <a:rPr lang="ja-JP" altLang="en-US" sz="1200" b="1" dirty="0">
                <a:solidFill>
                  <a:srgbClr val="008F00"/>
                </a:solidFill>
              </a:rPr>
              <a:t> </a:t>
            </a:r>
            <a:r>
              <a:rPr lang="en-US" altLang="ja-JP" sz="1200" b="1" dirty="0">
                <a:solidFill>
                  <a:srgbClr val="008F00"/>
                </a:solidFill>
              </a:rPr>
              <a:t>Target</a:t>
            </a:r>
            <a:endParaRPr lang="ja-JP" altLang="en-US" sz="1200" b="1" dirty="0">
              <a:solidFill>
                <a:srgbClr val="008F00"/>
              </a:solidFill>
            </a:endParaRPr>
          </a:p>
        </p:txBody>
      </p:sp>
      <p:sp>
        <p:nvSpPr>
          <p:cNvPr id="103" name="テキスト ボックス 102">
            <a:extLst>
              <a:ext uri="{FF2B5EF4-FFF2-40B4-BE49-F238E27FC236}">
                <a16:creationId xmlns:a16="http://schemas.microsoft.com/office/drawing/2014/main" id="{EBFBF2B7-BFAA-8F3E-8AB5-2E22FEFBC8D3}"/>
              </a:ext>
            </a:extLst>
          </p:cNvPr>
          <p:cNvSpPr txBox="1"/>
          <p:nvPr/>
        </p:nvSpPr>
        <p:spPr>
          <a:xfrm>
            <a:off x="7962270" y="3328196"/>
            <a:ext cx="792798" cy="250732"/>
          </a:xfrm>
          <a:prstGeom prst="rect">
            <a:avLst/>
          </a:prstGeom>
          <a:noFill/>
        </p:spPr>
        <p:txBody>
          <a:bodyPr wrap="none" lIns="0" tIns="0" rIns="0" bIns="0" rtlCol="0">
            <a:noAutofit/>
          </a:bodyPr>
          <a:lstStyle/>
          <a:p>
            <a:pPr algn="ctr"/>
            <a:r>
              <a:rPr lang="en-US" altLang="ja-JP" sz="1200" b="1" dirty="0">
                <a:solidFill>
                  <a:srgbClr val="008F00"/>
                </a:solidFill>
              </a:rPr>
              <a:t>2</a:t>
            </a:r>
            <a:r>
              <a:rPr lang="en-US" altLang="ja-JP" sz="1200" b="1" baseline="30000" dirty="0">
                <a:solidFill>
                  <a:srgbClr val="008F00"/>
                </a:solidFill>
              </a:rPr>
              <a:t>nd</a:t>
            </a:r>
            <a:r>
              <a:rPr lang="ja-JP" altLang="en-US" sz="1200" b="1" dirty="0">
                <a:solidFill>
                  <a:srgbClr val="008F00"/>
                </a:solidFill>
              </a:rPr>
              <a:t> </a:t>
            </a:r>
            <a:r>
              <a:rPr lang="en-US" altLang="ja-JP" sz="1200" b="1" dirty="0">
                <a:solidFill>
                  <a:srgbClr val="008F00"/>
                </a:solidFill>
              </a:rPr>
              <a:t>Target</a:t>
            </a:r>
            <a:endParaRPr lang="ja-JP" altLang="en-US" sz="1200" b="1" dirty="0">
              <a:solidFill>
                <a:srgbClr val="008F00"/>
              </a:solidFill>
            </a:endParaRPr>
          </a:p>
        </p:txBody>
      </p:sp>
      <p:cxnSp>
        <p:nvCxnSpPr>
          <p:cNvPr id="112" name="直線矢印コネクタ 111">
            <a:extLst>
              <a:ext uri="{FF2B5EF4-FFF2-40B4-BE49-F238E27FC236}">
                <a16:creationId xmlns:a16="http://schemas.microsoft.com/office/drawing/2014/main" id="{CA6BD1E0-B458-3884-6B3A-AECB4CBA1B00}"/>
              </a:ext>
            </a:extLst>
          </p:cNvPr>
          <p:cNvCxnSpPr>
            <a:cxnSpLocks/>
          </p:cNvCxnSpPr>
          <p:nvPr/>
        </p:nvCxnSpPr>
        <p:spPr>
          <a:xfrm>
            <a:off x="7179666" y="3251865"/>
            <a:ext cx="76554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3BE2E310-F548-F692-662B-9BD346602B2B}"/>
              </a:ext>
            </a:extLst>
          </p:cNvPr>
          <p:cNvSpPr txBox="1"/>
          <p:nvPr/>
        </p:nvSpPr>
        <p:spPr>
          <a:xfrm>
            <a:off x="6717679" y="3250925"/>
            <a:ext cx="1019248" cy="369332"/>
          </a:xfrm>
          <a:prstGeom prst="rect">
            <a:avLst/>
          </a:prstGeom>
          <a:noFill/>
        </p:spPr>
        <p:txBody>
          <a:bodyPr wrap="none" lIns="0" tIns="0" rIns="0" bIns="0" rtlCol="0">
            <a:noAutofit/>
          </a:bodyPr>
          <a:lstStyle/>
          <a:p>
            <a:pPr algn="ctr"/>
            <a:r>
              <a:rPr lang="en-US" altLang="ja-JP" sz="1200" b="1" dirty="0">
                <a:solidFill>
                  <a:srgbClr val="FF0000"/>
                </a:solidFill>
              </a:rPr>
              <a:t>femto-sec</a:t>
            </a:r>
          </a:p>
          <a:p>
            <a:pPr algn="ctr"/>
            <a:r>
              <a:rPr lang="en-US" altLang="ja-JP" sz="1200" b="1" dirty="0">
                <a:solidFill>
                  <a:srgbClr val="FF0000"/>
                </a:solidFill>
              </a:rPr>
              <a:t>IR Laser</a:t>
            </a:r>
            <a:endParaRPr lang="ja-JP" altLang="en-US" sz="1200" b="1" dirty="0">
              <a:solidFill>
                <a:srgbClr val="FF0000"/>
              </a:solidFill>
            </a:endParaRPr>
          </a:p>
        </p:txBody>
      </p:sp>
      <p:sp>
        <p:nvSpPr>
          <p:cNvPr id="9" name="テキスト ボックス 8">
            <a:extLst>
              <a:ext uri="{FF2B5EF4-FFF2-40B4-BE49-F238E27FC236}">
                <a16:creationId xmlns:a16="http://schemas.microsoft.com/office/drawing/2014/main" id="{2440B209-3D0A-FE09-6401-4A377043A109}"/>
              </a:ext>
            </a:extLst>
          </p:cNvPr>
          <p:cNvSpPr txBox="1"/>
          <p:nvPr/>
        </p:nvSpPr>
        <p:spPr>
          <a:xfrm>
            <a:off x="9195967" y="3280819"/>
            <a:ext cx="1389424" cy="830997"/>
          </a:xfrm>
          <a:prstGeom prst="rect">
            <a:avLst/>
          </a:prstGeom>
          <a:noFill/>
          <a:ln>
            <a:solidFill>
              <a:schemeClr val="accent1"/>
            </a:solidFill>
          </a:ln>
        </p:spPr>
        <p:txBody>
          <a:bodyPr wrap="square" rtlCol="0">
            <a:spAutoFit/>
          </a:bodyPr>
          <a:lstStyle/>
          <a:p>
            <a:r>
              <a:rPr lang="en-US" altLang="ja-JP" sz="1600" spc="-150" dirty="0">
                <a:latin typeface="Segoe UI" panose="020B0502040204020203" pitchFamily="34" charset="0"/>
                <a:cs typeface="Segoe UI" panose="020B0502040204020203" pitchFamily="34" charset="0"/>
              </a:rPr>
              <a:t>Cutaway-model parallel to the laser-beam</a:t>
            </a:r>
          </a:p>
        </p:txBody>
      </p:sp>
      <p:sp>
        <p:nvSpPr>
          <p:cNvPr id="30" name="タイトル 29">
            <a:extLst>
              <a:ext uri="{FF2B5EF4-FFF2-40B4-BE49-F238E27FC236}">
                <a16:creationId xmlns:a16="http://schemas.microsoft.com/office/drawing/2014/main" id="{AF950AC5-F895-252C-1123-14C06EFA9073}"/>
              </a:ext>
            </a:extLst>
          </p:cNvPr>
          <p:cNvSpPr>
            <a:spLocks noGrp="1"/>
          </p:cNvSpPr>
          <p:nvPr>
            <p:ph type="title"/>
          </p:nvPr>
        </p:nvSpPr>
        <p:spPr/>
        <p:txBody>
          <a:bodyPr>
            <a:normAutofit/>
          </a:bodyPr>
          <a:lstStyle/>
          <a:p>
            <a:r>
              <a:rPr lang="en-US" altLang="ja-JP" dirty="0"/>
              <a:t>1</a:t>
            </a:r>
            <a:r>
              <a:rPr lang="en-US" altLang="ja-JP" baseline="30000" dirty="0"/>
              <a:t>st</a:t>
            </a:r>
            <a:r>
              <a:rPr lang="en-US" altLang="ja-JP" dirty="0"/>
              <a:t> step: Half-cylinder Muon Cooler</a:t>
            </a:r>
            <a:endParaRPr lang="ja-JP" altLang="en-US" dirty="0"/>
          </a:p>
        </p:txBody>
      </p:sp>
      <p:sp>
        <p:nvSpPr>
          <p:cNvPr id="4" name="スライド番号プレースホルダー 3">
            <a:extLst>
              <a:ext uri="{FF2B5EF4-FFF2-40B4-BE49-F238E27FC236}">
                <a16:creationId xmlns:a16="http://schemas.microsoft.com/office/drawing/2014/main" id="{98C227B2-62F5-F565-454F-A0CA452F8211}"/>
              </a:ext>
            </a:extLst>
          </p:cNvPr>
          <p:cNvSpPr>
            <a:spLocks noGrp="1"/>
          </p:cNvSpPr>
          <p:nvPr>
            <p:ph type="sldNum" sz="quarter" idx="12"/>
          </p:nvPr>
        </p:nvSpPr>
        <p:spPr/>
        <p:txBody>
          <a:bodyPr/>
          <a:lstStyle/>
          <a:p>
            <a:fld id="{6ECE9F22-6082-4149-A6D0-CD8937F79825}" type="slidenum">
              <a:rPr kumimoji="1" lang="ja-JP" altLang="en-US" smtClean="0"/>
              <a:t>48</a:t>
            </a:fld>
            <a:endParaRPr kumimoji="1" lang="ja-JP" altLang="en-US"/>
          </a:p>
        </p:txBody>
      </p:sp>
    </p:spTree>
    <p:extLst>
      <p:ext uri="{BB962C8B-B14F-4D97-AF65-F5344CB8AC3E}">
        <p14:creationId xmlns:p14="http://schemas.microsoft.com/office/powerpoint/2010/main" val="931738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B8547-122E-6F28-607A-90E2595485B8}"/>
              </a:ext>
            </a:extLst>
          </p:cNvPr>
          <p:cNvSpPr>
            <a:spLocks noGrp="1"/>
          </p:cNvSpPr>
          <p:nvPr>
            <p:ph type="title"/>
          </p:nvPr>
        </p:nvSpPr>
        <p:spPr/>
        <p:txBody>
          <a:bodyPr>
            <a:normAutofit/>
          </a:bodyPr>
          <a:lstStyle/>
          <a:p>
            <a:r>
              <a:rPr kumimoji="1" lang="en-US" altLang="ja-JP" dirty="0"/>
              <a:t>The cooler is “KAMABOKO” in Japanese</a:t>
            </a:r>
            <a:endParaRPr kumimoji="1" lang="ja-JP" altLang="en-US" dirty="0"/>
          </a:p>
        </p:txBody>
      </p:sp>
      <p:pic>
        <p:nvPicPr>
          <p:cNvPr id="30" name="図 29">
            <a:extLst>
              <a:ext uri="{FF2B5EF4-FFF2-40B4-BE49-F238E27FC236}">
                <a16:creationId xmlns:a16="http://schemas.microsoft.com/office/drawing/2014/main" id="{EC05213B-F972-CD11-61BA-95D724D2F7B8}"/>
              </a:ext>
            </a:extLst>
          </p:cNvPr>
          <p:cNvPicPr>
            <a:picLocks noChangeAspect="1"/>
          </p:cNvPicPr>
          <p:nvPr/>
        </p:nvPicPr>
        <p:blipFill>
          <a:blip r:embed="rId2">
            <a:extLst>
              <a:ext uri="{28A0092B-C50C-407E-A947-70E740481C1C}">
                <a14:useLocalDpi xmlns:a14="http://schemas.microsoft.com/office/drawing/2010/main" val="0"/>
              </a:ext>
            </a:extLst>
          </a:blip>
          <a:srcRect l="13022" r="12484"/>
          <a:stretch/>
        </p:blipFill>
        <p:spPr>
          <a:xfrm>
            <a:off x="2687541" y="2730264"/>
            <a:ext cx="6619250" cy="3012093"/>
          </a:xfrm>
          <a:prstGeom prst="rect">
            <a:avLst/>
          </a:prstGeom>
        </p:spPr>
      </p:pic>
      <p:sp>
        <p:nvSpPr>
          <p:cNvPr id="4" name="テキスト ボックス 3">
            <a:extLst>
              <a:ext uri="{FF2B5EF4-FFF2-40B4-BE49-F238E27FC236}">
                <a16:creationId xmlns:a16="http://schemas.microsoft.com/office/drawing/2014/main" id="{629EDB51-2515-BCFF-F995-2824EB3BADFC}"/>
              </a:ext>
            </a:extLst>
          </p:cNvPr>
          <p:cNvSpPr txBox="1"/>
          <p:nvPr/>
        </p:nvSpPr>
        <p:spPr>
          <a:xfrm>
            <a:off x="1787670" y="897573"/>
            <a:ext cx="8616661" cy="830997"/>
          </a:xfrm>
          <a:prstGeom prst="rect">
            <a:avLst/>
          </a:prstGeom>
          <a:noFill/>
        </p:spPr>
        <p:txBody>
          <a:bodyPr wrap="square">
            <a:spAutoFit/>
          </a:bodyPr>
          <a:lstStyle/>
          <a:p>
            <a:r>
              <a:rPr lang="en-US" altLang="ja-JP" sz="2400" b="1" dirty="0"/>
              <a:t>Kamaboko</a:t>
            </a:r>
            <a:r>
              <a:rPr lang="en-US" altLang="ja-JP" sz="2400" dirty="0"/>
              <a:t>, often referred to as 'fish cake' in English, is a traditional Japanese food made primarily from pureed fish. </a:t>
            </a:r>
            <a:endParaRPr lang="ja-JP" altLang="en-US" sz="2400" dirty="0"/>
          </a:p>
        </p:txBody>
      </p:sp>
      <p:sp>
        <p:nvSpPr>
          <p:cNvPr id="5" name="テキスト ボックス 4">
            <a:extLst>
              <a:ext uri="{FF2B5EF4-FFF2-40B4-BE49-F238E27FC236}">
                <a16:creationId xmlns:a16="http://schemas.microsoft.com/office/drawing/2014/main" id="{519D4A57-CD25-F27D-49BF-3D66A50D95F8}"/>
              </a:ext>
            </a:extLst>
          </p:cNvPr>
          <p:cNvSpPr txBox="1"/>
          <p:nvPr/>
        </p:nvSpPr>
        <p:spPr>
          <a:xfrm>
            <a:off x="2023346" y="2292323"/>
            <a:ext cx="2659490" cy="369332"/>
          </a:xfrm>
          <a:prstGeom prst="rect">
            <a:avLst/>
          </a:prstGeom>
          <a:noFill/>
        </p:spPr>
        <p:txBody>
          <a:bodyPr wrap="square" rtlCol="0">
            <a:spAutoFit/>
          </a:bodyPr>
          <a:lstStyle/>
          <a:p>
            <a:pPr algn="ctr">
              <a:defRPr/>
            </a:pPr>
            <a:r>
              <a:rPr lang="en-US" altLang="ja-JP" b="1" dirty="0">
                <a:latin typeface="游ゴシック" panose="020F0502020204030204"/>
                <a:ea typeface="游ゴシック" panose="020B0400000000000000" pitchFamily="50" charset="-128"/>
              </a:rPr>
              <a:t>1</a:t>
            </a:r>
            <a:r>
              <a:rPr lang="en-US" altLang="ja-JP" b="1" baseline="30000" dirty="0">
                <a:latin typeface="游ゴシック" panose="020F0502020204030204"/>
                <a:ea typeface="游ゴシック" panose="020B0400000000000000" pitchFamily="50" charset="-128"/>
              </a:rPr>
              <a:t>st</a:t>
            </a:r>
            <a:r>
              <a:rPr lang="en-US" altLang="ja-JP" b="1" dirty="0">
                <a:latin typeface="游ゴシック" panose="020F0502020204030204"/>
                <a:ea typeface="游ゴシック" panose="020B0400000000000000" pitchFamily="50" charset="-128"/>
              </a:rPr>
              <a:t> Target : SiO2-AG</a:t>
            </a:r>
            <a:endParaRPr lang="ja-JP" altLang="en-US" b="1" dirty="0">
              <a:latin typeface="游ゴシック" panose="020F0502020204030204"/>
              <a:ea typeface="游ゴシック" panose="020B0400000000000000" pitchFamily="50" charset="-128"/>
            </a:endParaRPr>
          </a:p>
        </p:txBody>
      </p:sp>
      <p:cxnSp>
        <p:nvCxnSpPr>
          <p:cNvPr id="6" name="直線矢印コネクタ 5">
            <a:extLst>
              <a:ext uri="{FF2B5EF4-FFF2-40B4-BE49-F238E27FC236}">
                <a16:creationId xmlns:a16="http://schemas.microsoft.com/office/drawing/2014/main" id="{7B2879CD-9429-C778-7585-8CE58BC705E8}"/>
              </a:ext>
            </a:extLst>
          </p:cNvPr>
          <p:cNvCxnSpPr>
            <a:cxnSpLocks/>
            <a:stCxn id="5" idx="2"/>
          </p:cNvCxnSpPr>
          <p:nvPr/>
        </p:nvCxnSpPr>
        <p:spPr>
          <a:xfrm>
            <a:off x="3353092" y="2661655"/>
            <a:ext cx="787053" cy="10087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F7DD9D96-06B8-F952-A4BE-D527B10E5ECF}"/>
              </a:ext>
            </a:extLst>
          </p:cNvPr>
          <p:cNvCxnSpPr>
            <a:cxnSpLocks/>
          </p:cNvCxnSpPr>
          <p:nvPr/>
        </p:nvCxnSpPr>
        <p:spPr>
          <a:xfrm flipH="1" flipV="1">
            <a:off x="7714052" y="4617122"/>
            <a:ext cx="1603664" cy="77763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0CD03DF4-3733-586F-601E-81F425147D9E}"/>
              </a:ext>
            </a:extLst>
          </p:cNvPr>
          <p:cNvCxnSpPr>
            <a:cxnSpLocks/>
            <a:stCxn id="12" idx="0"/>
          </p:cNvCxnSpPr>
          <p:nvPr/>
        </p:nvCxnSpPr>
        <p:spPr>
          <a:xfrm flipV="1">
            <a:off x="3065610" y="4468716"/>
            <a:ext cx="1447509" cy="1621365"/>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D463EDE-C2A9-9617-B075-D734350F4DA4}"/>
              </a:ext>
            </a:extLst>
          </p:cNvPr>
          <p:cNvSpPr txBox="1"/>
          <p:nvPr/>
        </p:nvSpPr>
        <p:spPr>
          <a:xfrm>
            <a:off x="1448382" y="6090081"/>
            <a:ext cx="3234454" cy="646331"/>
          </a:xfrm>
          <a:prstGeom prst="rect">
            <a:avLst/>
          </a:prstGeom>
          <a:noFill/>
        </p:spPr>
        <p:txBody>
          <a:bodyPr wrap="square" rtlCol="0">
            <a:spAutoFit/>
          </a:bodyPr>
          <a:lstStyle/>
          <a:p>
            <a:pPr algn="ctr">
              <a:defRPr/>
            </a:pPr>
            <a:r>
              <a:rPr lang="en-US" altLang="ja-JP" b="1" dirty="0">
                <a:latin typeface="游ゴシック" panose="020F0502020204030204"/>
                <a:ea typeface="游ゴシック" panose="020B0400000000000000" pitchFamily="50" charset="-128"/>
              </a:rPr>
              <a:t>Vacuum with electric-field for beam convergence</a:t>
            </a:r>
            <a:endParaRPr lang="ja-JP" altLang="en-US" b="1" dirty="0">
              <a:latin typeface="游ゴシック"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70D6A77B-D18B-945F-F318-EDBF036FDB7C}"/>
              </a:ext>
            </a:extLst>
          </p:cNvPr>
          <p:cNvSpPr txBox="1"/>
          <p:nvPr/>
        </p:nvSpPr>
        <p:spPr>
          <a:xfrm>
            <a:off x="8008510" y="5353661"/>
            <a:ext cx="2659490" cy="369332"/>
          </a:xfrm>
          <a:prstGeom prst="rect">
            <a:avLst/>
          </a:prstGeom>
          <a:noFill/>
        </p:spPr>
        <p:txBody>
          <a:bodyPr wrap="square" rtlCol="0">
            <a:spAutoFit/>
          </a:bodyPr>
          <a:lstStyle/>
          <a:p>
            <a:pPr algn="ctr">
              <a:defRPr/>
            </a:pPr>
            <a:r>
              <a:rPr lang="en-US" altLang="ja-JP" b="1" dirty="0">
                <a:latin typeface="游ゴシック" panose="020F0502020204030204"/>
                <a:ea typeface="游ゴシック" panose="020B0400000000000000" pitchFamily="50" charset="-128"/>
              </a:rPr>
              <a:t>Printed circuit board</a:t>
            </a:r>
            <a:endParaRPr lang="ja-JP" altLang="en-US" b="1" dirty="0">
              <a:latin typeface="游ゴシック" panose="020F0502020204030204"/>
              <a:ea typeface="游ゴシック" panose="020B0400000000000000" pitchFamily="50" charset="-128"/>
            </a:endParaRPr>
          </a:p>
        </p:txBody>
      </p:sp>
      <p:cxnSp>
        <p:nvCxnSpPr>
          <p:cNvPr id="17" name="直線矢印コネクタ 16">
            <a:extLst>
              <a:ext uri="{FF2B5EF4-FFF2-40B4-BE49-F238E27FC236}">
                <a16:creationId xmlns:a16="http://schemas.microsoft.com/office/drawing/2014/main" id="{A0631F47-0DF4-A946-3D6F-669BD8F6C7C9}"/>
              </a:ext>
            </a:extLst>
          </p:cNvPr>
          <p:cNvCxnSpPr/>
          <p:nvPr/>
        </p:nvCxnSpPr>
        <p:spPr>
          <a:xfrm>
            <a:off x="6241472" y="5742357"/>
            <a:ext cx="0" cy="67088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424DB82-24DD-9643-78A2-325372FBF141}"/>
              </a:ext>
            </a:extLst>
          </p:cNvPr>
          <p:cNvSpPr txBox="1"/>
          <p:nvPr/>
        </p:nvSpPr>
        <p:spPr>
          <a:xfrm>
            <a:off x="4911727" y="6367079"/>
            <a:ext cx="2659490" cy="369332"/>
          </a:xfrm>
          <a:prstGeom prst="rect">
            <a:avLst/>
          </a:prstGeom>
          <a:noFill/>
        </p:spPr>
        <p:txBody>
          <a:bodyPr wrap="square" rtlCol="0">
            <a:spAutoFit/>
          </a:bodyPr>
          <a:lstStyle/>
          <a:p>
            <a:pPr algn="ctr">
              <a:defRPr/>
            </a:pPr>
            <a:r>
              <a:rPr lang="en-US" altLang="ja-JP" b="1" dirty="0">
                <a:solidFill>
                  <a:srgbClr val="FF0000"/>
                </a:solidFill>
                <a:latin typeface="游ゴシック" panose="020F0502020204030204"/>
                <a:ea typeface="游ゴシック" panose="020B0400000000000000" pitchFamily="50" charset="-128"/>
              </a:rPr>
              <a:t>USM Beam</a:t>
            </a:r>
            <a:endParaRPr lang="ja-JP" altLang="en-US" b="1" dirty="0">
              <a:solidFill>
                <a:srgbClr val="FF0000"/>
              </a:solidFill>
              <a:latin typeface="游ゴシック" panose="020F0502020204030204"/>
              <a:ea typeface="游ゴシック" panose="020B0400000000000000" pitchFamily="50" charset="-128"/>
            </a:endParaRPr>
          </a:p>
        </p:txBody>
      </p:sp>
      <p:cxnSp>
        <p:nvCxnSpPr>
          <p:cNvPr id="21" name="直線矢印コネクタ 20">
            <a:extLst>
              <a:ext uri="{FF2B5EF4-FFF2-40B4-BE49-F238E27FC236}">
                <a16:creationId xmlns:a16="http://schemas.microsoft.com/office/drawing/2014/main" id="{4C87E2A4-C5C8-F327-D081-4E690CAB71D4}"/>
              </a:ext>
            </a:extLst>
          </p:cNvPr>
          <p:cNvCxnSpPr>
            <a:cxnSpLocks/>
          </p:cNvCxnSpPr>
          <p:nvPr/>
        </p:nvCxnSpPr>
        <p:spPr>
          <a:xfrm flipV="1">
            <a:off x="2116283" y="3966887"/>
            <a:ext cx="2254827" cy="1104233"/>
          </a:xfrm>
          <a:prstGeom prst="straightConnector1">
            <a:avLst/>
          </a:prstGeom>
          <a:ln w="63500">
            <a:solidFill>
              <a:srgbClr val="AF00A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382A3CB-34B1-BD83-629C-3406AA6C4B5A}"/>
              </a:ext>
            </a:extLst>
          </p:cNvPr>
          <p:cNvCxnSpPr>
            <a:cxnSpLocks/>
          </p:cNvCxnSpPr>
          <p:nvPr/>
        </p:nvCxnSpPr>
        <p:spPr>
          <a:xfrm flipV="1">
            <a:off x="4381500" y="1865786"/>
            <a:ext cx="4478482" cy="2097837"/>
          </a:xfrm>
          <a:prstGeom prst="straightConnector1">
            <a:avLst/>
          </a:prstGeom>
          <a:ln w="76200">
            <a:solidFill>
              <a:srgbClr val="AF00AF">
                <a:alpha val="26000"/>
              </a:srgbClr>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43D31089-00BE-C4A7-5828-9EC6D6884141}"/>
              </a:ext>
            </a:extLst>
          </p:cNvPr>
          <p:cNvSpPr txBox="1"/>
          <p:nvPr/>
        </p:nvSpPr>
        <p:spPr>
          <a:xfrm rot="19938376">
            <a:off x="1210226" y="4451220"/>
            <a:ext cx="2659490" cy="400110"/>
          </a:xfrm>
          <a:prstGeom prst="rect">
            <a:avLst/>
          </a:prstGeom>
          <a:noFill/>
        </p:spPr>
        <p:txBody>
          <a:bodyPr wrap="square" rtlCol="0">
            <a:spAutoFit/>
          </a:bodyPr>
          <a:lstStyle/>
          <a:p>
            <a:pPr algn="ctr">
              <a:defRPr/>
            </a:pPr>
            <a:r>
              <a:rPr lang="en-US" altLang="ja-JP" sz="2000" b="1" dirty="0">
                <a:solidFill>
                  <a:srgbClr val="AF00AF"/>
                </a:solidFill>
                <a:latin typeface="游ゴシック" panose="020F0502020204030204"/>
                <a:ea typeface="游ゴシック" panose="020B0400000000000000" pitchFamily="50" charset="-128"/>
              </a:rPr>
              <a:t>Lyman-α/355nm</a:t>
            </a:r>
            <a:endParaRPr lang="ja-JP" altLang="en-US" sz="2000" b="1" dirty="0">
              <a:solidFill>
                <a:srgbClr val="AF00AF"/>
              </a:solidFill>
              <a:latin typeface="游ゴシック" panose="020F0502020204030204"/>
              <a:ea typeface="游ゴシック" panose="020B0400000000000000" pitchFamily="50" charset="-128"/>
            </a:endParaRPr>
          </a:p>
        </p:txBody>
      </p:sp>
      <p:cxnSp>
        <p:nvCxnSpPr>
          <p:cNvPr id="32" name="直線矢印コネクタ 31">
            <a:extLst>
              <a:ext uri="{FF2B5EF4-FFF2-40B4-BE49-F238E27FC236}">
                <a16:creationId xmlns:a16="http://schemas.microsoft.com/office/drawing/2014/main" id="{5CFAF037-FFFC-8A75-9BA3-3DD19F18FA1B}"/>
              </a:ext>
            </a:extLst>
          </p:cNvPr>
          <p:cNvCxnSpPr>
            <a:cxnSpLocks/>
          </p:cNvCxnSpPr>
          <p:nvPr/>
        </p:nvCxnSpPr>
        <p:spPr>
          <a:xfrm>
            <a:off x="4682836" y="3963623"/>
            <a:ext cx="1513316" cy="666745"/>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38520A72-D105-DE36-2916-84D1CBFE695C}"/>
              </a:ext>
            </a:extLst>
          </p:cNvPr>
          <p:cNvCxnSpPr>
            <a:cxnSpLocks/>
          </p:cNvCxnSpPr>
          <p:nvPr/>
        </p:nvCxnSpPr>
        <p:spPr>
          <a:xfrm>
            <a:off x="5351465" y="3615898"/>
            <a:ext cx="855079" cy="960732"/>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FF7E2990-80FD-A809-BCD6-82C19E20596A}"/>
              </a:ext>
            </a:extLst>
          </p:cNvPr>
          <p:cNvCxnSpPr>
            <a:cxnSpLocks/>
          </p:cNvCxnSpPr>
          <p:nvPr/>
        </p:nvCxnSpPr>
        <p:spPr>
          <a:xfrm>
            <a:off x="6207077" y="3271349"/>
            <a:ext cx="26868" cy="1290410"/>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F4832501-4B71-930A-C8D4-1176C572FE66}"/>
              </a:ext>
            </a:extLst>
          </p:cNvPr>
          <p:cNvCxnSpPr>
            <a:cxnSpLocks/>
          </p:cNvCxnSpPr>
          <p:nvPr/>
        </p:nvCxnSpPr>
        <p:spPr>
          <a:xfrm flipH="1">
            <a:off x="6365870" y="2741979"/>
            <a:ext cx="1348182" cy="1888389"/>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C860E061-7099-578A-6B1E-F6B7C018A171}"/>
              </a:ext>
            </a:extLst>
          </p:cNvPr>
          <p:cNvCxnSpPr>
            <a:cxnSpLocks/>
          </p:cNvCxnSpPr>
          <p:nvPr/>
        </p:nvCxnSpPr>
        <p:spPr>
          <a:xfrm flipH="1">
            <a:off x="6283036" y="2895911"/>
            <a:ext cx="662920" cy="1692435"/>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C42373E0-C87C-C45C-6E6D-EC84B68657DD}"/>
              </a:ext>
            </a:extLst>
          </p:cNvPr>
          <p:cNvCxnSpPr>
            <a:cxnSpLocks/>
          </p:cNvCxnSpPr>
          <p:nvPr/>
        </p:nvCxnSpPr>
        <p:spPr>
          <a:xfrm flipH="1">
            <a:off x="6229946" y="4810991"/>
            <a:ext cx="23970" cy="943080"/>
          </a:xfrm>
          <a:prstGeom prst="straightConnector1">
            <a:avLst/>
          </a:prstGeom>
          <a:ln w="44450">
            <a:solidFill>
              <a:srgbClr val="FF0000">
                <a:alpha val="4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87174E54-8DD8-AE06-FC93-F5A423E14237}"/>
              </a:ext>
            </a:extLst>
          </p:cNvPr>
          <p:cNvCxnSpPr/>
          <p:nvPr/>
        </p:nvCxnSpPr>
        <p:spPr>
          <a:xfrm>
            <a:off x="6081853" y="4651275"/>
            <a:ext cx="325875"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3AB9E280-9756-432D-D8A1-4E5E65920D25}"/>
              </a:ext>
            </a:extLst>
          </p:cNvPr>
          <p:cNvCxnSpPr>
            <a:cxnSpLocks/>
            <a:stCxn id="61" idx="3"/>
          </p:cNvCxnSpPr>
          <p:nvPr/>
        </p:nvCxnSpPr>
        <p:spPr>
          <a:xfrm flipH="1" flipV="1">
            <a:off x="6352844" y="4784299"/>
            <a:ext cx="2566697" cy="1991886"/>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82354E69-575A-2E8E-339A-95F38F861BD9}"/>
              </a:ext>
            </a:extLst>
          </p:cNvPr>
          <p:cNvSpPr txBox="1"/>
          <p:nvPr/>
        </p:nvSpPr>
        <p:spPr>
          <a:xfrm rot="2268148">
            <a:off x="7506488" y="5938412"/>
            <a:ext cx="1578717" cy="707886"/>
          </a:xfrm>
          <a:prstGeom prst="rect">
            <a:avLst/>
          </a:prstGeom>
          <a:noFill/>
        </p:spPr>
        <p:txBody>
          <a:bodyPr wrap="square" rtlCol="0">
            <a:spAutoFit/>
          </a:bodyPr>
          <a:lstStyle/>
          <a:p>
            <a:pPr algn="ctr">
              <a:defRPr/>
            </a:pPr>
            <a:r>
              <a:rPr lang="en-US" altLang="ja-JP" sz="2000" b="1" dirty="0">
                <a:solidFill>
                  <a:srgbClr val="0070C0"/>
                </a:solidFill>
                <a:latin typeface="游ゴシック" panose="020F0502020204030204"/>
                <a:ea typeface="游ゴシック" panose="020B0400000000000000" pitchFamily="50" charset="-128"/>
              </a:rPr>
              <a:t>femto-sec </a:t>
            </a:r>
          </a:p>
          <a:p>
            <a:pPr algn="ctr">
              <a:defRPr/>
            </a:pPr>
            <a:r>
              <a:rPr lang="en-US" altLang="ja-JP" sz="2000" b="1" dirty="0">
                <a:solidFill>
                  <a:srgbClr val="0070C0"/>
                </a:solidFill>
                <a:latin typeface="游ゴシック" panose="020F0502020204030204"/>
                <a:ea typeface="游ゴシック" panose="020B0400000000000000" pitchFamily="50" charset="-128"/>
              </a:rPr>
              <a:t>Laser</a:t>
            </a:r>
            <a:endParaRPr lang="ja-JP" altLang="en-US" sz="2000" b="1" dirty="0">
              <a:solidFill>
                <a:srgbClr val="0070C0"/>
              </a:solidFill>
              <a:latin typeface="游ゴシック" panose="020F0502020204030204"/>
              <a:ea typeface="游ゴシック" panose="020B0400000000000000" pitchFamily="50" charset="-128"/>
            </a:endParaRPr>
          </a:p>
        </p:txBody>
      </p:sp>
      <p:sp>
        <p:nvSpPr>
          <p:cNvPr id="63" name="矢印: 右 62">
            <a:extLst>
              <a:ext uri="{FF2B5EF4-FFF2-40B4-BE49-F238E27FC236}">
                <a16:creationId xmlns:a16="http://schemas.microsoft.com/office/drawing/2014/main" id="{C3CAB1AF-E550-EF5D-A844-AFDA35685BCC}"/>
              </a:ext>
            </a:extLst>
          </p:cNvPr>
          <p:cNvSpPr/>
          <p:nvPr/>
        </p:nvSpPr>
        <p:spPr>
          <a:xfrm rot="5400000">
            <a:off x="5871153" y="1727430"/>
            <a:ext cx="570643" cy="1700431"/>
          </a:xfrm>
          <a:prstGeom prst="rightArrow">
            <a:avLst/>
          </a:prstGeom>
          <a:solidFill>
            <a:srgbClr val="FF0000">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テキスト ボックス 63">
            <a:extLst>
              <a:ext uri="{FF2B5EF4-FFF2-40B4-BE49-F238E27FC236}">
                <a16:creationId xmlns:a16="http://schemas.microsoft.com/office/drawing/2014/main" id="{F2BF2674-ECD3-8623-0B2B-DF44768F9788}"/>
              </a:ext>
            </a:extLst>
          </p:cNvPr>
          <p:cNvSpPr txBox="1"/>
          <p:nvPr/>
        </p:nvSpPr>
        <p:spPr>
          <a:xfrm>
            <a:off x="4924192" y="2006984"/>
            <a:ext cx="2659490" cy="369332"/>
          </a:xfrm>
          <a:prstGeom prst="rect">
            <a:avLst/>
          </a:prstGeom>
          <a:noFill/>
        </p:spPr>
        <p:txBody>
          <a:bodyPr wrap="square" rtlCol="0">
            <a:spAutoFit/>
          </a:bodyPr>
          <a:lstStyle/>
          <a:p>
            <a:pPr algn="ctr">
              <a:defRPr/>
            </a:pPr>
            <a:r>
              <a:rPr lang="en-US" altLang="ja-JP" b="1" dirty="0">
                <a:solidFill>
                  <a:srgbClr val="FF0000"/>
                </a:solidFill>
                <a:latin typeface="游ゴシック" panose="020F0502020204030204"/>
                <a:ea typeface="游ゴシック" panose="020B0400000000000000" pitchFamily="50" charset="-128"/>
              </a:rPr>
              <a:t>Surface Muon Beam</a:t>
            </a:r>
            <a:endParaRPr lang="ja-JP" altLang="en-US" b="1" dirty="0">
              <a:solidFill>
                <a:srgbClr val="FF0000"/>
              </a:solidFill>
              <a:latin typeface="游ゴシック" panose="020F0502020204030204"/>
              <a:ea typeface="游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32B8BECD-7D16-7873-C905-C8B36E2BDD1A}"/>
              </a:ext>
            </a:extLst>
          </p:cNvPr>
          <p:cNvSpPr>
            <a:spLocks noGrp="1"/>
          </p:cNvSpPr>
          <p:nvPr>
            <p:ph type="sldNum" sz="quarter" idx="12"/>
          </p:nvPr>
        </p:nvSpPr>
        <p:spPr/>
        <p:txBody>
          <a:bodyPr/>
          <a:lstStyle/>
          <a:p>
            <a:fld id="{6ECE9F22-6082-4149-A6D0-CD8937F79825}" type="slidenum">
              <a:rPr kumimoji="1" lang="ja-JP" altLang="en-US" smtClean="0"/>
              <a:t>49</a:t>
            </a:fld>
            <a:endParaRPr kumimoji="1" lang="ja-JP" altLang="en-US"/>
          </a:p>
        </p:txBody>
      </p:sp>
    </p:spTree>
    <p:extLst>
      <p:ext uri="{BB962C8B-B14F-4D97-AF65-F5344CB8AC3E}">
        <p14:creationId xmlns:p14="http://schemas.microsoft.com/office/powerpoint/2010/main" val="2252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8" grpId="0"/>
      <p:bldP spid="29" grpId="0"/>
      <p:bldP spid="61" grpId="0"/>
      <p:bldP spid="63" grpId="0" animBg="1"/>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C8FA75-EA75-4C59-B1E6-BEB5AA1200FF}"/>
              </a:ext>
            </a:extLst>
          </p:cNvPr>
          <p:cNvSpPr>
            <a:spLocks noGrp="1"/>
          </p:cNvSpPr>
          <p:nvPr>
            <p:ph type="title"/>
          </p:nvPr>
        </p:nvSpPr>
        <p:spPr>
          <a:xfrm>
            <a:off x="0" y="1260000"/>
            <a:ext cx="12192000" cy="2880000"/>
          </a:xfrm>
          <a:solidFill>
            <a:srgbClr val="0000FF"/>
          </a:solidFill>
        </p:spPr>
        <p:txBody>
          <a:bodyPr lIns="1800000">
            <a:normAutofit/>
          </a:bodyPr>
          <a:lstStyle/>
          <a:p>
            <a:pPr algn="l"/>
            <a:r>
              <a:rPr lang="en-US" altLang="ja-JP" sz="9600" dirty="0">
                <a:latin typeface="Segoe UI" panose="020B0502040204020203" pitchFamily="34" charset="0"/>
                <a:cs typeface="Segoe UI" panose="020B0502040204020203" pitchFamily="34" charset="0"/>
              </a:rPr>
              <a:t>TµM:</a:t>
            </a:r>
            <a:br>
              <a:rPr kumimoji="1" lang="en-US" altLang="ja-JP" b="1" dirty="0">
                <a:solidFill>
                  <a:schemeClr val="bg1"/>
                </a:solidFill>
                <a:latin typeface="Segoe UI" panose="020B0502040204020203" pitchFamily="34" charset="0"/>
                <a:cs typeface="Segoe UI" panose="020B0502040204020203" pitchFamily="34" charset="0"/>
              </a:rPr>
            </a:br>
            <a:r>
              <a:rPr lang="en-US" altLang="ja-JP" sz="4800" dirty="0">
                <a:latin typeface="Segoe UI" panose="020B0502040204020203" pitchFamily="34" charset="0"/>
                <a:cs typeface="Segoe UI" panose="020B0502040204020203" pitchFamily="34" charset="0"/>
              </a:rPr>
              <a:t>Transmission Muon Microscopy</a:t>
            </a:r>
            <a:endParaRPr kumimoji="1" lang="ja-JP" altLang="en-US" sz="4800" dirty="0">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B24F9594-E6A6-DF07-6402-31764D5C2227}"/>
              </a:ext>
            </a:extLst>
          </p:cNvPr>
          <p:cNvSpPr txBox="1"/>
          <p:nvPr/>
        </p:nvSpPr>
        <p:spPr>
          <a:xfrm>
            <a:off x="1872095" y="4712762"/>
            <a:ext cx="8447810" cy="1323439"/>
          </a:xfrm>
          <a:prstGeom prst="rect">
            <a:avLst/>
          </a:prstGeom>
          <a:noFill/>
        </p:spPr>
        <p:txBody>
          <a:bodyPr wrap="square">
            <a:spAutoFit/>
          </a:bodyPr>
          <a:lstStyle/>
          <a:p>
            <a:r>
              <a:rPr lang="en-US" altLang="ja-JP" sz="4000" dirty="0">
                <a:solidFill>
                  <a:srgbClr val="0000FF"/>
                </a:solidFill>
                <a:latin typeface="Segoe UI" panose="020B0502040204020203" pitchFamily="34" charset="0"/>
                <a:cs typeface="Segoe UI" panose="020B0502040204020203" pitchFamily="34" charset="0"/>
              </a:rPr>
              <a:t>It visualizes Electromagnetic Fields</a:t>
            </a:r>
            <a:br>
              <a:rPr lang="en-US" altLang="ja-JP" sz="4000" dirty="0">
                <a:solidFill>
                  <a:srgbClr val="0000FF"/>
                </a:solidFill>
                <a:latin typeface="Segoe UI" panose="020B0502040204020203" pitchFamily="34" charset="0"/>
                <a:cs typeface="Segoe UI" panose="020B0502040204020203" pitchFamily="34" charset="0"/>
              </a:rPr>
            </a:br>
            <a:r>
              <a:rPr lang="en-US" altLang="ja-JP" sz="4000" dirty="0">
                <a:solidFill>
                  <a:srgbClr val="0000FF"/>
                </a:solidFill>
                <a:latin typeface="Segoe UI" panose="020B0502040204020203" pitchFamily="34" charset="0"/>
                <a:cs typeface="Segoe UI" panose="020B0502040204020203" pitchFamily="34" charset="0"/>
              </a:rPr>
              <a:t>in thick specimen</a:t>
            </a:r>
            <a:endParaRPr lang="ja-JP" altLang="en-US" sz="4000" dirty="0">
              <a:solidFill>
                <a:srgbClr val="0000FF"/>
              </a:solidFill>
            </a:endParaRPr>
          </a:p>
        </p:txBody>
      </p:sp>
      <p:sp>
        <p:nvSpPr>
          <p:cNvPr id="3" name="スライド番号プレースホルダー 4">
            <a:extLst>
              <a:ext uri="{FF2B5EF4-FFF2-40B4-BE49-F238E27FC236}">
                <a16:creationId xmlns:a16="http://schemas.microsoft.com/office/drawing/2014/main" id="{B636A367-BB84-128C-9695-541D8D48D7EF}"/>
              </a:ext>
            </a:extLst>
          </p:cNvPr>
          <p:cNvSpPr>
            <a:spLocks noGrp="1"/>
          </p:cNvSpPr>
          <p:nvPr>
            <p:ph type="sldNum" sz="quarter" idx="12"/>
          </p:nvPr>
        </p:nvSpPr>
        <p:spPr>
          <a:xfrm>
            <a:off x="10134600" y="6492875"/>
            <a:ext cx="2057400" cy="365125"/>
          </a:xfrm>
        </p:spPr>
        <p:txBody>
          <a:bodyPr/>
          <a:lstStyle/>
          <a:p>
            <a:fld id="{6ECE9F22-6082-4149-A6D0-CD8937F79825}" type="slidenum">
              <a:rPr kumimoji="1" lang="ja-JP" altLang="en-US" smtClean="0"/>
              <a:t>5</a:t>
            </a:fld>
            <a:endParaRPr kumimoji="1" lang="ja-JP" altLang="en-US" dirty="0"/>
          </a:p>
        </p:txBody>
      </p:sp>
      <p:sp>
        <p:nvSpPr>
          <p:cNvPr id="6" name="テキスト ボックス 5">
            <a:extLst>
              <a:ext uri="{FF2B5EF4-FFF2-40B4-BE49-F238E27FC236}">
                <a16:creationId xmlns:a16="http://schemas.microsoft.com/office/drawing/2014/main" id="{5ED15560-7DDA-DD9D-5ED1-25EC6B19E77D}"/>
              </a:ext>
            </a:extLst>
          </p:cNvPr>
          <p:cNvSpPr txBox="1"/>
          <p:nvPr/>
        </p:nvSpPr>
        <p:spPr>
          <a:xfrm>
            <a:off x="1662115" y="152004"/>
            <a:ext cx="5989637" cy="1107996"/>
          </a:xfrm>
          <a:prstGeom prst="rect">
            <a:avLst/>
          </a:prstGeom>
          <a:noFill/>
        </p:spPr>
        <p:txBody>
          <a:bodyPr wrap="square">
            <a:spAutoFit/>
          </a:bodyPr>
          <a:lstStyle/>
          <a:p>
            <a:r>
              <a:rPr lang="en-US" altLang="ja-JP" sz="6600" b="1" dirty="0">
                <a:solidFill>
                  <a:srgbClr val="99CCFF"/>
                </a:solidFill>
                <a:latin typeface="Segoe UI" panose="020B0502040204020203" pitchFamily="34" charset="0"/>
                <a:cs typeface="Segoe UI" panose="020B0502040204020203" pitchFamily="34" charset="0"/>
              </a:rPr>
              <a:t>Main Project:</a:t>
            </a:r>
            <a:endParaRPr lang="ja-JP" altLang="en-US" sz="6600" b="1" dirty="0">
              <a:solidFill>
                <a:srgbClr val="99CCFF"/>
              </a:solidFill>
            </a:endParaRPr>
          </a:p>
        </p:txBody>
      </p:sp>
    </p:spTree>
    <p:extLst>
      <p:ext uri="{BB962C8B-B14F-4D97-AF65-F5344CB8AC3E}">
        <p14:creationId xmlns:p14="http://schemas.microsoft.com/office/powerpoint/2010/main" val="3944474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F586B-DC32-875F-F348-1300580FF581}"/>
              </a:ext>
            </a:extLst>
          </p:cNvPr>
          <p:cNvSpPr>
            <a:spLocks noGrp="1"/>
          </p:cNvSpPr>
          <p:nvPr>
            <p:ph type="title"/>
          </p:nvPr>
        </p:nvSpPr>
        <p:spPr/>
        <p:txBody>
          <a:bodyPr>
            <a:normAutofit/>
          </a:bodyPr>
          <a:lstStyle/>
          <a:p>
            <a:r>
              <a:rPr lang="en-US" altLang="ja-JP" dirty="0">
                <a:latin typeface="Segoe UI" panose="020B0502040204020203" pitchFamily="34" charset="0"/>
                <a:cs typeface="Segoe UI" panose="020B0502040204020203" pitchFamily="34" charset="0"/>
              </a:rPr>
              <a:t>Design of 1/30 shrinking optical system</a:t>
            </a:r>
            <a:endParaRPr kumimoji="1" lang="ja-JP" altLang="en-US" dirty="0">
              <a:latin typeface="Segoe UI" panose="020B0502040204020203" pitchFamily="34" charset="0"/>
              <a:cs typeface="Segoe UI" panose="020B0502040204020203" pitchFamily="34" charset="0"/>
            </a:endParaRPr>
          </a:p>
        </p:txBody>
      </p:sp>
      <p:pic>
        <p:nvPicPr>
          <p:cNvPr id="6" name="図 5">
            <a:extLst>
              <a:ext uri="{FF2B5EF4-FFF2-40B4-BE49-F238E27FC236}">
                <a16:creationId xmlns:a16="http://schemas.microsoft.com/office/drawing/2014/main" id="{E84306D8-5697-9189-89E3-D29F13E16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323" y="891624"/>
            <a:ext cx="8617355" cy="3277173"/>
          </a:xfrm>
          <a:prstGeom prst="rect">
            <a:avLst/>
          </a:prstGeom>
        </p:spPr>
      </p:pic>
      <p:pic>
        <p:nvPicPr>
          <p:cNvPr id="12" name="図 11">
            <a:extLst>
              <a:ext uri="{FF2B5EF4-FFF2-40B4-BE49-F238E27FC236}">
                <a16:creationId xmlns:a16="http://schemas.microsoft.com/office/drawing/2014/main" id="{ED5513D4-49CA-C486-973B-33B1640F7F1B}"/>
              </a:ext>
            </a:extLst>
          </p:cNvPr>
          <p:cNvPicPr>
            <a:picLocks noChangeAspect="1"/>
          </p:cNvPicPr>
          <p:nvPr/>
        </p:nvPicPr>
        <p:blipFill rotWithShape="1">
          <a:blip r:embed="rId4">
            <a:extLst>
              <a:ext uri="{28A0092B-C50C-407E-A947-70E740481C1C}">
                <a14:useLocalDpi xmlns:a14="http://schemas.microsoft.com/office/drawing/2010/main" val="0"/>
              </a:ext>
            </a:extLst>
          </a:blip>
          <a:srcRect t="70636" r="77678"/>
          <a:stretch/>
        </p:blipFill>
        <p:spPr>
          <a:xfrm>
            <a:off x="1690142" y="4275602"/>
            <a:ext cx="4482058" cy="2242188"/>
          </a:xfrm>
          <a:prstGeom prst="rect">
            <a:avLst/>
          </a:prstGeom>
        </p:spPr>
      </p:pic>
      <p:pic>
        <p:nvPicPr>
          <p:cNvPr id="14" name="図 13">
            <a:extLst>
              <a:ext uri="{FF2B5EF4-FFF2-40B4-BE49-F238E27FC236}">
                <a16:creationId xmlns:a16="http://schemas.microsoft.com/office/drawing/2014/main" id="{E1F1C254-7761-A926-7F72-57A3D2387730}"/>
              </a:ext>
            </a:extLst>
          </p:cNvPr>
          <p:cNvPicPr>
            <a:picLocks noChangeAspect="1"/>
          </p:cNvPicPr>
          <p:nvPr/>
        </p:nvPicPr>
        <p:blipFill rotWithShape="1">
          <a:blip r:embed="rId4">
            <a:extLst>
              <a:ext uri="{28A0092B-C50C-407E-A947-70E740481C1C}">
                <a14:useLocalDpi xmlns:a14="http://schemas.microsoft.com/office/drawing/2010/main" val="0"/>
              </a:ext>
            </a:extLst>
          </a:blip>
          <a:srcRect l="77678" t="70636" r="1707"/>
          <a:stretch/>
        </p:blipFill>
        <p:spPr>
          <a:xfrm>
            <a:off x="6319503" y="4263582"/>
            <a:ext cx="4161375" cy="2254208"/>
          </a:xfrm>
          <a:prstGeom prst="rect">
            <a:avLst/>
          </a:prstGeom>
        </p:spPr>
      </p:pic>
      <p:sp>
        <p:nvSpPr>
          <p:cNvPr id="15" name="テキスト ボックス 14">
            <a:extLst>
              <a:ext uri="{FF2B5EF4-FFF2-40B4-BE49-F238E27FC236}">
                <a16:creationId xmlns:a16="http://schemas.microsoft.com/office/drawing/2014/main" id="{CBDAB55F-BA4A-06BB-CAFC-F08CF862AAF0}"/>
              </a:ext>
            </a:extLst>
          </p:cNvPr>
          <p:cNvSpPr txBox="1"/>
          <p:nvPr/>
        </p:nvSpPr>
        <p:spPr>
          <a:xfrm>
            <a:off x="1847851" y="2390532"/>
            <a:ext cx="3457998" cy="646331"/>
          </a:xfrm>
          <a:prstGeom prst="rect">
            <a:avLst/>
          </a:prstGeom>
          <a:noFill/>
        </p:spPr>
        <p:txBody>
          <a:bodyPr wrap="none" rtlCol="0">
            <a:spAutoFit/>
          </a:bodyPr>
          <a:lstStyle/>
          <a:p>
            <a:pPr>
              <a:defRPr/>
            </a:pPr>
            <a:r>
              <a:rPr lang="en-US" altLang="ja-JP" b="1" dirty="0">
                <a:solidFill>
                  <a:prstClr val="white"/>
                </a:solidFill>
                <a:latin typeface="游ゴシック" panose="020F0502020204030204"/>
                <a:ea typeface="游ゴシック" panose="020B0400000000000000" pitchFamily="50" charset="-128"/>
              </a:rPr>
              <a:t>Acceleration</a:t>
            </a:r>
            <a:r>
              <a:rPr lang="ja-JP" altLang="en-US" b="1" dirty="0">
                <a:solidFill>
                  <a:prstClr val="white"/>
                </a:solidFill>
                <a:latin typeface="游ゴシック" panose="020F0502020204030204"/>
                <a:ea typeface="游ゴシック" panose="020B0400000000000000" pitchFamily="50" charset="-128"/>
              </a:rPr>
              <a:t> </a:t>
            </a:r>
            <a:r>
              <a:rPr lang="en-US" altLang="ja-JP" b="1" dirty="0">
                <a:solidFill>
                  <a:prstClr val="white"/>
                </a:solidFill>
                <a:latin typeface="游ゴシック" panose="020F0502020204030204"/>
                <a:ea typeface="游ゴシック" panose="020B0400000000000000" pitchFamily="50" charset="-128"/>
              </a:rPr>
              <a:t>Immersion</a:t>
            </a:r>
            <a:r>
              <a:rPr lang="ja-JP" altLang="en-US" b="1" dirty="0">
                <a:solidFill>
                  <a:prstClr val="white"/>
                </a:solidFill>
                <a:latin typeface="游ゴシック" panose="020F0502020204030204"/>
                <a:ea typeface="游ゴシック" panose="020B0400000000000000" pitchFamily="50" charset="-128"/>
              </a:rPr>
              <a:t> </a:t>
            </a:r>
            <a:r>
              <a:rPr lang="en-US" altLang="ja-JP" b="1" dirty="0">
                <a:solidFill>
                  <a:prstClr val="white"/>
                </a:solidFill>
                <a:latin typeface="游ゴシック" panose="020F0502020204030204"/>
                <a:ea typeface="游ゴシック" panose="020B0400000000000000" pitchFamily="50" charset="-128"/>
              </a:rPr>
              <a:t>Lens</a:t>
            </a:r>
          </a:p>
          <a:p>
            <a:pPr>
              <a:defRPr/>
            </a:pPr>
            <a:r>
              <a:rPr lang="en-US" altLang="ja-JP" b="1" dirty="0">
                <a:solidFill>
                  <a:prstClr val="white"/>
                </a:solidFill>
                <a:latin typeface="游ゴシック" panose="020F0502020204030204"/>
                <a:ea typeface="游ゴシック" panose="020B0400000000000000" pitchFamily="50" charset="-128"/>
              </a:rPr>
              <a:t>HV=3kV</a:t>
            </a:r>
            <a:endParaRPr lang="ja-JP" altLang="en-US" b="1" dirty="0">
              <a:solidFill>
                <a:prstClr val="white"/>
              </a:solidFill>
              <a:latin typeface="游ゴシック" panose="020F0502020204030204"/>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1C0F25A9-E518-27BC-2842-080F270BD459}"/>
              </a:ext>
            </a:extLst>
          </p:cNvPr>
          <p:cNvSpPr txBox="1"/>
          <p:nvPr/>
        </p:nvSpPr>
        <p:spPr>
          <a:xfrm>
            <a:off x="7478233" y="2382699"/>
            <a:ext cx="2865917" cy="646331"/>
          </a:xfrm>
          <a:prstGeom prst="rect">
            <a:avLst/>
          </a:prstGeom>
          <a:noFill/>
        </p:spPr>
        <p:txBody>
          <a:bodyPr wrap="none" rtlCol="0">
            <a:noAutofit/>
          </a:bodyPr>
          <a:lstStyle/>
          <a:p>
            <a:pPr>
              <a:defRPr/>
            </a:pPr>
            <a:r>
              <a:rPr lang="en-US" altLang="ja-JP" b="1" dirty="0">
                <a:solidFill>
                  <a:prstClr val="white"/>
                </a:solidFill>
                <a:latin typeface="游ゴシック" panose="020F0502020204030204"/>
                <a:ea typeface="游ゴシック" panose="020B0400000000000000" pitchFamily="50" charset="-128"/>
              </a:rPr>
              <a:t>Deceleration </a:t>
            </a:r>
            <a:r>
              <a:rPr lang="en-US" altLang="ja-JP" b="1" dirty="0" err="1">
                <a:solidFill>
                  <a:prstClr val="white"/>
                </a:solidFill>
                <a:latin typeface="游ゴシック" panose="020F0502020204030204"/>
                <a:ea typeface="游ゴシック" panose="020B0400000000000000" pitchFamily="50" charset="-128"/>
              </a:rPr>
              <a:t>Einzel</a:t>
            </a:r>
            <a:r>
              <a:rPr lang="en-US" altLang="ja-JP" b="1" dirty="0">
                <a:solidFill>
                  <a:prstClr val="white"/>
                </a:solidFill>
                <a:latin typeface="游ゴシック" panose="020F0502020204030204"/>
                <a:ea typeface="游ゴシック" panose="020B0400000000000000" pitchFamily="50" charset="-128"/>
              </a:rPr>
              <a:t> Lens</a:t>
            </a:r>
          </a:p>
          <a:p>
            <a:pPr>
              <a:defRPr/>
            </a:pPr>
            <a:r>
              <a:rPr lang="en-US" altLang="ja-JP" b="1" dirty="0">
                <a:solidFill>
                  <a:prstClr val="white"/>
                </a:solidFill>
                <a:latin typeface="游ゴシック" panose="020F0502020204030204"/>
                <a:ea typeface="游ゴシック" panose="020B0400000000000000" pitchFamily="50" charset="-128"/>
              </a:rPr>
              <a:t>HV=3kV</a:t>
            </a:r>
            <a:endParaRPr lang="ja-JP" altLang="en-US" b="1" dirty="0">
              <a:solidFill>
                <a:prstClr val="white"/>
              </a:solidFill>
              <a:latin typeface="游ゴシック" panose="020F0502020204030204"/>
              <a:ea typeface="游ゴシック" panose="020B0400000000000000" pitchFamily="50" charset="-128"/>
            </a:endParaRPr>
          </a:p>
        </p:txBody>
      </p:sp>
      <p:cxnSp>
        <p:nvCxnSpPr>
          <p:cNvPr id="18" name="直線コネクタ 17">
            <a:extLst>
              <a:ext uri="{FF2B5EF4-FFF2-40B4-BE49-F238E27FC236}">
                <a16:creationId xmlns:a16="http://schemas.microsoft.com/office/drawing/2014/main" id="{673E893C-BA46-9416-5D20-77A3942A3F18}"/>
              </a:ext>
            </a:extLst>
          </p:cNvPr>
          <p:cNvCxnSpPr>
            <a:cxnSpLocks/>
          </p:cNvCxnSpPr>
          <p:nvPr/>
        </p:nvCxnSpPr>
        <p:spPr>
          <a:xfrm>
            <a:off x="2432050" y="5295900"/>
            <a:ext cx="0" cy="122189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65D46E4-F001-3202-9416-621C90FA8DCE}"/>
              </a:ext>
            </a:extLst>
          </p:cNvPr>
          <p:cNvCxnSpPr>
            <a:cxnSpLocks/>
          </p:cNvCxnSpPr>
          <p:nvPr/>
        </p:nvCxnSpPr>
        <p:spPr>
          <a:xfrm>
            <a:off x="9867900" y="6251090"/>
            <a:ext cx="0" cy="26670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AFB310D-C5B2-0220-B965-CFB5A0ECD6F2}"/>
              </a:ext>
            </a:extLst>
          </p:cNvPr>
          <p:cNvSpPr txBox="1"/>
          <p:nvPr/>
        </p:nvSpPr>
        <p:spPr>
          <a:xfrm>
            <a:off x="1787323" y="6517791"/>
            <a:ext cx="3919203" cy="307777"/>
          </a:xfrm>
          <a:prstGeom prst="rect">
            <a:avLst/>
          </a:prstGeom>
          <a:noFill/>
        </p:spPr>
        <p:txBody>
          <a:bodyPr wrap="square" rtlCol="0">
            <a:spAutoFit/>
          </a:bodyPr>
          <a:lstStyle/>
          <a:p>
            <a:pPr>
              <a:defRPr/>
            </a:pPr>
            <a:r>
              <a:rPr lang="en-US" altLang="ja-JP" sz="1400" b="1" dirty="0">
                <a:solidFill>
                  <a:srgbClr val="0000FF"/>
                </a:solidFill>
                <a:latin typeface="游ゴシック" panose="020F0502020204030204"/>
                <a:ea typeface="游ゴシック" panose="020B0400000000000000" pitchFamily="50" charset="-128"/>
              </a:rPr>
              <a:t>Mu</a:t>
            </a:r>
            <a:r>
              <a:rPr lang="ja-JP" altLang="en-US" sz="1400" b="1" dirty="0">
                <a:solidFill>
                  <a:srgbClr val="0000FF"/>
                </a:solidFill>
                <a:latin typeface="游ゴシック" panose="020F0502020204030204"/>
                <a:ea typeface="游ゴシック" panose="020B0400000000000000" pitchFamily="50" charset="-128"/>
              </a:rPr>
              <a:t> </a:t>
            </a:r>
            <a:r>
              <a:rPr lang="en-US" altLang="ja-JP" sz="1400" b="1" dirty="0">
                <a:solidFill>
                  <a:srgbClr val="0000FF"/>
                </a:solidFill>
                <a:latin typeface="游ゴシック" panose="020F0502020204030204"/>
                <a:ea typeface="游ゴシック" panose="020B0400000000000000" pitchFamily="50" charset="-128"/>
              </a:rPr>
              <a:t>Target</a:t>
            </a:r>
            <a:r>
              <a:rPr lang="ja-JP" altLang="en-US" sz="1400" b="1" dirty="0">
                <a:solidFill>
                  <a:srgbClr val="0000FF"/>
                </a:solidFill>
                <a:latin typeface="游ゴシック" panose="020F0502020204030204"/>
                <a:ea typeface="游ゴシック" panose="020B0400000000000000" pitchFamily="50" charset="-128"/>
              </a:rPr>
              <a:t> </a:t>
            </a:r>
            <a:r>
              <a:rPr lang="en-US" altLang="ja-JP" sz="1400" b="1" dirty="0">
                <a:solidFill>
                  <a:srgbClr val="0000FF"/>
                </a:solidFill>
                <a:latin typeface="游ゴシック" panose="020F0502020204030204"/>
                <a:ea typeface="游ゴシック" panose="020B0400000000000000" pitchFamily="50" charset="-128"/>
              </a:rPr>
              <a:t>(Mesoporous SiO</a:t>
            </a:r>
            <a:r>
              <a:rPr lang="en-US" altLang="ja-JP" sz="1400" b="1" baseline="-25000" dirty="0">
                <a:solidFill>
                  <a:srgbClr val="0000FF"/>
                </a:solidFill>
                <a:latin typeface="游ゴシック" panose="020F0502020204030204"/>
                <a:ea typeface="游ゴシック" panose="020B0400000000000000" pitchFamily="50" charset="-128"/>
              </a:rPr>
              <a:t>2</a:t>
            </a:r>
            <a:r>
              <a:rPr lang="en-US" altLang="ja-JP" sz="1400" b="1" dirty="0">
                <a:solidFill>
                  <a:srgbClr val="0000FF"/>
                </a:solidFill>
                <a:latin typeface="游ゴシック" panose="020F0502020204030204"/>
                <a:ea typeface="游ゴシック" panose="020B0400000000000000" pitchFamily="50" charset="-128"/>
              </a:rPr>
              <a:t> membrane)</a:t>
            </a:r>
            <a:endParaRPr lang="ja-JP" altLang="en-US" sz="1400" b="1" dirty="0">
              <a:solidFill>
                <a:srgbClr val="0000FF"/>
              </a:solidFill>
              <a:latin typeface="游ゴシック" panose="020F0502020204030204"/>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66A5E68-A229-8A34-8D01-65339AC3057D}"/>
              </a:ext>
            </a:extLst>
          </p:cNvPr>
          <p:cNvSpPr txBox="1"/>
          <p:nvPr/>
        </p:nvSpPr>
        <p:spPr>
          <a:xfrm>
            <a:off x="9071218" y="6517791"/>
            <a:ext cx="1556954" cy="307777"/>
          </a:xfrm>
          <a:prstGeom prst="rect">
            <a:avLst/>
          </a:prstGeom>
          <a:noFill/>
        </p:spPr>
        <p:txBody>
          <a:bodyPr wrap="square" rtlCol="0">
            <a:spAutoFit/>
          </a:bodyPr>
          <a:lstStyle/>
          <a:p>
            <a:pPr>
              <a:defRPr/>
            </a:pPr>
            <a:r>
              <a:rPr lang="en-US" altLang="ja-JP" sz="1400" b="1" dirty="0">
                <a:solidFill>
                  <a:srgbClr val="0000FF"/>
                </a:solidFill>
                <a:latin typeface="游ゴシック" panose="020F0502020204030204"/>
                <a:ea typeface="游ゴシック" panose="020B0400000000000000" pitchFamily="50" charset="-128"/>
              </a:rPr>
              <a:t>Next Mu</a:t>
            </a:r>
            <a:r>
              <a:rPr lang="ja-JP" altLang="en-US" sz="1400" b="1" dirty="0">
                <a:solidFill>
                  <a:srgbClr val="0000FF"/>
                </a:solidFill>
                <a:latin typeface="游ゴシック" panose="020F0502020204030204"/>
                <a:ea typeface="游ゴシック" panose="020B0400000000000000" pitchFamily="50" charset="-128"/>
              </a:rPr>
              <a:t> </a:t>
            </a:r>
            <a:r>
              <a:rPr lang="en-US" altLang="ja-JP" sz="1400" b="1" dirty="0">
                <a:solidFill>
                  <a:srgbClr val="0000FF"/>
                </a:solidFill>
                <a:latin typeface="游ゴシック" panose="020F0502020204030204"/>
                <a:ea typeface="游ゴシック" panose="020B0400000000000000" pitchFamily="50" charset="-128"/>
              </a:rPr>
              <a:t>Target</a:t>
            </a:r>
            <a:endParaRPr lang="ja-JP" altLang="en-US" sz="1400" b="1" dirty="0">
              <a:solidFill>
                <a:srgbClr val="0000FF"/>
              </a:solidFill>
              <a:latin typeface="游ゴシック" panose="020F0502020204030204"/>
              <a:ea typeface="游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C831D2A-6E31-9B8C-CAA4-F75C5B32A724}"/>
              </a:ext>
            </a:extLst>
          </p:cNvPr>
          <p:cNvSpPr>
            <a:spLocks noGrp="1"/>
          </p:cNvSpPr>
          <p:nvPr>
            <p:ph type="sldNum" sz="quarter" idx="12"/>
          </p:nvPr>
        </p:nvSpPr>
        <p:spPr/>
        <p:txBody>
          <a:bodyPr/>
          <a:lstStyle/>
          <a:p>
            <a:fld id="{6ECE9F22-6082-4149-A6D0-CD8937F79825}" type="slidenum">
              <a:rPr kumimoji="1" lang="ja-JP" altLang="en-US" smtClean="0"/>
              <a:t>50</a:t>
            </a:fld>
            <a:endParaRPr kumimoji="1" lang="ja-JP" altLang="en-US"/>
          </a:p>
        </p:txBody>
      </p:sp>
    </p:spTree>
    <p:extLst>
      <p:ext uri="{BB962C8B-B14F-4D97-AF65-F5344CB8AC3E}">
        <p14:creationId xmlns:p14="http://schemas.microsoft.com/office/powerpoint/2010/main" val="2720359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4E3DD2B-2E6A-CDA7-7981-6FBF0531F472}"/>
              </a:ext>
            </a:extLst>
          </p:cNvPr>
          <p:cNvGrpSpPr/>
          <p:nvPr/>
        </p:nvGrpSpPr>
        <p:grpSpPr>
          <a:xfrm>
            <a:off x="5731316" y="1804852"/>
            <a:ext cx="4404583" cy="4287417"/>
            <a:chOff x="3994836" y="2130671"/>
            <a:chExt cx="4404583" cy="4287417"/>
          </a:xfrm>
        </p:grpSpPr>
        <p:pic>
          <p:nvPicPr>
            <p:cNvPr id="5" name="図 4">
              <a:extLst>
                <a:ext uri="{FF2B5EF4-FFF2-40B4-BE49-F238E27FC236}">
                  <a16:creationId xmlns:a16="http://schemas.microsoft.com/office/drawing/2014/main" id="{42556DE4-C65A-456F-EEF2-D6294461D80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04213" y="2130671"/>
              <a:ext cx="4095206" cy="4095206"/>
            </a:xfrm>
            <a:prstGeom prst="rect">
              <a:avLst/>
            </a:prstGeom>
          </p:spPr>
        </p:pic>
        <p:sp>
          <p:nvSpPr>
            <p:cNvPr id="7" name="テキスト ボックス 6">
              <a:extLst>
                <a:ext uri="{FF2B5EF4-FFF2-40B4-BE49-F238E27FC236}">
                  <a16:creationId xmlns:a16="http://schemas.microsoft.com/office/drawing/2014/main" id="{843EC796-52FF-F3CA-436A-9232A6413751}"/>
                </a:ext>
              </a:extLst>
            </p:cNvPr>
            <p:cNvSpPr txBox="1"/>
            <p:nvPr/>
          </p:nvSpPr>
          <p:spPr>
            <a:xfrm>
              <a:off x="7008137" y="2292414"/>
              <a:ext cx="885826" cy="276999"/>
            </a:xfrm>
            <a:prstGeom prst="rect">
              <a:avLst/>
            </a:prstGeom>
            <a:noFill/>
          </p:spPr>
          <p:txBody>
            <a:bodyPr wrap="square" lIns="0" tIns="0" rIns="0" bIns="0" rtlCol="0">
              <a:spAutoFit/>
            </a:bodyPr>
            <a:lstStyle/>
            <a:p>
              <a:pPr defTabSz="457200">
                <a:defRPr/>
              </a:pPr>
              <a:r>
                <a:rPr lang="en-US" altLang="ja-JP" dirty="0">
                  <a:solidFill>
                    <a:srgbClr val="FF0000"/>
                  </a:solidFill>
                  <a:latin typeface="Calibri" panose="020F0502020204030204"/>
                  <a:ea typeface="游ゴシック" panose="020B0400000000000000" pitchFamily="50" charset="-128"/>
                </a:rPr>
                <a:t>t</a:t>
              </a:r>
              <a:r>
                <a:rPr kumimoji="0" lang="en-US" altLang="ja-JP" dirty="0">
                  <a:solidFill>
                    <a:srgbClr val="FF0000"/>
                  </a:solidFill>
                  <a:latin typeface="Calibri" panose="020F0502020204030204"/>
                  <a:ea typeface="游ゴシック" panose="020B0400000000000000" pitchFamily="50" charset="-128"/>
                </a:rPr>
                <a:t>=0nsec</a:t>
              </a:r>
              <a:endParaRPr lang="ja-JP" altLang="en-US" dirty="0">
                <a:solidFill>
                  <a:srgbClr val="FF0000"/>
                </a:solidFill>
                <a:latin typeface="Calibri"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C404DF8B-1465-30CB-08D7-E49E94B0FE77}"/>
                </a:ext>
              </a:extLst>
            </p:cNvPr>
            <p:cNvSpPr txBox="1"/>
            <p:nvPr/>
          </p:nvSpPr>
          <p:spPr>
            <a:xfrm>
              <a:off x="6153925" y="5453130"/>
              <a:ext cx="1016452" cy="276999"/>
            </a:xfrm>
            <a:prstGeom prst="rect">
              <a:avLst/>
            </a:prstGeom>
            <a:noFill/>
          </p:spPr>
          <p:txBody>
            <a:bodyPr wrap="square" lIns="0" tIns="0" rIns="0" bIns="0" rtlCol="0">
              <a:spAutoFit/>
            </a:bodyPr>
            <a:lstStyle/>
            <a:p>
              <a:pPr defTabSz="457200">
                <a:defRPr/>
              </a:pPr>
              <a:r>
                <a:rPr lang="en-US" altLang="ja-JP" dirty="0">
                  <a:solidFill>
                    <a:srgbClr val="00A8A4"/>
                  </a:solidFill>
                  <a:latin typeface="Calibri" panose="020F0502020204030204"/>
                  <a:ea typeface="游ゴシック" panose="020B0400000000000000" pitchFamily="50" charset="-128"/>
                </a:rPr>
                <a:t>t</a:t>
              </a:r>
              <a:r>
                <a:rPr kumimoji="0" lang="en-US" altLang="ja-JP" dirty="0">
                  <a:solidFill>
                    <a:srgbClr val="00A8A4"/>
                  </a:solidFill>
                  <a:latin typeface="Calibri" panose="020F0502020204030204"/>
                  <a:ea typeface="游ゴシック" panose="020B0400000000000000" pitchFamily="50" charset="-128"/>
                </a:rPr>
                <a:t>=200ns</a:t>
              </a:r>
              <a:endParaRPr lang="ja-JP" altLang="en-US" dirty="0">
                <a:solidFill>
                  <a:srgbClr val="00A8A4"/>
                </a:solidFill>
                <a:latin typeface="Calibri"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ABB7706-E790-8EA7-E17A-8A29B0065AD7}"/>
                </a:ext>
              </a:extLst>
            </p:cNvPr>
            <p:cNvSpPr txBox="1"/>
            <p:nvPr/>
          </p:nvSpPr>
          <p:spPr>
            <a:xfrm>
              <a:off x="6247041" y="4943084"/>
              <a:ext cx="1016451" cy="276999"/>
            </a:xfrm>
            <a:prstGeom prst="rect">
              <a:avLst/>
            </a:prstGeom>
            <a:noFill/>
          </p:spPr>
          <p:txBody>
            <a:bodyPr wrap="square" lIns="0" tIns="0" rIns="0" bIns="0" rtlCol="0">
              <a:spAutoFit/>
            </a:bodyPr>
            <a:lstStyle/>
            <a:p>
              <a:pPr defTabSz="457200">
                <a:defRPr/>
              </a:pPr>
              <a:r>
                <a:rPr lang="en-US" altLang="ja-JP" dirty="0">
                  <a:solidFill>
                    <a:srgbClr val="A6A200"/>
                  </a:solidFill>
                  <a:latin typeface="Calibri" panose="020F0502020204030204"/>
                  <a:ea typeface="游ゴシック" panose="020B0400000000000000" pitchFamily="50" charset="-128"/>
                </a:rPr>
                <a:t>t</a:t>
              </a:r>
              <a:r>
                <a:rPr kumimoji="0" lang="en-US" altLang="ja-JP" dirty="0">
                  <a:solidFill>
                    <a:srgbClr val="A6A200"/>
                  </a:solidFill>
                  <a:latin typeface="Calibri" panose="020F0502020204030204"/>
                  <a:ea typeface="游ゴシック" panose="020B0400000000000000" pitchFamily="50" charset="-128"/>
                </a:rPr>
                <a:t>=100ns</a:t>
              </a:r>
              <a:endParaRPr lang="ja-JP" altLang="en-US" dirty="0">
                <a:solidFill>
                  <a:srgbClr val="A6A200"/>
                </a:solidFill>
                <a:latin typeface="Calibri"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75DFE9F-5598-AB8F-F52F-0F72F96EF9DD}"/>
                </a:ext>
              </a:extLst>
            </p:cNvPr>
            <p:cNvSpPr txBox="1"/>
            <p:nvPr/>
          </p:nvSpPr>
          <p:spPr>
            <a:xfrm>
              <a:off x="6498773" y="4228371"/>
              <a:ext cx="1268185" cy="276999"/>
            </a:xfrm>
            <a:prstGeom prst="rect">
              <a:avLst/>
            </a:prstGeom>
            <a:noFill/>
          </p:spPr>
          <p:txBody>
            <a:bodyPr wrap="square" lIns="0" tIns="0" rIns="0" bIns="0" rtlCol="0">
              <a:spAutoFit/>
            </a:bodyPr>
            <a:lstStyle/>
            <a:p>
              <a:pPr defTabSz="457200">
                <a:defRPr/>
              </a:pPr>
              <a:r>
                <a:rPr lang="en-US" altLang="ja-JP" dirty="0">
                  <a:solidFill>
                    <a:srgbClr val="00BC00"/>
                  </a:solidFill>
                  <a:latin typeface="Calibri" panose="020F0502020204030204"/>
                  <a:ea typeface="游ゴシック" panose="020B0400000000000000" pitchFamily="50" charset="-128"/>
                </a:rPr>
                <a:t>t</a:t>
              </a:r>
              <a:r>
                <a:rPr kumimoji="0" lang="en-US" altLang="ja-JP" dirty="0">
                  <a:solidFill>
                    <a:srgbClr val="00BC00"/>
                  </a:solidFill>
                  <a:latin typeface="Calibri" panose="020F0502020204030204"/>
                  <a:ea typeface="游ゴシック" panose="020B0400000000000000" pitchFamily="50" charset="-128"/>
                </a:rPr>
                <a:t>=50ns</a:t>
              </a:r>
              <a:endParaRPr lang="ja-JP" altLang="en-US" dirty="0">
                <a:solidFill>
                  <a:srgbClr val="00BC00"/>
                </a:solidFill>
                <a:latin typeface="Calibri" panose="020F0502020204030204"/>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C03A0EF9-EB51-62E1-629E-312C7A825284}"/>
                </a:ext>
              </a:extLst>
            </p:cNvPr>
            <p:cNvSpPr txBox="1"/>
            <p:nvPr/>
          </p:nvSpPr>
          <p:spPr>
            <a:xfrm>
              <a:off x="6748663" y="3247503"/>
              <a:ext cx="930047" cy="276999"/>
            </a:xfrm>
            <a:prstGeom prst="rect">
              <a:avLst/>
            </a:prstGeom>
            <a:noFill/>
          </p:spPr>
          <p:txBody>
            <a:bodyPr wrap="square" lIns="0" tIns="0" rIns="0" bIns="0" rtlCol="0">
              <a:spAutoFit/>
            </a:bodyPr>
            <a:lstStyle/>
            <a:p>
              <a:pPr defTabSz="457200">
                <a:defRPr/>
              </a:pPr>
              <a:r>
                <a:rPr lang="en-US" altLang="ja-JP" dirty="0">
                  <a:solidFill>
                    <a:srgbClr val="0000C0"/>
                  </a:solidFill>
                  <a:latin typeface="Calibri" panose="020F0502020204030204"/>
                  <a:ea typeface="游ゴシック" panose="020B0400000000000000" pitchFamily="50" charset="-128"/>
                </a:rPr>
                <a:t>t</a:t>
              </a:r>
              <a:r>
                <a:rPr kumimoji="0" lang="en-US" altLang="ja-JP" dirty="0">
                  <a:solidFill>
                    <a:srgbClr val="0000C0"/>
                  </a:solidFill>
                  <a:latin typeface="Calibri" panose="020F0502020204030204"/>
                  <a:ea typeface="游ゴシック" panose="020B0400000000000000" pitchFamily="50" charset="-128"/>
                </a:rPr>
                <a:t>=10ns</a:t>
              </a:r>
              <a:endParaRPr lang="ja-JP" altLang="en-US" dirty="0">
                <a:solidFill>
                  <a:srgbClr val="0000C0"/>
                </a:solidFill>
                <a:latin typeface="Calibri"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4171E572-BEAA-DAB3-5DAB-4E85A7366089}"/>
                </a:ext>
              </a:extLst>
            </p:cNvPr>
            <p:cNvSpPr txBox="1"/>
            <p:nvPr/>
          </p:nvSpPr>
          <p:spPr>
            <a:xfrm>
              <a:off x="5490133" y="6141089"/>
              <a:ext cx="2344037"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Calibri" panose="020F0502020204030204"/>
                  <a:ea typeface="游ゴシック" panose="020B0400000000000000" pitchFamily="50" charset="-128"/>
                </a:rPr>
                <a:t>Target Depth  / nm</a:t>
              </a:r>
              <a:endParaRPr lang="ja-JP" altLang="en-US" dirty="0">
                <a:solidFill>
                  <a:prstClr val="black"/>
                </a:solidFill>
                <a:latin typeface="Calibri" panose="020F0502020204030204"/>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0354B10A-ECBD-ED95-B452-A14B7A995001}"/>
                </a:ext>
              </a:extLst>
            </p:cNvPr>
            <p:cNvSpPr txBox="1"/>
            <p:nvPr/>
          </p:nvSpPr>
          <p:spPr>
            <a:xfrm rot="5400000">
              <a:off x="2265217" y="3957813"/>
              <a:ext cx="3736237"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Calibri" panose="020F0502020204030204"/>
                  <a:ea typeface="游ゴシック" panose="020B0400000000000000" pitchFamily="50" charset="-128"/>
                </a:rPr>
                <a:t>Muon Density  (Rate/nm)</a:t>
              </a:r>
              <a:endParaRPr lang="ja-JP" altLang="en-US" dirty="0">
                <a:solidFill>
                  <a:prstClr val="black"/>
                </a:solidFill>
                <a:latin typeface="Calibri" panose="020F0502020204030204"/>
                <a:ea typeface="游ゴシック" panose="020B0400000000000000" pitchFamily="50" charset="-128"/>
              </a:endParaRPr>
            </a:p>
          </p:txBody>
        </p:sp>
      </p:grpSp>
      <p:sp>
        <p:nvSpPr>
          <p:cNvPr id="2" name="タイトル 1">
            <a:extLst>
              <a:ext uri="{FF2B5EF4-FFF2-40B4-BE49-F238E27FC236}">
                <a16:creationId xmlns:a16="http://schemas.microsoft.com/office/drawing/2014/main" id="{3129AF92-1746-4867-A1A2-894D751C8CB1}"/>
              </a:ext>
            </a:extLst>
          </p:cNvPr>
          <p:cNvSpPr>
            <a:spLocks noGrp="1"/>
          </p:cNvSpPr>
          <p:nvPr>
            <p:ph type="title"/>
          </p:nvPr>
        </p:nvSpPr>
        <p:spPr>
          <a:solidFill>
            <a:srgbClr val="0000FF"/>
          </a:solidFill>
        </p:spPr>
        <p:txBody>
          <a:bodyPr>
            <a:normAutofit/>
          </a:bodyPr>
          <a:lstStyle/>
          <a:p>
            <a:pPr algn="l"/>
            <a:r>
              <a:rPr kumimoji="1" lang="en-US" altLang="ja-JP" b="1" dirty="0">
                <a:solidFill>
                  <a:schemeClr val="bg1"/>
                </a:solidFill>
                <a:latin typeface="Segoe UI" panose="020B0502040204020203" pitchFamily="34" charset="0"/>
                <a:cs typeface="Segoe UI" panose="020B0502040204020203" pitchFamily="34" charset="0"/>
              </a:rPr>
              <a:t>Diffusion in the thin target</a:t>
            </a:r>
            <a:endParaRPr kumimoji="1" lang="ja-JP" altLang="en-US" b="1" dirty="0">
              <a:solidFill>
                <a:schemeClr val="bg1"/>
              </a:solidFill>
              <a:latin typeface="Segoe UI" panose="020B0502040204020203" pitchFamily="34" charset="0"/>
              <a:cs typeface="Segoe UI" panose="020B0502040204020203" pitchFamily="34" charset="0"/>
            </a:endParaRPr>
          </a:p>
        </p:txBody>
      </p:sp>
      <p:sp>
        <p:nvSpPr>
          <p:cNvPr id="3" name="コンテンツ プレースホルダー 2">
            <a:extLst>
              <a:ext uri="{FF2B5EF4-FFF2-40B4-BE49-F238E27FC236}">
                <a16:creationId xmlns:a16="http://schemas.microsoft.com/office/drawing/2014/main" id="{8EA3A87F-D8D5-450B-B758-DB8117D31C51}"/>
              </a:ext>
            </a:extLst>
          </p:cNvPr>
          <p:cNvSpPr>
            <a:spLocks noGrp="1"/>
          </p:cNvSpPr>
          <p:nvPr>
            <p:ph idx="1"/>
          </p:nvPr>
        </p:nvSpPr>
        <p:spPr>
          <a:xfrm>
            <a:off x="333555" y="954041"/>
            <a:ext cx="11536392" cy="1115313"/>
          </a:xfrm>
        </p:spPr>
        <p:txBody>
          <a:bodyPr>
            <a:normAutofit/>
          </a:bodyPr>
          <a:lstStyle/>
          <a:p>
            <a:pPr marL="0" indent="0">
              <a:buNone/>
            </a:pPr>
            <a:r>
              <a:rPr lang="en-US" altLang="ja-JP" b="1" dirty="0"/>
              <a:t>Diffusions of Mu in mesoporous silica are evaluated  </a:t>
            </a:r>
            <a:br>
              <a:rPr lang="en-US" altLang="ja-JP" b="1" dirty="0"/>
            </a:br>
            <a:r>
              <a:rPr lang="en-US" altLang="ja-JP" b="1" dirty="0"/>
              <a:t>	</a:t>
            </a:r>
            <a:r>
              <a:rPr lang="en-US" altLang="ja-JP" dirty="0"/>
              <a:t>t=100nm, ρ=1.1g/cm</a:t>
            </a:r>
            <a:r>
              <a:rPr lang="en-US" altLang="ja-JP" baseline="30000" dirty="0"/>
              <a:t>3</a:t>
            </a:r>
            <a:r>
              <a:rPr lang="en-US" altLang="ja-JP" dirty="0"/>
              <a:t>, D=1.6×10</a:t>
            </a:r>
            <a:r>
              <a:rPr lang="en-US" altLang="ja-JP" baseline="30000" dirty="0"/>
              <a:t>-4</a:t>
            </a:r>
            <a:r>
              <a:rPr lang="en-US" altLang="ja-JP" dirty="0"/>
              <a:t>cm</a:t>
            </a:r>
            <a:r>
              <a:rPr lang="en-US" altLang="ja-JP" baseline="30000" dirty="0"/>
              <a:t>2</a:t>
            </a:r>
            <a:r>
              <a:rPr lang="en-US" altLang="ja-JP" dirty="0"/>
              <a:t>/sec</a:t>
            </a:r>
            <a:r>
              <a:rPr lang="ja-JP" altLang="en-US" dirty="0"/>
              <a:t>＝</a:t>
            </a:r>
            <a:r>
              <a:rPr lang="en-US" altLang="ja-JP" dirty="0"/>
              <a:t>16 nm</a:t>
            </a:r>
            <a:r>
              <a:rPr lang="en-US" altLang="ja-JP" baseline="30000" dirty="0"/>
              <a:t>2</a:t>
            </a:r>
            <a:r>
              <a:rPr lang="en-US" altLang="ja-JP" dirty="0"/>
              <a:t>/</a:t>
            </a:r>
            <a:r>
              <a:rPr lang="en-US" altLang="ja-JP" dirty="0" err="1"/>
              <a:t>nsec</a:t>
            </a:r>
            <a:r>
              <a:rPr lang="en-US" altLang="ja-JP" dirty="0"/>
              <a:t>.</a:t>
            </a:r>
          </a:p>
        </p:txBody>
      </p:sp>
      <p:grpSp>
        <p:nvGrpSpPr>
          <p:cNvPr id="26" name="グループ化 25">
            <a:extLst>
              <a:ext uri="{FF2B5EF4-FFF2-40B4-BE49-F238E27FC236}">
                <a16:creationId xmlns:a16="http://schemas.microsoft.com/office/drawing/2014/main" id="{435AAE73-864B-4E5E-9BFD-3E4DF1E37431}"/>
              </a:ext>
            </a:extLst>
          </p:cNvPr>
          <p:cNvGrpSpPr/>
          <p:nvPr/>
        </p:nvGrpSpPr>
        <p:grpSpPr>
          <a:xfrm>
            <a:off x="1733303" y="1841805"/>
            <a:ext cx="3674928" cy="3505577"/>
            <a:chOff x="318757" y="2639376"/>
            <a:chExt cx="3387342" cy="3244633"/>
          </a:xfrm>
        </p:grpSpPr>
        <p:pic>
          <p:nvPicPr>
            <p:cNvPr id="15" name="図 14">
              <a:extLst>
                <a:ext uri="{FF2B5EF4-FFF2-40B4-BE49-F238E27FC236}">
                  <a16:creationId xmlns:a16="http://schemas.microsoft.com/office/drawing/2014/main" id="{1C17B464-B7C0-4C8B-A0CA-5CDA64D549E0}"/>
                </a:ext>
              </a:extLst>
            </p:cNvPr>
            <p:cNvPicPr>
              <a:picLocks noChangeAspect="1"/>
            </p:cNvPicPr>
            <p:nvPr/>
          </p:nvPicPr>
          <p:blipFill>
            <a:blip r:embed="rId4">
              <a:extLst>
                <a:ext uri="{28A0092B-C50C-407E-A947-70E740481C1C}">
                  <a14:useLocalDpi xmlns:a14="http://schemas.microsoft.com/office/drawing/2010/main" val="0"/>
                </a:ext>
              </a:extLst>
            </a:blip>
            <a:srcRect l="2441" r="2583"/>
            <a:stretch/>
          </p:blipFill>
          <p:spPr>
            <a:xfrm>
              <a:off x="318757" y="2639376"/>
              <a:ext cx="3387342" cy="3244633"/>
            </a:xfrm>
            <a:prstGeom prst="rect">
              <a:avLst/>
            </a:prstGeom>
          </p:spPr>
        </p:pic>
        <p:sp>
          <p:nvSpPr>
            <p:cNvPr id="16" name="正方形/長方形 15">
              <a:extLst>
                <a:ext uri="{FF2B5EF4-FFF2-40B4-BE49-F238E27FC236}">
                  <a16:creationId xmlns:a16="http://schemas.microsoft.com/office/drawing/2014/main" id="{4FAFDB44-FAF3-49C8-A209-DF9F8D94A475}"/>
                </a:ext>
              </a:extLst>
            </p:cNvPr>
            <p:cNvSpPr/>
            <p:nvPr/>
          </p:nvSpPr>
          <p:spPr>
            <a:xfrm>
              <a:off x="597059" y="3246730"/>
              <a:ext cx="1446241" cy="243359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Segoe UI"/>
                <a:ea typeface="游ゴシック"/>
              </a:endParaRPr>
            </a:p>
          </p:txBody>
        </p:sp>
      </p:grpSp>
      <p:sp>
        <p:nvSpPr>
          <p:cNvPr id="27" name="テキスト ボックス 26">
            <a:extLst>
              <a:ext uri="{FF2B5EF4-FFF2-40B4-BE49-F238E27FC236}">
                <a16:creationId xmlns:a16="http://schemas.microsoft.com/office/drawing/2014/main" id="{3B6CCEE0-D630-43F1-8A5D-003DE8A6AFFF}"/>
              </a:ext>
            </a:extLst>
          </p:cNvPr>
          <p:cNvSpPr txBox="1"/>
          <p:nvPr/>
        </p:nvSpPr>
        <p:spPr>
          <a:xfrm>
            <a:off x="1675859" y="5245577"/>
            <a:ext cx="4533085" cy="707886"/>
          </a:xfrm>
          <a:prstGeom prst="rect">
            <a:avLst/>
          </a:prstGeom>
          <a:noFill/>
        </p:spPr>
        <p:txBody>
          <a:bodyPr wrap="square" rtlCol="0">
            <a:spAutoFit/>
          </a:bodyPr>
          <a:lstStyle/>
          <a:p>
            <a:pPr defTabSz="457200">
              <a:defRPr/>
            </a:pPr>
            <a:r>
              <a:rPr lang="en-US" altLang="ja-JP" sz="2000" dirty="0">
                <a:solidFill>
                  <a:prstClr val="black"/>
                </a:solidFill>
                <a:latin typeface="Segoe UI"/>
                <a:ea typeface="游ゴシック"/>
              </a:rPr>
              <a:t>SRIM Simulation </a:t>
            </a:r>
          </a:p>
          <a:p>
            <a:pPr defTabSz="457200">
              <a:defRPr/>
            </a:pPr>
            <a:r>
              <a:rPr lang="ja-JP" altLang="en-US" sz="2000" dirty="0">
                <a:solidFill>
                  <a:prstClr val="black"/>
                </a:solidFill>
                <a:latin typeface="Segoe UI"/>
                <a:ea typeface="游ゴシック"/>
              </a:rPr>
              <a:t>➡ </a:t>
            </a:r>
            <a:r>
              <a:rPr lang="en-US" altLang="ja-JP" sz="2000" dirty="0">
                <a:solidFill>
                  <a:prstClr val="black"/>
                </a:solidFill>
                <a:latin typeface="Segoe UI"/>
                <a:ea typeface="游ゴシック"/>
              </a:rPr>
              <a:t>Diffusion Equation Analysis</a:t>
            </a:r>
            <a:endParaRPr lang="ja-JP" altLang="en-US" sz="2000" dirty="0">
              <a:solidFill>
                <a:prstClr val="black"/>
              </a:solidFill>
              <a:latin typeface="Segoe UI"/>
              <a:ea typeface="游ゴシック"/>
            </a:endParaRPr>
          </a:p>
        </p:txBody>
      </p:sp>
      <p:sp>
        <p:nvSpPr>
          <p:cNvPr id="29" name="テキスト ボックス 28">
            <a:extLst>
              <a:ext uri="{FF2B5EF4-FFF2-40B4-BE49-F238E27FC236}">
                <a16:creationId xmlns:a16="http://schemas.microsoft.com/office/drawing/2014/main" id="{1276B267-4DEA-4ED6-B637-DB82F41F2F25}"/>
              </a:ext>
            </a:extLst>
          </p:cNvPr>
          <p:cNvSpPr txBox="1"/>
          <p:nvPr/>
        </p:nvSpPr>
        <p:spPr>
          <a:xfrm>
            <a:off x="9802110" y="5422325"/>
            <a:ext cx="885826" cy="553998"/>
          </a:xfrm>
          <a:prstGeom prst="rect">
            <a:avLst/>
          </a:prstGeom>
          <a:noFill/>
        </p:spPr>
        <p:txBody>
          <a:bodyPr wrap="square" lIns="0" tIns="0" rIns="0" bIns="0">
            <a:spAutoFit/>
          </a:bodyPr>
          <a:lstStyle/>
          <a:p>
            <a:pPr algn="ctr" defTabSz="457200">
              <a:defRPr/>
            </a:pPr>
            <a:r>
              <a:rPr lang="ja-JP" altLang="en-US" sz="1200" b="1" dirty="0">
                <a:solidFill>
                  <a:srgbClr val="FF0000"/>
                </a:solidFill>
                <a:latin typeface="Segoe UI"/>
                <a:ea typeface="游ゴシック"/>
              </a:rPr>
              <a:t>➡ </a:t>
            </a:r>
            <a:endParaRPr lang="en-US" altLang="ja-JP" sz="1200" b="1" dirty="0">
              <a:solidFill>
                <a:srgbClr val="FF0000"/>
              </a:solidFill>
              <a:latin typeface="Segoe UI"/>
              <a:ea typeface="游ゴシック"/>
            </a:endParaRPr>
          </a:p>
          <a:p>
            <a:pPr defTabSz="457200">
              <a:defRPr/>
            </a:pPr>
            <a:r>
              <a:rPr lang="en-US" altLang="ja-JP" sz="1200" b="1" dirty="0">
                <a:solidFill>
                  <a:srgbClr val="FF0000"/>
                </a:solidFill>
                <a:latin typeface="Segoe UI"/>
                <a:ea typeface="游ゴシック"/>
              </a:rPr>
              <a:t>        Back Evaporation</a:t>
            </a:r>
            <a:endParaRPr kumimoji="0" lang="ja-JP" altLang="en-US" sz="1200" b="1" dirty="0">
              <a:solidFill>
                <a:srgbClr val="FF0000"/>
              </a:solidFill>
              <a:latin typeface="Segoe UI"/>
              <a:ea typeface="游ゴシック"/>
            </a:endParaRPr>
          </a:p>
        </p:txBody>
      </p:sp>
      <p:sp>
        <p:nvSpPr>
          <p:cNvPr id="33" name="テキスト ボックス 32">
            <a:extLst>
              <a:ext uri="{FF2B5EF4-FFF2-40B4-BE49-F238E27FC236}">
                <a16:creationId xmlns:a16="http://schemas.microsoft.com/office/drawing/2014/main" id="{A34CEEEE-805D-43F4-9F87-CED29C68870F}"/>
              </a:ext>
            </a:extLst>
          </p:cNvPr>
          <p:cNvSpPr txBox="1"/>
          <p:nvPr/>
        </p:nvSpPr>
        <p:spPr>
          <a:xfrm>
            <a:off x="1733304" y="6006594"/>
            <a:ext cx="8819082" cy="830997"/>
          </a:xfrm>
          <a:prstGeom prst="rect">
            <a:avLst/>
          </a:prstGeom>
          <a:noFill/>
        </p:spPr>
        <p:txBody>
          <a:bodyPr wrap="square" rtlCol="0">
            <a:spAutoFit/>
          </a:bodyPr>
          <a:lstStyle/>
          <a:p>
            <a:pPr defTabSz="457200">
              <a:defRPr/>
            </a:pPr>
            <a:r>
              <a:rPr lang="en-US" altLang="ja-JP" sz="2400" dirty="0">
                <a:solidFill>
                  <a:prstClr val="black"/>
                </a:solidFill>
                <a:latin typeface="Segoe UI"/>
                <a:ea typeface="游ゴシック"/>
              </a:rPr>
              <a:t>Mu-distribution : </a:t>
            </a:r>
            <a:r>
              <a:rPr kumimoji="0" lang="en-US" altLang="ja-JP" sz="2400" dirty="0">
                <a:solidFill>
                  <a:prstClr val="black"/>
                </a:solidFill>
                <a:latin typeface="Segoe UI"/>
                <a:ea typeface="游ゴシック"/>
              </a:rPr>
              <a:t>f</a:t>
            </a:r>
            <a:r>
              <a:rPr lang="en-US" altLang="ja-JP" sz="2400" dirty="0">
                <a:solidFill>
                  <a:prstClr val="black"/>
                </a:solidFill>
                <a:latin typeface="Segoe UI"/>
                <a:ea typeface="游ゴシック"/>
              </a:rPr>
              <a:t>(</a:t>
            </a:r>
            <a:r>
              <a:rPr lang="en-US" altLang="ja-JP" sz="2400" dirty="0" err="1">
                <a:solidFill>
                  <a:prstClr val="black"/>
                </a:solidFill>
                <a:latin typeface="Segoe UI"/>
                <a:ea typeface="游ゴシック"/>
              </a:rPr>
              <a:t>t,x</a:t>
            </a:r>
            <a:r>
              <a:rPr lang="en-US" altLang="ja-JP" sz="2400" dirty="0">
                <a:solidFill>
                  <a:prstClr val="black"/>
                </a:solidFill>
                <a:latin typeface="Segoe UI"/>
                <a:ea typeface="游ゴシック"/>
              </a:rPr>
              <a:t>),</a:t>
            </a:r>
            <a:br>
              <a:rPr lang="en-US" altLang="ja-JP" sz="2400" dirty="0">
                <a:solidFill>
                  <a:prstClr val="black"/>
                </a:solidFill>
                <a:latin typeface="Segoe UI"/>
                <a:ea typeface="游ゴシック"/>
              </a:rPr>
            </a:br>
            <a:r>
              <a:rPr lang="en-US" altLang="ja-JP" sz="2400" dirty="0">
                <a:solidFill>
                  <a:prstClr val="black"/>
                </a:solidFill>
                <a:latin typeface="Segoe UI"/>
                <a:ea typeface="游ゴシック"/>
              </a:rPr>
              <a:t>Eq: d</a:t>
            </a:r>
            <a:r>
              <a:rPr kumimoji="0" lang="en-US" altLang="ja-JP" sz="2400" dirty="0">
                <a:solidFill>
                  <a:prstClr val="black"/>
                </a:solidFill>
                <a:latin typeface="Segoe UI"/>
                <a:ea typeface="游ゴシック"/>
              </a:rPr>
              <a:t>f/dt=D</a:t>
            </a:r>
            <a:r>
              <a:rPr kumimoji="0" lang="ja-JP" altLang="en-US" sz="2400" dirty="0">
                <a:solidFill>
                  <a:prstClr val="black"/>
                </a:solidFill>
                <a:latin typeface="Segoe UI"/>
                <a:ea typeface="游ゴシック"/>
              </a:rPr>
              <a:t>△</a:t>
            </a:r>
            <a:r>
              <a:rPr kumimoji="0" lang="en-US" altLang="ja-JP" sz="2400" dirty="0">
                <a:solidFill>
                  <a:prstClr val="black"/>
                </a:solidFill>
                <a:latin typeface="Segoe UI"/>
                <a:ea typeface="游ゴシック"/>
              </a:rPr>
              <a:t>f,   BC: f(t, </a:t>
            </a:r>
            <a:r>
              <a:rPr kumimoji="0" lang="en-US" altLang="ja-JP" sz="2400" baseline="-25000" dirty="0">
                <a:solidFill>
                  <a:prstClr val="black"/>
                </a:solidFill>
                <a:latin typeface="Segoe UI"/>
                <a:ea typeface="游ゴシック"/>
              </a:rPr>
              <a:t>surface</a:t>
            </a:r>
            <a:r>
              <a:rPr kumimoji="0" lang="en-US" altLang="ja-JP" sz="2400" dirty="0">
                <a:solidFill>
                  <a:prstClr val="black"/>
                </a:solidFill>
                <a:latin typeface="Segoe UI"/>
                <a:ea typeface="游ゴシック"/>
              </a:rPr>
              <a:t>)</a:t>
            </a:r>
            <a:r>
              <a:rPr kumimoji="0" lang="en-US" altLang="ja-JP" sz="2400" baseline="-25000" dirty="0">
                <a:solidFill>
                  <a:prstClr val="black"/>
                </a:solidFill>
                <a:latin typeface="Segoe UI"/>
                <a:ea typeface="游ゴシック"/>
              </a:rPr>
              <a:t> </a:t>
            </a:r>
            <a:r>
              <a:rPr kumimoji="0" lang="en-US" altLang="ja-JP" sz="2400" dirty="0">
                <a:solidFill>
                  <a:prstClr val="black"/>
                </a:solidFill>
                <a:latin typeface="Segoe UI"/>
                <a:ea typeface="游ゴシック"/>
              </a:rPr>
              <a:t>=0, f(0,x)={SRIM-Result}.</a:t>
            </a:r>
            <a:endParaRPr lang="ja-JP" altLang="en-US" sz="2400" dirty="0">
              <a:solidFill>
                <a:prstClr val="black"/>
              </a:solidFill>
              <a:latin typeface="Segoe UI"/>
              <a:ea typeface="游ゴシック"/>
            </a:endParaRPr>
          </a:p>
        </p:txBody>
      </p:sp>
      <p:grpSp>
        <p:nvGrpSpPr>
          <p:cNvPr id="31" name="グループ化 30">
            <a:extLst>
              <a:ext uri="{FF2B5EF4-FFF2-40B4-BE49-F238E27FC236}">
                <a16:creationId xmlns:a16="http://schemas.microsoft.com/office/drawing/2014/main" id="{E81EA1F2-ACCC-4689-A6B2-A8CAA2045D7C}"/>
              </a:ext>
            </a:extLst>
          </p:cNvPr>
          <p:cNvGrpSpPr/>
          <p:nvPr/>
        </p:nvGrpSpPr>
        <p:grpSpPr>
          <a:xfrm>
            <a:off x="5963326" y="5362533"/>
            <a:ext cx="963593" cy="567795"/>
            <a:chOff x="4439325" y="5362532"/>
            <a:chExt cx="963593" cy="567795"/>
          </a:xfrm>
        </p:grpSpPr>
        <p:sp>
          <p:nvSpPr>
            <p:cNvPr id="30" name="テキスト ボックス 29">
              <a:extLst>
                <a:ext uri="{FF2B5EF4-FFF2-40B4-BE49-F238E27FC236}">
                  <a16:creationId xmlns:a16="http://schemas.microsoft.com/office/drawing/2014/main" id="{41541C2D-2FF6-4A1C-8D77-3D3C2BEE5240}"/>
                </a:ext>
              </a:extLst>
            </p:cNvPr>
            <p:cNvSpPr txBox="1"/>
            <p:nvPr/>
          </p:nvSpPr>
          <p:spPr>
            <a:xfrm>
              <a:off x="4517092" y="5376329"/>
              <a:ext cx="885826" cy="553998"/>
            </a:xfrm>
            <a:prstGeom prst="rect">
              <a:avLst/>
            </a:prstGeom>
            <a:noFill/>
          </p:spPr>
          <p:txBody>
            <a:bodyPr wrap="square" lIns="0" tIns="0" rIns="0" bIns="0">
              <a:spAutoFit/>
            </a:bodyPr>
            <a:lstStyle/>
            <a:p>
              <a:pPr algn="ctr" defTabSz="457200">
                <a:defRPr/>
              </a:pPr>
              <a:r>
                <a:rPr lang="ja-JP" altLang="en-US" sz="1200" b="1" dirty="0">
                  <a:solidFill>
                    <a:srgbClr val="0000C0"/>
                  </a:solidFill>
                  <a:latin typeface="Segoe UI"/>
                  <a:ea typeface="游ゴシック"/>
                </a:rPr>
                <a:t> </a:t>
              </a:r>
              <a:endParaRPr lang="en-US" altLang="ja-JP" sz="1200" b="1" dirty="0">
                <a:solidFill>
                  <a:srgbClr val="0000C0"/>
                </a:solidFill>
                <a:latin typeface="Segoe UI"/>
                <a:ea typeface="游ゴシック"/>
              </a:endParaRPr>
            </a:p>
            <a:p>
              <a:pPr defTabSz="457200">
                <a:defRPr/>
              </a:pPr>
              <a:r>
                <a:rPr kumimoji="0" lang="en-US" altLang="ja-JP" sz="1200" b="1" dirty="0">
                  <a:solidFill>
                    <a:srgbClr val="0000C0"/>
                  </a:solidFill>
                  <a:latin typeface="Segoe UI"/>
                  <a:ea typeface="游ゴシック"/>
                </a:rPr>
                <a:t>Front</a:t>
              </a:r>
              <a:r>
                <a:rPr lang="en-US" altLang="ja-JP" sz="1200" b="1" dirty="0">
                  <a:solidFill>
                    <a:srgbClr val="0000C0"/>
                  </a:solidFill>
                  <a:latin typeface="Segoe UI"/>
                  <a:ea typeface="游ゴシック"/>
                </a:rPr>
                <a:t> Evaporation</a:t>
              </a:r>
              <a:endParaRPr kumimoji="0" lang="ja-JP" altLang="en-US" sz="1200" b="1" dirty="0">
                <a:solidFill>
                  <a:srgbClr val="0000C0"/>
                </a:solidFill>
                <a:latin typeface="Segoe UI"/>
                <a:ea typeface="游ゴシック"/>
              </a:endParaRPr>
            </a:p>
          </p:txBody>
        </p:sp>
        <p:sp>
          <p:nvSpPr>
            <p:cNvPr id="32" name="テキスト ボックス 31">
              <a:extLst>
                <a:ext uri="{FF2B5EF4-FFF2-40B4-BE49-F238E27FC236}">
                  <a16:creationId xmlns:a16="http://schemas.microsoft.com/office/drawing/2014/main" id="{57CC6A69-6439-47D3-9674-63FFDFC588CC}"/>
                </a:ext>
              </a:extLst>
            </p:cNvPr>
            <p:cNvSpPr txBox="1"/>
            <p:nvPr/>
          </p:nvSpPr>
          <p:spPr>
            <a:xfrm rot="10800000">
              <a:off x="4439325" y="5362532"/>
              <a:ext cx="433258" cy="276999"/>
            </a:xfrm>
            <a:prstGeom prst="rect">
              <a:avLst/>
            </a:prstGeom>
            <a:noFill/>
          </p:spPr>
          <p:txBody>
            <a:bodyPr wrap="square">
              <a:spAutoFit/>
            </a:bodyPr>
            <a:lstStyle/>
            <a:p>
              <a:pPr defTabSz="457200">
                <a:defRPr/>
              </a:pPr>
              <a:r>
                <a:rPr lang="ja-JP" altLang="en-US" sz="1200" dirty="0">
                  <a:solidFill>
                    <a:srgbClr val="0000C0"/>
                  </a:solidFill>
                  <a:latin typeface="Segoe UI"/>
                  <a:ea typeface="游ゴシック"/>
                </a:rPr>
                <a:t>➡</a:t>
              </a:r>
              <a:endParaRPr kumimoji="0" lang="ja-JP" altLang="en-US" sz="1200" dirty="0">
                <a:solidFill>
                  <a:prstClr val="black"/>
                </a:solidFill>
                <a:latin typeface="Segoe UI"/>
                <a:ea typeface="游ゴシック"/>
              </a:endParaRPr>
            </a:p>
          </p:txBody>
        </p:sp>
      </p:grpSp>
      <p:sp>
        <p:nvSpPr>
          <p:cNvPr id="34" name="テキスト ボックス 33">
            <a:extLst>
              <a:ext uri="{FF2B5EF4-FFF2-40B4-BE49-F238E27FC236}">
                <a16:creationId xmlns:a16="http://schemas.microsoft.com/office/drawing/2014/main" id="{11426D0D-D18D-F4C7-8377-DFB2AB4E8E39}"/>
              </a:ext>
            </a:extLst>
          </p:cNvPr>
          <p:cNvSpPr txBox="1"/>
          <p:nvPr/>
        </p:nvSpPr>
        <p:spPr>
          <a:xfrm>
            <a:off x="2116284" y="1902374"/>
            <a:ext cx="2701636" cy="184666"/>
          </a:xfrm>
          <a:prstGeom prst="rect">
            <a:avLst/>
          </a:prstGeom>
          <a:solidFill>
            <a:schemeClr val="bg1"/>
          </a:solidFill>
        </p:spPr>
        <p:txBody>
          <a:bodyPr wrap="square" lIns="0" tIns="0" rIns="0" bIns="0">
            <a:noAutofit/>
          </a:bodyPr>
          <a:lstStyle/>
          <a:p>
            <a:pPr algn="ctr" defTabSz="457200">
              <a:defRPr/>
            </a:pPr>
            <a:r>
              <a:rPr lang="en-US" altLang="ja-JP" b="1" dirty="0">
                <a:solidFill>
                  <a:srgbClr val="FF0000"/>
                </a:solidFill>
                <a:latin typeface="Segoe UI"/>
                <a:ea typeface="游ゴシック"/>
              </a:rPr>
              <a:t>2keV muon stopping</a:t>
            </a:r>
            <a:endParaRPr kumimoji="0" lang="ja-JP" altLang="en-US" b="1" dirty="0">
              <a:solidFill>
                <a:srgbClr val="FF0000"/>
              </a:solidFill>
              <a:latin typeface="Segoe UI"/>
              <a:ea typeface="游ゴシック"/>
            </a:endParaRPr>
          </a:p>
        </p:txBody>
      </p:sp>
      <p:sp>
        <p:nvSpPr>
          <p:cNvPr id="6" name="スライド番号プレースホルダー 5">
            <a:extLst>
              <a:ext uri="{FF2B5EF4-FFF2-40B4-BE49-F238E27FC236}">
                <a16:creationId xmlns:a16="http://schemas.microsoft.com/office/drawing/2014/main" id="{54C20E74-BD4A-01BE-FFBC-A9D2D3F787BC}"/>
              </a:ext>
            </a:extLst>
          </p:cNvPr>
          <p:cNvSpPr>
            <a:spLocks noGrp="1"/>
          </p:cNvSpPr>
          <p:nvPr>
            <p:ph type="sldNum" sz="quarter" idx="12"/>
          </p:nvPr>
        </p:nvSpPr>
        <p:spPr/>
        <p:txBody>
          <a:bodyPr/>
          <a:lstStyle/>
          <a:p>
            <a:fld id="{6ECE9F22-6082-4149-A6D0-CD8937F79825}" type="slidenum">
              <a:rPr kumimoji="1" lang="ja-JP" altLang="en-US" smtClean="0"/>
              <a:t>51</a:t>
            </a:fld>
            <a:endParaRPr kumimoji="1" lang="ja-JP" altLang="en-US"/>
          </a:p>
        </p:txBody>
      </p:sp>
    </p:spTree>
    <p:extLst>
      <p:ext uri="{BB962C8B-B14F-4D97-AF65-F5344CB8AC3E}">
        <p14:creationId xmlns:p14="http://schemas.microsoft.com/office/powerpoint/2010/main" val="4051044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29AF92-1746-4867-A1A2-894D751C8CB1}"/>
              </a:ext>
            </a:extLst>
          </p:cNvPr>
          <p:cNvSpPr>
            <a:spLocks noGrp="1"/>
          </p:cNvSpPr>
          <p:nvPr>
            <p:ph type="title"/>
          </p:nvPr>
        </p:nvSpPr>
        <p:spPr>
          <a:solidFill>
            <a:srgbClr val="0000FF"/>
          </a:solidFill>
        </p:spPr>
        <p:txBody>
          <a:bodyPr>
            <a:normAutofit/>
          </a:bodyPr>
          <a:lstStyle/>
          <a:p>
            <a:r>
              <a:rPr lang="en-US" altLang="ja-JP" b="1" dirty="0">
                <a:solidFill>
                  <a:schemeClr val="bg1"/>
                </a:solidFill>
                <a:latin typeface="Segoe UI" panose="020B0502040204020203" pitchFamily="34" charset="0"/>
                <a:cs typeface="Segoe UI" panose="020B0502040204020203" pitchFamily="34" charset="0"/>
              </a:rPr>
              <a:t>Mu-Evaporation from</a:t>
            </a:r>
            <a:r>
              <a:rPr kumimoji="1" lang="en-US" altLang="ja-JP" b="1" dirty="0">
                <a:solidFill>
                  <a:schemeClr val="bg1"/>
                </a:solidFill>
                <a:latin typeface="Segoe UI" panose="020B0502040204020203" pitchFamily="34" charset="0"/>
                <a:cs typeface="Segoe UI" panose="020B0502040204020203" pitchFamily="34" charset="0"/>
              </a:rPr>
              <a:t> the target</a:t>
            </a:r>
            <a:endParaRPr kumimoji="1" lang="ja-JP" altLang="en-US" b="1" dirty="0">
              <a:solidFill>
                <a:schemeClr val="bg1"/>
              </a:solidFill>
              <a:latin typeface="Segoe UI" panose="020B0502040204020203" pitchFamily="34" charset="0"/>
              <a:cs typeface="Segoe UI" panose="020B0502040204020203" pitchFamily="34" charset="0"/>
            </a:endParaRPr>
          </a:p>
        </p:txBody>
      </p:sp>
      <p:sp>
        <p:nvSpPr>
          <p:cNvPr id="27" name="テキスト ボックス 26">
            <a:extLst>
              <a:ext uri="{FF2B5EF4-FFF2-40B4-BE49-F238E27FC236}">
                <a16:creationId xmlns:a16="http://schemas.microsoft.com/office/drawing/2014/main" id="{3B6CCEE0-D630-43F1-8A5D-003DE8A6AFFF}"/>
              </a:ext>
            </a:extLst>
          </p:cNvPr>
          <p:cNvSpPr txBox="1"/>
          <p:nvPr/>
        </p:nvSpPr>
        <p:spPr>
          <a:xfrm>
            <a:off x="1859651" y="4698815"/>
            <a:ext cx="8148674" cy="830997"/>
          </a:xfrm>
          <a:prstGeom prst="rect">
            <a:avLst/>
          </a:prstGeom>
          <a:noFill/>
        </p:spPr>
        <p:txBody>
          <a:bodyPr wrap="square" rtlCol="0">
            <a:spAutoFit/>
          </a:bodyPr>
          <a:lstStyle/>
          <a:p>
            <a:pPr defTabSz="457200">
              <a:defRPr/>
            </a:pPr>
            <a:r>
              <a:rPr kumimoji="0" lang="en-US" altLang="ja-JP" sz="2400" dirty="0">
                <a:solidFill>
                  <a:prstClr val="black"/>
                </a:solidFill>
                <a:latin typeface="Segoe UI"/>
                <a:ea typeface="游ゴシック"/>
              </a:rPr>
              <a:t>Muoniums are evaporated </a:t>
            </a:r>
          </a:p>
          <a:p>
            <a:pPr defTabSz="457200">
              <a:defRPr/>
            </a:pPr>
            <a:r>
              <a:rPr kumimoji="0" lang="en-US" altLang="ja-JP" sz="2400" dirty="0">
                <a:solidFill>
                  <a:prstClr val="black"/>
                </a:solidFill>
                <a:latin typeface="Segoe UI"/>
                <a:ea typeface="游ゴシック"/>
              </a:rPr>
              <a:t>	</a:t>
            </a:r>
            <a:r>
              <a:rPr kumimoji="0" lang="ja-JP" altLang="en-US" sz="2400" dirty="0">
                <a:solidFill>
                  <a:srgbClr val="FF0000"/>
                </a:solidFill>
                <a:latin typeface="Segoe UI"/>
                <a:ea typeface="游ゴシック"/>
              </a:rPr>
              <a:t>～</a:t>
            </a:r>
            <a:r>
              <a:rPr kumimoji="0" lang="en-US" altLang="ja-JP" sz="2400" dirty="0">
                <a:solidFill>
                  <a:srgbClr val="FF0000"/>
                </a:solidFill>
                <a:latin typeface="Segoe UI"/>
                <a:ea typeface="游ゴシック"/>
              </a:rPr>
              <a:t>60% from back plane </a:t>
            </a:r>
            <a:r>
              <a:rPr kumimoji="0" lang="en-US" altLang="ja-JP" sz="2400" dirty="0">
                <a:solidFill>
                  <a:prstClr val="black"/>
                </a:solidFill>
                <a:latin typeface="Segoe UI"/>
                <a:ea typeface="游ゴシック"/>
              </a:rPr>
              <a:t>and</a:t>
            </a:r>
            <a:r>
              <a:rPr lang="ja-JP" altLang="en-US" sz="2400" dirty="0">
                <a:solidFill>
                  <a:prstClr val="black"/>
                </a:solidFill>
                <a:latin typeface="Segoe UI"/>
                <a:ea typeface="游ゴシック"/>
              </a:rPr>
              <a:t> </a:t>
            </a:r>
            <a:r>
              <a:rPr lang="ja-JP" altLang="en-US" sz="2400" dirty="0">
                <a:solidFill>
                  <a:srgbClr val="0000C0"/>
                </a:solidFill>
                <a:latin typeface="Segoe UI"/>
                <a:ea typeface="游ゴシック"/>
              </a:rPr>
              <a:t>～</a:t>
            </a:r>
            <a:r>
              <a:rPr lang="en-US" altLang="ja-JP" sz="2400" dirty="0">
                <a:solidFill>
                  <a:srgbClr val="0000C0"/>
                </a:solidFill>
                <a:latin typeface="Segoe UI"/>
                <a:ea typeface="游ゴシック"/>
              </a:rPr>
              <a:t>30% </a:t>
            </a:r>
            <a:r>
              <a:rPr kumimoji="0" lang="en-US" altLang="ja-JP" sz="2400" dirty="0">
                <a:solidFill>
                  <a:srgbClr val="0000C0"/>
                </a:solidFill>
                <a:latin typeface="Segoe UI"/>
                <a:ea typeface="游ゴシック"/>
              </a:rPr>
              <a:t>from front plane</a:t>
            </a:r>
            <a:r>
              <a:rPr kumimoji="0" lang="en-US" altLang="ja-JP" sz="2400" dirty="0">
                <a:solidFill>
                  <a:prstClr val="black"/>
                </a:solidFill>
                <a:latin typeface="Segoe UI"/>
                <a:ea typeface="游ゴシック"/>
              </a:rPr>
              <a:t>.</a:t>
            </a:r>
          </a:p>
        </p:txBody>
      </p:sp>
      <p:grpSp>
        <p:nvGrpSpPr>
          <p:cNvPr id="12" name="グループ化 11">
            <a:extLst>
              <a:ext uri="{FF2B5EF4-FFF2-40B4-BE49-F238E27FC236}">
                <a16:creationId xmlns:a16="http://schemas.microsoft.com/office/drawing/2014/main" id="{EA784A37-40B9-485E-9F44-DEB6D721A462}"/>
              </a:ext>
            </a:extLst>
          </p:cNvPr>
          <p:cNvGrpSpPr/>
          <p:nvPr/>
        </p:nvGrpSpPr>
        <p:grpSpPr>
          <a:xfrm>
            <a:off x="1859652" y="988868"/>
            <a:ext cx="3609333" cy="3642084"/>
            <a:chOff x="453216" y="1462236"/>
            <a:chExt cx="3609333" cy="3642084"/>
          </a:xfrm>
        </p:grpSpPr>
        <p:sp>
          <p:nvSpPr>
            <p:cNvPr id="23" name="テキスト ボックス 22">
              <a:extLst>
                <a:ext uri="{FF2B5EF4-FFF2-40B4-BE49-F238E27FC236}">
                  <a16:creationId xmlns:a16="http://schemas.microsoft.com/office/drawing/2014/main" id="{A5EB9AB1-E0D4-4AE1-9459-377FE90212B8}"/>
                </a:ext>
              </a:extLst>
            </p:cNvPr>
            <p:cNvSpPr txBox="1"/>
            <p:nvPr/>
          </p:nvSpPr>
          <p:spPr>
            <a:xfrm>
              <a:off x="1483006" y="4827321"/>
              <a:ext cx="2344037"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Segoe UI"/>
                  <a:ea typeface="游ゴシック"/>
                </a:rPr>
                <a:t>Time  / </a:t>
              </a:r>
              <a:r>
                <a:rPr kumimoji="0" lang="en-US" altLang="ja-JP" dirty="0" err="1">
                  <a:solidFill>
                    <a:prstClr val="black"/>
                  </a:solidFill>
                  <a:latin typeface="Segoe UI"/>
                  <a:ea typeface="游ゴシック"/>
                </a:rPr>
                <a:t>nsec</a:t>
              </a:r>
              <a:endParaRPr lang="ja-JP" altLang="en-US" dirty="0">
                <a:solidFill>
                  <a:prstClr val="black"/>
                </a:solidFill>
                <a:latin typeface="Segoe UI"/>
                <a:ea typeface="游ゴシック"/>
              </a:endParaRPr>
            </a:p>
          </p:txBody>
        </p:sp>
        <p:sp>
          <p:nvSpPr>
            <p:cNvPr id="24" name="テキスト ボックス 23">
              <a:extLst>
                <a:ext uri="{FF2B5EF4-FFF2-40B4-BE49-F238E27FC236}">
                  <a16:creationId xmlns:a16="http://schemas.microsoft.com/office/drawing/2014/main" id="{3C696F09-D5DC-4262-B70C-999EDAAE0FB7}"/>
                </a:ext>
              </a:extLst>
            </p:cNvPr>
            <p:cNvSpPr txBox="1"/>
            <p:nvPr/>
          </p:nvSpPr>
          <p:spPr>
            <a:xfrm rot="5400000">
              <a:off x="-1050939" y="2966391"/>
              <a:ext cx="3285310"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Segoe UI"/>
                  <a:ea typeface="游ゴシック"/>
                </a:rPr>
                <a:t>Outgoing Muonium Flux</a:t>
              </a:r>
              <a:endParaRPr lang="ja-JP" altLang="en-US" dirty="0">
                <a:solidFill>
                  <a:prstClr val="black"/>
                </a:solidFill>
                <a:latin typeface="Segoe UI"/>
                <a:ea typeface="游ゴシック"/>
              </a:endParaRPr>
            </a:p>
          </p:txBody>
        </p:sp>
        <p:pic>
          <p:nvPicPr>
            <p:cNvPr id="9" name="図 8">
              <a:extLst>
                <a:ext uri="{FF2B5EF4-FFF2-40B4-BE49-F238E27FC236}">
                  <a16:creationId xmlns:a16="http://schemas.microsoft.com/office/drawing/2014/main" id="{65BE7174-B4EB-4998-AFA5-EC02FD2970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240" y="1535607"/>
              <a:ext cx="3285309" cy="3285309"/>
            </a:xfrm>
            <a:prstGeom prst="rect">
              <a:avLst/>
            </a:prstGeom>
          </p:spPr>
        </p:pic>
      </p:grpSp>
      <p:grpSp>
        <p:nvGrpSpPr>
          <p:cNvPr id="13" name="グループ化 12">
            <a:extLst>
              <a:ext uri="{FF2B5EF4-FFF2-40B4-BE49-F238E27FC236}">
                <a16:creationId xmlns:a16="http://schemas.microsoft.com/office/drawing/2014/main" id="{EB614B8A-BB31-421A-8230-87ED604383D9}"/>
              </a:ext>
            </a:extLst>
          </p:cNvPr>
          <p:cNvGrpSpPr/>
          <p:nvPr/>
        </p:nvGrpSpPr>
        <p:grpSpPr>
          <a:xfrm>
            <a:off x="6400113" y="1025045"/>
            <a:ext cx="3608212" cy="3642369"/>
            <a:chOff x="4667108" y="1455546"/>
            <a:chExt cx="3608212" cy="3642369"/>
          </a:xfrm>
        </p:grpSpPr>
        <p:pic>
          <p:nvPicPr>
            <p:cNvPr id="11" name="図 10">
              <a:extLst>
                <a:ext uri="{FF2B5EF4-FFF2-40B4-BE49-F238E27FC236}">
                  <a16:creationId xmlns:a16="http://schemas.microsoft.com/office/drawing/2014/main" id="{67D80448-C6A6-4B24-8B37-20F3D1995D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011" y="1535607"/>
              <a:ext cx="3285309" cy="3285309"/>
            </a:xfrm>
            <a:prstGeom prst="rect">
              <a:avLst/>
            </a:prstGeom>
          </p:spPr>
        </p:pic>
        <p:sp>
          <p:nvSpPr>
            <p:cNvPr id="28" name="テキスト ボックス 27">
              <a:extLst>
                <a:ext uri="{FF2B5EF4-FFF2-40B4-BE49-F238E27FC236}">
                  <a16:creationId xmlns:a16="http://schemas.microsoft.com/office/drawing/2014/main" id="{97E4EE55-D50A-4D5E-8495-B40504E41DFF}"/>
                </a:ext>
              </a:extLst>
            </p:cNvPr>
            <p:cNvSpPr txBox="1"/>
            <p:nvPr/>
          </p:nvSpPr>
          <p:spPr>
            <a:xfrm>
              <a:off x="5593451" y="4820916"/>
              <a:ext cx="2344037"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Segoe UI"/>
                  <a:ea typeface="游ゴシック"/>
                </a:rPr>
                <a:t>Time  / </a:t>
              </a:r>
              <a:r>
                <a:rPr kumimoji="0" lang="en-US" altLang="ja-JP" dirty="0" err="1">
                  <a:solidFill>
                    <a:prstClr val="black"/>
                  </a:solidFill>
                  <a:latin typeface="Segoe UI"/>
                  <a:ea typeface="游ゴシック"/>
                </a:rPr>
                <a:t>nsec</a:t>
              </a:r>
              <a:endParaRPr lang="ja-JP" altLang="en-US" dirty="0">
                <a:solidFill>
                  <a:prstClr val="black"/>
                </a:solidFill>
                <a:latin typeface="Segoe UI"/>
                <a:ea typeface="游ゴシック"/>
              </a:endParaRPr>
            </a:p>
          </p:txBody>
        </p:sp>
        <p:sp>
          <p:nvSpPr>
            <p:cNvPr id="29" name="テキスト ボックス 28">
              <a:extLst>
                <a:ext uri="{FF2B5EF4-FFF2-40B4-BE49-F238E27FC236}">
                  <a16:creationId xmlns:a16="http://schemas.microsoft.com/office/drawing/2014/main" id="{61EE1B3B-74D8-45C7-BC89-CA7431B71C05}"/>
                </a:ext>
              </a:extLst>
            </p:cNvPr>
            <p:cNvSpPr txBox="1"/>
            <p:nvPr/>
          </p:nvSpPr>
          <p:spPr>
            <a:xfrm rot="5400000">
              <a:off x="3162953" y="2959701"/>
              <a:ext cx="3285310" cy="276999"/>
            </a:xfrm>
            <a:prstGeom prst="rect">
              <a:avLst/>
            </a:prstGeom>
            <a:noFill/>
          </p:spPr>
          <p:txBody>
            <a:bodyPr wrap="square" lIns="0" tIns="0" rIns="0" bIns="0" rtlCol="0">
              <a:spAutoFit/>
            </a:bodyPr>
            <a:lstStyle/>
            <a:p>
              <a:pPr algn="ctr" defTabSz="457200">
                <a:defRPr/>
              </a:pPr>
              <a:r>
                <a:rPr kumimoji="0" lang="en-US" altLang="ja-JP" dirty="0">
                  <a:solidFill>
                    <a:prstClr val="black"/>
                  </a:solidFill>
                  <a:latin typeface="Segoe UI"/>
                  <a:ea typeface="游ゴシック"/>
                </a:rPr>
                <a:t>Total Evaporated Muoniums</a:t>
              </a:r>
              <a:endParaRPr lang="ja-JP" altLang="en-US" dirty="0">
                <a:solidFill>
                  <a:prstClr val="black"/>
                </a:solidFill>
                <a:latin typeface="Segoe UI"/>
                <a:ea typeface="游ゴシック"/>
              </a:endParaRPr>
            </a:p>
          </p:txBody>
        </p:sp>
      </p:grpSp>
      <p:sp>
        <p:nvSpPr>
          <p:cNvPr id="30" name="テキスト ボックス 29">
            <a:extLst>
              <a:ext uri="{FF2B5EF4-FFF2-40B4-BE49-F238E27FC236}">
                <a16:creationId xmlns:a16="http://schemas.microsoft.com/office/drawing/2014/main" id="{EB3826B2-2A60-47DE-B5A5-07248432E3BE}"/>
              </a:ext>
            </a:extLst>
          </p:cNvPr>
          <p:cNvSpPr txBox="1"/>
          <p:nvPr/>
        </p:nvSpPr>
        <p:spPr>
          <a:xfrm>
            <a:off x="2534234" y="1273999"/>
            <a:ext cx="1955093" cy="276999"/>
          </a:xfrm>
          <a:prstGeom prst="rect">
            <a:avLst/>
          </a:prstGeom>
          <a:noFill/>
        </p:spPr>
        <p:txBody>
          <a:bodyPr wrap="square" lIns="0" tIns="0" rIns="0" bIns="0" rtlCol="0">
            <a:spAutoFit/>
          </a:bodyPr>
          <a:lstStyle/>
          <a:p>
            <a:pPr defTabSz="457200">
              <a:defRPr/>
            </a:pPr>
            <a:r>
              <a:rPr kumimoji="0" lang="en-US" altLang="ja-JP" dirty="0">
                <a:solidFill>
                  <a:srgbClr val="FF0000"/>
                </a:solidFill>
                <a:latin typeface="Segoe UI"/>
                <a:ea typeface="游ゴシック"/>
              </a:rPr>
              <a:t>from Back plane</a:t>
            </a:r>
            <a:endParaRPr lang="ja-JP" altLang="en-US" dirty="0">
              <a:solidFill>
                <a:srgbClr val="FF0000"/>
              </a:solidFill>
              <a:latin typeface="Segoe UI"/>
              <a:ea typeface="游ゴシック"/>
            </a:endParaRPr>
          </a:p>
        </p:txBody>
      </p:sp>
      <p:sp>
        <p:nvSpPr>
          <p:cNvPr id="31" name="テキスト ボックス 30">
            <a:extLst>
              <a:ext uri="{FF2B5EF4-FFF2-40B4-BE49-F238E27FC236}">
                <a16:creationId xmlns:a16="http://schemas.microsoft.com/office/drawing/2014/main" id="{89DF2CBA-A15A-4B50-9A40-154DC5846A55}"/>
              </a:ext>
            </a:extLst>
          </p:cNvPr>
          <p:cNvSpPr txBox="1"/>
          <p:nvPr/>
        </p:nvSpPr>
        <p:spPr>
          <a:xfrm>
            <a:off x="2648642" y="3570348"/>
            <a:ext cx="1955093" cy="276999"/>
          </a:xfrm>
          <a:prstGeom prst="rect">
            <a:avLst/>
          </a:prstGeom>
          <a:noFill/>
        </p:spPr>
        <p:txBody>
          <a:bodyPr wrap="square" lIns="0" tIns="0" rIns="0" bIns="0" rtlCol="0">
            <a:spAutoFit/>
          </a:bodyPr>
          <a:lstStyle/>
          <a:p>
            <a:pPr defTabSz="457200">
              <a:defRPr/>
            </a:pPr>
            <a:r>
              <a:rPr kumimoji="0" lang="en-US" altLang="ja-JP" dirty="0">
                <a:solidFill>
                  <a:srgbClr val="0000C0"/>
                </a:solidFill>
                <a:latin typeface="Segoe UI"/>
                <a:ea typeface="游ゴシック"/>
              </a:rPr>
              <a:t>f</a:t>
            </a:r>
            <a:r>
              <a:rPr lang="en-US" altLang="ja-JP" dirty="0">
                <a:solidFill>
                  <a:srgbClr val="0000C0"/>
                </a:solidFill>
                <a:latin typeface="Segoe UI"/>
                <a:ea typeface="游ゴシック"/>
              </a:rPr>
              <a:t>rom Front plane</a:t>
            </a:r>
            <a:endParaRPr lang="ja-JP" altLang="en-US" dirty="0">
              <a:solidFill>
                <a:srgbClr val="0000C0"/>
              </a:solidFill>
              <a:latin typeface="Segoe UI"/>
              <a:ea typeface="游ゴシック"/>
            </a:endParaRPr>
          </a:p>
        </p:txBody>
      </p:sp>
      <p:sp>
        <p:nvSpPr>
          <p:cNvPr id="32" name="テキスト ボックス 31">
            <a:extLst>
              <a:ext uri="{FF2B5EF4-FFF2-40B4-BE49-F238E27FC236}">
                <a16:creationId xmlns:a16="http://schemas.microsoft.com/office/drawing/2014/main" id="{58B1819B-3BAD-438F-8DDE-2CFEDE5EDC34}"/>
              </a:ext>
            </a:extLst>
          </p:cNvPr>
          <p:cNvSpPr txBox="1"/>
          <p:nvPr/>
        </p:nvSpPr>
        <p:spPr>
          <a:xfrm>
            <a:off x="8299062" y="1328190"/>
            <a:ext cx="1955093" cy="276999"/>
          </a:xfrm>
          <a:prstGeom prst="rect">
            <a:avLst/>
          </a:prstGeom>
          <a:noFill/>
        </p:spPr>
        <p:txBody>
          <a:bodyPr wrap="square" lIns="0" tIns="0" rIns="0" bIns="0" rtlCol="0">
            <a:spAutoFit/>
          </a:bodyPr>
          <a:lstStyle/>
          <a:p>
            <a:pPr defTabSz="457200">
              <a:defRPr/>
            </a:pPr>
            <a:r>
              <a:rPr kumimoji="0" lang="en-US" altLang="ja-JP" dirty="0">
                <a:solidFill>
                  <a:srgbClr val="FF0000"/>
                </a:solidFill>
                <a:latin typeface="Segoe UI"/>
                <a:ea typeface="游ゴシック"/>
              </a:rPr>
              <a:t>from Back plane</a:t>
            </a:r>
            <a:endParaRPr lang="ja-JP" altLang="en-US" dirty="0">
              <a:solidFill>
                <a:srgbClr val="FF0000"/>
              </a:solidFill>
              <a:latin typeface="Segoe UI"/>
              <a:ea typeface="游ゴシック"/>
            </a:endParaRPr>
          </a:p>
        </p:txBody>
      </p:sp>
      <p:sp>
        <p:nvSpPr>
          <p:cNvPr id="33" name="テキスト ボックス 32">
            <a:extLst>
              <a:ext uri="{FF2B5EF4-FFF2-40B4-BE49-F238E27FC236}">
                <a16:creationId xmlns:a16="http://schemas.microsoft.com/office/drawing/2014/main" id="{C9500541-FE74-4E90-8C61-74206A133F54}"/>
              </a:ext>
            </a:extLst>
          </p:cNvPr>
          <p:cNvSpPr txBox="1"/>
          <p:nvPr/>
        </p:nvSpPr>
        <p:spPr>
          <a:xfrm>
            <a:off x="8176147" y="2529199"/>
            <a:ext cx="1955093" cy="276999"/>
          </a:xfrm>
          <a:prstGeom prst="rect">
            <a:avLst/>
          </a:prstGeom>
          <a:noFill/>
        </p:spPr>
        <p:txBody>
          <a:bodyPr wrap="square" lIns="0" tIns="0" rIns="0" bIns="0" rtlCol="0">
            <a:spAutoFit/>
          </a:bodyPr>
          <a:lstStyle/>
          <a:p>
            <a:pPr defTabSz="457200">
              <a:defRPr/>
            </a:pPr>
            <a:r>
              <a:rPr kumimoji="0" lang="en-US" altLang="ja-JP" dirty="0">
                <a:solidFill>
                  <a:srgbClr val="0000C0"/>
                </a:solidFill>
                <a:latin typeface="Segoe UI"/>
                <a:ea typeface="游ゴシック"/>
              </a:rPr>
              <a:t>f</a:t>
            </a:r>
            <a:r>
              <a:rPr lang="en-US" altLang="ja-JP" dirty="0">
                <a:solidFill>
                  <a:srgbClr val="0000C0"/>
                </a:solidFill>
                <a:latin typeface="Segoe UI"/>
                <a:ea typeface="游ゴシック"/>
              </a:rPr>
              <a:t>rom Front plane</a:t>
            </a:r>
            <a:endParaRPr lang="ja-JP" altLang="en-US" dirty="0">
              <a:solidFill>
                <a:srgbClr val="0000C0"/>
              </a:solidFill>
              <a:latin typeface="Segoe UI"/>
              <a:ea typeface="游ゴシック"/>
            </a:endParaRPr>
          </a:p>
        </p:txBody>
      </p:sp>
      <p:sp>
        <p:nvSpPr>
          <p:cNvPr id="34" name="テキスト ボックス 33">
            <a:extLst>
              <a:ext uri="{FF2B5EF4-FFF2-40B4-BE49-F238E27FC236}">
                <a16:creationId xmlns:a16="http://schemas.microsoft.com/office/drawing/2014/main" id="{BBFE1EE1-FE3E-4D4A-B7C7-E459E09DE5D1}"/>
              </a:ext>
            </a:extLst>
          </p:cNvPr>
          <p:cNvSpPr txBox="1"/>
          <p:nvPr/>
        </p:nvSpPr>
        <p:spPr>
          <a:xfrm>
            <a:off x="1859652" y="5529812"/>
            <a:ext cx="8484325" cy="430887"/>
          </a:xfrm>
          <a:prstGeom prst="rect">
            <a:avLst/>
          </a:prstGeom>
          <a:noFill/>
        </p:spPr>
        <p:txBody>
          <a:bodyPr wrap="square">
            <a:spAutoFit/>
          </a:bodyPr>
          <a:lstStyle/>
          <a:p>
            <a:pPr defTabSz="457200">
              <a:defRPr/>
            </a:pPr>
            <a:r>
              <a:rPr lang="en-US" altLang="ja-JP" sz="2200" dirty="0">
                <a:solidFill>
                  <a:prstClr val="black"/>
                </a:solidFill>
                <a:latin typeface="Segoe UI"/>
                <a:ea typeface="游ゴシック"/>
              </a:rPr>
              <a:t>Rate for passing thorough additional 3steps </a:t>
            </a:r>
            <a:r>
              <a:rPr lang="ja-JP" altLang="en-US" sz="2200" dirty="0">
                <a:solidFill>
                  <a:prstClr val="black"/>
                </a:solidFill>
                <a:latin typeface="Segoe UI"/>
                <a:ea typeface="游ゴシック"/>
              </a:rPr>
              <a:t>～ </a:t>
            </a:r>
            <a:r>
              <a:rPr lang="en-US" altLang="ja-JP" sz="2200" dirty="0">
                <a:solidFill>
                  <a:prstClr val="black"/>
                </a:solidFill>
                <a:latin typeface="Segoe UI"/>
                <a:ea typeface="游ゴシック"/>
              </a:rPr>
              <a:t>&gt;10%.</a:t>
            </a:r>
          </a:p>
        </p:txBody>
      </p:sp>
      <p:sp>
        <p:nvSpPr>
          <p:cNvPr id="35" name="テキスト ボックス 34">
            <a:extLst>
              <a:ext uri="{FF2B5EF4-FFF2-40B4-BE49-F238E27FC236}">
                <a16:creationId xmlns:a16="http://schemas.microsoft.com/office/drawing/2014/main" id="{7F036A1F-05DB-4692-B2E1-1745F5A96916}"/>
              </a:ext>
            </a:extLst>
          </p:cNvPr>
          <p:cNvSpPr txBox="1"/>
          <p:nvPr/>
        </p:nvSpPr>
        <p:spPr>
          <a:xfrm>
            <a:off x="2439464" y="822614"/>
            <a:ext cx="3285309" cy="400110"/>
          </a:xfrm>
          <a:prstGeom prst="rect">
            <a:avLst/>
          </a:prstGeom>
          <a:noFill/>
        </p:spPr>
        <p:txBody>
          <a:bodyPr wrap="square" rtlCol="0">
            <a:spAutoFit/>
          </a:bodyPr>
          <a:lstStyle/>
          <a:p>
            <a:pPr defTabSz="457200">
              <a:defRPr/>
            </a:pPr>
            <a:r>
              <a:rPr lang="en-US" altLang="ja-JP" sz="2000" dirty="0">
                <a:solidFill>
                  <a:prstClr val="black"/>
                </a:solidFill>
                <a:latin typeface="Segoe UI"/>
                <a:ea typeface="游ゴシック"/>
              </a:rPr>
              <a:t>Mu-Flux : </a:t>
            </a:r>
            <a:r>
              <a:rPr kumimoji="0" lang="en-US" altLang="ja-JP" sz="2000" dirty="0">
                <a:solidFill>
                  <a:prstClr val="black"/>
                </a:solidFill>
                <a:latin typeface="Segoe UI"/>
                <a:ea typeface="游ゴシック"/>
              </a:rPr>
              <a:t>F=-D</a:t>
            </a:r>
            <a:r>
              <a:rPr kumimoji="0" lang="ja-JP" altLang="en-US" sz="2000" dirty="0">
                <a:solidFill>
                  <a:prstClr val="black"/>
                </a:solidFill>
                <a:latin typeface="Segoe UI"/>
                <a:ea typeface="游ゴシック"/>
              </a:rPr>
              <a:t>∇</a:t>
            </a:r>
            <a:r>
              <a:rPr kumimoji="0" lang="en-US" altLang="ja-JP" sz="2000" dirty="0" err="1">
                <a:solidFill>
                  <a:prstClr val="black"/>
                </a:solidFill>
                <a:latin typeface="Segoe UI"/>
                <a:ea typeface="游ゴシック"/>
              </a:rPr>
              <a:t>f</a:t>
            </a:r>
            <a:r>
              <a:rPr kumimoji="0" lang="en-US" altLang="ja-JP" sz="2000" baseline="-25000" dirty="0" err="1">
                <a:solidFill>
                  <a:prstClr val="black"/>
                </a:solidFill>
                <a:latin typeface="Segoe UI"/>
                <a:ea typeface="游ゴシック"/>
              </a:rPr>
              <a:t>surface</a:t>
            </a:r>
            <a:endParaRPr lang="ja-JP" altLang="en-US" sz="2000" baseline="-25000" dirty="0">
              <a:solidFill>
                <a:prstClr val="black"/>
              </a:solidFill>
              <a:latin typeface="Segoe UI"/>
              <a:ea typeface="游ゴシック"/>
            </a:endParaRPr>
          </a:p>
        </p:txBody>
      </p:sp>
      <p:sp>
        <p:nvSpPr>
          <p:cNvPr id="36" name="テキスト ボックス 35">
            <a:extLst>
              <a:ext uri="{FF2B5EF4-FFF2-40B4-BE49-F238E27FC236}">
                <a16:creationId xmlns:a16="http://schemas.microsoft.com/office/drawing/2014/main" id="{6BED7031-B08A-4DBD-9F62-654259177C82}"/>
              </a:ext>
            </a:extLst>
          </p:cNvPr>
          <p:cNvSpPr txBox="1"/>
          <p:nvPr/>
        </p:nvSpPr>
        <p:spPr>
          <a:xfrm>
            <a:off x="6380648" y="822614"/>
            <a:ext cx="4415246" cy="400110"/>
          </a:xfrm>
          <a:prstGeom prst="rect">
            <a:avLst/>
          </a:prstGeom>
          <a:noFill/>
        </p:spPr>
        <p:txBody>
          <a:bodyPr wrap="square" rtlCol="0">
            <a:spAutoFit/>
          </a:bodyPr>
          <a:lstStyle/>
          <a:p>
            <a:pPr defTabSz="457200">
              <a:defRPr/>
            </a:pPr>
            <a:r>
              <a:rPr kumimoji="0" lang="en-US" altLang="ja-JP" sz="2000" dirty="0">
                <a:solidFill>
                  <a:prstClr val="black"/>
                </a:solidFill>
                <a:latin typeface="Segoe UI"/>
                <a:ea typeface="游ゴシック"/>
              </a:rPr>
              <a:t>Total Ratio</a:t>
            </a:r>
            <a:r>
              <a:rPr lang="en-US" altLang="ja-JP" sz="2000" dirty="0">
                <a:solidFill>
                  <a:prstClr val="black"/>
                </a:solidFill>
                <a:latin typeface="Segoe UI"/>
                <a:ea typeface="游ゴシック"/>
              </a:rPr>
              <a:t> : </a:t>
            </a:r>
            <a:r>
              <a:rPr kumimoji="0" lang="en-US" altLang="ja-JP" sz="2000" dirty="0">
                <a:solidFill>
                  <a:prstClr val="black"/>
                </a:solidFill>
                <a:latin typeface="Segoe UI"/>
                <a:ea typeface="游ゴシック"/>
              </a:rPr>
              <a:t>R(T) =</a:t>
            </a:r>
            <a:r>
              <a:rPr kumimoji="0" lang="ja-JP" altLang="en-US" sz="2000" dirty="0">
                <a:solidFill>
                  <a:prstClr val="black"/>
                </a:solidFill>
                <a:latin typeface="Segoe UI"/>
                <a:ea typeface="游ゴシック"/>
              </a:rPr>
              <a:t>∫</a:t>
            </a:r>
            <a:r>
              <a:rPr kumimoji="0" lang="en-US" altLang="ja-JP" sz="2000" baseline="-25000" dirty="0">
                <a:solidFill>
                  <a:prstClr val="black"/>
                </a:solidFill>
                <a:latin typeface="Segoe UI"/>
                <a:ea typeface="游ゴシック"/>
              </a:rPr>
              <a:t>0</a:t>
            </a:r>
            <a:r>
              <a:rPr kumimoji="0" lang="en-US" altLang="ja-JP" sz="2000" baseline="30000" dirty="0">
                <a:solidFill>
                  <a:prstClr val="black"/>
                </a:solidFill>
                <a:latin typeface="Segoe UI"/>
                <a:ea typeface="游ゴシック"/>
              </a:rPr>
              <a:t>T</a:t>
            </a:r>
            <a:r>
              <a:rPr kumimoji="0" lang="en-US" altLang="ja-JP" sz="2000" dirty="0">
                <a:solidFill>
                  <a:prstClr val="black"/>
                </a:solidFill>
                <a:latin typeface="Segoe UI"/>
                <a:ea typeface="游ゴシック"/>
              </a:rPr>
              <a:t> dt f(t, </a:t>
            </a:r>
            <a:r>
              <a:rPr kumimoji="0" lang="en-US" altLang="ja-JP" sz="2000" baseline="-25000" dirty="0">
                <a:solidFill>
                  <a:prstClr val="black"/>
                </a:solidFill>
                <a:latin typeface="Segoe UI"/>
                <a:ea typeface="游ゴシック"/>
              </a:rPr>
              <a:t>surface</a:t>
            </a:r>
            <a:r>
              <a:rPr kumimoji="0" lang="en-US" altLang="ja-JP" sz="2000" dirty="0">
                <a:solidFill>
                  <a:prstClr val="black"/>
                </a:solidFill>
                <a:latin typeface="Segoe UI"/>
                <a:ea typeface="游ゴシック"/>
              </a:rPr>
              <a:t>)</a:t>
            </a:r>
            <a:endParaRPr lang="ja-JP" altLang="en-US" sz="2000" dirty="0">
              <a:solidFill>
                <a:prstClr val="black"/>
              </a:solidFill>
              <a:latin typeface="Segoe UI"/>
              <a:ea typeface="游ゴシック"/>
            </a:endParaRPr>
          </a:p>
        </p:txBody>
      </p:sp>
      <p:sp>
        <p:nvSpPr>
          <p:cNvPr id="19" name="テキスト ボックス 18">
            <a:extLst>
              <a:ext uri="{FF2B5EF4-FFF2-40B4-BE49-F238E27FC236}">
                <a16:creationId xmlns:a16="http://schemas.microsoft.com/office/drawing/2014/main" id="{E80993B3-41EE-4072-96F6-A18D80F0182F}"/>
              </a:ext>
            </a:extLst>
          </p:cNvPr>
          <p:cNvSpPr txBox="1"/>
          <p:nvPr/>
        </p:nvSpPr>
        <p:spPr>
          <a:xfrm>
            <a:off x="1859652" y="6194970"/>
            <a:ext cx="8808349" cy="430887"/>
          </a:xfrm>
          <a:prstGeom prst="rect">
            <a:avLst/>
          </a:prstGeom>
          <a:noFill/>
        </p:spPr>
        <p:txBody>
          <a:bodyPr wrap="square">
            <a:spAutoFit/>
          </a:bodyPr>
          <a:lstStyle/>
          <a:p>
            <a:pPr defTabSz="457200">
              <a:defRPr/>
            </a:pPr>
            <a:r>
              <a:rPr lang="en-US" altLang="ja-JP" sz="2200" b="1" dirty="0">
                <a:solidFill>
                  <a:prstClr val="black"/>
                </a:solidFill>
                <a:latin typeface="Segoe UI"/>
                <a:ea typeface="游ゴシック"/>
              </a:rPr>
              <a:t>The 3 steps-cooler improves </a:t>
            </a:r>
            <a:r>
              <a:rPr lang="en-US" altLang="ja-JP" sz="2200" b="1" dirty="0">
                <a:solidFill>
                  <a:prstClr val="black"/>
                </a:solidFill>
                <a:effectLst>
                  <a:outerShdw blurRad="38100" dist="38100" dir="2700000" algn="tl">
                    <a:srgbClr val="000000">
                      <a:alpha val="43137"/>
                    </a:srgbClr>
                  </a:outerShdw>
                </a:effectLst>
                <a:latin typeface="Segoe UI"/>
                <a:ea typeface="游ゴシック"/>
              </a:rPr>
              <a:t>×10</a:t>
            </a:r>
            <a:r>
              <a:rPr lang="en-US" altLang="ja-JP" sz="2200" b="1" baseline="30000" dirty="0">
                <a:solidFill>
                  <a:prstClr val="black"/>
                </a:solidFill>
                <a:effectLst>
                  <a:outerShdw blurRad="38100" dist="38100" dir="2700000" algn="tl">
                    <a:srgbClr val="000000">
                      <a:alpha val="43137"/>
                    </a:srgbClr>
                  </a:outerShdw>
                </a:effectLst>
                <a:latin typeface="Segoe UI"/>
                <a:ea typeface="游ゴシック"/>
              </a:rPr>
              <a:t>8</a:t>
            </a:r>
            <a:r>
              <a:rPr lang="en-US" altLang="ja-JP" sz="2200" b="1" dirty="0">
                <a:solidFill>
                  <a:prstClr val="black"/>
                </a:solidFill>
                <a:effectLst>
                  <a:outerShdw blurRad="38100" dist="38100" dir="2700000" algn="tl">
                    <a:srgbClr val="000000">
                      <a:alpha val="43137"/>
                    </a:srgbClr>
                  </a:outerShdw>
                </a:effectLst>
                <a:latin typeface="Segoe UI"/>
                <a:ea typeface="游ゴシック"/>
              </a:rPr>
              <a:t> Luminance</a:t>
            </a:r>
            <a:r>
              <a:rPr lang="en-US" altLang="ja-JP" sz="2200" b="1" dirty="0">
                <a:solidFill>
                  <a:prstClr val="black"/>
                </a:solidFill>
                <a:latin typeface="Segoe UI"/>
                <a:ea typeface="游ゴシック"/>
              </a:rPr>
              <a:t> for US-Muon beam.</a:t>
            </a:r>
          </a:p>
        </p:txBody>
      </p:sp>
      <p:sp>
        <p:nvSpPr>
          <p:cNvPr id="3" name="スライド番号プレースホルダー 2">
            <a:extLst>
              <a:ext uri="{FF2B5EF4-FFF2-40B4-BE49-F238E27FC236}">
                <a16:creationId xmlns:a16="http://schemas.microsoft.com/office/drawing/2014/main" id="{A46F8C97-B181-4583-0707-3D0A5AFCC198}"/>
              </a:ext>
            </a:extLst>
          </p:cNvPr>
          <p:cNvSpPr>
            <a:spLocks noGrp="1"/>
          </p:cNvSpPr>
          <p:nvPr>
            <p:ph type="sldNum" sz="quarter" idx="12"/>
          </p:nvPr>
        </p:nvSpPr>
        <p:spPr/>
        <p:txBody>
          <a:bodyPr/>
          <a:lstStyle/>
          <a:p>
            <a:fld id="{6ECE9F22-6082-4149-A6D0-CD8937F79825}" type="slidenum">
              <a:rPr kumimoji="1" lang="ja-JP" altLang="en-US" smtClean="0"/>
              <a:t>52</a:t>
            </a:fld>
            <a:endParaRPr kumimoji="1" lang="ja-JP" altLang="en-US"/>
          </a:p>
        </p:txBody>
      </p:sp>
    </p:spTree>
    <p:extLst>
      <p:ext uri="{BB962C8B-B14F-4D97-AF65-F5344CB8AC3E}">
        <p14:creationId xmlns:p14="http://schemas.microsoft.com/office/powerpoint/2010/main" val="1442921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15DD-03FC-6A8B-56ED-03AF952C98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9E57162-8EA6-351E-E70C-DF6E5A4AD7F3}"/>
              </a:ext>
            </a:extLst>
          </p:cNvPr>
          <p:cNvSpPr>
            <a:spLocks noGrp="1"/>
          </p:cNvSpPr>
          <p:nvPr>
            <p:ph type="title"/>
          </p:nvPr>
        </p:nvSpPr>
        <p:spPr>
          <a:xfrm>
            <a:off x="0" y="1260000"/>
            <a:ext cx="12192000" cy="2880000"/>
          </a:xfrm>
          <a:solidFill>
            <a:srgbClr val="0000FF"/>
          </a:solidFill>
        </p:spPr>
        <p:txBody>
          <a:bodyPr lIns="1800000">
            <a:normAutofit/>
          </a:bodyPr>
          <a:lstStyle/>
          <a:p>
            <a:pPr algn="l"/>
            <a:r>
              <a:rPr lang="en-US" altLang="ja-JP" sz="6000" dirty="0">
                <a:latin typeface="Segoe UI" panose="020B0502040204020203" pitchFamily="34" charset="0"/>
                <a:cs typeface="Segoe UI" panose="020B0502040204020203" pitchFamily="34" charset="0"/>
              </a:rPr>
              <a:t>Sµ</a:t>
            </a:r>
            <a:r>
              <a:rPr lang="en-US" altLang="ja-JP" sz="6000" baseline="30000" dirty="0">
                <a:latin typeface="Segoe UI" panose="020B0502040204020203" pitchFamily="34" charset="0"/>
                <a:cs typeface="Segoe UI" panose="020B0502040204020203" pitchFamily="34" charset="0"/>
              </a:rPr>
              <a:t>-</a:t>
            </a:r>
            <a:r>
              <a:rPr lang="en-US" altLang="ja-JP" sz="6000" dirty="0">
                <a:latin typeface="Segoe UI" panose="020B0502040204020203" pitchFamily="34" charset="0"/>
                <a:cs typeface="Segoe UI" panose="020B0502040204020203" pitchFamily="34" charset="0"/>
              </a:rPr>
              <a:t>M:</a:t>
            </a:r>
            <a:br>
              <a:rPr kumimoji="1" lang="en-US" altLang="ja-JP" b="1" dirty="0">
                <a:solidFill>
                  <a:schemeClr val="bg1"/>
                </a:solidFill>
                <a:latin typeface="Segoe UI" panose="020B0502040204020203" pitchFamily="34" charset="0"/>
                <a:cs typeface="Segoe UI" panose="020B0502040204020203" pitchFamily="34" charset="0"/>
              </a:rPr>
            </a:br>
            <a:r>
              <a:rPr kumimoji="1" lang="en-US" altLang="ja-JP" dirty="0">
                <a:solidFill>
                  <a:schemeClr val="bg1"/>
                </a:solidFill>
                <a:latin typeface="Segoe UI" panose="020B0502040204020203" pitchFamily="34" charset="0"/>
                <a:cs typeface="Segoe UI" panose="020B0502040204020203" pitchFamily="34" charset="0"/>
              </a:rPr>
              <a:t>Scanning negative-muon Microscopy</a:t>
            </a:r>
            <a:endParaRPr kumimoji="1" lang="ja-JP" altLang="en-US" dirty="0">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9912F99E-08E9-B4DE-FB20-38E00818B29C}"/>
              </a:ext>
            </a:extLst>
          </p:cNvPr>
          <p:cNvSpPr txBox="1"/>
          <p:nvPr/>
        </p:nvSpPr>
        <p:spPr>
          <a:xfrm>
            <a:off x="1898075" y="4712759"/>
            <a:ext cx="8769927" cy="1261884"/>
          </a:xfrm>
          <a:prstGeom prst="rect">
            <a:avLst/>
          </a:prstGeom>
          <a:noFill/>
        </p:spPr>
        <p:txBody>
          <a:bodyPr wrap="square">
            <a:spAutoFit/>
          </a:bodyPr>
          <a:lstStyle/>
          <a:p>
            <a:r>
              <a:rPr lang="en-US" altLang="ja-JP" sz="3800" b="1" dirty="0">
                <a:solidFill>
                  <a:srgbClr val="0000FF"/>
                </a:solidFill>
                <a:latin typeface="Segoe UI" panose="020B0502040204020203" pitchFamily="34" charset="0"/>
                <a:cs typeface="Segoe UI" panose="020B0502040204020203" pitchFamily="34" charset="0"/>
              </a:rPr>
              <a:t>2D/3D mapping</a:t>
            </a:r>
            <a:r>
              <a:rPr lang="en-US" altLang="ja-JP" sz="3800" dirty="0">
                <a:solidFill>
                  <a:srgbClr val="0000FF"/>
                </a:solidFill>
                <a:latin typeface="Segoe UI" panose="020B0502040204020203" pitchFamily="34" charset="0"/>
                <a:cs typeface="Segoe UI" panose="020B0502040204020203" pitchFamily="34" charset="0"/>
              </a:rPr>
              <a:t> of </a:t>
            </a:r>
            <a:r>
              <a:rPr lang="en-US" altLang="ja-JP" sz="3800" b="1" dirty="0">
                <a:solidFill>
                  <a:srgbClr val="0000FF"/>
                </a:solidFill>
                <a:latin typeface="Segoe UI" panose="020B0502040204020203" pitchFamily="34" charset="0"/>
                <a:cs typeface="Segoe UI" panose="020B0502040204020203" pitchFamily="34" charset="0"/>
              </a:rPr>
              <a:t>elements/isotopes</a:t>
            </a:r>
            <a:endParaRPr lang="en-US" altLang="ja-JP" sz="3800" dirty="0">
              <a:solidFill>
                <a:srgbClr val="0000FF"/>
              </a:solidFill>
              <a:latin typeface="Segoe UI" panose="020B0502040204020203" pitchFamily="34" charset="0"/>
              <a:cs typeface="Segoe UI" panose="020B0502040204020203" pitchFamily="34" charset="0"/>
            </a:endParaRPr>
          </a:p>
          <a:p>
            <a:r>
              <a:rPr lang="en-US" altLang="ja-JP" sz="3800" dirty="0">
                <a:solidFill>
                  <a:srgbClr val="0000FF"/>
                </a:solidFill>
                <a:latin typeface="Segoe UI" panose="020B0502040204020203" pitchFamily="34" charset="0"/>
                <a:cs typeface="Segoe UI" panose="020B0502040204020203" pitchFamily="34" charset="0"/>
              </a:rPr>
              <a:t>in</a:t>
            </a:r>
            <a:r>
              <a:rPr lang="ja-JP" altLang="en-US" sz="3800" dirty="0">
                <a:solidFill>
                  <a:srgbClr val="0000FF"/>
                </a:solidFill>
                <a:latin typeface="Segoe UI" panose="020B0502040204020203" pitchFamily="34" charset="0"/>
                <a:cs typeface="Segoe UI" panose="020B0502040204020203" pitchFamily="34" charset="0"/>
              </a:rPr>
              <a:t> </a:t>
            </a:r>
            <a:r>
              <a:rPr lang="en-US" altLang="ja-JP" sz="3800" dirty="0" err="1">
                <a:solidFill>
                  <a:srgbClr val="0000FF"/>
                </a:solidFill>
                <a:latin typeface="Segoe UI" panose="020B0502040204020203" pitchFamily="34" charset="0"/>
                <a:cs typeface="Segoe UI" panose="020B0502040204020203" pitchFamily="34" charset="0"/>
              </a:rPr>
              <a:t>μm</a:t>
            </a:r>
            <a:r>
              <a:rPr lang="en-US" altLang="ja-JP" sz="3800" dirty="0">
                <a:solidFill>
                  <a:srgbClr val="0000FF"/>
                </a:solidFill>
                <a:latin typeface="Segoe UI" panose="020B0502040204020203" pitchFamily="34" charset="0"/>
                <a:cs typeface="Segoe UI" panose="020B0502040204020203" pitchFamily="34" charset="0"/>
              </a:rPr>
              <a:t>-resolution</a:t>
            </a:r>
          </a:p>
        </p:txBody>
      </p:sp>
      <p:sp>
        <p:nvSpPr>
          <p:cNvPr id="4" name="テキスト ボックス 3">
            <a:extLst>
              <a:ext uri="{FF2B5EF4-FFF2-40B4-BE49-F238E27FC236}">
                <a16:creationId xmlns:a16="http://schemas.microsoft.com/office/drawing/2014/main" id="{E3C3FD71-C55A-5BF0-7952-F6647A9B0255}"/>
              </a:ext>
            </a:extLst>
          </p:cNvPr>
          <p:cNvSpPr txBox="1"/>
          <p:nvPr/>
        </p:nvSpPr>
        <p:spPr>
          <a:xfrm>
            <a:off x="1662115" y="152004"/>
            <a:ext cx="8230822" cy="1107996"/>
          </a:xfrm>
          <a:prstGeom prst="rect">
            <a:avLst/>
          </a:prstGeom>
          <a:noFill/>
        </p:spPr>
        <p:txBody>
          <a:bodyPr wrap="square">
            <a:spAutoFit/>
          </a:bodyPr>
          <a:lstStyle/>
          <a:p>
            <a:r>
              <a:rPr lang="en-US" altLang="ja-JP" sz="6600" b="1" dirty="0">
                <a:solidFill>
                  <a:srgbClr val="99CCFF"/>
                </a:solidFill>
                <a:latin typeface="Segoe UI" panose="020B0502040204020203" pitchFamily="34" charset="0"/>
                <a:cs typeface="Segoe UI" panose="020B0502040204020203" pitchFamily="34" charset="0"/>
              </a:rPr>
              <a:t>The 3</a:t>
            </a:r>
            <a:r>
              <a:rPr lang="en-US" altLang="ja-JP" sz="6600" b="1" baseline="30000" dirty="0">
                <a:solidFill>
                  <a:srgbClr val="99CCFF"/>
                </a:solidFill>
                <a:latin typeface="Segoe UI" panose="020B0502040204020203" pitchFamily="34" charset="0"/>
                <a:cs typeface="Segoe UI" panose="020B0502040204020203" pitchFamily="34" charset="0"/>
              </a:rPr>
              <a:t>rd</a:t>
            </a:r>
            <a:r>
              <a:rPr lang="en-US" altLang="ja-JP" sz="6600" b="1" dirty="0">
                <a:solidFill>
                  <a:srgbClr val="99CCFF"/>
                </a:solidFill>
                <a:latin typeface="Segoe UI" panose="020B0502040204020203" pitchFamily="34" charset="0"/>
                <a:cs typeface="Segoe UI" panose="020B0502040204020203" pitchFamily="34" charset="0"/>
              </a:rPr>
              <a:t>  Project:</a:t>
            </a:r>
            <a:endParaRPr lang="ja-JP" altLang="en-US" sz="6600" b="1" dirty="0">
              <a:solidFill>
                <a:srgbClr val="99CCFF"/>
              </a:solidFill>
            </a:endParaRPr>
          </a:p>
        </p:txBody>
      </p:sp>
      <p:sp>
        <p:nvSpPr>
          <p:cNvPr id="5" name="スライド番号プレースホルダー 4">
            <a:extLst>
              <a:ext uri="{FF2B5EF4-FFF2-40B4-BE49-F238E27FC236}">
                <a16:creationId xmlns:a16="http://schemas.microsoft.com/office/drawing/2014/main" id="{F2E9D59E-0E13-A407-A813-72C76CCDCBEC}"/>
              </a:ext>
            </a:extLst>
          </p:cNvPr>
          <p:cNvSpPr>
            <a:spLocks noGrp="1"/>
          </p:cNvSpPr>
          <p:nvPr>
            <p:ph type="sldNum" sz="quarter" idx="12"/>
          </p:nvPr>
        </p:nvSpPr>
        <p:spPr/>
        <p:txBody>
          <a:bodyPr/>
          <a:lstStyle/>
          <a:p>
            <a:fld id="{6ECE9F22-6082-4149-A6D0-CD8937F79825}" type="slidenum">
              <a:rPr kumimoji="1" lang="ja-JP" altLang="en-US" smtClean="0"/>
              <a:t>53</a:t>
            </a:fld>
            <a:endParaRPr kumimoji="1" lang="ja-JP" altLang="en-US"/>
          </a:p>
        </p:txBody>
      </p:sp>
    </p:spTree>
    <p:extLst>
      <p:ext uri="{BB962C8B-B14F-4D97-AF65-F5344CB8AC3E}">
        <p14:creationId xmlns:p14="http://schemas.microsoft.com/office/powerpoint/2010/main" val="1988658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B1FF-3EAB-6606-F4DA-B3A46DEF91A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5DDEE3E-2F58-AE7B-8C0C-C5BA89B4AD64}"/>
              </a:ext>
            </a:extLst>
          </p:cNvPr>
          <p:cNvSpPr/>
          <p:nvPr/>
        </p:nvSpPr>
        <p:spPr>
          <a:xfrm>
            <a:off x="0" y="0"/>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kumimoji="0" lang="en-US" altLang="ja-JP" sz="4000" b="1" dirty="0">
                <a:solidFill>
                  <a:prstClr val="white"/>
                </a:solidFill>
                <a:latin typeface="Segoe UI"/>
                <a:ea typeface="游ゴシック"/>
              </a:rPr>
              <a:t>Scanning negative Muon Microscopy: </a:t>
            </a:r>
            <a:r>
              <a:rPr kumimoji="0" lang="en-US" altLang="ja-JP" sz="4000" b="1" dirty="0" err="1">
                <a:solidFill>
                  <a:prstClr val="white"/>
                </a:solidFill>
                <a:latin typeface="Segoe UI"/>
                <a:ea typeface="游ゴシック"/>
              </a:rPr>
              <a:t>Sμ</a:t>
            </a:r>
            <a:r>
              <a:rPr kumimoji="0" lang="en-US" altLang="ja-JP" sz="4000" b="1" baseline="30000" dirty="0">
                <a:solidFill>
                  <a:prstClr val="white"/>
                </a:solidFill>
                <a:latin typeface="Segoe UI"/>
                <a:ea typeface="游ゴシック"/>
              </a:rPr>
              <a:t>-</a:t>
            </a:r>
            <a:r>
              <a:rPr kumimoji="0" lang="en-US" altLang="ja-JP" sz="4000" b="1" dirty="0">
                <a:solidFill>
                  <a:prstClr val="white"/>
                </a:solidFill>
                <a:latin typeface="Segoe UI"/>
                <a:ea typeface="游ゴシック"/>
              </a:rPr>
              <a:t>M</a:t>
            </a:r>
            <a:endParaRPr lang="ja-JP" altLang="en-US" sz="4000" b="1" dirty="0">
              <a:solidFill>
                <a:prstClr val="white"/>
              </a:solidFill>
              <a:latin typeface="Segoe UI" panose="020B0502040204020203" pitchFamily="34" charset="0"/>
              <a:cs typeface="Segoe UI" panose="020B0502040204020203" pitchFamily="34" charset="0"/>
            </a:endParaRPr>
          </a:p>
        </p:txBody>
      </p:sp>
      <p:sp>
        <p:nvSpPr>
          <p:cNvPr id="4" name="正方形/長方形 3">
            <a:extLst>
              <a:ext uri="{FF2B5EF4-FFF2-40B4-BE49-F238E27FC236}">
                <a16:creationId xmlns:a16="http://schemas.microsoft.com/office/drawing/2014/main" id="{E85AF0A5-E4F0-8159-515E-80FF1ACD1910}"/>
              </a:ext>
            </a:extLst>
          </p:cNvPr>
          <p:cNvSpPr>
            <a:spLocks noChangeArrowheads="1"/>
          </p:cNvSpPr>
          <p:nvPr/>
        </p:nvSpPr>
        <p:spPr bwMode="auto">
          <a:xfrm>
            <a:off x="539933" y="1163000"/>
            <a:ext cx="61047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eaLnBrk="1" hangingPunct="1">
              <a:spcBef>
                <a:spcPct val="0"/>
              </a:spcBef>
              <a:buFont typeface="Arial" charset="0"/>
              <a:buNone/>
            </a:pPr>
            <a:r>
              <a:rPr lang="en-US" altLang="ja-JP" sz="2400" b="1" dirty="0">
                <a:solidFill>
                  <a:srgbClr val="0000FF"/>
                </a:solidFill>
                <a:latin typeface="Segoe UI" panose="020B0502040204020203" pitchFamily="34" charset="0"/>
                <a:ea typeface="メイリオ" charset="-128"/>
                <a:cs typeface="Segoe UI" panose="020B0502040204020203" pitchFamily="34" charset="0"/>
              </a:rPr>
              <a:t>Specimen is scanned by focused μ</a:t>
            </a:r>
            <a:r>
              <a:rPr lang="en-US" altLang="ja-JP" sz="2400" b="1" baseline="30000" dirty="0">
                <a:solidFill>
                  <a:srgbClr val="0000FF"/>
                </a:solidFill>
                <a:latin typeface="Segoe UI" panose="020B0502040204020203" pitchFamily="34" charset="0"/>
                <a:ea typeface="メイリオ" charset="-128"/>
                <a:cs typeface="Segoe UI" panose="020B0502040204020203" pitchFamily="34" charset="0"/>
              </a:rPr>
              <a:t>-</a:t>
            </a:r>
            <a:r>
              <a:rPr lang="en-US" altLang="ja-JP" sz="2400" b="1" dirty="0">
                <a:solidFill>
                  <a:srgbClr val="0000FF"/>
                </a:solidFill>
                <a:latin typeface="Segoe UI" panose="020B0502040204020203" pitchFamily="34" charset="0"/>
                <a:ea typeface="メイリオ" charset="-128"/>
                <a:cs typeface="Segoe UI" panose="020B0502040204020203" pitchFamily="34" charset="0"/>
              </a:rPr>
              <a:t> beam,</a:t>
            </a:r>
          </a:p>
        </p:txBody>
      </p:sp>
      <p:pic>
        <p:nvPicPr>
          <p:cNvPr id="6" name="図 5">
            <a:extLst>
              <a:ext uri="{FF2B5EF4-FFF2-40B4-BE49-F238E27FC236}">
                <a16:creationId xmlns:a16="http://schemas.microsoft.com/office/drawing/2014/main" id="{20376AA6-BBF2-F588-291C-4F7BE1317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93" y="1773618"/>
            <a:ext cx="6502410" cy="2289581"/>
          </a:xfrm>
          <a:prstGeom prst="rect">
            <a:avLst/>
          </a:prstGeom>
        </p:spPr>
      </p:pic>
      <p:sp>
        <p:nvSpPr>
          <p:cNvPr id="7" name="テキスト ボックス 6">
            <a:extLst>
              <a:ext uri="{FF2B5EF4-FFF2-40B4-BE49-F238E27FC236}">
                <a16:creationId xmlns:a16="http://schemas.microsoft.com/office/drawing/2014/main" id="{827156E4-038C-3F0B-D5AD-F3720387DBCC}"/>
              </a:ext>
            </a:extLst>
          </p:cNvPr>
          <p:cNvSpPr txBox="1"/>
          <p:nvPr/>
        </p:nvSpPr>
        <p:spPr>
          <a:xfrm>
            <a:off x="640080" y="5035690"/>
            <a:ext cx="10911839" cy="1431161"/>
          </a:xfrm>
          <a:prstGeom prst="rect">
            <a:avLst/>
          </a:prstGeom>
          <a:noFill/>
        </p:spPr>
        <p:txBody>
          <a:bodyPr wrap="square">
            <a:spAutoFit/>
          </a:bodyPr>
          <a:lstStyle/>
          <a:p>
            <a:pPr marL="342900" indent="-342900">
              <a:spcAft>
                <a:spcPts val="1800"/>
              </a:spcAft>
              <a:buFont typeface="Wingdings" panose="05000000000000000000" pitchFamily="2" charset="2"/>
              <a:buChar char="l"/>
            </a:pPr>
            <a:r>
              <a:rPr lang="en-US" altLang="ja-JP" sz="2400" b="1" dirty="0">
                <a:latin typeface="Segoe UI" panose="020B0502040204020203" pitchFamily="34" charset="0"/>
                <a:cs typeface="Segoe UI" panose="020B0502040204020203" pitchFamily="34" charset="0"/>
              </a:rPr>
              <a:t>2D/3D mapping of elements, isotopes and chemical situations.</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	</a:t>
            </a:r>
          </a:p>
          <a:p>
            <a:pPr marL="342900" indent="-342900">
              <a:spcAft>
                <a:spcPts val="1800"/>
              </a:spcAft>
              <a:buFont typeface="Wingdings" panose="05000000000000000000" pitchFamily="2" charset="2"/>
              <a:buChar char="l"/>
            </a:pPr>
            <a:r>
              <a:rPr lang="en-US" altLang="ja-JP" sz="2400" dirty="0">
                <a:latin typeface="Segoe UI" panose="020B0502040204020203" pitchFamily="34" charset="0"/>
                <a:cs typeface="Segoe UI" panose="020B0502040204020203" pitchFamily="34" charset="0"/>
              </a:rPr>
              <a:t>High sensitivity for light elements </a:t>
            </a:r>
            <a:br>
              <a:rPr lang="en-US" altLang="ja-JP" sz="2400" b="1" dirty="0">
                <a:latin typeface="Segoe UI" panose="020B0502040204020203" pitchFamily="34" charset="0"/>
                <a:cs typeface="Segoe UI" panose="020B0502040204020203" pitchFamily="34" charset="0"/>
              </a:rPr>
            </a:br>
            <a:r>
              <a:rPr lang="en-US" altLang="ja-JP" sz="2400" b="1" dirty="0">
                <a:latin typeface="Segoe UI" panose="020B0502040204020203" pitchFamily="34" charset="0"/>
                <a:cs typeface="Segoe UI" panose="020B0502040204020203" pitchFamily="34" charset="0"/>
              </a:rPr>
              <a:t>	</a:t>
            </a:r>
            <a:r>
              <a:rPr lang="ja-JP" altLang="en-US" sz="2400" b="1" dirty="0">
                <a:latin typeface="Segoe UI" panose="020B0502040204020203" pitchFamily="34" charset="0"/>
                <a:cs typeface="Segoe UI" panose="020B0502040204020203" pitchFamily="34" charset="0"/>
              </a:rPr>
              <a:t>➡ </a:t>
            </a:r>
            <a:r>
              <a:rPr lang="en-US" altLang="ja-JP" sz="2400" b="1" dirty="0">
                <a:latin typeface="Segoe UI" panose="020B0502040204020203" pitchFamily="34" charset="0"/>
                <a:cs typeface="Segoe UI" panose="020B0502040204020203" pitchFamily="34" charset="0"/>
              </a:rPr>
              <a:t>Applicable to Life </a:t>
            </a:r>
            <a:r>
              <a:rPr lang="en-US" altLang="ja-JP" sz="2400" dirty="0">
                <a:latin typeface="Segoe UI" panose="020B0502040204020203" pitchFamily="34" charset="0"/>
                <a:cs typeface="Segoe UI" panose="020B0502040204020203" pitchFamily="34" charset="0"/>
              </a:rPr>
              <a:t>consisting from C, N, O.</a:t>
            </a:r>
          </a:p>
        </p:txBody>
      </p:sp>
      <p:sp>
        <p:nvSpPr>
          <p:cNvPr id="8" name="テキスト ボックス 7">
            <a:extLst>
              <a:ext uri="{FF2B5EF4-FFF2-40B4-BE49-F238E27FC236}">
                <a16:creationId xmlns:a16="http://schemas.microsoft.com/office/drawing/2014/main" id="{9D8288F6-9416-395A-2C90-61CE9367AB25}"/>
              </a:ext>
            </a:extLst>
          </p:cNvPr>
          <p:cNvSpPr txBox="1"/>
          <p:nvPr/>
        </p:nvSpPr>
        <p:spPr>
          <a:xfrm>
            <a:off x="6725787" y="3962192"/>
            <a:ext cx="4964465" cy="830997"/>
          </a:xfrm>
          <a:prstGeom prst="rect">
            <a:avLst/>
          </a:prstGeom>
          <a:noFill/>
        </p:spPr>
        <p:txBody>
          <a:bodyPr wrap="square">
            <a:spAutoFit/>
          </a:bodyPr>
          <a:lstStyle/>
          <a:p>
            <a:r>
              <a:rPr lang="en-US" altLang="ja-JP" sz="2400" b="1" dirty="0">
                <a:solidFill>
                  <a:srgbClr val="0000FF"/>
                </a:solidFill>
                <a:latin typeface="Segoe UI" panose="020B0502040204020203" pitchFamily="34" charset="0"/>
                <a:ea typeface="メイリオ" charset="-128"/>
                <a:cs typeface="Segoe UI" panose="020B0502040204020203" pitchFamily="34" charset="0"/>
              </a:rPr>
              <a:t>and detect characteristic X-ray</a:t>
            </a:r>
            <a:r>
              <a:rPr lang="ja-JP" altLang="en-US" sz="2400" b="1" dirty="0">
                <a:solidFill>
                  <a:srgbClr val="0000FF"/>
                </a:solidFill>
                <a:latin typeface="Segoe UI" panose="020B0502040204020203" pitchFamily="34" charset="0"/>
                <a:ea typeface="メイリオ" charset="-128"/>
                <a:cs typeface="Segoe UI" panose="020B0502040204020203" pitchFamily="34" charset="0"/>
              </a:rPr>
              <a:t> </a:t>
            </a:r>
            <a:endParaRPr lang="en-US" altLang="ja-JP" sz="2400" b="1" dirty="0">
              <a:solidFill>
                <a:srgbClr val="0000FF"/>
              </a:solidFill>
              <a:latin typeface="Segoe UI" panose="020B0502040204020203" pitchFamily="34" charset="0"/>
              <a:ea typeface="メイリオ" charset="-128"/>
              <a:cs typeface="Segoe UI" panose="020B0502040204020203" pitchFamily="34" charset="0"/>
            </a:endParaRPr>
          </a:p>
          <a:p>
            <a:r>
              <a:rPr lang="en-US" altLang="ja-JP" sz="2400" b="1" dirty="0">
                <a:solidFill>
                  <a:srgbClr val="0000FF"/>
                </a:solidFill>
                <a:latin typeface="Segoe UI" panose="020B0502040204020203" pitchFamily="34" charset="0"/>
                <a:cs typeface="Segoe UI" panose="020B0502040204020203" pitchFamily="34" charset="0"/>
              </a:rPr>
              <a:t>induced by negative muon.</a:t>
            </a:r>
            <a:endParaRPr lang="ja-JP" altLang="en-US" sz="2400" b="1" dirty="0">
              <a:solidFill>
                <a:srgbClr val="0000FF"/>
              </a:solidFill>
              <a:latin typeface="Segoe UI" panose="020B0502040204020203" pitchFamily="34" charset="0"/>
              <a:cs typeface="Segoe UI" panose="020B0502040204020203" pitchFamily="34" charset="0"/>
            </a:endParaRPr>
          </a:p>
        </p:txBody>
      </p:sp>
      <p:sp>
        <p:nvSpPr>
          <p:cNvPr id="10" name="テキスト ボックス 9">
            <a:extLst>
              <a:ext uri="{FF2B5EF4-FFF2-40B4-BE49-F238E27FC236}">
                <a16:creationId xmlns:a16="http://schemas.microsoft.com/office/drawing/2014/main" id="{6A6AF1BD-A312-16DB-6E22-45BCE4781CF2}"/>
              </a:ext>
            </a:extLst>
          </p:cNvPr>
          <p:cNvSpPr txBox="1"/>
          <p:nvPr/>
        </p:nvSpPr>
        <p:spPr>
          <a:xfrm>
            <a:off x="6278328" y="2856256"/>
            <a:ext cx="581891" cy="276999"/>
          </a:xfrm>
          <a:prstGeom prst="rect">
            <a:avLst/>
          </a:prstGeom>
          <a:noFill/>
        </p:spPr>
        <p:txBody>
          <a:bodyPr wrap="none" lIns="0" tIns="0" rIns="0" bIns="0">
            <a:spAutoFit/>
          </a:bodyPr>
          <a:lstStyle/>
          <a:p>
            <a:r>
              <a:rPr lang="en-US" altLang="ja-JP" b="1" dirty="0">
                <a:solidFill>
                  <a:schemeClr val="bg1"/>
                </a:solidFill>
                <a:latin typeface="Segoe UI" panose="020B0502040204020203" pitchFamily="34" charset="0"/>
                <a:cs typeface="Segoe UI" panose="020B0502040204020203" pitchFamily="34" charset="0"/>
              </a:rPr>
              <a:t>X-ray</a:t>
            </a:r>
            <a:endParaRPr lang="ja-JP" altLang="en-US" b="1" dirty="0">
              <a:solidFill>
                <a:schemeClr val="bg1"/>
              </a:solidFill>
            </a:endParaRPr>
          </a:p>
        </p:txBody>
      </p:sp>
      <p:sp>
        <p:nvSpPr>
          <p:cNvPr id="2" name="スライド番号プレースホルダー 1">
            <a:extLst>
              <a:ext uri="{FF2B5EF4-FFF2-40B4-BE49-F238E27FC236}">
                <a16:creationId xmlns:a16="http://schemas.microsoft.com/office/drawing/2014/main" id="{CFB2AB13-9DB3-27FB-5439-8576138D3D4F}"/>
              </a:ext>
            </a:extLst>
          </p:cNvPr>
          <p:cNvSpPr>
            <a:spLocks noGrp="1"/>
          </p:cNvSpPr>
          <p:nvPr>
            <p:ph type="sldNum" sz="quarter" idx="12"/>
          </p:nvPr>
        </p:nvSpPr>
        <p:spPr/>
        <p:txBody>
          <a:bodyPr/>
          <a:lstStyle/>
          <a:p>
            <a:r>
              <a:rPr lang="en-US" altLang="ja-JP"/>
              <a:t>p.</a:t>
            </a:r>
            <a:fld id="{6ECE9F22-6082-4149-A6D0-CD8937F79825}" type="slidenum">
              <a:rPr lang="ja-JP" altLang="en-US" smtClean="0"/>
              <a:pPr/>
              <a:t>54</a:t>
            </a:fld>
            <a:endParaRPr kumimoji="1" lang="ja-JP" altLang="en-US" dirty="0"/>
          </a:p>
        </p:txBody>
      </p:sp>
    </p:spTree>
    <p:extLst>
      <p:ext uri="{BB962C8B-B14F-4D97-AF65-F5344CB8AC3E}">
        <p14:creationId xmlns:p14="http://schemas.microsoft.com/office/powerpoint/2010/main" val="1469689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B7A760F-82F5-4795-AF9D-94B20CF79D27}"/>
              </a:ext>
            </a:extLst>
          </p:cNvPr>
          <p:cNvSpPr/>
          <p:nvPr/>
        </p:nvSpPr>
        <p:spPr>
          <a:xfrm>
            <a:off x="470262" y="828144"/>
            <a:ext cx="11721738" cy="6001643"/>
          </a:xfrm>
          <a:prstGeom prst="rect">
            <a:avLst/>
          </a:prstGeom>
        </p:spPr>
        <p:txBody>
          <a:bodyPr wrap="square">
            <a:spAutoFit/>
          </a:bodyPr>
          <a:lstStyle/>
          <a:p>
            <a:pPr>
              <a:spcBef>
                <a:spcPts val="472"/>
              </a:spcBef>
            </a:pPr>
            <a:r>
              <a:rPr lang="en-US" altLang="ja-JP" sz="3200" b="1" dirty="0">
                <a:latin typeface="Segoe UI" panose="020B0502040204020203" pitchFamily="34" charset="0"/>
                <a:cs typeface="Segoe UI" panose="020B0502040204020203" pitchFamily="34" charset="0"/>
              </a:rPr>
              <a:t>Muonic X-ray</a:t>
            </a:r>
            <a:r>
              <a:rPr lang="ja-JP" altLang="en-US" sz="3200" b="1" dirty="0">
                <a:latin typeface="Segoe UI" panose="020B0502040204020203" pitchFamily="34" charset="0"/>
                <a:cs typeface="Segoe UI" panose="020B0502040204020203" pitchFamily="34" charset="0"/>
              </a:rPr>
              <a:t> </a:t>
            </a:r>
            <a:r>
              <a:rPr lang="en-US" altLang="ja-JP" sz="3200" b="1" dirty="0">
                <a:latin typeface="Segoe UI" panose="020B0502040204020203" pitchFamily="34" charset="0"/>
                <a:cs typeface="Segoe UI" panose="020B0502040204020203" pitchFamily="34" charset="0"/>
              </a:rPr>
              <a:t>energy is 200-times</a:t>
            </a:r>
            <a:r>
              <a:rPr lang="ja-JP" altLang="en-US" sz="3200" b="1" dirty="0">
                <a:latin typeface="Segoe UI" panose="020B0502040204020203" pitchFamily="34" charset="0"/>
                <a:cs typeface="Segoe UI" panose="020B0502040204020203" pitchFamily="34" charset="0"/>
              </a:rPr>
              <a:t> </a:t>
            </a:r>
            <a:r>
              <a:rPr lang="en-US" altLang="ja-JP" sz="3200" b="1" dirty="0">
                <a:latin typeface="Segoe UI" panose="020B0502040204020203" pitchFamily="34" charset="0"/>
                <a:cs typeface="Segoe UI" panose="020B0502040204020203" pitchFamily="34" charset="0"/>
              </a:rPr>
              <a:t>of</a:t>
            </a:r>
            <a:r>
              <a:rPr lang="ja-JP" altLang="en-US" sz="3200" b="1" dirty="0">
                <a:latin typeface="Segoe UI" panose="020B0502040204020203" pitchFamily="34" charset="0"/>
                <a:cs typeface="Segoe UI" panose="020B0502040204020203" pitchFamily="34" charset="0"/>
              </a:rPr>
              <a:t> </a:t>
            </a:r>
            <a:r>
              <a:rPr lang="en-US" altLang="ja-JP" sz="3200" b="1" dirty="0">
                <a:latin typeface="Segoe UI" panose="020B0502040204020203" pitchFamily="34" charset="0"/>
                <a:cs typeface="Segoe UI" panose="020B0502040204020203" pitchFamily="34" charset="0"/>
              </a:rPr>
              <a:t>ordinary</a:t>
            </a:r>
            <a:r>
              <a:rPr lang="ja-JP" altLang="en-US" sz="3200" b="1" dirty="0">
                <a:latin typeface="Segoe UI" panose="020B0502040204020203" pitchFamily="34" charset="0"/>
                <a:cs typeface="Segoe UI" panose="020B0502040204020203" pitchFamily="34" charset="0"/>
              </a:rPr>
              <a:t> </a:t>
            </a:r>
            <a:r>
              <a:rPr lang="en-US" altLang="ja-JP" sz="3200" b="1" dirty="0">
                <a:latin typeface="Segoe UI" panose="020B0502040204020203" pitchFamily="34" charset="0"/>
                <a:cs typeface="Segoe UI" panose="020B0502040204020203" pitchFamily="34" charset="0"/>
              </a:rPr>
              <a:t>one,</a:t>
            </a:r>
            <a:br>
              <a:rPr lang="en-US" altLang="ja-JP" sz="3200" b="1" dirty="0">
                <a:latin typeface="Segoe UI" panose="020B0502040204020203" pitchFamily="34" charset="0"/>
                <a:cs typeface="Segoe UI" panose="020B0502040204020203" pitchFamily="34" charset="0"/>
              </a:rPr>
            </a:br>
            <a:r>
              <a:rPr lang="en-US" altLang="ja-JP" sz="3200" b="1" dirty="0">
                <a:latin typeface="Segoe UI" panose="020B0502040204020203" pitchFamily="34" charset="0"/>
                <a:cs typeface="Segoe UI" panose="020B0502040204020203" pitchFamily="34" charset="0"/>
              </a:rPr>
              <a:t>because muon’s orbit in atom is 1/200 of electron’s.</a:t>
            </a:r>
          </a:p>
          <a:p>
            <a:pPr>
              <a:spcBef>
                <a:spcPts val="472"/>
              </a:spcBef>
            </a:pPr>
            <a:r>
              <a:rPr lang="en-US" altLang="ja-JP" sz="2000" b="1" dirty="0">
                <a:latin typeface="Segoe UI" panose="020B0502040204020203" pitchFamily="34" charset="0"/>
                <a:cs typeface="Segoe UI" panose="020B0502040204020203" pitchFamily="34" charset="0"/>
              </a:rPr>
              <a:t>	</a:t>
            </a:r>
            <a:r>
              <a:rPr lang="en-US" altLang="ja-JP" sz="2400" b="1" dirty="0">
                <a:solidFill>
                  <a:srgbClr val="0000FF"/>
                </a:solidFill>
                <a:latin typeface="Segoe UI" panose="020B0502040204020203" pitchFamily="34" charset="0"/>
                <a:cs typeface="Segoe UI" panose="020B0502040204020203" pitchFamily="34" charset="0"/>
              </a:rPr>
              <a:t>Almost all elements are analyzable, including He, Li and C,N,O.</a:t>
            </a:r>
          </a:p>
          <a:p>
            <a:pPr>
              <a:spcBef>
                <a:spcPts val="472"/>
              </a:spcBef>
            </a:pPr>
            <a:endParaRPr lang="en-US" altLang="ja-JP" sz="800" b="1" dirty="0">
              <a:solidFill>
                <a:srgbClr val="0000FF"/>
              </a:solidFill>
              <a:latin typeface="Segoe UI" panose="020B0502040204020203" pitchFamily="34" charset="0"/>
              <a:cs typeface="Segoe UI" panose="020B0502040204020203" pitchFamily="34" charset="0"/>
            </a:endParaRPr>
          </a:p>
          <a:p>
            <a:pPr>
              <a:spcBef>
                <a:spcPts val="472"/>
              </a:spcBef>
            </a:pPr>
            <a:r>
              <a:rPr lang="en-US" altLang="ja-JP" sz="3200" b="1" dirty="0">
                <a:solidFill>
                  <a:srgbClr val="FF0000"/>
                </a:solidFill>
                <a:latin typeface="Segoe UI" panose="020B0502040204020203" pitchFamily="34" charset="0"/>
                <a:cs typeface="Segoe UI" panose="020B0502040204020203" pitchFamily="34" charset="0"/>
              </a:rPr>
              <a:t>High efficiency</a:t>
            </a:r>
            <a:endParaRPr lang="en-US" altLang="ja-JP" sz="3200" b="1" dirty="0">
              <a:latin typeface="Segoe UI" panose="020B0502040204020203" pitchFamily="34" charset="0"/>
              <a:cs typeface="Segoe UI" panose="020B0502040204020203" pitchFamily="34" charset="0"/>
            </a:endParaRPr>
          </a:p>
          <a:p>
            <a:pPr>
              <a:spcBef>
                <a:spcPts val="472"/>
              </a:spcBef>
            </a:pPr>
            <a:r>
              <a:rPr lang="en-US" altLang="ja-JP" sz="2400" b="1" dirty="0">
                <a:latin typeface="Segoe UI" panose="020B0502040204020203" pitchFamily="34" charset="0"/>
                <a:cs typeface="Segoe UI" panose="020B0502040204020203" pitchFamily="34" charset="0"/>
              </a:rPr>
              <a:t>	</a:t>
            </a:r>
            <a:r>
              <a:rPr lang="en-US" altLang="ja-JP" sz="2400" b="1" dirty="0">
                <a:solidFill>
                  <a:srgbClr val="0000FF"/>
                </a:solidFill>
                <a:latin typeface="Segoe UI" panose="020B0502040204020203" pitchFamily="34" charset="0"/>
                <a:cs typeface="Segoe UI" panose="020B0502040204020203" pitchFamily="34" charset="0"/>
              </a:rPr>
              <a:t>Several</a:t>
            </a:r>
            <a:r>
              <a:rPr lang="ja-JP" altLang="en-US" sz="2400" b="1" dirty="0">
                <a:solidFill>
                  <a:srgbClr val="0000FF"/>
                </a:solidFill>
                <a:latin typeface="Segoe UI" panose="020B0502040204020203" pitchFamily="34" charset="0"/>
                <a:cs typeface="Segoe UI" panose="020B0502040204020203" pitchFamily="34" charset="0"/>
              </a:rPr>
              <a:t> </a:t>
            </a:r>
            <a:r>
              <a:rPr lang="en-US" altLang="ja-JP" sz="2400" b="1" dirty="0">
                <a:solidFill>
                  <a:srgbClr val="0000FF"/>
                </a:solidFill>
                <a:latin typeface="Segoe UI" panose="020B0502040204020203" pitchFamily="34" charset="0"/>
                <a:cs typeface="Segoe UI" panose="020B0502040204020203" pitchFamily="34" charset="0"/>
              </a:rPr>
              <a:t>X-ray photons are always emitted by a single muon.</a:t>
            </a:r>
          </a:p>
          <a:p>
            <a:pPr>
              <a:spcBef>
                <a:spcPts val="472"/>
              </a:spcBef>
            </a:pPr>
            <a:r>
              <a:rPr lang="en-US" altLang="ja-JP" sz="2400" b="1" dirty="0">
                <a:solidFill>
                  <a:srgbClr val="0000FF"/>
                </a:solidFill>
                <a:latin typeface="Segoe UI" panose="020B0502040204020203" pitchFamily="34" charset="0"/>
                <a:cs typeface="Segoe UI" panose="020B0502040204020203" pitchFamily="34" charset="0"/>
              </a:rPr>
              <a:t>	Efficiency is more than 10000-times of EDX/EDS.</a:t>
            </a:r>
          </a:p>
          <a:p>
            <a:pPr>
              <a:spcBef>
                <a:spcPts val="472"/>
              </a:spcBef>
            </a:pPr>
            <a:r>
              <a:rPr lang="en-US" altLang="ja-JP" sz="2400" b="1" dirty="0">
                <a:solidFill>
                  <a:srgbClr val="FF0000"/>
                </a:solidFill>
                <a:latin typeface="Segoe UI" panose="020B0502040204020203" pitchFamily="34" charset="0"/>
                <a:ea typeface="HGP創英角ｺﾞｼｯｸUB" panose="020B0900000000000000" pitchFamily="50" charset="-128"/>
                <a:cs typeface="Segoe UI" panose="020B0502040204020203" pitchFamily="34" charset="0"/>
              </a:rPr>
              <a:t>	No damage of specimen even for analyzing light elements like C/N/O.</a:t>
            </a:r>
          </a:p>
          <a:p>
            <a:pPr marL="171450" indent="-171450">
              <a:spcBef>
                <a:spcPts val="472"/>
              </a:spcBef>
              <a:buFont typeface="Arial" panose="020B0604020202020204" pitchFamily="34" charset="0"/>
              <a:buChar char="•"/>
            </a:pPr>
            <a:endParaRPr lang="en-US" altLang="ja-JP" sz="1200" b="1" dirty="0">
              <a:solidFill>
                <a:srgbClr val="002060"/>
              </a:solidFill>
              <a:latin typeface="Segoe UI" panose="020B0502040204020203" pitchFamily="34" charset="0"/>
              <a:cs typeface="Segoe UI" panose="020B0502040204020203" pitchFamily="34" charset="0"/>
            </a:endParaRPr>
          </a:p>
          <a:p>
            <a:pPr>
              <a:spcBef>
                <a:spcPts val="472"/>
              </a:spcBef>
            </a:pPr>
            <a:r>
              <a:rPr lang="en-US" altLang="ja-JP" sz="3200" b="1" dirty="0">
                <a:latin typeface="Segoe UI" panose="020B0502040204020203" pitchFamily="34" charset="0"/>
                <a:cs typeface="Segoe UI" panose="020B0502040204020203" pitchFamily="34" charset="0"/>
              </a:rPr>
              <a:t>Isotope-identification</a:t>
            </a:r>
          </a:p>
          <a:p>
            <a:pPr>
              <a:spcBef>
                <a:spcPts val="472"/>
              </a:spcBef>
            </a:pPr>
            <a:r>
              <a:rPr lang="en-US" altLang="ja-JP" sz="2000" b="1" dirty="0">
                <a:latin typeface="Segoe UI" panose="020B0502040204020203" pitchFamily="34" charset="0"/>
                <a:cs typeface="Segoe UI" panose="020B0502040204020203" pitchFamily="34" charset="0"/>
              </a:rPr>
              <a:t>	</a:t>
            </a:r>
            <a:r>
              <a:rPr lang="en-US" altLang="ja-JP" sz="2200" b="1" dirty="0">
                <a:solidFill>
                  <a:srgbClr val="0000FF"/>
                </a:solidFill>
                <a:latin typeface="Segoe UI" panose="020B0502040204020203" pitchFamily="34" charset="0"/>
                <a:cs typeface="Segoe UI" panose="020B0502040204020203" pitchFamily="34" charset="0"/>
              </a:rPr>
              <a:t>X-ray depends on nucleus status, because muon orbits very close to the nucleus.</a:t>
            </a:r>
          </a:p>
          <a:p>
            <a:pPr>
              <a:spcBef>
                <a:spcPts val="472"/>
              </a:spcBef>
            </a:pPr>
            <a:endParaRPr lang="en-US" altLang="ja-JP" sz="1200" b="1" dirty="0">
              <a:latin typeface="Segoe UI" panose="020B0502040204020203" pitchFamily="34" charset="0"/>
              <a:cs typeface="Segoe UI" panose="020B0502040204020203" pitchFamily="34" charset="0"/>
            </a:endParaRPr>
          </a:p>
          <a:p>
            <a:pPr>
              <a:spcBef>
                <a:spcPts val="472"/>
              </a:spcBef>
            </a:pPr>
            <a:r>
              <a:rPr lang="en-US" altLang="ja-JP" sz="3200" b="1" dirty="0">
                <a:latin typeface="Segoe UI" panose="020B0502040204020203" pitchFamily="34" charset="0"/>
                <a:cs typeface="Segoe UI" panose="020B0502040204020203" pitchFamily="34" charset="0"/>
              </a:rPr>
              <a:t>Chemical property analysis</a:t>
            </a:r>
          </a:p>
          <a:p>
            <a:pPr>
              <a:spcBef>
                <a:spcPts val="472"/>
              </a:spcBef>
            </a:pPr>
            <a:r>
              <a:rPr lang="en-US" altLang="ja-JP" sz="2400" b="1" dirty="0">
                <a:latin typeface="Segoe UI" panose="020B0502040204020203" pitchFamily="34" charset="0"/>
                <a:cs typeface="Segoe UI" panose="020B0502040204020203" pitchFamily="34" charset="0"/>
              </a:rPr>
              <a:t>	</a:t>
            </a:r>
            <a:r>
              <a:rPr lang="ja-JP" altLang="en-US" sz="2400" b="1" dirty="0">
                <a:latin typeface="Segoe UI" panose="020B0502040204020203" pitchFamily="34" charset="0"/>
                <a:cs typeface="Segoe UI" panose="020B0502040204020203" pitchFamily="34" charset="0"/>
              </a:rPr>
              <a:t> </a:t>
            </a:r>
            <a:r>
              <a:rPr lang="en-US" altLang="ja-JP" sz="2400" b="1" dirty="0">
                <a:solidFill>
                  <a:srgbClr val="0000FF"/>
                </a:solidFill>
                <a:latin typeface="Segoe UI" panose="020B0502040204020203" pitchFamily="34" charset="0"/>
                <a:cs typeface="Segoe UI" panose="020B0502040204020203" pitchFamily="34" charset="0"/>
              </a:rPr>
              <a:t>X-rays</a:t>
            </a:r>
            <a:r>
              <a:rPr lang="ja-JP" altLang="en-US" sz="2400" b="1" dirty="0">
                <a:solidFill>
                  <a:srgbClr val="0000FF"/>
                </a:solidFill>
                <a:latin typeface="Segoe UI" panose="020B0502040204020203" pitchFamily="34" charset="0"/>
                <a:cs typeface="Segoe UI" panose="020B0502040204020203" pitchFamily="34" charset="0"/>
              </a:rPr>
              <a:t> </a:t>
            </a:r>
            <a:r>
              <a:rPr lang="en-US" altLang="ja-JP" sz="2400" b="1" dirty="0">
                <a:solidFill>
                  <a:srgbClr val="0000FF"/>
                </a:solidFill>
                <a:latin typeface="Segoe UI" panose="020B0502040204020203" pitchFamily="34" charset="0"/>
                <a:cs typeface="Segoe UI" panose="020B0502040204020203" pitchFamily="34" charset="0"/>
              </a:rPr>
              <a:t>depends on valence, bonding state and electron density.</a:t>
            </a:r>
          </a:p>
        </p:txBody>
      </p:sp>
      <p:sp>
        <p:nvSpPr>
          <p:cNvPr id="5" name="正方形/長方形 4">
            <a:extLst>
              <a:ext uri="{FF2B5EF4-FFF2-40B4-BE49-F238E27FC236}">
                <a16:creationId xmlns:a16="http://schemas.microsoft.com/office/drawing/2014/main" id="{5A46FEF6-D591-40DF-881D-2E8C5F9C26FA}"/>
              </a:ext>
            </a:extLst>
          </p:cNvPr>
          <p:cNvSpPr/>
          <p:nvPr/>
        </p:nvSpPr>
        <p:spPr>
          <a:xfrm>
            <a:off x="0" y="1"/>
            <a:ext cx="12192000" cy="6883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4062" b="1" dirty="0">
                <a:solidFill>
                  <a:prstClr val="white"/>
                </a:solidFill>
              </a:rPr>
              <a:t>Benefits of negative muon induced X-ray</a:t>
            </a:r>
            <a:endParaRPr lang="ja-JP" altLang="en-US" sz="4062" b="1" dirty="0">
              <a:solidFill>
                <a:prstClr val="white"/>
              </a:solidFill>
            </a:endParaRPr>
          </a:p>
        </p:txBody>
      </p:sp>
      <p:sp>
        <p:nvSpPr>
          <p:cNvPr id="2" name="スライド番号プレースホルダー 1">
            <a:extLst>
              <a:ext uri="{FF2B5EF4-FFF2-40B4-BE49-F238E27FC236}">
                <a16:creationId xmlns:a16="http://schemas.microsoft.com/office/drawing/2014/main" id="{7D654140-EF53-5CD4-2CA9-4C4C86781790}"/>
              </a:ext>
            </a:extLst>
          </p:cNvPr>
          <p:cNvSpPr>
            <a:spLocks noGrp="1"/>
          </p:cNvSpPr>
          <p:nvPr>
            <p:ph type="sldNum" sz="quarter" idx="12"/>
          </p:nvPr>
        </p:nvSpPr>
        <p:spPr/>
        <p:txBody>
          <a:bodyPr/>
          <a:lstStyle/>
          <a:p>
            <a:r>
              <a:rPr lang="en-US" altLang="ja-JP"/>
              <a:t>p.</a:t>
            </a:r>
            <a:fld id="{6ECE9F22-6082-4149-A6D0-CD8937F79825}" type="slidenum">
              <a:rPr lang="ja-JP" altLang="en-US" smtClean="0"/>
              <a:pPr/>
              <a:t>55</a:t>
            </a:fld>
            <a:endParaRPr kumimoji="1" lang="ja-JP" altLang="en-US" dirty="0"/>
          </a:p>
        </p:txBody>
      </p:sp>
    </p:spTree>
    <p:extLst>
      <p:ext uri="{BB962C8B-B14F-4D97-AF65-F5344CB8AC3E}">
        <p14:creationId xmlns:p14="http://schemas.microsoft.com/office/powerpoint/2010/main" val="2735921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ABF812F3-54FA-4B3A-87D0-9FD892CD1CBB}"/>
              </a:ext>
            </a:extLst>
          </p:cNvPr>
          <p:cNvGrpSpPr/>
          <p:nvPr/>
        </p:nvGrpSpPr>
        <p:grpSpPr>
          <a:xfrm>
            <a:off x="2217734" y="436453"/>
            <a:ext cx="8135057" cy="3681748"/>
            <a:chOff x="340716" y="963015"/>
            <a:chExt cx="8135057" cy="4449219"/>
          </a:xfrm>
        </p:grpSpPr>
        <p:grpSp>
          <p:nvGrpSpPr>
            <p:cNvPr id="28" name="グループ化 27">
              <a:extLst>
                <a:ext uri="{FF2B5EF4-FFF2-40B4-BE49-F238E27FC236}">
                  <a16:creationId xmlns:a16="http://schemas.microsoft.com/office/drawing/2014/main" id="{23D936B8-7F3F-4B60-8D86-629B83133A84}"/>
                </a:ext>
              </a:extLst>
            </p:cNvPr>
            <p:cNvGrpSpPr/>
            <p:nvPr/>
          </p:nvGrpSpPr>
          <p:grpSpPr>
            <a:xfrm>
              <a:off x="340716" y="963015"/>
              <a:ext cx="7288534" cy="4449219"/>
              <a:chOff x="4448143" y="33926882"/>
              <a:chExt cx="7288534" cy="4449219"/>
            </a:xfrm>
          </p:grpSpPr>
          <p:pic>
            <p:nvPicPr>
              <p:cNvPr id="30" name="図 29">
                <a:extLst>
                  <a:ext uri="{FF2B5EF4-FFF2-40B4-BE49-F238E27FC236}">
                    <a16:creationId xmlns:a16="http://schemas.microsoft.com/office/drawing/2014/main" id="{374D2A32-F701-4917-8080-28EAEDFC3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143" y="33955337"/>
                <a:ext cx="7261629" cy="4325573"/>
              </a:xfrm>
              <a:prstGeom prst="rect">
                <a:avLst/>
              </a:prstGeom>
            </p:spPr>
          </p:pic>
          <p:sp>
            <p:nvSpPr>
              <p:cNvPr id="31" name="正方形/長方形 30">
                <a:extLst>
                  <a:ext uri="{FF2B5EF4-FFF2-40B4-BE49-F238E27FC236}">
                    <a16:creationId xmlns:a16="http://schemas.microsoft.com/office/drawing/2014/main" id="{B4F4D84A-DFAF-4E90-8B1F-39D47F0B2691}"/>
                  </a:ext>
                </a:extLst>
              </p:cNvPr>
              <p:cNvSpPr/>
              <p:nvPr/>
            </p:nvSpPr>
            <p:spPr>
              <a:xfrm>
                <a:off x="6207913" y="33926882"/>
                <a:ext cx="2292942" cy="5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2" name="正方形/長方形 31">
                <a:extLst>
                  <a:ext uri="{FF2B5EF4-FFF2-40B4-BE49-F238E27FC236}">
                    <a16:creationId xmlns:a16="http://schemas.microsoft.com/office/drawing/2014/main" id="{F9C6CB55-6A70-42A8-A7AB-C37A658D1F8B}"/>
                  </a:ext>
                </a:extLst>
              </p:cNvPr>
              <p:cNvSpPr/>
              <p:nvPr/>
            </p:nvSpPr>
            <p:spPr>
              <a:xfrm>
                <a:off x="8213399" y="34230920"/>
                <a:ext cx="1709360" cy="5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正方形/長方形 32">
                <a:extLst>
                  <a:ext uri="{FF2B5EF4-FFF2-40B4-BE49-F238E27FC236}">
                    <a16:creationId xmlns:a16="http://schemas.microsoft.com/office/drawing/2014/main" id="{70F1CD17-C756-42AB-ACA5-23C1D342AF23}"/>
                  </a:ext>
                </a:extLst>
              </p:cNvPr>
              <p:cNvSpPr/>
              <p:nvPr/>
            </p:nvSpPr>
            <p:spPr>
              <a:xfrm>
                <a:off x="9421243" y="35193080"/>
                <a:ext cx="2288529" cy="5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テキスト ボックス 33">
                <a:extLst>
                  <a:ext uri="{FF2B5EF4-FFF2-40B4-BE49-F238E27FC236}">
                    <a16:creationId xmlns:a16="http://schemas.microsoft.com/office/drawing/2014/main" id="{43E31C33-5906-457F-B6E4-4087ECC93B8D}"/>
                  </a:ext>
                </a:extLst>
              </p:cNvPr>
              <p:cNvSpPr txBox="1"/>
              <p:nvPr/>
            </p:nvSpPr>
            <p:spPr>
              <a:xfrm>
                <a:off x="7155437" y="34558993"/>
                <a:ext cx="2265806" cy="592304"/>
              </a:xfrm>
              <a:prstGeom prst="rect">
                <a:avLst/>
              </a:prstGeom>
              <a:noFill/>
            </p:spPr>
            <p:txBody>
              <a:bodyPr wrap="square" rtlCol="0">
                <a:spAutoFit/>
              </a:bodyPr>
              <a:lstStyle/>
              <a:p>
                <a:r>
                  <a:rPr lang="en-US" altLang="ja-JP" sz="2585" b="1" dirty="0"/>
                  <a:t>(1)</a:t>
                </a:r>
                <a:r>
                  <a:rPr lang="ja-JP" altLang="en-US" sz="2585" b="1" dirty="0"/>
                  <a:t> </a:t>
                </a:r>
                <a:r>
                  <a:rPr lang="en-US" altLang="ja-JP" sz="2585" b="1" dirty="0"/>
                  <a:t>Focus</a:t>
                </a:r>
                <a:endParaRPr lang="ja-JP" altLang="en-US" sz="2585" b="1" dirty="0"/>
              </a:p>
            </p:txBody>
          </p:sp>
          <p:sp>
            <p:nvSpPr>
              <p:cNvPr id="35" name="テキスト ボックス 34">
                <a:extLst>
                  <a:ext uri="{FF2B5EF4-FFF2-40B4-BE49-F238E27FC236}">
                    <a16:creationId xmlns:a16="http://schemas.microsoft.com/office/drawing/2014/main" id="{DE172577-5FF2-406A-8971-562ABF103282}"/>
                  </a:ext>
                </a:extLst>
              </p:cNvPr>
              <p:cNvSpPr txBox="1"/>
              <p:nvPr/>
            </p:nvSpPr>
            <p:spPr>
              <a:xfrm>
                <a:off x="8856278" y="35303415"/>
                <a:ext cx="2003000" cy="592304"/>
              </a:xfrm>
              <a:prstGeom prst="rect">
                <a:avLst/>
              </a:prstGeom>
              <a:noFill/>
            </p:spPr>
            <p:txBody>
              <a:bodyPr wrap="square" rtlCol="0">
                <a:spAutoFit/>
              </a:bodyPr>
              <a:lstStyle/>
              <a:p>
                <a:r>
                  <a:rPr lang="en-US" altLang="ja-JP" sz="2585" b="1" dirty="0"/>
                  <a:t>(2)</a:t>
                </a:r>
                <a:r>
                  <a:rPr lang="ja-JP" altLang="en-US" sz="2585" b="1" dirty="0"/>
                  <a:t> </a:t>
                </a:r>
                <a:r>
                  <a:rPr lang="en-US" altLang="ja-JP" sz="2585" b="1" dirty="0"/>
                  <a:t>Stop</a:t>
                </a:r>
                <a:endParaRPr lang="ja-JP" altLang="en-US" sz="2585" b="1" dirty="0"/>
              </a:p>
            </p:txBody>
          </p:sp>
          <p:sp>
            <p:nvSpPr>
              <p:cNvPr id="36" name="テキスト ボックス 35">
                <a:extLst>
                  <a:ext uri="{FF2B5EF4-FFF2-40B4-BE49-F238E27FC236}">
                    <a16:creationId xmlns:a16="http://schemas.microsoft.com/office/drawing/2014/main" id="{252B9898-2F24-4C7E-905A-8417FEBA2850}"/>
                  </a:ext>
                </a:extLst>
              </p:cNvPr>
              <p:cNvSpPr txBox="1"/>
              <p:nvPr/>
            </p:nvSpPr>
            <p:spPr>
              <a:xfrm>
                <a:off x="9347833" y="36541176"/>
                <a:ext cx="2388844" cy="592304"/>
              </a:xfrm>
              <a:prstGeom prst="rect">
                <a:avLst/>
              </a:prstGeom>
              <a:noFill/>
            </p:spPr>
            <p:txBody>
              <a:bodyPr wrap="square" rtlCol="0">
                <a:spAutoFit/>
              </a:bodyPr>
              <a:lstStyle/>
              <a:p>
                <a:r>
                  <a:rPr lang="en-US" altLang="ja-JP" sz="2585" b="1" dirty="0"/>
                  <a:t>(3)</a:t>
                </a:r>
                <a:r>
                  <a:rPr lang="ja-JP" altLang="en-US" sz="2585" b="1" dirty="0"/>
                  <a:t> </a:t>
                </a:r>
                <a:r>
                  <a:rPr lang="en-US" altLang="ja-JP" sz="2585" b="1" dirty="0"/>
                  <a:t>Extract</a:t>
                </a:r>
                <a:endParaRPr lang="ja-JP" altLang="en-US" sz="2585" b="1" dirty="0"/>
              </a:p>
            </p:txBody>
          </p:sp>
          <p:sp>
            <p:nvSpPr>
              <p:cNvPr id="37" name="正方形/長方形 36">
                <a:extLst>
                  <a:ext uri="{FF2B5EF4-FFF2-40B4-BE49-F238E27FC236}">
                    <a16:creationId xmlns:a16="http://schemas.microsoft.com/office/drawing/2014/main" id="{AEAA64F8-9B63-4FCF-A619-400E5438AECB}"/>
                  </a:ext>
                </a:extLst>
              </p:cNvPr>
              <p:cNvSpPr/>
              <p:nvPr/>
            </p:nvSpPr>
            <p:spPr>
              <a:xfrm>
                <a:off x="6078565" y="37811362"/>
                <a:ext cx="2292942" cy="5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8" name="正方形/長方形 37">
                <a:extLst>
                  <a:ext uri="{FF2B5EF4-FFF2-40B4-BE49-F238E27FC236}">
                    <a16:creationId xmlns:a16="http://schemas.microsoft.com/office/drawing/2014/main" id="{EA2F3D42-F04A-4407-B35B-32A81525030E}"/>
                  </a:ext>
                </a:extLst>
              </p:cNvPr>
              <p:cNvSpPr/>
              <p:nvPr/>
            </p:nvSpPr>
            <p:spPr>
              <a:xfrm>
                <a:off x="8014577" y="37482441"/>
                <a:ext cx="2552203" cy="5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テキスト ボックス 38">
                <a:extLst>
                  <a:ext uri="{FF2B5EF4-FFF2-40B4-BE49-F238E27FC236}">
                    <a16:creationId xmlns:a16="http://schemas.microsoft.com/office/drawing/2014/main" id="{C626C1DE-80AB-4D30-8BAD-2A190212B285}"/>
                  </a:ext>
                </a:extLst>
              </p:cNvPr>
              <p:cNvSpPr txBox="1"/>
              <p:nvPr/>
            </p:nvSpPr>
            <p:spPr>
              <a:xfrm>
                <a:off x="6207913" y="37783797"/>
                <a:ext cx="1432933" cy="592304"/>
              </a:xfrm>
              <a:prstGeom prst="rect">
                <a:avLst/>
              </a:prstGeom>
              <a:noFill/>
            </p:spPr>
            <p:txBody>
              <a:bodyPr wrap="square" rtlCol="0">
                <a:spAutoFit/>
              </a:bodyPr>
              <a:lstStyle/>
              <a:p>
                <a:pPr algn="ctr"/>
                <a:r>
                  <a:rPr lang="en-US" altLang="ja-JP" sz="2585" b="1" dirty="0"/>
                  <a:t>Lens</a:t>
                </a:r>
                <a:endParaRPr lang="ja-JP" altLang="en-US" sz="2585" b="1" dirty="0"/>
              </a:p>
            </p:txBody>
          </p:sp>
          <p:sp>
            <p:nvSpPr>
              <p:cNvPr id="40" name="テキスト ボックス 39">
                <a:extLst>
                  <a:ext uri="{FF2B5EF4-FFF2-40B4-BE49-F238E27FC236}">
                    <a16:creationId xmlns:a16="http://schemas.microsoft.com/office/drawing/2014/main" id="{71C59C67-EB4E-4317-9D7C-E021931DA395}"/>
                  </a:ext>
                </a:extLst>
              </p:cNvPr>
              <p:cNvSpPr txBox="1"/>
              <p:nvPr/>
            </p:nvSpPr>
            <p:spPr>
              <a:xfrm>
                <a:off x="7921609" y="37389336"/>
                <a:ext cx="2292942" cy="523497"/>
              </a:xfrm>
              <a:prstGeom prst="rect">
                <a:avLst/>
              </a:prstGeom>
              <a:noFill/>
            </p:spPr>
            <p:txBody>
              <a:bodyPr wrap="square" rtlCol="0">
                <a:spAutoFit/>
              </a:bodyPr>
              <a:lstStyle/>
              <a:p>
                <a:pPr algn="ctr"/>
                <a:r>
                  <a:rPr lang="en-US" altLang="ja-JP" sz="2215" b="1" dirty="0"/>
                  <a:t>Target</a:t>
                </a:r>
                <a:endParaRPr lang="ja-JP" altLang="en-US" sz="2215" b="1" dirty="0"/>
              </a:p>
            </p:txBody>
          </p:sp>
        </p:grpSp>
        <p:sp>
          <p:nvSpPr>
            <p:cNvPr id="29" name="テキスト ボックス 28">
              <a:extLst>
                <a:ext uri="{FF2B5EF4-FFF2-40B4-BE49-F238E27FC236}">
                  <a16:creationId xmlns:a16="http://schemas.microsoft.com/office/drawing/2014/main" id="{76FCC1B3-EFB4-4CD6-9EE7-5E663BF357C8}"/>
                </a:ext>
              </a:extLst>
            </p:cNvPr>
            <p:cNvSpPr txBox="1"/>
            <p:nvPr/>
          </p:nvSpPr>
          <p:spPr>
            <a:xfrm>
              <a:off x="6313303" y="4239945"/>
              <a:ext cx="2162470" cy="592304"/>
            </a:xfrm>
            <a:prstGeom prst="rect">
              <a:avLst/>
            </a:prstGeom>
            <a:noFill/>
          </p:spPr>
          <p:txBody>
            <a:bodyPr wrap="square" rtlCol="0">
              <a:spAutoFit/>
            </a:bodyPr>
            <a:lstStyle/>
            <a:p>
              <a:r>
                <a:rPr lang="en-US" altLang="ja-JP" sz="2585" b="1" dirty="0"/>
                <a:t>(4)</a:t>
              </a:r>
              <a:r>
                <a:rPr lang="ja-JP" altLang="en-US" sz="2585" b="1" dirty="0"/>
                <a:t> </a:t>
              </a:r>
              <a:r>
                <a:rPr lang="en-US" altLang="ja-JP" sz="2585" b="1" dirty="0"/>
                <a:t>Re-accel</a:t>
              </a:r>
              <a:endParaRPr lang="ja-JP" altLang="en-US" sz="2585" b="1" dirty="0"/>
            </a:p>
          </p:txBody>
        </p:sp>
      </p:grpSp>
      <p:sp>
        <p:nvSpPr>
          <p:cNvPr id="7" name="吹き出し: 四角形 6">
            <a:extLst>
              <a:ext uri="{FF2B5EF4-FFF2-40B4-BE49-F238E27FC236}">
                <a16:creationId xmlns:a16="http://schemas.microsoft.com/office/drawing/2014/main" id="{3BCD03FE-889D-4083-BA19-DC60B7AE56D2}"/>
              </a:ext>
            </a:extLst>
          </p:cNvPr>
          <p:cNvSpPr/>
          <p:nvPr/>
        </p:nvSpPr>
        <p:spPr>
          <a:xfrm rot="10800000">
            <a:off x="1643387" y="4178096"/>
            <a:ext cx="8905231" cy="2557711"/>
          </a:xfrm>
          <a:prstGeom prst="wedgeRectCallout">
            <a:avLst>
              <a:gd name="adj1" fmla="val -8148"/>
              <a:gd name="adj2" fmla="val 121584"/>
            </a:avLst>
          </a:prstGeom>
          <a:solidFill>
            <a:schemeClr val="accent1">
              <a:alpha val="15000"/>
            </a:schemeClr>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 name="テキスト ボックス 21">
            <a:extLst>
              <a:ext uri="{FF2B5EF4-FFF2-40B4-BE49-F238E27FC236}">
                <a16:creationId xmlns:a16="http://schemas.microsoft.com/office/drawing/2014/main" id="{8DD3DF1F-897D-46FA-B94F-39E4D2C6581B}"/>
              </a:ext>
            </a:extLst>
          </p:cNvPr>
          <p:cNvSpPr txBox="1"/>
          <p:nvPr/>
        </p:nvSpPr>
        <p:spPr>
          <a:xfrm>
            <a:off x="1893118" y="4358547"/>
            <a:ext cx="8627181" cy="400110"/>
          </a:xfrm>
          <a:prstGeom prst="rect">
            <a:avLst/>
          </a:prstGeom>
          <a:noFill/>
        </p:spPr>
        <p:txBody>
          <a:bodyPr wrap="square" rtlCol="0">
            <a:spAutoFit/>
          </a:bodyPr>
          <a:lstStyle/>
          <a:p>
            <a:r>
              <a:rPr lang="en-US" altLang="ja-JP" sz="2000" b="1" dirty="0"/>
              <a:t>Using </a:t>
            </a:r>
            <a:r>
              <a:rPr lang="en-US" altLang="ja-JP" sz="2000" b="1" dirty="0" err="1">
                <a:solidFill>
                  <a:srgbClr val="FF0000"/>
                </a:solidFill>
              </a:rPr>
              <a:t>μCF</a:t>
            </a:r>
            <a:r>
              <a:rPr lang="ja-JP" altLang="en-US" sz="2000" b="1" dirty="0"/>
              <a:t> </a:t>
            </a:r>
            <a:r>
              <a:rPr lang="en-US" altLang="ja-JP" sz="2000" b="1" dirty="0"/>
              <a:t>reaction</a:t>
            </a:r>
            <a:r>
              <a:rPr lang="ja-JP" altLang="en-US" sz="2000" b="1" dirty="0"/>
              <a:t> </a:t>
            </a:r>
            <a:r>
              <a:rPr lang="en-US" altLang="ja-JP" sz="2000" b="1" dirty="0"/>
              <a:t>for (2) stopping and (3)extracting</a:t>
            </a:r>
            <a:r>
              <a:rPr lang="ja-JP" altLang="en-US" sz="2000" b="1" dirty="0"/>
              <a:t>  </a:t>
            </a:r>
            <a:r>
              <a:rPr lang="en-US" altLang="ja-JP" sz="2000" b="1" dirty="0"/>
              <a:t>[</a:t>
            </a:r>
            <a:r>
              <a:rPr lang="en-US" altLang="ja-JP" sz="2000" b="1" dirty="0" err="1"/>
              <a:t>Nagamine</a:t>
            </a:r>
            <a:r>
              <a:rPr lang="en-US" altLang="ja-JP" sz="2000" b="1" dirty="0"/>
              <a:t>]</a:t>
            </a:r>
            <a:r>
              <a:rPr lang="ja-JP" altLang="en-US" sz="2000" b="1" dirty="0"/>
              <a:t>。</a:t>
            </a:r>
            <a:endParaRPr lang="en-US" altLang="ja-JP" sz="2000" b="1" dirty="0"/>
          </a:p>
        </p:txBody>
      </p:sp>
      <p:sp>
        <p:nvSpPr>
          <p:cNvPr id="23" name="正方形/長方形 22">
            <a:extLst>
              <a:ext uri="{FF2B5EF4-FFF2-40B4-BE49-F238E27FC236}">
                <a16:creationId xmlns:a16="http://schemas.microsoft.com/office/drawing/2014/main" id="{8A4E21E1-4500-48EC-9373-DED8226C3AE7}"/>
              </a:ext>
            </a:extLst>
          </p:cNvPr>
          <p:cNvSpPr/>
          <p:nvPr/>
        </p:nvSpPr>
        <p:spPr>
          <a:xfrm>
            <a:off x="2088987" y="6280478"/>
            <a:ext cx="5923416" cy="369332"/>
          </a:xfrm>
          <a:prstGeom prst="rect">
            <a:avLst/>
          </a:prstGeom>
        </p:spPr>
        <p:txBody>
          <a:bodyPr wrap="none">
            <a:spAutoFit/>
          </a:bodyPr>
          <a:lstStyle/>
          <a:p>
            <a:r>
              <a:rPr lang="en-US" altLang="ja-JP" b="1" dirty="0"/>
              <a:t>Low energy muons are emitted after </a:t>
            </a:r>
            <a:r>
              <a:rPr lang="en-US" altLang="ja-JP" b="1" dirty="0" err="1"/>
              <a:t>μCF</a:t>
            </a:r>
            <a:r>
              <a:rPr lang="en-US" altLang="ja-JP" b="1" dirty="0"/>
              <a:t> reaction.</a:t>
            </a:r>
          </a:p>
        </p:txBody>
      </p:sp>
      <p:sp>
        <p:nvSpPr>
          <p:cNvPr id="24" name="正方形/長方形 23">
            <a:extLst>
              <a:ext uri="{FF2B5EF4-FFF2-40B4-BE49-F238E27FC236}">
                <a16:creationId xmlns:a16="http://schemas.microsoft.com/office/drawing/2014/main" id="{E61FF3F9-F265-4366-B1D4-EE228C391480}"/>
              </a:ext>
            </a:extLst>
          </p:cNvPr>
          <p:cNvSpPr/>
          <p:nvPr/>
        </p:nvSpPr>
        <p:spPr>
          <a:xfrm>
            <a:off x="2846791" y="5803949"/>
            <a:ext cx="1620957" cy="369332"/>
          </a:xfrm>
          <a:prstGeom prst="rect">
            <a:avLst/>
          </a:prstGeom>
        </p:spPr>
        <p:txBody>
          <a:bodyPr wrap="none">
            <a:spAutoFit/>
          </a:bodyPr>
          <a:lstStyle/>
          <a:p>
            <a:r>
              <a:rPr lang="en-US" altLang="ja-JP" b="1" dirty="0"/>
              <a:t>Fusion</a:t>
            </a:r>
            <a:r>
              <a:rPr lang="ja-JP" altLang="en-US" b="1" dirty="0"/>
              <a:t> </a:t>
            </a:r>
            <a:r>
              <a:rPr lang="en-US" altLang="ja-JP" b="1" dirty="0"/>
              <a:t>Fuels</a:t>
            </a:r>
            <a:endParaRPr lang="ja-JP" altLang="en-US" dirty="0"/>
          </a:p>
        </p:txBody>
      </p:sp>
      <p:sp>
        <p:nvSpPr>
          <p:cNvPr id="25" name="正方形/長方形 24">
            <a:extLst>
              <a:ext uri="{FF2B5EF4-FFF2-40B4-BE49-F238E27FC236}">
                <a16:creationId xmlns:a16="http://schemas.microsoft.com/office/drawing/2014/main" id="{38526B48-AD26-48BC-A365-9B166804ED38}"/>
              </a:ext>
            </a:extLst>
          </p:cNvPr>
          <p:cNvSpPr/>
          <p:nvPr/>
        </p:nvSpPr>
        <p:spPr>
          <a:xfrm>
            <a:off x="6063130" y="5711616"/>
            <a:ext cx="941283" cy="369332"/>
          </a:xfrm>
          <a:prstGeom prst="rect">
            <a:avLst/>
          </a:prstGeom>
        </p:spPr>
        <p:txBody>
          <a:bodyPr wrap="none">
            <a:spAutoFit/>
          </a:bodyPr>
          <a:lstStyle/>
          <a:p>
            <a:r>
              <a:rPr lang="en-US" altLang="ja-JP" b="1" dirty="0"/>
              <a:t>Fusion</a:t>
            </a:r>
            <a:endParaRPr lang="ja-JP" altLang="en-US" dirty="0"/>
          </a:p>
        </p:txBody>
      </p:sp>
      <p:pic>
        <p:nvPicPr>
          <p:cNvPr id="6" name="図 5">
            <a:extLst>
              <a:ext uri="{FF2B5EF4-FFF2-40B4-BE49-F238E27FC236}">
                <a16:creationId xmlns:a16="http://schemas.microsoft.com/office/drawing/2014/main" id="{DA9F7618-2899-413D-AEE1-A2BB4E70C3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336"/>
          <a:stretch/>
        </p:blipFill>
        <p:spPr>
          <a:xfrm>
            <a:off x="2403887" y="4788418"/>
            <a:ext cx="7358678" cy="1200199"/>
          </a:xfrm>
          <a:prstGeom prst="rect">
            <a:avLst/>
          </a:prstGeom>
        </p:spPr>
      </p:pic>
      <p:sp>
        <p:nvSpPr>
          <p:cNvPr id="2" name="正方形/長方形 1">
            <a:extLst>
              <a:ext uri="{FF2B5EF4-FFF2-40B4-BE49-F238E27FC236}">
                <a16:creationId xmlns:a16="http://schemas.microsoft.com/office/drawing/2014/main" id="{844174C6-88F1-3996-DB80-44D680E2A1E5}"/>
              </a:ext>
            </a:extLst>
          </p:cNvPr>
          <p:cNvSpPr/>
          <p:nvPr/>
        </p:nvSpPr>
        <p:spPr>
          <a:xfrm>
            <a:off x="9222902" y="6028668"/>
            <a:ext cx="1322798" cy="369332"/>
          </a:xfrm>
          <a:prstGeom prst="rect">
            <a:avLst/>
          </a:prstGeom>
        </p:spPr>
        <p:txBody>
          <a:bodyPr wrap="none">
            <a:spAutoFit/>
          </a:bodyPr>
          <a:lstStyle/>
          <a:p>
            <a:r>
              <a:rPr lang="ja-JP" altLang="en-US" b="1" dirty="0">
                <a:solidFill>
                  <a:srgbClr val="FF0000"/>
                </a:solidFill>
              </a:rPr>
              <a:t>～</a:t>
            </a:r>
            <a:r>
              <a:rPr lang="en-US" altLang="ja-JP" b="1" dirty="0">
                <a:solidFill>
                  <a:srgbClr val="FF0000"/>
                </a:solidFill>
              </a:rPr>
              <a:t>few keV</a:t>
            </a:r>
          </a:p>
        </p:txBody>
      </p:sp>
      <p:sp>
        <p:nvSpPr>
          <p:cNvPr id="21" name="正方形/長方形 20">
            <a:extLst>
              <a:ext uri="{FF2B5EF4-FFF2-40B4-BE49-F238E27FC236}">
                <a16:creationId xmlns:a16="http://schemas.microsoft.com/office/drawing/2014/main" id="{20A9A8AC-D50B-4AE6-9B33-50F5712397E1}"/>
              </a:ext>
            </a:extLst>
          </p:cNvPr>
          <p:cNvSpPr/>
          <p:nvPr/>
        </p:nvSpPr>
        <p:spPr>
          <a:xfrm>
            <a:off x="-1" y="0"/>
            <a:ext cx="12192001"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r>
              <a:rPr lang="en-US" altLang="ja-JP" sz="4000" b="1" dirty="0">
                <a:solidFill>
                  <a:prstClr val="white"/>
                </a:solidFill>
                <a:latin typeface="Segoe UI" panose="020B0502040204020203" pitchFamily="34" charset="0"/>
                <a:cs typeface="Segoe UI" panose="020B0502040204020203" pitchFamily="34" charset="0"/>
              </a:rPr>
              <a:t>Beam Cooling of negative muon</a:t>
            </a:r>
            <a:endParaRPr lang="ja-JP" altLang="en-US" sz="4000" b="1" dirty="0">
              <a:solidFill>
                <a:prstClr val="white"/>
              </a:solidFill>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6562D779-1C0D-7014-C4C7-7D579DE101B2}"/>
              </a:ext>
            </a:extLst>
          </p:cNvPr>
          <p:cNvSpPr txBox="1"/>
          <p:nvPr/>
        </p:nvSpPr>
        <p:spPr>
          <a:xfrm>
            <a:off x="2231379" y="1974842"/>
            <a:ext cx="1182836" cy="614464"/>
          </a:xfrm>
          <a:prstGeom prst="rect">
            <a:avLst/>
          </a:prstGeom>
          <a:gradFill flip="none" rotWithShape="1">
            <a:gsLst>
              <a:gs pos="0">
                <a:srgbClr val="DAECD0"/>
              </a:gs>
              <a:gs pos="100000">
                <a:srgbClr val="A5C69A"/>
              </a:gs>
            </a:gsLst>
            <a:lin ang="0" scaled="1"/>
            <a:tileRect/>
          </a:gradFill>
        </p:spPr>
        <p:txBody>
          <a:bodyPr wrap="square" rtlCol="0">
            <a:spAutoFit/>
          </a:bodyPr>
          <a:lstStyle/>
          <a:p>
            <a:pPr algn="ctr">
              <a:lnSpc>
                <a:spcPct val="70000"/>
              </a:lnSpc>
            </a:pPr>
            <a:r>
              <a:rPr lang="en-US" altLang="ja-JP"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Beam</a:t>
            </a:r>
            <a:br>
              <a:rPr lang="en-US" altLang="ja-JP"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altLang="ja-JP"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Input</a:t>
            </a:r>
            <a:endParaRPr lang="ja-JP" altLang="en-US"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6298A4C0-880A-EFD4-2014-EFD65E489E90}"/>
              </a:ext>
            </a:extLst>
          </p:cNvPr>
          <p:cNvSpPr txBox="1"/>
          <p:nvPr/>
        </p:nvSpPr>
        <p:spPr>
          <a:xfrm>
            <a:off x="7984142" y="2060402"/>
            <a:ext cx="1622655" cy="450000"/>
          </a:xfrm>
          <a:prstGeom prst="rect">
            <a:avLst/>
          </a:prstGeom>
          <a:gradFill>
            <a:gsLst>
              <a:gs pos="0">
                <a:srgbClr val="30905D"/>
              </a:gs>
              <a:gs pos="100000">
                <a:srgbClr val="30905D"/>
              </a:gs>
            </a:gsLst>
            <a:lin ang="0" scaled="1"/>
          </a:gradFill>
        </p:spPr>
        <p:txBody>
          <a:bodyPr wrap="square" tIns="72000" rtlCol="0">
            <a:noAutofit/>
          </a:bodyPr>
          <a:lstStyle/>
          <a:p>
            <a:pPr>
              <a:lnSpc>
                <a:spcPct val="70000"/>
              </a:lnSpc>
            </a:pPr>
            <a:r>
              <a:rPr lang="en-US" altLang="ja-JP"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Cooled Beam </a:t>
            </a:r>
            <a:br>
              <a:rPr lang="en-US" altLang="ja-JP"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altLang="ja-JP"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Output</a:t>
            </a:r>
            <a:endParaRPr lang="ja-JP" altLang="en-US"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5" name="スライド番号プレースホルダー 4">
            <a:extLst>
              <a:ext uri="{FF2B5EF4-FFF2-40B4-BE49-F238E27FC236}">
                <a16:creationId xmlns:a16="http://schemas.microsoft.com/office/drawing/2014/main" id="{D955DDD2-5C87-93FA-AA77-577B9120D4BD}"/>
              </a:ext>
            </a:extLst>
          </p:cNvPr>
          <p:cNvSpPr>
            <a:spLocks noGrp="1"/>
          </p:cNvSpPr>
          <p:nvPr>
            <p:ph type="sldNum" sz="quarter" idx="12"/>
          </p:nvPr>
        </p:nvSpPr>
        <p:spPr/>
        <p:txBody>
          <a:bodyPr/>
          <a:lstStyle/>
          <a:p>
            <a:fld id="{6ECE9F22-6082-4149-A6D0-CD8937F79825}" type="slidenum">
              <a:rPr kumimoji="1" lang="ja-JP" altLang="en-US" smtClean="0"/>
              <a:t>56</a:t>
            </a:fld>
            <a:endParaRPr kumimoji="1" lang="ja-JP" altLang="en-US"/>
          </a:p>
        </p:txBody>
      </p:sp>
    </p:spTree>
    <p:extLst>
      <p:ext uri="{BB962C8B-B14F-4D97-AF65-F5344CB8AC3E}">
        <p14:creationId xmlns:p14="http://schemas.microsoft.com/office/powerpoint/2010/main" val="1353168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3" grpId="0"/>
      <p:bldP spid="24" grpId="0"/>
      <p:bldP spid="25"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C18724-E1BC-45EE-96F1-65AAC031BA46}"/>
              </a:ext>
            </a:extLst>
          </p:cNvPr>
          <p:cNvSpPr txBox="1"/>
          <p:nvPr/>
        </p:nvSpPr>
        <p:spPr>
          <a:xfrm>
            <a:off x="6316661" y="942585"/>
            <a:ext cx="4277200" cy="5581015"/>
          </a:xfrm>
          <a:prstGeom prst="rect">
            <a:avLst/>
          </a:prstGeom>
          <a:solidFill>
            <a:schemeClr val="accent5">
              <a:lumMod val="20000"/>
              <a:lumOff val="80000"/>
            </a:schemeClr>
          </a:solidFill>
        </p:spPr>
        <p:txBody>
          <a:bodyPr wrap="square" rtlCol="0">
            <a:spAutoFit/>
          </a:bodyPr>
          <a:lstStyle/>
          <a:p>
            <a:pPr marL="457200" indent="-457200">
              <a:lnSpc>
                <a:spcPts val="2200"/>
              </a:lnSpc>
              <a:spcBef>
                <a:spcPts val="1200"/>
              </a:spcBef>
              <a:spcAft>
                <a:spcPts val="600"/>
              </a:spcAft>
              <a:buAutoNum type="arabicParenR"/>
            </a:pPr>
            <a:r>
              <a:rPr lang="en-US" altLang="ja-JP" sz="1900" b="1" dirty="0"/>
              <a:t>Muon Catalyzed Fusion </a:t>
            </a:r>
            <a:r>
              <a:rPr lang="en-US" altLang="ja-JP" sz="1900" dirty="0"/>
              <a:t>(</a:t>
            </a:r>
            <a:r>
              <a:rPr lang="en-US" altLang="ja-JP" sz="1900" b="1" dirty="0" err="1"/>
              <a:t>μCF</a:t>
            </a:r>
            <a:r>
              <a:rPr lang="en-US" altLang="ja-JP" sz="1900" dirty="0"/>
              <a:t>)</a:t>
            </a:r>
            <a:br>
              <a:rPr lang="en-US" altLang="ja-JP" sz="1900" dirty="0"/>
            </a:br>
            <a:r>
              <a:rPr lang="en-US" altLang="ja-JP" sz="1900" dirty="0"/>
              <a:t>is applied to the beam-cooling. Captured muon into atom is dissociated with low energy </a:t>
            </a:r>
            <a:r>
              <a:rPr lang="ja-JP" altLang="en-US" sz="1900" dirty="0"/>
              <a:t>～</a:t>
            </a:r>
            <a:r>
              <a:rPr lang="en-US" altLang="ja-JP" sz="1900" dirty="0"/>
              <a:t>10keV after </a:t>
            </a:r>
            <a:r>
              <a:rPr lang="en-US" altLang="ja-JP" sz="1900" dirty="0" err="1"/>
              <a:t>μCF</a:t>
            </a:r>
            <a:r>
              <a:rPr lang="en-US" altLang="ja-JP" sz="1900" dirty="0"/>
              <a:t> .</a:t>
            </a:r>
          </a:p>
          <a:p>
            <a:pPr marL="457200" indent="-457200">
              <a:lnSpc>
                <a:spcPts val="2200"/>
              </a:lnSpc>
              <a:spcBef>
                <a:spcPts val="1200"/>
              </a:spcBef>
              <a:spcAft>
                <a:spcPts val="600"/>
              </a:spcAft>
              <a:buAutoNum type="arabicParenR"/>
            </a:pPr>
            <a:r>
              <a:rPr lang="en-US" altLang="ja-JP" sz="1900" dirty="0"/>
              <a:t>Accelerator muon is captured by solid H2 with mm-thickness. </a:t>
            </a:r>
            <a:br>
              <a:rPr lang="en-US" altLang="ja-JP" sz="1900" dirty="0"/>
            </a:br>
            <a:r>
              <a:rPr lang="en-US" altLang="ja-JP" sz="1900" dirty="0" err="1"/>
              <a:t>pμ</a:t>
            </a:r>
            <a:r>
              <a:rPr lang="ja-JP" altLang="en-US" sz="1900" dirty="0"/>
              <a:t> </a:t>
            </a:r>
            <a:r>
              <a:rPr lang="en-US" altLang="ja-JP" sz="1900" dirty="0"/>
              <a:t>is</a:t>
            </a:r>
            <a:r>
              <a:rPr lang="ja-JP" altLang="en-US" sz="1900" dirty="0"/>
              <a:t> </a:t>
            </a:r>
            <a:r>
              <a:rPr lang="en-US" altLang="ja-JP" sz="1900" dirty="0"/>
              <a:t>converted</a:t>
            </a:r>
            <a:r>
              <a:rPr lang="ja-JP" altLang="en-US" sz="1900" dirty="0"/>
              <a:t> </a:t>
            </a:r>
            <a:r>
              <a:rPr lang="en-US" altLang="ja-JP" sz="1900" dirty="0"/>
              <a:t>into</a:t>
            </a:r>
            <a:r>
              <a:rPr lang="ja-JP" altLang="en-US" sz="1900" dirty="0"/>
              <a:t> </a:t>
            </a:r>
            <a:r>
              <a:rPr lang="en-US" altLang="ja-JP" sz="1900" dirty="0" err="1"/>
              <a:t>dμ</a:t>
            </a:r>
            <a:r>
              <a:rPr lang="en-US" altLang="ja-JP" sz="1900" dirty="0"/>
              <a:t>,</a:t>
            </a:r>
            <a:r>
              <a:rPr lang="ja-JP" altLang="en-US" sz="1900" dirty="0"/>
              <a:t> </a:t>
            </a:r>
            <a:r>
              <a:rPr lang="en-US" altLang="ja-JP" sz="1900" dirty="0"/>
              <a:t>and </a:t>
            </a:r>
            <a:r>
              <a:rPr lang="en-US" altLang="ja-JP" sz="1900" dirty="0" err="1"/>
              <a:t>dμ</a:t>
            </a:r>
            <a:r>
              <a:rPr lang="en-US" altLang="ja-JP" sz="1900" dirty="0"/>
              <a:t> diffuses in mm-range by </a:t>
            </a:r>
            <a:r>
              <a:rPr lang="en-US" altLang="ja-JP" sz="1900" b="1" dirty="0" err="1"/>
              <a:t>Ramsauer</a:t>
            </a:r>
            <a:r>
              <a:rPr lang="en-US" altLang="ja-JP" sz="1900" b="1" dirty="0"/>
              <a:t>–Townsend effect</a:t>
            </a:r>
            <a:r>
              <a:rPr lang="en-US" altLang="ja-JP" sz="1900" dirty="0"/>
              <a:t>.</a:t>
            </a:r>
          </a:p>
          <a:p>
            <a:pPr marL="457200" indent="-457200">
              <a:lnSpc>
                <a:spcPts val="2200"/>
              </a:lnSpc>
              <a:spcBef>
                <a:spcPts val="1200"/>
              </a:spcBef>
              <a:spcAft>
                <a:spcPts val="600"/>
              </a:spcAft>
              <a:buAutoNum type="arabicParenR"/>
            </a:pPr>
            <a:r>
              <a:rPr lang="en-US" altLang="ja-JP" sz="1900" dirty="0" err="1"/>
              <a:t>μCF</a:t>
            </a:r>
            <a:r>
              <a:rPr lang="en-US" altLang="ja-JP" sz="1900" dirty="0"/>
              <a:t> on thin DT-layer on solid H2 dissociates the muon. The muon is transported into center by E-field.</a:t>
            </a:r>
          </a:p>
          <a:p>
            <a:pPr marL="457200" indent="-457200">
              <a:lnSpc>
                <a:spcPts val="2200"/>
              </a:lnSpc>
              <a:spcBef>
                <a:spcPts val="1200"/>
              </a:spcBef>
              <a:spcAft>
                <a:spcPts val="600"/>
              </a:spcAft>
              <a:buAutoNum type="arabicParenR"/>
            </a:pPr>
            <a:r>
              <a:rPr lang="en-US" altLang="ja-JP" sz="1900" dirty="0"/>
              <a:t>Muon beam is extracted, is cooled frictionally, and is focused on specimen.</a:t>
            </a:r>
          </a:p>
        </p:txBody>
      </p:sp>
      <p:pic>
        <p:nvPicPr>
          <p:cNvPr id="8" name="図 7">
            <a:extLst>
              <a:ext uri="{FF2B5EF4-FFF2-40B4-BE49-F238E27FC236}">
                <a16:creationId xmlns:a16="http://schemas.microsoft.com/office/drawing/2014/main" id="{98CDBEB0-314F-480D-B2BA-D49DAE3F8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009" y="816747"/>
            <a:ext cx="4545358" cy="6041254"/>
          </a:xfrm>
          <a:prstGeom prst="rect">
            <a:avLst/>
          </a:prstGeom>
        </p:spPr>
      </p:pic>
      <p:sp>
        <p:nvSpPr>
          <p:cNvPr id="10" name="正方形/長方形 9">
            <a:extLst>
              <a:ext uri="{FF2B5EF4-FFF2-40B4-BE49-F238E27FC236}">
                <a16:creationId xmlns:a16="http://schemas.microsoft.com/office/drawing/2014/main" id="{4040D731-4F04-4BE6-96B5-2B998D27C706}"/>
              </a:ext>
            </a:extLst>
          </p:cNvPr>
          <p:cNvSpPr/>
          <p:nvPr/>
        </p:nvSpPr>
        <p:spPr>
          <a:xfrm>
            <a:off x="0" y="0"/>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r>
              <a:rPr lang="en-US" altLang="ja-JP" sz="4000" b="1" dirty="0">
                <a:solidFill>
                  <a:prstClr val="white"/>
                </a:solidFill>
                <a:latin typeface="Segoe UI" panose="020B0502040204020203" pitchFamily="34" charset="0"/>
                <a:cs typeface="Segoe UI" panose="020B0502040204020203" pitchFamily="34" charset="0"/>
              </a:rPr>
              <a:t>Generation of Focused neg. Muon Beam.</a:t>
            </a:r>
            <a:endParaRPr lang="ja-JP" altLang="en-US" sz="4000" b="1" dirty="0">
              <a:solidFill>
                <a:prstClr val="white"/>
              </a:solidFill>
              <a:latin typeface="Segoe UI" panose="020B0502040204020203" pitchFamily="34" charset="0"/>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66986A2E-0D04-0731-0479-E6568FD5A440}"/>
              </a:ext>
            </a:extLst>
          </p:cNvPr>
          <p:cNvSpPr>
            <a:spLocks noGrp="1"/>
          </p:cNvSpPr>
          <p:nvPr>
            <p:ph type="sldNum" sz="quarter" idx="12"/>
          </p:nvPr>
        </p:nvSpPr>
        <p:spPr/>
        <p:txBody>
          <a:bodyPr/>
          <a:lstStyle/>
          <a:p>
            <a:fld id="{40AED202-6AB5-4FCB-8284-4F346DA6A4B0}" type="slidenum">
              <a:rPr kumimoji="1" lang="ja-JP" altLang="en-US" smtClean="0"/>
              <a:t>57</a:t>
            </a:fld>
            <a:endParaRPr kumimoji="1" lang="ja-JP" altLang="en-US"/>
          </a:p>
        </p:txBody>
      </p:sp>
    </p:spTree>
    <p:extLst>
      <p:ext uri="{BB962C8B-B14F-4D97-AF65-F5344CB8AC3E}">
        <p14:creationId xmlns:p14="http://schemas.microsoft.com/office/powerpoint/2010/main" val="3582817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4040D731-4F04-4BE6-96B5-2B998D27C706}"/>
              </a:ext>
            </a:extLst>
          </p:cNvPr>
          <p:cNvSpPr/>
          <p:nvPr/>
        </p:nvSpPr>
        <p:spPr>
          <a:xfrm>
            <a:off x="0" y="0"/>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altLang="ja-JP" sz="4000" b="1" dirty="0">
                <a:solidFill>
                  <a:prstClr val="white"/>
                </a:solidFill>
                <a:latin typeface="Segoe UI" panose="020B0502040204020203" pitchFamily="34" charset="0"/>
                <a:cs typeface="Segoe UI" panose="020B0502040204020203" pitchFamily="34" charset="0"/>
              </a:rPr>
              <a:t>Negative</a:t>
            </a:r>
            <a:r>
              <a:rPr lang="ja-JP" altLang="en-US" sz="4000" b="1" dirty="0">
                <a:solidFill>
                  <a:prstClr val="white"/>
                </a:solidFill>
                <a:latin typeface="Segoe UI" panose="020B0502040204020203" pitchFamily="34" charset="0"/>
                <a:cs typeface="Segoe UI" panose="020B0502040204020203" pitchFamily="34" charset="0"/>
              </a:rPr>
              <a:t> </a:t>
            </a:r>
            <a:r>
              <a:rPr lang="en-US" altLang="ja-JP" sz="4000" b="1" dirty="0">
                <a:solidFill>
                  <a:prstClr val="white"/>
                </a:solidFill>
                <a:latin typeface="Segoe UI" panose="020B0502040204020203" pitchFamily="34" charset="0"/>
                <a:cs typeface="Segoe UI" panose="020B0502040204020203" pitchFamily="34" charset="0"/>
              </a:rPr>
              <a:t>Muon</a:t>
            </a:r>
            <a:r>
              <a:rPr lang="ja-JP" altLang="en-US" sz="4000" b="1" dirty="0">
                <a:solidFill>
                  <a:prstClr val="white"/>
                </a:solidFill>
                <a:latin typeface="Segoe UI" panose="020B0502040204020203" pitchFamily="34" charset="0"/>
                <a:cs typeface="Segoe UI" panose="020B0502040204020203" pitchFamily="34" charset="0"/>
              </a:rPr>
              <a:t> </a:t>
            </a:r>
            <a:r>
              <a:rPr lang="en-US" altLang="ja-JP" sz="4000" b="1" dirty="0">
                <a:solidFill>
                  <a:prstClr val="white"/>
                </a:solidFill>
                <a:latin typeface="Segoe UI" panose="020B0502040204020203" pitchFamily="34" charset="0"/>
                <a:cs typeface="Segoe UI" panose="020B0502040204020203" pitchFamily="34" charset="0"/>
              </a:rPr>
              <a:t>Collector</a:t>
            </a:r>
            <a:endParaRPr lang="ja-JP" altLang="en-US" sz="4000" b="1" dirty="0">
              <a:solidFill>
                <a:prstClr val="white"/>
              </a:solidFill>
              <a:latin typeface="Segoe UI" panose="020B0502040204020203" pitchFamily="34" charset="0"/>
              <a:cs typeface="Segoe UI" panose="020B0502040204020203" pitchFamily="34" charset="0"/>
            </a:endParaRPr>
          </a:p>
        </p:txBody>
      </p:sp>
      <p:pic>
        <p:nvPicPr>
          <p:cNvPr id="4" name="c01">
            <a:extLst>
              <a:ext uri="{FF2B5EF4-FFF2-40B4-BE49-F238E27FC236}">
                <a16:creationId xmlns:a16="http://schemas.microsoft.com/office/drawing/2014/main" id="{14939D5D-FF1B-4B9D-825A-7F34E0773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525" y="794079"/>
            <a:ext cx="7062955" cy="6036023"/>
          </a:xfrm>
          <a:prstGeom prst="rect">
            <a:avLst/>
          </a:prstGeom>
        </p:spPr>
      </p:pic>
      <p:pic>
        <p:nvPicPr>
          <p:cNvPr id="5" name="c02">
            <a:extLst>
              <a:ext uri="{FF2B5EF4-FFF2-40B4-BE49-F238E27FC236}">
                <a16:creationId xmlns:a16="http://schemas.microsoft.com/office/drawing/2014/main" id="{FDC58A07-6073-85A7-39F9-BD0576707B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4525" y="790588"/>
            <a:ext cx="7062955" cy="6036023"/>
          </a:xfrm>
          <a:prstGeom prst="rect">
            <a:avLst/>
          </a:prstGeom>
        </p:spPr>
      </p:pic>
      <p:pic>
        <p:nvPicPr>
          <p:cNvPr id="6" name="c03">
            <a:extLst>
              <a:ext uri="{FF2B5EF4-FFF2-40B4-BE49-F238E27FC236}">
                <a16:creationId xmlns:a16="http://schemas.microsoft.com/office/drawing/2014/main" id="{766FB50F-988B-8EE3-7C8A-800FC4226A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4525" y="790588"/>
            <a:ext cx="7062955" cy="6036023"/>
          </a:xfrm>
          <a:prstGeom prst="rect">
            <a:avLst/>
          </a:prstGeom>
        </p:spPr>
      </p:pic>
      <p:pic>
        <p:nvPicPr>
          <p:cNvPr id="7" name="c04">
            <a:extLst>
              <a:ext uri="{FF2B5EF4-FFF2-40B4-BE49-F238E27FC236}">
                <a16:creationId xmlns:a16="http://schemas.microsoft.com/office/drawing/2014/main" id="{F8DE041E-1AD2-94CC-91BB-18283A4F4F9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4525" y="790588"/>
            <a:ext cx="7062955" cy="6036023"/>
          </a:xfrm>
          <a:prstGeom prst="rect">
            <a:avLst/>
          </a:prstGeom>
        </p:spPr>
      </p:pic>
      <p:pic>
        <p:nvPicPr>
          <p:cNvPr id="8" name="c05">
            <a:extLst>
              <a:ext uri="{FF2B5EF4-FFF2-40B4-BE49-F238E27FC236}">
                <a16:creationId xmlns:a16="http://schemas.microsoft.com/office/drawing/2014/main" id="{9F6D4997-0A6C-158C-A17B-387027E9CB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64760" y="790989"/>
            <a:ext cx="7062485" cy="6035622"/>
          </a:xfrm>
          <a:prstGeom prst="rect">
            <a:avLst/>
          </a:prstGeom>
        </p:spPr>
      </p:pic>
      <p:pic>
        <p:nvPicPr>
          <p:cNvPr id="9" name="c06">
            <a:extLst>
              <a:ext uri="{FF2B5EF4-FFF2-40B4-BE49-F238E27FC236}">
                <a16:creationId xmlns:a16="http://schemas.microsoft.com/office/drawing/2014/main" id="{1A945528-AAE1-6521-7F92-5DC50B7489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64760" y="790988"/>
            <a:ext cx="7062485" cy="6035622"/>
          </a:xfrm>
          <a:prstGeom prst="rect">
            <a:avLst/>
          </a:prstGeom>
        </p:spPr>
      </p:pic>
      <p:sp>
        <p:nvSpPr>
          <p:cNvPr id="2" name="スライド番号プレースホルダー 1">
            <a:extLst>
              <a:ext uri="{FF2B5EF4-FFF2-40B4-BE49-F238E27FC236}">
                <a16:creationId xmlns:a16="http://schemas.microsoft.com/office/drawing/2014/main" id="{D87AF268-5E87-EB9C-81D0-127667C93C2E}"/>
              </a:ext>
            </a:extLst>
          </p:cNvPr>
          <p:cNvSpPr>
            <a:spLocks noGrp="1"/>
          </p:cNvSpPr>
          <p:nvPr>
            <p:ph type="sldNum" sz="quarter" idx="12"/>
          </p:nvPr>
        </p:nvSpPr>
        <p:spPr/>
        <p:txBody>
          <a:bodyPr/>
          <a:lstStyle/>
          <a:p>
            <a:fld id="{40AED202-6AB5-4FCB-8284-4F346DA6A4B0}" type="slidenum">
              <a:rPr kumimoji="1" lang="ja-JP" altLang="en-US" smtClean="0"/>
              <a:t>58</a:t>
            </a:fld>
            <a:endParaRPr kumimoji="1" lang="ja-JP" altLang="en-US"/>
          </a:p>
        </p:txBody>
      </p:sp>
    </p:spTree>
    <p:extLst>
      <p:ext uri="{BB962C8B-B14F-4D97-AF65-F5344CB8AC3E}">
        <p14:creationId xmlns:p14="http://schemas.microsoft.com/office/powerpoint/2010/main" val="41414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4040D731-4F04-4BE6-96B5-2B998D27C706}"/>
              </a:ext>
            </a:extLst>
          </p:cNvPr>
          <p:cNvSpPr/>
          <p:nvPr/>
        </p:nvSpPr>
        <p:spPr>
          <a:xfrm>
            <a:off x="0" y="0"/>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r>
              <a:rPr lang="en-US" altLang="ja-JP" sz="4000" b="1" dirty="0">
                <a:solidFill>
                  <a:prstClr val="white"/>
                </a:solidFill>
                <a:latin typeface="Segoe UI" panose="020B0502040204020203" pitchFamily="34" charset="0"/>
                <a:cs typeface="Segoe UI" panose="020B0502040204020203" pitchFamily="34" charset="0"/>
              </a:rPr>
              <a:t>Use of </a:t>
            </a:r>
            <a:r>
              <a:rPr lang="en-US" altLang="ja-JP" sz="4000" b="1" dirty="0" err="1">
                <a:solidFill>
                  <a:prstClr val="white"/>
                </a:solidFill>
                <a:latin typeface="Segoe UI" panose="020B0502040204020203" pitchFamily="34" charset="0"/>
                <a:cs typeface="Segoe UI" panose="020B0502040204020203" pitchFamily="34" charset="0"/>
              </a:rPr>
              <a:t>Ramsauer</a:t>
            </a:r>
            <a:r>
              <a:rPr lang="en-US" altLang="ja-JP" sz="4000" b="1" dirty="0">
                <a:solidFill>
                  <a:prstClr val="white"/>
                </a:solidFill>
                <a:latin typeface="Segoe UI" panose="020B0502040204020203" pitchFamily="34" charset="0"/>
                <a:cs typeface="Segoe UI" panose="020B0502040204020203" pitchFamily="34" charset="0"/>
              </a:rPr>
              <a:t> Townsend Effect</a:t>
            </a:r>
            <a:endParaRPr lang="ja-JP" altLang="en-US" sz="4000" b="1" dirty="0">
              <a:solidFill>
                <a:prstClr val="white"/>
              </a:solidFill>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54FA4466-F80E-4878-B25B-0BD723E883A7}"/>
              </a:ext>
            </a:extLst>
          </p:cNvPr>
          <p:cNvSpPr txBox="1"/>
          <p:nvPr/>
        </p:nvSpPr>
        <p:spPr>
          <a:xfrm>
            <a:off x="1632158" y="1240974"/>
            <a:ext cx="8898193" cy="5527667"/>
          </a:xfrm>
          <a:prstGeom prst="rect">
            <a:avLst/>
          </a:prstGeom>
          <a:noFill/>
        </p:spPr>
        <p:txBody>
          <a:bodyPr wrap="square" rtlCol="0">
            <a:spAutoFit/>
          </a:bodyPr>
          <a:lstStyle/>
          <a:p>
            <a:pPr marL="342900" indent="-342900">
              <a:lnSpc>
                <a:spcPts val="3360"/>
              </a:lnSpc>
              <a:spcBef>
                <a:spcPts val="1800"/>
              </a:spcBef>
              <a:spcAft>
                <a:spcPts val="1200"/>
              </a:spcAft>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Solid</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H2 Layer 	: 1mm 	: 99.9% </a:t>
            </a:r>
            <a:r>
              <a:rPr lang="en-US" altLang="ja-JP" sz="2800" b="1" dirty="0">
                <a:latin typeface="Segoe UI" panose="020B0502040204020203" pitchFamily="34" charset="0"/>
                <a:cs typeface="Segoe UI" panose="020B0502040204020203" pitchFamily="34" charset="0"/>
              </a:rPr>
              <a:t>H</a:t>
            </a:r>
            <a:r>
              <a:rPr lang="en-US" altLang="ja-JP" sz="2800" b="1" baseline="-25000" dirty="0">
                <a:latin typeface="Segoe UI" panose="020B0502040204020203" pitchFamily="34" charset="0"/>
                <a:cs typeface="Segoe UI" panose="020B0502040204020203" pitchFamily="34" charset="0"/>
              </a:rPr>
              <a:t>2</a:t>
            </a:r>
            <a:r>
              <a:rPr lang="en-US" altLang="ja-JP" sz="2800" dirty="0">
                <a:latin typeface="Segoe UI" panose="020B0502040204020203" pitchFamily="34" charset="0"/>
                <a:cs typeface="Segoe UI" panose="020B0502040204020203" pitchFamily="34" charset="0"/>
              </a:rPr>
              <a:t> + 0.1% </a:t>
            </a:r>
            <a:r>
              <a:rPr lang="en-US" altLang="ja-JP" sz="2800" b="1" dirty="0">
                <a:latin typeface="Segoe UI" panose="020B0502040204020203" pitchFamily="34" charset="0"/>
                <a:cs typeface="Segoe UI" panose="020B0502040204020203" pitchFamily="34" charset="0"/>
              </a:rPr>
              <a:t>T</a:t>
            </a:r>
            <a:r>
              <a:rPr lang="en-US" altLang="ja-JP" sz="2800" b="1" baseline="-25000" dirty="0">
                <a:latin typeface="Segoe UI" panose="020B0502040204020203" pitchFamily="34" charset="0"/>
                <a:cs typeface="Segoe UI" panose="020B0502040204020203" pitchFamily="34" charset="0"/>
              </a:rPr>
              <a:t>2</a:t>
            </a:r>
            <a:r>
              <a:rPr lang="en-US" altLang="ja-JP" sz="2800" dirty="0">
                <a:latin typeface="Segoe UI" panose="020B0502040204020203" pitchFamily="34" charset="0"/>
                <a:cs typeface="Segoe UI" panose="020B0502040204020203" pitchFamily="34" charset="0"/>
              </a:rPr>
              <a:t>,  </a:t>
            </a:r>
            <a:br>
              <a:rPr lang="en-US" altLang="ja-JP" sz="2800" dirty="0">
                <a:latin typeface="Segoe UI" panose="020B0502040204020203" pitchFamily="34" charset="0"/>
                <a:cs typeface="Segoe UI" panose="020B0502040204020203" pitchFamily="34" charset="0"/>
              </a:rPr>
            </a:br>
            <a:r>
              <a:rPr lang="en-US" altLang="ja-JP" sz="2800" dirty="0">
                <a:latin typeface="Segoe UI" panose="020B0502040204020203" pitchFamily="34" charset="0"/>
                <a:cs typeface="Segoe UI" panose="020B0502040204020203" pitchFamily="34" charset="0"/>
              </a:rPr>
              <a:t>Solid</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DT Layer	: 1μm 	: 70%    </a:t>
            </a:r>
            <a:r>
              <a:rPr lang="en-US" altLang="ja-JP" sz="2800" b="1" dirty="0">
                <a:latin typeface="Segoe UI" panose="020B0502040204020203" pitchFamily="34" charset="0"/>
                <a:cs typeface="Segoe UI" panose="020B0502040204020203" pitchFamily="34" charset="0"/>
              </a:rPr>
              <a:t>D</a:t>
            </a:r>
            <a:r>
              <a:rPr lang="en-US" altLang="ja-JP" sz="2800" b="1" baseline="-25000" dirty="0">
                <a:latin typeface="Segoe UI" panose="020B0502040204020203" pitchFamily="34" charset="0"/>
                <a:cs typeface="Segoe UI" panose="020B0502040204020203" pitchFamily="34" charset="0"/>
              </a:rPr>
              <a:t>2</a:t>
            </a:r>
            <a:r>
              <a:rPr lang="en-US" altLang="ja-JP" sz="2800" dirty="0">
                <a:latin typeface="Segoe UI" panose="020B0502040204020203" pitchFamily="34" charset="0"/>
                <a:cs typeface="Segoe UI" panose="020B0502040204020203" pitchFamily="34" charset="0"/>
              </a:rPr>
              <a:t> +  30% </a:t>
            </a:r>
            <a:r>
              <a:rPr lang="en-US" altLang="ja-JP" sz="2800" b="1" dirty="0">
                <a:latin typeface="Segoe UI" panose="020B0502040204020203" pitchFamily="34" charset="0"/>
                <a:cs typeface="Segoe UI" panose="020B0502040204020203" pitchFamily="34" charset="0"/>
              </a:rPr>
              <a:t>T</a:t>
            </a:r>
            <a:r>
              <a:rPr lang="en-US" altLang="ja-JP" sz="2800" b="1" baseline="-25000" dirty="0">
                <a:latin typeface="Segoe UI" panose="020B0502040204020203" pitchFamily="34" charset="0"/>
                <a:cs typeface="Segoe UI" panose="020B0502040204020203" pitchFamily="34" charset="0"/>
              </a:rPr>
              <a:t>2</a:t>
            </a:r>
            <a:r>
              <a:rPr lang="en-US" altLang="ja-JP" sz="2800" dirty="0">
                <a:latin typeface="Segoe UI" panose="020B0502040204020203" pitchFamily="34" charset="0"/>
                <a:cs typeface="Segoe UI" panose="020B0502040204020203" pitchFamily="34" charset="0"/>
              </a:rPr>
              <a:t>.</a:t>
            </a:r>
          </a:p>
          <a:p>
            <a:pPr marL="342900" indent="-342900">
              <a:lnSpc>
                <a:spcPts val="3360"/>
              </a:lnSpc>
              <a:spcBef>
                <a:spcPts val="1800"/>
              </a:spcBef>
              <a:spcAft>
                <a:spcPts val="1200"/>
              </a:spcAft>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Injected μ</a:t>
            </a:r>
            <a:r>
              <a:rPr lang="en-US" altLang="ja-JP" sz="2800" b="1" baseline="30000" dirty="0">
                <a:latin typeface="Segoe UI" panose="020B0502040204020203" pitchFamily="34" charset="0"/>
                <a:cs typeface="Segoe UI" panose="020B0502040204020203" pitchFamily="34" charset="0"/>
              </a:rPr>
              <a:t>-</a:t>
            </a:r>
            <a:r>
              <a:rPr lang="en-US" altLang="ja-JP" sz="2800" dirty="0">
                <a:latin typeface="Segoe UI" panose="020B0502040204020203" pitchFamily="34" charset="0"/>
                <a:cs typeface="Segoe UI" panose="020B0502040204020203" pitchFamily="34" charset="0"/>
              </a:rPr>
              <a:t> stops at Solid H2 Layer</a:t>
            </a:r>
            <a:r>
              <a:rPr lang="ja-JP" altLang="en-US" sz="2800" dirty="0">
                <a:latin typeface="Segoe UI" panose="020B0502040204020203" pitchFamily="34" charset="0"/>
                <a:cs typeface="Segoe UI" panose="020B0502040204020203" pitchFamily="34" charset="0"/>
              </a:rPr>
              <a:t>　➡　</a:t>
            </a:r>
            <a:r>
              <a:rPr lang="en-US" altLang="ja-JP" sz="2800" dirty="0" err="1">
                <a:latin typeface="Segoe UI" panose="020B0502040204020203" pitchFamily="34" charset="0"/>
                <a:cs typeface="Segoe UI" panose="020B0502040204020203" pitchFamily="34" charset="0"/>
              </a:rPr>
              <a:t>pμ</a:t>
            </a:r>
            <a:r>
              <a:rPr lang="en-US" altLang="ja-JP" sz="2800" dirty="0">
                <a:latin typeface="Segoe UI" panose="020B0502040204020203" pitchFamily="34" charset="0"/>
                <a:cs typeface="Segoe UI" panose="020B0502040204020203" pitchFamily="34" charset="0"/>
              </a:rPr>
              <a:t> is formed.</a:t>
            </a:r>
          </a:p>
          <a:p>
            <a:pPr marL="342900" indent="-342900">
              <a:lnSpc>
                <a:spcPts val="3360"/>
              </a:lnSpc>
              <a:spcBef>
                <a:spcPts val="1800"/>
              </a:spcBef>
              <a:spcAft>
                <a:spcPts val="1200"/>
              </a:spcAft>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Isotope exchange: 	</a:t>
            </a:r>
            <a:r>
              <a:rPr lang="en-US" altLang="ja-JP" sz="2800" dirty="0" err="1">
                <a:latin typeface="Segoe UI" panose="020B0502040204020203" pitchFamily="34" charset="0"/>
                <a:cs typeface="Segoe UI" panose="020B0502040204020203" pitchFamily="34" charset="0"/>
              </a:rPr>
              <a:t>pμ</a:t>
            </a:r>
            <a:r>
              <a:rPr lang="ja-JP" altLang="en-US" sz="2800" dirty="0">
                <a:latin typeface="Segoe UI" panose="020B0502040204020203" pitchFamily="34" charset="0"/>
                <a:cs typeface="Segoe UI" panose="020B0502040204020203" pitchFamily="34" charset="0"/>
              </a:rPr>
              <a:t>　＋　</a:t>
            </a:r>
            <a:r>
              <a:rPr lang="en-US" altLang="ja-JP" sz="2800" dirty="0">
                <a:latin typeface="Segoe UI" panose="020B0502040204020203" pitchFamily="34" charset="0"/>
                <a:cs typeface="Segoe UI" panose="020B0502040204020203" pitchFamily="34" charset="0"/>
              </a:rPr>
              <a:t>t   </a:t>
            </a:r>
            <a:r>
              <a:rPr lang="ja-JP" altLang="en-US" sz="2800" dirty="0">
                <a:latin typeface="Segoe UI" panose="020B0502040204020203" pitchFamily="34" charset="0"/>
                <a:cs typeface="Segoe UI" panose="020B0502040204020203" pitchFamily="34" charset="0"/>
              </a:rPr>
              <a:t>→　　</a:t>
            </a:r>
            <a:r>
              <a:rPr lang="en-US" altLang="ja-JP" sz="2800" dirty="0" err="1">
                <a:latin typeface="Segoe UI" panose="020B0502040204020203" pitchFamily="34" charset="0"/>
                <a:cs typeface="Segoe UI" panose="020B0502040204020203" pitchFamily="34" charset="0"/>
              </a:rPr>
              <a:t>tμ</a:t>
            </a:r>
            <a:r>
              <a:rPr lang="ja-JP" altLang="en-US" sz="2800" dirty="0">
                <a:latin typeface="Segoe UI" panose="020B0502040204020203" pitchFamily="34" charset="0"/>
                <a:cs typeface="Segoe UI" panose="020B0502040204020203" pitchFamily="34" charset="0"/>
              </a:rPr>
              <a:t>　＋　</a:t>
            </a:r>
            <a:r>
              <a:rPr lang="en-US" altLang="ja-JP" sz="2800" dirty="0">
                <a:latin typeface="Segoe UI" panose="020B0502040204020203" pitchFamily="34" charset="0"/>
                <a:cs typeface="Segoe UI" panose="020B0502040204020203" pitchFamily="34" charset="0"/>
              </a:rPr>
              <a:t>p </a:t>
            </a:r>
            <a:br>
              <a:rPr lang="en-US" altLang="ja-JP" sz="2800" dirty="0">
                <a:latin typeface="Segoe UI" panose="020B0502040204020203" pitchFamily="34" charset="0"/>
                <a:cs typeface="Segoe UI" panose="020B0502040204020203" pitchFamily="34" charset="0"/>
              </a:rPr>
            </a:br>
            <a:r>
              <a:rPr lang="en-US" altLang="ja-JP" sz="2800" dirty="0" err="1">
                <a:latin typeface="Segoe UI" panose="020B0502040204020203" pitchFamily="34" charset="0"/>
                <a:cs typeface="Segoe UI" panose="020B0502040204020203" pitchFamily="34" charset="0"/>
              </a:rPr>
              <a:t>tμ</a:t>
            </a:r>
            <a:r>
              <a:rPr lang="en-US" altLang="ja-JP" sz="2800" dirty="0">
                <a:latin typeface="Segoe UI" panose="020B0502040204020203" pitchFamily="34" charset="0"/>
                <a:cs typeface="Segoe UI" panose="020B0502040204020203" pitchFamily="34" charset="0"/>
              </a:rPr>
              <a:t> obtains kinetic energy around E</a:t>
            </a:r>
            <a:r>
              <a:rPr lang="ja-JP" altLang="en-US" sz="2800" dirty="0">
                <a:latin typeface="Segoe UI" panose="020B0502040204020203" pitchFamily="34" charset="0"/>
                <a:cs typeface="Segoe UI" panose="020B0502040204020203" pitchFamily="34" charset="0"/>
              </a:rPr>
              <a:t>～</a:t>
            </a:r>
            <a:r>
              <a:rPr lang="en-US" altLang="ja-JP" sz="2800" dirty="0">
                <a:latin typeface="Segoe UI" panose="020B0502040204020203" pitchFamily="34" charset="0"/>
                <a:cs typeface="Segoe UI" panose="020B0502040204020203" pitchFamily="34" charset="0"/>
              </a:rPr>
              <a:t>40eV.</a:t>
            </a:r>
          </a:p>
          <a:p>
            <a:pPr marL="342900" indent="-342900">
              <a:lnSpc>
                <a:spcPts val="3360"/>
              </a:lnSpc>
              <a:spcBef>
                <a:spcPts val="1800"/>
              </a:spcBef>
              <a:spcAft>
                <a:spcPts val="1200"/>
              </a:spcAft>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Thermally </a:t>
            </a:r>
            <a:r>
              <a:rPr lang="en-US" altLang="ja-JP" sz="2800" dirty="0" err="1">
                <a:latin typeface="Segoe UI" panose="020B0502040204020203" pitchFamily="34" charset="0"/>
                <a:cs typeface="Segoe UI" panose="020B0502040204020203" pitchFamily="34" charset="0"/>
              </a:rPr>
              <a:t>tμ</a:t>
            </a:r>
            <a:r>
              <a:rPr lang="en-US" altLang="ja-JP" sz="2800" dirty="0">
                <a:latin typeface="Segoe UI" panose="020B0502040204020203" pitchFamily="34" charset="0"/>
                <a:cs typeface="Segoe UI" panose="020B0502040204020203" pitchFamily="34" charset="0"/>
              </a:rPr>
              <a:t> relaxes</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into</a:t>
            </a:r>
            <a:r>
              <a:rPr lang="ja-JP" altLang="en-US" sz="2800" dirty="0">
                <a:latin typeface="Segoe UI" panose="020B0502040204020203" pitchFamily="34" charset="0"/>
                <a:cs typeface="Segoe UI" panose="020B0502040204020203" pitchFamily="34" charset="0"/>
              </a:rPr>
              <a:t> </a:t>
            </a:r>
            <a:r>
              <a:rPr lang="en-US" altLang="ja-JP" sz="2800" dirty="0">
                <a:latin typeface="Segoe UI" panose="020B0502040204020203" pitchFamily="34" charset="0"/>
                <a:cs typeface="Segoe UI" panose="020B0502040204020203" pitchFamily="34" charset="0"/>
              </a:rPr>
              <a:t>sub </a:t>
            </a:r>
            <a:r>
              <a:rPr lang="en-US" altLang="ja-JP" sz="2800" dirty="0" err="1">
                <a:latin typeface="Segoe UI" panose="020B0502040204020203" pitchFamily="34" charset="0"/>
                <a:cs typeface="Segoe UI" panose="020B0502040204020203" pitchFamily="34" charset="0"/>
              </a:rPr>
              <a:t>meV</a:t>
            </a:r>
            <a:r>
              <a:rPr lang="en-US" altLang="ja-JP" sz="2800" dirty="0">
                <a:latin typeface="Segoe UI" panose="020B0502040204020203" pitchFamily="34" charset="0"/>
                <a:cs typeface="Segoe UI" panose="020B0502040204020203" pitchFamily="34" charset="0"/>
              </a:rPr>
              <a:t>.</a:t>
            </a:r>
            <a:br>
              <a:rPr lang="en-US" altLang="ja-JP" sz="2800" dirty="0">
                <a:latin typeface="Segoe UI" panose="020B0502040204020203" pitchFamily="34" charset="0"/>
                <a:cs typeface="Segoe UI" panose="020B0502040204020203" pitchFamily="34" charset="0"/>
              </a:rPr>
            </a:br>
            <a:r>
              <a:rPr lang="en-US" altLang="ja-JP" sz="2800" dirty="0">
                <a:latin typeface="Segoe UI" panose="020B0502040204020203" pitchFamily="34" charset="0"/>
                <a:cs typeface="Segoe UI" panose="020B0502040204020203" pitchFamily="34" charset="0"/>
              </a:rPr>
              <a:t>At the way, its scattering cross section becomes almost zero at E</a:t>
            </a:r>
            <a:r>
              <a:rPr lang="ja-JP" altLang="en-US" sz="2800" dirty="0">
                <a:latin typeface="Segoe UI" panose="020B0502040204020203" pitchFamily="34" charset="0"/>
                <a:cs typeface="Segoe UI" panose="020B0502040204020203" pitchFamily="34" charset="0"/>
              </a:rPr>
              <a:t>～</a:t>
            </a:r>
            <a:r>
              <a:rPr lang="en-US" altLang="ja-JP" sz="2800" dirty="0">
                <a:latin typeface="Segoe UI" panose="020B0502040204020203" pitchFamily="34" charset="0"/>
                <a:cs typeface="Segoe UI" panose="020B0502040204020203" pitchFamily="34" charset="0"/>
              </a:rPr>
              <a:t>1eV by </a:t>
            </a:r>
            <a:r>
              <a:rPr lang="en-US" altLang="ja-JP" sz="2800" dirty="0" err="1">
                <a:latin typeface="Segoe UI" panose="020B0502040204020203" pitchFamily="34" charset="0"/>
                <a:cs typeface="Segoe UI" panose="020B0502040204020203" pitchFamily="34" charset="0"/>
              </a:rPr>
              <a:t>Ramsauer</a:t>
            </a:r>
            <a:r>
              <a:rPr lang="en-US" altLang="ja-JP" sz="2800" dirty="0">
                <a:latin typeface="Segoe UI" panose="020B0502040204020203" pitchFamily="34" charset="0"/>
                <a:cs typeface="Segoe UI" panose="020B0502040204020203" pitchFamily="34" charset="0"/>
              </a:rPr>
              <a:t> Townsend effect.</a:t>
            </a:r>
            <a:endParaRPr lang="en-US" altLang="ja-JP" sz="2800" b="1" dirty="0">
              <a:latin typeface="Segoe UI" panose="020B0502040204020203" pitchFamily="34" charset="0"/>
              <a:cs typeface="Segoe UI" panose="020B0502040204020203" pitchFamily="34" charset="0"/>
            </a:endParaRPr>
          </a:p>
          <a:p>
            <a:pPr marL="342900" indent="-342900">
              <a:lnSpc>
                <a:spcPts val="3360"/>
              </a:lnSpc>
              <a:spcBef>
                <a:spcPts val="1800"/>
              </a:spcBef>
              <a:spcAft>
                <a:spcPts val="1200"/>
              </a:spcAft>
              <a:buFont typeface="Wingdings" panose="05000000000000000000" pitchFamily="2" charset="2"/>
              <a:buChar char="l"/>
            </a:pPr>
            <a:r>
              <a:rPr lang="en-US" altLang="ja-JP" sz="2800" dirty="0">
                <a:latin typeface="Segoe UI" panose="020B0502040204020203" pitchFamily="34" charset="0"/>
                <a:cs typeface="Segoe UI" panose="020B0502040204020203" pitchFamily="34" charset="0"/>
              </a:rPr>
              <a:t>Finally</a:t>
            </a:r>
            <a:r>
              <a:rPr lang="en-US" altLang="ja-JP" sz="2800" b="1" dirty="0">
                <a:latin typeface="Segoe UI" panose="020B0502040204020203" pitchFamily="34" charset="0"/>
                <a:cs typeface="Segoe UI" panose="020B0502040204020203" pitchFamily="34" charset="0"/>
              </a:rPr>
              <a:t>,</a:t>
            </a:r>
            <a:r>
              <a:rPr lang="ja-JP" altLang="en-US" sz="2800" b="1" dirty="0">
                <a:latin typeface="Segoe UI" panose="020B0502040204020203" pitchFamily="34" charset="0"/>
                <a:cs typeface="Segoe UI" panose="020B0502040204020203" pitchFamily="34" charset="0"/>
              </a:rPr>
              <a:t> </a:t>
            </a:r>
            <a:r>
              <a:rPr lang="en-US" altLang="ja-JP" sz="2800" b="1" dirty="0" err="1">
                <a:latin typeface="Segoe UI" panose="020B0502040204020203" pitchFamily="34" charset="0"/>
                <a:cs typeface="Segoe UI" panose="020B0502040204020203" pitchFamily="34" charset="0"/>
              </a:rPr>
              <a:t>tμ</a:t>
            </a:r>
            <a:r>
              <a:rPr lang="en-US" altLang="ja-JP" sz="2800" b="1" dirty="0">
                <a:latin typeface="Segoe UI" panose="020B0502040204020203" pitchFamily="34" charset="0"/>
                <a:cs typeface="Segoe UI" panose="020B0502040204020203" pitchFamily="34" charset="0"/>
              </a:rPr>
              <a:t> diffuses in sub mm range</a:t>
            </a:r>
            <a:r>
              <a:rPr lang="en-US" altLang="ja-JP" sz="2800" dirty="0">
                <a:latin typeface="Segoe UI" panose="020B0502040204020203" pitchFamily="34" charset="0"/>
                <a:cs typeface="Segoe UI" panose="020B0502040204020203" pitchFamily="34" charset="0"/>
              </a:rPr>
              <a:t>.</a:t>
            </a:r>
            <a:endParaRPr lang="en-US" altLang="ja-JP" sz="2200" dirty="0">
              <a:latin typeface="Segoe UI" panose="020B0502040204020203" pitchFamily="34" charset="0"/>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04FF1512-B54C-CE14-5E9D-0C348EB79D9C}"/>
              </a:ext>
            </a:extLst>
          </p:cNvPr>
          <p:cNvSpPr>
            <a:spLocks noGrp="1"/>
          </p:cNvSpPr>
          <p:nvPr>
            <p:ph type="sldNum" sz="quarter" idx="12"/>
          </p:nvPr>
        </p:nvSpPr>
        <p:spPr/>
        <p:txBody>
          <a:bodyPr/>
          <a:lstStyle/>
          <a:p>
            <a:fld id="{40AED202-6AB5-4FCB-8284-4F346DA6A4B0}" type="slidenum">
              <a:rPr kumimoji="1" lang="ja-JP" altLang="en-US" smtClean="0"/>
              <a:t>59</a:t>
            </a:fld>
            <a:endParaRPr kumimoji="1" lang="ja-JP" altLang="en-US"/>
          </a:p>
        </p:txBody>
      </p:sp>
    </p:spTree>
    <p:extLst>
      <p:ext uri="{BB962C8B-B14F-4D97-AF65-F5344CB8AC3E}">
        <p14:creationId xmlns:p14="http://schemas.microsoft.com/office/powerpoint/2010/main" val="406860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DD6CC64B-D41A-097A-F69E-26A2E07C6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965" y="4794191"/>
            <a:ext cx="857545" cy="724778"/>
          </a:xfrm>
          <a:prstGeom prst="rect">
            <a:avLst/>
          </a:prstGeom>
        </p:spPr>
      </p:pic>
      <p:sp>
        <p:nvSpPr>
          <p:cNvPr id="16" name="正方形/長方形 15">
            <a:extLst>
              <a:ext uri="{FF2B5EF4-FFF2-40B4-BE49-F238E27FC236}">
                <a16:creationId xmlns:a16="http://schemas.microsoft.com/office/drawing/2014/main" id="{3BA6B4D8-2070-62D9-B232-838D78BE8275}"/>
              </a:ext>
            </a:extLst>
          </p:cNvPr>
          <p:cNvSpPr/>
          <p:nvPr/>
        </p:nvSpPr>
        <p:spPr>
          <a:xfrm>
            <a:off x="1781503" y="4197302"/>
            <a:ext cx="7212725" cy="4300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a:extLst>
              <a:ext uri="{FF2B5EF4-FFF2-40B4-BE49-F238E27FC236}">
                <a16:creationId xmlns:a16="http://schemas.microsoft.com/office/drawing/2014/main" id="{0E038154-BAD3-47D7-ABD4-7DE310A814D6}"/>
              </a:ext>
            </a:extLst>
          </p:cNvPr>
          <p:cNvSpPr txBox="1"/>
          <p:nvPr/>
        </p:nvSpPr>
        <p:spPr>
          <a:xfrm>
            <a:off x="346841" y="818217"/>
            <a:ext cx="11500945" cy="4924425"/>
          </a:xfrm>
          <a:prstGeom prst="rect">
            <a:avLst/>
          </a:prstGeom>
          <a:noFill/>
        </p:spPr>
        <p:txBody>
          <a:bodyPr wrap="none" tIns="0" rtlCol="0">
            <a:noAutofit/>
          </a:bodyPr>
          <a:lstStyle/>
          <a:p>
            <a:pPr marL="342900" indent="-342900">
              <a:spcAft>
                <a:spcPts val="1200"/>
              </a:spcAft>
              <a:buFont typeface="Wingdings" panose="05000000000000000000" pitchFamily="2" charset="2"/>
              <a:buChar char="l"/>
            </a:pPr>
            <a:r>
              <a:rPr lang="en-US" altLang="ja-JP" sz="2600" b="1" dirty="0">
                <a:latin typeface="Segoe UI" panose="020B0502040204020203" pitchFamily="34" charset="0"/>
                <a:ea typeface="Yu Gothic UI" panose="020B0500000000000000" pitchFamily="50" charset="-128"/>
                <a:cs typeface="Segoe UI" panose="020B0502040204020203" pitchFamily="34" charset="0"/>
              </a:rPr>
              <a:t>Our modern civilization is constructed on Electromagnetism.</a:t>
            </a:r>
            <a:br>
              <a:rPr lang="en-US" altLang="ja-JP" sz="2600" dirty="0">
                <a:latin typeface="Segoe UI" panose="020B0502040204020203" pitchFamily="34" charset="0"/>
                <a:ea typeface="Yu Gothic UI" panose="020B0500000000000000" pitchFamily="50" charset="-128"/>
                <a:cs typeface="Segoe UI" panose="020B0502040204020203" pitchFamily="34" charset="0"/>
              </a:rPr>
            </a:br>
            <a:r>
              <a:rPr lang="en-US" altLang="ja-JP" sz="2600" dirty="0">
                <a:latin typeface="Segoe UI" panose="020B0502040204020203" pitchFamily="34" charset="0"/>
                <a:ea typeface="Yu Gothic UI" panose="020B0500000000000000" pitchFamily="50" charset="-128"/>
                <a:cs typeface="Segoe UI" panose="020B0502040204020203" pitchFamily="34" charset="0"/>
              </a:rPr>
              <a:t>Computer / Semiconductor / Communication dev. / EV / Rader / …</a:t>
            </a:r>
          </a:p>
          <a:p>
            <a:pPr marL="342900" indent="-342900">
              <a:spcAft>
                <a:spcPts val="1800"/>
              </a:spcAft>
              <a:buFont typeface="Wingdings" panose="05000000000000000000" pitchFamily="2" charset="2"/>
              <a:buChar char="l"/>
            </a:pP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Power</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Devices:</a:t>
            </a:r>
            <a:r>
              <a:rPr lang="en-US" altLang="ja-JP" sz="2600" b="1" dirty="0">
                <a:latin typeface="Segoe UI" panose="020B0502040204020203" pitchFamily="34" charset="0"/>
                <a:ea typeface="Yu Gothic UI" panose="020B0500000000000000" pitchFamily="50" charset="-128"/>
                <a:cs typeface="Segoe UI" panose="020B0502040204020203" pitchFamily="34" charset="0"/>
              </a:rPr>
              <a:t>  Power / RF Tr,   Capacitor, Magnet, Battery, Piezo, …</a:t>
            </a:r>
            <a:br>
              <a:rPr lang="en-US" altLang="ja-JP" sz="2200" b="1" dirty="0">
                <a:latin typeface="Segoe UI" panose="020B0502040204020203" pitchFamily="34" charset="0"/>
                <a:ea typeface="Yu Gothic UI" panose="020B0500000000000000" pitchFamily="50" charset="-128"/>
                <a:cs typeface="Segoe UI" panose="020B0502040204020203" pitchFamily="34" charset="0"/>
              </a:rPr>
            </a:br>
            <a:br>
              <a:rPr lang="en-US" altLang="ja-JP" sz="2200" b="1" dirty="0">
                <a:latin typeface="Segoe UI" panose="020B0502040204020203" pitchFamily="34" charset="0"/>
                <a:ea typeface="Yu Gothic UI" panose="020B0500000000000000" pitchFamily="50" charset="-128"/>
                <a:cs typeface="Segoe UI" panose="020B0502040204020203" pitchFamily="34" charset="0"/>
              </a:rPr>
            </a:br>
            <a:br>
              <a:rPr lang="en-US" altLang="ja-JP" sz="2200" b="1" dirty="0">
                <a:latin typeface="Segoe UI" panose="020B0502040204020203" pitchFamily="34" charset="0"/>
                <a:ea typeface="Yu Gothic UI" panose="020B0500000000000000" pitchFamily="50" charset="-128"/>
                <a:cs typeface="Segoe UI" panose="020B0502040204020203" pitchFamily="34" charset="0"/>
              </a:rPr>
            </a:br>
            <a:r>
              <a:rPr lang="en-US" altLang="ja-JP" sz="2400" dirty="0">
                <a:latin typeface="Segoe UI" panose="020B0502040204020203" pitchFamily="34" charset="0"/>
                <a:ea typeface="Yu Gothic UI" panose="020B0500000000000000" pitchFamily="50" charset="-128"/>
                <a:cs typeface="Segoe UI" panose="020B0502040204020203" pitchFamily="34" charset="0"/>
              </a:rPr>
              <a:t>Making them </a:t>
            </a:r>
            <a:r>
              <a:rPr lang="en-US" altLang="ja-JP" sz="2400" b="1" dirty="0">
                <a:latin typeface="Segoe UI" panose="020B0502040204020203" pitchFamily="34" charset="0"/>
                <a:ea typeface="Yu Gothic UI" panose="020B0500000000000000" pitchFamily="50" charset="-128"/>
                <a:cs typeface="Segoe UI" panose="020B0502040204020203" pitchFamily="34" charset="0"/>
              </a:rPr>
              <a:t>higher voltage / higher speed / higher efficiency </a:t>
            </a:r>
            <a:br>
              <a:rPr lang="en-US" altLang="ja-JP" sz="2400" b="1" dirty="0">
                <a:latin typeface="Segoe UI" panose="020B0502040204020203" pitchFamily="34" charset="0"/>
                <a:ea typeface="Yu Gothic UI" panose="020B0500000000000000" pitchFamily="50" charset="-128"/>
                <a:cs typeface="Segoe UI" panose="020B0502040204020203" pitchFamily="34" charset="0"/>
              </a:rPr>
            </a:br>
            <a:r>
              <a:rPr lang="en-US" altLang="ja-JP" sz="2400" dirty="0">
                <a:latin typeface="Segoe UI" panose="020B0502040204020203" pitchFamily="34" charset="0"/>
                <a:ea typeface="Yu Gothic UI" panose="020B0500000000000000" pitchFamily="50" charset="-128"/>
                <a:cs typeface="Segoe UI" panose="020B0502040204020203" pitchFamily="34" charset="0"/>
              </a:rPr>
              <a:t>contributes to </a:t>
            </a:r>
            <a:r>
              <a:rPr lang="en-US" altLang="ja-JP" sz="2400" b="1" dirty="0">
                <a:latin typeface="Segoe UI" panose="020B0502040204020203" pitchFamily="34" charset="0"/>
                <a:ea typeface="Yu Gothic UI" panose="020B0500000000000000" pitchFamily="50" charset="-128"/>
                <a:cs typeface="Segoe UI" panose="020B0502040204020203" pitchFamily="34" charset="0"/>
              </a:rPr>
              <a:t>industrial benefits </a:t>
            </a:r>
            <a:r>
              <a:rPr lang="en-US" altLang="ja-JP" sz="2400" dirty="0">
                <a:latin typeface="Segoe UI" panose="020B0502040204020203" pitchFamily="34" charset="0"/>
                <a:ea typeface="Yu Gothic UI" panose="020B0500000000000000" pitchFamily="50" charset="-128"/>
                <a:cs typeface="Segoe UI" panose="020B0502040204020203" pitchFamily="34" charset="0"/>
              </a:rPr>
              <a:t>and </a:t>
            </a:r>
            <a:r>
              <a:rPr lang="en-US" altLang="ja-JP" sz="2400" b="1" dirty="0">
                <a:latin typeface="Segoe UI" panose="020B0502040204020203" pitchFamily="34" charset="0"/>
                <a:ea typeface="Yu Gothic UI" panose="020B0500000000000000" pitchFamily="50" charset="-128"/>
                <a:cs typeface="Segoe UI" panose="020B0502040204020203" pitchFamily="34" charset="0"/>
              </a:rPr>
              <a:t>SDGs</a:t>
            </a:r>
            <a:r>
              <a:rPr lang="en-US" altLang="ja-JP" sz="2400" dirty="0">
                <a:latin typeface="Segoe UI" panose="020B0502040204020203" pitchFamily="34" charset="0"/>
                <a:ea typeface="Yu Gothic UI" panose="020B0500000000000000" pitchFamily="50" charset="-128"/>
                <a:cs typeface="Segoe UI" panose="020B0502040204020203" pitchFamily="34" charset="0"/>
              </a:rPr>
              <a:t> of our society.</a:t>
            </a:r>
          </a:p>
          <a:p>
            <a:pPr marL="342900" indent="-342900">
              <a:spcAft>
                <a:spcPts val="2400"/>
              </a:spcAft>
              <a:buFont typeface="Wingdings" panose="05000000000000000000" pitchFamily="2" charset="2"/>
              <a:buChar char="l"/>
            </a:pPr>
            <a:r>
              <a:rPr lang="en-US" altLang="ja-JP" sz="2600" b="1" spc="-20" dirty="0">
                <a:latin typeface="Segoe UI" panose="020B0502040204020203" pitchFamily="34" charset="0"/>
                <a:ea typeface="Yu Gothic UI" panose="020B0500000000000000" pitchFamily="50" charset="-128"/>
                <a:cs typeface="Segoe UI" panose="020B0502040204020203" pitchFamily="34" charset="0"/>
              </a:rPr>
              <a:t>Visualization of EM-field</a:t>
            </a:r>
            <a:r>
              <a:rPr lang="en-US" altLang="ja-JP" sz="2600" spc="-20" dirty="0">
                <a:latin typeface="Segoe UI" panose="020B0502040204020203" pitchFamily="34" charset="0"/>
                <a:ea typeface="Yu Gothic UI" panose="020B0500000000000000" pitchFamily="50" charset="-128"/>
                <a:cs typeface="Segoe UI" panose="020B0502040204020203" pitchFamily="34" charset="0"/>
              </a:rPr>
              <a:t> in devices makes them higher performance.</a:t>
            </a:r>
            <a:br>
              <a:rPr lang="en-US" altLang="ja-JP" sz="2600" spc="-20" dirty="0">
                <a:latin typeface="Segoe UI" panose="020B0502040204020203" pitchFamily="34" charset="0"/>
                <a:ea typeface="Yu Gothic UI" panose="020B0500000000000000" pitchFamily="50" charset="-128"/>
                <a:cs typeface="Segoe UI" panose="020B0502040204020203" pitchFamily="34" charset="0"/>
              </a:rPr>
            </a:br>
            <a:r>
              <a:rPr lang="ja-JP" altLang="en-US" sz="2600" dirty="0">
                <a:latin typeface="Segoe UI" panose="020B0502040204020203" pitchFamily="34" charset="0"/>
                <a:ea typeface="Yu Gothic UI" panose="020B0500000000000000" pitchFamily="50" charset="-128"/>
                <a:cs typeface="Segoe UI" panose="020B0502040204020203" pitchFamily="34" charset="0"/>
              </a:rPr>
              <a:t>　</a:t>
            </a:r>
            <a:r>
              <a:rPr lang="en-US" altLang="ja-JP" sz="2600" spc="-80" dirty="0" err="1">
                <a:latin typeface="Segoe UI" panose="020B0502040204020203" pitchFamily="34" charset="0"/>
                <a:ea typeface="Yu Gothic UI" panose="020B0500000000000000" pitchFamily="50" charset="-128"/>
                <a:cs typeface="Segoe UI" panose="020B0502040204020203" pitchFamily="34" charset="0"/>
              </a:rPr>
              <a:t>eg.</a:t>
            </a:r>
            <a:r>
              <a:rPr lang="ja-JP" altLang="en-US" sz="2600" spc="-80" dirty="0">
                <a:latin typeface="Segoe UI" panose="020B0502040204020203" pitchFamily="34" charset="0"/>
                <a:ea typeface="Yu Gothic UI" panose="020B0500000000000000" pitchFamily="50" charset="-128"/>
                <a:cs typeface="Segoe UI" panose="020B0502040204020203" pitchFamily="34" charset="0"/>
              </a:rPr>
              <a:t>：</a:t>
            </a:r>
            <a:r>
              <a:rPr lang="en-US" altLang="ja-JP" sz="2600" spc="-80" dirty="0">
                <a:latin typeface="Segoe UI" panose="020B0502040204020203" pitchFamily="34" charset="0"/>
                <a:ea typeface="Yu Gothic UI" panose="020B0500000000000000" pitchFamily="50" charset="-128"/>
                <a:cs typeface="Segoe UI" panose="020B0502040204020203" pitchFamily="34" charset="0"/>
              </a:rPr>
              <a:t>Specifying field concentration</a:t>
            </a:r>
            <a:r>
              <a:rPr lang="ja-JP" altLang="en-US" sz="2600" spc="-80" dirty="0">
                <a:latin typeface="Segoe UI" panose="020B0502040204020203" pitchFamily="34" charset="0"/>
                <a:ea typeface="Yu Gothic UI" panose="020B0500000000000000" pitchFamily="50" charset="-128"/>
                <a:cs typeface="Segoe UI" panose="020B0502040204020203" pitchFamily="34" charset="0"/>
              </a:rPr>
              <a:t>　 </a:t>
            </a:r>
            <a:r>
              <a:rPr lang="en-US" altLang="ja-JP" sz="2600" spc="-80" dirty="0">
                <a:latin typeface="Segoe UI" panose="020B0502040204020203" pitchFamily="34" charset="0"/>
                <a:ea typeface="Yu Gothic UI" panose="020B0500000000000000" pitchFamily="50" charset="-128"/>
                <a:cs typeface="Segoe UI" panose="020B0502040204020203" pitchFamily="34" charset="0"/>
              </a:rPr>
              <a:t>design of relaxation</a:t>
            </a:r>
            <a:r>
              <a:rPr lang="ja-JP" altLang="en-US" sz="2600" spc="-80" dirty="0">
                <a:latin typeface="Segoe UI" panose="020B0502040204020203" pitchFamily="34" charset="0"/>
                <a:ea typeface="Yu Gothic UI" panose="020B0500000000000000" pitchFamily="50" charset="-128"/>
                <a:cs typeface="Segoe UI" panose="020B0502040204020203" pitchFamily="34" charset="0"/>
              </a:rPr>
              <a:t> → </a:t>
            </a:r>
            <a:r>
              <a:rPr lang="en-US" altLang="ja-JP" sz="2600" spc="-80" dirty="0">
                <a:latin typeface="Segoe UI" panose="020B0502040204020203" pitchFamily="34" charset="0"/>
                <a:ea typeface="Yu Gothic UI" panose="020B0500000000000000" pitchFamily="50" charset="-128"/>
                <a:cs typeface="Segoe UI" panose="020B0502040204020203" pitchFamily="34" charset="0"/>
              </a:rPr>
              <a:t>Higher voltage dev.</a:t>
            </a:r>
          </a:p>
          <a:p>
            <a:pPr marL="342900" indent="-342900">
              <a:spcBef>
                <a:spcPts val="1200"/>
              </a:spcBef>
              <a:spcAft>
                <a:spcPts val="3000"/>
              </a:spcAft>
              <a:buFont typeface="Wingdings" panose="05000000000000000000" pitchFamily="2" charset="2"/>
              <a:buChar char="l"/>
            </a:pP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Mitochondria: Energy by mem-Potential.</a:t>
            </a:r>
            <a:b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b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Brain</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Nerves system:</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Thinking by network</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of</a:t>
            </a:r>
            <a:r>
              <a:rPr lang="ja-JP" altLang="en-US"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 </a:t>
            </a:r>
            <a:r>
              <a:rPr lang="en-US" altLang="ja-JP" sz="2600" b="1" dirty="0">
                <a:solidFill>
                  <a:srgbClr val="0000FF"/>
                </a:solidFill>
                <a:latin typeface="Segoe UI" panose="020B0502040204020203" pitchFamily="34" charset="0"/>
                <a:ea typeface="Yu Gothic UI" panose="020B0500000000000000" pitchFamily="50" charset="-128"/>
                <a:cs typeface="Segoe UI" panose="020B0502040204020203" pitchFamily="34" charset="0"/>
              </a:rPr>
              <a:t>action potential</a:t>
            </a:r>
            <a:endParaRPr lang="en-US" altLang="ja-JP" sz="2600" dirty="0">
              <a:solidFill>
                <a:srgbClr val="0000FF"/>
              </a:solidFill>
              <a:latin typeface="Segoe UI" panose="020B0502040204020203" pitchFamily="34" charset="0"/>
              <a:ea typeface="Yu Gothic UI" panose="020B0500000000000000" pitchFamily="50" charset="-128"/>
              <a:cs typeface="Segoe UI" panose="020B0502040204020203" pitchFamily="34" charset="0"/>
            </a:endParaRPr>
          </a:p>
        </p:txBody>
      </p:sp>
      <p:pic>
        <p:nvPicPr>
          <p:cNvPr id="2" name="図 1">
            <a:extLst>
              <a:ext uri="{FF2B5EF4-FFF2-40B4-BE49-F238E27FC236}">
                <a16:creationId xmlns:a16="http://schemas.microsoft.com/office/drawing/2014/main" id="{54BD8D2C-810E-CDB8-045E-4A23A81EC298}"/>
              </a:ext>
            </a:extLst>
          </p:cNvPr>
          <p:cNvPicPr>
            <a:picLocks noChangeAspect="1"/>
          </p:cNvPicPr>
          <p:nvPr/>
        </p:nvPicPr>
        <p:blipFill rotWithShape="1">
          <a:blip r:embed="rId5"/>
          <a:srcRect l="6558" t="13966" r="58684" b="27083"/>
          <a:stretch/>
        </p:blipFill>
        <p:spPr>
          <a:xfrm>
            <a:off x="3304294" y="2161775"/>
            <a:ext cx="667038" cy="710542"/>
          </a:xfrm>
          <a:prstGeom prst="rect">
            <a:avLst/>
          </a:prstGeom>
        </p:spPr>
      </p:pic>
      <p:pic>
        <p:nvPicPr>
          <p:cNvPr id="4" name="図 3">
            <a:extLst>
              <a:ext uri="{FF2B5EF4-FFF2-40B4-BE49-F238E27FC236}">
                <a16:creationId xmlns:a16="http://schemas.microsoft.com/office/drawing/2014/main" id="{B2BD3687-6395-0C1E-7266-0F0B948C783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0803" t="51329" b="38911"/>
          <a:stretch/>
        </p:blipFill>
        <p:spPr>
          <a:xfrm>
            <a:off x="6096000" y="2179429"/>
            <a:ext cx="945901" cy="669176"/>
          </a:xfrm>
          <a:prstGeom prst="rect">
            <a:avLst/>
          </a:prstGeom>
        </p:spPr>
      </p:pic>
      <p:pic>
        <p:nvPicPr>
          <p:cNvPr id="6" name="図 5">
            <a:extLst>
              <a:ext uri="{FF2B5EF4-FFF2-40B4-BE49-F238E27FC236}">
                <a16:creationId xmlns:a16="http://schemas.microsoft.com/office/drawing/2014/main" id="{14FBB730-7B69-DBB6-CC83-38549A9B9F0C}"/>
              </a:ext>
            </a:extLst>
          </p:cNvPr>
          <p:cNvPicPr>
            <a:picLocks noChangeAspect="1"/>
          </p:cNvPicPr>
          <p:nvPr/>
        </p:nvPicPr>
        <p:blipFill rotWithShape="1">
          <a:blip r:embed="rId7">
            <a:extLst>
              <a:ext uri="{28A0092B-C50C-407E-A947-70E740481C1C}">
                <a14:useLocalDpi xmlns:a14="http://schemas.microsoft.com/office/drawing/2010/main" val="0"/>
              </a:ext>
            </a:extLst>
          </a:blip>
          <a:srcRect l="10388" t="24334" r="10000" b="24404"/>
          <a:stretch/>
        </p:blipFill>
        <p:spPr>
          <a:xfrm>
            <a:off x="4080522" y="2189541"/>
            <a:ext cx="1575281" cy="676218"/>
          </a:xfrm>
          <a:prstGeom prst="rect">
            <a:avLst/>
          </a:prstGeom>
        </p:spPr>
      </p:pic>
      <p:pic>
        <p:nvPicPr>
          <p:cNvPr id="11" name="図 10">
            <a:extLst>
              <a:ext uri="{FF2B5EF4-FFF2-40B4-BE49-F238E27FC236}">
                <a16:creationId xmlns:a16="http://schemas.microsoft.com/office/drawing/2014/main" id="{D9CF26D7-AA52-73B2-8C7D-2E97AFE47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3990" y="2181140"/>
            <a:ext cx="721484" cy="721484"/>
          </a:xfrm>
          <a:prstGeom prst="rect">
            <a:avLst/>
          </a:prstGeom>
        </p:spPr>
      </p:pic>
      <p:pic>
        <p:nvPicPr>
          <p:cNvPr id="13" name="図 12">
            <a:extLst>
              <a:ext uri="{FF2B5EF4-FFF2-40B4-BE49-F238E27FC236}">
                <a16:creationId xmlns:a16="http://schemas.microsoft.com/office/drawing/2014/main" id="{1D2C0423-B563-4A76-E868-FBD085A57042}"/>
              </a:ext>
            </a:extLst>
          </p:cNvPr>
          <p:cNvPicPr>
            <a:picLocks noChangeAspect="1"/>
          </p:cNvPicPr>
          <p:nvPr/>
        </p:nvPicPr>
        <p:blipFill rotWithShape="1">
          <a:blip r:embed="rId9">
            <a:extLst>
              <a:ext uri="{28A0092B-C50C-407E-A947-70E740481C1C}">
                <a14:useLocalDpi xmlns:a14="http://schemas.microsoft.com/office/drawing/2010/main" val="0"/>
              </a:ext>
            </a:extLst>
          </a:blip>
          <a:srcRect l="61674" t="10899" r="8337" b="11218"/>
          <a:stretch/>
        </p:blipFill>
        <p:spPr>
          <a:xfrm rot="16200000">
            <a:off x="8995817" y="1983744"/>
            <a:ext cx="589590" cy="1030227"/>
          </a:xfrm>
          <a:prstGeom prst="rect">
            <a:avLst/>
          </a:prstGeom>
        </p:spPr>
      </p:pic>
      <p:pic>
        <p:nvPicPr>
          <p:cNvPr id="15" name="図 14">
            <a:extLst>
              <a:ext uri="{FF2B5EF4-FFF2-40B4-BE49-F238E27FC236}">
                <a16:creationId xmlns:a16="http://schemas.microsoft.com/office/drawing/2014/main" id="{2F67E318-B6A5-2675-6D6E-843A2D36FEE5}"/>
              </a:ext>
            </a:extLst>
          </p:cNvPr>
          <p:cNvPicPr>
            <a:picLocks noChangeAspect="1"/>
          </p:cNvPicPr>
          <p:nvPr/>
        </p:nvPicPr>
        <p:blipFill rotWithShape="1">
          <a:blip r:embed="rId10">
            <a:extLst>
              <a:ext uri="{28A0092B-C50C-407E-A947-70E740481C1C}">
                <a14:useLocalDpi xmlns:a14="http://schemas.microsoft.com/office/drawing/2010/main" val="0"/>
              </a:ext>
            </a:extLst>
          </a:blip>
          <a:srcRect l="25215" t="40084" r="38384" b="39935"/>
          <a:stretch/>
        </p:blipFill>
        <p:spPr>
          <a:xfrm>
            <a:off x="10101562" y="2152584"/>
            <a:ext cx="945902" cy="621325"/>
          </a:xfrm>
          <a:prstGeom prst="rect">
            <a:avLst/>
          </a:prstGeom>
        </p:spPr>
      </p:pic>
      <p:sp>
        <p:nvSpPr>
          <p:cNvPr id="17" name="テキスト ボックス 16">
            <a:extLst>
              <a:ext uri="{FF2B5EF4-FFF2-40B4-BE49-F238E27FC236}">
                <a16:creationId xmlns:a16="http://schemas.microsoft.com/office/drawing/2014/main" id="{D972C95C-4D87-D0EF-6EF8-2D28B266F37D}"/>
              </a:ext>
            </a:extLst>
          </p:cNvPr>
          <p:cNvSpPr txBox="1"/>
          <p:nvPr/>
        </p:nvSpPr>
        <p:spPr>
          <a:xfrm>
            <a:off x="0" y="5971209"/>
            <a:ext cx="12192000" cy="956773"/>
          </a:xfrm>
          <a:prstGeom prst="rect">
            <a:avLst/>
          </a:prstGeom>
          <a:solidFill>
            <a:schemeClr val="accent1">
              <a:lumMod val="75000"/>
            </a:schemeClr>
          </a:solidFill>
        </p:spPr>
        <p:txBody>
          <a:bodyPr wrap="square" tIns="108000" bIns="108000">
            <a:spAutoFit/>
          </a:bodyPr>
          <a:lstStyle/>
          <a:p>
            <a:pPr algn="ctr">
              <a:spcAft>
                <a:spcPts val="1800"/>
              </a:spcAft>
            </a:pPr>
            <a:r>
              <a:rPr lang="en-US" altLang="ja-JP" sz="2400" b="1" dirty="0">
                <a:solidFill>
                  <a:schemeClr val="bg1"/>
                </a:solidFill>
                <a:latin typeface="Segoe UI" panose="020B0502040204020203" pitchFamily="34" charset="0"/>
                <a:ea typeface="Yu Gothic UI" panose="020B0500000000000000" pitchFamily="50" charset="-128"/>
                <a:cs typeface="Segoe UI" panose="020B0502040204020203" pitchFamily="34" charset="0"/>
              </a:rPr>
              <a:t>Visualization of EM-field in bulk object is quite important subject </a:t>
            </a:r>
            <a:br>
              <a:rPr lang="en-US" altLang="ja-JP" sz="2400" b="1" dirty="0">
                <a:solidFill>
                  <a:schemeClr val="bg1"/>
                </a:solidFill>
                <a:latin typeface="Segoe UI" panose="020B0502040204020203" pitchFamily="34" charset="0"/>
                <a:ea typeface="Yu Gothic UI" panose="020B0500000000000000" pitchFamily="50" charset="-128"/>
                <a:cs typeface="Segoe UI" panose="020B0502040204020203" pitchFamily="34" charset="0"/>
              </a:rPr>
            </a:br>
            <a:r>
              <a:rPr lang="en-US" altLang="ja-JP" sz="2400" b="1" dirty="0">
                <a:solidFill>
                  <a:schemeClr val="bg1"/>
                </a:solidFill>
                <a:latin typeface="Segoe UI" panose="020B0502040204020203" pitchFamily="34" charset="0"/>
                <a:ea typeface="Yu Gothic UI" panose="020B0500000000000000" pitchFamily="50" charset="-128"/>
                <a:cs typeface="Segoe UI" panose="020B0502040204020203" pitchFamily="34" charset="0"/>
              </a:rPr>
              <a:t>in wide fields including industry and life science.</a:t>
            </a:r>
          </a:p>
        </p:txBody>
      </p:sp>
      <p:sp>
        <p:nvSpPr>
          <p:cNvPr id="35" name="タイトル 34">
            <a:extLst>
              <a:ext uri="{FF2B5EF4-FFF2-40B4-BE49-F238E27FC236}">
                <a16:creationId xmlns:a16="http://schemas.microsoft.com/office/drawing/2014/main" id="{E1CD0790-CAA3-C32F-68EC-020E68535732}"/>
              </a:ext>
            </a:extLst>
          </p:cNvPr>
          <p:cNvSpPr>
            <a:spLocks noGrp="1"/>
          </p:cNvSpPr>
          <p:nvPr>
            <p:ph type="title"/>
          </p:nvPr>
        </p:nvSpPr>
        <p:spPr/>
        <p:txBody>
          <a:bodyPr>
            <a:normAutofit/>
          </a:bodyPr>
          <a:lstStyle/>
          <a:p>
            <a:r>
              <a:rPr lang="en-US" altLang="ja-JP" sz="4000" b="1" dirty="0">
                <a:solidFill>
                  <a:prstClr val="white"/>
                </a:solidFill>
                <a:latin typeface="Segoe UI" panose="020B0502040204020203" pitchFamily="34" charset="0"/>
                <a:ea typeface="Yu Gothic UI" panose="020B0500000000000000" pitchFamily="50" charset="-128"/>
                <a:cs typeface="Segoe UI" panose="020B0502040204020203" pitchFamily="34" charset="0"/>
              </a:rPr>
              <a:t>Our Aims by Visualizing Ele/Mag-field</a:t>
            </a:r>
            <a:endParaRPr lang="ja-JP" altLang="en-US" dirty="0"/>
          </a:p>
        </p:txBody>
      </p:sp>
      <p:sp>
        <p:nvSpPr>
          <p:cNvPr id="21" name="スライド番号プレースホルダー 20">
            <a:extLst>
              <a:ext uri="{FF2B5EF4-FFF2-40B4-BE49-F238E27FC236}">
                <a16:creationId xmlns:a16="http://schemas.microsoft.com/office/drawing/2014/main" id="{CE4FF5EE-BE8B-55DB-4FB9-C8F0E14434CA}"/>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6</a:t>
            </a:fld>
            <a:endParaRPr lang="ja-JP" altLang="en-US" dirty="0"/>
          </a:p>
        </p:txBody>
      </p:sp>
      <p:sp>
        <p:nvSpPr>
          <p:cNvPr id="24" name="テキスト ボックス 23">
            <a:extLst>
              <a:ext uri="{FF2B5EF4-FFF2-40B4-BE49-F238E27FC236}">
                <a16:creationId xmlns:a16="http://schemas.microsoft.com/office/drawing/2014/main" id="{342E6A66-8AEA-A98D-C637-5A12BCA6A989}"/>
              </a:ext>
            </a:extLst>
          </p:cNvPr>
          <p:cNvSpPr txBox="1"/>
          <p:nvPr/>
        </p:nvSpPr>
        <p:spPr>
          <a:xfrm>
            <a:off x="9988946" y="2725186"/>
            <a:ext cx="1556815" cy="215444"/>
          </a:xfrm>
          <a:prstGeom prst="rect">
            <a:avLst/>
          </a:prstGeom>
          <a:noFill/>
        </p:spPr>
        <p:txBody>
          <a:bodyPr wrap="square" rtlCol="0">
            <a:spAutoFit/>
          </a:bodyPr>
          <a:lstStyle/>
          <a:p>
            <a:r>
              <a:rPr lang="en-US" altLang="ja-JP" sz="800" dirty="0"/>
              <a:t>Ultrasonic Medical Dev.</a:t>
            </a:r>
            <a:endParaRPr lang="ja-JP" altLang="en-US" sz="800" dirty="0"/>
          </a:p>
        </p:txBody>
      </p:sp>
      <p:grpSp>
        <p:nvGrpSpPr>
          <p:cNvPr id="29" name="グループ化 28">
            <a:extLst>
              <a:ext uri="{FF2B5EF4-FFF2-40B4-BE49-F238E27FC236}">
                <a16:creationId xmlns:a16="http://schemas.microsoft.com/office/drawing/2014/main" id="{40B90812-DB71-936C-76F1-D04B0BFF95BC}"/>
              </a:ext>
            </a:extLst>
          </p:cNvPr>
          <p:cNvGrpSpPr/>
          <p:nvPr/>
        </p:nvGrpSpPr>
        <p:grpSpPr>
          <a:xfrm>
            <a:off x="5834769" y="4158337"/>
            <a:ext cx="403175" cy="532047"/>
            <a:chOff x="6225149" y="-365712"/>
            <a:chExt cx="403175" cy="532047"/>
          </a:xfrm>
        </p:grpSpPr>
        <p:sp>
          <p:nvSpPr>
            <p:cNvPr id="26" name="テキスト ボックス 25">
              <a:extLst>
                <a:ext uri="{FF2B5EF4-FFF2-40B4-BE49-F238E27FC236}">
                  <a16:creationId xmlns:a16="http://schemas.microsoft.com/office/drawing/2014/main" id="{D65B16BE-4046-73FF-78F7-D180BD8D1D16}"/>
                </a:ext>
              </a:extLst>
            </p:cNvPr>
            <p:cNvSpPr txBox="1"/>
            <p:nvPr/>
          </p:nvSpPr>
          <p:spPr>
            <a:xfrm>
              <a:off x="6225149" y="-264552"/>
              <a:ext cx="403175" cy="430887"/>
            </a:xfrm>
            <a:prstGeom prst="rect">
              <a:avLst/>
            </a:prstGeom>
            <a:noFill/>
          </p:spPr>
          <p:txBody>
            <a:bodyPr wrap="square">
              <a:spAutoFit/>
            </a:bodyPr>
            <a:lstStyle/>
            <a:p>
              <a:r>
                <a:rPr lang="ja-JP" altLang="en-US" sz="2200" b="1" dirty="0"/>
                <a:t>←</a:t>
              </a:r>
            </a:p>
          </p:txBody>
        </p:sp>
        <p:sp>
          <p:nvSpPr>
            <p:cNvPr id="28" name="テキスト ボックス 27">
              <a:extLst>
                <a:ext uri="{FF2B5EF4-FFF2-40B4-BE49-F238E27FC236}">
                  <a16:creationId xmlns:a16="http://schemas.microsoft.com/office/drawing/2014/main" id="{567DB661-3328-2B2D-B552-7CC5870FD61E}"/>
                </a:ext>
              </a:extLst>
            </p:cNvPr>
            <p:cNvSpPr txBox="1"/>
            <p:nvPr/>
          </p:nvSpPr>
          <p:spPr>
            <a:xfrm>
              <a:off x="6225149" y="-365712"/>
              <a:ext cx="356722" cy="430887"/>
            </a:xfrm>
            <a:prstGeom prst="rect">
              <a:avLst/>
            </a:prstGeom>
            <a:noFill/>
          </p:spPr>
          <p:txBody>
            <a:bodyPr wrap="square">
              <a:spAutoFit/>
            </a:bodyPr>
            <a:lstStyle/>
            <a:p>
              <a:r>
                <a:rPr lang="ja-JP" altLang="en-US" sz="2200" b="1" dirty="0"/>
                <a:t>→</a:t>
              </a:r>
              <a:endParaRPr lang="en-US" altLang="ja-JP" sz="2200" b="1" dirty="0"/>
            </a:p>
          </p:txBody>
        </p:sp>
      </p:grpSp>
      <p:sp>
        <p:nvSpPr>
          <p:cNvPr id="7" name="正方形/長方形 6">
            <a:extLst>
              <a:ext uri="{FF2B5EF4-FFF2-40B4-BE49-F238E27FC236}">
                <a16:creationId xmlns:a16="http://schemas.microsoft.com/office/drawing/2014/main" id="{C18D16D1-4079-06BF-E53F-9023628FB193}"/>
              </a:ext>
            </a:extLst>
          </p:cNvPr>
          <p:cNvSpPr/>
          <p:nvPr/>
        </p:nvSpPr>
        <p:spPr>
          <a:xfrm>
            <a:off x="3277867" y="2158081"/>
            <a:ext cx="782371" cy="71423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26BEB543-375C-9318-9C1C-7501F7365D99}"/>
              </a:ext>
            </a:extLst>
          </p:cNvPr>
          <p:cNvSpPr/>
          <p:nvPr/>
        </p:nvSpPr>
        <p:spPr>
          <a:xfrm>
            <a:off x="4060715" y="2158713"/>
            <a:ext cx="1666521" cy="72951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11">
            <a:extLst>
              <a:ext uri="{FF2B5EF4-FFF2-40B4-BE49-F238E27FC236}">
                <a16:creationId xmlns:a16="http://schemas.microsoft.com/office/drawing/2014/main" id="{4478D69C-0F68-3B13-1F47-720A569CDAE0}"/>
              </a:ext>
            </a:extLst>
          </p:cNvPr>
          <p:cNvSpPr/>
          <p:nvPr/>
        </p:nvSpPr>
        <p:spPr>
          <a:xfrm>
            <a:off x="6105177" y="2189541"/>
            <a:ext cx="796377" cy="6489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A396B1AE-4A8C-C508-CF08-F11ED959481A}"/>
              </a:ext>
            </a:extLst>
          </p:cNvPr>
          <p:cNvSpPr/>
          <p:nvPr/>
        </p:nvSpPr>
        <p:spPr>
          <a:xfrm>
            <a:off x="7410286" y="2172519"/>
            <a:ext cx="981037" cy="7465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9" name="図 18">
            <a:extLst>
              <a:ext uri="{FF2B5EF4-FFF2-40B4-BE49-F238E27FC236}">
                <a16:creationId xmlns:a16="http://schemas.microsoft.com/office/drawing/2014/main" id="{F112B369-890E-A5F4-FD1C-949D233346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69084" y="4698726"/>
            <a:ext cx="2717504" cy="838637"/>
          </a:xfrm>
          <a:prstGeom prst="rect">
            <a:avLst/>
          </a:prstGeom>
        </p:spPr>
      </p:pic>
      <p:sp>
        <p:nvSpPr>
          <p:cNvPr id="9" name="テキスト ボックス 8">
            <a:extLst>
              <a:ext uri="{FF2B5EF4-FFF2-40B4-BE49-F238E27FC236}">
                <a16:creationId xmlns:a16="http://schemas.microsoft.com/office/drawing/2014/main" id="{7D2E5631-8CC7-0476-AFF1-CA636F2A66C8}"/>
              </a:ext>
            </a:extLst>
          </p:cNvPr>
          <p:cNvSpPr txBox="1"/>
          <p:nvPr/>
        </p:nvSpPr>
        <p:spPr>
          <a:xfrm>
            <a:off x="9448800" y="5206762"/>
            <a:ext cx="1437290" cy="338554"/>
          </a:xfrm>
          <a:prstGeom prst="rect">
            <a:avLst/>
          </a:prstGeom>
          <a:solidFill>
            <a:schemeClr val="bg1"/>
          </a:solidFill>
        </p:spPr>
        <p:txBody>
          <a:bodyPr wrap="square" rtlCol="0">
            <a:spAutoFit/>
          </a:bodyPr>
          <a:lstStyle/>
          <a:p>
            <a:r>
              <a:rPr lang="en-US" altLang="ja-JP" sz="1600" b="1" dirty="0"/>
              <a:t>neuron</a:t>
            </a:r>
            <a:endParaRPr lang="ja-JP" altLang="en-US" sz="1600" b="1" dirty="0"/>
          </a:p>
        </p:txBody>
      </p:sp>
      <p:sp>
        <p:nvSpPr>
          <p:cNvPr id="18" name="テキスト ボックス 17">
            <a:extLst>
              <a:ext uri="{FF2B5EF4-FFF2-40B4-BE49-F238E27FC236}">
                <a16:creationId xmlns:a16="http://schemas.microsoft.com/office/drawing/2014/main" id="{298F1DAC-E06B-CE63-ACCC-138761C19C56}"/>
              </a:ext>
            </a:extLst>
          </p:cNvPr>
          <p:cNvSpPr txBox="1"/>
          <p:nvPr/>
        </p:nvSpPr>
        <p:spPr>
          <a:xfrm>
            <a:off x="10400635" y="4731063"/>
            <a:ext cx="1000132" cy="230832"/>
          </a:xfrm>
          <a:prstGeom prst="rect">
            <a:avLst/>
          </a:prstGeom>
          <a:solidFill>
            <a:schemeClr val="bg1"/>
          </a:solidFill>
        </p:spPr>
        <p:txBody>
          <a:bodyPr wrap="square" bIns="0" rtlCol="0">
            <a:spAutoFit/>
          </a:bodyPr>
          <a:lstStyle/>
          <a:p>
            <a:pPr algn="r"/>
            <a:r>
              <a:rPr lang="en-US" altLang="ja-JP" sz="1200" b="1" dirty="0"/>
              <a:t>Axon fiber</a:t>
            </a:r>
            <a:endParaRPr lang="ja-JP" altLang="en-US" sz="1200" b="1" dirty="0"/>
          </a:p>
        </p:txBody>
      </p:sp>
      <p:sp>
        <p:nvSpPr>
          <p:cNvPr id="20" name="正方形/長方形 19">
            <a:extLst>
              <a:ext uri="{FF2B5EF4-FFF2-40B4-BE49-F238E27FC236}">
                <a16:creationId xmlns:a16="http://schemas.microsoft.com/office/drawing/2014/main" id="{AD5A1BC2-DE83-50D0-B1EA-E2DAF4A30591}"/>
              </a:ext>
            </a:extLst>
          </p:cNvPr>
          <p:cNvSpPr/>
          <p:nvPr/>
        </p:nvSpPr>
        <p:spPr>
          <a:xfrm>
            <a:off x="7260488" y="4777097"/>
            <a:ext cx="1064254" cy="70291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a:extLst>
              <a:ext uri="{FF2B5EF4-FFF2-40B4-BE49-F238E27FC236}">
                <a16:creationId xmlns:a16="http://schemas.microsoft.com/office/drawing/2014/main" id="{5659D557-B011-B57B-F7D0-1CD62E9AD734}"/>
              </a:ext>
            </a:extLst>
          </p:cNvPr>
          <p:cNvSpPr/>
          <p:nvPr/>
        </p:nvSpPr>
        <p:spPr>
          <a:xfrm>
            <a:off x="8759708" y="2158297"/>
            <a:ext cx="1011957" cy="71143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8DE9BE5E-4D5C-FAAE-D924-6BA07BB03E38}"/>
              </a:ext>
            </a:extLst>
          </p:cNvPr>
          <p:cNvSpPr/>
          <p:nvPr/>
        </p:nvSpPr>
        <p:spPr>
          <a:xfrm>
            <a:off x="10023006" y="2152584"/>
            <a:ext cx="1170710" cy="76990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a:extLst>
              <a:ext uri="{FF2B5EF4-FFF2-40B4-BE49-F238E27FC236}">
                <a16:creationId xmlns:a16="http://schemas.microsoft.com/office/drawing/2014/main" id="{F68018CB-E004-E359-9EAB-B1DFF80D6922}"/>
              </a:ext>
            </a:extLst>
          </p:cNvPr>
          <p:cNvSpPr/>
          <p:nvPr/>
        </p:nvSpPr>
        <p:spPr>
          <a:xfrm>
            <a:off x="8823365" y="4756827"/>
            <a:ext cx="3158898" cy="76214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0" name="正方形/長方形 29">
            <a:extLst>
              <a:ext uri="{FF2B5EF4-FFF2-40B4-BE49-F238E27FC236}">
                <a16:creationId xmlns:a16="http://schemas.microsoft.com/office/drawing/2014/main" id="{CABFF786-1856-C7A8-993E-4CD591CE65DE}"/>
              </a:ext>
            </a:extLst>
          </p:cNvPr>
          <p:cNvSpPr/>
          <p:nvPr/>
        </p:nvSpPr>
        <p:spPr>
          <a:xfrm>
            <a:off x="775997" y="5049624"/>
            <a:ext cx="6461631" cy="43088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正方形/長方形 30">
            <a:extLst>
              <a:ext uri="{FF2B5EF4-FFF2-40B4-BE49-F238E27FC236}">
                <a16:creationId xmlns:a16="http://schemas.microsoft.com/office/drawing/2014/main" id="{1B7CB75F-9CDC-66CE-3148-0A9F8A1A1EE5}"/>
              </a:ext>
            </a:extLst>
          </p:cNvPr>
          <p:cNvSpPr/>
          <p:nvPr/>
        </p:nvSpPr>
        <p:spPr>
          <a:xfrm>
            <a:off x="743210" y="5510165"/>
            <a:ext cx="10016756" cy="43088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ustDataLst>
      <p:tags r:id="rId1"/>
    </p:custDataLst>
    <p:extLst>
      <p:ext uri="{BB962C8B-B14F-4D97-AF65-F5344CB8AC3E}">
        <p14:creationId xmlns:p14="http://schemas.microsoft.com/office/powerpoint/2010/main" val="5965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animBg="1"/>
      <p:bldP spid="12" grpId="0" animBg="1"/>
      <p:bldP spid="14" grpId="0" animBg="1"/>
      <p:bldP spid="20" grpId="0" animBg="1"/>
      <p:bldP spid="22" grpId="0" animBg="1"/>
      <p:bldP spid="23" grpId="0" animBg="1"/>
      <p:bldP spid="27" grpId="0" animBg="1"/>
      <p:bldP spid="30" grpId="0" animBg="1"/>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4040D731-4F04-4BE6-96B5-2B998D27C706}"/>
              </a:ext>
            </a:extLst>
          </p:cNvPr>
          <p:cNvSpPr/>
          <p:nvPr/>
        </p:nvSpPr>
        <p:spPr>
          <a:xfrm>
            <a:off x="0" y="0"/>
            <a:ext cx="12192000" cy="72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altLang="ja-JP" sz="4000" b="1" dirty="0">
                <a:solidFill>
                  <a:prstClr val="white"/>
                </a:solidFill>
                <a:latin typeface="Segoe UI" panose="020B0502040204020203" pitchFamily="34" charset="0"/>
                <a:cs typeface="Segoe UI" panose="020B0502040204020203" pitchFamily="34" charset="0"/>
              </a:rPr>
              <a:t>Negative Muon Collector</a:t>
            </a:r>
            <a:endParaRPr lang="ja-JP" altLang="en-US" sz="4000" b="1" dirty="0">
              <a:solidFill>
                <a:prstClr val="white"/>
              </a:solidFill>
              <a:latin typeface="Segoe UI" panose="020B0502040204020203" pitchFamily="34" charset="0"/>
              <a:cs typeface="Segoe UI" panose="020B0502040204020203" pitchFamily="34" charset="0"/>
            </a:endParaRPr>
          </a:p>
        </p:txBody>
      </p:sp>
      <p:pic>
        <p:nvPicPr>
          <p:cNvPr id="4" name="c07">
            <a:extLst>
              <a:ext uri="{FF2B5EF4-FFF2-40B4-BE49-F238E27FC236}">
                <a16:creationId xmlns:a16="http://schemas.microsoft.com/office/drawing/2014/main" id="{14939D5D-FF1B-4B9D-825A-7F34E0773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760" y="790988"/>
            <a:ext cx="7062485" cy="6035622"/>
          </a:xfrm>
          <a:prstGeom prst="rect">
            <a:avLst/>
          </a:prstGeom>
        </p:spPr>
      </p:pic>
      <p:pic>
        <p:nvPicPr>
          <p:cNvPr id="5" name="c08">
            <a:extLst>
              <a:ext uri="{FF2B5EF4-FFF2-40B4-BE49-F238E27FC236}">
                <a16:creationId xmlns:a16="http://schemas.microsoft.com/office/drawing/2014/main" id="{8974E383-5F5D-4177-7F6A-D4D700BB9A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4760" y="790987"/>
            <a:ext cx="7062485" cy="6035622"/>
          </a:xfrm>
          <a:prstGeom prst="rect">
            <a:avLst/>
          </a:prstGeom>
        </p:spPr>
      </p:pic>
      <p:pic>
        <p:nvPicPr>
          <p:cNvPr id="6" name="c09">
            <a:extLst>
              <a:ext uri="{FF2B5EF4-FFF2-40B4-BE49-F238E27FC236}">
                <a16:creationId xmlns:a16="http://schemas.microsoft.com/office/drawing/2014/main" id="{12315A94-0FF7-6D37-D1A8-8B56C3A65E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4759" y="790989"/>
            <a:ext cx="7062485" cy="6035622"/>
          </a:xfrm>
          <a:prstGeom prst="rect">
            <a:avLst/>
          </a:prstGeom>
        </p:spPr>
      </p:pic>
      <p:pic>
        <p:nvPicPr>
          <p:cNvPr id="7" name="c10">
            <a:extLst>
              <a:ext uri="{FF2B5EF4-FFF2-40B4-BE49-F238E27FC236}">
                <a16:creationId xmlns:a16="http://schemas.microsoft.com/office/drawing/2014/main" id="{0F19C505-23CB-F144-183D-D176C21F14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4525" y="790588"/>
            <a:ext cx="7062955" cy="6036023"/>
          </a:xfrm>
          <a:prstGeom prst="rect">
            <a:avLst/>
          </a:prstGeom>
        </p:spPr>
      </p:pic>
      <p:pic>
        <p:nvPicPr>
          <p:cNvPr id="9" name="c11">
            <a:extLst>
              <a:ext uri="{FF2B5EF4-FFF2-40B4-BE49-F238E27FC236}">
                <a16:creationId xmlns:a16="http://schemas.microsoft.com/office/drawing/2014/main" id="{DD852A29-607C-D55C-4D7C-A96156A5EE9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64759" y="790581"/>
            <a:ext cx="7062485" cy="6035622"/>
          </a:xfrm>
          <a:prstGeom prst="rect">
            <a:avLst/>
          </a:prstGeom>
        </p:spPr>
      </p:pic>
      <p:pic>
        <p:nvPicPr>
          <p:cNvPr id="11" name="c12">
            <a:extLst>
              <a:ext uri="{FF2B5EF4-FFF2-40B4-BE49-F238E27FC236}">
                <a16:creationId xmlns:a16="http://schemas.microsoft.com/office/drawing/2014/main" id="{A639C90C-AEBA-BB70-076D-CF0170D38E3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64523" y="790580"/>
            <a:ext cx="7062485" cy="6035622"/>
          </a:xfrm>
          <a:prstGeom prst="rect">
            <a:avLst/>
          </a:prstGeom>
        </p:spPr>
      </p:pic>
      <p:pic>
        <p:nvPicPr>
          <p:cNvPr id="12" name="c13">
            <a:extLst>
              <a:ext uri="{FF2B5EF4-FFF2-40B4-BE49-F238E27FC236}">
                <a16:creationId xmlns:a16="http://schemas.microsoft.com/office/drawing/2014/main" id="{601A64CD-2128-1AD2-ECDD-7116740BD0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564523" y="790589"/>
            <a:ext cx="7062955" cy="6036023"/>
          </a:xfrm>
          <a:prstGeom prst="rect">
            <a:avLst/>
          </a:prstGeom>
        </p:spPr>
      </p:pic>
      <p:pic>
        <p:nvPicPr>
          <p:cNvPr id="13" name="c14">
            <a:extLst>
              <a:ext uri="{FF2B5EF4-FFF2-40B4-BE49-F238E27FC236}">
                <a16:creationId xmlns:a16="http://schemas.microsoft.com/office/drawing/2014/main" id="{58F8760D-79D2-38AF-E751-5C5C16A453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564051" y="790579"/>
            <a:ext cx="7062485" cy="6035622"/>
          </a:xfrm>
          <a:prstGeom prst="rect">
            <a:avLst/>
          </a:prstGeom>
        </p:spPr>
      </p:pic>
      <p:sp>
        <p:nvSpPr>
          <p:cNvPr id="2" name="スライド番号プレースホルダー 1">
            <a:extLst>
              <a:ext uri="{FF2B5EF4-FFF2-40B4-BE49-F238E27FC236}">
                <a16:creationId xmlns:a16="http://schemas.microsoft.com/office/drawing/2014/main" id="{D82B9A7F-EC1B-5DA4-E4A6-79980208AC8C}"/>
              </a:ext>
            </a:extLst>
          </p:cNvPr>
          <p:cNvSpPr>
            <a:spLocks noGrp="1"/>
          </p:cNvSpPr>
          <p:nvPr>
            <p:ph type="sldNum" sz="quarter" idx="12"/>
          </p:nvPr>
        </p:nvSpPr>
        <p:spPr/>
        <p:txBody>
          <a:bodyPr/>
          <a:lstStyle/>
          <a:p>
            <a:fld id="{40AED202-6AB5-4FCB-8284-4F346DA6A4B0}" type="slidenum">
              <a:rPr kumimoji="1" lang="ja-JP" altLang="en-US" smtClean="0"/>
              <a:t>60</a:t>
            </a:fld>
            <a:endParaRPr kumimoji="1" lang="ja-JP" altLang="en-US"/>
          </a:p>
        </p:txBody>
      </p:sp>
    </p:spTree>
    <p:extLst>
      <p:ext uri="{BB962C8B-B14F-4D97-AF65-F5344CB8AC3E}">
        <p14:creationId xmlns:p14="http://schemas.microsoft.com/office/powerpoint/2010/main" val="10234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939D5D-FF1B-4B9D-825A-7F34E0773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60902" y="1194817"/>
            <a:ext cx="7686651" cy="5355860"/>
          </a:xfrm>
          <a:prstGeom prst="rect">
            <a:avLst/>
          </a:prstGeom>
        </p:spPr>
      </p:pic>
      <p:sp>
        <p:nvSpPr>
          <p:cNvPr id="2" name="テキスト ボックス 1">
            <a:extLst>
              <a:ext uri="{FF2B5EF4-FFF2-40B4-BE49-F238E27FC236}">
                <a16:creationId xmlns:a16="http://schemas.microsoft.com/office/drawing/2014/main" id="{47D7464C-00D6-40E1-9F15-4FD1B1AA153E}"/>
              </a:ext>
            </a:extLst>
          </p:cNvPr>
          <p:cNvSpPr txBox="1"/>
          <p:nvPr/>
        </p:nvSpPr>
        <p:spPr>
          <a:xfrm>
            <a:off x="6096003" y="6366011"/>
            <a:ext cx="646331" cy="369332"/>
          </a:xfrm>
          <a:prstGeom prst="rect">
            <a:avLst/>
          </a:prstGeom>
          <a:noFill/>
        </p:spPr>
        <p:txBody>
          <a:bodyPr wrap="none" rtlCol="0">
            <a:spAutoFit/>
          </a:bodyPr>
          <a:lstStyle/>
          <a:p>
            <a:r>
              <a:rPr lang="ja-JP" altLang="en-US" dirty="0"/>
              <a:t>半径</a:t>
            </a:r>
          </a:p>
        </p:txBody>
      </p:sp>
      <p:sp>
        <p:nvSpPr>
          <p:cNvPr id="5" name="テキスト ボックス 4">
            <a:extLst>
              <a:ext uri="{FF2B5EF4-FFF2-40B4-BE49-F238E27FC236}">
                <a16:creationId xmlns:a16="http://schemas.microsoft.com/office/drawing/2014/main" id="{D3FEB369-4B42-4389-B812-9241A89995E3}"/>
              </a:ext>
            </a:extLst>
          </p:cNvPr>
          <p:cNvSpPr txBox="1"/>
          <p:nvPr/>
        </p:nvSpPr>
        <p:spPr>
          <a:xfrm rot="16200000">
            <a:off x="1779927" y="3439467"/>
            <a:ext cx="1569660" cy="369332"/>
          </a:xfrm>
          <a:prstGeom prst="rect">
            <a:avLst/>
          </a:prstGeom>
          <a:noFill/>
        </p:spPr>
        <p:txBody>
          <a:bodyPr wrap="none" rtlCol="0">
            <a:spAutoFit/>
          </a:bodyPr>
          <a:lstStyle/>
          <a:p>
            <a:r>
              <a:rPr lang="ja-JP" altLang="en-US" dirty="0"/>
              <a:t>ミュオン密度</a:t>
            </a:r>
          </a:p>
        </p:txBody>
      </p:sp>
      <p:sp>
        <p:nvSpPr>
          <p:cNvPr id="3" name="テキスト ボックス 2">
            <a:extLst>
              <a:ext uri="{FF2B5EF4-FFF2-40B4-BE49-F238E27FC236}">
                <a16:creationId xmlns:a16="http://schemas.microsoft.com/office/drawing/2014/main" id="{FDB6DD1D-0AD5-499A-B371-2480D2DDF355}"/>
              </a:ext>
            </a:extLst>
          </p:cNvPr>
          <p:cNvSpPr txBox="1"/>
          <p:nvPr/>
        </p:nvSpPr>
        <p:spPr>
          <a:xfrm>
            <a:off x="2749426" y="6366014"/>
            <a:ext cx="7098127" cy="430887"/>
          </a:xfrm>
          <a:prstGeom prst="rect">
            <a:avLst/>
          </a:prstGeom>
          <a:solidFill>
            <a:schemeClr val="bg1"/>
          </a:solidFill>
        </p:spPr>
        <p:txBody>
          <a:bodyPr wrap="square" rtlCol="0">
            <a:spAutoFit/>
          </a:bodyPr>
          <a:lstStyle/>
          <a:p>
            <a:pPr algn="ctr"/>
            <a:r>
              <a:rPr lang="en-US" altLang="ja-JP" sz="2200" dirty="0"/>
              <a:t>Distance from Center of Muon Collector</a:t>
            </a:r>
          </a:p>
        </p:txBody>
      </p:sp>
      <p:sp>
        <p:nvSpPr>
          <p:cNvPr id="7" name="テキスト ボックス 6">
            <a:extLst>
              <a:ext uri="{FF2B5EF4-FFF2-40B4-BE49-F238E27FC236}">
                <a16:creationId xmlns:a16="http://schemas.microsoft.com/office/drawing/2014/main" id="{1E7CCD3B-586F-460B-AA8B-280A1C094F4E}"/>
              </a:ext>
            </a:extLst>
          </p:cNvPr>
          <p:cNvSpPr txBox="1"/>
          <p:nvPr/>
        </p:nvSpPr>
        <p:spPr>
          <a:xfrm rot="16200000">
            <a:off x="-51618" y="3595542"/>
            <a:ext cx="5171195" cy="430887"/>
          </a:xfrm>
          <a:prstGeom prst="rect">
            <a:avLst/>
          </a:prstGeom>
          <a:solidFill>
            <a:schemeClr val="bg1"/>
          </a:solidFill>
        </p:spPr>
        <p:txBody>
          <a:bodyPr wrap="square" rtlCol="0">
            <a:spAutoFit/>
          </a:bodyPr>
          <a:lstStyle/>
          <a:p>
            <a:pPr algn="ctr"/>
            <a:r>
              <a:rPr lang="en-US" altLang="ja-JP" sz="2200" dirty="0"/>
              <a:t>Density of Muons</a:t>
            </a:r>
          </a:p>
        </p:txBody>
      </p:sp>
      <p:sp>
        <p:nvSpPr>
          <p:cNvPr id="6" name="テキスト ボックス 5">
            <a:extLst>
              <a:ext uri="{FF2B5EF4-FFF2-40B4-BE49-F238E27FC236}">
                <a16:creationId xmlns:a16="http://schemas.microsoft.com/office/drawing/2014/main" id="{4B73436F-6185-4431-A432-8C2E91005FB1}"/>
              </a:ext>
            </a:extLst>
          </p:cNvPr>
          <p:cNvSpPr txBox="1"/>
          <p:nvPr/>
        </p:nvSpPr>
        <p:spPr>
          <a:xfrm>
            <a:off x="3648000" y="2052003"/>
            <a:ext cx="5086254" cy="430887"/>
          </a:xfrm>
          <a:prstGeom prst="rect">
            <a:avLst/>
          </a:prstGeom>
          <a:noFill/>
        </p:spPr>
        <p:txBody>
          <a:bodyPr wrap="square" rtlCol="0">
            <a:spAutoFit/>
          </a:bodyPr>
          <a:lstStyle/>
          <a:p>
            <a:r>
              <a:rPr lang="en-US" altLang="ja-JP" sz="2200" b="1" dirty="0">
                <a:latin typeface="Segoe UI" panose="020B0502040204020203" pitchFamily="34" charset="0"/>
                <a:cs typeface="Segoe UI" panose="020B0502040204020203" pitchFamily="34" charset="0"/>
              </a:rPr>
              <a:t>η</a:t>
            </a:r>
            <a:r>
              <a:rPr lang="en-US" altLang="ja-JP" sz="2200" b="1" baseline="-25000" dirty="0">
                <a:latin typeface="Segoe UI" panose="020B0502040204020203" pitchFamily="34" charset="0"/>
                <a:cs typeface="Segoe UI" panose="020B0502040204020203" pitchFamily="34" charset="0"/>
              </a:rPr>
              <a:t>0</a:t>
            </a:r>
            <a:r>
              <a:rPr lang="en-US" altLang="ja-JP" sz="2200" b="1" dirty="0">
                <a:latin typeface="Segoe UI" panose="020B0502040204020203" pitchFamily="34" charset="0"/>
                <a:cs typeface="Segoe UI" panose="020B0502040204020203" pitchFamily="34" charset="0"/>
              </a:rPr>
              <a:t> : Initial Beam Input as Gaussian </a:t>
            </a:r>
            <a:endParaRPr lang="ja-JP" altLang="en-US" sz="2200" b="1" dirty="0">
              <a:latin typeface="Segoe UI" panose="020B0502040204020203" pitchFamily="34" charset="0"/>
              <a:cs typeface="Segoe UI" panose="020B0502040204020203" pitchFamily="34" charset="0"/>
            </a:endParaRPr>
          </a:p>
        </p:txBody>
      </p:sp>
      <p:sp>
        <p:nvSpPr>
          <p:cNvPr id="8" name="タイトル 7">
            <a:extLst>
              <a:ext uri="{FF2B5EF4-FFF2-40B4-BE49-F238E27FC236}">
                <a16:creationId xmlns:a16="http://schemas.microsoft.com/office/drawing/2014/main" id="{27C34220-5BFB-15F8-9B3F-0E42FCF4AAD6}"/>
              </a:ext>
            </a:extLst>
          </p:cNvPr>
          <p:cNvSpPr>
            <a:spLocks noGrp="1"/>
          </p:cNvSpPr>
          <p:nvPr>
            <p:ph type="title"/>
          </p:nvPr>
        </p:nvSpPr>
        <p:spPr>
          <a:xfrm>
            <a:off x="0" y="0"/>
            <a:ext cx="12192000" cy="720000"/>
          </a:xfrm>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Simulation of Muon Collector</a:t>
            </a:r>
            <a:endParaRPr lang="ja-JP" altLang="en-US" dirty="0"/>
          </a:p>
        </p:txBody>
      </p:sp>
      <p:sp>
        <p:nvSpPr>
          <p:cNvPr id="9" name="スライド番号プレースホルダー 8">
            <a:extLst>
              <a:ext uri="{FF2B5EF4-FFF2-40B4-BE49-F238E27FC236}">
                <a16:creationId xmlns:a16="http://schemas.microsoft.com/office/drawing/2014/main" id="{982B99D2-38A7-6846-90D9-A9DED0DB7729}"/>
              </a:ext>
            </a:extLst>
          </p:cNvPr>
          <p:cNvSpPr>
            <a:spLocks noGrp="1"/>
          </p:cNvSpPr>
          <p:nvPr>
            <p:ph type="sldNum" sz="quarter" idx="12"/>
          </p:nvPr>
        </p:nvSpPr>
        <p:spPr/>
        <p:txBody>
          <a:bodyPr/>
          <a:lstStyle/>
          <a:p>
            <a:fld id="{40AED202-6AB5-4FCB-8284-4F346DA6A4B0}" type="slidenum">
              <a:rPr kumimoji="1" lang="ja-JP" altLang="en-US" smtClean="0"/>
              <a:t>61</a:t>
            </a:fld>
            <a:endParaRPr kumimoji="1" lang="ja-JP" altLang="en-US"/>
          </a:p>
        </p:txBody>
      </p:sp>
    </p:spTree>
    <p:extLst>
      <p:ext uri="{BB962C8B-B14F-4D97-AF65-F5344CB8AC3E}">
        <p14:creationId xmlns:p14="http://schemas.microsoft.com/office/powerpoint/2010/main" val="3187549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939D5D-FF1B-4B9D-825A-7F34E07735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60899" y="1194817"/>
            <a:ext cx="7686650" cy="5355860"/>
          </a:xfrm>
          <a:prstGeom prst="rect">
            <a:avLst/>
          </a:prstGeom>
        </p:spPr>
      </p:pic>
      <p:sp>
        <p:nvSpPr>
          <p:cNvPr id="2" name="テキスト ボックス 1">
            <a:extLst>
              <a:ext uri="{FF2B5EF4-FFF2-40B4-BE49-F238E27FC236}">
                <a16:creationId xmlns:a16="http://schemas.microsoft.com/office/drawing/2014/main" id="{47D7464C-00D6-40E1-9F15-4FD1B1AA153E}"/>
              </a:ext>
            </a:extLst>
          </p:cNvPr>
          <p:cNvSpPr txBox="1"/>
          <p:nvPr/>
        </p:nvSpPr>
        <p:spPr>
          <a:xfrm>
            <a:off x="6096003" y="6366011"/>
            <a:ext cx="646331" cy="369332"/>
          </a:xfrm>
          <a:prstGeom prst="rect">
            <a:avLst/>
          </a:prstGeom>
          <a:noFill/>
        </p:spPr>
        <p:txBody>
          <a:bodyPr wrap="none" rtlCol="0">
            <a:spAutoFit/>
          </a:bodyPr>
          <a:lstStyle/>
          <a:p>
            <a:r>
              <a:rPr lang="ja-JP" altLang="en-US" dirty="0"/>
              <a:t>半径</a:t>
            </a:r>
          </a:p>
        </p:txBody>
      </p:sp>
      <p:sp>
        <p:nvSpPr>
          <p:cNvPr id="5" name="テキスト ボックス 4">
            <a:extLst>
              <a:ext uri="{FF2B5EF4-FFF2-40B4-BE49-F238E27FC236}">
                <a16:creationId xmlns:a16="http://schemas.microsoft.com/office/drawing/2014/main" id="{D3FEB369-4B42-4389-B812-9241A89995E3}"/>
              </a:ext>
            </a:extLst>
          </p:cNvPr>
          <p:cNvSpPr txBox="1"/>
          <p:nvPr/>
        </p:nvSpPr>
        <p:spPr>
          <a:xfrm rot="16200000">
            <a:off x="1779927" y="3439467"/>
            <a:ext cx="1569660" cy="369332"/>
          </a:xfrm>
          <a:prstGeom prst="rect">
            <a:avLst/>
          </a:prstGeom>
          <a:noFill/>
        </p:spPr>
        <p:txBody>
          <a:bodyPr wrap="none" rtlCol="0">
            <a:spAutoFit/>
          </a:bodyPr>
          <a:lstStyle/>
          <a:p>
            <a:r>
              <a:rPr lang="ja-JP" altLang="en-US" dirty="0"/>
              <a:t>ミュオン密度</a:t>
            </a:r>
          </a:p>
        </p:txBody>
      </p:sp>
      <p:sp>
        <p:nvSpPr>
          <p:cNvPr id="6" name="テキスト ボックス 5">
            <a:extLst>
              <a:ext uri="{FF2B5EF4-FFF2-40B4-BE49-F238E27FC236}">
                <a16:creationId xmlns:a16="http://schemas.microsoft.com/office/drawing/2014/main" id="{465D91EA-A467-4F41-A581-0E72A9AD2ADB}"/>
              </a:ext>
            </a:extLst>
          </p:cNvPr>
          <p:cNvSpPr txBox="1"/>
          <p:nvPr/>
        </p:nvSpPr>
        <p:spPr>
          <a:xfrm>
            <a:off x="2749426" y="6366014"/>
            <a:ext cx="7098127" cy="430887"/>
          </a:xfrm>
          <a:prstGeom prst="rect">
            <a:avLst/>
          </a:prstGeom>
          <a:solidFill>
            <a:schemeClr val="bg1"/>
          </a:solidFill>
        </p:spPr>
        <p:txBody>
          <a:bodyPr wrap="square" rtlCol="0">
            <a:spAutoFit/>
          </a:bodyPr>
          <a:lstStyle/>
          <a:p>
            <a:pPr algn="ctr"/>
            <a:r>
              <a:rPr lang="en-US" altLang="ja-JP" sz="2200" dirty="0"/>
              <a:t>Distance from Center of Muon Collector</a:t>
            </a:r>
          </a:p>
        </p:txBody>
      </p:sp>
      <p:sp>
        <p:nvSpPr>
          <p:cNvPr id="7" name="テキスト ボックス 6">
            <a:extLst>
              <a:ext uri="{FF2B5EF4-FFF2-40B4-BE49-F238E27FC236}">
                <a16:creationId xmlns:a16="http://schemas.microsoft.com/office/drawing/2014/main" id="{EA6B5F46-1356-42AA-A3D3-226397D5D0D9}"/>
              </a:ext>
            </a:extLst>
          </p:cNvPr>
          <p:cNvSpPr txBox="1"/>
          <p:nvPr/>
        </p:nvSpPr>
        <p:spPr>
          <a:xfrm rot="16200000">
            <a:off x="-51618" y="3595542"/>
            <a:ext cx="5171195" cy="430887"/>
          </a:xfrm>
          <a:prstGeom prst="rect">
            <a:avLst/>
          </a:prstGeom>
          <a:solidFill>
            <a:schemeClr val="bg1"/>
          </a:solidFill>
        </p:spPr>
        <p:txBody>
          <a:bodyPr wrap="square" rtlCol="0">
            <a:spAutoFit/>
          </a:bodyPr>
          <a:lstStyle/>
          <a:p>
            <a:pPr algn="ctr"/>
            <a:r>
              <a:rPr lang="en-US" altLang="ja-JP" sz="2200" dirty="0"/>
              <a:t>Density of Muons</a:t>
            </a:r>
          </a:p>
        </p:txBody>
      </p:sp>
      <p:sp>
        <p:nvSpPr>
          <p:cNvPr id="8" name="テキスト ボックス 7">
            <a:extLst>
              <a:ext uri="{FF2B5EF4-FFF2-40B4-BE49-F238E27FC236}">
                <a16:creationId xmlns:a16="http://schemas.microsoft.com/office/drawing/2014/main" id="{66CDDCBB-263C-4DD6-9A5F-181F29AA7A9A}"/>
              </a:ext>
            </a:extLst>
          </p:cNvPr>
          <p:cNvSpPr txBox="1"/>
          <p:nvPr/>
        </p:nvSpPr>
        <p:spPr>
          <a:xfrm>
            <a:off x="3648003" y="2052003"/>
            <a:ext cx="6043659" cy="430887"/>
          </a:xfrm>
          <a:prstGeom prst="rect">
            <a:avLst/>
          </a:prstGeom>
          <a:noFill/>
        </p:spPr>
        <p:txBody>
          <a:bodyPr wrap="square" rtlCol="0">
            <a:spAutoFit/>
          </a:bodyPr>
          <a:lstStyle/>
          <a:p>
            <a:r>
              <a:rPr lang="en-US" altLang="ja-JP" sz="2200" b="1" dirty="0">
                <a:latin typeface="Segoe UI" panose="020B0502040204020203" pitchFamily="34" charset="0"/>
                <a:cs typeface="Segoe UI" panose="020B0502040204020203" pitchFamily="34" charset="0"/>
              </a:rPr>
              <a:t>η</a:t>
            </a:r>
            <a:r>
              <a:rPr lang="en-US" altLang="ja-JP" sz="2200" b="1" baseline="-25000" dirty="0">
                <a:latin typeface="Segoe UI" panose="020B0502040204020203" pitchFamily="34" charset="0"/>
                <a:cs typeface="Segoe UI" panose="020B0502040204020203" pitchFamily="34" charset="0"/>
              </a:rPr>
              <a:t>1</a:t>
            </a:r>
            <a:r>
              <a:rPr lang="en-US" altLang="ja-JP" sz="2200" b="1" dirty="0">
                <a:latin typeface="Segoe UI" panose="020B0502040204020203" pitchFamily="34" charset="0"/>
                <a:cs typeface="Segoe UI" panose="020B0502040204020203" pitchFamily="34" charset="0"/>
              </a:rPr>
              <a:t> : Distribution after 1-time of </a:t>
            </a:r>
            <a:r>
              <a:rPr lang="en-US" altLang="ja-JP" sz="2200" b="1" dirty="0" err="1">
                <a:latin typeface="Segoe UI" panose="020B0502040204020203" pitchFamily="34" charset="0"/>
                <a:cs typeface="Segoe UI" panose="020B0502040204020203" pitchFamily="34" charset="0"/>
              </a:rPr>
              <a:t>μCF</a:t>
            </a:r>
            <a:r>
              <a:rPr lang="en-US" altLang="ja-JP" sz="2200" b="1" dirty="0">
                <a:latin typeface="Segoe UI" panose="020B0502040204020203" pitchFamily="34" charset="0"/>
                <a:cs typeface="Segoe UI" panose="020B0502040204020203" pitchFamily="34" charset="0"/>
              </a:rPr>
              <a:t> reaction</a:t>
            </a:r>
            <a:endParaRPr lang="ja-JP" altLang="en-US" sz="2200" b="1" dirty="0">
              <a:latin typeface="Segoe UI" panose="020B0502040204020203" pitchFamily="34" charset="0"/>
              <a:cs typeface="Segoe UI" panose="020B0502040204020203" pitchFamily="34" charset="0"/>
            </a:endParaRPr>
          </a:p>
        </p:txBody>
      </p:sp>
      <p:sp>
        <p:nvSpPr>
          <p:cNvPr id="3" name="タイトル 7">
            <a:extLst>
              <a:ext uri="{FF2B5EF4-FFF2-40B4-BE49-F238E27FC236}">
                <a16:creationId xmlns:a16="http://schemas.microsoft.com/office/drawing/2014/main" id="{EB9BB5F0-4819-F286-F6D0-9ACCF73D1A59}"/>
              </a:ext>
            </a:extLst>
          </p:cNvPr>
          <p:cNvSpPr>
            <a:spLocks noGrp="1"/>
          </p:cNvSpPr>
          <p:nvPr>
            <p:ph type="title"/>
          </p:nvPr>
        </p:nvSpPr>
        <p:spPr>
          <a:xfrm>
            <a:off x="0" y="0"/>
            <a:ext cx="12192000" cy="720000"/>
          </a:xfrm>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Simulation of Muon Collector</a:t>
            </a:r>
            <a:endParaRPr lang="ja-JP" altLang="en-US" dirty="0"/>
          </a:p>
        </p:txBody>
      </p:sp>
      <p:sp>
        <p:nvSpPr>
          <p:cNvPr id="9" name="スライド番号プレースホルダー 8">
            <a:extLst>
              <a:ext uri="{FF2B5EF4-FFF2-40B4-BE49-F238E27FC236}">
                <a16:creationId xmlns:a16="http://schemas.microsoft.com/office/drawing/2014/main" id="{AEB15234-67AB-67B1-334B-DADFA001FEA4}"/>
              </a:ext>
            </a:extLst>
          </p:cNvPr>
          <p:cNvSpPr>
            <a:spLocks noGrp="1"/>
          </p:cNvSpPr>
          <p:nvPr>
            <p:ph type="sldNum" sz="quarter" idx="12"/>
          </p:nvPr>
        </p:nvSpPr>
        <p:spPr/>
        <p:txBody>
          <a:bodyPr/>
          <a:lstStyle/>
          <a:p>
            <a:fld id="{40AED202-6AB5-4FCB-8284-4F346DA6A4B0}" type="slidenum">
              <a:rPr kumimoji="1" lang="ja-JP" altLang="en-US" smtClean="0"/>
              <a:t>62</a:t>
            </a:fld>
            <a:endParaRPr kumimoji="1" lang="ja-JP" altLang="en-US"/>
          </a:p>
        </p:txBody>
      </p:sp>
    </p:spTree>
    <p:extLst>
      <p:ext uri="{BB962C8B-B14F-4D97-AF65-F5344CB8AC3E}">
        <p14:creationId xmlns:p14="http://schemas.microsoft.com/office/powerpoint/2010/main" val="3262068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939D5D-FF1B-4B9D-825A-7F34E07735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60899" y="1194820"/>
            <a:ext cx="7686650" cy="5355859"/>
          </a:xfrm>
          <a:prstGeom prst="rect">
            <a:avLst/>
          </a:prstGeom>
        </p:spPr>
      </p:pic>
      <p:sp>
        <p:nvSpPr>
          <p:cNvPr id="2" name="テキスト ボックス 1">
            <a:extLst>
              <a:ext uri="{FF2B5EF4-FFF2-40B4-BE49-F238E27FC236}">
                <a16:creationId xmlns:a16="http://schemas.microsoft.com/office/drawing/2014/main" id="{47D7464C-00D6-40E1-9F15-4FD1B1AA153E}"/>
              </a:ext>
            </a:extLst>
          </p:cNvPr>
          <p:cNvSpPr txBox="1"/>
          <p:nvPr/>
        </p:nvSpPr>
        <p:spPr>
          <a:xfrm>
            <a:off x="6096003" y="6366011"/>
            <a:ext cx="646331" cy="369332"/>
          </a:xfrm>
          <a:prstGeom prst="rect">
            <a:avLst/>
          </a:prstGeom>
          <a:noFill/>
        </p:spPr>
        <p:txBody>
          <a:bodyPr wrap="none" rtlCol="0">
            <a:spAutoFit/>
          </a:bodyPr>
          <a:lstStyle/>
          <a:p>
            <a:r>
              <a:rPr lang="ja-JP" altLang="en-US" dirty="0"/>
              <a:t>半径</a:t>
            </a:r>
          </a:p>
        </p:txBody>
      </p:sp>
      <p:sp>
        <p:nvSpPr>
          <p:cNvPr id="5" name="テキスト ボックス 4">
            <a:extLst>
              <a:ext uri="{FF2B5EF4-FFF2-40B4-BE49-F238E27FC236}">
                <a16:creationId xmlns:a16="http://schemas.microsoft.com/office/drawing/2014/main" id="{D3FEB369-4B42-4389-B812-9241A89995E3}"/>
              </a:ext>
            </a:extLst>
          </p:cNvPr>
          <p:cNvSpPr txBox="1"/>
          <p:nvPr/>
        </p:nvSpPr>
        <p:spPr>
          <a:xfrm rot="16200000">
            <a:off x="1779927" y="3439467"/>
            <a:ext cx="1569660" cy="369332"/>
          </a:xfrm>
          <a:prstGeom prst="rect">
            <a:avLst/>
          </a:prstGeom>
          <a:noFill/>
        </p:spPr>
        <p:txBody>
          <a:bodyPr wrap="none" rtlCol="0">
            <a:spAutoFit/>
          </a:bodyPr>
          <a:lstStyle/>
          <a:p>
            <a:r>
              <a:rPr lang="ja-JP" altLang="en-US" dirty="0"/>
              <a:t>ミュオン密度</a:t>
            </a:r>
          </a:p>
        </p:txBody>
      </p:sp>
      <p:sp>
        <p:nvSpPr>
          <p:cNvPr id="6" name="テキスト ボックス 5">
            <a:extLst>
              <a:ext uri="{FF2B5EF4-FFF2-40B4-BE49-F238E27FC236}">
                <a16:creationId xmlns:a16="http://schemas.microsoft.com/office/drawing/2014/main" id="{141A0E55-9134-48AB-ABE8-D36F22114DFE}"/>
              </a:ext>
            </a:extLst>
          </p:cNvPr>
          <p:cNvSpPr txBox="1"/>
          <p:nvPr/>
        </p:nvSpPr>
        <p:spPr>
          <a:xfrm>
            <a:off x="2749426" y="6366014"/>
            <a:ext cx="7098127" cy="430887"/>
          </a:xfrm>
          <a:prstGeom prst="rect">
            <a:avLst/>
          </a:prstGeom>
          <a:solidFill>
            <a:schemeClr val="bg1"/>
          </a:solidFill>
        </p:spPr>
        <p:txBody>
          <a:bodyPr wrap="square" rtlCol="0">
            <a:spAutoFit/>
          </a:bodyPr>
          <a:lstStyle/>
          <a:p>
            <a:pPr algn="ctr"/>
            <a:r>
              <a:rPr lang="en-US" altLang="ja-JP" sz="2200" dirty="0"/>
              <a:t>Distance from Center of Muon Collector</a:t>
            </a:r>
          </a:p>
        </p:txBody>
      </p:sp>
      <p:sp>
        <p:nvSpPr>
          <p:cNvPr id="7" name="テキスト ボックス 6">
            <a:extLst>
              <a:ext uri="{FF2B5EF4-FFF2-40B4-BE49-F238E27FC236}">
                <a16:creationId xmlns:a16="http://schemas.microsoft.com/office/drawing/2014/main" id="{02E64B3C-BCE9-473E-8814-1A50C6933D35}"/>
              </a:ext>
            </a:extLst>
          </p:cNvPr>
          <p:cNvSpPr txBox="1"/>
          <p:nvPr/>
        </p:nvSpPr>
        <p:spPr>
          <a:xfrm rot="16200000">
            <a:off x="-51618" y="3595542"/>
            <a:ext cx="5171195" cy="430887"/>
          </a:xfrm>
          <a:prstGeom prst="rect">
            <a:avLst/>
          </a:prstGeom>
          <a:solidFill>
            <a:schemeClr val="bg1"/>
          </a:solidFill>
        </p:spPr>
        <p:txBody>
          <a:bodyPr wrap="square" rtlCol="0">
            <a:spAutoFit/>
          </a:bodyPr>
          <a:lstStyle/>
          <a:p>
            <a:pPr algn="ctr"/>
            <a:r>
              <a:rPr lang="en-US" altLang="ja-JP" sz="2200" dirty="0"/>
              <a:t>Density of Muons</a:t>
            </a:r>
          </a:p>
        </p:txBody>
      </p:sp>
      <p:sp>
        <p:nvSpPr>
          <p:cNvPr id="8" name="テキスト ボックス 7">
            <a:extLst>
              <a:ext uri="{FF2B5EF4-FFF2-40B4-BE49-F238E27FC236}">
                <a16:creationId xmlns:a16="http://schemas.microsoft.com/office/drawing/2014/main" id="{25F28C0B-14AC-4DBD-B846-5D9B4D24E9F6}"/>
              </a:ext>
            </a:extLst>
          </p:cNvPr>
          <p:cNvSpPr txBox="1"/>
          <p:nvPr/>
        </p:nvSpPr>
        <p:spPr>
          <a:xfrm>
            <a:off x="3648003" y="2052003"/>
            <a:ext cx="6279465" cy="430887"/>
          </a:xfrm>
          <a:prstGeom prst="rect">
            <a:avLst/>
          </a:prstGeom>
          <a:noFill/>
        </p:spPr>
        <p:txBody>
          <a:bodyPr wrap="square" rtlCol="0">
            <a:spAutoFit/>
          </a:bodyPr>
          <a:lstStyle/>
          <a:p>
            <a:r>
              <a:rPr lang="en-US" altLang="ja-JP" sz="2200" b="1" dirty="0">
                <a:latin typeface="Segoe UI" panose="020B0502040204020203" pitchFamily="34" charset="0"/>
                <a:cs typeface="Segoe UI" panose="020B0502040204020203" pitchFamily="34" charset="0"/>
              </a:rPr>
              <a:t>η</a:t>
            </a:r>
            <a:r>
              <a:rPr lang="en-US" altLang="ja-JP" sz="2200" b="1" baseline="-25000" dirty="0">
                <a:latin typeface="Segoe UI" panose="020B0502040204020203" pitchFamily="34" charset="0"/>
                <a:cs typeface="Segoe UI" panose="020B0502040204020203" pitchFamily="34" charset="0"/>
              </a:rPr>
              <a:t>2</a:t>
            </a:r>
            <a:r>
              <a:rPr lang="en-US" altLang="ja-JP" sz="2200" b="1" dirty="0">
                <a:latin typeface="Segoe UI" panose="020B0502040204020203" pitchFamily="34" charset="0"/>
                <a:cs typeface="Segoe UI" panose="020B0502040204020203" pitchFamily="34" charset="0"/>
              </a:rPr>
              <a:t> : Distribution after 2-times of </a:t>
            </a:r>
            <a:r>
              <a:rPr lang="en-US" altLang="ja-JP" sz="2200" b="1" dirty="0" err="1">
                <a:latin typeface="Segoe UI" panose="020B0502040204020203" pitchFamily="34" charset="0"/>
                <a:cs typeface="Segoe UI" panose="020B0502040204020203" pitchFamily="34" charset="0"/>
              </a:rPr>
              <a:t>μCF</a:t>
            </a:r>
            <a:r>
              <a:rPr lang="en-US" altLang="ja-JP" sz="2200" b="1" dirty="0">
                <a:latin typeface="Segoe UI" panose="020B0502040204020203" pitchFamily="34" charset="0"/>
                <a:cs typeface="Segoe UI" panose="020B0502040204020203" pitchFamily="34" charset="0"/>
              </a:rPr>
              <a:t> reactions</a:t>
            </a:r>
            <a:endParaRPr lang="ja-JP" altLang="en-US" sz="2200" b="1" dirty="0">
              <a:latin typeface="Segoe UI" panose="020B0502040204020203" pitchFamily="34" charset="0"/>
              <a:cs typeface="Segoe UI" panose="020B0502040204020203" pitchFamily="34" charset="0"/>
            </a:endParaRPr>
          </a:p>
        </p:txBody>
      </p:sp>
      <p:sp>
        <p:nvSpPr>
          <p:cNvPr id="3" name="タイトル 7">
            <a:extLst>
              <a:ext uri="{FF2B5EF4-FFF2-40B4-BE49-F238E27FC236}">
                <a16:creationId xmlns:a16="http://schemas.microsoft.com/office/drawing/2014/main" id="{2D19A32B-3273-0322-FF0C-CB41BEE11C07}"/>
              </a:ext>
            </a:extLst>
          </p:cNvPr>
          <p:cNvSpPr>
            <a:spLocks noGrp="1"/>
          </p:cNvSpPr>
          <p:nvPr>
            <p:ph type="title"/>
          </p:nvPr>
        </p:nvSpPr>
        <p:spPr>
          <a:xfrm>
            <a:off x="0" y="0"/>
            <a:ext cx="12192000" cy="720000"/>
          </a:xfrm>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Simulation of Muon Collector</a:t>
            </a:r>
            <a:endParaRPr lang="ja-JP" altLang="en-US" dirty="0"/>
          </a:p>
        </p:txBody>
      </p:sp>
      <p:sp>
        <p:nvSpPr>
          <p:cNvPr id="9" name="スライド番号プレースホルダー 8">
            <a:extLst>
              <a:ext uri="{FF2B5EF4-FFF2-40B4-BE49-F238E27FC236}">
                <a16:creationId xmlns:a16="http://schemas.microsoft.com/office/drawing/2014/main" id="{CA69DC39-D473-1BEC-ACDB-A857853AA5BF}"/>
              </a:ext>
            </a:extLst>
          </p:cNvPr>
          <p:cNvSpPr>
            <a:spLocks noGrp="1"/>
          </p:cNvSpPr>
          <p:nvPr>
            <p:ph type="sldNum" sz="quarter" idx="12"/>
          </p:nvPr>
        </p:nvSpPr>
        <p:spPr/>
        <p:txBody>
          <a:bodyPr/>
          <a:lstStyle/>
          <a:p>
            <a:fld id="{40AED202-6AB5-4FCB-8284-4F346DA6A4B0}" type="slidenum">
              <a:rPr kumimoji="1" lang="ja-JP" altLang="en-US" smtClean="0"/>
              <a:t>63</a:t>
            </a:fld>
            <a:endParaRPr kumimoji="1" lang="ja-JP" altLang="en-US"/>
          </a:p>
        </p:txBody>
      </p:sp>
    </p:spTree>
    <p:extLst>
      <p:ext uri="{BB962C8B-B14F-4D97-AF65-F5344CB8AC3E}">
        <p14:creationId xmlns:p14="http://schemas.microsoft.com/office/powerpoint/2010/main" val="3588696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939D5D-FF1B-4B9D-825A-7F34E07735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60902" y="1194820"/>
            <a:ext cx="7686649" cy="5355859"/>
          </a:xfrm>
          <a:prstGeom prst="rect">
            <a:avLst/>
          </a:prstGeom>
        </p:spPr>
      </p:pic>
      <p:sp>
        <p:nvSpPr>
          <p:cNvPr id="2" name="テキスト ボックス 1">
            <a:extLst>
              <a:ext uri="{FF2B5EF4-FFF2-40B4-BE49-F238E27FC236}">
                <a16:creationId xmlns:a16="http://schemas.microsoft.com/office/drawing/2014/main" id="{47D7464C-00D6-40E1-9F15-4FD1B1AA153E}"/>
              </a:ext>
            </a:extLst>
          </p:cNvPr>
          <p:cNvSpPr txBox="1"/>
          <p:nvPr/>
        </p:nvSpPr>
        <p:spPr>
          <a:xfrm>
            <a:off x="6096003" y="6366011"/>
            <a:ext cx="646331" cy="369332"/>
          </a:xfrm>
          <a:prstGeom prst="rect">
            <a:avLst/>
          </a:prstGeom>
          <a:noFill/>
        </p:spPr>
        <p:txBody>
          <a:bodyPr wrap="none" rtlCol="0">
            <a:spAutoFit/>
          </a:bodyPr>
          <a:lstStyle/>
          <a:p>
            <a:r>
              <a:rPr lang="ja-JP" altLang="en-US" dirty="0"/>
              <a:t>半径</a:t>
            </a:r>
          </a:p>
        </p:txBody>
      </p:sp>
      <p:sp>
        <p:nvSpPr>
          <p:cNvPr id="5" name="テキスト ボックス 4">
            <a:extLst>
              <a:ext uri="{FF2B5EF4-FFF2-40B4-BE49-F238E27FC236}">
                <a16:creationId xmlns:a16="http://schemas.microsoft.com/office/drawing/2014/main" id="{D3FEB369-4B42-4389-B812-9241A89995E3}"/>
              </a:ext>
            </a:extLst>
          </p:cNvPr>
          <p:cNvSpPr txBox="1"/>
          <p:nvPr/>
        </p:nvSpPr>
        <p:spPr>
          <a:xfrm rot="16200000">
            <a:off x="1779927" y="3439467"/>
            <a:ext cx="1569660" cy="369332"/>
          </a:xfrm>
          <a:prstGeom prst="rect">
            <a:avLst/>
          </a:prstGeom>
          <a:noFill/>
        </p:spPr>
        <p:txBody>
          <a:bodyPr wrap="none" rtlCol="0">
            <a:spAutoFit/>
          </a:bodyPr>
          <a:lstStyle/>
          <a:p>
            <a:r>
              <a:rPr lang="ja-JP" altLang="en-US" dirty="0"/>
              <a:t>ミュオン密度</a:t>
            </a:r>
          </a:p>
        </p:txBody>
      </p:sp>
      <p:sp>
        <p:nvSpPr>
          <p:cNvPr id="6" name="テキスト ボックス 5">
            <a:extLst>
              <a:ext uri="{FF2B5EF4-FFF2-40B4-BE49-F238E27FC236}">
                <a16:creationId xmlns:a16="http://schemas.microsoft.com/office/drawing/2014/main" id="{49B84B9E-B4DC-4AE0-9766-66FC1799BDBA}"/>
              </a:ext>
            </a:extLst>
          </p:cNvPr>
          <p:cNvSpPr txBox="1"/>
          <p:nvPr/>
        </p:nvSpPr>
        <p:spPr>
          <a:xfrm>
            <a:off x="2749426" y="6366014"/>
            <a:ext cx="7098127" cy="430887"/>
          </a:xfrm>
          <a:prstGeom prst="rect">
            <a:avLst/>
          </a:prstGeom>
          <a:solidFill>
            <a:schemeClr val="bg1"/>
          </a:solidFill>
        </p:spPr>
        <p:txBody>
          <a:bodyPr wrap="square" rtlCol="0">
            <a:spAutoFit/>
          </a:bodyPr>
          <a:lstStyle/>
          <a:p>
            <a:pPr algn="ctr"/>
            <a:r>
              <a:rPr lang="en-US" altLang="ja-JP" sz="2200" dirty="0"/>
              <a:t>Distance from Center of Muon Collector</a:t>
            </a:r>
          </a:p>
        </p:txBody>
      </p:sp>
      <p:sp>
        <p:nvSpPr>
          <p:cNvPr id="7" name="テキスト ボックス 6">
            <a:extLst>
              <a:ext uri="{FF2B5EF4-FFF2-40B4-BE49-F238E27FC236}">
                <a16:creationId xmlns:a16="http://schemas.microsoft.com/office/drawing/2014/main" id="{508686FC-A142-4DA3-A61E-461CE1103E3D}"/>
              </a:ext>
            </a:extLst>
          </p:cNvPr>
          <p:cNvSpPr txBox="1"/>
          <p:nvPr/>
        </p:nvSpPr>
        <p:spPr>
          <a:xfrm rot="16200000">
            <a:off x="-51618" y="3595542"/>
            <a:ext cx="5171195" cy="430887"/>
          </a:xfrm>
          <a:prstGeom prst="rect">
            <a:avLst/>
          </a:prstGeom>
          <a:solidFill>
            <a:schemeClr val="bg1"/>
          </a:solidFill>
        </p:spPr>
        <p:txBody>
          <a:bodyPr wrap="square" rtlCol="0">
            <a:spAutoFit/>
          </a:bodyPr>
          <a:lstStyle/>
          <a:p>
            <a:pPr algn="ctr"/>
            <a:r>
              <a:rPr lang="en-US" altLang="ja-JP" sz="2200" dirty="0"/>
              <a:t>Density of Muons</a:t>
            </a:r>
          </a:p>
        </p:txBody>
      </p:sp>
      <p:sp>
        <p:nvSpPr>
          <p:cNvPr id="8" name="テキスト ボックス 7">
            <a:extLst>
              <a:ext uri="{FF2B5EF4-FFF2-40B4-BE49-F238E27FC236}">
                <a16:creationId xmlns:a16="http://schemas.microsoft.com/office/drawing/2014/main" id="{D4F497A3-E825-4F37-8462-D1279458B07B}"/>
              </a:ext>
            </a:extLst>
          </p:cNvPr>
          <p:cNvSpPr txBox="1"/>
          <p:nvPr/>
        </p:nvSpPr>
        <p:spPr>
          <a:xfrm>
            <a:off x="3648002" y="2052003"/>
            <a:ext cx="6383101" cy="430887"/>
          </a:xfrm>
          <a:prstGeom prst="rect">
            <a:avLst/>
          </a:prstGeom>
          <a:noFill/>
        </p:spPr>
        <p:txBody>
          <a:bodyPr wrap="square" rtlCol="0">
            <a:spAutoFit/>
          </a:bodyPr>
          <a:lstStyle/>
          <a:p>
            <a:r>
              <a:rPr lang="en-US" altLang="ja-JP" sz="2200" b="1" dirty="0">
                <a:latin typeface="Segoe UI" panose="020B0502040204020203" pitchFamily="34" charset="0"/>
                <a:cs typeface="Segoe UI" panose="020B0502040204020203" pitchFamily="34" charset="0"/>
              </a:rPr>
              <a:t>η</a:t>
            </a:r>
            <a:r>
              <a:rPr lang="en-US" altLang="ja-JP" sz="2200" b="1" baseline="-25000" dirty="0">
                <a:latin typeface="Segoe UI" panose="020B0502040204020203" pitchFamily="34" charset="0"/>
                <a:cs typeface="Segoe UI" panose="020B0502040204020203" pitchFamily="34" charset="0"/>
              </a:rPr>
              <a:t>3</a:t>
            </a:r>
            <a:r>
              <a:rPr lang="en-US" altLang="ja-JP" sz="2200" b="1" dirty="0">
                <a:latin typeface="Segoe UI" panose="020B0502040204020203" pitchFamily="34" charset="0"/>
                <a:cs typeface="Segoe UI" panose="020B0502040204020203" pitchFamily="34" charset="0"/>
              </a:rPr>
              <a:t> : Distribution after 3-times of </a:t>
            </a:r>
            <a:r>
              <a:rPr lang="en-US" altLang="ja-JP" sz="2200" b="1" dirty="0" err="1">
                <a:latin typeface="Segoe UI" panose="020B0502040204020203" pitchFamily="34" charset="0"/>
                <a:cs typeface="Segoe UI" panose="020B0502040204020203" pitchFamily="34" charset="0"/>
              </a:rPr>
              <a:t>μCF</a:t>
            </a:r>
            <a:r>
              <a:rPr lang="en-US" altLang="ja-JP" sz="2200" b="1" dirty="0">
                <a:latin typeface="Segoe UI" panose="020B0502040204020203" pitchFamily="34" charset="0"/>
                <a:cs typeface="Segoe UI" panose="020B0502040204020203" pitchFamily="34" charset="0"/>
              </a:rPr>
              <a:t> reactions</a:t>
            </a:r>
            <a:endParaRPr lang="ja-JP" altLang="en-US" sz="2200" b="1" dirty="0">
              <a:latin typeface="Segoe UI" panose="020B0502040204020203" pitchFamily="34" charset="0"/>
              <a:cs typeface="Segoe UI" panose="020B0502040204020203" pitchFamily="34" charset="0"/>
            </a:endParaRPr>
          </a:p>
        </p:txBody>
      </p:sp>
      <p:sp>
        <p:nvSpPr>
          <p:cNvPr id="3" name="タイトル 7">
            <a:extLst>
              <a:ext uri="{FF2B5EF4-FFF2-40B4-BE49-F238E27FC236}">
                <a16:creationId xmlns:a16="http://schemas.microsoft.com/office/drawing/2014/main" id="{A997832E-E722-C7DC-3841-FC65748483FF}"/>
              </a:ext>
            </a:extLst>
          </p:cNvPr>
          <p:cNvSpPr>
            <a:spLocks noGrp="1"/>
          </p:cNvSpPr>
          <p:nvPr>
            <p:ph type="title"/>
          </p:nvPr>
        </p:nvSpPr>
        <p:spPr>
          <a:xfrm>
            <a:off x="0" y="0"/>
            <a:ext cx="12192000" cy="720000"/>
          </a:xfrm>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Simulation of Muon Collector</a:t>
            </a:r>
            <a:endParaRPr lang="ja-JP" altLang="en-US" dirty="0"/>
          </a:p>
        </p:txBody>
      </p:sp>
      <p:sp>
        <p:nvSpPr>
          <p:cNvPr id="9" name="スライド番号プレースホルダー 8">
            <a:extLst>
              <a:ext uri="{FF2B5EF4-FFF2-40B4-BE49-F238E27FC236}">
                <a16:creationId xmlns:a16="http://schemas.microsoft.com/office/drawing/2014/main" id="{312A11DF-747C-DC51-2FE9-9EEB5C1D0C6A}"/>
              </a:ext>
            </a:extLst>
          </p:cNvPr>
          <p:cNvSpPr>
            <a:spLocks noGrp="1"/>
          </p:cNvSpPr>
          <p:nvPr>
            <p:ph type="sldNum" sz="quarter" idx="12"/>
          </p:nvPr>
        </p:nvSpPr>
        <p:spPr/>
        <p:txBody>
          <a:bodyPr/>
          <a:lstStyle/>
          <a:p>
            <a:fld id="{40AED202-6AB5-4FCB-8284-4F346DA6A4B0}" type="slidenum">
              <a:rPr kumimoji="1" lang="ja-JP" altLang="en-US" smtClean="0"/>
              <a:t>64</a:t>
            </a:fld>
            <a:endParaRPr kumimoji="1" lang="ja-JP" altLang="en-US"/>
          </a:p>
        </p:txBody>
      </p:sp>
    </p:spTree>
    <p:extLst>
      <p:ext uri="{BB962C8B-B14F-4D97-AF65-F5344CB8AC3E}">
        <p14:creationId xmlns:p14="http://schemas.microsoft.com/office/powerpoint/2010/main" val="379036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E9B8-5B1C-F4F9-3BC0-72FAE7A2C82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9748AA1-974C-9E69-92CE-5385732AA0BB}"/>
              </a:ext>
            </a:extLst>
          </p:cNvPr>
          <p:cNvSpPr/>
          <p:nvPr/>
        </p:nvSpPr>
        <p:spPr>
          <a:xfrm>
            <a:off x="0" y="5691116"/>
            <a:ext cx="12192000" cy="1166884"/>
          </a:xfrm>
          <a:prstGeom prst="rect">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a:extLst>
              <a:ext uri="{FF2B5EF4-FFF2-40B4-BE49-F238E27FC236}">
                <a16:creationId xmlns:a16="http://schemas.microsoft.com/office/drawing/2014/main" id="{5FA57B26-F210-05E8-83F2-0721764F0E76}"/>
              </a:ext>
            </a:extLst>
          </p:cNvPr>
          <p:cNvSpPr txBox="1"/>
          <p:nvPr/>
        </p:nvSpPr>
        <p:spPr>
          <a:xfrm>
            <a:off x="335756" y="913520"/>
            <a:ext cx="11856244" cy="4601260"/>
          </a:xfrm>
          <a:prstGeom prst="rect">
            <a:avLst/>
          </a:prstGeom>
          <a:noFill/>
        </p:spPr>
        <p:txBody>
          <a:bodyPr wrap="square" lIns="72000" rIns="72000" rtlCol="0">
            <a:spAutoFit/>
          </a:bodyPr>
          <a:lstStyle/>
          <a:p>
            <a:pPr marL="342900" indent="-342900">
              <a:spcAft>
                <a:spcPts val="3000"/>
              </a:spcAft>
              <a:buFont typeface="Wingdings" panose="05000000000000000000" pitchFamily="2" charset="2"/>
              <a:buChar char="l"/>
            </a:pPr>
            <a:r>
              <a:rPr lang="en-US" altLang="ja-JP" sz="2800" dirty="0">
                <a:solidFill>
                  <a:schemeClr val="bg1">
                    <a:lumMod val="50000"/>
                  </a:schemeClr>
                </a:solidFill>
                <a:latin typeface="Segoe UI" panose="020B0502040204020203" pitchFamily="34" charset="0"/>
                <a:cs typeface="Segoe UI" panose="020B0502040204020203" pitchFamily="34" charset="0"/>
              </a:rPr>
              <a:t>Muon</a:t>
            </a:r>
            <a:r>
              <a:rPr lang="ja-JP" altLang="en-US" sz="2800" dirty="0">
                <a:solidFill>
                  <a:schemeClr val="bg1">
                    <a:lumMod val="50000"/>
                  </a:schemeClr>
                </a:solidFill>
                <a:latin typeface="Segoe UI" panose="020B0502040204020203" pitchFamily="34" charset="0"/>
                <a:cs typeface="Segoe UI" panose="020B0502040204020203" pitchFamily="34" charset="0"/>
              </a:rPr>
              <a:t> </a:t>
            </a:r>
            <a:r>
              <a:rPr lang="en-US" altLang="ja-JP" sz="2800" dirty="0">
                <a:solidFill>
                  <a:schemeClr val="bg1">
                    <a:lumMod val="50000"/>
                  </a:schemeClr>
                </a:solidFill>
                <a:latin typeface="Segoe UI" panose="020B0502040204020203" pitchFamily="34" charset="0"/>
                <a:cs typeface="Segoe UI" panose="020B0502040204020203" pitchFamily="34" charset="0"/>
              </a:rPr>
              <a:t>is</a:t>
            </a:r>
            <a:r>
              <a:rPr lang="ja-JP" altLang="en-US" sz="2800" dirty="0">
                <a:solidFill>
                  <a:schemeClr val="bg1">
                    <a:lumMod val="50000"/>
                  </a:schemeClr>
                </a:solidFill>
                <a:latin typeface="Segoe UI" panose="020B0502040204020203" pitchFamily="34" charset="0"/>
                <a:cs typeface="Segoe UI" panose="020B0502040204020203" pitchFamily="34" charset="0"/>
              </a:rPr>
              <a:t> </a:t>
            </a:r>
            <a:r>
              <a:rPr lang="en-US" altLang="ja-JP" sz="2800" b="1" dirty="0">
                <a:solidFill>
                  <a:schemeClr val="bg1">
                    <a:lumMod val="50000"/>
                  </a:schemeClr>
                </a:solidFill>
                <a:latin typeface="Segoe UI" panose="020B0502040204020203" pitchFamily="34" charset="0"/>
                <a:cs typeface="Segoe UI" panose="020B0502040204020203" pitchFamily="34" charset="0"/>
              </a:rPr>
              <a:t>charged</a:t>
            </a:r>
            <a:r>
              <a:rPr lang="ja-JP" altLang="en-US" sz="2800" b="1" dirty="0">
                <a:solidFill>
                  <a:schemeClr val="bg1">
                    <a:lumMod val="50000"/>
                  </a:schemeClr>
                </a:solidFill>
                <a:latin typeface="Segoe UI" panose="020B0502040204020203" pitchFamily="34" charset="0"/>
                <a:cs typeface="Segoe UI" panose="020B0502040204020203" pitchFamily="34" charset="0"/>
              </a:rPr>
              <a:t> </a:t>
            </a:r>
            <a:r>
              <a:rPr lang="en-US" altLang="ja-JP" sz="2800" b="1" dirty="0">
                <a:solidFill>
                  <a:schemeClr val="bg1">
                    <a:lumMod val="50000"/>
                  </a:schemeClr>
                </a:solidFill>
                <a:latin typeface="Segoe UI" panose="020B0502040204020203" pitchFamily="34" charset="0"/>
                <a:cs typeface="Segoe UI" panose="020B0502040204020203" pitchFamily="34" charset="0"/>
              </a:rPr>
              <a:t>particle</a:t>
            </a:r>
            <a:r>
              <a:rPr lang="en-US" altLang="ja-JP" sz="2800" dirty="0">
                <a:solidFill>
                  <a:schemeClr val="bg1">
                    <a:lumMod val="50000"/>
                  </a:schemeClr>
                </a:solidFill>
                <a:latin typeface="Segoe UI" panose="020B0502040204020203" pitchFamily="34" charset="0"/>
                <a:cs typeface="Segoe UI" panose="020B0502040204020203" pitchFamily="34" charset="0"/>
              </a:rPr>
              <a:t> </a:t>
            </a:r>
            <a:r>
              <a:rPr lang="ja-JP" altLang="en-US" sz="2800" dirty="0">
                <a:solidFill>
                  <a:schemeClr val="bg1">
                    <a:lumMod val="50000"/>
                  </a:schemeClr>
                </a:solidFill>
                <a:latin typeface="Segoe UI" panose="020B0502040204020203" pitchFamily="34" charset="0"/>
                <a:cs typeface="Segoe UI" panose="020B0502040204020203" pitchFamily="34" charset="0"/>
              </a:rPr>
              <a:t>➡ </a:t>
            </a:r>
            <a:r>
              <a:rPr lang="en-US" altLang="ja-JP" sz="2800" b="1" dirty="0">
                <a:solidFill>
                  <a:schemeClr val="bg1">
                    <a:lumMod val="50000"/>
                  </a:schemeClr>
                </a:solidFill>
                <a:latin typeface="Segoe UI" panose="020B0502040204020203" pitchFamily="34" charset="0"/>
                <a:cs typeface="Segoe UI" panose="020B0502040204020203" pitchFamily="34" charset="0"/>
              </a:rPr>
              <a:t>Sensitivity both E and B field</a:t>
            </a:r>
          </a:p>
          <a:p>
            <a:pPr marL="342900" indent="-342900">
              <a:spcAft>
                <a:spcPts val="3000"/>
              </a:spcAft>
              <a:buFont typeface="Wingdings" panose="05000000000000000000" pitchFamily="2" charset="2"/>
              <a:buChar char="l"/>
            </a:pPr>
            <a:r>
              <a:rPr lang="en-US" altLang="ja-JP" sz="2800" b="1" dirty="0">
                <a:solidFill>
                  <a:schemeClr val="bg1">
                    <a:lumMod val="50000"/>
                  </a:schemeClr>
                </a:solidFill>
                <a:latin typeface="Segoe UI" panose="020B0502040204020203" pitchFamily="34" charset="0"/>
                <a:cs typeface="Segoe UI" panose="020B0502040204020203" pitchFamily="34" charset="0"/>
              </a:rPr>
              <a:t>The highest material permeability</a:t>
            </a:r>
            <a:r>
              <a:rPr lang="en-US" altLang="ja-JP" sz="2800" dirty="0">
                <a:solidFill>
                  <a:schemeClr val="bg1">
                    <a:lumMod val="50000"/>
                  </a:schemeClr>
                </a:solidFill>
                <a:latin typeface="Segoe UI" panose="020B0502040204020203" pitchFamily="34" charset="0"/>
                <a:cs typeface="Segoe UI" panose="020B0502040204020203" pitchFamily="34" charset="0"/>
              </a:rPr>
              <a:t> by acceleration</a:t>
            </a:r>
          </a:p>
          <a:p>
            <a:pPr marL="342900" indent="-342900">
              <a:spcAft>
                <a:spcPts val="3000"/>
              </a:spcAft>
              <a:buFont typeface="Wingdings" panose="05000000000000000000" pitchFamily="2" charset="2"/>
              <a:buChar char="l"/>
            </a:pPr>
            <a:r>
              <a:rPr lang="en-US" altLang="ja-JP" sz="2800" b="1" dirty="0">
                <a:solidFill>
                  <a:schemeClr val="bg1">
                    <a:lumMod val="50000"/>
                  </a:schemeClr>
                </a:solidFill>
                <a:latin typeface="Segoe UI" panose="020B0502040204020203" pitchFamily="34" charset="0"/>
                <a:cs typeface="Segoe UI" panose="020B0502040204020203" pitchFamily="34" charset="0"/>
              </a:rPr>
              <a:t>Mass production</a:t>
            </a:r>
            <a:r>
              <a:rPr lang="en-US" altLang="ja-JP" sz="2800" dirty="0">
                <a:solidFill>
                  <a:schemeClr val="bg1">
                    <a:lumMod val="50000"/>
                  </a:schemeClr>
                </a:solidFill>
                <a:latin typeface="Segoe UI" panose="020B0502040204020203" pitchFamily="34" charset="0"/>
                <a:cs typeface="Segoe UI" panose="020B0502040204020203" pitchFamily="34" charset="0"/>
              </a:rPr>
              <a:t> by accelerator</a:t>
            </a:r>
          </a:p>
          <a:p>
            <a:pPr marL="342900" indent="-342900">
              <a:spcAft>
                <a:spcPts val="3000"/>
              </a:spcAft>
              <a:buFont typeface="Wingdings" panose="05000000000000000000" pitchFamily="2" charset="2"/>
              <a:buChar char="l"/>
            </a:pPr>
            <a:r>
              <a:rPr lang="en-US" altLang="ja-JP" sz="2800" b="1" dirty="0">
                <a:solidFill>
                  <a:schemeClr val="bg1">
                    <a:lumMod val="50000"/>
                  </a:schemeClr>
                </a:solidFill>
                <a:latin typeface="Segoe UI" panose="020B0502040204020203" pitchFamily="34" charset="0"/>
                <a:cs typeface="Segoe UI" panose="020B0502040204020203" pitchFamily="34" charset="0"/>
              </a:rPr>
              <a:t>High resolution</a:t>
            </a:r>
            <a:r>
              <a:rPr lang="en-US" altLang="ja-JP" sz="2800" dirty="0">
                <a:solidFill>
                  <a:schemeClr val="bg1">
                    <a:lumMod val="50000"/>
                  </a:schemeClr>
                </a:solidFill>
                <a:latin typeface="Segoe UI" panose="020B0502040204020203" pitchFamily="34" charset="0"/>
                <a:cs typeface="Segoe UI" panose="020B0502040204020203" pitchFamily="34" charset="0"/>
              </a:rPr>
              <a:t> and </a:t>
            </a:r>
            <a:r>
              <a:rPr lang="en-US" altLang="ja-JP" sz="2800" b="1" dirty="0">
                <a:solidFill>
                  <a:schemeClr val="bg1">
                    <a:lumMod val="50000"/>
                  </a:schemeClr>
                </a:solidFill>
                <a:latin typeface="Segoe UI" panose="020B0502040204020203" pitchFamily="34" charset="0"/>
                <a:cs typeface="Segoe UI" panose="020B0502040204020203" pitchFamily="34" charset="0"/>
              </a:rPr>
              <a:t>high sensitivity of EM fields</a:t>
            </a:r>
            <a:r>
              <a:rPr lang="en-US" altLang="ja-JP" sz="2800" dirty="0">
                <a:solidFill>
                  <a:schemeClr val="bg1">
                    <a:lumMod val="50000"/>
                  </a:schemeClr>
                </a:solidFill>
                <a:latin typeface="Segoe UI" panose="020B0502040204020203" pitchFamily="34" charset="0"/>
                <a:cs typeface="Segoe UI" panose="020B0502040204020203" pitchFamily="34" charset="0"/>
              </a:rPr>
              <a:t> by beam-cooling</a:t>
            </a:r>
          </a:p>
          <a:p>
            <a:pPr marL="342900" indent="-342900">
              <a:spcAft>
                <a:spcPts val="3000"/>
              </a:spcAft>
              <a:buFont typeface="Wingdings" panose="05000000000000000000" pitchFamily="2" charset="2"/>
              <a:buChar char="l"/>
            </a:pPr>
            <a:r>
              <a:rPr lang="en-US" altLang="ja-JP" sz="2800" b="1" dirty="0">
                <a:solidFill>
                  <a:schemeClr val="bg1">
                    <a:lumMod val="50000"/>
                  </a:schemeClr>
                </a:solidFill>
                <a:latin typeface="Segoe UI" panose="020B0502040204020203" pitchFamily="34" charset="0"/>
                <a:cs typeface="Segoe UI" panose="020B0502040204020203" pitchFamily="34" charset="0"/>
              </a:rPr>
              <a:t>Magnification of Image / Visualization of EM field</a:t>
            </a:r>
            <a:r>
              <a:rPr lang="en-US" altLang="ja-JP" sz="2800" dirty="0">
                <a:solidFill>
                  <a:schemeClr val="bg1">
                    <a:lumMod val="50000"/>
                  </a:schemeClr>
                </a:solidFill>
                <a:latin typeface="Segoe UI" panose="020B0502040204020203" pitchFamily="34" charset="0"/>
                <a:cs typeface="Segoe UI" panose="020B0502040204020203" pitchFamily="34" charset="0"/>
              </a:rPr>
              <a:t> by TEM tech.</a:t>
            </a:r>
          </a:p>
          <a:p>
            <a:pPr marL="342900" indent="-342900">
              <a:spcAft>
                <a:spcPts val="3000"/>
              </a:spcAft>
              <a:buFont typeface="Wingdings" panose="05000000000000000000" pitchFamily="2" charset="2"/>
              <a:buChar char="l"/>
            </a:pPr>
            <a:r>
              <a:rPr lang="en-US" altLang="ja-JP" sz="2800" b="1" dirty="0">
                <a:solidFill>
                  <a:schemeClr val="bg1">
                    <a:lumMod val="50000"/>
                  </a:schemeClr>
                </a:solidFill>
                <a:latin typeface="Segoe UI" panose="020B0502040204020203" pitchFamily="34" charset="0"/>
                <a:cs typeface="Segoe UI" panose="020B0502040204020203" pitchFamily="34" charset="0"/>
              </a:rPr>
              <a:t>High-</a:t>
            </a:r>
            <a:r>
              <a:rPr lang="en-US" altLang="ja-JP" sz="2800" b="1" dirty="0" err="1">
                <a:solidFill>
                  <a:schemeClr val="bg1">
                    <a:lumMod val="50000"/>
                  </a:schemeClr>
                </a:solidFill>
                <a:latin typeface="Segoe UI" panose="020B0502040204020203" pitchFamily="34" charset="0"/>
                <a:cs typeface="Segoe UI" panose="020B0502040204020203" pitchFamily="34" charset="0"/>
              </a:rPr>
              <a:t>resolutional</a:t>
            </a:r>
            <a:r>
              <a:rPr lang="en-US" altLang="ja-JP" sz="2800" b="1" dirty="0">
                <a:solidFill>
                  <a:schemeClr val="bg1">
                    <a:lumMod val="50000"/>
                  </a:schemeClr>
                </a:solidFill>
                <a:latin typeface="Segoe UI" panose="020B0502040204020203" pitchFamily="34" charset="0"/>
                <a:cs typeface="Segoe UI" panose="020B0502040204020203" pitchFamily="34" charset="0"/>
              </a:rPr>
              <a:t> Image-detection </a:t>
            </a:r>
            <a:r>
              <a:rPr lang="en-US" altLang="ja-JP" sz="2800" dirty="0">
                <a:solidFill>
                  <a:schemeClr val="bg1">
                    <a:lumMod val="50000"/>
                  </a:schemeClr>
                </a:solidFill>
                <a:latin typeface="Segoe UI" panose="020B0502040204020203" pitchFamily="34" charset="0"/>
                <a:cs typeface="Segoe UI" panose="020B0502040204020203" pitchFamily="34" charset="0"/>
              </a:rPr>
              <a:t>by Direct CMOS Sensors for TEM</a:t>
            </a:r>
          </a:p>
        </p:txBody>
      </p:sp>
      <p:sp>
        <p:nvSpPr>
          <p:cNvPr id="5" name="タイトル 4">
            <a:extLst>
              <a:ext uri="{FF2B5EF4-FFF2-40B4-BE49-F238E27FC236}">
                <a16:creationId xmlns:a16="http://schemas.microsoft.com/office/drawing/2014/main" id="{06D5D339-0FC8-00B9-5AD9-19EABB397849}"/>
              </a:ext>
            </a:extLst>
          </p:cNvPr>
          <p:cNvSpPr>
            <a:spLocks noGrp="1"/>
          </p:cNvSpPr>
          <p:nvPr>
            <p:ph type="title"/>
          </p:nvPr>
        </p:nvSpPr>
        <p:spPr>
          <a:xfrm>
            <a:off x="0" y="-4468"/>
            <a:ext cx="12192000" cy="720000"/>
          </a:xfrm>
        </p:spPr>
        <p:txBody>
          <a:bodyPr>
            <a:normAutofit/>
          </a:bodyPr>
          <a:lstStyle/>
          <a:p>
            <a:r>
              <a:rPr lang="en-US" altLang="ja-JP" sz="4000" b="1" dirty="0">
                <a:solidFill>
                  <a:prstClr val="white"/>
                </a:solidFill>
                <a:latin typeface="Segoe UI" panose="020B0502040204020203" pitchFamily="34" charset="0"/>
                <a:cs typeface="Segoe UI" panose="020B0502040204020203" pitchFamily="34" charset="0"/>
              </a:rPr>
              <a:t>Muon can visualize EM-fields in objects</a:t>
            </a:r>
            <a:endParaRPr lang="ja-JP" altLang="en-US" dirty="0"/>
          </a:p>
        </p:txBody>
      </p:sp>
      <p:sp>
        <p:nvSpPr>
          <p:cNvPr id="8" name="スライド番号プレースホルダー 7">
            <a:extLst>
              <a:ext uri="{FF2B5EF4-FFF2-40B4-BE49-F238E27FC236}">
                <a16:creationId xmlns:a16="http://schemas.microsoft.com/office/drawing/2014/main" id="{61FEC4F7-C861-08FC-1931-38EC18D49D22}"/>
              </a:ext>
            </a:extLst>
          </p:cNvPr>
          <p:cNvSpPr>
            <a:spLocks noGrp="1"/>
          </p:cNvSpPr>
          <p:nvPr>
            <p:ph type="sldNum" sz="quarter" idx="12"/>
          </p:nvPr>
        </p:nvSpPr>
        <p:spPr>
          <a:xfrm>
            <a:off x="9448800" y="6491561"/>
            <a:ext cx="2743200" cy="365125"/>
          </a:xfrm>
        </p:spPr>
        <p:txBody>
          <a:bodyPr/>
          <a:lstStyle/>
          <a:p>
            <a:fld id="{6ECE9F22-6082-4149-A6D0-CD8937F79825}" type="slidenum">
              <a:rPr lang="ja-JP" altLang="en-US" smtClean="0"/>
              <a:pPr/>
              <a:t>7</a:t>
            </a:fld>
            <a:endParaRPr lang="ja-JP" altLang="en-US" dirty="0"/>
          </a:p>
        </p:txBody>
      </p:sp>
      <p:sp>
        <p:nvSpPr>
          <p:cNvPr id="4" name="テキスト ボックス 3">
            <a:extLst>
              <a:ext uri="{FF2B5EF4-FFF2-40B4-BE49-F238E27FC236}">
                <a16:creationId xmlns:a16="http://schemas.microsoft.com/office/drawing/2014/main" id="{02636671-6E06-5C81-58EC-AEB8084E1537}"/>
              </a:ext>
            </a:extLst>
          </p:cNvPr>
          <p:cNvSpPr txBox="1"/>
          <p:nvPr/>
        </p:nvSpPr>
        <p:spPr>
          <a:xfrm>
            <a:off x="0" y="5735949"/>
            <a:ext cx="12192000" cy="1077218"/>
          </a:xfrm>
          <a:prstGeom prst="rect">
            <a:avLst/>
          </a:prstGeom>
          <a:noFill/>
        </p:spPr>
        <p:txBody>
          <a:bodyPr wrap="square">
            <a:spAutoFit/>
          </a:bodyPr>
          <a:lstStyle/>
          <a:p>
            <a:pPr algn="ctr"/>
            <a:r>
              <a:rPr lang="en-US" altLang="ja-JP" sz="3200" b="1" dirty="0">
                <a:solidFill>
                  <a:schemeClr val="accent2">
                    <a:lumMod val="50000"/>
                  </a:schemeClr>
                </a:solidFill>
                <a:latin typeface="Segoe UI" panose="020B0502040204020203" pitchFamily="34" charset="0"/>
                <a:cs typeface="Segoe UI" panose="020B0502040204020203" pitchFamily="34" charset="0"/>
              </a:rPr>
              <a:t>Combining accelerator technology and </a:t>
            </a:r>
            <a:br>
              <a:rPr lang="en-US" altLang="ja-JP" sz="3200" b="1" dirty="0">
                <a:solidFill>
                  <a:schemeClr val="accent2">
                    <a:lumMod val="50000"/>
                  </a:schemeClr>
                </a:solidFill>
                <a:latin typeface="Segoe UI" panose="020B0502040204020203" pitchFamily="34" charset="0"/>
                <a:cs typeface="Segoe UI" panose="020B0502040204020203" pitchFamily="34" charset="0"/>
              </a:rPr>
            </a:br>
            <a:r>
              <a:rPr lang="en-US" altLang="ja-JP" sz="3200" b="1" dirty="0">
                <a:solidFill>
                  <a:schemeClr val="accent2">
                    <a:lumMod val="50000"/>
                  </a:schemeClr>
                </a:solidFill>
                <a:latin typeface="Segoe UI" panose="020B0502040204020203" pitchFamily="34" charset="0"/>
                <a:cs typeface="Segoe UI" panose="020B0502040204020203" pitchFamily="34" charset="0"/>
              </a:rPr>
              <a:t>electron microscopy one allows us it!</a:t>
            </a:r>
          </a:p>
        </p:txBody>
      </p:sp>
    </p:spTree>
    <p:custDataLst>
      <p:tags r:id="rId1"/>
    </p:custDataLst>
    <p:extLst>
      <p:ext uri="{BB962C8B-B14F-4D97-AF65-F5344CB8AC3E}">
        <p14:creationId xmlns:p14="http://schemas.microsoft.com/office/powerpoint/2010/main" val="22558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0" fill="hold" nodeType="clickEffect">
                                  <p:stCondLst>
                                    <p:cond delay="0"/>
                                  </p:stCondLst>
                                  <p:childTnLst>
                                    <p:animClr clrSpc="hsl" dir="ccw">
                                      <p:cBhvr override="childStyle">
                                        <p:cTn id="6" dur="10" fill="hold"/>
                                        <p:tgtEl>
                                          <p:spTgt spid="10">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10" fill="hold" nodeType="clickEffect">
                                  <p:stCondLst>
                                    <p:cond delay="0"/>
                                  </p:stCondLst>
                                  <p:childTnLst>
                                    <p:animClr clrSpc="hsl" dir="ccw">
                                      <p:cBhvr override="childStyle">
                                        <p:cTn id="10" dur="10" fill="hold"/>
                                        <p:tgtEl>
                                          <p:spTgt spid="10">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10" fill="hold" nodeType="clickEffect">
                                  <p:stCondLst>
                                    <p:cond delay="0"/>
                                  </p:stCondLst>
                                  <p:childTnLst>
                                    <p:animClr clrSpc="hsl" dir="ccw">
                                      <p:cBhvr override="childStyle">
                                        <p:cTn id="14" dur="10" fill="hold"/>
                                        <p:tgtEl>
                                          <p:spTgt spid="10">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10" fill="hold" nodeType="clickEffect">
                                  <p:stCondLst>
                                    <p:cond delay="0"/>
                                  </p:stCondLst>
                                  <p:childTnLst>
                                    <p:animClr clrSpc="hsl" dir="ccw">
                                      <p:cBhvr override="childStyle">
                                        <p:cTn id="18" dur="10" fill="hold"/>
                                        <p:tgtEl>
                                          <p:spTgt spid="10">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10" fill="hold" nodeType="clickEffect">
                                  <p:stCondLst>
                                    <p:cond delay="0"/>
                                  </p:stCondLst>
                                  <p:childTnLst>
                                    <p:animClr clrSpc="hsl" dir="ccw">
                                      <p:cBhvr override="childStyle">
                                        <p:cTn id="22" dur="10" fill="hold"/>
                                        <p:tgtEl>
                                          <p:spTgt spid="10">
                                            <p:txEl>
                                              <p:pRg st="4" end="4"/>
                                            </p:txEl>
                                          </p:spTgt>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10" fill="hold" nodeType="clickEffect">
                                  <p:stCondLst>
                                    <p:cond delay="0"/>
                                  </p:stCondLst>
                                  <p:childTnLst>
                                    <p:animClr clrSpc="hsl" dir="ccw">
                                      <p:cBhvr override="childStyle">
                                        <p:cTn id="26" dur="10" fill="hold"/>
                                        <p:tgtEl>
                                          <p:spTgt spid="10">
                                            <p:txEl>
                                              <p:pRg st="5" end="5"/>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BBE9-54DC-4C67-E6BA-6CF1F46202C9}"/>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011D6CCA-573E-9D5D-859F-39FA7ED6403B}"/>
              </a:ext>
            </a:extLst>
          </p:cNvPr>
          <p:cNvSpPr/>
          <p:nvPr/>
        </p:nvSpPr>
        <p:spPr>
          <a:xfrm>
            <a:off x="0" y="5123572"/>
            <a:ext cx="12192000" cy="1734431"/>
          </a:xfrm>
          <a:prstGeom prst="rect">
            <a:avLst/>
          </a:prstGeom>
          <a:gradFill flip="none" rotWithShape="1">
            <a:gsLst>
              <a:gs pos="0">
                <a:srgbClr val="0000FF"/>
              </a:gs>
              <a:gs pos="100000">
                <a:srgbClr val="0000FF">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a:extLst>
              <a:ext uri="{FF2B5EF4-FFF2-40B4-BE49-F238E27FC236}">
                <a16:creationId xmlns:a16="http://schemas.microsoft.com/office/drawing/2014/main" id="{3C0D12F0-54BD-DE3F-8108-80DED86E388D}"/>
              </a:ext>
            </a:extLst>
          </p:cNvPr>
          <p:cNvSpPr/>
          <p:nvPr/>
        </p:nvSpPr>
        <p:spPr>
          <a:xfrm>
            <a:off x="2007548" y="996289"/>
            <a:ext cx="3902296" cy="1972091"/>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 name="電場動画">
            <a:extLst>
              <a:ext uri="{FF2B5EF4-FFF2-40B4-BE49-F238E27FC236}">
                <a16:creationId xmlns:a16="http://schemas.microsoft.com/office/drawing/2014/main" id="{38AC0723-C1D5-E391-CFAD-D326A9A18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27596" y="5243659"/>
            <a:ext cx="2401488" cy="1600992"/>
          </a:xfrm>
          <a:prstGeom prst="rect">
            <a:avLst/>
          </a:prstGeom>
        </p:spPr>
      </p:pic>
      <p:sp>
        <p:nvSpPr>
          <p:cNvPr id="2" name="タイトル 1">
            <a:extLst>
              <a:ext uri="{FF2B5EF4-FFF2-40B4-BE49-F238E27FC236}">
                <a16:creationId xmlns:a16="http://schemas.microsoft.com/office/drawing/2014/main" id="{46DDF4AD-5461-6C29-D58B-D24229F20818}"/>
              </a:ext>
            </a:extLst>
          </p:cNvPr>
          <p:cNvSpPr>
            <a:spLocks noGrp="1"/>
          </p:cNvSpPr>
          <p:nvPr>
            <p:ph type="title"/>
          </p:nvPr>
        </p:nvSpPr>
        <p:spPr>
          <a:solidFill>
            <a:srgbClr val="0000FF"/>
          </a:solidFill>
        </p:spPr>
        <p:txBody>
          <a:bodyPr vert="horz" wrap="none" lIns="0" tIns="0" rIns="0" bIns="0" rtlCol="0" anchor="ctr" anchorCtr="0">
            <a:noAutofit/>
          </a:bodyPr>
          <a:lstStyle/>
          <a:p>
            <a:pPr algn="ctr"/>
            <a:r>
              <a:rPr lang="en-US" altLang="ja-JP" sz="3600" spc="-140" dirty="0">
                <a:latin typeface="Segoe UI" panose="020B0502040204020203" pitchFamily="34" charset="0"/>
                <a:cs typeface="Segoe UI" panose="020B0502040204020203" pitchFamily="34" charset="0"/>
              </a:rPr>
              <a:t>Demonstration :  Visualization of Ele- and Mag- fields in Air</a:t>
            </a:r>
            <a:endParaRPr lang="ja-JP" altLang="en-US" sz="3600" spc="-140" dirty="0">
              <a:latin typeface="Segoe UI" panose="020B0502040204020203" pitchFamily="34" charset="0"/>
              <a:cs typeface="Segoe UI" panose="020B0502040204020203" pitchFamily="34" charset="0"/>
            </a:endParaRPr>
          </a:p>
        </p:txBody>
      </p:sp>
      <p:sp>
        <p:nvSpPr>
          <p:cNvPr id="22" name="スライド番号プレースホルダー 21">
            <a:extLst>
              <a:ext uri="{FF2B5EF4-FFF2-40B4-BE49-F238E27FC236}">
                <a16:creationId xmlns:a16="http://schemas.microsoft.com/office/drawing/2014/main" id="{95BBF0E4-E5E6-B720-14F7-8571E80DF002}"/>
              </a:ext>
            </a:extLst>
          </p:cNvPr>
          <p:cNvSpPr>
            <a:spLocks noGrp="1"/>
          </p:cNvSpPr>
          <p:nvPr>
            <p:ph type="sldNum" sz="quarter" idx="12"/>
          </p:nvPr>
        </p:nvSpPr>
        <p:spPr/>
        <p:txBody>
          <a:bodyPr/>
          <a:lstStyle/>
          <a:p>
            <a:fld id="{6ECE9F22-6082-4149-A6D0-CD8937F79825}" type="slidenum">
              <a:rPr kumimoji="1" lang="ja-JP" altLang="en-US" smtClean="0"/>
              <a:t>8</a:t>
            </a:fld>
            <a:endParaRPr kumimoji="1" lang="ja-JP" altLang="en-US"/>
          </a:p>
        </p:txBody>
      </p:sp>
      <p:pic>
        <p:nvPicPr>
          <p:cNvPr id="4" name="図 3">
            <a:extLst>
              <a:ext uri="{FF2B5EF4-FFF2-40B4-BE49-F238E27FC236}">
                <a16:creationId xmlns:a16="http://schemas.microsoft.com/office/drawing/2014/main" id="{5A288D09-9615-B873-BF61-16470E973D1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2336370" y="3159486"/>
            <a:ext cx="1777285" cy="2059828"/>
          </a:xfrm>
          <a:prstGeom prst="rect">
            <a:avLst/>
          </a:prstGeom>
        </p:spPr>
      </p:pic>
      <p:pic>
        <p:nvPicPr>
          <p:cNvPr id="5" name="図 4">
            <a:extLst>
              <a:ext uri="{FF2B5EF4-FFF2-40B4-BE49-F238E27FC236}">
                <a16:creationId xmlns:a16="http://schemas.microsoft.com/office/drawing/2014/main" id="{D37EA755-3371-9A96-6DDF-4BA880BDFF3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0782" y="1113499"/>
            <a:ext cx="3902299" cy="1795944"/>
          </a:xfrm>
          <a:prstGeom prst="rect">
            <a:avLst/>
          </a:prstGeom>
        </p:spPr>
      </p:pic>
      <p:sp>
        <p:nvSpPr>
          <p:cNvPr id="6" name="テキスト ボックス 5">
            <a:extLst>
              <a:ext uri="{FF2B5EF4-FFF2-40B4-BE49-F238E27FC236}">
                <a16:creationId xmlns:a16="http://schemas.microsoft.com/office/drawing/2014/main" id="{22544540-CAE7-4763-4C79-225602909FE4}"/>
              </a:ext>
            </a:extLst>
          </p:cNvPr>
          <p:cNvSpPr txBox="1"/>
          <p:nvPr/>
        </p:nvSpPr>
        <p:spPr>
          <a:xfrm>
            <a:off x="4300466" y="3907159"/>
            <a:ext cx="2027129" cy="715581"/>
          </a:xfrm>
          <a:prstGeom prst="rect">
            <a:avLst/>
          </a:prstGeom>
          <a:noFill/>
        </p:spPr>
        <p:txBody>
          <a:bodyPr wrap="square" rtlCol="0">
            <a:spAutoFit/>
          </a:bodyPr>
          <a:lstStyle/>
          <a:p>
            <a:pPr algn="ctr">
              <a:defRPr/>
            </a:pPr>
            <a:r>
              <a:rPr lang="en-US" altLang="ja-JP" sz="1350" b="1" dirty="0">
                <a:solidFill>
                  <a:prstClr val="black"/>
                </a:solidFill>
                <a:latin typeface="游ゴシック" panose="020F0502020204030204"/>
                <a:ea typeface="游ゴシック" panose="020B0400000000000000" pitchFamily="50" charset="-128"/>
              </a:rPr>
              <a:t>Transparent image thorough magnetic field in air</a:t>
            </a:r>
            <a:endParaRPr lang="ja-JP" altLang="en-US" sz="1350" b="1" dirty="0">
              <a:solidFill>
                <a:prstClr val="black"/>
              </a:solidFill>
              <a:latin typeface="游ゴシック" panose="020F0502020204030204"/>
              <a:ea typeface="游ゴシック" panose="020B0400000000000000" pitchFamily="50" charset="-128"/>
            </a:endParaRPr>
          </a:p>
        </p:txBody>
      </p:sp>
      <p:cxnSp>
        <p:nvCxnSpPr>
          <p:cNvPr id="8" name="直線コネクタ 7">
            <a:extLst>
              <a:ext uri="{FF2B5EF4-FFF2-40B4-BE49-F238E27FC236}">
                <a16:creationId xmlns:a16="http://schemas.microsoft.com/office/drawing/2014/main" id="{0D5B71BA-988C-2DAF-CB27-B7FC46657074}"/>
              </a:ext>
            </a:extLst>
          </p:cNvPr>
          <p:cNvCxnSpPr>
            <a:cxnSpLocks/>
          </p:cNvCxnSpPr>
          <p:nvPr/>
        </p:nvCxnSpPr>
        <p:spPr>
          <a:xfrm>
            <a:off x="2007548" y="996289"/>
            <a:ext cx="0" cy="197750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EC42D74-4F38-C710-CC58-566B551CA29F}"/>
              </a:ext>
            </a:extLst>
          </p:cNvPr>
          <p:cNvSpPr txBox="1"/>
          <p:nvPr/>
        </p:nvSpPr>
        <p:spPr>
          <a:xfrm>
            <a:off x="1553581" y="2968380"/>
            <a:ext cx="1032655" cy="276999"/>
          </a:xfrm>
          <a:prstGeom prst="rect">
            <a:avLst/>
          </a:prstGeom>
          <a:noFill/>
        </p:spPr>
        <p:txBody>
          <a:bodyPr wrap="none" rtlCol="0">
            <a:spAutoFit/>
          </a:bodyPr>
          <a:lstStyle/>
          <a:p>
            <a:pPr>
              <a:defRPr/>
            </a:pPr>
            <a:r>
              <a:rPr lang="en-US" altLang="ja-JP" sz="1200" b="1" dirty="0">
                <a:solidFill>
                  <a:srgbClr val="0000FF"/>
                </a:solidFill>
                <a:latin typeface="游ゴシック" panose="020F0502020204030204"/>
                <a:ea typeface="游ゴシック" panose="020B0400000000000000" pitchFamily="50" charset="-128"/>
              </a:rPr>
              <a:t>Kapton win</a:t>
            </a:r>
            <a:endParaRPr lang="ja-JP" altLang="en-US" sz="1200" b="1" dirty="0">
              <a:solidFill>
                <a:srgbClr val="0000FF"/>
              </a:solidFill>
              <a:latin typeface="游ゴシック"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489404BD-E9E0-A39F-7E94-7C51EC2EBAA5}"/>
              </a:ext>
            </a:extLst>
          </p:cNvPr>
          <p:cNvSpPr txBox="1"/>
          <p:nvPr/>
        </p:nvSpPr>
        <p:spPr>
          <a:xfrm>
            <a:off x="1538790" y="1046389"/>
            <a:ext cx="441146" cy="276999"/>
          </a:xfrm>
          <a:prstGeom prst="rect">
            <a:avLst/>
          </a:prstGeom>
          <a:noFill/>
        </p:spPr>
        <p:txBody>
          <a:bodyPr wrap="none" rtlCol="0">
            <a:spAutoFit/>
          </a:bodyPr>
          <a:lstStyle/>
          <a:p>
            <a:pPr>
              <a:defRPr/>
            </a:pPr>
            <a:r>
              <a:rPr lang="en-US" altLang="ja-JP" sz="1200" b="1" dirty="0">
                <a:solidFill>
                  <a:prstClr val="black"/>
                </a:solidFill>
                <a:latin typeface="游ゴシック" panose="020F0502020204030204"/>
                <a:ea typeface="游ゴシック" panose="020B0400000000000000" pitchFamily="50" charset="-128"/>
              </a:rPr>
              <a:t>vac</a:t>
            </a:r>
            <a:endParaRPr lang="ja-JP" altLang="en-US" sz="1200" b="1" dirty="0">
              <a:solidFill>
                <a:prstClr val="black"/>
              </a:solidFill>
              <a:latin typeface="游ゴシック"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39208ABF-D4E6-5A89-BD2B-AD286B029881}"/>
              </a:ext>
            </a:extLst>
          </p:cNvPr>
          <p:cNvSpPr txBox="1"/>
          <p:nvPr/>
        </p:nvSpPr>
        <p:spPr>
          <a:xfrm>
            <a:off x="2030032" y="1046389"/>
            <a:ext cx="378630" cy="276999"/>
          </a:xfrm>
          <a:prstGeom prst="rect">
            <a:avLst/>
          </a:prstGeom>
          <a:noFill/>
        </p:spPr>
        <p:txBody>
          <a:bodyPr wrap="none" rtlCol="0">
            <a:spAutoFit/>
          </a:bodyPr>
          <a:lstStyle/>
          <a:p>
            <a:pPr>
              <a:defRPr/>
            </a:pPr>
            <a:r>
              <a:rPr lang="en-US" altLang="ja-JP" sz="1200" b="1" dirty="0">
                <a:solidFill>
                  <a:prstClr val="black"/>
                </a:solidFill>
                <a:latin typeface="游ゴシック" panose="020F0502020204030204"/>
                <a:ea typeface="游ゴシック" panose="020B0400000000000000" pitchFamily="50" charset="-128"/>
              </a:rPr>
              <a:t>air</a:t>
            </a:r>
          </a:p>
        </p:txBody>
      </p:sp>
      <p:cxnSp>
        <p:nvCxnSpPr>
          <p:cNvPr id="12" name="直線矢印コネクタ 11">
            <a:extLst>
              <a:ext uri="{FF2B5EF4-FFF2-40B4-BE49-F238E27FC236}">
                <a16:creationId xmlns:a16="http://schemas.microsoft.com/office/drawing/2014/main" id="{9F7BBA20-7677-22C0-3B2C-5B6755743CD8}"/>
              </a:ext>
            </a:extLst>
          </p:cNvPr>
          <p:cNvCxnSpPr>
            <a:cxnSpLocks/>
          </p:cNvCxnSpPr>
          <p:nvPr/>
        </p:nvCxnSpPr>
        <p:spPr>
          <a:xfrm>
            <a:off x="2990392" y="2895468"/>
            <a:ext cx="0" cy="653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85891949-E485-48A4-B04D-B3D5EB41E76A}"/>
              </a:ext>
            </a:extLst>
          </p:cNvPr>
          <p:cNvCxnSpPr>
            <a:cxnSpLocks/>
          </p:cNvCxnSpPr>
          <p:nvPr/>
        </p:nvCxnSpPr>
        <p:spPr>
          <a:xfrm flipH="1">
            <a:off x="3502977" y="1300301"/>
            <a:ext cx="1066535" cy="26583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55138AA-13E5-671C-C785-761E73376E95}"/>
              </a:ext>
            </a:extLst>
          </p:cNvPr>
          <p:cNvSpPr txBox="1"/>
          <p:nvPr/>
        </p:nvSpPr>
        <p:spPr>
          <a:xfrm>
            <a:off x="5100266" y="1079962"/>
            <a:ext cx="904491" cy="230832"/>
          </a:xfrm>
          <a:prstGeom prst="rect">
            <a:avLst/>
          </a:prstGeom>
          <a:noFill/>
        </p:spPr>
        <p:txBody>
          <a:bodyPr wrap="square" rtlCol="0">
            <a:spAutoFit/>
          </a:bodyPr>
          <a:lstStyle/>
          <a:p>
            <a:pPr>
              <a:defRPr/>
            </a:pPr>
            <a:r>
              <a:rPr lang="en-US" altLang="ja-JP" sz="900" dirty="0">
                <a:solidFill>
                  <a:prstClr val="black"/>
                </a:solidFill>
                <a:latin typeface="游ゴシック" panose="020F0502020204030204"/>
                <a:ea typeface="游ゴシック" panose="020B0400000000000000" pitchFamily="50" charset="-128"/>
              </a:rPr>
              <a:t>2kG φ20mm</a:t>
            </a:r>
            <a:endParaRPr lang="ja-JP" altLang="en-US" sz="900" dirty="0">
              <a:solidFill>
                <a:prstClr val="black"/>
              </a:solidFill>
              <a:latin typeface="游ゴシック" panose="020F0502020204030204"/>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03F80C1-B89A-4AF1-E887-37D8F19D56AB}"/>
              </a:ext>
            </a:extLst>
          </p:cNvPr>
          <p:cNvSpPr txBox="1"/>
          <p:nvPr/>
        </p:nvSpPr>
        <p:spPr>
          <a:xfrm>
            <a:off x="14132660" y="5027532"/>
            <a:ext cx="385458" cy="738664"/>
          </a:xfrm>
          <a:prstGeom prst="rect">
            <a:avLst/>
          </a:prstGeom>
          <a:noFill/>
        </p:spPr>
        <p:txBody>
          <a:bodyPr wrap="square" rtlCol="0">
            <a:spAutoFit/>
          </a:bodyPr>
          <a:lstStyle/>
          <a:p>
            <a:pPr algn="ctr">
              <a:defRPr/>
            </a:pPr>
            <a:r>
              <a:rPr lang="en-US" altLang="ja-JP" sz="1050" b="1" dirty="0">
                <a:solidFill>
                  <a:prstClr val="black"/>
                </a:solidFill>
                <a:latin typeface="游ゴシック" panose="020F0502020204030204"/>
                <a:ea typeface="游ゴシック" panose="020B0400000000000000" pitchFamily="50" charset="-128"/>
              </a:rPr>
              <a:t>2kG </a:t>
            </a:r>
            <a:r>
              <a:rPr lang="ja-JP" altLang="en-US" sz="1050" b="1" dirty="0">
                <a:solidFill>
                  <a:prstClr val="black"/>
                </a:solidFill>
                <a:latin typeface="游ゴシック" panose="020F0502020204030204"/>
                <a:ea typeface="游ゴシック" panose="020B0400000000000000" pitchFamily="50" charset="-128"/>
              </a:rPr>
              <a:t>相当</a:t>
            </a:r>
          </a:p>
        </p:txBody>
      </p:sp>
      <p:grpSp>
        <p:nvGrpSpPr>
          <p:cNvPr id="28" name="グループ化 27">
            <a:extLst>
              <a:ext uri="{FF2B5EF4-FFF2-40B4-BE49-F238E27FC236}">
                <a16:creationId xmlns:a16="http://schemas.microsoft.com/office/drawing/2014/main" id="{94EBDA83-B106-C7E2-2D53-5E021664757C}"/>
              </a:ext>
            </a:extLst>
          </p:cNvPr>
          <p:cNvGrpSpPr/>
          <p:nvPr/>
        </p:nvGrpSpPr>
        <p:grpSpPr>
          <a:xfrm>
            <a:off x="6353548" y="1705629"/>
            <a:ext cx="4197346" cy="3106539"/>
            <a:chOff x="6400518" y="2008489"/>
            <a:chExt cx="5596462" cy="4142052"/>
          </a:xfrm>
        </p:grpSpPr>
        <p:pic>
          <p:nvPicPr>
            <p:cNvPr id="19" name="図 18">
              <a:extLst>
                <a:ext uri="{FF2B5EF4-FFF2-40B4-BE49-F238E27FC236}">
                  <a16:creationId xmlns:a16="http://schemas.microsoft.com/office/drawing/2014/main" id="{0B75A070-0C8A-8393-BFCD-04B0D9E079C0}"/>
                </a:ext>
              </a:extLst>
            </p:cNvPr>
            <p:cNvPicPr>
              <a:picLocks noChangeAspect="1"/>
            </p:cNvPicPr>
            <p:nvPr/>
          </p:nvPicPr>
          <p:blipFill rotWithShape="1">
            <a:blip r:embed="rId6">
              <a:extLst>
                <a:ext uri="{28A0092B-C50C-407E-A947-70E740481C1C}">
                  <a14:useLocalDpi xmlns:a14="http://schemas.microsoft.com/office/drawing/2010/main"/>
                </a:ext>
              </a:extLst>
            </a:blip>
            <a:srcRect l="4912" r="5013"/>
            <a:stretch/>
          </p:blipFill>
          <p:spPr>
            <a:xfrm>
              <a:off x="6400518" y="2008489"/>
              <a:ext cx="5596462" cy="4142052"/>
            </a:xfrm>
            <a:prstGeom prst="rect">
              <a:avLst/>
            </a:prstGeom>
          </p:spPr>
        </p:pic>
        <p:sp>
          <p:nvSpPr>
            <p:cNvPr id="26" name="テキスト ボックス 25">
              <a:extLst>
                <a:ext uri="{FF2B5EF4-FFF2-40B4-BE49-F238E27FC236}">
                  <a16:creationId xmlns:a16="http://schemas.microsoft.com/office/drawing/2014/main" id="{9F9FB32B-71E9-45F9-2B01-2C7D36A7B74A}"/>
                </a:ext>
              </a:extLst>
            </p:cNvPr>
            <p:cNvSpPr txBox="1"/>
            <p:nvPr/>
          </p:nvSpPr>
          <p:spPr>
            <a:xfrm>
              <a:off x="11167632" y="5598828"/>
              <a:ext cx="616093" cy="338555"/>
            </a:xfrm>
            <a:prstGeom prst="rect">
              <a:avLst/>
            </a:prstGeom>
            <a:noFill/>
          </p:spPr>
          <p:txBody>
            <a:bodyPr wrap="square" rtlCol="0">
              <a:spAutoFit/>
            </a:bodyPr>
            <a:lstStyle/>
            <a:p>
              <a:pPr algn="ctr">
                <a:defRPr/>
              </a:pPr>
              <a:r>
                <a:rPr lang="en-US" altLang="ja-JP" sz="1050" b="1" dirty="0">
                  <a:solidFill>
                    <a:prstClr val="black"/>
                  </a:solidFill>
                  <a:latin typeface="游ゴシック" panose="020F0502020204030204"/>
                  <a:ea typeface="游ゴシック" panose="020B0400000000000000" pitchFamily="50" charset="-128"/>
                </a:rPr>
                <a:t>2kG</a:t>
              </a:r>
            </a:p>
          </p:txBody>
        </p:sp>
        <p:cxnSp>
          <p:nvCxnSpPr>
            <p:cNvPr id="27" name="直線矢印コネクタ 26">
              <a:extLst>
                <a:ext uri="{FF2B5EF4-FFF2-40B4-BE49-F238E27FC236}">
                  <a16:creationId xmlns:a16="http://schemas.microsoft.com/office/drawing/2014/main" id="{549B31FD-7600-8A9C-DD50-15991DDC0324}"/>
                </a:ext>
              </a:extLst>
            </p:cNvPr>
            <p:cNvCxnSpPr>
              <a:cxnSpLocks/>
            </p:cNvCxnSpPr>
            <p:nvPr/>
          </p:nvCxnSpPr>
          <p:spPr>
            <a:xfrm>
              <a:off x="11323279" y="5624979"/>
              <a:ext cx="304801" cy="0"/>
            </a:xfrm>
            <a:prstGeom prst="straightConnector1">
              <a:avLst/>
            </a:prstGeom>
            <a:ln w="3492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矢印: 右 28">
            <a:extLst>
              <a:ext uri="{FF2B5EF4-FFF2-40B4-BE49-F238E27FC236}">
                <a16:creationId xmlns:a16="http://schemas.microsoft.com/office/drawing/2014/main" id="{DB0C733B-CD72-CBA0-2676-866F83FC4700}"/>
              </a:ext>
            </a:extLst>
          </p:cNvPr>
          <p:cNvSpPr/>
          <p:nvPr/>
        </p:nvSpPr>
        <p:spPr>
          <a:xfrm>
            <a:off x="4505453" y="4498203"/>
            <a:ext cx="1929733" cy="399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1200" b="1" dirty="0">
                <a:solidFill>
                  <a:prstClr val="white"/>
                </a:solidFill>
                <a:latin typeface="游ゴシック" panose="020F0502020204030204"/>
                <a:ea typeface="游ゴシック" panose="020B0400000000000000" pitchFamily="50" charset="-128"/>
              </a:rPr>
              <a:t>Image</a:t>
            </a:r>
            <a:r>
              <a:rPr lang="ja-JP" altLang="en-US" sz="1200" b="1" dirty="0">
                <a:solidFill>
                  <a:prstClr val="white"/>
                </a:solidFill>
                <a:latin typeface="游ゴシック" panose="020F0502020204030204"/>
                <a:ea typeface="游ゴシック" panose="020B0400000000000000" pitchFamily="50" charset="-128"/>
              </a:rPr>
              <a:t> </a:t>
            </a:r>
            <a:r>
              <a:rPr lang="en-US" altLang="ja-JP" sz="1200" b="1" dirty="0">
                <a:solidFill>
                  <a:prstClr val="white"/>
                </a:solidFill>
                <a:latin typeface="游ゴシック" panose="020F0502020204030204"/>
                <a:ea typeface="游ゴシック" panose="020B0400000000000000" pitchFamily="50" charset="-128"/>
              </a:rPr>
              <a:t>processing</a:t>
            </a:r>
            <a:endParaRPr lang="ja-JP" altLang="en-US" sz="1200" b="1" dirty="0">
              <a:solidFill>
                <a:prstClr val="white"/>
              </a:solidFill>
              <a:latin typeface="游ゴシック" panose="020F0502020204030204"/>
              <a:ea typeface="游ゴシック" panose="020B0400000000000000" pitchFamily="50" charset="-128"/>
            </a:endParaRPr>
          </a:p>
        </p:txBody>
      </p:sp>
      <p:sp>
        <p:nvSpPr>
          <p:cNvPr id="30" name="正方形/長方形 29">
            <a:extLst>
              <a:ext uri="{FF2B5EF4-FFF2-40B4-BE49-F238E27FC236}">
                <a16:creationId xmlns:a16="http://schemas.microsoft.com/office/drawing/2014/main" id="{8DFAD688-9ED6-E9DA-F692-105D9B58FF04}"/>
              </a:ext>
            </a:extLst>
          </p:cNvPr>
          <p:cNvSpPr/>
          <p:nvPr/>
        </p:nvSpPr>
        <p:spPr>
          <a:xfrm rot="5400000">
            <a:off x="10143948" y="4529182"/>
            <a:ext cx="46775" cy="261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1064B56A-CA18-3958-5C59-B82DA9EAB856}"/>
              </a:ext>
            </a:extLst>
          </p:cNvPr>
          <p:cNvSpPr txBox="1"/>
          <p:nvPr/>
        </p:nvSpPr>
        <p:spPr>
          <a:xfrm>
            <a:off x="9909100" y="4649125"/>
            <a:ext cx="590082" cy="253916"/>
          </a:xfrm>
          <a:prstGeom prst="rect">
            <a:avLst/>
          </a:prstGeom>
          <a:noFill/>
        </p:spPr>
        <p:txBody>
          <a:bodyPr wrap="square" rtlCol="0">
            <a:spAutoFit/>
          </a:bodyPr>
          <a:lstStyle/>
          <a:p>
            <a:pPr algn="ctr">
              <a:defRPr/>
            </a:pPr>
            <a:r>
              <a:rPr lang="ja-JP" altLang="en-US" sz="1050" b="1" dirty="0">
                <a:solidFill>
                  <a:prstClr val="black"/>
                </a:solidFill>
                <a:latin typeface="游ゴシック" panose="020F0502020204030204"/>
                <a:ea typeface="游ゴシック" panose="020B0400000000000000" pitchFamily="50" charset="-128"/>
              </a:rPr>
              <a:t>５ｍｍ</a:t>
            </a:r>
            <a:endParaRPr lang="en-US" altLang="ja-JP" sz="1050" b="1" dirty="0">
              <a:solidFill>
                <a:prstClr val="black"/>
              </a:solidFill>
              <a:latin typeface="游ゴシック" panose="020F0502020204030204"/>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574DE51-C3D7-E0FF-AAAA-C3367A2B7FD6}"/>
              </a:ext>
            </a:extLst>
          </p:cNvPr>
          <p:cNvSpPr txBox="1"/>
          <p:nvPr/>
        </p:nvSpPr>
        <p:spPr>
          <a:xfrm>
            <a:off x="7077635" y="4754237"/>
            <a:ext cx="2958840" cy="369332"/>
          </a:xfrm>
          <a:prstGeom prst="rect">
            <a:avLst/>
          </a:prstGeom>
          <a:noFill/>
        </p:spPr>
        <p:txBody>
          <a:bodyPr wrap="square" rtlCol="0">
            <a:spAutoFit/>
          </a:bodyPr>
          <a:lstStyle/>
          <a:p>
            <a:r>
              <a:rPr lang="en-US" altLang="ja-JP" sz="900" dirty="0"/>
              <a:t>note</a:t>
            </a:r>
            <a:r>
              <a:rPr lang="ja-JP" altLang="en-US" sz="900" dirty="0"/>
              <a:t>）</a:t>
            </a:r>
            <a:r>
              <a:rPr lang="en-US" altLang="ja-JP" sz="900" dirty="0"/>
              <a:t>Inside of the magnet (cyan part) is </a:t>
            </a:r>
            <a:br>
              <a:rPr lang="en-US" altLang="ja-JP" sz="900" dirty="0"/>
            </a:br>
            <a:r>
              <a:rPr lang="en-US" altLang="ja-JP" sz="900" dirty="0"/>
              <a:t>calculated by an interpolation</a:t>
            </a:r>
            <a:endParaRPr lang="ja-JP" altLang="en-US" sz="900" dirty="0"/>
          </a:p>
        </p:txBody>
      </p:sp>
      <p:cxnSp>
        <p:nvCxnSpPr>
          <p:cNvPr id="17" name="直線矢印コネクタ 16">
            <a:extLst>
              <a:ext uri="{FF2B5EF4-FFF2-40B4-BE49-F238E27FC236}">
                <a16:creationId xmlns:a16="http://schemas.microsoft.com/office/drawing/2014/main" id="{3905ABA5-DF83-6041-0984-2B1854F4A577}"/>
              </a:ext>
            </a:extLst>
          </p:cNvPr>
          <p:cNvCxnSpPr>
            <a:cxnSpLocks/>
          </p:cNvCxnSpPr>
          <p:nvPr/>
        </p:nvCxnSpPr>
        <p:spPr>
          <a:xfrm flipV="1">
            <a:off x="5398013" y="2187722"/>
            <a:ext cx="0" cy="275482"/>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1D86DBC3-B7A8-5990-9626-3E19877DEF32}"/>
              </a:ext>
            </a:extLst>
          </p:cNvPr>
          <p:cNvPicPr>
            <a:picLocks noChangeAspect="1"/>
          </p:cNvPicPr>
          <p:nvPr/>
        </p:nvPicPr>
        <p:blipFill rotWithShape="1">
          <a:blip r:embed="rId7">
            <a:extLst>
              <a:ext uri="{28A0092B-C50C-407E-A947-70E740481C1C}">
                <a14:useLocalDpi xmlns:a14="http://schemas.microsoft.com/office/drawing/2010/main" val="0"/>
              </a:ext>
            </a:extLst>
          </a:blip>
          <a:srcRect l="28186" t="29066" r="12744" b="26489"/>
          <a:stretch/>
        </p:blipFill>
        <p:spPr>
          <a:xfrm>
            <a:off x="4429790" y="2449255"/>
            <a:ext cx="1948812" cy="1466319"/>
          </a:xfrm>
          <a:prstGeom prst="rect">
            <a:avLst/>
          </a:prstGeom>
        </p:spPr>
      </p:pic>
      <p:sp>
        <p:nvSpPr>
          <p:cNvPr id="24" name="テキスト ボックス 23">
            <a:extLst>
              <a:ext uri="{FF2B5EF4-FFF2-40B4-BE49-F238E27FC236}">
                <a16:creationId xmlns:a16="http://schemas.microsoft.com/office/drawing/2014/main" id="{B2FEBD23-9EE1-1F25-E0B3-6736765F556C}"/>
              </a:ext>
            </a:extLst>
          </p:cNvPr>
          <p:cNvSpPr txBox="1"/>
          <p:nvPr/>
        </p:nvSpPr>
        <p:spPr>
          <a:xfrm>
            <a:off x="1524003" y="5351907"/>
            <a:ext cx="2959567" cy="1292662"/>
          </a:xfrm>
          <a:prstGeom prst="rect">
            <a:avLst/>
          </a:prstGeom>
          <a:noFill/>
        </p:spPr>
        <p:txBody>
          <a:bodyPr wrap="square" rtlCol="0">
            <a:spAutoFit/>
          </a:bodyPr>
          <a:lstStyle/>
          <a:p>
            <a:pPr algn="ctr">
              <a:defRPr/>
            </a:pPr>
            <a:r>
              <a:rPr lang="en-US" altLang="ja-JP" sz="2600" b="1" dirty="0">
                <a:solidFill>
                  <a:schemeClr val="bg1"/>
                </a:solidFill>
                <a:latin typeface="Segoe UI "/>
                <a:ea typeface="游ゴシック" panose="020B0400000000000000" pitchFamily="50" charset="-128"/>
              </a:rPr>
              <a:t>Electric Field</a:t>
            </a:r>
            <a:br>
              <a:rPr lang="en-US" altLang="ja-JP" sz="2600" b="1" dirty="0">
                <a:solidFill>
                  <a:schemeClr val="bg1"/>
                </a:solidFill>
                <a:latin typeface="Segoe UI "/>
                <a:ea typeface="游ゴシック" panose="020B0400000000000000" pitchFamily="50" charset="-128"/>
              </a:rPr>
            </a:br>
            <a:r>
              <a:rPr lang="en-US" altLang="ja-JP" sz="2600" b="1" dirty="0">
                <a:solidFill>
                  <a:schemeClr val="bg1"/>
                </a:solidFill>
                <a:latin typeface="Segoe UI "/>
                <a:ea typeface="游ゴシック" panose="020B0400000000000000" pitchFamily="50" charset="-128"/>
              </a:rPr>
              <a:t> in Air is also</a:t>
            </a:r>
            <a:br>
              <a:rPr lang="en-US" altLang="ja-JP" sz="2600" b="1" dirty="0">
                <a:solidFill>
                  <a:schemeClr val="bg1"/>
                </a:solidFill>
                <a:latin typeface="Segoe UI "/>
                <a:ea typeface="游ゴシック" panose="020B0400000000000000" pitchFamily="50" charset="-128"/>
              </a:rPr>
            </a:br>
            <a:r>
              <a:rPr lang="en-US" altLang="ja-JP" sz="2600" b="1" dirty="0">
                <a:solidFill>
                  <a:schemeClr val="bg1"/>
                </a:solidFill>
                <a:latin typeface="Segoe UI "/>
                <a:ea typeface="游ゴシック" panose="020B0400000000000000" pitchFamily="50" charset="-128"/>
              </a:rPr>
              <a:t>visualized by μ!</a:t>
            </a:r>
            <a:endParaRPr lang="ja-JP" altLang="en-US" sz="2600" b="1" dirty="0">
              <a:solidFill>
                <a:schemeClr val="bg1"/>
              </a:solidFill>
              <a:latin typeface="Segoe UI "/>
              <a:ea typeface="游ゴシック" panose="020B0400000000000000" pitchFamily="50" charset="-128"/>
            </a:endParaRPr>
          </a:p>
        </p:txBody>
      </p:sp>
      <p:pic>
        <p:nvPicPr>
          <p:cNvPr id="25" name="図 24">
            <a:extLst>
              <a:ext uri="{FF2B5EF4-FFF2-40B4-BE49-F238E27FC236}">
                <a16:creationId xmlns:a16="http://schemas.microsoft.com/office/drawing/2014/main" id="{6C626A59-58A2-FCEB-7B98-0D9A7DDC342D}"/>
              </a:ext>
            </a:extLst>
          </p:cNvPr>
          <p:cNvPicPr>
            <a:picLocks noChangeAspect="1"/>
          </p:cNvPicPr>
          <p:nvPr/>
        </p:nvPicPr>
        <p:blipFill>
          <a:blip r:embed="rId8"/>
          <a:srcRect l="23552" t="20877" r="19934" b="5438"/>
          <a:stretch/>
        </p:blipFill>
        <p:spPr>
          <a:xfrm>
            <a:off x="4562750" y="5178535"/>
            <a:ext cx="2235317" cy="1639406"/>
          </a:xfrm>
          <a:prstGeom prst="rect">
            <a:avLst/>
          </a:prstGeom>
        </p:spPr>
      </p:pic>
      <p:sp>
        <p:nvSpPr>
          <p:cNvPr id="33" name="正方形/長方形 32">
            <a:extLst>
              <a:ext uri="{FF2B5EF4-FFF2-40B4-BE49-F238E27FC236}">
                <a16:creationId xmlns:a16="http://schemas.microsoft.com/office/drawing/2014/main" id="{2D4C4E8A-F33C-869E-6C5F-716321F46961}"/>
              </a:ext>
            </a:extLst>
          </p:cNvPr>
          <p:cNvSpPr/>
          <p:nvPr/>
        </p:nvSpPr>
        <p:spPr>
          <a:xfrm>
            <a:off x="7019930" y="5580839"/>
            <a:ext cx="3147405" cy="96715"/>
          </a:xfrm>
          <a:prstGeom prst="rect">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endParaRPr>
          </a:p>
        </p:txBody>
      </p:sp>
      <p:sp>
        <p:nvSpPr>
          <p:cNvPr id="34" name="正方形/長方形 33">
            <a:extLst>
              <a:ext uri="{FF2B5EF4-FFF2-40B4-BE49-F238E27FC236}">
                <a16:creationId xmlns:a16="http://schemas.microsoft.com/office/drawing/2014/main" id="{D5BC282E-D12B-4D32-DA7B-ABD5FF70E3A2}"/>
              </a:ext>
            </a:extLst>
          </p:cNvPr>
          <p:cNvSpPr/>
          <p:nvPr/>
        </p:nvSpPr>
        <p:spPr>
          <a:xfrm>
            <a:off x="7019930" y="5995800"/>
            <a:ext cx="3147405" cy="96715"/>
          </a:xfrm>
          <a:prstGeom prst="rect">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bg1"/>
              </a:solidFill>
            </a:endParaRPr>
          </a:p>
        </p:txBody>
      </p:sp>
      <p:sp>
        <p:nvSpPr>
          <p:cNvPr id="35" name="テキスト ボックス 34">
            <a:extLst>
              <a:ext uri="{FF2B5EF4-FFF2-40B4-BE49-F238E27FC236}">
                <a16:creationId xmlns:a16="http://schemas.microsoft.com/office/drawing/2014/main" id="{30BB9622-2703-6413-9FEC-74206221BC9C}"/>
              </a:ext>
            </a:extLst>
          </p:cNvPr>
          <p:cNvSpPr txBox="1"/>
          <p:nvPr/>
        </p:nvSpPr>
        <p:spPr>
          <a:xfrm>
            <a:off x="9663363" y="5279078"/>
            <a:ext cx="962526" cy="369332"/>
          </a:xfrm>
          <a:prstGeom prst="rect">
            <a:avLst/>
          </a:prstGeom>
          <a:noFill/>
        </p:spPr>
        <p:txBody>
          <a:bodyPr wrap="square" rtlCol="0">
            <a:spAutoFit/>
          </a:bodyPr>
          <a:lstStyle/>
          <a:p>
            <a:r>
              <a:rPr lang="en-US" altLang="ja-JP" dirty="0"/>
              <a:t>±15kV</a:t>
            </a:r>
            <a:endParaRPr lang="ja-JP" altLang="en-US" dirty="0"/>
          </a:p>
        </p:txBody>
      </p:sp>
      <p:sp>
        <p:nvSpPr>
          <p:cNvPr id="23" name="テキスト ボックス 22">
            <a:extLst>
              <a:ext uri="{FF2B5EF4-FFF2-40B4-BE49-F238E27FC236}">
                <a16:creationId xmlns:a16="http://schemas.microsoft.com/office/drawing/2014/main" id="{1813A4AF-7834-E7ED-9040-D55896239B68}"/>
              </a:ext>
            </a:extLst>
          </p:cNvPr>
          <p:cNvSpPr txBox="1"/>
          <p:nvPr/>
        </p:nvSpPr>
        <p:spPr>
          <a:xfrm>
            <a:off x="6300461" y="880672"/>
            <a:ext cx="4143674" cy="923330"/>
          </a:xfrm>
          <a:prstGeom prst="rect">
            <a:avLst/>
          </a:prstGeom>
          <a:solidFill>
            <a:schemeClr val="accent6">
              <a:lumMod val="75000"/>
            </a:schemeClr>
          </a:solidFill>
        </p:spPr>
        <p:txBody>
          <a:bodyPr wrap="square" rtlCol="0">
            <a:spAutoFit/>
          </a:bodyPr>
          <a:lstStyle/>
          <a:p>
            <a:pPr algn="ctr">
              <a:defRPr/>
            </a:pPr>
            <a:r>
              <a:rPr lang="en-US" altLang="ja-JP" b="1" dirty="0">
                <a:solidFill>
                  <a:prstClr val="white"/>
                </a:solidFill>
                <a:latin typeface="Segoe UI "/>
                <a:ea typeface="游ゴシック" panose="020B0400000000000000" pitchFamily="50" charset="-128"/>
              </a:rPr>
              <a:t>Magnetic field made by a magnet</a:t>
            </a:r>
            <a:br>
              <a:rPr lang="en-US" altLang="ja-JP" b="1" dirty="0">
                <a:solidFill>
                  <a:prstClr val="white"/>
                </a:solidFill>
                <a:latin typeface="Segoe UI "/>
                <a:ea typeface="游ゴシック" panose="020B0400000000000000" pitchFamily="50" charset="-128"/>
              </a:rPr>
            </a:br>
            <a:r>
              <a:rPr lang="en-US" altLang="ja-JP" b="1" dirty="0">
                <a:solidFill>
                  <a:prstClr val="white"/>
                </a:solidFill>
                <a:latin typeface="Segoe UI "/>
                <a:ea typeface="游ゴシック" panose="020B0400000000000000" pitchFamily="50" charset="-128"/>
              </a:rPr>
              <a:t>is reconstructed as projected-field </a:t>
            </a:r>
            <a:br>
              <a:rPr lang="en-US" altLang="ja-JP" b="1" dirty="0">
                <a:solidFill>
                  <a:prstClr val="white"/>
                </a:solidFill>
                <a:latin typeface="Segoe UI "/>
                <a:ea typeface="游ゴシック" panose="020B0400000000000000" pitchFamily="50" charset="-128"/>
              </a:rPr>
            </a:br>
            <a:r>
              <a:rPr lang="en-US" altLang="ja-JP" b="1" dirty="0">
                <a:solidFill>
                  <a:prstClr val="white"/>
                </a:solidFill>
                <a:latin typeface="Segoe UI "/>
                <a:ea typeface="游ゴシック" panose="020B0400000000000000" pitchFamily="50" charset="-128"/>
              </a:rPr>
              <a:t>by the muon imaging</a:t>
            </a:r>
            <a:endParaRPr lang="ja-JP" altLang="en-US" b="1" dirty="0">
              <a:solidFill>
                <a:prstClr val="white"/>
              </a:solidFill>
              <a:latin typeface="Segoe UI "/>
              <a:ea typeface="游ゴシック" panose="020B0400000000000000" pitchFamily="50" charset="-128"/>
            </a:endParaRPr>
          </a:p>
        </p:txBody>
      </p:sp>
    </p:spTree>
    <p:extLst>
      <p:ext uri="{BB962C8B-B14F-4D97-AF65-F5344CB8AC3E}">
        <p14:creationId xmlns:p14="http://schemas.microsoft.com/office/powerpoint/2010/main" val="1237389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27BA1E-CC3D-5A54-36FC-C26393801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1"/>
            <a:ext cx="9144000" cy="6096000"/>
          </a:xfrm>
          <a:prstGeom prst="rect">
            <a:avLst/>
          </a:prstGeom>
        </p:spPr>
      </p:pic>
      <p:sp>
        <p:nvSpPr>
          <p:cNvPr id="2" name="タイトル 1">
            <a:extLst>
              <a:ext uri="{FF2B5EF4-FFF2-40B4-BE49-F238E27FC236}">
                <a16:creationId xmlns:a16="http://schemas.microsoft.com/office/drawing/2014/main" id="{D99D7267-398F-4AC6-A63C-C2E97F855A49}"/>
              </a:ext>
            </a:extLst>
          </p:cNvPr>
          <p:cNvSpPr>
            <a:spLocks noGrp="1"/>
          </p:cNvSpPr>
          <p:nvPr>
            <p:ph type="title"/>
          </p:nvPr>
        </p:nvSpPr>
        <p:spPr>
          <a:solidFill>
            <a:srgbClr val="0000FF"/>
          </a:solidFill>
        </p:spPr>
        <p:txBody>
          <a:bodyPr lIns="180000">
            <a:normAutofit/>
          </a:bodyPr>
          <a:lstStyle/>
          <a:p>
            <a:pPr algn="l"/>
            <a:r>
              <a:rPr lang="en-US" altLang="ja-JP" sz="3500" dirty="0"/>
              <a:t>Image of acc-gen muon beam array</a:t>
            </a:r>
            <a:endParaRPr lang="ja-JP" altLang="en-US" sz="3500" dirty="0"/>
          </a:p>
        </p:txBody>
      </p:sp>
      <p:sp>
        <p:nvSpPr>
          <p:cNvPr id="3" name="スライド番号プレースホルダー 2">
            <a:extLst>
              <a:ext uri="{FF2B5EF4-FFF2-40B4-BE49-F238E27FC236}">
                <a16:creationId xmlns:a16="http://schemas.microsoft.com/office/drawing/2014/main" id="{F848D52C-8B7F-23CF-4825-DB12CB91F18C}"/>
              </a:ext>
            </a:extLst>
          </p:cNvPr>
          <p:cNvSpPr>
            <a:spLocks noGrp="1"/>
          </p:cNvSpPr>
          <p:nvPr>
            <p:ph type="sldNum" sz="quarter" idx="12"/>
          </p:nvPr>
        </p:nvSpPr>
        <p:spPr/>
        <p:txBody>
          <a:bodyPr/>
          <a:lstStyle/>
          <a:p>
            <a:fld id="{6ECE9F22-6082-4149-A6D0-CD8937F79825}" type="slidenum">
              <a:rPr kumimoji="1" lang="ja-JP" altLang="en-US" smtClean="0"/>
              <a:t>9</a:t>
            </a:fld>
            <a:endParaRPr kumimoji="1" lang="ja-JP" altLang="en-US"/>
          </a:p>
        </p:txBody>
      </p:sp>
    </p:spTree>
    <p:extLst>
      <p:ext uri="{BB962C8B-B14F-4D97-AF65-F5344CB8AC3E}">
        <p14:creationId xmlns:p14="http://schemas.microsoft.com/office/powerpoint/2010/main" val="11891994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4|1.3|1.4|1.6|19.2|6"/>
</p:tagLst>
</file>

<file path=ppt/tags/tag2.xml><?xml version="1.0" encoding="utf-8"?>
<p:tagLst xmlns:a="http://schemas.openxmlformats.org/drawingml/2006/main" xmlns:r="http://schemas.openxmlformats.org/officeDocument/2006/relationships" xmlns:p="http://schemas.openxmlformats.org/presentationml/2006/main">
  <p:tag name="TIMING" val="|13.2|4.1|3.7|3.1|4.8|5"/>
</p:tagLst>
</file>

<file path=ppt/tags/tag3.xml><?xml version="1.0" encoding="utf-8"?>
<p:tagLst xmlns:a="http://schemas.openxmlformats.org/drawingml/2006/main" xmlns:r="http://schemas.openxmlformats.org/officeDocument/2006/relationships" xmlns:p="http://schemas.openxmlformats.org/presentationml/2006/main">
  <p:tag name="TIMING" val="|5.8|1.6|2.1|1.5|3|18|8|5.1|2"/>
</p:tagLst>
</file>

<file path=ppt/tags/tag4.xml><?xml version="1.0" encoding="utf-8"?>
<p:tagLst xmlns:a="http://schemas.openxmlformats.org/drawingml/2006/main" xmlns:r="http://schemas.openxmlformats.org/officeDocument/2006/relationships" xmlns:p="http://schemas.openxmlformats.org/presentationml/2006/main">
  <p:tag name="TIMING" val="|12.2|6.9|2.7"/>
</p:tagLst>
</file>

<file path=ppt/tags/tag5.xml><?xml version="1.0" encoding="utf-8"?>
<p:tagLst xmlns:a="http://schemas.openxmlformats.org/drawingml/2006/main" xmlns:r="http://schemas.openxmlformats.org/officeDocument/2006/relationships" xmlns:p="http://schemas.openxmlformats.org/presentationml/2006/main">
  <p:tag name="TIMING" val="|3.9|7.7|6.7|5.3|5.2"/>
</p:tagLst>
</file>

<file path=ppt/tags/tag6.xml><?xml version="1.0" encoding="utf-8"?>
<p:tagLst xmlns:a="http://schemas.openxmlformats.org/drawingml/2006/main" xmlns:r="http://schemas.openxmlformats.org/officeDocument/2006/relationships" xmlns:p="http://schemas.openxmlformats.org/presentationml/2006/main">
  <p:tag name="TIMING" val="|45.3"/>
</p:tagLst>
</file>

<file path=ppt/tags/tag7.xml><?xml version="1.0" encoding="utf-8"?>
<p:tagLst xmlns:a="http://schemas.openxmlformats.org/drawingml/2006/main" xmlns:r="http://schemas.openxmlformats.org/officeDocument/2006/relationships" xmlns:p="http://schemas.openxmlformats.org/presentationml/2006/main">
  <p:tag name="TIMING" val="|11|21.1|5.5|29.5"/>
</p:tagLst>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ミュオン将来計画.pptx" id="{7052B5EA-1373-4267-B085-1BD6DF6BEB88}" vid="{9BE1584A-070A-4558-B2D2-17341054608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52330</TotalTime>
  <Words>6400</Words>
  <Application>Microsoft Office PowerPoint</Application>
  <PresentationFormat>ワイド画面</PresentationFormat>
  <Paragraphs>1073</Paragraphs>
  <Slides>64</Slides>
  <Notes>39</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64</vt:i4>
      </vt:variant>
    </vt:vector>
  </HeadingPairs>
  <TitlesOfParts>
    <vt:vector size="79" baseType="lpstr">
      <vt:lpstr>CMR12</vt:lpstr>
      <vt:lpstr>MeiryoUI</vt:lpstr>
      <vt:lpstr>Segoe UI </vt:lpstr>
      <vt:lpstr>メイリオ</vt:lpstr>
      <vt:lpstr>源真ゴシックP Normal</vt:lpstr>
      <vt:lpstr>游ゴシック</vt:lpstr>
      <vt:lpstr>游明朝</vt:lpstr>
      <vt:lpstr>Arial</vt:lpstr>
      <vt:lpstr>Calibri</vt:lpstr>
      <vt:lpstr>Cambria Math</vt:lpstr>
      <vt:lpstr>Segoe UI</vt:lpstr>
      <vt:lpstr>Segoe UI Black</vt:lpstr>
      <vt:lpstr>Times New Roman</vt:lpstr>
      <vt:lpstr>Wingdings</vt:lpstr>
      <vt:lpstr>1_Office テーマ</vt:lpstr>
      <vt:lpstr>Transmission Muon Microscopy and Scanning μSR Microscopy</vt:lpstr>
      <vt:lpstr>What we can do by Muons</vt:lpstr>
      <vt:lpstr>Visualization of Volcano by Cosmic-ray Muon (Nagamine)</vt:lpstr>
      <vt:lpstr>Our Muon Microscopy Projects at J-PARC</vt:lpstr>
      <vt:lpstr>TµM: Transmission Muon Microscopy</vt:lpstr>
      <vt:lpstr>Our Aims by Visualizing Ele/Mag-field</vt:lpstr>
      <vt:lpstr>Muon can visualize EM-fields in objects</vt:lpstr>
      <vt:lpstr>Demonstration :  Visualization of Ele- and Mag- fields in Air</vt:lpstr>
      <vt:lpstr>Image of acc-gen muon beam array</vt:lpstr>
      <vt:lpstr>Image of acc-gen muon beam array with Magnet</vt:lpstr>
      <vt:lpstr>Image of acc-gen muon beam array with Magnet flipped</vt:lpstr>
      <vt:lpstr>Reconstructed Magnetic Field in Air by μ-Beam</vt:lpstr>
      <vt:lpstr>Transmission Electron Microscopy (TEM)</vt:lpstr>
      <vt:lpstr>Penetration-capability of e and μ</vt:lpstr>
      <vt:lpstr>Concept of Transmission Muon Microscopy (TμM)</vt:lpstr>
      <vt:lpstr>Recent Topics : HV-TEMs are realized by RF-Accelerators</vt:lpstr>
      <vt:lpstr>PowerPoint プレゼンテーション</vt:lpstr>
      <vt:lpstr>The need for beam cooling</vt:lpstr>
      <vt:lpstr>Essence of the Beam Cooling</vt:lpstr>
      <vt:lpstr>Single- / Multi- step Muon-Beam Cooling</vt:lpstr>
      <vt:lpstr>Concrete Design of the multistep cooler</vt:lpstr>
      <vt:lpstr>Cyclotron constructed in U1B area of J-PARC</vt:lpstr>
      <vt:lpstr>Inside of the 5MeV Muon Cyclotron</vt:lpstr>
      <vt:lpstr>5MeV TµM：Cyclotron + Main Column of TμM</vt:lpstr>
      <vt:lpstr>R&amp;D of Lenses for TµM</vt:lpstr>
      <vt:lpstr>Visualization of Electromagnetic Fields</vt:lpstr>
      <vt:lpstr>PowerPoint プレゼンテーション</vt:lpstr>
      <vt:lpstr>Test of muon imaging by CMOS Image Sensor</vt:lpstr>
      <vt:lpstr>Expected Resolutions</vt:lpstr>
      <vt:lpstr>Electric field in High Voltage Transistor (AIST)</vt:lpstr>
      <vt:lpstr>PowerPoint プレゼンテーション</vt:lpstr>
      <vt:lpstr>PowerPoint プレゼンテーション</vt:lpstr>
      <vt:lpstr>Functional Visualization of Neurons by TµM</vt:lpstr>
      <vt:lpstr>EM-fields Imaging for Macroscopic Object</vt:lpstr>
      <vt:lpstr>For High Performance Accelerator  (TITech Hayashizaki)</vt:lpstr>
      <vt:lpstr>For High Performance Propulsion System in Aerospace</vt:lpstr>
      <vt:lpstr>Sµ+M: Scanning μSR Microscopy</vt:lpstr>
      <vt:lpstr>Sμ+M : Scanning μSR Microscopy</vt:lpstr>
      <vt:lpstr>Problem of Depolarization by the simple USM</vt:lpstr>
      <vt:lpstr>Zero-field μSR of Mu in SiO2-crystal / -Aerogel and Vac.</vt:lpstr>
      <vt:lpstr>Polarization-maintained Multistep μ-cooling</vt:lpstr>
      <vt:lpstr>Synchronized Laser Irradiation System</vt:lpstr>
      <vt:lpstr>Team Members</vt:lpstr>
      <vt:lpstr>Summary</vt:lpstr>
      <vt:lpstr>Work of the Method          </vt:lpstr>
      <vt:lpstr>Ultra-short pulsed USM-beam Compressor</vt:lpstr>
      <vt:lpstr>Beam Compression Ratio</vt:lpstr>
      <vt:lpstr>1st step: Half-cylinder Muon Cooler</vt:lpstr>
      <vt:lpstr>The cooler is “KAMABOKO” in Japanese</vt:lpstr>
      <vt:lpstr>Design of 1/30 shrinking optical system</vt:lpstr>
      <vt:lpstr>Diffusion in the thin target</vt:lpstr>
      <vt:lpstr>Mu-Evaporation from the target</vt:lpstr>
      <vt:lpstr>Sµ-M: Scanning negative-muon Microscopy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Simulation of Muon Collector</vt:lpstr>
      <vt:lpstr>Simulation of Muon Collector</vt:lpstr>
      <vt:lpstr>Simulation of Muon Collector</vt:lpstr>
      <vt:lpstr>Simulation of Muon Collector</vt:lpstr>
    </vt:vector>
  </TitlesOfParts>
  <Company>KEK, 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Microscopes</dc:title>
  <dc:creator>nagatani</dc:creator>
  <cp:lastModifiedBy>幸則 永谷</cp:lastModifiedBy>
  <cp:revision>323</cp:revision>
  <dcterms:created xsi:type="dcterms:W3CDTF">2020-11-09T03:53:03Z</dcterms:created>
  <dcterms:modified xsi:type="dcterms:W3CDTF">2025-07-22T11:18:59Z</dcterms:modified>
</cp:coreProperties>
</file>