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  <p:sldMasterId id="2147483768" r:id="rId2"/>
  </p:sldMasterIdLst>
  <p:notesMasterIdLst>
    <p:notesMasterId r:id="rId27"/>
  </p:notesMasterIdLst>
  <p:sldIdLst>
    <p:sldId id="256" r:id="rId3"/>
    <p:sldId id="2399" r:id="rId4"/>
    <p:sldId id="2358" r:id="rId5"/>
    <p:sldId id="2373" r:id="rId6"/>
    <p:sldId id="2419" r:id="rId7"/>
    <p:sldId id="264" r:id="rId8"/>
    <p:sldId id="583" r:id="rId9"/>
    <p:sldId id="2402" r:id="rId10"/>
    <p:sldId id="2410" r:id="rId11"/>
    <p:sldId id="2394" r:id="rId12"/>
    <p:sldId id="2403" r:id="rId13"/>
    <p:sldId id="2406" r:id="rId14"/>
    <p:sldId id="2404" r:id="rId15"/>
    <p:sldId id="2412" r:id="rId16"/>
    <p:sldId id="2423" r:id="rId17"/>
    <p:sldId id="2416" r:id="rId18"/>
    <p:sldId id="2417" r:id="rId19"/>
    <p:sldId id="2415" r:id="rId20"/>
    <p:sldId id="2386" r:id="rId21"/>
    <p:sldId id="2418" r:id="rId22"/>
    <p:sldId id="2421" r:id="rId23"/>
    <p:sldId id="2408" r:id="rId24"/>
    <p:sldId id="2422" r:id="rId25"/>
    <p:sldId id="242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77"/>
    <p:restoredTop sz="96224"/>
  </p:normalViewPr>
  <p:slideViewPr>
    <p:cSldViewPr snapToGrid="0">
      <p:cViewPr>
        <p:scale>
          <a:sx n="111" d="100"/>
          <a:sy n="111" d="100"/>
        </p:scale>
        <p:origin x="1096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208E0-9AD9-A847-B3C0-06F8E9C3BA97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6EC12-B7BF-E341-862E-7F69E8AF22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458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6EC12-B7BF-E341-862E-7F69E8AF224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171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D6DD3-CC9A-B2D7-0B75-FA6BF1177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2B8FD87-4F94-398F-3CA0-2AC79C8CE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468832A-F2B8-E350-2896-DEC917D6C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6D1223-6D0A-3C69-E804-37B6F4325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6EC12-B7BF-E341-862E-7F69E8AF224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482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6EC12-B7BF-E341-862E-7F69E8AF224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94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863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0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531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71B395-2235-0C49-9421-A2CA92C5A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8426A10-315C-5845-8F5D-EAF0FD911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54C86C-DF11-1B4A-B560-36D023E5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34C73F-328E-C943-B09C-68301362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8902"/>
            <a:ext cx="41148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B31DF4-31E9-0049-B22A-689E7BAE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1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365BB0-FADF-B84D-8300-46281284F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6208B8F-E280-584D-84D9-5C0F4F733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2DF27B-8B61-4644-BDBB-7B531DACE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1F925D-94B1-EC4A-9186-B59234CA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D83BC8-BC70-4647-9438-C9E07547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915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B47CE2-AA14-AF4C-B3DC-D201956B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10AFB57-4F39-E548-BB05-CF1487F5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5E9863-67D1-B444-9FDF-34DCA827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210415-B626-A844-9FA7-8B3479B9F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2019BB-5030-E748-A1FF-6B0E8421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565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DE1A96-E3C8-EA47-A4F7-BFF5B95D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4FDAE9-4D3A-BF4B-AE50-3EB0D2F0B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D9E156D-BC05-CA48-A2E4-94F95725D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B319C5-F2CD-A24E-A565-8B3143B5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6B4394-51FD-854F-B830-56C9768C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E7B200-96E2-BF43-80B0-EF2BC824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17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C8B880-61CC-AD42-A17A-4B49E06B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630607-ADD3-7B4C-86BF-418F6559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7654F27-79D5-8D43-BF21-84313BA63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3C7206-3791-414C-B282-3962B65BC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8022926-F9F2-9841-B48D-BFAD53338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492024-57F0-484E-B4B1-640BAE5C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6491757-FE61-6346-B4C3-6D36168B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391E609-7469-F74D-9D72-FB7CF7A1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94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6D5E1D-0016-9E42-BAEE-02B7BD33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4385239-27C8-AB4D-8F14-C6FE81E3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28FEE98-E9F6-8B4F-B264-919EC25C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11E202D-9F07-8842-9820-9CA3B96A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491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E2F885C-E28F-5B4C-B147-A930D1CF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7BF054F-8FE0-FE47-A35B-04BA7270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319133-C761-7F40-A89B-F7A0618F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797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77990-C58B-F742-AFCD-BC9F7B1A8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1C3202-F7FA-FE40-80FC-D32B7631A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B789344-3986-7042-AAFE-C047065A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A6B1FE-D84C-E947-9E86-2D8E5B80E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2849A72-3396-9144-A534-E37BBAF1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BD67FFC-349F-394E-B541-7DD0E6A6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93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577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1D1804-4892-6D4F-9978-9F03C50A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B055D05-0726-D441-A0F5-0DB3E0BBBF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65BC315-C347-4D48-B80C-E8873A66D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6D9AB0-E0EC-694B-89BB-6EBE1EA2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5CD6C9-BD3E-314E-9FD1-78CD1E61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751967-97B5-C341-8270-47E1AA46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721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5282BA-63B5-3243-AFD2-42F63F07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C9726E5-F48B-F849-9ADE-9399E1A63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9CB42C-FFE5-A249-BE5F-CA6B375E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E9C5A2-B602-244B-B189-7F8A6D5B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5ABA4C-3903-F24A-9FEC-A3C669F8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415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289C21F-BC32-BD47-92FE-24109C42D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4704A5A-D0D0-F74D-A75C-365071A5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9ACF2E-1A6E-0042-B55D-715D7C661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802D9C-299C-134E-B100-E3BC834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75DDE0-F763-224B-BAA4-97EE86C6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81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77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11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35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88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51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757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0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A3F6E-7C95-1842-955B-EAC049E2A0E6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D1E3C-CAD5-AC4A-8A4B-2AA351055B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643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E5F5F4F-12BE-D447-9166-9A057E60C5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233851"/>
            <a:ext cx="12192000" cy="1624148"/>
          </a:xfrm>
          <a:prstGeom prst="rect">
            <a:avLst/>
          </a:prstGeom>
        </p:spPr>
      </p:pic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26CFD6E-EC0A-3B4B-AFD0-C804F522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037C647-EB3C-024E-9B1A-6308AC5CE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E24930-94F0-AB43-B40C-B06775BFB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3A716-5E06-9942-9068-090430ADC08C}" type="datetimeFigureOut">
              <a:rPr kumimoji="1" lang="ja-JP" altLang="en-US" smtClean="0"/>
              <a:t>2025/7/19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6F23B0-78B6-8A4A-AC01-1B9F8990C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EB1E7B-5265-E048-A2D1-AB83BD88B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39866-D6A0-DB46-ABEE-551451B0E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9A7DF7-06F0-AB43-A3EF-FB5FC4684C9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426075" y="6282266"/>
            <a:ext cx="1339850" cy="4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9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jst.go.jp/gtex/en/field/storage/2023/04-komab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JPG"/><Relationship Id="rId7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2.JP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9852945-77B6-9E2B-7399-1A317166E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546" y="865292"/>
            <a:ext cx="10550673" cy="3268520"/>
          </a:xfrm>
        </p:spPr>
        <p:txBody>
          <a:bodyPr>
            <a:noAutofit/>
          </a:bodyPr>
          <a:lstStyle/>
          <a:p>
            <a:pPr algn="l"/>
            <a:r>
              <a:rPr lang="en" altLang="ja-JP" b="1" dirty="0">
                <a:solidFill>
                  <a:schemeClr val="bg1"/>
                </a:solidFill>
              </a:rPr>
              <a:t>Observation of Na and Li Ion Diffusion in Battery Materials NaCrO</a:t>
            </a:r>
            <a:r>
              <a:rPr lang="en" altLang="ja-JP" b="1" baseline="-25000" dirty="0">
                <a:solidFill>
                  <a:schemeClr val="bg1"/>
                </a:solidFill>
              </a:rPr>
              <a:t>2</a:t>
            </a:r>
            <a:r>
              <a:rPr lang="en" altLang="ja-JP" b="1" dirty="0">
                <a:solidFill>
                  <a:schemeClr val="bg1"/>
                </a:solidFill>
              </a:rPr>
              <a:t> and LiCrO</a:t>
            </a:r>
            <a:r>
              <a:rPr lang="en" altLang="ja-JP" b="1" baseline="-25000" dirty="0">
                <a:solidFill>
                  <a:schemeClr val="bg1"/>
                </a:solidFill>
              </a:rPr>
              <a:t>2</a:t>
            </a:r>
            <a:r>
              <a:rPr lang="en" altLang="ja-JP" b="1" dirty="0">
                <a:solidFill>
                  <a:schemeClr val="bg1"/>
                </a:solidFill>
              </a:rPr>
              <a:t> by </a:t>
            </a:r>
            <a:r>
              <a:rPr lang="en" altLang="ja-JP" b="1" dirty="0" err="1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" altLang="ja-JP" b="1" dirty="0" err="1">
                <a:solidFill>
                  <a:schemeClr val="bg1"/>
                </a:solidFill>
              </a:rPr>
              <a:t>SR</a:t>
            </a:r>
            <a:endParaRPr kumimoji="1" lang="ja-JP" altLang="en-US" sz="48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2D95722-3C08-BBBB-BED6-52C97A395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7400" y="5172491"/>
            <a:ext cx="6051236" cy="1241828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kumimoji="1" lang="en-US" altLang="ja-JP" sz="3600" dirty="0">
                <a:solidFill>
                  <a:srgbClr val="FFFFFF"/>
                </a:solidFill>
              </a:rPr>
              <a:t>Izumi UMEGAKI</a:t>
            </a:r>
            <a:r>
              <a:rPr kumimoji="1" lang="ja-JP" altLang="en-US" sz="3600">
                <a:solidFill>
                  <a:srgbClr val="FFFFFF"/>
                </a:solidFill>
              </a:rPr>
              <a:t> </a:t>
            </a:r>
            <a:r>
              <a:rPr kumimoji="1" lang="en-US" altLang="ja-JP" sz="3600" dirty="0">
                <a:solidFill>
                  <a:srgbClr val="FFFFFF"/>
                </a:solidFill>
              </a:rPr>
              <a:t>(KEK)</a:t>
            </a:r>
          </a:p>
          <a:p>
            <a:pPr algn="r">
              <a:spcAft>
                <a:spcPts val="600"/>
              </a:spcAft>
            </a:pPr>
            <a:r>
              <a:rPr lang="en-US" altLang="ja-JP" dirty="0">
                <a:solidFill>
                  <a:srgbClr val="FFFFFF"/>
                </a:solidFill>
              </a:rPr>
              <a:t>2025. 7.21.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1170DF-C859-2458-ADBE-5729681E80AD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bg1"/>
                </a:solidFill>
              </a:rPr>
              <a:t>16</a:t>
            </a:r>
            <a:r>
              <a:rPr lang="en" altLang="ja-JP" b="1" baseline="30000" dirty="0">
                <a:solidFill>
                  <a:schemeClr val="bg1"/>
                </a:solidFill>
              </a:rPr>
              <a:t>th</a:t>
            </a:r>
            <a:r>
              <a:rPr lang="en" altLang="ja-JP" b="1" dirty="0">
                <a:solidFill>
                  <a:schemeClr val="bg1"/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bg1"/>
                </a:solidFill>
              </a:rPr>
              <a:t>μ</a:t>
            </a:r>
            <a:r>
              <a:rPr lang="en" altLang="ja-JP" b="1" dirty="0">
                <a:solidFill>
                  <a:schemeClr val="bg1"/>
                </a:solidFill>
              </a:rPr>
              <a:t>SR2025)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pic>
        <p:nvPicPr>
          <p:cNvPr id="11" name="図 10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C7626122-EA2F-42E2-BAA9-1580800F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98" t="13528" r="60762" b="73173"/>
          <a:stretch>
            <a:fillRect/>
          </a:stretch>
        </p:blipFill>
        <p:spPr>
          <a:xfrm>
            <a:off x="148047" y="5793405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0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EA9B33-33B8-7198-B562-6D13BEF2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380" y="1370741"/>
            <a:ext cx="2495653" cy="2472460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603DB20C-B064-68AF-E1EA-A989EB22521B}"/>
              </a:ext>
            </a:extLst>
          </p:cNvPr>
          <p:cNvSpPr txBox="1">
            <a:spLocks/>
          </p:cNvSpPr>
          <p:nvPr/>
        </p:nvSpPr>
        <p:spPr>
          <a:xfrm>
            <a:off x="5321549" y="4059075"/>
            <a:ext cx="11848801" cy="57356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NaCrO</a:t>
            </a:r>
            <a:r>
              <a:rPr lang="en-US" altLang="ja-JP" baseline="-25000" dirty="0"/>
              <a:t>2 </a:t>
            </a:r>
            <a:r>
              <a:rPr lang="en-US" altLang="ja-JP" dirty="0"/>
              <a:t>powder</a:t>
            </a:r>
            <a:br>
              <a:rPr lang="en-US" altLang="ja-JP" dirty="0"/>
            </a:br>
            <a:r>
              <a:rPr lang="en-US" altLang="ja-JP" dirty="0"/>
              <a:t>Ti holder</a:t>
            </a:r>
            <a:br>
              <a:rPr lang="en-US" altLang="ja-JP" dirty="0"/>
            </a:br>
            <a:r>
              <a:rPr lang="en-US" altLang="ja-JP" dirty="0"/>
              <a:t>φ26 mm,1 </a:t>
            </a:r>
            <a:r>
              <a:rPr lang="en-US" altLang="ja-JP" dirty="0" err="1"/>
              <a:t>mmt</a:t>
            </a:r>
            <a:br>
              <a:rPr lang="en-US" altLang="ja-JP" dirty="0"/>
            </a:br>
            <a:r>
              <a:rPr lang="en-US" altLang="ja-JP" dirty="0"/>
              <a:t>Ti window</a:t>
            </a:r>
            <a:br>
              <a:rPr lang="en-US" altLang="ja-JP" dirty="0"/>
            </a:br>
            <a:r>
              <a:rPr lang="en-US" altLang="ja-JP" dirty="0"/>
              <a:t>Gold O-ring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14B8025D-073B-B4B4-265E-0C5955F7003C}"/>
              </a:ext>
            </a:extLst>
          </p:cNvPr>
          <p:cNvSpPr txBox="1">
            <a:spLocks/>
          </p:cNvSpPr>
          <p:nvPr/>
        </p:nvSpPr>
        <p:spPr>
          <a:xfrm>
            <a:off x="8223230" y="3990170"/>
            <a:ext cx="5860246" cy="57356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LiCrO</a:t>
            </a:r>
            <a:r>
              <a:rPr lang="en-US" altLang="ja-JP" baseline="-25000" dirty="0"/>
              <a:t>2 </a:t>
            </a:r>
            <a:r>
              <a:rPr lang="en-US" altLang="ja-JP" dirty="0"/>
              <a:t>powder</a:t>
            </a:r>
            <a:br>
              <a:rPr lang="en-US" altLang="ja-JP" dirty="0"/>
            </a:br>
            <a:r>
              <a:rPr lang="en-US" altLang="ja-JP" dirty="0"/>
              <a:t>Ti holder</a:t>
            </a:r>
            <a:br>
              <a:rPr lang="en-US" altLang="ja-JP" dirty="0"/>
            </a:br>
            <a:r>
              <a:rPr lang="en-US" altLang="ja-JP" dirty="0"/>
              <a:t>φ26 mm, 1 </a:t>
            </a:r>
            <a:r>
              <a:rPr lang="en-US" altLang="ja-JP" dirty="0" err="1"/>
              <a:t>mmt</a:t>
            </a:r>
            <a:br>
              <a:rPr lang="en-US" altLang="ja-JP" dirty="0"/>
            </a:br>
            <a:r>
              <a:rPr lang="en-US" altLang="ja-JP" dirty="0"/>
              <a:t>Ti window</a:t>
            </a:r>
            <a:br>
              <a:rPr lang="en-US" altLang="ja-JP" dirty="0"/>
            </a:br>
            <a:r>
              <a:rPr lang="en-US" altLang="ja-JP" dirty="0"/>
              <a:t>Gold O-ring</a:t>
            </a:r>
          </a:p>
        </p:txBody>
      </p:sp>
      <p:pic>
        <p:nvPicPr>
          <p:cNvPr id="13" name="図 12" descr="テーブルに置かれた時計&#10;&#10;中程度の精度で自動的に生成された説明">
            <a:extLst>
              <a:ext uri="{FF2B5EF4-FFF2-40B4-BE49-F238E27FC236}">
                <a16:creationId xmlns:a16="http://schemas.microsoft.com/office/drawing/2014/main" id="{46AE466B-4DAE-084C-35F7-003F17261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8" t="17089" r="26288" b="10403"/>
          <a:stretch/>
        </p:blipFill>
        <p:spPr>
          <a:xfrm>
            <a:off x="8313500" y="1341235"/>
            <a:ext cx="2686924" cy="24840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8939047-8CA9-EAF6-25FF-FDBFA8219059}"/>
              </a:ext>
            </a:extLst>
          </p:cNvPr>
          <p:cNvSpPr txBox="1">
            <a:spLocks/>
          </p:cNvSpPr>
          <p:nvPr/>
        </p:nvSpPr>
        <p:spPr>
          <a:xfrm>
            <a:off x="2506904" y="514269"/>
            <a:ext cx="5545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Samples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8" name="図 7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A8ED06F-C120-4CFB-E595-71AF14636B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09" t="41323" r="21412" b="17335"/>
          <a:stretch>
            <a:fillRect/>
          </a:stretch>
        </p:blipFill>
        <p:spPr>
          <a:xfrm>
            <a:off x="203538" y="1199756"/>
            <a:ext cx="4460566" cy="5400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8F1A1A-47C5-DD24-0E75-4082D755DE8D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図 11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D5798066-3A5C-6D31-CB67-11C99D503E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6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テキスト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BC4CBCE-BB6E-8B98-2EA5-3020EDAE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45" t="38880" r="63951" b="38461"/>
          <a:stretch/>
        </p:blipFill>
        <p:spPr>
          <a:xfrm>
            <a:off x="8052022" y="2497269"/>
            <a:ext cx="3657616" cy="3636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3C858-FBD4-EF7E-F1D0-219DD68744C2}"/>
              </a:ext>
            </a:extLst>
          </p:cNvPr>
          <p:cNvSpPr txBox="1"/>
          <p:nvPr/>
        </p:nvSpPr>
        <p:spPr>
          <a:xfrm>
            <a:off x="9637815" y="1902273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04CEE66-B963-56D4-C929-96C2255A4C0C}"/>
              </a:ext>
            </a:extLst>
          </p:cNvPr>
          <p:cNvCxnSpPr>
            <a:cxnSpLocks/>
          </p:cNvCxnSpPr>
          <p:nvPr/>
        </p:nvCxnSpPr>
        <p:spPr>
          <a:xfrm>
            <a:off x="9880830" y="2260573"/>
            <a:ext cx="84668" cy="5978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>
            <a:extLst>
              <a:ext uri="{FF2B5EF4-FFF2-40B4-BE49-F238E27FC236}">
                <a16:creationId xmlns:a16="http://schemas.microsoft.com/office/drawing/2014/main" id="{ACADEB67-9CF3-9D9E-089F-A266E671E2CF}"/>
              </a:ext>
            </a:extLst>
          </p:cNvPr>
          <p:cNvSpPr>
            <a:spLocks noChangeAspect="1"/>
          </p:cNvSpPr>
          <p:nvPr/>
        </p:nvSpPr>
        <p:spPr>
          <a:xfrm>
            <a:off x="9922825" y="288826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グラフィカル ユーザー インターフェイス, テキスト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9B373D4-15C1-8CCC-8D8A-AF07A7E2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41" t="34121" r="63335" b="39619"/>
          <a:stretch/>
        </p:blipFill>
        <p:spPr>
          <a:xfrm>
            <a:off x="5053611" y="2497269"/>
            <a:ext cx="2785436" cy="3060000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64961D2-E189-DF23-4D93-AD9CF1985B82}"/>
              </a:ext>
            </a:extLst>
          </p:cNvPr>
          <p:cNvCxnSpPr>
            <a:cxnSpLocks/>
          </p:cNvCxnSpPr>
          <p:nvPr/>
        </p:nvCxnSpPr>
        <p:spPr>
          <a:xfrm flipV="1">
            <a:off x="6123594" y="3207026"/>
            <a:ext cx="543823" cy="2133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CF3E579-CD0D-2524-03A9-C7FBCF74B04E}"/>
              </a:ext>
            </a:extLst>
          </p:cNvPr>
          <p:cNvSpPr txBox="1"/>
          <p:nvPr/>
        </p:nvSpPr>
        <p:spPr>
          <a:xfrm>
            <a:off x="5780128" y="323567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m2</a:t>
            </a:r>
            <a:endParaRPr kumimoji="1" lang="ja-JP" altLang="en-US"/>
          </a:p>
        </p:txBody>
      </p:sp>
      <p:pic>
        <p:nvPicPr>
          <p:cNvPr id="26" name="図 25" descr="グラフィカル ユーザー インターフェイス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53B28B7-36D9-6D96-A2D9-B40B1ADD9F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35" t="45381" r="58275" b="38344"/>
          <a:stretch/>
        </p:blipFill>
        <p:spPr>
          <a:xfrm>
            <a:off x="0" y="2497269"/>
            <a:ext cx="4861342" cy="2448000"/>
          </a:xfrm>
          <a:prstGeom prst="rect">
            <a:avLst/>
          </a:prstGeom>
        </p:spPr>
      </p:pic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E2A45C5-AF05-D41B-A6F3-BEC3F78A015F}"/>
              </a:ext>
            </a:extLst>
          </p:cNvPr>
          <p:cNvCxnSpPr>
            <a:cxnSpLocks/>
          </p:cNvCxnSpPr>
          <p:nvPr/>
        </p:nvCxnSpPr>
        <p:spPr>
          <a:xfrm flipV="1">
            <a:off x="2795185" y="3276957"/>
            <a:ext cx="340580" cy="7792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155CD72-BAC3-7328-6CD7-9FC164923FE2}"/>
              </a:ext>
            </a:extLst>
          </p:cNvPr>
          <p:cNvSpPr txBox="1"/>
          <p:nvPr/>
        </p:nvSpPr>
        <p:spPr>
          <a:xfrm>
            <a:off x="2480724" y="401769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m1</a:t>
            </a:r>
            <a:endParaRPr kumimoji="1" lang="ja-JP" altLang="en-US"/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1AA20B41-0909-6BE1-D5FA-3E42040C3EFE}"/>
              </a:ext>
            </a:extLst>
          </p:cNvPr>
          <p:cNvSpPr>
            <a:spLocks noChangeAspect="1"/>
          </p:cNvSpPr>
          <p:nvPr/>
        </p:nvSpPr>
        <p:spPr>
          <a:xfrm>
            <a:off x="6607258" y="309645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3FCC8EF0-1AF6-F1C2-4DD1-95BFF8ED4FC1}"/>
              </a:ext>
            </a:extLst>
          </p:cNvPr>
          <p:cNvSpPr>
            <a:spLocks noChangeAspect="1"/>
          </p:cNvSpPr>
          <p:nvPr/>
        </p:nvSpPr>
        <p:spPr>
          <a:xfrm>
            <a:off x="3108648" y="311702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0AC66F1-A5A2-97B5-23DC-0BD480236AC4}"/>
              </a:ext>
            </a:extLst>
          </p:cNvPr>
          <p:cNvSpPr txBox="1"/>
          <p:nvPr/>
        </p:nvSpPr>
        <p:spPr>
          <a:xfrm>
            <a:off x="2626588" y="1573956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Symbol" pitchFamily="2" charset="2"/>
              </a:rPr>
              <a:t>→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1</a:t>
            </a:r>
            <a:r>
              <a:rPr kumimoji="1" lang="ja-JP" altLang="en-US"/>
              <a:t>（</a:t>
            </a:r>
            <a:r>
              <a:rPr kumimoji="1" lang="en-US" altLang="ja-JP" dirty="0"/>
              <a:t>0, 0, 0.2425</a:t>
            </a:r>
            <a:r>
              <a:rPr kumimoji="1" lang="ja-JP" altLang="en-US"/>
              <a:t>）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9D45042-2A9D-99C8-BF55-E1740021AAB4}"/>
              </a:ext>
            </a:extLst>
          </p:cNvPr>
          <p:cNvSpPr txBox="1"/>
          <p:nvPr/>
        </p:nvSpPr>
        <p:spPr>
          <a:xfrm>
            <a:off x="5031370" y="1573956"/>
            <a:ext cx="36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Symbol" pitchFamily="2" charset="2"/>
              </a:rPr>
              <a:t>→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2</a:t>
            </a:r>
            <a:r>
              <a:rPr kumimoji="1" lang="ja-JP" altLang="en-US"/>
              <a:t>（</a:t>
            </a:r>
            <a:r>
              <a:rPr kumimoji="1" lang="en-US" altLang="ja-JP" dirty="0"/>
              <a:t>0.03585, 0.07170, 0.41276</a:t>
            </a:r>
            <a:r>
              <a:rPr kumimoji="1" lang="ja-JP" altLang="en-US"/>
              <a:t>）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691F30A-AB8F-FA26-39D3-E16D96D677F6}"/>
              </a:ext>
            </a:extLst>
          </p:cNvPr>
          <p:cNvSpPr txBox="1"/>
          <p:nvPr/>
        </p:nvSpPr>
        <p:spPr>
          <a:xfrm>
            <a:off x="9388687" y="1573956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Symbol" pitchFamily="2" charset="2"/>
              </a:rPr>
              <a:t>→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r>
              <a:rPr kumimoji="1" lang="ja-JP" altLang="en-US"/>
              <a:t>（</a:t>
            </a:r>
            <a:r>
              <a:rPr kumimoji="1" lang="en-US" altLang="ja-JP" dirty="0"/>
              <a:t>0, 0, 0.27716</a:t>
            </a:r>
            <a:r>
              <a:rPr kumimoji="1" lang="ja-JP" altLang="en-US"/>
              <a:t>）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24BE5B6-84A7-AFDB-1050-DEA1B976F9E0}"/>
              </a:ext>
            </a:extLst>
          </p:cNvPr>
          <p:cNvSpPr txBox="1"/>
          <p:nvPr/>
        </p:nvSpPr>
        <p:spPr>
          <a:xfrm>
            <a:off x="3534227" y="55572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+mn-ea"/>
              </a:rPr>
              <a:t>基準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6B22B50-6529-C334-6285-B7FC510E160F}"/>
              </a:ext>
            </a:extLst>
          </p:cNvPr>
          <p:cNvSpPr txBox="1"/>
          <p:nvPr/>
        </p:nvSpPr>
        <p:spPr>
          <a:xfrm>
            <a:off x="5883573" y="5544456"/>
            <a:ext cx="1742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-6.71829725 </a:t>
            </a:r>
            <a:r>
              <a:rPr kumimoji="1" lang="en-US" altLang="ja-JP" dirty="0">
                <a:latin typeface="+mn-ea"/>
              </a:rPr>
              <a:t>eV</a:t>
            </a:r>
          </a:p>
          <a:p>
            <a:r>
              <a:rPr kumimoji="1" lang="en-US" altLang="ja-JP" b="1" dirty="0">
                <a:solidFill>
                  <a:srgbClr val="FF0000"/>
                </a:solidFill>
                <a:latin typeface="+mn-ea"/>
              </a:rPr>
              <a:t>Stable</a:t>
            </a:r>
            <a:endParaRPr kumimoji="1" lang="ja-JP" altLang="en-US" b="1">
              <a:solidFill>
                <a:srgbClr val="FF0000"/>
              </a:solidFill>
              <a:latin typeface="+mn-ea"/>
            </a:endParaRPr>
          </a:p>
          <a:p>
            <a:endParaRPr kumimoji="1" lang="ja-JP" altLang="en-US">
              <a:latin typeface="+mn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5383422-C53B-8F7F-750E-A77BB774AECE}"/>
              </a:ext>
            </a:extLst>
          </p:cNvPr>
          <p:cNvSpPr txBox="1"/>
          <p:nvPr/>
        </p:nvSpPr>
        <p:spPr>
          <a:xfrm>
            <a:off x="9798128" y="554445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-0.73230285 </a:t>
            </a:r>
            <a:r>
              <a:rPr kumimoji="1" lang="en-US" altLang="ja-JP" dirty="0">
                <a:latin typeface="+mn-ea"/>
              </a:rPr>
              <a:t>eV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7CC75CE-3C02-484C-5329-475E969FBB9B}"/>
              </a:ext>
            </a:extLst>
          </p:cNvPr>
          <p:cNvSpPr txBox="1"/>
          <p:nvPr/>
        </p:nvSpPr>
        <p:spPr>
          <a:xfrm>
            <a:off x="431391" y="1432380"/>
            <a:ext cx="14253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+mn-ea"/>
              </a:rPr>
              <a:t>NaCrO</a:t>
            </a:r>
            <a:r>
              <a:rPr kumimoji="1" lang="en-US" altLang="ja-JP" sz="2800" baseline="-25000" dirty="0">
                <a:latin typeface="+mn-ea"/>
              </a:rPr>
              <a:t>2</a:t>
            </a:r>
            <a:endParaRPr kumimoji="1" lang="ja-JP" altLang="en-US" sz="2800" baseline="-25000">
              <a:latin typeface="+mn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470CBB7-697A-3B36-7433-2BDFCC80EE57}"/>
              </a:ext>
            </a:extLst>
          </p:cNvPr>
          <p:cNvSpPr txBox="1"/>
          <p:nvPr/>
        </p:nvSpPr>
        <p:spPr>
          <a:xfrm>
            <a:off x="2840377" y="120353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1</a:t>
            </a:r>
            <a:r>
              <a:rPr kumimoji="1" lang="ja-JP" altLang="en-US"/>
              <a:t>（</a:t>
            </a:r>
            <a:r>
              <a:rPr kumimoji="1" lang="en-US" altLang="ja-JP" dirty="0"/>
              <a:t>0, 0, 0.115</a:t>
            </a:r>
            <a:r>
              <a:rPr kumimoji="1" lang="ja-JP" altLang="en-US"/>
              <a:t>）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3B7155D-1BB8-C07E-2970-F60E64FC11ED}"/>
              </a:ext>
            </a:extLst>
          </p:cNvPr>
          <p:cNvSpPr txBox="1"/>
          <p:nvPr/>
        </p:nvSpPr>
        <p:spPr>
          <a:xfrm>
            <a:off x="5264827" y="1203531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2</a:t>
            </a:r>
            <a:r>
              <a:rPr kumimoji="1" lang="ja-JP" altLang="en-US"/>
              <a:t>（</a:t>
            </a:r>
            <a:r>
              <a:rPr kumimoji="1" lang="en-US" altLang="ja-JP" dirty="0"/>
              <a:t>0.120, 0.240, 0.4050</a:t>
            </a:r>
            <a:r>
              <a:rPr kumimoji="1" lang="ja-JP" altLang="en-US"/>
              <a:t>）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982E2B4-E19F-73B0-5723-9F269C04804D}"/>
              </a:ext>
            </a:extLst>
          </p:cNvPr>
          <p:cNvSpPr txBox="1"/>
          <p:nvPr/>
        </p:nvSpPr>
        <p:spPr>
          <a:xfrm>
            <a:off x="9612312" y="120353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r>
              <a:rPr kumimoji="1" lang="ja-JP" altLang="en-US"/>
              <a:t>（</a:t>
            </a:r>
            <a:r>
              <a:rPr kumimoji="1" lang="en-US" altLang="ja-JP" dirty="0"/>
              <a:t>0, 0, 0.300</a:t>
            </a:r>
            <a:r>
              <a:rPr kumimoji="1" lang="ja-JP" altLang="en-US"/>
              <a:t>）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C82B95C-B011-DE9A-C384-F041CB7BB803}"/>
              </a:ext>
            </a:extLst>
          </p:cNvPr>
          <p:cNvSpPr txBox="1"/>
          <p:nvPr/>
        </p:nvSpPr>
        <p:spPr>
          <a:xfrm>
            <a:off x="431391" y="239919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Na</a:t>
            </a:r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1807D93-3D17-96F0-22D0-F817A3D68AC0}"/>
              </a:ext>
            </a:extLst>
          </p:cNvPr>
          <p:cNvSpPr txBox="1"/>
          <p:nvPr/>
        </p:nvSpPr>
        <p:spPr>
          <a:xfrm>
            <a:off x="994618" y="239919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</a:t>
            </a:r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A4B97FE-889C-D9CA-F83F-CDF7572D5E1E}"/>
              </a:ext>
            </a:extLst>
          </p:cNvPr>
          <p:cNvSpPr txBox="1"/>
          <p:nvPr/>
        </p:nvSpPr>
        <p:spPr>
          <a:xfrm>
            <a:off x="1551856" y="239919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</a:t>
            </a:r>
            <a:endParaRPr kumimoji="1" lang="ja-JP" altLang="en-US"/>
          </a:p>
        </p:txBody>
      </p:sp>
      <p:sp>
        <p:nvSpPr>
          <p:cNvPr id="46" name="円/楕円 45">
            <a:extLst>
              <a:ext uri="{FF2B5EF4-FFF2-40B4-BE49-F238E27FC236}">
                <a16:creationId xmlns:a16="http://schemas.microsoft.com/office/drawing/2014/main" id="{5E263F65-69F1-E9CE-4D05-620F2B081FEE}"/>
              </a:ext>
            </a:extLst>
          </p:cNvPr>
          <p:cNvSpPr>
            <a:spLocks noChangeAspect="1"/>
          </p:cNvSpPr>
          <p:nvPr/>
        </p:nvSpPr>
        <p:spPr>
          <a:xfrm>
            <a:off x="545567" y="2172021"/>
            <a:ext cx="180000" cy="1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8AA1D75A-E1D7-331D-5748-E2C17110D64A}"/>
              </a:ext>
            </a:extLst>
          </p:cNvPr>
          <p:cNvSpPr>
            <a:spLocks noChangeAspect="1"/>
          </p:cNvSpPr>
          <p:nvPr/>
        </p:nvSpPr>
        <p:spPr>
          <a:xfrm>
            <a:off x="1091919" y="2190021"/>
            <a:ext cx="144000" cy="144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>
            <a:extLst>
              <a:ext uri="{FF2B5EF4-FFF2-40B4-BE49-F238E27FC236}">
                <a16:creationId xmlns:a16="http://schemas.microsoft.com/office/drawing/2014/main" id="{5514F790-6E25-CCC1-E65B-427BA9FEA50C}"/>
              </a:ext>
            </a:extLst>
          </p:cNvPr>
          <p:cNvSpPr>
            <a:spLocks noChangeAspect="1"/>
          </p:cNvSpPr>
          <p:nvPr/>
        </p:nvSpPr>
        <p:spPr>
          <a:xfrm>
            <a:off x="1602272" y="2136021"/>
            <a:ext cx="252000" cy="25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1E292F-756B-1005-3913-ECD7F08BE50F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65288A67-1D01-5181-A450-8A521A9EDB52}"/>
              </a:ext>
            </a:extLst>
          </p:cNvPr>
          <p:cNvSpPr txBox="1">
            <a:spLocks/>
          </p:cNvSpPr>
          <p:nvPr/>
        </p:nvSpPr>
        <p:spPr>
          <a:xfrm>
            <a:off x="871538" y="514269"/>
            <a:ext cx="7180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Muon stopping site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8AAD25-275A-4BDD-1562-B09E50C78CFD}"/>
              </a:ext>
            </a:extLst>
          </p:cNvPr>
          <p:cNvSpPr txBox="1"/>
          <p:nvPr/>
        </p:nvSpPr>
        <p:spPr>
          <a:xfrm>
            <a:off x="1222755" y="5486938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Colomb potential</a:t>
            </a:r>
          </a:p>
          <a:p>
            <a:r>
              <a:rPr kumimoji="1" lang="en-US" altLang="ja-JP" dirty="0">
                <a:latin typeface="+mn-ea"/>
              </a:rPr>
              <a:t>energy</a:t>
            </a:r>
            <a:endParaRPr kumimoji="1" lang="ja-JP" altLang="en-US">
              <a:latin typeface="+mn-ea"/>
            </a:endParaRPr>
          </a:p>
        </p:txBody>
      </p:sp>
      <p:pic>
        <p:nvPicPr>
          <p:cNvPr id="11" name="図 10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4E7253DB-FCEC-2898-0256-85E5E00DB2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7DF68-300C-A831-6B1A-8435DFB0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58D0B256-4917-D002-50CC-162C8B573F21}"/>
              </a:ext>
            </a:extLst>
          </p:cNvPr>
          <p:cNvSpPr txBox="1">
            <a:spLocks/>
          </p:cNvSpPr>
          <p:nvPr/>
        </p:nvSpPr>
        <p:spPr>
          <a:xfrm>
            <a:off x="871538" y="514269"/>
            <a:ext cx="7180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Muon stopping site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 descr="グラフィカル ユーザー インターフェイス, テキスト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643DAFC-F8AE-7260-652E-B1057D967B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45" t="38880" r="63951" b="38461"/>
          <a:stretch/>
        </p:blipFill>
        <p:spPr>
          <a:xfrm>
            <a:off x="8052022" y="2497269"/>
            <a:ext cx="3657616" cy="3636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B8D9BAD-8EEA-F77C-4297-38F1AD73F5C6}"/>
              </a:ext>
            </a:extLst>
          </p:cNvPr>
          <p:cNvSpPr txBox="1"/>
          <p:nvPr/>
        </p:nvSpPr>
        <p:spPr>
          <a:xfrm>
            <a:off x="9637815" y="1902273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470E7928-F42B-1FA2-A96B-79A07D04A456}"/>
              </a:ext>
            </a:extLst>
          </p:cNvPr>
          <p:cNvCxnSpPr>
            <a:cxnSpLocks/>
          </p:cNvCxnSpPr>
          <p:nvPr/>
        </p:nvCxnSpPr>
        <p:spPr>
          <a:xfrm>
            <a:off x="9880830" y="2260573"/>
            <a:ext cx="84668" cy="5978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 descr="グラフィカル ユーザー インターフェイス, テキスト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12BE9BA-1648-517C-5D35-777928C3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41" t="34121" r="63335" b="39619"/>
          <a:stretch/>
        </p:blipFill>
        <p:spPr>
          <a:xfrm>
            <a:off x="5053611" y="2497269"/>
            <a:ext cx="2785436" cy="3060000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5EE8B784-1A47-2B62-758B-C02C97FC8D68}"/>
              </a:ext>
            </a:extLst>
          </p:cNvPr>
          <p:cNvCxnSpPr>
            <a:cxnSpLocks/>
          </p:cNvCxnSpPr>
          <p:nvPr/>
        </p:nvCxnSpPr>
        <p:spPr>
          <a:xfrm flipV="1">
            <a:off x="6123594" y="3207026"/>
            <a:ext cx="543823" cy="2133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B3E96AF-808E-6225-015F-207DA2C4B7AB}"/>
              </a:ext>
            </a:extLst>
          </p:cNvPr>
          <p:cNvSpPr txBox="1"/>
          <p:nvPr/>
        </p:nvSpPr>
        <p:spPr>
          <a:xfrm>
            <a:off x="5780128" y="323567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m2</a:t>
            </a:r>
            <a:endParaRPr kumimoji="1" lang="ja-JP" altLang="en-US"/>
          </a:p>
        </p:txBody>
      </p:sp>
      <p:pic>
        <p:nvPicPr>
          <p:cNvPr id="26" name="図 25" descr="グラフィカル ユーザー インターフェイス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1D744AF-B911-343C-916E-31722CF2F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35" t="45381" r="58275" b="38344"/>
          <a:stretch/>
        </p:blipFill>
        <p:spPr>
          <a:xfrm>
            <a:off x="0" y="2497269"/>
            <a:ext cx="4861342" cy="2448000"/>
          </a:xfrm>
          <a:prstGeom prst="rect">
            <a:avLst/>
          </a:prstGeom>
        </p:spPr>
      </p:pic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C65FDA23-7230-010C-BECC-67FBF8BD6F15}"/>
              </a:ext>
            </a:extLst>
          </p:cNvPr>
          <p:cNvCxnSpPr>
            <a:cxnSpLocks/>
          </p:cNvCxnSpPr>
          <p:nvPr/>
        </p:nvCxnSpPr>
        <p:spPr>
          <a:xfrm flipV="1">
            <a:off x="2795185" y="3276957"/>
            <a:ext cx="340580" cy="7792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C84F2EE-3C05-0871-EEED-69B8CC0D15B3}"/>
              </a:ext>
            </a:extLst>
          </p:cNvPr>
          <p:cNvSpPr txBox="1"/>
          <p:nvPr/>
        </p:nvSpPr>
        <p:spPr>
          <a:xfrm>
            <a:off x="2480724" y="401769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m1</a:t>
            </a:r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B3361CF-BC5D-2F90-9C3B-16CA8AB47D5E}"/>
              </a:ext>
            </a:extLst>
          </p:cNvPr>
          <p:cNvSpPr txBox="1"/>
          <p:nvPr/>
        </p:nvSpPr>
        <p:spPr>
          <a:xfrm>
            <a:off x="2862560" y="1465801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1</a:t>
            </a:r>
            <a:r>
              <a:rPr kumimoji="1" lang="ja-JP" altLang="en-US"/>
              <a:t>（</a:t>
            </a:r>
            <a:r>
              <a:rPr kumimoji="1" lang="en-US" altLang="ja-JP" dirty="0"/>
              <a:t>0, 0, 0.2425</a:t>
            </a:r>
            <a:r>
              <a:rPr kumimoji="1" lang="ja-JP" altLang="en-US"/>
              <a:t>）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597466C-227B-D239-5047-A6F6CBD395CF}"/>
              </a:ext>
            </a:extLst>
          </p:cNvPr>
          <p:cNvSpPr txBox="1"/>
          <p:nvPr/>
        </p:nvSpPr>
        <p:spPr>
          <a:xfrm>
            <a:off x="5287010" y="1465801"/>
            <a:ext cx="339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2</a:t>
            </a:r>
            <a:r>
              <a:rPr kumimoji="1" lang="ja-JP" altLang="en-US"/>
              <a:t>（</a:t>
            </a:r>
            <a:r>
              <a:rPr kumimoji="1" lang="en-US" altLang="ja-JP" dirty="0"/>
              <a:t>0.03585, 0.07170, 0.41276</a:t>
            </a:r>
            <a:r>
              <a:rPr kumimoji="1" lang="ja-JP" altLang="en-US"/>
              <a:t>）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08168CB-3C7B-EA2A-878C-88F6DB706E11}"/>
              </a:ext>
            </a:extLst>
          </p:cNvPr>
          <p:cNvSpPr txBox="1"/>
          <p:nvPr/>
        </p:nvSpPr>
        <p:spPr>
          <a:xfrm>
            <a:off x="9634495" y="1465801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r>
              <a:rPr kumimoji="1" lang="ja-JP" altLang="en-US"/>
              <a:t>（</a:t>
            </a:r>
            <a:r>
              <a:rPr kumimoji="1" lang="en-US" altLang="ja-JP" dirty="0"/>
              <a:t>0, 0, 0.27716</a:t>
            </a:r>
            <a:r>
              <a:rPr kumimoji="1" lang="ja-JP" altLang="en-US"/>
              <a:t>）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BC811F2-1278-2A64-99EF-EA89A308280C}"/>
              </a:ext>
            </a:extLst>
          </p:cNvPr>
          <p:cNvSpPr txBox="1"/>
          <p:nvPr/>
        </p:nvSpPr>
        <p:spPr>
          <a:xfrm>
            <a:off x="3534227" y="55572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+mn-ea"/>
              </a:rPr>
              <a:t>基準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46174D5-BFEF-CE69-8FD0-7F1C976B284C}"/>
              </a:ext>
            </a:extLst>
          </p:cNvPr>
          <p:cNvSpPr txBox="1"/>
          <p:nvPr/>
        </p:nvSpPr>
        <p:spPr>
          <a:xfrm>
            <a:off x="5883573" y="5544456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-6.71829725 </a:t>
            </a:r>
            <a:r>
              <a:rPr kumimoji="1" lang="en-US" altLang="ja-JP" dirty="0">
                <a:latin typeface="+mn-ea"/>
              </a:rPr>
              <a:t>eV</a:t>
            </a:r>
          </a:p>
          <a:p>
            <a:r>
              <a:rPr kumimoji="1" lang="en-US" altLang="ja-JP" b="1" dirty="0">
                <a:solidFill>
                  <a:srgbClr val="FF0000"/>
                </a:solidFill>
                <a:latin typeface="+mn-ea"/>
              </a:rPr>
              <a:t>Stable</a:t>
            </a:r>
            <a:endParaRPr kumimoji="1" lang="ja-JP" altLang="en-US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EE183A5-4F35-D89E-3EC7-CEF2E36D13EF}"/>
              </a:ext>
            </a:extLst>
          </p:cNvPr>
          <p:cNvSpPr txBox="1"/>
          <p:nvPr/>
        </p:nvSpPr>
        <p:spPr>
          <a:xfrm>
            <a:off x="9798128" y="554445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-0.73230285 </a:t>
            </a:r>
            <a:r>
              <a:rPr kumimoji="1" lang="en-US" altLang="ja-JP" dirty="0">
                <a:latin typeface="+mn-ea"/>
              </a:rPr>
              <a:t>eV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79562B7-D845-4279-3A51-6B9FEDB519DE}"/>
              </a:ext>
            </a:extLst>
          </p:cNvPr>
          <p:cNvSpPr txBox="1"/>
          <p:nvPr/>
        </p:nvSpPr>
        <p:spPr>
          <a:xfrm>
            <a:off x="431391" y="1432380"/>
            <a:ext cx="14253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+mn-ea"/>
              </a:rPr>
              <a:t>NaCrO</a:t>
            </a:r>
            <a:r>
              <a:rPr kumimoji="1" lang="en-US" altLang="ja-JP" sz="2800" baseline="-25000" dirty="0">
                <a:latin typeface="+mn-ea"/>
              </a:rPr>
              <a:t>2</a:t>
            </a:r>
            <a:endParaRPr kumimoji="1" lang="ja-JP" altLang="en-US" sz="2800" baseline="-25000"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492EA0-8203-3497-921A-55F05EB8994B}"/>
              </a:ext>
            </a:extLst>
          </p:cNvPr>
          <p:cNvSpPr txBox="1"/>
          <p:nvPr/>
        </p:nvSpPr>
        <p:spPr>
          <a:xfrm>
            <a:off x="3341866" y="642611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1.278 Oe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445404-017B-CAA8-BA28-47FE61895170}"/>
              </a:ext>
            </a:extLst>
          </p:cNvPr>
          <p:cNvSpPr txBox="1"/>
          <p:nvPr/>
        </p:nvSpPr>
        <p:spPr>
          <a:xfrm>
            <a:off x="5969046" y="642611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1.775 Oe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FDC4E82-69D2-212A-1EE5-04BF0A0BCCCB}"/>
              </a:ext>
            </a:extLst>
          </p:cNvPr>
          <p:cNvSpPr txBox="1"/>
          <p:nvPr/>
        </p:nvSpPr>
        <p:spPr>
          <a:xfrm>
            <a:off x="9923164" y="642137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2.025 Oe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F579AD-74B5-653B-A938-AC7C9EA91D80}"/>
              </a:ext>
            </a:extLst>
          </p:cNvPr>
          <p:cNvSpPr txBox="1"/>
          <p:nvPr/>
        </p:nvSpPr>
        <p:spPr>
          <a:xfrm>
            <a:off x="431391" y="239919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Na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B95515-96D2-07A6-6B29-E284AD0F6044}"/>
              </a:ext>
            </a:extLst>
          </p:cNvPr>
          <p:cNvSpPr txBox="1"/>
          <p:nvPr/>
        </p:nvSpPr>
        <p:spPr>
          <a:xfrm>
            <a:off x="994618" y="239919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316980A-8F40-9E45-C9C8-2F5BBA4D613B}"/>
              </a:ext>
            </a:extLst>
          </p:cNvPr>
          <p:cNvSpPr txBox="1"/>
          <p:nvPr/>
        </p:nvSpPr>
        <p:spPr>
          <a:xfrm>
            <a:off x="1551856" y="239919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</a:t>
            </a:r>
            <a:endParaRPr kumimoji="1" lang="ja-JP" altLang="en-US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881D81F0-E7ED-37D6-2691-CDB711D69C59}"/>
              </a:ext>
            </a:extLst>
          </p:cNvPr>
          <p:cNvSpPr>
            <a:spLocks noChangeAspect="1"/>
          </p:cNvSpPr>
          <p:nvPr/>
        </p:nvSpPr>
        <p:spPr>
          <a:xfrm>
            <a:off x="545567" y="2172021"/>
            <a:ext cx="180000" cy="1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B6018DCB-EBFF-FDE5-3F98-EB1816C6FFDF}"/>
              </a:ext>
            </a:extLst>
          </p:cNvPr>
          <p:cNvSpPr>
            <a:spLocks noChangeAspect="1"/>
          </p:cNvSpPr>
          <p:nvPr/>
        </p:nvSpPr>
        <p:spPr>
          <a:xfrm>
            <a:off x="1091919" y="2190021"/>
            <a:ext cx="144000" cy="144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35265868-E68E-9455-EA9D-8E0E70A0147B}"/>
              </a:ext>
            </a:extLst>
          </p:cNvPr>
          <p:cNvSpPr>
            <a:spLocks noChangeAspect="1"/>
          </p:cNvSpPr>
          <p:nvPr/>
        </p:nvSpPr>
        <p:spPr>
          <a:xfrm>
            <a:off x="1602272" y="2136021"/>
            <a:ext cx="252000" cy="25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C11378-C4B2-8D8C-C56E-1FCE22185B53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B160520-368D-B905-ABC0-F1B4944F7315}"/>
              </a:ext>
            </a:extLst>
          </p:cNvPr>
          <p:cNvSpPr txBox="1"/>
          <p:nvPr/>
        </p:nvSpPr>
        <p:spPr>
          <a:xfrm>
            <a:off x="1222755" y="5486938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Colomb potential</a:t>
            </a:r>
          </a:p>
          <a:p>
            <a:r>
              <a:rPr kumimoji="1" lang="en-US" altLang="ja-JP" dirty="0">
                <a:latin typeface="+mn-ea"/>
              </a:rPr>
              <a:t>energy</a:t>
            </a:r>
            <a:endParaRPr kumimoji="1" lang="ja-JP" altLang="en-US">
              <a:latin typeface="+mn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B91262-AE8F-ABCC-2E84-F7FEE79EA8D6}"/>
              </a:ext>
            </a:extLst>
          </p:cNvPr>
          <p:cNvSpPr txBox="1"/>
          <p:nvPr/>
        </p:nvSpPr>
        <p:spPr>
          <a:xfrm>
            <a:off x="636480" y="6410821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Field distribution </a:t>
            </a:r>
            <a:r>
              <a:rPr kumimoji="1" lang="en-US" altLang="ja-JP" dirty="0" err="1">
                <a:latin typeface="+mn-ea"/>
              </a:rPr>
              <a:t>widthΔ</a:t>
            </a:r>
            <a:endParaRPr kumimoji="1" lang="en-US" altLang="ja-JP" dirty="0">
              <a:latin typeface="+mn-ea"/>
            </a:endParaRPr>
          </a:p>
        </p:txBody>
      </p:sp>
      <p:pic>
        <p:nvPicPr>
          <p:cNvPr id="25" name="図 24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E03B6AB2-B5FE-0DA9-CB9E-12A2F806E8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70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A4D638A-1702-8352-EA32-8CC0BBEEF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02" t="35401" r="62938" b="40593"/>
          <a:stretch/>
        </p:blipFill>
        <p:spPr>
          <a:xfrm>
            <a:off x="2490445" y="2174789"/>
            <a:ext cx="2837657" cy="284338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C48C28-FBBA-679E-923D-028577EE46BF}"/>
              </a:ext>
            </a:extLst>
          </p:cNvPr>
          <p:cNvSpPr txBox="1"/>
          <p:nvPr/>
        </p:nvSpPr>
        <p:spPr>
          <a:xfrm>
            <a:off x="293178" y="1432380"/>
            <a:ext cx="12650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+mn-ea"/>
              </a:rPr>
              <a:t>LiCrO</a:t>
            </a:r>
            <a:r>
              <a:rPr kumimoji="1" lang="en-US" altLang="ja-JP" sz="2800" baseline="-25000" dirty="0">
                <a:latin typeface="+mn-ea"/>
              </a:rPr>
              <a:t>2</a:t>
            </a:r>
            <a:endParaRPr kumimoji="1" lang="ja-JP" altLang="en-US" sz="2800" baseline="-25000">
              <a:latin typeface="+mn-ea"/>
            </a:endParaRPr>
          </a:p>
        </p:txBody>
      </p:sp>
      <p:pic>
        <p:nvPicPr>
          <p:cNvPr id="14" name="図 13" descr="コンピューター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4F6BCDE-E427-F8E6-0F2C-0DC4BEBFB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70" t="38741" r="69136" b="40008"/>
          <a:stretch/>
        </p:blipFill>
        <p:spPr>
          <a:xfrm>
            <a:off x="5744197" y="2195783"/>
            <a:ext cx="2111425" cy="2916000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3CD3304-361C-CA4F-5EAF-699B5A3359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43" t="28376" r="68601" b="39424"/>
          <a:stretch/>
        </p:blipFill>
        <p:spPr>
          <a:xfrm>
            <a:off x="9648999" y="2174789"/>
            <a:ext cx="1706005" cy="33480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32CB1A0-9CE2-94E3-0F15-B264E167C187}"/>
              </a:ext>
            </a:extLst>
          </p:cNvPr>
          <p:cNvSpPr txBox="1"/>
          <p:nvPr/>
        </p:nvSpPr>
        <p:spPr>
          <a:xfrm>
            <a:off x="9307567" y="3395066"/>
            <a:ext cx="4347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389A78D-186F-01A9-2CA6-0D86D187906D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9742301" y="3480591"/>
            <a:ext cx="759700" cy="9914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26357EE-2DC2-3E7D-8707-43EBDEA56069}"/>
              </a:ext>
            </a:extLst>
          </p:cNvPr>
          <p:cNvCxnSpPr>
            <a:cxnSpLocks/>
          </p:cNvCxnSpPr>
          <p:nvPr/>
        </p:nvCxnSpPr>
        <p:spPr>
          <a:xfrm>
            <a:off x="6355194" y="3036201"/>
            <a:ext cx="544445" cy="52554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741EA75-3550-2D0C-E5D8-03B19B786F5B}"/>
              </a:ext>
            </a:extLst>
          </p:cNvPr>
          <p:cNvSpPr txBox="1"/>
          <p:nvPr/>
        </p:nvSpPr>
        <p:spPr>
          <a:xfrm>
            <a:off x="5994670" y="2739729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m2</a:t>
            </a:r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924027B-8EB2-FDE4-9926-73D6A89399AF}"/>
              </a:ext>
            </a:extLst>
          </p:cNvPr>
          <p:cNvCxnSpPr>
            <a:cxnSpLocks/>
          </p:cNvCxnSpPr>
          <p:nvPr/>
        </p:nvCxnSpPr>
        <p:spPr>
          <a:xfrm>
            <a:off x="2777354" y="2856264"/>
            <a:ext cx="784480" cy="49537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E9078BF-5B68-ECB3-B583-AF43F464C7D8}"/>
              </a:ext>
            </a:extLst>
          </p:cNvPr>
          <p:cNvSpPr txBox="1"/>
          <p:nvPr/>
        </p:nvSpPr>
        <p:spPr>
          <a:xfrm>
            <a:off x="2413750" y="2639767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m1</a:t>
            </a:r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FD49C6C-CA4E-7CB1-F992-E758E362BA75}"/>
              </a:ext>
            </a:extLst>
          </p:cNvPr>
          <p:cNvSpPr txBox="1"/>
          <p:nvPr/>
        </p:nvSpPr>
        <p:spPr>
          <a:xfrm>
            <a:off x="4265143" y="55533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+mn-ea"/>
              </a:rPr>
              <a:t>基準</a:t>
            </a: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5A4AB2AB-A209-19A2-6588-8E04177DB2D4}"/>
              </a:ext>
            </a:extLst>
          </p:cNvPr>
          <p:cNvSpPr>
            <a:spLocks noChangeAspect="1"/>
          </p:cNvSpPr>
          <p:nvPr/>
        </p:nvSpPr>
        <p:spPr>
          <a:xfrm>
            <a:off x="3565136" y="3298974"/>
            <a:ext cx="180000" cy="180000"/>
          </a:xfrm>
          <a:prstGeom prst="ellipse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3CD228AD-F7F0-2A6D-71DD-DDBDD42D8875}"/>
              </a:ext>
            </a:extLst>
          </p:cNvPr>
          <p:cNvSpPr>
            <a:spLocks noChangeAspect="1"/>
          </p:cNvSpPr>
          <p:nvPr/>
        </p:nvSpPr>
        <p:spPr>
          <a:xfrm>
            <a:off x="6877119" y="3489732"/>
            <a:ext cx="180000" cy="180000"/>
          </a:xfrm>
          <a:prstGeom prst="ellipse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8793A9FE-9C27-2E7C-3378-7F802BDF7DD1}"/>
              </a:ext>
            </a:extLst>
          </p:cNvPr>
          <p:cNvSpPr>
            <a:spLocks noChangeAspect="1"/>
          </p:cNvSpPr>
          <p:nvPr/>
        </p:nvSpPr>
        <p:spPr>
          <a:xfrm>
            <a:off x="10448820" y="3368925"/>
            <a:ext cx="180000" cy="180000"/>
          </a:xfrm>
          <a:prstGeom prst="ellipse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6249A94-8D27-169E-87D8-C552A0D3CA93}"/>
              </a:ext>
            </a:extLst>
          </p:cNvPr>
          <p:cNvSpPr txBox="1"/>
          <p:nvPr/>
        </p:nvSpPr>
        <p:spPr>
          <a:xfrm>
            <a:off x="3140952" y="1586268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Symbol" pitchFamily="2" charset="2"/>
              </a:rPr>
              <a:t>→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1</a:t>
            </a:r>
            <a:r>
              <a:rPr kumimoji="1" lang="ja-JP" altLang="en-US"/>
              <a:t>（</a:t>
            </a:r>
            <a:r>
              <a:rPr kumimoji="1" lang="en-US" altLang="ja-JP" dirty="0"/>
              <a:t>0, 0, 0.20325</a:t>
            </a:r>
            <a:r>
              <a:rPr kumimoji="1" lang="ja-JP" altLang="en-US"/>
              <a:t>）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F327C1E-8B8E-1345-34DC-A83826761743}"/>
              </a:ext>
            </a:extLst>
          </p:cNvPr>
          <p:cNvSpPr txBox="1"/>
          <p:nvPr/>
        </p:nvSpPr>
        <p:spPr>
          <a:xfrm>
            <a:off x="5468978" y="1586268"/>
            <a:ext cx="36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Symbol" pitchFamily="2" charset="2"/>
              </a:rPr>
              <a:t>→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2</a:t>
            </a:r>
            <a:r>
              <a:rPr kumimoji="1" lang="ja-JP" altLang="en-US"/>
              <a:t>（</a:t>
            </a:r>
            <a:r>
              <a:rPr kumimoji="1" lang="en-US" altLang="ja-JP" dirty="0"/>
              <a:t>0.15980, 0.08285, 0.13072</a:t>
            </a:r>
            <a:r>
              <a:rPr kumimoji="1" lang="ja-JP" altLang="en-US"/>
              <a:t>）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34ACE11-E279-5AFB-69F6-494A61BF38FD}"/>
              </a:ext>
            </a:extLst>
          </p:cNvPr>
          <p:cNvSpPr txBox="1"/>
          <p:nvPr/>
        </p:nvSpPr>
        <p:spPr>
          <a:xfrm>
            <a:off x="9516158" y="1563474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Symbol" pitchFamily="2" charset="2"/>
              </a:rPr>
              <a:t>→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r>
              <a:rPr kumimoji="1" lang="ja-JP" altLang="en-US"/>
              <a:t>（</a:t>
            </a:r>
            <a:r>
              <a:rPr kumimoji="1" lang="en-US" altLang="ja-JP" dirty="0"/>
              <a:t>0, 0, 0.38299</a:t>
            </a:r>
            <a:r>
              <a:rPr kumimoji="1" lang="ja-JP" altLang="en-US"/>
              <a:t>）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0B9FB2C-9A7A-805C-3B84-5FF5B03077EC}"/>
              </a:ext>
            </a:extLst>
          </p:cNvPr>
          <p:cNvSpPr txBox="1"/>
          <p:nvPr/>
        </p:nvSpPr>
        <p:spPr>
          <a:xfrm>
            <a:off x="6427802" y="549828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-9. 2395 </a:t>
            </a:r>
            <a:r>
              <a:rPr kumimoji="1" lang="en-US" altLang="ja-JP" dirty="0">
                <a:latin typeface="+mn-ea"/>
              </a:rPr>
              <a:t>eV</a:t>
            </a:r>
          </a:p>
          <a:p>
            <a:r>
              <a:rPr kumimoji="1" lang="en-US" altLang="ja-JP" b="1" dirty="0">
                <a:solidFill>
                  <a:srgbClr val="FF0000"/>
                </a:solidFill>
                <a:latin typeface="+mn-ea"/>
              </a:rPr>
              <a:t>Stable</a:t>
            </a:r>
            <a:endParaRPr kumimoji="1" lang="ja-JP" altLang="en-US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B23ACB6-3410-2CA2-9FA1-E6F2C73C2706}"/>
              </a:ext>
            </a:extLst>
          </p:cNvPr>
          <p:cNvSpPr txBox="1"/>
          <p:nvPr/>
        </p:nvSpPr>
        <p:spPr>
          <a:xfrm>
            <a:off x="9895835" y="554445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-0.3291 </a:t>
            </a:r>
            <a:r>
              <a:rPr kumimoji="1" lang="en-US" altLang="ja-JP" dirty="0">
                <a:latin typeface="+mn-ea"/>
              </a:rPr>
              <a:t>eV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22EE6F5-5880-9334-C5BF-5A561D50241C}"/>
              </a:ext>
            </a:extLst>
          </p:cNvPr>
          <p:cNvSpPr txBox="1"/>
          <p:nvPr/>
        </p:nvSpPr>
        <p:spPr>
          <a:xfrm>
            <a:off x="3386760" y="125769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1</a:t>
            </a:r>
            <a:r>
              <a:rPr kumimoji="1" lang="ja-JP" altLang="en-US"/>
              <a:t>（</a:t>
            </a:r>
            <a:r>
              <a:rPr kumimoji="1" lang="en-US" altLang="ja-JP" dirty="0"/>
              <a:t>0, 0, 0.180</a:t>
            </a:r>
            <a:r>
              <a:rPr kumimoji="1" lang="ja-JP" altLang="en-US"/>
              <a:t>）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FE9615D-9814-8B95-12D8-9D2D221B2034}"/>
              </a:ext>
            </a:extLst>
          </p:cNvPr>
          <p:cNvSpPr txBox="1"/>
          <p:nvPr/>
        </p:nvSpPr>
        <p:spPr>
          <a:xfrm>
            <a:off x="5704953" y="1257694"/>
            <a:ext cx="339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2</a:t>
            </a:r>
            <a:r>
              <a:rPr kumimoji="1" lang="ja-JP" altLang="en-US"/>
              <a:t>（</a:t>
            </a:r>
            <a:r>
              <a:rPr kumimoji="1" lang="en-US" altLang="ja-JP" dirty="0"/>
              <a:t>0.24667, 0.12333, 0.12333</a:t>
            </a:r>
            <a:r>
              <a:rPr kumimoji="1" lang="ja-JP" altLang="en-US"/>
              <a:t>）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2280078-71DB-5BF2-D848-1146E49ACD93}"/>
              </a:ext>
            </a:extLst>
          </p:cNvPr>
          <p:cNvSpPr txBox="1"/>
          <p:nvPr/>
        </p:nvSpPr>
        <p:spPr>
          <a:xfrm>
            <a:off x="9742301" y="1234900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r>
              <a:rPr kumimoji="1" lang="ja-JP" altLang="en-US"/>
              <a:t>（</a:t>
            </a:r>
            <a:r>
              <a:rPr kumimoji="1" lang="en-US" altLang="ja-JP" dirty="0"/>
              <a:t>0, 0, 0.3950</a:t>
            </a:r>
            <a:r>
              <a:rPr kumimoji="1" lang="ja-JP" altLang="en-US"/>
              <a:t>）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DBE2F64-EE8D-7A88-8FA3-A650FD47456D}"/>
              </a:ext>
            </a:extLst>
          </p:cNvPr>
          <p:cNvSpPr txBox="1"/>
          <p:nvPr/>
        </p:nvSpPr>
        <p:spPr>
          <a:xfrm>
            <a:off x="431391" y="2399199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Li</a:t>
            </a:r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3973CEF-D6CA-57C7-2646-5AEE62839C77}"/>
              </a:ext>
            </a:extLst>
          </p:cNvPr>
          <p:cNvSpPr txBox="1"/>
          <p:nvPr/>
        </p:nvSpPr>
        <p:spPr>
          <a:xfrm>
            <a:off x="994618" y="239919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</a:t>
            </a:r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BA98D1D-582F-D1C5-EA4C-642120CCD1B2}"/>
              </a:ext>
            </a:extLst>
          </p:cNvPr>
          <p:cNvSpPr txBox="1"/>
          <p:nvPr/>
        </p:nvSpPr>
        <p:spPr>
          <a:xfrm>
            <a:off x="1551856" y="239919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</a:t>
            </a:r>
            <a:endParaRPr kumimoji="1" lang="ja-JP" altLang="en-US"/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5FB09A14-B6C2-99DA-86B7-C5749AEB3CA2}"/>
              </a:ext>
            </a:extLst>
          </p:cNvPr>
          <p:cNvSpPr>
            <a:spLocks noChangeAspect="1"/>
          </p:cNvSpPr>
          <p:nvPr/>
        </p:nvSpPr>
        <p:spPr>
          <a:xfrm>
            <a:off x="545567" y="2172021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>
            <a:extLst>
              <a:ext uri="{FF2B5EF4-FFF2-40B4-BE49-F238E27FC236}">
                <a16:creationId xmlns:a16="http://schemas.microsoft.com/office/drawing/2014/main" id="{26E63E33-E759-3A55-96AD-00C73ACA4437}"/>
              </a:ext>
            </a:extLst>
          </p:cNvPr>
          <p:cNvSpPr>
            <a:spLocks noChangeAspect="1"/>
          </p:cNvSpPr>
          <p:nvPr/>
        </p:nvSpPr>
        <p:spPr>
          <a:xfrm>
            <a:off x="1091919" y="2190021"/>
            <a:ext cx="144000" cy="144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1A4100D6-CAE0-7395-4376-EC35434FC5DB}"/>
              </a:ext>
            </a:extLst>
          </p:cNvPr>
          <p:cNvSpPr>
            <a:spLocks noChangeAspect="1"/>
          </p:cNvSpPr>
          <p:nvPr/>
        </p:nvSpPr>
        <p:spPr>
          <a:xfrm>
            <a:off x="1602272" y="2136021"/>
            <a:ext cx="252000" cy="25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0BF3983-D73B-D83C-D026-BCD075790326}"/>
              </a:ext>
            </a:extLst>
          </p:cNvPr>
          <p:cNvSpPr txBox="1">
            <a:spLocks/>
          </p:cNvSpPr>
          <p:nvPr/>
        </p:nvSpPr>
        <p:spPr>
          <a:xfrm>
            <a:off x="871538" y="514269"/>
            <a:ext cx="7180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Muon stopping site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187983-1688-F860-285C-5032AFEBA64F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8849F4-946A-F6E3-DF97-2D7CD0770F62}"/>
              </a:ext>
            </a:extLst>
          </p:cNvPr>
          <p:cNvSpPr txBox="1"/>
          <p:nvPr/>
        </p:nvSpPr>
        <p:spPr>
          <a:xfrm>
            <a:off x="1222755" y="5486938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Colomb potential</a:t>
            </a:r>
          </a:p>
          <a:p>
            <a:r>
              <a:rPr kumimoji="1" lang="en-US" altLang="ja-JP" dirty="0">
                <a:latin typeface="+mn-ea"/>
              </a:rPr>
              <a:t>energy</a:t>
            </a:r>
            <a:endParaRPr kumimoji="1" lang="ja-JP" altLang="en-US">
              <a:latin typeface="+mn-ea"/>
            </a:endParaRPr>
          </a:p>
        </p:txBody>
      </p:sp>
      <p:pic>
        <p:nvPicPr>
          <p:cNvPr id="10" name="図 9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4420E09E-B9AA-7B59-B603-EC6276AD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3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C7B5991-EB33-2E84-A075-1EF3C439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02" t="35401" r="62938" b="40593"/>
          <a:stretch/>
        </p:blipFill>
        <p:spPr>
          <a:xfrm>
            <a:off x="2490445" y="2174789"/>
            <a:ext cx="2837657" cy="28433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7A07BA-8F83-A775-42AF-96225485E92A}"/>
              </a:ext>
            </a:extLst>
          </p:cNvPr>
          <p:cNvSpPr txBox="1"/>
          <p:nvPr/>
        </p:nvSpPr>
        <p:spPr>
          <a:xfrm>
            <a:off x="293178" y="1432380"/>
            <a:ext cx="12650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+mn-ea"/>
              </a:rPr>
              <a:t>LiCrO</a:t>
            </a:r>
            <a:r>
              <a:rPr kumimoji="1" lang="en-US" altLang="ja-JP" sz="2800" baseline="-25000" dirty="0">
                <a:latin typeface="+mn-ea"/>
              </a:rPr>
              <a:t>2</a:t>
            </a:r>
            <a:endParaRPr kumimoji="1" lang="ja-JP" altLang="en-US" sz="2800" baseline="-25000">
              <a:latin typeface="+mn-ea"/>
            </a:endParaRPr>
          </a:p>
        </p:txBody>
      </p:sp>
      <p:pic>
        <p:nvPicPr>
          <p:cNvPr id="7" name="図 6" descr="コンピューター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0D02388-5FD5-2521-2B44-C090B6BF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70" t="38741" r="69136" b="40008"/>
          <a:stretch/>
        </p:blipFill>
        <p:spPr>
          <a:xfrm>
            <a:off x="5744197" y="2195783"/>
            <a:ext cx="2111425" cy="2916000"/>
          </a:xfrm>
          <a:prstGeom prst="rect">
            <a:avLst/>
          </a:prstGeom>
        </p:spPr>
      </p:pic>
      <p:pic>
        <p:nvPicPr>
          <p:cNvPr id="8" name="図 7" descr="グラフィカル ユーザー インターフェイス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603C4F9-415D-8EB2-998B-D86ABF934D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43" t="28376" r="68601" b="39424"/>
          <a:stretch/>
        </p:blipFill>
        <p:spPr>
          <a:xfrm>
            <a:off x="9648999" y="2174789"/>
            <a:ext cx="1706005" cy="334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1DA175-0F26-0DB2-4EA5-420435A7CD6A}"/>
              </a:ext>
            </a:extLst>
          </p:cNvPr>
          <p:cNvSpPr txBox="1"/>
          <p:nvPr/>
        </p:nvSpPr>
        <p:spPr>
          <a:xfrm>
            <a:off x="9307567" y="3395066"/>
            <a:ext cx="4347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31E93886-ED38-410D-A3CD-A8831956EA1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9742301" y="3480591"/>
            <a:ext cx="759700" cy="9914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9FE0761-E885-FECE-A34E-9BD20D0F0CB8}"/>
              </a:ext>
            </a:extLst>
          </p:cNvPr>
          <p:cNvCxnSpPr>
            <a:cxnSpLocks/>
          </p:cNvCxnSpPr>
          <p:nvPr/>
        </p:nvCxnSpPr>
        <p:spPr>
          <a:xfrm>
            <a:off x="6355194" y="3036201"/>
            <a:ext cx="544445" cy="52554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7B3BECA-AD8F-55C9-0B5E-259C2CA12BF1}"/>
              </a:ext>
            </a:extLst>
          </p:cNvPr>
          <p:cNvSpPr txBox="1"/>
          <p:nvPr/>
        </p:nvSpPr>
        <p:spPr>
          <a:xfrm>
            <a:off x="5994670" y="2739729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m2</a:t>
            </a:r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CA468857-1D7E-CDD6-8B27-947B03844D64}"/>
              </a:ext>
            </a:extLst>
          </p:cNvPr>
          <p:cNvCxnSpPr>
            <a:cxnSpLocks/>
          </p:cNvCxnSpPr>
          <p:nvPr/>
        </p:nvCxnSpPr>
        <p:spPr>
          <a:xfrm>
            <a:off x="2777354" y="2856264"/>
            <a:ext cx="784480" cy="49537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151D19E-2964-047A-C430-3C45E50D1CD7}"/>
              </a:ext>
            </a:extLst>
          </p:cNvPr>
          <p:cNvSpPr txBox="1"/>
          <p:nvPr/>
        </p:nvSpPr>
        <p:spPr>
          <a:xfrm>
            <a:off x="2413750" y="2639767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m1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E7FC2DA-A44C-C2BF-276D-217D68B16E3E}"/>
              </a:ext>
            </a:extLst>
          </p:cNvPr>
          <p:cNvSpPr txBox="1"/>
          <p:nvPr/>
        </p:nvSpPr>
        <p:spPr>
          <a:xfrm>
            <a:off x="4265143" y="55533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+mn-ea"/>
              </a:rPr>
              <a:t>基準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5CA4046-4BBA-2D8F-919B-F00F6EFA7B45}"/>
              </a:ext>
            </a:extLst>
          </p:cNvPr>
          <p:cNvSpPr txBox="1"/>
          <p:nvPr/>
        </p:nvSpPr>
        <p:spPr>
          <a:xfrm>
            <a:off x="1222755" y="5486938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Colomb potential</a:t>
            </a:r>
          </a:p>
          <a:p>
            <a:r>
              <a:rPr kumimoji="1" lang="en-US" altLang="ja-JP" dirty="0">
                <a:latin typeface="+mn-ea"/>
              </a:rPr>
              <a:t>energy</a:t>
            </a:r>
            <a:endParaRPr kumimoji="1" lang="ja-JP" altLang="en-US">
              <a:latin typeface="+mn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A2DB81D-6710-3DC9-1CB9-BE2859343C28}"/>
              </a:ext>
            </a:extLst>
          </p:cNvPr>
          <p:cNvSpPr txBox="1"/>
          <p:nvPr/>
        </p:nvSpPr>
        <p:spPr>
          <a:xfrm>
            <a:off x="3140952" y="1586268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1</a:t>
            </a:r>
            <a:r>
              <a:rPr kumimoji="1" lang="ja-JP" altLang="en-US"/>
              <a:t>（</a:t>
            </a:r>
            <a:r>
              <a:rPr kumimoji="1" lang="en-US" altLang="ja-JP" dirty="0"/>
              <a:t>0, 0, 0.20325</a:t>
            </a:r>
            <a:r>
              <a:rPr kumimoji="1" lang="ja-JP" altLang="en-US"/>
              <a:t>）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0E7C818-10BB-0A9F-8FDF-B856D8AB9366}"/>
              </a:ext>
            </a:extLst>
          </p:cNvPr>
          <p:cNvSpPr txBox="1"/>
          <p:nvPr/>
        </p:nvSpPr>
        <p:spPr>
          <a:xfrm>
            <a:off x="5468978" y="1586268"/>
            <a:ext cx="339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2</a:t>
            </a:r>
            <a:r>
              <a:rPr kumimoji="1" lang="ja-JP" altLang="en-US"/>
              <a:t>（</a:t>
            </a:r>
            <a:r>
              <a:rPr kumimoji="1" lang="en-US" altLang="ja-JP" dirty="0"/>
              <a:t>0.15980, 0.08285, 0.13072</a:t>
            </a:r>
            <a:r>
              <a:rPr kumimoji="1" lang="ja-JP" altLang="en-US"/>
              <a:t>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3D1F73-5E16-6B75-4C6B-82C0AE29AB9B}"/>
              </a:ext>
            </a:extLst>
          </p:cNvPr>
          <p:cNvSpPr txBox="1"/>
          <p:nvPr/>
        </p:nvSpPr>
        <p:spPr>
          <a:xfrm>
            <a:off x="9516158" y="1563474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3</a:t>
            </a:r>
            <a:r>
              <a:rPr kumimoji="1" lang="ja-JP" altLang="en-US"/>
              <a:t>（</a:t>
            </a:r>
            <a:r>
              <a:rPr kumimoji="1" lang="en-US" altLang="ja-JP" dirty="0"/>
              <a:t>0, 0, 0.38299</a:t>
            </a:r>
            <a:r>
              <a:rPr kumimoji="1" lang="ja-JP" altLang="en-US"/>
              <a:t>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065F1F6-70C8-A2D2-F88B-C2B654FB617E}"/>
              </a:ext>
            </a:extLst>
          </p:cNvPr>
          <p:cNvSpPr txBox="1"/>
          <p:nvPr/>
        </p:nvSpPr>
        <p:spPr>
          <a:xfrm>
            <a:off x="6427802" y="549828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-9. 2395 </a:t>
            </a:r>
            <a:r>
              <a:rPr kumimoji="1" lang="en-US" altLang="ja-JP" dirty="0">
                <a:latin typeface="+mn-ea"/>
              </a:rPr>
              <a:t>eV</a:t>
            </a:r>
          </a:p>
          <a:p>
            <a:r>
              <a:rPr kumimoji="1" lang="en-US" altLang="ja-JP" b="1" dirty="0">
                <a:solidFill>
                  <a:srgbClr val="FF0000"/>
                </a:solidFill>
                <a:latin typeface="+mn-ea"/>
              </a:rPr>
              <a:t>Stable</a:t>
            </a:r>
            <a:endParaRPr kumimoji="1" lang="ja-JP" altLang="en-US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1782680-6949-D46C-9E1B-CF33FD1E8C27}"/>
              </a:ext>
            </a:extLst>
          </p:cNvPr>
          <p:cNvSpPr txBox="1"/>
          <p:nvPr/>
        </p:nvSpPr>
        <p:spPr>
          <a:xfrm>
            <a:off x="9895835" y="554445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-0.3291 </a:t>
            </a:r>
            <a:r>
              <a:rPr kumimoji="1" lang="en-US" altLang="ja-JP" dirty="0">
                <a:latin typeface="+mn-ea"/>
              </a:rPr>
              <a:t>eV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D032FC7-997F-7C78-1260-FF81E541187F}"/>
              </a:ext>
            </a:extLst>
          </p:cNvPr>
          <p:cNvSpPr txBox="1"/>
          <p:nvPr/>
        </p:nvSpPr>
        <p:spPr>
          <a:xfrm>
            <a:off x="431391" y="2399199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Li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DF402B5-34D1-71C5-E013-15F2945400D9}"/>
              </a:ext>
            </a:extLst>
          </p:cNvPr>
          <p:cNvSpPr txBox="1"/>
          <p:nvPr/>
        </p:nvSpPr>
        <p:spPr>
          <a:xfrm>
            <a:off x="994618" y="239919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F5CA65E-E5F8-697B-EE65-67760C866D87}"/>
              </a:ext>
            </a:extLst>
          </p:cNvPr>
          <p:cNvSpPr txBox="1"/>
          <p:nvPr/>
        </p:nvSpPr>
        <p:spPr>
          <a:xfrm>
            <a:off x="1551856" y="239919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</a:t>
            </a:r>
            <a:endParaRPr kumimoji="1" lang="ja-JP" altLang="en-US"/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25763538-3D99-2874-B041-0F764A8E8C32}"/>
              </a:ext>
            </a:extLst>
          </p:cNvPr>
          <p:cNvSpPr>
            <a:spLocks noChangeAspect="1"/>
          </p:cNvSpPr>
          <p:nvPr/>
        </p:nvSpPr>
        <p:spPr>
          <a:xfrm>
            <a:off x="545567" y="2172021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224F9224-23D5-F203-E456-41250F3B2D34}"/>
              </a:ext>
            </a:extLst>
          </p:cNvPr>
          <p:cNvSpPr>
            <a:spLocks noChangeAspect="1"/>
          </p:cNvSpPr>
          <p:nvPr/>
        </p:nvSpPr>
        <p:spPr>
          <a:xfrm>
            <a:off x="1091919" y="2190021"/>
            <a:ext cx="144000" cy="144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68C15654-C6B7-9BEF-0381-87D90D3175DF}"/>
              </a:ext>
            </a:extLst>
          </p:cNvPr>
          <p:cNvSpPr>
            <a:spLocks noChangeAspect="1"/>
          </p:cNvSpPr>
          <p:nvPr/>
        </p:nvSpPr>
        <p:spPr>
          <a:xfrm>
            <a:off x="1602272" y="2136021"/>
            <a:ext cx="252000" cy="25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C457F13-7AFC-C554-B2DB-D6BE0428857B}"/>
              </a:ext>
            </a:extLst>
          </p:cNvPr>
          <p:cNvSpPr txBox="1"/>
          <p:nvPr/>
        </p:nvSpPr>
        <p:spPr>
          <a:xfrm>
            <a:off x="4157838" y="63822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3.460 Oe</a:t>
            </a:r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511DFC2-EB8A-D019-A3C2-2FAD36782C20}"/>
              </a:ext>
            </a:extLst>
          </p:cNvPr>
          <p:cNvSpPr txBox="1"/>
          <p:nvPr/>
        </p:nvSpPr>
        <p:spPr>
          <a:xfrm>
            <a:off x="6350877" y="6343731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3.457-3.489 Oe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35B66A6-48CE-9ADA-EDF4-74FD0E589C7A}"/>
              </a:ext>
            </a:extLst>
          </p:cNvPr>
          <p:cNvSpPr txBox="1"/>
          <p:nvPr/>
        </p:nvSpPr>
        <p:spPr>
          <a:xfrm>
            <a:off x="636480" y="6410821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Field distribution </a:t>
            </a:r>
            <a:r>
              <a:rPr kumimoji="1" lang="en-US" altLang="ja-JP" dirty="0" err="1">
                <a:latin typeface="+mn-ea"/>
              </a:rPr>
              <a:t>widthΔ</a:t>
            </a:r>
            <a:endParaRPr kumimoji="1" lang="en-US" altLang="ja-JP" dirty="0">
              <a:latin typeface="+mn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DCA7134-DB82-C7C3-FBA5-E190A6FA9C94}"/>
              </a:ext>
            </a:extLst>
          </p:cNvPr>
          <p:cNvSpPr txBox="1"/>
          <p:nvPr/>
        </p:nvSpPr>
        <p:spPr>
          <a:xfrm>
            <a:off x="10163633" y="637259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2.358 Oe</a:t>
            </a:r>
            <a:endParaRPr kumimoji="1" lang="ja-JP" altLang="en-US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8BC71994-88F7-0F55-AA43-C75A1044B219}"/>
              </a:ext>
            </a:extLst>
          </p:cNvPr>
          <p:cNvSpPr txBox="1">
            <a:spLocks/>
          </p:cNvSpPr>
          <p:nvPr/>
        </p:nvSpPr>
        <p:spPr>
          <a:xfrm>
            <a:off x="871538" y="514269"/>
            <a:ext cx="7180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Muon stopping site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F4A828-0309-DFDA-290F-9D2460B57FD7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5" name="図 34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AC170F6C-CF0D-A6AF-2B50-EC01161810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18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8C5195B-1EFC-9CFE-F795-329EC36DF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7" t="56021" r="20852" b="28382"/>
          <a:stretch>
            <a:fillRect/>
          </a:stretch>
        </p:blipFill>
        <p:spPr>
          <a:xfrm>
            <a:off x="5658600" y="1710661"/>
            <a:ext cx="5169703" cy="2376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309240-72AA-6016-1796-9313877E0F77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91AB527F-4DE2-7916-6A95-1D676310DCFF}"/>
              </a:ext>
            </a:extLst>
          </p:cNvPr>
          <p:cNvSpPr txBox="1">
            <a:spLocks/>
          </p:cNvSpPr>
          <p:nvPr/>
        </p:nvSpPr>
        <p:spPr>
          <a:xfrm>
            <a:off x="665871" y="456499"/>
            <a:ext cx="97183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Self-trapping and potential energy </a:t>
            </a: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8" name="図 7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1648D8BA-97ED-7972-EE2A-612E7D47B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  <p:pic>
        <p:nvPicPr>
          <p:cNvPr id="9" name="図 8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EA6E6F9-ADF3-FBE1-302D-0153853D9F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7" t="22241" r="20852" b="43780"/>
          <a:stretch>
            <a:fillRect/>
          </a:stretch>
        </p:blipFill>
        <p:spPr>
          <a:xfrm>
            <a:off x="835233" y="1428804"/>
            <a:ext cx="5177517" cy="5184000"/>
          </a:xfrm>
          <a:prstGeom prst="rect">
            <a:avLst/>
          </a:prstGeom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B8D99317-27B2-0106-76F9-7FA6D8EAC581}"/>
              </a:ext>
            </a:extLst>
          </p:cNvPr>
          <p:cNvSpPr txBox="1">
            <a:spLocks/>
          </p:cNvSpPr>
          <p:nvPr/>
        </p:nvSpPr>
        <p:spPr>
          <a:xfrm>
            <a:off x="5711632" y="4510371"/>
            <a:ext cx="6666951" cy="23842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/>
              <a:t>Putting </a:t>
            </a:r>
            <a:r>
              <a:rPr lang="en-US" altLang="ja-JP" sz="2000" dirty="0">
                <a:latin typeface="Symbol" pitchFamily="2" charset="2"/>
              </a:rPr>
              <a:t>m</a:t>
            </a:r>
            <a:r>
              <a:rPr lang="en-US" altLang="ja-JP" sz="2000" dirty="0"/>
              <a:t> moves the closest Li ions away.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The potential energy at the muon site is lower by ~ 2 eV</a:t>
            </a:r>
          </a:p>
          <a:p>
            <a:pPr marL="0" indent="0">
              <a:buNone/>
            </a:pPr>
            <a:r>
              <a:rPr lang="en-US" altLang="ja-JP" sz="2000" dirty="0"/>
              <a:t>than that around </a:t>
            </a:r>
            <a:r>
              <a:rPr lang="en-US" altLang="ja-JP" sz="2000" dirty="0">
                <a:latin typeface="Symbol" pitchFamily="2" charset="2"/>
              </a:rPr>
              <a:t>m</a:t>
            </a:r>
            <a:r>
              <a:rPr lang="en-US" altLang="ja-JP" sz="2000" dirty="0">
                <a:cs typeface="Arial" panose="020B0604020202020204" pitchFamily="34" charset="0"/>
              </a:rPr>
              <a:t>, which indicates that </a:t>
            </a:r>
            <a:r>
              <a:rPr lang="en-US" altLang="ja-JP" sz="2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ja-JP" sz="2000" dirty="0">
                <a:cs typeface="Arial" panose="020B0604020202020204" pitchFamily="34" charset="0"/>
              </a:rPr>
              <a:t> is stable.</a:t>
            </a:r>
          </a:p>
          <a:p>
            <a:pPr marL="0" indent="0">
              <a:buNone/>
            </a:pPr>
            <a:br>
              <a:rPr lang="en-US" altLang="ja-JP" sz="2000" dirty="0"/>
            </a:br>
            <a:endParaRPr lang="en-US" altLang="ja-JP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6079F45-CB5A-DB57-1143-F8EE13FD92A0}"/>
              </a:ext>
            </a:extLst>
          </p:cNvPr>
          <p:cNvSpPr txBox="1"/>
          <p:nvPr/>
        </p:nvSpPr>
        <p:spPr>
          <a:xfrm>
            <a:off x="349000" y="1854055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Before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6AB78C-8BD8-CB45-C9D5-D06C92C31F7F}"/>
              </a:ext>
            </a:extLst>
          </p:cNvPr>
          <p:cNvSpPr txBox="1"/>
          <p:nvPr/>
        </p:nvSpPr>
        <p:spPr>
          <a:xfrm>
            <a:off x="348999" y="4134536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After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85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A756F666-6F3E-3138-AD50-9D08A416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424" t="28020" r="2966" b="56490"/>
          <a:stretch>
            <a:fillRect/>
          </a:stretch>
        </p:blipFill>
        <p:spPr>
          <a:xfrm>
            <a:off x="0" y="2071869"/>
            <a:ext cx="4266617" cy="189824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9D8DA2-60AD-55A1-1325-F5BDAB306F07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図 10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FCC82011-7C6D-DEF0-0CEB-1E286950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403" t="43169" r="3576" b="42922"/>
          <a:stretch>
            <a:fillRect/>
          </a:stretch>
        </p:blipFill>
        <p:spPr>
          <a:xfrm>
            <a:off x="3958542" y="2242401"/>
            <a:ext cx="3966843" cy="1704563"/>
          </a:xfrm>
          <a:prstGeom prst="rect">
            <a:avLst/>
          </a:prstGeom>
        </p:spPr>
      </p:pic>
      <p:pic>
        <p:nvPicPr>
          <p:cNvPr id="12" name="図 11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4C22630-3BE4-9366-9F31-DC32DF923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676" t="56795" r="3776" b="25355"/>
          <a:stretch>
            <a:fillRect/>
          </a:stretch>
        </p:blipFill>
        <p:spPr>
          <a:xfrm>
            <a:off x="8225159" y="2207677"/>
            <a:ext cx="3877519" cy="218761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813375-0546-C54E-E9C6-329DE04BE746}"/>
              </a:ext>
            </a:extLst>
          </p:cNvPr>
          <p:cNvSpPr txBox="1"/>
          <p:nvPr/>
        </p:nvSpPr>
        <p:spPr>
          <a:xfrm>
            <a:off x="717633" y="382350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0</a:t>
            </a:r>
            <a:endParaRPr kumimoji="1" lang="ja-JP" altLang="en-US" sz="16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07FD273-520E-292F-768B-9CB7ECAC8826}"/>
              </a:ext>
            </a:extLst>
          </p:cNvPr>
          <p:cNvSpPr txBox="1"/>
          <p:nvPr/>
        </p:nvSpPr>
        <p:spPr>
          <a:xfrm>
            <a:off x="1402463" y="382350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5</a:t>
            </a:r>
            <a:endParaRPr kumimoji="1" lang="ja-JP" altLang="en-US" sz="16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9CFEB6F-A412-2172-6A1F-70C706D41B2B}"/>
              </a:ext>
            </a:extLst>
          </p:cNvPr>
          <p:cNvSpPr txBox="1"/>
          <p:nvPr/>
        </p:nvSpPr>
        <p:spPr>
          <a:xfrm>
            <a:off x="2017846" y="382350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10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786FD7D-464E-100E-5F88-5A06F14550CF}"/>
              </a:ext>
            </a:extLst>
          </p:cNvPr>
          <p:cNvSpPr txBox="1"/>
          <p:nvPr/>
        </p:nvSpPr>
        <p:spPr>
          <a:xfrm>
            <a:off x="2644805" y="382350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15</a:t>
            </a:r>
            <a:endParaRPr kumimoji="1" lang="ja-JP" altLang="en-US" sz="16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CBCA69A-2243-D85B-BEBE-E149015D6394}"/>
              </a:ext>
            </a:extLst>
          </p:cNvPr>
          <p:cNvSpPr txBox="1"/>
          <p:nvPr/>
        </p:nvSpPr>
        <p:spPr>
          <a:xfrm>
            <a:off x="1690141" y="4038410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TIME (</a:t>
            </a:r>
            <a:r>
              <a:rPr kumimoji="1" lang="en-US" altLang="ja-JP" sz="1600" dirty="0" err="1">
                <a:latin typeface="Symbol" pitchFamily="2" charset="2"/>
              </a:rPr>
              <a:t>m</a:t>
            </a:r>
            <a:r>
              <a:rPr kumimoji="1" lang="en-US" altLang="ja-JP" sz="1600" dirty="0" err="1"/>
              <a:t>s</a:t>
            </a:r>
            <a:r>
              <a:rPr kumimoji="1" lang="en-US" altLang="ja-JP" sz="1600" dirty="0"/>
              <a:t>)</a:t>
            </a:r>
            <a:endParaRPr kumimoji="1" lang="ja-JP" altLang="en-US" sz="16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EB723D-1D02-FC6E-377C-A4BBCE2C179D}"/>
              </a:ext>
            </a:extLst>
          </p:cNvPr>
          <p:cNvSpPr txBox="1"/>
          <p:nvPr/>
        </p:nvSpPr>
        <p:spPr>
          <a:xfrm>
            <a:off x="4500520" y="382591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0</a:t>
            </a:r>
            <a:endParaRPr kumimoji="1" lang="ja-JP" altLang="en-US" sz="16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CD6B73-E2F9-317F-E37E-E043C0CC7AC0}"/>
              </a:ext>
            </a:extLst>
          </p:cNvPr>
          <p:cNvSpPr txBox="1"/>
          <p:nvPr/>
        </p:nvSpPr>
        <p:spPr>
          <a:xfrm>
            <a:off x="5185350" y="382591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5</a:t>
            </a:r>
            <a:endParaRPr kumimoji="1" lang="ja-JP" altLang="en-US" sz="1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C0B8F14-1320-7F45-8C5B-E0357730BAD6}"/>
              </a:ext>
            </a:extLst>
          </p:cNvPr>
          <p:cNvSpPr txBox="1"/>
          <p:nvPr/>
        </p:nvSpPr>
        <p:spPr>
          <a:xfrm>
            <a:off x="5800733" y="382591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10</a:t>
            </a:r>
            <a:endParaRPr kumimoji="1" lang="ja-JP" altLang="en-US" sz="16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4CBB4A4-171D-86A1-BD19-473375772A36}"/>
              </a:ext>
            </a:extLst>
          </p:cNvPr>
          <p:cNvSpPr txBox="1"/>
          <p:nvPr/>
        </p:nvSpPr>
        <p:spPr>
          <a:xfrm>
            <a:off x="6427692" y="382591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15</a:t>
            </a:r>
            <a:endParaRPr kumimoji="1" lang="ja-JP" altLang="en-US" sz="16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5E1A81C-7BAC-A31A-D3E4-B05A4D947288}"/>
              </a:ext>
            </a:extLst>
          </p:cNvPr>
          <p:cNvSpPr txBox="1"/>
          <p:nvPr/>
        </p:nvSpPr>
        <p:spPr>
          <a:xfrm>
            <a:off x="5473028" y="4040820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TIME (</a:t>
            </a:r>
            <a:r>
              <a:rPr kumimoji="1" lang="en-US" altLang="ja-JP" sz="1600" dirty="0" err="1">
                <a:latin typeface="Symbol" pitchFamily="2" charset="2"/>
              </a:rPr>
              <a:t>m</a:t>
            </a:r>
            <a:r>
              <a:rPr kumimoji="1" lang="en-US" altLang="ja-JP" sz="1600" dirty="0" err="1"/>
              <a:t>s</a:t>
            </a:r>
            <a:r>
              <a:rPr kumimoji="1" lang="en-US" altLang="ja-JP" sz="1600" dirty="0"/>
              <a:t>)</a:t>
            </a:r>
            <a:endParaRPr kumimoji="1" lang="ja-JP" altLang="en-US" sz="1600"/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0AE8863D-2CD0-1005-677A-B8EDBD779A95}"/>
              </a:ext>
            </a:extLst>
          </p:cNvPr>
          <p:cNvSpPr txBox="1">
            <a:spLocks/>
          </p:cNvSpPr>
          <p:nvPr/>
        </p:nvSpPr>
        <p:spPr>
          <a:xfrm>
            <a:off x="166424" y="514269"/>
            <a:ext cx="78855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Symbol" pitchFamily="2" charset="2"/>
                <a:ea typeface="Meiryo UI" panose="020B0604030504040204" pitchFamily="34" charset="-128"/>
              </a:rPr>
              <a:t>m</a:t>
            </a:r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SR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measurements on NaCrO</a:t>
            </a:r>
            <a:r>
              <a:rPr lang="en-US" altLang="ja-JP" sz="4000" b="1" baseline="-25000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B1E3650-AD77-8520-4A9A-CB49D401E528}"/>
              </a:ext>
            </a:extLst>
          </p:cNvPr>
          <p:cNvSpPr txBox="1"/>
          <p:nvPr/>
        </p:nvSpPr>
        <p:spPr>
          <a:xfrm>
            <a:off x="449194" y="1382057"/>
            <a:ext cx="546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dependence of spectra</a:t>
            </a:r>
            <a:endParaRPr kumimoji="1" lang="ja-JP" altLang="en-US" sz="24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F51E4A10-531D-BB07-D699-02517324E000}"/>
              </a:ext>
            </a:extLst>
          </p:cNvPr>
          <p:cNvSpPr/>
          <p:nvPr/>
        </p:nvSpPr>
        <p:spPr>
          <a:xfrm>
            <a:off x="5287444" y="5092861"/>
            <a:ext cx="6668802" cy="914400"/>
          </a:xfrm>
          <a:prstGeom prst="roundRect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0C3403B-FE1A-E527-98AF-0E77448515A3}"/>
              </a:ext>
            </a:extLst>
          </p:cNvPr>
          <p:cNvSpPr txBox="1"/>
          <p:nvPr/>
        </p:nvSpPr>
        <p:spPr>
          <a:xfrm>
            <a:off x="5362667" y="5273696"/>
            <a:ext cx="675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</a:t>
            </a:r>
            <a:r>
              <a:rPr kumimoji="1" lang="en-US" altLang="ja-JP" sz="2400" baseline="-25000" dirty="0"/>
              <a:t>0</a:t>
            </a:r>
            <a:r>
              <a:rPr kumimoji="1" lang="en-US" altLang="ja-JP" sz="2400" dirty="0"/>
              <a:t>P(t)=A</a:t>
            </a:r>
            <a:r>
              <a:rPr kumimoji="1" lang="en-US" altLang="ja-JP" sz="2400" baseline="-25000" dirty="0"/>
              <a:t>KT</a:t>
            </a:r>
            <a:r>
              <a:rPr kumimoji="1" lang="en-US" altLang="ja-JP" sz="2400" dirty="0"/>
              <a:t>G</a:t>
            </a:r>
            <a:r>
              <a:rPr kumimoji="1" lang="en-US" altLang="ja-JP" sz="2400" baseline="30000" dirty="0"/>
              <a:t>DKT</a:t>
            </a:r>
            <a:r>
              <a:rPr kumimoji="1" lang="en-US" altLang="ja-JP" sz="2400" dirty="0"/>
              <a:t>(</a:t>
            </a:r>
            <a:r>
              <a:rPr kumimoji="1" lang="en-US" altLang="ja-JP" sz="2400" dirty="0" err="1">
                <a:latin typeface="Symbol" pitchFamily="2" charset="2"/>
              </a:rPr>
              <a:t>D</a:t>
            </a:r>
            <a:r>
              <a:rPr kumimoji="1" lang="en-US" altLang="ja-JP" sz="2400" dirty="0" err="1"/>
              <a:t>,</a:t>
            </a:r>
            <a:r>
              <a:rPr kumimoji="1" lang="en-US" altLang="ja-JP" sz="2400" dirty="0" err="1">
                <a:latin typeface="Symbol" pitchFamily="2" charset="2"/>
              </a:rPr>
              <a:t>n</a:t>
            </a:r>
            <a:r>
              <a:rPr kumimoji="1" lang="en-US" altLang="ja-JP" sz="2400" dirty="0" err="1"/>
              <a:t>,H,t</a:t>
            </a:r>
            <a:r>
              <a:rPr kumimoji="1" lang="en-US" altLang="ja-JP" sz="2400" dirty="0"/>
              <a:t>) exp(-</a:t>
            </a:r>
            <a:r>
              <a:rPr kumimoji="1" lang="en-US" altLang="ja-JP" sz="2400" dirty="0" err="1">
                <a:latin typeface="Symbol" pitchFamily="2" charset="2"/>
              </a:rPr>
              <a:t>l</a:t>
            </a:r>
            <a:r>
              <a:rPr kumimoji="1" lang="en-US" altLang="ja-JP" sz="2400" baseline="-25000" dirty="0" err="1">
                <a:latin typeface="Symbol" pitchFamily="2" charset="2"/>
              </a:rPr>
              <a:t>KT</a:t>
            </a:r>
            <a:r>
              <a:rPr kumimoji="1" lang="en-US" altLang="ja-JP" sz="2400" dirty="0" err="1"/>
              <a:t>t</a:t>
            </a:r>
            <a:r>
              <a:rPr kumimoji="1" lang="en-US" altLang="ja-JP" sz="2400" dirty="0"/>
              <a:t>)+ </a:t>
            </a:r>
            <a:r>
              <a:rPr kumimoji="1" lang="en-US" altLang="ja-JP" sz="2400" dirty="0" err="1"/>
              <a:t>A</a:t>
            </a:r>
            <a:r>
              <a:rPr kumimoji="1" lang="en-US" altLang="ja-JP" sz="2400" baseline="-25000" dirty="0" err="1"/>
              <a:t>F</a:t>
            </a:r>
            <a:r>
              <a:rPr kumimoji="1" lang="en-US" altLang="ja-JP" sz="2400" dirty="0" err="1"/>
              <a:t>exp</a:t>
            </a:r>
            <a:r>
              <a:rPr kumimoji="1" lang="en-US" altLang="ja-JP" sz="2400" dirty="0"/>
              <a:t>(-</a:t>
            </a:r>
            <a:r>
              <a:rPr kumimoji="1" lang="en-US" altLang="ja-JP" sz="2400" dirty="0" err="1">
                <a:latin typeface="Symbol" pitchFamily="2" charset="2"/>
              </a:rPr>
              <a:t>l</a:t>
            </a:r>
            <a:r>
              <a:rPr kumimoji="1" lang="en-US" altLang="ja-JP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US" altLang="ja-JP" sz="2400" dirty="0" err="1"/>
              <a:t>t</a:t>
            </a:r>
            <a:r>
              <a:rPr kumimoji="1" lang="en-US" altLang="ja-JP" sz="2400" dirty="0"/>
              <a:t>) +A</a:t>
            </a:r>
            <a:r>
              <a:rPr kumimoji="1" lang="en-US" altLang="ja-JP" sz="2400" baseline="-25000" dirty="0"/>
              <a:t>BG</a:t>
            </a:r>
            <a:endParaRPr kumimoji="1" lang="ja-JP" altLang="en-US" sz="2400" baseline="-25000"/>
          </a:p>
        </p:txBody>
      </p:sp>
      <p:sp>
        <p:nvSpPr>
          <p:cNvPr id="28" name="コンテンツ プレースホルダー 2">
            <a:extLst>
              <a:ext uri="{FF2B5EF4-FFF2-40B4-BE49-F238E27FC236}">
                <a16:creationId xmlns:a16="http://schemas.microsoft.com/office/drawing/2014/main" id="{3F98F7D5-A7C6-85E1-1507-A7E42168D6F8}"/>
              </a:ext>
            </a:extLst>
          </p:cNvPr>
          <p:cNvSpPr txBox="1">
            <a:spLocks/>
          </p:cNvSpPr>
          <p:nvPr/>
        </p:nvSpPr>
        <p:spPr>
          <a:xfrm>
            <a:off x="235754" y="4272399"/>
            <a:ext cx="5860246" cy="22557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altLang="ja-JP" sz="2000" dirty="0"/>
            </a:br>
            <a:r>
              <a:rPr lang="en-US" altLang="ja-JP" sz="2000" dirty="0"/>
              <a:t>    With increasing temperatures,</a:t>
            </a:r>
          </a:p>
          <a:p>
            <a:pPr marL="0" indent="0">
              <a:buNone/>
            </a:pPr>
            <a:r>
              <a:rPr lang="en-US" altLang="ja-JP" sz="2000" dirty="0"/>
              <a:t>    </a:t>
            </a:r>
            <a:r>
              <a:rPr lang="en-US" altLang="ja-JP" sz="2000" dirty="0" err="1">
                <a:latin typeface="Symbol" pitchFamily="2" charset="2"/>
              </a:rPr>
              <a:t>m</a:t>
            </a:r>
            <a:r>
              <a:rPr lang="en-US" altLang="ja-JP" sz="2000" dirty="0" err="1"/>
              <a:t>SR</a:t>
            </a:r>
            <a:r>
              <a:rPr lang="en-US" altLang="ja-JP" sz="2000" dirty="0"/>
              <a:t> spectra become dynamic</a:t>
            </a:r>
          </a:p>
          <a:p>
            <a:pPr marL="0" indent="0">
              <a:buNone/>
            </a:pPr>
            <a:br>
              <a:rPr lang="en-US" altLang="ja-JP" sz="2000" dirty="0"/>
            </a:br>
            <a:r>
              <a:rPr lang="ja-JP" altLang="en-US" sz="2000"/>
              <a:t>　</a:t>
            </a:r>
            <a:r>
              <a:rPr lang="en-US" altLang="ja-JP" sz="2000" dirty="0"/>
              <a:t>ZF </a:t>
            </a:r>
            <a:r>
              <a:rPr lang="en-US" altLang="ja-JP" sz="2000" dirty="0" err="1">
                <a:latin typeface="Symbol" pitchFamily="2" charset="2"/>
              </a:rPr>
              <a:t>m</a:t>
            </a:r>
            <a:r>
              <a:rPr lang="en-US" altLang="ja-JP" sz="2000" dirty="0" err="1"/>
              <a:t>SR</a:t>
            </a:r>
            <a:r>
              <a:rPr lang="en-US" altLang="ja-JP" sz="2000" dirty="0"/>
              <a:t> spectrum is decoupled with LF=10G</a:t>
            </a:r>
          </a:p>
          <a:p>
            <a:pPr marL="0" indent="0">
              <a:buNone/>
            </a:pPr>
            <a:r>
              <a:rPr lang="en-US" altLang="ja-JP" sz="2000" dirty="0"/>
              <a:t>     </a:t>
            </a:r>
            <a:r>
              <a:rPr lang="en-US" altLang="ja-JP" sz="2000" dirty="0">
                <a:sym typeface="Wingdings" pitchFamily="2" charset="2"/>
              </a:rPr>
              <a:t> magnetic field that </a:t>
            </a:r>
            <a:r>
              <a:rPr lang="en-US" altLang="ja-JP" sz="20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altLang="ja-JP" sz="2000" dirty="0">
                <a:sym typeface="Wingdings" pitchFamily="2" charset="2"/>
              </a:rPr>
              <a:t> </a:t>
            </a:r>
            <a:r>
              <a:rPr lang="en-US" altLang="ja-JP" sz="2000" i="1" dirty="0">
                <a:sym typeface="Wingdings" pitchFamily="2" charset="2"/>
              </a:rPr>
              <a:t>feels</a:t>
            </a:r>
            <a:r>
              <a:rPr lang="en-US" altLang="ja-JP" sz="2000" dirty="0">
                <a:sym typeface="Wingdings" pitchFamily="2" charset="2"/>
              </a:rPr>
              <a:t> 〜 10 G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br>
              <a:rPr lang="en-US" altLang="ja-JP" sz="2000" dirty="0"/>
            </a:br>
            <a:endParaRPr lang="en-US" altLang="ja-JP" sz="2000" dirty="0"/>
          </a:p>
        </p:txBody>
      </p:sp>
      <p:pic>
        <p:nvPicPr>
          <p:cNvPr id="29" name="図 28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6148020C-FFD4-AFBF-104C-DC07F9567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5646594-35E5-16B4-02A5-3D1757E4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923" t="34531" r="22819" b="33306"/>
          <a:stretch>
            <a:fillRect/>
          </a:stretch>
        </p:blipFill>
        <p:spPr>
          <a:xfrm>
            <a:off x="166415" y="995424"/>
            <a:ext cx="4233535" cy="5796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B26AB6-1EEF-4918-DDFC-7AE82452AAB6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図 4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77FC8D7-FF59-FCAC-58AE-E3CD57F0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141" t="66647" r="22819" b="21741"/>
          <a:stretch>
            <a:fillRect/>
          </a:stretch>
        </p:blipFill>
        <p:spPr>
          <a:xfrm>
            <a:off x="4109222" y="1442133"/>
            <a:ext cx="4046138" cy="23400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8958078B-59C6-C4C2-6B1D-014044AE1468}"/>
              </a:ext>
            </a:extLst>
          </p:cNvPr>
          <p:cNvSpPr txBox="1">
            <a:spLocks/>
          </p:cNvSpPr>
          <p:nvPr/>
        </p:nvSpPr>
        <p:spPr>
          <a:xfrm>
            <a:off x="166424" y="514269"/>
            <a:ext cx="78855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Symbol" pitchFamily="2" charset="2"/>
                <a:ea typeface="Meiryo UI" panose="020B0604030504040204" pitchFamily="34" charset="-128"/>
              </a:rPr>
              <a:t>m</a:t>
            </a:r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SR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measurements on NaCrO</a:t>
            </a:r>
            <a:r>
              <a:rPr lang="en-US" altLang="ja-JP" sz="4000" b="1" baseline="-25000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1761447-A356-3F8E-1BDF-BDF8101F2D3A}"/>
              </a:ext>
            </a:extLst>
          </p:cNvPr>
          <p:cNvSpPr txBox="1">
            <a:spLocks/>
          </p:cNvSpPr>
          <p:nvPr/>
        </p:nvSpPr>
        <p:spPr>
          <a:xfrm>
            <a:off x="7686109" y="3334633"/>
            <a:ext cx="4008689" cy="19677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With increasing temperature,</a:t>
            </a:r>
          </a:p>
          <a:p>
            <a:pPr marL="0" indent="0">
              <a:buNone/>
            </a:pP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Field fluctuation rate </a:t>
            </a: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</a:rPr>
              <a:t>n</a:t>
            </a: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 increases</a:t>
            </a:r>
          </a:p>
          <a:p>
            <a:pPr marL="0" indent="0">
              <a:buNone/>
            </a:pP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above 250 K 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Activation energy   E=  0.130 eV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br>
              <a:rPr lang="en-US" altLang="ja-JP" sz="2000" dirty="0"/>
            </a:br>
            <a:endParaRPr lang="en-US" altLang="ja-JP" sz="2000" dirty="0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5819989-B3C4-4BDB-0C7D-34FBEBEFF798}"/>
              </a:ext>
            </a:extLst>
          </p:cNvPr>
          <p:cNvSpPr/>
          <p:nvPr/>
        </p:nvSpPr>
        <p:spPr>
          <a:xfrm>
            <a:off x="5025996" y="5648446"/>
            <a:ext cx="6668802" cy="914400"/>
          </a:xfrm>
          <a:prstGeom prst="roundRect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3DCC771-E2C6-6B27-2D4F-218B619CA75A}"/>
              </a:ext>
            </a:extLst>
          </p:cNvPr>
          <p:cNvSpPr txBox="1"/>
          <p:nvPr/>
        </p:nvSpPr>
        <p:spPr>
          <a:xfrm>
            <a:off x="5101219" y="5829281"/>
            <a:ext cx="675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</a:t>
            </a:r>
            <a:r>
              <a:rPr kumimoji="1" lang="en-US" altLang="ja-JP" sz="2400" baseline="-25000" dirty="0"/>
              <a:t>0</a:t>
            </a:r>
            <a:r>
              <a:rPr kumimoji="1" lang="en-US" altLang="ja-JP" sz="2400" dirty="0"/>
              <a:t>P(t)=A</a:t>
            </a:r>
            <a:r>
              <a:rPr kumimoji="1" lang="en-US" altLang="ja-JP" sz="2400" baseline="-25000" dirty="0"/>
              <a:t>KT</a:t>
            </a:r>
            <a:r>
              <a:rPr kumimoji="1" lang="en-US" altLang="ja-JP" sz="2400" dirty="0"/>
              <a:t>G</a:t>
            </a:r>
            <a:r>
              <a:rPr kumimoji="1" lang="en-US" altLang="ja-JP" sz="2400" baseline="30000" dirty="0"/>
              <a:t>DKT</a:t>
            </a:r>
            <a:r>
              <a:rPr kumimoji="1" lang="en-US" altLang="ja-JP" sz="2400" dirty="0"/>
              <a:t>(</a:t>
            </a:r>
            <a:r>
              <a:rPr kumimoji="1" lang="en-US" altLang="ja-JP" sz="2400" dirty="0" err="1">
                <a:latin typeface="Symbol" pitchFamily="2" charset="2"/>
              </a:rPr>
              <a:t>D</a:t>
            </a:r>
            <a:r>
              <a:rPr kumimoji="1" lang="en-US" altLang="ja-JP" sz="2400" dirty="0" err="1"/>
              <a:t>,</a:t>
            </a:r>
            <a:r>
              <a:rPr kumimoji="1" lang="en-US" altLang="ja-JP" sz="2400" dirty="0" err="1">
                <a:latin typeface="Symbol" pitchFamily="2" charset="2"/>
              </a:rPr>
              <a:t>n</a:t>
            </a:r>
            <a:r>
              <a:rPr kumimoji="1" lang="en-US" altLang="ja-JP" sz="2400" dirty="0" err="1"/>
              <a:t>,H,t</a:t>
            </a:r>
            <a:r>
              <a:rPr kumimoji="1" lang="en-US" altLang="ja-JP" sz="2400" dirty="0"/>
              <a:t>) exp(-</a:t>
            </a:r>
            <a:r>
              <a:rPr kumimoji="1" lang="en-US" altLang="ja-JP" sz="2400" dirty="0" err="1">
                <a:latin typeface="Symbol" pitchFamily="2" charset="2"/>
              </a:rPr>
              <a:t>l</a:t>
            </a:r>
            <a:r>
              <a:rPr kumimoji="1" lang="en-US" altLang="ja-JP" sz="2400" baseline="-25000" dirty="0" err="1">
                <a:latin typeface="Symbol" pitchFamily="2" charset="2"/>
              </a:rPr>
              <a:t>KT</a:t>
            </a:r>
            <a:r>
              <a:rPr kumimoji="1" lang="en-US" altLang="ja-JP" sz="2400" dirty="0" err="1"/>
              <a:t>t</a:t>
            </a:r>
            <a:r>
              <a:rPr kumimoji="1" lang="en-US" altLang="ja-JP" sz="2400" dirty="0"/>
              <a:t>)+ </a:t>
            </a:r>
            <a:r>
              <a:rPr kumimoji="1" lang="en-US" altLang="ja-JP" sz="2400" dirty="0" err="1"/>
              <a:t>A</a:t>
            </a:r>
            <a:r>
              <a:rPr kumimoji="1" lang="en-US" altLang="ja-JP" sz="2400" baseline="-25000" dirty="0" err="1"/>
              <a:t>F</a:t>
            </a:r>
            <a:r>
              <a:rPr kumimoji="1" lang="en-US" altLang="ja-JP" sz="2400" dirty="0" err="1"/>
              <a:t>exp</a:t>
            </a:r>
            <a:r>
              <a:rPr kumimoji="1" lang="en-US" altLang="ja-JP" sz="2400" dirty="0"/>
              <a:t>(-</a:t>
            </a:r>
            <a:r>
              <a:rPr kumimoji="1" lang="en-US" altLang="ja-JP" sz="2400" dirty="0" err="1">
                <a:latin typeface="Symbol" pitchFamily="2" charset="2"/>
              </a:rPr>
              <a:t>l</a:t>
            </a:r>
            <a:r>
              <a:rPr kumimoji="1" lang="en-US" altLang="ja-JP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US" altLang="ja-JP" sz="2400" dirty="0" err="1"/>
              <a:t>t</a:t>
            </a:r>
            <a:r>
              <a:rPr kumimoji="1" lang="en-US" altLang="ja-JP" sz="2400" dirty="0"/>
              <a:t>) +A</a:t>
            </a:r>
            <a:r>
              <a:rPr kumimoji="1" lang="en-US" altLang="ja-JP" sz="2400" baseline="-25000" dirty="0"/>
              <a:t>BG</a:t>
            </a:r>
            <a:endParaRPr kumimoji="1" lang="ja-JP" altLang="en-US" sz="2400" baseline="-25000"/>
          </a:p>
        </p:txBody>
      </p:sp>
      <p:pic>
        <p:nvPicPr>
          <p:cNvPr id="11" name="図 10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01058F2C-90CD-82A7-4D77-B78BE2BB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8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91B9B-DC07-37E8-35B5-B237E290E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0A6DA4C3-056E-C06B-BA9C-59879925B17F}"/>
              </a:ext>
            </a:extLst>
          </p:cNvPr>
          <p:cNvSpPr/>
          <p:nvPr/>
        </p:nvSpPr>
        <p:spPr>
          <a:xfrm>
            <a:off x="5518937" y="5092861"/>
            <a:ext cx="6421704" cy="914400"/>
          </a:xfrm>
          <a:prstGeom prst="roundRect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9FEB3E-CE06-1128-632C-B140BCAE1AD2}"/>
              </a:ext>
            </a:extLst>
          </p:cNvPr>
          <p:cNvSpPr txBox="1"/>
          <p:nvPr/>
        </p:nvSpPr>
        <p:spPr>
          <a:xfrm>
            <a:off x="5594160" y="5273696"/>
            <a:ext cx="634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</a:t>
            </a:r>
            <a:r>
              <a:rPr kumimoji="1" lang="en-US" altLang="ja-JP" sz="2400" baseline="-25000" dirty="0"/>
              <a:t>0</a:t>
            </a:r>
            <a:r>
              <a:rPr kumimoji="1" lang="en-US" altLang="ja-JP" sz="2400" dirty="0"/>
              <a:t>P(t)=A</a:t>
            </a:r>
            <a:r>
              <a:rPr kumimoji="1" lang="en-US" altLang="ja-JP" sz="2400" baseline="-25000" dirty="0"/>
              <a:t>KT1</a:t>
            </a:r>
            <a:r>
              <a:rPr kumimoji="1" lang="en-US" altLang="ja-JP" sz="2400" dirty="0"/>
              <a:t>G</a:t>
            </a:r>
            <a:r>
              <a:rPr kumimoji="1" lang="en-US" altLang="ja-JP" sz="2400" baseline="30000" dirty="0"/>
              <a:t>DKT</a:t>
            </a:r>
            <a:r>
              <a:rPr kumimoji="1" lang="en-US" altLang="ja-JP" sz="2400" dirty="0"/>
              <a:t>(</a:t>
            </a:r>
            <a:r>
              <a:rPr kumimoji="1" lang="en-US" altLang="ja-JP" sz="2400" dirty="0">
                <a:latin typeface="Symbol" pitchFamily="2" charset="2"/>
              </a:rPr>
              <a:t>D</a:t>
            </a:r>
            <a:r>
              <a:rPr kumimoji="1" lang="en-US" altLang="ja-JP" sz="2400" baseline="-25000" dirty="0">
                <a:latin typeface="Symbol" pitchFamily="2" charset="2"/>
              </a:rPr>
              <a:t>1</a:t>
            </a:r>
            <a:r>
              <a:rPr kumimoji="1" lang="en-US" altLang="ja-JP" sz="2400" dirty="0"/>
              <a:t>,</a:t>
            </a:r>
            <a:r>
              <a:rPr kumimoji="1" lang="en-US" altLang="ja-JP" sz="2400" dirty="0">
                <a:latin typeface="Symbol" pitchFamily="2" charset="2"/>
              </a:rPr>
              <a:t>n</a:t>
            </a:r>
            <a:r>
              <a:rPr kumimoji="1" lang="en-US" altLang="ja-JP" sz="2400" dirty="0"/>
              <a:t>,H,t) + A</a:t>
            </a:r>
            <a:r>
              <a:rPr kumimoji="1" lang="en-US" altLang="ja-JP" sz="2400" baseline="-25000" dirty="0"/>
              <a:t>KT2</a:t>
            </a:r>
            <a:r>
              <a:rPr kumimoji="1" lang="en-US" altLang="ja-JP" sz="2400" dirty="0"/>
              <a:t>G</a:t>
            </a:r>
            <a:r>
              <a:rPr kumimoji="1" lang="en-US" altLang="ja-JP" sz="2400" baseline="30000" dirty="0"/>
              <a:t>DKT</a:t>
            </a:r>
            <a:r>
              <a:rPr kumimoji="1" lang="en-US" altLang="ja-JP" sz="2400" dirty="0"/>
              <a:t>(</a:t>
            </a:r>
            <a:r>
              <a:rPr kumimoji="1" lang="en-US" altLang="ja-JP" sz="2400" dirty="0">
                <a:latin typeface="Symbol" pitchFamily="2" charset="2"/>
              </a:rPr>
              <a:t>D</a:t>
            </a:r>
            <a:r>
              <a:rPr kumimoji="1" lang="en-US" altLang="ja-JP" sz="2400" baseline="-25000" dirty="0">
                <a:latin typeface="Symbol" pitchFamily="2" charset="2"/>
              </a:rPr>
              <a:t>2</a:t>
            </a:r>
            <a:r>
              <a:rPr kumimoji="1" lang="en-US" altLang="ja-JP" sz="2400" dirty="0"/>
              <a:t>,</a:t>
            </a:r>
            <a:r>
              <a:rPr kumimoji="1" lang="en-US" altLang="ja-JP" sz="2400" dirty="0">
                <a:latin typeface="Symbol" pitchFamily="2" charset="2"/>
              </a:rPr>
              <a:t>n</a:t>
            </a:r>
            <a:r>
              <a:rPr kumimoji="1" lang="en-US" altLang="ja-JP" sz="2400" dirty="0"/>
              <a:t>,H,t) +A</a:t>
            </a:r>
            <a:r>
              <a:rPr kumimoji="1" lang="en-US" altLang="ja-JP" sz="2400" baseline="-25000" dirty="0"/>
              <a:t>BG</a:t>
            </a:r>
            <a:endParaRPr kumimoji="1" lang="ja-JP" altLang="en-US" sz="2400" baseline="-2500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4D108A5-5979-2995-1473-BC952AF00623}"/>
              </a:ext>
            </a:extLst>
          </p:cNvPr>
          <p:cNvSpPr txBox="1">
            <a:spLocks/>
          </p:cNvSpPr>
          <p:nvPr/>
        </p:nvSpPr>
        <p:spPr>
          <a:xfrm>
            <a:off x="166424" y="514269"/>
            <a:ext cx="78855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Symbol" pitchFamily="2" charset="2"/>
                <a:ea typeface="Meiryo UI" panose="020B0604030504040204" pitchFamily="34" charset="-128"/>
              </a:rPr>
              <a:t>m</a:t>
            </a:r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SR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measurements on LiCrO</a:t>
            </a:r>
            <a:r>
              <a:rPr lang="en-US" altLang="ja-JP" sz="4000" b="1" baseline="-25000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5A62A6-468D-B9AC-CC59-84A18AAB04B4}"/>
              </a:ext>
            </a:extLst>
          </p:cNvPr>
          <p:cNvSpPr txBox="1"/>
          <p:nvPr/>
        </p:nvSpPr>
        <p:spPr>
          <a:xfrm>
            <a:off x="449194" y="1382057"/>
            <a:ext cx="546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dependence of spectra</a:t>
            </a:r>
            <a:endParaRPr kumimoji="1" lang="ja-JP" altLang="en-US" sz="24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図 22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C826DFA-00A0-E731-E669-F9BCFBB8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12" t="33258" r="17097" b="55511"/>
          <a:stretch>
            <a:fillRect/>
          </a:stretch>
        </p:blipFill>
        <p:spPr>
          <a:xfrm>
            <a:off x="16007" y="1941832"/>
            <a:ext cx="4140000" cy="1876659"/>
          </a:xfrm>
          <a:prstGeom prst="rect">
            <a:avLst/>
          </a:prstGeom>
        </p:spPr>
      </p:pic>
      <p:pic>
        <p:nvPicPr>
          <p:cNvPr id="4" name="図 3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3908505-B84B-E0A5-3630-E1ABF0B7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12" t="44654" r="17097" b="44833"/>
          <a:stretch>
            <a:fillRect/>
          </a:stretch>
        </p:blipFill>
        <p:spPr>
          <a:xfrm>
            <a:off x="4279100" y="2119794"/>
            <a:ext cx="4140000" cy="1756572"/>
          </a:xfrm>
          <a:prstGeom prst="rect">
            <a:avLst/>
          </a:prstGeom>
        </p:spPr>
      </p:pic>
      <p:pic>
        <p:nvPicPr>
          <p:cNvPr id="6" name="図 5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F478D2A-87EB-69DB-F4D7-AEF581989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12" t="54612" r="17567" b="31845"/>
          <a:stretch>
            <a:fillRect/>
          </a:stretch>
        </p:blipFill>
        <p:spPr>
          <a:xfrm>
            <a:off x="8172914" y="2067761"/>
            <a:ext cx="4019086" cy="226290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B2FACCF-C973-2DFF-7E62-DA3CE85EB356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CB92E0-1141-EC9B-CBAA-72F5B1DDB541}"/>
              </a:ext>
            </a:extLst>
          </p:cNvPr>
          <p:cNvSpPr txBox="1"/>
          <p:nvPr/>
        </p:nvSpPr>
        <p:spPr>
          <a:xfrm>
            <a:off x="648183" y="363830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0</a:t>
            </a:r>
            <a:endParaRPr kumimoji="1" lang="ja-JP" altLang="en-US" sz="16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E39330-11B6-AD3A-8D47-CD9CF531E613}"/>
              </a:ext>
            </a:extLst>
          </p:cNvPr>
          <p:cNvSpPr txBox="1"/>
          <p:nvPr/>
        </p:nvSpPr>
        <p:spPr>
          <a:xfrm>
            <a:off x="1333013" y="363830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5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02463-9468-C1B4-CF8D-A4644B3E6A10}"/>
              </a:ext>
            </a:extLst>
          </p:cNvPr>
          <p:cNvSpPr txBox="1"/>
          <p:nvPr/>
        </p:nvSpPr>
        <p:spPr>
          <a:xfrm>
            <a:off x="1948396" y="363830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10</a:t>
            </a:r>
            <a:endParaRPr kumimoji="1" lang="ja-JP" altLang="en-US" sz="16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40F3B6-4B60-166F-1284-FD4840A425CD}"/>
              </a:ext>
            </a:extLst>
          </p:cNvPr>
          <p:cNvSpPr txBox="1"/>
          <p:nvPr/>
        </p:nvSpPr>
        <p:spPr>
          <a:xfrm>
            <a:off x="2575355" y="363830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15</a:t>
            </a:r>
            <a:endParaRPr kumimoji="1" lang="ja-JP" altLang="en-US" sz="16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12F670-B19D-C93A-659F-DDBBB2E1E43A}"/>
              </a:ext>
            </a:extLst>
          </p:cNvPr>
          <p:cNvSpPr txBox="1"/>
          <p:nvPr/>
        </p:nvSpPr>
        <p:spPr>
          <a:xfrm>
            <a:off x="4898022" y="366338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0</a:t>
            </a:r>
            <a:endParaRPr kumimoji="1" lang="ja-JP" altLang="en-US" sz="16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403869B-0CDA-1558-84C5-2137A784F0A5}"/>
              </a:ext>
            </a:extLst>
          </p:cNvPr>
          <p:cNvSpPr txBox="1"/>
          <p:nvPr/>
        </p:nvSpPr>
        <p:spPr>
          <a:xfrm>
            <a:off x="5582852" y="366338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5</a:t>
            </a:r>
            <a:endParaRPr kumimoji="1" lang="ja-JP" altLang="en-US" sz="1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C5A54E-733F-CAFD-F567-900D8664C00A}"/>
              </a:ext>
            </a:extLst>
          </p:cNvPr>
          <p:cNvSpPr txBox="1"/>
          <p:nvPr/>
        </p:nvSpPr>
        <p:spPr>
          <a:xfrm>
            <a:off x="6198235" y="366338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10</a:t>
            </a:r>
            <a:endParaRPr kumimoji="1" lang="ja-JP" altLang="en-US" sz="16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9D4C5DC-096F-B0EE-6AB4-43DBDC5B139A}"/>
              </a:ext>
            </a:extLst>
          </p:cNvPr>
          <p:cNvSpPr txBox="1"/>
          <p:nvPr/>
        </p:nvSpPr>
        <p:spPr>
          <a:xfrm>
            <a:off x="6825194" y="366338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15</a:t>
            </a:r>
            <a:endParaRPr kumimoji="1" lang="ja-JP" altLang="en-US" sz="16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217EB93-C61C-0754-B0AF-E8E399EC4F78}"/>
              </a:ext>
            </a:extLst>
          </p:cNvPr>
          <p:cNvSpPr txBox="1"/>
          <p:nvPr/>
        </p:nvSpPr>
        <p:spPr>
          <a:xfrm>
            <a:off x="1620691" y="3853216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TIME (</a:t>
            </a:r>
            <a:r>
              <a:rPr kumimoji="1" lang="en-US" altLang="ja-JP" sz="1600" dirty="0" err="1">
                <a:latin typeface="Symbol" pitchFamily="2" charset="2"/>
              </a:rPr>
              <a:t>m</a:t>
            </a:r>
            <a:r>
              <a:rPr kumimoji="1" lang="en-US" altLang="ja-JP" sz="1600" dirty="0" err="1"/>
              <a:t>s</a:t>
            </a:r>
            <a:r>
              <a:rPr kumimoji="1" lang="en-US" altLang="ja-JP" sz="1600" dirty="0"/>
              <a:t>)</a:t>
            </a:r>
            <a:endParaRPr kumimoji="1" lang="ja-JP" altLang="en-US" sz="160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F8FE26-14C2-863F-28C5-4A3CA2C45D1E}"/>
              </a:ext>
            </a:extLst>
          </p:cNvPr>
          <p:cNvSpPr txBox="1"/>
          <p:nvPr/>
        </p:nvSpPr>
        <p:spPr>
          <a:xfrm>
            <a:off x="5802506" y="3929176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TIME (</a:t>
            </a:r>
            <a:r>
              <a:rPr kumimoji="1" lang="en-US" altLang="ja-JP" sz="1600" dirty="0" err="1">
                <a:latin typeface="Symbol" pitchFamily="2" charset="2"/>
              </a:rPr>
              <a:t>m</a:t>
            </a:r>
            <a:r>
              <a:rPr kumimoji="1" lang="en-US" altLang="ja-JP" sz="1600" dirty="0" err="1"/>
              <a:t>s</a:t>
            </a:r>
            <a:r>
              <a:rPr kumimoji="1" lang="en-US" altLang="ja-JP" sz="1600" dirty="0"/>
              <a:t>)</a:t>
            </a:r>
            <a:endParaRPr kumimoji="1" lang="ja-JP" altLang="en-US" sz="1600"/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5D8D75D4-71A4-884E-B2E4-ACA7ACF5E841}"/>
              </a:ext>
            </a:extLst>
          </p:cNvPr>
          <p:cNvSpPr txBox="1">
            <a:spLocks/>
          </p:cNvSpPr>
          <p:nvPr/>
        </p:nvSpPr>
        <p:spPr>
          <a:xfrm>
            <a:off x="235754" y="4272399"/>
            <a:ext cx="5860246" cy="22557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altLang="ja-JP" sz="2000" dirty="0"/>
            </a:br>
            <a:r>
              <a:rPr lang="en-US" altLang="ja-JP" sz="2000" dirty="0"/>
              <a:t>    With increasing temperatures,</a:t>
            </a:r>
          </a:p>
          <a:p>
            <a:pPr marL="0" indent="0">
              <a:buNone/>
            </a:pPr>
            <a:r>
              <a:rPr lang="en-US" altLang="ja-JP" sz="2000" dirty="0"/>
              <a:t>    </a:t>
            </a:r>
            <a:r>
              <a:rPr lang="en-US" altLang="ja-JP" sz="2000" dirty="0" err="1">
                <a:latin typeface="Symbol" pitchFamily="2" charset="2"/>
              </a:rPr>
              <a:t>m</a:t>
            </a:r>
            <a:r>
              <a:rPr lang="en-US" altLang="ja-JP" sz="2000" dirty="0" err="1"/>
              <a:t>SR</a:t>
            </a:r>
            <a:r>
              <a:rPr lang="en-US" altLang="ja-JP" sz="2000" dirty="0"/>
              <a:t> spectra become dynamic</a:t>
            </a:r>
          </a:p>
          <a:p>
            <a:pPr marL="0" indent="0">
              <a:buNone/>
            </a:pPr>
            <a:br>
              <a:rPr lang="en-US" altLang="ja-JP" sz="2000" dirty="0"/>
            </a:br>
            <a:r>
              <a:rPr lang="ja-JP" altLang="en-US" sz="2000"/>
              <a:t>　</a:t>
            </a:r>
            <a:r>
              <a:rPr lang="en-US" altLang="ja-JP" sz="2000" dirty="0"/>
              <a:t>ZF </a:t>
            </a:r>
            <a:r>
              <a:rPr lang="en-US" altLang="ja-JP" sz="2000" dirty="0" err="1">
                <a:latin typeface="Symbol" pitchFamily="2" charset="2"/>
              </a:rPr>
              <a:t>m</a:t>
            </a:r>
            <a:r>
              <a:rPr lang="en-US" altLang="ja-JP" sz="2000" dirty="0" err="1"/>
              <a:t>SR</a:t>
            </a:r>
            <a:r>
              <a:rPr lang="en-US" altLang="ja-JP" sz="2000" dirty="0"/>
              <a:t> spectrum is decoupled with LF=10G</a:t>
            </a:r>
          </a:p>
          <a:p>
            <a:pPr marL="0" indent="0">
              <a:buNone/>
            </a:pPr>
            <a:r>
              <a:rPr lang="en-US" altLang="ja-JP" sz="2000" dirty="0"/>
              <a:t>     </a:t>
            </a:r>
            <a:r>
              <a:rPr lang="en-US" altLang="ja-JP" sz="2000" dirty="0">
                <a:sym typeface="Wingdings" pitchFamily="2" charset="2"/>
              </a:rPr>
              <a:t> magnetic field that </a:t>
            </a:r>
            <a:r>
              <a:rPr lang="en-US" altLang="ja-JP" sz="20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altLang="ja-JP" sz="2000" dirty="0">
                <a:sym typeface="Wingdings" pitchFamily="2" charset="2"/>
              </a:rPr>
              <a:t> </a:t>
            </a:r>
            <a:r>
              <a:rPr lang="en-US" altLang="ja-JP" sz="2000" i="1" dirty="0">
                <a:sym typeface="Wingdings" pitchFamily="2" charset="2"/>
              </a:rPr>
              <a:t>feels</a:t>
            </a:r>
            <a:r>
              <a:rPr lang="en-US" altLang="ja-JP" sz="2000" dirty="0">
                <a:sym typeface="Wingdings" pitchFamily="2" charset="2"/>
              </a:rPr>
              <a:t> 〜 10 G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br>
              <a:rPr lang="en-US" altLang="ja-JP" sz="2000" dirty="0"/>
            </a:br>
            <a:endParaRPr lang="en-US" altLang="ja-JP" sz="2000" dirty="0"/>
          </a:p>
        </p:txBody>
      </p:sp>
      <p:pic>
        <p:nvPicPr>
          <p:cNvPr id="28" name="図 27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39B19E95-6D9C-AA31-CCAF-31BB46D7EC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5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6E40D60D-95A4-5B6E-3A3B-499CA09ACAC0}"/>
              </a:ext>
            </a:extLst>
          </p:cNvPr>
          <p:cNvSpPr txBox="1">
            <a:spLocks/>
          </p:cNvSpPr>
          <p:nvPr/>
        </p:nvSpPr>
        <p:spPr>
          <a:xfrm>
            <a:off x="8052022" y="2392305"/>
            <a:ext cx="4008689" cy="19677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/>
              <a:t>With increasing temperature,</a:t>
            </a:r>
          </a:p>
          <a:p>
            <a:pPr marL="0" indent="0">
              <a:buNone/>
            </a:pP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Field fluctuation rate </a:t>
            </a: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</a:rPr>
              <a:t>n</a:t>
            </a: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 increases a little 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Activation energy   E=  0.091 eV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latin typeface="Symbol" pitchFamily="2" charset="2"/>
              </a:rPr>
              <a:t>n</a:t>
            </a:r>
            <a:r>
              <a:rPr lang="en-US" altLang="ja-JP" sz="2000" dirty="0"/>
              <a:t> behavior at low temperatures is considered to be related to</a:t>
            </a:r>
            <a:br>
              <a:rPr lang="en-US" altLang="ja-JP" sz="2000" dirty="0"/>
            </a:br>
            <a:r>
              <a:rPr lang="en-US" altLang="ja-JP" sz="2000" dirty="0"/>
              <a:t>magnetic properties    </a:t>
            </a:r>
            <a:br>
              <a:rPr lang="en-US" altLang="ja-JP" sz="2000" dirty="0"/>
            </a:b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cs typeface="Arial" panose="020B0604020202020204" pitchFamily="34" charset="0"/>
              </a:rPr>
              <a:t>Not only dipole but </a:t>
            </a:r>
            <a:r>
              <a:rPr lang="en-US" altLang="ja-JP" sz="2000" dirty="0"/>
              <a:t>quadrupole interaction between </a:t>
            </a:r>
            <a:r>
              <a:rPr lang="en-US" altLang="ja-JP" sz="2000" dirty="0">
                <a:latin typeface="Symbol" pitchFamily="2" charset="2"/>
              </a:rPr>
              <a:t>m</a:t>
            </a:r>
            <a:r>
              <a:rPr lang="en-US" altLang="ja-JP" sz="2000" dirty="0"/>
              <a:t>-Li  may explain </a:t>
            </a:r>
          </a:p>
        </p:txBody>
      </p:sp>
      <p:pic>
        <p:nvPicPr>
          <p:cNvPr id="5" name="図 4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B22AAE3-E9A4-AAA2-8DAD-E05B5B61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985" t="60165" r="1305" b="25457"/>
          <a:stretch>
            <a:fillRect/>
          </a:stretch>
        </p:blipFill>
        <p:spPr>
          <a:xfrm>
            <a:off x="3986319" y="2665983"/>
            <a:ext cx="3956906" cy="235218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0BB6AB-C1A3-F42F-5CF8-334A4227FBF0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0C051DDD-B7EF-BA6C-0650-53C99D74E8F1}"/>
              </a:ext>
            </a:extLst>
          </p:cNvPr>
          <p:cNvSpPr txBox="1">
            <a:spLocks/>
          </p:cNvSpPr>
          <p:nvPr/>
        </p:nvSpPr>
        <p:spPr>
          <a:xfrm>
            <a:off x="166424" y="514269"/>
            <a:ext cx="78855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Symbol" pitchFamily="2" charset="2"/>
                <a:ea typeface="Meiryo UI" panose="020B0604030504040204" pitchFamily="34" charset="-128"/>
              </a:rPr>
              <a:t>m</a:t>
            </a:r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SR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measurements on LiCrO</a:t>
            </a:r>
            <a:r>
              <a:rPr lang="en-US" altLang="ja-JP" sz="4000" b="1" baseline="-25000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5" name="図 14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81D95B2-C611-D5D3-B810-D1DA9A16A0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985" t="33967" r="1305" b="39749"/>
          <a:stretch>
            <a:fillRect/>
          </a:stretch>
        </p:blipFill>
        <p:spPr>
          <a:xfrm>
            <a:off x="17375" y="2392305"/>
            <a:ext cx="4008689" cy="4356000"/>
          </a:xfrm>
          <a:prstGeom prst="rect">
            <a:avLst/>
          </a:prstGeom>
        </p:spPr>
      </p:pic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901F1A09-119E-9600-BD81-F376DF854E38}"/>
              </a:ext>
            </a:extLst>
          </p:cNvPr>
          <p:cNvSpPr/>
          <p:nvPr/>
        </p:nvSpPr>
        <p:spPr>
          <a:xfrm>
            <a:off x="808042" y="1427840"/>
            <a:ext cx="6530307" cy="914400"/>
          </a:xfrm>
          <a:prstGeom prst="roundRect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4A8CA81-5498-3B7D-C4A9-AED8121DEBEF}"/>
              </a:ext>
            </a:extLst>
          </p:cNvPr>
          <p:cNvSpPr txBox="1"/>
          <p:nvPr/>
        </p:nvSpPr>
        <p:spPr>
          <a:xfrm>
            <a:off x="883265" y="1608675"/>
            <a:ext cx="634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</a:t>
            </a:r>
            <a:r>
              <a:rPr kumimoji="1" lang="en-US" altLang="ja-JP" sz="2400" baseline="-25000" dirty="0"/>
              <a:t>0</a:t>
            </a:r>
            <a:r>
              <a:rPr kumimoji="1" lang="en-US" altLang="ja-JP" sz="2400" dirty="0"/>
              <a:t>P(t)=A</a:t>
            </a:r>
            <a:r>
              <a:rPr kumimoji="1" lang="en-US" altLang="ja-JP" sz="2400" baseline="-25000" dirty="0"/>
              <a:t>KT1</a:t>
            </a:r>
            <a:r>
              <a:rPr kumimoji="1" lang="en-US" altLang="ja-JP" sz="2400" dirty="0"/>
              <a:t>G</a:t>
            </a:r>
            <a:r>
              <a:rPr kumimoji="1" lang="en-US" altLang="ja-JP" sz="2400" baseline="30000" dirty="0"/>
              <a:t>DKT</a:t>
            </a:r>
            <a:r>
              <a:rPr kumimoji="1" lang="en-US" altLang="ja-JP" sz="2400" dirty="0"/>
              <a:t>(</a:t>
            </a:r>
            <a:r>
              <a:rPr kumimoji="1" lang="en-US" altLang="ja-JP" sz="2400" dirty="0">
                <a:latin typeface="Symbol" pitchFamily="2" charset="2"/>
              </a:rPr>
              <a:t>D</a:t>
            </a:r>
            <a:r>
              <a:rPr kumimoji="1" lang="en-US" altLang="ja-JP" sz="2400" baseline="-25000" dirty="0">
                <a:latin typeface="Symbol" pitchFamily="2" charset="2"/>
              </a:rPr>
              <a:t>1</a:t>
            </a:r>
            <a:r>
              <a:rPr kumimoji="1" lang="en-US" altLang="ja-JP" sz="2400" dirty="0"/>
              <a:t>,</a:t>
            </a:r>
            <a:r>
              <a:rPr kumimoji="1" lang="en-US" altLang="ja-JP" sz="2400" dirty="0">
                <a:latin typeface="Symbol" pitchFamily="2" charset="2"/>
              </a:rPr>
              <a:t>n</a:t>
            </a:r>
            <a:r>
              <a:rPr kumimoji="1" lang="en-US" altLang="ja-JP" sz="2400" dirty="0"/>
              <a:t>,H,t) + A</a:t>
            </a:r>
            <a:r>
              <a:rPr kumimoji="1" lang="en-US" altLang="ja-JP" sz="2400" baseline="-25000" dirty="0"/>
              <a:t>KT2</a:t>
            </a:r>
            <a:r>
              <a:rPr kumimoji="1" lang="en-US" altLang="ja-JP" sz="2400" dirty="0"/>
              <a:t>G</a:t>
            </a:r>
            <a:r>
              <a:rPr kumimoji="1" lang="en-US" altLang="ja-JP" sz="2400" baseline="30000" dirty="0"/>
              <a:t>DKT</a:t>
            </a:r>
            <a:r>
              <a:rPr kumimoji="1" lang="en-US" altLang="ja-JP" sz="2400" dirty="0"/>
              <a:t>(</a:t>
            </a:r>
            <a:r>
              <a:rPr kumimoji="1" lang="en-US" altLang="ja-JP" sz="2400" dirty="0">
                <a:latin typeface="Symbol" pitchFamily="2" charset="2"/>
              </a:rPr>
              <a:t>D</a:t>
            </a:r>
            <a:r>
              <a:rPr kumimoji="1" lang="en-US" altLang="ja-JP" sz="2400" baseline="-25000" dirty="0">
                <a:latin typeface="Symbol" pitchFamily="2" charset="2"/>
              </a:rPr>
              <a:t>2</a:t>
            </a:r>
            <a:r>
              <a:rPr kumimoji="1" lang="en-US" altLang="ja-JP" sz="2400" dirty="0"/>
              <a:t>,</a:t>
            </a:r>
            <a:r>
              <a:rPr kumimoji="1" lang="en-US" altLang="ja-JP" sz="2400" dirty="0">
                <a:latin typeface="Symbol" pitchFamily="2" charset="2"/>
              </a:rPr>
              <a:t>n</a:t>
            </a:r>
            <a:r>
              <a:rPr kumimoji="1" lang="en-US" altLang="ja-JP" sz="2400" dirty="0"/>
              <a:t>,H,t) +A</a:t>
            </a:r>
            <a:r>
              <a:rPr kumimoji="1" lang="en-US" altLang="ja-JP" sz="2400" baseline="-25000" dirty="0"/>
              <a:t>BG</a:t>
            </a:r>
            <a:endParaRPr kumimoji="1" lang="ja-JP" altLang="en-US" sz="2400" baseline="-25000"/>
          </a:p>
        </p:txBody>
      </p:sp>
      <p:pic>
        <p:nvPicPr>
          <p:cNvPr id="22" name="図 21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CED100AB-5134-D191-A63A-049EBCBE61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768A4-DDBD-2A82-EE2D-FAE4E847B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5338ADDD-CA88-6AFD-363E-8DEF59FB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904" y="514269"/>
            <a:ext cx="5545118" cy="1325563"/>
          </a:xfrm>
        </p:spPr>
        <p:txBody>
          <a:bodyPr>
            <a:normAutofit/>
          </a:bodyPr>
          <a:lstStyle/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Collaborators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kumimoji="1"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026" name="Picture 2" descr="櫻井 裕也">
            <a:extLst>
              <a:ext uri="{FF2B5EF4-FFF2-40B4-BE49-F238E27FC236}">
                <a16:creationId xmlns:a16="http://schemas.microsoft.com/office/drawing/2014/main" id="{DB7120DA-B222-6FB1-786D-B156AFF70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7" y="4333316"/>
            <a:ext cx="20320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 descr="道路, 建物, 屋外, 人 が含まれている画像&#10;&#10;自動的に生成された説明">
            <a:extLst>
              <a:ext uri="{FF2B5EF4-FFF2-40B4-BE49-F238E27FC236}">
                <a16:creationId xmlns:a16="http://schemas.microsoft.com/office/drawing/2014/main" id="{AACD303E-12B8-4616-A004-7892DEE2F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28" t="42378" r="55363" b="42740"/>
          <a:stretch/>
        </p:blipFill>
        <p:spPr>
          <a:xfrm>
            <a:off x="2129255" y="4350775"/>
            <a:ext cx="3204321" cy="2311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8375A2-B7A4-23B3-649F-4AAC1AE83414}"/>
              </a:ext>
            </a:extLst>
          </p:cNvPr>
          <p:cNvSpPr txBox="1"/>
          <p:nvPr/>
        </p:nvSpPr>
        <p:spPr>
          <a:xfrm>
            <a:off x="1020417" y="1638139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Yuya Sakurai</a:t>
            </a:r>
            <a:r>
              <a:rPr kumimoji="1" lang="ja-JP" altLang="en-US" sz="2400"/>
              <a:t>（</a:t>
            </a:r>
            <a:r>
              <a:rPr kumimoji="1" lang="en-US" altLang="ja-JP" sz="2400" dirty="0"/>
              <a:t>NIMS</a:t>
            </a:r>
            <a:r>
              <a:rPr kumimoji="1" lang="ja-JP" altLang="en-US" sz="2400"/>
              <a:t>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23F80D-98EF-BCAE-C336-A863C3767ABE}"/>
              </a:ext>
            </a:extLst>
          </p:cNvPr>
          <p:cNvSpPr txBox="1"/>
          <p:nvPr/>
        </p:nvSpPr>
        <p:spPr>
          <a:xfrm>
            <a:off x="1020417" y="2449698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Kazuki </a:t>
            </a:r>
            <a:r>
              <a:rPr kumimoji="1" lang="en-US" altLang="ja-JP" sz="2400" dirty="0" err="1"/>
              <a:t>Ohishi</a:t>
            </a:r>
            <a:r>
              <a:rPr kumimoji="1" lang="ja-JP" altLang="en-US" sz="2400"/>
              <a:t>（</a:t>
            </a:r>
            <a:r>
              <a:rPr kumimoji="1" lang="en-US" altLang="ja-JP" sz="2400" dirty="0"/>
              <a:t>CROSS</a:t>
            </a:r>
            <a:r>
              <a:rPr kumimoji="1" lang="ja-JP" altLang="en-US" sz="2400"/>
              <a:t>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E18A41-5FFB-BD3D-0825-D7EC9394ECB6}"/>
              </a:ext>
            </a:extLst>
          </p:cNvPr>
          <p:cNvSpPr txBox="1"/>
          <p:nvPr/>
        </p:nvSpPr>
        <p:spPr>
          <a:xfrm>
            <a:off x="4326569" y="1638139"/>
            <a:ext cx="353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Hiroto Ota (</a:t>
            </a:r>
            <a:r>
              <a:rPr kumimoji="1" lang="en-US" altLang="ja-JP" sz="2400" dirty="0" err="1"/>
              <a:t>Doshisya</a:t>
            </a:r>
            <a:r>
              <a:rPr kumimoji="1" lang="en-US" altLang="ja-JP" sz="2400" dirty="0"/>
              <a:t> Univ.)</a:t>
            </a:r>
            <a:endParaRPr kumimoji="1" lang="ja-JP" altLang="en-US" sz="2400"/>
          </a:p>
        </p:txBody>
      </p:sp>
      <p:pic>
        <p:nvPicPr>
          <p:cNvPr id="1030" name="Picture 6" descr="IOM3 | Driving battery innovation">
            <a:extLst>
              <a:ext uri="{FF2B5EF4-FFF2-40B4-BE49-F238E27FC236}">
                <a16:creationId xmlns:a16="http://schemas.microsoft.com/office/drawing/2014/main" id="{BF0A1412-1448-07AA-6D16-950ADC95D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t="10931" b="26734"/>
          <a:stretch/>
        </p:blipFill>
        <p:spPr bwMode="auto">
          <a:xfrm>
            <a:off x="9880001" y="4357529"/>
            <a:ext cx="2536699" cy="23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65A64C-58F9-1ED1-F101-D98287595A7E}"/>
              </a:ext>
            </a:extLst>
          </p:cNvPr>
          <p:cNvSpPr txBox="1"/>
          <p:nvPr/>
        </p:nvSpPr>
        <p:spPr>
          <a:xfrm>
            <a:off x="1020417" y="3378533"/>
            <a:ext cx="329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Jun Sugiyama</a:t>
            </a:r>
            <a:r>
              <a:rPr kumimoji="1" lang="ja-JP" altLang="en-US" sz="2400"/>
              <a:t>（</a:t>
            </a:r>
            <a:r>
              <a:rPr kumimoji="1" lang="en-US" altLang="ja-JP" sz="2400" dirty="0"/>
              <a:t>CROSS</a:t>
            </a:r>
            <a:r>
              <a:rPr kumimoji="1" lang="ja-JP" altLang="en-US" sz="2400"/>
              <a:t>）</a:t>
            </a:r>
          </a:p>
        </p:txBody>
      </p:sp>
      <p:pic>
        <p:nvPicPr>
          <p:cNvPr id="1034" name="Picture 10" descr="KTH breddar kompetensen inom neutronspridning">
            <a:extLst>
              <a:ext uri="{FF2B5EF4-FFF2-40B4-BE49-F238E27FC236}">
                <a16:creationId xmlns:a16="http://schemas.microsoft.com/office/drawing/2014/main" id="{9B3D22D2-BE62-34F6-2C94-3C65E681C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4948" r="10927"/>
          <a:stretch/>
        </p:blipFill>
        <p:spPr bwMode="auto">
          <a:xfrm>
            <a:off x="7196465" y="4394175"/>
            <a:ext cx="2925626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SIS About">
            <a:extLst>
              <a:ext uri="{FF2B5EF4-FFF2-40B4-BE49-F238E27FC236}">
                <a16:creationId xmlns:a16="http://schemas.microsoft.com/office/drawing/2014/main" id="{F3269715-391B-A36D-FFD2-AFAF24658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141" y="1355778"/>
            <a:ext cx="3186502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881C26-A6EE-F206-4B07-D34B008D3864}"/>
              </a:ext>
            </a:extLst>
          </p:cNvPr>
          <p:cNvSpPr txBox="1"/>
          <p:nvPr/>
        </p:nvSpPr>
        <p:spPr>
          <a:xfrm>
            <a:off x="8689896" y="3460302"/>
            <a:ext cx="341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ISIS Neutron and muon</a:t>
            </a:r>
          </a:p>
          <a:p>
            <a:r>
              <a:rPr kumimoji="1" lang="en-US" altLang="ja-JP" sz="2400" dirty="0"/>
              <a:t>Rutherford Appleton labs.</a:t>
            </a:r>
            <a:endParaRPr kumimoji="1" lang="ja-JP" altLang="en-US" sz="2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959B98-1B51-7D09-FA82-9D4238AB50B4}"/>
              </a:ext>
            </a:extLst>
          </p:cNvPr>
          <p:cNvSpPr txBox="1"/>
          <p:nvPr/>
        </p:nvSpPr>
        <p:spPr>
          <a:xfrm>
            <a:off x="4329485" y="3378533"/>
            <a:ext cx="3635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Peter Baker</a:t>
            </a:r>
            <a:r>
              <a:rPr kumimoji="1" lang="ja-JP" altLang="en-US" sz="2400"/>
              <a:t>　（</a:t>
            </a:r>
            <a:r>
              <a:rPr kumimoji="1" lang="en-US" altLang="ja-JP" sz="2400" dirty="0"/>
              <a:t>ISIS, U.K.</a:t>
            </a:r>
            <a:r>
              <a:rPr kumimoji="1" lang="ja-JP" altLang="en-US" sz="2400"/>
              <a:t>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E03CC5-CDD0-1040-964F-4F0FC8293448}"/>
              </a:ext>
            </a:extLst>
          </p:cNvPr>
          <p:cNvSpPr txBox="1"/>
          <p:nvPr/>
        </p:nvSpPr>
        <p:spPr>
          <a:xfrm>
            <a:off x="4305207" y="2449698"/>
            <a:ext cx="4134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Martin </a:t>
            </a:r>
            <a:r>
              <a:rPr kumimoji="1" lang="en-US" altLang="ja-JP" sz="2400" dirty="0" err="1"/>
              <a:t>Månsson</a:t>
            </a:r>
            <a:r>
              <a:rPr kumimoji="1" lang="en-US" altLang="ja-JP" sz="2400" dirty="0"/>
              <a:t> (KTH, Sweden)</a:t>
            </a:r>
            <a:endParaRPr kumimoji="1" lang="ja-JP" altLang="en-US" sz="240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557856-D0AC-120A-B111-731A9E938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16115" r="58004" b="60360"/>
          <a:stretch/>
        </p:blipFill>
        <p:spPr bwMode="auto">
          <a:xfrm>
            <a:off x="5333566" y="4364488"/>
            <a:ext cx="2416946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CFF4E7-1863-4738-90E9-B2EFCFC01377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図 9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8EA26829-F4F9-05AB-15B0-DC2AF87C36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198" t="13528" r="60762" b="73173"/>
          <a:stretch>
            <a:fillRect/>
          </a:stretch>
        </p:blipFill>
        <p:spPr>
          <a:xfrm>
            <a:off x="9045108" y="0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2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71B583-4099-2994-B9FF-390763141639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30E5D0C9-695D-6BEA-E0BB-088412BE6EE9}"/>
              </a:ext>
            </a:extLst>
          </p:cNvPr>
          <p:cNvSpPr txBox="1">
            <a:spLocks/>
          </p:cNvSpPr>
          <p:nvPr/>
        </p:nvSpPr>
        <p:spPr>
          <a:xfrm>
            <a:off x="166424" y="514269"/>
            <a:ext cx="97183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Comparison with LiCrO</a:t>
            </a:r>
            <a:r>
              <a:rPr lang="en-US" altLang="ja-JP" sz="4000" b="1" baseline="-25000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and NaCrO</a:t>
            </a:r>
            <a:r>
              <a:rPr lang="en-US" altLang="ja-JP" sz="4000" b="1" baseline="-25000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C576B748-FA8D-A0F2-8BFD-F374C68B2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0" t="22907" r="64650" b="66885"/>
          <a:stretch>
            <a:fillRect/>
          </a:stretch>
        </p:blipFill>
        <p:spPr>
          <a:xfrm>
            <a:off x="10384227" y="0"/>
            <a:ext cx="1813236" cy="1080000"/>
          </a:xfrm>
          <a:prstGeom prst="rect">
            <a:avLst/>
          </a:prstGeom>
        </p:spPr>
      </p:pic>
      <p:pic>
        <p:nvPicPr>
          <p:cNvPr id="5" name="図 4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0DE9B7F7-9FC6-8B4C-7537-8662E9E2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923" t="36153" r="22819" b="53872"/>
          <a:stretch>
            <a:fillRect/>
          </a:stretch>
        </p:blipFill>
        <p:spPr>
          <a:xfrm>
            <a:off x="2939249" y="1350583"/>
            <a:ext cx="4233535" cy="1797732"/>
          </a:xfrm>
          <a:prstGeom prst="rect">
            <a:avLst/>
          </a:prstGeom>
        </p:spPr>
      </p:pic>
      <p:pic>
        <p:nvPicPr>
          <p:cNvPr id="6" name="図 5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8BA3B15-7F84-0072-6C02-29C7BC017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985" t="33967" r="1305" b="54301"/>
          <a:stretch>
            <a:fillRect/>
          </a:stretch>
        </p:blipFill>
        <p:spPr>
          <a:xfrm>
            <a:off x="17375" y="1350583"/>
            <a:ext cx="3611129" cy="17514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D8EB4D-2A74-9FF2-42CD-6ED1E49B88F1}"/>
              </a:ext>
            </a:extLst>
          </p:cNvPr>
          <p:cNvSpPr txBox="1"/>
          <p:nvPr/>
        </p:nvSpPr>
        <p:spPr>
          <a:xfrm>
            <a:off x="532437" y="297855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0</a:t>
            </a:r>
            <a:endParaRPr kumimoji="1" lang="ja-JP" altLang="en-US" sz="16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B02A7A-DA53-C033-5CF1-93D0D7DF0D1E}"/>
              </a:ext>
            </a:extLst>
          </p:cNvPr>
          <p:cNvSpPr txBox="1"/>
          <p:nvPr/>
        </p:nvSpPr>
        <p:spPr>
          <a:xfrm>
            <a:off x="904745" y="2978553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100</a:t>
            </a:r>
            <a:endParaRPr kumimoji="1" lang="ja-JP" altLang="en-US" sz="16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056E2A-F786-3D3D-0CF4-DAD5F24CD5EB}"/>
              </a:ext>
            </a:extLst>
          </p:cNvPr>
          <p:cNvSpPr txBox="1"/>
          <p:nvPr/>
        </p:nvSpPr>
        <p:spPr>
          <a:xfrm>
            <a:off x="1415957" y="2978553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200</a:t>
            </a:r>
            <a:endParaRPr kumimoji="1" lang="ja-JP" altLang="en-US" sz="16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6DDE31C-C062-1895-D013-DDA432E4A603}"/>
              </a:ext>
            </a:extLst>
          </p:cNvPr>
          <p:cNvSpPr txBox="1"/>
          <p:nvPr/>
        </p:nvSpPr>
        <p:spPr>
          <a:xfrm>
            <a:off x="2957322" y="2978553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500</a:t>
            </a:r>
            <a:endParaRPr kumimoji="1" lang="ja-JP" altLang="en-US" sz="16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332843-EB01-6784-E23A-441CACA66CF3}"/>
              </a:ext>
            </a:extLst>
          </p:cNvPr>
          <p:cNvSpPr txBox="1"/>
          <p:nvPr/>
        </p:nvSpPr>
        <p:spPr>
          <a:xfrm>
            <a:off x="1053531" y="3216610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TEMPERATURE (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1" lang="en-US" altLang="ja-JP" sz="1600" dirty="0"/>
              <a:t>)</a:t>
            </a:r>
            <a:endParaRPr kumimoji="1" lang="ja-JP" altLang="en-US" sz="16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0DD7A3-C836-BE82-E775-52AFD53618D5}"/>
              </a:ext>
            </a:extLst>
          </p:cNvPr>
          <p:cNvSpPr txBox="1"/>
          <p:nvPr/>
        </p:nvSpPr>
        <p:spPr>
          <a:xfrm>
            <a:off x="1928671" y="2978553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300</a:t>
            </a:r>
            <a:endParaRPr kumimoji="1" lang="ja-JP" altLang="en-US" sz="16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921F21F-1124-3F72-EE95-CF659A05B3EE}"/>
              </a:ext>
            </a:extLst>
          </p:cNvPr>
          <p:cNvSpPr txBox="1"/>
          <p:nvPr/>
        </p:nvSpPr>
        <p:spPr>
          <a:xfrm>
            <a:off x="2420620" y="2978553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400</a:t>
            </a:r>
            <a:endParaRPr kumimoji="1" lang="ja-JP" altLang="en-US" sz="16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C7BFE95-021B-D770-437E-7CC4C60BD07C}"/>
              </a:ext>
            </a:extLst>
          </p:cNvPr>
          <p:cNvSpPr txBox="1"/>
          <p:nvPr/>
        </p:nvSpPr>
        <p:spPr>
          <a:xfrm>
            <a:off x="4091047" y="298964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0</a:t>
            </a:r>
            <a:endParaRPr kumimoji="1" lang="ja-JP" altLang="en-US" sz="16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A1CD26-37CD-D8D8-1FC1-EC5452229F82}"/>
              </a:ext>
            </a:extLst>
          </p:cNvPr>
          <p:cNvSpPr txBox="1"/>
          <p:nvPr/>
        </p:nvSpPr>
        <p:spPr>
          <a:xfrm>
            <a:off x="4567527" y="2989644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100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D73FC7D-9C76-81FA-2EA8-CC707BBDF3DC}"/>
              </a:ext>
            </a:extLst>
          </p:cNvPr>
          <p:cNvSpPr txBox="1"/>
          <p:nvPr/>
        </p:nvSpPr>
        <p:spPr>
          <a:xfrm>
            <a:off x="5136617" y="2989644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200</a:t>
            </a:r>
            <a:endParaRPr kumimoji="1" lang="ja-JP" altLang="en-US" sz="16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C9A820F-1276-4FBC-6C12-A22FA25FEF66}"/>
              </a:ext>
            </a:extLst>
          </p:cNvPr>
          <p:cNvSpPr txBox="1"/>
          <p:nvPr/>
        </p:nvSpPr>
        <p:spPr>
          <a:xfrm>
            <a:off x="4542693" y="3227701"/>
            <a:ext cx="1704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TEMPERATURE (K)</a:t>
            </a:r>
            <a:endParaRPr kumimoji="1" lang="ja-JP" altLang="en-US" sz="16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5B0CC24-3D48-333B-38D5-7B3159F08066}"/>
              </a:ext>
            </a:extLst>
          </p:cNvPr>
          <p:cNvSpPr txBox="1"/>
          <p:nvPr/>
        </p:nvSpPr>
        <p:spPr>
          <a:xfrm>
            <a:off x="5741927" y="2989644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300</a:t>
            </a:r>
            <a:endParaRPr kumimoji="1" lang="ja-JP" altLang="en-US" sz="1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BE4EAC7-0CAF-1092-A2DD-B0723C50CD09}"/>
              </a:ext>
            </a:extLst>
          </p:cNvPr>
          <p:cNvSpPr txBox="1"/>
          <p:nvPr/>
        </p:nvSpPr>
        <p:spPr>
          <a:xfrm>
            <a:off x="6384346" y="2989644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400</a:t>
            </a:r>
            <a:endParaRPr kumimoji="1" lang="ja-JP" altLang="en-US" sz="1600"/>
          </a:p>
        </p:txBody>
      </p:sp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2547E62A-B558-DCD7-24D9-6CC5A879A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360901"/>
              </p:ext>
            </p:extLst>
          </p:nvPr>
        </p:nvGraphicFramePr>
        <p:xfrm>
          <a:off x="532436" y="3755986"/>
          <a:ext cx="615773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9498">
                  <a:extLst>
                    <a:ext uri="{9D8B030D-6E8A-4147-A177-3AD203B41FA5}">
                      <a16:colId xmlns:a16="http://schemas.microsoft.com/office/drawing/2014/main" val="226782592"/>
                    </a:ext>
                  </a:extLst>
                </a:gridCol>
                <a:gridCol w="1620456">
                  <a:extLst>
                    <a:ext uri="{9D8B030D-6E8A-4147-A177-3AD203B41FA5}">
                      <a16:colId xmlns:a16="http://schemas.microsoft.com/office/drawing/2014/main" val="3303178354"/>
                    </a:ext>
                  </a:extLst>
                </a:gridCol>
                <a:gridCol w="1747779">
                  <a:extLst>
                    <a:ext uri="{9D8B030D-6E8A-4147-A177-3AD203B41FA5}">
                      <a16:colId xmlns:a16="http://schemas.microsoft.com/office/drawing/2014/main" val="3565437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LiCrO</a:t>
                      </a:r>
                      <a:r>
                        <a:rPr kumimoji="1" lang="en-US" altLang="ja-JP" baseline="-25000" dirty="0"/>
                        <a:t>2</a:t>
                      </a:r>
                      <a:endParaRPr kumimoji="1" lang="ja-JP" altLang="en-US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NaCrO</a:t>
                      </a:r>
                      <a:r>
                        <a:rPr kumimoji="1" lang="en-US" altLang="ja-JP" baseline="-25000" dirty="0"/>
                        <a:t>2</a:t>
                      </a:r>
                      <a:endParaRPr kumimoji="1" lang="ja-JP" altLang="en-US" baseline="-25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980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Distance between CrO</a:t>
                      </a:r>
                      <a:r>
                        <a:rPr kumimoji="1" lang="en-US" altLang="ja-JP" baseline="-25000" dirty="0"/>
                        <a:t>2</a:t>
                      </a:r>
                      <a:endParaRPr kumimoji="1" lang="ja-JP" altLang="en-US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0" dirty="0"/>
                        <a:t>0.256 nm</a:t>
                      </a:r>
                      <a:endParaRPr kumimoji="1" lang="ja-JP" alt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0" dirty="0"/>
                        <a:t>0.315 nm</a:t>
                      </a:r>
                      <a:endParaRPr kumimoji="1" lang="ja-JP" altLang="en-US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27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Charge capacity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0" dirty="0"/>
                        <a:t>&lt; 20 </a:t>
                      </a:r>
                      <a:r>
                        <a:rPr kumimoji="1" lang="en-US" altLang="ja-JP" baseline="0" dirty="0" err="1"/>
                        <a:t>mAh</a:t>
                      </a:r>
                      <a:r>
                        <a:rPr kumimoji="1" lang="en-US" altLang="ja-JP" baseline="0" dirty="0"/>
                        <a:t>/g</a:t>
                      </a:r>
                      <a:endParaRPr kumimoji="1" lang="ja-JP" alt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0" dirty="0"/>
                        <a:t>120 </a:t>
                      </a:r>
                      <a:r>
                        <a:rPr kumimoji="1" lang="en-US" altLang="ja-JP" baseline="0" dirty="0" err="1"/>
                        <a:t>mAh</a:t>
                      </a:r>
                      <a:r>
                        <a:rPr kumimoji="1" lang="en-US" altLang="ja-JP" baseline="0" dirty="0"/>
                        <a:t>/g</a:t>
                      </a:r>
                      <a:endParaRPr kumimoji="1" lang="ja-JP" altLang="en-US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75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baseline="30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62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Symbol" pitchFamily="2" charset="2"/>
                        </a:rPr>
                        <a:t>n</a:t>
                      </a:r>
                      <a:r>
                        <a:rPr kumimoji="1" lang="en-US" altLang="ja-JP" dirty="0"/>
                        <a:t> at 350 K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0.2 </a:t>
                      </a:r>
                      <a:r>
                        <a:rPr kumimoji="1" lang="en-US" altLang="ja-JP" dirty="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dirty="0"/>
                        <a:t>s</a:t>
                      </a:r>
                      <a:r>
                        <a:rPr kumimoji="1" lang="en-US" altLang="ja-JP" baseline="30000" dirty="0"/>
                        <a:t>-1</a:t>
                      </a:r>
                      <a:endParaRPr kumimoji="1" lang="ja-JP" altLang="en-US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 </a:t>
                      </a:r>
                      <a:r>
                        <a:rPr kumimoji="1" lang="en-US" altLang="ja-JP" dirty="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dirty="0"/>
                        <a:t>s</a:t>
                      </a:r>
                      <a:r>
                        <a:rPr kumimoji="1" lang="en-US" altLang="ja-JP" baseline="30000" dirty="0"/>
                        <a:t>-1</a:t>
                      </a:r>
                      <a:endParaRPr kumimoji="1" lang="ja-JP" altLang="en-US" baseline="30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514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1" lang="en-US" altLang="ja-JP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 </a:t>
                      </a:r>
                      <a:r>
                        <a:rPr kumimoji="1" lang="en-US" altLang="ja-JP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350 K (10</a:t>
                      </a:r>
                      <a:r>
                        <a:rPr kumimoji="1" lang="en-US" altLang="ja-JP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  <a:r>
                        <a:rPr kumimoji="1" lang="en-US" altLang="ja-JP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kumimoji="1" lang="en-US" altLang="ja-JP" dirty="0"/>
                        <a:t>cm</a:t>
                      </a:r>
                      <a:r>
                        <a:rPr kumimoji="1" lang="en-US" altLang="ja-JP" baseline="30000" dirty="0"/>
                        <a:t>2</a:t>
                      </a:r>
                      <a:r>
                        <a:rPr kumimoji="1" lang="en-US" altLang="ja-JP" dirty="0"/>
                        <a:t>/s</a:t>
                      </a:r>
                      <a:endParaRPr kumimoji="1" lang="ja-JP" altLang="en-US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0.025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0.2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861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Activation Energy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0.091 eV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0.13 eV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082513"/>
                  </a:ext>
                </a:extLst>
              </a:tr>
            </a:tbl>
          </a:graphicData>
        </a:graphic>
      </p:graphicFrame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AA37DB3E-F1FE-E646-D2BD-7EF85EB8DC5E}"/>
              </a:ext>
            </a:extLst>
          </p:cNvPr>
          <p:cNvSpPr txBox="1">
            <a:spLocks/>
          </p:cNvSpPr>
          <p:nvPr/>
        </p:nvSpPr>
        <p:spPr>
          <a:xfrm>
            <a:off x="6813966" y="4137283"/>
            <a:ext cx="5559028" cy="30180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err="1"/>
              <a:t>D</a:t>
            </a:r>
            <a:r>
              <a:rPr lang="en-US" altLang="ja-JP" sz="2000" baseline="-25000" dirty="0" err="1"/>
              <a:t>Na</a:t>
            </a:r>
            <a:r>
              <a:rPr lang="en-US" altLang="ja-JP" sz="2000" dirty="0"/>
              <a:t> &gt; </a:t>
            </a:r>
            <a:r>
              <a:rPr lang="en-US" altLang="ja-JP" sz="2000" dirty="0" err="1"/>
              <a:t>D</a:t>
            </a:r>
            <a:r>
              <a:rPr lang="en-US" altLang="ja-JP" sz="2000" baseline="-25000" dirty="0" err="1"/>
              <a:t>Li</a:t>
            </a:r>
            <a:r>
              <a:rPr lang="en-US" altLang="ja-JP" sz="2000" baseline="-25000" dirty="0"/>
              <a:t>.   </a:t>
            </a:r>
            <a:r>
              <a:rPr lang="en-US" altLang="ja-JP" sz="2000" dirty="0"/>
              <a:t>above 250 K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The diffusive nature observed in LiCrO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 was </a:t>
            </a:r>
            <a:br>
              <a:rPr lang="en-US" altLang="ja-JP" sz="2000" dirty="0"/>
            </a:br>
            <a:r>
              <a:rPr lang="en-US" altLang="ja-JP" sz="2000" b="1" dirty="0">
                <a:solidFill>
                  <a:schemeClr val="accent1"/>
                </a:solidFill>
              </a:rPr>
              <a:t>strongly suppressed </a:t>
            </a:r>
            <a:r>
              <a:rPr lang="en-US" altLang="ja-JP" sz="2000" dirty="0"/>
              <a:t>compared to that of NaCrO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. </a:t>
            </a:r>
          </a:p>
          <a:p>
            <a:pPr marL="0" indent="0">
              <a:buNone/>
            </a:pPr>
            <a:r>
              <a:rPr lang="en-US" altLang="ja-JP" sz="2000" dirty="0"/>
              <a:t>This difference is consistent with </a:t>
            </a:r>
            <a:br>
              <a:rPr lang="en-US" altLang="ja-JP" sz="2000" dirty="0"/>
            </a:br>
            <a:r>
              <a:rPr lang="en-US" altLang="ja-JP" sz="2000" dirty="0"/>
              <a:t>the difference in </a:t>
            </a:r>
            <a:r>
              <a:rPr lang="en-US" altLang="ja-JP" sz="2000" dirty="0">
                <a:solidFill>
                  <a:schemeClr val="accent1"/>
                </a:solidFill>
              </a:rPr>
              <a:t>electrochemical properties </a:t>
            </a:r>
            <a:br>
              <a:rPr lang="en-US" altLang="ja-JP" sz="2000" dirty="0"/>
            </a:br>
            <a:r>
              <a:rPr lang="en-US" altLang="ja-JP" sz="2000" dirty="0"/>
              <a:t>between LiCrO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 and NaCrO</a:t>
            </a:r>
            <a:r>
              <a:rPr lang="en-US" altLang="ja-JP" sz="2000" baseline="-25000" dirty="0"/>
              <a:t>2</a:t>
            </a:r>
            <a:r>
              <a:rPr lang="en-US" altLang="ja-JP" sz="2000" dirty="0"/>
              <a:t>.</a:t>
            </a:r>
          </a:p>
        </p:txBody>
      </p:sp>
      <p:pic>
        <p:nvPicPr>
          <p:cNvPr id="26" name="図 25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1074B97-E8CA-F55D-0168-A4F8651993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981" t="36119" r="18476" b="38718"/>
          <a:stretch>
            <a:fillRect/>
          </a:stretch>
        </p:blipFill>
        <p:spPr>
          <a:xfrm>
            <a:off x="7182118" y="1350583"/>
            <a:ext cx="3966361" cy="2441963"/>
          </a:xfrm>
          <a:prstGeom prst="rect">
            <a:avLst/>
          </a:prstGeom>
        </p:spPr>
      </p:pic>
      <p:pic>
        <p:nvPicPr>
          <p:cNvPr id="27" name="図 26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FAC8D53A-F226-9843-F7CB-82F5A77C46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80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07286-5115-EA64-7850-AC9D2E1CA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FBBBF0F-5AED-ECAC-D52D-2D4AE914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20" t="57701" r="4943" b="29857"/>
          <a:stretch>
            <a:fillRect/>
          </a:stretch>
        </p:blipFill>
        <p:spPr>
          <a:xfrm>
            <a:off x="266649" y="1817226"/>
            <a:ext cx="11658702" cy="259272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9B84A0-C5FA-04CE-8682-1DF183FDA9E8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E2EA1DD3-54C7-E654-2477-81F800F8196B}"/>
              </a:ext>
            </a:extLst>
          </p:cNvPr>
          <p:cNvSpPr txBox="1">
            <a:spLocks/>
          </p:cNvSpPr>
          <p:nvPr/>
        </p:nvSpPr>
        <p:spPr>
          <a:xfrm>
            <a:off x="665871" y="387049"/>
            <a:ext cx="97183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Comparison between</a:t>
            </a:r>
          </a:p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experiment 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ea typeface="Meiryo UI" panose="020B0604030504040204" pitchFamily="34" charset="-128"/>
              </a:rPr>
              <a:t>D 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and simulated 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ea typeface="Meiryo UI" panose="020B0604030504040204" pitchFamily="34" charset="-128"/>
              </a:rPr>
              <a:t>D</a:t>
            </a: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653AAA-4C09-E2D9-CC94-7A72B82C6F03}"/>
              </a:ext>
            </a:extLst>
          </p:cNvPr>
          <p:cNvSpPr/>
          <p:nvPr/>
        </p:nvSpPr>
        <p:spPr>
          <a:xfrm>
            <a:off x="6678592" y="1886673"/>
            <a:ext cx="2083443" cy="241911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2782C0-91AD-3709-135D-4A172DB1FFA3}"/>
              </a:ext>
            </a:extLst>
          </p:cNvPr>
          <p:cNvSpPr txBox="1"/>
          <p:nvPr/>
        </p:nvSpPr>
        <p:spPr>
          <a:xfrm>
            <a:off x="833014" y="4531959"/>
            <a:ext cx="73626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In these battery materials,  </a:t>
            </a:r>
            <a:r>
              <a:rPr kumimoji="1" lang="en-US" altLang="ja-JP" sz="2400" dirty="0" err="1">
                <a:latin typeface="Symbol" pitchFamily="2" charset="2"/>
              </a:rPr>
              <a:t>D</a:t>
            </a:r>
            <a:r>
              <a:rPr kumimoji="1" lang="en-US" altLang="ja-JP" sz="2400" baseline="30000" dirty="0" err="1"/>
              <a:t>exp</a:t>
            </a:r>
            <a:r>
              <a:rPr kumimoji="1" lang="en-US" altLang="ja-JP" sz="2400" dirty="0"/>
              <a:t>/</a:t>
            </a:r>
            <a:r>
              <a:rPr kumimoji="1" lang="en-US" altLang="ja-JP" sz="2400" dirty="0" err="1">
                <a:latin typeface="Symbol" pitchFamily="2" charset="2"/>
              </a:rPr>
              <a:t>D</a:t>
            </a:r>
            <a:r>
              <a:rPr kumimoji="1" lang="en-US" altLang="ja-JP" sz="2400" baseline="30000" dirty="0" err="1"/>
              <a:t>min</a:t>
            </a:r>
            <a:r>
              <a:rPr kumimoji="1" lang="en-US" altLang="ja-JP" sz="2400" dirty="0"/>
              <a:t> is lower than 80%.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/>
              <a:t>As a result, muons is stable thanks to </a:t>
            </a:r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self-trapping effect</a:t>
            </a:r>
            <a:r>
              <a:rPr kumimoji="1" lang="en-US" altLang="ja-JP" sz="2400" dirty="0"/>
              <a:t>. </a:t>
            </a:r>
          </a:p>
          <a:p>
            <a:endParaRPr kumimoji="1" lang="en-US" altLang="ja-JP" sz="2400" dirty="0"/>
          </a:p>
          <a:p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The stability of muon</a:t>
            </a:r>
            <a:r>
              <a:rPr kumimoji="1" lang="en-US" altLang="ja-JP" sz="2400" dirty="0"/>
              <a:t> can be represented by </a:t>
            </a:r>
            <a:r>
              <a:rPr kumimoji="1" lang="en-US" altLang="ja-JP" sz="2400" dirty="0" err="1">
                <a:latin typeface="Symbol" pitchFamily="2" charset="2"/>
              </a:rPr>
              <a:t>D</a:t>
            </a:r>
            <a:r>
              <a:rPr kumimoji="1" lang="en-US" altLang="ja-JP" sz="2400" baseline="30000" dirty="0" err="1"/>
              <a:t>exp</a:t>
            </a:r>
            <a:r>
              <a:rPr kumimoji="1" lang="en-US" altLang="ja-JP" sz="2400" dirty="0"/>
              <a:t>/</a:t>
            </a:r>
            <a:r>
              <a:rPr kumimoji="1" lang="en-US" altLang="ja-JP" sz="2400" dirty="0" err="1">
                <a:latin typeface="Symbol" pitchFamily="2" charset="2"/>
              </a:rPr>
              <a:t>D</a:t>
            </a:r>
            <a:r>
              <a:rPr kumimoji="1" lang="en-US" altLang="ja-JP" sz="2400" baseline="30000" dirty="0" err="1"/>
              <a:t>min</a:t>
            </a:r>
            <a:r>
              <a:rPr kumimoji="1" lang="en-US" altLang="ja-JP" sz="2400" baseline="-25000" dirty="0"/>
              <a:t>.</a:t>
            </a:r>
            <a:r>
              <a:rPr kumimoji="1" lang="en-US" altLang="ja-JP" sz="2400" baseline="30000" dirty="0"/>
              <a:t> </a:t>
            </a:r>
            <a:endParaRPr kumimoji="1" lang="ja-JP" altLang="en-US" sz="2400" baseline="3000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3B5A587-118A-97F5-A1B6-F68DA89F9B35}"/>
              </a:ext>
            </a:extLst>
          </p:cNvPr>
          <p:cNvCxnSpPr/>
          <p:nvPr/>
        </p:nvCxnSpPr>
        <p:spPr>
          <a:xfrm>
            <a:off x="8762035" y="1713053"/>
            <a:ext cx="0" cy="424790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1BBDF58-3021-C344-9CD9-F6F05683A483}"/>
              </a:ext>
            </a:extLst>
          </p:cNvPr>
          <p:cNvSpPr txBox="1"/>
          <p:nvPr/>
        </p:nvSpPr>
        <p:spPr>
          <a:xfrm>
            <a:off x="9002028" y="4671310"/>
            <a:ext cx="162191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Muon diffusion</a:t>
            </a:r>
          </a:p>
          <a:p>
            <a:r>
              <a:rPr kumimoji="1" lang="en-US" altLang="ja-JP" dirty="0"/>
              <a:t> is reported</a:t>
            </a:r>
            <a:endParaRPr kumimoji="1" lang="ja-JP" altLang="en-US"/>
          </a:p>
        </p:txBody>
      </p:sp>
      <p:pic>
        <p:nvPicPr>
          <p:cNvPr id="12" name="図 11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867A36FA-372F-BC7D-E9C4-025991B814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72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A576A5F0-EE97-1A3A-AE04-655D830950BC}"/>
              </a:ext>
            </a:extLst>
          </p:cNvPr>
          <p:cNvSpPr txBox="1">
            <a:spLocks/>
          </p:cNvSpPr>
          <p:nvPr/>
        </p:nvSpPr>
        <p:spPr>
          <a:xfrm>
            <a:off x="2506904" y="514269"/>
            <a:ext cx="5545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Conclusion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22EC9588-83C3-F8FA-A39D-B677C6EF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38" y="1359495"/>
            <a:ext cx="10931013" cy="5207884"/>
          </a:xfrm>
        </p:spPr>
        <p:txBody>
          <a:bodyPr>
            <a:noAutofit/>
          </a:bodyPr>
          <a:lstStyle/>
          <a:p>
            <a:r>
              <a:rPr lang="en-US" altLang="ja-JP" dirty="0"/>
              <a:t>Cathode materials </a:t>
            </a:r>
            <a:r>
              <a:rPr kumimoji="1" lang="en-US" altLang="ja-JP" dirty="0"/>
              <a:t>LiCrO</a:t>
            </a:r>
            <a:r>
              <a:rPr kumimoji="1" lang="en-US" altLang="ja-JP" baseline="-25000" dirty="0"/>
              <a:t>2</a:t>
            </a:r>
            <a:r>
              <a:rPr lang="en-US" altLang="ja-JP" baseline="-25000" dirty="0"/>
              <a:t> </a:t>
            </a:r>
            <a:r>
              <a:rPr lang="en-US" altLang="ja-JP" dirty="0"/>
              <a:t>and </a:t>
            </a:r>
            <a:r>
              <a:rPr kumimoji="1" lang="en-US" altLang="ja-JP" dirty="0"/>
              <a:t>NaCrO</a:t>
            </a:r>
            <a:r>
              <a:rPr kumimoji="1" lang="en-US" altLang="ja-JP" baseline="-25000" dirty="0"/>
              <a:t>2 </a:t>
            </a:r>
            <a:r>
              <a:rPr lang="en-US" altLang="ja-JP" dirty="0"/>
              <a:t>share the same crystal structure.</a:t>
            </a:r>
            <a:br>
              <a:rPr lang="en-US" altLang="ja-JP" dirty="0"/>
            </a:br>
            <a:r>
              <a:rPr lang="en-US" altLang="ja-JP" dirty="0"/>
              <a:t>However, LiCrO</a:t>
            </a:r>
            <a:r>
              <a:rPr lang="en-US" altLang="ja-JP" baseline="-25000" dirty="0"/>
              <a:t>2 </a:t>
            </a:r>
            <a:r>
              <a:rPr lang="en-US" altLang="ja-JP" dirty="0"/>
              <a:t>is inactive, while NaCrO</a:t>
            </a:r>
            <a:r>
              <a:rPr lang="en-US" altLang="ja-JP" baseline="-25000" dirty="0"/>
              <a:t>2</a:t>
            </a:r>
            <a:r>
              <a:rPr lang="en-US" altLang="ja-JP" dirty="0"/>
              <a:t> has a large charge capacity.</a:t>
            </a:r>
          </a:p>
          <a:p>
            <a:r>
              <a:rPr lang="en-US" altLang="ja-JP" dirty="0"/>
              <a:t>We performed </a:t>
            </a:r>
            <a:r>
              <a:rPr lang="en-US" altLang="ja-JP" dirty="0" err="1">
                <a:latin typeface="Symbol" pitchFamily="2" charset="2"/>
              </a:rPr>
              <a:t>m</a:t>
            </a:r>
            <a:r>
              <a:rPr lang="en-US" altLang="ja-JP" dirty="0" err="1"/>
              <a:t>SR</a:t>
            </a:r>
            <a:r>
              <a:rPr lang="en-US" altLang="ja-JP" dirty="0"/>
              <a:t> measurements with powder samples of LiCrO</a:t>
            </a:r>
            <a:r>
              <a:rPr lang="en-US" altLang="ja-JP" baseline="-25000" dirty="0"/>
              <a:t>2</a:t>
            </a:r>
            <a:r>
              <a:rPr lang="en-US" altLang="ja-JP" dirty="0"/>
              <a:t> and NaCrO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at EMU, ISIS</a:t>
            </a:r>
            <a:r>
              <a:rPr lang="en-US" altLang="ja-JP" dirty="0"/>
              <a:t>. As a result, both show dynamic behavior above 250 K. We observed that Li diffusion in LiCrO</a:t>
            </a:r>
            <a:r>
              <a:rPr lang="en-US" altLang="ja-JP" baseline="-25000" dirty="0"/>
              <a:t>2 </a:t>
            </a:r>
            <a:r>
              <a:rPr lang="en-US" altLang="ja-JP" dirty="0"/>
              <a:t>is strongly suppressed. </a:t>
            </a:r>
            <a:br>
              <a:rPr lang="en-US" altLang="ja-JP" dirty="0"/>
            </a:br>
            <a:r>
              <a:rPr lang="en-US" altLang="ja-JP" dirty="0"/>
              <a:t>Even at x=1, Li hardly diffuses in LiCrO</a:t>
            </a:r>
            <a:r>
              <a:rPr lang="en-US" altLang="ja-JP" baseline="-25000" dirty="0"/>
              <a:t>2</a:t>
            </a:r>
            <a:r>
              <a:rPr lang="en-US" altLang="ja-JP" dirty="0"/>
              <a:t>. 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The composition dependence of Li diffusion / Na diffusion is planed 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at J-PARC with an operando cell 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soon.</a:t>
            </a:r>
            <a:endParaRPr lang="en-US" altLang="ja-JP" dirty="0"/>
          </a:p>
          <a:p>
            <a:r>
              <a:rPr lang="en-US" altLang="ja-JP" dirty="0"/>
              <a:t>The difference between D</a:t>
            </a:r>
            <a:r>
              <a:rPr lang="en-US" altLang="ja-JP" baseline="30000" dirty="0"/>
              <a:t>J </a:t>
            </a:r>
            <a:r>
              <a:rPr lang="en-US" altLang="ja-JP" dirty="0"/>
              <a:t>is most likely related to the distance between CrO</a:t>
            </a:r>
            <a:r>
              <a:rPr lang="en-US" altLang="ja-JP" baseline="-25000" dirty="0"/>
              <a:t>6 </a:t>
            </a:r>
            <a:r>
              <a:rPr lang="en-US" altLang="ja-JP" dirty="0"/>
              <a:t>plane and ionic radius. We also 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performed </a:t>
            </a:r>
            <a:r>
              <a:rPr lang="en-US" altLang="ja-JP" b="1" dirty="0" err="1">
                <a:solidFill>
                  <a:schemeClr val="accent1">
                    <a:lumMod val="75000"/>
                  </a:schemeClr>
                </a:solidFill>
                <a:latin typeface="Symbol" pitchFamily="2" charset="2"/>
              </a:rPr>
              <a:t>m</a:t>
            </a:r>
            <a:r>
              <a:rPr lang="en-US" altLang="ja-JP" b="1" dirty="0" err="1">
                <a:solidFill>
                  <a:schemeClr val="accent1">
                    <a:lumMod val="75000"/>
                  </a:schemeClr>
                </a:solidFill>
              </a:rPr>
              <a:t>SR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</a:rPr>
              <a:t> measurements under pressure at GPD, PSI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This research was supported by </a:t>
            </a:r>
            <a:r>
              <a:rPr lang="en-US" altLang="ja-JP" dirty="0" err="1"/>
              <a:t>GteX</a:t>
            </a:r>
            <a:r>
              <a:rPr lang="en-US" altLang="ja-JP" dirty="0"/>
              <a:t>(Green Technologies of Excellence)</a:t>
            </a:r>
            <a:br>
              <a:rPr lang="en-US" altLang="ja-JP" dirty="0"/>
            </a:br>
            <a:r>
              <a:rPr lang="en" altLang="ja-JP" dirty="0"/>
              <a:t>JPMJGX23S4.</a:t>
            </a:r>
            <a:endParaRPr lang="en-US" altLang="ja-JP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BCE45F-94E6-CDA8-26C5-06CE9B1784D7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図 6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D4034F72-5C31-E7D7-4A7A-97987FAE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28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0B7881-0C47-8FDC-45BF-490485D8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85E778-01F1-7C69-FA6E-CA0D0B24C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道路, 建物, 屋外, 人 が含まれている画像&#10;&#10;自動的に生成された説明">
            <a:extLst>
              <a:ext uri="{FF2B5EF4-FFF2-40B4-BE49-F238E27FC236}">
                <a16:creationId xmlns:a16="http://schemas.microsoft.com/office/drawing/2014/main" id="{50531892-2DE1-02AF-68B3-92EF6304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911" b="20902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BD64A2D4-F847-2691-06C6-3A56D3009615}"/>
              </a:ext>
            </a:extLst>
          </p:cNvPr>
          <p:cNvSpPr txBox="1">
            <a:spLocks/>
          </p:cNvSpPr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ja-JP" sz="5200">
                <a:solidFill>
                  <a:srgbClr val="FFFFFF"/>
                </a:solidFill>
              </a:rPr>
              <a:t>Thank you for your attention.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AD0B538-09BD-069D-9331-784399ED67BC}"/>
              </a:ext>
            </a:extLst>
          </p:cNvPr>
          <p:cNvSpPr txBox="1"/>
          <p:nvPr/>
        </p:nvSpPr>
        <p:spPr>
          <a:xfrm>
            <a:off x="1100051" y="4072043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altLang="ja-JP" sz="2400" b="1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20AD85-77F5-16E2-183A-231667B5BF7C}"/>
              </a:ext>
            </a:extLst>
          </p:cNvPr>
          <p:cNvSpPr txBox="1"/>
          <p:nvPr/>
        </p:nvSpPr>
        <p:spPr>
          <a:xfrm>
            <a:off x="465881" y="56085"/>
            <a:ext cx="937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b="1" dirty="0">
                <a:solidFill>
                  <a:schemeClr val="bg1"/>
                </a:solidFill>
              </a:rPr>
              <a:t>16</a:t>
            </a:r>
            <a:r>
              <a:rPr lang="en" altLang="ja-JP" b="1" baseline="30000" dirty="0">
                <a:solidFill>
                  <a:schemeClr val="bg1"/>
                </a:solidFill>
              </a:rPr>
              <a:t>th</a:t>
            </a:r>
            <a:r>
              <a:rPr lang="en" altLang="ja-JP" b="1" dirty="0">
                <a:solidFill>
                  <a:schemeClr val="bg1"/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bg1"/>
                </a:solidFill>
              </a:rPr>
              <a:t>μ</a:t>
            </a:r>
            <a:r>
              <a:rPr lang="en" altLang="ja-JP" b="1" dirty="0">
                <a:solidFill>
                  <a:schemeClr val="bg1"/>
                </a:solidFill>
              </a:rPr>
              <a:t>SR2025)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pic>
        <p:nvPicPr>
          <p:cNvPr id="9" name="図 8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3CE3840F-4089-E74F-CC7C-32B6B5EF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98" t="13528" r="60762" b="73173"/>
          <a:stretch>
            <a:fillRect/>
          </a:stretch>
        </p:blipFill>
        <p:spPr>
          <a:xfrm>
            <a:off x="9045107" y="5945149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77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EC82B-7169-986A-7CB0-11881BAB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A6527F-FB87-919A-1549-5E7855F10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16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5C88BE-F8C6-C948-65DE-399F63965DE4}"/>
              </a:ext>
            </a:extLst>
          </p:cNvPr>
          <p:cNvSpPr txBox="1"/>
          <p:nvPr/>
        </p:nvSpPr>
        <p:spPr>
          <a:xfrm>
            <a:off x="434898" y="627860"/>
            <a:ext cx="11152412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800" dirty="0"/>
              <a:t>The Green Technologies of Excellence (</a:t>
            </a:r>
            <a:r>
              <a:rPr lang="en" altLang="ja-JP" sz="2800" dirty="0" err="1"/>
              <a:t>GteX</a:t>
            </a:r>
            <a:r>
              <a:rPr lang="en" altLang="ja-JP" sz="2800" dirty="0"/>
              <a:t>) Program</a:t>
            </a:r>
          </a:p>
          <a:p>
            <a:endParaRPr lang="en" altLang="ja-JP" sz="2000" b="1" dirty="0"/>
          </a:p>
          <a:p>
            <a:r>
              <a:rPr lang="en" altLang="ja-JP" sz="2000" b="1" dirty="0"/>
              <a:t>The </a:t>
            </a:r>
            <a:r>
              <a:rPr lang="en" altLang="ja-JP" sz="2000" b="1" dirty="0" err="1"/>
              <a:t>GteX</a:t>
            </a:r>
            <a:r>
              <a:rPr lang="en" altLang="ja-JP" sz="2000" b="1" dirty="0"/>
              <a:t> program</a:t>
            </a:r>
            <a:r>
              <a:rPr lang="en" altLang="ja-JP" sz="2000" dirty="0"/>
              <a:t> aims to contribute to </a:t>
            </a:r>
            <a:r>
              <a:rPr lang="en" altLang="ja-JP" sz="2000" b="1" dirty="0"/>
              <a:t>the realization of GX (Green transformation)</a:t>
            </a:r>
          </a:p>
          <a:p>
            <a:r>
              <a:rPr lang="en" altLang="ja-JP" sz="2000" dirty="0"/>
              <a:t>from the perspective of creating innovative technology seeds and nurturing human resources</a:t>
            </a:r>
          </a:p>
          <a:p>
            <a:r>
              <a:rPr lang="en" altLang="ja-JP" sz="2000" dirty="0"/>
              <a:t>by supporting R&amp;D and human resource development at universities</a:t>
            </a:r>
          </a:p>
          <a:p>
            <a:r>
              <a:rPr lang="en" altLang="ja-JP" sz="2000" dirty="0"/>
              <a:t>and national institutes, etc.,</a:t>
            </a:r>
          </a:p>
          <a:p>
            <a:r>
              <a:rPr lang="en" altLang="ja-JP" sz="2000" dirty="0"/>
              <a:t>making the most of the high potential and accumulation</a:t>
            </a:r>
          </a:p>
          <a:p>
            <a:r>
              <a:rPr lang="en" altLang="ja-JP" sz="2000" dirty="0"/>
              <a:t>of basic research capabilities in academia in </a:t>
            </a:r>
            <a:r>
              <a:rPr lang="en" altLang="ja-JP" sz="2000" b="1" dirty="0"/>
              <a:t>Japan.</a:t>
            </a:r>
          </a:p>
          <a:p>
            <a:endParaRPr lang="en" altLang="ja-JP" sz="2000" dirty="0"/>
          </a:p>
          <a:p>
            <a:endParaRPr lang="en" altLang="ja-JP" dirty="0"/>
          </a:p>
          <a:p>
            <a:r>
              <a:rPr lang="en" altLang="ja-JP" dirty="0"/>
              <a:t>There are </a:t>
            </a:r>
            <a:r>
              <a:rPr lang="en" altLang="ja-JP" b="1" dirty="0">
                <a:solidFill>
                  <a:srgbClr val="0432FF"/>
                </a:solidFill>
              </a:rPr>
              <a:t>storage battery</a:t>
            </a:r>
            <a:r>
              <a:rPr lang="en" altLang="ja-JP" b="1" dirty="0"/>
              <a:t>, hydrogen and biomanufacturing areas</a:t>
            </a:r>
            <a:r>
              <a:rPr lang="en" altLang="ja-JP" dirty="0"/>
              <a:t>:</a:t>
            </a:r>
          </a:p>
          <a:p>
            <a:r>
              <a:rPr lang="en" altLang="ja-JP" b="1" dirty="0">
                <a:hlinkClick r:id="rId2"/>
              </a:rPr>
              <a:t>Development of Sodium-Ion Batteries Free from Resource Constraints</a:t>
            </a:r>
            <a:endParaRPr lang="en" altLang="ja-JP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F73671-BEFE-EFC9-6309-B8E6A816BAD8}"/>
              </a:ext>
            </a:extLst>
          </p:cNvPr>
          <p:cNvSpPr txBox="1"/>
          <p:nvPr/>
        </p:nvSpPr>
        <p:spPr>
          <a:xfrm>
            <a:off x="434898" y="4711372"/>
            <a:ext cx="1063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Study of Na-ion batteries with muon beam</a:t>
            </a:r>
            <a:br>
              <a:rPr lang="en-US" altLang="ja-JP" sz="1800" dirty="0"/>
            </a:br>
            <a:r>
              <a:rPr lang="en-US" altLang="ja-JP" sz="1800" dirty="0"/>
              <a:t>PI: Izumi </a:t>
            </a:r>
            <a:r>
              <a:rPr lang="en-US" altLang="ja-JP" sz="1800" dirty="0" err="1"/>
              <a:t>Umegaki</a:t>
            </a:r>
            <a:endParaRPr lang="en-US" altLang="ja-JP" sz="1800" dirty="0"/>
          </a:p>
          <a:p>
            <a:endParaRPr lang="en-US" altLang="ja-JP" dirty="0"/>
          </a:p>
          <a:p>
            <a:r>
              <a:rPr lang="en-US" altLang="ja-JP" dirty="0"/>
              <a:t>KEK Long-term S2-type proposal (2024MS01) </a:t>
            </a:r>
            <a:br>
              <a:rPr lang="en-US" altLang="ja-JP" sz="1800" dirty="0"/>
            </a:br>
            <a:endParaRPr lang="en-US" altLang="ja-JP" sz="1800" dirty="0"/>
          </a:p>
        </p:txBody>
      </p:sp>
      <p:pic>
        <p:nvPicPr>
          <p:cNvPr id="10" name="図 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D59ED09-DFE4-CDA0-CB2E-61689D353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37" t="17675" r="18461" b="4276"/>
          <a:stretch/>
        </p:blipFill>
        <p:spPr>
          <a:xfrm>
            <a:off x="8720055" y="2096429"/>
            <a:ext cx="3155796" cy="37914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C69ACE-454E-2592-1EE7-DE0F5320B7D3}"/>
              </a:ext>
            </a:extLst>
          </p:cNvPr>
          <p:cNvSpPr txBox="1"/>
          <p:nvPr/>
        </p:nvSpPr>
        <p:spPr>
          <a:xfrm>
            <a:off x="6389649" y="5764437"/>
            <a:ext cx="566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dirty="0"/>
              <a:t>https://</a:t>
            </a:r>
            <a:r>
              <a:rPr kumimoji="1" lang="en" altLang="ja-JP" dirty="0" err="1"/>
              <a:t>www.jst.go.jp</a:t>
            </a:r>
            <a:r>
              <a:rPr kumimoji="1" lang="en" altLang="ja-JP" dirty="0"/>
              <a:t>/</a:t>
            </a:r>
            <a:r>
              <a:rPr kumimoji="1" lang="en" altLang="ja-JP" dirty="0" err="1"/>
              <a:t>gtex</a:t>
            </a:r>
            <a:r>
              <a:rPr kumimoji="1" lang="en" altLang="ja-JP" dirty="0"/>
              <a:t>/</a:t>
            </a:r>
            <a:r>
              <a:rPr kumimoji="1" lang="en" altLang="ja-JP" dirty="0" err="1"/>
              <a:t>en</a:t>
            </a:r>
            <a:r>
              <a:rPr kumimoji="1" lang="en" altLang="ja-JP" dirty="0"/>
              <a:t>/overview/</a:t>
            </a:r>
            <a:r>
              <a:rPr kumimoji="1" lang="en" altLang="ja-JP" dirty="0" err="1"/>
              <a:t>index.html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05B063-E4EB-9CDB-8567-9C7E808EBC62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図 8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3A1EDBE3-493F-AE7B-E206-4B665CE092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A4E33505-CEFA-02B4-0F14-A3D931F79245}"/>
              </a:ext>
            </a:extLst>
          </p:cNvPr>
          <p:cNvCxnSpPr/>
          <p:nvPr/>
        </p:nvCxnSpPr>
        <p:spPr>
          <a:xfrm>
            <a:off x="442331" y="1550017"/>
            <a:ext cx="1092819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568CA02-8B4F-7DCE-D619-5BACE6E9BDB3}"/>
              </a:ext>
            </a:extLst>
          </p:cNvPr>
          <p:cNvSpPr txBox="1"/>
          <p:nvPr/>
        </p:nvSpPr>
        <p:spPr>
          <a:xfrm>
            <a:off x="557561" y="106628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2009</a:t>
            </a:r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B228F95-E2D0-9275-7574-506299B4BC05}"/>
              </a:ext>
            </a:extLst>
          </p:cNvPr>
          <p:cNvCxnSpPr>
            <a:cxnSpLocks/>
          </p:cNvCxnSpPr>
          <p:nvPr/>
        </p:nvCxnSpPr>
        <p:spPr>
          <a:xfrm>
            <a:off x="869800" y="1388325"/>
            <a:ext cx="0" cy="3233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4F26593-1032-3316-FA77-346FA42A00F6}"/>
              </a:ext>
            </a:extLst>
          </p:cNvPr>
          <p:cNvCxnSpPr>
            <a:cxnSpLocks/>
          </p:cNvCxnSpPr>
          <p:nvPr/>
        </p:nvCxnSpPr>
        <p:spPr>
          <a:xfrm>
            <a:off x="10366919" y="1388325"/>
            <a:ext cx="0" cy="3233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338FAB-481F-1DEA-C0D0-F504CDAB6006}"/>
              </a:ext>
            </a:extLst>
          </p:cNvPr>
          <p:cNvSpPr txBox="1"/>
          <p:nvPr/>
        </p:nvSpPr>
        <p:spPr>
          <a:xfrm>
            <a:off x="10018105" y="10662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2025</a:t>
            </a:r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16337E1-EC48-77CD-196D-5BBA8C47E2FF}"/>
              </a:ext>
            </a:extLst>
          </p:cNvPr>
          <p:cNvCxnSpPr>
            <a:cxnSpLocks/>
          </p:cNvCxnSpPr>
          <p:nvPr/>
        </p:nvCxnSpPr>
        <p:spPr>
          <a:xfrm>
            <a:off x="7201212" y="1388325"/>
            <a:ext cx="0" cy="3233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1ABCE6A-AFCC-FE71-F24D-480EED2B2600}"/>
              </a:ext>
            </a:extLst>
          </p:cNvPr>
          <p:cNvSpPr txBox="1"/>
          <p:nvPr/>
        </p:nvSpPr>
        <p:spPr>
          <a:xfrm>
            <a:off x="7760889" y="1771784"/>
            <a:ext cx="14532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15</a:t>
            </a:r>
            <a:r>
              <a:rPr kumimoji="1" lang="en-US" altLang="ja-JP" baseline="30000" dirty="0"/>
              <a:t>th </a:t>
            </a:r>
            <a:r>
              <a:rPr kumimoji="1" lang="en-US" altLang="ja-JP" dirty="0" err="1">
                <a:latin typeface="Symbol" pitchFamily="2" charset="2"/>
              </a:rPr>
              <a:t>m</a:t>
            </a:r>
            <a:r>
              <a:rPr kumimoji="1" lang="en-US" altLang="ja-JP" dirty="0" err="1"/>
              <a:t>SR</a:t>
            </a:r>
            <a:r>
              <a:rPr kumimoji="1" lang="en-US" altLang="ja-JP" dirty="0"/>
              <a:t> conf.</a:t>
            </a:r>
          </a:p>
          <a:p>
            <a:r>
              <a:rPr lang="en-US" altLang="ja-JP" dirty="0"/>
              <a:t>Italy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B7320F2-0B59-EAA3-CC56-BE91AAE7A871}"/>
              </a:ext>
            </a:extLst>
          </p:cNvPr>
          <p:cNvSpPr txBox="1"/>
          <p:nvPr/>
        </p:nvSpPr>
        <p:spPr>
          <a:xfrm>
            <a:off x="6888971" y="106628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</a:t>
            </a:r>
            <a:endParaRPr kumimoji="1" lang="ja-JP" altLang="en-US"/>
          </a:p>
        </p:txBody>
      </p:sp>
      <p:pic>
        <p:nvPicPr>
          <p:cNvPr id="18" name="図 1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3394D87-FE10-4D69-9FF4-205E041D6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9" t="23415" r="30512" b="49072"/>
          <a:stretch/>
        </p:blipFill>
        <p:spPr>
          <a:xfrm>
            <a:off x="256775" y="3283963"/>
            <a:ext cx="3770936" cy="11520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89D45E0-160C-4BBB-46F6-6311B311D61D}"/>
              </a:ext>
            </a:extLst>
          </p:cNvPr>
          <p:cNvSpPr txBox="1"/>
          <p:nvPr/>
        </p:nvSpPr>
        <p:spPr>
          <a:xfrm>
            <a:off x="148047" y="2644338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publication </a:t>
            </a:r>
            <a:r>
              <a:rPr lang="en-US" altLang="ja-JP" dirty="0"/>
              <a:t>(2009)</a:t>
            </a:r>
          </a:p>
          <a:p>
            <a:r>
              <a:rPr kumimoji="1" lang="en-US" altLang="ja-JP" dirty="0"/>
              <a:t>by Dr. J. Sugiyama 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A3A2F45-9AF4-6463-60D6-A9DC73A09EB4}"/>
              </a:ext>
            </a:extLst>
          </p:cNvPr>
          <p:cNvSpPr txBox="1"/>
          <p:nvPr/>
        </p:nvSpPr>
        <p:spPr>
          <a:xfrm>
            <a:off x="6282953" y="2842782"/>
            <a:ext cx="3466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First publication on </a:t>
            </a:r>
          </a:p>
          <a:p>
            <a:r>
              <a:rPr kumimoji="1" lang="en-US" altLang="ja-JP" dirty="0"/>
              <a:t>operando experiment (2022)</a:t>
            </a:r>
          </a:p>
          <a:p>
            <a:r>
              <a:rPr lang="en-US" altLang="ja-JP" dirty="0"/>
              <a:t>by Dr. K. </a:t>
            </a:r>
            <a:r>
              <a:rPr lang="en-US" altLang="ja-JP" dirty="0" err="1"/>
              <a:t>Ohishi</a:t>
            </a:r>
            <a:endParaRPr kumimoji="1" lang="ja-JP" altLang="en-US"/>
          </a:p>
        </p:txBody>
      </p:sp>
      <p:pic>
        <p:nvPicPr>
          <p:cNvPr id="25" name="図 24" descr="グラフィカル ユーザー インターフェイス, テキスト, アプリケーション, Word&#10;&#10;自動的に生成された説明">
            <a:extLst>
              <a:ext uri="{FF2B5EF4-FFF2-40B4-BE49-F238E27FC236}">
                <a16:creationId xmlns:a16="http://schemas.microsoft.com/office/drawing/2014/main" id="{10FB399F-1585-3A48-9030-526B2216E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47" t="22267" r="7860" b="20574"/>
          <a:stretch/>
        </p:blipFill>
        <p:spPr>
          <a:xfrm>
            <a:off x="6225556" y="3837570"/>
            <a:ext cx="3528050" cy="2776654"/>
          </a:xfrm>
          <a:prstGeom prst="rect">
            <a:avLst/>
          </a:prstGeom>
        </p:spPr>
      </p:pic>
      <p:pic>
        <p:nvPicPr>
          <p:cNvPr id="26" name="図 25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2A40B33E-D5A4-2505-5AED-5BC1C3774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0" t="22907" r="64654" b="66885"/>
          <a:stretch/>
        </p:blipFill>
        <p:spPr>
          <a:xfrm>
            <a:off x="9907465" y="2680804"/>
            <a:ext cx="906131" cy="54000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7FEAD24-034E-9978-D82C-1A1E6C8EC915}"/>
              </a:ext>
            </a:extLst>
          </p:cNvPr>
          <p:cNvSpPr txBox="1"/>
          <p:nvPr/>
        </p:nvSpPr>
        <p:spPr>
          <a:xfrm>
            <a:off x="9807048" y="3119781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Grant approved</a:t>
            </a:r>
          </a:p>
          <a:p>
            <a:r>
              <a:rPr lang="en-US" altLang="ja-JP" dirty="0"/>
              <a:t>   (2023)</a:t>
            </a:r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A7708D-AB46-C677-1102-1530D2840D6C}"/>
              </a:ext>
            </a:extLst>
          </p:cNvPr>
          <p:cNvSpPr txBox="1"/>
          <p:nvPr/>
        </p:nvSpPr>
        <p:spPr>
          <a:xfrm>
            <a:off x="5233087" y="1783791"/>
            <a:ext cx="145328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14</a:t>
            </a:r>
            <a:r>
              <a:rPr kumimoji="1" lang="en-US" altLang="ja-JP" baseline="30000" dirty="0"/>
              <a:t>th </a:t>
            </a:r>
            <a:r>
              <a:rPr kumimoji="1" lang="en-US" altLang="ja-JP" dirty="0" err="1">
                <a:latin typeface="Symbol" pitchFamily="2" charset="2"/>
              </a:rPr>
              <a:t>m</a:t>
            </a:r>
            <a:r>
              <a:rPr kumimoji="1" lang="en-US" altLang="ja-JP" dirty="0" err="1"/>
              <a:t>SR</a:t>
            </a:r>
            <a:r>
              <a:rPr kumimoji="1" lang="en-US" altLang="ja-JP" dirty="0"/>
              <a:t> conf.</a:t>
            </a:r>
          </a:p>
          <a:p>
            <a:r>
              <a:rPr lang="en-US" altLang="ja-JP" dirty="0"/>
              <a:t>Sapporo</a:t>
            </a:r>
            <a:endParaRPr kumimoji="1" lang="ja-JP" altLang="en-US"/>
          </a:p>
        </p:txBody>
      </p:sp>
      <p:sp>
        <p:nvSpPr>
          <p:cNvPr id="34" name="上矢印 33">
            <a:extLst>
              <a:ext uri="{FF2B5EF4-FFF2-40B4-BE49-F238E27FC236}">
                <a16:creationId xmlns:a16="http://schemas.microsoft.com/office/drawing/2014/main" id="{A2A90C77-B62D-D6A8-5E2E-0269512DBEEB}"/>
              </a:ext>
            </a:extLst>
          </p:cNvPr>
          <p:cNvSpPr/>
          <p:nvPr/>
        </p:nvSpPr>
        <p:spPr>
          <a:xfrm>
            <a:off x="9218875" y="1593359"/>
            <a:ext cx="273312" cy="1162257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D24307B-AEF9-C468-7662-42EB26B8C106}"/>
              </a:ext>
            </a:extLst>
          </p:cNvPr>
          <p:cNvSpPr/>
          <p:nvPr/>
        </p:nvSpPr>
        <p:spPr>
          <a:xfrm>
            <a:off x="164771" y="2644337"/>
            <a:ext cx="3862940" cy="19452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BF1276B-943B-3327-DDA9-E5C32BD49B01}"/>
              </a:ext>
            </a:extLst>
          </p:cNvPr>
          <p:cNvSpPr/>
          <p:nvPr/>
        </p:nvSpPr>
        <p:spPr>
          <a:xfrm>
            <a:off x="6225556" y="2798958"/>
            <a:ext cx="3528050" cy="381526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上矢印 36">
            <a:extLst>
              <a:ext uri="{FF2B5EF4-FFF2-40B4-BE49-F238E27FC236}">
                <a16:creationId xmlns:a16="http://schemas.microsoft.com/office/drawing/2014/main" id="{8A5ACBB7-B495-AEDA-8942-1C2A973CD484}"/>
              </a:ext>
            </a:extLst>
          </p:cNvPr>
          <p:cNvSpPr/>
          <p:nvPr/>
        </p:nvSpPr>
        <p:spPr>
          <a:xfrm>
            <a:off x="733144" y="1846090"/>
            <a:ext cx="273312" cy="646332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D7F89E0-3790-491B-99A1-7BCE3C800A98}"/>
              </a:ext>
            </a:extLst>
          </p:cNvPr>
          <p:cNvSpPr txBox="1"/>
          <p:nvPr/>
        </p:nvSpPr>
        <p:spPr>
          <a:xfrm>
            <a:off x="1418423" y="1884131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join (2012)</a:t>
            </a:r>
            <a:endParaRPr kumimoji="1" lang="ja-JP" altLang="en-US"/>
          </a:p>
        </p:txBody>
      </p:sp>
      <p:sp>
        <p:nvSpPr>
          <p:cNvPr id="39" name="上矢印 38">
            <a:extLst>
              <a:ext uri="{FF2B5EF4-FFF2-40B4-BE49-F238E27FC236}">
                <a16:creationId xmlns:a16="http://schemas.microsoft.com/office/drawing/2014/main" id="{9D52165F-80A4-B38D-7D11-38EC240FE1F2}"/>
              </a:ext>
            </a:extLst>
          </p:cNvPr>
          <p:cNvSpPr/>
          <p:nvPr/>
        </p:nvSpPr>
        <p:spPr>
          <a:xfrm>
            <a:off x="2563008" y="1615438"/>
            <a:ext cx="273298" cy="369332"/>
          </a:xfrm>
          <a:prstGeom prst="upArrow">
            <a:avLst/>
          </a:prstGeom>
          <a:solidFill>
            <a:srgbClr val="FF7E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 descr="アイコン&#10;&#10;自動的に生成された説明">
            <a:extLst>
              <a:ext uri="{FF2B5EF4-FFF2-40B4-BE49-F238E27FC236}">
                <a16:creationId xmlns:a16="http://schemas.microsoft.com/office/drawing/2014/main" id="{B5AF7595-99E0-5C85-66CB-A6B8AE6BE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940" y="1924338"/>
            <a:ext cx="720000" cy="720000"/>
          </a:xfrm>
          <a:prstGeom prst="rect">
            <a:avLst/>
          </a:prstGeom>
        </p:spPr>
      </p:pic>
      <p:pic>
        <p:nvPicPr>
          <p:cNvPr id="42" name="図 41" descr="小さい, 座る, テーブル, 光 が含まれている画像&#10;&#10;自動的に生成された説明">
            <a:extLst>
              <a:ext uri="{FF2B5EF4-FFF2-40B4-BE49-F238E27FC236}">
                <a16:creationId xmlns:a16="http://schemas.microsoft.com/office/drawing/2014/main" id="{03307DCD-1900-35C2-9105-05DC4125B3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90" t="4807" r="12901" b="11925"/>
          <a:stretch/>
        </p:blipFill>
        <p:spPr>
          <a:xfrm>
            <a:off x="4356494" y="4853360"/>
            <a:ext cx="1753185" cy="1670906"/>
          </a:xfrm>
          <a:prstGeom prst="rect">
            <a:avLst/>
          </a:prstGeom>
        </p:spPr>
      </p:pic>
      <p:pic>
        <p:nvPicPr>
          <p:cNvPr id="43" name="図 42" descr="屋内, 電話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9EB76CF3-9E9B-18F9-DA5E-51241E9A9F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70" t="17507" r="21926" b="12236"/>
          <a:stretch/>
        </p:blipFill>
        <p:spPr>
          <a:xfrm>
            <a:off x="1255188" y="4869445"/>
            <a:ext cx="1916774" cy="1669309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04BE1EC-07BC-6A1A-D869-85E3096C88A9}"/>
              </a:ext>
            </a:extLst>
          </p:cNvPr>
          <p:cNvSpPr txBox="1"/>
          <p:nvPr/>
        </p:nvSpPr>
        <p:spPr>
          <a:xfrm>
            <a:off x="82088" y="5218824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Ti</a:t>
            </a:r>
            <a:r>
              <a:rPr lang="en-US" altLang="ja-JP" dirty="0"/>
              <a:t> cell</a:t>
            </a:r>
          </a:p>
          <a:p>
            <a:r>
              <a:rPr kumimoji="1" lang="en-US" altLang="ja-JP" dirty="0"/>
              <a:t>for </a:t>
            </a:r>
            <a:r>
              <a:rPr kumimoji="1" lang="en-US" altLang="ja-JP" dirty="0" err="1">
                <a:latin typeface="Symbol" pitchFamily="2" charset="2"/>
              </a:rPr>
              <a:t>m</a:t>
            </a:r>
            <a:r>
              <a:rPr kumimoji="1" lang="en-US" altLang="ja-JP" dirty="0" err="1"/>
              <a:t>SR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D404062-F7CA-DC58-2F95-510B556BFF4E}"/>
              </a:ext>
            </a:extLst>
          </p:cNvPr>
          <p:cNvSpPr txBox="1"/>
          <p:nvPr/>
        </p:nvSpPr>
        <p:spPr>
          <a:xfrm>
            <a:off x="4256135" y="4509575"/>
            <a:ext cx="238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Operando </a:t>
            </a:r>
            <a:r>
              <a:rPr lang="en-US" altLang="ja-JP" dirty="0" err="1">
                <a:latin typeface="Symbol" pitchFamily="2" charset="2"/>
              </a:rPr>
              <a:t>m</a:t>
            </a:r>
            <a:r>
              <a:rPr lang="en-US" altLang="ja-JP" dirty="0" err="1"/>
              <a:t>SR</a:t>
            </a:r>
            <a:r>
              <a:rPr lang="en-US" altLang="ja-JP" dirty="0"/>
              <a:t>  cell</a:t>
            </a:r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64C02543-3913-0E86-8198-7F94D284D99F}"/>
              </a:ext>
            </a:extLst>
          </p:cNvPr>
          <p:cNvSpPr txBox="1">
            <a:spLocks/>
          </p:cNvSpPr>
          <p:nvPr/>
        </p:nvSpPr>
        <p:spPr>
          <a:xfrm>
            <a:off x="1938254" y="273217"/>
            <a:ext cx="5545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History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B7A6B48-A7CD-C828-F0EF-E02B1F2BD8AF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D8684D-CE65-6DB0-D1B3-6892C7443F2D}"/>
              </a:ext>
            </a:extLst>
          </p:cNvPr>
          <p:cNvSpPr txBox="1"/>
          <p:nvPr/>
        </p:nvSpPr>
        <p:spPr>
          <a:xfrm>
            <a:off x="3421879" y="1783791"/>
            <a:ext cx="145328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13</a:t>
            </a:r>
            <a:r>
              <a:rPr kumimoji="1" lang="en-US" altLang="ja-JP" baseline="30000" dirty="0"/>
              <a:t>th </a:t>
            </a:r>
            <a:r>
              <a:rPr kumimoji="1" lang="en-US" altLang="ja-JP" dirty="0" err="1">
                <a:latin typeface="Symbol" pitchFamily="2" charset="2"/>
              </a:rPr>
              <a:t>m</a:t>
            </a:r>
            <a:r>
              <a:rPr kumimoji="1" lang="en-US" altLang="ja-JP" dirty="0" err="1"/>
              <a:t>SR</a:t>
            </a:r>
            <a:r>
              <a:rPr kumimoji="1" lang="en-US" altLang="ja-JP" dirty="0"/>
              <a:t> conf.</a:t>
            </a:r>
          </a:p>
          <a:p>
            <a:r>
              <a:rPr lang="en-US" altLang="ja-JP" dirty="0"/>
              <a:t>Switzerland 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D8D85CD-4513-8E72-A802-04BC1ADA3FC8}"/>
              </a:ext>
            </a:extLst>
          </p:cNvPr>
          <p:cNvSpPr txBox="1"/>
          <p:nvPr/>
        </p:nvSpPr>
        <p:spPr>
          <a:xfrm>
            <a:off x="9748641" y="1783791"/>
            <a:ext cx="145328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16</a:t>
            </a:r>
            <a:r>
              <a:rPr kumimoji="1" lang="en-US" altLang="ja-JP" baseline="30000" dirty="0"/>
              <a:t>th </a:t>
            </a:r>
            <a:r>
              <a:rPr kumimoji="1" lang="en-US" altLang="ja-JP" dirty="0" err="1">
                <a:latin typeface="Symbol" pitchFamily="2" charset="2"/>
              </a:rPr>
              <a:t>m</a:t>
            </a:r>
            <a:r>
              <a:rPr kumimoji="1" lang="en-US" altLang="ja-JP" dirty="0" err="1"/>
              <a:t>SR</a:t>
            </a:r>
            <a:r>
              <a:rPr kumimoji="1" lang="en-US" altLang="ja-JP" dirty="0"/>
              <a:t> conf.</a:t>
            </a:r>
          </a:p>
          <a:p>
            <a:r>
              <a:rPr kumimoji="1" lang="en-US" altLang="ja-JP" dirty="0"/>
              <a:t>Canada</a:t>
            </a:r>
            <a:endParaRPr kumimoji="1" lang="ja-JP" altLang="en-US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FA5B4AE-EFB8-2184-F8FA-D323D109A671}"/>
              </a:ext>
            </a:extLst>
          </p:cNvPr>
          <p:cNvCxnSpPr>
            <a:cxnSpLocks/>
          </p:cNvCxnSpPr>
          <p:nvPr/>
        </p:nvCxnSpPr>
        <p:spPr>
          <a:xfrm>
            <a:off x="5708174" y="1410966"/>
            <a:ext cx="0" cy="3233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9F5D0C7-A205-FE01-F334-FC09DBF48F57}"/>
              </a:ext>
            </a:extLst>
          </p:cNvPr>
          <p:cNvSpPr txBox="1"/>
          <p:nvPr/>
        </p:nvSpPr>
        <p:spPr>
          <a:xfrm>
            <a:off x="5395934" y="10889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2017</a:t>
            </a:r>
            <a:endParaRPr kumimoji="1" lang="ja-JP" altLang="en-US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389F79D0-8938-1809-522C-19B50E43D6A9}"/>
              </a:ext>
            </a:extLst>
          </p:cNvPr>
          <p:cNvCxnSpPr>
            <a:cxnSpLocks/>
          </p:cNvCxnSpPr>
          <p:nvPr/>
        </p:nvCxnSpPr>
        <p:spPr>
          <a:xfrm>
            <a:off x="8451923" y="1388325"/>
            <a:ext cx="0" cy="3233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D975050-FF88-2BB6-AFC5-AB04A9D91567}"/>
              </a:ext>
            </a:extLst>
          </p:cNvPr>
          <p:cNvSpPr txBox="1"/>
          <p:nvPr/>
        </p:nvSpPr>
        <p:spPr>
          <a:xfrm>
            <a:off x="8139682" y="10662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2021</a:t>
            </a:r>
            <a:endParaRPr kumimoji="1" lang="ja-JP" altLang="en-US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F517C82-B692-57BF-AADF-C3246DF8C2E9}"/>
              </a:ext>
            </a:extLst>
          </p:cNvPr>
          <p:cNvCxnSpPr>
            <a:cxnSpLocks/>
          </p:cNvCxnSpPr>
          <p:nvPr/>
        </p:nvCxnSpPr>
        <p:spPr>
          <a:xfrm>
            <a:off x="3163333" y="1402042"/>
            <a:ext cx="0" cy="3233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445D591-15B6-3C94-6427-F4A5240AEC91}"/>
              </a:ext>
            </a:extLst>
          </p:cNvPr>
          <p:cNvSpPr txBox="1"/>
          <p:nvPr/>
        </p:nvSpPr>
        <p:spPr>
          <a:xfrm>
            <a:off x="2851093" y="1080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2013</a:t>
            </a:r>
            <a:endParaRPr kumimoji="1" lang="ja-JP" altLang="en-US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A0E7691-23D7-67F0-9C6E-10CA08571EF7}"/>
              </a:ext>
            </a:extLst>
          </p:cNvPr>
          <p:cNvCxnSpPr>
            <a:cxnSpLocks/>
          </p:cNvCxnSpPr>
          <p:nvPr/>
        </p:nvCxnSpPr>
        <p:spPr>
          <a:xfrm>
            <a:off x="3802602" y="1414848"/>
            <a:ext cx="0" cy="3233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7272324-C13D-2112-69A0-F99B6F5EDF90}"/>
              </a:ext>
            </a:extLst>
          </p:cNvPr>
          <p:cNvSpPr txBox="1"/>
          <p:nvPr/>
        </p:nvSpPr>
        <p:spPr>
          <a:xfrm>
            <a:off x="3490361" y="110438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2014</a:t>
            </a:r>
            <a:endParaRPr kumimoji="1" lang="ja-JP" altLang="en-US"/>
          </a:p>
        </p:txBody>
      </p:sp>
      <p:pic>
        <p:nvPicPr>
          <p:cNvPr id="48" name="図 47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520582CB-0B79-E9F6-5EF7-2DAA0E9B49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B716EFD-8AB5-34F0-2D4E-F8FF2D1B53B3}"/>
              </a:ext>
            </a:extLst>
          </p:cNvPr>
          <p:cNvCxnSpPr>
            <a:cxnSpLocks/>
          </p:cNvCxnSpPr>
          <p:nvPr/>
        </p:nvCxnSpPr>
        <p:spPr>
          <a:xfrm>
            <a:off x="9020692" y="1376430"/>
            <a:ext cx="0" cy="3233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D3DB187-B7F9-AAD2-4333-11F2AEE06D11}"/>
              </a:ext>
            </a:extLst>
          </p:cNvPr>
          <p:cNvSpPr txBox="1"/>
          <p:nvPr/>
        </p:nvSpPr>
        <p:spPr>
          <a:xfrm>
            <a:off x="8708451" y="10543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56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F2D0BA11-4E41-64CC-72FD-A25ACAF24700}"/>
              </a:ext>
            </a:extLst>
          </p:cNvPr>
          <p:cNvSpPr txBox="1">
            <a:spLocks/>
          </p:cNvSpPr>
          <p:nvPr/>
        </p:nvSpPr>
        <p:spPr>
          <a:xfrm>
            <a:off x="1938254" y="423688"/>
            <a:ext cx="5545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Our group and activity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CB3AB9-F273-A90E-9CA2-8F7B624242BB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867224E-ACAE-D7E7-FE41-89606E78C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b="43503"/>
          <a:stretch/>
        </p:blipFill>
        <p:spPr bwMode="auto">
          <a:xfrm>
            <a:off x="593718" y="4396101"/>
            <a:ext cx="221265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道路, 建物, 屋外, 人 が含まれている画像&#10;&#10;自動的に生成された説明">
            <a:extLst>
              <a:ext uri="{FF2B5EF4-FFF2-40B4-BE49-F238E27FC236}">
                <a16:creationId xmlns:a16="http://schemas.microsoft.com/office/drawing/2014/main" id="{CE69B7B8-9A11-851A-EFB5-4B67CB8BC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3" t="41130" r="24770" b="23870"/>
          <a:stretch/>
        </p:blipFill>
        <p:spPr>
          <a:xfrm>
            <a:off x="593718" y="1226721"/>
            <a:ext cx="4059361" cy="3096000"/>
          </a:xfrm>
          <a:prstGeom prst="rect">
            <a:avLst/>
          </a:prstGeom>
        </p:spPr>
      </p:pic>
      <p:pic>
        <p:nvPicPr>
          <p:cNvPr id="10" name="Picture 2" descr="櫻井 裕也">
            <a:extLst>
              <a:ext uri="{FF2B5EF4-FFF2-40B4-BE49-F238E27FC236}">
                <a16:creationId xmlns:a16="http://schemas.microsoft.com/office/drawing/2014/main" id="{EE44A383-34DD-05F4-1A05-7894BBFBF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82" y="5620101"/>
            <a:ext cx="104440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TH breddar kompetensen inom neutronspridning">
            <a:extLst>
              <a:ext uri="{FF2B5EF4-FFF2-40B4-BE49-F238E27FC236}">
                <a16:creationId xmlns:a16="http://schemas.microsoft.com/office/drawing/2014/main" id="{6AF1EF3C-EB90-4474-AF01-431CDC7F2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4948" r="10927"/>
          <a:stretch/>
        </p:blipFill>
        <p:spPr bwMode="auto">
          <a:xfrm>
            <a:off x="3981817" y="5602101"/>
            <a:ext cx="153247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スーツ姿の男性のグループ&#10;&#10;低い精度で自動的に生成された説明">
            <a:extLst>
              <a:ext uri="{FF2B5EF4-FFF2-40B4-BE49-F238E27FC236}">
                <a16:creationId xmlns:a16="http://schemas.microsoft.com/office/drawing/2014/main" id="{36AEAB37-8138-A20A-718D-7D32DB336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44" y="1208721"/>
            <a:ext cx="4128001" cy="3096000"/>
          </a:xfrm>
          <a:prstGeom prst="rect">
            <a:avLst/>
          </a:prstGeom>
        </p:spPr>
      </p:pic>
      <p:pic>
        <p:nvPicPr>
          <p:cNvPr id="14" name="図 13" descr="屋内, 天井, テーブル, 人 が含まれている画像&#10;&#10;自動的に生成された説明">
            <a:extLst>
              <a:ext uri="{FF2B5EF4-FFF2-40B4-BE49-F238E27FC236}">
                <a16:creationId xmlns:a16="http://schemas.microsoft.com/office/drawing/2014/main" id="{E6FC3D5C-0096-4DE5-2DD8-4FF6AB1815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4" t="30811" r="8895" b="25835"/>
          <a:stretch/>
        </p:blipFill>
        <p:spPr>
          <a:xfrm>
            <a:off x="5636050" y="4451376"/>
            <a:ext cx="5989053" cy="230400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458A7-ABBB-5ED1-E11E-725FC5DF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54" y="4368411"/>
            <a:ext cx="1053648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 descr="バスの前に立つ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F310EE80-056B-D5C1-73F3-B4CE8D68D8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267" r="19743" b="3290"/>
          <a:stretch>
            <a:fillRect/>
          </a:stretch>
        </p:blipFill>
        <p:spPr>
          <a:xfrm>
            <a:off x="4701615" y="1226721"/>
            <a:ext cx="2441415" cy="3060000"/>
          </a:xfrm>
          <a:prstGeom prst="rect">
            <a:avLst/>
          </a:prstGeom>
        </p:spPr>
      </p:pic>
      <p:pic>
        <p:nvPicPr>
          <p:cNvPr id="18" name="図 17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829152FF-8AE3-CD4B-8B5C-2F79264111A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637ECB-85EE-FE54-E6F2-A9644BB7BA18}"/>
              </a:ext>
            </a:extLst>
          </p:cNvPr>
          <p:cNvSpPr txBox="1"/>
          <p:nvPr/>
        </p:nvSpPr>
        <p:spPr>
          <a:xfrm>
            <a:off x="566897" y="6235150"/>
            <a:ext cx="196746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Prof. Komaba</a:t>
            </a:r>
          </a:p>
          <a:p>
            <a:r>
              <a:rPr kumimoji="1" lang="en-US" altLang="ja-JP" dirty="0"/>
              <a:t>PI of </a:t>
            </a:r>
            <a:r>
              <a:rPr kumimoji="1" lang="en-US" altLang="ja-JP" dirty="0" err="1"/>
              <a:t>GteX</a:t>
            </a:r>
            <a:r>
              <a:rPr kumimoji="1" lang="en-US" altLang="ja-JP" dirty="0"/>
              <a:t> program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F1305C8-7FA8-F93D-6796-B5535413D2F8}"/>
              </a:ext>
            </a:extLst>
          </p:cNvPr>
          <p:cNvSpPr txBox="1"/>
          <p:nvPr/>
        </p:nvSpPr>
        <p:spPr>
          <a:xfrm>
            <a:off x="4769310" y="3917389"/>
            <a:ext cx="205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Pressure exp. at PSI 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EA6AE18-7612-1B98-1A35-A3E6CCA1EC22}"/>
              </a:ext>
            </a:extLst>
          </p:cNvPr>
          <p:cNvSpPr txBox="1"/>
          <p:nvPr/>
        </p:nvSpPr>
        <p:spPr>
          <a:xfrm>
            <a:off x="7147079" y="1233856"/>
            <a:ext cx="279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Collaboration with theorists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F434025-5753-2150-281E-FBEB22678F78}"/>
              </a:ext>
            </a:extLst>
          </p:cNvPr>
          <p:cNvSpPr txBox="1"/>
          <p:nvPr/>
        </p:nvSpPr>
        <p:spPr>
          <a:xfrm>
            <a:off x="5590231" y="4433376"/>
            <a:ext cx="229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Collaboration with ISIS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23" name="図 22" descr="建物の前に立つ男性たち&#10;&#10;中程度の精度で自動的に生成された説明">
            <a:extLst>
              <a:ext uri="{FF2B5EF4-FFF2-40B4-BE49-F238E27FC236}">
                <a16:creationId xmlns:a16="http://schemas.microsoft.com/office/drawing/2014/main" id="{13373B2A-BE36-2C8B-6B18-FA7D904127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7" t="24586" r="65400" b="29145"/>
          <a:stretch>
            <a:fillRect/>
          </a:stretch>
        </p:blipFill>
        <p:spPr>
          <a:xfrm>
            <a:off x="2952835" y="4368411"/>
            <a:ext cx="1121625" cy="11880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82DFE85-F936-70E1-BB70-58034C94E5CF}"/>
              </a:ext>
            </a:extLst>
          </p:cNvPr>
          <p:cNvSpPr txBox="1"/>
          <p:nvPr/>
        </p:nvSpPr>
        <p:spPr>
          <a:xfrm>
            <a:off x="7106782" y="3995249"/>
            <a:ext cx="130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Prof. Sugino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DE123BE-B806-EAA2-35B3-98C4B824C373}"/>
              </a:ext>
            </a:extLst>
          </p:cNvPr>
          <p:cNvSpPr txBox="1"/>
          <p:nvPr/>
        </p:nvSpPr>
        <p:spPr>
          <a:xfrm>
            <a:off x="650883" y="3976234"/>
            <a:ext cx="106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At J-PARC</a:t>
            </a:r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5310FD7-45EF-747C-AD66-51917224D801}"/>
              </a:ext>
            </a:extLst>
          </p:cNvPr>
          <p:cNvSpPr/>
          <p:nvPr/>
        </p:nvSpPr>
        <p:spPr>
          <a:xfrm>
            <a:off x="4370242" y="1718191"/>
            <a:ext cx="2914342" cy="2133504"/>
          </a:xfrm>
          <a:prstGeom prst="rect">
            <a:avLst/>
          </a:prstGeom>
          <a:solidFill>
            <a:schemeClr val="accent3">
              <a:lumMod val="20000"/>
              <a:lumOff val="8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B47A3150-2CDC-F131-7794-9D8007A74F91}"/>
              </a:ext>
            </a:extLst>
          </p:cNvPr>
          <p:cNvSpPr>
            <a:spLocks noChangeAspect="1"/>
          </p:cNvSpPr>
          <p:nvPr/>
        </p:nvSpPr>
        <p:spPr>
          <a:xfrm>
            <a:off x="4687219" y="2138123"/>
            <a:ext cx="1548000" cy="1548000"/>
          </a:xfrm>
          <a:prstGeom prst="ellipse">
            <a:avLst/>
          </a:prstGeom>
          <a:solidFill>
            <a:srgbClr val="FFCCCC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楕円 6">
            <a:extLst>
              <a:ext uri="{FF2B5EF4-FFF2-40B4-BE49-F238E27FC236}">
                <a16:creationId xmlns:a16="http://schemas.microsoft.com/office/drawing/2014/main" id="{341E2363-820A-0DD2-3726-6BA893015C64}"/>
              </a:ext>
            </a:extLst>
          </p:cNvPr>
          <p:cNvSpPr/>
          <p:nvPr/>
        </p:nvSpPr>
        <p:spPr>
          <a:xfrm>
            <a:off x="6208546" y="2568943"/>
            <a:ext cx="216000" cy="216000"/>
          </a:xfrm>
          <a:prstGeom prst="ellipse">
            <a:avLst/>
          </a:prstGeom>
          <a:gradFill>
            <a:gsLst>
              <a:gs pos="71680">
                <a:srgbClr val="FFE287"/>
              </a:gs>
              <a:gs pos="70000">
                <a:srgbClr val="FFE080"/>
              </a:gs>
              <a:gs pos="0">
                <a:srgbClr val="FFC000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681E5E-457E-118F-3829-BF33F1A71316}"/>
              </a:ext>
            </a:extLst>
          </p:cNvPr>
          <p:cNvSpPr txBox="1"/>
          <p:nvPr/>
        </p:nvSpPr>
        <p:spPr>
          <a:xfrm>
            <a:off x="6159904" y="220646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Li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+</a:t>
            </a:r>
            <a:endParaRPr kumimoji="1" lang="ja-JP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021CB0F-D7D7-F6F9-164D-DCC76541840A}"/>
              </a:ext>
            </a:extLst>
          </p:cNvPr>
          <p:cNvCxnSpPr>
            <a:cxnSpLocks/>
          </p:cNvCxnSpPr>
          <p:nvPr/>
        </p:nvCxnSpPr>
        <p:spPr>
          <a:xfrm>
            <a:off x="5563360" y="2588447"/>
            <a:ext cx="645186" cy="12635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DF032B-5E22-D810-DE28-81F293208D35}"/>
              </a:ext>
            </a:extLst>
          </p:cNvPr>
          <p:cNvSpPr txBox="1"/>
          <p:nvPr/>
        </p:nvSpPr>
        <p:spPr>
          <a:xfrm>
            <a:off x="5530537" y="275980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x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B84F143-B383-A43D-D8F0-90ED09800FC9}"/>
              </a:ext>
            </a:extLst>
          </p:cNvPr>
          <p:cNvSpPr txBox="1"/>
          <p:nvPr/>
        </p:nvSpPr>
        <p:spPr>
          <a:xfrm>
            <a:off x="4616494" y="1348859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radius d=10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游ゴシック" panose="020B0400000000000000" pitchFamily="34" charset="-128"/>
                <a:cs typeface="+mn-cs"/>
              </a:rPr>
              <a:t>m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m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8B8FD6-43C9-E6FB-F54F-A16F0B6AD4AB}"/>
              </a:ext>
            </a:extLst>
          </p:cNvPr>
          <p:cNvSpPr txBox="1"/>
          <p:nvPr/>
        </p:nvSpPr>
        <p:spPr>
          <a:xfrm>
            <a:off x="4573463" y="3995471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average distance &lt;x&gt;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2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BCCF1EB-04D4-2EEC-D578-4FCFBB6DCB66}"/>
              </a:ext>
            </a:extLst>
          </p:cNvPr>
          <p:cNvCxnSpPr>
            <a:cxnSpLocks/>
          </p:cNvCxnSpPr>
          <p:nvPr/>
        </p:nvCxnSpPr>
        <p:spPr>
          <a:xfrm flipV="1">
            <a:off x="5810771" y="2741718"/>
            <a:ext cx="353656" cy="19686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98EBCA9-325C-5412-A099-E1A8E5B080FB}"/>
              </a:ext>
            </a:extLst>
          </p:cNvPr>
          <p:cNvCxnSpPr>
            <a:cxnSpLocks/>
          </p:cNvCxnSpPr>
          <p:nvPr/>
        </p:nvCxnSpPr>
        <p:spPr>
          <a:xfrm flipV="1">
            <a:off x="5730987" y="2759807"/>
            <a:ext cx="474730" cy="68202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CFA1A2-4965-6135-4558-4EC4845D8FAC}"/>
              </a:ext>
            </a:extLst>
          </p:cNvPr>
          <p:cNvSpPr txBox="1"/>
          <p:nvPr/>
        </p:nvSpPr>
        <p:spPr>
          <a:xfrm>
            <a:off x="3920853" y="134381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(a)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DD3D09B-894B-BBFF-6A07-B4D36A01898D}"/>
              </a:ext>
            </a:extLst>
          </p:cNvPr>
          <p:cNvSpPr txBox="1"/>
          <p:nvPr/>
        </p:nvSpPr>
        <p:spPr>
          <a:xfrm>
            <a:off x="7487751" y="139858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(b)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9" name="図 18" descr="グラフ, 折れ線グラフ&#10;&#10;自動的に生成された説明">
            <a:extLst>
              <a:ext uri="{FF2B5EF4-FFF2-40B4-BE49-F238E27FC236}">
                <a16:creationId xmlns:a16="http://schemas.microsoft.com/office/drawing/2014/main" id="{42A18523-A897-D1EB-6D86-4B49B8BFA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2"/>
          <a:stretch/>
        </p:blipFill>
        <p:spPr>
          <a:xfrm>
            <a:off x="8414408" y="1525377"/>
            <a:ext cx="3777592" cy="3024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061B42A-13BD-1A8B-4B07-91B335721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4" y="1333450"/>
            <a:ext cx="2835160" cy="283516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CDD07EC-DB81-131F-9D0D-F0835BE3D956}"/>
              </a:ext>
            </a:extLst>
          </p:cNvPr>
          <p:cNvSpPr txBox="1"/>
          <p:nvPr/>
        </p:nvSpPr>
        <p:spPr>
          <a:xfrm>
            <a:off x="1535969" y="5796709"/>
            <a:ext cx="8903260" cy="954107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D</a:t>
            </a:r>
            <a:r>
              <a:rPr kumimoji="1" lang="en-US" altLang="ja-JP" sz="2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Li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 indicates an intrinsic physical property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related to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battery performance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5" name="テキスト ボックス 2">
            <a:extLst>
              <a:ext uri="{FF2B5EF4-FFF2-40B4-BE49-F238E27FC236}">
                <a16:creationId xmlns:a16="http://schemas.microsoft.com/office/drawing/2014/main" id="{0A1B044C-AFFD-9D52-6042-11CCABBE2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151" y="5239834"/>
            <a:ext cx="46269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Diffusion coefficient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Li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 &gt;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10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-11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cm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/s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6" name="テキスト ボックス 24">
            <a:extLst>
              <a:ext uri="{FF2B5EF4-FFF2-40B4-BE49-F238E27FC236}">
                <a16:creationId xmlns:a16="http://schemas.microsoft.com/office/drawing/2014/main" id="{7AC93EB3-8BB5-F787-3E3A-8BB3DE4F0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151" y="4566493"/>
            <a:ext cx="3812863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Time for Li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+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 to achieve the center of the material &lt; 10 mins.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34" charset="-128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2F4B5CC-467B-5FDD-C60E-443B83062050}"/>
              </a:ext>
            </a:extLst>
          </p:cNvPr>
          <p:cNvSpPr txBox="1"/>
          <p:nvPr/>
        </p:nvSpPr>
        <p:spPr>
          <a:xfrm rot="16200000">
            <a:off x="7472901" y="2514751"/>
            <a:ext cx="16097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Time(mins.)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D956FEF-CC9A-1CD3-DDE6-0082A09E342A}"/>
              </a:ext>
            </a:extLst>
          </p:cNvPr>
          <p:cNvSpPr txBox="1"/>
          <p:nvPr/>
        </p:nvSpPr>
        <p:spPr>
          <a:xfrm>
            <a:off x="4487880" y="1772659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Active cathode material</a:t>
            </a:r>
            <a:endParaRPr kumimoji="1" lang="ja-JP" alt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D58623A-9E68-FECD-5F6F-98483B0BD33F}"/>
              </a:ext>
            </a:extLst>
          </p:cNvPr>
          <p:cNvSpPr txBox="1"/>
          <p:nvPr/>
        </p:nvSpPr>
        <p:spPr>
          <a:xfrm>
            <a:off x="6142162" y="3472816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Electrolyte</a:t>
            </a:r>
            <a:endParaRPr kumimoji="1" lang="ja-JP" alt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52594AA-625A-6CD9-4C56-BBCC41732F48}"/>
              </a:ext>
            </a:extLst>
          </p:cNvPr>
          <p:cNvSpPr txBox="1"/>
          <p:nvPr/>
        </p:nvSpPr>
        <p:spPr>
          <a:xfrm>
            <a:off x="262888" y="4245421"/>
            <a:ext cx="4072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Rechargeable battery for 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requires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fast-charging.</a:t>
            </a:r>
          </a:p>
        </p:txBody>
      </p:sp>
      <p:sp>
        <p:nvSpPr>
          <p:cNvPr id="32" name="テキスト ボックス 10">
            <a:extLst>
              <a:ext uri="{FF2B5EF4-FFF2-40B4-BE49-F238E27FC236}">
                <a16:creationId xmlns:a16="http://schemas.microsoft.com/office/drawing/2014/main" id="{B164213E-24EA-BFB6-6D71-DEA24B5F1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650" y="5117446"/>
            <a:ext cx="2991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⇒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Diffusion coefficient</a:t>
            </a:r>
          </a:p>
        </p:txBody>
      </p:sp>
      <p:sp>
        <p:nvSpPr>
          <p:cNvPr id="33" name="テキスト ボックス 10">
            <a:extLst>
              <a:ext uri="{FF2B5EF4-FFF2-40B4-BE49-F238E27FC236}">
                <a16:creationId xmlns:a16="http://schemas.microsoft.com/office/drawing/2014/main" id="{0DBA6943-1D92-DA09-E8C0-0620123C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163" y="4857394"/>
            <a:ext cx="51640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  <a:cs typeface="+mn-cs"/>
              </a:rPr>
              <a:t>How fast Li ion moves in the material</a:t>
            </a:r>
          </a:p>
        </p:txBody>
      </p:sp>
      <p:sp>
        <p:nvSpPr>
          <p:cNvPr id="34" name="タイトル 1">
            <a:extLst>
              <a:ext uri="{FF2B5EF4-FFF2-40B4-BE49-F238E27FC236}">
                <a16:creationId xmlns:a16="http://schemas.microsoft.com/office/drawing/2014/main" id="{E47CAF6C-86F1-63AB-8A97-EADAD8C79EFC}"/>
              </a:ext>
            </a:extLst>
          </p:cNvPr>
          <p:cNvSpPr txBox="1">
            <a:spLocks/>
          </p:cNvSpPr>
          <p:nvPr/>
        </p:nvSpPr>
        <p:spPr>
          <a:xfrm>
            <a:off x="2506904" y="514269"/>
            <a:ext cx="55451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Diffusion coefficient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508BAD3-57A9-3388-F083-796C6F4A8357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図 3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9CC8BD03-0685-5D2F-FD2B-FEDDA50D53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35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6E7408F0-B01E-475F-1353-0E0D0DC3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0" t="22907" r="64650" b="66885"/>
          <a:stretch>
            <a:fillRect/>
          </a:stretch>
        </p:blipFill>
        <p:spPr>
          <a:xfrm>
            <a:off x="10384227" y="0"/>
            <a:ext cx="1813236" cy="108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73E5270-1473-2700-DBF4-45EF70DA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859" y="1595181"/>
            <a:ext cx="5296793" cy="3986212"/>
          </a:xfrm>
          <a:prstGeom prst="rect">
            <a:avLst/>
          </a:prstGeom>
        </p:spPr>
      </p:pic>
      <p:sp>
        <p:nvSpPr>
          <p:cNvPr id="5" name="Rectangle 32">
            <a:extLst>
              <a:ext uri="{FF2B5EF4-FFF2-40B4-BE49-F238E27FC236}">
                <a16:creationId xmlns:a16="http://schemas.microsoft.com/office/drawing/2014/main" id="{3E72D80C-8A59-17DF-401C-D99155F26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63" y="5997857"/>
            <a:ext cx="3998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800" dirty="0">
                <a:latin typeface="+mn-ea"/>
                <a:ea typeface="+mn-ea"/>
              </a:rPr>
              <a:t>J. Sugiyama, JPSJ </a:t>
            </a:r>
            <a:r>
              <a:rPr lang="en-US" altLang="ja-JP" sz="1800" b="1" dirty="0">
                <a:latin typeface="+mn-ea"/>
                <a:ea typeface="+mn-ea"/>
              </a:rPr>
              <a:t>82</a:t>
            </a:r>
            <a:r>
              <a:rPr lang="en-US" altLang="ja-JP" sz="1800" dirty="0">
                <a:latin typeface="+mn-ea"/>
                <a:ea typeface="+mn-ea"/>
              </a:rPr>
              <a:t>, SA023 (2013).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7455EB-CD33-F94E-44EA-E78A6024A53B}"/>
              </a:ext>
            </a:extLst>
          </p:cNvPr>
          <p:cNvSpPr txBox="1"/>
          <p:nvPr/>
        </p:nvSpPr>
        <p:spPr>
          <a:xfrm>
            <a:off x="534758" y="1544381"/>
            <a:ext cx="587693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/>
                </a:solidFill>
              </a:rPr>
              <a:t>Electrochemical Method</a:t>
            </a:r>
            <a:endParaRPr kumimoji="1" lang="en-US" altLang="ja-JP" sz="2800" dirty="0"/>
          </a:p>
          <a:p>
            <a:r>
              <a:rPr kumimoji="1" lang="ja-JP" altLang="en-US" sz="2400"/>
              <a:t>・</a:t>
            </a:r>
            <a:r>
              <a:rPr kumimoji="1" lang="en-US" altLang="ja-JP" sz="2400" dirty="0"/>
              <a:t>independent of reaction area</a:t>
            </a:r>
          </a:p>
          <a:p>
            <a:r>
              <a:rPr kumimoji="1" lang="ja-JP" altLang="en-US" sz="2400"/>
              <a:t>・</a:t>
            </a:r>
            <a:r>
              <a:rPr kumimoji="1" lang="en-US" altLang="ja-JP" sz="2400" dirty="0"/>
              <a:t>independent of condition of </a:t>
            </a:r>
            <a:br>
              <a:rPr kumimoji="1" lang="en-US" altLang="ja-JP" sz="2400" dirty="0"/>
            </a:br>
            <a:r>
              <a:rPr kumimoji="1" lang="en-US" altLang="ja-JP" sz="2400" dirty="0"/>
              <a:t>   battery</a:t>
            </a:r>
          </a:p>
          <a:p>
            <a:r>
              <a:rPr kumimoji="1" lang="ja-JP" altLang="en-US" sz="2400"/>
              <a:t>・</a:t>
            </a:r>
            <a:r>
              <a:rPr kumimoji="1" lang="en-US" altLang="ja-JP" sz="2400" dirty="0"/>
              <a:t>intrinsic property of material</a:t>
            </a:r>
          </a:p>
          <a:p>
            <a:endParaRPr kumimoji="1" lang="en-US" altLang="ja-JP" sz="2800" dirty="0"/>
          </a:p>
          <a:p>
            <a:endParaRPr kumimoji="1" lang="en-US" altLang="ja-JP" sz="2800" dirty="0"/>
          </a:p>
          <a:p>
            <a:endParaRPr kumimoji="1" lang="en-US" altLang="ja-JP" sz="2800" dirty="0"/>
          </a:p>
          <a:p>
            <a:endParaRPr kumimoji="1" lang="en-US" altLang="ja-JP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1E4D52-A666-3FD9-E38E-701E649FCDFD}"/>
              </a:ext>
            </a:extLst>
          </p:cNvPr>
          <p:cNvSpPr txBox="1"/>
          <p:nvPr/>
        </p:nvSpPr>
        <p:spPr>
          <a:xfrm>
            <a:off x="534758" y="3600370"/>
            <a:ext cx="388600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/>
                </a:solidFill>
              </a:rPr>
              <a:t>NMR</a:t>
            </a:r>
          </a:p>
          <a:p>
            <a:r>
              <a:rPr kumimoji="1" lang="ja-JP" altLang="en-US" sz="2400"/>
              <a:t>・</a:t>
            </a:r>
            <a:r>
              <a:rPr kumimoji="1" lang="en-US" altLang="ja-JP" sz="2400" dirty="0"/>
              <a:t>relatively small effect</a:t>
            </a:r>
          </a:p>
          <a:p>
            <a:r>
              <a:rPr kumimoji="1" lang="en-US" altLang="ja-JP" sz="2400" dirty="0"/>
              <a:t>   from magnetic elements</a:t>
            </a:r>
            <a:endParaRPr kumimoji="1" lang="en-US" altLang="ja-JP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BBE25E-523E-99BB-D8FD-3584D49D06C2}"/>
              </a:ext>
            </a:extLst>
          </p:cNvPr>
          <p:cNvSpPr txBox="1"/>
          <p:nvPr/>
        </p:nvSpPr>
        <p:spPr>
          <a:xfrm>
            <a:off x="534758" y="4968012"/>
            <a:ext cx="50834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/>
                </a:solidFill>
              </a:rPr>
              <a:t>Neutron</a:t>
            </a:r>
            <a:r>
              <a:rPr kumimoji="1" lang="ja-JP" altLang="en-US" sz="2800" b="1">
                <a:solidFill>
                  <a:schemeClr val="accent6"/>
                </a:solidFill>
              </a:rPr>
              <a:t>（</a:t>
            </a:r>
            <a:r>
              <a:rPr kumimoji="1" lang="en-US" altLang="ja-JP" sz="2800" b="1" dirty="0">
                <a:solidFill>
                  <a:schemeClr val="accent6"/>
                </a:solidFill>
              </a:rPr>
              <a:t>QENS</a:t>
            </a:r>
            <a:r>
              <a:rPr kumimoji="1" lang="ja-JP" altLang="en-US" sz="2800" b="1">
                <a:solidFill>
                  <a:schemeClr val="accent6"/>
                </a:solidFill>
              </a:rPr>
              <a:t>）</a:t>
            </a:r>
            <a:endParaRPr kumimoji="1" lang="en-US" altLang="ja-JP" sz="2800" b="1" dirty="0">
              <a:solidFill>
                <a:schemeClr val="accent6"/>
              </a:solidFill>
            </a:endParaRPr>
          </a:p>
          <a:p>
            <a:r>
              <a:rPr kumimoji="1" lang="ja-JP" altLang="en-US" sz="2400"/>
              <a:t>・</a:t>
            </a:r>
            <a:r>
              <a:rPr kumimoji="1" lang="en-US" altLang="ja-JP" sz="2400" dirty="0"/>
              <a:t>slower but suitable time window</a:t>
            </a:r>
          </a:p>
          <a:p>
            <a:r>
              <a:rPr lang="en-US" altLang="ja-JP" sz="2400" dirty="0"/>
              <a:t>  </a:t>
            </a:r>
            <a:r>
              <a:rPr kumimoji="1" lang="en-US" altLang="ja-JP" sz="2400" dirty="0"/>
              <a:t> for diffusion in a battery material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32FF52B-F915-A4BE-9B1A-E810D86EBB15}"/>
              </a:ext>
            </a:extLst>
          </p:cNvPr>
          <p:cNvSpPr txBox="1">
            <a:spLocks/>
          </p:cNvSpPr>
          <p:nvPr/>
        </p:nvSpPr>
        <p:spPr>
          <a:xfrm>
            <a:off x="803475" y="2150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011893"/>
                </a:solidFill>
                <a:latin typeface="Times New Roman" panose="02020603050405020304" pitchFamily="18" charset="0"/>
                <a:ea typeface="HGPSoeiKakugothicUB" panose="020B0900000000000000" pitchFamily="34" charset="-128"/>
                <a:cs typeface="Times New Roman" panose="02020603050405020304" pitchFamily="18" charset="0"/>
              </a:rPr>
              <a:t>Advantage of </a:t>
            </a:r>
            <a:r>
              <a:rPr lang="en-US" altLang="ja-JP" b="1" dirty="0" err="1">
                <a:solidFill>
                  <a:schemeClr val="accent1">
                    <a:lumMod val="75000"/>
                  </a:schemeClr>
                </a:solidFill>
                <a:latin typeface="Symbol" pitchFamily="2" charset="2"/>
                <a:ea typeface="HGPSoeiKakugothicUB" panose="020B0900000000000000" pitchFamily="34" charset="-128"/>
              </a:rPr>
              <a:t>m</a:t>
            </a:r>
            <a:r>
              <a:rPr lang="en-US" altLang="ja-JP" b="1" dirty="0" err="1">
                <a:solidFill>
                  <a:srgbClr val="011893"/>
                </a:solidFill>
                <a:latin typeface="Times New Roman" panose="02020603050405020304" pitchFamily="18" charset="0"/>
                <a:ea typeface="HGPSoeiKakugothicUB" panose="020B0900000000000000" pitchFamily="34" charset="-128"/>
                <a:cs typeface="Times New Roman" panose="02020603050405020304" pitchFamily="18" charset="0"/>
              </a:rPr>
              <a:t>SR</a:t>
            </a:r>
            <a:r>
              <a:rPr lang="en-US" altLang="ja-JP" b="1" dirty="0">
                <a:solidFill>
                  <a:srgbClr val="011893"/>
                </a:solidFill>
                <a:latin typeface="Times New Roman" panose="02020603050405020304" pitchFamily="18" charset="0"/>
                <a:ea typeface="HGPSoeiKakugothicUB" panose="020B0900000000000000" pitchFamily="34" charset="-128"/>
                <a:cs typeface="Times New Roman" panose="02020603050405020304" pitchFamily="18" charset="0"/>
              </a:rPr>
              <a:t> to observe ion diffusion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FB8DD4-E6CB-15E7-9491-D45B889B48F7}"/>
              </a:ext>
            </a:extLst>
          </p:cNvPr>
          <p:cNvSpPr txBox="1"/>
          <p:nvPr/>
        </p:nvSpPr>
        <p:spPr>
          <a:xfrm>
            <a:off x="191770" y="1082208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Compared with…</a:t>
            </a:r>
            <a:endParaRPr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16F0AD-51A1-E9AC-CC8A-6FCF16E19250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8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834C2-B1D8-CBDD-D232-1FAB83271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2319317B-86BB-29AC-0EED-D9AD58C5894D}"/>
              </a:ext>
            </a:extLst>
          </p:cNvPr>
          <p:cNvSpPr txBox="1">
            <a:spLocks/>
          </p:cNvSpPr>
          <p:nvPr/>
        </p:nvSpPr>
        <p:spPr>
          <a:xfrm>
            <a:off x="458043" y="733201"/>
            <a:ext cx="104842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Cathode materials LiCrO</a:t>
            </a:r>
            <a:r>
              <a:rPr lang="en-US" altLang="ja-JP" sz="4000" b="1" baseline="-25000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and NaCrO</a:t>
            </a:r>
            <a:r>
              <a:rPr lang="en-US" altLang="ja-JP" sz="4000" b="1" baseline="-25000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2" name="図 1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FF516792-CCA7-D5EA-DAE9-90B52187C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68" t="24597" r="41817" b="32157"/>
          <a:stretch/>
        </p:blipFill>
        <p:spPr>
          <a:xfrm>
            <a:off x="87854" y="1397022"/>
            <a:ext cx="4459459" cy="5112000"/>
          </a:xfrm>
          <a:prstGeom prst="rect">
            <a:avLst/>
          </a:prstGeom>
        </p:spPr>
      </p:pic>
      <p:pic>
        <p:nvPicPr>
          <p:cNvPr id="7" name="図 6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3B698E5A-1DBE-EC65-79A2-801C1ECE2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65" t="70155" r="42731" b="6477"/>
          <a:stretch/>
        </p:blipFill>
        <p:spPr>
          <a:xfrm>
            <a:off x="8052021" y="1475479"/>
            <a:ext cx="3279035" cy="2448000"/>
          </a:xfrm>
          <a:prstGeom prst="rect">
            <a:avLst/>
          </a:prstGeom>
        </p:spPr>
      </p:pic>
      <p:pic>
        <p:nvPicPr>
          <p:cNvPr id="8" name="図 7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FA54BB09-8B41-E9F7-DCD5-8DC70074E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10" t="22929" r="42686" b="28620"/>
          <a:stretch/>
        </p:blipFill>
        <p:spPr>
          <a:xfrm>
            <a:off x="4444760" y="1556015"/>
            <a:ext cx="3302480" cy="5112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56BA62-30CD-357F-8175-10956B786325}"/>
              </a:ext>
            </a:extLst>
          </p:cNvPr>
          <p:cNvSpPr txBox="1"/>
          <p:nvPr/>
        </p:nvSpPr>
        <p:spPr>
          <a:xfrm>
            <a:off x="7865926" y="4112015"/>
            <a:ext cx="4326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S. </a:t>
            </a:r>
            <a:r>
              <a:rPr kumimoji="1" lang="en-US" altLang="ja-JP" sz="2000" dirty="0" err="1"/>
              <a:t>Komaba</a:t>
            </a:r>
            <a:r>
              <a:rPr kumimoji="1" lang="en-US" altLang="ja-JP" sz="2000" dirty="0"/>
              <a:t> et al., Electrochemistry Communications, 12, 3, (2010) 355-358. </a:t>
            </a:r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LiCrO</a:t>
            </a:r>
            <a:r>
              <a:rPr kumimoji="1" lang="en-US" altLang="ja-JP" sz="2000" baseline="-25000" dirty="0"/>
              <a:t>2</a:t>
            </a:r>
            <a:r>
              <a:rPr kumimoji="1" lang="en-US" altLang="ja-JP" sz="2000" dirty="0"/>
              <a:t> and NaCrO</a:t>
            </a:r>
            <a:r>
              <a:rPr kumimoji="1" lang="en-US" altLang="ja-JP" sz="2000" baseline="-25000" dirty="0"/>
              <a:t>2</a:t>
            </a:r>
            <a:r>
              <a:rPr kumimoji="1" lang="en-US" altLang="ja-JP" sz="2000" dirty="0"/>
              <a:t> share the same crystal structure.</a:t>
            </a:r>
            <a:r>
              <a:rPr kumimoji="1" lang="ja-JP" altLang="en-US" sz="2000"/>
              <a:t> </a:t>
            </a:r>
            <a:r>
              <a:rPr kumimoji="1" lang="en-US" altLang="ja-JP" sz="2000" dirty="0"/>
              <a:t>NaCrO</a:t>
            </a:r>
            <a:r>
              <a:rPr kumimoji="1" lang="en-US" altLang="ja-JP" sz="2000" baseline="-25000" dirty="0"/>
              <a:t>2 </a:t>
            </a:r>
            <a:r>
              <a:rPr kumimoji="1" lang="en-US" altLang="ja-JP" sz="2000" dirty="0"/>
              <a:t>has a large charge capacity, while LiCrO</a:t>
            </a:r>
            <a:r>
              <a:rPr kumimoji="1" lang="en-US" altLang="ja-JP" sz="2000" baseline="-25000" dirty="0"/>
              <a:t>2 </a:t>
            </a:r>
            <a:r>
              <a:rPr kumimoji="1" lang="en-US" altLang="ja-JP" sz="2000" dirty="0"/>
              <a:t>is inactive.</a:t>
            </a:r>
            <a:endParaRPr kumimoji="1" lang="ja-JP" altLang="en-US" sz="2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845DF8-2ADF-9FC5-4D0F-C90D59F70892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図 9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E8DA33E3-7C8E-6EE1-2C89-2924FA11F3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20" t="22907" r="64650" b="66885"/>
          <a:stretch>
            <a:fillRect/>
          </a:stretch>
        </p:blipFill>
        <p:spPr>
          <a:xfrm>
            <a:off x="10384227" y="0"/>
            <a:ext cx="181323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0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6DB5-687A-0D7C-99B1-E88BDCB0D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C3C9F5A-49AC-316C-1358-AD2F2530E79A}"/>
              </a:ext>
            </a:extLst>
          </p:cNvPr>
          <p:cNvSpPr/>
          <p:nvPr/>
        </p:nvSpPr>
        <p:spPr>
          <a:xfrm>
            <a:off x="1362812" y="2972392"/>
            <a:ext cx="5449300" cy="272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E67F5B-6536-C2BA-45EA-C532BC500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1258225"/>
            <a:ext cx="11290300" cy="461645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Na ion diffusion in cathode materials were measured by </a:t>
            </a:r>
            <a:r>
              <a:rPr lang="en-US" altLang="ja-JP" sz="2400" dirty="0" err="1">
                <a:latin typeface="Symbol" pitchFamily="2" charset="2"/>
              </a:rPr>
              <a:t>m</a:t>
            </a:r>
            <a:r>
              <a:rPr lang="en-US" altLang="ja-JP" sz="2400" dirty="0" err="1"/>
              <a:t>SR</a:t>
            </a:r>
            <a:r>
              <a:rPr lang="en-US" altLang="ja-JP" sz="2400" dirty="0"/>
              <a:t> and </a:t>
            </a:r>
          </a:p>
          <a:p>
            <a:pPr marL="0" indent="0">
              <a:buNone/>
            </a:pPr>
            <a:r>
              <a:rPr lang="en-US" altLang="ja-JP" sz="2400" dirty="0"/>
              <a:t>its result are consistent with the ones obtained by Na-NMR.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br>
              <a:rPr kumimoji="1" lang="en-US" altLang="ja-JP" sz="2400" dirty="0"/>
            </a:b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DDAA58-767B-C43D-F292-CED9162A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631"/>
          <a:stretch/>
        </p:blipFill>
        <p:spPr>
          <a:xfrm>
            <a:off x="1362812" y="2519357"/>
            <a:ext cx="3564000" cy="30804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8E83E4-7E47-1D4F-EC4A-29538D712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356" y="2316907"/>
            <a:ext cx="4486294" cy="4032000"/>
          </a:xfrm>
          <a:prstGeom prst="rect">
            <a:avLst/>
          </a:prstGeom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450226BB-A094-006B-CB49-CA01346B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598" y="425779"/>
            <a:ext cx="6888424" cy="1325563"/>
          </a:xfrm>
        </p:spPr>
        <p:txBody>
          <a:bodyPr>
            <a:normAutofit/>
          </a:bodyPr>
          <a:lstStyle/>
          <a:p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Na ion diffusion by </a:t>
            </a:r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Symbol" pitchFamily="2" charset="2"/>
                <a:ea typeface="Meiryo UI" panose="020B0604030504040204" pitchFamily="34" charset="-128"/>
              </a:rPr>
              <a:t>m</a:t>
            </a:r>
            <a:r>
              <a:rPr lang="en-US" altLang="ja-JP" sz="4000" b="1" dirty="0" err="1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SR</a:t>
            </a:r>
            <a: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br>
              <a:rPr lang="en-US" altLang="ja-JP" sz="40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endParaRPr kumimoji="1" lang="ja-JP" altLang="en-US" sz="4000" b="1">
              <a:solidFill>
                <a:schemeClr val="accent1">
                  <a:lumMod val="50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D7EC6D-AEDA-E09E-DF2D-74FD77B4F1B8}"/>
              </a:ext>
            </a:extLst>
          </p:cNvPr>
          <p:cNvSpPr txBox="1"/>
          <p:nvPr/>
        </p:nvSpPr>
        <p:spPr>
          <a:xfrm>
            <a:off x="148047" y="49899"/>
            <a:ext cx="897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" altLang="ja-JP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 International Conference on Muon Spin Rotation, Relaxation and Resonance (</a:t>
            </a:r>
            <a:r>
              <a:rPr lang="el-GR" altLang="ja-JP" b="1" dirty="0">
                <a:solidFill>
                  <a:schemeClr val="accent1">
                    <a:lumMod val="75000"/>
                  </a:schemeClr>
                </a:solidFill>
              </a:rPr>
              <a:t>μ</a:t>
            </a:r>
            <a:r>
              <a:rPr lang="en" altLang="ja-JP" b="1" dirty="0">
                <a:solidFill>
                  <a:schemeClr val="accent1">
                    <a:lumMod val="75000"/>
                  </a:schemeClr>
                </a:solidFill>
              </a:rPr>
              <a:t>SR2025)</a:t>
            </a:r>
            <a:endParaRPr kumimoji="1" lang="ja-JP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図 13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E8E8DC00-6BCC-EF9A-56A7-1C6DB9985F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98" t="13528" r="60762" b="73173"/>
          <a:stretch>
            <a:fillRect/>
          </a:stretch>
        </p:blipFill>
        <p:spPr>
          <a:xfrm>
            <a:off x="9045108" y="15174"/>
            <a:ext cx="314689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06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21326</TotalTime>
  <Words>1807</Words>
  <Application>Microsoft Macintosh PowerPoint</Application>
  <PresentationFormat>ワイド画面</PresentationFormat>
  <Paragraphs>331</Paragraphs>
  <Slides>24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5" baseType="lpstr">
      <vt:lpstr>Meiryo UI</vt:lpstr>
      <vt:lpstr>游ゴシック</vt:lpstr>
      <vt:lpstr>游ゴシック Light</vt:lpstr>
      <vt:lpstr>Arial</vt:lpstr>
      <vt:lpstr>Calibri</vt:lpstr>
      <vt:lpstr>Calibri Light</vt:lpstr>
      <vt:lpstr>Symbol</vt:lpstr>
      <vt:lpstr>Times New Roman</vt:lpstr>
      <vt:lpstr>Wingdings</vt:lpstr>
      <vt:lpstr>Office テーマ</vt:lpstr>
      <vt:lpstr>デザインの設定</vt:lpstr>
      <vt:lpstr>Observation of Na and Li Ion Diffusion in Battery Materials NaCrO2 and LiCrO2 by mSR</vt:lpstr>
      <vt:lpstr>Collaborators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Na ion diffusion by mSR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UMEGAKI Izumi</dc:creator>
  <cp:lastModifiedBy>UMEGAKI Izumi</cp:lastModifiedBy>
  <cp:revision>136</cp:revision>
  <cp:lastPrinted>2025-01-18T12:53:40Z</cp:lastPrinted>
  <dcterms:created xsi:type="dcterms:W3CDTF">2024-01-30T05:17:37Z</dcterms:created>
  <dcterms:modified xsi:type="dcterms:W3CDTF">2025-07-21T12:58:28Z</dcterms:modified>
</cp:coreProperties>
</file>