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1" r:id="rId3"/>
    <p:sldId id="270" r:id="rId4"/>
    <p:sldId id="269" r:id="rId5"/>
    <p:sldId id="268" r:id="rId6"/>
    <p:sldId id="267" r:id="rId7"/>
    <p:sldId id="261" r:id="rId8"/>
    <p:sldId id="257" r:id="rId9"/>
    <p:sldId id="256" r:id="rId10"/>
    <p:sldId id="258" r:id="rId11"/>
    <p:sldId id="263" r:id="rId12"/>
    <p:sldId id="260" r:id="rId13"/>
    <p:sldId id="262" r:id="rId14"/>
    <p:sldId id="272" r:id="rId15"/>
    <p:sldId id="264" r:id="rId16"/>
    <p:sldId id="265" r:id="rId17"/>
    <p:sldId id="273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1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E7BAE-E883-43C7-AF6D-B69C09ECFC93}" type="datetimeFigureOut">
              <a:rPr kumimoji="1" lang="ja-JP" altLang="en-US" smtClean="0"/>
              <a:t>2025/7/21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38CD-4DAB-48DD-B7F2-D820ECCCEE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65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E7BAE-E883-43C7-AF6D-B69C09ECFC93}" type="datetimeFigureOut">
              <a:rPr kumimoji="1" lang="ja-JP" altLang="en-US" smtClean="0"/>
              <a:t>2025/7/21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38CD-4DAB-48DD-B7F2-D820ECCCEE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575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E7BAE-E883-43C7-AF6D-B69C09ECFC93}" type="datetimeFigureOut">
              <a:rPr kumimoji="1" lang="ja-JP" altLang="en-US" smtClean="0"/>
              <a:t>2025/7/21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38CD-4DAB-48DD-B7F2-D820ECCCEE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127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E7BAE-E883-43C7-AF6D-B69C09ECFC93}" type="datetimeFigureOut">
              <a:rPr kumimoji="1" lang="ja-JP" altLang="en-US" smtClean="0"/>
              <a:t>2025/7/21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38CD-4DAB-48DD-B7F2-D820ECCCEE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62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E7BAE-E883-43C7-AF6D-B69C09ECFC93}" type="datetimeFigureOut">
              <a:rPr kumimoji="1" lang="ja-JP" altLang="en-US" smtClean="0"/>
              <a:t>2025/7/21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38CD-4DAB-48DD-B7F2-D820ECCCEE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1316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E7BAE-E883-43C7-AF6D-B69C09ECFC93}" type="datetimeFigureOut">
              <a:rPr kumimoji="1" lang="ja-JP" altLang="en-US" smtClean="0"/>
              <a:t>2025/7/21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38CD-4DAB-48DD-B7F2-D820ECCCEE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190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E7BAE-E883-43C7-AF6D-B69C09ECFC93}" type="datetimeFigureOut">
              <a:rPr kumimoji="1" lang="ja-JP" altLang="en-US" smtClean="0"/>
              <a:t>2025/7/21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38CD-4DAB-48DD-B7F2-D820ECCCEE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887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E7BAE-E883-43C7-AF6D-B69C09ECFC93}" type="datetimeFigureOut">
              <a:rPr kumimoji="1" lang="ja-JP" altLang="en-US" smtClean="0"/>
              <a:t>2025/7/21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38CD-4DAB-48DD-B7F2-D820ECCCEE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9972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E7BAE-E883-43C7-AF6D-B69C09ECFC93}" type="datetimeFigureOut">
              <a:rPr kumimoji="1" lang="ja-JP" altLang="en-US" smtClean="0"/>
              <a:t>2025/7/21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38CD-4DAB-48DD-B7F2-D820ECCCEE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6806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E7BAE-E883-43C7-AF6D-B69C09ECFC93}" type="datetimeFigureOut">
              <a:rPr kumimoji="1" lang="ja-JP" altLang="en-US" smtClean="0"/>
              <a:t>2025/7/21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38CD-4DAB-48DD-B7F2-D820ECCCEE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419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E7BAE-E883-43C7-AF6D-B69C09ECFC93}" type="datetimeFigureOut">
              <a:rPr kumimoji="1" lang="ja-JP" altLang="en-US" smtClean="0"/>
              <a:t>2025/7/21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38CD-4DAB-48DD-B7F2-D820ECCCEE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222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E7BAE-E883-43C7-AF6D-B69C09ECFC93}" type="datetimeFigureOut">
              <a:rPr kumimoji="1" lang="ja-JP" altLang="en-US" smtClean="0"/>
              <a:t>2025/7/21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F38CD-4DAB-48DD-B7F2-D820ECCCEE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559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7.png"/><Relationship Id="rId7" Type="http://schemas.openxmlformats.org/officeDocument/2006/relationships/image" Target="../media/image2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30348" y="464926"/>
            <a:ext cx="102520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Non-destructive Analysis of Bronze Heritages </a:t>
            </a:r>
          </a:p>
          <a:p>
            <a:pPr algn="ctr"/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using Muon Induced X-rays in J-PARC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50103" y="1952354"/>
            <a:ext cx="8613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M.Tampo</a:t>
            </a:r>
            <a:r>
              <a:rPr lang="en-US" altLang="ja-JP" b="1" baseline="30000" dirty="0"/>
              <a:t>1</a:t>
            </a:r>
            <a:r>
              <a:rPr lang="en-US" altLang="ja-JP" b="1" dirty="0"/>
              <a:t>, T. Kutsuna</a:t>
            </a:r>
            <a:r>
              <a:rPr lang="en-US" altLang="ja-JP" b="1" baseline="30000" dirty="0"/>
              <a:t>2</a:t>
            </a:r>
            <a:r>
              <a:rPr lang="en-US" altLang="ja-JP" b="1" dirty="0"/>
              <a:t>, M. Sakai</a:t>
            </a:r>
            <a:r>
              <a:rPr lang="en-US" altLang="ja-JP" b="1" baseline="30000" dirty="0"/>
              <a:t>3</a:t>
            </a:r>
            <a:r>
              <a:rPr lang="en-US" altLang="ja-JP" b="1" dirty="0"/>
              <a:t>, K. Murakami</a:t>
            </a:r>
            <a:r>
              <a:rPr lang="en-US" altLang="ja-JP" b="1" baseline="30000" dirty="0"/>
              <a:t>3</a:t>
            </a:r>
            <a:r>
              <a:rPr lang="en-US" altLang="ja-JP" b="1" dirty="0"/>
              <a:t>, M. Asahi</a:t>
            </a:r>
            <a:r>
              <a:rPr lang="en-US" altLang="ja-JP" b="1" baseline="30000" dirty="0"/>
              <a:t>3</a:t>
            </a:r>
            <a:r>
              <a:rPr lang="en-US" altLang="ja-JP" b="1" dirty="0"/>
              <a:t>, T. Yamashita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, </a:t>
            </a:r>
          </a:p>
          <a:p>
            <a:r>
              <a:rPr lang="en-US" altLang="ja-JP" b="1" dirty="0"/>
              <a:t> R. Murata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, A. Pant</a:t>
            </a:r>
            <a:r>
              <a:rPr lang="en-US" altLang="ja-JP" b="1" baseline="30000" dirty="0"/>
              <a:t>1</a:t>
            </a:r>
            <a:r>
              <a:rPr lang="en-US" altLang="ja-JP" b="1" dirty="0"/>
              <a:t>, Y. Miyake</a:t>
            </a:r>
            <a:r>
              <a:rPr lang="en-US" altLang="ja-JP" b="1" baseline="30000" dirty="0"/>
              <a:t>1</a:t>
            </a:r>
            <a:r>
              <a:rPr lang="en-US" altLang="ja-JP" b="1" dirty="0"/>
              <a:t>, and K. Shimomura</a:t>
            </a:r>
            <a:r>
              <a:rPr lang="en-US" altLang="ja-JP" b="1" baseline="30000" dirty="0"/>
              <a:t>1</a:t>
            </a:r>
            <a:endParaRPr kumimoji="1" lang="ja-JP" altLang="en-US" b="1" baseline="30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960725" y="5245456"/>
            <a:ext cx="79143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1. High Energy Accelerator Research Organization (KEK)</a:t>
            </a:r>
          </a:p>
          <a:p>
            <a:r>
              <a:rPr lang="en-US" altLang="ja-JP" dirty="0"/>
              <a:t>2. National Museum of Nature and Science </a:t>
            </a:r>
          </a:p>
          <a:p>
            <a:r>
              <a:rPr lang="en-US" altLang="ja-JP" dirty="0"/>
              <a:t>3. Nagoya Castle Research Center</a:t>
            </a:r>
          </a:p>
          <a:p>
            <a:r>
              <a:rPr lang="en-US" altLang="ja-JP" dirty="0"/>
              <a:t>4. Faculty of Science and Graduate School of Science, Tohoku University</a:t>
            </a:r>
          </a:p>
        </p:txBody>
      </p:sp>
    </p:spTree>
    <p:extLst>
      <p:ext uri="{BB962C8B-B14F-4D97-AF65-F5344CB8AC3E}">
        <p14:creationId xmlns:p14="http://schemas.microsoft.com/office/powerpoint/2010/main" val="970279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777" y="2495655"/>
            <a:ext cx="6699518" cy="441351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77" y="2495655"/>
            <a:ext cx="6809246" cy="441351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381" y="0"/>
            <a:ext cx="9310628" cy="2804523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3805084" y="108155"/>
            <a:ext cx="363793" cy="19566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830894" y="3779081"/>
            <a:ext cx="1172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63Ni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155.5keV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?s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95225" y="1649275"/>
            <a:ext cx="16321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Sn(5-4)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158.8keV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5882" y="202722"/>
            <a:ext cx="23887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Spectral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Overlapping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around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097423" y="331979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GMX</a:t>
            </a:r>
            <a:endParaRPr kumimoji="1" lang="ja-JP" altLang="en-US" sz="24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188186" y="3296528"/>
            <a:ext cx="4108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63Ni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is produced from 63, and 65Cu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after nuclear absorbing -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Arial" panose="020B0604020202020204" pitchFamily="34" charset="0"/>
              </a:rPr>
              <a:t>m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205802" y="4102246"/>
            <a:ext cx="41730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Due to the limited resolution </a:t>
            </a:r>
          </a:p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of the GMX detector, </a:t>
            </a:r>
          </a:p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the Sn(5–4) peak overlaps with </a:t>
            </a:r>
          </a:p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a 63Ni peak originating from copper.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80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95" y="2444487"/>
            <a:ext cx="6181357" cy="441351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794094" y="4201334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207Tl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351keV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30ps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304217" y="3021998"/>
            <a:ext cx="979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Sn(4-3)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344keV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472"/>
            <a:ext cx="9310628" cy="2804523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896465" y="639097"/>
            <a:ext cx="1229032" cy="16223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5882" y="202722"/>
            <a:ext cx="23887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Spectral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Overlapping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around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5225" y="1649275"/>
            <a:ext cx="16321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Sn(4-3)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343.8keV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10386" y="3796595"/>
            <a:ext cx="490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207Tl is produced from 206, 207 and 208Pb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after nuclear absorbing -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Arial" panose="020B0604020202020204" pitchFamily="34" charset="0"/>
              </a:rPr>
              <a:t>m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596146" y="5068458"/>
            <a:ext cx="4405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Therefore, Sn(4-3) is not able to use !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96146" y="4630209"/>
            <a:ext cx="4626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Since Sn(4-3) peak includes 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Pb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signals,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676445" y="3443620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Pb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(5-4)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430keV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10386" y="5681641"/>
            <a:ext cx="5115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Otherwise, 207Tl is subtracted from Sn(4-3)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by using relation with 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Pb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(5-4) to 207Tl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however, error will be increased !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987695" y="213991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GMX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0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8" y="2274295"/>
            <a:ext cx="6181357" cy="441351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381" y="0"/>
            <a:ext cx="9310628" cy="2804523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9753600" y="1435510"/>
            <a:ext cx="1140542" cy="7570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987695" y="213991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GMX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31691" y="3372465"/>
            <a:ext cx="100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Sn(3-2)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989keV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32286" y="3583859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Sn(3-2)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1028keV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53500" y="3475704"/>
            <a:ext cx="100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Pb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(4-3)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934keV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5225" y="1649275"/>
            <a:ext cx="1369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Sn(5-4)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934keV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5882" y="202722"/>
            <a:ext cx="23887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Spectral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Overlapping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around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006349" y="4296385"/>
            <a:ext cx="211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?? Less Statics…</a:t>
            </a:r>
            <a:endParaRPr kumimoji="1" lang="ja-JP" altLang="en-US" b="1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313" y="3372465"/>
            <a:ext cx="5980188" cy="297180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494BF02-6ED6-9D3B-57BB-A34C0C7AE0D2}"/>
              </a:ext>
            </a:extLst>
          </p:cNvPr>
          <p:cNvSpPr txBox="1"/>
          <p:nvPr/>
        </p:nvSpPr>
        <p:spPr>
          <a:xfrm>
            <a:off x="2328044" y="3978754"/>
            <a:ext cx="100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Pb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(4-3)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965keV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66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15" y="3810046"/>
            <a:ext cx="5029210" cy="267919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425" y="3682227"/>
            <a:ext cx="5029210" cy="267919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15" y="1237081"/>
            <a:ext cx="5105410" cy="263957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425" y="1170473"/>
            <a:ext cx="5105410" cy="2639573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020717" y="211657"/>
            <a:ext cx="10442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The </a:t>
            </a:r>
            <a:r>
              <a:rPr lang="en-US" altLang="ja-JP" sz="2400" b="1" dirty="0" err="1"/>
              <a:t>LEGe</a:t>
            </a:r>
            <a:r>
              <a:rPr lang="en-US" altLang="ja-JP" sz="2400" b="1" dirty="0"/>
              <a:t> detector enables the measurement of </a:t>
            </a:r>
            <a:r>
              <a:rPr lang="en-US" altLang="ja-JP" sz="2400" b="1" dirty="0" err="1"/>
              <a:t>muonic</a:t>
            </a:r>
            <a:r>
              <a:rPr lang="en-US" altLang="ja-JP" sz="2400" b="1" dirty="0"/>
              <a:t> X-ray peaks </a:t>
            </a:r>
          </a:p>
          <a:p>
            <a:r>
              <a:rPr lang="en-US" altLang="ja-JP" sz="2400" b="1" dirty="0"/>
              <a:t> from copper, lead, and tin with less spectral overlap.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E7A58F8-1FFC-2F88-8229-8FF3E53CDD64}"/>
              </a:ext>
            </a:extLst>
          </p:cNvPr>
          <p:cNvSpPr txBox="1"/>
          <p:nvPr/>
        </p:nvSpPr>
        <p:spPr>
          <a:xfrm>
            <a:off x="2949678" y="1002110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Sn(6-5)</a:t>
            </a:r>
          </a:p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86.2keV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1E8B43-445F-5A27-4A8B-BB812C004A5C}"/>
              </a:ext>
            </a:extLst>
          </p:cNvPr>
          <p:cNvSpPr txBox="1"/>
          <p:nvPr/>
        </p:nvSpPr>
        <p:spPr>
          <a:xfrm>
            <a:off x="8847104" y="1456854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Sn(5-4)</a:t>
            </a:r>
          </a:p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158.8keV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EA6A522-1260-9C26-390A-D6EF3666C69A}"/>
              </a:ext>
            </a:extLst>
          </p:cNvPr>
          <p:cNvSpPr txBox="1"/>
          <p:nvPr/>
        </p:nvSpPr>
        <p:spPr>
          <a:xfrm>
            <a:off x="6842583" y="1771867"/>
            <a:ext cx="1207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Pb(7-6)</a:t>
            </a:r>
          </a:p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140.1keV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043A60E-5E50-25A3-DEA4-4E1840783872}"/>
              </a:ext>
            </a:extLst>
          </p:cNvPr>
          <p:cNvSpPr txBox="1"/>
          <p:nvPr/>
        </p:nvSpPr>
        <p:spPr>
          <a:xfrm>
            <a:off x="2606433" y="1638707"/>
            <a:ext cx="694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Pb</a:t>
            </a:r>
          </a:p>
          <a:p>
            <a:r>
              <a:rPr lang="en-US" altLang="ja-JP" b="1" dirty="0"/>
              <a:t>ek</a:t>
            </a:r>
            <a:r>
              <a:rPr lang="en-US" altLang="ja-JP" b="1" dirty="0">
                <a:latin typeface="Symbol" panose="05050102010706020507" pitchFamily="18" charset="2"/>
              </a:rPr>
              <a:t>b2</a:t>
            </a:r>
            <a:endParaRPr kumimoji="1" lang="ja-JP" altLang="en-US" b="1" dirty="0">
              <a:latin typeface="Symbol" panose="05050102010706020507" pitchFamily="18" charset="2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E7404E7-4C3C-052C-6BDC-3C5EAF9009CC}"/>
              </a:ext>
            </a:extLst>
          </p:cNvPr>
          <p:cNvSpPr txBox="1"/>
          <p:nvPr/>
        </p:nvSpPr>
        <p:spPr>
          <a:xfrm>
            <a:off x="1595953" y="17120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Cu(6-4)</a:t>
            </a:r>
          </a:p>
          <a:p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82.2keV</a:t>
            </a:r>
            <a:endParaRPr kumimoji="1" lang="ja-JP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73365B3-7E59-5884-1864-AA1287339E3A}"/>
              </a:ext>
            </a:extLst>
          </p:cNvPr>
          <p:cNvSpPr txBox="1"/>
          <p:nvPr/>
        </p:nvSpPr>
        <p:spPr>
          <a:xfrm>
            <a:off x="4441362" y="2058024"/>
            <a:ext cx="873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Pb(8-7)</a:t>
            </a:r>
          </a:p>
          <a:p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90.1keV</a:t>
            </a:r>
            <a:endParaRPr kumimoji="1" lang="ja-JP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BD472B4-3C1B-651B-56D6-1F096281C7EA}"/>
              </a:ext>
            </a:extLst>
          </p:cNvPr>
          <p:cNvSpPr txBox="1"/>
          <p:nvPr/>
        </p:nvSpPr>
        <p:spPr>
          <a:xfrm>
            <a:off x="3559388" y="1921329"/>
            <a:ext cx="694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Pb</a:t>
            </a:r>
          </a:p>
          <a:p>
            <a:r>
              <a:rPr lang="en-US" altLang="ja-JP" b="1" dirty="0"/>
              <a:t>ek</a:t>
            </a:r>
            <a:r>
              <a:rPr lang="en-US" altLang="ja-JP" b="1" dirty="0">
                <a:latin typeface="Symbol" panose="05050102010706020507" pitchFamily="18" charset="2"/>
              </a:rPr>
              <a:t>b3</a:t>
            </a:r>
            <a:endParaRPr kumimoji="1" lang="ja-JP" altLang="en-US" b="1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0266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28" y="931779"/>
            <a:ext cx="3864078" cy="537007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16310" y="6273225"/>
            <a:ext cx="4729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/>
              <a:t>Part of collection at the </a:t>
            </a:r>
          </a:p>
          <a:p>
            <a:r>
              <a:rPr lang="en-US" altLang="ja-JP" sz="1600" b="1" dirty="0"/>
              <a:t>Nagoya Castle General Administration Office</a:t>
            </a:r>
            <a:r>
              <a:rPr kumimoji="1" lang="en-US" altLang="ja-JP" sz="1600" b="1" dirty="0"/>
              <a:t> </a:t>
            </a:r>
            <a:endParaRPr kumimoji="1" lang="ja-JP" altLang="en-US" sz="1600" b="1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075" y="1087151"/>
            <a:ext cx="3470923" cy="534579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659" y="781100"/>
            <a:ext cx="2034988" cy="203498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29408" y="1087151"/>
            <a:ext cx="309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On the roof of main gate </a:t>
            </a:r>
          </a:p>
          <a:p>
            <a:r>
              <a:rPr kumimoji="1" lang="en-US" altLang="ja-JP" b="1" dirty="0"/>
              <a:t>of Castle before </a:t>
            </a:r>
            <a:r>
              <a:rPr lang="en-US" altLang="ja-JP" b="1" dirty="0"/>
              <a:t>1945</a:t>
            </a:r>
            <a:endParaRPr kumimoji="1" lang="ja-JP" altLang="en-US" b="1" dirty="0"/>
          </a:p>
        </p:txBody>
      </p:sp>
      <p:sp>
        <p:nvSpPr>
          <p:cNvPr id="9" name="正方形/長方形 8"/>
          <p:cNvSpPr/>
          <p:nvPr/>
        </p:nvSpPr>
        <p:spPr>
          <a:xfrm>
            <a:off x="1268360" y="2104103"/>
            <a:ext cx="707923" cy="943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6430297" y="3637935"/>
            <a:ext cx="550606" cy="550607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6710659" y="781100"/>
            <a:ext cx="2034988" cy="203498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815" y="2990586"/>
            <a:ext cx="3915886" cy="3415986"/>
          </a:xfrm>
          <a:prstGeom prst="rect">
            <a:avLst/>
          </a:prstGeom>
        </p:spPr>
      </p:pic>
      <p:cxnSp>
        <p:nvCxnSpPr>
          <p:cNvPr id="14" name="直線コネクタ 13"/>
          <p:cNvCxnSpPr/>
          <p:nvPr/>
        </p:nvCxnSpPr>
        <p:spPr>
          <a:xfrm flipV="1">
            <a:off x="9379974" y="5840361"/>
            <a:ext cx="1219200" cy="9832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9506108" y="585019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100mm</a:t>
            </a:r>
            <a:endParaRPr kumimoji="1" lang="ja-JP" altLang="en-US" dirty="0"/>
          </a:p>
        </p:txBody>
      </p:sp>
      <p:cxnSp>
        <p:nvCxnSpPr>
          <p:cNvPr id="17" name="直線コネクタ 16"/>
          <p:cNvCxnSpPr/>
          <p:nvPr/>
        </p:nvCxnSpPr>
        <p:spPr>
          <a:xfrm>
            <a:off x="5466735" y="1278194"/>
            <a:ext cx="19665" cy="4941331"/>
          </a:xfrm>
          <a:prstGeom prst="line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4085601" y="3913238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~1m40cm</a:t>
            </a:r>
            <a:endParaRPr kumimoji="1" lang="ja-JP" altLang="en-US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1C4E4D-625F-9908-1135-61C8B4C5AAB9}"/>
              </a:ext>
            </a:extLst>
          </p:cNvPr>
          <p:cNvSpPr txBox="1"/>
          <p:nvPr/>
        </p:nvSpPr>
        <p:spPr>
          <a:xfrm>
            <a:off x="430823" y="240385"/>
            <a:ext cx="481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/>
              <a:t>The Bronze Shachihoko of Nagoya Castle</a:t>
            </a:r>
            <a:endParaRPr kumimoji="1" lang="ja-JP" altLang="en-US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AEDB2D9-D85D-566E-2401-469BB4025E1B}"/>
              </a:ext>
            </a:extLst>
          </p:cNvPr>
          <p:cNvSpPr txBox="1"/>
          <p:nvPr/>
        </p:nvSpPr>
        <p:spPr>
          <a:xfrm>
            <a:off x="5176226" y="122639"/>
            <a:ext cx="6942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The </a:t>
            </a:r>
            <a:r>
              <a:rPr lang="en-US" altLang="ja-JP" i="1" dirty="0" err="1"/>
              <a:t>Shachihoko</a:t>
            </a:r>
            <a:r>
              <a:rPr lang="en-US" altLang="ja-JP" dirty="0"/>
              <a:t> is a mythical creature with the head of</a:t>
            </a:r>
          </a:p>
          <a:p>
            <a:r>
              <a:rPr lang="en-US" altLang="ja-JP" dirty="0"/>
              <a:t> a tiger and the body of a carp, traditionally believed </a:t>
            </a:r>
          </a:p>
          <a:p>
            <a:r>
              <a:rPr lang="en-US" altLang="ja-JP" dirty="0"/>
              <a:t>to have the power to control rain and protect buildings from fire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1B3DCFE-9B36-95F3-DA29-F646785CE3A5}"/>
              </a:ext>
            </a:extLst>
          </p:cNvPr>
          <p:cNvSpPr txBox="1"/>
          <p:nvPr/>
        </p:nvSpPr>
        <p:spPr>
          <a:xfrm>
            <a:off x="8842827" y="2294493"/>
            <a:ext cx="28745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The pelvic fin of the </a:t>
            </a:r>
            <a:r>
              <a:rPr lang="en-US" altLang="ja-JP" sz="1400" dirty="0" err="1"/>
              <a:t>shachihoko</a:t>
            </a:r>
            <a:r>
              <a:rPr lang="en-US" altLang="ja-JP" sz="1400" dirty="0"/>
              <a:t> </a:t>
            </a:r>
          </a:p>
          <a:p>
            <a:r>
              <a:rPr lang="en-US" altLang="ja-JP" sz="1400" dirty="0"/>
              <a:t>appears to be composed of </a:t>
            </a:r>
          </a:p>
          <a:p>
            <a:r>
              <a:rPr lang="en-US" altLang="ja-JP" sz="1400" dirty="0"/>
              <a:t>two distinct parts.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4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695" y="1669851"/>
            <a:ext cx="6252925" cy="468969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470" y="2298001"/>
            <a:ext cx="5136776" cy="38548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F63B761-3691-2536-E5F7-B04526957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922" y="1108666"/>
            <a:ext cx="3915886" cy="341598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65" y="1280495"/>
            <a:ext cx="4638730" cy="50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2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/>
          <p:cNvGrpSpPr/>
          <p:nvPr/>
        </p:nvGrpSpPr>
        <p:grpSpPr>
          <a:xfrm>
            <a:off x="8272075" y="455545"/>
            <a:ext cx="2676731" cy="2549539"/>
            <a:chOff x="8842721" y="516684"/>
            <a:chExt cx="2676731" cy="2549539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42721" y="516684"/>
              <a:ext cx="2541929" cy="2200476"/>
            </a:xfrm>
            <a:prstGeom prst="rect">
              <a:avLst/>
            </a:prstGeom>
          </p:spPr>
        </p:pic>
        <p:cxnSp>
          <p:nvCxnSpPr>
            <p:cNvPr id="12" name="直線コネクタ 11"/>
            <p:cNvCxnSpPr/>
            <p:nvPr/>
          </p:nvCxnSpPr>
          <p:spPr>
            <a:xfrm>
              <a:off x="10877740" y="1565415"/>
              <a:ext cx="19878" cy="1500808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10217426" y="2206487"/>
              <a:ext cx="1302026" cy="19878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852" y="2315819"/>
            <a:ext cx="8429834" cy="444258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948" y="918025"/>
            <a:ext cx="2543719" cy="1960700"/>
          </a:xfrm>
          <a:prstGeom prst="rect">
            <a:avLst/>
          </a:prstGeom>
        </p:spPr>
      </p:pic>
      <p:cxnSp>
        <p:nvCxnSpPr>
          <p:cNvPr id="7" name="直線コネクタ 6"/>
          <p:cNvCxnSpPr/>
          <p:nvPr/>
        </p:nvCxnSpPr>
        <p:spPr>
          <a:xfrm>
            <a:off x="7066722" y="1133061"/>
            <a:ext cx="19878" cy="174566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H="1">
            <a:off x="6530009" y="1730315"/>
            <a:ext cx="1073426" cy="33611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570" y="1374763"/>
            <a:ext cx="2541929" cy="2200476"/>
          </a:xfrm>
          <a:prstGeom prst="rect">
            <a:avLst/>
          </a:prstGeom>
        </p:spPr>
      </p:pic>
      <p:cxnSp>
        <p:nvCxnSpPr>
          <p:cNvPr id="16" name="直線コネクタ 15"/>
          <p:cNvCxnSpPr/>
          <p:nvPr/>
        </p:nvCxnSpPr>
        <p:spPr>
          <a:xfrm>
            <a:off x="4739244" y="2439022"/>
            <a:ext cx="19878" cy="150080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4241534" y="3066223"/>
            <a:ext cx="1302026" cy="1987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AEBAFF3-ED88-5F20-2566-CC8FFE7A9F38}"/>
              </a:ext>
            </a:extLst>
          </p:cNvPr>
          <p:cNvSpPr txBox="1"/>
          <p:nvPr/>
        </p:nvSpPr>
        <p:spPr>
          <a:xfrm>
            <a:off x="152706" y="52679"/>
            <a:ext cx="11886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In the central part of the </a:t>
            </a:r>
            <a:r>
              <a:rPr kumimoji="1" lang="en-US" altLang="ja-JP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shachihoko's</a:t>
            </a:r>
            <a:r>
              <a:rPr kumimoji="1"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pelvic fin, bronze with a low melting point</a:t>
            </a:r>
          </a:p>
          <a:p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was used.</a:t>
            </a:r>
            <a:endParaRPr kumimoji="1" lang="ja-JP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1348" y="1303934"/>
            <a:ext cx="2768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30MeV/c </a:t>
            </a:r>
            <a:r>
              <a:rPr lang="en-US" altLang="ja-JP" sz="240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implant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~280μ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ｍ </a:t>
            </a:r>
            <a:r>
              <a:rPr lang="en-US" altLang="ja-JP" sz="240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depth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99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7E73C8-D934-089C-3451-5D92C3D75A50}"/>
              </a:ext>
            </a:extLst>
          </p:cNvPr>
          <p:cNvSpPr txBox="1"/>
          <p:nvPr/>
        </p:nvSpPr>
        <p:spPr>
          <a:xfrm>
            <a:off x="196646" y="363794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Summary</a:t>
            </a:r>
            <a:endParaRPr kumimoji="1" lang="ja-JP" altLang="en-US" sz="24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DA79A79-7DCB-DBD2-3BFC-E885D147D4F8}"/>
              </a:ext>
            </a:extLst>
          </p:cNvPr>
          <p:cNvSpPr txBox="1"/>
          <p:nvPr/>
        </p:nvSpPr>
        <p:spPr>
          <a:xfrm>
            <a:off x="303965" y="1178571"/>
            <a:ext cx="12072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Bronze artifacts have been found worldwide in cultural heritage sites, and analyzing their composition </a:t>
            </a:r>
          </a:p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is essential for understanding ancient production techniques, cultural diffusion, and historical connections. 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17549E-0713-EF94-90E8-4B46D95F7BFB}"/>
              </a:ext>
            </a:extLst>
          </p:cNvPr>
          <p:cNvSpPr txBox="1"/>
          <p:nvPr/>
        </p:nvSpPr>
        <p:spPr>
          <a:xfrm>
            <a:off x="303965" y="2313575"/>
            <a:ext cx="10251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Elemental analysis using negative muons enables investigation of the original composition </a:t>
            </a:r>
          </a:p>
          <a:p>
            <a:r>
              <a:rPr lang="ja-JP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by probing deep layers unaffected by aging.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482732-CE53-D7B2-ADE7-BA133656AFF8}"/>
              </a:ext>
            </a:extLst>
          </p:cNvPr>
          <p:cNvSpPr txBox="1"/>
          <p:nvPr/>
        </p:nvSpPr>
        <p:spPr>
          <a:xfrm>
            <a:off x="303965" y="3528763"/>
            <a:ext cx="111748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In muonic X-ray measurements, caution is required regarding peak overlaps among Cu, Pb, and Sn, </a:t>
            </a:r>
          </a:p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especially due to the overlap of the muonic X-ray lines of Sn </a:t>
            </a:r>
          </a:p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 with nuclear de-excitation gamma rays from Cu and Pb.</a:t>
            </a:r>
            <a:endParaRPr kumimoji="1"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B75037D-6CF1-2311-5813-7424CDF435E6}"/>
              </a:ext>
            </a:extLst>
          </p:cNvPr>
          <p:cNvSpPr txBox="1"/>
          <p:nvPr/>
        </p:nvSpPr>
        <p:spPr>
          <a:xfrm>
            <a:off x="303965" y="5166738"/>
            <a:ext cx="9054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We presented a case study analyzing the bronze </a:t>
            </a:r>
            <a:r>
              <a:rPr kumimoji="1" lang="en-US" altLang="ja-JP" b="1" dirty="0" err="1">
                <a:latin typeface="Arial" panose="020B0604020202020204" pitchFamily="34" charset="0"/>
                <a:cs typeface="Arial" panose="020B0604020202020204" pitchFamily="34" charset="0"/>
              </a:rPr>
              <a:t>shachihoko</a:t>
            </a:r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ornament mounted </a:t>
            </a:r>
          </a:p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at the main gate of Nagoya Castle.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694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図 6147">
            <a:extLst>
              <a:ext uri="{FF2B5EF4-FFF2-40B4-BE49-F238E27FC236}">
                <a16:creationId xmlns:a16="http://schemas.microsoft.com/office/drawing/2014/main" id="{9521012A-103E-91EB-4844-36874EE8D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784" y="1858455"/>
            <a:ext cx="2710775" cy="486947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98432" y="5606436"/>
            <a:ext cx="3448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m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K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a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-X</a:t>
            </a:r>
            <a:r>
              <a:rPr lang="ja-JP" altLang="en-US" sz="24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Al (n=2-&gt;1): 360keV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　　　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73551" y="2149460"/>
            <a:ext cx="4349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eK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Arial" panose="020B0604020202020204" pitchFamily="34" charset="0"/>
              </a:rPr>
              <a:t>a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-X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線　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Al(n=2-&gt;1) :1.2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keV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221233"/>
            <a:ext cx="122266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ja-JP" sz="2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High-energy characteristic X-rays are emitted from atoms that capture negative muons.</a:t>
            </a:r>
            <a:endParaRPr kumimoji="1" lang="ja-JP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76501" y="3029198"/>
            <a:ext cx="1712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電子の基底状態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（これ以上落ちない）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633442" y="3678188"/>
            <a:ext cx="4790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A negative muon acts as an electron </a:t>
            </a:r>
          </a:p>
          <a:p>
            <a:pPr lvl="0" defTabSz="457200">
              <a:defRPr/>
            </a:pPr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200 times heavier inside an atom.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1" name="楕円 20"/>
          <p:cNvSpPr/>
          <p:nvPr/>
        </p:nvSpPr>
        <p:spPr>
          <a:xfrm>
            <a:off x="4776925" y="6369116"/>
            <a:ext cx="540000" cy="54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lumMod val="65000"/>
                  <a:lumOff val="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2009461" y="3417190"/>
            <a:ext cx="2289491" cy="65510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730623" y="4757261"/>
            <a:ext cx="2212927" cy="646428"/>
          </a:xfrm>
          <a:prstGeom prst="rect">
            <a:avLst/>
          </a:prstGeom>
        </p:spPr>
      </p:pic>
      <p:cxnSp>
        <p:nvCxnSpPr>
          <p:cNvPr id="17" name="直線矢印コネクタ 16"/>
          <p:cNvCxnSpPr>
            <a:cxnSpLocks/>
          </p:cNvCxnSpPr>
          <p:nvPr/>
        </p:nvCxnSpPr>
        <p:spPr>
          <a:xfrm>
            <a:off x="4347873" y="2806522"/>
            <a:ext cx="0" cy="1463310"/>
          </a:xfrm>
          <a:prstGeom prst="straightConnector1">
            <a:avLst/>
          </a:prstGeom>
          <a:ln w="28575">
            <a:solidFill>
              <a:srgbClr val="FF339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楕円 8"/>
          <p:cNvSpPr/>
          <p:nvPr/>
        </p:nvSpPr>
        <p:spPr>
          <a:xfrm>
            <a:off x="4189792" y="2624554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rgbClr val="FF33CC"/>
              </a:gs>
              <a:gs pos="0">
                <a:schemeClr val="bg1"/>
              </a:gs>
              <a:gs pos="100000">
                <a:srgbClr val="FF0066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9" name="直線矢印コネクタ 28"/>
          <p:cNvCxnSpPr>
            <a:cxnSpLocks/>
          </p:cNvCxnSpPr>
          <p:nvPr/>
        </p:nvCxnSpPr>
        <p:spPr>
          <a:xfrm>
            <a:off x="4927684" y="4307867"/>
            <a:ext cx="5131" cy="1886359"/>
          </a:xfrm>
          <a:prstGeom prst="straightConnector1">
            <a:avLst/>
          </a:prstGeom>
          <a:ln w="28575">
            <a:solidFill>
              <a:srgbClr val="FF339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cxnSpLocks/>
          </p:cNvCxnSpPr>
          <p:nvPr/>
        </p:nvCxnSpPr>
        <p:spPr>
          <a:xfrm>
            <a:off x="3437241" y="1587140"/>
            <a:ext cx="784162" cy="410502"/>
          </a:xfrm>
          <a:prstGeom prst="straightConnector1">
            <a:avLst/>
          </a:prstGeom>
          <a:ln w="381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5" name="図 6144">
            <a:extLst>
              <a:ext uri="{FF2B5EF4-FFF2-40B4-BE49-F238E27FC236}">
                <a16:creationId xmlns:a16="http://schemas.microsoft.com/office/drawing/2014/main" id="{A511F53D-7C74-83C4-2F70-657BD9EE0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9171" y="2659150"/>
            <a:ext cx="5181600" cy="308486"/>
          </a:xfrm>
          <a:prstGeom prst="rect">
            <a:avLst/>
          </a:prstGeom>
        </p:spPr>
      </p:pic>
      <p:sp>
        <p:nvSpPr>
          <p:cNvPr id="6152" name="楕円 6151">
            <a:extLst>
              <a:ext uri="{FF2B5EF4-FFF2-40B4-BE49-F238E27FC236}">
                <a16:creationId xmlns:a16="http://schemas.microsoft.com/office/drawing/2014/main" id="{6697E64A-FCAB-DAD6-6283-DCD3009FCAE0}"/>
              </a:ext>
            </a:extLst>
          </p:cNvPr>
          <p:cNvSpPr/>
          <p:nvPr/>
        </p:nvSpPr>
        <p:spPr>
          <a:xfrm>
            <a:off x="2974206" y="1352228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rgbClr val="FF33CC"/>
              </a:gs>
              <a:gs pos="0">
                <a:schemeClr val="bg1"/>
              </a:gs>
              <a:gs pos="100000">
                <a:srgbClr val="FF0066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6156" name="直線矢印コネクタ 6155">
            <a:extLst>
              <a:ext uri="{FF2B5EF4-FFF2-40B4-BE49-F238E27FC236}">
                <a16:creationId xmlns:a16="http://schemas.microsoft.com/office/drawing/2014/main" id="{60274DA0-5560-D811-B078-4AF0CDF5803A}"/>
              </a:ext>
            </a:extLst>
          </p:cNvPr>
          <p:cNvCxnSpPr>
            <a:cxnSpLocks/>
          </p:cNvCxnSpPr>
          <p:nvPr/>
        </p:nvCxnSpPr>
        <p:spPr>
          <a:xfrm>
            <a:off x="5114094" y="2514644"/>
            <a:ext cx="0" cy="503364"/>
          </a:xfrm>
          <a:prstGeom prst="straightConnector1">
            <a:avLst/>
          </a:prstGeom>
          <a:ln w="41275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9" name="テキスト ボックス 6158">
            <a:extLst>
              <a:ext uri="{FF2B5EF4-FFF2-40B4-BE49-F238E27FC236}">
                <a16:creationId xmlns:a16="http://schemas.microsoft.com/office/drawing/2014/main" id="{AE643237-E1C0-E83C-86AE-B813BACC8A33}"/>
              </a:ext>
            </a:extLst>
          </p:cNvPr>
          <p:cNvSpPr txBox="1"/>
          <p:nvPr/>
        </p:nvSpPr>
        <p:spPr>
          <a:xfrm flipH="1">
            <a:off x="5278056" y="6443308"/>
            <a:ext cx="2710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Al nucleus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6160" name="テキスト ボックス 6159">
            <a:extLst>
              <a:ext uri="{FF2B5EF4-FFF2-40B4-BE49-F238E27FC236}">
                <a16:creationId xmlns:a16="http://schemas.microsoft.com/office/drawing/2014/main" id="{C7D62FE4-DE2D-D893-AB3E-FE487733C29F}"/>
              </a:ext>
            </a:extLst>
          </p:cNvPr>
          <p:cNvSpPr txBox="1"/>
          <p:nvPr/>
        </p:nvSpPr>
        <p:spPr>
          <a:xfrm>
            <a:off x="3880604" y="6088655"/>
            <a:ext cx="681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n=1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161" name="テキスト ボックス 6160">
            <a:extLst>
              <a:ext uri="{FF2B5EF4-FFF2-40B4-BE49-F238E27FC236}">
                <a16:creationId xmlns:a16="http://schemas.microsoft.com/office/drawing/2014/main" id="{FDC7A7AE-29FC-7306-AEE2-8121E6DBD801}"/>
              </a:ext>
            </a:extLst>
          </p:cNvPr>
          <p:cNvSpPr txBox="1"/>
          <p:nvPr/>
        </p:nvSpPr>
        <p:spPr>
          <a:xfrm>
            <a:off x="4863041" y="3852409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n=2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162" name="テキスト ボックス 6161">
            <a:extLst>
              <a:ext uri="{FF2B5EF4-FFF2-40B4-BE49-F238E27FC236}">
                <a16:creationId xmlns:a16="http://schemas.microsoft.com/office/drawing/2014/main" id="{C53C4C3B-7D8E-DEEB-ED05-91D7C5902462}"/>
              </a:ext>
            </a:extLst>
          </p:cNvPr>
          <p:cNvSpPr txBox="1"/>
          <p:nvPr/>
        </p:nvSpPr>
        <p:spPr>
          <a:xfrm>
            <a:off x="2249003" y="1362783"/>
            <a:ext cx="769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rgbClr val="FF3399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lang="en-US" altLang="ja-JP" sz="3600" b="1" dirty="0">
                <a:solidFill>
                  <a:srgbClr val="FF3399"/>
                </a:solidFill>
                <a:latin typeface="Symbol" panose="05050102010706020507" pitchFamily="18" charset="2"/>
                <a:ea typeface="游ゴシック" panose="020B0400000000000000" pitchFamily="50" charset="-128"/>
              </a:rPr>
              <a:t>m-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Symbol" panose="05050102010706020507" pitchFamily="18" charset="2"/>
              <a:ea typeface="游ゴシック" panose="020B0400000000000000" pitchFamily="50" charset="-128"/>
            </a:endParaRPr>
          </a:p>
        </p:txBody>
      </p:sp>
      <p:sp>
        <p:nvSpPr>
          <p:cNvPr id="6163" name="テキスト ボックス 6162">
            <a:extLst>
              <a:ext uri="{FF2B5EF4-FFF2-40B4-BE49-F238E27FC236}">
                <a16:creationId xmlns:a16="http://schemas.microsoft.com/office/drawing/2014/main" id="{DEF37709-9ACD-8336-6558-111D9A702A18}"/>
              </a:ext>
            </a:extLst>
          </p:cNvPr>
          <p:cNvSpPr txBox="1"/>
          <p:nvPr/>
        </p:nvSpPr>
        <p:spPr>
          <a:xfrm>
            <a:off x="4952244" y="1477162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b="1" dirty="0">
                <a:solidFill>
                  <a:srgbClr val="FFC000"/>
                </a:solidFill>
                <a:latin typeface="游ゴシック" panose="020F0502020204030204"/>
                <a:ea typeface="游ゴシック" panose="020B0400000000000000" pitchFamily="50" charset="-128"/>
              </a:rPr>
              <a:t>e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934633-963A-97D9-6E14-01BC39C2A5FE}"/>
              </a:ext>
            </a:extLst>
          </p:cNvPr>
          <p:cNvSpPr txBox="1"/>
          <p:nvPr/>
        </p:nvSpPr>
        <p:spPr>
          <a:xfrm>
            <a:off x="6598278" y="4536198"/>
            <a:ext cx="4519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/>
              <a:t>Therefore, the X-rays emitted during </a:t>
            </a:r>
          </a:p>
          <a:p>
            <a:r>
              <a:rPr lang="en-US" altLang="ja-JP" sz="1600" b="1" dirty="0"/>
              <a:t>quantum transitions are hundreds of times </a:t>
            </a:r>
          </a:p>
          <a:p>
            <a:r>
              <a:rPr lang="en-US" altLang="ja-JP" sz="1600" b="1" dirty="0"/>
              <a:t>more energetic than those from electrons.</a:t>
            </a:r>
            <a:endParaRPr kumimoji="1" lang="ja-JP" altLang="en-US" sz="16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C60F929-5918-1050-A363-10C96B1EB79D}"/>
              </a:ext>
            </a:extLst>
          </p:cNvPr>
          <p:cNvSpPr txBox="1"/>
          <p:nvPr/>
        </p:nvSpPr>
        <p:spPr>
          <a:xfrm>
            <a:off x="104134" y="2100054"/>
            <a:ext cx="34579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Like electrons, muons undergo</a:t>
            </a:r>
          </a:p>
          <a:p>
            <a:r>
              <a:rPr kumimoji="1" lang="en-US" altLang="ja-JP" dirty="0"/>
              <a:t> quantum transitions and </a:t>
            </a:r>
          </a:p>
          <a:p>
            <a:r>
              <a:rPr kumimoji="1" lang="en-US" altLang="ja-JP" dirty="0"/>
              <a:t>emit element-specific X-rays </a:t>
            </a:r>
          </a:p>
          <a:p>
            <a:r>
              <a:rPr kumimoji="1" lang="en-US" altLang="ja-JP" dirty="0"/>
              <a:t>as they cascade down </a:t>
            </a:r>
          </a:p>
          <a:p>
            <a:r>
              <a:rPr kumimoji="1" lang="en-US" altLang="ja-JP" dirty="0"/>
              <a:t>to the ground state.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F3F65AC-9A51-0941-8B4F-3D2FC78B43CB}"/>
              </a:ext>
            </a:extLst>
          </p:cNvPr>
          <p:cNvSpPr txBox="1"/>
          <p:nvPr/>
        </p:nvSpPr>
        <p:spPr>
          <a:xfrm>
            <a:off x="3233052" y="262113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n=</a:t>
            </a:r>
            <a:r>
              <a:rPr lang="en-US" altLang="ja-JP" sz="2000" b="1" dirty="0">
                <a:solidFill>
                  <a:srgbClr val="FF3399"/>
                </a:solidFill>
                <a:latin typeface="游ゴシック" panose="020F0502020204030204"/>
                <a:ea typeface="游ゴシック" panose="020B0400000000000000" pitchFamily="50" charset="-128"/>
              </a:rPr>
              <a:t>3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59A0C7E-3B34-6DC4-C1D4-FF151554C105}"/>
              </a:ext>
            </a:extLst>
          </p:cNvPr>
          <p:cNvSpPr txBox="1"/>
          <p:nvPr/>
        </p:nvSpPr>
        <p:spPr>
          <a:xfrm>
            <a:off x="188427" y="4037571"/>
            <a:ext cx="3448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 m</a:t>
            </a:r>
            <a:r>
              <a:rPr lang="en-US" altLang="ja-JP" sz="2400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L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b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-X</a:t>
            </a:r>
            <a:r>
              <a:rPr lang="ja-JP" altLang="en-US" sz="24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Al (n=3-&gt;</a:t>
            </a:r>
            <a:r>
              <a:rPr lang="en-US" altLang="ja-JP" sz="24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): 65keV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　　　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001B77A-AFEB-9D8E-3EF3-6904418B86EC}"/>
              </a:ext>
            </a:extLst>
          </p:cNvPr>
          <p:cNvSpPr txBox="1"/>
          <p:nvPr/>
        </p:nvSpPr>
        <p:spPr>
          <a:xfrm>
            <a:off x="5618376" y="5733697"/>
            <a:ext cx="5877699" cy="646331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 when muons are implanted deep inside a material,</a:t>
            </a:r>
          </a:p>
          <a:p>
            <a:r>
              <a:rPr lang="en-US" altLang="ja-JP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muonic characteristic X-rays can still emerge at the surface.</a:t>
            </a:r>
            <a:endParaRPr kumimoji="1" lang="ja-JP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1996FF3-E4FF-1F14-4178-A89D3FB1E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93" y="3840741"/>
            <a:ext cx="2712955" cy="254834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093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図 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771" y="3613746"/>
            <a:ext cx="1952978" cy="1941689"/>
          </a:xfrm>
          <a:prstGeom prst="rect">
            <a:avLst/>
          </a:prstGeom>
        </p:spPr>
      </p:pic>
      <p:sp>
        <p:nvSpPr>
          <p:cNvPr id="29" name="楕円 28"/>
          <p:cNvSpPr/>
          <p:nvPr/>
        </p:nvSpPr>
        <p:spPr>
          <a:xfrm>
            <a:off x="5853558" y="4652757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62874" y="114300"/>
            <a:ext cx="7850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Negative muons are absorbed into nucleus. 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楕円 4"/>
          <p:cNvSpPr/>
          <p:nvPr/>
        </p:nvSpPr>
        <p:spPr>
          <a:xfrm>
            <a:off x="4432863" y="3439854"/>
            <a:ext cx="2073349" cy="204145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 flipV="1">
            <a:off x="1464868" y="5095802"/>
            <a:ext cx="2849533" cy="9292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楕円 7"/>
          <p:cNvSpPr/>
          <p:nvPr/>
        </p:nvSpPr>
        <p:spPr>
          <a:xfrm>
            <a:off x="5822534" y="4395492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楕円 8"/>
          <p:cNvSpPr/>
          <p:nvPr/>
        </p:nvSpPr>
        <p:spPr>
          <a:xfrm>
            <a:off x="5017653" y="3748197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楕円 9"/>
          <p:cNvSpPr/>
          <p:nvPr/>
        </p:nvSpPr>
        <p:spPr>
          <a:xfrm>
            <a:off x="5535098" y="3942639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楕円 10"/>
          <p:cNvSpPr/>
          <p:nvPr/>
        </p:nvSpPr>
        <p:spPr>
          <a:xfrm>
            <a:off x="5232074" y="3637106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楕円 11"/>
          <p:cNvSpPr/>
          <p:nvPr/>
        </p:nvSpPr>
        <p:spPr>
          <a:xfrm>
            <a:off x="5660924" y="4709101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楕円 12"/>
          <p:cNvSpPr/>
          <p:nvPr/>
        </p:nvSpPr>
        <p:spPr>
          <a:xfrm>
            <a:off x="5186356" y="4439313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楕円 13"/>
          <p:cNvSpPr/>
          <p:nvPr/>
        </p:nvSpPr>
        <p:spPr>
          <a:xfrm>
            <a:off x="5132837" y="4837514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楕円 14"/>
          <p:cNvSpPr/>
          <p:nvPr/>
        </p:nvSpPr>
        <p:spPr>
          <a:xfrm>
            <a:off x="5846988" y="3745387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楕円 15"/>
          <p:cNvSpPr/>
          <p:nvPr/>
        </p:nvSpPr>
        <p:spPr>
          <a:xfrm>
            <a:off x="6081797" y="4158767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楕円 16"/>
          <p:cNvSpPr/>
          <p:nvPr/>
        </p:nvSpPr>
        <p:spPr>
          <a:xfrm>
            <a:off x="5519957" y="4561864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楕円 17"/>
          <p:cNvSpPr/>
          <p:nvPr/>
        </p:nvSpPr>
        <p:spPr>
          <a:xfrm>
            <a:off x="5627429" y="4258330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楕円 18"/>
          <p:cNvSpPr/>
          <p:nvPr/>
        </p:nvSpPr>
        <p:spPr>
          <a:xfrm>
            <a:off x="4842215" y="4503110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楕円 19"/>
          <p:cNvSpPr/>
          <p:nvPr/>
        </p:nvSpPr>
        <p:spPr>
          <a:xfrm>
            <a:off x="5256883" y="3870748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楕円 20"/>
          <p:cNvSpPr/>
          <p:nvPr/>
        </p:nvSpPr>
        <p:spPr>
          <a:xfrm>
            <a:off x="5591808" y="3609974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楕円 21"/>
          <p:cNvSpPr/>
          <p:nvPr/>
        </p:nvSpPr>
        <p:spPr>
          <a:xfrm>
            <a:off x="5073119" y="4609434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楕円 22"/>
          <p:cNvSpPr/>
          <p:nvPr/>
        </p:nvSpPr>
        <p:spPr>
          <a:xfrm>
            <a:off x="5313495" y="4169066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楕円 23"/>
          <p:cNvSpPr/>
          <p:nvPr/>
        </p:nvSpPr>
        <p:spPr>
          <a:xfrm>
            <a:off x="4677404" y="3834662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楕円 24"/>
          <p:cNvSpPr/>
          <p:nvPr/>
        </p:nvSpPr>
        <p:spPr>
          <a:xfrm>
            <a:off x="5836362" y="4023354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楕円 25"/>
          <p:cNvSpPr/>
          <p:nvPr/>
        </p:nvSpPr>
        <p:spPr>
          <a:xfrm>
            <a:off x="5359660" y="4786209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楕円 26"/>
          <p:cNvSpPr/>
          <p:nvPr/>
        </p:nvSpPr>
        <p:spPr>
          <a:xfrm>
            <a:off x="6091711" y="4683863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楕円 27"/>
          <p:cNvSpPr/>
          <p:nvPr/>
        </p:nvSpPr>
        <p:spPr>
          <a:xfrm>
            <a:off x="5421686" y="5105157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楕円 29"/>
          <p:cNvSpPr/>
          <p:nvPr/>
        </p:nvSpPr>
        <p:spPr>
          <a:xfrm>
            <a:off x="5755976" y="4929742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楕円 30"/>
          <p:cNvSpPr/>
          <p:nvPr/>
        </p:nvSpPr>
        <p:spPr>
          <a:xfrm>
            <a:off x="4800099" y="4820905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楕円 31"/>
          <p:cNvSpPr/>
          <p:nvPr/>
        </p:nvSpPr>
        <p:spPr>
          <a:xfrm>
            <a:off x="4882443" y="5017072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楕円 32"/>
          <p:cNvSpPr/>
          <p:nvPr/>
        </p:nvSpPr>
        <p:spPr>
          <a:xfrm>
            <a:off x="4553150" y="4648456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楕円 33"/>
          <p:cNvSpPr/>
          <p:nvPr/>
        </p:nvSpPr>
        <p:spPr>
          <a:xfrm>
            <a:off x="6159361" y="4304146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楕円 34"/>
          <p:cNvSpPr/>
          <p:nvPr/>
        </p:nvSpPr>
        <p:spPr>
          <a:xfrm>
            <a:off x="5283459" y="3430416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楕円 35"/>
          <p:cNvSpPr/>
          <p:nvPr/>
        </p:nvSpPr>
        <p:spPr>
          <a:xfrm>
            <a:off x="4504038" y="4305910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楕円 36"/>
          <p:cNvSpPr/>
          <p:nvPr/>
        </p:nvSpPr>
        <p:spPr>
          <a:xfrm>
            <a:off x="4855506" y="3584007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8" name="楕円 37"/>
          <p:cNvSpPr/>
          <p:nvPr/>
        </p:nvSpPr>
        <p:spPr>
          <a:xfrm>
            <a:off x="5053091" y="3649190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楕円 38"/>
          <p:cNvSpPr/>
          <p:nvPr/>
        </p:nvSpPr>
        <p:spPr>
          <a:xfrm>
            <a:off x="4404483" y="4211617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楕円 39"/>
          <p:cNvSpPr/>
          <p:nvPr/>
        </p:nvSpPr>
        <p:spPr>
          <a:xfrm>
            <a:off x="4727983" y="2238185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530711" y="184851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p(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游ゴシック" panose="020B0400000000000000" pitchFamily="50" charset="-128"/>
                <a:cs typeface="+mn-cs"/>
              </a:rPr>
              <a:t>+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)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250" y="3333529"/>
            <a:ext cx="2443428" cy="2443428"/>
          </a:xfrm>
          <a:prstGeom prst="rect">
            <a:avLst/>
          </a:prstGeom>
        </p:spPr>
      </p:pic>
      <p:sp>
        <p:nvSpPr>
          <p:cNvPr id="47" name="楕円 46"/>
          <p:cNvSpPr/>
          <p:nvPr/>
        </p:nvSpPr>
        <p:spPr>
          <a:xfrm>
            <a:off x="9003506" y="4770910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楕円 48"/>
          <p:cNvSpPr/>
          <p:nvPr/>
        </p:nvSpPr>
        <p:spPr>
          <a:xfrm>
            <a:off x="8972482" y="4513645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楕円 49"/>
          <p:cNvSpPr/>
          <p:nvPr/>
        </p:nvSpPr>
        <p:spPr>
          <a:xfrm>
            <a:off x="8167601" y="3866350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1" name="楕円 50"/>
          <p:cNvSpPr/>
          <p:nvPr/>
        </p:nvSpPr>
        <p:spPr>
          <a:xfrm>
            <a:off x="8685046" y="4060792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2" name="楕円 51"/>
          <p:cNvSpPr/>
          <p:nvPr/>
        </p:nvSpPr>
        <p:spPr>
          <a:xfrm>
            <a:off x="8382022" y="3755259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3" name="楕円 52"/>
          <p:cNvSpPr/>
          <p:nvPr/>
        </p:nvSpPr>
        <p:spPr>
          <a:xfrm>
            <a:off x="8810872" y="4827254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4" name="楕円 53"/>
          <p:cNvSpPr/>
          <p:nvPr/>
        </p:nvSpPr>
        <p:spPr>
          <a:xfrm>
            <a:off x="8336304" y="4557466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5" name="楕円 54"/>
          <p:cNvSpPr/>
          <p:nvPr/>
        </p:nvSpPr>
        <p:spPr>
          <a:xfrm>
            <a:off x="8282785" y="4955667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楕円 55"/>
          <p:cNvSpPr/>
          <p:nvPr/>
        </p:nvSpPr>
        <p:spPr>
          <a:xfrm>
            <a:off x="9836819" y="3146391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7" name="楕円 56"/>
          <p:cNvSpPr/>
          <p:nvPr/>
        </p:nvSpPr>
        <p:spPr>
          <a:xfrm>
            <a:off x="10712721" y="3945450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楕円 57"/>
          <p:cNvSpPr/>
          <p:nvPr/>
        </p:nvSpPr>
        <p:spPr>
          <a:xfrm>
            <a:off x="8669905" y="4680017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9" name="楕円 58"/>
          <p:cNvSpPr/>
          <p:nvPr/>
        </p:nvSpPr>
        <p:spPr>
          <a:xfrm>
            <a:off x="8777377" y="4376483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0" name="楕円 59"/>
          <p:cNvSpPr/>
          <p:nvPr/>
        </p:nvSpPr>
        <p:spPr>
          <a:xfrm>
            <a:off x="7992163" y="4621263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1" name="楕円 60"/>
          <p:cNvSpPr/>
          <p:nvPr/>
        </p:nvSpPr>
        <p:spPr>
          <a:xfrm>
            <a:off x="8406831" y="3988901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2" name="楕円 61"/>
          <p:cNvSpPr/>
          <p:nvPr/>
        </p:nvSpPr>
        <p:spPr>
          <a:xfrm>
            <a:off x="8741756" y="3728127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3" name="楕円 62"/>
          <p:cNvSpPr/>
          <p:nvPr/>
        </p:nvSpPr>
        <p:spPr>
          <a:xfrm>
            <a:off x="8223067" y="4727587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4" name="楕円 63"/>
          <p:cNvSpPr/>
          <p:nvPr/>
        </p:nvSpPr>
        <p:spPr>
          <a:xfrm>
            <a:off x="8463443" y="4287219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5" name="楕円 64"/>
          <p:cNvSpPr/>
          <p:nvPr/>
        </p:nvSpPr>
        <p:spPr>
          <a:xfrm>
            <a:off x="7827352" y="3952815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6" name="楕円 65"/>
          <p:cNvSpPr/>
          <p:nvPr/>
        </p:nvSpPr>
        <p:spPr>
          <a:xfrm>
            <a:off x="8986310" y="4141507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7" name="楕円 66"/>
          <p:cNvSpPr/>
          <p:nvPr/>
        </p:nvSpPr>
        <p:spPr>
          <a:xfrm>
            <a:off x="8509608" y="4904362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楕円 67"/>
          <p:cNvSpPr/>
          <p:nvPr/>
        </p:nvSpPr>
        <p:spPr>
          <a:xfrm>
            <a:off x="9996363" y="5193928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楕円 68"/>
          <p:cNvSpPr/>
          <p:nvPr/>
        </p:nvSpPr>
        <p:spPr>
          <a:xfrm>
            <a:off x="8571634" y="5223310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0" name="楕円 69"/>
          <p:cNvSpPr/>
          <p:nvPr/>
        </p:nvSpPr>
        <p:spPr>
          <a:xfrm>
            <a:off x="8905924" y="5047895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1" name="楕円 70"/>
          <p:cNvSpPr/>
          <p:nvPr/>
        </p:nvSpPr>
        <p:spPr>
          <a:xfrm>
            <a:off x="7950047" y="4939058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2" name="楕円 71"/>
          <p:cNvSpPr/>
          <p:nvPr/>
        </p:nvSpPr>
        <p:spPr>
          <a:xfrm>
            <a:off x="8032391" y="5135225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楕円 72"/>
          <p:cNvSpPr/>
          <p:nvPr/>
        </p:nvSpPr>
        <p:spPr>
          <a:xfrm>
            <a:off x="7703098" y="4766609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4" name="楕円 73"/>
          <p:cNvSpPr/>
          <p:nvPr/>
        </p:nvSpPr>
        <p:spPr>
          <a:xfrm>
            <a:off x="9309309" y="4422299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楕円 74"/>
          <p:cNvSpPr/>
          <p:nvPr/>
        </p:nvSpPr>
        <p:spPr>
          <a:xfrm>
            <a:off x="8433407" y="3548569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6" name="楕円 75"/>
          <p:cNvSpPr/>
          <p:nvPr/>
        </p:nvSpPr>
        <p:spPr>
          <a:xfrm>
            <a:off x="7653986" y="4424063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7" name="楕円 76"/>
          <p:cNvSpPr/>
          <p:nvPr/>
        </p:nvSpPr>
        <p:spPr>
          <a:xfrm>
            <a:off x="8005454" y="3702160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8" name="楕円 77"/>
          <p:cNvSpPr/>
          <p:nvPr/>
        </p:nvSpPr>
        <p:spPr>
          <a:xfrm>
            <a:off x="8203039" y="3767343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9" name="楕円 78"/>
          <p:cNvSpPr/>
          <p:nvPr/>
        </p:nvSpPr>
        <p:spPr>
          <a:xfrm>
            <a:off x="7554431" y="4329770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81" name="直線コネクタ 80"/>
          <p:cNvCxnSpPr/>
          <p:nvPr/>
        </p:nvCxnSpPr>
        <p:spPr>
          <a:xfrm flipV="1">
            <a:off x="9484746" y="3448023"/>
            <a:ext cx="302931" cy="2044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/>
          <p:cNvCxnSpPr/>
          <p:nvPr/>
        </p:nvCxnSpPr>
        <p:spPr>
          <a:xfrm flipV="1">
            <a:off x="9490517" y="3547205"/>
            <a:ext cx="302931" cy="2044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/>
          <p:cNvCxnSpPr/>
          <p:nvPr/>
        </p:nvCxnSpPr>
        <p:spPr>
          <a:xfrm flipV="1">
            <a:off x="9996363" y="4179092"/>
            <a:ext cx="572400" cy="160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/>
          <p:cNvCxnSpPr/>
          <p:nvPr/>
        </p:nvCxnSpPr>
        <p:spPr>
          <a:xfrm flipV="1">
            <a:off x="10002982" y="4300464"/>
            <a:ext cx="572400" cy="160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/>
          <p:cNvCxnSpPr/>
          <p:nvPr/>
        </p:nvCxnSpPr>
        <p:spPr>
          <a:xfrm>
            <a:off x="9656076" y="5111013"/>
            <a:ext cx="223070" cy="1554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/>
          <p:cNvCxnSpPr/>
          <p:nvPr/>
        </p:nvCxnSpPr>
        <p:spPr>
          <a:xfrm>
            <a:off x="9700740" y="5016805"/>
            <a:ext cx="223070" cy="1554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図 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31826">
            <a:off x="8413447" y="2583958"/>
            <a:ext cx="1296602" cy="268935"/>
          </a:xfrm>
          <a:prstGeom prst="rect">
            <a:avLst/>
          </a:prstGeom>
        </p:spPr>
      </p:pic>
      <p:pic>
        <p:nvPicPr>
          <p:cNvPr id="97" name="図 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913272">
            <a:off x="7032812" y="5629874"/>
            <a:ext cx="734296" cy="193669"/>
          </a:xfrm>
          <a:prstGeom prst="rect">
            <a:avLst/>
          </a:prstGeom>
        </p:spPr>
      </p:pic>
      <p:sp>
        <p:nvSpPr>
          <p:cNvPr id="98" name="テキスト ボックス 97"/>
          <p:cNvSpPr txBox="1"/>
          <p:nvPr/>
        </p:nvSpPr>
        <p:spPr>
          <a:xfrm>
            <a:off x="9812275" y="271637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n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9061748" y="1677221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g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0" name="右矢印 99"/>
          <p:cNvSpPr/>
          <p:nvPr/>
        </p:nvSpPr>
        <p:spPr>
          <a:xfrm>
            <a:off x="6751674" y="4300464"/>
            <a:ext cx="414670" cy="40863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1" name="楕円 100"/>
          <p:cNvSpPr/>
          <p:nvPr/>
        </p:nvSpPr>
        <p:spPr>
          <a:xfrm>
            <a:off x="7005604" y="2255813"/>
            <a:ext cx="350875" cy="361507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5190434" y="2171342"/>
            <a:ext cx="455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游ゴシック" panose="020B0400000000000000" pitchFamily="50" charset="-128"/>
                <a:cs typeface="+mn-cs"/>
              </a:rPr>
              <a:t>+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6691435" y="1858709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n(</a:t>
            </a:r>
            <a:r>
              <a:rPr lang="en-US" altLang="ja-JP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neutral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）</a:t>
            </a: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6783608" y="2669026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neutron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5" name="テキスト ボックス 104"/>
          <p:cNvSpPr txBox="1"/>
          <p:nvPr/>
        </p:nvSpPr>
        <p:spPr>
          <a:xfrm>
            <a:off x="4340678" y="2684450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proton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6" name="図 1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56" y="1968337"/>
            <a:ext cx="974724" cy="4090067"/>
          </a:xfrm>
          <a:prstGeom prst="rect">
            <a:avLst/>
          </a:prstGeom>
        </p:spPr>
      </p:pic>
      <p:pic>
        <p:nvPicPr>
          <p:cNvPr id="108" name="図 1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308" y="2110579"/>
            <a:ext cx="971263" cy="869511"/>
          </a:xfrm>
          <a:prstGeom prst="rect">
            <a:avLst/>
          </a:prstGeom>
        </p:spPr>
      </p:pic>
      <p:sp>
        <p:nvSpPr>
          <p:cNvPr id="109" name="楕円 108"/>
          <p:cNvSpPr/>
          <p:nvPr/>
        </p:nvSpPr>
        <p:spPr>
          <a:xfrm>
            <a:off x="282312" y="1492986"/>
            <a:ext cx="188744" cy="188744"/>
          </a:xfrm>
          <a:prstGeom prst="ellipse">
            <a:avLst/>
          </a:prstGeom>
          <a:gradFill flip="none" rotWithShape="1">
            <a:gsLst>
              <a:gs pos="100000">
                <a:srgbClr val="FF33CC"/>
              </a:gs>
              <a:gs pos="0">
                <a:schemeClr val="bg1"/>
              </a:gs>
              <a:gs pos="100000">
                <a:srgbClr val="FF0066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0" name="楕円 109"/>
          <p:cNvSpPr/>
          <p:nvPr/>
        </p:nvSpPr>
        <p:spPr>
          <a:xfrm>
            <a:off x="1039804" y="5914039"/>
            <a:ext cx="354622" cy="354622"/>
          </a:xfrm>
          <a:prstGeom prst="ellipse">
            <a:avLst/>
          </a:prstGeom>
          <a:gradFill>
            <a:gsLst>
              <a:gs pos="0">
                <a:schemeClr val="bg1"/>
              </a:gs>
              <a:gs pos="50000">
                <a:schemeClr val="tx1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1" name="図 1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1331959" y="3224589"/>
            <a:ext cx="2212927" cy="427429"/>
          </a:xfrm>
          <a:prstGeom prst="rect">
            <a:avLst/>
          </a:prstGeom>
        </p:spPr>
      </p:pic>
      <p:pic>
        <p:nvPicPr>
          <p:cNvPr id="112" name="図 1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2617" y="4674670"/>
            <a:ext cx="2332635" cy="464339"/>
          </a:xfrm>
          <a:prstGeom prst="rect">
            <a:avLst/>
          </a:prstGeom>
        </p:spPr>
      </p:pic>
      <p:cxnSp>
        <p:nvCxnSpPr>
          <p:cNvPr id="113" name="直線矢印コネクタ 112"/>
          <p:cNvCxnSpPr/>
          <p:nvPr/>
        </p:nvCxnSpPr>
        <p:spPr>
          <a:xfrm flipH="1">
            <a:off x="1331958" y="2110578"/>
            <a:ext cx="39842" cy="18974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楕円 113"/>
          <p:cNvSpPr/>
          <p:nvPr/>
        </p:nvSpPr>
        <p:spPr>
          <a:xfrm>
            <a:off x="1277428" y="1996912"/>
            <a:ext cx="188744" cy="188744"/>
          </a:xfrm>
          <a:prstGeom prst="ellipse">
            <a:avLst/>
          </a:prstGeom>
          <a:gradFill flip="none" rotWithShape="1">
            <a:gsLst>
              <a:gs pos="100000">
                <a:srgbClr val="FF33CC"/>
              </a:gs>
              <a:gs pos="0">
                <a:schemeClr val="bg1"/>
              </a:gs>
              <a:gs pos="100000">
                <a:srgbClr val="FF0066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15" name="直線矢印コネクタ 114"/>
          <p:cNvCxnSpPr/>
          <p:nvPr/>
        </p:nvCxnSpPr>
        <p:spPr>
          <a:xfrm flipH="1">
            <a:off x="1219114" y="4007999"/>
            <a:ext cx="33503" cy="161296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矢印コネクタ 115"/>
          <p:cNvCxnSpPr>
            <a:endCxn id="106" idx="0"/>
          </p:cNvCxnSpPr>
          <p:nvPr/>
        </p:nvCxnSpPr>
        <p:spPr>
          <a:xfrm>
            <a:off x="604094" y="1681730"/>
            <a:ext cx="640424" cy="286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楕円 117"/>
          <p:cNvSpPr/>
          <p:nvPr/>
        </p:nvSpPr>
        <p:spPr>
          <a:xfrm>
            <a:off x="4971719" y="4146982"/>
            <a:ext cx="265686" cy="265686"/>
          </a:xfrm>
          <a:prstGeom prst="ellipse">
            <a:avLst/>
          </a:prstGeom>
          <a:gradFill flip="none" rotWithShape="1">
            <a:gsLst>
              <a:gs pos="100000">
                <a:srgbClr val="FF33CC"/>
              </a:gs>
              <a:gs pos="0">
                <a:schemeClr val="bg1"/>
              </a:gs>
              <a:gs pos="100000">
                <a:srgbClr val="FF0066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9" name="楕円 118"/>
          <p:cNvSpPr/>
          <p:nvPr/>
        </p:nvSpPr>
        <p:spPr>
          <a:xfrm>
            <a:off x="5726023" y="2328184"/>
            <a:ext cx="255617" cy="255617"/>
          </a:xfrm>
          <a:prstGeom prst="ellipse">
            <a:avLst/>
          </a:prstGeom>
          <a:gradFill flip="none" rotWithShape="1">
            <a:gsLst>
              <a:gs pos="100000">
                <a:srgbClr val="FF33CC"/>
              </a:gs>
              <a:gs pos="0">
                <a:schemeClr val="bg1"/>
              </a:gs>
              <a:gs pos="100000">
                <a:srgbClr val="FF0066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5279081" y="1812542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(-)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cxnSp>
        <p:nvCxnSpPr>
          <p:cNvPr id="123" name="直線矢印コネクタ 122"/>
          <p:cNvCxnSpPr/>
          <p:nvPr/>
        </p:nvCxnSpPr>
        <p:spPr>
          <a:xfrm>
            <a:off x="6173409" y="2458086"/>
            <a:ext cx="6101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テキスト ボックス 128"/>
          <p:cNvSpPr txBox="1"/>
          <p:nvPr/>
        </p:nvSpPr>
        <p:spPr>
          <a:xfrm>
            <a:off x="4918745" y="5537649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Nucleus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10389137" y="5170755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p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6053776" y="4674554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p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2" name="テキスト ボックス 131"/>
          <p:cNvSpPr txBox="1"/>
          <p:nvPr/>
        </p:nvSpPr>
        <p:spPr>
          <a:xfrm>
            <a:off x="5753977" y="494211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n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37" name="直線矢印コネクタ 136"/>
          <p:cNvCxnSpPr/>
          <p:nvPr/>
        </p:nvCxnSpPr>
        <p:spPr>
          <a:xfrm flipV="1">
            <a:off x="4412846" y="4359155"/>
            <a:ext cx="544676" cy="18075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DAA0E03-C4A2-34C6-6C91-19F6F292EBF3}"/>
              </a:ext>
            </a:extLst>
          </p:cNvPr>
          <p:cNvSpPr txBox="1"/>
          <p:nvPr/>
        </p:nvSpPr>
        <p:spPr>
          <a:xfrm>
            <a:off x="1430145" y="599805"/>
            <a:ext cx="8784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In the case of heavy nuclei, the ground-state orbital is closer to the nucleus, </a:t>
            </a:r>
          </a:p>
          <a:p>
            <a:r>
              <a:rPr kumimoji="1" lang="en-US" altLang="ja-JP" b="1" dirty="0"/>
              <a:t> so the negative muon is absorbed by the nucleus before muon decaying.</a:t>
            </a:r>
            <a:endParaRPr kumimoji="1" lang="ja-JP" altLang="en-US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B27B056-5CA7-AB73-FF5B-B47D9211A6C4}"/>
              </a:ext>
            </a:extLst>
          </p:cNvPr>
          <p:cNvSpPr txBox="1"/>
          <p:nvPr/>
        </p:nvSpPr>
        <p:spPr>
          <a:xfrm>
            <a:off x="3994385" y="1414003"/>
            <a:ext cx="826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The internal energy (~50 MeV) of the muon is released into the nucleus</a:t>
            </a:r>
            <a:r>
              <a:rPr kumimoji="1" lang="en-US" altLang="ja-JP" b="1" dirty="0"/>
              <a:t>.</a:t>
            </a:r>
            <a:endParaRPr kumimoji="1" lang="ja-JP" altLang="en-US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8AC7E42-95C5-F182-BB09-25D698DA92AB}"/>
              </a:ext>
            </a:extLst>
          </p:cNvPr>
          <p:cNvSpPr txBox="1"/>
          <p:nvPr/>
        </p:nvSpPr>
        <p:spPr>
          <a:xfrm>
            <a:off x="2924355" y="2248031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50~80%</a:t>
            </a:r>
          </a:p>
          <a:p>
            <a:r>
              <a:rPr lang="en-US" altLang="ja-JP" b="1" dirty="0"/>
              <a:t>probability</a:t>
            </a:r>
            <a:endParaRPr kumimoji="1" lang="ja-JP" altLang="en-US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00B140F-F83C-5D61-983A-2CAAB55D6A0C}"/>
              </a:ext>
            </a:extLst>
          </p:cNvPr>
          <p:cNvSpPr txBox="1"/>
          <p:nvPr/>
        </p:nvSpPr>
        <p:spPr>
          <a:xfrm>
            <a:off x="3613611" y="5995577"/>
            <a:ext cx="820449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Nucleus is excited and neutron</a:t>
            </a:r>
            <a:r>
              <a:rPr lang="en-US" altLang="ja-JP" b="1" dirty="0"/>
              <a:t>, proton and gamma rays are generated.</a:t>
            </a:r>
            <a:r>
              <a:rPr kumimoji="1" lang="en-US" altLang="ja-JP" b="1" dirty="0"/>
              <a:t> 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333364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491613" y="213457"/>
            <a:ext cx="110514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Bronze artifacts are found globally as part of cultural heritage, and compositional analysis offers valuable insights into the cultural exchanges that took place in the past.</a:t>
            </a:r>
            <a:endParaRPr lang="ja-JP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91613" y="437561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b="1" dirty="0"/>
              <a:t>However, due to aging, the surface has altered into copper oxides and copper carbonates, changing its original composition. Therefore, analytical methods such as X-ray fluorescence, which only measure the surface, cannot accurately evaluate the original bronze composition at the time of manufacture.</a:t>
            </a:r>
            <a:endParaRPr lang="ja-JP" altLang="en-US" b="1" dirty="0"/>
          </a:p>
        </p:txBody>
      </p:sp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5197048"/>
              </p:ext>
            </p:extLst>
          </p:nvPr>
        </p:nvGraphicFramePr>
        <p:xfrm>
          <a:off x="6744775" y="4153906"/>
          <a:ext cx="3333289" cy="2197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513955" imgH="998300" progId="">
                  <p:embed/>
                </p:oleObj>
              </mc:Choice>
              <mc:Fallback>
                <p:oleObj r:id="rId2" imgW="1513955" imgH="9983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744775" y="4153906"/>
                        <a:ext cx="3333289" cy="2197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105" y="1317523"/>
            <a:ext cx="2700401" cy="2700401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9381054" y="3485783"/>
            <a:ext cx="2196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/>
              <a:t>Part of collection</a:t>
            </a:r>
          </a:p>
          <a:p>
            <a:r>
              <a:rPr kumimoji="1" lang="en-US" altLang="ja-JP" sz="1200" b="1" dirty="0"/>
              <a:t>  at the Shimane University</a:t>
            </a:r>
          </a:p>
          <a:p>
            <a:r>
              <a:rPr lang="en-US" altLang="ja-JP" sz="1200" b="1" dirty="0"/>
              <a:t>(From Prof. Iwamoto)</a:t>
            </a:r>
            <a:endParaRPr kumimoji="1" lang="ja-JP" altLang="en-US" sz="1200" b="1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448" y="1528224"/>
            <a:ext cx="2832798" cy="2285282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854110" y="3301117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@PSI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8709" y="1292636"/>
            <a:ext cx="1511830" cy="2659817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9841506" y="1848465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China ~A.D.1</a:t>
            </a:r>
            <a:endParaRPr kumimoji="1" lang="ja-JP" altLang="en-US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575361" y="3909892"/>
            <a:ext cx="1619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Japan ~A.D.10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635167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5973" y="294967"/>
            <a:ext cx="3326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Spectral Overlapping</a:t>
            </a:r>
            <a:endParaRPr kumimoji="1" lang="ja-JP" altLang="en-US" sz="24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5973" y="1557078"/>
            <a:ext cx="1340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O(3-1)</a:t>
            </a:r>
          </a:p>
          <a:p>
            <a:r>
              <a:rPr lang="en-US" altLang="ja-JP" b="1" dirty="0"/>
              <a:t>159.21keV</a:t>
            </a:r>
            <a:endParaRPr kumimoji="1" lang="ja-JP" altLang="en-US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18230" y="1557077"/>
            <a:ext cx="1340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Sn(5-4)</a:t>
            </a:r>
          </a:p>
          <a:p>
            <a:r>
              <a:rPr lang="en-US" altLang="ja-JP" b="1" dirty="0"/>
              <a:t>158.78keV</a:t>
            </a:r>
            <a:endParaRPr kumimoji="1" lang="ja-JP" altLang="en-US" b="1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43" y="2467497"/>
            <a:ext cx="5064103" cy="2666667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3045174" y="3995226"/>
            <a:ext cx="2235200" cy="5842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69697" y="2205887"/>
            <a:ext cx="849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Cu(4-3)</a:t>
            </a:r>
          </a:p>
          <a:p>
            <a:r>
              <a:rPr lang="en-US" altLang="ja-JP" sz="1400" b="1" dirty="0"/>
              <a:t>115keV</a:t>
            </a:r>
            <a:endParaRPr kumimoji="1" lang="ja-JP" altLang="en-US" sz="14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403062" y="2823953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O</a:t>
            </a:r>
            <a:r>
              <a:rPr kumimoji="1" lang="en-US" altLang="ja-JP" sz="1400" b="1" dirty="0"/>
              <a:t>(2-1)</a:t>
            </a:r>
          </a:p>
          <a:p>
            <a:r>
              <a:rPr lang="en-US" altLang="ja-JP" sz="1400" b="1" dirty="0"/>
              <a:t>133keV</a:t>
            </a:r>
            <a:endParaRPr kumimoji="1" lang="ja-JP" altLang="en-US" sz="1400" b="1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728" y="2570729"/>
            <a:ext cx="5064103" cy="266666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9629309" y="2998807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/>
              <a:t>Sn(5-4) </a:t>
            </a:r>
          </a:p>
          <a:p>
            <a:r>
              <a:rPr kumimoji="1" lang="en-US" altLang="ja-JP" sz="1200" b="1"/>
              <a:t>158+160keV</a:t>
            </a:r>
            <a:endParaRPr kumimoji="1" lang="ja-JP" altLang="en-US" sz="1200" b="1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664340" y="3074191"/>
            <a:ext cx="753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/>
              <a:t>Pb(7-6)</a:t>
            </a:r>
          </a:p>
          <a:p>
            <a:r>
              <a:rPr lang="en-US" altLang="ja-JP" sz="1200" b="1"/>
              <a:t>140keV</a:t>
            </a:r>
            <a:endParaRPr kumimoji="1" lang="ja-JP" altLang="en-US" sz="1200" b="1"/>
          </a:p>
        </p:txBody>
      </p:sp>
      <p:sp>
        <p:nvSpPr>
          <p:cNvPr id="14" name="正方形/長方形 13"/>
          <p:cNvSpPr/>
          <p:nvPr/>
        </p:nvSpPr>
        <p:spPr>
          <a:xfrm>
            <a:off x="4226389" y="26613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2000" b="1" dirty="0"/>
              <a:t>Even when using muons, overlapping </a:t>
            </a:r>
            <a:r>
              <a:rPr lang="en-US" altLang="ja-JP" sz="2000" b="1" dirty="0" err="1"/>
              <a:t>muonic</a:t>
            </a:r>
            <a:r>
              <a:rPr lang="en-US" altLang="ja-JP" sz="2000" b="1" dirty="0"/>
              <a:t> X-ray peaks can make the analysis difficult</a:t>
            </a:r>
            <a:endParaRPr lang="ja-JP" altLang="en-US" sz="20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89818" y="1430175"/>
            <a:ext cx="8704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In the case of oxygen, the O(2–1) to O(3–1) peak ratio </a:t>
            </a:r>
          </a:p>
          <a:p>
            <a:r>
              <a:rPr lang="en-US" altLang="ja-JP" b="1" dirty="0"/>
              <a:t>may vary depending on its valence state, </a:t>
            </a:r>
          </a:p>
          <a:p>
            <a:r>
              <a:rPr lang="en-US" altLang="ja-JP" b="1" dirty="0"/>
              <a:t>making it difficult to evaluate the Sn(5–4) peak intensity based on this ratio.</a:t>
            </a:r>
            <a:endParaRPr kumimoji="1" lang="ja-JP" altLang="en-US" b="1" dirty="0"/>
          </a:p>
        </p:txBody>
      </p:sp>
      <p:sp>
        <p:nvSpPr>
          <p:cNvPr id="16" name="正方形/長方形 15"/>
          <p:cNvSpPr/>
          <p:nvPr/>
        </p:nvSpPr>
        <p:spPr>
          <a:xfrm>
            <a:off x="10662" y="5802144"/>
            <a:ext cx="6096000" cy="923330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r>
              <a:rPr lang="en-US" altLang="ja-JP" b="1" dirty="0"/>
              <a:t>It is necessary to select </a:t>
            </a:r>
            <a:r>
              <a:rPr lang="en-US" altLang="ja-JP" b="1" dirty="0" err="1"/>
              <a:t>muonic</a:t>
            </a:r>
            <a:r>
              <a:rPr lang="en-US" altLang="ja-JP" b="1" dirty="0"/>
              <a:t> X-ray peaks that do not overlap and have high detection efficiency—that is, peaks with high transition probabilities.</a:t>
            </a:r>
            <a:endParaRPr lang="ja-JP" altLang="en-US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A692D72-C937-C5A5-4A8E-D063F0B80D6F}"/>
              </a:ext>
            </a:extLst>
          </p:cNvPr>
          <p:cNvSpPr txBox="1"/>
          <p:nvPr/>
        </p:nvSpPr>
        <p:spPr>
          <a:xfrm>
            <a:off x="6173679" y="5940643"/>
            <a:ext cx="5836854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/>
              <a:t>It is advisable to examine peak overlaps of pure </a:t>
            </a:r>
          </a:p>
          <a:p>
            <a:r>
              <a:rPr lang="en-US" altLang="ja-JP" b="1" dirty="0"/>
              <a:t>elements (Cu, Pb, Sn) across a wide energy range.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602941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16309" y="294967"/>
            <a:ext cx="5237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We have two type of Ge detectors</a:t>
            </a:r>
            <a:endParaRPr kumimoji="1" lang="ja-JP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802661"/>
              </p:ext>
            </p:extLst>
          </p:nvPr>
        </p:nvGraphicFramePr>
        <p:xfrm>
          <a:off x="7468304" y="1209366"/>
          <a:ext cx="2898596" cy="1588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761471" imgH="7538682" progId="">
                  <p:embed/>
                </p:oleObj>
              </mc:Choice>
              <mc:Fallback>
                <p:oleObj r:id="rId2" imgW="13761471" imgH="7538682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68304" y="1209366"/>
                        <a:ext cx="2898596" cy="1588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166" y="2429456"/>
            <a:ext cx="3234814" cy="431809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898" y="3131715"/>
            <a:ext cx="4404386" cy="330841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50" y="1115067"/>
            <a:ext cx="2959511" cy="183765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264310" y="1209366"/>
            <a:ext cx="36856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/>
              <a:t>LEGe</a:t>
            </a:r>
            <a:r>
              <a:rPr kumimoji="1" lang="en-US" altLang="ja-JP" b="1" dirty="0"/>
              <a:t>(Ge crystal with</a:t>
            </a:r>
          </a:p>
          <a:p>
            <a:r>
              <a:rPr lang="en-US" altLang="ja-JP" b="1" dirty="0"/>
              <a:t>1cm diameter x 1cm thickness)</a:t>
            </a:r>
            <a:endParaRPr kumimoji="1" lang="ja-JP" altLang="en-US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538643" y="156467"/>
            <a:ext cx="36856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GMX</a:t>
            </a:r>
            <a:r>
              <a:rPr kumimoji="1" lang="en-US" altLang="ja-JP" b="1" dirty="0"/>
              <a:t>(Ge crystal with </a:t>
            </a:r>
          </a:p>
          <a:p>
            <a:r>
              <a:rPr kumimoji="1" lang="en-US" altLang="ja-JP" b="1" dirty="0"/>
              <a:t>5cm diameter x 5cm thickness)</a:t>
            </a:r>
            <a:endParaRPr kumimoji="1" lang="ja-JP" altLang="en-US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615531" y="1982251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10keV~200keV</a:t>
            </a:r>
            <a:endParaRPr kumimoji="1" lang="ja-JP" altLang="en-US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832232" y="867583"/>
            <a:ext cx="256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100keV~several MeV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820476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931" y="216546"/>
            <a:ext cx="8280819" cy="634141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8628187" y="1251093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CH9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77875" y="1283943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CH8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04364" y="5747111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CH10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780285" y="516687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CH11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20111132">
            <a:off x="6244039" y="142547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573+(127)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rot="1717543">
            <a:off x="3607915" y="1689651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700mm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21340" y="3934958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47deg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71391" y="3934958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38deg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 rot="18464085">
            <a:off x="3843689" y="375029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638+(62)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下矢印 11"/>
          <p:cNvSpPr/>
          <p:nvPr/>
        </p:nvSpPr>
        <p:spPr>
          <a:xfrm>
            <a:off x="5297557" y="1272209"/>
            <a:ext cx="323783" cy="7072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 rot="2587724">
            <a:off x="6214729" y="358419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643+(57)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71391" y="614625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DSL2 UD20 LR15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29747" y="914611"/>
            <a:ext cx="240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DSL3-2 UD120 LR15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353339" y="308113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26MeV/c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MaskandSlit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24116" y="2605259"/>
            <a:ext cx="4142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CH1~CH7: </a:t>
            </a:r>
            <a:r>
              <a:rPr kumimoji="1" lang="en-US" altLang="ja-JP" b="1" dirty="0" err="1"/>
              <a:t>LEGe</a:t>
            </a:r>
            <a:r>
              <a:rPr kumimoji="1" lang="en-US" altLang="ja-JP" b="1" dirty="0"/>
              <a:t> (distance 160mm)</a:t>
            </a:r>
            <a:endParaRPr kumimoji="1" lang="ja-JP" altLang="en-US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87189" y="3233439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Samples: Pure Cu, Pb, Sn and </a:t>
            </a: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Bronz standard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67422" y="135180"/>
            <a:ext cx="1210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Setup</a:t>
            </a:r>
            <a:endParaRPr kumimoji="1" lang="ja-JP" altLang="en-US" sz="2800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065903B-8E3E-6164-B43B-B662E6729120}"/>
              </a:ext>
            </a:extLst>
          </p:cNvPr>
          <p:cNvSpPr txBox="1"/>
          <p:nvPr/>
        </p:nvSpPr>
        <p:spPr>
          <a:xfrm>
            <a:off x="4281871" y="5587531"/>
            <a:ext cx="2678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We have expectation to</a:t>
            </a:r>
          </a:p>
          <a:p>
            <a:r>
              <a:rPr lang="en-US" altLang="ja-JP" dirty="0"/>
              <a:t> obtain intense signal </a:t>
            </a:r>
          </a:p>
          <a:p>
            <a:r>
              <a:rPr kumimoji="1" lang="en-US" altLang="ja-JP" dirty="0"/>
              <a:t> for GMX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B3F5C18-9D04-BF47-DA3C-FE3C172073C8}"/>
              </a:ext>
            </a:extLst>
          </p:cNvPr>
          <p:cNvSpPr txBox="1"/>
          <p:nvPr/>
        </p:nvSpPr>
        <p:spPr>
          <a:xfrm>
            <a:off x="1755847" y="178233"/>
            <a:ext cx="216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J-PARC MUSE D2</a:t>
            </a:r>
            <a:endParaRPr kumimoji="1" lang="ja-JP" altLang="en-US" b="1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D072F92A-DF7B-7DF3-7AD0-5E5FAE303379}"/>
              </a:ext>
            </a:extLst>
          </p:cNvPr>
          <p:cNvGrpSpPr/>
          <p:nvPr/>
        </p:nvGrpSpPr>
        <p:grpSpPr>
          <a:xfrm>
            <a:off x="8496162" y="2371329"/>
            <a:ext cx="2657484" cy="2420122"/>
            <a:chOff x="8496162" y="2371329"/>
            <a:chExt cx="2657484" cy="2420122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A730B268-EAAA-4366-A8E4-C5297502CA18}"/>
                </a:ext>
              </a:extLst>
            </p:cNvPr>
            <p:cNvSpPr txBox="1"/>
            <p:nvPr/>
          </p:nvSpPr>
          <p:spPr>
            <a:xfrm>
              <a:off x="8496162" y="4145120"/>
              <a:ext cx="25106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Peak energy spacing</a:t>
              </a:r>
            </a:p>
            <a:p>
              <a:r>
                <a:rPr lang="en-US" altLang="ja-JP" b="1" dirty="0"/>
                <a:t> </a:t>
              </a:r>
              <a:r>
                <a:rPr lang="ja-JP" altLang="en-US" b="1" dirty="0"/>
                <a:t>∝</a:t>
              </a:r>
              <a:r>
                <a:rPr lang="en-US" altLang="ja-JP" b="1" dirty="0"/>
                <a:t> 1/n</a:t>
              </a:r>
              <a:r>
                <a:rPr lang="en-US" altLang="ja-JP" b="1" baseline="30000" dirty="0"/>
                <a:t>2</a:t>
              </a:r>
              <a:endParaRPr kumimoji="1" lang="ja-JP" altLang="en-US" b="1" baseline="30000" dirty="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3B0C3478-3220-F42E-FF38-7A8EB66B8FB1}"/>
                </a:ext>
              </a:extLst>
            </p:cNvPr>
            <p:cNvSpPr txBox="1"/>
            <p:nvPr/>
          </p:nvSpPr>
          <p:spPr>
            <a:xfrm>
              <a:off x="8575696" y="2371329"/>
              <a:ext cx="2577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Peak Intensities </a:t>
              </a:r>
              <a:endParaRPr kumimoji="1" lang="ja-JP" altLang="en-US" b="1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775F0B8-52DB-6413-9C77-60F302868473}"/>
                </a:ext>
              </a:extLst>
            </p:cNvPr>
            <p:cNvSpPr txBox="1"/>
            <p:nvPr/>
          </p:nvSpPr>
          <p:spPr>
            <a:xfrm>
              <a:off x="8508033" y="2654972"/>
              <a:ext cx="24849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/>
                <a:t>I</a:t>
              </a:r>
              <a:r>
                <a:rPr kumimoji="1" lang="en-US" altLang="ja-JP" sz="2400" b="1" baseline="-25000" dirty="0"/>
                <a:t>(1-2) </a:t>
              </a:r>
              <a:r>
                <a:rPr kumimoji="1" lang="en-US" altLang="ja-JP" b="1" dirty="0"/>
                <a:t>&gt; I</a:t>
              </a:r>
              <a:r>
                <a:rPr kumimoji="1" lang="en-US" altLang="ja-JP" sz="2400" b="1" baseline="-25000" dirty="0"/>
                <a:t>(2-3)</a:t>
              </a:r>
              <a:r>
                <a:rPr kumimoji="1" lang="en-US" altLang="ja-JP" sz="2400" b="1" dirty="0"/>
                <a:t> </a:t>
              </a:r>
              <a:r>
                <a:rPr kumimoji="1" lang="en-US" altLang="ja-JP" b="1" dirty="0"/>
                <a:t>&gt; I</a:t>
              </a:r>
              <a:r>
                <a:rPr kumimoji="1" lang="en-US" altLang="ja-JP" sz="2400" b="1" baseline="-25000" dirty="0"/>
                <a:t>(4-3)</a:t>
              </a:r>
              <a:endParaRPr kumimoji="1" lang="ja-JP" altLang="en-US" sz="2400" b="1" baseline="-25000" dirty="0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57E97E9-835A-F8DF-3A51-DA410A6AE541}"/>
                </a:ext>
              </a:extLst>
            </p:cNvPr>
            <p:cNvSpPr txBox="1"/>
            <p:nvPr/>
          </p:nvSpPr>
          <p:spPr>
            <a:xfrm>
              <a:off x="8557591" y="3233439"/>
              <a:ext cx="1790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/>
                <a:t>Peak Energies</a:t>
              </a:r>
              <a:endParaRPr kumimoji="1" lang="ja-JP" altLang="en-US" b="1" dirty="0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3DA3EDD1-FF24-0D5B-2ACE-AAE0A556034D}"/>
                </a:ext>
              </a:extLst>
            </p:cNvPr>
            <p:cNvSpPr txBox="1"/>
            <p:nvPr/>
          </p:nvSpPr>
          <p:spPr>
            <a:xfrm>
              <a:off x="8504529" y="3611791"/>
              <a:ext cx="23166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E</a:t>
              </a:r>
              <a:r>
                <a:rPr lang="en-US" altLang="ja-JP" b="1" baseline="-25000" dirty="0"/>
                <a:t>(1-2) </a:t>
              </a:r>
              <a:r>
                <a:rPr lang="en-US" altLang="ja-JP" b="1" dirty="0"/>
                <a:t>&gt; E</a:t>
              </a:r>
              <a:r>
                <a:rPr lang="en-US" altLang="ja-JP" b="1" baseline="-25000" dirty="0"/>
                <a:t>(2-3)</a:t>
              </a:r>
              <a:r>
                <a:rPr lang="en-US" altLang="ja-JP" b="1" dirty="0"/>
                <a:t> &gt; E</a:t>
              </a:r>
              <a:r>
                <a:rPr lang="en-US" altLang="ja-JP" b="1" baseline="-25000" dirty="0"/>
                <a:t>(4-3)</a:t>
              </a:r>
              <a:endParaRPr lang="ja-JP" altLang="en-US" b="1" baseline="-25000" dirty="0"/>
            </a:p>
            <a:p>
              <a:endParaRPr kumimoji="1" lang="ja-JP" altLang="en-US" b="1" dirty="0"/>
            </a:p>
          </p:txBody>
        </p:sp>
      </p:grpSp>
      <p:sp>
        <p:nvSpPr>
          <p:cNvPr id="29" name="矢印: 右 28">
            <a:extLst>
              <a:ext uri="{FF2B5EF4-FFF2-40B4-BE49-F238E27FC236}">
                <a16:creationId xmlns:a16="http://schemas.microsoft.com/office/drawing/2014/main" id="{438EDA8F-0361-A09F-E194-6C1BC18FB335}"/>
              </a:ext>
            </a:extLst>
          </p:cNvPr>
          <p:cNvSpPr/>
          <p:nvPr/>
        </p:nvSpPr>
        <p:spPr>
          <a:xfrm rot="5400000">
            <a:off x="9610286" y="4741400"/>
            <a:ext cx="413233" cy="3080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C3D4327-3C66-C1FC-4B11-61D4A200732C}"/>
              </a:ext>
            </a:extLst>
          </p:cNvPr>
          <p:cNvSpPr txBox="1"/>
          <p:nvPr/>
        </p:nvSpPr>
        <p:spPr>
          <a:xfrm>
            <a:off x="8856334" y="5166873"/>
            <a:ext cx="2690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The probability of </a:t>
            </a:r>
          </a:p>
          <a:p>
            <a:r>
              <a:rPr lang="en-US" altLang="ja-JP" dirty="0"/>
              <a:t>overlap becomes lower.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65E8EA8-9974-4AF0-4849-C0C5C3BCB525}"/>
              </a:ext>
            </a:extLst>
          </p:cNvPr>
          <p:cNvSpPr txBox="1"/>
          <p:nvPr/>
        </p:nvSpPr>
        <p:spPr>
          <a:xfrm>
            <a:off x="7946037" y="6135906"/>
            <a:ext cx="4003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We expected to use GMX detectors.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91418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02" y="2638539"/>
            <a:ext cx="5212748" cy="3991897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269" y="3376943"/>
            <a:ext cx="7200977" cy="348105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42452" y="2812026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CH8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99092" y="5413192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CH10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11965" y="6048977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CH11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00747" y="3655249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CH9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20111132">
            <a:off x="2862160" y="327812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573+(127)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rot="1717543">
            <a:off x="1562504" y="357661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700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 rot="2587724">
            <a:off x="2596457" y="479146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643+(57)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18464085">
            <a:off x="1726278" y="483253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638+(62)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08912" y="5432951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47deg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949903" y="5409039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38deg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D1C9E0A-F07C-B4D6-9C40-539111BE0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831" y="876604"/>
            <a:ext cx="2535631" cy="224479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558A2A-2E0F-465A-1E74-6DD2DC405FEA}"/>
              </a:ext>
            </a:extLst>
          </p:cNvPr>
          <p:cNvSpPr txBox="1"/>
          <p:nvPr/>
        </p:nvSpPr>
        <p:spPr>
          <a:xfrm>
            <a:off x="160214" y="220802"/>
            <a:ext cx="9794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Lead shielding is essential when using GMX detectors at MUSE.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97389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3" y="3446772"/>
            <a:ext cx="11043600" cy="332652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" y="784207"/>
            <a:ext cx="11076433" cy="3331778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7753085" y="1219016"/>
            <a:ext cx="1794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LEAD(</a:t>
            </a:r>
            <a:r>
              <a:rPr lang="en-US" altLang="ja-JP" sz="24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</a:t>
            </a:r>
            <a:r>
              <a:rPr lang="en-US" altLang="ja-JP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753086" y="1653825"/>
            <a:ext cx="13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 (Sn)</a:t>
            </a:r>
            <a:endParaRPr kumimoji="1" lang="ja-JP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753086" y="784207"/>
            <a:ext cx="1935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Cupper(Cu)</a:t>
            </a:r>
            <a:endParaRPr kumimoji="1" lang="ja-JP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3779" y="295687"/>
            <a:ext cx="11548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Pure Cu, </a:t>
            </a:r>
            <a:r>
              <a:rPr lang="en-US" altLang="ja-JP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and Sn has been experimentally obtained in broad energy ranges</a:t>
            </a:r>
            <a:endParaRPr kumimoji="1" lang="ja-JP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96209" y="1257568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/>
              <a:t>LEGe</a:t>
            </a:r>
            <a:endParaRPr kumimoji="1" lang="ja-JP" altLang="en-US" sz="24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00403" y="4589346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GMX</a:t>
            </a:r>
            <a:endParaRPr kumimoji="1" lang="ja-JP" altLang="en-US" sz="24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972923" y="4120188"/>
            <a:ext cx="8608447" cy="95410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Issue is how to choose </a:t>
            </a:r>
            <a:r>
              <a:rPr lang="en-US" altLang="ja-JP" sz="2800" b="1" dirty="0"/>
              <a:t>a independent “Sn” peak</a:t>
            </a:r>
          </a:p>
          <a:p>
            <a:r>
              <a:rPr kumimoji="1" lang="en-US" altLang="ja-JP" sz="2800" b="1" dirty="0"/>
              <a:t> </a:t>
            </a:r>
            <a:r>
              <a:rPr lang="en-US" altLang="ja-JP" sz="2800" b="1" dirty="0"/>
              <a:t>A</a:t>
            </a:r>
            <a:r>
              <a:rPr kumimoji="1" lang="en-US" altLang="ja-JP" sz="2800" b="1" dirty="0"/>
              <a:t>lmost Sn peaks are overlapping ! 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95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12990</TotalTime>
  <Words>1253</Words>
  <Application>Microsoft Office PowerPoint</Application>
  <PresentationFormat>ワイド画面</PresentationFormat>
  <Paragraphs>228</Paragraphs>
  <Slides>17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0</vt:i4>
      </vt:variant>
      <vt:variant>
        <vt:lpstr>スライド タイトル</vt:lpstr>
      </vt:variant>
      <vt:variant>
        <vt:i4>17</vt:i4>
      </vt:variant>
    </vt:vector>
  </HeadingPairs>
  <TitlesOfParts>
    <vt:vector size="24" baseType="lpstr">
      <vt:lpstr>游ゴシック</vt:lpstr>
      <vt:lpstr>游ゴシック Light</vt:lpstr>
      <vt:lpstr>Arial</vt:lpstr>
      <vt:lpstr>Arial Black</vt:lpstr>
      <vt:lpstr>Calibri</vt:lpstr>
      <vt:lpstr>Symbol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Motonobu Tampo</dc:creator>
  <cp:lastModifiedBy>gevproton@gmail.com</cp:lastModifiedBy>
  <cp:revision>63</cp:revision>
  <dcterms:created xsi:type="dcterms:W3CDTF">2025-06-30T05:21:42Z</dcterms:created>
  <dcterms:modified xsi:type="dcterms:W3CDTF">2025-07-22T12:40:30Z</dcterms:modified>
</cp:coreProperties>
</file>