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741" r:id="rId5"/>
  </p:sldMasterIdLst>
  <p:notesMasterIdLst>
    <p:notesMasterId r:id="rId35"/>
  </p:notesMasterIdLst>
  <p:handoutMasterIdLst>
    <p:handoutMasterId r:id="rId36"/>
  </p:handoutMasterIdLst>
  <p:sldIdLst>
    <p:sldId id="328" r:id="rId6"/>
    <p:sldId id="1788" r:id="rId7"/>
    <p:sldId id="1198" r:id="rId8"/>
    <p:sldId id="1213" r:id="rId9"/>
    <p:sldId id="1793" r:id="rId10"/>
    <p:sldId id="1207" r:id="rId11"/>
    <p:sldId id="1215" r:id="rId12"/>
    <p:sldId id="1196" r:id="rId13"/>
    <p:sldId id="1791" r:id="rId14"/>
    <p:sldId id="1792" r:id="rId15"/>
    <p:sldId id="1794" r:id="rId16"/>
    <p:sldId id="390" r:id="rId17"/>
    <p:sldId id="1795" r:id="rId18"/>
    <p:sldId id="1797" r:id="rId19"/>
    <p:sldId id="1789" r:id="rId20"/>
    <p:sldId id="1798" r:id="rId21"/>
    <p:sldId id="1799" r:id="rId22"/>
    <p:sldId id="1800" r:id="rId23"/>
    <p:sldId id="1801" r:id="rId24"/>
    <p:sldId id="1803" r:id="rId25"/>
    <p:sldId id="1802" r:id="rId26"/>
    <p:sldId id="1796" r:id="rId27"/>
    <p:sldId id="1787" r:id="rId28"/>
    <p:sldId id="1804" r:id="rId29"/>
    <p:sldId id="1805" r:id="rId30"/>
    <p:sldId id="1790" r:id="rId31"/>
    <p:sldId id="1383" r:id="rId32"/>
    <p:sldId id="1807" r:id="rId33"/>
    <p:sldId id="1806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9E61"/>
    <a:srgbClr val="FFFD7F"/>
    <a:srgbClr val="FF9933"/>
    <a:srgbClr val="F0F0F0"/>
    <a:srgbClr val="CBCCF5"/>
    <a:srgbClr val="E7E7FA"/>
    <a:srgbClr val="EBE7F9"/>
    <a:srgbClr val="D5CCF2"/>
    <a:srgbClr val="FF66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93" autoAdjust="0"/>
  </p:normalViewPr>
  <p:slideViewPr>
    <p:cSldViewPr showGuides="1">
      <p:cViewPr varScale="1">
        <p:scale>
          <a:sx n="82" d="100"/>
          <a:sy n="82" d="100"/>
        </p:scale>
        <p:origin x="63" y="78"/>
      </p:cViewPr>
      <p:guideLst/>
    </p:cSldViewPr>
  </p:slideViewPr>
  <p:outlineViewPr>
    <p:cViewPr>
      <p:scale>
        <a:sx n="33" d="100"/>
        <a:sy n="33" d="100"/>
      </p:scale>
      <p:origin x="0" y="-26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53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24.07.2025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‹#›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24.07.2025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Arial" panose="020B0604020202020204" pitchFamily="34" charset="0"/>
              </a:rPr>
              <a:t>- Kagome layer with copper, magnetic atom with spin ½ + 2 honeycomb layers in between, also with copper</a:t>
            </a:r>
          </a:p>
          <a:p>
            <a:r>
              <a:rPr lang="pt-BR" b="0" i="0" dirty="0">
                <a:effectLst/>
                <a:latin typeface="Arial" panose="020B0604020202020204" pitchFamily="34" charset="0"/>
              </a:rPr>
              <a:t>- If we dope with Zn (non magnetic), it replaces Cu in interlayer, so we decouple Kagome layers + avoid problems with defects</a:t>
            </a:r>
          </a:p>
          <a:p>
            <a:r>
              <a:rPr lang="pt-BR" b="0" i="0" dirty="0">
                <a:effectLst/>
                <a:latin typeface="Arial" panose="020B0604020202020204" pitchFamily="34" charset="0"/>
              </a:rPr>
              <a:t>- There were already studies up to x=1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53519-5EA4-4D59-9C20-B42E9F2212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0CB75-EF22-CABF-28FD-2224F4BCA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420A81-A219-8233-44CD-CE619EDE7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4155EF-583B-5B67-090D-BC6B70597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Arial" panose="020B0604020202020204" pitchFamily="34" charset="0"/>
              </a:rPr>
              <a:t>- Kagome layer with copper, magnetic atom with spin ½ + 2 honeycomb layers in between, also with copper</a:t>
            </a:r>
          </a:p>
          <a:p>
            <a:r>
              <a:rPr lang="pt-BR" b="0" i="0" dirty="0">
                <a:effectLst/>
                <a:latin typeface="Arial" panose="020B0604020202020204" pitchFamily="34" charset="0"/>
              </a:rPr>
              <a:t>- If we dope with Zn (non magnetic), it replaces Cu in interlayer, so we decouple Kagome layers + avoid problems with defects</a:t>
            </a:r>
          </a:p>
          <a:p>
            <a:r>
              <a:rPr lang="pt-BR" b="0" i="0" dirty="0">
                <a:effectLst/>
                <a:latin typeface="Arial" panose="020B0604020202020204" pitchFamily="34" charset="0"/>
              </a:rPr>
              <a:t>- There were already studies up to x=1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A41F9-1261-6A0F-4260-A7DEF8E03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53519-5EA4-4D59-9C20-B42E9F2212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6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584D8-4268-9ADF-DD88-54DD6876C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844A1-6F59-8B7D-81A8-B1FE3F710C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230F76-0A86-B8C4-29AC-1DC2281B6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Arial" panose="020B0604020202020204" pitchFamily="34" charset="0"/>
              </a:rPr>
              <a:t>- Kagome layer with copper, magnetic atom with spin ½ + 2 honeycomb layers in between, also with copper</a:t>
            </a:r>
          </a:p>
          <a:p>
            <a:r>
              <a:rPr lang="pt-BR" b="0" i="0" dirty="0">
                <a:effectLst/>
                <a:latin typeface="Arial" panose="020B0604020202020204" pitchFamily="34" charset="0"/>
              </a:rPr>
              <a:t>- If we dope with Zn (non magnetic), it replaces Cu in interlayer, so we decouple Kagome layers + avoid problems with defects</a:t>
            </a:r>
          </a:p>
          <a:p>
            <a:r>
              <a:rPr lang="pt-BR" b="0" i="0" dirty="0">
                <a:effectLst/>
                <a:latin typeface="Arial" panose="020B0604020202020204" pitchFamily="34" charset="0"/>
              </a:rPr>
              <a:t>- There were already studies up to x=1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549DF-AB3F-CCB4-4790-4F9B47812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53519-5EA4-4D59-9C20-B42E9F2212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4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A8B8A68-2013-7A50-3DFF-79E25B840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" y="1558"/>
            <a:ext cx="12189228" cy="685488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577D92-A6C2-D2B8-7044-B46CDEEE87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8045451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49241A-9E14-C07D-7433-98C0D5DA7AEC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2062" y="536705"/>
            <a:ext cx="1622109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5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6EE1-DCB8-4B46-BDAC-5223FF5BF56E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975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4005-3535-4F7B-B692-29E3430811FE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25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8964613" cy="4644616"/>
          </a:xfrm>
        </p:spPr>
        <p:txBody>
          <a:bodyPr/>
          <a:lstStyle>
            <a:lvl1pPr defTabSz="984250">
              <a:tabLst>
                <a:tab pos="536575" algn="l"/>
              </a:tabLst>
              <a:defRPr/>
            </a:lvl1pPr>
            <a:lvl2pPr>
              <a:tabLst>
                <a:tab pos="536575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6DE8-6C41-4D92-B2CB-09ED7CAF9EB3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ra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10801349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3C2-F0D7-4A24-9886-2BC1DDD0AEC9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510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5291476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A4F-0B87-4C95-BDB5-8EF8C0C3A759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3327075-DC64-5DAB-E02B-8A18CBF5A9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5201" y="1376773"/>
            <a:ext cx="5291474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788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5292725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E18-2E03-4CD5-B270-8271A242D30A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8" y="1449389"/>
            <a:ext cx="529272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59939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376773"/>
            <a:ext cx="5292724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7055-2769-443C-ACB6-78C99789A72C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813573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449389"/>
            <a:ext cx="8964613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07EDC9-EF41-4E42-8FEF-D4254A53D4D0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5580-AE1D-4A15-B015-0BAB533AB508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15293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2FAB-B738-4C4C-AF2C-D9DFA052A92D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7129461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99B93C7-FD88-F860-2772-AA3BFEC82D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370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22682E1-BDD2-BA0B-22F2-3AE34EBB2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464"/>
            <a:ext cx="8045451" cy="200838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E0DFA1-FB3F-638E-5DB8-EB23BE65B54A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2062" y="536705"/>
            <a:ext cx="1622109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87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3E50-1ECF-4336-B262-3FF40C2186B2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345757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5A45EC1-6C70-C75B-70A0-557B1FE6DA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2432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BE3-CD9E-4978-8A7F-64F697B8605B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772A35F-591D-5A80-72BC-28B068C3A5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204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BAF3-5489-4512-80D0-B47DA25855CA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89D7F61-76FC-5B15-D914-2BB427BF7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3834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7B48-A48B-42CE-966E-6085FA0636A8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8CA68BBC-536B-0C49-B239-F2A8A8ACB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1000847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F46B-646F-47EE-B701-DF27178D8060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159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5A8D-CB4C-4DC2-B52D-3E4D31AB6CDF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47A0213-C397-B258-EE3A-69DBB54DD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53982"/>
            <a:ext cx="5291476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E0905A-F588-783E-2408-3EEBCC47B7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5201" y="4553982"/>
            <a:ext cx="5291474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126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25A6-6F18-4EDF-91B2-FD24EF78DE5F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1B3F6C3-759F-AE0A-F24C-FF78D18C5F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982B28-131F-0EF1-DBEF-7E5426DA6F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68801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A5C3130-D9C4-9998-9902-8B054B6411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40688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5880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227F-D933-4B52-89D0-B951AFEE3DCC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2B3EE353-935F-47F2-890E-86D599D69C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91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2172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002-36F2-4E59-A952-C8536C8FB32B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5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5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0688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7254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437-90B7-46CA-BC9D-E42764A9274E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8300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FF900A0F-DD38-976A-BFC1-92B5ACB739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5325" y="3852000"/>
            <a:ext cx="2538000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30B9B83-A2E6-A97A-6B7B-389BCDC2C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325" y="3299877"/>
            <a:ext cx="253682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CD6A5AE7-8194-069E-96C6-A9A19A691F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2540001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E33B1E40-AEE0-028C-74FA-4DA2F2785C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805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6CF8C6E7-2EBA-0F42-5F97-0B15A298F5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830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A8581B57-63E2-3060-2AF6-9711ABA149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55617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615C431B-993D-61F7-28CB-6E9C6E916B2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57560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5F9CC3CC-2D09-5169-EE63-2F307DD025A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489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05CD9CF5-8030-A2FA-B5F1-BDE8A3AB64F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28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3318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38DCA60-4450-B213-8B4C-328CD0ED5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464"/>
            <a:ext cx="8045451" cy="200838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72EA5E-7F0C-6DE6-C84D-CB0A213F2F25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2062" y="536705"/>
            <a:ext cx="1622109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66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B3D8-C087-4470-AB8E-12277E1B53ED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74248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6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6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6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589240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6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04724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75092" y="3204724"/>
            <a:ext cx="1623171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1C50D6C7-B8FE-16E3-A56F-215DF2E7FD0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532062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F254DC50-8CC2-CE50-0FB2-B9D82F2F6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32062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356FD2E-817C-6008-A624-C0ED226EC7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02363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B844240D-6410-EAE1-FBFE-02793B43B5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2362" y="3204724"/>
            <a:ext cx="162242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729A6D7-E881-5FD5-1C1E-FD7A660187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40688" y="1449389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86799E5C-45B4-E8EF-0A33-26FADBDA8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0688" y="3204724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0480596-0358-6167-AD5A-A43149936E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32062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99EB327B-0262-FA88-4B41-185878FCDB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32062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7383DAC6-063E-B185-1200-CBEAF6F191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03950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814D2A83-C214-5D3D-33E5-499378F10F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3950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0C7EA178-EA7E-CEB6-BCCA-A6C695A390C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73502" y="3852000"/>
            <a:ext cx="1623171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67FC58FF-0434-E3CF-0015-FA751A6F2C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74346" y="5589240"/>
            <a:ext cx="162391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2121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ull siz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6789-9FA3-4C96-903A-376BAD3311F8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0"/>
            <a:ext cx="5988052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8805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4131407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77AD-D81D-480A-819C-AC7E34AACB94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684792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D982-6617-4ECB-AE98-BC37F62CD35D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CD84-CBFD-447C-B406-739A62A3EC8B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82373-C60F-4B26-B994-3378DB9DA1EC}" type="datetime1">
              <a:rPr lang="en-US" smtClean="0"/>
              <a:t>7/24/2025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0A9C-54FB-4A98-BE7D-BC99DBE608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642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6A6E-2C52-416C-87E2-DC222958BA36}" type="datetime1">
              <a:rPr lang="en-US" smtClean="0"/>
              <a:t>7/24/2025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ED5AC-86AC-4AF1-A02B-F3C4563536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654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64B2-A8DE-466D-9CA0-25A341E03DCA}" type="datetime1">
              <a:rPr lang="en-US" smtClean="0"/>
              <a:t>7/24/2025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4C1FA-5956-4850-91F3-FEB7B54EB3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709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8F574-3DA5-40A4-B92E-8037AD64B169}" type="datetime1">
              <a:rPr lang="en-US" smtClean="0"/>
              <a:t>7/24/2025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CFB9D-F714-4A31-A6C8-D9D270BB4F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325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0FAE-E826-4939-A45E-71FFE28126E9}" type="datetime1">
              <a:rPr lang="en-US" smtClean="0"/>
              <a:t>7/24/2025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A6D95-97D9-4F56-93FA-582B42CA46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67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F45EC1-F84C-B317-BFD3-F54D74A6F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1778" y="534323"/>
            <a:ext cx="1622109" cy="3821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7412"/>
            <a:ext cx="5292725" cy="2006436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415364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252CF-CCB6-4D61-AF60-DD7C9C73BFA0}" type="datetime1">
              <a:rPr lang="en-US" smtClean="0"/>
              <a:t>7/24/2025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C4009-ABD7-437D-B22A-58811E1F93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659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62F6-0302-489F-9B1A-1821B67E30A2}" type="datetime1">
              <a:rPr lang="en-US" smtClean="0"/>
              <a:t>7/24/2025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58198-AE5B-4016-B94E-A8FBF82E41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896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B3A54-CC75-4B80-A884-4248FA08DDCB}" type="datetime1">
              <a:rPr lang="en-US" smtClean="0"/>
              <a:t>7/24/2025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5D7B1-125C-46B5-8F80-807DFA0F21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671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ED10A-25BC-42E8-B274-7E620E9FD52C}" type="datetime1">
              <a:rPr lang="en-US" smtClean="0"/>
              <a:t>7/24/2025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22C35-F663-4730-95FE-A26295DDA1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253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1D3FE-48DD-4015-BF1F-83973EAC7899}" type="datetime1">
              <a:rPr lang="en-US" smtClean="0"/>
              <a:t>7/24/2025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5807-4CFD-499B-AAC8-1711ABD784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19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556DD-6F29-44F4-85D9-8435966F06CF}" type="datetime1">
              <a:rPr lang="en-US" smtClean="0"/>
              <a:t>7/24/2025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1444-3E65-4E2C-A4D5-16B2196385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033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C82BB-AE4A-4530-8DD5-D7B9284B2253}" type="datetime1">
              <a:rPr lang="en-US" smtClean="0"/>
              <a:t>7/24/2025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2CB5D7-7BFB-4FF4-B009-7EE645A55A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95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330D73-82D5-CA5B-8B8C-ECBA1970E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1778" y="534323"/>
            <a:ext cx="1622109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525DB6-2E5F-FBD3-2BE7-BF5DE7F6B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1778" y="534323"/>
            <a:ext cx="1622109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5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F8DBAA-7CB4-E30F-6F61-7432A5328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1778" y="534323"/>
            <a:ext cx="1622109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C77093-18A5-4303-8D42-D42FD2CD79AB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5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5728D-50A8-4383-A50C-254EABB916DE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4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1376364"/>
            <a:ext cx="10801275" cy="464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CF06D1-8877-4695-9C03-259CB27D65A9}" type="datetime1">
              <a:rPr lang="de-CH" noProof="0" smtClean="0"/>
              <a:t>24.07.2025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C2031EC-4715-FBAB-E65E-0A3E5D91D8E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33" y="305378"/>
            <a:ext cx="881467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9" r:id="rId2"/>
    <p:sldLayoutId id="2147483717" r:id="rId3"/>
    <p:sldLayoutId id="2147483725" r:id="rId4"/>
    <p:sldLayoutId id="2147483738" r:id="rId5"/>
    <p:sldLayoutId id="2147483739" r:id="rId6"/>
    <p:sldLayoutId id="2147483740" r:id="rId7"/>
    <p:sldLayoutId id="2147483694" r:id="rId8"/>
    <p:sldLayoutId id="2147483737" r:id="rId9"/>
    <p:sldLayoutId id="2147483692" r:id="rId10"/>
    <p:sldLayoutId id="2147483693" r:id="rId11"/>
    <p:sldLayoutId id="2147483659" r:id="rId12"/>
    <p:sldLayoutId id="2147483666" r:id="rId13"/>
    <p:sldLayoutId id="2147483667" r:id="rId14"/>
    <p:sldLayoutId id="2147483668" r:id="rId15"/>
    <p:sldLayoutId id="2147483669" r:id="rId16"/>
    <p:sldLayoutId id="2147483665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95" r:id="rId25"/>
    <p:sldLayoutId id="2147483677" r:id="rId26"/>
    <p:sldLayoutId id="2147483679" r:id="rId27"/>
    <p:sldLayoutId id="2147483678" r:id="rId28"/>
    <p:sldLayoutId id="2147483680" r:id="rId29"/>
    <p:sldLayoutId id="2147483681" r:id="rId30"/>
    <p:sldLayoutId id="2147483682" r:id="rId31"/>
    <p:sldLayoutId id="2147483683" r:id="rId32"/>
    <p:sldLayoutId id="2147483663" r:id="rId33"/>
    <p:sldLayoutId id="2147483664" r:id="rId3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pos="3772" userDrawn="1">
          <p15:clr>
            <a:srgbClr val="A4A3A4"/>
          </p15:clr>
        </p15:guide>
        <p15:guide id="6" pos="3908" userDrawn="1">
          <p15:clr>
            <a:srgbClr val="A4A3A4"/>
          </p15:clr>
        </p15:guide>
        <p15:guide id="7" pos="2751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pos="1595" userDrawn="1">
          <p15:clr>
            <a:srgbClr val="A4A3A4"/>
          </p15:clr>
        </p15:guide>
        <p15:guide id="10" pos="1459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065" userDrawn="1">
          <p15:clr>
            <a:srgbClr val="A4A3A4"/>
          </p15:clr>
        </p15:guide>
        <p15:guide id="13" pos="6085" userDrawn="1">
          <p15:clr>
            <a:srgbClr val="A4A3A4"/>
          </p15:clr>
        </p15:guide>
        <p15:guide id="14" pos="6221" userDrawn="1">
          <p15:clr>
            <a:srgbClr val="A4A3A4"/>
          </p15:clr>
        </p15:guide>
        <p15:guide id="15" pos="2172" userDrawn="1">
          <p15:clr>
            <a:srgbClr val="A4A3A4"/>
          </p15:clr>
        </p15:guide>
        <p15:guide id="16" pos="2036" userDrawn="1">
          <p15:clr>
            <a:srgbClr val="A4A3A4"/>
          </p15:clr>
        </p15:guide>
        <p15:guide id="17" pos="3194" userDrawn="1">
          <p15:clr>
            <a:srgbClr val="A4A3A4"/>
          </p15:clr>
        </p15:guide>
        <p15:guide id="18" pos="3330" userDrawn="1">
          <p15:clr>
            <a:srgbClr val="A4A3A4"/>
          </p15:clr>
        </p15:guide>
        <p15:guide id="19" pos="881" userDrawn="1">
          <p15:clr>
            <a:srgbClr val="A4A3A4"/>
          </p15:clr>
        </p15:guide>
        <p15:guide id="20" pos="1017" userDrawn="1">
          <p15:clr>
            <a:srgbClr val="A4A3A4"/>
          </p15:clr>
        </p15:guide>
        <p15:guide id="21" pos="4351" userDrawn="1">
          <p15:clr>
            <a:srgbClr val="A4A3A4"/>
          </p15:clr>
        </p15:guide>
        <p15:guide id="22" pos="4487" userDrawn="1">
          <p15:clr>
            <a:srgbClr val="A4A3A4"/>
          </p15:clr>
        </p15:guide>
        <p15:guide id="23" pos="5508" userDrawn="1">
          <p15:clr>
            <a:srgbClr val="A4A3A4"/>
          </p15:clr>
        </p15:guide>
        <p15:guide id="24" pos="5642" userDrawn="1">
          <p15:clr>
            <a:srgbClr val="A4A3A4"/>
          </p15:clr>
        </p15:guide>
        <p15:guide id="25" pos="6663" userDrawn="1">
          <p15:clr>
            <a:srgbClr val="A4A3A4"/>
          </p15:clr>
        </p15:guide>
        <p15:guide id="26" pos="6799" userDrawn="1">
          <p15:clr>
            <a:srgbClr val="A4A3A4"/>
          </p15:clr>
        </p15:guide>
        <p15:guide id="27" orient="horz" pos="229" userDrawn="1">
          <p15:clr>
            <a:srgbClr val="A4A3A4"/>
          </p15:clr>
        </p15:guide>
        <p15:guide id="28" orient="horz" pos="867" userDrawn="1">
          <p15:clr>
            <a:srgbClr val="A4A3A4"/>
          </p15:clr>
        </p15:guide>
        <p15:guide id="29" orient="horz" pos="3793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66C1D401-4E36-4D22-8779-C25D98D57D26}" type="datetime1">
              <a:rPr lang="en-US" smtClean="0"/>
              <a:t>7/24/2025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5D7AB32-B615-44E4-B4D4-2B0FB8C140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76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900B9-69A9-16D6-9DB4-FE565862D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7" y="692696"/>
            <a:ext cx="11104305" cy="2008384"/>
          </a:xfrm>
        </p:spPr>
        <p:txBody>
          <a:bodyPr/>
          <a:lstStyle/>
          <a:p>
            <a:r>
              <a:rPr lang="en-GB" noProof="0" dirty="0"/>
              <a:t>Towards </a:t>
            </a:r>
            <a:r>
              <a:rPr lang="en-GB" dirty="0"/>
              <a:t>F</a:t>
            </a:r>
            <a:r>
              <a:rPr lang="en-GB" noProof="0" dirty="0" err="1"/>
              <a:t>luctuating</a:t>
            </a:r>
            <a:r>
              <a:rPr lang="en-GB" noProof="0" dirty="0"/>
              <a:t> Magnetism in </a:t>
            </a:r>
            <a:br>
              <a:rPr lang="en-GB" noProof="0" dirty="0"/>
            </a:br>
            <a:r>
              <a:rPr lang="en-GB" noProof="0" dirty="0"/>
              <a:t>Zn-doped </a:t>
            </a:r>
            <a:r>
              <a:rPr lang="en-GB" dirty="0"/>
              <a:t>A</a:t>
            </a:r>
            <a:r>
              <a:rPr lang="en-GB" noProof="0" dirty="0" err="1"/>
              <a:t>verievite</a:t>
            </a:r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39853F-959A-48E6-ACE2-F62A38A8E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7" y="5940817"/>
            <a:ext cx="5292725" cy="288032"/>
          </a:xfrm>
        </p:spPr>
        <p:txBody>
          <a:bodyPr/>
          <a:lstStyle/>
          <a:p>
            <a:r>
              <a:rPr lang="en-GB" noProof="0" dirty="0"/>
              <a:t>Gediminas Simutis</a:t>
            </a:r>
          </a:p>
          <a:p>
            <a:r>
              <a:rPr lang="en-GB" dirty="0"/>
              <a:t>Laboratory for Neutron and Muon Instrumentation</a:t>
            </a:r>
          </a:p>
          <a:p>
            <a:r>
              <a:rPr lang="en-US" dirty="0"/>
              <a:t>PSI Center for Neutron and Muon Sciences</a:t>
            </a:r>
            <a:endParaRPr lang="de-CH" dirty="0"/>
          </a:p>
          <a:p>
            <a:br>
              <a:rPr lang="en-GB" noProof="0" dirty="0"/>
            </a:b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4E10A4B-A01C-C271-87F1-8054278DB4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6381328"/>
            <a:ext cx="5292725" cy="252028"/>
          </a:xfrm>
        </p:spPr>
        <p:txBody>
          <a:bodyPr/>
          <a:lstStyle/>
          <a:p>
            <a:r>
              <a:rPr lang="en-GB" noProof="0" dirty="0"/>
              <a:t>24 July 2025</a:t>
            </a:r>
          </a:p>
        </p:txBody>
      </p:sp>
      <p:pic>
        <p:nvPicPr>
          <p:cNvPr id="9" name="Picture 8" descr="A volcano erupting in the snow&#10;&#10;AI-generated content may be incorrect.">
            <a:extLst>
              <a:ext uri="{FF2B5EF4-FFF2-40B4-BE49-F238E27FC236}">
                <a16:creationId xmlns:a16="http://schemas.microsoft.com/office/drawing/2014/main" id="{173C3757-DDAA-8E2E-990E-ED0F5353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94C632-3D5F-1A01-8967-0BCC6B68D8D8}"/>
              </a:ext>
            </a:extLst>
          </p:cNvPr>
          <p:cNvSpPr txBox="1"/>
          <p:nvPr/>
        </p:nvSpPr>
        <p:spPr>
          <a:xfrm>
            <a:off x="6904143" y="-27384"/>
            <a:ext cx="5239448" cy="11695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800" b="1" dirty="0"/>
              <a:t>Towards Fluctuating Magnetism </a:t>
            </a:r>
            <a:br>
              <a:rPr lang="en-GB" sz="2800" b="1" dirty="0"/>
            </a:br>
            <a:r>
              <a:rPr lang="en-GB" sz="2800" b="1" dirty="0"/>
              <a:t>in Zn-doped Averievite</a:t>
            </a:r>
            <a:endParaRPr lang="en-CH" sz="2800" b="1" dirty="0"/>
          </a:p>
          <a:p>
            <a:pPr algn="l"/>
            <a:endParaRPr lang="en-CH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99335E-44E9-17B1-4BD6-0BF1D3C94E79}"/>
              </a:ext>
            </a:extLst>
          </p:cNvPr>
          <p:cNvSpPr txBox="1"/>
          <p:nvPr/>
        </p:nvSpPr>
        <p:spPr>
          <a:xfrm>
            <a:off x="6816080" y="913048"/>
            <a:ext cx="60969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Gediminas Simutis</a:t>
            </a:r>
          </a:p>
          <a:p>
            <a:r>
              <a:rPr lang="en-GB" b="1" dirty="0">
                <a:solidFill>
                  <a:schemeClr val="bg1"/>
                </a:solidFill>
              </a:rPr>
              <a:t>Laboratory for Neutron and Muon Instrumentation</a:t>
            </a:r>
          </a:p>
          <a:p>
            <a:r>
              <a:rPr lang="en-US" b="1" dirty="0">
                <a:solidFill>
                  <a:schemeClr val="bg1"/>
                </a:solidFill>
              </a:rPr>
              <a:t>PSI Center for Neutron and Muon Sciences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B5396-9479-5C84-BF45-7535A0F6B5D0}"/>
              </a:ext>
            </a:extLst>
          </p:cNvPr>
          <p:cNvSpPr txBox="1"/>
          <p:nvPr/>
        </p:nvSpPr>
        <p:spPr>
          <a:xfrm>
            <a:off x="0" y="6495364"/>
            <a:ext cx="10369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>
                <a:solidFill>
                  <a:schemeClr val="bg1"/>
                </a:solidFill>
              </a:rPr>
              <a:t>airpano.com/360video/video-</a:t>
            </a:r>
            <a:r>
              <a:rPr lang="en-CH" dirty="0" err="1">
                <a:solidFill>
                  <a:schemeClr val="bg1"/>
                </a:solidFill>
              </a:rPr>
              <a:t>kamchatka</a:t>
            </a:r>
            <a:r>
              <a:rPr lang="en-CH" dirty="0">
                <a:solidFill>
                  <a:schemeClr val="bg1"/>
                </a:solidFill>
              </a:rPr>
              <a:t>-volcano-</a:t>
            </a:r>
            <a:r>
              <a:rPr lang="en-CH" dirty="0" err="1">
                <a:solidFill>
                  <a:schemeClr val="bg1"/>
                </a:solidFill>
              </a:rPr>
              <a:t>plosky</a:t>
            </a:r>
            <a:r>
              <a:rPr lang="en-CH" dirty="0">
                <a:solidFill>
                  <a:schemeClr val="bg1"/>
                </a:solidFill>
              </a:rPr>
              <a:t>-</a:t>
            </a:r>
            <a:r>
              <a:rPr lang="en-CH" dirty="0" err="1">
                <a:solidFill>
                  <a:schemeClr val="bg1"/>
                </a:solidFill>
              </a:rPr>
              <a:t>tolbachik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15817-A116-9B02-7218-8F23A0DB4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olcano erupting in the snow&#10;&#10;AI-generated content may be incorrect.">
            <a:extLst>
              <a:ext uri="{FF2B5EF4-FFF2-40B4-BE49-F238E27FC236}">
                <a16:creationId xmlns:a16="http://schemas.microsoft.com/office/drawing/2014/main" id="{7FEE70EA-887F-FA5A-12BA-BF7A67B3C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" y="1491660"/>
            <a:ext cx="7668629" cy="4313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A4B26-E327-E15C-CADE-F57C4DF5C993}"/>
              </a:ext>
            </a:extLst>
          </p:cNvPr>
          <p:cNvSpPr txBox="1"/>
          <p:nvPr/>
        </p:nvSpPr>
        <p:spPr>
          <a:xfrm>
            <a:off x="263352" y="6021288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/>
              <a:t>airpano.com/360video/video-</a:t>
            </a:r>
            <a:r>
              <a:rPr lang="en-CH" dirty="0" err="1"/>
              <a:t>kamchatka</a:t>
            </a:r>
            <a:r>
              <a:rPr lang="en-CH" dirty="0"/>
              <a:t>-volcano-</a:t>
            </a:r>
            <a:r>
              <a:rPr lang="en-CH" dirty="0" err="1"/>
              <a:t>plosky</a:t>
            </a:r>
            <a:r>
              <a:rPr lang="en-CH" dirty="0"/>
              <a:t>-</a:t>
            </a:r>
            <a:r>
              <a:rPr lang="en-CH" dirty="0" err="1"/>
              <a:t>tolbachik</a:t>
            </a:r>
            <a:endParaRPr lang="en-CH" dirty="0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813388CE-C6B8-779F-200F-D3E4B11D4491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Where are the materials?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6B4D9-7F25-D86E-4FA6-F331AF51E798}"/>
              </a:ext>
            </a:extLst>
          </p:cNvPr>
          <p:cNvSpPr txBox="1"/>
          <p:nvPr/>
        </p:nvSpPr>
        <p:spPr>
          <a:xfrm>
            <a:off x="7931980" y="1412776"/>
            <a:ext cx="42126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&gt; 100 new minerals</a:t>
            </a:r>
            <a:b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from Tolbachik (Kamchatka)</a:t>
            </a:r>
            <a:b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Eruptions: 1975, 2012 </a:t>
            </a:r>
            <a:b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Averievite: </a:t>
            </a:r>
            <a:r>
              <a:rPr lang="en-US" dirty="0"/>
              <a:t>Cu</a:t>
            </a:r>
            <a:r>
              <a:rPr lang="en-US" baseline="-5999" dirty="0"/>
              <a:t>5</a:t>
            </a:r>
            <a:r>
              <a:rPr lang="en-US" dirty="0"/>
              <a:t>V</a:t>
            </a:r>
            <a:r>
              <a:rPr lang="en-US" baseline="-5999" dirty="0"/>
              <a:t>2</a:t>
            </a:r>
            <a:r>
              <a:rPr lang="en-US" dirty="0"/>
              <a:t>O</a:t>
            </a:r>
            <a:r>
              <a:rPr lang="en-US" baseline="-5999" dirty="0"/>
              <a:t>10</a:t>
            </a:r>
            <a:r>
              <a:rPr lang="en-US" dirty="0"/>
              <a:t>(</a:t>
            </a:r>
            <a:r>
              <a:rPr lang="en-US" dirty="0" err="1"/>
              <a:t>CsCl</a:t>
            </a:r>
            <a:r>
              <a:rPr lang="en-US" dirty="0"/>
              <a:t>) </a:t>
            </a:r>
            <a:b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Dokl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Earth Sci. 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359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804 (1998))</a:t>
            </a:r>
          </a:p>
          <a:p>
            <a:b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Synthetic versions:</a:t>
            </a:r>
            <a:b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Towards </a:t>
            </a:r>
            <a:r>
              <a:rPr lang="en-US" dirty="0"/>
              <a:t>Cu</a:t>
            </a:r>
            <a:r>
              <a:rPr lang="en-US" baseline="-5999" dirty="0"/>
              <a:t>4</a:t>
            </a:r>
            <a:r>
              <a:rPr lang="en-US" dirty="0"/>
              <a:t>Zn</a:t>
            </a:r>
            <a:r>
              <a:rPr lang="en-US" baseline="-5999" dirty="0"/>
              <a:t>1</a:t>
            </a:r>
            <a:r>
              <a:rPr lang="en-US" dirty="0"/>
              <a:t>V</a:t>
            </a:r>
            <a:r>
              <a:rPr lang="en-US" baseline="-5999" dirty="0"/>
              <a:t>2</a:t>
            </a:r>
            <a:r>
              <a:rPr lang="en-US" dirty="0"/>
              <a:t>O</a:t>
            </a:r>
            <a:r>
              <a:rPr lang="en-US" baseline="-5999" dirty="0"/>
              <a:t>10</a:t>
            </a:r>
            <a:r>
              <a:rPr lang="en-US" dirty="0"/>
              <a:t>(</a:t>
            </a:r>
            <a:r>
              <a:rPr lang="en-US" dirty="0" err="1"/>
              <a:t>CsCl</a:t>
            </a:r>
            <a:r>
              <a:rPr lang="en-US" dirty="0"/>
              <a:t>) </a:t>
            </a:r>
            <a:endParaRPr lang="en-GB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Botana et al., PRB </a:t>
            </a:r>
            <a:r>
              <a:rPr lang="en-GB" b="1" dirty="0">
                <a:solidFill>
                  <a:srgbClr val="202122"/>
                </a:solidFill>
                <a:latin typeface="Arial" panose="020B0604020202020204" pitchFamily="34" charset="0"/>
              </a:rPr>
              <a:t>98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(2018)</a:t>
            </a:r>
          </a:p>
          <a:p>
            <a:endParaRPr lang="en-GB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b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Towards </a:t>
            </a:r>
            <a:r>
              <a:rPr lang="en-US" dirty="0"/>
              <a:t>Cu</a:t>
            </a:r>
            <a:r>
              <a:rPr lang="en-US" baseline="-5999" dirty="0"/>
              <a:t>3</a:t>
            </a:r>
            <a:r>
              <a:rPr lang="en-US" dirty="0"/>
              <a:t>Zn</a:t>
            </a:r>
            <a:r>
              <a:rPr lang="en-US" baseline="-5999" dirty="0"/>
              <a:t>2</a:t>
            </a:r>
            <a:r>
              <a:rPr lang="en-US" dirty="0"/>
              <a:t>V</a:t>
            </a:r>
            <a:r>
              <a:rPr lang="en-US" baseline="-5999" dirty="0"/>
              <a:t>2</a:t>
            </a:r>
            <a:r>
              <a:rPr lang="en-US" dirty="0"/>
              <a:t>O</a:t>
            </a:r>
            <a:r>
              <a:rPr lang="en-US" baseline="-5999" dirty="0"/>
              <a:t>10</a:t>
            </a:r>
            <a:r>
              <a:rPr lang="en-US" dirty="0"/>
              <a:t>(</a:t>
            </a:r>
            <a:r>
              <a:rPr lang="en-US" dirty="0" err="1"/>
              <a:t>CsCl</a:t>
            </a:r>
            <a:r>
              <a:rPr lang="en-US" dirty="0"/>
              <a:t>) </a:t>
            </a:r>
            <a:b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Georgopoulou et al., arXiv:2306.14739</a:t>
            </a:r>
            <a:b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using solid state reaction</a:t>
            </a:r>
          </a:p>
          <a:p>
            <a:endParaRPr lang="en-C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7C7DE-8213-9549-7372-0A9C4DCD6366}"/>
              </a:ext>
            </a:extLst>
          </p:cNvPr>
          <p:cNvSpPr txBox="1"/>
          <p:nvPr/>
        </p:nvSpPr>
        <p:spPr>
          <a:xfrm>
            <a:off x="290456" y="1052978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Volcanoes as mineral forges</a:t>
            </a:r>
          </a:p>
        </p:txBody>
      </p:sp>
      <p:pic>
        <p:nvPicPr>
          <p:cNvPr id="3" name="Picture 2" descr="Madeleine Georgopoulou">
            <a:extLst>
              <a:ext uri="{FF2B5EF4-FFF2-40B4-BE49-F238E27FC236}">
                <a16:creationId xmlns:a16="http://schemas.microsoft.com/office/drawing/2014/main" id="{2D282A6D-DFF5-E646-9496-4F1CEB7E1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r="17067" b="25330"/>
          <a:stretch/>
        </p:blipFill>
        <p:spPr bwMode="auto">
          <a:xfrm>
            <a:off x="10920536" y="5365508"/>
            <a:ext cx="1152128" cy="123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4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70854-0CF3-F22A-627F-C18E74EFE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5">
            <a:extLst>
              <a:ext uri="{FF2B5EF4-FFF2-40B4-BE49-F238E27FC236}">
                <a16:creationId xmlns:a16="http://schemas.microsoft.com/office/drawing/2014/main" id="{1EEB042D-F307-488F-5BD2-717A6416D09A}"/>
              </a:ext>
            </a:extLst>
          </p:cNvPr>
          <p:cNvGrpSpPr>
            <a:grpSpLocks noChangeAspect="1"/>
          </p:cNvGrpSpPr>
          <p:nvPr/>
        </p:nvGrpSpPr>
        <p:grpSpPr>
          <a:xfrm>
            <a:off x="4168477" y="483681"/>
            <a:ext cx="4006259" cy="4673511"/>
            <a:chOff x="5213823" y="582994"/>
            <a:chExt cx="2768889" cy="3230054"/>
          </a:xfrm>
        </p:grpSpPr>
        <p:pic>
          <p:nvPicPr>
            <p:cNvPr id="4" name="Image 8">
              <a:extLst>
                <a:ext uri="{FF2B5EF4-FFF2-40B4-BE49-F238E27FC236}">
                  <a16:creationId xmlns:a16="http://schemas.microsoft.com/office/drawing/2014/main" id="{61A8C169-EFD9-BBCB-2F20-F9490099E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3" r="49510" b="33565"/>
            <a:stretch/>
          </p:blipFill>
          <p:spPr>
            <a:xfrm>
              <a:off x="5213823" y="582994"/>
              <a:ext cx="2768889" cy="32300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240554-CE0A-252B-DE15-540D9837BE71}"/>
                </a:ext>
              </a:extLst>
            </p:cNvPr>
            <p:cNvSpPr/>
            <p:nvPr/>
          </p:nvSpPr>
          <p:spPr>
            <a:xfrm>
              <a:off x="5586984" y="731519"/>
              <a:ext cx="356616" cy="436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2">
            <a:extLst>
              <a:ext uri="{FF2B5EF4-FFF2-40B4-BE49-F238E27FC236}">
                <a16:creationId xmlns:a16="http://schemas.microsoft.com/office/drawing/2014/main" id="{ADBC6FD6-6A53-29E7-B15F-4996C40478BF}"/>
              </a:ext>
            </a:extLst>
          </p:cNvPr>
          <p:cNvSpPr txBox="1"/>
          <p:nvPr/>
        </p:nvSpPr>
        <p:spPr>
          <a:xfrm>
            <a:off x="129994" y="5110459"/>
            <a:ext cx="61024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Series of structural transitions for the parent compound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- &gt; T distorted pyrochlore slab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aseline="-25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Kagome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plane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sandwiched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by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fr-F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- V</a:t>
            </a:r>
            <a:r>
              <a:rPr lang="fr-F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5+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honeycomb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aseline="-25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e 5">
            <a:extLst>
              <a:ext uri="{FF2B5EF4-FFF2-40B4-BE49-F238E27FC236}">
                <a16:creationId xmlns:a16="http://schemas.microsoft.com/office/drawing/2014/main" id="{6EB7E1B7-9AF3-F843-3214-AA78A3F56771}"/>
              </a:ext>
            </a:extLst>
          </p:cNvPr>
          <p:cNvGrpSpPr/>
          <p:nvPr/>
        </p:nvGrpSpPr>
        <p:grpSpPr>
          <a:xfrm>
            <a:off x="1298448" y="1371763"/>
            <a:ext cx="3060973" cy="2816876"/>
            <a:chOff x="1298448" y="1322832"/>
            <a:chExt cx="3060973" cy="2816876"/>
          </a:xfrm>
        </p:grpSpPr>
        <p:sp>
          <p:nvSpPr>
            <p:cNvPr id="25" name="ZoneTexte 3">
              <a:extLst>
                <a:ext uri="{FF2B5EF4-FFF2-40B4-BE49-F238E27FC236}">
                  <a16:creationId xmlns:a16="http://schemas.microsoft.com/office/drawing/2014/main" id="{C50EF7A5-5804-5D93-B24A-30A870C3DBAE}"/>
                </a:ext>
              </a:extLst>
            </p:cNvPr>
            <p:cNvSpPr txBox="1"/>
            <p:nvPr/>
          </p:nvSpPr>
          <p:spPr>
            <a:xfrm>
              <a:off x="1298448" y="1837944"/>
              <a:ext cx="3009157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/>
                <a:t>Cu</a:t>
              </a:r>
              <a:r>
                <a:rPr lang="fr-FR" baseline="30000" dirty="0"/>
                <a:t>2+</a:t>
              </a:r>
              <a:r>
                <a:rPr lang="fr-FR" dirty="0"/>
                <a:t> - V</a:t>
              </a:r>
              <a:r>
                <a:rPr lang="fr-FR" baseline="30000" dirty="0"/>
                <a:t>5+</a:t>
              </a:r>
              <a:r>
                <a:rPr lang="fr-FR" dirty="0"/>
                <a:t> </a:t>
              </a:r>
              <a:r>
                <a:rPr lang="fr-FR" dirty="0" err="1"/>
                <a:t>honeycomb</a:t>
              </a:r>
              <a:r>
                <a:rPr lang="fr-FR" dirty="0"/>
                <a:t> layer</a:t>
              </a:r>
            </a:p>
          </p:txBody>
        </p:sp>
        <p:sp>
          <p:nvSpPr>
            <p:cNvPr id="26" name="ZoneTexte 17">
              <a:extLst>
                <a:ext uri="{FF2B5EF4-FFF2-40B4-BE49-F238E27FC236}">
                  <a16:creationId xmlns:a16="http://schemas.microsoft.com/office/drawing/2014/main" id="{3560534E-09C4-9782-6DCE-C69DF496A14C}"/>
                </a:ext>
              </a:extLst>
            </p:cNvPr>
            <p:cNvSpPr txBox="1"/>
            <p:nvPr/>
          </p:nvSpPr>
          <p:spPr>
            <a:xfrm>
              <a:off x="1301496" y="1322832"/>
              <a:ext cx="3052439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/>
                <a:t>Cu</a:t>
              </a:r>
              <a:r>
                <a:rPr lang="fr-FR" baseline="30000" dirty="0"/>
                <a:t>2+</a:t>
              </a:r>
              <a:r>
                <a:rPr lang="fr-FR" dirty="0"/>
                <a:t> </a:t>
              </a:r>
              <a:r>
                <a:rPr lang="fr-FR" dirty="0" err="1"/>
                <a:t>distorted</a:t>
              </a:r>
              <a:r>
                <a:rPr lang="fr-FR" dirty="0"/>
                <a:t> </a:t>
              </a:r>
              <a:r>
                <a:rPr lang="fr-FR" dirty="0" err="1"/>
                <a:t>kagome</a:t>
              </a:r>
              <a:r>
                <a:rPr lang="fr-FR" dirty="0"/>
                <a:t> layer</a:t>
              </a:r>
            </a:p>
          </p:txBody>
        </p:sp>
        <p:sp>
          <p:nvSpPr>
            <p:cNvPr id="27" name="ZoneTexte 18">
              <a:extLst>
                <a:ext uri="{FF2B5EF4-FFF2-40B4-BE49-F238E27FC236}">
                  <a16:creationId xmlns:a16="http://schemas.microsoft.com/office/drawing/2014/main" id="{0564D1EF-DB5A-FC20-75AA-955D29899E5C}"/>
                </a:ext>
              </a:extLst>
            </p:cNvPr>
            <p:cNvSpPr txBox="1"/>
            <p:nvPr/>
          </p:nvSpPr>
          <p:spPr>
            <a:xfrm>
              <a:off x="2033016" y="2462784"/>
              <a:ext cx="1223412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/>
                <a:t>Cs </a:t>
              </a:r>
              <a:r>
                <a:rPr lang="fr-FR" dirty="0" err="1"/>
                <a:t>spacer</a:t>
              </a:r>
              <a:endParaRPr lang="fr-FR" dirty="0"/>
            </a:p>
          </p:txBody>
        </p:sp>
        <p:sp>
          <p:nvSpPr>
            <p:cNvPr id="28" name="ZoneTexte 19">
              <a:extLst>
                <a:ext uri="{FF2B5EF4-FFF2-40B4-BE49-F238E27FC236}">
                  <a16:creationId xmlns:a16="http://schemas.microsoft.com/office/drawing/2014/main" id="{B3B10F90-E78D-9452-1027-16E0B79D71A0}"/>
                </a:ext>
              </a:extLst>
            </p:cNvPr>
            <p:cNvSpPr txBox="1"/>
            <p:nvPr/>
          </p:nvSpPr>
          <p:spPr>
            <a:xfrm>
              <a:off x="1313688" y="3133344"/>
              <a:ext cx="3009157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/>
                <a:t>Cu</a:t>
              </a:r>
              <a:r>
                <a:rPr lang="fr-FR" baseline="30000" dirty="0"/>
                <a:t>2+</a:t>
              </a:r>
              <a:r>
                <a:rPr lang="fr-FR" dirty="0"/>
                <a:t> - V</a:t>
              </a:r>
              <a:r>
                <a:rPr lang="fr-FR" baseline="30000" dirty="0"/>
                <a:t>5+</a:t>
              </a:r>
              <a:r>
                <a:rPr lang="fr-FR" dirty="0"/>
                <a:t> </a:t>
              </a:r>
              <a:r>
                <a:rPr lang="fr-FR" dirty="0" err="1"/>
                <a:t>honeycomb</a:t>
              </a:r>
              <a:r>
                <a:rPr lang="fr-FR" dirty="0"/>
                <a:t> layer</a:t>
              </a:r>
            </a:p>
          </p:txBody>
        </p:sp>
        <p:sp>
          <p:nvSpPr>
            <p:cNvPr id="29" name="ZoneTexte 21">
              <a:extLst>
                <a:ext uri="{FF2B5EF4-FFF2-40B4-BE49-F238E27FC236}">
                  <a16:creationId xmlns:a16="http://schemas.microsoft.com/office/drawing/2014/main" id="{E3C319BE-CDE1-6A8C-9561-E7428532F3F4}"/>
                </a:ext>
              </a:extLst>
            </p:cNvPr>
            <p:cNvSpPr txBox="1"/>
            <p:nvPr/>
          </p:nvSpPr>
          <p:spPr>
            <a:xfrm>
              <a:off x="1306982" y="3770376"/>
              <a:ext cx="3052439" cy="36933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/>
                <a:t>Cu</a:t>
              </a:r>
              <a:r>
                <a:rPr lang="fr-FR" baseline="30000" dirty="0"/>
                <a:t>2+</a:t>
              </a:r>
              <a:r>
                <a:rPr lang="fr-FR" dirty="0"/>
                <a:t> </a:t>
              </a:r>
              <a:r>
                <a:rPr lang="fr-FR" dirty="0" err="1"/>
                <a:t>distorted</a:t>
              </a:r>
              <a:r>
                <a:rPr lang="fr-FR" dirty="0"/>
                <a:t> </a:t>
              </a:r>
              <a:r>
                <a:rPr lang="fr-FR" dirty="0" err="1"/>
                <a:t>kagome</a:t>
              </a:r>
              <a:r>
                <a:rPr lang="fr-FR" dirty="0"/>
                <a:t> layer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460F93C-36D3-7751-3039-F73F302BF571}"/>
              </a:ext>
            </a:extLst>
          </p:cNvPr>
          <p:cNvSpPr/>
          <p:nvPr/>
        </p:nvSpPr>
        <p:spPr>
          <a:xfrm>
            <a:off x="7912358" y="5938719"/>
            <a:ext cx="3958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A.S.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Botana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Phys.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 98 (2018)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0C5210-FD08-5B43-2435-A142DA23CBE6}"/>
              </a:ext>
            </a:extLst>
          </p:cNvPr>
          <p:cNvSpPr/>
          <p:nvPr/>
        </p:nvSpPr>
        <p:spPr>
          <a:xfrm>
            <a:off x="7912358" y="6447484"/>
            <a:ext cx="4793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Georgopoulou et al, ArXiv 2306.14739 </a:t>
            </a:r>
          </a:p>
        </p:txBody>
      </p:sp>
      <p:sp>
        <p:nvSpPr>
          <p:cNvPr id="34" name="Ellipse 23">
            <a:extLst>
              <a:ext uri="{FF2B5EF4-FFF2-40B4-BE49-F238E27FC236}">
                <a16:creationId xmlns:a16="http://schemas.microsoft.com/office/drawing/2014/main" id="{DCA7DCB4-C107-F6FF-F5D7-4B48223714CA}"/>
              </a:ext>
            </a:extLst>
          </p:cNvPr>
          <p:cNvSpPr/>
          <p:nvPr/>
        </p:nvSpPr>
        <p:spPr>
          <a:xfrm>
            <a:off x="1330035" y="1814138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27">
            <a:extLst>
              <a:ext uri="{FF2B5EF4-FFF2-40B4-BE49-F238E27FC236}">
                <a16:creationId xmlns:a16="http://schemas.microsoft.com/office/drawing/2014/main" id="{EB20CEA4-690C-D227-64E1-544E7225473E}"/>
              </a:ext>
            </a:extLst>
          </p:cNvPr>
          <p:cNvSpPr txBox="1"/>
          <p:nvPr/>
        </p:nvSpPr>
        <p:spPr>
          <a:xfrm>
            <a:off x="623456" y="189851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Zn</a:t>
            </a:r>
          </a:p>
        </p:txBody>
      </p:sp>
      <p:cxnSp>
        <p:nvCxnSpPr>
          <p:cNvPr id="36" name="Connecteur droit avec flèche 31">
            <a:extLst>
              <a:ext uri="{FF2B5EF4-FFF2-40B4-BE49-F238E27FC236}">
                <a16:creationId xmlns:a16="http://schemas.microsoft.com/office/drawing/2014/main" id="{0FEB9472-8AC8-8DCE-2762-FF7ADB48B279}"/>
              </a:ext>
            </a:extLst>
          </p:cNvPr>
          <p:cNvCxnSpPr>
            <a:cxnSpLocks/>
          </p:cNvCxnSpPr>
          <p:nvPr/>
        </p:nvCxnSpPr>
        <p:spPr>
          <a:xfrm>
            <a:off x="987218" y="2074396"/>
            <a:ext cx="324000" cy="87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0">
            <a:extLst>
              <a:ext uri="{FF2B5EF4-FFF2-40B4-BE49-F238E27FC236}">
                <a16:creationId xmlns:a16="http://schemas.microsoft.com/office/drawing/2014/main" id="{64CFD1F5-AAAD-E0A0-CD73-543532154244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Previous studies – parent compound</a:t>
            </a:r>
            <a:endParaRPr lang="en-US" dirty="0"/>
          </a:p>
        </p:txBody>
      </p:sp>
      <p:pic>
        <p:nvPicPr>
          <p:cNvPr id="37" name="Image 2">
            <a:extLst>
              <a:ext uri="{FF2B5EF4-FFF2-40B4-BE49-F238E27FC236}">
                <a16:creationId xmlns:a16="http://schemas.microsoft.com/office/drawing/2014/main" id="{49B6CBAF-78FA-C90C-ECBE-D756FFF8B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153" y="1223387"/>
            <a:ext cx="3517892" cy="2261502"/>
          </a:xfrm>
          <a:prstGeom prst="rect">
            <a:avLst/>
          </a:prstGeom>
        </p:spPr>
      </p:pic>
      <p:sp>
        <p:nvSpPr>
          <p:cNvPr id="38" name="ZoneTexte 9">
            <a:extLst>
              <a:ext uri="{FF2B5EF4-FFF2-40B4-BE49-F238E27FC236}">
                <a16:creationId xmlns:a16="http://schemas.microsoft.com/office/drawing/2014/main" id="{938898C2-8BA5-CDB6-B366-5C7E7876A1CA}"/>
              </a:ext>
            </a:extLst>
          </p:cNvPr>
          <p:cNvSpPr txBox="1"/>
          <p:nvPr/>
        </p:nvSpPr>
        <p:spPr>
          <a:xfrm>
            <a:off x="8976320" y="3953099"/>
            <a:ext cx="24348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 order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28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FR" sz="2800" dirty="0">
                <a:solidFill>
                  <a:srgbClr val="000000"/>
                </a:solidFill>
                <a:latin typeface="Arial"/>
              </a:rPr>
              <a:t> =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K</a:t>
            </a:r>
            <a:endParaRPr lang="fr-FR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err="1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r>
              <a:rPr lang="fr-FR" sz="28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CW</a:t>
            </a:r>
            <a:r>
              <a:rPr lang="fr-FR" sz="28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Comic Sans MS" pitchFamily="66" charset="0"/>
              </a:rPr>
              <a:t>=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185 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800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4522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>
            <a:extLst>
              <a:ext uri="{FF2B5EF4-FFF2-40B4-BE49-F238E27FC236}">
                <a16:creationId xmlns:a16="http://schemas.microsoft.com/office/drawing/2014/main" id="{FCDF46E6-4D49-3618-DB71-BF73BD5A949C}"/>
              </a:ext>
            </a:extLst>
          </p:cNvPr>
          <p:cNvSpPr/>
          <p:nvPr/>
        </p:nvSpPr>
        <p:spPr>
          <a:xfrm>
            <a:off x="7354962" y="3580540"/>
            <a:ext cx="3634694" cy="225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B6A5AEEE-BDCA-39D3-DDE1-66BC5ABCE101}"/>
              </a:ext>
            </a:extLst>
          </p:cNvPr>
          <p:cNvSpPr/>
          <p:nvPr/>
        </p:nvSpPr>
        <p:spPr>
          <a:xfrm>
            <a:off x="7262251" y="3463370"/>
            <a:ext cx="637418" cy="455000"/>
          </a:xfrm>
          <a:prstGeom prst="roundRect">
            <a:avLst/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ED87A10-8D64-C3AE-038A-DD4C261D69AE}"/>
              </a:ext>
            </a:extLst>
          </p:cNvPr>
          <p:cNvSpPr txBox="1"/>
          <p:nvPr/>
        </p:nvSpPr>
        <p:spPr>
          <a:xfrm>
            <a:off x="8400256" y="407640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2-dimensionality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923AAE81-FB1C-F62E-BE7A-DCBF1E6E2E89}"/>
              </a:ext>
            </a:extLst>
          </p:cNvPr>
          <p:cNvCxnSpPr>
            <a:cxnSpLocks/>
          </p:cNvCxnSpPr>
          <p:nvPr/>
        </p:nvCxnSpPr>
        <p:spPr>
          <a:xfrm flipV="1">
            <a:off x="4468906" y="2277931"/>
            <a:ext cx="427731" cy="586524"/>
          </a:xfrm>
          <a:prstGeom prst="straightConnector1">
            <a:avLst/>
          </a:prstGeom>
          <a:ln w="38100">
            <a:solidFill>
              <a:srgbClr val="3558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47226CFF-D033-3E97-3EA7-CFE858D7B7CC}"/>
              </a:ext>
            </a:extLst>
          </p:cNvPr>
          <p:cNvSpPr txBox="1"/>
          <p:nvPr/>
        </p:nvSpPr>
        <p:spPr>
          <a:xfrm>
            <a:off x="4328538" y="1840568"/>
            <a:ext cx="1924208" cy="437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52F9F"/>
                </a:solidFill>
              </a:rPr>
              <a:t>Kagome layers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BC14659-7A35-D4D9-CD3C-BE9736176F47}"/>
              </a:ext>
            </a:extLst>
          </p:cNvPr>
          <p:cNvCxnSpPr>
            <a:cxnSpLocks/>
            <a:endCxn id="152" idx="2"/>
          </p:cNvCxnSpPr>
          <p:nvPr/>
        </p:nvCxnSpPr>
        <p:spPr>
          <a:xfrm flipH="1" flipV="1">
            <a:off x="5290643" y="2277931"/>
            <a:ext cx="477126" cy="2241268"/>
          </a:xfrm>
          <a:prstGeom prst="straightConnector1">
            <a:avLst/>
          </a:prstGeom>
          <a:ln w="38100">
            <a:solidFill>
              <a:srgbClr val="3558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Averievite_SG164_mod2.png" descr="Averievite_SG164_mod2.png">
            <a:extLst>
              <a:ext uri="{FF2B5EF4-FFF2-40B4-BE49-F238E27FC236}">
                <a16:creationId xmlns:a16="http://schemas.microsoft.com/office/drawing/2014/main" id="{C6F1F5AC-9870-3E15-A65B-C646F22A08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72" t="12117" r="22972" b="12117"/>
          <a:stretch>
            <a:fillRect/>
          </a:stretch>
        </p:blipFill>
        <p:spPr>
          <a:xfrm>
            <a:off x="1456200" y="2491705"/>
            <a:ext cx="4941775" cy="290742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58EEFB8D-7B5E-F421-B4C8-3167E2B1D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564" y="3488806"/>
            <a:ext cx="238659" cy="276163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5A7EC060-9CFA-DC86-CAF4-3005BCC32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017" y="3549463"/>
            <a:ext cx="238659" cy="276163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882B3527-56B9-A943-304E-13F7D9EF96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568"/>
          <a:stretch/>
        </p:blipFill>
        <p:spPr>
          <a:xfrm>
            <a:off x="2893358" y="3371950"/>
            <a:ext cx="238659" cy="238692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F74BDA02-51F4-F1D5-6E23-3202A289E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18" y="4212004"/>
            <a:ext cx="238659" cy="276163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C961E817-B7E7-5983-2698-5A1812007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896" y="3428527"/>
            <a:ext cx="238659" cy="276163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763CA417-5746-DAC1-2141-33F60741D5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568"/>
          <a:stretch/>
        </p:blipFill>
        <p:spPr>
          <a:xfrm>
            <a:off x="4496796" y="4092657"/>
            <a:ext cx="238659" cy="238692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A9C1F6F-E47D-A949-F2E2-11044AD497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568"/>
          <a:stretch/>
        </p:blipFill>
        <p:spPr>
          <a:xfrm>
            <a:off x="4704865" y="4280507"/>
            <a:ext cx="238659" cy="238692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1A3ECBE-BB62-64BA-9D81-DC4D2DE323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568"/>
          <a:stretch/>
        </p:blipFill>
        <p:spPr>
          <a:xfrm>
            <a:off x="5785743" y="4159902"/>
            <a:ext cx="238659" cy="238692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25ADEFD0-3BF3-28F3-1E5B-29E45DF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</p:spPr>
        <p:txBody>
          <a:bodyPr/>
          <a:lstStyle/>
          <a:p>
            <a:r>
              <a:rPr lang="en-US" sz="2800" dirty="0" err="1"/>
              <a:t>Averievite</a:t>
            </a:r>
            <a:r>
              <a:rPr lang="en-US" sz="2800" dirty="0"/>
              <a:t>: </a:t>
            </a:r>
            <a:r>
              <a:rPr lang="en-US" sz="2800" b="0" dirty="0"/>
              <a:t>Cu</a:t>
            </a:r>
            <a:r>
              <a:rPr lang="en-US" sz="2800" b="0" baseline="-25000" dirty="0"/>
              <a:t>5-x</a:t>
            </a:r>
            <a:r>
              <a:rPr lang="en-US" sz="2800" b="0" dirty="0"/>
              <a:t>Zn</a:t>
            </a:r>
            <a:r>
              <a:rPr lang="en-US" sz="2800" b="0" baseline="-25000" dirty="0"/>
              <a:t>x</a:t>
            </a:r>
            <a:r>
              <a:rPr lang="en-US" sz="2800" b="0" dirty="0"/>
              <a:t>V</a:t>
            </a:r>
            <a:r>
              <a:rPr lang="en-US" sz="2800" b="0" baseline="-25000" dirty="0"/>
              <a:t>2</a:t>
            </a:r>
            <a:r>
              <a:rPr lang="en-US" sz="2800" b="0" dirty="0"/>
              <a:t>O</a:t>
            </a:r>
            <a:r>
              <a:rPr lang="en-US" sz="2800" b="0" baseline="-25000" dirty="0"/>
              <a:t>10</a:t>
            </a:r>
            <a:r>
              <a:rPr lang="en-US" sz="2800" b="0" dirty="0"/>
              <a:t>(</a:t>
            </a:r>
            <a:r>
              <a:rPr lang="en-US" sz="2800" b="0" dirty="0" err="1"/>
              <a:t>CsCl</a:t>
            </a:r>
            <a:r>
              <a:rPr lang="en-US" sz="2800" b="0" dirty="0"/>
              <a:t>)</a:t>
            </a:r>
            <a:br>
              <a:rPr lang="en-US" sz="2800" b="0" dirty="0"/>
            </a:b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8" name="TextBox 2067">
                <a:extLst>
                  <a:ext uri="{FF2B5EF4-FFF2-40B4-BE49-F238E27FC236}">
                    <a16:creationId xmlns:a16="http://schemas.microsoft.com/office/drawing/2014/main" id="{10FFEAF3-8FDE-C760-39BC-50AE560DE14B}"/>
                  </a:ext>
                </a:extLst>
              </p:cNvPr>
              <p:cNvSpPr txBox="1"/>
              <p:nvPr/>
            </p:nvSpPr>
            <p:spPr>
              <a:xfrm>
                <a:off x="7185370" y="3097005"/>
                <a:ext cx="7232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68" name="TextBox 2067">
                <a:extLst>
                  <a:ext uri="{FF2B5EF4-FFF2-40B4-BE49-F238E27FC236}">
                    <a16:creationId xmlns:a16="http://schemas.microsoft.com/office/drawing/2014/main" id="{10FFEAF3-8FDE-C760-39BC-50AE560DE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370" y="3097005"/>
                <a:ext cx="72327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TextBox 2068">
                <a:extLst>
                  <a:ext uri="{FF2B5EF4-FFF2-40B4-BE49-F238E27FC236}">
                    <a16:creationId xmlns:a16="http://schemas.microsoft.com/office/drawing/2014/main" id="{4B2B258A-502F-8414-8049-3B0C87B17A7D}"/>
                  </a:ext>
                </a:extLst>
              </p:cNvPr>
              <p:cNvSpPr txBox="1"/>
              <p:nvPr/>
            </p:nvSpPr>
            <p:spPr>
              <a:xfrm>
                <a:off x="8915956" y="3104237"/>
                <a:ext cx="7163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69" name="TextBox 2068">
                <a:extLst>
                  <a:ext uri="{FF2B5EF4-FFF2-40B4-BE49-F238E27FC236}">
                    <a16:creationId xmlns:a16="http://schemas.microsoft.com/office/drawing/2014/main" id="{4B2B258A-502F-8414-8049-3B0C87B17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956" y="3104237"/>
                <a:ext cx="71635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0" name="TextBox 2069">
                <a:extLst>
                  <a:ext uri="{FF2B5EF4-FFF2-40B4-BE49-F238E27FC236}">
                    <a16:creationId xmlns:a16="http://schemas.microsoft.com/office/drawing/2014/main" id="{4C1DFE27-E6BF-D81D-1D2D-167F1C3D5D0C}"/>
                  </a:ext>
                </a:extLst>
              </p:cNvPr>
              <p:cNvSpPr txBox="1"/>
              <p:nvPr/>
            </p:nvSpPr>
            <p:spPr>
              <a:xfrm>
                <a:off x="10639620" y="3097005"/>
                <a:ext cx="7232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70" name="TextBox 2069">
                <a:extLst>
                  <a:ext uri="{FF2B5EF4-FFF2-40B4-BE49-F238E27FC236}">
                    <a16:creationId xmlns:a16="http://schemas.microsoft.com/office/drawing/2014/main" id="{4C1DFE27-E6BF-D81D-1D2D-167F1C3D5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620" y="3097005"/>
                <a:ext cx="72327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BB5BCF3-3509-1821-A77E-8F21FFE587AC}"/>
              </a:ext>
            </a:extLst>
          </p:cNvPr>
          <p:cNvGrpSpPr/>
          <p:nvPr/>
        </p:nvGrpSpPr>
        <p:grpSpPr>
          <a:xfrm>
            <a:off x="1007069" y="1526532"/>
            <a:ext cx="783037" cy="1212935"/>
            <a:chOff x="1000650" y="1413208"/>
            <a:chExt cx="1039402" cy="1564349"/>
          </a:xfrm>
        </p:grpSpPr>
        <p:pic>
          <p:nvPicPr>
            <p:cNvPr id="12" name="Picture 11" descr="A silver ball with a yellow circle&#10;&#10;Description automatically generated">
              <a:extLst>
                <a:ext uri="{FF2B5EF4-FFF2-40B4-BE49-F238E27FC236}">
                  <a16:creationId xmlns:a16="http://schemas.microsoft.com/office/drawing/2014/main" id="{30370124-0D61-056D-B3C4-74F5190D0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50" y="1413208"/>
              <a:ext cx="494640" cy="156434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D29DA45-2F24-8527-8B83-295C5A27E8E0}"/>
                </a:ext>
              </a:extLst>
            </p:cNvPr>
            <p:cNvSpPr txBox="1"/>
            <p:nvPr/>
          </p:nvSpPr>
          <p:spPr>
            <a:xfrm>
              <a:off x="1614487" y="1421411"/>
              <a:ext cx="425565" cy="13893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sz="2000" dirty="0"/>
                <a:t>Cu</a:t>
              </a:r>
            </a:p>
            <a:p>
              <a:pPr algn="l">
                <a:spcBef>
                  <a:spcPts val="600"/>
                </a:spcBef>
              </a:pPr>
              <a:r>
                <a:rPr lang="en-US" sz="2000" dirty="0"/>
                <a:t>Zn</a:t>
              </a:r>
            </a:p>
            <a:p>
              <a:pPr algn="l">
                <a:spcBef>
                  <a:spcPts val="600"/>
                </a:spcBef>
              </a:pPr>
              <a:r>
                <a:rPr lang="en-US" sz="2000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6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27969 0.00139 " pathEditMode="fixed" rAng="0" ptsTypes="AA">
                                      <p:cBhvr>
                                        <p:cTn id="6" dur="42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67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CC903-93F9-CD4A-B92D-64A430300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0FE98C26-75A2-2895-908C-4F7DC56B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</p:spPr>
        <p:txBody>
          <a:bodyPr/>
          <a:lstStyle/>
          <a:p>
            <a:r>
              <a:rPr lang="en-US" sz="2800" dirty="0" err="1"/>
              <a:t>Averievite</a:t>
            </a:r>
            <a:r>
              <a:rPr lang="en-US" sz="2800" dirty="0"/>
              <a:t>: </a:t>
            </a:r>
            <a:r>
              <a:rPr lang="en-US" sz="2800" b="0" dirty="0"/>
              <a:t>Cu</a:t>
            </a:r>
            <a:r>
              <a:rPr lang="en-US" sz="2800" b="0" baseline="-25000" dirty="0"/>
              <a:t>5-x</a:t>
            </a:r>
            <a:r>
              <a:rPr lang="en-US" sz="2800" b="0" dirty="0"/>
              <a:t>Zn</a:t>
            </a:r>
            <a:r>
              <a:rPr lang="en-US" sz="2800" b="0" baseline="-25000" dirty="0"/>
              <a:t>x</a:t>
            </a:r>
            <a:r>
              <a:rPr lang="en-US" sz="2800" b="0" dirty="0"/>
              <a:t>V</a:t>
            </a:r>
            <a:r>
              <a:rPr lang="en-US" sz="2800" b="0" baseline="-25000" dirty="0"/>
              <a:t>2</a:t>
            </a:r>
            <a:r>
              <a:rPr lang="en-US" sz="2800" b="0" dirty="0"/>
              <a:t>O</a:t>
            </a:r>
            <a:r>
              <a:rPr lang="en-US" sz="2800" b="0" baseline="-25000" dirty="0"/>
              <a:t>10</a:t>
            </a:r>
            <a:r>
              <a:rPr lang="en-US" sz="2800" b="0" dirty="0"/>
              <a:t>(</a:t>
            </a:r>
            <a:r>
              <a:rPr lang="en-US" sz="2800" b="0" dirty="0" err="1"/>
              <a:t>CsCl</a:t>
            </a:r>
            <a:r>
              <a:rPr lang="en-US" sz="2800" b="0" dirty="0"/>
              <a:t>)</a:t>
            </a:r>
            <a:br>
              <a:rPr lang="en-US" sz="2800" b="0" dirty="0"/>
            </a:br>
            <a:endParaRPr lang="en-US" b="0" dirty="0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799BD98E-FDF1-31A1-44EC-E1CDADD99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6666187" cy="35283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C84D83-C1BE-138A-21EB-4F5C5971C96F}"/>
              </a:ext>
            </a:extLst>
          </p:cNvPr>
          <p:cNvSpPr/>
          <p:nvPr/>
        </p:nvSpPr>
        <p:spPr>
          <a:xfrm>
            <a:off x="335360" y="4689919"/>
            <a:ext cx="3874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Biesner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Phys.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 105 (2022)</a:t>
            </a: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280CC749-B062-A6FC-F714-EE3C91598E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8931"/>
          <a:stretch/>
        </p:blipFill>
        <p:spPr>
          <a:xfrm>
            <a:off x="8526595" y="620688"/>
            <a:ext cx="3665405" cy="26466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CB25B5-4C15-98D2-65EC-F8512D62101B}"/>
              </a:ext>
            </a:extLst>
          </p:cNvPr>
          <p:cNvSpPr/>
          <p:nvPr/>
        </p:nvSpPr>
        <p:spPr>
          <a:xfrm>
            <a:off x="7379564" y="6115434"/>
            <a:ext cx="3958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A.S.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Botana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Phys.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 98 (2018)</a:t>
            </a:r>
          </a:p>
        </p:txBody>
      </p:sp>
    </p:spTree>
    <p:extLst>
      <p:ext uri="{BB962C8B-B14F-4D97-AF65-F5344CB8AC3E}">
        <p14:creationId xmlns:p14="http://schemas.microsoft.com/office/powerpoint/2010/main" val="93539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FDE93-7698-8AE5-6009-FD9336EFC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72D7C822-1D0E-6B52-7987-D07BAC5C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</p:spPr>
        <p:txBody>
          <a:bodyPr/>
          <a:lstStyle/>
          <a:p>
            <a:r>
              <a:rPr lang="en-US" sz="2800" dirty="0" err="1"/>
              <a:t>Averievite</a:t>
            </a:r>
            <a:r>
              <a:rPr lang="en-US" sz="2800" dirty="0"/>
              <a:t>: </a:t>
            </a:r>
            <a:r>
              <a:rPr lang="en-US" sz="2800" b="0" dirty="0"/>
              <a:t>Cu</a:t>
            </a:r>
            <a:r>
              <a:rPr lang="en-US" sz="2800" b="0" baseline="-25000" dirty="0"/>
              <a:t>5-x</a:t>
            </a:r>
            <a:r>
              <a:rPr lang="en-US" sz="2800" b="0" dirty="0"/>
              <a:t>Zn</a:t>
            </a:r>
            <a:r>
              <a:rPr lang="en-US" sz="2800" b="0" baseline="-25000" dirty="0"/>
              <a:t>x</a:t>
            </a:r>
            <a:r>
              <a:rPr lang="en-US" sz="2800" b="0" dirty="0"/>
              <a:t>V</a:t>
            </a:r>
            <a:r>
              <a:rPr lang="en-US" sz="2800" b="0" baseline="-25000" dirty="0"/>
              <a:t>2</a:t>
            </a:r>
            <a:r>
              <a:rPr lang="en-US" sz="2800" b="0" dirty="0"/>
              <a:t>O</a:t>
            </a:r>
            <a:r>
              <a:rPr lang="en-US" sz="2800" b="0" baseline="-25000" dirty="0"/>
              <a:t>10</a:t>
            </a:r>
            <a:r>
              <a:rPr lang="en-US" sz="2800" b="0" dirty="0"/>
              <a:t>(</a:t>
            </a:r>
            <a:r>
              <a:rPr lang="en-US" sz="2800" b="0" dirty="0" err="1"/>
              <a:t>CsCl</a:t>
            </a:r>
            <a:r>
              <a:rPr lang="en-US" sz="2800" b="0" dirty="0"/>
              <a:t>)</a:t>
            </a:r>
            <a:br>
              <a:rPr lang="en-US" sz="2800" b="0" dirty="0"/>
            </a:br>
            <a:endParaRPr lang="en-US" b="0" dirty="0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919DA9C4-3F86-1FE4-28C6-7BDCAE91C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6666187" cy="35283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C0F541-B4E5-E052-E381-B6184279A390}"/>
              </a:ext>
            </a:extLst>
          </p:cNvPr>
          <p:cNvSpPr/>
          <p:nvPr/>
        </p:nvSpPr>
        <p:spPr>
          <a:xfrm>
            <a:off x="335360" y="4689919"/>
            <a:ext cx="3874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Biesner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Phys.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 105 (2022)</a:t>
            </a: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C28A50C6-A2D9-E91D-C154-01E3F42AC0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8931"/>
          <a:stretch/>
        </p:blipFill>
        <p:spPr>
          <a:xfrm>
            <a:off x="8526595" y="620688"/>
            <a:ext cx="3665405" cy="2646648"/>
          </a:xfrm>
          <a:prstGeom prst="rect">
            <a:avLst/>
          </a:prstGeom>
        </p:spPr>
      </p:pic>
      <p:pic>
        <p:nvPicPr>
          <p:cNvPr id="11" name="Image 2">
            <a:extLst>
              <a:ext uri="{FF2B5EF4-FFF2-40B4-BE49-F238E27FC236}">
                <a16:creationId xmlns:a16="http://schemas.microsoft.com/office/drawing/2014/main" id="{F7030D03-A7B3-E831-43CB-CBD39E2FB2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86"/>
          <a:stretch/>
        </p:blipFill>
        <p:spPr>
          <a:xfrm>
            <a:off x="8328248" y="3267336"/>
            <a:ext cx="3720137" cy="28701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AF9A60-2907-6DEB-D096-113D68D8EFEC}"/>
              </a:ext>
            </a:extLst>
          </p:cNvPr>
          <p:cNvSpPr/>
          <p:nvPr/>
        </p:nvSpPr>
        <p:spPr>
          <a:xfrm>
            <a:off x="7392144" y="6395038"/>
            <a:ext cx="4926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Georgopoulou et al, ArXiv 2306.14739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CB7A0B-7FF3-75A8-4094-FB6CC4756E26}"/>
              </a:ext>
            </a:extLst>
          </p:cNvPr>
          <p:cNvSpPr/>
          <p:nvPr/>
        </p:nvSpPr>
        <p:spPr>
          <a:xfrm>
            <a:off x="7379564" y="6115434"/>
            <a:ext cx="3958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A.S.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Botana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Phys.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 98 (2018)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144F2-0019-BB34-C9D5-1956D59C765B}"/>
              </a:ext>
            </a:extLst>
          </p:cNvPr>
          <p:cNvSpPr txBox="1"/>
          <p:nvPr/>
        </p:nvSpPr>
        <p:spPr>
          <a:xfrm>
            <a:off x="604534" y="5462006"/>
            <a:ext cx="5943999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/>
              <a:t>When does the system become dynamic?</a:t>
            </a:r>
          </a:p>
          <a:p>
            <a:pPr algn="l"/>
            <a:r>
              <a:rPr lang="en-US" sz="2000" dirty="0"/>
              <a:t>What are the ground states for different substitutions?</a:t>
            </a:r>
          </a:p>
          <a:p>
            <a:pPr algn="l"/>
            <a:r>
              <a:rPr lang="en-US" sz="2000" dirty="0"/>
              <a:t>How do the ground states evolve?</a:t>
            </a:r>
          </a:p>
          <a:p>
            <a:pPr algn="l"/>
            <a:r>
              <a:rPr lang="en-US" sz="2000" dirty="0"/>
              <a:t> -&gt;  muon experiments on Zn0, Zn1, Zn2</a:t>
            </a:r>
          </a:p>
        </p:txBody>
      </p:sp>
    </p:spTree>
    <p:extLst>
      <p:ext uri="{BB962C8B-B14F-4D97-AF65-F5344CB8AC3E}">
        <p14:creationId xmlns:p14="http://schemas.microsoft.com/office/powerpoint/2010/main" val="369422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B8B9-A21D-FE2C-DE36-7055B619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measurements – Zn0 case</a:t>
            </a:r>
            <a:endParaRPr lang="en-CH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AD66DD-23E4-5094-4E03-5FE3FAA316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5200" y="1390169"/>
            <a:ext cx="5291474" cy="4644616"/>
          </a:xfrm>
        </p:spPr>
        <p:txBody>
          <a:bodyPr/>
          <a:lstStyle/>
          <a:p>
            <a:r>
              <a:rPr lang="en-US" dirty="0"/>
              <a:t>Comparing with the neutron results</a:t>
            </a:r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A1194-E2E0-50CA-3D34-7B4AA717E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268760"/>
            <a:ext cx="5640277" cy="3528392"/>
          </a:xfrm>
          <a:prstGeom prst="rect">
            <a:avLst/>
          </a:prstGeom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97EA3416-114B-8E25-C197-767AC4AB2F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008" b="23821"/>
          <a:stretch/>
        </p:blipFill>
        <p:spPr>
          <a:xfrm>
            <a:off x="6205200" y="1759501"/>
            <a:ext cx="5579431" cy="47335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7E9906-85B2-274E-85E4-9B011E469311}"/>
              </a:ext>
            </a:extLst>
          </p:cNvPr>
          <p:cNvSpPr txBox="1"/>
          <p:nvPr/>
        </p:nvSpPr>
        <p:spPr>
          <a:xfrm>
            <a:off x="335360" y="5098581"/>
            <a:ext cx="6094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Magnetic order setting in at ~24 K</a:t>
            </a:r>
            <a:br>
              <a:rPr lang="en-US" dirty="0"/>
            </a:br>
            <a:r>
              <a:rPr lang="en-US" dirty="0"/>
              <a:t>Excitations can be modelled as spin waves</a:t>
            </a:r>
            <a:br>
              <a:rPr lang="en-US" dirty="0"/>
            </a:br>
            <a:r>
              <a:rPr lang="en-US" dirty="0"/>
              <a:t>(all powder measurements)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24182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8084D-9E2C-A758-EC30-C2AFF0733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D435-1A59-DBE3-FD87-F9945D96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78296"/>
            <a:ext cx="10081119" cy="810444"/>
          </a:xfrm>
        </p:spPr>
        <p:txBody>
          <a:bodyPr/>
          <a:lstStyle/>
          <a:p>
            <a:r>
              <a:rPr lang="en-US" dirty="0"/>
              <a:t>Muon measurements – Further removal of copper from interlayers</a:t>
            </a:r>
            <a:endParaRPr lang="en-CH" dirty="0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464558F4-7C0E-7B3D-89C4-3FA4F3C60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980728"/>
            <a:ext cx="9145016" cy="57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6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99730-656A-877E-63F6-F2521E694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7956-6266-181F-4E61-5500096F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78296"/>
            <a:ext cx="10081119" cy="810444"/>
          </a:xfrm>
        </p:spPr>
        <p:txBody>
          <a:bodyPr/>
          <a:lstStyle/>
          <a:p>
            <a:r>
              <a:rPr lang="en-US" dirty="0"/>
              <a:t>Muon measurements – Zn2</a:t>
            </a:r>
            <a:endParaRPr lang="en-CH" dirty="0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9709FA99-6E57-F7E6-0982-2AE90F3B9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20" y="764630"/>
            <a:ext cx="4493424" cy="2808390"/>
          </a:xfrm>
          <a:prstGeom prst="rect">
            <a:avLst/>
          </a:prstGeom>
        </p:spPr>
      </p:pic>
      <p:pic>
        <p:nvPicPr>
          <p:cNvPr id="5" name="Image 9">
            <a:extLst>
              <a:ext uri="{FF2B5EF4-FFF2-40B4-BE49-F238E27FC236}">
                <a16:creationId xmlns:a16="http://schemas.microsoft.com/office/drawing/2014/main" id="{19847FE3-4D7C-1D46-2F5B-FFDAC7C6B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84" y="3842745"/>
            <a:ext cx="4493425" cy="2808390"/>
          </a:xfrm>
          <a:prstGeom prst="rect">
            <a:avLst/>
          </a:prstGeom>
        </p:spPr>
      </p:pic>
      <p:sp>
        <p:nvSpPr>
          <p:cNvPr id="6" name="ZoneTexte 2">
            <a:extLst>
              <a:ext uri="{FF2B5EF4-FFF2-40B4-BE49-F238E27FC236}">
                <a16:creationId xmlns:a16="http://schemas.microsoft.com/office/drawing/2014/main" id="{E6E488BD-E541-0B7F-82D1-AACEAA47DA32}"/>
              </a:ext>
            </a:extLst>
          </p:cNvPr>
          <p:cNvSpPr txBox="1"/>
          <p:nvPr/>
        </p:nvSpPr>
        <p:spPr>
          <a:xfrm>
            <a:off x="6504130" y="836712"/>
            <a:ext cx="468871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relaxation components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it were static, decoupling expected at ~100 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the case! A dynamical state at T =0.28 K &lt;&lt; J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64716E74-D863-9922-C3E4-BBAF45B02D7F}"/>
              </a:ext>
            </a:extLst>
          </p:cNvPr>
          <p:cNvSpPr txBox="1"/>
          <p:nvPr/>
        </p:nvSpPr>
        <p:spPr>
          <a:xfrm>
            <a:off x="1061884" y="196645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2352D7-4DAE-1BB9-B6CA-4D9369256432}"/>
              </a:ext>
            </a:extLst>
          </p:cNvPr>
          <p:cNvSpPr txBox="1"/>
          <p:nvPr/>
        </p:nvSpPr>
        <p:spPr>
          <a:xfrm>
            <a:off x="1061884" y="489647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AC303-B7FF-59CC-538E-CB350495D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1422353"/>
            <a:ext cx="407904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7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1C198-E1B1-3DC4-A418-7E738E489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BB8E-2208-2EC8-411C-F0753968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78296"/>
            <a:ext cx="10081119" cy="810444"/>
          </a:xfrm>
        </p:spPr>
        <p:txBody>
          <a:bodyPr/>
          <a:lstStyle/>
          <a:p>
            <a:r>
              <a:rPr lang="en-US" dirty="0"/>
              <a:t>Muon measurements – Zn2</a:t>
            </a:r>
            <a:endParaRPr lang="en-CH" dirty="0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ED0AD75B-2AB4-4F00-76F1-0A08FD9D0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844836"/>
            <a:ext cx="4493424" cy="2808390"/>
          </a:xfrm>
          <a:prstGeom prst="rect">
            <a:avLst/>
          </a:prstGeom>
        </p:spPr>
      </p:pic>
      <p:pic>
        <p:nvPicPr>
          <p:cNvPr id="10" name="Image 8">
            <a:extLst>
              <a:ext uri="{FF2B5EF4-FFF2-40B4-BE49-F238E27FC236}">
                <a16:creationId xmlns:a16="http://schemas.microsoft.com/office/drawing/2014/main" id="{4974B83C-1BAF-5445-E825-220ABFCB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22" y="188607"/>
            <a:ext cx="3807441" cy="6187091"/>
          </a:xfrm>
          <a:prstGeom prst="rect">
            <a:avLst/>
          </a:prstGeom>
        </p:spPr>
      </p:pic>
      <p:pic>
        <p:nvPicPr>
          <p:cNvPr id="12" name="Image 2">
            <a:extLst>
              <a:ext uri="{FF2B5EF4-FFF2-40B4-BE49-F238E27FC236}">
                <a16:creationId xmlns:a16="http://schemas.microsoft.com/office/drawing/2014/main" id="{53D4216F-640D-52E8-916B-91D4E02A7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5085184"/>
            <a:ext cx="4629297" cy="407460"/>
          </a:xfrm>
          <a:prstGeom prst="rect">
            <a:avLst/>
          </a:prstGeom>
        </p:spPr>
      </p:pic>
      <p:sp>
        <p:nvSpPr>
          <p:cNvPr id="13" name="ZoneTexte 4">
            <a:extLst>
              <a:ext uri="{FF2B5EF4-FFF2-40B4-BE49-F238E27FC236}">
                <a16:creationId xmlns:a16="http://schemas.microsoft.com/office/drawing/2014/main" id="{4A0A4CF3-88C5-7386-274A-3F0941174A8D}"/>
              </a:ext>
            </a:extLst>
          </p:cNvPr>
          <p:cNvSpPr txBox="1"/>
          <p:nvPr/>
        </p:nvSpPr>
        <p:spPr>
          <a:xfrm>
            <a:off x="7464322" y="395354"/>
            <a:ext cx="2232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fraction</a:t>
            </a:r>
          </a:p>
        </p:txBody>
      </p:sp>
      <p:sp>
        <p:nvSpPr>
          <p:cNvPr id="14" name="ZoneTexte 10">
            <a:extLst>
              <a:ext uri="{FF2B5EF4-FFF2-40B4-BE49-F238E27FC236}">
                <a16:creationId xmlns:a16="http://schemas.microsoft.com/office/drawing/2014/main" id="{E177E0B7-E0F8-324D-DEC5-0B74D44380E9}"/>
              </a:ext>
            </a:extLst>
          </p:cNvPr>
          <p:cNvSpPr txBox="1"/>
          <p:nvPr/>
        </p:nvSpPr>
        <p:spPr>
          <a:xfrm>
            <a:off x="7595512" y="2348906"/>
            <a:ext cx="2101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relaxation</a:t>
            </a:r>
          </a:p>
        </p:txBody>
      </p:sp>
      <p:sp>
        <p:nvSpPr>
          <p:cNvPr id="15" name="ZoneTexte 11">
            <a:extLst>
              <a:ext uri="{FF2B5EF4-FFF2-40B4-BE49-F238E27FC236}">
                <a16:creationId xmlns:a16="http://schemas.microsoft.com/office/drawing/2014/main" id="{A49C27AB-CAE5-A3E2-BF26-851795BC43A7}"/>
              </a:ext>
            </a:extLst>
          </p:cNvPr>
          <p:cNvSpPr txBox="1"/>
          <p:nvPr/>
        </p:nvSpPr>
        <p:spPr>
          <a:xfrm>
            <a:off x="7464323" y="4283894"/>
            <a:ext cx="22742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relaxation</a:t>
            </a:r>
          </a:p>
        </p:txBody>
      </p:sp>
    </p:spTree>
    <p:extLst>
      <p:ext uri="{BB962C8B-B14F-4D97-AF65-F5344CB8AC3E}">
        <p14:creationId xmlns:p14="http://schemas.microsoft.com/office/powerpoint/2010/main" val="112886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CB709-B4A7-5D98-A0D4-EEFACDF0E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4D70-384F-5BF1-D626-867B845B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78296"/>
            <a:ext cx="10081119" cy="810444"/>
          </a:xfrm>
        </p:spPr>
        <p:txBody>
          <a:bodyPr/>
          <a:lstStyle/>
          <a:p>
            <a:r>
              <a:rPr lang="en-US" dirty="0"/>
              <a:t>Muon measurements – Zn1</a:t>
            </a:r>
            <a:endParaRPr lang="en-CH" dirty="0"/>
          </a:p>
        </p:txBody>
      </p:sp>
      <p:pic>
        <p:nvPicPr>
          <p:cNvPr id="3" name="Image 12">
            <a:extLst>
              <a:ext uri="{FF2B5EF4-FFF2-40B4-BE49-F238E27FC236}">
                <a16:creationId xmlns:a16="http://schemas.microsoft.com/office/drawing/2014/main" id="{C95A7901-D076-CDBE-B5AA-2C35BB66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05" y="692522"/>
            <a:ext cx="5069504" cy="31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6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adeleine Georgopoulou">
            <a:extLst>
              <a:ext uri="{FF2B5EF4-FFF2-40B4-BE49-F238E27FC236}">
                <a16:creationId xmlns:a16="http://schemas.microsoft.com/office/drawing/2014/main" id="{22219D6B-EB3F-B829-2466-88CBCEFD3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r="17067" b="25330"/>
          <a:stretch/>
        </p:blipFill>
        <p:spPr bwMode="auto">
          <a:xfrm>
            <a:off x="3935760" y="4400652"/>
            <a:ext cx="1152128" cy="123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A442249-5F56-5FCE-27CF-9C7C82C0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37112"/>
            <a:ext cx="1244678" cy="123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9E6EA4B-F745-EA6F-E568-F29A9B2C6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4437112"/>
            <a:ext cx="1244678" cy="119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wearing a blue vest and glasses&#10;&#10;Description automatically generated">
            <a:extLst>
              <a:ext uri="{FF2B5EF4-FFF2-40B4-BE49-F238E27FC236}">
                <a16:creationId xmlns:a16="http://schemas.microsoft.com/office/drawing/2014/main" id="{FA45D366-780D-A76A-A5A7-551FDDF19B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75"/>
          <a:stretch/>
        </p:blipFill>
        <p:spPr>
          <a:xfrm>
            <a:off x="767408" y="4339219"/>
            <a:ext cx="1415312" cy="12932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6A972D-6665-74AF-C67B-8108856B2195}"/>
              </a:ext>
            </a:extLst>
          </p:cNvPr>
          <p:cNvSpPr txBox="1"/>
          <p:nvPr/>
        </p:nvSpPr>
        <p:spPr>
          <a:xfrm>
            <a:off x="551384" y="5733256"/>
            <a:ext cx="11449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/>
              </a:rPr>
              <a:t>Lara Suarez-Garcia		Madeleine Georgopoulou	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	   Fabrice Bert 		      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Philippe Mendels</a:t>
            </a:r>
            <a:endParaRPr lang="de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749265-7835-43FA-D0DB-3374464F8EC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195"/>
          <a:stretch/>
        </p:blipFill>
        <p:spPr>
          <a:xfrm>
            <a:off x="247607" y="755412"/>
            <a:ext cx="11696786" cy="30336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FA952F-C52F-EA89-7E1C-0DE15025D83F}"/>
              </a:ext>
            </a:extLst>
          </p:cNvPr>
          <p:cNvCxnSpPr>
            <a:cxnSpLocks/>
          </p:cNvCxnSpPr>
          <p:nvPr/>
        </p:nvCxnSpPr>
        <p:spPr>
          <a:xfrm>
            <a:off x="2567608" y="3212976"/>
            <a:ext cx="20882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0A15C8-1F3E-E3E4-245E-888EAF962403}"/>
              </a:ext>
            </a:extLst>
          </p:cNvPr>
          <p:cNvCxnSpPr>
            <a:cxnSpLocks/>
          </p:cNvCxnSpPr>
          <p:nvPr/>
        </p:nvCxnSpPr>
        <p:spPr>
          <a:xfrm>
            <a:off x="7752184" y="3212976"/>
            <a:ext cx="208823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B75EDC-A8A2-D843-1883-8679AA156081}"/>
              </a:ext>
            </a:extLst>
          </p:cNvPr>
          <p:cNvCxnSpPr>
            <a:cxnSpLocks/>
          </p:cNvCxnSpPr>
          <p:nvPr/>
        </p:nvCxnSpPr>
        <p:spPr>
          <a:xfrm>
            <a:off x="8184232" y="3861048"/>
            <a:ext cx="288032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89E73-28D5-2AE7-F23F-01D4085B4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04B2-4DBF-5179-AD24-09C2FCF5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78296"/>
            <a:ext cx="10081119" cy="810444"/>
          </a:xfrm>
        </p:spPr>
        <p:txBody>
          <a:bodyPr/>
          <a:lstStyle/>
          <a:p>
            <a:r>
              <a:rPr lang="en-US" dirty="0"/>
              <a:t>Muon measurements – Zn1</a:t>
            </a:r>
            <a:endParaRPr lang="en-CH" dirty="0"/>
          </a:p>
        </p:txBody>
      </p:sp>
      <p:pic>
        <p:nvPicPr>
          <p:cNvPr id="12" name="Image 2">
            <a:extLst>
              <a:ext uri="{FF2B5EF4-FFF2-40B4-BE49-F238E27FC236}">
                <a16:creationId xmlns:a16="http://schemas.microsoft.com/office/drawing/2014/main" id="{F3AAE0D6-A7B1-C5D1-C3E1-DA781ECFE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213228"/>
            <a:ext cx="4629297" cy="407460"/>
          </a:xfrm>
          <a:prstGeom prst="rect">
            <a:avLst/>
          </a:prstGeom>
        </p:spPr>
      </p:pic>
      <p:pic>
        <p:nvPicPr>
          <p:cNvPr id="3" name="Image 12">
            <a:extLst>
              <a:ext uri="{FF2B5EF4-FFF2-40B4-BE49-F238E27FC236}">
                <a16:creationId xmlns:a16="http://schemas.microsoft.com/office/drawing/2014/main" id="{3D8E134F-7CD4-4B1C-A7E1-F8BFB29B7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05" y="692522"/>
            <a:ext cx="5069504" cy="316844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CEF4E0B8-0CA5-981F-1EE9-CF1917D15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41" y="729004"/>
            <a:ext cx="3744227" cy="6084369"/>
          </a:xfrm>
          <a:prstGeom prst="rect">
            <a:avLst/>
          </a:prstGeom>
        </p:spPr>
      </p:pic>
      <p:sp>
        <p:nvSpPr>
          <p:cNvPr id="6" name="ZoneTexte 6">
            <a:extLst>
              <a:ext uri="{FF2B5EF4-FFF2-40B4-BE49-F238E27FC236}">
                <a16:creationId xmlns:a16="http://schemas.microsoft.com/office/drawing/2014/main" id="{AF937F01-719C-8AA7-40E5-E886D3948AFB}"/>
              </a:ext>
            </a:extLst>
          </p:cNvPr>
          <p:cNvSpPr txBox="1"/>
          <p:nvPr/>
        </p:nvSpPr>
        <p:spPr>
          <a:xfrm>
            <a:off x="8760520" y="971280"/>
            <a:ext cx="2232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fraction</a:t>
            </a: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9C44FEC8-324D-F68F-4E13-349696C14DA4}"/>
              </a:ext>
            </a:extLst>
          </p:cNvPr>
          <p:cNvSpPr txBox="1"/>
          <p:nvPr/>
        </p:nvSpPr>
        <p:spPr>
          <a:xfrm>
            <a:off x="8891710" y="2924832"/>
            <a:ext cx="2101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relaxation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9BB6E2FD-3CA9-C0C2-2F6A-FA0F3C200078}"/>
              </a:ext>
            </a:extLst>
          </p:cNvPr>
          <p:cNvSpPr txBox="1"/>
          <p:nvPr/>
        </p:nvSpPr>
        <p:spPr>
          <a:xfrm>
            <a:off x="8862574" y="4859820"/>
            <a:ext cx="22742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relaxation</a:t>
            </a:r>
          </a:p>
        </p:txBody>
      </p:sp>
      <p:cxnSp>
        <p:nvCxnSpPr>
          <p:cNvPr id="11" name="Connecteur droit avec flèche 3">
            <a:extLst>
              <a:ext uri="{FF2B5EF4-FFF2-40B4-BE49-F238E27FC236}">
                <a16:creationId xmlns:a16="http://schemas.microsoft.com/office/drawing/2014/main" id="{5D828634-5B4C-6CD6-1378-303A39078AAE}"/>
              </a:ext>
            </a:extLst>
          </p:cNvPr>
          <p:cNvCxnSpPr/>
          <p:nvPr/>
        </p:nvCxnSpPr>
        <p:spPr>
          <a:xfrm flipV="1">
            <a:off x="8842910" y="5640153"/>
            <a:ext cx="0" cy="79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925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879C2-8629-4622-258C-3F1465631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E5CE-0AF4-F297-FC68-020C226B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78296"/>
            <a:ext cx="10081119" cy="810444"/>
          </a:xfrm>
        </p:spPr>
        <p:txBody>
          <a:bodyPr/>
          <a:lstStyle/>
          <a:p>
            <a:r>
              <a:rPr lang="en-US" dirty="0"/>
              <a:t>Muon measurements – Zn1 – a quasi-static state</a:t>
            </a:r>
            <a:endParaRPr lang="en-CH" dirty="0"/>
          </a:p>
        </p:txBody>
      </p:sp>
      <p:pic>
        <p:nvPicPr>
          <p:cNvPr id="3" name="Image 12">
            <a:extLst>
              <a:ext uri="{FF2B5EF4-FFF2-40B4-BE49-F238E27FC236}">
                <a16:creationId xmlns:a16="http://schemas.microsoft.com/office/drawing/2014/main" id="{0CA64D2B-FAA5-F802-C4EA-BB1ED1132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05" y="692522"/>
            <a:ext cx="5069504" cy="316844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033BD14C-5608-6D0D-D93C-ABD623A75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41" y="729004"/>
            <a:ext cx="3744227" cy="6084369"/>
          </a:xfrm>
          <a:prstGeom prst="rect">
            <a:avLst/>
          </a:prstGeom>
        </p:spPr>
      </p:pic>
      <p:pic>
        <p:nvPicPr>
          <p:cNvPr id="5" name="Image 10">
            <a:extLst>
              <a:ext uri="{FF2B5EF4-FFF2-40B4-BE49-F238E27FC236}">
                <a16:creationId xmlns:a16="http://schemas.microsoft.com/office/drawing/2014/main" id="{B5809155-527C-6887-8577-6A8A3BE96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05" y="3782778"/>
            <a:ext cx="5079384" cy="3174614"/>
          </a:xfrm>
          <a:prstGeom prst="rect">
            <a:avLst/>
          </a:prstGeom>
        </p:spPr>
      </p:pic>
      <p:sp>
        <p:nvSpPr>
          <p:cNvPr id="6" name="ZoneTexte 6">
            <a:extLst>
              <a:ext uri="{FF2B5EF4-FFF2-40B4-BE49-F238E27FC236}">
                <a16:creationId xmlns:a16="http://schemas.microsoft.com/office/drawing/2014/main" id="{4F0C99A3-8B6E-8485-36AE-C69128962A01}"/>
              </a:ext>
            </a:extLst>
          </p:cNvPr>
          <p:cNvSpPr txBox="1"/>
          <p:nvPr/>
        </p:nvSpPr>
        <p:spPr>
          <a:xfrm>
            <a:off x="8760520" y="971280"/>
            <a:ext cx="2232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fraction</a:t>
            </a: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C7B8A2C-F314-20EB-8D05-7FA3BB78F831}"/>
              </a:ext>
            </a:extLst>
          </p:cNvPr>
          <p:cNvSpPr txBox="1"/>
          <p:nvPr/>
        </p:nvSpPr>
        <p:spPr>
          <a:xfrm>
            <a:off x="8891710" y="2924832"/>
            <a:ext cx="2101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relaxation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66CAC93A-18AF-B0C2-BF8F-3A5B57B10649}"/>
              </a:ext>
            </a:extLst>
          </p:cNvPr>
          <p:cNvSpPr txBox="1"/>
          <p:nvPr/>
        </p:nvSpPr>
        <p:spPr>
          <a:xfrm>
            <a:off x="8862574" y="4859820"/>
            <a:ext cx="22742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relaxation</a:t>
            </a:r>
          </a:p>
        </p:txBody>
      </p:sp>
      <p:cxnSp>
        <p:nvCxnSpPr>
          <p:cNvPr id="11" name="Connecteur droit avec flèche 3">
            <a:extLst>
              <a:ext uri="{FF2B5EF4-FFF2-40B4-BE49-F238E27FC236}">
                <a16:creationId xmlns:a16="http://schemas.microsoft.com/office/drawing/2014/main" id="{56217D48-EE38-F759-1110-F5B7F95F5D49}"/>
              </a:ext>
            </a:extLst>
          </p:cNvPr>
          <p:cNvCxnSpPr/>
          <p:nvPr/>
        </p:nvCxnSpPr>
        <p:spPr>
          <a:xfrm flipV="1">
            <a:off x="8842910" y="5640153"/>
            <a:ext cx="0" cy="79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045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E18E1-686F-FFB9-3F37-B91D9B136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F0A1-C7DF-853E-F5C5-CC9F6DC9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with neutron results</a:t>
            </a:r>
            <a:endParaRPr lang="en-CH" dirty="0"/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4782FF68-23F5-C802-CA7D-F7AFAF9F785A}"/>
              </a:ext>
            </a:extLst>
          </p:cNvPr>
          <p:cNvSpPr txBox="1"/>
          <p:nvPr/>
        </p:nvSpPr>
        <p:spPr>
          <a:xfrm>
            <a:off x="6176742" y="84162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Zn</a:t>
            </a:r>
            <a:r>
              <a:rPr lang="fr-F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86946F3A-3BFC-38BE-A855-DF0898991ECD}"/>
              </a:ext>
            </a:extLst>
          </p:cNvPr>
          <p:cNvSpPr txBox="1"/>
          <p:nvPr/>
        </p:nvSpPr>
        <p:spPr>
          <a:xfrm>
            <a:off x="9721278" y="83671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Zn</a:t>
            </a:r>
            <a:r>
              <a:rPr lang="fr-F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56118D99-99BF-110F-8DA9-2F150A09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25" y="1343143"/>
            <a:ext cx="10979323" cy="4034070"/>
          </a:xfrm>
          <a:prstGeom prst="rect">
            <a:avLst/>
          </a:prstGeom>
        </p:spPr>
      </p:pic>
      <p:sp>
        <p:nvSpPr>
          <p:cNvPr id="11" name="ZoneTexte 5">
            <a:extLst>
              <a:ext uri="{FF2B5EF4-FFF2-40B4-BE49-F238E27FC236}">
                <a16:creationId xmlns:a16="http://schemas.microsoft.com/office/drawing/2014/main" id="{AF272EDC-554E-25D8-5CB3-1A2FC562469A}"/>
              </a:ext>
            </a:extLst>
          </p:cNvPr>
          <p:cNvSpPr txBox="1"/>
          <p:nvPr/>
        </p:nvSpPr>
        <p:spPr>
          <a:xfrm>
            <a:off x="2788592" y="84454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Zn</a:t>
            </a:r>
            <a:r>
              <a:rPr lang="fr-F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ZoneTexte 9">
            <a:extLst>
              <a:ext uri="{FF2B5EF4-FFF2-40B4-BE49-F238E27FC236}">
                <a16:creationId xmlns:a16="http://schemas.microsoft.com/office/drawing/2014/main" id="{18EC79E7-03CF-521B-4401-FEC2356B5159}"/>
              </a:ext>
            </a:extLst>
          </p:cNvPr>
          <p:cNvSpPr txBox="1"/>
          <p:nvPr/>
        </p:nvSpPr>
        <p:spPr>
          <a:xfrm>
            <a:off x="2316644" y="5409229"/>
            <a:ext cx="121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Spin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waves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7C22D776-DC03-09C1-2613-D6856F9EC9EF}"/>
              </a:ext>
            </a:extLst>
          </p:cNvPr>
          <p:cNvSpPr txBox="1"/>
          <p:nvPr/>
        </p:nvSpPr>
        <p:spPr>
          <a:xfrm>
            <a:off x="5566219" y="5423979"/>
            <a:ext cx="274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Diffuse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scattering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1">
            <a:extLst>
              <a:ext uri="{FF2B5EF4-FFF2-40B4-BE49-F238E27FC236}">
                <a16:creationId xmlns:a16="http://schemas.microsoft.com/office/drawing/2014/main" id="{DDBC3D19-7F83-64AC-CF7D-BE8BDF286CD2}"/>
              </a:ext>
            </a:extLst>
          </p:cNvPr>
          <p:cNvSpPr txBox="1"/>
          <p:nvPr/>
        </p:nvSpPr>
        <p:spPr>
          <a:xfrm>
            <a:off x="8923944" y="5428896"/>
            <a:ext cx="2859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Magnetic fluctuations for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Q&lt;0.3 Å</a:t>
            </a:r>
            <a:r>
              <a:rPr lang="fr-F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best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E&lt;0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e 10">
            <a:extLst>
              <a:ext uri="{FF2B5EF4-FFF2-40B4-BE49-F238E27FC236}">
                <a16:creationId xmlns:a16="http://schemas.microsoft.com/office/drawing/2014/main" id="{09DE3743-6A74-7C1F-C48E-585FE3738DF0}"/>
              </a:ext>
            </a:extLst>
          </p:cNvPr>
          <p:cNvGrpSpPr/>
          <p:nvPr/>
        </p:nvGrpSpPr>
        <p:grpSpPr>
          <a:xfrm>
            <a:off x="88792" y="4840393"/>
            <a:ext cx="1649700" cy="1979860"/>
            <a:chOff x="7410659" y="3314066"/>
            <a:chExt cx="1649700" cy="19798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F8E0E7-5BBA-397E-27B1-B57F88CBAEE2}"/>
                </a:ext>
              </a:extLst>
            </p:cNvPr>
            <p:cNvSpPr/>
            <p:nvPr/>
          </p:nvSpPr>
          <p:spPr>
            <a:xfrm>
              <a:off x="7410659" y="3314066"/>
              <a:ext cx="1547218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 </a:t>
              </a:r>
              <a:r>
                <a:rPr lang="fr-FR" sz="1400" dirty="0" err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Fak</a:t>
              </a:r>
              <a:r>
                <a:rPr lang="fr-FR" sz="1400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(1959-2024)</a:t>
              </a:r>
            </a:p>
          </p:txBody>
        </p:sp>
        <p:pic>
          <p:nvPicPr>
            <p:cNvPr id="17" name="Image 7">
              <a:extLst>
                <a:ext uri="{FF2B5EF4-FFF2-40B4-BE49-F238E27FC236}">
                  <a16:creationId xmlns:a16="http://schemas.microsoft.com/office/drawing/2014/main" id="{C69BA4C6-2E8F-3880-D3E7-53BA39C1E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659" y="3644226"/>
              <a:ext cx="1649700" cy="1649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7165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E9DC5-57FA-D8DF-62D7-A901005F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42054"/>
            <a:ext cx="8964613" cy="810444"/>
          </a:xfrm>
        </p:spPr>
        <p:txBody>
          <a:bodyPr/>
          <a:lstStyle/>
          <a:p>
            <a:r>
              <a:rPr lang="en-US" dirty="0"/>
              <a:t>Averievite – </a:t>
            </a:r>
            <a:r>
              <a:rPr lang="pt-BR" dirty="0">
                <a:latin typeface="CMR10"/>
              </a:rPr>
              <a:t>Cu</a:t>
            </a:r>
            <a:r>
              <a:rPr lang="pt-BR" baseline="-25000" dirty="0">
                <a:latin typeface="CMR10"/>
              </a:rPr>
              <a:t>5−x</a:t>
            </a:r>
            <a:r>
              <a:rPr lang="pt-BR" dirty="0">
                <a:latin typeface="CMR10"/>
              </a:rPr>
              <a:t>Zn</a:t>
            </a:r>
            <a:r>
              <a:rPr lang="pt-BR" baseline="-25000" dirty="0">
                <a:latin typeface="CMR10"/>
              </a:rPr>
              <a:t>x</a:t>
            </a:r>
            <a:r>
              <a:rPr lang="pt-BR" dirty="0">
                <a:latin typeface="CMR10"/>
              </a:rPr>
              <a:t>V</a:t>
            </a:r>
            <a:r>
              <a:rPr lang="pt-BR" baseline="-25000" dirty="0">
                <a:latin typeface="CMR10"/>
              </a:rPr>
              <a:t>2</a:t>
            </a:r>
            <a:r>
              <a:rPr lang="pt-BR" dirty="0">
                <a:latin typeface="CMR10"/>
              </a:rPr>
              <a:t>O</a:t>
            </a:r>
            <a:r>
              <a:rPr lang="pt-BR" baseline="-25000" dirty="0">
                <a:latin typeface="CMR10"/>
              </a:rPr>
              <a:t>10</a:t>
            </a:r>
            <a:r>
              <a:rPr lang="pt-BR" dirty="0">
                <a:latin typeface="CMR10"/>
              </a:rPr>
              <a:t>(CsCl) </a:t>
            </a:r>
            <a:r>
              <a:rPr lang="de-CH" dirty="0">
                <a:latin typeface="CMR10"/>
              </a:rPr>
              <a:t>- a</a:t>
            </a:r>
            <a:r>
              <a:rPr lang="en-US" dirty="0"/>
              <a:t> new Kagome on the block!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339C9-1003-2105-B6E9-A77BDA3A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DBA4F-0B87-4C95-BDB5-8EF8C0C3A759}" type="datetime1">
              <a:rPr kumimoji="0" lang="de-C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24.07.2025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7" name="Averievite_SG164_mod2.png" descr="Averievite_SG164_mod2.png">
            <a:extLst>
              <a:ext uri="{FF2B5EF4-FFF2-40B4-BE49-F238E27FC236}">
                <a16:creationId xmlns:a16="http://schemas.microsoft.com/office/drawing/2014/main" id="{AB464D0A-680C-4922-C629-1A059251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72" t="12117" r="22972" b="12117"/>
          <a:stretch>
            <a:fillRect/>
          </a:stretch>
        </p:blipFill>
        <p:spPr>
          <a:xfrm>
            <a:off x="8112224" y="1288147"/>
            <a:ext cx="2880320" cy="184649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Zn…">
            <a:extLst>
              <a:ext uri="{FF2B5EF4-FFF2-40B4-BE49-F238E27FC236}">
                <a16:creationId xmlns:a16="http://schemas.microsoft.com/office/drawing/2014/main" id="{CFBC5A99-4FDE-AEE1-6565-0C99AE978291}"/>
              </a:ext>
            </a:extLst>
          </p:cNvPr>
          <p:cNvSpPr txBox="1"/>
          <p:nvPr/>
        </p:nvSpPr>
        <p:spPr>
          <a:xfrm>
            <a:off x="11206370" y="1412776"/>
            <a:ext cx="58060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304DC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400" dirty="0">
                <a:latin typeface="+mn-lt"/>
              </a:rPr>
              <a:t>Cu</a:t>
            </a: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  <a:p>
            <a:pPr>
              <a:defRPr sz="4000">
                <a:solidFill>
                  <a:srgbClr val="304DC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400" dirty="0">
                <a:solidFill>
                  <a:srgbClr val="B79E61"/>
                </a:solidFill>
                <a:latin typeface="+mn-lt"/>
              </a:rPr>
              <a:t>V</a:t>
            </a: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  <a:p>
            <a:pPr>
              <a:defRPr sz="4000">
                <a:solidFill>
                  <a:srgbClr val="F2BB2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400" dirty="0">
                <a:solidFill>
                  <a:srgbClr val="8B8B80"/>
                </a:solidFill>
                <a:latin typeface="+mn-lt"/>
              </a:rPr>
              <a:t>Zn/Cu</a:t>
            </a:r>
            <a:endParaRPr lang="en-US" sz="14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DC1AD-315D-3FD5-C72A-00A12CF47E92}"/>
              </a:ext>
            </a:extLst>
          </p:cNvPr>
          <p:cNvSpPr txBox="1"/>
          <p:nvPr/>
        </p:nvSpPr>
        <p:spPr>
          <a:xfrm>
            <a:off x="382505" y="908720"/>
            <a:ext cx="649505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MR10"/>
              </a:rPr>
              <a:t>From x=0 to 2, progressive decoupling between the </a:t>
            </a:r>
            <a:r>
              <a:rPr lang="en-GB" dirty="0" err="1">
                <a:latin typeface="CMR10"/>
              </a:rPr>
              <a:t>kagome</a:t>
            </a:r>
            <a:r>
              <a:rPr lang="en-GB" dirty="0">
                <a:latin typeface="CMR10"/>
              </a:rPr>
              <a:t> planes to reach a dynamic state</a:t>
            </a:r>
          </a:p>
          <a:p>
            <a:endParaRPr lang="en-GB" dirty="0">
              <a:latin typeface="CMR10"/>
            </a:endParaRPr>
          </a:p>
          <a:p>
            <a:r>
              <a:rPr lang="en-GB" dirty="0">
                <a:latin typeface="CMR10"/>
              </a:rPr>
              <a:t>Two spacer layers available – better controlled decoupling</a:t>
            </a:r>
          </a:p>
          <a:p>
            <a:endParaRPr lang="en-GB" dirty="0">
              <a:latin typeface="CMR10"/>
            </a:endParaRPr>
          </a:p>
          <a:p>
            <a:r>
              <a:rPr lang="en-GB" dirty="0">
                <a:latin typeface="CMR10"/>
              </a:rPr>
              <a:t>x= 2 </a:t>
            </a:r>
            <a:r>
              <a:rPr lang="en-GB" dirty="0" err="1">
                <a:latin typeface="CMR10"/>
              </a:rPr>
              <a:t>averievite</a:t>
            </a:r>
            <a:r>
              <a:rPr lang="en-GB" dirty="0">
                <a:latin typeface="CMR10"/>
              </a:rPr>
              <a:t> is a new experimental platform for the study of QSL</a:t>
            </a:r>
          </a:p>
          <a:p>
            <a:endParaRPr lang="en-GB" dirty="0">
              <a:latin typeface="CMR10"/>
            </a:endParaRPr>
          </a:p>
          <a:p>
            <a:r>
              <a:rPr lang="en-GB" dirty="0">
                <a:latin typeface="CMR10"/>
              </a:rPr>
              <a:t>x = 1 </a:t>
            </a:r>
            <a:r>
              <a:rPr lang="en-GB" dirty="0" err="1">
                <a:latin typeface="CMR10"/>
              </a:rPr>
              <a:t>averievite</a:t>
            </a:r>
            <a:r>
              <a:rPr lang="en-GB" dirty="0">
                <a:latin typeface="CMR10"/>
              </a:rPr>
              <a:t> still has a transition to a mixed disordered frozen / fluctuating state (</a:t>
            </a:r>
            <a:r>
              <a:rPr lang="en-GB" dirty="0" err="1">
                <a:latin typeface="CMR10"/>
              </a:rPr>
              <a:t>Tg</a:t>
            </a:r>
            <a:r>
              <a:rPr lang="en-GB" dirty="0">
                <a:latin typeface="CMR10"/>
              </a:rPr>
              <a:t>=3.5 K) with likely a variety of environments (spin glass/fluctuating clusters?)</a:t>
            </a:r>
          </a:p>
          <a:p>
            <a:endParaRPr lang="en-GB" dirty="0">
              <a:latin typeface="CMR10"/>
            </a:endParaRPr>
          </a:p>
          <a:p>
            <a:r>
              <a:rPr lang="en-GB" dirty="0">
                <a:latin typeface="CMR10"/>
              </a:rPr>
              <a:t>What next?:</a:t>
            </a:r>
          </a:p>
          <a:p>
            <a:r>
              <a:rPr lang="en-GB" dirty="0">
                <a:latin typeface="CMR10"/>
              </a:rPr>
              <a:t>Single crystal studies to understand the correlations</a:t>
            </a:r>
            <a:br>
              <a:rPr lang="en-GB" dirty="0">
                <a:latin typeface="CMR10"/>
              </a:rPr>
            </a:br>
            <a:r>
              <a:rPr lang="en-GB" dirty="0">
                <a:latin typeface="CMR10"/>
              </a:rPr>
              <a:t>Better understanding the muon response</a:t>
            </a:r>
          </a:p>
          <a:p>
            <a:r>
              <a:rPr lang="en-GB" dirty="0">
                <a:latin typeface="CMR10"/>
              </a:rPr>
              <a:t>Can Zn2 be externally tuned ?</a:t>
            </a:r>
          </a:p>
          <a:p>
            <a:endParaRPr lang="en-GB" dirty="0">
              <a:latin typeface="CMR10"/>
            </a:endParaRPr>
          </a:p>
          <a:p>
            <a:r>
              <a:rPr lang="en-GB" dirty="0">
                <a:latin typeface="CMR10"/>
              </a:rPr>
              <a:t>Bonus:</a:t>
            </a:r>
          </a:p>
          <a:p>
            <a:r>
              <a:rPr lang="en-GB" dirty="0">
                <a:latin typeface="CMR10"/>
              </a:rPr>
              <a:t>Different to hydroxide compounds, potential for doping </a:t>
            </a:r>
            <a:br>
              <a:rPr lang="en-GB" dirty="0">
                <a:latin typeface="CMR10"/>
              </a:rPr>
            </a:br>
            <a:r>
              <a:rPr lang="en-GB" dirty="0">
                <a:latin typeface="CMR10"/>
              </a:rPr>
              <a:t>(theoretical proposals of Zn</a:t>
            </a:r>
            <a:r>
              <a:rPr lang="en-GB" baseline="30000" dirty="0">
                <a:latin typeface="CMR10"/>
              </a:rPr>
              <a:t>2+ </a:t>
            </a:r>
            <a:r>
              <a:rPr lang="en-GB" dirty="0">
                <a:latin typeface="CMR10"/>
              </a:rPr>
              <a:t>-&gt; Ga</a:t>
            </a:r>
            <a:r>
              <a:rPr lang="en-GB" baseline="30000" dirty="0">
                <a:latin typeface="CMR10"/>
              </a:rPr>
              <a:t>3+ </a:t>
            </a:r>
            <a:r>
              <a:rPr lang="en-GB" dirty="0">
                <a:latin typeface="CMR10"/>
              </a:rPr>
              <a:t>and  </a:t>
            </a:r>
            <a:r>
              <a:rPr lang="en-GB" dirty="0"/>
              <a:t>V</a:t>
            </a:r>
            <a:r>
              <a:rPr lang="en-GB" baseline="30000" dirty="0"/>
              <a:t>5+ </a:t>
            </a:r>
            <a:r>
              <a:rPr lang="en-GB" dirty="0"/>
              <a:t>-&gt; Ti</a:t>
            </a:r>
            <a:r>
              <a:rPr lang="en-GB" baseline="30000" dirty="0"/>
              <a:t>4+</a:t>
            </a:r>
            <a:r>
              <a:rPr lang="de-CH" b="0" dirty="0">
                <a:latin typeface="CMR10"/>
              </a:rPr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FC358B-87CD-DC59-B27C-526028985320}"/>
              </a:ext>
            </a:extLst>
          </p:cNvPr>
          <p:cNvCxnSpPr>
            <a:cxnSpLocks/>
          </p:cNvCxnSpPr>
          <p:nvPr/>
        </p:nvCxnSpPr>
        <p:spPr>
          <a:xfrm>
            <a:off x="7896200" y="1660054"/>
            <a:ext cx="0" cy="1120874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94995D-B272-D85F-9232-F652A53504C9}"/>
              </a:ext>
            </a:extLst>
          </p:cNvPr>
          <p:cNvSpPr txBox="1"/>
          <p:nvPr/>
        </p:nvSpPr>
        <p:spPr>
          <a:xfrm>
            <a:off x="7104112" y="1988840"/>
            <a:ext cx="66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10"/>
              </a:rPr>
              <a:t>8</a:t>
            </a:r>
            <a:r>
              <a:rPr lang="de-CH" dirty="0">
                <a:latin typeface="CMR10"/>
              </a:rPr>
              <a:t>.4 A</a:t>
            </a:r>
            <a:endParaRPr lang="de-CH" b="0" dirty="0">
              <a:latin typeface="CMR10"/>
            </a:endParaRP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4C760F90-ED28-A446-0F9E-CC0D5598A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44" y="3444778"/>
            <a:ext cx="4966097" cy="31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0977B-B8A9-16D0-DFD2-A63CE0584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0EA6-792F-39FF-5292-DA1852A8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42054"/>
            <a:ext cx="8964613" cy="810444"/>
          </a:xfrm>
        </p:spPr>
        <p:txBody>
          <a:bodyPr/>
          <a:lstStyle/>
          <a:p>
            <a:r>
              <a:rPr lang="en-US" dirty="0"/>
              <a:t>High-Pressure Workshop at PSI</a:t>
            </a:r>
            <a:endParaRPr lang="de-C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713CD-ADD4-1F64-452B-D66FA552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772816"/>
            <a:ext cx="7001965" cy="4548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62A7C9-DE3F-1C50-A466-507BE795B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5640989"/>
            <a:ext cx="2160240" cy="10477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6501B6-3113-25F1-57B6-29ECA656384C}"/>
              </a:ext>
            </a:extLst>
          </p:cNvPr>
          <p:cNvSpPr txBox="1"/>
          <p:nvPr/>
        </p:nvSpPr>
        <p:spPr>
          <a:xfrm>
            <a:off x="3768667" y="5808250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/>
              <a:t>https://indico.psi.ch/event/17608/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6FCD31-F1D5-6A6E-C4B3-70A36DC89D00}"/>
              </a:ext>
            </a:extLst>
          </p:cNvPr>
          <p:cNvSpPr txBox="1"/>
          <p:nvPr/>
        </p:nvSpPr>
        <p:spPr>
          <a:xfrm>
            <a:off x="7896200" y="1700808"/>
            <a:ext cx="60948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MR10"/>
              </a:rPr>
              <a:t>High pressure </a:t>
            </a:r>
            <a:r>
              <a:rPr lang="en-GB" b="1" dirty="0">
                <a:latin typeface="CMR10"/>
              </a:rPr>
              <a:t>science</a:t>
            </a:r>
            <a:r>
              <a:rPr lang="en-GB" dirty="0">
                <a:latin typeface="CMR10"/>
              </a:rPr>
              <a:t> using</a:t>
            </a:r>
            <a:br>
              <a:rPr lang="en-GB" dirty="0">
                <a:latin typeface="CMR10"/>
              </a:rPr>
            </a:br>
            <a:r>
              <a:rPr lang="en-GB" dirty="0">
                <a:latin typeface="CMR10"/>
              </a:rPr>
              <a:t>- muons</a:t>
            </a:r>
            <a:br>
              <a:rPr lang="en-GB" dirty="0">
                <a:latin typeface="CMR10"/>
              </a:rPr>
            </a:br>
            <a:r>
              <a:rPr lang="en-GB" dirty="0">
                <a:latin typeface="CMR10"/>
              </a:rPr>
              <a:t>- neutrons</a:t>
            </a:r>
            <a:br>
              <a:rPr lang="en-GB" dirty="0">
                <a:latin typeface="CMR10"/>
              </a:rPr>
            </a:br>
            <a:r>
              <a:rPr lang="en-GB" dirty="0">
                <a:latin typeface="CMR10"/>
              </a:rPr>
              <a:t>- X-rays</a:t>
            </a:r>
            <a:br>
              <a:rPr lang="en-GB" dirty="0">
                <a:latin typeface="CMR10"/>
              </a:rPr>
            </a:br>
            <a:r>
              <a:rPr lang="en-GB" dirty="0">
                <a:latin typeface="CMR10"/>
              </a:rPr>
              <a:t>- and other techniques</a:t>
            </a:r>
            <a:br>
              <a:rPr lang="en-GB" dirty="0">
                <a:latin typeface="CMR10"/>
              </a:rPr>
            </a:br>
            <a:endParaRPr lang="en-GB" dirty="0">
              <a:latin typeface="CMR10"/>
            </a:endParaRPr>
          </a:p>
          <a:p>
            <a:r>
              <a:rPr lang="en-GB" dirty="0">
                <a:latin typeface="CMR10"/>
              </a:rPr>
              <a:t>and </a:t>
            </a:r>
            <a:r>
              <a:rPr lang="en-GB" b="1" dirty="0">
                <a:latin typeface="CMR10"/>
              </a:rPr>
              <a:t>technical</a:t>
            </a:r>
            <a:r>
              <a:rPr lang="en-GB" dirty="0">
                <a:latin typeface="CMR10"/>
              </a:rPr>
              <a:t> developments</a:t>
            </a:r>
          </a:p>
        </p:txBody>
      </p:sp>
    </p:spTree>
    <p:extLst>
      <p:ext uri="{BB962C8B-B14F-4D97-AF65-F5344CB8AC3E}">
        <p14:creationId xmlns:p14="http://schemas.microsoft.com/office/powerpoint/2010/main" val="422884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44DEF-6958-41FF-D9C9-166357A5A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4D74-32B4-C5CB-3C4C-77459389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42054"/>
            <a:ext cx="8964613" cy="810444"/>
          </a:xfrm>
        </p:spPr>
        <p:txBody>
          <a:bodyPr/>
          <a:lstStyle/>
          <a:p>
            <a:r>
              <a:rPr lang="en-US" dirty="0"/>
              <a:t>Averievite – </a:t>
            </a:r>
            <a:r>
              <a:rPr lang="pt-BR" dirty="0">
                <a:latin typeface="CMR10"/>
              </a:rPr>
              <a:t>Cu</a:t>
            </a:r>
            <a:r>
              <a:rPr lang="pt-BR" baseline="-25000" dirty="0">
                <a:latin typeface="CMR10"/>
              </a:rPr>
              <a:t>5−x</a:t>
            </a:r>
            <a:r>
              <a:rPr lang="pt-BR" dirty="0">
                <a:latin typeface="CMR10"/>
              </a:rPr>
              <a:t>Zn</a:t>
            </a:r>
            <a:r>
              <a:rPr lang="pt-BR" baseline="-25000" dirty="0">
                <a:latin typeface="CMR10"/>
              </a:rPr>
              <a:t>x</a:t>
            </a:r>
            <a:r>
              <a:rPr lang="pt-BR" dirty="0">
                <a:latin typeface="CMR10"/>
              </a:rPr>
              <a:t>V</a:t>
            </a:r>
            <a:r>
              <a:rPr lang="pt-BR" baseline="-25000" dirty="0">
                <a:latin typeface="CMR10"/>
              </a:rPr>
              <a:t>2</a:t>
            </a:r>
            <a:r>
              <a:rPr lang="pt-BR" dirty="0">
                <a:latin typeface="CMR10"/>
              </a:rPr>
              <a:t>O</a:t>
            </a:r>
            <a:r>
              <a:rPr lang="pt-BR" baseline="-25000" dirty="0">
                <a:latin typeface="CMR10"/>
              </a:rPr>
              <a:t>10</a:t>
            </a:r>
            <a:r>
              <a:rPr lang="pt-BR" dirty="0">
                <a:latin typeface="CMR10"/>
              </a:rPr>
              <a:t>(CsCl) </a:t>
            </a:r>
            <a:r>
              <a:rPr lang="de-CH" dirty="0">
                <a:latin typeface="CMR10"/>
              </a:rPr>
              <a:t>- a</a:t>
            </a:r>
            <a:r>
              <a:rPr lang="en-US" dirty="0"/>
              <a:t> new Kagome on the block!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9F4BC-FA0E-EB51-2B40-586218F3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DBA4F-0B87-4C95-BDB5-8EF8C0C3A759}" type="datetime1">
              <a:rPr kumimoji="0" lang="de-C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24.07.2025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7" name="Averievite_SG164_mod2.png" descr="Averievite_SG164_mod2.png">
            <a:extLst>
              <a:ext uri="{FF2B5EF4-FFF2-40B4-BE49-F238E27FC236}">
                <a16:creationId xmlns:a16="http://schemas.microsoft.com/office/drawing/2014/main" id="{93CBCB64-4229-B69F-AB2C-2180513E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72" t="12117" r="22972" b="12117"/>
          <a:stretch>
            <a:fillRect/>
          </a:stretch>
        </p:blipFill>
        <p:spPr>
          <a:xfrm>
            <a:off x="8112224" y="1288147"/>
            <a:ext cx="2880320" cy="184649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Zn…">
            <a:extLst>
              <a:ext uri="{FF2B5EF4-FFF2-40B4-BE49-F238E27FC236}">
                <a16:creationId xmlns:a16="http://schemas.microsoft.com/office/drawing/2014/main" id="{9E096E25-2FFB-F2F1-0544-3B512869294D}"/>
              </a:ext>
            </a:extLst>
          </p:cNvPr>
          <p:cNvSpPr txBox="1"/>
          <p:nvPr/>
        </p:nvSpPr>
        <p:spPr>
          <a:xfrm>
            <a:off x="11206370" y="1412776"/>
            <a:ext cx="58060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304DC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400" dirty="0">
                <a:latin typeface="+mn-lt"/>
              </a:rPr>
              <a:t>Cu</a:t>
            </a: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  <a:p>
            <a:pPr>
              <a:defRPr sz="4000">
                <a:solidFill>
                  <a:srgbClr val="304DC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400" dirty="0">
                <a:solidFill>
                  <a:srgbClr val="B79E61"/>
                </a:solidFill>
                <a:latin typeface="+mn-lt"/>
              </a:rPr>
              <a:t>V</a:t>
            </a: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  <a:p>
            <a:pPr>
              <a:defRPr sz="4000">
                <a:solidFill>
                  <a:srgbClr val="F2BB2A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400" dirty="0">
                <a:solidFill>
                  <a:srgbClr val="8B8B80"/>
                </a:solidFill>
                <a:latin typeface="+mn-lt"/>
              </a:rPr>
              <a:t>Zn/Cu</a:t>
            </a:r>
            <a:endParaRPr lang="en-US" sz="14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08F08-B75C-DF22-31E1-9127ED532C55}"/>
              </a:ext>
            </a:extLst>
          </p:cNvPr>
          <p:cNvSpPr txBox="1"/>
          <p:nvPr/>
        </p:nvSpPr>
        <p:spPr>
          <a:xfrm>
            <a:off x="382505" y="908720"/>
            <a:ext cx="649505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MR10"/>
              </a:rPr>
              <a:t>From x=0 to 2, progressive decoupling between the </a:t>
            </a:r>
            <a:r>
              <a:rPr lang="en-GB" dirty="0" err="1">
                <a:latin typeface="CMR10"/>
              </a:rPr>
              <a:t>kagome</a:t>
            </a:r>
            <a:r>
              <a:rPr lang="en-GB" dirty="0">
                <a:latin typeface="CMR10"/>
              </a:rPr>
              <a:t> planes to reach a dynamic state</a:t>
            </a:r>
          </a:p>
          <a:p>
            <a:endParaRPr lang="en-GB" dirty="0">
              <a:latin typeface="CMR10"/>
            </a:endParaRPr>
          </a:p>
          <a:p>
            <a:r>
              <a:rPr lang="en-GB" dirty="0">
                <a:latin typeface="CMR10"/>
              </a:rPr>
              <a:t>Two spacer layers available – better controlled decoupling</a:t>
            </a:r>
          </a:p>
          <a:p>
            <a:endParaRPr lang="en-GB" dirty="0">
              <a:latin typeface="CMR10"/>
            </a:endParaRPr>
          </a:p>
          <a:p>
            <a:r>
              <a:rPr lang="en-GB" dirty="0">
                <a:latin typeface="CMR10"/>
              </a:rPr>
              <a:t>x= 2 </a:t>
            </a:r>
            <a:r>
              <a:rPr lang="en-GB" dirty="0" err="1">
                <a:latin typeface="CMR10"/>
              </a:rPr>
              <a:t>averievite</a:t>
            </a:r>
            <a:r>
              <a:rPr lang="en-GB" dirty="0">
                <a:latin typeface="CMR10"/>
              </a:rPr>
              <a:t> is a new experimental platform for the study of QSL</a:t>
            </a:r>
          </a:p>
          <a:p>
            <a:endParaRPr lang="en-GB" dirty="0">
              <a:latin typeface="CMR10"/>
            </a:endParaRPr>
          </a:p>
          <a:p>
            <a:r>
              <a:rPr lang="en-GB" dirty="0">
                <a:latin typeface="CMR10"/>
              </a:rPr>
              <a:t>x = 1 </a:t>
            </a:r>
            <a:r>
              <a:rPr lang="en-GB" dirty="0" err="1">
                <a:latin typeface="CMR10"/>
              </a:rPr>
              <a:t>averievite</a:t>
            </a:r>
            <a:r>
              <a:rPr lang="en-GB" dirty="0">
                <a:latin typeface="CMR10"/>
              </a:rPr>
              <a:t> still has a transition to a mixed disordered frozen / fluctuating state (</a:t>
            </a:r>
            <a:r>
              <a:rPr lang="en-GB" dirty="0" err="1">
                <a:latin typeface="CMR10"/>
              </a:rPr>
              <a:t>Tg</a:t>
            </a:r>
            <a:r>
              <a:rPr lang="en-GB" dirty="0">
                <a:latin typeface="CMR10"/>
              </a:rPr>
              <a:t>=3.5 K) with likely a variety of environments (spin glass/fluctuating clusters?)</a:t>
            </a:r>
          </a:p>
          <a:p>
            <a:endParaRPr lang="en-GB" dirty="0">
              <a:latin typeface="CMR10"/>
            </a:endParaRPr>
          </a:p>
          <a:p>
            <a:r>
              <a:rPr lang="en-GB" dirty="0">
                <a:latin typeface="CMR10"/>
              </a:rPr>
              <a:t>What next?:</a:t>
            </a:r>
          </a:p>
          <a:p>
            <a:r>
              <a:rPr lang="en-GB" dirty="0">
                <a:latin typeface="CMR10"/>
              </a:rPr>
              <a:t>Single crystal studies to understand the correlations</a:t>
            </a:r>
            <a:br>
              <a:rPr lang="en-GB" dirty="0">
                <a:latin typeface="CMR10"/>
              </a:rPr>
            </a:br>
            <a:r>
              <a:rPr lang="en-GB" dirty="0">
                <a:latin typeface="CMR10"/>
              </a:rPr>
              <a:t>Better understanding the muon response</a:t>
            </a:r>
          </a:p>
          <a:p>
            <a:r>
              <a:rPr lang="en-GB" dirty="0">
                <a:latin typeface="CMR10"/>
              </a:rPr>
              <a:t>Can Zn2 be externally tuned ?</a:t>
            </a:r>
          </a:p>
          <a:p>
            <a:endParaRPr lang="en-GB" dirty="0">
              <a:latin typeface="CMR10"/>
            </a:endParaRPr>
          </a:p>
          <a:p>
            <a:r>
              <a:rPr lang="en-GB" dirty="0">
                <a:latin typeface="CMR10"/>
              </a:rPr>
              <a:t>Bonus:</a:t>
            </a:r>
          </a:p>
          <a:p>
            <a:r>
              <a:rPr lang="en-GB" dirty="0">
                <a:latin typeface="CMR10"/>
              </a:rPr>
              <a:t>Different to hydroxide compounds, potential for doping </a:t>
            </a:r>
            <a:br>
              <a:rPr lang="en-GB" dirty="0">
                <a:latin typeface="CMR10"/>
              </a:rPr>
            </a:br>
            <a:r>
              <a:rPr lang="en-GB" dirty="0">
                <a:latin typeface="CMR10"/>
              </a:rPr>
              <a:t>(theoretical proposals of Zn</a:t>
            </a:r>
            <a:r>
              <a:rPr lang="en-GB" baseline="30000" dirty="0">
                <a:latin typeface="CMR10"/>
              </a:rPr>
              <a:t>2+ </a:t>
            </a:r>
            <a:r>
              <a:rPr lang="en-GB" dirty="0">
                <a:latin typeface="CMR10"/>
              </a:rPr>
              <a:t>-&gt; Ga</a:t>
            </a:r>
            <a:r>
              <a:rPr lang="en-GB" baseline="30000" dirty="0">
                <a:latin typeface="CMR10"/>
              </a:rPr>
              <a:t>3+ </a:t>
            </a:r>
            <a:r>
              <a:rPr lang="en-GB" dirty="0">
                <a:latin typeface="CMR10"/>
              </a:rPr>
              <a:t>and  </a:t>
            </a:r>
            <a:r>
              <a:rPr lang="en-GB" dirty="0"/>
              <a:t>V</a:t>
            </a:r>
            <a:r>
              <a:rPr lang="en-GB" baseline="30000" dirty="0"/>
              <a:t>5+ </a:t>
            </a:r>
            <a:r>
              <a:rPr lang="en-GB" dirty="0"/>
              <a:t>-&gt; Ti</a:t>
            </a:r>
            <a:r>
              <a:rPr lang="en-GB" baseline="30000" dirty="0"/>
              <a:t>4+</a:t>
            </a:r>
            <a:r>
              <a:rPr lang="de-CH" b="0" dirty="0">
                <a:latin typeface="CMR10"/>
              </a:rPr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24DEBA-137F-1551-1FD1-5054F43C8D04}"/>
              </a:ext>
            </a:extLst>
          </p:cNvPr>
          <p:cNvCxnSpPr>
            <a:cxnSpLocks/>
          </p:cNvCxnSpPr>
          <p:nvPr/>
        </p:nvCxnSpPr>
        <p:spPr>
          <a:xfrm>
            <a:off x="7896200" y="1660054"/>
            <a:ext cx="0" cy="1120874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DCEF99-CCCD-9269-7591-184BD49A7369}"/>
              </a:ext>
            </a:extLst>
          </p:cNvPr>
          <p:cNvSpPr txBox="1"/>
          <p:nvPr/>
        </p:nvSpPr>
        <p:spPr>
          <a:xfrm>
            <a:off x="7104112" y="1988840"/>
            <a:ext cx="66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MR10"/>
              </a:rPr>
              <a:t>8</a:t>
            </a:r>
            <a:r>
              <a:rPr lang="de-CH" dirty="0">
                <a:latin typeface="CMR10"/>
              </a:rPr>
              <a:t>.4 A</a:t>
            </a:r>
            <a:endParaRPr lang="de-CH" b="0" dirty="0">
              <a:latin typeface="CMR10"/>
            </a:endParaRP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A5748C63-C6D4-C976-2BB2-074926EC7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44" y="3444778"/>
            <a:ext cx="4966097" cy="31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82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695D3-1E5E-F13E-1CC6-6CB7570BA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C243F-A507-3221-D647-CEF147114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7" y="692696"/>
            <a:ext cx="11104305" cy="2008384"/>
          </a:xfrm>
        </p:spPr>
        <p:txBody>
          <a:bodyPr/>
          <a:lstStyle/>
          <a:p>
            <a:r>
              <a:rPr lang="en-GB" noProof="0" dirty="0"/>
              <a:t>Towards </a:t>
            </a:r>
            <a:r>
              <a:rPr lang="en-GB" dirty="0"/>
              <a:t>F</a:t>
            </a:r>
            <a:r>
              <a:rPr lang="en-GB" noProof="0" dirty="0" err="1"/>
              <a:t>luctuating</a:t>
            </a:r>
            <a:r>
              <a:rPr lang="en-GB" noProof="0" dirty="0"/>
              <a:t> Magnetism in </a:t>
            </a:r>
            <a:br>
              <a:rPr lang="en-GB" noProof="0" dirty="0"/>
            </a:br>
            <a:r>
              <a:rPr lang="en-GB" noProof="0" dirty="0"/>
              <a:t>Zn-doped </a:t>
            </a:r>
            <a:r>
              <a:rPr lang="en-GB" dirty="0"/>
              <a:t>A</a:t>
            </a:r>
            <a:r>
              <a:rPr lang="en-GB" noProof="0" dirty="0" err="1"/>
              <a:t>verievite</a:t>
            </a:r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94B40F-DA28-DB57-D769-B8D0DB409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7" y="5940817"/>
            <a:ext cx="5292725" cy="288032"/>
          </a:xfrm>
        </p:spPr>
        <p:txBody>
          <a:bodyPr/>
          <a:lstStyle/>
          <a:p>
            <a:r>
              <a:rPr lang="en-GB" noProof="0" dirty="0"/>
              <a:t>Gediminas Simutis</a:t>
            </a:r>
          </a:p>
          <a:p>
            <a:r>
              <a:rPr lang="en-GB" dirty="0"/>
              <a:t>Laboratory for Neutron and Muon Instrumentation</a:t>
            </a:r>
          </a:p>
          <a:p>
            <a:r>
              <a:rPr lang="en-US" dirty="0"/>
              <a:t>PSI Center for Neutron and Muon Sciences</a:t>
            </a:r>
            <a:endParaRPr lang="de-CH" dirty="0"/>
          </a:p>
          <a:p>
            <a:br>
              <a:rPr lang="en-GB" noProof="0" dirty="0"/>
            </a:b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BD1A0D3-1029-E085-8F01-419642FDF3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6381328"/>
            <a:ext cx="5292725" cy="252028"/>
          </a:xfrm>
        </p:spPr>
        <p:txBody>
          <a:bodyPr/>
          <a:lstStyle/>
          <a:p>
            <a:r>
              <a:rPr lang="en-GB" noProof="0" dirty="0"/>
              <a:t>24 July 2025</a:t>
            </a:r>
          </a:p>
        </p:txBody>
      </p:sp>
    </p:spTree>
    <p:extLst>
      <p:ext uri="{BB962C8B-B14F-4D97-AF65-F5344CB8AC3E}">
        <p14:creationId xmlns:p14="http://schemas.microsoft.com/office/powerpoint/2010/main" val="236296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00F7898-9E0B-33A1-A845-C46309036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827" y="420949"/>
            <a:ext cx="5426416" cy="56003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9937A6-729C-A790-1CE9-CB518E745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548680"/>
            <a:ext cx="2925325" cy="3600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632330-996D-1BE6-2866-BB147A7B3C87}"/>
              </a:ext>
            </a:extLst>
          </p:cNvPr>
          <p:cNvSpPr/>
          <p:nvPr/>
        </p:nvSpPr>
        <p:spPr>
          <a:xfrm>
            <a:off x="6960096" y="6316739"/>
            <a:ext cx="3874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Biesner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Phys.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 105 (2022)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8CFDC-F22D-85DB-9CC8-8137BBFE4BE0}"/>
              </a:ext>
            </a:extLst>
          </p:cNvPr>
          <p:cNvSpPr/>
          <p:nvPr/>
        </p:nvSpPr>
        <p:spPr>
          <a:xfrm>
            <a:off x="1273364" y="6021288"/>
            <a:ext cx="4462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A.S.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Botana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Phys. </a:t>
            </a:r>
            <a:r>
              <a:rPr lang="fr-FR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 98 (2018)</a:t>
            </a:r>
            <a:b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Georgopoulou et al, ArXiv 2306.14739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82D0861-362D-4135-B645-836327243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4" y="4397472"/>
            <a:ext cx="3096344" cy="12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17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45DD1-37F6-6D54-C667-F0E97482E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BA7FB1-87C6-83A7-A8E3-A42A7C2C4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26" y="1525507"/>
            <a:ext cx="4823155" cy="29031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2F6E8D-7518-CACE-1841-970C0A8ED813}"/>
              </a:ext>
            </a:extLst>
          </p:cNvPr>
          <p:cNvSpPr txBox="1"/>
          <p:nvPr/>
        </p:nvSpPr>
        <p:spPr>
          <a:xfrm>
            <a:off x="6433539" y="4709528"/>
            <a:ext cx="46081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(Zn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1.86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0.14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)(Cu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2.85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Zn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0.15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)(VO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CsCl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CC3FDB-837F-9688-1761-526BA24ED38D}"/>
              </a:ext>
            </a:extLst>
          </p:cNvPr>
          <p:cNvSpPr txBox="1"/>
          <p:nvPr/>
        </p:nvSpPr>
        <p:spPr>
          <a:xfrm>
            <a:off x="7273636" y="692554"/>
            <a:ext cx="1941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Zn2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averievite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C482EC-6CEB-CC7A-B8D8-ABB44AC74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539406"/>
            <a:ext cx="3752877" cy="1209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668D5B-9853-A071-93A7-4A7B78CA3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95" y="3717032"/>
            <a:ext cx="3724302" cy="12382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F1CCB1-CA22-3F86-C1B7-33DDB054C858}"/>
              </a:ext>
            </a:extLst>
          </p:cNvPr>
          <p:cNvSpPr txBox="1"/>
          <p:nvPr/>
        </p:nvSpPr>
        <p:spPr>
          <a:xfrm>
            <a:off x="119336" y="5922219"/>
            <a:ext cx="8186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kagome</a:t>
            </a:r>
            <a:r>
              <a:rPr lang="en-GB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plane, Cu has </a:t>
            </a:r>
            <a:r>
              <a:rPr lang="en-CH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planar coordination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honeycomb planes, Cu is surrounded instead by five O with the short 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Cu-O apical bonds lying </a:t>
            </a:r>
            <a:r>
              <a:rPr lang="en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</a:t>
            </a:r>
            <a:r>
              <a:rPr lang="en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endParaRPr lang="en-US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8FE0E-528A-1AF5-0504-18E3C5BDB9B3}"/>
              </a:ext>
            </a:extLst>
          </p:cNvPr>
          <p:cNvSpPr txBox="1"/>
          <p:nvPr/>
        </p:nvSpPr>
        <p:spPr>
          <a:xfrm>
            <a:off x="8112224" y="5613047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R10"/>
              </a:rPr>
              <a:t>CF - in </a:t>
            </a:r>
            <a:r>
              <a:rPr lang="en-CH" sz="1800" b="0" i="0" u="none" strike="noStrike" baseline="0" dirty="0" err="1">
                <a:latin typeface="CMR10"/>
              </a:rPr>
              <a:t>herbertsmithite</a:t>
            </a:r>
            <a:r>
              <a:rPr lang="en-CH" sz="1800" b="0" i="0" u="none" strike="noStrike" baseline="0" dirty="0">
                <a:latin typeface="CMR10"/>
              </a:rPr>
              <a:t> </a:t>
            </a:r>
            <a:r>
              <a:rPr lang="en-GB" sz="1800" b="0" i="0" u="none" strike="noStrike" baseline="0" dirty="0">
                <a:latin typeface="CMR10"/>
              </a:rPr>
              <a:t>element specific </a:t>
            </a:r>
            <a:br>
              <a:rPr lang="en-GB" sz="1800" b="0" i="0" u="none" strike="noStrike" baseline="0" dirty="0">
                <a:latin typeface="CMR10"/>
              </a:rPr>
            </a:br>
            <a:r>
              <a:rPr lang="en-GB" sz="1800" b="0" i="0" u="none" strike="noStrike" baseline="0" dirty="0">
                <a:latin typeface="CMR10"/>
              </a:rPr>
              <a:t>anomalous x-ray diffraction indicated</a:t>
            </a:r>
          </a:p>
          <a:p>
            <a:pPr algn="l"/>
            <a:r>
              <a:rPr lang="en-GB" sz="1800" b="0" i="0" u="none" strike="noStrike" baseline="0" dirty="0">
                <a:latin typeface="CMR10"/>
              </a:rPr>
              <a:t>a 15% Cu occupancy of the interlayer site</a:t>
            </a:r>
          </a:p>
          <a:p>
            <a:pPr algn="l"/>
            <a:r>
              <a:rPr lang="en-GB" sz="1800" b="0" i="0" u="none" strike="noStrike" baseline="0" dirty="0">
                <a:latin typeface="CMR10"/>
              </a:rPr>
              <a:t>and no site disorder on the </a:t>
            </a:r>
            <a:r>
              <a:rPr lang="en-GB" sz="1800" b="0" i="0" u="none" strike="noStrike" baseline="0" dirty="0" err="1">
                <a:latin typeface="CMR10"/>
              </a:rPr>
              <a:t>kagome</a:t>
            </a:r>
            <a:r>
              <a:rPr lang="en-GB" sz="1800" b="0" i="0" u="none" strike="noStrike" baseline="0" dirty="0">
                <a:latin typeface="CMR10"/>
              </a:rPr>
              <a:t> lattice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24472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3BD1B-BE16-3CAA-ADB8-46B664123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54202CC-A18E-E8B1-BCCB-4D8B66B9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58198-AE5B-4016-B94E-A8FBF82E410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12" descr="paratacamite genre andrew avec Cl">
            <a:extLst>
              <a:ext uri="{FF2B5EF4-FFF2-40B4-BE49-F238E27FC236}">
                <a16:creationId xmlns:a16="http://schemas.microsoft.com/office/drawing/2014/main" id="{0D108427-B1B9-623A-36EB-AAC3EC6D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244" y="1945690"/>
            <a:ext cx="3586163" cy="2763838"/>
          </a:xfrm>
          <a:prstGeom prst="rect">
            <a:avLst/>
          </a:prstGeom>
          <a:noFill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3ACC8A7-EBFA-B969-533C-3D95FED63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26" y="1525507"/>
            <a:ext cx="4823155" cy="29031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798BC4-72E1-173F-B1D3-79B8155C6D05}"/>
              </a:ext>
            </a:extLst>
          </p:cNvPr>
          <p:cNvSpPr txBox="1"/>
          <p:nvPr/>
        </p:nvSpPr>
        <p:spPr>
          <a:xfrm>
            <a:off x="6433539" y="4709528"/>
            <a:ext cx="46081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(Zn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1.86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0.14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)(Cu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2.85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Zn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0.15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)(VO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CsCl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5AEFF0-1522-CBBE-E532-6DADD0FBB669}"/>
              </a:ext>
            </a:extLst>
          </p:cNvPr>
          <p:cNvSpPr txBox="1"/>
          <p:nvPr/>
        </p:nvSpPr>
        <p:spPr>
          <a:xfrm>
            <a:off x="7273636" y="692554"/>
            <a:ext cx="1941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Zn2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averievite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CAE934-D8C8-EB46-33AA-C2C508608F3E}"/>
              </a:ext>
            </a:extLst>
          </p:cNvPr>
          <p:cNvSpPr txBox="1"/>
          <p:nvPr/>
        </p:nvSpPr>
        <p:spPr>
          <a:xfrm>
            <a:off x="1835733" y="699480"/>
            <a:ext cx="2188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Herbertsmithite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55CEE7-DE55-5DBD-399D-0E87D95525CB}"/>
              </a:ext>
            </a:extLst>
          </p:cNvPr>
          <p:cNvSpPr txBox="1"/>
          <p:nvPr/>
        </p:nvSpPr>
        <p:spPr>
          <a:xfrm>
            <a:off x="1213842" y="4716454"/>
            <a:ext cx="3416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(Zn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0.85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0.15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)(Cu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)(OH)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52152-458B-5ECF-781C-A2E1EA66A22C}"/>
              </a:ext>
            </a:extLst>
          </p:cNvPr>
          <p:cNvSpPr txBox="1"/>
          <p:nvPr/>
        </p:nvSpPr>
        <p:spPr>
          <a:xfrm>
            <a:off x="407368" y="3065625"/>
            <a:ext cx="609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/>
              <a:t>5.1 Å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E28DBC-00BE-54EC-5E55-E37AB8D5FED2}"/>
              </a:ext>
            </a:extLst>
          </p:cNvPr>
          <p:cNvCxnSpPr/>
          <p:nvPr/>
        </p:nvCxnSpPr>
        <p:spPr>
          <a:xfrm>
            <a:off x="1330244" y="2636912"/>
            <a:ext cx="0" cy="1152128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0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>
            <a:extLst>
              <a:ext uri="{FF2B5EF4-FFF2-40B4-BE49-F238E27FC236}">
                <a16:creationId xmlns:a16="http://schemas.microsoft.com/office/drawing/2014/main" id="{95C00F1E-43CB-A681-A7CD-D5989B9B93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199" y="1752600"/>
            <a:ext cx="0" cy="393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FC97F391-8185-58E3-A7EC-544A011AB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200" y="5689600"/>
            <a:ext cx="595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BC569D5-A5B4-1AF8-2D7C-4995B30D5AEB}"/>
              </a:ext>
            </a:extLst>
          </p:cNvPr>
          <p:cNvSpPr>
            <a:spLocks/>
          </p:cNvSpPr>
          <p:nvPr/>
        </p:nvSpPr>
        <p:spPr bwMode="auto">
          <a:xfrm>
            <a:off x="1000200" y="2366964"/>
            <a:ext cx="3514725" cy="3322637"/>
          </a:xfrm>
          <a:custGeom>
            <a:avLst/>
            <a:gdLst>
              <a:gd name="T0" fmla="*/ 0 w 2565"/>
              <a:gd name="T1" fmla="*/ 3 h 2480"/>
              <a:gd name="T2" fmla="*/ 451 w 2565"/>
              <a:gd name="T3" fmla="*/ 32 h 2480"/>
              <a:gd name="T4" fmla="*/ 1017 w 2565"/>
              <a:gd name="T5" fmla="*/ 195 h 2480"/>
              <a:gd name="T6" fmla="*/ 1469 w 2565"/>
              <a:gd name="T7" fmla="*/ 473 h 2480"/>
              <a:gd name="T8" fmla="*/ 1872 w 2565"/>
              <a:gd name="T9" fmla="*/ 829 h 2480"/>
              <a:gd name="T10" fmla="*/ 2198 w 2565"/>
              <a:gd name="T11" fmla="*/ 1357 h 2480"/>
              <a:gd name="T12" fmla="*/ 2429 w 2565"/>
              <a:gd name="T13" fmla="*/ 1952 h 2480"/>
              <a:gd name="T14" fmla="*/ 2544 w 2565"/>
              <a:gd name="T15" fmla="*/ 2365 h 2480"/>
              <a:gd name="T16" fmla="*/ 2553 w 2565"/>
              <a:gd name="T17" fmla="*/ 2480 h 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5" h="2480">
                <a:moveTo>
                  <a:pt x="0" y="3"/>
                </a:moveTo>
                <a:cubicBezTo>
                  <a:pt x="141" y="1"/>
                  <a:pt x="282" y="0"/>
                  <a:pt x="451" y="32"/>
                </a:cubicBezTo>
                <a:cubicBezTo>
                  <a:pt x="620" y="64"/>
                  <a:pt x="847" y="122"/>
                  <a:pt x="1017" y="195"/>
                </a:cubicBezTo>
                <a:cubicBezTo>
                  <a:pt x="1187" y="268"/>
                  <a:pt x="1327" y="367"/>
                  <a:pt x="1469" y="473"/>
                </a:cubicBezTo>
                <a:cubicBezTo>
                  <a:pt x="1611" y="579"/>
                  <a:pt x="1750" y="682"/>
                  <a:pt x="1872" y="829"/>
                </a:cubicBezTo>
                <a:cubicBezTo>
                  <a:pt x="1994" y="976"/>
                  <a:pt x="2105" y="1170"/>
                  <a:pt x="2198" y="1357"/>
                </a:cubicBezTo>
                <a:cubicBezTo>
                  <a:pt x="2291" y="1544"/>
                  <a:pt x="2371" y="1784"/>
                  <a:pt x="2429" y="1952"/>
                </a:cubicBezTo>
                <a:cubicBezTo>
                  <a:pt x="2487" y="2120"/>
                  <a:pt x="2523" y="2277"/>
                  <a:pt x="2544" y="2365"/>
                </a:cubicBezTo>
                <a:cubicBezTo>
                  <a:pt x="2565" y="2453"/>
                  <a:pt x="2559" y="2466"/>
                  <a:pt x="2553" y="248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52D1A1D-4F8A-8E27-E029-230886CCB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219200"/>
            <a:ext cx="704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Arial"/>
              </a:rPr>
              <a:t>T/J</a:t>
            </a: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27865327-BADF-F6D1-CD1C-FAEB227C4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462074"/>
              </p:ext>
            </p:extLst>
          </p:nvPr>
        </p:nvGraphicFramePr>
        <p:xfrm>
          <a:off x="5418212" y="3048001"/>
          <a:ext cx="17700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800" imgH="279400" progId="">
                  <p:embed/>
                </p:oleObj>
              </mc:Choice>
              <mc:Fallback>
                <p:oleObj name="Equation" r:id="rId2" imgW="558800" imgH="279400" progId="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27865327-BADF-F6D1-CD1C-FAEB227C49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212" y="3048001"/>
                        <a:ext cx="1770063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B3B157A-61A5-4266-66E2-BD4E95FCB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611683"/>
              </p:ext>
            </p:extLst>
          </p:nvPr>
        </p:nvGraphicFramePr>
        <p:xfrm>
          <a:off x="1170061" y="3048001"/>
          <a:ext cx="17224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" imgH="279400" progId="">
                  <p:embed/>
                </p:oleObj>
              </mc:Choice>
              <mc:Fallback>
                <p:oleObj name="Equation" r:id="rId4" imgW="558800" imgH="27940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B3B157A-61A5-4266-66E2-BD4E95FCB1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061" y="3048001"/>
                        <a:ext cx="1722438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>
            <a:extLst>
              <a:ext uri="{FF2B5EF4-FFF2-40B4-BE49-F238E27FC236}">
                <a16:creationId xmlns:a16="http://schemas.microsoft.com/office/drawing/2014/main" id="{B12FD5A2-E210-F529-A756-3FFF5584F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800" y="5715000"/>
            <a:ext cx="42771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Arial"/>
              </a:rPr>
              <a:t>1/S, 1/z, 1/D, frustration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EDEE8-E8AA-D6B8-41EC-95D21F38C2D0}"/>
              </a:ext>
            </a:extLst>
          </p:cNvPr>
          <p:cNvSpPr txBox="1"/>
          <p:nvPr/>
        </p:nvSpPr>
        <p:spPr>
          <a:xfrm>
            <a:off x="8904975" y="3284984"/>
            <a:ext cx="3276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Bethe (1931)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Néel (1932)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Landau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(1933)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Anderson (1952)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Mermin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and Wagner (1966)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Chakravarty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et al., (1989)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Chubukov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et al., (1994)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Balents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(2010)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Savary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Balents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(2016)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Broholm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et al., (2020)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43802C-1941-AE14-8610-4E86957D0E59}"/>
              </a:ext>
            </a:extLst>
          </p:cNvPr>
          <p:cNvCxnSpPr/>
          <p:nvPr/>
        </p:nvCxnSpPr>
        <p:spPr bwMode="auto">
          <a:xfrm>
            <a:off x="5816674" y="42672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4547F9-714C-3CEB-730D-B9B922373B63}"/>
              </a:ext>
            </a:extLst>
          </p:cNvPr>
          <p:cNvCxnSpPr/>
          <p:nvPr/>
        </p:nvCxnSpPr>
        <p:spPr bwMode="auto">
          <a:xfrm>
            <a:off x="6197674" y="42672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3748B6-8A23-C90F-AE08-5B6792B306D6}"/>
              </a:ext>
            </a:extLst>
          </p:cNvPr>
          <p:cNvCxnSpPr/>
          <p:nvPr/>
        </p:nvCxnSpPr>
        <p:spPr bwMode="auto">
          <a:xfrm>
            <a:off x="6578674" y="42672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4096F0-0EFB-B762-ED2C-54787DE7AFD3}"/>
              </a:ext>
            </a:extLst>
          </p:cNvPr>
          <p:cNvCxnSpPr/>
          <p:nvPr/>
        </p:nvCxnSpPr>
        <p:spPr bwMode="auto">
          <a:xfrm>
            <a:off x="7035874" y="42672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D4CF59-96ED-3567-6713-3C44C5E416FA}"/>
              </a:ext>
            </a:extLst>
          </p:cNvPr>
          <p:cNvCxnSpPr/>
          <p:nvPr/>
        </p:nvCxnSpPr>
        <p:spPr bwMode="auto">
          <a:xfrm>
            <a:off x="1425209" y="42672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EDC238-4AA6-38E9-F6AF-427DAFBDED9D}"/>
              </a:ext>
            </a:extLst>
          </p:cNvPr>
          <p:cNvCxnSpPr/>
          <p:nvPr/>
        </p:nvCxnSpPr>
        <p:spPr bwMode="auto">
          <a:xfrm>
            <a:off x="1836955" y="40386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D7BC35-2628-6946-BE09-CB19A94C1FC7}"/>
              </a:ext>
            </a:extLst>
          </p:cNvPr>
          <p:cNvCxnSpPr/>
          <p:nvPr/>
        </p:nvCxnSpPr>
        <p:spPr bwMode="auto">
          <a:xfrm>
            <a:off x="2263409" y="42672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A00BC6-50BA-94E0-7B0E-415C5640F0BA}"/>
              </a:ext>
            </a:extLst>
          </p:cNvPr>
          <p:cNvCxnSpPr/>
          <p:nvPr/>
        </p:nvCxnSpPr>
        <p:spPr bwMode="auto">
          <a:xfrm>
            <a:off x="2720609" y="4038600"/>
            <a:ext cx="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C47BF6-BDD8-47C9-8CAA-31AE29FDF2E7}"/>
              </a:ext>
            </a:extLst>
          </p:cNvPr>
          <p:cNvCxnSpPr/>
          <p:nvPr/>
        </p:nvCxnSpPr>
        <p:spPr bwMode="auto">
          <a:xfrm>
            <a:off x="5816674" y="3886200"/>
            <a:ext cx="0" cy="6096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2E4CD6-BD68-E3D2-ED0B-D3625E405A77}"/>
              </a:ext>
            </a:extLst>
          </p:cNvPr>
          <p:cNvCxnSpPr/>
          <p:nvPr/>
        </p:nvCxnSpPr>
        <p:spPr bwMode="auto">
          <a:xfrm>
            <a:off x="6578674" y="3886200"/>
            <a:ext cx="0" cy="6096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5F20F0-D88A-0F12-FC1E-40BE550378D9}"/>
              </a:ext>
            </a:extLst>
          </p:cNvPr>
          <p:cNvCxnSpPr/>
          <p:nvPr/>
        </p:nvCxnSpPr>
        <p:spPr bwMode="auto">
          <a:xfrm>
            <a:off x="7035874" y="3886200"/>
            <a:ext cx="0" cy="6096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CE083A-82EB-38E7-D2F3-5702123AC655}"/>
              </a:ext>
            </a:extLst>
          </p:cNvPr>
          <p:cNvCxnSpPr/>
          <p:nvPr/>
        </p:nvCxnSpPr>
        <p:spPr bwMode="auto">
          <a:xfrm>
            <a:off x="6197674" y="3886200"/>
            <a:ext cx="0" cy="6096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sp>
        <p:nvSpPr>
          <p:cNvPr id="24" name="Title 10">
            <a:extLst>
              <a:ext uri="{FF2B5EF4-FFF2-40B4-BE49-F238E27FC236}">
                <a16:creationId xmlns:a16="http://schemas.microsoft.com/office/drawing/2014/main" id="{54CDD6F9-59A8-B153-E835-9CF5C5309D7E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Unconventional magnetic states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9639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3BA155-54D2-BAED-0F83-DCC58414D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12"/>
          <a:stretch/>
        </p:blipFill>
        <p:spPr>
          <a:xfrm>
            <a:off x="1676400" y="762000"/>
            <a:ext cx="4495800" cy="2849329"/>
          </a:xfrm>
          <a:prstGeom prst="rect">
            <a:avLst/>
          </a:prstGeom>
        </p:spPr>
      </p:pic>
      <p:sp>
        <p:nvSpPr>
          <p:cNvPr id="3" name="Title 10">
            <a:extLst>
              <a:ext uri="{FF2B5EF4-FFF2-40B4-BE49-F238E27FC236}">
                <a16:creationId xmlns:a16="http://schemas.microsoft.com/office/drawing/2014/main" id="{57E5D33D-8A47-9B48-8405-A2789BD4515E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Energetics and connectivity</a:t>
            </a:r>
            <a:endParaRPr lang="en-US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5F0F9-C158-6884-1692-3D9B7BC22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29"/>
          <a:stretch/>
        </p:blipFill>
        <p:spPr>
          <a:xfrm>
            <a:off x="1631504" y="3754706"/>
            <a:ext cx="4226818" cy="5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2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AA435-BB6C-B844-E9E9-9A80B6953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00F708-7E52-308A-A758-EE3736F81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12"/>
          <a:stretch/>
        </p:blipFill>
        <p:spPr>
          <a:xfrm>
            <a:off x="1676400" y="762000"/>
            <a:ext cx="4495800" cy="2849329"/>
          </a:xfrm>
          <a:prstGeom prst="rect">
            <a:avLst/>
          </a:prstGeom>
        </p:spPr>
      </p:pic>
      <p:sp>
        <p:nvSpPr>
          <p:cNvPr id="3" name="Title 10">
            <a:extLst>
              <a:ext uri="{FF2B5EF4-FFF2-40B4-BE49-F238E27FC236}">
                <a16:creationId xmlns:a16="http://schemas.microsoft.com/office/drawing/2014/main" id="{DD32E7B7-85B4-C731-46DC-06166B835808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Energetics and connectivity</a:t>
            </a:r>
            <a:endParaRPr lang="en-US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FEFBE-4CDD-8005-8E90-253CC9BE3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29"/>
          <a:stretch/>
        </p:blipFill>
        <p:spPr>
          <a:xfrm>
            <a:off x="1631504" y="3754706"/>
            <a:ext cx="4226818" cy="552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D15BBD-DA01-BD88-3469-C492ABECE3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921"/>
          <a:stretch/>
        </p:blipFill>
        <p:spPr>
          <a:xfrm>
            <a:off x="8616280" y="1196752"/>
            <a:ext cx="2514600" cy="27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7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3BA155-54D2-BAED-0F83-DCC58414D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12"/>
          <a:stretch/>
        </p:blipFill>
        <p:spPr>
          <a:xfrm>
            <a:off x="1676400" y="762000"/>
            <a:ext cx="4495800" cy="2849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FE4CD5-314E-8A0C-4804-1FE4C3F0D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76"/>
          <a:stretch/>
        </p:blipFill>
        <p:spPr>
          <a:xfrm>
            <a:off x="6248403" y="2927652"/>
            <a:ext cx="4094486" cy="3282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6249A-E9FE-BDBF-6333-1D5C6E97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70"/>
          <a:stretch/>
        </p:blipFill>
        <p:spPr>
          <a:xfrm>
            <a:off x="2376409" y="5445224"/>
            <a:ext cx="3814512" cy="491877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24790293-16F2-5CC4-A14C-0B13BA7DD234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Energetics and connectivity</a:t>
            </a:r>
            <a:endParaRPr lang="en-US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36625-E2C5-02D8-1E80-786BFE72ED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29"/>
          <a:stretch/>
        </p:blipFill>
        <p:spPr>
          <a:xfrm>
            <a:off x="1631504" y="3754706"/>
            <a:ext cx="4226818" cy="5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3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987FD3-6251-B5C0-CA6A-BA17D8EF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9144000" cy="3382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0E589F-079C-32E8-F539-64D3043D6C15}"/>
              </a:ext>
            </a:extLst>
          </p:cNvPr>
          <p:cNvSpPr txBox="1"/>
          <p:nvPr/>
        </p:nvSpPr>
        <p:spPr>
          <a:xfrm>
            <a:off x="1974637" y="4808664"/>
            <a:ext cx="83228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Triangular lattice has Neel state with reduced (40%) ordered moment</a:t>
            </a:r>
          </a:p>
          <a:p>
            <a:endParaRPr lang="en-US" dirty="0"/>
          </a:p>
          <a:p>
            <a:r>
              <a:rPr lang="en-US" dirty="0"/>
              <a:t>Kagome is expected to have no ordered moment</a:t>
            </a:r>
          </a:p>
          <a:p>
            <a:endParaRPr lang="en-US" dirty="0"/>
          </a:p>
          <a:p>
            <a:r>
              <a:rPr lang="en-US" dirty="0"/>
              <a:t>Many subsequent theoretical reports about absence of order in the Kagome lattice</a:t>
            </a:r>
            <a:endParaRPr lang="de-CH" dirty="0"/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27CBFFF3-FE1A-6ED0-94DE-1F0A802C98D3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Numerics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7301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8D0A31-B45C-4F3B-B7BA-00B22D9D49EA}"/>
              </a:ext>
            </a:extLst>
          </p:cNvPr>
          <p:cNvSpPr txBox="1"/>
          <p:nvPr/>
        </p:nvSpPr>
        <p:spPr>
          <a:xfrm>
            <a:off x="794011" y="1001473"/>
            <a:ext cx="6209136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= ½ on a Kagome – The only isotropic NN model for QSL </a:t>
            </a:r>
          </a:p>
          <a:p>
            <a:endParaRPr lang="en-US" sz="800" dirty="0"/>
          </a:p>
          <a:p>
            <a:pPr marL="342900" indent="-342900">
              <a:buFontTx/>
              <a:buChar char="-"/>
            </a:pPr>
            <a:r>
              <a:rPr lang="en-US" dirty="0"/>
              <a:t>What type of QSL?</a:t>
            </a:r>
          </a:p>
          <a:p>
            <a:pPr marL="342900" indent="-342900">
              <a:buFontTx/>
              <a:buChar char="-"/>
            </a:pPr>
            <a:endParaRPr lang="en-US" sz="800" dirty="0"/>
          </a:p>
          <a:p>
            <a:r>
              <a:rPr lang="en-US" dirty="0"/>
              <a:t>Theory:</a:t>
            </a:r>
          </a:p>
          <a:p>
            <a:pPr marL="342900" indent="-342900">
              <a:buFontTx/>
              <a:buChar char="-"/>
            </a:pPr>
            <a:r>
              <a:rPr lang="en-US" dirty="0"/>
              <a:t>No exact solution</a:t>
            </a:r>
          </a:p>
          <a:p>
            <a:pPr marL="342900" indent="-342900">
              <a:buFontTx/>
              <a:buChar char="-"/>
            </a:pPr>
            <a:r>
              <a:rPr lang="en-US" dirty="0"/>
              <a:t>Many states near in Energy</a:t>
            </a:r>
          </a:p>
          <a:p>
            <a:pPr marL="342900" indent="-342900">
              <a:buFontTx/>
              <a:buChar char="-"/>
            </a:pPr>
            <a:endParaRPr lang="en-US" sz="800" dirty="0"/>
          </a:p>
          <a:p>
            <a:pPr marL="342900" indent="-342900">
              <a:buFontTx/>
              <a:buChar char="-"/>
            </a:pPr>
            <a:r>
              <a:rPr lang="en-US" dirty="0"/>
              <a:t>VMC gapless</a:t>
            </a:r>
          </a:p>
          <a:p>
            <a:pPr marL="342900" indent="-342900">
              <a:buFontTx/>
              <a:buChar char="-"/>
            </a:pPr>
            <a:r>
              <a:rPr lang="en-US" dirty="0"/>
              <a:t>Many other methods - gapped</a:t>
            </a:r>
          </a:p>
          <a:p>
            <a:pPr marL="342900" indent="-342900">
              <a:buFontTx/>
              <a:buChar char="-"/>
            </a:pPr>
            <a:r>
              <a:rPr lang="en-US" dirty="0"/>
              <a:t>Depends on how the problem</a:t>
            </a:r>
            <a:br>
              <a:rPr lang="en-US" dirty="0"/>
            </a:br>
            <a:r>
              <a:rPr lang="en-US" dirty="0"/>
              <a:t>is truncated</a:t>
            </a:r>
          </a:p>
          <a:p>
            <a:pPr marL="342900" indent="-342900">
              <a:buFontTx/>
              <a:buChar char="-"/>
            </a:pPr>
            <a:r>
              <a:rPr lang="en-US" dirty="0"/>
              <a:t>Tensor Network Wavefunctions</a:t>
            </a:r>
            <a:br>
              <a:rPr lang="en-US" dirty="0"/>
            </a:br>
            <a:r>
              <a:rPr lang="en-US" dirty="0"/>
              <a:t>truncate the Ansatz wavefunctions</a:t>
            </a:r>
            <a:br>
              <a:rPr lang="en-US" dirty="0"/>
            </a:br>
            <a:r>
              <a:rPr lang="en-US" dirty="0"/>
              <a:t>and suggest gapless state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endParaRPr lang="en-US" sz="800" dirty="0"/>
          </a:p>
          <a:p>
            <a:r>
              <a:rPr lang="en-US" b="1" dirty="0"/>
              <a:t>- How stable is it ? (DM, impurities, inter-layer, anisotropy)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Truncation is hard:</a:t>
            </a:r>
          </a:p>
          <a:p>
            <a:r>
              <a:rPr lang="it-IT" dirty="0" err="1"/>
              <a:t>Gapless</a:t>
            </a:r>
            <a:r>
              <a:rPr lang="it-IT" dirty="0"/>
              <a:t> spin </a:t>
            </a:r>
            <a:r>
              <a:rPr lang="it-IT" dirty="0" err="1"/>
              <a:t>liquids</a:t>
            </a:r>
            <a:r>
              <a:rPr lang="it-IT" dirty="0"/>
              <a:t> in </a:t>
            </a:r>
            <a:r>
              <a:rPr lang="it-IT" dirty="0" err="1"/>
              <a:t>disguise</a:t>
            </a:r>
            <a:endParaRPr lang="it-IT" dirty="0"/>
          </a:p>
          <a:p>
            <a:r>
              <a:rPr lang="it-IT" dirty="0"/>
              <a:t>Ferrari, Parola, Becca</a:t>
            </a:r>
            <a:endParaRPr lang="en-US" dirty="0"/>
          </a:p>
          <a:p>
            <a:r>
              <a:rPr lang="en-US" dirty="0"/>
              <a:t>PRB </a:t>
            </a:r>
            <a:r>
              <a:rPr lang="en-US" b="1" dirty="0"/>
              <a:t>103</a:t>
            </a:r>
            <a:r>
              <a:rPr lang="en-US" dirty="0"/>
              <a:t>, 195140 (2021)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D0A31-B45C-4F3B-B7BA-00B22D9D49EA}"/>
              </a:ext>
            </a:extLst>
          </p:cNvPr>
          <p:cNvSpPr txBox="1"/>
          <p:nvPr/>
        </p:nvSpPr>
        <p:spPr>
          <a:xfrm>
            <a:off x="7464152" y="1412776"/>
            <a:ext cx="32219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Experiments:</a:t>
            </a:r>
          </a:p>
          <a:p>
            <a:pPr marL="342900" indent="-342900">
              <a:buFontTx/>
              <a:buChar char="-"/>
            </a:pPr>
            <a:r>
              <a:rPr lang="en-US" dirty="0"/>
              <a:t>Few (any?) perfect lattices</a:t>
            </a:r>
          </a:p>
          <a:p>
            <a:pPr marL="342900" indent="-342900">
              <a:buFontTx/>
              <a:buChar char="-"/>
            </a:pPr>
            <a:r>
              <a:rPr lang="en-US" dirty="0"/>
              <a:t>Always DM present</a:t>
            </a:r>
          </a:p>
          <a:p>
            <a:pPr marL="342900" indent="-342900">
              <a:buFontTx/>
              <a:buChar char="-"/>
            </a:pPr>
            <a:r>
              <a:rPr lang="en-US" dirty="0"/>
              <a:t>Disorder…</a:t>
            </a:r>
          </a:p>
          <a:p>
            <a:pPr marL="342900" indent="-342900">
              <a:buFontTx/>
              <a:buChar char="-"/>
            </a:pPr>
            <a:r>
              <a:rPr lang="en-US" dirty="0"/>
              <a:t>Layer intermixing?</a:t>
            </a:r>
          </a:p>
          <a:p>
            <a:pPr marL="342900" indent="-342900">
              <a:buFontTx/>
              <a:buChar char="-"/>
            </a:pPr>
            <a:r>
              <a:rPr lang="en-US" dirty="0" err="1"/>
              <a:t>Herbertsmithite</a:t>
            </a:r>
            <a:r>
              <a:rPr lang="en-US" dirty="0"/>
              <a:t> example</a:t>
            </a:r>
          </a:p>
          <a:p>
            <a:pPr marL="342900" indent="-342900">
              <a:buFontTx/>
              <a:buChar char="-"/>
            </a:pPr>
            <a:r>
              <a:rPr lang="en-US" dirty="0"/>
              <a:t>(..other materials emerge..)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14" name="Group"/>
          <p:cNvGrpSpPr>
            <a:grpSpLocks noChangeAspect="1"/>
          </p:cNvGrpSpPr>
          <p:nvPr/>
        </p:nvGrpSpPr>
        <p:grpSpPr>
          <a:xfrm>
            <a:off x="6841370" y="116632"/>
            <a:ext cx="3777472" cy="1183007"/>
            <a:chOff x="0" y="0"/>
            <a:chExt cx="11840269" cy="3708066"/>
          </a:xfrm>
        </p:grpSpPr>
        <p:pic>
          <p:nvPicPr>
            <p:cNvPr id="15" name="kagome plane.png" descr="kagome plane.png"/>
            <p:cNvPicPr>
              <a:picLocks noChangeAspect="1"/>
            </p:cNvPicPr>
            <p:nvPr/>
          </p:nvPicPr>
          <p:blipFill>
            <a:blip r:embed="rId2"/>
            <a:srcRect l="20830" t="28171" r="3547" b="18135"/>
            <a:stretch>
              <a:fillRect/>
            </a:stretch>
          </p:blipFill>
          <p:spPr>
            <a:xfrm>
              <a:off x="0" y="0"/>
              <a:ext cx="10031711" cy="3708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kagome plane.png" descr="kagome plane.png"/>
            <p:cNvPicPr>
              <a:picLocks noChangeAspect="1"/>
            </p:cNvPicPr>
            <p:nvPr/>
          </p:nvPicPr>
          <p:blipFill>
            <a:blip r:embed="rId2"/>
            <a:srcRect l="20830" t="28247" r="49654" b="18135"/>
            <a:stretch>
              <a:fillRect/>
            </a:stretch>
          </p:blipFill>
          <p:spPr>
            <a:xfrm>
              <a:off x="7924970" y="5220"/>
              <a:ext cx="3915300" cy="37028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426D81CC-E537-4573-8969-FD8E2F5833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8"/>
          <a:stretch/>
        </p:blipFill>
        <p:spPr>
          <a:xfrm>
            <a:off x="7636118" y="5136071"/>
            <a:ext cx="3644458" cy="16052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895AF9-8948-4DBE-BCA0-A94C06E10752}"/>
              </a:ext>
            </a:extLst>
          </p:cNvPr>
          <p:cNvSpPr/>
          <p:nvPr/>
        </p:nvSpPr>
        <p:spPr>
          <a:xfrm>
            <a:off x="8054030" y="5285510"/>
            <a:ext cx="243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F2DB77E8-899B-5BB9-9934-E85B500F57CE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What are the properties ?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0A7495E-58A3-26CF-505B-097C12E66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101" y="3616727"/>
            <a:ext cx="4212515" cy="14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8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olcano erupting in the snow&#10;&#10;AI-generated content may be incorrect.">
            <a:extLst>
              <a:ext uri="{FF2B5EF4-FFF2-40B4-BE49-F238E27FC236}">
                <a16:creationId xmlns:a16="http://schemas.microsoft.com/office/drawing/2014/main" id="{316CC7D4-A853-2CD8-89BB-1362923A7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" y="1491660"/>
            <a:ext cx="7668629" cy="4313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B67F5E-F5FF-9AC7-D1A0-CF932A6662C6}"/>
              </a:ext>
            </a:extLst>
          </p:cNvPr>
          <p:cNvSpPr txBox="1"/>
          <p:nvPr/>
        </p:nvSpPr>
        <p:spPr>
          <a:xfrm>
            <a:off x="263352" y="6021288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/>
              <a:t>airpano.com/360video/video-</a:t>
            </a:r>
            <a:r>
              <a:rPr lang="en-CH" dirty="0" err="1"/>
              <a:t>kamchatka</a:t>
            </a:r>
            <a:r>
              <a:rPr lang="en-CH" dirty="0"/>
              <a:t>-volcano-</a:t>
            </a:r>
            <a:r>
              <a:rPr lang="en-CH" dirty="0" err="1"/>
              <a:t>plosky</a:t>
            </a:r>
            <a:r>
              <a:rPr lang="en-CH" dirty="0"/>
              <a:t>-</a:t>
            </a:r>
            <a:r>
              <a:rPr lang="en-CH" dirty="0" err="1"/>
              <a:t>tolbachik</a:t>
            </a:r>
            <a:endParaRPr lang="en-CH" dirty="0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AB333EAB-6D6A-58EC-017C-9245F9DE4225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Where are the materials?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6C2409-0AF3-3470-6227-C8A97EDD8D30}"/>
              </a:ext>
            </a:extLst>
          </p:cNvPr>
          <p:cNvSpPr txBox="1"/>
          <p:nvPr/>
        </p:nvSpPr>
        <p:spPr>
          <a:xfrm>
            <a:off x="7968208" y="1412776"/>
            <a:ext cx="360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&gt; 100 new minerals</a:t>
            </a:r>
            <a:b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from Tolbachik (Kamchatka)</a:t>
            </a:r>
            <a:b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Eruptions: 1975, 2012 </a:t>
            </a:r>
            <a:b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b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Averievite: </a:t>
            </a:r>
            <a:r>
              <a:rPr lang="en-US" dirty="0"/>
              <a:t>Cu</a:t>
            </a:r>
            <a:r>
              <a:rPr lang="en-US" baseline="-5999" dirty="0"/>
              <a:t>5</a:t>
            </a:r>
            <a:r>
              <a:rPr lang="en-US" dirty="0"/>
              <a:t>V</a:t>
            </a:r>
            <a:r>
              <a:rPr lang="en-US" baseline="-5999" dirty="0"/>
              <a:t>2</a:t>
            </a:r>
            <a:r>
              <a:rPr lang="en-US" dirty="0"/>
              <a:t>O</a:t>
            </a:r>
            <a:r>
              <a:rPr lang="en-US" baseline="-5999" dirty="0"/>
              <a:t>10</a:t>
            </a:r>
            <a:r>
              <a:rPr lang="en-US" dirty="0"/>
              <a:t>(</a:t>
            </a:r>
            <a:r>
              <a:rPr lang="en-US" dirty="0" err="1"/>
              <a:t>CsCl</a:t>
            </a:r>
            <a:r>
              <a:rPr lang="en-US" dirty="0"/>
              <a:t>) </a:t>
            </a:r>
            <a:b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Dokl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Earth Sci. 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359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804 (1998))</a:t>
            </a:r>
            <a:endParaRPr lang="en-C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1A716-A6A8-625A-CA22-07F19C9C278B}"/>
              </a:ext>
            </a:extLst>
          </p:cNvPr>
          <p:cNvSpPr txBox="1"/>
          <p:nvPr/>
        </p:nvSpPr>
        <p:spPr>
          <a:xfrm>
            <a:off x="290456" y="1052978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Volcanoes as mineral forges</a:t>
            </a:r>
          </a:p>
        </p:txBody>
      </p:sp>
    </p:spTree>
    <p:extLst>
      <p:ext uri="{BB962C8B-B14F-4D97-AF65-F5344CB8AC3E}">
        <p14:creationId xmlns:p14="http://schemas.microsoft.com/office/powerpoint/2010/main" val="132333085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A0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PSI CNM V8" id="{32543CE9-4DF9-42F6-B9AD-AD8F23CC00CB}" vid="{2AF3F73A-EC37-4937-B1EC-27A2EC5D89A9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96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96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8" ma:contentTypeDescription="Ein neues Dokument erstellen." ma:contentTypeScope="" ma:versionID="9c227ad3ab8d826471e210bb857ebfda">
  <xsd:schema xmlns:xsd="http://www.w3.org/2001/XMLSchema" xmlns:xs="http://www.w3.org/2001/XMLSchema" xmlns:p="http://schemas.microsoft.com/office/2006/metadata/properties" xmlns:ns2="c9077d15-72ed-4fec-bcfe-3472729e9195" xmlns:ns3="bc24777f-78b6-4f3c-a73a-d5fa08e4d537" targetNamespace="http://schemas.microsoft.com/office/2006/metadata/properties" ma:root="true" ma:fieldsID="2a0acd45fe6cc66a06723547185abeb0" ns2:_="" ns3:_="">
    <xsd:import namespace="c9077d15-72ed-4fec-bcfe-3472729e9195"/>
    <xsd:import namespace="bc24777f-78b6-4f3c-a73a-d5fa08e4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fbe3b91-0d7a-4fca-85de-75d49bc05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777f-78b6-4f3c-a73a-d5fa08e4d5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3888c3-3691-4ee2-9093-74875a1c94d8}" ma:internalName="TaxCatchAll" ma:showField="CatchAllData" ma:web="bc24777f-78b6-4f3c-a73a-d5fa08e4d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4777f-78b6-4f3c-a73a-d5fa08e4d537" xsi:nil="true"/>
    <lcf76f155ced4ddcb4097134ff3c332f xmlns="c9077d15-72ed-4fec-bcfe-3472729e91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9C8326-17BB-45BD-9C1C-A05512924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bc24777f-78b6-4f3c-a73a-d5fa08e4d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schemas.microsoft.com/office/2006/documentManagement/types"/>
    <ds:schemaRef ds:uri="http://purl.org/dc/elements/1.1/"/>
    <ds:schemaRef ds:uri="http://www.w3.org/XML/1998/namespace"/>
    <ds:schemaRef ds:uri="bc24777f-78b6-4f3c-a73a-d5fa08e4d537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c9077d15-72ed-4fec-bcfe-3472729e91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20240625_CPA_GroupMeeting_ICM_Content</Template>
  <TotalTime>0</TotalTime>
  <Words>1518</Words>
  <Application>Microsoft Office PowerPoint</Application>
  <PresentationFormat>Widescreen</PresentationFormat>
  <Paragraphs>228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Aptos</vt:lpstr>
      <vt:lpstr>Arial</vt:lpstr>
      <vt:lpstr>Calibri</vt:lpstr>
      <vt:lpstr>Cambria Math</vt:lpstr>
      <vt:lpstr>CMR10</vt:lpstr>
      <vt:lpstr>Comic Sans MS</vt:lpstr>
      <vt:lpstr>Symbol</vt:lpstr>
      <vt:lpstr>Times New Roman</vt:lpstr>
      <vt:lpstr>Benutzerdefiniertes Design</vt:lpstr>
      <vt:lpstr>Modèle par défaut</vt:lpstr>
      <vt:lpstr>Equation</vt:lpstr>
      <vt:lpstr>Towards Fluctuating Magnetism in  Zn-doped Averievite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Averievite: Cu5-xZnxV2O10(CsCl) </vt:lpstr>
      <vt:lpstr>Averievite: Cu5-xZnxV2O10(CsCl) </vt:lpstr>
      <vt:lpstr>Averievite: Cu5-xZnxV2O10(CsCl) </vt:lpstr>
      <vt:lpstr>Muon measurements – Zn0 case</vt:lpstr>
      <vt:lpstr>Muon measurements – Further removal of copper from interlayers</vt:lpstr>
      <vt:lpstr>Muon measurements – Zn2</vt:lpstr>
      <vt:lpstr>Muon measurements – Zn2</vt:lpstr>
      <vt:lpstr>Muon measurements – Zn1</vt:lpstr>
      <vt:lpstr>Muon measurements – Zn1</vt:lpstr>
      <vt:lpstr>Muon measurements – Zn1 – a quasi-static state</vt:lpstr>
      <vt:lpstr>Comparing with neutron results</vt:lpstr>
      <vt:lpstr>Averievite – Cu5−xZnxV2O10(CsCl) - a new Kagome on the block!</vt:lpstr>
      <vt:lpstr>High-Pressure Workshop at PSI</vt:lpstr>
      <vt:lpstr>Averievite – Cu5−xZnxV2O10(CsCl) - a new Kagome on the block!</vt:lpstr>
      <vt:lpstr>Towards Fluctuating Magnetism in  Zn-doped Averievite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Dark Blue</dc:title>
  <dc:creator>Jonas Philippe</dc:creator>
  <dc:description>erstellt durch Vorlagenbauer.ch</dc:description>
  <cp:lastModifiedBy>Simutis Gediminas</cp:lastModifiedBy>
  <cp:revision>236</cp:revision>
  <dcterms:created xsi:type="dcterms:W3CDTF">2024-06-24T08:00:56Z</dcterms:created>
  <dcterms:modified xsi:type="dcterms:W3CDTF">2025-07-24T12:23:56Z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</Properties>
</file>