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34"/>
  </p:notesMasterIdLst>
  <p:handoutMasterIdLst>
    <p:handoutMasterId r:id="rId35"/>
  </p:handoutMasterIdLst>
  <p:sldIdLst>
    <p:sldId id="328" r:id="rId5"/>
    <p:sldId id="1413" r:id="rId6"/>
    <p:sldId id="387" r:id="rId7"/>
    <p:sldId id="1395" r:id="rId8"/>
    <p:sldId id="1436" r:id="rId9"/>
    <p:sldId id="1437" r:id="rId10"/>
    <p:sldId id="1438" r:id="rId11"/>
    <p:sldId id="1301" r:id="rId12"/>
    <p:sldId id="1420" r:id="rId13"/>
    <p:sldId id="1428" r:id="rId14"/>
    <p:sldId id="1430" r:id="rId15"/>
    <p:sldId id="1440" r:id="rId16"/>
    <p:sldId id="1365" r:id="rId17"/>
    <p:sldId id="1424" r:id="rId18"/>
    <p:sldId id="1411" r:id="rId19"/>
    <p:sldId id="1408" r:id="rId20"/>
    <p:sldId id="1409" r:id="rId21"/>
    <p:sldId id="300" r:id="rId22"/>
    <p:sldId id="1410" r:id="rId23"/>
    <p:sldId id="1435" r:id="rId24"/>
    <p:sldId id="1381" r:id="rId25"/>
    <p:sldId id="1443" r:id="rId26"/>
    <p:sldId id="1431" r:id="rId27"/>
    <p:sldId id="1363" r:id="rId28"/>
    <p:sldId id="1441" r:id="rId29"/>
    <p:sldId id="1444" r:id="rId30"/>
    <p:sldId id="1342" r:id="rId31"/>
    <p:sldId id="1423" r:id="rId32"/>
    <p:sldId id="1426" r:id="rId3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73"/>
    <a:srgbClr val="149C49"/>
    <a:srgbClr val="C7CCFF"/>
    <a:srgbClr val="FFFFFF"/>
    <a:srgbClr val="396D9E"/>
    <a:srgbClr val="2EC76A"/>
    <a:srgbClr val="3A70A3"/>
    <a:srgbClr val="2B659C"/>
    <a:srgbClr val="27639C"/>
    <a:srgbClr val="0CA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4693" autoAdjust="0"/>
  </p:normalViewPr>
  <p:slideViewPr>
    <p:cSldViewPr showGuides="1">
      <p:cViewPr varScale="1">
        <p:scale>
          <a:sx n="63" d="100"/>
          <a:sy n="63" d="100"/>
        </p:scale>
        <p:origin x="944" y="56"/>
      </p:cViewPr>
      <p:guideLst/>
    </p:cSldViewPr>
  </p:slideViewPr>
  <p:outlineViewPr>
    <p:cViewPr>
      <p:scale>
        <a:sx n="33" d="100"/>
        <a:sy n="33" d="100"/>
      </p:scale>
      <p:origin x="0" y="-26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6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1C515-9ECF-4DD7-A9D4-E122DD7FC579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H"/>
        </a:p>
      </dgm:t>
    </dgm:pt>
    <dgm:pt modelId="{F36FE30C-37D8-4E8B-9988-C7C20C97C0EF}">
      <dgm:prSet phldrT="[Text]" custT="1"/>
      <dgm:spPr>
        <a:solidFill>
          <a:srgbClr val="000073"/>
        </a:solidFill>
      </dgm:spPr>
      <dgm:t>
        <a:bodyPr/>
        <a:lstStyle/>
        <a:p>
          <a:r>
            <a:rPr lang="en-CH" sz="2600" spc="31" dirty="0">
              <a:solidFill>
                <a:schemeClr val="bg1"/>
              </a:solidFill>
              <a:latin typeface="+mn-lt"/>
              <a:cs typeface="Arial Hebrew" pitchFamily="2" charset="-79"/>
            </a:rPr>
            <a:t>In-plane uniaxial stress effect on superconductivity,</a:t>
          </a:r>
          <a:r>
            <a:rPr lang="en-US" sz="2600" spc="31" dirty="0">
              <a:solidFill>
                <a:schemeClr val="bg1"/>
              </a:solidFill>
              <a:latin typeface="+mn-lt"/>
              <a:cs typeface="Arial Hebrew" pitchFamily="2" charset="-79"/>
            </a:rPr>
            <a:t> </a:t>
          </a:r>
          <a:r>
            <a:rPr lang="en-CH" sz="2600" spc="31" dirty="0">
              <a:solidFill>
                <a:schemeClr val="bg1"/>
              </a:solidFill>
              <a:latin typeface="+mn-lt"/>
              <a:cs typeface="Arial Hebrew" pitchFamily="2" charset="-79"/>
            </a:rPr>
            <a:t>spin-stripe order</a:t>
          </a:r>
          <a:r>
            <a:rPr lang="en-US" sz="2600" spc="31" dirty="0">
              <a:solidFill>
                <a:schemeClr val="bg1"/>
              </a:solidFill>
              <a:latin typeface="+mn-lt"/>
              <a:cs typeface="Arial Hebrew" pitchFamily="2" charset="-79"/>
            </a:rPr>
            <a:t> in La</a:t>
          </a:r>
          <a:r>
            <a:rPr lang="en-US" sz="2600" spc="31" baseline="-25000" dirty="0">
              <a:solidFill>
                <a:schemeClr val="bg1"/>
              </a:solidFill>
              <a:latin typeface="+mn-lt"/>
              <a:cs typeface="Arial Hebrew" pitchFamily="2" charset="-79"/>
            </a:rPr>
            <a:t>1.875</a:t>
          </a:r>
          <a:r>
            <a:rPr lang="en-US" sz="2600" spc="31" dirty="0">
              <a:solidFill>
                <a:schemeClr val="bg1"/>
              </a:solidFill>
              <a:latin typeface="+mn-lt"/>
              <a:cs typeface="Arial Hebrew" pitchFamily="2" charset="-79"/>
            </a:rPr>
            <a:t>Ba</a:t>
          </a:r>
          <a:r>
            <a:rPr lang="en-US" sz="2600" spc="31" baseline="-25000" dirty="0">
              <a:solidFill>
                <a:schemeClr val="bg1"/>
              </a:solidFill>
              <a:latin typeface="+mn-lt"/>
              <a:cs typeface="Arial Hebrew" pitchFamily="2" charset="-79"/>
            </a:rPr>
            <a:t>0.125</a:t>
          </a:r>
          <a:r>
            <a:rPr lang="en-US" sz="2600" spc="31" dirty="0">
              <a:solidFill>
                <a:schemeClr val="bg1"/>
              </a:solidFill>
              <a:latin typeface="+mn-lt"/>
              <a:cs typeface="Arial Hebrew" pitchFamily="2" charset="-79"/>
            </a:rPr>
            <a:t>CuO</a:t>
          </a:r>
          <a:r>
            <a:rPr lang="en-US" sz="2600" spc="31" baseline="-25000" dirty="0">
              <a:solidFill>
                <a:schemeClr val="bg1"/>
              </a:solidFill>
              <a:latin typeface="+mn-lt"/>
              <a:cs typeface="Arial Hebrew" pitchFamily="2" charset="-79"/>
            </a:rPr>
            <a:t>4</a:t>
          </a:r>
        </a:p>
        <a:p>
          <a:endParaRPr lang="en-US" sz="2600" spc="31" dirty="0">
            <a:solidFill>
              <a:schemeClr val="bg1"/>
            </a:solidFill>
            <a:latin typeface="+mn-lt"/>
            <a:cs typeface="Arial Hebrew" pitchFamily="2" charset="-79"/>
          </a:endParaRPr>
        </a:p>
      </dgm:t>
    </dgm:pt>
    <dgm:pt modelId="{5FF30343-D7DA-412F-8E18-5E492E0F145B}" type="parTrans" cxnId="{D6B8051F-301A-4038-8493-3B6B16105A6F}">
      <dgm:prSet/>
      <dgm:spPr/>
      <dgm:t>
        <a:bodyPr/>
        <a:lstStyle/>
        <a:p>
          <a:endParaRPr lang="en-CH"/>
        </a:p>
      </dgm:t>
    </dgm:pt>
    <dgm:pt modelId="{FFE4A11D-0074-44D0-88AE-DE0D192FF801}" type="sibTrans" cxnId="{D6B8051F-301A-4038-8493-3B6B16105A6F}">
      <dgm:prSet/>
      <dgm:spPr/>
      <dgm:t>
        <a:bodyPr/>
        <a:lstStyle/>
        <a:p>
          <a:endParaRPr lang="en-CH"/>
        </a:p>
      </dgm:t>
    </dgm:pt>
    <dgm:pt modelId="{AEAF5B1B-4A5F-4DF0-A739-85BF090FADCA}" type="pres">
      <dgm:prSet presAssocID="{D611C515-9ECF-4DD7-A9D4-E122DD7FC579}" presName="linearFlow" presStyleCnt="0">
        <dgm:presLayoutVars>
          <dgm:dir/>
          <dgm:resizeHandles val="exact"/>
        </dgm:presLayoutVars>
      </dgm:prSet>
      <dgm:spPr/>
    </dgm:pt>
    <dgm:pt modelId="{FEB2BD08-36D8-4166-BFD1-418D38A31C48}" type="pres">
      <dgm:prSet presAssocID="{F36FE30C-37D8-4E8B-9988-C7C20C97C0EF}" presName="composite" presStyleCnt="0"/>
      <dgm:spPr/>
    </dgm:pt>
    <dgm:pt modelId="{610CE0FC-73FA-4288-90C8-3D490B65C06E}" type="pres">
      <dgm:prSet presAssocID="{F36FE30C-37D8-4E8B-9988-C7C20C97C0EF}" presName="imgShp" presStyleLbl="fgImgPlace1" presStyleIdx="0" presStyleCnt="1" custLinFactNeighborX="-1975" custLinFactNeighborY="248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>
          <a:solidFill>
            <a:srgbClr val="000073"/>
          </a:solidFill>
        </a:ln>
      </dgm:spPr>
    </dgm:pt>
    <dgm:pt modelId="{3FAC0E52-E773-42F4-9D6E-960C6FECCEE0}" type="pres">
      <dgm:prSet presAssocID="{F36FE30C-37D8-4E8B-9988-C7C20C97C0EF}" presName="txShp" presStyleLbl="node1" presStyleIdx="0" presStyleCnt="1" custScaleX="107234" custLinFactNeighborX="4914" custLinFactNeighborY="-168">
        <dgm:presLayoutVars>
          <dgm:bulletEnabled val="1"/>
        </dgm:presLayoutVars>
      </dgm:prSet>
      <dgm:spPr/>
    </dgm:pt>
  </dgm:ptLst>
  <dgm:cxnLst>
    <dgm:cxn modelId="{D6B8051F-301A-4038-8493-3B6B16105A6F}" srcId="{D611C515-9ECF-4DD7-A9D4-E122DD7FC579}" destId="{F36FE30C-37D8-4E8B-9988-C7C20C97C0EF}" srcOrd="0" destOrd="0" parTransId="{5FF30343-D7DA-412F-8E18-5E492E0F145B}" sibTransId="{FFE4A11D-0074-44D0-88AE-DE0D192FF801}"/>
    <dgm:cxn modelId="{ED68A8D6-6365-4198-A7E5-2169837431AE}" type="presOf" srcId="{F36FE30C-37D8-4E8B-9988-C7C20C97C0EF}" destId="{3FAC0E52-E773-42F4-9D6E-960C6FECCEE0}" srcOrd="0" destOrd="0" presId="urn:microsoft.com/office/officeart/2005/8/layout/vList3"/>
    <dgm:cxn modelId="{D259D1E2-939F-4DC9-A939-43B7EBD60C23}" type="presOf" srcId="{D611C515-9ECF-4DD7-A9D4-E122DD7FC579}" destId="{AEAF5B1B-4A5F-4DF0-A739-85BF090FADCA}" srcOrd="0" destOrd="0" presId="urn:microsoft.com/office/officeart/2005/8/layout/vList3"/>
    <dgm:cxn modelId="{F0B0BEDA-B17E-4E02-B4B3-BA360F9796DD}" type="presParOf" srcId="{AEAF5B1B-4A5F-4DF0-A739-85BF090FADCA}" destId="{FEB2BD08-36D8-4166-BFD1-418D38A31C48}" srcOrd="0" destOrd="0" presId="urn:microsoft.com/office/officeart/2005/8/layout/vList3"/>
    <dgm:cxn modelId="{6DD55662-1E90-45C9-A504-4D03D75981C8}" type="presParOf" srcId="{FEB2BD08-36D8-4166-BFD1-418D38A31C48}" destId="{610CE0FC-73FA-4288-90C8-3D490B65C06E}" srcOrd="0" destOrd="0" presId="urn:microsoft.com/office/officeart/2005/8/layout/vList3"/>
    <dgm:cxn modelId="{D82E919D-8AC7-42C2-B31C-49F493E382A3}" type="presParOf" srcId="{FEB2BD08-36D8-4166-BFD1-418D38A31C48}" destId="{3FAC0E52-E773-42F4-9D6E-960C6FECCEE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11C515-9ECF-4DD7-A9D4-E122DD7FC579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H"/>
        </a:p>
      </dgm:t>
    </dgm:pt>
    <dgm:pt modelId="{F36FE30C-37D8-4E8B-9988-C7C20C97C0EF}">
      <dgm:prSet phldrT="[Text]" custT="1"/>
      <dgm:spPr>
        <a:solidFill>
          <a:srgbClr val="000073"/>
        </a:solidFill>
      </dgm:spPr>
      <dgm:t>
        <a:bodyPr/>
        <a:lstStyle/>
        <a:p>
          <a:r>
            <a:rPr lang="en-US" sz="2600" dirty="0"/>
            <a:t>Contrasting </a:t>
          </a:r>
          <a:r>
            <a:rPr lang="en-US" sz="2600" i="1" dirty="0"/>
            <a:t>c</a:t>
          </a:r>
          <a:r>
            <a:rPr lang="en-US" sz="2600" dirty="0"/>
            <a:t>-axis and in-plane uniaxial stress effects on superconductivity and stripe order in La</a:t>
          </a:r>
          <a:r>
            <a:rPr lang="en-US" sz="2600" baseline="-25000" dirty="0"/>
            <a:t>1.885</a:t>
          </a:r>
          <a:r>
            <a:rPr lang="en-US" sz="2600" dirty="0"/>
            <a:t>Ba</a:t>
          </a:r>
          <a:r>
            <a:rPr lang="en-US" sz="2600" baseline="-25000" dirty="0"/>
            <a:t>0.115</a:t>
          </a:r>
          <a:r>
            <a:rPr lang="en-US" sz="2600" dirty="0"/>
            <a:t>CuO</a:t>
          </a:r>
          <a:r>
            <a:rPr lang="en-US" sz="2600" baseline="-25000" dirty="0"/>
            <a:t>4</a:t>
          </a:r>
        </a:p>
        <a:p>
          <a:r>
            <a:rPr lang="is-IS" sz="2600" dirty="0">
              <a:solidFill>
                <a:srgbClr val="969696"/>
              </a:solidFill>
              <a:latin typeface="+mn-lt"/>
              <a:ea typeface="Arial Hebrew" charset="-79"/>
              <a:cs typeface="Arial Hebrew" charset="-79"/>
            </a:rPr>
            <a:t>S. S. Islam et. al., </a:t>
          </a:r>
          <a:r>
            <a:rPr lang="en-US" sz="2600" dirty="0" err="1">
              <a:solidFill>
                <a:srgbClr val="969696"/>
              </a:solidFill>
              <a:latin typeface="+mn-lt"/>
              <a:ea typeface="Arial Hebrew" charset="-79"/>
              <a:cs typeface="Arial Hebrew" charset="-79"/>
            </a:rPr>
            <a:t>Commun</a:t>
          </a:r>
          <a:r>
            <a:rPr lang="en-US" sz="2600" dirty="0">
              <a:solidFill>
                <a:srgbClr val="969696"/>
              </a:solidFill>
              <a:latin typeface="+mn-lt"/>
              <a:ea typeface="Arial Hebrew" charset="-79"/>
              <a:cs typeface="Arial Hebrew" charset="-79"/>
            </a:rPr>
            <a:t>. Phys. </a:t>
          </a:r>
          <a:r>
            <a:rPr lang="en-US" sz="2600" b="1" dirty="0">
              <a:solidFill>
                <a:srgbClr val="969696"/>
              </a:solidFill>
              <a:latin typeface="+mn-lt"/>
              <a:ea typeface="Arial Hebrew" charset="-79"/>
              <a:cs typeface="Arial Hebrew" charset="-79"/>
            </a:rPr>
            <a:t>8</a:t>
          </a:r>
          <a:r>
            <a:rPr lang="en-US" sz="2600" dirty="0">
              <a:solidFill>
                <a:srgbClr val="969696"/>
              </a:solidFill>
              <a:latin typeface="+mn-lt"/>
              <a:ea typeface="Arial Hebrew" charset="-79"/>
              <a:cs typeface="Arial Hebrew" charset="-79"/>
            </a:rPr>
            <a:t>, 291 (2025)</a:t>
          </a:r>
          <a:endParaRPr lang="en-US" sz="2600" spc="31" dirty="0">
            <a:solidFill>
              <a:schemeClr val="bg1"/>
            </a:solidFill>
            <a:latin typeface="+mn-lt"/>
            <a:cs typeface="Arial Hebrew" pitchFamily="2" charset="-79"/>
          </a:endParaRPr>
        </a:p>
      </dgm:t>
    </dgm:pt>
    <dgm:pt modelId="{5FF30343-D7DA-412F-8E18-5E492E0F145B}" type="parTrans" cxnId="{D6B8051F-301A-4038-8493-3B6B16105A6F}">
      <dgm:prSet/>
      <dgm:spPr/>
      <dgm:t>
        <a:bodyPr/>
        <a:lstStyle/>
        <a:p>
          <a:endParaRPr lang="en-CH"/>
        </a:p>
      </dgm:t>
    </dgm:pt>
    <dgm:pt modelId="{FFE4A11D-0074-44D0-88AE-DE0D192FF801}" type="sibTrans" cxnId="{D6B8051F-301A-4038-8493-3B6B16105A6F}">
      <dgm:prSet/>
      <dgm:spPr/>
      <dgm:t>
        <a:bodyPr/>
        <a:lstStyle/>
        <a:p>
          <a:endParaRPr lang="en-CH"/>
        </a:p>
      </dgm:t>
    </dgm:pt>
    <dgm:pt modelId="{AEAF5B1B-4A5F-4DF0-A739-85BF090FADCA}" type="pres">
      <dgm:prSet presAssocID="{D611C515-9ECF-4DD7-A9D4-E122DD7FC579}" presName="linearFlow" presStyleCnt="0">
        <dgm:presLayoutVars>
          <dgm:dir/>
          <dgm:resizeHandles val="exact"/>
        </dgm:presLayoutVars>
      </dgm:prSet>
      <dgm:spPr/>
    </dgm:pt>
    <dgm:pt modelId="{FEB2BD08-36D8-4166-BFD1-418D38A31C48}" type="pres">
      <dgm:prSet presAssocID="{F36FE30C-37D8-4E8B-9988-C7C20C97C0EF}" presName="composite" presStyleCnt="0"/>
      <dgm:spPr/>
    </dgm:pt>
    <dgm:pt modelId="{610CE0FC-73FA-4288-90C8-3D490B65C06E}" type="pres">
      <dgm:prSet presAssocID="{F36FE30C-37D8-4E8B-9988-C7C20C97C0EF}" presName="imgShp" presStyleLbl="fgImgPlace1" presStyleIdx="0" presStyleCnt="1"/>
      <dgm:spPr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solidFill>
            <a:srgbClr val="000073"/>
          </a:solidFill>
        </a:ln>
      </dgm:spPr>
    </dgm:pt>
    <dgm:pt modelId="{3FAC0E52-E773-42F4-9D6E-960C6FECCEE0}" type="pres">
      <dgm:prSet presAssocID="{F36FE30C-37D8-4E8B-9988-C7C20C97C0EF}" presName="txShp" presStyleLbl="node1" presStyleIdx="0" presStyleCnt="1" custScaleX="107234" custLinFactNeighborX="4914" custLinFactNeighborY="-168">
        <dgm:presLayoutVars>
          <dgm:bulletEnabled val="1"/>
        </dgm:presLayoutVars>
      </dgm:prSet>
      <dgm:spPr/>
    </dgm:pt>
  </dgm:ptLst>
  <dgm:cxnLst>
    <dgm:cxn modelId="{D6B8051F-301A-4038-8493-3B6B16105A6F}" srcId="{D611C515-9ECF-4DD7-A9D4-E122DD7FC579}" destId="{F36FE30C-37D8-4E8B-9988-C7C20C97C0EF}" srcOrd="0" destOrd="0" parTransId="{5FF30343-D7DA-412F-8E18-5E492E0F145B}" sibTransId="{FFE4A11D-0074-44D0-88AE-DE0D192FF801}"/>
    <dgm:cxn modelId="{ED68A8D6-6365-4198-A7E5-2169837431AE}" type="presOf" srcId="{F36FE30C-37D8-4E8B-9988-C7C20C97C0EF}" destId="{3FAC0E52-E773-42F4-9D6E-960C6FECCEE0}" srcOrd="0" destOrd="0" presId="urn:microsoft.com/office/officeart/2005/8/layout/vList3"/>
    <dgm:cxn modelId="{D259D1E2-939F-4DC9-A939-43B7EBD60C23}" type="presOf" srcId="{D611C515-9ECF-4DD7-A9D4-E122DD7FC579}" destId="{AEAF5B1B-4A5F-4DF0-A739-85BF090FADCA}" srcOrd="0" destOrd="0" presId="urn:microsoft.com/office/officeart/2005/8/layout/vList3"/>
    <dgm:cxn modelId="{F0B0BEDA-B17E-4E02-B4B3-BA360F9796DD}" type="presParOf" srcId="{AEAF5B1B-4A5F-4DF0-A739-85BF090FADCA}" destId="{FEB2BD08-36D8-4166-BFD1-418D38A31C48}" srcOrd="0" destOrd="0" presId="urn:microsoft.com/office/officeart/2005/8/layout/vList3"/>
    <dgm:cxn modelId="{6DD55662-1E90-45C9-A504-4D03D75981C8}" type="presParOf" srcId="{FEB2BD08-36D8-4166-BFD1-418D38A31C48}" destId="{610CE0FC-73FA-4288-90C8-3D490B65C06E}" srcOrd="0" destOrd="0" presId="urn:microsoft.com/office/officeart/2005/8/layout/vList3"/>
    <dgm:cxn modelId="{D82E919D-8AC7-42C2-B31C-49F493E382A3}" type="presParOf" srcId="{FEB2BD08-36D8-4166-BFD1-418D38A31C48}" destId="{3FAC0E52-E773-42F4-9D6E-960C6FECCEE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C0E52-E773-42F4-9D6E-960C6FECCEE0}">
      <dsp:nvSpPr>
        <dsp:cNvPr id="0" name=""/>
        <dsp:cNvSpPr/>
      </dsp:nvSpPr>
      <dsp:spPr>
        <a:xfrm rot="10800000">
          <a:off x="2677098" y="633016"/>
          <a:ext cx="7702508" cy="3618452"/>
        </a:xfrm>
        <a:prstGeom prst="homePlate">
          <a:avLst/>
        </a:prstGeom>
        <a:solidFill>
          <a:srgbClr val="0000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5637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H" sz="2600" kern="1200" spc="31" dirty="0">
              <a:solidFill>
                <a:schemeClr val="bg1"/>
              </a:solidFill>
              <a:latin typeface="+mn-lt"/>
              <a:cs typeface="Arial Hebrew" pitchFamily="2" charset="-79"/>
            </a:rPr>
            <a:t>In-plane uniaxial stress effect on superconductivity,</a:t>
          </a:r>
          <a:r>
            <a:rPr lang="en-US" sz="2600" kern="1200" spc="31" dirty="0">
              <a:solidFill>
                <a:schemeClr val="bg1"/>
              </a:solidFill>
              <a:latin typeface="+mn-lt"/>
              <a:cs typeface="Arial Hebrew" pitchFamily="2" charset="-79"/>
            </a:rPr>
            <a:t> </a:t>
          </a:r>
          <a:r>
            <a:rPr lang="en-CH" sz="2600" kern="1200" spc="31" dirty="0">
              <a:solidFill>
                <a:schemeClr val="bg1"/>
              </a:solidFill>
              <a:latin typeface="+mn-lt"/>
              <a:cs typeface="Arial Hebrew" pitchFamily="2" charset="-79"/>
            </a:rPr>
            <a:t>spin-stripe order</a:t>
          </a:r>
          <a:r>
            <a:rPr lang="en-US" sz="2600" kern="1200" spc="31" dirty="0">
              <a:solidFill>
                <a:schemeClr val="bg1"/>
              </a:solidFill>
              <a:latin typeface="+mn-lt"/>
              <a:cs typeface="Arial Hebrew" pitchFamily="2" charset="-79"/>
            </a:rPr>
            <a:t> in La</a:t>
          </a:r>
          <a:r>
            <a:rPr lang="en-US" sz="2600" kern="1200" spc="31" baseline="-25000" dirty="0">
              <a:solidFill>
                <a:schemeClr val="bg1"/>
              </a:solidFill>
              <a:latin typeface="+mn-lt"/>
              <a:cs typeface="Arial Hebrew" pitchFamily="2" charset="-79"/>
            </a:rPr>
            <a:t>1.875</a:t>
          </a:r>
          <a:r>
            <a:rPr lang="en-US" sz="2600" kern="1200" spc="31" dirty="0">
              <a:solidFill>
                <a:schemeClr val="bg1"/>
              </a:solidFill>
              <a:latin typeface="+mn-lt"/>
              <a:cs typeface="Arial Hebrew" pitchFamily="2" charset="-79"/>
            </a:rPr>
            <a:t>Ba</a:t>
          </a:r>
          <a:r>
            <a:rPr lang="en-US" sz="2600" kern="1200" spc="31" baseline="-25000" dirty="0">
              <a:solidFill>
                <a:schemeClr val="bg1"/>
              </a:solidFill>
              <a:latin typeface="+mn-lt"/>
              <a:cs typeface="Arial Hebrew" pitchFamily="2" charset="-79"/>
            </a:rPr>
            <a:t>0.125</a:t>
          </a:r>
          <a:r>
            <a:rPr lang="en-US" sz="2600" kern="1200" spc="31" dirty="0">
              <a:solidFill>
                <a:schemeClr val="bg1"/>
              </a:solidFill>
              <a:latin typeface="+mn-lt"/>
              <a:cs typeface="Arial Hebrew" pitchFamily="2" charset="-79"/>
            </a:rPr>
            <a:t>CuO</a:t>
          </a:r>
          <a:r>
            <a:rPr lang="en-US" sz="2600" kern="1200" spc="31" baseline="-25000" dirty="0">
              <a:solidFill>
                <a:schemeClr val="bg1"/>
              </a:solidFill>
              <a:latin typeface="+mn-lt"/>
              <a:cs typeface="Arial Hebrew" pitchFamily="2" charset="-79"/>
            </a:rPr>
            <a:t>4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spc="31" dirty="0">
            <a:solidFill>
              <a:schemeClr val="bg1"/>
            </a:solidFill>
            <a:latin typeface="+mn-lt"/>
            <a:cs typeface="Arial Hebrew" pitchFamily="2" charset="-79"/>
          </a:endParaRPr>
        </a:p>
      </dsp:txBody>
      <dsp:txXfrm rot="10800000">
        <a:off x="3581711" y="633016"/>
        <a:ext cx="6797895" cy="3618452"/>
      </dsp:txXfrm>
    </dsp:sp>
    <dsp:sp modelId="{610CE0FC-73FA-4288-90C8-3D490B65C06E}">
      <dsp:nvSpPr>
        <dsp:cNvPr id="0" name=""/>
        <dsp:cNvSpPr/>
      </dsp:nvSpPr>
      <dsp:spPr>
        <a:xfrm>
          <a:off x="703245" y="648069"/>
          <a:ext cx="3618452" cy="361845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 w="12700" cap="flat" cmpd="sng" algn="ctr">
          <a:solidFill>
            <a:srgbClr val="00007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AC0E52-E773-42F4-9D6E-960C6FECCEE0}">
      <dsp:nvSpPr>
        <dsp:cNvPr id="0" name=""/>
        <dsp:cNvSpPr/>
      </dsp:nvSpPr>
      <dsp:spPr>
        <a:xfrm rot="10800000">
          <a:off x="2677098" y="633016"/>
          <a:ext cx="7702508" cy="3618452"/>
        </a:xfrm>
        <a:prstGeom prst="homePlate">
          <a:avLst/>
        </a:prstGeom>
        <a:solidFill>
          <a:srgbClr val="0000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95637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Contrasting </a:t>
          </a:r>
          <a:r>
            <a:rPr lang="en-US" sz="2600" i="1" kern="1200" dirty="0"/>
            <a:t>c</a:t>
          </a:r>
          <a:r>
            <a:rPr lang="en-US" sz="2600" kern="1200" dirty="0"/>
            <a:t>-axis and in-plane uniaxial stress effects on superconductivity and stripe order in La</a:t>
          </a:r>
          <a:r>
            <a:rPr lang="en-US" sz="2600" kern="1200" baseline="-25000" dirty="0"/>
            <a:t>1.885</a:t>
          </a:r>
          <a:r>
            <a:rPr lang="en-US" sz="2600" kern="1200" dirty="0"/>
            <a:t>Ba</a:t>
          </a:r>
          <a:r>
            <a:rPr lang="en-US" sz="2600" kern="1200" baseline="-25000" dirty="0"/>
            <a:t>0.115</a:t>
          </a:r>
          <a:r>
            <a:rPr lang="en-US" sz="2600" kern="1200" dirty="0"/>
            <a:t>CuO</a:t>
          </a:r>
          <a:r>
            <a:rPr lang="en-US" sz="2600" kern="1200" baseline="-25000" dirty="0"/>
            <a:t>4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600" kern="1200" dirty="0">
              <a:solidFill>
                <a:srgbClr val="969696"/>
              </a:solidFill>
              <a:latin typeface="+mn-lt"/>
              <a:ea typeface="Arial Hebrew" charset="-79"/>
              <a:cs typeface="Arial Hebrew" charset="-79"/>
            </a:rPr>
            <a:t>S. S. Islam et. al., </a:t>
          </a:r>
          <a:r>
            <a:rPr lang="en-US" sz="2600" kern="1200" dirty="0" err="1">
              <a:solidFill>
                <a:srgbClr val="969696"/>
              </a:solidFill>
              <a:latin typeface="+mn-lt"/>
              <a:ea typeface="Arial Hebrew" charset="-79"/>
              <a:cs typeface="Arial Hebrew" charset="-79"/>
            </a:rPr>
            <a:t>Commun</a:t>
          </a:r>
          <a:r>
            <a:rPr lang="en-US" sz="2600" kern="1200" dirty="0">
              <a:solidFill>
                <a:srgbClr val="969696"/>
              </a:solidFill>
              <a:latin typeface="+mn-lt"/>
              <a:ea typeface="Arial Hebrew" charset="-79"/>
              <a:cs typeface="Arial Hebrew" charset="-79"/>
            </a:rPr>
            <a:t>. Phys. </a:t>
          </a:r>
          <a:r>
            <a:rPr lang="en-US" sz="2600" b="1" kern="1200" dirty="0">
              <a:solidFill>
                <a:srgbClr val="969696"/>
              </a:solidFill>
              <a:latin typeface="+mn-lt"/>
              <a:ea typeface="Arial Hebrew" charset="-79"/>
              <a:cs typeface="Arial Hebrew" charset="-79"/>
            </a:rPr>
            <a:t>8</a:t>
          </a:r>
          <a:r>
            <a:rPr lang="en-US" sz="2600" kern="1200" dirty="0">
              <a:solidFill>
                <a:srgbClr val="969696"/>
              </a:solidFill>
              <a:latin typeface="+mn-lt"/>
              <a:ea typeface="Arial Hebrew" charset="-79"/>
              <a:cs typeface="Arial Hebrew" charset="-79"/>
            </a:rPr>
            <a:t>, 291 (2025)</a:t>
          </a:r>
          <a:endParaRPr lang="en-US" sz="2600" kern="1200" spc="31" dirty="0">
            <a:solidFill>
              <a:schemeClr val="bg1"/>
            </a:solidFill>
            <a:latin typeface="+mn-lt"/>
            <a:cs typeface="Arial Hebrew" pitchFamily="2" charset="-79"/>
          </a:endParaRPr>
        </a:p>
      </dsp:txBody>
      <dsp:txXfrm rot="10800000">
        <a:off x="3581711" y="633016"/>
        <a:ext cx="6797895" cy="3618452"/>
      </dsp:txXfrm>
    </dsp:sp>
    <dsp:sp modelId="{610CE0FC-73FA-4288-90C8-3D490B65C06E}">
      <dsp:nvSpPr>
        <dsp:cNvPr id="0" name=""/>
        <dsp:cNvSpPr/>
      </dsp:nvSpPr>
      <dsp:spPr>
        <a:xfrm>
          <a:off x="774710" y="639095"/>
          <a:ext cx="3618452" cy="361845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2700" cap="flat" cmpd="sng" algn="ctr">
          <a:solidFill>
            <a:srgbClr val="00007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9DB5EDA5-3446-40CC-9A64-3E1B7A84603E}" type="datetime1">
              <a:rPr lang="de-CH" sz="900" smtClean="0"/>
              <a:t>23.07.2025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07A3942E-04C7-4745-95CA-EE338D2ACB8E}" type="datetime1">
              <a:rPr lang="de-CH" smtClean="0"/>
              <a:t>23.07.2025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28DC0-AE14-537B-C2B5-737B361A8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8CD8F9-0508-624D-7522-CD24A54C3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53797B-87AB-75F6-515D-9DBE3CF3E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61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2D124-3AE0-9EAE-744F-794A01161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514DA-82F4-F0C4-992B-47EBA7828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A8ACD-E217-D5A1-5113-3D7A8C8C1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6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2D124-3AE0-9EAE-744F-794A01161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E514DA-82F4-F0C4-992B-47EBA7828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A8ACD-E217-D5A1-5113-3D7A8C8C1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5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53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28DC0-AE14-537B-C2B5-737B361A8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8CD8F9-0508-624D-7522-CD24A54C3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19875" cy="37242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53797B-87AB-75F6-515D-9DBE3CF3E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49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8B8A68-2013-7A50-3DFF-79E25B840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D577D92-A6C2-D2B8-7044-B46CDEEE87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E49241A-9E14-C07D-7433-98C0D5DA7AEC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95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22682E1-BDD2-BA0B-22F2-3AE34EBB20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8E0DFA1-FB3F-638E-5DB8-EB23BE65B54A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87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38DCA60-4450-B213-8B4C-328CD0ED5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A72EA5E-7F0C-6DE6-C84D-CB0A213F2F2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2062" y="536705"/>
            <a:ext cx="1622109" cy="3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66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7"/>
          <p:cNvSpPr>
            <a:spLocks noGrp="1"/>
          </p:cNvSpPr>
          <p:nvPr>
            <p:ph type="sldNum" sz="quarter" idx="10"/>
          </p:nvPr>
        </p:nvSpPr>
        <p:spPr>
          <a:xfrm>
            <a:off x="5892800" y="6172200"/>
            <a:ext cx="2844800" cy="368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89C4F-DF06-7841-BF08-2F65EC0C0B59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978494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F45EC1-F84C-B317-BFD3-F54D74A6F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53643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4330D73-82D5-CA5B-8B8C-ECBA1970E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525DB6-2E5F-FBD3-2BE7-BF5DE7F6B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F8DBAA-7CB4-E30F-6F61-7432A53281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/>
          <a:stretch/>
        </p:blipFill>
        <p:spPr>
          <a:xfrm>
            <a:off x="2531778" y="534323"/>
            <a:ext cx="1622109" cy="38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9" r:id="rId2"/>
    <p:sldLayoutId id="2147483717" r:id="rId3"/>
    <p:sldLayoutId id="2147483725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664" r:id="rId34"/>
    <p:sldLayoutId id="2147483741" r:id="rId3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emf"/><Relationship Id="rId3" Type="http://schemas.openxmlformats.org/officeDocument/2006/relationships/image" Target="../media/image58.tiff"/><Relationship Id="rId7" Type="http://schemas.openxmlformats.org/officeDocument/2006/relationships/image" Target="../media/image62.emf"/><Relationship Id="rId12" Type="http://schemas.openxmlformats.org/officeDocument/2006/relationships/image" Target="../media/image67.em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emf"/><Relationship Id="rId11" Type="http://schemas.openxmlformats.org/officeDocument/2006/relationships/image" Target="../media/image66.emf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tiff"/><Relationship Id="rId9" Type="http://schemas.openxmlformats.org/officeDocument/2006/relationships/image" Target="../media/image64.emf"/><Relationship Id="rId14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50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1.png"/><Relationship Id="rId4" Type="http://schemas.openxmlformats.org/officeDocument/2006/relationships/image" Target="../media/image8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wmf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C900B9-69A9-16D6-9DB4-FE565862D5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368" y="2636919"/>
            <a:ext cx="11161240" cy="2952321"/>
          </a:xfrm>
        </p:spPr>
        <p:txBody>
          <a:bodyPr/>
          <a:lstStyle/>
          <a:p>
            <a:pPr algn="ctr"/>
            <a:r>
              <a:rPr lang="en-GB" sz="4400" dirty="0">
                <a:latin typeface="Arial Hebrew" pitchFamily="2" charset="-79"/>
                <a:cs typeface="Arial Hebrew" pitchFamily="2" charset="-79"/>
              </a:rPr>
              <a:t>Contrasting in-plane and </a:t>
            </a:r>
            <a:r>
              <a:rPr lang="en-GB" sz="4400" i="1" dirty="0">
                <a:latin typeface="Arial Hebrew" pitchFamily="2" charset="-79"/>
                <a:cs typeface="Arial Hebrew" pitchFamily="2" charset="-79"/>
              </a:rPr>
              <a:t>c</a:t>
            </a:r>
            <a:r>
              <a:rPr lang="en-GB" sz="4400" dirty="0">
                <a:latin typeface="Arial Hebrew" pitchFamily="2" charset="-79"/>
                <a:cs typeface="Arial Hebrew" pitchFamily="2" charset="-79"/>
              </a:rPr>
              <a:t>-axis uniaxial stress effects on superconductivity and stripe order in </a:t>
            </a:r>
            <a:r>
              <a:rPr lang="x-none" altLang="x-none" sz="4400" b="1" dirty="0">
                <a:latin typeface="Arial Hebrew" charset="-79"/>
                <a:ea typeface="Arial Hebrew" charset="-79"/>
                <a:cs typeface="Arial Hebrew" charset="-79"/>
              </a:rPr>
              <a:t>La</a:t>
            </a:r>
            <a:r>
              <a:rPr lang="de-DE" altLang="x-none" sz="4400" b="1" baseline="-25000" dirty="0">
                <a:latin typeface="Arial Hebrew" charset="-79"/>
                <a:ea typeface="Arial Hebrew" charset="-79"/>
                <a:cs typeface="Arial Hebrew" charset="-79"/>
              </a:rPr>
              <a:t>2-x</a:t>
            </a:r>
            <a:r>
              <a:rPr lang="x-none" altLang="x-none" sz="4400" b="1" dirty="0">
                <a:latin typeface="Arial Hebrew" charset="-79"/>
                <a:ea typeface="Arial Hebrew" charset="-79"/>
                <a:cs typeface="Arial Hebrew" charset="-79"/>
              </a:rPr>
              <a:t>Ba</a:t>
            </a:r>
            <a:r>
              <a:rPr lang="de-DE" altLang="x-none" sz="4400" b="1" baseline="-25000" dirty="0">
                <a:latin typeface="Arial Hebrew" charset="-79"/>
                <a:ea typeface="Arial Hebrew" charset="-79"/>
                <a:cs typeface="Arial Hebrew" charset="-79"/>
              </a:rPr>
              <a:t>x</a:t>
            </a:r>
            <a:r>
              <a:rPr lang="x-none" altLang="x-none" sz="4400" b="1" dirty="0">
                <a:latin typeface="Arial Hebrew" charset="-79"/>
                <a:ea typeface="Arial Hebrew" charset="-79"/>
                <a:cs typeface="Arial Hebrew" charset="-79"/>
              </a:rPr>
              <a:t>CuO</a:t>
            </a:r>
            <a:r>
              <a:rPr lang="x-none" altLang="x-none" sz="4400" b="1" baseline="-25000" dirty="0">
                <a:latin typeface="Arial Hebrew" charset="-79"/>
                <a:ea typeface="Arial Hebrew" charset="-79"/>
                <a:cs typeface="Arial Hebrew" charset="-79"/>
              </a:rPr>
              <a:t>4</a:t>
            </a:r>
            <a:r>
              <a:rPr lang="en-US" altLang="x-none" sz="4400" baseline="-25000" dirty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x-none" sz="4400" dirty="0">
                <a:latin typeface="Arial Hebrew" charset="-79"/>
                <a:ea typeface="Arial Hebrew" charset="-79"/>
                <a:cs typeface="Arial Hebrew" charset="-79"/>
              </a:rPr>
              <a:t>(x = 0.125, 0.115)</a:t>
            </a:r>
            <a:br>
              <a:rPr lang="en-GB" sz="4400" dirty="0">
                <a:latin typeface="Arial Hebrew" pitchFamily="2" charset="-79"/>
                <a:cs typeface="Arial Hebrew" pitchFamily="2" charset="-79"/>
              </a:rPr>
            </a:br>
            <a:br>
              <a:rPr lang="en-GB" sz="4400" dirty="0">
                <a:latin typeface="Arial Hebrew" pitchFamily="2" charset="-79"/>
                <a:cs typeface="Arial Hebrew" pitchFamily="2" charset="-79"/>
              </a:rPr>
            </a:br>
            <a:endParaRPr lang="en-GB" baseline="-25000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39853F-959A-48E6-ACE2-F62A38A8ED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/>
              <a:t>Shams Sohel Islam</a:t>
            </a:r>
            <a:endParaRPr lang="en-GB" sz="1800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4E10A4B-A01C-C271-87F1-8054278DB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1800" dirty="0" err="1"/>
              <a:t>μSR</a:t>
            </a:r>
            <a:r>
              <a:rPr lang="en-GB" sz="1800" noProof="0" dirty="0"/>
              <a:t> 2025, 23 July 2025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6E0F67-C44B-8E50-B0A7-6427A5255905}"/>
              </a:ext>
            </a:extLst>
          </p:cNvPr>
          <p:cNvCxnSpPr/>
          <p:nvPr/>
        </p:nvCxnSpPr>
        <p:spPr>
          <a:xfrm>
            <a:off x="82110" y="904875"/>
            <a:ext cx="12018896" cy="0"/>
          </a:xfrm>
          <a:prstGeom prst="line">
            <a:avLst/>
          </a:prstGeom>
          <a:solidFill>
            <a:srgbClr val="000073"/>
          </a:solidFill>
          <a:ln>
            <a:noFill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90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5929BE4D-34F8-A9B3-6F46-FADE52D84051}"/>
              </a:ext>
            </a:extLst>
          </p:cNvPr>
          <p:cNvGrpSpPr/>
          <p:nvPr/>
        </p:nvGrpSpPr>
        <p:grpSpPr>
          <a:xfrm>
            <a:off x="1515389" y="1304881"/>
            <a:ext cx="2813520" cy="2418099"/>
            <a:chOff x="695325" y="1010901"/>
            <a:chExt cx="2813520" cy="24180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D012607-279E-CACD-0FCC-BD9D276004BB}"/>
                </a:ext>
              </a:extLst>
            </p:cNvPr>
            <p:cNvGrpSpPr/>
            <p:nvPr/>
          </p:nvGrpSpPr>
          <p:grpSpPr>
            <a:xfrm>
              <a:off x="695325" y="1010901"/>
              <a:ext cx="2813520" cy="2418099"/>
              <a:chOff x="1174663" y="1267108"/>
              <a:chExt cx="2635633" cy="225118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F28FFDE-762F-AC2D-3705-49C76AF4A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74663" y="1340768"/>
                <a:ext cx="2635633" cy="2177521"/>
              </a:xfrm>
              <a:prstGeom prst="rect">
                <a:avLst/>
              </a:prstGeom>
            </p:spPr>
          </p:pic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1C45948-8669-E1FE-88A2-9E3B91D91FED}"/>
                  </a:ext>
                </a:extLst>
              </p:cNvPr>
              <p:cNvSpPr/>
              <p:nvPr/>
            </p:nvSpPr>
            <p:spPr>
              <a:xfrm>
                <a:off x="1549886" y="1267108"/>
                <a:ext cx="259958" cy="2690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000" dirty="0" err="1"/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5937ED8-1E69-0463-E1F3-5B2A45684B0B}"/>
                </a:ext>
              </a:extLst>
            </p:cNvPr>
            <p:cNvSpPr/>
            <p:nvPr/>
          </p:nvSpPr>
          <p:spPr>
            <a:xfrm>
              <a:off x="2609296" y="1403059"/>
              <a:ext cx="288032" cy="204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CD05EAC-B640-A3E8-0655-8D1667510378}"/>
                </a:ext>
              </a:extLst>
            </p:cNvPr>
            <p:cNvSpPr txBox="1"/>
            <p:nvPr/>
          </p:nvSpPr>
          <p:spPr>
            <a:xfrm>
              <a:off x="2639616" y="1412776"/>
              <a:ext cx="2196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/>
                <a:t>45</a:t>
              </a:r>
              <a:r>
                <a:rPr lang="en-US" sz="1200" baseline="30000" dirty="0"/>
                <a:t>o</a:t>
              </a:r>
              <a:endParaRPr lang="en-CH" sz="1200" baseline="300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454EF37-507C-DFED-53B8-688D0244B16D}"/>
              </a:ext>
            </a:extLst>
          </p:cNvPr>
          <p:cNvSpPr/>
          <p:nvPr/>
        </p:nvSpPr>
        <p:spPr>
          <a:xfrm>
            <a:off x="3631368" y="4597958"/>
            <a:ext cx="372032" cy="4331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9DEE27-49F7-5C9A-0E0D-259A42D55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37" y="4982565"/>
            <a:ext cx="913835" cy="1127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B82C8-5E6C-BF51-4440-47DFA68376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7" t="2552"/>
          <a:stretch/>
        </p:blipFill>
        <p:spPr>
          <a:xfrm>
            <a:off x="1515389" y="4337191"/>
            <a:ext cx="2487427" cy="171581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96203E9C-C5D8-73B8-7C58-825B38B6C9D4}"/>
              </a:ext>
            </a:extLst>
          </p:cNvPr>
          <p:cNvSpPr/>
          <p:nvPr/>
        </p:nvSpPr>
        <p:spPr>
          <a:xfrm>
            <a:off x="1042857" y="5394660"/>
            <a:ext cx="456268" cy="174599"/>
          </a:xfrm>
          <a:prstGeom prst="rightArrow">
            <a:avLst/>
          </a:prstGeom>
          <a:solidFill>
            <a:srgbClr val="0CAA49"/>
          </a:solidFill>
          <a:ln>
            <a:noFill/>
          </a:ln>
          <a:scene3d>
            <a:camera prst="isometricTopUp">
              <a:rot lat="19482740" lon="18945785" rev="3030348"/>
            </a:camera>
            <a:lightRig rig="soft" dir="t"/>
          </a:scene3d>
          <a:sp3d extrusionH="50800">
            <a:extrusionClr>
              <a:srgbClr val="149C49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00" dirty="0" err="1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8CDC2BF6-76C2-B36A-45CF-F6D0BEC19AA5}"/>
              </a:ext>
            </a:extLst>
          </p:cNvPr>
          <p:cNvSpPr/>
          <p:nvPr/>
        </p:nvSpPr>
        <p:spPr>
          <a:xfrm flipH="1">
            <a:off x="3845762" y="4820550"/>
            <a:ext cx="456268" cy="174599"/>
          </a:xfrm>
          <a:prstGeom prst="rightArrow">
            <a:avLst/>
          </a:prstGeom>
          <a:solidFill>
            <a:srgbClr val="0CAA49"/>
          </a:solidFill>
          <a:ln>
            <a:noFill/>
          </a:ln>
          <a:scene3d>
            <a:camera prst="isometricTopUp">
              <a:rot lat="19482740" lon="18945785" rev="3030348"/>
            </a:camera>
            <a:lightRig rig="soft" dir="t"/>
          </a:scene3d>
          <a:sp3d extrusionH="50800">
            <a:extrusionClr>
              <a:srgbClr val="149C49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00" dirty="0" err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295825-4527-8FD1-1C8D-2B4481318345}"/>
              </a:ext>
            </a:extLst>
          </p:cNvPr>
          <p:cNvSpPr/>
          <p:nvPr/>
        </p:nvSpPr>
        <p:spPr>
          <a:xfrm>
            <a:off x="825093" y="5394660"/>
            <a:ext cx="167650" cy="1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4E8AA0-0DC8-617E-E054-69FA756772A7}"/>
              </a:ext>
            </a:extLst>
          </p:cNvPr>
          <p:cNvSpPr txBox="1"/>
          <p:nvPr/>
        </p:nvSpPr>
        <p:spPr>
          <a:xfrm rot="20615707">
            <a:off x="872566" y="5416428"/>
            <a:ext cx="17633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en-US" sz="1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CH" sz="1000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50EAF3-A186-A504-5E51-2F851B90349F}"/>
              </a:ext>
            </a:extLst>
          </p:cNvPr>
          <p:cNvSpPr txBox="1">
            <a:spLocks/>
          </p:cNvSpPr>
          <p:nvPr/>
        </p:nvSpPr>
        <p:spPr>
          <a:xfrm>
            <a:off x="620508" y="295231"/>
            <a:ext cx="9937104" cy="3954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/>
              <a:t>La</a:t>
            </a:r>
            <a:r>
              <a:rPr lang="en-GB" sz="2400" baseline="-25000" dirty="0"/>
              <a:t>1.875</a:t>
            </a:r>
            <a:r>
              <a:rPr lang="en-GB" sz="2400" dirty="0"/>
              <a:t> Ba</a:t>
            </a:r>
            <a:r>
              <a:rPr lang="en-GB" sz="2400" baseline="-25000" dirty="0"/>
              <a:t>0.125</a:t>
            </a:r>
            <a:r>
              <a:rPr lang="en-GB" sz="2400" dirty="0"/>
              <a:t> CuO</a:t>
            </a:r>
            <a:r>
              <a:rPr lang="en-GB" sz="2400" baseline="-25000" dirty="0"/>
              <a:t>4</a:t>
            </a:r>
            <a:r>
              <a:rPr lang="en-GB" sz="2400" dirty="0"/>
              <a:t>:</a:t>
            </a:r>
            <a:r>
              <a:rPr lang="en-GB" sz="2400" baseline="-25000" dirty="0"/>
              <a:t> </a:t>
            </a:r>
            <a:r>
              <a:rPr lang="en-GB" sz="2400" dirty="0"/>
              <a:t>Magnetic susceptibility under in-plane compression 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6E2D56D-C5D1-5B85-7764-CEF0AF0A3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10</a:t>
            </a:fld>
            <a:endParaRPr lang="en-GB" noProof="0" dirty="0"/>
          </a:p>
        </p:txBody>
      </p:sp>
      <p:pic>
        <p:nvPicPr>
          <p:cNvPr id="3" name="Picture 2" descr="A close-up of a graph&#10;&#10;AI-generated content may be incorrect.">
            <a:extLst>
              <a:ext uri="{FF2B5EF4-FFF2-40B4-BE49-F238E27FC236}">
                <a16:creationId xmlns:a16="http://schemas.microsoft.com/office/drawing/2014/main" id="{89615684-634B-092F-17B9-5E02418291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r="51181"/>
          <a:stretch/>
        </p:blipFill>
        <p:spPr>
          <a:xfrm>
            <a:off x="5231904" y="1441437"/>
            <a:ext cx="6322360" cy="503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46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graph showing the same graph&#10;&#10;AI-generated content may be incorrect.">
            <a:extLst>
              <a:ext uri="{FF2B5EF4-FFF2-40B4-BE49-F238E27FC236}">
                <a16:creationId xmlns:a16="http://schemas.microsoft.com/office/drawing/2014/main" id="{B44A7DF7-9ADE-5171-AD96-5DD10DD1F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28" y="1494367"/>
            <a:ext cx="6094566" cy="470984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50EAF3-A186-A504-5E51-2F851B90349F}"/>
              </a:ext>
            </a:extLst>
          </p:cNvPr>
          <p:cNvSpPr txBox="1">
            <a:spLocks/>
          </p:cNvSpPr>
          <p:nvPr/>
        </p:nvSpPr>
        <p:spPr>
          <a:xfrm>
            <a:off x="335360" y="295230"/>
            <a:ext cx="10225136" cy="79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La</a:t>
            </a:r>
            <a:r>
              <a:rPr lang="en-GB" sz="2400" baseline="-25000" dirty="0"/>
              <a:t>1.875</a:t>
            </a:r>
            <a:r>
              <a:rPr lang="en-GB" sz="2400" dirty="0"/>
              <a:t> Ba</a:t>
            </a:r>
            <a:r>
              <a:rPr lang="en-GB" sz="2400" baseline="-25000" dirty="0"/>
              <a:t>0.125</a:t>
            </a:r>
            <a:r>
              <a:rPr lang="en-GB" sz="2400" dirty="0"/>
              <a:t> CuO</a:t>
            </a:r>
            <a:r>
              <a:rPr lang="en-GB" sz="2400" baseline="-25000" dirty="0"/>
              <a:t>4</a:t>
            </a:r>
            <a:r>
              <a:rPr lang="en-GB" sz="2400" dirty="0"/>
              <a:t>:</a:t>
            </a:r>
            <a:r>
              <a:rPr lang="en-GB" sz="2400" baseline="-25000" dirty="0"/>
              <a:t> </a:t>
            </a:r>
            <a:r>
              <a:rPr lang="en-GB" sz="2400" baseline="30000" dirty="0"/>
              <a:t> </a:t>
            </a:r>
            <a:r>
              <a:rPr lang="en-GB" sz="2400" dirty="0"/>
              <a:t>Magnetic volume fraction under in-plane compression 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9C45B9A-7C4E-6B3F-EB73-EEC012B36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11</a:t>
            </a:fld>
            <a:endParaRPr lang="en-GB" noProof="0" dirty="0"/>
          </a:p>
        </p:txBody>
      </p:sp>
      <p:pic>
        <p:nvPicPr>
          <p:cNvPr id="4" name="Picture 3" descr="A close-up of a graph&#10;&#10;AI-generated content may be incorrect.">
            <a:extLst>
              <a:ext uri="{FF2B5EF4-FFF2-40B4-BE49-F238E27FC236}">
                <a16:creationId xmlns:a16="http://schemas.microsoft.com/office/drawing/2014/main" id="{21E15C22-9A33-7BCC-02C3-6B441F98B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53"/>
          <a:stretch/>
        </p:blipFill>
        <p:spPr>
          <a:xfrm>
            <a:off x="6360590" y="1489391"/>
            <a:ext cx="5697682" cy="4607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41D639-3161-3C09-6B00-E4212FC7A63A}"/>
              </a:ext>
            </a:extLst>
          </p:cNvPr>
          <p:cNvSpPr txBox="1"/>
          <p:nvPr/>
        </p:nvSpPr>
        <p:spPr>
          <a:xfrm>
            <a:off x="5087888" y="694942"/>
            <a:ext cx="2016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Weak-TF </a:t>
            </a:r>
            <a:r>
              <a:rPr lang="en-US" sz="2400" b="1" dirty="0" err="1"/>
              <a:t>μSR</a:t>
            </a:r>
            <a:r>
              <a:rPr lang="en-GB" sz="2400" b="1" dirty="0"/>
              <a:t> </a:t>
            </a:r>
            <a:endParaRPr lang="en-CH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25DE4D-29C0-2493-CB68-2D6FC1B4257E}"/>
              </a:ext>
            </a:extLst>
          </p:cNvPr>
          <p:cNvSpPr/>
          <p:nvPr/>
        </p:nvSpPr>
        <p:spPr>
          <a:xfrm>
            <a:off x="3575720" y="2996952"/>
            <a:ext cx="6696744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endParaRPr lang="en-US" sz="1800" b="1" dirty="0">
              <a:latin typeface="Arial Hebrew" charset="-79"/>
              <a:ea typeface="Arial Hebrew" charset="-79"/>
              <a:cs typeface="Arial Hebrew" charset="-79"/>
            </a:endParaRPr>
          </a:p>
          <a:p>
            <a:pPr algn="ctr"/>
            <a:r>
              <a:rPr lang="en-US" sz="1800" b="1" dirty="0">
                <a:latin typeface="Arial Hebrew" charset="-79"/>
                <a:ea typeface="Arial Hebrew" charset="-79"/>
                <a:cs typeface="Arial Hebrew" charset="-79"/>
              </a:rPr>
              <a:t>Static spin-stripe order persist up to the highest applied uniaxial stress, but with reduced volume fraction.</a:t>
            </a:r>
          </a:p>
          <a:p>
            <a:pPr algn="ctr"/>
            <a:endParaRPr lang="en-US" sz="1800" b="1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484B14-8950-A94B-17E8-5BD5B4C45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888" y="6260195"/>
            <a:ext cx="3036771" cy="462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B1CAB-2CC1-11FD-101D-8BE7D9140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1619" y="6360779"/>
            <a:ext cx="1918120" cy="2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3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1432C77C-9A39-1E6E-33A6-3207CE7DFE77}"/>
              </a:ext>
            </a:extLst>
          </p:cNvPr>
          <p:cNvGrpSpPr/>
          <p:nvPr/>
        </p:nvGrpSpPr>
        <p:grpSpPr>
          <a:xfrm>
            <a:off x="7950772" y="3832150"/>
            <a:ext cx="3298698" cy="2763907"/>
            <a:chOff x="4533062" y="1427667"/>
            <a:chExt cx="4101974" cy="380521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B464A10-9F90-FE90-51A3-A7E42BF77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2725"/>
            <a:stretch/>
          </p:blipFill>
          <p:spPr>
            <a:xfrm>
              <a:off x="4575064" y="1427667"/>
              <a:ext cx="4059972" cy="3805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FFC16B4-0113-E06C-0E1A-E832FE3F9DB2}"/>
                </a:ext>
              </a:extLst>
            </p:cNvPr>
            <p:cNvSpPr txBox="1"/>
            <p:nvPr/>
          </p:nvSpPr>
          <p:spPr>
            <a:xfrm>
              <a:off x="4533062" y="1578168"/>
              <a:ext cx="432048" cy="345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CH" sz="2000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B850EAF3-A186-A504-5E51-2F851B90349F}"/>
              </a:ext>
            </a:extLst>
          </p:cNvPr>
          <p:cNvSpPr txBox="1">
            <a:spLocks/>
          </p:cNvSpPr>
          <p:nvPr/>
        </p:nvSpPr>
        <p:spPr>
          <a:xfrm>
            <a:off x="338907" y="309411"/>
            <a:ext cx="10225136" cy="79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La</a:t>
            </a:r>
            <a:r>
              <a:rPr lang="en-GB" sz="2400" baseline="-25000" dirty="0"/>
              <a:t>1.875</a:t>
            </a:r>
            <a:r>
              <a:rPr lang="en-GB" sz="2400" dirty="0"/>
              <a:t> Ba</a:t>
            </a:r>
            <a:r>
              <a:rPr lang="en-GB" sz="2400" baseline="-25000" dirty="0"/>
              <a:t>0.125</a:t>
            </a:r>
            <a:r>
              <a:rPr lang="en-GB" sz="2400" dirty="0"/>
              <a:t> CuO</a:t>
            </a:r>
            <a:r>
              <a:rPr lang="en-GB" sz="2400" baseline="-25000" dirty="0"/>
              <a:t>4</a:t>
            </a:r>
            <a:r>
              <a:rPr lang="en-GB" sz="2400" dirty="0"/>
              <a:t>:</a:t>
            </a:r>
            <a:r>
              <a:rPr lang="en-GB" sz="2400" baseline="-25000" dirty="0"/>
              <a:t> </a:t>
            </a:r>
            <a:r>
              <a:rPr lang="en-GB" sz="2400" baseline="30000" dirty="0"/>
              <a:t> </a:t>
            </a:r>
            <a:r>
              <a:rPr lang="en-GB" sz="2400" dirty="0"/>
              <a:t>Phase diagram under in-plane compression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1134DC-D45B-90E3-0C69-5358C57ACA44}"/>
              </a:ext>
            </a:extLst>
          </p:cNvPr>
          <p:cNvGrpSpPr/>
          <p:nvPr/>
        </p:nvGrpSpPr>
        <p:grpSpPr>
          <a:xfrm>
            <a:off x="7947924" y="709123"/>
            <a:ext cx="3298698" cy="3054398"/>
            <a:chOff x="5008" y="1239097"/>
            <a:chExt cx="4362800" cy="39846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4B9373-3AD7-5537-9B2A-B2BC8DF05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1369"/>
            <a:stretch/>
          </p:blipFill>
          <p:spPr>
            <a:xfrm>
              <a:off x="191344" y="1239097"/>
              <a:ext cx="4176464" cy="38052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B711DB-BCF2-7203-12F2-CE3986CB9390}"/>
                </a:ext>
              </a:extLst>
            </p:cNvPr>
            <p:cNvSpPr txBox="1"/>
            <p:nvPr/>
          </p:nvSpPr>
          <p:spPr>
            <a:xfrm>
              <a:off x="5008" y="1509502"/>
              <a:ext cx="432048" cy="345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CH" sz="20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723D9C-46A6-1015-F523-D277ED299D1E}"/>
                </a:ext>
              </a:extLst>
            </p:cNvPr>
            <p:cNvSpPr/>
            <p:nvPr/>
          </p:nvSpPr>
          <p:spPr>
            <a:xfrm>
              <a:off x="3215680" y="5157192"/>
              <a:ext cx="72008" cy="66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1DDA671-01A3-FFE9-DC4D-DE7384755884}"/>
              </a:ext>
            </a:extLst>
          </p:cNvPr>
          <p:cNvSpPr/>
          <p:nvPr/>
        </p:nvSpPr>
        <p:spPr>
          <a:xfrm>
            <a:off x="7950196" y="3522876"/>
            <a:ext cx="3960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Z. Guguchia et. al., Phys. Rev. Lett. 125, 097005 (2020).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A61C61A-6AD6-3F2C-FA15-95292A12ED68}"/>
              </a:ext>
            </a:extLst>
          </p:cNvPr>
          <p:cNvSpPr/>
          <p:nvPr/>
        </p:nvSpPr>
        <p:spPr>
          <a:xfrm>
            <a:off x="7224934" y="6548589"/>
            <a:ext cx="6287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Z. Guguchia et. al., Proc. Natl. </a:t>
            </a:r>
            <a:r>
              <a:rPr lang="en-GB" sz="1200" b="1" dirty="0" err="1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Acd</a:t>
            </a:r>
            <a:r>
              <a:rPr lang="en-GB" sz="12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. Sci. U.S.A. 121, e2303423120 (2024).</a:t>
            </a:r>
          </a:p>
        </p:txBody>
      </p:sp>
      <p:pic>
        <p:nvPicPr>
          <p:cNvPr id="35" name="Picture 34" descr="A graph of a stress-strain diagram&#10;&#10;AI-generated content may be incorrect.">
            <a:extLst>
              <a:ext uri="{FF2B5EF4-FFF2-40B4-BE49-F238E27FC236}">
                <a16:creationId xmlns:a16="http://schemas.microsoft.com/office/drawing/2014/main" id="{D4337DF2-9BA5-1B96-A6C1-0B7E85EA1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88" y="1028472"/>
            <a:ext cx="6681216" cy="5641848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F9C45B9A-7C4E-6B3F-EB73-EEC012B36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3921" y="5214104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12</a:t>
            </a:fld>
            <a:endParaRPr lang="en-GB" noProof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8D437F-D4DC-FDF5-EBBE-A1382957A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790" y="1374435"/>
            <a:ext cx="158758" cy="368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7C1CE8-9A84-81A5-7CA9-E60F7DB3D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532" y="1841370"/>
            <a:ext cx="177809" cy="1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82"/>
          <a:stretch/>
        </p:blipFill>
        <p:spPr bwMode="auto">
          <a:xfrm>
            <a:off x="447605" y="2051778"/>
            <a:ext cx="3511621" cy="363597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183" name="Group 222"/>
          <p:cNvGrpSpPr>
            <a:grpSpLocks/>
          </p:cNvGrpSpPr>
          <p:nvPr/>
        </p:nvGrpSpPr>
        <p:grpSpPr bwMode="auto">
          <a:xfrm>
            <a:off x="4814888" y="2294965"/>
            <a:ext cx="2563812" cy="3012877"/>
            <a:chOff x="3862060" y="620737"/>
            <a:chExt cx="2562602" cy="3012852"/>
          </a:xfrm>
        </p:grpSpPr>
        <p:sp>
          <p:nvSpPr>
            <p:cNvPr id="184" name="AutoShape 862"/>
            <p:cNvSpPr>
              <a:spLocks noChangeArrowheads="1"/>
            </p:cNvSpPr>
            <p:nvPr/>
          </p:nvSpPr>
          <p:spPr bwMode="auto">
            <a:xfrm>
              <a:off x="3862060" y="2059001"/>
              <a:ext cx="2538801" cy="39211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CC99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185" name="AutoShape 863"/>
            <p:cNvSpPr>
              <a:spLocks noChangeArrowheads="1"/>
            </p:cNvSpPr>
            <p:nvPr/>
          </p:nvSpPr>
          <p:spPr bwMode="auto">
            <a:xfrm>
              <a:off x="3885861" y="817585"/>
              <a:ext cx="2538801" cy="390522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CC99"/>
            </a:solidFill>
            <a:ln w="9525">
              <a:solidFill>
                <a:srgbClr val="FFCC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186" name="Oval 864"/>
            <p:cNvSpPr>
              <a:spLocks noChangeArrowheads="1"/>
            </p:cNvSpPr>
            <p:nvPr/>
          </p:nvSpPr>
          <p:spPr bwMode="auto">
            <a:xfrm>
              <a:off x="3947745" y="3065468"/>
              <a:ext cx="182476" cy="19684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65" name="Oval 865"/>
            <p:cNvSpPr>
              <a:spLocks noChangeArrowheads="1"/>
            </p:cNvSpPr>
            <p:nvPr/>
          </p:nvSpPr>
          <p:spPr bwMode="auto">
            <a:xfrm>
              <a:off x="4225425" y="3065468"/>
              <a:ext cx="177716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66" name="Oval 866"/>
            <p:cNvSpPr>
              <a:spLocks noChangeArrowheads="1"/>
            </p:cNvSpPr>
            <p:nvPr/>
          </p:nvSpPr>
          <p:spPr bwMode="auto">
            <a:xfrm>
              <a:off x="4511041" y="3065468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67" name="Oval 867"/>
            <p:cNvSpPr>
              <a:spLocks noChangeArrowheads="1"/>
            </p:cNvSpPr>
            <p:nvPr/>
          </p:nvSpPr>
          <p:spPr bwMode="auto">
            <a:xfrm>
              <a:off x="4783962" y="3065468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68" name="Oval 868"/>
            <p:cNvSpPr>
              <a:spLocks noChangeArrowheads="1"/>
            </p:cNvSpPr>
            <p:nvPr/>
          </p:nvSpPr>
          <p:spPr bwMode="auto">
            <a:xfrm>
              <a:off x="5069577" y="3065468"/>
              <a:ext cx="179303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69" name="Oval 869"/>
            <p:cNvSpPr>
              <a:spLocks noChangeArrowheads="1"/>
            </p:cNvSpPr>
            <p:nvPr/>
          </p:nvSpPr>
          <p:spPr bwMode="auto">
            <a:xfrm>
              <a:off x="3947745" y="2757495"/>
              <a:ext cx="182476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70" name="Oval 870"/>
            <p:cNvSpPr>
              <a:spLocks noChangeArrowheads="1"/>
            </p:cNvSpPr>
            <p:nvPr/>
          </p:nvSpPr>
          <p:spPr bwMode="auto">
            <a:xfrm>
              <a:off x="3947745" y="2454285"/>
              <a:ext cx="182476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71" name="Oval 871"/>
            <p:cNvSpPr>
              <a:spLocks noChangeArrowheads="1"/>
            </p:cNvSpPr>
            <p:nvPr/>
          </p:nvSpPr>
          <p:spPr bwMode="auto">
            <a:xfrm>
              <a:off x="3947745" y="2149488"/>
              <a:ext cx="182476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72" name="AutoShape 872"/>
            <p:cNvSpPr>
              <a:spLocks noChangeArrowheads="1"/>
            </p:cNvSpPr>
            <p:nvPr/>
          </p:nvSpPr>
          <p:spPr bwMode="auto">
            <a:xfrm>
              <a:off x="4122287" y="3103567"/>
              <a:ext cx="103138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73" name="AutoShape 873"/>
            <p:cNvSpPr>
              <a:spLocks noChangeArrowheads="1"/>
            </p:cNvSpPr>
            <p:nvPr/>
          </p:nvSpPr>
          <p:spPr bwMode="auto">
            <a:xfrm>
              <a:off x="4403142" y="3103567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74" name="AutoShape 874"/>
            <p:cNvSpPr>
              <a:spLocks noChangeArrowheads="1"/>
            </p:cNvSpPr>
            <p:nvPr/>
          </p:nvSpPr>
          <p:spPr bwMode="auto">
            <a:xfrm>
              <a:off x="3989000" y="2954343"/>
              <a:ext cx="98379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75" name="AutoShape 875"/>
            <p:cNvSpPr>
              <a:spLocks noChangeArrowheads="1"/>
            </p:cNvSpPr>
            <p:nvPr/>
          </p:nvSpPr>
          <p:spPr bwMode="auto">
            <a:xfrm>
              <a:off x="4683997" y="3103567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76" name="AutoShape 876"/>
            <p:cNvSpPr>
              <a:spLocks noChangeArrowheads="1"/>
            </p:cNvSpPr>
            <p:nvPr/>
          </p:nvSpPr>
          <p:spPr bwMode="auto">
            <a:xfrm>
              <a:off x="4963265" y="3103567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77" name="AutoShape 877"/>
            <p:cNvSpPr>
              <a:spLocks noChangeArrowheads="1"/>
            </p:cNvSpPr>
            <p:nvPr/>
          </p:nvSpPr>
          <p:spPr bwMode="auto">
            <a:xfrm>
              <a:off x="3989000" y="2346336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78" name="AutoShape 878"/>
            <p:cNvSpPr>
              <a:spLocks noChangeArrowheads="1"/>
            </p:cNvSpPr>
            <p:nvPr/>
          </p:nvSpPr>
          <p:spPr bwMode="auto">
            <a:xfrm>
              <a:off x="3989000" y="2041539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79" name="AutoShape 879"/>
            <p:cNvSpPr>
              <a:spLocks noChangeArrowheads="1"/>
            </p:cNvSpPr>
            <p:nvPr/>
          </p:nvSpPr>
          <p:spPr bwMode="auto">
            <a:xfrm>
              <a:off x="3989000" y="1735153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80" name="AutoShape 880"/>
            <p:cNvSpPr>
              <a:spLocks noChangeArrowheads="1"/>
            </p:cNvSpPr>
            <p:nvPr/>
          </p:nvSpPr>
          <p:spPr bwMode="auto">
            <a:xfrm>
              <a:off x="3989000" y="1433531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81" name="AutoShape 881"/>
            <p:cNvSpPr>
              <a:spLocks noChangeArrowheads="1"/>
            </p:cNvSpPr>
            <p:nvPr/>
          </p:nvSpPr>
          <p:spPr bwMode="auto">
            <a:xfrm>
              <a:off x="3989000" y="1123971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82" name="Oval 882"/>
            <p:cNvSpPr>
              <a:spLocks noChangeArrowheads="1"/>
            </p:cNvSpPr>
            <p:nvPr/>
          </p:nvSpPr>
          <p:spPr bwMode="auto">
            <a:xfrm>
              <a:off x="3947745" y="1843102"/>
              <a:ext cx="182476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83" name="Oval 883"/>
            <p:cNvSpPr>
              <a:spLocks noChangeArrowheads="1"/>
            </p:cNvSpPr>
            <p:nvPr/>
          </p:nvSpPr>
          <p:spPr bwMode="auto">
            <a:xfrm>
              <a:off x="3947745" y="1539893"/>
              <a:ext cx="182476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84" name="Oval 884"/>
            <p:cNvSpPr>
              <a:spLocks noChangeArrowheads="1"/>
            </p:cNvSpPr>
            <p:nvPr/>
          </p:nvSpPr>
          <p:spPr bwMode="auto">
            <a:xfrm>
              <a:off x="3947745" y="1231920"/>
              <a:ext cx="182476" cy="198435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85" name="Oval 885"/>
            <p:cNvSpPr>
              <a:spLocks noChangeArrowheads="1"/>
            </p:cNvSpPr>
            <p:nvPr/>
          </p:nvSpPr>
          <p:spPr bwMode="auto">
            <a:xfrm>
              <a:off x="3947745" y="927123"/>
              <a:ext cx="182476" cy="19684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86" name="Oval 886"/>
            <p:cNvSpPr>
              <a:spLocks noChangeArrowheads="1"/>
            </p:cNvSpPr>
            <p:nvPr/>
          </p:nvSpPr>
          <p:spPr bwMode="auto">
            <a:xfrm>
              <a:off x="3947745" y="620737"/>
              <a:ext cx="182476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87" name="Oval 887"/>
            <p:cNvSpPr>
              <a:spLocks noChangeArrowheads="1"/>
            </p:cNvSpPr>
            <p:nvPr/>
          </p:nvSpPr>
          <p:spPr bwMode="auto">
            <a:xfrm>
              <a:off x="4225425" y="2757495"/>
              <a:ext cx="177716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88" name="Oval 888"/>
            <p:cNvSpPr>
              <a:spLocks noChangeArrowheads="1"/>
            </p:cNvSpPr>
            <p:nvPr/>
          </p:nvSpPr>
          <p:spPr bwMode="auto">
            <a:xfrm>
              <a:off x="5069577" y="2454285"/>
              <a:ext cx="179303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89" name="Oval 889"/>
            <p:cNvSpPr>
              <a:spLocks noChangeArrowheads="1"/>
            </p:cNvSpPr>
            <p:nvPr/>
          </p:nvSpPr>
          <p:spPr bwMode="auto">
            <a:xfrm>
              <a:off x="4225425" y="2454285"/>
              <a:ext cx="177716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90" name="Oval 890"/>
            <p:cNvSpPr>
              <a:spLocks noChangeArrowheads="1"/>
            </p:cNvSpPr>
            <p:nvPr/>
          </p:nvSpPr>
          <p:spPr bwMode="auto">
            <a:xfrm>
              <a:off x="4783962" y="2454285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91" name="Oval 891"/>
            <p:cNvSpPr>
              <a:spLocks noChangeArrowheads="1"/>
            </p:cNvSpPr>
            <p:nvPr/>
          </p:nvSpPr>
          <p:spPr bwMode="auto">
            <a:xfrm>
              <a:off x="4511041" y="2454285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92" name="Oval 892"/>
            <p:cNvSpPr>
              <a:spLocks noChangeArrowheads="1"/>
            </p:cNvSpPr>
            <p:nvPr/>
          </p:nvSpPr>
          <p:spPr bwMode="auto">
            <a:xfrm>
              <a:off x="4783962" y="2757495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93" name="Oval 893"/>
            <p:cNvSpPr>
              <a:spLocks noChangeArrowheads="1"/>
            </p:cNvSpPr>
            <p:nvPr/>
          </p:nvSpPr>
          <p:spPr bwMode="auto">
            <a:xfrm>
              <a:off x="5069577" y="2757495"/>
              <a:ext cx="179303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94" name="Oval 894"/>
            <p:cNvSpPr>
              <a:spLocks noChangeArrowheads="1"/>
            </p:cNvSpPr>
            <p:nvPr/>
          </p:nvSpPr>
          <p:spPr bwMode="auto">
            <a:xfrm>
              <a:off x="4511041" y="2757495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95" name="Line 895"/>
            <p:cNvSpPr>
              <a:spLocks noChangeShapeType="1"/>
            </p:cNvSpPr>
            <p:nvPr/>
          </p:nvSpPr>
          <p:spPr bwMode="auto">
            <a:xfrm flipH="1">
              <a:off x="3958851" y="3165480"/>
              <a:ext cx="1443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6" name="Oval 896"/>
            <p:cNvSpPr>
              <a:spLocks noChangeArrowheads="1"/>
            </p:cNvSpPr>
            <p:nvPr/>
          </p:nvSpPr>
          <p:spPr bwMode="auto">
            <a:xfrm>
              <a:off x="4225425" y="2152663"/>
              <a:ext cx="177716" cy="1936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97" name="Oval 897"/>
            <p:cNvSpPr>
              <a:spLocks noChangeArrowheads="1"/>
            </p:cNvSpPr>
            <p:nvPr/>
          </p:nvSpPr>
          <p:spPr bwMode="auto">
            <a:xfrm>
              <a:off x="4511041" y="2152663"/>
              <a:ext cx="180890" cy="1936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98" name="Oval 898"/>
            <p:cNvSpPr>
              <a:spLocks noChangeArrowheads="1"/>
            </p:cNvSpPr>
            <p:nvPr/>
          </p:nvSpPr>
          <p:spPr bwMode="auto">
            <a:xfrm>
              <a:off x="4783962" y="2152663"/>
              <a:ext cx="180890" cy="1936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399" name="Oval 899"/>
            <p:cNvSpPr>
              <a:spLocks noChangeArrowheads="1"/>
            </p:cNvSpPr>
            <p:nvPr/>
          </p:nvSpPr>
          <p:spPr bwMode="auto">
            <a:xfrm>
              <a:off x="5069577" y="2152663"/>
              <a:ext cx="179303" cy="1936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00" name="Oval 900"/>
            <p:cNvSpPr>
              <a:spLocks noChangeArrowheads="1"/>
            </p:cNvSpPr>
            <p:nvPr/>
          </p:nvSpPr>
          <p:spPr bwMode="auto">
            <a:xfrm>
              <a:off x="4225425" y="1843102"/>
              <a:ext cx="177716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01" name="Oval 901"/>
            <p:cNvSpPr>
              <a:spLocks noChangeArrowheads="1"/>
            </p:cNvSpPr>
            <p:nvPr/>
          </p:nvSpPr>
          <p:spPr bwMode="auto">
            <a:xfrm>
              <a:off x="4511041" y="1843102"/>
              <a:ext cx="180890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02" name="Oval 902"/>
            <p:cNvSpPr>
              <a:spLocks noChangeArrowheads="1"/>
            </p:cNvSpPr>
            <p:nvPr/>
          </p:nvSpPr>
          <p:spPr bwMode="auto">
            <a:xfrm>
              <a:off x="4783962" y="1843102"/>
              <a:ext cx="180890" cy="19843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03" name="Oval 903"/>
            <p:cNvSpPr>
              <a:spLocks noChangeArrowheads="1"/>
            </p:cNvSpPr>
            <p:nvPr/>
          </p:nvSpPr>
          <p:spPr bwMode="auto">
            <a:xfrm>
              <a:off x="5069577" y="1843102"/>
              <a:ext cx="179303" cy="19843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04" name="Oval 904"/>
            <p:cNvSpPr>
              <a:spLocks noChangeArrowheads="1"/>
            </p:cNvSpPr>
            <p:nvPr/>
          </p:nvSpPr>
          <p:spPr bwMode="auto">
            <a:xfrm>
              <a:off x="4225425" y="1539893"/>
              <a:ext cx="177716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05" name="Oval 905"/>
            <p:cNvSpPr>
              <a:spLocks noChangeArrowheads="1"/>
            </p:cNvSpPr>
            <p:nvPr/>
          </p:nvSpPr>
          <p:spPr bwMode="auto">
            <a:xfrm>
              <a:off x="4511041" y="1539893"/>
              <a:ext cx="180890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06" name="Oval 906"/>
            <p:cNvSpPr>
              <a:spLocks noChangeArrowheads="1"/>
            </p:cNvSpPr>
            <p:nvPr/>
          </p:nvSpPr>
          <p:spPr bwMode="auto">
            <a:xfrm>
              <a:off x="4783962" y="1539893"/>
              <a:ext cx="180890" cy="19526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07" name="Oval 907"/>
            <p:cNvSpPr>
              <a:spLocks noChangeArrowheads="1"/>
            </p:cNvSpPr>
            <p:nvPr/>
          </p:nvSpPr>
          <p:spPr bwMode="auto">
            <a:xfrm>
              <a:off x="5069577" y="1539893"/>
              <a:ext cx="179303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08" name="Oval 908"/>
            <p:cNvSpPr>
              <a:spLocks noChangeArrowheads="1"/>
            </p:cNvSpPr>
            <p:nvPr/>
          </p:nvSpPr>
          <p:spPr bwMode="auto">
            <a:xfrm>
              <a:off x="4225425" y="1238270"/>
              <a:ext cx="177716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09" name="Oval 909"/>
            <p:cNvSpPr>
              <a:spLocks noChangeArrowheads="1"/>
            </p:cNvSpPr>
            <p:nvPr/>
          </p:nvSpPr>
          <p:spPr bwMode="auto">
            <a:xfrm>
              <a:off x="4511041" y="1238270"/>
              <a:ext cx="180890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10" name="Oval 910"/>
            <p:cNvSpPr>
              <a:spLocks noChangeArrowheads="1"/>
            </p:cNvSpPr>
            <p:nvPr/>
          </p:nvSpPr>
          <p:spPr bwMode="auto">
            <a:xfrm>
              <a:off x="4783962" y="1238270"/>
              <a:ext cx="180890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11" name="Oval 911"/>
            <p:cNvSpPr>
              <a:spLocks noChangeArrowheads="1"/>
            </p:cNvSpPr>
            <p:nvPr/>
          </p:nvSpPr>
          <p:spPr bwMode="auto">
            <a:xfrm>
              <a:off x="5069577" y="1238270"/>
              <a:ext cx="179303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12" name="Oval 912"/>
            <p:cNvSpPr>
              <a:spLocks noChangeArrowheads="1"/>
            </p:cNvSpPr>
            <p:nvPr/>
          </p:nvSpPr>
          <p:spPr bwMode="auto">
            <a:xfrm>
              <a:off x="4225425" y="620737"/>
              <a:ext cx="177716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13" name="Oval 913"/>
            <p:cNvSpPr>
              <a:spLocks noChangeArrowheads="1"/>
            </p:cNvSpPr>
            <p:nvPr/>
          </p:nvSpPr>
          <p:spPr bwMode="auto">
            <a:xfrm>
              <a:off x="4511041" y="620737"/>
              <a:ext cx="180890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14" name="Oval 914"/>
            <p:cNvSpPr>
              <a:spLocks noChangeArrowheads="1"/>
            </p:cNvSpPr>
            <p:nvPr/>
          </p:nvSpPr>
          <p:spPr bwMode="auto">
            <a:xfrm>
              <a:off x="4783962" y="620737"/>
              <a:ext cx="180890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15" name="Oval 915"/>
            <p:cNvSpPr>
              <a:spLocks noChangeArrowheads="1"/>
            </p:cNvSpPr>
            <p:nvPr/>
          </p:nvSpPr>
          <p:spPr bwMode="auto">
            <a:xfrm>
              <a:off x="5069577" y="620737"/>
              <a:ext cx="179303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16" name="Oval 916"/>
            <p:cNvSpPr>
              <a:spLocks noChangeArrowheads="1"/>
            </p:cNvSpPr>
            <p:nvPr/>
          </p:nvSpPr>
          <p:spPr bwMode="auto">
            <a:xfrm>
              <a:off x="4225425" y="927123"/>
              <a:ext cx="177716" cy="19684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17" name="Oval 917"/>
            <p:cNvSpPr>
              <a:spLocks noChangeArrowheads="1"/>
            </p:cNvSpPr>
            <p:nvPr/>
          </p:nvSpPr>
          <p:spPr bwMode="auto">
            <a:xfrm>
              <a:off x="4783962" y="927123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18" name="Oval 918"/>
            <p:cNvSpPr>
              <a:spLocks noChangeArrowheads="1"/>
            </p:cNvSpPr>
            <p:nvPr/>
          </p:nvSpPr>
          <p:spPr bwMode="auto">
            <a:xfrm>
              <a:off x="4511041" y="927123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19" name="Oval 919"/>
            <p:cNvSpPr>
              <a:spLocks noChangeArrowheads="1"/>
            </p:cNvSpPr>
            <p:nvPr/>
          </p:nvSpPr>
          <p:spPr bwMode="auto">
            <a:xfrm>
              <a:off x="5069577" y="927123"/>
              <a:ext cx="179303" cy="19684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20" name="AutoShape 920"/>
            <p:cNvSpPr>
              <a:spLocks noChangeArrowheads="1"/>
            </p:cNvSpPr>
            <p:nvPr/>
          </p:nvSpPr>
          <p:spPr bwMode="auto">
            <a:xfrm>
              <a:off x="3989000" y="2649546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21" name="AutoShape 921"/>
            <p:cNvSpPr>
              <a:spLocks noChangeArrowheads="1"/>
            </p:cNvSpPr>
            <p:nvPr/>
          </p:nvSpPr>
          <p:spPr bwMode="auto">
            <a:xfrm>
              <a:off x="3989000" y="817585"/>
              <a:ext cx="98379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22" name="AutoShape 922"/>
            <p:cNvSpPr>
              <a:spLocks noChangeArrowheads="1"/>
            </p:cNvSpPr>
            <p:nvPr/>
          </p:nvSpPr>
          <p:spPr bwMode="auto">
            <a:xfrm>
              <a:off x="4265095" y="2954343"/>
              <a:ext cx="99965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23" name="AutoShape 923"/>
            <p:cNvSpPr>
              <a:spLocks noChangeArrowheads="1"/>
            </p:cNvSpPr>
            <p:nvPr/>
          </p:nvSpPr>
          <p:spPr bwMode="auto">
            <a:xfrm>
              <a:off x="4265095" y="2649546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24" name="AutoShape 924"/>
            <p:cNvSpPr>
              <a:spLocks noChangeArrowheads="1"/>
            </p:cNvSpPr>
            <p:nvPr/>
          </p:nvSpPr>
          <p:spPr bwMode="auto">
            <a:xfrm>
              <a:off x="4265095" y="2346336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25" name="AutoShape 925"/>
            <p:cNvSpPr>
              <a:spLocks noChangeArrowheads="1"/>
            </p:cNvSpPr>
            <p:nvPr/>
          </p:nvSpPr>
          <p:spPr bwMode="auto">
            <a:xfrm>
              <a:off x="4265095" y="2041539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26" name="AutoShape 926"/>
            <p:cNvSpPr>
              <a:spLocks noChangeArrowheads="1"/>
            </p:cNvSpPr>
            <p:nvPr/>
          </p:nvSpPr>
          <p:spPr bwMode="auto">
            <a:xfrm>
              <a:off x="4265095" y="1433531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27" name="AutoShape 927"/>
            <p:cNvSpPr>
              <a:spLocks noChangeArrowheads="1"/>
            </p:cNvSpPr>
            <p:nvPr/>
          </p:nvSpPr>
          <p:spPr bwMode="auto">
            <a:xfrm>
              <a:off x="4265095" y="1127146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28" name="AutoShape 928"/>
            <p:cNvSpPr>
              <a:spLocks noChangeArrowheads="1"/>
            </p:cNvSpPr>
            <p:nvPr/>
          </p:nvSpPr>
          <p:spPr bwMode="auto">
            <a:xfrm>
              <a:off x="4544363" y="2954343"/>
              <a:ext cx="99965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29" name="AutoShape 929"/>
            <p:cNvSpPr>
              <a:spLocks noChangeArrowheads="1"/>
            </p:cNvSpPr>
            <p:nvPr/>
          </p:nvSpPr>
          <p:spPr bwMode="auto">
            <a:xfrm>
              <a:off x="4544363" y="2346336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30" name="AutoShape 930"/>
            <p:cNvSpPr>
              <a:spLocks noChangeArrowheads="1"/>
            </p:cNvSpPr>
            <p:nvPr/>
          </p:nvSpPr>
          <p:spPr bwMode="auto">
            <a:xfrm>
              <a:off x="4544363" y="2041539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31" name="AutoShape 931"/>
            <p:cNvSpPr>
              <a:spLocks noChangeArrowheads="1"/>
            </p:cNvSpPr>
            <p:nvPr/>
          </p:nvSpPr>
          <p:spPr bwMode="auto">
            <a:xfrm>
              <a:off x="4544363" y="1433531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32" name="AutoShape 932"/>
            <p:cNvSpPr>
              <a:spLocks noChangeArrowheads="1"/>
            </p:cNvSpPr>
            <p:nvPr/>
          </p:nvSpPr>
          <p:spPr bwMode="auto">
            <a:xfrm>
              <a:off x="4544363" y="1127146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33" name="AutoShape 933"/>
            <p:cNvSpPr>
              <a:spLocks noChangeArrowheads="1"/>
            </p:cNvSpPr>
            <p:nvPr/>
          </p:nvSpPr>
          <p:spPr bwMode="auto">
            <a:xfrm>
              <a:off x="4128634" y="2803533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34" name="AutoShape 934"/>
            <p:cNvSpPr>
              <a:spLocks noChangeArrowheads="1"/>
            </p:cNvSpPr>
            <p:nvPr/>
          </p:nvSpPr>
          <p:spPr bwMode="auto">
            <a:xfrm>
              <a:off x="4683997" y="2803533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35" name="AutoShape 935"/>
            <p:cNvSpPr>
              <a:spLocks noChangeArrowheads="1"/>
            </p:cNvSpPr>
            <p:nvPr/>
          </p:nvSpPr>
          <p:spPr bwMode="auto">
            <a:xfrm>
              <a:off x="4963265" y="2803533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36" name="AutoShape 936"/>
            <p:cNvSpPr>
              <a:spLocks noChangeArrowheads="1"/>
            </p:cNvSpPr>
            <p:nvPr/>
          </p:nvSpPr>
          <p:spPr bwMode="auto">
            <a:xfrm>
              <a:off x="5112420" y="2954343"/>
              <a:ext cx="99965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37" name="AutoShape 937"/>
            <p:cNvSpPr>
              <a:spLocks noChangeArrowheads="1"/>
            </p:cNvSpPr>
            <p:nvPr/>
          </p:nvSpPr>
          <p:spPr bwMode="auto">
            <a:xfrm>
              <a:off x="4826804" y="2954343"/>
              <a:ext cx="101552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38" name="AutoShape 938"/>
            <p:cNvSpPr>
              <a:spLocks noChangeArrowheads="1"/>
            </p:cNvSpPr>
            <p:nvPr/>
          </p:nvSpPr>
          <p:spPr bwMode="auto">
            <a:xfrm>
              <a:off x="4544363" y="2649546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39" name="AutoShape 939"/>
            <p:cNvSpPr>
              <a:spLocks noChangeArrowheads="1"/>
            </p:cNvSpPr>
            <p:nvPr/>
          </p:nvSpPr>
          <p:spPr bwMode="auto">
            <a:xfrm>
              <a:off x="4544363" y="1735153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40" name="AutoShape 940"/>
            <p:cNvSpPr>
              <a:spLocks noChangeArrowheads="1"/>
            </p:cNvSpPr>
            <p:nvPr/>
          </p:nvSpPr>
          <p:spPr bwMode="auto">
            <a:xfrm>
              <a:off x="4544363" y="817585"/>
              <a:ext cx="99965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41" name="AutoShape 941"/>
            <p:cNvSpPr>
              <a:spLocks noChangeArrowheads="1"/>
            </p:cNvSpPr>
            <p:nvPr/>
          </p:nvSpPr>
          <p:spPr bwMode="auto">
            <a:xfrm>
              <a:off x="4265095" y="809648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42" name="AutoShape 942"/>
            <p:cNvSpPr>
              <a:spLocks noChangeArrowheads="1"/>
            </p:cNvSpPr>
            <p:nvPr/>
          </p:nvSpPr>
          <p:spPr bwMode="auto">
            <a:xfrm>
              <a:off x="4403142" y="2803533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43" name="AutoShape 943"/>
            <p:cNvSpPr>
              <a:spLocks noChangeArrowheads="1"/>
            </p:cNvSpPr>
            <p:nvPr/>
          </p:nvSpPr>
          <p:spPr bwMode="auto">
            <a:xfrm>
              <a:off x="4128634" y="2498735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44" name="AutoShape 944"/>
            <p:cNvSpPr>
              <a:spLocks noChangeArrowheads="1"/>
            </p:cNvSpPr>
            <p:nvPr/>
          </p:nvSpPr>
          <p:spPr bwMode="auto">
            <a:xfrm>
              <a:off x="5112420" y="2346336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45" name="AutoShape 945"/>
            <p:cNvSpPr>
              <a:spLocks noChangeArrowheads="1"/>
            </p:cNvSpPr>
            <p:nvPr/>
          </p:nvSpPr>
          <p:spPr bwMode="auto">
            <a:xfrm>
              <a:off x="5112420" y="1735153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46" name="AutoShape 946"/>
            <p:cNvSpPr>
              <a:spLocks noChangeArrowheads="1"/>
            </p:cNvSpPr>
            <p:nvPr/>
          </p:nvSpPr>
          <p:spPr bwMode="auto">
            <a:xfrm>
              <a:off x="5112420" y="2649546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47" name="AutoShape 947"/>
            <p:cNvSpPr>
              <a:spLocks noChangeArrowheads="1"/>
            </p:cNvSpPr>
            <p:nvPr/>
          </p:nvSpPr>
          <p:spPr bwMode="auto">
            <a:xfrm>
              <a:off x="5112420" y="2041539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48" name="AutoShape 948"/>
            <p:cNvSpPr>
              <a:spLocks noChangeArrowheads="1"/>
            </p:cNvSpPr>
            <p:nvPr/>
          </p:nvSpPr>
          <p:spPr bwMode="auto">
            <a:xfrm>
              <a:off x="4683997" y="2498735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49" name="AutoShape 949"/>
            <p:cNvSpPr>
              <a:spLocks noChangeArrowheads="1"/>
            </p:cNvSpPr>
            <p:nvPr/>
          </p:nvSpPr>
          <p:spPr bwMode="auto">
            <a:xfrm>
              <a:off x="4963265" y="2498735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50" name="AutoShape 950"/>
            <p:cNvSpPr>
              <a:spLocks noChangeArrowheads="1"/>
            </p:cNvSpPr>
            <p:nvPr/>
          </p:nvSpPr>
          <p:spPr bwMode="auto">
            <a:xfrm>
              <a:off x="4963265" y="1889140"/>
              <a:ext cx="99965" cy="109536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51" name="AutoShape 951"/>
            <p:cNvSpPr>
              <a:spLocks noChangeArrowheads="1"/>
            </p:cNvSpPr>
            <p:nvPr/>
          </p:nvSpPr>
          <p:spPr bwMode="auto">
            <a:xfrm>
              <a:off x="4826804" y="2346336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52" name="AutoShape 952"/>
            <p:cNvSpPr>
              <a:spLocks noChangeArrowheads="1"/>
            </p:cNvSpPr>
            <p:nvPr/>
          </p:nvSpPr>
          <p:spPr bwMode="auto">
            <a:xfrm>
              <a:off x="4826804" y="2041539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53" name="AutoShape 953"/>
            <p:cNvSpPr>
              <a:spLocks noChangeArrowheads="1"/>
            </p:cNvSpPr>
            <p:nvPr/>
          </p:nvSpPr>
          <p:spPr bwMode="auto">
            <a:xfrm>
              <a:off x="4826804" y="1433531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54" name="AutoShape 954"/>
            <p:cNvSpPr>
              <a:spLocks noChangeArrowheads="1"/>
            </p:cNvSpPr>
            <p:nvPr/>
          </p:nvSpPr>
          <p:spPr bwMode="auto">
            <a:xfrm>
              <a:off x="4826804" y="1735153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55" name="AutoShape 955"/>
            <p:cNvSpPr>
              <a:spLocks noChangeArrowheads="1"/>
            </p:cNvSpPr>
            <p:nvPr/>
          </p:nvSpPr>
          <p:spPr bwMode="auto">
            <a:xfrm>
              <a:off x="4826804" y="2649546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56" name="AutoShape 956"/>
            <p:cNvSpPr>
              <a:spLocks noChangeArrowheads="1"/>
            </p:cNvSpPr>
            <p:nvPr/>
          </p:nvSpPr>
          <p:spPr bwMode="auto">
            <a:xfrm>
              <a:off x="5112420" y="1433531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57" name="AutoShape 957"/>
            <p:cNvSpPr>
              <a:spLocks noChangeArrowheads="1"/>
            </p:cNvSpPr>
            <p:nvPr/>
          </p:nvSpPr>
          <p:spPr bwMode="auto">
            <a:xfrm>
              <a:off x="5112420" y="1127146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58" name="AutoShape 958"/>
            <p:cNvSpPr>
              <a:spLocks noChangeArrowheads="1"/>
            </p:cNvSpPr>
            <p:nvPr/>
          </p:nvSpPr>
          <p:spPr bwMode="auto">
            <a:xfrm>
              <a:off x="5112420" y="817585"/>
              <a:ext cx="99965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59" name="AutoShape 959"/>
            <p:cNvSpPr>
              <a:spLocks noChangeArrowheads="1"/>
            </p:cNvSpPr>
            <p:nvPr/>
          </p:nvSpPr>
          <p:spPr bwMode="auto">
            <a:xfrm>
              <a:off x="4826804" y="817585"/>
              <a:ext cx="101552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60" name="AutoShape 960"/>
            <p:cNvSpPr>
              <a:spLocks noChangeArrowheads="1"/>
            </p:cNvSpPr>
            <p:nvPr/>
          </p:nvSpPr>
          <p:spPr bwMode="auto">
            <a:xfrm>
              <a:off x="4826804" y="1123971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61" name="AutoShape 961"/>
            <p:cNvSpPr>
              <a:spLocks noChangeArrowheads="1"/>
            </p:cNvSpPr>
            <p:nvPr/>
          </p:nvSpPr>
          <p:spPr bwMode="auto">
            <a:xfrm>
              <a:off x="4265095" y="1735153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62" name="AutoShape 962"/>
            <p:cNvSpPr>
              <a:spLocks noChangeArrowheads="1"/>
            </p:cNvSpPr>
            <p:nvPr/>
          </p:nvSpPr>
          <p:spPr bwMode="auto">
            <a:xfrm>
              <a:off x="4128634" y="2195524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63" name="AutoShape 963"/>
            <p:cNvSpPr>
              <a:spLocks noChangeArrowheads="1"/>
            </p:cNvSpPr>
            <p:nvPr/>
          </p:nvSpPr>
          <p:spPr bwMode="auto">
            <a:xfrm>
              <a:off x="4403142" y="2195524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64" name="AutoShape 964"/>
            <p:cNvSpPr>
              <a:spLocks noChangeArrowheads="1"/>
            </p:cNvSpPr>
            <p:nvPr/>
          </p:nvSpPr>
          <p:spPr bwMode="auto">
            <a:xfrm>
              <a:off x="4403142" y="2498735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65" name="AutoShape 965"/>
            <p:cNvSpPr>
              <a:spLocks noChangeArrowheads="1"/>
            </p:cNvSpPr>
            <p:nvPr/>
          </p:nvSpPr>
          <p:spPr bwMode="auto">
            <a:xfrm>
              <a:off x="4683997" y="2195524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66" name="AutoShape 966"/>
            <p:cNvSpPr>
              <a:spLocks noChangeArrowheads="1"/>
            </p:cNvSpPr>
            <p:nvPr/>
          </p:nvSpPr>
          <p:spPr bwMode="auto">
            <a:xfrm>
              <a:off x="4963265" y="2195524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67" name="AutoShape 967"/>
            <p:cNvSpPr>
              <a:spLocks noChangeArrowheads="1"/>
            </p:cNvSpPr>
            <p:nvPr/>
          </p:nvSpPr>
          <p:spPr bwMode="auto">
            <a:xfrm>
              <a:off x="4683997" y="1889140"/>
              <a:ext cx="99965" cy="109536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68" name="AutoShape 968"/>
            <p:cNvSpPr>
              <a:spLocks noChangeArrowheads="1"/>
            </p:cNvSpPr>
            <p:nvPr/>
          </p:nvSpPr>
          <p:spPr bwMode="auto">
            <a:xfrm>
              <a:off x="4128634" y="1889140"/>
              <a:ext cx="98379" cy="109536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69" name="AutoShape 969"/>
            <p:cNvSpPr>
              <a:spLocks noChangeArrowheads="1"/>
            </p:cNvSpPr>
            <p:nvPr/>
          </p:nvSpPr>
          <p:spPr bwMode="auto">
            <a:xfrm>
              <a:off x="4403142" y="1889140"/>
              <a:ext cx="101552" cy="109536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70" name="AutoShape 970"/>
            <p:cNvSpPr>
              <a:spLocks noChangeArrowheads="1"/>
            </p:cNvSpPr>
            <p:nvPr/>
          </p:nvSpPr>
          <p:spPr bwMode="auto">
            <a:xfrm>
              <a:off x="4963265" y="1584342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71" name="AutoShape 971"/>
            <p:cNvSpPr>
              <a:spLocks noChangeArrowheads="1"/>
            </p:cNvSpPr>
            <p:nvPr/>
          </p:nvSpPr>
          <p:spPr bwMode="auto">
            <a:xfrm>
              <a:off x="4682410" y="1585929"/>
              <a:ext cx="101552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72" name="AutoShape 972"/>
            <p:cNvSpPr>
              <a:spLocks noChangeArrowheads="1"/>
            </p:cNvSpPr>
            <p:nvPr/>
          </p:nvSpPr>
          <p:spPr bwMode="auto">
            <a:xfrm>
              <a:off x="4128634" y="1584342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73" name="AutoShape 973"/>
            <p:cNvSpPr>
              <a:spLocks noChangeArrowheads="1"/>
            </p:cNvSpPr>
            <p:nvPr/>
          </p:nvSpPr>
          <p:spPr bwMode="auto">
            <a:xfrm>
              <a:off x="4403142" y="1585929"/>
              <a:ext cx="101552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74" name="AutoShape 974"/>
            <p:cNvSpPr>
              <a:spLocks noChangeArrowheads="1"/>
            </p:cNvSpPr>
            <p:nvPr/>
          </p:nvSpPr>
          <p:spPr bwMode="auto">
            <a:xfrm>
              <a:off x="4128634" y="1271607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75" name="AutoShape 975"/>
            <p:cNvSpPr>
              <a:spLocks noChangeArrowheads="1"/>
            </p:cNvSpPr>
            <p:nvPr/>
          </p:nvSpPr>
          <p:spPr bwMode="auto">
            <a:xfrm>
              <a:off x="4403142" y="1271607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76" name="AutoShape 976"/>
            <p:cNvSpPr>
              <a:spLocks noChangeArrowheads="1"/>
            </p:cNvSpPr>
            <p:nvPr/>
          </p:nvSpPr>
          <p:spPr bwMode="auto">
            <a:xfrm>
              <a:off x="4683997" y="1271607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77" name="AutoShape 977"/>
            <p:cNvSpPr>
              <a:spLocks noChangeArrowheads="1"/>
            </p:cNvSpPr>
            <p:nvPr/>
          </p:nvSpPr>
          <p:spPr bwMode="auto">
            <a:xfrm>
              <a:off x="4963265" y="1271607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78" name="AutoShape 978"/>
            <p:cNvSpPr>
              <a:spLocks noChangeArrowheads="1"/>
            </p:cNvSpPr>
            <p:nvPr/>
          </p:nvSpPr>
          <p:spPr bwMode="auto">
            <a:xfrm>
              <a:off x="4128634" y="976334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79" name="AutoShape 979"/>
            <p:cNvSpPr>
              <a:spLocks noChangeArrowheads="1"/>
            </p:cNvSpPr>
            <p:nvPr/>
          </p:nvSpPr>
          <p:spPr bwMode="auto">
            <a:xfrm>
              <a:off x="4403142" y="976334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80" name="AutoShape 980"/>
            <p:cNvSpPr>
              <a:spLocks noChangeArrowheads="1"/>
            </p:cNvSpPr>
            <p:nvPr/>
          </p:nvSpPr>
          <p:spPr bwMode="auto">
            <a:xfrm>
              <a:off x="4963265" y="976334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81" name="AutoShape 981"/>
            <p:cNvSpPr>
              <a:spLocks noChangeArrowheads="1"/>
            </p:cNvSpPr>
            <p:nvPr/>
          </p:nvSpPr>
          <p:spPr bwMode="auto">
            <a:xfrm>
              <a:off x="4682410" y="976334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82" name="AutoShape 982"/>
            <p:cNvSpPr>
              <a:spLocks noChangeArrowheads="1"/>
            </p:cNvSpPr>
            <p:nvPr/>
          </p:nvSpPr>
          <p:spPr bwMode="auto">
            <a:xfrm>
              <a:off x="4128634" y="663600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83" name="AutoShape 983"/>
            <p:cNvSpPr>
              <a:spLocks noChangeArrowheads="1"/>
            </p:cNvSpPr>
            <p:nvPr/>
          </p:nvSpPr>
          <p:spPr bwMode="auto">
            <a:xfrm>
              <a:off x="4403142" y="663600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84" name="AutoShape 984"/>
            <p:cNvSpPr>
              <a:spLocks noChangeArrowheads="1"/>
            </p:cNvSpPr>
            <p:nvPr/>
          </p:nvSpPr>
          <p:spPr bwMode="auto">
            <a:xfrm>
              <a:off x="4683997" y="669950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85" name="AutoShape 985"/>
            <p:cNvSpPr>
              <a:spLocks noChangeArrowheads="1"/>
            </p:cNvSpPr>
            <p:nvPr/>
          </p:nvSpPr>
          <p:spPr bwMode="auto">
            <a:xfrm>
              <a:off x="4963265" y="666775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486" name="Line 986"/>
            <p:cNvSpPr>
              <a:spLocks noChangeShapeType="1"/>
            </p:cNvSpPr>
            <p:nvPr/>
          </p:nvSpPr>
          <p:spPr bwMode="auto">
            <a:xfrm flipH="1">
              <a:off x="4523735" y="3165480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987"/>
            <p:cNvSpPr>
              <a:spLocks noChangeShapeType="1"/>
            </p:cNvSpPr>
            <p:nvPr/>
          </p:nvSpPr>
          <p:spPr bwMode="auto">
            <a:xfrm flipH="1">
              <a:off x="5083858" y="3165480"/>
              <a:ext cx="1443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8" name="Line 988"/>
            <p:cNvSpPr>
              <a:spLocks noChangeShapeType="1"/>
            </p:cNvSpPr>
            <p:nvPr/>
          </p:nvSpPr>
          <p:spPr bwMode="auto">
            <a:xfrm flipH="1">
              <a:off x="4238119" y="2862269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989"/>
            <p:cNvSpPr>
              <a:spLocks noChangeShapeType="1"/>
            </p:cNvSpPr>
            <p:nvPr/>
          </p:nvSpPr>
          <p:spPr bwMode="auto">
            <a:xfrm flipH="1">
              <a:off x="4798243" y="2862269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990"/>
            <p:cNvSpPr>
              <a:spLocks noChangeShapeType="1"/>
            </p:cNvSpPr>
            <p:nvPr/>
          </p:nvSpPr>
          <p:spPr bwMode="auto">
            <a:xfrm flipH="1">
              <a:off x="3958851" y="2557472"/>
              <a:ext cx="1443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991"/>
            <p:cNvSpPr>
              <a:spLocks noChangeShapeType="1"/>
            </p:cNvSpPr>
            <p:nvPr/>
          </p:nvSpPr>
          <p:spPr bwMode="auto">
            <a:xfrm flipH="1">
              <a:off x="4523735" y="2557472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992"/>
            <p:cNvSpPr>
              <a:spLocks noChangeShapeType="1"/>
            </p:cNvSpPr>
            <p:nvPr/>
          </p:nvSpPr>
          <p:spPr bwMode="auto">
            <a:xfrm flipH="1">
              <a:off x="5083858" y="2557472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993"/>
            <p:cNvSpPr>
              <a:spLocks noChangeShapeType="1"/>
            </p:cNvSpPr>
            <p:nvPr/>
          </p:nvSpPr>
          <p:spPr bwMode="auto">
            <a:xfrm flipH="1">
              <a:off x="3958851" y="1639904"/>
              <a:ext cx="1443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994"/>
            <p:cNvSpPr>
              <a:spLocks noChangeShapeType="1"/>
            </p:cNvSpPr>
            <p:nvPr/>
          </p:nvSpPr>
          <p:spPr bwMode="auto">
            <a:xfrm flipH="1">
              <a:off x="4523735" y="1639904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995"/>
            <p:cNvSpPr>
              <a:spLocks noChangeShapeType="1"/>
            </p:cNvSpPr>
            <p:nvPr/>
          </p:nvSpPr>
          <p:spPr bwMode="auto">
            <a:xfrm flipH="1">
              <a:off x="5083858" y="1639904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996"/>
            <p:cNvSpPr>
              <a:spLocks noChangeShapeType="1"/>
            </p:cNvSpPr>
            <p:nvPr/>
          </p:nvSpPr>
          <p:spPr bwMode="auto">
            <a:xfrm flipH="1">
              <a:off x="3958851" y="722336"/>
              <a:ext cx="1443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997"/>
            <p:cNvSpPr>
              <a:spLocks noChangeShapeType="1"/>
            </p:cNvSpPr>
            <p:nvPr/>
          </p:nvSpPr>
          <p:spPr bwMode="auto">
            <a:xfrm flipH="1">
              <a:off x="4523735" y="722336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998"/>
            <p:cNvSpPr>
              <a:spLocks noChangeShapeType="1"/>
            </p:cNvSpPr>
            <p:nvPr/>
          </p:nvSpPr>
          <p:spPr bwMode="auto">
            <a:xfrm flipH="1">
              <a:off x="5083858" y="722336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9" name="Line 999"/>
            <p:cNvSpPr>
              <a:spLocks noChangeShapeType="1"/>
            </p:cNvSpPr>
            <p:nvPr/>
          </p:nvSpPr>
          <p:spPr bwMode="auto">
            <a:xfrm rot="10800000" flipH="1">
              <a:off x="4238119" y="3165480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000"/>
            <p:cNvSpPr>
              <a:spLocks noChangeShapeType="1"/>
            </p:cNvSpPr>
            <p:nvPr/>
          </p:nvSpPr>
          <p:spPr bwMode="auto">
            <a:xfrm rot="10800000" flipH="1">
              <a:off x="4798243" y="3165480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001"/>
            <p:cNvSpPr>
              <a:spLocks noChangeShapeType="1"/>
            </p:cNvSpPr>
            <p:nvPr/>
          </p:nvSpPr>
          <p:spPr bwMode="auto">
            <a:xfrm rot="10800000" flipH="1">
              <a:off x="4247640" y="3165480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002"/>
            <p:cNvSpPr>
              <a:spLocks noChangeShapeType="1"/>
            </p:cNvSpPr>
            <p:nvPr/>
          </p:nvSpPr>
          <p:spPr bwMode="auto">
            <a:xfrm rot="10800000" flipH="1">
              <a:off x="3958851" y="2862269"/>
              <a:ext cx="1443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003"/>
            <p:cNvSpPr>
              <a:spLocks noChangeShapeType="1"/>
            </p:cNvSpPr>
            <p:nvPr/>
          </p:nvSpPr>
          <p:spPr bwMode="auto">
            <a:xfrm rot="10800000" flipH="1">
              <a:off x="4523735" y="2862269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004"/>
            <p:cNvSpPr>
              <a:spLocks noChangeShapeType="1"/>
            </p:cNvSpPr>
            <p:nvPr/>
          </p:nvSpPr>
          <p:spPr bwMode="auto">
            <a:xfrm rot="10800000" flipH="1">
              <a:off x="5083858" y="2862269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005"/>
            <p:cNvSpPr>
              <a:spLocks noChangeShapeType="1"/>
            </p:cNvSpPr>
            <p:nvPr/>
          </p:nvSpPr>
          <p:spPr bwMode="auto">
            <a:xfrm rot="10800000" flipH="1">
              <a:off x="4238119" y="2557472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006"/>
            <p:cNvSpPr>
              <a:spLocks noChangeShapeType="1"/>
            </p:cNvSpPr>
            <p:nvPr/>
          </p:nvSpPr>
          <p:spPr bwMode="auto">
            <a:xfrm rot="10800000" flipH="1">
              <a:off x="4798243" y="2557472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007"/>
            <p:cNvSpPr>
              <a:spLocks noChangeShapeType="1"/>
            </p:cNvSpPr>
            <p:nvPr/>
          </p:nvSpPr>
          <p:spPr bwMode="auto">
            <a:xfrm rot="10800000" flipH="1">
              <a:off x="3958851" y="1944701"/>
              <a:ext cx="1443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008"/>
            <p:cNvSpPr>
              <a:spLocks noChangeShapeType="1"/>
            </p:cNvSpPr>
            <p:nvPr/>
          </p:nvSpPr>
          <p:spPr bwMode="auto">
            <a:xfrm rot="10800000" flipH="1">
              <a:off x="4523735" y="1944701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009"/>
            <p:cNvSpPr>
              <a:spLocks noChangeShapeType="1"/>
            </p:cNvSpPr>
            <p:nvPr/>
          </p:nvSpPr>
          <p:spPr bwMode="auto">
            <a:xfrm rot="10800000" flipH="1">
              <a:off x="5083858" y="1944701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0" name="Line 1010"/>
            <p:cNvSpPr>
              <a:spLocks noChangeShapeType="1"/>
            </p:cNvSpPr>
            <p:nvPr/>
          </p:nvSpPr>
          <p:spPr bwMode="auto">
            <a:xfrm rot="10800000" flipH="1">
              <a:off x="4238119" y="1639904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11"/>
            <p:cNvSpPr>
              <a:spLocks noChangeShapeType="1"/>
            </p:cNvSpPr>
            <p:nvPr/>
          </p:nvSpPr>
          <p:spPr bwMode="auto">
            <a:xfrm rot="10800000" flipH="1">
              <a:off x="4798243" y="1639904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12"/>
            <p:cNvSpPr>
              <a:spLocks noChangeShapeType="1"/>
            </p:cNvSpPr>
            <p:nvPr/>
          </p:nvSpPr>
          <p:spPr bwMode="auto">
            <a:xfrm rot="10800000" flipH="1">
              <a:off x="3958851" y="1333519"/>
              <a:ext cx="14439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013"/>
            <p:cNvSpPr>
              <a:spLocks noChangeShapeType="1"/>
            </p:cNvSpPr>
            <p:nvPr/>
          </p:nvSpPr>
          <p:spPr bwMode="auto">
            <a:xfrm rot="10800000" flipH="1">
              <a:off x="4523735" y="1333519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014"/>
            <p:cNvSpPr>
              <a:spLocks noChangeShapeType="1"/>
            </p:cNvSpPr>
            <p:nvPr/>
          </p:nvSpPr>
          <p:spPr bwMode="auto">
            <a:xfrm rot="10800000" flipH="1">
              <a:off x="5083858" y="1333519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015"/>
            <p:cNvSpPr>
              <a:spLocks noChangeShapeType="1"/>
            </p:cNvSpPr>
            <p:nvPr/>
          </p:nvSpPr>
          <p:spPr bwMode="auto">
            <a:xfrm rot="10800000" flipH="1">
              <a:off x="4238119" y="722336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016"/>
            <p:cNvSpPr>
              <a:spLocks noChangeShapeType="1"/>
            </p:cNvSpPr>
            <p:nvPr/>
          </p:nvSpPr>
          <p:spPr bwMode="auto">
            <a:xfrm rot="10800000" flipH="1">
              <a:off x="4798243" y="722336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017"/>
            <p:cNvSpPr>
              <a:spLocks noChangeShapeType="1"/>
            </p:cNvSpPr>
            <p:nvPr/>
          </p:nvSpPr>
          <p:spPr bwMode="auto">
            <a:xfrm flipH="1">
              <a:off x="4238119" y="1944701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018"/>
            <p:cNvSpPr>
              <a:spLocks noChangeShapeType="1"/>
            </p:cNvSpPr>
            <p:nvPr/>
          </p:nvSpPr>
          <p:spPr bwMode="auto">
            <a:xfrm flipH="1">
              <a:off x="4798243" y="1944701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019"/>
            <p:cNvSpPr>
              <a:spLocks noChangeShapeType="1"/>
            </p:cNvSpPr>
            <p:nvPr/>
          </p:nvSpPr>
          <p:spPr bwMode="auto">
            <a:xfrm flipH="1">
              <a:off x="4238119" y="1333519"/>
              <a:ext cx="14122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020"/>
            <p:cNvSpPr>
              <a:spLocks noChangeShapeType="1"/>
            </p:cNvSpPr>
            <p:nvPr/>
          </p:nvSpPr>
          <p:spPr bwMode="auto">
            <a:xfrm flipH="1">
              <a:off x="4798243" y="1333519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1" name="AutoShape 1021"/>
            <p:cNvSpPr>
              <a:spLocks noChangeArrowheads="1"/>
            </p:cNvSpPr>
            <p:nvPr/>
          </p:nvSpPr>
          <p:spPr bwMode="auto">
            <a:xfrm>
              <a:off x="3922357" y="1012847"/>
              <a:ext cx="85685" cy="92074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22" name="AutoShape 1022"/>
            <p:cNvSpPr>
              <a:spLocks noChangeArrowheads="1"/>
            </p:cNvSpPr>
            <p:nvPr/>
          </p:nvSpPr>
          <p:spPr bwMode="auto">
            <a:xfrm>
              <a:off x="4904555" y="1012847"/>
              <a:ext cx="85685" cy="92074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23" name="AutoShape 1023"/>
            <p:cNvSpPr>
              <a:spLocks noChangeArrowheads="1"/>
            </p:cNvSpPr>
            <p:nvPr/>
          </p:nvSpPr>
          <p:spPr bwMode="auto">
            <a:xfrm>
              <a:off x="4485653" y="920773"/>
              <a:ext cx="85685" cy="95249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24" name="AutoShape 1024"/>
            <p:cNvSpPr>
              <a:spLocks noChangeArrowheads="1"/>
            </p:cNvSpPr>
            <p:nvPr/>
          </p:nvSpPr>
          <p:spPr bwMode="auto">
            <a:xfrm>
              <a:off x="5202864" y="920773"/>
              <a:ext cx="84098" cy="95249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25" name="AutoShape 1025"/>
            <p:cNvSpPr>
              <a:spLocks noChangeArrowheads="1"/>
            </p:cNvSpPr>
            <p:nvPr/>
          </p:nvSpPr>
          <p:spPr bwMode="auto">
            <a:xfrm>
              <a:off x="3922357" y="2124088"/>
              <a:ext cx="85685" cy="93661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26" name="AutoShape 1026"/>
            <p:cNvSpPr>
              <a:spLocks noChangeArrowheads="1"/>
            </p:cNvSpPr>
            <p:nvPr/>
          </p:nvSpPr>
          <p:spPr bwMode="auto">
            <a:xfrm>
              <a:off x="4187343" y="2254262"/>
              <a:ext cx="85685" cy="92074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27" name="AutoShape 1027"/>
            <p:cNvSpPr>
              <a:spLocks noChangeArrowheads="1"/>
            </p:cNvSpPr>
            <p:nvPr/>
          </p:nvSpPr>
          <p:spPr bwMode="auto">
            <a:xfrm>
              <a:off x="4639568" y="2124088"/>
              <a:ext cx="85685" cy="93661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28" name="AutoShape 1028"/>
            <p:cNvSpPr>
              <a:spLocks noChangeArrowheads="1"/>
            </p:cNvSpPr>
            <p:nvPr/>
          </p:nvSpPr>
          <p:spPr bwMode="auto">
            <a:xfrm>
              <a:off x="5083858" y="2254262"/>
              <a:ext cx="85685" cy="92074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29" name="Line 679"/>
            <p:cNvSpPr>
              <a:spLocks noChangeShapeType="1"/>
            </p:cNvSpPr>
            <p:nvPr/>
          </p:nvSpPr>
          <p:spPr bwMode="auto">
            <a:xfrm>
              <a:off x="4319044" y="3281366"/>
              <a:ext cx="0" cy="11906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680"/>
            <p:cNvSpPr>
              <a:spLocks noChangeShapeType="1"/>
            </p:cNvSpPr>
            <p:nvPr/>
          </p:nvSpPr>
          <p:spPr bwMode="auto">
            <a:xfrm>
              <a:off x="4733186" y="3222629"/>
              <a:ext cx="0" cy="119061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Text Box 681"/>
            <p:cNvSpPr txBox="1">
              <a:spLocks noChangeArrowheads="1"/>
            </p:cNvSpPr>
            <p:nvPr/>
          </p:nvSpPr>
          <p:spPr bwMode="auto">
            <a:xfrm>
              <a:off x="3944570" y="3325815"/>
              <a:ext cx="763228" cy="30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de-DE" sz="1400">
                  <a:latin typeface="Times New Roman" charset="0"/>
                </a:rPr>
                <a:t>Copper</a:t>
              </a:r>
            </a:p>
          </p:txBody>
        </p:sp>
        <p:sp>
          <p:nvSpPr>
            <p:cNvPr id="532" name="Text Box 682"/>
            <p:cNvSpPr txBox="1">
              <a:spLocks noChangeArrowheads="1"/>
            </p:cNvSpPr>
            <p:nvPr/>
          </p:nvSpPr>
          <p:spPr bwMode="auto">
            <a:xfrm>
              <a:off x="4439637" y="3252790"/>
              <a:ext cx="821937" cy="307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de-DE" sz="1400">
                  <a:latin typeface="Times New Roman" charset="0"/>
                </a:rPr>
                <a:t> Oxygen</a:t>
              </a:r>
            </a:p>
          </p:txBody>
        </p:sp>
        <p:sp>
          <p:nvSpPr>
            <p:cNvPr id="533" name="Oval 864"/>
            <p:cNvSpPr>
              <a:spLocks noChangeArrowheads="1"/>
            </p:cNvSpPr>
            <p:nvPr/>
          </p:nvSpPr>
          <p:spPr bwMode="auto">
            <a:xfrm>
              <a:off x="5063230" y="3065468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34" name="Oval 865"/>
            <p:cNvSpPr>
              <a:spLocks noChangeArrowheads="1"/>
            </p:cNvSpPr>
            <p:nvPr/>
          </p:nvSpPr>
          <p:spPr bwMode="auto">
            <a:xfrm>
              <a:off x="5340912" y="3065468"/>
              <a:ext cx="177716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35" name="Oval 866"/>
            <p:cNvSpPr>
              <a:spLocks noChangeArrowheads="1"/>
            </p:cNvSpPr>
            <p:nvPr/>
          </p:nvSpPr>
          <p:spPr bwMode="auto">
            <a:xfrm>
              <a:off x="5626527" y="3065468"/>
              <a:ext cx="179302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36" name="Oval 867"/>
            <p:cNvSpPr>
              <a:spLocks noChangeArrowheads="1"/>
            </p:cNvSpPr>
            <p:nvPr/>
          </p:nvSpPr>
          <p:spPr bwMode="auto">
            <a:xfrm>
              <a:off x="5897861" y="3065468"/>
              <a:ext cx="182477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37" name="Oval 868"/>
            <p:cNvSpPr>
              <a:spLocks noChangeArrowheads="1"/>
            </p:cNvSpPr>
            <p:nvPr/>
          </p:nvSpPr>
          <p:spPr bwMode="auto">
            <a:xfrm>
              <a:off x="6183476" y="3065468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38" name="Oval 869"/>
            <p:cNvSpPr>
              <a:spLocks noChangeArrowheads="1"/>
            </p:cNvSpPr>
            <p:nvPr/>
          </p:nvSpPr>
          <p:spPr bwMode="auto">
            <a:xfrm>
              <a:off x="5063230" y="2757495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39" name="Oval 870"/>
            <p:cNvSpPr>
              <a:spLocks noChangeArrowheads="1"/>
            </p:cNvSpPr>
            <p:nvPr/>
          </p:nvSpPr>
          <p:spPr bwMode="auto">
            <a:xfrm>
              <a:off x="5063230" y="2454285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40" name="Oval 871"/>
            <p:cNvSpPr>
              <a:spLocks noChangeArrowheads="1"/>
            </p:cNvSpPr>
            <p:nvPr/>
          </p:nvSpPr>
          <p:spPr bwMode="auto">
            <a:xfrm>
              <a:off x="5063230" y="2149488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41" name="AutoShape 872"/>
            <p:cNvSpPr>
              <a:spLocks noChangeArrowheads="1"/>
            </p:cNvSpPr>
            <p:nvPr/>
          </p:nvSpPr>
          <p:spPr bwMode="auto">
            <a:xfrm>
              <a:off x="5237772" y="3103567"/>
              <a:ext cx="10313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42" name="AutoShape 873"/>
            <p:cNvSpPr>
              <a:spLocks noChangeArrowheads="1"/>
            </p:cNvSpPr>
            <p:nvPr/>
          </p:nvSpPr>
          <p:spPr bwMode="auto">
            <a:xfrm>
              <a:off x="5518628" y="3103567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43" name="AutoShape 874"/>
            <p:cNvSpPr>
              <a:spLocks noChangeArrowheads="1"/>
            </p:cNvSpPr>
            <p:nvPr/>
          </p:nvSpPr>
          <p:spPr bwMode="auto">
            <a:xfrm>
              <a:off x="5104485" y="2954343"/>
              <a:ext cx="98379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44" name="AutoShape 875"/>
            <p:cNvSpPr>
              <a:spLocks noChangeArrowheads="1"/>
            </p:cNvSpPr>
            <p:nvPr/>
          </p:nvSpPr>
          <p:spPr bwMode="auto">
            <a:xfrm>
              <a:off x="5799482" y="3103567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45" name="AutoShape 876"/>
            <p:cNvSpPr>
              <a:spLocks noChangeArrowheads="1"/>
            </p:cNvSpPr>
            <p:nvPr/>
          </p:nvSpPr>
          <p:spPr bwMode="auto">
            <a:xfrm>
              <a:off x="6077164" y="3103567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46" name="AutoShape 877"/>
            <p:cNvSpPr>
              <a:spLocks noChangeArrowheads="1"/>
            </p:cNvSpPr>
            <p:nvPr/>
          </p:nvSpPr>
          <p:spPr bwMode="auto">
            <a:xfrm>
              <a:off x="5104485" y="2346336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47" name="AutoShape 878"/>
            <p:cNvSpPr>
              <a:spLocks noChangeArrowheads="1"/>
            </p:cNvSpPr>
            <p:nvPr/>
          </p:nvSpPr>
          <p:spPr bwMode="auto">
            <a:xfrm>
              <a:off x="5104485" y="2041539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48" name="AutoShape 879"/>
            <p:cNvSpPr>
              <a:spLocks noChangeArrowheads="1"/>
            </p:cNvSpPr>
            <p:nvPr/>
          </p:nvSpPr>
          <p:spPr bwMode="auto">
            <a:xfrm>
              <a:off x="5104485" y="1735153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49" name="AutoShape 880"/>
            <p:cNvSpPr>
              <a:spLocks noChangeArrowheads="1"/>
            </p:cNvSpPr>
            <p:nvPr/>
          </p:nvSpPr>
          <p:spPr bwMode="auto">
            <a:xfrm>
              <a:off x="5104485" y="1433531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50" name="AutoShape 881"/>
            <p:cNvSpPr>
              <a:spLocks noChangeArrowheads="1"/>
            </p:cNvSpPr>
            <p:nvPr/>
          </p:nvSpPr>
          <p:spPr bwMode="auto">
            <a:xfrm>
              <a:off x="5104485" y="1123971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51" name="Oval 882"/>
            <p:cNvSpPr>
              <a:spLocks noChangeArrowheads="1"/>
            </p:cNvSpPr>
            <p:nvPr/>
          </p:nvSpPr>
          <p:spPr bwMode="auto">
            <a:xfrm>
              <a:off x="5063230" y="1843102"/>
              <a:ext cx="180890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52" name="Oval 883"/>
            <p:cNvSpPr>
              <a:spLocks noChangeArrowheads="1"/>
            </p:cNvSpPr>
            <p:nvPr/>
          </p:nvSpPr>
          <p:spPr bwMode="auto">
            <a:xfrm>
              <a:off x="5063230" y="1539893"/>
              <a:ext cx="180890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53" name="Oval 884"/>
            <p:cNvSpPr>
              <a:spLocks noChangeArrowheads="1"/>
            </p:cNvSpPr>
            <p:nvPr/>
          </p:nvSpPr>
          <p:spPr bwMode="auto">
            <a:xfrm>
              <a:off x="5063230" y="1231920"/>
              <a:ext cx="180890" cy="198435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54" name="Oval 885"/>
            <p:cNvSpPr>
              <a:spLocks noChangeArrowheads="1"/>
            </p:cNvSpPr>
            <p:nvPr/>
          </p:nvSpPr>
          <p:spPr bwMode="auto">
            <a:xfrm>
              <a:off x="5063230" y="927123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55" name="Oval 886"/>
            <p:cNvSpPr>
              <a:spLocks noChangeArrowheads="1"/>
            </p:cNvSpPr>
            <p:nvPr/>
          </p:nvSpPr>
          <p:spPr bwMode="auto">
            <a:xfrm>
              <a:off x="5063230" y="620737"/>
              <a:ext cx="180890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56" name="Oval 887"/>
            <p:cNvSpPr>
              <a:spLocks noChangeArrowheads="1"/>
            </p:cNvSpPr>
            <p:nvPr/>
          </p:nvSpPr>
          <p:spPr bwMode="auto">
            <a:xfrm>
              <a:off x="5340912" y="2757495"/>
              <a:ext cx="177716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57" name="Oval 888"/>
            <p:cNvSpPr>
              <a:spLocks noChangeArrowheads="1"/>
            </p:cNvSpPr>
            <p:nvPr/>
          </p:nvSpPr>
          <p:spPr bwMode="auto">
            <a:xfrm>
              <a:off x="6183476" y="2454285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58" name="Oval 889"/>
            <p:cNvSpPr>
              <a:spLocks noChangeArrowheads="1"/>
            </p:cNvSpPr>
            <p:nvPr/>
          </p:nvSpPr>
          <p:spPr bwMode="auto">
            <a:xfrm>
              <a:off x="5340912" y="2454285"/>
              <a:ext cx="177716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59" name="Oval 890"/>
            <p:cNvSpPr>
              <a:spLocks noChangeArrowheads="1"/>
            </p:cNvSpPr>
            <p:nvPr/>
          </p:nvSpPr>
          <p:spPr bwMode="auto">
            <a:xfrm>
              <a:off x="5897861" y="2454285"/>
              <a:ext cx="182477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60" name="Oval 891"/>
            <p:cNvSpPr>
              <a:spLocks noChangeArrowheads="1"/>
            </p:cNvSpPr>
            <p:nvPr/>
          </p:nvSpPr>
          <p:spPr bwMode="auto">
            <a:xfrm>
              <a:off x="5626527" y="2454285"/>
              <a:ext cx="179302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61" name="Oval 892"/>
            <p:cNvSpPr>
              <a:spLocks noChangeArrowheads="1"/>
            </p:cNvSpPr>
            <p:nvPr/>
          </p:nvSpPr>
          <p:spPr bwMode="auto">
            <a:xfrm>
              <a:off x="5897861" y="2757495"/>
              <a:ext cx="182477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62" name="Oval 893"/>
            <p:cNvSpPr>
              <a:spLocks noChangeArrowheads="1"/>
            </p:cNvSpPr>
            <p:nvPr/>
          </p:nvSpPr>
          <p:spPr bwMode="auto">
            <a:xfrm>
              <a:off x="6183476" y="2757495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63" name="Oval 894"/>
            <p:cNvSpPr>
              <a:spLocks noChangeArrowheads="1"/>
            </p:cNvSpPr>
            <p:nvPr/>
          </p:nvSpPr>
          <p:spPr bwMode="auto">
            <a:xfrm>
              <a:off x="5626527" y="2757495"/>
              <a:ext cx="179302" cy="1968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64" name="Line 895"/>
            <p:cNvSpPr>
              <a:spLocks noChangeShapeType="1"/>
            </p:cNvSpPr>
            <p:nvPr/>
          </p:nvSpPr>
          <p:spPr bwMode="auto">
            <a:xfrm flipH="1">
              <a:off x="5074338" y="3165480"/>
              <a:ext cx="1443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5" name="Oval 896"/>
            <p:cNvSpPr>
              <a:spLocks noChangeArrowheads="1"/>
            </p:cNvSpPr>
            <p:nvPr/>
          </p:nvSpPr>
          <p:spPr bwMode="auto">
            <a:xfrm>
              <a:off x="5340912" y="2152663"/>
              <a:ext cx="177716" cy="1936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66" name="Oval 897"/>
            <p:cNvSpPr>
              <a:spLocks noChangeArrowheads="1"/>
            </p:cNvSpPr>
            <p:nvPr/>
          </p:nvSpPr>
          <p:spPr bwMode="auto">
            <a:xfrm>
              <a:off x="5626527" y="2152663"/>
              <a:ext cx="179302" cy="1936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67" name="Oval 898"/>
            <p:cNvSpPr>
              <a:spLocks noChangeArrowheads="1"/>
            </p:cNvSpPr>
            <p:nvPr/>
          </p:nvSpPr>
          <p:spPr bwMode="auto">
            <a:xfrm>
              <a:off x="5897861" y="2152663"/>
              <a:ext cx="182477" cy="1936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68" name="Oval 899"/>
            <p:cNvSpPr>
              <a:spLocks noChangeArrowheads="1"/>
            </p:cNvSpPr>
            <p:nvPr/>
          </p:nvSpPr>
          <p:spPr bwMode="auto">
            <a:xfrm>
              <a:off x="6183476" y="2152663"/>
              <a:ext cx="180890" cy="19367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69" name="Oval 900"/>
            <p:cNvSpPr>
              <a:spLocks noChangeArrowheads="1"/>
            </p:cNvSpPr>
            <p:nvPr/>
          </p:nvSpPr>
          <p:spPr bwMode="auto">
            <a:xfrm>
              <a:off x="5340912" y="1843102"/>
              <a:ext cx="177716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70" name="Oval 901"/>
            <p:cNvSpPr>
              <a:spLocks noChangeArrowheads="1"/>
            </p:cNvSpPr>
            <p:nvPr/>
          </p:nvSpPr>
          <p:spPr bwMode="auto">
            <a:xfrm>
              <a:off x="5626527" y="1843102"/>
              <a:ext cx="179302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71" name="Oval 902"/>
            <p:cNvSpPr>
              <a:spLocks noChangeArrowheads="1"/>
            </p:cNvSpPr>
            <p:nvPr/>
          </p:nvSpPr>
          <p:spPr bwMode="auto">
            <a:xfrm>
              <a:off x="5897861" y="1843102"/>
              <a:ext cx="182477" cy="19843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72" name="Oval 903"/>
            <p:cNvSpPr>
              <a:spLocks noChangeArrowheads="1"/>
            </p:cNvSpPr>
            <p:nvPr/>
          </p:nvSpPr>
          <p:spPr bwMode="auto">
            <a:xfrm>
              <a:off x="6183476" y="1843102"/>
              <a:ext cx="180890" cy="19843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73" name="Oval 904"/>
            <p:cNvSpPr>
              <a:spLocks noChangeArrowheads="1"/>
            </p:cNvSpPr>
            <p:nvPr/>
          </p:nvSpPr>
          <p:spPr bwMode="auto">
            <a:xfrm>
              <a:off x="5340912" y="1539893"/>
              <a:ext cx="177716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74" name="Oval 905"/>
            <p:cNvSpPr>
              <a:spLocks noChangeArrowheads="1"/>
            </p:cNvSpPr>
            <p:nvPr/>
          </p:nvSpPr>
          <p:spPr bwMode="auto">
            <a:xfrm>
              <a:off x="5626527" y="1539893"/>
              <a:ext cx="179302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75" name="Oval 906"/>
            <p:cNvSpPr>
              <a:spLocks noChangeArrowheads="1"/>
            </p:cNvSpPr>
            <p:nvPr/>
          </p:nvSpPr>
          <p:spPr bwMode="auto">
            <a:xfrm>
              <a:off x="5897861" y="1539893"/>
              <a:ext cx="182477" cy="19526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76" name="Oval 907"/>
            <p:cNvSpPr>
              <a:spLocks noChangeArrowheads="1"/>
            </p:cNvSpPr>
            <p:nvPr/>
          </p:nvSpPr>
          <p:spPr bwMode="auto">
            <a:xfrm>
              <a:off x="6183476" y="1539893"/>
              <a:ext cx="180890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77" name="Oval 908"/>
            <p:cNvSpPr>
              <a:spLocks noChangeArrowheads="1"/>
            </p:cNvSpPr>
            <p:nvPr/>
          </p:nvSpPr>
          <p:spPr bwMode="auto">
            <a:xfrm>
              <a:off x="5340912" y="1238270"/>
              <a:ext cx="177716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78" name="Oval 909"/>
            <p:cNvSpPr>
              <a:spLocks noChangeArrowheads="1"/>
            </p:cNvSpPr>
            <p:nvPr/>
          </p:nvSpPr>
          <p:spPr bwMode="auto">
            <a:xfrm>
              <a:off x="5626527" y="1238270"/>
              <a:ext cx="179302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79" name="Oval 910"/>
            <p:cNvSpPr>
              <a:spLocks noChangeArrowheads="1"/>
            </p:cNvSpPr>
            <p:nvPr/>
          </p:nvSpPr>
          <p:spPr bwMode="auto">
            <a:xfrm>
              <a:off x="5897861" y="1238270"/>
              <a:ext cx="182477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80" name="Oval 911"/>
            <p:cNvSpPr>
              <a:spLocks noChangeArrowheads="1"/>
            </p:cNvSpPr>
            <p:nvPr/>
          </p:nvSpPr>
          <p:spPr bwMode="auto">
            <a:xfrm>
              <a:off x="6183476" y="1238270"/>
              <a:ext cx="180890" cy="195260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81" name="Oval 912"/>
            <p:cNvSpPr>
              <a:spLocks noChangeArrowheads="1"/>
            </p:cNvSpPr>
            <p:nvPr/>
          </p:nvSpPr>
          <p:spPr bwMode="auto">
            <a:xfrm>
              <a:off x="5340912" y="620737"/>
              <a:ext cx="177716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82" name="Oval 913"/>
            <p:cNvSpPr>
              <a:spLocks noChangeArrowheads="1"/>
            </p:cNvSpPr>
            <p:nvPr/>
          </p:nvSpPr>
          <p:spPr bwMode="auto">
            <a:xfrm>
              <a:off x="5626527" y="620737"/>
              <a:ext cx="179302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83" name="Oval 914"/>
            <p:cNvSpPr>
              <a:spLocks noChangeArrowheads="1"/>
            </p:cNvSpPr>
            <p:nvPr/>
          </p:nvSpPr>
          <p:spPr bwMode="auto">
            <a:xfrm>
              <a:off x="5897861" y="620737"/>
              <a:ext cx="182477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84" name="Oval 915"/>
            <p:cNvSpPr>
              <a:spLocks noChangeArrowheads="1"/>
            </p:cNvSpPr>
            <p:nvPr/>
          </p:nvSpPr>
          <p:spPr bwMode="auto">
            <a:xfrm>
              <a:off x="6183476" y="620737"/>
              <a:ext cx="180890" cy="198436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85" name="Oval 916"/>
            <p:cNvSpPr>
              <a:spLocks noChangeArrowheads="1"/>
            </p:cNvSpPr>
            <p:nvPr/>
          </p:nvSpPr>
          <p:spPr bwMode="auto">
            <a:xfrm>
              <a:off x="5340912" y="927123"/>
              <a:ext cx="177716" cy="19684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86" name="Oval 917"/>
            <p:cNvSpPr>
              <a:spLocks noChangeArrowheads="1"/>
            </p:cNvSpPr>
            <p:nvPr/>
          </p:nvSpPr>
          <p:spPr bwMode="auto">
            <a:xfrm>
              <a:off x="5897861" y="927123"/>
              <a:ext cx="182477" cy="19684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87" name="Oval 918"/>
            <p:cNvSpPr>
              <a:spLocks noChangeArrowheads="1"/>
            </p:cNvSpPr>
            <p:nvPr/>
          </p:nvSpPr>
          <p:spPr bwMode="auto">
            <a:xfrm>
              <a:off x="5626527" y="927123"/>
              <a:ext cx="179302" cy="19684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88" name="Oval 919"/>
            <p:cNvSpPr>
              <a:spLocks noChangeArrowheads="1"/>
            </p:cNvSpPr>
            <p:nvPr/>
          </p:nvSpPr>
          <p:spPr bwMode="auto">
            <a:xfrm>
              <a:off x="6183476" y="927123"/>
              <a:ext cx="180890" cy="196848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89" name="AutoShape 920"/>
            <p:cNvSpPr>
              <a:spLocks noChangeArrowheads="1"/>
            </p:cNvSpPr>
            <p:nvPr/>
          </p:nvSpPr>
          <p:spPr bwMode="auto">
            <a:xfrm>
              <a:off x="5104485" y="2649546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90" name="AutoShape 921"/>
            <p:cNvSpPr>
              <a:spLocks noChangeArrowheads="1"/>
            </p:cNvSpPr>
            <p:nvPr/>
          </p:nvSpPr>
          <p:spPr bwMode="auto">
            <a:xfrm>
              <a:off x="5104485" y="817585"/>
              <a:ext cx="98379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91" name="AutoShape 922"/>
            <p:cNvSpPr>
              <a:spLocks noChangeArrowheads="1"/>
            </p:cNvSpPr>
            <p:nvPr/>
          </p:nvSpPr>
          <p:spPr bwMode="auto">
            <a:xfrm>
              <a:off x="5380580" y="2954343"/>
              <a:ext cx="99966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92" name="AutoShape 923"/>
            <p:cNvSpPr>
              <a:spLocks noChangeArrowheads="1"/>
            </p:cNvSpPr>
            <p:nvPr/>
          </p:nvSpPr>
          <p:spPr bwMode="auto">
            <a:xfrm>
              <a:off x="5380580" y="2649546"/>
              <a:ext cx="99966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93" name="AutoShape 924"/>
            <p:cNvSpPr>
              <a:spLocks noChangeArrowheads="1"/>
            </p:cNvSpPr>
            <p:nvPr/>
          </p:nvSpPr>
          <p:spPr bwMode="auto">
            <a:xfrm>
              <a:off x="5380580" y="2346336"/>
              <a:ext cx="99966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94" name="AutoShape 925"/>
            <p:cNvSpPr>
              <a:spLocks noChangeArrowheads="1"/>
            </p:cNvSpPr>
            <p:nvPr/>
          </p:nvSpPr>
          <p:spPr bwMode="auto">
            <a:xfrm>
              <a:off x="5380580" y="2041539"/>
              <a:ext cx="99966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95" name="AutoShape 926"/>
            <p:cNvSpPr>
              <a:spLocks noChangeArrowheads="1"/>
            </p:cNvSpPr>
            <p:nvPr/>
          </p:nvSpPr>
          <p:spPr bwMode="auto">
            <a:xfrm>
              <a:off x="5380580" y="1433531"/>
              <a:ext cx="99966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96" name="AutoShape 927"/>
            <p:cNvSpPr>
              <a:spLocks noChangeArrowheads="1"/>
            </p:cNvSpPr>
            <p:nvPr/>
          </p:nvSpPr>
          <p:spPr bwMode="auto">
            <a:xfrm>
              <a:off x="5380580" y="1127146"/>
              <a:ext cx="99966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97" name="AutoShape 928"/>
            <p:cNvSpPr>
              <a:spLocks noChangeArrowheads="1"/>
            </p:cNvSpPr>
            <p:nvPr/>
          </p:nvSpPr>
          <p:spPr bwMode="auto">
            <a:xfrm>
              <a:off x="5659848" y="2954343"/>
              <a:ext cx="99966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98" name="AutoShape 929"/>
            <p:cNvSpPr>
              <a:spLocks noChangeArrowheads="1"/>
            </p:cNvSpPr>
            <p:nvPr/>
          </p:nvSpPr>
          <p:spPr bwMode="auto">
            <a:xfrm>
              <a:off x="5659848" y="2346336"/>
              <a:ext cx="99966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599" name="AutoShape 930"/>
            <p:cNvSpPr>
              <a:spLocks noChangeArrowheads="1"/>
            </p:cNvSpPr>
            <p:nvPr/>
          </p:nvSpPr>
          <p:spPr bwMode="auto">
            <a:xfrm>
              <a:off x="5659848" y="2041539"/>
              <a:ext cx="99966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00" name="AutoShape 931"/>
            <p:cNvSpPr>
              <a:spLocks noChangeArrowheads="1"/>
            </p:cNvSpPr>
            <p:nvPr/>
          </p:nvSpPr>
          <p:spPr bwMode="auto">
            <a:xfrm>
              <a:off x="5659848" y="1433531"/>
              <a:ext cx="99966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01" name="AutoShape 932"/>
            <p:cNvSpPr>
              <a:spLocks noChangeArrowheads="1"/>
            </p:cNvSpPr>
            <p:nvPr/>
          </p:nvSpPr>
          <p:spPr bwMode="auto">
            <a:xfrm>
              <a:off x="5659848" y="1127146"/>
              <a:ext cx="99966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02" name="AutoShape 933"/>
            <p:cNvSpPr>
              <a:spLocks noChangeArrowheads="1"/>
            </p:cNvSpPr>
            <p:nvPr/>
          </p:nvSpPr>
          <p:spPr bwMode="auto">
            <a:xfrm>
              <a:off x="5244119" y="2803533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03" name="AutoShape 934"/>
            <p:cNvSpPr>
              <a:spLocks noChangeArrowheads="1"/>
            </p:cNvSpPr>
            <p:nvPr/>
          </p:nvSpPr>
          <p:spPr bwMode="auto">
            <a:xfrm>
              <a:off x="5799482" y="2803533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04" name="AutoShape 935"/>
            <p:cNvSpPr>
              <a:spLocks noChangeArrowheads="1"/>
            </p:cNvSpPr>
            <p:nvPr/>
          </p:nvSpPr>
          <p:spPr bwMode="auto">
            <a:xfrm>
              <a:off x="6078750" y="2803533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05" name="AutoShape 936"/>
            <p:cNvSpPr>
              <a:spLocks noChangeArrowheads="1"/>
            </p:cNvSpPr>
            <p:nvPr/>
          </p:nvSpPr>
          <p:spPr bwMode="auto">
            <a:xfrm>
              <a:off x="6226319" y="2954343"/>
              <a:ext cx="99965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06" name="AutoShape 937"/>
            <p:cNvSpPr>
              <a:spLocks noChangeArrowheads="1"/>
            </p:cNvSpPr>
            <p:nvPr/>
          </p:nvSpPr>
          <p:spPr bwMode="auto">
            <a:xfrm>
              <a:off x="5940704" y="2954343"/>
              <a:ext cx="101552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07" name="AutoShape 938"/>
            <p:cNvSpPr>
              <a:spLocks noChangeArrowheads="1"/>
            </p:cNvSpPr>
            <p:nvPr/>
          </p:nvSpPr>
          <p:spPr bwMode="auto">
            <a:xfrm>
              <a:off x="5659848" y="2649546"/>
              <a:ext cx="99966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08" name="AutoShape 939"/>
            <p:cNvSpPr>
              <a:spLocks noChangeArrowheads="1"/>
            </p:cNvSpPr>
            <p:nvPr/>
          </p:nvSpPr>
          <p:spPr bwMode="auto">
            <a:xfrm>
              <a:off x="5659848" y="1735153"/>
              <a:ext cx="99966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09" name="AutoShape 940"/>
            <p:cNvSpPr>
              <a:spLocks noChangeArrowheads="1"/>
            </p:cNvSpPr>
            <p:nvPr/>
          </p:nvSpPr>
          <p:spPr bwMode="auto">
            <a:xfrm>
              <a:off x="5659848" y="817585"/>
              <a:ext cx="99966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10" name="AutoShape 941"/>
            <p:cNvSpPr>
              <a:spLocks noChangeArrowheads="1"/>
            </p:cNvSpPr>
            <p:nvPr/>
          </p:nvSpPr>
          <p:spPr bwMode="auto">
            <a:xfrm>
              <a:off x="5380580" y="809648"/>
              <a:ext cx="99966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11" name="AutoShape 942"/>
            <p:cNvSpPr>
              <a:spLocks noChangeArrowheads="1"/>
            </p:cNvSpPr>
            <p:nvPr/>
          </p:nvSpPr>
          <p:spPr bwMode="auto">
            <a:xfrm>
              <a:off x="5518628" y="2803533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12" name="AutoShape 943"/>
            <p:cNvSpPr>
              <a:spLocks noChangeArrowheads="1"/>
            </p:cNvSpPr>
            <p:nvPr/>
          </p:nvSpPr>
          <p:spPr bwMode="auto">
            <a:xfrm>
              <a:off x="5244119" y="2498735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13" name="AutoShape 944"/>
            <p:cNvSpPr>
              <a:spLocks noChangeArrowheads="1"/>
            </p:cNvSpPr>
            <p:nvPr/>
          </p:nvSpPr>
          <p:spPr bwMode="auto">
            <a:xfrm>
              <a:off x="6226319" y="2346336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14" name="AutoShape 945"/>
            <p:cNvSpPr>
              <a:spLocks noChangeArrowheads="1"/>
            </p:cNvSpPr>
            <p:nvPr/>
          </p:nvSpPr>
          <p:spPr bwMode="auto">
            <a:xfrm>
              <a:off x="6226319" y="1735153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15" name="AutoShape 946"/>
            <p:cNvSpPr>
              <a:spLocks noChangeArrowheads="1"/>
            </p:cNvSpPr>
            <p:nvPr/>
          </p:nvSpPr>
          <p:spPr bwMode="auto">
            <a:xfrm>
              <a:off x="6226319" y="2649546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16" name="AutoShape 947"/>
            <p:cNvSpPr>
              <a:spLocks noChangeArrowheads="1"/>
            </p:cNvSpPr>
            <p:nvPr/>
          </p:nvSpPr>
          <p:spPr bwMode="auto">
            <a:xfrm>
              <a:off x="6226319" y="2041539"/>
              <a:ext cx="99965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17" name="AutoShape 948"/>
            <p:cNvSpPr>
              <a:spLocks noChangeArrowheads="1"/>
            </p:cNvSpPr>
            <p:nvPr/>
          </p:nvSpPr>
          <p:spPr bwMode="auto">
            <a:xfrm>
              <a:off x="5799482" y="2498735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18" name="AutoShape 949"/>
            <p:cNvSpPr>
              <a:spLocks noChangeArrowheads="1"/>
            </p:cNvSpPr>
            <p:nvPr/>
          </p:nvSpPr>
          <p:spPr bwMode="auto">
            <a:xfrm>
              <a:off x="6078750" y="2498735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19" name="AutoShape 950"/>
            <p:cNvSpPr>
              <a:spLocks noChangeArrowheads="1"/>
            </p:cNvSpPr>
            <p:nvPr/>
          </p:nvSpPr>
          <p:spPr bwMode="auto">
            <a:xfrm>
              <a:off x="6078750" y="1889140"/>
              <a:ext cx="98379" cy="109536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20" name="AutoShape 951"/>
            <p:cNvSpPr>
              <a:spLocks noChangeArrowheads="1"/>
            </p:cNvSpPr>
            <p:nvPr/>
          </p:nvSpPr>
          <p:spPr bwMode="auto">
            <a:xfrm>
              <a:off x="5940704" y="2346336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21" name="AutoShape 952"/>
            <p:cNvSpPr>
              <a:spLocks noChangeArrowheads="1"/>
            </p:cNvSpPr>
            <p:nvPr/>
          </p:nvSpPr>
          <p:spPr bwMode="auto">
            <a:xfrm>
              <a:off x="5940704" y="2041539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22" name="AutoShape 953"/>
            <p:cNvSpPr>
              <a:spLocks noChangeArrowheads="1"/>
            </p:cNvSpPr>
            <p:nvPr/>
          </p:nvSpPr>
          <p:spPr bwMode="auto">
            <a:xfrm>
              <a:off x="5940704" y="1433531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23" name="AutoShape 954"/>
            <p:cNvSpPr>
              <a:spLocks noChangeArrowheads="1"/>
            </p:cNvSpPr>
            <p:nvPr/>
          </p:nvSpPr>
          <p:spPr bwMode="auto">
            <a:xfrm>
              <a:off x="5940704" y="1735153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24" name="AutoShape 955"/>
            <p:cNvSpPr>
              <a:spLocks noChangeArrowheads="1"/>
            </p:cNvSpPr>
            <p:nvPr/>
          </p:nvSpPr>
          <p:spPr bwMode="auto">
            <a:xfrm>
              <a:off x="5940704" y="2649546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25" name="AutoShape 956"/>
            <p:cNvSpPr>
              <a:spLocks noChangeArrowheads="1"/>
            </p:cNvSpPr>
            <p:nvPr/>
          </p:nvSpPr>
          <p:spPr bwMode="auto">
            <a:xfrm>
              <a:off x="6226319" y="1433531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26" name="AutoShape 957"/>
            <p:cNvSpPr>
              <a:spLocks noChangeArrowheads="1"/>
            </p:cNvSpPr>
            <p:nvPr/>
          </p:nvSpPr>
          <p:spPr bwMode="auto">
            <a:xfrm>
              <a:off x="6226319" y="1127146"/>
              <a:ext cx="99965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27" name="AutoShape 958"/>
            <p:cNvSpPr>
              <a:spLocks noChangeArrowheads="1"/>
            </p:cNvSpPr>
            <p:nvPr/>
          </p:nvSpPr>
          <p:spPr bwMode="auto">
            <a:xfrm>
              <a:off x="6226319" y="817585"/>
              <a:ext cx="99965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28" name="AutoShape 959"/>
            <p:cNvSpPr>
              <a:spLocks noChangeArrowheads="1"/>
            </p:cNvSpPr>
            <p:nvPr/>
          </p:nvSpPr>
          <p:spPr bwMode="auto">
            <a:xfrm>
              <a:off x="5940704" y="817585"/>
              <a:ext cx="101552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29" name="AutoShape 960"/>
            <p:cNvSpPr>
              <a:spLocks noChangeArrowheads="1"/>
            </p:cNvSpPr>
            <p:nvPr/>
          </p:nvSpPr>
          <p:spPr bwMode="auto">
            <a:xfrm>
              <a:off x="5940704" y="1123971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30" name="AutoShape 961"/>
            <p:cNvSpPr>
              <a:spLocks noChangeArrowheads="1"/>
            </p:cNvSpPr>
            <p:nvPr/>
          </p:nvSpPr>
          <p:spPr bwMode="auto">
            <a:xfrm>
              <a:off x="5380580" y="1735153"/>
              <a:ext cx="99966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31" name="AutoShape 962"/>
            <p:cNvSpPr>
              <a:spLocks noChangeArrowheads="1"/>
            </p:cNvSpPr>
            <p:nvPr/>
          </p:nvSpPr>
          <p:spPr bwMode="auto">
            <a:xfrm>
              <a:off x="5244119" y="2195524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32" name="AutoShape 963"/>
            <p:cNvSpPr>
              <a:spLocks noChangeArrowheads="1"/>
            </p:cNvSpPr>
            <p:nvPr/>
          </p:nvSpPr>
          <p:spPr bwMode="auto">
            <a:xfrm>
              <a:off x="5518628" y="2195524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33" name="AutoShape 964"/>
            <p:cNvSpPr>
              <a:spLocks noChangeArrowheads="1"/>
            </p:cNvSpPr>
            <p:nvPr/>
          </p:nvSpPr>
          <p:spPr bwMode="auto">
            <a:xfrm>
              <a:off x="5518628" y="2498735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34" name="AutoShape 965"/>
            <p:cNvSpPr>
              <a:spLocks noChangeArrowheads="1"/>
            </p:cNvSpPr>
            <p:nvPr/>
          </p:nvSpPr>
          <p:spPr bwMode="auto">
            <a:xfrm>
              <a:off x="5799482" y="2195524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35" name="AutoShape 966"/>
            <p:cNvSpPr>
              <a:spLocks noChangeArrowheads="1"/>
            </p:cNvSpPr>
            <p:nvPr/>
          </p:nvSpPr>
          <p:spPr bwMode="auto">
            <a:xfrm>
              <a:off x="6078750" y="2195524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36" name="AutoShape 967"/>
            <p:cNvSpPr>
              <a:spLocks noChangeArrowheads="1"/>
            </p:cNvSpPr>
            <p:nvPr/>
          </p:nvSpPr>
          <p:spPr bwMode="auto">
            <a:xfrm>
              <a:off x="5799482" y="1889140"/>
              <a:ext cx="98379" cy="109536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37" name="AutoShape 968"/>
            <p:cNvSpPr>
              <a:spLocks noChangeArrowheads="1"/>
            </p:cNvSpPr>
            <p:nvPr/>
          </p:nvSpPr>
          <p:spPr bwMode="auto">
            <a:xfrm>
              <a:off x="5244119" y="1889140"/>
              <a:ext cx="98379" cy="109536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38" name="AutoShape 969"/>
            <p:cNvSpPr>
              <a:spLocks noChangeArrowheads="1"/>
            </p:cNvSpPr>
            <p:nvPr/>
          </p:nvSpPr>
          <p:spPr bwMode="auto">
            <a:xfrm>
              <a:off x="5518628" y="1889140"/>
              <a:ext cx="101552" cy="109536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39" name="AutoShape 970"/>
            <p:cNvSpPr>
              <a:spLocks noChangeArrowheads="1"/>
            </p:cNvSpPr>
            <p:nvPr/>
          </p:nvSpPr>
          <p:spPr bwMode="auto">
            <a:xfrm>
              <a:off x="6078750" y="1584342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40" name="AutoShape 971"/>
            <p:cNvSpPr>
              <a:spLocks noChangeArrowheads="1"/>
            </p:cNvSpPr>
            <p:nvPr/>
          </p:nvSpPr>
          <p:spPr bwMode="auto">
            <a:xfrm>
              <a:off x="5796309" y="1585929"/>
              <a:ext cx="101552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41" name="AutoShape 972"/>
            <p:cNvSpPr>
              <a:spLocks noChangeArrowheads="1"/>
            </p:cNvSpPr>
            <p:nvPr/>
          </p:nvSpPr>
          <p:spPr bwMode="auto">
            <a:xfrm>
              <a:off x="5244119" y="1584342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42" name="AutoShape 973"/>
            <p:cNvSpPr>
              <a:spLocks noChangeArrowheads="1"/>
            </p:cNvSpPr>
            <p:nvPr/>
          </p:nvSpPr>
          <p:spPr bwMode="auto">
            <a:xfrm>
              <a:off x="5518628" y="1585929"/>
              <a:ext cx="101552" cy="109537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43" name="AutoShape 974"/>
            <p:cNvSpPr>
              <a:spLocks noChangeArrowheads="1"/>
            </p:cNvSpPr>
            <p:nvPr/>
          </p:nvSpPr>
          <p:spPr bwMode="auto">
            <a:xfrm>
              <a:off x="5244119" y="1271607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44" name="AutoShape 975"/>
            <p:cNvSpPr>
              <a:spLocks noChangeArrowheads="1"/>
            </p:cNvSpPr>
            <p:nvPr/>
          </p:nvSpPr>
          <p:spPr bwMode="auto">
            <a:xfrm>
              <a:off x="5518628" y="1271607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45" name="AutoShape 976"/>
            <p:cNvSpPr>
              <a:spLocks noChangeArrowheads="1"/>
            </p:cNvSpPr>
            <p:nvPr/>
          </p:nvSpPr>
          <p:spPr bwMode="auto">
            <a:xfrm>
              <a:off x="5799482" y="1271607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46" name="AutoShape 977"/>
            <p:cNvSpPr>
              <a:spLocks noChangeArrowheads="1"/>
            </p:cNvSpPr>
            <p:nvPr/>
          </p:nvSpPr>
          <p:spPr bwMode="auto">
            <a:xfrm>
              <a:off x="6078750" y="1271607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47" name="AutoShape 978"/>
            <p:cNvSpPr>
              <a:spLocks noChangeArrowheads="1"/>
            </p:cNvSpPr>
            <p:nvPr/>
          </p:nvSpPr>
          <p:spPr bwMode="auto">
            <a:xfrm>
              <a:off x="5244119" y="976334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48" name="AutoShape 979"/>
            <p:cNvSpPr>
              <a:spLocks noChangeArrowheads="1"/>
            </p:cNvSpPr>
            <p:nvPr/>
          </p:nvSpPr>
          <p:spPr bwMode="auto">
            <a:xfrm>
              <a:off x="5518628" y="976334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49" name="AutoShape 980"/>
            <p:cNvSpPr>
              <a:spLocks noChangeArrowheads="1"/>
            </p:cNvSpPr>
            <p:nvPr/>
          </p:nvSpPr>
          <p:spPr bwMode="auto">
            <a:xfrm>
              <a:off x="6078750" y="976334"/>
              <a:ext cx="98379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50" name="AutoShape 981"/>
            <p:cNvSpPr>
              <a:spLocks noChangeArrowheads="1"/>
            </p:cNvSpPr>
            <p:nvPr/>
          </p:nvSpPr>
          <p:spPr bwMode="auto">
            <a:xfrm>
              <a:off x="5796309" y="976334"/>
              <a:ext cx="101552" cy="111124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51" name="AutoShape 982"/>
            <p:cNvSpPr>
              <a:spLocks noChangeArrowheads="1"/>
            </p:cNvSpPr>
            <p:nvPr/>
          </p:nvSpPr>
          <p:spPr bwMode="auto">
            <a:xfrm>
              <a:off x="5244119" y="663600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52" name="AutoShape 983"/>
            <p:cNvSpPr>
              <a:spLocks noChangeArrowheads="1"/>
            </p:cNvSpPr>
            <p:nvPr/>
          </p:nvSpPr>
          <p:spPr bwMode="auto">
            <a:xfrm>
              <a:off x="5518628" y="663600"/>
              <a:ext cx="101552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53" name="AutoShape 984"/>
            <p:cNvSpPr>
              <a:spLocks noChangeArrowheads="1"/>
            </p:cNvSpPr>
            <p:nvPr/>
          </p:nvSpPr>
          <p:spPr bwMode="auto">
            <a:xfrm>
              <a:off x="5799482" y="669950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54" name="AutoShape 985"/>
            <p:cNvSpPr>
              <a:spLocks noChangeArrowheads="1"/>
            </p:cNvSpPr>
            <p:nvPr/>
          </p:nvSpPr>
          <p:spPr bwMode="auto">
            <a:xfrm>
              <a:off x="6078750" y="666775"/>
              <a:ext cx="98379" cy="107949"/>
            </a:xfrm>
            <a:prstGeom prst="flowChartConnector">
              <a:avLst/>
            </a:prstGeom>
            <a:gradFill rotWithShape="1">
              <a:gsLst>
                <a:gs pos="0">
                  <a:srgbClr val="0000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55" name="Line 986"/>
            <p:cNvSpPr>
              <a:spLocks noChangeShapeType="1"/>
            </p:cNvSpPr>
            <p:nvPr/>
          </p:nvSpPr>
          <p:spPr bwMode="auto">
            <a:xfrm flipH="1">
              <a:off x="5639221" y="3165480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6" name="Line 987"/>
            <p:cNvSpPr>
              <a:spLocks noChangeShapeType="1"/>
            </p:cNvSpPr>
            <p:nvPr/>
          </p:nvSpPr>
          <p:spPr bwMode="auto">
            <a:xfrm flipH="1">
              <a:off x="6197757" y="3165480"/>
              <a:ext cx="1443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7" name="Line 988"/>
            <p:cNvSpPr>
              <a:spLocks noChangeShapeType="1"/>
            </p:cNvSpPr>
            <p:nvPr/>
          </p:nvSpPr>
          <p:spPr bwMode="auto">
            <a:xfrm flipH="1">
              <a:off x="5353606" y="2862269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8" name="Line 989"/>
            <p:cNvSpPr>
              <a:spLocks noChangeShapeType="1"/>
            </p:cNvSpPr>
            <p:nvPr/>
          </p:nvSpPr>
          <p:spPr bwMode="auto">
            <a:xfrm flipH="1">
              <a:off x="5912142" y="2862269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9" name="Line 990"/>
            <p:cNvSpPr>
              <a:spLocks noChangeShapeType="1"/>
            </p:cNvSpPr>
            <p:nvPr/>
          </p:nvSpPr>
          <p:spPr bwMode="auto">
            <a:xfrm flipH="1">
              <a:off x="5074338" y="2557472"/>
              <a:ext cx="1443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0" name="Line 991"/>
            <p:cNvSpPr>
              <a:spLocks noChangeShapeType="1"/>
            </p:cNvSpPr>
            <p:nvPr/>
          </p:nvSpPr>
          <p:spPr bwMode="auto">
            <a:xfrm flipH="1">
              <a:off x="5639221" y="2557472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1" name="Line 992"/>
            <p:cNvSpPr>
              <a:spLocks noChangeShapeType="1"/>
            </p:cNvSpPr>
            <p:nvPr/>
          </p:nvSpPr>
          <p:spPr bwMode="auto">
            <a:xfrm flipH="1">
              <a:off x="6197757" y="2557472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2" name="Line 993"/>
            <p:cNvSpPr>
              <a:spLocks noChangeShapeType="1"/>
            </p:cNvSpPr>
            <p:nvPr/>
          </p:nvSpPr>
          <p:spPr bwMode="auto">
            <a:xfrm flipH="1">
              <a:off x="5074338" y="1639904"/>
              <a:ext cx="1443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3" name="Line 994"/>
            <p:cNvSpPr>
              <a:spLocks noChangeShapeType="1"/>
            </p:cNvSpPr>
            <p:nvPr/>
          </p:nvSpPr>
          <p:spPr bwMode="auto">
            <a:xfrm flipH="1">
              <a:off x="5639221" y="1639904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4" name="Line 995"/>
            <p:cNvSpPr>
              <a:spLocks noChangeShapeType="1"/>
            </p:cNvSpPr>
            <p:nvPr/>
          </p:nvSpPr>
          <p:spPr bwMode="auto">
            <a:xfrm flipH="1">
              <a:off x="6197757" y="1639904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5" name="Line 996"/>
            <p:cNvSpPr>
              <a:spLocks noChangeShapeType="1"/>
            </p:cNvSpPr>
            <p:nvPr/>
          </p:nvSpPr>
          <p:spPr bwMode="auto">
            <a:xfrm flipH="1">
              <a:off x="5074338" y="722336"/>
              <a:ext cx="1443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6" name="Line 997"/>
            <p:cNvSpPr>
              <a:spLocks noChangeShapeType="1"/>
            </p:cNvSpPr>
            <p:nvPr/>
          </p:nvSpPr>
          <p:spPr bwMode="auto">
            <a:xfrm flipH="1">
              <a:off x="5639221" y="722336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7" name="Line 998"/>
            <p:cNvSpPr>
              <a:spLocks noChangeShapeType="1"/>
            </p:cNvSpPr>
            <p:nvPr/>
          </p:nvSpPr>
          <p:spPr bwMode="auto">
            <a:xfrm flipH="1">
              <a:off x="6197757" y="722336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8" name="Line 999"/>
            <p:cNvSpPr>
              <a:spLocks noChangeShapeType="1"/>
            </p:cNvSpPr>
            <p:nvPr/>
          </p:nvSpPr>
          <p:spPr bwMode="auto">
            <a:xfrm rot="10800000" flipH="1">
              <a:off x="5353606" y="3165480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9" name="Line 1000"/>
            <p:cNvSpPr>
              <a:spLocks noChangeShapeType="1"/>
            </p:cNvSpPr>
            <p:nvPr/>
          </p:nvSpPr>
          <p:spPr bwMode="auto">
            <a:xfrm rot="10800000" flipH="1">
              <a:off x="5912142" y="3165480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0" name="Line 1001"/>
            <p:cNvSpPr>
              <a:spLocks noChangeShapeType="1"/>
            </p:cNvSpPr>
            <p:nvPr/>
          </p:nvSpPr>
          <p:spPr bwMode="auto">
            <a:xfrm rot="10800000" flipH="1">
              <a:off x="5363126" y="3165480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1" name="Line 1002"/>
            <p:cNvSpPr>
              <a:spLocks noChangeShapeType="1"/>
            </p:cNvSpPr>
            <p:nvPr/>
          </p:nvSpPr>
          <p:spPr bwMode="auto">
            <a:xfrm rot="10800000" flipH="1">
              <a:off x="5074338" y="2862269"/>
              <a:ext cx="1443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2" name="Line 1003"/>
            <p:cNvSpPr>
              <a:spLocks noChangeShapeType="1"/>
            </p:cNvSpPr>
            <p:nvPr/>
          </p:nvSpPr>
          <p:spPr bwMode="auto">
            <a:xfrm rot="10800000" flipH="1">
              <a:off x="5639221" y="2862269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3" name="Line 1004"/>
            <p:cNvSpPr>
              <a:spLocks noChangeShapeType="1"/>
            </p:cNvSpPr>
            <p:nvPr/>
          </p:nvSpPr>
          <p:spPr bwMode="auto">
            <a:xfrm rot="10800000" flipH="1">
              <a:off x="6197757" y="2862269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4" name="Line 1005"/>
            <p:cNvSpPr>
              <a:spLocks noChangeShapeType="1"/>
            </p:cNvSpPr>
            <p:nvPr/>
          </p:nvSpPr>
          <p:spPr bwMode="auto">
            <a:xfrm rot="10800000" flipH="1">
              <a:off x="5353606" y="2557472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5" name="Line 1006"/>
            <p:cNvSpPr>
              <a:spLocks noChangeShapeType="1"/>
            </p:cNvSpPr>
            <p:nvPr/>
          </p:nvSpPr>
          <p:spPr bwMode="auto">
            <a:xfrm rot="10800000" flipH="1">
              <a:off x="5912142" y="2557472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6" name="Line 1007"/>
            <p:cNvSpPr>
              <a:spLocks noChangeShapeType="1"/>
            </p:cNvSpPr>
            <p:nvPr/>
          </p:nvSpPr>
          <p:spPr bwMode="auto">
            <a:xfrm rot="10800000" flipH="1">
              <a:off x="5074338" y="1944701"/>
              <a:ext cx="1443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7" name="Line 1008"/>
            <p:cNvSpPr>
              <a:spLocks noChangeShapeType="1"/>
            </p:cNvSpPr>
            <p:nvPr/>
          </p:nvSpPr>
          <p:spPr bwMode="auto">
            <a:xfrm rot="10800000" flipH="1">
              <a:off x="5639221" y="1944701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8" name="Line 1009"/>
            <p:cNvSpPr>
              <a:spLocks noChangeShapeType="1"/>
            </p:cNvSpPr>
            <p:nvPr/>
          </p:nvSpPr>
          <p:spPr bwMode="auto">
            <a:xfrm rot="10800000" flipH="1">
              <a:off x="6197757" y="1944701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9" name="Line 1010"/>
            <p:cNvSpPr>
              <a:spLocks noChangeShapeType="1"/>
            </p:cNvSpPr>
            <p:nvPr/>
          </p:nvSpPr>
          <p:spPr bwMode="auto">
            <a:xfrm rot="10800000" flipH="1">
              <a:off x="5353606" y="1639904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0" name="Line 1011"/>
            <p:cNvSpPr>
              <a:spLocks noChangeShapeType="1"/>
            </p:cNvSpPr>
            <p:nvPr/>
          </p:nvSpPr>
          <p:spPr bwMode="auto">
            <a:xfrm rot="10800000" flipH="1">
              <a:off x="5912142" y="1639904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1" name="Line 1012"/>
            <p:cNvSpPr>
              <a:spLocks noChangeShapeType="1"/>
            </p:cNvSpPr>
            <p:nvPr/>
          </p:nvSpPr>
          <p:spPr bwMode="auto">
            <a:xfrm rot="10800000" flipH="1">
              <a:off x="5074338" y="1333519"/>
              <a:ext cx="14439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2" name="Line 1013"/>
            <p:cNvSpPr>
              <a:spLocks noChangeShapeType="1"/>
            </p:cNvSpPr>
            <p:nvPr/>
          </p:nvSpPr>
          <p:spPr bwMode="auto">
            <a:xfrm rot="10800000" flipH="1">
              <a:off x="5639221" y="1333519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3" name="Line 1014"/>
            <p:cNvSpPr>
              <a:spLocks noChangeShapeType="1"/>
            </p:cNvSpPr>
            <p:nvPr/>
          </p:nvSpPr>
          <p:spPr bwMode="auto">
            <a:xfrm rot="10800000" flipH="1">
              <a:off x="6197757" y="1333519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4" name="Line 1015"/>
            <p:cNvSpPr>
              <a:spLocks noChangeShapeType="1"/>
            </p:cNvSpPr>
            <p:nvPr/>
          </p:nvSpPr>
          <p:spPr bwMode="auto">
            <a:xfrm rot="10800000" flipH="1">
              <a:off x="5353606" y="722336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5" name="Line 1016"/>
            <p:cNvSpPr>
              <a:spLocks noChangeShapeType="1"/>
            </p:cNvSpPr>
            <p:nvPr/>
          </p:nvSpPr>
          <p:spPr bwMode="auto">
            <a:xfrm rot="10800000" flipH="1">
              <a:off x="5912142" y="722336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6" name="Line 1017"/>
            <p:cNvSpPr>
              <a:spLocks noChangeShapeType="1"/>
            </p:cNvSpPr>
            <p:nvPr/>
          </p:nvSpPr>
          <p:spPr bwMode="auto">
            <a:xfrm flipH="1">
              <a:off x="5353606" y="1944701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7" name="Line 1018"/>
            <p:cNvSpPr>
              <a:spLocks noChangeShapeType="1"/>
            </p:cNvSpPr>
            <p:nvPr/>
          </p:nvSpPr>
          <p:spPr bwMode="auto">
            <a:xfrm flipH="1">
              <a:off x="5912142" y="1944701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8" name="Line 1019"/>
            <p:cNvSpPr>
              <a:spLocks noChangeShapeType="1"/>
            </p:cNvSpPr>
            <p:nvPr/>
          </p:nvSpPr>
          <p:spPr bwMode="auto">
            <a:xfrm flipH="1">
              <a:off x="5353606" y="1333519"/>
              <a:ext cx="1412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9" name="Line 1020"/>
            <p:cNvSpPr>
              <a:spLocks noChangeShapeType="1"/>
            </p:cNvSpPr>
            <p:nvPr/>
          </p:nvSpPr>
          <p:spPr bwMode="auto">
            <a:xfrm flipH="1">
              <a:off x="5912142" y="1333519"/>
              <a:ext cx="14280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0" name="AutoShape 1021"/>
            <p:cNvSpPr>
              <a:spLocks noChangeArrowheads="1"/>
            </p:cNvSpPr>
            <p:nvPr/>
          </p:nvSpPr>
          <p:spPr bwMode="auto">
            <a:xfrm>
              <a:off x="5037842" y="1012847"/>
              <a:ext cx="85685" cy="92074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91" name="AutoShape 1022"/>
            <p:cNvSpPr>
              <a:spLocks noChangeArrowheads="1"/>
            </p:cNvSpPr>
            <p:nvPr/>
          </p:nvSpPr>
          <p:spPr bwMode="auto">
            <a:xfrm>
              <a:off x="6018454" y="1012847"/>
              <a:ext cx="85685" cy="92074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92" name="AutoShape 1023"/>
            <p:cNvSpPr>
              <a:spLocks noChangeArrowheads="1"/>
            </p:cNvSpPr>
            <p:nvPr/>
          </p:nvSpPr>
          <p:spPr bwMode="auto">
            <a:xfrm>
              <a:off x="5601139" y="920773"/>
              <a:ext cx="84097" cy="95249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93" name="AutoShape 1024"/>
            <p:cNvSpPr>
              <a:spLocks noChangeArrowheads="1"/>
            </p:cNvSpPr>
            <p:nvPr/>
          </p:nvSpPr>
          <p:spPr bwMode="auto">
            <a:xfrm>
              <a:off x="6316763" y="920773"/>
              <a:ext cx="84098" cy="95249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94" name="AutoShape 1025"/>
            <p:cNvSpPr>
              <a:spLocks noChangeArrowheads="1"/>
            </p:cNvSpPr>
            <p:nvPr/>
          </p:nvSpPr>
          <p:spPr bwMode="auto">
            <a:xfrm>
              <a:off x="5037842" y="2124088"/>
              <a:ext cx="85685" cy="93661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95" name="AutoShape 1026"/>
            <p:cNvSpPr>
              <a:spLocks noChangeArrowheads="1"/>
            </p:cNvSpPr>
            <p:nvPr/>
          </p:nvSpPr>
          <p:spPr bwMode="auto">
            <a:xfrm>
              <a:off x="5302830" y="2254262"/>
              <a:ext cx="85685" cy="92074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96" name="AutoShape 1027"/>
            <p:cNvSpPr>
              <a:spLocks noChangeArrowheads="1"/>
            </p:cNvSpPr>
            <p:nvPr/>
          </p:nvSpPr>
          <p:spPr bwMode="auto">
            <a:xfrm>
              <a:off x="5753467" y="2124088"/>
              <a:ext cx="85685" cy="93661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  <p:sp>
          <p:nvSpPr>
            <p:cNvPr id="697" name="AutoShape 1028"/>
            <p:cNvSpPr>
              <a:spLocks noChangeArrowheads="1"/>
            </p:cNvSpPr>
            <p:nvPr/>
          </p:nvSpPr>
          <p:spPr bwMode="auto">
            <a:xfrm>
              <a:off x="6197757" y="2254262"/>
              <a:ext cx="85685" cy="92074"/>
            </a:xfrm>
            <a:prstGeom prst="flowChartConnector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de-CH" altLang="x-none" sz="1800"/>
            </a:p>
          </p:txBody>
        </p:sp>
      </p:grpSp>
      <p:sp>
        <p:nvSpPr>
          <p:cNvPr id="698" name="TextBox 199"/>
          <p:cNvSpPr txBox="1">
            <a:spLocks noChangeArrowheads="1"/>
          </p:cNvSpPr>
          <p:nvPr/>
        </p:nvSpPr>
        <p:spPr bwMode="auto">
          <a:xfrm>
            <a:off x="5672931" y="1843362"/>
            <a:ext cx="9985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800" dirty="0"/>
              <a:t>𝝈</a:t>
            </a:r>
            <a:r>
              <a:rPr lang="en-US" altLang="x-none" sz="1800" baseline="-25000" dirty="0"/>
              <a:t>in-plane</a:t>
            </a:r>
            <a:endParaRPr lang="en-US" altLang="x-none" sz="1800" dirty="0"/>
          </a:p>
        </p:txBody>
      </p:sp>
      <p:sp>
        <p:nvSpPr>
          <p:cNvPr id="699" name="Down Arrow 698"/>
          <p:cNvSpPr/>
          <p:nvPr/>
        </p:nvSpPr>
        <p:spPr bwMode="auto">
          <a:xfrm rot="2532450">
            <a:off x="7406312" y="1775118"/>
            <a:ext cx="287337" cy="585788"/>
          </a:xfrm>
          <a:prstGeom prst="downArrow">
            <a:avLst/>
          </a:prstGeom>
          <a:solidFill>
            <a:srgbClr val="149C4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149C49"/>
              </a:solidFill>
            </a:endParaRPr>
          </a:p>
        </p:txBody>
      </p:sp>
      <p:sp>
        <p:nvSpPr>
          <p:cNvPr id="700" name="Down Arrow 699"/>
          <p:cNvSpPr/>
          <p:nvPr/>
        </p:nvSpPr>
        <p:spPr bwMode="auto">
          <a:xfrm rot="13331227">
            <a:off x="4555857" y="4910723"/>
            <a:ext cx="265112" cy="519113"/>
          </a:xfrm>
          <a:prstGeom prst="downArrow">
            <a:avLst/>
          </a:prstGeom>
          <a:solidFill>
            <a:srgbClr val="149C4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7" name="Rectangle 346"/>
          <p:cNvSpPr/>
          <p:nvPr/>
        </p:nvSpPr>
        <p:spPr bwMode="auto">
          <a:xfrm>
            <a:off x="2207568" y="116632"/>
            <a:ext cx="1224136" cy="648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931EA0-4D7C-6719-161B-762F5BEF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16" y="267588"/>
            <a:ext cx="9435218" cy="395440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ea typeface="Arial Hebrew" charset="-79"/>
                <a:cs typeface="Arial Hebrew" charset="-79"/>
              </a:rPr>
              <a:t>Resulting phase diagram of  LBCO under uniaxial </a:t>
            </a:r>
            <a:r>
              <a:rPr lang="en-US" dirty="0">
                <a:solidFill>
                  <a:srgbClr val="000000"/>
                </a:solidFill>
                <a:ea typeface="Arial Hebrew" charset="-79"/>
                <a:cs typeface="Arial Hebrew" charset="-79"/>
              </a:rPr>
              <a:t>Compression</a:t>
            </a:r>
            <a:br>
              <a:rPr lang="en-US" b="1" dirty="0">
                <a:solidFill>
                  <a:srgbClr val="000000"/>
                </a:solidFill>
                <a:ea typeface="Arial Hebrew" charset="-79"/>
                <a:cs typeface="Arial Hebrew" charset="-79"/>
              </a:rPr>
            </a:br>
            <a:endParaRPr lang="en-GB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33DEB93-4E40-1AF7-E4D8-9782DFE6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13</a:t>
            </a:fld>
            <a:endParaRPr lang="en-GB" noProof="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9BE47D-9367-BCEB-C1A8-C10B55611525}"/>
              </a:ext>
            </a:extLst>
          </p:cNvPr>
          <p:cNvGrpSpPr/>
          <p:nvPr/>
        </p:nvGrpSpPr>
        <p:grpSpPr>
          <a:xfrm>
            <a:off x="8240566" y="1949956"/>
            <a:ext cx="3470448" cy="3566570"/>
            <a:chOff x="8240566" y="1949956"/>
            <a:chExt cx="3470448" cy="3566570"/>
          </a:xfrm>
        </p:grpSpPr>
        <p:pic>
          <p:nvPicPr>
            <p:cNvPr id="2" name="Picture 217">
              <a:extLst>
                <a:ext uri="{FF2B5EF4-FFF2-40B4-BE49-F238E27FC236}">
                  <a16:creationId xmlns:a16="http://schemas.microsoft.com/office/drawing/2014/main" id="{AF2BE345-5985-732A-FCE4-C4BCA070F2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271"/>
            <a:stretch/>
          </p:blipFill>
          <p:spPr bwMode="auto">
            <a:xfrm>
              <a:off x="8240566" y="1949956"/>
              <a:ext cx="3470448" cy="3566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61FBEE-83A3-F1FB-5BCB-46FC2A4419DB}"/>
                </a:ext>
              </a:extLst>
            </p:cNvPr>
            <p:cNvSpPr/>
            <p:nvPr/>
          </p:nvSpPr>
          <p:spPr>
            <a:xfrm>
              <a:off x="10488488" y="1949956"/>
              <a:ext cx="363848" cy="2627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8B72E5A-4BFC-7551-75D6-A1782D376FE7}"/>
                </a:ext>
              </a:extLst>
            </p:cNvPr>
            <p:cNvSpPr txBox="1"/>
            <p:nvPr/>
          </p:nvSpPr>
          <p:spPr>
            <a:xfrm>
              <a:off x="10540977" y="1979763"/>
              <a:ext cx="32220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0.25</a:t>
              </a:r>
              <a:endParaRPr lang="en-CH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4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" grpId="0"/>
      <p:bldP spid="699" grpId="0" animBg="1"/>
      <p:bldP spid="7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CBD3975-4537-CE4D-826B-8F4BE0C14B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4792128"/>
              </p:ext>
            </p:extLst>
          </p:nvPr>
        </p:nvGraphicFramePr>
        <p:xfrm>
          <a:off x="695325" y="1124745"/>
          <a:ext cx="10801350" cy="489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C6B64-7D18-52BC-DA03-3D3FE9AF4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82728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2808-C4CD-EE7E-F038-11DE0575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7385" y="159168"/>
            <a:ext cx="8208912" cy="395440"/>
          </a:xfrm>
        </p:spPr>
        <p:txBody>
          <a:bodyPr/>
          <a:lstStyle/>
          <a:p>
            <a:r>
              <a:rPr lang="en-GB" sz="2400" noProof="0" dirty="0"/>
              <a:t>Magnetic susceptibility under c-axis compression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A5EE79-D469-898A-503A-B0093B393067}"/>
              </a:ext>
            </a:extLst>
          </p:cNvPr>
          <p:cNvGrpSpPr/>
          <p:nvPr/>
        </p:nvGrpSpPr>
        <p:grpSpPr>
          <a:xfrm>
            <a:off x="2207568" y="2008461"/>
            <a:ext cx="5040560" cy="3905657"/>
            <a:chOff x="6638477" y="2252914"/>
            <a:chExt cx="5402188" cy="4032783"/>
          </a:xfrm>
        </p:grpSpPr>
        <p:pic>
          <p:nvPicPr>
            <p:cNvPr id="7" name="Picture 6" descr="A diagram of a graph&#10;&#10;AI-generated content may be incorrect.">
              <a:extLst>
                <a:ext uri="{FF2B5EF4-FFF2-40B4-BE49-F238E27FC236}">
                  <a16:creationId xmlns:a16="http://schemas.microsoft.com/office/drawing/2014/main" id="{5390F6B3-5E73-79F3-8D90-A9BF710E9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6638477" y="2252914"/>
              <a:ext cx="5402188" cy="40327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2F3F08-86A3-994D-46B2-D5236B8BAD09}"/>
                </a:ext>
              </a:extLst>
            </p:cNvPr>
            <p:cNvSpPr txBox="1"/>
            <p:nvPr/>
          </p:nvSpPr>
          <p:spPr>
            <a:xfrm>
              <a:off x="6638477" y="2252914"/>
              <a:ext cx="350837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CH" sz="20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995AC84-1C75-951A-455A-0D4DF3EA55F1}"/>
              </a:ext>
            </a:extLst>
          </p:cNvPr>
          <p:cNvSpPr txBox="1"/>
          <p:nvPr/>
        </p:nvSpPr>
        <p:spPr>
          <a:xfrm>
            <a:off x="157757" y="2181406"/>
            <a:ext cx="2788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en-CH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E9E51D-FA57-FF16-ED04-4B9C0CE3660A}"/>
              </a:ext>
            </a:extLst>
          </p:cNvPr>
          <p:cNvGrpSpPr/>
          <p:nvPr/>
        </p:nvGrpSpPr>
        <p:grpSpPr>
          <a:xfrm>
            <a:off x="92586" y="2906373"/>
            <a:ext cx="2155435" cy="2395927"/>
            <a:chOff x="1866722" y="1993861"/>
            <a:chExt cx="3259330" cy="3435919"/>
          </a:xfrm>
        </p:grpSpPr>
        <p:pic>
          <p:nvPicPr>
            <p:cNvPr id="248" name="Picture 247">
              <a:extLst>
                <a:ext uri="{FF2B5EF4-FFF2-40B4-BE49-F238E27FC236}">
                  <a16:creationId xmlns:a16="http://schemas.microsoft.com/office/drawing/2014/main" id="{C78A3F14-7704-2FF3-6ECE-CBC5DB689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27" t="2552"/>
            <a:stretch/>
          </p:blipFill>
          <p:spPr>
            <a:xfrm>
              <a:off x="1866722" y="2430791"/>
              <a:ext cx="3259330" cy="2543492"/>
            </a:xfrm>
            <a:prstGeom prst="rect">
              <a:avLst/>
            </a:prstGeom>
          </p:spPr>
        </p:pic>
        <p:sp>
          <p:nvSpPr>
            <p:cNvPr id="249" name="Arrow: Right 248">
              <a:extLst>
                <a:ext uri="{FF2B5EF4-FFF2-40B4-BE49-F238E27FC236}">
                  <a16:creationId xmlns:a16="http://schemas.microsoft.com/office/drawing/2014/main" id="{65761535-3DEA-7DDF-DCCF-A11F6F750E64}"/>
                </a:ext>
              </a:extLst>
            </p:cNvPr>
            <p:cNvSpPr/>
            <p:nvPr/>
          </p:nvSpPr>
          <p:spPr>
            <a:xfrm rot="10800000">
              <a:off x="3362128" y="1993861"/>
              <a:ext cx="411880" cy="212833"/>
            </a:xfrm>
            <a:prstGeom prst="rightArrow">
              <a:avLst/>
            </a:prstGeom>
            <a:solidFill>
              <a:srgbClr val="3A70A3"/>
            </a:solidFill>
            <a:ln>
              <a:noFill/>
            </a:ln>
            <a:scene3d>
              <a:camera prst="isometricTopUp">
                <a:rot lat="274261" lon="21395257" rev="5354968"/>
              </a:camera>
              <a:lightRig rig="soft" dir="t"/>
            </a:scene3d>
            <a:sp3d extrusionH="50800">
              <a:extrusionClr>
                <a:srgbClr val="149C49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000" dirty="0" err="1"/>
            </a:p>
          </p:txBody>
        </p:sp>
        <p:sp>
          <p:nvSpPr>
            <p:cNvPr id="250" name="Arrow: Right 249">
              <a:extLst>
                <a:ext uri="{FF2B5EF4-FFF2-40B4-BE49-F238E27FC236}">
                  <a16:creationId xmlns:a16="http://schemas.microsoft.com/office/drawing/2014/main" id="{BA804F54-09ED-D857-8DEA-01ABD634173C}"/>
                </a:ext>
              </a:extLst>
            </p:cNvPr>
            <p:cNvSpPr/>
            <p:nvPr/>
          </p:nvSpPr>
          <p:spPr>
            <a:xfrm>
              <a:off x="3208455" y="5216947"/>
              <a:ext cx="411880" cy="212833"/>
            </a:xfrm>
            <a:prstGeom prst="rightArrow">
              <a:avLst/>
            </a:prstGeom>
            <a:solidFill>
              <a:srgbClr val="3A70A3"/>
            </a:solidFill>
            <a:ln>
              <a:noFill/>
            </a:ln>
            <a:scene3d>
              <a:camera prst="isometricTopUp">
                <a:rot lat="274261" lon="21395257" rev="5354968"/>
              </a:camera>
              <a:lightRig rig="soft" dir="t"/>
            </a:scene3d>
            <a:sp3d extrusionH="50800">
              <a:extrusionClr>
                <a:srgbClr val="149C49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000" dirty="0" err="1"/>
            </a:p>
          </p:txBody>
        </p:sp>
      </p:grpSp>
      <p:sp>
        <p:nvSpPr>
          <p:cNvPr id="257" name="Content Placeholder 6">
            <a:extLst>
              <a:ext uri="{FF2B5EF4-FFF2-40B4-BE49-F238E27FC236}">
                <a16:creationId xmlns:a16="http://schemas.microsoft.com/office/drawing/2014/main" id="{D3105EA8-70B0-C927-E8D5-5F10BA1D152A}"/>
              </a:ext>
            </a:extLst>
          </p:cNvPr>
          <p:cNvSpPr txBox="1">
            <a:spLocks/>
          </p:cNvSpPr>
          <p:nvPr/>
        </p:nvSpPr>
        <p:spPr>
          <a:xfrm>
            <a:off x="427431" y="1353488"/>
            <a:ext cx="2630799" cy="3817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00" indent="-252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i="1" dirty="0"/>
              <a:t>c</a:t>
            </a:r>
            <a:r>
              <a:rPr lang="en-GB" b="1" dirty="0"/>
              <a:t>-axis compression: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5FFC136-5024-9432-D3A4-19AED6868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15</a:t>
            </a:fld>
            <a:endParaRPr lang="en-GB" noProof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53BFE9F-C957-D488-61BF-77A1A9FF2DDF}"/>
              </a:ext>
            </a:extLst>
          </p:cNvPr>
          <p:cNvGrpSpPr/>
          <p:nvPr/>
        </p:nvGrpSpPr>
        <p:grpSpPr>
          <a:xfrm>
            <a:off x="7237946" y="1973299"/>
            <a:ext cx="4925558" cy="3940819"/>
            <a:chOff x="6063016" y="1416867"/>
            <a:chExt cx="5971227" cy="4550720"/>
          </a:xfrm>
        </p:grpSpPr>
        <p:pic>
          <p:nvPicPr>
            <p:cNvPr id="5" name="Picture 4" descr="A diagram of a graph&#10;&#10;AI-generated content may be incorrect.">
              <a:extLst>
                <a:ext uri="{FF2B5EF4-FFF2-40B4-BE49-F238E27FC236}">
                  <a16:creationId xmlns:a16="http://schemas.microsoft.com/office/drawing/2014/main" id="{B6F273A4-F812-1634-8CF0-0438A4A4D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24"/>
            <a:stretch/>
          </p:blipFill>
          <p:spPr>
            <a:xfrm>
              <a:off x="6063016" y="1416867"/>
              <a:ext cx="5971227" cy="45507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D291A9-4945-6F97-C506-C152EC95E52F}"/>
                </a:ext>
              </a:extLst>
            </p:cNvPr>
            <p:cNvSpPr txBox="1"/>
            <p:nvPr/>
          </p:nvSpPr>
          <p:spPr>
            <a:xfrm>
              <a:off x="6063016" y="1416867"/>
              <a:ext cx="321016" cy="3954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CH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4681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D2808-C4CD-EE7E-F038-11DE0575B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9736" y="260648"/>
            <a:ext cx="6192688" cy="395440"/>
          </a:xfrm>
        </p:spPr>
        <p:txBody>
          <a:bodyPr/>
          <a:lstStyle/>
          <a:p>
            <a:r>
              <a:rPr lang="en-US" dirty="0"/>
              <a:t>Weak-TF </a:t>
            </a:r>
            <a:r>
              <a:rPr lang="en-US" dirty="0" err="1"/>
              <a:t>μSR</a:t>
            </a:r>
            <a:r>
              <a:rPr lang="en-US" dirty="0"/>
              <a:t> under </a:t>
            </a:r>
            <a:r>
              <a:rPr lang="en-US" i="1" dirty="0"/>
              <a:t>c</a:t>
            </a:r>
            <a:r>
              <a:rPr lang="en-US" dirty="0"/>
              <a:t>-axis compression</a:t>
            </a:r>
            <a:endParaRPr lang="en-GB" noProof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5AC84-1C75-951A-455A-0D4DF3EA55F1}"/>
              </a:ext>
            </a:extLst>
          </p:cNvPr>
          <p:cNvSpPr txBox="1"/>
          <p:nvPr/>
        </p:nvSpPr>
        <p:spPr>
          <a:xfrm>
            <a:off x="157757" y="2181406"/>
            <a:ext cx="2788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en-CH" sz="2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F1C10B-F0CE-32E9-AA43-53122C3D208C}"/>
              </a:ext>
            </a:extLst>
          </p:cNvPr>
          <p:cNvGrpSpPr/>
          <p:nvPr/>
        </p:nvGrpSpPr>
        <p:grpSpPr>
          <a:xfrm>
            <a:off x="474781" y="1196752"/>
            <a:ext cx="5256584" cy="3967633"/>
            <a:chOff x="695325" y="1297143"/>
            <a:chExt cx="5256584" cy="3967633"/>
          </a:xfrm>
        </p:grpSpPr>
        <p:pic>
          <p:nvPicPr>
            <p:cNvPr id="4" name="Picture 3" descr="A close-up of several graphs&#10;&#10;AI-generated content may be incorrect.">
              <a:extLst>
                <a:ext uri="{FF2B5EF4-FFF2-40B4-BE49-F238E27FC236}">
                  <a16:creationId xmlns:a16="http://schemas.microsoft.com/office/drawing/2014/main" id="{3D3769E5-6834-D043-8632-73CC5AF2C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t="-404" r="49300" b="50404"/>
            <a:stretch/>
          </p:blipFill>
          <p:spPr>
            <a:xfrm>
              <a:off x="695325" y="1304336"/>
              <a:ext cx="5256584" cy="396044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EA464B-E9B3-68EB-061F-C712B73FDB9B}"/>
                </a:ext>
              </a:extLst>
            </p:cNvPr>
            <p:cNvSpPr txBox="1"/>
            <p:nvPr/>
          </p:nvSpPr>
          <p:spPr>
            <a:xfrm>
              <a:off x="765203" y="1297143"/>
              <a:ext cx="28803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CH" sz="20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B4F208-15B6-C1CB-37CF-6982573791C9}"/>
              </a:ext>
            </a:extLst>
          </p:cNvPr>
          <p:cNvGrpSpPr/>
          <p:nvPr/>
        </p:nvGrpSpPr>
        <p:grpSpPr>
          <a:xfrm>
            <a:off x="6486987" y="1203945"/>
            <a:ext cx="5160354" cy="4133267"/>
            <a:chOff x="6508279" y="1373372"/>
            <a:chExt cx="5083580" cy="396044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E7411A-80F0-71D8-32ED-19E62CE3AAB3}"/>
                </a:ext>
              </a:extLst>
            </p:cNvPr>
            <p:cNvSpPr txBox="1"/>
            <p:nvPr/>
          </p:nvSpPr>
          <p:spPr>
            <a:xfrm>
              <a:off x="6635023" y="1477163"/>
              <a:ext cx="288032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CH" sz="2000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74E1E4E-16DD-8AD9-E99D-B29ED2EC39D6}"/>
                </a:ext>
              </a:extLst>
            </p:cNvPr>
            <p:cNvGrpSpPr/>
            <p:nvPr/>
          </p:nvGrpSpPr>
          <p:grpSpPr>
            <a:xfrm>
              <a:off x="6508279" y="1373372"/>
              <a:ext cx="5083580" cy="3960440"/>
              <a:chOff x="6096000" y="1700808"/>
              <a:chExt cx="5083580" cy="3960440"/>
            </a:xfrm>
          </p:grpSpPr>
          <p:pic>
            <p:nvPicPr>
              <p:cNvPr id="15" name="Picture 14" descr="A close-up of several graphs&#10;&#10;AI-generated content may be incorrect.">
                <a:extLst>
                  <a:ext uri="{FF2B5EF4-FFF2-40B4-BE49-F238E27FC236}">
                    <a16:creationId xmlns:a16="http://schemas.microsoft.com/office/drawing/2014/main" id="{076EEB99-95B4-39E4-7363-3F1EE8D7A6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91" b="50000"/>
              <a:stretch/>
            </p:blipFill>
            <p:spPr>
              <a:xfrm>
                <a:off x="6096000" y="1700808"/>
                <a:ext cx="5083580" cy="396044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08CE0B-EFF7-0924-8A5F-209CE19C349C}"/>
                  </a:ext>
                </a:extLst>
              </p:cNvPr>
              <p:cNvSpPr txBox="1"/>
              <p:nvPr/>
            </p:nvSpPr>
            <p:spPr>
              <a:xfrm>
                <a:off x="6168008" y="1700808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endParaRPr lang="en-CH" sz="2000" dirty="0"/>
              </a:p>
            </p:txBody>
          </p:sp>
        </p:grp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C835FD2-B8C3-480B-DDBB-9FB09A55A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16</a:t>
            </a:fld>
            <a:endParaRPr lang="en-GB" noProof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15CE9A-D9E6-DE84-B8E1-C0372C78E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251" y="5798723"/>
            <a:ext cx="3036771" cy="4626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9672E4-B862-FF3B-BB20-D14620D851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5982" y="5899307"/>
            <a:ext cx="1918120" cy="2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9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995AC84-1C75-951A-455A-0D4DF3EA55F1}"/>
              </a:ext>
            </a:extLst>
          </p:cNvPr>
          <p:cNvSpPr txBox="1"/>
          <p:nvPr/>
        </p:nvSpPr>
        <p:spPr>
          <a:xfrm>
            <a:off x="157757" y="2181406"/>
            <a:ext cx="2788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endParaRPr lang="en-CH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C9B839-D626-4F5C-2AC0-EB36023EC118}"/>
              </a:ext>
            </a:extLst>
          </p:cNvPr>
          <p:cNvGrpSpPr/>
          <p:nvPr/>
        </p:nvGrpSpPr>
        <p:grpSpPr>
          <a:xfrm>
            <a:off x="446358" y="1083768"/>
            <a:ext cx="5774922" cy="4353816"/>
            <a:chOff x="603509" y="1602994"/>
            <a:chExt cx="5414491" cy="4130262"/>
          </a:xfrm>
        </p:grpSpPr>
        <p:pic>
          <p:nvPicPr>
            <p:cNvPr id="8" name="Picture 7" descr="A close-up of several graphs&#10;&#10;AI-generated content may be incorrect.">
              <a:extLst>
                <a:ext uri="{FF2B5EF4-FFF2-40B4-BE49-F238E27FC236}">
                  <a16:creationId xmlns:a16="http://schemas.microsoft.com/office/drawing/2014/main" id="{DD24E595-B518-3CA1-0868-19F8D0F406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49192"/>
            <a:stretch/>
          </p:blipFill>
          <p:spPr>
            <a:xfrm>
              <a:off x="603509" y="1631213"/>
              <a:ext cx="5414491" cy="41020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6D06E4-F2A5-8EDB-66C5-72FF4B6CA4CF}"/>
                </a:ext>
              </a:extLst>
            </p:cNvPr>
            <p:cNvSpPr txBox="1"/>
            <p:nvPr/>
          </p:nvSpPr>
          <p:spPr>
            <a:xfrm>
              <a:off x="695325" y="1602994"/>
              <a:ext cx="30791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CH" sz="20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5C1BEE-33CD-BBC7-DD33-DD2AACC16503}"/>
              </a:ext>
            </a:extLst>
          </p:cNvPr>
          <p:cNvGrpSpPr/>
          <p:nvPr/>
        </p:nvGrpSpPr>
        <p:grpSpPr>
          <a:xfrm>
            <a:off x="6384032" y="1124744"/>
            <a:ext cx="5486890" cy="4464496"/>
            <a:chOff x="6662292" y="1596679"/>
            <a:chExt cx="5175866" cy="4102043"/>
          </a:xfrm>
        </p:grpSpPr>
        <p:pic>
          <p:nvPicPr>
            <p:cNvPr id="9" name="Picture 8" descr="A close-up of several graphs&#10;&#10;AI-generated content may be incorrect.">
              <a:extLst>
                <a:ext uri="{FF2B5EF4-FFF2-40B4-BE49-F238E27FC236}">
                  <a16:creationId xmlns:a16="http://schemas.microsoft.com/office/drawing/2014/main" id="{E06E950B-7B33-7183-40BA-B32B822DC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23" t="50000"/>
            <a:stretch/>
          </p:blipFill>
          <p:spPr>
            <a:xfrm>
              <a:off x="6672064" y="1596679"/>
              <a:ext cx="5166094" cy="41020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6F7B54-BD30-0239-9E89-977DB07F023E}"/>
                </a:ext>
              </a:extLst>
            </p:cNvPr>
            <p:cNvSpPr txBox="1"/>
            <p:nvPr/>
          </p:nvSpPr>
          <p:spPr>
            <a:xfrm>
              <a:off x="6662292" y="1596679"/>
              <a:ext cx="30791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CH" sz="2000" dirty="0"/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BE52CCAE-9326-9AB7-220C-C450594F23EA}"/>
              </a:ext>
            </a:extLst>
          </p:cNvPr>
          <p:cNvSpPr txBox="1">
            <a:spLocks/>
          </p:cNvSpPr>
          <p:nvPr/>
        </p:nvSpPr>
        <p:spPr>
          <a:xfrm>
            <a:off x="3719736" y="260648"/>
            <a:ext cx="6192688" cy="3954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ZF-</a:t>
            </a:r>
            <a:r>
              <a:rPr lang="en-US" dirty="0" err="1"/>
              <a:t>μSR</a:t>
            </a:r>
            <a:r>
              <a:rPr lang="en-US" dirty="0"/>
              <a:t> under </a:t>
            </a:r>
            <a:r>
              <a:rPr lang="en-US" i="1" dirty="0"/>
              <a:t>c</a:t>
            </a:r>
            <a:r>
              <a:rPr lang="en-US" dirty="0"/>
              <a:t>-axis compression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AFA59F-7632-7CFC-51B4-60051071E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17</a:t>
            </a:fld>
            <a:endParaRPr lang="en-GB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7310FC-45E5-9401-A51E-7F6D135DD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371" y="5708870"/>
            <a:ext cx="4671279" cy="9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3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diagram of a mechanical system&#10;&#10;AI-generated content may be incorrect.">
            <a:extLst>
              <a:ext uri="{FF2B5EF4-FFF2-40B4-BE49-F238E27FC236}">
                <a16:creationId xmlns:a16="http://schemas.microsoft.com/office/drawing/2014/main" id="{9F49C2DA-2D3F-0ED5-4FFA-0CF6B456F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54" y="962911"/>
            <a:ext cx="7992926" cy="56037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3F189EC-14B9-C3A1-5B0D-FC3B83E5C615}"/>
              </a:ext>
            </a:extLst>
          </p:cNvPr>
          <p:cNvSpPr/>
          <p:nvPr/>
        </p:nvSpPr>
        <p:spPr>
          <a:xfrm>
            <a:off x="1835522" y="962911"/>
            <a:ext cx="3456384" cy="24530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C5A1E23-20AD-A084-2CD2-0783E955E764}"/>
              </a:ext>
            </a:extLst>
          </p:cNvPr>
          <p:cNvSpPr/>
          <p:nvPr/>
        </p:nvSpPr>
        <p:spPr>
          <a:xfrm>
            <a:off x="5687686" y="1633567"/>
            <a:ext cx="359501" cy="4070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88C87AC-7126-EAC1-5C86-9A318F381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2062251"/>
            <a:ext cx="883054" cy="10596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46DA01A-EA66-0705-0D89-A0EF75787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7" t="2552"/>
          <a:stretch/>
        </p:blipFill>
        <p:spPr>
          <a:xfrm>
            <a:off x="3259771" y="1455747"/>
            <a:ext cx="2403642" cy="1612477"/>
          </a:xfrm>
          <a:prstGeom prst="rect">
            <a:avLst/>
          </a:prstGeom>
        </p:spPr>
      </p:pic>
      <p:sp>
        <p:nvSpPr>
          <p:cNvPr id="44" name="Arrow: Right 43">
            <a:extLst>
              <a:ext uri="{FF2B5EF4-FFF2-40B4-BE49-F238E27FC236}">
                <a16:creationId xmlns:a16="http://schemas.microsoft.com/office/drawing/2014/main" id="{F0C29313-7155-464F-973E-31EC25B98FE4}"/>
              </a:ext>
            </a:extLst>
          </p:cNvPr>
          <p:cNvSpPr/>
          <p:nvPr/>
        </p:nvSpPr>
        <p:spPr>
          <a:xfrm rot="10800000">
            <a:off x="4401125" y="1178750"/>
            <a:ext cx="303747" cy="134928"/>
          </a:xfrm>
          <a:prstGeom prst="rightArrow">
            <a:avLst/>
          </a:prstGeom>
          <a:solidFill>
            <a:srgbClr val="3A70A3"/>
          </a:solidFill>
          <a:ln>
            <a:noFill/>
          </a:ln>
          <a:scene3d>
            <a:camera prst="isometricTopUp">
              <a:rot lat="274261" lon="21395257" rev="5354968"/>
            </a:camera>
            <a:lightRig rig="soft" dir="t"/>
          </a:scene3d>
          <a:sp3d extrusionH="50800">
            <a:extrusionClr>
              <a:srgbClr val="149C49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00" dirty="0" err="1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D59B42C7-011D-70A3-1CEA-B7283330CC34}"/>
              </a:ext>
            </a:extLst>
          </p:cNvPr>
          <p:cNvSpPr/>
          <p:nvPr/>
        </p:nvSpPr>
        <p:spPr>
          <a:xfrm>
            <a:off x="4249252" y="3222064"/>
            <a:ext cx="303747" cy="134928"/>
          </a:xfrm>
          <a:prstGeom prst="rightArrow">
            <a:avLst/>
          </a:prstGeom>
          <a:solidFill>
            <a:srgbClr val="3A70A3"/>
          </a:solidFill>
          <a:ln>
            <a:noFill/>
          </a:ln>
          <a:scene3d>
            <a:camera prst="isometricTopUp">
              <a:rot lat="274261" lon="21395257" rev="5354968"/>
            </a:camera>
            <a:lightRig rig="soft" dir="t"/>
          </a:scene3d>
          <a:sp3d extrusionH="50800">
            <a:extrusionClr>
              <a:srgbClr val="149C49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00" dirty="0" err="1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4B9DE32E-BA2D-CA8A-CC2D-9D56C9D7951D}"/>
              </a:ext>
            </a:extLst>
          </p:cNvPr>
          <p:cNvSpPr/>
          <p:nvPr/>
        </p:nvSpPr>
        <p:spPr>
          <a:xfrm>
            <a:off x="2803155" y="2449526"/>
            <a:ext cx="440899" cy="164083"/>
          </a:xfrm>
          <a:prstGeom prst="rightArrow">
            <a:avLst/>
          </a:prstGeom>
          <a:solidFill>
            <a:srgbClr val="0CAA49"/>
          </a:solidFill>
          <a:ln>
            <a:noFill/>
          </a:ln>
          <a:scene3d>
            <a:camera prst="isometricTopUp">
              <a:rot lat="19482740" lon="18945785" rev="3030348"/>
            </a:camera>
            <a:lightRig rig="soft" dir="t"/>
          </a:scene3d>
          <a:sp3d extrusionH="50800">
            <a:extrusionClr>
              <a:srgbClr val="149C49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00" dirty="0" err="1"/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3AF9EFDF-15F2-5FFC-F700-999B807EB6F9}"/>
              </a:ext>
            </a:extLst>
          </p:cNvPr>
          <p:cNvSpPr/>
          <p:nvPr/>
        </p:nvSpPr>
        <p:spPr>
          <a:xfrm flipH="1">
            <a:off x="5511650" y="1909994"/>
            <a:ext cx="440899" cy="164083"/>
          </a:xfrm>
          <a:prstGeom prst="rightArrow">
            <a:avLst/>
          </a:prstGeom>
          <a:solidFill>
            <a:srgbClr val="0CAA49"/>
          </a:solidFill>
          <a:ln>
            <a:noFill/>
          </a:ln>
          <a:scene3d>
            <a:camera prst="isometricTopUp">
              <a:rot lat="19482740" lon="18945785" rev="3030348"/>
            </a:camera>
            <a:lightRig rig="soft" dir="t"/>
          </a:scene3d>
          <a:sp3d extrusionH="50800">
            <a:extrusionClr>
              <a:srgbClr val="149C49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000" dirty="0" err="1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1EA9795E-2E05-E25F-29E1-CB192CF30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848" y="267141"/>
            <a:ext cx="9853129" cy="395440"/>
          </a:xfrm>
        </p:spPr>
        <p:txBody>
          <a:bodyPr/>
          <a:lstStyle/>
          <a:p>
            <a:r>
              <a:rPr lang="en-US" sz="2400" noProof="0" dirty="0"/>
              <a:t>Contrasting effects of in-plane and c-axis compression on stripe order</a:t>
            </a:r>
            <a:endParaRPr lang="en-GB" sz="2400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44BC9-65BE-E77E-D05C-688393A0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69368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>
            <a:extLst>
              <a:ext uri="{FF2B5EF4-FFF2-40B4-BE49-F238E27FC236}">
                <a16:creationId xmlns:a16="http://schemas.microsoft.com/office/drawing/2014/main" id="{1EA9795E-2E05-E25F-29E1-CB192CF30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608" y="332656"/>
            <a:ext cx="7419340" cy="395440"/>
          </a:xfrm>
        </p:spPr>
        <p:txBody>
          <a:bodyPr/>
          <a:lstStyle/>
          <a:p>
            <a:r>
              <a:rPr lang="en-US" sz="2400" noProof="0" dirty="0"/>
              <a:t>Robustness of stripe order under </a:t>
            </a:r>
            <a:r>
              <a:rPr lang="en-US" sz="2400" i="1" noProof="0" dirty="0"/>
              <a:t>c</a:t>
            </a:r>
            <a:r>
              <a:rPr lang="en-US" sz="2400" noProof="0" dirty="0"/>
              <a:t>-axis compression</a:t>
            </a:r>
            <a:endParaRPr lang="en-GB" sz="2400" noProof="0" dirty="0"/>
          </a:p>
        </p:txBody>
      </p:sp>
      <p:pic>
        <p:nvPicPr>
          <p:cNvPr id="6" name="Picture 5" descr="A graph of stress and stress&#10;&#10;AI-generated content may be incorrect.">
            <a:extLst>
              <a:ext uri="{FF2B5EF4-FFF2-40B4-BE49-F238E27FC236}">
                <a16:creationId xmlns:a16="http://schemas.microsoft.com/office/drawing/2014/main" id="{4B2CEE58-1FB7-7437-0493-424886A9E4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67" y="1556792"/>
            <a:ext cx="5693665" cy="4631645"/>
          </a:xfrm>
          <a:prstGeom prst="rect">
            <a:avLst/>
          </a:prstGeom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95686510-7D8A-B517-DF2E-1D93540C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31998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36BD6-D1A5-BDC7-3401-E22C67C02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CED5E-05D2-1EB6-1254-A25B8A7CCF39}"/>
              </a:ext>
            </a:extLst>
          </p:cNvPr>
          <p:cNvSpPr/>
          <p:nvPr/>
        </p:nvSpPr>
        <p:spPr bwMode="auto">
          <a:xfrm>
            <a:off x="2586535" y="116632"/>
            <a:ext cx="1224136" cy="648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+mj-lt"/>
            </a:endParaRPr>
          </a:p>
        </p:txBody>
      </p:sp>
      <p:sp>
        <p:nvSpPr>
          <p:cNvPr id="8" name="Shape 208">
            <a:extLst>
              <a:ext uri="{FF2B5EF4-FFF2-40B4-BE49-F238E27FC236}">
                <a16:creationId xmlns:a16="http://schemas.microsoft.com/office/drawing/2014/main" id="{BC0308CA-3695-BCB4-3A45-A188C6B09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966357"/>
            <a:ext cx="4896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PSI Center for Neutron and Muon Sciences</a:t>
            </a:r>
          </a:p>
        </p:txBody>
      </p:sp>
      <p:sp>
        <p:nvSpPr>
          <p:cNvPr id="15" name="Shape 208">
            <a:extLst>
              <a:ext uri="{FF2B5EF4-FFF2-40B4-BE49-F238E27FC236}">
                <a16:creationId xmlns:a16="http://schemas.microsoft.com/office/drawing/2014/main" id="{2D2A2CFB-B7E9-8D09-A895-34AC2EE73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108" y="980728"/>
            <a:ext cx="35814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Technische</a:t>
            </a: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 Universität Dresden</a:t>
            </a:r>
          </a:p>
        </p:txBody>
      </p:sp>
      <p:sp>
        <p:nvSpPr>
          <p:cNvPr id="16" name="Shape 208">
            <a:extLst>
              <a:ext uri="{FF2B5EF4-FFF2-40B4-BE49-F238E27FC236}">
                <a16:creationId xmlns:a16="http://schemas.microsoft.com/office/drawing/2014/main" id="{3AC86F24-C03F-2865-F27A-474D1CF8D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8156" y="2049959"/>
            <a:ext cx="5053270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MPI, Stuttgart</a:t>
            </a: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Clifford Hicks</a:t>
            </a:r>
          </a:p>
        </p:txBody>
      </p:sp>
      <p:sp>
        <p:nvSpPr>
          <p:cNvPr id="17" name="Shape 208">
            <a:extLst>
              <a:ext uri="{FF2B5EF4-FFF2-40B4-BE49-F238E27FC236}">
                <a16:creationId xmlns:a16="http://schemas.microsoft.com/office/drawing/2014/main" id="{0BBBA97A-266F-D767-F784-FA9FFEC76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376" y="3356992"/>
            <a:ext cx="39312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Sophia University</a:t>
            </a:r>
          </a:p>
        </p:txBody>
      </p:sp>
      <p:sp>
        <p:nvSpPr>
          <p:cNvPr id="18" name="Shape 208">
            <a:extLst>
              <a:ext uri="{FF2B5EF4-FFF2-40B4-BE49-F238E27FC236}">
                <a16:creationId xmlns:a16="http://schemas.microsoft.com/office/drawing/2014/main" id="{ABC65AB2-62B1-2BDF-F9C5-C544B0765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451" y="3344505"/>
            <a:ext cx="4824536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Brookhaven National Laboratory</a:t>
            </a: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John M. </a:t>
            </a: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Tranquada</a:t>
            </a:r>
            <a:endParaRPr lang="en-US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Genda Gu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D9999F-75F3-51A8-7F4F-82E0A52F2175}"/>
              </a:ext>
            </a:extLst>
          </p:cNvPr>
          <p:cNvSpPr txBox="1">
            <a:spLocks/>
          </p:cNvSpPr>
          <p:nvPr/>
        </p:nvSpPr>
        <p:spPr>
          <a:xfrm>
            <a:off x="1271464" y="229498"/>
            <a:ext cx="9505056" cy="5352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kern="0" dirty="0">
                <a:solidFill>
                  <a:schemeClr val="tx1"/>
                </a:solidFill>
                <a:ea typeface="Arial Hebrew" charset="-79"/>
                <a:cs typeface="Arial Hebrew" charset="-79"/>
              </a:rPr>
              <a:t>Acknowledgements</a:t>
            </a:r>
          </a:p>
        </p:txBody>
      </p:sp>
      <p:sp>
        <p:nvSpPr>
          <p:cNvPr id="19" name="Shape 208">
            <a:extLst>
              <a:ext uri="{FF2B5EF4-FFF2-40B4-BE49-F238E27FC236}">
                <a16:creationId xmlns:a16="http://schemas.microsoft.com/office/drawing/2014/main" id="{72E0F9CE-60D9-B8EA-7B06-80145F2B4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632" y="1452066"/>
            <a:ext cx="2628292" cy="31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800"/>
              </a:spcBef>
            </a:pPr>
            <a:r>
              <a:rPr lang="de-DE" altLang="en-US" sz="1600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Hubertus Luetkens</a:t>
            </a:r>
          </a:p>
          <a:p>
            <a:pPr>
              <a:spcBef>
                <a:spcPts val="800"/>
              </a:spcBef>
            </a:pPr>
            <a:r>
              <a:rPr lang="de-DE" altLang="en-US" sz="1600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Jennifer Nadine Graham</a:t>
            </a: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Orion Gerguri</a:t>
            </a: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Petr Král</a:t>
            </a: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Jonas A. Krieger</a:t>
            </a: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Thomas J Hicken</a:t>
            </a:r>
            <a:endParaRPr lang="de-DE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Hrishikesh Gopakumar</a:t>
            </a: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Marek </a:t>
            </a: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Bartkowiak</a:t>
            </a:r>
            <a:endParaRPr lang="en-US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Markus Müller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9528B3-BA85-673A-901C-465BAC52A6F8}"/>
              </a:ext>
            </a:extLst>
          </p:cNvPr>
          <p:cNvSpPr txBox="1"/>
          <p:nvPr/>
        </p:nvSpPr>
        <p:spPr>
          <a:xfrm>
            <a:off x="298135" y="1452066"/>
            <a:ext cx="2288400" cy="312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de-DE" altLang="en-US" sz="1600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Zurab Guguchia  </a:t>
            </a:r>
          </a:p>
          <a:p>
            <a:pPr>
              <a:spcBef>
                <a:spcPts val="800"/>
              </a:spcBef>
            </a:pPr>
            <a:r>
              <a:rPr lang="de-DE" altLang="en-US" sz="1600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Vahid Sazgari   </a:t>
            </a:r>
          </a:p>
          <a:p>
            <a:pPr>
              <a:spcBef>
                <a:spcPts val="800"/>
              </a:spcBef>
            </a:pP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Debarchan</a:t>
            </a: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 Das</a:t>
            </a: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Gediminas Simutis</a:t>
            </a:r>
            <a:endParaRPr lang="de-DE" altLang="en-US" sz="1600" b="1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Toni Shiroka</a:t>
            </a: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 </a:t>
            </a: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Rustem Khassanov</a:t>
            </a: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Mathias Elender</a:t>
            </a: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Alex Amato</a:t>
            </a:r>
            <a:endParaRPr lang="de-DE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Marc </a:t>
            </a: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Janoschek</a:t>
            </a: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2EC80A-6342-5027-9BE4-CF53C666521E}"/>
              </a:ext>
            </a:extLst>
          </p:cNvPr>
          <p:cNvSpPr txBox="1"/>
          <p:nvPr/>
        </p:nvSpPr>
        <p:spPr>
          <a:xfrm>
            <a:off x="9480376" y="3725933"/>
            <a:ext cx="2288400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Ikuya</a:t>
            </a: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 </a:t>
            </a: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Maetsu</a:t>
            </a:r>
            <a:endParaRPr lang="en-US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Tadashi Adachi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0A454E-FB8C-A5AA-10B3-DE16196A70D3}"/>
              </a:ext>
            </a:extLst>
          </p:cNvPr>
          <p:cNvSpPr txBox="1"/>
          <p:nvPr/>
        </p:nvSpPr>
        <p:spPr>
          <a:xfrm>
            <a:off x="5449693" y="1429469"/>
            <a:ext cx="2717366" cy="142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altLang="en-US" sz="1600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Hans-Henning Klauss</a:t>
            </a: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Rajib Sarkar</a:t>
            </a: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Shreenanda Ghosh</a:t>
            </a: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Felix </a:t>
            </a: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Brückner</a:t>
            </a:r>
            <a:endParaRPr lang="en-US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4E1EF8-82D3-1552-7839-28F0B514CF82}"/>
              </a:ext>
            </a:extLst>
          </p:cNvPr>
          <p:cNvSpPr txBox="1"/>
          <p:nvPr/>
        </p:nvSpPr>
        <p:spPr>
          <a:xfrm>
            <a:off x="9408368" y="973790"/>
            <a:ext cx="583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b="1" dirty="0">
                <a:latin typeface="+mj-lt"/>
              </a:rPr>
              <a:t>Tsung-Dao Lee Institute</a:t>
            </a:r>
            <a:endParaRPr lang="en-US" b="1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947C38-87EC-61BF-8457-ECE88643DABA}"/>
              </a:ext>
            </a:extLst>
          </p:cNvPr>
          <p:cNvSpPr txBox="1"/>
          <p:nvPr/>
        </p:nvSpPr>
        <p:spPr>
          <a:xfrm>
            <a:off x="9408680" y="1423373"/>
            <a:ext cx="4549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Vadim Grinenko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E4C585BA-3F83-DD79-129D-1A5E496CFD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11" y="6373068"/>
            <a:ext cx="2844800" cy="368300"/>
          </a:xfrm>
        </p:spPr>
        <p:txBody>
          <a:bodyPr/>
          <a:lstStyle/>
          <a:p>
            <a:pPr>
              <a:defRPr/>
            </a:pPr>
            <a:fld id="{8D589C4F-DF06-7841-BF08-2F65EC0C0B59}" type="slidenum">
              <a:rPr lang="en-CH" smtClean="0">
                <a:latin typeface="+mj-lt"/>
              </a:rPr>
              <a:pPr>
                <a:defRPr/>
              </a:pPr>
              <a:t>2</a:t>
            </a:fld>
            <a:endParaRPr lang="en-CH">
              <a:latin typeface="+mj-lt"/>
            </a:endParaRPr>
          </a:p>
        </p:txBody>
      </p:sp>
      <p:sp>
        <p:nvSpPr>
          <p:cNvPr id="2" name="Shape 208">
            <a:extLst>
              <a:ext uri="{FF2B5EF4-FFF2-40B4-BE49-F238E27FC236}">
                <a16:creationId xmlns:a16="http://schemas.microsoft.com/office/drawing/2014/main" id="{BEFF125D-0694-AF3F-5F01-FB6941AD8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074" y="4842735"/>
            <a:ext cx="3931203" cy="10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University of Zürich</a:t>
            </a:r>
          </a:p>
          <a:p>
            <a:pPr>
              <a:spcBef>
                <a:spcPts val="800"/>
              </a:spcBef>
            </a:pPr>
            <a:r>
              <a:rPr lang="de-DE" altLang="en-US" sz="15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Johan Chang </a:t>
            </a:r>
          </a:p>
          <a:p>
            <a:pPr>
              <a:spcBef>
                <a:spcPts val="800"/>
              </a:spcBef>
            </a:pPr>
            <a:r>
              <a:rPr lang="de-DE" altLang="en-US" sz="15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Julia Küspert</a:t>
            </a:r>
          </a:p>
        </p:txBody>
      </p:sp>
      <p:sp>
        <p:nvSpPr>
          <p:cNvPr id="3" name="Shape 208">
            <a:extLst>
              <a:ext uri="{FF2B5EF4-FFF2-40B4-BE49-F238E27FC236}">
                <a16:creationId xmlns:a16="http://schemas.microsoft.com/office/drawing/2014/main" id="{32712AA4-AB30-EF32-C52F-F024C2D77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7058" y="4797152"/>
            <a:ext cx="261773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Tohoku University</a:t>
            </a:r>
          </a:p>
          <a:p>
            <a:pPr>
              <a:spcBef>
                <a:spcPts val="900"/>
              </a:spcBef>
            </a:pPr>
            <a:r>
              <a:rPr lang="en-US" altLang="en-US" sz="15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Yoji Koike</a:t>
            </a:r>
          </a:p>
        </p:txBody>
      </p:sp>
      <p:sp>
        <p:nvSpPr>
          <p:cNvPr id="4" name="Shape 208">
            <a:extLst>
              <a:ext uri="{FF2B5EF4-FFF2-40B4-BE49-F238E27FC236}">
                <a16:creationId xmlns:a16="http://schemas.microsoft.com/office/drawing/2014/main" id="{D686CE0D-EFE5-E3A9-2989-1BBAE836B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509" y="4842735"/>
            <a:ext cx="261773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DESY</a:t>
            </a:r>
          </a:p>
          <a:p>
            <a:pPr>
              <a:spcBef>
                <a:spcPts val="900"/>
              </a:spcBef>
            </a:pPr>
            <a:r>
              <a:rPr lang="en-US" altLang="en-US" sz="15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Martin Von Zimmermann</a:t>
            </a:r>
          </a:p>
          <a:p>
            <a:pPr>
              <a:spcBef>
                <a:spcPts val="900"/>
              </a:spcBef>
            </a:pPr>
            <a:r>
              <a:rPr lang="en-US" altLang="en-US" sz="15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Oleh </a:t>
            </a:r>
            <a:r>
              <a:rPr lang="en-US" altLang="en-US" sz="15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Ivashko</a:t>
            </a:r>
            <a:endParaRPr lang="en-US" altLang="en-US" sz="15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7223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roup 239">
            <a:extLst>
              <a:ext uri="{FF2B5EF4-FFF2-40B4-BE49-F238E27FC236}">
                <a16:creationId xmlns:a16="http://schemas.microsoft.com/office/drawing/2014/main" id="{F4175C2A-9FD2-D499-52D9-52494A36A780}"/>
              </a:ext>
            </a:extLst>
          </p:cNvPr>
          <p:cNvGrpSpPr/>
          <p:nvPr/>
        </p:nvGrpSpPr>
        <p:grpSpPr>
          <a:xfrm>
            <a:off x="4956856" y="954525"/>
            <a:ext cx="2582924" cy="2177899"/>
            <a:chOff x="5206275" y="1267084"/>
            <a:chExt cx="2461859" cy="23168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2E5EAF-D349-3C45-F654-BD09462423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27" t="2552"/>
            <a:stretch/>
          </p:blipFill>
          <p:spPr>
            <a:xfrm>
              <a:off x="5206275" y="1267084"/>
              <a:ext cx="2461859" cy="2316836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A62E466-2F00-9D13-C6EB-4F22D1D70E0B}"/>
                </a:ext>
              </a:extLst>
            </p:cNvPr>
            <p:cNvSpPr/>
            <p:nvPr/>
          </p:nvSpPr>
          <p:spPr>
            <a:xfrm>
              <a:off x="6661270" y="1373271"/>
              <a:ext cx="527107" cy="2494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FF4722-67D5-57E3-CFFF-1771D0E6637D}"/>
                </a:ext>
              </a:extLst>
            </p:cNvPr>
            <p:cNvSpPr txBox="1"/>
            <p:nvPr/>
          </p:nvSpPr>
          <p:spPr>
            <a:xfrm>
              <a:off x="6698930" y="1406056"/>
              <a:ext cx="395174" cy="191830"/>
            </a:xfrm>
            <a:prstGeom prst="rect">
              <a:avLst/>
            </a:prstGeom>
            <a:noFill/>
            <a:scene3d>
              <a:camera prst="perspectiveRelaxed"/>
              <a:lightRig rig="threePt" dir="t"/>
            </a:scene3d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/>
                <a:t>d-wave</a:t>
              </a:r>
              <a:endParaRPr lang="en-CH" sz="120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6035A2A-4692-44FF-10F1-72F9B37C93D3}"/>
                </a:ext>
              </a:extLst>
            </p:cNvPr>
            <p:cNvSpPr/>
            <p:nvPr/>
          </p:nvSpPr>
          <p:spPr>
            <a:xfrm>
              <a:off x="6661270" y="1986485"/>
              <a:ext cx="527107" cy="2494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9501E3-B538-F50B-5B88-4053AE1BECA8}"/>
                </a:ext>
              </a:extLst>
            </p:cNvPr>
            <p:cNvSpPr/>
            <p:nvPr/>
          </p:nvSpPr>
          <p:spPr>
            <a:xfrm>
              <a:off x="6661270" y="2590232"/>
              <a:ext cx="527107" cy="2494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B1E942-7612-CBC0-061B-B541904447CA}"/>
                </a:ext>
              </a:extLst>
            </p:cNvPr>
            <p:cNvSpPr/>
            <p:nvPr/>
          </p:nvSpPr>
          <p:spPr>
            <a:xfrm>
              <a:off x="6649907" y="3099914"/>
              <a:ext cx="527107" cy="24946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A725DE-1A76-3BF5-916E-95DB16C3AF83}"/>
                </a:ext>
              </a:extLst>
            </p:cNvPr>
            <p:cNvSpPr txBox="1"/>
            <p:nvPr/>
          </p:nvSpPr>
          <p:spPr>
            <a:xfrm>
              <a:off x="6692885" y="3139097"/>
              <a:ext cx="519196" cy="204149"/>
            </a:xfrm>
            <a:prstGeom prst="rect">
              <a:avLst/>
            </a:prstGeom>
            <a:noFill/>
            <a:scene3d>
              <a:camera prst="perspectiveRelaxed"/>
              <a:lightRig rig="threePt" dir="t"/>
            </a:scene3d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dirty="0"/>
                <a:t>d-wave</a:t>
              </a:r>
              <a:endParaRPr lang="en-CH" sz="120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94B0638-455B-E203-728B-8B860EFFD36B}"/>
                </a:ext>
              </a:extLst>
            </p:cNvPr>
            <p:cNvSpPr/>
            <p:nvPr/>
          </p:nvSpPr>
          <p:spPr>
            <a:xfrm>
              <a:off x="7172904" y="1515831"/>
              <a:ext cx="14817" cy="1903697"/>
            </a:xfrm>
            <a:custGeom>
              <a:avLst/>
              <a:gdLst>
                <a:gd name="connsiteX0" fmla="*/ 0 w 18012"/>
                <a:gd name="connsiteY0" fmla="*/ 0 h 1832602"/>
                <a:gd name="connsiteX1" fmla="*/ 17756 w 18012"/>
                <a:gd name="connsiteY1" fmla="*/ 1686758 h 1832602"/>
                <a:gd name="connsiteX2" fmla="*/ 8878 w 18012"/>
                <a:gd name="connsiteY2" fmla="*/ 1633492 h 183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2" h="1832602">
                  <a:moveTo>
                    <a:pt x="0" y="0"/>
                  </a:moveTo>
                  <a:cubicBezTo>
                    <a:pt x="8138" y="707254"/>
                    <a:pt x="16276" y="1414509"/>
                    <a:pt x="17756" y="1686758"/>
                  </a:cubicBezTo>
                  <a:cubicBezTo>
                    <a:pt x="19236" y="1959007"/>
                    <a:pt x="14057" y="1796249"/>
                    <a:pt x="8878" y="1633492"/>
                  </a:cubicBez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118B2F3-5554-B502-6709-E66297D9066B}"/>
                </a:ext>
              </a:extLst>
            </p:cNvPr>
            <p:cNvSpPr/>
            <p:nvPr/>
          </p:nvSpPr>
          <p:spPr>
            <a:xfrm>
              <a:off x="6647096" y="1506609"/>
              <a:ext cx="21909" cy="617878"/>
            </a:xfrm>
            <a:custGeom>
              <a:avLst/>
              <a:gdLst>
                <a:gd name="connsiteX0" fmla="*/ 0 w 26633"/>
                <a:gd name="connsiteY0" fmla="*/ 0 h 594803"/>
                <a:gd name="connsiteX1" fmla="*/ 26633 w 26633"/>
                <a:gd name="connsiteY1" fmla="*/ 594803 h 594803"/>
                <a:gd name="connsiteX2" fmla="*/ 26633 w 26633"/>
                <a:gd name="connsiteY2" fmla="*/ 594803 h 59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33" h="594803">
                  <a:moveTo>
                    <a:pt x="0" y="0"/>
                  </a:moveTo>
                  <a:lnTo>
                    <a:pt x="26633" y="594803"/>
                  </a:lnTo>
                  <a:lnTo>
                    <a:pt x="26633" y="594803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A6FC73B-04C9-5363-4494-EFD0871D1344}"/>
                </a:ext>
              </a:extLst>
            </p:cNvPr>
            <p:cNvSpPr/>
            <p:nvPr/>
          </p:nvSpPr>
          <p:spPr>
            <a:xfrm>
              <a:off x="6661701" y="2382706"/>
              <a:ext cx="7304" cy="341217"/>
            </a:xfrm>
            <a:custGeom>
              <a:avLst/>
              <a:gdLst>
                <a:gd name="connsiteX0" fmla="*/ 8878 w 8878"/>
                <a:gd name="connsiteY0" fmla="*/ 0 h 328474"/>
                <a:gd name="connsiteX1" fmla="*/ 0 w 8878"/>
                <a:gd name="connsiteY1" fmla="*/ 328474 h 328474"/>
                <a:gd name="connsiteX2" fmla="*/ 0 w 8878"/>
                <a:gd name="connsiteY2" fmla="*/ 328474 h 328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78" h="328474">
                  <a:moveTo>
                    <a:pt x="8878" y="0"/>
                  </a:moveTo>
                  <a:lnTo>
                    <a:pt x="0" y="328474"/>
                  </a:lnTo>
                  <a:lnTo>
                    <a:pt x="0" y="328474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733FD6F-52BC-5BA3-D33F-ACE0BAA1428B}"/>
                </a:ext>
              </a:extLst>
            </p:cNvPr>
            <p:cNvCxnSpPr>
              <a:cxnSpLocks/>
            </p:cNvCxnSpPr>
            <p:nvPr/>
          </p:nvCxnSpPr>
          <p:spPr>
            <a:xfrm>
              <a:off x="6791319" y="1774627"/>
              <a:ext cx="0" cy="446833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30B592-E475-B9DA-53C7-56C48EA4DD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1319" y="2378374"/>
              <a:ext cx="0" cy="442629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C58F9D9-0580-2B0E-8F68-AB5C7EC4ED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2682" y="2954723"/>
              <a:ext cx="11685" cy="376983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CB269B2-4AA2-2BB0-4A6D-DA3E53BBD6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2315" y="2378374"/>
              <a:ext cx="0" cy="209924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965B010-F103-E27B-6720-EF701F37C6FE}"/>
                </a:ext>
              </a:extLst>
            </p:cNvPr>
            <p:cNvCxnSpPr>
              <a:stCxn id="13" idx="2"/>
            </p:cNvCxnSpPr>
            <p:nvPr/>
          </p:nvCxnSpPr>
          <p:spPr>
            <a:xfrm flipV="1">
              <a:off x="6661270" y="1774627"/>
              <a:ext cx="0" cy="336590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B5A565F-38D0-990C-18C7-84F0A343D90B}"/>
                </a:ext>
              </a:extLst>
            </p:cNvPr>
            <p:cNvCxnSpPr>
              <a:stCxn id="14" idx="2"/>
            </p:cNvCxnSpPr>
            <p:nvPr/>
          </p:nvCxnSpPr>
          <p:spPr>
            <a:xfrm flipV="1">
              <a:off x="6661270" y="2353944"/>
              <a:ext cx="0" cy="361020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37E94FB-626D-59B1-957E-1924A0BF8F0F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V="1">
              <a:off x="6649907" y="2954723"/>
              <a:ext cx="0" cy="269922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5D4275F-1D27-C7D2-DF18-D23A90F13146}"/>
                </a:ext>
              </a:extLst>
            </p:cNvPr>
            <p:cNvCxnSpPr>
              <a:cxnSpLocks/>
              <a:stCxn id="15" idx="6"/>
            </p:cNvCxnSpPr>
            <p:nvPr/>
          </p:nvCxnSpPr>
          <p:spPr>
            <a:xfrm flipV="1">
              <a:off x="7177014" y="2865371"/>
              <a:ext cx="7245" cy="359275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F7D3967-3404-44A3-0254-477438587A8E}"/>
                </a:ext>
              </a:extLst>
            </p:cNvPr>
            <p:cNvCxnSpPr>
              <a:stCxn id="14" idx="6"/>
            </p:cNvCxnSpPr>
            <p:nvPr/>
          </p:nvCxnSpPr>
          <p:spPr>
            <a:xfrm flipH="1" flipV="1">
              <a:off x="7184259" y="2221460"/>
              <a:ext cx="4118" cy="493504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EAA8883-BD71-02CB-B95D-D0A9729E11CB}"/>
                </a:ext>
              </a:extLst>
            </p:cNvPr>
            <p:cNvCxnSpPr>
              <a:cxnSpLocks/>
              <a:stCxn id="13" idx="6"/>
            </p:cNvCxnSpPr>
            <p:nvPr/>
          </p:nvCxnSpPr>
          <p:spPr>
            <a:xfrm flipV="1">
              <a:off x="7188377" y="1648409"/>
              <a:ext cx="0" cy="462807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6C01300-A5C1-0E91-CBF0-9425BC0348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2315" y="1774627"/>
              <a:ext cx="0" cy="211523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0408FA7-CBBA-53BB-891D-E17A98387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96067" y="2954723"/>
              <a:ext cx="0" cy="153979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C2DC354-F3FD-6ED2-BF1D-7874E6B3B7DF}"/>
                </a:ext>
              </a:extLst>
            </p:cNvPr>
            <p:cNvSpPr/>
            <p:nvPr/>
          </p:nvSpPr>
          <p:spPr>
            <a:xfrm>
              <a:off x="6331040" y="1516152"/>
              <a:ext cx="279691" cy="15045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490BF19-61B9-B3FE-4CDA-3A7AC9DFA159}"/>
                </a:ext>
              </a:extLst>
            </p:cNvPr>
            <p:cNvSpPr/>
            <p:nvPr/>
          </p:nvSpPr>
          <p:spPr>
            <a:xfrm>
              <a:off x="6331040" y="2170122"/>
              <a:ext cx="279691" cy="15045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3B8F4B6-9101-848E-F0A5-8FDA8B010A14}"/>
                </a:ext>
              </a:extLst>
            </p:cNvPr>
            <p:cNvSpPr/>
            <p:nvPr/>
          </p:nvSpPr>
          <p:spPr>
            <a:xfrm>
              <a:off x="6331040" y="2746004"/>
              <a:ext cx="279691" cy="15045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F9630D3-C8A8-1E17-DE15-042246CA5B73}"/>
                </a:ext>
              </a:extLst>
            </p:cNvPr>
            <p:cNvSpPr/>
            <p:nvPr/>
          </p:nvSpPr>
          <p:spPr>
            <a:xfrm>
              <a:off x="6331040" y="3310231"/>
              <a:ext cx="279691" cy="150458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BE755848-A536-D5F9-2B08-E94630A2FB17}"/>
              </a:ext>
            </a:extLst>
          </p:cNvPr>
          <p:cNvGrpSpPr/>
          <p:nvPr/>
        </p:nvGrpSpPr>
        <p:grpSpPr>
          <a:xfrm>
            <a:off x="9329255" y="3445490"/>
            <a:ext cx="2639920" cy="2933590"/>
            <a:chOff x="9126426" y="3933057"/>
            <a:chExt cx="2514190" cy="2766909"/>
          </a:xfrm>
        </p:grpSpPr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858DA52E-C6A1-ED90-030E-3D22B9370F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27" t="2552"/>
            <a:stretch/>
          </p:blipFill>
          <p:spPr>
            <a:xfrm>
              <a:off x="9126426" y="4221088"/>
              <a:ext cx="2514190" cy="2229252"/>
            </a:xfrm>
            <a:prstGeom prst="rect">
              <a:avLst/>
            </a:prstGeom>
          </p:spPr>
        </p:pic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3835012-B008-3B8F-26F2-77BFEF2AE1BE}"/>
                </a:ext>
              </a:extLst>
            </p:cNvPr>
            <p:cNvSpPr/>
            <p:nvPr/>
          </p:nvSpPr>
          <p:spPr>
            <a:xfrm>
              <a:off x="10673053" y="4323262"/>
              <a:ext cx="538311" cy="2400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55C4E94-3824-98B1-D2AB-B1E2238942E0}"/>
                </a:ext>
              </a:extLst>
            </p:cNvPr>
            <p:cNvSpPr txBox="1"/>
            <p:nvPr/>
          </p:nvSpPr>
          <p:spPr>
            <a:xfrm>
              <a:off x="10746468" y="4354806"/>
              <a:ext cx="403575" cy="184578"/>
            </a:xfrm>
            <a:prstGeom prst="rect">
              <a:avLst/>
            </a:prstGeom>
            <a:noFill/>
            <a:scene3d>
              <a:camera prst="perspectiveRelaxed"/>
              <a:lightRig rig="threePt" dir="t"/>
            </a:scene3d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/>
                <a:t>d-wave</a:t>
              </a:r>
              <a:endParaRPr lang="en-CH" sz="1200" dirty="0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8CB7A7E5-06CA-4A4B-B5F2-ADD86EC03BBA}"/>
                </a:ext>
              </a:extLst>
            </p:cNvPr>
            <p:cNvSpPr/>
            <p:nvPr/>
          </p:nvSpPr>
          <p:spPr>
            <a:xfrm>
              <a:off x="10560496" y="4913294"/>
              <a:ext cx="538311" cy="2400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CA245ABB-5E3B-35BE-EAED-DEF9EA7B433A}"/>
                </a:ext>
              </a:extLst>
            </p:cNvPr>
            <p:cNvSpPr/>
            <p:nvPr/>
          </p:nvSpPr>
          <p:spPr>
            <a:xfrm>
              <a:off x="10659469" y="5494218"/>
              <a:ext cx="538311" cy="2400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A0FCEEA5-2DFB-7173-903F-0FB46E0980F9}"/>
                </a:ext>
              </a:extLst>
            </p:cNvPr>
            <p:cNvSpPr/>
            <p:nvPr/>
          </p:nvSpPr>
          <p:spPr>
            <a:xfrm>
              <a:off x="10560496" y="5984631"/>
              <a:ext cx="538311" cy="24003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53331C72-BE87-E851-38A0-3381A5B4C76C}"/>
                </a:ext>
              </a:extLst>
            </p:cNvPr>
            <p:cNvSpPr txBox="1"/>
            <p:nvPr/>
          </p:nvSpPr>
          <p:spPr>
            <a:xfrm>
              <a:off x="10611710" y="6022333"/>
              <a:ext cx="477010" cy="151648"/>
            </a:xfrm>
            <a:prstGeom prst="rect">
              <a:avLst/>
            </a:prstGeom>
            <a:noFill/>
            <a:scene3d>
              <a:camera prst="perspectiveRelaxed"/>
              <a:lightRig rig="threePt" dir="t"/>
            </a:scene3d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dirty="0"/>
                <a:t>d-wave</a:t>
              </a:r>
              <a:endParaRPr lang="en-CH" sz="1200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823A313-2899-CADE-D22D-759485C6A7B4}"/>
                </a:ext>
              </a:extLst>
            </p:cNvPr>
            <p:cNvSpPr/>
            <p:nvPr/>
          </p:nvSpPr>
          <p:spPr>
            <a:xfrm>
              <a:off x="11134859" y="4460431"/>
              <a:ext cx="15132" cy="1831731"/>
            </a:xfrm>
            <a:custGeom>
              <a:avLst/>
              <a:gdLst>
                <a:gd name="connsiteX0" fmla="*/ 0 w 18012"/>
                <a:gd name="connsiteY0" fmla="*/ 0 h 1832602"/>
                <a:gd name="connsiteX1" fmla="*/ 17756 w 18012"/>
                <a:gd name="connsiteY1" fmla="*/ 1686758 h 1832602"/>
                <a:gd name="connsiteX2" fmla="*/ 8878 w 18012"/>
                <a:gd name="connsiteY2" fmla="*/ 1633492 h 183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2" h="1832602">
                  <a:moveTo>
                    <a:pt x="0" y="0"/>
                  </a:moveTo>
                  <a:cubicBezTo>
                    <a:pt x="8138" y="707254"/>
                    <a:pt x="16276" y="1414509"/>
                    <a:pt x="17756" y="1686758"/>
                  </a:cubicBezTo>
                  <a:cubicBezTo>
                    <a:pt x="19236" y="1959007"/>
                    <a:pt x="14057" y="1796249"/>
                    <a:pt x="8878" y="1633492"/>
                  </a:cubicBez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43DA92BE-511A-8ADF-E594-EB44ADA27898}"/>
                </a:ext>
              </a:extLst>
            </p:cNvPr>
            <p:cNvSpPr/>
            <p:nvPr/>
          </p:nvSpPr>
          <p:spPr>
            <a:xfrm>
              <a:off x="10597874" y="4451558"/>
              <a:ext cx="22375" cy="594521"/>
            </a:xfrm>
            <a:custGeom>
              <a:avLst/>
              <a:gdLst>
                <a:gd name="connsiteX0" fmla="*/ 0 w 26633"/>
                <a:gd name="connsiteY0" fmla="*/ 0 h 594803"/>
                <a:gd name="connsiteX1" fmla="*/ 26633 w 26633"/>
                <a:gd name="connsiteY1" fmla="*/ 594803 h 594803"/>
                <a:gd name="connsiteX2" fmla="*/ 26633 w 26633"/>
                <a:gd name="connsiteY2" fmla="*/ 594803 h 59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33" h="594803">
                  <a:moveTo>
                    <a:pt x="0" y="0"/>
                  </a:moveTo>
                  <a:lnTo>
                    <a:pt x="26633" y="594803"/>
                  </a:lnTo>
                  <a:lnTo>
                    <a:pt x="26633" y="594803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C75C7E72-5C8E-39A8-D130-E3E5D72683DD}"/>
                </a:ext>
              </a:extLst>
            </p:cNvPr>
            <p:cNvSpPr/>
            <p:nvPr/>
          </p:nvSpPr>
          <p:spPr>
            <a:xfrm>
              <a:off x="10612790" y="5294536"/>
              <a:ext cx="7459" cy="328318"/>
            </a:xfrm>
            <a:custGeom>
              <a:avLst/>
              <a:gdLst>
                <a:gd name="connsiteX0" fmla="*/ 8878 w 8878"/>
                <a:gd name="connsiteY0" fmla="*/ 0 h 328474"/>
                <a:gd name="connsiteX1" fmla="*/ 0 w 8878"/>
                <a:gd name="connsiteY1" fmla="*/ 328474 h 328474"/>
                <a:gd name="connsiteX2" fmla="*/ 0 w 8878"/>
                <a:gd name="connsiteY2" fmla="*/ 328474 h 328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78" h="328474">
                  <a:moveTo>
                    <a:pt x="8878" y="0"/>
                  </a:moveTo>
                  <a:lnTo>
                    <a:pt x="0" y="328474"/>
                  </a:lnTo>
                  <a:lnTo>
                    <a:pt x="0" y="328474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9F72E774-CB1C-2862-A470-63A99AD09F8E}"/>
                </a:ext>
              </a:extLst>
            </p:cNvPr>
            <p:cNvCxnSpPr>
              <a:cxnSpLocks/>
            </p:cNvCxnSpPr>
            <p:nvPr/>
          </p:nvCxnSpPr>
          <p:spPr>
            <a:xfrm>
              <a:off x="10745163" y="4709444"/>
              <a:ext cx="0" cy="429942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ECC4DF0-1818-D217-8FF5-D29BB48AE8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45163" y="5290368"/>
              <a:ext cx="0" cy="425896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536CA767-769F-4262-0F18-E8DDDC4C89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56768" y="5844929"/>
              <a:ext cx="11934" cy="362731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B01989EE-B30C-8DED-B66D-9D8B53BF15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50431" y="5290368"/>
              <a:ext cx="0" cy="201988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A715F94-BB69-9CF4-4E24-3136CF451B66}"/>
                </a:ext>
              </a:extLst>
            </p:cNvPr>
            <p:cNvCxnSpPr>
              <a:stCxn id="195" idx="2"/>
            </p:cNvCxnSpPr>
            <p:nvPr/>
          </p:nvCxnSpPr>
          <p:spPr>
            <a:xfrm flipV="1">
              <a:off x="10560496" y="4709444"/>
              <a:ext cx="0" cy="323866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>
              <a:extLst>
                <a:ext uri="{FF2B5EF4-FFF2-40B4-BE49-F238E27FC236}">
                  <a16:creationId xmlns:a16="http://schemas.microsoft.com/office/drawing/2014/main" id="{CB86507B-2D3D-FC46-9B4E-FE68D776AA36}"/>
                </a:ext>
              </a:extLst>
            </p:cNvPr>
            <p:cNvCxnSpPr>
              <a:stCxn id="196" idx="2"/>
            </p:cNvCxnSpPr>
            <p:nvPr/>
          </p:nvCxnSpPr>
          <p:spPr>
            <a:xfrm flipV="1">
              <a:off x="10659469" y="5266861"/>
              <a:ext cx="0" cy="347373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A3BD68C8-0678-C951-3ABC-FEDF9658C1DE}"/>
                </a:ext>
              </a:extLst>
            </p:cNvPr>
            <p:cNvCxnSpPr>
              <a:cxnSpLocks/>
              <a:stCxn id="197" idx="2"/>
            </p:cNvCxnSpPr>
            <p:nvPr/>
          </p:nvCxnSpPr>
          <p:spPr>
            <a:xfrm flipV="1">
              <a:off x="10560496" y="5844929"/>
              <a:ext cx="0" cy="259718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AB84FF99-064A-E194-CC85-510527B40295}"/>
                </a:ext>
              </a:extLst>
            </p:cNvPr>
            <p:cNvCxnSpPr>
              <a:cxnSpLocks/>
              <a:stCxn id="197" idx="6"/>
            </p:cNvCxnSpPr>
            <p:nvPr/>
          </p:nvCxnSpPr>
          <p:spPr>
            <a:xfrm flipV="1">
              <a:off x="11098807" y="5803721"/>
              <a:ext cx="0" cy="300926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>
              <a:extLst>
                <a:ext uri="{FF2B5EF4-FFF2-40B4-BE49-F238E27FC236}">
                  <a16:creationId xmlns:a16="http://schemas.microsoft.com/office/drawing/2014/main" id="{2BA0A91A-3A42-C0CF-F25C-176CD1C3CB95}"/>
                </a:ext>
              </a:extLst>
            </p:cNvPr>
            <p:cNvCxnSpPr>
              <a:stCxn id="196" idx="6"/>
            </p:cNvCxnSpPr>
            <p:nvPr/>
          </p:nvCxnSpPr>
          <p:spPr>
            <a:xfrm flipH="1" flipV="1">
              <a:off x="11193576" y="5139385"/>
              <a:ext cx="4205" cy="474848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F66F86BA-D002-1965-32BB-F20E3546C343}"/>
                </a:ext>
              </a:extLst>
            </p:cNvPr>
            <p:cNvCxnSpPr>
              <a:cxnSpLocks/>
              <a:stCxn id="195" idx="6"/>
            </p:cNvCxnSpPr>
            <p:nvPr/>
          </p:nvCxnSpPr>
          <p:spPr>
            <a:xfrm flipV="1">
              <a:off x="11098807" y="4640098"/>
              <a:ext cx="0" cy="393212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BC798478-8219-3DCA-9E6F-094153CB88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50431" y="4709444"/>
              <a:ext cx="0" cy="203526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>
              <a:extLst>
                <a:ext uri="{FF2B5EF4-FFF2-40B4-BE49-F238E27FC236}">
                  <a16:creationId xmlns:a16="http://schemas.microsoft.com/office/drawing/2014/main" id="{421CB1F5-D22E-0D95-8937-370BD66178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54263" y="5844929"/>
              <a:ext cx="0" cy="148158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D263FD0D-B571-4930-8625-76EB7EED169E}"/>
                </a:ext>
              </a:extLst>
            </p:cNvPr>
            <p:cNvSpPr/>
            <p:nvPr/>
          </p:nvSpPr>
          <p:spPr>
            <a:xfrm>
              <a:off x="10275102" y="4460740"/>
              <a:ext cx="285637" cy="14477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D244F82F-BD3A-D36B-D7D9-781B36FC7327}"/>
                </a:ext>
              </a:extLst>
            </p:cNvPr>
            <p:cNvSpPr/>
            <p:nvPr/>
          </p:nvSpPr>
          <p:spPr>
            <a:xfrm>
              <a:off x="10275104" y="5089988"/>
              <a:ext cx="285638" cy="14477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27A2075A-023F-9B31-2861-227D396938D7}"/>
                </a:ext>
              </a:extLst>
            </p:cNvPr>
            <p:cNvSpPr/>
            <p:nvPr/>
          </p:nvSpPr>
          <p:spPr>
            <a:xfrm>
              <a:off x="10275106" y="5644103"/>
              <a:ext cx="285638" cy="14477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F3D95889-71CA-29F8-3575-7E0D77A20486}"/>
                </a:ext>
              </a:extLst>
            </p:cNvPr>
            <p:cNvSpPr/>
            <p:nvPr/>
          </p:nvSpPr>
          <p:spPr>
            <a:xfrm>
              <a:off x="10275107" y="6186997"/>
              <a:ext cx="285638" cy="14477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18" name="Arrow: Right 217">
              <a:extLst>
                <a:ext uri="{FF2B5EF4-FFF2-40B4-BE49-F238E27FC236}">
                  <a16:creationId xmlns:a16="http://schemas.microsoft.com/office/drawing/2014/main" id="{280A1B68-C368-BCB2-AC20-BB836262FC15}"/>
                </a:ext>
              </a:extLst>
            </p:cNvPr>
            <p:cNvSpPr/>
            <p:nvPr/>
          </p:nvSpPr>
          <p:spPr>
            <a:xfrm rot="10800000">
              <a:off x="10279525" y="3933057"/>
              <a:ext cx="343761" cy="151982"/>
            </a:xfrm>
            <a:prstGeom prst="rightArrow">
              <a:avLst/>
            </a:prstGeom>
            <a:solidFill>
              <a:srgbClr val="3A70A3"/>
            </a:solidFill>
            <a:ln>
              <a:noFill/>
            </a:ln>
            <a:scene3d>
              <a:camera prst="isometricTopUp">
                <a:rot lat="274261" lon="21395257" rev="5354968"/>
              </a:camera>
              <a:lightRig rig="soft" dir="t"/>
            </a:scene3d>
            <a:sp3d extrusionH="50800">
              <a:extrusionClr>
                <a:srgbClr val="149C49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000" dirty="0" err="1"/>
            </a:p>
          </p:txBody>
        </p:sp>
        <p:sp>
          <p:nvSpPr>
            <p:cNvPr id="219" name="Arrow: Right 218">
              <a:extLst>
                <a:ext uri="{FF2B5EF4-FFF2-40B4-BE49-F238E27FC236}">
                  <a16:creationId xmlns:a16="http://schemas.microsoft.com/office/drawing/2014/main" id="{3579EF93-3F1F-248A-2D70-BE40B434867C}"/>
                </a:ext>
              </a:extLst>
            </p:cNvPr>
            <p:cNvSpPr/>
            <p:nvPr/>
          </p:nvSpPr>
          <p:spPr>
            <a:xfrm>
              <a:off x="10227399" y="6525344"/>
              <a:ext cx="343761" cy="174622"/>
            </a:xfrm>
            <a:prstGeom prst="rightArrow">
              <a:avLst/>
            </a:prstGeom>
            <a:solidFill>
              <a:srgbClr val="3A70A3"/>
            </a:solidFill>
            <a:ln>
              <a:noFill/>
            </a:ln>
            <a:scene3d>
              <a:camera prst="isometricTopUp">
                <a:rot lat="274261" lon="21395257" rev="5354968"/>
              </a:camera>
              <a:lightRig rig="soft" dir="t"/>
            </a:scene3d>
            <a:sp3d extrusionH="50800">
              <a:extrusionClr>
                <a:srgbClr val="149C49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000" dirty="0" err="1"/>
            </a:p>
          </p:txBody>
        </p:sp>
      </p:grpSp>
      <p:pic>
        <p:nvPicPr>
          <p:cNvPr id="230" name="Picture 229">
            <a:extLst>
              <a:ext uri="{FF2B5EF4-FFF2-40B4-BE49-F238E27FC236}">
                <a16:creationId xmlns:a16="http://schemas.microsoft.com/office/drawing/2014/main" id="{4A9CD846-05A2-A03C-B4C5-9FB3AC54F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448" y="654572"/>
            <a:ext cx="3425120" cy="2640196"/>
          </a:xfrm>
          <a:prstGeom prst="rect">
            <a:avLst/>
          </a:prstGeom>
        </p:spPr>
      </p:pic>
      <p:sp>
        <p:nvSpPr>
          <p:cNvPr id="237" name="Slide Number Placeholder 236">
            <a:extLst>
              <a:ext uri="{FF2B5EF4-FFF2-40B4-BE49-F238E27FC236}">
                <a16:creationId xmlns:a16="http://schemas.microsoft.com/office/drawing/2014/main" id="{194668D6-9D2E-6EDD-9C1E-64DCD54E8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116" y="6161455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20</a:t>
            </a:fld>
            <a:endParaRPr lang="en-GB" noProof="0" dirty="0"/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659DEA34-6671-4F25-3840-D8BD94A58E28}"/>
              </a:ext>
            </a:extLst>
          </p:cNvPr>
          <p:cNvSpPr txBox="1"/>
          <p:nvPr/>
        </p:nvSpPr>
        <p:spPr>
          <a:xfrm rot="1886081">
            <a:off x="7671489" y="3505957"/>
            <a:ext cx="114691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c-axis stress </a:t>
            </a:r>
            <a:endParaRPr lang="en-CH" sz="1600" dirty="0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3BF93D32-F531-9D91-5449-DFA36A3F5982}"/>
              </a:ext>
            </a:extLst>
          </p:cNvPr>
          <p:cNvGrpSpPr/>
          <p:nvPr/>
        </p:nvGrpSpPr>
        <p:grpSpPr>
          <a:xfrm>
            <a:off x="4894014" y="4018334"/>
            <a:ext cx="2525176" cy="2042175"/>
            <a:chOff x="741727" y="4102682"/>
            <a:chExt cx="2514951" cy="2010056"/>
          </a:xfrm>
        </p:grpSpPr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E1599DCB-4CAD-4D8F-E206-EB6246A95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1727" y="4102682"/>
              <a:ext cx="2514951" cy="2010056"/>
            </a:xfrm>
            <a:prstGeom prst="rect">
              <a:avLst/>
            </a:prstGeom>
          </p:spPr>
        </p:pic>
        <p:sp>
          <p:nvSpPr>
            <p:cNvPr id="248" name="Rectangle: Rounded Corners 247">
              <a:extLst>
                <a:ext uri="{FF2B5EF4-FFF2-40B4-BE49-F238E27FC236}">
                  <a16:creationId xmlns:a16="http://schemas.microsoft.com/office/drawing/2014/main" id="{927467CD-D6CA-A0A2-E999-9D1948C8776F}"/>
                </a:ext>
              </a:extLst>
            </p:cNvPr>
            <p:cNvSpPr/>
            <p:nvPr/>
          </p:nvSpPr>
          <p:spPr>
            <a:xfrm>
              <a:off x="741727" y="4230176"/>
              <a:ext cx="288032" cy="2549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8AE9F7E3-D337-C166-8547-826A917A28D7}"/>
              </a:ext>
            </a:extLst>
          </p:cNvPr>
          <p:cNvGrpSpPr/>
          <p:nvPr/>
        </p:nvGrpSpPr>
        <p:grpSpPr>
          <a:xfrm>
            <a:off x="89817" y="3788494"/>
            <a:ext cx="3769944" cy="2479018"/>
            <a:chOff x="7149602" y="2777554"/>
            <a:chExt cx="4531940" cy="2743257"/>
          </a:xfrm>
        </p:grpSpPr>
        <p:pic>
          <p:nvPicPr>
            <p:cNvPr id="253" name="Picture 252">
              <a:extLst>
                <a:ext uri="{FF2B5EF4-FFF2-40B4-BE49-F238E27FC236}">
                  <a16:creationId xmlns:a16="http://schemas.microsoft.com/office/drawing/2014/main" id="{A3310E2F-A5C4-564C-7C39-E5879C297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27" t="2552"/>
            <a:stretch/>
          </p:blipFill>
          <p:spPr>
            <a:xfrm>
              <a:off x="8611232" y="2777554"/>
              <a:ext cx="2836155" cy="2743257"/>
            </a:xfrm>
            <a:prstGeom prst="rect">
              <a:avLst/>
            </a:prstGeom>
          </p:spPr>
        </p:pic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A07F88E2-CB35-85F8-1C82-7439E2814B54}"/>
                </a:ext>
              </a:extLst>
            </p:cNvPr>
            <p:cNvSpPr/>
            <p:nvPr/>
          </p:nvSpPr>
          <p:spPr>
            <a:xfrm>
              <a:off x="10287442" y="2903286"/>
              <a:ext cx="607247" cy="29537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B495D783-B566-F1A0-5DDB-DD26248BE5FC}"/>
                </a:ext>
              </a:extLst>
            </p:cNvPr>
            <p:cNvSpPr/>
            <p:nvPr/>
          </p:nvSpPr>
          <p:spPr>
            <a:xfrm>
              <a:off x="9461632" y="2903286"/>
              <a:ext cx="438113" cy="1781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999B4CA8-C846-E0AE-9506-E534437ACCE8}"/>
                </a:ext>
              </a:extLst>
            </p:cNvPr>
            <p:cNvSpPr/>
            <p:nvPr/>
          </p:nvSpPr>
          <p:spPr>
            <a:xfrm>
              <a:off x="9461632" y="3664831"/>
              <a:ext cx="438113" cy="1781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E6DBA2B4-12F0-1993-285B-6373D5D035C2}"/>
                </a:ext>
              </a:extLst>
            </p:cNvPr>
            <p:cNvSpPr/>
            <p:nvPr/>
          </p:nvSpPr>
          <p:spPr>
            <a:xfrm>
              <a:off x="9461634" y="4341942"/>
              <a:ext cx="438113" cy="1781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729F7649-D704-3E0E-AC2E-F9BB1EEEDB43}"/>
                </a:ext>
              </a:extLst>
            </p:cNvPr>
            <p:cNvSpPr/>
            <p:nvPr/>
          </p:nvSpPr>
          <p:spPr>
            <a:xfrm>
              <a:off x="9461635" y="5044026"/>
              <a:ext cx="438113" cy="1781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B8734086-1F96-4B40-9531-74CA35C5B079}"/>
                </a:ext>
              </a:extLst>
            </p:cNvPr>
            <p:cNvSpPr txBox="1"/>
            <p:nvPr/>
          </p:nvSpPr>
          <p:spPr>
            <a:xfrm>
              <a:off x="10301339" y="2941345"/>
              <a:ext cx="455256" cy="227136"/>
            </a:xfrm>
            <a:prstGeom prst="rect">
              <a:avLst/>
            </a:prstGeom>
            <a:noFill/>
            <a:scene3d>
              <a:camera prst="perspectiveRelaxed"/>
              <a:lightRig rig="threePt" dir="t"/>
            </a:scene3d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/>
                <a:t>d-wave</a:t>
              </a:r>
              <a:endParaRPr lang="en-CH" sz="1200" dirty="0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7E61FB43-85E5-2D17-8CF6-279E518F29AB}"/>
                </a:ext>
              </a:extLst>
            </p:cNvPr>
            <p:cNvSpPr/>
            <p:nvPr/>
          </p:nvSpPr>
          <p:spPr>
            <a:xfrm>
              <a:off x="10287442" y="3629364"/>
              <a:ext cx="607247" cy="29537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5413B456-3234-2EB5-B498-544777299652}"/>
                </a:ext>
              </a:extLst>
            </p:cNvPr>
            <p:cNvSpPr/>
            <p:nvPr/>
          </p:nvSpPr>
          <p:spPr>
            <a:xfrm>
              <a:off x="10287442" y="4344233"/>
              <a:ext cx="607247" cy="29537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B2920F85-301F-D8D8-07E7-4C049A437D1A}"/>
                </a:ext>
              </a:extLst>
            </p:cNvPr>
            <p:cNvSpPr/>
            <p:nvPr/>
          </p:nvSpPr>
          <p:spPr>
            <a:xfrm>
              <a:off x="10274351" y="4947722"/>
              <a:ext cx="607247" cy="29537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D5750BAE-4EC0-0D9A-A4DA-84BEF2212E4A}"/>
                </a:ext>
              </a:extLst>
            </p:cNvPr>
            <p:cNvSpPr txBox="1"/>
            <p:nvPr/>
          </p:nvSpPr>
          <p:spPr>
            <a:xfrm>
              <a:off x="10323863" y="4994117"/>
              <a:ext cx="701245" cy="210150"/>
            </a:xfrm>
            <a:prstGeom prst="rect">
              <a:avLst/>
            </a:prstGeom>
            <a:noFill/>
            <a:scene3d>
              <a:camera prst="perspectiveRelaxed"/>
              <a:lightRig rig="threePt" dir="t"/>
            </a:scene3d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200" dirty="0"/>
                <a:t>d-wave</a:t>
              </a:r>
              <a:endParaRPr lang="en-CH" sz="1200" dirty="0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22178FF4-09F3-BE82-7D25-B508208798CB}"/>
                </a:ext>
              </a:extLst>
            </p:cNvPr>
            <p:cNvSpPr/>
            <p:nvPr/>
          </p:nvSpPr>
          <p:spPr>
            <a:xfrm>
              <a:off x="10876863" y="3072083"/>
              <a:ext cx="17070" cy="2254078"/>
            </a:xfrm>
            <a:custGeom>
              <a:avLst/>
              <a:gdLst>
                <a:gd name="connsiteX0" fmla="*/ 0 w 18012"/>
                <a:gd name="connsiteY0" fmla="*/ 0 h 1832602"/>
                <a:gd name="connsiteX1" fmla="*/ 17756 w 18012"/>
                <a:gd name="connsiteY1" fmla="*/ 1686758 h 1832602"/>
                <a:gd name="connsiteX2" fmla="*/ 8878 w 18012"/>
                <a:gd name="connsiteY2" fmla="*/ 1633492 h 183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2" h="1832602">
                  <a:moveTo>
                    <a:pt x="0" y="0"/>
                  </a:moveTo>
                  <a:cubicBezTo>
                    <a:pt x="8138" y="707254"/>
                    <a:pt x="16276" y="1414509"/>
                    <a:pt x="17756" y="1686758"/>
                  </a:cubicBezTo>
                  <a:cubicBezTo>
                    <a:pt x="19236" y="1959007"/>
                    <a:pt x="14057" y="1796249"/>
                    <a:pt x="8878" y="1633492"/>
                  </a:cubicBez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85BD44EC-616A-C243-A20B-BB56CD17FEAB}"/>
                </a:ext>
              </a:extLst>
            </p:cNvPr>
            <p:cNvSpPr/>
            <p:nvPr/>
          </p:nvSpPr>
          <p:spPr>
            <a:xfrm>
              <a:off x="10271112" y="3061164"/>
              <a:ext cx="25240" cy="731600"/>
            </a:xfrm>
            <a:custGeom>
              <a:avLst/>
              <a:gdLst>
                <a:gd name="connsiteX0" fmla="*/ 0 w 26633"/>
                <a:gd name="connsiteY0" fmla="*/ 0 h 594803"/>
                <a:gd name="connsiteX1" fmla="*/ 26633 w 26633"/>
                <a:gd name="connsiteY1" fmla="*/ 594803 h 594803"/>
                <a:gd name="connsiteX2" fmla="*/ 26633 w 26633"/>
                <a:gd name="connsiteY2" fmla="*/ 594803 h 594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633" h="594803">
                  <a:moveTo>
                    <a:pt x="0" y="0"/>
                  </a:moveTo>
                  <a:lnTo>
                    <a:pt x="26633" y="594803"/>
                  </a:lnTo>
                  <a:lnTo>
                    <a:pt x="26633" y="594803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2C9A32DB-9514-2C50-7ECD-46277C1B8C78}"/>
                </a:ext>
              </a:extLst>
            </p:cNvPr>
            <p:cNvSpPr/>
            <p:nvPr/>
          </p:nvSpPr>
          <p:spPr>
            <a:xfrm>
              <a:off x="10287938" y="4098509"/>
              <a:ext cx="8414" cy="404020"/>
            </a:xfrm>
            <a:custGeom>
              <a:avLst/>
              <a:gdLst>
                <a:gd name="connsiteX0" fmla="*/ 8878 w 8878"/>
                <a:gd name="connsiteY0" fmla="*/ 0 h 328474"/>
                <a:gd name="connsiteX1" fmla="*/ 0 w 8878"/>
                <a:gd name="connsiteY1" fmla="*/ 328474 h 328474"/>
                <a:gd name="connsiteX2" fmla="*/ 0 w 8878"/>
                <a:gd name="connsiteY2" fmla="*/ 328474 h 328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78" h="328474">
                  <a:moveTo>
                    <a:pt x="8878" y="0"/>
                  </a:moveTo>
                  <a:lnTo>
                    <a:pt x="0" y="328474"/>
                  </a:lnTo>
                  <a:lnTo>
                    <a:pt x="0" y="328474"/>
                  </a:lnTo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267" name="Straight Connector 266">
              <a:extLst>
                <a:ext uri="{FF2B5EF4-FFF2-40B4-BE49-F238E27FC236}">
                  <a16:creationId xmlns:a16="http://schemas.microsoft.com/office/drawing/2014/main" id="{81F1A842-C1D0-7B0F-C9F8-0F591E264B58}"/>
                </a:ext>
              </a:extLst>
            </p:cNvPr>
            <p:cNvCxnSpPr>
              <a:cxnSpLocks/>
            </p:cNvCxnSpPr>
            <p:nvPr/>
          </p:nvCxnSpPr>
          <p:spPr>
            <a:xfrm>
              <a:off x="10437263" y="3378512"/>
              <a:ext cx="0" cy="529074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>
              <a:extLst>
                <a:ext uri="{FF2B5EF4-FFF2-40B4-BE49-F238E27FC236}">
                  <a16:creationId xmlns:a16="http://schemas.microsoft.com/office/drawing/2014/main" id="{30757868-8863-40EB-09BA-B36FB4620B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37263" y="4093381"/>
              <a:ext cx="0" cy="524096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:a16="http://schemas.microsoft.com/office/drawing/2014/main" id="{DB1C9E78-63DB-FE38-22A6-F12278BCA8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50354" y="4775809"/>
              <a:ext cx="13462" cy="446367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374CA427-7822-F1EF-E72B-5A69361F22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8818" y="4093381"/>
              <a:ext cx="0" cy="248561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ED198FA9-9D7B-C542-27FA-C214319D31F9}"/>
                </a:ext>
              </a:extLst>
            </p:cNvPr>
            <p:cNvCxnSpPr>
              <a:stCxn id="260" idx="2"/>
            </p:cNvCxnSpPr>
            <p:nvPr/>
          </p:nvCxnSpPr>
          <p:spPr>
            <a:xfrm flipV="1">
              <a:off x="10287442" y="3378512"/>
              <a:ext cx="0" cy="398540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3FA969BA-7E26-5A70-97A6-CE644AA1328B}"/>
                </a:ext>
              </a:extLst>
            </p:cNvPr>
            <p:cNvCxnSpPr>
              <a:stCxn id="261" idx="2"/>
            </p:cNvCxnSpPr>
            <p:nvPr/>
          </p:nvCxnSpPr>
          <p:spPr>
            <a:xfrm flipV="1">
              <a:off x="10287442" y="4064454"/>
              <a:ext cx="0" cy="427467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>
              <a:extLst>
                <a:ext uri="{FF2B5EF4-FFF2-40B4-BE49-F238E27FC236}">
                  <a16:creationId xmlns:a16="http://schemas.microsoft.com/office/drawing/2014/main" id="{BAD3CB7C-8C1D-7A88-EF83-AABEFFEE3FDC}"/>
                </a:ext>
              </a:extLst>
            </p:cNvPr>
            <p:cNvCxnSpPr>
              <a:cxnSpLocks/>
              <a:stCxn id="262" idx="2"/>
            </p:cNvCxnSpPr>
            <p:nvPr/>
          </p:nvCxnSpPr>
          <p:spPr>
            <a:xfrm flipV="1">
              <a:off x="10274351" y="4775809"/>
              <a:ext cx="0" cy="319602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2B217C99-BBAC-C4B6-56FD-C4C5C5F9E02C}"/>
                </a:ext>
              </a:extLst>
            </p:cNvPr>
            <p:cNvCxnSpPr>
              <a:cxnSpLocks/>
              <a:stCxn id="262" idx="6"/>
            </p:cNvCxnSpPr>
            <p:nvPr/>
          </p:nvCxnSpPr>
          <p:spPr>
            <a:xfrm flipV="1">
              <a:off x="10881598" y="4670010"/>
              <a:ext cx="8347" cy="425400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>
              <a:extLst>
                <a:ext uri="{FF2B5EF4-FFF2-40B4-BE49-F238E27FC236}">
                  <a16:creationId xmlns:a16="http://schemas.microsoft.com/office/drawing/2014/main" id="{14362667-27BB-9021-C1EB-37BAB23C9FF3}"/>
                </a:ext>
              </a:extLst>
            </p:cNvPr>
            <p:cNvCxnSpPr>
              <a:stCxn id="261" idx="6"/>
            </p:cNvCxnSpPr>
            <p:nvPr/>
          </p:nvCxnSpPr>
          <p:spPr>
            <a:xfrm flipH="1" flipV="1">
              <a:off x="10889945" y="3907586"/>
              <a:ext cx="4744" cy="584336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A5A61A5D-6DBB-8F06-3DB5-C7341D6F974A}"/>
                </a:ext>
              </a:extLst>
            </p:cNvPr>
            <p:cNvCxnSpPr>
              <a:cxnSpLocks/>
              <a:stCxn id="260" idx="6"/>
            </p:cNvCxnSpPr>
            <p:nvPr/>
          </p:nvCxnSpPr>
          <p:spPr>
            <a:xfrm flipV="1">
              <a:off x="10894689" y="3229063"/>
              <a:ext cx="0" cy="547989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43CA5B56-87A3-75AA-7FB4-C6FDFAB780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8818" y="3378512"/>
              <a:ext cx="0" cy="250454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C14E66EE-AA36-4C78-7FF2-4844B007A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3140" y="4782763"/>
              <a:ext cx="0" cy="158405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071EAF80-4CA5-343F-56D4-21E75508C3D0}"/>
                </a:ext>
              </a:extLst>
            </p:cNvPr>
            <p:cNvSpPr/>
            <p:nvPr/>
          </p:nvSpPr>
          <p:spPr>
            <a:xfrm>
              <a:off x="9916264" y="3068647"/>
              <a:ext cx="322215" cy="1781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0835ED0B-2133-F16D-A465-9916F0739914}"/>
                </a:ext>
              </a:extLst>
            </p:cNvPr>
            <p:cNvSpPr/>
            <p:nvPr/>
          </p:nvSpPr>
          <p:spPr>
            <a:xfrm>
              <a:off x="10910885" y="2786646"/>
              <a:ext cx="268596" cy="1781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F234D559-6B07-2A63-CF7D-BE4B048D0BD9}"/>
                </a:ext>
              </a:extLst>
            </p:cNvPr>
            <p:cNvSpPr/>
            <p:nvPr/>
          </p:nvSpPr>
          <p:spPr>
            <a:xfrm>
              <a:off x="9916264" y="3842981"/>
              <a:ext cx="322215" cy="1781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D6DA4B60-6626-B443-45B2-366D7A686975}"/>
                </a:ext>
              </a:extLst>
            </p:cNvPr>
            <p:cNvSpPr/>
            <p:nvPr/>
          </p:nvSpPr>
          <p:spPr>
            <a:xfrm>
              <a:off x="10915167" y="3504286"/>
              <a:ext cx="268596" cy="1781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B359CE58-502E-8043-8864-FBB472FD0AA6}"/>
                </a:ext>
              </a:extLst>
            </p:cNvPr>
            <p:cNvSpPr/>
            <p:nvPr/>
          </p:nvSpPr>
          <p:spPr>
            <a:xfrm>
              <a:off x="9916264" y="4524856"/>
              <a:ext cx="322215" cy="1781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57B20FE2-08C8-16B9-7F17-53585A33F242}"/>
                </a:ext>
              </a:extLst>
            </p:cNvPr>
            <p:cNvSpPr/>
            <p:nvPr/>
          </p:nvSpPr>
          <p:spPr>
            <a:xfrm>
              <a:off x="10911744" y="4227347"/>
              <a:ext cx="268596" cy="1781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2AC2B401-C253-5B68-E4EC-1850E5FF1242}"/>
                </a:ext>
              </a:extLst>
            </p:cNvPr>
            <p:cNvSpPr/>
            <p:nvPr/>
          </p:nvSpPr>
          <p:spPr>
            <a:xfrm>
              <a:off x="9916264" y="5192930"/>
              <a:ext cx="322215" cy="17815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8C2A8105-3307-B033-922B-1A9A44535814}"/>
                </a:ext>
              </a:extLst>
            </p:cNvPr>
            <p:cNvSpPr/>
            <p:nvPr/>
          </p:nvSpPr>
          <p:spPr>
            <a:xfrm>
              <a:off x="10891144" y="4879544"/>
              <a:ext cx="268596" cy="1959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pic>
          <p:nvPicPr>
            <p:cNvPr id="287" name="Picture 286">
              <a:extLst>
                <a:ext uri="{FF2B5EF4-FFF2-40B4-BE49-F238E27FC236}">
                  <a16:creationId xmlns:a16="http://schemas.microsoft.com/office/drawing/2014/main" id="{7D534C48-1AF6-A136-BC08-F1149BCAC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49602" y="3592909"/>
              <a:ext cx="1046393" cy="1753421"/>
            </a:xfrm>
            <a:prstGeom prst="rect">
              <a:avLst/>
            </a:prstGeom>
          </p:spPr>
        </p:pic>
        <p:sp>
          <p:nvSpPr>
            <p:cNvPr id="288" name="Arrow: Right 287">
              <a:extLst>
                <a:ext uri="{FF2B5EF4-FFF2-40B4-BE49-F238E27FC236}">
                  <a16:creationId xmlns:a16="http://schemas.microsoft.com/office/drawing/2014/main" id="{7F21CD15-6387-6525-9BAC-7ABB6D064338}"/>
                </a:ext>
              </a:extLst>
            </p:cNvPr>
            <p:cNvSpPr/>
            <p:nvPr/>
          </p:nvSpPr>
          <p:spPr>
            <a:xfrm>
              <a:off x="8196664" y="4233730"/>
              <a:ext cx="522453" cy="271507"/>
            </a:xfrm>
            <a:prstGeom prst="rightArrow">
              <a:avLst/>
            </a:prstGeom>
            <a:solidFill>
              <a:srgbClr val="0CAA49"/>
            </a:solidFill>
            <a:ln>
              <a:noFill/>
            </a:ln>
            <a:scene3d>
              <a:camera prst="isometricTopUp">
                <a:rot lat="19482740" lon="18945785" rev="3030348"/>
              </a:camera>
              <a:lightRig rig="soft" dir="t"/>
            </a:scene3d>
            <a:sp3d extrusionH="50800">
              <a:extrusionClr>
                <a:srgbClr val="149C49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000" dirty="0" err="1"/>
            </a:p>
          </p:txBody>
        </p:sp>
        <p:sp>
          <p:nvSpPr>
            <p:cNvPr id="289" name="Arrow: Right 288">
              <a:extLst>
                <a:ext uri="{FF2B5EF4-FFF2-40B4-BE49-F238E27FC236}">
                  <a16:creationId xmlns:a16="http://schemas.microsoft.com/office/drawing/2014/main" id="{D1D2FDC3-F4DA-9438-4EAA-D247586E2C96}"/>
                </a:ext>
              </a:extLst>
            </p:cNvPr>
            <p:cNvSpPr/>
            <p:nvPr/>
          </p:nvSpPr>
          <p:spPr>
            <a:xfrm flipH="1">
              <a:off x="11159089" y="3749624"/>
              <a:ext cx="522453" cy="271506"/>
            </a:xfrm>
            <a:prstGeom prst="rightArrow">
              <a:avLst/>
            </a:prstGeom>
            <a:solidFill>
              <a:srgbClr val="0CAA49"/>
            </a:solidFill>
            <a:ln>
              <a:noFill/>
            </a:ln>
            <a:scene3d>
              <a:camera prst="isometricTopUp">
                <a:rot lat="19482740" lon="18945785" rev="3030348"/>
              </a:camera>
              <a:lightRig rig="soft" dir="t"/>
            </a:scene3d>
            <a:sp3d extrusionH="50800">
              <a:extrusionClr>
                <a:srgbClr val="149C49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000" dirty="0" err="1"/>
            </a:p>
          </p:txBody>
        </p:sp>
        <p:cxnSp>
          <p:nvCxnSpPr>
            <p:cNvPr id="290" name="Straight Connector 289">
              <a:extLst>
                <a:ext uri="{FF2B5EF4-FFF2-40B4-BE49-F238E27FC236}">
                  <a16:creationId xmlns:a16="http://schemas.microsoft.com/office/drawing/2014/main" id="{C9314D89-161E-CD06-0E06-7FE1396C1536}"/>
                </a:ext>
              </a:extLst>
            </p:cNvPr>
            <p:cNvCxnSpPr>
              <a:cxnSpLocks/>
              <a:endCxn id="256" idx="2"/>
            </p:cNvCxnSpPr>
            <p:nvPr/>
          </p:nvCxnSpPr>
          <p:spPr>
            <a:xfrm>
              <a:off x="9461632" y="3385467"/>
              <a:ext cx="0" cy="368439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777D19E5-D6DC-E7EF-81D6-BC65E22EA334}"/>
                </a:ext>
              </a:extLst>
            </p:cNvPr>
            <p:cNvCxnSpPr>
              <a:cxnSpLocks/>
            </p:cNvCxnSpPr>
            <p:nvPr/>
          </p:nvCxnSpPr>
          <p:spPr>
            <a:xfrm>
              <a:off x="9465320" y="4100336"/>
              <a:ext cx="0" cy="335117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B92A98C2-002C-0493-B822-511AE8895355}"/>
                </a:ext>
              </a:extLst>
            </p:cNvPr>
            <p:cNvCxnSpPr>
              <a:cxnSpLocks/>
            </p:cNvCxnSpPr>
            <p:nvPr/>
          </p:nvCxnSpPr>
          <p:spPr>
            <a:xfrm>
              <a:off x="9461632" y="4782763"/>
              <a:ext cx="0" cy="335117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>
              <a:extLst>
                <a:ext uri="{FF2B5EF4-FFF2-40B4-BE49-F238E27FC236}">
                  <a16:creationId xmlns:a16="http://schemas.microsoft.com/office/drawing/2014/main" id="{0075C381-9548-A7CE-0C50-508DD38C7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0409" y="4775809"/>
              <a:ext cx="2827" cy="268217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>
              <a:extLst>
                <a:ext uri="{FF2B5EF4-FFF2-40B4-BE49-F238E27FC236}">
                  <a16:creationId xmlns:a16="http://schemas.microsoft.com/office/drawing/2014/main" id="{A82D627D-D695-6A22-93CC-5E20431D8D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0409" y="4080953"/>
              <a:ext cx="0" cy="260989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>
              <a:extLst>
                <a:ext uri="{FF2B5EF4-FFF2-40B4-BE49-F238E27FC236}">
                  <a16:creationId xmlns:a16="http://schemas.microsoft.com/office/drawing/2014/main" id="{ECA28178-5A26-D7A0-1E8B-E632BFB64B9E}"/>
                </a:ext>
              </a:extLst>
            </p:cNvPr>
            <p:cNvCxnSpPr/>
            <p:nvPr/>
          </p:nvCxnSpPr>
          <p:spPr>
            <a:xfrm flipV="1">
              <a:off x="9770409" y="3378512"/>
              <a:ext cx="0" cy="286319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>
              <a:extLst>
                <a:ext uri="{FF2B5EF4-FFF2-40B4-BE49-F238E27FC236}">
                  <a16:creationId xmlns:a16="http://schemas.microsoft.com/office/drawing/2014/main" id="{9D2BC300-144C-996D-F0ED-684967DBF75C}"/>
                </a:ext>
              </a:extLst>
            </p:cNvPr>
            <p:cNvCxnSpPr>
              <a:cxnSpLocks/>
            </p:cNvCxnSpPr>
            <p:nvPr/>
          </p:nvCxnSpPr>
          <p:spPr>
            <a:xfrm>
              <a:off x="9624392" y="3378512"/>
              <a:ext cx="0" cy="464469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>
              <a:extLst>
                <a:ext uri="{FF2B5EF4-FFF2-40B4-BE49-F238E27FC236}">
                  <a16:creationId xmlns:a16="http://schemas.microsoft.com/office/drawing/2014/main" id="{AEA4AB1F-FCA2-5EC4-DC1A-07537921AC80}"/>
                </a:ext>
              </a:extLst>
            </p:cNvPr>
            <p:cNvCxnSpPr>
              <a:endCxn id="257" idx="4"/>
            </p:cNvCxnSpPr>
            <p:nvPr/>
          </p:nvCxnSpPr>
          <p:spPr>
            <a:xfrm>
              <a:off x="9624392" y="4093381"/>
              <a:ext cx="0" cy="426711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>
              <a:extLst>
                <a:ext uri="{FF2B5EF4-FFF2-40B4-BE49-F238E27FC236}">
                  <a16:creationId xmlns:a16="http://schemas.microsoft.com/office/drawing/2014/main" id="{71A996E9-1C74-BF5C-38A3-8B06F976EFE7}"/>
                </a:ext>
              </a:extLst>
            </p:cNvPr>
            <p:cNvCxnSpPr>
              <a:endCxn id="258" idx="4"/>
            </p:cNvCxnSpPr>
            <p:nvPr/>
          </p:nvCxnSpPr>
          <p:spPr>
            <a:xfrm>
              <a:off x="9624392" y="4775809"/>
              <a:ext cx="0" cy="446367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>
              <a:extLst>
                <a:ext uri="{FF2B5EF4-FFF2-40B4-BE49-F238E27FC236}">
                  <a16:creationId xmlns:a16="http://schemas.microsoft.com/office/drawing/2014/main" id="{344EA96F-4DC4-EFD8-5CD6-16E15721344F}"/>
                </a:ext>
              </a:extLst>
            </p:cNvPr>
            <p:cNvCxnSpPr>
              <a:endCxn id="256" idx="6"/>
            </p:cNvCxnSpPr>
            <p:nvPr/>
          </p:nvCxnSpPr>
          <p:spPr>
            <a:xfrm>
              <a:off x="9899745" y="3378512"/>
              <a:ext cx="0" cy="375394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>
              <a:extLst>
                <a:ext uri="{FF2B5EF4-FFF2-40B4-BE49-F238E27FC236}">
                  <a16:creationId xmlns:a16="http://schemas.microsoft.com/office/drawing/2014/main" id="{7CB4592B-C2EB-D1A6-7301-D234F8F754A6}"/>
                </a:ext>
              </a:extLst>
            </p:cNvPr>
            <p:cNvCxnSpPr>
              <a:endCxn id="257" idx="6"/>
            </p:cNvCxnSpPr>
            <p:nvPr/>
          </p:nvCxnSpPr>
          <p:spPr>
            <a:xfrm>
              <a:off x="9899745" y="4093381"/>
              <a:ext cx="2" cy="337636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C352F53F-A922-4254-24A4-B708F5435CE4}"/>
                </a:ext>
              </a:extLst>
            </p:cNvPr>
            <p:cNvCxnSpPr>
              <a:stCxn id="258" idx="6"/>
            </p:cNvCxnSpPr>
            <p:nvPr/>
          </p:nvCxnSpPr>
          <p:spPr>
            <a:xfrm flipH="1" flipV="1">
              <a:off x="9899745" y="4775809"/>
              <a:ext cx="3" cy="357292"/>
            </a:xfrm>
            <a:prstGeom prst="line">
              <a:avLst/>
            </a:prstGeom>
            <a:ln w="158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778260E2-7E3F-4367-7266-0B0FB7CA6CF2}"/>
              </a:ext>
            </a:extLst>
          </p:cNvPr>
          <p:cNvCxnSpPr>
            <a:cxnSpLocks/>
          </p:cNvCxnSpPr>
          <p:nvPr/>
        </p:nvCxnSpPr>
        <p:spPr>
          <a:xfrm flipH="1">
            <a:off x="3672123" y="3287728"/>
            <a:ext cx="1454064" cy="1156642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ED63A2C9-57AF-988C-9195-8ADB859E29F7}"/>
              </a:ext>
            </a:extLst>
          </p:cNvPr>
          <p:cNvCxnSpPr>
            <a:cxnSpLocks/>
          </p:cNvCxnSpPr>
          <p:nvPr/>
        </p:nvCxnSpPr>
        <p:spPr>
          <a:xfrm>
            <a:off x="7320136" y="3287728"/>
            <a:ext cx="1706921" cy="1073903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TextBox 305">
            <a:extLst>
              <a:ext uri="{FF2B5EF4-FFF2-40B4-BE49-F238E27FC236}">
                <a16:creationId xmlns:a16="http://schemas.microsoft.com/office/drawing/2014/main" id="{F7AD6991-E526-888B-543B-3FE6FC1A0A6A}"/>
              </a:ext>
            </a:extLst>
          </p:cNvPr>
          <p:cNvSpPr txBox="1"/>
          <p:nvPr/>
        </p:nvSpPr>
        <p:spPr>
          <a:xfrm rot="19365368">
            <a:off x="3623798" y="3579093"/>
            <a:ext cx="135530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In-plane stress </a:t>
            </a:r>
            <a:endParaRPr lang="en-CH" sz="1600" dirty="0"/>
          </a:p>
        </p:txBody>
      </p:sp>
      <p:sp>
        <p:nvSpPr>
          <p:cNvPr id="307" name="TextBox 306">
            <a:extLst>
              <a:ext uri="{FF2B5EF4-FFF2-40B4-BE49-F238E27FC236}">
                <a16:creationId xmlns:a16="http://schemas.microsoft.com/office/drawing/2014/main" id="{2B510530-29C0-0DB9-6E49-41A1F49ED6F5}"/>
              </a:ext>
            </a:extLst>
          </p:cNvPr>
          <p:cNvSpPr txBox="1"/>
          <p:nvPr/>
        </p:nvSpPr>
        <p:spPr>
          <a:xfrm>
            <a:off x="5297449" y="3645024"/>
            <a:ext cx="212391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dirty="0"/>
              <a:t>Inter-layer frustration of </a:t>
            </a:r>
          </a:p>
          <a:p>
            <a:pPr algn="ctr"/>
            <a:r>
              <a:rPr lang="en-US" sz="1600" dirty="0"/>
              <a:t>Josephson coupling</a:t>
            </a:r>
            <a:endParaRPr lang="en-CH" sz="1600" dirty="0"/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D4C61E7A-4C27-35AB-497C-FCA0D5927AC4}"/>
              </a:ext>
            </a:extLst>
          </p:cNvPr>
          <p:cNvSpPr txBox="1"/>
          <p:nvPr/>
        </p:nvSpPr>
        <p:spPr>
          <a:xfrm rot="19365368">
            <a:off x="4503460" y="3760549"/>
            <a:ext cx="33060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lifts</a:t>
            </a:r>
            <a:endParaRPr lang="en-CH" sz="1600" dirty="0"/>
          </a:p>
        </p:txBody>
      </p:sp>
      <p:sp>
        <p:nvSpPr>
          <p:cNvPr id="312" name="Arrow: Notched Right 311">
            <a:extLst>
              <a:ext uri="{FF2B5EF4-FFF2-40B4-BE49-F238E27FC236}">
                <a16:creationId xmlns:a16="http://schemas.microsoft.com/office/drawing/2014/main" id="{5D121637-0AD5-D512-3E4B-A333DBABF7DD}"/>
              </a:ext>
            </a:extLst>
          </p:cNvPr>
          <p:cNvSpPr/>
          <p:nvPr/>
        </p:nvSpPr>
        <p:spPr>
          <a:xfrm rot="167491">
            <a:off x="4822375" y="3913834"/>
            <a:ext cx="326587" cy="127428"/>
          </a:xfrm>
          <a:prstGeom prst="notched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313" name="Arrow: Notched Right 312">
            <a:extLst>
              <a:ext uri="{FF2B5EF4-FFF2-40B4-BE49-F238E27FC236}">
                <a16:creationId xmlns:a16="http://schemas.microsoft.com/office/drawing/2014/main" id="{A52247BC-1261-AFE6-5C71-0A98C8DB4260}"/>
              </a:ext>
            </a:extLst>
          </p:cNvPr>
          <p:cNvSpPr/>
          <p:nvPr/>
        </p:nvSpPr>
        <p:spPr>
          <a:xfrm rot="9879209">
            <a:off x="7483429" y="3899049"/>
            <a:ext cx="326587" cy="146902"/>
          </a:xfrm>
          <a:prstGeom prst="notched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2C0F3D69-92B6-4F50-4658-187505F675F8}"/>
              </a:ext>
            </a:extLst>
          </p:cNvPr>
          <p:cNvSpPr txBox="1"/>
          <p:nvPr/>
        </p:nvSpPr>
        <p:spPr>
          <a:xfrm rot="1974283">
            <a:off x="7583722" y="3742938"/>
            <a:ext cx="75597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dirty="0"/>
              <a:t>promote</a:t>
            </a:r>
            <a:endParaRPr lang="en-CH" sz="160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578D9B-21DE-0CAC-81BC-824A8DA0AE49}"/>
              </a:ext>
            </a:extLst>
          </p:cNvPr>
          <p:cNvSpPr txBox="1">
            <a:spLocks/>
          </p:cNvSpPr>
          <p:nvPr/>
        </p:nvSpPr>
        <p:spPr>
          <a:xfrm>
            <a:off x="119336" y="303483"/>
            <a:ext cx="10539924" cy="39544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/>
                </a:solidFill>
                <a:ea typeface="Arial Hebrew" charset="-79"/>
                <a:cs typeface="Arial Hebrew" charset="-79"/>
              </a:rPr>
              <a:t>Physical Interpretation - contrasting in-plane and c-axis stress Effects</a:t>
            </a:r>
            <a:br>
              <a:rPr lang="en-US" dirty="0">
                <a:solidFill>
                  <a:srgbClr val="000000"/>
                </a:solidFill>
                <a:ea typeface="Arial Hebrew" charset="-79"/>
                <a:cs typeface="Arial Hebrew" charset="-79"/>
              </a:rPr>
            </a:b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82BB8C-D95F-7A70-C413-BF6ECE14AB98}"/>
              </a:ext>
            </a:extLst>
          </p:cNvPr>
          <p:cNvGrpSpPr/>
          <p:nvPr/>
        </p:nvGrpSpPr>
        <p:grpSpPr>
          <a:xfrm>
            <a:off x="277022" y="802460"/>
            <a:ext cx="3342077" cy="2874986"/>
            <a:chOff x="277022" y="878658"/>
            <a:chExt cx="3298698" cy="305439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BC61569-3E20-569E-6B94-649F5D3DD674}"/>
                </a:ext>
              </a:extLst>
            </p:cNvPr>
            <p:cNvGrpSpPr/>
            <p:nvPr/>
          </p:nvGrpSpPr>
          <p:grpSpPr>
            <a:xfrm>
              <a:off x="277022" y="878658"/>
              <a:ext cx="3298698" cy="3054398"/>
              <a:chOff x="5008" y="1239097"/>
              <a:chExt cx="4362800" cy="398462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49CA587-BC1A-1BC6-1640-ACBEE80DEC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51369"/>
              <a:stretch/>
            </p:blipFill>
            <p:spPr>
              <a:xfrm>
                <a:off x="191344" y="1239097"/>
                <a:ext cx="4176464" cy="3805211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0B8A3E-EE80-AA18-FE59-A9A84BF0DB36}"/>
                  </a:ext>
                </a:extLst>
              </p:cNvPr>
              <p:cNvSpPr txBox="1"/>
              <p:nvPr/>
            </p:nvSpPr>
            <p:spPr>
              <a:xfrm>
                <a:off x="5008" y="1509502"/>
                <a:ext cx="432048" cy="34514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:endParaRPr lang="en-CH" sz="2000" dirty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4B79ABE-B793-6BBE-2355-5096AF1496DC}"/>
                  </a:ext>
                </a:extLst>
              </p:cNvPr>
              <p:cNvSpPr/>
              <p:nvPr/>
            </p:nvSpPr>
            <p:spPr>
              <a:xfrm>
                <a:off x="3215680" y="5157192"/>
                <a:ext cx="72008" cy="66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000" dirty="0" err="1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B0322F-87C5-0879-4725-207591EFE49E}"/>
                </a:ext>
              </a:extLst>
            </p:cNvPr>
            <p:cNvSpPr txBox="1"/>
            <p:nvPr/>
          </p:nvSpPr>
          <p:spPr>
            <a:xfrm>
              <a:off x="295116" y="979264"/>
              <a:ext cx="328276" cy="1454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eaVert" wrap="square" lIns="0" tIns="0" rIns="0" bIns="0" rtlCol="0">
              <a:spAutoFit/>
            </a:bodyPr>
            <a:lstStyle/>
            <a:p>
              <a:pPr algn="l"/>
              <a:endParaRPr lang="ko-KR" altLang="en-US" sz="2000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E98FF1E-74CA-3C84-C8F3-2AF9AFA68D58}"/>
              </a:ext>
            </a:extLst>
          </p:cNvPr>
          <p:cNvSpPr/>
          <p:nvPr/>
        </p:nvSpPr>
        <p:spPr>
          <a:xfrm>
            <a:off x="4080639" y="6104045"/>
            <a:ext cx="487186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altLang="ko-KR" sz="1100" b="1" dirty="0">
                <a:solidFill>
                  <a:schemeClr val="bg2">
                    <a:lumMod val="50000"/>
                  </a:schemeClr>
                </a:solidFill>
                <a:ea typeface="Arial Hebrew" charset="-79"/>
                <a:cs typeface="Arial Hebrew" charset="-79"/>
              </a:rPr>
              <a:t>S. S. Islam et. al., </a:t>
            </a:r>
            <a:r>
              <a:rPr lang="en-US" altLang="ko-KR" sz="1100" b="1" dirty="0" err="1">
                <a:solidFill>
                  <a:schemeClr val="bg2">
                    <a:lumMod val="50000"/>
                  </a:schemeClr>
                </a:solidFill>
                <a:ea typeface="Arial Hebrew" charset="-79"/>
                <a:cs typeface="Arial Hebrew" charset="-79"/>
              </a:rPr>
              <a:t>Commun</a:t>
            </a:r>
            <a:r>
              <a:rPr lang="en-US" altLang="ko-KR" sz="1100" b="1" dirty="0">
                <a:solidFill>
                  <a:schemeClr val="bg2">
                    <a:lumMod val="50000"/>
                  </a:schemeClr>
                </a:solidFill>
                <a:ea typeface="Arial Hebrew" charset="-79"/>
                <a:cs typeface="Arial Hebrew" charset="-79"/>
              </a:rPr>
              <a:t>. Phys. 8, 291 (2025).</a:t>
            </a:r>
            <a:endParaRPr lang="en-GB" sz="1100" b="1" dirty="0">
              <a:solidFill>
                <a:schemeClr val="bg2">
                  <a:lumMod val="50000"/>
                </a:schemeClr>
              </a:solidFill>
              <a:ea typeface="Arial Hebrew" charset="-79"/>
              <a:cs typeface="Arial Hebrew"/>
            </a:endParaRPr>
          </a:p>
          <a:p>
            <a:r>
              <a:rPr lang="en-GB" sz="1100" b="1" dirty="0">
                <a:solidFill>
                  <a:schemeClr val="bg2">
                    <a:lumMod val="50000"/>
                  </a:schemeClr>
                </a:solidFill>
                <a:ea typeface="Arial Hebrew" charset="-79"/>
                <a:cs typeface="Arial Hebrew"/>
              </a:rPr>
              <a:t>Z. Guguchia et. al., Proc. Natl. </a:t>
            </a:r>
            <a:r>
              <a:rPr lang="en-GB" sz="1100" b="1" dirty="0" err="1">
                <a:solidFill>
                  <a:schemeClr val="bg2">
                    <a:lumMod val="50000"/>
                  </a:schemeClr>
                </a:solidFill>
                <a:ea typeface="Arial Hebrew" charset="-79"/>
                <a:cs typeface="Arial Hebrew"/>
              </a:rPr>
              <a:t>Acd</a:t>
            </a:r>
            <a:r>
              <a:rPr lang="en-GB" sz="1100" b="1" dirty="0">
                <a:solidFill>
                  <a:schemeClr val="bg2">
                    <a:lumMod val="50000"/>
                  </a:schemeClr>
                </a:solidFill>
                <a:ea typeface="Arial Hebrew" charset="-79"/>
                <a:cs typeface="Arial Hebrew"/>
              </a:rPr>
              <a:t>. Sci. U.S.A. 121, e2303423120 (2024).</a:t>
            </a:r>
          </a:p>
          <a:p>
            <a:r>
              <a:rPr lang="en-GB" altLang="ko-KR" sz="1100" b="1" dirty="0">
                <a:solidFill>
                  <a:schemeClr val="bg2">
                    <a:lumMod val="50000"/>
                  </a:schemeClr>
                </a:solidFill>
                <a:ea typeface="Arial Hebrew" charset="-79"/>
                <a:cs typeface="Arial Hebrew"/>
              </a:rPr>
              <a:t>Z. Guguchia et. al., Phys. Rev. Lett. 125, 097005 (2020).</a:t>
            </a:r>
          </a:p>
        </p:txBody>
      </p:sp>
    </p:spTree>
    <p:extLst>
      <p:ext uri="{BB962C8B-B14F-4D97-AF65-F5344CB8AC3E}">
        <p14:creationId xmlns:p14="http://schemas.microsoft.com/office/powerpoint/2010/main" val="380412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306" grpId="0"/>
      <p:bldP spid="307" grpId="0"/>
      <p:bldP spid="311" grpId="0"/>
      <p:bldP spid="312" grpId="0" animBg="1"/>
      <p:bldP spid="313" grpId="0" animBg="1"/>
      <p:bldP spid="3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Box 2"/>
          <p:cNvSpPr txBox="1">
            <a:spLocks noChangeArrowheads="1"/>
          </p:cNvSpPr>
          <p:nvPr/>
        </p:nvSpPr>
        <p:spPr bwMode="auto">
          <a:xfrm>
            <a:off x="407368" y="980728"/>
            <a:ext cx="11593288" cy="42473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>
              <a:buFont typeface="Wingdings" charset="2"/>
              <a:buChar char="Ø"/>
            </a:pPr>
            <a:r>
              <a:rPr lang="en-US" altLang="ko-KR" dirty="0">
                <a:latin typeface="Arial Hebrew" charset="-79"/>
                <a:ea typeface="Arial Hebrew" charset="-79"/>
                <a:cs typeface="Arial Hebrew" charset="-79"/>
              </a:rPr>
              <a:t>Large-volume-fraction spin-stripe order is anti-correlated with 3D SC coherence. </a:t>
            </a: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pPr algn="just">
              <a:buFont typeface="Wingdings" charset="2"/>
              <a:buChar char="Ø"/>
            </a:pP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pPr algn="just">
              <a:buFont typeface="Wingdings" charset="2"/>
              <a:buChar char="Ø"/>
            </a:pPr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An </a:t>
            </a:r>
            <a:r>
              <a:rPr lang="en-US" b="1" dirty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extremely low in-plane uniaxial stress of  0.1 </a:t>
            </a:r>
            <a:r>
              <a:rPr lang="en-US" b="1" dirty="0" err="1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GPa</a:t>
            </a:r>
            <a:r>
              <a:rPr lang="en-US" b="1" dirty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induces a dramatic rise in the onset of 3D superconductivity. </a:t>
            </a:r>
            <a:r>
              <a:rPr lang="en-US" altLang="ko-KR" dirty="0">
                <a:latin typeface="Arial Hebrew" charset="-79"/>
                <a:ea typeface="Arial Hebrew" charset="-79"/>
                <a:cs typeface="Arial Hebrew" charset="-79"/>
              </a:rPr>
              <a:t>These states are </a:t>
            </a:r>
            <a:r>
              <a:rPr lang="en-US" altLang="ko-KR" b="1" dirty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very finely balanced</a:t>
            </a:r>
            <a:r>
              <a:rPr lang="en-US" altLang="ko-KR" dirty="0">
                <a:latin typeface="Arial Hebrew" charset="-79"/>
                <a:ea typeface="Arial Hebrew" charset="-79"/>
                <a:cs typeface="Arial Hebrew" charset="-79"/>
              </a:rPr>
              <a:t>.</a:t>
            </a: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algn="just"/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pPr algn="just">
              <a:buFont typeface="Wingdings" charset="2"/>
              <a:buChar char="Ø"/>
            </a:pPr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The onset temperatures of 3D superconductivity and spin-stripe order are </a:t>
            </a:r>
            <a:r>
              <a:rPr lang="en-US" b="1" dirty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very similar above critical pressure. </a:t>
            </a: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pPr algn="just">
              <a:buFont typeface="Wingdings" charset="2"/>
              <a:buChar char="Ø"/>
            </a:pP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pPr algn="just">
              <a:buFont typeface="Wingdings" charset="2"/>
              <a:buChar char="Ø"/>
            </a:pP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pPr algn="just">
              <a:buFont typeface="Wingdings" charset="2"/>
              <a:buChar char="Ø"/>
            </a:pP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pPr algn="just">
              <a:buFont typeface="Wingdings" charset="2"/>
              <a:buChar char="Ø"/>
            </a:pPr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pPr marL="0" indent="0" algn="just"/>
            <a:endParaRPr lang="en-US" dirty="0">
              <a:latin typeface="Arial Hebrew" charset="-79"/>
              <a:ea typeface="Arial Hebrew" charset="-79"/>
              <a:cs typeface="Arial Hebrew" charset="-79"/>
            </a:endParaRPr>
          </a:p>
          <a:p>
            <a:pPr algn="just">
              <a:buFont typeface="Wingdings" charset="2"/>
              <a:buChar char="Ø"/>
            </a:pPr>
            <a:r>
              <a:rPr lang="en-US" b="1" dirty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c-axis strain causes the reduction of T</a:t>
            </a:r>
            <a:r>
              <a:rPr lang="en-US" baseline="-25000" dirty="0">
                <a:latin typeface="Arial Hebrew" charset="-79"/>
                <a:ea typeface="Arial Hebrew" charset="-79"/>
                <a:cs typeface="Arial Hebrew" charset="-79"/>
              </a:rPr>
              <a:t>c</a:t>
            </a:r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, has a </a:t>
            </a:r>
            <a:r>
              <a:rPr lang="en-US" b="1" dirty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negligible effect</a:t>
            </a:r>
            <a:r>
              <a:rPr lang="en-US" b="1" dirty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on the magnetic fraction and T</a:t>
            </a:r>
            <a:r>
              <a:rPr lang="en-US" baseline="-25000" dirty="0">
                <a:latin typeface="Arial Hebrew" charset="-79"/>
                <a:ea typeface="Arial Hebrew" charset="-79"/>
                <a:cs typeface="Arial Hebrew" charset="-79"/>
              </a:rPr>
              <a:t>so</a:t>
            </a:r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.</a:t>
            </a:r>
            <a:r>
              <a:rPr lang="en-US" dirty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  </a:t>
            </a:r>
          </a:p>
          <a:p>
            <a:pPr algn="just">
              <a:buFont typeface="Wingdings" charset="2"/>
              <a:buChar char="Ø"/>
            </a:pPr>
            <a:endParaRPr lang="en-US" b="1" dirty="0">
              <a:solidFill>
                <a:srgbClr val="FF0000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algn="just">
              <a:buFont typeface="Wingdings" charset="2"/>
              <a:buChar char="Ø"/>
            </a:pPr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Highly </a:t>
            </a:r>
            <a:r>
              <a:rPr lang="en-US" b="1" dirty="0">
                <a:solidFill>
                  <a:srgbClr val="FF0000"/>
                </a:solidFill>
                <a:latin typeface="Arial Hebrew" charset="-79"/>
                <a:ea typeface="Arial Hebrew" charset="-79"/>
                <a:cs typeface="Arial Hebrew" charset="-79"/>
              </a:rPr>
              <a:t>anisotropic strain </a:t>
            </a:r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response for both superconductivity and spin-stripe order.</a:t>
            </a:r>
            <a:endParaRPr lang="en-US" dirty="0">
              <a:solidFill>
                <a:srgbClr val="FF0000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82890" y="2859613"/>
            <a:ext cx="6516724" cy="1138773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This could suggest underlying pairing mechanism for 2D (PDW) and uniform 3D SC orders are </a:t>
            </a:r>
            <a:r>
              <a:rPr lang="en-US" altLang="ko-KR" sz="17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essentially same.</a:t>
            </a:r>
            <a:endParaRPr lang="en-US" sz="17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algn="ctr"/>
            <a:endParaRPr lang="en-US" sz="17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  <a:p>
            <a:pPr algn="ctr"/>
            <a:r>
              <a:rPr lang="en-US" sz="17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</a:rPr>
              <a:t>Impose an important constraint on theoretical models!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207568" y="116632"/>
            <a:ext cx="1224136" cy="648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15E8DB-BD59-5E0E-0644-7DF604ACAD5F}"/>
              </a:ext>
            </a:extLst>
          </p:cNvPr>
          <p:cNvSpPr txBox="1">
            <a:spLocks/>
          </p:cNvSpPr>
          <p:nvPr/>
        </p:nvSpPr>
        <p:spPr>
          <a:xfrm>
            <a:off x="5195900" y="213622"/>
            <a:ext cx="2016224" cy="395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 Hebrew" charset="-79"/>
                <a:ea typeface="Arial Hebrew" charset="-79"/>
                <a:cs typeface="Arial Hebrew" charset="-79"/>
              </a:rPr>
              <a:t>Conclusion</a:t>
            </a:r>
            <a:br>
              <a:rPr lang="en-US" dirty="0">
                <a:latin typeface="Arial Hebrew" charset="-79"/>
                <a:ea typeface="Arial Hebrew" charset="-79"/>
                <a:cs typeface="Arial Hebrew" charset="-79"/>
              </a:rPr>
            </a:br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888457-C073-C56A-AFD1-1621F1A09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221" y="6584671"/>
            <a:ext cx="2844800" cy="368300"/>
          </a:xfrm>
        </p:spPr>
        <p:txBody>
          <a:bodyPr/>
          <a:lstStyle/>
          <a:p>
            <a:pPr>
              <a:defRPr/>
            </a:pPr>
            <a:fld id="{8D589C4F-DF06-7841-BF08-2F65EC0C0B59}" type="slidenum">
              <a:rPr lang="en-CH" smtClean="0"/>
              <a:pPr>
                <a:defRPr/>
              </a:pPr>
              <a:t>21</a:t>
            </a:fld>
            <a:endParaRPr lang="en-C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313762-24BD-4DE8-206A-82866EC24D78}"/>
              </a:ext>
            </a:extLst>
          </p:cNvPr>
          <p:cNvSpPr/>
          <p:nvPr/>
        </p:nvSpPr>
        <p:spPr>
          <a:xfrm>
            <a:off x="3683732" y="5561591"/>
            <a:ext cx="5715040" cy="584775"/>
          </a:xfrm>
          <a:prstGeom prst="rect">
            <a:avLst/>
          </a:prstGeom>
          <a:solidFill>
            <a:schemeClr val="tx1"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Hebrew" charset="-79"/>
                <a:ea typeface="Arial Hebrew" charset="-79"/>
                <a:cs typeface="Arial Hebrew" charset="-79"/>
                <a:sym typeface="Wingdings" panose="05000000000000000000" pitchFamily="2" charset="2"/>
              </a:rPr>
              <a:t>Critical role of crystallographic anisotropy in governing competing electronic phases in LBCO.</a:t>
            </a:r>
            <a:endParaRPr lang="en-US" sz="1700" b="1" dirty="0">
              <a:solidFill>
                <a:schemeClr val="bg1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DA094-6B8E-B6DA-DEF8-293BA06730BF}"/>
              </a:ext>
            </a:extLst>
          </p:cNvPr>
          <p:cNvSpPr txBox="1"/>
          <p:nvPr/>
        </p:nvSpPr>
        <p:spPr>
          <a:xfrm>
            <a:off x="4295800" y="643146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1"/>
            <a:r>
              <a:rPr lang="is-IS" altLang="ko-KR" sz="1800" dirty="0">
                <a:solidFill>
                  <a:srgbClr val="FF0000"/>
                </a:solidFill>
                <a:latin typeface="+mn-lt"/>
                <a:ea typeface="Arial Hebrew" charset="-79"/>
                <a:cs typeface="Arial Hebrew" charset="-79"/>
              </a:rPr>
              <a:t>S. S. Islam et. al., </a:t>
            </a:r>
            <a:r>
              <a:rPr lang="en-US" altLang="ko-KR" sz="1800" dirty="0" err="1">
                <a:solidFill>
                  <a:srgbClr val="FF0000"/>
                </a:solidFill>
                <a:latin typeface="+mn-lt"/>
                <a:ea typeface="Arial Hebrew" charset="-79"/>
                <a:cs typeface="Arial Hebrew" charset="-79"/>
              </a:rPr>
              <a:t>Commun</a:t>
            </a:r>
            <a:r>
              <a:rPr lang="en-US" altLang="ko-KR" sz="1800" dirty="0">
                <a:solidFill>
                  <a:srgbClr val="FF0000"/>
                </a:solidFill>
                <a:latin typeface="+mn-lt"/>
                <a:ea typeface="Arial Hebrew" charset="-79"/>
                <a:cs typeface="Arial Hebrew" charset="-79"/>
              </a:rPr>
              <a:t>. Phys. </a:t>
            </a:r>
            <a:r>
              <a:rPr lang="en-US" altLang="ko-KR" sz="1800" b="1" dirty="0">
                <a:solidFill>
                  <a:srgbClr val="FF0000"/>
                </a:solidFill>
                <a:latin typeface="+mn-lt"/>
                <a:ea typeface="Arial Hebrew" charset="-79"/>
                <a:cs typeface="Arial Hebrew" charset="-79"/>
              </a:rPr>
              <a:t>8</a:t>
            </a:r>
            <a:r>
              <a:rPr lang="en-US" altLang="ko-KR" sz="1800" dirty="0">
                <a:solidFill>
                  <a:srgbClr val="FF0000"/>
                </a:solidFill>
                <a:latin typeface="+mn-lt"/>
                <a:ea typeface="Arial Hebrew" charset="-79"/>
                <a:cs typeface="Arial Hebrew" charset="-79"/>
              </a:rPr>
              <a:t>, 291 (2025)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48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36BD6-D1A5-BDC7-3401-E22C67C02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8CED5E-05D2-1EB6-1254-A25B8A7CCF39}"/>
              </a:ext>
            </a:extLst>
          </p:cNvPr>
          <p:cNvSpPr/>
          <p:nvPr/>
        </p:nvSpPr>
        <p:spPr bwMode="auto">
          <a:xfrm>
            <a:off x="2586535" y="116632"/>
            <a:ext cx="1224136" cy="648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+mj-lt"/>
            </a:endParaRPr>
          </a:p>
        </p:txBody>
      </p:sp>
      <p:sp>
        <p:nvSpPr>
          <p:cNvPr id="8" name="Shape 208">
            <a:extLst>
              <a:ext uri="{FF2B5EF4-FFF2-40B4-BE49-F238E27FC236}">
                <a16:creationId xmlns:a16="http://schemas.microsoft.com/office/drawing/2014/main" id="{BC0308CA-3695-BCB4-3A45-A188C6B09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966357"/>
            <a:ext cx="4896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PSI Center for Neutron and Muon Sciences</a:t>
            </a:r>
          </a:p>
        </p:txBody>
      </p:sp>
      <p:sp>
        <p:nvSpPr>
          <p:cNvPr id="15" name="Shape 208">
            <a:extLst>
              <a:ext uri="{FF2B5EF4-FFF2-40B4-BE49-F238E27FC236}">
                <a16:creationId xmlns:a16="http://schemas.microsoft.com/office/drawing/2014/main" id="{2D2A2CFB-B7E9-8D09-A895-34AC2EE73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108" y="980728"/>
            <a:ext cx="35814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Technische</a:t>
            </a: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 Universität Dresden</a:t>
            </a:r>
          </a:p>
        </p:txBody>
      </p:sp>
      <p:sp>
        <p:nvSpPr>
          <p:cNvPr id="16" name="Shape 208">
            <a:extLst>
              <a:ext uri="{FF2B5EF4-FFF2-40B4-BE49-F238E27FC236}">
                <a16:creationId xmlns:a16="http://schemas.microsoft.com/office/drawing/2014/main" id="{3AC86F24-C03F-2865-F27A-474D1CF8D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8156" y="2049959"/>
            <a:ext cx="5053270" cy="7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MPI, Stuttgart</a:t>
            </a: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Clifford Hicks</a:t>
            </a:r>
          </a:p>
        </p:txBody>
      </p:sp>
      <p:sp>
        <p:nvSpPr>
          <p:cNvPr id="17" name="Shape 208">
            <a:extLst>
              <a:ext uri="{FF2B5EF4-FFF2-40B4-BE49-F238E27FC236}">
                <a16:creationId xmlns:a16="http://schemas.microsoft.com/office/drawing/2014/main" id="{0BBBA97A-266F-D767-F784-FA9FFEC76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376" y="3356992"/>
            <a:ext cx="39312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Sophia University</a:t>
            </a:r>
          </a:p>
        </p:txBody>
      </p:sp>
      <p:sp>
        <p:nvSpPr>
          <p:cNvPr id="18" name="Shape 208">
            <a:extLst>
              <a:ext uri="{FF2B5EF4-FFF2-40B4-BE49-F238E27FC236}">
                <a16:creationId xmlns:a16="http://schemas.microsoft.com/office/drawing/2014/main" id="{ABC65AB2-62B1-2BDF-F9C5-C544B0765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451" y="3344505"/>
            <a:ext cx="4824536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Brookhaven National Laboratory</a:t>
            </a: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John M. </a:t>
            </a: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Tranquada</a:t>
            </a:r>
            <a:endParaRPr lang="en-US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Genda Gu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D9999F-75F3-51A8-7F4F-82E0A52F2175}"/>
              </a:ext>
            </a:extLst>
          </p:cNvPr>
          <p:cNvSpPr txBox="1">
            <a:spLocks/>
          </p:cNvSpPr>
          <p:nvPr/>
        </p:nvSpPr>
        <p:spPr>
          <a:xfrm>
            <a:off x="1271464" y="229498"/>
            <a:ext cx="9505056" cy="5352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kern="0" dirty="0">
                <a:solidFill>
                  <a:schemeClr val="tx1"/>
                </a:solidFill>
                <a:ea typeface="Arial Hebrew" charset="-79"/>
                <a:cs typeface="Arial Hebrew" charset="-79"/>
              </a:rPr>
              <a:t>Acknowledgements</a:t>
            </a:r>
          </a:p>
        </p:txBody>
      </p:sp>
      <p:sp>
        <p:nvSpPr>
          <p:cNvPr id="19" name="Shape 208">
            <a:extLst>
              <a:ext uri="{FF2B5EF4-FFF2-40B4-BE49-F238E27FC236}">
                <a16:creationId xmlns:a16="http://schemas.microsoft.com/office/drawing/2014/main" id="{72E0F9CE-60D9-B8EA-7B06-80145F2B4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632" y="1452066"/>
            <a:ext cx="2628292" cy="31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800"/>
              </a:spcBef>
            </a:pPr>
            <a:r>
              <a:rPr lang="de-DE" altLang="en-US" sz="1600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Hubertus Luetkens</a:t>
            </a:r>
          </a:p>
          <a:p>
            <a:pPr>
              <a:spcBef>
                <a:spcPts val="800"/>
              </a:spcBef>
            </a:pPr>
            <a:r>
              <a:rPr lang="de-DE" altLang="en-US" sz="1600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Jennifer Nadine Graham</a:t>
            </a: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Orion Gerguri</a:t>
            </a: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Petr Král</a:t>
            </a: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Jonas A. Krieger</a:t>
            </a: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Thomas J Hicken</a:t>
            </a:r>
            <a:endParaRPr lang="de-DE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Hrishikesh Gopakumar</a:t>
            </a: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Marek </a:t>
            </a: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Bartkowiak</a:t>
            </a:r>
            <a:endParaRPr lang="en-US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Markus Müller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9528B3-BA85-673A-901C-465BAC52A6F8}"/>
              </a:ext>
            </a:extLst>
          </p:cNvPr>
          <p:cNvSpPr txBox="1"/>
          <p:nvPr/>
        </p:nvSpPr>
        <p:spPr>
          <a:xfrm>
            <a:off x="335360" y="1452066"/>
            <a:ext cx="2288400" cy="3129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de-DE" altLang="en-US" sz="1600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Zurab Guguchia  </a:t>
            </a:r>
          </a:p>
          <a:p>
            <a:pPr>
              <a:spcBef>
                <a:spcPts val="800"/>
              </a:spcBef>
            </a:pPr>
            <a:r>
              <a:rPr lang="de-DE" altLang="en-US" sz="1600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Vahid Sazgari   </a:t>
            </a: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Toni Shiroka</a:t>
            </a: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 </a:t>
            </a: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Rustem Khassanov</a:t>
            </a:r>
          </a:p>
          <a:p>
            <a:pPr>
              <a:spcBef>
                <a:spcPts val="800"/>
              </a:spcBef>
            </a:pP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Debarchan</a:t>
            </a: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 Das</a:t>
            </a:r>
            <a:endParaRPr lang="de-DE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800"/>
              </a:spcBef>
            </a:pP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Mathias Elender</a:t>
            </a: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Alex Amato</a:t>
            </a:r>
            <a:endParaRPr lang="de-DE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Gediminas Simutis</a:t>
            </a:r>
            <a:r>
              <a:rPr lang="de-DE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     </a:t>
            </a:r>
          </a:p>
          <a:p>
            <a:pPr>
              <a:spcBef>
                <a:spcPts val="8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Marc </a:t>
            </a: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Janoschek</a:t>
            </a: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2EC80A-6342-5027-9BE4-CF53C666521E}"/>
              </a:ext>
            </a:extLst>
          </p:cNvPr>
          <p:cNvSpPr txBox="1"/>
          <p:nvPr/>
        </p:nvSpPr>
        <p:spPr>
          <a:xfrm>
            <a:off x="9480376" y="3725933"/>
            <a:ext cx="2288400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Ikuya</a:t>
            </a: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 </a:t>
            </a: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Maetsu</a:t>
            </a:r>
            <a:endParaRPr lang="en-US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Tadashi Adachi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0A454E-FB8C-A5AA-10B3-DE16196A70D3}"/>
              </a:ext>
            </a:extLst>
          </p:cNvPr>
          <p:cNvSpPr txBox="1"/>
          <p:nvPr/>
        </p:nvSpPr>
        <p:spPr>
          <a:xfrm>
            <a:off x="5449693" y="1429469"/>
            <a:ext cx="2717366" cy="1423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altLang="en-US" sz="1600" b="1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Hans-henning</a:t>
            </a:r>
            <a:r>
              <a:rPr lang="en-US" altLang="en-US" sz="1600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 Klauss</a:t>
            </a: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Rajib Sarkar</a:t>
            </a: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Shreenanda Ghosh</a:t>
            </a:r>
          </a:p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Felix </a:t>
            </a:r>
            <a:r>
              <a:rPr lang="en-US" altLang="en-US" sz="16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Brückner</a:t>
            </a:r>
            <a:endParaRPr lang="en-US" altLang="en-US" sz="16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4E1EF8-82D3-1552-7839-28F0B514CF82}"/>
              </a:ext>
            </a:extLst>
          </p:cNvPr>
          <p:cNvSpPr txBox="1"/>
          <p:nvPr/>
        </p:nvSpPr>
        <p:spPr>
          <a:xfrm>
            <a:off x="9408368" y="973790"/>
            <a:ext cx="5832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b="1" dirty="0">
                <a:latin typeface="+mj-lt"/>
              </a:rPr>
              <a:t>Tsung-Dao Lee Institute</a:t>
            </a:r>
            <a:endParaRPr lang="en-US" b="1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947C38-87EC-61BF-8457-ECE88643DABA}"/>
              </a:ext>
            </a:extLst>
          </p:cNvPr>
          <p:cNvSpPr txBox="1"/>
          <p:nvPr/>
        </p:nvSpPr>
        <p:spPr>
          <a:xfrm>
            <a:off x="9408680" y="1423373"/>
            <a:ext cx="4549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US" altLang="en-US" sz="16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Vadim Grinenko</a:t>
            </a: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E4C585BA-3F83-DD79-129D-1A5E496CFD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6411" y="6373068"/>
            <a:ext cx="2844800" cy="368300"/>
          </a:xfrm>
        </p:spPr>
        <p:txBody>
          <a:bodyPr/>
          <a:lstStyle/>
          <a:p>
            <a:pPr>
              <a:defRPr/>
            </a:pPr>
            <a:fld id="{8D589C4F-DF06-7841-BF08-2F65EC0C0B59}" type="slidenum">
              <a:rPr lang="en-CH" smtClean="0">
                <a:latin typeface="+mj-lt"/>
              </a:rPr>
              <a:pPr>
                <a:defRPr/>
              </a:pPr>
              <a:t>22</a:t>
            </a:fld>
            <a:endParaRPr lang="en-CH">
              <a:latin typeface="+mj-lt"/>
            </a:endParaRPr>
          </a:p>
        </p:txBody>
      </p:sp>
      <p:sp>
        <p:nvSpPr>
          <p:cNvPr id="2" name="Shape 208">
            <a:extLst>
              <a:ext uri="{FF2B5EF4-FFF2-40B4-BE49-F238E27FC236}">
                <a16:creationId xmlns:a16="http://schemas.microsoft.com/office/drawing/2014/main" id="{BEFF125D-0694-AF3F-5F01-FB6941AD8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074" y="4842735"/>
            <a:ext cx="3931203" cy="10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University of Zürich</a:t>
            </a:r>
          </a:p>
          <a:p>
            <a:pPr>
              <a:spcBef>
                <a:spcPts val="800"/>
              </a:spcBef>
            </a:pPr>
            <a:r>
              <a:rPr lang="de-DE" altLang="en-US" sz="15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Johan Chang </a:t>
            </a:r>
          </a:p>
          <a:p>
            <a:pPr>
              <a:spcBef>
                <a:spcPts val="800"/>
              </a:spcBef>
            </a:pPr>
            <a:r>
              <a:rPr lang="de-DE" altLang="en-US" sz="15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Julia Küspert</a:t>
            </a:r>
          </a:p>
        </p:txBody>
      </p:sp>
      <p:sp>
        <p:nvSpPr>
          <p:cNvPr id="3" name="Shape 208">
            <a:extLst>
              <a:ext uri="{FF2B5EF4-FFF2-40B4-BE49-F238E27FC236}">
                <a16:creationId xmlns:a16="http://schemas.microsoft.com/office/drawing/2014/main" id="{32712AA4-AB30-EF32-C52F-F024C2D77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7058" y="4797152"/>
            <a:ext cx="261773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Tohoku University</a:t>
            </a:r>
          </a:p>
          <a:p>
            <a:pPr>
              <a:spcBef>
                <a:spcPts val="900"/>
              </a:spcBef>
            </a:pPr>
            <a:r>
              <a:rPr lang="en-US" altLang="en-US" sz="15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Yoji Koike</a:t>
            </a:r>
          </a:p>
        </p:txBody>
      </p:sp>
      <p:sp>
        <p:nvSpPr>
          <p:cNvPr id="4" name="Shape 208">
            <a:extLst>
              <a:ext uri="{FF2B5EF4-FFF2-40B4-BE49-F238E27FC236}">
                <a16:creationId xmlns:a16="http://schemas.microsoft.com/office/drawing/2014/main" id="{D686CE0D-EFE5-E3A9-2989-1BBAE836B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509" y="4842735"/>
            <a:ext cx="2617733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ts val="900"/>
              </a:spcBef>
            </a:pPr>
            <a:r>
              <a:rPr lang="en-US" altLang="en-US" b="1" dirty="0">
                <a:latin typeface="+mj-lt"/>
                <a:ea typeface="Arial Hebrew" charset="-79"/>
                <a:cs typeface="Arial Hebrew" charset="-79"/>
                <a:sym typeface="Arial" charset="0"/>
              </a:rPr>
              <a:t>DESY</a:t>
            </a:r>
          </a:p>
          <a:p>
            <a:pPr>
              <a:spcBef>
                <a:spcPts val="900"/>
              </a:spcBef>
            </a:pPr>
            <a:r>
              <a:rPr lang="en-US" altLang="en-US" sz="15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Martin Von Zimmermann</a:t>
            </a:r>
          </a:p>
          <a:p>
            <a:pPr>
              <a:spcBef>
                <a:spcPts val="900"/>
              </a:spcBef>
            </a:pPr>
            <a:r>
              <a:rPr lang="en-US" altLang="en-US" sz="1500" dirty="0">
                <a:latin typeface="+mj-lt"/>
                <a:ea typeface="Arial Hebrew" charset="-79"/>
                <a:cs typeface="Arial Hebrew" charset="-79"/>
                <a:sym typeface="Arial" charset="0"/>
              </a:rPr>
              <a:t>Oleh </a:t>
            </a:r>
            <a:r>
              <a:rPr lang="en-US" altLang="en-US" sz="1500" dirty="0" err="1">
                <a:latin typeface="+mj-lt"/>
                <a:ea typeface="Arial Hebrew" charset="-79"/>
                <a:cs typeface="Arial Hebrew" charset="-79"/>
                <a:sym typeface="Arial" charset="0"/>
              </a:rPr>
              <a:t>Ivashko</a:t>
            </a:r>
            <a:endParaRPr lang="en-US" altLang="en-US" sz="1500" dirty="0">
              <a:latin typeface="+mj-lt"/>
              <a:ea typeface="Arial Hebrew" charset="-79"/>
              <a:cs typeface="Arial Hebrew" charset="-79"/>
              <a:sym typeface="Arial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87CD62-6D75-7083-2E6D-19E661D6ED2C}"/>
              </a:ext>
            </a:extLst>
          </p:cNvPr>
          <p:cNvSpPr txBox="1">
            <a:spLocks/>
          </p:cNvSpPr>
          <p:nvPr/>
        </p:nvSpPr>
        <p:spPr>
          <a:xfrm>
            <a:off x="3810671" y="6127233"/>
            <a:ext cx="9865096" cy="8599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000073"/>
                </a:solidFill>
                <a:latin typeface="+mn-lt"/>
                <a:ea typeface="Arial Hebrew" charset="-79"/>
                <a:cs typeface="Arial Hebrew" charset="-79"/>
              </a:rPr>
              <a:t>Thank you for your attention!</a:t>
            </a:r>
            <a:br>
              <a:rPr lang="en-US" sz="3200" dirty="0">
                <a:solidFill>
                  <a:srgbClr val="000073"/>
                </a:solidFill>
                <a:latin typeface="+mn-lt"/>
                <a:ea typeface="Arial Hebrew" charset="-79"/>
                <a:cs typeface="Arial Hebrew" charset="-79"/>
              </a:rPr>
            </a:br>
            <a:endParaRPr lang="en-GB" sz="3200" dirty="0">
              <a:solidFill>
                <a:srgbClr val="00007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1157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B850EAF3-A186-A504-5E51-2F851B90349F}"/>
              </a:ext>
            </a:extLst>
          </p:cNvPr>
          <p:cNvSpPr txBox="1">
            <a:spLocks/>
          </p:cNvSpPr>
          <p:nvPr/>
        </p:nvSpPr>
        <p:spPr>
          <a:xfrm>
            <a:off x="551384" y="309411"/>
            <a:ext cx="10081120" cy="7994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LBCO:</a:t>
            </a:r>
            <a:r>
              <a:rPr lang="en-GB" sz="2400" baseline="-25000" dirty="0"/>
              <a:t> </a:t>
            </a:r>
            <a:r>
              <a:rPr lang="en-GB" sz="2400" baseline="30000" dirty="0"/>
              <a:t> </a:t>
            </a:r>
            <a:r>
              <a:rPr lang="en-GB" sz="2400" dirty="0"/>
              <a:t>Transport measurements under in-plane stress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091089-1865-3652-2CD7-C59A80669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80" y="1019096"/>
            <a:ext cx="2088232" cy="237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71CE77-FBC6-9716-B13B-7A003F4684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6" b="21644"/>
          <a:stretch/>
        </p:blipFill>
        <p:spPr>
          <a:xfrm>
            <a:off x="515380" y="3654323"/>
            <a:ext cx="2088232" cy="2493955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B3F6BF3-F2BA-593D-1BF3-ED07274F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23</a:t>
            </a:fld>
            <a:endParaRPr lang="en-GB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46509A-3014-86F9-CA94-CAE04B9B5B8A}"/>
              </a:ext>
            </a:extLst>
          </p:cNvPr>
          <p:cNvSpPr/>
          <p:nvPr/>
        </p:nvSpPr>
        <p:spPr>
          <a:xfrm>
            <a:off x="2631237" y="936350"/>
            <a:ext cx="3600400" cy="1354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B002BD5-C246-CA5D-AA79-067114340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40" y="1201194"/>
            <a:ext cx="9196482" cy="473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50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15AC0E7A-C7D4-5AD5-A9CA-F48E7425A551}"/>
              </a:ext>
            </a:extLst>
          </p:cNvPr>
          <p:cNvGrpSpPr/>
          <p:nvPr/>
        </p:nvGrpSpPr>
        <p:grpSpPr>
          <a:xfrm>
            <a:off x="4431734" y="3812151"/>
            <a:ext cx="3808739" cy="2929217"/>
            <a:chOff x="3172876" y="3490581"/>
            <a:chExt cx="3808739" cy="2929217"/>
          </a:xfrm>
        </p:grpSpPr>
        <p:grpSp>
          <p:nvGrpSpPr>
            <p:cNvPr id="13" name="Group 12"/>
            <p:cNvGrpSpPr/>
            <p:nvPr/>
          </p:nvGrpSpPr>
          <p:grpSpPr>
            <a:xfrm>
              <a:off x="3172876" y="3573016"/>
              <a:ext cx="2890302" cy="2846782"/>
              <a:chOff x="1043607" y="3429000"/>
              <a:chExt cx="3348806" cy="313834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19128"/>
              <a:stretch/>
            </p:blipFill>
            <p:spPr>
              <a:xfrm>
                <a:off x="1043607" y="3717032"/>
                <a:ext cx="3348806" cy="2850315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 bwMode="auto">
              <a:xfrm>
                <a:off x="1043608" y="3429000"/>
                <a:ext cx="288255" cy="42395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2400">
                  <a:latin typeface="Times" charset="0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D13A471-C2D3-D24C-662F-D50CE9304CA7}"/>
                </a:ext>
              </a:extLst>
            </p:cNvPr>
            <p:cNvGrpSpPr/>
            <p:nvPr/>
          </p:nvGrpSpPr>
          <p:grpSpPr>
            <a:xfrm>
              <a:off x="6066613" y="3490581"/>
              <a:ext cx="915002" cy="2530707"/>
              <a:chOff x="251520" y="3429000"/>
              <a:chExt cx="1080343" cy="2850125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F7D3D2EF-F0AA-70FC-6E63-617409EAE3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80872" b="10112"/>
              <a:stretch/>
            </p:blipFill>
            <p:spPr>
              <a:xfrm>
                <a:off x="251520" y="3717033"/>
                <a:ext cx="792088" cy="2562092"/>
              </a:xfrm>
              <a:prstGeom prst="rect">
                <a:avLst/>
              </a:prstGeom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D5B47FC-E8E0-2608-18BD-0E0D62B65D38}"/>
                  </a:ext>
                </a:extLst>
              </p:cNvPr>
              <p:cNvSpPr/>
              <p:nvPr/>
            </p:nvSpPr>
            <p:spPr bwMode="auto">
              <a:xfrm>
                <a:off x="1043608" y="3429000"/>
                <a:ext cx="288255" cy="42395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2400">
                  <a:latin typeface="Times" charset="0"/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 bwMode="auto">
          <a:xfrm>
            <a:off x="2207568" y="116632"/>
            <a:ext cx="1224136" cy="648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19AA8E-E03A-35A0-EA27-0D1964B48544}"/>
              </a:ext>
            </a:extLst>
          </p:cNvPr>
          <p:cNvSpPr/>
          <p:nvPr/>
        </p:nvSpPr>
        <p:spPr>
          <a:xfrm>
            <a:off x="351208" y="1734680"/>
            <a:ext cx="33843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 Hebrew" charset="-79"/>
                <a:ea typeface="Arial Hebrew" charset="-79"/>
                <a:cs typeface="Arial Hebrew" charset="-79"/>
              </a:rPr>
              <a:t>Elastic X-ray scattering scans </a:t>
            </a:r>
            <a:r>
              <a:rPr lang="en-US" sz="1600" dirty="0"/>
              <a:t>of the (020)o/(200)o Bragg peaks at several temperatures through the transition from the LTO phase to the LTT phase with coexistence of the two phases at intermediate temperatures.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52F3DFB-19FD-D233-8BC5-309B48D54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035" y="550012"/>
            <a:ext cx="10081120" cy="892666"/>
          </a:xfrm>
        </p:spPr>
        <p:txBody>
          <a:bodyPr/>
          <a:lstStyle/>
          <a:p>
            <a:pPr algn="ctr"/>
            <a:r>
              <a:rPr lang="en-CH" spc="31" dirty="0">
                <a:cs typeface="Arial Hebrew" pitchFamily="2" charset="-79"/>
              </a:rPr>
              <a:t>In-plane uniaxial stress effect on </a:t>
            </a:r>
            <a:r>
              <a:rPr lang="en-US" spc="31" dirty="0">
                <a:cs typeface="Arial Hebrew" pitchFamily="2" charset="-79"/>
              </a:rPr>
              <a:t>the crystal structure of </a:t>
            </a:r>
            <a:br>
              <a:rPr lang="en-US" spc="31" dirty="0">
                <a:cs typeface="Arial Hebrew" pitchFamily="2" charset="-79"/>
              </a:rPr>
            </a:br>
            <a:r>
              <a:rPr lang="en-US" spc="31" dirty="0">
                <a:cs typeface="Arial Hebrew" pitchFamily="2" charset="-79"/>
              </a:rPr>
              <a:t>La</a:t>
            </a:r>
            <a:r>
              <a:rPr lang="en-US" spc="31" baseline="-25000" dirty="0">
                <a:cs typeface="Arial Hebrew" pitchFamily="2" charset="-79"/>
              </a:rPr>
              <a:t>2-</a:t>
            </a:r>
            <a:r>
              <a:rPr lang="en-US" i="1" spc="31" baseline="-25000" dirty="0">
                <a:cs typeface="Arial Hebrew" pitchFamily="2" charset="-79"/>
              </a:rPr>
              <a:t>x</a:t>
            </a:r>
            <a:r>
              <a:rPr lang="en-US" spc="31" dirty="0">
                <a:cs typeface="Arial Hebrew" pitchFamily="2" charset="-79"/>
              </a:rPr>
              <a:t>Ba</a:t>
            </a:r>
            <a:r>
              <a:rPr lang="en-US" i="1" spc="31" baseline="-25000" dirty="0">
                <a:cs typeface="Arial Hebrew" pitchFamily="2" charset="-79"/>
              </a:rPr>
              <a:t>x</a:t>
            </a:r>
            <a:r>
              <a:rPr lang="en-US" spc="31" dirty="0">
                <a:cs typeface="Arial Hebrew" pitchFamily="2" charset="-79"/>
              </a:rPr>
              <a:t>CuO</a:t>
            </a:r>
            <a:r>
              <a:rPr lang="en-US" spc="31" baseline="-25000" dirty="0">
                <a:cs typeface="Arial Hebrew" pitchFamily="2" charset="-79"/>
              </a:rPr>
              <a:t>4 </a:t>
            </a:r>
            <a:r>
              <a:rPr lang="en-US" spc="31" dirty="0">
                <a:cs typeface="Arial Hebrew" pitchFamily="2" charset="-79"/>
              </a:rPr>
              <a:t>(</a:t>
            </a:r>
            <a:r>
              <a:rPr lang="en-US" i="1" spc="31" dirty="0">
                <a:cs typeface="Arial Hebrew" pitchFamily="2" charset="-79"/>
              </a:rPr>
              <a:t>x </a:t>
            </a:r>
            <a:r>
              <a:rPr lang="en-US" spc="31" dirty="0">
                <a:cs typeface="Arial Hebrew" pitchFamily="2" charset="-79"/>
              </a:rPr>
              <a:t>= 0.115) </a:t>
            </a:r>
            <a:br>
              <a:rPr lang="en-US" spc="31" dirty="0">
                <a:cs typeface="Arial Hebrew" pitchFamily="2" charset="-79"/>
              </a:rPr>
            </a:br>
            <a:endParaRPr lang="en-CH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4FEF15-EB11-095D-9177-1CB71BF97983}"/>
              </a:ext>
            </a:extLst>
          </p:cNvPr>
          <p:cNvSpPr/>
          <p:nvPr/>
        </p:nvSpPr>
        <p:spPr>
          <a:xfrm>
            <a:off x="551384" y="6525344"/>
            <a:ext cx="6287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Z. Guguchia et. al., Proc. Natl. </a:t>
            </a:r>
            <a:r>
              <a:rPr lang="en-GB" sz="1200" b="1" dirty="0" err="1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Acd</a:t>
            </a:r>
            <a:r>
              <a:rPr lang="en-GB" sz="12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. Sci. U.S.A. 121, e2303423120 (2024).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205866-1BBB-2DD8-BB5E-04C19A9E4B56}"/>
              </a:ext>
            </a:extLst>
          </p:cNvPr>
          <p:cNvGrpSpPr/>
          <p:nvPr/>
        </p:nvGrpSpPr>
        <p:grpSpPr>
          <a:xfrm>
            <a:off x="8248584" y="1461647"/>
            <a:ext cx="3618040" cy="2537358"/>
            <a:chOff x="8248584" y="1461647"/>
            <a:chExt cx="3618040" cy="253735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C1777B4-5C7E-2A32-0CD0-641375E55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9966"/>
            <a:stretch/>
          </p:blipFill>
          <p:spPr>
            <a:xfrm>
              <a:off x="11146543" y="1461647"/>
              <a:ext cx="720081" cy="246116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62B4F7B-608B-6249-89CF-D653F6A3F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85"/>
            <a:stretch/>
          </p:blipFill>
          <p:spPr>
            <a:xfrm>
              <a:off x="8256240" y="1537835"/>
              <a:ext cx="2890303" cy="2461170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9E0ECC-708A-404D-51FD-2E30FBA682B1}"/>
                </a:ext>
              </a:extLst>
            </p:cNvPr>
            <p:cNvSpPr/>
            <p:nvPr/>
          </p:nvSpPr>
          <p:spPr>
            <a:xfrm>
              <a:off x="8248584" y="1537835"/>
              <a:ext cx="295688" cy="196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493ABE2-6D2B-A4A0-B383-37365FF5AC54}"/>
              </a:ext>
            </a:extLst>
          </p:cNvPr>
          <p:cNvGrpSpPr/>
          <p:nvPr/>
        </p:nvGrpSpPr>
        <p:grpSpPr>
          <a:xfrm>
            <a:off x="8308556" y="4130001"/>
            <a:ext cx="3672408" cy="2530875"/>
            <a:chOff x="7302637" y="3922816"/>
            <a:chExt cx="3717721" cy="253087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D69CBED-5A5E-EEBE-C33B-C7BD38BD262F}"/>
                </a:ext>
              </a:extLst>
            </p:cNvPr>
            <p:cNvGrpSpPr/>
            <p:nvPr/>
          </p:nvGrpSpPr>
          <p:grpSpPr>
            <a:xfrm>
              <a:off x="7302637" y="3922816"/>
              <a:ext cx="2964843" cy="2530875"/>
              <a:chOff x="5472051" y="3717032"/>
              <a:chExt cx="3348421" cy="2862883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C97B387-9B1D-B2FF-A59D-979D2F387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08104" y="3717033"/>
                <a:ext cx="3312368" cy="2862882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FEBA336-1A59-5EE6-DC3A-B0564F80F759}"/>
                  </a:ext>
                </a:extLst>
              </p:cNvPr>
              <p:cNvSpPr/>
              <p:nvPr/>
            </p:nvSpPr>
            <p:spPr bwMode="auto">
              <a:xfrm>
                <a:off x="5472051" y="3717032"/>
                <a:ext cx="288255" cy="27184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2400">
                  <a:latin typeface="Times" charset="0"/>
                </a:endParaRP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813F0F2-3D03-C780-7F28-D8E8B6C12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339" t="24716" r="60991" b="24810"/>
            <a:stretch/>
          </p:blipFill>
          <p:spPr>
            <a:xfrm>
              <a:off x="10267480" y="4365104"/>
              <a:ext cx="752878" cy="127744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7808BF0-6DEF-0457-FB8C-2C2BF839DD16}"/>
                </a:ext>
              </a:extLst>
            </p:cNvPr>
            <p:cNvSpPr/>
            <p:nvPr/>
          </p:nvSpPr>
          <p:spPr>
            <a:xfrm>
              <a:off x="7752184" y="4581128"/>
              <a:ext cx="746888" cy="12241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8DF6B01D-5C4A-DE33-7753-C009B3E5A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5" y="1493149"/>
            <a:ext cx="3215075" cy="265593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2814931-A954-59C3-FC02-3769D955B9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2" y="1491665"/>
            <a:ext cx="3287106" cy="26557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DFAB8C7-17B2-42B3-AD69-151B78A549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4" y="1491662"/>
            <a:ext cx="3287379" cy="265593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7866F12-1F9E-91FC-CC6C-49ADD30E52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4" y="1491662"/>
            <a:ext cx="3287379" cy="26559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3F5C614-A346-2FE4-62FE-6B1E7F2507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2" y="1491665"/>
            <a:ext cx="3287106" cy="26557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C3C063E-8213-28B1-A80A-C998A2A8BA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2" y="1491665"/>
            <a:ext cx="3287106" cy="26557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1269DC6-C2FA-488F-49AB-1AD17EC2F5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2" y="1491665"/>
            <a:ext cx="3287106" cy="26557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C639EA2-4462-7406-37E6-13F164BD25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2" y="1491665"/>
            <a:ext cx="3287106" cy="26557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C1BF0DD-1DCF-F233-7A3C-D294894F00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2" y="1491665"/>
            <a:ext cx="3287106" cy="26557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6DACF1B-B82B-71F0-6038-B534D63E68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62" y="1491665"/>
            <a:ext cx="3287106" cy="26557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2" name="Title 1">
            <a:extLst>
              <a:ext uri="{FF2B5EF4-FFF2-40B4-BE49-F238E27FC236}">
                <a16:creationId xmlns:a16="http://schemas.microsoft.com/office/drawing/2014/main" id="{CB0915DA-88DC-4371-CC39-406C14190F79}"/>
              </a:ext>
            </a:extLst>
          </p:cNvPr>
          <p:cNvSpPr txBox="1">
            <a:spLocks/>
          </p:cNvSpPr>
          <p:nvPr/>
        </p:nvSpPr>
        <p:spPr>
          <a:xfrm>
            <a:off x="2786182" y="168876"/>
            <a:ext cx="7065314" cy="5352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LBCO Strain Research at LMU-PSI: An Overview</a:t>
            </a:r>
            <a:br>
              <a:rPr lang="en-US">
                <a:solidFill>
                  <a:srgbClr val="000000"/>
                </a:solidFill>
                <a:ea typeface="Arial Hebrew" charset="-79"/>
                <a:cs typeface="Arial Hebrew" charset="-79"/>
              </a:rPr>
            </a:br>
            <a:endParaRPr lang="en-GB" dirty="0"/>
          </a:p>
        </p:txBody>
      </p:sp>
      <p:sp>
        <p:nvSpPr>
          <p:cNvPr id="78" name="Slide Number Placeholder 77">
            <a:extLst>
              <a:ext uri="{FF2B5EF4-FFF2-40B4-BE49-F238E27FC236}">
                <a16:creationId xmlns:a16="http://schemas.microsoft.com/office/drawing/2014/main" id="{42A614F8-9DD8-190E-3555-BFF6817F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32730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2207568" y="116632"/>
            <a:ext cx="1224136" cy="648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CB0915DA-88DC-4371-CC39-406C14190F79}"/>
              </a:ext>
            </a:extLst>
          </p:cNvPr>
          <p:cNvSpPr txBox="1">
            <a:spLocks/>
          </p:cNvSpPr>
          <p:nvPr/>
        </p:nvSpPr>
        <p:spPr>
          <a:xfrm>
            <a:off x="551384" y="168876"/>
            <a:ext cx="10081120" cy="5352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altLang="ko-KR" dirty="0"/>
              <a:t>Estimated Lattice Parameter Changes Under c-axis Compression</a:t>
            </a:r>
            <a:endParaRPr lang="en-GB" dirty="0"/>
          </a:p>
        </p:txBody>
      </p:sp>
      <p:sp>
        <p:nvSpPr>
          <p:cNvPr id="78" name="Slide Number Placeholder 77">
            <a:extLst>
              <a:ext uri="{FF2B5EF4-FFF2-40B4-BE49-F238E27FC236}">
                <a16:creationId xmlns:a16="http://schemas.microsoft.com/office/drawing/2014/main" id="{42A614F8-9DD8-190E-3555-BFF6817F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25</a:t>
            </a:fld>
            <a:endParaRPr lang="en-GB" noProof="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A0143F9-909F-0C9F-263C-652C9AA44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55" y="968728"/>
            <a:ext cx="6382932" cy="1914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9CF787-9608-5159-CA95-139C9160B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15" t="28753"/>
          <a:stretch/>
        </p:blipFill>
        <p:spPr>
          <a:xfrm>
            <a:off x="2213080" y="4094640"/>
            <a:ext cx="1807255" cy="1058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F4F92CE-06E9-1358-EC45-56D37A0C51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78" b="44489"/>
          <a:stretch/>
        </p:blipFill>
        <p:spPr>
          <a:xfrm>
            <a:off x="6672064" y="4280049"/>
            <a:ext cx="5399440" cy="2769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5AEAFA-1E83-07AB-9399-47235434A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545" y="3677726"/>
            <a:ext cx="2828221" cy="4935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7C950CD-58C9-1470-8737-5C16E2E2F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359" y="3793493"/>
            <a:ext cx="3848229" cy="2780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85EB9E-7B34-8F5C-3B4C-F4C85E124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9164" y="4735290"/>
            <a:ext cx="2172620" cy="34349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927572D-80F7-E17B-C86C-D92E2A38AF41}"/>
              </a:ext>
            </a:extLst>
          </p:cNvPr>
          <p:cNvSpPr txBox="1"/>
          <p:nvPr/>
        </p:nvSpPr>
        <p:spPr>
          <a:xfrm>
            <a:off x="1693863" y="5768080"/>
            <a:ext cx="9334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altLang="ko-KR" b="1" dirty="0"/>
              <a:t>G. B. Salvetat et al.</a:t>
            </a:r>
            <a:r>
              <a:rPr lang="de-CH" altLang="ko-KR" dirty="0"/>
              <a:t>, </a:t>
            </a:r>
            <a:r>
              <a:rPr lang="de-CH" altLang="ko-KR" i="1" dirty="0"/>
              <a:t>Elastic properties of La</a:t>
            </a:r>
            <a:r>
              <a:rPr lang="de-CH" altLang="ko-KR" i="1" baseline="-25000" dirty="0"/>
              <a:t>2</a:t>
            </a:r>
            <a:r>
              <a:rPr lang="de-CH" altLang="ko-KR" i="1" dirty="0"/>
              <a:t>​CuO</a:t>
            </a:r>
            <a:r>
              <a:rPr lang="de-CH" altLang="ko-KR" i="1" baseline="-25000" dirty="0"/>
              <a:t>4</a:t>
            </a:r>
            <a:r>
              <a:rPr lang="de-CH" altLang="ko-KR" i="1" dirty="0"/>
              <a:t>​</a:t>
            </a:r>
            <a:r>
              <a:rPr lang="de-CH" altLang="ko-KR" dirty="0"/>
              <a:t>, J. Phys.: Condens. Matter </a:t>
            </a:r>
            <a:r>
              <a:rPr lang="de-CH" altLang="ko-KR" b="1" dirty="0"/>
              <a:t>5</a:t>
            </a:r>
            <a:r>
              <a:rPr lang="de-CH" altLang="ko-KR" dirty="0"/>
              <a:t>, 7543 (1993).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0214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2" y="836714"/>
            <a:ext cx="6899339" cy="5242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51784" y="274571"/>
            <a:ext cx="4176464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en-US" kern="1000" spc="31" dirty="0">
                <a:cs typeface="Franklin Gothic Book"/>
              </a:rPr>
              <a:t>Position of </a:t>
            </a:r>
            <a:r>
              <a:rPr lang="en-US" kern="1000" spc="31" dirty="0" err="1">
                <a:cs typeface="Franklin Gothic Book"/>
              </a:rPr>
              <a:t>piezos</a:t>
            </a:r>
            <a:r>
              <a:rPr lang="en-US" kern="1000" spc="31" dirty="0">
                <a:cs typeface="Franklin Gothic Book"/>
              </a:rPr>
              <a:t> during different modes</a:t>
            </a:r>
          </a:p>
        </p:txBody>
      </p:sp>
    </p:spTree>
    <p:extLst>
      <p:ext uri="{BB962C8B-B14F-4D97-AF65-F5344CB8AC3E}">
        <p14:creationId xmlns:p14="http://schemas.microsoft.com/office/powerpoint/2010/main" val="101295819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04" name="TextBox 13"/>
          <p:cNvSpPr txBox="1">
            <a:spLocks noChangeArrowheads="1"/>
          </p:cNvSpPr>
          <p:nvPr/>
        </p:nvSpPr>
        <p:spPr bwMode="auto">
          <a:xfrm>
            <a:off x="7590739" y="6453338"/>
            <a:ext cx="309634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endParaRPr lang="en-US" altLang="en-US" sz="1100">
              <a:solidFill>
                <a:schemeClr val="tx1">
                  <a:lumMod val="50000"/>
                  <a:lumOff val="5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11691" y="6392232"/>
            <a:ext cx="34317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[1] Li </a:t>
            </a:r>
            <a:r>
              <a:rPr lang="en-US" sz="1100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et. al.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, Phys. Rev. Lett. 99, 067001 (2007).</a:t>
            </a:r>
          </a:p>
          <a:p>
            <a:pPr>
              <a:defRPr/>
            </a:pPr>
            <a:r>
              <a:rPr lang="en-US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[2] </a:t>
            </a:r>
            <a:r>
              <a:rPr lang="en-US" altLang="en-US" sz="1100" b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Tranquada</a:t>
            </a:r>
            <a:r>
              <a:rPr lang="en-US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 </a:t>
            </a:r>
            <a:r>
              <a:rPr lang="en-US" altLang="en-US" sz="1100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et. al</a:t>
            </a:r>
            <a:r>
              <a:rPr lang="en-US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., Phys. Rev. B 78, 174529 (2008).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5475" y="3831862"/>
            <a:ext cx="3307870" cy="688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kern="1000" spc="31" dirty="0">
                <a:cs typeface="Franklin Gothic Book"/>
              </a:rPr>
              <a:t>Existence of 2D SC correlations, </a:t>
            </a:r>
            <a:r>
              <a:rPr lang="en-US" i="1" kern="1000" spc="31" dirty="0">
                <a:cs typeface="Franklin Gothic Book"/>
              </a:rPr>
              <a:t>T</a:t>
            </a:r>
            <a:r>
              <a:rPr lang="en-US" kern="1000" spc="31" baseline="-25000" dirty="0">
                <a:cs typeface="Franklin Gothic Book"/>
              </a:rPr>
              <a:t>c,3D</a:t>
            </a:r>
            <a:r>
              <a:rPr lang="en-US" kern="1000" spc="31" dirty="0">
                <a:cs typeface="Franklin Gothic Book"/>
              </a:rPr>
              <a:t> ≪ </a:t>
            </a:r>
            <a:r>
              <a:rPr lang="en-US" i="1" kern="1000" spc="31" dirty="0">
                <a:cs typeface="Franklin Gothic Book"/>
              </a:rPr>
              <a:t>T</a:t>
            </a:r>
            <a:r>
              <a:rPr lang="en-US" kern="1000" spc="31" baseline="-25000" dirty="0">
                <a:cs typeface="Franklin Gothic Book"/>
              </a:rPr>
              <a:t>c,2D </a:t>
            </a:r>
            <a:r>
              <a:rPr lang="en-US" kern="1000" spc="31" dirty="0">
                <a:cs typeface="Franklin Gothic Book"/>
              </a:rPr>
              <a:t>(</a:t>
            </a:r>
            <a:r>
              <a:rPr lang="en-US" i="1" kern="1000" spc="31" dirty="0">
                <a:cs typeface="Franklin Gothic Book"/>
              </a:rPr>
              <a:t>T</a:t>
            </a:r>
            <a:r>
              <a:rPr lang="en-US" kern="1000" spc="31" baseline="-25000" dirty="0">
                <a:cs typeface="Franklin Gothic Book"/>
              </a:rPr>
              <a:t>so</a:t>
            </a:r>
            <a:r>
              <a:rPr lang="en-US" kern="1000" spc="31" dirty="0">
                <a:cs typeface="Franklin Gothic Book"/>
              </a:rPr>
              <a:t>)</a:t>
            </a:r>
            <a:endParaRPr lang="en-US" kern="1000" spc="31" dirty="0">
              <a:ea typeface="Arial Hebrew" charset="-79"/>
              <a:cs typeface="Arial Hebrew" charset="-79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023992" y="2636913"/>
            <a:ext cx="360040" cy="2949951"/>
            <a:chOff x="4499992" y="2636912"/>
            <a:chExt cx="360040" cy="2949951"/>
          </a:xfrm>
        </p:grpSpPr>
        <p:sp>
          <p:nvSpPr>
            <p:cNvPr id="8" name="Rectangle 7"/>
            <p:cNvSpPr/>
            <p:nvPr/>
          </p:nvSpPr>
          <p:spPr bwMode="auto">
            <a:xfrm>
              <a:off x="4499992" y="2636912"/>
              <a:ext cx="360040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499992" y="5226823"/>
              <a:ext cx="360040" cy="3600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44FEDF22-3917-E899-6EA0-3A49FB5F134F}"/>
              </a:ext>
            </a:extLst>
          </p:cNvPr>
          <p:cNvSpPr txBox="1">
            <a:spLocks/>
          </p:cNvSpPr>
          <p:nvPr/>
        </p:nvSpPr>
        <p:spPr>
          <a:xfrm>
            <a:off x="893312" y="217047"/>
            <a:ext cx="9571993" cy="5352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2800" dirty="0">
                <a:latin typeface="Arial Hebrew" charset="-79"/>
                <a:ea typeface="Arial Hebrew" charset="-79"/>
                <a:cs typeface="Arial Hebrew" charset="-79"/>
              </a:rPr>
              <a:t>Evidence for unusual 2D superconducting correlations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9FD80F-B079-632F-F57E-09F8530D3E62}"/>
              </a:ext>
            </a:extLst>
          </p:cNvPr>
          <p:cNvSpPr txBox="1"/>
          <p:nvPr/>
        </p:nvSpPr>
        <p:spPr>
          <a:xfrm>
            <a:off x="3890799" y="909187"/>
            <a:ext cx="33078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S</a:t>
            </a:r>
            <a:r>
              <a:rPr lang="en-CH" sz="1600" dirty="0"/>
              <a:t>harp drop in </a:t>
            </a:r>
            <a:r>
              <a:rPr lang="el-GR" sz="1600" i="1" dirty="0"/>
              <a:t>ρ</a:t>
            </a:r>
            <a:r>
              <a:rPr lang="en-CH" sz="1600" baseline="-25000" dirty="0"/>
              <a:t>ab</a:t>
            </a:r>
            <a:r>
              <a:rPr lang="en-CH" sz="1600" dirty="0"/>
              <a:t> at </a:t>
            </a:r>
            <a:r>
              <a:rPr lang="en-CH" sz="1600" i="1" dirty="0"/>
              <a:t>T</a:t>
            </a:r>
            <a:r>
              <a:rPr lang="en-CH" sz="1600" baseline="-25000" dirty="0"/>
              <a:t>so</a:t>
            </a:r>
            <a:r>
              <a:rPr lang="en-CH" sz="1600" dirty="0"/>
              <a:t> </a:t>
            </a:r>
            <a:endParaRPr lang="en-US" sz="1600" dirty="0"/>
          </a:p>
          <a:p>
            <a:r>
              <a:rPr lang="en-CH" sz="1600" dirty="0"/>
              <a:t>but no corresponding change in </a:t>
            </a:r>
            <a:r>
              <a:rPr lang="el-GR" sz="1600" i="1" dirty="0"/>
              <a:t>ρ</a:t>
            </a:r>
            <a:r>
              <a:rPr lang="en-CH" sz="1600" baseline="-25000" dirty="0"/>
              <a:t>c</a:t>
            </a:r>
            <a:r>
              <a:rPr lang="en-CH" sz="1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DC213B-96FC-3BFE-CF3E-0D6BF2408986}"/>
                  </a:ext>
                </a:extLst>
              </p:cNvPr>
              <p:cNvSpPr txBox="1"/>
              <p:nvPr/>
            </p:nvSpPr>
            <p:spPr>
              <a:xfrm>
                <a:off x="3919339" y="2746302"/>
                <a:ext cx="3684095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𝑎𝑏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 </a:t>
                </a:r>
                <a:r>
                  <a:rPr lang="en-US" sz="1600" dirty="0"/>
                  <a:t>screening currents within the CuO</a:t>
                </a:r>
                <a:r>
                  <a:rPr lang="en-US" sz="1600" baseline="-25000" dirty="0"/>
                  <a:t>2 </a:t>
                </a:r>
                <a:r>
                  <a:rPr lang="en-US" sz="1600" dirty="0"/>
                  <a:t>planes </a:t>
                </a:r>
                <a:r>
                  <a:rPr lang="en-US" sz="1600" dirty="0">
                    <a:sym typeface="Wingdings" panose="05000000000000000000" pitchFamily="2" charset="2"/>
                  </a:rPr>
                  <a:t> sensitive to </a:t>
                </a:r>
                <a:r>
                  <a:rPr lang="en-US" sz="1600" i="1" kern="1000" spc="31" dirty="0">
                    <a:cs typeface="Franklin Gothic Book"/>
                  </a:rPr>
                  <a:t>T</a:t>
                </a:r>
                <a:r>
                  <a:rPr lang="en-US" sz="1600" kern="1000" spc="31" baseline="-25000" dirty="0">
                    <a:cs typeface="Franklin Gothic Book"/>
                  </a:rPr>
                  <a:t>c,2D</a:t>
                </a:r>
                <a:r>
                  <a:rPr lang="en-US" sz="1600" dirty="0">
                    <a:sym typeface="Wingdings" panose="05000000000000000000" pitchFamily="2" charset="2"/>
                  </a:rPr>
                  <a:t>  </a:t>
                </a:r>
                <a:r>
                  <a:rPr lang="en-US" sz="1600" dirty="0"/>
                  <a:t>diamagnetic response onset at </a:t>
                </a:r>
                <a:r>
                  <a:rPr lang="en-US" sz="1600" i="1" dirty="0"/>
                  <a:t>T</a:t>
                </a:r>
                <a:r>
                  <a:rPr lang="en-US" sz="1600" baseline="-25000" dirty="0"/>
                  <a:t>so</a:t>
                </a:r>
                <a:r>
                  <a:rPr lang="en-US" sz="1600" dirty="0"/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DC213B-96FC-3BFE-CF3E-0D6BF2408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339" y="2746302"/>
                <a:ext cx="3684095" cy="1077218"/>
              </a:xfrm>
              <a:prstGeom prst="rect">
                <a:avLst/>
              </a:prstGeom>
              <a:blipFill>
                <a:blip r:embed="rId2"/>
                <a:stretch>
                  <a:fillRect l="-662" t="-2273" r="-828" b="-6818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5758B2DE-5B77-98BA-E9D5-20E4ABBE316E}"/>
              </a:ext>
            </a:extLst>
          </p:cNvPr>
          <p:cNvGrpSpPr/>
          <p:nvPr/>
        </p:nvGrpSpPr>
        <p:grpSpPr>
          <a:xfrm>
            <a:off x="743638" y="654665"/>
            <a:ext cx="3188396" cy="5986288"/>
            <a:chOff x="706950" y="764704"/>
            <a:chExt cx="3188396" cy="59862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3B64E7D-E34D-FE76-7A7A-0D4DF4680FE8}"/>
                </a:ext>
              </a:extLst>
            </p:cNvPr>
            <p:cNvGrpSpPr/>
            <p:nvPr/>
          </p:nvGrpSpPr>
          <p:grpSpPr>
            <a:xfrm>
              <a:off x="706950" y="764704"/>
              <a:ext cx="3188396" cy="5986288"/>
              <a:chOff x="1027262" y="751495"/>
              <a:chExt cx="3188396" cy="5986288"/>
            </a:xfrm>
          </p:grpSpPr>
          <p:sp>
            <p:nvSpPr>
              <p:cNvPr id="19" name="Rectangle 18"/>
              <p:cNvSpPr/>
              <p:nvPr/>
            </p:nvSpPr>
            <p:spPr bwMode="auto">
              <a:xfrm>
                <a:off x="1810667" y="751495"/>
                <a:ext cx="1224136" cy="648072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US" sz="2400">
                  <a:latin typeface="Times" charset="0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A185156-6626-32C2-93C8-6ED1978C8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7262" y="763199"/>
                <a:ext cx="3188396" cy="5974584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F613C33-0D76-A314-4079-7EBBAD452C61}"/>
                  </a:ext>
                </a:extLst>
              </p:cNvPr>
              <p:cNvSpPr/>
              <p:nvPr/>
            </p:nvSpPr>
            <p:spPr>
              <a:xfrm>
                <a:off x="3431704" y="2348880"/>
                <a:ext cx="216024" cy="2082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000" dirty="0" err="1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C1CB9F1-FC94-9CE8-BCE8-56FD5963BCE9}"/>
                  </a:ext>
                </a:extLst>
              </p:cNvPr>
              <p:cNvSpPr/>
              <p:nvPr/>
            </p:nvSpPr>
            <p:spPr>
              <a:xfrm>
                <a:off x="3431704" y="4191071"/>
                <a:ext cx="216024" cy="2082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000" dirty="0" err="1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324E0EE-976A-D711-404E-B45B56458F8C}"/>
                  </a:ext>
                </a:extLst>
              </p:cNvPr>
              <p:cNvSpPr/>
              <p:nvPr/>
            </p:nvSpPr>
            <p:spPr>
              <a:xfrm>
                <a:off x="3422819" y="5967092"/>
                <a:ext cx="216024" cy="20822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000" dirty="0" err="1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320A6B-38A0-F515-4B68-9A9F67406013}"/>
                </a:ext>
              </a:extLst>
            </p:cNvPr>
            <p:cNvSpPr txBox="1"/>
            <p:nvPr/>
          </p:nvSpPr>
          <p:spPr>
            <a:xfrm>
              <a:off x="2439660" y="2348880"/>
              <a:ext cx="145568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x-none" altLang="x-none" sz="1200" b="1" dirty="0">
                  <a:latin typeface="Arial Hebrew" charset="-79"/>
                  <a:ea typeface="Arial Hebrew" charset="-79"/>
                  <a:cs typeface="Arial Hebrew" charset="-79"/>
                </a:rPr>
                <a:t>La</a:t>
              </a:r>
              <a:r>
                <a:rPr lang="x-none" altLang="x-none" sz="1200" b="1" baseline="-25000" dirty="0">
                  <a:latin typeface="Arial Hebrew" charset="-79"/>
                  <a:ea typeface="Arial Hebrew" charset="-79"/>
                  <a:cs typeface="Arial Hebrew" charset="-79"/>
                </a:rPr>
                <a:t>1.875</a:t>
              </a:r>
              <a:r>
                <a:rPr lang="x-none" altLang="x-none" sz="1200" b="1" dirty="0">
                  <a:latin typeface="Arial Hebrew" charset="-79"/>
                  <a:ea typeface="Arial Hebrew" charset="-79"/>
                  <a:cs typeface="Arial Hebrew" charset="-79"/>
                </a:rPr>
                <a:t>Ba</a:t>
              </a:r>
              <a:r>
                <a:rPr lang="x-none" altLang="x-none" sz="1200" b="1" baseline="-25000" dirty="0">
                  <a:latin typeface="Arial Hebrew" charset="-79"/>
                  <a:ea typeface="Arial Hebrew" charset="-79"/>
                  <a:cs typeface="Arial Hebrew" charset="-79"/>
                </a:rPr>
                <a:t>0.125</a:t>
              </a:r>
              <a:r>
                <a:rPr lang="x-none" altLang="x-none" sz="1200" b="1" dirty="0">
                  <a:latin typeface="Arial Hebrew" charset="-79"/>
                  <a:ea typeface="Arial Hebrew" charset="-79"/>
                  <a:cs typeface="Arial Hebrew" charset="-79"/>
                </a:rPr>
                <a:t>CuO</a:t>
              </a:r>
              <a:r>
                <a:rPr lang="x-none" altLang="x-none" sz="1200" b="1" baseline="-25000" dirty="0">
                  <a:latin typeface="Arial Hebrew" charset="-79"/>
                  <a:ea typeface="Arial Hebrew" charset="-79"/>
                  <a:cs typeface="Arial Hebrew" charset="-79"/>
                </a:rPr>
                <a:t>4</a:t>
              </a:r>
              <a:endParaRPr lang="en-CH" sz="1200" b="1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27FEE1A-663C-C6B7-F60E-E81266D65DA5}"/>
              </a:ext>
            </a:extLst>
          </p:cNvPr>
          <p:cNvGrpSpPr/>
          <p:nvPr/>
        </p:nvGrpSpPr>
        <p:grpSpPr>
          <a:xfrm>
            <a:off x="8147878" y="730424"/>
            <a:ext cx="4023420" cy="2906708"/>
            <a:chOff x="263352" y="1016780"/>
            <a:chExt cx="5976664" cy="4860492"/>
          </a:xfrm>
        </p:grpSpPr>
        <p:sp>
          <p:nvSpPr>
            <p:cNvPr id="30" name="Shape 252">
              <a:extLst>
                <a:ext uri="{FF2B5EF4-FFF2-40B4-BE49-F238E27FC236}">
                  <a16:creationId xmlns:a16="http://schemas.microsoft.com/office/drawing/2014/main" id="{C37F7E73-1C0D-0B16-9C42-05E1823C0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405192"/>
              <a:ext cx="387781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 sz="1400">
                <a:latin typeface="Arial Hebrew" charset="-79"/>
                <a:ea typeface="Arial Hebrew" charset="-79"/>
                <a:cs typeface="Arial Hebrew" charset="-79"/>
                <a:sym typeface="Arial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82CEABA-56B9-3064-2537-17BC260602C9}"/>
                </a:ext>
              </a:extLst>
            </p:cNvPr>
            <p:cNvGrpSpPr/>
            <p:nvPr/>
          </p:nvGrpSpPr>
          <p:grpSpPr>
            <a:xfrm>
              <a:off x="381313" y="1016780"/>
              <a:ext cx="4852746" cy="4824439"/>
              <a:chOff x="899592" y="620555"/>
              <a:chExt cx="2975547" cy="304045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2C1786FA-6019-EDB6-4B15-A5E123D780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396" t="-755" r="396" b="60"/>
              <a:stretch/>
            </p:blipFill>
            <p:spPr>
              <a:xfrm>
                <a:off x="929357" y="620555"/>
                <a:ext cx="2945782" cy="3040450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0163F23-F8EC-52B2-A223-6EC9427B5159}"/>
                  </a:ext>
                </a:extLst>
              </p:cNvPr>
              <p:cNvSpPr/>
              <p:nvPr/>
            </p:nvSpPr>
            <p:spPr bwMode="auto">
              <a:xfrm>
                <a:off x="899592" y="718766"/>
                <a:ext cx="213375" cy="18995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CH" sz="2400">
                  <a:latin typeface="Times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3F7C893-83B9-5ABF-B7F0-5CD81287774E}"/>
                  </a:ext>
                </a:extLst>
              </p:cNvPr>
              <p:cNvSpPr/>
              <p:nvPr/>
            </p:nvSpPr>
            <p:spPr bwMode="auto">
              <a:xfrm>
                <a:off x="1712944" y="620762"/>
                <a:ext cx="1808237" cy="18995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CH" sz="2400">
                  <a:latin typeface="Times" charset="0"/>
                </a:endParaRPr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B842DBC-F0DC-63EA-ED57-FA693F572AD8}"/>
                </a:ext>
              </a:extLst>
            </p:cNvPr>
            <p:cNvSpPr/>
            <p:nvPr/>
          </p:nvSpPr>
          <p:spPr>
            <a:xfrm>
              <a:off x="263352" y="5828303"/>
              <a:ext cx="5472608" cy="4896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ED30EF5-8728-9D04-0665-29C5E40B68D3}"/>
                </a:ext>
              </a:extLst>
            </p:cNvPr>
            <p:cNvSpPr/>
            <p:nvPr/>
          </p:nvSpPr>
          <p:spPr>
            <a:xfrm>
              <a:off x="1220688" y="1308674"/>
              <a:ext cx="3877816" cy="45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65131995-99BC-EAA9-0552-30852950B756}"/>
              </a:ext>
            </a:extLst>
          </p:cNvPr>
          <p:cNvSpPr txBox="1"/>
          <p:nvPr/>
        </p:nvSpPr>
        <p:spPr>
          <a:xfrm>
            <a:off x="8511691" y="4800815"/>
            <a:ext cx="3431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1000" spc="31" dirty="0">
                <a:ea typeface="Arial Hebrew" charset="-79"/>
                <a:cs typeface="Arial Hebrew" charset="-79"/>
              </a:rPr>
              <a:t>Loss of inter-layer Josephson coupling between 2D SC layers</a:t>
            </a:r>
            <a:endParaRPr lang="en-CH" dirty="0"/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8A9E5AD5-79FD-C674-AC1A-24EA1E99B233}"/>
              </a:ext>
            </a:extLst>
          </p:cNvPr>
          <p:cNvSpPr/>
          <p:nvPr/>
        </p:nvSpPr>
        <p:spPr>
          <a:xfrm>
            <a:off x="10032509" y="4465235"/>
            <a:ext cx="216024" cy="395167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DFF139F-5220-76B4-DDC1-373CEB221400}"/>
              </a:ext>
            </a:extLst>
          </p:cNvPr>
          <p:cNvSpPr txBox="1"/>
          <p:nvPr/>
        </p:nvSpPr>
        <p:spPr>
          <a:xfrm>
            <a:off x="9678340" y="5921760"/>
            <a:ext cx="922139" cy="369332"/>
          </a:xfrm>
          <a:prstGeom prst="rect">
            <a:avLst/>
          </a:prstGeom>
          <a:noFill/>
          <a:ln>
            <a:solidFill>
              <a:srgbClr val="000073"/>
            </a:solidFill>
          </a:ln>
        </p:spPr>
        <p:txBody>
          <a:bodyPr wrap="square">
            <a:spAutoFit/>
          </a:bodyPr>
          <a:lstStyle/>
          <a:p>
            <a:r>
              <a:rPr lang="en-US" kern="1000" spc="31" dirty="0">
                <a:cs typeface="Arial Hebrew" charset="-79"/>
              </a:rPr>
              <a:t>Origin?</a:t>
            </a:r>
            <a:endParaRPr lang="en-CH" dirty="0"/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43537760-3FBD-5304-2F22-24DF557A607D}"/>
              </a:ext>
            </a:extLst>
          </p:cNvPr>
          <p:cNvSpPr/>
          <p:nvPr/>
        </p:nvSpPr>
        <p:spPr>
          <a:xfrm>
            <a:off x="10031398" y="5421357"/>
            <a:ext cx="216024" cy="395167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902A5ED-99CD-AE15-B16F-006517D051A0}"/>
              </a:ext>
            </a:extLst>
          </p:cNvPr>
          <p:cNvSpPr txBox="1"/>
          <p:nvPr/>
        </p:nvSpPr>
        <p:spPr>
          <a:xfrm>
            <a:off x="2814740" y="6668272"/>
            <a:ext cx="111729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 dirty="0">
                <a:solidFill>
                  <a:schemeClr val="bg2">
                    <a:lumMod val="50000"/>
                  </a:schemeClr>
                </a:solidFill>
              </a:rPr>
              <a:t>Taken from Ref. [2]</a:t>
            </a:r>
            <a:endParaRPr lang="en-CH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AC18396D-5704-188D-662C-F7FC6738F3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529576" y="6384610"/>
            <a:ext cx="2844800" cy="368300"/>
          </a:xfrm>
        </p:spPr>
        <p:txBody>
          <a:bodyPr/>
          <a:lstStyle/>
          <a:p>
            <a:pPr>
              <a:defRPr/>
            </a:pPr>
            <a:fld id="{8D589C4F-DF06-7841-BF08-2F65EC0C0B59}" type="slidenum">
              <a:rPr lang="en-CH" smtClean="0"/>
              <a:pPr>
                <a:defRPr/>
              </a:pPr>
              <a:t>27</a:t>
            </a:fld>
            <a:endParaRPr lang="en-C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21597-8C36-81B6-BF51-D5C439EEEDBE}"/>
              </a:ext>
            </a:extLst>
          </p:cNvPr>
          <p:cNvSpPr txBox="1"/>
          <p:nvPr/>
        </p:nvSpPr>
        <p:spPr>
          <a:xfrm>
            <a:off x="3890799" y="6064787"/>
            <a:ext cx="3899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consistent with the onset of </a:t>
            </a:r>
            <a:r>
              <a:rPr lang="en-US" sz="16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2D SC correlations 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en-US" sz="16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600" baseline="-25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</a:t>
            </a:r>
            <a:r>
              <a:rPr lang="en-US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CH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736065-04FF-0EDD-BEAA-1310AABB9E1F}"/>
                  </a:ext>
                </a:extLst>
              </p:cNvPr>
              <p:cNvSpPr txBox="1"/>
              <p:nvPr/>
            </p:nvSpPr>
            <p:spPr>
              <a:xfrm>
                <a:off x="3900648" y="4585371"/>
                <a:ext cx="3684095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CH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𝑎𝑏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sym typeface="Wingdings" panose="05000000000000000000" pitchFamily="2" charset="2"/>
                  </a:rPr>
                  <a:t> </a:t>
                </a:r>
                <a:r>
                  <a:rPr lang="en-US" sz="1600" dirty="0"/>
                  <a:t>screening currents between the CuO</a:t>
                </a:r>
                <a:r>
                  <a:rPr lang="en-US" sz="1600" baseline="-25000" dirty="0"/>
                  <a:t>2</a:t>
                </a:r>
                <a:r>
                  <a:rPr lang="en-US" sz="1600" dirty="0"/>
                  <a:t>planes </a:t>
                </a:r>
                <a:r>
                  <a:rPr lang="en-US" sz="1600" dirty="0">
                    <a:sym typeface="Wingdings" panose="05000000000000000000" pitchFamily="2" charset="2"/>
                  </a:rPr>
                  <a:t> </a:t>
                </a:r>
                <a:r>
                  <a:rPr lang="en-US" sz="1600" b="1" dirty="0">
                    <a:sym typeface="Wingdings" panose="05000000000000000000" pitchFamily="2" charset="2"/>
                  </a:rPr>
                  <a:t>not</a:t>
                </a:r>
                <a:r>
                  <a:rPr lang="en-US" sz="1600" dirty="0">
                    <a:sym typeface="Wingdings" panose="05000000000000000000" pitchFamily="2" charset="2"/>
                  </a:rPr>
                  <a:t> sensitive to </a:t>
                </a:r>
                <a:r>
                  <a:rPr lang="en-US" sz="1600" i="1" kern="1000" spc="31" dirty="0">
                    <a:cs typeface="Franklin Gothic Book"/>
                  </a:rPr>
                  <a:t>T</a:t>
                </a:r>
                <a:r>
                  <a:rPr lang="en-US" sz="1600" kern="1000" spc="31" baseline="-25000" dirty="0">
                    <a:cs typeface="Franklin Gothic Book"/>
                  </a:rPr>
                  <a:t>c,2D</a:t>
                </a:r>
                <a:r>
                  <a:rPr lang="en-US" sz="1600" dirty="0">
                    <a:sym typeface="Wingdings" panose="05000000000000000000" pitchFamily="2" charset="2"/>
                  </a:rPr>
                  <a:t>  </a:t>
                </a:r>
                <a:r>
                  <a:rPr lang="en-US" sz="1600" b="1" dirty="0">
                    <a:sym typeface="Wingdings" panose="05000000000000000000" pitchFamily="2" charset="2"/>
                  </a:rPr>
                  <a:t>n</a:t>
                </a:r>
                <a:r>
                  <a:rPr lang="en-US" sz="1600" b="1" dirty="0"/>
                  <a:t>o</a:t>
                </a:r>
                <a:r>
                  <a:rPr lang="en-US" sz="1600" dirty="0"/>
                  <a:t> diamagnetic response onset </a:t>
                </a:r>
                <a:r>
                  <a:rPr lang="en-US" sz="1600" i="1" dirty="0"/>
                  <a:t>T</a:t>
                </a:r>
                <a:r>
                  <a:rPr lang="en-US" sz="1600" baseline="-25000" dirty="0"/>
                  <a:t>so.</a:t>
                </a:r>
                <a:endParaRPr lang="en-CH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B736065-04FF-0EDD-BEAA-1310AABB9E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0648" y="4585371"/>
                <a:ext cx="3684095" cy="1077218"/>
              </a:xfrm>
              <a:prstGeom prst="rect">
                <a:avLst/>
              </a:prstGeom>
              <a:blipFill>
                <a:blip r:embed="rId5"/>
                <a:stretch>
                  <a:fillRect l="-662" t="-2260" r="-828" b="-621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5508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48" grpId="0"/>
      <p:bldP spid="50" grpId="0" animBg="1"/>
      <p:bldP spid="51" grpId="0" animBg="1"/>
      <p:bldP spid="52" grpId="0" animBg="1"/>
      <p:bldP spid="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8D424-B39B-152E-3298-7225E072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28" y="550323"/>
            <a:ext cx="10431108" cy="547413"/>
          </a:xfrm>
        </p:spPr>
        <p:txBody>
          <a:bodyPr/>
          <a:lstStyle/>
          <a:p>
            <a:pPr algn="ctr"/>
            <a:r>
              <a:rPr lang="en-CH" spc="31" dirty="0">
                <a:cs typeface="Arial Hebrew" pitchFamily="2" charset="-79"/>
              </a:rPr>
              <a:t>In-plane uniaxial stress effect on </a:t>
            </a:r>
            <a:r>
              <a:rPr lang="en-US" spc="31" dirty="0">
                <a:cs typeface="Arial Hebrew" pitchFamily="2" charset="-79"/>
              </a:rPr>
              <a:t>Superconductivity and stripe order</a:t>
            </a:r>
            <a:r>
              <a:rPr lang="en-US" spc="31" baseline="-25000" dirty="0">
                <a:cs typeface="Arial Hebrew" pitchFamily="2" charset="-79"/>
              </a:rPr>
              <a:t> </a:t>
            </a:r>
            <a:r>
              <a:rPr lang="en-US" spc="31" dirty="0">
                <a:cs typeface="Arial Hebrew" pitchFamily="2" charset="-79"/>
              </a:rPr>
              <a:t>(</a:t>
            </a:r>
            <a:r>
              <a:rPr lang="en-US" i="1" spc="31" dirty="0">
                <a:cs typeface="Arial Hebrew" pitchFamily="2" charset="-79"/>
              </a:rPr>
              <a:t>x </a:t>
            </a:r>
            <a:r>
              <a:rPr lang="en-US" spc="31" dirty="0">
                <a:cs typeface="Arial Hebrew" pitchFamily="2" charset="-79"/>
              </a:rPr>
              <a:t>= 0.115)</a:t>
            </a:r>
            <a:br>
              <a:rPr lang="en-US" spc="31" dirty="0">
                <a:cs typeface="Arial Hebrew" pitchFamily="2" charset="-79"/>
              </a:rPr>
            </a:br>
            <a:endParaRPr lang="en-C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6175FE-E7C3-542D-52D2-F759848C1859}"/>
              </a:ext>
            </a:extLst>
          </p:cNvPr>
          <p:cNvGrpSpPr/>
          <p:nvPr/>
        </p:nvGrpSpPr>
        <p:grpSpPr>
          <a:xfrm>
            <a:off x="4606384" y="1396835"/>
            <a:ext cx="3397840" cy="5426567"/>
            <a:chOff x="683568" y="836712"/>
            <a:chExt cx="3744416" cy="58405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CB2EC5-E217-0843-0866-88C5A931F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217" y="836712"/>
              <a:ext cx="3631767" cy="584051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7603D0-6E9B-5BA2-9DA0-1AD70E7FB749}"/>
                </a:ext>
              </a:extLst>
            </p:cNvPr>
            <p:cNvSpPr/>
            <p:nvPr/>
          </p:nvSpPr>
          <p:spPr bwMode="auto">
            <a:xfrm>
              <a:off x="683568" y="836712"/>
              <a:ext cx="432048" cy="3600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80CE77D-FA3A-C5BD-512A-C5B39B5B358E}"/>
              </a:ext>
            </a:extLst>
          </p:cNvPr>
          <p:cNvGrpSpPr/>
          <p:nvPr/>
        </p:nvGrpSpPr>
        <p:grpSpPr>
          <a:xfrm>
            <a:off x="489428" y="3616605"/>
            <a:ext cx="4104076" cy="2787968"/>
            <a:chOff x="507450" y="3591949"/>
            <a:chExt cx="4104076" cy="27879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64566B-8454-6FF8-B220-93B56AB7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450" y="3591949"/>
              <a:ext cx="4104076" cy="278796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7B07211F-5009-5FCE-A0D1-892BE7B9B2B8}"/>
                </a:ext>
              </a:extLst>
            </p:cNvPr>
            <p:cNvSpPr/>
            <p:nvPr/>
          </p:nvSpPr>
          <p:spPr>
            <a:xfrm>
              <a:off x="507450" y="3591949"/>
              <a:ext cx="259958" cy="26909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001D389-C596-A2E7-B8F1-60FA101E18B0}"/>
              </a:ext>
            </a:extLst>
          </p:cNvPr>
          <p:cNvGrpSpPr/>
          <p:nvPr/>
        </p:nvGrpSpPr>
        <p:grpSpPr>
          <a:xfrm>
            <a:off x="8088187" y="1373446"/>
            <a:ext cx="4062823" cy="5426567"/>
            <a:chOff x="4695061" y="741797"/>
            <a:chExt cx="4366088" cy="593542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B84E745-BEB3-0ABE-C91E-B8085AF31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5061" y="741797"/>
              <a:ext cx="4366088" cy="5935425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172F82E-C6B8-F797-CB72-966CD128787F}"/>
                </a:ext>
              </a:extLst>
            </p:cNvPr>
            <p:cNvSpPr/>
            <p:nvPr/>
          </p:nvSpPr>
          <p:spPr bwMode="auto">
            <a:xfrm>
              <a:off x="4695061" y="836712"/>
              <a:ext cx="432048" cy="3600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US" sz="2400">
                <a:latin typeface="Times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8443228-35FB-DF38-2672-ED9205B2D260}"/>
              </a:ext>
            </a:extLst>
          </p:cNvPr>
          <p:cNvSpPr/>
          <p:nvPr/>
        </p:nvSpPr>
        <p:spPr>
          <a:xfrm>
            <a:off x="911424" y="6546403"/>
            <a:ext cx="3960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Z. Guguchia et. al., Phys. Rev. Lett. 125, 097005 (2020).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CA9B94-CAAE-3938-0889-EDD6BD7A4804}"/>
              </a:ext>
            </a:extLst>
          </p:cNvPr>
          <p:cNvSpPr txBox="1">
            <a:spLocks/>
          </p:cNvSpPr>
          <p:nvPr/>
        </p:nvSpPr>
        <p:spPr>
          <a:xfrm>
            <a:off x="2655926" y="133171"/>
            <a:ext cx="7065314" cy="5352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LBCO Strain Research at LMU-PSI: An Overview</a:t>
            </a:r>
            <a:br>
              <a:rPr lang="en-US" dirty="0">
                <a:solidFill>
                  <a:srgbClr val="000000"/>
                </a:solidFill>
                <a:ea typeface="Arial Hebrew" charset="-79"/>
                <a:cs typeface="Arial Hebrew" charset="-79"/>
              </a:rPr>
            </a:br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84BAE1A-F428-BA43-B082-F267FFB3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28</a:t>
            </a:fld>
            <a:endParaRPr lang="en-GB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05D2FBF-D539-0E86-5458-272DC2125844}"/>
              </a:ext>
            </a:extLst>
          </p:cNvPr>
          <p:cNvSpPr/>
          <p:nvPr/>
        </p:nvSpPr>
        <p:spPr>
          <a:xfrm>
            <a:off x="3386049" y="4476471"/>
            <a:ext cx="216024" cy="2082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2411291-5529-FFDD-3F24-EFDB147288DA}"/>
              </a:ext>
            </a:extLst>
          </p:cNvPr>
          <p:cNvSpPr/>
          <p:nvPr/>
        </p:nvSpPr>
        <p:spPr>
          <a:xfrm>
            <a:off x="3377164" y="6252492"/>
            <a:ext cx="216024" cy="20822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62FC5-6C3A-0DF9-0FD3-E5F130873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530" y="1017982"/>
            <a:ext cx="2820229" cy="26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8D424-B39B-152E-3298-7225E072D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932" y="564914"/>
            <a:ext cx="9937104" cy="547413"/>
          </a:xfrm>
        </p:spPr>
        <p:txBody>
          <a:bodyPr/>
          <a:lstStyle/>
          <a:p>
            <a:r>
              <a:rPr lang="en-CH" spc="31" dirty="0">
                <a:cs typeface="Arial Hebrew" pitchFamily="2" charset="-79"/>
              </a:rPr>
              <a:t>In-plane uniaxial stress effect on </a:t>
            </a:r>
            <a:r>
              <a:rPr lang="en-US" spc="31" dirty="0">
                <a:cs typeface="Arial Hebrew" pitchFamily="2" charset="-79"/>
              </a:rPr>
              <a:t>La</a:t>
            </a:r>
            <a:r>
              <a:rPr lang="en-US" spc="31" baseline="-25000" dirty="0">
                <a:cs typeface="Arial Hebrew" pitchFamily="2" charset="-79"/>
              </a:rPr>
              <a:t>2-</a:t>
            </a:r>
            <a:r>
              <a:rPr lang="en-US" i="1" spc="31" baseline="-25000" dirty="0">
                <a:cs typeface="Arial Hebrew" pitchFamily="2" charset="-79"/>
              </a:rPr>
              <a:t>x</a:t>
            </a:r>
            <a:r>
              <a:rPr lang="en-US" spc="31" dirty="0">
                <a:cs typeface="Arial Hebrew" pitchFamily="2" charset="-79"/>
              </a:rPr>
              <a:t>Ba</a:t>
            </a:r>
            <a:r>
              <a:rPr lang="en-US" i="1" spc="31" baseline="-25000" dirty="0">
                <a:cs typeface="Arial Hebrew" pitchFamily="2" charset="-79"/>
              </a:rPr>
              <a:t>x</a:t>
            </a:r>
            <a:r>
              <a:rPr lang="en-US" spc="31" dirty="0">
                <a:cs typeface="Arial Hebrew" pitchFamily="2" charset="-79"/>
              </a:rPr>
              <a:t>CuO</a:t>
            </a:r>
            <a:r>
              <a:rPr lang="en-US" spc="31" baseline="-25000" dirty="0">
                <a:cs typeface="Arial Hebrew" pitchFamily="2" charset="-79"/>
              </a:rPr>
              <a:t>4 </a:t>
            </a:r>
            <a:r>
              <a:rPr lang="en-US" spc="31" dirty="0">
                <a:cs typeface="Arial Hebrew" pitchFamily="2" charset="-79"/>
              </a:rPr>
              <a:t>(</a:t>
            </a:r>
            <a:r>
              <a:rPr lang="en-US" i="1" spc="31" dirty="0">
                <a:cs typeface="Arial Hebrew" pitchFamily="2" charset="-79"/>
              </a:rPr>
              <a:t>x </a:t>
            </a:r>
            <a:r>
              <a:rPr lang="en-US" spc="31" dirty="0">
                <a:cs typeface="Arial Hebrew" pitchFamily="2" charset="-79"/>
              </a:rPr>
              <a:t>= 0.115, 0.135)</a:t>
            </a:r>
            <a:br>
              <a:rPr lang="en-US" spc="31" dirty="0">
                <a:cs typeface="Arial Hebrew" pitchFamily="2" charset="-79"/>
              </a:rPr>
            </a:br>
            <a:endParaRPr lang="en-CH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929BE4D-34F8-A9B3-6F46-FADE52D84051}"/>
              </a:ext>
            </a:extLst>
          </p:cNvPr>
          <p:cNvGrpSpPr/>
          <p:nvPr/>
        </p:nvGrpSpPr>
        <p:grpSpPr>
          <a:xfrm>
            <a:off x="807427" y="1134196"/>
            <a:ext cx="2813520" cy="2418099"/>
            <a:chOff x="695325" y="1010901"/>
            <a:chExt cx="2813520" cy="24180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D012607-279E-CACD-0FCC-BD9D276004BB}"/>
                </a:ext>
              </a:extLst>
            </p:cNvPr>
            <p:cNvGrpSpPr/>
            <p:nvPr/>
          </p:nvGrpSpPr>
          <p:grpSpPr>
            <a:xfrm>
              <a:off x="695325" y="1010901"/>
              <a:ext cx="2813520" cy="2418099"/>
              <a:chOff x="1174663" y="1267108"/>
              <a:chExt cx="2635633" cy="225118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F28FFDE-762F-AC2D-3705-49C76AF4A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74663" y="1340768"/>
                <a:ext cx="2635633" cy="2177521"/>
              </a:xfrm>
              <a:prstGeom prst="rect">
                <a:avLst/>
              </a:prstGeom>
            </p:spPr>
          </p:pic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1C45948-8669-E1FE-88A2-9E3B91D91FED}"/>
                  </a:ext>
                </a:extLst>
              </p:cNvPr>
              <p:cNvSpPr/>
              <p:nvPr/>
            </p:nvSpPr>
            <p:spPr>
              <a:xfrm>
                <a:off x="1549886" y="1267108"/>
                <a:ext cx="259958" cy="26909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sz="2000" dirty="0" err="1"/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5937ED8-1E69-0463-E1F3-5B2A45684B0B}"/>
                </a:ext>
              </a:extLst>
            </p:cNvPr>
            <p:cNvSpPr/>
            <p:nvPr/>
          </p:nvSpPr>
          <p:spPr>
            <a:xfrm>
              <a:off x="2609296" y="1403059"/>
              <a:ext cx="288032" cy="204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CD05EAC-B640-A3E8-0655-8D1667510378}"/>
                </a:ext>
              </a:extLst>
            </p:cNvPr>
            <p:cNvSpPr txBox="1"/>
            <p:nvPr/>
          </p:nvSpPr>
          <p:spPr>
            <a:xfrm>
              <a:off x="2639616" y="1412776"/>
              <a:ext cx="21961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200" dirty="0"/>
                <a:t>45</a:t>
              </a:r>
              <a:r>
                <a:rPr lang="en-US" sz="1200" baseline="30000" dirty="0"/>
                <a:t>o</a:t>
              </a:r>
              <a:endParaRPr lang="en-CH" sz="1200" baseline="30000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FA35E50-67EF-C1B3-B251-BFCBF69D4704}"/>
              </a:ext>
            </a:extLst>
          </p:cNvPr>
          <p:cNvSpPr/>
          <p:nvPr/>
        </p:nvSpPr>
        <p:spPr>
          <a:xfrm>
            <a:off x="839416" y="6525344"/>
            <a:ext cx="6287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Z. Guguchia et. al., Proc. Natl. </a:t>
            </a:r>
            <a:r>
              <a:rPr lang="en-GB" sz="1200" b="1" dirty="0" err="1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Acd</a:t>
            </a:r>
            <a:r>
              <a:rPr lang="en-GB" sz="12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. Sci. U.S.A. 121, e2303423120 (2024).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9CFF97-4B0B-74BC-1800-98490B231DFB}"/>
              </a:ext>
            </a:extLst>
          </p:cNvPr>
          <p:cNvGrpSpPr/>
          <p:nvPr/>
        </p:nvGrpSpPr>
        <p:grpSpPr>
          <a:xfrm>
            <a:off x="4240572" y="1240548"/>
            <a:ext cx="7234649" cy="2906757"/>
            <a:chOff x="3718652" y="1192734"/>
            <a:chExt cx="7234649" cy="2906757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E5244DE-5CDE-F9F4-5268-BF8B3E204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324"/>
            <a:stretch/>
          </p:blipFill>
          <p:spPr>
            <a:xfrm>
              <a:off x="3718652" y="1204175"/>
              <a:ext cx="7234649" cy="259123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9DE2FF-1191-315D-55C4-5FA649B8ED27}"/>
                </a:ext>
              </a:extLst>
            </p:cNvPr>
            <p:cNvSpPr/>
            <p:nvPr/>
          </p:nvSpPr>
          <p:spPr>
            <a:xfrm>
              <a:off x="3934676" y="1192734"/>
              <a:ext cx="216024" cy="292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90F3A55-0EAA-F5FF-E6B9-BDA59271C75A}"/>
                </a:ext>
              </a:extLst>
            </p:cNvPr>
            <p:cNvSpPr/>
            <p:nvPr/>
          </p:nvSpPr>
          <p:spPr>
            <a:xfrm>
              <a:off x="7443988" y="1204649"/>
              <a:ext cx="216024" cy="292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97AC07-78E6-4A1E-3C85-FF16F8DDD248}"/>
                </a:ext>
              </a:extLst>
            </p:cNvPr>
            <p:cNvSpPr/>
            <p:nvPr/>
          </p:nvSpPr>
          <p:spPr>
            <a:xfrm>
              <a:off x="7443988" y="3807325"/>
              <a:ext cx="216024" cy="292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878A19-1ECE-E8B2-1E5B-2E59BD6A2B58}"/>
                </a:ext>
              </a:extLst>
            </p:cNvPr>
            <p:cNvSpPr/>
            <p:nvPr/>
          </p:nvSpPr>
          <p:spPr>
            <a:xfrm>
              <a:off x="3952684" y="3728589"/>
              <a:ext cx="216024" cy="292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761A87-DF31-FC51-25B6-EB6E28580A90}"/>
              </a:ext>
            </a:extLst>
          </p:cNvPr>
          <p:cNvGrpSpPr/>
          <p:nvPr/>
        </p:nvGrpSpPr>
        <p:grpSpPr>
          <a:xfrm>
            <a:off x="4262026" y="3821591"/>
            <a:ext cx="7234649" cy="2691925"/>
            <a:chOff x="-107343" y="4081206"/>
            <a:chExt cx="7234649" cy="26919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FBE0D09-E0F7-92AE-D89A-156F623BD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860"/>
            <a:stretch/>
          </p:blipFill>
          <p:spPr>
            <a:xfrm>
              <a:off x="-107343" y="4105474"/>
              <a:ext cx="7234649" cy="266765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6896DC-4E88-DFCA-1B00-2D91101BC095}"/>
                </a:ext>
              </a:extLst>
            </p:cNvPr>
            <p:cNvSpPr/>
            <p:nvPr/>
          </p:nvSpPr>
          <p:spPr>
            <a:xfrm>
              <a:off x="3617993" y="4159942"/>
              <a:ext cx="216024" cy="292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068914-5387-739A-F4DB-63CAA9B09464}"/>
                </a:ext>
              </a:extLst>
            </p:cNvPr>
            <p:cNvSpPr/>
            <p:nvPr/>
          </p:nvSpPr>
          <p:spPr>
            <a:xfrm>
              <a:off x="126689" y="4081206"/>
              <a:ext cx="216024" cy="292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D6313EE-D9DD-6B97-515A-D63C022520E3}"/>
              </a:ext>
            </a:extLst>
          </p:cNvPr>
          <p:cNvSpPr/>
          <p:nvPr/>
        </p:nvSpPr>
        <p:spPr>
          <a:xfrm>
            <a:off x="408071" y="4275526"/>
            <a:ext cx="3612232" cy="175432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endParaRPr lang="en-US" sz="1800" b="1" dirty="0">
              <a:latin typeface="Arial Hebrew" charset="-79"/>
              <a:ea typeface="Arial Hebrew" charset="-79"/>
              <a:cs typeface="Arial Hebrew" charset="-79"/>
            </a:endParaRPr>
          </a:p>
          <a:p>
            <a:pPr algn="ctr"/>
            <a:r>
              <a:rPr lang="en-US" sz="1800" b="1" dirty="0">
                <a:latin typeface="Arial Hebrew" charset="-79"/>
                <a:ea typeface="Arial Hebrew" charset="-79"/>
                <a:cs typeface="Arial Hebrew" charset="-79"/>
              </a:rPr>
              <a:t>Static spin-stripe order persist up to the highest applied uniaxial stress, but with reduced volume fraction.</a:t>
            </a:r>
          </a:p>
          <a:p>
            <a:pPr algn="ctr"/>
            <a:endParaRPr lang="en-US" sz="1800" b="1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51AE990-4E48-D2AD-C7AF-FF9F353C21FD}"/>
              </a:ext>
            </a:extLst>
          </p:cNvPr>
          <p:cNvSpPr txBox="1">
            <a:spLocks/>
          </p:cNvSpPr>
          <p:nvPr/>
        </p:nvSpPr>
        <p:spPr>
          <a:xfrm>
            <a:off x="2721398" y="170495"/>
            <a:ext cx="7065314" cy="5352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LBCO Strain Research at LMU-PSI: An Overview</a:t>
            </a:r>
            <a:br>
              <a:rPr lang="en-US">
                <a:solidFill>
                  <a:srgbClr val="000000"/>
                </a:solidFill>
                <a:ea typeface="Arial Hebrew" charset="-79"/>
                <a:cs typeface="Arial Hebrew" charset="-79"/>
              </a:rPr>
            </a:br>
            <a:endParaRPr lang="en-GB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F6F5E51-DC61-B799-36B7-6A9AE0E3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370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28CC0-1664-C530-4E16-4262ABA0A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7806" y="6481969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93A7A-2B9B-4A42-B712-1FEAA711565D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7A3E3E-CE2B-6C0D-7C1C-2FC397505300}"/>
              </a:ext>
            </a:extLst>
          </p:cNvPr>
          <p:cNvSpPr txBox="1"/>
          <p:nvPr/>
        </p:nvSpPr>
        <p:spPr>
          <a:xfrm>
            <a:off x="479376" y="762338"/>
            <a:ext cx="11449272" cy="5902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en-US" altLang="ko-KR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La</a:t>
            </a:r>
            <a:r>
              <a:rPr lang="en-US" altLang="ko-KR" sz="2400" spc="31" baseline="-25000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2-</a:t>
            </a:r>
            <a:r>
              <a:rPr lang="en-US" altLang="ko-KR" sz="2400" i="1" spc="31" baseline="-25000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x</a:t>
            </a:r>
            <a:r>
              <a:rPr lang="en-US" altLang="ko-KR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Ba</a:t>
            </a:r>
            <a:r>
              <a:rPr lang="en-US" altLang="ko-KR" sz="2400" i="1" spc="31" baseline="-25000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x</a:t>
            </a:r>
            <a:r>
              <a:rPr lang="en-US" altLang="ko-KR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CuO</a:t>
            </a:r>
            <a:r>
              <a:rPr lang="en-US" altLang="ko-KR" sz="2400" spc="31" baseline="-25000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4 </a:t>
            </a:r>
            <a:r>
              <a:rPr lang="en-US" altLang="ko-KR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(LBCO) – </a:t>
            </a:r>
            <a:r>
              <a:rPr lang="en-US" altLang="ko-KR" sz="2400" spc="31" dirty="0">
                <a:solidFill>
                  <a:srgbClr val="000073"/>
                </a:solidFill>
                <a:cs typeface="Arial Hebrew" pitchFamily="2" charset="-79"/>
              </a:rPr>
              <a:t>r</a:t>
            </a:r>
            <a:r>
              <a:rPr lang="en-US" altLang="ko-KR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ich phase diagram of Intertwined orders </a:t>
            </a:r>
            <a:r>
              <a:rPr lang="en-IN" altLang="ko-KR" sz="2400" dirty="0">
                <a:solidFill>
                  <a:srgbClr val="000073"/>
                </a:solidFill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en-IN" altLang="ko-KR" sz="2400" dirty="0">
                <a:solidFill>
                  <a:srgbClr val="000073"/>
                </a:solidFill>
                <a:ea typeface="Lato" panose="020F0502020204030203" pitchFamily="34" charset="0"/>
                <a:cs typeface="Lato" panose="020F0502020204030203" pitchFamily="34" charset="0"/>
              </a:rPr>
              <a:t>Motivation – Uniaxial Strain study</a:t>
            </a: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en-IN" altLang="ko-KR" sz="2400" dirty="0">
                <a:solidFill>
                  <a:srgbClr val="000073"/>
                </a:solidFill>
                <a:ea typeface="Lato" panose="020F0502020204030203" pitchFamily="34" charset="0"/>
                <a:cs typeface="Lato" panose="020F0502020204030203" pitchFamily="34" charset="0"/>
              </a:rPr>
              <a:t>Strain apparatus - </a:t>
            </a:r>
            <a:r>
              <a:rPr lang="el-GR" altLang="ko-KR" sz="2400" dirty="0">
                <a:solidFill>
                  <a:srgbClr val="000073"/>
                </a:solidFill>
                <a:ea typeface="Lato" panose="020F0502020204030203" pitchFamily="34" charset="0"/>
                <a:cs typeface="Lato" panose="020F0502020204030203" pitchFamily="34" charset="0"/>
              </a:rPr>
              <a:t>μ</a:t>
            </a:r>
            <a:r>
              <a:rPr lang="en-IN" altLang="ko-KR" sz="2400" dirty="0">
                <a:solidFill>
                  <a:srgbClr val="000073"/>
                </a:solidFill>
                <a:ea typeface="Lato" panose="020F0502020204030203" pitchFamily="34" charset="0"/>
                <a:cs typeface="Lato" panose="020F0502020204030203" pitchFamily="34" charset="0"/>
              </a:rPr>
              <a:t>SR and ac </a:t>
            </a:r>
            <a:r>
              <a:rPr lang="en-IN" altLang="ko-KR" sz="2400" dirty="0" err="1">
                <a:solidFill>
                  <a:srgbClr val="000073"/>
                </a:solidFill>
                <a:ea typeface="Lato" panose="020F0502020204030203" pitchFamily="34" charset="0"/>
                <a:cs typeface="Lato" panose="020F0502020204030203" pitchFamily="34" charset="0"/>
              </a:rPr>
              <a:t>susecptibility</a:t>
            </a:r>
            <a:endParaRPr lang="en-IN" altLang="ko-KR" sz="2400" dirty="0">
              <a:solidFill>
                <a:srgbClr val="000073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en-IN" altLang="ko-KR" sz="2400" dirty="0">
                <a:solidFill>
                  <a:srgbClr val="000073"/>
                </a:solidFill>
                <a:ea typeface="Lato" panose="020F0502020204030203" pitchFamily="34" charset="0"/>
                <a:cs typeface="Lato" panose="020F0502020204030203" pitchFamily="34" charset="0"/>
              </a:rPr>
              <a:t>Results</a:t>
            </a: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endParaRPr lang="en-IN" altLang="ko-KR" sz="2400" dirty="0">
              <a:solidFill>
                <a:srgbClr val="000073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endParaRPr lang="en-IN" altLang="ko-KR" sz="2400" dirty="0">
              <a:solidFill>
                <a:srgbClr val="000073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endParaRPr lang="en-IN" altLang="ko-KR" sz="2400" dirty="0">
              <a:solidFill>
                <a:srgbClr val="000073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514350" indent="-514350">
              <a:lnSpc>
                <a:spcPct val="200000"/>
              </a:lnSpc>
              <a:buFont typeface="+mj-lt"/>
              <a:buAutoNum type="romanUcPeriod"/>
            </a:pPr>
            <a:r>
              <a:rPr lang="en-IN" altLang="ko-KR" sz="2400" dirty="0">
                <a:solidFill>
                  <a:srgbClr val="000073"/>
                </a:solidFill>
                <a:ea typeface="Lato" panose="020F0502020204030203" pitchFamily="34" charset="0"/>
                <a:cs typeface="Lato" panose="020F0502020204030203" pitchFamily="34" charset="0"/>
              </a:rPr>
              <a:t>Conclusion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D33E89-883E-8397-7D1B-02C16EC4E365}"/>
              </a:ext>
            </a:extLst>
          </p:cNvPr>
          <p:cNvSpPr txBox="1"/>
          <p:nvPr/>
        </p:nvSpPr>
        <p:spPr>
          <a:xfrm>
            <a:off x="911424" y="4029888"/>
            <a:ext cx="9001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H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In-plane uniaxial stress effect on superconductivity,</a:t>
            </a:r>
            <a:r>
              <a:rPr lang="en-US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 </a:t>
            </a:r>
            <a:r>
              <a:rPr lang="en-CH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spin-stripe order</a:t>
            </a:r>
            <a:r>
              <a:rPr lang="en-US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 and   </a:t>
            </a:r>
            <a:r>
              <a:rPr lang="en-CH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structural transitions</a:t>
            </a:r>
            <a:r>
              <a:rPr lang="en-US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 in LBCO</a:t>
            </a:r>
            <a:r>
              <a:rPr lang="en-US" sz="2400" spc="31" baseline="-25000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 </a:t>
            </a:r>
            <a:r>
              <a:rPr lang="en-US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(</a:t>
            </a:r>
            <a:r>
              <a:rPr lang="en-US" sz="2400" i="1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x </a:t>
            </a:r>
            <a:r>
              <a:rPr lang="en-US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= 0.125)</a:t>
            </a:r>
          </a:p>
          <a:p>
            <a:pPr lvl="0"/>
            <a:endParaRPr lang="en-US" sz="2400" spc="31" dirty="0">
              <a:solidFill>
                <a:srgbClr val="000073"/>
              </a:solidFill>
              <a:latin typeface="+mn-lt"/>
              <a:cs typeface="Arial Hebrew" pitchFamily="2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73"/>
                </a:solidFill>
              </a:rPr>
              <a:t>Contrasting </a:t>
            </a:r>
            <a:r>
              <a:rPr lang="en-US" sz="2400" i="1" dirty="0">
                <a:solidFill>
                  <a:srgbClr val="000073"/>
                </a:solidFill>
              </a:rPr>
              <a:t>c</a:t>
            </a:r>
            <a:r>
              <a:rPr lang="en-US" sz="2400" dirty="0">
                <a:solidFill>
                  <a:srgbClr val="000073"/>
                </a:solidFill>
              </a:rPr>
              <a:t>-axis and in-plane uniaxial stress effects on superconductivity and stripe order in LBCO </a:t>
            </a:r>
            <a:r>
              <a:rPr lang="en-US" altLang="ko-KR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(</a:t>
            </a:r>
            <a:r>
              <a:rPr lang="en-US" altLang="ko-KR" sz="2400" i="1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x </a:t>
            </a:r>
            <a:r>
              <a:rPr lang="en-US" altLang="ko-KR" sz="2400" spc="31" dirty="0">
                <a:solidFill>
                  <a:srgbClr val="000073"/>
                </a:solidFill>
                <a:latin typeface="+mn-lt"/>
                <a:cs typeface="Arial Hebrew" pitchFamily="2" charset="-79"/>
              </a:rPr>
              <a:t>= 0.115)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IN" altLang="ko-KR" sz="2400" dirty="0">
              <a:solidFill>
                <a:srgbClr val="000073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57B072-54DC-0C24-3D66-7018C39F70C6}"/>
              </a:ext>
            </a:extLst>
          </p:cNvPr>
          <p:cNvSpPr txBox="1">
            <a:spLocks/>
          </p:cNvSpPr>
          <p:nvPr/>
        </p:nvSpPr>
        <p:spPr>
          <a:xfrm>
            <a:off x="4871864" y="173819"/>
            <a:ext cx="3299544" cy="5352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2800" b="1" dirty="0">
                <a:latin typeface="Arial Hebrew" charset="-79"/>
                <a:ea typeface="Arial Hebrew" charset="-79"/>
                <a:cs typeface="Arial Hebrew" charset="-79"/>
              </a:rPr>
              <a:t>Outline of the talk</a:t>
            </a:r>
            <a:endParaRPr lang="x-none" altLang="x-none" sz="2800" b="1" dirty="0">
              <a:latin typeface="Arial Hebrew" charset="-79"/>
              <a:ea typeface="Arial Hebrew" charset="-79"/>
              <a:cs typeface="Arial Hebrew" charset="-79"/>
            </a:endParaRPr>
          </a:p>
          <a:p>
            <a:br>
              <a:rPr lang="en-US" dirty="0">
                <a:solidFill>
                  <a:srgbClr val="000000"/>
                </a:solidFill>
                <a:ea typeface="Arial Hebrew" charset="-79"/>
                <a:cs typeface="Arial Hebrew" charset="-79"/>
              </a:rPr>
            </a:br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67D5D0-9DF6-98BD-8CF1-28C77B99E486}"/>
              </a:ext>
            </a:extLst>
          </p:cNvPr>
          <p:cNvSpPr/>
          <p:nvPr/>
        </p:nvSpPr>
        <p:spPr>
          <a:xfrm>
            <a:off x="10156508" y="5106690"/>
            <a:ext cx="1528056" cy="1231522"/>
          </a:xfrm>
          <a:prstGeom prst="ellipse">
            <a:avLst/>
          </a:prstGeom>
          <a:blipFill rotWithShape="1">
            <a:blip r:embed="rId2"/>
            <a:srcRect/>
            <a:stretch>
              <a:fillRect t="-5000" b="-5000"/>
            </a:stretch>
          </a:blipFill>
          <a:ln>
            <a:solidFill>
              <a:srgbClr val="000073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CC8BB6-3B5B-F511-1B43-04C6F65B9487}"/>
              </a:ext>
            </a:extLst>
          </p:cNvPr>
          <p:cNvSpPr/>
          <p:nvPr/>
        </p:nvSpPr>
        <p:spPr>
          <a:xfrm>
            <a:off x="10145772" y="3573016"/>
            <a:ext cx="1528056" cy="1319465"/>
          </a:xfrm>
          <a:prstGeom prst="ellipse">
            <a:avLst/>
          </a:prstGeom>
          <a:blipFill rotWithShape="1">
            <a:blip r:embed="rId3"/>
            <a:srcRect/>
            <a:stretch>
              <a:fillRect l="-12000" r="-12000"/>
            </a:stretch>
          </a:blipFill>
          <a:ln>
            <a:solidFill>
              <a:srgbClr val="000073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8177E3-72DD-02E7-78F4-7DABF9714ACC}"/>
              </a:ext>
            </a:extLst>
          </p:cNvPr>
          <p:cNvSpPr txBox="1"/>
          <p:nvPr/>
        </p:nvSpPr>
        <p:spPr>
          <a:xfrm>
            <a:off x="4633406" y="58966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latinLnBrk="1"/>
            <a:r>
              <a:rPr lang="is-IS" altLang="ko-KR" sz="1800" dirty="0">
                <a:solidFill>
                  <a:srgbClr val="FF0000"/>
                </a:solidFill>
                <a:latin typeface="+mn-lt"/>
                <a:ea typeface="Arial Hebrew" charset="-79"/>
                <a:cs typeface="Arial Hebrew" charset="-79"/>
              </a:rPr>
              <a:t>S. S. Islam et. al., </a:t>
            </a:r>
            <a:r>
              <a:rPr lang="en-US" altLang="ko-KR" sz="1800" dirty="0" err="1">
                <a:solidFill>
                  <a:srgbClr val="FF0000"/>
                </a:solidFill>
                <a:latin typeface="+mn-lt"/>
                <a:ea typeface="Arial Hebrew" charset="-79"/>
                <a:cs typeface="Arial Hebrew" charset="-79"/>
              </a:rPr>
              <a:t>Commun</a:t>
            </a:r>
            <a:r>
              <a:rPr lang="en-US" altLang="ko-KR" sz="1800" dirty="0">
                <a:solidFill>
                  <a:srgbClr val="FF0000"/>
                </a:solidFill>
                <a:latin typeface="+mn-lt"/>
                <a:ea typeface="Arial Hebrew" charset="-79"/>
                <a:cs typeface="Arial Hebrew" charset="-79"/>
              </a:rPr>
              <a:t>. Phys. </a:t>
            </a:r>
            <a:r>
              <a:rPr lang="en-US" altLang="ko-KR" sz="1800" b="1" dirty="0">
                <a:solidFill>
                  <a:srgbClr val="FF0000"/>
                </a:solidFill>
                <a:latin typeface="+mn-lt"/>
                <a:ea typeface="Arial Hebrew" charset="-79"/>
                <a:cs typeface="Arial Hebrew" charset="-79"/>
              </a:rPr>
              <a:t>8</a:t>
            </a:r>
            <a:r>
              <a:rPr lang="en-US" altLang="ko-KR" sz="1800" dirty="0">
                <a:solidFill>
                  <a:srgbClr val="FF0000"/>
                </a:solidFill>
                <a:latin typeface="+mn-lt"/>
                <a:ea typeface="Arial Hebrew" charset="-79"/>
                <a:cs typeface="Arial Hebrew" charset="-79"/>
              </a:rPr>
              <a:t>, 291 (2025)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03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F9DA3-0735-7DA3-3A46-A908EE0D3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TextBox 3">
            <a:extLst>
              <a:ext uri="{FF2B5EF4-FFF2-40B4-BE49-F238E27FC236}">
                <a16:creationId xmlns:a16="http://schemas.microsoft.com/office/drawing/2014/main" id="{AE850336-5115-F4C2-14A9-EBE2A41C1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1" y="882651"/>
            <a:ext cx="22860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12297" name="TextBox 34">
            <a:extLst>
              <a:ext uri="{FF2B5EF4-FFF2-40B4-BE49-F238E27FC236}">
                <a16:creationId xmlns:a16="http://schemas.microsoft.com/office/drawing/2014/main" id="{514A85C4-A3C1-FB9E-BC7D-931CAC9B0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882651"/>
            <a:ext cx="22860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12298" name="TextBox 35">
            <a:extLst>
              <a:ext uri="{FF2B5EF4-FFF2-40B4-BE49-F238E27FC236}">
                <a16:creationId xmlns:a16="http://schemas.microsoft.com/office/drawing/2014/main" id="{FFA0E0C4-3348-227D-9094-1CA34B168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041651"/>
            <a:ext cx="228600" cy="3693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x-none" altLang="x-non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5E00E4-6BAA-236C-9B64-031B39A060B7}"/>
              </a:ext>
            </a:extLst>
          </p:cNvPr>
          <p:cNvSpPr/>
          <p:nvPr/>
        </p:nvSpPr>
        <p:spPr bwMode="auto">
          <a:xfrm>
            <a:off x="2207568" y="44624"/>
            <a:ext cx="1224136" cy="648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pic>
        <p:nvPicPr>
          <p:cNvPr id="11" name="image13.png">
            <a:extLst>
              <a:ext uri="{FF2B5EF4-FFF2-40B4-BE49-F238E27FC236}">
                <a16:creationId xmlns:a16="http://schemas.microsoft.com/office/drawing/2014/main" id="{55AC7561-5D77-C875-84DE-213F21347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912" y="951420"/>
            <a:ext cx="2138038" cy="242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369B4DB-3052-7546-B883-33FA66099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144" y="1185858"/>
            <a:ext cx="2819467" cy="2190844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5CF28B2C-8334-A4D9-5B92-F204CA8B29C3}"/>
              </a:ext>
            </a:extLst>
          </p:cNvPr>
          <p:cNvGrpSpPr/>
          <p:nvPr/>
        </p:nvGrpSpPr>
        <p:grpSpPr>
          <a:xfrm>
            <a:off x="4798063" y="3739515"/>
            <a:ext cx="3975519" cy="2621732"/>
            <a:chOff x="4355976" y="755947"/>
            <a:chExt cx="4508617" cy="27324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D54737-BA63-2C4D-5909-6A31659B1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2108" y="767378"/>
              <a:ext cx="2056184" cy="270740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3D4DD6-47EE-223F-1287-36FA7039F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08409" y="755947"/>
              <a:ext cx="2056184" cy="2732488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9D5F68A-2275-D9C7-19BE-903613086A63}"/>
                </a:ext>
              </a:extLst>
            </p:cNvPr>
            <p:cNvSpPr/>
            <p:nvPr/>
          </p:nvSpPr>
          <p:spPr bwMode="auto">
            <a:xfrm>
              <a:off x="4355976" y="790774"/>
              <a:ext cx="213375" cy="18995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0"/>
                </a:spcBef>
              </a:pPr>
              <a:endParaRPr lang="en-CH" sz="2400">
                <a:latin typeface="Times" charset="0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8D9CF8F6-6D55-BCF4-280B-22B7FC1F5FBE}"/>
              </a:ext>
            </a:extLst>
          </p:cNvPr>
          <p:cNvSpPr txBox="1">
            <a:spLocks/>
          </p:cNvSpPr>
          <p:nvPr/>
        </p:nvSpPr>
        <p:spPr>
          <a:xfrm>
            <a:off x="1140272" y="229498"/>
            <a:ext cx="9505056" cy="5352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altLang="x-none" sz="2800" b="1" dirty="0" err="1">
                <a:latin typeface="Arial Hebrew" charset="-79"/>
                <a:ea typeface="Arial Hebrew" charset="-79"/>
                <a:cs typeface="Arial Hebrew" charset="-79"/>
              </a:rPr>
              <a:t>Complex</a:t>
            </a:r>
            <a:r>
              <a:rPr lang="de-DE" altLang="x-none" sz="2800" b="1" dirty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de-DE" altLang="x-none" sz="2800" b="1" dirty="0" err="1">
                <a:latin typeface="Arial Hebrew" charset="-79"/>
                <a:ea typeface="Arial Hebrew" charset="-79"/>
                <a:cs typeface="Arial Hebrew" charset="-79"/>
              </a:rPr>
              <a:t>phase</a:t>
            </a:r>
            <a:r>
              <a:rPr lang="de-DE" altLang="x-none" sz="2800" b="1" dirty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de-DE" altLang="x-none" sz="2800" b="1" dirty="0" err="1">
                <a:latin typeface="Arial Hebrew" charset="-79"/>
                <a:ea typeface="Arial Hebrew" charset="-79"/>
                <a:cs typeface="Arial Hebrew" charset="-79"/>
              </a:rPr>
              <a:t>diagram</a:t>
            </a:r>
            <a:r>
              <a:rPr lang="de-DE" altLang="x-none" sz="2800" b="1" dirty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de-DE" altLang="x-none" sz="2800" b="1" dirty="0" err="1">
                <a:latin typeface="Arial Hebrew" charset="-79"/>
                <a:ea typeface="Arial Hebrew" charset="-79"/>
                <a:cs typeface="Arial Hebrew" charset="-79"/>
              </a:rPr>
              <a:t>of</a:t>
            </a:r>
            <a:r>
              <a:rPr lang="x-none" altLang="x-none" sz="2800" b="1" dirty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x-none" sz="2800" b="1" dirty="0">
                <a:latin typeface="Arial Hebrew" charset="-79"/>
                <a:ea typeface="Arial Hebrew" charset="-79"/>
                <a:cs typeface="Arial Hebrew" charset="-79"/>
              </a:rPr>
              <a:t>HTSC </a:t>
            </a:r>
            <a:r>
              <a:rPr lang="x-none" altLang="x-none" sz="2800" b="1" dirty="0">
                <a:latin typeface="Arial Hebrew" charset="-79"/>
                <a:ea typeface="Arial Hebrew" charset="-79"/>
                <a:cs typeface="Arial Hebrew" charset="-79"/>
              </a:rPr>
              <a:t>La</a:t>
            </a:r>
            <a:r>
              <a:rPr lang="de-DE" altLang="x-none" sz="2800" b="1" baseline="-25000" dirty="0">
                <a:latin typeface="Arial Hebrew" charset="-79"/>
                <a:ea typeface="Arial Hebrew" charset="-79"/>
                <a:cs typeface="Arial Hebrew" charset="-79"/>
              </a:rPr>
              <a:t>2-x</a:t>
            </a:r>
            <a:r>
              <a:rPr lang="x-none" altLang="x-none" sz="2800" b="1" dirty="0">
                <a:latin typeface="Arial Hebrew" charset="-79"/>
                <a:ea typeface="Arial Hebrew" charset="-79"/>
                <a:cs typeface="Arial Hebrew" charset="-79"/>
              </a:rPr>
              <a:t>Ba</a:t>
            </a:r>
            <a:r>
              <a:rPr lang="de-DE" altLang="x-none" sz="2800" b="1" baseline="-25000" dirty="0">
                <a:latin typeface="Arial Hebrew" charset="-79"/>
                <a:ea typeface="Arial Hebrew" charset="-79"/>
                <a:cs typeface="Arial Hebrew" charset="-79"/>
              </a:rPr>
              <a:t>x</a:t>
            </a:r>
            <a:r>
              <a:rPr lang="x-none" altLang="x-none" sz="2800" b="1" dirty="0">
                <a:latin typeface="Arial Hebrew" charset="-79"/>
                <a:ea typeface="Arial Hebrew" charset="-79"/>
                <a:cs typeface="Arial Hebrew" charset="-79"/>
              </a:rPr>
              <a:t>CuO</a:t>
            </a:r>
            <a:r>
              <a:rPr lang="x-none" altLang="x-none" sz="2800" b="1" baseline="-25000" dirty="0">
                <a:latin typeface="Arial Hebrew" charset="-79"/>
                <a:ea typeface="Arial Hebrew" charset="-79"/>
                <a:cs typeface="Arial Hebrew" charset="-79"/>
              </a:rPr>
              <a:t>4</a:t>
            </a:r>
            <a:r>
              <a:rPr lang="en-US" altLang="x-none" sz="2800" b="1" baseline="-25000" dirty="0"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altLang="x-none" sz="2800" b="1" dirty="0">
                <a:latin typeface="Arial Hebrew" charset="-79"/>
                <a:ea typeface="Arial Hebrew" charset="-79"/>
                <a:cs typeface="Arial Hebrew" charset="-79"/>
              </a:rPr>
              <a:t>(LBCO)</a:t>
            </a:r>
            <a:endParaRPr lang="x-none" altLang="x-none" sz="2800" b="1" dirty="0">
              <a:latin typeface="Arial Hebrew" charset="-79"/>
              <a:ea typeface="Arial Hebrew" charset="-79"/>
              <a:cs typeface="Arial Hebrew" charset="-79"/>
            </a:endParaRPr>
          </a:p>
          <a:p>
            <a:br>
              <a:rPr lang="en-US" dirty="0">
                <a:solidFill>
                  <a:srgbClr val="000000"/>
                </a:solidFill>
                <a:ea typeface="Arial Hebrew" charset="-79"/>
                <a:cs typeface="Arial Hebrew" charset="-79"/>
              </a:rPr>
            </a:b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924E83-71D7-CE85-0774-E6073F7E9EBE}"/>
              </a:ext>
            </a:extLst>
          </p:cNvPr>
          <p:cNvGrpSpPr/>
          <p:nvPr/>
        </p:nvGrpSpPr>
        <p:grpSpPr>
          <a:xfrm>
            <a:off x="-40931" y="1223311"/>
            <a:ext cx="5176511" cy="4082281"/>
            <a:chOff x="263352" y="1172617"/>
            <a:chExt cx="5976664" cy="4704655"/>
          </a:xfrm>
        </p:grpSpPr>
        <p:sp>
          <p:nvSpPr>
            <p:cNvPr id="12293" name="Shape 252">
              <a:extLst>
                <a:ext uri="{FF2B5EF4-FFF2-40B4-BE49-F238E27FC236}">
                  <a16:creationId xmlns:a16="http://schemas.microsoft.com/office/drawing/2014/main" id="{0C557F74-7950-0C5C-1669-EBDC83A444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3405192"/>
              <a:ext cx="387781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x-none" altLang="x-none" sz="1400">
                <a:latin typeface="Arial Hebrew" charset="-79"/>
                <a:ea typeface="Arial Hebrew" charset="-79"/>
                <a:cs typeface="Arial Hebrew" charset="-79"/>
                <a:sym typeface="Arial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6F7FED0-0F8E-8858-B63C-1781E1957A54}"/>
                </a:ext>
              </a:extLst>
            </p:cNvPr>
            <p:cNvGrpSpPr/>
            <p:nvPr/>
          </p:nvGrpSpPr>
          <p:grpSpPr>
            <a:xfrm>
              <a:off x="381313" y="1172617"/>
              <a:ext cx="4852746" cy="4668603"/>
              <a:chOff x="899592" y="718766"/>
              <a:chExt cx="2975547" cy="294223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5E54538-F295-24E3-E0CB-ECA1DA148E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-396" t="4460" r="396" b="60"/>
              <a:stretch/>
            </p:blipFill>
            <p:spPr>
              <a:xfrm>
                <a:off x="929357" y="778016"/>
                <a:ext cx="2945782" cy="2882989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3104CB9-1A41-D1D6-8093-117187BB8578}"/>
                  </a:ext>
                </a:extLst>
              </p:cNvPr>
              <p:cNvSpPr/>
              <p:nvPr/>
            </p:nvSpPr>
            <p:spPr bwMode="auto">
              <a:xfrm>
                <a:off x="899592" y="718766"/>
                <a:ext cx="213375" cy="18995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CH" sz="2400">
                  <a:latin typeface="Times" charset="0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0C0C3CA-81A5-F106-40B9-35295A610519}"/>
                  </a:ext>
                </a:extLst>
              </p:cNvPr>
              <p:cNvSpPr/>
              <p:nvPr/>
            </p:nvSpPr>
            <p:spPr bwMode="auto">
              <a:xfrm>
                <a:off x="1712944" y="741169"/>
                <a:ext cx="1808237" cy="83736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spcBef>
                    <a:spcPct val="0"/>
                  </a:spcBef>
                </a:pPr>
                <a:endParaRPr lang="en-CH" sz="2400">
                  <a:latin typeface="Times" charset="0"/>
                </a:endParaRP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30A4F40-163F-F2CA-590F-401FDD1CB038}"/>
                </a:ext>
              </a:extLst>
            </p:cNvPr>
            <p:cNvSpPr/>
            <p:nvPr/>
          </p:nvSpPr>
          <p:spPr>
            <a:xfrm>
              <a:off x="263352" y="5828303"/>
              <a:ext cx="5472608" cy="4896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FF02D9-7EA9-CC02-F583-4DF9814F8583}"/>
                </a:ext>
              </a:extLst>
            </p:cNvPr>
            <p:cNvSpPr/>
            <p:nvPr/>
          </p:nvSpPr>
          <p:spPr>
            <a:xfrm>
              <a:off x="1220688" y="1308674"/>
              <a:ext cx="3877816" cy="45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213D59-8823-ABB5-AD26-A084C49A8AA2}"/>
              </a:ext>
            </a:extLst>
          </p:cNvPr>
          <p:cNvSpPr/>
          <p:nvPr/>
        </p:nvSpPr>
        <p:spPr>
          <a:xfrm>
            <a:off x="5735960" y="1230700"/>
            <a:ext cx="2788651" cy="542116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17" name="Arrow: Notched Right 16">
            <a:extLst>
              <a:ext uri="{FF2B5EF4-FFF2-40B4-BE49-F238E27FC236}">
                <a16:creationId xmlns:a16="http://schemas.microsoft.com/office/drawing/2014/main" id="{619CCA33-9CC9-02A5-1E87-A460E5EF1F94}"/>
              </a:ext>
            </a:extLst>
          </p:cNvPr>
          <p:cNvSpPr/>
          <p:nvPr/>
        </p:nvSpPr>
        <p:spPr>
          <a:xfrm>
            <a:off x="8688288" y="1354393"/>
            <a:ext cx="576064" cy="274407"/>
          </a:xfrm>
          <a:prstGeom prst="notched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grpSp>
        <p:nvGrpSpPr>
          <p:cNvPr id="12295" name="Group 12294">
            <a:extLst>
              <a:ext uri="{FF2B5EF4-FFF2-40B4-BE49-F238E27FC236}">
                <a16:creationId xmlns:a16="http://schemas.microsoft.com/office/drawing/2014/main" id="{0147CC56-7594-8599-8232-ABE988C5F230}"/>
              </a:ext>
            </a:extLst>
          </p:cNvPr>
          <p:cNvGrpSpPr/>
          <p:nvPr/>
        </p:nvGrpSpPr>
        <p:grpSpPr>
          <a:xfrm>
            <a:off x="4415789" y="2226398"/>
            <a:ext cx="1226846" cy="1150304"/>
            <a:chOff x="3074571" y="3440830"/>
            <a:chExt cx="2181889" cy="2086969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C9C0C01-F61C-F3BA-A538-C94CFB9BE9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4571" y="4200736"/>
              <a:ext cx="1739344" cy="784260"/>
            </a:xfrm>
            <a:prstGeom prst="straightConnector1">
              <a:avLst/>
            </a:prstGeom>
            <a:ln w="25400">
              <a:prstDash val="dash"/>
              <a:tailEnd type="arrow" w="lg" len="med"/>
            </a:ln>
            <a:scene3d>
              <a:camera prst="isometricTopUp"/>
              <a:lightRig rig="threePt" dir="t"/>
            </a:scene3d>
            <a:sp3d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E465877-8989-2873-8EAE-5D44988C7827}"/>
                </a:ext>
              </a:extLst>
            </p:cNvPr>
            <p:cNvCxnSpPr>
              <a:cxnSpLocks/>
            </p:cNvCxnSpPr>
            <p:nvPr/>
          </p:nvCxnSpPr>
          <p:spPr>
            <a:xfrm>
              <a:off x="3859447" y="4578875"/>
              <a:ext cx="1002664" cy="948924"/>
            </a:xfrm>
            <a:prstGeom prst="straightConnector1">
              <a:avLst/>
            </a:prstGeom>
            <a:ln w="25400">
              <a:prstDash val="dash"/>
              <a:tailEnd type="arrow" w="lg" len="med"/>
            </a:ln>
            <a:scene3d>
              <a:camera prst="isometricTopUp"/>
              <a:lightRig rig="threePt" dir="t"/>
            </a:scene3d>
            <a:sp3d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43488C5-ED42-442A-2A22-09FCC05C7D4A}"/>
                </a:ext>
              </a:extLst>
            </p:cNvPr>
            <p:cNvSpPr txBox="1"/>
            <p:nvPr/>
          </p:nvSpPr>
          <p:spPr>
            <a:xfrm>
              <a:off x="4341051" y="3730163"/>
              <a:ext cx="171052" cy="3908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dirty="0"/>
                <a:t>a</a:t>
              </a:r>
              <a:endParaRPr lang="en-CH" sz="1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DD1897B-B112-D338-1CA4-2764E1F437E5}"/>
                </a:ext>
              </a:extLst>
            </p:cNvPr>
            <p:cNvSpPr txBox="1"/>
            <p:nvPr/>
          </p:nvSpPr>
          <p:spPr>
            <a:xfrm>
              <a:off x="5076854" y="4899448"/>
              <a:ext cx="179606" cy="3908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dirty="0"/>
                <a:t>b</a:t>
              </a:r>
              <a:endParaRPr lang="en-CH" sz="1400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F68A1A6-7B6B-6B15-6B88-C20458CFBD59}"/>
                </a:ext>
              </a:extLst>
            </p:cNvPr>
            <p:cNvCxnSpPr/>
            <p:nvPr/>
          </p:nvCxnSpPr>
          <p:spPr>
            <a:xfrm flipV="1">
              <a:off x="3643423" y="3766981"/>
              <a:ext cx="0" cy="1323172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0B824A4-2FC0-68EC-950D-3DF16E6F00A5}"/>
                </a:ext>
              </a:extLst>
            </p:cNvPr>
            <p:cNvSpPr txBox="1"/>
            <p:nvPr/>
          </p:nvSpPr>
          <p:spPr>
            <a:xfrm>
              <a:off x="3554311" y="3440830"/>
              <a:ext cx="168203" cy="39087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dirty="0"/>
                <a:t>c</a:t>
              </a:r>
              <a:endParaRPr lang="en-CH" sz="14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5D9D71C-4C2B-DDD2-666D-52340F59638D}"/>
              </a:ext>
            </a:extLst>
          </p:cNvPr>
          <p:cNvGrpSpPr/>
          <p:nvPr/>
        </p:nvGrpSpPr>
        <p:grpSpPr>
          <a:xfrm>
            <a:off x="8177026" y="1925308"/>
            <a:ext cx="1531483" cy="1398659"/>
            <a:chOff x="8177026" y="1925308"/>
            <a:chExt cx="1531483" cy="1398659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9CAA6E9-7DB3-E436-0237-5EBEE66BDD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7026" y="2090742"/>
              <a:ext cx="1108323" cy="1109008"/>
            </a:xfrm>
            <a:prstGeom prst="straightConnector1">
              <a:avLst/>
            </a:prstGeom>
            <a:ln w="25400">
              <a:prstDash val="dash"/>
              <a:tailEnd type="arrow" w="lg" len="med"/>
            </a:ln>
            <a:scene3d>
              <a:camera prst="isometricTopUp"/>
              <a:lightRig rig="threePt" dir="t"/>
            </a:scene3d>
            <a:sp3d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77DECC2-DB9E-25BC-2DDF-4A31C16318F6}"/>
                </a:ext>
              </a:extLst>
            </p:cNvPr>
            <p:cNvCxnSpPr>
              <a:cxnSpLocks/>
            </p:cNvCxnSpPr>
            <p:nvPr/>
          </p:nvCxnSpPr>
          <p:spPr>
            <a:xfrm>
              <a:off x="8925560" y="2765922"/>
              <a:ext cx="550516" cy="558045"/>
            </a:xfrm>
            <a:prstGeom prst="straightConnector1">
              <a:avLst/>
            </a:prstGeom>
            <a:ln w="25400">
              <a:prstDash val="dash"/>
              <a:tailEnd type="arrow" w="lg" len="med"/>
            </a:ln>
            <a:scene3d>
              <a:camera prst="isometricTopUp"/>
              <a:lightRig rig="threePt" dir="t"/>
            </a:scene3d>
            <a:sp3d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288" name="TextBox 12287">
              <a:extLst>
                <a:ext uri="{FF2B5EF4-FFF2-40B4-BE49-F238E27FC236}">
                  <a16:creationId xmlns:a16="http://schemas.microsoft.com/office/drawing/2014/main" id="{E5492ECC-23E5-AA3A-F0CD-94B0DA288F1C}"/>
                </a:ext>
              </a:extLst>
            </p:cNvPr>
            <p:cNvSpPr txBox="1"/>
            <p:nvPr/>
          </p:nvSpPr>
          <p:spPr>
            <a:xfrm>
              <a:off x="8731187" y="1925308"/>
              <a:ext cx="8479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400" dirty="0"/>
                <a:t>a</a:t>
              </a:r>
              <a:endParaRPr lang="en-CH" sz="1400" dirty="0"/>
            </a:p>
          </p:txBody>
        </p:sp>
        <p:sp>
          <p:nvSpPr>
            <p:cNvPr id="12289" name="TextBox 12288">
              <a:extLst>
                <a:ext uri="{FF2B5EF4-FFF2-40B4-BE49-F238E27FC236}">
                  <a16:creationId xmlns:a16="http://schemas.microsoft.com/office/drawing/2014/main" id="{49A79FD5-9D36-0454-F93C-DC9D1C813E01}"/>
                </a:ext>
              </a:extLst>
            </p:cNvPr>
            <p:cNvSpPr txBox="1"/>
            <p:nvPr/>
          </p:nvSpPr>
          <p:spPr>
            <a:xfrm>
              <a:off x="9619479" y="2961684"/>
              <a:ext cx="89030" cy="1923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dirty="0"/>
                <a:t>b</a:t>
              </a:r>
              <a:endParaRPr lang="en-CH" sz="1400" dirty="0"/>
            </a:p>
          </p:txBody>
        </p:sp>
      </p:grpSp>
      <p:sp>
        <p:nvSpPr>
          <p:cNvPr id="12304" name="Slide Number Placeholder 12303">
            <a:extLst>
              <a:ext uri="{FF2B5EF4-FFF2-40B4-BE49-F238E27FC236}">
                <a16:creationId xmlns:a16="http://schemas.microsoft.com/office/drawing/2014/main" id="{07A27B31-2596-9687-DB77-4C81984439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26620" y="6382489"/>
            <a:ext cx="2844800" cy="368300"/>
          </a:xfrm>
        </p:spPr>
        <p:txBody>
          <a:bodyPr/>
          <a:lstStyle/>
          <a:p>
            <a:pPr>
              <a:defRPr/>
            </a:pPr>
            <a:fld id="{8D589C4F-DF06-7841-BF08-2F65EC0C0B59}" type="slidenum">
              <a:rPr lang="en-CH" smtClean="0"/>
              <a:pPr>
                <a:defRPr/>
              </a:pPr>
              <a:t>4</a:t>
            </a:fld>
            <a:endParaRPr lang="en-CH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06CF45-D0ED-CA72-5C04-A3C4ABBB21D4}"/>
              </a:ext>
            </a:extLst>
          </p:cNvPr>
          <p:cNvSpPr/>
          <p:nvPr/>
        </p:nvSpPr>
        <p:spPr>
          <a:xfrm>
            <a:off x="737574" y="5951602"/>
            <a:ext cx="39203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[1] Li </a:t>
            </a:r>
            <a:r>
              <a:rPr lang="en-US" sz="1100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et. al.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, Phys. Rev. Lett. 99, 067001 (2007).</a:t>
            </a:r>
          </a:p>
          <a:p>
            <a:pPr>
              <a:defRPr/>
            </a:pPr>
            <a:r>
              <a:rPr lang="en-US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[2] J. </a:t>
            </a:r>
            <a:r>
              <a:rPr lang="en-US" altLang="en-US" sz="1100" b="1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Tranquada</a:t>
            </a:r>
            <a:r>
              <a:rPr lang="en-US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 </a:t>
            </a:r>
            <a:r>
              <a:rPr lang="en-US" altLang="en-US" sz="1100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et. al</a:t>
            </a:r>
            <a:r>
              <a:rPr lang="en-US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., Phys. Rev. B 78, 174529 (2008).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2B7E8B-471B-1A84-5211-2B79EA7A2326}"/>
              </a:ext>
            </a:extLst>
          </p:cNvPr>
          <p:cNvSpPr txBox="1"/>
          <p:nvPr/>
        </p:nvSpPr>
        <p:spPr>
          <a:xfrm>
            <a:off x="8520096" y="4084019"/>
            <a:ext cx="3920356" cy="688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600" kern="1000" spc="31" dirty="0">
                <a:cs typeface="Franklin Gothic Book"/>
              </a:rPr>
              <a:t>Onset of 2D SC correlations at </a:t>
            </a:r>
          </a:p>
          <a:p>
            <a:pPr algn="ctr">
              <a:lnSpc>
                <a:spcPct val="110000"/>
              </a:lnSpc>
            </a:pPr>
            <a:r>
              <a:rPr lang="en-US" sz="1600" i="1" kern="1000" spc="31" dirty="0">
                <a:cs typeface="Franklin Gothic Book"/>
              </a:rPr>
              <a:t>T</a:t>
            </a:r>
            <a:r>
              <a:rPr lang="en-US" sz="1600" kern="1000" spc="31" baseline="-25000" dirty="0">
                <a:cs typeface="Franklin Gothic Book"/>
              </a:rPr>
              <a:t>c,2D </a:t>
            </a:r>
            <a:r>
              <a:rPr lang="en-US" sz="1600" kern="1000" spc="31" dirty="0">
                <a:cs typeface="Franklin Gothic Book"/>
              </a:rPr>
              <a:t>(</a:t>
            </a:r>
            <a:r>
              <a:rPr lang="en-US" sz="1600" i="1" kern="1000" spc="31" dirty="0">
                <a:cs typeface="Franklin Gothic Book"/>
              </a:rPr>
              <a:t>T</a:t>
            </a:r>
            <a:r>
              <a:rPr lang="en-US" sz="1600" kern="1000" spc="31" baseline="-25000" dirty="0">
                <a:cs typeface="Franklin Gothic Book"/>
              </a:rPr>
              <a:t>so</a:t>
            </a:r>
            <a:r>
              <a:rPr lang="en-US" sz="1600" kern="1000" spc="31" dirty="0">
                <a:cs typeface="Franklin Gothic Book"/>
              </a:rPr>
              <a:t>),&gt;&gt;</a:t>
            </a:r>
            <a:r>
              <a:rPr lang="en-US" sz="1600" i="1" kern="1000" spc="31" dirty="0">
                <a:cs typeface="Franklin Gothic Book"/>
              </a:rPr>
              <a:t>T</a:t>
            </a:r>
            <a:r>
              <a:rPr lang="en-US" sz="1600" kern="1000" spc="31" baseline="-25000" dirty="0">
                <a:cs typeface="Franklin Gothic Book"/>
              </a:rPr>
              <a:t>c,3D</a:t>
            </a:r>
            <a:endParaRPr lang="en-US" sz="1600" kern="1000" spc="31" dirty="0">
              <a:ea typeface="Arial Hebrew" charset="-79"/>
              <a:cs typeface="Arial Hebrew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9D939D-8F38-A2CC-9C0E-F0D872403A72}"/>
              </a:ext>
            </a:extLst>
          </p:cNvPr>
          <p:cNvSpPr txBox="1"/>
          <p:nvPr/>
        </p:nvSpPr>
        <p:spPr>
          <a:xfrm>
            <a:off x="8880136" y="4979704"/>
            <a:ext cx="34317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kern="1000" spc="31" dirty="0">
                <a:ea typeface="Arial Hebrew" charset="-79"/>
                <a:cs typeface="Arial Hebrew" charset="-79"/>
              </a:rPr>
              <a:t>Loss of inter-layer Josephson coupling between 2D SC layers</a:t>
            </a:r>
            <a:endParaRPr lang="en-CH" sz="1600" dirty="0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40281C06-DB52-EF84-34AA-6DDAB1598471}"/>
              </a:ext>
            </a:extLst>
          </p:cNvPr>
          <p:cNvSpPr/>
          <p:nvPr/>
        </p:nvSpPr>
        <p:spPr>
          <a:xfrm>
            <a:off x="10472657" y="4705556"/>
            <a:ext cx="207679" cy="282859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D2C0CA-5C3F-C5C8-9995-3BB0098CDD12}"/>
              </a:ext>
            </a:extLst>
          </p:cNvPr>
          <p:cNvSpPr txBox="1"/>
          <p:nvPr/>
        </p:nvSpPr>
        <p:spPr>
          <a:xfrm>
            <a:off x="10119599" y="5852511"/>
            <a:ext cx="922139" cy="338554"/>
          </a:xfrm>
          <a:prstGeom prst="rect">
            <a:avLst/>
          </a:prstGeom>
          <a:noFill/>
          <a:ln>
            <a:solidFill>
              <a:srgbClr val="000073"/>
            </a:solidFill>
          </a:ln>
        </p:spPr>
        <p:txBody>
          <a:bodyPr wrap="square">
            <a:spAutoFit/>
          </a:bodyPr>
          <a:lstStyle/>
          <a:p>
            <a:r>
              <a:rPr lang="en-US" sz="1600" kern="1000" spc="31" dirty="0">
                <a:cs typeface="Arial Hebrew" charset="-79"/>
              </a:rPr>
              <a:t>Origin?</a:t>
            </a:r>
            <a:endParaRPr lang="en-CH" sz="1600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08B264DD-5CB3-6EF1-B17B-590A29D4465E}"/>
              </a:ext>
            </a:extLst>
          </p:cNvPr>
          <p:cNvSpPr/>
          <p:nvPr/>
        </p:nvSpPr>
        <p:spPr>
          <a:xfrm>
            <a:off x="10472656" y="5522405"/>
            <a:ext cx="207679" cy="282859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000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7A740-E66C-D677-1EF6-6A911B8E9FDA}"/>
              </a:ext>
            </a:extLst>
          </p:cNvPr>
          <p:cNvSpPr txBox="1"/>
          <p:nvPr/>
        </p:nvSpPr>
        <p:spPr>
          <a:xfrm>
            <a:off x="737574" y="6263734"/>
            <a:ext cx="34825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 Hebrew" charset="-79"/>
                <a:cs typeface="Arial Hebrew" charset="-79"/>
              </a:rPr>
              <a:t>[3] </a:t>
            </a:r>
            <a:r>
              <a:rPr lang="en-US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M. </a:t>
            </a:r>
            <a:r>
              <a:rPr lang="x-none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Hücker </a:t>
            </a:r>
            <a:r>
              <a:rPr lang="x-none" altLang="x-none" sz="1100" b="1" i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et</a:t>
            </a:r>
            <a:r>
              <a:rPr lang="en-US" altLang="x-none" sz="1100" b="1" i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.</a:t>
            </a:r>
            <a:r>
              <a:rPr lang="x-none" altLang="x-none" sz="1100" b="1" i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 al</a:t>
            </a:r>
            <a:r>
              <a:rPr lang="en-US" altLang="x-none" sz="1100" b="1" i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.</a:t>
            </a:r>
            <a:r>
              <a:rPr lang="x-none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, Phys. Rev. B 83, 104506 (2011).</a:t>
            </a:r>
            <a:endParaRPr lang="en-US" altLang="en-US" sz="1100" b="1" dirty="0">
              <a:solidFill>
                <a:schemeClr val="tx1">
                  <a:lumMod val="50000"/>
                  <a:lumOff val="50000"/>
                </a:schemeClr>
              </a:solidFill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43619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/>
      <p:bldP spid="19" grpId="0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8245" y="6427113"/>
            <a:ext cx="53315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100" b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[1] E. </a:t>
            </a:r>
            <a:r>
              <a:rPr lang="en-US" altLang="en-US" sz="1100" b="1" dirty="0" err="1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Fradkin</a:t>
            </a:r>
            <a:r>
              <a:rPr lang="en-US" altLang="en-US" sz="1100" b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, S.A. </a:t>
            </a:r>
            <a:r>
              <a:rPr lang="en-US" altLang="en-US" sz="1100" b="1" dirty="0" err="1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Kivelson</a:t>
            </a:r>
            <a:r>
              <a:rPr lang="en-US" altLang="en-US" sz="1100" b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, J.M. </a:t>
            </a:r>
            <a:r>
              <a:rPr lang="en-US" altLang="en-US" sz="1100" b="1" dirty="0" err="1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Tranquada</a:t>
            </a:r>
            <a:r>
              <a:rPr lang="en-US" altLang="en-US" sz="1100" b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, Rev. Mod. Phys. 87, 457 (2015).</a:t>
            </a:r>
          </a:p>
          <a:p>
            <a:pPr>
              <a:defRPr/>
            </a:pPr>
            <a:r>
              <a:rPr lang="en-US" altLang="en-US" sz="1100" b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[2] E. Berg </a:t>
            </a:r>
            <a:r>
              <a:rPr lang="en-US" altLang="en-US" sz="1100" b="1" i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et. al.</a:t>
            </a:r>
            <a:r>
              <a:rPr lang="en-US" altLang="en-US" sz="1100" b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, Phys. Rev. Lett. 99, 127003 (2007).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2135560" y="116632"/>
            <a:ext cx="1224136" cy="648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064EFD0-61A5-2251-BE58-C4ACFD8AC30D}"/>
              </a:ext>
            </a:extLst>
          </p:cNvPr>
          <p:cNvSpPr txBox="1">
            <a:spLocks/>
          </p:cNvSpPr>
          <p:nvPr/>
        </p:nvSpPr>
        <p:spPr>
          <a:xfrm>
            <a:off x="695325" y="196429"/>
            <a:ext cx="9856202" cy="5917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dirty="0">
                <a:latin typeface="Arial Hebrew" charset="-79"/>
                <a:ea typeface="Arial Hebrew" charset="-79"/>
                <a:cs typeface="Arial Hebrew" charset="-79"/>
              </a:rPr>
              <a:t>Theory of Intertwined Orders in High-</a:t>
            </a:r>
            <a:r>
              <a:rPr lang="en-US" altLang="en-US" sz="2800" b="1" i="1" dirty="0">
                <a:latin typeface="Arial Hebrew" charset="-79"/>
                <a:ea typeface="Arial Hebrew" charset="-79"/>
                <a:cs typeface="Arial Hebrew" charset="-79"/>
              </a:rPr>
              <a:t>T</a:t>
            </a:r>
            <a:r>
              <a:rPr lang="en-US" altLang="en-US" sz="2800" b="1" dirty="0">
                <a:latin typeface="Arial Hebrew" charset="-79"/>
                <a:ea typeface="Arial Hebrew" charset="-79"/>
                <a:cs typeface="Arial Hebrew" charset="-79"/>
              </a:rPr>
              <a:t> Superconductors</a:t>
            </a:r>
          </a:p>
          <a:p>
            <a:pPr algn="ctr"/>
            <a:endParaRPr lang="en-US" altLang="en-US" sz="2800" b="1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AF91D14-A440-9EFF-0D13-473F86304C4B}"/>
              </a:ext>
            </a:extLst>
          </p:cNvPr>
          <p:cNvGrpSpPr/>
          <p:nvPr/>
        </p:nvGrpSpPr>
        <p:grpSpPr>
          <a:xfrm>
            <a:off x="7528475" y="980728"/>
            <a:ext cx="3680093" cy="2952499"/>
            <a:chOff x="741727" y="4102682"/>
            <a:chExt cx="2514951" cy="20100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593280-AA4C-BE27-5E86-76653FEDA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727" y="4102682"/>
              <a:ext cx="2514951" cy="2010056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4C95E6C-131D-1981-833D-9FFD7E850B5A}"/>
                </a:ext>
              </a:extLst>
            </p:cNvPr>
            <p:cNvSpPr/>
            <p:nvPr/>
          </p:nvSpPr>
          <p:spPr>
            <a:xfrm>
              <a:off x="741727" y="4230176"/>
              <a:ext cx="288032" cy="2549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103F083-AE00-E44C-E673-E97B1497EB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" t="11597" b="2124"/>
          <a:stretch/>
        </p:blipFill>
        <p:spPr>
          <a:xfrm>
            <a:off x="785127" y="908720"/>
            <a:ext cx="5483722" cy="30278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4437779-F020-43DE-DB4C-5D8A0A77E2B8}"/>
              </a:ext>
            </a:extLst>
          </p:cNvPr>
          <p:cNvSpPr txBox="1"/>
          <p:nvPr/>
        </p:nvSpPr>
        <p:spPr>
          <a:xfrm>
            <a:off x="1046956" y="4725144"/>
            <a:ext cx="475252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/>
              <a:t>Prediction of 2D PDW SC order:</a:t>
            </a:r>
            <a:r>
              <a:rPr lang="en-US" sz="1600" b="1" dirty="0">
                <a:sym typeface="Wingdings" panose="05000000000000000000" pitchFamily="2" charset="2"/>
              </a:rPr>
              <a:t> </a:t>
            </a:r>
            <a:r>
              <a:rPr lang="en-US" sz="1600" dirty="0"/>
              <a:t>SC pairing occurs along quasi-1D charge stripes.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The phase of the pair wave function </a:t>
            </a:r>
            <a:r>
              <a:rPr lang="en-US" sz="1600" b="1" dirty="0"/>
              <a:t>alternates by π </a:t>
            </a:r>
            <a:r>
              <a:rPr lang="en-US" sz="1600" dirty="0"/>
              <a:t>between neighboring charge stripes</a:t>
            </a:r>
            <a:r>
              <a:rPr lang="en-US" sz="1600" baseline="30000" dirty="0"/>
              <a:t>[1-2]</a:t>
            </a:r>
            <a:r>
              <a:rPr lang="en-US" sz="1600" dirty="0">
                <a:sym typeface="Wingdings" panose="05000000000000000000" pitchFamily="2" charset="2"/>
              </a:rPr>
              <a:t>.</a:t>
            </a:r>
            <a:r>
              <a:rPr lang="en-US" sz="1600" dirty="0"/>
              <a:t> </a:t>
            </a:r>
            <a:endParaRPr lang="en-CH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053421-B6E9-8B1C-9111-C3C938D90245}"/>
              </a:ext>
            </a:extLst>
          </p:cNvPr>
          <p:cNvSpPr txBox="1"/>
          <p:nvPr/>
        </p:nvSpPr>
        <p:spPr>
          <a:xfrm>
            <a:off x="6842456" y="4653136"/>
            <a:ext cx="50861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H" sz="1600" dirty="0"/>
              <a:t>In adjacent CuO</a:t>
            </a:r>
            <a:r>
              <a:rPr lang="en-CH" sz="1600" baseline="-25000" dirty="0"/>
              <a:t>2</a:t>
            </a:r>
            <a:r>
              <a:rPr lang="en-CH" sz="1600" dirty="0"/>
              <a:t> layers, </a:t>
            </a:r>
            <a:r>
              <a:rPr lang="en-US" sz="1600" dirty="0"/>
              <a:t>anti-phase </a:t>
            </a:r>
            <a:r>
              <a:rPr lang="en-CH" sz="1600" b="1" dirty="0"/>
              <a:t>PDW states on orthogonal charge stripes frustrate the interlayer Josephson coupling</a:t>
            </a:r>
            <a:r>
              <a:rPr lang="en-US" sz="1600" baseline="30000" dirty="0"/>
              <a:t>[1-2]</a:t>
            </a:r>
            <a:r>
              <a:rPr lang="en-US" sz="1600" dirty="0"/>
              <a:t> </a:t>
            </a:r>
            <a:endParaRPr lang="en-US" sz="1600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H" sz="1600" dirty="0"/>
              <a:t> </a:t>
            </a:r>
            <a:r>
              <a:rPr lang="en-US" sz="1600" dirty="0"/>
              <a:t>Compatible with the </a:t>
            </a:r>
            <a:r>
              <a:rPr lang="en-CH" sz="1600" dirty="0"/>
              <a:t>suppressed uniform 3D SC</a:t>
            </a:r>
            <a:r>
              <a:rPr lang="en-US" sz="1600" dirty="0"/>
              <a:t>,</a:t>
            </a:r>
            <a:r>
              <a:rPr lang="en-CH" sz="1600" dirty="0"/>
              <a:t> </a:t>
            </a:r>
            <a:r>
              <a:rPr lang="en-US" sz="1600" dirty="0"/>
              <a:t>and </a:t>
            </a:r>
            <a:r>
              <a:rPr lang="en-CH" sz="1600" dirty="0"/>
              <a:t>2D SC correlations</a:t>
            </a:r>
            <a:r>
              <a:rPr lang="en-US" sz="1600" dirty="0"/>
              <a:t>.</a:t>
            </a:r>
            <a:endParaRPr lang="en-CH" sz="16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1E347B-7A0F-958F-64B9-6913DFB8DA7D}"/>
              </a:ext>
            </a:extLst>
          </p:cNvPr>
          <p:cNvSpPr txBox="1"/>
          <p:nvPr/>
        </p:nvSpPr>
        <p:spPr>
          <a:xfrm>
            <a:off x="6888089" y="4291099"/>
            <a:ext cx="50405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sz="1600" b="1" dirty="0"/>
              <a:t>The predicted phase modulation in the PDW state</a:t>
            </a:r>
            <a:r>
              <a:rPr lang="en-US" sz="1600" b="1" baseline="30000" dirty="0"/>
              <a:t>[4]</a:t>
            </a:r>
            <a:endParaRPr lang="en-CH" sz="1600" b="1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DF841C-054F-050B-6D58-24093459ADB5}"/>
              </a:ext>
            </a:extLst>
          </p:cNvPr>
          <p:cNvSpPr txBox="1"/>
          <p:nvPr/>
        </p:nvSpPr>
        <p:spPr>
          <a:xfrm>
            <a:off x="960943" y="4317456"/>
            <a:ext cx="5307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Schematic cartoon illustrating stripes in real-space</a:t>
            </a:r>
            <a:r>
              <a:rPr lang="en-US" sz="1600" b="1" baseline="30000" dirty="0"/>
              <a:t>[3]</a:t>
            </a:r>
            <a:endParaRPr lang="en-CH" sz="1600" b="1" baseline="30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3DC459-6D53-C102-DD52-930C72A8E927}"/>
              </a:ext>
            </a:extLst>
          </p:cNvPr>
          <p:cNvSpPr/>
          <p:nvPr/>
        </p:nvSpPr>
        <p:spPr>
          <a:xfrm>
            <a:off x="7528475" y="6381328"/>
            <a:ext cx="47525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100" b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[3] J.-S. Lee </a:t>
            </a:r>
            <a:r>
              <a:rPr lang="en-US" altLang="en-US" sz="1100" b="1" i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et. al.</a:t>
            </a:r>
            <a:r>
              <a:rPr lang="en-US" altLang="en-US" sz="1100" b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, arXiv:2310.19907 (2023). </a:t>
            </a:r>
          </a:p>
          <a:p>
            <a:pPr>
              <a:defRPr/>
            </a:pPr>
            <a:r>
              <a:rPr lang="en-US" altLang="en-US" sz="1100" b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[4] D. F. </a:t>
            </a:r>
            <a:r>
              <a:rPr lang="en-US" altLang="en-US" sz="1100" b="1" dirty="0" err="1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Agterberg</a:t>
            </a:r>
            <a:r>
              <a:rPr lang="en-US" altLang="en-US" sz="1100" b="1" dirty="0">
                <a:solidFill>
                  <a:schemeClr val="bg2">
                    <a:lumMod val="7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 et. al., Ann. Rev. Cond. Matt. Phys. 11, 231 (2020).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F5865A1-3F5B-4364-F680-5F9A67D14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1C88B-7160-48A3-3F07-AE252008694A}"/>
              </a:ext>
            </a:extLst>
          </p:cNvPr>
          <p:cNvSpPr txBox="1"/>
          <p:nvPr/>
        </p:nvSpPr>
        <p:spPr>
          <a:xfrm>
            <a:off x="5067825" y="3748561"/>
            <a:ext cx="111120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altLang="ko-KR" sz="1200" dirty="0"/>
              <a:t>Adapted from [3]</a:t>
            </a:r>
            <a:endParaRPr lang="ko-KR" alt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7A615-25E2-27A9-72E4-2F694788C909}"/>
              </a:ext>
            </a:extLst>
          </p:cNvPr>
          <p:cNvSpPr txBox="1"/>
          <p:nvPr/>
        </p:nvSpPr>
        <p:spPr>
          <a:xfrm>
            <a:off x="10295671" y="3701680"/>
            <a:ext cx="1111202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IN" altLang="ko-KR" sz="1200" dirty="0"/>
              <a:t>Adapted from [1]</a:t>
            </a:r>
            <a:endParaRPr lang="ko-KR" alt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CD89AE-03B9-1D7A-6B03-F3965171BE1E}"/>
              </a:ext>
            </a:extLst>
          </p:cNvPr>
          <p:cNvSpPr/>
          <p:nvPr/>
        </p:nvSpPr>
        <p:spPr>
          <a:xfrm>
            <a:off x="3216842" y="4370365"/>
            <a:ext cx="6767590" cy="1200329"/>
          </a:xfrm>
          <a:prstGeom prst="rect">
            <a:avLst/>
          </a:prstGeom>
          <a:solidFill>
            <a:schemeClr val="tx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Question  </a:t>
            </a:r>
          </a:p>
          <a:p>
            <a:pPr algn="ctr"/>
            <a:endParaRPr lang="en-US" altLang="ko-KR" b="1" dirty="0">
              <a:solidFill>
                <a:schemeClr val="bg1"/>
              </a:solidFill>
            </a:endParaRPr>
          </a:p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What governs the interplay between such intertwined orders?</a:t>
            </a:r>
          </a:p>
          <a:p>
            <a:pPr algn="ctr"/>
            <a:r>
              <a:rPr lang="en-US" altLang="ko-KR" b="1" dirty="0">
                <a:solidFill>
                  <a:schemeClr val="bg1"/>
                </a:solidFill>
              </a:rPr>
              <a:t> How to Study them? </a:t>
            </a:r>
            <a:endParaRPr lang="en-US" b="1" dirty="0">
              <a:solidFill>
                <a:schemeClr val="bg1"/>
              </a:solidFill>
              <a:ea typeface="Arial Hebrew" charset="-79"/>
              <a:cs typeface="Arial Hebrew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2665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F9DA3-0735-7DA3-3A46-A908EE0D3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25E00E4-6BAA-236C-9B64-031B39A060B7}"/>
              </a:ext>
            </a:extLst>
          </p:cNvPr>
          <p:cNvSpPr/>
          <p:nvPr/>
        </p:nvSpPr>
        <p:spPr bwMode="auto">
          <a:xfrm>
            <a:off x="2207568" y="44624"/>
            <a:ext cx="1224136" cy="6480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400">
              <a:latin typeface="Times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25727D-926A-DA00-CC79-5E88D1C70A61}"/>
              </a:ext>
            </a:extLst>
          </p:cNvPr>
          <p:cNvSpPr txBox="1">
            <a:spLocks/>
          </p:cNvSpPr>
          <p:nvPr/>
        </p:nvSpPr>
        <p:spPr>
          <a:xfrm>
            <a:off x="695325" y="196429"/>
            <a:ext cx="9856202" cy="5917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dirty="0">
                <a:latin typeface="Arial Hebrew" charset="-79"/>
                <a:ea typeface="Arial Hebrew" charset="-79"/>
                <a:cs typeface="Arial Hebrew" charset="-79"/>
              </a:rPr>
              <a:t>Study of intertwined orders and perturbative techniques </a:t>
            </a:r>
          </a:p>
          <a:p>
            <a:pPr algn="ctr"/>
            <a:endParaRPr lang="en-US" altLang="en-US" sz="2800" b="1" dirty="0"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15B9F48-8451-B8A3-4F88-C5218DE82158}"/>
              </a:ext>
            </a:extLst>
          </p:cNvPr>
          <p:cNvSpPr txBox="1"/>
          <p:nvPr/>
        </p:nvSpPr>
        <p:spPr>
          <a:xfrm>
            <a:off x="2020926" y="1687211"/>
            <a:ext cx="195745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b="1" dirty="0"/>
              <a:t>Hydrostatic Pressure</a:t>
            </a:r>
            <a:endParaRPr lang="en-CH" sz="16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C1C890-34C0-E706-4167-86B4B9C49AEE}"/>
              </a:ext>
            </a:extLst>
          </p:cNvPr>
          <p:cNvSpPr txBox="1"/>
          <p:nvPr/>
        </p:nvSpPr>
        <p:spPr>
          <a:xfrm>
            <a:off x="9044267" y="1670611"/>
            <a:ext cx="14482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600" b="1" dirty="0"/>
              <a:t>Uni-axial stress</a:t>
            </a:r>
            <a:endParaRPr lang="en-CH" sz="16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788F1D-C385-1FDB-927D-BC7F9E5A25F5}"/>
              </a:ext>
            </a:extLst>
          </p:cNvPr>
          <p:cNvSpPr txBox="1"/>
          <p:nvPr/>
        </p:nvSpPr>
        <p:spPr>
          <a:xfrm>
            <a:off x="6816080" y="1895443"/>
            <a:ext cx="53759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Anisotropic perturbation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Enabling the precise tuning of lattice parameters along specific crystallographic directions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67D363-6EF0-2B91-5A8C-34C86559BD63}"/>
              </a:ext>
            </a:extLst>
          </p:cNvPr>
          <p:cNvSpPr txBox="1"/>
          <p:nvPr/>
        </p:nvSpPr>
        <p:spPr>
          <a:xfrm>
            <a:off x="4583832" y="799015"/>
            <a:ext cx="3672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a typeface="Arial Hebrew" charset="-79"/>
                <a:cs typeface="Arial Hebrew" charset="-79"/>
              </a:rPr>
              <a:t>External perturbation (Pressure)</a:t>
            </a:r>
            <a:endParaRPr lang="en-CH" dirty="0"/>
          </a:p>
        </p:txBody>
      </p:sp>
      <p:cxnSp>
        <p:nvCxnSpPr>
          <p:cNvPr id="12306" name="Straight Connector 12305">
            <a:extLst>
              <a:ext uri="{FF2B5EF4-FFF2-40B4-BE49-F238E27FC236}">
                <a16:creationId xmlns:a16="http://schemas.microsoft.com/office/drawing/2014/main" id="{407F0A8A-BB95-61E7-2F02-90468B149FE7}"/>
              </a:ext>
            </a:extLst>
          </p:cNvPr>
          <p:cNvCxnSpPr>
            <a:cxnSpLocks/>
            <a:endCxn id="12316" idx="0"/>
          </p:cNvCxnSpPr>
          <p:nvPr/>
        </p:nvCxnSpPr>
        <p:spPr>
          <a:xfrm>
            <a:off x="2999656" y="1336124"/>
            <a:ext cx="3420380" cy="11079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08" name="Straight Connector 12307">
            <a:extLst>
              <a:ext uri="{FF2B5EF4-FFF2-40B4-BE49-F238E27FC236}">
                <a16:creationId xmlns:a16="http://schemas.microsoft.com/office/drawing/2014/main" id="{0CD7C19E-5984-EEEA-7586-C31422D35BFC}"/>
              </a:ext>
            </a:extLst>
          </p:cNvPr>
          <p:cNvCxnSpPr>
            <a:cxnSpLocks/>
          </p:cNvCxnSpPr>
          <p:nvPr/>
        </p:nvCxnSpPr>
        <p:spPr>
          <a:xfrm>
            <a:off x="6420036" y="1124744"/>
            <a:ext cx="0" cy="21138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10" name="Straight Arrow Connector 12309">
            <a:extLst>
              <a:ext uri="{FF2B5EF4-FFF2-40B4-BE49-F238E27FC236}">
                <a16:creationId xmlns:a16="http://schemas.microsoft.com/office/drawing/2014/main" id="{0E129D43-B44B-77C7-D312-EE7732207CAF}"/>
              </a:ext>
            </a:extLst>
          </p:cNvPr>
          <p:cNvCxnSpPr>
            <a:cxnSpLocks/>
          </p:cNvCxnSpPr>
          <p:nvPr/>
        </p:nvCxnSpPr>
        <p:spPr>
          <a:xfrm>
            <a:off x="2999656" y="1336124"/>
            <a:ext cx="0" cy="324036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12" name="Straight Arrow Connector 12311">
            <a:extLst>
              <a:ext uri="{FF2B5EF4-FFF2-40B4-BE49-F238E27FC236}">
                <a16:creationId xmlns:a16="http://schemas.microsoft.com/office/drawing/2014/main" id="{333140DC-A8D9-AB06-2CFB-98C8FCE91EF8}"/>
              </a:ext>
            </a:extLst>
          </p:cNvPr>
          <p:cNvCxnSpPr>
            <a:cxnSpLocks/>
          </p:cNvCxnSpPr>
          <p:nvPr/>
        </p:nvCxnSpPr>
        <p:spPr>
          <a:xfrm>
            <a:off x="9768408" y="1336124"/>
            <a:ext cx="0" cy="288078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14" name="TextBox 12313">
            <a:extLst>
              <a:ext uri="{FF2B5EF4-FFF2-40B4-BE49-F238E27FC236}">
                <a16:creationId xmlns:a16="http://schemas.microsoft.com/office/drawing/2014/main" id="{261EF0C4-C2A5-3B8C-B496-42040C353331}"/>
              </a:ext>
            </a:extLst>
          </p:cNvPr>
          <p:cNvSpPr txBox="1"/>
          <p:nvPr/>
        </p:nvSpPr>
        <p:spPr>
          <a:xfrm>
            <a:off x="407368" y="1965334"/>
            <a:ext cx="58611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Isotropic perturbation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Does not allow exploring anisotropic / direction dependent behaviors</a:t>
            </a:r>
          </a:p>
        </p:txBody>
      </p:sp>
      <p:sp>
        <p:nvSpPr>
          <p:cNvPr id="12316" name="TextBox 12315">
            <a:extLst>
              <a:ext uri="{FF2B5EF4-FFF2-40B4-BE49-F238E27FC236}">
                <a16:creationId xmlns:a16="http://schemas.microsoft.com/office/drawing/2014/main" id="{D8F97E04-393D-5ED4-57EC-2AAD51EF78EE}"/>
              </a:ext>
            </a:extLst>
          </p:cNvPr>
          <p:cNvSpPr txBox="1"/>
          <p:nvPr/>
        </p:nvSpPr>
        <p:spPr>
          <a:xfrm>
            <a:off x="5087889" y="1347203"/>
            <a:ext cx="26642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controlled, continuous</a:t>
            </a:r>
            <a:r>
              <a:rPr lang="en-US" sz="1200" dirty="0"/>
              <a:t>, </a:t>
            </a:r>
            <a:r>
              <a:rPr lang="en-US" sz="1200" b="1" dirty="0"/>
              <a:t>reversible</a:t>
            </a:r>
            <a:endParaRPr lang="en-CH" sz="1200" dirty="0"/>
          </a:p>
        </p:txBody>
      </p:sp>
      <p:pic>
        <p:nvPicPr>
          <p:cNvPr id="12318" name="Picture 12317">
            <a:extLst>
              <a:ext uri="{FF2B5EF4-FFF2-40B4-BE49-F238E27FC236}">
                <a16:creationId xmlns:a16="http://schemas.microsoft.com/office/drawing/2014/main" id="{83758656-7660-B9A8-2737-CF4A7279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2682525"/>
            <a:ext cx="3440622" cy="3527948"/>
          </a:xfrm>
          <a:prstGeom prst="rect">
            <a:avLst/>
          </a:prstGeom>
        </p:spPr>
      </p:pic>
      <p:grpSp>
        <p:nvGrpSpPr>
          <p:cNvPr id="12325" name="Group 12324">
            <a:extLst>
              <a:ext uri="{FF2B5EF4-FFF2-40B4-BE49-F238E27FC236}">
                <a16:creationId xmlns:a16="http://schemas.microsoft.com/office/drawing/2014/main" id="{D6375E15-3B9C-809F-E97D-3E53B1DD5262}"/>
              </a:ext>
            </a:extLst>
          </p:cNvPr>
          <p:cNvGrpSpPr/>
          <p:nvPr/>
        </p:nvGrpSpPr>
        <p:grpSpPr>
          <a:xfrm>
            <a:off x="4583832" y="2685815"/>
            <a:ext cx="3996444" cy="3666579"/>
            <a:chOff x="5008" y="1418515"/>
            <a:chExt cx="4362800" cy="3805211"/>
          </a:xfrm>
        </p:grpSpPr>
        <p:pic>
          <p:nvPicPr>
            <p:cNvPr id="12326" name="Picture 12325">
              <a:extLst>
                <a:ext uri="{FF2B5EF4-FFF2-40B4-BE49-F238E27FC236}">
                  <a16:creationId xmlns:a16="http://schemas.microsoft.com/office/drawing/2014/main" id="{3DB051B3-1879-D7A8-72E0-2EB3F53B5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369"/>
            <a:stretch/>
          </p:blipFill>
          <p:spPr>
            <a:xfrm>
              <a:off x="191344" y="1418515"/>
              <a:ext cx="4176464" cy="3805211"/>
            </a:xfrm>
            <a:prstGeom prst="rect">
              <a:avLst/>
            </a:prstGeom>
          </p:spPr>
        </p:pic>
        <p:sp>
          <p:nvSpPr>
            <p:cNvPr id="12327" name="TextBox 12326">
              <a:extLst>
                <a:ext uri="{FF2B5EF4-FFF2-40B4-BE49-F238E27FC236}">
                  <a16:creationId xmlns:a16="http://schemas.microsoft.com/office/drawing/2014/main" id="{D33E3618-1FA5-7178-22D3-D74610CD1777}"/>
                </a:ext>
              </a:extLst>
            </p:cNvPr>
            <p:cNvSpPr txBox="1"/>
            <p:nvPr/>
          </p:nvSpPr>
          <p:spPr>
            <a:xfrm>
              <a:off x="5008" y="1509502"/>
              <a:ext cx="432048" cy="345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CH" sz="2000" dirty="0"/>
            </a:p>
          </p:txBody>
        </p:sp>
        <p:sp>
          <p:nvSpPr>
            <p:cNvPr id="12328" name="Oval 12327">
              <a:extLst>
                <a:ext uri="{FF2B5EF4-FFF2-40B4-BE49-F238E27FC236}">
                  <a16:creationId xmlns:a16="http://schemas.microsoft.com/office/drawing/2014/main" id="{0A550E47-5BBA-A7E6-7D24-DA581152A850}"/>
                </a:ext>
              </a:extLst>
            </p:cNvPr>
            <p:cNvSpPr/>
            <p:nvPr/>
          </p:nvSpPr>
          <p:spPr>
            <a:xfrm>
              <a:off x="3215680" y="5157192"/>
              <a:ext cx="72008" cy="66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sp>
        <p:nvSpPr>
          <p:cNvPr id="12331" name="Rectangle 12330">
            <a:extLst>
              <a:ext uri="{FF2B5EF4-FFF2-40B4-BE49-F238E27FC236}">
                <a16:creationId xmlns:a16="http://schemas.microsoft.com/office/drawing/2014/main" id="{487ECE03-740E-F1B5-8FDF-28E315798BE0}"/>
              </a:ext>
            </a:extLst>
          </p:cNvPr>
          <p:cNvSpPr/>
          <p:nvPr/>
        </p:nvSpPr>
        <p:spPr>
          <a:xfrm>
            <a:off x="1055440" y="6381328"/>
            <a:ext cx="352169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M. </a:t>
            </a:r>
            <a:r>
              <a:rPr lang="x-none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Hücker </a:t>
            </a:r>
            <a:r>
              <a:rPr lang="x-none" altLang="x-none" sz="1100" b="1" i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et</a:t>
            </a:r>
            <a:r>
              <a:rPr lang="en-US" altLang="x-none" sz="1100" b="1" i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.</a:t>
            </a:r>
            <a:r>
              <a:rPr lang="x-none" altLang="x-none" sz="1100" b="1" i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 al</a:t>
            </a:r>
            <a:r>
              <a:rPr lang="en-US" altLang="x-none" sz="1100" b="1" i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.</a:t>
            </a:r>
            <a:r>
              <a:rPr lang="x-none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, Phys. Rev. </a:t>
            </a:r>
            <a:r>
              <a:rPr lang="en-US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Lett.</a:t>
            </a:r>
            <a:r>
              <a:rPr lang="x-none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 </a:t>
            </a:r>
            <a:r>
              <a:rPr lang="en-US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104</a:t>
            </a:r>
            <a:r>
              <a:rPr lang="x-none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, </a:t>
            </a:r>
            <a:r>
              <a:rPr lang="en-US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057004</a:t>
            </a:r>
            <a:r>
              <a:rPr lang="x-none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 (201</a:t>
            </a:r>
            <a:r>
              <a:rPr lang="en-US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0</a:t>
            </a:r>
            <a:r>
              <a:rPr lang="x-none" altLang="x-none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  <a:sym typeface="Arial" charset="0"/>
              </a:rPr>
              <a:t>).</a:t>
            </a:r>
            <a:endParaRPr lang="de-DE" altLang="x-none" sz="1100" b="1" dirty="0">
              <a:solidFill>
                <a:schemeClr val="bg2">
                  <a:lumMod val="75000"/>
                </a:schemeClr>
              </a:solidFill>
              <a:ea typeface="Arial Hebrew" charset="-79"/>
              <a:cs typeface="Arial Hebrew" charset="-79"/>
              <a:sym typeface="Arial" charset="0"/>
            </a:endParaRPr>
          </a:p>
        </p:txBody>
      </p:sp>
      <p:sp>
        <p:nvSpPr>
          <p:cNvPr id="12334" name="Rectangle 12333">
            <a:extLst>
              <a:ext uri="{FF2B5EF4-FFF2-40B4-BE49-F238E27FC236}">
                <a16:creationId xmlns:a16="http://schemas.microsoft.com/office/drawing/2014/main" id="{22F42CE8-5B2B-CE03-01FA-75E70FC3214F}"/>
              </a:ext>
            </a:extLst>
          </p:cNvPr>
          <p:cNvSpPr/>
          <p:nvPr/>
        </p:nvSpPr>
        <p:spPr>
          <a:xfrm>
            <a:off x="7307127" y="6293704"/>
            <a:ext cx="48718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Z. Guguchia et. al., Phys. Rev. Lett. 125, 097005 (2020).</a:t>
            </a:r>
          </a:p>
          <a:p>
            <a:r>
              <a:rPr lang="en-GB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Z. Guguchia et. al., Proc. Natl. </a:t>
            </a:r>
            <a:r>
              <a:rPr lang="en-GB" sz="1100" b="1" dirty="0" err="1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Acd</a:t>
            </a:r>
            <a:r>
              <a:rPr lang="en-GB" sz="11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/>
              </a:rPr>
              <a:t>. Sci. U.S.A. 121, e2303423120 (2024).</a:t>
            </a:r>
          </a:p>
          <a:p>
            <a:r>
              <a:rPr lang="en-US" altLang="ko-KR" sz="11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 Hebrew" charset="-79"/>
                <a:cs typeface="Arial Hebrew" charset="-79"/>
              </a:rPr>
              <a:t>L. </a:t>
            </a:r>
            <a:r>
              <a:rPr lang="en-US" altLang="ko-KR" sz="1100" b="1" dirty="0" err="1">
                <a:solidFill>
                  <a:schemeClr val="bg2">
                    <a:lumMod val="75000"/>
                  </a:schemeClr>
                </a:solidFill>
                <a:latin typeface="+mj-lt"/>
                <a:ea typeface="Arial Hebrew" charset="-79"/>
                <a:cs typeface="Arial Hebrew" charset="-79"/>
              </a:rPr>
              <a:t>Thomarat</a:t>
            </a:r>
            <a:r>
              <a:rPr lang="en-US" altLang="ko-KR" sz="11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 Hebrew" charset="-79"/>
                <a:cs typeface="Arial Hebrew" charset="-79"/>
              </a:rPr>
              <a:t>, et. al., </a:t>
            </a:r>
            <a:r>
              <a:rPr lang="en-US" altLang="ko-KR" sz="1100" b="1" dirty="0" err="1">
                <a:solidFill>
                  <a:schemeClr val="bg2">
                    <a:lumMod val="75000"/>
                  </a:schemeClr>
                </a:solidFill>
                <a:latin typeface="+mj-lt"/>
                <a:ea typeface="Arial Hebrew" charset="-79"/>
                <a:cs typeface="Arial Hebrew" charset="-79"/>
              </a:rPr>
              <a:t>Commun</a:t>
            </a:r>
            <a:r>
              <a:rPr lang="en-US" altLang="ko-KR" sz="1100" b="1" dirty="0">
                <a:solidFill>
                  <a:schemeClr val="bg2">
                    <a:lumMod val="75000"/>
                  </a:schemeClr>
                </a:solidFill>
                <a:latin typeface="+mj-lt"/>
                <a:ea typeface="Arial Hebrew" charset="-79"/>
                <a:cs typeface="Arial Hebrew" charset="-79"/>
              </a:rPr>
              <a:t>. Phys. 7, 271 (2024).</a:t>
            </a:r>
            <a:endParaRPr lang="en-GB" sz="1100" b="1" dirty="0">
              <a:solidFill>
                <a:schemeClr val="bg2">
                  <a:lumMod val="75000"/>
                </a:schemeClr>
              </a:solidFill>
              <a:ea typeface="Arial Hebrew" charset="-79"/>
              <a:cs typeface="Arial Hebrew"/>
            </a:endParaRPr>
          </a:p>
          <a:p>
            <a:endParaRPr lang="en-GB" sz="1100" b="1" dirty="0">
              <a:solidFill>
                <a:schemeClr val="bg2">
                  <a:lumMod val="75000"/>
                </a:schemeClr>
              </a:solidFill>
              <a:ea typeface="Arial Hebrew" charset="-79"/>
              <a:cs typeface="Arial Hebrew"/>
            </a:endParaRPr>
          </a:p>
        </p:txBody>
      </p:sp>
      <p:cxnSp>
        <p:nvCxnSpPr>
          <p:cNvPr id="12337" name="Straight Connector 12336">
            <a:extLst>
              <a:ext uri="{FF2B5EF4-FFF2-40B4-BE49-F238E27FC236}">
                <a16:creationId xmlns:a16="http://schemas.microsoft.com/office/drawing/2014/main" id="{CEFB678F-1669-F268-B524-DFE0EF7522A4}"/>
              </a:ext>
            </a:extLst>
          </p:cNvPr>
          <p:cNvCxnSpPr>
            <a:stCxn id="12316" idx="0"/>
          </p:cNvCxnSpPr>
          <p:nvPr/>
        </p:nvCxnSpPr>
        <p:spPr>
          <a:xfrm flipV="1">
            <a:off x="6420036" y="1336124"/>
            <a:ext cx="3348372" cy="11079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41" name="Slide Number Placeholder 12340">
            <a:extLst>
              <a:ext uri="{FF2B5EF4-FFF2-40B4-BE49-F238E27FC236}">
                <a16:creationId xmlns:a16="http://schemas.microsoft.com/office/drawing/2014/main" id="{2178B73D-782F-AD27-B535-3F7B55B551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15262" y="6404445"/>
            <a:ext cx="2844800" cy="368300"/>
          </a:xfrm>
        </p:spPr>
        <p:txBody>
          <a:bodyPr/>
          <a:lstStyle/>
          <a:p>
            <a:pPr>
              <a:defRPr/>
            </a:pPr>
            <a:fld id="{8D589C4F-DF06-7841-BF08-2F65EC0C0B59}" type="slidenum">
              <a:rPr lang="en-CH" smtClean="0"/>
              <a:pPr>
                <a:defRPr/>
              </a:pPr>
              <a:t>6</a:t>
            </a:fld>
            <a:endParaRPr lang="en-CH" dirty="0"/>
          </a:p>
        </p:txBody>
      </p:sp>
      <p:pic>
        <p:nvPicPr>
          <p:cNvPr id="12343" name="Picture 12342">
            <a:extLst>
              <a:ext uri="{FF2B5EF4-FFF2-40B4-BE49-F238E27FC236}">
                <a16:creationId xmlns:a16="http://schemas.microsoft.com/office/drawing/2014/main" id="{61961980-2F2B-D2A3-0ACC-81674C805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427" y="1567569"/>
            <a:ext cx="675723" cy="636186"/>
          </a:xfrm>
          <a:prstGeom prst="rect">
            <a:avLst/>
          </a:prstGeom>
        </p:spPr>
      </p:pic>
      <p:pic>
        <p:nvPicPr>
          <p:cNvPr id="12345" name="Picture 12344">
            <a:extLst>
              <a:ext uri="{FF2B5EF4-FFF2-40B4-BE49-F238E27FC236}">
                <a16:creationId xmlns:a16="http://schemas.microsoft.com/office/drawing/2014/main" id="{702A3324-9938-7CA8-3645-E0FE8CEE0F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749" y="1515126"/>
            <a:ext cx="675722" cy="5009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1959F37-D606-7891-F72D-FF3B242EB75B}"/>
              </a:ext>
            </a:extLst>
          </p:cNvPr>
          <p:cNvGrpSpPr/>
          <p:nvPr/>
        </p:nvGrpSpPr>
        <p:grpSpPr>
          <a:xfrm>
            <a:off x="8483976" y="2680826"/>
            <a:ext cx="3708024" cy="3694914"/>
            <a:chOff x="4533062" y="1427667"/>
            <a:chExt cx="4101974" cy="38052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179233-696F-582F-EAA1-90935E614A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725"/>
            <a:stretch/>
          </p:blipFill>
          <p:spPr>
            <a:xfrm>
              <a:off x="4575064" y="1427667"/>
              <a:ext cx="4059972" cy="380521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EBBC3D-E1F3-F04B-0128-37F3A4CB6A1B}"/>
                </a:ext>
              </a:extLst>
            </p:cNvPr>
            <p:cNvSpPr txBox="1"/>
            <p:nvPr/>
          </p:nvSpPr>
          <p:spPr>
            <a:xfrm>
              <a:off x="4533062" y="1578168"/>
              <a:ext cx="432048" cy="345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endParaRPr lang="en-CH" sz="2000" dirty="0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ACC71F1-8952-F1A2-4149-DEA4CBAC3B57}"/>
              </a:ext>
            </a:extLst>
          </p:cNvPr>
          <p:cNvSpPr/>
          <p:nvPr/>
        </p:nvSpPr>
        <p:spPr>
          <a:xfrm>
            <a:off x="2855640" y="5108991"/>
            <a:ext cx="6912768" cy="1200329"/>
          </a:xfrm>
          <a:prstGeom prst="rect">
            <a:avLst/>
          </a:prstGeom>
          <a:solidFill>
            <a:schemeClr val="tx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rial Hebrew" charset="-79"/>
                <a:cs typeface="Arial Hebrew" charset="-79"/>
              </a:rPr>
              <a:t>Motivation</a:t>
            </a:r>
          </a:p>
          <a:p>
            <a:pPr algn="ctr"/>
            <a:endParaRPr lang="en-US" b="1" dirty="0">
              <a:solidFill>
                <a:schemeClr val="bg1"/>
              </a:solidFill>
              <a:ea typeface="Arial Hebrew" charset="-79"/>
              <a:cs typeface="Arial Hebrew" charset="-79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ea typeface="Arial Hebrew" charset="-79"/>
                <a:cs typeface="Arial Hebrew" charset="-79"/>
              </a:rPr>
              <a:t>What happens for x = 0.125 under in-plane stress ?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a typeface="Arial Hebrew" charset="-79"/>
                <a:cs typeface="Arial Hebrew" charset="-79"/>
              </a:rPr>
              <a:t>Can we establish a general (</a:t>
            </a:r>
            <a:r>
              <a:rPr lang="en-US" b="1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b="1" i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b="1" dirty="0">
                <a:solidFill>
                  <a:schemeClr val="bg1"/>
                </a:solidFill>
                <a:ea typeface="Arial Hebrew" charset="-79"/>
                <a:cs typeface="Arial Hebrew" charset="-79"/>
              </a:rPr>
              <a:t>) phase-diagram under stress 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D9C9F80-5B7E-1D3E-80DE-5D95C673725F}"/>
              </a:ext>
            </a:extLst>
          </p:cNvPr>
          <p:cNvGrpSpPr/>
          <p:nvPr/>
        </p:nvGrpSpPr>
        <p:grpSpPr>
          <a:xfrm>
            <a:off x="5285750" y="3140968"/>
            <a:ext cx="3114506" cy="618442"/>
            <a:chOff x="911424" y="1923317"/>
            <a:chExt cx="3384376" cy="637015"/>
          </a:xfrm>
        </p:grpSpPr>
        <p:sp>
          <p:nvSpPr>
            <p:cNvPr id="9" name="Freeform 58">
              <a:extLst>
                <a:ext uri="{FF2B5EF4-FFF2-40B4-BE49-F238E27FC236}">
                  <a16:creationId xmlns:a16="http://schemas.microsoft.com/office/drawing/2014/main" id="{370F2CA4-C405-C5B3-FB09-769D48864A99}"/>
                </a:ext>
              </a:extLst>
            </p:cNvPr>
            <p:cNvSpPr/>
            <p:nvPr/>
          </p:nvSpPr>
          <p:spPr bwMode="auto">
            <a:xfrm>
              <a:off x="911424" y="1923317"/>
              <a:ext cx="3384376" cy="421571"/>
            </a:xfrm>
            <a:custGeom>
              <a:avLst/>
              <a:gdLst>
                <a:gd name="connsiteX0" fmla="*/ 36475 w 3776137"/>
                <a:gd name="connsiteY0" fmla="*/ 9279 h 608024"/>
                <a:gd name="connsiteX1" fmla="*/ 552291 w 3776137"/>
                <a:gd name="connsiteY1" fmla="*/ 232017 h 608024"/>
                <a:gd name="connsiteX2" fmla="*/ 1068106 w 3776137"/>
                <a:gd name="connsiteY2" fmla="*/ 396140 h 608024"/>
                <a:gd name="connsiteX3" fmla="*/ 1818383 w 3776137"/>
                <a:gd name="connsiteY3" fmla="*/ 513371 h 608024"/>
                <a:gd name="connsiteX4" fmla="*/ 2345921 w 3776137"/>
                <a:gd name="connsiteY4" fmla="*/ 548540 h 608024"/>
                <a:gd name="connsiteX5" fmla="*/ 3107921 w 3776137"/>
                <a:gd name="connsiteY5" fmla="*/ 595433 h 608024"/>
                <a:gd name="connsiteX6" fmla="*/ 3623737 w 3776137"/>
                <a:gd name="connsiteY6" fmla="*/ 607156 h 608024"/>
                <a:gd name="connsiteX7" fmla="*/ 3776137 w 3776137"/>
                <a:gd name="connsiteY7" fmla="*/ 607156 h 608024"/>
                <a:gd name="connsiteX8" fmla="*/ 3248598 w 3776137"/>
                <a:gd name="connsiteY8" fmla="*/ 595433 h 608024"/>
                <a:gd name="connsiteX9" fmla="*/ 2451429 w 3776137"/>
                <a:gd name="connsiteY9" fmla="*/ 560263 h 608024"/>
                <a:gd name="connsiteX10" fmla="*/ 1736321 w 3776137"/>
                <a:gd name="connsiteY10" fmla="*/ 501648 h 608024"/>
                <a:gd name="connsiteX11" fmla="*/ 1290845 w 3776137"/>
                <a:gd name="connsiteY11" fmla="*/ 443033 h 608024"/>
                <a:gd name="connsiteX12" fmla="*/ 845368 w 3776137"/>
                <a:gd name="connsiteY12" fmla="*/ 349248 h 608024"/>
                <a:gd name="connsiteX13" fmla="*/ 517121 w 3776137"/>
                <a:gd name="connsiteY13" fmla="*/ 220294 h 608024"/>
                <a:gd name="connsiteX14" fmla="*/ 95091 w 3776137"/>
                <a:gd name="connsiteY14" fmla="*/ 56171 h 608024"/>
                <a:gd name="connsiteX15" fmla="*/ 36475 w 3776137"/>
                <a:gd name="connsiteY15" fmla="*/ 9279 h 608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76137" h="608024">
                  <a:moveTo>
                    <a:pt x="36475" y="9279"/>
                  </a:moveTo>
                  <a:cubicBezTo>
                    <a:pt x="112675" y="38587"/>
                    <a:pt x="380353" y="167540"/>
                    <a:pt x="552291" y="232017"/>
                  </a:cubicBezTo>
                  <a:cubicBezTo>
                    <a:pt x="724229" y="296494"/>
                    <a:pt x="857091" y="349248"/>
                    <a:pt x="1068106" y="396140"/>
                  </a:cubicBezTo>
                  <a:cubicBezTo>
                    <a:pt x="1279121" y="443032"/>
                    <a:pt x="1605414" y="487971"/>
                    <a:pt x="1818383" y="513371"/>
                  </a:cubicBezTo>
                  <a:cubicBezTo>
                    <a:pt x="2031352" y="538771"/>
                    <a:pt x="2345921" y="548540"/>
                    <a:pt x="2345921" y="548540"/>
                  </a:cubicBezTo>
                  <a:lnTo>
                    <a:pt x="3107921" y="595433"/>
                  </a:lnTo>
                  <a:cubicBezTo>
                    <a:pt x="3320890" y="605202"/>
                    <a:pt x="3512368" y="605202"/>
                    <a:pt x="3623737" y="607156"/>
                  </a:cubicBezTo>
                  <a:cubicBezTo>
                    <a:pt x="3735106" y="609110"/>
                    <a:pt x="3776137" y="607156"/>
                    <a:pt x="3776137" y="607156"/>
                  </a:cubicBezTo>
                  <a:lnTo>
                    <a:pt x="3248598" y="595433"/>
                  </a:lnTo>
                  <a:lnTo>
                    <a:pt x="2451429" y="560263"/>
                  </a:lnTo>
                  <a:cubicBezTo>
                    <a:pt x="2199383" y="544632"/>
                    <a:pt x="1929752" y="521186"/>
                    <a:pt x="1736321" y="501648"/>
                  </a:cubicBezTo>
                  <a:cubicBezTo>
                    <a:pt x="1542890" y="482110"/>
                    <a:pt x="1439337" y="468433"/>
                    <a:pt x="1290845" y="443033"/>
                  </a:cubicBezTo>
                  <a:cubicBezTo>
                    <a:pt x="1142353" y="417633"/>
                    <a:pt x="974322" y="386371"/>
                    <a:pt x="845368" y="349248"/>
                  </a:cubicBezTo>
                  <a:cubicBezTo>
                    <a:pt x="716414" y="312125"/>
                    <a:pt x="517121" y="220294"/>
                    <a:pt x="517121" y="220294"/>
                  </a:cubicBezTo>
                  <a:lnTo>
                    <a:pt x="95091" y="56171"/>
                  </a:lnTo>
                  <a:cubicBezTo>
                    <a:pt x="14983" y="26863"/>
                    <a:pt x="-39725" y="-20029"/>
                    <a:pt x="36475" y="9279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400" b="0" i="0" u="none" strike="noStrike" cap="none" normalizeH="0" baseline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Times" charset="0"/>
              </a:endParaRPr>
            </a:p>
          </p:txBody>
        </p:sp>
        <p:sp>
          <p:nvSpPr>
            <p:cNvPr id="10" name="TextBox 66">
              <a:extLst>
                <a:ext uri="{FF2B5EF4-FFF2-40B4-BE49-F238E27FC236}">
                  <a16:creationId xmlns:a16="http://schemas.microsoft.com/office/drawing/2014/main" id="{EBB565B0-E379-A6E1-20E0-5A39C63F7F25}"/>
                </a:ext>
              </a:extLst>
            </p:cNvPr>
            <p:cNvSpPr txBox="1"/>
            <p:nvPr/>
          </p:nvSpPr>
          <p:spPr>
            <a:xfrm>
              <a:off x="3791744" y="2344888"/>
              <a:ext cx="3725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400" b="1" i="1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T</a:t>
              </a:r>
              <a:r>
                <a:rPr lang="en-US" sz="1400" b="1" baseline="-25000" dirty="0">
                  <a:solidFill>
                    <a:schemeClr val="accent3">
                      <a:lumMod val="60000"/>
                      <a:lumOff val="40000"/>
                    </a:schemeClr>
                  </a:solidFill>
                </a:rPr>
                <a:t>CDW</a:t>
              </a:r>
              <a:endParaRPr lang="en-CH" sz="1400" b="1" baseline="-25000" dirty="0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7" name="Picture 217">
            <a:extLst>
              <a:ext uri="{FF2B5EF4-FFF2-40B4-BE49-F238E27FC236}">
                <a16:creationId xmlns:a16="http://schemas.microsoft.com/office/drawing/2014/main" id="{A5141964-0274-7891-ED01-198E867D84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82"/>
          <a:stretch/>
        </p:blipFill>
        <p:spPr bwMode="auto">
          <a:xfrm>
            <a:off x="4140069" y="1279707"/>
            <a:ext cx="4221980" cy="373065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1028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57617" y="6541872"/>
            <a:ext cx="116388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</a:rPr>
              <a:t>[1] C.W. Hicks et. al., JPS Conf. Proc. 21, 011040 (2018),  [2] S. Ghosh et. al., Rev. Sci. </a:t>
            </a:r>
            <a:r>
              <a:rPr lang="en-US" sz="1200" b="1" dirty="0" err="1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</a:rPr>
              <a:t>Instrum</a:t>
            </a:r>
            <a:r>
              <a:rPr lang="en-US" sz="12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</a:rPr>
              <a:t>. 91, 103902 (2020), [3] </a:t>
            </a:r>
            <a:r>
              <a:rPr lang="en-GB" sz="1200" b="1" dirty="0">
                <a:solidFill>
                  <a:schemeClr val="bg2">
                    <a:lumMod val="75000"/>
                  </a:schemeClr>
                </a:solidFill>
                <a:ea typeface="Arial Hebrew" charset="-79"/>
                <a:cs typeface="Arial Hebrew" charset="-79"/>
              </a:rPr>
              <a:t>V. Grinenko et. al., Nature Physics 17, 748 (2021).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032C1-CA3F-9769-7BF5-B4B98FFB2738}"/>
              </a:ext>
            </a:extLst>
          </p:cNvPr>
          <p:cNvSpPr/>
          <p:nvPr/>
        </p:nvSpPr>
        <p:spPr>
          <a:xfrm>
            <a:off x="1919536" y="132622"/>
            <a:ext cx="871437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latin typeface="+mj-lt"/>
                <a:ea typeface="Arial Hebrew" charset="-79"/>
                <a:cs typeface="Arial Hebrew" charset="-79"/>
              </a:rPr>
              <a:t>In-situ piezoelectric-driven uniaxial stress device for </a:t>
            </a:r>
            <a:r>
              <a:rPr lang="en-US" sz="2600" b="1" dirty="0" err="1">
                <a:latin typeface="+mj-lt"/>
                <a:ea typeface="Arial Hebrew" charset="-79"/>
                <a:cs typeface="Arial Hebrew" charset="-79"/>
              </a:rPr>
              <a:t>μSR</a:t>
            </a:r>
            <a:endParaRPr lang="en-US" sz="2600" b="1" dirty="0">
              <a:latin typeface="+mj-lt"/>
              <a:ea typeface="Arial Hebrew" charset="-79"/>
              <a:cs typeface="Arial Hebrew" charset="-79"/>
            </a:endParaRPr>
          </a:p>
          <a:p>
            <a:endParaRPr lang="en-US" sz="2600" b="1" dirty="0">
              <a:latin typeface="+mj-lt"/>
              <a:ea typeface="Arial Hebrew" charset="-79"/>
              <a:cs typeface="Arial Hebrew" charset="-79"/>
            </a:endParaRP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8F59057-01E1-FC1D-B09E-757C44EF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7744" y="6527198"/>
            <a:ext cx="703263" cy="144016"/>
          </a:xfrm>
        </p:spPr>
        <p:txBody>
          <a:bodyPr/>
          <a:lstStyle/>
          <a:p>
            <a:fld id="{442AD375-037F-43D0-B059-5172DA06796A}" type="slidenum">
              <a:rPr lang="en-GB" noProof="0" smtClean="0"/>
              <a:pPr/>
              <a:t>7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17C936-C3AB-DD1C-F47E-BF48D5FE7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735" y="4201175"/>
            <a:ext cx="1627529" cy="1941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77F878-3A93-95E9-9548-CFEBFEFE1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735" y="1563252"/>
            <a:ext cx="1627529" cy="24759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66B57B4-80FD-FF81-3BBC-FA3DC077716B}"/>
              </a:ext>
            </a:extLst>
          </p:cNvPr>
          <p:cNvGrpSpPr/>
          <p:nvPr/>
        </p:nvGrpSpPr>
        <p:grpSpPr>
          <a:xfrm>
            <a:off x="3310281" y="1488569"/>
            <a:ext cx="3361783" cy="5012445"/>
            <a:chOff x="357953" y="842967"/>
            <a:chExt cx="3748543" cy="547769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128DDA-6A1A-35ED-03AA-1C1B346B7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953" y="842967"/>
              <a:ext cx="3699224" cy="547769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47BAD5-5F8F-6D3E-EDFC-2A5CDD37EE5E}"/>
                </a:ext>
              </a:extLst>
            </p:cNvPr>
            <p:cNvSpPr/>
            <p:nvPr/>
          </p:nvSpPr>
          <p:spPr>
            <a:xfrm>
              <a:off x="3863752" y="1308219"/>
              <a:ext cx="242744" cy="427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2000" dirty="0" err="1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2C10640-C0C2-C6CD-3AC1-C13A2AEB31F2}"/>
              </a:ext>
            </a:extLst>
          </p:cNvPr>
          <p:cNvSpPr txBox="1"/>
          <p:nvPr/>
        </p:nvSpPr>
        <p:spPr>
          <a:xfrm>
            <a:off x="424221" y="846433"/>
            <a:ext cx="117731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Core mechanism: </a:t>
            </a:r>
            <a:r>
              <a:rPr lang="en-US" sz="1600" dirty="0"/>
              <a:t>The relative length of the actuators determines the fraction of the preload that is transferred to the sample.</a:t>
            </a:r>
            <a:endParaRPr lang="en-CH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CEBB9-6CE2-D5B8-3507-A4E2A01A9B40}"/>
              </a:ext>
            </a:extLst>
          </p:cNvPr>
          <p:cNvSpPr txBox="1"/>
          <p:nvPr/>
        </p:nvSpPr>
        <p:spPr>
          <a:xfrm>
            <a:off x="4483093" y="548842"/>
            <a:ext cx="391716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ko-KR" sz="1400" dirty="0">
                <a:latin typeface="Aptos" panose="020B0004020202020204" pitchFamily="34" charset="0"/>
                <a:ea typeface="Arial Hebrew" charset="-79"/>
                <a:cs typeface="Arial Hebrew" charset="-79"/>
              </a:rPr>
              <a:t>(</a:t>
            </a:r>
            <a:r>
              <a:rPr lang="en-US" altLang="ko-KR" sz="1600" dirty="0">
                <a:latin typeface="Aptos" panose="020B0004020202020204" pitchFamily="34" charset="0"/>
                <a:ea typeface="Arial Hebrew" charset="-79"/>
                <a:cs typeface="Arial Hebrew" charset="-79"/>
              </a:rPr>
              <a:t>PSI-TU Dresden-MPI Stuttgart collaboration</a:t>
            </a:r>
            <a:r>
              <a:rPr lang="en-US" altLang="ko-KR" sz="1400" dirty="0">
                <a:latin typeface="Aptos" panose="020B0004020202020204" pitchFamily="34" charset="0"/>
                <a:ea typeface="Arial Hebrew" charset="-79"/>
                <a:cs typeface="Arial Hebrew" charset="-79"/>
              </a:rPr>
              <a:t>)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53CD3A69-F08B-FA52-2F33-EA49FF61DD28}"/>
              </a:ext>
            </a:extLst>
          </p:cNvPr>
          <p:cNvGrpSpPr>
            <a:grpSpLocks/>
          </p:cNvGrpSpPr>
          <p:nvPr/>
        </p:nvGrpSpPr>
        <p:grpSpPr bwMode="auto">
          <a:xfrm>
            <a:off x="49415" y="1488570"/>
            <a:ext cx="3166265" cy="2736538"/>
            <a:chOff x="24" y="485"/>
            <a:chExt cx="3300" cy="3187"/>
          </a:xfrm>
        </p:grpSpPr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773ABBC9-CC91-F433-99D1-ABBB372014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" y="485"/>
              <a:ext cx="3300" cy="3187"/>
              <a:chOff x="295" y="663"/>
              <a:chExt cx="3300" cy="3187"/>
            </a:xfrm>
          </p:grpSpPr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AB58AC0F-7551-C7CE-1AC5-F486C9738F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" y="663"/>
                <a:ext cx="3300" cy="31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Oval 11">
                <a:extLst>
                  <a:ext uri="{FF2B5EF4-FFF2-40B4-BE49-F238E27FC236}">
                    <a16:creationId xmlns:a16="http://schemas.microsoft.com/office/drawing/2014/main" id="{6A17F171-F0F4-332C-D992-74FE15B85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7" y="2085"/>
                <a:ext cx="188" cy="19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62000" tIns="226800" rIns="162000" anchor="ctr"/>
              <a:lstStyle>
                <a:lvl1pPr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1pPr>
                <a:lvl2pPr marL="742950" indent="-28575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2pPr>
                <a:lvl3pPr marL="11430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3pPr>
                <a:lvl4pPr marL="16002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4pPr>
                <a:lvl5pPr marL="20574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11" name="Oval 12">
                <a:extLst>
                  <a:ext uri="{FF2B5EF4-FFF2-40B4-BE49-F238E27FC236}">
                    <a16:creationId xmlns:a16="http://schemas.microsoft.com/office/drawing/2014/main" id="{2B70F77B-69AF-C8D2-EDD1-6F600D486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5" y="2605"/>
                <a:ext cx="188" cy="195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62000" tIns="226800" rIns="162000" anchor="ctr"/>
              <a:lstStyle>
                <a:lvl1pPr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1pPr>
                <a:lvl2pPr marL="742950" indent="-28575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2pPr>
                <a:lvl3pPr marL="11430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3pPr>
                <a:lvl4pPr marL="16002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4pPr>
                <a:lvl5pPr marL="20574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13" name="Oval 13">
                <a:extLst>
                  <a:ext uri="{FF2B5EF4-FFF2-40B4-BE49-F238E27FC236}">
                    <a16:creationId xmlns:a16="http://schemas.microsoft.com/office/drawing/2014/main" id="{FB7669F4-E2E3-823D-5264-D46C1A31B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" y="2850"/>
                <a:ext cx="122" cy="12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C339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62000" tIns="226800" rIns="162000" anchor="ctr"/>
              <a:lstStyle>
                <a:lvl1pPr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1pPr>
                <a:lvl2pPr marL="742950" indent="-28575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2pPr>
                <a:lvl3pPr marL="11430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3pPr>
                <a:lvl4pPr marL="16002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4pPr>
                <a:lvl5pPr marL="20574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19" name="Oval 14">
                <a:extLst>
                  <a:ext uri="{FF2B5EF4-FFF2-40B4-BE49-F238E27FC236}">
                    <a16:creationId xmlns:a16="http://schemas.microsoft.com/office/drawing/2014/main" id="{EAE484A3-0809-21B4-2C15-40BF2E5AA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5" y="3458"/>
                <a:ext cx="122" cy="12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C3399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62000" tIns="226800" rIns="162000" anchor="ctr"/>
              <a:lstStyle>
                <a:lvl1pPr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1pPr>
                <a:lvl2pPr marL="742950" indent="-28575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2pPr>
                <a:lvl3pPr marL="11430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3pPr>
                <a:lvl4pPr marL="16002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4pPr>
                <a:lvl5pPr marL="20574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21" name="Oval 15">
                <a:extLst>
                  <a:ext uri="{FF2B5EF4-FFF2-40B4-BE49-F238E27FC236}">
                    <a16:creationId xmlns:a16="http://schemas.microsoft.com/office/drawing/2014/main" id="{C577F034-D382-CD6E-90AA-D5303A5B3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1" y="1850"/>
                <a:ext cx="122" cy="122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FF9933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162000" tIns="226800" rIns="162000" anchor="ctr"/>
              <a:lstStyle>
                <a:lvl1pPr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1pPr>
                <a:lvl2pPr marL="742950" indent="-28575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2pPr>
                <a:lvl3pPr marL="11430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3pPr>
                <a:lvl4pPr marL="16002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4pPr>
                <a:lvl5pPr marL="20574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22" name="Line 16">
                <a:extLst>
                  <a:ext uri="{FF2B5EF4-FFF2-40B4-BE49-F238E27FC236}">
                    <a16:creationId xmlns:a16="http://schemas.microsoft.com/office/drawing/2014/main" id="{7A3F19CD-8318-942B-3281-0C2B8F13C1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36" y="2220"/>
                <a:ext cx="260" cy="13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24" name="Line 17">
                <a:extLst>
                  <a:ext uri="{FF2B5EF4-FFF2-40B4-BE49-F238E27FC236}">
                    <a16:creationId xmlns:a16="http://schemas.microsoft.com/office/drawing/2014/main" id="{A37AD762-57CB-2EB7-503F-28F5B1BCA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2" y="1648"/>
                <a:ext cx="140" cy="84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25" name="Line 18">
                <a:extLst>
                  <a:ext uri="{FF2B5EF4-FFF2-40B4-BE49-F238E27FC236}">
                    <a16:creationId xmlns:a16="http://schemas.microsoft.com/office/drawing/2014/main" id="{FE6A83D7-B8B9-86FF-7915-46CDF78CD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00" y="2180"/>
                <a:ext cx="392" cy="25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28" name="Line 19">
                <a:extLst>
                  <a:ext uri="{FF2B5EF4-FFF2-40B4-BE49-F238E27FC236}">
                    <a16:creationId xmlns:a16="http://schemas.microsoft.com/office/drawing/2014/main" id="{6634C525-472B-039E-7374-43377B9DEA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96" y="3572"/>
                <a:ext cx="64" cy="228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29" name="Line 20">
                <a:extLst>
                  <a:ext uri="{FF2B5EF4-FFF2-40B4-BE49-F238E27FC236}">
                    <a16:creationId xmlns:a16="http://schemas.microsoft.com/office/drawing/2014/main" id="{A360E6BC-3D76-6007-8F32-975F83AAA3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28" y="1944"/>
                <a:ext cx="252" cy="156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30" name="Line 21">
                <a:extLst>
                  <a:ext uri="{FF2B5EF4-FFF2-40B4-BE49-F238E27FC236}">
                    <a16:creationId xmlns:a16="http://schemas.microsoft.com/office/drawing/2014/main" id="{A08A107E-2275-E922-2B17-DBDA9AC5A6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76" y="3008"/>
                <a:ext cx="144" cy="36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31" name="Line 22">
                <a:extLst>
                  <a:ext uri="{FF2B5EF4-FFF2-40B4-BE49-F238E27FC236}">
                    <a16:creationId xmlns:a16="http://schemas.microsoft.com/office/drawing/2014/main" id="{B4362E5F-26F7-5E38-87D0-0A07E2260F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64" y="2796"/>
                <a:ext cx="104" cy="408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  <p:sp>
            <p:nvSpPr>
              <p:cNvPr id="32" name="Line 23">
                <a:extLst>
                  <a:ext uri="{FF2B5EF4-FFF2-40B4-BE49-F238E27FC236}">
                    <a16:creationId xmlns:a16="http://schemas.microsoft.com/office/drawing/2014/main" id="{CABEB2CE-F3AC-29A1-36AD-8BFC721B2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96" y="2716"/>
                <a:ext cx="604" cy="184"/>
              </a:xfrm>
              <a:prstGeom prst="line">
                <a:avLst/>
              </a:prstGeom>
              <a:noFill/>
              <a:ln w="28575">
                <a:solidFill>
                  <a:srgbClr val="CC3399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162000" tIns="226800" rIns="162000"/>
              <a:lstStyle/>
              <a:p>
                <a:endParaRPr lang="en-US"/>
              </a:p>
            </p:txBody>
          </p:sp>
        </p:grpSp>
        <p:sp>
          <p:nvSpPr>
            <p:cNvPr id="7" name="Text Box 24">
              <a:extLst>
                <a:ext uri="{FF2B5EF4-FFF2-40B4-BE49-F238E27FC236}">
                  <a16:creationId xmlns:a16="http://schemas.microsoft.com/office/drawing/2014/main" id="{C74FD04F-1A69-DBDE-DA97-9E7BFDB217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5" y="1290"/>
              <a:ext cx="259" cy="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3000">
                  <a:solidFill>
                    <a:schemeClr val="accent2"/>
                  </a:solidFill>
                  <a:latin typeface="Arial Narrow" pitchFamily="34" charset="0"/>
                </a:defRPr>
              </a:lvl1pPr>
              <a:lvl2pPr marL="742950" indent="-285750">
                <a:defRPr sz="3000">
                  <a:solidFill>
                    <a:schemeClr val="accent2"/>
                  </a:solidFill>
                  <a:latin typeface="Arial Narrow" pitchFamily="34" charset="0"/>
                </a:defRPr>
              </a:lvl2pPr>
              <a:lvl3pPr marL="1143000" indent="-228600">
                <a:defRPr sz="3000">
                  <a:solidFill>
                    <a:schemeClr val="accent2"/>
                  </a:solidFill>
                  <a:latin typeface="Arial Narrow" pitchFamily="34" charset="0"/>
                </a:defRPr>
              </a:lvl3pPr>
              <a:lvl4pPr marL="1600200" indent="-228600">
                <a:defRPr sz="3000">
                  <a:solidFill>
                    <a:schemeClr val="accent2"/>
                  </a:solidFill>
                  <a:latin typeface="Arial Narrow" pitchFamily="34" charset="0"/>
                </a:defRPr>
              </a:lvl4pPr>
              <a:lvl5pPr marL="2057400" indent="-228600">
                <a:defRPr sz="3000">
                  <a:solidFill>
                    <a:schemeClr val="accent2"/>
                  </a:solidFill>
                  <a:latin typeface="Arial Narrow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accent2"/>
                  </a:solidFill>
                  <a:latin typeface="Arial Narrow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accent2"/>
                  </a:solidFill>
                  <a:latin typeface="Arial Narrow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accent2"/>
                  </a:solidFill>
                  <a:latin typeface="Arial Narrow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accent2"/>
                  </a:solidFill>
                  <a:latin typeface="Arial Narrow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chemeClr val="accent2"/>
                </a:buClr>
              </a:pPr>
              <a:r>
                <a:rPr lang="de-CH" altLang="en-US" sz="2000" b="1" dirty="0">
                  <a:solidFill>
                    <a:srgbClr val="FF0000"/>
                  </a:solidFill>
                </a:rPr>
                <a:t>B</a:t>
              </a:r>
              <a:r>
                <a:rPr lang="de-CH" altLang="en-US" sz="2000" b="1" i="1" baseline="-25000" dirty="0">
                  <a:solidFill>
                    <a:srgbClr val="FF0000"/>
                  </a:solidFill>
                </a:rPr>
                <a:t>µ</a:t>
              </a:r>
            </a:p>
            <a:p>
              <a:pPr eaLnBrk="1" hangingPunct="1">
                <a:spcBef>
                  <a:spcPct val="50000"/>
                </a:spcBef>
                <a:buClr>
                  <a:schemeClr val="accent2"/>
                </a:buClr>
              </a:pPr>
              <a:endParaRPr lang="de-CH" alt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CBC14B-6F8A-09C5-DB1D-EEB80FC670EE}"/>
              </a:ext>
            </a:extLst>
          </p:cNvPr>
          <p:cNvGrpSpPr/>
          <p:nvPr/>
        </p:nvGrpSpPr>
        <p:grpSpPr>
          <a:xfrm>
            <a:off x="88411" y="4213876"/>
            <a:ext cx="2715615" cy="1771303"/>
            <a:chOff x="6743704" y="1700217"/>
            <a:chExt cx="3668713" cy="2744787"/>
          </a:xfrm>
        </p:grpSpPr>
        <p:grpSp>
          <p:nvGrpSpPr>
            <p:cNvPr id="40" name="Group 3">
              <a:extLst>
                <a:ext uri="{FF2B5EF4-FFF2-40B4-BE49-F238E27FC236}">
                  <a16:creationId xmlns:a16="http://schemas.microsoft.com/office/drawing/2014/main" id="{D665C0DE-0798-16EC-C7E9-A6FC2FF0C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3704" y="1700217"/>
              <a:ext cx="3668713" cy="2744787"/>
              <a:chOff x="3515" y="612"/>
              <a:chExt cx="2130" cy="1567"/>
            </a:xfrm>
          </p:grpSpPr>
          <p:pic>
            <p:nvPicPr>
              <p:cNvPr id="42" name="Picture 4">
                <a:extLst>
                  <a:ext uri="{FF2B5EF4-FFF2-40B4-BE49-F238E27FC236}">
                    <a16:creationId xmlns:a16="http://schemas.microsoft.com/office/drawing/2014/main" id="{9CB9F595-8E60-3738-AD19-99B79EEE38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5" y="618"/>
                <a:ext cx="2130" cy="1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Rectangle 5">
                <a:extLst>
                  <a:ext uri="{FF2B5EF4-FFF2-40B4-BE49-F238E27FC236}">
                    <a16:creationId xmlns:a16="http://schemas.microsoft.com/office/drawing/2014/main" id="{F7473C00-0B17-8588-CD01-84FDE86BB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1" y="612"/>
                <a:ext cx="193" cy="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2000" tIns="226800" rIns="162000" anchor="ctr"/>
              <a:lstStyle>
                <a:lvl1pPr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1pPr>
                <a:lvl2pPr marL="742950" indent="-28575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2pPr>
                <a:lvl3pPr marL="11430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3pPr>
                <a:lvl4pPr marL="16002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4pPr>
                <a:lvl5pPr marL="20574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44" name="Rectangle 6">
                <a:extLst>
                  <a:ext uri="{FF2B5EF4-FFF2-40B4-BE49-F238E27FC236}">
                    <a16:creationId xmlns:a16="http://schemas.microsoft.com/office/drawing/2014/main" id="{E3E7001A-CE2F-7DFC-6519-A83402900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1" y="686"/>
                <a:ext cx="813" cy="5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2000" tIns="226800" rIns="162000" anchor="ctr"/>
              <a:lstStyle>
                <a:lvl1pPr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1pPr>
                <a:lvl2pPr marL="742950" indent="-28575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2pPr>
                <a:lvl3pPr marL="11430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3pPr>
                <a:lvl4pPr marL="16002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4pPr>
                <a:lvl5pPr marL="20574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9pPr>
              </a:lstStyle>
              <a:p>
                <a:endParaRPr lang="de-DE" altLang="en-US"/>
              </a:p>
            </p:txBody>
          </p:sp>
          <p:sp>
            <p:nvSpPr>
              <p:cNvPr id="45" name="Rectangle 7">
                <a:extLst>
                  <a:ext uri="{FF2B5EF4-FFF2-40B4-BE49-F238E27FC236}">
                    <a16:creationId xmlns:a16="http://schemas.microsoft.com/office/drawing/2014/main" id="{EC20913E-2E50-BE8F-962C-5528EDAF3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9" y="670"/>
                <a:ext cx="127" cy="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162000" tIns="226800" rIns="162000" anchor="ctr"/>
              <a:lstStyle>
                <a:lvl1pPr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1pPr>
                <a:lvl2pPr marL="742950" indent="-28575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2pPr>
                <a:lvl3pPr marL="11430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3pPr>
                <a:lvl4pPr marL="16002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4pPr>
                <a:lvl5pPr marL="2057400" indent="-228600"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000">
                    <a:solidFill>
                      <a:schemeClr val="accent2"/>
                    </a:solidFill>
                    <a:latin typeface="Arial Narrow" pitchFamily="34" charset="0"/>
                  </a:defRPr>
                </a:lvl9pPr>
              </a:lstStyle>
              <a:p>
                <a:endParaRPr lang="de-DE" altLang="en-US"/>
              </a:p>
            </p:txBody>
          </p:sp>
        </p:grp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51D641D6-3B74-816A-1FA5-76B0B8090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8401" y="2209803"/>
              <a:ext cx="2679700" cy="1555751"/>
            </a:xfrm>
            <a:custGeom>
              <a:avLst/>
              <a:gdLst>
                <a:gd name="T0" fmla="*/ 0 w 1688"/>
                <a:gd name="T1" fmla="*/ 0 h 980"/>
                <a:gd name="T2" fmla="*/ 139700 w 1688"/>
                <a:gd name="T3" fmla="*/ 285750 h 980"/>
                <a:gd name="T4" fmla="*/ 266700 w 1688"/>
                <a:gd name="T5" fmla="*/ 508000 h 980"/>
                <a:gd name="T6" fmla="*/ 476250 w 1688"/>
                <a:gd name="T7" fmla="*/ 812800 h 980"/>
                <a:gd name="T8" fmla="*/ 723900 w 1688"/>
                <a:gd name="T9" fmla="*/ 1060450 h 980"/>
                <a:gd name="T10" fmla="*/ 1016000 w 1688"/>
                <a:gd name="T11" fmla="*/ 1257300 h 980"/>
                <a:gd name="T12" fmla="*/ 1257300 w 1688"/>
                <a:gd name="T13" fmla="*/ 1352550 h 980"/>
                <a:gd name="T14" fmla="*/ 1543050 w 1688"/>
                <a:gd name="T15" fmla="*/ 1435100 h 980"/>
                <a:gd name="T16" fmla="*/ 1803400 w 1688"/>
                <a:gd name="T17" fmla="*/ 1479550 h 980"/>
                <a:gd name="T18" fmla="*/ 2057400 w 1688"/>
                <a:gd name="T19" fmla="*/ 1511300 h 980"/>
                <a:gd name="T20" fmla="*/ 2355850 w 1688"/>
                <a:gd name="T21" fmla="*/ 1536700 h 980"/>
                <a:gd name="T22" fmla="*/ 2679700 w 1688"/>
                <a:gd name="T23" fmla="*/ 1555750 h 9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88"/>
                <a:gd name="T37" fmla="*/ 0 h 980"/>
                <a:gd name="T38" fmla="*/ 1688 w 1688"/>
                <a:gd name="T39" fmla="*/ 980 h 9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88" h="980">
                  <a:moveTo>
                    <a:pt x="0" y="0"/>
                  </a:moveTo>
                  <a:cubicBezTo>
                    <a:pt x="15" y="30"/>
                    <a:pt x="60" y="127"/>
                    <a:pt x="88" y="180"/>
                  </a:cubicBezTo>
                  <a:cubicBezTo>
                    <a:pt x="116" y="233"/>
                    <a:pt x="133" y="265"/>
                    <a:pt x="168" y="320"/>
                  </a:cubicBezTo>
                  <a:cubicBezTo>
                    <a:pt x="203" y="375"/>
                    <a:pt x="252" y="454"/>
                    <a:pt x="300" y="512"/>
                  </a:cubicBezTo>
                  <a:cubicBezTo>
                    <a:pt x="348" y="570"/>
                    <a:pt x="399" y="621"/>
                    <a:pt x="456" y="668"/>
                  </a:cubicBezTo>
                  <a:cubicBezTo>
                    <a:pt x="513" y="715"/>
                    <a:pt x="584" y="761"/>
                    <a:pt x="640" y="792"/>
                  </a:cubicBezTo>
                  <a:cubicBezTo>
                    <a:pt x="696" y="823"/>
                    <a:pt x="737" y="833"/>
                    <a:pt x="792" y="852"/>
                  </a:cubicBezTo>
                  <a:cubicBezTo>
                    <a:pt x="847" y="871"/>
                    <a:pt x="915" y="891"/>
                    <a:pt x="972" y="904"/>
                  </a:cubicBezTo>
                  <a:cubicBezTo>
                    <a:pt x="1029" y="917"/>
                    <a:pt x="1082" y="924"/>
                    <a:pt x="1136" y="932"/>
                  </a:cubicBezTo>
                  <a:cubicBezTo>
                    <a:pt x="1190" y="940"/>
                    <a:pt x="1238" y="946"/>
                    <a:pt x="1296" y="952"/>
                  </a:cubicBezTo>
                  <a:cubicBezTo>
                    <a:pt x="1354" y="958"/>
                    <a:pt x="1419" y="963"/>
                    <a:pt x="1484" y="968"/>
                  </a:cubicBezTo>
                  <a:cubicBezTo>
                    <a:pt x="1549" y="973"/>
                    <a:pt x="1646" y="978"/>
                    <a:pt x="1688" y="98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62000" tIns="226800" rIns="162000"/>
            <a:lstStyle/>
            <a:p>
              <a:endParaRPr lang="en-US"/>
            </a:p>
          </p:txBody>
        </p:sp>
      </p:grpSp>
      <p:pic>
        <p:nvPicPr>
          <p:cNvPr id="46" name="Picture 27">
            <a:extLst>
              <a:ext uri="{FF2B5EF4-FFF2-40B4-BE49-F238E27FC236}">
                <a16:creationId xmlns:a16="http://schemas.microsoft.com/office/drawing/2014/main" id="{915C72AF-5E09-2EC2-06BB-EE87235D6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5" y="6141473"/>
            <a:ext cx="3125007" cy="33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2D3DB2-86ED-44D1-28B9-5CD51561D3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19662"/>
          <a:stretch/>
        </p:blipFill>
        <p:spPr>
          <a:xfrm rot="5400000">
            <a:off x="9811666" y="3562554"/>
            <a:ext cx="1266365" cy="3399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D949E31-D74E-ADC2-1BB5-EA01554311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9373" r="7614" b="13255"/>
          <a:stretch/>
        </p:blipFill>
        <p:spPr>
          <a:xfrm>
            <a:off x="8762072" y="2043291"/>
            <a:ext cx="3371382" cy="1541587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624F31E-A900-D18C-604D-B44293D529D4}"/>
              </a:ext>
            </a:extLst>
          </p:cNvPr>
          <p:cNvCxnSpPr>
            <a:cxnSpLocks/>
          </p:cNvCxnSpPr>
          <p:nvPr/>
        </p:nvCxnSpPr>
        <p:spPr>
          <a:xfrm flipH="1" flipV="1">
            <a:off x="9768408" y="2825498"/>
            <a:ext cx="520660" cy="106825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BC92864-5624-D576-37CF-80A32888820C}"/>
              </a:ext>
            </a:extLst>
          </p:cNvPr>
          <p:cNvCxnSpPr>
            <a:cxnSpLocks/>
          </p:cNvCxnSpPr>
          <p:nvPr/>
        </p:nvCxnSpPr>
        <p:spPr>
          <a:xfrm flipV="1">
            <a:off x="9452746" y="2938841"/>
            <a:ext cx="243654" cy="92220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C88BD52-6740-E40A-AB74-C006079395EF}"/>
              </a:ext>
            </a:extLst>
          </p:cNvPr>
          <p:cNvCxnSpPr>
            <a:cxnSpLocks/>
          </p:cNvCxnSpPr>
          <p:nvPr/>
        </p:nvCxnSpPr>
        <p:spPr>
          <a:xfrm flipH="1">
            <a:off x="9768408" y="1628800"/>
            <a:ext cx="515306" cy="98375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452FBC7-DAD6-2A56-E5F5-B7A336BD2D24}"/>
              </a:ext>
            </a:extLst>
          </p:cNvPr>
          <p:cNvSpPr txBox="1"/>
          <p:nvPr/>
        </p:nvSpPr>
        <p:spPr>
          <a:xfrm>
            <a:off x="9874988" y="1422623"/>
            <a:ext cx="10939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IN" sz="1200" dirty="0"/>
              <a:t>Strain Gauges</a:t>
            </a:r>
            <a:endParaRPr lang="en-CH" sz="1200" dirty="0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498CC0C-7F38-CFF9-C160-A484BD4A0DAE}"/>
              </a:ext>
            </a:extLst>
          </p:cNvPr>
          <p:cNvCxnSpPr>
            <a:cxnSpLocks/>
          </p:cNvCxnSpPr>
          <p:nvPr/>
        </p:nvCxnSpPr>
        <p:spPr>
          <a:xfrm flipH="1">
            <a:off x="8976320" y="1628800"/>
            <a:ext cx="1307394" cy="108077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F39D827-0409-9091-6D7F-7DFB4D4984D2}"/>
              </a:ext>
            </a:extLst>
          </p:cNvPr>
          <p:cNvSpPr txBox="1"/>
          <p:nvPr/>
        </p:nvSpPr>
        <p:spPr>
          <a:xfrm>
            <a:off x="10056440" y="3892406"/>
            <a:ext cx="73890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IN" sz="1200" dirty="0"/>
              <a:t>AC Coil</a:t>
            </a:r>
            <a:endParaRPr lang="en-CH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861757E-D089-809C-48FD-7E740F7488CE}"/>
              </a:ext>
            </a:extLst>
          </p:cNvPr>
          <p:cNvSpPr txBox="1"/>
          <p:nvPr/>
        </p:nvSpPr>
        <p:spPr>
          <a:xfrm>
            <a:off x="9192344" y="3861048"/>
            <a:ext cx="60793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IN" sz="1200" dirty="0"/>
              <a:t>Sample</a:t>
            </a:r>
            <a:endParaRPr lang="en-CH" sz="1200" dirty="0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7B903F8-5CD4-1594-B7A9-32B3A2DAEC4C}"/>
              </a:ext>
            </a:extLst>
          </p:cNvPr>
          <p:cNvCxnSpPr>
            <a:cxnSpLocks/>
            <a:stCxn id="54" idx="2"/>
          </p:cNvCxnSpPr>
          <p:nvPr/>
        </p:nvCxnSpPr>
        <p:spPr>
          <a:xfrm>
            <a:off x="9496311" y="4045714"/>
            <a:ext cx="0" cy="132750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660264C-6B8A-BC37-A3B1-03AE8619728A}"/>
              </a:ext>
            </a:extLst>
          </p:cNvPr>
          <p:cNvCxnSpPr>
            <a:cxnSpLocks/>
          </p:cNvCxnSpPr>
          <p:nvPr/>
        </p:nvCxnSpPr>
        <p:spPr>
          <a:xfrm flipH="1">
            <a:off x="9624392" y="4077072"/>
            <a:ext cx="659322" cy="129614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79854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52" y="548680"/>
            <a:ext cx="4572000" cy="2061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79269"/>
            <a:ext cx="4536504" cy="2045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97152"/>
            <a:ext cx="4536504" cy="2045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9089" y="2399967"/>
            <a:ext cx="2622452" cy="453650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48730" y="122438"/>
            <a:ext cx="773654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latin typeface="+mj-lt"/>
                <a:ea typeface="Arial Hebrew" charset="-79"/>
                <a:cs typeface="Arial Hebrew" charset="-79"/>
              </a:rPr>
              <a:t>Piezoelectric-driven uniaxial stress device for </a:t>
            </a:r>
            <a:r>
              <a:rPr lang="en-US" sz="2600" b="1" dirty="0" err="1">
                <a:latin typeface="+mj-lt"/>
                <a:ea typeface="Arial Hebrew" charset="-79"/>
                <a:cs typeface="Arial Hebrew" charset="-79"/>
              </a:rPr>
              <a:t>μSR</a:t>
            </a:r>
            <a:endParaRPr lang="en-US" sz="2600" b="1" dirty="0">
              <a:latin typeface="+mj-lt"/>
              <a:ea typeface="Arial Hebrew" charset="-79"/>
              <a:cs typeface="Arial Hebrew" charset="-79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3" y="548680"/>
            <a:ext cx="4536503" cy="204587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0AD9-7104-5A83-659A-827A6F8A3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14739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CBD3975-4537-CE4D-826B-8F4BE0C14B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1252852"/>
              </p:ext>
            </p:extLst>
          </p:nvPr>
        </p:nvGraphicFramePr>
        <p:xfrm>
          <a:off x="695325" y="1124745"/>
          <a:ext cx="10801350" cy="489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5085A5-4471-C50C-C429-0CC8D2B0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4435129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NM V8" id="{32543CE9-4DF9-42F6-B9AD-AD8F23CC00CB}" vid="{2AF3F73A-EC37-4937-B1EC-27A2EC5D89A9}"/>
    </a:ext>
  </a:extLst>
</a:theme>
</file>

<file path=ppt/theme/theme2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26B806-0237-4942-A1FD-5C97285908C2}">
  <ds:schemaRefs>
    <ds:schemaRef ds:uri="http://schemas.microsoft.com/office/2006/documentManagement/types"/>
    <ds:schemaRef ds:uri="http://purl.org/dc/elements/1.1/"/>
    <ds:schemaRef ds:uri="http://www.w3.org/XML/1998/namespace"/>
    <ds:schemaRef ds:uri="bc24777f-78b6-4f3c-a73a-d5fa08e4d537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c9077d15-72ed-4fec-bcfe-3472729e9195"/>
  </ds:schemaRefs>
</ds:datastoreItem>
</file>

<file path=customXml/itemProps3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PSI_CNM_Presentation_Content_Slides</Template>
  <TotalTime>1389</TotalTime>
  <Words>1784</Words>
  <Application>Microsoft Office PowerPoint</Application>
  <PresentationFormat>Widescreen</PresentationFormat>
  <Paragraphs>278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 Hebrew</vt:lpstr>
      <vt:lpstr>Aptos</vt:lpstr>
      <vt:lpstr>Arial</vt:lpstr>
      <vt:lpstr>Arial Narrow</vt:lpstr>
      <vt:lpstr>Calibri</vt:lpstr>
      <vt:lpstr>Cambria Math</vt:lpstr>
      <vt:lpstr>Times</vt:lpstr>
      <vt:lpstr>Times New Roman</vt:lpstr>
      <vt:lpstr>Wingdings</vt:lpstr>
      <vt:lpstr>Benutzerdefiniertes Design</vt:lpstr>
      <vt:lpstr>Contrasting in-plane and c-axis uniaxial stress effects on superconductivity and stripe order in La2-xBaxCuO4 (x = 0.125, 0.115)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Resulting phase diagram of  LBCO under uniaxial Compression </vt:lpstr>
      <vt:lpstr>PowerPoint Presentation</vt:lpstr>
      <vt:lpstr>Magnetic susceptibility under c-axis compression </vt:lpstr>
      <vt:lpstr>Weak-TF μSR under c-axis compression</vt:lpstr>
      <vt:lpstr>PowerPoint Presentation</vt:lpstr>
      <vt:lpstr>Contrasting effects of in-plane and c-axis compression on stripe order</vt:lpstr>
      <vt:lpstr>Robustness of stripe order under c-axis compression</vt:lpstr>
      <vt:lpstr>PowerPoint Presentation</vt:lpstr>
      <vt:lpstr>PowerPoint Presentation</vt:lpstr>
      <vt:lpstr>PowerPoint Presentation</vt:lpstr>
      <vt:lpstr>PowerPoint Presentation</vt:lpstr>
      <vt:lpstr>In-plane uniaxial stress effect on the crystal structure of  La2-xBaxCuO4 (x = 0.115)  </vt:lpstr>
      <vt:lpstr>PowerPoint Presentation</vt:lpstr>
      <vt:lpstr>PowerPoint Presentation</vt:lpstr>
      <vt:lpstr>PowerPoint Presentation</vt:lpstr>
      <vt:lpstr>In-plane uniaxial stress effect on Superconductivity and stripe order (x = 0.115) </vt:lpstr>
      <vt:lpstr>In-plane uniaxial stress effect on La2-xBaxCuO4 (x = 0.115, 0.135) </vt:lpstr>
    </vt:vector>
  </TitlesOfParts>
  <Company>Paul Scherrer Institut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Dark Blue</dc:title>
  <dc:creator>Islam Shams Sohel</dc:creator>
  <dc:description>erstellt durch Vorlagenbauer.ch</dc:description>
  <cp:lastModifiedBy>Sohel</cp:lastModifiedBy>
  <cp:revision>75</cp:revision>
  <dcterms:created xsi:type="dcterms:W3CDTF">2025-05-18T16:12:22Z</dcterms:created>
  <dcterms:modified xsi:type="dcterms:W3CDTF">2025-07-23T11:17:18Z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