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3" r:id="rId2"/>
    <p:sldMasterId id="2147483665" r:id="rId3"/>
  </p:sldMasterIdLst>
  <p:notesMasterIdLst>
    <p:notesMasterId r:id="rId27"/>
  </p:notesMasterIdLst>
  <p:sldIdLst>
    <p:sldId id="257" r:id="rId4"/>
    <p:sldId id="266" r:id="rId5"/>
    <p:sldId id="267" r:id="rId6"/>
    <p:sldId id="256" r:id="rId7"/>
    <p:sldId id="268" r:id="rId8"/>
    <p:sldId id="269" r:id="rId9"/>
    <p:sldId id="270" r:id="rId10"/>
    <p:sldId id="271" r:id="rId11"/>
    <p:sldId id="276" r:id="rId12"/>
    <p:sldId id="273" r:id="rId13"/>
    <p:sldId id="275" r:id="rId14"/>
    <p:sldId id="274" r:id="rId15"/>
    <p:sldId id="277" r:id="rId16"/>
    <p:sldId id="281" r:id="rId17"/>
    <p:sldId id="280" r:id="rId18"/>
    <p:sldId id="278" r:id="rId19"/>
    <p:sldId id="282" r:id="rId20"/>
    <p:sldId id="283" r:id="rId21"/>
    <p:sldId id="284" r:id="rId22"/>
    <p:sldId id="285" r:id="rId23"/>
    <p:sldId id="288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ED9BDF-9000-934A-A632-BD121D7B8E7C}" v="67" dt="2025-07-23T09:30:06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0"/>
    <p:restoredTop sz="94687"/>
  </p:normalViewPr>
  <p:slideViewPr>
    <p:cSldViewPr snapToGrid="0">
      <p:cViewPr varScale="1">
        <p:scale>
          <a:sx n="85" d="100"/>
          <a:sy n="85" d="100"/>
        </p:scale>
        <p:origin x="17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Huddart" userId="3be8a53f-ca31-45cc-9fe5-a6f131c86033" providerId="ADAL" clId="{A1ED9BDF-9000-934A-A632-BD121D7B8E7C}"/>
    <pc:docChg chg="undo custSel addSld delSld modSld">
      <pc:chgData name="Benjamin Huddart" userId="3be8a53f-ca31-45cc-9fe5-a6f131c86033" providerId="ADAL" clId="{A1ED9BDF-9000-934A-A632-BD121D7B8E7C}" dt="2025-07-23T09:30:06.667" v="900" actId="20577"/>
      <pc:docMkLst>
        <pc:docMk/>
      </pc:docMkLst>
      <pc:sldChg chg="modSp mod">
        <pc:chgData name="Benjamin Huddart" userId="3be8a53f-ca31-45cc-9fe5-a6f131c86033" providerId="ADAL" clId="{A1ED9BDF-9000-934A-A632-BD121D7B8E7C}" dt="2025-07-21T23:16:29.860" v="529" actId="20577"/>
        <pc:sldMkLst>
          <pc:docMk/>
          <pc:sldMk cId="3653311662" sldId="257"/>
        </pc:sldMkLst>
        <pc:spChg chg="mod">
          <ac:chgData name="Benjamin Huddart" userId="3be8a53f-ca31-45cc-9fe5-a6f131c86033" providerId="ADAL" clId="{A1ED9BDF-9000-934A-A632-BD121D7B8E7C}" dt="2025-07-21T23:16:29.860" v="529" actId="20577"/>
          <ac:spMkLst>
            <pc:docMk/>
            <pc:sldMk cId="3653311662" sldId="257"/>
            <ac:spMk id="3" creationId="{2811FECB-51AF-A949-A3D1-8E93D0EA64C3}"/>
          </ac:spMkLst>
        </pc:spChg>
      </pc:sldChg>
      <pc:sldChg chg="addSp delSp modSp mod">
        <pc:chgData name="Benjamin Huddart" userId="3be8a53f-ca31-45cc-9fe5-a6f131c86033" providerId="ADAL" clId="{A1ED9BDF-9000-934A-A632-BD121D7B8E7C}" dt="2025-07-23T00:18:09.599" v="818" actId="1076"/>
        <pc:sldMkLst>
          <pc:docMk/>
          <pc:sldMk cId="3625112659" sldId="271"/>
        </pc:sldMkLst>
        <pc:spChg chg="add mod">
          <ac:chgData name="Benjamin Huddart" userId="3be8a53f-ca31-45cc-9fe5-a6f131c86033" providerId="ADAL" clId="{A1ED9BDF-9000-934A-A632-BD121D7B8E7C}" dt="2025-07-23T00:18:09.599" v="818" actId="1076"/>
          <ac:spMkLst>
            <pc:docMk/>
            <pc:sldMk cId="3625112659" sldId="271"/>
            <ac:spMk id="2" creationId="{39D8B75C-3542-AE28-91DC-AA6D8C88E87E}"/>
          </ac:spMkLst>
        </pc:spChg>
        <pc:spChg chg="add mod">
          <ac:chgData name="Benjamin Huddart" userId="3be8a53f-ca31-45cc-9fe5-a6f131c86033" providerId="ADAL" clId="{A1ED9BDF-9000-934A-A632-BD121D7B8E7C}" dt="2025-07-21T23:02:56.833" v="10" actId="14100"/>
          <ac:spMkLst>
            <pc:docMk/>
            <pc:sldMk cId="3625112659" sldId="271"/>
            <ac:spMk id="3" creationId="{6C42B060-7B95-F6A3-E3FF-B10ECD6C44F5}"/>
          </ac:spMkLst>
        </pc:spChg>
        <pc:spChg chg="mod">
          <ac:chgData name="Benjamin Huddart" userId="3be8a53f-ca31-45cc-9fe5-a6f131c86033" providerId="ADAL" clId="{A1ED9BDF-9000-934A-A632-BD121D7B8E7C}" dt="2025-07-21T23:03:14.178" v="27" actId="20577"/>
          <ac:spMkLst>
            <pc:docMk/>
            <pc:sldMk cId="3625112659" sldId="271"/>
            <ac:spMk id="4" creationId="{946F0555-CA3B-B663-7713-2D96A0D0524B}"/>
          </ac:spMkLst>
        </pc:spChg>
        <pc:spChg chg="mod">
          <ac:chgData name="Benjamin Huddart" userId="3be8a53f-ca31-45cc-9fe5-a6f131c86033" providerId="ADAL" clId="{A1ED9BDF-9000-934A-A632-BD121D7B8E7C}" dt="2025-07-23T00:17:58.528" v="813" actId="20577"/>
          <ac:spMkLst>
            <pc:docMk/>
            <pc:sldMk cId="3625112659" sldId="271"/>
            <ac:spMk id="5" creationId="{E431E259-ACCD-0FCB-EAFD-7810F4BEA69C}"/>
          </ac:spMkLst>
        </pc:spChg>
        <pc:picChg chg="mod">
          <ac:chgData name="Benjamin Huddart" userId="3be8a53f-ca31-45cc-9fe5-a6f131c86033" providerId="ADAL" clId="{A1ED9BDF-9000-934A-A632-BD121D7B8E7C}" dt="2025-07-21T23:06:41.556" v="299" actId="14100"/>
          <ac:picMkLst>
            <pc:docMk/>
            <pc:sldMk cId="3625112659" sldId="271"/>
            <ac:picMk id="7" creationId="{B7C88C3D-E5B9-1350-3BB9-91376DE22D40}"/>
          </ac:picMkLst>
        </pc:picChg>
        <pc:picChg chg="add mod">
          <ac:chgData name="Benjamin Huddart" userId="3be8a53f-ca31-45cc-9fe5-a6f131c86033" providerId="ADAL" clId="{A1ED9BDF-9000-934A-A632-BD121D7B8E7C}" dt="2025-07-21T23:06:34.930" v="278" actId="1076"/>
          <ac:picMkLst>
            <pc:docMk/>
            <pc:sldMk cId="3625112659" sldId="271"/>
            <ac:picMk id="8" creationId="{B8A602AA-14CD-A91C-D0C4-3942EAE2CA71}"/>
          </ac:picMkLst>
        </pc:picChg>
      </pc:sldChg>
      <pc:sldChg chg="addSp modSp mod">
        <pc:chgData name="Benjamin Huddart" userId="3be8a53f-ca31-45cc-9fe5-a6f131c86033" providerId="ADAL" clId="{A1ED9BDF-9000-934A-A632-BD121D7B8E7C}" dt="2025-07-21T23:12:17.368" v="514" actId="20577"/>
        <pc:sldMkLst>
          <pc:docMk/>
          <pc:sldMk cId="2768062549" sldId="273"/>
        </pc:sldMkLst>
        <pc:spChg chg="add mod">
          <ac:chgData name="Benjamin Huddart" userId="3be8a53f-ca31-45cc-9fe5-a6f131c86033" providerId="ADAL" clId="{A1ED9BDF-9000-934A-A632-BD121D7B8E7C}" dt="2025-07-21T23:12:17.368" v="514" actId="20577"/>
          <ac:spMkLst>
            <pc:docMk/>
            <pc:sldMk cId="2768062549" sldId="273"/>
            <ac:spMk id="2" creationId="{461A7AAD-8662-43D7-AC81-F6EED35779C9}"/>
          </ac:spMkLst>
        </pc:spChg>
      </pc:sldChg>
      <pc:sldChg chg="addSp modSp">
        <pc:chgData name="Benjamin Huddart" userId="3be8a53f-ca31-45cc-9fe5-a6f131c86033" providerId="ADAL" clId="{A1ED9BDF-9000-934A-A632-BD121D7B8E7C}" dt="2025-07-21T23:12:25.564" v="516"/>
        <pc:sldMkLst>
          <pc:docMk/>
          <pc:sldMk cId="3860176904" sldId="274"/>
        </pc:sldMkLst>
        <pc:spChg chg="add mod">
          <ac:chgData name="Benjamin Huddart" userId="3be8a53f-ca31-45cc-9fe5-a6f131c86033" providerId="ADAL" clId="{A1ED9BDF-9000-934A-A632-BD121D7B8E7C}" dt="2025-07-21T23:12:25.564" v="516"/>
          <ac:spMkLst>
            <pc:docMk/>
            <pc:sldMk cId="3860176904" sldId="274"/>
            <ac:spMk id="3" creationId="{99232FA8-1127-3D3D-EECE-0222F91C018D}"/>
          </ac:spMkLst>
        </pc:spChg>
      </pc:sldChg>
      <pc:sldChg chg="addSp modSp">
        <pc:chgData name="Benjamin Huddart" userId="3be8a53f-ca31-45cc-9fe5-a6f131c86033" providerId="ADAL" clId="{A1ED9BDF-9000-934A-A632-BD121D7B8E7C}" dt="2025-07-21T23:12:23.035" v="515"/>
        <pc:sldMkLst>
          <pc:docMk/>
          <pc:sldMk cId="1566827731" sldId="275"/>
        </pc:sldMkLst>
        <pc:spChg chg="add mod">
          <ac:chgData name="Benjamin Huddart" userId="3be8a53f-ca31-45cc-9fe5-a6f131c86033" providerId="ADAL" clId="{A1ED9BDF-9000-934A-A632-BD121D7B8E7C}" dt="2025-07-21T23:12:23.035" v="515"/>
          <ac:spMkLst>
            <pc:docMk/>
            <pc:sldMk cId="1566827731" sldId="275"/>
            <ac:spMk id="2" creationId="{AD12B485-83B8-4FEE-6D5E-D136210B3801}"/>
          </ac:spMkLst>
        </pc:spChg>
      </pc:sldChg>
      <pc:sldChg chg="addSp modSp mod modAnim">
        <pc:chgData name="Benjamin Huddart" userId="3be8a53f-ca31-45cc-9fe5-a6f131c86033" providerId="ADAL" clId="{A1ED9BDF-9000-934A-A632-BD121D7B8E7C}" dt="2025-07-21T23:09:39.712" v="429"/>
        <pc:sldMkLst>
          <pc:docMk/>
          <pc:sldMk cId="3898547569" sldId="276"/>
        </pc:sldMkLst>
        <pc:spChg chg="add mod">
          <ac:chgData name="Benjamin Huddart" userId="3be8a53f-ca31-45cc-9fe5-a6f131c86033" providerId="ADAL" clId="{A1ED9BDF-9000-934A-A632-BD121D7B8E7C}" dt="2025-07-21T23:09:06.028" v="426" actId="1076"/>
          <ac:spMkLst>
            <pc:docMk/>
            <pc:sldMk cId="3898547569" sldId="276"/>
            <ac:spMk id="2" creationId="{20BF8947-4DEF-6571-7719-B175083B1C1B}"/>
          </ac:spMkLst>
        </pc:spChg>
      </pc:sldChg>
      <pc:sldChg chg="addSp delSp modSp add del mod">
        <pc:chgData name="Benjamin Huddart" userId="3be8a53f-ca31-45cc-9fe5-a6f131c86033" providerId="ADAL" clId="{A1ED9BDF-9000-934A-A632-BD121D7B8E7C}" dt="2025-07-22T00:07:11.120" v="535" actId="478"/>
        <pc:sldMkLst>
          <pc:docMk/>
          <pc:sldMk cId="2334266501" sldId="278"/>
        </pc:sldMkLst>
        <pc:graphicFrameChg chg="add del mod modGraphic">
          <ac:chgData name="Benjamin Huddart" userId="3be8a53f-ca31-45cc-9fe5-a6f131c86033" providerId="ADAL" clId="{A1ED9BDF-9000-934A-A632-BD121D7B8E7C}" dt="2025-07-22T00:07:11.120" v="535" actId="478"/>
          <ac:graphicFrameMkLst>
            <pc:docMk/>
            <pc:sldMk cId="2334266501" sldId="278"/>
            <ac:graphicFrameMk id="2" creationId="{FB421760-CF4A-9B6B-F6D3-D966DCD6D5D0}"/>
          </ac:graphicFrameMkLst>
        </pc:graphicFrameChg>
      </pc:sldChg>
      <pc:sldChg chg="addSp modSp mod modAnim">
        <pc:chgData name="Benjamin Huddart" userId="3be8a53f-ca31-45cc-9fe5-a6f131c86033" providerId="ADAL" clId="{A1ED9BDF-9000-934A-A632-BD121D7B8E7C}" dt="2025-07-22T21:33:15.740" v="603" actId="18131"/>
        <pc:sldMkLst>
          <pc:docMk/>
          <pc:sldMk cId="222243800" sldId="284"/>
        </pc:sldMkLst>
        <pc:picChg chg="add mod modCrop">
          <ac:chgData name="Benjamin Huddart" userId="3be8a53f-ca31-45cc-9fe5-a6f131c86033" providerId="ADAL" clId="{A1ED9BDF-9000-934A-A632-BD121D7B8E7C}" dt="2025-07-22T21:33:15.740" v="603" actId="18131"/>
          <ac:picMkLst>
            <pc:docMk/>
            <pc:sldMk cId="222243800" sldId="284"/>
            <ac:picMk id="4" creationId="{3B2CFA24-BF7F-6490-6E8F-FE079DF3F469}"/>
          </ac:picMkLst>
        </pc:picChg>
        <pc:cxnChg chg="add mod">
          <ac:chgData name="Benjamin Huddart" userId="3be8a53f-ca31-45cc-9fe5-a6f131c86033" providerId="ADAL" clId="{A1ED9BDF-9000-934A-A632-BD121D7B8E7C}" dt="2025-07-22T21:32:49.974" v="599" actId="14100"/>
          <ac:cxnSpMkLst>
            <pc:docMk/>
            <pc:sldMk cId="222243800" sldId="284"/>
            <ac:cxnSpMk id="2" creationId="{1558E315-BAFF-0DD5-B7B0-B821D6CCB38D}"/>
          </ac:cxnSpMkLst>
        </pc:cxnChg>
      </pc:sldChg>
      <pc:sldChg chg="addSp delSp modSp new mod modAnim">
        <pc:chgData name="Benjamin Huddart" userId="3be8a53f-ca31-45cc-9fe5-a6f131c86033" providerId="ADAL" clId="{A1ED9BDF-9000-934A-A632-BD121D7B8E7C}" dt="2025-07-23T09:30:06.667" v="900" actId="20577"/>
        <pc:sldMkLst>
          <pc:docMk/>
          <pc:sldMk cId="204139273" sldId="288"/>
        </pc:sldMkLst>
        <pc:spChg chg="del">
          <ac:chgData name="Benjamin Huddart" userId="3be8a53f-ca31-45cc-9fe5-a6f131c86033" providerId="ADAL" clId="{A1ED9BDF-9000-934A-A632-BD121D7B8E7C}" dt="2025-07-22T21:35:19.877" v="606" actId="478"/>
          <ac:spMkLst>
            <pc:docMk/>
            <pc:sldMk cId="204139273" sldId="288"/>
            <ac:spMk id="2" creationId="{5DCA0638-FA7E-C001-7F8D-5092A023CD4F}"/>
          </ac:spMkLst>
        </pc:spChg>
        <pc:spChg chg="del">
          <ac:chgData name="Benjamin Huddart" userId="3be8a53f-ca31-45cc-9fe5-a6f131c86033" providerId="ADAL" clId="{A1ED9BDF-9000-934A-A632-BD121D7B8E7C}" dt="2025-07-22T21:35:21.207" v="607" actId="478"/>
          <ac:spMkLst>
            <pc:docMk/>
            <pc:sldMk cId="204139273" sldId="288"/>
            <ac:spMk id="3" creationId="{BBCA4AF6-0D4E-2203-0705-BA2AF9FCA5AA}"/>
          </ac:spMkLst>
        </pc:spChg>
        <pc:spChg chg="add mod">
          <ac:chgData name="Benjamin Huddart" userId="3be8a53f-ca31-45cc-9fe5-a6f131c86033" providerId="ADAL" clId="{A1ED9BDF-9000-934A-A632-BD121D7B8E7C}" dt="2025-07-22T21:35:12.479" v="605"/>
          <ac:spMkLst>
            <pc:docMk/>
            <pc:sldMk cId="204139273" sldId="288"/>
            <ac:spMk id="4" creationId="{7A7D0A94-5126-3339-75ED-2FDFEA7C879C}"/>
          </ac:spMkLst>
        </pc:spChg>
        <pc:spChg chg="add mod">
          <ac:chgData name="Benjamin Huddart" userId="3be8a53f-ca31-45cc-9fe5-a6f131c86033" providerId="ADAL" clId="{A1ED9BDF-9000-934A-A632-BD121D7B8E7C}" dt="2025-07-23T00:10:27.048" v="784" actId="113"/>
          <ac:spMkLst>
            <pc:docMk/>
            <pc:sldMk cId="204139273" sldId="288"/>
            <ac:spMk id="10" creationId="{7AE7AB83-2AAF-DE74-C12E-A3EA1FCE8E76}"/>
          </ac:spMkLst>
        </pc:spChg>
        <pc:spChg chg="add mod">
          <ac:chgData name="Benjamin Huddart" userId="3be8a53f-ca31-45cc-9fe5-a6f131c86033" providerId="ADAL" clId="{A1ED9BDF-9000-934A-A632-BD121D7B8E7C}" dt="2025-07-23T00:10:00.594" v="779" actId="1076"/>
          <ac:spMkLst>
            <pc:docMk/>
            <pc:sldMk cId="204139273" sldId="288"/>
            <ac:spMk id="12" creationId="{850FDFCF-881E-132A-32C9-14CD37B39735}"/>
          </ac:spMkLst>
        </pc:spChg>
        <pc:spChg chg="add mod">
          <ac:chgData name="Benjamin Huddart" userId="3be8a53f-ca31-45cc-9fe5-a6f131c86033" providerId="ADAL" clId="{A1ED9BDF-9000-934A-A632-BD121D7B8E7C}" dt="2025-07-22T21:48:23.730" v="765" actId="1076"/>
          <ac:spMkLst>
            <pc:docMk/>
            <pc:sldMk cId="204139273" sldId="288"/>
            <ac:spMk id="16" creationId="{ABAEFEF5-8214-9ADA-F0A0-FF625079E269}"/>
          </ac:spMkLst>
        </pc:spChg>
        <pc:spChg chg="add mod">
          <ac:chgData name="Benjamin Huddart" userId="3be8a53f-ca31-45cc-9fe5-a6f131c86033" providerId="ADAL" clId="{A1ED9BDF-9000-934A-A632-BD121D7B8E7C}" dt="2025-07-23T00:11:40.817" v="794" actId="1076"/>
          <ac:spMkLst>
            <pc:docMk/>
            <pc:sldMk cId="204139273" sldId="288"/>
            <ac:spMk id="22" creationId="{E8E7E92F-AE94-3DFA-332F-F33026598392}"/>
          </ac:spMkLst>
        </pc:spChg>
        <pc:spChg chg="add mod">
          <ac:chgData name="Benjamin Huddart" userId="3be8a53f-ca31-45cc-9fe5-a6f131c86033" providerId="ADAL" clId="{A1ED9BDF-9000-934A-A632-BD121D7B8E7C}" dt="2025-07-23T09:30:06.667" v="900" actId="20577"/>
          <ac:spMkLst>
            <pc:docMk/>
            <pc:sldMk cId="204139273" sldId="288"/>
            <ac:spMk id="23" creationId="{355969AB-16F3-F4BB-ECCA-6594AB7EFAC3}"/>
          </ac:spMkLst>
        </pc:spChg>
        <pc:spChg chg="add mod">
          <ac:chgData name="Benjamin Huddart" userId="3be8a53f-ca31-45cc-9fe5-a6f131c86033" providerId="ADAL" clId="{A1ED9BDF-9000-934A-A632-BD121D7B8E7C}" dt="2025-07-23T00:13:00.660" v="806" actId="1076"/>
          <ac:spMkLst>
            <pc:docMk/>
            <pc:sldMk cId="204139273" sldId="288"/>
            <ac:spMk id="24" creationId="{86AF70D6-788C-BAE3-F068-E7FCAF66D8D1}"/>
          </ac:spMkLst>
        </pc:spChg>
        <pc:spChg chg="add mod">
          <ac:chgData name="Benjamin Huddart" userId="3be8a53f-ca31-45cc-9fe5-a6f131c86033" providerId="ADAL" clId="{A1ED9BDF-9000-934A-A632-BD121D7B8E7C}" dt="2025-07-23T00:33:13.031" v="890" actId="1076"/>
          <ac:spMkLst>
            <pc:docMk/>
            <pc:sldMk cId="204139273" sldId="288"/>
            <ac:spMk id="29" creationId="{ADED816B-D89A-E4B2-3F35-B396CFA4A9AE}"/>
          </ac:spMkLst>
        </pc:spChg>
        <pc:spChg chg="add del mod">
          <ac:chgData name="Benjamin Huddart" userId="3be8a53f-ca31-45cc-9fe5-a6f131c86033" providerId="ADAL" clId="{A1ED9BDF-9000-934A-A632-BD121D7B8E7C}" dt="2025-07-23T00:32:41.940" v="881" actId="22"/>
          <ac:spMkLst>
            <pc:docMk/>
            <pc:sldMk cId="204139273" sldId="288"/>
            <ac:spMk id="31" creationId="{BF500983-B313-9B6C-056B-E432091D472A}"/>
          </ac:spMkLst>
        </pc:spChg>
        <pc:spChg chg="add mod">
          <ac:chgData name="Benjamin Huddart" userId="3be8a53f-ca31-45cc-9fe5-a6f131c86033" providerId="ADAL" clId="{A1ED9BDF-9000-934A-A632-BD121D7B8E7C}" dt="2025-07-23T00:33:15.727" v="891" actId="20577"/>
          <ac:spMkLst>
            <pc:docMk/>
            <pc:sldMk cId="204139273" sldId="288"/>
            <ac:spMk id="33" creationId="{5A0E1C64-F05D-3B73-DE26-E7D58113E8BD}"/>
          </ac:spMkLst>
        </pc:spChg>
        <pc:picChg chg="add mod">
          <ac:chgData name="Benjamin Huddart" userId="3be8a53f-ca31-45cc-9fe5-a6f131c86033" providerId="ADAL" clId="{A1ED9BDF-9000-934A-A632-BD121D7B8E7C}" dt="2025-07-22T21:35:34.907" v="637" actId="14100"/>
          <ac:picMkLst>
            <pc:docMk/>
            <pc:sldMk cId="204139273" sldId="288"/>
            <ac:picMk id="5" creationId="{0E2A816C-D77C-BAD7-7EB7-858DADAAE5C1}"/>
          </ac:picMkLst>
        </pc:picChg>
        <pc:picChg chg="add mod">
          <ac:chgData name="Benjamin Huddart" userId="3be8a53f-ca31-45cc-9fe5-a6f131c86033" providerId="ADAL" clId="{A1ED9BDF-9000-934A-A632-BD121D7B8E7C}" dt="2025-07-22T21:47:37.773" v="757" actId="1076"/>
          <ac:picMkLst>
            <pc:docMk/>
            <pc:sldMk cId="204139273" sldId="288"/>
            <ac:picMk id="8" creationId="{5F5FD4D5-19D7-224E-0CF4-017D234FFEF2}"/>
          </ac:picMkLst>
        </pc:picChg>
        <pc:picChg chg="add mod modCrop">
          <ac:chgData name="Benjamin Huddart" userId="3be8a53f-ca31-45cc-9fe5-a6f131c86033" providerId="ADAL" clId="{A1ED9BDF-9000-934A-A632-BD121D7B8E7C}" dt="2025-07-23T00:09:45.909" v="776" actId="1076"/>
          <ac:picMkLst>
            <pc:docMk/>
            <pc:sldMk cId="204139273" sldId="288"/>
            <ac:picMk id="14" creationId="{214D6ACE-7C74-BB15-10F1-6ED02E21C90C}"/>
          </ac:picMkLst>
        </pc:picChg>
        <pc:picChg chg="add mod">
          <ac:chgData name="Benjamin Huddart" userId="3be8a53f-ca31-45cc-9fe5-a6f131c86033" providerId="ADAL" clId="{A1ED9BDF-9000-934A-A632-BD121D7B8E7C}" dt="2025-07-23T00:10:32.843" v="785" actId="1076"/>
          <ac:picMkLst>
            <pc:docMk/>
            <pc:sldMk cId="204139273" sldId="288"/>
            <ac:picMk id="17" creationId="{AA10BD57-9E94-6A07-D806-04E9D9DB0085}"/>
          </ac:picMkLst>
        </pc:picChg>
        <pc:picChg chg="add mod">
          <ac:chgData name="Benjamin Huddart" userId="3be8a53f-ca31-45cc-9fe5-a6f131c86033" providerId="ADAL" clId="{A1ED9BDF-9000-934A-A632-BD121D7B8E7C}" dt="2025-07-23T00:13:52.944" v="812" actId="1076"/>
          <ac:picMkLst>
            <pc:docMk/>
            <pc:sldMk cId="204139273" sldId="288"/>
            <ac:picMk id="27" creationId="{A83BB0A8-7BDF-C98A-3190-ED004A6479E0}"/>
          </ac:picMkLst>
        </pc:picChg>
        <pc:cxnChg chg="add mod">
          <ac:chgData name="Benjamin Huddart" userId="3be8a53f-ca31-45cc-9fe5-a6f131c86033" providerId="ADAL" clId="{A1ED9BDF-9000-934A-A632-BD121D7B8E7C}" dt="2025-07-22T21:48:33.494" v="766" actId="1076"/>
          <ac:cxnSpMkLst>
            <pc:docMk/>
            <pc:sldMk cId="204139273" sldId="288"/>
            <ac:cxnSpMk id="7" creationId="{5B7F5405-9D10-E734-A5AE-368FE36830B8}"/>
          </ac:cxnSpMkLst>
        </pc:cxnChg>
        <pc:cxnChg chg="add mod">
          <ac:chgData name="Benjamin Huddart" userId="3be8a53f-ca31-45cc-9fe5-a6f131c86033" providerId="ADAL" clId="{A1ED9BDF-9000-934A-A632-BD121D7B8E7C}" dt="2025-07-23T00:09:52.610" v="777" actId="14100"/>
          <ac:cxnSpMkLst>
            <pc:docMk/>
            <pc:sldMk cId="204139273" sldId="288"/>
            <ac:cxnSpMk id="9" creationId="{C899A7C3-B270-ACC7-5621-F642F6350160}"/>
          </ac:cxnSpMkLst>
        </pc:cxnChg>
        <pc:cxnChg chg="add del mod">
          <ac:chgData name="Benjamin Huddart" userId="3be8a53f-ca31-45cc-9fe5-a6f131c86033" providerId="ADAL" clId="{A1ED9BDF-9000-934A-A632-BD121D7B8E7C}" dt="2025-07-22T21:40:19.992" v="725" actId="478"/>
          <ac:cxnSpMkLst>
            <pc:docMk/>
            <pc:sldMk cId="204139273" sldId="288"/>
            <ac:cxnSpMk id="11" creationId="{D7CF5119-867E-0FF5-7CDA-36DF56AF7F34}"/>
          </ac:cxnSpMkLst>
        </pc:cxnChg>
        <pc:cxnChg chg="add mod">
          <ac:chgData name="Benjamin Huddart" userId="3be8a53f-ca31-45cc-9fe5-a6f131c86033" providerId="ADAL" clId="{A1ED9BDF-9000-934A-A632-BD121D7B8E7C}" dt="2025-07-23T00:10:20.574" v="782" actId="1076"/>
          <ac:cxnSpMkLst>
            <pc:docMk/>
            <pc:sldMk cId="204139273" sldId="288"/>
            <ac:cxnSpMk id="13" creationId="{04E793BD-BF6E-8081-98C3-6F1264B1028C}"/>
          </ac:cxnSpMkLst>
        </pc:cxnChg>
        <pc:cxnChg chg="add mod">
          <ac:chgData name="Benjamin Huddart" userId="3be8a53f-ca31-45cc-9fe5-a6f131c86033" providerId="ADAL" clId="{A1ED9BDF-9000-934A-A632-BD121D7B8E7C}" dt="2025-07-23T00:11:12.481" v="788" actId="14100"/>
          <ac:cxnSpMkLst>
            <pc:docMk/>
            <pc:sldMk cId="204139273" sldId="288"/>
            <ac:cxnSpMk id="20" creationId="{010BEB1F-1A30-4E90-D59C-7D3D67D8A29B}"/>
          </ac:cxnSpMkLst>
        </pc:cxnChg>
        <pc:cxnChg chg="add mod">
          <ac:chgData name="Benjamin Huddart" userId="3be8a53f-ca31-45cc-9fe5-a6f131c86033" providerId="ADAL" clId="{A1ED9BDF-9000-934A-A632-BD121D7B8E7C}" dt="2025-07-23T00:13:16.111" v="810" actId="1076"/>
          <ac:cxnSpMkLst>
            <pc:docMk/>
            <pc:sldMk cId="204139273" sldId="288"/>
            <ac:cxnSpMk id="25" creationId="{FDEEEA75-C239-D470-29AD-68119DC48B09}"/>
          </ac:cxnSpMkLst>
        </pc:cxnChg>
      </pc:sldChg>
      <pc:sldChg chg="del">
        <pc:chgData name="Benjamin Huddart" userId="3be8a53f-ca31-45cc-9fe5-a6f131c86033" providerId="ADAL" clId="{A1ED9BDF-9000-934A-A632-BD121D7B8E7C}" dt="2025-07-21T23:15:00.427" v="517" actId="2696"/>
        <pc:sldMkLst>
          <pc:docMk/>
          <pc:sldMk cId="1340528457" sldId="288"/>
        </pc:sldMkLst>
      </pc:sldChg>
    </pc:docChg>
  </pc:docChgLst>
  <pc:docChgLst>
    <pc:chgData name="Benjamin Huddart" userId="3be8a53f-ca31-45cc-9fe5-a6f131c86033" providerId="ADAL" clId="{D99E93F7-D914-6147-8335-29C046C865CC}"/>
    <pc:docChg chg="custSel addSld modSld">
      <pc:chgData name="Benjamin Huddart" userId="3be8a53f-ca31-45cc-9fe5-a6f131c86033" providerId="ADAL" clId="{D99E93F7-D914-6147-8335-29C046C865CC}" dt="2025-06-23T17:38:12.394" v="16" actId="20577"/>
      <pc:docMkLst>
        <pc:docMk/>
      </pc:docMkLst>
      <pc:sldChg chg="delSp modSp add mod">
        <pc:chgData name="Benjamin Huddart" userId="3be8a53f-ca31-45cc-9fe5-a6f131c86033" providerId="ADAL" clId="{D99E93F7-D914-6147-8335-29C046C865CC}" dt="2025-06-23T17:38:12.394" v="16" actId="20577"/>
        <pc:sldMkLst>
          <pc:docMk/>
          <pc:sldMk cId="1340528457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0D6B2-6258-1D42-A39B-536808C5C9C6}" type="datetimeFigureOut">
              <a:rPr lang="en-US" smtClean="0"/>
              <a:t>7/21/25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31322-06F8-6341-8C59-D86A9FA6C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6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A9057-2A01-2442-9C5A-BC55F5BE84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0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15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7191-17B5-9F04-049B-336DDA534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B91B7-6CEE-AF9E-03E9-24A8D97E4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EE4B0-E338-FF5C-9393-81528104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3980-6386-894C-AF57-BF539825E82D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09513-800E-D426-45EF-F7CE7FEE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8CF27-D19C-967B-4118-C1CCF7FE3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93B5-2F60-F846-B264-17EDED42F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4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06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93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18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_small_cmyk_pos_rect.jpg">
            <a:extLst>
              <a:ext uri="{FF2B5EF4-FFF2-40B4-BE49-F238E27FC236}">
                <a16:creationId xmlns:a16="http://schemas.microsoft.com/office/drawing/2014/main" id="{B260F8D1-9D36-DB41-113A-3C55F2BE6F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751" y="189654"/>
            <a:ext cx="1854519" cy="5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3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0" r:id="rId3"/>
  </p:sldLayoutIdLst>
  <p:txStyles>
    <p:titleStyle>
      <a:lvl1pPr algn="ctr" defTabSz="609587" rtl="0" eaLnBrk="1" latinLnBrk="0" hangingPunct="1">
        <a:spcBef>
          <a:spcPct val="0"/>
        </a:spcBef>
        <a:buNone/>
        <a:defRPr sz="5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91" indent="-457191" algn="l" defTabSz="609587" rtl="0" eaLnBrk="1" latinLnBrk="0" hangingPunct="1">
        <a:spcBef>
          <a:spcPct val="20000"/>
        </a:spcBef>
        <a:buFont typeface="Arial"/>
        <a:buChar char="•"/>
        <a:defRPr sz="4232" kern="1200">
          <a:solidFill>
            <a:schemeClr val="tx1"/>
          </a:solidFill>
          <a:latin typeface="+mn-lt"/>
          <a:ea typeface="+mn-ea"/>
          <a:cs typeface="+mn-cs"/>
        </a:defRPr>
      </a:lvl1pPr>
      <a:lvl2pPr marL="990577" indent="-380991" algn="l" defTabSz="609587" rtl="0" eaLnBrk="1" latinLnBrk="0" hangingPunct="1">
        <a:spcBef>
          <a:spcPct val="20000"/>
        </a:spcBef>
        <a:buFont typeface="Arial"/>
        <a:buChar char="–"/>
        <a:defRPr sz="3668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4" indent="-304792" algn="l" defTabSz="609587" rtl="0" eaLnBrk="1" latinLnBrk="0" hangingPunct="1">
        <a:spcBef>
          <a:spcPct val="20000"/>
        </a:spcBef>
        <a:buFont typeface="Arial"/>
        <a:buChar char="•"/>
        <a:defRPr sz="3245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9" indent="-304792" algn="l" defTabSz="609587" rtl="0" eaLnBrk="1" latinLnBrk="0" hangingPunct="1">
        <a:spcBef>
          <a:spcPct val="20000"/>
        </a:spcBef>
        <a:buFont typeface="Arial"/>
        <a:buChar char="–"/>
        <a:defRPr sz="268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5" indent="-304792" algn="l" defTabSz="609587" rtl="0" eaLnBrk="1" latinLnBrk="0" hangingPunct="1">
        <a:spcBef>
          <a:spcPct val="20000"/>
        </a:spcBef>
        <a:buFont typeface="Arial"/>
        <a:buChar char="»"/>
        <a:defRPr sz="268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20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6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94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9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587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1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6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8343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9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7513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9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6684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_small_cmyk_pos_rect.jpg">
            <a:extLst>
              <a:ext uri="{FF2B5EF4-FFF2-40B4-BE49-F238E27FC236}">
                <a16:creationId xmlns:a16="http://schemas.microsoft.com/office/drawing/2014/main" id="{18B75702-5AB6-173B-0F67-2082984695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751" y="189654"/>
            <a:ext cx="1854519" cy="5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5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609587" rtl="0" eaLnBrk="1" latinLnBrk="0" hangingPunct="1">
        <a:spcBef>
          <a:spcPct val="0"/>
        </a:spcBef>
        <a:buNone/>
        <a:defRPr sz="5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91" indent="-457191" algn="l" defTabSz="609587" rtl="0" eaLnBrk="1" latinLnBrk="0" hangingPunct="1">
        <a:spcBef>
          <a:spcPct val="20000"/>
        </a:spcBef>
        <a:buFont typeface="Arial"/>
        <a:buChar char="•"/>
        <a:defRPr sz="4232" kern="1200">
          <a:solidFill>
            <a:schemeClr val="tx1"/>
          </a:solidFill>
          <a:latin typeface="+mn-lt"/>
          <a:ea typeface="+mn-ea"/>
          <a:cs typeface="+mn-cs"/>
        </a:defRPr>
      </a:lvl1pPr>
      <a:lvl2pPr marL="990577" indent="-380991" algn="l" defTabSz="609587" rtl="0" eaLnBrk="1" latinLnBrk="0" hangingPunct="1">
        <a:spcBef>
          <a:spcPct val="20000"/>
        </a:spcBef>
        <a:buFont typeface="Arial"/>
        <a:buChar char="–"/>
        <a:defRPr sz="3668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4" indent="-304792" algn="l" defTabSz="609587" rtl="0" eaLnBrk="1" latinLnBrk="0" hangingPunct="1">
        <a:spcBef>
          <a:spcPct val="20000"/>
        </a:spcBef>
        <a:buFont typeface="Arial"/>
        <a:buChar char="•"/>
        <a:defRPr sz="3245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9" indent="-304792" algn="l" defTabSz="609587" rtl="0" eaLnBrk="1" latinLnBrk="0" hangingPunct="1">
        <a:spcBef>
          <a:spcPct val="20000"/>
        </a:spcBef>
        <a:buFont typeface="Arial"/>
        <a:buChar char="–"/>
        <a:defRPr sz="268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5" indent="-304792" algn="l" defTabSz="609587" rtl="0" eaLnBrk="1" latinLnBrk="0" hangingPunct="1">
        <a:spcBef>
          <a:spcPct val="20000"/>
        </a:spcBef>
        <a:buFont typeface="Arial"/>
        <a:buChar char="»"/>
        <a:defRPr sz="268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20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6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94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9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587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1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6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8343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9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7513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9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6684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_small_cmyk_pos_rect.jpg">
            <a:extLst>
              <a:ext uri="{FF2B5EF4-FFF2-40B4-BE49-F238E27FC236}">
                <a16:creationId xmlns:a16="http://schemas.microsoft.com/office/drawing/2014/main" id="{2A49013E-ED91-F7D7-B63F-F0792A520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751" y="189654"/>
            <a:ext cx="1854519" cy="5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9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609587" rtl="0" eaLnBrk="1" latinLnBrk="0" hangingPunct="1">
        <a:spcBef>
          <a:spcPct val="0"/>
        </a:spcBef>
        <a:buNone/>
        <a:defRPr sz="5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91" indent="-457191" algn="l" defTabSz="609587" rtl="0" eaLnBrk="1" latinLnBrk="0" hangingPunct="1">
        <a:spcBef>
          <a:spcPct val="20000"/>
        </a:spcBef>
        <a:buFont typeface="Arial"/>
        <a:buChar char="•"/>
        <a:defRPr sz="4232" kern="1200">
          <a:solidFill>
            <a:schemeClr val="tx1"/>
          </a:solidFill>
          <a:latin typeface="+mn-lt"/>
          <a:ea typeface="+mn-ea"/>
          <a:cs typeface="+mn-cs"/>
        </a:defRPr>
      </a:lvl1pPr>
      <a:lvl2pPr marL="990577" indent="-380991" algn="l" defTabSz="609587" rtl="0" eaLnBrk="1" latinLnBrk="0" hangingPunct="1">
        <a:spcBef>
          <a:spcPct val="20000"/>
        </a:spcBef>
        <a:buFont typeface="Arial"/>
        <a:buChar char="–"/>
        <a:defRPr sz="3668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4" indent="-304792" algn="l" defTabSz="609587" rtl="0" eaLnBrk="1" latinLnBrk="0" hangingPunct="1">
        <a:spcBef>
          <a:spcPct val="20000"/>
        </a:spcBef>
        <a:buFont typeface="Arial"/>
        <a:buChar char="•"/>
        <a:defRPr sz="3245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9" indent="-304792" algn="l" defTabSz="609587" rtl="0" eaLnBrk="1" latinLnBrk="0" hangingPunct="1">
        <a:spcBef>
          <a:spcPct val="20000"/>
        </a:spcBef>
        <a:buFont typeface="Arial"/>
        <a:buChar char="–"/>
        <a:defRPr sz="268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5" indent="-304792" algn="l" defTabSz="609587" rtl="0" eaLnBrk="1" latinLnBrk="0" hangingPunct="1">
        <a:spcBef>
          <a:spcPct val="20000"/>
        </a:spcBef>
        <a:buFont typeface="Arial"/>
        <a:buChar char="»"/>
        <a:defRPr sz="268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20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6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94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9" indent="-304792" algn="l" defTabSz="609587" rtl="0" eaLnBrk="1" latinLnBrk="0" hangingPunct="1">
        <a:spcBef>
          <a:spcPct val="20000"/>
        </a:spcBef>
        <a:buFont typeface="Arial"/>
        <a:buChar char="•"/>
        <a:defRPr sz="2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587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1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6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8343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9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7513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9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6684" algn="l" defTabSz="609587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5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emf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om/BenHuddart/mufinder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11FECB-51AF-A949-A3D1-8E93D0EA64C3}"/>
              </a:ext>
            </a:extLst>
          </p:cNvPr>
          <p:cNvSpPr txBox="1"/>
          <p:nvPr/>
        </p:nvSpPr>
        <p:spPr>
          <a:xfrm>
            <a:off x="354432" y="914400"/>
            <a:ext cx="6173358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80" dirty="0">
                <a:latin typeface="FoundrySterling-Book"/>
              </a:rPr>
              <a:t>Field-orientation-dependent magnetic phases in GdRu</a:t>
            </a:r>
            <a:r>
              <a:rPr lang="en-US" sz="5080" baseline="-25000" dirty="0">
                <a:latin typeface="FoundrySterling-Book"/>
              </a:rPr>
              <a:t>2</a:t>
            </a:r>
            <a:r>
              <a:rPr lang="en-US" sz="5080" dirty="0">
                <a:latin typeface="FoundrySterling-Book"/>
              </a:rPr>
              <a:t>Si</a:t>
            </a:r>
            <a:r>
              <a:rPr lang="en-US" sz="5080" baseline="-25000" dirty="0">
                <a:latin typeface="FoundrySterling-Book"/>
              </a:rPr>
              <a:t>2</a:t>
            </a:r>
            <a:r>
              <a:rPr lang="en-US" sz="5080" dirty="0">
                <a:latin typeface="FoundrySterling-Book"/>
              </a:rPr>
              <a:t> probed with muon-spin spectroscopy</a:t>
            </a:r>
          </a:p>
          <a:p>
            <a:endParaRPr lang="en-US" sz="1975" dirty="0">
              <a:latin typeface="FoundrySterling-Book"/>
            </a:endParaRPr>
          </a:p>
          <a:p>
            <a:r>
              <a:rPr lang="en-US" sz="3200" dirty="0">
                <a:latin typeface="FoundrySterling-Book"/>
              </a:rPr>
              <a:t>Ben Huddart</a:t>
            </a:r>
          </a:p>
          <a:p>
            <a:endParaRPr lang="en-US" sz="1975" dirty="0">
              <a:latin typeface="FoundrySterling-Book"/>
            </a:endParaRPr>
          </a:p>
          <a:p>
            <a:r>
              <a:rPr lang="en-US" sz="3200" i="1" dirty="0">
                <a:latin typeface="FoundrySterling-Book"/>
              </a:rPr>
              <a:t>µ</a:t>
            </a:r>
            <a:r>
              <a:rPr lang="en-US" sz="3200" dirty="0">
                <a:latin typeface="FoundrySterling-Book"/>
              </a:rPr>
              <a:t>SR2025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F8B42-C4DE-57CB-4680-908C3BA2D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688" y="1136771"/>
            <a:ext cx="4991189" cy="507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2FB9FC-845B-BE50-C5FA-4C486983D134}"/>
              </a:ext>
            </a:extLst>
          </p:cNvPr>
          <p:cNvSpPr txBox="1"/>
          <p:nvPr/>
        </p:nvSpPr>
        <p:spPr>
          <a:xfrm>
            <a:off x="6007395" y="6422400"/>
            <a:ext cx="6184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B. M. </a:t>
            </a:r>
            <a:r>
              <a:rPr lang="en-GB" dirty="0">
                <a:solidFill>
                  <a:srgbClr val="000000"/>
                </a:solidFill>
                <a:latin typeface="Lucida Grande" panose="020B0600040502020204" pitchFamily="34" charset="0"/>
              </a:rPr>
              <a:t>Huddart </a:t>
            </a:r>
            <a:r>
              <a:rPr lang="en-GB" i="1" dirty="0">
                <a:solidFill>
                  <a:srgbClr val="000000"/>
                </a:solidFill>
                <a:latin typeface="Lucida Grande" panose="020B0600040502020204" pitchFamily="34" charset="0"/>
              </a:rPr>
              <a:t>et al</a:t>
            </a:r>
            <a:r>
              <a:rPr lang="en-GB" dirty="0">
                <a:solidFill>
                  <a:srgbClr val="000000"/>
                </a:solidFill>
                <a:latin typeface="Lucida Grande" panose="020B0600040502020204" pitchFamily="34" charset="0"/>
              </a:rPr>
              <a:t>.,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Phys. Rev. B 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111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054440 (2025)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31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0F2F4319-1EC6-EE32-A259-6E0FB42F7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47" y="920393"/>
            <a:ext cx="6302000" cy="4932000"/>
          </a:xfrm>
        </p:spPr>
      </p:pic>
      <p:pic>
        <p:nvPicPr>
          <p:cNvPr id="7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BCA99AE6-BD14-65DF-6837-97D22A5A6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634" y="426227"/>
            <a:ext cx="6302000" cy="4932000"/>
          </a:xfrm>
        </p:spPr>
      </p:pic>
      <p:pic>
        <p:nvPicPr>
          <p:cNvPr id="10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9D76B605-47C3-21F1-037C-AF41ED87B6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37" b="48731"/>
          <a:stretch>
            <a:fillRect/>
          </a:stretch>
        </p:blipFill>
        <p:spPr>
          <a:xfrm>
            <a:off x="545132" y="1640393"/>
            <a:ext cx="4696478" cy="349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F9036D-25CD-DCF9-22C1-2D86331E779D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Energy barriers and zero-point energy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pic>
        <p:nvPicPr>
          <p:cNvPr id="17" name="Picture 16" descr="A structure of a molecule&#10;&#10;AI-generated content may be incorrect.">
            <a:extLst>
              <a:ext uri="{FF2B5EF4-FFF2-40B4-BE49-F238E27FC236}">
                <a16:creationId xmlns:a16="http://schemas.microsoft.com/office/drawing/2014/main" id="{07F0657D-5E9F-6236-7C8E-FCDC94C40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000" y="1330830"/>
            <a:ext cx="10522725" cy="4683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39C533D-1115-D79E-E9A0-73BD7B060726}"/>
              </a:ext>
            </a:extLst>
          </p:cNvPr>
          <p:cNvSpPr/>
          <p:nvPr/>
        </p:nvSpPr>
        <p:spPr>
          <a:xfrm>
            <a:off x="1581663" y="4646137"/>
            <a:ext cx="160638" cy="1606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1A7AAD-8662-43D7-AC81-F6EED35779C9}"/>
              </a:ext>
            </a:extLst>
          </p:cNvPr>
          <p:cNvSpPr txBox="1"/>
          <p:nvPr/>
        </p:nvSpPr>
        <p:spPr>
          <a:xfrm>
            <a:off x="878440" y="5668277"/>
            <a:ext cx="10255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Energy barriers obtained using nudged elastic band method.</a:t>
            </a:r>
          </a:p>
        </p:txBody>
      </p:sp>
    </p:spTree>
    <p:extLst>
      <p:ext uri="{BB962C8B-B14F-4D97-AF65-F5344CB8AC3E}">
        <p14:creationId xmlns:p14="http://schemas.microsoft.com/office/powerpoint/2010/main" val="2768062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5EAF8-0FE7-095A-773D-B4784440A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34F546D4-5044-833C-0FBD-62B0053EF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47" y="920393"/>
            <a:ext cx="6302000" cy="4932000"/>
          </a:xfrm>
        </p:spPr>
      </p:pic>
      <p:pic>
        <p:nvPicPr>
          <p:cNvPr id="7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1120AF5F-C131-D07C-AE80-76A0174B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634" y="549797"/>
            <a:ext cx="6302000" cy="4932000"/>
          </a:xfrm>
        </p:spPr>
      </p:pic>
      <p:pic>
        <p:nvPicPr>
          <p:cNvPr id="10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18616F80-8BFD-734A-6F26-21BBD89B6F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37" b="48731"/>
          <a:stretch>
            <a:fillRect/>
          </a:stretch>
        </p:blipFill>
        <p:spPr>
          <a:xfrm>
            <a:off x="545132" y="1640393"/>
            <a:ext cx="4696478" cy="349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678FD-439B-6A39-7AF7-4DE231E0366B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Energy barriers and zero-point energy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pic>
        <p:nvPicPr>
          <p:cNvPr id="3" name="Picture 2" descr="A close-up of a molecule&#10;&#10;AI-generated content may be incorrect.">
            <a:extLst>
              <a:ext uri="{FF2B5EF4-FFF2-40B4-BE49-F238E27FC236}">
                <a16:creationId xmlns:a16="http://schemas.microsoft.com/office/drawing/2014/main" id="{05D33D8C-1E00-EA11-A98A-7D80486C8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000" y="1330830"/>
            <a:ext cx="10522717" cy="46836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275D1B2-A23D-7CEA-960B-5A12869B02A5}"/>
              </a:ext>
            </a:extLst>
          </p:cNvPr>
          <p:cNvSpPr/>
          <p:nvPr/>
        </p:nvSpPr>
        <p:spPr>
          <a:xfrm>
            <a:off x="3179807" y="3389858"/>
            <a:ext cx="160638" cy="1606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2B485-83B8-4FEE-6D5E-D136210B3801}"/>
              </a:ext>
            </a:extLst>
          </p:cNvPr>
          <p:cNvSpPr txBox="1"/>
          <p:nvPr/>
        </p:nvSpPr>
        <p:spPr>
          <a:xfrm>
            <a:off x="878440" y="5668277"/>
            <a:ext cx="10255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Energy barriers obtained using nudged elastic band method.</a:t>
            </a:r>
          </a:p>
        </p:txBody>
      </p:sp>
    </p:spTree>
    <p:extLst>
      <p:ext uri="{BB962C8B-B14F-4D97-AF65-F5344CB8AC3E}">
        <p14:creationId xmlns:p14="http://schemas.microsoft.com/office/powerpoint/2010/main" val="156682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E7B33-BD8B-3856-82F4-330CF496C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0984BE1C-705A-3ED0-A5FC-1688CCEA9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47" y="920393"/>
            <a:ext cx="6302000" cy="4932000"/>
          </a:xfrm>
        </p:spPr>
      </p:pic>
      <p:pic>
        <p:nvPicPr>
          <p:cNvPr id="7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68FB6965-F757-015E-D88A-912A3B1C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634" y="549797"/>
            <a:ext cx="6302000" cy="4932000"/>
          </a:xfrm>
        </p:spPr>
      </p:pic>
      <p:pic>
        <p:nvPicPr>
          <p:cNvPr id="10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AB832A9B-0FD3-3542-0E86-C72B9682B8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37" b="48731"/>
          <a:stretch>
            <a:fillRect/>
          </a:stretch>
        </p:blipFill>
        <p:spPr>
          <a:xfrm>
            <a:off x="545132" y="1640393"/>
            <a:ext cx="4696478" cy="349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CFBFB1-3876-8A2E-7438-DB14EE1C15DC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Energy barriers and zero-point energy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pic>
        <p:nvPicPr>
          <p:cNvPr id="15" name="Picture 14" descr="A structure of a molecule&#10;&#10;AI-generated content may be incorrect.">
            <a:extLst>
              <a:ext uri="{FF2B5EF4-FFF2-40B4-BE49-F238E27FC236}">
                <a16:creationId xmlns:a16="http://schemas.microsoft.com/office/drawing/2014/main" id="{C522F7BB-E7FC-C754-C1A0-766AE0A95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925" y="1329777"/>
            <a:ext cx="10514637" cy="4680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37C403A-A748-ECF7-4903-F96260B85D5A}"/>
              </a:ext>
            </a:extLst>
          </p:cNvPr>
          <p:cNvSpPr/>
          <p:nvPr/>
        </p:nvSpPr>
        <p:spPr>
          <a:xfrm>
            <a:off x="4761477" y="4650253"/>
            <a:ext cx="160638" cy="1606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32FA8-1127-3D3D-EECE-0222F91C018D}"/>
              </a:ext>
            </a:extLst>
          </p:cNvPr>
          <p:cNvSpPr txBox="1"/>
          <p:nvPr/>
        </p:nvSpPr>
        <p:spPr>
          <a:xfrm>
            <a:off x="878440" y="5668277"/>
            <a:ext cx="10255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Energy barriers obtained using nudged elastic band method.</a:t>
            </a:r>
          </a:p>
        </p:txBody>
      </p:sp>
    </p:spTree>
    <p:extLst>
      <p:ext uri="{BB962C8B-B14F-4D97-AF65-F5344CB8AC3E}">
        <p14:creationId xmlns:p14="http://schemas.microsoft.com/office/powerpoint/2010/main" val="3860176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colorful balls on a black background&#10;&#10;AI-generated content may be incorrect.">
            <a:extLst>
              <a:ext uri="{FF2B5EF4-FFF2-40B4-BE49-F238E27FC236}">
                <a16:creationId xmlns:a16="http://schemas.microsoft.com/office/drawing/2014/main" id="{2DE9AD26-B205-EBB7-722B-8056BF167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02" y="2990557"/>
            <a:ext cx="7772400" cy="3459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7E88E-6415-5AF7-EEAC-093C4EBF0FC8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Experimental verification of muon site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7C52C4-3330-814E-A097-A90F47AC6D04}"/>
                  </a:ext>
                </a:extLst>
              </p:cNvPr>
              <p:cNvSpPr txBox="1"/>
              <p:nvPr/>
            </p:nvSpPr>
            <p:spPr>
              <a:xfrm>
                <a:off x="3659577" y="1386149"/>
                <a:ext cx="6122772" cy="818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7C52C4-3330-814E-A097-A90F47AC6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577" y="1386149"/>
                <a:ext cx="6122772" cy="818686"/>
              </a:xfrm>
              <a:prstGeom prst="rect">
                <a:avLst/>
              </a:prstGeom>
              <a:blipFill>
                <a:blip r:embed="rId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DF7FAA4-EA4C-9286-B979-F7F8E174370B}"/>
              </a:ext>
            </a:extLst>
          </p:cNvPr>
          <p:cNvSpPr txBox="1"/>
          <p:nvPr/>
        </p:nvSpPr>
        <p:spPr>
          <a:xfrm>
            <a:off x="2230308" y="1520706"/>
            <a:ext cx="3167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Muon Knight shift</a:t>
            </a:r>
          </a:p>
        </p:txBody>
      </p:sp>
      <p:pic>
        <p:nvPicPr>
          <p:cNvPr id="12" name="Content Placeholder 5" descr="A diagram of a diagram and a diagram of a diagram&#10;&#10;AI-generated content may be incorrect.">
            <a:extLst>
              <a:ext uri="{FF2B5EF4-FFF2-40B4-BE49-F238E27FC236}">
                <a16:creationId xmlns:a16="http://schemas.microsoft.com/office/drawing/2014/main" id="{BFB1ED7D-5854-A3EF-A6C0-372088AFC8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594"/>
          <a:stretch>
            <a:fillRect/>
          </a:stretch>
        </p:blipFill>
        <p:spPr>
          <a:xfrm>
            <a:off x="7066954" y="2923441"/>
            <a:ext cx="4972247" cy="3240000"/>
          </a:xfrm>
          <a:prstGeom prst="rect">
            <a:avLst/>
          </a:prstGeom>
        </p:spPr>
      </p:pic>
      <p:pic>
        <p:nvPicPr>
          <p:cNvPr id="16" name="Picture 15" descr="A close-up of a molecule&#10;&#10;AI-generated content may be incorrect.">
            <a:extLst>
              <a:ext uri="{FF2B5EF4-FFF2-40B4-BE49-F238E27FC236}">
                <a16:creationId xmlns:a16="http://schemas.microsoft.com/office/drawing/2014/main" id="{A1C1E2A5-614E-919D-9E67-A6EC7D1089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47" t="41880" r="62162" b="20128"/>
          <a:stretch>
            <a:fillRect/>
          </a:stretch>
        </p:blipFill>
        <p:spPr>
          <a:xfrm>
            <a:off x="3105919" y="3410771"/>
            <a:ext cx="3615044" cy="2052000"/>
          </a:xfrm>
          <a:prstGeom prst="rect">
            <a:avLst/>
          </a:prstGeom>
        </p:spPr>
      </p:pic>
      <p:pic>
        <p:nvPicPr>
          <p:cNvPr id="17" name="Content Placeholder 5" descr="A diagram of a diagram and a diagram of a diagram&#10;&#10;AI-generated content may be incorrect.">
            <a:extLst>
              <a:ext uri="{FF2B5EF4-FFF2-40B4-BE49-F238E27FC236}">
                <a16:creationId xmlns:a16="http://schemas.microsoft.com/office/drawing/2014/main" id="{574DD6A7-1AEB-283D-99D3-8B4AB6386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002" y="1027906"/>
            <a:ext cx="3584464" cy="5508000"/>
          </a:xfrm>
        </p:spPr>
      </p:pic>
      <p:pic>
        <p:nvPicPr>
          <p:cNvPr id="18" name="Content Placeholder 5" descr="A diagram of a diagram and a diagram of a diagram&#10;&#10;AI-generated content may be incorrect.">
            <a:extLst>
              <a:ext uri="{FF2B5EF4-FFF2-40B4-BE49-F238E27FC236}">
                <a16:creationId xmlns:a16="http://schemas.microsoft.com/office/drawing/2014/main" id="{57647E1B-2E1F-D008-D5DC-89E445CCB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402" y="1180306"/>
            <a:ext cx="3584464" cy="5508000"/>
          </a:xfr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64B5EA-B13D-1F64-4684-0FB93A490D1D}"/>
              </a:ext>
            </a:extLst>
          </p:cNvPr>
          <p:cNvCxnSpPr/>
          <p:nvPr/>
        </p:nvCxnSpPr>
        <p:spPr>
          <a:xfrm>
            <a:off x="1544595" y="3126259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A98F19-544F-C069-43B9-1DB4AA0108EC}"/>
              </a:ext>
            </a:extLst>
          </p:cNvPr>
          <p:cNvCxnSpPr/>
          <p:nvPr/>
        </p:nvCxnSpPr>
        <p:spPr>
          <a:xfrm>
            <a:off x="2487827" y="3126259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39DCEC-3F9F-708D-1DD8-12CA5D466813}"/>
              </a:ext>
            </a:extLst>
          </p:cNvPr>
          <p:cNvCxnSpPr/>
          <p:nvPr/>
        </p:nvCxnSpPr>
        <p:spPr>
          <a:xfrm>
            <a:off x="2487827" y="5306252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CCAE14-F106-47E0-7C7B-E9F44915C5A5}"/>
              </a:ext>
            </a:extLst>
          </p:cNvPr>
          <p:cNvCxnSpPr/>
          <p:nvPr/>
        </p:nvCxnSpPr>
        <p:spPr>
          <a:xfrm>
            <a:off x="1544595" y="5306252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umming Junction 28">
            <a:extLst>
              <a:ext uri="{FF2B5EF4-FFF2-40B4-BE49-F238E27FC236}">
                <a16:creationId xmlns:a16="http://schemas.microsoft.com/office/drawing/2014/main" id="{BB09AA33-1CB6-FBA0-B1F4-BC8E42A5A3B0}"/>
              </a:ext>
            </a:extLst>
          </p:cNvPr>
          <p:cNvSpPr/>
          <p:nvPr/>
        </p:nvSpPr>
        <p:spPr>
          <a:xfrm>
            <a:off x="4648242" y="3516038"/>
            <a:ext cx="360000" cy="360000"/>
          </a:xfrm>
          <a:prstGeom prst="flowChartSummingJunction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umming Junction 29">
            <a:extLst>
              <a:ext uri="{FF2B5EF4-FFF2-40B4-BE49-F238E27FC236}">
                <a16:creationId xmlns:a16="http://schemas.microsoft.com/office/drawing/2014/main" id="{F601CE99-218F-A680-C689-FA99DD1447CA}"/>
              </a:ext>
            </a:extLst>
          </p:cNvPr>
          <p:cNvSpPr/>
          <p:nvPr/>
        </p:nvSpPr>
        <p:spPr>
          <a:xfrm>
            <a:off x="6136826" y="3516038"/>
            <a:ext cx="360000" cy="360000"/>
          </a:xfrm>
          <a:prstGeom prst="flowChartSummingJunction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umming Junction 30">
            <a:extLst>
              <a:ext uri="{FF2B5EF4-FFF2-40B4-BE49-F238E27FC236}">
                <a16:creationId xmlns:a16="http://schemas.microsoft.com/office/drawing/2014/main" id="{379369CF-1522-8F2B-C02A-C0DC614C5013}"/>
              </a:ext>
            </a:extLst>
          </p:cNvPr>
          <p:cNvSpPr/>
          <p:nvPr/>
        </p:nvSpPr>
        <p:spPr>
          <a:xfrm>
            <a:off x="4648242" y="5017011"/>
            <a:ext cx="360000" cy="360000"/>
          </a:xfrm>
          <a:prstGeom prst="flowChartSummingJunction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umming Junction 31">
            <a:extLst>
              <a:ext uri="{FF2B5EF4-FFF2-40B4-BE49-F238E27FC236}">
                <a16:creationId xmlns:a16="http://schemas.microsoft.com/office/drawing/2014/main" id="{981AAFAF-6F89-5A05-39C5-538904048E12}"/>
              </a:ext>
            </a:extLst>
          </p:cNvPr>
          <p:cNvSpPr/>
          <p:nvPr/>
        </p:nvSpPr>
        <p:spPr>
          <a:xfrm>
            <a:off x="6136826" y="5004654"/>
            <a:ext cx="360000" cy="360000"/>
          </a:xfrm>
          <a:prstGeom prst="flowChartSummingJunction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A6A7C28-18A4-3029-E3B4-07701D956F88}"/>
              </a:ext>
            </a:extLst>
          </p:cNvPr>
          <p:cNvCxnSpPr>
            <a:cxnSpLocks/>
          </p:cNvCxnSpPr>
          <p:nvPr/>
        </p:nvCxnSpPr>
        <p:spPr>
          <a:xfrm flipV="1">
            <a:off x="8464378" y="3126259"/>
            <a:ext cx="0" cy="2250752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842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E3EB7-3E55-7A48-570C-BBB53CFA8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colorful balls on a black background&#10;&#10;AI-generated content may be incorrect.">
            <a:extLst>
              <a:ext uri="{FF2B5EF4-FFF2-40B4-BE49-F238E27FC236}">
                <a16:creationId xmlns:a16="http://schemas.microsoft.com/office/drawing/2014/main" id="{66C62AF9-E5A0-D3C6-D278-9A26F0523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02" y="2990557"/>
            <a:ext cx="7772400" cy="3459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13B15-7DB5-1F94-CF08-9ACB74A96AD4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Experimental verification of muon site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133898-7DEB-DC6C-096F-E557CF0A8D9E}"/>
                  </a:ext>
                </a:extLst>
              </p:cNvPr>
              <p:cNvSpPr txBox="1"/>
              <p:nvPr/>
            </p:nvSpPr>
            <p:spPr>
              <a:xfrm>
                <a:off x="3659577" y="1386149"/>
                <a:ext cx="6122772" cy="818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133898-7DEB-DC6C-096F-E557CF0A8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577" y="1386149"/>
                <a:ext cx="6122772" cy="818686"/>
              </a:xfrm>
              <a:prstGeom prst="rect">
                <a:avLst/>
              </a:prstGeom>
              <a:blipFill>
                <a:blip r:embed="rId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5" descr="A diagram of a diagram and a diagram of a diagram&#10;&#10;AI-generated content may be incorrect.">
            <a:extLst>
              <a:ext uri="{FF2B5EF4-FFF2-40B4-BE49-F238E27FC236}">
                <a16:creationId xmlns:a16="http://schemas.microsoft.com/office/drawing/2014/main" id="{08015B43-D14F-5539-A2A8-9A583498D4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594"/>
          <a:stretch>
            <a:fillRect/>
          </a:stretch>
        </p:blipFill>
        <p:spPr>
          <a:xfrm>
            <a:off x="7066954" y="2923441"/>
            <a:ext cx="4972247" cy="3240000"/>
          </a:xfrm>
          <a:prstGeom prst="rect">
            <a:avLst/>
          </a:prstGeom>
        </p:spPr>
      </p:pic>
      <p:pic>
        <p:nvPicPr>
          <p:cNvPr id="16" name="Picture 15" descr="A close-up of a molecule&#10;&#10;AI-generated content may be incorrect.">
            <a:extLst>
              <a:ext uri="{FF2B5EF4-FFF2-40B4-BE49-F238E27FC236}">
                <a16:creationId xmlns:a16="http://schemas.microsoft.com/office/drawing/2014/main" id="{60E415C2-7911-F837-5EAC-239AAC0284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47" t="41880" r="62162" b="20128"/>
          <a:stretch>
            <a:fillRect/>
          </a:stretch>
        </p:blipFill>
        <p:spPr>
          <a:xfrm>
            <a:off x="3105919" y="3410771"/>
            <a:ext cx="3615044" cy="2052000"/>
          </a:xfrm>
          <a:prstGeom prst="rect">
            <a:avLst/>
          </a:prstGeom>
        </p:spPr>
      </p:pic>
      <p:pic>
        <p:nvPicPr>
          <p:cNvPr id="17" name="Content Placeholder 5" descr="A diagram of a diagram and a diagram of a diagram&#10;&#10;AI-generated content may be incorrect.">
            <a:extLst>
              <a:ext uri="{FF2B5EF4-FFF2-40B4-BE49-F238E27FC236}">
                <a16:creationId xmlns:a16="http://schemas.microsoft.com/office/drawing/2014/main" id="{DDEF9B26-AC42-7EBC-3C68-9D7D3895B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002" y="1027906"/>
            <a:ext cx="3584464" cy="5508000"/>
          </a:xfrm>
        </p:spPr>
      </p:pic>
      <p:pic>
        <p:nvPicPr>
          <p:cNvPr id="18" name="Content Placeholder 5" descr="A diagram of a diagram and a diagram of a diagram&#10;&#10;AI-generated content may be incorrect.">
            <a:extLst>
              <a:ext uri="{FF2B5EF4-FFF2-40B4-BE49-F238E27FC236}">
                <a16:creationId xmlns:a16="http://schemas.microsoft.com/office/drawing/2014/main" id="{A9BF72D8-FBA7-2048-36F5-878073420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402" y="1180306"/>
            <a:ext cx="3584464" cy="5508000"/>
          </a:xfr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30AC5B-725F-84EC-3623-B3C8B1208E2E}"/>
              </a:ext>
            </a:extLst>
          </p:cNvPr>
          <p:cNvCxnSpPr>
            <a:cxnSpLocks/>
          </p:cNvCxnSpPr>
          <p:nvPr/>
        </p:nvCxnSpPr>
        <p:spPr>
          <a:xfrm rot="5400000">
            <a:off x="1544595" y="3126259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AB34C37-6DB9-B95C-5424-7FB4E0C91AFD}"/>
              </a:ext>
            </a:extLst>
          </p:cNvPr>
          <p:cNvCxnSpPr>
            <a:cxnSpLocks/>
          </p:cNvCxnSpPr>
          <p:nvPr/>
        </p:nvCxnSpPr>
        <p:spPr>
          <a:xfrm rot="5400000">
            <a:off x="2487827" y="3126259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D9CBB0-415C-DAD9-E9DD-4EC7CE080876}"/>
              </a:ext>
            </a:extLst>
          </p:cNvPr>
          <p:cNvCxnSpPr>
            <a:cxnSpLocks/>
          </p:cNvCxnSpPr>
          <p:nvPr/>
        </p:nvCxnSpPr>
        <p:spPr>
          <a:xfrm rot="5400000">
            <a:off x="2487827" y="5306252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CBB40DB-14F3-BD03-47A2-C85471FE1898}"/>
              </a:ext>
            </a:extLst>
          </p:cNvPr>
          <p:cNvCxnSpPr>
            <a:cxnSpLocks/>
          </p:cNvCxnSpPr>
          <p:nvPr/>
        </p:nvCxnSpPr>
        <p:spPr>
          <a:xfrm rot="5400000">
            <a:off x="1544595" y="5306252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85947E2-7F03-0518-D6EA-471EC1CB50D0}"/>
              </a:ext>
            </a:extLst>
          </p:cNvPr>
          <p:cNvCxnSpPr>
            <a:cxnSpLocks/>
          </p:cNvCxnSpPr>
          <p:nvPr/>
        </p:nvCxnSpPr>
        <p:spPr>
          <a:xfrm flipV="1">
            <a:off x="10058403" y="3126259"/>
            <a:ext cx="0" cy="2250752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5507DCC-7AF7-E1A1-745F-821194229289}"/>
              </a:ext>
            </a:extLst>
          </p:cNvPr>
          <p:cNvCxnSpPr>
            <a:cxnSpLocks/>
          </p:cNvCxnSpPr>
          <p:nvPr/>
        </p:nvCxnSpPr>
        <p:spPr>
          <a:xfrm rot="-5400000">
            <a:off x="4823264" y="3402229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D529C60-3C44-F44E-D94B-5683EC06F912}"/>
              </a:ext>
            </a:extLst>
          </p:cNvPr>
          <p:cNvCxnSpPr>
            <a:cxnSpLocks/>
          </p:cNvCxnSpPr>
          <p:nvPr/>
        </p:nvCxnSpPr>
        <p:spPr>
          <a:xfrm rot="-5400000">
            <a:off x="6334910" y="3393988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88B7E3-2C7C-7150-5548-E9ABFC8DE9CE}"/>
              </a:ext>
            </a:extLst>
          </p:cNvPr>
          <p:cNvCxnSpPr>
            <a:cxnSpLocks/>
          </p:cNvCxnSpPr>
          <p:nvPr/>
        </p:nvCxnSpPr>
        <p:spPr>
          <a:xfrm rot="-5400000">
            <a:off x="4815023" y="4876806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148812-B6F7-35BA-BC4B-48BDB228ED11}"/>
              </a:ext>
            </a:extLst>
          </p:cNvPr>
          <p:cNvCxnSpPr>
            <a:cxnSpLocks/>
          </p:cNvCxnSpPr>
          <p:nvPr/>
        </p:nvCxnSpPr>
        <p:spPr>
          <a:xfrm rot="-5400000">
            <a:off x="6334908" y="4876808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C6FB23D-5FC6-EFCD-0001-10EDF995EEFD}"/>
              </a:ext>
            </a:extLst>
          </p:cNvPr>
          <p:cNvSpPr txBox="1"/>
          <p:nvPr/>
        </p:nvSpPr>
        <p:spPr>
          <a:xfrm>
            <a:off x="2230308" y="1520706"/>
            <a:ext cx="3167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Muon Knight shift</a:t>
            </a:r>
          </a:p>
        </p:txBody>
      </p:sp>
    </p:spTree>
    <p:extLst>
      <p:ext uri="{BB962C8B-B14F-4D97-AF65-F5344CB8AC3E}">
        <p14:creationId xmlns:p14="http://schemas.microsoft.com/office/powerpoint/2010/main" val="3520811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2EFD9-7AB8-A3E5-4EAF-254103161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colorful balls on a black background&#10;&#10;AI-generated content may be incorrect.">
            <a:extLst>
              <a:ext uri="{FF2B5EF4-FFF2-40B4-BE49-F238E27FC236}">
                <a16:creationId xmlns:a16="http://schemas.microsoft.com/office/drawing/2014/main" id="{B02E7ADE-75FD-1FF7-DFFD-5043918B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02" y="2990557"/>
            <a:ext cx="7772400" cy="3459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D560C2-9CD3-BC28-9EE3-4B0A9DDCA3D8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Experimental verification of muon site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C0CFD7-080C-B5A7-01A9-84C940756945}"/>
                  </a:ext>
                </a:extLst>
              </p:cNvPr>
              <p:cNvSpPr txBox="1"/>
              <p:nvPr/>
            </p:nvSpPr>
            <p:spPr>
              <a:xfrm>
                <a:off x="3659577" y="1386149"/>
                <a:ext cx="6122772" cy="818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C0CFD7-080C-B5A7-01A9-84C940756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577" y="1386149"/>
                <a:ext cx="6122772" cy="818686"/>
              </a:xfrm>
              <a:prstGeom prst="rect">
                <a:avLst/>
              </a:prstGeom>
              <a:blipFill>
                <a:blip r:embed="rId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5" descr="A diagram of a diagram and a diagram of a diagram&#10;&#10;AI-generated content may be incorrect.">
            <a:extLst>
              <a:ext uri="{FF2B5EF4-FFF2-40B4-BE49-F238E27FC236}">
                <a16:creationId xmlns:a16="http://schemas.microsoft.com/office/drawing/2014/main" id="{1CAE7E4E-C5BA-9873-9876-A49B79BA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594"/>
          <a:stretch>
            <a:fillRect/>
          </a:stretch>
        </p:blipFill>
        <p:spPr>
          <a:xfrm>
            <a:off x="7066954" y="2923441"/>
            <a:ext cx="4972247" cy="3240000"/>
          </a:xfrm>
          <a:prstGeom prst="rect">
            <a:avLst/>
          </a:prstGeom>
        </p:spPr>
      </p:pic>
      <p:pic>
        <p:nvPicPr>
          <p:cNvPr id="16" name="Picture 15" descr="A close-up of a molecule&#10;&#10;AI-generated content may be incorrect.">
            <a:extLst>
              <a:ext uri="{FF2B5EF4-FFF2-40B4-BE49-F238E27FC236}">
                <a16:creationId xmlns:a16="http://schemas.microsoft.com/office/drawing/2014/main" id="{1E8EC12A-4F83-842E-A35E-C452E6D368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47" t="41880" r="62162" b="20128"/>
          <a:stretch>
            <a:fillRect/>
          </a:stretch>
        </p:blipFill>
        <p:spPr>
          <a:xfrm>
            <a:off x="3105919" y="3410771"/>
            <a:ext cx="3615044" cy="2052000"/>
          </a:xfrm>
          <a:prstGeom prst="rect">
            <a:avLst/>
          </a:prstGeom>
        </p:spPr>
      </p:pic>
      <p:pic>
        <p:nvPicPr>
          <p:cNvPr id="17" name="Content Placeholder 5" descr="A diagram of a diagram and a diagram of a diagram&#10;&#10;AI-generated content may be incorrect.">
            <a:extLst>
              <a:ext uri="{FF2B5EF4-FFF2-40B4-BE49-F238E27FC236}">
                <a16:creationId xmlns:a16="http://schemas.microsoft.com/office/drawing/2014/main" id="{B91DF3E7-B4FF-2403-2C81-C50282CDB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002" y="1027906"/>
            <a:ext cx="3584464" cy="5508000"/>
          </a:xfrm>
        </p:spPr>
      </p:pic>
      <p:pic>
        <p:nvPicPr>
          <p:cNvPr id="18" name="Content Placeholder 5" descr="A diagram of a diagram and a diagram of a diagram&#10;&#10;AI-generated content may be incorrect.">
            <a:extLst>
              <a:ext uri="{FF2B5EF4-FFF2-40B4-BE49-F238E27FC236}">
                <a16:creationId xmlns:a16="http://schemas.microsoft.com/office/drawing/2014/main" id="{19519FB7-29AE-965A-096D-DBC02620E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402" y="1180306"/>
            <a:ext cx="3584464" cy="5508000"/>
          </a:xfr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DEAC65-0CB5-7476-0445-426681578E26}"/>
              </a:ext>
            </a:extLst>
          </p:cNvPr>
          <p:cNvCxnSpPr>
            <a:cxnSpLocks/>
          </p:cNvCxnSpPr>
          <p:nvPr/>
        </p:nvCxnSpPr>
        <p:spPr>
          <a:xfrm rot="10800000">
            <a:off x="1544595" y="3126259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A74C044-EBF9-FD03-C2F7-2DB354D94B6B}"/>
              </a:ext>
            </a:extLst>
          </p:cNvPr>
          <p:cNvCxnSpPr>
            <a:cxnSpLocks/>
          </p:cNvCxnSpPr>
          <p:nvPr/>
        </p:nvCxnSpPr>
        <p:spPr>
          <a:xfrm rot="10800000">
            <a:off x="2487827" y="3126259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C47CF99-D08A-4BEF-FD23-58D84E75B071}"/>
              </a:ext>
            </a:extLst>
          </p:cNvPr>
          <p:cNvCxnSpPr>
            <a:cxnSpLocks/>
          </p:cNvCxnSpPr>
          <p:nvPr/>
        </p:nvCxnSpPr>
        <p:spPr>
          <a:xfrm rot="10800000">
            <a:off x="2487827" y="5306252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8591CD-7FC3-FBD2-15F0-E52EA518F86E}"/>
              </a:ext>
            </a:extLst>
          </p:cNvPr>
          <p:cNvCxnSpPr>
            <a:cxnSpLocks/>
          </p:cNvCxnSpPr>
          <p:nvPr/>
        </p:nvCxnSpPr>
        <p:spPr>
          <a:xfrm rot="10800000">
            <a:off x="1544595" y="5306252"/>
            <a:ext cx="0" cy="6120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63F21B2-8ADA-9A76-5D1A-5D02134954C5}"/>
              </a:ext>
            </a:extLst>
          </p:cNvPr>
          <p:cNvCxnSpPr>
            <a:cxnSpLocks/>
          </p:cNvCxnSpPr>
          <p:nvPr/>
        </p:nvCxnSpPr>
        <p:spPr>
          <a:xfrm flipV="1">
            <a:off x="11664791" y="3126259"/>
            <a:ext cx="0" cy="2250752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nector 1">
            <a:extLst>
              <a:ext uri="{FF2B5EF4-FFF2-40B4-BE49-F238E27FC236}">
                <a16:creationId xmlns:a16="http://schemas.microsoft.com/office/drawing/2014/main" id="{4BECA8EF-A7F0-215D-AE75-A1C8B19153E1}"/>
              </a:ext>
            </a:extLst>
          </p:cNvPr>
          <p:cNvSpPr/>
          <p:nvPr/>
        </p:nvSpPr>
        <p:spPr>
          <a:xfrm>
            <a:off x="4648242" y="3516038"/>
            <a:ext cx="358346" cy="358345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nector 4">
            <a:extLst>
              <a:ext uri="{FF2B5EF4-FFF2-40B4-BE49-F238E27FC236}">
                <a16:creationId xmlns:a16="http://schemas.microsoft.com/office/drawing/2014/main" id="{4B60D2C5-BD30-2BD4-40BF-722CE6BC5EA5}"/>
              </a:ext>
            </a:extLst>
          </p:cNvPr>
          <p:cNvSpPr/>
          <p:nvPr/>
        </p:nvSpPr>
        <p:spPr>
          <a:xfrm>
            <a:off x="4769707" y="3639403"/>
            <a:ext cx="10800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nector 5">
            <a:extLst>
              <a:ext uri="{FF2B5EF4-FFF2-40B4-BE49-F238E27FC236}">
                <a16:creationId xmlns:a16="http://schemas.microsoft.com/office/drawing/2014/main" id="{47AA304B-1057-94B7-8A00-FC27CF2D5BA9}"/>
              </a:ext>
            </a:extLst>
          </p:cNvPr>
          <p:cNvSpPr/>
          <p:nvPr/>
        </p:nvSpPr>
        <p:spPr>
          <a:xfrm>
            <a:off x="6122819" y="3520154"/>
            <a:ext cx="358346" cy="358345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nector 6">
            <a:extLst>
              <a:ext uri="{FF2B5EF4-FFF2-40B4-BE49-F238E27FC236}">
                <a16:creationId xmlns:a16="http://schemas.microsoft.com/office/drawing/2014/main" id="{A4E8B2E6-1403-7DF0-AF16-861F7833AE7E}"/>
              </a:ext>
            </a:extLst>
          </p:cNvPr>
          <p:cNvSpPr/>
          <p:nvPr/>
        </p:nvSpPr>
        <p:spPr>
          <a:xfrm>
            <a:off x="6244284" y="3643519"/>
            <a:ext cx="10800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nector 7">
            <a:extLst>
              <a:ext uri="{FF2B5EF4-FFF2-40B4-BE49-F238E27FC236}">
                <a16:creationId xmlns:a16="http://schemas.microsoft.com/office/drawing/2014/main" id="{2F73E455-985F-E8EA-96C1-55C1B19BCE2B}"/>
              </a:ext>
            </a:extLst>
          </p:cNvPr>
          <p:cNvSpPr/>
          <p:nvPr/>
        </p:nvSpPr>
        <p:spPr>
          <a:xfrm>
            <a:off x="4640001" y="5002972"/>
            <a:ext cx="358346" cy="358345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nector 10">
            <a:extLst>
              <a:ext uri="{FF2B5EF4-FFF2-40B4-BE49-F238E27FC236}">
                <a16:creationId xmlns:a16="http://schemas.microsoft.com/office/drawing/2014/main" id="{C7FB6551-080C-F1BE-412B-141D3800094C}"/>
              </a:ext>
            </a:extLst>
          </p:cNvPr>
          <p:cNvSpPr/>
          <p:nvPr/>
        </p:nvSpPr>
        <p:spPr>
          <a:xfrm>
            <a:off x="4761466" y="5126337"/>
            <a:ext cx="10800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nector 12">
            <a:extLst>
              <a:ext uri="{FF2B5EF4-FFF2-40B4-BE49-F238E27FC236}">
                <a16:creationId xmlns:a16="http://schemas.microsoft.com/office/drawing/2014/main" id="{132244D3-08B2-E852-BBB9-36010CF10D0B}"/>
              </a:ext>
            </a:extLst>
          </p:cNvPr>
          <p:cNvSpPr/>
          <p:nvPr/>
        </p:nvSpPr>
        <p:spPr>
          <a:xfrm>
            <a:off x="6135174" y="5002972"/>
            <a:ext cx="358346" cy="358345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nector 13">
            <a:extLst>
              <a:ext uri="{FF2B5EF4-FFF2-40B4-BE49-F238E27FC236}">
                <a16:creationId xmlns:a16="http://schemas.microsoft.com/office/drawing/2014/main" id="{674FF12B-E71D-0173-9FF0-D3D6E99CFDCF}"/>
              </a:ext>
            </a:extLst>
          </p:cNvPr>
          <p:cNvSpPr/>
          <p:nvPr/>
        </p:nvSpPr>
        <p:spPr>
          <a:xfrm>
            <a:off x="6256639" y="5126337"/>
            <a:ext cx="10800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A571FE-2215-09C6-CD8A-09BD9D723337}"/>
              </a:ext>
            </a:extLst>
          </p:cNvPr>
          <p:cNvSpPr txBox="1"/>
          <p:nvPr/>
        </p:nvSpPr>
        <p:spPr>
          <a:xfrm>
            <a:off x="2230308" y="1520706"/>
            <a:ext cx="3167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Muon Knight shift</a:t>
            </a:r>
          </a:p>
        </p:txBody>
      </p:sp>
    </p:spTree>
    <p:extLst>
      <p:ext uri="{BB962C8B-B14F-4D97-AF65-F5344CB8AC3E}">
        <p14:creationId xmlns:p14="http://schemas.microsoft.com/office/powerpoint/2010/main" val="1674461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diagram of a diagram and a diagram of a diagram&#10;&#10;AI-generated content may be incorrect.">
            <a:extLst>
              <a:ext uri="{FF2B5EF4-FFF2-40B4-BE49-F238E27FC236}">
                <a16:creationId xmlns:a16="http://schemas.microsoft.com/office/drawing/2014/main" id="{7B920AC0-17B2-58D0-59D9-7D40820939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594"/>
          <a:stretch>
            <a:fillRect/>
          </a:stretch>
        </p:blipFill>
        <p:spPr>
          <a:xfrm>
            <a:off x="6725482" y="957761"/>
            <a:ext cx="4972247" cy="32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78A385-711D-3443-3BAA-0C0B966EF861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Muon Knight shift – hyperfine contribution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A162905-A3AB-949E-C88D-111168CE5C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94" y="1232215"/>
                <a:ext cx="7736419" cy="299379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432209" indent="-432209" algn="l" defTabSz="576278" rtl="0" eaLnBrk="1" latinLnBrk="0" hangingPunct="1">
                  <a:spcBef>
                    <a:spcPct val="20000"/>
                  </a:spcBef>
                  <a:buFont typeface="Arial"/>
                  <a:buChar char="•"/>
                  <a:defRPr sz="40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36450" indent="-360173" algn="l" defTabSz="576278" rtl="0" eaLnBrk="1" latinLnBrk="0" hangingPunct="1">
                  <a:spcBef>
                    <a:spcPct val="20000"/>
                  </a:spcBef>
                  <a:buFont typeface="Arial"/>
                  <a:buChar char="–"/>
                  <a:defRPr sz="34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40692" indent="-288138" algn="l" defTabSz="576278" rtl="0" eaLnBrk="1" latinLnBrk="0" hangingPunct="1">
                  <a:spcBef>
                    <a:spcPct val="20000"/>
                  </a:spcBef>
                  <a:buFont typeface="Arial"/>
                  <a:buChar char="•"/>
                  <a:defRPr sz="30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16968" indent="-288138" algn="l" defTabSz="576278" rtl="0" eaLnBrk="1" latinLnBrk="0" hangingPunct="1">
                  <a:spcBef>
                    <a:spcPct val="20000"/>
                  </a:spcBef>
                  <a:buFont typeface="Arial"/>
                  <a:buChar char="–"/>
                  <a:defRPr sz="25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593245" indent="-288138" algn="l" defTabSz="576278" rtl="0" eaLnBrk="1" latinLnBrk="0" hangingPunct="1">
                  <a:spcBef>
                    <a:spcPct val="20000"/>
                  </a:spcBef>
                  <a:buFont typeface="Arial"/>
                  <a:buChar char="»"/>
                  <a:defRPr sz="25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169522" indent="-288138" algn="l" defTabSz="57627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5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745799" indent="-288138" algn="l" defTabSz="57627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5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322078" indent="-288138" algn="l" defTabSz="57627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5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98354" indent="-288138" algn="l" defTabSz="576278" rtl="0" eaLnBrk="1" latinLnBrk="0" hangingPunct="1">
                  <a:spcBef>
                    <a:spcPct val="20000"/>
                  </a:spcBef>
                  <a:buFont typeface="Arial"/>
                  <a:buChar char="•"/>
                  <a:defRPr sz="25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600" dirty="0"/>
                  <a:t>Muon Knight shift is less positive (more negative) than one would expect from dipolar contribution alone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demag</m:t>
                          </m:r>
                        </m:sub>
                      </m:sSub>
                      <m:r>
                        <a:rPr lang="en-GB" sz="3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sz="36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en-GB" sz="4000" dirty="0"/>
              </a:p>
              <a:p>
                <a:endParaRPr lang="en-GB" sz="4232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A162905-A3AB-949E-C88D-111168CE5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4" y="1232215"/>
                <a:ext cx="7736419" cy="2993796"/>
              </a:xfrm>
              <a:prstGeom prst="rect">
                <a:avLst/>
              </a:prstGeom>
              <a:blipFill>
                <a:blip r:embed="rId3"/>
                <a:stretch>
                  <a:fillRect l="-2131" t="-2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FD8E1EE-B90F-38F4-E731-2BAFE116C907}"/>
              </a:ext>
            </a:extLst>
          </p:cNvPr>
          <p:cNvSpPr txBox="1"/>
          <p:nvPr/>
        </p:nvSpPr>
        <p:spPr>
          <a:xfrm>
            <a:off x="183399" y="4298383"/>
            <a:ext cx="111106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Data also suggest a significant negative contact hyperfine interaction between muon and spin polarised conduction electrons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50F6-075A-7238-6D55-A3C27BC91EFA}"/>
              </a:ext>
            </a:extLst>
          </p:cNvPr>
          <p:cNvSpPr txBox="1"/>
          <p:nvPr/>
        </p:nvSpPr>
        <p:spPr>
          <a:xfrm>
            <a:off x="2610364" y="5406378"/>
            <a:ext cx="7410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Evidence for RKKY interactions.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6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28370F2F-E878-FC9B-1084-0A3E2448B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98" y="1967331"/>
            <a:ext cx="3388855" cy="2923337"/>
          </a:xfr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BBA02D0E-C2E7-1709-37BA-F72817C3C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98" y="2119730"/>
            <a:ext cx="4585667" cy="295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E80388-C30E-663D-790C-93BA1231259C}"/>
              </a:ext>
            </a:extLst>
          </p:cNvPr>
          <p:cNvSpPr txBox="1"/>
          <p:nvPr/>
        </p:nvSpPr>
        <p:spPr>
          <a:xfrm>
            <a:off x="2393752" y="1597999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Field along [001]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70E7A-7503-AC81-D392-7DEB7BE4B191}"/>
              </a:ext>
            </a:extLst>
          </p:cNvPr>
          <p:cNvSpPr txBox="1"/>
          <p:nvPr/>
        </p:nvSpPr>
        <p:spPr>
          <a:xfrm>
            <a:off x="8198500" y="1597999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Field along [100]</a:t>
            </a:r>
          </a:p>
        </p:txBody>
      </p:sp>
      <p:pic>
        <p:nvPicPr>
          <p:cNvPr id="10" name="Content Placeholder 4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1F374701-5FD0-8DCD-E13F-78E70FEB9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87" y="2119730"/>
            <a:ext cx="4298475" cy="37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4164A4-DDD9-5367-71E8-5B64FF1C2B1A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Transverse-field </a:t>
            </a:r>
            <a:r>
              <a:rPr lang="en-US" sz="4231" i="1" dirty="0">
                <a:latin typeface="+mj-lt"/>
              </a:rPr>
              <a:t>µ</a:t>
            </a:r>
            <a:r>
              <a:rPr lang="en-US" sz="4231" dirty="0">
                <a:latin typeface="+mj-lt"/>
              </a:rPr>
              <a:t>SR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</p:spTree>
    <p:extLst>
      <p:ext uri="{BB962C8B-B14F-4D97-AF65-F5344CB8AC3E}">
        <p14:creationId xmlns:p14="http://schemas.microsoft.com/office/powerpoint/2010/main" val="4101119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D2F200-1919-FAFA-9E01-D2C3E6912EE3}"/>
              </a:ext>
            </a:extLst>
          </p:cNvPr>
          <p:cNvSpPr txBox="1">
            <a:spLocks/>
          </p:cNvSpPr>
          <p:nvPr/>
        </p:nvSpPr>
        <p:spPr>
          <a:xfrm>
            <a:off x="121509" y="2010977"/>
            <a:ext cx="69918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 access field polarized state at high fields at this temperature.</a:t>
            </a:r>
          </a:p>
          <a:p>
            <a:endParaRPr lang="en-US" dirty="0"/>
          </a:p>
          <a:p>
            <a:r>
              <a:rPr lang="en-US" dirty="0"/>
              <a:t>Multiplicity of peaks for each field orientation is consistent with the muon stopping site.</a:t>
            </a:r>
          </a:p>
          <a:p>
            <a:endParaRPr lang="en-US" dirty="0"/>
          </a:p>
          <a:p>
            <a:r>
              <a:rPr lang="en-US" dirty="0"/>
              <a:t>Locations of the peaks requires a significant hyperfine field.</a:t>
            </a:r>
          </a:p>
        </p:txBody>
      </p:sp>
      <p:pic>
        <p:nvPicPr>
          <p:cNvPr id="6" name="Content Placeholder 4" descr="A collage of graphs and diagrams&#10;&#10;AI-generated content may be incorrect.">
            <a:extLst>
              <a:ext uri="{FF2B5EF4-FFF2-40B4-BE49-F238E27FC236}">
                <a16:creationId xmlns:a16="http://schemas.microsoft.com/office/drawing/2014/main" id="{A8BC3739-1174-FF39-05BD-E5A9082A3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930" y="1062000"/>
            <a:ext cx="4810070" cy="57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D15A8-7B54-EDE2-CF3E-25A0F0689F50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TF </a:t>
            </a:r>
            <a:r>
              <a:rPr lang="en-US" sz="4231" i="1" dirty="0">
                <a:latin typeface="+mj-lt"/>
              </a:rPr>
              <a:t>µ</a:t>
            </a:r>
            <a:r>
              <a:rPr lang="en-US" sz="4231" dirty="0">
                <a:latin typeface="+mj-lt"/>
              </a:rPr>
              <a:t>SR at 40 K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</p:spTree>
    <p:extLst>
      <p:ext uri="{BB962C8B-B14F-4D97-AF65-F5344CB8AC3E}">
        <p14:creationId xmlns:p14="http://schemas.microsoft.com/office/powerpoint/2010/main" val="2873512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40A7B908-FA7E-AE29-AD21-41651D75F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99" y="1934114"/>
            <a:ext cx="3401537" cy="223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42FFB5-5C61-0347-AEE7-B70400738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379" y="4409541"/>
            <a:ext cx="3586985" cy="226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2FEDCC-BC77-F163-39ED-159F74B59EF8}"/>
                  </a:ext>
                </a:extLst>
              </p:cNvPr>
              <p:cNvSpPr txBox="1"/>
              <p:nvPr/>
            </p:nvSpPr>
            <p:spPr>
              <a:xfrm>
                <a:off x="197240" y="2680782"/>
                <a:ext cx="1285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[001]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2FEDCC-BC77-F163-39ED-159F74B59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40" y="2680782"/>
                <a:ext cx="1285865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9FB681-7517-1877-215A-EB995A92E34B}"/>
                  </a:ext>
                </a:extLst>
              </p:cNvPr>
              <p:cNvSpPr txBox="1"/>
              <p:nvPr/>
            </p:nvSpPr>
            <p:spPr>
              <a:xfrm>
                <a:off x="197240" y="5064109"/>
                <a:ext cx="1285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[100]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9FB681-7517-1877-215A-EB995A92E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40" y="5064109"/>
                <a:ext cx="128586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227B955-6663-4FE9-65CF-CCF38645E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638" y="814038"/>
            <a:ext cx="5450431" cy="597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2DA6C6-46DE-10F9-93F0-9FCCBA77D5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115" t="17471" r="-355" b="67718"/>
          <a:stretch>
            <a:fillRect/>
          </a:stretch>
        </p:blipFill>
        <p:spPr>
          <a:xfrm>
            <a:off x="4030880" y="17114"/>
            <a:ext cx="2509938" cy="714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530A1F-F779-66FC-DAA2-948EC4D9E9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230" t="32496" b="52224"/>
          <a:stretch>
            <a:fillRect/>
          </a:stretch>
        </p:blipFill>
        <p:spPr>
          <a:xfrm>
            <a:off x="3120973" y="978003"/>
            <a:ext cx="2484390" cy="73711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0E7B5D-B487-F3B7-3736-52E19BC5A8E2}"/>
              </a:ext>
            </a:extLst>
          </p:cNvPr>
          <p:cNvCxnSpPr>
            <a:cxnSpLocks/>
          </p:cNvCxnSpPr>
          <p:nvPr/>
        </p:nvCxnSpPr>
        <p:spPr>
          <a:xfrm>
            <a:off x="6096000" y="792520"/>
            <a:ext cx="1471912" cy="22575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E47D81-5714-444E-DFEE-9C7AFA9C2915}"/>
              </a:ext>
            </a:extLst>
          </p:cNvPr>
          <p:cNvCxnSpPr>
            <a:cxnSpLocks/>
          </p:cNvCxnSpPr>
          <p:nvPr/>
        </p:nvCxnSpPr>
        <p:spPr>
          <a:xfrm>
            <a:off x="5360045" y="1775973"/>
            <a:ext cx="2317337" cy="26335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077605B-97E4-DD65-E1B8-AACC21617CED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TF </a:t>
            </a:r>
            <a:r>
              <a:rPr lang="en-US" sz="4231" i="1" dirty="0">
                <a:latin typeface="+mj-lt"/>
              </a:rPr>
              <a:t>µ</a:t>
            </a:r>
            <a:r>
              <a:rPr lang="en-US" sz="4231" dirty="0">
                <a:latin typeface="+mj-lt"/>
              </a:rPr>
              <a:t>SR at 5 K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558E315-BAFF-0DD5-B7B0-B821D6CCB38D}"/>
              </a:ext>
            </a:extLst>
          </p:cNvPr>
          <p:cNvCxnSpPr>
            <a:cxnSpLocks/>
          </p:cNvCxnSpPr>
          <p:nvPr/>
        </p:nvCxnSpPr>
        <p:spPr>
          <a:xfrm>
            <a:off x="9109710" y="814038"/>
            <a:ext cx="1376662" cy="23884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B2CFA24-BF7F-6490-6E8F-FE079DF3F4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230" t="63063" b="21657"/>
          <a:stretch>
            <a:fillRect/>
          </a:stretch>
        </p:blipFill>
        <p:spPr>
          <a:xfrm>
            <a:off x="7380326" y="46496"/>
            <a:ext cx="2484390" cy="7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8EF4A6-31FE-BDB0-8F93-FA135DBAF71E}"/>
              </a:ext>
            </a:extLst>
          </p:cNvPr>
          <p:cNvSpPr txBox="1">
            <a:spLocks/>
          </p:cNvSpPr>
          <p:nvPr/>
        </p:nvSpPr>
        <p:spPr>
          <a:xfrm>
            <a:off x="362083" y="1127606"/>
            <a:ext cx="4943564" cy="4602787"/>
          </a:xfrm>
          <a:prstGeom prst="rect">
            <a:avLst/>
          </a:prstGeom>
        </p:spPr>
        <p:txBody>
          <a:bodyPr/>
          <a:lstStyle>
            <a:lvl1pPr marL="432209" indent="-432209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4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450" indent="-360173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34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69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30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6968" indent="-288138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3245" indent="-288138" algn="l" defTabSz="576278" rtl="0" eaLnBrk="1" latinLnBrk="0" hangingPunct="1">
              <a:spcBef>
                <a:spcPct val="20000"/>
              </a:spcBef>
              <a:buFont typeface="Arial"/>
              <a:buChar char="»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952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5799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2078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8354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962" b="1" dirty="0"/>
              <a:t>Durham University</a:t>
            </a:r>
          </a:p>
          <a:p>
            <a:pPr marL="0" indent="0">
              <a:buNone/>
            </a:pPr>
            <a:r>
              <a:rPr lang="en-GB" sz="2962" dirty="0"/>
              <a:t>Alberto Hernández-</a:t>
            </a:r>
            <a:r>
              <a:rPr lang="en-GB" sz="2962" dirty="0" err="1"/>
              <a:t>Melián</a:t>
            </a:r>
            <a:endParaRPr lang="en-GB" sz="2962" dirty="0"/>
          </a:p>
          <a:p>
            <a:pPr marL="0" indent="0">
              <a:buNone/>
            </a:pPr>
            <a:r>
              <a:rPr lang="en-GB" sz="2962" dirty="0"/>
              <a:t>Tom Lancaster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71DEF-9C2E-103C-A455-0DA68DE12E20}"/>
              </a:ext>
            </a:extLst>
          </p:cNvPr>
          <p:cNvSpPr txBox="1">
            <a:spLocks/>
          </p:cNvSpPr>
          <p:nvPr/>
        </p:nvSpPr>
        <p:spPr>
          <a:xfrm>
            <a:off x="8631737" y="4054017"/>
            <a:ext cx="3401934" cy="1040881"/>
          </a:xfrm>
          <a:prstGeom prst="rect">
            <a:avLst/>
          </a:prstGeom>
        </p:spPr>
        <p:txBody>
          <a:bodyPr vert="horz" lIns="96724" tIns="48362" rIns="96724" bIns="483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962" b="1" dirty="0"/>
              <a:t>University of Oxford</a:t>
            </a:r>
          </a:p>
          <a:p>
            <a:pPr marL="0" indent="0">
              <a:buNone/>
            </a:pPr>
            <a:r>
              <a:rPr lang="en-GB" sz="2962" dirty="0"/>
              <a:t>Stephen Blundell</a:t>
            </a:r>
            <a:endParaRPr lang="en-US" sz="2962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A3C261-FBEC-658B-6185-AB9CA12BD04F}"/>
              </a:ext>
            </a:extLst>
          </p:cNvPr>
          <p:cNvSpPr txBox="1">
            <a:spLocks/>
          </p:cNvSpPr>
          <p:nvPr/>
        </p:nvSpPr>
        <p:spPr>
          <a:xfrm>
            <a:off x="362083" y="2993065"/>
            <a:ext cx="4174778" cy="4602787"/>
          </a:xfrm>
          <a:prstGeom prst="rect">
            <a:avLst/>
          </a:prstGeom>
        </p:spPr>
        <p:txBody>
          <a:bodyPr vert="horz" lIns="96724" tIns="48362" rIns="96724" bIns="483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962" b="1" dirty="0"/>
              <a:t>University of Warwick</a:t>
            </a:r>
          </a:p>
          <a:p>
            <a:pPr marL="0" indent="0">
              <a:buNone/>
            </a:pPr>
            <a:r>
              <a:rPr lang="en-GB" sz="2962" dirty="0"/>
              <a:t>George Wood</a:t>
            </a:r>
          </a:p>
          <a:p>
            <a:pPr marL="0" indent="0">
              <a:buNone/>
            </a:pPr>
            <a:r>
              <a:rPr lang="en-GB" sz="2962" dirty="0"/>
              <a:t>Daniel Mayoh</a:t>
            </a:r>
          </a:p>
          <a:p>
            <a:pPr marL="0" indent="0">
              <a:buNone/>
            </a:pPr>
            <a:r>
              <a:rPr lang="en-GB" sz="2962" dirty="0"/>
              <a:t>Geetha Balakrishnan</a:t>
            </a:r>
            <a:endParaRPr lang="en-US" sz="2962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147FD88-F517-6C2B-DE73-C8CBCB596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84" y="710784"/>
            <a:ext cx="2713222" cy="217057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5DE8E1D-E6D1-E81C-54C5-AB832601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773" y="4574458"/>
            <a:ext cx="4104001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F2B205-045D-2AF6-6490-ADC4517A84E9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Acknowledgements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8D65CF-A680-6FD5-F9F7-B8DC4950A41A}"/>
              </a:ext>
            </a:extLst>
          </p:cNvPr>
          <p:cNvSpPr txBox="1">
            <a:spLocks/>
          </p:cNvSpPr>
          <p:nvPr/>
        </p:nvSpPr>
        <p:spPr>
          <a:xfrm>
            <a:off x="4775696" y="3003666"/>
            <a:ext cx="4174778" cy="2168488"/>
          </a:xfrm>
          <a:prstGeom prst="rect">
            <a:avLst/>
          </a:prstGeom>
        </p:spPr>
        <p:txBody>
          <a:bodyPr vert="horz" lIns="96724" tIns="48362" rIns="96724" bIns="483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962" b="1" dirty="0"/>
              <a:t>Paul Scherrer </a:t>
            </a:r>
            <a:r>
              <a:rPr lang="en-GB" sz="2962" b="1" dirty="0" err="1"/>
              <a:t>Institut</a:t>
            </a:r>
            <a:endParaRPr lang="en-GB" sz="2962" b="1" dirty="0"/>
          </a:p>
          <a:p>
            <a:pPr marL="0" indent="0">
              <a:buNone/>
            </a:pPr>
            <a:r>
              <a:rPr lang="en-GB" sz="2962" dirty="0"/>
              <a:t>Thomas Hicken</a:t>
            </a:r>
          </a:p>
          <a:p>
            <a:pPr marL="0" indent="0">
              <a:buNone/>
            </a:pPr>
            <a:r>
              <a:rPr lang="en-GB" sz="2962" dirty="0"/>
              <a:t>Zurab </a:t>
            </a:r>
            <a:r>
              <a:rPr lang="en-GB" sz="2962" dirty="0" err="1"/>
              <a:t>Guguchia</a:t>
            </a:r>
            <a:endParaRPr lang="en-GB" sz="2962" dirty="0"/>
          </a:p>
          <a:p>
            <a:pPr marL="0" indent="0">
              <a:buNone/>
            </a:pPr>
            <a:r>
              <a:rPr lang="en-GB" sz="2962" dirty="0" err="1"/>
              <a:t>Chennan</a:t>
            </a:r>
            <a:r>
              <a:rPr lang="en-GB" sz="2962" dirty="0"/>
              <a:t> Wang</a:t>
            </a:r>
            <a:endParaRPr lang="en-US" sz="2962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7F448E-3D6C-DEB7-BB96-C939B5244A60}"/>
              </a:ext>
            </a:extLst>
          </p:cNvPr>
          <p:cNvSpPr txBox="1">
            <a:spLocks/>
          </p:cNvSpPr>
          <p:nvPr/>
        </p:nvSpPr>
        <p:spPr>
          <a:xfrm>
            <a:off x="8631737" y="1159843"/>
            <a:ext cx="4174778" cy="2168488"/>
          </a:xfrm>
          <a:prstGeom prst="rect">
            <a:avLst/>
          </a:prstGeom>
        </p:spPr>
        <p:txBody>
          <a:bodyPr vert="horz" lIns="96724" tIns="48362" rIns="96724" bIns="483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962" b="1" dirty="0"/>
              <a:t>Jožef Stefan Institute</a:t>
            </a:r>
          </a:p>
          <a:p>
            <a:pPr marL="0" indent="0">
              <a:buNone/>
            </a:pPr>
            <a:r>
              <a:rPr lang="en-GB" sz="2962" dirty="0"/>
              <a:t>Matjaž </a:t>
            </a:r>
            <a:r>
              <a:rPr lang="en-GB" sz="2962" dirty="0" err="1"/>
              <a:t>Gomilšek</a:t>
            </a:r>
            <a:endParaRPr lang="en-US" sz="2962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76F52F-F2C9-2981-EAA9-3C7B4DEFC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12" y="5240458"/>
            <a:ext cx="2114873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DA1D9E3-A1EB-6229-5159-299E29FE0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08" y="5294458"/>
            <a:ext cx="3144798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F0001-1443-DB88-02F7-B0C6321CBA9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95" y="2606772"/>
            <a:ext cx="312215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28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4753DF-D4BD-059F-5452-04618F152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427" y="938333"/>
            <a:ext cx="6345802" cy="565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70BD79-2156-A161-A9CF-079979AECB19}"/>
              </a:ext>
            </a:extLst>
          </p:cNvPr>
          <p:cNvSpPr txBox="1"/>
          <p:nvPr/>
        </p:nvSpPr>
        <p:spPr>
          <a:xfrm>
            <a:off x="183399" y="112505"/>
            <a:ext cx="9681317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ZF </a:t>
            </a:r>
            <a:r>
              <a:rPr lang="en-US" sz="4231" i="1" dirty="0">
                <a:latin typeface="+mj-lt"/>
              </a:rPr>
              <a:t>µ</a:t>
            </a:r>
            <a:r>
              <a:rPr lang="en-US" sz="4231" dirty="0">
                <a:latin typeface="+mj-lt"/>
              </a:rPr>
              <a:t>SR</a:t>
            </a:r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136384-FDED-186A-1044-DEBDEE8D17D8}"/>
              </a:ext>
            </a:extLst>
          </p:cNvPr>
          <p:cNvSpPr txBox="1">
            <a:spLocks/>
          </p:cNvSpPr>
          <p:nvPr/>
        </p:nvSpPr>
        <p:spPr>
          <a:xfrm>
            <a:off x="316505" y="1222289"/>
            <a:ext cx="4558259" cy="1840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Clear evidence for a transition between two distinct magnetically ordered phases.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24C6C9-D074-0DF9-2959-AA1DC0686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46" y="3429000"/>
            <a:ext cx="3845887" cy="280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5AAF7E-5997-4946-AFCA-CE627150F7DA}"/>
              </a:ext>
            </a:extLst>
          </p:cNvPr>
          <p:cNvSpPr txBox="1"/>
          <p:nvPr/>
        </p:nvSpPr>
        <p:spPr>
          <a:xfrm>
            <a:off x="316505" y="6376163"/>
            <a:ext cx="5365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G. D. A. Wood </a:t>
            </a:r>
            <a:r>
              <a:rPr lang="en-US" i="1" dirty="0"/>
              <a:t>et al</a:t>
            </a:r>
            <a:r>
              <a:rPr lang="en-US" dirty="0"/>
              <a:t>., Phys. Rev. B </a:t>
            </a:r>
            <a:r>
              <a:rPr lang="en-US" b="1" dirty="0"/>
              <a:t>107</a:t>
            </a:r>
            <a:r>
              <a:rPr lang="en-US" dirty="0"/>
              <a:t>, L180402 (2023)</a:t>
            </a:r>
          </a:p>
        </p:txBody>
      </p:sp>
    </p:spTree>
    <p:extLst>
      <p:ext uri="{BB962C8B-B14F-4D97-AF65-F5344CB8AC3E}">
        <p14:creationId xmlns:p14="http://schemas.microsoft.com/office/powerpoint/2010/main" val="2150720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7D0A94-5126-3339-75ED-2FDFEA7C879C}"/>
              </a:ext>
            </a:extLst>
          </p:cNvPr>
          <p:cNvSpPr txBox="1"/>
          <p:nvPr/>
        </p:nvSpPr>
        <p:spPr>
          <a:xfrm>
            <a:off x="183399" y="112505"/>
            <a:ext cx="9681317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ZF </a:t>
            </a:r>
            <a:r>
              <a:rPr lang="en-US" sz="4231" i="1" dirty="0">
                <a:latin typeface="+mj-lt"/>
              </a:rPr>
              <a:t>µ</a:t>
            </a:r>
            <a:r>
              <a:rPr lang="en-US" sz="4231" dirty="0">
                <a:latin typeface="+mj-lt"/>
              </a:rPr>
              <a:t>SR - modelling</a:t>
            </a:r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A816C-D77C-BAD7-7EB7-858DADAA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9" y="994410"/>
            <a:ext cx="2465319" cy="1800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7F5405-9D10-E734-A5AE-368FE36830B8}"/>
              </a:ext>
            </a:extLst>
          </p:cNvPr>
          <p:cNvCxnSpPr/>
          <p:nvPr/>
        </p:nvCxnSpPr>
        <p:spPr>
          <a:xfrm>
            <a:off x="2868930" y="1899719"/>
            <a:ext cx="17945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F5FD4D5-19D7-224E-0CF4-017D234FF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740" y="1318409"/>
            <a:ext cx="1238948" cy="1260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99A7C3-B270-ACC7-5621-F642F6350160}"/>
              </a:ext>
            </a:extLst>
          </p:cNvPr>
          <p:cNvCxnSpPr>
            <a:cxnSpLocks/>
          </p:cNvCxnSpPr>
          <p:nvPr/>
        </p:nvCxnSpPr>
        <p:spPr>
          <a:xfrm>
            <a:off x="11011954" y="2716110"/>
            <a:ext cx="0" cy="8975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E7AB83-2AAF-DE74-C12E-A3EA1FCE8E76}"/>
              </a:ext>
            </a:extLst>
          </p:cNvPr>
          <p:cNvSpPr txBox="1"/>
          <p:nvPr/>
        </p:nvSpPr>
        <p:spPr>
          <a:xfrm>
            <a:off x="10559905" y="3707433"/>
            <a:ext cx="798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{</a:t>
            </a:r>
            <a:r>
              <a:rPr lang="en-US" sz="3600" b="1" i="1" dirty="0"/>
              <a:t>B</a:t>
            </a:r>
            <a:r>
              <a:rPr lang="en-US" sz="3600" baseline="-25000" dirty="0"/>
              <a:t>i</a:t>
            </a:r>
            <a:r>
              <a:rPr lang="en-US" sz="3600" dirty="0"/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0FDFCF-881E-132A-32C9-14CD37B39735}"/>
              </a:ext>
            </a:extLst>
          </p:cNvPr>
          <p:cNvSpPr txBox="1"/>
          <p:nvPr/>
        </p:nvSpPr>
        <p:spPr>
          <a:xfrm>
            <a:off x="9509760" y="2882499"/>
            <a:ext cx="1360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MuESR</a:t>
            </a:r>
            <a:endParaRPr lang="en-US" sz="3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E793BD-BF6E-8081-98C3-6F1264B1028C}"/>
              </a:ext>
            </a:extLst>
          </p:cNvPr>
          <p:cNvCxnSpPr>
            <a:cxnSpLocks/>
          </p:cNvCxnSpPr>
          <p:nvPr/>
        </p:nvCxnSpPr>
        <p:spPr>
          <a:xfrm flipH="1">
            <a:off x="9487526" y="4030598"/>
            <a:ext cx="10020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14D6ACE-7C74-BB15-10F1-6ED02E21C9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005"/>
          <a:stretch>
            <a:fillRect/>
          </a:stretch>
        </p:blipFill>
        <p:spPr>
          <a:xfrm>
            <a:off x="4838382" y="1588410"/>
            <a:ext cx="4615943" cy="61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AEFEF5-8214-9ADA-F0A0-FF625079E269}"/>
              </a:ext>
            </a:extLst>
          </p:cNvPr>
          <p:cNvSpPr txBox="1"/>
          <p:nvPr/>
        </p:nvSpPr>
        <p:spPr>
          <a:xfrm>
            <a:off x="9756777" y="1680756"/>
            <a:ext cx="408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10BD57-9E94-6A07-D806-04E9D9DB0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948" y="3319981"/>
            <a:ext cx="5092700" cy="16383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0BEB1F-1A30-4E90-D59C-7D3D67D8A29B}"/>
              </a:ext>
            </a:extLst>
          </p:cNvPr>
          <p:cNvCxnSpPr>
            <a:cxnSpLocks/>
          </p:cNvCxnSpPr>
          <p:nvPr/>
        </p:nvCxnSpPr>
        <p:spPr>
          <a:xfrm flipH="1">
            <a:off x="2400300" y="4139131"/>
            <a:ext cx="17036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8E7E92F-AE94-3DFA-332F-F33026598392}"/>
              </a:ext>
            </a:extLst>
          </p:cNvPr>
          <p:cNvSpPr txBox="1"/>
          <p:nvPr/>
        </p:nvSpPr>
        <p:spPr>
          <a:xfrm>
            <a:off x="2836809" y="355435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SCA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5969AB-16F3-F4BB-ECCA-6594AB7EFAC3}"/>
                  </a:ext>
                </a:extLst>
              </p:cNvPr>
              <p:cNvSpPr txBox="1"/>
              <p:nvPr/>
            </p:nvSpPr>
            <p:spPr>
              <a:xfrm>
                <a:off x="3067641" y="4139131"/>
                <a:ext cx="461217" cy="573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sz="3200" baseline="-250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5969AB-16F3-F4BB-ECCA-6594AB7EF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641" y="4139131"/>
                <a:ext cx="461217" cy="5734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AF70D6-788C-BAE3-F068-E7FCAF66D8D1}"/>
                  </a:ext>
                </a:extLst>
              </p:cNvPr>
              <p:cNvSpPr txBox="1"/>
              <p:nvPr/>
            </p:nvSpPr>
            <p:spPr>
              <a:xfrm>
                <a:off x="1207778" y="3846743"/>
                <a:ext cx="4857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AF70D6-788C-BAE3-F068-E7FCAF66D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778" y="3846743"/>
                <a:ext cx="485774" cy="492443"/>
              </a:xfrm>
              <a:prstGeom prst="rect">
                <a:avLst/>
              </a:prstGeom>
              <a:blipFill>
                <a:blip r:embed="rId7"/>
                <a:stretch>
                  <a:fillRect l="-17949" r="-7692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EEEA75-C239-D470-29AD-68119DC48B09}"/>
              </a:ext>
            </a:extLst>
          </p:cNvPr>
          <p:cNvCxnSpPr>
            <a:cxnSpLocks/>
          </p:cNvCxnSpPr>
          <p:nvPr/>
        </p:nvCxnSpPr>
        <p:spPr>
          <a:xfrm>
            <a:off x="1416058" y="4563512"/>
            <a:ext cx="0" cy="966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A83BB0A8-7BDF-C98A-3190-ED004A6479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97" y="5742195"/>
            <a:ext cx="4711700" cy="10033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DED816B-D89A-E4B2-3F35-B396CFA4A9AE}"/>
              </a:ext>
            </a:extLst>
          </p:cNvPr>
          <p:cNvSpPr txBox="1"/>
          <p:nvPr/>
        </p:nvSpPr>
        <p:spPr>
          <a:xfrm>
            <a:off x="7592722" y="6096632"/>
            <a:ext cx="4543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 </a:t>
            </a:r>
            <a:r>
              <a:rPr lang="en-US" dirty="0" err="1"/>
              <a:t>Bonf</a:t>
            </a:r>
            <a:r>
              <a:rPr lang="en-GB" dirty="0"/>
              <a:t>à </a:t>
            </a:r>
            <a:r>
              <a:rPr lang="en-GB" i="1" dirty="0"/>
              <a:t>et al</a:t>
            </a:r>
            <a:r>
              <a:rPr lang="en-GB" dirty="0"/>
              <a:t>., </a:t>
            </a:r>
            <a:r>
              <a:rPr lang="en-US" dirty="0"/>
              <a:t>JPS Conf. Proc. </a:t>
            </a:r>
            <a:r>
              <a:rPr lang="en-US" b="1" dirty="0"/>
              <a:t>21</a:t>
            </a:r>
            <a:r>
              <a:rPr lang="en-US" dirty="0"/>
              <a:t>, 11052 (2018)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0E1C64-F05D-3B73-DE26-E7D58113E8BD}"/>
              </a:ext>
            </a:extLst>
          </p:cNvPr>
          <p:cNvSpPr txBox="1"/>
          <p:nvPr/>
        </p:nvSpPr>
        <p:spPr>
          <a:xfrm>
            <a:off x="6892977" y="6465964"/>
            <a:ext cx="5299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Allodi</a:t>
            </a:r>
            <a:r>
              <a:rPr lang="en-US" dirty="0"/>
              <a:t> and R. De Renzi, Phys. Scr. </a:t>
            </a:r>
            <a:r>
              <a:rPr lang="en-US" b="1" dirty="0"/>
              <a:t>89</a:t>
            </a:r>
            <a:r>
              <a:rPr lang="en-US" dirty="0"/>
              <a:t>, 115201 (2014)</a:t>
            </a:r>
          </a:p>
        </p:txBody>
      </p:sp>
    </p:spTree>
    <p:extLst>
      <p:ext uri="{BB962C8B-B14F-4D97-AF65-F5344CB8AC3E}">
        <p14:creationId xmlns:p14="http://schemas.microsoft.com/office/powerpoint/2010/main" val="20413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22" grpId="0"/>
      <p:bldP spid="23" grpId="0"/>
      <p:bldP spid="24" grpId="0"/>
      <p:bldP spid="29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34B116-B7A4-10B7-CBE6-C672D43282D1}"/>
              </a:ext>
            </a:extLst>
          </p:cNvPr>
          <p:cNvSpPr txBox="1"/>
          <p:nvPr/>
        </p:nvSpPr>
        <p:spPr>
          <a:xfrm>
            <a:off x="183399" y="112505"/>
            <a:ext cx="9681317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ZF </a:t>
            </a:r>
            <a:r>
              <a:rPr lang="en-US" sz="4231" i="1" dirty="0">
                <a:latin typeface="+mj-lt"/>
              </a:rPr>
              <a:t>µ</a:t>
            </a:r>
            <a:r>
              <a:rPr lang="en-US" sz="4231" dirty="0">
                <a:latin typeface="+mj-lt"/>
              </a:rPr>
              <a:t>SR - modelling</a:t>
            </a:r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64EFC-4576-74FA-D1E7-73C10F2F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673" y="1575000"/>
            <a:ext cx="5532888" cy="37080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42B4478-6EFE-CD4B-B200-1105FE2DED00}"/>
              </a:ext>
            </a:extLst>
          </p:cNvPr>
          <p:cNvSpPr txBox="1">
            <a:spLocks/>
          </p:cNvSpPr>
          <p:nvPr/>
        </p:nvSpPr>
        <p:spPr>
          <a:xfrm>
            <a:off x="567176" y="1511851"/>
            <a:ext cx="5400847" cy="17870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PND proposed three possible structures for higher-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phase,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SR spectra most consistent with sinusoidal structure with moments along [011].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D686C4-EDF7-37C7-46DD-271C0A3FE898}"/>
              </a:ext>
            </a:extLst>
          </p:cNvPr>
          <p:cNvSpPr txBox="1"/>
          <p:nvPr/>
        </p:nvSpPr>
        <p:spPr>
          <a:xfrm>
            <a:off x="183399" y="3559145"/>
            <a:ext cx="2664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Aptos" panose="02110004020202020204"/>
              </a:rPr>
              <a:t>µ</a:t>
            </a:r>
            <a:r>
              <a:rPr lang="en-US" sz="2800" dirty="0">
                <a:solidFill>
                  <a:prstClr val="black"/>
                </a:solidFill>
                <a:latin typeface="Aptos" panose="02110004020202020204"/>
              </a:rPr>
              <a:t>SR parameters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7B5CB-D555-3CBB-AE00-2F2970EB5374}"/>
              </a:ext>
            </a:extLst>
          </p:cNvPr>
          <p:cNvSpPr txBox="1"/>
          <p:nvPr/>
        </p:nvSpPr>
        <p:spPr>
          <a:xfrm>
            <a:off x="3055048" y="3541803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ptos" panose="02110004020202020204"/>
              </a:rPr>
              <a:t>material 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FD92E-1DC1-5BAE-A097-99050577CCEC}"/>
              </a:ext>
            </a:extLst>
          </p:cNvPr>
          <p:cNvSpPr txBox="1"/>
          <p:nvPr/>
        </p:nvSpPr>
        <p:spPr>
          <a:xfrm>
            <a:off x="4268871" y="4031636"/>
            <a:ext cx="69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Aptos" panose="02110004020202020204"/>
              </a:rPr>
              <a:t>µ</a:t>
            </a:r>
            <a:r>
              <a:rPr lang="en-US" sz="2800" baseline="-25000" dirty="0">
                <a:solidFill>
                  <a:prstClr val="black"/>
                </a:solidFill>
                <a:latin typeface="Aptos" panose="02110004020202020204"/>
              </a:rPr>
              <a:t>Gd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44648C-CD8D-B275-50BF-3DE637577CDD}"/>
              </a:ext>
            </a:extLst>
          </p:cNvPr>
          <p:cNvSpPr txBox="1"/>
          <p:nvPr/>
        </p:nvSpPr>
        <p:spPr>
          <a:xfrm>
            <a:off x="1307778" y="4037353"/>
            <a:ext cx="288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Aptos" panose="02110004020202020204"/>
              </a:rPr>
              <a:t>f</a:t>
            </a:r>
            <a:endParaRPr lang="en-US" sz="2800" baseline="-25000" dirty="0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0468D0-085A-9DE4-C22B-145D773212AB}"/>
                  </a:ext>
                </a:extLst>
              </p:cNvPr>
              <p:cNvSpPr txBox="1"/>
              <p:nvPr/>
            </p:nvSpPr>
            <p:spPr>
              <a:xfrm>
                <a:off x="1239779" y="4679417"/>
                <a:ext cx="424860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0468D0-085A-9DE4-C22B-145D77321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779" y="4679417"/>
                <a:ext cx="424860" cy="513282"/>
              </a:xfrm>
              <a:prstGeom prst="rect">
                <a:avLst/>
              </a:prstGeom>
              <a:blipFill>
                <a:blip r:embed="rId3"/>
                <a:stretch>
                  <a:fillRect l="-2857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DF1ED5F3-D469-9D79-4F3E-54795B3F5703}"/>
              </a:ext>
            </a:extLst>
          </p:cNvPr>
          <p:cNvSpPr/>
          <p:nvPr/>
        </p:nvSpPr>
        <p:spPr>
          <a:xfrm>
            <a:off x="2545004" y="4213065"/>
            <a:ext cx="775503" cy="216808"/>
          </a:xfrm>
          <a:prstGeom prst="rightArrow">
            <a:avLst/>
          </a:prstGeom>
          <a:solidFill>
            <a:srgbClr val="156082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2335E54-691F-CFB1-13AB-136921DD8F70}"/>
              </a:ext>
            </a:extLst>
          </p:cNvPr>
          <p:cNvSpPr/>
          <p:nvPr/>
        </p:nvSpPr>
        <p:spPr>
          <a:xfrm>
            <a:off x="2545004" y="4807601"/>
            <a:ext cx="775503" cy="216808"/>
          </a:xfrm>
          <a:prstGeom prst="rightArrow">
            <a:avLst/>
          </a:prstGeom>
          <a:solidFill>
            <a:srgbClr val="156082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5D9E43-0FDA-8079-7D3A-3C7DEBDA53BE}"/>
                  </a:ext>
                </a:extLst>
              </p:cNvPr>
              <p:cNvSpPr txBox="1"/>
              <p:nvPr/>
            </p:nvSpPr>
            <p:spPr>
              <a:xfrm>
                <a:off x="4370489" y="4636715"/>
                <a:ext cx="426014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sz="2800" baseline="-250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5D9E43-0FDA-8079-7D3A-3C7DEBDA5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489" y="4636715"/>
                <a:ext cx="426014" cy="513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4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A0BAD8-3760-0190-19BE-DB37C82791EE}"/>
              </a:ext>
            </a:extLst>
          </p:cNvPr>
          <p:cNvSpPr txBox="1"/>
          <p:nvPr/>
        </p:nvSpPr>
        <p:spPr>
          <a:xfrm>
            <a:off x="183399" y="112505"/>
            <a:ext cx="9681317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Summary</a:t>
            </a:r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752B04-E540-7E6C-84A3-D7DC9FFD8E58}"/>
              </a:ext>
            </a:extLst>
          </p:cNvPr>
          <p:cNvSpPr txBox="1">
            <a:spLocks/>
          </p:cNvSpPr>
          <p:nvPr/>
        </p:nvSpPr>
        <p:spPr>
          <a:xfrm>
            <a:off x="578708" y="1143000"/>
            <a:ext cx="10736991" cy="548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muon stopping state in GdRu</a:t>
            </a:r>
            <a:r>
              <a:rPr lang="en-US" baseline="-25000" dirty="0"/>
              <a:t>2</a:t>
            </a:r>
            <a:r>
              <a:rPr lang="en-US" dirty="0"/>
              <a:t>Si</a:t>
            </a:r>
            <a:r>
              <a:rPr lang="en-US" baseline="-25000" dirty="0"/>
              <a:t>2</a:t>
            </a:r>
            <a:r>
              <a:rPr lang="en-US" dirty="0"/>
              <a:t> has been calculated using DFT and confirmed experimentally using angular dependent measurements if the muon Knight shift, which also suggest the existence of RKKY-driven muon hyperfine coupling.</a:t>
            </a:r>
          </a:p>
          <a:p>
            <a:endParaRPr lang="en-US" dirty="0"/>
          </a:p>
          <a:p>
            <a:r>
              <a:rPr lang="en-US" dirty="0"/>
              <a:t>The magnetic phases in this system are distinguished via their distinct muon response, which are compared with simulations based on candidate magnetic structures.</a:t>
            </a:r>
          </a:p>
          <a:p>
            <a:endParaRPr lang="en-US" dirty="0"/>
          </a:p>
          <a:p>
            <a:r>
              <a:rPr lang="en-GB" dirty="0"/>
              <a:t>Zero-field </a:t>
            </a:r>
            <a:r>
              <a:rPr lang="en-GB" i="1" dirty="0"/>
              <a:t>µ</a:t>
            </a:r>
            <a:r>
              <a:rPr lang="en-GB" dirty="0"/>
              <a:t>SR provides clear evidence for a transition between two distinct magnetically-ordered phases at 39 K.</a:t>
            </a:r>
          </a:p>
        </p:txBody>
      </p:sp>
    </p:spTree>
    <p:extLst>
      <p:ext uri="{BB962C8B-B14F-4D97-AF65-F5344CB8AC3E}">
        <p14:creationId xmlns:p14="http://schemas.microsoft.com/office/powerpoint/2010/main" val="3481640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D9CCE9-3A18-4914-1106-1E0414CAC27E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Talk outline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B0F09-AC5C-7CD8-7FFC-BC812227401B}"/>
              </a:ext>
            </a:extLst>
          </p:cNvPr>
          <p:cNvSpPr txBox="1">
            <a:spLocks/>
          </p:cNvSpPr>
          <p:nvPr/>
        </p:nvSpPr>
        <p:spPr>
          <a:xfrm>
            <a:off x="534370" y="1718800"/>
            <a:ext cx="11123260" cy="475162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32209" indent="-432209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4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450" indent="-360173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34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69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30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6968" indent="-288138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3245" indent="-288138" algn="l" defTabSz="576278" rtl="0" eaLnBrk="1" latinLnBrk="0" hangingPunct="1">
              <a:spcBef>
                <a:spcPct val="20000"/>
              </a:spcBef>
              <a:buFont typeface="Arial"/>
              <a:buChar char="»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952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5799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2078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8354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GB" sz="4232" dirty="0"/>
              <a:t>GdRu</a:t>
            </a:r>
            <a:r>
              <a:rPr lang="en-GB" sz="4232" baseline="-25000" dirty="0"/>
              <a:t>2</a:t>
            </a:r>
            <a:r>
              <a:rPr lang="en-GB" sz="4232" dirty="0"/>
              <a:t>Si</a:t>
            </a:r>
            <a:r>
              <a:rPr lang="en-GB" sz="4232" baseline="-25000" dirty="0"/>
              <a:t>2</a:t>
            </a:r>
            <a:r>
              <a:rPr lang="en-GB" sz="4232" dirty="0"/>
              <a:t> as a host of magnetic </a:t>
            </a:r>
            <a:r>
              <a:rPr lang="en-GB" sz="4232" dirty="0" err="1"/>
              <a:t>skyrmions</a:t>
            </a:r>
            <a:endParaRPr lang="en-GB" sz="4232" dirty="0"/>
          </a:p>
          <a:p>
            <a:pPr marL="742950" indent="-742950">
              <a:buFont typeface="+mj-lt"/>
              <a:buAutoNum type="arabicPeriod"/>
            </a:pPr>
            <a:r>
              <a:rPr lang="en-GB" sz="4232" dirty="0"/>
              <a:t>Establishing the nature of the muon stopping site in GdRu</a:t>
            </a:r>
            <a:r>
              <a:rPr lang="en-GB" sz="4232" baseline="-25000" dirty="0"/>
              <a:t>2</a:t>
            </a:r>
            <a:r>
              <a:rPr lang="en-GB" sz="4232" dirty="0"/>
              <a:t>Si</a:t>
            </a:r>
            <a:r>
              <a:rPr lang="en-GB" sz="4232" baseline="-25000" dirty="0"/>
              <a:t>2</a:t>
            </a:r>
            <a:endParaRPr lang="en-GB" sz="4232" dirty="0"/>
          </a:p>
          <a:p>
            <a:pPr marL="742950" indent="-742950">
              <a:buFont typeface="+mj-lt"/>
              <a:buAutoNum type="arabicPeriod"/>
            </a:pPr>
            <a:r>
              <a:rPr lang="en-GB" sz="4232" dirty="0"/>
              <a:t>Detection of magnetic phases using transverse-field </a:t>
            </a:r>
            <a:r>
              <a:rPr lang="en-GB" sz="4232" i="1" dirty="0"/>
              <a:t>µ</a:t>
            </a:r>
            <a:r>
              <a:rPr lang="en-GB" sz="4232" dirty="0"/>
              <a:t>SR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232" dirty="0"/>
              <a:t>Observing a transition between two distinct magnetic phases using zero-field </a:t>
            </a:r>
            <a:r>
              <a:rPr lang="en-GB" sz="4232" i="1" dirty="0"/>
              <a:t>µ</a:t>
            </a:r>
            <a:r>
              <a:rPr lang="en-GB" sz="4232" dirty="0"/>
              <a:t>SR</a:t>
            </a:r>
          </a:p>
          <a:p>
            <a:endParaRPr lang="en-GB" sz="4232" dirty="0"/>
          </a:p>
        </p:txBody>
      </p:sp>
    </p:spTree>
    <p:extLst>
      <p:ext uri="{BB962C8B-B14F-4D97-AF65-F5344CB8AC3E}">
        <p14:creationId xmlns:p14="http://schemas.microsoft.com/office/powerpoint/2010/main" val="1261333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147DC19-5048-F94C-1D6D-1CB83E4393AC}"/>
              </a:ext>
            </a:extLst>
          </p:cNvPr>
          <p:cNvGrpSpPr/>
          <p:nvPr/>
        </p:nvGrpSpPr>
        <p:grpSpPr>
          <a:xfrm>
            <a:off x="8159342" y="4030193"/>
            <a:ext cx="2702560" cy="2090878"/>
            <a:chOff x="8016240" y="3961627"/>
            <a:chExt cx="2702560" cy="20908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756980-1639-A450-6882-796D67D1D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008"/>
            <a:stretch/>
          </p:blipFill>
          <p:spPr>
            <a:xfrm>
              <a:off x="8016240" y="3961627"/>
              <a:ext cx="2702560" cy="209087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1BC28F-439B-30F9-F2DC-09343434F79E}"/>
                </a:ext>
              </a:extLst>
            </p:cNvPr>
            <p:cNvSpPr/>
            <p:nvPr/>
          </p:nvSpPr>
          <p:spPr>
            <a:xfrm>
              <a:off x="8016240" y="4022411"/>
              <a:ext cx="258480" cy="222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2907B40-5140-552A-A8DC-0F39EE3D7FAD}"/>
              </a:ext>
            </a:extLst>
          </p:cNvPr>
          <p:cNvSpPr txBox="1"/>
          <p:nvPr/>
        </p:nvSpPr>
        <p:spPr>
          <a:xfrm>
            <a:off x="7480113" y="6211669"/>
            <a:ext cx="4711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T. Lancaster, Contemp. Phys. </a:t>
            </a:r>
            <a:r>
              <a:rPr lang="en-US" sz="1800" b="1" dirty="0">
                <a:solidFill>
                  <a:schemeClr val="tx1"/>
                </a:solidFill>
              </a:rPr>
              <a:t>60</a:t>
            </a:r>
            <a:r>
              <a:rPr lang="en-US" sz="1800" dirty="0">
                <a:solidFill>
                  <a:schemeClr val="tx1"/>
                </a:solidFill>
              </a:rPr>
              <a:t>, 246 (2019).</a:t>
            </a:r>
          </a:p>
          <a:p>
            <a:r>
              <a:rPr lang="en-GB" sz="1800" dirty="0">
                <a:solidFill>
                  <a:schemeClr val="tx1"/>
                </a:solidFill>
              </a:rPr>
              <a:t>T. </a:t>
            </a:r>
            <a:r>
              <a:rPr lang="en-GB" sz="1800" dirty="0" err="1">
                <a:solidFill>
                  <a:schemeClr val="tx1"/>
                </a:solidFill>
              </a:rPr>
              <a:t>Kurumaji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i="1" dirty="0">
                <a:solidFill>
                  <a:schemeClr val="tx1"/>
                </a:solidFill>
              </a:rPr>
              <a:t>et al.</a:t>
            </a:r>
            <a:r>
              <a:rPr lang="en-GB" sz="1800" dirty="0">
                <a:solidFill>
                  <a:schemeClr val="tx1"/>
                </a:solidFill>
              </a:rPr>
              <a:t>, Science </a:t>
            </a:r>
            <a:r>
              <a:rPr lang="en-GB" sz="1800" b="1" dirty="0">
                <a:solidFill>
                  <a:schemeClr val="tx1"/>
                </a:solidFill>
              </a:rPr>
              <a:t>365</a:t>
            </a:r>
            <a:r>
              <a:rPr lang="en-GB" sz="1800" dirty="0">
                <a:solidFill>
                  <a:schemeClr val="tx1"/>
                </a:solidFill>
              </a:rPr>
              <a:t>, 914 (2019).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BFA4D8-B6F1-DE0C-6795-156B9027E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174" y="1781285"/>
            <a:ext cx="2554896" cy="1728000"/>
          </a:xfrm>
          <a:prstGeom prst="rect">
            <a:avLst/>
          </a:prstGeom>
        </p:spPr>
      </p:pic>
      <p:sp>
        <p:nvSpPr>
          <p:cNvPr id="21" name="Down Arrow 20">
            <a:extLst>
              <a:ext uri="{FF2B5EF4-FFF2-40B4-BE49-F238E27FC236}">
                <a16:creationId xmlns:a16="http://schemas.microsoft.com/office/drawing/2014/main" id="{936D26FA-29CA-80B5-4E99-4AED5D8A0A34}"/>
              </a:ext>
            </a:extLst>
          </p:cNvPr>
          <p:cNvSpPr/>
          <p:nvPr/>
        </p:nvSpPr>
        <p:spPr>
          <a:xfrm>
            <a:off x="9381382" y="3651694"/>
            <a:ext cx="258480" cy="6622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15D09E-BB20-FDBB-1E05-A6F7135E6D14}"/>
              </a:ext>
            </a:extLst>
          </p:cNvPr>
          <p:cNvSpPr txBox="1"/>
          <p:nvPr/>
        </p:nvSpPr>
        <p:spPr>
          <a:xfrm>
            <a:off x="10861902" y="2460619"/>
            <a:ext cx="111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Skyrmion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A15842-3BDB-2070-1ECE-7007DF2E45AC}"/>
              </a:ext>
            </a:extLst>
          </p:cNvPr>
          <p:cNvSpPr txBox="1"/>
          <p:nvPr/>
        </p:nvSpPr>
        <p:spPr>
          <a:xfrm>
            <a:off x="10855431" y="4890966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SkL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8F546F-3764-BC2B-CB3B-9C296E4CE2E1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Magnetic </a:t>
            </a:r>
            <a:r>
              <a:rPr lang="en-US" sz="4231" dirty="0" err="1">
                <a:latin typeface="+mj-lt"/>
              </a:rPr>
              <a:t>skyrmions</a:t>
            </a:r>
            <a:endParaRPr lang="en-US" sz="4231" dirty="0">
              <a:latin typeface="+mj-lt"/>
            </a:endParaRP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D10907F-0B6A-8593-D9BA-BF74C0F5F349}"/>
              </a:ext>
            </a:extLst>
          </p:cNvPr>
          <p:cNvSpPr txBox="1">
            <a:spLocks/>
          </p:cNvSpPr>
          <p:nvPr/>
        </p:nvSpPr>
        <p:spPr>
          <a:xfrm>
            <a:off x="534370" y="1718800"/>
            <a:ext cx="7216765" cy="4751628"/>
          </a:xfrm>
          <a:prstGeom prst="rect">
            <a:avLst/>
          </a:prstGeom>
        </p:spPr>
        <p:txBody>
          <a:bodyPr>
            <a:normAutofit/>
          </a:bodyPr>
          <a:lstStyle>
            <a:lvl1pPr marL="432209" indent="-432209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4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450" indent="-360173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34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69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30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6968" indent="-288138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3245" indent="-288138" algn="l" defTabSz="576278" rtl="0" eaLnBrk="1" latinLnBrk="0" hangingPunct="1">
              <a:spcBef>
                <a:spcPct val="20000"/>
              </a:spcBef>
              <a:buFont typeface="Arial"/>
              <a:buChar char="»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952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5799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2078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8354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Topological objects, found in some chiral or polar magnetic materials.</a:t>
            </a:r>
          </a:p>
          <a:p>
            <a:r>
              <a:rPr lang="en-US" sz="3200" dirty="0"/>
              <a:t>Generally stabilized by </a:t>
            </a:r>
            <a:r>
              <a:rPr lang="en-US" sz="3200" dirty="0" err="1"/>
              <a:t>Dzyaloshinskii</a:t>
            </a:r>
            <a:r>
              <a:rPr lang="en-US" sz="3200" dirty="0"/>
              <a:t>-Moriya Interaction (DMI) </a:t>
            </a:r>
            <a:r>
              <a:rPr lang="en-US" sz="3200" dirty="0">
                <a:sym typeface="Wingdings" pitchFamily="2" charset="2"/>
              </a:rPr>
              <a:t> non-centrosymmetric systems</a:t>
            </a:r>
          </a:p>
          <a:p>
            <a:r>
              <a:rPr lang="en-US" sz="3200" dirty="0">
                <a:sym typeface="Wingdings" pitchFamily="2" charset="2"/>
              </a:rPr>
              <a:t>Proposed applications: Digital memory, spintronics, reservoir computing</a:t>
            </a:r>
            <a:endParaRPr lang="en-US" sz="3200" dirty="0"/>
          </a:p>
          <a:p>
            <a:endParaRPr lang="en-GB" sz="4232" dirty="0"/>
          </a:p>
        </p:txBody>
      </p:sp>
    </p:spTree>
    <p:extLst>
      <p:ext uri="{BB962C8B-B14F-4D97-AF65-F5344CB8AC3E}">
        <p14:creationId xmlns:p14="http://schemas.microsoft.com/office/powerpoint/2010/main" val="1886340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0BD6DA2-D1CB-0FE8-BD6B-E710A994D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511" y="1681214"/>
            <a:ext cx="3031933" cy="1655762"/>
          </a:xfrm>
        </p:spPr>
        <p:txBody>
          <a:bodyPr/>
          <a:lstStyle/>
          <a:p>
            <a:r>
              <a:rPr lang="en-US" dirty="0"/>
              <a:t>Gd</a:t>
            </a:r>
            <a:r>
              <a:rPr lang="en-US" baseline="-25000" dirty="0"/>
              <a:t>2</a:t>
            </a:r>
            <a:r>
              <a:rPr lang="en-US" dirty="0"/>
              <a:t>PdSi</a:t>
            </a:r>
            <a:r>
              <a:rPr lang="en-US" baseline="-250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3E879-CD3D-AF3C-DCE4-3986F9EBD678}"/>
              </a:ext>
            </a:extLst>
          </p:cNvPr>
          <p:cNvSpPr txBox="1"/>
          <p:nvPr/>
        </p:nvSpPr>
        <p:spPr>
          <a:xfrm>
            <a:off x="183399" y="112505"/>
            <a:ext cx="9681317" cy="169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 err="1">
                <a:latin typeface="+mj-lt"/>
              </a:rPr>
              <a:t>Skyrmion</a:t>
            </a:r>
            <a:r>
              <a:rPr lang="en-US" sz="4231" dirty="0">
                <a:latin typeface="+mj-lt"/>
              </a:rPr>
              <a:t> lattices in centrosymmetric systems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42E5AB-B497-A703-5D5C-13C76AE2F0D9}"/>
              </a:ext>
            </a:extLst>
          </p:cNvPr>
          <p:cNvGrpSpPr/>
          <p:nvPr/>
        </p:nvGrpSpPr>
        <p:grpSpPr>
          <a:xfrm>
            <a:off x="780074" y="3921032"/>
            <a:ext cx="2710164" cy="2346188"/>
            <a:chOff x="8331295" y="3672067"/>
            <a:chExt cx="2710164" cy="2346188"/>
          </a:xfrm>
        </p:grpSpPr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E94DCEF9-7BE6-83D9-7CE6-A714153D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31295" y="3677659"/>
              <a:ext cx="2710164" cy="234059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06A7B1-734B-838F-6F36-A0EDD6E5C6FF}"/>
                </a:ext>
              </a:extLst>
            </p:cNvPr>
            <p:cNvSpPr/>
            <p:nvPr/>
          </p:nvSpPr>
          <p:spPr>
            <a:xfrm>
              <a:off x="8331295" y="3672067"/>
              <a:ext cx="213360" cy="193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I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76CB4BF-6CD4-0B25-A96A-185D11EE09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412"/>
          <a:stretch>
            <a:fillRect/>
          </a:stretch>
        </p:blipFill>
        <p:spPr>
          <a:xfrm>
            <a:off x="1159948" y="2196110"/>
            <a:ext cx="1988288" cy="161597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9E2B591B-3F67-D24A-4DB6-C6A5D4B8054E}"/>
              </a:ext>
            </a:extLst>
          </p:cNvPr>
          <p:cNvSpPr txBox="1">
            <a:spLocks/>
          </p:cNvSpPr>
          <p:nvPr/>
        </p:nvSpPr>
        <p:spPr>
          <a:xfrm>
            <a:off x="5129028" y="1663333"/>
            <a:ext cx="3031933" cy="1655762"/>
          </a:xfrm>
        </p:spPr>
        <p:txBody>
          <a:bodyPr/>
          <a:lstStyle>
            <a:lvl1pPr marL="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Gd</a:t>
            </a:r>
            <a:r>
              <a:rPr lang="en-US" baseline="-25000" dirty="0"/>
              <a:t>3</a:t>
            </a:r>
            <a:r>
              <a:rPr lang="en-US" dirty="0"/>
              <a:t>Ru</a:t>
            </a:r>
            <a:r>
              <a:rPr lang="en-US" baseline="-25000" dirty="0"/>
              <a:t>4</a:t>
            </a:r>
            <a:r>
              <a:rPr lang="en-US" dirty="0"/>
              <a:t>Al</a:t>
            </a:r>
            <a:r>
              <a:rPr lang="en-US" baseline="-25000" dirty="0"/>
              <a:t>12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87D5483-5D4C-1C8F-DF67-78686F8E458B}"/>
              </a:ext>
            </a:extLst>
          </p:cNvPr>
          <p:cNvSpPr txBox="1">
            <a:spLocks/>
          </p:cNvSpPr>
          <p:nvPr/>
        </p:nvSpPr>
        <p:spPr>
          <a:xfrm>
            <a:off x="9373406" y="1647384"/>
            <a:ext cx="3031933" cy="1655762"/>
          </a:xfrm>
        </p:spPr>
        <p:txBody>
          <a:bodyPr/>
          <a:lstStyle>
            <a:lvl1pPr marL="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09587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GdRu</a:t>
            </a:r>
            <a:r>
              <a:rPr lang="en-US" baseline="-25000" dirty="0"/>
              <a:t>2</a:t>
            </a:r>
            <a:r>
              <a:rPr lang="en-US" dirty="0"/>
              <a:t>Si</a:t>
            </a:r>
            <a:r>
              <a:rPr lang="en-US" baseline="-25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1F46C0-2D9B-0396-2D18-C192D5A41DA1}"/>
              </a:ext>
            </a:extLst>
          </p:cNvPr>
          <p:cNvSpPr txBox="1"/>
          <p:nvPr/>
        </p:nvSpPr>
        <p:spPr>
          <a:xfrm>
            <a:off x="46093" y="6376163"/>
            <a:ext cx="4178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T. </a:t>
            </a:r>
            <a:r>
              <a:rPr lang="en-GB" sz="1800" dirty="0" err="1">
                <a:solidFill>
                  <a:schemeClr val="tx1"/>
                </a:solidFill>
              </a:rPr>
              <a:t>Kurumaji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i="1" dirty="0">
                <a:solidFill>
                  <a:schemeClr val="tx1"/>
                </a:solidFill>
              </a:rPr>
              <a:t>et al.</a:t>
            </a:r>
            <a:r>
              <a:rPr lang="en-GB" sz="1800" dirty="0">
                <a:solidFill>
                  <a:schemeClr val="tx1"/>
                </a:solidFill>
              </a:rPr>
              <a:t>, Science </a:t>
            </a:r>
            <a:r>
              <a:rPr lang="en-GB" sz="1800" b="1" dirty="0">
                <a:solidFill>
                  <a:schemeClr val="tx1"/>
                </a:solidFill>
              </a:rPr>
              <a:t>365</a:t>
            </a:r>
            <a:r>
              <a:rPr lang="en-GB" sz="1800" dirty="0">
                <a:solidFill>
                  <a:schemeClr val="tx1"/>
                </a:solidFill>
              </a:rPr>
              <a:t>, 914 (2019) </a:t>
            </a:r>
            <a:endParaRPr lang="en-US" dirty="0"/>
          </a:p>
        </p:txBody>
      </p:sp>
      <p:pic>
        <p:nvPicPr>
          <p:cNvPr id="16" name="Picture 15" descr="A diagram of a molecule&#10;&#10;AI-generated content may be incorrect.">
            <a:extLst>
              <a:ext uri="{FF2B5EF4-FFF2-40B4-BE49-F238E27FC236}">
                <a16:creationId xmlns:a16="http://schemas.microsoft.com/office/drawing/2014/main" id="{B9D398E3-CFF9-414B-E425-01626274C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118" y="2343552"/>
            <a:ext cx="2201541" cy="3348000"/>
          </a:xfrm>
          <a:prstGeom prst="rect">
            <a:avLst/>
          </a:prstGeom>
        </p:spPr>
      </p:pic>
      <p:pic>
        <p:nvPicPr>
          <p:cNvPr id="18" name="Picture 17" descr="A diagram of a weather forecast&#10;&#10;AI-generated content may be incorrect.">
            <a:extLst>
              <a:ext uri="{FF2B5EF4-FFF2-40B4-BE49-F238E27FC236}">
                <a16:creationId xmlns:a16="http://schemas.microsoft.com/office/drawing/2014/main" id="{1A4C9F02-51A7-D61E-3B99-C1989B9ED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233" y="2334656"/>
            <a:ext cx="2450438" cy="378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ACC0DF9-1B0E-41B3-3C24-E0C81F7F0507}"/>
              </a:ext>
            </a:extLst>
          </p:cNvPr>
          <p:cNvSpPr txBox="1"/>
          <p:nvPr/>
        </p:nvSpPr>
        <p:spPr>
          <a:xfrm>
            <a:off x="4484642" y="6376163"/>
            <a:ext cx="5380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M. Hirschberger </a:t>
            </a:r>
            <a:r>
              <a:rPr lang="en-US" i="1" dirty="0"/>
              <a:t>et al</a:t>
            </a:r>
            <a:r>
              <a:rPr lang="en-US" dirty="0"/>
              <a:t>., Nat. Commun. </a:t>
            </a:r>
            <a:r>
              <a:rPr lang="en-US" b="1" dirty="0"/>
              <a:t>10</a:t>
            </a:r>
            <a:r>
              <a:rPr lang="en-US" dirty="0"/>
              <a:t>, 5831 (2019)</a:t>
            </a:r>
          </a:p>
        </p:txBody>
      </p:sp>
      <p:pic>
        <p:nvPicPr>
          <p:cNvPr id="23" name="Picture 22" descr="A structure of a molecule&#10;&#10;AI-generated content may be incorrect.">
            <a:extLst>
              <a:ext uri="{FF2B5EF4-FFF2-40B4-BE49-F238E27FC236}">
                <a16:creationId xmlns:a16="http://schemas.microsoft.com/office/drawing/2014/main" id="{DF3194D8-799F-FB12-7EF5-AEDFA2A867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03" t="5371" r="58313" b="13831"/>
          <a:stretch>
            <a:fillRect/>
          </a:stretch>
        </p:blipFill>
        <p:spPr>
          <a:xfrm>
            <a:off x="8930601" y="2344308"/>
            <a:ext cx="3261399" cy="32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9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2" grpId="0"/>
      <p:bldP spid="14" grpId="0"/>
      <p:bldP spid="14" grpId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DA04BA-85B0-98BE-1F6F-17CCAAD09B56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Square </a:t>
            </a:r>
            <a:r>
              <a:rPr lang="en-US" sz="4231" dirty="0" err="1">
                <a:latin typeface="+mj-lt"/>
              </a:rPr>
              <a:t>SkL</a:t>
            </a:r>
            <a:r>
              <a:rPr lang="en-US" sz="4231" dirty="0">
                <a:latin typeface="+mj-lt"/>
              </a:rPr>
              <a:t> in GdRu</a:t>
            </a:r>
            <a:r>
              <a:rPr lang="en-US" sz="4231" baseline="-25000" dirty="0">
                <a:latin typeface="+mj-lt"/>
              </a:rPr>
              <a:t>2</a:t>
            </a:r>
            <a:r>
              <a:rPr lang="en-US" sz="4231" dirty="0">
                <a:latin typeface="+mj-lt"/>
              </a:rPr>
              <a:t>Si</a:t>
            </a:r>
            <a:r>
              <a:rPr lang="en-US" sz="4231" baseline="-25000" dirty="0">
                <a:latin typeface="+mj-lt"/>
              </a:rPr>
              <a:t>2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C2CCDC-40A6-DE43-1635-F76F8B409772}"/>
              </a:ext>
            </a:extLst>
          </p:cNvPr>
          <p:cNvSpPr txBox="1">
            <a:spLocks/>
          </p:cNvSpPr>
          <p:nvPr/>
        </p:nvSpPr>
        <p:spPr>
          <a:xfrm>
            <a:off x="534371" y="1718800"/>
            <a:ext cx="5561630" cy="4751628"/>
          </a:xfrm>
          <a:prstGeom prst="rect">
            <a:avLst/>
          </a:prstGeom>
        </p:spPr>
        <p:txBody>
          <a:bodyPr>
            <a:normAutofit/>
          </a:bodyPr>
          <a:lstStyle>
            <a:lvl1pPr marL="432209" indent="-432209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4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450" indent="-360173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34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69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30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6968" indent="-288138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3245" indent="-288138" algn="l" defTabSz="576278" rtl="0" eaLnBrk="1" latinLnBrk="0" hangingPunct="1">
              <a:spcBef>
                <a:spcPct val="20000"/>
              </a:spcBef>
              <a:buFont typeface="Arial"/>
              <a:buChar char="»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952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5799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2078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8354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i="1" dirty="0"/>
              <a:t>B</a:t>
            </a:r>
            <a:r>
              <a:rPr lang="en-GB" sz="3600" dirty="0"/>
              <a:t> – </a:t>
            </a:r>
            <a:r>
              <a:rPr lang="en-GB" sz="3600" i="1" dirty="0"/>
              <a:t>T</a:t>
            </a:r>
            <a:r>
              <a:rPr lang="en-GB" sz="3600" dirty="0"/>
              <a:t> phase diagram mapped out using magnetisation, longitudinal resistivity and hall resistivity</a:t>
            </a:r>
          </a:p>
          <a:p>
            <a:r>
              <a:rPr lang="en-GB" sz="3600" dirty="0"/>
              <a:t>Find square </a:t>
            </a:r>
            <a:r>
              <a:rPr lang="en-GB" sz="3600" dirty="0" err="1"/>
              <a:t>skyrmion</a:t>
            </a:r>
            <a:r>
              <a:rPr lang="en-GB" sz="3600" dirty="0"/>
              <a:t> lattice using resonant elastic x-ray scattering</a:t>
            </a:r>
          </a:p>
          <a:p>
            <a:endParaRPr lang="en-GB" sz="4232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CBDFFA-9702-66EE-3683-7407A225C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91"/>
          <a:stretch/>
        </p:blipFill>
        <p:spPr>
          <a:xfrm>
            <a:off x="6096000" y="966790"/>
            <a:ext cx="5910177" cy="52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EE2885-606F-451E-BBFC-5A83B481A766}"/>
              </a:ext>
            </a:extLst>
          </p:cNvPr>
          <p:cNvSpPr txBox="1"/>
          <p:nvPr/>
        </p:nvSpPr>
        <p:spPr>
          <a:xfrm>
            <a:off x="7226401" y="6411747"/>
            <a:ext cx="5058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0" i="0" u="none" strike="noStrike" baseline="0" dirty="0"/>
              <a:t>N. Khanh </a:t>
            </a:r>
            <a:r>
              <a:rPr lang="nl-NL" sz="1800" b="0" i="1" u="none" strike="noStrike" baseline="0" dirty="0"/>
              <a:t>et al.</a:t>
            </a:r>
            <a:r>
              <a:rPr lang="nl-NL" sz="1800" b="0" u="none" strike="noStrike" baseline="0" dirty="0"/>
              <a:t>,</a:t>
            </a:r>
            <a:r>
              <a:rPr lang="nl-NL" sz="1800" b="0" i="1" u="none" strike="noStrike" baseline="0" dirty="0"/>
              <a:t> </a:t>
            </a:r>
            <a:r>
              <a:rPr lang="nl-NL" sz="1800" b="0" i="0" u="none" strike="noStrike" baseline="0" dirty="0"/>
              <a:t>Nat. Nanotechnol. </a:t>
            </a:r>
            <a:r>
              <a:rPr lang="nl-NL" sz="1800" b="1" i="0" u="none" strike="noStrike" baseline="0" dirty="0"/>
              <a:t>15</a:t>
            </a:r>
            <a:r>
              <a:rPr lang="nl-NL" sz="1800" b="0" i="0" u="none" strike="noStrike" baseline="0" dirty="0"/>
              <a:t>, 444 (2020)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995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B0360C-4570-C964-0EF1-62A4F131F5E1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Phase diagrams in GdRu</a:t>
            </a:r>
            <a:r>
              <a:rPr lang="en-US" sz="4231" baseline="-25000" dirty="0">
                <a:latin typeface="+mj-lt"/>
              </a:rPr>
              <a:t>2</a:t>
            </a:r>
            <a:r>
              <a:rPr lang="en-US" sz="4231" dirty="0">
                <a:latin typeface="+mj-lt"/>
              </a:rPr>
              <a:t>Si</a:t>
            </a:r>
            <a:r>
              <a:rPr lang="en-US" sz="4231" baseline="-25000" dirty="0">
                <a:latin typeface="+mj-lt"/>
              </a:rPr>
              <a:t>2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58215B-BA50-CA66-1EC3-06C9ADCA8829}"/>
              </a:ext>
            </a:extLst>
          </p:cNvPr>
          <p:cNvSpPr txBox="1">
            <a:spLocks/>
          </p:cNvSpPr>
          <p:nvPr/>
        </p:nvSpPr>
        <p:spPr>
          <a:xfrm>
            <a:off x="60695" y="1232215"/>
            <a:ext cx="6642605" cy="4751628"/>
          </a:xfrm>
          <a:prstGeom prst="rect">
            <a:avLst/>
          </a:prstGeom>
        </p:spPr>
        <p:txBody>
          <a:bodyPr>
            <a:normAutofit/>
          </a:bodyPr>
          <a:lstStyle>
            <a:lvl1pPr marL="432209" indent="-432209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4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450" indent="-360173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34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69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30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6968" indent="-288138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3245" indent="-288138" algn="l" defTabSz="576278" rtl="0" eaLnBrk="1" latinLnBrk="0" hangingPunct="1">
              <a:spcBef>
                <a:spcPct val="20000"/>
              </a:spcBef>
              <a:buFont typeface="Arial"/>
              <a:buChar char="»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952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5799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2078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8354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Different phase diagrams result for  H ∥ [001] and H ∥ [100] </a:t>
            </a:r>
          </a:p>
          <a:p>
            <a:r>
              <a:rPr lang="en-GB" sz="3600" dirty="0"/>
              <a:t>Magnetic structures identified from polarisation analysis of resonant x-ray scattering </a:t>
            </a:r>
          </a:p>
          <a:p>
            <a:endParaRPr lang="en-GB" sz="4000" dirty="0"/>
          </a:p>
          <a:p>
            <a:endParaRPr lang="en-GB" sz="4232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28ECB-0590-2F26-BD69-46A6535DA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596" y="1159843"/>
            <a:ext cx="5428005" cy="482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E47FAC-EEC7-4363-CDF6-B167B47DD3AB}"/>
              </a:ext>
            </a:extLst>
          </p:cNvPr>
          <p:cNvSpPr txBox="1"/>
          <p:nvPr/>
        </p:nvSpPr>
        <p:spPr>
          <a:xfrm>
            <a:off x="7569843" y="6492875"/>
            <a:ext cx="4750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N. D. </a:t>
            </a:r>
            <a:r>
              <a:rPr lang="en-GB" dirty="0" err="1"/>
              <a:t>Khanh</a:t>
            </a:r>
            <a:r>
              <a:rPr lang="en-GB" dirty="0"/>
              <a:t> </a:t>
            </a:r>
            <a:r>
              <a:rPr lang="en-GB" i="1" dirty="0"/>
              <a:t>et al.</a:t>
            </a:r>
            <a:r>
              <a:rPr lang="en-GB" dirty="0"/>
              <a:t>,</a:t>
            </a:r>
            <a:r>
              <a:rPr lang="en-GB" i="1" dirty="0"/>
              <a:t> </a:t>
            </a:r>
            <a:r>
              <a:rPr lang="en-GB" dirty="0"/>
              <a:t>Adv. Sci. </a:t>
            </a:r>
            <a:r>
              <a:rPr lang="en-GB" b="1" dirty="0"/>
              <a:t>9</a:t>
            </a:r>
            <a:r>
              <a:rPr lang="en-GB" dirty="0"/>
              <a:t>, 2105452 (2022)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FCE2E5-B165-6382-00AD-BF472AD5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458" y="4524375"/>
            <a:ext cx="28067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0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6F0555-CA3B-B663-7713-2D96A0D0524B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Muon stopping sites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31E259-ACCD-0FCB-EAFD-7810F4BEA69C}"/>
              </a:ext>
            </a:extLst>
          </p:cNvPr>
          <p:cNvSpPr txBox="1">
            <a:spLocks/>
          </p:cNvSpPr>
          <p:nvPr/>
        </p:nvSpPr>
        <p:spPr>
          <a:xfrm>
            <a:off x="60694" y="1232215"/>
            <a:ext cx="8386075" cy="5363814"/>
          </a:xfrm>
          <a:prstGeom prst="rect">
            <a:avLst/>
          </a:prstGeom>
        </p:spPr>
        <p:txBody>
          <a:bodyPr>
            <a:normAutofit/>
          </a:bodyPr>
          <a:lstStyle>
            <a:lvl1pPr marL="432209" indent="-432209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4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450" indent="-360173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34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69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30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6968" indent="-288138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3245" indent="-288138" algn="l" defTabSz="576278" rtl="0" eaLnBrk="1" latinLnBrk="0" hangingPunct="1">
              <a:spcBef>
                <a:spcPct val="20000"/>
              </a:spcBef>
              <a:buFont typeface="Arial"/>
              <a:buChar char="»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952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5799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2078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8354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Muon stopping sites calculated using the </a:t>
            </a:r>
            <a:r>
              <a:rPr lang="en-GB" sz="3600" dirty="0" err="1"/>
              <a:t>MuFinder</a:t>
            </a:r>
            <a:r>
              <a:rPr lang="en-GB" sz="3600" dirty="0"/>
              <a:t> program.</a:t>
            </a:r>
          </a:p>
          <a:p>
            <a:r>
              <a:rPr lang="en-GB" sz="3600" dirty="0"/>
              <a:t>Find two </a:t>
            </a:r>
            <a:r>
              <a:rPr lang="en-GB" sz="3600" dirty="0" err="1"/>
              <a:t>crystallographically</a:t>
            </a:r>
            <a:r>
              <a:rPr lang="en-GB" sz="3600" dirty="0"/>
              <a:t> distinct sites, one </a:t>
            </a:r>
            <a:r>
              <a:rPr lang="en-GB" dirty="0"/>
              <a:t>≈ 0.3 eV higher in energy.</a:t>
            </a:r>
            <a:endParaRPr lang="en-GB" sz="3600" dirty="0"/>
          </a:p>
          <a:p>
            <a:r>
              <a:rPr lang="en-GB" sz="3600" dirty="0"/>
              <a:t>Experiment suggests only one </a:t>
            </a:r>
            <a:r>
              <a:rPr lang="en-GB" sz="3600" dirty="0" err="1"/>
              <a:t>crystallographically</a:t>
            </a:r>
            <a:r>
              <a:rPr lang="en-GB" sz="3600" dirty="0"/>
              <a:t> distinct site.</a:t>
            </a:r>
            <a:endParaRPr lang="en-GB" sz="4000" dirty="0"/>
          </a:p>
          <a:p>
            <a:endParaRPr lang="en-GB" sz="4232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88C3D-E5B9-1350-3BB9-91376DE22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245" y="1495223"/>
            <a:ext cx="3646056" cy="370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D8B75C-3542-AE28-91DC-AA6D8C88E87E}"/>
              </a:ext>
            </a:extLst>
          </p:cNvPr>
          <p:cNvSpPr txBox="1">
            <a:spLocks/>
          </p:cNvSpPr>
          <p:nvPr/>
        </p:nvSpPr>
        <p:spPr>
          <a:xfrm>
            <a:off x="5785466" y="6093198"/>
            <a:ext cx="6330835" cy="390675"/>
          </a:xfrm>
          <a:prstGeom prst="rect">
            <a:avLst/>
          </a:prstGeom>
        </p:spPr>
        <p:txBody>
          <a:bodyPr>
            <a:normAutofit/>
          </a:bodyPr>
          <a:lstStyle>
            <a:lvl1pPr marL="432209" indent="-432209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4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450" indent="-360173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34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69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30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6968" indent="-288138" algn="l" defTabSz="576278" rtl="0" eaLnBrk="1" latinLnBrk="0" hangingPunct="1">
              <a:spcBef>
                <a:spcPct val="20000"/>
              </a:spcBef>
              <a:buFont typeface="Arial"/>
              <a:buChar char="–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3245" indent="-288138" algn="l" defTabSz="576278" rtl="0" eaLnBrk="1" latinLnBrk="0" hangingPunct="1">
              <a:spcBef>
                <a:spcPct val="20000"/>
              </a:spcBef>
              <a:buFont typeface="Arial"/>
              <a:buChar char="»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9522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5799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2078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8354" indent="-288138" algn="l" defTabSz="576278" rtl="0" eaLnBrk="1" latinLnBrk="0" hangingPunct="1">
              <a:spcBef>
                <a:spcPct val="20000"/>
              </a:spcBef>
              <a:buFont typeface="Arial"/>
              <a:buChar char="•"/>
              <a:defRPr sz="25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4" dirty="0"/>
              <a:t>B. M. Huddart </a:t>
            </a:r>
            <a:r>
              <a:rPr lang="en-US" sz="1904" i="1" dirty="0"/>
              <a:t>et al.</a:t>
            </a:r>
            <a:r>
              <a:rPr lang="en-US" sz="1904" dirty="0"/>
              <a:t>, </a:t>
            </a:r>
            <a:r>
              <a:rPr lang="en-US" sz="1904" dirty="0" err="1"/>
              <a:t>Comput</a:t>
            </a:r>
            <a:r>
              <a:rPr lang="en-US" sz="1904" dirty="0"/>
              <a:t>. Phys. Commun., 108488 (2022)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2B060-7B95-F6A3-E3FF-B10ECD6C44F5}"/>
              </a:ext>
            </a:extLst>
          </p:cNvPr>
          <p:cNvSpPr txBox="1"/>
          <p:nvPr/>
        </p:nvSpPr>
        <p:spPr>
          <a:xfrm>
            <a:off x="7867495" y="6483873"/>
            <a:ext cx="4324506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4" dirty="0">
                <a:hlinkClick r:id="rId3"/>
              </a:rPr>
              <a:t>https://gitlab.com/BenHuddart/mufinder</a:t>
            </a:r>
            <a:endParaRPr lang="en-GB" sz="1904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8A602AA-14CD-A91C-D0C4-3942EAE2C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95" y="5089495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1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6275A-7E48-E1A6-493B-0F8F0B307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14DC1F64-3F34-B333-CFA1-936C79B0F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47" y="920393"/>
            <a:ext cx="6302000" cy="4932000"/>
          </a:xfrm>
        </p:spPr>
      </p:pic>
      <p:pic>
        <p:nvPicPr>
          <p:cNvPr id="7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4327D2A2-CAD8-E1E6-ADA2-6C5942BD8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634" y="549797"/>
            <a:ext cx="6302000" cy="4932000"/>
          </a:xfrm>
        </p:spPr>
      </p:pic>
      <p:pic>
        <p:nvPicPr>
          <p:cNvPr id="10" name="Content Placeholder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FCA24723-E956-78A5-08A9-03463279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37" b="48731"/>
          <a:stretch>
            <a:fillRect/>
          </a:stretch>
        </p:blipFill>
        <p:spPr>
          <a:xfrm>
            <a:off x="545132" y="1640393"/>
            <a:ext cx="4696478" cy="349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A70E7D-6161-2227-0570-816A53B4831D}"/>
              </a:ext>
            </a:extLst>
          </p:cNvPr>
          <p:cNvSpPr txBox="1"/>
          <p:nvPr/>
        </p:nvSpPr>
        <p:spPr>
          <a:xfrm>
            <a:off x="183399" y="112505"/>
            <a:ext cx="9681317" cy="104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31" dirty="0">
                <a:latin typeface="+mj-lt"/>
              </a:rPr>
              <a:t>Energy barriers and zero-point energy</a:t>
            </a:r>
          </a:p>
          <a:p>
            <a:endParaRPr lang="en-US" sz="1975" dirty="0">
              <a:solidFill>
                <a:schemeClr val="bg1"/>
              </a:solidFill>
              <a:latin typeface="FoundrySterling-Book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F0DCA2-EACC-6F82-9421-E966CA038F66}"/>
              </a:ext>
            </a:extLst>
          </p:cNvPr>
          <p:cNvCxnSpPr>
            <a:cxnSpLocks/>
          </p:cNvCxnSpPr>
          <p:nvPr/>
        </p:nvCxnSpPr>
        <p:spPr>
          <a:xfrm flipV="1">
            <a:off x="5241610" y="3917088"/>
            <a:ext cx="0" cy="7740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0CA35A-F47E-2D9B-F242-1786764E02E6}"/>
              </a:ext>
            </a:extLst>
          </p:cNvPr>
          <p:cNvCxnSpPr>
            <a:cxnSpLocks/>
          </p:cNvCxnSpPr>
          <p:nvPr/>
        </p:nvCxnSpPr>
        <p:spPr>
          <a:xfrm flipV="1">
            <a:off x="5235717" y="2409565"/>
            <a:ext cx="5893" cy="1005016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94A554A-42DD-60D6-D4BC-5A28CFE00700}"/>
              </a:ext>
            </a:extLst>
          </p:cNvPr>
          <p:cNvSpPr txBox="1"/>
          <p:nvPr/>
        </p:nvSpPr>
        <p:spPr>
          <a:xfrm>
            <a:off x="5337867" y="272740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ZPE2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1C86EF-57A7-0880-73B6-D64955C91846}"/>
              </a:ext>
            </a:extLst>
          </p:cNvPr>
          <p:cNvSpPr txBox="1"/>
          <p:nvPr/>
        </p:nvSpPr>
        <p:spPr>
          <a:xfrm>
            <a:off x="5337866" y="4105234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ZPE1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8498E-BFFC-92AF-C89C-93B6B05C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49" y="1578227"/>
            <a:ext cx="3716854" cy="37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BF8947-4DEF-6571-7719-B175083B1C1B}"/>
              </a:ext>
            </a:extLst>
          </p:cNvPr>
          <p:cNvSpPr txBox="1"/>
          <p:nvPr/>
        </p:nvSpPr>
        <p:spPr>
          <a:xfrm>
            <a:off x="878440" y="5668277"/>
            <a:ext cx="101986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Estimate zero-point energy of the muon at each site </a:t>
            </a:r>
          </a:p>
          <a:p>
            <a:r>
              <a:rPr lang="en-US" sz="3200" dirty="0"/>
              <a:t>using phonon calculations and the harmonic approximation.</a:t>
            </a:r>
          </a:p>
        </p:txBody>
      </p:sp>
    </p:spTree>
    <p:extLst>
      <p:ext uri="{BB962C8B-B14F-4D97-AF65-F5344CB8AC3E}">
        <p14:creationId xmlns:p14="http://schemas.microsoft.com/office/powerpoint/2010/main" val="38985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theme/theme1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pening slide alterna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4442</TotalTime>
  <Words>772</Words>
  <Application>Microsoft Macintosh PowerPoint</Application>
  <PresentationFormat>Widescreen</PresentationFormat>
  <Paragraphs>119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Aptos</vt:lpstr>
      <vt:lpstr>Arial</vt:lpstr>
      <vt:lpstr>Calibri</vt:lpstr>
      <vt:lpstr>Cambria Math</vt:lpstr>
      <vt:lpstr>FoundrySterling-Book</vt:lpstr>
      <vt:lpstr>Lucida Grande</vt:lpstr>
      <vt:lpstr>Wingdings</vt:lpstr>
      <vt:lpstr>Opening slide</vt:lpstr>
      <vt:lpstr>Opening slide alternative</vt:lpstr>
      <vt:lpstr>Text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HUDDART, BENJAMIN M.</dc:creator>
  <cp:lastModifiedBy>HUDDART, BENJAMIN M.</cp:lastModifiedBy>
  <cp:revision>1</cp:revision>
  <dcterms:created xsi:type="dcterms:W3CDTF">2025-06-19T11:20:20Z</dcterms:created>
  <dcterms:modified xsi:type="dcterms:W3CDTF">2025-07-23T09:30:14Z</dcterms:modified>
</cp:coreProperties>
</file>