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361" r:id="rId5"/>
    <p:sldId id="387" r:id="rId6"/>
    <p:sldId id="400" r:id="rId7"/>
    <p:sldId id="405" r:id="rId8"/>
    <p:sldId id="406" r:id="rId9"/>
    <p:sldId id="407" r:id="rId10"/>
    <p:sldId id="408" r:id="rId11"/>
    <p:sldId id="410" r:id="rId12"/>
    <p:sldId id="411" r:id="rId13"/>
    <p:sldId id="339" r:id="rId14"/>
    <p:sldId id="401" r:id="rId15"/>
    <p:sldId id="414" r:id="rId16"/>
    <p:sldId id="416" r:id="rId17"/>
    <p:sldId id="418" r:id="rId18"/>
    <p:sldId id="413" r:id="rId19"/>
    <p:sldId id="412" r:id="rId20"/>
    <p:sldId id="374" r:id="rId21"/>
    <p:sldId id="34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  <a:srgbClr val="CBCCF5"/>
    <a:srgbClr val="E7E7FA"/>
    <a:srgbClr val="EBE7F9"/>
    <a:srgbClr val="D5CCF2"/>
    <a:srgbClr val="FF66FF"/>
    <a:srgbClr val="F5F5F5"/>
    <a:srgbClr val="FFFFFF"/>
    <a:srgbClr val="F1F3F3"/>
    <a:srgbClr val="E5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3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14.07.2025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1365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10" b="0" strike="noStrike" spc="-1" dirty="0">
              <a:latin typeface="Arial"/>
            </a:endParaRPr>
          </a:p>
        </p:txBody>
      </p:sp>
      <p:sp>
        <p:nvSpPr>
          <p:cNvPr id="1366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4D8EBF82-627E-4968-9C74-CB4D976444E2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82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1365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610" b="0" strike="noStrike" spc="-1" dirty="0">
              <a:latin typeface="Arial"/>
            </a:endParaRPr>
          </a:p>
        </p:txBody>
      </p:sp>
      <p:sp>
        <p:nvSpPr>
          <p:cNvPr id="1366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4D8EBF82-627E-4968-9C74-CB4D976444E2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720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62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D3247B1F-3242-47CB-8538-252B2735AD66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68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62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D3247B1F-3242-47CB-8538-252B2735AD66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11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59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BBCADFE7-ACE1-4315-B0D2-27FEA24E117C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11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59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BBCADFE7-ACE1-4315-B0D2-27FEA24E117C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656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59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BBCADFE7-ACE1-4315-B0D2-27FEA24E117C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13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9875" cy="3724275"/>
          </a:xfrm>
          <a:prstGeom prst="rect">
            <a:avLst/>
          </a:prstGeom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610" b="0" strike="noStrike" spc="-1">
              <a:latin typeface="Arial"/>
            </a:endParaRPr>
          </a:p>
        </p:txBody>
      </p:sp>
      <p:sp>
        <p:nvSpPr>
          <p:cNvPr id="659" name="TextShape 3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BBCADFE7-ACE1-4315-B0D2-27FEA24E117C}" type="slidenum">
              <a:rPr lang="en-US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06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Si, we will focus on the BC state. MuBC0 ionizes a</a:t>
            </a:r>
          </a:p>
          <a:p>
            <a:r>
              <a:rPr lang="en-GB" dirty="0"/>
              <a:t>In 4H-SiC: Mu0 in AB to Si(k)</a:t>
            </a:r>
          </a:p>
          <a:p>
            <a:r>
              <a:rPr lang="en-GB" dirty="0"/>
              <a:t>Which is also likely to be acceptor.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20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8B8A68-2013-7A50-3DFF-79E25B840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577D92-A6C2-D2B8-7044-B46CDEEE8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49241A-9E14-C07D-7433-98C0D5DA7AE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6EE1-DCB8-4B46-BDAC-5223FF5BF56E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4005-3535-4F7B-B692-29E3430811FE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5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6DE8-6C41-4D92-B2CB-09ED7CAF9EB3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3C2-F0D7-4A24-9886-2BC1DDD0AEC9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10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BA4F-0B87-4C95-BDB5-8EF8C0C3A759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6E18-2E03-4CD5-B270-8271A242D30A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59939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7055-2769-443C-ACB6-78C99789A72C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8135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07EDC9-EF41-4E42-8FEF-D4254A53D4D0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5580-AE1D-4A15-B015-0BAB533AB508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15293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2FAB-B738-4C4C-AF2C-D9DFA052A92D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22682E1-BDD2-BA0B-22F2-3AE34EBB2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E0DFA1-FB3F-638E-5DB8-EB23BE65B54A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3E50-1ECF-4336-B262-3FF40C2186B2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4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BE3-CD9E-4978-8A7F-64F697B8605B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0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BAF3-5489-4512-80D0-B47DA25855CA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8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7B48-A48B-42CE-966E-6085FA0636A8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0008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6B-646F-47EE-B701-DF27178D8060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5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5A8D-CB4C-4DC2-B52D-3E4D31AB6CDF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126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25A6-6F18-4EDF-91B2-FD24EF78DE5F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8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227F-D933-4B52-89D0-B951AFEE3DCC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1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02-36F2-4E59-A952-C8536C8FB32B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25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437-90B7-46CA-BC9D-E42764A9274E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3318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38DCA60-4450-B213-8B4C-328CD0ED5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464"/>
            <a:ext cx="8045451" cy="200838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72EA5E-7F0C-6DE6-C84D-CB0A213F2F25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2062" y="536705"/>
            <a:ext cx="1622109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66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B3D8-C087-4470-AB8E-12277E1B53ED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12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6789-9FA3-4C96-903A-376BAD3311F8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140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77AD-D81D-480A-819C-AC7E34AACB94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8479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D982-6617-4ECB-AE98-BC37F62CD35D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CD84-CBFD-447C-B406-739A62A3EC8B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4257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F45EC1-F84C-B317-BFD3-F54D74A6F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7412"/>
            <a:ext cx="5292725" cy="2006436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5364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330D73-82D5-CA5B-8B8C-ECBA1970E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525DB6-2E5F-FBD3-2BE7-BF5DE7F6B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F8DBAA-7CB4-E30F-6F61-7432A5328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>
          <a:xfrm>
            <a:off x="2531778" y="534323"/>
            <a:ext cx="1622109" cy="3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C77093-18A5-4303-8D42-D42FD2CD79AB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5728D-50A8-4383-A50C-254EABB916DE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CF06D1-8877-4695-9C03-259CB27D65A9}" type="datetime1">
              <a:rPr lang="de-CH" noProof="0" smtClean="0"/>
              <a:t>14.07.2025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Neutron and Muon Sciences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17" r:id="rId3"/>
    <p:sldLayoutId id="2147483725" r:id="rId4"/>
    <p:sldLayoutId id="2147483738" r:id="rId5"/>
    <p:sldLayoutId id="2147483739" r:id="rId6"/>
    <p:sldLayoutId id="2147483740" r:id="rId7"/>
    <p:sldLayoutId id="2147483694" r:id="rId8"/>
    <p:sldLayoutId id="2147483737" r:id="rId9"/>
    <p:sldLayoutId id="2147483692" r:id="rId10"/>
    <p:sldLayoutId id="2147483693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5" r:id="rId25"/>
    <p:sldLayoutId id="2147483677" r:id="rId26"/>
    <p:sldLayoutId id="2147483679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63" r:id="rId33"/>
    <p:sldLayoutId id="2147483664" r:id="rId34"/>
    <p:sldLayoutId id="2147483741" r:id="rId3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2751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1595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065" userDrawn="1">
          <p15:clr>
            <a:srgbClr val="A4A3A4"/>
          </p15:clr>
        </p15:guide>
        <p15:guide id="13" pos="608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2172" userDrawn="1">
          <p15:clr>
            <a:srgbClr val="A4A3A4"/>
          </p15:clr>
        </p15:guide>
        <p15:guide id="16" pos="2036" userDrawn="1">
          <p15:clr>
            <a:srgbClr val="A4A3A4"/>
          </p15:clr>
        </p15:guide>
        <p15:guide id="17" pos="3194" userDrawn="1">
          <p15:clr>
            <a:srgbClr val="A4A3A4"/>
          </p15:clr>
        </p15:guide>
        <p15:guide id="18" pos="3330" userDrawn="1">
          <p15:clr>
            <a:srgbClr val="A4A3A4"/>
          </p15:clr>
        </p15:guide>
        <p15:guide id="19" pos="881" userDrawn="1">
          <p15:clr>
            <a:srgbClr val="A4A3A4"/>
          </p15:clr>
        </p15:guide>
        <p15:guide id="20" pos="1017" userDrawn="1">
          <p15:clr>
            <a:srgbClr val="A4A3A4"/>
          </p15:clr>
        </p15:guide>
        <p15:guide id="21" pos="4351" userDrawn="1">
          <p15:clr>
            <a:srgbClr val="A4A3A4"/>
          </p15:clr>
        </p15:guide>
        <p15:guide id="22" pos="4487" userDrawn="1">
          <p15:clr>
            <a:srgbClr val="A4A3A4"/>
          </p15:clr>
        </p15:guide>
        <p15:guide id="23" pos="5508" userDrawn="1">
          <p15:clr>
            <a:srgbClr val="A4A3A4"/>
          </p15:clr>
        </p15:guide>
        <p15:guide id="24" pos="5642" userDrawn="1">
          <p15:clr>
            <a:srgbClr val="A4A3A4"/>
          </p15:clr>
        </p15:guide>
        <p15:guide id="25" pos="6663" userDrawn="1">
          <p15:clr>
            <a:srgbClr val="A4A3A4"/>
          </p15:clr>
        </p15:guide>
        <p15:guide id="26" pos="6799" userDrawn="1">
          <p15:clr>
            <a:srgbClr val="A4A3A4"/>
          </p15:clr>
        </p15:guide>
        <p15:guide id="27" orient="horz" pos="229" userDrawn="1">
          <p15:clr>
            <a:srgbClr val="A4A3A4"/>
          </p15:clr>
        </p15:guide>
        <p15:guide id="28" orient="horz" pos="867" userDrawn="1">
          <p15:clr>
            <a:srgbClr val="A4A3A4"/>
          </p15:clr>
        </p15:guide>
        <p15:guide id="29" orient="horz" pos="379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9B63F-3871-43B7-541C-011432ED9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895D9-A80E-97A3-E05E-3518928E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496548"/>
            <a:ext cx="5904656" cy="2004460"/>
          </a:xfrm>
        </p:spPr>
        <p:txBody>
          <a:bodyPr/>
          <a:lstStyle/>
          <a:p>
            <a:r>
              <a:rPr lang="en-GB" sz="2600" dirty="0"/>
              <a:t>Observation of charge carrier manipulation with nm depth-resolution at semiconductor-oxide interfaces</a:t>
            </a:r>
            <a:br>
              <a:rPr lang="en-GB" sz="1600" noProof="0" dirty="0"/>
            </a:br>
            <a:endParaRPr lang="en-GB" sz="2600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2594F4C-5118-C0D5-664E-C2D1314B2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Thomas Prokscha</a:t>
            </a:r>
            <a:endParaRPr lang="en-GB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378EF3-293D-D203-6246-79D15F18E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>
                <a:latin typeface="Symbol" panose="05050102010706020507" pitchFamily="18" charset="2"/>
              </a:rPr>
              <a:t>m</a:t>
            </a:r>
            <a:r>
              <a:rPr lang="en-GB" noProof="0" dirty="0"/>
              <a:t>SR2025, St. John’s, Canada, 24 July 2025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F6B801-B4E9-7BB7-E6FE-89CFE361081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54" r="11354"/>
          <a:stretch>
            <a:fillRect/>
          </a:stretch>
        </p:blipFill>
        <p:spPr>
          <a:xfrm>
            <a:off x="6491781" y="549275"/>
            <a:ext cx="5076827" cy="54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1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FE19F-B461-A342-075F-8BBBE426D0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5325" y="6404573"/>
            <a:ext cx="703263" cy="144016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D3284-A935-E17C-1BC7-7E0E12413AAA}"/>
              </a:ext>
            </a:extLst>
          </p:cNvPr>
          <p:cNvSpPr txBox="1"/>
          <p:nvPr/>
        </p:nvSpPr>
        <p:spPr>
          <a:xfrm>
            <a:off x="624033" y="5750413"/>
            <a:ext cx="4535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R. L. Lichti, </a:t>
            </a:r>
            <a:r>
              <a:rPr lang="en-GB" sz="1200" i="1" dirty="0"/>
              <a:t>et al</a:t>
            </a:r>
            <a:r>
              <a:rPr lang="en-GB" sz="1200" dirty="0"/>
              <a:t>., Phys. Rev. B 70, 165204 (2004)</a:t>
            </a:r>
            <a:endParaRPr lang="en-GB" sz="1200" dirty="0"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</a:rPr>
              <a:t>M. E. </a:t>
            </a:r>
            <a:r>
              <a:rPr lang="en-GB" sz="1200" dirty="0" err="1">
                <a:cs typeface="Calibri" panose="020F0502020204030204" pitchFamily="34" charset="0"/>
              </a:rPr>
              <a:t>Bathen</a:t>
            </a:r>
            <a:r>
              <a:rPr lang="en-GB" sz="1200" dirty="0">
                <a:cs typeface="Calibri" panose="020F0502020204030204" pitchFamily="34" charset="0"/>
              </a:rPr>
              <a:t>, </a:t>
            </a:r>
            <a:r>
              <a:rPr lang="en-GB" sz="1200" i="1" dirty="0">
                <a:cs typeface="Calibri" panose="020F0502020204030204" pitchFamily="34" charset="0"/>
              </a:rPr>
              <a:t>et al</a:t>
            </a:r>
            <a:r>
              <a:rPr lang="en-GB" sz="1200" dirty="0">
                <a:cs typeface="Calibri" panose="020F0502020204030204" pitchFamily="34" charset="0"/>
              </a:rPr>
              <a:t>., J. Appl. Phys. 127, 085701 (2020)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CEE4B9-2867-98C4-C575-3F7B0BD22998}"/>
              </a:ext>
            </a:extLst>
          </p:cNvPr>
          <p:cNvGrpSpPr/>
          <p:nvPr/>
        </p:nvGrpSpPr>
        <p:grpSpPr>
          <a:xfrm>
            <a:off x="551384" y="1107587"/>
            <a:ext cx="3865979" cy="4481653"/>
            <a:chOff x="5306828" y="1085039"/>
            <a:chExt cx="2899484" cy="33612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DFD7FFB-3F5D-C0D1-4031-740C06BB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6828" y="1514489"/>
              <a:ext cx="2899484" cy="29317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C99440-DEAA-7B76-E4C5-2EF3C6DEF546}"/>
                </a:ext>
              </a:extLst>
            </p:cNvPr>
            <p:cNvSpPr txBox="1"/>
            <p:nvPr/>
          </p:nvSpPr>
          <p:spPr>
            <a:xfrm>
              <a:off x="6748758" y="1421965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endParaRPr lang="en-GB" sz="2400" dirty="0" err="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425D99-7B06-5B95-88B7-B30017ABF211}"/>
                </a:ext>
              </a:extLst>
            </p:cNvPr>
            <p:cNvSpPr txBox="1"/>
            <p:nvPr/>
          </p:nvSpPr>
          <p:spPr>
            <a:xfrm>
              <a:off x="5580111" y="1085039"/>
              <a:ext cx="2232248" cy="576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-GB" sz="2400" b="1" dirty="0">
                  <a:solidFill>
                    <a:srgbClr val="000000"/>
                  </a:solidFill>
                  <a:latin typeface="Calibri"/>
                </a:rPr>
                <a:t>4H-SiC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15CBA4-850C-43D0-E9CC-970CEAAC9AFF}"/>
                  </a:ext>
                </a:extLst>
              </p:cNvPr>
              <p:cNvSpPr txBox="1"/>
              <p:nvPr/>
            </p:nvSpPr>
            <p:spPr>
              <a:xfrm>
                <a:off x="4295800" y="1196752"/>
                <a:ext cx="2306992" cy="864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Mu</m:t>
                        </m:r>
                      </m:e>
                      <m:sub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PT" sz="16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rgbClr val="000000"/>
                    </a:solidFill>
                    <a:latin typeface="Calibri"/>
                  </a:rPr>
                  <a:t>in AB to Si(k),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Mu</m:t>
                        </m:r>
                      </m:e>
                      <m:sub/>
                      <m:sup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pt-PT" sz="1600" dirty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Mu</m:t>
                        </m:r>
                      </m:e>
                      <m:sub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sz="1600" baseline="-2500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en-GB" sz="1600" dirty="0">
                    <a:solidFill>
                      <a:srgbClr val="000000"/>
                    </a:solidFill>
                    <a:latin typeface="Calibri"/>
                  </a:rPr>
                  <a:t>at AB</a:t>
                </a:r>
                <a:r>
                  <a:rPr lang="en-GB" sz="1600" baseline="-25000" dirty="0">
                    <a:solidFill>
                      <a:srgbClr val="000000"/>
                    </a:solidFill>
                    <a:latin typeface="Calibri"/>
                  </a:rPr>
                  <a:t>C</a:t>
                </a:r>
                <a:r>
                  <a:rPr lang="en-GB" sz="1600" dirty="0">
                    <a:solidFill>
                      <a:srgbClr val="000000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Mu</m:t>
                        </m:r>
                      </m:e>
                      <m:sub/>
                      <m:sup>
                        <m:r>
                          <a:rPr lang="pt-PT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sz="1600" dirty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en-GB" sz="1600" dirty="0">
                    <a:solidFill>
                      <a:srgbClr val="000000"/>
                    </a:solidFill>
                    <a:latin typeface="Calibri"/>
                  </a:rPr>
                  <a:t>(missing fraction in LEM)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endParaRPr lang="en-GB" sz="2400" baseline="-25000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15CBA4-850C-43D0-E9CC-970CEAAC9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1196752"/>
                <a:ext cx="2306992" cy="864096"/>
              </a:xfrm>
              <a:prstGeom prst="rect">
                <a:avLst/>
              </a:prstGeom>
              <a:blipFill>
                <a:blip r:embed="rId4"/>
                <a:stretch>
                  <a:fillRect l="-5556" t="-4930" b="-91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2">
            <a:extLst>
              <a:ext uri="{FF2B5EF4-FFF2-40B4-BE49-F238E27FC236}">
                <a16:creationId xmlns:a16="http://schemas.microsoft.com/office/drawing/2014/main" id="{2F931D9C-A69F-452B-10E2-F713504BA65D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505131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pc="-1" dirty="0">
                <a:latin typeface="+mj-lt"/>
              </a:rPr>
              <a:t>Muonium complexes in 4H-SiC, annealing effects</a:t>
            </a:r>
          </a:p>
          <a:p>
            <a:endParaRPr lang="de-C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A7D77-1868-8251-E50C-567040A8A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659" y="3594619"/>
            <a:ext cx="3404124" cy="30610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CF666-4EE7-E4AF-25F4-B00A0B151A40}"/>
              </a:ext>
            </a:extLst>
          </p:cNvPr>
          <p:cNvGrpSpPr/>
          <p:nvPr/>
        </p:nvGrpSpPr>
        <p:grpSpPr>
          <a:xfrm>
            <a:off x="8403234" y="3708333"/>
            <a:ext cx="3476134" cy="2947317"/>
            <a:chOff x="4644008" y="953259"/>
            <a:chExt cx="3476134" cy="2947317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0C79C9C-EDAC-9004-C827-582BB8B19292}"/>
                </a:ext>
              </a:extLst>
            </p:cNvPr>
            <p:cNvSpPr txBox="1"/>
            <p:nvPr/>
          </p:nvSpPr>
          <p:spPr>
            <a:xfrm>
              <a:off x="4941504" y="953259"/>
              <a:ext cx="3178638" cy="206614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38100" marR="30480">
                <a:lnSpc>
                  <a:spcPct val="111700"/>
                </a:lnSpc>
                <a:spcBef>
                  <a:spcPts val="95"/>
                </a:spcBef>
              </a:pPr>
              <a:r>
                <a:rPr lang="en-GB" sz="1400" spc="35" dirty="0">
                  <a:latin typeface="+mn-lt"/>
                  <a:cs typeface="Calibri" panose="020F0502020204030204" pitchFamily="34" charset="0"/>
                </a:rPr>
                <a:t>Diamagnetic fraction F</a:t>
              </a:r>
              <a:r>
                <a:rPr lang="en-GB" sz="1400" baseline="-15873" dirty="0">
                  <a:latin typeface="+mn-lt"/>
                  <a:cs typeface="Calibri" panose="020F0502020204030204" pitchFamily="34" charset="0"/>
                </a:rPr>
                <a:t>D</a:t>
              </a:r>
              <a:endParaRPr lang="en-GB" sz="1400" spc="35" dirty="0">
                <a:latin typeface="+mn-lt"/>
                <a:cs typeface="Calibri" panose="020F0502020204030204" pitchFamily="34" charset="0"/>
              </a:endParaRPr>
            </a:p>
            <a:p>
              <a:pPr marL="38100" marR="30480">
                <a:lnSpc>
                  <a:spcPct val="111700"/>
                </a:lnSpc>
                <a:spcBef>
                  <a:spcPts val="95"/>
                </a:spcBef>
              </a:pPr>
              <a:r>
                <a:rPr lang="en-GB" sz="1400" spc="35" dirty="0">
                  <a:latin typeface="+mn-lt"/>
                  <a:cs typeface="Calibri" panose="020F0502020204030204" pitchFamily="34" charset="0"/>
                </a:rPr>
                <a:t>In </a:t>
              </a:r>
              <a:r>
                <a:rPr lang="en-GB" sz="1400" spc="35" dirty="0" err="1">
                  <a:latin typeface="+mn-lt"/>
                  <a:cs typeface="Calibri" panose="020F0502020204030204" pitchFamily="34" charset="0"/>
                </a:rPr>
                <a:t>SiC</a:t>
              </a:r>
              <a:r>
                <a:rPr lang="en-GB" sz="1400" spc="35" dirty="0">
                  <a:latin typeface="+mn-lt"/>
                  <a:cs typeface="Calibri" panose="020F0502020204030204" pitchFamily="34" charset="0"/>
                </a:rPr>
                <a:t>: F</a:t>
              </a:r>
              <a:r>
                <a:rPr lang="en-GB" sz="1400" baseline="-15873" dirty="0">
                  <a:latin typeface="+mn-lt"/>
                  <a:cs typeface="Calibri" panose="020F0502020204030204" pitchFamily="34" charset="0"/>
                </a:rPr>
                <a:t>D</a:t>
              </a:r>
              <a:r>
                <a:rPr lang="en-GB" sz="1400" spc="22" baseline="-15873" dirty="0">
                  <a:latin typeface="+mn-lt"/>
                  <a:cs typeface="Calibri" panose="020F0502020204030204" pitchFamily="34" charset="0"/>
                </a:rPr>
                <a:t> </a:t>
              </a:r>
              <a:r>
                <a:rPr lang="en-GB" sz="1400" spc="20" dirty="0">
                  <a:latin typeface="+mn-lt"/>
                  <a:cs typeface="Calibri" panose="020F0502020204030204" pitchFamily="34" charset="0"/>
                </a:rPr>
                <a:t>↑ due to Mu</a:t>
              </a:r>
              <a:r>
                <a:rPr lang="en-GB" sz="1400" spc="20" baseline="30000" dirty="0">
                  <a:latin typeface="+mn-lt"/>
                  <a:cs typeface="Calibri" panose="020F0502020204030204" pitchFamily="34" charset="0"/>
                </a:rPr>
                <a:t>- </a:t>
              </a:r>
              <a:r>
                <a:rPr lang="en-GB" sz="1400" spc="20" dirty="0">
                  <a:latin typeface="+mn-lt"/>
                  <a:cs typeface="Calibri" panose="020F0502020204030204" pitchFamily="34" charset="0"/>
                </a:rPr>
                <a:t>formation</a:t>
              </a:r>
              <a:endParaRPr lang="en-GB" sz="1400" spc="20" baseline="30000" dirty="0">
                <a:latin typeface="+mn-lt"/>
                <a:cs typeface="Calibri" panose="020F0502020204030204" pitchFamily="34" charset="0"/>
              </a:endParaRPr>
            </a:p>
            <a:p>
              <a:pPr marL="38100" marR="30480" algn="ctr">
                <a:lnSpc>
                  <a:spcPct val="111700"/>
                </a:lnSpc>
                <a:spcBef>
                  <a:spcPts val="95"/>
                </a:spcBef>
              </a:pPr>
              <a:r>
                <a:rPr lang="en-GB" sz="1400" i="1" spc="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n</a:t>
              </a:r>
              <a:r>
                <a:rPr lang="en-GB" sz="1400" spc="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 ≳ 1×10</a:t>
              </a:r>
              <a:r>
                <a:rPr lang="en-GB" sz="1400" spc="25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16</a:t>
              </a:r>
              <a:r>
                <a:rPr lang="en-GB" sz="1400" spc="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 cm</a:t>
              </a:r>
              <a:r>
                <a:rPr lang="en-GB" sz="1400" spc="25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Calibri"/>
                </a:rPr>
                <a:t>-3</a:t>
              </a:r>
            </a:p>
            <a:p>
              <a:pPr marL="38100" marR="30480" algn="ctr">
                <a:lnSpc>
                  <a:spcPct val="111700"/>
                </a:lnSpc>
                <a:spcBef>
                  <a:spcPts val="95"/>
                </a:spcBef>
              </a:pPr>
              <a:endParaRPr lang="pt-PT" sz="1400" spc="20" dirty="0">
                <a:latin typeface="+mn-lt"/>
                <a:cs typeface="Calibri"/>
              </a:endParaRPr>
            </a:p>
            <a:p>
              <a:pPr marL="38100" marR="30480">
                <a:lnSpc>
                  <a:spcPct val="111700"/>
                </a:lnSpc>
                <a:spcBef>
                  <a:spcPts val="95"/>
                </a:spcBef>
              </a:pPr>
              <a:r>
                <a:rPr lang="en-US" sz="1400" spc="20" dirty="0">
                  <a:latin typeface="+mn-lt"/>
                  <a:cs typeface="Calibri"/>
                </a:rPr>
                <a:t>Annealing in NO at 1300</a:t>
              </a:r>
              <a:r>
                <a:rPr lang="en-US" sz="1400" spc="20" dirty="0">
                  <a:latin typeface="+mn-lt"/>
                  <a:cs typeface="Arial" panose="020B0604020202020204" pitchFamily="34" charset="0"/>
                </a:rPr>
                <a:t>℃ </a:t>
              </a:r>
              <a:r>
                <a:rPr lang="en-US" sz="1400" spc="20" dirty="0">
                  <a:latin typeface="+mn-lt"/>
                  <a:cs typeface="Calibri"/>
                </a:rPr>
                <a:t>introduces N which acts as donor.</a:t>
              </a:r>
            </a:p>
            <a:p>
              <a:pPr marL="38100" marR="30480">
                <a:lnSpc>
                  <a:spcPct val="111700"/>
                </a:lnSpc>
                <a:spcBef>
                  <a:spcPts val="95"/>
                </a:spcBef>
              </a:pPr>
              <a:endParaRPr lang="en-US" sz="1600" spc="20" dirty="0">
                <a:cs typeface="Calibri"/>
              </a:endParaRPr>
            </a:p>
            <a:p>
              <a:pPr marL="38100" marR="30480">
                <a:lnSpc>
                  <a:spcPct val="111700"/>
                </a:lnSpc>
                <a:spcBef>
                  <a:spcPts val="95"/>
                </a:spcBef>
              </a:pPr>
              <a:endParaRPr sz="1600" dirty="0">
                <a:cs typeface="Calibri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C38F94-EA4F-4067-10E1-E528A787E21A}"/>
                </a:ext>
              </a:extLst>
            </p:cNvPr>
            <p:cNvGrpSpPr/>
            <p:nvPr/>
          </p:nvGrpSpPr>
          <p:grpSpPr>
            <a:xfrm>
              <a:off x="4644008" y="2496958"/>
              <a:ext cx="3230116" cy="1403618"/>
              <a:chOff x="4703373" y="2876851"/>
              <a:chExt cx="3230116" cy="140361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0D35C26-AED0-04F8-8BB3-4EAF260141E4}"/>
                  </a:ext>
                </a:extLst>
              </p:cNvPr>
              <p:cNvGrpSpPr/>
              <p:nvPr/>
            </p:nvGrpSpPr>
            <p:grpSpPr>
              <a:xfrm>
                <a:off x="4703373" y="2876851"/>
                <a:ext cx="3230116" cy="1403618"/>
                <a:chOff x="8068757" y="1261283"/>
                <a:chExt cx="3230116" cy="1403618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610AD155-B178-A491-2B31-38A7301C97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068757" y="1261283"/>
                  <a:ext cx="3230116" cy="1403618"/>
                  <a:chOff x="758490" y="932181"/>
                  <a:chExt cx="2734821" cy="1188392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2FAE1E1A-7A95-3C21-4772-78EC790650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7375" b="-3438"/>
                  <a:stretch/>
                </p:blipFill>
                <p:spPr>
                  <a:xfrm>
                    <a:off x="847398" y="1739198"/>
                    <a:ext cx="2645913" cy="381375"/>
                  </a:xfrm>
                  <a:prstGeom prst="rect">
                    <a:avLst/>
                  </a:prstGeom>
                </p:spPr>
              </p:pic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8B02256-9A99-0936-A2A5-EF754E664D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2881" y="1131800"/>
                    <a:ext cx="681537" cy="838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1B8B4C2-BC0F-8B9F-FFC6-A623A1166E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2881" y="1215679"/>
                    <a:ext cx="341343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11D65247-AC73-0A57-502B-759676D6A7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8490" y="1478212"/>
                    <a:ext cx="1049579" cy="3302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46D225B2-E5C8-C8A6-4210-2B67D247F7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70423"/>
                  <a:stretch/>
                </p:blipFill>
                <p:spPr>
                  <a:xfrm>
                    <a:off x="847398" y="1061946"/>
                    <a:ext cx="2645913" cy="702266"/>
                  </a:xfrm>
                  <a:prstGeom prst="rect">
                    <a:avLst/>
                  </a:prstGeom>
                </p:spPr>
              </p:pic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9DC800B3-3290-3E7B-D02B-1666AA3FDA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20775" y="932181"/>
                    <a:ext cx="92075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27F79AD2-EFEF-BDF2-BC37-32717B30A6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332" t="89616" r="86188" b="1373"/>
                  <a:stretch/>
                </p:blipFill>
                <p:spPr>
                  <a:xfrm>
                    <a:off x="1055281" y="1679383"/>
                    <a:ext cx="92076" cy="2139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8EEE4B5-E914-EBAB-A7F9-65B469F331C9}"/>
                    </a:ext>
                  </a:extLst>
                </p:cNvPr>
                <p:cNvSpPr/>
                <p:nvPr/>
              </p:nvSpPr>
              <p:spPr>
                <a:xfrm>
                  <a:off x="8605404" y="1497054"/>
                  <a:ext cx="1584536" cy="99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911241-F342-C2D9-01FD-B3A21945EB93}"/>
                  </a:ext>
                </a:extLst>
              </p:cNvPr>
              <p:cNvSpPr txBox="1"/>
              <p:nvPr/>
            </p:nvSpPr>
            <p:spPr>
              <a:xfrm>
                <a:off x="5323205" y="3107030"/>
                <a:ext cx="10292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N</a:t>
                </a:r>
                <a:r>
                  <a:rPr lang="en-GB" sz="1000" baseline="-25000" dirty="0"/>
                  <a:t>D</a:t>
                </a:r>
                <a:r>
                  <a:rPr lang="en-GB" sz="1000" dirty="0"/>
                  <a:t>=</a:t>
                </a:r>
                <a:r>
                  <a:rPr lang="en-GB" sz="1000" b="0" i="0" u="none" strike="noStrike" dirty="0">
                    <a:effectLst/>
                  </a:rPr>
                  <a:t>10</a:t>
                </a:r>
                <a:r>
                  <a:rPr lang="en-GB" sz="1000" b="0" i="0" u="none" strike="noStrike" baseline="30000" dirty="0">
                    <a:effectLst/>
                  </a:rPr>
                  <a:t>17 </a:t>
                </a:r>
                <a:r>
                  <a:rPr lang="en-GB" sz="1000" b="0" i="0" u="none" strike="noStrike" dirty="0">
                    <a:effectLst/>
                  </a:rPr>
                  <a:t>cm</a:t>
                </a:r>
                <a:r>
                  <a:rPr lang="en-GB" sz="1000" b="0" i="0" u="none" strike="noStrike" baseline="30000" dirty="0">
                    <a:effectLst/>
                  </a:rPr>
                  <a:t>−3</a:t>
                </a:r>
                <a:r>
                  <a:rPr lang="en-GB" sz="1000" b="0" i="0" u="none" strike="noStrike" dirty="0">
                    <a:effectLst/>
                  </a:rPr>
                  <a:t> </a:t>
                </a:r>
                <a:endParaRPr lang="en-GB" sz="1000" dirty="0"/>
              </a:p>
            </p:txBody>
          </p:sp>
        </p:grpSp>
      </p:grpSp>
      <p:graphicFrame>
        <p:nvGraphicFramePr>
          <p:cNvPr id="39" name="Table 17">
            <a:extLst>
              <a:ext uri="{FF2B5EF4-FFF2-40B4-BE49-F238E27FC236}">
                <a16:creationId xmlns:a16="http://schemas.microsoft.com/office/drawing/2014/main" id="{6999FB21-3C1F-39EE-95A0-94A56F2E1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138007"/>
              </p:ext>
            </p:extLst>
          </p:nvPr>
        </p:nvGraphicFramePr>
        <p:xfrm>
          <a:off x="7248128" y="1252366"/>
          <a:ext cx="4392486" cy="2108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7217">
                  <a:extLst>
                    <a:ext uri="{9D8B030D-6E8A-4147-A177-3AD203B41FA5}">
                      <a16:colId xmlns:a16="http://schemas.microsoft.com/office/drawing/2014/main" val="1525749090"/>
                    </a:ext>
                  </a:extLst>
                </a:gridCol>
                <a:gridCol w="1312811">
                  <a:extLst>
                    <a:ext uri="{9D8B030D-6E8A-4147-A177-3AD203B41FA5}">
                      <a16:colId xmlns:a16="http://schemas.microsoft.com/office/drawing/2014/main" val="4157585774"/>
                    </a:ext>
                  </a:extLst>
                </a:gridCol>
                <a:gridCol w="1782458">
                  <a:extLst>
                    <a:ext uri="{9D8B030D-6E8A-4147-A177-3AD203B41FA5}">
                      <a16:colId xmlns:a16="http://schemas.microsoft.com/office/drawing/2014/main" val="3552880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Name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</a:t>
                      </a:r>
                      <a:r>
                        <a:rPr lang="en-GB" sz="1600" b="0" u="none" strike="noStrike" baseline="-25000" dirty="0">
                          <a:effectLst/>
                        </a:rPr>
                        <a:t>D</a:t>
                      </a:r>
                      <a:r>
                        <a:rPr lang="en-GB" sz="1600" b="0" u="none" strike="noStrike" dirty="0">
                          <a:effectLst/>
                        </a:rPr>
                        <a:t> (cm</a:t>
                      </a:r>
                      <a:r>
                        <a:rPr lang="en-GB" sz="1600" b="0" u="none" strike="noStrike" baseline="30000" dirty="0">
                          <a:effectLst/>
                        </a:rPr>
                        <a:t>−3</a:t>
                      </a:r>
                      <a:r>
                        <a:rPr lang="en-GB" sz="1600" b="0" u="none" strike="noStrike" dirty="0">
                          <a:effectLst/>
                        </a:rPr>
                        <a:t>)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Annealing process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N15-1300x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2.6 × 10</a:t>
                      </a:r>
                      <a:r>
                        <a:rPr lang="en-GB" sz="1600" b="0" u="none" strike="noStrike" baseline="30000" dirty="0">
                          <a:effectLst/>
                        </a:rPr>
                        <a:t>15</a:t>
                      </a:r>
                      <a:r>
                        <a:rPr lang="en-GB" sz="1600" b="0" u="none" strike="noStrike" dirty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no annealing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6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N15-1300NO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strike="noStrike" dirty="0">
                          <a:effectLst/>
                        </a:rPr>
                        <a:t>2.6 × 10</a:t>
                      </a:r>
                      <a:r>
                        <a:rPr lang="en-GB" sz="1600" b="0" u="none" strike="noStrike" baseline="30000" dirty="0">
                          <a:effectLst/>
                        </a:rPr>
                        <a:t>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1300 ◦C in NO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8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N17-1300NO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1.0 × 10</a:t>
                      </a:r>
                      <a:r>
                        <a:rPr lang="en-GB" sz="1600" b="0" u="none" strike="noStrike" baseline="30000" dirty="0">
                          <a:effectLst/>
                        </a:rPr>
                        <a:t>17</a:t>
                      </a:r>
                      <a:r>
                        <a:rPr lang="en-GB" sz="1600" b="0" u="none" strike="noStrike" dirty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u="none" strike="noStrike" dirty="0">
                          <a:effectLst/>
                        </a:rPr>
                        <a:t>1300 ◦C in NO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28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008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noProof="0" dirty="0"/>
              <a:t>Results N15-1300x, T = 260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0AD6-5C6F-7122-BC7A-9D45798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Neutron and Muon Sciences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BFE3-7119-B484-EE9F-779778D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80CECC8-0E0B-9FF4-B9BB-363906D7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7534196" cy="557682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5D05D84-51BE-1DBF-E9AC-13E3E446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041178"/>
            <a:ext cx="3820058" cy="270547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7720B88F-B326-8646-D3BA-849717EC576F}"/>
              </a:ext>
            </a:extLst>
          </p:cNvPr>
          <p:cNvSpPr txBox="1"/>
          <p:nvPr/>
        </p:nvSpPr>
        <p:spPr>
          <a:xfrm>
            <a:off x="263352" y="6517357"/>
            <a:ext cx="18467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400" dirty="0" err="1"/>
              <a:t>Courtesy</a:t>
            </a:r>
            <a:r>
              <a:rPr lang="de-CH" sz="1400" dirty="0"/>
              <a:t>: Maria Martins</a:t>
            </a:r>
          </a:p>
        </p:txBody>
      </p:sp>
    </p:spTree>
    <p:extLst>
      <p:ext uri="{BB962C8B-B14F-4D97-AF65-F5344CB8AC3E}">
        <p14:creationId xmlns:p14="http://schemas.microsoft.com/office/powerpoint/2010/main" val="114464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1BDE7-114A-B112-2CD7-399B4142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10361"/>
            <a:ext cx="7924514" cy="3433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dirty="0"/>
              <a:t>Accumulation:</a:t>
            </a:r>
            <a:r>
              <a:rPr lang="en-GB" noProof="0" dirty="0"/>
              <a:t> N15-1300NO vs N15-1300x, T = 260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85D05D84-51BE-1DBF-E9AC-13E3E446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041178"/>
            <a:ext cx="3820058" cy="2705478"/>
          </a:xfrm>
          <a:prstGeom prst="rect">
            <a:avLst/>
          </a:prstGeom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F8EBA59C-C73B-B6D1-67DE-9DCB8DDCFA32}"/>
              </a:ext>
            </a:extLst>
          </p:cNvPr>
          <p:cNvSpPr txBox="1"/>
          <p:nvPr/>
        </p:nvSpPr>
        <p:spPr>
          <a:xfrm>
            <a:off x="528391" y="4769042"/>
            <a:ext cx="8243476" cy="651460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419090" marR="30479" indent="-380990" defTabSz="1219170" eaLnBrk="0" fontAlgn="base" hangingPunct="0">
              <a:lnSpc>
                <a:spcPct val="111700"/>
              </a:lnSpc>
              <a:spcBef>
                <a:spcPts val="95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pc="20" dirty="0">
                <a:solidFill>
                  <a:srgbClr val="000000"/>
                </a:solidFill>
                <a:cs typeface="Calibri"/>
              </a:rPr>
              <a:t>↑ F</a:t>
            </a:r>
            <a:r>
              <a:rPr lang="en-US" spc="20" baseline="-25000" dirty="0">
                <a:solidFill>
                  <a:srgbClr val="000000"/>
                </a:solidFill>
                <a:cs typeface="Calibri"/>
              </a:rPr>
              <a:t>D 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due to the presence of electrically active N near SiO</a:t>
            </a:r>
            <a:r>
              <a:rPr lang="en-US" spc="20" baseline="-25000" dirty="0">
                <a:solidFill>
                  <a:srgbClr val="000000"/>
                </a:solidFill>
                <a:cs typeface="Calibri"/>
              </a:rPr>
              <a:t>2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/</a:t>
            </a:r>
            <a:r>
              <a:rPr lang="en-US" spc="20" dirty="0" err="1">
                <a:solidFill>
                  <a:srgbClr val="000000"/>
                </a:solidFill>
                <a:cs typeface="Calibri"/>
              </a:rPr>
              <a:t>SiC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 interface.</a:t>
            </a:r>
          </a:p>
          <a:p>
            <a:pPr marL="419090" marR="30479" indent="-380990" defTabSz="1219170" eaLnBrk="0" fontAlgn="base" hangingPunct="0">
              <a:lnSpc>
                <a:spcPct val="111700"/>
              </a:lnSpc>
              <a:spcBef>
                <a:spcPts val="95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pc="20" dirty="0">
                <a:solidFill>
                  <a:srgbClr val="000000"/>
                </a:solidFill>
                <a:cs typeface="Calibri"/>
              </a:rPr>
              <a:t>Good agreement between saturation voltage of F</a:t>
            </a:r>
            <a:r>
              <a:rPr lang="en-US" spc="20" baseline="-25000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 and C-V.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422727-DBD5-A492-2B9E-3EB0E8A7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019" y="3777452"/>
            <a:ext cx="3486637" cy="30293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655F82-7711-01A0-CFDE-9BB9C7F024E2}"/>
              </a:ext>
            </a:extLst>
          </p:cNvPr>
          <p:cNvSpPr txBox="1"/>
          <p:nvPr/>
        </p:nvSpPr>
        <p:spPr>
          <a:xfrm>
            <a:off x="263352" y="6517357"/>
            <a:ext cx="18467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400" dirty="0" err="1"/>
              <a:t>Courtesy</a:t>
            </a:r>
            <a:r>
              <a:rPr lang="de-CH" sz="1400" dirty="0"/>
              <a:t>: Maria Martins</a:t>
            </a:r>
          </a:p>
        </p:txBody>
      </p:sp>
    </p:spTree>
    <p:extLst>
      <p:ext uri="{BB962C8B-B14F-4D97-AF65-F5344CB8AC3E}">
        <p14:creationId xmlns:p14="http://schemas.microsoft.com/office/powerpoint/2010/main" val="428716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noProof="0" dirty="0"/>
              <a:t>Results N15-1300NO, T = 260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20B88F-B326-8646-D3BA-849717EC576F}"/>
              </a:ext>
            </a:extLst>
          </p:cNvPr>
          <p:cNvSpPr txBox="1"/>
          <p:nvPr/>
        </p:nvSpPr>
        <p:spPr>
          <a:xfrm>
            <a:off x="263352" y="6517357"/>
            <a:ext cx="18467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400" dirty="0" err="1"/>
              <a:t>Courtesy</a:t>
            </a:r>
            <a:r>
              <a:rPr lang="de-CH" sz="1400" dirty="0"/>
              <a:t>: Maria Martins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9B317-EAB5-923F-2618-D3CCCF202AFB}"/>
              </a:ext>
            </a:extLst>
          </p:cNvPr>
          <p:cNvSpPr txBox="1"/>
          <p:nvPr/>
        </p:nvSpPr>
        <p:spPr>
          <a:xfrm>
            <a:off x="911424" y="1388962"/>
            <a:ext cx="7441632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170" eaLnBrk="0" fontAlgn="base" hangingPunct="0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</a:rPr>
              <a:t>10-20 nm near the interface are affected by the electron concentration increase in accumulation condition.</a:t>
            </a:r>
          </a:p>
          <a:p>
            <a:pPr marL="228594" indent="-228594" defTabSz="1219170" eaLnBrk="0" fontAlgn="base" hangingPunct="0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</a:rPr>
              <a:t>Applied bias does not affect F</a:t>
            </a:r>
            <a:r>
              <a:rPr lang="en-GB" baseline="-25000" dirty="0">
                <a:solidFill>
                  <a:srgbClr val="000000"/>
                </a:solidFill>
              </a:rPr>
              <a:t>D</a:t>
            </a:r>
            <a:r>
              <a:rPr lang="en-GB" dirty="0">
                <a:solidFill>
                  <a:srgbClr val="000000"/>
                </a:solidFill>
              </a:rPr>
              <a:t> formation further from the interface.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5A629-6510-F21C-81FF-A6E775D4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56" y="1091347"/>
            <a:ext cx="3791479" cy="2791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7B00D-B556-FA65-75AB-177B4B89F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12" y="4105653"/>
            <a:ext cx="3060671" cy="241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30BC4-636E-717B-112E-81680BDF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327" y="2720551"/>
            <a:ext cx="5325218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noProof="0" dirty="0"/>
              <a:t>Results N17-1300NO, T = 260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720B88F-B326-8646-D3BA-849717EC576F}"/>
              </a:ext>
            </a:extLst>
          </p:cNvPr>
          <p:cNvSpPr txBox="1"/>
          <p:nvPr/>
        </p:nvSpPr>
        <p:spPr>
          <a:xfrm>
            <a:off x="263352" y="6517357"/>
            <a:ext cx="18467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400" dirty="0" err="1"/>
              <a:t>Courtesy</a:t>
            </a:r>
            <a:r>
              <a:rPr lang="de-CH" sz="1400" dirty="0"/>
              <a:t>: Maria Martins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176FF-275E-9378-CA9D-C1ADDED3A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1196752"/>
            <a:ext cx="9001000" cy="371799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1EAE1EA8-4479-AE3B-AFD1-8ECC097B945B}"/>
              </a:ext>
            </a:extLst>
          </p:cNvPr>
          <p:cNvSpPr txBox="1"/>
          <p:nvPr/>
        </p:nvSpPr>
        <p:spPr>
          <a:xfrm>
            <a:off x="4763853" y="5054971"/>
            <a:ext cx="4891848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</a:rPr>
              <a:t>A.F.A.Simões,H.V.Alberto,</a:t>
            </a:r>
            <a:r>
              <a:rPr lang="en-GB" sz="1200" i="1" dirty="0" err="1">
                <a:solidFill>
                  <a:srgbClr val="000000"/>
                </a:solidFill>
              </a:rPr>
              <a:t>et</a:t>
            </a:r>
            <a:r>
              <a:rPr lang="en-GB" sz="1200" i="1" dirty="0">
                <a:solidFill>
                  <a:srgbClr val="000000"/>
                </a:solidFill>
              </a:rPr>
              <a:t> al.</a:t>
            </a:r>
            <a:r>
              <a:rPr lang="en-GB" sz="1200" dirty="0">
                <a:solidFill>
                  <a:srgbClr val="000000"/>
                </a:solidFill>
              </a:rPr>
              <a:t>, n, Rev. Sci. </a:t>
            </a:r>
            <a:r>
              <a:rPr lang="en-GB" sz="1200" dirty="0" err="1">
                <a:solidFill>
                  <a:srgbClr val="000000"/>
                </a:solidFill>
              </a:rPr>
              <a:t>Instrum</a:t>
            </a:r>
            <a:r>
              <a:rPr lang="en-GB" sz="1200" dirty="0">
                <a:solidFill>
                  <a:srgbClr val="000000"/>
                </a:solidFill>
              </a:rPr>
              <a:t>. </a:t>
            </a:r>
            <a:r>
              <a:rPr lang="en-GB" sz="1200" b="1" dirty="0">
                <a:solidFill>
                  <a:srgbClr val="000000"/>
                </a:solidFill>
              </a:rPr>
              <a:t>91</a:t>
            </a:r>
            <a:r>
              <a:rPr lang="en-GB" sz="1200" dirty="0">
                <a:solidFill>
                  <a:srgbClr val="000000"/>
                </a:solidFill>
              </a:rPr>
              <a:t>, 023906 (2020)</a:t>
            </a:r>
          </a:p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ea typeface="ArialUnicodeMS" panose="020B0604020202020204" pitchFamily="34" charset="-128"/>
              </a:rPr>
              <a:t>M. Mendes Martins et al, J. Phys.: Conf. Ser. </a:t>
            </a:r>
            <a:r>
              <a:rPr lang="en-GB" sz="1200" b="1" dirty="0">
                <a:solidFill>
                  <a:srgbClr val="000000"/>
                </a:solidFill>
                <a:ea typeface="ArialUnicodeMS" panose="020B0604020202020204" pitchFamily="34" charset="-128"/>
              </a:rPr>
              <a:t>2462, </a:t>
            </a:r>
            <a:r>
              <a:rPr lang="en-GB" sz="1200" dirty="0">
                <a:solidFill>
                  <a:srgbClr val="000000"/>
                </a:solidFill>
                <a:ea typeface="ArialUnicodeMS" panose="020B0604020202020204" pitchFamily="34" charset="-128"/>
              </a:rPr>
              <a:t>012025 (2023)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4F87A6-C907-400F-0859-645B5207F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863466"/>
            <a:ext cx="2549654" cy="57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04EF-CE90-61E7-7535-832EEBD1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124744"/>
            <a:ext cx="8964613" cy="46446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Electric-Field low-energy-</a:t>
            </a:r>
            <a:r>
              <a:rPr lang="en-GB" sz="1800" dirty="0" err="1">
                <a:latin typeface="Symbol" panose="05050102010706020507" pitchFamily="18" charset="2"/>
              </a:rPr>
              <a:t>m</a:t>
            </a:r>
            <a:r>
              <a:rPr lang="en-GB" sz="1800" dirty="0" err="1"/>
              <a:t>SR</a:t>
            </a:r>
            <a:r>
              <a:rPr lang="en-GB" sz="1800" dirty="0"/>
              <a:t> (EF-LEM)</a:t>
            </a:r>
            <a:r>
              <a:rPr lang="en-US" sz="1800" dirty="0"/>
              <a:t> is a novel extension to LE-</a:t>
            </a:r>
            <a:r>
              <a:rPr lang="en-US" sz="1800" dirty="0" err="1">
                <a:latin typeface="Symbol" panose="05050102010706020507" pitchFamily="18" charset="2"/>
              </a:rPr>
              <a:t>m</a:t>
            </a:r>
            <a:r>
              <a:rPr lang="en-US" sz="1800" dirty="0" err="1"/>
              <a:t>SR</a:t>
            </a:r>
            <a:r>
              <a:rPr lang="en-US" sz="1800" dirty="0"/>
              <a:t> to study semiconductor interfaces with nanometer depth resolution under applied electric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 Si- and 4H-SiC-MOS structures, the final state of muonium is affected by the applied gate bias, providing information about charge carrier accumulation/depletion profiles with unprecedented depth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observed band-bending conditions – with increased precision around the oxide-semiconductor interface – agree with C-V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 SiO</a:t>
            </a:r>
            <a:r>
              <a:rPr lang="en-GB" sz="1800" baseline="-25000" dirty="0"/>
              <a:t>2</a:t>
            </a:r>
            <a:r>
              <a:rPr lang="en-GB" sz="1800" dirty="0"/>
              <a:t>/Si, an unexpected electron accumulation was observed in a 30-nm-wide region at the oxide interface, which cannot be reproduced by TCAD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 4H-SiC, the observed “induced electron accumulation” as a function of depth confirms the unintentional N doping caused by post-oxidation-annealing in NO</a:t>
            </a:r>
          </a:p>
          <a:p>
            <a:endParaRPr lang="en-GB" sz="18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0AD6-5C6F-7122-BC7A-9D45798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Neutron and Muon Sciences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BFE3-7119-B484-EE9F-779778D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472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361115" cy="810444"/>
          </a:xfrm>
        </p:spPr>
        <p:txBody>
          <a:bodyPr/>
          <a:lstStyle/>
          <a:p>
            <a:r>
              <a:rPr lang="en-GB" dirty="0"/>
              <a:t>LE-</a:t>
            </a:r>
            <a:r>
              <a:rPr lang="en-GB" dirty="0" err="1">
                <a:latin typeface="Symbol" panose="05050102010706020507" pitchFamily="18" charset="2"/>
              </a:rPr>
              <a:t>m</a:t>
            </a:r>
            <a:r>
              <a:rPr lang="en-GB" dirty="0" err="1"/>
              <a:t>SR</a:t>
            </a:r>
            <a:r>
              <a:rPr lang="en-GB" dirty="0"/>
              <a:t> publications related to defects, charge carrier profiles and band bending in semiconductors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04EF-CE90-61E7-7535-832EEBD1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8680"/>
            <a:ext cx="8964613" cy="4644616"/>
          </a:xfrm>
        </p:spPr>
        <p:txBody>
          <a:bodyPr/>
          <a:lstStyle/>
          <a:p>
            <a:r>
              <a:rPr lang="en-GB" sz="1600" noProof="0" dirty="0"/>
              <a:t>M. Martins et al., https://arxiv.org/abs/2405.18211</a:t>
            </a:r>
          </a:p>
          <a:p>
            <a:r>
              <a:rPr lang="en-GB" sz="1600" dirty="0"/>
              <a:t>P. Kumar et al., </a:t>
            </a:r>
            <a:r>
              <a:rPr lang="en-US" sz="1600" dirty="0"/>
              <a:t>Materials Science in Semiconductor Processing </a:t>
            </a:r>
            <a:r>
              <a:rPr lang="en-US" sz="1600" b="1" dirty="0"/>
              <a:t>174</a:t>
            </a:r>
            <a:r>
              <a:rPr lang="en-US" sz="1600" dirty="0"/>
              <a:t>, 108241 (2024)</a:t>
            </a:r>
          </a:p>
          <a:p>
            <a:r>
              <a:rPr lang="en-US" sz="1600" noProof="0" dirty="0"/>
              <a:t>M. Martins et al., Advanced Materials Interfaces </a:t>
            </a:r>
            <a:r>
              <a:rPr lang="en-US" sz="1600" b="1" noProof="0" dirty="0"/>
              <a:t>10</a:t>
            </a:r>
            <a:r>
              <a:rPr lang="en-US" sz="1600" noProof="0" dirty="0"/>
              <a:t>, 2300209 (2023)</a:t>
            </a:r>
          </a:p>
          <a:p>
            <a:r>
              <a:rPr lang="en-US" sz="1600" dirty="0"/>
              <a:t>P. Kumar et al., Physical Review Applied </a:t>
            </a:r>
            <a:r>
              <a:rPr lang="en-US" sz="1600" b="1" dirty="0"/>
              <a:t>19</a:t>
            </a:r>
            <a:r>
              <a:rPr lang="en-US" sz="1600" dirty="0"/>
              <a:t>, 054025 (2023)</a:t>
            </a:r>
          </a:p>
          <a:p>
            <a:r>
              <a:rPr lang="en-US" sz="1600" dirty="0"/>
              <a:t>P. Kumar et al., Materials Science Forum </a:t>
            </a:r>
            <a:r>
              <a:rPr lang="en-US" sz="1600" b="1" dirty="0"/>
              <a:t>1062</a:t>
            </a:r>
            <a:r>
              <a:rPr lang="en-US" sz="1600" dirty="0"/>
              <a:t>, 315 (2022)</a:t>
            </a:r>
          </a:p>
          <a:p>
            <a:r>
              <a:rPr lang="en-US" sz="1600" dirty="0"/>
              <a:t>H. Alberto et al., Advanced Materials Interfaces </a:t>
            </a:r>
            <a:r>
              <a:rPr lang="en-US" sz="1600" b="1" dirty="0"/>
              <a:t>9</a:t>
            </a:r>
            <a:r>
              <a:rPr lang="en-US" sz="1600" dirty="0"/>
              <a:t>, 2200374 (2022)</a:t>
            </a:r>
          </a:p>
          <a:p>
            <a:r>
              <a:rPr lang="en-US" sz="1600" dirty="0"/>
              <a:t>J. </a:t>
            </a:r>
            <a:r>
              <a:rPr lang="en-US" sz="1600" dirty="0" err="1"/>
              <a:t>Woerle</a:t>
            </a:r>
            <a:r>
              <a:rPr lang="en-US" sz="1600" dirty="0"/>
              <a:t> et al., Materials Science Forum </a:t>
            </a:r>
            <a:r>
              <a:rPr lang="en-US" sz="1600" b="1" dirty="0"/>
              <a:t>1004</a:t>
            </a:r>
            <a:r>
              <a:rPr lang="en-US" sz="1600" dirty="0"/>
              <a:t>, 581 (2020)</a:t>
            </a:r>
          </a:p>
          <a:p>
            <a:r>
              <a:rPr lang="en-US" sz="1600" dirty="0"/>
              <a:t>J. </a:t>
            </a:r>
            <a:r>
              <a:rPr lang="en-US" sz="1600" dirty="0" err="1"/>
              <a:t>Woerle</a:t>
            </a:r>
            <a:r>
              <a:rPr lang="en-US" sz="1600" dirty="0"/>
              <a:t> et al., Physical Review Applied </a:t>
            </a:r>
            <a:r>
              <a:rPr lang="en-US" sz="1600" b="1" dirty="0"/>
              <a:t>14</a:t>
            </a:r>
            <a:r>
              <a:rPr lang="en-US" sz="1600" dirty="0"/>
              <a:t>, 054053 (2020)</a:t>
            </a:r>
          </a:p>
          <a:p>
            <a:r>
              <a:rPr lang="en-US" sz="1600" dirty="0"/>
              <a:t>T. Prokscha et al., Physical Review Applied </a:t>
            </a:r>
            <a:r>
              <a:rPr lang="en-US" sz="1600" b="1" dirty="0"/>
              <a:t>14</a:t>
            </a:r>
            <a:r>
              <a:rPr lang="en-US" sz="1600" dirty="0"/>
              <a:t>, 014098 (2020)</a:t>
            </a:r>
          </a:p>
          <a:p>
            <a:r>
              <a:rPr lang="en-US" sz="1600" dirty="0"/>
              <a:t>M. </a:t>
            </a:r>
            <a:r>
              <a:rPr lang="en-US" sz="1600" dirty="0" err="1"/>
              <a:t>Curado</a:t>
            </a:r>
            <a:r>
              <a:rPr lang="en-US" sz="1600" dirty="0"/>
              <a:t> et al., Applied Materials Today </a:t>
            </a:r>
            <a:r>
              <a:rPr lang="en-US" sz="1600" b="1" dirty="0"/>
              <a:t>21</a:t>
            </a:r>
            <a:r>
              <a:rPr lang="en-US" sz="1600" dirty="0"/>
              <a:t>, 100867 (2020)</a:t>
            </a:r>
          </a:p>
          <a:p>
            <a:r>
              <a:rPr lang="en-US" sz="1600" dirty="0"/>
              <a:t>J. </a:t>
            </a:r>
            <a:r>
              <a:rPr lang="en-US" sz="1600" dirty="0" err="1"/>
              <a:t>Woerle</a:t>
            </a:r>
            <a:r>
              <a:rPr lang="en-US" sz="1600" dirty="0"/>
              <a:t> et al., Physical Review </a:t>
            </a:r>
            <a:r>
              <a:rPr lang="en-US" sz="1600" b="1" dirty="0"/>
              <a:t>B</a:t>
            </a:r>
            <a:r>
              <a:rPr lang="en-US" sz="1600" dirty="0"/>
              <a:t> </a:t>
            </a:r>
            <a:r>
              <a:rPr lang="en-US" sz="1600" b="1" dirty="0"/>
              <a:t>100</a:t>
            </a:r>
            <a:r>
              <a:rPr lang="en-US" sz="1600" dirty="0"/>
              <a:t>, 115202 (2019)</a:t>
            </a:r>
          </a:p>
          <a:p>
            <a:r>
              <a:rPr lang="en-US" sz="1600" dirty="0"/>
              <a:t>H. Alberto et al., Physical Review Materials </a:t>
            </a:r>
            <a:r>
              <a:rPr lang="en-US" sz="1600" b="1" dirty="0"/>
              <a:t>2</a:t>
            </a:r>
            <a:r>
              <a:rPr lang="en-US" sz="1600" dirty="0"/>
              <a:t>, 025402 (2018)</a:t>
            </a:r>
          </a:p>
          <a:p>
            <a:r>
              <a:rPr lang="en-US" sz="1600" dirty="0"/>
              <a:t>T. Prokscha, Journal of Physics: Conference Series </a:t>
            </a:r>
            <a:r>
              <a:rPr lang="en-US" sz="1600" b="1" dirty="0"/>
              <a:t>551</a:t>
            </a:r>
            <a:r>
              <a:rPr lang="en-US" sz="1600" dirty="0"/>
              <a:t>, 012049 (2014)</a:t>
            </a:r>
          </a:p>
          <a:p>
            <a:r>
              <a:rPr lang="en-US" sz="1600" dirty="0"/>
              <a:t>T. Prokscha et al., Physical Review </a:t>
            </a:r>
            <a:r>
              <a:rPr lang="en-US" sz="1600" b="1" dirty="0"/>
              <a:t>B 90</a:t>
            </a:r>
            <a:r>
              <a:rPr lang="en-US" sz="1600" dirty="0"/>
              <a:t>, 235303 (2014)</a:t>
            </a:r>
          </a:p>
          <a:p>
            <a:r>
              <a:rPr lang="en-US" sz="1600" dirty="0"/>
              <a:t>T. Prokscha et al, Scientific Reports </a:t>
            </a:r>
            <a:r>
              <a:rPr lang="en-US" sz="1600" b="1" dirty="0"/>
              <a:t>3</a:t>
            </a:r>
            <a:r>
              <a:rPr lang="en-US" sz="1600" dirty="0"/>
              <a:t>, 2569 (2013)</a:t>
            </a:r>
          </a:p>
          <a:p>
            <a:endParaRPr lang="en-US" sz="1800" dirty="0"/>
          </a:p>
          <a:p>
            <a:endParaRPr lang="en-GB" sz="1800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0AD6-5C6F-7122-BC7A-9D45798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Neutron and Muon Sciences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BFE3-7119-B484-EE9F-779778D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918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BF6-994D-F331-298E-DCBBBBF9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</p:spPr>
        <p:txBody>
          <a:bodyPr/>
          <a:lstStyle/>
          <a:p>
            <a:r>
              <a:rPr lang="en-GB" noProof="0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04EF-CE90-61E7-7535-832EEBD18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Maria Mendes Martins </a:t>
            </a:r>
            <a:r>
              <a:rPr lang="en-GB" dirty="0"/>
              <a:t>(PSI/ETH Zürich)</a:t>
            </a:r>
            <a:endParaRPr lang="en-GB" noProof="0" dirty="0"/>
          </a:p>
          <a:p>
            <a:r>
              <a:rPr lang="en-GB" dirty="0"/>
              <a:t>Zaher Salman (PSI)</a:t>
            </a:r>
            <a:endParaRPr lang="en-GB" noProof="0" dirty="0"/>
          </a:p>
          <a:p>
            <a:r>
              <a:rPr lang="en-GB" dirty="0"/>
              <a:t>Marianne </a:t>
            </a:r>
            <a:r>
              <a:rPr lang="en-GB" dirty="0" err="1"/>
              <a:t>Bathen</a:t>
            </a:r>
            <a:r>
              <a:rPr lang="en-GB" dirty="0"/>
              <a:t> (U Oslo/ETH Zürich)</a:t>
            </a:r>
            <a:endParaRPr lang="en-GB" noProof="0" dirty="0"/>
          </a:p>
          <a:p>
            <a:r>
              <a:rPr lang="en-GB" dirty="0"/>
              <a:t>Piyush Kumar (ETH Zürich)</a:t>
            </a:r>
            <a:endParaRPr lang="en-GB" noProof="0" dirty="0"/>
          </a:p>
          <a:p>
            <a:r>
              <a:rPr lang="en-GB" dirty="0"/>
              <a:t>Ulrike Grossner (ETH Zürich)</a:t>
            </a:r>
            <a:endParaRPr lang="en-GB" noProof="0" dirty="0"/>
          </a:p>
          <a:p>
            <a:endParaRPr lang="en-GB" dirty="0"/>
          </a:p>
          <a:p>
            <a:r>
              <a:rPr lang="en-GB" noProof="0" dirty="0"/>
              <a:t>Funding:</a:t>
            </a:r>
          </a:p>
          <a:p>
            <a:r>
              <a:rPr lang="en-GB" dirty="0"/>
              <a:t>SNSF grant number 192218</a:t>
            </a:r>
          </a:p>
          <a:p>
            <a:r>
              <a:rPr lang="en-GB" dirty="0"/>
              <a:t>ETH Zürich Postdoctoral Fellowship</a:t>
            </a:r>
          </a:p>
          <a:p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9756-45F9-5EB2-ABD8-7939EBE3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1454-3AC3-4C18-B6DB-AE47699C5530}" type="datetime1">
              <a:rPr lang="de-CH" smtClean="0"/>
              <a:t>14.07.2025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0AD6-5C6F-7122-BC7A-9D45798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Neutron and Muon Sciences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BFE3-7119-B484-EE9F-779778D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95394-F3A9-3A68-21A2-4A5CC714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156" y="280288"/>
            <a:ext cx="4305300" cy="41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8C406-D9F4-E138-6B72-AF7C94A78F34}"/>
              </a:ext>
            </a:extLst>
          </p:cNvPr>
          <p:cNvSpPr txBox="1"/>
          <p:nvPr/>
        </p:nvSpPr>
        <p:spPr>
          <a:xfrm>
            <a:off x="5447928" y="3274981"/>
            <a:ext cx="56487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3600" dirty="0" err="1"/>
              <a:t>Thank</a:t>
            </a:r>
            <a:r>
              <a:rPr lang="de-CH" sz="3600" dirty="0"/>
              <a:t> </a:t>
            </a:r>
            <a:r>
              <a:rPr lang="de-CH" sz="3600" dirty="0" err="1"/>
              <a:t>you</a:t>
            </a:r>
            <a:r>
              <a:rPr lang="de-CH" sz="3600" dirty="0"/>
              <a:t> </a:t>
            </a:r>
            <a:r>
              <a:rPr lang="de-CH" sz="3600" dirty="0" err="1"/>
              <a:t>for</a:t>
            </a:r>
            <a:r>
              <a:rPr lang="de-CH" sz="3600" dirty="0"/>
              <a:t> </a:t>
            </a:r>
            <a:r>
              <a:rPr lang="de-CH" sz="3600" dirty="0" err="1"/>
              <a:t>your</a:t>
            </a:r>
            <a:r>
              <a:rPr lang="de-CH" sz="3600" dirty="0"/>
              <a:t> </a:t>
            </a:r>
            <a:r>
              <a:rPr lang="de-CH" sz="3600" dirty="0" err="1"/>
              <a:t>attention</a:t>
            </a:r>
            <a:r>
              <a:rPr lang="de-CH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25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5FF3-520D-6BDB-10EE-D862F7F2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277200"/>
            <a:ext cx="8944033" cy="508500"/>
          </a:xfrm>
        </p:spPr>
        <p:txBody>
          <a:bodyPr/>
          <a:lstStyle/>
          <a:p>
            <a:r>
              <a:rPr lang="en-GB" dirty="0"/>
              <a:t>Muon signal in SiO</a:t>
            </a:r>
            <a:r>
              <a:rPr lang="en-GB" baseline="-25000" dirty="0"/>
              <a:t>2</a:t>
            </a:r>
            <a:r>
              <a:rPr lang="en-GB" dirty="0"/>
              <a:t> and 4H-SiC at 0.7 </a:t>
            </a:r>
            <a:r>
              <a:rPr lang="en-GB" dirty="0" err="1"/>
              <a:t>mT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729D0-9AF9-43BC-D348-1E946406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6312" y="4968000"/>
            <a:ext cx="575742" cy="147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189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377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566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754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5943" algn="l" defTabSz="45718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131" algn="l" defTabSz="45718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320" algn="l" defTabSz="45718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509" algn="l" defTabSz="45718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42B09-1C72-B9A6-0F21-9384648CADF2}"/>
              </a:ext>
            </a:extLst>
          </p:cNvPr>
          <p:cNvGrpSpPr>
            <a:grpSpLocks noChangeAspect="1"/>
          </p:cNvGrpSpPr>
          <p:nvPr/>
        </p:nvGrpSpPr>
        <p:grpSpPr>
          <a:xfrm>
            <a:off x="1631437" y="1692380"/>
            <a:ext cx="8929127" cy="3749051"/>
            <a:chOff x="1301750" y="1416050"/>
            <a:chExt cx="7772400" cy="3263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6D6210-3AC9-7B36-C00A-C29E38D3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750" y="1416050"/>
              <a:ext cx="7772400" cy="32633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33AFF5-B272-0BFD-E515-755E189AB33E}"/>
                </a:ext>
              </a:extLst>
            </p:cNvPr>
            <p:cNvSpPr/>
            <p:nvPr/>
          </p:nvSpPr>
          <p:spPr>
            <a:xfrm>
              <a:off x="6096000" y="2203554"/>
              <a:ext cx="2208551" cy="41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700CE9-0687-F773-FDBF-4FD63FDBA987}"/>
              </a:ext>
            </a:extLst>
          </p:cNvPr>
          <p:cNvSpPr txBox="1"/>
          <p:nvPr/>
        </p:nvSpPr>
        <p:spPr>
          <a:xfrm>
            <a:off x="2118415" y="5450439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C1D1E"/>
                </a:solidFill>
              </a:rPr>
              <a:t>M. Mendes Martins, et al., </a:t>
            </a:r>
            <a:r>
              <a:rPr lang="en-GB" sz="1400" i="1" dirty="0">
                <a:solidFill>
                  <a:srgbClr val="1C1D1E"/>
                </a:solidFill>
              </a:rPr>
              <a:t>Adv. Mater. Interfaces</a:t>
            </a:r>
            <a:r>
              <a:rPr lang="en-GB" sz="1400" dirty="0">
                <a:solidFill>
                  <a:srgbClr val="1C1D1E"/>
                </a:solidFill>
              </a:rPr>
              <a:t>,  10, 2300209 (2023)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15855-CA01-E090-4D65-A216C6D8F75E}"/>
              </a:ext>
            </a:extLst>
          </p:cNvPr>
          <p:cNvSpPr txBox="1"/>
          <p:nvPr/>
        </p:nvSpPr>
        <p:spPr>
          <a:xfrm>
            <a:off x="263352" y="6517357"/>
            <a:ext cx="18467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400" dirty="0" err="1"/>
              <a:t>Courtesy</a:t>
            </a:r>
            <a:r>
              <a:rPr lang="de-CH" sz="1400" dirty="0"/>
              <a:t>: Maria Martins</a:t>
            </a:r>
          </a:p>
        </p:txBody>
      </p:sp>
    </p:spTree>
    <p:extLst>
      <p:ext uri="{BB962C8B-B14F-4D97-AF65-F5344CB8AC3E}">
        <p14:creationId xmlns:p14="http://schemas.microsoft.com/office/powerpoint/2010/main" val="13651638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9730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B596C24E-5A42-44DE-BCD2-BCD725B31E78}" type="slidenum"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2</a:t>
            </a:fld>
            <a:endParaRPr lang="en-US" sz="900" spc="-1">
              <a:latin typeface="Times New Roman"/>
            </a:endParaRPr>
          </a:p>
        </p:txBody>
      </p:sp>
      <p:sp>
        <p:nvSpPr>
          <p:cNvPr id="965" name="TextShape 2"/>
          <p:cNvSpPr txBox="1"/>
          <p:nvPr/>
        </p:nvSpPr>
        <p:spPr>
          <a:xfrm>
            <a:off x="694800" y="980728"/>
            <a:ext cx="9505056" cy="53285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br>
              <a:rPr lang="en-US" dirty="0"/>
            </a:br>
            <a:r>
              <a:rPr lang="en-US" b="1" spc="-1" dirty="0"/>
              <a:t>Why is this interesting?</a:t>
            </a:r>
            <a:br>
              <a:rPr lang="en-US" dirty="0"/>
            </a:br>
            <a:br>
              <a:rPr lang="en-US" dirty="0"/>
            </a:br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Controlled manipulation of charge carrier concentration in nanometer-thin layers is the basis of current semiconductor technology</a:t>
            </a:r>
            <a:r>
              <a:rPr lang="en-US" b="1" spc="-1" dirty="0"/>
              <a:t>. </a:t>
            </a:r>
            <a:r>
              <a:rPr lang="en-US" spc="-1" dirty="0"/>
              <a:t>Usually, macroscopic transport measurements and modeling are used to determine charge carrier profiles across interfaces – however, depth resolution is limited to tens of nm or even &gt; 100 nm.</a:t>
            </a:r>
          </a:p>
          <a:p>
            <a:endParaRPr lang="en-US" spc="-1" dirty="0"/>
          </a:p>
          <a:p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attempt to build more energy-efficient devices the understanding of the characteristics of semiconductor interfaces with nanometer depth resolution is of prime importance</a:t>
            </a:r>
            <a:r>
              <a:rPr lang="en-US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pc="-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pc="-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pc="-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pc="-1" dirty="0"/>
          </a:p>
          <a:p>
            <a:endParaRPr lang="en-US" spc="-1" dirty="0"/>
          </a:p>
          <a:p>
            <a:endParaRPr lang="en-US" b="1" spc="-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formation and spin-depolarization of muonium is sensitive to the presence of free charge carriers and defects.</a:t>
            </a:r>
          </a:p>
          <a:p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A6E86E7-3841-0297-83C3-179925EA9711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361115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Muonium</a:t>
            </a:r>
            <a:r>
              <a:rPr lang="en-US" sz="2600" b="1" spc="-1" dirty="0">
                <a:latin typeface="+mj-lt"/>
              </a:rPr>
              <a:t> as a tool to characterize semiconductor interfaces</a:t>
            </a:r>
          </a:p>
          <a:p>
            <a:endParaRPr lang="de-CH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635EC8-0B49-B54D-65F9-D1F85D917B76}"/>
              </a:ext>
            </a:extLst>
          </p:cNvPr>
          <p:cNvGrpSpPr/>
          <p:nvPr/>
        </p:nvGrpSpPr>
        <p:grpSpPr>
          <a:xfrm>
            <a:off x="3662503" y="2420888"/>
            <a:ext cx="8281844" cy="3163671"/>
            <a:chOff x="3662503" y="2420888"/>
            <a:chExt cx="8281844" cy="31636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F7947C-52C3-5545-0B30-7A238A59E09F}"/>
                </a:ext>
              </a:extLst>
            </p:cNvPr>
            <p:cNvGrpSpPr/>
            <p:nvPr/>
          </p:nvGrpSpPr>
          <p:grpSpPr>
            <a:xfrm>
              <a:off x="9336360" y="2420888"/>
              <a:ext cx="2607987" cy="3163671"/>
              <a:chOff x="1221606" y="1273573"/>
              <a:chExt cx="2607987" cy="316367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1B746F5-3758-2E04-0B5C-B639A5F26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606" y="2612664"/>
                <a:ext cx="2607987" cy="1824580"/>
              </a:xfrm>
              <a:prstGeom prst="rect">
                <a:avLst/>
              </a:prstGeom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D82AB94-4863-A95E-5A63-AC89170BA2D3}"/>
                  </a:ext>
                </a:extLst>
              </p:cNvPr>
              <p:cNvGrpSpPr/>
              <p:nvPr/>
            </p:nvGrpSpPr>
            <p:grpSpPr>
              <a:xfrm>
                <a:off x="1860920" y="1851670"/>
                <a:ext cx="1642613" cy="1224136"/>
                <a:chOff x="2034625" y="1779929"/>
                <a:chExt cx="995399" cy="1295877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6F42E8EB-BDD4-2426-A7E2-0FA8F8786F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80834" y="1779929"/>
                  <a:ext cx="249190" cy="11518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1FC55E5-0FF5-FF79-E271-DAE5A2D4AEFF}"/>
                    </a:ext>
                  </a:extLst>
                </p:cNvPr>
                <p:cNvSpPr/>
                <p:nvPr/>
              </p:nvSpPr>
              <p:spPr bwMode="auto">
                <a:xfrm>
                  <a:off x="2283815" y="2931790"/>
                  <a:ext cx="487985" cy="144016"/>
                </a:xfrm>
                <a:prstGeom prst="rect">
                  <a:avLst/>
                </a:prstGeom>
                <a:noFill/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3F08272C-89B6-8541-84C8-DB50EA3F5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034625" y="1793602"/>
                  <a:ext cx="249190" cy="11518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8AF5FDD-CDD9-9205-5B66-CFA82BADE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2350779" y="783713"/>
                <a:ext cx="662894" cy="1642613"/>
              </a:xfrm>
              <a:prstGeom prst="rect">
                <a:avLst/>
              </a:prstGeom>
            </p:spPr>
          </p:pic>
        </p:grpSp>
        <p:pic>
          <p:nvPicPr>
            <p:cNvPr id="10" name="Picture 2" descr="An electric car charging">
              <a:extLst>
                <a:ext uri="{FF2B5EF4-FFF2-40B4-BE49-F238E27FC236}">
                  <a16:creationId xmlns:a16="http://schemas.microsoft.com/office/drawing/2014/main" id="{1AB1387C-F1D3-006D-EF2A-AACBF2A2C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503" y="3936902"/>
              <a:ext cx="2204739" cy="1470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75F2BDF-C4C6-45B5-C503-79AB0F28CB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0" r="5390"/>
            <a:stretch/>
          </p:blipFill>
          <p:spPr bwMode="auto">
            <a:xfrm>
              <a:off x="6277334" y="3936902"/>
              <a:ext cx="2356879" cy="1572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42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9730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B596C24E-5A42-44DE-BCD2-BCD725B31E78}" type="slidenum"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3</a:t>
            </a:fld>
            <a:endParaRPr lang="en-US" sz="900" spc="-1">
              <a:latin typeface="Times New Roman"/>
            </a:endParaRPr>
          </a:p>
        </p:txBody>
      </p:sp>
      <p:sp>
        <p:nvSpPr>
          <p:cNvPr id="965" name="TextShape 2"/>
          <p:cNvSpPr txBox="1"/>
          <p:nvPr/>
        </p:nvSpPr>
        <p:spPr>
          <a:xfrm>
            <a:off x="694800" y="980728"/>
            <a:ext cx="9505056" cy="49988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br>
              <a:rPr lang="en-US" dirty="0"/>
            </a:br>
            <a:r>
              <a:rPr lang="en-US" b="1" spc="-1" dirty="0"/>
              <a:t>Why is this interesting?</a:t>
            </a:r>
          </a:p>
          <a:p>
            <a:endParaRPr lang="en-US" b="1" spc="-1" dirty="0"/>
          </a:p>
          <a:p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Low-energy </a:t>
            </a:r>
            <a:r>
              <a:rPr lang="en-US" b="1" spc="-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b="1" spc="-1" baseline="30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spc="-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SR</a:t>
            </a:r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(1-30 keV, mean depths 5-200nm) as a local probe technique with nm depth resolution can provide hitherto </a:t>
            </a:r>
            <a:r>
              <a:rPr lang="en-US" b="1" spc="-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unaccessible</a:t>
            </a:r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direct information </a:t>
            </a:r>
            <a:r>
              <a:rPr lang="en-US" spc="-1" dirty="0"/>
              <a:t>about carrier/defect profiles and dynamics at semiconductor surfaces and interfaces (e.g., metal-oxide-semiconductor MOS structures, </a:t>
            </a:r>
            <a:r>
              <a:rPr lang="en-US" spc="-1" dirty="0" err="1"/>
              <a:t>pn</a:t>
            </a:r>
            <a:r>
              <a:rPr lang="en-US" spc="-1" dirty="0"/>
              <a:t>-junctions).</a:t>
            </a:r>
          </a:p>
          <a:p>
            <a:endParaRPr lang="en-US" spc="-1" dirty="0"/>
          </a:p>
          <a:p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Here: use the SiO</a:t>
            </a:r>
            <a:r>
              <a:rPr lang="en-US" b="1" spc="-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/Si and SiO</a:t>
            </a:r>
            <a:r>
              <a:rPr lang="en-US" b="1" spc="-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/4H-SiC interfaces in a MOS structure as prototype systems to test the feasibility of detecting the variation of charge carrier concentrations at the interface by applying a gate bias to the MOS.</a:t>
            </a:r>
          </a:p>
          <a:p>
            <a:endParaRPr lang="en-US" spc="-1" dirty="0">
              <a:solidFill>
                <a:schemeClr val="accent3"/>
              </a:solidFill>
            </a:endParaRPr>
          </a:p>
          <a:p>
            <a:r>
              <a:rPr lang="en-US" b="1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Application to technologically and scientifically relevant devices</a:t>
            </a:r>
            <a:r>
              <a:rPr lang="en-US" spc="-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pc="-1" dirty="0"/>
              <a:t>solar cell structures (Coimbra team, </a:t>
            </a:r>
            <a:r>
              <a:rPr lang="en-US" spc="-1" dirty="0" err="1"/>
              <a:t>Xiaojie</a:t>
            </a:r>
            <a:r>
              <a:rPr lang="en-US" spc="-1" dirty="0"/>
              <a:t> Ni et al.), oxide-semiconductor interfaces in advanced power devices, quantum well structures etc.</a:t>
            </a:r>
          </a:p>
          <a:p>
            <a:br>
              <a:rPr lang="en-US" dirty="0"/>
            </a:br>
            <a:br>
              <a:rPr lang="en-US" dirty="0"/>
            </a:br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endParaRPr lang="en-US" sz="1600" spc="-1" dirty="0">
              <a:solidFill>
                <a:srgbClr val="666666"/>
              </a:solidFill>
              <a:latin typeface="Calibri"/>
            </a:endParaRP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A6E86E7-3841-0297-83C3-179925EA9711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361115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M</a:t>
            </a:r>
            <a:r>
              <a:rPr lang="en-US" sz="2600" b="1" spc="-1" dirty="0">
                <a:latin typeface="+mj-lt"/>
              </a:rPr>
              <a:t>uonium as a tool to characterize semiconductor interfaces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19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3D1DE-D51A-22F3-C639-A9862D67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4104000"/>
            <a:ext cx="4026789" cy="264490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44C421E-C5A3-CB3B-ADD7-DA8874CE2EF2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Muonium </a:t>
            </a:r>
            <a:r>
              <a:rPr lang="de-CH" spc="-1" dirty="0"/>
              <a:t>Mu</a:t>
            </a:r>
            <a:r>
              <a:rPr lang="de-CH" spc="-1" baseline="30000" dirty="0"/>
              <a:t>0</a:t>
            </a:r>
            <a:r>
              <a:rPr lang="de-CH" spc="-1" dirty="0"/>
              <a:t> </a:t>
            </a:r>
            <a:r>
              <a:rPr lang="en-US" spc="-1" dirty="0"/>
              <a:t>in Si: Mu</a:t>
            </a:r>
            <a:r>
              <a:rPr lang="en-US" spc="-1" baseline="-25000" dirty="0"/>
              <a:t>T</a:t>
            </a:r>
            <a:r>
              <a:rPr lang="en-US" spc="-1" baseline="30000" dirty="0"/>
              <a:t>0</a:t>
            </a:r>
            <a:r>
              <a:rPr lang="en-US" spc="-1" dirty="0"/>
              <a:t>, Mu</a:t>
            </a:r>
            <a:r>
              <a:rPr lang="en-US" spc="-1" baseline="-25000" dirty="0"/>
              <a:t>BC</a:t>
            </a:r>
            <a:r>
              <a:rPr lang="en-US" spc="-1" baseline="30000" dirty="0"/>
              <a:t>0</a:t>
            </a:r>
            <a:endParaRPr lang="en-US" sz="2600" b="1" spc="-1" baseline="30000" dirty="0">
              <a:latin typeface="+mj-lt"/>
            </a:endParaRPr>
          </a:p>
          <a:p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7D4A7-A7F7-CEEA-02DB-15D39B83F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763200"/>
            <a:ext cx="4321493" cy="2947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D22C7-FB6E-B21C-0B0B-C60EE753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0" y="1088740"/>
            <a:ext cx="2620543" cy="23154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6ECC-5402-9C6D-9DDC-423BEB2F2215}"/>
              </a:ext>
            </a:extLst>
          </p:cNvPr>
          <p:cNvGrpSpPr/>
          <p:nvPr/>
        </p:nvGrpSpPr>
        <p:grpSpPr>
          <a:xfrm>
            <a:off x="695325" y="5517232"/>
            <a:ext cx="5040635" cy="1417080"/>
            <a:chOff x="695325" y="5324288"/>
            <a:chExt cx="5040635" cy="1417080"/>
          </a:xfrm>
        </p:grpSpPr>
        <p:sp>
          <p:nvSpPr>
            <p:cNvPr id="8" name="TextShape 8">
              <a:extLst>
                <a:ext uri="{FF2B5EF4-FFF2-40B4-BE49-F238E27FC236}">
                  <a16:creationId xmlns:a16="http://schemas.microsoft.com/office/drawing/2014/main" id="{96565F6C-C834-6A37-918A-9A5A3CDF901F}"/>
                </a:ext>
              </a:extLst>
            </p:cNvPr>
            <p:cNvSpPr txBox="1"/>
            <p:nvPr/>
          </p:nvSpPr>
          <p:spPr>
            <a:xfrm>
              <a:off x="695325" y="5756483"/>
              <a:ext cx="5040635" cy="98488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n</a:t>
              </a:r>
              <a:r>
                <a:rPr lang="en-US" sz="1400" i="1" spc="-1" baseline="-25000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m</a:t>
              </a:r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ea typeface="DejaVu Sans"/>
                </a:rPr>
                <a:t>: 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Larmor precession frequency of 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m</a:t>
              </a:r>
              <a:r>
                <a:rPr lang="en-US" sz="1400" spc="-1" baseline="30000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+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, 20.4 MHz at B = 0.15 T</a:t>
              </a:r>
              <a:endParaRPr lang="en-US" sz="1400" spc="-1" baseline="30000" dirty="0">
                <a:solidFill>
                  <a:schemeClr val="accent2">
                    <a:lumMod val="75000"/>
                  </a:schemeClr>
                </a:solidFill>
                <a:ea typeface="DejaVu Sans"/>
              </a:endParaRPr>
            </a:p>
            <a:p>
              <a:endParaRPr lang="en-US" sz="1400" i="1" spc="-1" baseline="30000" dirty="0">
                <a:solidFill>
                  <a:srgbClr val="000000"/>
                </a:solidFill>
                <a:latin typeface="Times New Roman"/>
                <a:ea typeface="DejaVu Sans"/>
              </a:endParaRPr>
            </a:p>
            <a:p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DejaVu Sans"/>
                  <a:ea typeface="DejaVu Sans"/>
                </a:rPr>
                <a:t>θ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</a:rPr>
                <a:t>: 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</a:rPr>
                <a:t>angle between Mu symmetry axis (&lt;111&gt; in Si) and applied magnetic field, 54.7</a:t>
              </a:r>
              <a:r>
                <a:rPr lang="en-US" sz="1400" spc="-1" baseline="30000" dirty="0">
                  <a:solidFill>
                    <a:schemeClr val="accent2">
                      <a:lumMod val="75000"/>
                    </a:schemeClr>
                  </a:solidFill>
                </a:rPr>
                <a:t>o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</a:rPr>
                <a:t> if B || &lt;100&gt;</a:t>
              </a:r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FF58565D-1024-A3F3-7089-459BC38A076D}"/>
                </a:ext>
              </a:extLst>
            </p:cNvPr>
            <p:cNvGrpSpPr/>
            <p:nvPr/>
          </p:nvGrpSpPr>
          <p:grpSpPr>
            <a:xfrm>
              <a:off x="695325" y="5324288"/>
              <a:ext cx="4673512" cy="336960"/>
              <a:chOff x="-533560" y="4491720"/>
              <a:chExt cx="4673512" cy="336960"/>
            </a:xfrm>
          </p:grpSpPr>
          <p:pic>
            <p:nvPicPr>
              <p:cNvPr id="13" name="Grafik 1110">
                <a:extLst>
                  <a:ext uri="{FF2B5EF4-FFF2-40B4-BE49-F238E27FC236}">
                    <a16:creationId xmlns:a16="http://schemas.microsoft.com/office/drawing/2014/main" id="{BB150D1C-E4C6-D6A6-3648-5DDC77E4C278}"/>
                  </a:ext>
                </a:extLst>
              </p:cNvPr>
              <p:cNvPicPr/>
              <p:nvPr/>
            </p:nvPicPr>
            <p:blipFill>
              <a:blip r:embed="rId6"/>
              <a:stretch/>
            </p:blipFill>
            <p:spPr>
              <a:xfrm>
                <a:off x="1168152" y="4517640"/>
                <a:ext cx="2971800" cy="3110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" name="TextShape 7">
                <a:extLst>
                  <a:ext uri="{FF2B5EF4-FFF2-40B4-BE49-F238E27FC236}">
                    <a16:creationId xmlns:a16="http://schemas.microsoft.com/office/drawing/2014/main" id="{C1E226C6-9DF3-D583-535F-8653F3ACC2E0}"/>
                  </a:ext>
                </a:extLst>
              </p:cNvPr>
              <p:cNvSpPr txBox="1"/>
              <p:nvPr/>
            </p:nvSpPr>
            <p:spPr>
              <a:xfrm>
                <a:off x="-533560" y="4491720"/>
                <a:ext cx="1505160" cy="333720"/>
              </a:xfrm>
              <a:prstGeom prst="rect">
                <a:avLst/>
              </a:prstGeom>
              <a:solidFill>
                <a:srgbClr val="E6E64C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txBody>
              <a:bodyPr lIns="90000" tIns="45000" rIns="90000" bIns="45000"/>
              <a:lstStyle/>
              <a:p>
                <a:r>
                  <a:rPr lang="en-US" sz="1600" spc="-1">
                    <a:solidFill>
                      <a:srgbClr val="000000"/>
                    </a:solidFill>
                    <a:latin typeface="Arial"/>
                  </a:rPr>
                  <a:t>High field limit:</a:t>
                </a:r>
                <a:endParaRPr lang="en-US" sz="1600" spc="-1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600CEE2-8AC5-8589-6027-5E8DE97B464B}"/>
              </a:ext>
            </a:extLst>
          </p:cNvPr>
          <p:cNvSpPr txBox="1"/>
          <p:nvPr/>
        </p:nvSpPr>
        <p:spPr>
          <a:xfrm>
            <a:off x="695325" y="4653136"/>
            <a:ext cx="62884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>
                <a:solidFill>
                  <a:schemeClr val="accent3"/>
                </a:solidFill>
              </a:rPr>
              <a:t>@0.15 T, Mu</a:t>
            </a:r>
            <a:r>
              <a:rPr lang="de-CH" sz="1600" baseline="-25000" dirty="0">
                <a:solidFill>
                  <a:schemeClr val="accent3"/>
                </a:solidFill>
              </a:rPr>
              <a:t>T</a:t>
            </a:r>
            <a:r>
              <a:rPr lang="de-CH" sz="1600" baseline="30000" dirty="0">
                <a:solidFill>
                  <a:schemeClr val="accent3"/>
                </a:solidFill>
              </a:rPr>
              <a:t>0</a:t>
            </a:r>
            <a:r>
              <a:rPr lang="de-CH" sz="1600" dirty="0">
                <a:solidFill>
                  <a:schemeClr val="accent3"/>
                </a:solidFill>
              </a:rPr>
              <a:t>: </a:t>
            </a:r>
            <a:r>
              <a:rPr lang="de-CH" sz="1600" dirty="0">
                <a:solidFill>
                  <a:schemeClr val="accent3"/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3"/>
                </a:solidFill>
              </a:rPr>
              <a:t>12</a:t>
            </a:r>
            <a:r>
              <a:rPr lang="de-CH" sz="1600" dirty="0">
                <a:solidFill>
                  <a:schemeClr val="accent3"/>
                </a:solidFill>
              </a:rPr>
              <a:t> = 756.4 MHz, </a:t>
            </a:r>
            <a:r>
              <a:rPr lang="de-CH" sz="1600" dirty="0">
                <a:solidFill>
                  <a:schemeClr val="accent3"/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3"/>
                </a:solidFill>
              </a:rPr>
              <a:t>34</a:t>
            </a:r>
            <a:r>
              <a:rPr lang="de-CH" sz="1600" dirty="0">
                <a:solidFill>
                  <a:schemeClr val="accent3"/>
                </a:solidFill>
              </a:rPr>
              <a:t> = 1249.6 MHz (</a:t>
            </a:r>
            <a:r>
              <a:rPr lang="de-CH" sz="1600" dirty="0" err="1">
                <a:solidFill>
                  <a:schemeClr val="accent3"/>
                </a:solidFill>
              </a:rPr>
              <a:t>unobservable</a:t>
            </a:r>
            <a:r>
              <a:rPr lang="de-CH" sz="1600" dirty="0">
                <a:solidFill>
                  <a:schemeClr val="accent3"/>
                </a:solidFill>
              </a:rPr>
              <a:t> in LEM)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00894-595B-6736-17BF-E65A2ECB1FF8}"/>
              </a:ext>
            </a:extLst>
          </p:cNvPr>
          <p:cNvSpPr txBox="1"/>
          <p:nvPr/>
        </p:nvSpPr>
        <p:spPr>
          <a:xfrm>
            <a:off x="695325" y="4982979"/>
            <a:ext cx="40707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@0.15 T, Mu</a:t>
            </a:r>
            <a:r>
              <a:rPr lang="de-CH" sz="16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BC</a:t>
            </a:r>
            <a:r>
              <a:rPr lang="de-CH" sz="1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</a:t>
            </a:r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22.3 MHz, </a:t>
            </a:r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34</a:t>
            </a:r>
            <a:r>
              <a:rPr lang="de-CH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57.0 MHz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9E2DD6-FAB7-CB57-3A0D-3298687CD807}"/>
              </a:ext>
            </a:extLst>
          </p:cNvPr>
          <p:cNvSpPr txBox="1"/>
          <p:nvPr/>
        </p:nvSpPr>
        <p:spPr>
          <a:xfrm>
            <a:off x="11289611" y="1988840"/>
            <a:ext cx="639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Mu</a:t>
            </a:r>
            <a:r>
              <a:rPr lang="de-CH" b="1" baseline="-25000" dirty="0"/>
              <a:t>T</a:t>
            </a:r>
            <a:r>
              <a:rPr lang="de-CH" b="1" baseline="300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AD2516-B520-E5F7-49D8-E604C67A3437}"/>
              </a:ext>
            </a:extLst>
          </p:cNvPr>
          <p:cNvSpPr txBox="1"/>
          <p:nvPr/>
        </p:nvSpPr>
        <p:spPr>
          <a:xfrm>
            <a:off x="11289611" y="4880193"/>
            <a:ext cx="639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Mu</a:t>
            </a:r>
            <a:r>
              <a:rPr lang="de-CH" b="1" baseline="-25000" dirty="0"/>
              <a:t>BC</a:t>
            </a:r>
            <a:r>
              <a:rPr lang="de-CH" b="1" baseline="30000" dirty="0"/>
              <a:t>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485D6-38F2-F928-5D1C-253D3063835F}"/>
              </a:ext>
            </a:extLst>
          </p:cNvPr>
          <p:cNvGrpSpPr/>
          <p:nvPr/>
        </p:nvGrpSpPr>
        <p:grpSpPr>
          <a:xfrm>
            <a:off x="715470" y="3501008"/>
            <a:ext cx="6741974" cy="738664"/>
            <a:chOff x="574298" y="3645024"/>
            <a:chExt cx="6741974" cy="738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53D0E8-F9B7-BDB0-A4C9-800504E5EF18}"/>
                </a:ext>
              </a:extLst>
            </p:cNvPr>
            <p:cNvGrpSpPr/>
            <p:nvPr/>
          </p:nvGrpSpPr>
          <p:grpSpPr>
            <a:xfrm>
              <a:off x="3672000" y="4293096"/>
              <a:ext cx="87760" cy="59847"/>
              <a:chOff x="335360" y="6021288"/>
              <a:chExt cx="288032" cy="21602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C3FD3E5-A809-5F12-C3B9-20AF72FAA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376" y="6021288"/>
                <a:ext cx="0" cy="2160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CE4E4BB-45AB-8C0C-BA87-E3187D09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60" y="6237312"/>
                <a:ext cx="2880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C0129F-2723-E930-A76F-DF20D9443F45}"/>
                </a:ext>
              </a:extLst>
            </p:cNvPr>
            <p:cNvSpPr txBox="1"/>
            <p:nvPr/>
          </p:nvSpPr>
          <p:spPr>
            <a:xfrm>
              <a:off x="574298" y="3645024"/>
              <a:ext cx="67419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CH" sz="1600" dirty="0"/>
                <a:t>Mu</a:t>
              </a:r>
              <a:r>
                <a:rPr lang="de-CH" sz="1600" baseline="-25000" dirty="0"/>
                <a:t>T</a:t>
              </a:r>
              <a:r>
                <a:rPr lang="de-CH" sz="1600" baseline="30000" dirty="0"/>
                <a:t>0</a:t>
              </a:r>
              <a:r>
                <a:rPr lang="de-CH" sz="1600" dirty="0"/>
                <a:t>: </a:t>
              </a:r>
              <a:r>
                <a:rPr lang="de-CH" sz="1600" dirty="0" err="1"/>
                <a:t>isotropic</a:t>
              </a:r>
              <a:r>
                <a:rPr lang="de-CH" sz="1600" dirty="0"/>
                <a:t>, A = 2006 MHz, </a:t>
              </a:r>
              <a:r>
                <a:rPr lang="de-CH" sz="1600" dirty="0" err="1"/>
                <a:t>charge</a:t>
              </a:r>
              <a:r>
                <a:rPr lang="de-CH" sz="1600" dirty="0"/>
                <a:t> </a:t>
              </a:r>
              <a:r>
                <a:rPr lang="de-CH" sz="1600" dirty="0" err="1"/>
                <a:t>states</a:t>
              </a:r>
              <a:r>
                <a:rPr lang="de-CH" sz="1600" dirty="0"/>
                <a:t> Mu</a:t>
              </a:r>
              <a:r>
                <a:rPr lang="de-CH" sz="1600" baseline="-25000" dirty="0"/>
                <a:t>T</a:t>
              </a:r>
              <a:r>
                <a:rPr lang="de-CH" sz="1600" baseline="30000" dirty="0"/>
                <a:t>0</a:t>
              </a:r>
              <a:r>
                <a:rPr lang="de-CH" sz="1600" dirty="0"/>
                <a:t>, </a:t>
              </a:r>
              <a:r>
                <a:rPr lang="de-CH" sz="1600" dirty="0" err="1"/>
                <a:t>Mu</a:t>
              </a:r>
              <a:r>
                <a:rPr lang="de-CH" sz="1600" baseline="-25000" dirty="0" err="1"/>
                <a:t>T</a:t>
              </a:r>
              <a:r>
                <a:rPr lang="de-CH" sz="1600" baseline="30000" dirty="0"/>
                <a:t>-</a:t>
              </a:r>
            </a:p>
            <a:p>
              <a:pPr algn="l"/>
              <a:endParaRPr lang="de-CH" sz="1600" dirty="0"/>
            </a:p>
            <a:p>
              <a:pPr algn="l"/>
              <a:r>
                <a:rPr lang="de-CH" sz="1600" dirty="0"/>
                <a:t>Mu</a:t>
              </a:r>
              <a:r>
                <a:rPr lang="de-CH" sz="1600" baseline="-25000" dirty="0"/>
                <a:t>BC</a:t>
              </a:r>
              <a:r>
                <a:rPr lang="de-CH" sz="1600" baseline="30000" dirty="0"/>
                <a:t>0</a:t>
              </a:r>
              <a:r>
                <a:rPr lang="de-CH" sz="1600" dirty="0"/>
                <a:t>: </a:t>
              </a:r>
              <a:r>
                <a:rPr lang="de-CH" sz="1600" dirty="0" err="1"/>
                <a:t>anisotropic</a:t>
              </a:r>
              <a:r>
                <a:rPr lang="de-CH" sz="1600" dirty="0"/>
                <a:t>, </a:t>
              </a:r>
              <a:r>
                <a:rPr lang="en-US" sz="1600" i="1" spc="-1" dirty="0">
                  <a:solidFill>
                    <a:srgbClr val="000000"/>
                  </a:solidFill>
                </a:rPr>
                <a:t>A</a:t>
              </a:r>
              <a:r>
                <a:rPr lang="en-US" sz="1600" spc="-1" baseline="-25000" dirty="0">
                  <a:solidFill>
                    <a:srgbClr val="000000"/>
                  </a:solidFill>
                </a:rPr>
                <a:t>||</a:t>
              </a:r>
              <a:r>
                <a:rPr lang="en-US" sz="1600" spc="-1" dirty="0">
                  <a:solidFill>
                    <a:srgbClr val="000000"/>
                  </a:solidFill>
                </a:rPr>
                <a:t> = 16.8 MHz, </a:t>
              </a:r>
              <a:r>
                <a:rPr lang="en-US" sz="1600" i="1" spc="-1" dirty="0">
                  <a:solidFill>
                    <a:srgbClr val="000000"/>
                  </a:solidFill>
                </a:rPr>
                <a:t>A </a:t>
              </a:r>
              <a:r>
                <a:rPr lang="en-US" sz="1600" spc="-1" dirty="0">
                  <a:solidFill>
                    <a:srgbClr val="000000"/>
                  </a:solidFill>
                </a:rPr>
                <a:t> = 92.6 MHz, charge states Mu</a:t>
              </a:r>
              <a:r>
                <a:rPr lang="en-US" sz="1600" spc="-1" baseline="-25000" dirty="0">
                  <a:solidFill>
                    <a:srgbClr val="000000"/>
                  </a:solidFill>
                </a:rPr>
                <a:t>BC</a:t>
              </a:r>
              <a:r>
                <a:rPr lang="en-US" sz="1600" spc="-1" baseline="30000" dirty="0">
                  <a:solidFill>
                    <a:srgbClr val="000000"/>
                  </a:solidFill>
                </a:rPr>
                <a:t>0</a:t>
              </a:r>
              <a:r>
                <a:rPr lang="en-US" sz="1600" spc="-1" dirty="0">
                  <a:solidFill>
                    <a:srgbClr val="000000"/>
                  </a:solidFill>
                </a:rPr>
                <a:t>, </a:t>
              </a:r>
              <a:r>
                <a:rPr lang="en-US" sz="1600" spc="-1" dirty="0" err="1">
                  <a:solidFill>
                    <a:srgbClr val="000000"/>
                  </a:solidFill>
                </a:rPr>
                <a:t>Mu</a:t>
              </a:r>
              <a:r>
                <a:rPr lang="en-US" sz="1600" spc="-1" baseline="-25000" dirty="0" err="1">
                  <a:solidFill>
                    <a:srgbClr val="000000"/>
                  </a:solidFill>
                </a:rPr>
                <a:t>BC</a:t>
              </a:r>
              <a:r>
                <a:rPr lang="en-US" sz="1600" spc="-1" baseline="30000" dirty="0">
                  <a:solidFill>
                    <a:srgbClr val="000000"/>
                  </a:solidFill>
                </a:rPr>
                <a:t>+</a:t>
              </a:r>
              <a:r>
                <a:rPr lang="en-US" sz="1600" spc="-1" dirty="0">
                  <a:solidFill>
                    <a:srgbClr val="000000"/>
                  </a:solidFill>
                </a:rPr>
                <a:t> </a:t>
              </a:r>
              <a:endParaRPr lang="de-CH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97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3D1DE-D51A-22F3-C639-A9862D67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4104000"/>
            <a:ext cx="4026789" cy="264490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44C421E-C5A3-CB3B-ADD7-DA8874CE2EF2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Muonium </a:t>
            </a:r>
            <a:r>
              <a:rPr lang="de-CH" spc="-1" dirty="0"/>
              <a:t>Mu</a:t>
            </a:r>
            <a:r>
              <a:rPr lang="de-CH" spc="-1" baseline="30000" dirty="0"/>
              <a:t>0</a:t>
            </a:r>
            <a:r>
              <a:rPr lang="de-CH" spc="-1" dirty="0"/>
              <a:t> </a:t>
            </a:r>
            <a:r>
              <a:rPr lang="en-US" spc="-1" dirty="0"/>
              <a:t>in Si: Mu</a:t>
            </a:r>
            <a:r>
              <a:rPr lang="en-US" spc="-1" baseline="-25000" dirty="0"/>
              <a:t>T</a:t>
            </a:r>
            <a:r>
              <a:rPr lang="en-US" spc="-1" baseline="30000" dirty="0"/>
              <a:t>0</a:t>
            </a:r>
            <a:r>
              <a:rPr lang="en-US" spc="-1" dirty="0"/>
              <a:t>, Mu</a:t>
            </a:r>
            <a:r>
              <a:rPr lang="en-US" spc="-1" baseline="-25000" dirty="0"/>
              <a:t>BC</a:t>
            </a:r>
            <a:r>
              <a:rPr lang="en-US" spc="-1" baseline="30000" dirty="0"/>
              <a:t>0</a:t>
            </a:r>
            <a:endParaRPr lang="en-US" sz="2600" b="1" spc="-1" baseline="30000" dirty="0">
              <a:latin typeface="+mj-lt"/>
            </a:endParaRPr>
          </a:p>
          <a:p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D22C7-FB6E-B21C-0B0B-C60EE753C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0" y="1088740"/>
            <a:ext cx="2620543" cy="23154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86ECC-5402-9C6D-9DDC-423BEB2F2215}"/>
              </a:ext>
            </a:extLst>
          </p:cNvPr>
          <p:cNvGrpSpPr/>
          <p:nvPr/>
        </p:nvGrpSpPr>
        <p:grpSpPr>
          <a:xfrm>
            <a:off x="695325" y="5517232"/>
            <a:ext cx="5040635" cy="1417080"/>
            <a:chOff x="695325" y="5324288"/>
            <a:chExt cx="5040635" cy="1417080"/>
          </a:xfrm>
        </p:grpSpPr>
        <p:sp>
          <p:nvSpPr>
            <p:cNvPr id="8" name="TextShape 8">
              <a:extLst>
                <a:ext uri="{FF2B5EF4-FFF2-40B4-BE49-F238E27FC236}">
                  <a16:creationId xmlns:a16="http://schemas.microsoft.com/office/drawing/2014/main" id="{96565F6C-C834-6A37-918A-9A5A3CDF901F}"/>
                </a:ext>
              </a:extLst>
            </p:cNvPr>
            <p:cNvSpPr txBox="1"/>
            <p:nvPr/>
          </p:nvSpPr>
          <p:spPr>
            <a:xfrm>
              <a:off x="695325" y="5756483"/>
              <a:ext cx="5040635" cy="984885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n</a:t>
              </a:r>
              <a:r>
                <a:rPr lang="en-US" sz="1400" i="1" spc="-1" baseline="-25000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m</a:t>
              </a:r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  <a:ea typeface="DejaVu Sans"/>
                </a:rPr>
                <a:t>: 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Larmor precession frequency of </a:t>
              </a:r>
              <a:r>
                <a:rPr lang="en-US" sz="1400" b="1" spc="-1" dirty="0">
                  <a:solidFill>
                    <a:schemeClr val="accent2">
                      <a:lumMod val="75000"/>
                    </a:schemeClr>
                  </a:solidFill>
                  <a:latin typeface="Symbol" panose="05050102010706020507" pitchFamily="18" charset="2"/>
                  <a:ea typeface="DejaVu Sans"/>
                </a:rPr>
                <a:t>m</a:t>
              </a:r>
              <a:r>
                <a:rPr lang="en-US" sz="1400" b="1" spc="-1" baseline="30000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+</a:t>
              </a:r>
              <a:r>
                <a:rPr lang="en-US" sz="1400" b="1" spc="-1" dirty="0">
                  <a:solidFill>
                    <a:schemeClr val="accent2">
                      <a:lumMod val="75000"/>
                    </a:schemeClr>
                  </a:solidFill>
                  <a:ea typeface="DejaVu Sans"/>
                </a:rPr>
                <a:t>, 20.4 MHz at B = 0.15 T</a:t>
              </a:r>
              <a:endParaRPr lang="en-US" sz="1400" b="1" spc="-1" baseline="30000" dirty="0">
                <a:solidFill>
                  <a:schemeClr val="accent2">
                    <a:lumMod val="75000"/>
                  </a:schemeClr>
                </a:solidFill>
                <a:ea typeface="DejaVu Sans"/>
              </a:endParaRPr>
            </a:p>
            <a:p>
              <a:endParaRPr lang="en-US" sz="1400" i="1" spc="-1" baseline="30000" dirty="0">
                <a:solidFill>
                  <a:srgbClr val="000000"/>
                </a:solidFill>
                <a:latin typeface="Times New Roman"/>
                <a:ea typeface="DejaVu Sans"/>
              </a:endParaRPr>
            </a:p>
            <a:p>
              <a:r>
                <a:rPr lang="en-US" sz="1400" i="1" spc="-1" dirty="0">
                  <a:solidFill>
                    <a:schemeClr val="accent2">
                      <a:lumMod val="75000"/>
                    </a:schemeClr>
                  </a:solidFill>
                  <a:latin typeface="DejaVu Sans"/>
                  <a:ea typeface="DejaVu Sans"/>
                </a:rPr>
                <a:t>θ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  <a:latin typeface="Times New Roman"/>
                </a:rPr>
                <a:t>: 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</a:rPr>
                <a:t>angle between Mu symmetry axis (&lt;111&gt; in Si) and applied magnetic field, 54.7</a:t>
              </a:r>
              <a:r>
                <a:rPr lang="en-US" sz="1400" spc="-1" baseline="30000" dirty="0">
                  <a:solidFill>
                    <a:schemeClr val="accent2">
                      <a:lumMod val="75000"/>
                    </a:schemeClr>
                  </a:solidFill>
                </a:rPr>
                <a:t>o</a:t>
              </a:r>
              <a:r>
                <a:rPr lang="en-US" sz="1400" spc="-1" dirty="0">
                  <a:solidFill>
                    <a:schemeClr val="accent2">
                      <a:lumMod val="75000"/>
                    </a:schemeClr>
                  </a:solidFill>
                </a:rPr>
                <a:t> if B || &lt;100&gt;</a:t>
              </a:r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FF58565D-1024-A3F3-7089-459BC38A076D}"/>
                </a:ext>
              </a:extLst>
            </p:cNvPr>
            <p:cNvGrpSpPr/>
            <p:nvPr/>
          </p:nvGrpSpPr>
          <p:grpSpPr>
            <a:xfrm>
              <a:off x="695325" y="5324288"/>
              <a:ext cx="4673512" cy="336960"/>
              <a:chOff x="-533560" y="4491720"/>
              <a:chExt cx="4673512" cy="336960"/>
            </a:xfrm>
          </p:grpSpPr>
          <p:pic>
            <p:nvPicPr>
              <p:cNvPr id="13" name="Grafik 1110">
                <a:extLst>
                  <a:ext uri="{FF2B5EF4-FFF2-40B4-BE49-F238E27FC236}">
                    <a16:creationId xmlns:a16="http://schemas.microsoft.com/office/drawing/2014/main" id="{BB150D1C-E4C6-D6A6-3648-5DDC77E4C278}"/>
                  </a:ext>
                </a:extLst>
              </p:cNvPr>
              <p:cNvPicPr/>
              <p:nvPr/>
            </p:nvPicPr>
            <p:blipFill>
              <a:blip r:embed="rId5"/>
              <a:stretch/>
            </p:blipFill>
            <p:spPr>
              <a:xfrm>
                <a:off x="1168152" y="4517640"/>
                <a:ext cx="2971800" cy="3110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" name="TextShape 7">
                <a:extLst>
                  <a:ext uri="{FF2B5EF4-FFF2-40B4-BE49-F238E27FC236}">
                    <a16:creationId xmlns:a16="http://schemas.microsoft.com/office/drawing/2014/main" id="{C1E226C6-9DF3-D583-535F-8653F3ACC2E0}"/>
                  </a:ext>
                </a:extLst>
              </p:cNvPr>
              <p:cNvSpPr txBox="1"/>
              <p:nvPr/>
            </p:nvSpPr>
            <p:spPr>
              <a:xfrm>
                <a:off x="-533560" y="4491720"/>
                <a:ext cx="1505160" cy="333720"/>
              </a:xfrm>
              <a:prstGeom prst="rect">
                <a:avLst/>
              </a:prstGeom>
              <a:solidFill>
                <a:srgbClr val="E6E64C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txBody>
              <a:bodyPr lIns="90000" tIns="45000" rIns="90000" bIns="45000"/>
              <a:lstStyle/>
              <a:p>
                <a:r>
                  <a:rPr lang="en-US" sz="1600" spc="-1">
                    <a:solidFill>
                      <a:srgbClr val="000000"/>
                    </a:solidFill>
                    <a:latin typeface="Arial"/>
                  </a:rPr>
                  <a:t>High field limit:</a:t>
                </a:r>
                <a:endParaRPr lang="en-US" sz="1600" spc="-1">
                  <a:solidFill>
                    <a:srgbClr val="000000"/>
                  </a:solidFill>
                  <a:latin typeface="Times New Roman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8A5EDB-75AC-DB0F-4EE2-01261B2E1B7E}"/>
              </a:ext>
            </a:extLst>
          </p:cNvPr>
          <p:cNvGrpSpPr/>
          <p:nvPr/>
        </p:nvGrpSpPr>
        <p:grpSpPr>
          <a:xfrm>
            <a:off x="715470" y="3501008"/>
            <a:ext cx="6741974" cy="738664"/>
            <a:chOff x="574298" y="3645024"/>
            <a:chExt cx="6741974" cy="7386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426BFF-F195-F5CC-CB7C-219E2FEBDA65}"/>
                </a:ext>
              </a:extLst>
            </p:cNvPr>
            <p:cNvGrpSpPr/>
            <p:nvPr/>
          </p:nvGrpSpPr>
          <p:grpSpPr>
            <a:xfrm>
              <a:off x="3672000" y="4293096"/>
              <a:ext cx="87760" cy="59847"/>
              <a:chOff x="335360" y="6021288"/>
              <a:chExt cx="288032" cy="21602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297646C-BE23-5779-8B82-BAA3CD137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376" y="6021288"/>
                <a:ext cx="0" cy="2160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4787F31-86A6-823C-1164-CE58D7C84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60" y="6237312"/>
                <a:ext cx="2880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772D5-2439-21B4-6F5E-611F5B034363}"/>
                </a:ext>
              </a:extLst>
            </p:cNvPr>
            <p:cNvSpPr txBox="1"/>
            <p:nvPr/>
          </p:nvSpPr>
          <p:spPr>
            <a:xfrm>
              <a:off x="574298" y="3645024"/>
              <a:ext cx="67419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CH" sz="1600" dirty="0"/>
                <a:t>Mu</a:t>
              </a:r>
              <a:r>
                <a:rPr lang="de-CH" sz="1600" baseline="-25000" dirty="0"/>
                <a:t>T</a:t>
              </a:r>
              <a:r>
                <a:rPr lang="de-CH" sz="1600" baseline="30000" dirty="0"/>
                <a:t>0</a:t>
              </a:r>
              <a:r>
                <a:rPr lang="de-CH" sz="1600" dirty="0"/>
                <a:t>: </a:t>
              </a:r>
              <a:r>
                <a:rPr lang="de-CH" sz="1600" dirty="0" err="1"/>
                <a:t>isotropic</a:t>
              </a:r>
              <a:r>
                <a:rPr lang="de-CH" sz="1600" dirty="0"/>
                <a:t>, A = 2006 MHz, </a:t>
              </a:r>
              <a:r>
                <a:rPr lang="de-CH" sz="1600" dirty="0" err="1"/>
                <a:t>charge</a:t>
              </a:r>
              <a:r>
                <a:rPr lang="de-CH" sz="1600" dirty="0"/>
                <a:t> </a:t>
              </a:r>
              <a:r>
                <a:rPr lang="de-CH" sz="1600" dirty="0" err="1"/>
                <a:t>states</a:t>
              </a:r>
              <a:r>
                <a:rPr lang="de-CH" sz="1600" dirty="0"/>
                <a:t> Mu</a:t>
              </a:r>
              <a:r>
                <a:rPr lang="de-CH" sz="1600" baseline="-25000" dirty="0"/>
                <a:t>T</a:t>
              </a:r>
              <a:r>
                <a:rPr lang="de-CH" sz="1600" baseline="30000" dirty="0"/>
                <a:t>0</a:t>
              </a:r>
              <a:r>
                <a:rPr lang="de-CH" sz="1600" dirty="0"/>
                <a:t>, </a:t>
              </a:r>
              <a:r>
                <a:rPr lang="de-CH" sz="1600" dirty="0" err="1"/>
                <a:t>Mu</a:t>
              </a:r>
              <a:r>
                <a:rPr lang="de-CH" sz="1600" baseline="-25000" dirty="0" err="1"/>
                <a:t>T</a:t>
              </a:r>
              <a:r>
                <a:rPr lang="de-CH" sz="1600" baseline="30000" dirty="0"/>
                <a:t>-</a:t>
              </a:r>
            </a:p>
            <a:p>
              <a:pPr algn="l"/>
              <a:endParaRPr lang="de-CH" sz="1600" dirty="0"/>
            </a:p>
            <a:p>
              <a:pPr algn="l"/>
              <a:r>
                <a:rPr lang="de-CH" sz="1600" dirty="0"/>
                <a:t>Mu</a:t>
              </a:r>
              <a:r>
                <a:rPr lang="de-CH" sz="1600" baseline="-25000" dirty="0"/>
                <a:t>BC</a:t>
              </a:r>
              <a:r>
                <a:rPr lang="de-CH" sz="1600" baseline="30000" dirty="0"/>
                <a:t>0</a:t>
              </a:r>
              <a:r>
                <a:rPr lang="de-CH" sz="1600" dirty="0"/>
                <a:t>: </a:t>
              </a:r>
              <a:r>
                <a:rPr lang="de-CH" sz="1600" dirty="0" err="1"/>
                <a:t>anisotropic</a:t>
              </a:r>
              <a:r>
                <a:rPr lang="de-CH" sz="1600" dirty="0"/>
                <a:t>, </a:t>
              </a:r>
              <a:r>
                <a:rPr lang="en-US" sz="1600" i="1" spc="-1" dirty="0">
                  <a:solidFill>
                    <a:srgbClr val="000000"/>
                  </a:solidFill>
                </a:rPr>
                <a:t>A</a:t>
              </a:r>
              <a:r>
                <a:rPr lang="en-US" sz="1600" spc="-1" baseline="-25000" dirty="0">
                  <a:solidFill>
                    <a:srgbClr val="000000"/>
                  </a:solidFill>
                </a:rPr>
                <a:t>||</a:t>
              </a:r>
              <a:r>
                <a:rPr lang="en-US" sz="1600" spc="-1" dirty="0">
                  <a:solidFill>
                    <a:srgbClr val="000000"/>
                  </a:solidFill>
                </a:rPr>
                <a:t> = 16.8 MHz, </a:t>
              </a:r>
              <a:r>
                <a:rPr lang="en-US" sz="1600" i="1" spc="-1" dirty="0">
                  <a:solidFill>
                    <a:srgbClr val="000000"/>
                  </a:solidFill>
                </a:rPr>
                <a:t>A </a:t>
              </a:r>
              <a:r>
                <a:rPr lang="en-US" sz="1600" spc="-1" dirty="0">
                  <a:solidFill>
                    <a:srgbClr val="000000"/>
                  </a:solidFill>
                </a:rPr>
                <a:t> = 92.6 MHz, charge states Mu</a:t>
              </a:r>
              <a:r>
                <a:rPr lang="en-US" sz="1600" spc="-1" baseline="-25000" dirty="0">
                  <a:solidFill>
                    <a:srgbClr val="000000"/>
                  </a:solidFill>
                </a:rPr>
                <a:t>BC</a:t>
              </a:r>
              <a:r>
                <a:rPr lang="en-US" sz="1600" spc="-1" baseline="30000" dirty="0">
                  <a:solidFill>
                    <a:srgbClr val="000000"/>
                  </a:solidFill>
                </a:rPr>
                <a:t>0</a:t>
              </a:r>
              <a:r>
                <a:rPr lang="en-US" sz="1600" spc="-1" dirty="0">
                  <a:solidFill>
                    <a:srgbClr val="000000"/>
                  </a:solidFill>
                </a:rPr>
                <a:t>, </a:t>
              </a:r>
              <a:r>
                <a:rPr lang="en-US" sz="1600" spc="-1" dirty="0" err="1">
                  <a:solidFill>
                    <a:srgbClr val="000000"/>
                  </a:solidFill>
                </a:rPr>
                <a:t>Mu</a:t>
              </a:r>
              <a:r>
                <a:rPr lang="en-US" sz="1600" spc="-1" baseline="-25000" dirty="0" err="1">
                  <a:solidFill>
                    <a:srgbClr val="000000"/>
                  </a:solidFill>
                </a:rPr>
                <a:t>BC</a:t>
              </a:r>
              <a:r>
                <a:rPr lang="en-US" sz="1600" spc="-1" baseline="30000" dirty="0">
                  <a:solidFill>
                    <a:srgbClr val="000000"/>
                  </a:solidFill>
                </a:rPr>
                <a:t>+</a:t>
              </a:r>
              <a:r>
                <a:rPr lang="en-US" sz="1600" spc="-1" dirty="0">
                  <a:solidFill>
                    <a:srgbClr val="000000"/>
                  </a:solidFill>
                </a:rPr>
                <a:t> </a:t>
              </a:r>
              <a:endParaRPr lang="de-CH" sz="1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600CEE2-8AC5-8589-6027-5E8DE97B464B}"/>
              </a:ext>
            </a:extLst>
          </p:cNvPr>
          <p:cNvSpPr txBox="1"/>
          <p:nvPr/>
        </p:nvSpPr>
        <p:spPr>
          <a:xfrm>
            <a:off x="695325" y="4653136"/>
            <a:ext cx="62884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>
                <a:solidFill>
                  <a:schemeClr val="accent3">
                    <a:alpha val="60000"/>
                  </a:schemeClr>
                </a:solidFill>
              </a:rPr>
              <a:t>@0.15 T, Mu</a:t>
            </a:r>
            <a:r>
              <a:rPr lang="de-CH" sz="1600" baseline="-25000" dirty="0">
                <a:solidFill>
                  <a:schemeClr val="accent3">
                    <a:alpha val="60000"/>
                  </a:schemeClr>
                </a:solidFill>
              </a:rPr>
              <a:t>T</a:t>
            </a:r>
            <a:r>
              <a:rPr lang="de-CH" sz="1600" baseline="30000" dirty="0">
                <a:solidFill>
                  <a:schemeClr val="accent3">
                    <a:alpha val="60000"/>
                  </a:schemeClr>
                </a:solidFill>
              </a:rPr>
              <a:t>0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</a:rPr>
              <a:t>: 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3">
                    <a:alpha val="60000"/>
                  </a:schemeClr>
                </a:solidFill>
              </a:rPr>
              <a:t>12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</a:rPr>
              <a:t> = 756.4 MHz, 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aseline="-25000" dirty="0">
                <a:solidFill>
                  <a:schemeClr val="accent3">
                    <a:alpha val="60000"/>
                  </a:schemeClr>
                </a:solidFill>
              </a:rPr>
              <a:t>34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</a:rPr>
              <a:t> = 1249.6 MHz (</a:t>
            </a:r>
            <a:r>
              <a:rPr lang="de-CH" sz="1600" dirty="0" err="1">
                <a:solidFill>
                  <a:schemeClr val="accent3">
                    <a:alpha val="60000"/>
                  </a:schemeClr>
                </a:solidFill>
              </a:rPr>
              <a:t>unobservable</a:t>
            </a:r>
            <a:r>
              <a:rPr lang="de-CH" sz="1600" dirty="0">
                <a:solidFill>
                  <a:schemeClr val="accent3">
                    <a:alpha val="60000"/>
                  </a:schemeClr>
                </a:solidFill>
              </a:rPr>
              <a:t> in LEM)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00894-595B-6736-17BF-E65A2ECB1FF8}"/>
              </a:ext>
            </a:extLst>
          </p:cNvPr>
          <p:cNvSpPr txBox="1"/>
          <p:nvPr/>
        </p:nvSpPr>
        <p:spPr>
          <a:xfrm>
            <a:off x="695325" y="4982979"/>
            <a:ext cx="41345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@0.15 T, Mu</a:t>
            </a:r>
            <a:r>
              <a:rPr lang="de-CH" sz="16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BC</a:t>
            </a:r>
            <a:r>
              <a:rPr lang="de-CH" sz="1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</a:t>
            </a:r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22.3 MHz, </a:t>
            </a:r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de-CH" sz="16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34</a:t>
            </a:r>
            <a:r>
              <a:rPr lang="de-CH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= 57.0 MHz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5A0DD-7439-709F-86BC-61AD0D54D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085151"/>
            <a:ext cx="5994987" cy="24878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AD2516-B520-E5F7-49D8-E604C67A3437}"/>
              </a:ext>
            </a:extLst>
          </p:cNvPr>
          <p:cNvSpPr txBox="1"/>
          <p:nvPr/>
        </p:nvSpPr>
        <p:spPr>
          <a:xfrm>
            <a:off x="11289600" y="4881600"/>
            <a:ext cx="639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Mu</a:t>
            </a:r>
            <a:r>
              <a:rPr lang="de-CH" b="1" baseline="-25000" dirty="0"/>
              <a:t>BC</a:t>
            </a:r>
            <a:r>
              <a:rPr lang="de-CH" b="1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5195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2"/>
          <p:cNvSpPr txBox="1"/>
          <p:nvPr/>
        </p:nvSpPr>
        <p:spPr>
          <a:xfrm>
            <a:off x="9730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62A1F44C-957C-4789-BEE1-215402ED3E57}" type="slidenum">
              <a:rPr lang="en-US" sz="900" spc="-1">
                <a:solidFill>
                  <a:srgbClr val="000000"/>
                </a:solidFill>
                <a:latin typeface="Calibri"/>
                <a:ea typeface="ヒラギノ角ゴ Pro W3"/>
              </a:rPr>
              <a:t>6</a:t>
            </a:fld>
            <a:endParaRPr lang="en-US" sz="900" spc="-1">
              <a:latin typeface="Times New Roman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911027-7FE4-15DF-CEF5-264DB80BB233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43312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spc="-1" dirty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m</a:t>
            </a:r>
            <a:r>
              <a:rPr lang="de-CH" b="1" spc="-1" baseline="30000" dirty="0">
                <a:solidFill>
                  <a:srgbClr val="000000"/>
                </a:solidFill>
                <a:latin typeface="Calibri"/>
                <a:ea typeface="ヒラギノ角ゴ Pro W3"/>
              </a:rPr>
              <a:t>+</a:t>
            </a:r>
            <a:r>
              <a:rPr lang="en-US" spc="-1" dirty="0"/>
              <a:t>SR in Si: </a:t>
            </a:r>
            <a:r>
              <a:rPr lang="en-US" spc="-1" dirty="0" err="1"/>
              <a:t>Mu</a:t>
            </a:r>
            <a:r>
              <a:rPr lang="en-US" spc="-1" baseline="-25000" dirty="0" err="1"/>
              <a:t>BC</a:t>
            </a:r>
            <a:r>
              <a:rPr lang="en-US" spc="-1" dirty="0"/>
              <a:t> as a sensitive probe for free charge carriers</a:t>
            </a:r>
            <a:endParaRPr lang="en-US" sz="2600" b="1" spc="-1" dirty="0">
              <a:latin typeface="+mj-lt"/>
            </a:endParaRPr>
          </a:p>
          <a:p>
            <a:endParaRPr lang="de-C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CD5CA-42A4-F922-B86F-50287F6AC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085151"/>
            <a:ext cx="5994987" cy="2487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EF7A1-1A6E-83D9-4A60-82AB6017EB60}"/>
              </a:ext>
            </a:extLst>
          </p:cNvPr>
          <p:cNvSpPr txBox="1"/>
          <p:nvPr/>
        </p:nvSpPr>
        <p:spPr>
          <a:xfrm>
            <a:off x="535213" y="1143721"/>
            <a:ext cx="49789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/>
              <a:t>In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presence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free</a:t>
            </a:r>
            <a:r>
              <a:rPr lang="de-CH" sz="1600" dirty="0"/>
              <a:t> </a:t>
            </a:r>
            <a:r>
              <a:rPr lang="de-CH" sz="1600" dirty="0" err="1"/>
              <a:t>electrons</a:t>
            </a:r>
            <a:r>
              <a:rPr lang="de-CH" sz="1600" dirty="0"/>
              <a:t> </a:t>
            </a:r>
            <a:r>
              <a:rPr lang="de-CH" sz="1600" dirty="0" err="1"/>
              <a:t>with</a:t>
            </a:r>
            <a:r>
              <a:rPr lang="de-CH" sz="1600" dirty="0"/>
              <a:t> </a:t>
            </a:r>
            <a:r>
              <a:rPr lang="de-CH" sz="1600" dirty="0" err="1"/>
              <a:t>concentration</a:t>
            </a:r>
            <a:r>
              <a:rPr lang="de-CH" sz="1600" dirty="0"/>
              <a:t> </a:t>
            </a:r>
            <a:r>
              <a:rPr lang="de-CH" sz="1600" i="1" dirty="0"/>
              <a:t>n</a:t>
            </a:r>
            <a:r>
              <a:rPr lang="de-CH" sz="1600" dirty="0"/>
              <a:t>,</a:t>
            </a:r>
          </a:p>
          <a:p>
            <a:pPr algn="l"/>
            <a:r>
              <a:rPr lang="de-CH" sz="1600" dirty="0" err="1"/>
              <a:t>spin</a:t>
            </a:r>
            <a:r>
              <a:rPr lang="de-CH" sz="1600" dirty="0"/>
              <a:t>-exchange </a:t>
            </a:r>
            <a:r>
              <a:rPr lang="de-CH" sz="1600" dirty="0" err="1"/>
              <a:t>with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bound</a:t>
            </a:r>
            <a:r>
              <a:rPr lang="de-CH" sz="1600" dirty="0"/>
              <a:t> </a:t>
            </a:r>
            <a:r>
              <a:rPr lang="de-CH" sz="1600" dirty="0" err="1"/>
              <a:t>electron</a:t>
            </a:r>
            <a:r>
              <a:rPr lang="de-CH" sz="1600" dirty="0"/>
              <a:t> in Mu</a:t>
            </a:r>
            <a:r>
              <a:rPr lang="de-CH" sz="1600" baseline="-25000" dirty="0"/>
              <a:t>BC</a:t>
            </a:r>
            <a:r>
              <a:rPr lang="de-CH" sz="1600" baseline="30000" dirty="0"/>
              <a:t>0</a:t>
            </a:r>
            <a:r>
              <a:rPr lang="de-CH" sz="1600" dirty="0"/>
              <a:t> </a:t>
            </a:r>
            <a:r>
              <a:rPr lang="de-CH" sz="1600" dirty="0" err="1"/>
              <a:t>causes</a:t>
            </a:r>
            <a:r>
              <a:rPr lang="de-CH" sz="1600" dirty="0"/>
              <a:t> </a:t>
            </a:r>
          </a:p>
          <a:p>
            <a:pPr algn="l"/>
            <a:r>
              <a:rPr lang="de-CH" sz="1600" dirty="0"/>
              <a:t>fast </a:t>
            </a:r>
            <a:r>
              <a:rPr lang="de-CH" sz="1600" dirty="0" err="1"/>
              <a:t>depolarization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muon</a:t>
            </a:r>
            <a:r>
              <a:rPr lang="de-CH" sz="1600" dirty="0"/>
              <a:t> </a:t>
            </a:r>
            <a:r>
              <a:rPr lang="de-CH" sz="1600" dirty="0" err="1"/>
              <a:t>spin</a:t>
            </a:r>
            <a:r>
              <a:rPr lang="de-CH" sz="1600" dirty="0"/>
              <a:t>:  </a:t>
            </a:r>
          </a:p>
        </p:txBody>
      </p:sp>
      <p:sp>
        <p:nvSpPr>
          <p:cNvPr id="4" name="TextShape 11">
            <a:extLst>
              <a:ext uri="{FF2B5EF4-FFF2-40B4-BE49-F238E27FC236}">
                <a16:creationId xmlns:a16="http://schemas.microsoft.com/office/drawing/2014/main" id="{09416833-B3FB-171D-0EEB-37FFC3E4C79F}"/>
              </a:ext>
            </a:extLst>
          </p:cNvPr>
          <p:cNvSpPr txBox="1"/>
          <p:nvPr/>
        </p:nvSpPr>
        <p:spPr>
          <a:xfrm>
            <a:off x="551384" y="6407648"/>
            <a:ext cx="3852424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solidFill>
                  <a:srgbClr val="000000"/>
                </a:solidFill>
              </a:rPr>
              <a:t>B.D. Patterson,</a:t>
            </a:r>
            <a:r>
              <a:rPr lang="en-US" sz="1400" b="1" spc="-1" dirty="0">
                <a:solidFill>
                  <a:srgbClr val="000000"/>
                </a:solidFill>
              </a:rPr>
              <a:t> </a:t>
            </a:r>
            <a:r>
              <a:rPr lang="en-US" sz="1400" spc="-1" dirty="0">
                <a:solidFill>
                  <a:srgbClr val="000000"/>
                </a:solidFill>
              </a:rPr>
              <a:t>Rev. Mod. Phys.</a:t>
            </a:r>
            <a:r>
              <a:rPr lang="en-US" sz="1400" b="1" spc="-1" dirty="0">
                <a:solidFill>
                  <a:srgbClr val="000000"/>
                </a:solidFill>
              </a:rPr>
              <a:t> 60, </a:t>
            </a:r>
            <a:r>
              <a:rPr lang="en-US" sz="1400" spc="-1" dirty="0">
                <a:solidFill>
                  <a:srgbClr val="000000"/>
                </a:solidFill>
              </a:rPr>
              <a:t>69 (1988).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41852-F8CD-0C82-BD64-9280DA3C2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78" y="2204864"/>
            <a:ext cx="3248025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93A27-BE91-5BB3-23C3-3EBC29F78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3695526"/>
            <a:ext cx="3090252" cy="2685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83FC9-2F27-070E-7321-8525424C6179}"/>
              </a:ext>
            </a:extLst>
          </p:cNvPr>
          <p:cNvSpPr txBox="1"/>
          <p:nvPr/>
        </p:nvSpPr>
        <p:spPr>
          <a:xfrm>
            <a:off x="3813534" y="3792919"/>
            <a:ext cx="429868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600" b="1" dirty="0" err="1"/>
              <a:t>If</a:t>
            </a:r>
            <a:r>
              <a:rPr lang="de-CH" sz="1600" b="1" dirty="0"/>
              <a:t> </a:t>
            </a:r>
            <a:r>
              <a:rPr lang="de-CH" sz="1600" b="1" i="1" dirty="0"/>
              <a:t>n</a:t>
            </a:r>
            <a:r>
              <a:rPr lang="de-CH" sz="1600" b="1" dirty="0"/>
              <a:t> &gt; 10</a:t>
            </a:r>
            <a:r>
              <a:rPr lang="de-CH" sz="1600" b="1" baseline="30000" dirty="0"/>
              <a:t>13</a:t>
            </a:r>
            <a:r>
              <a:rPr lang="de-CH" sz="1600" b="1" dirty="0"/>
              <a:t> cm</a:t>
            </a:r>
            <a:r>
              <a:rPr lang="de-CH" sz="1600" b="1" baseline="30000" dirty="0"/>
              <a:t>-3</a:t>
            </a:r>
            <a:r>
              <a:rPr lang="de-CH" sz="1600" b="1" dirty="0"/>
              <a:t>, </a:t>
            </a:r>
            <a:r>
              <a:rPr lang="de-CH" sz="1600" b="1" dirty="0">
                <a:latin typeface="Symbol" panose="05050102010706020507" pitchFamily="18" charset="2"/>
              </a:rPr>
              <a:t>l </a:t>
            </a:r>
            <a:r>
              <a:rPr lang="de-CH" sz="1600" b="1" dirty="0"/>
              <a:t>&gt; 2 </a:t>
            </a:r>
            <a:r>
              <a:rPr lang="de-CH" sz="1600" b="1" dirty="0">
                <a:latin typeface="Symbol" panose="05050102010706020507" pitchFamily="18" charset="2"/>
              </a:rPr>
              <a:t>m</a:t>
            </a:r>
            <a:r>
              <a:rPr lang="de-CH" sz="1600" b="1" dirty="0"/>
              <a:t>s</a:t>
            </a:r>
            <a:r>
              <a:rPr lang="de-CH" sz="1600" b="1" baseline="30000" dirty="0"/>
              <a:t>-1</a:t>
            </a:r>
            <a:r>
              <a:rPr lang="de-CH" sz="1600" b="1" dirty="0"/>
              <a:t>, </a:t>
            </a:r>
            <a:r>
              <a:rPr lang="de-CH" sz="1600" b="1" dirty="0">
                <a:latin typeface="Symbol" panose="05050102010706020507" pitchFamily="18" charset="2"/>
              </a:rPr>
              <a:t>n</a:t>
            </a:r>
            <a:r>
              <a:rPr lang="de-CH" sz="1600" b="1" baseline="-25000" dirty="0"/>
              <a:t>12</a:t>
            </a:r>
            <a:r>
              <a:rPr lang="de-CH" sz="1600" b="1" dirty="0"/>
              <a:t> + </a:t>
            </a:r>
            <a:r>
              <a:rPr lang="de-CH" sz="1600" b="1" dirty="0">
                <a:latin typeface="Symbol" panose="05050102010706020507" pitchFamily="18" charset="2"/>
              </a:rPr>
              <a:t>n</a:t>
            </a:r>
            <a:r>
              <a:rPr lang="de-CH" sz="1600" b="1" baseline="-25000" dirty="0"/>
              <a:t>34</a:t>
            </a:r>
            <a:r>
              <a:rPr lang="de-CH" sz="1600" b="1" dirty="0"/>
              <a:t> </a:t>
            </a:r>
            <a:r>
              <a:rPr lang="de-CH" sz="1600" b="1" dirty="0" err="1"/>
              <a:t>disappear</a:t>
            </a:r>
            <a:endParaRPr lang="de-CH" sz="1600" b="1" dirty="0"/>
          </a:p>
          <a:p>
            <a:pPr algn="l"/>
            <a:endParaRPr lang="de-CH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b="1" dirty="0"/>
              <a:t>Here: Si n-doping 2x10</a:t>
            </a:r>
            <a:r>
              <a:rPr lang="de-CH" sz="1600" b="1" baseline="30000" dirty="0"/>
              <a:t>17</a:t>
            </a:r>
            <a:r>
              <a:rPr lang="de-CH" sz="1600" b="1" dirty="0"/>
              <a:t> cm</a:t>
            </a:r>
            <a:r>
              <a:rPr lang="de-CH" sz="1600" b="1" baseline="30000" dirty="0"/>
              <a:t>-3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/>
              <a:t>30 K: «</a:t>
            </a:r>
            <a:r>
              <a:rPr lang="de-CH" sz="1600" dirty="0" err="1"/>
              <a:t>carrier</a:t>
            </a:r>
            <a:r>
              <a:rPr lang="de-CH" sz="1600" dirty="0"/>
              <a:t> </a:t>
            </a:r>
            <a:r>
              <a:rPr lang="de-CH" sz="1600" dirty="0" err="1"/>
              <a:t>freeze</a:t>
            </a:r>
            <a:r>
              <a:rPr lang="de-CH" sz="1600" dirty="0"/>
              <a:t>-out», </a:t>
            </a:r>
            <a:r>
              <a:rPr lang="de-CH" sz="1600" dirty="0" err="1"/>
              <a:t>donors</a:t>
            </a:r>
            <a:r>
              <a:rPr lang="de-CH" sz="1600" dirty="0"/>
              <a:t> not </a:t>
            </a:r>
            <a:r>
              <a:rPr lang="de-CH" sz="1600" dirty="0" err="1"/>
              <a:t>ionized</a:t>
            </a:r>
            <a:endParaRPr lang="de-CH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/>
              <a:t>50 K: </a:t>
            </a:r>
            <a:r>
              <a:rPr lang="de-CH" sz="1600" i="1" dirty="0"/>
              <a:t>n</a:t>
            </a:r>
            <a:r>
              <a:rPr lang="de-CH" sz="1600" dirty="0"/>
              <a:t> ~ 10</a:t>
            </a:r>
            <a:r>
              <a:rPr lang="de-CH" sz="1600" baseline="30000" dirty="0"/>
              <a:t>16</a:t>
            </a:r>
            <a:r>
              <a:rPr lang="de-CH" sz="1600" dirty="0"/>
              <a:t> cm</a:t>
            </a:r>
            <a:r>
              <a:rPr lang="de-CH" sz="1600" baseline="30000" dirty="0"/>
              <a:t>-3</a:t>
            </a:r>
            <a:r>
              <a:rPr lang="de-CH" sz="1600" dirty="0"/>
              <a:t>, Mu </a:t>
            </a:r>
            <a:r>
              <a:rPr lang="de-CH" sz="1600" dirty="0" err="1"/>
              <a:t>lines</a:t>
            </a:r>
            <a:r>
              <a:rPr lang="de-CH" sz="1600" dirty="0"/>
              <a:t> </a:t>
            </a:r>
            <a:r>
              <a:rPr lang="de-CH" sz="1600" dirty="0" err="1"/>
              <a:t>disappeared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86909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911027-7FE4-15DF-CEF5-264DB80BB233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43312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Observation of charge carrier manipulation in a Si-MOS</a:t>
            </a:r>
            <a:endParaRPr lang="en-US" sz="2600" b="1" spc="-1" dirty="0">
              <a:latin typeface="+mj-lt"/>
            </a:endParaRPr>
          </a:p>
          <a:p>
            <a:endParaRPr lang="de-CH" dirty="0"/>
          </a:p>
        </p:txBody>
      </p:sp>
      <p:sp>
        <p:nvSpPr>
          <p:cNvPr id="4" name="TextShape 11">
            <a:extLst>
              <a:ext uri="{FF2B5EF4-FFF2-40B4-BE49-F238E27FC236}">
                <a16:creationId xmlns:a16="http://schemas.microsoft.com/office/drawing/2014/main" id="{09416833-B3FB-171D-0EEB-37FFC3E4C79F}"/>
              </a:ext>
            </a:extLst>
          </p:cNvPr>
          <p:cNvSpPr txBox="1"/>
          <p:nvPr/>
        </p:nvSpPr>
        <p:spPr>
          <a:xfrm>
            <a:off x="534442" y="6525344"/>
            <a:ext cx="4248472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solidFill>
                  <a:srgbClr val="000000"/>
                </a:solidFill>
              </a:rPr>
              <a:t>M. M. Martins et al., https://arxiv.org/abs/2405.18211 </a:t>
            </a:r>
            <a:r>
              <a:rPr lang="en-US" sz="1400" b="1" spc="-1" dirty="0">
                <a:solidFill>
                  <a:srgbClr val="000000"/>
                </a:solidFill>
              </a:rPr>
              <a:t> </a:t>
            </a:r>
            <a:r>
              <a:rPr lang="en-US" sz="1400" spc="-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83225A-27DB-9C9F-3A1B-7A400231B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" y="980729"/>
            <a:ext cx="4153376" cy="2661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9962A0-3F2F-A6F9-51DC-AD638C47E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1" y="3976742"/>
            <a:ext cx="5689283" cy="24045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113DA4-01A3-42C1-4FB4-A0D78E74ED5A}"/>
              </a:ext>
            </a:extLst>
          </p:cNvPr>
          <p:cNvGrpSpPr/>
          <p:nvPr/>
        </p:nvGrpSpPr>
        <p:grpSpPr>
          <a:xfrm>
            <a:off x="6816080" y="1039521"/>
            <a:ext cx="4402552" cy="5608933"/>
            <a:chOff x="6816080" y="1039521"/>
            <a:chExt cx="4402552" cy="56089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AEF7A1-1A6E-83D9-4A60-82AB6017EB60}"/>
                </a:ext>
              </a:extLst>
            </p:cNvPr>
            <p:cNvSpPr txBox="1"/>
            <p:nvPr/>
          </p:nvSpPr>
          <p:spPr>
            <a:xfrm>
              <a:off x="6816080" y="6402233"/>
              <a:ext cx="440255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CH" sz="1600" b="1" dirty="0"/>
                <a:t>Bias </a:t>
              </a:r>
              <a:r>
                <a:rPr lang="de-CH" sz="1600" b="1" dirty="0" err="1"/>
                <a:t>voltage</a:t>
              </a:r>
              <a:r>
                <a:rPr lang="de-CH" sz="1600" b="1" dirty="0"/>
                <a:t> </a:t>
              </a:r>
              <a:r>
                <a:rPr lang="de-CH" sz="1600" b="1" dirty="0" err="1"/>
                <a:t>scan</a:t>
              </a:r>
              <a:r>
                <a:rPr lang="de-CH" sz="1600" b="1" dirty="0"/>
                <a:t> at 15.4 keV </a:t>
              </a:r>
              <a:r>
                <a:rPr lang="de-CH" sz="1600" b="1" dirty="0" err="1"/>
                <a:t>of</a:t>
              </a:r>
              <a:r>
                <a:rPr lang="de-CH" sz="1600" b="1" dirty="0"/>
                <a:t> Mu </a:t>
              </a:r>
              <a:r>
                <a:rPr lang="de-CH" sz="1600" b="1" dirty="0" err="1"/>
                <a:t>fraction</a:t>
              </a:r>
              <a:r>
                <a:rPr lang="de-CH" sz="1600" b="1" dirty="0"/>
                <a:t> </a:t>
              </a:r>
              <a:r>
                <a:rPr lang="de-CH" sz="1600" b="1" dirty="0" err="1"/>
                <a:t>F</a:t>
              </a:r>
              <a:r>
                <a:rPr lang="de-CH" sz="1600" b="1" baseline="-25000" dirty="0" err="1"/>
                <a:t>Mu</a:t>
              </a:r>
              <a:r>
                <a:rPr lang="de-CH" sz="1600" b="1" dirty="0"/>
                <a:t>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14ECE9-458C-1E72-2F73-72816CCB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201" y="1039521"/>
              <a:ext cx="3891820" cy="5200650"/>
            </a:xfrm>
            <a:prstGeom prst="rect">
              <a:avLst/>
            </a:prstGeom>
          </p:spPr>
        </p:pic>
      </p:grpSp>
      <p:sp>
        <p:nvSpPr>
          <p:cNvPr id="16" name="TextShape 11">
            <a:extLst>
              <a:ext uri="{FF2B5EF4-FFF2-40B4-BE49-F238E27FC236}">
                <a16:creationId xmlns:a16="http://schemas.microsoft.com/office/drawing/2014/main" id="{C9E1B652-6587-7D04-B3D4-4348D6B35865}"/>
              </a:ext>
            </a:extLst>
          </p:cNvPr>
          <p:cNvSpPr txBox="1"/>
          <p:nvPr/>
        </p:nvSpPr>
        <p:spPr>
          <a:xfrm>
            <a:off x="2927648" y="3665866"/>
            <a:ext cx="4248472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/>
              <a:t>Setup for “electric field low-energy </a:t>
            </a:r>
            <a:r>
              <a:rPr lang="en-US" sz="1400" b="1" spc="-1" dirty="0" err="1">
                <a:latin typeface="Symbol" panose="05050102010706020507" pitchFamily="18" charset="2"/>
              </a:rPr>
              <a:t>m</a:t>
            </a:r>
            <a:r>
              <a:rPr lang="en-US" sz="1400" b="1" spc="-1" dirty="0" err="1"/>
              <a:t>SR</a:t>
            </a:r>
            <a:r>
              <a:rPr lang="en-US" sz="1400" b="1" spc="-1" dirty="0"/>
              <a:t> (EF-LEM)”   </a:t>
            </a:r>
          </a:p>
        </p:txBody>
      </p:sp>
    </p:spTree>
    <p:extLst>
      <p:ext uri="{BB962C8B-B14F-4D97-AF65-F5344CB8AC3E}">
        <p14:creationId xmlns:p14="http://schemas.microsoft.com/office/powerpoint/2010/main" val="13166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911027-7FE4-15DF-CEF5-264DB80BB233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433123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Observation of charge carrier manipulation in a Si-MOS</a:t>
            </a:r>
            <a:endParaRPr lang="en-US" sz="2600" b="1" spc="-1" dirty="0">
              <a:latin typeface="+mj-lt"/>
            </a:endParaRPr>
          </a:p>
          <a:p>
            <a:endParaRPr lang="de-CH" dirty="0"/>
          </a:p>
        </p:txBody>
      </p:sp>
      <p:sp>
        <p:nvSpPr>
          <p:cNvPr id="4" name="TextShape 11">
            <a:extLst>
              <a:ext uri="{FF2B5EF4-FFF2-40B4-BE49-F238E27FC236}">
                <a16:creationId xmlns:a16="http://schemas.microsoft.com/office/drawing/2014/main" id="{09416833-B3FB-171D-0EEB-37FFC3E4C79F}"/>
              </a:ext>
            </a:extLst>
          </p:cNvPr>
          <p:cNvSpPr txBox="1"/>
          <p:nvPr/>
        </p:nvSpPr>
        <p:spPr>
          <a:xfrm>
            <a:off x="534442" y="6525344"/>
            <a:ext cx="4248472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solidFill>
                  <a:srgbClr val="000000"/>
                </a:solidFill>
              </a:rPr>
              <a:t>M. M. Martins et al., https://arxiv.org/abs/2405.18211 </a:t>
            </a:r>
            <a:r>
              <a:rPr lang="en-US" sz="1400" b="1" spc="-1" dirty="0">
                <a:solidFill>
                  <a:srgbClr val="000000"/>
                </a:solidFill>
              </a:rPr>
              <a:t> </a:t>
            </a:r>
            <a:r>
              <a:rPr lang="en-US" sz="1400" spc="-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83225A-27DB-9C9F-3A1B-7A400231B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1" y="980728"/>
            <a:ext cx="4614863" cy="2957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847E9-9A6C-332E-A5CD-CA0F4377F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35" y="980729"/>
            <a:ext cx="3629406" cy="35791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1CF2AC-CB1A-ED78-D77E-2B6BB093814C}"/>
              </a:ext>
            </a:extLst>
          </p:cNvPr>
          <p:cNvGrpSpPr/>
          <p:nvPr/>
        </p:nvGrpSpPr>
        <p:grpSpPr>
          <a:xfrm>
            <a:off x="1363024" y="4763617"/>
            <a:ext cx="10133576" cy="2012315"/>
            <a:chOff x="1363024" y="4763617"/>
            <a:chExt cx="10133576" cy="20123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16017A-E056-066A-217E-79987E0F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886" y="4763617"/>
              <a:ext cx="6084714" cy="20123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9D69AF-19B6-1E63-DCE0-6A8FC9680496}"/>
                </a:ext>
              </a:extLst>
            </p:cNvPr>
            <p:cNvSpPr txBox="1"/>
            <p:nvPr/>
          </p:nvSpPr>
          <p:spPr>
            <a:xfrm>
              <a:off x="1363024" y="4778568"/>
              <a:ext cx="4214102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de-CH" sz="1600" dirty="0"/>
                <a:t>Fit </a:t>
              </a:r>
              <a:r>
                <a:rPr lang="de-CH" sz="1600" dirty="0" err="1"/>
                <a:t>of</a:t>
              </a:r>
              <a:r>
                <a:rPr lang="de-CH" sz="1600" dirty="0"/>
                <a:t> </a:t>
              </a:r>
              <a:r>
                <a:rPr lang="de-CH" sz="1600" dirty="0" err="1"/>
                <a:t>F</a:t>
              </a:r>
              <a:r>
                <a:rPr lang="de-CH" sz="1600" baseline="-25000" dirty="0" err="1"/>
                <a:t>Mu</a:t>
              </a:r>
              <a:r>
                <a:rPr lang="de-CH" sz="1600" baseline="-25000" dirty="0"/>
                <a:t> </a:t>
              </a:r>
              <a:r>
                <a:rPr lang="de-CH" sz="1600" dirty="0" err="1"/>
                <a:t>data</a:t>
              </a:r>
              <a:r>
                <a:rPr lang="de-CH" sz="1600" dirty="0"/>
                <a:t> </a:t>
              </a:r>
              <a:r>
                <a:rPr lang="de-CH" sz="1600" dirty="0" err="1"/>
                <a:t>assuming</a:t>
              </a:r>
              <a:r>
                <a:rPr lang="de-CH" sz="1600" dirty="0"/>
                <a:t> a sharp </a:t>
              </a:r>
              <a:r>
                <a:rPr lang="de-CH" sz="1600" dirty="0" err="1"/>
                <a:t>transition</a:t>
              </a:r>
              <a:r>
                <a:rPr lang="de-CH" sz="1600" dirty="0"/>
                <a:t> </a:t>
              </a:r>
              <a:r>
                <a:rPr lang="de-CH" sz="1600" dirty="0" err="1"/>
                <a:t>from</a:t>
              </a:r>
              <a:endParaRPr lang="de-CH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600" dirty="0" err="1"/>
                <a:t>F</a:t>
              </a:r>
              <a:r>
                <a:rPr lang="de-CH" sz="1600" baseline="-25000" dirty="0" err="1"/>
                <a:t>Mu</a:t>
              </a:r>
              <a:r>
                <a:rPr lang="de-CH" sz="1600" dirty="0"/>
                <a:t> = 0, </a:t>
              </a:r>
              <a:r>
                <a:rPr lang="de-CH" sz="1600" i="1" dirty="0"/>
                <a:t>n</a:t>
              </a:r>
              <a:r>
                <a:rPr lang="de-CH" sz="1600" dirty="0"/>
                <a:t> &gt;&gt; 10</a:t>
              </a:r>
              <a:r>
                <a:rPr lang="de-CH" sz="1600" baseline="30000" dirty="0"/>
                <a:t>13</a:t>
              </a:r>
              <a:r>
                <a:rPr lang="de-CH" sz="1600" dirty="0"/>
                <a:t> cm</a:t>
              </a:r>
              <a:r>
                <a:rPr lang="de-CH" sz="1600" baseline="30000" dirty="0"/>
                <a:t>-3</a:t>
              </a:r>
              <a:r>
                <a:rPr lang="de-CH" sz="1600" dirty="0"/>
                <a:t>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600" dirty="0" err="1"/>
                <a:t>F</a:t>
              </a:r>
              <a:r>
                <a:rPr lang="de-CH" sz="1600" baseline="-25000" dirty="0" err="1"/>
                <a:t>Mu</a:t>
              </a:r>
              <a:r>
                <a:rPr lang="de-CH" sz="1600" dirty="0"/>
                <a:t> = 0.2, </a:t>
              </a:r>
              <a:r>
                <a:rPr lang="de-CH" sz="1600" i="1" dirty="0"/>
                <a:t>n</a:t>
              </a:r>
              <a:r>
                <a:rPr lang="de-CH" sz="1600" dirty="0"/>
                <a:t> &lt; 10</a:t>
              </a:r>
              <a:r>
                <a:rPr lang="de-CH" sz="1600" baseline="30000" dirty="0"/>
                <a:t>13</a:t>
              </a:r>
              <a:r>
                <a:rPr lang="de-CH" sz="1600" dirty="0"/>
                <a:t> cm</a:t>
              </a:r>
              <a:r>
                <a:rPr lang="de-CH" sz="1600" baseline="30000" dirty="0"/>
                <a:t>-3</a:t>
              </a:r>
              <a:endParaRPr lang="de-CH" sz="1600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600" dirty="0" err="1"/>
                <a:t>electron</a:t>
              </a:r>
              <a:r>
                <a:rPr lang="de-CH" sz="1600" dirty="0"/>
                <a:t> </a:t>
              </a:r>
              <a:r>
                <a:rPr lang="de-CH" sz="1600" dirty="0" err="1"/>
                <a:t>depletion</a:t>
              </a:r>
              <a:r>
                <a:rPr lang="de-CH" sz="1600" dirty="0"/>
                <a:t> </a:t>
              </a:r>
              <a:r>
                <a:rPr lang="de-CH" sz="1600" dirty="0" err="1"/>
                <a:t>region</a:t>
              </a:r>
              <a:r>
                <a:rPr lang="de-CH" sz="1600" dirty="0"/>
                <a:t> </a:t>
              </a:r>
              <a:r>
                <a:rPr lang="de-CH" sz="1600" dirty="0" err="1"/>
                <a:t>clearly</a:t>
              </a:r>
              <a:r>
                <a:rPr lang="de-CH" sz="1600" dirty="0"/>
                <a:t> visible</a:t>
              </a:r>
            </a:p>
          </p:txBody>
        </p:sp>
      </p:grpSp>
      <p:sp>
        <p:nvSpPr>
          <p:cNvPr id="2" name="object 3">
            <a:extLst>
              <a:ext uri="{FF2B5EF4-FFF2-40B4-BE49-F238E27FC236}">
                <a16:creationId xmlns:a16="http://schemas.microsoft.com/office/drawing/2014/main" id="{1CF54B5A-D7E4-D6AE-A96A-DE60C26ACFA5}"/>
              </a:ext>
            </a:extLst>
          </p:cNvPr>
          <p:cNvSpPr txBox="1"/>
          <p:nvPr/>
        </p:nvSpPr>
        <p:spPr>
          <a:xfrm>
            <a:off x="617041" y="5877272"/>
            <a:ext cx="4891848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000000"/>
                </a:solidFill>
              </a:rPr>
              <a:t>A.F.A.Simões,H.V.Alberto,</a:t>
            </a:r>
            <a:r>
              <a:rPr lang="en-GB" sz="1200" i="1" dirty="0" err="1">
                <a:solidFill>
                  <a:srgbClr val="000000"/>
                </a:solidFill>
              </a:rPr>
              <a:t>et</a:t>
            </a:r>
            <a:r>
              <a:rPr lang="en-GB" sz="1200" i="1" dirty="0">
                <a:solidFill>
                  <a:srgbClr val="000000"/>
                </a:solidFill>
              </a:rPr>
              <a:t> al.</a:t>
            </a:r>
            <a:r>
              <a:rPr lang="en-GB" sz="1200" dirty="0">
                <a:solidFill>
                  <a:srgbClr val="000000"/>
                </a:solidFill>
              </a:rPr>
              <a:t>, n, Rev. Sci. </a:t>
            </a:r>
            <a:r>
              <a:rPr lang="en-GB" sz="1200" dirty="0" err="1">
                <a:solidFill>
                  <a:srgbClr val="000000"/>
                </a:solidFill>
              </a:rPr>
              <a:t>Instrum</a:t>
            </a:r>
            <a:r>
              <a:rPr lang="en-GB" sz="1200" dirty="0">
                <a:solidFill>
                  <a:srgbClr val="000000"/>
                </a:solidFill>
              </a:rPr>
              <a:t>. </a:t>
            </a:r>
            <a:r>
              <a:rPr lang="en-GB" sz="1200" b="1" dirty="0">
                <a:solidFill>
                  <a:srgbClr val="000000"/>
                </a:solidFill>
              </a:rPr>
              <a:t>91</a:t>
            </a:r>
            <a:r>
              <a:rPr lang="en-GB" sz="1200" dirty="0">
                <a:solidFill>
                  <a:srgbClr val="000000"/>
                </a:solidFill>
              </a:rPr>
              <a:t>, 023906 (2020)</a:t>
            </a:r>
          </a:p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ea typeface="ArialUnicodeMS" panose="020B0604020202020204" pitchFamily="34" charset="-128"/>
              </a:rPr>
              <a:t>M. Mendes Martins et al, J. Phys.: Conf. Ser. </a:t>
            </a:r>
            <a:r>
              <a:rPr lang="en-GB" sz="1200" b="1" dirty="0">
                <a:solidFill>
                  <a:srgbClr val="000000"/>
                </a:solidFill>
                <a:ea typeface="ArialUnicodeMS" panose="020B0604020202020204" pitchFamily="34" charset="-128"/>
              </a:rPr>
              <a:t>2462, </a:t>
            </a:r>
            <a:r>
              <a:rPr lang="en-GB" sz="1200" dirty="0">
                <a:solidFill>
                  <a:srgbClr val="000000"/>
                </a:solidFill>
                <a:ea typeface="ArialUnicodeMS" panose="020B0604020202020204" pitchFamily="34" charset="-128"/>
              </a:rPr>
              <a:t>012025 (2023)</a:t>
            </a:r>
            <a:endParaRPr lang="en-GB" sz="1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6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911027-7FE4-15DF-CEF5-264DB80BB233}"/>
              </a:ext>
            </a:extLst>
          </p:cNvPr>
          <p:cNvSpPr txBox="1">
            <a:spLocks/>
          </p:cNvSpPr>
          <p:nvPr/>
        </p:nvSpPr>
        <p:spPr>
          <a:xfrm>
            <a:off x="695325" y="278296"/>
            <a:ext cx="9505131" cy="810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1" dirty="0"/>
              <a:t>Comparison with C-V measurements and TCAD simulations</a:t>
            </a:r>
            <a:endParaRPr lang="en-US" sz="2600" b="1" spc="-1" dirty="0">
              <a:latin typeface="+mj-lt"/>
            </a:endParaRPr>
          </a:p>
          <a:p>
            <a:endParaRPr lang="de-CH" dirty="0"/>
          </a:p>
        </p:txBody>
      </p:sp>
      <p:sp>
        <p:nvSpPr>
          <p:cNvPr id="3" name="TextShape 11">
            <a:extLst>
              <a:ext uri="{FF2B5EF4-FFF2-40B4-BE49-F238E27FC236}">
                <a16:creationId xmlns:a16="http://schemas.microsoft.com/office/drawing/2014/main" id="{B92F3D06-AE24-F14B-4BDA-53B5EC627B07}"/>
              </a:ext>
            </a:extLst>
          </p:cNvPr>
          <p:cNvSpPr txBox="1"/>
          <p:nvPr/>
        </p:nvSpPr>
        <p:spPr>
          <a:xfrm>
            <a:off x="534442" y="6525344"/>
            <a:ext cx="4248472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spc="-1" dirty="0">
                <a:solidFill>
                  <a:srgbClr val="000000"/>
                </a:solidFill>
              </a:rPr>
              <a:t>M. M. Martins et al., https://arxiv.org/abs/2405.18211 </a:t>
            </a:r>
            <a:r>
              <a:rPr lang="en-US" sz="1400" b="1" spc="-1" dirty="0">
                <a:solidFill>
                  <a:srgbClr val="000000"/>
                </a:solidFill>
              </a:rPr>
              <a:t> </a:t>
            </a:r>
            <a:r>
              <a:rPr lang="en-US" sz="1400" spc="-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86AE-F549-AE85-14FA-2D96D980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00" y="1196752"/>
            <a:ext cx="4000500" cy="1417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E1500-1BFB-A9EB-073B-089D2A035780}"/>
              </a:ext>
            </a:extLst>
          </p:cNvPr>
          <p:cNvSpPr txBox="1"/>
          <p:nvPr/>
        </p:nvSpPr>
        <p:spPr>
          <a:xfrm>
            <a:off x="5447890" y="3212976"/>
            <a:ext cx="63007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600" b="1" dirty="0" err="1"/>
              <a:t>Observations</a:t>
            </a:r>
            <a:r>
              <a:rPr lang="de-CH" sz="1600" b="1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 err="1"/>
              <a:t>Good</a:t>
            </a:r>
            <a:r>
              <a:rPr lang="de-CH" sz="1600" dirty="0"/>
              <a:t> </a:t>
            </a:r>
            <a:r>
              <a:rPr lang="de-CH" sz="1600" dirty="0" err="1"/>
              <a:t>agreement</a:t>
            </a:r>
            <a:r>
              <a:rPr lang="de-CH" sz="1600" dirty="0"/>
              <a:t> in </a:t>
            </a:r>
            <a:r>
              <a:rPr lang="de-CH" sz="1600" dirty="0" err="1"/>
              <a:t>determination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i="1" dirty="0"/>
              <a:t>W</a:t>
            </a:r>
            <a:r>
              <a:rPr lang="de-CH" sz="1600" i="1" baseline="-25000" dirty="0"/>
              <a:t>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b="1" dirty="0" err="1"/>
              <a:t>However</a:t>
            </a:r>
            <a:r>
              <a:rPr lang="de-CH" sz="1600" b="1" dirty="0"/>
              <a:t>, </a:t>
            </a:r>
            <a:r>
              <a:rPr lang="de-CH" sz="1600" b="1" dirty="0" err="1"/>
              <a:t>electron</a:t>
            </a:r>
            <a:r>
              <a:rPr lang="de-CH" sz="1600" b="1" dirty="0"/>
              <a:t> </a:t>
            </a:r>
            <a:r>
              <a:rPr lang="de-CH" sz="1600" b="1" dirty="0" err="1"/>
              <a:t>accumulation</a:t>
            </a:r>
            <a:r>
              <a:rPr lang="de-CH" sz="1600" b="1" dirty="0"/>
              <a:t> in </a:t>
            </a:r>
            <a:r>
              <a:rPr lang="de-CH" sz="1600" b="1" dirty="0" err="1"/>
              <a:t>the</a:t>
            </a:r>
            <a:r>
              <a:rPr lang="de-CH" sz="1600" b="1" dirty="0"/>
              <a:t> </a:t>
            </a:r>
            <a:r>
              <a:rPr lang="de-CH" sz="1600" b="1" dirty="0" err="1"/>
              <a:t>first</a:t>
            </a:r>
            <a:r>
              <a:rPr lang="de-CH" sz="1600" b="1" dirty="0"/>
              <a:t> 35 </a:t>
            </a:r>
            <a:r>
              <a:rPr lang="de-CH" sz="1600" b="1" dirty="0" err="1"/>
              <a:t>nm</a:t>
            </a:r>
            <a:r>
              <a:rPr lang="de-CH" sz="1600" b="1" dirty="0"/>
              <a:t> </a:t>
            </a:r>
            <a:r>
              <a:rPr lang="de-CH" sz="1600" b="1" dirty="0" err="1"/>
              <a:t>cannot</a:t>
            </a:r>
            <a:r>
              <a:rPr lang="de-CH" sz="1600" b="1" dirty="0"/>
              <a:t> </a:t>
            </a:r>
            <a:r>
              <a:rPr lang="de-CH" sz="1600" b="1" dirty="0" err="1"/>
              <a:t>be</a:t>
            </a:r>
            <a:r>
              <a:rPr lang="de-CH" sz="1600" b="1" dirty="0"/>
              <a:t> </a:t>
            </a:r>
            <a:r>
              <a:rPr lang="de-CH" sz="1600" b="1" dirty="0" err="1"/>
              <a:t>reproduced</a:t>
            </a:r>
            <a:r>
              <a:rPr lang="de-CH" sz="1600" b="1" dirty="0"/>
              <a:t> </a:t>
            </a:r>
            <a:r>
              <a:rPr lang="de-CH" sz="1600" b="1" dirty="0" err="1"/>
              <a:t>by</a:t>
            </a:r>
            <a:r>
              <a:rPr lang="de-CH" sz="1600" b="1" dirty="0"/>
              <a:t> C-V/TCAD </a:t>
            </a:r>
            <a:r>
              <a:rPr lang="de-CH" sz="1600" b="1" dirty="0" err="1"/>
              <a:t>measurements</a:t>
            </a:r>
            <a:r>
              <a:rPr lang="de-CH" sz="1600" b="1" dirty="0"/>
              <a:t>/</a:t>
            </a:r>
            <a:r>
              <a:rPr lang="de-CH" sz="1600" b="1" dirty="0" err="1"/>
              <a:t>simulation</a:t>
            </a:r>
            <a:endParaRPr lang="de-CH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sz="1600" dirty="0" err="1"/>
              <a:t>Role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fixed</a:t>
            </a:r>
            <a:r>
              <a:rPr lang="de-CH" sz="1600" dirty="0"/>
              <a:t> positive </a:t>
            </a:r>
            <a:r>
              <a:rPr lang="de-CH" sz="1600" dirty="0" err="1"/>
              <a:t>charge</a:t>
            </a:r>
            <a:r>
              <a:rPr lang="de-CH" sz="1600" dirty="0"/>
              <a:t> in SiO</a:t>
            </a:r>
            <a:r>
              <a:rPr lang="de-CH" sz="1600" baseline="-25000" dirty="0"/>
              <a:t>2</a:t>
            </a:r>
            <a:r>
              <a:rPr lang="de-CH" sz="1600" dirty="0"/>
              <a:t> not </a:t>
            </a:r>
            <a:r>
              <a:rPr lang="de-CH" sz="1600" dirty="0" err="1"/>
              <a:t>properly</a:t>
            </a:r>
            <a:r>
              <a:rPr lang="de-CH" sz="1600" dirty="0"/>
              <a:t> </a:t>
            </a:r>
            <a:r>
              <a:rPr lang="de-CH" sz="1600" dirty="0" err="1"/>
              <a:t>reproduced</a:t>
            </a:r>
            <a:r>
              <a:rPr lang="de-CH" sz="1600" dirty="0"/>
              <a:t> </a:t>
            </a:r>
            <a:r>
              <a:rPr lang="de-CH" sz="1600" dirty="0" err="1"/>
              <a:t>by</a:t>
            </a:r>
            <a:r>
              <a:rPr lang="de-CH" sz="1600" dirty="0"/>
              <a:t> C-V/ TCAD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3092F1-D8C0-A9F6-4731-A5DA02FDF1E1}"/>
              </a:ext>
            </a:extLst>
          </p:cNvPr>
          <p:cNvGrpSpPr>
            <a:grpSpLocks noChangeAspect="1"/>
          </p:cNvGrpSpPr>
          <p:nvPr/>
        </p:nvGrpSpPr>
        <p:grpSpPr>
          <a:xfrm>
            <a:off x="666839" y="1043068"/>
            <a:ext cx="4247596" cy="4834204"/>
            <a:chOff x="666841" y="1268760"/>
            <a:chExt cx="4007167" cy="45605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90A71-913A-1B90-9E57-AF5021DF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841" y="1268760"/>
              <a:ext cx="4007167" cy="4560570"/>
            </a:xfrm>
            <a:prstGeom prst="rect">
              <a:avLst/>
            </a:prstGeom>
          </p:spPr>
        </p:pic>
        <p:sp>
          <p:nvSpPr>
            <p:cNvPr id="7" name="TextShape 11">
              <a:extLst>
                <a:ext uri="{FF2B5EF4-FFF2-40B4-BE49-F238E27FC236}">
                  <a16:creationId xmlns:a16="http://schemas.microsoft.com/office/drawing/2014/main" id="{4459F6CF-8148-26F3-E15A-48EEE7A08BFC}"/>
                </a:ext>
              </a:extLst>
            </p:cNvPr>
            <p:cNvSpPr txBox="1"/>
            <p:nvPr/>
          </p:nvSpPr>
          <p:spPr>
            <a:xfrm>
              <a:off x="2279576" y="2490831"/>
              <a:ext cx="2270456" cy="3337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1400" spc="-1" dirty="0">
                  <a:solidFill>
                    <a:srgbClr val="000000"/>
                  </a:solidFill>
                </a:rPr>
                <a:t>C-V measurement at 300 K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09D074-474D-2575-5045-EE937D08303B}"/>
              </a:ext>
            </a:extLst>
          </p:cNvPr>
          <p:cNvSpPr txBox="1"/>
          <p:nvPr/>
        </p:nvSpPr>
        <p:spPr>
          <a:xfrm>
            <a:off x="5430309" y="2733285"/>
            <a:ext cx="47495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/>
              <a:t>Depletion </a:t>
            </a:r>
            <a:r>
              <a:rPr lang="de-CH" sz="1600" dirty="0" err="1"/>
              <a:t>width</a:t>
            </a:r>
            <a:r>
              <a:rPr lang="de-CH" sz="1600" dirty="0"/>
              <a:t> </a:t>
            </a:r>
            <a:r>
              <a:rPr lang="de-CH" sz="1600" i="1" dirty="0"/>
              <a:t>W</a:t>
            </a:r>
            <a:r>
              <a:rPr lang="de-CH" sz="1600" i="1" baseline="-25000" dirty="0"/>
              <a:t>D</a:t>
            </a:r>
            <a:r>
              <a:rPr lang="de-CH" sz="1600" dirty="0"/>
              <a:t> </a:t>
            </a:r>
            <a:r>
              <a:rPr lang="de-CH" sz="1600" dirty="0" err="1"/>
              <a:t>determined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C-V and EF-LEM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84DDBA-FEED-EE60-2C10-FFD6CE5A9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86" y="4801061"/>
            <a:ext cx="6084714" cy="2012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694B2B-C470-151C-E8C0-1AE69D54DC6C}"/>
              </a:ext>
            </a:extLst>
          </p:cNvPr>
          <p:cNvSpPr txBox="1"/>
          <p:nvPr/>
        </p:nvSpPr>
        <p:spPr>
          <a:xfrm>
            <a:off x="767408" y="5816877"/>
            <a:ext cx="4392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1600" dirty="0"/>
              <a:t>TCAD (Technology Computer-</a:t>
            </a:r>
            <a:r>
              <a:rPr lang="de-CH" sz="1600" dirty="0" err="1"/>
              <a:t>Aided</a:t>
            </a:r>
            <a:r>
              <a:rPr lang="de-CH" sz="1600" dirty="0"/>
              <a:t> Design) </a:t>
            </a:r>
            <a:r>
              <a:rPr lang="de-CH" sz="1600" dirty="0" err="1"/>
              <a:t>simulation</a:t>
            </a:r>
            <a:r>
              <a:rPr lang="de-CH" sz="1600" dirty="0"/>
              <a:t> </a:t>
            </a:r>
            <a:r>
              <a:rPr lang="de-CH" sz="1600" dirty="0" err="1"/>
              <a:t>based</a:t>
            </a:r>
            <a:r>
              <a:rPr lang="de-CH" sz="1600" dirty="0"/>
              <a:t> on C-V </a:t>
            </a:r>
            <a:r>
              <a:rPr lang="de-CH" sz="1600" dirty="0" err="1"/>
              <a:t>measurements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92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NM V8" id="{32543CE9-4DF9-42F6-B9AD-AD8F23CC00CB}" vid="{2AF3F73A-EC37-4937-B1EC-27A2EC5D89A9}"/>
    </a:ext>
  </a:extLst>
</a:theme>
</file>

<file path=ppt/theme/theme2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schemas.microsoft.com/office/2006/documentManagement/types"/>
    <ds:schemaRef ds:uri="http://purl.org/dc/elements/1.1/"/>
    <ds:schemaRef ds:uri="http://www.w3.org/XML/1998/namespace"/>
    <ds:schemaRef ds:uri="bc24777f-78b6-4f3c-a73a-d5fa08e4d537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9077d15-72ed-4fec-bcfe-3472729e9195"/>
  </ds:schemaRefs>
</ds:datastoreItem>
</file>

<file path=customXml/itemProps2.xml><?xml version="1.0" encoding="utf-8"?>
<ds:datastoreItem xmlns:ds="http://schemas.openxmlformats.org/officeDocument/2006/customXml" ds:itemID="{7B9C8326-17BB-45BD-9C1C-A0551292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VO-9722-831_0_CNM Presentation Content Slides</Template>
  <TotalTime>0</TotalTime>
  <Words>1700</Words>
  <Application>Microsoft Office PowerPoint</Application>
  <PresentationFormat>Widescreen</PresentationFormat>
  <Paragraphs>194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ArialUnicodeMS</vt:lpstr>
      <vt:lpstr>Calibri</vt:lpstr>
      <vt:lpstr>Cambria Math</vt:lpstr>
      <vt:lpstr>Courier New</vt:lpstr>
      <vt:lpstr>DejaVu Sans</vt:lpstr>
      <vt:lpstr>Symbol</vt:lpstr>
      <vt:lpstr>Times</vt:lpstr>
      <vt:lpstr>Times New Roman</vt:lpstr>
      <vt:lpstr>Benutzerdefiniertes Design</vt:lpstr>
      <vt:lpstr>Observation of charge carrier manipulation with nm depth-resolution at semiconductor-oxide interfaces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N15-1300x, T = 260 K</vt:lpstr>
      <vt:lpstr>Accumulation: N15-1300NO vs N15-1300x, T = 260 K</vt:lpstr>
      <vt:lpstr>Results N15-1300NO, T = 260 K</vt:lpstr>
      <vt:lpstr>Results N17-1300NO, T = 260 K</vt:lpstr>
      <vt:lpstr>Summary</vt:lpstr>
      <vt:lpstr>LE-mSR publications related to defects, charge carrier profiles and band bending in semiconductors</vt:lpstr>
      <vt:lpstr>Acknowledgement</vt:lpstr>
      <vt:lpstr>Muon signal in SiO2 and 4H-SiC at 0.7 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Prokscha Thomas</dc:creator>
  <dc:description>erstellt durch Vorlagenbauer.ch</dc:description>
  <cp:lastModifiedBy>Prokscha Thomas</cp:lastModifiedBy>
  <cp:revision>136</cp:revision>
  <dcterms:created xsi:type="dcterms:W3CDTF">2025-07-12T14:29:38Z</dcterms:created>
  <dcterms:modified xsi:type="dcterms:W3CDTF">2025-07-14T14:51:28Z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