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60" r:id="rId2"/>
  </p:sldMasterIdLst>
  <p:notesMasterIdLst>
    <p:notesMasterId r:id="rId30"/>
  </p:notesMasterIdLst>
  <p:sldIdLst>
    <p:sldId id="256" r:id="rId3"/>
    <p:sldId id="264" r:id="rId4"/>
    <p:sldId id="282" r:id="rId5"/>
    <p:sldId id="263" r:id="rId6"/>
    <p:sldId id="287" r:id="rId7"/>
    <p:sldId id="294" r:id="rId8"/>
    <p:sldId id="262" r:id="rId9"/>
    <p:sldId id="285" r:id="rId10"/>
    <p:sldId id="281" r:id="rId11"/>
    <p:sldId id="266" r:id="rId12"/>
    <p:sldId id="290" r:id="rId13"/>
    <p:sldId id="265" r:id="rId14"/>
    <p:sldId id="280" r:id="rId15"/>
    <p:sldId id="292" r:id="rId16"/>
    <p:sldId id="277" r:id="rId17"/>
    <p:sldId id="275" r:id="rId18"/>
    <p:sldId id="276" r:id="rId19"/>
    <p:sldId id="271" r:id="rId20"/>
    <p:sldId id="279" r:id="rId21"/>
    <p:sldId id="293" r:id="rId22"/>
    <p:sldId id="257" r:id="rId23"/>
    <p:sldId id="269" r:id="rId24"/>
    <p:sldId id="273" r:id="rId25"/>
    <p:sldId id="291" r:id="rId26"/>
    <p:sldId id="274" r:id="rId27"/>
    <p:sldId id="278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70085" autoAdjust="0"/>
  </p:normalViewPr>
  <p:slideViewPr>
    <p:cSldViewPr snapToGrid="0">
      <p:cViewPr>
        <p:scale>
          <a:sx n="100" d="100"/>
          <a:sy n="100" d="100"/>
        </p:scale>
        <p:origin x="15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A794-6130-4093-AC61-BF564671FF0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630B-AD48-44C4-A9F1-FC2AA4E26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1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0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9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6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0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65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52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30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40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4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8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6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2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537C-3F4A-3468-FAD7-4F02F247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13214-77BB-3F03-F3FD-4AC1046FE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132C8-4834-F3EC-E13C-8CF40F39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55B95-6D01-71F6-9028-2DAF9A94E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3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1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2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3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C630B-AD48-44C4-A9F1-FC2AA4E262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5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27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77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64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90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1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bg>
      <p:bgPr>
        <a:solidFill>
          <a:srgbClr val="F1F2F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0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41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preserve="1">
  <p:cSld name="1_Vertical Title and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DF0593-052E-0E49-9A07-CFDD3401F324}"/>
              </a:ext>
            </a:extLst>
          </p:cNvPr>
          <p:cNvSpPr/>
          <p:nvPr userDrawn="1"/>
        </p:nvSpPr>
        <p:spPr>
          <a:xfrm>
            <a:off x="0" y="0"/>
            <a:ext cx="12700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79577-B005-8448-AF84-203A02F7610D}"/>
              </a:ext>
            </a:extLst>
          </p:cNvPr>
          <p:cNvSpPr/>
          <p:nvPr userDrawn="1"/>
        </p:nvSpPr>
        <p:spPr>
          <a:xfrm>
            <a:off x="10920536" y="5979760"/>
            <a:ext cx="12700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82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61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bg>
      <p:bgPr>
        <a:solidFill>
          <a:srgbClr val="F1F2F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409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56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C8C9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C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793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05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52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59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523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837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97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3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preserve="1">
  <p:cSld name="1_Vertical Title and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DF0593-052E-0E49-9A07-CFDD3401F324}"/>
              </a:ext>
            </a:extLst>
          </p:cNvPr>
          <p:cNvSpPr/>
          <p:nvPr userDrawn="1"/>
        </p:nvSpPr>
        <p:spPr>
          <a:xfrm>
            <a:off x="0" y="0"/>
            <a:ext cx="12700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79577-B005-8448-AF84-203A02F7610D}"/>
              </a:ext>
            </a:extLst>
          </p:cNvPr>
          <p:cNvSpPr/>
          <p:nvPr userDrawn="1"/>
        </p:nvSpPr>
        <p:spPr>
          <a:xfrm>
            <a:off x="10920536" y="5979760"/>
            <a:ext cx="12700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87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76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7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C8C9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C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9C"/>
              </a:buClr>
              <a:buSzPts val="1600"/>
              <a:buNone/>
              <a:defRPr sz="1600">
                <a:solidFill>
                  <a:srgbClr val="8C8C9C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15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53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2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200" y="5558400"/>
            <a:ext cx="2352675" cy="1213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642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50505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166">
          <p15:clr>
            <a:srgbClr val="F26B43"/>
          </p15:clr>
        </p15:guide>
        <p15:guide id="7" pos="778">
          <p15:clr>
            <a:srgbClr val="F26B43"/>
          </p15:clr>
        </p15:guide>
        <p15:guide id="8" pos="1504">
          <p15:clr>
            <a:srgbClr val="F26B43"/>
          </p15:clr>
        </p15:guide>
        <p15:guide id="9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2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8C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8C8C9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C8C9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200" y="5558400"/>
            <a:ext cx="2352675" cy="1213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926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50505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166">
          <p15:clr>
            <a:srgbClr val="F26B43"/>
          </p15:clr>
        </p15:guide>
        <p15:guide id="7" pos="778">
          <p15:clr>
            <a:srgbClr val="F26B43"/>
          </p15:clr>
        </p15:guide>
        <p15:guide id="8" pos="1504">
          <p15:clr>
            <a:srgbClr val="F26B43"/>
          </p15:clr>
        </p15:guide>
        <p15:guide id="9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wmf"/><Relationship Id="rId4" Type="http://schemas.openxmlformats.org/officeDocument/2006/relationships/image" Target="../media/image6.jp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E2A9-575C-6638-59B7-6A7821F24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13" y="1759927"/>
            <a:ext cx="11297174" cy="213359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2E2C6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Exploiting and Developing</a:t>
            </a:r>
            <a:br>
              <a:rPr lang="en-GB" sz="3600" dirty="0">
                <a:solidFill>
                  <a:srgbClr val="2E2C6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2E2C6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 Integral and Differential RF methods:</a:t>
            </a:r>
            <a:br>
              <a:rPr lang="en-GB" sz="3600" dirty="0">
                <a:solidFill>
                  <a:srgbClr val="2E2C6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R</a:t>
            </a:r>
            <a:r>
              <a:rPr lang="en-GB" sz="3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F-</a:t>
            </a:r>
            <a: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µSR study of the</a:t>
            </a:r>
            <a:b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2-Norbornyl Radical in Norbornene 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35701-BB01-29F2-0C04-A86514E33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endParaRPr lang="en-GB" sz="3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+mn-lt"/>
                <a:cs typeface="Times New Roman" panose="02020603050405020304" pitchFamily="18" charset="0"/>
              </a:rPr>
              <a:t>Stephen Cottrell and Sean Giblin</a:t>
            </a:r>
          </a:p>
          <a:p>
            <a:r>
              <a:rPr lang="en-GB" sz="2800" dirty="0">
                <a:latin typeface="+mn-lt"/>
                <a:cs typeface="Times New Roman" panose="02020603050405020304" pitchFamily="18" charset="0"/>
              </a:rPr>
              <a:t>(Data measured on EMU at ISIS)</a:t>
            </a:r>
            <a:endParaRPr lang="en-GB" sz="2800" dirty="0">
              <a:latin typeface="+mn-lt"/>
            </a:endParaRPr>
          </a:p>
        </p:txBody>
      </p:sp>
      <p:pic>
        <p:nvPicPr>
          <p:cNvPr id="1026" name="Picture 2" descr="ISIS Muon spectroscopy">
            <a:extLst>
              <a:ext uri="{FF2B5EF4-FFF2-40B4-BE49-F238E27FC236}">
                <a16:creationId xmlns:a16="http://schemas.microsoft.com/office/drawing/2014/main" id="{8A32D7DF-2EA9-D75E-EF28-18AE1F7F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15" y="3893527"/>
            <a:ext cx="2833166" cy="16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5BF56-B6BF-8B70-4412-2781BE391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19" y="3893526"/>
            <a:ext cx="2937468" cy="16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7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A942-0AFD-AA22-C59E-37CEEDA1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Norbornene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ACED-699B-3E6C-D953-B0ACBCC19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28" y="1964517"/>
            <a:ext cx="7402976" cy="325566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Mu addition across double bond;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 err="1">
                <a:solidFill>
                  <a:schemeClr val="tx1"/>
                </a:solidFill>
              </a:rPr>
              <a:t>Muoniated</a:t>
            </a:r>
            <a:r>
              <a:rPr lang="en-GB" sz="2400" dirty="0">
                <a:solidFill>
                  <a:schemeClr val="tx1"/>
                </a:solidFill>
              </a:rPr>
              <a:t> radicals well characterised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(TF and ALC studies – </a:t>
            </a:r>
            <a:r>
              <a:rPr lang="en-GB" sz="2400" dirty="0" err="1">
                <a:solidFill>
                  <a:schemeClr val="tx1"/>
                </a:solidFill>
              </a:rPr>
              <a:t>Riccò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i="1" dirty="0">
                <a:solidFill>
                  <a:schemeClr val="tx1"/>
                </a:solidFill>
              </a:rPr>
              <a:t>et al</a:t>
            </a:r>
            <a:r>
              <a:rPr lang="en-GB" sz="2400" dirty="0">
                <a:solidFill>
                  <a:schemeClr val="tx1"/>
                </a:solidFill>
              </a:rPr>
              <a:t>; Roduner </a:t>
            </a:r>
            <a:r>
              <a:rPr lang="en-GB" sz="2400" i="1" dirty="0">
                <a:solidFill>
                  <a:schemeClr val="tx1"/>
                </a:solidFill>
              </a:rPr>
              <a:t>et al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</a:p>
          <a:p>
            <a:r>
              <a:rPr lang="en-GB" sz="2400" dirty="0">
                <a:solidFill>
                  <a:schemeClr val="tx1"/>
                </a:solidFill>
              </a:rPr>
              <a:t>‘Exo’ and ‘Endo’ isomers depend on geometry;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‘Exo’ has nice T-dep for </a:t>
            </a:r>
            <a:r>
              <a:rPr lang="en-GB" sz="2400" dirty="0" err="1">
                <a:solidFill>
                  <a:schemeClr val="tx1"/>
                </a:solidFill>
              </a:rPr>
              <a:t>A</a:t>
            </a:r>
            <a:r>
              <a:rPr lang="en-GB" sz="2400" baseline="-25000" dirty="0" err="1">
                <a:solidFill>
                  <a:schemeClr val="tx1"/>
                </a:solidFill>
              </a:rPr>
              <a:t>iso</a:t>
            </a:r>
            <a:r>
              <a:rPr lang="en-GB" sz="2400" dirty="0">
                <a:solidFill>
                  <a:schemeClr val="tx1"/>
                </a:solidFill>
              </a:rPr>
              <a:t> and D.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Plastic phase above ~129K.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Averaging of D, but not completely!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RF line sensitive to D, but not too broad!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81CDD-F9A4-7D81-D34D-3CB0E864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04" y="1964517"/>
            <a:ext cx="3945166" cy="13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D184-63D0-FBDD-659D-078C60B4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CEA78-B6E4-4913-D0A2-07B2DCAE2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6568"/>
            <a:ext cx="7116693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Numerical simulations of the response of the muon polarisation to RF fields in these systems was carried out using Quantum, developed by James Lord (Physica B, 374, 2006, 472)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H</a:t>
            </a:r>
            <a:r>
              <a:rPr lang="en-GB" sz="2400" baseline="-25000" dirty="0">
                <a:solidFill>
                  <a:schemeClr val="tx1"/>
                </a:solidFill>
                <a:latin typeface="+mn-lt"/>
              </a:rPr>
              <a:t>eff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= &lt;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H</a:t>
            </a:r>
            <a:r>
              <a:rPr lang="en-GB" sz="2400" baseline="-25000" dirty="0" err="1">
                <a:solidFill>
                  <a:schemeClr val="tx1"/>
                </a:solidFill>
                <a:latin typeface="+mn-lt"/>
              </a:rPr>
              <a:t>Zeeman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+ H</a:t>
            </a:r>
            <a:r>
              <a:rPr lang="en-GB" sz="2400" baseline="-25000" dirty="0">
                <a:solidFill>
                  <a:schemeClr val="tx1"/>
                </a:solidFill>
                <a:latin typeface="+mn-lt"/>
              </a:rPr>
              <a:t>HF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&gt;</a:t>
            </a:r>
            <a:r>
              <a:rPr lang="en-GB" sz="2400" baseline="-25000" dirty="0" err="1">
                <a:solidFill>
                  <a:schemeClr val="tx1"/>
                </a:solidFill>
                <a:latin typeface="+mn-lt"/>
              </a:rPr>
              <a:t>avg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, where H</a:t>
            </a:r>
            <a:r>
              <a:rPr lang="en-GB" sz="2400" baseline="-25000" dirty="0">
                <a:solidFill>
                  <a:schemeClr val="tx1"/>
                </a:solidFill>
                <a:latin typeface="+mn-lt"/>
              </a:rPr>
              <a:t>HF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includes isotropic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GB" sz="2400" baseline="-25000" dirty="0" err="1">
                <a:solidFill>
                  <a:schemeClr val="tx1"/>
                </a:solidFill>
                <a:latin typeface="+mn-lt"/>
              </a:rPr>
              <a:t>iso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, and axial dipolar, D</a:t>
            </a:r>
            <a:r>
              <a:rPr lang="en-GB" sz="2400" baseline="-25000" dirty="0">
                <a:solidFill>
                  <a:schemeClr val="tx1"/>
                </a:solidFill>
                <a:latin typeface="+mn-lt"/>
              </a:rPr>
              <a:t>µ</a:t>
            </a:r>
            <a:r>
              <a:rPr lang="en-GB" sz="2400" baseline="30000" dirty="0">
                <a:solidFill>
                  <a:schemeClr val="tx1"/>
                </a:solidFill>
                <a:latin typeface="+mn-lt"/>
              </a:rPr>
              <a:t>‖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, couplings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Polycrystalline sample (pressed into a bag)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Data fitting to obtain hyperfine parameters, etc, carried out using Mantid (</a:t>
            </a:r>
            <a:r>
              <a:rPr lang="en-GB" sz="2400" u="sng" dirty="0">
                <a:solidFill>
                  <a:schemeClr val="tx1"/>
                </a:solidFill>
                <a:latin typeface="+mn-lt"/>
              </a:rPr>
              <a:t>mantidproject.org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). In this case we’re using Quantum as a fit function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E6DDC4-BA55-6E88-C520-4D8C4F78D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058046"/>
              </p:ext>
            </p:extLst>
          </p:nvPr>
        </p:nvGraphicFramePr>
        <p:xfrm>
          <a:off x="8060973" y="1825625"/>
          <a:ext cx="4097471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622" imgH="3000728" progId="Origin95.Graph">
                  <p:embed/>
                </p:oleObj>
              </mc:Choice>
              <mc:Fallback>
                <p:oleObj name="Graph" r:id="rId2" imgW="3920622" imgH="3000728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E6DDC4-BA55-6E88-C520-4D8C4F78D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60973" y="1825625"/>
                        <a:ext cx="4097471" cy="313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CD7689-6A10-3BCD-3C6C-6317C2970A06}"/>
              </a:ext>
            </a:extLst>
          </p:cNvPr>
          <p:cNvSpPr txBox="1"/>
          <p:nvPr/>
        </p:nvSpPr>
        <p:spPr>
          <a:xfrm>
            <a:off x="8900237" y="4827994"/>
            <a:ext cx="343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</a:t>
            </a:r>
            <a:r>
              <a:rPr lang="en-GB" sz="2000" baseline="-25000" dirty="0"/>
              <a:t>µ</a:t>
            </a:r>
            <a:r>
              <a:rPr lang="en-GB" sz="2000" b="0" i="0" baseline="3000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‖</a:t>
            </a:r>
            <a:r>
              <a:rPr lang="en-GB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for </a:t>
            </a:r>
            <a:r>
              <a:rPr lang="en-GB" sz="20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GB" sz="2000" b="0" i="0" baseline="-2500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iso</a:t>
            </a:r>
            <a:r>
              <a:rPr lang="en-GB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= 419 MHz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54660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D139-C861-C67F-1AC9-01B19CDE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Resonances for ‘Exo’ adduct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BFBB65-A825-9C18-854A-CD2CB325F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271109"/>
              </p:ext>
            </p:extLst>
          </p:nvPr>
        </p:nvGraphicFramePr>
        <p:xfrm>
          <a:off x="4135437" y="121239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0BFBB65-A825-9C18-854A-CD2CB325F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5437" y="1212396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B493C3-AF0E-1E0B-FEA2-1D3F23DEA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22109"/>
              </p:ext>
            </p:extLst>
          </p:nvPr>
        </p:nvGraphicFramePr>
        <p:xfrm>
          <a:off x="2035644" y="385762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622" imgH="3000728" progId="Origin95.Graph">
                  <p:embed/>
                </p:oleObj>
              </mc:Choice>
              <mc:Fallback>
                <p:oleObj name="Graph" r:id="rId5" imgW="3920622" imgH="3000728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B493C3-AF0E-1E0B-FEA2-1D3F23DEA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5644" y="385762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416AEB-D7BC-7EA1-DDFA-6777FC000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37313"/>
              </p:ext>
            </p:extLst>
          </p:nvPr>
        </p:nvGraphicFramePr>
        <p:xfrm>
          <a:off x="7605486" y="385762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920622" imgH="3000728" progId="Origin95.Graph">
                  <p:embed/>
                </p:oleObj>
              </mc:Choice>
              <mc:Fallback>
                <p:oleObj name="Graph" r:id="rId7" imgW="3920622" imgH="3000728" progId="Origin95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3416AEB-D7BC-7EA1-DDFA-6777FC000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05486" y="3857624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4CB824-4E65-A2E4-FAB3-1B7EED54B80C}"/>
              </a:ext>
            </a:extLst>
          </p:cNvPr>
          <p:cNvCxnSpPr>
            <a:cxnSpLocks/>
          </p:cNvCxnSpPr>
          <p:nvPr/>
        </p:nvCxnSpPr>
        <p:spPr>
          <a:xfrm flipH="1" flipV="1">
            <a:off x="6792686" y="1944914"/>
            <a:ext cx="1625600" cy="24819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155458-FD75-BA7D-1F5F-3B5BACCFF3B4}"/>
              </a:ext>
            </a:extLst>
          </p:cNvPr>
          <p:cNvCxnSpPr>
            <a:cxnSpLocks/>
          </p:cNvCxnSpPr>
          <p:nvPr/>
        </p:nvCxnSpPr>
        <p:spPr>
          <a:xfrm flipV="1">
            <a:off x="3996206" y="2537959"/>
            <a:ext cx="1525815" cy="20850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58C418-1E28-C030-36A7-527C51B4180D}"/>
              </a:ext>
            </a:extLst>
          </p:cNvPr>
          <p:cNvSpPr txBox="1"/>
          <p:nvPr/>
        </p:nvSpPr>
        <p:spPr>
          <a:xfrm>
            <a:off x="8074325" y="1680479"/>
            <a:ext cx="419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Cleaner signal for high field transition - used in these experiments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B8BC1-FDEC-5A97-C36A-7A8370CAECE4}"/>
              </a:ext>
            </a:extLst>
          </p:cNvPr>
          <p:cNvSpPr txBox="1"/>
          <p:nvPr/>
        </p:nvSpPr>
        <p:spPr>
          <a:xfrm>
            <a:off x="186487" y="1690688"/>
            <a:ext cx="4491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Exo adduct in Norbornene, </a:t>
            </a:r>
            <a:r>
              <a:rPr lang="el-GR" sz="2400" dirty="0"/>
              <a:t>ν</a:t>
            </a:r>
            <a:r>
              <a:rPr lang="en-GB" sz="2400" baseline="-25000" dirty="0"/>
              <a:t>12</a:t>
            </a:r>
            <a:r>
              <a:rPr lang="en-GB" sz="2400" dirty="0"/>
              <a:t> resonances expected at ~500G and ~2000G @ 170.5MHz</a:t>
            </a:r>
          </a:p>
        </p:txBody>
      </p:sp>
    </p:spTree>
    <p:extLst>
      <p:ext uri="{BB962C8B-B14F-4D97-AF65-F5344CB8AC3E}">
        <p14:creationId xmlns:p14="http://schemas.microsoft.com/office/powerpoint/2010/main" val="355428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798E-66A7-7913-2ABE-6C457840C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E460-B454-A7F3-1B70-C2D461D2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1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Swept Field RF Experiments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‘Exo’ isomer in Norbornene</a:t>
            </a:r>
          </a:p>
        </p:txBody>
      </p:sp>
    </p:spTree>
    <p:extLst>
      <p:ext uri="{BB962C8B-B14F-4D97-AF65-F5344CB8AC3E}">
        <p14:creationId xmlns:p14="http://schemas.microsoft.com/office/powerpoint/2010/main" val="239505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8C6FB-1126-873E-1762-31E05E02B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26" y="1133813"/>
            <a:ext cx="7529548" cy="3254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0FC47-CDFC-0F15-BFE5-75733EDC6EE1}"/>
              </a:ext>
            </a:extLst>
          </p:cNvPr>
          <p:cNvSpPr txBox="1"/>
          <p:nvPr/>
        </p:nvSpPr>
        <p:spPr>
          <a:xfrm>
            <a:off x="2884223" y="4945711"/>
            <a:ext cx="642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 sweep static field to map out resonance line</a:t>
            </a:r>
          </a:p>
        </p:txBody>
      </p:sp>
    </p:spTree>
    <p:extLst>
      <p:ext uri="{BB962C8B-B14F-4D97-AF65-F5344CB8AC3E}">
        <p14:creationId xmlns:p14="http://schemas.microsoft.com/office/powerpoint/2010/main" val="394414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6324-0338-EC23-B7E1-8C03A01F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T-dep for RF </a:t>
            </a:r>
            <a:r>
              <a:rPr lang="el-GR" dirty="0"/>
              <a:t>ν</a:t>
            </a:r>
            <a:r>
              <a:rPr lang="en-GB" baseline="-25000" dirty="0"/>
              <a:t>12</a:t>
            </a:r>
            <a:r>
              <a:rPr lang="en-GB" dirty="0"/>
              <a:t> line (</a:t>
            </a:r>
            <a:r>
              <a:rPr lang="el-GR" dirty="0"/>
              <a:t>ν</a:t>
            </a:r>
            <a:r>
              <a:rPr lang="en-GB" baseline="-25000" dirty="0"/>
              <a:t>RF</a:t>
            </a:r>
            <a:r>
              <a:rPr lang="en-GB" dirty="0"/>
              <a:t> = 170.5 MHz)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E7AA01F-F59A-6A58-AC9C-E80CA66AC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4413"/>
              </p:ext>
            </p:extLst>
          </p:nvPr>
        </p:nvGraphicFramePr>
        <p:xfrm>
          <a:off x="363928" y="179659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928" y="179659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EBA4FD-5536-94A3-6DF2-4FDE582B6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66496"/>
              </p:ext>
            </p:extLst>
          </p:nvPr>
        </p:nvGraphicFramePr>
        <p:xfrm>
          <a:off x="4135438" y="179659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622" imgH="3000728" progId="Origin95.Graph">
                  <p:embed/>
                </p:oleObj>
              </mc:Choice>
              <mc:Fallback>
                <p:oleObj name="Graph" r:id="rId5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5438" y="179659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77C1FA0-1F93-05A0-1FCC-118573055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01641"/>
              </p:ext>
            </p:extLst>
          </p:nvPr>
        </p:nvGraphicFramePr>
        <p:xfrm>
          <a:off x="7679418" y="179659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920622" imgH="3000728" progId="Origin95.Graph">
                  <p:embed/>
                </p:oleObj>
              </mc:Choice>
              <mc:Fallback>
                <p:oleObj name="Graph" r:id="rId7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9418" y="179659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3381C0-DEDA-F73C-7FF8-5B2EC0EC142D}"/>
              </a:ext>
            </a:extLst>
          </p:cNvPr>
          <p:cNvSpPr txBox="1"/>
          <p:nvPr/>
        </p:nvSpPr>
        <p:spPr>
          <a:xfrm>
            <a:off x="1204686" y="3672114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250K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386E-BA08-075D-B05A-A3698B3D11F1}"/>
              </a:ext>
            </a:extLst>
          </p:cNvPr>
          <p:cNvSpPr txBox="1"/>
          <p:nvPr/>
        </p:nvSpPr>
        <p:spPr>
          <a:xfrm>
            <a:off x="5051258" y="367211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ACC32-A9A4-C899-D488-4DF1E2C0016C}"/>
              </a:ext>
            </a:extLst>
          </p:cNvPr>
          <p:cNvSpPr txBox="1"/>
          <p:nvPr/>
        </p:nvSpPr>
        <p:spPr>
          <a:xfrm>
            <a:off x="8520002" y="367211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150K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8F75D-6463-607F-6A34-5B802A149E90}"/>
              </a:ext>
            </a:extLst>
          </p:cNvPr>
          <p:cNvSpPr txBox="1"/>
          <p:nvPr/>
        </p:nvSpPr>
        <p:spPr>
          <a:xfrm>
            <a:off x="2519030" y="5102827"/>
            <a:ext cx="8979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Lines broaden and develop a powder structure as molecular motion is frozen out cooling through plastic phase</a:t>
            </a:r>
          </a:p>
          <a:p>
            <a:endParaRPr lang="en-GB" sz="2400" dirty="0"/>
          </a:p>
          <a:p>
            <a:r>
              <a:rPr lang="en-GB" sz="2400" dirty="0"/>
              <a:t>Quantum model fits to the data are shown</a:t>
            </a:r>
          </a:p>
        </p:txBody>
      </p:sp>
    </p:spTree>
    <p:extLst>
      <p:ext uri="{BB962C8B-B14F-4D97-AF65-F5344CB8AC3E}">
        <p14:creationId xmlns:p14="http://schemas.microsoft.com/office/powerpoint/2010/main" val="414506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00C6-0D1A-A4F4-CD66-F0D7B779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RF data for </a:t>
            </a:r>
            <a:r>
              <a:rPr lang="en-GB" dirty="0" err="1"/>
              <a:t>A</a:t>
            </a:r>
            <a:r>
              <a:rPr lang="en-GB" baseline="-25000" dirty="0" err="1"/>
              <a:t>iso</a:t>
            </a:r>
            <a:endParaRPr lang="en-GB" baseline="-25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BA8B24-F5F8-E00D-726B-BA956BF85C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87412"/>
              </p:ext>
            </p:extLst>
          </p:nvPr>
        </p:nvGraphicFramePr>
        <p:xfrm>
          <a:off x="6096000" y="1321576"/>
          <a:ext cx="5245653" cy="401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622" imgH="3000728" progId="Origin95.Graph">
                  <p:embed/>
                </p:oleObj>
              </mc:Choice>
              <mc:Fallback>
                <p:oleObj name="Graph" r:id="rId2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321576"/>
                        <a:ext cx="5245653" cy="401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4AFAFE-B125-BB5D-738B-21067F157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40576"/>
              </p:ext>
            </p:extLst>
          </p:nvPr>
        </p:nvGraphicFramePr>
        <p:xfrm>
          <a:off x="6095843" y="1321456"/>
          <a:ext cx="5245810" cy="40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622" imgH="3000728" progId="Origin95.Graph">
                  <p:embed/>
                </p:oleObj>
              </mc:Choice>
              <mc:Fallback>
                <p:oleObj name="Graph" r:id="rId4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843" y="1321456"/>
                        <a:ext cx="5245810" cy="40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832A9B9-CF91-1BBE-AB88-3C35E5609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93954"/>
              </p:ext>
            </p:extLst>
          </p:nvPr>
        </p:nvGraphicFramePr>
        <p:xfrm>
          <a:off x="6095843" y="1317389"/>
          <a:ext cx="5245810" cy="40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622" imgH="3000728" progId="Origin95.Graph">
                  <p:embed/>
                </p:oleObj>
              </mc:Choice>
              <mc:Fallback>
                <p:oleObj name="Graph" r:id="rId6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5843" y="1317389"/>
                        <a:ext cx="5245810" cy="40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D7DBB5-7516-A60C-445A-A591435A68EC}"/>
              </a:ext>
            </a:extLst>
          </p:cNvPr>
          <p:cNvSpPr txBox="1"/>
          <p:nvPr/>
        </p:nvSpPr>
        <p:spPr>
          <a:xfrm>
            <a:off x="638629" y="2017486"/>
            <a:ext cx="526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Starting with earlier TF results …</a:t>
            </a:r>
          </a:p>
          <a:p>
            <a:r>
              <a:rPr lang="en-GB" sz="1600" dirty="0"/>
              <a:t>(taken from </a:t>
            </a:r>
            <a:r>
              <a:rPr lang="en-GB" sz="1600" dirty="0" err="1"/>
              <a:t>Riccò</a:t>
            </a:r>
            <a:r>
              <a:rPr lang="en-GB" sz="1600" dirty="0"/>
              <a:t> et al, J. Chem. Phys. 86 4198 (1987))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BD925-A204-7EF5-F7A2-3147832C3705}"/>
              </a:ext>
            </a:extLst>
          </p:cNvPr>
          <p:cNvSpPr txBox="1"/>
          <p:nvPr/>
        </p:nvSpPr>
        <p:spPr>
          <a:xfrm>
            <a:off x="638629" y="2913018"/>
            <a:ext cx="545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Adding values from RF data measured on cooling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CE8FA-A80A-6E16-9BCC-B8B1E6CE939E}"/>
              </a:ext>
            </a:extLst>
          </p:cNvPr>
          <p:cNvSpPr txBox="1"/>
          <p:nvPr/>
        </p:nvSpPr>
        <p:spPr>
          <a:xfrm>
            <a:off x="626482" y="3869349"/>
            <a:ext cx="571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add values from RF data measured on warming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58C7E-C573-1F44-C8F9-87CFFDD6CED4}"/>
              </a:ext>
            </a:extLst>
          </p:cNvPr>
          <p:cNvSpPr txBox="1"/>
          <p:nvPr/>
        </p:nvSpPr>
        <p:spPr>
          <a:xfrm>
            <a:off x="3335097" y="5691843"/>
            <a:ext cx="783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Good agreement – no scatter or hysteresis in RF results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665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321D-5B79-C9E1-C5E7-62D77454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RF data for </a:t>
            </a:r>
            <a:r>
              <a:rPr lang="en-GB" sz="4400" dirty="0"/>
              <a:t>D</a:t>
            </a:r>
            <a:r>
              <a:rPr lang="en-GB" sz="4400" baseline="-25000" dirty="0"/>
              <a:t>µ</a:t>
            </a:r>
            <a:r>
              <a:rPr lang="en-GB" sz="4400" b="0" i="0" baseline="3000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‖</a:t>
            </a:r>
            <a:r>
              <a:rPr lang="en-GB" sz="4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8B51A0-0B00-7D53-17DF-1F605B80F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96715"/>
              </p:ext>
            </p:extLst>
          </p:nvPr>
        </p:nvGraphicFramePr>
        <p:xfrm>
          <a:off x="6107990" y="1422000"/>
          <a:ext cx="5245810" cy="40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7990" y="1422000"/>
                        <a:ext cx="5245810" cy="40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3900A69-963B-D360-27CF-2E030E243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28846"/>
              </p:ext>
            </p:extLst>
          </p:nvPr>
        </p:nvGraphicFramePr>
        <p:xfrm>
          <a:off x="6107990" y="1422000"/>
          <a:ext cx="5245810" cy="40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622" imgH="3000728" progId="Origin95.Graph">
                  <p:embed/>
                </p:oleObj>
              </mc:Choice>
              <mc:Fallback>
                <p:oleObj name="Graph" r:id="rId5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7990" y="1422000"/>
                        <a:ext cx="5245810" cy="40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E3B8CE-729C-2B81-7DFB-A1BE867B3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78841"/>
              </p:ext>
            </p:extLst>
          </p:nvPr>
        </p:nvGraphicFramePr>
        <p:xfrm>
          <a:off x="6107990" y="1422000"/>
          <a:ext cx="5245810" cy="40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920622" imgH="3000728" progId="Origin95.Graph">
                  <p:embed/>
                </p:oleObj>
              </mc:Choice>
              <mc:Fallback>
                <p:oleObj name="Graph" r:id="rId7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7990" y="1422000"/>
                        <a:ext cx="5245810" cy="40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FF39FB-FA2E-50DC-ECB5-96D8C4FF5D32}"/>
              </a:ext>
            </a:extLst>
          </p:cNvPr>
          <p:cNvSpPr txBox="1"/>
          <p:nvPr/>
        </p:nvSpPr>
        <p:spPr>
          <a:xfrm>
            <a:off x="638629" y="2017486"/>
            <a:ext cx="5625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Starting with earlier ALC results …</a:t>
            </a:r>
          </a:p>
          <a:p>
            <a:r>
              <a:rPr lang="en-GB" sz="1600" dirty="0"/>
              <a:t>(taken from Roduner et al, Ber. </a:t>
            </a:r>
            <a:r>
              <a:rPr lang="en-GB" sz="1600" dirty="0" err="1"/>
              <a:t>Bunsenges</a:t>
            </a:r>
            <a:r>
              <a:rPr lang="en-GB" sz="1600" dirty="0"/>
              <a:t>. Phys. Chem. 93 1194 (1989))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DC1B-8CEA-FB2E-09BB-FEE5880EFA12}"/>
              </a:ext>
            </a:extLst>
          </p:cNvPr>
          <p:cNvSpPr txBox="1"/>
          <p:nvPr/>
        </p:nvSpPr>
        <p:spPr>
          <a:xfrm>
            <a:off x="626640" y="3055411"/>
            <a:ext cx="545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Adding values from RF data measured on cooling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C267D-F865-75A7-792E-F1A53AE0A4D5}"/>
              </a:ext>
            </a:extLst>
          </p:cNvPr>
          <p:cNvSpPr txBox="1"/>
          <p:nvPr/>
        </p:nvSpPr>
        <p:spPr>
          <a:xfrm>
            <a:off x="591927" y="3968149"/>
            <a:ext cx="571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add values from RF data measured on warming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64974-055E-D52B-D0D1-419E2ACA9548}"/>
              </a:ext>
            </a:extLst>
          </p:cNvPr>
          <p:cNvSpPr txBox="1"/>
          <p:nvPr/>
        </p:nvSpPr>
        <p:spPr>
          <a:xfrm>
            <a:off x="3335097" y="5691843"/>
            <a:ext cx="867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Good agreement on magnitude,</a:t>
            </a:r>
            <a:br>
              <a:rPr lang="en-GB" sz="2400" dirty="0"/>
            </a:br>
            <a:r>
              <a:rPr lang="en-GB" sz="2400" dirty="0"/>
              <a:t>but RF and ALC suggest opposite sign for D</a:t>
            </a:r>
            <a:r>
              <a:rPr lang="en-GB" sz="2400" baseline="-25000" dirty="0"/>
              <a:t>µ</a:t>
            </a:r>
            <a:r>
              <a:rPr lang="en-GB" sz="2400" baseline="30000" dirty="0">
                <a:solidFill>
                  <a:srgbClr val="111111"/>
                </a:solidFill>
              </a:rPr>
              <a:t>‖</a:t>
            </a:r>
            <a:r>
              <a:rPr lang="en-GB" sz="2400" dirty="0">
                <a:solidFill>
                  <a:srgbClr val="111111"/>
                </a:solidFill>
              </a:rPr>
              <a:t> </a:t>
            </a:r>
            <a:r>
              <a:rPr lang="en-GB" sz="2400" dirty="0"/>
              <a:t>(to investigate!)</a:t>
            </a:r>
          </a:p>
        </p:txBody>
      </p:sp>
    </p:spTree>
    <p:extLst>
      <p:ext uri="{BB962C8B-B14F-4D97-AF65-F5344CB8AC3E}">
        <p14:creationId xmlns:p14="http://schemas.microsoft.com/office/powerpoint/2010/main" val="10763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8FC-5F09-4576-DDD8-84E245C2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 in the brittle phase (&lt;~129K)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E04EA-F590-0D62-E2AB-8BC9CB8AE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RF signal disappears in brittle phase (as for TF/ALC)</a:t>
            </a:r>
          </a:p>
          <a:p>
            <a:r>
              <a:rPr lang="en-GB" sz="2400" dirty="0">
                <a:solidFill>
                  <a:schemeClr val="tx1"/>
                </a:solidFill>
              </a:rPr>
              <a:t>Radicals are still formed – seen in repolarisation data</a:t>
            </a:r>
          </a:p>
          <a:p>
            <a:r>
              <a:rPr lang="en-GB" sz="2400" dirty="0">
                <a:solidFill>
                  <a:schemeClr val="tx1"/>
                </a:solidFill>
              </a:rPr>
              <a:t>Lines are likely very broad – suggested by simulations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9A57493-809B-4CC8-AF8F-B7E52DE03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226608"/>
              </p:ext>
            </p:extLst>
          </p:nvPr>
        </p:nvGraphicFramePr>
        <p:xfrm>
          <a:off x="3251200" y="3429000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622" imgH="3000728" progId="Origin95.Graph">
                  <p:embed/>
                </p:oleObj>
              </mc:Choice>
              <mc:Fallback>
                <p:oleObj name="Graph" r:id="rId2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1200" y="3429000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A0F6EC-EE1F-08F2-EC64-E4DA05C118E2}"/>
              </a:ext>
            </a:extLst>
          </p:cNvPr>
          <p:cNvSpPr txBox="1"/>
          <p:nvPr/>
        </p:nvSpPr>
        <p:spPr>
          <a:xfrm>
            <a:off x="8299451" y="6176963"/>
            <a:ext cx="34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</a:t>
            </a:r>
            <a:r>
              <a:rPr lang="en-GB" sz="2400" baseline="-25000" dirty="0"/>
              <a:t>µ</a:t>
            </a:r>
            <a:r>
              <a:rPr lang="en-GB" sz="2400" b="0" i="0" baseline="3000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‖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for </a:t>
            </a:r>
            <a:r>
              <a:rPr lang="en-GB" sz="24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en-GB" sz="2400" b="0" i="0" baseline="-2500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iso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= 419 MHz</a:t>
            </a:r>
            <a:endParaRPr lang="en-GB" sz="2400" baseline="300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C7B12C-3440-0021-E742-F80D92810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514741"/>
              </p:ext>
            </p:extLst>
          </p:nvPr>
        </p:nvGraphicFramePr>
        <p:xfrm>
          <a:off x="7819892" y="3361531"/>
          <a:ext cx="4097471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622" imgH="3000728" progId="Origin95.Graph">
                  <p:embed/>
                </p:oleObj>
              </mc:Choice>
              <mc:Fallback>
                <p:oleObj name="Graph" r:id="rId4" imgW="3920622" imgH="3000728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E6DDC4-BA55-6E88-C520-4D8C4F78D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9892" y="3361531"/>
                        <a:ext cx="4097471" cy="313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884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F011-CF34-BE54-4736-44EDD5A08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4CF2-6E6F-58CB-E836-2431F6A8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1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Pulsed RF Experiments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Studying the ‘Exo’ isomer with a 90</a:t>
            </a:r>
            <a:r>
              <a:rPr lang="en-GB" sz="4400" dirty="0"/>
              <a:t>°</a:t>
            </a:r>
            <a:r>
              <a:rPr lang="en-GB" dirty="0"/>
              <a:t> pulse</a:t>
            </a:r>
          </a:p>
        </p:txBody>
      </p:sp>
    </p:spTree>
    <p:extLst>
      <p:ext uri="{BB962C8B-B14F-4D97-AF65-F5344CB8AC3E}">
        <p14:creationId xmlns:p14="http://schemas.microsoft.com/office/powerpoint/2010/main" val="13383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7485-ED43-F310-8C17-03AA729A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C8DBF-38A2-66BF-3B76-B64F1717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9952"/>
            <a:ext cx="10678610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Work originally motivated by the question …</a:t>
            </a:r>
          </a:p>
          <a:p>
            <a:pPr marL="890588" indent="-776288">
              <a:buNone/>
            </a:pPr>
            <a:r>
              <a:rPr lang="en-GB" sz="2400" i="1" dirty="0">
                <a:solidFill>
                  <a:schemeClr val="tx1"/>
                </a:solidFill>
                <a:latin typeface="+mn-lt"/>
              </a:rPr>
              <a:t>	‘Can we use a 90º RF pulse to characterise </a:t>
            </a:r>
            <a:r>
              <a:rPr lang="en-GB" sz="2400" i="1" dirty="0" err="1">
                <a:solidFill>
                  <a:schemeClr val="tx1"/>
                </a:solidFill>
                <a:latin typeface="+mn-lt"/>
              </a:rPr>
              <a:t>muoniated</a:t>
            </a:r>
            <a:r>
              <a:rPr lang="en-GB" sz="2400" i="1" dirty="0">
                <a:solidFill>
                  <a:schemeClr val="tx1"/>
                </a:solidFill>
                <a:latin typeface="+mn-lt"/>
              </a:rPr>
              <a:t> radicals?’</a:t>
            </a:r>
          </a:p>
          <a:p>
            <a:pPr marL="890588" indent="-776288"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	(following the example of NMR/EPR spectroscopists)</a:t>
            </a:r>
          </a:p>
          <a:p>
            <a:pPr>
              <a:spcBef>
                <a:spcPts val="2000"/>
              </a:spcBef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By ‘characterise’ …</a:t>
            </a:r>
          </a:p>
          <a:p>
            <a:pPr marL="1028700" lvl="2" indent="0">
              <a:buNone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Determine parameters such as muon isotropic hyperfine coupling, </a:t>
            </a:r>
            <a:r>
              <a:rPr lang="en-GB" sz="24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GB" sz="2400" baseline="-25000" dirty="0" err="1">
                <a:solidFill>
                  <a:schemeClr val="tx1"/>
                </a:solidFill>
                <a:latin typeface="+mn-lt"/>
              </a:rPr>
              <a:t>iso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, dipolar anisotropy, D, nuclear hyperfine parameters, A</a:t>
            </a:r>
            <a:r>
              <a:rPr lang="en-GB" baseline="-2500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, etc.</a:t>
            </a:r>
          </a:p>
          <a:p>
            <a:pPr>
              <a:spcBef>
                <a:spcPts val="2000"/>
              </a:spcBef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To get an answer, we needed a test system …</a:t>
            </a:r>
          </a:p>
          <a:p>
            <a:pPr marL="890588" indent="-776288">
              <a:buNone/>
            </a:pPr>
            <a:r>
              <a:rPr lang="en-GB" sz="2400" i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Norbornene chosen because radicals already (very well) studied with Spin Rotation (TF) and Avoided Level Crossing (ALC) techniques.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075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7E498-07B1-4D96-D9CA-B27AF4E4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44" y="971399"/>
            <a:ext cx="6499312" cy="3616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AFC953-9D57-F697-1C96-CC9089B7409A}"/>
              </a:ext>
            </a:extLst>
          </p:cNvPr>
          <p:cNvSpPr txBox="1"/>
          <p:nvPr/>
        </p:nvSpPr>
        <p:spPr>
          <a:xfrm>
            <a:off x="3974650" y="5200153"/>
            <a:ext cx="424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 FT of free precession signal</a:t>
            </a:r>
          </a:p>
        </p:txBody>
      </p:sp>
    </p:spTree>
    <p:extLst>
      <p:ext uri="{BB962C8B-B14F-4D97-AF65-F5344CB8AC3E}">
        <p14:creationId xmlns:p14="http://schemas.microsoft.com/office/powerpoint/2010/main" val="164086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4464F-8A45-0FAF-AF98-8226F906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37" y="1642081"/>
            <a:ext cx="7574280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Efficiency – use a short, broadband RF pulse to multiplex information in free precession signal – standard for NMR.</a:t>
            </a:r>
          </a:p>
          <a:p>
            <a:r>
              <a:rPr lang="en-GB" sz="2400" dirty="0">
                <a:solidFill>
                  <a:schemeClr val="tx1"/>
                </a:solidFill>
              </a:rPr>
              <a:t>Measure relaxation parameters (e.g. T</a:t>
            </a:r>
            <a:r>
              <a:rPr lang="en-GB" sz="2400" baseline="-25000" dirty="0">
                <a:solidFill>
                  <a:schemeClr val="tx1"/>
                </a:solidFill>
              </a:rPr>
              <a:t>2</a:t>
            </a:r>
            <a:r>
              <a:rPr lang="en-GB" sz="2400" dirty="0">
                <a:solidFill>
                  <a:schemeClr val="tx1"/>
                </a:solidFill>
              </a:rPr>
              <a:t>) in free precession signal.</a:t>
            </a:r>
          </a:p>
          <a:p>
            <a:r>
              <a:rPr lang="en-GB" sz="2400" dirty="0">
                <a:solidFill>
                  <a:schemeClr val="tx1"/>
                </a:solidFill>
              </a:rPr>
              <a:t>Easier to ‘find’ resonances.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May be challenging to multiplex signals 100MHz+ apart (?) but could access proton </a:t>
            </a:r>
            <a:r>
              <a:rPr lang="en-GB" sz="2400" dirty="0" err="1">
                <a:solidFill>
                  <a:schemeClr val="tx1"/>
                </a:solidFill>
              </a:rPr>
              <a:t>splittings</a:t>
            </a:r>
            <a:r>
              <a:rPr lang="en-GB" sz="2400" dirty="0">
                <a:solidFill>
                  <a:schemeClr val="tx1"/>
                </a:solidFill>
              </a:rPr>
              <a:t> (a few MHz apart), for example.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473C5-FF0F-CB14-1D7E-DD21C8A3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Pulsed RF?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D8773C-8B9A-D07E-DCA7-CB33950DF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232414"/>
              </p:ext>
            </p:extLst>
          </p:nvPr>
        </p:nvGraphicFramePr>
        <p:xfrm>
          <a:off x="8006533" y="1171723"/>
          <a:ext cx="2728243" cy="209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622" imgH="3000728" progId="Origin95.Graph">
                  <p:embed/>
                </p:oleObj>
              </mc:Choice>
              <mc:Fallback>
                <p:oleObj name="Graph" r:id="rId2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6533" y="1171723"/>
                        <a:ext cx="2728243" cy="209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3A9346-9378-9737-FAF8-210E838649B3}"/>
              </a:ext>
            </a:extLst>
          </p:cNvPr>
          <p:cNvSpPr txBox="1"/>
          <p:nvPr/>
        </p:nvSpPr>
        <p:spPr>
          <a:xfrm>
            <a:off x="10386750" y="1540339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Pulsed RF-µSR</a:t>
            </a:r>
            <a:br>
              <a:rPr lang="en-GB" dirty="0"/>
            </a:br>
            <a:r>
              <a:rPr lang="en-GB" dirty="0"/>
              <a:t>(ISIS)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3577A-904E-BEF9-1123-6F494F4C0996}"/>
              </a:ext>
            </a:extLst>
          </p:cNvPr>
          <p:cNvSpPr txBox="1"/>
          <p:nvPr/>
        </p:nvSpPr>
        <p:spPr>
          <a:xfrm>
            <a:off x="10436006" y="2292571"/>
            <a:ext cx="1871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ν</a:t>
            </a:r>
            <a:r>
              <a:rPr lang="en-GB" baseline="-25000" dirty="0"/>
              <a:t>RF</a:t>
            </a:r>
            <a:r>
              <a:rPr lang="en-GB" dirty="0"/>
              <a:t> = 79.32MHz</a:t>
            </a:r>
          </a:p>
          <a:p>
            <a:r>
              <a:rPr lang="en-GB" dirty="0"/>
              <a:t>60ns 90° pulse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8225436-59DF-F2FD-3D47-994D51960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778902"/>
              </p:ext>
            </p:extLst>
          </p:nvPr>
        </p:nvGraphicFramePr>
        <p:xfrm>
          <a:off x="8055092" y="4050735"/>
          <a:ext cx="2631122" cy="20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622" imgH="3000728" progId="Origin95.Graph">
                  <p:embed/>
                </p:oleObj>
              </mc:Choice>
              <mc:Fallback>
                <p:oleObj name="Graph" r:id="rId4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5092" y="4050735"/>
                        <a:ext cx="2631122" cy="201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1DDDFC-BD8E-7AD5-6D8C-031209AD820C}"/>
              </a:ext>
            </a:extLst>
          </p:cNvPr>
          <p:cNvSpPr txBox="1"/>
          <p:nvPr/>
        </p:nvSpPr>
        <p:spPr>
          <a:xfrm>
            <a:off x="8156716" y="5997763"/>
            <a:ext cx="2855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(conditions as in McKenzie et al, J. Phys Chem B 117 13614 2013)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8F05-8320-9E5A-6F30-691EB8D5A247}"/>
              </a:ext>
            </a:extLst>
          </p:cNvPr>
          <p:cNvSpPr txBox="1"/>
          <p:nvPr/>
        </p:nvSpPr>
        <p:spPr>
          <a:xfrm>
            <a:off x="9584635" y="4361533"/>
            <a:ext cx="2607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Simulated </a:t>
            </a:r>
            <a:r>
              <a:rPr lang="en-GB" dirty="0" err="1"/>
              <a:t>Bz</a:t>
            </a:r>
            <a:r>
              <a:rPr lang="en-GB" dirty="0"/>
              <a:t> line, split by proton HFCCs </a:t>
            </a:r>
          </a:p>
        </p:txBody>
      </p:sp>
    </p:spTree>
    <p:extLst>
      <p:ext uri="{BB962C8B-B14F-4D97-AF65-F5344CB8AC3E}">
        <p14:creationId xmlns:p14="http://schemas.microsoft.com/office/powerpoint/2010/main" val="163668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7A9D-3BDC-9D75-7616-D24F522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90° pulse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D5372-F330-5AEA-9D5F-C24DEF0A0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652" y="2514739"/>
            <a:ext cx="7010802" cy="25343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Determine resonance (swept field experiment).</a:t>
            </a:r>
          </a:p>
          <a:p>
            <a:r>
              <a:rPr lang="en-GB" sz="2400" dirty="0">
                <a:solidFill>
                  <a:schemeClr val="tx1"/>
                </a:solidFill>
              </a:rPr>
              <a:t>Measure with a long RF pulse at resonance.</a:t>
            </a:r>
          </a:p>
          <a:p>
            <a:r>
              <a:rPr lang="en-GB" sz="2400" dirty="0">
                <a:solidFill>
                  <a:schemeClr val="tx1"/>
                </a:solidFill>
              </a:rPr>
              <a:t>Precession frequency about RF field, B</a:t>
            </a:r>
            <a:r>
              <a:rPr lang="en-GB" sz="2400" baseline="-25000" dirty="0">
                <a:solidFill>
                  <a:schemeClr val="tx1"/>
                </a:solidFill>
              </a:rPr>
              <a:t>1</a:t>
            </a:r>
            <a:r>
              <a:rPr lang="en-GB" sz="2400" dirty="0">
                <a:solidFill>
                  <a:schemeClr val="tx1"/>
                </a:solidFill>
              </a:rPr>
              <a:t>, gives us the time required for a 90° rotation.</a:t>
            </a:r>
          </a:p>
          <a:p>
            <a:r>
              <a:rPr lang="en-GB" sz="2400" dirty="0">
                <a:solidFill>
                  <a:schemeClr val="tx1"/>
                </a:solidFill>
              </a:rPr>
              <a:t>Frequency ~0.23 MHz, so 1/4 period is ~1µs.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906525C-CF89-4C95-1539-A529EAA3B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36542"/>
              </p:ext>
            </p:extLst>
          </p:nvPr>
        </p:nvGraphicFramePr>
        <p:xfrm>
          <a:off x="7199453" y="1976096"/>
          <a:ext cx="4803896" cy="367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622" imgH="3000728" progId="Origin95.Graph">
                  <p:embed/>
                </p:oleObj>
              </mc:Choice>
              <mc:Fallback>
                <p:oleObj name="Graph" r:id="rId2" imgW="3920622" imgH="3000728" progId="Origin95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906525C-CF89-4C95-1539-A529EAA3B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99453" y="1976096"/>
                        <a:ext cx="4803896" cy="367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88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4ED5B1F-3018-ABAA-318B-3BB65E7F8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881431"/>
              </p:ext>
            </p:extLst>
          </p:nvPr>
        </p:nvGraphicFramePr>
        <p:xfrm>
          <a:off x="6363663" y="1422000"/>
          <a:ext cx="5245810" cy="40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4ED5B1F-3018-ABAA-318B-3BB65E7F8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3663" y="1422000"/>
                        <a:ext cx="5245810" cy="401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8B3B35-A700-DC3A-C06D-83C16753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precession signals - </a:t>
            </a:r>
            <a:r>
              <a:rPr lang="en-GB" dirty="0" err="1"/>
              <a:t>A</a:t>
            </a:r>
            <a:r>
              <a:rPr lang="en-GB" baseline="-25000" dirty="0" err="1"/>
              <a:t>iso</a:t>
            </a:r>
            <a:endParaRPr lang="en-GB" baseline="-25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1AE1E27-5EFA-CF02-EADF-AF6C25A35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97018"/>
              </p:ext>
            </p:extLst>
          </p:nvPr>
        </p:nvGraphicFramePr>
        <p:xfrm>
          <a:off x="2163750" y="1371597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622" imgH="3000728" progId="Origin95.Graph">
                  <p:embed/>
                </p:oleObj>
              </mc:Choice>
              <mc:Fallback>
                <p:oleObj name="Graph" r:id="rId5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750" y="1371597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2C448B-81CC-45D2-DE03-D8C557E63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76691"/>
              </p:ext>
            </p:extLst>
          </p:nvPr>
        </p:nvGraphicFramePr>
        <p:xfrm>
          <a:off x="2163750" y="372903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920622" imgH="3000728" progId="Origin95.Graph">
                  <p:embed/>
                </p:oleObj>
              </mc:Choice>
              <mc:Fallback>
                <p:oleObj name="Graph" r:id="rId7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3750" y="372903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6D055F-33F4-E03B-AB24-2EDE90193C89}"/>
              </a:ext>
            </a:extLst>
          </p:cNvPr>
          <p:cNvSpPr txBox="1"/>
          <p:nvPr/>
        </p:nvSpPr>
        <p:spPr>
          <a:xfrm>
            <a:off x="6363663" y="5229222"/>
            <a:ext cx="5718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add values of </a:t>
            </a:r>
            <a:r>
              <a:rPr lang="en-GB" sz="2400" dirty="0" err="1"/>
              <a:t>A</a:t>
            </a:r>
            <a:r>
              <a:rPr lang="en-GB" sz="2400" baseline="-25000" dirty="0" err="1"/>
              <a:t>iso</a:t>
            </a:r>
            <a:r>
              <a:rPr lang="en-GB" sz="2400" dirty="0"/>
              <a:t> determined from pulsed RF data …</a:t>
            </a:r>
          </a:p>
          <a:p>
            <a:r>
              <a:rPr lang="en-GB" sz="2400" dirty="0"/>
              <a:t>(fit frequency </a:t>
            </a:r>
            <a:r>
              <a:rPr lang="en-GB" sz="2400" dirty="0">
                <a:sym typeface="Symbol" panose="05050102010706020507" pitchFamily="18" charset="2"/>
              </a:rPr>
              <a:t> Hyperfine coupling)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F9835-62A9-F9B3-3BB4-858CDC174A15}"/>
              </a:ext>
            </a:extLst>
          </p:cNvPr>
          <p:cNvSpPr txBox="1"/>
          <p:nvPr/>
        </p:nvSpPr>
        <p:spPr>
          <a:xfrm>
            <a:off x="1304724" y="253330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250K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11AD9-2ED2-60B8-A4E6-1074F66B2D44}"/>
              </a:ext>
            </a:extLst>
          </p:cNvPr>
          <p:cNvSpPr txBox="1"/>
          <p:nvPr/>
        </p:nvSpPr>
        <p:spPr>
          <a:xfrm>
            <a:off x="1304725" y="471897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188K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77D30-8812-0DEE-BBB2-389AD95521A4}"/>
              </a:ext>
            </a:extLst>
          </p:cNvPr>
          <p:cNvSpPr txBox="1"/>
          <p:nvPr/>
        </p:nvSpPr>
        <p:spPr>
          <a:xfrm>
            <a:off x="46348" y="1370150"/>
            <a:ext cx="2773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Two temperatures explored so far: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12532-CBE3-1C93-42EC-7040B9B7F6F9}"/>
              </a:ext>
            </a:extLst>
          </p:cNvPr>
          <p:cNvSpPr txBox="1"/>
          <p:nvPr/>
        </p:nvSpPr>
        <p:spPr>
          <a:xfrm>
            <a:off x="4077077" y="1506022"/>
            <a:ext cx="200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λ</a:t>
            </a:r>
            <a:r>
              <a:rPr lang="en-GB" dirty="0"/>
              <a:t> = 1.47(7) µs</a:t>
            </a:r>
            <a:r>
              <a:rPr lang="en-GB" baseline="30000" dirty="0"/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7ACBC-FC1F-313B-D966-8F23E707EAF9}"/>
              </a:ext>
            </a:extLst>
          </p:cNvPr>
          <p:cNvSpPr txBox="1"/>
          <p:nvPr/>
        </p:nvSpPr>
        <p:spPr>
          <a:xfrm>
            <a:off x="4124312" y="4321731"/>
            <a:ext cx="200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λ</a:t>
            </a:r>
            <a:r>
              <a:rPr lang="en-GB" dirty="0"/>
              <a:t> = 2.54(4) µs</a:t>
            </a:r>
            <a:r>
              <a:rPr lang="en-GB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2053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35BEB-338E-99A3-DB98-F3DE3A8C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045B0F-59D0-4BFF-1118-07F98D58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73" y="1533822"/>
            <a:ext cx="3222900" cy="364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7852E-A66E-7630-0F46-6BAC3084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precession signals - Relaxation</a:t>
            </a:r>
            <a:endParaRPr lang="en-GB" baseline="-25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21B4D8-99BB-CBCA-99E5-ED4DD8500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3750" y="1371597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622" imgH="3000728" progId="Origin95.Graph">
                  <p:embed/>
                </p:oleObj>
              </mc:Choice>
              <mc:Fallback>
                <p:oleObj name="Graph" r:id="rId4" imgW="3920622" imgH="3000728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1AE1E27-5EFA-CF02-EADF-AF6C25A35A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750" y="1371597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8A3CE4-9C3C-9302-4CBF-3CB2B3DF5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3750" y="372903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20622" imgH="3000728" progId="Origin95.Graph">
                  <p:embed/>
                </p:oleObj>
              </mc:Choice>
              <mc:Fallback>
                <p:oleObj name="Graph" r:id="rId6" imgW="3920622" imgH="3000728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42C448B-81CC-45D2-DE03-D8C557E63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3750" y="372903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D3B1E8-20BA-72C0-2895-1008B8FA81F6}"/>
              </a:ext>
            </a:extLst>
          </p:cNvPr>
          <p:cNvSpPr txBox="1"/>
          <p:nvPr/>
        </p:nvSpPr>
        <p:spPr>
          <a:xfrm>
            <a:off x="6233020" y="5229222"/>
            <a:ext cx="595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Previous linewidths for polycrystalline data for the ‘</a:t>
            </a:r>
            <a:r>
              <a:rPr lang="en-GB" sz="2400" dirty="0" err="1"/>
              <a:t>exo</a:t>
            </a:r>
            <a:r>
              <a:rPr lang="en-GB" sz="2400" dirty="0"/>
              <a:t>’ radical circled.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BB3AC-B7E2-0589-27B3-1FC9994A6D5C}"/>
              </a:ext>
            </a:extLst>
          </p:cNvPr>
          <p:cNvSpPr txBox="1"/>
          <p:nvPr/>
        </p:nvSpPr>
        <p:spPr>
          <a:xfrm>
            <a:off x="1304724" y="253330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250K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FC8B8-BEAC-A172-2980-09920BFADC4F}"/>
              </a:ext>
            </a:extLst>
          </p:cNvPr>
          <p:cNvSpPr txBox="1"/>
          <p:nvPr/>
        </p:nvSpPr>
        <p:spPr>
          <a:xfrm>
            <a:off x="1304725" y="471897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188K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BD159-420C-F2C8-AAD3-9C44D2D24E7C}"/>
              </a:ext>
            </a:extLst>
          </p:cNvPr>
          <p:cNvSpPr txBox="1"/>
          <p:nvPr/>
        </p:nvSpPr>
        <p:spPr>
          <a:xfrm>
            <a:off x="46348" y="1370150"/>
            <a:ext cx="2773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Two temperatures explored: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A6AFA-A0A3-1FEA-F502-A6F694A6900B}"/>
              </a:ext>
            </a:extLst>
          </p:cNvPr>
          <p:cNvSpPr txBox="1"/>
          <p:nvPr/>
        </p:nvSpPr>
        <p:spPr>
          <a:xfrm>
            <a:off x="4077077" y="1506022"/>
            <a:ext cx="200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λ</a:t>
            </a:r>
            <a:r>
              <a:rPr lang="en-GB" dirty="0"/>
              <a:t> = 1.47(7) µs</a:t>
            </a:r>
            <a:r>
              <a:rPr lang="en-GB" baseline="30000" dirty="0"/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A1318-B4DC-40CC-B052-D7EC8EC67BDA}"/>
              </a:ext>
            </a:extLst>
          </p:cNvPr>
          <p:cNvSpPr txBox="1"/>
          <p:nvPr/>
        </p:nvSpPr>
        <p:spPr>
          <a:xfrm>
            <a:off x="4124312" y="4321731"/>
            <a:ext cx="200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λ</a:t>
            </a:r>
            <a:r>
              <a:rPr lang="en-GB" dirty="0"/>
              <a:t> = 2.54(4) µs</a:t>
            </a:r>
            <a:r>
              <a:rPr lang="en-GB" baseline="30000" dirty="0"/>
              <a:t>-1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6C0C8-F5CB-E42B-1279-A8D7DC5EC7FB}"/>
              </a:ext>
            </a:extLst>
          </p:cNvPr>
          <p:cNvSpPr/>
          <p:nvPr/>
        </p:nvSpPr>
        <p:spPr>
          <a:xfrm>
            <a:off x="8405769" y="2072081"/>
            <a:ext cx="251669" cy="251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82DB79-A48A-669A-512C-8E3D3E0C704F}"/>
              </a:ext>
            </a:extLst>
          </p:cNvPr>
          <p:cNvSpPr/>
          <p:nvPr/>
        </p:nvSpPr>
        <p:spPr>
          <a:xfrm>
            <a:off x="4077077" y="4230233"/>
            <a:ext cx="1778439" cy="552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5921AC-5EBC-B44B-E572-9EA681A2E40D}"/>
              </a:ext>
            </a:extLst>
          </p:cNvPr>
          <p:cNvSpPr/>
          <p:nvPr/>
        </p:nvSpPr>
        <p:spPr>
          <a:xfrm>
            <a:off x="4031104" y="1414524"/>
            <a:ext cx="1778439" cy="5523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91462F-3810-AC10-8E13-5889ECBAE63B}"/>
              </a:ext>
            </a:extLst>
          </p:cNvPr>
          <p:cNvSpPr/>
          <p:nvPr/>
        </p:nvSpPr>
        <p:spPr>
          <a:xfrm>
            <a:off x="9776581" y="4254727"/>
            <a:ext cx="251669" cy="2516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DA8A-C3A4-A29C-4EE9-40E0CE0D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shape - </a:t>
            </a:r>
            <a:r>
              <a:rPr lang="en-GB" sz="4400" dirty="0"/>
              <a:t>D</a:t>
            </a:r>
            <a:r>
              <a:rPr lang="en-GB" sz="4400" baseline="-25000" dirty="0"/>
              <a:t>µ</a:t>
            </a:r>
            <a:r>
              <a:rPr lang="en-GB" sz="4400" baseline="30000" dirty="0">
                <a:solidFill>
                  <a:srgbClr val="111111"/>
                </a:solidFill>
              </a:rPr>
              <a:t>‖</a:t>
            </a:r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3A4360-2970-E977-7559-12D8E7FCF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34243"/>
              </p:ext>
            </p:extLst>
          </p:nvPr>
        </p:nvGraphicFramePr>
        <p:xfrm>
          <a:off x="2174676" y="3857625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93A4360-2970-E977-7559-12D8E7FCF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676" y="3857625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EF04C4-CA71-4DF0-0574-7141863C1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9650"/>
              </p:ext>
            </p:extLst>
          </p:nvPr>
        </p:nvGraphicFramePr>
        <p:xfrm>
          <a:off x="2174676" y="128190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920622" imgH="3000728" progId="Origin95.Graph">
                  <p:embed/>
                </p:oleObj>
              </mc:Choice>
              <mc:Fallback>
                <p:oleObj name="Graph" r:id="rId5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676" y="1281906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7587E3-78A2-4D85-C4AA-2983CBB62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71436"/>
              </p:ext>
            </p:extLst>
          </p:nvPr>
        </p:nvGraphicFramePr>
        <p:xfrm>
          <a:off x="6965752" y="3680456"/>
          <a:ext cx="4152663" cy="317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920622" imgH="3000728" progId="Origin95.Graph">
                  <p:embed/>
                </p:oleObj>
              </mc:Choice>
              <mc:Fallback>
                <p:oleObj name="Graph" r:id="rId7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5752" y="3680456"/>
                        <a:ext cx="4152663" cy="317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456AE4-5F05-3664-1151-278DA62E14E1}"/>
              </a:ext>
            </a:extLst>
          </p:cNvPr>
          <p:cNvSpPr txBox="1"/>
          <p:nvPr/>
        </p:nvSpPr>
        <p:spPr>
          <a:xfrm>
            <a:off x="1304724" y="253330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250K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2A058-57DA-A90D-5625-BF28B608CC8E}"/>
              </a:ext>
            </a:extLst>
          </p:cNvPr>
          <p:cNvSpPr txBox="1"/>
          <p:nvPr/>
        </p:nvSpPr>
        <p:spPr>
          <a:xfrm>
            <a:off x="1304725" y="471897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188K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DE969-D28B-4B5E-FA5F-A2D0D92FE1A0}"/>
              </a:ext>
            </a:extLst>
          </p:cNvPr>
          <p:cNvSpPr txBox="1"/>
          <p:nvPr/>
        </p:nvSpPr>
        <p:spPr>
          <a:xfrm>
            <a:off x="6380677" y="1282562"/>
            <a:ext cx="57184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Experimental data, asymmetric line …</a:t>
            </a:r>
            <a:br>
              <a:rPr lang="en-GB" sz="2400" dirty="0"/>
            </a:br>
            <a:r>
              <a:rPr lang="en-GB" sz="2400" dirty="0"/>
              <a:t>a shoulder appears on the high frequency edge, particularly at 188 K.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Simulations show similar for D</a:t>
            </a:r>
            <a:r>
              <a:rPr lang="en-GB" sz="2400" baseline="-25000" dirty="0"/>
              <a:t>µ</a:t>
            </a:r>
            <a:r>
              <a:rPr lang="en-GB" sz="2400" baseline="30000" dirty="0">
                <a:solidFill>
                  <a:srgbClr val="111111"/>
                </a:solidFill>
              </a:rPr>
              <a:t>‖</a:t>
            </a:r>
            <a:r>
              <a:rPr lang="en-GB" sz="2400" dirty="0">
                <a:solidFill>
                  <a:srgbClr val="111111"/>
                </a:solidFill>
              </a:rPr>
              <a:t> </a:t>
            </a:r>
            <a:r>
              <a:rPr lang="en-GB" sz="2400" dirty="0"/>
              <a:t>~1 </a:t>
            </a:r>
            <a:r>
              <a:rPr lang="en-GB" sz="2400" dirty="0" err="1"/>
              <a:t>MHz.</a:t>
            </a:r>
            <a:endParaRPr lang="en-GB" sz="2400" dirty="0"/>
          </a:p>
          <a:p>
            <a:pPr>
              <a:spcBef>
                <a:spcPts val="1200"/>
              </a:spcBef>
            </a:pPr>
            <a:r>
              <a:rPr lang="en-GB" sz="2400" dirty="0"/>
              <a:t>Consistent with expected value for D</a:t>
            </a:r>
            <a:r>
              <a:rPr lang="en-GB" sz="2400" baseline="-25000" dirty="0"/>
              <a:t>µ</a:t>
            </a:r>
            <a:r>
              <a:rPr lang="en-GB" sz="2400" baseline="30000" dirty="0">
                <a:solidFill>
                  <a:srgbClr val="111111"/>
                </a:solidFill>
              </a:rPr>
              <a:t>‖</a:t>
            </a:r>
            <a:r>
              <a:rPr lang="en-GB" sz="2400" dirty="0"/>
              <a:t>, but still positive.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69C71-6778-1333-0436-208F5BA8BBAA}"/>
              </a:ext>
            </a:extLst>
          </p:cNvPr>
          <p:cNvSpPr txBox="1"/>
          <p:nvPr/>
        </p:nvSpPr>
        <p:spPr>
          <a:xfrm>
            <a:off x="446099" y="1459855"/>
            <a:ext cx="85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FFT: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7A3BA3-83F7-0555-A7B6-0C6F2A488E09}"/>
              </a:ext>
            </a:extLst>
          </p:cNvPr>
          <p:cNvSpPr/>
          <p:nvPr/>
        </p:nvSpPr>
        <p:spPr>
          <a:xfrm>
            <a:off x="8863707" y="4520887"/>
            <a:ext cx="937549" cy="11076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2B887A-9D97-2E56-7CA5-5C823B027D2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544922" y="5074692"/>
            <a:ext cx="431878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1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6932-FF77-925A-B839-ADB2B259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11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9962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FD63-0389-9AD7-624F-5E1D12898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96688"/>
            <a:ext cx="11016727" cy="552001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Swept Field RF study provides another view to compare to previous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TF Spin Rotation and ALC studies of the 2-Norbornyl radical.</a:t>
            </a:r>
          </a:p>
          <a:p>
            <a:r>
              <a:rPr lang="en-GB" sz="2400" dirty="0">
                <a:solidFill>
                  <a:schemeClr val="tx1"/>
                </a:solidFill>
              </a:rPr>
              <a:t>Consider RF techniques alongside other methods to get a complete microscopic picture of a system, </a:t>
            </a:r>
            <a:r>
              <a:rPr lang="en-GB" sz="2400" u="sng" dirty="0">
                <a:solidFill>
                  <a:schemeClr val="tx1"/>
                </a:solidFill>
              </a:rPr>
              <a:t>but resilient to slowly formed states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r>
              <a:rPr lang="en-GB" sz="2400" dirty="0">
                <a:solidFill>
                  <a:schemeClr val="tx1"/>
                </a:solidFill>
              </a:rPr>
              <a:t>90° Pulsed RF techniques </a:t>
            </a:r>
            <a:r>
              <a:rPr lang="en-GB" sz="2400" u="sng" dirty="0">
                <a:solidFill>
                  <a:schemeClr val="tx1"/>
                </a:solidFill>
              </a:rPr>
              <a:t>can access hyperfine parameters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u="sng" dirty="0">
                <a:solidFill>
                  <a:schemeClr val="tx1"/>
                </a:solidFill>
              </a:rPr>
              <a:t>relaxation rates</a:t>
            </a:r>
            <a:r>
              <a:rPr lang="en-GB" sz="2400" dirty="0">
                <a:solidFill>
                  <a:schemeClr val="tx1"/>
                </a:solidFill>
              </a:rPr>
              <a:t>, though experiments aren’t easy!</a:t>
            </a:r>
          </a:p>
          <a:p>
            <a:r>
              <a:rPr lang="en-GB" sz="2400" dirty="0">
                <a:solidFill>
                  <a:schemeClr val="tx1"/>
                </a:solidFill>
              </a:rPr>
              <a:t>Just as in NMR/EPR, broadband pulsed techniques promise </a:t>
            </a:r>
            <a:r>
              <a:rPr lang="en-GB" sz="2400" u="sng" dirty="0">
                <a:solidFill>
                  <a:schemeClr val="tx1"/>
                </a:solidFill>
              </a:rPr>
              <a:t>benefits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u="sng" dirty="0">
                <a:solidFill>
                  <a:schemeClr val="tx1"/>
                </a:solidFill>
              </a:rPr>
              <a:t>gain in efficiency </a:t>
            </a:r>
            <a:r>
              <a:rPr lang="en-GB" sz="2400" dirty="0">
                <a:solidFill>
                  <a:schemeClr val="tx1"/>
                </a:solidFill>
              </a:rPr>
              <a:t>and the possibility of ‘clever’ </a:t>
            </a:r>
            <a:r>
              <a:rPr lang="en-GB" sz="2400" u="sng" dirty="0">
                <a:solidFill>
                  <a:schemeClr val="tx1"/>
                </a:solidFill>
              </a:rPr>
              <a:t>pulse sequences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However, significant technical challenges remain for this method to become routine, e.g. the need for reliable high-power/frequency RF pulses.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Instrument design at pulsed sources needs to catch-up in capability,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e.g. resolution (~170 MHz instead of &lt;10 MHz!), solid angle coverage (for spin rotated muons), etc. Likely to come at ISIS with Endeavour instruments.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970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E3238-EA99-AB29-E49A-9D4AA5777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3DDE-3B64-D090-3FA0-B40D5D0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11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Radio-Frequency (RF) µSR</a:t>
            </a:r>
          </a:p>
        </p:txBody>
      </p:sp>
    </p:spTree>
    <p:extLst>
      <p:ext uri="{BB962C8B-B14F-4D97-AF65-F5344CB8AC3E}">
        <p14:creationId xmlns:p14="http://schemas.microsoft.com/office/powerpoint/2010/main" val="406422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8D74-61EB-A9B1-384D-98F41AC0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RF-µSR? </a:t>
            </a:r>
            <a:r>
              <a:rPr lang="en-GB" dirty="0"/>
              <a:t>Resonance?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9B09E2B-E336-DD1C-F1D4-07688C40F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64630"/>
              </p:ext>
            </p:extLst>
          </p:nvPr>
        </p:nvGraphicFramePr>
        <p:xfrm>
          <a:off x="948952" y="1332880"/>
          <a:ext cx="5239813" cy="400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622" imgH="3000728" progId="Origin95.Graph">
                  <p:embed/>
                </p:oleObj>
              </mc:Choice>
              <mc:Fallback>
                <p:oleObj name="Graph" r:id="rId3" imgW="3920622" imgH="3000728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952" y="1332880"/>
                        <a:ext cx="5239813" cy="400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B3D67A6-560E-A3F5-5D64-E875D045FB70}"/>
              </a:ext>
            </a:extLst>
          </p:cNvPr>
          <p:cNvSpPr txBox="1"/>
          <p:nvPr/>
        </p:nvSpPr>
        <p:spPr>
          <a:xfrm>
            <a:off x="6188764" y="1590892"/>
            <a:ext cx="5673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Scan either field or RF frequency, </a:t>
            </a:r>
            <a:r>
              <a:rPr lang="en-GB" sz="2400" dirty="0" err="1"/>
              <a:t>v</a:t>
            </a:r>
            <a:r>
              <a:rPr lang="en-GB" sz="2400" baseline="-25000" dirty="0" err="1"/>
              <a:t>RF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When RF frequency, matches transition a resonance is observed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RF field was generated by a few turns of ~0.5mm Cu wire wrapped around the sample,</a:t>
            </a:r>
            <a:br>
              <a:rPr lang="en-GB" sz="2400" dirty="0"/>
            </a:br>
            <a:r>
              <a:rPr lang="en-GB" sz="2400" dirty="0"/>
              <a:t>tuned and matched at 170.5 MHz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F273B-1AFA-FC05-92EF-26988F9D551A}"/>
              </a:ext>
            </a:extLst>
          </p:cNvPr>
          <p:cNvSpPr txBox="1"/>
          <p:nvPr/>
        </p:nvSpPr>
        <p:spPr>
          <a:xfrm>
            <a:off x="2545127" y="6262042"/>
            <a:ext cx="644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couple ways of doing the experiments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75D4D-040D-B202-D64C-1C7569B20DFB}"/>
              </a:ext>
            </a:extLst>
          </p:cNvPr>
          <p:cNvSpPr txBox="1"/>
          <p:nvPr/>
        </p:nvSpPr>
        <p:spPr>
          <a:xfrm>
            <a:off x="329938" y="5188089"/>
            <a:ext cx="779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Breit-Rabi energy level diagram for a simple muon-electron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3A5FA-CAC9-1A19-66E6-7916BE53F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13" y="5007212"/>
            <a:ext cx="2937468" cy="16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ECCA7-C658-2462-5216-3BE573E3B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7E28-8E12-C735-B49E-FA38D203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2" y="364919"/>
            <a:ext cx="11629378" cy="1325563"/>
          </a:xfrm>
        </p:spPr>
        <p:txBody>
          <a:bodyPr/>
          <a:lstStyle/>
          <a:p>
            <a:r>
              <a:rPr lang="en-GB" dirty="0"/>
              <a:t>Swept field RF-µSR: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8DDDC-B829-F9C3-3FB0-698523FFF2C3}"/>
              </a:ext>
            </a:extLst>
          </p:cNvPr>
          <p:cNvSpPr txBox="1"/>
          <p:nvPr/>
        </p:nvSpPr>
        <p:spPr>
          <a:xfrm>
            <a:off x="2807245" y="327627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RF Sequence: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66689-01F0-13A2-E2FA-AA800E51A04D}"/>
              </a:ext>
            </a:extLst>
          </p:cNvPr>
          <p:cNvSpPr txBox="1"/>
          <p:nvPr/>
        </p:nvSpPr>
        <p:spPr>
          <a:xfrm>
            <a:off x="2537194" y="5429121"/>
            <a:ext cx="278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Plotted for B</a:t>
            </a:r>
            <a:r>
              <a:rPr lang="en-GB" sz="2000" baseline="-25000" dirty="0"/>
              <a:t>0</a:t>
            </a:r>
            <a:r>
              <a:rPr lang="en-GB" sz="2000" dirty="0"/>
              <a:t> = 50 * B</a:t>
            </a:r>
            <a:r>
              <a:rPr lang="en-GB" sz="2000" baseline="-250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F5EA3-CA5B-CF97-95B9-7AE88B74E071}"/>
              </a:ext>
            </a:extLst>
          </p:cNvPr>
          <p:cNvSpPr txBox="1"/>
          <p:nvPr/>
        </p:nvSpPr>
        <p:spPr>
          <a:xfrm>
            <a:off x="7617052" y="6293026"/>
            <a:ext cx="369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Polythene, µ</a:t>
            </a:r>
            <a:r>
              <a:rPr lang="en-GB" sz="2000" baseline="30000" dirty="0"/>
              <a:t>+</a:t>
            </a:r>
            <a:r>
              <a:rPr lang="en-GB" sz="2000" dirty="0"/>
              <a:t>, ~16.6 MHz</a:t>
            </a:r>
            <a:endParaRPr lang="en-GB" sz="2000" baseline="30000" dirty="0"/>
          </a:p>
        </p:txBody>
      </p:sp>
      <p:pic>
        <p:nvPicPr>
          <p:cNvPr id="5" name="Picture 4" descr="A diagram of a graphing of a function&#10;&#10;AI-generated content may be incorrect.">
            <a:extLst>
              <a:ext uri="{FF2B5EF4-FFF2-40B4-BE49-F238E27FC236}">
                <a16:creationId xmlns:a16="http://schemas.microsoft.com/office/drawing/2014/main" id="{2979A132-AD73-7C70-C13C-18E5F0FDF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12" y="3273106"/>
            <a:ext cx="2818800" cy="2157048"/>
          </a:xfrm>
          <a:prstGeom prst="rect">
            <a:avLst/>
          </a:prstGeo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5731D26A-76C0-CE19-56D9-4A3682E77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9" y="3273157"/>
            <a:ext cx="2818800" cy="2157046"/>
          </a:xfrm>
          <a:prstGeom prst="rect">
            <a:avLst/>
          </a:prstGeom>
        </p:spPr>
      </p:pic>
      <p:pic>
        <p:nvPicPr>
          <p:cNvPr id="9" name="Picture 8" descr="A diagram of a sphere with lines and arrows&#10;&#10;AI-generated content may be incorrect.">
            <a:extLst>
              <a:ext uri="{FF2B5EF4-FFF2-40B4-BE49-F238E27FC236}">
                <a16:creationId xmlns:a16="http://schemas.microsoft.com/office/drawing/2014/main" id="{B1564F4C-9D8F-E576-C8C4-A31434C1E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8" y="3272616"/>
            <a:ext cx="2818800" cy="2157046"/>
          </a:xfrm>
          <a:prstGeom prst="rect">
            <a:avLst/>
          </a:prstGeom>
        </p:spPr>
      </p:pic>
      <p:pic>
        <p:nvPicPr>
          <p:cNvPr id="11" name="Picture 10" descr="A diagram of a sphere with lines and arrows&#10;&#10;AI-generated content may be incorrect.">
            <a:extLst>
              <a:ext uri="{FF2B5EF4-FFF2-40B4-BE49-F238E27FC236}">
                <a16:creationId xmlns:a16="http://schemas.microsoft.com/office/drawing/2014/main" id="{7A54848F-1060-0EB4-689A-5E10BA4AE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8" y="3272075"/>
            <a:ext cx="2818800" cy="2157046"/>
          </a:xfrm>
          <a:prstGeom prst="rect">
            <a:avLst/>
          </a:prstGeom>
        </p:spPr>
      </p:pic>
      <p:pic>
        <p:nvPicPr>
          <p:cNvPr id="13" name="Picture 12" descr="A diagram of a sphere with lines and arrows&#10;&#10;AI-generated content may be incorrect.">
            <a:extLst>
              <a:ext uri="{FF2B5EF4-FFF2-40B4-BE49-F238E27FC236}">
                <a16:creationId xmlns:a16="http://schemas.microsoft.com/office/drawing/2014/main" id="{4A92552C-7472-C012-7E65-636F0BEE9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68" y="3272075"/>
            <a:ext cx="2818800" cy="21570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978640-ABF4-8FDA-477F-6586ACF29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073" y="1532132"/>
            <a:ext cx="3405498" cy="147198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1EA3D5-E215-0F34-6366-F85535632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33196"/>
              </p:ext>
            </p:extLst>
          </p:nvPr>
        </p:nvGraphicFramePr>
        <p:xfrm>
          <a:off x="7254875" y="1417638"/>
          <a:ext cx="30988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9" imgW="2971800" imgH="1523880" progId="Word.Picture.8">
                  <p:embed/>
                </p:oleObj>
              </mc:Choice>
              <mc:Fallback>
                <p:oleObj name="Picture" r:id="rId9" imgW="2971800" imgH="152388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3EE07FE-349D-5E39-FDC8-C4F86DF6E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1417638"/>
                        <a:ext cx="30988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86A92F-591B-D134-04B7-800A0B4E452B}"/>
              </a:ext>
            </a:extLst>
          </p:cNvPr>
          <p:cNvSpPr txBox="1"/>
          <p:nvPr/>
        </p:nvSpPr>
        <p:spPr>
          <a:xfrm>
            <a:off x="83412" y="1785530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RF Sequence: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aph of blue and orange lines&#10;&#10;AI-generated content may be incorrect.">
            <a:extLst>
              <a:ext uri="{FF2B5EF4-FFF2-40B4-BE49-F238E27FC236}">
                <a16:creationId xmlns:a16="http://schemas.microsoft.com/office/drawing/2014/main" id="{09558129-CBC9-0EA7-FAB5-8B9713661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66" y="3272076"/>
            <a:ext cx="2914262" cy="215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D726DF-786C-D286-BBB5-27E4FB939439}"/>
              </a:ext>
            </a:extLst>
          </p:cNvPr>
          <p:cNvSpPr txBox="1"/>
          <p:nvPr/>
        </p:nvSpPr>
        <p:spPr>
          <a:xfrm>
            <a:off x="6701434" y="5481284"/>
            <a:ext cx="192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Orange: RF Off</a:t>
            </a:r>
          </a:p>
          <a:p>
            <a:pPr algn="ctr"/>
            <a:r>
              <a:rPr lang="en-GB" sz="2000" dirty="0"/>
              <a:t>Blue: RF 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9B3BF-AC59-1E80-5359-4851CECF3153}"/>
              </a:ext>
            </a:extLst>
          </p:cNvPr>
          <p:cNvSpPr txBox="1"/>
          <p:nvPr/>
        </p:nvSpPr>
        <p:spPr>
          <a:xfrm>
            <a:off x="57764" y="4119765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resonance: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graph of a data&#10;&#10;AI-generated content may be incorrect.">
            <a:extLst>
              <a:ext uri="{FF2B5EF4-FFF2-40B4-BE49-F238E27FC236}">
                <a16:creationId xmlns:a16="http://schemas.microsoft.com/office/drawing/2014/main" id="{336A8ED6-991C-8DF5-C4CD-2CAD5FA183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03" y="3272076"/>
            <a:ext cx="2785095" cy="215704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EE072B-CB24-4DD3-C193-DC2D96D85F9C}"/>
              </a:ext>
            </a:extLst>
          </p:cNvPr>
          <p:cNvCxnSpPr/>
          <p:nvPr/>
        </p:nvCxnSpPr>
        <p:spPr>
          <a:xfrm>
            <a:off x="9439191" y="5538417"/>
            <a:ext cx="254720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8F55D3A-7285-26D8-39C1-554ABEC9EDB4}"/>
              </a:ext>
            </a:extLst>
          </p:cNvPr>
          <p:cNvSpPr txBox="1"/>
          <p:nvPr/>
        </p:nvSpPr>
        <p:spPr>
          <a:xfrm>
            <a:off x="9922834" y="5604395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Field, B</a:t>
            </a:r>
            <a:r>
              <a:rPr lang="en-GB" sz="2400" baseline="-25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</a:t>
            </a:r>
            <a:endParaRPr lang="en-GB" sz="2400" baseline="-25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6F807-BE9C-AF8D-1A6A-4F27BB17992C}"/>
              </a:ext>
            </a:extLst>
          </p:cNvPr>
          <p:cNvSpPr txBox="1"/>
          <p:nvPr/>
        </p:nvSpPr>
        <p:spPr>
          <a:xfrm>
            <a:off x="6143778" y="913480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Scan B</a:t>
            </a:r>
            <a:r>
              <a:rPr lang="en-GB" sz="2400" baseline="-25000" dirty="0">
                <a:solidFill>
                  <a:srgbClr val="FF0000"/>
                </a:solidFill>
              </a:rPr>
              <a:t>0</a:t>
            </a:r>
            <a:r>
              <a:rPr lang="en-GB" sz="2400" dirty="0">
                <a:solidFill>
                  <a:srgbClr val="FF0000"/>
                </a:solidFill>
              </a:rPr>
              <a:t> to map out resonance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60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2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F70D9-2535-767B-357B-58F2BC0B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8BD2-8BBE-BB33-9854-4A850BB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Swept field RF-µSR: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1F7B9-AF75-FED7-16C5-9D1D8199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28" y="1778888"/>
            <a:ext cx="2854692" cy="2010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64595-47F6-7610-C9A0-D8D3F03E0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154" y="2491632"/>
            <a:ext cx="3641620" cy="1802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E1A57-786C-5145-B5C8-66997F706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416" y="3141431"/>
            <a:ext cx="3308806" cy="1991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9CF36-F17C-DFB6-3B9C-0FDFBAFF71AE}"/>
              </a:ext>
            </a:extLst>
          </p:cNvPr>
          <p:cNvSpPr txBox="1"/>
          <p:nvPr/>
        </p:nvSpPr>
        <p:spPr>
          <a:xfrm>
            <a:off x="5989464" y="1881188"/>
            <a:ext cx="62025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Slowly formed radicals</a:t>
            </a:r>
          </a:p>
          <a:p>
            <a:pPr algn="ctr"/>
            <a:endParaRPr lang="en-GB" sz="2400" dirty="0"/>
          </a:p>
          <a:p>
            <a:r>
              <a:rPr lang="en-GB" sz="2400" dirty="0"/>
              <a:t>	Final state determination</a:t>
            </a:r>
          </a:p>
          <a:p>
            <a:endParaRPr lang="en-GB" sz="2400" dirty="0"/>
          </a:p>
          <a:p>
            <a:r>
              <a:rPr lang="en-GB" sz="2400" dirty="0"/>
              <a:t>		Manipulating state populations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E69759-C5EC-5915-B06E-AA4AAE262916}"/>
              </a:ext>
            </a:extLst>
          </p:cNvPr>
          <p:cNvCxnSpPr/>
          <p:nvPr/>
        </p:nvCxnSpPr>
        <p:spPr>
          <a:xfrm flipH="1">
            <a:off x="4305300" y="2095500"/>
            <a:ext cx="168416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56CD56-56F6-3F16-A520-1A318B38B715}"/>
              </a:ext>
            </a:extLst>
          </p:cNvPr>
          <p:cNvCxnSpPr/>
          <p:nvPr/>
        </p:nvCxnSpPr>
        <p:spPr>
          <a:xfrm flipH="1">
            <a:off x="5253918" y="2857500"/>
            <a:ext cx="168416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2110F1-FD71-0C59-DD26-D0473CB7FA25}"/>
              </a:ext>
            </a:extLst>
          </p:cNvPr>
          <p:cNvCxnSpPr/>
          <p:nvPr/>
        </p:nvCxnSpPr>
        <p:spPr>
          <a:xfrm flipH="1">
            <a:off x="6181725" y="3571875"/>
            <a:ext cx="168416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2828-F071-00EC-4C56-354D1838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92288" cy="1325563"/>
          </a:xfrm>
        </p:spPr>
        <p:txBody>
          <a:bodyPr/>
          <a:lstStyle/>
          <a:p>
            <a:r>
              <a:rPr lang="en-GB" dirty="0"/>
              <a:t>Pulsed RF-µSR: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5AA6E-4C15-C15A-7A27-F7D084624AED}"/>
              </a:ext>
            </a:extLst>
          </p:cNvPr>
          <p:cNvSpPr txBox="1"/>
          <p:nvPr/>
        </p:nvSpPr>
        <p:spPr>
          <a:xfrm>
            <a:off x="136723" y="1921520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RF Sequence: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D1245C-BBB1-5C63-C899-AA7F078F5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09" y="1543893"/>
            <a:ext cx="3425372" cy="1906028"/>
          </a:xfrm>
          <a:prstGeom prst="rect">
            <a:avLst/>
          </a:prstGeom>
        </p:spPr>
      </p:pic>
      <p:pic>
        <p:nvPicPr>
          <p:cNvPr id="16" name="Picture 15" descr="A diagram of a graphing of a function&#10;&#10;AI-generated content may be incorrect.">
            <a:extLst>
              <a:ext uri="{FF2B5EF4-FFF2-40B4-BE49-F238E27FC236}">
                <a16:creationId xmlns:a16="http://schemas.microsoft.com/office/drawing/2014/main" id="{ACB8D557-0687-A8BC-5839-57C029B58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9" y="3657885"/>
            <a:ext cx="2818662" cy="2156942"/>
          </a:xfrm>
          <a:prstGeom prst="rect">
            <a:avLst/>
          </a:prstGeom>
        </p:spPr>
      </p:pic>
      <p:pic>
        <p:nvPicPr>
          <p:cNvPr id="17" name="Picture 16" descr="A diagram of a graph&#10;&#10;AI-generated content may be incorrect.">
            <a:extLst>
              <a:ext uri="{FF2B5EF4-FFF2-40B4-BE49-F238E27FC236}">
                <a16:creationId xmlns:a16="http://schemas.microsoft.com/office/drawing/2014/main" id="{98028DDB-8418-528D-1E2E-254BDD0D3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73" y="3657994"/>
            <a:ext cx="2819086" cy="2157266"/>
          </a:xfrm>
          <a:prstGeom prst="rect">
            <a:avLst/>
          </a:prstGeom>
        </p:spPr>
      </p:pic>
      <p:pic>
        <p:nvPicPr>
          <p:cNvPr id="18" name="Picture 17" descr="A diagram of a sphere with lines and arrows&#10;&#10;AI-generated content may be incorrect.">
            <a:extLst>
              <a:ext uri="{FF2B5EF4-FFF2-40B4-BE49-F238E27FC236}">
                <a16:creationId xmlns:a16="http://schemas.microsoft.com/office/drawing/2014/main" id="{762E386B-063C-523F-CA30-580211556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8" y="3657452"/>
            <a:ext cx="2819086" cy="21572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D375D85-55EC-2385-97EA-5879873997E1}"/>
              </a:ext>
            </a:extLst>
          </p:cNvPr>
          <p:cNvSpPr txBox="1"/>
          <p:nvPr/>
        </p:nvSpPr>
        <p:spPr>
          <a:xfrm>
            <a:off x="2590311" y="5942656"/>
            <a:ext cx="278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Plotted for B</a:t>
            </a:r>
            <a:r>
              <a:rPr lang="en-GB" sz="2000" baseline="-25000" dirty="0"/>
              <a:t>0</a:t>
            </a:r>
            <a:r>
              <a:rPr lang="en-GB" sz="2000" dirty="0"/>
              <a:t> = 50 * B</a:t>
            </a:r>
            <a:r>
              <a:rPr lang="en-GB" sz="2000" baseline="-25000" dirty="0"/>
              <a:t>1</a:t>
            </a:r>
          </a:p>
        </p:txBody>
      </p:sp>
      <p:pic>
        <p:nvPicPr>
          <p:cNvPr id="22" name="Picture 21" descr="A blue line graph with numbers&#10;&#10;AI-generated content may be incorrect.">
            <a:extLst>
              <a:ext uri="{FF2B5EF4-FFF2-40B4-BE49-F238E27FC236}">
                <a16:creationId xmlns:a16="http://schemas.microsoft.com/office/drawing/2014/main" id="{334D75A2-A2B8-D2D5-F3AD-705D131A6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40" y="3564715"/>
            <a:ext cx="3065320" cy="22818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7C8BB9-59FA-BD61-69FC-D4FAAF95A9DC}"/>
              </a:ext>
            </a:extLst>
          </p:cNvPr>
          <p:cNvSpPr txBox="1"/>
          <p:nvPr/>
        </p:nvSpPr>
        <p:spPr>
          <a:xfrm>
            <a:off x="8605118" y="5924473"/>
            <a:ext cx="310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Polythene, µ</a:t>
            </a:r>
            <a:r>
              <a:rPr lang="en-GB" sz="2000" baseline="30000" dirty="0"/>
              <a:t>+</a:t>
            </a:r>
            <a:r>
              <a:rPr lang="en-GB" sz="2000" dirty="0"/>
              <a:t>, ~16.6 MHz</a:t>
            </a:r>
            <a:endParaRPr lang="en-GB" sz="20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BF29E-6A75-6503-95A2-ACE270C85E68}"/>
              </a:ext>
            </a:extLst>
          </p:cNvPr>
          <p:cNvSpPr txBox="1"/>
          <p:nvPr/>
        </p:nvSpPr>
        <p:spPr>
          <a:xfrm>
            <a:off x="8780396" y="36924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D4AEDD-2461-0DEA-3274-AD587469E76E}"/>
              </a:ext>
            </a:extLst>
          </p:cNvPr>
          <p:cNvSpPr txBox="1"/>
          <p:nvPr/>
        </p:nvSpPr>
        <p:spPr>
          <a:xfrm>
            <a:off x="9601751" y="369241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Free precession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8352DD-1689-89AA-056A-ED4FDF5ADE72}"/>
              </a:ext>
            </a:extLst>
          </p:cNvPr>
          <p:cNvCxnSpPr/>
          <p:nvPr/>
        </p:nvCxnSpPr>
        <p:spPr>
          <a:xfrm flipV="1">
            <a:off x="9217416" y="3663390"/>
            <a:ext cx="0" cy="19259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98431C3-F2DD-03C5-DB1F-2123812F6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5810"/>
              </p:ext>
            </p:extLst>
          </p:nvPr>
        </p:nvGraphicFramePr>
        <p:xfrm>
          <a:off x="8396926" y="1978803"/>
          <a:ext cx="309880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2971800" imgH="1523880" progId="Word.Picture.8">
                  <p:embed/>
                </p:oleObj>
              </mc:Choice>
              <mc:Fallback>
                <p:oleObj name="Picture" r:id="rId8" imgW="2971800" imgH="1523880" progId="Word.Picture.8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926" y="1978803"/>
                        <a:ext cx="3098800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E04B5BC-053E-44B3-BDD0-5F46A109C9A6}"/>
              </a:ext>
            </a:extLst>
          </p:cNvPr>
          <p:cNvSpPr txBox="1"/>
          <p:nvPr/>
        </p:nvSpPr>
        <p:spPr>
          <a:xfrm>
            <a:off x="312737" y="4474816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resonance: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6C9C0-C52C-54D5-2067-5E00C2774470}"/>
              </a:ext>
            </a:extLst>
          </p:cNvPr>
          <p:cNvSpPr txBox="1"/>
          <p:nvPr/>
        </p:nvSpPr>
        <p:spPr>
          <a:xfrm>
            <a:off x="5757542" y="1446216"/>
            <a:ext cx="2427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Time RF pulse to tip spin pol. by 90°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136D3-D031-8C0F-E6F8-E4C63DCCDAD9}"/>
              </a:ext>
            </a:extLst>
          </p:cNvPr>
          <p:cNvSpPr txBox="1"/>
          <p:nvPr/>
        </p:nvSpPr>
        <p:spPr>
          <a:xfrm>
            <a:off x="6410326" y="3681027"/>
            <a:ext cx="198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Measure free precession in x-y plane (Transverse)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11323-29B5-9526-0D2E-A1E8BA2A09BC}"/>
              </a:ext>
            </a:extLst>
          </p:cNvPr>
          <p:cNvSpPr txBox="1"/>
          <p:nvPr/>
        </p:nvSpPr>
        <p:spPr>
          <a:xfrm>
            <a:off x="8784063" y="888719"/>
            <a:ext cx="2372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Assume </a:t>
            </a:r>
            <a:r>
              <a:rPr lang="el-GR" sz="2400" dirty="0">
                <a:solidFill>
                  <a:srgbClr val="FF0000"/>
                </a:solidFill>
              </a:rPr>
              <a:t>ν</a:t>
            </a:r>
            <a:r>
              <a:rPr lang="en-GB" sz="2400" baseline="-25000" dirty="0">
                <a:solidFill>
                  <a:srgbClr val="FF0000"/>
                </a:solidFill>
              </a:rPr>
              <a:t>RF</a:t>
            </a:r>
            <a:r>
              <a:rPr lang="en-GB" sz="2400" dirty="0">
                <a:solidFill>
                  <a:srgbClr val="FF0000"/>
                </a:solidFill>
              </a:rPr>
              <a:t> is ‘at resonance’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36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0762-2666-5470-3152-A8F581E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Pulsed RF-µSR: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2C68C-8DAC-797F-18E5-E58B24BA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53" y="1547813"/>
            <a:ext cx="4629899" cy="1930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0CF0C-AAF9-56FE-6946-BEB0CA76C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150" y="2074975"/>
            <a:ext cx="3204907" cy="2005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BF672-F4C6-8BB8-0F98-852B9B70BE83}"/>
              </a:ext>
            </a:extLst>
          </p:cNvPr>
          <p:cNvSpPr txBox="1"/>
          <p:nvPr/>
        </p:nvSpPr>
        <p:spPr>
          <a:xfrm>
            <a:off x="6356276" y="1690688"/>
            <a:ext cx="58357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RF Decoupling (‘NMR style’)</a:t>
            </a:r>
          </a:p>
          <a:p>
            <a:endParaRPr lang="en-GB" sz="2400" dirty="0"/>
          </a:p>
          <a:p>
            <a:r>
              <a:rPr lang="en-GB" sz="2400" dirty="0"/>
              <a:t>	Spin evolution in RF field</a:t>
            </a:r>
          </a:p>
          <a:p>
            <a:endParaRPr lang="en-GB" sz="2400" dirty="0"/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	Extend ISIS frequency response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0E8B3-7442-77B2-A2F5-46F444AC563F}"/>
              </a:ext>
            </a:extLst>
          </p:cNvPr>
          <p:cNvSpPr txBox="1"/>
          <p:nvPr/>
        </p:nvSpPr>
        <p:spPr>
          <a:xfrm>
            <a:off x="2237390" y="5198409"/>
            <a:ext cx="980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400" i="1" dirty="0"/>
              <a:t>Start to exploit pulse bandwidth to multiplex information</a:t>
            </a:r>
            <a:br>
              <a:rPr lang="en-GB" sz="2400" i="1" dirty="0"/>
            </a:br>
            <a:r>
              <a:rPr lang="en-GB" sz="2400" i="1" dirty="0"/>
              <a:t>in a free precession signal – FT-NMR </a:t>
            </a:r>
            <a:r>
              <a:rPr lang="en-GB" sz="2400" i="1" dirty="0">
                <a:sym typeface="Symbol" panose="05050102010706020507" pitchFamily="18" charset="2"/>
              </a:rPr>
              <a:t></a:t>
            </a:r>
            <a:r>
              <a:rPr lang="en-GB" sz="2400" i="1" dirty="0"/>
              <a:t> FT-RFµSR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36C3F-30B9-D177-BB0F-5B2A4265C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96" y="2991934"/>
            <a:ext cx="2402958" cy="20053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F76098-0D5C-071E-DF5F-6D5A6843C65E}"/>
              </a:ext>
            </a:extLst>
          </p:cNvPr>
          <p:cNvCxnSpPr/>
          <p:nvPr/>
        </p:nvCxnSpPr>
        <p:spPr>
          <a:xfrm flipH="1">
            <a:off x="4672112" y="1924050"/>
            <a:ext cx="168416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83DE4A-D582-56BF-271E-C08A1D925CAD}"/>
              </a:ext>
            </a:extLst>
          </p:cNvPr>
          <p:cNvCxnSpPr>
            <a:cxnSpLocks/>
          </p:cNvCxnSpPr>
          <p:nvPr/>
        </p:nvCxnSpPr>
        <p:spPr>
          <a:xfrm flipH="1">
            <a:off x="4914119" y="2790825"/>
            <a:ext cx="2415597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151BDD-24B8-65F7-A4D6-20270C4605FF}"/>
              </a:ext>
            </a:extLst>
          </p:cNvPr>
          <p:cNvCxnSpPr/>
          <p:nvPr/>
        </p:nvCxnSpPr>
        <p:spPr>
          <a:xfrm flipH="1">
            <a:off x="5645552" y="3752850"/>
            <a:ext cx="1684164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0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57752-5AF7-76CB-F59C-E9E2F113F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22BD-89C2-B76D-CDEA-E27A3F53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11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Why use Norbornene as our example?</a:t>
            </a:r>
          </a:p>
        </p:txBody>
      </p:sp>
    </p:spTree>
    <p:extLst>
      <p:ext uri="{BB962C8B-B14F-4D97-AF65-F5344CB8AC3E}">
        <p14:creationId xmlns:p14="http://schemas.microsoft.com/office/powerpoint/2010/main" val="2317485059"/>
      </p:ext>
    </p:extLst>
  </p:cSld>
  <p:clrMapOvr>
    <a:masterClrMapping/>
  </p:clrMapOvr>
</p:sld>
</file>

<file path=ppt/theme/theme1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19072</TotalTime>
  <Words>1314</Words>
  <Application>Microsoft Office PowerPoint</Application>
  <PresentationFormat>Widescreen</PresentationFormat>
  <Paragraphs>158</Paragraphs>
  <Slides>27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Noto Sans Symbols</vt:lpstr>
      <vt:lpstr>Roboto</vt:lpstr>
      <vt:lpstr>Symbol</vt:lpstr>
      <vt:lpstr>1_Font and logo master</vt:lpstr>
      <vt:lpstr>Font and logo master</vt:lpstr>
      <vt:lpstr>Graph</vt:lpstr>
      <vt:lpstr>Microsoft Word Picture</vt:lpstr>
      <vt:lpstr>Exploiting and Developing Time Integral and Differential RF methods:  An RF-µSR study of the 2-Norbornyl Radical in Norbornene </vt:lpstr>
      <vt:lpstr>Overview</vt:lpstr>
      <vt:lpstr>Radio-Frequency (RF) µSR</vt:lpstr>
      <vt:lpstr>RF-µSR? Resonance?</vt:lpstr>
      <vt:lpstr>Swept field RF-µSR:</vt:lpstr>
      <vt:lpstr>Swept field RF-µSR:</vt:lpstr>
      <vt:lpstr>Pulsed RF-µSR:</vt:lpstr>
      <vt:lpstr>Pulsed RF-µSR:</vt:lpstr>
      <vt:lpstr>Why use Norbornene as our example?</vt:lpstr>
      <vt:lpstr>Norbornene</vt:lpstr>
      <vt:lpstr>Analysing the data</vt:lpstr>
      <vt:lpstr>Resonances for ‘Exo’ adduct</vt:lpstr>
      <vt:lpstr>Swept Field RF Experiments  ‘Exo’ isomer in Norbornene</vt:lpstr>
      <vt:lpstr>PowerPoint Presentation</vt:lpstr>
      <vt:lpstr>T-dep for RF ν12 line (νRF = 170.5 MHz)</vt:lpstr>
      <vt:lpstr>Comparison of RF data for Aiso</vt:lpstr>
      <vt:lpstr>Comparison of RF data for Dµ‖ </vt:lpstr>
      <vt:lpstr>Signal in the brittle phase (&lt;~129K)</vt:lpstr>
      <vt:lpstr>Pulsed RF Experiments  Studying the ‘Exo’ isomer with a 90° pulse</vt:lpstr>
      <vt:lpstr>PowerPoint Presentation</vt:lpstr>
      <vt:lpstr>Why Pulsed RF?</vt:lpstr>
      <vt:lpstr>Setting up the 90° pulse</vt:lpstr>
      <vt:lpstr>Free precession signals - Aiso</vt:lpstr>
      <vt:lpstr>Free precession signals - Relaxation</vt:lpstr>
      <vt:lpstr>Line shape - Dµ‖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Cottrell, Stephen (STFC,RAL,ISIS)</dc:creator>
  <cp:lastModifiedBy>Cottrell, Stephen (STFC,RAL,ISIS)</cp:lastModifiedBy>
  <cp:revision>71</cp:revision>
  <dcterms:created xsi:type="dcterms:W3CDTF">2025-06-09T14:25:25Z</dcterms:created>
  <dcterms:modified xsi:type="dcterms:W3CDTF">2025-07-23T17:41:11Z</dcterms:modified>
</cp:coreProperties>
</file>