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5" r:id="rId3"/>
    <p:sldId id="259" r:id="rId4"/>
    <p:sldId id="266" r:id="rId5"/>
    <p:sldId id="263" r:id="rId6"/>
    <p:sldId id="258" r:id="rId7"/>
    <p:sldId id="262" r:id="rId8"/>
    <p:sldId id="267" r:id="rId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8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71B83-BC81-49A1-AB8A-703054D1BF61}" type="datetimeFigureOut">
              <a:rPr kumimoji="1" lang="ja-JP" altLang="en-US" smtClean="0"/>
              <a:t>2025/7/21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9F5FC-B906-40D1-AC04-EC3B6ECF36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1234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1" i="0" dirty="0">
                <a:solidFill>
                  <a:srgbClr val="000000"/>
                </a:solidFill>
                <a:effectLst/>
                <a:latin typeface="Noto Sans JP" panose="020B0200000000000000" pitchFamily="50" charset="-128"/>
                <a:ea typeface="Noto Sans JP" panose="020B0200000000000000" pitchFamily="50" charset="-128"/>
              </a:rPr>
              <a:t>Zero- and Low-Field Spin Relaxation Studied by Positive Muons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Noto Sans JP" panose="020B0200000000000000" pitchFamily="50" charset="-128"/>
                <a:ea typeface="Noto Sans JP" panose="020B0200000000000000" pitchFamily="50" charset="-128"/>
              </a:rPr>
              <a:t>. </a:t>
            </a:r>
            <a:r>
              <a:rPr lang="en-US" altLang="ja-JP" b="0" i="1" dirty="0">
                <a:solidFill>
                  <a:srgbClr val="000000"/>
                </a:solidFill>
                <a:effectLst/>
                <a:latin typeface="Noto Sans JP" panose="020B0200000000000000" pitchFamily="50" charset="-128"/>
                <a:ea typeface="Noto Sans JP" panose="020B0200000000000000" pitchFamily="50" charset="-128"/>
              </a:rPr>
              <a:t>R.S. Hayano, Y.J. Uemura, J. </a:t>
            </a:r>
            <a:r>
              <a:rPr lang="en-US" altLang="ja-JP" b="0" i="1" dirty="0" err="1">
                <a:solidFill>
                  <a:srgbClr val="000000"/>
                </a:solidFill>
                <a:effectLst/>
                <a:latin typeface="Noto Sans JP" panose="020B0200000000000000" pitchFamily="50" charset="-128"/>
                <a:ea typeface="Noto Sans JP" panose="020B0200000000000000" pitchFamily="50" charset="-128"/>
              </a:rPr>
              <a:t>Imazato</a:t>
            </a:r>
            <a:r>
              <a:rPr lang="en-US" altLang="ja-JP" b="0" i="1" dirty="0">
                <a:solidFill>
                  <a:srgbClr val="000000"/>
                </a:solidFill>
                <a:effectLst/>
                <a:latin typeface="Noto Sans JP" panose="020B0200000000000000" pitchFamily="50" charset="-128"/>
                <a:ea typeface="Noto Sans JP" panose="020B0200000000000000" pitchFamily="50" charset="-128"/>
              </a:rPr>
              <a:t>, N. Nishida, T. Yamazaki and R. Kubo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Noto Sans JP" panose="020B0200000000000000" pitchFamily="50" charset="-128"/>
                <a:ea typeface="Noto Sans JP" panose="020B0200000000000000" pitchFamily="50" charset="-128"/>
              </a:rPr>
              <a:t>, Phys. Rev. </a:t>
            </a:r>
            <a:r>
              <a:rPr lang="en-US" altLang="ja-JP" b="1" i="0" dirty="0">
                <a:solidFill>
                  <a:srgbClr val="000000"/>
                </a:solidFill>
                <a:effectLst/>
                <a:latin typeface="Noto Sans JP" panose="020B0200000000000000" pitchFamily="50" charset="-128"/>
                <a:ea typeface="Noto Sans JP" panose="020B0200000000000000" pitchFamily="50" charset="-128"/>
              </a:rPr>
              <a:t>B20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Noto Sans JP" panose="020B0200000000000000" pitchFamily="50" charset="-128"/>
                <a:ea typeface="Noto Sans JP" panose="020B0200000000000000" pitchFamily="50" charset="-128"/>
              </a:rPr>
              <a:t> (1979) 850.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9F5FC-B906-40D1-AC04-EC3B6ECF3634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6088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148C6A-C412-2904-C18B-4CCA9187A2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1787DA3-E139-0B5E-4E34-1DEAE87888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0319634-EE51-FD3E-DB27-A3FB37714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C138-7719-4E2B-AFBD-51CF053E0B29}" type="datetimeFigureOut">
              <a:rPr kumimoji="1" lang="ja-JP" altLang="en-US" smtClean="0"/>
              <a:t>2025/7/21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DBD63A0-0409-7CFF-10F6-C6969879D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E05C0CC-1624-768F-AF69-84059BF32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D2B1-F344-4831-A76E-83AAC59C1B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7865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7EFC15-2CF2-323B-393A-6DD391A84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A2A5935-16C4-2B08-E82F-1A2A730489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FAB51B-F74D-ACF9-53D2-3911556D8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C138-7719-4E2B-AFBD-51CF053E0B29}" type="datetimeFigureOut">
              <a:rPr kumimoji="1" lang="ja-JP" altLang="en-US" smtClean="0"/>
              <a:t>2025/7/21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1B9C6A8-ED9A-4180-2F40-F20126465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472A364-2C80-6E93-7E3B-7D64CCC23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D2B1-F344-4831-A76E-83AAC59C1B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6082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035D527-7403-BE19-6ACC-336B09E416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3036D3E-C974-8722-C1D4-A8FEB9F7B7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09DC8A1-6F3C-8E5A-394E-3B2779F11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C138-7719-4E2B-AFBD-51CF053E0B29}" type="datetimeFigureOut">
              <a:rPr kumimoji="1" lang="ja-JP" altLang="en-US" smtClean="0"/>
              <a:t>2025/7/21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44C3DAF-69D4-5096-5A4E-31D35CDDE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930A9FE-9954-0ECB-5947-EA51182B4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D2B1-F344-4831-A76E-83AAC59C1B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6985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CD0406-238D-5AAA-2F39-624B1D28D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C191788-0952-2FFC-857F-20BA391D0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A9C645C-51AF-987E-BDA9-A8449930A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C138-7719-4E2B-AFBD-51CF053E0B29}" type="datetimeFigureOut">
              <a:rPr kumimoji="1" lang="ja-JP" altLang="en-US" smtClean="0"/>
              <a:t>2025/7/21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5B65D18-8437-F3E7-6864-2D83A9746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8F2B731-5915-7F4B-4404-E171365F9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D2B1-F344-4831-A76E-83AAC59C1B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7335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526A25-BC1E-9094-50EF-12E1B12D0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D609AE3-EE3C-9DDF-578B-0D77DE473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101F9C6-9F84-9888-4A08-8187B58CA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C138-7719-4E2B-AFBD-51CF053E0B29}" type="datetimeFigureOut">
              <a:rPr kumimoji="1" lang="ja-JP" altLang="en-US" smtClean="0"/>
              <a:t>2025/7/21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3185597-8F6F-4F04-9561-CC5312DB8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F42BCB1-879A-1969-5154-1EB418EE6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D2B1-F344-4831-A76E-83AAC59C1B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290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7533F5-34F8-5CCC-C0E1-0C7032AEE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F063A7C-92B3-B9FE-A79A-FF20967CA1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0B2FCAC-3B28-6A5C-E3B0-DFA6EFD17B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2AC2FE0-9340-B01B-8381-470710162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C138-7719-4E2B-AFBD-51CF053E0B29}" type="datetimeFigureOut">
              <a:rPr kumimoji="1" lang="ja-JP" altLang="en-US" smtClean="0"/>
              <a:t>2025/7/21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BA9C572-0F31-2278-7CD1-84C8C8211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A773C35-FE06-FD2E-8549-3425B4E06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D2B1-F344-4831-A76E-83AAC59C1B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2596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CC71A7-F32D-8053-60BB-ECE8CF56A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767FFB9-79CE-9DE3-D0B5-737828775E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56D11A0-8D51-6552-15EC-D4722FBC8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4927004-198F-24A9-C9AD-B131D328CB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366E071-D76E-2404-B7DE-47FB5C6906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40257FD-71E7-9367-2415-8C680D2EA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C138-7719-4E2B-AFBD-51CF053E0B29}" type="datetimeFigureOut">
              <a:rPr kumimoji="1" lang="ja-JP" altLang="en-US" smtClean="0"/>
              <a:t>2025/7/21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F84F64B-7DA8-AE70-A4B8-B2F605BAF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0B6901D-D90B-E706-5A14-D31D3B03F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D2B1-F344-4831-A76E-83AAC59C1B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7625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532E24-57C1-8E3B-AA5C-23073A945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AB4DF69-01B9-474F-2E76-BE9A748E9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C138-7719-4E2B-AFBD-51CF053E0B29}" type="datetimeFigureOut">
              <a:rPr kumimoji="1" lang="ja-JP" altLang="en-US" smtClean="0"/>
              <a:t>2025/7/21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DD904E1-9DC6-57FC-EB85-651DF06E2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48960EA-48FE-4D23-6F46-2EB2F0140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D2B1-F344-4831-A76E-83AAC59C1B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5657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5D417D7-AE51-6224-C59F-A611BA574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C138-7719-4E2B-AFBD-51CF053E0B29}" type="datetimeFigureOut">
              <a:rPr kumimoji="1" lang="ja-JP" altLang="en-US" smtClean="0"/>
              <a:t>2025/7/21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2E70A38-4409-5C74-66D1-D9F1AF3EE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8A59D71-AFC7-8C02-A1D7-6672E9FEB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D2B1-F344-4831-A76E-83AAC59C1B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4494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F90E0D-6338-B58D-5B20-A78170728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52A4A67-AC3D-231C-87BC-278995BE9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E72354D-EF41-7F9F-90BA-0ACC46C00D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33EAE35-3DA4-4F31-39BE-DBEA69236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C138-7719-4E2B-AFBD-51CF053E0B29}" type="datetimeFigureOut">
              <a:rPr kumimoji="1" lang="ja-JP" altLang="en-US" smtClean="0"/>
              <a:t>2025/7/21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50CD89B-2957-ED17-F902-A3491B03A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D774395-5978-7D87-C4DB-264225F8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D2B1-F344-4831-A76E-83AAC59C1B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3107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2488A0-408D-5D02-8C5F-B169F7547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649EEB9-9473-78B5-1162-A67BD2E82E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B2A9604-27DE-50B3-92E2-321F418089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02AE811-D7BF-A1DE-0BA5-142D61B46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C138-7719-4E2B-AFBD-51CF053E0B29}" type="datetimeFigureOut">
              <a:rPr kumimoji="1" lang="ja-JP" altLang="en-US" smtClean="0"/>
              <a:t>2025/7/21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763915E-12FB-FDCB-D6A6-AA2C34819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6B61E6E-CD8E-CC3B-C7CE-0B92DB5AC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D2B1-F344-4831-A76E-83AAC59C1B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1309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41615BF-4F49-63E9-0044-3DD509BDC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FDF4690-C9B8-2A5B-AC19-88B305CC5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2CD449E-3BAB-ADA2-4CF9-AEFF47EC30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6C138-7719-4E2B-AFBD-51CF053E0B29}" type="datetimeFigureOut">
              <a:rPr kumimoji="1" lang="ja-JP" altLang="en-US" smtClean="0"/>
              <a:t>2025/7/21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51B9F02-4C1F-4D6E-EFD4-38744ED60F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B96D1BD-F8AA-3047-A47C-7895E84A92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3D2B1-F344-4831-A76E-83AAC59C1B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118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80062A-D7F0-12D4-5BEB-EB32589D47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0"/>
            <a:ext cx="9144000" cy="2387600"/>
          </a:xfrm>
        </p:spPr>
        <p:txBody>
          <a:bodyPr/>
          <a:lstStyle/>
          <a:p>
            <a:r>
              <a:rPr kumimoji="1" lang="en-US" altLang="ja-JP" dirty="0"/>
              <a:t>Farewell to Toshi Yamazaki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D1433C9-8416-F387-6C77-9D92FA057D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kumimoji="1" lang="en-US" altLang="ja-JP" dirty="0"/>
          </a:p>
          <a:p>
            <a:r>
              <a:rPr kumimoji="1" lang="en-US" altLang="ja-JP" dirty="0"/>
              <a:t>16</a:t>
            </a:r>
            <a:r>
              <a:rPr kumimoji="1" lang="en-US" altLang="ja-JP" baseline="30000" dirty="0"/>
              <a:t>th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MuSR</a:t>
            </a:r>
            <a:r>
              <a:rPr kumimoji="1" lang="en-US" altLang="ja-JP" dirty="0"/>
              <a:t> Conference at St. Jones</a:t>
            </a:r>
          </a:p>
          <a:p>
            <a:r>
              <a:rPr lang="en-US" altLang="ja-JP" dirty="0"/>
              <a:t>K. Nagamine</a:t>
            </a:r>
          </a:p>
          <a:p>
            <a:r>
              <a:rPr kumimoji="1" lang="en-US" altLang="ja-JP" dirty="0"/>
              <a:t>U. Tokyo, KEK,  RIKEN 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141D9BE-53C7-02A3-9C3B-252C23F8B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48000" cy="393174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DFB250D-6277-D0F4-953A-809C5C477C25}"/>
              </a:ext>
            </a:extLst>
          </p:cNvPr>
          <p:cNvSpPr txBox="1"/>
          <p:nvPr/>
        </p:nvSpPr>
        <p:spPr>
          <a:xfrm>
            <a:off x="532015" y="4106487"/>
            <a:ext cx="2061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Died Jan 31 2025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45275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C1350D-CC54-8888-03E4-291F4E4A5D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420C99-17CB-8A8D-5EE3-4417C0541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3600" b="1" dirty="0"/>
              <a:t>Toshi </a:t>
            </a:r>
            <a:r>
              <a:rPr kumimoji="1" lang="en-US" altLang="ja-JP" sz="3600" b="1" dirty="0" err="1"/>
              <a:t>Ysmazaki</a:t>
            </a:r>
            <a:r>
              <a:rPr kumimoji="1" lang="en-US" altLang="ja-JP" sz="3600" b="1" dirty="0"/>
              <a:t> Scientific Achievement</a:t>
            </a:r>
            <a:br>
              <a:rPr kumimoji="1" lang="en-US" altLang="ja-JP" sz="3600" b="1" dirty="0"/>
            </a:br>
            <a:r>
              <a:rPr kumimoji="1" lang="en-US" altLang="ja-JP" sz="3600" b="1" dirty="0"/>
              <a:t>Report of Japan Science Academy</a:t>
            </a:r>
            <a:endParaRPr kumimoji="1" lang="ja-JP" altLang="en-US" sz="3600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939F88B-0FA5-4E04-6441-E4E33D435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325564"/>
            <a:ext cx="12192001" cy="4376968"/>
          </a:xfrm>
        </p:spPr>
        <p:txBody>
          <a:bodyPr/>
          <a:lstStyle/>
          <a:p>
            <a:r>
              <a:rPr lang="en-US" altLang="ja-JP" b="1" i="0" dirty="0">
                <a:solidFill>
                  <a:srgbClr val="000000"/>
                </a:solidFill>
                <a:effectLst/>
                <a:latin typeface="Noto Sans JP" panose="020B0200000000000000" pitchFamily="50" charset="-128"/>
                <a:ea typeface="Noto Sans JP" panose="020B0200000000000000" pitchFamily="50" charset="-128"/>
              </a:rPr>
              <a:t>1</a:t>
            </a:r>
            <a:r>
              <a:rPr lang="ja-JP" altLang="en-US" b="1" i="0" dirty="0">
                <a:solidFill>
                  <a:srgbClr val="000000"/>
                </a:solidFill>
                <a:effectLst/>
                <a:latin typeface="Noto Sans JP" panose="020B0200000000000000" pitchFamily="50" charset="-128"/>
                <a:ea typeface="Noto Sans JP" panose="020B0200000000000000" pitchFamily="50" charset="-128"/>
              </a:rPr>
              <a:t>．</a:t>
            </a:r>
            <a:r>
              <a:rPr lang="en-US" altLang="ja-JP" b="1" dirty="0">
                <a:solidFill>
                  <a:srgbClr val="000000"/>
                </a:solidFill>
                <a:latin typeface="Noto Sans JP" panose="020B0200000000000000" pitchFamily="50" charset="-128"/>
                <a:ea typeface="Noto Sans JP" panose="020B0200000000000000" pitchFamily="50" charset="-128"/>
              </a:rPr>
              <a:t>Discovery</a:t>
            </a:r>
            <a:r>
              <a:rPr lang="ja-JP" altLang="en-US" b="1" dirty="0">
                <a:solidFill>
                  <a:srgbClr val="000000"/>
                </a:solidFill>
                <a:latin typeface="Noto Sans JP" panose="020B0200000000000000" pitchFamily="50" charset="-128"/>
                <a:ea typeface="Noto Sans JP" panose="020B0200000000000000" pitchFamily="50" charset="-128"/>
              </a:rPr>
              <a:t> </a:t>
            </a:r>
            <a:r>
              <a:rPr lang="en-US" altLang="ja-JP" b="1" dirty="0">
                <a:solidFill>
                  <a:srgbClr val="000000"/>
                </a:solidFill>
                <a:latin typeface="Noto Sans JP" panose="020B0200000000000000" pitchFamily="50" charset="-128"/>
                <a:ea typeface="Noto Sans JP" panose="020B0200000000000000" pitchFamily="50" charset="-128"/>
              </a:rPr>
              <a:t>of</a:t>
            </a:r>
            <a:r>
              <a:rPr lang="ja-JP" altLang="en-US" b="1" dirty="0">
                <a:solidFill>
                  <a:srgbClr val="000000"/>
                </a:solidFill>
                <a:latin typeface="Noto Sans JP" panose="020B0200000000000000" pitchFamily="50" charset="-128"/>
                <a:ea typeface="Noto Sans JP" panose="020B0200000000000000" pitchFamily="50" charset="-128"/>
              </a:rPr>
              <a:t> </a:t>
            </a:r>
            <a:r>
              <a:rPr lang="en-US" altLang="ja-JP" b="1" dirty="0">
                <a:solidFill>
                  <a:srgbClr val="000000"/>
                </a:solidFill>
                <a:latin typeface="Noto Sans JP" panose="020B0200000000000000" pitchFamily="50" charset="-128"/>
                <a:ea typeface="Noto Sans JP" panose="020B0200000000000000" pitchFamily="50" charset="-128"/>
              </a:rPr>
              <a:t>meson-exchange effect in nuclear moment </a:t>
            </a:r>
            <a:r>
              <a:rPr lang="en-US" altLang="ja-JP" b="1" i="1" dirty="0">
                <a:solidFill>
                  <a:schemeClr val="accent1"/>
                </a:solidFill>
                <a:latin typeface="Noto Sans JP" panose="020B0200000000000000" pitchFamily="50" charset="-128"/>
                <a:ea typeface="Noto Sans JP" panose="020B0200000000000000" pitchFamily="50" charset="-128"/>
              </a:rPr>
              <a:t>1966-73</a:t>
            </a:r>
          </a:p>
          <a:p>
            <a:r>
              <a:rPr lang="en-US" altLang="ja-JP" b="1" i="0" dirty="0">
                <a:solidFill>
                  <a:srgbClr val="FF0000"/>
                </a:solidFill>
                <a:effectLst/>
                <a:latin typeface="Noto Sans JP" panose="020B0200000000000000" pitchFamily="50" charset="-128"/>
                <a:ea typeface="Noto Sans JP" panose="020B0200000000000000" pitchFamily="50" charset="-128"/>
              </a:rPr>
              <a:t>2</a:t>
            </a:r>
            <a:r>
              <a:rPr lang="ja-JP" altLang="en-US" b="1" i="0" dirty="0">
                <a:solidFill>
                  <a:srgbClr val="FF0000"/>
                </a:solidFill>
                <a:effectLst/>
                <a:latin typeface="Noto Sans JP" panose="020B0200000000000000" pitchFamily="50" charset="-128"/>
                <a:ea typeface="Noto Sans JP" panose="020B0200000000000000" pitchFamily="50" charset="-128"/>
              </a:rPr>
              <a:t>．</a:t>
            </a:r>
            <a:r>
              <a:rPr lang="en-US" altLang="ja-JP" b="1" i="0" dirty="0">
                <a:solidFill>
                  <a:srgbClr val="FF0000"/>
                </a:solidFill>
                <a:effectLst/>
                <a:latin typeface="Noto Sans JP" panose="020B0200000000000000" pitchFamily="50" charset="-128"/>
                <a:ea typeface="Noto Sans JP" panose="020B0200000000000000" pitchFamily="50" charset="-128"/>
              </a:rPr>
              <a:t>Development of Muon Spin Rotation, Relaxation</a:t>
            </a:r>
            <a:r>
              <a:rPr lang="ja-JP" altLang="en-US" b="1" i="0" dirty="0">
                <a:solidFill>
                  <a:srgbClr val="FF0000"/>
                </a:solidFill>
                <a:effectLst/>
                <a:latin typeface="Noto Sans JP" panose="020B0200000000000000" pitchFamily="50" charset="-128"/>
                <a:ea typeface="Noto Sans JP" panose="020B0200000000000000" pitchFamily="50" charset="-128"/>
              </a:rPr>
              <a:t>（</a:t>
            </a:r>
            <a:r>
              <a:rPr lang="en-US" altLang="ja-JP" b="1" dirty="0" err="1">
                <a:solidFill>
                  <a:srgbClr val="FF0000"/>
                </a:solidFill>
                <a:latin typeface="Symbol" panose="05050102010706020507" pitchFamily="18" charset="2"/>
                <a:ea typeface="Noto Sans JP" panose="020B0200000000000000" pitchFamily="50" charset="-128"/>
              </a:rPr>
              <a:t>m</a:t>
            </a:r>
            <a:r>
              <a:rPr lang="en-US" altLang="ja-JP" b="1" i="0" dirty="0" err="1">
                <a:solidFill>
                  <a:srgbClr val="FF0000"/>
                </a:solidFill>
                <a:effectLst/>
                <a:latin typeface="Noto Sans JP" panose="020B0200000000000000" pitchFamily="50" charset="-128"/>
                <a:ea typeface="Noto Sans JP" panose="020B0200000000000000" pitchFamily="50" charset="-128"/>
              </a:rPr>
              <a:t>SR</a:t>
            </a:r>
            <a:r>
              <a:rPr lang="ja-JP" altLang="en-US" b="1" i="0" dirty="0">
                <a:solidFill>
                  <a:srgbClr val="FF0000"/>
                </a:solidFill>
                <a:effectLst/>
                <a:latin typeface="Noto Sans JP" panose="020B0200000000000000" pitchFamily="50" charset="-128"/>
                <a:ea typeface="Noto Sans JP" panose="020B0200000000000000" pitchFamily="50" charset="-128"/>
              </a:rPr>
              <a:t>）</a:t>
            </a:r>
            <a:r>
              <a:rPr lang="en-US" altLang="ja-JP" b="1" i="1" dirty="0">
                <a:solidFill>
                  <a:schemeClr val="accent1"/>
                </a:solidFill>
                <a:latin typeface="Noto Sans JP" panose="020B0200000000000000" pitchFamily="50" charset="-128"/>
                <a:ea typeface="Noto Sans JP" panose="020B0200000000000000" pitchFamily="50" charset="-128"/>
              </a:rPr>
              <a:t> 1973-89</a:t>
            </a:r>
            <a:endParaRPr lang="en-US" altLang="ja-JP" b="1" i="0" dirty="0">
              <a:solidFill>
                <a:srgbClr val="FF0000"/>
              </a:solidFill>
              <a:effectLst/>
              <a:latin typeface="Noto Sans JP" panose="020B0200000000000000" pitchFamily="50" charset="-128"/>
              <a:ea typeface="Noto Sans JP" panose="020B0200000000000000" pitchFamily="50" charset="-128"/>
            </a:endParaRPr>
          </a:p>
          <a:p>
            <a:r>
              <a:rPr lang="en-US" altLang="ja-JP" b="1" i="0" dirty="0">
                <a:solidFill>
                  <a:srgbClr val="000000"/>
                </a:solidFill>
                <a:effectLst/>
                <a:latin typeface="Noto Sans JP" panose="020B0200000000000000" pitchFamily="50" charset="-128"/>
                <a:ea typeface="Noto Sans JP" panose="020B0200000000000000" pitchFamily="50" charset="-128"/>
              </a:rPr>
              <a:t>3</a:t>
            </a:r>
            <a:r>
              <a:rPr lang="ja-JP" altLang="en-US" b="1" i="0" dirty="0">
                <a:solidFill>
                  <a:srgbClr val="000000"/>
                </a:solidFill>
                <a:effectLst/>
                <a:latin typeface="Noto Sans JP" panose="020B0200000000000000" pitchFamily="50" charset="-128"/>
                <a:ea typeface="Noto Sans JP" panose="020B0200000000000000" pitchFamily="50" charset="-128"/>
              </a:rPr>
              <a:t>．</a:t>
            </a:r>
            <a:r>
              <a:rPr lang="en-US" altLang="ja-JP" b="1" dirty="0">
                <a:solidFill>
                  <a:srgbClr val="000000"/>
                </a:solidFill>
                <a:latin typeface="Noto Sans JP" panose="020B0200000000000000" pitchFamily="50" charset="-128"/>
                <a:ea typeface="Noto Sans JP" panose="020B0200000000000000" pitchFamily="50" charset="-128"/>
              </a:rPr>
              <a:t>Discovery</a:t>
            </a:r>
            <a:r>
              <a:rPr lang="ja-JP" altLang="en-US" b="1" dirty="0">
                <a:solidFill>
                  <a:srgbClr val="000000"/>
                </a:solidFill>
                <a:latin typeface="Noto Sans JP" panose="020B0200000000000000" pitchFamily="50" charset="-128"/>
                <a:ea typeface="Noto Sans JP" panose="020B0200000000000000" pitchFamily="50" charset="-128"/>
              </a:rPr>
              <a:t> </a:t>
            </a:r>
            <a:r>
              <a:rPr lang="en-US" altLang="ja-JP" b="1" dirty="0">
                <a:solidFill>
                  <a:srgbClr val="000000"/>
                </a:solidFill>
                <a:latin typeface="Noto Sans JP" panose="020B0200000000000000" pitchFamily="50" charset="-128"/>
                <a:ea typeface="Noto Sans JP" panose="020B0200000000000000" pitchFamily="50" charset="-128"/>
              </a:rPr>
              <a:t>of</a:t>
            </a:r>
            <a:r>
              <a:rPr lang="ja-JP" altLang="en-US" b="1" dirty="0">
                <a:solidFill>
                  <a:srgbClr val="000000"/>
                </a:solidFill>
                <a:latin typeface="Noto Sans JP" panose="020B0200000000000000" pitchFamily="50" charset="-128"/>
                <a:ea typeface="Noto Sans JP" panose="020B0200000000000000" pitchFamily="50" charset="-128"/>
              </a:rPr>
              <a:t> </a:t>
            </a:r>
            <a:r>
              <a:rPr lang="en-US" altLang="ja-JP" b="1" dirty="0">
                <a:solidFill>
                  <a:srgbClr val="000000"/>
                </a:solidFill>
                <a:latin typeface="Noto Sans JP" panose="020B0200000000000000" pitchFamily="50" charset="-128"/>
                <a:ea typeface="Noto Sans JP" panose="020B0200000000000000" pitchFamily="50" charset="-128"/>
              </a:rPr>
              <a:t>quasi-stable </a:t>
            </a:r>
            <a:r>
              <a:rPr lang="en-US" altLang="ja-JP" b="1" dirty="0" err="1">
                <a:solidFill>
                  <a:srgbClr val="000000"/>
                </a:solidFill>
                <a:latin typeface="Noto Sans JP" panose="020B0200000000000000" pitchFamily="50" charset="-128"/>
                <a:ea typeface="Noto Sans JP" panose="020B0200000000000000" pitchFamily="50" charset="-128"/>
              </a:rPr>
              <a:t>pHe</a:t>
            </a:r>
            <a:r>
              <a:rPr lang="en-US" altLang="ja-JP" b="1" dirty="0">
                <a:solidFill>
                  <a:srgbClr val="000000"/>
                </a:solidFill>
                <a:latin typeface="Noto Sans JP" panose="020B0200000000000000" pitchFamily="50" charset="-128"/>
                <a:ea typeface="Noto Sans JP" panose="020B0200000000000000" pitchFamily="50" charset="-128"/>
              </a:rPr>
              <a:t> and anti-matter science</a:t>
            </a:r>
            <a:r>
              <a:rPr lang="en-US" altLang="ja-JP" b="1" i="1" dirty="0">
                <a:solidFill>
                  <a:schemeClr val="accent1"/>
                </a:solidFill>
                <a:latin typeface="Noto Sans JP" panose="020B0200000000000000" pitchFamily="50" charset="-128"/>
                <a:ea typeface="Noto Sans JP" panose="020B0200000000000000" pitchFamily="50" charset="-128"/>
              </a:rPr>
              <a:t>1989-2003</a:t>
            </a:r>
            <a:endParaRPr lang="en-US" altLang="ja-JP" b="1" i="0" dirty="0">
              <a:solidFill>
                <a:srgbClr val="000000"/>
              </a:solidFill>
              <a:effectLst/>
              <a:latin typeface="Noto Sans JP" panose="020B0200000000000000" pitchFamily="50" charset="-128"/>
              <a:ea typeface="Noto Sans JP" panose="020B0200000000000000" pitchFamily="50" charset="-128"/>
            </a:endParaRPr>
          </a:p>
          <a:p>
            <a:r>
              <a:rPr lang="en-US" altLang="ja-JP" b="1" i="0" dirty="0">
                <a:solidFill>
                  <a:srgbClr val="000000"/>
                </a:solidFill>
                <a:effectLst/>
                <a:latin typeface="Noto Sans JP" panose="020B0200000000000000" pitchFamily="50" charset="-128"/>
                <a:ea typeface="Noto Sans JP" panose="020B0200000000000000" pitchFamily="50" charset="-128"/>
              </a:rPr>
              <a:t>4</a:t>
            </a:r>
            <a:r>
              <a:rPr lang="ja-JP" altLang="en-US" b="1" i="0" dirty="0">
                <a:solidFill>
                  <a:srgbClr val="000000"/>
                </a:solidFill>
                <a:effectLst/>
                <a:latin typeface="Noto Sans JP" panose="020B0200000000000000" pitchFamily="50" charset="-128"/>
                <a:ea typeface="Noto Sans JP" panose="020B0200000000000000" pitchFamily="50" charset="-128"/>
              </a:rPr>
              <a:t>．</a:t>
            </a:r>
            <a:r>
              <a:rPr lang="en-US" altLang="ja-JP" b="1" i="0" dirty="0">
                <a:solidFill>
                  <a:srgbClr val="000000"/>
                </a:solidFill>
                <a:effectLst/>
                <a:latin typeface="Noto Sans JP" panose="020B0200000000000000" pitchFamily="50" charset="-128"/>
                <a:ea typeface="Noto Sans JP" panose="020B0200000000000000" pitchFamily="50" charset="-128"/>
              </a:rPr>
              <a:t>Deeply bound </a:t>
            </a:r>
            <a:r>
              <a:rPr lang="en-US" altLang="ja-JP" b="1" i="0" dirty="0" err="1">
                <a:solidFill>
                  <a:srgbClr val="000000"/>
                </a:solidFill>
                <a:effectLst/>
                <a:latin typeface="Noto Sans JP" panose="020B0200000000000000" pitchFamily="50" charset="-128"/>
                <a:ea typeface="Noto Sans JP" panose="020B0200000000000000" pitchFamily="50" charset="-128"/>
              </a:rPr>
              <a:t>pionic</a:t>
            </a:r>
            <a:r>
              <a:rPr lang="en-US" altLang="ja-JP" b="1" i="0" dirty="0">
                <a:solidFill>
                  <a:srgbClr val="000000"/>
                </a:solidFill>
                <a:effectLst/>
                <a:latin typeface="Noto Sans JP" panose="020B0200000000000000" pitchFamily="50" charset="-128"/>
                <a:ea typeface="Noto Sans JP" panose="020B0200000000000000" pitchFamily="50" charset="-128"/>
              </a:rPr>
              <a:t> atom physics</a:t>
            </a:r>
          </a:p>
          <a:p>
            <a:r>
              <a:rPr lang="en-US" altLang="ja-JP" b="1" i="0" dirty="0">
                <a:solidFill>
                  <a:srgbClr val="000000"/>
                </a:solidFill>
                <a:effectLst/>
                <a:latin typeface="Noto Sans JP" panose="020B0200000000000000" pitchFamily="50" charset="-128"/>
                <a:ea typeface="Noto Sans JP" panose="020B0200000000000000" pitchFamily="50" charset="-128"/>
              </a:rPr>
              <a:t>5</a:t>
            </a:r>
            <a:r>
              <a:rPr lang="ja-JP" altLang="en-US" b="1" i="0" dirty="0">
                <a:solidFill>
                  <a:srgbClr val="000000"/>
                </a:solidFill>
                <a:effectLst/>
                <a:latin typeface="Noto Sans JP" panose="020B0200000000000000" pitchFamily="50" charset="-128"/>
                <a:ea typeface="Noto Sans JP" panose="020B0200000000000000" pitchFamily="50" charset="-128"/>
              </a:rPr>
              <a:t>．</a:t>
            </a:r>
            <a:r>
              <a:rPr lang="en-US" altLang="ja-JP" b="1" i="0" dirty="0">
                <a:solidFill>
                  <a:srgbClr val="000000"/>
                </a:solidFill>
                <a:effectLst/>
                <a:latin typeface="Noto Sans JP" panose="020B0200000000000000" pitchFamily="50" charset="-128"/>
                <a:ea typeface="Noto Sans JP" panose="020B0200000000000000" pitchFamily="50" charset="-128"/>
              </a:rPr>
              <a:t>High-density K mesic atom and super-strong nuclear force</a:t>
            </a:r>
          </a:p>
          <a:p>
            <a:r>
              <a:rPr lang="en-US" altLang="ja-JP" b="1" i="0" dirty="0">
                <a:solidFill>
                  <a:srgbClr val="000000"/>
                </a:solidFill>
                <a:effectLst/>
                <a:latin typeface="Noto Sans JP" panose="020B0200000000000000" pitchFamily="50" charset="-128"/>
                <a:ea typeface="Noto Sans JP" panose="020B0200000000000000" pitchFamily="50" charset="-128"/>
              </a:rPr>
              <a:t>6</a:t>
            </a:r>
            <a:r>
              <a:rPr lang="ja-JP" altLang="en-US" b="1" i="0" dirty="0">
                <a:solidFill>
                  <a:srgbClr val="000000"/>
                </a:solidFill>
                <a:effectLst/>
                <a:latin typeface="Noto Sans JP" panose="020B0200000000000000" pitchFamily="50" charset="-128"/>
                <a:ea typeface="Noto Sans JP" panose="020B0200000000000000" pitchFamily="50" charset="-128"/>
              </a:rPr>
              <a:t>．</a:t>
            </a:r>
            <a:r>
              <a:rPr lang="en-US" altLang="ja-JP" b="1" i="0" dirty="0">
                <a:solidFill>
                  <a:srgbClr val="000000"/>
                </a:solidFill>
                <a:effectLst/>
                <a:latin typeface="Noto Sans JP" panose="020B0200000000000000" pitchFamily="50" charset="-128"/>
                <a:ea typeface="Noto Sans JP" panose="020B0200000000000000" pitchFamily="50" charset="-128"/>
              </a:rPr>
              <a:t>Discovery of high-density Kaonic atom</a:t>
            </a:r>
          </a:p>
          <a:p>
            <a:r>
              <a:rPr lang="en-US" altLang="ja-JP" b="1" i="0" dirty="0">
                <a:solidFill>
                  <a:srgbClr val="000000"/>
                </a:solidFill>
                <a:effectLst/>
                <a:latin typeface="Noto Sans JP" panose="020B0200000000000000" pitchFamily="50" charset="-128"/>
                <a:ea typeface="Noto Sans JP" panose="020B0200000000000000" pitchFamily="50" charset="-128"/>
              </a:rPr>
              <a:t>7</a:t>
            </a:r>
            <a:r>
              <a:rPr lang="ja-JP" altLang="en-US" b="1" i="0" dirty="0">
                <a:solidFill>
                  <a:srgbClr val="000000"/>
                </a:solidFill>
                <a:effectLst/>
                <a:latin typeface="Noto Sans JP" panose="020B0200000000000000" pitchFamily="50" charset="-128"/>
                <a:ea typeface="Noto Sans JP" panose="020B0200000000000000" pitchFamily="50" charset="-128"/>
              </a:rPr>
              <a:t>．Ｋ</a:t>
            </a:r>
            <a:r>
              <a:rPr lang="en-US" altLang="ja-JP" b="1" i="0" dirty="0">
                <a:solidFill>
                  <a:srgbClr val="000000"/>
                </a:solidFill>
                <a:effectLst/>
                <a:latin typeface="Noto Sans JP" panose="020B0200000000000000" pitchFamily="50" charset="-128"/>
                <a:ea typeface="Noto Sans JP" panose="020B0200000000000000" pitchFamily="50" charset="-128"/>
              </a:rPr>
              <a:t>mesic Proton matter (KPM) prediction and investigation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31897DE-BBB4-A323-9BC2-F49279C4E37A}"/>
              </a:ext>
            </a:extLst>
          </p:cNvPr>
          <p:cNvSpPr txBox="1"/>
          <p:nvPr/>
        </p:nvSpPr>
        <p:spPr>
          <a:xfrm>
            <a:off x="340822" y="5835535"/>
            <a:ext cx="11696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i="1" dirty="0"/>
              <a:t>Toshi and Ken collaboration was </a:t>
            </a:r>
            <a:r>
              <a:rPr kumimoji="1" lang="en-US" altLang="ja-JP" sz="2400" b="1" i="1" dirty="0" err="1"/>
              <a:t>atarted</a:t>
            </a:r>
            <a:r>
              <a:rPr kumimoji="1" lang="en-US" altLang="ja-JP" sz="2400" b="1" i="1" dirty="0"/>
              <a:t> in 1970, for nuclear physics studies of muonic atom with polarized nuclear targets.</a:t>
            </a:r>
            <a:endParaRPr kumimoji="1" lang="ja-JP" alt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3461944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F9802270-E413-F7CC-1A06-237BACE3CF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>
            <a:normAutofit fontScale="90000"/>
          </a:bodyPr>
          <a:lstStyle/>
          <a:p>
            <a:r>
              <a:rPr lang="en-US" altLang="ja-JP" b="0" i="0" dirty="0">
                <a:solidFill>
                  <a:srgbClr val="000000"/>
                </a:solidFill>
                <a:effectLst/>
                <a:latin typeface="Noto Sans JP" panose="020B0200000000000000" pitchFamily="50" charset="-128"/>
                <a:ea typeface="Noto Sans JP" panose="020B0200000000000000" pitchFamily="50" charset="-128"/>
              </a:rPr>
              <a:t>Pointing–out of </a:t>
            </a:r>
            <a:br>
              <a:rPr lang="en-US" altLang="ja-JP" b="0" i="0" dirty="0">
                <a:solidFill>
                  <a:srgbClr val="000000"/>
                </a:solidFill>
                <a:effectLst/>
                <a:latin typeface="Noto Sans JP" panose="020B0200000000000000" pitchFamily="50" charset="-128"/>
                <a:ea typeface="Noto Sans JP" panose="020B0200000000000000" pitchFamily="50" charset="-128"/>
              </a:rPr>
            </a:br>
            <a:r>
              <a:rPr lang="en-US" altLang="ja-JP" b="0" i="0" dirty="0">
                <a:solidFill>
                  <a:srgbClr val="000000"/>
                </a:solidFill>
                <a:effectLst/>
                <a:latin typeface="Noto Sans JP" panose="020B0200000000000000" pitchFamily="50" charset="-128"/>
                <a:ea typeface="Noto Sans JP" panose="020B0200000000000000" pitchFamily="50" charset="-128"/>
              </a:rPr>
              <a:t>Zero-Field Muon Spin Relaxation Sensitivity to Slow matter-relaxation</a:t>
            </a:r>
            <a:endParaRPr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D7FFC2A-7B1D-0C7C-474C-59D722779B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altLang="ja-JP" dirty="0"/>
              <a:t>Spin-</a:t>
            </a:r>
            <a:r>
              <a:rPr lang="en-US" altLang="ja-JP" dirty="0" err="1"/>
              <a:t>dynamix</a:t>
            </a:r>
            <a:r>
              <a:rPr lang="en-US" altLang="ja-JP" dirty="0"/>
              <a:t> detection in Spin Glass</a:t>
            </a:r>
          </a:p>
          <a:p>
            <a:pPr algn="l"/>
            <a:r>
              <a:rPr lang="en-US" altLang="ja-JP" dirty="0" err="1"/>
              <a:t>Qoantum</a:t>
            </a:r>
            <a:r>
              <a:rPr lang="en-US" altLang="ja-JP" dirty="0"/>
              <a:t> </a:t>
            </a:r>
            <a:r>
              <a:rPr lang="en-US" altLang="ja-JP" dirty="0" err="1"/>
              <a:t>Diffusionof</a:t>
            </a:r>
            <a:r>
              <a:rPr lang="en-US" altLang="ja-JP" dirty="0"/>
              <a:t> </a:t>
            </a:r>
            <a:r>
              <a:rPr lang="en-US" altLang="ja-JP" dirty="0">
                <a:latin typeface="Symbol" panose="05050102010706020507" pitchFamily="18" charset="2"/>
              </a:rPr>
              <a:t>m</a:t>
            </a:r>
            <a:r>
              <a:rPr lang="en-US" altLang="ja-JP" baseline="30000" dirty="0">
                <a:latin typeface="Symbol" panose="05050102010706020507" pitchFamily="18" charset="2"/>
              </a:rPr>
              <a:t>+</a:t>
            </a:r>
            <a:r>
              <a:rPr lang="en-US" altLang="ja-JP" dirty="0">
                <a:latin typeface="Symbol" panose="05050102010706020507" pitchFamily="18" charset="2"/>
              </a:rPr>
              <a:t> </a:t>
            </a:r>
            <a:r>
              <a:rPr lang="en-US" altLang="ja-JP" dirty="0">
                <a:latin typeface="in游ゴシック Light 見出し"/>
              </a:rPr>
              <a:t>in Metal</a:t>
            </a:r>
          </a:p>
          <a:p>
            <a:pPr algn="l"/>
            <a:r>
              <a:rPr lang="en-US" altLang="ja-JP" dirty="0">
                <a:latin typeface="in游ゴシック Light 見出し"/>
              </a:rPr>
              <a:t>Anti-ferro magnetism in High Tc related materials 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95844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B17412-7940-053D-E202-8E22933D5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kumimoji="1" lang="en-US" altLang="ja-JP" dirty="0"/>
              <a:t>Kubo-</a:t>
            </a:r>
            <a:r>
              <a:rPr kumimoji="1" lang="en-US" altLang="ja-JP" dirty="0" err="1"/>
              <a:t>Toyabe</a:t>
            </a:r>
            <a:r>
              <a:rPr kumimoji="1" lang="en-US" altLang="ja-JP" dirty="0"/>
              <a:t> theory applied to </a:t>
            </a:r>
            <a:r>
              <a:rPr kumimoji="1" lang="en-US" altLang="ja-JP" dirty="0" err="1"/>
              <a:t>MuSR</a:t>
            </a:r>
            <a:r>
              <a:rPr kumimoji="1" lang="en-US" altLang="ja-JP" dirty="0"/>
              <a:t> </a:t>
            </a:r>
            <a:br>
              <a:rPr kumimoji="1" lang="en-US" altLang="ja-JP" dirty="0"/>
            </a:br>
            <a:r>
              <a:rPr kumimoji="1" lang="en-US" altLang="ja-JP" dirty="0"/>
              <a:t>by Toshi Yamazaki</a:t>
            </a:r>
            <a:r>
              <a:rPr lang="ja-JP" altLang="en-US" dirty="0"/>
              <a:t> </a:t>
            </a:r>
            <a:r>
              <a:rPr kumimoji="1" lang="en-US" altLang="ja-JP" dirty="0"/>
              <a:t>  </a:t>
            </a:r>
            <a:endParaRPr kumimoji="1" lang="ja-JP" altLang="en-US" dirty="0"/>
          </a:p>
        </p:txBody>
      </p:sp>
      <p:pic>
        <p:nvPicPr>
          <p:cNvPr id="11" name="コンテンツ プレースホルダー 10">
            <a:extLst>
              <a:ext uri="{FF2B5EF4-FFF2-40B4-BE49-F238E27FC236}">
                <a16:creationId xmlns:a16="http://schemas.microsoft.com/office/drawing/2014/main" id="{512C03A6-6EF8-8F67-B9ED-4A09AE12EE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641688" y="683876"/>
            <a:ext cx="3619500" cy="4902875"/>
          </a:xfr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15840FFF-F6B7-29B6-72F4-CBB2DA0D8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2464" y="4880839"/>
            <a:ext cx="8201025" cy="207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790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7EA54853-469C-1987-800D-5D69DD2CE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1" y="3839571"/>
            <a:ext cx="6036859" cy="301842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E064321-B876-E89C-D509-E6474FBA5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6888" y="2753234"/>
            <a:ext cx="6234222" cy="41148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0AC15FB-FE81-2F52-EF3D-7048CBF2C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ja-JP" dirty="0"/>
              <a:t>Toru </a:t>
            </a:r>
            <a:r>
              <a:rPr lang="en-US" altLang="ja-JP" dirty="0" err="1"/>
              <a:t>Toyabe</a:t>
            </a:r>
            <a:r>
              <a:rPr lang="en-US" altLang="ja-JP" dirty="0"/>
              <a:t> and KN are Good Friend since 1959 same class and next seat</a:t>
            </a:r>
            <a:endParaRPr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1B89142-C65F-5C04-5F15-223315184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40" y="2027492"/>
            <a:ext cx="11935497" cy="4503738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/>
              <a:t>In </a:t>
            </a:r>
            <a:r>
              <a:rPr lang="en-US" altLang="ja-JP" dirty="0">
                <a:solidFill>
                  <a:srgbClr val="FF0000"/>
                </a:solidFill>
              </a:rPr>
              <a:t>1965</a:t>
            </a:r>
            <a:r>
              <a:rPr lang="en-US" altLang="ja-JP" dirty="0"/>
              <a:t>                                            In April </a:t>
            </a:r>
            <a:r>
              <a:rPr lang="en-US" altLang="ja-JP" dirty="0">
                <a:solidFill>
                  <a:srgbClr val="FF0000"/>
                </a:solidFill>
              </a:rPr>
              <a:t>2025</a:t>
            </a:r>
            <a:r>
              <a:rPr lang="en-US" altLang="ja-JP" dirty="0"/>
              <a:t>, at old-boys assembly</a:t>
            </a:r>
          </a:p>
          <a:p>
            <a:pPr marL="0" indent="0">
              <a:buNone/>
            </a:pPr>
            <a:r>
              <a:rPr lang="en-US" altLang="ja-JP" dirty="0"/>
              <a:t>at </a:t>
            </a:r>
            <a:r>
              <a:rPr lang="en-US" altLang="ja-JP" dirty="0" err="1"/>
              <a:t>Toyabe’s</a:t>
            </a:r>
            <a:r>
              <a:rPr lang="en-US" altLang="ja-JP" dirty="0"/>
              <a:t> Master Thesis writing</a:t>
            </a:r>
            <a:endParaRPr lang="ja-JP" altLang="en-US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9" name="矢印: 下 8">
            <a:extLst>
              <a:ext uri="{FF2B5EF4-FFF2-40B4-BE49-F238E27FC236}">
                <a16:creationId xmlns:a16="http://schemas.microsoft.com/office/drawing/2014/main" id="{4B4C5C7F-F1B2-4206-C0E1-12901DB6ED5B}"/>
              </a:ext>
            </a:extLst>
          </p:cNvPr>
          <p:cNvSpPr/>
          <p:nvPr/>
        </p:nvSpPr>
        <p:spPr>
          <a:xfrm>
            <a:off x="7087872" y="3738020"/>
            <a:ext cx="484632" cy="97840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矢印: 下 9">
            <a:extLst>
              <a:ext uri="{FF2B5EF4-FFF2-40B4-BE49-F238E27FC236}">
                <a16:creationId xmlns:a16="http://schemas.microsoft.com/office/drawing/2014/main" id="{34480764-48DD-1FF1-863A-37BA167F795E}"/>
              </a:ext>
            </a:extLst>
          </p:cNvPr>
          <p:cNvSpPr/>
          <p:nvPr/>
        </p:nvSpPr>
        <p:spPr>
          <a:xfrm>
            <a:off x="4481274" y="3350367"/>
            <a:ext cx="484632" cy="64160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矢印: 下 10">
            <a:extLst>
              <a:ext uri="{FF2B5EF4-FFF2-40B4-BE49-F238E27FC236}">
                <a16:creationId xmlns:a16="http://schemas.microsoft.com/office/drawing/2014/main" id="{C12182FE-810F-D43C-E857-6EC531302815}"/>
              </a:ext>
            </a:extLst>
          </p:cNvPr>
          <p:cNvSpPr/>
          <p:nvPr/>
        </p:nvSpPr>
        <p:spPr>
          <a:xfrm>
            <a:off x="1121864" y="3350367"/>
            <a:ext cx="484632" cy="568074"/>
          </a:xfrm>
          <a:prstGeom prst="down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矢印: 上 11">
            <a:extLst>
              <a:ext uri="{FF2B5EF4-FFF2-40B4-BE49-F238E27FC236}">
                <a16:creationId xmlns:a16="http://schemas.microsoft.com/office/drawing/2014/main" id="{9A84BBC5-A71A-401C-716A-E2FD6169984D}"/>
              </a:ext>
            </a:extLst>
          </p:cNvPr>
          <p:cNvSpPr/>
          <p:nvPr/>
        </p:nvSpPr>
        <p:spPr>
          <a:xfrm>
            <a:off x="10933653" y="3671169"/>
            <a:ext cx="551826" cy="978408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9B9761C-CF46-1D66-5710-27B4C07C23EC}"/>
              </a:ext>
            </a:extLst>
          </p:cNvPr>
          <p:cNvSpPr txBox="1"/>
          <p:nvPr/>
        </p:nvSpPr>
        <p:spPr>
          <a:xfrm>
            <a:off x="7122394" y="3337910"/>
            <a:ext cx="900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>
                <a:solidFill>
                  <a:srgbClr val="FF0000"/>
                </a:solidFill>
              </a:rPr>
              <a:t>TT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 useBgFill="1">
        <p:nvSpPr>
          <p:cNvPr id="14" name="テキスト ボックス 13">
            <a:extLst>
              <a:ext uri="{FF2B5EF4-FFF2-40B4-BE49-F238E27FC236}">
                <a16:creationId xmlns:a16="http://schemas.microsoft.com/office/drawing/2014/main" id="{B72AD906-86A1-463B-68E3-4405975515D5}"/>
              </a:ext>
            </a:extLst>
          </p:cNvPr>
          <p:cNvSpPr txBox="1"/>
          <p:nvPr/>
        </p:nvSpPr>
        <p:spPr>
          <a:xfrm>
            <a:off x="10933653" y="4866008"/>
            <a:ext cx="900221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kumimoji="1" lang="en-US" altLang="ja-JP" sz="2000" b="1">
                <a:solidFill>
                  <a:srgbClr val="FF0000"/>
                </a:solidFill>
              </a:rPr>
              <a:t>TT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BE8786C-956F-CDF8-EAFA-CBE5E4537A78}"/>
              </a:ext>
            </a:extLst>
          </p:cNvPr>
          <p:cNvSpPr txBox="1"/>
          <p:nvPr/>
        </p:nvSpPr>
        <p:spPr>
          <a:xfrm>
            <a:off x="1758896" y="3347259"/>
            <a:ext cx="900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rgbClr val="FF0000"/>
                </a:solidFill>
              </a:rPr>
              <a:t>TT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13BD100-365F-328C-BD88-05DA48F2CFBC}"/>
              </a:ext>
            </a:extLst>
          </p:cNvPr>
          <p:cNvSpPr txBox="1"/>
          <p:nvPr/>
        </p:nvSpPr>
        <p:spPr>
          <a:xfrm>
            <a:off x="5046286" y="3302712"/>
            <a:ext cx="900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solidFill>
                  <a:srgbClr val="FF0000"/>
                </a:solidFill>
              </a:rPr>
              <a:t>KN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 useBgFill="1">
        <p:nvSpPr>
          <p:cNvPr id="17" name="テキスト ボックス 16">
            <a:extLst>
              <a:ext uri="{FF2B5EF4-FFF2-40B4-BE49-F238E27FC236}">
                <a16:creationId xmlns:a16="http://schemas.microsoft.com/office/drawing/2014/main" id="{8EB8C351-8B5F-FE86-7435-1FF5ED0A3576}"/>
              </a:ext>
            </a:extLst>
          </p:cNvPr>
          <p:cNvSpPr txBox="1"/>
          <p:nvPr/>
        </p:nvSpPr>
        <p:spPr>
          <a:xfrm>
            <a:off x="7032296" y="3302712"/>
            <a:ext cx="900221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solidFill>
                  <a:srgbClr val="FF0000"/>
                </a:solidFill>
              </a:rPr>
              <a:t>KN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312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F3F5F8-CB7F-5634-3938-B55116869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ja-JP" b="1" dirty="0">
                <a:solidFill>
                  <a:srgbClr val="000000"/>
                </a:solidFill>
                <a:ea typeface="Noto Sans JP" panose="020B0200000000000000" pitchFamily="50" charset="-128"/>
              </a:rPr>
              <a:t>Development of Meson Science like </a:t>
            </a:r>
            <a:r>
              <a:rPr lang="en-US" altLang="ja-JP" b="1" i="0" dirty="0" err="1">
                <a:solidFill>
                  <a:srgbClr val="000000"/>
                </a:solidFill>
                <a:effectLst/>
                <a:latin typeface="Symbol" panose="05050102010706020507" pitchFamily="18" charset="2"/>
                <a:ea typeface="Noto Sans JP" panose="020B0200000000000000" pitchFamily="50" charset="-128"/>
              </a:rPr>
              <a:t>m</a:t>
            </a:r>
            <a:r>
              <a:rPr lang="en-US" altLang="ja-JP" b="1" i="0" dirty="0" err="1">
                <a:solidFill>
                  <a:srgbClr val="000000"/>
                </a:solidFill>
                <a:effectLst/>
                <a:latin typeface="Noto Sans JP" panose="020B0200000000000000" pitchFamily="50" charset="-128"/>
                <a:ea typeface="Noto Sans JP" panose="020B0200000000000000" pitchFamily="50" charset="-128"/>
              </a:rPr>
              <a:t>SR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ACBB109-797C-44E6-C627-FEAB062E6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/>
          <a:lstStyle/>
          <a:p>
            <a:r>
              <a:rPr lang="en-US" altLang="ja-JP" b="0" i="0" dirty="0">
                <a:solidFill>
                  <a:srgbClr val="000000"/>
                </a:solidFill>
                <a:effectLst/>
                <a:latin typeface="Noto Sans JP" panose="020B0200000000000000" pitchFamily="50" charset="-128"/>
                <a:ea typeface="Noto Sans JP" panose="020B0200000000000000" pitchFamily="50" charset="-128"/>
              </a:rPr>
              <a:t>Pointing –out of Zero-Field Muon Spin Relaxation </a:t>
            </a:r>
            <a:r>
              <a:rPr lang="en-US" altLang="ja-JP" b="0" i="0" dirty="0" err="1">
                <a:solidFill>
                  <a:srgbClr val="000000"/>
                </a:solidFill>
                <a:effectLst/>
                <a:latin typeface="Noto Sans JP" panose="020B0200000000000000" pitchFamily="50" charset="-128"/>
                <a:ea typeface="Noto Sans JP" panose="020B0200000000000000" pitchFamily="50" charset="-128"/>
              </a:rPr>
              <a:t>isensitivity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Noto Sans JP" panose="020B0200000000000000" pitchFamily="50" charset="-128"/>
                <a:ea typeface="Noto Sans JP" panose="020B0200000000000000" pitchFamily="50" charset="-128"/>
              </a:rPr>
              <a:t> to Slow matter-relaxation and apply to he study of </a:t>
            </a:r>
            <a:r>
              <a:rPr lang="en-US" altLang="ja-JP" b="1" i="0" dirty="0">
                <a:solidFill>
                  <a:srgbClr val="000000"/>
                </a:solidFill>
                <a:effectLst/>
                <a:latin typeface="Symbol" panose="05050102010706020507" pitchFamily="18" charset="2"/>
                <a:ea typeface="Noto Sans JP" panose="020B0200000000000000" pitchFamily="50" charset="-128"/>
              </a:rPr>
              <a:t>m</a:t>
            </a:r>
            <a:r>
              <a:rPr lang="en-US" altLang="ja-JP" b="1" i="0" baseline="30000" dirty="0">
                <a:solidFill>
                  <a:srgbClr val="000000"/>
                </a:solidFill>
                <a:effectLst/>
                <a:latin typeface="Symbol" panose="05050102010706020507" pitchFamily="18" charset="2"/>
                <a:ea typeface="Noto Sans JP" panose="020B0200000000000000" pitchFamily="50" charset="-128"/>
              </a:rPr>
              <a:t>+</a:t>
            </a:r>
            <a:r>
              <a:rPr lang="en-US" altLang="ja-JP" b="1" i="0" dirty="0">
                <a:solidFill>
                  <a:srgbClr val="000000"/>
                </a:solidFill>
                <a:effectLst/>
                <a:latin typeface="Symbol" panose="05050102010706020507" pitchFamily="18" charset="2"/>
                <a:ea typeface="Noto Sans JP" panose="020B0200000000000000" pitchFamily="50" charset="-128"/>
              </a:rPr>
              <a:t> </a:t>
            </a:r>
            <a:r>
              <a:rPr lang="en-US" altLang="ja-JP" b="1" i="0" dirty="0">
                <a:solidFill>
                  <a:srgbClr val="000000"/>
                </a:solidFill>
                <a:effectLst/>
                <a:latin typeface="+mj-lt"/>
                <a:ea typeface="Noto Sans JP" panose="020B0200000000000000" pitchFamily="50" charset="-128"/>
              </a:rPr>
              <a:t>Quantum Diffusion, Spin glass, High Tc SC, etc. </a:t>
            </a:r>
            <a:endParaRPr lang="en-US" altLang="ja-JP" b="1" i="0" dirty="0">
              <a:solidFill>
                <a:srgbClr val="000000"/>
              </a:solidFill>
              <a:effectLst/>
              <a:latin typeface="Noto Sans JP" panose="020B0200000000000000" pitchFamily="50" charset="-128"/>
              <a:ea typeface="Noto Sans JP" panose="020B0200000000000000" pitchFamily="50" charset="-128"/>
            </a:endParaRPr>
          </a:p>
          <a:p>
            <a:r>
              <a:rPr lang="en-US" altLang="ja-JP" b="0" i="0" dirty="0">
                <a:solidFill>
                  <a:srgbClr val="000000"/>
                </a:solidFill>
                <a:effectLst/>
                <a:latin typeface="Noto Sans JP" panose="020B0200000000000000" pitchFamily="50" charset="-128"/>
                <a:ea typeface="Noto Sans JP" panose="020B0200000000000000" pitchFamily="50" charset="-128"/>
              </a:rPr>
              <a:t>Development  of the world-first pulsed muon facility at UT-KEK meson science laboratory and stating of user-community creation.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07997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DAF938D9-89C7-031D-3232-19C07C747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01083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87F5550-A283-D6BB-F5A8-4F628C93D1FA}"/>
              </a:ext>
            </a:extLst>
          </p:cNvPr>
          <p:cNvSpPr txBox="1"/>
          <p:nvPr/>
        </p:nvSpPr>
        <p:spPr>
          <a:xfrm>
            <a:off x="3608208" y="6124575"/>
            <a:ext cx="8562975" cy="877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ts val="1200"/>
              </a:lnSpc>
              <a:buFont typeface="+mj-lt"/>
              <a:buAutoNum type="arabicPeriod" startAt="5"/>
              <a:tabLst>
                <a:tab pos="630555" algn="l"/>
              </a:tabLst>
            </a:pPr>
            <a:r>
              <a:rPr lang="en-US" altLang="ja-JP" sz="1800" dirty="0">
                <a:effectLst/>
                <a:latin typeface="Times New Roman" panose="02020603050405020304" pitchFamily="18" charset="0"/>
                <a:ea typeface="ＭＳ 明朝" panose="02020609040205080304" pitchFamily="17" charset="-128"/>
              </a:rPr>
              <a:t>K. Nagamine, “Pulsed µSR Facility at KEK-BOOSTER”, </a:t>
            </a:r>
            <a:r>
              <a:rPr lang="en-US" altLang="ja-JP" sz="1800" i="1" dirty="0">
                <a:effectLst/>
                <a:latin typeface="Times New Roman" panose="02020603050405020304" pitchFamily="18" charset="0"/>
                <a:ea typeface="ＭＳ 明朝" panose="02020609040205080304" pitchFamily="17" charset="-128"/>
              </a:rPr>
              <a:t>Hyperfine Interactions</a:t>
            </a:r>
            <a:r>
              <a:rPr lang="en-US" altLang="ja-JP" sz="1800" dirty="0">
                <a:effectLst/>
                <a:latin typeface="Times New Roman" panose="02020603050405020304" pitchFamily="18" charset="0"/>
                <a:ea typeface="ＭＳ 明朝" panose="02020609040205080304" pitchFamily="17" charset="-128"/>
              </a:rPr>
              <a:t> </a:t>
            </a:r>
            <a:r>
              <a:rPr lang="en-US" altLang="ja-JP" sz="1800" b="1" dirty="0">
                <a:effectLst/>
                <a:latin typeface="Times New Roman" panose="02020603050405020304" pitchFamily="18" charset="0"/>
                <a:ea typeface="ＭＳ 明朝" panose="02020609040205080304" pitchFamily="17" charset="-128"/>
              </a:rPr>
              <a:t>8</a:t>
            </a:r>
            <a:r>
              <a:rPr lang="en-US" altLang="ja-JP" sz="1800" dirty="0">
                <a:effectLst/>
                <a:latin typeface="Times New Roman" panose="02020603050405020304" pitchFamily="18" charset="0"/>
                <a:ea typeface="ＭＳ 明朝" panose="02020609040205080304" pitchFamily="17" charset="-128"/>
              </a:rPr>
              <a:t> (1981) 787.</a:t>
            </a:r>
            <a:r>
              <a:rPr lang="en-US" altLang="ja-JP" sz="1800" i="1" dirty="0">
                <a:effectLst/>
                <a:latin typeface="Times New Roman" panose="02020603050405020304" pitchFamily="18" charset="0"/>
                <a:ea typeface="ＭＳ 明朝" panose="02020609040205080304" pitchFamily="17" charset="-128"/>
              </a:rPr>
              <a:t> </a:t>
            </a:r>
            <a:endParaRPr lang="ja-JP" altLang="ja-JP" sz="1800" dirty="0">
              <a:effectLst/>
              <a:latin typeface="Arial" panose="020B0604020202020204" pitchFamily="34" charset="0"/>
              <a:ea typeface="ＭＳ 明朝" panose="02020609040205080304" pitchFamily="17" charset="-128"/>
            </a:endParaRPr>
          </a:p>
          <a:p>
            <a:pPr marL="630555" algn="just">
              <a:lnSpc>
                <a:spcPts val="1200"/>
              </a:lnSpc>
              <a:buNone/>
            </a:pPr>
            <a:r>
              <a:rPr lang="en-US" altLang="ja-JP" sz="1800" i="1" dirty="0">
                <a:effectLst/>
                <a:latin typeface="Times New Roman" panose="02020603050405020304" pitchFamily="18" charset="0"/>
                <a:ea typeface="ＭＳ 明朝" panose="02020609040205080304" pitchFamily="17" charset="-128"/>
              </a:rPr>
              <a:t>Reporting the successful construction of the first Pulsed Muon Facility in the world by his group.</a:t>
            </a:r>
            <a:endParaRPr lang="ja-JP" altLang="ja-JP" sz="1800" dirty="0">
              <a:effectLst/>
              <a:latin typeface="Arial" panose="020B0604020202020204" pitchFamily="34" charset="0"/>
              <a:ea typeface="ＭＳ 明朝" panose="02020609040205080304" pitchFamily="17" charset="-128"/>
            </a:endParaRPr>
          </a:p>
          <a:p>
            <a:pPr marL="457200" algn="just">
              <a:lnSpc>
                <a:spcPts val="1200"/>
              </a:lnSpc>
            </a:pPr>
            <a:r>
              <a:rPr lang="en-US" altLang="ja-JP" sz="1800" dirty="0">
                <a:effectLst/>
                <a:latin typeface="Times New Roman" panose="02020603050405020304" pitchFamily="18" charset="0"/>
                <a:ea typeface="ＭＳ 明朝" panose="02020609040205080304" pitchFamily="17" charset="-128"/>
              </a:rPr>
              <a:t> </a:t>
            </a:r>
            <a:endParaRPr lang="ja-JP" altLang="ja-JP" sz="1800" dirty="0">
              <a:effectLst/>
              <a:latin typeface="Arial" panose="020B0604020202020204" pitchFamily="34" charset="0"/>
              <a:ea typeface="ＭＳ 明朝" panose="02020609040205080304" pitchFamily="17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B4E3235-66BD-FE74-C301-993170080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2377" y="1247775"/>
            <a:ext cx="5128806" cy="30861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CD478C0-47F9-3DF8-F91F-A0031FF50E9E}"/>
              </a:ext>
            </a:extLst>
          </p:cNvPr>
          <p:cNvSpPr txBox="1"/>
          <p:nvPr/>
        </p:nvSpPr>
        <p:spPr>
          <a:xfrm>
            <a:off x="3801083" y="1821329"/>
            <a:ext cx="35141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Opening of </a:t>
            </a:r>
          </a:p>
          <a:p>
            <a:r>
              <a:rPr lang="en-US" altLang="ja-JP" sz="2400" dirty="0"/>
              <a:t>Meson Science Lab, Univ. Tokyo</a:t>
            </a:r>
          </a:p>
          <a:p>
            <a:r>
              <a:rPr kumimoji="1" lang="en-US" altLang="ja-JP" sz="2400" dirty="0"/>
              <a:t>In April 1979</a:t>
            </a:r>
          </a:p>
          <a:p>
            <a:r>
              <a:rPr lang="en-US" altLang="ja-JP" sz="2400" b="1" i="1" dirty="0"/>
              <a:t>The First Pulsed Muon</a:t>
            </a:r>
            <a:endParaRPr kumimoji="1" lang="ja-JP" altLang="en-US" sz="2400" b="1" i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6A6E5C1-89FA-50F5-CC99-4C2DBCEC5AFA}"/>
              </a:ext>
            </a:extLst>
          </p:cNvPr>
          <p:cNvSpPr txBox="1"/>
          <p:nvPr/>
        </p:nvSpPr>
        <p:spPr>
          <a:xfrm>
            <a:off x="6961878" y="4438995"/>
            <a:ext cx="28580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J-PARC MUSE</a:t>
            </a:r>
          </a:p>
          <a:p>
            <a:r>
              <a:rPr lang="en-US" altLang="ja-JP" sz="2400" dirty="0"/>
              <a:t>In </a:t>
            </a:r>
            <a:r>
              <a:rPr lang="en-US" altLang="ja-JP" sz="2400" dirty="0" err="1"/>
              <a:t>Aprl</a:t>
            </a:r>
            <a:r>
              <a:rPr lang="en-US" altLang="ja-JP" sz="2400" dirty="0"/>
              <a:t> 2020</a:t>
            </a:r>
          </a:p>
          <a:p>
            <a:r>
              <a:rPr kumimoji="1" lang="en-US" altLang="ja-JP" sz="2400" b="1" i="1" dirty="0"/>
              <a:t>The Strongest Pulsed Muon</a:t>
            </a:r>
            <a:endParaRPr kumimoji="1" lang="ja-JP" alt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1670634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6A63EB-0352-63D9-1E4A-D93C799C33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67B3AC-8E26-E2AE-D820-483C9E739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7925" y="114300"/>
            <a:ext cx="6229350" cy="2387600"/>
          </a:xfrm>
        </p:spPr>
        <p:txBody>
          <a:bodyPr/>
          <a:lstStyle/>
          <a:p>
            <a:r>
              <a:rPr kumimoji="1" lang="en-US" altLang="ja-JP" dirty="0"/>
              <a:t>Farewell to </a:t>
            </a:r>
            <a:br>
              <a:rPr kumimoji="1" lang="en-US" altLang="ja-JP" dirty="0"/>
            </a:br>
            <a:r>
              <a:rPr kumimoji="1" lang="en-US" altLang="ja-JP" dirty="0"/>
              <a:t>Toshi Yamazaki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3803A72-3A95-6B10-D422-525DF7332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14950" cy="685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37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1310</TotalTime>
  <Words>369</Words>
  <Application>Microsoft Office PowerPoint</Application>
  <PresentationFormat>ワイド画面</PresentationFormat>
  <Paragraphs>44</Paragraphs>
  <Slides>8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6" baseType="lpstr">
      <vt:lpstr>in游ゴシック Light 見出し</vt:lpstr>
      <vt:lpstr>Noto Sans JP</vt:lpstr>
      <vt:lpstr>游ゴシック</vt:lpstr>
      <vt:lpstr>游ゴシック Light</vt:lpstr>
      <vt:lpstr>Arial</vt:lpstr>
      <vt:lpstr>Symbol</vt:lpstr>
      <vt:lpstr>Times New Roman</vt:lpstr>
      <vt:lpstr>Office テーマ</vt:lpstr>
      <vt:lpstr>Farewell to Toshi Yamazaki</vt:lpstr>
      <vt:lpstr>Toshi Ysmazaki Scientific Achievement Report of Japan Science Academy</vt:lpstr>
      <vt:lpstr>Pointing–out of  Zero-Field Muon Spin Relaxation Sensitivity to Slow matter-relaxation</vt:lpstr>
      <vt:lpstr>Kubo-Toyabe theory applied to MuSR  by Toshi Yamazaki   </vt:lpstr>
      <vt:lpstr>Toru Toyabe and KN are Good Friend since 1959 same class and next seat</vt:lpstr>
      <vt:lpstr>Development of Meson Science like mSR</vt:lpstr>
      <vt:lpstr>PowerPoint プレゼンテーション</vt:lpstr>
      <vt:lpstr>Farewell to  Toshi Yamazaki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KAORU IJIMA</dc:creator>
  <cp:lastModifiedBy>KAORU IJIMA</cp:lastModifiedBy>
  <cp:revision>16</cp:revision>
  <dcterms:created xsi:type="dcterms:W3CDTF">2025-07-20T10:48:52Z</dcterms:created>
  <dcterms:modified xsi:type="dcterms:W3CDTF">2025-07-21T17:02:58Z</dcterms:modified>
</cp:coreProperties>
</file>