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5"/>
  </p:notesMasterIdLst>
  <p:sldIdLst>
    <p:sldId id="436" r:id="rId3"/>
    <p:sldId id="279" r:id="rId4"/>
    <p:sldId id="1349" r:id="rId5"/>
    <p:sldId id="976" r:id="rId6"/>
    <p:sldId id="399" r:id="rId7"/>
    <p:sldId id="949" r:id="rId8"/>
    <p:sldId id="1364" r:id="rId9"/>
    <p:sldId id="1363" r:id="rId10"/>
    <p:sldId id="988" r:id="rId11"/>
    <p:sldId id="1365" r:id="rId12"/>
    <p:sldId id="394" r:id="rId13"/>
    <p:sldId id="362" r:id="rId14"/>
    <p:sldId id="381" r:id="rId15"/>
    <p:sldId id="989" r:id="rId16"/>
    <p:sldId id="1036" r:id="rId17"/>
    <p:sldId id="1037" r:id="rId18"/>
    <p:sldId id="256" r:id="rId19"/>
    <p:sldId id="760" r:id="rId20"/>
    <p:sldId id="1347" r:id="rId21"/>
    <p:sldId id="1348" r:id="rId22"/>
    <p:sldId id="1362" r:id="rId23"/>
    <p:sldId id="689" r:id="rId24"/>
    <p:sldId id="992" r:id="rId25"/>
    <p:sldId id="966" r:id="rId26"/>
    <p:sldId id="1015" r:id="rId27"/>
    <p:sldId id="1361" r:id="rId28"/>
    <p:sldId id="292" r:id="rId29"/>
    <p:sldId id="987" r:id="rId30"/>
    <p:sldId id="1008" r:id="rId31"/>
    <p:sldId id="1366" r:id="rId32"/>
    <p:sldId id="290" r:id="rId33"/>
    <p:sldId id="26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A50FC1-6EEC-4953-861E-4CB2BE7CC49D}" v="6" dt="2025-07-20T19:13:57.293"/>
    <p1510:client id="{F1F2C742-366C-4DEA-8ECA-F952493FA62A}" v="233" dt="2025-07-20T13:08:02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ier, Adrian (STFC,RAL,ISIS)" userId="ab42901d-1d0c-4d4c-90c5-c0b14f3300ec" providerId="ADAL" clId="{F1F2C742-366C-4DEA-8ECA-F952493FA62A}"/>
    <pc:docChg chg="undo custSel addSld delSld modSld sldOrd modShowInfo">
      <pc:chgData name="Hillier, Adrian (STFC,RAL,ISIS)" userId="ab42901d-1d0c-4d4c-90c5-c0b14f3300ec" providerId="ADAL" clId="{F1F2C742-366C-4DEA-8ECA-F952493FA62A}" dt="2025-07-20T13:08:24.503" v="917" actId="14100"/>
      <pc:docMkLst>
        <pc:docMk/>
      </pc:docMkLst>
      <pc:sldChg chg="modSp">
        <pc:chgData name="Hillier, Adrian (STFC,RAL,ISIS)" userId="ab42901d-1d0c-4d4c-90c5-c0b14f3300ec" providerId="ADAL" clId="{F1F2C742-366C-4DEA-8ECA-F952493FA62A}" dt="2025-07-16T16:35:00.337" v="504" actId="20577"/>
        <pc:sldMkLst>
          <pc:docMk/>
          <pc:sldMk cId="2413125624" sldId="256"/>
        </pc:sldMkLst>
        <pc:spChg chg="mod">
          <ac:chgData name="Hillier, Adrian (STFC,RAL,ISIS)" userId="ab42901d-1d0c-4d4c-90c5-c0b14f3300ec" providerId="ADAL" clId="{F1F2C742-366C-4DEA-8ECA-F952493FA62A}" dt="2025-07-16T16:35:00.337" v="504" actId="20577"/>
          <ac:spMkLst>
            <pc:docMk/>
            <pc:sldMk cId="2413125624" sldId="256"/>
            <ac:spMk id="12" creationId="{78C5234B-E748-BCA7-96DA-3787462EA7B0}"/>
          </ac:spMkLst>
        </pc:spChg>
      </pc:sldChg>
      <pc:sldChg chg="add mod modShow">
        <pc:chgData name="Hillier, Adrian (STFC,RAL,ISIS)" userId="ab42901d-1d0c-4d4c-90c5-c0b14f3300ec" providerId="ADAL" clId="{F1F2C742-366C-4DEA-8ECA-F952493FA62A}" dt="2025-07-16T16:36:11.097" v="505" actId="729"/>
        <pc:sldMkLst>
          <pc:docMk/>
          <pc:sldMk cId="735331731" sldId="260"/>
        </pc:sldMkLst>
      </pc:sldChg>
      <pc:sldChg chg="addSp modSp mod modShow">
        <pc:chgData name="Hillier, Adrian (STFC,RAL,ISIS)" userId="ab42901d-1d0c-4d4c-90c5-c0b14f3300ec" providerId="ADAL" clId="{F1F2C742-366C-4DEA-8ECA-F952493FA62A}" dt="2025-07-16T16:49:50.144" v="829" actId="729"/>
        <pc:sldMkLst>
          <pc:docMk/>
          <pc:sldMk cId="2342226867" sldId="269"/>
        </pc:sldMkLst>
        <pc:picChg chg="add mod">
          <ac:chgData name="Hillier, Adrian (STFC,RAL,ISIS)" userId="ab42901d-1d0c-4d4c-90c5-c0b14f3300ec" providerId="ADAL" clId="{F1F2C742-366C-4DEA-8ECA-F952493FA62A}" dt="2025-07-10T07:51:11.855" v="104" actId="1076"/>
          <ac:picMkLst>
            <pc:docMk/>
            <pc:sldMk cId="2342226867" sldId="269"/>
            <ac:picMk id="8" creationId="{C211AA9E-F196-0E7D-7955-F60DA7AAFB92}"/>
          </ac:picMkLst>
        </pc:picChg>
      </pc:sldChg>
      <pc:sldChg chg="addSp modSp add del mod modAnim">
        <pc:chgData name="Hillier, Adrian (STFC,RAL,ISIS)" userId="ab42901d-1d0c-4d4c-90c5-c0b14f3300ec" providerId="ADAL" clId="{F1F2C742-366C-4DEA-8ECA-F952493FA62A}" dt="2025-07-20T12:30:18.842" v="875"/>
        <pc:sldMkLst>
          <pc:docMk/>
          <pc:sldMk cId="4230543856" sldId="279"/>
        </pc:sldMkLst>
        <pc:spChg chg="add mod">
          <ac:chgData name="Hillier, Adrian (STFC,RAL,ISIS)" userId="ab42901d-1d0c-4d4c-90c5-c0b14f3300ec" providerId="ADAL" clId="{F1F2C742-366C-4DEA-8ECA-F952493FA62A}" dt="2025-07-20T12:30:10.149" v="874" actId="1076"/>
          <ac:spMkLst>
            <pc:docMk/>
            <pc:sldMk cId="4230543856" sldId="279"/>
            <ac:spMk id="4" creationId="{011EB812-CED9-99F4-FF10-27E72A502720}"/>
          </ac:spMkLst>
        </pc:spChg>
        <pc:picChg chg="mod">
          <ac:chgData name="Hillier, Adrian (STFC,RAL,ISIS)" userId="ab42901d-1d0c-4d4c-90c5-c0b14f3300ec" providerId="ADAL" clId="{F1F2C742-366C-4DEA-8ECA-F952493FA62A}" dt="2025-07-20T12:29:19.257" v="864" actId="1076"/>
          <ac:picMkLst>
            <pc:docMk/>
            <pc:sldMk cId="4230543856" sldId="279"/>
            <ac:picMk id="2" creationId="{00000000-0000-0000-0000-000000000000}"/>
          </ac:picMkLst>
        </pc:picChg>
        <pc:picChg chg="add mod">
          <ac:chgData name="Hillier, Adrian (STFC,RAL,ISIS)" userId="ab42901d-1d0c-4d4c-90c5-c0b14f3300ec" providerId="ADAL" clId="{F1F2C742-366C-4DEA-8ECA-F952493FA62A}" dt="2025-07-20T12:30:04.992" v="873" actId="1076"/>
          <ac:picMkLst>
            <pc:docMk/>
            <pc:sldMk cId="4230543856" sldId="279"/>
            <ac:picMk id="3" creationId="{27A4E11A-CB04-D9F0-0A4D-17B3E28B5EC4}"/>
          </ac:picMkLst>
        </pc:picChg>
      </pc:sldChg>
      <pc:sldChg chg="add mod modShow">
        <pc:chgData name="Hillier, Adrian (STFC,RAL,ISIS)" userId="ab42901d-1d0c-4d4c-90c5-c0b14f3300ec" providerId="ADAL" clId="{F1F2C742-366C-4DEA-8ECA-F952493FA62A}" dt="2025-07-16T16:36:11.097" v="505" actId="729"/>
        <pc:sldMkLst>
          <pc:docMk/>
          <pc:sldMk cId="3784706253" sldId="290"/>
        </pc:sldMkLst>
      </pc:sldChg>
      <pc:sldChg chg="mod modShow">
        <pc:chgData name="Hillier, Adrian (STFC,RAL,ISIS)" userId="ab42901d-1d0c-4d4c-90c5-c0b14f3300ec" providerId="ADAL" clId="{F1F2C742-366C-4DEA-8ECA-F952493FA62A}" dt="2025-07-16T16:31:50.769" v="417" actId="729"/>
        <pc:sldMkLst>
          <pc:docMk/>
          <pc:sldMk cId="1025689368" sldId="295"/>
        </pc:sldMkLst>
      </pc:sldChg>
      <pc:sldChg chg="mod modShow">
        <pc:chgData name="Hillier, Adrian (STFC,RAL,ISIS)" userId="ab42901d-1d0c-4d4c-90c5-c0b14f3300ec" providerId="ADAL" clId="{F1F2C742-366C-4DEA-8ECA-F952493FA62A}" dt="2025-07-10T14:57:32.598" v="359" actId="729"/>
        <pc:sldMkLst>
          <pc:docMk/>
          <pc:sldMk cId="2878666437" sldId="362"/>
        </pc:sldMkLst>
      </pc:sldChg>
      <pc:sldChg chg="addSp modSp mod">
        <pc:chgData name="Hillier, Adrian (STFC,RAL,ISIS)" userId="ab42901d-1d0c-4d4c-90c5-c0b14f3300ec" providerId="ADAL" clId="{F1F2C742-366C-4DEA-8ECA-F952493FA62A}" dt="2025-07-16T16:29:50.193" v="416" actId="20577"/>
        <pc:sldMkLst>
          <pc:docMk/>
          <pc:sldMk cId="783284532" sldId="394"/>
        </pc:sldMkLst>
        <pc:spChg chg="mod">
          <ac:chgData name="Hillier, Adrian (STFC,RAL,ISIS)" userId="ab42901d-1d0c-4d4c-90c5-c0b14f3300ec" providerId="ADAL" clId="{F1F2C742-366C-4DEA-8ECA-F952493FA62A}" dt="2025-07-09T10:25:10.519" v="80" actId="20577"/>
          <ac:spMkLst>
            <pc:docMk/>
            <pc:sldMk cId="783284532" sldId="394"/>
            <ac:spMk id="3" creationId="{37A0249D-81AA-A22F-CE3C-4B2181CE3869}"/>
          </ac:spMkLst>
        </pc:spChg>
        <pc:spChg chg="mod">
          <ac:chgData name="Hillier, Adrian (STFC,RAL,ISIS)" userId="ab42901d-1d0c-4d4c-90c5-c0b14f3300ec" providerId="ADAL" clId="{F1F2C742-366C-4DEA-8ECA-F952493FA62A}" dt="2025-07-16T16:29:50.193" v="416" actId="20577"/>
          <ac:spMkLst>
            <pc:docMk/>
            <pc:sldMk cId="783284532" sldId="394"/>
            <ac:spMk id="4" creationId="{CDA6A1A3-39C9-A6F4-8016-7D3BCCAA26D9}"/>
          </ac:spMkLst>
        </pc:spChg>
        <pc:picChg chg="ord">
          <ac:chgData name="Hillier, Adrian (STFC,RAL,ISIS)" userId="ab42901d-1d0c-4d4c-90c5-c0b14f3300ec" providerId="ADAL" clId="{F1F2C742-366C-4DEA-8ECA-F952493FA62A}" dt="2025-07-09T12:42:19.704" v="81" actId="167"/>
          <ac:picMkLst>
            <pc:docMk/>
            <pc:sldMk cId="783284532" sldId="394"/>
            <ac:picMk id="8" creationId="{75C0EE1B-F89D-3CC7-6EE6-E9FEAB271FC0}"/>
          </ac:picMkLst>
        </pc:picChg>
        <pc:picChg chg="add mod">
          <ac:chgData name="Hillier, Adrian (STFC,RAL,ISIS)" userId="ab42901d-1d0c-4d4c-90c5-c0b14f3300ec" providerId="ADAL" clId="{F1F2C742-366C-4DEA-8ECA-F952493FA62A}" dt="2025-07-10T07:51:16.087" v="105"/>
          <ac:picMkLst>
            <pc:docMk/>
            <pc:sldMk cId="783284532" sldId="394"/>
            <ac:picMk id="9" creationId="{B6319AC6-6255-10E7-55D5-18E5E5BC1A39}"/>
          </ac:picMkLst>
        </pc:picChg>
      </pc:sldChg>
      <pc:sldChg chg="modSp add del mod">
        <pc:chgData name="Hillier, Adrian (STFC,RAL,ISIS)" userId="ab42901d-1d0c-4d4c-90c5-c0b14f3300ec" providerId="ADAL" clId="{F1F2C742-366C-4DEA-8ECA-F952493FA62A}" dt="2025-07-16T16:27:37.461" v="407" actId="20577"/>
        <pc:sldMkLst>
          <pc:docMk/>
          <pc:sldMk cId="1860808286" sldId="399"/>
        </pc:sldMkLst>
        <pc:spChg chg="mod">
          <ac:chgData name="Hillier, Adrian (STFC,RAL,ISIS)" userId="ab42901d-1d0c-4d4c-90c5-c0b14f3300ec" providerId="ADAL" clId="{F1F2C742-366C-4DEA-8ECA-F952493FA62A}" dt="2025-07-16T16:27:37.461" v="407" actId="20577"/>
          <ac:spMkLst>
            <pc:docMk/>
            <pc:sldMk cId="1860808286" sldId="399"/>
            <ac:spMk id="3" creationId="{6BE647DF-1997-61D9-6903-B04CCEB783AB}"/>
          </ac:spMkLst>
        </pc:spChg>
        <pc:spChg chg="mod">
          <ac:chgData name="Hillier, Adrian (STFC,RAL,ISIS)" userId="ab42901d-1d0c-4d4c-90c5-c0b14f3300ec" providerId="ADAL" clId="{F1F2C742-366C-4DEA-8ECA-F952493FA62A}" dt="2025-07-16T16:27:13.006" v="382" actId="20577"/>
          <ac:spMkLst>
            <pc:docMk/>
            <pc:sldMk cId="1860808286" sldId="399"/>
            <ac:spMk id="14" creationId="{01CFEA48-CDDB-1B24-7BBA-B6395AA156F5}"/>
          </ac:spMkLst>
        </pc:spChg>
      </pc:sldChg>
      <pc:sldChg chg="modSp mod">
        <pc:chgData name="Hillier, Adrian (STFC,RAL,ISIS)" userId="ab42901d-1d0c-4d4c-90c5-c0b14f3300ec" providerId="ADAL" clId="{F1F2C742-366C-4DEA-8ECA-F952493FA62A}" dt="2025-07-16T16:25:38.475" v="376" actId="313"/>
        <pc:sldMkLst>
          <pc:docMk/>
          <pc:sldMk cId="1647335909" sldId="436"/>
        </pc:sldMkLst>
        <pc:spChg chg="mod">
          <ac:chgData name="Hillier, Adrian (STFC,RAL,ISIS)" userId="ab42901d-1d0c-4d4c-90c5-c0b14f3300ec" providerId="ADAL" clId="{F1F2C742-366C-4DEA-8ECA-F952493FA62A}" dt="2025-07-16T16:25:38.475" v="376" actId="313"/>
          <ac:spMkLst>
            <pc:docMk/>
            <pc:sldMk cId="1647335909" sldId="436"/>
            <ac:spMk id="7" creationId="{8AABBD5B-6B8C-EF51-8B12-BBC9606692A1}"/>
          </ac:spMkLst>
        </pc:spChg>
      </pc:sldChg>
      <pc:sldChg chg="add del">
        <pc:chgData name="Hillier, Adrian (STFC,RAL,ISIS)" userId="ab42901d-1d0c-4d4c-90c5-c0b14f3300ec" providerId="ADAL" clId="{F1F2C742-366C-4DEA-8ECA-F952493FA62A}" dt="2025-07-14T11:02:20.955" v="371"/>
        <pc:sldMkLst>
          <pc:docMk/>
          <pc:sldMk cId="1343023215" sldId="760"/>
        </pc:sldMkLst>
      </pc:sldChg>
      <pc:sldChg chg="modSp add del mod">
        <pc:chgData name="Hillier, Adrian (STFC,RAL,ISIS)" userId="ab42901d-1d0c-4d4c-90c5-c0b14f3300ec" providerId="ADAL" clId="{F1F2C742-366C-4DEA-8ECA-F952493FA62A}" dt="2025-07-16T16:43:38.744" v="526" actId="33524"/>
        <pc:sldMkLst>
          <pc:docMk/>
          <pc:sldMk cId="194828850" sldId="949"/>
        </pc:sldMkLst>
        <pc:spChg chg="mod">
          <ac:chgData name="Hillier, Adrian (STFC,RAL,ISIS)" userId="ab42901d-1d0c-4d4c-90c5-c0b14f3300ec" providerId="ADAL" clId="{F1F2C742-366C-4DEA-8ECA-F952493FA62A}" dt="2025-07-09T13:30:59.704" v="88"/>
          <ac:spMkLst>
            <pc:docMk/>
            <pc:sldMk cId="194828850" sldId="949"/>
            <ac:spMk id="2" creationId="{1FBB305F-2046-447F-A6F9-20D5AB9AF6A5}"/>
          </ac:spMkLst>
        </pc:spChg>
        <pc:spChg chg="mod">
          <ac:chgData name="Hillier, Adrian (STFC,RAL,ISIS)" userId="ab42901d-1d0c-4d4c-90c5-c0b14f3300ec" providerId="ADAL" clId="{F1F2C742-366C-4DEA-8ECA-F952493FA62A}" dt="2025-07-16T16:43:38.744" v="526" actId="33524"/>
          <ac:spMkLst>
            <pc:docMk/>
            <pc:sldMk cId="194828850" sldId="949"/>
            <ac:spMk id="3" creationId="{5A668359-7E57-E635-0443-4B979663A959}"/>
          </ac:spMkLst>
        </pc:spChg>
      </pc:sldChg>
      <pc:sldChg chg="modSp mod ord">
        <pc:chgData name="Hillier, Adrian (STFC,RAL,ISIS)" userId="ab42901d-1d0c-4d4c-90c5-c0b14f3300ec" providerId="ADAL" clId="{F1F2C742-366C-4DEA-8ECA-F952493FA62A}" dt="2025-07-16T16:37:15.080" v="509"/>
        <pc:sldMkLst>
          <pc:docMk/>
          <pc:sldMk cId="3437194020" sldId="966"/>
        </pc:sldMkLst>
        <pc:spChg chg="mod">
          <ac:chgData name="Hillier, Adrian (STFC,RAL,ISIS)" userId="ab42901d-1d0c-4d4c-90c5-c0b14f3300ec" providerId="ADAL" clId="{F1F2C742-366C-4DEA-8ECA-F952493FA62A}" dt="2025-07-09T10:07:02.628" v="1" actId="6549"/>
          <ac:spMkLst>
            <pc:docMk/>
            <pc:sldMk cId="3437194020" sldId="966"/>
            <ac:spMk id="4" creationId="{9BE5C14D-EA0C-88C1-1ED2-D9BEC5079236}"/>
          </ac:spMkLst>
        </pc:spChg>
      </pc:sldChg>
      <pc:sldChg chg="modSp add del mod">
        <pc:chgData name="Hillier, Adrian (STFC,RAL,ISIS)" userId="ab42901d-1d0c-4d4c-90c5-c0b14f3300ec" providerId="ADAL" clId="{F1F2C742-366C-4DEA-8ECA-F952493FA62A}" dt="2025-07-09T13:30:59.751" v="89"/>
        <pc:sldMkLst>
          <pc:docMk/>
          <pc:sldMk cId="2011975390" sldId="976"/>
        </pc:sldMkLst>
        <pc:spChg chg="mod">
          <ac:chgData name="Hillier, Adrian (STFC,RAL,ISIS)" userId="ab42901d-1d0c-4d4c-90c5-c0b14f3300ec" providerId="ADAL" clId="{F1F2C742-366C-4DEA-8ECA-F952493FA62A}" dt="2025-07-09T13:30:59.704" v="88"/>
          <ac:spMkLst>
            <pc:docMk/>
            <pc:sldMk cId="2011975390" sldId="976"/>
            <ac:spMk id="6" creationId="{81078C26-3119-666D-6045-82B2548BDCEC}"/>
          </ac:spMkLst>
        </pc:spChg>
      </pc:sldChg>
      <pc:sldChg chg="addSp modSp mod modAnim">
        <pc:chgData name="Hillier, Adrian (STFC,RAL,ISIS)" userId="ab42901d-1d0c-4d4c-90c5-c0b14f3300ec" providerId="ADAL" clId="{F1F2C742-366C-4DEA-8ECA-F952493FA62A}" dt="2025-07-14T11:03:43.641" v="374" actId="20577"/>
        <pc:sldMkLst>
          <pc:docMk/>
          <pc:sldMk cId="974050214" sldId="987"/>
        </pc:sldMkLst>
        <pc:spChg chg="mod">
          <ac:chgData name="Hillier, Adrian (STFC,RAL,ISIS)" userId="ab42901d-1d0c-4d4c-90c5-c0b14f3300ec" providerId="ADAL" clId="{F1F2C742-366C-4DEA-8ECA-F952493FA62A}" dt="2025-07-14T11:03:43.641" v="374" actId="20577"/>
          <ac:spMkLst>
            <pc:docMk/>
            <pc:sldMk cId="974050214" sldId="987"/>
            <ac:spMk id="3" creationId="{3967F72D-93F8-5A72-0AC8-BC8E875D1924}"/>
          </ac:spMkLst>
        </pc:spChg>
        <pc:picChg chg="add mod">
          <ac:chgData name="Hillier, Adrian (STFC,RAL,ISIS)" userId="ab42901d-1d0c-4d4c-90c5-c0b14f3300ec" providerId="ADAL" clId="{F1F2C742-366C-4DEA-8ECA-F952493FA62A}" dt="2025-07-14T10:57:09.805" v="368" actId="1076"/>
          <ac:picMkLst>
            <pc:docMk/>
            <pc:sldMk cId="974050214" sldId="987"/>
            <ac:picMk id="14" creationId="{01610172-9705-EBCE-9747-72741DCFFB25}"/>
          </ac:picMkLst>
        </pc:picChg>
      </pc:sldChg>
      <pc:sldChg chg="modSp">
        <pc:chgData name="Hillier, Adrian (STFC,RAL,ISIS)" userId="ab42901d-1d0c-4d4c-90c5-c0b14f3300ec" providerId="ADAL" clId="{F1F2C742-366C-4DEA-8ECA-F952493FA62A}" dt="2025-07-09T10:09:24.779" v="2" actId="1076"/>
        <pc:sldMkLst>
          <pc:docMk/>
          <pc:sldMk cId="0" sldId="1008"/>
        </pc:sldMkLst>
        <pc:spChg chg="mod">
          <ac:chgData name="Hillier, Adrian (STFC,RAL,ISIS)" userId="ab42901d-1d0c-4d4c-90c5-c0b14f3300ec" providerId="ADAL" clId="{F1F2C742-366C-4DEA-8ECA-F952493FA62A}" dt="2025-07-09T10:09:24.779" v="2" actId="1076"/>
          <ac:spMkLst>
            <pc:docMk/>
            <pc:sldMk cId="0" sldId="1008"/>
            <ac:spMk id="10" creationId="{0B602251-6798-6B83-1850-B5276BD1A8D6}"/>
          </ac:spMkLst>
        </pc:spChg>
      </pc:sldChg>
      <pc:sldChg chg="modSp add del mod">
        <pc:chgData name="Hillier, Adrian (STFC,RAL,ISIS)" userId="ab42901d-1d0c-4d4c-90c5-c0b14f3300ec" providerId="ADAL" clId="{F1F2C742-366C-4DEA-8ECA-F952493FA62A}" dt="2025-07-10T08:53:14.178" v="355" actId="47"/>
        <pc:sldMkLst>
          <pc:docMk/>
          <pc:sldMk cId="2409432200" sldId="1018"/>
        </pc:sldMkLst>
      </pc:sldChg>
      <pc:sldChg chg="add">
        <pc:chgData name="Hillier, Adrian (STFC,RAL,ISIS)" userId="ab42901d-1d0c-4d4c-90c5-c0b14f3300ec" providerId="ADAL" clId="{F1F2C742-366C-4DEA-8ECA-F952493FA62A}" dt="2025-07-09T10:00:29.516" v="0"/>
        <pc:sldMkLst>
          <pc:docMk/>
          <pc:sldMk cId="934252757" sldId="1347"/>
        </pc:sldMkLst>
      </pc:sldChg>
      <pc:sldChg chg="addSp delSp modSp add mod modTransition modAnim">
        <pc:chgData name="Hillier, Adrian (STFC,RAL,ISIS)" userId="ab42901d-1d0c-4d4c-90c5-c0b14f3300ec" providerId="ADAL" clId="{F1F2C742-366C-4DEA-8ECA-F952493FA62A}" dt="2025-07-20T13:08:24.503" v="917" actId="14100"/>
        <pc:sldMkLst>
          <pc:docMk/>
          <pc:sldMk cId="2022950605" sldId="1348"/>
        </pc:sldMkLst>
        <pc:picChg chg="add del mod ord">
          <ac:chgData name="Hillier, Adrian (STFC,RAL,ISIS)" userId="ab42901d-1d0c-4d4c-90c5-c0b14f3300ec" providerId="ADAL" clId="{F1F2C742-366C-4DEA-8ECA-F952493FA62A}" dt="2025-07-20T13:08:13.613" v="914" actId="478"/>
          <ac:picMkLst>
            <pc:docMk/>
            <pc:sldMk cId="2022950605" sldId="1348"/>
            <ac:picMk id="7" creationId="{80328895-20D2-DA4B-79AA-17CAE6AF97C0}"/>
          </ac:picMkLst>
        </pc:picChg>
        <pc:picChg chg="add mod">
          <ac:chgData name="Hillier, Adrian (STFC,RAL,ISIS)" userId="ab42901d-1d0c-4d4c-90c5-c0b14f3300ec" providerId="ADAL" clId="{F1F2C742-366C-4DEA-8ECA-F952493FA62A}" dt="2025-07-20T13:08:24.503" v="917" actId="14100"/>
          <ac:picMkLst>
            <pc:docMk/>
            <pc:sldMk cId="2022950605" sldId="1348"/>
            <ac:picMk id="14" creationId="{CF1871E5-79CB-8FBD-29FA-1444657C521D}"/>
          </ac:picMkLst>
        </pc:picChg>
      </pc:sldChg>
      <pc:sldChg chg="add del">
        <pc:chgData name="Hillier, Adrian (STFC,RAL,ISIS)" userId="ab42901d-1d0c-4d4c-90c5-c0b14f3300ec" providerId="ADAL" clId="{F1F2C742-366C-4DEA-8ECA-F952493FA62A}" dt="2025-07-09T13:30:59.751" v="89"/>
        <pc:sldMkLst>
          <pc:docMk/>
          <pc:sldMk cId="2425727278" sldId="1349"/>
        </pc:sldMkLst>
      </pc:sldChg>
      <pc:sldChg chg="modSp mod">
        <pc:chgData name="Hillier, Adrian (STFC,RAL,ISIS)" userId="ab42901d-1d0c-4d4c-90c5-c0b14f3300ec" providerId="ADAL" clId="{F1F2C742-366C-4DEA-8ECA-F952493FA62A}" dt="2025-07-10T09:03:45.580" v="356" actId="113"/>
        <pc:sldMkLst>
          <pc:docMk/>
          <pc:sldMk cId="3612337651" sldId="1361"/>
        </pc:sldMkLst>
        <pc:spChg chg="mod">
          <ac:chgData name="Hillier, Adrian (STFC,RAL,ISIS)" userId="ab42901d-1d0c-4d4c-90c5-c0b14f3300ec" providerId="ADAL" clId="{F1F2C742-366C-4DEA-8ECA-F952493FA62A}" dt="2025-07-10T09:03:45.580" v="356" actId="113"/>
          <ac:spMkLst>
            <pc:docMk/>
            <pc:sldMk cId="3612337651" sldId="1361"/>
            <ac:spMk id="2" creationId="{6F3D0B63-3505-C345-4917-DA68F80BE32D}"/>
          </ac:spMkLst>
        </pc:spChg>
      </pc:sldChg>
      <pc:sldChg chg="delSp modSp add mod">
        <pc:chgData name="Hillier, Adrian (STFC,RAL,ISIS)" userId="ab42901d-1d0c-4d4c-90c5-c0b14f3300ec" providerId="ADAL" clId="{F1F2C742-366C-4DEA-8ECA-F952493FA62A}" dt="2025-07-09T13:31:51.008" v="97" actId="20577"/>
        <pc:sldMkLst>
          <pc:docMk/>
          <pc:sldMk cId="302226267" sldId="1363"/>
        </pc:sldMkLst>
        <pc:spChg chg="mod">
          <ac:chgData name="Hillier, Adrian (STFC,RAL,ISIS)" userId="ab42901d-1d0c-4d4c-90c5-c0b14f3300ec" providerId="ADAL" clId="{F1F2C742-366C-4DEA-8ECA-F952493FA62A}" dt="2025-07-09T13:31:51.008" v="97" actId="20577"/>
          <ac:spMkLst>
            <pc:docMk/>
            <pc:sldMk cId="302226267" sldId="1363"/>
            <ac:spMk id="2" creationId="{2A905D37-AE42-5838-73A7-0D35534BFEEF}"/>
          </ac:spMkLst>
        </pc:spChg>
      </pc:sldChg>
      <pc:sldChg chg="add del">
        <pc:chgData name="Hillier, Adrian (STFC,RAL,ISIS)" userId="ab42901d-1d0c-4d4c-90c5-c0b14f3300ec" providerId="ADAL" clId="{F1F2C742-366C-4DEA-8ECA-F952493FA62A}" dt="2025-07-09T10:16:25.148" v="4"/>
        <pc:sldMkLst>
          <pc:docMk/>
          <pc:sldMk cId="2985774479" sldId="1363"/>
        </pc:sldMkLst>
      </pc:sldChg>
      <pc:sldChg chg="addSp modSp new mod modAnim">
        <pc:chgData name="Hillier, Adrian (STFC,RAL,ISIS)" userId="ab42901d-1d0c-4d4c-90c5-c0b14f3300ec" providerId="ADAL" clId="{F1F2C742-366C-4DEA-8ECA-F952493FA62A}" dt="2025-07-16T16:28:24.962" v="408" actId="20577"/>
        <pc:sldMkLst>
          <pc:docMk/>
          <pc:sldMk cId="2407354922" sldId="1364"/>
        </pc:sldMkLst>
        <pc:spChg chg="mod">
          <ac:chgData name="Hillier, Adrian (STFC,RAL,ISIS)" userId="ab42901d-1d0c-4d4c-90c5-c0b14f3300ec" providerId="ADAL" clId="{F1F2C742-366C-4DEA-8ECA-F952493FA62A}" dt="2025-07-16T16:28:24.962" v="408" actId="20577"/>
          <ac:spMkLst>
            <pc:docMk/>
            <pc:sldMk cId="2407354922" sldId="1364"/>
            <ac:spMk id="2" creationId="{DCC8F493-DDDF-B2D9-0FDA-180669460865}"/>
          </ac:spMkLst>
        </pc:spChg>
        <pc:picChg chg="add mod">
          <ac:chgData name="Hillier, Adrian (STFC,RAL,ISIS)" userId="ab42901d-1d0c-4d4c-90c5-c0b14f3300ec" providerId="ADAL" clId="{F1F2C742-366C-4DEA-8ECA-F952493FA62A}" dt="2025-07-10T08:48:20.870" v="318" actId="1076"/>
          <ac:picMkLst>
            <pc:docMk/>
            <pc:sldMk cId="2407354922" sldId="1364"/>
            <ac:picMk id="4" creationId="{394CF102-F7AD-7444-8843-47467D8E2A1C}"/>
          </ac:picMkLst>
        </pc:picChg>
        <pc:picChg chg="add mod ord">
          <ac:chgData name="Hillier, Adrian (STFC,RAL,ISIS)" userId="ab42901d-1d0c-4d4c-90c5-c0b14f3300ec" providerId="ADAL" clId="{F1F2C742-366C-4DEA-8ECA-F952493FA62A}" dt="2025-07-10T08:48:36.167" v="322" actId="1076"/>
          <ac:picMkLst>
            <pc:docMk/>
            <pc:sldMk cId="2407354922" sldId="1364"/>
            <ac:picMk id="6" creationId="{DF6BEDA7-1A29-9108-D4F1-81D1A5955DF8}"/>
          </ac:picMkLst>
        </pc:picChg>
        <pc:picChg chg="add mod">
          <ac:chgData name="Hillier, Adrian (STFC,RAL,ISIS)" userId="ab42901d-1d0c-4d4c-90c5-c0b14f3300ec" providerId="ADAL" clId="{F1F2C742-366C-4DEA-8ECA-F952493FA62A}" dt="2025-07-10T08:47:42.775" v="304" actId="1076"/>
          <ac:picMkLst>
            <pc:docMk/>
            <pc:sldMk cId="2407354922" sldId="1364"/>
            <ac:picMk id="8" creationId="{56558C57-E36E-DAC3-BE2A-B6E905286154}"/>
          </ac:picMkLst>
        </pc:picChg>
        <pc:picChg chg="add mod">
          <ac:chgData name="Hillier, Adrian (STFC,RAL,ISIS)" userId="ab42901d-1d0c-4d4c-90c5-c0b14f3300ec" providerId="ADAL" clId="{F1F2C742-366C-4DEA-8ECA-F952493FA62A}" dt="2025-07-10T08:49:08.478" v="336" actId="1076"/>
          <ac:picMkLst>
            <pc:docMk/>
            <pc:sldMk cId="2407354922" sldId="1364"/>
            <ac:picMk id="10" creationId="{95812577-0C45-9E18-5A4C-85B509DF4DB2}"/>
          </ac:picMkLst>
        </pc:picChg>
        <pc:picChg chg="add mod">
          <ac:chgData name="Hillier, Adrian (STFC,RAL,ISIS)" userId="ab42901d-1d0c-4d4c-90c5-c0b14f3300ec" providerId="ADAL" clId="{F1F2C742-366C-4DEA-8ECA-F952493FA62A}" dt="2025-07-10T08:49:18.628" v="342" actId="1076"/>
          <ac:picMkLst>
            <pc:docMk/>
            <pc:sldMk cId="2407354922" sldId="1364"/>
            <ac:picMk id="12" creationId="{1FE286F6-3688-3161-1D86-EDAE5081BF57}"/>
          </ac:picMkLst>
        </pc:picChg>
        <pc:picChg chg="add mod">
          <ac:chgData name="Hillier, Adrian (STFC,RAL,ISIS)" userId="ab42901d-1d0c-4d4c-90c5-c0b14f3300ec" providerId="ADAL" clId="{F1F2C742-366C-4DEA-8ECA-F952493FA62A}" dt="2025-07-10T08:49:00.226" v="332" actId="1076"/>
          <ac:picMkLst>
            <pc:docMk/>
            <pc:sldMk cId="2407354922" sldId="1364"/>
            <ac:picMk id="14" creationId="{BF645119-D45D-FC14-6D47-4D3B1973AE49}"/>
          </ac:picMkLst>
        </pc:picChg>
        <pc:picChg chg="add mod">
          <ac:chgData name="Hillier, Adrian (STFC,RAL,ISIS)" userId="ab42901d-1d0c-4d4c-90c5-c0b14f3300ec" providerId="ADAL" clId="{F1F2C742-366C-4DEA-8ECA-F952493FA62A}" dt="2025-07-10T08:47:17.754" v="298" actId="1076"/>
          <ac:picMkLst>
            <pc:docMk/>
            <pc:sldMk cId="2407354922" sldId="1364"/>
            <ac:picMk id="16" creationId="{4E0866A6-D4E5-FCEA-9D43-8FC0FB842679}"/>
          </ac:picMkLst>
        </pc:picChg>
        <pc:picChg chg="add mod">
          <ac:chgData name="Hillier, Adrian (STFC,RAL,ISIS)" userId="ab42901d-1d0c-4d4c-90c5-c0b14f3300ec" providerId="ADAL" clId="{F1F2C742-366C-4DEA-8ECA-F952493FA62A}" dt="2025-07-10T08:49:16.715" v="341" actId="1076"/>
          <ac:picMkLst>
            <pc:docMk/>
            <pc:sldMk cId="2407354922" sldId="1364"/>
            <ac:picMk id="18" creationId="{8D31BDA7-CAFF-254B-3CB9-03E431469A79}"/>
          </ac:picMkLst>
        </pc:picChg>
        <pc:picChg chg="add mod">
          <ac:chgData name="Hillier, Adrian (STFC,RAL,ISIS)" userId="ab42901d-1d0c-4d4c-90c5-c0b14f3300ec" providerId="ADAL" clId="{F1F2C742-366C-4DEA-8ECA-F952493FA62A}" dt="2025-07-10T08:49:27.791" v="345" actId="1076"/>
          <ac:picMkLst>
            <pc:docMk/>
            <pc:sldMk cId="2407354922" sldId="1364"/>
            <ac:picMk id="20" creationId="{82EF003B-43DA-1B1C-132A-43B1EFF3BBD1}"/>
          </ac:picMkLst>
        </pc:picChg>
        <pc:picChg chg="add mod ord">
          <ac:chgData name="Hillier, Adrian (STFC,RAL,ISIS)" userId="ab42901d-1d0c-4d4c-90c5-c0b14f3300ec" providerId="ADAL" clId="{F1F2C742-366C-4DEA-8ECA-F952493FA62A}" dt="2025-07-10T08:48:48.422" v="326" actId="14100"/>
          <ac:picMkLst>
            <pc:docMk/>
            <pc:sldMk cId="2407354922" sldId="1364"/>
            <ac:picMk id="22" creationId="{9A1E15CB-D737-2FB2-3E34-4FF7BCA690D3}"/>
          </ac:picMkLst>
        </pc:picChg>
        <pc:picChg chg="add mod ord">
          <ac:chgData name="Hillier, Adrian (STFC,RAL,ISIS)" userId="ab42901d-1d0c-4d4c-90c5-c0b14f3300ec" providerId="ADAL" clId="{F1F2C742-366C-4DEA-8ECA-F952493FA62A}" dt="2025-07-10T08:48:43.545" v="325" actId="166"/>
          <ac:picMkLst>
            <pc:docMk/>
            <pc:sldMk cId="2407354922" sldId="1364"/>
            <ac:picMk id="24" creationId="{413C7891-7C9B-375F-6365-4F30C607D0B2}"/>
          </ac:picMkLst>
        </pc:picChg>
        <pc:picChg chg="add mod ord">
          <ac:chgData name="Hillier, Adrian (STFC,RAL,ISIS)" userId="ab42901d-1d0c-4d4c-90c5-c0b14f3300ec" providerId="ADAL" clId="{F1F2C742-366C-4DEA-8ECA-F952493FA62A}" dt="2025-07-10T08:49:02.228" v="333" actId="1076"/>
          <ac:picMkLst>
            <pc:docMk/>
            <pc:sldMk cId="2407354922" sldId="1364"/>
            <ac:picMk id="26" creationId="{5B295875-43E3-54C3-1B24-8C54B966A364}"/>
          </ac:picMkLst>
        </pc:picChg>
        <pc:picChg chg="add mod">
          <ac:chgData name="Hillier, Adrian (STFC,RAL,ISIS)" userId="ab42901d-1d0c-4d4c-90c5-c0b14f3300ec" providerId="ADAL" clId="{F1F2C742-366C-4DEA-8ECA-F952493FA62A}" dt="2025-07-10T08:49:33.952" v="347" actId="1076"/>
          <ac:picMkLst>
            <pc:docMk/>
            <pc:sldMk cId="2407354922" sldId="1364"/>
            <ac:picMk id="28" creationId="{FFCDDD94-FC4D-76E1-7019-3D32D72D7CC4}"/>
          </ac:picMkLst>
        </pc:picChg>
        <pc:picChg chg="add mod">
          <ac:chgData name="Hillier, Adrian (STFC,RAL,ISIS)" userId="ab42901d-1d0c-4d4c-90c5-c0b14f3300ec" providerId="ADAL" clId="{F1F2C742-366C-4DEA-8ECA-F952493FA62A}" dt="2025-07-10T08:48:37.969" v="323" actId="1076"/>
          <ac:picMkLst>
            <pc:docMk/>
            <pc:sldMk cId="2407354922" sldId="1364"/>
            <ac:picMk id="30" creationId="{341FFCF2-5250-278D-0E50-63C4751200FC}"/>
          </ac:picMkLst>
        </pc:picChg>
        <pc:picChg chg="add mod">
          <ac:chgData name="Hillier, Adrian (STFC,RAL,ISIS)" userId="ab42901d-1d0c-4d4c-90c5-c0b14f3300ec" providerId="ADAL" clId="{F1F2C742-366C-4DEA-8ECA-F952493FA62A}" dt="2025-07-10T08:48:34.086" v="321" actId="1076"/>
          <ac:picMkLst>
            <pc:docMk/>
            <pc:sldMk cId="2407354922" sldId="1364"/>
            <ac:picMk id="32" creationId="{1C108577-F867-9B82-DD52-5020E48C7CFF}"/>
          </ac:picMkLst>
        </pc:picChg>
        <pc:picChg chg="add mod ord">
          <ac:chgData name="Hillier, Adrian (STFC,RAL,ISIS)" userId="ab42901d-1d0c-4d4c-90c5-c0b14f3300ec" providerId="ADAL" clId="{F1F2C742-366C-4DEA-8ECA-F952493FA62A}" dt="2025-07-10T08:45:29.090" v="258" actId="166"/>
          <ac:picMkLst>
            <pc:docMk/>
            <pc:sldMk cId="2407354922" sldId="1364"/>
            <ac:picMk id="34" creationId="{3D928358-054C-2996-992B-9F9B392D5FDF}"/>
          </ac:picMkLst>
        </pc:picChg>
        <pc:picChg chg="add mod">
          <ac:chgData name="Hillier, Adrian (STFC,RAL,ISIS)" userId="ab42901d-1d0c-4d4c-90c5-c0b14f3300ec" providerId="ADAL" clId="{F1F2C742-366C-4DEA-8ECA-F952493FA62A}" dt="2025-07-10T08:48:31.673" v="320" actId="1076"/>
          <ac:picMkLst>
            <pc:docMk/>
            <pc:sldMk cId="2407354922" sldId="1364"/>
            <ac:picMk id="36" creationId="{BCA8A3DB-B181-24E1-7022-EAA3DE9763AC}"/>
          </ac:picMkLst>
        </pc:picChg>
        <pc:picChg chg="add mod">
          <ac:chgData name="Hillier, Adrian (STFC,RAL,ISIS)" userId="ab42901d-1d0c-4d4c-90c5-c0b14f3300ec" providerId="ADAL" clId="{F1F2C742-366C-4DEA-8ECA-F952493FA62A}" dt="2025-07-10T08:49:47.768" v="349" actId="1076"/>
          <ac:picMkLst>
            <pc:docMk/>
            <pc:sldMk cId="2407354922" sldId="1364"/>
            <ac:picMk id="37" creationId="{797530A2-03A5-89F0-7AEF-531782B32F95}"/>
          </ac:picMkLst>
        </pc:picChg>
      </pc:sldChg>
      <pc:sldChg chg="add del">
        <pc:chgData name="Hillier, Adrian (STFC,RAL,ISIS)" userId="ab42901d-1d0c-4d4c-90c5-c0b14f3300ec" providerId="ADAL" clId="{F1F2C742-366C-4DEA-8ECA-F952493FA62A}" dt="2025-07-09T10:16:25.148" v="4"/>
        <pc:sldMkLst>
          <pc:docMk/>
          <pc:sldMk cId="3609541011" sldId="1364"/>
        </pc:sldMkLst>
      </pc:sldChg>
      <pc:sldChg chg="addSp modSp new mod modClrScheme modAnim chgLayout">
        <pc:chgData name="Hillier, Adrian (STFC,RAL,ISIS)" userId="ab42901d-1d0c-4d4c-90c5-c0b14f3300ec" providerId="ADAL" clId="{F1F2C742-366C-4DEA-8ECA-F952493FA62A}" dt="2025-07-17T11:13:42.057" v="840"/>
        <pc:sldMkLst>
          <pc:docMk/>
          <pc:sldMk cId="1917280688" sldId="1365"/>
        </pc:sldMkLst>
        <pc:spChg chg="mod ord">
          <ac:chgData name="Hillier, Adrian (STFC,RAL,ISIS)" userId="ab42901d-1d0c-4d4c-90c5-c0b14f3300ec" providerId="ADAL" clId="{F1F2C742-366C-4DEA-8ECA-F952493FA62A}" dt="2025-07-16T16:45:56.338" v="553" actId="700"/>
          <ac:spMkLst>
            <pc:docMk/>
            <pc:sldMk cId="1917280688" sldId="1365"/>
            <ac:spMk id="2" creationId="{50B37A9A-0CF0-E1F0-4DA2-A30120C6A36A}"/>
          </ac:spMkLst>
        </pc:spChg>
        <pc:spChg chg="add mod ord">
          <ac:chgData name="Hillier, Adrian (STFC,RAL,ISIS)" userId="ab42901d-1d0c-4d4c-90c5-c0b14f3300ec" providerId="ADAL" clId="{F1F2C742-366C-4DEA-8ECA-F952493FA62A}" dt="2025-07-16T16:45:56.338" v="553" actId="700"/>
          <ac:spMkLst>
            <pc:docMk/>
            <pc:sldMk cId="1917280688" sldId="1365"/>
            <ac:spMk id="3" creationId="{33E8BE50-A691-2D85-535C-E039289A480E}"/>
          </ac:spMkLst>
        </pc:spChg>
        <pc:spChg chg="add mod ord">
          <ac:chgData name="Hillier, Adrian (STFC,RAL,ISIS)" userId="ab42901d-1d0c-4d4c-90c5-c0b14f3300ec" providerId="ADAL" clId="{F1F2C742-366C-4DEA-8ECA-F952493FA62A}" dt="2025-07-17T11:13:21.069" v="837" actId="20577"/>
          <ac:spMkLst>
            <pc:docMk/>
            <pc:sldMk cId="1917280688" sldId="1365"/>
            <ac:spMk id="4" creationId="{4C56E729-97A3-2038-D1AD-5B082EDE3A94}"/>
          </ac:spMkLst>
        </pc:spChg>
        <pc:picChg chg="add mod">
          <ac:chgData name="Hillier, Adrian (STFC,RAL,ISIS)" userId="ab42901d-1d0c-4d4c-90c5-c0b14f3300ec" providerId="ADAL" clId="{F1F2C742-366C-4DEA-8ECA-F952493FA62A}" dt="2025-07-17T11:12:43.155" v="830" actId="1076"/>
          <ac:picMkLst>
            <pc:docMk/>
            <pc:sldMk cId="1917280688" sldId="1365"/>
            <ac:picMk id="5" creationId="{3EB6397D-B86D-FFD7-E479-2260953E6587}"/>
          </ac:picMkLst>
        </pc:picChg>
        <pc:picChg chg="add mod">
          <ac:chgData name="Hillier, Adrian (STFC,RAL,ISIS)" userId="ab42901d-1d0c-4d4c-90c5-c0b14f3300ec" providerId="ADAL" clId="{F1F2C742-366C-4DEA-8ECA-F952493FA62A}" dt="2025-07-16T16:49:45.537" v="828"/>
          <ac:picMkLst>
            <pc:docMk/>
            <pc:sldMk cId="1917280688" sldId="1365"/>
            <ac:picMk id="6" creationId="{A729A10D-C6E5-3BFC-00BF-DA8DDE6B5FF0}"/>
          </ac:picMkLst>
        </pc:picChg>
        <pc:picChg chg="add mod">
          <ac:chgData name="Hillier, Adrian (STFC,RAL,ISIS)" userId="ab42901d-1d0c-4d4c-90c5-c0b14f3300ec" providerId="ADAL" clId="{F1F2C742-366C-4DEA-8ECA-F952493FA62A}" dt="2025-07-17T11:13:03.704" v="833" actId="1076"/>
          <ac:picMkLst>
            <pc:docMk/>
            <pc:sldMk cId="1917280688" sldId="1365"/>
            <ac:picMk id="1026" creationId="{8F949ECE-5AE8-A22A-3B05-E6B5ECA27885}"/>
          </ac:picMkLst>
        </pc:picChg>
      </pc:sldChg>
    </pc:docChg>
  </pc:docChgLst>
  <pc:docChgLst>
    <pc:chgData name="Hillier, Adrian (STFC,RAL,ISIS)" userId="ab42901d-1d0c-4d4c-90c5-c0b14f3300ec" providerId="ADAL" clId="{D1A50FC1-6EEC-4953-861E-4CB2BE7CC49D}"/>
    <pc:docChg chg="addSld delSld modSld">
      <pc:chgData name="Hillier, Adrian (STFC,RAL,ISIS)" userId="ab42901d-1d0c-4d4c-90c5-c0b14f3300ec" providerId="ADAL" clId="{D1A50FC1-6EEC-4953-861E-4CB2BE7CC49D}" dt="2025-07-20T19:13:57.293" v="6" actId="729"/>
      <pc:docMkLst>
        <pc:docMk/>
      </pc:docMkLst>
      <pc:sldChg chg="del">
        <pc:chgData name="Hillier, Adrian (STFC,RAL,ISIS)" userId="ab42901d-1d0c-4d4c-90c5-c0b14f3300ec" providerId="ADAL" clId="{D1A50FC1-6EEC-4953-861E-4CB2BE7CC49D}" dt="2025-07-20T19:13:43.015" v="3" actId="2696"/>
        <pc:sldMkLst>
          <pc:docMk/>
          <pc:sldMk cId="735331731" sldId="260"/>
        </pc:sldMkLst>
      </pc:sldChg>
      <pc:sldChg chg="add mod modShow">
        <pc:chgData name="Hillier, Adrian (STFC,RAL,ISIS)" userId="ab42901d-1d0c-4d4c-90c5-c0b14f3300ec" providerId="ADAL" clId="{D1A50FC1-6EEC-4953-861E-4CB2BE7CC49D}" dt="2025-07-20T19:13:57.293" v="6" actId="729"/>
        <pc:sldMkLst>
          <pc:docMk/>
          <pc:sldMk cId="2507299056" sldId="260"/>
        </pc:sldMkLst>
      </pc:sldChg>
      <pc:sldChg chg="del">
        <pc:chgData name="Hillier, Adrian (STFC,RAL,ISIS)" userId="ab42901d-1d0c-4d4c-90c5-c0b14f3300ec" providerId="ADAL" clId="{D1A50FC1-6EEC-4953-861E-4CB2BE7CC49D}" dt="2025-07-20T19:13:26.780" v="1" actId="47"/>
        <pc:sldMkLst>
          <pc:docMk/>
          <pc:sldMk cId="2342226867" sldId="269"/>
        </pc:sldMkLst>
      </pc:sldChg>
      <pc:sldChg chg="add mod modShow">
        <pc:chgData name="Hillier, Adrian (STFC,RAL,ISIS)" userId="ab42901d-1d0c-4d4c-90c5-c0b14f3300ec" providerId="ADAL" clId="{D1A50FC1-6EEC-4953-861E-4CB2BE7CC49D}" dt="2025-07-20T19:13:57.293" v="6" actId="729"/>
        <pc:sldMkLst>
          <pc:docMk/>
          <pc:sldMk cId="28812213" sldId="290"/>
        </pc:sldMkLst>
      </pc:sldChg>
      <pc:sldChg chg="del">
        <pc:chgData name="Hillier, Adrian (STFC,RAL,ISIS)" userId="ab42901d-1d0c-4d4c-90c5-c0b14f3300ec" providerId="ADAL" clId="{D1A50FC1-6EEC-4953-861E-4CB2BE7CC49D}" dt="2025-07-20T19:13:43.015" v="3" actId="2696"/>
        <pc:sldMkLst>
          <pc:docMk/>
          <pc:sldMk cId="3784706253" sldId="290"/>
        </pc:sldMkLst>
      </pc:sldChg>
      <pc:sldChg chg="del">
        <pc:chgData name="Hillier, Adrian (STFC,RAL,ISIS)" userId="ab42901d-1d0c-4d4c-90c5-c0b14f3300ec" providerId="ADAL" clId="{D1A50FC1-6EEC-4953-861E-4CB2BE7CC49D}" dt="2025-07-20T19:13:33.233" v="2" actId="47"/>
        <pc:sldMkLst>
          <pc:docMk/>
          <pc:sldMk cId="1025689368" sldId="295"/>
        </pc:sldMkLst>
      </pc:sldChg>
      <pc:sldChg chg="modAnim">
        <pc:chgData name="Hillier, Adrian (STFC,RAL,ISIS)" userId="ab42901d-1d0c-4d4c-90c5-c0b14f3300ec" providerId="ADAL" clId="{D1A50FC1-6EEC-4953-861E-4CB2BE7CC49D}" dt="2025-07-20T15:59:54.727" v="0"/>
        <pc:sldMkLst>
          <pc:docMk/>
          <pc:sldMk cId="541463950" sldId="1037"/>
        </pc:sldMkLst>
      </pc:sldChg>
      <pc:sldChg chg="new">
        <pc:chgData name="Hillier, Adrian (STFC,RAL,ISIS)" userId="ab42901d-1d0c-4d4c-90c5-c0b14f3300ec" providerId="ADAL" clId="{D1A50FC1-6EEC-4953-861E-4CB2BE7CC49D}" dt="2025-07-20T19:13:48.816" v="4" actId="680"/>
        <pc:sldMkLst>
          <pc:docMk/>
          <pc:sldMk cId="1742349026" sldId="1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325D4-6068-4CE4-B945-901653973D94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81252-0E7D-4D3A-B53C-329DF1085E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4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D54EE-269B-47C9-AB85-5420A7E89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83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This year we are celebrating 40 years of ISIS operation.   Forty years characterised by scientific excellence, technical innovation and leadership.  40 years that includes 35,000 proposals to use the facility; 80,000 instrument days delivered; 60,000 user visits from 40 countries; and over 15,000 publications.</a:t>
            </a:r>
            <a:endParaRPr lang="en-GB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GB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ISIS is a world-leading asset for UK science and has the potential to continue to be, well into the future.  </a:t>
            </a:r>
            <a:endParaRPr lang="en-GB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GB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DD43D-CE98-4D5A-A792-A022F5AB36F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2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D54EE-269B-47C9-AB85-5420A7E89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4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0AD52-110B-D8A8-B2C5-294CFBA90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43FE4-24E0-7005-E01F-A5E535336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439BB-37FF-5C37-2059-A650C78A6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"The design of this pipeline is strongly influenced on the ESS streaming based data acquisition architecture, which was a collaborative project between the ESS DMSC and ISIS."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worth highlighting </a:t>
            </a:r>
          </a:p>
          <a:p>
            <a:pPr marL="228600" indent="-228600">
              <a:buAutoNum type="alphaLcParenR"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fact that the core of the architecture is the same as what was done for the ESS and </a:t>
            </a:r>
          </a:p>
          <a:p>
            <a:pPr marL="228600" indent="-228600">
              <a:buAutoNum type="alphaLcParenR"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the fact that we are using off the shelf, standard, open source technologies wherever possible.</a:t>
            </a:r>
          </a:p>
          <a:p>
            <a:pPr marL="0" indent="0">
              <a:buNone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 benefit is using the skills ISIS has from the ESS collaboration and taking advantage of standard/off the shelf software solutions where possible</a:t>
            </a:r>
          </a:p>
          <a:p>
            <a:endParaRPr lang="en-GB"/>
          </a:p>
          <a:p>
            <a:r>
              <a:rPr lang="en-GB"/>
              <a:t>Contact Dan</a:t>
            </a:r>
            <a:r>
              <a:rPr lang="en-GB" baseline="0"/>
              <a:t> Nixon / Dan Kirk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B5A6C-5000-9EB7-EF56-BDE73F8D0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C4462-6088-4DD3-95F2-108D615AA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16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8D429-2704-4C1F-A4E5-0A68A76096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22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8C66A-37AD-B442-AA1F-9FB43210F4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88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8C66A-37AD-B442-AA1F-9FB43210F4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705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2542B-E2A2-44BB-B4E1-EF72BE2415E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1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0EE6C-BBA5-15FC-255B-334AE2524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D6AA4-087C-8B89-398D-C04E77F54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3B63B-1677-33ED-3028-4688AD139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ECCC4-A492-15EA-FDC5-E4E070197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8C66A-37AD-B442-AA1F-9FB43210F4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38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00BAC6-C683-C494-6ECF-60A87BB87696}"/>
              </a:ext>
            </a:extLst>
          </p:cNvPr>
          <p:cNvSpPr txBox="1"/>
          <p:nvPr userDrawn="1"/>
        </p:nvSpPr>
        <p:spPr>
          <a:xfrm>
            <a:off x="2256312" y="5320146"/>
            <a:ext cx="3673433" cy="1456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9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01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8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483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95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282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1_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46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4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54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899999"/>
            <a:ext cx="11197001" cy="513934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532467"/>
            <a:ext cx="11197000" cy="4479533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571500" indent="-215900">
              <a:buFont typeface="Arial" panose="020B0604020202020204" pitchFamily="34" charset="0"/>
              <a:buChar char="•"/>
              <a:tabLst/>
              <a:defRPr sz="2400"/>
            </a:lvl2pPr>
            <a:lvl3pPr marL="893763" indent="-241300">
              <a:tabLst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97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425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3557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507934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00BAC6-C683-C494-6ECF-60A87BB87696}"/>
              </a:ext>
            </a:extLst>
          </p:cNvPr>
          <p:cNvSpPr txBox="1"/>
          <p:nvPr userDrawn="1"/>
        </p:nvSpPr>
        <p:spPr>
          <a:xfrm>
            <a:off x="2256312" y="5320146"/>
            <a:ext cx="3673433" cy="1456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1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6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2583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7325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2452834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2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83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94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20/07/2025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AF59F-1812-CD32-87E3-2FEAA4B7E9E5}"/>
              </a:ext>
            </a:extLst>
          </p:cNvPr>
          <p:cNvSpPr txBox="1"/>
          <p:nvPr userDrawn="1"/>
        </p:nvSpPr>
        <p:spPr>
          <a:xfrm>
            <a:off x="2256312" y="5320146"/>
            <a:ext cx="3673433" cy="1456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7EC289-71F1-5FED-5D43-6399C525B2BA}"/>
              </a:ext>
            </a:extLst>
          </p:cNvPr>
          <p:cNvGrpSpPr/>
          <p:nvPr userDrawn="1"/>
        </p:nvGrpSpPr>
        <p:grpSpPr>
          <a:xfrm>
            <a:off x="11144816" y="5482500"/>
            <a:ext cx="1047184" cy="1375499"/>
            <a:chOff x="11144816" y="5482500"/>
            <a:chExt cx="1047184" cy="13754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AA5C20-ED4E-D770-29C5-A05C6700EF1E}"/>
                </a:ext>
              </a:extLst>
            </p:cNvPr>
            <p:cNvGrpSpPr/>
            <p:nvPr userDrawn="1"/>
          </p:nvGrpSpPr>
          <p:grpSpPr>
            <a:xfrm>
              <a:off x="11144816" y="5732261"/>
              <a:ext cx="1047184" cy="1125738"/>
              <a:chOff x="11144816" y="5732261"/>
              <a:chExt cx="1047184" cy="112573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FEBCB5-2FBE-3F18-F23F-D20209E9F7E0}"/>
                  </a:ext>
                </a:extLst>
              </p:cNvPr>
              <p:cNvSpPr/>
              <p:nvPr userDrawn="1"/>
            </p:nvSpPr>
            <p:spPr>
              <a:xfrm>
                <a:off x="11144816" y="5732261"/>
                <a:ext cx="1047184" cy="1125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0206432-1157-C051-2030-8F74B7592F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252897" y="6102623"/>
                <a:ext cx="781920" cy="588411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3B5422-611A-5E31-88A2-1642663BBDCA}"/>
                </a:ext>
              </a:extLst>
            </p:cNvPr>
            <p:cNvCxnSpPr/>
            <p:nvPr userDrawn="1"/>
          </p:nvCxnSpPr>
          <p:spPr>
            <a:xfrm flipH="1">
              <a:off x="11613639" y="5482500"/>
              <a:ext cx="109537" cy="40481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771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76C6100B-5CD6-B4F1-AE36-982BA65DCD5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537123"/>
            <a:ext cx="1614952" cy="10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9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mcusercontent.com/d5fb0ba50bc56caf8b6036d97/images/a1872ffe-1f7d-072a-1e0d-0257e757df5a.jpeg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scd.stfc.ac.uk/Pages/Ada-Lovelace-Centre-Studentships.aspx#:~:text=%E2%80%8BAda%20Lovelace%20Centre%20is,closing%20date%209th%20December%202022.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1E993D-8328-37FB-0AD3-3C8544731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2096858"/>
            <a:ext cx="6603458" cy="1138240"/>
          </a:xfrm>
        </p:spPr>
        <p:txBody>
          <a:bodyPr>
            <a:noAutofit/>
          </a:bodyPr>
          <a:lstStyle/>
          <a:p>
            <a:r>
              <a:rPr lang="en-GB" sz="2600"/>
              <a:t>ISIS Muon Facility Report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9DE31E-5504-99CB-7D36-0490207402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Adrian Hillier, ISIS Muon Group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ABBD5B-6B8C-EF51-8B12-BBC9606692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200" y="4572001"/>
            <a:ext cx="8648700" cy="622300"/>
          </a:xfrm>
        </p:spPr>
        <p:txBody>
          <a:bodyPr>
            <a:normAutofit lnSpcReduction="10000"/>
          </a:bodyPr>
          <a:lstStyle/>
          <a:p>
            <a:r>
              <a:rPr lang="en-GB"/>
              <a:t>MUSR2025 St John’s Canada</a:t>
            </a:r>
          </a:p>
          <a:p>
            <a:r>
              <a:rPr lang="en-GB"/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16473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BE50-A691-2D85-535C-E039289A4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6E729-97A3-2038-D1AD-5B082EDE3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/>
              <a:t>Now fully Transitioned to ISIS ownership (2023)</a:t>
            </a:r>
          </a:p>
          <a:p>
            <a:endParaRPr lang="en-GB"/>
          </a:p>
          <a:p>
            <a:r>
              <a:rPr lang="en-GB"/>
              <a:t>£3.5M Refurbishment Program Complete</a:t>
            </a:r>
          </a:p>
          <a:p>
            <a:endParaRPr lang="en-GB"/>
          </a:p>
          <a:p>
            <a:r>
              <a:rPr lang="en-GB"/>
              <a:t>Instrument developments on both EC and RIKEN muons give a coherent facility</a:t>
            </a:r>
          </a:p>
          <a:p>
            <a:endParaRPr lang="en-GB"/>
          </a:p>
          <a:p>
            <a:r>
              <a:rPr lang="en-GB"/>
              <a:t>Celebrate the continuing collaboration with RIKEN</a:t>
            </a:r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37A9A-0CF0-E1F0-4DA2-A30120C6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RIKEN-RAL Beamlines</a:t>
            </a:r>
          </a:p>
        </p:txBody>
      </p:sp>
      <p:pic>
        <p:nvPicPr>
          <p:cNvPr id="5" name="Picture 4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3EB6397D-B86D-FFD7-E479-2260953E6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60" y="1149210"/>
            <a:ext cx="5373592" cy="4030194"/>
          </a:xfrm>
          <a:prstGeom prst="rect">
            <a:avLst/>
          </a:prstGeom>
        </p:spPr>
      </p:pic>
      <p:pic>
        <p:nvPicPr>
          <p:cNvPr id="6" name="Picture 5" descr="A cupcake with flags on top&#10;&#10;AI-generated content may be incorrect.">
            <a:extLst>
              <a:ext uri="{FF2B5EF4-FFF2-40B4-BE49-F238E27FC236}">
                <a16:creationId xmlns:a16="http://schemas.microsoft.com/office/drawing/2014/main" id="{A729A10D-C6E5-3BFC-00BF-DA8DDE6B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57" y="5886910"/>
            <a:ext cx="1290803" cy="9444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949ECE-5AE8-A22A-3B05-E6B5ECA2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45" y="1418324"/>
            <a:ext cx="5435421" cy="362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C0EE1B-F89D-3CC7-6EE6-E9FEAB27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317" y="1958992"/>
            <a:ext cx="6466239" cy="250903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249D-81AA-A22F-CE3C-4B2181CE3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419062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Still the original solenoid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Showing signs of 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Solenoid Ordered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Simple automated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Cryogen-free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Operating costs greatly reduced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/>
              <a:t>Pays for itself within 2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/>
              <a:t>Massive reduction CO2 emissions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A6A1A3-39C9-A6F4-8016-7D3BCCAA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RIKEN Solenoid replacement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D9717-2C6E-A17A-65D6-7CC360176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59"/>
          <a:stretch/>
        </p:blipFill>
        <p:spPr>
          <a:xfrm>
            <a:off x="4478736" y="1021860"/>
            <a:ext cx="6466239" cy="48142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CDAA1ED-9539-5CEC-2C56-F62649500938}"/>
              </a:ext>
            </a:extLst>
          </p:cNvPr>
          <p:cNvSpPr/>
          <p:nvPr/>
        </p:nvSpPr>
        <p:spPr>
          <a:xfrm>
            <a:off x="6741459" y="1837765"/>
            <a:ext cx="2501153" cy="2357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upcake with flags on top&#10;&#10;AI-generated content may be incorrect.">
            <a:extLst>
              <a:ext uri="{FF2B5EF4-FFF2-40B4-BE49-F238E27FC236}">
                <a16:creationId xmlns:a16="http://schemas.microsoft.com/office/drawing/2014/main" id="{B6319AC6-6255-10E7-55D5-18E5E5BC1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57" y="5886910"/>
            <a:ext cx="1290803" cy="9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8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648" t="3291" r="1364" b="10423"/>
          <a:stretch/>
        </p:blipFill>
        <p:spPr>
          <a:xfrm>
            <a:off x="108154" y="947030"/>
            <a:ext cx="11975691" cy="358802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71373" y="162387"/>
            <a:ext cx="5161866" cy="648774"/>
          </a:xfrm>
        </p:spPr>
        <p:txBody>
          <a:bodyPr/>
          <a:lstStyle/>
          <a:p>
            <a:pPr algn="l"/>
            <a:r>
              <a:rPr lang="en-GB" sz="4000" noProof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Draft phasing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8A42A-17E3-4DBC-A425-1DA1937BBA8D}"/>
              </a:ext>
            </a:extLst>
          </p:cNvPr>
          <p:cNvSpPr txBox="1"/>
          <p:nvPr/>
        </p:nvSpPr>
        <p:spPr>
          <a:xfrm>
            <a:off x="380806" y="178798"/>
            <a:ext cx="1104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Endeavour Programme Management: project phasing</a:t>
            </a:r>
          </a:p>
        </p:txBody>
      </p:sp>
      <p:pic>
        <p:nvPicPr>
          <p:cNvPr id="2" name="Content Placeholder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B86CC4F2-C526-B4E8-593A-314395D0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79" y="3596107"/>
            <a:ext cx="5580063" cy="2627868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76BBF09-2590-CE10-4DD3-3915F2FABA40}"/>
              </a:ext>
            </a:extLst>
          </p:cNvPr>
          <p:cNvSpPr txBox="1">
            <a:spLocks/>
          </p:cNvSpPr>
          <p:nvPr/>
        </p:nvSpPr>
        <p:spPr>
          <a:xfrm>
            <a:off x="1086225" y="4733489"/>
            <a:ext cx="3931794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/>
          </a:p>
          <a:p>
            <a:pPr lvl="1"/>
            <a:r>
              <a:rPr lang="en-GB"/>
              <a:t>Implementation Review Meeting 6</a:t>
            </a:r>
            <a:r>
              <a:rPr lang="en-GB" baseline="30000"/>
              <a:t>th</a:t>
            </a:r>
            <a:r>
              <a:rPr lang="en-GB"/>
              <a:t> Sept 2023 </a:t>
            </a:r>
          </a:p>
        </p:txBody>
      </p:sp>
    </p:spTree>
    <p:extLst>
      <p:ext uri="{BB962C8B-B14F-4D97-AF65-F5344CB8AC3E}">
        <p14:creationId xmlns:p14="http://schemas.microsoft.com/office/powerpoint/2010/main" val="287866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2CB69AA-C70D-0836-51A1-F72DB5E36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2" y="2952714"/>
            <a:ext cx="4833343" cy="37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DA7F60-DEE4-4099-9C5D-703437E7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83102"/>
          </a:xfrm>
        </p:spPr>
        <p:txBody>
          <a:bodyPr>
            <a:normAutofit/>
          </a:bodyPr>
          <a:lstStyle/>
          <a:p>
            <a:r>
              <a:rPr lang="en-GB"/>
              <a:t>Super-</a:t>
            </a:r>
            <a:r>
              <a:rPr lang="en-GB" err="1"/>
              <a:t>MuSR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2FD707-40A1-4B12-80D7-F3F8CAC72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224" y="489025"/>
            <a:ext cx="5657606" cy="823912"/>
          </a:xfrm>
        </p:spPr>
        <p:txBody>
          <a:bodyPr/>
          <a:lstStyle/>
          <a:p>
            <a:r>
              <a:rPr lang="en-GB"/>
              <a:t>Detector and instrument improvements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13A6E4-AF2B-444E-B5DF-B7CB5407F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96186" y="1436837"/>
            <a:ext cx="5657605" cy="3684588"/>
          </a:xfrm>
        </p:spPr>
        <p:txBody>
          <a:bodyPr/>
          <a:lstStyle/>
          <a:p>
            <a:pPr lvl="1"/>
            <a:r>
              <a:rPr lang="en-GB"/>
              <a:t>Use full muon flux and maximise information per muon</a:t>
            </a:r>
          </a:p>
          <a:p>
            <a:pPr lvl="1"/>
            <a:r>
              <a:rPr lang="en-GB"/>
              <a:t>New transverse magnet and cruciform with flypast tube</a:t>
            </a:r>
          </a:p>
          <a:p>
            <a:pPr lvl="1"/>
            <a:r>
              <a:rPr lang="en-GB"/>
              <a:t>Better zero-field (correcting quadrupolar terms)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529674-80E0-4443-B7D1-5F22C7F0A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3454" y="489025"/>
            <a:ext cx="5657606" cy="823912"/>
          </a:xfrm>
        </p:spPr>
        <p:txBody>
          <a:bodyPr/>
          <a:lstStyle/>
          <a:p>
            <a:r>
              <a:rPr lang="en-GB"/>
              <a:t>Beamline improvements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427604-B0DC-4556-8F6A-AACAC74B2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28039" y="1436837"/>
            <a:ext cx="5657606" cy="3684588"/>
          </a:xfrm>
        </p:spPr>
        <p:txBody>
          <a:bodyPr/>
          <a:lstStyle/>
          <a:p>
            <a:pPr lvl="1"/>
            <a:r>
              <a:rPr lang="en-GB"/>
              <a:t>Pulse slicer reducing muon pulse length to ~10ns</a:t>
            </a:r>
          </a:p>
          <a:p>
            <a:pPr lvl="1"/>
            <a:r>
              <a:rPr lang="en-GB"/>
              <a:t>Spin rotators allowing higher transverse field experiments</a:t>
            </a:r>
          </a:p>
        </p:txBody>
      </p:sp>
      <p:pic>
        <p:nvPicPr>
          <p:cNvPr id="3" name="Content Placeholder 63">
            <a:extLst>
              <a:ext uri="{FF2B5EF4-FFF2-40B4-BE49-F238E27FC236}">
                <a16:creationId xmlns:a16="http://schemas.microsoft.com/office/drawing/2014/main" id="{551658EA-7F54-F965-B7CE-1D9CFA8B7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36" y="2215244"/>
            <a:ext cx="6910488" cy="435133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4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9607A3C5-7F54-D230-C6ED-23A8A2CF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530" y="4640678"/>
            <a:ext cx="2953115" cy="221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7FE13C-DF98-D594-9123-7FDB8CCC0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31"/>
          <a:stretch>
            <a:fillRect/>
          </a:stretch>
        </p:blipFill>
        <p:spPr>
          <a:xfrm>
            <a:off x="2409881" y="1720256"/>
            <a:ext cx="7372237" cy="4146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92BC7-701C-10CC-23E7-8992C30AA4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815"/>
          <a:stretch/>
        </p:blipFill>
        <p:spPr>
          <a:xfrm>
            <a:off x="266235" y="4953198"/>
            <a:ext cx="1702236" cy="1797227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E84F0-BAF9-D5A3-108F-3244FF64A63F}"/>
              </a:ext>
            </a:extLst>
          </p:cNvPr>
          <p:cNvSpPr txBox="1"/>
          <p:nvPr/>
        </p:nvSpPr>
        <p:spPr>
          <a:xfrm>
            <a:off x="503958" y="2313327"/>
            <a:ext cx="32629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Spectrometer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Detector R&amp;D completed, and manufacture started in June 2025.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Spectrometer magnet design completed and now in procurement and manufacture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Spectrometer framework final design progressing well.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E416D-AE4F-2DB3-D64B-3CF824068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41" y="5255529"/>
            <a:ext cx="2514600" cy="1385402"/>
          </a:xfrm>
          <a:prstGeom prst="rect">
            <a:avLst/>
          </a:prstGeom>
        </p:spPr>
      </p:pic>
      <p:pic>
        <p:nvPicPr>
          <p:cNvPr id="1026" name="Picture 2" descr="A large, shiny piece of metal mounted on a platform.">
            <a:extLst>
              <a:ext uri="{FF2B5EF4-FFF2-40B4-BE49-F238E27FC236}">
                <a16:creationId xmlns:a16="http://schemas.microsoft.com/office/drawing/2014/main" id="{99424D4E-8088-DD1A-470F-F402A79D9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23663" r="9158" b="18737"/>
          <a:stretch/>
        </p:blipFill>
        <p:spPr bwMode="auto">
          <a:xfrm>
            <a:off x="10133489" y="73560"/>
            <a:ext cx="1800045" cy="132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0CC96D9-6899-10F2-6B71-DF0531CA92C8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41" y="3586944"/>
            <a:ext cx="2514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DF0E6C-D50D-F8BD-0432-60A30F9132E3}"/>
              </a:ext>
            </a:extLst>
          </p:cNvPr>
          <p:cNvSpPr txBox="1"/>
          <p:nvPr/>
        </p:nvSpPr>
        <p:spPr>
          <a:xfrm>
            <a:off x="5460999" y="5090820"/>
            <a:ext cx="3712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Pulse Slicer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 completed, components in manufacture and assembly due to be completed in June 2025.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Testing of the pulse slicer and pulse slicer power supply is underway.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29A7D-2C55-D352-9E20-51AF778083C3}"/>
              </a:ext>
            </a:extLst>
          </p:cNvPr>
          <p:cNvSpPr txBox="1"/>
          <p:nvPr/>
        </p:nvSpPr>
        <p:spPr>
          <a:xfrm>
            <a:off x="6096000" y="119818"/>
            <a:ext cx="40374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Spin Rotators in </a:t>
            </a:r>
            <a:r>
              <a:rPr kumimoji="0" lang="en-GB" sz="1800" b="0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caliboration</a:t>
            </a: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with PSI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manufacture, with some components already delivered to site.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voltage testing to begin in July 2025.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613CF-DBB1-4FBB-1589-BF33DC8D87BA}"/>
              </a:ext>
            </a:extLst>
          </p:cNvPr>
          <p:cNvSpPr txBox="1"/>
          <p:nvPr/>
        </p:nvSpPr>
        <p:spPr>
          <a:xfrm>
            <a:off x="426949" y="962613"/>
            <a:ext cx="5008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project is progressing very well, with the beamline components now in manufacture and testing and new data acquisition software being tested on HIFI and MUSR. </a:t>
            </a:r>
          </a:p>
        </p:txBody>
      </p:sp>
      <p:pic>
        <p:nvPicPr>
          <p:cNvPr id="21" name="Picture 20" descr="A person standing on top of a large metal cylinder&#10;&#10;AI-generated content may be incorrect.">
            <a:extLst>
              <a:ext uri="{FF2B5EF4-FFF2-40B4-BE49-F238E27FC236}">
                <a16:creationId xmlns:a16="http://schemas.microsoft.com/office/drawing/2014/main" id="{3EE57A6A-611C-DA6B-A656-BD1160048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30386" r="2003" b="21965"/>
          <a:stretch/>
        </p:blipFill>
        <p:spPr>
          <a:xfrm>
            <a:off x="9544395" y="1528130"/>
            <a:ext cx="2381369" cy="15703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3A468F-B7DD-8148-540A-305CB3C93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8510" y="5648308"/>
            <a:ext cx="2680355" cy="10599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79AF14-2EFD-328C-A29B-48FDA98C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Super-</a:t>
            </a:r>
            <a:r>
              <a:rPr lang="en-GB" err="1"/>
              <a:t>MuSR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3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EBA86-C809-0499-C4BF-10CA40EDD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5F42219-BB30-7BA5-0A61-FE4D819A67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B9405B-1B15-72CC-0874-F35FC36C03AB}"/>
              </a:ext>
            </a:extLst>
          </p:cNvPr>
          <p:cNvGrpSpPr/>
          <p:nvPr/>
        </p:nvGrpSpPr>
        <p:grpSpPr>
          <a:xfrm>
            <a:off x="8904299" y="504293"/>
            <a:ext cx="2574286" cy="1646779"/>
            <a:chOff x="1503948" y="5270267"/>
            <a:chExt cx="1895842" cy="120015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AC39430-0A55-2C60-70BA-B20066D1D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7105" y="5473235"/>
              <a:ext cx="1464333" cy="794215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32" name="Cloud 31">
              <a:extLst>
                <a:ext uri="{FF2B5EF4-FFF2-40B4-BE49-F238E27FC236}">
                  <a16:creationId xmlns:a16="http://schemas.microsoft.com/office/drawing/2014/main" id="{46C9FEA0-8226-F20E-2796-9CE1D71869D9}"/>
                </a:ext>
              </a:extLst>
            </p:cNvPr>
            <p:cNvSpPr/>
            <p:nvPr/>
          </p:nvSpPr>
          <p:spPr>
            <a:xfrm>
              <a:off x="1503948" y="5270267"/>
              <a:ext cx="1895842" cy="1200150"/>
            </a:xfrm>
            <a:prstGeom prst="cloud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59DC345-72F6-CB2A-952C-03CFAE99C285}"/>
              </a:ext>
            </a:extLst>
          </p:cNvPr>
          <p:cNvGrpSpPr/>
          <p:nvPr/>
        </p:nvGrpSpPr>
        <p:grpSpPr>
          <a:xfrm>
            <a:off x="8449624" y="2280221"/>
            <a:ext cx="3465546" cy="4338548"/>
            <a:chOff x="8449624" y="2110865"/>
            <a:chExt cx="3465546" cy="4606630"/>
          </a:xfrm>
        </p:grpSpPr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2E3E4211-5CE9-DB84-23E3-CC737A737642}"/>
                </a:ext>
              </a:extLst>
            </p:cNvPr>
            <p:cNvSpPr/>
            <p:nvPr/>
          </p:nvSpPr>
          <p:spPr>
            <a:xfrm>
              <a:off x="9722849" y="2110865"/>
              <a:ext cx="919096" cy="687754"/>
            </a:xfrm>
            <a:prstGeom prst="down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3DFE00-2A1D-4E66-0A42-2ABEE36B0CDE}"/>
                </a:ext>
              </a:extLst>
            </p:cNvPr>
            <p:cNvGrpSpPr/>
            <p:nvPr/>
          </p:nvGrpSpPr>
          <p:grpSpPr>
            <a:xfrm>
              <a:off x="8449624" y="3117495"/>
              <a:ext cx="3465546" cy="3600000"/>
              <a:chOff x="4187558" y="3186670"/>
              <a:chExt cx="3465546" cy="360000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6C6A553D-A4CE-C800-D2AF-AAE275ADAE23}"/>
                  </a:ext>
                </a:extLst>
              </p:cNvPr>
              <p:cNvSpPr/>
              <p:nvPr/>
            </p:nvSpPr>
            <p:spPr>
              <a:xfrm>
                <a:off x="4187559" y="3186670"/>
                <a:ext cx="3465545" cy="3600000"/>
              </a:xfrm>
              <a:prstGeom prst="roundRect">
                <a:avLst>
                  <a:gd name="adj" fmla="val 9005"/>
                </a:avLst>
              </a:prstGeom>
              <a:solidFill>
                <a:srgbClr val="4472C4">
                  <a:alpha val="40000"/>
                </a:srgb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9D81086-B823-9D78-798A-39253499B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3449" y="4368800"/>
                <a:ext cx="3313765" cy="222591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C7BA4A0-34C7-FE19-353F-909B3B3BB733}"/>
                  </a:ext>
                </a:extLst>
              </p:cNvPr>
              <p:cNvSpPr txBox="1"/>
              <p:nvPr/>
            </p:nvSpPr>
            <p:spPr>
              <a:xfrm>
                <a:off x="4187558" y="3732164"/>
                <a:ext cx="34645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Power Signal Processing: options from peak-finders to Machine Learning.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AEE7B2-86AB-533B-C862-96657580F84E}"/>
                  </a:ext>
                </a:extLst>
              </p:cNvPr>
              <p:cNvSpPr/>
              <p:nvPr/>
            </p:nvSpPr>
            <p:spPr>
              <a:xfrm>
                <a:off x="4624143" y="3194924"/>
                <a:ext cx="25923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Event Formation Unit</a:t>
                </a:r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712B39-7084-0AAC-91DD-DC00D663E874}"/>
              </a:ext>
            </a:extLst>
          </p:cNvPr>
          <p:cNvGrpSpPr/>
          <p:nvPr/>
        </p:nvGrpSpPr>
        <p:grpSpPr>
          <a:xfrm>
            <a:off x="4326010" y="3227077"/>
            <a:ext cx="4048767" cy="3391691"/>
            <a:chOff x="4326010" y="3117495"/>
            <a:chExt cx="4048767" cy="36000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07EDFAA-C36B-1878-03AE-1A6EBC38D4EA}"/>
                </a:ext>
              </a:extLst>
            </p:cNvPr>
            <p:cNvGrpSpPr/>
            <p:nvPr/>
          </p:nvGrpSpPr>
          <p:grpSpPr>
            <a:xfrm>
              <a:off x="4326010" y="3117495"/>
              <a:ext cx="3465545" cy="3600000"/>
              <a:chOff x="4187559" y="3186670"/>
              <a:chExt cx="3465545" cy="3600000"/>
            </a:xfrm>
          </p:grpSpPr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6788C323-9061-AA5D-27A8-6555EE856AF8}"/>
                  </a:ext>
                </a:extLst>
              </p:cNvPr>
              <p:cNvSpPr/>
              <p:nvPr/>
            </p:nvSpPr>
            <p:spPr>
              <a:xfrm>
                <a:off x="4187559" y="3186670"/>
                <a:ext cx="3465545" cy="3600000"/>
              </a:xfrm>
              <a:prstGeom prst="roundRect">
                <a:avLst>
                  <a:gd name="adj" fmla="val 9005"/>
                </a:avLst>
              </a:prstGeom>
              <a:solidFill>
                <a:srgbClr val="4472C4">
                  <a:alpha val="40000"/>
                </a:srgb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A308CF7-8291-4BA0-CC29-33F342748ABD}"/>
                  </a:ext>
                </a:extLst>
              </p:cNvPr>
              <p:cNvSpPr/>
              <p:nvPr/>
            </p:nvSpPr>
            <p:spPr>
              <a:xfrm>
                <a:off x="5008061" y="3194924"/>
                <a:ext cx="18245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Event Filtering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406F1A1-2251-B6C2-FB94-1AB4D607ED76}"/>
                </a:ext>
              </a:extLst>
            </p:cNvPr>
            <p:cNvSpPr txBox="1"/>
            <p:nvPr/>
          </p:nvSpPr>
          <p:spPr>
            <a:xfrm>
              <a:off x="5453828" y="4136792"/>
              <a:ext cx="233772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Flexibly select the events that are important for analysis. Filter on parameters such as sample temperature or laser status.</a:t>
              </a:r>
            </a:p>
          </p:txBody>
        </p:sp>
        <p:pic>
          <p:nvPicPr>
            <p:cNvPr id="1026" name="Picture 2" descr="Funnel - Free Tools and utensils icons">
              <a:extLst>
                <a:ext uri="{FF2B5EF4-FFF2-40B4-BE49-F238E27FC236}">
                  <a16:creationId xmlns:a16="http://schemas.microsoft.com/office/drawing/2014/main" id="{1CCC062F-052C-F7B3-900C-2CBA99FDDA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12089" y="4041360"/>
              <a:ext cx="956831" cy="1677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05DF0D45-5E5D-A7E3-7AD6-ED39898F129A}"/>
                </a:ext>
              </a:extLst>
            </p:cNvPr>
            <p:cNvSpPr/>
            <p:nvPr/>
          </p:nvSpPr>
          <p:spPr>
            <a:xfrm rot="5400000">
              <a:off x="7671414" y="4709396"/>
              <a:ext cx="919096" cy="487631"/>
            </a:xfrm>
            <a:prstGeom prst="down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69017F6-A0B9-A8A6-2C1D-4BF246F47DE5}"/>
              </a:ext>
            </a:extLst>
          </p:cNvPr>
          <p:cNvGrpSpPr/>
          <p:nvPr/>
        </p:nvGrpSpPr>
        <p:grpSpPr>
          <a:xfrm>
            <a:off x="202396" y="3249051"/>
            <a:ext cx="4001079" cy="3369718"/>
            <a:chOff x="202396" y="3117495"/>
            <a:chExt cx="4001079" cy="3600000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439F648-1853-A14C-E3AE-A7472EDC6E2A}"/>
                </a:ext>
              </a:extLst>
            </p:cNvPr>
            <p:cNvSpPr/>
            <p:nvPr/>
          </p:nvSpPr>
          <p:spPr>
            <a:xfrm>
              <a:off x="202396" y="3117495"/>
              <a:ext cx="3465545" cy="3600000"/>
            </a:xfrm>
            <a:prstGeom prst="roundRect">
              <a:avLst>
                <a:gd name="adj" fmla="val 9005"/>
              </a:avLst>
            </a:prstGeom>
            <a:solidFill>
              <a:srgbClr val="4472C4">
                <a:alpha val="40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1825CA-9D7C-FC1E-2901-2C9D31D21CEE}"/>
                </a:ext>
              </a:extLst>
            </p:cNvPr>
            <p:cNvSpPr/>
            <p:nvPr/>
          </p:nvSpPr>
          <p:spPr>
            <a:xfrm>
              <a:off x="359932" y="3125749"/>
              <a:ext cx="31504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Data Analysis &amp; Retention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728572-2E31-6C55-0C0E-4A0CE8903B23}"/>
                </a:ext>
              </a:extLst>
            </p:cNvPr>
            <p:cNvGrpSpPr/>
            <p:nvPr/>
          </p:nvGrpSpPr>
          <p:grpSpPr>
            <a:xfrm>
              <a:off x="413511" y="5764449"/>
              <a:ext cx="2903192" cy="601435"/>
              <a:chOff x="10072353" y="4496794"/>
              <a:chExt cx="2903192" cy="601435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116405D-B10B-7293-81C2-261EB4B63E67}"/>
                  </a:ext>
                </a:extLst>
              </p:cNvPr>
              <p:cNvGrpSpPr/>
              <p:nvPr/>
            </p:nvGrpSpPr>
            <p:grpSpPr>
              <a:xfrm>
                <a:off x="10072353" y="4496794"/>
                <a:ext cx="1499961" cy="586452"/>
                <a:chOff x="10092785" y="4282451"/>
                <a:chExt cx="1499961" cy="586452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840A92C6-9F93-9846-1707-26973A91B7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92785" y="4282451"/>
                  <a:ext cx="560387" cy="586452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7E7076EE-8477-E92A-60A2-5567F655A1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93256" y="4282451"/>
                  <a:ext cx="899490" cy="586452"/>
                </a:xfrm>
                <a:prstGeom prst="rect">
                  <a:avLst/>
                </a:prstGeom>
              </p:spPr>
            </p:pic>
          </p:grp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1870E55-87B4-3C57-B194-B220B9667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47124" y="4496794"/>
                <a:ext cx="1328421" cy="601435"/>
              </a:xfrm>
              <a:prstGeom prst="rect">
                <a:avLst/>
              </a:prstGeom>
            </p:spPr>
          </p:pic>
        </p:grp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1C8CAF1-BA6F-C284-6C8C-1D6A009C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350" y="4064620"/>
              <a:ext cx="2008005" cy="1488017"/>
            </a:xfrm>
            <a:prstGeom prst="rect">
              <a:avLst/>
            </a:prstGeom>
          </p:spPr>
        </p:pic>
        <p:sp>
          <p:nvSpPr>
            <p:cNvPr id="93" name="Down Arrow 92">
              <a:extLst>
                <a:ext uri="{FF2B5EF4-FFF2-40B4-BE49-F238E27FC236}">
                  <a16:creationId xmlns:a16="http://schemas.microsoft.com/office/drawing/2014/main" id="{0EE21CA4-49D3-936F-B382-F786132E5A84}"/>
                </a:ext>
              </a:extLst>
            </p:cNvPr>
            <p:cNvSpPr/>
            <p:nvPr/>
          </p:nvSpPr>
          <p:spPr>
            <a:xfrm rot="5400000">
              <a:off x="3500112" y="4709395"/>
              <a:ext cx="919096" cy="487631"/>
            </a:xfrm>
            <a:prstGeom prst="down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9C85D18-5339-D7CE-512E-9DDECBB35B73}"/>
                </a:ext>
              </a:extLst>
            </p:cNvPr>
            <p:cNvSpPr/>
            <p:nvPr/>
          </p:nvSpPr>
          <p:spPr>
            <a:xfrm>
              <a:off x="251633" y="3660333"/>
              <a:ext cx="33201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Creation of .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nxs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files and archiving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46530A-A7B5-06C9-53AA-7EF7B5787351}"/>
              </a:ext>
            </a:extLst>
          </p:cNvPr>
          <p:cNvGrpSpPr/>
          <p:nvPr/>
        </p:nvGrpSpPr>
        <p:grpSpPr>
          <a:xfrm>
            <a:off x="-76653" y="756359"/>
            <a:ext cx="3538952" cy="2470719"/>
            <a:chOff x="39454" y="233996"/>
            <a:chExt cx="3538952" cy="24707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FCFAC19-A3A7-9357-4AE7-9BCEC067F090}"/>
                </a:ext>
              </a:extLst>
            </p:cNvPr>
            <p:cNvGrpSpPr/>
            <p:nvPr/>
          </p:nvGrpSpPr>
          <p:grpSpPr>
            <a:xfrm>
              <a:off x="39454" y="233996"/>
              <a:ext cx="3538952" cy="2470719"/>
              <a:chOff x="-265648" y="494473"/>
              <a:chExt cx="3538952" cy="24707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F4AA133-619D-EF57-DA2D-C36D80B953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500" b="83100" l="0" r="78378">
                            <a14:foregroundMark x1="1405" y1="42400" x2="13838" y2="46000"/>
                            <a14:foregroundMark x1="62270" y1="68000" x2="73351" y2="62900"/>
                            <a14:foregroundMark x1="59730" y1="68300" x2="59730" y2="68300"/>
                            <a14:foregroundMark x1="12108" y1="51100" x2="33459" y2="61100"/>
                            <a14:foregroundMark x1="52162" y1="63700" x2="66703" y2="68700"/>
                            <a14:foregroundMark x1="73946" y1="62600" x2="70432" y2="54300"/>
                            <a14:foregroundMark x1="74486" y1="65100" x2="72541" y2="51800"/>
                            <a14:foregroundMark x1="76054" y1="68300" x2="75297" y2="50400"/>
                            <a14:foregroundMark x1="4919" y1="9300" x2="70595" y2="44600"/>
                            <a14:foregroundMark x1="1027" y1="48200" x2="32919" y2="65500"/>
                            <a14:foregroundMark x1="35243" y1="46000" x2="59351" y2="74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2879"/>
              <a:stretch/>
            </p:blipFill>
            <p:spPr>
              <a:xfrm flipH="1">
                <a:off x="19049" y="494473"/>
                <a:ext cx="3254255" cy="2280914"/>
              </a:xfrm>
              <a:prstGeom prst="rect">
                <a:avLst/>
              </a:prstGeom>
            </p:spPr>
          </p:pic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FCD38D2F-79ED-38BF-D356-1D98481A26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835" y="1411391"/>
                <a:ext cx="1057951" cy="155380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9A8754-8FDD-2235-0ECC-BF38857D8C9F}"/>
                  </a:ext>
                </a:extLst>
              </p:cNvPr>
              <p:cNvSpPr txBox="1"/>
              <p:nvPr/>
            </p:nvSpPr>
            <p:spPr>
              <a:xfrm rot="20661152">
                <a:off x="-265648" y="757569"/>
                <a:ext cx="31736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Lots of particles arrive at the detector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B81523-A259-3F1D-2CE5-45DD2E04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0" y="2332961"/>
              <a:ext cx="255231" cy="29155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20C2CD3-C45D-0FF7-C195-B668593A5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051" y="2041409"/>
              <a:ext cx="255231" cy="29155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9C1F9EB-ACE4-A0C6-3F70-D76E3EDAC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0982" y="1308955"/>
              <a:ext cx="255231" cy="29155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F5A0A1-06FA-BE30-207C-3E30A9AAC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4559" y="1757858"/>
              <a:ext cx="255231" cy="29155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6BAC677C-4856-DDDC-72FE-3E80195D2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085" y="1506176"/>
              <a:ext cx="255231" cy="29155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A06F261-626D-0843-E629-2FDBEB85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876" y="1939234"/>
              <a:ext cx="255231" cy="29155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B51CCB-7F00-2CDE-83E3-E1FBAEF34A43}"/>
              </a:ext>
            </a:extLst>
          </p:cNvPr>
          <p:cNvGrpSpPr/>
          <p:nvPr/>
        </p:nvGrpSpPr>
        <p:grpSpPr>
          <a:xfrm>
            <a:off x="4079048" y="597731"/>
            <a:ext cx="4131422" cy="2148858"/>
            <a:chOff x="3999540" y="237544"/>
            <a:chExt cx="4131422" cy="21488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EB0BD07-BDA1-BB5C-E031-A187EC543EF0}"/>
                </a:ext>
              </a:extLst>
            </p:cNvPr>
            <p:cNvGrpSpPr/>
            <p:nvPr/>
          </p:nvGrpSpPr>
          <p:grpSpPr>
            <a:xfrm>
              <a:off x="3999540" y="237544"/>
              <a:ext cx="4131422" cy="2148858"/>
              <a:chOff x="3999540" y="237544"/>
              <a:chExt cx="4131422" cy="2148858"/>
            </a:xfrm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C72FC7D2-738E-EADF-C917-09BAD79C173F}"/>
                  </a:ext>
                </a:extLst>
              </p:cNvPr>
              <p:cNvSpPr/>
              <p:nvPr/>
            </p:nvSpPr>
            <p:spPr>
              <a:xfrm>
                <a:off x="3999540" y="237544"/>
                <a:ext cx="4131422" cy="913370"/>
              </a:xfrm>
              <a:prstGeom prst="rightArrow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Signals are </a:t>
                </a:r>
                <a:r>
                  <a: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streamed</a:t>
                </a: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 directly to a broker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7AD831B-7512-FAA0-4CC6-B57950006936}"/>
                  </a:ext>
                </a:extLst>
              </p:cNvPr>
              <p:cNvSpPr/>
              <p:nvPr/>
            </p:nvSpPr>
            <p:spPr>
              <a:xfrm>
                <a:off x="5045742" y="1924737"/>
                <a:ext cx="16306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NI </a:t>
                </a:r>
                <a:r>
                  <a:rPr kumimoji="0" lang="en-GB" sz="24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DAQ</a:t>
                </a:r>
                <a:r>
                  <a: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121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403C48-E5CA-A65A-B9B6-6E79BC545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830" b="89238" l="3167" r="96833">
                          <a14:foregroundMark x1="3167" y1="37220" x2="3167" y2="37220"/>
                          <a14:foregroundMark x1="5656" y1="53363" x2="5656" y2="53363"/>
                          <a14:foregroundMark x1="90950" y1="42601" x2="90950" y2="42601"/>
                          <a14:foregroundMark x1="96833" y1="35874" x2="96833" y2="35874"/>
                          <a14:foregroundMark x1="80204" y1="20179" x2="80204" y2="20179"/>
                          <a14:foregroundMark x1="28281" y1="13004" x2="28281" y2="13004"/>
                          <a14:foregroundMark x1="38462" y1="17040" x2="38462" y2="17040"/>
                          <a14:foregroundMark x1="11199" y1="24215" x2="11199" y2="24215"/>
                          <a14:foregroundMark x1="16176" y1="17489" x2="16176" y2="17489"/>
                          <a14:foregroundMark x1="16855" y1="17040" x2="17195" y2="16592"/>
                          <a14:foregroundMark x1="19005" y1="14798" x2="20249" y2="13901"/>
                          <a14:foregroundMark x1="22964" y1="11659" x2="25113" y2="9865"/>
                          <a14:foregroundMark x1="26923" y1="8520" x2="28620" y2="8520"/>
                          <a14:foregroundMark x1="28959" y1="8072" x2="29977" y2="7175"/>
                          <a14:foregroundMark x1="32240" y1="6726" x2="33937" y2="5830"/>
                          <a14:foregroundMark x1="36199" y1="5830" x2="37670" y2="5830"/>
                          <a14:foregroundMark x1="42081" y1="7623" x2="45023" y2="8072"/>
                          <a14:foregroundMark x1="48077" y1="8520" x2="49208" y2="8969"/>
                          <a14:foregroundMark x1="51697" y1="9865" x2="52376" y2="9865"/>
                          <a14:foregroundMark x1="54525" y1="8520" x2="55204" y2="8520"/>
                          <a14:foregroundMark x1="55995" y1="8072" x2="55995" y2="8072"/>
                          <a14:foregroundMark x1="58032" y1="8072" x2="58937" y2="8072"/>
                          <a14:foregroundMark x1="61086" y1="8072" x2="61878" y2="8072"/>
                          <a14:foregroundMark x1="63235" y1="7175" x2="64367" y2="7175"/>
                          <a14:foregroundMark x1="65385" y1="7175" x2="66403" y2="7175"/>
                          <a14:foregroundMark x1="67873" y1="6726" x2="68778" y2="6726"/>
                          <a14:foregroundMark x1="70249" y1="6726" x2="70814" y2="6726"/>
                          <a14:foregroundMark x1="71154" y1="7175" x2="71154" y2="7175"/>
                          <a14:foregroundMark x1="72172" y1="8969" x2="72738" y2="11211"/>
                          <a14:foregroundMark x1="72964" y1="11211" x2="72964" y2="11211"/>
                          <a14:foregroundMark x1="73643" y1="13004" x2="73643" y2="13004"/>
                          <a14:foregroundMark x1="74774" y1="13901" x2="74774" y2="13901"/>
                          <a14:foregroundMark x1="75113" y1="13901" x2="75113" y2="13901"/>
                          <a14:foregroundMark x1="75226" y1="13901" x2="75226" y2="13901"/>
                          <a14:foregroundMark x1="76131" y1="16592" x2="76584" y2="17489"/>
                          <a14:foregroundMark x1="76923" y1="17489" x2="77602" y2="19283"/>
                          <a14:foregroundMark x1="79525" y1="20179" x2="79525" y2="20179"/>
                          <a14:foregroundMark x1="80204" y1="20179" x2="80204" y2="20179"/>
                          <a14:foregroundMark x1="81109" y1="21076" x2="81674" y2="21525"/>
                          <a14:foregroundMark x1="82014" y1="21973" x2="83258" y2="22422"/>
                          <a14:foregroundMark x1="84502" y1="22870" x2="84955" y2="23318"/>
                          <a14:foregroundMark x1="86652" y1="23318" x2="86652" y2="23318"/>
                          <a14:foregroundMark x1="87104" y1="23318" x2="88122" y2="25112"/>
                          <a14:foregroundMark x1="88348" y1="25112" x2="88348" y2="25112"/>
                          <a14:foregroundMark x1="88801" y1="25112" x2="89593" y2="26906"/>
                          <a14:foregroundMark x1="89819" y1="27354" x2="90271" y2="27354"/>
                          <a14:foregroundMark x1="90724" y1="27354" x2="90724" y2="27354"/>
                          <a14:foregroundMark x1="91176" y1="27354" x2="91176" y2="27354"/>
                          <a14:foregroundMark x1="91516" y1="27354" x2="91516" y2="27354"/>
                          <a14:foregroundMark x1="91742" y1="27354" x2="91290" y2="26906"/>
                          <a14:foregroundMark x1="90611" y1="23318" x2="90611" y2="23318"/>
                          <a14:foregroundMark x1="92647" y1="25561" x2="92647" y2="25561"/>
                          <a14:foregroundMark x1="92081" y1="25561" x2="92081" y2="25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8651" y="1054446"/>
              <a:ext cx="3584822" cy="9034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BD5A47-C82C-5ABF-7F09-BC4FC7CB77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5207" y="6663600"/>
            <a:ext cx="4456780" cy="229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B15B3C-3D62-2A03-036F-0C9300034DD8}"/>
              </a:ext>
            </a:extLst>
          </p:cNvPr>
          <p:cNvSpPr txBox="1"/>
          <p:nvPr/>
        </p:nvSpPr>
        <p:spPr>
          <a:xfrm>
            <a:off x="8374778" y="2636960"/>
            <a:ext cx="3779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6"/>
              </a:rPr>
              <a:t>2024: SCD Ada Lovelace Centre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4853F5-FDD3-8AD7-1E8A-E764E827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Muons</a:t>
            </a:r>
          </a:p>
        </p:txBody>
      </p:sp>
    </p:spTree>
    <p:extLst>
      <p:ext uri="{BB962C8B-B14F-4D97-AF65-F5344CB8AC3E}">
        <p14:creationId xmlns:p14="http://schemas.microsoft.com/office/powerpoint/2010/main" val="25297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9927-E2E3-05C6-F9AD-4F34FDA6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Muon enables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9ABEB9-38A0-AB75-5B69-8BCBDCDCA4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0459D-3B83-41D9-C38E-9276E82D8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Sweeping parameters</a:t>
            </a:r>
          </a:p>
          <a:p>
            <a:r>
              <a:rPr lang="en-GB"/>
              <a:t>Event driven</a:t>
            </a:r>
          </a:p>
          <a:p>
            <a:r>
              <a:rPr lang="en-GB"/>
              <a:t>Data Filtering</a:t>
            </a:r>
          </a:p>
          <a:p>
            <a:r>
              <a:rPr lang="en-GB"/>
              <a:t>Multi-hit rejection</a:t>
            </a:r>
          </a:p>
          <a:p>
            <a:endParaRPr lang="en-GB"/>
          </a:p>
          <a:p>
            <a:r>
              <a:rPr lang="en-GB"/>
              <a:t>Swept TF field on HiFi</a:t>
            </a:r>
          </a:p>
          <a:p>
            <a:pPr lvl="1"/>
            <a:r>
              <a:rPr lang="en-GB"/>
              <a:t>From 4G to 95 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69E72-BB2A-633D-7BF5-54D830D83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3" y="276225"/>
            <a:ext cx="3395662" cy="3452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75BEC-6BA6-D0A2-7E97-8CF90AA3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400174"/>
            <a:ext cx="3454893" cy="2981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8DCB6-DE5D-E82F-5D18-3BCFC54E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25" y="2814638"/>
            <a:ext cx="3852261" cy="332422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A577462-6EDD-CA75-CAB6-5064367AE751}"/>
              </a:ext>
            </a:extLst>
          </p:cNvPr>
          <p:cNvSpPr txBox="1">
            <a:spLocks/>
          </p:cNvSpPr>
          <p:nvPr/>
        </p:nvSpPr>
        <p:spPr>
          <a:xfrm>
            <a:off x="8321307" y="6221690"/>
            <a:ext cx="5829300" cy="1126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No dephasing!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4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3" y="2014101"/>
            <a:ext cx="2859312" cy="2144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43" y="3576592"/>
            <a:ext cx="3223947" cy="266583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62798" y="2854586"/>
            <a:ext cx="685800" cy="533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664127" y="2298397"/>
            <a:ext cx="127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Sample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3145465" y="2529230"/>
            <a:ext cx="518662" cy="3859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2985" y="4801691"/>
            <a:ext cx="160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(EMU data)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E4E96-F6D9-D3D2-C5E7-8C16C0C5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680096" cy="574675"/>
          </a:xfrm>
        </p:spPr>
        <p:txBody>
          <a:bodyPr>
            <a:normAutofit fontScale="90000"/>
          </a:bodyPr>
          <a:lstStyle/>
          <a:p>
            <a:r>
              <a:rPr lang="en-GB"/>
              <a:t>Optimising Muon Measurements of Small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416D6-B116-C702-E222-8ADFB67CE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050599"/>
            <a:ext cx="5829300" cy="4351338"/>
          </a:xfrm>
        </p:spPr>
        <p:txBody>
          <a:bodyPr/>
          <a:lstStyle/>
          <a:p>
            <a:r>
              <a:rPr lang="en-GB"/>
              <a:t>Test by measuring characteristic F-µ-F signal in</a:t>
            </a:r>
            <a:br>
              <a:rPr lang="en-GB"/>
            </a:br>
            <a:r>
              <a:rPr lang="en-GB"/>
              <a:t>a 4x4mm piece of PTFE suspended in beam</a:t>
            </a:r>
          </a:p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C5234B-E748-BCA7-96DA-3787462EA7B0}"/>
              </a:ext>
            </a:extLst>
          </p:cNvPr>
          <p:cNvSpPr txBox="1">
            <a:spLocks/>
          </p:cNvSpPr>
          <p:nvPr/>
        </p:nvSpPr>
        <p:spPr>
          <a:xfrm>
            <a:off x="6534904" y="1743620"/>
            <a:ext cx="43247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For suspended samples:</a:t>
            </a:r>
          </a:p>
          <a:p>
            <a:r>
              <a:rPr lang="en-GB">
                <a:solidFill>
                  <a:srgbClr val="FF0000"/>
                </a:solidFill>
              </a:rPr>
              <a:t>less than ~10mg of sample reqd.</a:t>
            </a:r>
          </a:p>
          <a:p>
            <a:r>
              <a:rPr lang="en-GB"/>
              <a:t>for clear, undistorted spectra.</a:t>
            </a:r>
          </a:p>
          <a:p>
            <a:endParaRPr lang="en-GB"/>
          </a:p>
          <a:p>
            <a:r>
              <a:rPr lang="en-GB"/>
              <a:t>At least an order of magnitude mass reduction compared typical sample mounting.</a:t>
            </a:r>
          </a:p>
          <a:p>
            <a:endParaRPr lang="en-GB"/>
          </a:p>
          <a:p>
            <a:r>
              <a:rPr lang="en-GB"/>
              <a:t>Successful in the Dilution Fridge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2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49FE8A-D621-8B3C-BF96-EAB926DCFD6C}"/>
              </a:ext>
            </a:extLst>
          </p:cNvPr>
          <p:cNvSpPr txBox="1"/>
          <p:nvPr/>
        </p:nvSpPr>
        <p:spPr>
          <a:xfrm>
            <a:off x="0" y="0"/>
            <a:ext cx="2981907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Composition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Muon life time</a:t>
            </a:r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2052" name="Picture 4" descr="Lithium chloride, , powder, &gt;= | 203637-10G | SIGMA-ALDRICH | SLS">
            <a:extLst>
              <a:ext uri="{FF2B5EF4-FFF2-40B4-BE49-F238E27FC236}">
                <a16:creationId xmlns:a16="http://schemas.microsoft.com/office/drawing/2014/main" id="{A71ADC7A-C378-D183-2E89-9A238F36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" y="830997"/>
            <a:ext cx="2490509" cy="36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92ED80-ACAA-40B8-07A6-BB5C6CB3B967}"/>
              </a:ext>
            </a:extLst>
          </p:cNvPr>
          <p:cNvGrpSpPr/>
          <p:nvPr/>
        </p:nvGrpSpPr>
        <p:grpSpPr>
          <a:xfrm>
            <a:off x="5541019" y="3342239"/>
            <a:ext cx="5829925" cy="3494621"/>
            <a:chOff x="2303276" y="461664"/>
            <a:chExt cx="6022252" cy="36165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1D1E17-442C-8E5F-3218-CE51C167D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3276" y="461664"/>
              <a:ext cx="6022252" cy="361655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5D5CC0-360F-90A3-F46F-5DD233CE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5733" y="562864"/>
              <a:ext cx="3786410" cy="22443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2C061D-8E1F-276A-89B2-91555377541A}"/>
                </a:ext>
              </a:extLst>
            </p:cNvPr>
            <p:cNvSpPr txBox="1"/>
            <p:nvPr/>
          </p:nvSpPr>
          <p:spPr>
            <a:xfrm>
              <a:off x="6757416" y="2815630"/>
              <a:ext cx="551741" cy="286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K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α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EA3C10-A62D-BAB7-056D-AB1176458B8F}"/>
                </a:ext>
              </a:extLst>
            </p:cNvPr>
            <p:cNvSpPr txBox="1"/>
            <p:nvPr/>
          </p:nvSpPr>
          <p:spPr>
            <a:xfrm>
              <a:off x="7514018" y="3165716"/>
              <a:ext cx="551741" cy="286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K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β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268EE4-6EC5-67D6-8DD0-44F2386000F0}"/>
                </a:ext>
              </a:extLst>
            </p:cNvPr>
            <p:cNvSpPr txBox="1"/>
            <p:nvPr/>
          </p:nvSpPr>
          <p:spPr>
            <a:xfrm>
              <a:off x="3466833" y="674741"/>
              <a:ext cx="533527" cy="286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L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α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512ADD-6C60-55CD-DE97-65A7748A1C37}"/>
                </a:ext>
              </a:extLst>
            </p:cNvPr>
            <p:cNvSpPr txBox="1"/>
            <p:nvPr/>
          </p:nvSpPr>
          <p:spPr>
            <a:xfrm>
              <a:off x="3983320" y="2723143"/>
              <a:ext cx="533527" cy="286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L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β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08A1E5-E5ED-D893-B7C2-B418C2CE1518}"/>
                </a:ext>
              </a:extLst>
            </p:cNvPr>
            <p:cNvSpPr txBox="1"/>
            <p:nvPr/>
          </p:nvSpPr>
          <p:spPr>
            <a:xfrm rot="16200000">
              <a:off x="6632165" y="844732"/>
              <a:ext cx="534510" cy="28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L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β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088C36-3B63-A6FE-100C-5CFCCE4106E7}"/>
                </a:ext>
              </a:extLst>
            </p:cNvPr>
            <p:cNvSpPr txBox="1"/>
            <p:nvPr/>
          </p:nvSpPr>
          <p:spPr>
            <a:xfrm rot="16200000">
              <a:off x="5984034" y="797043"/>
              <a:ext cx="534510" cy="28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L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α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0CC4A4-6FDA-30AD-D862-33BB0918A9EC}"/>
                </a:ext>
              </a:extLst>
            </p:cNvPr>
            <p:cNvSpPr txBox="1"/>
            <p:nvPr/>
          </p:nvSpPr>
          <p:spPr>
            <a:xfrm rot="16200000">
              <a:off x="5262521" y="1234344"/>
              <a:ext cx="579301" cy="28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M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α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65B7E2-7988-C9A1-1C4F-0324D4A5A8D5}"/>
                </a:ext>
              </a:extLst>
            </p:cNvPr>
            <p:cNvSpPr txBox="1"/>
            <p:nvPr/>
          </p:nvSpPr>
          <p:spPr>
            <a:xfrm rot="16200000">
              <a:off x="5492391" y="1006795"/>
              <a:ext cx="579301" cy="28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 M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β</a:t>
              </a:r>
              <a:endParaRPr kumimoji="0" lang="en-GB" sz="1200" b="0" i="0" u="none" strike="noStrike" kern="1200" cap="none" spc="0" normalizeH="0" baseline="-25000" noProof="0">
                <a:ln>
                  <a:noFill/>
                </a:ln>
                <a:solidFill>
                  <a:srgbClr val="3E86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3EB579-1A8E-2FDA-E64B-9399A5293BF1}"/>
                </a:ext>
              </a:extLst>
            </p:cNvPr>
            <p:cNvCxnSpPr/>
            <p:nvPr/>
          </p:nvCxnSpPr>
          <p:spPr>
            <a:xfrm>
              <a:off x="5314402" y="1246045"/>
              <a:ext cx="0" cy="628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5521CB-1038-8ED2-BB18-621E1A37701C}"/>
                </a:ext>
              </a:extLst>
            </p:cNvPr>
            <p:cNvSpPr txBox="1"/>
            <p:nvPr/>
          </p:nvSpPr>
          <p:spPr>
            <a:xfrm rot="16200000">
              <a:off x="5017383" y="884145"/>
              <a:ext cx="614139" cy="28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9D1B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 K</a:t>
              </a:r>
              <a:r>
                <a:rPr kumimoji="0" lang="el-GR" sz="1200" b="0" i="0" u="none" strike="noStrike" kern="1200" cap="none" spc="0" normalizeH="0" baseline="-25000" noProof="0">
                  <a:ln>
                    <a:noFill/>
                  </a:ln>
                  <a:solidFill>
                    <a:srgbClr val="FF9D1B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α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9D1B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CB7754-0F5B-4674-359C-279CB183584C}"/>
              </a:ext>
            </a:extLst>
          </p:cNvPr>
          <p:cNvSpPr txBox="1"/>
          <p:nvPr/>
        </p:nvSpPr>
        <p:spPr>
          <a:xfrm>
            <a:off x="1004054" y="403791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LiCl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E2004A-DC4E-1C7F-230A-C0966987B5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3216" y="-17601"/>
            <a:ext cx="9182476" cy="3271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F0D8F7-E227-B5D8-91A3-C1A108B79F2D}"/>
                  </a:ext>
                </a:extLst>
              </p:cNvPr>
              <p:cNvSpPr txBox="1"/>
              <p:nvPr/>
            </p:nvSpPr>
            <p:spPr>
              <a:xfrm>
                <a:off x="3668609" y="151279"/>
                <a:ext cx="2495876" cy="409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15170.51</m:t>
                          </m:r>
                        </m:num>
                        <m:den>
                          <m: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2016.61</m:t>
                          </m:r>
                        </m:den>
                      </m:f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0.18</m:t>
                          </m:r>
                        </m:num>
                        <m:den>
                          <m:r>
                            <a:rPr kumimoji="0" lang="en-GB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1.32</m:t>
                          </m:r>
                        </m:den>
                      </m:f>
                      <m:r>
                        <a:rPr kumimoji="0" lang="en-GB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=1.03 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F0D8F7-E227-B5D8-91A3-C1A108B79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609" y="151279"/>
                <a:ext cx="2495876" cy="409086"/>
              </a:xfrm>
              <a:prstGeom prst="rect">
                <a:avLst/>
              </a:prstGeom>
              <a:blipFill>
                <a:blip r:embed="rId6"/>
                <a:stretch>
                  <a:fillRect t="-1493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1B24FE4C-92AD-45E1-63D7-094F7D02B521}"/>
              </a:ext>
            </a:extLst>
          </p:cNvPr>
          <p:cNvGrpSpPr/>
          <p:nvPr/>
        </p:nvGrpSpPr>
        <p:grpSpPr>
          <a:xfrm>
            <a:off x="332789" y="146325"/>
            <a:ext cx="9441000" cy="5578200"/>
            <a:chOff x="332789" y="146325"/>
            <a:chExt cx="9441000" cy="55782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D7AAFC6-29A6-71D2-9AA6-0D62373AB72F}"/>
                </a:ext>
              </a:extLst>
            </p:cNvPr>
            <p:cNvGrpSpPr/>
            <p:nvPr/>
          </p:nvGrpSpPr>
          <p:grpSpPr>
            <a:xfrm>
              <a:off x="2688254" y="146325"/>
              <a:ext cx="7085535" cy="5578200"/>
              <a:chOff x="2688254" y="146325"/>
              <a:chExt cx="7085535" cy="557820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D873F5-6249-92FA-7499-8450C296A43D}"/>
                  </a:ext>
                </a:extLst>
              </p:cNvPr>
              <p:cNvSpPr txBox="1"/>
              <p:nvPr/>
            </p:nvSpPr>
            <p:spPr>
              <a:xfrm>
                <a:off x="8519920" y="146325"/>
                <a:ext cx="1253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9D1B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Li: 2.083(15) µs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3E863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Cl: 0.548(1) µs </a:t>
                </a:r>
                <a:endParaRPr kumimoji="0" lang="en-GB" sz="1200" b="0" i="0" u="none" strike="noStrike" kern="1200" cap="none" spc="0" normalizeH="0" baseline="-25000" noProof="0">
                  <a:ln>
                    <a:noFill/>
                  </a:ln>
                  <a:solidFill>
                    <a:srgbClr val="3E863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E863B85-1E65-25BD-2287-B27313C5DFC6}"/>
                  </a:ext>
                </a:extLst>
              </p:cNvPr>
              <p:cNvGrpSpPr/>
              <p:nvPr/>
            </p:nvGrpSpPr>
            <p:grpSpPr>
              <a:xfrm>
                <a:off x="2688254" y="3291696"/>
                <a:ext cx="2424302" cy="2432829"/>
                <a:chOff x="2688254" y="3291696"/>
                <a:chExt cx="2424302" cy="2432829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E6C693E6-2548-B7CF-2985-A70A1EAE64FB}"/>
                    </a:ext>
                  </a:extLst>
                </p:cNvPr>
                <p:cNvGrpSpPr/>
                <p:nvPr/>
              </p:nvGrpSpPr>
              <p:grpSpPr>
                <a:xfrm>
                  <a:off x="2776484" y="3410030"/>
                  <a:ext cx="2336072" cy="2193408"/>
                  <a:chOff x="2689995" y="3429000"/>
                  <a:chExt cx="2336072" cy="2193408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867C52D1-6E4B-CDFB-5A16-9DC3A67A0E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01848" y="3429000"/>
                    <a:ext cx="2324219" cy="1187511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02048F2C-5B22-B59A-604E-1B83E382A6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689995" y="4701611"/>
                    <a:ext cx="2197213" cy="9207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3C52233B-24A3-4BAF-2C24-696D60E9CF8B}"/>
                    </a:ext>
                  </a:extLst>
                </p:cNvPr>
                <p:cNvSpPr/>
                <p:nvPr/>
              </p:nvSpPr>
              <p:spPr>
                <a:xfrm>
                  <a:off x="2688254" y="3291696"/>
                  <a:ext cx="2372337" cy="2432829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EAE3775-91DC-EB67-CD84-7D0E38F4136B}"/>
                </a:ext>
              </a:extLst>
            </p:cNvPr>
            <p:cNvSpPr txBox="1"/>
            <p:nvPr/>
          </p:nvSpPr>
          <p:spPr>
            <a:xfrm>
              <a:off x="332789" y="4881138"/>
              <a:ext cx="236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T. Suzuki et al, Phys. Rev. C 35, 2212 (1987)</a:t>
              </a:r>
              <a:endPara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0A5E4A-3EDF-998D-AA99-DA7FE75C1230}"/>
              </a:ext>
            </a:extLst>
          </p:cNvPr>
          <p:cNvSpPr txBox="1"/>
          <p:nvPr/>
        </p:nvSpPr>
        <p:spPr>
          <a:xfrm>
            <a:off x="507686" y="4322330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µ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@ 70 MeV/c</a:t>
            </a:r>
          </a:p>
        </p:txBody>
      </p:sp>
    </p:spTree>
    <p:extLst>
      <p:ext uri="{BB962C8B-B14F-4D97-AF65-F5344CB8AC3E}">
        <p14:creationId xmlns:p14="http://schemas.microsoft.com/office/powerpoint/2010/main" val="13430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3785-75A7-BCA3-15BB-63C1AF32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C5C7BA50-27B0-91E8-50DC-67CB49E8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err="1"/>
              <a:t>Muography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/>
              <a:t>MeV/c Dependence – 10 min (decay µ</a:t>
            </a:r>
            <a:r>
              <a:rPr lang="en-GB" baseline="30000" noProof="0"/>
              <a:t>+</a:t>
            </a:r>
            <a:r>
              <a:rPr lang="en-GB" noProof="0"/>
              <a:t>)</a:t>
            </a:r>
            <a:br>
              <a:rPr lang="en-GB" noProof="0"/>
            </a:br>
            <a:endParaRPr lang="en-GB" noProof="0"/>
          </a:p>
        </p:txBody>
      </p:sp>
      <p:pic>
        <p:nvPicPr>
          <p:cNvPr id="70" name="Picture 69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45EF8488-E231-3EE0-2559-7F2012795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91" y="1386001"/>
            <a:ext cx="7039625" cy="49957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24839-65A4-C90E-D713-83FA5747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GB" noProof="0" smtClean="0"/>
              <a:pPr>
                <a:defRPr/>
              </a:pPr>
              <a:t>19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FEA041-BEC3-A109-6372-DE373D1C544A}"/>
              </a:ext>
            </a:extLst>
          </p:cNvPr>
          <p:cNvSpPr txBox="1"/>
          <p:nvPr/>
        </p:nvSpPr>
        <p:spPr>
          <a:xfrm>
            <a:off x="4514850" y="2463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27 MeV/c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F4556-021C-8E0A-436D-3628F4A8D743}"/>
              </a:ext>
            </a:extLst>
          </p:cNvPr>
          <p:cNvSpPr txBox="1"/>
          <p:nvPr/>
        </p:nvSpPr>
        <p:spPr>
          <a:xfrm>
            <a:off x="4514850" y="37623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32 MeV/c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56CE0-A83E-3E02-5A4D-70ECA0937C29}"/>
              </a:ext>
            </a:extLst>
          </p:cNvPr>
          <p:cNvSpPr txBox="1"/>
          <p:nvPr/>
        </p:nvSpPr>
        <p:spPr>
          <a:xfrm>
            <a:off x="4514850" y="500396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37 MeV/c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D4489-90DC-81B1-58AB-244AD0CBF4DB}"/>
              </a:ext>
            </a:extLst>
          </p:cNvPr>
          <p:cNvSpPr txBox="1"/>
          <p:nvPr/>
        </p:nvSpPr>
        <p:spPr>
          <a:xfrm>
            <a:off x="4514850" y="624562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42 MeV/c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321833-9B59-AA50-7668-7930555A4A79}"/>
              </a:ext>
            </a:extLst>
          </p:cNvPr>
          <p:cNvCxnSpPr/>
          <p:nvPr/>
        </p:nvCxnSpPr>
        <p:spPr>
          <a:xfrm>
            <a:off x="410547" y="3430965"/>
            <a:ext cx="1144555" cy="0"/>
          </a:xfrm>
          <a:prstGeom prst="straightConnector1">
            <a:avLst/>
          </a:prstGeom>
          <a:ln w="4254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F7B7C9-4414-DE2D-33E3-56B10D1571AB}"/>
              </a:ext>
            </a:extLst>
          </p:cNvPr>
          <p:cNvSpPr/>
          <p:nvPr/>
        </p:nvSpPr>
        <p:spPr>
          <a:xfrm>
            <a:off x="1723053" y="2894455"/>
            <a:ext cx="304800" cy="11694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C09CF-A514-EF5E-88FA-9581756E8344}"/>
              </a:ext>
            </a:extLst>
          </p:cNvPr>
          <p:cNvSpPr/>
          <p:nvPr/>
        </p:nvSpPr>
        <p:spPr>
          <a:xfrm>
            <a:off x="2369975" y="2894455"/>
            <a:ext cx="1808953" cy="12391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9E0B4-11BD-9CE9-AB45-6C5941A83093}"/>
              </a:ext>
            </a:extLst>
          </p:cNvPr>
          <p:cNvSpPr txBox="1"/>
          <p:nvPr/>
        </p:nvSpPr>
        <p:spPr>
          <a:xfrm>
            <a:off x="2620426" y="3052361"/>
            <a:ext cx="130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Scintillator and Camera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74CF7A-554A-4274-9B47-9908BE1F21E0}"/>
              </a:ext>
            </a:extLst>
          </p:cNvPr>
          <p:cNvSpPr txBox="1"/>
          <p:nvPr/>
        </p:nvSpPr>
        <p:spPr>
          <a:xfrm>
            <a:off x="1391987" y="416897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38849-4F1F-ADC3-86D5-B4FFBB215B59}"/>
              </a:ext>
            </a:extLst>
          </p:cNvPr>
          <p:cNvSpPr txBox="1"/>
          <p:nvPr/>
        </p:nvSpPr>
        <p:spPr>
          <a:xfrm>
            <a:off x="179607" y="242310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Muon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BCC31-7909-894D-CFDF-16BBFBB580CE}"/>
              </a:ext>
            </a:extLst>
          </p:cNvPr>
          <p:cNvSpPr txBox="1"/>
          <p:nvPr/>
        </p:nvSpPr>
        <p:spPr>
          <a:xfrm>
            <a:off x="7978204" y="6381750"/>
            <a:ext cx="325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Images from Tom Ashton UCL</a:t>
            </a:r>
          </a:p>
        </p:txBody>
      </p:sp>
    </p:spTree>
    <p:extLst>
      <p:ext uri="{BB962C8B-B14F-4D97-AF65-F5344CB8AC3E}">
        <p14:creationId xmlns:p14="http://schemas.microsoft.com/office/powerpoint/2010/main" val="93425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4"/>
            <a:ext cx="12260827" cy="6896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4E11A-CB04-D9F0-0A4D-17B3E28B5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847" y="1658217"/>
            <a:ext cx="4501415" cy="4501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EB812-CED9-99F4-FF10-27E72A502720}"/>
              </a:ext>
            </a:extLst>
          </p:cNvPr>
          <p:cNvSpPr txBox="1"/>
          <p:nvPr/>
        </p:nvSpPr>
        <p:spPr>
          <a:xfrm>
            <a:off x="5114746" y="6323064"/>
            <a:ext cx="303961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2800"/>
              <a:t>New ISIS Director</a:t>
            </a:r>
          </a:p>
        </p:txBody>
      </p:sp>
    </p:spTree>
    <p:extLst>
      <p:ext uri="{BB962C8B-B14F-4D97-AF65-F5344CB8AC3E}">
        <p14:creationId xmlns:p14="http://schemas.microsoft.com/office/powerpoint/2010/main" val="42305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CD37E-CAE8-EECF-D224-242049F9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F677BB-E815-377C-A1D5-77BA7513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Alkaline Battery (70 MeV/c µ</a:t>
            </a:r>
            <a:r>
              <a:rPr lang="en-GB" baseline="30000" noProof="0"/>
              <a:t>−</a:t>
            </a:r>
            <a:r>
              <a:rPr lang="en-GB" noProof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DA3DA-C4D6-EBC5-1FE3-07F5C9B1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GB" noProof="0" smtClean="0"/>
              <a:pPr>
                <a:defRPr/>
              </a:pPr>
              <a:t>20</a:t>
            </a:fld>
            <a:endParaRPr lang="en-GB" noProof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C39CCA-3F47-A196-8D23-9AB969A277A5}"/>
              </a:ext>
            </a:extLst>
          </p:cNvPr>
          <p:cNvGrpSpPr/>
          <p:nvPr/>
        </p:nvGrpSpPr>
        <p:grpSpPr>
          <a:xfrm>
            <a:off x="1218917" y="2324301"/>
            <a:ext cx="4514489" cy="2724556"/>
            <a:chOff x="2381611" y="2044063"/>
            <a:chExt cx="4514489" cy="27245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698BE4-7B71-E0F2-643F-7C713152D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798" t="18769" r="15709" b="18290"/>
            <a:stretch/>
          </p:blipFill>
          <p:spPr>
            <a:xfrm>
              <a:off x="4884420" y="2279093"/>
              <a:ext cx="2011680" cy="24742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5D7CD8-DBEB-1C36-2A1C-3F60AAFD82DC}"/>
                </a:ext>
              </a:extLst>
            </p:cNvPr>
            <p:cNvSpPr txBox="1"/>
            <p:nvPr/>
          </p:nvSpPr>
          <p:spPr>
            <a:xfrm>
              <a:off x="3381903" y="2044063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/>
                <a:t>Zinc anode</a:t>
              </a:r>
            </a:p>
            <a:p>
              <a:pPr algn="ctr"/>
              <a:r>
                <a:rPr lang="en-GB" sz="1600"/>
                <a:t>(7.14 g cm</a:t>
              </a:r>
              <a:r>
                <a:rPr lang="en-GB" sz="1600" baseline="30000"/>
                <a:t>3</a:t>
              </a:r>
              <a:r>
                <a:rPr lang="en-GB" sz="1600"/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7BAC4D-428D-9F06-FF84-5B5B9B9AB108}"/>
                </a:ext>
              </a:extLst>
            </p:cNvPr>
            <p:cNvSpPr txBox="1"/>
            <p:nvPr/>
          </p:nvSpPr>
          <p:spPr>
            <a:xfrm>
              <a:off x="3285723" y="2772697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/>
                <a:t>MnO</a:t>
              </a:r>
              <a:r>
                <a:rPr lang="en-GB" sz="1600" baseline="-25000"/>
                <a:t>2</a:t>
              </a:r>
              <a:r>
                <a:rPr lang="en-GB" sz="1600"/>
                <a:t> cathode</a:t>
              </a:r>
            </a:p>
            <a:p>
              <a:pPr algn="ctr"/>
              <a:r>
                <a:rPr lang="en-GB" sz="1600"/>
                <a:t>(5.03 g cm</a:t>
              </a:r>
              <a:r>
                <a:rPr lang="en-GB" sz="1600" baseline="30000"/>
                <a:t>3</a:t>
              </a:r>
              <a:r>
                <a:rPr lang="en-GB" sz="1600"/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8FC01E-0444-D053-5603-1BF83B882384}"/>
                </a:ext>
              </a:extLst>
            </p:cNvPr>
            <p:cNvSpPr txBox="1"/>
            <p:nvPr/>
          </p:nvSpPr>
          <p:spPr>
            <a:xfrm>
              <a:off x="3268090" y="3508457"/>
              <a:ext cx="1527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/>
                <a:t>SS cell casing </a:t>
              </a:r>
            </a:p>
            <a:p>
              <a:pPr algn="ctr"/>
              <a:r>
                <a:rPr lang="en-GB" sz="1600"/>
                <a:t>(≈ 8.00 g cm</a:t>
              </a:r>
              <a:r>
                <a:rPr lang="en-GB" sz="1600" baseline="30000"/>
                <a:t>3</a:t>
              </a:r>
              <a:r>
                <a:rPr lang="en-GB" sz="1600"/>
                <a:t>)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7201561-631A-F830-04C4-A6C3DAFF9964}"/>
                </a:ext>
              </a:extLst>
            </p:cNvPr>
            <p:cNvGrpSpPr/>
            <p:nvPr/>
          </p:nvGrpSpPr>
          <p:grpSpPr>
            <a:xfrm>
              <a:off x="2381611" y="2279093"/>
              <a:ext cx="3401969" cy="2489526"/>
              <a:chOff x="935173" y="2399739"/>
              <a:chExt cx="3401969" cy="2489526"/>
            </a:xfrm>
          </p:grpSpPr>
          <p:sp>
            <p:nvSpPr>
              <p:cNvPr id="23" name="Cylinder 22">
                <a:extLst>
                  <a:ext uri="{FF2B5EF4-FFF2-40B4-BE49-F238E27FC236}">
                    <a16:creationId xmlns:a16="http://schemas.microsoft.com/office/drawing/2014/main" id="{41BABD0E-E0CC-9A9C-51E9-B2031F219045}"/>
                  </a:ext>
                </a:extLst>
              </p:cNvPr>
              <p:cNvSpPr/>
              <p:nvPr/>
            </p:nvSpPr>
            <p:spPr>
              <a:xfrm>
                <a:off x="935176" y="2399739"/>
                <a:ext cx="755599" cy="2286561"/>
              </a:xfrm>
              <a:prstGeom prst="can">
                <a:avLst>
                  <a:gd name="adj" fmla="val 2869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2996375B-DD1B-37D1-3C2F-980064317456}"/>
                  </a:ext>
                </a:extLst>
              </p:cNvPr>
              <p:cNvSpPr/>
              <p:nvPr/>
            </p:nvSpPr>
            <p:spPr>
              <a:xfrm>
                <a:off x="935173" y="4450561"/>
                <a:ext cx="755599" cy="438704"/>
              </a:xfrm>
              <a:prstGeom prst="can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4593CE-D760-4D9C-6668-50639C370719}"/>
                  </a:ext>
                </a:extLst>
              </p:cNvPr>
              <p:cNvSpPr/>
              <p:nvPr/>
            </p:nvSpPr>
            <p:spPr>
              <a:xfrm>
                <a:off x="935176" y="2506266"/>
                <a:ext cx="755599" cy="20419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CBF26232-90DB-4BD7-C2ED-9F85FB1F35CE}"/>
                  </a:ext>
                </a:extLst>
              </p:cNvPr>
              <p:cNvSpPr/>
              <p:nvPr/>
            </p:nvSpPr>
            <p:spPr>
              <a:xfrm>
                <a:off x="983595" y="2418595"/>
                <a:ext cx="658761" cy="2208174"/>
              </a:xfrm>
              <a:prstGeom prst="ca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55599E-487B-E032-09CB-6082F441A9C0}"/>
                  </a:ext>
                </a:extLst>
              </p:cNvPr>
              <p:cNvSpPr/>
              <p:nvPr/>
            </p:nvSpPr>
            <p:spPr>
              <a:xfrm>
                <a:off x="983595" y="2506266"/>
                <a:ext cx="658761" cy="20419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9B0027BF-F99F-277E-4DED-0A97C7ADCF79}"/>
                  </a:ext>
                </a:extLst>
              </p:cNvPr>
              <p:cNvSpPr/>
              <p:nvPr/>
            </p:nvSpPr>
            <p:spPr>
              <a:xfrm>
                <a:off x="1142685" y="2461261"/>
                <a:ext cx="340579" cy="2139314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E42110E-508E-9503-B758-7485A449D9DB}"/>
                  </a:ext>
                </a:extLst>
              </p:cNvPr>
              <p:cNvSpPr/>
              <p:nvPr/>
            </p:nvSpPr>
            <p:spPr>
              <a:xfrm>
                <a:off x="1142685" y="2506266"/>
                <a:ext cx="340579" cy="204192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641761F-2116-58A8-3A0D-B2C424244A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8511" y="2772697"/>
                <a:ext cx="302863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EFE9AF8-4C1A-011B-875A-DF49E09E90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21158" y="3501360"/>
                <a:ext cx="260262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10F3090-1AB3-0954-4BEF-5CFDFCF0BE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0173" y="4237166"/>
                <a:ext cx="229834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ylinder 34">
                <a:extLst>
                  <a:ext uri="{FF2B5EF4-FFF2-40B4-BE49-F238E27FC236}">
                    <a16:creationId xmlns:a16="http://schemas.microsoft.com/office/drawing/2014/main" id="{F51AF5D9-2664-4167-BC4E-A21271EABD06}"/>
                  </a:ext>
                </a:extLst>
              </p:cNvPr>
              <p:cNvSpPr/>
              <p:nvPr/>
            </p:nvSpPr>
            <p:spPr>
              <a:xfrm>
                <a:off x="1285652" y="3053059"/>
                <a:ext cx="45719" cy="1505130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424CADB-070C-0E18-FFD9-A8F6023C7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48" r="26651"/>
          <a:stretch/>
        </p:blipFill>
        <p:spPr>
          <a:xfrm rot="10800000">
            <a:off x="6560045" y="2555345"/>
            <a:ext cx="1561034" cy="2508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223662-5AD6-EFA2-D2B4-F2310B2BB972}"/>
              </a:ext>
            </a:extLst>
          </p:cNvPr>
          <p:cNvSpPr txBox="1"/>
          <p:nvPr/>
        </p:nvSpPr>
        <p:spPr>
          <a:xfrm>
            <a:off x="4407526" y="531852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/>
              <a:t>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1D897A-FA9E-DE28-3280-83A7D32A04D7}"/>
              </a:ext>
            </a:extLst>
          </p:cNvPr>
          <p:cNvSpPr txBox="1"/>
          <p:nvPr/>
        </p:nvSpPr>
        <p:spPr>
          <a:xfrm>
            <a:off x="6968867" y="531852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/>
              <a:t>AAA</a:t>
            </a:r>
          </a:p>
        </p:txBody>
      </p:sp>
      <p:pic>
        <p:nvPicPr>
          <p:cNvPr id="8" name="Picture 7" descr="A light shining on a black background&#10;&#10;AI-generated content may be incorrect.">
            <a:extLst>
              <a:ext uri="{FF2B5EF4-FFF2-40B4-BE49-F238E27FC236}">
                <a16:creationId xmlns:a16="http://schemas.microsoft.com/office/drawing/2014/main" id="{5BE65250-B47E-E904-894C-DD15E871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r="23603"/>
          <a:stretch/>
        </p:blipFill>
        <p:spPr>
          <a:xfrm>
            <a:off x="8882908" y="2555345"/>
            <a:ext cx="1666875" cy="2508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6792D-FDD0-C439-2E1F-16210B9F85E1}"/>
              </a:ext>
            </a:extLst>
          </p:cNvPr>
          <p:cNvSpPr txBox="1"/>
          <p:nvPr/>
        </p:nvSpPr>
        <p:spPr>
          <a:xfrm>
            <a:off x="9360930" y="531852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/>
              <a:t>AAAA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D1982-3C69-E8EB-EA79-07D09A2773C0}"/>
              </a:ext>
            </a:extLst>
          </p:cNvPr>
          <p:cNvSpPr txBox="1"/>
          <p:nvPr/>
        </p:nvSpPr>
        <p:spPr>
          <a:xfrm>
            <a:off x="7978204" y="6381750"/>
            <a:ext cx="325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Images from Tom Ashton UCL</a:t>
            </a:r>
          </a:p>
        </p:txBody>
      </p:sp>
      <p:pic>
        <p:nvPicPr>
          <p:cNvPr id="14" name="Picture 13" descr="A black and white graph&#10;&#10;AI-generated content may be incorrect.">
            <a:extLst>
              <a:ext uri="{FF2B5EF4-FFF2-40B4-BE49-F238E27FC236}">
                <a16:creationId xmlns:a16="http://schemas.microsoft.com/office/drawing/2014/main" id="{CF1871E5-79CB-8FBD-29FA-1444657C5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77" y="61781"/>
            <a:ext cx="5849441" cy="21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5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E403-042F-A664-8605-AE5B88E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905916"/>
            <a:ext cx="5829300" cy="574675"/>
          </a:xfrm>
        </p:spPr>
        <p:txBody>
          <a:bodyPr/>
          <a:lstStyle/>
          <a:p>
            <a:r>
              <a:rPr lang="en-GB"/>
              <a:t>Future Developments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9C729-4D42-1F49-9006-8A849163BD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AD1EF-F987-5F7F-FC65-BB751D3B6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724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B144-78C0-F134-C91D-38DF2F10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Muon target optimisation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E74B5-F1F8-5BB0-18FD-309C47BB2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450" y="731166"/>
            <a:ext cx="3676034" cy="745721"/>
          </a:xfrm>
        </p:spPr>
        <p:txBody>
          <a:bodyPr>
            <a:normAutofit/>
          </a:bodyPr>
          <a:lstStyle/>
          <a:p>
            <a:r>
              <a:rPr lang="en-GB"/>
              <a:t>Currently 45°, 10mm path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FE3D315-65B4-8F59-0B8C-BA1A020491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7205" y="1785807"/>
            <a:ext cx="3364523" cy="28463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AA3C-D3DF-E44C-8941-8E5A38CD8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72233" y="734657"/>
            <a:ext cx="3676035" cy="745721"/>
          </a:xfrm>
        </p:spPr>
        <p:txBody>
          <a:bodyPr/>
          <a:lstStyle/>
          <a:p>
            <a:r>
              <a:rPr lang="en-GB"/>
              <a:t>Previous simulations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6970F2-51B3-E70C-4A27-B9E51E89B9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972233" y="1527426"/>
            <a:ext cx="1660809" cy="2846388"/>
          </a:xfr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86EA721-E845-DE06-5F29-B462C706B3CE}"/>
              </a:ext>
            </a:extLst>
          </p:cNvPr>
          <p:cNvSpPr txBox="1">
            <a:spLocks/>
          </p:cNvSpPr>
          <p:nvPr/>
        </p:nvSpPr>
        <p:spPr>
          <a:xfrm>
            <a:off x="7776557" y="734656"/>
            <a:ext cx="3406893" cy="7457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geometries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5373DBA-162A-2627-C832-6797C312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56" y="1814178"/>
            <a:ext cx="3432376" cy="260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3C8AAD-2072-BABB-5FE1-B1EA29615A33}"/>
              </a:ext>
            </a:extLst>
          </p:cNvPr>
          <p:cNvSpPr txBox="1"/>
          <p:nvPr/>
        </p:nvSpPr>
        <p:spPr>
          <a:xfrm>
            <a:off x="141954" y="4824734"/>
            <a:ext cx="11354548" cy="18933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GB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</a:t>
            </a:r>
            <a:r>
              <a:rPr kumimoji="0" lang="en-GB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and 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</a:t>
            </a:r>
            <a:r>
              <a:rPr kumimoji="0" lang="en-GB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collected perpendicular to the proton beam axis, simulated in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Bungau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2014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Simulations show that a target more parallel to the proton beam increases surface muon yield (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Bungau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2014, Berg 2016)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Interaction length of ISIS target less than beam diameter – opposite limit to PSI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X-shaped targets with same interaction length increase surface muon yield &gt;50% while maintaining decay muon yield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Working to improve simulations of these targets and the coupling with the beamline transport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F7B3DF-FCD8-9C64-AEB2-D4FFE4BA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136" t="4935" r="1462" b="7098"/>
          <a:stretch/>
        </p:blipFill>
        <p:spPr>
          <a:xfrm>
            <a:off x="5531745" y="3093985"/>
            <a:ext cx="1993137" cy="1314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90F0C3-C892-33A1-78F2-BEB6FCA180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9426"/>
          <a:stretch/>
        </p:blipFill>
        <p:spPr>
          <a:xfrm>
            <a:off x="5531745" y="1659633"/>
            <a:ext cx="2174152" cy="13163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BD50FC-71D9-3801-EC9F-C9652DF62926}"/>
              </a:ext>
            </a:extLst>
          </p:cNvPr>
          <p:cNvSpPr txBox="1"/>
          <p:nvPr/>
        </p:nvSpPr>
        <p:spPr>
          <a:xfrm>
            <a:off x="4087289" y="4362099"/>
            <a:ext cx="3232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Bungau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2014          Berg 2016</a:t>
            </a:r>
          </a:p>
        </p:txBody>
      </p:sp>
    </p:spTree>
    <p:extLst>
      <p:ext uri="{BB962C8B-B14F-4D97-AF65-F5344CB8AC3E}">
        <p14:creationId xmlns:p14="http://schemas.microsoft.com/office/powerpoint/2010/main" val="3392988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C99F-D6FC-7802-F73A-8BCBC07E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Muon Future Plans: Proposed instruments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64E6D7-B990-DB9A-0AE0-77796501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6" y="1733036"/>
            <a:ext cx="3055347" cy="28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34EA2-8586-FAEB-9BDB-1F9E804E1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09" y="1691394"/>
            <a:ext cx="2770067" cy="2864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687AB-4D41-CAEA-78DE-9F68B34F4C28}"/>
              </a:ext>
            </a:extLst>
          </p:cNvPr>
          <p:cNvSpPr txBox="1"/>
          <p:nvPr/>
        </p:nvSpPr>
        <p:spPr>
          <a:xfrm>
            <a:off x="1689021" y="12397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MuX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0F1693-7C6F-94AC-DEC7-2F55F6F85214}"/>
              </a:ext>
            </a:extLst>
          </p:cNvPr>
          <p:cNvSpPr txBox="1"/>
          <p:nvPr/>
        </p:nvSpPr>
        <p:spPr>
          <a:xfrm>
            <a:off x="5010552" y="123971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NuEMU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D08B0-059F-4136-C738-77E782BED118}"/>
              </a:ext>
            </a:extLst>
          </p:cNvPr>
          <p:cNvSpPr txBox="1"/>
          <p:nvPr/>
        </p:nvSpPr>
        <p:spPr>
          <a:xfrm>
            <a:off x="8998360" y="123971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Chimera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C5F581-7494-3866-A014-9C6C10DCA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76"/>
          <a:stretch/>
        </p:blipFill>
        <p:spPr>
          <a:xfrm>
            <a:off x="8432800" y="1609048"/>
            <a:ext cx="2187819" cy="2749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85D75F-7106-0359-874D-58FB4563685B}"/>
              </a:ext>
            </a:extLst>
          </p:cNvPr>
          <p:cNvSpPr txBox="1"/>
          <p:nvPr/>
        </p:nvSpPr>
        <p:spPr>
          <a:xfrm>
            <a:off x="266700" y="4884880"/>
            <a:ext cx="346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Fully developed instrument for elemental analysis x100+ in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B4D9F-D1FD-124E-B087-5B72BB846823}"/>
              </a:ext>
            </a:extLst>
          </p:cNvPr>
          <p:cNvSpPr txBox="1"/>
          <p:nvPr/>
        </p:nvSpPr>
        <p:spPr>
          <a:xfrm>
            <a:off x="4229832" y="4872278"/>
            <a:ext cx="342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igh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data rate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mproved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frequency response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 samples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Enhanced Laser facility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C1DDC-8C0F-F822-F1AF-48B05E5D686C}"/>
              </a:ext>
            </a:extLst>
          </p:cNvPr>
          <p:cNvSpPr txBox="1"/>
          <p:nvPr/>
        </p:nvSpPr>
        <p:spPr>
          <a:xfrm>
            <a:off x="7654247" y="4872278"/>
            <a:ext cx="3943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State-of-the-art instrument to replace a 30+ year old spectrometer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Optimised for µ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µ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with variable muon momentum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9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4C757-09B6-E770-4BB0-B309F50C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23" y="2615281"/>
            <a:ext cx="4031948" cy="364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5C14D-EA0C-88C1-1ED2-D9BEC5079236}"/>
              </a:ext>
            </a:extLst>
          </p:cNvPr>
          <p:cNvSpPr txBox="1"/>
          <p:nvPr/>
        </p:nvSpPr>
        <p:spPr>
          <a:xfrm>
            <a:off x="356443" y="228249"/>
            <a:ext cx="711638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/>
          </a:p>
          <a:p>
            <a:r>
              <a:rPr lang="en-GB"/>
              <a:t> </a:t>
            </a:r>
          </a:p>
          <a:p>
            <a:endParaRPr lang="en-GB"/>
          </a:p>
          <a:p>
            <a:pPr>
              <a:buClr>
                <a:srgbClr val="FF0000"/>
              </a:buClr>
            </a:pPr>
            <a:r>
              <a:rPr lang="en-GB"/>
              <a:t>Instrument dedicated to elemental analysis studies. </a:t>
            </a:r>
          </a:p>
          <a:p>
            <a:pPr>
              <a:buClr>
                <a:srgbClr val="FF0000"/>
              </a:buClr>
            </a:pPr>
            <a:endParaRPr lang="en-GB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Currently in the review process for Endeavour phase 3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Solve the Data Rate and Sensitivity Problem: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Aiming for two orders + magnitude in rate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Improved detector coverage with high segmentation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Enhanced sample automation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Automatic sample changer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How to analysis all this data!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Easier data analysis c.f. XRF methods (EVA)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/>
              <a:t>Machine Learning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/>
          </a:p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4C3464-1512-B825-4D8F-4503B5DC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Instrument </a:t>
            </a:r>
            <a:r>
              <a:rPr lang="en-GB" err="1"/>
              <a:t>MuX</a:t>
            </a:r>
            <a:endParaRPr lang="en-GB"/>
          </a:p>
        </p:txBody>
      </p:sp>
      <p:pic>
        <p:nvPicPr>
          <p:cNvPr id="8" name="Picture 2" descr="C:\Users\adh37\Pictures\riken\20150331 011.JPG">
            <a:extLst>
              <a:ext uri="{FF2B5EF4-FFF2-40B4-BE49-F238E27FC236}">
                <a16:creationId xmlns:a16="http://schemas.microsoft.com/office/drawing/2014/main" id="{AFB643CF-02C0-2C59-D09C-69B40015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72" y="228249"/>
            <a:ext cx="3843372" cy="25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46F1E8-F1C6-A1E0-9431-E078A817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146F5-8B99-F87A-84F7-985AD0B3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ISIS-II: the successor to ISIS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9D8C26D-FB2A-EC89-B898-92580ACE0C60}"/>
              </a:ext>
            </a:extLst>
          </p:cNvPr>
          <p:cNvSpPr txBox="1">
            <a:spLocks/>
          </p:cNvSpPr>
          <p:nvPr/>
        </p:nvSpPr>
        <p:spPr>
          <a:xfrm>
            <a:off x="976292" y="843462"/>
            <a:ext cx="10511515" cy="2585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308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The UK‘s next-generation neutron and muon source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⁃"/>
              <a:tabLst/>
              <a:defRPr/>
            </a:pP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ISIS‘s scientific leadership with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(more)</a:t>
            </a:r>
            <a:r>
              <a:rPr kumimoji="0" lang="is-IS" sz="2400" b="0" i="0" u="none" strike="noStrike" kern="120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modern technologies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2C21F-EB1D-F177-0140-25AF187DA1CD}"/>
              </a:ext>
            </a:extLst>
          </p:cNvPr>
          <p:cNvSpPr txBox="1">
            <a:spLocks/>
          </p:cNvSpPr>
          <p:nvPr/>
        </p:nvSpPr>
        <p:spPr>
          <a:xfrm>
            <a:off x="7377545" y="4209332"/>
            <a:ext cx="804017" cy="2656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308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Segoe UI" panose="020B0502040204020203" pitchFamily="34" charset="0"/>
              </a:rPr>
              <a:t>2030s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F2E35C3-0BDC-EA5F-5BDB-29F084108173}"/>
              </a:ext>
            </a:extLst>
          </p:cNvPr>
          <p:cNvSpPr txBox="1">
            <a:spLocks/>
          </p:cNvSpPr>
          <p:nvPr/>
        </p:nvSpPr>
        <p:spPr>
          <a:xfrm>
            <a:off x="10217735" y="4195472"/>
            <a:ext cx="804017" cy="2656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308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2040s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F186260-E812-7F32-F463-8DDF64E3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170845"/>
            <a:ext cx="11605443" cy="431494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3035216-566B-A057-AB44-00FA39559911}"/>
              </a:ext>
            </a:extLst>
          </p:cNvPr>
          <p:cNvSpPr txBox="1">
            <a:spLocks/>
          </p:cNvSpPr>
          <p:nvPr/>
        </p:nvSpPr>
        <p:spPr bwMode="auto">
          <a:xfrm>
            <a:off x="630945" y="5590918"/>
            <a:ext cx="3699755" cy="4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ISIS-II at RAL</a:t>
            </a:r>
          </a:p>
        </p:txBody>
      </p:sp>
    </p:spTree>
    <p:extLst>
      <p:ext uri="{BB962C8B-B14F-4D97-AF65-F5344CB8AC3E}">
        <p14:creationId xmlns:p14="http://schemas.microsoft.com/office/powerpoint/2010/main" val="2634505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7A05-4224-4884-8E5D-A300AB36626C}"/>
              </a:ext>
            </a:extLst>
          </p:cNvPr>
          <p:cNvSpPr txBox="1">
            <a:spLocks/>
          </p:cNvSpPr>
          <p:nvPr/>
        </p:nvSpPr>
        <p:spPr>
          <a:xfrm>
            <a:off x="573217" y="900943"/>
            <a:ext cx="11335004" cy="51530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 facility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types of pulse compression ring are under consideration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Accumulator Ring (AR) – like SNS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Cycling Synchrotron (RCS) – like ISIS and J-PARC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Fixed-Field Alternating-gradient accelerator (FFA) – novel concept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 GeV energy has been chosen as a good working point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 will require a full-energy 1.2 GeV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RCS and FFA will require a ~500 MeV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will then accelerate the beam to 1.2 GeV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source power could be up to 2.4 MW, dependent on target technology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Rotating targets required to reach high powers, but have not yet been proven – ESS and SNS plan to use them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 targets have been proven to be reliable, but power on any one target would be limited to ~500 kW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 to existing ISIS facility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180 MeV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injection into the present ISIS RCS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source power limited to ~500 kW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Remains reliant on ageing equipment and infrastructure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D0B63-3505-C345-4917-DA68F80BE32D}"/>
              </a:ext>
            </a:extLst>
          </p:cNvPr>
          <p:cNvSpPr txBox="1"/>
          <p:nvPr/>
        </p:nvSpPr>
        <p:spPr>
          <a:xfrm>
            <a:off x="573217" y="268961"/>
            <a:ext cx="6615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 and target options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9B3093-DF14-E2C3-045B-AEFC1FF19774}"/>
              </a:ext>
            </a:extLst>
          </p:cNvPr>
          <p:cNvGrpSpPr/>
          <p:nvPr/>
        </p:nvGrpSpPr>
        <p:grpSpPr>
          <a:xfrm>
            <a:off x="7671472" y="422363"/>
            <a:ext cx="3947311" cy="2308632"/>
            <a:chOff x="2987630" y="1808507"/>
            <a:chExt cx="6609130" cy="3819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0729CF-5C80-E598-48AC-FCB623660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7630" y="4823454"/>
              <a:ext cx="2613000" cy="80473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89A5E4F-1AA5-B5EC-2863-DA75F9314D75}"/>
                </a:ext>
              </a:extLst>
            </p:cNvPr>
            <p:cNvGrpSpPr/>
            <p:nvPr/>
          </p:nvGrpSpPr>
          <p:grpSpPr>
            <a:xfrm>
              <a:off x="2987630" y="1808507"/>
              <a:ext cx="6609130" cy="3819685"/>
              <a:chOff x="1688225" y="1321231"/>
              <a:chExt cx="8823103" cy="425692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29C3B22-B66A-2009-59E3-81C6358D7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1162" y="1321232"/>
                <a:ext cx="2530166" cy="1172012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8E0EB8-5413-343C-C626-66B23708F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7086" y="1321231"/>
                <a:ext cx="2957489" cy="1437506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88EA891-DD3F-4AE9-C5CB-C896DD3B9E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1162" y="2561455"/>
                <a:ext cx="2530166" cy="1538774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5BC28DE-2B87-C040-4EE6-CBECBA8D1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8225" y="1321232"/>
                <a:ext cx="3242270" cy="1620000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B69CF43-9599-07CE-B386-8BB9C7390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8225" y="2999619"/>
                <a:ext cx="3606794" cy="1620000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BC1A9AD-775A-5D2D-75E3-8581FDDC3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81162" y="4137750"/>
                <a:ext cx="2530166" cy="144040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182E6B9-464E-0944-9CBD-8C709D81C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3714" r="10478" b="12600"/>
              <a:stretch/>
            </p:blipFill>
            <p:spPr>
              <a:xfrm>
                <a:off x="5001616" y="2999619"/>
                <a:ext cx="3344070" cy="2495398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D9B6A2-BBA0-AFA0-46F5-A79CFDDBF5CE}"/>
              </a:ext>
            </a:extLst>
          </p:cNvPr>
          <p:cNvGrpSpPr/>
          <p:nvPr/>
        </p:nvGrpSpPr>
        <p:grpSpPr>
          <a:xfrm>
            <a:off x="7206564" y="4384586"/>
            <a:ext cx="4399984" cy="2306415"/>
            <a:chOff x="7306147" y="4429851"/>
            <a:chExt cx="4399984" cy="230641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A7AB2B-637F-779D-073A-7591C4F12DB2}"/>
                </a:ext>
              </a:extLst>
            </p:cNvPr>
            <p:cNvGrpSpPr/>
            <p:nvPr/>
          </p:nvGrpSpPr>
          <p:grpSpPr>
            <a:xfrm>
              <a:off x="7306147" y="4429851"/>
              <a:ext cx="4312636" cy="2306415"/>
              <a:chOff x="7306147" y="4429851"/>
              <a:chExt cx="4312636" cy="2306415"/>
            </a:xfrm>
          </p:grpSpPr>
          <p:pic>
            <p:nvPicPr>
              <p:cNvPr id="14" name="Picture 13" descr="A diagram of a life cycle&#10;&#10;Description automatically generated">
                <a:extLst>
                  <a:ext uri="{FF2B5EF4-FFF2-40B4-BE49-F238E27FC236}">
                    <a16:creationId xmlns:a16="http://schemas.microsoft.com/office/drawing/2014/main" id="{92CEA2BC-6637-5F11-BAD6-8B846A791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71472" y="5284452"/>
                <a:ext cx="3947311" cy="145181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5F3233-79F8-E826-35C6-A48D2444E06C}"/>
                  </a:ext>
                </a:extLst>
              </p:cNvPr>
              <p:cNvSpPr txBox="1"/>
              <p:nvPr/>
            </p:nvSpPr>
            <p:spPr>
              <a:xfrm>
                <a:off x="7306147" y="4429851"/>
                <a:ext cx="4312636" cy="83099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</a:rPr>
                  <a:t>Performing an evaluation of the environmental impact of the lifetime of ISIS-II based on Life Cycle Assessment.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482D413-DB20-C125-5F84-ECBE0504A3AB}"/>
                </a:ext>
              </a:extLst>
            </p:cNvPr>
            <p:cNvSpPr/>
            <p:nvPr/>
          </p:nvSpPr>
          <p:spPr>
            <a:xfrm>
              <a:off x="7306147" y="4429851"/>
              <a:ext cx="4399984" cy="2306415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3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3A1B93-B91A-957B-32FB-B793F66FE1DF}"/>
              </a:ext>
            </a:extLst>
          </p:cNvPr>
          <p:cNvSpPr/>
          <p:nvPr/>
        </p:nvSpPr>
        <p:spPr>
          <a:xfrm>
            <a:off x="107503" y="744215"/>
            <a:ext cx="5830842" cy="5977259"/>
          </a:xfrm>
          <a:prstGeom prst="roundRect">
            <a:avLst>
              <a:gd name="adj" fmla="val 3761"/>
            </a:avLst>
          </a:prstGeom>
          <a:solidFill>
            <a:schemeClr val="bg1"/>
          </a:solidFill>
          <a:ln w="19050">
            <a:solidFill>
              <a:srgbClr val="002D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46F1E8-F1C6-A1E0-9431-E078A817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146F5-8B99-F87A-84F7-985AD0B3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01361"/>
            <a:ext cx="11087100" cy="472363"/>
          </a:xfrm>
        </p:spPr>
        <p:txBody>
          <a:bodyPr/>
          <a:lstStyle/>
          <a:p>
            <a:r>
              <a:rPr lang="en-US"/>
              <a:t>Muon target: Comparing two options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1C6E0-D40D-C95A-C1E5-B90918E75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925656"/>
            <a:ext cx="5477922" cy="3077552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956BF15-58F4-6AEB-BFC7-32038ED5319D}"/>
              </a:ext>
            </a:extLst>
          </p:cNvPr>
          <p:cNvSpPr txBox="1">
            <a:spLocks/>
          </p:cNvSpPr>
          <p:nvPr/>
        </p:nvSpPr>
        <p:spPr bwMode="auto">
          <a:xfrm>
            <a:off x="145603" y="4324239"/>
            <a:ext cx="5830842" cy="22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Simultaneously accelerates both H</a:t>
            </a:r>
            <a:r>
              <a:rPr kumimoji="0" lang="is-IS" sz="2000" b="0" i="0" u="none" strike="noStrike" kern="0" cap="none" spc="0" normalizeH="0" baseline="3000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+</a:t>
            </a: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and H</a:t>
            </a:r>
            <a:r>
              <a:rPr kumimoji="0" lang="is-IS" sz="2000" b="0" i="0" u="none" strike="noStrike" kern="0" cap="none" spc="0" normalizeH="0" baseline="3000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-</a:t>
            </a: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b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</a:b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in LINAC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H</a:t>
            </a:r>
            <a:r>
              <a:rPr kumimoji="0" lang="is-IS" sz="2000" b="0" i="0" u="none" strike="noStrike" kern="0" cap="none" spc="0" normalizeH="0" baseline="3000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+</a:t>
            </a: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used for muon generation,</a:t>
            </a:r>
            <a:b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</a:b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H</a:t>
            </a:r>
            <a:r>
              <a:rPr kumimoji="0" lang="is-IS" sz="2000" b="0" i="0" u="none" strike="noStrike" kern="0" cap="none" spc="0" normalizeH="0" baseline="3000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-</a:t>
            </a: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to synchrotron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Tailor the time structure for our purposes</a:t>
            </a:r>
            <a:b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</a:b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(by changing H</a:t>
            </a:r>
            <a:r>
              <a:rPr kumimoji="0" lang="is-IS" sz="2000" b="0" i="0" u="none" strike="noStrike" kern="0" cap="none" spc="0" normalizeH="0" baseline="3000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+</a:t>
            </a: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injection)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Flux will be moderate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7CF8341-2C03-4702-EFC5-DE992329C6AC}"/>
              </a:ext>
            </a:extLst>
          </p:cNvPr>
          <p:cNvSpPr/>
          <p:nvPr/>
        </p:nvSpPr>
        <p:spPr>
          <a:xfrm>
            <a:off x="6069039" y="734415"/>
            <a:ext cx="5830842" cy="5977259"/>
          </a:xfrm>
          <a:prstGeom prst="roundRect">
            <a:avLst>
              <a:gd name="adj" fmla="val 3761"/>
            </a:avLst>
          </a:prstGeom>
          <a:solidFill>
            <a:schemeClr val="bg1"/>
          </a:solidFill>
          <a:ln w="19050">
            <a:solidFill>
              <a:srgbClr val="002D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F3FD178-D0CA-EF42-0C7F-50116591935B}"/>
              </a:ext>
            </a:extLst>
          </p:cNvPr>
          <p:cNvSpPr txBox="1">
            <a:spLocks/>
          </p:cNvSpPr>
          <p:nvPr/>
        </p:nvSpPr>
        <p:spPr bwMode="auto">
          <a:xfrm>
            <a:off x="6107139" y="4314439"/>
            <a:ext cx="5830842" cy="192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Familiarity, reliable, low cost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At least 10X improvement in muon flux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significant upgrade on TD-μSR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future LE-μSR source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other muon applications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45A7E8-013B-6CBA-B7E7-DAF45F7F56E9}"/>
              </a:ext>
            </a:extLst>
          </p:cNvPr>
          <p:cNvGrpSpPr/>
          <p:nvPr/>
        </p:nvGrpSpPr>
        <p:grpSpPr>
          <a:xfrm>
            <a:off x="6458754" y="817045"/>
            <a:ext cx="5267079" cy="3289237"/>
            <a:chOff x="3462460" y="914508"/>
            <a:chExt cx="5267079" cy="32892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43F5C8-76B7-6990-3365-D91ACFE6BEE2}"/>
                </a:ext>
              </a:extLst>
            </p:cNvPr>
            <p:cNvGrpSpPr/>
            <p:nvPr/>
          </p:nvGrpSpPr>
          <p:grpSpPr>
            <a:xfrm>
              <a:off x="3462460" y="914508"/>
              <a:ext cx="5267079" cy="2310600"/>
              <a:chOff x="467544" y="3429000"/>
              <a:chExt cx="5267079" cy="2310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A2D2D92-05F1-3444-D180-399AFB4D0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3429000"/>
                <a:ext cx="5267079" cy="231060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BAD5F0E-450E-D132-BA8D-A5751A66AD03}"/>
                  </a:ext>
                </a:extLst>
              </p:cNvPr>
              <p:cNvSpPr/>
              <p:nvPr/>
            </p:nvSpPr>
            <p:spPr>
              <a:xfrm>
                <a:off x="3203848" y="3429000"/>
                <a:ext cx="1008112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96C3DAF-6D92-CAAE-6F5E-B942E50C9E85}"/>
                  </a:ext>
                </a:extLst>
              </p:cNvPr>
              <p:cNvSpPr/>
              <p:nvPr/>
            </p:nvSpPr>
            <p:spPr>
              <a:xfrm>
                <a:off x="827584" y="4205227"/>
                <a:ext cx="1008112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79162F0-5C5A-7083-D602-7678852E82DA}"/>
                  </a:ext>
                </a:extLst>
              </p:cNvPr>
              <p:cNvSpPr/>
              <p:nvPr/>
            </p:nvSpPr>
            <p:spPr>
              <a:xfrm>
                <a:off x="3347864" y="4619306"/>
                <a:ext cx="952327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175F17BF-04C7-7ACF-4382-380FD265454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30612" y="2683780"/>
              <a:ext cx="2629658" cy="1069242"/>
            </a:xfrm>
            <a:prstGeom prst="bentConnector3">
              <a:avLst>
                <a:gd name="adj1" fmla="val 439"/>
              </a:avLst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xplosion 1 16">
              <a:extLst>
                <a:ext uri="{FF2B5EF4-FFF2-40B4-BE49-F238E27FC236}">
                  <a16:creationId xmlns:a16="http://schemas.microsoft.com/office/drawing/2014/main" id="{388EE1F4-7751-B760-1175-C55853FEB7F4}"/>
                </a:ext>
              </a:extLst>
            </p:cNvPr>
            <p:cNvSpPr/>
            <p:nvPr/>
          </p:nvSpPr>
          <p:spPr>
            <a:xfrm>
              <a:off x="4004442" y="3218400"/>
              <a:ext cx="1030014" cy="985345"/>
            </a:xfrm>
            <a:prstGeom prst="irregularSeal1">
              <a:avLst/>
            </a:prstGeom>
            <a:solidFill>
              <a:srgbClr val="42B050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5C67EB-FC44-C6D4-DF0B-CDA8EB2112AA}"/>
                </a:ext>
              </a:extLst>
            </p:cNvPr>
            <p:cNvSpPr txBox="1"/>
            <p:nvPr/>
          </p:nvSpPr>
          <p:spPr>
            <a:xfrm>
              <a:off x="4216045" y="2506522"/>
              <a:ext cx="462456" cy="276999"/>
            </a:xfrm>
            <a:prstGeom prst="rect">
              <a:avLst/>
            </a:prstGeom>
            <a:solidFill>
              <a:srgbClr val="42B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TS1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5EFABD-5E92-B387-E9A1-883BA0FC9B28}"/>
                </a:ext>
              </a:extLst>
            </p:cNvPr>
            <p:cNvSpPr txBox="1"/>
            <p:nvPr/>
          </p:nvSpPr>
          <p:spPr>
            <a:xfrm>
              <a:off x="4288221" y="3572572"/>
              <a:ext cx="4624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TS2</a:t>
              </a:r>
            </a:p>
          </p:txBody>
        </p:sp>
      </p:grp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7F2CD98-39F0-6009-8FED-F4819D9325D5}"/>
              </a:ext>
            </a:extLst>
          </p:cNvPr>
          <p:cNvSpPr txBox="1">
            <a:spLocks/>
          </p:cNvSpPr>
          <p:nvPr/>
        </p:nvSpPr>
        <p:spPr bwMode="auto">
          <a:xfrm>
            <a:off x="8277491" y="6249922"/>
            <a:ext cx="2843245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rgbClr val="1F3088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... Likely option</a:t>
            </a:r>
          </a:p>
        </p:txBody>
      </p:sp>
    </p:spTree>
    <p:extLst>
      <p:ext uri="{BB962C8B-B14F-4D97-AF65-F5344CB8AC3E}">
        <p14:creationId xmlns:p14="http://schemas.microsoft.com/office/powerpoint/2010/main" val="656889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F7AD57F-238D-B908-7D55-F7403DE1D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3" y="1771"/>
            <a:ext cx="4779497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2CD1A-A48E-4FBB-51F0-2D7EEC91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Important 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45037-FAFD-572C-D769-3B9D8A47C460}"/>
              </a:ext>
            </a:extLst>
          </p:cNvPr>
          <p:cNvSpPr/>
          <p:nvPr/>
        </p:nvSpPr>
        <p:spPr>
          <a:xfrm>
            <a:off x="6934200" y="3820886"/>
            <a:ext cx="2307771" cy="192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7F72D-93F8-5A72-0AC8-BC8E875D1924}"/>
              </a:ext>
            </a:extLst>
          </p:cNvPr>
          <p:cNvSpPr txBox="1"/>
          <p:nvPr/>
        </p:nvSpPr>
        <p:spPr>
          <a:xfrm>
            <a:off x="266700" y="946496"/>
            <a:ext cx="96062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endParaRPr lang="en-GB"/>
          </a:p>
          <a:p>
            <a:r>
              <a:rPr lang="en-GB"/>
              <a:t>Muon Advanced School </a:t>
            </a:r>
          </a:p>
          <a:p>
            <a:r>
              <a:rPr lang="en-GB"/>
              <a:t>	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Next long shutdown</a:t>
            </a:r>
          </a:p>
          <a:p>
            <a:endParaRPr lang="en-GB"/>
          </a:p>
          <a:p>
            <a:r>
              <a:rPr lang="en-GB"/>
              <a:t>	Planned 2027</a:t>
            </a:r>
          </a:p>
          <a:p>
            <a:r>
              <a:rPr lang="en-GB"/>
              <a:t>		likely to be 9 months</a:t>
            </a:r>
          </a:p>
          <a:p>
            <a:r>
              <a:rPr lang="en-GB"/>
              <a:t>			allows for larger accelerator projects</a:t>
            </a:r>
          </a:p>
          <a:p>
            <a:r>
              <a:rPr lang="en-GB"/>
              <a:t>				MEBT, Linac high power amp, TS2 </a:t>
            </a:r>
            <a:r>
              <a:rPr lang="en-GB" err="1"/>
              <a:t>Cryo</a:t>
            </a:r>
            <a:r>
              <a:rPr lang="en-GB"/>
              <a:t> control</a:t>
            </a:r>
          </a:p>
          <a:p>
            <a:r>
              <a:rPr lang="en-GB"/>
              <a:t>			allows for installation of Super-</a:t>
            </a:r>
            <a:r>
              <a:rPr lang="en-GB" err="1"/>
              <a:t>MuSR</a:t>
            </a:r>
            <a:r>
              <a:rPr lang="en-GB"/>
              <a:t> and RIKEN Solenoid</a:t>
            </a:r>
          </a:p>
          <a:p>
            <a:r>
              <a:rPr lang="en-GB"/>
              <a:t>			Muon target water, Muon target shielding</a:t>
            </a:r>
          </a:p>
          <a:p>
            <a:r>
              <a:rPr lang="en-GB"/>
              <a:t>			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10172-9705-EBCE-9747-72741DCFF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86" y="601306"/>
            <a:ext cx="4513770" cy="25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7" descr="08EC1787 EMU instrument at I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21355" r="8307" b="12350"/>
          <a:stretch>
            <a:fillRect/>
          </a:stretch>
        </p:blipFill>
        <p:spPr bwMode="auto">
          <a:xfrm>
            <a:off x="3214688" y="-393641"/>
            <a:ext cx="5692775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 descr="05EC2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r="45522" b="6560"/>
          <a:stretch>
            <a:fillRect/>
          </a:stretch>
        </p:blipFill>
        <p:spPr bwMode="auto">
          <a:xfrm>
            <a:off x="-10313" y="-1412327"/>
            <a:ext cx="2789238" cy="84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arg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/>
          <a:stretch>
            <a:fillRect/>
          </a:stretch>
        </p:blipFill>
        <p:spPr bwMode="auto">
          <a:xfrm>
            <a:off x="4317791" y="3364196"/>
            <a:ext cx="448468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DSCF01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6" r="27879"/>
          <a:stretch>
            <a:fillRect/>
          </a:stretch>
        </p:blipFill>
        <p:spPr bwMode="auto">
          <a:xfrm>
            <a:off x="8616281" y="-11466"/>
            <a:ext cx="2179637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7" descr="Baker Peter 09EC138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101" y="4210050"/>
            <a:ext cx="1865101" cy="253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510792" y="6311497"/>
            <a:ext cx="1514475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James Lord</a:t>
            </a:r>
          </a:p>
        </p:txBody>
      </p:sp>
      <p:sp>
        <p:nvSpPr>
          <p:cNvPr id="14345" name="Text Box 15"/>
          <p:cNvSpPr txBox="1">
            <a:spLocks noChangeArrowheads="1"/>
          </p:cNvSpPr>
          <p:nvPr/>
        </p:nvSpPr>
        <p:spPr bwMode="auto">
          <a:xfrm>
            <a:off x="8907463" y="6461126"/>
            <a:ext cx="1789112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Peter Baker</a:t>
            </a:r>
          </a:p>
        </p:txBody>
      </p:sp>
      <p:sp>
        <p:nvSpPr>
          <p:cNvPr id="14346" name="Text Box 17"/>
          <p:cNvSpPr txBox="1">
            <a:spLocks noChangeArrowheads="1"/>
          </p:cNvSpPr>
          <p:nvPr/>
        </p:nvSpPr>
        <p:spPr bwMode="auto">
          <a:xfrm>
            <a:off x="8753186" y="3734980"/>
            <a:ext cx="1827212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Adrian Hillier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6282626" y="2946230"/>
            <a:ext cx="1835150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Steve Cottrell</a:t>
            </a: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7248527" y="6461125"/>
            <a:ext cx="14446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Mark Telling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5999" r="47900" b="24801"/>
          <a:stretch/>
        </p:blipFill>
        <p:spPr>
          <a:xfrm rot="5400000">
            <a:off x="6861095" y="4358616"/>
            <a:ext cx="2209416" cy="1995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8974" r="20884" b="25473"/>
          <a:stretch/>
        </p:blipFill>
        <p:spPr>
          <a:xfrm rot="5400000">
            <a:off x="2405568" y="4604925"/>
            <a:ext cx="2376261" cy="1800200"/>
          </a:xfrm>
          <a:prstGeom prst="rect">
            <a:avLst/>
          </a:prstGeom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2835066" y="6471097"/>
            <a:ext cx="14827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Adam </a:t>
            </a:r>
            <a:r>
              <a:rPr lang="en-GB" altLang="en-US" sz="1800" i="1" err="1">
                <a:solidFill>
                  <a:schemeClr val="accent2"/>
                </a:solidFill>
              </a:rPr>
              <a:t>Berlie</a:t>
            </a:r>
            <a:endParaRPr lang="en-GB" altLang="en-US" sz="1800" i="1">
              <a:solidFill>
                <a:schemeClr val="accent2"/>
              </a:solidFill>
            </a:endParaRPr>
          </a:p>
        </p:txBody>
      </p:sp>
      <p:sp>
        <p:nvSpPr>
          <p:cNvPr id="14344" name="Text Box 14"/>
          <p:cNvSpPr txBox="1">
            <a:spLocks noChangeArrowheads="1"/>
          </p:cNvSpPr>
          <p:nvPr/>
        </p:nvSpPr>
        <p:spPr bwMode="auto">
          <a:xfrm>
            <a:off x="4943474" y="6454583"/>
            <a:ext cx="1771650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Francis Pratt</a:t>
            </a: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" y="-130100"/>
            <a:ext cx="1690457" cy="2229912"/>
          </a:xfrm>
          <a:prstGeom prst="rect">
            <a:avLst/>
          </a:prstGeom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2422" y="2136704"/>
            <a:ext cx="1727845" cy="369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Koji Yokoyama</a:t>
            </a:r>
          </a:p>
        </p:txBody>
      </p:sp>
      <p:pic>
        <p:nvPicPr>
          <p:cNvPr id="2" name="Picture 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D4CCBFD-0885-5208-D99C-EC968CEFA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33" y="2338716"/>
            <a:ext cx="2002106" cy="224698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8B57EE-D069-644D-704C-7ED1103FE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22032" y="15568"/>
            <a:ext cx="2037675" cy="20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D8510F2D-4F9F-F2BA-2D60-2D3668258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0037" y="1971582"/>
            <a:ext cx="1835150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John Wilkinson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31ABEE51-743A-2C4B-46AB-C087C2B6B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022" y="4235233"/>
            <a:ext cx="1835150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Rhea Stewart</a:t>
            </a:r>
          </a:p>
        </p:txBody>
      </p:sp>
      <p:pic>
        <p:nvPicPr>
          <p:cNvPr id="5" name="Picture 4" descr="A person looking to the side&#10;&#10;Description automatically generated">
            <a:extLst>
              <a:ext uri="{FF2B5EF4-FFF2-40B4-BE49-F238E27FC236}">
                <a16:creationId xmlns:a16="http://schemas.microsoft.com/office/drawing/2014/main" id="{1B942566-9458-4278-138B-5874EBC09A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5" y="1104231"/>
            <a:ext cx="4015862" cy="4365703"/>
          </a:xfrm>
          <a:prstGeom prst="rect">
            <a:avLst/>
          </a:prstGeom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0B602251-6798-6B83-1850-B5276BD1A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362" y="5090841"/>
            <a:ext cx="1514475" cy="369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Sayani Biswas</a:t>
            </a:r>
          </a:p>
        </p:txBody>
      </p:sp>
      <p:pic>
        <p:nvPicPr>
          <p:cNvPr id="12" name="Picture 11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AD9E88B1-4FD8-7F50-6095-213FFF3E1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8426" r="20539" b="-1270"/>
          <a:stretch/>
        </p:blipFill>
        <p:spPr>
          <a:xfrm>
            <a:off x="6127209" y="982071"/>
            <a:ext cx="3480410" cy="4965405"/>
          </a:xfrm>
          <a:prstGeom prst="rect">
            <a:avLst/>
          </a:prstGeom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1DCF13E2-3AC4-5DF0-C8B6-BFCC227F1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261" y="5479352"/>
            <a:ext cx="1835150" cy="367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i="1">
                <a:solidFill>
                  <a:schemeClr val="accent2"/>
                </a:solidFill>
              </a:rPr>
              <a:t>Alex Louat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1C028-5419-CF56-87D4-86286DF0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1A37-9A06-9796-BEE4-17615B8F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 Forty Years ago – Muons @ISIS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C72EDE-806B-B958-EF43-A61F76929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169" y="1313878"/>
            <a:ext cx="8935662" cy="3442142"/>
          </a:xfrm>
        </p:spPr>
      </p:pic>
    </p:spTree>
    <p:extLst>
      <p:ext uri="{BB962C8B-B14F-4D97-AF65-F5344CB8AC3E}">
        <p14:creationId xmlns:p14="http://schemas.microsoft.com/office/powerpoint/2010/main" val="24257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52CD5-4D50-724B-A918-76991992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93C5-4474-1C91-F04F-31E0085011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7E9C6-09DE-2B84-A549-D2A4846B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49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12A07-0EF6-9968-3F4D-3E1D24397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9CEA43-1DF4-2F2C-453B-2861B196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01B8E-4C5D-4D9E-8821-9696CA0E0E3F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F5F31-3DC7-09FF-26E5-8A2505D8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nuEMU</a:t>
            </a:r>
            <a:r>
              <a:rPr lang="en-US"/>
              <a:t>: Beamline extension</a:t>
            </a:r>
            <a:endParaRPr lang="en-GB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F251AE-9B66-DF72-4CC8-AC03A1ACC009}"/>
              </a:ext>
            </a:extLst>
          </p:cNvPr>
          <p:cNvSpPr txBox="1">
            <a:spLocks/>
          </p:cNvSpPr>
          <p:nvPr/>
        </p:nvSpPr>
        <p:spPr bwMode="auto">
          <a:xfrm>
            <a:off x="4670209" y="3550881"/>
            <a:ext cx="6641951" cy="317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Current beam spot very large in horizontal direction due to dispersion from the kicker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Additional magnets in nuEMU enable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Canceling the dispersion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More focused beam</a:t>
            </a:r>
            <a:b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</a:b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(current 27 mm → 10 mm)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stem Font Regular"/>
              <a:buChar char="🌟"/>
              <a:tabLst/>
              <a:defRPr/>
            </a:pPr>
            <a:r>
              <a:rPr kumimoji="0" lang="is-IS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10x improvement for small samples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Pulse slicer for 10 ns pulse width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stem Font Regular"/>
              <a:buChar char="🌟"/>
              <a:tabLst/>
              <a:defRPr/>
            </a:pPr>
            <a:r>
              <a:rPr kumimoji="0" lang="is-IS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Unlocks new materials which can be studied</a:t>
            </a:r>
          </a:p>
        </p:txBody>
      </p:sp>
      <p:pic>
        <p:nvPicPr>
          <p:cNvPr id="7" name="Picture 6" descr="A comparison of a rainbow colored oval&#10;&#10;Description automatically generated with medium confidence">
            <a:extLst>
              <a:ext uri="{FF2B5EF4-FFF2-40B4-BE49-F238E27FC236}">
                <a16:creationId xmlns:a16="http://schemas.microsoft.com/office/drawing/2014/main" id="{708AB62B-1D14-0213-066F-3DE6BEB6F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" y="4467178"/>
            <a:ext cx="4234739" cy="22082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DBAFCC-26FF-B7A9-932F-3EC2E87A76A9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401081" y="434933"/>
            <a:ext cx="4257773" cy="5017125"/>
            <a:chOff x="462456" y="940878"/>
            <a:chExt cx="3983420" cy="4693844"/>
          </a:xfrm>
        </p:grpSpPr>
        <p:pic>
          <p:nvPicPr>
            <p:cNvPr id="5" name="Picture 4" descr="A diagram of a machine&#10;&#10;Description automatically generated">
              <a:extLst>
                <a:ext uri="{FF2B5EF4-FFF2-40B4-BE49-F238E27FC236}">
                  <a16:creationId xmlns:a16="http://schemas.microsoft.com/office/drawing/2014/main" id="{36E9D373-00C5-B21C-B349-A9FFD50A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5006" y="2022496"/>
              <a:ext cx="4143054" cy="3081397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6569C3-E28B-45BA-750F-0C26B7FB2365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6" y="1334814"/>
              <a:ext cx="3983420" cy="0"/>
            </a:xfrm>
            <a:prstGeom prst="straightConnector1">
              <a:avLst/>
            </a:prstGeom>
            <a:ln w="38100">
              <a:solidFill>
                <a:srgbClr val="00308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065738B-E813-31D1-B4AE-8DF3CC42716A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6" y="1334814"/>
              <a:ext cx="861847" cy="630620"/>
            </a:xfrm>
            <a:prstGeom prst="straightConnector1">
              <a:avLst/>
            </a:prstGeom>
            <a:ln w="38100">
              <a:solidFill>
                <a:srgbClr val="00308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ontent Placeholder 3">
              <a:extLst>
                <a:ext uri="{FF2B5EF4-FFF2-40B4-BE49-F238E27FC236}">
                  <a16:creationId xmlns:a16="http://schemas.microsoft.com/office/drawing/2014/main" id="{B039D8A3-F7C4-5AC0-F8A7-CC97A94088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51473" y="940878"/>
              <a:ext cx="2680905" cy="472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000" b="0" i="0" u="none" strike="noStrike" kern="0" cap="none" spc="0" normalizeH="0" baseline="0" noProof="0">
                  <a:ln>
                    <a:noFill/>
                  </a:ln>
                  <a:solidFill>
                    <a:srgbClr val="1F3088"/>
                  </a:solidFill>
                  <a:effectLst/>
                  <a:uLnTx/>
                  <a:uFillTx/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rPr>
                <a:t>SuperMuSR beamline</a:t>
              </a:r>
            </a:p>
          </p:txBody>
        </p:sp>
        <p:sp>
          <p:nvSpPr>
            <p:cNvPr id="25" name="Content Placeholder 3">
              <a:extLst>
                <a:ext uri="{FF2B5EF4-FFF2-40B4-BE49-F238E27FC236}">
                  <a16:creationId xmlns:a16="http://schemas.microsoft.com/office/drawing/2014/main" id="{6C989CDA-5A27-92B0-422F-5DF51A736D5A}"/>
                </a:ext>
              </a:extLst>
            </p:cNvPr>
            <p:cNvSpPr txBox="1">
              <a:spLocks/>
            </p:cNvSpPr>
            <p:nvPr/>
          </p:nvSpPr>
          <p:spPr bwMode="auto">
            <a:xfrm rot="5400000">
              <a:off x="2254323" y="4824661"/>
              <a:ext cx="1095382" cy="472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000" b="0" i="0" u="none" strike="noStrike" kern="0" cap="none" spc="0" normalizeH="0" baseline="0" noProof="0">
                  <a:ln>
                    <a:noFill/>
                  </a:ln>
                  <a:solidFill>
                    <a:srgbClr val="1F3088"/>
                  </a:solidFill>
                  <a:effectLst/>
                  <a:uLnTx/>
                  <a:uFillTx/>
                  <a:latin typeface="Segoe UI" panose="020B0502040204020203" pitchFamily="34" charset="0"/>
                  <a:ea typeface="ＭＳ Ｐゴシック" charset="0"/>
                  <a:cs typeface="Segoe UI" panose="020B0502040204020203" pitchFamily="34" charset="0"/>
                </a:rPr>
                <a:t>nuEMU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F56D04-4C6A-A90E-7285-C58FE52CE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255" y="61452"/>
            <a:ext cx="4540302" cy="3555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9DCB61-C8D0-8FCE-D8DF-225C52AB0FA9}"/>
              </a:ext>
            </a:extLst>
          </p:cNvPr>
          <p:cNvSpPr txBox="1"/>
          <p:nvPr/>
        </p:nvSpPr>
        <p:spPr>
          <a:xfrm>
            <a:off x="9174256" y="825518"/>
            <a:ext cx="520701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EMU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DA2691-4898-7063-FDD8-54CFAD056068}"/>
              </a:ext>
            </a:extLst>
          </p:cNvPr>
          <p:cNvCxnSpPr>
            <a:cxnSpLocks/>
          </p:cNvCxnSpPr>
          <p:nvPr/>
        </p:nvCxnSpPr>
        <p:spPr>
          <a:xfrm>
            <a:off x="6489700" y="485775"/>
            <a:ext cx="0" cy="2682875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667B3-355D-8509-FA6C-0D2E0FF057FA}"/>
              </a:ext>
            </a:extLst>
          </p:cNvPr>
          <p:cNvSpPr/>
          <p:nvPr/>
        </p:nvSpPr>
        <p:spPr>
          <a:xfrm>
            <a:off x="8973906" y="2656815"/>
            <a:ext cx="1004975" cy="47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12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C1F4-F758-57F8-FC38-816BEB68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CHIMERA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6A68-5D0E-4143-CDA2-9095E549E1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85721" y="1323025"/>
            <a:ext cx="4979988" cy="4369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/>
              <a:t>Improved data quality</a:t>
            </a:r>
          </a:p>
          <a:p>
            <a:pPr lvl="1"/>
            <a:r>
              <a:rPr lang="en-GB"/>
              <a:t>New detector array matched to the beamline</a:t>
            </a:r>
          </a:p>
          <a:p>
            <a:pPr lvl="1"/>
            <a:r>
              <a:rPr lang="en-GB"/>
              <a:t>Improved Solid angle coverage</a:t>
            </a:r>
          </a:p>
          <a:p>
            <a:pPr lvl="1"/>
            <a:r>
              <a:rPr lang="en-GB"/>
              <a:t>Digital muons</a:t>
            </a:r>
          </a:p>
          <a:p>
            <a:pPr lvl="1"/>
            <a:endParaRPr lang="en-GB"/>
          </a:p>
          <a:p>
            <a:r>
              <a:rPr lang="en-GB"/>
              <a:t>Smaller Samples</a:t>
            </a:r>
          </a:p>
          <a:p>
            <a:pPr lvl="1"/>
            <a:r>
              <a:rPr lang="en-GB"/>
              <a:t>Smaller beam spot by a new slit package </a:t>
            </a:r>
          </a:p>
          <a:p>
            <a:pPr lvl="1"/>
            <a:endParaRPr lang="en-GB"/>
          </a:p>
          <a:p>
            <a:r>
              <a:rPr lang="en-GB"/>
              <a:t>Open access design for novel SE</a:t>
            </a:r>
          </a:p>
          <a:p>
            <a:pPr lvl="1"/>
            <a:r>
              <a:rPr lang="en-GB"/>
              <a:t>Large aperture magnets</a:t>
            </a:r>
          </a:p>
          <a:p>
            <a:pPr lvl="1"/>
            <a:r>
              <a:rPr lang="en-GB"/>
              <a:t>High homogeneity magnet fields</a:t>
            </a:r>
          </a:p>
        </p:txBody>
      </p:sp>
      <p:pic>
        <p:nvPicPr>
          <p:cNvPr id="10" name="Picture 9" descr="A red and silver machine with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5C9EB1A4-2866-1607-6508-7BFAE7340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8" y="1230774"/>
            <a:ext cx="3965178" cy="5286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10000"/>
                <a:lumOff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729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078C26-3119-666D-6045-82B2548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40 years since the inception of muons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874F5-0149-B46A-D5AD-3215D3E0D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8764">
            <a:off x="6225908" y="615761"/>
            <a:ext cx="4180852" cy="5872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1F2B2-401C-B22B-A777-C495F648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96275">
            <a:off x="1333438" y="1513639"/>
            <a:ext cx="3893315" cy="54999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43FC7D-BA83-AB50-9740-2D5A3CFB85BE}"/>
              </a:ext>
            </a:extLst>
          </p:cNvPr>
          <p:cNvSpPr txBox="1"/>
          <p:nvPr/>
        </p:nvSpPr>
        <p:spPr>
          <a:xfrm>
            <a:off x="549479" y="980909"/>
            <a:ext cx="535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 November 1984 – first meeting to discuss the concept of muons at ISIS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2.5 years later first muons</a:t>
            </a:r>
          </a:p>
        </p:txBody>
      </p:sp>
    </p:spTree>
    <p:extLst>
      <p:ext uri="{BB962C8B-B14F-4D97-AF65-F5344CB8AC3E}">
        <p14:creationId xmlns:p14="http://schemas.microsoft.com/office/powerpoint/2010/main" val="20119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A4F84F4-4529-BED9-2775-AA730EB1F8E2}"/>
              </a:ext>
            </a:extLst>
          </p:cNvPr>
          <p:cNvGrpSpPr>
            <a:grpSpLocks/>
          </p:cNvGrpSpPr>
          <p:nvPr/>
        </p:nvGrpSpPr>
        <p:grpSpPr bwMode="auto">
          <a:xfrm>
            <a:off x="628650" y="1099221"/>
            <a:ext cx="4704321" cy="4098884"/>
            <a:chOff x="2827" y="647"/>
            <a:chExt cx="2642" cy="2300"/>
          </a:xfrm>
        </p:grpSpPr>
        <p:pic>
          <p:nvPicPr>
            <p:cNvPr id="8" name="Picture 7" descr="ISIS_annrep07">
              <a:extLst>
                <a:ext uri="{FF2B5EF4-FFF2-40B4-BE49-F238E27FC236}">
                  <a16:creationId xmlns:a16="http://schemas.microsoft.com/office/drawing/2014/main" id="{F042CC9B-6EEF-8A01-D7F9-B5EA956F0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9129" t="56134" r="22862" b="23541"/>
            <a:stretch>
              <a:fillRect/>
            </a:stretch>
          </p:blipFill>
          <p:spPr bwMode="auto">
            <a:xfrm>
              <a:off x="2827" y="693"/>
              <a:ext cx="2446" cy="2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69B7AE-C3B0-0E88-58AE-8DCBA40AE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2346"/>
              <a:ext cx="391" cy="6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1048B6-7A11-104C-265C-FEE087352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" y="1979"/>
              <a:ext cx="391" cy="9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B2C26A-9692-3773-E5C6-DF9184E66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647"/>
              <a:ext cx="586" cy="5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D64AE6D-0C99-509F-D6B7-0722A44F07EE}"/>
              </a:ext>
            </a:extLst>
          </p:cNvPr>
          <p:cNvSpPr txBox="1"/>
          <p:nvPr/>
        </p:nvSpPr>
        <p:spPr>
          <a:xfrm>
            <a:off x="5680836" y="709559"/>
            <a:ext cx="6312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 Muons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Fixed Momentum Muons ~27MeV/c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Positive muons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Longitudinal fields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upto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 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Transverse fields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upto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600+ G (pulse width limited)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Temperature range 30mK – 2000K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Laser excitation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Pulsed techniques e.g. RF, EF, Light, ac susceptibility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FEA48-CDDB-1B24-7BBA-B6395AA156F5}"/>
              </a:ext>
            </a:extLst>
          </p:cNvPr>
          <p:cNvSpPr txBox="1"/>
          <p:nvPr/>
        </p:nvSpPr>
        <p:spPr>
          <a:xfrm>
            <a:off x="5680836" y="3664578"/>
            <a:ext cx="6579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RIKEN</a:t>
            </a:r>
            <a:r>
              <a:rPr lang="en-GB" b="1">
                <a:solidFill>
                  <a:prstClr val="black"/>
                </a:solidFill>
                <a:latin typeface="Arial" panose="020B0604020202020204"/>
              </a:rPr>
              <a:t>-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Variable Momentum Muons ~15 – 120 MeV/c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Positive or negative muons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Longitudinal fields up to 0.4 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Transverse fields up to 600+ G (pulse width limited)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Temperature range 300mK – 500K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Pressure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Elemental Analysis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Ports for long term experiments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e.g. proton charge radius experiment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E647DF-1997-61D9-6903-B04CCEB783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087100" cy="473075"/>
          </a:xfrm>
        </p:spPr>
        <p:txBody>
          <a:bodyPr/>
          <a:lstStyle/>
          <a:p>
            <a:r>
              <a:rPr lang="en-GB"/>
              <a:t>The ISIS Muon Facility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B5442-BEFD-DFAD-D5A3-6BA275251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220" y="962888"/>
            <a:ext cx="1043426" cy="10371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07F94-A505-6AFA-CC20-C5A4CA02F446}"/>
              </a:ext>
            </a:extLst>
          </p:cNvPr>
          <p:cNvSpPr txBox="1"/>
          <p:nvPr/>
        </p:nvSpPr>
        <p:spPr>
          <a:xfrm>
            <a:off x="2039195" y="4035418"/>
            <a:ext cx="128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1E55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MuX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E55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/MEIS</a:t>
            </a:r>
          </a:p>
        </p:txBody>
      </p:sp>
    </p:spTree>
    <p:extLst>
      <p:ext uri="{BB962C8B-B14F-4D97-AF65-F5344CB8AC3E}">
        <p14:creationId xmlns:p14="http://schemas.microsoft.com/office/powerpoint/2010/main" val="18608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B305F-2046-447F-A6F9-20D5AB9AF6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087100" cy="473075"/>
          </a:xfrm>
        </p:spPr>
        <p:txBody>
          <a:bodyPr/>
          <a:lstStyle/>
          <a:p>
            <a:r>
              <a:rPr lang="en-GB"/>
              <a:t>ISIS Muon Instrument Suite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C76B7FA-5454-4021-8756-09AF8A94B48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82700"/>
            <a:ext cx="4037013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5114EADA-ACE2-47EF-BCF5-51F414B5BDEC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5039930" y="838200"/>
          <a:ext cx="5931876" cy="265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8401">
                  <a:extLst>
                    <a:ext uri="{9D8B030D-6E8A-4147-A177-3AD203B41FA5}">
                      <a16:colId xmlns:a16="http://schemas.microsoft.com/office/drawing/2014/main" val="3886589230"/>
                    </a:ext>
                  </a:extLst>
                </a:gridCol>
                <a:gridCol w="1747142">
                  <a:extLst>
                    <a:ext uri="{9D8B030D-6E8A-4147-A177-3AD203B41FA5}">
                      <a16:colId xmlns:a16="http://schemas.microsoft.com/office/drawing/2014/main" val="2874628272"/>
                    </a:ext>
                  </a:extLst>
                </a:gridCol>
                <a:gridCol w="2176333">
                  <a:extLst>
                    <a:ext uri="{9D8B030D-6E8A-4147-A177-3AD203B41FA5}">
                      <a16:colId xmlns:a16="http://schemas.microsoft.com/office/drawing/2014/main" val="2823519536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r>
                        <a:rPr lang="en-GB" sz="2400"/>
                        <a:t>Instrument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Detectors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Rate (MEv/h)</a:t>
                      </a:r>
                      <a:br>
                        <a:rPr lang="en-GB" sz="2400"/>
                      </a:br>
                      <a:r>
                        <a:rPr lang="en-GB" sz="2400"/>
                        <a:t>[Double pulse]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29873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400"/>
                        <a:t>ARGUS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50 [100]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61398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400"/>
                        <a:t>EMU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36705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400" err="1"/>
                        <a:t>HiFi</a:t>
                      </a:r>
                      <a:endParaRPr lang="en-GB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85987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2400"/>
                        <a:t>MuSR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4280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53D79A-D456-420E-99D8-A4356EC1EEEB}"/>
              </a:ext>
            </a:extLst>
          </p:cNvPr>
          <p:cNvSpPr txBox="1"/>
          <p:nvPr/>
        </p:nvSpPr>
        <p:spPr>
          <a:xfrm>
            <a:off x="1280956" y="391349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1E55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MuX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E55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/MEIS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A0CDA-F812-4C3C-9228-9F2FE8FB97B5}"/>
              </a:ext>
            </a:extLst>
          </p:cNvPr>
          <p:cNvSpPr txBox="1"/>
          <p:nvPr/>
        </p:nvSpPr>
        <p:spPr>
          <a:xfrm>
            <a:off x="1398860" y="120351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08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Surface muons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C19B3-C6F1-4626-BDEA-ACB7CF81400E}"/>
              </a:ext>
            </a:extLst>
          </p:cNvPr>
          <p:cNvSpPr txBox="1"/>
          <p:nvPr/>
        </p:nvSpPr>
        <p:spPr>
          <a:xfrm>
            <a:off x="834604" y="477653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08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Surface and decay muons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68359-7E57-E635-0443-4B979663A959}"/>
              </a:ext>
            </a:extLst>
          </p:cNvPr>
          <p:cNvSpPr txBox="1">
            <a:spLocks/>
          </p:cNvSpPr>
          <p:nvPr/>
        </p:nvSpPr>
        <p:spPr>
          <a:xfrm>
            <a:off x="4871617" y="3745031"/>
            <a:ext cx="11213592" cy="4915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Also, on the ISIS RIKEN-RAL beamlines: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 muon elemental analysis –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MuX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E5D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Effects of Muons on electronics - MEIS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FAMU muonic hydrogen experiment – Port 1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Muon development beamline – Port 3</a:t>
            </a:r>
          </a:p>
        </p:txBody>
      </p:sp>
    </p:spTree>
    <p:extLst>
      <p:ext uri="{BB962C8B-B14F-4D97-AF65-F5344CB8AC3E}">
        <p14:creationId xmlns:p14="http://schemas.microsoft.com/office/powerpoint/2010/main" val="1948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F493-DDDF-B2D9-0FDA-18066946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Breadth of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CF102-F7AD-7444-8843-47467D8E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4084">
            <a:off x="5087089" y="1174247"/>
            <a:ext cx="2934275" cy="693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58C57-E36E-DAC3-BE2A-B6E90528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3472">
            <a:off x="5334599" y="2476853"/>
            <a:ext cx="3128263" cy="872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12577-0C45-9E18-5A4C-85B509DF4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2344">
            <a:off x="8018506" y="5710809"/>
            <a:ext cx="3138578" cy="632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BEDA7-1A29-9108-D4F1-81D1A5955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26924">
            <a:off x="8437862" y="1369209"/>
            <a:ext cx="3098354" cy="1205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286F6-3688-3161-1D86-EDAE5081B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1304">
            <a:off x="5693177" y="5130044"/>
            <a:ext cx="2077035" cy="960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645119-D45D-FC14-6D47-4D3B1973A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2794">
            <a:off x="8291494" y="4079500"/>
            <a:ext cx="2821286" cy="786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0866A6-D4E5-FCEA-9D43-8FC0FB842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99916">
            <a:off x="5745659" y="6080017"/>
            <a:ext cx="2310674" cy="8649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1E15CB-D737-2FB2-3E34-4FF7BCA69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35625">
            <a:off x="5370530" y="3216754"/>
            <a:ext cx="3269810" cy="7301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31BDA7-CAFF-254B-3CB9-03E431469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69073">
            <a:off x="5458205" y="4150036"/>
            <a:ext cx="2347392" cy="9791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EF003B-43DA-1B1C-132A-43B1EFF3BB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76238">
            <a:off x="7878532" y="6351542"/>
            <a:ext cx="2769261" cy="9326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5875-43E3-54C3-1B24-8C54B966A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15090">
            <a:off x="8295717" y="4871552"/>
            <a:ext cx="2958373" cy="837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DDD94-FC4D-76E1-7019-3D32D72D7C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41020">
            <a:off x="5425794" y="163676"/>
            <a:ext cx="2234252" cy="8956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1FFCF2-5250-278D-0E50-63C4751200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54293">
            <a:off x="8101580" y="2657354"/>
            <a:ext cx="3522598" cy="4772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108577-F867-9B82-DD52-5020E48C7C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27845">
            <a:off x="8177568" y="1168392"/>
            <a:ext cx="2499331" cy="6869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A8A3DB-B181-24E1-7022-EAA3DE9763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16429">
            <a:off x="8632281" y="298312"/>
            <a:ext cx="3019589" cy="9074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928358-054C-2996-992B-9F9B392D5F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719372">
            <a:off x="5311780" y="1651456"/>
            <a:ext cx="3084654" cy="9049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3C7891-7C9B-375F-6365-4F30C607D0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103169">
            <a:off x="8189159" y="3262980"/>
            <a:ext cx="3426551" cy="7844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7530A2-03A5-89F0-7AEF-531782B32F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4219" y="1746636"/>
            <a:ext cx="4745089" cy="310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64DCE-0C18-EF64-5AB5-3556C0B7B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5D37-AE42-5838-73A7-0D35534B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905916"/>
            <a:ext cx="5829300" cy="574675"/>
          </a:xfrm>
        </p:spPr>
        <p:txBody>
          <a:bodyPr/>
          <a:lstStyle/>
          <a:p>
            <a:r>
              <a:rPr lang="en-GB"/>
              <a:t>Recent Developments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9CC2C-642A-C34E-9B91-724FDE1C64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A1E01-425E-7930-29E7-116BDF31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ISIS Proton Pulse Compression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AB229-A5E5-BF4D-84A1-FAC8A0F47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"/>
          <a:stretch/>
        </p:blipFill>
        <p:spPr>
          <a:xfrm>
            <a:off x="460128" y="2895014"/>
            <a:ext cx="5091617" cy="2641870"/>
          </a:xfrm>
          <a:prstGeom prst="rect">
            <a:avLst/>
          </a:prstGeom>
        </p:spPr>
      </p:pic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C0D49B9B-A266-4884-D301-CB298B342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14" y="2351942"/>
            <a:ext cx="5021874" cy="3842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F421DD-E415-BC25-E08B-F34703CA20A7}"/>
              </a:ext>
            </a:extLst>
          </p:cNvPr>
          <p:cNvSpPr txBox="1"/>
          <p:nvPr/>
        </p:nvSpPr>
        <p:spPr>
          <a:xfrm>
            <a:off x="5217760" y="6159012"/>
            <a:ext cx="5453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Frequency response with and without pulse compression –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MuSR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Cycle 23/5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4C4BA-E0F9-6E1C-77E0-0F21DB4D449B}"/>
              </a:ext>
            </a:extLst>
          </p:cNvPr>
          <p:cNvSpPr txBox="1"/>
          <p:nvPr/>
        </p:nvSpPr>
        <p:spPr>
          <a:xfrm>
            <a:off x="1092066" y="874614"/>
            <a:ext cx="10007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Improving the performance of the muon spectrometers by optimising the proton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Shorter pulses give a better frequency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Rotating phase space in the final stages of the proton acceleration reduces the pulse width (time)</a:t>
            </a:r>
          </a:p>
        </p:txBody>
      </p:sp>
    </p:spTree>
    <p:extLst>
      <p:ext uri="{BB962C8B-B14F-4D97-AF65-F5344CB8AC3E}">
        <p14:creationId xmlns:p14="http://schemas.microsoft.com/office/powerpoint/2010/main" val="3871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4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1754</Words>
  <Application>Microsoft Office PowerPoint</Application>
  <PresentationFormat>Widescreen</PresentationFormat>
  <Paragraphs>335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Aptos</vt:lpstr>
      <vt:lpstr>Arial</vt:lpstr>
      <vt:lpstr>Arial Narrow</vt:lpstr>
      <vt:lpstr>Calibri</vt:lpstr>
      <vt:lpstr>Calibri Light</vt:lpstr>
      <vt:lpstr>Cambria Math</vt:lpstr>
      <vt:lpstr>Comic Sans MS</vt:lpstr>
      <vt:lpstr>Courier New</vt:lpstr>
      <vt:lpstr>Segoe Print</vt:lpstr>
      <vt:lpstr>Segoe UI</vt:lpstr>
      <vt:lpstr>System Font Regular</vt:lpstr>
      <vt:lpstr>Times New Roman</vt:lpstr>
      <vt:lpstr>Trebuchet MS</vt:lpstr>
      <vt:lpstr>Wingdings</vt:lpstr>
      <vt:lpstr>4_Pattern</vt:lpstr>
      <vt:lpstr>3_Title slide</vt:lpstr>
      <vt:lpstr>ISIS Muon Facility Report</vt:lpstr>
      <vt:lpstr>PowerPoint Presentation</vt:lpstr>
      <vt:lpstr>Over Forty Years ago – Muons @ISIS</vt:lpstr>
      <vt:lpstr>40 years since the inception of muons</vt:lpstr>
      <vt:lpstr>The ISIS Muon Facility</vt:lpstr>
      <vt:lpstr>ISIS Muon Instrument Suite</vt:lpstr>
      <vt:lpstr>Breadth of Science</vt:lpstr>
      <vt:lpstr>Recent Developments</vt:lpstr>
      <vt:lpstr>ISIS Proton Pulse Compression</vt:lpstr>
      <vt:lpstr>RIKEN-RAL Beamlines</vt:lpstr>
      <vt:lpstr>RIKEN Solenoid replacement</vt:lpstr>
      <vt:lpstr>Draft phasing</vt:lpstr>
      <vt:lpstr>Super-MuSR</vt:lpstr>
      <vt:lpstr>Super-MuSR</vt:lpstr>
      <vt:lpstr>Digital Muons</vt:lpstr>
      <vt:lpstr>Digital Muon enables</vt:lpstr>
      <vt:lpstr>Optimising Muon Measurements of Small Samples</vt:lpstr>
      <vt:lpstr>PowerPoint Presentation</vt:lpstr>
      <vt:lpstr>Muography  MeV/c Dependence – 10 min (decay µ+) </vt:lpstr>
      <vt:lpstr>Alkaline Battery (70 MeV/c µ−)</vt:lpstr>
      <vt:lpstr>Future Developments</vt:lpstr>
      <vt:lpstr>Muon target optimisation</vt:lpstr>
      <vt:lpstr>Muon Future Plans: Proposed instruments</vt:lpstr>
      <vt:lpstr>New Instrument MuX</vt:lpstr>
      <vt:lpstr>ISIS-II: the successor to ISIS</vt:lpstr>
      <vt:lpstr>PowerPoint Presentation</vt:lpstr>
      <vt:lpstr>Muon target: Comparing two options</vt:lpstr>
      <vt:lpstr>Important dates</vt:lpstr>
      <vt:lpstr>PowerPoint Presentation</vt:lpstr>
      <vt:lpstr>PowerPoint Presentation</vt:lpstr>
      <vt:lpstr>nuEMU: Beamline extension</vt:lpstr>
      <vt:lpstr>CHIMERA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Hillier, Adrian (STFC,RAL,ISIS)</dc:creator>
  <cp:lastModifiedBy>Hillier, Adrian (STFC,RAL,ISIS)</cp:lastModifiedBy>
  <cp:revision>1</cp:revision>
  <dcterms:created xsi:type="dcterms:W3CDTF">2025-07-09T08:01:31Z</dcterms:created>
  <dcterms:modified xsi:type="dcterms:W3CDTF">2025-07-20T19:14:10Z</dcterms:modified>
</cp:coreProperties>
</file>