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72" r:id="rId4"/>
    <p:sldId id="258" r:id="rId5"/>
    <p:sldId id="259" r:id="rId6"/>
    <p:sldId id="273" r:id="rId7"/>
    <p:sldId id="260" r:id="rId8"/>
    <p:sldId id="261" r:id="rId9"/>
    <p:sldId id="262" r:id="rId10"/>
    <p:sldId id="267" r:id="rId11"/>
    <p:sldId id="268" r:id="rId12"/>
    <p:sldId id="263"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66"/>
    <a:srgbClr val="FF6600"/>
    <a:srgbClr val="FF0000"/>
    <a:srgbClr val="66CCFF"/>
    <a:srgbClr val="3399FF"/>
    <a:srgbClr val="0066FF"/>
    <a:srgbClr val="0000FF"/>
    <a:srgbClr val="00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36606-CD2C-4818-9BEB-FD55A50A854F}" v="17" dt="2025-07-20T02:23:14.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77449" autoAdjust="0"/>
  </p:normalViewPr>
  <p:slideViewPr>
    <p:cSldViewPr snapToGrid="0">
      <p:cViewPr>
        <p:scale>
          <a:sx n="40" d="100"/>
          <a:sy n="40" d="100"/>
        </p:scale>
        <p:origin x="44" y="412"/>
      </p:cViewPr>
      <p:guideLst/>
    </p:cSldViewPr>
  </p:slideViewPr>
  <p:outlineViewPr>
    <p:cViewPr>
      <p:scale>
        <a:sx n="33" d="100"/>
        <a:sy n="33" d="100"/>
      </p:scale>
      <p:origin x="0" y="0"/>
    </p:cViewPr>
  </p:outlineViewPr>
  <p:notesTextViewPr>
    <p:cViewPr>
      <p:scale>
        <a:sx n="125" d="100"/>
        <a:sy n="125" d="100"/>
      </p:scale>
      <p:origin x="0" y="-2072"/>
    </p:cViewPr>
  </p:notesTextViewPr>
  <p:sorterViewPr>
    <p:cViewPr>
      <p:scale>
        <a:sx n="100" d="100"/>
        <a:sy n="100" d="100"/>
      </p:scale>
      <p:origin x="0" y="0"/>
    </p:cViewPr>
  </p:sorterViewPr>
  <p:notesViewPr>
    <p:cSldViewPr snapToGrid="0">
      <p:cViewPr varScale="1">
        <p:scale>
          <a:sx n="120" d="100"/>
          <a:sy n="120" d="100"/>
        </p:scale>
        <p:origin x="251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хаил Яковлев" userId="dda83184d38241b0" providerId="LiveId" clId="{B92C8809-15EF-4819-9C72-AC2D8FA592F3}"/>
    <pc:docChg chg="undo custSel addSld delSld modSld sldOrd modNotesMaster">
      <pc:chgData name="Михаил Яковлев" userId="dda83184d38241b0" providerId="LiveId" clId="{B92C8809-15EF-4819-9C72-AC2D8FA592F3}" dt="2025-07-16T04:17:59.112" v="1964" actId="6549"/>
      <pc:docMkLst>
        <pc:docMk/>
      </pc:docMkLst>
      <pc:sldChg chg="addSp delSp modSp mod modNotesTx">
        <pc:chgData name="Михаил Яковлев" userId="dda83184d38241b0" providerId="LiveId" clId="{B92C8809-15EF-4819-9C72-AC2D8FA592F3}" dt="2025-07-15T22:21:49.225" v="138" actId="255"/>
        <pc:sldMkLst>
          <pc:docMk/>
          <pc:sldMk cId="1529596742" sldId="256"/>
        </pc:sldMkLst>
        <pc:spChg chg="mod">
          <ac:chgData name="Михаил Яковлев" userId="dda83184d38241b0" providerId="LiveId" clId="{B92C8809-15EF-4819-9C72-AC2D8FA592F3}" dt="2025-07-15T22:21:49.225" v="138" actId="255"/>
          <ac:spMkLst>
            <pc:docMk/>
            <pc:sldMk cId="1529596742" sldId="256"/>
            <ac:spMk id="12" creationId="{9E2F2466-C267-77B8-1C0F-097104835091}"/>
          </ac:spMkLst>
        </pc:spChg>
      </pc:sldChg>
      <pc:sldChg chg="addSp delSp modSp mod modNotesTx">
        <pc:chgData name="Михаил Яковлев" userId="dda83184d38241b0" providerId="LiveId" clId="{B92C8809-15EF-4819-9C72-AC2D8FA592F3}" dt="2025-07-16T03:48:30.155" v="1832" actId="14100"/>
        <pc:sldMkLst>
          <pc:docMk/>
          <pc:sldMk cId="37149320" sldId="257"/>
        </pc:sldMkLst>
        <pc:spChg chg="mod">
          <ac:chgData name="Михаил Яковлев" userId="dda83184d38241b0" providerId="LiveId" clId="{B92C8809-15EF-4819-9C72-AC2D8FA592F3}" dt="2025-07-16T03:31:45.539" v="1455" actId="20577"/>
          <ac:spMkLst>
            <pc:docMk/>
            <pc:sldMk cId="37149320" sldId="257"/>
            <ac:spMk id="6" creationId="{2D44D4B2-826F-6A35-E40F-EAF5597F1D48}"/>
          </ac:spMkLst>
        </pc:spChg>
        <pc:spChg chg="add mod">
          <ac:chgData name="Михаил Яковлев" userId="dda83184d38241b0" providerId="LiveId" clId="{B92C8809-15EF-4819-9C72-AC2D8FA592F3}" dt="2025-07-16T03:46:09.955" v="1806" actId="20577"/>
          <ac:spMkLst>
            <pc:docMk/>
            <pc:sldMk cId="37149320" sldId="257"/>
            <ac:spMk id="7" creationId="{8C2E8AA2-0432-92CC-EC9C-8769AA389F33}"/>
          </ac:spMkLst>
        </pc:spChg>
        <pc:spChg chg="mod">
          <ac:chgData name="Михаил Яковлев" userId="dda83184d38241b0" providerId="LiveId" clId="{B92C8809-15EF-4819-9C72-AC2D8FA592F3}" dt="2025-07-16T03:46:17.140" v="1809" actId="20577"/>
          <ac:spMkLst>
            <pc:docMk/>
            <pc:sldMk cId="37149320" sldId="257"/>
            <ac:spMk id="9" creationId="{CF13C2A0-0877-4359-C677-AD601A5AC849}"/>
          </ac:spMkLst>
        </pc:spChg>
        <pc:spChg chg="add mod">
          <ac:chgData name="Михаил Яковлев" userId="dda83184d38241b0" providerId="LiveId" clId="{B92C8809-15EF-4819-9C72-AC2D8FA592F3}" dt="2025-07-16T03:48:30.155" v="1832" actId="14100"/>
          <ac:spMkLst>
            <pc:docMk/>
            <pc:sldMk cId="37149320" sldId="257"/>
            <ac:spMk id="10" creationId="{C8C29B7A-B6CE-4980-7BDD-313764DCA8B2}"/>
          </ac:spMkLst>
        </pc:spChg>
        <pc:picChg chg="add mod">
          <ac:chgData name="Михаил Яковлев" userId="dda83184d38241b0" providerId="LiveId" clId="{B92C8809-15EF-4819-9C72-AC2D8FA592F3}" dt="2025-07-15T22:25:40.631" v="251" actId="408"/>
          <ac:picMkLst>
            <pc:docMk/>
            <pc:sldMk cId="37149320" sldId="257"/>
            <ac:picMk id="4" creationId="{7DE67186-1141-ABC0-3AF6-6C424F45A57A}"/>
          </ac:picMkLst>
        </pc:picChg>
        <pc:picChg chg="add mod modCrop">
          <ac:chgData name="Михаил Яковлев" userId="dda83184d38241b0" providerId="LiveId" clId="{B92C8809-15EF-4819-9C72-AC2D8FA592F3}" dt="2025-07-15T22:52:28.485" v="893" actId="1076"/>
          <ac:picMkLst>
            <pc:docMk/>
            <pc:sldMk cId="37149320" sldId="257"/>
            <ac:picMk id="15" creationId="{A46DD2B7-2A05-111D-767C-E36906FC3E96}"/>
          </ac:picMkLst>
        </pc:picChg>
        <pc:picChg chg="add mod modCrop">
          <ac:chgData name="Михаил Яковлев" userId="dda83184d38241b0" providerId="LiveId" clId="{B92C8809-15EF-4819-9C72-AC2D8FA592F3}" dt="2025-07-15T22:53:56.089" v="1083" actId="1076"/>
          <ac:picMkLst>
            <pc:docMk/>
            <pc:sldMk cId="37149320" sldId="257"/>
            <ac:picMk id="17" creationId="{24A0FCBD-449C-F78A-E367-2EFFA314A279}"/>
          </ac:picMkLst>
        </pc:picChg>
      </pc:sldChg>
      <pc:sldChg chg="addSp delSp modSp mod">
        <pc:chgData name="Михаил Яковлев" userId="dda83184d38241b0" providerId="LiveId" clId="{B92C8809-15EF-4819-9C72-AC2D8FA592F3}" dt="2025-07-16T03:48:56.046" v="1836" actId="20577"/>
        <pc:sldMkLst>
          <pc:docMk/>
          <pc:sldMk cId="1332516927" sldId="258"/>
        </pc:sldMkLst>
        <pc:spChg chg="mod">
          <ac:chgData name="Михаил Яковлев" userId="dda83184d38241b0" providerId="LiveId" clId="{B92C8809-15EF-4819-9C72-AC2D8FA592F3}" dt="2025-07-15T22:41:10.518" v="613" actId="20577"/>
          <ac:spMkLst>
            <pc:docMk/>
            <pc:sldMk cId="1332516927" sldId="258"/>
            <ac:spMk id="4" creationId="{BD2D26EF-0E9A-60F7-DAF3-DF7DF53EC73A}"/>
          </ac:spMkLst>
        </pc:spChg>
        <pc:spChg chg="mod">
          <ac:chgData name="Михаил Яковлев" userId="dda83184d38241b0" providerId="LiveId" clId="{B92C8809-15EF-4819-9C72-AC2D8FA592F3}" dt="2025-07-16T03:34:00.390" v="1498" actId="20577"/>
          <ac:spMkLst>
            <pc:docMk/>
            <pc:sldMk cId="1332516927" sldId="258"/>
            <ac:spMk id="6" creationId="{64B14D74-49A9-5CAA-4C9B-DA981893AB7B}"/>
          </ac:spMkLst>
        </pc:spChg>
        <pc:spChg chg="mod">
          <ac:chgData name="Михаил Яковлев" userId="dda83184d38241b0" providerId="LiveId" clId="{B92C8809-15EF-4819-9C72-AC2D8FA592F3}" dt="2025-07-16T03:46:32.099" v="1817" actId="20577"/>
          <ac:spMkLst>
            <pc:docMk/>
            <pc:sldMk cId="1332516927" sldId="258"/>
            <ac:spMk id="9" creationId="{CA165602-1F45-8693-7D93-61EA4C442BFC}"/>
          </ac:spMkLst>
        </pc:spChg>
        <pc:spChg chg="mod">
          <ac:chgData name="Михаил Яковлев" userId="dda83184d38241b0" providerId="LiveId" clId="{B92C8809-15EF-4819-9C72-AC2D8FA592F3}" dt="2025-07-16T03:48:56.046" v="1836" actId="20577"/>
          <ac:spMkLst>
            <pc:docMk/>
            <pc:sldMk cId="1332516927" sldId="258"/>
            <ac:spMk id="15" creationId="{1C0DFC3A-7127-0905-DD6A-BC79C76DB903}"/>
          </ac:spMkLst>
        </pc:spChg>
        <pc:picChg chg="add mod modCrop">
          <ac:chgData name="Михаил Яковлев" userId="dda83184d38241b0" providerId="LiveId" clId="{B92C8809-15EF-4819-9C72-AC2D8FA592F3}" dt="2025-07-16T03:33:15.539" v="1471" actId="1076"/>
          <ac:picMkLst>
            <pc:docMk/>
            <pc:sldMk cId="1332516927" sldId="258"/>
            <ac:picMk id="10" creationId="{8B57BC92-3D50-54A6-0E7E-51A08A07ABD5}"/>
          </ac:picMkLst>
        </pc:picChg>
        <pc:picChg chg="add mod modCrop">
          <ac:chgData name="Михаил Яковлев" userId="dda83184d38241b0" providerId="LiveId" clId="{B92C8809-15EF-4819-9C72-AC2D8FA592F3}" dt="2025-07-16T03:43:15.422" v="1802" actId="1076"/>
          <ac:picMkLst>
            <pc:docMk/>
            <pc:sldMk cId="1332516927" sldId="258"/>
            <ac:picMk id="14" creationId="{5752CF06-5126-C952-7399-75AAEADD7F12}"/>
          </ac:picMkLst>
        </pc:picChg>
      </pc:sldChg>
      <pc:sldChg chg="addSp delSp modSp mod">
        <pc:chgData name="Михаил Яковлев" userId="dda83184d38241b0" providerId="LiveId" clId="{B92C8809-15EF-4819-9C72-AC2D8FA592F3}" dt="2025-07-16T04:17:59.112" v="1964" actId="6549"/>
        <pc:sldMkLst>
          <pc:docMk/>
          <pc:sldMk cId="1608056953" sldId="259"/>
        </pc:sldMkLst>
        <pc:spChg chg="add mod">
          <ac:chgData name="Михаил Яковлев" userId="dda83184d38241b0" providerId="LiveId" clId="{B92C8809-15EF-4819-9C72-AC2D8FA592F3}" dt="2025-07-16T03:42:00.055" v="1787" actId="20577"/>
          <ac:spMkLst>
            <pc:docMk/>
            <pc:sldMk cId="1608056953" sldId="259"/>
            <ac:spMk id="3" creationId="{A7CA0FFF-4455-7254-3BCC-A7B2BEF8A8E2}"/>
          </ac:spMkLst>
        </pc:spChg>
        <pc:spChg chg="mod">
          <ac:chgData name="Михаил Яковлев" userId="dda83184d38241b0" providerId="LiveId" clId="{B92C8809-15EF-4819-9C72-AC2D8FA592F3}" dt="2025-07-15T22:41:15.295" v="614" actId="20577"/>
          <ac:spMkLst>
            <pc:docMk/>
            <pc:sldMk cId="1608056953" sldId="259"/>
            <ac:spMk id="4" creationId="{A77F2E21-23AA-E828-2DF3-7A7C41AA3515}"/>
          </ac:spMkLst>
        </pc:spChg>
        <pc:spChg chg="add mod">
          <ac:chgData name="Михаил Яковлев" userId="dda83184d38241b0" providerId="LiveId" clId="{B92C8809-15EF-4819-9C72-AC2D8FA592F3}" dt="2025-07-16T03:51:11.843" v="1924" actId="1076"/>
          <ac:spMkLst>
            <pc:docMk/>
            <pc:sldMk cId="1608056953" sldId="259"/>
            <ac:spMk id="8" creationId="{AE3D28B2-27A6-42F6-0C42-2038C40BE081}"/>
          </ac:spMkLst>
        </pc:spChg>
        <pc:spChg chg="mod">
          <ac:chgData name="Михаил Яковлев" userId="dda83184d38241b0" providerId="LiveId" clId="{B92C8809-15EF-4819-9C72-AC2D8FA592F3}" dt="2025-07-15T22:36:33.386" v="433" actId="255"/>
          <ac:spMkLst>
            <pc:docMk/>
            <pc:sldMk cId="1608056953" sldId="259"/>
            <ac:spMk id="9" creationId="{337AFD9B-DE46-CB1C-679A-B2A387CC3882}"/>
          </ac:spMkLst>
        </pc:spChg>
        <pc:spChg chg="mod">
          <ac:chgData name="Михаил Яковлев" userId="dda83184d38241b0" providerId="LiveId" clId="{B92C8809-15EF-4819-9C72-AC2D8FA592F3}" dt="2025-07-15T22:36:37.037" v="434" actId="255"/>
          <ac:spMkLst>
            <pc:docMk/>
            <pc:sldMk cId="1608056953" sldId="259"/>
            <ac:spMk id="12" creationId="{278031E0-B45F-D2C8-C0DB-76BBFD80E543}"/>
          </ac:spMkLst>
        </pc:spChg>
        <pc:spChg chg="mod">
          <ac:chgData name="Михаил Яковлев" userId="dda83184d38241b0" providerId="LiveId" clId="{B92C8809-15EF-4819-9C72-AC2D8FA592F3}" dt="2025-07-16T04:17:59.112" v="1964" actId="6549"/>
          <ac:spMkLst>
            <pc:docMk/>
            <pc:sldMk cId="1608056953" sldId="259"/>
            <ac:spMk id="19" creationId="{B8511A89-ECB5-5742-DE3E-9E03A4FAE9FA}"/>
          </ac:spMkLst>
        </pc:spChg>
        <pc:picChg chg="add mod modCrop">
          <ac:chgData name="Михаил Яковлев" userId="dda83184d38241b0" providerId="LiveId" clId="{B92C8809-15EF-4819-9C72-AC2D8FA592F3}" dt="2025-07-16T03:41:12.026" v="1761" actId="1076"/>
          <ac:picMkLst>
            <pc:docMk/>
            <pc:sldMk cId="1608056953" sldId="259"/>
            <ac:picMk id="7" creationId="{8FD90D43-8D6A-19FC-C262-AE9D4EED26B4}"/>
          </ac:picMkLst>
        </pc:picChg>
      </pc:sldChg>
      <pc:sldChg chg="addSp delSp modSp mod delAnim modNotesTx">
        <pc:chgData name="Михаил Яковлев" userId="dda83184d38241b0" providerId="LiveId" clId="{B92C8809-15EF-4819-9C72-AC2D8FA592F3}" dt="2025-07-16T03:49:21.566" v="1842" actId="20577"/>
        <pc:sldMkLst>
          <pc:docMk/>
          <pc:sldMk cId="1298139078" sldId="260"/>
        </pc:sldMkLst>
        <pc:spChg chg="mod">
          <ac:chgData name="Михаил Яковлев" userId="dda83184d38241b0" providerId="LiveId" clId="{B92C8809-15EF-4819-9C72-AC2D8FA592F3}" dt="2025-07-15T22:41:23.046" v="616" actId="20577"/>
          <ac:spMkLst>
            <pc:docMk/>
            <pc:sldMk cId="1298139078" sldId="260"/>
            <ac:spMk id="4" creationId="{3F79443C-9766-ADB9-A989-AD538EBFFE44}"/>
          </ac:spMkLst>
        </pc:spChg>
        <pc:spChg chg="add mod">
          <ac:chgData name="Михаил Яковлев" userId="dda83184d38241b0" providerId="LiveId" clId="{B92C8809-15EF-4819-9C72-AC2D8FA592F3}" dt="2025-07-16T03:35:31.392" v="1515" actId="20577"/>
          <ac:spMkLst>
            <pc:docMk/>
            <pc:sldMk cId="1298139078" sldId="260"/>
            <ac:spMk id="6" creationId="{50324A3A-87C2-624A-B5F8-DA51AB52737C}"/>
          </ac:spMkLst>
        </pc:spChg>
        <pc:spChg chg="mod">
          <ac:chgData name="Михаил Яковлев" userId="dda83184d38241b0" providerId="LiveId" clId="{B92C8809-15EF-4819-9C72-AC2D8FA592F3}" dt="2025-07-16T03:49:21.566" v="1842" actId="20577"/>
          <ac:spMkLst>
            <pc:docMk/>
            <pc:sldMk cId="1298139078" sldId="260"/>
            <ac:spMk id="10" creationId="{F4C05776-9830-1CA6-CB85-DC87F6B4BE5A}"/>
          </ac:spMkLst>
        </pc:spChg>
        <pc:spChg chg="mod">
          <ac:chgData name="Михаил Яковлев" userId="dda83184d38241b0" providerId="LiveId" clId="{B92C8809-15EF-4819-9C72-AC2D8FA592F3}" dt="2025-07-16T03:35:22.913" v="1511" actId="20577"/>
          <ac:spMkLst>
            <pc:docMk/>
            <pc:sldMk cId="1298139078" sldId="260"/>
            <ac:spMk id="12" creationId="{D9E66040-CD2B-64B4-4550-E5CFD8F90261}"/>
          </ac:spMkLst>
        </pc:spChg>
        <pc:spChg chg="mod">
          <ac:chgData name="Михаил Яковлев" userId="dda83184d38241b0" providerId="LiveId" clId="{B92C8809-15EF-4819-9C72-AC2D8FA592F3}" dt="2025-07-15T22:39:26.271" v="588" actId="1036"/>
          <ac:spMkLst>
            <pc:docMk/>
            <pc:sldMk cId="1298139078" sldId="260"/>
            <ac:spMk id="13" creationId="{E9D156FF-FB7A-DBD7-FD38-D88C46C66BD4}"/>
          </ac:spMkLst>
        </pc:spChg>
        <pc:spChg chg="mod">
          <ac:chgData name="Михаил Яковлев" userId="dda83184d38241b0" providerId="LiveId" clId="{B92C8809-15EF-4819-9C72-AC2D8FA592F3}" dt="2025-07-15T22:39:26.271" v="588" actId="1036"/>
          <ac:spMkLst>
            <pc:docMk/>
            <pc:sldMk cId="1298139078" sldId="260"/>
            <ac:spMk id="14" creationId="{88445D7C-464D-41F7-8273-924D7A44A743}"/>
          </ac:spMkLst>
        </pc:spChg>
        <pc:spChg chg="mod">
          <ac:chgData name="Михаил Яковлев" userId="dda83184d38241b0" providerId="LiveId" clId="{B92C8809-15EF-4819-9C72-AC2D8FA592F3}" dt="2025-07-15T22:39:26.271" v="588" actId="1036"/>
          <ac:spMkLst>
            <pc:docMk/>
            <pc:sldMk cId="1298139078" sldId="260"/>
            <ac:spMk id="15" creationId="{2EC45F30-CD9F-755A-D612-ED5DB5FE9E6C}"/>
          </ac:spMkLst>
        </pc:spChg>
        <pc:spChg chg="add mod">
          <ac:chgData name="Михаил Яковлев" userId="dda83184d38241b0" providerId="LiveId" clId="{B92C8809-15EF-4819-9C72-AC2D8FA592F3}" dt="2025-07-15T22:40:20.554" v="601" actId="14100"/>
          <ac:spMkLst>
            <pc:docMk/>
            <pc:sldMk cId="1298139078" sldId="260"/>
            <ac:spMk id="16" creationId="{0710663A-361E-BF2F-8C29-9DC212EF7EFC}"/>
          </ac:spMkLst>
        </pc:spChg>
      </pc:sldChg>
      <pc:sldChg chg="modSp mod">
        <pc:chgData name="Михаил Яковлев" userId="dda83184d38241b0" providerId="LiveId" clId="{B92C8809-15EF-4819-9C72-AC2D8FA592F3}" dt="2025-07-16T03:27:48.671" v="1405" actId="20577"/>
        <pc:sldMkLst>
          <pc:docMk/>
          <pc:sldMk cId="3049894443" sldId="261"/>
        </pc:sldMkLst>
        <pc:spChg chg="mod">
          <ac:chgData name="Михаил Яковлев" userId="dda83184d38241b0" providerId="LiveId" clId="{B92C8809-15EF-4819-9C72-AC2D8FA592F3}" dt="2025-07-15T22:41:26.423" v="617" actId="20577"/>
          <ac:spMkLst>
            <pc:docMk/>
            <pc:sldMk cId="3049894443" sldId="261"/>
            <ac:spMk id="4" creationId="{7BC957FA-B5E8-05D1-DC6C-91715BA51BB4}"/>
          </ac:spMkLst>
        </pc:spChg>
        <pc:spChg chg="mod">
          <ac:chgData name="Михаил Яковлев" userId="dda83184d38241b0" providerId="LiveId" clId="{B92C8809-15EF-4819-9C72-AC2D8FA592F3}" dt="2025-07-16T03:27:48.671" v="1405" actId="20577"/>
          <ac:spMkLst>
            <pc:docMk/>
            <pc:sldMk cId="3049894443" sldId="261"/>
            <ac:spMk id="19" creationId="{FA1DBC9C-274B-014A-EA46-504E990E7CCE}"/>
          </ac:spMkLst>
        </pc:spChg>
      </pc:sldChg>
      <pc:sldChg chg="addSp delSp modSp mod">
        <pc:chgData name="Михаил Яковлев" userId="dda83184d38241b0" providerId="LiveId" clId="{B92C8809-15EF-4819-9C72-AC2D8FA592F3}" dt="2025-07-16T03:51:41.177" v="1928" actId="20577"/>
        <pc:sldMkLst>
          <pc:docMk/>
          <pc:sldMk cId="86890150" sldId="262"/>
        </pc:sldMkLst>
        <pc:spChg chg="mod">
          <ac:chgData name="Михаил Яковлев" userId="dda83184d38241b0" providerId="LiveId" clId="{B92C8809-15EF-4819-9C72-AC2D8FA592F3}" dt="2025-07-15T22:41:38.599" v="622" actId="20577"/>
          <ac:spMkLst>
            <pc:docMk/>
            <pc:sldMk cId="86890150" sldId="262"/>
            <ac:spMk id="4" creationId="{A8AFC5CC-A19F-184C-3A52-8E062E1C76ED}"/>
          </ac:spMkLst>
        </pc:spChg>
        <pc:spChg chg="add mod">
          <ac:chgData name="Михаил Яковлев" userId="dda83184d38241b0" providerId="LiveId" clId="{B92C8809-15EF-4819-9C72-AC2D8FA592F3}" dt="2025-07-15T23:00:21.231" v="1271" actId="207"/>
          <ac:spMkLst>
            <pc:docMk/>
            <pc:sldMk cId="86890150" sldId="262"/>
            <ac:spMk id="5" creationId="{6F260590-5E77-6358-455C-22BBD09B92FE}"/>
          </ac:spMkLst>
        </pc:spChg>
        <pc:spChg chg="add mod">
          <ac:chgData name="Михаил Яковлев" userId="dda83184d38241b0" providerId="LiveId" clId="{B92C8809-15EF-4819-9C72-AC2D8FA592F3}" dt="2025-07-15T22:59:59.722" v="1261"/>
          <ac:spMkLst>
            <pc:docMk/>
            <pc:sldMk cId="86890150" sldId="262"/>
            <ac:spMk id="9" creationId="{879D5E2C-9682-6C0C-26B0-22A4D70FF0E0}"/>
          </ac:spMkLst>
        </pc:spChg>
        <pc:spChg chg="add mod">
          <ac:chgData name="Михаил Яковлев" userId="dda83184d38241b0" providerId="LiveId" clId="{B92C8809-15EF-4819-9C72-AC2D8FA592F3}" dt="2025-07-15T22:59:59.722" v="1261"/>
          <ac:spMkLst>
            <pc:docMk/>
            <pc:sldMk cId="86890150" sldId="262"/>
            <ac:spMk id="14" creationId="{CB800220-45F1-A35D-A37C-C4C1FF6961E1}"/>
          </ac:spMkLst>
        </pc:spChg>
        <pc:spChg chg="add mod">
          <ac:chgData name="Михаил Яковлев" userId="dda83184d38241b0" providerId="LiveId" clId="{B92C8809-15EF-4819-9C72-AC2D8FA592F3}" dt="2025-07-15T22:59:59.722" v="1261"/>
          <ac:spMkLst>
            <pc:docMk/>
            <pc:sldMk cId="86890150" sldId="262"/>
            <ac:spMk id="15" creationId="{2DDEFA2E-C74B-AD4D-8733-F39212FB5EAF}"/>
          </ac:spMkLst>
        </pc:spChg>
        <pc:spChg chg="mod">
          <ac:chgData name="Михаил Яковлев" userId="dda83184d38241b0" providerId="LiveId" clId="{B92C8809-15EF-4819-9C72-AC2D8FA592F3}" dt="2025-07-16T03:35:48.768" v="1523" actId="20577"/>
          <ac:spMkLst>
            <pc:docMk/>
            <pc:sldMk cId="86890150" sldId="262"/>
            <ac:spMk id="16" creationId="{BA092D5D-BC3E-5EA3-F929-98004EFE2EA8}"/>
          </ac:spMkLst>
        </pc:spChg>
        <pc:spChg chg="mod">
          <ac:chgData name="Михаил Яковлев" userId="dda83184d38241b0" providerId="LiveId" clId="{B92C8809-15EF-4819-9C72-AC2D8FA592F3}" dt="2025-07-16T03:51:41.177" v="1928" actId="20577"/>
          <ac:spMkLst>
            <pc:docMk/>
            <pc:sldMk cId="86890150" sldId="262"/>
            <ac:spMk id="22" creationId="{124B58C1-7190-8725-EA1F-2A487DFC27F3}"/>
          </ac:spMkLst>
        </pc:spChg>
        <pc:cxnChg chg="add mod">
          <ac:chgData name="Михаил Яковлев" userId="dda83184d38241b0" providerId="LiveId" clId="{B92C8809-15EF-4819-9C72-AC2D8FA592F3}" dt="2025-07-15T22:59:59.722" v="1261"/>
          <ac:cxnSpMkLst>
            <pc:docMk/>
            <pc:sldMk cId="86890150" sldId="262"/>
            <ac:cxnSpMk id="10" creationId="{DC2A98B9-1B67-FFEF-04C6-82886D1FAC06}"/>
          </ac:cxnSpMkLst>
        </pc:cxnChg>
      </pc:sldChg>
      <pc:sldChg chg="addSp modSp mod modNotesTx">
        <pc:chgData name="Михаил Яковлев" userId="dda83184d38241b0" providerId="LiveId" clId="{B92C8809-15EF-4819-9C72-AC2D8FA592F3}" dt="2025-07-16T03:49:50.616" v="1856" actId="20577"/>
        <pc:sldMkLst>
          <pc:docMk/>
          <pc:sldMk cId="2874176625" sldId="263"/>
        </pc:sldMkLst>
        <pc:spChg chg="add mod">
          <ac:chgData name="Михаил Яковлев" userId="dda83184d38241b0" providerId="LiveId" clId="{B92C8809-15EF-4819-9C72-AC2D8FA592F3}" dt="2025-07-16T03:36:31.108" v="1548" actId="20577"/>
          <ac:spMkLst>
            <pc:docMk/>
            <pc:sldMk cId="2874176625" sldId="263"/>
            <ac:spMk id="3" creationId="{91404B68-3738-E73D-553C-15D5DE2A2BF6}"/>
          </ac:spMkLst>
        </pc:spChg>
        <pc:spChg chg="mod">
          <ac:chgData name="Михаил Яковлев" userId="dda83184d38241b0" providerId="LiveId" clId="{B92C8809-15EF-4819-9C72-AC2D8FA592F3}" dt="2025-07-15T22:42:00.365" v="631" actId="20577"/>
          <ac:spMkLst>
            <pc:docMk/>
            <pc:sldMk cId="2874176625" sldId="263"/>
            <ac:spMk id="4" creationId="{32D61885-015C-A05D-703F-07A8F619497D}"/>
          </ac:spMkLst>
        </pc:spChg>
        <pc:spChg chg="mod">
          <ac:chgData name="Михаил Яковлев" userId="dda83184d38241b0" providerId="LiveId" clId="{B92C8809-15EF-4819-9C72-AC2D8FA592F3}" dt="2025-07-16T03:49:50.616" v="1856" actId="20577"/>
          <ac:spMkLst>
            <pc:docMk/>
            <pc:sldMk cId="2874176625" sldId="263"/>
            <ac:spMk id="10" creationId="{F0B21120-49CE-BE13-77DE-DEF4B163B75E}"/>
          </ac:spMkLst>
        </pc:spChg>
      </pc:sldChg>
      <pc:sldChg chg="modSp mod">
        <pc:chgData name="Михаил Яковлев" userId="dda83184d38241b0" providerId="LiveId" clId="{B92C8809-15EF-4819-9C72-AC2D8FA592F3}" dt="2025-07-16T03:51:49.858" v="1932" actId="20577"/>
        <pc:sldMkLst>
          <pc:docMk/>
          <pc:sldMk cId="2601178988" sldId="267"/>
        </pc:sldMkLst>
        <pc:spChg chg="mod">
          <ac:chgData name="Михаил Яковлев" userId="dda83184d38241b0" providerId="LiveId" clId="{B92C8809-15EF-4819-9C72-AC2D8FA592F3}" dt="2025-07-15T22:41:42" v="623" actId="20577"/>
          <ac:spMkLst>
            <pc:docMk/>
            <pc:sldMk cId="2601178988" sldId="267"/>
            <ac:spMk id="4" creationId="{1317FE95-652F-4711-779A-7A6CE71D82C3}"/>
          </ac:spMkLst>
        </pc:spChg>
        <pc:spChg chg="mod">
          <ac:chgData name="Михаил Яковлев" userId="dda83184d38241b0" providerId="LiveId" clId="{B92C8809-15EF-4819-9C72-AC2D8FA592F3}" dt="2025-07-16T03:35:56.224" v="1527" actId="20577"/>
          <ac:spMkLst>
            <pc:docMk/>
            <pc:sldMk cId="2601178988" sldId="267"/>
            <ac:spMk id="10" creationId="{F01B3C4B-60EC-AB55-4085-D60F0D2BB37D}"/>
          </ac:spMkLst>
        </pc:spChg>
        <pc:spChg chg="mod">
          <ac:chgData name="Михаил Яковлев" userId="dda83184d38241b0" providerId="LiveId" clId="{B92C8809-15EF-4819-9C72-AC2D8FA592F3}" dt="2025-07-15T23:00:46.449" v="1284" actId="6549"/>
          <ac:spMkLst>
            <pc:docMk/>
            <pc:sldMk cId="2601178988" sldId="267"/>
            <ac:spMk id="12" creationId="{975FD05C-80C7-424E-CC45-0F29F44BA191}"/>
          </ac:spMkLst>
        </pc:spChg>
        <pc:spChg chg="mod">
          <ac:chgData name="Михаил Яковлев" userId="dda83184d38241b0" providerId="LiveId" clId="{B92C8809-15EF-4819-9C72-AC2D8FA592F3}" dt="2025-07-16T03:51:49.858" v="1932" actId="20577"/>
          <ac:spMkLst>
            <pc:docMk/>
            <pc:sldMk cId="2601178988" sldId="267"/>
            <ac:spMk id="22" creationId="{69F77C25-90F3-9B12-C13F-21D0B922E822}"/>
          </ac:spMkLst>
        </pc:spChg>
        <pc:spChg chg="mod">
          <ac:chgData name="Михаил Яковлев" userId="dda83184d38241b0" providerId="LiveId" clId="{B92C8809-15EF-4819-9C72-AC2D8FA592F3}" dt="2025-07-15T22:58:29.228" v="1218" actId="1035"/>
          <ac:spMkLst>
            <pc:docMk/>
            <pc:sldMk cId="2601178988" sldId="267"/>
            <ac:spMk id="25" creationId="{DECC2352-C62C-A8B2-55AB-BD3D084FA629}"/>
          </ac:spMkLst>
        </pc:spChg>
        <pc:spChg chg="mod">
          <ac:chgData name="Михаил Яковлев" userId="dda83184d38241b0" providerId="LiveId" clId="{B92C8809-15EF-4819-9C72-AC2D8FA592F3}" dt="2025-07-15T22:58:29.228" v="1218" actId="1035"/>
          <ac:spMkLst>
            <pc:docMk/>
            <pc:sldMk cId="2601178988" sldId="267"/>
            <ac:spMk id="26" creationId="{9552BF24-70BE-5328-2489-4570FAAF34AC}"/>
          </ac:spMkLst>
        </pc:spChg>
        <pc:cxnChg chg="mod">
          <ac:chgData name="Михаил Яковлев" userId="dda83184d38241b0" providerId="LiveId" clId="{B92C8809-15EF-4819-9C72-AC2D8FA592F3}" dt="2025-07-15T22:58:43.198" v="1248" actId="1036"/>
          <ac:cxnSpMkLst>
            <pc:docMk/>
            <pc:sldMk cId="2601178988" sldId="267"/>
            <ac:cxnSpMk id="24" creationId="{C4C5C3EF-3984-D80D-07F2-5576058882BD}"/>
          </ac:cxnSpMkLst>
        </pc:cxnChg>
      </pc:sldChg>
      <pc:sldChg chg="addSp delSp modSp mod modNotesTx">
        <pc:chgData name="Михаил Яковлев" userId="dda83184d38241b0" providerId="LiveId" clId="{B92C8809-15EF-4819-9C72-AC2D8FA592F3}" dt="2025-07-16T03:52:04.458" v="1938" actId="1076"/>
        <pc:sldMkLst>
          <pc:docMk/>
          <pc:sldMk cId="1459349167" sldId="268"/>
        </pc:sldMkLst>
        <pc:spChg chg="mod">
          <ac:chgData name="Михаил Яковлев" userId="dda83184d38241b0" providerId="LiveId" clId="{B92C8809-15EF-4819-9C72-AC2D8FA592F3}" dt="2025-07-15T22:41:49.972" v="630" actId="20577"/>
          <ac:spMkLst>
            <pc:docMk/>
            <pc:sldMk cId="1459349167" sldId="268"/>
            <ac:spMk id="4" creationId="{C3905005-BB81-557D-2FBE-ABFE03C92302}"/>
          </ac:spMkLst>
        </pc:spChg>
        <pc:spChg chg="add mod">
          <ac:chgData name="Михаил Яковлев" userId="dda83184d38241b0" providerId="LiveId" clId="{B92C8809-15EF-4819-9C72-AC2D8FA592F3}" dt="2025-07-15T23:00:59.195" v="1290" actId="20577"/>
          <ac:spMkLst>
            <pc:docMk/>
            <pc:sldMk cId="1459349167" sldId="268"/>
            <ac:spMk id="7" creationId="{3D902631-4513-C2CE-36DE-004D2DA9D660}"/>
          </ac:spMkLst>
        </pc:spChg>
        <pc:spChg chg="add mod">
          <ac:chgData name="Михаил Яковлев" userId="dda83184d38241b0" providerId="LiveId" clId="{B92C8809-15EF-4819-9C72-AC2D8FA592F3}" dt="2025-07-15T23:00:33.236" v="1273"/>
          <ac:spMkLst>
            <pc:docMk/>
            <pc:sldMk cId="1459349167" sldId="268"/>
            <ac:spMk id="8" creationId="{EAC885FE-AAA9-1BC5-A1F5-DE65D229587C}"/>
          </ac:spMkLst>
        </pc:spChg>
        <pc:spChg chg="add mod">
          <ac:chgData name="Михаил Яковлев" userId="dda83184d38241b0" providerId="LiveId" clId="{B92C8809-15EF-4819-9C72-AC2D8FA592F3}" dt="2025-07-15T23:00:33.236" v="1273"/>
          <ac:spMkLst>
            <pc:docMk/>
            <pc:sldMk cId="1459349167" sldId="268"/>
            <ac:spMk id="11" creationId="{FFB5F641-2B33-E8C8-3397-8943374E2F47}"/>
          </ac:spMkLst>
        </pc:spChg>
        <pc:spChg chg="mod">
          <ac:chgData name="Михаил Яковлев" userId="dda83184d38241b0" providerId="LiveId" clId="{B92C8809-15EF-4819-9C72-AC2D8FA592F3}" dt="2025-07-16T03:36:16.664" v="1541" actId="20577"/>
          <ac:spMkLst>
            <pc:docMk/>
            <pc:sldMk cId="1459349167" sldId="268"/>
            <ac:spMk id="14" creationId="{B3EC63D2-BACA-CDEA-FD14-C1500C036AF1}"/>
          </ac:spMkLst>
        </pc:spChg>
        <pc:spChg chg="add mod">
          <ac:chgData name="Михаил Яковлев" userId="dda83184d38241b0" providerId="LiveId" clId="{B92C8809-15EF-4819-9C72-AC2D8FA592F3}" dt="2025-07-15T23:00:33.236" v="1273"/>
          <ac:spMkLst>
            <pc:docMk/>
            <pc:sldMk cId="1459349167" sldId="268"/>
            <ac:spMk id="19" creationId="{4D3C9710-FF73-E8C2-1B91-1BEF3F91EC35}"/>
          </ac:spMkLst>
        </pc:spChg>
        <pc:spChg chg="mod">
          <ac:chgData name="Михаил Яковлев" userId="dda83184d38241b0" providerId="LiveId" clId="{B92C8809-15EF-4819-9C72-AC2D8FA592F3}" dt="2025-07-16T03:52:04.458" v="1938" actId="1076"/>
          <ac:spMkLst>
            <pc:docMk/>
            <pc:sldMk cId="1459349167" sldId="268"/>
            <ac:spMk id="22" creationId="{49120794-6DA1-188A-AB28-A3EDA15FE561}"/>
          </ac:spMkLst>
        </pc:spChg>
        <pc:cxnChg chg="add mod">
          <ac:chgData name="Михаил Яковлев" userId="dda83184d38241b0" providerId="LiveId" clId="{B92C8809-15EF-4819-9C72-AC2D8FA592F3}" dt="2025-07-15T23:00:33.236" v="1273"/>
          <ac:cxnSpMkLst>
            <pc:docMk/>
            <pc:sldMk cId="1459349167" sldId="268"/>
            <ac:cxnSpMk id="10" creationId="{5E9F0EDE-76C9-8A21-34A0-0CE67611CF4E}"/>
          </ac:cxnSpMkLst>
        </pc:cxnChg>
      </pc:sldChg>
      <pc:sldChg chg="del mod modShow modNotesTx">
        <pc:chgData name="Михаил Яковлев" userId="dda83184d38241b0" providerId="LiveId" clId="{B92C8809-15EF-4819-9C72-AC2D8FA592F3}" dt="2025-07-15T22:41:28.731" v="618" actId="47"/>
        <pc:sldMkLst>
          <pc:docMk/>
          <pc:sldMk cId="2233580078" sldId="269"/>
        </pc:sldMkLst>
      </pc:sldChg>
      <pc:sldChg chg="del mod modShow">
        <pc:chgData name="Михаил Яковлев" userId="dda83184d38241b0" providerId="LiveId" clId="{B92C8809-15EF-4819-9C72-AC2D8FA592F3}" dt="2025-07-15T22:41:30.816" v="619" actId="47"/>
        <pc:sldMkLst>
          <pc:docMk/>
          <pc:sldMk cId="2568244384" sldId="270"/>
        </pc:sldMkLst>
      </pc:sldChg>
      <pc:sldChg chg="addSp delSp add del mod addAnim delAnim modAnim modNotesTx">
        <pc:chgData name="Михаил Яковлев" userId="dda83184d38241b0" providerId="LiveId" clId="{B92C8809-15EF-4819-9C72-AC2D8FA592F3}" dt="2025-07-15T22:40:12.978" v="599" actId="47"/>
        <pc:sldMkLst>
          <pc:docMk/>
          <pc:sldMk cId="2783232636" sldId="271"/>
        </pc:sldMkLst>
      </pc:sldChg>
      <pc:sldChg chg="modSp add mod">
        <pc:chgData name="Михаил Яковлев" userId="dda83184d38241b0" providerId="LiveId" clId="{B92C8809-15EF-4819-9C72-AC2D8FA592F3}" dt="2025-07-16T03:47:57.905" v="1824" actId="1076"/>
        <pc:sldMkLst>
          <pc:docMk/>
          <pc:sldMk cId="1086851408" sldId="272"/>
        </pc:sldMkLst>
        <pc:spChg chg="mod">
          <ac:chgData name="Михаил Яковлев" userId="dda83184d38241b0" providerId="LiveId" clId="{B92C8809-15EF-4819-9C72-AC2D8FA592F3}" dt="2025-07-16T03:33:41.454" v="1490" actId="20577"/>
          <ac:spMkLst>
            <pc:docMk/>
            <pc:sldMk cId="1086851408" sldId="272"/>
            <ac:spMk id="6" creationId="{A1909F7B-F66C-2D3E-8D1D-060959F49E4B}"/>
          </ac:spMkLst>
        </pc:spChg>
        <pc:spChg chg="mod">
          <ac:chgData name="Михаил Яковлев" userId="dda83184d38241b0" providerId="LiveId" clId="{B92C8809-15EF-4819-9C72-AC2D8FA592F3}" dt="2025-07-16T03:47:57.905" v="1824" actId="1076"/>
          <ac:spMkLst>
            <pc:docMk/>
            <pc:sldMk cId="1086851408" sldId="272"/>
            <ac:spMk id="9" creationId="{AF181623-EB99-F6D1-C325-873920BB16AA}"/>
          </ac:spMkLst>
        </pc:spChg>
        <pc:spChg chg="mod">
          <ac:chgData name="Михаил Яковлев" userId="dda83184d38241b0" providerId="LiveId" clId="{B92C8809-15EF-4819-9C72-AC2D8FA592F3}" dt="2025-07-15T22:41:07.387" v="612" actId="20577"/>
          <ac:spMkLst>
            <pc:docMk/>
            <pc:sldMk cId="1086851408" sldId="272"/>
            <ac:spMk id="12" creationId="{D6918727-FD20-A0EF-EA9A-901FAD1B5205}"/>
          </ac:spMkLst>
        </pc:spChg>
        <pc:picChg chg="mod">
          <ac:chgData name="Михаил Яковлев" userId="dda83184d38241b0" providerId="LiveId" clId="{B92C8809-15EF-4819-9C72-AC2D8FA592F3}" dt="2025-07-15T23:05:22.167" v="1368" actId="14100"/>
          <ac:picMkLst>
            <pc:docMk/>
            <pc:sldMk cId="1086851408" sldId="272"/>
            <ac:picMk id="8" creationId="{7E4DCF7D-981F-5011-92D6-439E6559D627}"/>
          </ac:picMkLst>
        </pc:picChg>
      </pc:sldChg>
      <pc:sldChg chg="delSp modSp add mod ord">
        <pc:chgData name="Михаил Яковлев" userId="dda83184d38241b0" providerId="LiveId" clId="{B92C8809-15EF-4819-9C72-AC2D8FA592F3}" dt="2025-07-16T03:49:18.462" v="1840" actId="20577"/>
        <pc:sldMkLst>
          <pc:docMk/>
          <pc:sldMk cId="3820991538" sldId="273"/>
        </pc:sldMkLst>
        <pc:spChg chg="mod">
          <ac:chgData name="Михаил Яковлев" userId="dda83184d38241b0" providerId="LiveId" clId="{B92C8809-15EF-4819-9C72-AC2D8FA592F3}" dt="2025-07-16T03:42:08.814" v="1791" actId="20577"/>
          <ac:spMkLst>
            <pc:docMk/>
            <pc:sldMk cId="3820991538" sldId="273"/>
            <ac:spMk id="3" creationId="{66867CBD-3AF6-1252-ECD4-94144AAF178B}"/>
          </ac:spMkLst>
        </pc:spChg>
        <pc:spChg chg="mod">
          <ac:chgData name="Михаил Яковлев" userId="dda83184d38241b0" providerId="LiveId" clId="{B92C8809-15EF-4819-9C72-AC2D8FA592F3}" dt="2025-07-15T22:41:19.027" v="615" actId="20577"/>
          <ac:spMkLst>
            <pc:docMk/>
            <pc:sldMk cId="3820991538" sldId="273"/>
            <ac:spMk id="4" creationId="{F1849CDC-F99C-31FB-A28B-2AC30B3CFA7C}"/>
          </ac:spMkLst>
        </pc:spChg>
        <pc:spChg chg="mod">
          <ac:chgData name="Михаил Яковлев" userId="dda83184d38241b0" providerId="LiveId" clId="{B92C8809-15EF-4819-9C72-AC2D8FA592F3}" dt="2025-07-16T03:49:18.462" v="1840" actId="20577"/>
          <ac:spMkLst>
            <pc:docMk/>
            <pc:sldMk cId="3820991538" sldId="273"/>
            <ac:spMk id="10" creationId="{2EB4351A-5BC3-FB0F-49B0-D763FB5BFE8F}"/>
          </ac:spMkLst>
        </pc:spChg>
        <pc:spChg chg="mod">
          <ac:chgData name="Михаил Яковлев" userId="dda83184d38241b0" providerId="LiveId" clId="{B92C8809-15EF-4819-9C72-AC2D8FA592F3}" dt="2025-07-16T03:35:12.895" v="1505" actId="20577"/>
          <ac:spMkLst>
            <pc:docMk/>
            <pc:sldMk cId="3820991538" sldId="273"/>
            <ac:spMk id="12" creationId="{0BBE8ADF-2138-DB6B-3D83-7BCD5B8C7E78}"/>
          </ac:spMkLst>
        </pc:spChg>
      </pc:sldChg>
    </pc:docChg>
  </pc:docChgLst>
  <pc:docChgLst>
    <pc:chgData name="Михаил Яковлев" userId="dda83184d38241b0" providerId="LiveId" clId="{C0C36606-CD2C-4818-9BEB-FD55A50A854F}"/>
    <pc:docChg chg="modSld">
      <pc:chgData name="Михаил Яковлев" userId="dda83184d38241b0" providerId="LiveId" clId="{C0C36606-CD2C-4818-9BEB-FD55A50A854F}" dt="2025-07-20T02:23:13.930" v="11" actId="20577"/>
      <pc:docMkLst>
        <pc:docMk/>
      </pc:docMkLst>
      <pc:sldChg chg="modNotesTx">
        <pc:chgData name="Михаил Яковлев" userId="dda83184d38241b0" providerId="LiveId" clId="{C0C36606-CD2C-4818-9BEB-FD55A50A854F}" dt="2025-07-20T02:21:52.565" v="9" actId="20577"/>
        <pc:sldMkLst>
          <pc:docMk/>
          <pc:sldMk cId="37149320" sldId="257"/>
        </pc:sldMkLst>
      </pc:sldChg>
      <pc:sldChg chg="modNotesTx">
        <pc:chgData name="Михаил Яковлев" userId="dda83184d38241b0" providerId="LiveId" clId="{C0C36606-CD2C-4818-9BEB-FD55A50A854F}" dt="2025-07-20T02:23:13.930" v="11" actId="20577"/>
        <pc:sldMkLst>
          <pc:docMk/>
          <pc:sldMk cId="1086851408" sldId="272"/>
        </pc:sldMkLst>
      </pc:sldChg>
      <pc:sldChg chg="modNotesTx">
        <pc:chgData name="Михаил Яковлев" userId="dda83184d38241b0" providerId="LiveId" clId="{C0C36606-CD2C-4818-9BEB-FD55A50A854F}" dt="2025-07-20T01:51:08.094" v="0" actId="20577"/>
        <pc:sldMkLst>
          <pc:docMk/>
          <pc:sldMk cId="3820991538"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16BE5B6-42AC-469B-97B9-F81F899258DA}" type="datetimeFigureOut">
              <a:rPr lang="en-CA" smtClean="0"/>
              <a:t>2025-07-19</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E14DFB0-391D-4A05-985A-0ACD3315C230}" type="slidenum">
              <a:rPr lang="en-CA" smtClean="0"/>
              <a:t>‹#›</a:t>
            </a:fld>
            <a:endParaRPr lang="en-CA"/>
          </a:p>
        </p:txBody>
      </p:sp>
    </p:spTree>
    <p:extLst>
      <p:ext uri="{BB962C8B-B14F-4D97-AF65-F5344CB8AC3E}">
        <p14:creationId xmlns:p14="http://schemas.microsoft.com/office/powerpoint/2010/main" val="277120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Good afternoon, everyone. I am a </a:t>
            </a:r>
            <a:r>
              <a:rPr lang="en-CA" sz="1200" b="1" kern="1200" dirty="0">
                <a:solidFill>
                  <a:schemeClr val="tx1"/>
                </a:solidFill>
                <a:effectLst/>
                <a:latin typeface="+mn-lt"/>
                <a:ea typeface="+mn-ea"/>
                <a:cs typeface="+mn-cs"/>
              </a:rPr>
              <a:t>master’s student</a:t>
            </a:r>
            <a:r>
              <a:rPr lang="en-CA" sz="1200" kern="1200" dirty="0">
                <a:solidFill>
                  <a:schemeClr val="tx1"/>
                </a:solidFill>
                <a:effectLst/>
                <a:latin typeface="+mn-lt"/>
                <a:ea typeface="+mn-ea"/>
                <a:cs typeface="+mn-cs"/>
              </a:rPr>
              <a:t> in the group of </a:t>
            </a:r>
            <a:r>
              <a:rPr lang="en-CA" sz="1200" b="1" kern="1200" dirty="0">
                <a:solidFill>
                  <a:schemeClr val="tx1"/>
                </a:solidFill>
                <a:effectLst/>
                <a:latin typeface="+mn-lt"/>
                <a:ea typeface="+mn-ea"/>
                <a:cs typeface="+mn-cs"/>
              </a:rPr>
              <a:t>Dr. Jeff Sonier</a:t>
            </a:r>
            <a:r>
              <a:rPr lang="en-CA" sz="1200" kern="1200" dirty="0">
                <a:solidFill>
                  <a:schemeClr val="tx1"/>
                </a:solidFill>
                <a:effectLst/>
                <a:latin typeface="+mn-lt"/>
                <a:ea typeface="+mn-ea"/>
                <a:cs typeface="+mn-cs"/>
              </a:rPr>
              <a:t> at </a:t>
            </a:r>
            <a:r>
              <a:rPr lang="en-CA" sz="1200" b="1" kern="1200" dirty="0">
                <a:solidFill>
                  <a:schemeClr val="tx1"/>
                </a:solidFill>
                <a:effectLst/>
                <a:latin typeface="+mn-lt"/>
                <a:ea typeface="+mn-ea"/>
                <a:cs typeface="+mn-cs"/>
              </a:rPr>
              <a:t>Simon Fraser University</a:t>
            </a:r>
            <a:r>
              <a:rPr lang="en-CA" sz="1200" kern="1200" dirty="0">
                <a:solidFill>
                  <a:schemeClr val="tx1"/>
                </a:solidFill>
                <a:effectLst/>
                <a:latin typeface="+mn-lt"/>
                <a:ea typeface="+mn-ea"/>
                <a:cs typeface="+mn-cs"/>
              </a:rPr>
              <a:t>. Today, it is my pleasure to present our </a:t>
            </a:r>
            <a:r>
              <a:rPr lang="en-CA" sz="1200" b="1" kern="1200" dirty="0">
                <a:solidFill>
                  <a:schemeClr val="tx1"/>
                </a:solidFill>
                <a:effectLst/>
                <a:latin typeface="+mn-lt"/>
                <a:ea typeface="+mn-ea"/>
                <a:cs typeface="+mn-cs"/>
              </a:rPr>
              <a:t>recent publication</a:t>
            </a:r>
            <a:r>
              <a:rPr lang="en-CA" sz="1200" kern="1200" dirty="0">
                <a:solidFill>
                  <a:schemeClr val="tx1"/>
                </a:solidFill>
                <a:effectLst/>
                <a:latin typeface="+mn-lt"/>
                <a:ea typeface="+mn-ea"/>
                <a:cs typeface="+mn-cs"/>
              </a:rPr>
              <a:t> titled </a:t>
            </a:r>
            <a:r>
              <a:rPr lang="en-CA" sz="1200" b="1" kern="1200" dirty="0">
                <a:solidFill>
                  <a:schemeClr val="tx1"/>
                </a:solidFill>
                <a:effectLst/>
                <a:latin typeface="+mn-lt"/>
                <a:ea typeface="+mn-ea"/>
                <a:cs typeface="+mn-cs"/>
              </a:rPr>
              <a:t>“Atypical vortex lattice and the magnetic penetration depth in superconducting </a:t>
            </a:r>
            <a:r>
              <a:rPr lang="en-CA" sz="1200" b="1" kern="1200" dirty="0" err="1">
                <a:solidFill>
                  <a:schemeClr val="tx1"/>
                </a:solidFill>
                <a:effectLst/>
                <a:latin typeface="+mn-lt"/>
                <a:ea typeface="+mn-ea"/>
                <a:cs typeface="+mn-cs"/>
              </a:rPr>
              <a:t>Sr₂RuO</a:t>
            </a:r>
            <a:r>
              <a:rPr lang="en-CA" sz="1200" b="1" kern="1200" dirty="0">
                <a:solidFill>
                  <a:schemeClr val="tx1"/>
                </a:solidFill>
                <a:effectLst/>
                <a:latin typeface="+mn-lt"/>
                <a:ea typeface="+mn-ea"/>
                <a:cs typeface="+mn-cs"/>
              </a:rPr>
              <a:t>₄ deduced by </a:t>
            </a:r>
            <a:r>
              <a:rPr lang="en-CA" sz="1200" b="1" kern="1200" dirty="0" err="1">
                <a:solidFill>
                  <a:schemeClr val="tx1"/>
                </a:solidFill>
                <a:effectLst/>
                <a:latin typeface="+mn-lt"/>
                <a:ea typeface="+mn-ea"/>
                <a:cs typeface="+mn-cs"/>
              </a:rPr>
              <a:t>μSR</a:t>
            </a:r>
            <a:r>
              <a:rPr lang="en-CA" sz="1200" b="1" kern="1200" dirty="0">
                <a:solidFill>
                  <a:schemeClr val="tx1"/>
                </a:solidFill>
                <a:effectLst/>
                <a:latin typeface="+mn-lt"/>
                <a:ea typeface="+mn-ea"/>
                <a:cs typeface="+mn-cs"/>
              </a:rPr>
              <a:t>.”</a:t>
            </a:r>
            <a:r>
              <a:rPr lang="en-CA" sz="1200" i="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This work employs </a:t>
            </a:r>
            <a:r>
              <a:rPr lang="en-CA" sz="1200" b="1" kern="1200" dirty="0">
                <a:solidFill>
                  <a:schemeClr val="tx1"/>
                </a:solidFill>
                <a:effectLst/>
                <a:latin typeface="+mn-lt"/>
                <a:ea typeface="+mn-ea"/>
                <a:cs typeface="+mn-cs"/>
              </a:rPr>
              <a:t>transverse-field </a:t>
            </a:r>
            <a:r>
              <a:rPr lang="en-CA" sz="1200" b="1" kern="1200" dirty="0" err="1">
                <a:solidFill>
                  <a:schemeClr val="tx1"/>
                </a:solidFill>
                <a:effectLst/>
                <a:latin typeface="+mn-lt"/>
                <a:ea typeface="+mn-ea"/>
                <a:cs typeface="+mn-cs"/>
              </a:rPr>
              <a:t>μSR</a:t>
            </a:r>
            <a:r>
              <a:rPr lang="en-CA" sz="1200" kern="1200" dirty="0">
                <a:solidFill>
                  <a:schemeClr val="tx1"/>
                </a:solidFill>
                <a:effectLst/>
                <a:latin typeface="+mn-lt"/>
                <a:ea typeface="+mn-ea"/>
                <a:cs typeface="+mn-cs"/>
              </a:rPr>
              <a:t> to investigate the </a:t>
            </a:r>
            <a:r>
              <a:rPr lang="en-CA" sz="1200" b="1" kern="1200" dirty="0">
                <a:solidFill>
                  <a:schemeClr val="tx1"/>
                </a:solidFill>
                <a:effectLst/>
                <a:latin typeface="+mn-lt"/>
                <a:ea typeface="+mn-ea"/>
                <a:cs typeface="+mn-cs"/>
              </a:rPr>
              <a:t>temperature dependence of the superfluid density</a:t>
            </a:r>
            <a:r>
              <a:rPr lang="en-CA" sz="1200" kern="1200" dirty="0">
                <a:solidFill>
                  <a:schemeClr val="tx1"/>
                </a:solidFill>
                <a:effectLst/>
                <a:latin typeface="+mn-lt"/>
                <a:ea typeface="+mn-ea"/>
                <a:cs typeface="+mn-cs"/>
              </a:rPr>
              <a:t> in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and explores </a:t>
            </a:r>
            <a:r>
              <a:rPr lang="en-CA" sz="1200" b="1" kern="1200" dirty="0">
                <a:solidFill>
                  <a:schemeClr val="tx1"/>
                </a:solidFill>
                <a:effectLst/>
                <a:latin typeface="+mn-lt"/>
                <a:ea typeface="+mn-ea"/>
                <a:cs typeface="+mn-cs"/>
              </a:rPr>
              <a:t>new constraints on its superconducting order parameter.</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14DFB0-391D-4A05-985A-0ACD3315C230}" type="slidenum">
              <a:rPr lang="en-CA" smtClean="0"/>
              <a:t>1</a:t>
            </a:fld>
            <a:endParaRPr lang="en-CA"/>
          </a:p>
        </p:txBody>
      </p:sp>
    </p:spTree>
    <p:extLst>
      <p:ext uri="{BB962C8B-B14F-4D97-AF65-F5344CB8AC3E}">
        <p14:creationId xmlns:p14="http://schemas.microsoft.com/office/powerpoint/2010/main" val="20420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6F8A4-08F2-E945-A712-0DA3249BA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3674C-B1A3-D098-E81A-17F90BC52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B6A86-B4CD-08BC-C844-53A4EF6E6900}"/>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Next, we applied was </a:t>
            </a:r>
            <a:r>
              <a:rPr lang="en-CA" sz="1200" b="1" kern="1200" dirty="0">
                <a:solidFill>
                  <a:schemeClr val="tx1"/>
                </a:solidFill>
                <a:effectLst/>
                <a:latin typeface="+mn-lt"/>
                <a:ea typeface="+mn-ea"/>
                <a:cs typeface="+mn-cs"/>
              </a:rPr>
              <a:t>Brandt’s model</a:t>
            </a:r>
            <a:r>
              <a:rPr lang="en-CA" sz="1200" kern="1200" dirty="0">
                <a:solidFill>
                  <a:schemeClr val="tx1"/>
                </a:solidFill>
                <a:effectLst/>
                <a:latin typeface="+mn-lt"/>
                <a:ea typeface="+mn-ea"/>
                <a:cs typeface="+mn-cs"/>
              </a:rPr>
              <a:t>, which </a:t>
            </a:r>
            <a:r>
              <a:rPr lang="en-CA" sz="1200" b="1" kern="1200" dirty="0">
                <a:solidFill>
                  <a:schemeClr val="tx1"/>
                </a:solidFill>
                <a:effectLst/>
                <a:latin typeface="+mn-lt"/>
                <a:ea typeface="+mn-ea"/>
                <a:cs typeface="+mn-cs"/>
              </a:rPr>
              <a:t>iteratively solves the Ginzburg–Landau equations</a:t>
            </a:r>
            <a:r>
              <a:rPr lang="en-CA" sz="1200" kern="1200" dirty="0">
                <a:solidFill>
                  <a:schemeClr val="tx1"/>
                </a:solidFill>
                <a:effectLst/>
                <a:latin typeface="+mn-lt"/>
                <a:ea typeface="+mn-ea"/>
                <a:cs typeface="+mn-cs"/>
              </a:rPr>
              <a:t> to accurately determine the </a:t>
            </a:r>
            <a:r>
              <a:rPr lang="en-CA" sz="1200" b="1" kern="1200" dirty="0">
                <a:solidFill>
                  <a:schemeClr val="tx1"/>
                </a:solidFill>
                <a:effectLst/>
                <a:latin typeface="+mn-lt"/>
                <a:ea typeface="+mn-ea"/>
                <a:cs typeface="+mn-cs"/>
              </a:rPr>
              <a:t>field profile [B-of-r]</a:t>
            </a:r>
            <a:r>
              <a:rPr lang="en-CA" sz="1200" kern="1200" dirty="0">
                <a:solidFill>
                  <a:schemeClr val="tx1"/>
                </a:solidFill>
                <a:effectLst/>
                <a:latin typeface="+mn-lt"/>
                <a:ea typeface="+mn-ea"/>
                <a:cs typeface="+mn-cs"/>
              </a:rPr>
              <a:t>. This approach is </a:t>
            </a:r>
            <a:r>
              <a:rPr lang="en-CA" sz="1200" b="1" kern="1200" dirty="0">
                <a:solidFill>
                  <a:schemeClr val="tx1"/>
                </a:solidFill>
                <a:effectLst/>
                <a:latin typeface="+mn-lt"/>
                <a:ea typeface="+mn-ea"/>
                <a:cs typeface="+mn-cs"/>
              </a:rPr>
              <a:t>highly flexible</a:t>
            </a:r>
            <a:r>
              <a:rPr lang="en-CA" sz="1200" kern="1200" dirty="0">
                <a:solidFill>
                  <a:schemeClr val="tx1"/>
                </a:solidFill>
                <a:effectLst/>
                <a:latin typeface="+mn-lt"/>
                <a:ea typeface="+mn-ea"/>
                <a:cs typeface="+mn-cs"/>
              </a:rPr>
              <a:t>, as it remains valid for </a:t>
            </a:r>
            <a:r>
              <a:rPr lang="en-CA" sz="1200" b="1" kern="1200" dirty="0">
                <a:solidFill>
                  <a:schemeClr val="tx1"/>
                </a:solidFill>
                <a:effectLst/>
                <a:latin typeface="+mn-lt"/>
                <a:ea typeface="+mn-ea"/>
                <a:cs typeface="+mn-cs"/>
              </a:rPr>
              <a:t>type-II</a:t>
            </a:r>
            <a:r>
              <a:rPr lang="en-CA" sz="1200" kern="1200" dirty="0">
                <a:solidFill>
                  <a:schemeClr val="tx1"/>
                </a:solidFill>
                <a:effectLst/>
                <a:latin typeface="+mn-lt"/>
                <a:ea typeface="+mn-ea"/>
                <a:cs typeface="+mn-cs"/>
              </a:rPr>
              <a:t> superconductors of </a:t>
            </a:r>
            <a:r>
              <a:rPr lang="en-CA" sz="1200" b="1" kern="1200" dirty="0">
                <a:solidFill>
                  <a:schemeClr val="tx1"/>
                </a:solidFill>
                <a:effectLst/>
                <a:latin typeface="+mn-lt"/>
                <a:ea typeface="+mn-ea"/>
                <a:cs typeface="+mn-cs"/>
              </a:rPr>
              <a:t>any [kappa]</a:t>
            </a:r>
            <a:r>
              <a:rPr lang="en-CA" sz="1200" kern="1200" dirty="0">
                <a:solidFill>
                  <a:schemeClr val="tx1"/>
                </a:solidFill>
                <a:effectLst/>
                <a:latin typeface="+mn-lt"/>
                <a:ea typeface="+mn-ea"/>
                <a:cs typeface="+mn-cs"/>
              </a:rPr>
              <a:t> value even at </a:t>
            </a:r>
            <a:r>
              <a:rPr lang="en-CA" sz="1200" b="1" kern="1200" dirty="0">
                <a:solidFill>
                  <a:schemeClr val="tx1"/>
                </a:solidFill>
                <a:effectLst/>
                <a:latin typeface="+mn-lt"/>
                <a:ea typeface="+mn-ea"/>
                <a:cs typeface="+mn-cs"/>
              </a:rPr>
              <a:t>low reduced applied fields</a:t>
            </a:r>
            <a:r>
              <a:rPr lang="en-CA" sz="1200" kern="1200" dirty="0">
                <a:solidFill>
                  <a:schemeClr val="tx1"/>
                </a:solidFill>
                <a:effectLst/>
                <a:latin typeface="+mn-lt"/>
                <a:ea typeface="+mn-ea"/>
                <a:cs typeface="+mn-cs"/>
              </a:rPr>
              <a:t>. Interestingly, the </a:t>
            </a:r>
            <a:r>
              <a:rPr lang="en-CA" sz="1200" b="1" kern="1200" dirty="0">
                <a:solidFill>
                  <a:schemeClr val="tx1"/>
                </a:solidFill>
                <a:effectLst/>
                <a:latin typeface="+mn-lt"/>
                <a:ea typeface="+mn-ea"/>
                <a:cs typeface="+mn-cs"/>
              </a:rPr>
              <a:t>second moment</a:t>
            </a:r>
            <a:r>
              <a:rPr lang="en-CA" sz="1200" kern="1200" dirty="0">
                <a:solidFill>
                  <a:schemeClr val="tx1"/>
                </a:solidFill>
                <a:effectLst/>
                <a:latin typeface="+mn-lt"/>
                <a:ea typeface="+mn-ea"/>
                <a:cs typeface="+mn-cs"/>
              </a:rPr>
              <a:t> method was actually </a:t>
            </a:r>
            <a:r>
              <a:rPr lang="en-CA" sz="1200" b="1" kern="1200" dirty="0">
                <a:solidFill>
                  <a:schemeClr val="tx1"/>
                </a:solidFill>
                <a:effectLst/>
                <a:latin typeface="+mn-lt"/>
                <a:ea typeface="+mn-ea"/>
                <a:cs typeface="+mn-cs"/>
              </a:rPr>
              <a:t>derived from this model</a:t>
            </a:r>
            <a:r>
              <a:rPr lang="en-CA" sz="1200" kern="1200" dirty="0">
                <a:solidFill>
                  <a:schemeClr val="tx1"/>
                </a:solidFill>
                <a:effectLst/>
                <a:latin typeface="+mn-lt"/>
                <a:ea typeface="+mn-ea"/>
                <a:cs typeface="+mn-cs"/>
              </a:rPr>
              <a:t>. We attempted to fit the data using </a:t>
            </a:r>
            <a:r>
              <a:rPr lang="en-CA" sz="1200" b="1" kern="1200" dirty="0">
                <a:solidFill>
                  <a:schemeClr val="tx1"/>
                </a:solidFill>
                <a:effectLst/>
                <a:latin typeface="+mn-lt"/>
                <a:ea typeface="+mn-ea"/>
                <a:cs typeface="+mn-cs"/>
              </a:rPr>
              <a:t>both an unconstrained </a:t>
            </a:r>
            <a:r>
              <a:rPr lang="en-CA" sz="1200" kern="1200" dirty="0">
                <a:solidFill>
                  <a:schemeClr val="tx1"/>
                </a:solidFill>
                <a:effectLst/>
                <a:latin typeface="+mn-lt"/>
                <a:ea typeface="+mn-ea"/>
                <a:cs typeface="+mn-cs"/>
              </a:rPr>
              <a:t>value of [kappa] </a:t>
            </a:r>
            <a:r>
              <a:rPr lang="en-CA" sz="1200" b="1" kern="1200" dirty="0">
                <a:solidFill>
                  <a:schemeClr val="tx1"/>
                </a:solidFill>
                <a:effectLst/>
                <a:latin typeface="+mn-lt"/>
                <a:ea typeface="+mn-ea"/>
                <a:cs typeface="+mn-cs"/>
              </a:rPr>
              <a:t>and a fixed</a:t>
            </a:r>
            <a:r>
              <a:rPr lang="en-CA" sz="1200" kern="1200" dirty="0">
                <a:solidFill>
                  <a:schemeClr val="tx1"/>
                </a:solidFill>
                <a:effectLst/>
                <a:latin typeface="+mn-lt"/>
                <a:ea typeface="+mn-ea"/>
                <a:cs typeface="+mn-cs"/>
              </a:rPr>
              <a:t> value of 2.06. In </a:t>
            </a:r>
            <a:r>
              <a:rPr lang="en-CA" sz="1200" b="1" kern="1200" dirty="0">
                <a:solidFill>
                  <a:schemeClr val="tx1"/>
                </a:solidFill>
                <a:effectLst/>
                <a:latin typeface="+mn-lt"/>
                <a:ea typeface="+mn-ea"/>
                <a:cs typeface="+mn-cs"/>
              </a:rPr>
              <a:t>both cases</a:t>
            </a:r>
            <a:r>
              <a:rPr lang="en-CA" sz="1200" kern="1200" dirty="0">
                <a:solidFill>
                  <a:schemeClr val="tx1"/>
                </a:solidFill>
                <a:effectLst/>
                <a:latin typeface="+mn-lt"/>
                <a:ea typeface="+mn-ea"/>
                <a:cs typeface="+mn-cs"/>
              </a:rPr>
              <a:t>, the fits were still </a:t>
            </a:r>
            <a:r>
              <a:rPr lang="en-CA" sz="1200" b="1" kern="1200" dirty="0">
                <a:solidFill>
                  <a:schemeClr val="tx1"/>
                </a:solidFill>
                <a:effectLst/>
                <a:latin typeface="+mn-lt"/>
                <a:ea typeface="+mn-ea"/>
                <a:cs typeface="+mn-cs"/>
              </a:rPr>
              <a:t>unsatisfactory</a:t>
            </a:r>
            <a:r>
              <a:rPr lang="en-CA" sz="1200" kern="1200" dirty="0">
                <a:solidFill>
                  <a:schemeClr val="tx1"/>
                </a:solidFill>
                <a:effectLst/>
                <a:latin typeface="+mn-lt"/>
                <a:ea typeface="+mn-ea"/>
                <a:cs typeface="+mn-cs"/>
              </a:rPr>
              <a:t>, indicating that this model </a:t>
            </a:r>
            <a:r>
              <a:rPr lang="en-CA" sz="1200" b="1" kern="1200" dirty="0">
                <a:solidFill>
                  <a:schemeClr val="tx1"/>
                </a:solidFill>
                <a:effectLst/>
                <a:latin typeface="+mn-lt"/>
                <a:ea typeface="+mn-ea"/>
                <a:cs typeface="+mn-cs"/>
              </a:rPr>
              <a:t>does not adequately</a:t>
            </a:r>
            <a:r>
              <a:rPr lang="en-CA" sz="1200" kern="1200" dirty="0">
                <a:solidFill>
                  <a:schemeClr val="tx1"/>
                </a:solidFill>
                <a:effectLst/>
                <a:latin typeface="+mn-lt"/>
                <a:ea typeface="+mn-ea"/>
                <a:cs typeface="+mn-cs"/>
              </a:rPr>
              <a:t> describe the vortex lattice in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a:t>
            </a:r>
          </a:p>
          <a:p>
            <a:r>
              <a:rPr lang="en-CA"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92DA2638-7E8D-D285-BBDC-F281E35BED89}"/>
              </a:ext>
            </a:extLst>
          </p:cNvPr>
          <p:cNvSpPr>
            <a:spLocks noGrp="1"/>
          </p:cNvSpPr>
          <p:nvPr>
            <p:ph type="sldNum" sz="quarter" idx="5"/>
          </p:nvPr>
        </p:nvSpPr>
        <p:spPr/>
        <p:txBody>
          <a:bodyPr/>
          <a:lstStyle/>
          <a:p>
            <a:fld id="{EE14DFB0-391D-4A05-985A-0ACD3315C230}" type="slidenum">
              <a:rPr lang="en-CA" smtClean="0"/>
              <a:t>10</a:t>
            </a:fld>
            <a:endParaRPr lang="en-CA"/>
          </a:p>
        </p:txBody>
      </p:sp>
    </p:spTree>
    <p:extLst>
      <p:ext uri="{BB962C8B-B14F-4D97-AF65-F5344CB8AC3E}">
        <p14:creationId xmlns:p14="http://schemas.microsoft.com/office/powerpoint/2010/main" val="61699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11967-2F85-2EE9-13ED-3A4C3BAB7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94BCD-F7C6-5B53-9B5D-BBEFCC3F4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882C1-489B-E4D0-A84F-2370E67C7F8B}"/>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Finally, we considered the </a:t>
            </a:r>
            <a:r>
              <a:rPr lang="en-CA" sz="1200" b="1" kern="1200" dirty="0">
                <a:solidFill>
                  <a:schemeClr val="tx1"/>
                </a:solidFill>
                <a:effectLst/>
                <a:latin typeface="+mn-lt"/>
                <a:ea typeface="+mn-ea"/>
                <a:cs typeface="+mn-cs"/>
              </a:rPr>
              <a:t>two-component Eu state</a:t>
            </a:r>
            <a:r>
              <a:rPr lang="en-CA" sz="1200" kern="1200" dirty="0">
                <a:solidFill>
                  <a:schemeClr val="tx1"/>
                </a:solidFill>
                <a:effectLst/>
                <a:latin typeface="+mn-lt"/>
                <a:ea typeface="+mn-ea"/>
                <a:cs typeface="+mn-cs"/>
              </a:rPr>
              <a:t> model used by </a:t>
            </a:r>
            <a:r>
              <a:rPr lang="en-CA" sz="1200" b="1" kern="1200" dirty="0">
                <a:solidFill>
                  <a:schemeClr val="tx1"/>
                </a:solidFill>
                <a:effectLst/>
                <a:latin typeface="+mn-lt"/>
                <a:ea typeface="+mn-ea"/>
                <a:cs typeface="+mn-cs"/>
              </a:rPr>
              <a:t>Luke et al.</a:t>
            </a:r>
            <a:r>
              <a:rPr lang="en-CA" sz="1200" kern="1200" dirty="0">
                <a:solidFill>
                  <a:schemeClr val="tx1"/>
                </a:solidFill>
                <a:effectLst/>
                <a:latin typeface="+mn-lt"/>
                <a:ea typeface="+mn-ea"/>
                <a:cs typeface="+mn-cs"/>
              </a:rPr>
              <a:t> in the earlier transverse-field </a:t>
            </a:r>
            <a:r>
              <a:rPr lang="en-CA" sz="1200" kern="1200" dirty="0" err="1">
                <a:solidFill>
                  <a:schemeClr val="tx1"/>
                </a:solidFill>
                <a:effectLst/>
                <a:latin typeface="+mn-lt"/>
                <a:ea typeface="+mn-ea"/>
                <a:cs typeface="+mn-cs"/>
              </a:rPr>
              <a:t>μSR</a:t>
            </a:r>
            <a:r>
              <a:rPr lang="en-CA" sz="1200" kern="1200" dirty="0">
                <a:solidFill>
                  <a:schemeClr val="tx1"/>
                </a:solidFill>
                <a:effectLst/>
                <a:latin typeface="+mn-lt"/>
                <a:ea typeface="+mn-ea"/>
                <a:cs typeface="+mn-cs"/>
              </a:rPr>
              <a:t> study. This model was developed at a time when </a:t>
            </a:r>
            <a:r>
              <a:rPr lang="en-CA" sz="1200" b="1" kern="1200" dirty="0">
                <a:solidFill>
                  <a:schemeClr val="tx1"/>
                </a:solidFill>
                <a:effectLst/>
                <a:latin typeface="+mn-lt"/>
                <a:ea typeface="+mn-ea"/>
                <a:cs typeface="+mn-cs"/>
              </a:rPr>
              <a:t>spin-triplet chiral </a:t>
            </a:r>
            <a:r>
              <a:rPr lang="en-CA" sz="1200" b="1" i="1" kern="1200" dirty="0">
                <a:solidFill>
                  <a:schemeClr val="tx1"/>
                </a:solidFill>
                <a:effectLst/>
                <a:latin typeface="+mn-lt"/>
                <a:ea typeface="+mn-ea"/>
                <a:cs typeface="+mn-cs"/>
              </a:rPr>
              <a:t>p</a:t>
            </a:r>
            <a:r>
              <a:rPr lang="en-CA" sz="1200" b="1" kern="1200" dirty="0">
                <a:solidFill>
                  <a:schemeClr val="tx1"/>
                </a:solidFill>
                <a:effectLst/>
                <a:latin typeface="+mn-lt"/>
                <a:ea typeface="+mn-ea"/>
                <a:cs typeface="+mn-cs"/>
              </a:rPr>
              <a:t>-wave pairing</a:t>
            </a:r>
            <a:r>
              <a:rPr lang="en-CA" sz="1200" kern="1200" dirty="0">
                <a:solidFill>
                  <a:schemeClr val="tx1"/>
                </a:solidFill>
                <a:effectLst/>
                <a:latin typeface="+mn-lt"/>
                <a:ea typeface="+mn-ea"/>
                <a:cs typeface="+mn-cs"/>
              </a:rPr>
              <a:t> was strongly </a:t>
            </a:r>
            <a:r>
              <a:rPr lang="en-CA" sz="1200" b="1" kern="1200" dirty="0">
                <a:solidFill>
                  <a:schemeClr val="tx1"/>
                </a:solidFill>
                <a:effectLst/>
                <a:latin typeface="+mn-lt"/>
                <a:ea typeface="+mn-ea"/>
                <a:cs typeface="+mn-cs"/>
              </a:rPr>
              <a:t>favored</a:t>
            </a:r>
            <a:r>
              <a:rPr lang="en-CA" sz="1200" kern="1200" dirty="0">
                <a:solidFill>
                  <a:schemeClr val="tx1"/>
                </a:solidFill>
                <a:effectLst/>
                <a:latin typeface="+mn-lt"/>
                <a:ea typeface="+mn-ea"/>
                <a:cs typeface="+mn-cs"/>
              </a:rPr>
              <a:t> for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It is derived from </a:t>
            </a:r>
            <a:r>
              <a:rPr lang="en-CA" sz="1200" b="1" kern="1200" dirty="0">
                <a:solidFill>
                  <a:schemeClr val="tx1"/>
                </a:solidFill>
                <a:effectLst/>
                <a:latin typeface="+mn-lt"/>
                <a:ea typeface="+mn-ea"/>
                <a:cs typeface="+mn-cs"/>
              </a:rPr>
              <a:t>Ginzburg-Landau theory</a:t>
            </a:r>
            <a:r>
              <a:rPr lang="en-CA" sz="1200" kern="1200" dirty="0">
                <a:solidFill>
                  <a:schemeClr val="tx1"/>
                </a:solidFill>
                <a:effectLst/>
                <a:latin typeface="+mn-lt"/>
                <a:ea typeface="+mn-ea"/>
                <a:cs typeface="+mn-cs"/>
              </a:rPr>
              <a:t> for a </a:t>
            </a:r>
            <a:r>
              <a:rPr lang="en-CA" sz="1200" b="1" kern="1200" dirty="0">
                <a:solidFill>
                  <a:schemeClr val="tx1"/>
                </a:solidFill>
                <a:effectLst/>
                <a:latin typeface="+mn-lt"/>
                <a:ea typeface="+mn-ea"/>
                <a:cs typeface="+mn-cs"/>
              </a:rPr>
              <a:t>two-component complex order parameter</a:t>
            </a:r>
            <a:r>
              <a:rPr lang="en-CA" sz="1200" kern="1200" dirty="0">
                <a:solidFill>
                  <a:schemeClr val="tx1"/>
                </a:solidFill>
                <a:effectLst/>
                <a:latin typeface="+mn-lt"/>
                <a:ea typeface="+mn-ea"/>
                <a:cs typeface="+mn-cs"/>
              </a:rPr>
              <a:t> belonging to the </a:t>
            </a:r>
            <a:r>
              <a:rPr lang="en-CA" sz="1200" b="1" kern="1200" dirty="0">
                <a:solidFill>
                  <a:schemeClr val="tx1"/>
                </a:solidFill>
                <a:effectLst/>
                <a:latin typeface="+mn-lt"/>
                <a:ea typeface="+mn-ea"/>
                <a:cs typeface="+mn-cs"/>
              </a:rPr>
              <a:t>two-dimensional irreducible [E-u] representation</a:t>
            </a:r>
            <a:r>
              <a:rPr lang="en-CA" sz="1200" kern="1200" dirty="0">
                <a:solidFill>
                  <a:schemeClr val="tx1"/>
                </a:solidFill>
                <a:effectLst/>
                <a:latin typeface="+mn-lt"/>
                <a:ea typeface="+mn-ea"/>
                <a:cs typeface="+mn-cs"/>
              </a:rPr>
              <a:t> of the </a:t>
            </a:r>
            <a:r>
              <a:rPr lang="en-CA" sz="1200" b="1" kern="1200" dirty="0">
                <a:solidFill>
                  <a:schemeClr val="tx1"/>
                </a:solidFill>
                <a:effectLst/>
                <a:latin typeface="+mn-lt"/>
                <a:ea typeface="+mn-ea"/>
                <a:cs typeface="+mn-cs"/>
              </a:rPr>
              <a:t>tetragonal point group [D-4-h]​</a:t>
            </a:r>
            <a:r>
              <a:rPr lang="en-CA" sz="1200" kern="1200" dirty="0">
                <a:solidFill>
                  <a:schemeClr val="tx1"/>
                </a:solidFill>
                <a:effectLst/>
                <a:latin typeface="+mn-lt"/>
                <a:ea typeface="+mn-ea"/>
                <a:cs typeface="+mn-cs"/>
              </a:rPr>
              <a:t>. As seen in the Fourier transform, this model </a:t>
            </a:r>
            <a:r>
              <a:rPr lang="en-CA" sz="1200" b="1" kern="1200" dirty="0">
                <a:solidFill>
                  <a:schemeClr val="tx1"/>
                </a:solidFill>
                <a:effectLst/>
                <a:latin typeface="+mn-lt"/>
                <a:ea typeface="+mn-ea"/>
                <a:cs typeface="+mn-cs"/>
              </a:rPr>
              <a:t>closely reproduces</a:t>
            </a:r>
            <a:r>
              <a:rPr lang="en-CA" sz="1200" kern="1200" dirty="0">
                <a:solidFill>
                  <a:schemeClr val="tx1"/>
                </a:solidFill>
                <a:effectLst/>
                <a:latin typeface="+mn-lt"/>
                <a:ea typeface="+mn-ea"/>
                <a:cs typeface="+mn-cs"/>
              </a:rPr>
              <a:t> the experimental data. The </a:t>
            </a:r>
            <a:r>
              <a:rPr lang="en-CA" sz="1200" b="1" kern="1200" dirty="0">
                <a:solidFill>
                  <a:schemeClr val="tx1"/>
                </a:solidFill>
                <a:effectLst/>
                <a:latin typeface="+mn-lt"/>
                <a:ea typeface="+mn-ea"/>
                <a:cs typeface="+mn-cs"/>
              </a:rPr>
              <a:t>contour plot</a:t>
            </a:r>
            <a:r>
              <a:rPr lang="en-CA" sz="1200" kern="1200" dirty="0">
                <a:solidFill>
                  <a:schemeClr val="tx1"/>
                </a:solidFill>
                <a:effectLst/>
                <a:latin typeface="+mn-lt"/>
                <a:ea typeface="+mn-ea"/>
                <a:cs typeface="+mn-cs"/>
              </a:rPr>
              <a:t> constructed </a:t>
            </a:r>
            <a:r>
              <a:rPr lang="en-CA" sz="1200" b="1" kern="1200" dirty="0">
                <a:solidFill>
                  <a:schemeClr val="tx1"/>
                </a:solidFill>
                <a:effectLst/>
                <a:latin typeface="+mn-lt"/>
                <a:ea typeface="+mn-ea"/>
                <a:cs typeface="+mn-cs"/>
              </a:rPr>
              <a:t>from the fit</a:t>
            </a:r>
            <a:r>
              <a:rPr lang="en-CA" sz="1200" kern="1200" dirty="0">
                <a:solidFill>
                  <a:schemeClr val="tx1"/>
                </a:solidFill>
                <a:effectLst/>
                <a:latin typeface="+mn-lt"/>
                <a:ea typeface="+mn-ea"/>
                <a:cs typeface="+mn-cs"/>
              </a:rPr>
              <a:t> reveals an </a:t>
            </a:r>
            <a:r>
              <a:rPr lang="en-CA" sz="1200" b="1" kern="1200" dirty="0">
                <a:solidFill>
                  <a:schemeClr val="tx1"/>
                </a:solidFill>
                <a:effectLst/>
                <a:latin typeface="+mn-lt"/>
                <a:ea typeface="+mn-ea"/>
                <a:cs typeface="+mn-cs"/>
              </a:rPr>
              <a:t>unusual feature</a:t>
            </a:r>
            <a:r>
              <a:rPr lang="en-CA" sz="1200" kern="1200" dirty="0">
                <a:solidFill>
                  <a:schemeClr val="tx1"/>
                </a:solidFill>
                <a:effectLst/>
                <a:latin typeface="+mn-lt"/>
                <a:ea typeface="+mn-ea"/>
                <a:cs typeface="+mn-cs"/>
              </a:rPr>
              <a:t> of the vortex lattice: the </a:t>
            </a:r>
            <a:r>
              <a:rPr lang="en-CA" sz="1200" b="1" kern="1200" dirty="0">
                <a:solidFill>
                  <a:schemeClr val="tx1"/>
                </a:solidFill>
                <a:effectLst/>
                <a:latin typeface="+mn-lt"/>
                <a:ea typeface="+mn-ea"/>
                <a:cs typeface="+mn-cs"/>
              </a:rPr>
              <a:t>minimum field</a:t>
            </a:r>
            <a:r>
              <a:rPr lang="en-CA" sz="1200" kern="1200" dirty="0">
                <a:solidFill>
                  <a:schemeClr val="tx1"/>
                </a:solidFill>
                <a:effectLst/>
                <a:latin typeface="+mn-lt"/>
                <a:ea typeface="+mn-ea"/>
                <a:cs typeface="+mn-cs"/>
              </a:rPr>
              <a:t> occurs midway between </a:t>
            </a:r>
            <a:r>
              <a:rPr lang="en-CA" sz="1200" b="1" kern="1200" dirty="0">
                <a:solidFill>
                  <a:schemeClr val="tx1"/>
                </a:solidFill>
                <a:effectLst/>
                <a:latin typeface="+mn-lt"/>
                <a:ea typeface="+mn-ea"/>
                <a:cs typeface="+mn-cs"/>
              </a:rPr>
              <a:t>nearest-neighbor vortices</a:t>
            </a:r>
            <a:r>
              <a:rPr lang="en-CA" sz="1200" kern="1200" dirty="0">
                <a:solidFill>
                  <a:schemeClr val="tx1"/>
                </a:solidFill>
                <a:effectLst/>
                <a:latin typeface="+mn-lt"/>
                <a:ea typeface="+mn-ea"/>
                <a:cs typeface="+mn-cs"/>
              </a:rPr>
              <a:t>, rather than at the </a:t>
            </a:r>
            <a:r>
              <a:rPr lang="en-CA" sz="1200" b="1" kern="1200" dirty="0">
                <a:solidFill>
                  <a:schemeClr val="tx1"/>
                </a:solidFill>
                <a:effectLst/>
                <a:latin typeface="+mn-lt"/>
                <a:ea typeface="+mn-ea"/>
                <a:cs typeface="+mn-cs"/>
              </a:rPr>
              <a:t>center</a:t>
            </a:r>
            <a:r>
              <a:rPr lang="en-CA" sz="1200" kern="1200" dirty="0">
                <a:solidFill>
                  <a:schemeClr val="tx1"/>
                </a:solidFill>
                <a:effectLst/>
                <a:latin typeface="+mn-lt"/>
                <a:ea typeface="+mn-ea"/>
                <a:cs typeface="+mn-cs"/>
              </a:rPr>
              <a:t> of the vortex lattice </a:t>
            </a:r>
            <a:r>
              <a:rPr lang="en-CA" sz="1200" b="1" kern="1200" dirty="0">
                <a:solidFill>
                  <a:schemeClr val="tx1"/>
                </a:solidFill>
                <a:effectLst/>
                <a:latin typeface="+mn-lt"/>
                <a:ea typeface="+mn-ea"/>
                <a:cs typeface="+mn-cs"/>
              </a:rPr>
              <a:t>unit cell</a:t>
            </a:r>
            <a:r>
              <a:rPr lang="en-CA" sz="1200" kern="1200" dirty="0">
                <a:solidFill>
                  <a:schemeClr val="tx1"/>
                </a:solidFill>
                <a:effectLst/>
                <a:latin typeface="+mn-lt"/>
                <a:ea typeface="+mn-ea"/>
                <a:cs typeface="+mn-cs"/>
              </a:rPr>
              <a:t>. Although revised </a:t>
            </a:r>
            <a:r>
              <a:rPr lang="en-CA" sz="1200" b="1" kern="1200" dirty="0">
                <a:solidFill>
                  <a:schemeClr val="tx1"/>
                </a:solidFill>
                <a:effectLst/>
                <a:latin typeface="+mn-lt"/>
                <a:ea typeface="+mn-ea"/>
                <a:cs typeface="+mn-cs"/>
              </a:rPr>
              <a:t>NMR Knight shift</a:t>
            </a:r>
            <a:r>
              <a:rPr lang="en-CA" sz="1200" kern="1200" dirty="0">
                <a:solidFill>
                  <a:schemeClr val="tx1"/>
                </a:solidFill>
                <a:effectLst/>
                <a:latin typeface="+mn-lt"/>
                <a:ea typeface="+mn-ea"/>
                <a:cs typeface="+mn-cs"/>
              </a:rPr>
              <a:t> measurements have </a:t>
            </a:r>
            <a:r>
              <a:rPr lang="en-CA" sz="1200" b="1" kern="1200" dirty="0">
                <a:solidFill>
                  <a:schemeClr val="tx1"/>
                </a:solidFill>
                <a:effectLst/>
                <a:latin typeface="+mn-lt"/>
                <a:ea typeface="+mn-ea"/>
                <a:cs typeface="+mn-cs"/>
              </a:rPr>
              <a:t>ruled out an [E-u] </a:t>
            </a:r>
            <a:r>
              <a:rPr lang="en-CA" sz="1200" kern="1200" dirty="0">
                <a:solidFill>
                  <a:schemeClr val="tx1"/>
                </a:solidFill>
                <a:effectLst/>
                <a:latin typeface="+mn-lt"/>
                <a:ea typeface="+mn-ea"/>
                <a:cs typeface="+mn-cs"/>
              </a:rPr>
              <a:t>order parameter for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a:t>
            </a:r>
            <a:r>
              <a:rPr lang="en-CA" sz="1200" b="1" kern="1200" dirty="0">
                <a:solidFill>
                  <a:schemeClr val="tx1"/>
                </a:solidFill>
                <a:effectLst/>
                <a:latin typeface="+mn-lt"/>
                <a:ea typeface="+mn-ea"/>
                <a:cs typeface="+mn-cs"/>
              </a:rPr>
              <a:t>this model</a:t>
            </a:r>
            <a:r>
              <a:rPr lang="en-CA" sz="1200" kern="1200" dirty="0">
                <a:solidFill>
                  <a:schemeClr val="tx1"/>
                </a:solidFill>
                <a:effectLst/>
                <a:latin typeface="+mn-lt"/>
                <a:ea typeface="+mn-ea"/>
                <a:cs typeface="+mn-cs"/>
              </a:rPr>
              <a:t> nonetheless captures the </a:t>
            </a:r>
            <a:r>
              <a:rPr lang="en-CA" sz="1200" b="1" kern="1200" dirty="0">
                <a:solidFill>
                  <a:schemeClr val="tx1"/>
                </a:solidFill>
                <a:effectLst/>
                <a:latin typeface="+mn-lt"/>
                <a:ea typeface="+mn-ea"/>
                <a:cs typeface="+mn-cs"/>
              </a:rPr>
              <a:t>unconventional location</a:t>
            </a:r>
            <a:r>
              <a:rPr lang="en-CA" sz="1200" kern="1200" dirty="0">
                <a:solidFill>
                  <a:schemeClr val="tx1"/>
                </a:solidFill>
                <a:effectLst/>
                <a:latin typeface="+mn-lt"/>
                <a:ea typeface="+mn-ea"/>
                <a:cs typeface="+mn-cs"/>
              </a:rPr>
              <a:t> of the field minimum. We believe this </a:t>
            </a:r>
            <a:r>
              <a:rPr lang="en-CA" sz="1200" b="1" kern="1200" dirty="0">
                <a:solidFill>
                  <a:schemeClr val="tx1"/>
                </a:solidFill>
                <a:effectLst/>
                <a:latin typeface="+mn-lt"/>
                <a:ea typeface="+mn-ea"/>
                <a:cs typeface="+mn-cs"/>
              </a:rPr>
              <a:t>unique vortex lattice feature </a:t>
            </a:r>
            <a:r>
              <a:rPr lang="en-CA" sz="1200" kern="1200" dirty="0">
                <a:solidFill>
                  <a:schemeClr val="tx1"/>
                </a:solidFill>
                <a:effectLst/>
                <a:latin typeface="+mn-lt"/>
                <a:ea typeface="+mn-ea"/>
                <a:cs typeface="+mn-cs"/>
              </a:rPr>
              <a:t>reflects </a:t>
            </a:r>
            <a:r>
              <a:rPr lang="en-CA" sz="1200" b="1" kern="1200" dirty="0">
                <a:solidFill>
                  <a:schemeClr val="tx1"/>
                </a:solidFill>
                <a:effectLst/>
                <a:latin typeface="+mn-lt"/>
                <a:ea typeface="+mn-ea"/>
                <a:cs typeface="+mn-cs"/>
              </a:rPr>
              <a:t>an intrinsic property </a:t>
            </a:r>
            <a:r>
              <a:rPr lang="en-CA" sz="1200" kern="1200" dirty="0">
                <a:solidFill>
                  <a:schemeClr val="tx1"/>
                </a:solidFill>
                <a:effectLst/>
                <a:latin typeface="+mn-lt"/>
                <a:ea typeface="+mn-ea"/>
                <a:cs typeface="+mn-cs"/>
              </a:rPr>
              <a:t>of the true, yet-to-be-determined </a:t>
            </a:r>
            <a:r>
              <a:rPr lang="en-CA" sz="1200" b="1" kern="1200" dirty="0">
                <a:solidFill>
                  <a:schemeClr val="tx1"/>
                </a:solidFill>
                <a:effectLst/>
                <a:latin typeface="+mn-lt"/>
                <a:ea typeface="+mn-ea"/>
                <a:cs typeface="+mn-cs"/>
              </a:rPr>
              <a:t>superconducting order parameter</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5D2BDDBD-54BD-F276-21B4-58D062AA3E53}"/>
              </a:ext>
            </a:extLst>
          </p:cNvPr>
          <p:cNvSpPr>
            <a:spLocks noGrp="1"/>
          </p:cNvSpPr>
          <p:nvPr>
            <p:ph type="sldNum" sz="quarter" idx="5"/>
          </p:nvPr>
        </p:nvSpPr>
        <p:spPr/>
        <p:txBody>
          <a:bodyPr/>
          <a:lstStyle/>
          <a:p>
            <a:fld id="{EE14DFB0-391D-4A05-985A-0ACD3315C230}" type="slidenum">
              <a:rPr lang="en-CA" smtClean="0"/>
              <a:t>11</a:t>
            </a:fld>
            <a:endParaRPr lang="en-CA"/>
          </a:p>
        </p:txBody>
      </p:sp>
    </p:spTree>
    <p:extLst>
      <p:ext uri="{BB962C8B-B14F-4D97-AF65-F5344CB8AC3E}">
        <p14:creationId xmlns:p14="http://schemas.microsoft.com/office/powerpoint/2010/main" val="123409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8B1A-C0E6-E179-8983-C7D7DC9FA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B83C4-07F4-48B4-916E-687A420F1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77917-B443-C8E5-0E84-B433FCDDA845}"/>
              </a:ext>
            </a:extLst>
          </p:cNvPr>
          <p:cNvSpPr>
            <a:spLocks noGrp="1"/>
          </p:cNvSpPr>
          <p:nvPr>
            <p:ph type="body" idx="1"/>
          </p:nvPr>
        </p:nvSpPr>
        <p:spPr/>
        <p:txBody>
          <a:bodyPr/>
          <a:lstStyle/>
          <a:p>
            <a:r>
              <a:rPr lang="en-CA" sz="1200" b="1" kern="1200" dirty="0">
                <a:solidFill>
                  <a:schemeClr val="tx1"/>
                </a:solidFill>
                <a:effectLst/>
                <a:latin typeface="+mn-lt"/>
                <a:ea typeface="+mn-ea"/>
                <a:cs typeface="+mn-cs"/>
              </a:rPr>
              <a:t>To summarize</a:t>
            </a:r>
            <a:r>
              <a:rPr lang="en-CA" sz="1200" kern="1200" dirty="0">
                <a:solidFill>
                  <a:schemeClr val="tx1"/>
                </a:solidFill>
                <a:effectLst/>
                <a:latin typeface="+mn-lt"/>
                <a:ea typeface="+mn-ea"/>
                <a:cs typeface="+mn-cs"/>
              </a:rPr>
              <a:t>, by using a </a:t>
            </a:r>
            <a:r>
              <a:rPr lang="en-CA" sz="1200" b="1" kern="1200" dirty="0">
                <a:solidFill>
                  <a:schemeClr val="tx1"/>
                </a:solidFill>
                <a:effectLst/>
                <a:latin typeface="+mn-lt"/>
                <a:ea typeface="+mn-ea"/>
                <a:cs typeface="+mn-cs"/>
              </a:rPr>
              <a:t>the second moment analysis</a:t>
            </a:r>
            <a:r>
              <a:rPr lang="en-CA" sz="1200" kern="1200" dirty="0">
                <a:solidFill>
                  <a:schemeClr val="tx1"/>
                </a:solidFill>
                <a:effectLst/>
                <a:latin typeface="+mn-lt"/>
                <a:ea typeface="+mn-ea"/>
                <a:cs typeface="+mn-cs"/>
              </a:rPr>
              <a:t> method, we have shown that there is </a:t>
            </a:r>
            <a:r>
              <a:rPr lang="en-CA" sz="1200" b="1" kern="1200" dirty="0">
                <a:solidFill>
                  <a:schemeClr val="tx1"/>
                </a:solidFill>
                <a:effectLst/>
                <a:latin typeface="+mn-lt"/>
                <a:ea typeface="+mn-ea"/>
                <a:cs typeface="+mn-cs"/>
              </a:rPr>
              <a:t>no significant difference</a:t>
            </a:r>
            <a:r>
              <a:rPr lang="en-CA" sz="1200" kern="1200" dirty="0">
                <a:solidFill>
                  <a:schemeClr val="tx1"/>
                </a:solidFill>
                <a:effectLst/>
                <a:latin typeface="+mn-lt"/>
                <a:ea typeface="+mn-ea"/>
                <a:cs typeface="+mn-cs"/>
              </a:rPr>
              <a:t> between the temperature dependence of the </a:t>
            </a:r>
            <a:r>
              <a:rPr lang="en-CA" sz="1200" b="1" kern="1200" dirty="0">
                <a:solidFill>
                  <a:schemeClr val="tx1"/>
                </a:solidFill>
                <a:effectLst/>
                <a:latin typeface="+mn-lt"/>
                <a:ea typeface="+mn-ea"/>
                <a:cs typeface="+mn-cs"/>
              </a:rPr>
              <a:t>superfluid density</a:t>
            </a:r>
            <a:r>
              <a:rPr lang="en-CA" sz="1200" kern="1200" dirty="0">
                <a:solidFill>
                  <a:schemeClr val="tx1"/>
                </a:solidFill>
                <a:effectLst/>
                <a:latin typeface="+mn-lt"/>
                <a:ea typeface="+mn-ea"/>
                <a:cs typeface="+mn-cs"/>
              </a:rPr>
              <a:t> in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determined in the </a:t>
            </a:r>
            <a:r>
              <a:rPr lang="en-CA" sz="1200" b="1" kern="1200" dirty="0">
                <a:solidFill>
                  <a:schemeClr val="tx1"/>
                </a:solidFill>
                <a:effectLst/>
                <a:latin typeface="+mn-lt"/>
                <a:ea typeface="+mn-ea"/>
                <a:cs typeface="+mn-cs"/>
              </a:rPr>
              <a:t>early and recent transverse-field </a:t>
            </a:r>
            <a:r>
              <a:rPr lang="en-CA" sz="1200" b="1" kern="1200" dirty="0" err="1">
                <a:solidFill>
                  <a:schemeClr val="tx1"/>
                </a:solidFill>
                <a:effectLst/>
                <a:latin typeface="+mn-lt"/>
                <a:ea typeface="+mn-ea"/>
                <a:cs typeface="+mn-cs"/>
              </a:rPr>
              <a:t>μSR</a:t>
            </a:r>
            <a:r>
              <a:rPr lang="en-CA" sz="1200" kern="1200" dirty="0">
                <a:solidFill>
                  <a:schemeClr val="tx1"/>
                </a:solidFill>
                <a:effectLst/>
                <a:latin typeface="+mn-lt"/>
                <a:ea typeface="+mn-ea"/>
                <a:cs typeface="+mn-cs"/>
              </a:rPr>
              <a:t> studies. We have also demonstrated that </a:t>
            </a:r>
            <a:r>
              <a:rPr lang="en-CA" sz="1200" b="1" kern="1200" dirty="0">
                <a:solidFill>
                  <a:schemeClr val="tx1"/>
                </a:solidFill>
                <a:effectLst/>
                <a:latin typeface="+mn-lt"/>
                <a:ea typeface="+mn-ea"/>
                <a:cs typeface="+mn-cs"/>
              </a:rPr>
              <a:t>[lambda T]</a:t>
            </a:r>
            <a:r>
              <a:rPr lang="en-CA" sz="1200" kern="1200" dirty="0">
                <a:solidFill>
                  <a:schemeClr val="tx1"/>
                </a:solidFill>
                <a:effectLst/>
                <a:latin typeface="+mn-lt"/>
                <a:ea typeface="+mn-ea"/>
                <a:cs typeface="+mn-cs"/>
              </a:rPr>
              <a:t> determine with this method from </a:t>
            </a:r>
            <a:r>
              <a:rPr lang="en-CA" sz="1200" b="1" kern="1200" dirty="0">
                <a:solidFill>
                  <a:schemeClr val="tx1"/>
                </a:solidFill>
                <a:effectLst/>
                <a:latin typeface="+mn-lt"/>
                <a:ea typeface="+mn-ea"/>
                <a:cs typeface="+mn-cs"/>
              </a:rPr>
              <a:t>both studies</a:t>
            </a:r>
            <a:r>
              <a:rPr lang="en-CA" sz="1200" kern="1200" dirty="0">
                <a:solidFill>
                  <a:schemeClr val="tx1"/>
                </a:solidFill>
                <a:effectLst/>
                <a:latin typeface="+mn-lt"/>
                <a:ea typeface="+mn-ea"/>
                <a:cs typeface="+mn-cs"/>
              </a:rPr>
              <a:t> reasonably follows a</a:t>
            </a:r>
            <a:r>
              <a:rPr lang="en-CA" sz="1200" b="1" kern="1200" dirty="0">
                <a:solidFill>
                  <a:schemeClr val="tx1"/>
                </a:solidFill>
                <a:effectLst/>
                <a:latin typeface="+mn-lt"/>
                <a:ea typeface="+mn-ea"/>
                <a:cs typeface="+mn-cs"/>
              </a:rPr>
              <a:t> T-square</a:t>
            </a:r>
            <a:r>
              <a:rPr lang="en-CA" sz="1200" kern="1200" dirty="0">
                <a:solidFill>
                  <a:schemeClr val="tx1"/>
                </a:solidFill>
                <a:effectLst/>
                <a:latin typeface="+mn-lt"/>
                <a:ea typeface="+mn-ea"/>
                <a:cs typeface="+mn-cs"/>
              </a:rPr>
              <a:t> dependence at </a:t>
            </a:r>
            <a:r>
              <a:rPr lang="en-CA" sz="1200" b="1" kern="1200" dirty="0">
                <a:solidFill>
                  <a:schemeClr val="tx1"/>
                </a:solidFill>
                <a:effectLst/>
                <a:latin typeface="+mn-lt"/>
                <a:ea typeface="+mn-ea"/>
                <a:cs typeface="+mn-cs"/>
              </a:rPr>
              <a:t>low temperatures</a:t>
            </a:r>
            <a:r>
              <a:rPr lang="en-CA" sz="1200" kern="1200" dirty="0">
                <a:solidFill>
                  <a:schemeClr val="tx1"/>
                </a:solidFill>
                <a:effectLst/>
                <a:latin typeface="+mn-lt"/>
                <a:ea typeface="+mn-ea"/>
                <a:cs typeface="+mn-cs"/>
              </a:rPr>
              <a:t>, consistent with</a:t>
            </a:r>
            <a:r>
              <a:rPr lang="en-CA" sz="1200" b="1" kern="1200" dirty="0">
                <a:solidFill>
                  <a:schemeClr val="tx1"/>
                </a:solidFill>
                <a:effectLst/>
                <a:latin typeface="+mn-lt"/>
                <a:ea typeface="+mn-ea"/>
                <a:cs typeface="+mn-cs"/>
              </a:rPr>
              <a:t> Meissner-state</a:t>
            </a:r>
            <a:r>
              <a:rPr lang="en-CA" sz="1200" kern="1200" dirty="0">
                <a:solidFill>
                  <a:schemeClr val="tx1"/>
                </a:solidFill>
                <a:effectLst/>
                <a:latin typeface="+mn-lt"/>
                <a:ea typeface="+mn-ea"/>
                <a:cs typeface="+mn-cs"/>
              </a:rPr>
              <a:t> measurements of the </a:t>
            </a:r>
            <a:r>
              <a:rPr lang="en-CA" sz="1200" b="1" kern="1200" dirty="0">
                <a:solidFill>
                  <a:schemeClr val="tx1"/>
                </a:solidFill>
                <a:effectLst/>
                <a:latin typeface="+mn-lt"/>
                <a:ea typeface="+mn-ea"/>
                <a:cs typeface="+mn-cs"/>
              </a:rPr>
              <a:t>change in penetration depth</a:t>
            </a:r>
            <a:r>
              <a:rPr lang="en-CA" sz="1200" kern="1200" dirty="0">
                <a:solidFill>
                  <a:schemeClr val="tx1"/>
                </a:solidFill>
                <a:effectLst/>
                <a:latin typeface="+mn-lt"/>
                <a:ea typeface="+mn-ea"/>
                <a:cs typeface="+mn-cs"/>
              </a:rPr>
              <a:t>. At the present day, there is </a:t>
            </a:r>
            <a:r>
              <a:rPr lang="en-CA" sz="1200" b="1" kern="1200" dirty="0">
                <a:solidFill>
                  <a:schemeClr val="tx1"/>
                </a:solidFill>
                <a:effectLst/>
                <a:latin typeface="+mn-lt"/>
                <a:ea typeface="+mn-ea"/>
                <a:cs typeface="+mn-cs"/>
              </a:rPr>
              <a:t>no valid theoretical model</a:t>
            </a:r>
            <a:r>
              <a:rPr lang="en-CA" sz="1200" kern="1200" dirty="0">
                <a:solidFill>
                  <a:schemeClr val="tx1"/>
                </a:solidFill>
                <a:effectLst/>
                <a:latin typeface="+mn-lt"/>
                <a:ea typeface="+mn-ea"/>
                <a:cs typeface="+mn-cs"/>
              </a:rPr>
              <a:t> that accurately captures the </a:t>
            </a:r>
            <a:r>
              <a:rPr lang="en-CA" sz="1200" b="1" kern="1200" dirty="0">
                <a:solidFill>
                  <a:schemeClr val="tx1"/>
                </a:solidFill>
                <a:effectLst/>
                <a:latin typeface="+mn-lt"/>
                <a:ea typeface="+mn-ea"/>
                <a:cs typeface="+mn-cs"/>
              </a:rPr>
              <a:t>magnetic field profile</a:t>
            </a:r>
            <a:r>
              <a:rPr lang="en-CA" sz="1200" kern="1200" dirty="0">
                <a:solidFill>
                  <a:schemeClr val="tx1"/>
                </a:solidFill>
                <a:effectLst/>
                <a:latin typeface="+mn-lt"/>
                <a:ea typeface="+mn-ea"/>
                <a:cs typeface="+mn-cs"/>
              </a:rPr>
              <a:t> inside the vortex lattice of in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Developing an </a:t>
            </a:r>
            <a:r>
              <a:rPr lang="en-CA" sz="1200" b="1" kern="1200" dirty="0">
                <a:solidFill>
                  <a:schemeClr val="tx1"/>
                </a:solidFill>
                <a:effectLst/>
                <a:latin typeface="+mn-lt"/>
                <a:ea typeface="+mn-ea"/>
                <a:cs typeface="+mn-cs"/>
              </a:rPr>
              <a:t>appropriate model</a:t>
            </a:r>
            <a:r>
              <a:rPr lang="en-CA" sz="1200" kern="1200" dirty="0">
                <a:solidFill>
                  <a:schemeClr val="tx1"/>
                </a:solidFill>
                <a:effectLst/>
                <a:latin typeface="+mn-lt"/>
                <a:ea typeface="+mn-ea"/>
                <a:cs typeface="+mn-cs"/>
              </a:rPr>
              <a:t> would </a:t>
            </a:r>
            <a:r>
              <a:rPr lang="en-CA" sz="1200" b="1" kern="1200" dirty="0">
                <a:solidFill>
                  <a:schemeClr val="tx1"/>
                </a:solidFill>
                <a:effectLst/>
                <a:latin typeface="+mn-lt"/>
                <a:ea typeface="+mn-ea"/>
                <a:cs typeface="+mn-cs"/>
              </a:rPr>
              <a:t>require the knowledge </a:t>
            </a:r>
            <a:r>
              <a:rPr lang="en-CA" sz="1200" kern="1200" dirty="0">
                <a:solidFill>
                  <a:schemeClr val="tx1"/>
                </a:solidFill>
                <a:effectLst/>
                <a:latin typeface="+mn-lt"/>
                <a:ea typeface="+mn-ea"/>
                <a:cs typeface="+mn-cs"/>
              </a:rPr>
              <a:t>of the material’s </a:t>
            </a:r>
            <a:r>
              <a:rPr lang="en-CA" sz="1200" b="1" kern="1200" dirty="0">
                <a:solidFill>
                  <a:schemeClr val="tx1"/>
                </a:solidFill>
                <a:effectLst/>
                <a:latin typeface="+mn-lt"/>
                <a:ea typeface="+mn-ea"/>
                <a:cs typeface="+mn-cs"/>
              </a:rPr>
              <a:t>superconducting order parameter</a:t>
            </a:r>
            <a:r>
              <a:rPr lang="en-CA" sz="1200" kern="1200" dirty="0">
                <a:solidFill>
                  <a:schemeClr val="tx1"/>
                </a:solidFill>
                <a:effectLst/>
                <a:latin typeface="+mn-lt"/>
                <a:ea typeface="+mn-ea"/>
                <a:cs typeface="+mn-cs"/>
              </a:rPr>
              <a:t>. However, we did identify that the </a:t>
            </a:r>
            <a:r>
              <a:rPr lang="en-CA" sz="1200" b="1" kern="1200" dirty="0">
                <a:solidFill>
                  <a:schemeClr val="tx1"/>
                </a:solidFill>
                <a:effectLst/>
                <a:latin typeface="+mn-lt"/>
                <a:ea typeface="+mn-ea"/>
                <a:cs typeface="+mn-cs"/>
              </a:rPr>
              <a:t>minimum field</a:t>
            </a:r>
            <a:r>
              <a:rPr lang="en-CA" sz="1200" kern="1200" dirty="0">
                <a:solidFill>
                  <a:schemeClr val="tx1"/>
                </a:solidFill>
                <a:effectLst/>
                <a:latin typeface="+mn-lt"/>
                <a:ea typeface="+mn-ea"/>
                <a:cs typeface="+mn-cs"/>
              </a:rPr>
              <a:t> in the vortex lattice of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is to be located </a:t>
            </a:r>
            <a:r>
              <a:rPr lang="en-CA" sz="1200" b="1" kern="1200" dirty="0">
                <a:solidFill>
                  <a:schemeClr val="tx1"/>
                </a:solidFill>
                <a:effectLst/>
                <a:latin typeface="+mn-lt"/>
                <a:ea typeface="+mn-ea"/>
                <a:cs typeface="+mn-cs"/>
              </a:rPr>
              <a:t>between the neighbouring vortices</a:t>
            </a:r>
            <a:r>
              <a:rPr lang="en-CA" sz="1200" kern="1200" dirty="0">
                <a:solidFill>
                  <a:schemeClr val="tx1"/>
                </a:solidFill>
                <a:effectLst/>
                <a:latin typeface="+mn-lt"/>
                <a:ea typeface="+mn-ea"/>
                <a:cs typeface="+mn-cs"/>
              </a:rPr>
              <a:t>. This </a:t>
            </a:r>
            <a:r>
              <a:rPr lang="en-CA" sz="1200" b="1" kern="1200" dirty="0">
                <a:solidFill>
                  <a:schemeClr val="tx1"/>
                </a:solidFill>
                <a:effectLst/>
                <a:latin typeface="+mn-lt"/>
                <a:ea typeface="+mn-ea"/>
                <a:cs typeface="+mn-cs"/>
              </a:rPr>
              <a:t>unique feature</a:t>
            </a:r>
            <a:r>
              <a:rPr lang="en-CA" sz="1200" kern="1200" dirty="0">
                <a:solidFill>
                  <a:schemeClr val="tx1"/>
                </a:solidFill>
                <a:effectLst/>
                <a:latin typeface="+mn-lt"/>
                <a:ea typeface="+mn-ea"/>
                <a:cs typeface="+mn-cs"/>
              </a:rPr>
              <a:t> serves as an additional constraint </a:t>
            </a:r>
            <a:r>
              <a:rPr lang="en-CA" sz="1200" b="1" kern="1200" dirty="0">
                <a:solidFill>
                  <a:schemeClr val="tx1"/>
                </a:solidFill>
                <a:effectLst/>
                <a:latin typeface="+mn-lt"/>
                <a:ea typeface="+mn-ea"/>
                <a:cs typeface="+mn-cs"/>
              </a:rPr>
              <a:t>additional constraint</a:t>
            </a:r>
            <a:r>
              <a:rPr lang="en-CA" sz="1200" kern="1200" dirty="0">
                <a:solidFill>
                  <a:schemeClr val="tx1"/>
                </a:solidFill>
                <a:effectLst/>
                <a:latin typeface="+mn-lt"/>
                <a:ea typeface="+mn-ea"/>
                <a:cs typeface="+mn-cs"/>
              </a:rPr>
              <a:t> in the ongoing search for the </a:t>
            </a:r>
            <a:r>
              <a:rPr lang="en-CA" sz="1200" b="1" kern="1200" dirty="0">
                <a:solidFill>
                  <a:schemeClr val="tx1"/>
                </a:solidFill>
                <a:effectLst/>
                <a:latin typeface="+mn-lt"/>
                <a:ea typeface="+mn-ea"/>
                <a:cs typeface="+mn-cs"/>
              </a:rPr>
              <a:t>true superconducting order parameter</a:t>
            </a:r>
            <a:r>
              <a:rPr lang="en-CA" sz="1200"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08CC967E-0569-48C0-20F4-E0B8E3F14543}"/>
              </a:ext>
            </a:extLst>
          </p:cNvPr>
          <p:cNvSpPr>
            <a:spLocks noGrp="1"/>
          </p:cNvSpPr>
          <p:nvPr>
            <p:ph type="sldNum" sz="quarter" idx="5"/>
          </p:nvPr>
        </p:nvSpPr>
        <p:spPr/>
        <p:txBody>
          <a:bodyPr/>
          <a:lstStyle/>
          <a:p>
            <a:fld id="{EE14DFB0-391D-4A05-985A-0ACD3315C230}" type="slidenum">
              <a:rPr lang="en-CA" smtClean="0"/>
              <a:t>12</a:t>
            </a:fld>
            <a:endParaRPr lang="en-CA"/>
          </a:p>
        </p:txBody>
      </p:sp>
    </p:spTree>
    <p:extLst>
      <p:ext uri="{BB962C8B-B14F-4D97-AF65-F5344CB8AC3E}">
        <p14:creationId xmlns:p14="http://schemas.microsoft.com/office/powerpoint/2010/main" val="40914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It has been </a:t>
            </a:r>
            <a:r>
              <a:rPr lang="en-CA" sz="1200" b="1" kern="1200" dirty="0">
                <a:solidFill>
                  <a:schemeClr val="tx1"/>
                </a:solidFill>
                <a:effectLst/>
                <a:latin typeface="+mn-lt"/>
                <a:ea typeface="+mn-ea"/>
                <a:cs typeface="+mn-cs"/>
              </a:rPr>
              <a:t>over 30 years</a:t>
            </a:r>
            <a:r>
              <a:rPr lang="en-CA" sz="1200" kern="1200" dirty="0">
                <a:solidFill>
                  <a:schemeClr val="tx1"/>
                </a:solidFill>
                <a:effectLst/>
                <a:latin typeface="+mn-lt"/>
                <a:ea typeface="+mn-ea"/>
                <a:cs typeface="+mn-cs"/>
              </a:rPr>
              <a:t> since superconductivity in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a:t>
            </a:r>
            <a:r>
              <a:rPr lang="en-CA" sz="1200" b="1" kern="1200" dirty="0">
                <a:solidFill>
                  <a:schemeClr val="tx1"/>
                </a:solidFill>
                <a:effectLst/>
                <a:latin typeface="+mn-lt"/>
                <a:ea typeface="+mn-ea"/>
                <a:cs typeface="+mn-cs"/>
              </a:rPr>
              <a:t>was discovered</a:t>
            </a:r>
            <a:r>
              <a:rPr lang="en-CA" sz="1200" kern="1200" dirty="0">
                <a:solidFill>
                  <a:schemeClr val="tx1"/>
                </a:solidFill>
                <a:effectLst/>
                <a:latin typeface="+mn-lt"/>
                <a:ea typeface="+mn-ea"/>
                <a:cs typeface="+mn-cs"/>
              </a:rPr>
              <a:t>, and yet its </a:t>
            </a:r>
            <a:r>
              <a:rPr lang="en-CA" sz="1200" b="1" kern="1200" dirty="0">
                <a:solidFill>
                  <a:schemeClr val="tx1"/>
                </a:solidFill>
                <a:effectLst/>
                <a:latin typeface="+mn-lt"/>
                <a:ea typeface="+mn-ea"/>
                <a:cs typeface="+mn-cs"/>
              </a:rPr>
              <a:t>pairing symmetry remains unresolved</a:t>
            </a:r>
            <a:r>
              <a:rPr lang="en-CA" sz="1200" kern="1200" dirty="0">
                <a:solidFill>
                  <a:schemeClr val="tx1"/>
                </a:solidFill>
                <a:effectLst/>
                <a:latin typeface="+mn-lt"/>
                <a:ea typeface="+mn-ea"/>
                <a:cs typeface="+mn-cs"/>
              </a:rPr>
              <a:t>. The </a:t>
            </a:r>
            <a:r>
              <a:rPr lang="en-CA" sz="1200" b="1" kern="1200" dirty="0">
                <a:solidFill>
                  <a:schemeClr val="tx1"/>
                </a:solidFill>
                <a:effectLst/>
                <a:latin typeface="+mn-lt"/>
                <a:ea typeface="+mn-ea"/>
                <a:cs typeface="+mn-cs"/>
              </a:rPr>
              <a:t>early NMR Knight shift </a:t>
            </a:r>
            <a:r>
              <a:rPr lang="en-CA" sz="1200" kern="1200" dirty="0">
                <a:solidFill>
                  <a:schemeClr val="tx1"/>
                </a:solidFill>
                <a:effectLst/>
                <a:latin typeface="+mn-lt"/>
                <a:ea typeface="+mn-ea"/>
                <a:cs typeface="+mn-cs"/>
              </a:rPr>
              <a:t>measurements observed </a:t>
            </a:r>
            <a:r>
              <a:rPr lang="en-CA" sz="1200" b="1" kern="1200" dirty="0">
                <a:solidFill>
                  <a:schemeClr val="tx1"/>
                </a:solidFill>
                <a:effectLst/>
                <a:latin typeface="+mn-lt"/>
                <a:ea typeface="+mn-ea"/>
                <a:cs typeface="+mn-cs"/>
              </a:rPr>
              <a:t>no change in spin susceptibility below [T-c]</a:t>
            </a:r>
            <a:r>
              <a:rPr lang="en-CA" sz="1200" kern="1200" dirty="0">
                <a:solidFill>
                  <a:schemeClr val="tx1"/>
                </a:solidFill>
                <a:effectLst/>
                <a:latin typeface="+mn-lt"/>
                <a:ea typeface="+mn-ea"/>
                <a:cs typeface="+mn-cs"/>
              </a:rPr>
              <a:t>, taking it as the evidence of </a:t>
            </a:r>
            <a:r>
              <a:rPr lang="en-CA" sz="1200" b="1" kern="1200" dirty="0">
                <a:solidFill>
                  <a:schemeClr val="tx1"/>
                </a:solidFill>
                <a:effectLst/>
                <a:latin typeface="+mn-lt"/>
                <a:ea typeface="+mn-ea"/>
                <a:cs typeface="+mn-cs"/>
              </a:rPr>
              <a:t>spin-triplet pairing</a:t>
            </a:r>
            <a:r>
              <a:rPr lang="en-CA" sz="1200" kern="1200" dirty="0">
                <a:solidFill>
                  <a:schemeClr val="tx1"/>
                </a:solidFill>
                <a:effectLst/>
                <a:latin typeface="+mn-lt"/>
                <a:ea typeface="+mn-ea"/>
                <a:cs typeface="+mn-cs"/>
              </a:rPr>
              <a:t>. Then, </a:t>
            </a:r>
            <a:r>
              <a:rPr lang="en-CA" sz="1200" b="1" kern="1200" dirty="0">
                <a:solidFill>
                  <a:schemeClr val="tx1"/>
                </a:solidFill>
                <a:effectLst/>
                <a:latin typeface="+mn-lt"/>
                <a:ea typeface="+mn-ea"/>
                <a:cs typeface="+mn-cs"/>
              </a:rPr>
              <a:t>zero-field </a:t>
            </a:r>
            <a:r>
              <a:rPr lang="en-CA" sz="1200" b="1" kern="1200" dirty="0" err="1">
                <a:solidFill>
                  <a:schemeClr val="tx1"/>
                </a:solidFill>
                <a:effectLst/>
                <a:latin typeface="+mn-lt"/>
                <a:ea typeface="+mn-ea"/>
                <a:cs typeface="+mn-cs"/>
              </a:rPr>
              <a:t>μSR</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measurement observed the</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development of</a:t>
            </a:r>
            <a:r>
              <a:rPr lang="en-CA" sz="1200" b="1" kern="1200" dirty="0">
                <a:solidFill>
                  <a:schemeClr val="tx1"/>
                </a:solidFill>
                <a:effectLst/>
                <a:latin typeface="+mn-lt"/>
                <a:ea typeface="+mn-ea"/>
                <a:cs typeface="+mn-cs"/>
              </a:rPr>
              <a:t> spontaneous magnetic fields </a:t>
            </a:r>
            <a:r>
              <a:rPr lang="en-CA" sz="1200" kern="1200" dirty="0">
                <a:solidFill>
                  <a:schemeClr val="tx1"/>
                </a:solidFill>
                <a:effectLst/>
                <a:latin typeface="+mn-lt"/>
                <a:ea typeface="+mn-ea"/>
                <a:cs typeface="+mn-cs"/>
              </a:rPr>
              <a:t>in Sr2RuO4, when it is</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cooled </a:t>
            </a:r>
            <a:r>
              <a:rPr lang="en-CA" sz="1200" b="1" kern="1200" dirty="0">
                <a:solidFill>
                  <a:schemeClr val="tx1"/>
                </a:solidFill>
                <a:effectLst/>
                <a:latin typeface="+mn-lt"/>
                <a:ea typeface="+mn-ea"/>
                <a:cs typeface="+mn-cs"/>
              </a:rPr>
              <a:t>below </a:t>
            </a:r>
            <a:r>
              <a:rPr lang="en-CA" sz="1200" kern="1200" dirty="0">
                <a:solidFill>
                  <a:schemeClr val="tx1"/>
                </a:solidFill>
                <a:effectLst/>
                <a:latin typeface="+mn-lt"/>
                <a:ea typeface="+mn-ea"/>
                <a:cs typeface="+mn-cs"/>
              </a:rPr>
              <a:t>[T-c], inferring the breaking of </a:t>
            </a:r>
            <a:r>
              <a:rPr lang="en-CA" sz="1200" b="1" kern="1200" dirty="0">
                <a:solidFill>
                  <a:schemeClr val="tx1"/>
                </a:solidFill>
                <a:effectLst/>
                <a:latin typeface="+mn-lt"/>
                <a:ea typeface="+mn-ea"/>
                <a:cs typeface="+mn-cs"/>
              </a:rPr>
              <a:t>time reversal symmetry breaking</a:t>
            </a:r>
            <a:r>
              <a:rPr lang="en-CA" sz="1200" kern="1200" dirty="0">
                <a:solidFill>
                  <a:schemeClr val="tx1"/>
                </a:solidFill>
                <a:effectLst/>
                <a:latin typeface="+mn-lt"/>
                <a:ea typeface="+mn-ea"/>
                <a:cs typeface="+mn-cs"/>
              </a:rPr>
              <a:t>. Thus </a:t>
            </a:r>
            <a:r>
              <a:rPr lang="en-CA" sz="1200" b="1" kern="1200" dirty="0">
                <a:solidFill>
                  <a:schemeClr val="tx1"/>
                </a:solidFill>
                <a:effectLst/>
                <a:latin typeface="+mn-lt"/>
                <a:ea typeface="+mn-ea"/>
                <a:cs typeface="+mn-cs"/>
              </a:rPr>
              <a:t>spin-triplet chiral </a:t>
            </a:r>
            <a:r>
              <a:rPr lang="en-CA" sz="1200" b="1" i="1" kern="1200" dirty="0">
                <a:solidFill>
                  <a:schemeClr val="tx1"/>
                </a:solidFill>
                <a:effectLst/>
                <a:latin typeface="+mn-lt"/>
                <a:ea typeface="+mn-ea"/>
                <a:cs typeface="+mn-cs"/>
              </a:rPr>
              <a:t>p</a:t>
            </a:r>
            <a:r>
              <a:rPr lang="en-CA" sz="1200" b="1" kern="1200" dirty="0">
                <a:solidFill>
                  <a:schemeClr val="tx1"/>
                </a:solidFill>
                <a:effectLst/>
                <a:latin typeface="+mn-lt"/>
                <a:ea typeface="+mn-ea"/>
                <a:cs typeface="+mn-cs"/>
              </a:rPr>
              <a:t>-wave superconductivity</a:t>
            </a:r>
            <a:r>
              <a:rPr lang="en-CA" sz="1200" kern="1200" dirty="0">
                <a:solidFill>
                  <a:schemeClr val="tx1"/>
                </a:solidFill>
                <a:effectLst/>
                <a:latin typeface="+mn-lt"/>
                <a:ea typeface="+mn-ea"/>
                <a:cs typeface="+mn-cs"/>
              </a:rPr>
              <a:t> was proposed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However, </a:t>
            </a:r>
            <a:r>
              <a:rPr lang="en-CA" sz="1200" b="1" kern="1200" dirty="0">
                <a:solidFill>
                  <a:schemeClr val="tx1"/>
                </a:solidFill>
                <a:effectLst/>
                <a:latin typeface="+mn-lt"/>
                <a:ea typeface="+mn-ea"/>
                <a:cs typeface="+mn-cs"/>
              </a:rPr>
              <a:t>more recent Knight shift and polarized neutron scattering data</a:t>
            </a:r>
            <a:r>
              <a:rPr lang="en-CA" sz="1200" kern="1200" dirty="0">
                <a:solidFill>
                  <a:schemeClr val="tx1"/>
                </a:solidFill>
                <a:effectLst/>
                <a:latin typeface="+mn-lt"/>
                <a:ea typeface="+mn-ea"/>
                <a:cs typeface="+mn-cs"/>
              </a:rPr>
              <a:t> suggest the pairing is actually a </a:t>
            </a:r>
            <a:r>
              <a:rPr lang="en-CA" sz="1200" b="1" kern="1200" dirty="0">
                <a:solidFill>
                  <a:schemeClr val="tx1"/>
                </a:solidFill>
                <a:effectLst/>
                <a:latin typeface="+mn-lt"/>
                <a:ea typeface="+mn-ea"/>
                <a:cs typeface="+mn-cs"/>
              </a:rPr>
              <a:t>spin-singlet</a:t>
            </a:r>
            <a:r>
              <a:rPr lang="en-CA" sz="1200" kern="1200" dirty="0">
                <a:solidFill>
                  <a:schemeClr val="tx1"/>
                </a:solidFill>
                <a:effectLst/>
                <a:latin typeface="+mn-lt"/>
                <a:ea typeface="+mn-ea"/>
                <a:cs typeface="+mn-cs"/>
              </a:rPr>
              <a:t>, with the </a:t>
            </a:r>
            <a:r>
              <a:rPr lang="en-CA" sz="1200" b="1" kern="1200" dirty="0">
                <a:solidFill>
                  <a:schemeClr val="tx1"/>
                </a:solidFill>
                <a:effectLst/>
                <a:latin typeface="+mn-lt"/>
                <a:ea typeface="+mn-ea"/>
                <a:cs typeface="+mn-cs"/>
              </a:rPr>
              <a:t>time-reversal symmetry breaking also being questioned</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000" kern="1200" dirty="0">
              <a:solidFill>
                <a:schemeClr val="tx1"/>
              </a:solidFill>
              <a:effectLst/>
              <a:latin typeface="+mn-lt"/>
              <a:ea typeface="+mn-ea"/>
              <a:cs typeface="+mn-cs"/>
            </a:endParaRPr>
          </a:p>
          <a:p>
            <a:r>
              <a:rPr lang="en-US" sz="1000" dirty="0"/>
              <a:t>FIGURE 1. STRONTIUM RUTHENATE (Sr2RuO4) forms a layered perovskite structure. As shown in the upper panel, the crystal’s RuO2 layers are separated by Sr layers, and each Ru ion is enclosed in an octahedral cage of oxygen ions. The same structure is also found in La2CuO4, which is the parent compound of the high-Tc superconductor La2–xBaxCuO4. Despite their structural similarity, the </a:t>
            </a:r>
            <a:r>
              <a:rPr lang="en-US" sz="1000" dirty="0" err="1"/>
              <a:t>ruthenate</a:t>
            </a:r>
            <a:r>
              <a:rPr lang="en-US" sz="1000" dirty="0"/>
              <a:t> and the </a:t>
            </a:r>
            <a:r>
              <a:rPr lang="en-US" sz="1000" dirty="0" err="1"/>
              <a:t>cuprate</a:t>
            </a:r>
            <a:r>
              <a:rPr lang="en-US" sz="1000" dirty="0"/>
              <a:t> have very different electronic properties: Sr2RuO4 is strongly metallic and a superconductor at low temperature, whereas La2CuO4 is an antiferromagnetic insulator.</a:t>
            </a:r>
            <a:br>
              <a:rPr lang="en-US" sz="1000" dirty="0"/>
            </a:br>
            <a:br>
              <a:rPr lang="en-US" sz="1000" dirty="0"/>
            </a:br>
            <a:r>
              <a:rPr lang="en-US" sz="1000" dirty="0"/>
              <a:t>FIGURE 3. THE KNIGHT SHIFT for oxygen-17 in yttrium barium copper oxide (left) and strontium </a:t>
            </a:r>
            <a:r>
              <a:rPr lang="en-US" sz="1000" dirty="0" err="1"/>
              <a:t>ruthenate</a:t>
            </a:r>
            <a:r>
              <a:rPr lang="en-US" sz="1000" dirty="0"/>
              <a:t> (right). In materials whose superconductivity is mediated by spin-singlet Cooper pairing, Knight-shift data exhibit a drop in the spin susceptibility in the superconducting state. Such a drop occurs in YBa2Cu3O7, but not in Sr2RuO4, whose superconductivity is most likely mediated by spin-triplet Cooper pairs (the dashed line is a prediction based on spin-singlet Cooper pairing). (Adapted from ref. 7.)</a:t>
            </a:r>
            <a:br>
              <a:rPr lang="en-US" sz="1000" dirty="0"/>
            </a:br>
            <a:br>
              <a:rPr lang="en-US" sz="1000" dirty="0"/>
            </a:br>
            <a:r>
              <a:rPr lang="en-US" sz="1000" dirty="0"/>
              <a:t>Zero field relaxation rate Λ for the initial muon spin polarization k c (top) and ⊥ c (bottom). Tc from ac-susceptibility indicated by arrows. Circles in bottom figure give relaxation rate in BLF = 50 G ⊥ c. Curves are guides to the eye.</a:t>
            </a:r>
            <a:endParaRPr lang="en-CA" sz="1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14DFB0-391D-4A05-985A-0ACD3315C230}" type="slidenum">
              <a:rPr lang="en-CA" smtClean="0"/>
              <a:t>2</a:t>
            </a:fld>
            <a:endParaRPr lang="en-CA"/>
          </a:p>
        </p:txBody>
      </p:sp>
    </p:spTree>
    <p:extLst>
      <p:ext uri="{BB962C8B-B14F-4D97-AF65-F5344CB8AC3E}">
        <p14:creationId xmlns:p14="http://schemas.microsoft.com/office/powerpoint/2010/main" val="287381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1857D-03F0-0DF8-8D8B-CABF7768D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08F8D-782A-E0B4-4DFC-A7D401914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82E4B-0B0C-BC4E-94BD-2E1805B312C8}"/>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One way to </a:t>
            </a:r>
            <a:r>
              <a:rPr lang="en-CA" sz="1200" b="1" kern="1200" dirty="0">
                <a:solidFill>
                  <a:schemeClr val="tx1"/>
                </a:solidFill>
                <a:effectLst/>
                <a:latin typeface="+mn-lt"/>
                <a:ea typeface="+mn-ea"/>
                <a:cs typeface="+mn-cs"/>
              </a:rPr>
              <a:t>probe the superconducting pairing state</a:t>
            </a:r>
            <a:r>
              <a:rPr lang="en-CA" sz="1200" kern="1200" dirty="0">
                <a:solidFill>
                  <a:schemeClr val="tx1"/>
                </a:solidFill>
                <a:effectLst/>
                <a:latin typeface="+mn-lt"/>
                <a:ea typeface="+mn-ea"/>
                <a:cs typeface="+mn-cs"/>
              </a:rPr>
              <a:t> of a material through </a:t>
            </a:r>
            <a:r>
              <a:rPr lang="en-CA" sz="1200" b="1" kern="1200" dirty="0">
                <a:solidFill>
                  <a:schemeClr val="tx1"/>
                </a:solidFill>
                <a:effectLst/>
                <a:latin typeface="+mn-lt"/>
                <a:ea typeface="+mn-ea"/>
                <a:cs typeface="+mn-cs"/>
              </a:rPr>
              <a:t>the temperature dependence of the magnetic penetration depth, [lambda].</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Multiple techniques</a:t>
            </a:r>
            <a:r>
              <a:rPr lang="en-CA" sz="1200" kern="1200" dirty="0">
                <a:solidFill>
                  <a:schemeClr val="tx1"/>
                </a:solidFill>
                <a:effectLst/>
                <a:latin typeface="+mn-lt"/>
                <a:ea typeface="+mn-ea"/>
                <a:cs typeface="+mn-cs"/>
              </a:rPr>
              <a:t> have been used to investigate the </a:t>
            </a:r>
            <a:r>
              <a:rPr lang="en-CA" sz="1200" b="1" kern="1200" dirty="0">
                <a:solidFill>
                  <a:schemeClr val="tx1"/>
                </a:solidFill>
                <a:effectLst/>
                <a:latin typeface="+mn-lt"/>
                <a:ea typeface="+mn-ea"/>
                <a:cs typeface="+mn-cs"/>
              </a:rPr>
              <a:t>change in [lambda] in the Meissner state</a:t>
            </a:r>
            <a:r>
              <a:rPr lang="en-CA" sz="1200" kern="1200" dirty="0">
                <a:solidFill>
                  <a:schemeClr val="tx1"/>
                </a:solidFill>
                <a:effectLst/>
                <a:latin typeface="+mn-lt"/>
                <a:ea typeface="+mn-ea"/>
                <a:cs typeface="+mn-cs"/>
              </a:rPr>
              <a:t> in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 For instance, the results of </a:t>
            </a:r>
            <a:r>
              <a:rPr lang="en-CA" sz="1200" b="1" kern="1200" dirty="0">
                <a:solidFill>
                  <a:schemeClr val="tx1"/>
                </a:solidFill>
                <a:effectLst/>
                <a:latin typeface="+mn-lt"/>
                <a:ea typeface="+mn-ea"/>
                <a:cs typeface="+mn-cs"/>
              </a:rPr>
              <a:t>AC magnetic susceptibility</a:t>
            </a:r>
            <a:r>
              <a:rPr lang="en-CA" sz="1200" kern="1200" dirty="0">
                <a:solidFill>
                  <a:schemeClr val="tx1"/>
                </a:solidFill>
                <a:effectLst/>
                <a:latin typeface="+mn-lt"/>
                <a:ea typeface="+mn-ea"/>
                <a:cs typeface="+mn-cs"/>
              </a:rPr>
              <a:t> measurements are </a:t>
            </a:r>
            <a:r>
              <a:rPr lang="en-CA" sz="1200" b="1" kern="1200" dirty="0">
                <a:solidFill>
                  <a:schemeClr val="tx1"/>
                </a:solidFill>
                <a:effectLst/>
                <a:latin typeface="+mn-lt"/>
                <a:ea typeface="+mn-ea"/>
                <a:cs typeface="+mn-cs"/>
              </a:rPr>
              <a:t>presented on the slide</a:t>
            </a:r>
            <a:r>
              <a:rPr lang="en-CA" sz="1200" kern="1200" dirty="0">
                <a:solidFill>
                  <a:schemeClr val="tx1"/>
                </a:solidFill>
                <a:effectLst/>
                <a:latin typeface="+mn-lt"/>
                <a:ea typeface="+mn-ea"/>
                <a:cs typeface="+mn-cs"/>
              </a:rPr>
              <a:t>. The </a:t>
            </a:r>
            <a:r>
              <a:rPr lang="en-CA" sz="1200" b="1" kern="1200" dirty="0">
                <a:solidFill>
                  <a:schemeClr val="tx1"/>
                </a:solidFill>
                <a:effectLst/>
                <a:latin typeface="+mn-lt"/>
                <a:ea typeface="+mn-ea"/>
                <a:cs typeface="+mn-cs"/>
              </a:rPr>
              <a:t>Meissner state </a:t>
            </a:r>
            <a:r>
              <a:rPr lang="en-CA" sz="1200" kern="1200" dirty="0">
                <a:solidFill>
                  <a:schemeClr val="tx1"/>
                </a:solidFill>
                <a:effectLst/>
                <a:latin typeface="+mn-lt"/>
                <a:ea typeface="+mn-ea"/>
                <a:cs typeface="+mn-cs"/>
              </a:rPr>
              <a:t>studies observed the </a:t>
            </a:r>
            <a:r>
              <a:rPr lang="en-CA" sz="1200" b="1" kern="1200" dirty="0">
                <a:solidFill>
                  <a:schemeClr val="tx1"/>
                </a:solidFill>
                <a:effectLst/>
                <a:latin typeface="+mn-lt"/>
                <a:ea typeface="+mn-ea"/>
                <a:cs typeface="+mn-cs"/>
              </a:rPr>
              <a:t>change in [lambda]</a:t>
            </a:r>
            <a:r>
              <a:rPr lang="en-CA" sz="1200" kern="1200" dirty="0">
                <a:solidFill>
                  <a:schemeClr val="tx1"/>
                </a:solidFill>
                <a:effectLst/>
                <a:latin typeface="+mn-lt"/>
                <a:ea typeface="+mn-ea"/>
                <a:cs typeface="+mn-cs"/>
              </a:rPr>
              <a:t> to follow </a:t>
            </a:r>
            <a:r>
              <a:rPr lang="en-CA" sz="1200" b="1" kern="1200" dirty="0">
                <a:solidFill>
                  <a:schemeClr val="tx1"/>
                </a:solidFill>
                <a:effectLst/>
                <a:latin typeface="+mn-lt"/>
                <a:ea typeface="+mn-ea"/>
                <a:cs typeface="+mn-cs"/>
              </a:rPr>
              <a:t>T-square dependence at low-temperatures</a:t>
            </a:r>
            <a:r>
              <a:rPr lang="en-CA" sz="1200" kern="1200" dirty="0">
                <a:solidFill>
                  <a:schemeClr val="tx1"/>
                </a:solidFill>
                <a:effectLst/>
                <a:latin typeface="+mn-lt"/>
                <a:ea typeface="+mn-ea"/>
                <a:cs typeface="+mn-cs"/>
              </a:rPr>
              <a:t>, which - when accounting for </a:t>
            </a:r>
            <a:r>
              <a:rPr lang="en-CA" sz="1200" b="1" kern="1200" dirty="0">
                <a:solidFill>
                  <a:schemeClr val="tx1"/>
                </a:solidFill>
                <a:effectLst/>
                <a:latin typeface="+mn-lt"/>
                <a:ea typeface="+mn-ea"/>
                <a:cs typeface="+mn-cs"/>
              </a:rPr>
              <a:t>nonlocal effects</a:t>
            </a:r>
            <a:r>
              <a:rPr lang="en-CA" sz="1200" kern="1200" dirty="0">
                <a:solidFill>
                  <a:schemeClr val="tx1"/>
                </a:solidFill>
                <a:effectLst/>
                <a:latin typeface="+mn-lt"/>
                <a:ea typeface="+mn-ea"/>
                <a:cs typeface="+mn-cs"/>
              </a:rPr>
              <a:t> - suggests the presence of </a:t>
            </a:r>
            <a:r>
              <a:rPr lang="en-CA" sz="1200" b="1" kern="1200" dirty="0">
                <a:solidFill>
                  <a:schemeClr val="tx1"/>
                </a:solidFill>
                <a:effectLst/>
                <a:latin typeface="+mn-lt"/>
                <a:ea typeface="+mn-ea"/>
                <a:cs typeface="+mn-cs"/>
              </a:rPr>
              <a:t>line nodes in the superconducting energy gap.</a:t>
            </a:r>
          </a:p>
          <a:p>
            <a:endParaRPr lang="en-CA" sz="1200" b="1" kern="1200" dirty="0">
              <a:solidFill>
                <a:schemeClr val="tx1"/>
              </a:solidFill>
              <a:effectLst/>
              <a:latin typeface="+mn-lt"/>
              <a:ea typeface="+mn-ea"/>
              <a:cs typeface="+mn-cs"/>
            </a:endParaRPr>
          </a:p>
          <a:p>
            <a:r>
              <a:rPr lang="en-US" dirty="0"/>
              <a:t>FIG. 3. λ/λ0 vs (T/Tc ) 2 in Sr2RuO4. The gray and violet lines show the expected behavior of λ/λ0 for vertical and horizontal line nodes in the nonlocal electrodynamic limit, respectively. The dotted lines are for the BCS value of the gap 20,BCS/(</a:t>
            </a:r>
            <a:r>
              <a:rPr lang="en-US" dirty="0" err="1"/>
              <a:t>kBTc</a:t>
            </a:r>
            <a:r>
              <a:rPr lang="en-US" dirty="0"/>
              <a:t> ) = 3.53 and the full lines for 20,C/(</a:t>
            </a:r>
            <a:r>
              <a:rPr lang="en-US" dirty="0" err="1"/>
              <a:t>kBTc</a:t>
            </a:r>
            <a:r>
              <a:rPr lang="en-US" dirty="0"/>
              <a:t> ) = 3.16 extracted from specific heat [38,47]. </a:t>
            </a:r>
            <a:r>
              <a:rPr lang="en-US"/>
              <a:t>The inset shows the data in a larger temperature range with a straight line indicating the temperature range up to ≈0.5Tc in which a T 2 behavior is found.</a:t>
            </a:r>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A31A61D-F0D1-EF00-20B5-7F2474E5D807}"/>
              </a:ext>
            </a:extLst>
          </p:cNvPr>
          <p:cNvSpPr>
            <a:spLocks noGrp="1"/>
          </p:cNvSpPr>
          <p:nvPr>
            <p:ph type="sldNum" sz="quarter" idx="5"/>
          </p:nvPr>
        </p:nvSpPr>
        <p:spPr/>
        <p:txBody>
          <a:bodyPr/>
          <a:lstStyle/>
          <a:p>
            <a:fld id="{EE14DFB0-391D-4A05-985A-0ACD3315C230}" type="slidenum">
              <a:rPr lang="en-CA" smtClean="0"/>
              <a:t>3</a:t>
            </a:fld>
            <a:endParaRPr lang="en-CA"/>
          </a:p>
        </p:txBody>
      </p:sp>
    </p:spTree>
    <p:extLst>
      <p:ext uri="{BB962C8B-B14F-4D97-AF65-F5344CB8AC3E}">
        <p14:creationId xmlns:p14="http://schemas.microsoft.com/office/powerpoint/2010/main" val="4716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contrast, </a:t>
            </a:r>
            <a:r>
              <a:rPr lang="en-CA" sz="1200" b="1" kern="1200" dirty="0">
                <a:solidFill>
                  <a:schemeClr val="tx1"/>
                </a:solidFill>
                <a:effectLst/>
                <a:latin typeface="+mn-lt"/>
                <a:ea typeface="+mn-ea"/>
                <a:cs typeface="+mn-cs"/>
              </a:rPr>
              <a:t>transverse-field </a:t>
            </a:r>
            <a:r>
              <a:rPr lang="en-CA" sz="1200" b="1" kern="1200" dirty="0" err="1">
                <a:solidFill>
                  <a:schemeClr val="tx1"/>
                </a:solidFill>
                <a:effectLst/>
                <a:latin typeface="+mn-lt"/>
                <a:ea typeface="+mn-ea"/>
                <a:cs typeface="+mn-cs"/>
              </a:rPr>
              <a:t>μSR</a:t>
            </a:r>
            <a:r>
              <a:rPr lang="en-CA" sz="1200" kern="1200" dirty="0">
                <a:solidFill>
                  <a:schemeClr val="tx1"/>
                </a:solidFill>
                <a:effectLst/>
                <a:latin typeface="+mn-lt"/>
                <a:ea typeface="+mn-ea"/>
                <a:cs typeface="+mn-cs"/>
              </a:rPr>
              <a:t> experiments can be used to determine the </a:t>
            </a:r>
            <a:r>
              <a:rPr lang="en-CA" sz="1200" b="1" kern="1200" dirty="0">
                <a:solidFill>
                  <a:schemeClr val="tx1"/>
                </a:solidFill>
                <a:effectLst/>
                <a:latin typeface="+mn-lt"/>
                <a:ea typeface="+mn-ea"/>
                <a:cs typeface="+mn-cs"/>
              </a:rPr>
              <a:t>absolute value of the penetration depth</a:t>
            </a:r>
            <a:r>
              <a:rPr lang="en-CA" sz="1200" kern="1200" dirty="0">
                <a:solidFill>
                  <a:schemeClr val="tx1"/>
                </a:solidFill>
                <a:effectLst/>
                <a:latin typeface="+mn-lt"/>
                <a:ea typeface="+mn-ea"/>
                <a:cs typeface="+mn-cs"/>
              </a:rPr>
              <a:t>. A </a:t>
            </a:r>
            <a:r>
              <a:rPr lang="en-CA" sz="1200" b="1" kern="1200" dirty="0">
                <a:solidFill>
                  <a:schemeClr val="tx1"/>
                </a:solidFill>
                <a:effectLst/>
                <a:latin typeface="+mn-lt"/>
                <a:ea typeface="+mn-ea"/>
                <a:cs typeface="+mn-cs"/>
              </a:rPr>
              <a:t>recent study by Khasanov et al</a:t>
            </a:r>
            <a:r>
              <a:rPr lang="en-CA" sz="1200" kern="1200" dirty="0">
                <a:solidFill>
                  <a:schemeClr val="tx1"/>
                </a:solidFill>
                <a:effectLst/>
                <a:latin typeface="+mn-lt"/>
                <a:ea typeface="+mn-ea"/>
                <a:cs typeface="+mn-cs"/>
              </a:rPr>
              <a:t>. reported a </a:t>
            </a:r>
            <a:r>
              <a:rPr lang="en-CA" sz="1200" b="1" kern="1200" dirty="0">
                <a:solidFill>
                  <a:schemeClr val="tx1"/>
                </a:solidFill>
                <a:effectLst/>
                <a:latin typeface="+mn-lt"/>
                <a:ea typeface="+mn-ea"/>
                <a:cs typeface="+mn-cs"/>
              </a:rPr>
              <a:t>T-linear dependence of the superfluid density</a:t>
            </a:r>
            <a:r>
              <a:rPr lang="en-CA" sz="1200" kern="1200" dirty="0">
                <a:solidFill>
                  <a:schemeClr val="tx1"/>
                </a:solidFill>
                <a:effectLst/>
                <a:latin typeface="+mn-lt"/>
                <a:ea typeface="+mn-ea"/>
                <a:cs typeface="+mn-cs"/>
              </a:rPr>
              <a:t>, which is proportional to the </a:t>
            </a:r>
            <a:r>
              <a:rPr lang="en-CA" sz="1200" b="1" kern="1200" dirty="0">
                <a:solidFill>
                  <a:schemeClr val="tx1"/>
                </a:solidFill>
                <a:effectLst/>
                <a:latin typeface="+mn-lt"/>
                <a:ea typeface="+mn-ea"/>
                <a:cs typeface="+mn-cs"/>
              </a:rPr>
              <a:t>inverse square of [lambda]</a:t>
            </a:r>
            <a:r>
              <a:rPr lang="en-CA" sz="1200" kern="1200" dirty="0">
                <a:solidFill>
                  <a:schemeClr val="tx1"/>
                </a:solidFill>
                <a:effectLst/>
                <a:latin typeface="+mn-lt"/>
                <a:ea typeface="+mn-ea"/>
                <a:cs typeface="+mn-cs"/>
              </a:rPr>
              <a:t>. This behavior implies the </a:t>
            </a:r>
            <a:r>
              <a:rPr lang="en-CA" sz="1200" b="1" kern="1200" dirty="0">
                <a:solidFill>
                  <a:schemeClr val="tx1"/>
                </a:solidFill>
                <a:effectLst/>
                <a:latin typeface="+mn-lt"/>
                <a:ea typeface="+mn-ea"/>
                <a:cs typeface="+mn-cs"/>
              </a:rPr>
              <a:t>presence of gap nodes</a:t>
            </a:r>
            <a:r>
              <a:rPr lang="en-CA" sz="1200" kern="1200" dirty="0">
                <a:solidFill>
                  <a:schemeClr val="tx1"/>
                </a:solidFill>
                <a:effectLst/>
                <a:latin typeface="+mn-lt"/>
                <a:ea typeface="+mn-ea"/>
                <a:cs typeface="+mn-cs"/>
              </a:rPr>
              <a:t>, and </a:t>
            </a:r>
            <a:r>
              <a:rPr lang="en-CA" sz="1200" b="1" kern="1200" dirty="0">
                <a:solidFill>
                  <a:schemeClr val="tx1"/>
                </a:solidFill>
                <a:effectLst/>
                <a:latin typeface="+mn-lt"/>
                <a:ea typeface="+mn-ea"/>
                <a:cs typeface="+mn-cs"/>
              </a:rPr>
              <a:t>aligns with Meissner state</a:t>
            </a:r>
            <a:r>
              <a:rPr lang="en-CA" sz="1200" kern="1200" dirty="0">
                <a:solidFill>
                  <a:schemeClr val="tx1"/>
                </a:solidFill>
                <a:effectLst/>
                <a:latin typeface="+mn-lt"/>
                <a:ea typeface="+mn-ea"/>
                <a:cs typeface="+mn-cs"/>
              </a:rPr>
              <a:t> results. In contrast, in the </a:t>
            </a:r>
            <a:r>
              <a:rPr lang="en-CA" sz="1200" b="1" kern="1200" dirty="0">
                <a:solidFill>
                  <a:schemeClr val="tx1"/>
                </a:solidFill>
                <a:effectLst/>
                <a:latin typeface="+mn-lt"/>
                <a:ea typeface="+mn-ea"/>
                <a:cs typeface="+mn-cs"/>
              </a:rPr>
              <a:t>earlier paper by Luke et al.</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no clear T-linear behaviour</a:t>
            </a:r>
            <a:r>
              <a:rPr lang="en-CA" sz="1200" kern="1200" dirty="0">
                <a:solidFill>
                  <a:schemeClr val="tx1"/>
                </a:solidFill>
                <a:effectLst/>
                <a:latin typeface="+mn-lt"/>
                <a:ea typeface="+mn-ea"/>
                <a:cs typeface="+mn-cs"/>
              </a:rPr>
              <a:t> was observed. </a:t>
            </a:r>
            <a:r>
              <a:rPr lang="en-CA" sz="1200" b="1" kern="1200" dirty="0">
                <a:solidFill>
                  <a:schemeClr val="tx1"/>
                </a:solidFill>
                <a:effectLst/>
                <a:latin typeface="+mn-lt"/>
                <a:ea typeface="+mn-ea"/>
                <a:cs typeface="+mn-cs"/>
              </a:rPr>
              <a:t>Our goal</a:t>
            </a:r>
            <a:r>
              <a:rPr lang="en-CA" sz="1200" kern="1200" dirty="0">
                <a:solidFill>
                  <a:schemeClr val="tx1"/>
                </a:solidFill>
                <a:effectLst/>
                <a:latin typeface="+mn-lt"/>
                <a:ea typeface="+mn-ea"/>
                <a:cs typeface="+mn-cs"/>
              </a:rPr>
              <a:t> was to bring both data sets under a </a:t>
            </a:r>
            <a:r>
              <a:rPr lang="en-CA" sz="1200" b="1" kern="1200" dirty="0">
                <a:solidFill>
                  <a:schemeClr val="tx1"/>
                </a:solidFill>
                <a:effectLst/>
                <a:latin typeface="+mn-lt"/>
                <a:ea typeface="+mn-ea"/>
                <a:cs typeface="+mn-cs"/>
              </a:rPr>
              <a:t>consistent analysis</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method</a:t>
            </a:r>
            <a:r>
              <a:rPr lang="en-CA" sz="1200" kern="1200" dirty="0">
                <a:solidFill>
                  <a:schemeClr val="tx1"/>
                </a:solidFill>
                <a:effectLst/>
                <a:latin typeface="+mn-lt"/>
                <a:ea typeface="+mn-ea"/>
                <a:cs typeface="+mn-cs"/>
              </a:rPr>
              <a:t> to determine whether this </a:t>
            </a:r>
            <a:r>
              <a:rPr lang="en-CA" sz="1200" b="1" kern="1200" dirty="0">
                <a:solidFill>
                  <a:schemeClr val="tx1"/>
                </a:solidFill>
                <a:effectLst/>
                <a:latin typeface="+mn-lt"/>
                <a:ea typeface="+mn-ea"/>
                <a:cs typeface="+mn-cs"/>
              </a:rPr>
              <a:t>discrepancy reflects</a:t>
            </a:r>
            <a:r>
              <a:rPr lang="en-CA" sz="1200" kern="1200" dirty="0">
                <a:solidFill>
                  <a:schemeClr val="tx1"/>
                </a:solidFill>
                <a:effectLst/>
                <a:latin typeface="+mn-lt"/>
                <a:ea typeface="+mn-ea"/>
                <a:cs typeface="+mn-cs"/>
              </a:rPr>
              <a:t> a genuine </a:t>
            </a:r>
            <a:r>
              <a:rPr lang="en-CA" sz="1200" b="1" kern="1200" dirty="0">
                <a:solidFill>
                  <a:schemeClr val="tx1"/>
                </a:solidFill>
                <a:effectLst/>
                <a:latin typeface="+mn-lt"/>
                <a:ea typeface="+mn-ea"/>
                <a:cs typeface="+mn-cs"/>
              </a:rPr>
              <a:t>physical difference</a:t>
            </a:r>
            <a:r>
              <a:rPr lang="en-CA" sz="1200" kern="1200" dirty="0">
                <a:solidFill>
                  <a:schemeClr val="tx1"/>
                </a:solidFill>
                <a:effectLst/>
                <a:latin typeface="+mn-lt"/>
                <a:ea typeface="+mn-ea"/>
                <a:cs typeface="+mn-cs"/>
              </a:rPr>
              <a:t> - such as sample quality - or whether it arises from </a:t>
            </a:r>
            <a:r>
              <a:rPr lang="en-CA" sz="1200" b="1" kern="1200" dirty="0">
                <a:solidFill>
                  <a:schemeClr val="tx1"/>
                </a:solidFill>
                <a:effectLst/>
                <a:latin typeface="+mn-lt"/>
                <a:ea typeface="+mn-ea"/>
                <a:cs typeface="+mn-cs"/>
              </a:rPr>
              <a:t>differences in methods</a:t>
            </a:r>
            <a:r>
              <a:rPr lang="en-CA" sz="1200" kern="1200" dirty="0">
                <a:solidFill>
                  <a:schemeClr val="tx1"/>
                </a:solidFill>
                <a:effectLst/>
                <a:latin typeface="+mn-lt"/>
                <a:ea typeface="+mn-ea"/>
                <a:cs typeface="+mn-cs"/>
              </a:rPr>
              <a:t> chosen. Additionally, we wanted to explore how the</a:t>
            </a:r>
            <a:r>
              <a:rPr lang="en-CA" sz="1200" b="1" kern="1200" dirty="0">
                <a:solidFill>
                  <a:schemeClr val="tx1"/>
                </a:solidFill>
                <a:effectLst/>
                <a:latin typeface="+mn-lt"/>
                <a:ea typeface="+mn-ea"/>
                <a:cs typeface="+mn-cs"/>
              </a:rPr>
              <a:t> choice of the analysis</a:t>
            </a:r>
            <a:r>
              <a:rPr lang="en-CA" sz="1200" kern="1200" dirty="0">
                <a:solidFill>
                  <a:schemeClr val="tx1"/>
                </a:solidFill>
                <a:effectLst/>
                <a:latin typeface="+mn-lt"/>
                <a:ea typeface="+mn-ea"/>
                <a:cs typeface="+mn-cs"/>
              </a:rPr>
              <a:t> method influences the </a:t>
            </a:r>
            <a:r>
              <a:rPr lang="en-CA" sz="1200" b="1" kern="1200" dirty="0">
                <a:solidFill>
                  <a:schemeClr val="tx1"/>
                </a:solidFill>
                <a:effectLst/>
                <a:latin typeface="+mn-lt"/>
                <a:ea typeface="+mn-ea"/>
                <a:cs typeface="+mn-cs"/>
              </a:rPr>
              <a:t>magnetic field profile inside the vortex lattice</a:t>
            </a:r>
            <a:r>
              <a:rPr lang="en-CA" sz="1200" kern="1200" dirty="0">
                <a:solidFill>
                  <a:schemeClr val="tx1"/>
                </a:solidFill>
                <a:effectLst/>
                <a:latin typeface="+mn-lt"/>
                <a:ea typeface="+mn-ea"/>
                <a:cs typeface="+mn-cs"/>
              </a:rPr>
              <a:t> of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a:t>
            </a:r>
          </a:p>
        </p:txBody>
      </p:sp>
      <p:sp>
        <p:nvSpPr>
          <p:cNvPr id="4" name="Slide Number Placeholder 3"/>
          <p:cNvSpPr>
            <a:spLocks noGrp="1"/>
          </p:cNvSpPr>
          <p:nvPr>
            <p:ph type="sldNum" sz="quarter" idx="5"/>
          </p:nvPr>
        </p:nvSpPr>
        <p:spPr/>
        <p:txBody>
          <a:bodyPr/>
          <a:lstStyle/>
          <a:p>
            <a:fld id="{EE14DFB0-391D-4A05-985A-0ACD3315C230}" type="slidenum">
              <a:rPr lang="en-CA" smtClean="0"/>
              <a:t>4</a:t>
            </a:fld>
            <a:endParaRPr lang="en-CA"/>
          </a:p>
        </p:txBody>
      </p:sp>
    </p:spTree>
    <p:extLst>
      <p:ext uri="{BB962C8B-B14F-4D97-AF65-F5344CB8AC3E}">
        <p14:creationId xmlns:p14="http://schemas.microsoft.com/office/powerpoint/2010/main" val="317219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 began our investigation by </a:t>
            </a:r>
            <a:r>
              <a:rPr lang="en-CA" sz="1200" b="1" kern="1200" dirty="0">
                <a:solidFill>
                  <a:schemeClr val="tx1"/>
                </a:solidFill>
                <a:effectLst/>
                <a:latin typeface="+mn-lt"/>
                <a:ea typeface="+mn-ea"/>
                <a:cs typeface="+mn-cs"/>
              </a:rPr>
              <a:t>analyzing the early </a:t>
            </a:r>
            <a:r>
              <a:rPr lang="en-CA" sz="1200" b="1" kern="1200" dirty="0" err="1">
                <a:solidFill>
                  <a:schemeClr val="tx1"/>
                </a:solidFill>
                <a:effectLst/>
                <a:latin typeface="+mn-lt"/>
                <a:ea typeface="+mn-ea"/>
                <a:cs typeface="+mn-cs"/>
              </a:rPr>
              <a:t>μSR</a:t>
            </a:r>
            <a:r>
              <a:rPr lang="en-CA" sz="1200" kern="1200" dirty="0">
                <a:solidFill>
                  <a:schemeClr val="tx1"/>
                </a:solidFill>
                <a:effectLst/>
                <a:latin typeface="+mn-lt"/>
                <a:ea typeface="+mn-ea"/>
                <a:cs typeface="+mn-cs"/>
              </a:rPr>
              <a:t> data using the </a:t>
            </a:r>
            <a:r>
              <a:rPr lang="en-CA" sz="1200" b="1" kern="1200" dirty="0">
                <a:solidFill>
                  <a:schemeClr val="tx1"/>
                </a:solidFill>
                <a:effectLst/>
                <a:latin typeface="+mn-lt"/>
                <a:ea typeface="+mn-ea"/>
                <a:cs typeface="+mn-cs"/>
              </a:rPr>
              <a:t>method employed in Khasanov’s paper</a:t>
            </a:r>
            <a:r>
              <a:rPr lang="en-CA" sz="1200" kern="1200" dirty="0">
                <a:solidFill>
                  <a:schemeClr val="tx1"/>
                </a:solidFill>
                <a:effectLst/>
                <a:latin typeface="+mn-lt"/>
                <a:ea typeface="+mn-ea"/>
                <a:cs typeface="+mn-cs"/>
              </a:rPr>
              <a:t>. This approach involves fitting the </a:t>
            </a:r>
            <a:r>
              <a:rPr lang="en-CA" sz="1200" b="1" kern="1200" dirty="0">
                <a:solidFill>
                  <a:schemeClr val="tx1"/>
                </a:solidFill>
                <a:effectLst/>
                <a:latin typeface="+mn-lt"/>
                <a:ea typeface="+mn-ea"/>
                <a:cs typeface="+mn-cs"/>
              </a:rPr>
              <a:t>transverse-field </a:t>
            </a:r>
            <a:r>
              <a:rPr lang="en-CA" sz="1200" b="1" kern="1200" dirty="0" err="1">
                <a:solidFill>
                  <a:schemeClr val="tx1"/>
                </a:solidFill>
                <a:effectLst/>
                <a:latin typeface="+mn-lt"/>
                <a:ea typeface="+mn-ea"/>
                <a:cs typeface="+mn-cs"/>
              </a:rPr>
              <a:t>μSR</a:t>
            </a:r>
            <a:r>
              <a:rPr lang="en-CA" sz="1200" b="1" kern="1200" dirty="0">
                <a:solidFill>
                  <a:schemeClr val="tx1"/>
                </a:solidFill>
                <a:effectLst/>
                <a:latin typeface="+mn-lt"/>
                <a:ea typeface="+mn-ea"/>
                <a:cs typeface="+mn-cs"/>
              </a:rPr>
              <a:t> asymmetry</a:t>
            </a:r>
            <a:r>
              <a:rPr lang="en-CA" sz="1200" kern="1200" dirty="0">
                <a:solidFill>
                  <a:schemeClr val="tx1"/>
                </a:solidFill>
                <a:effectLst/>
                <a:latin typeface="+mn-lt"/>
                <a:ea typeface="+mn-ea"/>
                <a:cs typeface="+mn-cs"/>
              </a:rPr>
              <a:t> spectra with a </a:t>
            </a:r>
            <a:r>
              <a:rPr lang="en-CA" sz="1200" b="1" kern="1200" dirty="0">
                <a:solidFill>
                  <a:schemeClr val="tx1"/>
                </a:solidFill>
                <a:effectLst/>
                <a:latin typeface="+mn-lt"/>
                <a:ea typeface="+mn-ea"/>
                <a:cs typeface="+mn-cs"/>
              </a:rPr>
              <a:t>sum of Gaussian-damped cosine functions</a:t>
            </a:r>
            <a:r>
              <a:rPr lang="en-CA" sz="1200" kern="1200" dirty="0">
                <a:solidFill>
                  <a:schemeClr val="tx1"/>
                </a:solidFill>
                <a:effectLst/>
                <a:latin typeface="+mn-lt"/>
                <a:ea typeface="+mn-ea"/>
                <a:cs typeface="+mn-cs"/>
              </a:rPr>
              <a:t>, which account for the </a:t>
            </a:r>
            <a:r>
              <a:rPr lang="en-CA" sz="1200" b="1" kern="1200" dirty="0">
                <a:solidFill>
                  <a:schemeClr val="tx1"/>
                </a:solidFill>
                <a:effectLst/>
                <a:latin typeface="+mn-lt"/>
                <a:ea typeface="+mn-ea"/>
                <a:cs typeface="+mn-cs"/>
              </a:rPr>
              <a:t>sample signal</a:t>
            </a:r>
            <a:r>
              <a:rPr lang="en-CA" sz="1200" kern="1200" dirty="0">
                <a:solidFill>
                  <a:schemeClr val="tx1"/>
                </a:solidFill>
                <a:effectLst/>
                <a:latin typeface="+mn-lt"/>
                <a:ea typeface="+mn-ea"/>
                <a:cs typeface="+mn-cs"/>
              </a:rPr>
              <a:t>, plus a </a:t>
            </a:r>
            <a:r>
              <a:rPr lang="en-CA" sz="1200" b="1" kern="1200" dirty="0">
                <a:solidFill>
                  <a:schemeClr val="tx1"/>
                </a:solidFill>
                <a:effectLst/>
                <a:latin typeface="+mn-lt"/>
                <a:ea typeface="+mn-ea"/>
                <a:cs typeface="+mn-cs"/>
              </a:rPr>
              <a:t>background term</a:t>
            </a:r>
            <a:r>
              <a:rPr lang="en-CA" sz="1200" kern="1200" dirty="0">
                <a:solidFill>
                  <a:schemeClr val="tx1"/>
                </a:solidFill>
                <a:effectLst/>
                <a:latin typeface="+mn-lt"/>
                <a:ea typeface="+mn-ea"/>
                <a:cs typeface="+mn-cs"/>
              </a:rPr>
              <a:t> representing </a:t>
            </a:r>
            <a:r>
              <a:rPr lang="en-CA" sz="1200" b="1" kern="1200" dirty="0">
                <a:solidFill>
                  <a:schemeClr val="tx1"/>
                </a:solidFill>
                <a:effectLst/>
                <a:latin typeface="+mn-lt"/>
                <a:ea typeface="+mn-ea"/>
                <a:cs typeface="+mn-cs"/>
              </a:rPr>
              <a:t>muons that miss the sample</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The second </a:t>
            </a:r>
            <a:r>
              <a:rPr lang="en-CA" sz="1200" b="1" kern="1200" dirty="0" err="1">
                <a:solidFill>
                  <a:schemeClr val="tx1"/>
                </a:solidFill>
                <a:effectLst/>
                <a:latin typeface="+mn-lt"/>
                <a:ea typeface="+mn-ea"/>
                <a:cs typeface="+mn-cs"/>
              </a:rPr>
              <a:t>momement</a:t>
            </a:r>
            <a:r>
              <a:rPr lang="en-CA" sz="1200" b="1" kern="1200" dirty="0">
                <a:solidFill>
                  <a:schemeClr val="tx1"/>
                </a:solidFill>
                <a:effectLst/>
                <a:latin typeface="+mn-lt"/>
                <a:ea typeface="+mn-ea"/>
                <a:cs typeface="+mn-cs"/>
              </a:rPr>
              <a:t> of the internal field distribution</a:t>
            </a:r>
            <a:r>
              <a:rPr lang="en-CA" sz="1200" kern="1200" dirty="0">
                <a:solidFill>
                  <a:schemeClr val="tx1"/>
                </a:solidFill>
                <a:effectLst/>
                <a:latin typeface="+mn-lt"/>
                <a:ea typeface="+mn-ea"/>
                <a:cs typeface="+mn-cs"/>
              </a:rPr>
              <a:t> is used to calculate the</a:t>
            </a:r>
            <a:r>
              <a:rPr lang="en-CA" sz="1200" b="1" kern="1200" dirty="0">
                <a:solidFill>
                  <a:schemeClr val="tx1"/>
                </a:solidFill>
                <a:effectLst/>
                <a:latin typeface="+mn-lt"/>
                <a:ea typeface="+mn-ea"/>
                <a:cs typeface="+mn-cs"/>
              </a:rPr>
              <a:t> penetration depth</a:t>
            </a:r>
            <a:r>
              <a:rPr lang="en-CA" sz="1200" kern="1200" dirty="0">
                <a:solidFill>
                  <a:schemeClr val="tx1"/>
                </a:solidFill>
                <a:effectLst/>
                <a:latin typeface="+mn-lt"/>
                <a:ea typeface="+mn-ea"/>
                <a:cs typeface="+mn-cs"/>
              </a:rPr>
              <a:t> using a </a:t>
            </a:r>
            <a:r>
              <a:rPr lang="en-CA" sz="1200" b="1" kern="1200" dirty="0">
                <a:solidFill>
                  <a:schemeClr val="tx1"/>
                </a:solidFill>
                <a:effectLst/>
                <a:latin typeface="+mn-lt"/>
                <a:ea typeface="+mn-ea"/>
                <a:cs typeface="+mn-cs"/>
              </a:rPr>
              <a:t>Ginzburg-Landau expression</a:t>
            </a:r>
            <a:r>
              <a:rPr lang="en-CA" sz="1200" kern="1200" dirty="0">
                <a:solidFill>
                  <a:schemeClr val="tx1"/>
                </a:solidFill>
                <a:effectLst/>
                <a:latin typeface="+mn-lt"/>
                <a:ea typeface="+mn-ea"/>
                <a:cs typeface="+mn-cs"/>
              </a:rPr>
              <a:t> presented on the slide.</a:t>
            </a:r>
          </a:p>
        </p:txBody>
      </p:sp>
      <p:sp>
        <p:nvSpPr>
          <p:cNvPr id="4" name="Slide Number Placeholder 3"/>
          <p:cNvSpPr>
            <a:spLocks noGrp="1"/>
          </p:cNvSpPr>
          <p:nvPr>
            <p:ph type="sldNum" sz="quarter" idx="5"/>
          </p:nvPr>
        </p:nvSpPr>
        <p:spPr/>
        <p:txBody>
          <a:bodyPr/>
          <a:lstStyle/>
          <a:p>
            <a:fld id="{EE14DFB0-391D-4A05-985A-0ACD3315C230}" type="slidenum">
              <a:rPr lang="en-CA" smtClean="0"/>
              <a:t>5</a:t>
            </a:fld>
            <a:endParaRPr lang="en-CA"/>
          </a:p>
        </p:txBody>
      </p:sp>
    </p:spTree>
    <p:extLst>
      <p:ext uri="{BB962C8B-B14F-4D97-AF65-F5344CB8AC3E}">
        <p14:creationId xmlns:p14="http://schemas.microsoft.com/office/powerpoint/2010/main" val="228515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5F092-669C-67D2-40A3-4357449AC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7CFBB-E0DB-CD19-E5A5-9A69F8B33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F491E-5EA3-FB6D-31AD-3219FF8AB41C}"/>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Our </a:t>
            </a:r>
            <a:r>
              <a:rPr lang="en-CA" sz="1200" b="1" kern="1200" dirty="0">
                <a:solidFill>
                  <a:schemeClr val="tx1"/>
                </a:solidFill>
                <a:effectLst/>
                <a:latin typeface="+mn-lt"/>
                <a:ea typeface="+mn-ea"/>
                <a:cs typeface="+mn-cs"/>
              </a:rPr>
              <a:t>reanalysis shows</a:t>
            </a:r>
            <a:r>
              <a:rPr lang="en-CA" sz="1200" kern="1200" dirty="0">
                <a:solidFill>
                  <a:schemeClr val="tx1"/>
                </a:solidFill>
                <a:effectLst/>
                <a:latin typeface="+mn-lt"/>
                <a:ea typeface="+mn-ea"/>
                <a:cs typeface="+mn-cs"/>
              </a:rPr>
              <a:t> that applying the </a:t>
            </a:r>
            <a:r>
              <a:rPr lang="en-CA" sz="1200" b="1" kern="1200" dirty="0">
                <a:solidFill>
                  <a:schemeClr val="tx1"/>
                </a:solidFill>
                <a:effectLst/>
                <a:latin typeface="+mn-lt"/>
                <a:ea typeface="+mn-ea"/>
                <a:cs typeface="+mn-cs"/>
              </a:rPr>
              <a:t>second moment method</a:t>
            </a:r>
            <a:r>
              <a:rPr lang="en-CA" sz="1200" kern="1200" dirty="0">
                <a:solidFill>
                  <a:schemeClr val="tx1"/>
                </a:solidFill>
                <a:effectLst/>
                <a:latin typeface="+mn-lt"/>
                <a:ea typeface="+mn-ea"/>
                <a:cs typeface="+mn-cs"/>
              </a:rPr>
              <a:t> yields </a:t>
            </a:r>
            <a:r>
              <a:rPr lang="en-CA" sz="1200" b="1" kern="1200" dirty="0">
                <a:solidFill>
                  <a:schemeClr val="tx1"/>
                </a:solidFill>
                <a:effectLst/>
                <a:latin typeface="+mn-lt"/>
                <a:ea typeface="+mn-ea"/>
                <a:cs typeface="+mn-cs"/>
              </a:rPr>
              <a:t>superfluid density curves</a:t>
            </a:r>
            <a:r>
              <a:rPr lang="en-CA" sz="1200" kern="1200" dirty="0">
                <a:solidFill>
                  <a:schemeClr val="tx1"/>
                </a:solidFill>
                <a:effectLst/>
                <a:latin typeface="+mn-lt"/>
                <a:ea typeface="+mn-ea"/>
                <a:cs typeface="+mn-cs"/>
              </a:rPr>
              <a:t> that </a:t>
            </a:r>
            <a:r>
              <a:rPr lang="en-CA" sz="1200" b="1" kern="1200" dirty="0">
                <a:solidFill>
                  <a:schemeClr val="tx1"/>
                </a:solidFill>
                <a:effectLst/>
                <a:latin typeface="+mn-lt"/>
                <a:ea typeface="+mn-ea"/>
                <a:cs typeface="+mn-cs"/>
              </a:rPr>
              <a:t>closely agree</a:t>
            </a:r>
            <a:r>
              <a:rPr lang="en-CA" sz="1200" kern="1200" dirty="0">
                <a:solidFill>
                  <a:schemeClr val="tx1"/>
                </a:solidFill>
                <a:effectLst/>
                <a:latin typeface="+mn-lt"/>
                <a:ea typeface="+mn-ea"/>
                <a:cs typeface="+mn-cs"/>
              </a:rPr>
              <a:t> between the two data sets </a:t>
            </a:r>
            <a:r>
              <a:rPr lang="en-CA" sz="1200" b="1" kern="1200" dirty="0">
                <a:solidFill>
                  <a:schemeClr val="tx1"/>
                </a:solidFill>
                <a:effectLst/>
                <a:latin typeface="+mn-lt"/>
                <a:ea typeface="+mn-ea"/>
                <a:cs typeface="+mn-cs"/>
              </a:rPr>
              <a:t>below a reduced temperature of 0.4</a:t>
            </a:r>
            <a:r>
              <a:rPr lang="en-CA" sz="1200" kern="1200" dirty="0">
                <a:solidFill>
                  <a:schemeClr val="tx1"/>
                </a:solidFill>
                <a:effectLst/>
                <a:latin typeface="+mn-lt"/>
                <a:ea typeface="+mn-ea"/>
                <a:cs typeface="+mn-cs"/>
              </a:rPr>
              <a:t>. The </a:t>
            </a:r>
            <a:r>
              <a:rPr lang="en-CA" sz="1200" b="1" kern="1200" dirty="0">
                <a:solidFill>
                  <a:schemeClr val="tx1"/>
                </a:solidFill>
                <a:effectLst/>
                <a:latin typeface="+mn-lt"/>
                <a:ea typeface="+mn-ea"/>
                <a:cs typeface="+mn-cs"/>
              </a:rPr>
              <a:t>divergence observe</a:t>
            </a:r>
            <a:r>
              <a:rPr lang="en-CA" sz="1200" kern="1200" dirty="0">
                <a:solidFill>
                  <a:schemeClr val="tx1"/>
                </a:solidFill>
                <a:effectLst/>
                <a:latin typeface="+mn-lt"/>
                <a:ea typeface="+mn-ea"/>
                <a:cs typeface="+mn-cs"/>
              </a:rPr>
              <a:t>d above this temperature is likely due </a:t>
            </a:r>
            <a:r>
              <a:rPr lang="en-CA" sz="1200" b="1" kern="1200" dirty="0">
                <a:solidFill>
                  <a:schemeClr val="tx1"/>
                </a:solidFill>
                <a:effectLst/>
                <a:latin typeface="+mn-lt"/>
                <a:ea typeface="+mn-ea"/>
                <a:cs typeface="+mn-cs"/>
              </a:rPr>
              <a:t>sample-component frequencies being less-distinct</a:t>
            </a:r>
            <a:r>
              <a:rPr lang="en-CA" sz="1200" kern="1200" dirty="0">
                <a:solidFill>
                  <a:schemeClr val="tx1"/>
                </a:solidFill>
                <a:effectLst/>
                <a:latin typeface="+mn-lt"/>
                <a:ea typeface="+mn-ea"/>
                <a:cs typeface="+mn-cs"/>
              </a:rPr>
              <a:t> in the sample from the </a:t>
            </a:r>
            <a:r>
              <a:rPr lang="en-CA" sz="1200" b="1" kern="1200" dirty="0">
                <a:solidFill>
                  <a:schemeClr val="tx1"/>
                </a:solidFill>
                <a:effectLst/>
                <a:latin typeface="+mn-lt"/>
                <a:ea typeface="+mn-ea"/>
                <a:cs typeface="+mn-cs"/>
              </a:rPr>
              <a:t>Khasanov’s paper</a:t>
            </a:r>
            <a:r>
              <a:rPr lang="en-CA" sz="1200" kern="1200" dirty="0">
                <a:solidFill>
                  <a:schemeClr val="tx1"/>
                </a:solidFill>
                <a:effectLst/>
                <a:latin typeface="+mn-lt"/>
                <a:ea typeface="+mn-ea"/>
                <a:cs typeface="+mn-cs"/>
              </a:rPr>
              <a:t>. In that dataset, </a:t>
            </a:r>
            <a:r>
              <a:rPr lang="en-CA" sz="1200" b="1" kern="1200" dirty="0">
                <a:solidFill>
                  <a:schemeClr val="tx1"/>
                </a:solidFill>
                <a:effectLst/>
                <a:latin typeface="+mn-lt"/>
                <a:ea typeface="+mn-ea"/>
                <a:cs typeface="+mn-cs"/>
              </a:rPr>
              <a:t>only two</a:t>
            </a:r>
            <a:r>
              <a:rPr lang="en-CA" sz="1200" kern="1200" dirty="0">
                <a:solidFill>
                  <a:schemeClr val="tx1"/>
                </a:solidFill>
                <a:effectLst/>
                <a:latin typeface="+mn-lt"/>
                <a:ea typeface="+mn-ea"/>
                <a:cs typeface="+mn-cs"/>
              </a:rPr>
              <a:t> sample Gaussian-damped cosine functions were needed to fit the asymmetry spectra, </a:t>
            </a:r>
            <a:r>
              <a:rPr lang="en-CA" sz="1200" b="1" kern="1200" dirty="0">
                <a:solidFill>
                  <a:schemeClr val="tx1"/>
                </a:solidFill>
                <a:effectLst/>
                <a:latin typeface="+mn-lt"/>
                <a:ea typeface="+mn-ea"/>
                <a:cs typeface="+mn-cs"/>
              </a:rPr>
              <a:t>compared to three</a:t>
            </a:r>
            <a:r>
              <a:rPr lang="en-CA" sz="1200" kern="1200" dirty="0">
                <a:solidFill>
                  <a:schemeClr val="tx1"/>
                </a:solidFill>
                <a:effectLst/>
                <a:latin typeface="+mn-lt"/>
                <a:ea typeface="+mn-ea"/>
                <a:cs typeface="+mn-cs"/>
              </a:rPr>
              <a:t> in the earlier study </a:t>
            </a:r>
            <a:r>
              <a:rPr lang="en-CA" sz="1200" b="1" kern="1200" dirty="0">
                <a:solidFill>
                  <a:schemeClr val="tx1"/>
                </a:solidFill>
                <a:effectLst/>
                <a:latin typeface="+mn-lt"/>
                <a:ea typeface="+mn-ea"/>
                <a:cs typeface="+mn-cs"/>
              </a:rPr>
              <a:t>by Luke et al</a:t>
            </a:r>
            <a:r>
              <a:rPr lang="en-CA" sz="1200" kern="1200" dirty="0">
                <a:solidFill>
                  <a:schemeClr val="tx1"/>
                </a:solidFill>
                <a:effectLst/>
                <a:latin typeface="+mn-lt"/>
                <a:ea typeface="+mn-ea"/>
                <a:cs typeface="+mn-cs"/>
              </a:rPr>
              <a:t>. As shown </a:t>
            </a:r>
            <a:r>
              <a:rPr lang="en-CA" sz="1200" b="1" kern="1200" dirty="0">
                <a:solidFill>
                  <a:schemeClr val="tx1"/>
                </a:solidFill>
                <a:effectLst/>
                <a:latin typeface="+mn-lt"/>
                <a:ea typeface="+mn-ea"/>
                <a:cs typeface="+mn-cs"/>
              </a:rPr>
              <a:t>in the inset</a:t>
            </a:r>
            <a:r>
              <a:rPr lang="en-CA" sz="1200" kern="1200" dirty="0">
                <a:solidFill>
                  <a:schemeClr val="tx1"/>
                </a:solidFill>
                <a:effectLst/>
                <a:latin typeface="+mn-lt"/>
                <a:ea typeface="+mn-ea"/>
                <a:cs typeface="+mn-cs"/>
              </a:rPr>
              <a:t> of the graph, the </a:t>
            </a:r>
            <a:r>
              <a:rPr lang="en-CA" sz="1200" b="1" kern="1200" dirty="0">
                <a:solidFill>
                  <a:schemeClr val="tx1"/>
                </a:solidFill>
                <a:effectLst/>
                <a:latin typeface="+mn-lt"/>
                <a:ea typeface="+mn-ea"/>
                <a:cs typeface="+mn-cs"/>
              </a:rPr>
              <a:t>variation in</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the absolute value</a:t>
            </a:r>
            <a:r>
              <a:rPr lang="en-CA" sz="1200" kern="1200" dirty="0">
                <a:solidFill>
                  <a:schemeClr val="tx1"/>
                </a:solidFill>
                <a:effectLst/>
                <a:latin typeface="+mn-lt"/>
                <a:ea typeface="+mn-ea"/>
                <a:cs typeface="+mn-cs"/>
              </a:rPr>
              <a:t> of the penetration depth of </a:t>
            </a:r>
            <a:r>
              <a:rPr lang="en-CA" sz="1200" b="1" kern="1200" dirty="0">
                <a:solidFill>
                  <a:schemeClr val="tx1"/>
                </a:solidFill>
                <a:effectLst/>
                <a:latin typeface="+mn-lt"/>
                <a:ea typeface="+mn-ea"/>
                <a:cs typeface="+mn-cs"/>
              </a:rPr>
              <a:t>both datasets</a:t>
            </a:r>
            <a:r>
              <a:rPr lang="en-CA" sz="1200" kern="1200" dirty="0">
                <a:solidFill>
                  <a:schemeClr val="tx1"/>
                </a:solidFill>
                <a:effectLst/>
                <a:latin typeface="+mn-lt"/>
                <a:ea typeface="+mn-ea"/>
                <a:cs typeface="+mn-cs"/>
              </a:rPr>
              <a:t> prevents a </a:t>
            </a:r>
            <a:r>
              <a:rPr lang="en-CA" sz="1200" b="1" kern="1200" dirty="0">
                <a:solidFill>
                  <a:schemeClr val="tx1"/>
                </a:solidFill>
                <a:effectLst/>
                <a:latin typeface="+mn-lt"/>
                <a:ea typeface="+mn-ea"/>
                <a:cs typeface="+mn-cs"/>
              </a:rPr>
              <a:t>definitive distinction</a:t>
            </a:r>
            <a:r>
              <a:rPr lang="en-CA" sz="1200" kern="1200" dirty="0">
                <a:solidFill>
                  <a:schemeClr val="tx1"/>
                </a:solidFill>
                <a:effectLst/>
                <a:latin typeface="+mn-lt"/>
                <a:ea typeface="+mn-ea"/>
                <a:cs typeface="+mn-cs"/>
              </a:rPr>
              <a:t> between </a:t>
            </a:r>
            <a:r>
              <a:rPr lang="en-CA" sz="1200" b="1" kern="1200" dirty="0">
                <a:solidFill>
                  <a:schemeClr val="tx1"/>
                </a:solidFill>
                <a:effectLst/>
                <a:latin typeface="+mn-lt"/>
                <a:ea typeface="+mn-ea"/>
                <a:cs typeface="+mn-cs"/>
              </a:rPr>
              <a:t>T-linear and T-square</a:t>
            </a:r>
            <a:r>
              <a:rPr lang="en-CA" sz="1200" kern="1200" dirty="0">
                <a:solidFill>
                  <a:schemeClr val="tx1"/>
                </a:solidFill>
                <a:effectLst/>
                <a:latin typeface="+mn-lt"/>
                <a:ea typeface="+mn-ea"/>
                <a:cs typeface="+mn-cs"/>
              </a:rPr>
              <a:t> behavior. This makes the </a:t>
            </a:r>
            <a:r>
              <a:rPr lang="en-CA" sz="1200" b="1" kern="1200" dirty="0">
                <a:solidFill>
                  <a:schemeClr val="tx1"/>
                </a:solidFill>
                <a:effectLst/>
                <a:latin typeface="+mn-lt"/>
                <a:ea typeface="+mn-ea"/>
                <a:cs typeface="+mn-cs"/>
              </a:rPr>
              <a:t>results not incompatible</a:t>
            </a:r>
            <a:r>
              <a:rPr lang="en-CA" sz="1200" kern="1200" dirty="0">
                <a:solidFill>
                  <a:schemeClr val="tx1"/>
                </a:solidFill>
                <a:effectLst/>
                <a:latin typeface="+mn-lt"/>
                <a:ea typeface="+mn-ea"/>
                <a:cs typeface="+mn-cs"/>
              </a:rPr>
              <a:t> with Meissner-state measurements of </a:t>
            </a:r>
            <a:r>
              <a:rPr lang="en-CA" sz="1200" b="1" kern="1200" dirty="0">
                <a:solidFill>
                  <a:schemeClr val="tx1"/>
                </a:solidFill>
                <a:effectLst/>
                <a:latin typeface="+mn-lt"/>
                <a:ea typeface="+mn-ea"/>
                <a:cs typeface="+mn-cs"/>
              </a:rPr>
              <a:t>change in [lambda-T],</a:t>
            </a:r>
            <a:r>
              <a:rPr lang="en-CA" sz="1200" kern="1200" dirty="0">
                <a:solidFill>
                  <a:schemeClr val="tx1"/>
                </a:solidFill>
                <a:effectLst/>
                <a:latin typeface="+mn-lt"/>
                <a:ea typeface="+mn-ea"/>
                <a:cs typeface="+mn-cs"/>
              </a:rPr>
              <a:t> which, as stated earlier, follow a </a:t>
            </a:r>
            <a:r>
              <a:rPr lang="en-CA" sz="1200" b="1" kern="1200" dirty="0">
                <a:solidFill>
                  <a:schemeClr val="tx1"/>
                </a:solidFill>
                <a:effectLst/>
                <a:latin typeface="+mn-lt"/>
                <a:ea typeface="+mn-ea"/>
                <a:cs typeface="+mn-cs"/>
              </a:rPr>
              <a:t>T-square</a:t>
            </a:r>
            <a:r>
              <a:rPr lang="en-CA" sz="1200" kern="1200" dirty="0">
                <a:solidFill>
                  <a:schemeClr val="tx1"/>
                </a:solidFill>
                <a:effectLst/>
                <a:latin typeface="+mn-lt"/>
                <a:ea typeface="+mn-ea"/>
                <a:cs typeface="+mn-cs"/>
              </a:rPr>
              <a:t> dependence.</a:t>
            </a:r>
          </a:p>
        </p:txBody>
      </p:sp>
      <p:sp>
        <p:nvSpPr>
          <p:cNvPr id="4" name="Slide Number Placeholder 3">
            <a:extLst>
              <a:ext uri="{FF2B5EF4-FFF2-40B4-BE49-F238E27FC236}">
                <a16:creationId xmlns:a16="http://schemas.microsoft.com/office/drawing/2014/main" id="{B7053517-BC6F-5859-79FC-ED7F3AD6BB6E}"/>
              </a:ext>
            </a:extLst>
          </p:cNvPr>
          <p:cNvSpPr>
            <a:spLocks noGrp="1"/>
          </p:cNvSpPr>
          <p:nvPr>
            <p:ph type="sldNum" sz="quarter" idx="5"/>
          </p:nvPr>
        </p:nvSpPr>
        <p:spPr/>
        <p:txBody>
          <a:bodyPr/>
          <a:lstStyle/>
          <a:p>
            <a:fld id="{EE14DFB0-391D-4A05-985A-0ACD3315C230}" type="slidenum">
              <a:rPr lang="en-CA" smtClean="0"/>
              <a:t>6</a:t>
            </a:fld>
            <a:endParaRPr lang="en-CA"/>
          </a:p>
        </p:txBody>
      </p:sp>
    </p:spTree>
    <p:extLst>
      <p:ext uri="{BB962C8B-B14F-4D97-AF65-F5344CB8AC3E}">
        <p14:creationId xmlns:p14="http://schemas.microsoft.com/office/powerpoint/2010/main" val="172545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Although the second moment analysis yielded </a:t>
            </a:r>
            <a:r>
              <a:rPr lang="en-CA" sz="1200" b="1" kern="1200" dirty="0">
                <a:solidFill>
                  <a:schemeClr val="tx1"/>
                </a:solidFill>
                <a:effectLst/>
                <a:latin typeface="+mn-lt"/>
                <a:ea typeface="+mn-ea"/>
                <a:cs typeface="+mn-cs"/>
              </a:rPr>
              <a:t>consistent results</a:t>
            </a:r>
            <a:r>
              <a:rPr lang="en-CA" sz="1200" kern="1200" dirty="0">
                <a:solidFill>
                  <a:schemeClr val="tx1"/>
                </a:solidFill>
                <a:effectLst/>
                <a:latin typeface="+mn-lt"/>
                <a:ea typeface="+mn-ea"/>
                <a:cs typeface="+mn-cs"/>
              </a:rPr>
              <a:t> between the two data sets, it is important to </a:t>
            </a:r>
            <a:r>
              <a:rPr lang="en-CA" sz="1200" b="1" kern="1200" dirty="0">
                <a:solidFill>
                  <a:schemeClr val="tx1"/>
                </a:solidFill>
                <a:effectLst/>
                <a:latin typeface="+mn-lt"/>
                <a:ea typeface="+mn-ea"/>
                <a:cs typeface="+mn-cs"/>
              </a:rPr>
              <a:t>recognize the approximations</a:t>
            </a:r>
            <a:r>
              <a:rPr lang="en-CA" sz="1200" kern="1200" dirty="0">
                <a:solidFill>
                  <a:schemeClr val="tx1"/>
                </a:solidFill>
                <a:effectLst/>
                <a:latin typeface="+mn-lt"/>
                <a:ea typeface="+mn-ea"/>
                <a:cs typeface="+mn-cs"/>
              </a:rPr>
              <a:t> involved in this approach. The Ginzburg-Landau </a:t>
            </a:r>
            <a:r>
              <a:rPr lang="en-CA" sz="1200" b="1" kern="1200" dirty="0">
                <a:solidFill>
                  <a:schemeClr val="tx1"/>
                </a:solidFill>
                <a:effectLst/>
                <a:latin typeface="+mn-lt"/>
                <a:ea typeface="+mn-ea"/>
                <a:cs typeface="+mn-cs"/>
              </a:rPr>
              <a:t>expression used to convert</a:t>
            </a:r>
            <a:r>
              <a:rPr lang="en-CA" sz="1200" kern="1200" dirty="0">
                <a:solidFill>
                  <a:schemeClr val="tx1"/>
                </a:solidFill>
                <a:effectLst/>
                <a:latin typeface="+mn-lt"/>
                <a:ea typeface="+mn-ea"/>
                <a:cs typeface="+mn-cs"/>
              </a:rPr>
              <a:t> the second moment of the internal magnetic field </a:t>
            </a:r>
            <a:r>
              <a:rPr lang="en-CA" sz="1200" b="1" kern="1200" dirty="0">
                <a:solidFill>
                  <a:schemeClr val="tx1"/>
                </a:solidFill>
                <a:effectLst/>
                <a:latin typeface="+mn-lt"/>
                <a:ea typeface="+mn-ea"/>
                <a:cs typeface="+mn-cs"/>
              </a:rPr>
              <a:t>to the penetration depth </a:t>
            </a:r>
            <a:r>
              <a:rPr lang="en-CA" sz="1200" kern="1200" dirty="0">
                <a:solidFill>
                  <a:schemeClr val="tx1"/>
                </a:solidFill>
                <a:effectLst/>
                <a:latin typeface="+mn-lt"/>
                <a:ea typeface="+mn-ea"/>
                <a:cs typeface="+mn-cs"/>
              </a:rPr>
              <a:t>is itself an </a:t>
            </a:r>
            <a:r>
              <a:rPr lang="en-CA" sz="1200" b="1" kern="1200" dirty="0">
                <a:solidFill>
                  <a:schemeClr val="tx1"/>
                </a:solidFill>
                <a:effectLst/>
                <a:latin typeface="+mn-lt"/>
                <a:ea typeface="+mn-ea"/>
                <a:cs typeface="+mn-cs"/>
              </a:rPr>
              <a:t>approximation</a:t>
            </a:r>
            <a:r>
              <a:rPr lang="en-CA" sz="1200" kern="1200" dirty="0">
                <a:solidFill>
                  <a:schemeClr val="tx1"/>
                </a:solidFill>
                <a:effectLst/>
                <a:latin typeface="+mn-lt"/>
                <a:ea typeface="+mn-ea"/>
                <a:cs typeface="+mn-cs"/>
              </a:rPr>
              <a:t>, valid only within </a:t>
            </a:r>
            <a:r>
              <a:rPr lang="en-CA" sz="1200" b="1" kern="1200" dirty="0">
                <a:solidFill>
                  <a:schemeClr val="tx1"/>
                </a:solidFill>
                <a:effectLst/>
                <a:latin typeface="+mn-lt"/>
                <a:ea typeface="+mn-ea"/>
                <a:cs typeface="+mn-cs"/>
              </a:rPr>
              <a:t>specific ranges of the Ginzburg-Landau parameter [kappa]</a:t>
            </a:r>
            <a:r>
              <a:rPr lang="en-CA" sz="1200" kern="1200" dirty="0">
                <a:solidFill>
                  <a:schemeClr val="tx1"/>
                </a:solidFill>
                <a:effectLst/>
                <a:latin typeface="+mn-lt"/>
                <a:ea typeface="+mn-ea"/>
                <a:cs typeface="+mn-cs"/>
              </a:rPr>
              <a:t>. However, the second moment analysis yields a </a:t>
            </a:r>
            <a:r>
              <a:rPr lang="en-CA" sz="1200" b="1" kern="1200" dirty="0">
                <a:solidFill>
                  <a:schemeClr val="tx1"/>
                </a:solidFill>
                <a:effectLst/>
                <a:latin typeface="+mn-lt"/>
                <a:ea typeface="+mn-ea"/>
                <a:cs typeface="+mn-cs"/>
              </a:rPr>
              <a:t>[kappa] value</a:t>
            </a:r>
            <a:r>
              <a:rPr lang="en-CA" sz="1200" kern="1200" dirty="0">
                <a:solidFill>
                  <a:schemeClr val="tx1"/>
                </a:solidFill>
                <a:effectLst/>
                <a:latin typeface="+mn-lt"/>
                <a:ea typeface="+mn-ea"/>
                <a:cs typeface="+mn-cs"/>
              </a:rPr>
              <a:t> of approximately 2.06, which lies </a:t>
            </a:r>
            <a:r>
              <a:rPr lang="en-CA" sz="1200" b="1" kern="1200" dirty="0">
                <a:solidFill>
                  <a:schemeClr val="tx1"/>
                </a:solidFill>
                <a:effectLst/>
                <a:latin typeface="+mn-lt"/>
                <a:ea typeface="+mn-ea"/>
                <a:cs typeface="+mn-cs"/>
              </a:rPr>
              <a:t>outside the range</a:t>
            </a:r>
            <a:r>
              <a:rPr lang="en-CA" sz="1200" kern="1200" dirty="0">
                <a:solidFill>
                  <a:schemeClr val="tx1"/>
                </a:solidFill>
                <a:effectLst/>
                <a:latin typeface="+mn-lt"/>
                <a:ea typeface="+mn-ea"/>
                <a:cs typeface="+mn-cs"/>
              </a:rPr>
              <a:t> for which the expression is strictly valid. Additionally, the conversion formula </a:t>
            </a:r>
            <a:r>
              <a:rPr lang="en-CA" sz="1200" b="1" kern="1200" dirty="0">
                <a:solidFill>
                  <a:schemeClr val="tx1"/>
                </a:solidFill>
                <a:effectLst/>
                <a:latin typeface="+mn-lt"/>
                <a:ea typeface="+mn-ea"/>
                <a:cs typeface="+mn-cs"/>
              </a:rPr>
              <a:t>neglects the finite size</a:t>
            </a:r>
            <a:r>
              <a:rPr lang="en-CA" sz="1200" kern="1200" dirty="0">
                <a:solidFill>
                  <a:schemeClr val="tx1"/>
                </a:solidFill>
                <a:effectLst/>
                <a:latin typeface="+mn-lt"/>
                <a:ea typeface="+mn-ea"/>
                <a:cs typeface="+mn-cs"/>
              </a:rPr>
              <a:t> of the vortex cores and treats them to have </a:t>
            </a:r>
            <a:r>
              <a:rPr lang="en-CA" sz="1200" b="1" kern="1200" dirty="0">
                <a:solidFill>
                  <a:schemeClr val="tx1"/>
                </a:solidFill>
                <a:effectLst/>
                <a:latin typeface="+mn-lt"/>
                <a:ea typeface="+mn-ea"/>
                <a:cs typeface="+mn-cs"/>
              </a:rPr>
              <a:t>circular </a:t>
            </a:r>
            <a:r>
              <a:rPr lang="en-CA" sz="1200" b="1" kern="1200" dirty="0" err="1">
                <a:solidFill>
                  <a:schemeClr val="tx1"/>
                </a:solidFill>
                <a:effectLst/>
                <a:latin typeface="+mn-lt"/>
                <a:ea typeface="+mn-ea"/>
                <a:cs typeface="+mn-cs"/>
              </a:rPr>
              <a:t>crossection</a:t>
            </a:r>
            <a:r>
              <a:rPr lang="en-CA" sz="1200" kern="1200" dirty="0">
                <a:solidFill>
                  <a:schemeClr val="tx1"/>
                </a:solidFill>
                <a:effectLst/>
                <a:latin typeface="+mn-lt"/>
                <a:ea typeface="+mn-ea"/>
                <a:cs typeface="+mn-cs"/>
              </a:rPr>
              <a:t>, which is incompatible with </a:t>
            </a:r>
            <a:r>
              <a:rPr lang="en-CA" sz="1200" b="1" kern="1200" dirty="0">
                <a:solidFill>
                  <a:schemeClr val="tx1"/>
                </a:solidFill>
                <a:effectLst/>
                <a:latin typeface="+mn-lt"/>
                <a:ea typeface="+mn-ea"/>
                <a:cs typeface="+mn-cs"/>
              </a:rPr>
              <a:t>square vortex lattice</a:t>
            </a:r>
            <a:r>
              <a:rPr lang="en-CA" sz="1200" kern="1200" dirty="0">
                <a:solidFill>
                  <a:schemeClr val="tx1"/>
                </a:solidFill>
                <a:effectLst/>
                <a:latin typeface="+mn-lt"/>
                <a:ea typeface="+mn-ea"/>
                <a:cs typeface="+mn-cs"/>
              </a:rPr>
              <a:t> in </a:t>
            </a:r>
            <a:r>
              <a:rPr lang="en-CA" sz="1200" kern="1200" dirty="0" err="1">
                <a:solidFill>
                  <a:schemeClr val="tx1"/>
                </a:solidFill>
                <a:effectLst/>
                <a:latin typeface="+mn-lt"/>
                <a:ea typeface="+mn-ea"/>
                <a:cs typeface="+mn-cs"/>
              </a:rPr>
              <a:t>Sr₂RuO</a:t>
            </a:r>
            <a:r>
              <a:rPr lang="en-CA" sz="1200" kern="1200" dirty="0">
                <a:solidFill>
                  <a:schemeClr val="tx1"/>
                </a:solidFill>
                <a:effectLst/>
                <a:latin typeface="+mn-lt"/>
                <a:ea typeface="+mn-ea"/>
                <a:cs typeface="+mn-cs"/>
              </a:rPr>
              <a:t>₄.</a:t>
            </a:r>
          </a:p>
        </p:txBody>
      </p:sp>
      <p:sp>
        <p:nvSpPr>
          <p:cNvPr id="4" name="Slide Number Placeholder 3"/>
          <p:cNvSpPr>
            <a:spLocks noGrp="1"/>
          </p:cNvSpPr>
          <p:nvPr>
            <p:ph type="sldNum" sz="quarter" idx="5"/>
          </p:nvPr>
        </p:nvSpPr>
        <p:spPr/>
        <p:txBody>
          <a:bodyPr/>
          <a:lstStyle/>
          <a:p>
            <a:fld id="{EE14DFB0-391D-4A05-985A-0ACD3315C230}" type="slidenum">
              <a:rPr lang="en-CA" smtClean="0"/>
              <a:t>7</a:t>
            </a:fld>
            <a:endParaRPr lang="en-CA"/>
          </a:p>
        </p:txBody>
      </p:sp>
    </p:spTree>
    <p:extLst>
      <p:ext uri="{BB962C8B-B14F-4D97-AF65-F5344CB8AC3E}">
        <p14:creationId xmlns:p14="http://schemas.microsoft.com/office/powerpoint/2010/main" val="315079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9F188-F3B9-EE9B-CE24-CAE986ABB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F9F7F-FF2E-B2F1-654F-82B2CAABC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D1116-3A2C-B85C-C692-EF9E0C72FDA5}"/>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As an </a:t>
            </a:r>
            <a:r>
              <a:rPr lang="en-CA" sz="1200" b="1" kern="1200" dirty="0">
                <a:solidFill>
                  <a:schemeClr val="tx1"/>
                </a:solidFill>
                <a:effectLst/>
                <a:latin typeface="+mn-lt"/>
                <a:ea typeface="+mn-ea"/>
                <a:cs typeface="+mn-cs"/>
              </a:rPr>
              <a:t>alternative</a:t>
            </a:r>
            <a:r>
              <a:rPr lang="en-CA" sz="1200" kern="1200" dirty="0">
                <a:solidFill>
                  <a:schemeClr val="tx1"/>
                </a:solidFill>
                <a:effectLst/>
                <a:latin typeface="+mn-lt"/>
                <a:ea typeface="+mn-ea"/>
                <a:cs typeface="+mn-cs"/>
              </a:rPr>
              <a:t> to the second moment method, the </a:t>
            </a:r>
            <a:r>
              <a:rPr lang="en-CA" sz="1200" b="1" kern="1200" dirty="0">
                <a:solidFill>
                  <a:schemeClr val="tx1"/>
                </a:solidFill>
                <a:effectLst/>
                <a:latin typeface="+mn-lt"/>
                <a:ea typeface="+mn-ea"/>
                <a:cs typeface="+mn-cs"/>
              </a:rPr>
              <a:t>transverse-field </a:t>
            </a:r>
            <a:r>
              <a:rPr lang="en-CA" sz="1200" b="1" kern="1200" dirty="0" err="1">
                <a:solidFill>
                  <a:schemeClr val="tx1"/>
                </a:solidFill>
                <a:effectLst/>
                <a:latin typeface="+mn-lt"/>
                <a:ea typeface="+mn-ea"/>
                <a:cs typeface="+mn-cs"/>
              </a:rPr>
              <a:t>μSR</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spectra can be fitted to a </a:t>
            </a:r>
            <a:r>
              <a:rPr lang="en-CA" sz="1200" b="1" kern="1200" dirty="0">
                <a:solidFill>
                  <a:schemeClr val="tx1"/>
                </a:solidFill>
                <a:effectLst/>
                <a:latin typeface="+mn-lt"/>
                <a:ea typeface="+mn-ea"/>
                <a:cs typeface="+mn-cs"/>
              </a:rPr>
              <a:t>theoretical model for the magnetic field profile</a:t>
            </a:r>
            <a:r>
              <a:rPr lang="en-CA" sz="1200" kern="1200" dirty="0">
                <a:solidFill>
                  <a:schemeClr val="tx1"/>
                </a:solidFill>
                <a:effectLst/>
                <a:latin typeface="+mn-lt"/>
                <a:ea typeface="+mn-ea"/>
                <a:cs typeface="+mn-cs"/>
              </a:rPr>
              <a:t> inside the vortex lattice </a:t>
            </a:r>
            <a:r>
              <a:rPr lang="en-CA" sz="1200" b="1" kern="1200" dirty="0">
                <a:solidFill>
                  <a:schemeClr val="tx1"/>
                </a:solidFill>
                <a:effectLst/>
                <a:latin typeface="+mn-lt"/>
                <a:ea typeface="+mn-ea"/>
                <a:cs typeface="+mn-cs"/>
              </a:rPr>
              <a:t>[B-of-r]</a:t>
            </a:r>
            <a:r>
              <a:rPr lang="en-CA" sz="1200" kern="1200" dirty="0">
                <a:solidFill>
                  <a:schemeClr val="tx1"/>
                </a:solidFill>
                <a:effectLst/>
                <a:latin typeface="+mn-lt"/>
                <a:ea typeface="+mn-ea"/>
                <a:cs typeface="+mn-cs"/>
              </a:rPr>
              <a:t>. The </a:t>
            </a:r>
            <a:r>
              <a:rPr lang="en-CA" sz="1200" b="1" kern="1200" dirty="0">
                <a:solidFill>
                  <a:schemeClr val="tx1"/>
                </a:solidFill>
                <a:effectLst/>
                <a:latin typeface="+mn-lt"/>
                <a:ea typeface="+mn-ea"/>
                <a:cs typeface="+mn-cs"/>
              </a:rPr>
              <a:t>sample contribution</a:t>
            </a:r>
            <a:r>
              <a:rPr lang="en-CA" sz="1200" kern="1200" dirty="0">
                <a:solidFill>
                  <a:schemeClr val="tx1"/>
                </a:solidFill>
                <a:effectLst/>
                <a:latin typeface="+mn-lt"/>
                <a:ea typeface="+mn-ea"/>
                <a:cs typeface="+mn-cs"/>
              </a:rPr>
              <a:t> is calculated at </a:t>
            </a:r>
            <a:r>
              <a:rPr lang="en-CA" sz="1200" b="1" kern="1200" dirty="0">
                <a:solidFill>
                  <a:schemeClr val="tx1"/>
                </a:solidFill>
                <a:effectLst/>
                <a:latin typeface="+mn-lt"/>
                <a:ea typeface="+mn-ea"/>
                <a:cs typeface="+mn-cs"/>
              </a:rPr>
              <a:t>each position [r]</a:t>
            </a:r>
            <a:r>
              <a:rPr lang="en-CA" sz="1200" kern="1200" dirty="0">
                <a:solidFill>
                  <a:schemeClr val="tx1"/>
                </a:solidFill>
                <a:effectLst/>
                <a:latin typeface="+mn-lt"/>
                <a:ea typeface="+mn-ea"/>
                <a:cs typeface="+mn-cs"/>
              </a:rPr>
              <a:t> within the vortex lattice </a:t>
            </a:r>
            <a:r>
              <a:rPr lang="en-CA" sz="1200" b="1" kern="1200" dirty="0">
                <a:solidFill>
                  <a:schemeClr val="tx1"/>
                </a:solidFill>
                <a:effectLst/>
                <a:latin typeface="+mn-lt"/>
                <a:ea typeface="+mn-ea"/>
                <a:cs typeface="+mn-cs"/>
              </a:rPr>
              <a:t>unit cell</a:t>
            </a:r>
            <a:r>
              <a:rPr lang="en-CA" sz="1200" kern="1200" dirty="0">
                <a:solidFill>
                  <a:schemeClr val="tx1"/>
                </a:solidFill>
                <a:effectLst/>
                <a:latin typeface="+mn-lt"/>
                <a:ea typeface="+mn-ea"/>
                <a:cs typeface="+mn-cs"/>
              </a:rPr>
              <a:t>, and the resulting sum is multiplied by </a:t>
            </a:r>
            <a:r>
              <a:rPr lang="en-CA" sz="1200" b="1" kern="1200" dirty="0">
                <a:solidFill>
                  <a:schemeClr val="tx1"/>
                </a:solidFill>
                <a:effectLst/>
                <a:latin typeface="+mn-lt"/>
                <a:ea typeface="+mn-ea"/>
                <a:cs typeface="+mn-cs"/>
              </a:rPr>
              <a:t>Gaussian depolarization factors</a:t>
            </a:r>
            <a:r>
              <a:rPr lang="en-CA" sz="1200" kern="1200" dirty="0">
                <a:solidFill>
                  <a:schemeClr val="tx1"/>
                </a:solidFill>
                <a:effectLst/>
                <a:latin typeface="+mn-lt"/>
                <a:ea typeface="+mn-ea"/>
                <a:cs typeface="+mn-cs"/>
              </a:rPr>
              <a:t> to which result from nuclear dipole moments and vortex lattice disorder. The </a:t>
            </a:r>
            <a:r>
              <a:rPr lang="en-CA" sz="1200" b="1" kern="1200" dirty="0">
                <a:solidFill>
                  <a:schemeClr val="tx1"/>
                </a:solidFill>
                <a:effectLst/>
                <a:latin typeface="+mn-lt"/>
                <a:ea typeface="+mn-ea"/>
                <a:cs typeface="+mn-cs"/>
              </a:rPr>
              <a:t>background</a:t>
            </a:r>
            <a:r>
              <a:rPr lang="en-CA" sz="1200" kern="1200" dirty="0">
                <a:solidFill>
                  <a:schemeClr val="tx1"/>
                </a:solidFill>
                <a:effectLst/>
                <a:latin typeface="+mn-lt"/>
                <a:ea typeface="+mn-ea"/>
                <a:cs typeface="+mn-cs"/>
              </a:rPr>
              <a:t> term is treated </a:t>
            </a:r>
            <a:r>
              <a:rPr lang="en-CA" sz="1200" b="1" kern="1200" dirty="0">
                <a:solidFill>
                  <a:schemeClr val="tx1"/>
                </a:solidFill>
                <a:effectLst/>
                <a:latin typeface="+mn-lt"/>
                <a:ea typeface="+mn-ea"/>
                <a:cs typeface="+mn-cs"/>
              </a:rPr>
              <a:t>identically to that</a:t>
            </a:r>
            <a:r>
              <a:rPr lang="en-CA" sz="1200" kern="1200" dirty="0">
                <a:solidFill>
                  <a:schemeClr val="tx1"/>
                </a:solidFill>
                <a:effectLst/>
                <a:latin typeface="+mn-lt"/>
                <a:ea typeface="+mn-ea"/>
                <a:cs typeface="+mn-cs"/>
              </a:rPr>
              <a:t> in the second moment method. The </a:t>
            </a:r>
            <a:r>
              <a:rPr lang="en-CA" sz="1200" b="1" kern="1200" dirty="0">
                <a:solidFill>
                  <a:schemeClr val="tx1"/>
                </a:solidFill>
                <a:effectLst/>
                <a:latin typeface="+mn-lt"/>
                <a:ea typeface="+mn-ea"/>
                <a:cs typeface="+mn-cs"/>
              </a:rPr>
              <a:t>form of [B-of-r]</a:t>
            </a:r>
            <a:r>
              <a:rPr lang="en-CA" sz="1200" kern="1200" dirty="0">
                <a:solidFill>
                  <a:schemeClr val="tx1"/>
                </a:solidFill>
                <a:effectLst/>
                <a:latin typeface="+mn-lt"/>
                <a:ea typeface="+mn-ea"/>
                <a:cs typeface="+mn-cs"/>
              </a:rPr>
              <a:t> depends on the specific </a:t>
            </a:r>
            <a:r>
              <a:rPr lang="en-CA" sz="1200" b="1" kern="1200" dirty="0">
                <a:solidFill>
                  <a:schemeClr val="tx1"/>
                </a:solidFill>
                <a:effectLst/>
                <a:latin typeface="+mn-lt"/>
                <a:ea typeface="+mn-ea"/>
                <a:cs typeface="+mn-cs"/>
              </a:rPr>
              <a:t>theoretical model chosen</a:t>
            </a:r>
            <a:r>
              <a:rPr lang="en-CA" sz="1200" kern="1200" dirty="0">
                <a:solidFill>
                  <a:schemeClr val="tx1"/>
                </a:solidFill>
                <a:effectLst/>
                <a:latin typeface="+mn-lt"/>
                <a:ea typeface="+mn-ea"/>
                <a:cs typeface="+mn-cs"/>
              </a:rPr>
              <a:t> for the analysis.</a:t>
            </a:r>
          </a:p>
        </p:txBody>
      </p:sp>
      <p:sp>
        <p:nvSpPr>
          <p:cNvPr id="4" name="Slide Number Placeholder 3">
            <a:extLst>
              <a:ext uri="{FF2B5EF4-FFF2-40B4-BE49-F238E27FC236}">
                <a16:creationId xmlns:a16="http://schemas.microsoft.com/office/drawing/2014/main" id="{1353A43B-5B87-9583-5267-5C6B79CC8805}"/>
              </a:ext>
            </a:extLst>
          </p:cNvPr>
          <p:cNvSpPr>
            <a:spLocks noGrp="1"/>
          </p:cNvSpPr>
          <p:nvPr>
            <p:ph type="sldNum" sz="quarter" idx="5"/>
          </p:nvPr>
        </p:nvSpPr>
        <p:spPr/>
        <p:txBody>
          <a:bodyPr/>
          <a:lstStyle/>
          <a:p>
            <a:fld id="{EE14DFB0-391D-4A05-985A-0ACD3315C230}" type="slidenum">
              <a:rPr lang="en-CA" smtClean="0"/>
              <a:t>8</a:t>
            </a:fld>
            <a:endParaRPr lang="en-CA"/>
          </a:p>
        </p:txBody>
      </p:sp>
    </p:spTree>
    <p:extLst>
      <p:ext uri="{BB962C8B-B14F-4D97-AF65-F5344CB8AC3E}">
        <p14:creationId xmlns:p14="http://schemas.microsoft.com/office/powerpoint/2010/main" val="125020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CC97-421A-5120-C9EE-61410D09F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1750-30E6-DA51-E14F-F5C93076F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72B9C-2603-9F65-518E-5F9BB6013091}"/>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First, we applied a </a:t>
            </a:r>
            <a:r>
              <a:rPr lang="en-CA" sz="1200" b="1" kern="1200" dirty="0">
                <a:solidFill>
                  <a:schemeClr val="tx1"/>
                </a:solidFill>
                <a:effectLst/>
                <a:latin typeface="+mn-lt"/>
                <a:ea typeface="+mn-ea"/>
                <a:cs typeface="+mn-cs"/>
              </a:rPr>
              <a:t>nonlocal London model</a:t>
            </a:r>
            <a:r>
              <a:rPr lang="en-CA" sz="1200" kern="1200" dirty="0">
                <a:solidFill>
                  <a:schemeClr val="tx1"/>
                </a:solidFill>
                <a:effectLst/>
                <a:latin typeface="+mn-lt"/>
                <a:ea typeface="+mn-ea"/>
                <a:cs typeface="+mn-cs"/>
              </a:rPr>
              <a:t>, developed by </a:t>
            </a:r>
            <a:r>
              <a:rPr lang="en-CA" sz="1200" b="1" kern="1200" dirty="0">
                <a:solidFill>
                  <a:schemeClr val="tx1"/>
                </a:solidFill>
                <a:effectLst/>
                <a:latin typeface="+mn-lt"/>
                <a:ea typeface="+mn-ea"/>
                <a:cs typeface="+mn-cs"/>
              </a:rPr>
              <a:t>Kogan et al.</a:t>
            </a:r>
            <a:r>
              <a:rPr lang="en-CA" sz="1200" kern="1200" dirty="0">
                <a:solidFill>
                  <a:schemeClr val="tx1"/>
                </a:solidFill>
                <a:effectLst/>
                <a:latin typeface="+mn-lt"/>
                <a:ea typeface="+mn-ea"/>
                <a:cs typeface="+mn-cs"/>
              </a:rPr>
              <a:t>, to the </a:t>
            </a:r>
            <a:r>
              <a:rPr lang="en-CA" sz="1200" b="1" kern="1200" dirty="0">
                <a:solidFill>
                  <a:schemeClr val="tx1"/>
                </a:solidFill>
                <a:effectLst/>
                <a:latin typeface="+mn-lt"/>
                <a:ea typeface="+mn-ea"/>
                <a:cs typeface="+mn-cs"/>
              </a:rPr>
              <a:t>data from the Luke’s paper</a:t>
            </a:r>
            <a:r>
              <a:rPr lang="en-CA" sz="1200" kern="1200" dirty="0">
                <a:solidFill>
                  <a:schemeClr val="tx1"/>
                </a:solidFill>
                <a:effectLst/>
                <a:latin typeface="+mn-lt"/>
                <a:ea typeface="+mn-ea"/>
                <a:cs typeface="+mn-cs"/>
              </a:rPr>
              <a:t>. This model incorporates </a:t>
            </a:r>
            <a:r>
              <a:rPr lang="en-CA" sz="1200" b="1" kern="1200" dirty="0">
                <a:solidFill>
                  <a:schemeClr val="tx1"/>
                </a:solidFill>
                <a:effectLst/>
                <a:latin typeface="+mn-lt"/>
                <a:ea typeface="+mn-ea"/>
                <a:cs typeface="+mn-cs"/>
              </a:rPr>
              <a:t>nonlocal corrections to the London equations</a:t>
            </a:r>
            <a:r>
              <a:rPr lang="en-CA" sz="1200" kern="1200" dirty="0">
                <a:solidFill>
                  <a:schemeClr val="tx1"/>
                </a:solidFill>
                <a:effectLst/>
                <a:latin typeface="+mn-lt"/>
                <a:ea typeface="+mn-ea"/>
                <a:cs typeface="+mn-cs"/>
              </a:rPr>
              <a:t>, along with an </a:t>
            </a:r>
            <a:r>
              <a:rPr lang="en-CA" sz="1200" b="1" kern="1200" dirty="0">
                <a:solidFill>
                  <a:schemeClr val="tx1"/>
                </a:solidFill>
                <a:effectLst/>
                <a:latin typeface="+mn-lt"/>
                <a:ea typeface="+mn-ea"/>
                <a:cs typeface="+mn-cs"/>
              </a:rPr>
              <a:t>anisotropic cutoff</a:t>
            </a:r>
            <a:r>
              <a:rPr lang="en-CA" sz="1200" kern="1200" dirty="0">
                <a:solidFill>
                  <a:schemeClr val="tx1"/>
                </a:solidFill>
                <a:effectLst/>
                <a:latin typeface="+mn-lt"/>
                <a:ea typeface="+mn-ea"/>
                <a:cs typeface="+mn-cs"/>
              </a:rPr>
              <a:t> term that accounts for the </a:t>
            </a:r>
            <a:r>
              <a:rPr lang="en-CA" sz="1200" b="1" kern="1200" dirty="0">
                <a:solidFill>
                  <a:schemeClr val="tx1"/>
                </a:solidFill>
                <a:effectLst/>
                <a:latin typeface="+mn-lt"/>
                <a:ea typeface="+mn-ea"/>
                <a:cs typeface="+mn-cs"/>
              </a:rPr>
              <a:t>finite size of the vortex cores</a:t>
            </a:r>
            <a:r>
              <a:rPr lang="en-CA" sz="1200" kern="1200" dirty="0">
                <a:solidFill>
                  <a:schemeClr val="tx1"/>
                </a:solidFill>
                <a:effectLst/>
                <a:latin typeface="+mn-lt"/>
                <a:ea typeface="+mn-ea"/>
                <a:cs typeface="+mn-cs"/>
              </a:rPr>
              <a:t>. The graph shows the </a:t>
            </a:r>
            <a:r>
              <a:rPr lang="en-CA" sz="1200" b="1" kern="1200" dirty="0">
                <a:solidFill>
                  <a:schemeClr val="tx1"/>
                </a:solidFill>
                <a:effectLst/>
                <a:latin typeface="+mn-lt"/>
                <a:ea typeface="+mn-ea"/>
                <a:cs typeface="+mn-cs"/>
              </a:rPr>
              <a:t>Fourier transform</a:t>
            </a:r>
            <a:r>
              <a:rPr lang="en-CA" sz="1200" kern="1200" dirty="0">
                <a:solidFill>
                  <a:schemeClr val="tx1"/>
                </a:solidFill>
                <a:effectLst/>
                <a:latin typeface="+mn-lt"/>
                <a:ea typeface="+mn-ea"/>
                <a:cs typeface="+mn-cs"/>
              </a:rPr>
              <a:t> of the </a:t>
            </a:r>
            <a:r>
              <a:rPr lang="en-CA" sz="1200" b="1" kern="1200" dirty="0">
                <a:solidFill>
                  <a:schemeClr val="tx1"/>
                </a:solidFill>
                <a:effectLst/>
                <a:latin typeface="+mn-lt"/>
                <a:ea typeface="+mn-ea"/>
                <a:cs typeface="+mn-cs"/>
              </a:rPr>
              <a:t>data and the model</a:t>
            </a:r>
            <a:r>
              <a:rPr lang="en-CA" sz="1200" kern="1200" dirty="0">
                <a:solidFill>
                  <a:schemeClr val="tx1"/>
                </a:solidFill>
                <a:effectLst/>
                <a:latin typeface="+mn-lt"/>
                <a:ea typeface="+mn-ea"/>
                <a:cs typeface="+mn-cs"/>
              </a:rPr>
              <a:t> fit, with the </a:t>
            </a:r>
            <a:r>
              <a:rPr lang="en-CA" sz="1200" b="1" kern="1200" dirty="0">
                <a:solidFill>
                  <a:schemeClr val="tx1"/>
                </a:solidFill>
                <a:effectLst/>
                <a:latin typeface="+mn-lt"/>
                <a:ea typeface="+mn-ea"/>
                <a:cs typeface="+mn-cs"/>
              </a:rPr>
              <a:t>contour plot</a:t>
            </a:r>
            <a:r>
              <a:rPr lang="en-CA" sz="1200" kern="1200" dirty="0">
                <a:solidFill>
                  <a:schemeClr val="tx1"/>
                </a:solidFill>
                <a:effectLst/>
                <a:latin typeface="+mn-lt"/>
                <a:ea typeface="+mn-ea"/>
                <a:cs typeface="+mn-cs"/>
              </a:rPr>
              <a:t> being the field profile [B-of-r]</a:t>
            </a:r>
            <a:r>
              <a:rPr lang="en-CA" sz="1200" b="1" kern="1200" dirty="0">
                <a:solidFill>
                  <a:schemeClr val="tx1"/>
                </a:solidFill>
                <a:effectLst/>
                <a:latin typeface="+mn-lt"/>
                <a:ea typeface="+mn-ea"/>
                <a:cs typeface="+mn-cs"/>
              </a:rPr>
              <a:t> from the fit</a:t>
            </a:r>
            <a:r>
              <a:rPr lang="en-CA" sz="1200" kern="1200" dirty="0">
                <a:solidFill>
                  <a:schemeClr val="tx1"/>
                </a:solidFill>
                <a:effectLst/>
                <a:latin typeface="+mn-lt"/>
                <a:ea typeface="+mn-ea"/>
                <a:cs typeface="+mn-cs"/>
              </a:rPr>
              <a:t>. As you can see, the </a:t>
            </a:r>
            <a:r>
              <a:rPr lang="en-CA" sz="1200" b="1" kern="1200" dirty="0">
                <a:solidFill>
                  <a:schemeClr val="tx1"/>
                </a:solidFill>
                <a:effectLst/>
                <a:latin typeface="+mn-lt"/>
                <a:ea typeface="+mn-ea"/>
                <a:cs typeface="+mn-cs"/>
              </a:rPr>
              <a:t>model fails</a:t>
            </a:r>
            <a:r>
              <a:rPr lang="en-CA" sz="1200" kern="1200" dirty="0">
                <a:solidFill>
                  <a:schemeClr val="tx1"/>
                </a:solidFill>
                <a:effectLst/>
                <a:latin typeface="+mn-lt"/>
                <a:ea typeface="+mn-ea"/>
                <a:cs typeface="+mn-cs"/>
              </a:rPr>
              <a:t> to adequately capture the </a:t>
            </a:r>
            <a:r>
              <a:rPr lang="en-CA" sz="1200" b="1" kern="1200" dirty="0">
                <a:solidFill>
                  <a:schemeClr val="tx1"/>
                </a:solidFill>
                <a:effectLst/>
                <a:latin typeface="+mn-lt"/>
                <a:ea typeface="+mn-ea"/>
                <a:cs typeface="+mn-cs"/>
              </a:rPr>
              <a:t>low-field shoulder</a:t>
            </a:r>
            <a:r>
              <a:rPr lang="en-CA" sz="1200" kern="1200" dirty="0">
                <a:solidFill>
                  <a:schemeClr val="tx1"/>
                </a:solidFill>
                <a:effectLst/>
                <a:latin typeface="+mn-lt"/>
                <a:ea typeface="+mn-ea"/>
                <a:cs typeface="+mn-cs"/>
              </a:rPr>
              <a:t> - associated with the </a:t>
            </a:r>
            <a:r>
              <a:rPr lang="en-CA" sz="1200" b="1" kern="1200" dirty="0">
                <a:solidFill>
                  <a:schemeClr val="tx1"/>
                </a:solidFill>
                <a:effectLst/>
                <a:latin typeface="+mn-lt"/>
                <a:ea typeface="+mn-ea"/>
                <a:cs typeface="+mn-cs"/>
              </a:rPr>
              <a:t>minimum field</a:t>
            </a:r>
            <a:r>
              <a:rPr lang="en-CA" sz="1200" kern="1200" dirty="0">
                <a:solidFill>
                  <a:schemeClr val="tx1"/>
                </a:solidFill>
                <a:effectLst/>
                <a:latin typeface="+mn-lt"/>
                <a:ea typeface="+mn-ea"/>
                <a:cs typeface="+mn-cs"/>
              </a:rPr>
              <a:t> - and the </a:t>
            </a:r>
            <a:r>
              <a:rPr lang="en-CA" sz="1200" b="1" kern="1200" dirty="0">
                <a:solidFill>
                  <a:schemeClr val="tx1"/>
                </a:solidFill>
                <a:effectLst/>
                <a:latin typeface="+mn-lt"/>
                <a:ea typeface="+mn-ea"/>
                <a:cs typeface="+mn-cs"/>
              </a:rPr>
              <a:t>left-side frequency peak</a:t>
            </a:r>
            <a:r>
              <a:rPr lang="en-CA" sz="1200" kern="1200" dirty="0">
                <a:solidFill>
                  <a:schemeClr val="tx1"/>
                </a:solidFill>
                <a:effectLst/>
                <a:latin typeface="+mn-lt"/>
                <a:ea typeface="+mn-ea"/>
                <a:cs typeface="+mn-cs"/>
              </a:rPr>
              <a:t>, corresponding to the </a:t>
            </a:r>
            <a:r>
              <a:rPr lang="en-CA" sz="1200" b="1" kern="1200" dirty="0">
                <a:solidFill>
                  <a:schemeClr val="tx1"/>
                </a:solidFill>
                <a:effectLst/>
                <a:latin typeface="+mn-lt"/>
                <a:ea typeface="+mn-ea"/>
                <a:cs typeface="+mn-cs"/>
              </a:rPr>
              <a:t>saddle point</a:t>
            </a:r>
            <a:r>
              <a:rPr lang="en-CA" sz="1200" kern="1200" dirty="0">
                <a:solidFill>
                  <a:schemeClr val="tx1"/>
                </a:solidFill>
                <a:effectLst/>
                <a:latin typeface="+mn-lt"/>
                <a:ea typeface="+mn-ea"/>
                <a:cs typeface="+mn-cs"/>
              </a:rPr>
              <a:t> in the field distribution. This result is </a:t>
            </a:r>
            <a:r>
              <a:rPr lang="en-CA" sz="1200" b="1" kern="1200" dirty="0">
                <a:solidFill>
                  <a:schemeClr val="tx1"/>
                </a:solidFill>
                <a:effectLst/>
                <a:latin typeface="+mn-lt"/>
                <a:ea typeface="+mn-ea"/>
                <a:cs typeface="+mn-cs"/>
              </a:rPr>
              <a:t>not unexpected</a:t>
            </a:r>
            <a:r>
              <a:rPr lang="en-CA" sz="1200" kern="1200" dirty="0">
                <a:solidFill>
                  <a:schemeClr val="tx1"/>
                </a:solidFill>
                <a:effectLst/>
                <a:latin typeface="+mn-lt"/>
                <a:ea typeface="+mn-ea"/>
                <a:cs typeface="+mn-cs"/>
              </a:rPr>
              <a:t>, as the nonlocal London model is strictly valid </a:t>
            </a:r>
            <a:r>
              <a:rPr lang="en-CA" sz="1200" b="1" kern="1200" dirty="0">
                <a:solidFill>
                  <a:schemeClr val="tx1"/>
                </a:solidFill>
                <a:effectLst/>
                <a:latin typeface="+mn-lt"/>
                <a:ea typeface="+mn-ea"/>
                <a:cs typeface="+mn-cs"/>
              </a:rPr>
              <a:t>only for high-[kappa]</a:t>
            </a:r>
            <a:r>
              <a:rPr lang="en-CA" sz="1200" kern="1200" dirty="0">
                <a:solidFill>
                  <a:schemeClr val="tx1"/>
                </a:solidFill>
                <a:effectLst/>
                <a:latin typeface="+mn-lt"/>
                <a:ea typeface="+mn-ea"/>
                <a:cs typeface="+mn-cs"/>
              </a:rPr>
              <a:t> superconductors.</a:t>
            </a:r>
          </a:p>
        </p:txBody>
      </p:sp>
      <p:sp>
        <p:nvSpPr>
          <p:cNvPr id="4" name="Slide Number Placeholder 3">
            <a:extLst>
              <a:ext uri="{FF2B5EF4-FFF2-40B4-BE49-F238E27FC236}">
                <a16:creationId xmlns:a16="http://schemas.microsoft.com/office/drawing/2014/main" id="{BB37890E-6ED1-24E2-FE01-C22D70055278}"/>
              </a:ext>
            </a:extLst>
          </p:cNvPr>
          <p:cNvSpPr>
            <a:spLocks noGrp="1"/>
          </p:cNvSpPr>
          <p:nvPr>
            <p:ph type="sldNum" sz="quarter" idx="5"/>
          </p:nvPr>
        </p:nvSpPr>
        <p:spPr/>
        <p:txBody>
          <a:bodyPr/>
          <a:lstStyle/>
          <a:p>
            <a:fld id="{EE14DFB0-391D-4A05-985A-0ACD3315C230}" type="slidenum">
              <a:rPr lang="en-CA" smtClean="0"/>
              <a:t>9</a:t>
            </a:fld>
            <a:endParaRPr lang="en-CA"/>
          </a:p>
        </p:txBody>
      </p:sp>
    </p:spTree>
    <p:extLst>
      <p:ext uri="{BB962C8B-B14F-4D97-AF65-F5344CB8AC3E}">
        <p14:creationId xmlns:p14="http://schemas.microsoft.com/office/powerpoint/2010/main" val="252019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F62303-0E6B-49E9-B71D-BC7EF88F713E}" type="datetimeFigureOut">
              <a:rPr lang="en-CA" smtClean="0"/>
              <a:t>2025-07-19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490405-D8B7-4E31-91AF-B9CD57597C6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66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62303-0E6B-49E9-B71D-BC7EF88F713E}" type="datetimeFigureOut">
              <a:rPr lang="en-CA" smtClean="0"/>
              <a:t>2025-07-19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124541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62303-0E6B-49E9-B71D-BC7EF88F713E}" type="datetimeFigureOut">
              <a:rPr lang="en-CA" smtClean="0"/>
              <a:t>2025-07-19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256847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62303-0E6B-49E9-B71D-BC7EF88F713E}" type="datetimeFigureOut">
              <a:rPr lang="en-CA" smtClean="0"/>
              <a:t>2025-07-19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85782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F62303-0E6B-49E9-B71D-BC7EF88F713E}" type="datetimeFigureOut">
              <a:rPr lang="en-CA" smtClean="0"/>
              <a:t>2025-07-19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490405-D8B7-4E31-91AF-B9CD57597C61}"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86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F62303-0E6B-49E9-B71D-BC7EF88F713E}" type="datetimeFigureOut">
              <a:rPr lang="en-CA" smtClean="0"/>
              <a:t>2025-07-19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153719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F62303-0E6B-49E9-B71D-BC7EF88F713E}" type="datetimeFigureOut">
              <a:rPr lang="en-CA" smtClean="0"/>
              <a:t>2025-07-19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418572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F62303-0E6B-49E9-B71D-BC7EF88F713E}" type="datetimeFigureOut">
              <a:rPr lang="en-CA" smtClean="0"/>
              <a:t>2025-07-19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236322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F62303-0E6B-49E9-B71D-BC7EF88F713E}" type="datetimeFigureOut">
              <a:rPr lang="en-CA" smtClean="0"/>
              <a:t>2025-07-19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422441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F62303-0E6B-49E9-B71D-BC7EF88F713E}" type="datetimeFigureOut">
              <a:rPr lang="en-CA" smtClean="0"/>
              <a:t>2025-07-19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490405-D8B7-4E31-91AF-B9CD57597C61}" type="slidenum">
              <a:rPr lang="en-CA" smtClean="0"/>
              <a:t>‹#›</a:t>
            </a:fld>
            <a:endParaRPr lang="en-CA"/>
          </a:p>
        </p:txBody>
      </p:sp>
    </p:spTree>
    <p:extLst>
      <p:ext uri="{BB962C8B-B14F-4D97-AF65-F5344CB8AC3E}">
        <p14:creationId xmlns:p14="http://schemas.microsoft.com/office/powerpoint/2010/main" val="5189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F62303-0E6B-49E9-B71D-BC7EF88F713E}" type="datetimeFigureOut">
              <a:rPr lang="en-CA" smtClean="0"/>
              <a:t>2025-07-19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490405-D8B7-4E31-91AF-B9CD57597C61}" type="slidenum">
              <a:rPr lang="en-CA" smtClean="0"/>
              <a:t>‹#›</a:t>
            </a:fld>
            <a:endParaRPr lang="en-CA"/>
          </a:p>
        </p:txBody>
      </p:sp>
    </p:spTree>
    <p:extLst>
      <p:ext uri="{BB962C8B-B14F-4D97-AF65-F5344CB8AC3E}">
        <p14:creationId xmlns:p14="http://schemas.microsoft.com/office/powerpoint/2010/main" val="84364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F62303-0E6B-49E9-B71D-BC7EF88F713E}" type="datetimeFigureOut">
              <a:rPr lang="en-CA" smtClean="0"/>
              <a:t>2025-07-19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490405-D8B7-4E31-91AF-B9CD57597C61}"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419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0.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3381B9-FB23-7568-0681-C67A42C3C3D8}"/>
              </a:ext>
            </a:extLst>
          </p:cNvPr>
          <p:cNvSpPr>
            <a:spLocks noGrp="1" noRot="1" noMove="1" noResize="1" noEditPoints="1" noAdjustHandles="1" noChangeArrowheads="1" noChangeShapeType="1"/>
          </p:cNvSpPr>
          <p:nvPr/>
        </p:nvSpPr>
        <p:spPr>
          <a:xfrm>
            <a:off x="952500" y="4130040"/>
            <a:ext cx="10210800" cy="338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17A89CD2-A8BE-DF93-23A2-8506D2827A46}"/>
              </a:ext>
            </a:extLst>
          </p:cNvPr>
          <p:cNvSpPr>
            <a:spLocks noGrp="1"/>
          </p:cNvSpPr>
          <p:nvPr>
            <p:ph type="ctrTitle"/>
          </p:nvPr>
        </p:nvSpPr>
        <p:spPr>
          <a:xfrm>
            <a:off x="0" y="0"/>
            <a:ext cx="12192000" cy="2479249"/>
          </a:xfrm>
        </p:spPr>
        <p:txBody>
          <a:bodyPr>
            <a:normAutofit/>
          </a:bodyPr>
          <a:lstStyle/>
          <a:p>
            <a:pPr algn="ctr"/>
            <a:r>
              <a:rPr lang="en-US" sz="4800" b="1" dirty="0">
                <a:solidFill>
                  <a:schemeClr val="tx1"/>
                </a:solidFill>
                <a:latin typeface="+mn-lt"/>
              </a:rPr>
              <a:t>Atypical vortex lattice and the magnetic penetration depth in superconducting Sr</a:t>
            </a:r>
            <a:r>
              <a:rPr lang="en-US" sz="4800" b="1" baseline="-25000" dirty="0">
                <a:solidFill>
                  <a:schemeClr val="tx1"/>
                </a:solidFill>
                <a:latin typeface="+mn-lt"/>
              </a:rPr>
              <a:t>2</a:t>
            </a:r>
            <a:r>
              <a:rPr lang="en-US" sz="4800" b="1" dirty="0">
                <a:solidFill>
                  <a:schemeClr val="tx1"/>
                </a:solidFill>
                <a:latin typeface="+mn-lt"/>
              </a:rPr>
              <a:t>RuO</a:t>
            </a:r>
            <a:r>
              <a:rPr lang="en-US" sz="4800" b="1" baseline="-25000" dirty="0">
                <a:solidFill>
                  <a:schemeClr val="tx1"/>
                </a:solidFill>
                <a:latin typeface="+mn-lt"/>
              </a:rPr>
              <a:t>4</a:t>
            </a:r>
            <a:r>
              <a:rPr lang="en-US" sz="4800" b="1" dirty="0">
                <a:solidFill>
                  <a:schemeClr val="tx1"/>
                </a:solidFill>
                <a:latin typeface="+mn-lt"/>
              </a:rPr>
              <a:t> deduced by μSR</a:t>
            </a:r>
            <a:r>
              <a:rPr lang="en-US" sz="4800" b="1" baseline="30000" dirty="0">
                <a:solidFill>
                  <a:srgbClr val="FF0000"/>
                </a:solidFill>
                <a:latin typeface="+mn-lt"/>
              </a:rPr>
              <a:t>1</a:t>
            </a:r>
            <a:endParaRPr lang="en-CA" sz="4800" b="1" baseline="30000" dirty="0">
              <a:solidFill>
                <a:srgbClr val="FF0000"/>
              </a:solidFill>
              <a:latin typeface="+mn-lt"/>
            </a:endParaRPr>
          </a:p>
        </p:txBody>
      </p:sp>
      <p:sp>
        <p:nvSpPr>
          <p:cNvPr id="6" name="Title 1">
            <a:extLst>
              <a:ext uri="{FF2B5EF4-FFF2-40B4-BE49-F238E27FC236}">
                <a16:creationId xmlns:a16="http://schemas.microsoft.com/office/drawing/2014/main" id="{65266A76-1822-5DA5-7112-01E21B7FC0B9}"/>
              </a:ext>
            </a:extLst>
          </p:cNvPr>
          <p:cNvSpPr txBox="1">
            <a:spLocks/>
          </p:cNvSpPr>
          <p:nvPr/>
        </p:nvSpPr>
        <p:spPr>
          <a:xfrm>
            <a:off x="0" y="2790333"/>
            <a:ext cx="12192000" cy="112179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400" b="1" i="1" dirty="0">
                <a:solidFill>
                  <a:schemeClr val="tx1"/>
                </a:solidFill>
              </a:rPr>
              <a:t>16</a:t>
            </a:r>
            <a:r>
              <a:rPr lang="en-US" sz="2400" b="1" i="1" baseline="30000" dirty="0">
                <a:solidFill>
                  <a:schemeClr val="tx1"/>
                </a:solidFill>
              </a:rPr>
              <a:t>th</a:t>
            </a:r>
            <a:r>
              <a:rPr lang="en-US" sz="2400" b="1" i="1" dirty="0">
                <a:solidFill>
                  <a:schemeClr val="tx1"/>
                </a:solidFill>
              </a:rPr>
              <a:t> International Conference on Muon Spin Rotation, Relaxation and Resonance (μSR2025)</a:t>
            </a:r>
          </a:p>
          <a:p>
            <a:pPr algn="ctr"/>
            <a:r>
              <a:rPr lang="en-US" sz="800" b="1" i="1" dirty="0">
                <a:solidFill>
                  <a:schemeClr val="tx1"/>
                </a:solidFill>
              </a:rPr>
              <a:t> </a:t>
            </a:r>
          </a:p>
          <a:p>
            <a:pPr algn="ctr"/>
            <a:r>
              <a:rPr lang="en-US" sz="2400" b="1" i="1" dirty="0">
                <a:solidFill>
                  <a:schemeClr val="tx1"/>
                </a:solidFill>
              </a:rPr>
              <a:t>Student Day</a:t>
            </a:r>
            <a:endParaRPr lang="en-CA" sz="2400" b="1" i="1" dirty="0">
              <a:solidFill>
                <a:schemeClr val="tx1"/>
              </a:solidFill>
            </a:endParaRPr>
          </a:p>
        </p:txBody>
      </p:sp>
      <p:pic>
        <p:nvPicPr>
          <p:cNvPr id="1030" name="Picture 6">
            <a:extLst>
              <a:ext uri="{FF2B5EF4-FFF2-40B4-BE49-F238E27FC236}">
                <a16:creationId xmlns:a16="http://schemas.microsoft.com/office/drawing/2014/main" id="{2C503D7E-BE15-FAC1-764E-8DA96DE0A5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0876" y="4637990"/>
            <a:ext cx="2306405" cy="5449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D42FEA3-77CD-6BAE-EFF0-2D3C95C2AADF}"/>
              </a:ext>
            </a:extLst>
          </p:cNvPr>
          <p:cNvSpPr txBox="1">
            <a:spLocks/>
          </p:cNvSpPr>
          <p:nvPr/>
        </p:nvSpPr>
        <p:spPr>
          <a:xfrm>
            <a:off x="2933308" y="5392133"/>
            <a:ext cx="6325384" cy="888476"/>
          </a:xfrm>
          <a:prstGeom prst="rect">
            <a:avLst/>
          </a:prstGeom>
        </p:spPr>
        <p:txBody>
          <a:bodyPr vert="horz" lIns="91440" tIns="45720" rIns="91440" bIns="45720" numCol="2"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400" u="sng" dirty="0">
                <a:solidFill>
                  <a:schemeClr val="tx1"/>
                </a:solidFill>
                <a:latin typeface="+mn-lt"/>
              </a:rPr>
              <a:t>Michael Yakovlev</a:t>
            </a:r>
            <a:br>
              <a:rPr lang="en-US" sz="2400" u="sng" dirty="0">
                <a:solidFill>
                  <a:schemeClr val="tx1"/>
                </a:solidFill>
                <a:latin typeface="+mn-lt"/>
              </a:rPr>
            </a:br>
            <a:r>
              <a:rPr lang="en-US" sz="800" u="sng" dirty="0">
                <a:solidFill>
                  <a:schemeClr val="tx1"/>
                </a:solidFill>
                <a:latin typeface="+mn-lt"/>
              </a:rPr>
              <a:t> </a:t>
            </a:r>
          </a:p>
          <a:p>
            <a:pPr algn="ctr"/>
            <a:r>
              <a:rPr lang="en-US" sz="2400" dirty="0">
                <a:solidFill>
                  <a:schemeClr val="tx1"/>
                </a:solidFill>
                <a:latin typeface="+mn-lt"/>
              </a:rPr>
              <a:t>Jeff Sonier</a:t>
            </a:r>
          </a:p>
          <a:p>
            <a:pPr algn="ctr"/>
            <a:r>
              <a:rPr lang="en-US" sz="2400" dirty="0">
                <a:solidFill>
                  <a:schemeClr val="tx1"/>
                </a:solidFill>
                <a:latin typeface="+mn-lt"/>
              </a:rPr>
              <a:t>Zoe </a:t>
            </a:r>
            <a:r>
              <a:rPr lang="en-US" sz="2400" dirty="0" err="1">
                <a:solidFill>
                  <a:schemeClr val="tx1"/>
                </a:solidFill>
                <a:latin typeface="+mn-lt"/>
              </a:rPr>
              <a:t>Kartsonas</a:t>
            </a:r>
            <a:r>
              <a:rPr lang="en-US" sz="2400" dirty="0">
                <a:solidFill>
                  <a:schemeClr val="tx1"/>
                </a:solidFill>
                <a:latin typeface="+mn-lt"/>
              </a:rPr>
              <a:t> </a:t>
            </a:r>
          </a:p>
        </p:txBody>
      </p:sp>
      <p:pic>
        <p:nvPicPr>
          <p:cNvPr id="1028" name="Picture 4">
            <a:extLst>
              <a:ext uri="{FF2B5EF4-FFF2-40B4-BE49-F238E27FC236}">
                <a16:creationId xmlns:a16="http://schemas.microsoft.com/office/drawing/2014/main" id="{FC29A91F-7FAA-C7BA-01FF-68EB4489E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529" y="4739840"/>
            <a:ext cx="2632163" cy="5449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E2F2466-C267-77B8-1C0F-097104835091}"/>
              </a:ext>
            </a:extLst>
          </p:cNvPr>
          <p:cNvSpPr txBox="1">
            <a:spLocks noGrp="1" noRot="1" noMove="1" noResize="1" noEditPoints="1" noAdjustHandles="1" noChangeArrowheads="1" noChangeShapeType="1"/>
          </p:cNvSpPr>
          <p:nvPr/>
        </p:nvSpPr>
        <p:spPr>
          <a:xfrm>
            <a:off x="4156" y="6399867"/>
            <a:ext cx="12187844" cy="276999"/>
          </a:xfrm>
          <a:prstGeom prst="rect">
            <a:avLst/>
          </a:prstGeom>
          <a:noFill/>
        </p:spPr>
        <p:txBody>
          <a:bodyPr wrap="square" rtlCol="0">
            <a:spAutoFit/>
          </a:bodyPr>
          <a:lstStyle/>
          <a:p>
            <a:r>
              <a:rPr lang="en-US" sz="1200" b="1" dirty="0">
                <a:solidFill>
                  <a:schemeClr val="bg1"/>
                </a:solidFill>
              </a:rPr>
              <a:t>[1] </a:t>
            </a:r>
            <a:r>
              <a:rPr lang="en-US" sz="1200" dirty="0">
                <a:solidFill>
                  <a:schemeClr val="bg1"/>
                </a:solidFill>
              </a:rPr>
              <a:t>M. Yakovlev </a:t>
            </a:r>
            <a:r>
              <a:rPr lang="en-US" sz="1200" i="1" dirty="0">
                <a:solidFill>
                  <a:schemeClr val="bg1"/>
                </a:solidFill>
              </a:rPr>
              <a:t>et al.</a:t>
            </a:r>
            <a:r>
              <a:rPr lang="en-US" sz="1200" dirty="0">
                <a:solidFill>
                  <a:schemeClr val="bg1"/>
                </a:solidFill>
              </a:rPr>
              <a:t>, Phys. Rev. B </a:t>
            </a:r>
            <a:r>
              <a:rPr lang="en-US" sz="1200" b="1" dirty="0">
                <a:solidFill>
                  <a:schemeClr val="bg1"/>
                </a:solidFill>
              </a:rPr>
              <a:t>111</a:t>
            </a:r>
            <a:r>
              <a:rPr lang="en-US" sz="1200" dirty="0">
                <a:solidFill>
                  <a:schemeClr val="bg1"/>
                </a:solidFill>
              </a:rPr>
              <a:t>, 094509 (2025)</a:t>
            </a:r>
            <a:endParaRPr lang="en-CA" sz="1200" dirty="0">
              <a:solidFill>
                <a:schemeClr val="bg1"/>
              </a:solidFill>
            </a:endParaRPr>
          </a:p>
        </p:txBody>
      </p:sp>
      <p:pic>
        <p:nvPicPr>
          <p:cNvPr id="8" name="Picture 8" descr="TRIUMF logo in black">
            <a:extLst>
              <a:ext uri="{FF2B5EF4-FFF2-40B4-BE49-F238E27FC236}">
                <a16:creationId xmlns:a16="http://schemas.microsoft.com/office/drawing/2014/main" id="{7AFB9A97-2EC6-2BD7-CF80-6E5E8444B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8531" y="4767166"/>
            <a:ext cx="1477956" cy="269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whale with blue text&#10;&#10;AI-generated content may be incorrect.">
            <a:extLst>
              <a:ext uri="{FF2B5EF4-FFF2-40B4-BE49-F238E27FC236}">
                <a16:creationId xmlns:a16="http://schemas.microsoft.com/office/drawing/2014/main" id="{C9C5CAAD-BCFD-22E0-DE74-3D1753D375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1055" y="5155614"/>
            <a:ext cx="1395432" cy="1028213"/>
          </a:xfrm>
          <a:prstGeom prst="rect">
            <a:avLst/>
          </a:prstGeom>
          <a:ln w="76200">
            <a:noFill/>
          </a:ln>
          <a:effectLst/>
        </p:spPr>
      </p:pic>
    </p:spTree>
    <p:extLst>
      <p:ext uri="{BB962C8B-B14F-4D97-AF65-F5344CB8AC3E}">
        <p14:creationId xmlns:p14="http://schemas.microsoft.com/office/powerpoint/2010/main" val="152959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8B68E-FC66-F60A-5584-872EF75B9E9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F17075E-C550-8716-6995-2633CD4E9B90}"/>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5" name="Rectangle 4">
                <a:extLst>
                  <a:ext uri="{FF2B5EF4-FFF2-40B4-BE49-F238E27FC236}">
                    <a16:creationId xmlns:a16="http://schemas.microsoft.com/office/drawing/2014/main" id="{CD2A8B16-8926-92FB-5F10-AE5D79ED1518}"/>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A007F824-735F-8686-2A74-8F6ED91623CA}"/>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Theoretical Models of the Local Magnetic field</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1317FE95-652F-4711-779A-7A6CE71D82C3}"/>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9</a:t>
            </a:r>
          </a:p>
        </p:txBody>
      </p:sp>
      <p:grpSp>
        <p:nvGrpSpPr>
          <p:cNvPr id="21" name="Group 20">
            <a:extLst>
              <a:ext uri="{FF2B5EF4-FFF2-40B4-BE49-F238E27FC236}">
                <a16:creationId xmlns:a16="http://schemas.microsoft.com/office/drawing/2014/main" id="{791FB882-AE5B-FB49-E995-599F91A6EF89}"/>
              </a:ext>
            </a:extLst>
          </p:cNvPr>
          <p:cNvGrpSpPr/>
          <p:nvPr/>
        </p:nvGrpSpPr>
        <p:grpSpPr>
          <a:xfrm>
            <a:off x="1408190" y="901184"/>
            <a:ext cx="6088889" cy="4117726"/>
            <a:chOff x="3243638" y="1063322"/>
            <a:chExt cx="5704724" cy="3857927"/>
          </a:xfrm>
        </p:grpSpPr>
        <p:pic>
          <p:nvPicPr>
            <p:cNvPr id="13" name="Picture 12">
              <a:extLst>
                <a:ext uri="{FF2B5EF4-FFF2-40B4-BE49-F238E27FC236}">
                  <a16:creationId xmlns:a16="http://schemas.microsoft.com/office/drawing/2014/main" id="{9BD8F89F-B4F2-E899-28CE-A47C96A14C4F}"/>
                </a:ext>
              </a:extLst>
            </p:cNvPr>
            <p:cNvPicPr>
              <a:picLocks noChangeAspect="1"/>
            </p:cNvPicPr>
            <p:nvPr/>
          </p:nvPicPr>
          <p:blipFill>
            <a:blip r:embed="rId4"/>
            <a:srcRect l="4964" t="18333" r="4964" b="6680"/>
            <a:stretch>
              <a:fillRect/>
            </a:stretch>
          </p:blipFill>
          <p:spPr>
            <a:xfrm>
              <a:off x="3243638" y="1077665"/>
              <a:ext cx="5704724" cy="3843584"/>
            </a:xfrm>
            <a:prstGeom prst="rect">
              <a:avLst/>
            </a:prstGeom>
          </p:spPr>
        </p:pic>
        <p:pic>
          <p:nvPicPr>
            <p:cNvPr id="17" name="Picture 16">
              <a:extLst>
                <a:ext uri="{FF2B5EF4-FFF2-40B4-BE49-F238E27FC236}">
                  <a16:creationId xmlns:a16="http://schemas.microsoft.com/office/drawing/2014/main" id="{B6A633D9-DBF2-2BE6-C64F-C289D1002DD2}"/>
                </a:ext>
              </a:extLst>
            </p:cNvPr>
            <p:cNvPicPr>
              <a:picLocks noChangeAspect="1"/>
            </p:cNvPicPr>
            <p:nvPr/>
          </p:nvPicPr>
          <p:blipFill>
            <a:blip r:embed="rId5">
              <a:alphaModFix/>
            </a:blip>
            <a:srcRect l="4964" t="16655" r="6837" b="19827"/>
            <a:stretch>
              <a:fillRect/>
            </a:stretch>
          </p:blipFill>
          <p:spPr>
            <a:xfrm>
              <a:off x="3243638" y="1063322"/>
              <a:ext cx="5586073" cy="3255774"/>
            </a:xfrm>
            <a:prstGeom prst="rect">
              <a:avLst/>
            </a:prstGeom>
          </p:spPr>
        </p:pic>
        <p:sp>
          <p:nvSpPr>
            <p:cNvPr id="20" name="Rectangle 19">
              <a:extLst>
                <a:ext uri="{FF2B5EF4-FFF2-40B4-BE49-F238E27FC236}">
                  <a16:creationId xmlns:a16="http://schemas.microsoft.com/office/drawing/2014/main" id="{4AD72C08-EB27-E4CA-9042-6C97E59451E7}"/>
                </a:ext>
              </a:extLst>
            </p:cNvPr>
            <p:cNvSpPr/>
            <p:nvPr/>
          </p:nvSpPr>
          <p:spPr>
            <a:xfrm>
              <a:off x="4165600" y="1339850"/>
              <a:ext cx="736600" cy="806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69F77C25-90F3-9B12-C13F-21D0B922E822}"/>
                  </a:ext>
                </a:extLst>
              </p:cNvPr>
              <p:cNvSpPr txBox="1">
                <a:spLocks/>
              </p:cNvSpPr>
              <p:nvPr/>
            </p:nvSpPr>
            <p:spPr>
              <a:xfrm>
                <a:off x="1231282" y="5147586"/>
                <a:ext cx="6811081" cy="12791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9. </a:t>
                </a:r>
                <a:r>
                  <a:rPr lang="en-US" sz="2400" dirty="0">
                    <a:solidFill>
                      <a:schemeClr val="tx1"/>
                    </a:solidFill>
                  </a:rPr>
                  <a:t>Fourier transform of the early TF-</a:t>
                </a:r>
                <a:r>
                  <a:rPr lang="el-GR" sz="2400" dirty="0">
                    <a:solidFill>
                      <a:schemeClr val="tx1"/>
                    </a:solidFill>
                  </a:rPr>
                  <a:t>μ</a:t>
                </a:r>
                <a:r>
                  <a:rPr lang="en-US" sz="2400" dirty="0">
                    <a:solidFill>
                      <a:schemeClr val="tx1"/>
                    </a:solidFill>
                  </a:rPr>
                  <a:t>SR data</a:t>
                </a:r>
                <a:r>
                  <a:rPr lang="en-CA" sz="2400" b="1" baseline="30000" dirty="0">
                    <a:solidFill>
                      <a:srgbClr val="FF0000"/>
                    </a:solidFill>
                  </a:rPr>
                  <a:t>7</a:t>
                </a:r>
                <a:r>
                  <a:rPr lang="en-US" sz="2400" dirty="0">
                    <a:solidFill>
                      <a:schemeClr val="tx1"/>
                    </a:solidFill>
                  </a:rPr>
                  <a:t> and a sample fit to </a:t>
                </a:r>
                <a:r>
                  <a:rPr lang="en-US" sz="2400" b="1" dirty="0">
                    <a:solidFill>
                      <a:schemeClr val="tx1"/>
                    </a:solidFill>
                  </a:rPr>
                  <a:t>Brandt’s iterative model</a:t>
                </a:r>
                <a:r>
                  <a:rPr lang="en-CA" sz="2400" b="1" baseline="30000" dirty="0">
                    <a:solidFill>
                      <a:srgbClr val="FF0000"/>
                    </a:solidFill>
                  </a:rPr>
                  <a:t>9</a:t>
                </a:r>
                <a:r>
                  <a:rPr lang="en-US" sz="2400" dirty="0">
                    <a:solidFill>
                      <a:schemeClr val="tx1"/>
                    </a:solidFill>
                  </a:rPr>
                  <a:t> and associated </a:t>
                </a:r>
                <a14:m>
                  <m:oMath xmlns:m="http://schemas.openxmlformats.org/officeDocument/2006/math">
                    <m:r>
                      <a:rPr lang="en-US" sz="2400" i="1">
                        <a:solidFill>
                          <a:schemeClr val="tx1"/>
                        </a:solidFill>
                        <a:latin typeface="Cambria Math" panose="02040503050406030204" pitchFamily="18" charset="0"/>
                        <a:cs typeface="Arial" panose="020B0604020202020204" pitchFamily="34" charset="0"/>
                      </a:rPr>
                      <m:t>𝐵</m:t>
                    </m:r>
                    <m:r>
                      <a:rPr lang="en-US" sz="2400" i="1">
                        <a:solidFill>
                          <a:schemeClr val="tx1"/>
                        </a:solidFill>
                        <a:latin typeface="Cambria Math" panose="02040503050406030204" pitchFamily="18" charset="0"/>
                        <a:cs typeface="Arial" panose="020B0604020202020204" pitchFamily="34" charset="0"/>
                      </a:rPr>
                      <m:t>(</m:t>
                    </m:r>
                    <m:r>
                      <a:rPr lang="en-US" sz="2400" b="1">
                        <a:solidFill>
                          <a:schemeClr val="tx1"/>
                        </a:solidFill>
                        <a:latin typeface="Cambria Math" panose="02040503050406030204" pitchFamily="18" charset="0"/>
                        <a:cs typeface="Arial" panose="020B0604020202020204" pitchFamily="34" charset="0"/>
                      </a:rPr>
                      <m:t>𝐫</m:t>
                    </m:r>
                    <m:r>
                      <a:rPr lang="en-US" sz="2400" i="1">
                        <a:solidFill>
                          <a:schemeClr val="tx1"/>
                        </a:solidFill>
                        <a:latin typeface="Cambria Math" panose="02040503050406030204" pitchFamily="18" charset="0"/>
                        <a:cs typeface="Arial" panose="020B0604020202020204" pitchFamily="34" charset="0"/>
                      </a:rPr>
                      <m:t>)</m:t>
                    </m:r>
                  </m:oMath>
                </a14:m>
                <a:r>
                  <a:rPr lang="en-CA" sz="2400" dirty="0">
                    <a:solidFill>
                      <a:schemeClr val="tx1"/>
                    </a:solidFill>
                  </a:rPr>
                  <a:t> profile (inset)</a:t>
                </a:r>
                <a:r>
                  <a:rPr lang="en-CA" sz="2400" b="1" baseline="30000" dirty="0">
                    <a:solidFill>
                      <a:srgbClr val="FF0000"/>
                    </a:solidFill>
                  </a:rPr>
                  <a:t>1</a:t>
                </a:r>
                <a:r>
                  <a:rPr lang="en-CA" sz="2400" dirty="0">
                    <a:solidFill>
                      <a:schemeClr val="tx1"/>
                    </a:solidFill>
                  </a:rPr>
                  <a:t>.</a:t>
                </a:r>
              </a:p>
            </p:txBody>
          </p:sp>
        </mc:Choice>
        <mc:Fallback xmlns="">
          <p:sp>
            <p:nvSpPr>
              <p:cNvPr id="22" name="Content Placeholder 2">
                <a:extLst>
                  <a:ext uri="{FF2B5EF4-FFF2-40B4-BE49-F238E27FC236}">
                    <a16:creationId xmlns:a16="http://schemas.microsoft.com/office/drawing/2014/main" id="{69F77C25-90F3-9B12-C13F-21D0B922E822}"/>
                  </a:ext>
                </a:extLst>
              </p:cNvPr>
              <p:cNvSpPr txBox="1">
                <a:spLocks noRot="1" noChangeAspect="1" noMove="1" noResize="1" noEditPoints="1" noAdjustHandles="1" noChangeArrowheads="1" noChangeShapeType="1" noTextEdit="1"/>
              </p:cNvSpPr>
              <p:nvPr/>
            </p:nvSpPr>
            <p:spPr>
              <a:xfrm>
                <a:off x="1231282" y="5147586"/>
                <a:ext cx="6811081" cy="1279118"/>
              </a:xfrm>
              <a:prstGeom prst="rect">
                <a:avLst/>
              </a:prstGeom>
              <a:blipFill>
                <a:blip r:embed="rId6"/>
                <a:stretch>
                  <a:fillRect l="-2775" t="-6667" r="-2686"/>
                </a:stretch>
              </a:blipFill>
            </p:spPr>
            <p:txBody>
              <a:bodyPr/>
              <a:lstStyle/>
              <a:p>
                <a:r>
                  <a:rPr lang="en-CA">
                    <a:noFill/>
                  </a:rPr>
                  <a:t> </a:t>
                </a:r>
              </a:p>
            </p:txBody>
          </p:sp>
        </mc:Fallback>
      </mc:AlternateContent>
      <p:pic>
        <p:nvPicPr>
          <p:cNvPr id="15" name="Picture 14">
            <a:extLst>
              <a:ext uri="{FF2B5EF4-FFF2-40B4-BE49-F238E27FC236}">
                <a16:creationId xmlns:a16="http://schemas.microsoft.com/office/drawing/2014/main" id="{848F3E7C-6205-7B40-2C76-930A2D1B24D0}"/>
              </a:ext>
            </a:extLst>
          </p:cNvPr>
          <p:cNvPicPr>
            <a:picLocks noChangeAspect="1"/>
          </p:cNvPicPr>
          <p:nvPr/>
        </p:nvPicPr>
        <p:blipFill>
          <a:blip r:embed="rId7">
            <a:alphaModFix/>
          </a:blip>
          <a:srcRect l="15662" t="31565" r="6630" b="4824"/>
          <a:stretch>
            <a:fillRect/>
          </a:stretch>
        </p:blipFill>
        <p:spPr>
          <a:xfrm>
            <a:off x="2130796" y="904587"/>
            <a:ext cx="5248851" cy="3471619"/>
          </a:xfrm>
          <a:prstGeom prst="rect">
            <a:avLst/>
          </a:prstGeom>
        </p:spPr>
      </p:pic>
      <p:sp>
        <p:nvSpPr>
          <p:cNvPr id="9" name="Rectangle 8">
            <a:extLst>
              <a:ext uri="{FF2B5EF4-FFF2-40B4-BE49-F238E27FC236}">
                <a16:creationId xmlns:a16="http://schemas.microsoft.com/office/drawing/2014/main" id="{2464C07D-6D1C-7365-3FF5-ACEBCFF26C3D}"/>
              </a:ext>
            </a:extLst>
          </p:cNvPr>
          <p:cNvSpPr/>
          <p:nvPr/>
        </p:nvSpPr>
        <p:spPr>
          <a:xfrm>
            <a:off x="2542351" y="1196333"/>
            <a:ext cx="658393" cy="720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F01B3C4B-60EC-AB55-4085-D60F0D2BB37D}"/>
              </a:ext>
            </a:extLst>
          </p:cNvPr>
          <p:cNvSpPr txBox="1"/>
          <p:nvPr/>
        </p:nvSpPr>
        <p:spPr>
          <a:xfrm>
            <a:off x="4156" y="6399867"/>
            <a:ext cx="12187844" cy="276999"/>
          </a:xfrm>
          <a:prstGeom prst="rect">
            <a:avLst/>
          </a:prstGeom>
          <a:noFill/>
        </p:spPr>
        <p:txBody>
          <a:bodyPr wrap="square" rtlCol="0">
            <a:spAutoFit/>
          </a:bodyPr>
          <a:lstStyle/>
          <a:p>
            <a:r>
              <a:rPr lang="en-US" sz="1200" b="1" dirty="0">
                <a:solidFill>
                  <a:schemeClr val="bg1"/>
                </a:solidFill>
              </a:rPr>
              <a:t>[1] </a:t>
            </a:r>
            <a:r>
              <a:rPr lang="en-US" sz="1200" dirty="0">
                <a:solidFill>
                  <a:schemeClr val="bg1"/>
                </a:solidFill>
              </a:rPr>
              <a:t>M. Yakovlev </a:t>
            </a:r>
            <a:r>
              <a:rPr lang="en-US" sz="1200" i="1" dirty="0">
                <a:solidFill>
                  <a:schemeClr val="bg1"/>
                </a:solidFill>
              </a:rPr>
              <a:t>et al.</a:t>
            </a:r>
            <a:r>
              <a:rPr lang="en-US" sz="1200" dirty="0">
                <a:solidFill>
                  <a:schemeClr val="bg1"/>
                </a:solidFill>
              </a:rPr>
              <a:t>, Phys. Rev. B </a:t>
            </a:r>
            <a:r>
              <a:rPr lang="en-US" sz="1200" b="1" dirty="0">
                <a:solidFill>
                  <a:schemeClr val="bg1"/>
                </a:solidFill>
              </a:rPr>
              <a:t>111</a:t>
            </a:r>
            <a:r>
              <a:rPr lang="en-US" sz="1200" dirty="0">
                <a:solidFill>
                  <a:schemeClr val="bg1"/>
                </a:solidFill>
              </a:rPr>
              <a:t>, 094509 (2025)	       </a:t>
            </a:r>
            <a:r>
              <a:rPr lang="fr-FR" sz="1200" b="1" dirty="0">
                <a:solidFill>
                  <a:schemeClr val="bg1"/>
                </a:solidFill>
              </a:rPr>
              <a:t>[7]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		</a:t>
            </a:r>
            <a:r>
              <a:rPr lang="fr-FR" sz="1200" b="1" dirty="0">
                <a:solidFill>
                  <a:schemeClr val="bg1"/>
                </a:solidFill>
              </a:rPr>
              <a:t>[9]</a:t>
            </a:r>
            <a:r>
              <a:rPr lang="fr-FR" sz="1200" dirty="0">
                <a:solidFill>
                  <a:schemeClr val="bg1"/>
                </a:solidFill>
              </a:rPr>
              <a:t> </a:t>
            </a:r>
            <a:r>
              <a:rPr lang="en-US" sz="1200" dirty="0">
                <a:solidFill>
                  <a:schemeClr val="bg1"/>
                </a:solidFill>
              </a:rPr>
              <a:t>E. H. Brandt, Phys. Rev. Lett. </a:t>
            </a:r>
            <a:r>
              <a:rPr lang="en-US" sz="1200" b="1" dirty="0">
                <a:solidFill>
                  <a:schemeClr val="bg1"/>
                </a:solidFill>
              </a:rPr>
              <a:t>78</a:t>
            </a:r>
            <a:r>
              <a:rPr lang="en-US" sz="1200" dirty="0">
                <a:solidFill>
                  <a:schemeClr val="bg1"/>
                </a:solidFill>
              </a:rPr>
              <a:t>, 2208 (1997)</a:t>
            </a:r>
            <a:endParaRPr lang="fr-FR" sz="1200" dirty="0">
              <a:solidFill>
                <a:schemeClr val="bg1"/>
              </a:solidFill>
            </a:endParaRP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975FD05C-80C7-424E-CC45-0F29F44BA191}"/>
                  </a:ext>
                </a:extLst>
              </p:cNvPr>
              <p:cNvSpPr txBox="1">
                <a:spLocks/>
              </p:cNvSpPr>
              <p:nvPr/>
            </p:nvSpPr>
            <p:spPr>
              <a:xfrm>
                <a:off x="8536484" y="1106875"/>
                <a:ext cx="3381196" cy="349560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dirty="0">
                    <a:solidFill>
                      <a:schemeClr val="tx1"/>
                    </a:solidFill>
                  </a:rPr>
                  <a:t>Early TF-</a:t>
                </a:r>
                <a:r>
                  <a:rPr lang="el-GR" dirty="0">
                    <a:solidFill>
                      <a:schemeClr val="tx1"/>
                    </a:solidFill>
                  </a:rPr>
                  <a:t>μ</a:t>
                </a:r>
                <a:r>
                  <a:rPr lang="en-US" dirty="0">
                    <a:solidFill>
                      <a:schemeClr val="tx1"/>
                    </a:solidFill>
                  </a:rPr>
                  <a:t>SR study </a:t>
                </a:r>
              </a:p>
              <a:p>
                <a:pPr marL="0" indent="0" algn="just">
                  <a:buClr>
                    <a:schemeClr val="tx2">
                      <a:lumMod val="60000"/>
                      <a:lumOff val="40000"/>
                    </a:schemeClr>
                  </a:buClr>
                  <a:buNone/>
                </a:pPr>
                <a:r>
                  <a:rPr lang="en-US" dirty="0">
                    <a:solidFill>
                      <a:schemeClr val="tx1"/>
                    </a:solidFill>
                  </a:rPr>
                  <a:t>Unrestricted theoretical model,</a:t>
                </a:r>
                <a:br>
                  <a:rPr lang="en-US" dirty="0">
                    <a:solidFill>
                      <a:schemeClr val="tx1"/>
                    </a:solidFill>
                  </a:rPr>
                </a:br>
                <a:r>
                  <a:rPr lang="en-US" dirty="0">
                    <a:solidFill>
                      <a:schemeClr val="tx1"/>
                    </a:solidFill>
                  </a:rPr>
                  <a:t>yielding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𝜅</m:t>
                    </m:r>
                    <m:r>
                      <a:rPr lang="en-US" i="1">
                        <a:solidFill>
                          <a:schemeClr val="tx1"/>
                        </a:solidFill>
                        <a:latin typeface="Cambria Math" panose="02040503050406030204" pitchFamily="18" charset="0"/>
                        <a:cs typeface="Arial" panose="020B0604020202020204" pitchFamily="34" charset="0"/>
                      </a:rPr>
                      <m:t>=6.4</m:t>
                    </m:r>
                  </m:oMath>
                </a14:m>
                <a:endParaRPr lang="en-US" dirty="0">
                  <a:solidFill>
                    <a:schemeClr val="tx1"/>
                  </a:solidFill>
                </a:endParaRPr>
              </a:p>
              <a:p>
                <a:pPr marL="0" indent="0">
                  <a:buClr>
                    <a:schemeClr val="tx2">
                      <a:lumMod val="60000"/>
                      <a:lumOff val="40000"/>
                    </a:schemeClr>
                  </a:buClr>
                  <a:buNone/>
                </a:pPr>
                <a:r>
                  <a:rPr lang="en-US" dirty="0">
                    <a:solidFill>
                      <a:schemeClr val="tx1"/>
                    </a:solidFill>
                  </a:rPr>
                  <a:t>Theoretical model</a:t>
                </a:r>
                <a:r>
                  <a:rPr lang="en-CA" dirty="0">
                    <a:solidFill>
                      <a:schemeClr val="tx1"/>
                    </a:solidFill>
                  </a:rPr>
                  <a:t>,</a:t>
                </a:r>
                <a:br>
                  <a:rPr lang="en-CA" dirty="0">
                    <a:solidFill>
                      <a:schemeClr val="tx1"/>
                    </a:solidFill>
                  </a:rPr>
                </a:br>
                <a:r>
                  <a:rPr lang="en-CA" dirty="0">
                    <a:solidFill>
                      <a:schemeClr val="tx1"/>
                    </a:solidFill>
                  </a:rPr>
                  <a:t>with</a:t>
                </a:r>
                <a:r>
                  <a:rPr lang="en-US" dirty="0">
                    <a:solidFill>
                      <a:schemeClr val="tx1"/>
                    </a:solidFill>
                  </a:rPr>
                  <a:t> restricted </a:t>
                </a:r>
                <a14:m>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𝜅</m:t>
                    </m:r>
                    <m:r>
                      <a:rPr lang="en-US" b="0" i="1" smtClean="0">
                        <a:solidFill>
                          <a:schemeClr val="tx1"/>
                        </a:solidFill>
                        <a:latin typeface="Cambria Math" panose="02040503050406030204" pitchFamily="18" charset="0"/>
                        <a:cs typeface="Arial" panose="020B0604020202020204" pitchFamily="34" charset="0"/>
                      </a:rPr>
                      <m:t>=2.06</m:t>
                    </m:r>
                  </m:oMath>
                </a14:m>
                <a:endParaRPr lang="en-US" dirty="0">
                  <a:solidFill>
                    <a:schemeClr val="tx1"/>
                  </a:solidFill>
                </a:endParaRPr>
              </a:p>
              <a:p>
                <a:pPr marL="0" indent="0" algn="just">
                  <a:buClr>
                    <a:schemeClr val="tx2">
                      <a:lumMod val="60000"/>
                      <a:lumOff val="40000"/>
                    </a:schemeClr>
                  </a:buClr>
                  <a:buNone/>
                </a:pPr>
                <a:br>
                  <a:rPr lang="en-US" dirty="0">
                    <a:solidFill>
                      <a:schemeClr val="tx1"/>
                    </a:solidFill>
                  </a:rPr>
                </a:br>
                <a:br>
                  <a:rPr lang="en-US" dirty="0">
                    <a:solidFill>
                      <a:schemeClr val="tx1"/>
                    </a:solidFill>
                  </a:rPr>
                </a:br>
                <a:r>
                  <a:rPr lang="en-US" dirty="0">
                    <a:solidFill>
                      <a:schemeClr val="tx1"/>
                    </a:solidFill>
                  </a:rPr>
                  <a:t>Maximum in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𝐵</m:t>
                    </m:r>
                    <m:r>
                      <a:rPr lang="en-US" i="1">
                        <a:solidFill>
                          <a:schemeClr val="tx1"/>
                        </a:solidFill>
                        <a:latin typeface="Cambria Math" panose="02040503050406030204" pitchFamily="18" charset="0"/>
                        <a:cs typeface="Arial" panose="020B0604020202020204" pitchFamily="34" charset="0"/>
                      </a:rPr>
                      <m:t>(</m:t>
                    </m:r>
                    <m:r>
                      <a:rPr lang="en-US" b="1">
                        <a:solidFill>
                          <a:schemeClr val="tx1"/>
                        </a:solidFill>
                        <a:latin typeface="Cambria Math" panose="02040503050406030204" pitchFamily="18" charset="0"/>
                        <a:cs typeface="Arial" panose="020B0604020202020204" pitchFamily="34" charset="0"/>
                      </a:rPr>
                      <m:t>𝐫</m:t>
                    </m:r>
                    <m:r>
                      <a:rPr lang="en-US" i="1">
                        <a:solidFill>
                          <a:schemeClr val="tx1"/>
                        </a:solidFill>
                        <a:latin typeface="Cambria Math" panose="02040503050406030204" pitchFamily="18" charset="0"/>
                        <a:cs typeface="Arial" panose="020B0604020202020204" pitchFamily="34" charset="0"/>
                      </a:rPr>
                      <m:t>)</m:t>
                    </m:r>
                  </m:oMath>
                </a14:m>
                <a:endParaRPr lang="en-CA" dirty="0">
                  <a:solidFill>
                    <a:schemeClr val="tx1"/>
                  </a:solidFill>
                </a:endParaRPr>
              </a:p>
              <a:p>
                <a:pPr marL="0" indent="0" algn="just">
                  <a:buClr>
                    <a:schemeClr val="tx2">
                      <a:lumMod val="60000"/>
                      <a:lumOff val="40000"/>
                    </a:schemeClr>
                  </a:buClr>
                  <a:buNone/>
                </a:pPr>
                <a:r>
                  <a:rPr lang="en-CA" dirty="0">
                    <a:solidFill>
                      <a:schemeClr val="tx1"/>
                    </a:solidFill>
                  </a:rPr>
                  <a:t>Minimum </a:t>
                </a:r>
                <a:r>
                  <a:rPr lang="en-US" dirty="0">
                    <a:solidFill>
                      <a:schemeClr val="tx1"/>
                    </a:solidFill>
                  </a:rPr>
                  <a:t>in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𝐵</m:t>
                    </m:r>
                    <m:r>
                      <a:rPr lang="en-US" i="1">
                        <a:solidFill>
                          <a:schemeClr val="tx1"/>
                        </a:solidFill>
                        <a:latin typeface="Cambria Math" panose="02040503050406030204" pitchFamily="18" charset="0"/>
                        <a:cs typeface="Arial" panose="020B0604020202020204" pitchFamily="34" charset="0"/>
                      </a:rPr>
                      <m:t>(</m:t>
                    </m:r>
                    <m:r>
                      <a:rPr lang="en-US" b="1">
                        <a:solidFill>
                          <a:schemeClr val="tx1"/>
                        </a:solidFill>
                        <a:latin typeface="Cambria Math" panose="02040503050406030204" pitchFamily="18" charset="0"/>
                        <a:cs typeface="Arial" panose="020B0604020202020204" pitchFamily="34" charset="0"/>
                      </a:rPr>
                      <m:t>𝐫</m:t>
                    </m:r>
                    <m:r>
                      <a:rPr lang="en-US" i="1">
                        <a:solidFill>
                          <a:schemeClr val="tx1"/>
                        </a:solidFill>
                        <a:latin typeface="Cambria Math" panose="02040503050406030204" pitchFamily="18" charset="0"/>
                        <a:cs typeface="Arial" panose="020B0604020202020204" pitchFamily="34" charset="0"/>
                      </a:rPr>
                      <m:t>)</m:t>
                    </m:r>
                  </m:oMath>
                </a14:m>
                <a:endParaRPr lang="en-CA" dirty="0">
                  <a:solidFill>
                    <a:schemeClr val="tx1"/>
                  </a:solidFill>
                </a:endParaRPr>
              </a:p>
              <a:p>
                <a:pPr marL="0" indent="0" algn="just">
                  <a:buClr>
                    <a:schemeClr val="tx2">
                      <a:lumMod val="60000"/>
                      <a:lumOff val="40000"/>
                    </a:schemeClr>
                  </a:buClr>
                  <a:buNone/>
                </a:pPr>
                <a:endParaRPr lang="en-CA" dirty="0">
                  <a:solidFill>
                    <a:schemeClr val="tx1"/>
                  </a:solidFill>
                </a:endParaRPr>
              </a:p>
            </p:txBody>
          </p:sp>
        </mc:Choice>
        <mc:Fallback xmlns="">
          <p:sp>
            <p:nvSpPr>
              <p:cNvPr id="12" name="Content Placeholder 2">
                <a:extLst>
                  <a:ext uri="{FF2B5EF4-FFF2-40B4-BE49-F238E27FC236}">
                    <a16:creationId xmlns:a16="http://schemas.microsoft.com/office/drawing/2014/main" id="{975FD05C-80C7-424E-CC45-0F29F44BA191}"/>
                  </a:ext>
                </a:extLst>
              </p:cNvPr>
              <p:cNvSpPr txBox="1">
                <a:spLocks noRot="1" noChangeAspect="1" noMove="1" noResize="1" noEditPoints="1" noAdjustHandles="1" noChangeArrowheads="1" noChangeShapeType="1" noTextEdit="1"/>
              </p:cNvSpPr>
              <p:nvPr/>
            </p:nvSpPr>
            <p:spPr>
              <a:xfrm>
                <a:off x="8536484" y="1106875"/>
                <a:ext cx="3381196" cy="3495604"/>
              </a:xfrm>
              <a:prstGeom prst="rect">
                <a:avLst/>
              </a:prstGeom>
              <a:blipFill>
                <a:blip r:embed="rId8"/>
                <a:stretch>
                  <a:fillRect l="-4505" t="-1920" r="-4505"/>
                </a:stretch>
              </a:blipFill>
            </p:spPr>
            <p:txBody>
              <a:bodyPr/>
              <a:lstStyle/>
              <a:p>
                <a:r>
                  <a:rPr lang="en-CA">
                    <a:noFill/>
                  </a:rPr>
                  <a:t> </a:t>
                </a:r>
              </a:p>
            </p:txBody>
          </p:sp>
        </mc:Fallback>
      </mc:AlternateContent>
      <p:sp>
        <p:nvSpPr>
          <p:cNvPr id="14" name="Oval 13">
            <a:extLst>
              <a:ext uri="{FF2B5EF4-FFF2-40B4-BE49-F238E27FC236}">
                <a16:creationId xmlns:a16="http://schemas.microsoft.com/office/drawing/2014/main" id="{8C184C00-6CCE-04C8-6EBE-95F636E2306C}"/>
              </a:ext>
            </a:extLst>
          </p:cNvPr>
          <p:cNvSpPr/>
          <p:nvPr/>
        </p:nvSpPr>
        <p:spPr>
          <a:xfrm>
            <a:off x="7969973" y="1213215"/>
            <a:ext cx="144780" cy="144780"/>
          </a:xfrm>
          <a:prstGeom prst="ellipse">
            <a:avLst/>
          </a:prstGeom>
          <a:solidFill>
            <a:srgbClr val="00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FBBDE68A-484F-8D2B-1358-CC6A63224ED1}"/>
              </a:ext>
            </a:extLst>
          </p:cNvPr>
          <p:cNvCxnSpPr/>
          <p:nvPr/>
        </p:nvCxnSpPr>
        <p:spPr>
          <a:xfrm>
            <a:off x="7842610" y="1752599"/>
            <a:ext cx="3918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4C5C3EF-3984-D80D-07F2-5576058882BD}"/>
              </a:ext>
            </a:extLst>
          </p:cNvPr>
          <p:cNvCxnSpPr/>
          <p:nvPr/>
        </p:nvCxnSpPr>
        <p:spPr>
          <a:xfrm>
            <a:off x="7842610" y="2492969"/>
            <a:ext cx="39188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ECC2352-C62C-A8B2-55AB-BD3D084FA629}"/>
              </a:ext>
            </a:extLst>
          </p:cNvPr>
          <p:cNvSpPr/>
          <p:nvPr/>
        </p:nvSpPr>
        <p:spPr>
          <a:xfrm>
            <a:off x="7895403" y="3631191"/>
            <a:ext cx="292372" cy="292372"/>
          </a:xfrm>
          <a:prstGeom prst="ellipse">
            <a:avLst/>
          </a:prstGeom>
          <a:gradFill flip="none" rotWithShape="1">
            <a:gsLst>
              <a:gs pos="75000">
                <a:srgbClr val="FF9966"/>
              </a:gs>
              <a:gs pos="50000">
                <a:srgbClr val="FF6600"/>
              </a:gs>
              <a:gs pos="25000">
                <a:srgbClr val="FF0000"/>
              </a:gs>
              <a:gs pos="100000">
                <a:srgbClr val="FFCC99">
                  <a:alpha val="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9552BF24-70BE-5328-2489-4570FAAF34AC}"/>
              </a:ext>
            </a:extLst>
          </p:cNvPr>
          <p:cNvSpPr/>
          <p:nvPr/>
        </p:nvSpPr>
        <p:spPr>
          <a:xfrm>
            <a:off x="7887061" y="4080194"/>
            <a:ext cx="292372" cy="292372"/>
          </a:xfrm>
          <a:prstGeom prst="ellipse">
            <a:avLst/>
          </a:prstGeom>
          <a:gradFill flip="none" rotWithShape="1">
            <a:gsLst>
              <a:gs pos="100000">
                <a:srgbClr val="66CCFF"/>
              </a:gs>
              <a:gs pos="75000">
                <a:srgbClr val="3399FF"/>
              </a:gs>
              <a:gs pos="50000">
                <a:srgbClr val="0066FF"/>
              </a:gs>
              <a:gs pos="25000">
                <a:srgbClr val="0000FF"/>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117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EAFE1-0653-3D66-C701-667FA8FA2FB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08A2245-6158-CE7E-8302-4ED212B9C54A}"/>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5" name="Rectangle 4">
                <a:extLst>
                  <a:ext uri="{FF2B5EF4-FFF2-40B4-BE49-F238E27FC236}">
                    <a16:creationId xmlns:a16="http://schemas.microsoft.com/office/drawing/2014/main" id="{CD2A8B16-8926-92FB-5F10-AE5D79ED1518}"/>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32627DEA-5CB5-FB2B-9E85-ABCF80FA49AB}"/>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Theoretical Models of the Local Magnetic field</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C3905005-BB81-557D-2FBE-ABFE03C92302}"/>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10</a:t>
            </a:r>
          </a:p>
        </p:txBody>
      </p:sp>
      <p:grpSp>
        <p:nvGrpSpPr>
          <p:cNvPr id="21" name="Group 20">
            <a:extLst>
              <a:ext uri="{FF2B5EF4-FFF2-40B4-BE49-F238E27FC236}">
                <a16:creationId xmlns:a16="http://schemas.microsoft.com/office/drawing/2014/main" id="{F1DAC3A0-B1A6-F613-C9F6-F54E29EBAA4E}"/>
              </a:ext>
            </a:extLst>
          </p:cNvPr>
          <p:cNvGrpSpPr/>
          <p:nvPr/>
        </p:nvGrpSpPr>
        <p:grpSpPr>
          <a:xfrm>
            <a:off x="1408190" y="901184"/>
            <a:ext cx="6088889" cy="4117726"/>
            <a:chOff x="3243638" y="1063322"/>
            <a:chExt cx="5704724" cy="3857927"/>
          </a:xfrm>
        </p:grpSpPr>
        <p:pic>
          <p:nvPicPr>
            <p:cNvPr id="13" name="Picture 12">
              <a:extLst>
                <a:ext uri="{FF2B5EF4-FFF2-40B4-BE49-F238E27FC236}">
                  <a16:creationId xmlns:a16="http://schemas.microsoft.com/office/drawing/2014/main" id="{D3BD3214-F651-AE25-A49A-B34654905415}"/>
                </a:ext>
              </a:extLst>
            </p:cNvPr>
            <p:cNvPicPr>
              <a:picLocks noChangeAspect="1"/>
            </p:cNvPicPr>
            <p:nvPr/>
          </p:nvPicPr>
          <p:blipFill>
            <a:blip r:embed="rId4"/>
            <a:srcRect l="4964" t="18333" r="4964" b="6680"/>
            <a:stretch>
              <a:fillRect/>
            </a:stretch>
          </p:blipFill>
          <p:spPr>
            <a:xfrm>
              <a:off x="3243638" y="1077665"/>
              <a:ext cx="5704724" cy="3843584"/>
            </a:xfrm>
            <a:prstGeom prst="rect">
              <a:avLst/>
            </a:prstGeom>
          </p:spPr>
        </p:pic>
        <p:pic>
          <p:nvPicPr>
            <p:cNvPr id="17" name="Picture 16">
              <a:extLst>
                <a:ext uri="{FF2B5EF4-FFF2-40B4-BE49-F238E27FC236}">
                  <a16:creationId xmlns:a16="http://schemas.microsoft.com/office/drawing/2014/main" id="{378AC2CC-AF68-1B00-2135-CF66AC9BBC06}"/>
                </a:ext>
              </a:extLst>
            </p:cNvPr>
            <p:cNvPicPr>
              <a:picLocks noChangeAspect="1"/>
            </p:cNvPicPr>
            <p:nvPr/>
          </p:nvPicPr>
          <p:blipFill>
            <a:blip r:embed="rId5">
              <a:alphaModFix/>
            </a:blip>
            <a:srcRect l="4964" t="16655" r="6837" b="19827"/>
            <a:stretch>
              <a:fillRect/>
            </a:stretch>
          </p:blipFill>
          <p:spPr>
            <a:xfrm>
              <a:off x="3243638" y="1063322"/>
              <a:ext cx="5586073" cy="3255774"/>
            </a:xfrm>
            <a:prstGeom prst="rect">
              <a:avLst/>
            </a:prstGeom>
          </p:spPr>
        </p:pic>
        <p:sp>
          <p:nvSpPr>
            <p:cNvPr id="20" name="Rectangle 19">
              <a:extLst>
                <a:ext uri="{FF2B5EF4-FFF2-40B4-BE49-F238E27FC236}">
                  <a16:creationId xmlns:a16="http://schemas.microsoft.com/office/drawing/2014/main" id="{03CA17C6-87C2-FC24-8836-366680D7C238}"/>
                </a:ext>
              </a:extLst>
            </p:cNvPr>
            <p:cNvSpPr/>
            <p:nvPr/>
          </p:nvSpPr>
          <p:spPr>
            <a:xfrm>
              <a:off x="4165600" y="1339850"/>
              <a:ext cx="736600" cy="806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49120794-6DA1-188A-AB28-A3EDA15FE561}"/>
                  </a:ext>
                </a:extLst>
              </p:cNvPr>
              <p:cNvSpPr txBox="1">
                <a:spLocks/>
              </p:cNvSpPr>
              <p:nvPr/>
            </p:nvSpPr>
            <p:spPr>
              <a:xfrm>
                <a:off x="1219825" y="5132277"/>
                <a:ext cx="7014671" cy="12791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10. </a:t>
                </a:r>
                <a:r>
                  <a:rPr lang="en-US" sz="2400" dirty="0">
                    <a:solidFill>
                      <a:schemeClr val="tx1"/>
                    </a:solidFill>
                  </a:rPr>
                  <a:t>Fourier transform of the early TF-</a:t>
                </a:r>
                <a:r>
                  <a:rPr lang="el-GR" sz="2400" dirty="0">
                    <a:solidFill>
                      <a:schemeClr val="tx1"/>
                    </a:solidFill>
                  </a:rPr>
                  <a:t>μ</a:t>
                </a:r>
                <a:r>
                  <a:rPr lang="en-US" sz="2400" dirty="0">
                    <a:solidFill>
                      <a:schemeClr val="tx1"/>
                    </a:solidFill>
                  </a:rPr>
                  <a:t>SR data</a:t>
                </a:r>
                <a:r>
                  <a:rPr lang="en-CA" sz="2400" b="1" baseline="30000" dirty="0">
                    <a:solidFill>
                      <a:srgbClr val="FF0000"/>
                    </a:solidFill>
                  </a:rPr>
                  <a:t>7</a:t>
                </a:r>
                <a:r>
                  <a:rPr lang="en-US" sz="2400" dirty="0">
                    <a:solidFill>
                      <a:schemeClr val="tx1"/>
                    </a:solidFill>
                  </a:rPr>
                  <a:t> and a sample fit to the </a:t>
                </a:r>
                <a:r>
                  <a:rPr lang="en-US" sz="2400" b="1" dirty="0">
                    <a:solidFill>
                      <a:schemeClr val="tx1"/>
                    </a:solidFill>
                  </a:rPr>
                  <a:t>two-component </a:t>
                </a:r>
                <a14:m>
                  <m:oMath xmlns:m="http://schemas.openxmlformats.org/officeDocument/2006/math">
                    <m:sSub>
                      <m:sSubPr>
                        <m:ctrlPr>
                          <a:rPr lang="en-US" sz="2400" b="0" i="1" smtClean="0">
                            <a:solidFill>
                              <a:schemeClr val="tx1"/>
                            </a:solidFill>
                            <a:latin typeface="Cambria Math" panose="02040503050406030204" pitchFamily="18" charset="0"/>
                            <a:cs typeface="Arial" panose="020B0604020202020204" pitchFamily="34" charset="0"/>
                          </a:rPr>
                        </m:ctrlPr>
                      </m:sSubPr>
                      <m:e>
                        <m:r>
                          <a:rPr lang="en-US" sz="2400" b="0" i="1" smtClean="0">
                            <a:solidFill>
                              <a:schemeClr val="tx1"/>
                            </a:solidFill>
                            <a:latin typeface="Cambria Math" panose="02040503050406030204" pitchFamily="18" charset="0"/>
                            <a:cs typeface="Arial" panose="020B0604020202020204" pitchFamily="34" charset="0"/>
                          </a:rPr>
                          <m:t>𝐸</m:t>
                        </m:r>
                      </m:e>
                      <m:sub>
                        <m:r>
                          <a:rPr lang="en-US" sz="2400" b="0" i="1" smtClean="0">
                            <a:solidFill>
                              <a:schemeClr val="tx1"/>
                            </a:solidFill>
                            <a:latin typeface="Cambria Math" panose="02040503050406030204" pitchFamily="18" charset="0"/>
                            <a:cs typeface="Arial" panose="020B0604020202020204" pitchFamily="34" charset="0"/>
                          </a:rPr>
                          <m:t>𝑢</m:t>
                        </m:r>
                      </m:sub>
                    </m:sSub>
                  </m:oMath>
                </a14:m>
                <a:r>
                  <a:rPr lang="en-US" sz="2400" b="1" dirty="0">
                    <a:solidFill>
                      <a:schemeClr val="tx1"/>
                    </a:solidFill>
                  </a:rPr>
                  <a:t> state model</a:t>
                </a:r>
                <a:r>
                  <a:rPr lang="en-CA" sz="2400" b="1" baseline="30000" dirty="0">
                    <a:solidFill>
                      <a:srgbClr val="FF0000"/>
                    </a:solidFill>
                  </a:rPr>
                  <a:t>10</a:t>
                </a:r>
                <a:r>
                  <a:rPr lang="en-US" sz="2400" dirty="0">
                    <a:solidFill>
                      <a:schemeClr val="tx1"/>
                    </a:solidFill>
                  </a:rPr>
                  <a:t> and associated </a:t>
                </a:r>
                <a14:m>
                  <m:oMath xmlns:m="http://schemas.openxmlformats.org/officeDocument/2006/math">
                    <m:r>
                      <a:rPr lang="en-US" sz="2400" i="1">
                        <a:solidFill>
                          <a:schemeClr val="tx1"/>
                        </a:solidFill>
                        <a:latin typeface="Cambria Math" panose="02040503050406030204" pitchFamily="18" charset="0"/>
                        <a:cs typeface="Arial" panose="020B0604020202020204" pitchFamily="34" charset="0"/>
                      </a:rPr>
                      <m:t>𝐵</m:t>
                    </m:r>
                    <m:r>
                      <a:rPr lang="en-US" sz="2400" i="1">
                        <a:solidFill>
                          <a:schemeClr val="tx1"/>
                        </a:solidFill>
                        <a:latin typeface="Cambria Math" panose="02040503050406030204" pitchFamily="18" charset="0"/>
                        <a:cs typeface="Arial" panose="020B0604020202020204" pitchFamily="34" charset="0"/>
                      </a:rPr>
                      <m:t>(</m:t>
                    </m:r>
                    <m:r>
                      <a:rPr lang="en-US" sz="2400" b="1">
                        <a:solidFill>
                          <a:schemeClr val="tx1"/>
                        </a:solidFill>
                        <a:latin typeface="Cambria Math" panose="02040503050406030204" pitchFamily="18" charset="0"/>
                        <a:cs typeface="Arial" panose="020B0604020202020204" pitchFamily="34" charset="0"/>
                      </a:rPr>
                      <m:t>𝐫</m:t>
                    </m:r>
                    <m:r>
                      <a:rPr lang="en-US" sz="2400" i="1">
                        <a:solidFill>
                          <a:schemeClr val="tx1"/>
                        </a:solidFill>
                        <a:latin typeface="Cambria Math" panose="02040503050406030204" pitchFamily="18" charset="0"/>
                        <a:cs typeface="Arial" panose="020B0604020202020204" pitchFamily="34" charset="0"/>
                      </a:rPr>
                      <m:t>)</m:t>
                    </m:r>
                  </m:oMath>
                </a14:m>
                <a:r>
                  <a:rPr lang="en-CA" sz="2400" dirty="0">
                    <a:solidFill>
                      <a:schemeClr val="tx1"/>
                    </a:solidFill>
                  </a:rPr>
                  <a:t> profile (inset)</a:t>
                </a:r>
                <a:r>
                  <a:rPr lang="en-CA" sz="2400" b="1" baseline="30000" dirty="0">
                    <a:solidFill>
                      <a:srgbClr val="FF0000"/>
                    </a:solidFill>
                  </a:rPr>
                  <a:t>1</a:t>
                </a:r>
                <a:r>
                  <a:rPr lang="en-CA" sz="2400" dirty="0">
                    <a:solidFill>
                      <a:schemeClr val="tx1"/>
                    </a:solidFill>
                  </a:rPr>
                  <a:t>.</a:t>
                </a:r>
              </a:p>
            </p:txBody>
          </p:sp>
        </mc:Choice>
        <mc:Fallback xmlns="">
          <p:sp>
            <p:nvSpPr>
              <p:cNvPr id="22" name="Content Placeholder 2">
                <a:extLst>
                  <a:ext uri="{FF2B5EF4-FFF2-40B4-BE49-F238E27FC236}">
                    <a16:creationId xmlns:a16="http://schemas.microsoft.com/office/drawing/2014/main" id="{49120794-6DA1-188A-AB28-A3EDA15FE561}"/>
                  </a:ext>
                </a:extLst>
              </p:cNvPr>
              <p:cNvSpPr txBox="1">
                <a:spLocks noRot="1" noChangeAspect="1" noMove="1" noResize="1" noEditPoints="1" noAdjustHandles="1" noChangeArrowheads="1" noChangeShapeType="1" noTextEdit="1"/>
              </p:cNvSpPr>
              <p:nvPr/>
            </p:nvSpPr>
            <p:spPr>
              <a:xfrm>
                <a:off x="1219825" y="5132277"/>
                <a:ext cx="7014671" cy="1279118"/>
              </a:xfrm>
              <a:prstGeom prst="rect">
                <a:avLst/>
              </a:prstGeom>
              <a:blipFill>
                <a:blip r:embed="rId6"/>
                <a:stretch>
                  <a:fillRect l="-2606" t="-6667" r="-2693"/>
                </a:stretch>
              </a:blipFill>
            </p:spPr>
            <p:txBody>
              <a:bodyPr/>
              <a:lstStyle/>
              <a:p>
                <a:r>
                  <a:rPr lang="en-CA">
                    <a:noFill/>
                  </a:rPr>
                  <a:t> </a:t>
                </a:r>
              </a:p>
            </p:txBody>
          </p:sp>
        </mc:Fallback>
      </mc:AlternateContent>
      <p:pic>
        <p:nvPicPr>
          <p:cNvPr id="9" name="Picture 8">
            <a:extLst>
              <a:ext uri="{FF2B5EF4-FFF2-40B4-BE49-F238E27FC236}">
                <a16:creationId xmlns:a16="http://schemas.microsoft.com/office/drawing/2014/main" id="{9B7EE909-D1DB-ABD7-6408-E15105BD777B}"/>
              </a:ext>
            </a:extLst>
          </p:cNvPr>
          <p:cNvPicPr>
            <a:picLocks noChangeAspect="1"/>
          </p:cNvPicPr>
          <p:nvPr/>
        </p:nvPicPr>
        <p:blipFill>
          <a:blip r:embed="rId4">
            <a:alphaModFix/>
          </a:blip>
          <a:srcRect l="4889" t="17963" r="4664" b="6679"/>
          <a:stretch>
            <a:fillRect/>
          </a:stretch>
        </p:blipFill>
        <p:spPr>
          <a:xfrm>
            <a:off x="1403525" y="894041"/>
            <a:ext cx="6125988" cy="4124869"/>
          </a:xfrm>
          <a:prstGeom prst="rect">
            <a:avLst/>
          </a:prstGeom>
        </p:spPr>
      </p:pic>
      <p:sp>
        <p:nvSpPr>
          <p:cNvPr id="12" name="Rectangle 11">
            <a:extLst>
              <a:ext uri="{FF2B5EF4-FFF2-40B4-BE49-F238E27FC236}">
                <a16:creationId xmlns:a16="http://schemas.microsoft.com/office/drawing/2014/main" id="{F44F58FF-2744-59FB-9A5C-8CA1E70CB31F}"/>
              </a:ext>
            </a:extLst>
          </p:cNvPr>
          <p:cNvSpPr/>
          <p:nvPr/>
        </p:nvSpPr>
        <p:spPr>
          <a:xfrm>
            <a:off x="2408455" y="1243998"/>
            <a:ext cx="786204" cy="8607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B3EC63D2-BACA-CDEA-FD14-C1500C036AF1}"/>
              </a:ext>
            </a:extLst>
          </p:cNvPr>
          <p:cNvSpPr txBox="1"/>
          <p:nvPr/>
        </p:nvSpPr>
        <p:spPr>
          <a:xfrm>
            <a:off x="4156" y="6399867"/>
            <a:ext cx="12187844" cy="276999"/>
          </a:xfrm>
          <a:prstGeom prst="rect">
            <a:avLst/>
          </a:prstGeom>
          <a:noFill/>
        </p:spPr>
        <p:txBody>
          <a:bodyPr wrap="square" rtlCol="0">
            <a:spAutoFit/>
          </a:bodyPr>
          <a:lstStyle/>
          <a:p>
            <a:r>
              <a:rPr lang="en-US" sz="1200" b="1" dirty="0">
                <a:solidFill>
                  <a:schemeClr val="bg1"/>
                </a:solidFill>
              </a:rPr>
              <a:t>[1] </a:t>
            </a:r>
            <a:r>
              <a:rPr lang="en-US" sz="1200" dirty="0">
                <a:solidFill>
                  <a:schemeClr val="bg1"/>
                </a:solidFill>
              </a:rPr>
              <a:t>M. Yakovlev </a:t>
            </a:r>
            <a:r>
              <a:rPr lang="en-US" sz="1200" i="1" dirty="0">
                <a:solidFill>
                  <a:schemeClr val="bg1"/>
                </a:solidFill>
              </a:rPr>
              <a:t>et al.</a:t>
            </a:r>
            <a:r>
              <a:rPr lang="en-US" sz="1200" dirty="0">
                <a:solidFill>
                  <a:schemeClr val="bg1"/>
                </a:solidFill>
              </a:rPr>
              <a:t>, Phys. Rev. B </a:t>
            </a:r>
            <a:r>
              <a:rPr lang="en-US" sz="1200" b="1" dirty="0">
                <a:solidFill>
                  <a:schemeClr val="bg1"/>
                </a:solidFill>
              </a:rPr>
              <a:t>111</a:t>
            </a:r>
            <a:r>
              <a:rPr lang="en-US" sz="1200" dirty="0">
                <a:solidFill>
                  <a:schemeClr val="bg1"/>
                </a:solidFill>
              </a:rPr>
              <a:t>, 094509 (2025)	         </a:t>
            </a:r>
            <a:r>
              <a:rPr lang="fr-FR" sz="1200" b="1" dirty="0">
                <a:solidFill>
                  <a:schemeClr val="bg1"/>
                </a:solidFill>
              </a:rPr>
              <a:t>[7]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		   </a:t>
            </a:r>
            <a:r>
              <a:rPr lang="fr-FR" sz="1200" b="1" dirty="0">
                <a:solidFill>
                  <a:schemeClr val="bg1"/>
                </a:solidFill>
              </a:rPr>
              <a:t>[10]</a:t>
            </a:r>
            <a:r>
              <a:rPr lang="fr-FR" sz="1200" dirty="0">
                <a:solidFill>
                  <a:schemeClr val="bg1"/>
                </a:solidFill>
              </a:rPr>
              <a:t> </a:t>
            </a:r>
            <a:r>
              <a:rPr lang="en-US" sz="1200" dirty="0">
                <a:solidFill>
                  <a:schemeClr val="bg1"/>
                </a:solidFill>
              </a:rPr>
              <a:t>D. F. </a:t>
            </a:r>
            <a:r>
              <a:rPr lang="en-US" sz="1200" dirty="0" err="1">
                <a:solidFill>
                  <a:schemeClr val="bg1"/>
                </a:solidFill>
              </a:rPr>
              <a:t>Agterberg</a:t>
            </a:r>
            <a:r>
              <a:rPr lang="en-US" sz="1200" dirty="0">
                <a:solidFill>
                  <a:schemeClr val="bg1"/>
                </a:solidFill>
              </a:rPr>
              <a:t>, Phys. Rev. B </a:t>
            </a:r>
            <a:r>
              <a:rPr lang="en-US" sz="1200" b="1" dirty="0">
                <a:solidFill>
                  <a:schemeClr val="bg1"/>
                </a:solidFill>
              </a:rPr>
              <a:t>58</a:t>
            </a:r>
            <a:r>
              <a:rPr lang="en-US" sz="1200" dirty="0">
                <a:solidFill>
                  <a:schemeClr val="bg1"/>
                </a:solidFill>
              </a:rPr>
              <a:t>, 14484 (1998)</a:t>
            </a:r>
            <a:endParaRPr lang="fr-FR" sz="1200" dirty="0">
              <a:solidFill>
                <a:schemeClr val="bg1"/>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D902631-4513-C2CE-36DE-004D2DA9D660}"/>
                  </a:ext>
                </a:extLst>
              </p:cNvPr>
              <p:cNvSpPr txBox="1">
                <a:spLocks/>
              </p:cNvSpPr>
              <p:nvPr/>
            </p:nvSpPr>
            <p:spPr>
              <a:xfrm>
                <a:off x="8536484" y="1106875"/>
                <a:ext cx="3381196" cy="349560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dirty="0">
                    <a:solidFill>
                      <a:schemeClr val="tx1"/>
                    </a:solidFill>
                  </a:rPr>
                  <a:t>Early TF-</a:t>
                </a:r>
                <a:r>
                  <a:rPr lang="el-GR" dirty="0">
                    <a:solidFill>
                      <a:schemeClr val="tx1"/>
                    </a:solidFill>
                  </a:rPr>
                  <a:t>μ</a:t>
                </a:r>
                <a:r>
                  <a:rPr lang="en-US" dirty="0">
                    <a:solidFill>
                      <a:schemeClr val="tx1"/>
                    </a:solidFill>
                  </a:rPr>
                  <a:t>SR study </a:t>
                </a:r>
              </a:p>
              <a:p>
                <a:pPr marL="0" indent="0" algn="just">
                  <a:buClr>
                    <a:schemeClr val="tx2">
                      <a:lumMod val="60000"/>
                      <a:lumOff val="40000"/>
                    </a:schemeClr>
                  </a:buClr>
                  <a:buNone/>
                </a:pPr>
                <a:r>
                  <a:rPr lang="en-US" dirty="0">
                    <a:solidFill>
                      <a:schemeClr val="tx1"/>
                    </a:solidFill>
                  </a:rPr>
                  <a:t>Unrestricted theoretical model,</a:t>
                </a:r>
                <a:br>
                  <a:rPr lang="en-US" dirty="0">
                    <a:solidFill>
                      <a:schemeClr val="tx1"/>
                    </a:solidFill>
                  </a:rPr>
                </a:br>
                <a:r>
                  <a:rPr lang="en-US" dirty="0">
                    <a:solidFill>
                      <a:schemeClr val="tx1"/>
                    </a:solidFill>
                  </a:rPr>
                  <a:t>yielding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𝜅</m:t>
                    </m:r>
                    <m:r>
                      <a:rPr lang="en-US" i="1">
                        <a:solidFill>
                          <a:schemeClr val="tx1"/>
                        </a:solidFill>
                        <a:latin typeface="Cambria Math" panose="02040503050406030204" pitchFamily="18" charset="0"/>
                        <a:cs typeface="Arial" panose="020B0604020202020204" pitchFamily="34" charset="0"/>
                      </a:rPr>
                      <m:t>=2.65</m:t>
                    </m:r>
                  </m:oMath>
                </a14:m>
                <a:endParaRPr lang="en-US" dirty="0">
                  <a:solidFill>
                    <a:schemeClr val="tx1"/>
                  </a:solidFill>
                </a:endParaRPr>
              </a:p>
              <a:p>
                <a:pPr marL="0" indent="0">
                  <a:buClr>
                    <a:schemeClr val="tx2">
                      <a:lumMod val="60000"/>
                      <a:lumOff val="40000"/>
                    </a:schemeClr>
                  </a:buClr>
                  <a:buNone/>
                </a:pPr>
                <a:r>
                  <a:rPr lang="en-US" dirty="0">
                    <a:solidFill>
                      <a:schemeClr val="bg1"/>
                    </a:solidFill>
                  </a:rPr>
                  <a:t>Theoretical model</a:t>
                </a:r>
                <a:r>
                  <a:rPr lang="en-CA" dirty="0">
                    <a:solidFill>
                      <a:schemeClr val="bg1"/>
                    </a:solidFill>
                  </a:rPr>
                  <a:t>,</a:t>
                </a:r>
                <a:br>
                  <a:rPr lang="en-CA" dirty="0">
                    <a:solidFill>
                      <a:schemeClr val="bg1"/>
                    </a:solidFill>
                  </a:rPr>
                </a:br>
                <a:r>
                  <a:rPr lang="en-CA" dirty="0">
                    <a:solidFill>
                      <a:schemeClr val="bg1"/>
                    </a:solidFill>
                  </a:rPr>
                  <a:t>with</a:t>
                </a:r>
                <a:r>
                  <a:rPr lang="en-US" dirty="0">
                    <a:solidFill>
                      <a:schemeClr val="bg1"/>
                    </a:solidFill>
                  </a:rPr>
                  <a:t> restricted </a:t>
                </a:r>
                <a14:m>
                  <m:oMath xmlns:m="http://schemas.openxmlformats.org/officeDocument/2006/math">
                    <m:r>
                      <a:rPr lang="en-US" b="0" i="1" smtClean="0">
                        <a:solidFill>
                          <a:schemeClr val="bg1"/>
                        </a:solidFill>
                        <a:latin typeface="Cambria Math" panose="02040503050406030204" pitchFamily="18" charset="0"/>
                        <a:cs typeface="Arial" panose="020B0604020202020204" pitchFamily="34" charset="0"/>
                      </a:rPr>
                      <m:t>𝜅</m:t>
                    </m:r>
                    <m:r>
                      <a:rPr lang="en-US" b="0" i="1" smtClean="0">
                        <a:solidFill>
                          <a:schemeClr val="bg1"/>
                        </a:solidFill>
                        <a:latin typeface="Cambria Math" panose="02040503050406030204" pitchFamily="18" charset="0"/>
                        <a:cs typeface="Arial" panose="020B0604020202020204" pitchFamily="34" charset="0"/>
                      </a:rPr>
                      <m:t>=2.06</m:t>
                    </m:r>
                  </m:oMath>
                </a14:m>
                <a:endParaRPr lang="en-US" dirty="0">
                  <a:solidFill>
                    <a:schemeClr val="bg1"/>
                  </a:solidFill>
                </a:endParaRPr>
              </a:p>
              <a:p>
                <a:pPr marL="0" indent="0" algn="just">
                  <a:buClr>
                    <a:schemeClr val="tx2">
                      <a:lumMod val="60000"/>
                      <a:lumOff val="40000"/>
                    </a:schemeClr>
                  </a:buClr>
                  <a:buNone/>
                </a:pPr>
                <a:br>
                  <a:rPr lang="en-US" dirty="0">
                    <a:solidFill>
                      <a:schemeClr val="tx1"/>
                    </a:solidFill>
                  </a:rPr>
                </a:br>
                <a:br>
                  <a:rPr lang="en-US" dirty="0">
                    <a:solidFill>
                      <a:schemeClr val="tx1"/>
                    </a:solidFill>
                  </a:rPr>
                </a:br>
                <a:r>
                  <a:rPr lang="en-US" dirty="0">
                    <a:solidFill>
                      <a:schemeClr val="tx1"/>
                    </a:solidFill>
                  </a:rPr>
                  <a:t>Maximum in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𝐵</m:t>
                    </m:r>
                    <m:r>
                      <a:rPr lang="en-US" i="1">
                        <a:solidFill>
                          <a:schemeClr val="tx1"/>
                        </a:solidFill>
                        <a:latin typeface="Cambria Math" panose="02040503050406030204" pitchFamily="18" charset="0"/>
                        <a:cs typeface="Arial" panose="020B0604020202020204" pitchFamily="34" charset="0"/>
                      </a:rPr>
                      <m:t>(</m:t>
                    </m:r>
                    <m:r>
                      <a:rPr lang="en-US" b="1">
                        <a:solidFill>
                          <a:schemeClr val="tx1"/>
                        </a:solidFill>
                        <a:latin typeface="Cambria Math" panose="02040503050406030204" pitchFamily="18" charset="0"/>
                        <a:cs typeface="Arial" panose="020B0604020202020204" pitchFamily="34" charset="0"/>
                      </a:rPr>
                      <m:t>𝐫</m:t>
                    </m:r>
                    <m:r>
                      <a:rPr lang="en-US" i="1">
                        <a:solidFill>
                          <a:schemeClr val="tx1"/>
                        </a:solidFill>
                        <a:latin typeface="Cambria Math" panose="02040503050406030204" pitchFamily="18" charset="0"/>
                        <a:cs typeface="Arial" panose="020B0604020202020204" pitchFamily="34" charset="0"/>
                      </a:rPr>
                      <m:t>)</m:t>
                    </m:r>
                  </m:oMath>
                </a14:m>
                <a:endParaRPr lang="en-CA" dirty="0">
                  <a:solidFill>
                    <a:schemeClr val="tx1"/>
                  </a:solidFill>
                </a:endParaRPr>
              </a:p>
              <a:p>
                <a:pPr marL="0" indent="0" algn="just">
                  <a:buClr>
                    <a:schemeClr val="tx2">
                      <a:lumMod val="60000"/>
                      <a:lumOff val="40000"/>
                    </a:schemeClr>
                  </a:buClr>
                  <a:buNone/>
                </a:pPr>
                <a:r>
                  <a:rPr lang="en-CA" dirty="0">
                    <a:solidFill>
                      <a:schemeClr val="tx1"/>
                    </a:solidFill>
                  </a:rPr>
                  <a:t>Minimum </a:t>
                </a:r>
                <a:r>
                  <a:rPr lang="en-US" dirty="0">
                    <a:solidFill>
                      <a:schemeClr val="tx1"/>
                    </a:solidFill>
                  </a:rPr>
                  <a:t>in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𝐵</m:t>
                    </m:r>
                    <m:r>
                      <a:rPr lang="en-US" i="1">
                        <a:solidFill>
                          <a:schemeClr val="tx1"/>
                        </a:solidFill>
                        <a:latin typeface="Cambria Math" panose="02040503050406030204" pitchFamily="18" charset="0"/>
                        <a:cs typeface="Arial" panose="020B0604020202020204" pitchFamily="34" charset="0"/>
                      </a:rPr>
                      <m:t>(</m:t>
                    </m:r>
                    <m:r>
                      <a:rPr lang="en-US" b="1">
                        <a:solidFill>
                          <a:schemeClr val="tx1"/>
                        </a:solidFill>
                        <a:latin typeface="Cambria Math" panose="02040503050406030204" pitchFamily="18" charset="0"/>
                        <a:cs typeface="Arial" panose="020B0604020202020204" pitchFamily="34" charset="0"/>
                      </a:rPr>
                      <m:t>𝐫</m:t>
                    </m:r>
                    <m:r>
                      <a:rPr lang="en-US" i="1">
                        <a:solidFill>
                          <a:schemeClr val="tx1"/>
                        </a:solidFill>
                        <a:latin typeface="Cambria Math" panose="02040503050406030204" pitchFamily="18" charset="0"/>
                        <a:cs typeface="Arial" panose="020B0604020202020204" pitchFamily="34" charset="0"/>
                      </a:rPr>
                      <m:t>)</m:t>
                    </m:r>
                  </m:oMath>
                </a14:m>
                <a:endParaRPr lang="en-CA" dirty="0">
                  <a:solidFill>
                    <a:schemeClr val="tx1"/>
                  </a:solidFill>
                </a:endParaRPr>
              </a:p>
              <a:p>
                <a:pPr marL="0" indent="0" algn="just">
                  <a:buClr>
                    <a:schemeClr val="tx2">
                      <a:lumMod val="60000"/>
                      <a:lumOff val="40000"/>
                    </a:schemeClr>
                  </a:buClr>
                  <a:buNone/>
                </a:pPr>
                <a:endParaRPr lang="en-CA" dirty="0">
                  <a:solidFill>
                    <a:schemeClr val="tx1"/>
                  </a:solidFill>
                </a:endParaRPr>
              </a:p>
            </p:txBody>
          </p:sp>
        </mc:Choice>
        <mc:Fallback xmlns="">
          <p:sp>
            <p:nvSpPr>
              <p:cNvPr id="7" name="Content Placeholder 2">
                <a:extLst>
                  <a:ext uri="{FF2B5EF4-FFF2-40B4-BE49-F238E27FC236}">
                    <a16:creationId xmlns:a16="http://schemas.microsoft.com/office/drawing/2014/main" id="{3D902631-4513-C2CE-36DE-004D2DA9D660}"/>
                  </a:ext>
                </a:extLst>
              </p:cNvPr>
              <p:cNvSpPr txBox="1">
                <a:spLocks noRot="1" noChangeAspect="1" noMove="1" noResize="1" noEditPoints="1" noAdjustHandles="1" noChangeArrowheads="1" noChangeShapeType="1" noTextEdit="1"/>
              </p:cNvSpPr>
              <p:nvPr/>
            </p:nvSpPr>
            <p:spPr>
              <a:xfrm>
                <a:off x="8536484" y="1106875"/>
                <a:ext cx="3381196" cy="3495604"/>
              </a:xfrm>
              <a:prstGeom prst="rect">
                <a:avLst/>
              </a:prstGeom>
              <a:blipFill>
                <a:blip r:embed="rId7"/>
                <a:stretch>
                  <a:fillRect l="-4505" t="-1920" r="-4505"/>
                </a:stretch>
              </a:blipFill>
            </p:spPr>
            <p:txBody>
              <a:bodyPr/>
              <a:lstStyle/>
              <a:p>
                <a:r>
                  <a:rPr lang="en-CA">
                    <a:noFill/>
                  </a:rPr>
                  <a:t> </a:t>
                </a:r>
              </a:p>
            </p:txBody>
          </p:sp>
        </mc:Fallback>
      </mc:AlternateContent>
      <p:sp>
        <p:nvSpPr>
          <p:cNvPr id="8" name="Oval 7">
            <a:extLst>
              <a:ext uri="{FF2B5EF4-FFF2-40B4-BE49-F238E27FC236}">
                <a16:creationId xmlns:a16="http://schemas.microsoft.com/office/drawing/2014/main" id="{EAC885FE-AAA9-1BC5-A1F5-DE65D229587C}"/>
              </a:ext>
            </a:extLst>
          </p:cNvPr>
          <p:cNvSpPr/>
          <p:nvPr/>
        </p:nvSpPr>
        <p:spPr>
          <a:xfrm>
            <a:off x="7969973" y="1213215"/>
            <a:ext cx="144780" cy="144780"/>
          </a:xfrm>
          <a:prstGeom prst="ellipse">
            <a:avLst/>
          </a:prstGeom>
          <a:solidFill>
            <a:srgbClr val="00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5E9F0EDE-76C9-8A21-34A0-0CE67611CF4E}"/>
              </a:ext>
            </a:extLst>
          </p:cNvPr>
          <p:cNvCxnSpPr/>
          <p:nvPr/>
        </p:nvCxnSpPr>
        <p:spPr>
          <a:xfrm>
            <a:off x="7842610" y="1752599"/>
            <a:ext cx="3918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FB5F641-2B33-E8C8-3397-8943374E2F47}"/>
              </a:ext>
            </a:extLst>
          </p:cNvPr>
          <p:cNvSpPr/>
          <p:nvPr/>
        </p:nvSpPr>
        <p:spPr>
          <a:xfrm>
            <a:off x="7895403" y="3631191"/>
            <a:ext cx="292372" cy="292372"/>
          </a:xfrm>
          <a:prstGeom prst="ellipse">
            <a:avLst/>
          </a:prstGeom>
          <a:gradFill flip="none" rotWithShape="1">
            <a:gsLst>
              <a:gs pos="75000">
                <a:srgbClr val="FF9966"/>
              </a:gs>
              <a:gs pos="50000">
                <a:srgbClr val="FF6600"/>
              </a:gs>
              <a:gs pos="25000">
                <a:srgbClr val="FF0000"/>
              </a:gs>
              <a:gs pos="100000">
                <a:srgbClr val="FFCC99">
                  <a:alpha val="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4D3C9710-FF73-E8C2-1B91-1BEF3F91EC35}"/>
              </a:ext>
            </a:extLst>
          </p:cNvPr>
          <p:cNvSpPr/>
          <p:nvPr/>
        </p:nvSpPr>
        <p:spPr>
          <a:xfrm>
            <a:off x="7887061" y="4080194"/>
            <a:ext cx="292372" cy="292372"/>
          </a:xfrm>
          <a:prstGeom prst="ellipse">
            <a:avLst/>
          </a:prstGeom>
          <a:gradFill flip="none" rotWithShape="1">
            <a:gsLst>
              <a:gs pos="100000">
                <a:srgbClr val="66CCFF"/>
              </a:gs>
              <a:gs pos="75000">
                <a:srgbClr val="3399FF"/>
              </a:gs>
              <a:gs pos="50000">
                <a:srgbClr val="0066FF"/>
              </a:gs>
              <a:gs pos="25000">
                <a:srgbClr val="0000FF"/>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934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B475E-818D-7F56-22D9-6D5F82F0253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A4B8FC3-D979-85D5-BE68-BCDB74D6F438}"/>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5" name="Rectangle 4">
                <a:extLst>
                  <a:ext uri="{FF2B5EF4-FFF2-40B4-BE49-F238E27FC236}">
                    <a16:creationId xmlns:a16="http://schemas.microsoft.com/office/drawing/2014/main" id="{CD2A8B16-8926-92FB-5F10-AE5D79ED1518}"/>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18057290-2333-E68C-2496-6563BDEE79C3}"/>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Summary</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32D61885-015C-A05D-703F-07A8F619497D}"/>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11</a:t>
            </a:r>
            <a:endParaRPr lang="en-CA" sz="2000" b="1"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0B21120-49CE-BE13-77DE-DEF4B163B75E}"/>
                  </a:ext>
                </a:extLst>
              </p:cNvPr>
              <p:cNvSpPr>
                <a:spLocks noGrp="1"/>
              </p:cNvSpPr>
              <p:nvPr>
                <p:ph idx="1"/>
              </p:nvPr>
            </p:nvSpPr>
            <p:spPr>
              <a:xfrm>
                <a:off x="186689" y="1020762"/>
                <a:ext cx="12005311" cy="5265737"/>
              </a:xfrm>
            </p:spPr>
            <p:txBody>
              <a:bodyPr>
                <a:noAutofit/>
              </a:bodyPr>
              <a:lstStyle/>
              <a:p>
                <a:pPr>
                  <a:buClr>
                    <a:schemeClr val="tx2">
                      <a:lumMod val="60000"/>
                      <a:lumOff val="40000"/>
                    </a:schemeClr>
                  </a:buClr>
                  <a:buFont typeface="Arial" panose="020B0604020202020204" pitchFamily="34" charset="0"/>
                  <a:buChar char="•"/>
                </a:pPr>
                <a:r>
                  <a:rPr lang="en-US" sz="2600" dirty="0">
                    <a:solidFill>
                      <a:schemeClr val="tx1"/>
                    </a:solidFill>
                  </a:rPr>
                  <a:t> </a:t>
                </a:r>
                <a:r>
                  <a:rPr lang="en-CA" sz="2600" dirty="0">
                    <a:solidFill>
                      <a:schemeClr val="tx1"/>
                    </a:solidFill>
                  </a:rPr>
                  <a:t>Using same analysis method showed agreement that the recent</a:t>
                </a:r>
                <a:r>
                  <a:rPr lang="en-CA" sz="2600" b="1" baseline="30000" dirty="0">
                    <a:solidFill>
                      <a:srgbClr val="FF0000"/>
                    </a:solidFill>
                  </a:rPr>
                  <a:t>6</a:t>
                </a:r>
                <a:r>
                  <a:rPr lang="en-CA" sz="2600" dirty="0">
                    <a:solidFill>
                      <a:schemeClr val="tx1"/>
                    </a:solidFill>
                  </a:rPr>
                  <a:t> and early</a:t>
                </a:r>
                <a:r>
                  <a:rPr lang="en-CA" sz="2600" b="1" baseline="30000" dirty="0">
                    <a:solidFill>
                      <a:srgbClr val="FF0000"/>
                    </a:solidFill>
                  </a:rPr>
                  <a:t>7</a:t>
                </a:r>
                <a:r>
                  <a:rPr lang="en-US" sz="2600" dirty="0">
                    <a:solidFill>
                      <a:schemeClr val="tx1"/>
                    </a:solidFill>
                  </a:rPr>
                  <a:t> TF-</a:t>
                </a:r>
                <a:r>
                  <a:rPr lang="el-GR" sz="2600" dirty="0">
                    <a:solidFill>
                      <a:schemeClr val="tx1"/>
                    </a:solidFill>
                  </a:rPr>
                  <a:t>μ</a:t>
                </a:r>
                <a:r>
                  <a:rPr lang="en-US" sz="2600" dirty="0">
                    <a:solidFill>
                      <a:schemeClr val="tx1"/>
                    </a:solidFill>
                  </a:rPr>
                  <a:t>SR measurements of </a:t>
                </a:r>
                <a14:m>
                  <m:oMath xmlns:m="http://schemas.openxmlformats.org/officeDocument/2006/math">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𝜆</m:t>
                        </m:r>
                      </m:e>
                      <m:sub>
                        <m:r>
                          <m:rPr>
                            <m:sty m:val="p"/>
                          </m:rPr>
                          <a:rPr lang="en-US" sz="2600">
                            <a:solidFill>
                              <a:schemeClr val="tx1"/>
                            </a:solidFill>
                            <a:latin typeface="Cambria Math" panose="02040503050406030204" pitchFamily="18" charset="0"/>
                          </a:rPr>
                          <m:t>ab</m:t>
                        </m:r>
                      </m:sub>
                      <m:sup>
                        <m:r>
                          <a:rPr lang="en-US" sz="2600" i="1">
                            <a:solidFill>
                              <a:schemeClr val="tx1"/>
                            </a:solidFill>
                            <a:latin typeface="Cambria Math" panose="02040503050406030204" pitchFamily="18" charset="0"/>
                          </a:rPr>
                          <m:t>−2</m:t>
                        </m:r>
                      </m:sup>
                    </m:sSubSup>
                    <m:d>
                      <m:dPr>
                        <m:ctrlPr>
                          <a:rPr lang="en-US" sz="2600" i="1">
                            <a:solidFill>
                              <a:schemeClr val="tx1"/>
                            </a:solidFill>
                            <a:latin typeface="Cambria Math" panose="02040503050406030204" pitchFamily="18" charset="0"/>
                          </a:rPr>
                        </m:ctrlPr>
                      </m:dPr>
                      <m:e>
                        <m:r>
                          <a:rPr lang="en-US" sz="2600" i="1">
                            <a:solidFill>
                              <a:schemeClr val="tx1"/>
                            </a:solidFill>
                            <a:latin typeface="Cambria Math" panose="02040503050406030204" pitchFamily="18" charset="0"/>
                          </a:rPr>
                          <m:t>𝑇</m:t>
                        </m:r>
                      </m:e>
                    </m:d>
                  </m:oMath>
                </a14:m>
                <a:r>
                  <a:rPr lang="en-US" sz="2600" dirty="0">
                    <a:solidFill>
                      <a:schemeClr val="tx1"/>
                    </a:solidFill>
                  </a:rPr>
                  <a:t>.</a:t>
                </a:r>
              </a:p>
              <a:p>
                <a:pPr marL="0" indent="0">
                  <a:buClr>
                    <a:schemeClr val="tx2">
                      <a:lumMod val="60000"/>
                      <a:lumOff val="40000"/>
                    </a:schemeClr>
                  </a:buClr>
                  <a:buNone/>
                </a:pPr>
                <a:r>
                  <a:rPr lang="en-US" sz="1300" dirty="0">
                    <a:solidFill>
                      <a:schemeClr val="tx1"/>
                    </a:solidFill>
                  </a:rPr>
                  <a:t> </a:t>
                </a:r>
              </a:p>
              <a:p>
                <a:pPr>
                  <a:buClr>
                    <a:schemeClr val="tx2">
                      <a:lumMod val="60000"/>
                      <a:lumOff val="40000"/>
                    </a:schemeClr>
                  </a:buClr>
                  <a:buFont typeface="Arial" panose="020B0604020202020204" pitchFamily="34" charset="0"/>
                  <a:buChar char="•"/>
                </a:pPr>
                <a:r>
                  <a:rPr lang="en-US" sz="2600" dirty="0">
                    <a:solidFill>
                      <a:schemeClr val="tx1"/>
                    </a:solidFill>
                  </a:rPr>
                  <a:t> Scatter in the </a:t>
                </a:r>
                <a14:m>
                  <m:oMath xmlns:m="http://schemas.openxmlformats.org/officeDocument/2006/math">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𝜆</m:t>
                        </m:r>
                      </m:e>
                      <m:sub>
                        <m:r>
                          <m:rPr>
                            <m:sty m:val="p"/>
                          </m:rPr>
                          <a:rPr lang="en-US" sz="2600">
                            <a:solidFill>
                              <a:schemeClr val="tx1"/>
                            </a:solidFill>
                            <a:latin typeface="Cambria Math" panose="02040503050406030204" pitchFamily="18" charset="0"/>
                          </a:rPr>
                          <m:t>ab</m:t>
                        </m:r>
                      </m:sub>
                      <m:sup/>
                    </m:sSubSup>
                    <m:d>
                      <m:dPr>
                        <m:ctrlPr>
                          <a:rPr lang="en-US" sz="2600" i="1">
                            <a:solidFill>
                              <a:schemeClr val="tx1"/>
                            </a:solidFill>
                            <a:latin typeface="Cambria Math" panose="02040503050406030204" pitchFamily="18" charset="0"/>
                          </a:rPr>
                        </m:ctrlPr>
                      </m:dPr>
                      <m:e>
                        <m:r>
                          <a:rPr lang="en-US" sz="2600" i="1">
                            <a:solidFill>
                              <a:schemeClr val="tx1"/>
                            </a:solidFill>
                            <a:latin typeface="Cambria Math" panose="02040503050406030204" pitchFamily="18" charset="0"/>
                          </a:rPr>
                          <m:t>𝑇</m:t>
                        </m:r>
                      </m:e>
                    </m:d>
                  </m:oMath>
                </a14:m>
                <a:r>
                  <a:rPr lang="en-US" sz="2600" dirty="0">
                    <a:solidFill>
                      <a:schemeClr val="tx1"/>
                    </a:solidFill>
                  </a:rPr>
                  <a:t> from TF-</a:t>
                </a:r>
                <a:r>
                  <a:rPr lang="el-GR" sz="2600" dirty="0">
                    <a:solidFill>
                      <a:schemeClr val="tx1"/>
                    </a:solidFill>
                  </a:rPr>
                  <a:t>μ</a:t>
                </a:r>
                <a:r>
                  <a:rPr lang="en-US" sz="2600" dirty="0">
                    <a:solidFill>
                      <a:schemeClr val="tx1"/>
                    </a:solidFill>
                  </a:rPr>
                  <a:t>SR data makes it indistinguishable from measurements of </a:t>
                </a:r>
                <a14:m>
                  <m:oMath xmlns:m="http://schemas.openxmlformats.org/officeDocument/2006/math">
                    <m:sSubSup>
                      <m:sSubSupPr>
                        <m:ctrlPr>
                          <a:rPr lang="en-US" sz="2600" i="1">
                            <a:solidFill>
                              <a:schemeClr val="tx1"/>
                            </a:solidFill>
                            <a:latin typeface="Cambria Math" panose="02040503050406030204" pitchFamily="18" charset="0"/>
                          </a:rPr>
                        </m:ctrlPr>
                      </m:sSubSupPr>
                      <m:e>
                        <m:r>
                          <m:rPr>
                            <m:sty m:val="p"/>
                          </m:rPr>
                          <a:rPr lang="en-CA" sz="2600" b="0" i="0" smtClean="0">
                            <a:solidFill>
                              <a:schemeClr val="tx1"/>
                            </a:solidFill>
                            <a:latin typeface="Cambria Math" panose="02040503050406030204" pitchFamily="18" charset="0"/>
                          </a:rPr>
                          <m:t>Δ</m:t>
                        </m:r>
                        <m:r>
                          <a:rPr lang="en-US" sz="2600" i="1">
                            <a:solidFill>
                              <a:schemeClr val="tx1"/>
                            </a:solidFill>
                            <a:latin typeface="Cambria Math" panose="02040503050406030204" pitchFamily="18" charset="0"/>
                          </a:rPr>
                          <m:t>𝜆</m:t>
                        </m:r>
                      </m:e>
                      <m:sub>
                        <m:r>
                          <m:rPr>
                            <m:sty m:val="p"/>
                          </m:rPr>
                          <a:rPr lang="en-US" sz="2600">
                            <a:solidFill>
                              <a:schemeClr val="tx1"/>
                            </a:solidFill>
                            <a:latin typeface="Cambria Math" panose="02040503050406030204" pitchFamily="18" charset="0"/>
                          </a:rPr>
                          <m:t>ab</m:t>
                        </m:r>
                      </m:sub>
                      <m:sup/>
                    </m:sSubSup>
                    <m:d>
                      <m:dPr>
                        <m:ctrlPr>
                          <a:rPr lang="en-US" sz="2600" i="1">
                            <a:solidFill>
                              <a:schemeClr val="tx1"/>
                            </a:solidFill>
                            <a:latin typeface="Cambria Math" panose="02040503050406030204" pitchFamily="18" charset="0"/>
                          </a:rPr>
                        </m:ctrlPr>
                      </m:dPr>
                      <m:e>
                        <m:r>
                          <a:rPr lang="en-US" sz="2600" i="1">
                            <a:solidFill>
                              <a:schemeClr val="tx1"/>
                            </a:solidFill>
                            <a:latin typeface="Cambria Math" panose="02040503050406030204" pitchFamily="18" charset="0"/>
                          </a:rPr>
                          <m:t>𝑇</m:t>
                        </m:r>
                      </m:e>
                    </m:d>
                  </m:oMath>
                </a14:m>
                <a:r>
                  <a:rPr lang="en-US" sz="2600" dirty="0">
                    <a:solidFill>
                      <a:schemeClr val="tx1"/>
                    </a:solidFill>
                  </a:rPr>
                  <a:t> deduced by Meissner state techniques</a:t>
                </a:r>
                <a:r>
                  <a:rPr lang="en-CA" sz="2800" dirty="0">
                    <a:solidFill>
                      <a:schemeClr val="tx1"/>
                    </a:solidFill>
                  </a:rPr>
                  <a:t>.</a:t>
                </a:r>
                <a:endParaRPr lang="en-US" sz="2600" dirty="0">
                  <a:solidFill>
                    <a:schemeClr val="tx1"/>
                  </a:solidFill>
                </a:endParaRPr>
              </a:p>
              <a:p>
                <a:pPr marL="0" indent="0">
                  <a:buClr>
                    <a:schemeClr val="tx2">
                      <a:lumMod val="60000"/>
                      <a:lumOff val="40000"/>
                    </a:schemeClr>
                  </a:buClr>
                  <a:buNone/>
                </a:pPr>
                <a:r>
                  <a:rPr lang="en-US" sz="1300" dirty="0">
                    <a:solidFill>
                      <a:schemeClr val="tx1"/>
                    </a:solidFill>
                  </a:rPr>
                  <a:t> </a:t>
                </a:r>
              </a:p>
              <a:p>
                <a:pPr>
                  <a:buClr>
                    <a:schemeClr val="tx2">
                      <a:lumMod val="60000"/>
                      <a:lumOff val="40000"/>
                    </a:schemeClr>
                  </a:buClr>
                  <a:buFont typeface="Arial" panose="020B0604020202020204" pitchFamily="34" charset="0"/>
                  <a:buChar char="•"/>
                </a:pPr>
                <a:r>
                  <a:rPr lang="en-US" sz="2600" dirty="0">
                    <a:solidFill>
                      <a:schemeClr val="tx1"/>
                    </a:solidFill>
                  </a:rPr>
                  <a:t> Currently there is no valid model for </a:t>
                </a:r>
                <a14:m>
                  <m:oMath xmlns:m="http://schemas.openxmlformats.org/officeDocument/2006/math">
                    <m:r>
                      <a:rPr lang="en-US" sz="2600" i="1">
                        <a:solidFill>
                          <a:schemeClr val="tx1"/>
                        </a:solidFill>
                        <a:latin typeface="Cambria Math" panose="02040503050406030204" pitchFamily="18" charset="0"/>
                      </a:rPr>
                      <m:t>𝐵</m:t>
                    </m:r>
                    <m:d>
                      <m:dPr>
                        <m:ctrlPr>
                          <a:rPr lang="en-US" sz="2600" i="1">
                            <a:solidFill>
                              <a:schemeClr val="tx1"/>
                            </a:solidFill>
                            <a:latin typeface="Cambria Math" panose="02040503050406030204" pitchFamily="18" charset="0"/>
                          </a:rPr>
                        </m:ctrlPr>
                      </m:dPr>
                      <m:e>
                        <m:r>
                          <a:rPr lang="en-US" sz="2600" b="1">
                            <a:solidFill>
                              <a:schemeClr val="tx1"/>
                            </a:solidFill>
                            <a:latin typeface="Cambria Math" panose="02040503050406030204" pitchFamily="18" charset="0"/>
                          </a:rPr>
                          <m:t>𝐫</m:t>
                        </m:r>
                      </m:e>
                    </m:d>
                  </m:oMath>
                </a14:m>
                <a:r>
                  <a:rPr lang="en-US" sz="2600" dirty="0">
                    <a:solidFill>
                      <a:schemeClr val="tx1"/>
                    </a:solidFill>
                  </a:rPr>
                  <a:t> in Sr</a:t>
                </a:r>
                <a:r>
                  <a:rPr lang="en-US" sz="2600" baseline="-25000" dirty="0">
                    <a:solidFill>
                      <a:schemeClr val="tx1"/>
                    </a:solidFill>
                  </a:rPr>
                  <a:t>2</a:t>
                </a:r>
                <a:r>
                  <a:rPr lang="en-US" sz="2600" dirty="0">
                    <a:solidFill>
                      <a:schemeClr val="tx1"/>
                    </a:solidFill>
                  </a:rPr>
                  <a:t>RuO</a:t>
                </a:r>
                <a:r>
                  <a:rPr lang="en-US" sz="2600" baseline="-25000" dirty="0">
                    <a:solidFill>
                      <a:schemeClr val="tx1"/>
                    </a:solidFill>
                  </a:rPr>
                  <a:t>4</a:t>
                </a:r>
                <a:r>
                  <a:rPr lang="en-CA" sz="2800" dirty="0">
                    <a:solidFill>
                      <a:schemeClr val="tx1"/>
                    </a:solidFill>
                  </a:rPr>
                  <a:t>.</a:t>
                </a:r>
                <a:endParaRPr lang="en-US" sz="2600" dirty="0">
                  <a:solidFill>
                    <a:schemeClr val="tx1"/>
                  </a:solidFill>
                </a:endParaRPr>
              </a:p>
              <a:p>
                <a:pPr marL="0" indent="0">
                  <a:buClr>
                    <a:schemeClr val="tx2">
                      <a:lumMod val="60000"/>
                      <a:lumOff val="40000"/>
                    </a:schemeClr>
                  </a:buClr>
                  <a:buNone/>
                </a:pPr>
                <a:r>
                  <a:rPr lang="en-US" sz="1300" dirty="0">
                    <a:solidFill>
                      <a:schemeClr val="tx1"/>
                    </a:solidFill>
                  </a:rPr>
                  <a:t> </a:t>
                </a:r>
              </a:p>
              <a:p>
                <a:pPr>
                  <a:buClr>
                    <a:schemeClr val="tx2">
                      <a:lumMod val="60000"/>
                      <a:lumOff val="40000"/>
                    </a:schemeClr>
                  </a:buClr>
                  <a:buFont typeface="Arial" panose="020B0604020202020204" pitchFamily="34" charset="0"/>
                  <a:buChar char="•"/>
                </a:pPr>
                <a:r>
                  <a:rPr lang="en-US" sz="2600" dirty="0">
                    <a:solidFill>
                      <a:schemeClr val="tx1"/>
                    </a:solidFill>
                  </a:rPr>
                  <a:t> A unique feature of the VL in Sr</a:t>
                </a:r>
                <a:r>
                  <a:rPr lang="en-US" sz="2600" baseline="-25000" dirty="0">
                    <a:solidFill>
                      <a:schemeClr val="tx1"/>
                    </a:solidFill>
                  </a:rPr>
                  <a:t>2</a:t>
                </a:r>
                <a:r>
                  <a:rPr lang="en-US" sz="2600" dirty="0">
                    <a:solidFill>
                      <a:schemeClr val="tx1"/>
                    </a:solidFill>
                  </a:rPr>
                  <a:t>RuO</a:t>
                </a:r>
                <a:r>
                  <a:rPr lang="en-US" sz="2600" baseline="-25000" dirty="0">
                    <a:solidFill>
                      <a:schemeClr val="tx1"/>
                    </a:solidFill>
                  </a:rPr>
                  <a:t>4</a:t>
                </a:r>
                <a:r>
                  <a:rPr lang="en-US" sz="2600" dirty="0">
                    <a:solidFill>
                      <a:schemeClr val="tx1"/>
                    </a:solidFill>
                  </a:rPr>
                  <a:t> – location of the </a:t>
                </a:r>
                <a14:m>
                  <m:oMath xmlns:m="http://schemas.openxmlformats.org/officeDocument/2006/math">
                    <m:r>
                      <a:rPr lang="en-US" sz="2600" i="1">
                        <a:solidFill>
                          <a:schemeClr val="tx1"/>
                        </a:solidFill>
                        <a:latin typeface="Cambria Math" panose="02040503050406030204" pitchFamily="18" charset="0"/>
                      </a:rPr>
                      <m:t>𝐵</m:t>
                    </m:r>
                    <m:d>
                      <m:dPr>
                        <m:ctrlPr>
                          <a:rPr lang="en-US" sz="2600" i="1">
                            <a:solidFill>
                              <a:schemeClr val="tx1"/>
                            </a:solidFill>
                            <a:latin typeface="Cambria Math" panose="02040503050406030204" pitchFamily="18" charset="0"/>
                          </a:rPr>
                        </m:ctrlPr>
                      </m:dPr>
                      <m:e>
                        <m:r>
                          <a:rPr lang="en-US" sz="2600" b="1">
                            <a:solidFill>
                              <a:schemeClr val="tx1"/>
                            </a:solidFill>
                            <a:latin typeface="Cambria Math" panose="02040503050406030204" pitchFamily="18" charset="0"/>
                          </a:rPr>
                          <m:t>𝐫</m:t>
                        </m:r>
                      </m:e>
                    </m:d>
                  </m:oMath>
                </a14:m>
                <a:r>
                  <a:rPr lang="en-US" sz="2600" dirty="0">
                    <a:solidFill>
                      <a:schemeClr val="tx1"/>
                    </a:solidFill>
                  </a:rPr>
                  <a:t> minimum - was identified</a:t>
                </a:r>
                <a:r>
                  <a:rPr lang="en-CA" sz="2800" dirty="0">
                    <a:solidFill>
                      <a:schemeClr val="tx1"/>
                    </a:solidFill>
                  </a:rPr>
                  <a:t>.</a:t>
                </a:r>
                <a:endParaRPr lang="en-US" sz="2600" dirty="0">
                  <a:solidFill>
                    <a:schemeClr val="tx1"/>
                  </a:solidFill>
                </a:endParaRPr>
              </a:p>
            </p:txBody>
          </p:sp>
        </mc:Choice>
        <mc:Fallback xmlns="">
          <p:sp>
            <p:nvSpPr>
              <p:cNvPr id="10" name="Content Placeholder 2">
                <a:extLst>
                  <a:ext uri="{FF2B5EF4-FFF2-40B4-BE49-F238E27FC236}">
                    <a16:creationId xmlns:a16="http://schemas.microsoft.com/office/drawing/2014/main" id="{F0B21120-49CE-BE13-77DE-DEF4B163B75E}"/>
                  </a:ext>
                </a:extLst>
              </p:cNvPr>
              <p:cNvSpPr>
                <a:spLocks noGrp="1" noRot="1" noChangeAspect="1" noMove="1" noResize="1" noEditPoints="1" noAdjustHandles="1" noChangeArrowheads="1" noChangeShapeType="1" noTextEdit="1"/>
              </p:cNvSpPr>
              <p:nvPr>
                <p:ph idx="1"/>
              </p:nvPr>
            </p:nvSpPr>
            <p:spPr>
              <a:xfrm>
                <a:off x="186689" y="1020762"/>
                <a:ext cx="12005311" cy="5265737"/>
              </a:xfrm>
              <a:blipFill>
                <a:blip r:embed="rId4"/>
                <a:stretch>
                  <a:fillRect l="-1574" t="-1736"/>
                </a:stretch>
              </a:blipFill>
            </p:spPr>
            <p:txBody>
              <a:bodyPr/>
              <a:lstStyle/>
              <a:p>
                <a:r>
                  <a:rPr lang="en-CA">
                    <a:noFill/>
                  </a:rPr>
                  <a:t> </a:t>
                </a:r>
              </a:p>
            </p:txBody>
          </p:sp>
        </mc:Fallback>
      </mc:AlternateContent>
      <p:sp>
        <p:nvSpPr>
          <p:cNvPr id="3" name="TextBox 2">
            <a:extLst>
              <a:ext uri="{FF2B5EF4-FFF2-40B4-BE49-F238E27FC236}">
                <a16:creationId xmlns:a16="http://schemas.microsoft.com/office/drawing/2014/main" id="{91404B68-3738-E73D-553C-15D5DE2A2BF6}"/>
              </a:ext>
            </a:extLst>
          </p:cNvPr>
          <p:cNvSpPr txBox="1"/>
          <p:nvPr/>
        </p:nvSpPr>
        <p:spPr>
          <a:xfrm>
            <a:off x="4156" y="6399867"/>
            <a:ext cx="12187844" cy="276999"/>
          </a:xfrm>
          <a:prstGeom prst="rect">
            <a:avLst/>
          </a:prstGeom>
          <a:noFill/>
        </p:spPr>
        <p:txBody>
          <a:bodyPr wrap="square" rtlCol="0">
            <a:spAutoFit/>
          </a:bodyPr>
          <a:lstStyle/>
          <a:p>
            <a:r>
              <a:rPr lang="en-US" sz="1200" b="1" dirty="0">
                <a:solidFill>
                  <a:schemeClr val="bg1"/>
                </a:solidFill>
              </a:rPr>
              <a:t>[6] </a:t>
            </a:r>
            <a:r>
              <a:rPr lang="en-US" sz="1200" dirty="0">
                <a:solidFill>
                  <a:schemeClr val="bg1"/>
                </a:solidFill>
              </a:rPr>
              <a:t>R. Khasanov </a:t>
            </a:r>
            <a:r>
              <a:rPr lang="en-US" sz="1200" i="1" dirty="0">
                <a:solidFill>
                  <a:schemeClr val="bg1"/>
                </a:solidFill>
              </a:rPr>
              <a:t>et al.</a:t>
            </a:r>
            <a:r>
              <a:rPr lang="en-US" sz="1200" dirty="0">
                <a:solidFill>
                  <a:schemeClr val="bg1"/>
                </a:solidFill>
              </a:rPr>
              <a:t>, </a:t>
            </a:r>
            <a:r>
              <a:rPr lang="fr-FR" sz="1200" dirty="0">
                <a:solidFill>
                  <a:schemeClr val="bg1"/>
                </a:solidFill>
              </a:rPr>
              <a:t>Phys. </a:t>
            </a:r>
            <a:r>
              <a:rPr lang="fr-FR" sz="1200" dirty="0" err="1">
                <a:solidFill>
                  <a:schemeClr val="bg1"/>
                </a:solidFill>
              </a:rPr>
              <a:t>Rev</a:t>
            </a:r>
            <a:r>
              <a:rPr lang="fr-FR" sz="1200" dirty="0">
                <a:solidFill>
                  <a:schemeClr val="bg1"/>
                </a:solidFill>
              </a:rPr>
              <a:t>. </a:t>
            </a:r>
            <a:r>
              <a:rPr lang="fr-FR" sz="1200" dirty="0" err="1">
                <a:solidFill>
                  <a:schemeClr val="bg1"/>
                </a:solidFill>
              </a:rPr>
              <a:t>Lett</a:t>
            </a:r>
            <a:r>
              <a:rPr lang="fr-FR" sz="1200" dirty="0">
                <a:solidFill>
                  <a:schemeClr val="bg1"/>
                </a:solidFill>
              </a:rPr>
              <a:t>. </a:t>
            </a:r>
            <a:r>
              <a:rPr lang="fr-FR" sz="1200" b="1" dirty="0">
                <a:solidFill>
                  <a:schemeClr val="bg1"/>
                </a:solidFill>
              </a:rPr>
              <a:t>131</a:t>
            </a:r>
            <a:r>
              <a:rPr lang="fr-FR" sz="1200" dirty="0">
                <a:solidFill>
                  <a:schemeClr val="bg1"/>
                </a:solidFill>
              </a:rPr>
              <a:t>, 236001 (2023)							</a:t>
            </a:r>
            <a:r>
              <a:rPr lang="fr-FR" sz="1200" b="1" dirty="0">
                <a:solidFill>
                  <a:schemeClr val="bg1"/>
                </a:solidFill>
              </a:rPr>
              <a:t>[7]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a:t>
            </a:r>
          </a:p>
        </p:txBody>
      </p:sp>
    </p:spTree>
    <p:extLst>
      <p:ext uri="{BB962C8B-B14F-4D97-AF65-F5344CB8AC3E}">
        <p14:creationId xmlns:p14="http://schemas.microsoft.com/office/powerpoint/2010/main" val="287417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E5A3D1-9400-A110-E3A5-501E1E1871B3}"/>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C14016ED-A083-0CE6-6DAA-CC22B6269763}"/>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Introduction</a:t>
            </a:r>
            <a:endParaRPr lang="en-CA" sz="4000" b="1" dirty="0">
              <a:solidFill>
                <a:schemeClr val="tx1"/>
              </a:solidFill>
              <a:latin typeface="+mn-lt"/>
            </a:endParaRPr>
          </a:p>
        </p:txBody>
      </p:sp>
      <p:sp>
        <p:nvSpPr>
          <p:cNvPr id="6" name="TextBox 5">
            <a:extLst>
              <a:ext uri="{FF2B5EF4-FFF2-40B4-BE49-F238E27FC236}">
                <a16:creationId xmlns:a16="http://schemas.microsoft.com/office/drawing/2014/main" id="{2D44D4B2-826F-6A35-E40F-EAF5597F1D48}"/>
              </a:ext>
            </a:extLst>
          </p:cNvPr>
          <p:cNvSpPr txBox="1">
            <a:spLocks noGrp="1" noRot="1" noMove="1" noResize="1" noEditPoints="1" noAdjustHandles="1" noChangeArrowheads="1" noChangeShapeType="1"/>
          </p:cNvSpPr>
          <p:nvPr/>
        </p:nvSpPr>
        <p:spPr>
          <a:xfrm>
            <a:off x="4156" y="6399867"/>
            <a:ext cx="12187844" cy="276999"/>
          </a:xfrm>
          <a:prstGeom prst="rect">
            <a:avLst/>
          </a:prstGeom>
          <a:noFill/>
        </p:spPr>
        <p:txBody>
          <a:bodyPr wrap="square" rtlCol="0">
            <a:spAutoFit/>
          </a:bodyPr>
          <a:lstStyle/>
          <a:p>
            <a:r>
              <a:rPr lang="fr-FR" sz="1200" b="1" dirty="0">
                <a:solidFill>
                  <a:schemeClr val="bg1"/>
                </a:solidFill>
              </a:rPr>
              <a:t>[2]</a:t>
            </a:r>
            <a:r>
              <a:rPr lang="fr-FR" sz="1200" dirty="0">
                <a:solidFill>
                  <a:schemeClr val="bg1"/>
                </a:solidFill>
              </a:rPr>
              <a:t> </a:t>
            </a:r>
            <a:r>
              <a:rPr lang="en-US" sz="1200" dirty="0">
                <a:solidFill>
                  <a:schemeClr val="bg1"/>
                </a:solidFill>
              </a:rPr>
              <a:t>Y. Maeno, T.M. Rice &amp; M. Sigrist, Physics Today </a:t>
            </a:r>
            <a:r>
              <a:rPr lang="en-US" sz="1200" b="1" dirty="0">
                <a:solidFill>
                  <a:schemeClr val="bg1"/>
                </a:solidFill>
              </a:rPr>
              <a:t>54</a:t>
            </a:r>
            <a:r>
              <a:rPr lang="en-US" sz="1200" dirty="0">
                <a:solidFill>
                  <a:schemeClr val="bg1"/>
                </a:solidFill>
              </a:rPr>
              <a:t>, 42 (2001)			</a:t>
            </a:r>
            <a:r>
              <a:rPr lang="en-US" sz="1200" b="1" dirty="0">
                <a:solidFill>
                  <a:schemeClr val="bg1"/>
                </a:solidFill>
              </a:rPr>
              <a:t>[3] </a:t>
            </a:r>
            <a:r>
              <a:rPr lang="da-DK" sz="1200" dirty="0">
                <a:solidFill>
                  <a:schemeClr val="bg1"/>
                </a:solidFill>
              </a:rPr>
              <a:t>K. Ishida </a:t>
            </a:r>
            <a:r>
              <a:rPr lang="da-DK" sz="1200" i="1" dirty="0">
                <a:solidFill>
                  <a:schemeClr val="bg1"/>
                </a:solidFill>
              </a:rPr>
              <a:t>et al.</a:t>
            </a:r>
            <a:r>
              <a:rPr lang="da-DK" sz="1200" dirty="0">
                <a:solidFill>
                  <a:schemeClr val="bg1"/>
                </a:solidFill>
              </a:rPr>
              <a:t>, Nature </a:t>
            </a:r>
            <a:r>
              <a:rPr lang="da-DK" sz="1200" b="1" dirty="0">
                <a:solidFill>
                  <a:schemeClr val="bg1"/>
                </a:solidFill>
              </a:rPr>
              <a:t>396</a:t>
            </a:r>
            <a:r>
              <a:rPr lang="da-DK" sz="1200" dirty="0">
                <a:solidFill>
                  <a:schemeClr val="bg1"/>
                </a:solidFill>
              </a:rPr>
              <a:t>, 658 (1998)			</a:t>
            </a:r>
            <a:r>
              <a:rPr lang="da-DK" sz="1200" b="1" dirty="0">
                <a:solidFill>
                  <a:schemeClr val="bg1"/>
                </a:solidFill>
              </a:rPr>
              <a:t>[4]</a:t>
            </a:r>
            <a:r>
              <a:rPr lang="da-DK" sz="1200" dirty="0">
                <a:solidFill>
                  <a:schemeClr val="bg1"/>
                </a:solidFill>
              </a:rPr>
              <a:t> G. Luke </a:t>
            </a:r>
            <a:r>
              <a:rPr lang="da-DK" sz="1200" i="1" dirty="0">
                <a:solidFill>
                  <a:schemeClr val="bg1"/>
                </a:solidFill>
              </a:rPr>
              <a:t>et al.</a:t>
            </a:r>
            <a:r>
              <a:rPr lang="da-DK" sz="1200" dirty="0">
                <a:solidFill>
                  <a:schemeClr val="bg1"/>
                </a:solidFill>
              </a:rPr>
              <a:t>, Nature </a:t>
            </a:r>
            <a:r>
              <a:rPr lang="da-DK" sz="1200" b="1" dirty="0">
                <a:solidFill>
                  <a:schemeClr val="bg1"/>
                </a:solidFill>
              </a:rPr>
              <a:t>394</a:t>
            </a:r>
            <a:r>
              <a:rPr lang="da-DK" sz="1200" dirty="0">
                <a:solidFill>
                  <a:schemeClr val="bg1"/>
                </a:solidFill>
              </a:rPr>
              <a:t>, 558–561 (1998)</a:t>
            </a:r>
            <a:endParaRPr lang="en-US" sz="1200" dirty="0">
              <a:solidFill>
                <a:schemeClr val="bg1"/>
              </a:solidFill>
            </a:endParaRPr>
          </a:p>
        </p:txBody>
      </p:sp>
      <p:sp>
        <p:nvSpPr>
          <p:cNvPr id="9" name="Content Placeholder 2">
            <a:extLst>
              <a:ext uri="{FF2B5EF4-FFF2-40B4-BE49-F238E27FC236}">
                <a16:creationId xmlns:a16="http://schemas.microsoft.com/office/drawing/2014/main" id="{CF13C2A0-0877-4359-C677-AD601A5AC849}"/>
              </a:ext>
            </a:extLst>
          </p:cNvPr>
          <p:cNvSpPr txBox="1">
            <a:spLocks/>
          </p:cNvSpPr>
          <p:nvPr/>
        </p:nvSpPr>
        <p:spPr>
          <a:xfrm>
            <a:off x="412947" y="4694548"/>
            <a:ext cx="2383594" cy="6844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b="1" dirty="0">
                <a:solidFill>
                  <a:schemeClr val="tx1"/>
                </a:solidFill>
              </a:rPr>
              <a:t>Fig. 1. </a:t>
            </a:r>
            <a:r>
              <a:rPr lang="en-CA" dirty="0">
                <a:solidFill>
                  <a:schemeClr val="tx1"/>
                </a:solidFill>
              </a:rPr>
              <a:t>Crystal structure of Sr</a:t>
            </a:r>
            <a:r>
              <a:rPr lang="en-CA" baseline="-25000" dirty="0">
                <a:solidFill>
                  <a:schemeClr val="tx1"/>
                </a:solidFill>
              </a:rPr>
              <a:t>2</a:t>
            </a:r>
            <a:r>
              <a:rPr lang="en-CA" dirty="0">
                <a:solidFill>
                  <a:schemeClr val="tx1"/>
                </a:solidFill>
              </a:rPr>
              <a:t>RuO</a:t>
            </a:r>
            <a:r>
              <a:rPr lang="en-CA" baseline="-25000" dirty="0">
                <a:solidFill>
                  <a:schemeClr val="tx1"/>
                </a:solidFill>
              </a:rPr>
              <a:t>4</a:t>
            </a:r>
            <a:r>
              <a:rPr lang="en-CA" b="1" baseline="30000" dirty="0">
                <a:solidFill>
                  <a:srgbClr val="FF0000"/>
                </a:solidFill>
              </a:rPr>
              <a:t>2</a:t>
            </a:r>
            <a:r>
              <a:rPr lang="en-CA" dirty="0">
                <a:solidFill>
                  <a:schemeClr val="tx1"/>
                </a:solidFill>
              </a:rPr>
              <a:t>.</a:t>
            </a:r>
          </a:p>
        </p:txBody>
      </p:sp>
      <p:sp>
        <p:nvSpPr>
          <p:cNvPr id="12" name="TextBox 11">
            <a:extLst>
              <a:ext uri="{FF2B5EF4-FFF2-40B4-BE49-F238E27FC236}">
                <a16:creationId xmlns:a16="http://schemas.microsoft.com/office/drawing/2014/main" id="{BDBE6D10-342D-0C9D-C4B0-CF30B7D097EC}"/>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2</a:t>
            </a:r>
            <a:endParaRPr lang="en-CA" sz="2000" b="1" dirty="0"/>
          </a:p>
        </p:txBody>
      </p:sp>
      <p:pic>
        <p:nvPicPr>
          <p:cNvPr id="4" name="Picture 3">
            <a:extLst>
              <a:ext uri="{FF2B5EF4-FFF2-40B4-BE49-F238E27FC236}">
                <a16:creationId xmlns:a16="http://schemas.microsoft.com/office/drawing/2014/main" id="{7DE67186-1141-ABC0-3AF6-6C424F45A57A}"/>
              </a:ext>
            </a:extLst>
          </p:cNvPr>
          <p:cNvPicPr>
            <a:picLocks noChangeAspect="1"/>
          </p:cNvPicPr>
          <p:nvPr/>
        </p:nvPicPr>
        <p:blipFill>
          <a:blip r:embed="rId3"/>
          <a:stretch>
            <a:fillRect/>
          </a:stretch>
        </p:blipFill>
        <p:spPr>
          <a:xfrm>
            <a:off x="3708930" y="1625968"/>
            <a:ext cx="4080613" cy="2686951"/>
          </a:xfrm>
          <a:prstGeom prst="rect">
            <a:avLst/>
          </a:prstGeom>
        </p:spPr>
      </p:pic>
      <p:sp>
        <p:nvSpPr>
          <p:cNvPr id="7" name="Content Placeholder 2">
            <a:extLst>
              <a:ext uri="{FF2B5EF4-FFF2-40B4-BE49-F238E27FC236}">
                <a16:creationId xmlns:a16="http://schemas.microsoft.com/office/drawing/2014/main" id="{8C2E8AA2-0432-92CC-EC9C-8769AA389F33}"/>
              </a:ext>
            </a:extLst>
          </p:cNvPr>
          <p:cNvSpPr txBox="1">
            <a:spLocks/>
          </p:cNvSpPr>
          <p:nvPr/>
        </p:nvSpPr>
        <p:spPr>
          <a:xfrm>
            <a:off x="4526021" y="4717407"/>
            <a:ext cx="3025140" cy="6844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b="1" dirty="0">
                <a:solidFill>
                  <a:schemeClr val="tx1"/>
                </a:solidFill>
              </a:rPr>
              <a:t>Fig. 2. </a:t>
            </a:r>
            <a:r>
              <a:rPr lang="en-CA" dirty="0">
                <a:solidFill>
                  <a:schemeClr val="tx1"/>
                </a:solidFill>
              </a:rPr>
              <a:t>Early NMR Knight shift measurement on Sr</a:t>
            </a:r>
            <a:r>
              <a:rPr lang="en-CA" baseline="-25000" dirty="0">
                <a:solidFill>
                  <a:schemeClr val="tx1"/>
                </a:solidFill>
              </a:rPr>
              <a:t>2</a:t>
            </a:r>
            <a:r>
              <a:rPr lang="en-CA" dirty="0">
                <a:solidFill>
                  <a:schemeClr val="tx1"/>
                </a:solidFill>
              </a:rPr>
              <a:t>RuO</a:t>
            </a:r>
            <a:r>
              <a:rPr lang="en-CA" baseline="-25000" dirty="0">
                <a:solidFill>
                  <a:schemeClr val="tx1"/>
                </a:solidFill>
              </a:rPr>
              <a:t>4</a:t>
            </a:r>
            <a:r>
              <a:rPr lang="en-CA" b="1" baseline="30000" dirty="0">
                <a:solidFill>
                  <a:srgbClr val="FF0000"/>
                </a:solidFill>
              </a:rPr>
              <a:t>3,2</a:t>
            </a:r>
            <a:r>
              <a:rPr lang="en-CA" dirty="0">
                <a:solidFill>
                  <a:schemeClr val="tx1"/>
                </a:solidFill>
              </a:rPr>
              <a:t>.</a:t>
            </a:r>
          </a:p>
        </p:txBody>
      </p:sp>
      <p:sp>
        <p:nvSpPr>
          <p:cNvPr id="10" name="Content Placeholder 2">
            <a:extLst>
              <a:ext uri="{FF2B5EF4-FFF2-40B4-BE49-F238E27FC236}">
                <a16:creationId xmlns:a16="http://schemas.microsoft.com/office/drawing/2014/main" id="{C8C29B7A-B6CE-4980-7BDD-313764DCA8B2}"/>
              </a:ext>
            </a:extLst>
          </p:cNvPr>
          <p:cNvSpPr txBox="1">
            <a:spLocks/>
          </p:cNvSpPr>
          <p:nvPr/>
        </p:nvSpPr>
        <p:spPr>
          <a:xfrm>
            <a:off x="9089756" y="4694548"/>
            <a:ext cx="2803872" cy="6844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chemeClr val="tx2">
                  <a:lumMod val="60000"/>
                  <a:lumOff val="40000"/>
                </a:schemeClr>
              </a:buClr>
              <a:buNone/>
            </a:pPr>
            <a:r>
              <a:rPr lang="en-US" b="1" dirty="0">
                <a:solidFill>
                  <a:schemeClr val="tx1"/>
                </a:solidFill>
              </a:rPr>
              <a:t>Fig. 3. </a:t>
            </a:r>
            <a:r>
              <a:rPr lang="en-US" dirty="0">
                <a:solidFill>
                  <a:schemeClr val="tx1"/>
                </a:solidFill>
              </a:rPr>
              <a:t>The</a:t>
            </a:r>
            <a:r>
              <a:rPr lang="en-US" b="1" dirty="0">
                <a:solidFill>
                  <a:schemeClr val="tx1"/>
                </a:solidFill>
              </a:rPr>
              <a:t> </a:t>
            </a:r>
            <a:r>
              <a:rPr lang="en-CA" dirty="0">
                <a:solidFill>
                  <a:schemeClr val="tx1"/>
                </a:solidFill>
              </a:rPr>
              <a:t>ZF-</a:t>
            </a:r>
            <a:r>
              <a:rPr lang="el-GR" dirty="0">
                <a:solidFill>
                  <a:schemeClr val="tx1"/>
                </a:solidFill>
              </a:rPr>
              <a:t>μ</a:t>
            </a:r>
            <a:r>
              <a:rPr lang="en-US" dirty="0">
                <a:solidFill>
                  <a:schemeClr val="tx1"/>
                </a:solidFill>
              </a:rPr>
              <a:t>SR</a:t>
            </a:r>
            <a:r>
              <a:rPr lang="en-CA" dirty="0">
                <a:solidFill>
                  <a:schemeClr val="tx1"/>
                </a:solidFill>
              </a:rPr>
              <a:t> measurement on Sr</a:t>
            </a:r>
            <a:r>
              <a:rPr lang="en-CA" baseline="-25000" dirty="0">
                <a:solidFill>
                  <a:schemeClr val="tx1"/>
                </a:solidFill>
              </a:rPr>
              <a:t>2</a:t>
            </a:r>
            <a:r>
              <a:rPr lang="en-CA" dirty="0">
                <a:solidFill>
                  <a:schemeClr val="tx1"/>
                </a:solidFill>
              </a:rPr>
              <a:t>RuO</a:t>
            </a:r>
            <a:r>
              <a:rPr lang="en-CA" baseline="-25000" dirty="0">
                <a:solidFill>
                  <a:schemeClr val="tx1"/>
                </a:solidFill>
              </a:rPr>
              <a:t>4</a:t>
            </a:r>
            <a:r>
              <a:rPr lang="en-CA" b="1" baseline="30000" dirty="0">
                <a:solidFill>
                  <a:srgbClr val="FF0000"/>
                </a:solidFill>
              </a:rPr>
              <a:t>4</a:t>
            </a:r>
            <a:r>
              <a:rPr lang="en-CA" dirty="0">
                <a:solidFill>
                  <a:schemeClr val="tx1"/>
                </a:solidFill>
              </a:rPr>
              <a:t>.</a:t>
            </a:r>
          </a:p>
        </p:txBody>
      </p:sp>
      <p:pic>
        <p:nvPicPr>
          <p:cNvPr id="15" name="Picture 14">
            <a:extLst>
              <a:ext uri="{FF2B5EF4-FFF2-40B4-BE49-F238E27FC236}">
                <a16:creationId xmlns:a16="http://schemas.microsoft.com/office/drawing/2014/main" id="{A46DD2B7-2A05-111D-767C-E36906FC3E96}"/>
              </a:ext>
            </a:extLst>
          </p:cNvPr>
          <p:cNvPicPr>
            <a:picLocks noChangeAspect="1"/>
          </p:cNvPicPr>
          <p:nvPr/>
        </p:nvPicPr>
        <p:blipFill>
          <a:blip r:embed="rId4"/>
          <a:srcRect l="16310" t="11488" r="8049" b="13514"/>
          <a:stretch>
            <a:fillRect/>
          </a:stretch>
        </p:blipFill>
        <p:spPr>
          <a:xfrm>
            <a:off x="412947" y="1281718"/>
            <a:ext cx="2530723" cy="3189815"/>
          </a:xfrm>
          <a:prstGeom prst="rect">
            <a:avLst/>
          </a:prstGeom>
        </p:spPr>
      </p:pic>
      <p:pic>
        <p:nvPicPr>
          <p:cNvPr id="17" name="Picture 16">
            <a:extLst>
              <a:ext uri="{FF2B5EF4-FFF2-40B4-BE49-F238E27FC236}">
                <a16:creationId xmlns:a16="http://schemas.microsoft.com/office/drawing/2014/main" id="{24A0FCBD-449C-F78A-E367-2EFFA314A279}"/>
              </a:ext>
            </a:extLst>
          </p:cNvPr>
          <p:cNvPicPr>
            <a:picLocks noChangeAspect="1"/>
          </p:cNvPicPr>
          <p:nvPr/>
        </p:nvPicPr>
        <p:blipFill>
          <a:blip r:embed="rId5"/>
          <a:srcRect l="10594" t="17207" r="12126" b="5460"/>
          <a:stretch>
            <a:fillRect/>
          </a:stretch>
        </p:blipFill>
        <p:spPr>
          <a:xfrm>
            <a:off x="8698194" y="720958"/>
            <a:ext cx="3034501" cy="3860223"/>
          </a:xfrm>
          <a:prstGeom prst="rect">
            <a:avLst/>
          </a:prstGeom>
        </p:spPr>
      </p:pic>
    </p:spTree>
    <p:extLst>
      <p:ext uri="{BB962C8B-B14F-4D97-AF65-F5344CB8AC3E}">
        <p14:creationId xmlns:p14="http://schemas.microsoft.com/office/powerpoint/2010/main" val="3714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982A9-C483-B1BC-DAB3-8FC2E2F1531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128D25-9443-E830-0A0E-CBC980C2DF7E}"/>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7DCCDC98-8F74-8C5B-65CA-A29354A17AB0}"/>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Introduction</a:t>
            </a:r>
            <a:endParaRPr lang="en-CA" sz="4000" b="1" dirty="0">
              <a:solidFill>
                <a:schemeClr val="tx1"/>
              </a:solidFill>
              <a:latin typeface="+mn-lt"/>
            </a:endParaRPr>
          </a:p>
        </p:txBody>
      </p:sp>
      <p:sp>
        <p:nvSpPr>
          <p:cNvPr id="6" name="TextBox 5">
            <a:extLst>
              <a:ext uri="{FF2B5EF4-FFF2-40B4-BE49-F238E27FC236}">
                <a16:creationId xmlns:a16="http://schemas.microsoft.com/office/drawing/2014/main" id="{A1909F7B-F66C-2D3E-8D1D-060959F49E4B}"/>
              </a:ext>
            </a:extLst>
          </p:cNvPr>
          <p:cNvSpPr txBox="1">
            <a:spLocks noGrp="1" noRot="1" noMove="1" noResize="1" noEditPoints="1" noAdjustHandles="1" noChangeArrowheads="1" noChangeShapeType="1"/>
          </p:cNvSpPr>
          <p:nvPr/>
        </p:nvSpPr>
        <p:spPr>
          <a:xfrm>
            <a:off x="4156" y="6399867"/>
            <a:ext cx="12187844" cy="307777"/>
          </a:xfrm>
          <a:prstGeom prst="rect">
            <a:avLst/>
          </a:prstGeom>
          <a:noFill/>
        </p:spPr>
        <p:txBody>
          <a:bodyPr wrap="square" rtlCol="0">
            <a:spAutoFit/>
          </a:bodyPr>
          <a:lstStyle/>
          <a:p>
            <a:r>
              <a:rPr lang="fr-FR" sz="1400" b="1" dirty="0">
                <a:solidFill>
                  <a:schemeClr val="bg1"/>
                </a:solidFill>
              </a:rPr>
              <a:t>[5]</a:t>
            </a:r>
            <a:r>
              <a:rPr lang="fr-FR" sz="1400" dirty="0">
                <a:solidFill>
                  <a:schemeClr val="bg1"/>
                </a:solidFill>
              </a:rPr>
              <a:t> J. F. </a:t>
            </a:r>
            <a:r>
              <a:rPr lang="fr-FR" sz="1400" dirty="0" err="1">
                <a:solidFill>
                  <a:schemeClr val="bg1"/>
                </a:solidFill>
              </a:rPr>
              <a:t>Landaeta</a:t>
            </a:r>
            <a:r>
              <a:rPr lang="fr-FR" sz="1400" dirty="0">
                <a:solidFill>
                  <a:schemeClr val="bg1"/>
                </a:solidFill>
              </a:rPr>
              <a:t> </a:t>
            </a:r>
            <a:r>
              <a:rPr lang="fr-FR" sz="1400" i="1" dirty="0">
                <a:solidFill>
                  <a:schemeClr val="bg1"/>
                </a:solidFill>
              </a:rPr>
              <a:t>et al.,</a:t>
            </a:r>
            <a:r>
              <a:rPr lang="fr-FR" sz="1400" dirty="0">
                <a:solidFill>
                  <a:schemeClr val="bg1"/>
                </a:solidFill>
              </a:rPr>
              <a:t> Phys. </a:t>
            </a:r>
            <a:r>
              <a:rPr lang="fr-FR" sz="1400" dirty="0" err="1">
                <a:solidFill>
                  <a:schemeClr val="bg1"/>
                </a:solidFill>
              </a:rPr>
              <a:t>Rev</a:t>
            </a:r>
            <a:r>
              <a:rPr lang="fr-FR" sz="1400" dirty="0">
                <a:solidFill>
                  <a:schemeClr val="bg1"/>
                </a:solidFill>
              </a:rPr>
              <a:t>. B </a:t>
            </a:r>
            <a:r>
              <a:rPr lang="fr-FR" sz="1400" b="1" dirty="0">
                <a:solidFill>
                  <a:schemeClr val="bg1"/>
                </a:solidFill>
              </a:rPr>
              <a:t>110</a:t>
            </a:r>
            <a:r>
              <a:rPr lang="fr-FR" sz="1400" dirty="0">
                <a:solidFill>
                  <a:schemeClr val="bg1"/>
                </a:solidFill>
              </a:rPr>
              <a:t>, L100503 (2024)</a:t>
            </a:r>
          </a:p>
        </p:txBody>
      </p:sp>
      <p:pic>
        <p:nvPicPr>
          <p:cNvPr id="8" name="Picture 7">
            <a:extLst>
              <a:ext uri="{FF2B5EF4-FFF2-40B4-BE49-F238E27FC236}">
                <a16:creationId xmlns:a16="http://schemas.microsoft.com/office/drawing/2014/main" id="{7E4DCF7D-981F-5011-92D6-439E6559D627}"/>
              </a:ext>
            </a:extLst>
          </p:cNvPr>
          <p:cNvPicPr>
            <a:picLocks noChangeAspect="1"/>
          </p:cNvPicPr>
          <p:nvPr/>
        </p:nvPicPr>
        <p:blipFill>
          <a:blip r:embed="rId3"/>
          <a:srcRect l="28644" t="20833" r="21337" b="28194"/>
          <a:stretch>
            <a:fillRect/>
          </a:stretch>
        </p:blipFill>
        <p:spPr>
          <a:xfrm>
            <a:off x="3682160" y="1020760"/>
            <a:ext cx="4879161" cy="4023937"/>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F181623-EB99-F6D1-C325-873920BB16AA}"/>
                  </a:ext>
                </a:extLst>
              </p:cNvPr>
              <p:cNvSpPr txBox="1">
                <a:spLocks/>
              </p:cNvSpPr>
              <p:nvPr/>
            </p:nvSpPr>
            <p:spPr>
              <a:xfrm>
                <a:off x="4532082" y="5152772"/>
                <a:ext cx="3759511" cy="6844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4. </a:t>
                </a:r>
                <a14:m>
                  <m:oMath xmlns:m="http://schemas.openxmlformats.org/officeDocument/2006/math">
                    <m:r>
                      <m:rPr>
                        <m:sty m:val="p"/>
                      </m:rPr>
                      <a:rPr lang="en-US" sz="2400" b="0" i="0">
                        <a:solidFill>
                          <a:schemeClr val="tx1"/>
                        </a:solidFill>
                        <a:latin typeface="Cambria Math" panose="02040503050406030204" pitchFamily="18" charset="0"/>
                      </a:rPr>
                      <m:t>Δ</m:t>
                    </m:r>
                    <m:sSub>
                      <m:sSubPr>
                        <m:ctrlPr>
                          <a:rPr lang="en-CA" sz="2400" b="0" i="1" smtClean="0">
                            <a:solidFill>
                              <a:schemeClr val="tx1"/>
                            </a:solidFill>
                            <a:latin typeface="Cambria Math" panose="02040503050406030204" pitchFamily="18" charset="0"/>
                          </a:rPr>
                        </m:ctrlPr>
                      </m:sSubPr>
                      <m:e>
                        <m:r>
                          <a:rPr lang="en-US" sz="2400" b="0" i="1">
                            <a:solidFill>
                              <a:schemeClr val="tx1"/>
                            </a:solidFill>
                            <a:latin typeface="Cambria Math" panose="02040503050406030204" pitchFamily="18" charset="0"/>
                          </a:rPr>
                          <m:t>𝜆</m:t>
                        </m:r>
                      </m:e>
                      <m:sub>
                        <m:r>
                          <m:rPr>
                            <m:sty m:val="p"/>
                          </m:rPr>
                          <a:rPr lang="en-CA" sz="2400" b="0" i="0" smtClean="0">
                            <a:solidFill>
                              <a:schemeClr val="tx1"/>
                            </a:solidFill>
                            <a:latin typeface="Cambria Math" panose="02040503050406030204" pitchFamily="18" charset="0"/>
                          </a:rPr>
                          <m:t>ab</m:t>
                        </m:r>
                      </m:sub>
                    </m:sSub>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e>
                    </m:d>
                  </m:oMath>
                </a14:m>
                <a:r>
                  <a:rPr lang="en-CA" sz="2400" dirty="0">
                    <a:solidFill>
                      <a:schemeClr val="tx1"/>
                    </a:solidFill>
                  </a:rPr>
                  <a:t> from the AC susceptibility measurement</a:t>
                </a:r>
                <a:r>
                  <a:rPr lang="en-CA" sz="2400" b="1" baseline="30000" dirty="0">
                    <a:solidFill>
                      <a:srgbClr val="FF0000"/>
                    </a:solidFill>
                  </a:rPr>
                  <a:t>5</a:t>
                </a:r>
                <a:r>
                  <a:rPr lang="en-CA" sz="2400" dirty="0">
                    <a:solidFill>
                      <a:schemeClr val="tx1"/>
                    </a:solidFill>
                  </a:rPr>
                  <a:t>.</a:t>
                </a:r>
              </a:p>
            </p:txBody>
          </p:sp>
        </mc:Choice>
        <mc:Fallback xmlns="">
          <p:sp>
            <p:nvSpPr>
              <p:cNvPr id="9" name="Content Placeholder 2">
                <a:extLst>
                  <a:ext uri="{FF2B5EF4-FFF2-40B4-BE49-F238E27FC236}">
                    <a16:creationId xmlns:a16="http://schemas.microsoft.com/office/drawing/2014/main" id="{AF181623-EB99-F6D1-C325-873920BB16AA}"/>
                  </a:ext>
                </a:extLst>
              </p:cNvPr>
              <p:cNvSpPr txBox="1">
                <a:spLocks noRot="1" noChangeAspect="1" noMove="1" noResize="1" noEditPoints="1" noAdjustHandles="1" noChangeArrowheads="1" noChangeShapeType="1" noTextEdit="1"/>
              </p:cNvSpPr>
              <p:nvPr/>
            </p:nvSpPr>
            <p:spPr>
              <a:xfrm>
                <a:off x="4532082" y="5152772"/>
                <a:ext cx="3759511" cy="684468"/>
              </a:xfrm>
              <a:prstGeom prst="rect">
                <a:avLst/>
              </a:prstGeom>
              <a:blipFill>
                <a:blip r:embed="rId4"/>
                <a:stretch>
                  <a:fillRect l="-4862" t="-12389" r="-5024" b="-29204"/>
                </a:stretch>
              </a:blipFill>
            </p:spPr>
            <p:txBody>
              <a:bodyPr/>
              <a:lstStyle/>
              <a:p>
                <a:r>
                  <a:rPr lang="en-CA">
                    <a:noFill/>
                  </a:rPr>
                  <a:t> </a:t>
                </a:r>
              </a:p>
            </p:txBody>
          </p:sp>
        </mc:Fallback>
      </mc:AlternateContent>
      <p:sp>
        <p:nvSpPr>
          <p:cNvPr id="12" name="TextBox 11">
            <a:extLst>
              <a:ext uri="{FF2B5EF4-FFF2-40B4-BE49-F238E27FC236}">
                <a16:creationId xmlns:a16="http://schemas.microsoft.com/office/drawing/2014/main" id="{D6918727-FD20-A0EF-EA9A-901FAD1B5205}"/>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3</a:t>
            </a:r>
            <a:endParaRPr lang="en-CA" sz="2000" b="1" dirty="0"/>
          </a:p>
        </p:txBody>
      </p:sp>
    </p:spTree>
    <p:extLst>
      <p:ext uri="{BB962C8B-B14F-4D97-AF65-F5344CB8AC3E}">
        <p14:creationId xmlns:p14="http://schemas.microsoft.com/office/powerpoint/2010/main" val="108685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544CA-791F-4AA2-CBD1-D14B739B953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1F9BF24-BF21-0630-048F-29E5F5F1561A}"/>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ACC4D59-4CA0-3BCE-BAF8-04BC1534BA69}"/>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TF-</a:t>
            </a:r>
            <a:r>
              <a:rPr lang="el-GR" sz="4000" b="1" dirty="0">
                <a:solidFill>
                  <a:schemeClr val="tx1"/>
                </a:solidFill>
                <a:latin typeface="+mn-lt"/>
              </a:rPr>
              <a:t>μ</a:t>
            </a:r>
            <a:r>
              <a:rPr lang="en-CA" sz="4000" b="1" dirty="0">
                <a:solidFill>
                  <a:schemeClr val="tx1"/>
                </a:solidFill>
                <a:latin typeface="+mn-lt"/>
              </a:rPr>
              <a:t>SR Studies of Sr</a:t>
            </a:r>
            <a:r>
              <a:rPr lang="en-CA" sz="4000" b="1" baseline="-25000" dirty="0">
                <a:solidFill>
                  <a:schemeClr val="tx1"/>
                </a:solidFill>
                <a:latin typeface="+mn-lt"/>
              </a:rPr>
              <a:t>2</a:t>
            </a:r>
            <a:r>
              <a:rPr lang="en-CA" sz="4000" b="1" dirty="0">
                <a:solidFill>
                  <a:schemeClr val="tx1"/>
                </a:solidFill>
                <a:latin typeface="+mn-lt"/>
              </a:rPr>
              <a:t>RuO</a:t>
            </a:r>
            <a:r>
              <a:rPr lang="en-CA" sz="4000" b="1" baseline="-25000" dirty="0">
                <a:solidFill>
                  <a:schemeClr val="tx1"/>
                </a:solidFill>
                <a:latin typeface="+mn-lt"/>
              </a:rPr>
              <a:t>4</a:t>
            </a:r>
          </a:p>
        </p:txBody>
      </p:sp>
      <p:sp>
        <p:nvSpPr>
          <p:cNvPr id="6" name="TextBox 5">
            <a:extLst>
              <a:ext uri="{FF2B5EF4-FFF2-40B4-BE49-F238E27FC236}">
                <a16:creationId xmlns:a16="http://schemas.microsoft.com/office/drawing/2014/main" id="{64B14D74-49A9-5CAA-4C9B-DA981893AB7B}"/>
              </a:ext>
            </a:extLst>
          </p:cNvPr>
          <p:cNvSpPr txBox="1">
            <a:spLocks noGrp="1" noRot="1" noMove="1" noResize="1" noEditPoints="1" noAdjustHandles="1" noChangeArrowheads="1" noChangeShapeType="1"/>
          </p:cNvSpPr>
          <p:nvPr/>
        </p:nvSpPr>
        <p:spPr>
          <a:xfrm>
            <a:off x="4156" y="6399867"/>
            <a:ext cx="12187844" cy="276999"/>
          </a:xfrm>
          <a:prstGeom prst="rect">
            <a:avLst/>
          </a:prstGeom>
          <a:noFill/>
        </p:spPr>
        <p:txBody>
          <a:bodyPr wrap="square" rtlCol="0">
            <a:spAutoFit/>
          </a:bodyPr>
          <a:lstStyle/>
          <a:p>
            <a:r>
              <a:rPr lang="en-US" sz="1200" b="1" dirty="0">
                <a:solidFill>
                  <a:schemeClr val="bg1"/>
                </a:solidFill>
              </a:rPr>
              <a:t>[6] </a:t>
            </a:r>
            <a:r>
              <a:rPr lang="en-US" sz="1200" dirty="0">
                <a:solidFill>
                  <a:schemeClr val="bg1"/>
                </a:solidFill>
              </a:rPr>
              <a:t>R. Khasanov </a:t>
            </a:r>
            <a:r>
              <a:rPr lang="en-US" sz="1200" i="1" dirty="0">
                <a:solidFill>
                  <a:schemeClr val="bg1"/>
                </a:solidFill>
              </a:rPr>
              <a:t>et al.</a:t>
            </a:r>
            <a:r>
              <a:rPr lang="en-US" sz="1200" dirty="0">
                <a:solidFill>
                  <a:schemeClr val="bg1"/>
                </a:solidFill>
              </a:rPr>
              <a:t>, </a:t>
            </a:r>
            <a:r>
              <a:rPr lang="fr-FR" sz="1200" dirty="0">
                <a:solidFill>
                  <a:schemeClr val="bg1"/>
                </a:solidFill>
              </a:rPr>
              <a:t>Phys. </a:t>
            </a:r>
            <a:r>
              <a:rPr lang="fr-FR" sz="1200" dirty="0" err="1">
                <a:solidFill>
                  <a:schemeClr val="bg1"/>
                </a:solidFill>
              </a:rPr>
              <a:t>Rev</a:t>
            </a:r>
            <a:r>
              <a:rPr lang="fr-FR" sz="1200" dirty="0">
                <a:solidFill>
                  <a:schemeClr val="bg1"/>
                </a:solidFill>
              </a:rPr>
              <a:t>. </a:t>
            </a:r>
            <a:r>
              <a:rPr lang="fr-FR" sz="1200" dirty="0" err="1">
                <a:solidFill>
                  <a:schemeClr val="bg1"/>
                </a:solidFill>
              </a:rPr>
              <a:t>Lett</a:t>
            </a:r>
            <a:r>
              <a:rPr lang="fr-FR" sz="1200" dirty="0">
                <a:solidFill>
                  <a:schemeClr val="bg1"/>
                </a:solidFill>
              </a:rPr>
              <a:t>. </a:t>
            </a:r>
            <a:r>
              <a:rPr lang="fr-FR" sz="1200" b="1" dirty="0">
                <a:solidFill>
                  <a:schemeClr val="bg1"/>
                </a:solidFill>
              </a:rPr>
              <a:t>131</a:t>
            </a:r>
            <a:r>
              <a:rPr lang="fr-FR" sz="1200" dirty="0">
                <a:solidFill>
                  <a:schemeClr val="bg1"/>
                </a:solidFill>
              </a:rPr>
              <a:t>, 236001 (2023)							</a:t>
            </a:r>
            <a:r>
              <a:rPr lang="fr-FR" sz="1200" b="1" dirty="0">
                <a:solidFill>
                  <a:schemeClr val="bg1"/>
                </a:solidFill>
              </a:rPr>
              <a:t>[7]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a:t>
            </a:r>
          </a:p>
        </p:txBody>
      </p:sp>
      <p:sp>
        <p:nvSpPr>
          <p:cNvPr id="4" name="TextBox 3">
            <a:extLst>
              <a:ext uri="{FF2B5EF4-FFF2-40B4-BE49-F238E27FC236}">
                <a16:creationId xmlns:a16="http://schemas.microsoft.com/office/drawing/2014/main" id="{BD2D26EF-0E9A-60F7-DAF3-DF7DF53EC73A}"/>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4</a:t>
            </a:r>
            <a:endParaRPr lang="en-CA" sz="2000" b="1"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1C0DFC3A-7127-0905-DD6A-BC79C76DB903}"/>
                  </a:ext>
                </a:extLst>
              </p:cNvPr>
              <p:cNvSpPr txBox="1">
                <a:spLocks/>
              </p:cNvSpPr>
              <p:nvPr/>
            </p:nvSpPr>
            <p:spPr>
              <a:xfrm>
                <a:off x="1027714" y="5138691"/>
                <a:ext cx="3756902" cy="6844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5. </a:t>
                </a:r>
                <a:r>
                  <a:rPr lang="en-US" sz="2400" dirty="0">
                    <a:solidFill>
                      <a:schemeClr val="tx1"/>
                    </a:solidFill>
                  </a:rPr>
                  <a:t>Plot of </a:t>
                </a:r>
                <a14:m>
                  <m:oMath xmlns:m="http://schemas.openxmlformats.org/officeDocument/2006/math">
                    <m:sSubSup>
                      <m:sSubSupPr>
                        <m:ctrlPr>
                          <a:rPr lang="en-US" sz="2400" b="0" i="1" smtClean="0">
                            <a:solidFill>
                              <a:schemeClr val="tx1"/>
                            </a:solidFill>
                            <a:latin typeface="Cambria Math" panose="02040503050406030204" pitchFamily="18" charset="0"/>
                          </a:rPr>
                        </m:ctrlPr>
                      </m:sSubSupPr>
                      <m:e>
                        <m:r>
                          <a:rPr lang="en-US" sz="2400" b="0" i="1">
                            <a:solidFill>
                              <a:schemeClr val="tx1"/>
                            </a:solidFill>
                            <a:latin typeface="Cambria Math" panose="02040503050406030204" pitchFamily="18" charset="0"/>
                          </a:rPr>
                          <m:t>𝜆</m:t>
                        </m:r>
                      </m:e>
                      <m:sub>
                        <m:r>
                          <m:rPr>
                            <m:sty m:val="p"/>
                          </m:rPr>
                          <a:rPr lang="en-US" sz="2400" b="0" i="0" smtClean="0">
                            <a:solidFill>
                              <a:schemeClr val="tx1"/>
                            </a:solidFill>
                            <a:latin typeface="Cambria Math" panose="02040503050406030204" pitchFamily="18" charset="0"/>
                          </a:rPr>
                          <m:t>ab</m:t>
                        </m:r>
                      </m:sub>
                      <m:sup>
                        <m:r>
                          <a:rPr lang="en-US" sz="2400" b="0" i="0" smtClean="0">
                            <a:solidFill>
                              <a:schemeClr val="tx1"/>
                            </a:solidFill>
                            <a:latin typeface="Cambria Math" panose="02040503050406030204" pitchFamily="18" charset="0"/>
                          </a:rPr>
                          <m:t>−2</m:t>
                        </m:r>
                      </m:sup>
                    </m:sSubSup>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e>
                    </m:d>
                  </m:oMath>
                </a14:m>
                <a:r>
                  <a:rPr lang="en-CA" sz="2400" dirty="0">
                    <a:solidFill>
                      <a:schemeClr val="tx1"/>
                    </a:solidFill>
                  </a:rPr>
                  <a:t> from the recent </a:t>
                </a:r>
                <a:r>
                  <a:rPr lang="en-US" sz="2400" dirty="0">
                    <a:solidFill>
                      <a:schemeClr val="tx1"/>
                    </a:solidFill>
                  </a:rPr>
                  <a:t>TF-</a:t>
                </a:r>
                <a:r>
                  <a:rPr lang="el-GR" sz="2400" dirty="0">
                    <a:solidFill>
                      <a:schemeClr val="tx1"/>
                    </a:solidFill>
                  </a:rPr>
                  <a:t>μ</a:t>
                </a:r>
                <a:r>
                  <a:rPr lang="en-US" sz="2400" dirty="0">
                    <a:solidFill>
                      <a:schemeClr val="tx1"/>
                    </a:solidFill>
                  </a:rPr>
                  <a:t>SR measurement</a:t>
                </a:r>
                <a:r>
                  <a:rPr lang="en-CA" sz="2400" b="1" baseline="30000" dirty="0">
                    <a:solidFill>
                      <a:srgbClr val="FF0000"/>
                    </a:solidFill>
                  </a:rPr>
                  <a:t>6</a:t>
                </a:r>
                <a:r>
                  <a:rPr lang="en-CA" sz="2400" dirty="0">
                    <a:solidFill>
                      <a:schemeClr val="tx1"/>
                    </a:solidFill>
                  </a:rPr>
                  <a:t>.</a:t>
                </a:r>
              </a:p>
            </p:txBody>
          </p:sp>
        </mc:Choice>
        <mc:Fallback xmlns="">
          <p:sp>
            <p:nvSpPr>
              <p:cNvPr id="15" name="Content Placeholder 2">
                <a:extLst>
                  <a:ext uri="{FF2B5EF4-FFF2-40B4-BE49-F238E27FC236}">
                    <a16:creationId xmlns:a16="http://schemas.microsoft.com/office/drawing/2014/main" id="{1C0DFC3A-7127-0905-DD6A-BC79C76DB903}"/>
                  </a:ext>
                </a:extLst>
              </p:cNvPr>
              <p:cNvSpPr txBox="1">
                <a:spLocks noRot="1" noChangeAspect="1" noMove="1" noResize="1" noEditPoints="1" noAdjustHandles="1" noChangeArrowheads="1" noChangeShapeType="1" noTextEdit="1"/>
              </p:cNvSpPr>
              <p:nvPr/>
            </p:nvSpPr>
            <p:spPr>
              <a:xfrm>
                <a:off x="1027714" y="5138691"/>
                <a:ext cx="3756902" cy="684468"/>
              </a:xfrm>
              <a:prstGeom prst="rect">
                <a:avLst/>
              </a:prstGeom>
              <a:blipFill>
                <a:blip r:embed="rId3"/>
                <a:stretch>
                  <a:fillRect l="-5032" t="-9821" r="-4870" b="-330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CA165602-1F45-8693-7D93-61EA4C442BFC}"/>
                  </a:ext>
                </a:extLst>
              </p:cNvPr>
              <p:cNvSpPr txBox="1">
                <a:spLocks/>
              </p:cNvSpPr>
              <p:nvPr/>
            </p:nvSpPr>
            <p:spPr>
              <a:xfrm>
                <a:off x="7129965" y="5138691"/>
                <a:ext cx="3756902" cy="6844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6. </a:t>
                </a:r>
                <a:r>
                  <a:rPr lang="en-US" sz="2400" dirty="0">
                    <a:solidFill>
                      <a:schemeClr val="tx1"/>
                    </a:solidFill>
                  </a:rPr>
                  <a:t>Plot of </a:t>
                </a:r>
                <a14:m>
                  <m:oMath xmlns:m="http://schemas.openxmlformats.org/officeDocument/2006/math">
                    <m:sSubSup>
                      <m:sSubSupPr>
                        <m:ctrlPr>
                          <a:rPr lang="en-US" sz="2400" b="0" i="1" smtClean="0">
                            <a:solidFill>
                              <a:schemeClr val="tx1"/>
                            </a:solidFill>
                            <a:latin typeface="Cambria Math" panose="02040503050406030204" pitchFamily="18" charset="0"/>
                          </a:rPr>
                        </m:ctrlPr>
                      </m:sSubSupPr>
                      <m:e>
                        <m:r>
                          <a:rPr lang="en-US" sz="2400" b="0" i="1">
                            <a:solidFill>
                              <a:schemeClr val="tx1"/>
                            </a:solidFill>
                            <a:latin typeface="Cambria Math" panose="02040503050406030204" pitchFamily="18" charset="0"/>
                          </a:rPr>
                          <m:t>𝜆</m:t>
                        </m:r>
                      </m:e>
                      <m:sub>
                        <m:r>
                          <m:rPr>
                            <m:sty m:val="p"/>
                          </m:rPr>
                          <a:rPr lang="en-US" sz="2400" b="0" i="0" smtClean="0">
                            <a:solidFill>
                              <a:schemeClr val="tx1"/>
                            </a:solidFill>
                            <a:latin typeface="Cambria Math" panose="02040503050406030204" pitchFamily="18" charset="0"/>
                          </a:rPr>
                          <m:t>ab</m:t>
                        </m:r>
                      </m:sub>
                      <m:sup>
                        <m:r>
                          <a:rPr lang="en-US" sz="2400" b="0" i="0" smtClean="0">
                            <a:solidFill>
                              <a:schemeClr val="tx1"/>
                            </a:solidFill>
                            <a:latin typeface="Cambria Math" panose="02040503050406030204" pitchFamily="18" charset="0"/>
                          </a:rPr>
                          <m:t>−2</m:t>
                        </m:r>
                      </m:sup>
                    </m:sSubSup>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e>
                    </m:d>
                  </m:oMath>
                </a14:m>
                <a:r>
                  <a:rPr lang="en-CA" sz="2400" dirty="0">
                    <a:solidFill>
                      <a:schemeClr val="tx1"/>
                    </a:solidFill>
                  </a:rPr>
                  <a:t> from the early </a:t>
                </a:r>
                <a:r>
                  <a:rPr lang="en-US" sz="2400" dirty="0">
                    <a:solidFill>
                      <a:schemeClr val="tx1"/>
                    </a:solidFill>
                  </a:rPr>
                  <a:t>TF-</a:t>
                </a:r>
                <a:r>
                  <a:rPr lang="el-GR" sz="2400" dirty="0">
                    <a:solidFill>
                      <a:schemeClr val="tx1"/>
                    </a:solidFill>
                  </a:rPr>
                  <a:t>μ</a:t>
                </a:r>
                <a:r>
                  <a:rPr lang="en-US" sz="2400" dirty="0">
                    <a:solidFill>
                      <a:schemeClr val="tx1"/>
                    </a:solidFill>
                  </a:rPr>
                  <a:t>SR measurement</a:t>
                </a:r>
                <a:r>
                  <a:rPr lang="en-CA" sz="2400" b="1" baseline="30000" dirty="0">
                    <a:solidFill>
                      <a:srgbClr val="FF0000"/>
                    </a:solidFill>
                  </a:rPr>
                  <a:t>7</a:t>
                </a:r>
                <a:r>
                  <a:rPr lang="en-CA" sz="2400" dirty="0">
                    <a:solidFill>
                      <a:schemeClr val="tx1"/>
                    </a:solidFill>
                  </a:rPr>
                  <a:t>.</a:t>
                </a:r>
              </a:p>
            </p:txBody>
          </p:sp>
        </mc:Choice>
        <mc:Fallback xmlns="">
          <p:sp>
            <p:nvSpPr>
              <p:cNvPr id="9" name="Content Placeholder 2">
                <a:extLst>
                  <a:ext uri="{FF2B5EF4-FFF2-40B4-BE49-F238E27FC236}">
                    <a16:creationId xmlns:a16="http://schemas.microsoft.com/office/drawing/2014/main" id="{CA165602-1F45-8693-7D93-61EA4C442BFC}"/>
                  </a:ext>
                </a:extLst>
              </p:cNvPr>
              <p:cNvSpPr txBox="1">
                <a:spLocks noRot="1" noChangeAspect="1" noMove="1" noResize="1" noEditPoints="1" noAdjustHandles="1" noChangeArrowheads="1" noChangeShapeType="1" noTextEdit="1"/>
              </p:cNvSpPr>
              <p:nvPr/>
            </p:nvSpPr>
            <p:spPr>
              <a:xfrm>
                <a:off x="7129965" y="5138691"/>
                <a:ext cx="3756902" cy="684468"/>
              </a:xfrm>
              <a:prstGeom prst="rect">
                <a:avLst/>
              </a:prstGeom>
              <a:blipFill>
                <a:blip r:embed="rId4"/>
                <a:stretch>
                  <a:fillRect l="-5032" t="-9821" r="-4870" b="-33036"/>
                </a:stretch>
              </a:blipFill>
            </p:spPr>
            <p:txBody>
              <a:bodyPr/>
              <a:lstStyle/>
              <a:p>
                <a:r>
                  <a:rPr lang="en-CA">
                    <a:noFill/>
                  </a:rPr>
                  <a:t> </a:t>
                </a:r>
              </a:p>
            </p:txBody>
          </p:sp>
        </mc:Fallback>
      </mc:AlternateContent>
      <p:pic>
        <p:nvPicPr>
          <p:cNvPr id="10" name="Picture 9">
            <a:extLst>
              <a:ext uri="{FF2B5EF4-FFF2-40B4-BE49-F238E27FC236}">
                <a16:creationId xmlns:a16="http://schemas.microsoft.com/office/drawing/2014/main" id="{8B57BC92-3D50-54A6-0E7E-51A08A07ABD5}"/>
              </a:ext>
            </a:extLst>
          </p:cNvPr>
          <p:cNvPicPr>
            <a:picLocks noChangeAspect="1"/>
          </p:cNvPicPr>
          <p:nvPr/>
        </p:nvPicPr>
        <p:blipFill>
          <a:blip r:embed="rId5"/>
          <a:srcRect l="6122" t="16528" r="37809" b="6680"/>
          <a:stretch>
            <a:fillRect/>
          </a:stretch>
        </p:blipFill>
        <p:spPr>
          <a:xfrm>
            <a:off x="516236" y="1133476"/>
            <a:ext cx="4268380" cy="3791932"/>
          </a:xfrm>
          <a:prstGeom prst="rect">
            <a:avLst/>
          </a:prstGeom>
        </p:spPr>
      </p:pic>
      <p:pic>
        <p:nvPicPr>
          <p:cNvPr id="14" name="Picture 13">
            <a:extLst>
              <a:ext uri="{FF2B5EF4-FFF2-40B4-BE49-F238E27FC236}">
                <a16:creationId xmlns:a16="http://schemas.microsoft.com/office/drawing/2014/main" id="{5752CF06-5126-C952-7399-75AAEADD7F12}"/>
              </a:ext>
            </a:extLst>
          </p:cNvPr>
          <p:cNvPicPr>
            <a:picLocks noChangeAspect="1"/>
          </p:cNvPicPr>
          <p:nvPr/>
        </p:nvPicPr>
        <p:blipFill>
          <a:blip r:embed="rId6"/>
          <a:srcRect l="8425" t="20227" r="28574" b="15059"/>
          <a:stretch>
            <a:fillRect/>
          </a:stretch>
        </p:blipFill>
        <p:spPr>
          <a:xfrm>
            <a:off x="5684673" y="1013047"/>
            <a:ext cx="5857073" cy="3902516"/>
          </a:xfrm>
          <a:prstGeom prst="rect">
            <a:avLst/>
          </a:prstGeom>
        </p:spPr>
      </p:pic>
    </p:spTree>
    <p:extLst>
      <p:ext uri="{BB962C8B-B14F-4D97-AF65-F5344CB8AC3E}">
        <p14:creationId xmlns:p14="http://schemas.microsoft.com/office/powerpoint/2010/main" val="133251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8AE5-BFFE-707B-1DA6-1AEAB674D45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9028B-7513-BABF-2400-2B99DA9011B5}"/>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5" name="Rectangle 4">
                <a:extLst>
                  <a:ext uri="{FF2B5EF4-FFF2-40B4-BE49-F238E27FC236}">
                    <a16:creationId xmlns:a16="http://schemas.microsoft.com/office/drawing/2014/main" id="{7B79028B-7513-BABF-2400-2B99DA9011B5}"/>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A5BACF76-808C-E2BE-380E-8B05D2F246EC}"/>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Common Analysis Method</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A77F2E21-23AA-E828-2DF3-7A7C41AA3515}"/>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5</a:t>
            </a:r>
            <a:endParaRPr lang="en-CA" sz="2000"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7AFD9B-DE46-CB1C-679A-B2A387CC3882}"/>
                  </a:ext>
                </a:extLst>
              </p:cNvPr>
              <p:cNvSpPr txBox="1"/>
              <p:nvPr/>
            </p:nvSpPr>
            <p:spPr>
              <a:xfrm>
                <a:off x="198120" y="932865"/>
                <a:ext cx="9857014" cy="932628"/>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2000">
                          <a:solidFill>
                            <a:srgbClr val="C00000"/>
                          </a:solidFill>
                          <a:latin typeface="Cambria Math" panose="02040503050406030204" pitchFamily="18" charset="0"/>
                          <a:cs typeface="Arial" panose="020B0604020202020204" pitchFamily="34" charset="0"/>
                        </a:rPr>
                        <m:t>𝐴</m:t>
                      </m:r>
                      <m:d>
                        <m:dPr>
                          <m:ctrlPr>
                            <a:rPr lang="en-US" sz="2000" i="1">
                              <a:solidFill>
                                <a:srgbClr val="C00000"/>
                              </a:solidFill>
                              <a:latin typeface="Cambria Math" panose="02040503050406030204" pitchFamily="18" charset="0"/>
                              <a:cs typeface="Arial" panose="020B0604020202020204" pitchFamily="34" charset="0"/>
                            </a:rPr>
                          </m:ctrlPr>
                        </m:dPr>
                        <m:e>
                          <m:r>
                            <a:rPr lang="en-US" sz="2000">
                              <a:solidFill>
                                <a:srgbClr val="C00000"/>
                              </a:solidFill>
                              <a:latin typeface="Cambria Math" panose="02040503050406030204" pitchFamily="18" charset="0"/>
                              <a:cs typeface="Arial" panose="020B0604020202020204" pitchFamily="34" charset="0"/>
                            </a:rPr>
                            <m:t>𝑡</m:t>
                          </m:r>
                        </m:e>
                      </m:d>
                      <m:r>
                        <a:rPr lang="en-US" sz="2000">
                          <a:solidFill>
                            <a:srgbClr val="C00000"/>
                          </a:solidFill>
                          <a:latin typeface="Cambria Math" panose="02040503050406030204" pitchFamily="18" charset="0"/>
                          <a:cs typeface="Arial" panose="020B0604020202020204" pitchFamily="34" charset="0"/>
                        </a:rPr>
                        <m:t>=</m:t>
                      </m:r>
                      <m:r>
                        <a:rPr lang="en-CA" sz="2000">
                          <a:solidFill>
                            <a:srgbClr val="C00000"/>
                          </a:solidFill>
                          <a:latin typeface="Cambria Math" panose="02040503050406030204" pitchFamily="18" charset="0"/>
                          <a:cs typeface="Arial" panose="020B0604020202020204" pitchFamily="34" charset="0"/>
                        </a:rPr>
                        <m:t> </m:t>
                      </m:r>
                      <m:nary>
                        <m:naryPr>
                          <m:chr m:val="∑"/>
                          <m:ctrlPr>
                            <a:rPr lang="en-CA" sz="2000" i="1">
                              <a:solidFill>
                                <a:srgbClr val="C00000"/>
                              </a:solidFill>
                              <a:latin typeface="Cambria Math" panose="02040503050406030204" pitchFamily="18" charset="0"/>
                              <a:cs typeface="Arial" panose="020B0604020202020204" pitchFamily="34" charset="0"/>
                            </a:rPr>
                          </m:ctrlPr>
                        </m:naryPr>
                        <m:sub>
                          <m:r>
                            <m:rPr>
                              <m:brk m:alnAt="23"/>
                            </m:rPr>
                            <a:rPr lang="en-CA" sz="2000" i="1">
                              <a:solidFill>
                                <a:srgbClr val="C00000"/>
                              </a:solidFill>
                              <a:latin typeface="Cambria Math" panose="02040503050406030204" pitchFamily="18" charset="0"/>
                              <a:cs typeface="Arial" panose="020B0604020202020204" pitchFamily="34" charset="0"/>
                            </a:rPr>
                            <m:t>𝑖</m:t>
                          </m:r>
                          <m:r>
                            <a:rPr lang="en-CA" sz="2000" i="1">
                              <a:solidFill>
                                <a:srgbClr val="C00000"/>
                              </a:solidFill>
                              <a:latin typeface="Cambria Math" panose="02040503050406030204" pitchFamily="18" charset="0"/>
                              <a:cs typeface="Arial" panose="020B0604020202020204" pitchFamily="34" charset="0"/>
                            </a:rPr>
                            <m:t>=1</m:t>
                          </m:r>
                        </m:sub>
                        <m:sup>
                          <m:r>
                            <a:rPr lang="en-CA" sz="2000" i="1">
                              <a:solidFill>
                                <a:srgbClr val="C00000"/>
                              </a:solidFill>
                              <a:latin typeface="Cambria Math" panose="02040503050406030204" pitchFamily="18" charset="0"/>
                              <a:cs typeface="Arial" panose="020B0604020202020204" pitchFamily="34" charset="0"/>
                            </a:rPr>
                            <m:t>𝑛</m:t>
                          </m:r>
                        </m:sup>
                        <m:e>
                          <m:sSub>
                            <m:sSubPr>
                              <m:ctrlPr>
                                <a:rPr lang="en-CA" sz="2000" i="1">
                                  <a:solidFill>
                                    <a:srgbClr val="C00000"/>
                                  </a:solidFill>
                                  <a:latin typeface="Cambria Math" panose="02040503050406030204" pitchFamily="18" charset="0"/>
                                  <a:cs typeface="Arial" panose="020B0604020202020204" pitchFamily="34" charset="0"/>
                                </a:rPr>
                              </m:ctrlPr>
                            </m:sSubPr>
                            <m:e>
                              <m:r>
                                <a:rPr lang="en-CA" sz="2000" i="1">
                                  <a:solidFill>
                                    <a:srgbClr val="C00000"/>
                                  </a:solidFill>
                                  <a:latin typeface="Cambria Math" panose="02040503050406030204" pitchFamily="18" charset="0"/>
                                  <a:cs typeface="Arial" panose="020B0604020202020204" pitchFamily="34" charset="0"/>
                                </a:rPr>
                                <m:t>𝑎</m:t>
                              </m:r>
                            </m:e>
                            <m:sub>
                              <m:r>
                                <a:rPr lang="en-CA" sz="2000" i="1">
                                  <a:solidFill>
                                    <a:srgbClr val="C00000"/>
                                  </a:solidFill>
                                  <a:latin typeface="Cambria Math" panose="02040503050406030204" pitchFamily="18" charset="0"/>
                                  <a:cs typeface="Arial" panose="020B0604020202020204" pitchFamily="34" charset="0"/>
                                </a:rPr>
                                <m:t>𝑖</m:t>
                              </m:r>
                            </m:sub>
                          </m:sSub>
                          <m:sSup>
                            <m:sSupPr>
                              <m:ctrlPr>
                                <a:rPr lang="en-CA" sz="2000" i="1">
                                  <a:solidFill>
                                    <a:srgbClr val="C00000"/>
                                  </a:solidFill>
                                  <a:latin typeface="Cambria Math" panose="02040503050406030204" pitchFamily="18" charset="0"/>
                                  <a:cs typeface="Arial" panose="020B0604020202020204" pitchFamily="34" charset="0"/>
                                </a:rPr>
                              </m:ctrlPr>
                            </m:sSupPr>
                            <m:e>
                              <m:r>
                                <a:rPr lang="en-CA" sz="2000" i="1">
                                  <a:solidFill>
                                    <a:srgbClr val="C00000"/>
                                  </a:solidFill>
                                  <a:latin typeface="Cambria Math" panose="02040503050406030204" pitchFamily="18" charset="0"/>
                                  <a:cs typeface="Arial" panose="020B0604020202020204" pitchFamily="34" charset="0"/>
                                </a:rPr>
                                <m:t>𝑒</m:t>
                              </m:r>
                            </m:e>
                            <m:sup>
                              <m:r>
                                <a:rPr lang="en-CA" sz="2000" i="1">
                                  <a:solidFill>
                                    <a:srgbClr val="C00000"/>
                                  </a:solidFill>
                                  <a:latin typeface="Cambria Math" panose="02040503050406030204" pitchFamily="18" charset="0"/>
                                  <a:cs typeface="Arial" panose="020B0604020202020204" pitchFamily="34" charset="0"/>
                                </a:rPr>
                                <m:t>−</m:t>
                              </m:r>
                              <m:sSubSup>
                                <m:sSubSupPr>
                                  <m:ctrlPr>
                                    <a:rPr lang="en-CA" sz="2000" i="1">
                                      <a:solidFill>
                                        <a:srgbClr val="C00000"/>
                                      </a:solidFill>
                                      <a:latin typeface="Cambria Math" panose="02040503050406030204" pitchFamily="18" charset="0"/>
                                      <a:cs typeface="Arial" panose="020B0604020202020204" pitchFamily="34" charset="0"/>
                                    </a:rPr>
                                  </m:ctrlPr>
                                </m:sSubSupPr>
                                <m:e>
                                  <m:r>
                                    <a:rPr lang="en-CA" sz="2000" i="1">
                                      <a:solidFill>
                                        <a:srgbClr val="C00000"/>
                                      </a:solidFill>
                                      <a:latin typeface="Cambria Math" panose="02040503050406030204" pitchFamily="18" charset="0"/>
                                      <a:cs typeface="Arial" panose="020B0604020202020204" pitchFamily="34" charset="0"/>
                                    </a:rPr>
                                    <m:t>𝜎</m:t>
                                  </m:r>
                                </m:e>
                                <m:sub>
                                  <m:r>
                                    <a:rPr lang="en-CA" sz="2000" i="1">
                                      <a:solidFill>
                                        <a:srgbClr val="C00000"/>
                                      </a:solidFill>
                                      <a:latin typeface="Cambria Math" panose="02040503050406030204" pitchFamily="18" charset="0"/>
                                      <a:cs typeface="Arial" panose="020B0604020202020204" pitchFamily="34" charset="0"/>
                                    </a:rPr>
                                    <m:t>𝑖</m:t>
                                  </m:r>
                                </m:sub>
                                <m:sup>
                                  <m:r>
                                    <a:rPr lang="en-CA" sz="2000" i="1">
                                      <a:solidFill>
                                        <a:srgbClr val="C00000"/>
                                      </a:solidFill>
                                      <a:latin typeface="Cambria Math" panose="02040503050406030204" pitchFamily="18" charset="0"/>
                                      <a:cs typeface="Arial" panose="020B0604020202020204" pitchFamily="34" charset="0"/>
                                    </a:rPr>
                                    <m:t>2</m:t>
                                  </m:r>
                                </m:sup>
                              </m:sSubSup>
                              <m:sSup>
                                <m:sSupPr>
                                  <m:ctrlPr>
                                    <a:rPr lang="en-CA" sz="2000" i="1">
                                      <a:solidFill>
                                        <a:srgbClr val="C00000"/>
                                      </a:solidFill>
                                      <a:latin typeface="Cambria Math" panose="02040503050406030204" pitchFamily="18" charset="0"/>
                                      <a:cs typeface="Arial" panose="020B0604020202020204" pitchFamily="34" charset="0"/>
                                    </a:rPr>
                                  </m:ctrlPr>
                                </m:sSupPr>
                                <m:e>
                                  <m:r>
                                    <a:rPr lang="en-CA" sz="2000" i="1">
                                      <a:solidFill>
                                        <a:srgbClr val="C00000"/>
                                      </a:solidFill>
                                      <a:latin typeface="Cambria Math" panose="02040503050406030204" pitchFamily="18" charset="0"/>
                                      <a:cs typeface="Arial" panose="020B0604020202020204" pitchFamily="34" charset="0"/>
                                    </a:rPr>
                                    <m:t>𝑡</m:t>
                                  </m:r>
                                </m:e>
                                <m:sup>
                                  <m:r>
                                    <a:rPr lang="en-CA" sz="2000" i="1">
                                      <a:solidFill>
                                        <a:srgbClr val="C00000"/>
                                      </a:solidFill>
                                      <a:latin typeface="Cambria Math" panose="02040503050406030204" pitchFamily="18" charset="0"/>
                                      <a:cs typeface="Arial" panose="020B0604020202020204" pitchFamily="34" charset="0"/>
                                    </a:rPr>
                                    <m:t>2</m:t>
                                  </m:r>
                                </m:sup>
                              </m:sSup>
                            </m:sup>
                          </m:sSup>
                          <m:func>
                            <m:funcPr>
                              <m:ctrlPr>
                                <a:rPr lang="en-CA" sz="2000" i="1">
                                  <a:solidFill>
                                    <a:srgbClr val="C00000"/>
                                  </a:solidFill>
                                  <a:latin typeface="Cambria Math" panose="02040503050406030204" pitchFamily="18" charset="0"/>
                                  <a:cs typeface="Arial" panose="020B0604020202020204" pitchFamily="34" charset="0"/>
                                </a:rPr>
                              </m:ctrlPr>
                            </m:funcPr>
                            <m:fName>
                              <m:r>
                                <m:rPr>
                                  <m:sty m:val="p"/>
                                </m:rPr>
                                <a:rPr lang="en-CA" sz="2000">
                                  <a:solidFill>
                                    <a:srgbClr val="C00000"/>
                                  </a:solidFill>
                                  <a:latin typeface="Cambria Math" panose="02040503050406030204" pitchFamily="18" charset="0"/>
                                  <a:cs typeface="Arial" panose="020B0604020202020204" pitchFamily="34" charset="0"/>
                                </a:rPr>
                                <m:t>cos</m:t>
                              </m:r>
                            </m:fName>
                            <m:e>
                              <m:d>
                                <m:dPr>
                                  <m:ctrlPr>
                                    <a:rPr lang="en-CA" sz="2000" i="1">
                                      <a:solidFill>
                                        <a:srgbClr val="C00000"/>
                                      </a:solidFill>
                                      <a:latin typeface="Cambria Math" panose="02040503050406030204" pitchFamily="18" charset="0"/>
                                      <a:cs typeface="Arial" panose="020B0604020202020204" pitchFamily="34" charset="0"/>
                                    </a:rPr>
                                  </m:ctrlPr>
                                </m:dPr>
                                <m:e>
                                  <m:sSub>
                                    <m:sSubPr>
                                      <m:ctrlPr>
                                        <a:rPr lang="en-CA" sz="2000" i="1">
                                          <a:solidFill>
                                            <a:srgbClr val="C00000"/>
                                          </a:solidFill>
                                          <a:latin typeface="Cambria Math" panose="02040503050406030204" pitchFamily="18" charset="0"/>
                                          <a:cs typeface="Arial" panose="020B0604020202020204" pitchFamily="34" charset="0"/>
                                        </a:rPr>
                                      </m:ctrlPr>
                                    </m:sSubPr>
                                    <m:e>
                                      <m:r>
                                        <a:rPr lang="en-CA" sz="2000" i="1">
                                          <a:solidFill>
                                            <a:srgbClr val="C00000"/>
                                          </a:solidFill>
                                          <a:latin typeface="Cambria Math" panose="02040503050406030204" pitchFamily="18" charset="0"/>
                                          <a:cs typeface="Arial" panose="020B0604020202020204" pitchFamily="34" charset="0"/>
                                        </a:rPr>
                                        <m:t>𝛾</m:t>
                                      </m:r>
                                    </m:e>
                                    <m:sub>
                                      <m:r>
                                        <a:rPr lang="en-CA" sz="2000" i="1">
                                          <a:solidFill>
                                            <a:srgbClr val="C00000"/>
                                          </a:solidFill>
                                          <a:latin typeface="Cambria Math" panose="02040503050406030204" pitchFamily="18" charset="0"/>
                                          <a:cs typeface="Arial" panose="020B0604020202020204" pitchFamily="34" charset="0"/>
                                        </a:rPr>
                                        <m:t>𝜇</m:t>
                                      </m:r>
                                    </m:sub>
                                  </m:sSub>
                                  <m:sSub>
                                    <m:sSubPr>
                                      <m:ctrlPr>
                                        <a:rPr lang="en-CA" sz="2000" i="1">
                                          <a:solidFill>
                                            <a:srgbClr val="C00000"/>
                                          </a:solidFill>
                                          <a:latin typeface="Cambria Math" panose="02040503050406030204" pitchFamily="18" charset="0"/>
                                          <a:cs typeface="Arial" panose="020B0604020202020204" pitchFamily="34" charset="0"/>
                                        </a:rPr>
                                      </m:ctrlPr>
                                    </m:sSubPr>
                                    <m:e>
                                      <m:r>
                                        <a:rPr lang="en-CA" sz="2000" i="1">
                                          <a:solidFill>
                                            <a:srgbClr val="C00000"/>
                                          </a:solidFill>
                                          <a:latin typeface="Cambria Math" panose="02040503050406030204" pitchFamily="18" charset="0"/>
                                          <a:cs typeface="Arial" panose="020B0604020202020204" pitchFamily="34" charset="0"/>
                                        </a:rPr>
                                        <m:t>𝐵</m:t>
                                      </m:r>
                                    </m:e>
                                    <m:sub>
                                      <m:r>
                                        <a:rPr lang="en-CA" sz="2000" i="1">
                                          <a:solidFill>
                                            <a:srgbClr val="C00000"/>
                                          </a:solidFill>
                                          <a:latin typeface="Cambria Math" panose="02040503050406030204" pitchFamily="18" charset="0"/>
                                          <a:cs typeface="Arial" panose="020B0604020202020204" pitchFamily="34" charset="0"/>
                                        </a:rPr>
                                        <m:t>𝑖</m:t>
                                      </m:r>
                                    </m:sub>
                                  </m:sSub>
                                  <m:r>
                                    <a:rPr lang="en-CA" sz="2000" i="1">
                                      <a:solidFill>
                                        <a:srgbClr val="C00000"/>
                                      </a:solidFill>
                                      <a:latin typeface="Cambria Math" panose="02040503050406030204" pitchFamily="18" charset="0"/>
                                      <a:cs typeface="Arial" panose="020B0604020202020204" pitchFamily="34" charset="0"/>
                                    </a:rPr>
                                    <m:t>𝑡</m:t>
                                  </m:r>
                                  <m:r>
                                    <a:rPr lang="en-CA" sz="2000" i="1">
                                      <a:solidFill>
                                        <a:srgbClr val="C00000"/>
                                      </a:solidFill>
                                      <a:latin typeface="Cambria Math" panose="02040503050406030204" pitchFamily="18" charset="0"/>
                                      <a:cs typeface="Arial" panose="020B0604020202020204" pitchFamily="34" charset="0"/>
                                    </a:rPr>
                                    <m:t>+</m:t>
                                  </m:r>
                                  <m:r>
                                    <a:rPr lang="en-CA" sz="2000" i="1">
                                      <a:solidFill>
                                        <a:srgbClr val="C00000"/>
                                      </a:solidFill>
                                      <a:latin typeface="Cambria Math" panose="02040503050406030204" pitchFamily="18" charset="0"/>
                                      <a:cs typeface="Arial" panose="020B0604020202020204" pitchFamily="34" charset="0"/>
                                    </a:rPr>
                                    <m:t>𝜙</m:t>
                                  </m:r>
                                </m:e>
                              </m:d>
                            </m:e>
                          </m:func>
                        </m:e>
                      </m:nary>
                      <m:r>
                        <a:rPr lang="en-CA" sz="2000" i="1">
                          <a:solidFill>
                            <a:srgbClr val="C00000"/>
                          </a:solidFill>
                          <a:latin typeface="Cambria Math" panose="02040503050406030204" pitchFamily="18" charset="0"/>
                          <a:cs typeface="Arial" panose="020B0604020202020204" pitchFamily="34" charset="0"/>
                        </a:rPr>
                        <m:t>+</m:t>
                      </m:r>
                      <m:sSub>
                        <m:sSubPr>
                          <m:ctrlPr>
                            <a:rPr lang="en-CA" sz="2000" i="1">
                              <a:solidFill>
                                <a:srgbClr val="C00000"/>
                              </a:solidFill>
                              <a:latin typeface="Cambria Math" panose="02040503050406030204" pitchFamily="18" charset="0"/>
                              <a:cs typeface="Arial" panose="020B0604020202020204" pitchFamily="34" charset="0"/>
                            </a:rPr>
                          </m:ctrlPr>
                        </m:sSubPr>
                        <m:e>
                          <m:r>
                            <a:rPr lang="en-CA" sz="2000" i="1">
                              <a:solidFill>
                                <a:srgbClr val="C00000"/>
                              </a:solidFill>
                              <a:latin typeface="Cambria Math" panose="02040503050406030204" pitchFamily="18" charset="0"/>
                              <a:cs typeface="Arial" panose="020B0604020202020204" pitchFamily="34" charset="0"/>
                            </a:rPr>
                            <m:t>𝑎</m:t>
                          </m:r>
                        </m:e>
                        <m:sub>
                          <m:r>
                            <m:rPr>
                              <m:sty m:val="p"/>
                            </m:rPr>
                            <a:rPr lang="en-CA" sz="2000">
                              <a:solidFill>
                                <a:srgbClr val="C00000"/>
                              </a:solidFill>
                              <a:latin typeface="Cambria Math" panose="02040503050406030204" pitchFamily="18" charset="0"/>
                              <a:cs typeface="Arial" panose="020B0604020202020204" pitchFamily="34" charset="0"/>
                            </a:rPr>
                            <m:t>bg</m:t>
                          </m:r>
                        </m:sub>
                      </m:sSub>
                      <m:sSup>
                        <m:sSupPr>
                          <m:ctrlPr>
                            <a:rPr lang="en-CA" sz="2000" i="1">
                              <a:solidFill>
                                <a:srgbClr val="C00000"/>
                              </a:solidFill>
                              <a:latin typeface="Cambria Math" panose="02040503050406030204" pitchFamily="18" charset="0"/>
                              <a:cs typeface="Arial" panose="020B0604020202020204" pitchFamily="34" charset="0"/>
                            </a:rPr>
                          </m:ctrlPr>
                        </m:sSupPr>
                        <m:e>
                          <m:r>
                            <a:rPr lang="en-CA" sz="2000" i="1">
                              <a:solidFill>
                                <a:srgbClr val="C00000"/>
                              </a:solidFill>
                              <a:latin typeface="Cambria Math" panose="02040503050406030204" pitchFamily="18" charset="0"/>
                              <a:cs typeface="Arial" panose="020B0604020202020204" pitchFamily="34" charset="0"/>
                            </a:rPr>
                            <m:t>𝑒</m:t>
                          </m:r>
                        </m:e>
                        <m:sup>
                          <m:r>
                            <a:rPr lang="en-CA" sz="2000" i="1">
                              <a:solidFill>
                                <a:srgbClr val="C00000"/>
                              </a:solidFill>
                              <a:latin typeface="Cambria Math" panose="02040503050406030204" pitchFamily="18" charset="0"/>
                              <a:cs typeface="Arial" panose="020B0604020202020204" pitchFamily="34" charset="0"/>
                            </a:rPr>
                            <m:t>−</m:t>
                          </m:r>
                          <m:sSubSup>
                            <m:sSubSupPr>
                              <m:ctrlPr>
                                <a:rPr lang="en-CA" sz="2000" i="1">
                                  <a:solidFill>
                                    <a:srgbClr val="C00000"/>
                                  </a:solidFill>
                                  <a:latin typeface="Cambria Math" panose="02040503050406030204" pitchFamily="18" charset="0"/>
                                  <a:cs typeface="Arial" panose="020B0604020202020204" pitchFamily="34" charset="0"/>
                                </a:rPr>
                              </m:ctrlPr>
                            </m:sSubSupPr>
                            <m:e>
                              <m:r>
                                <a:rPr lang="en-CA" sz="2000" i="1">
                                  <a:solidFill>
                                    <a:srgbClr val="C00000"/>
                                  </a:solidFill>
                                  <a:latin typeface="Cambria Math" panose="02040503050406030204" pitchFamily="18" charset="0"/>
                                  <a:cs typeface="Arial" panose="020B0604020202020204" pitchFamily="34" charset="0"/>
                                </a:rPr>
                                <m:t>𝜎</m:t>
                              </m:r>
                            </m:e>
                            <m:sub>
                              <m:r>
                                <m:rPr>
                                  <m:sty m:val="p"/>
                                </m:rPr>
                                <a:rPr lang="en-CA" sz="2000">
                                  <a:solidFill>
                                    <a:srgbClr val="C00000"/>
                                  </a:solidFill>
                                  <a:latin typeface="Cambria Math" panose="02040503050406030204" pitchFamily="18" charset="0"/>
                                  <a:cs typeface="Arial" panose="020B0604020202020204" pitchFamily="34" charset="0"/>
                                </a:rPr>
                                <m:t>bg</m:t>
                              </m:r>
                            </m:sub>
                            <m:sup>
                              <m:r>
                                <a:rPr lang="en-CA" sz="2000" i="1">
                                  <a:solidFill>
                                    <a:srgbClr val="C00000"/>
                                  </a:solidFill>
                                  <a:latin typeface="Cambria Math" panose="02040503050406030204" pitchFamily="18" charset="0"/>
                                  <a:cs typeface="Arial" panose="020B0604020202020204" pitchFamily="34" charset="0"/>
                                </a:rPr>
                                <m:t>2</m:t>
                              </m:r>
                            </m:sup>
                          </m:sSubSup>
                          <m:sSup>
                            <m:sSupPr>
                              <m:ctrlPr>
                                <a:rPr lang="en-CA" sz="2000" i="1">
                                  <a:solidFill>
                                    <a:srgbClr val="C00000"/>
                                  </a:solidFill>
                                  <a:latin typeface="Cambria Math" panose="02040503050406030204" pitchFamily="18" charset="0"/>
                                  <a:cs typeface="Arial" panose="020B0604020202020204" pitchFamily="34" charset="0"/>
                                </a:rPr>
                              </m:ctrlPr>
                            </m:sSupPr>
                            <m:e>
                              <m:r>
                                <a:rPr lang="en-CA" sz="2000" i="1">
                                  <a:solidFill>
                                    <a:srgbClr val="C00000"/>
                                  </a:solidFill>
                                  <a:latin typeface="Cambria Math" panose="02040503050406030204" pitchFamily="18" charset="0"/>
                                  <a:cs typeface="Arial" panose="020B0604020202020204" pitchFamily="34" charset="0"/>
                                </a:rPr>
                                <m:t>𝑡</m:t>
                              </m:r>
                            </m:e>
                            <m:sup>
                              <m:r>
                                <a:rPr lang="en-CA" sz="2000" i="1">
                                  <a:solidFill>
                                    <a:srgbClr val="C00000"/>
                                  </a:solidFill>
                                  <a:latin typeface="Cambria Math" panose="02040503050406030204" pitchFamily="18" charset="0"/>
                                  <a:cs typeface="Arial" panose="020B0604020202020204" pitchFamily="34" charset="0"/>
                                </a:rPr>
                                <m:t>2</m:t>
                              </m:r>
                            </m:sup>
                          </m:sSup>
                        </m:sup>
                      </m:sSup>
                      <m:func>
                        <m:funcPr>
                          <m:ctrlPr>
                            <a:rPr lang="en-CA" sz="2000" i="1">
                              <a:solidFill>
                                <a:srgbClr val="C00000"/>
                              </a:solidFill>
                              <a:latin typeface="Cambria Math" panose="02040503050406030204" pitchFamily="18" charset="0"/>
                              <a:cs typeface="Arial" panose="020B0604020202020204" pitchFamily="34" charset="0"/>
                            </a:rPr>
                          </m:ctrlPr>
                        </m:funcPr>
                        <m:fName>
                          <m:r>
                            <m:rPr>
                              <m:sty m:val="p"/>
                            </m:rPr>
                            <a:rPr lang="en-CA" sz="2000">
                              <a:solidFill>
                                <a:srgbClr val="C00000"/>
                              </a:solidFill>
                              <a:latin typeface="Cambria Math" panose="02040503050406030204" pitchFamily="18" charset="0"/>
                              <a:cs typeface="Arial" panose="020B0604020202020204" pitchFamily="34" charset="0"/>
                            </a:rPr>
                            <m:t>cos</m:t>
                          </m:r>
                        </m:fName>
                        <m:e>
                          <m:d>
                            <m:dPr>
                              <m:ctrlPr>
                                <a:rPr lang="en-CA" sz="2000" i="1">
                                  <a:solidFill>
                                    <a:srgbClr val="C00000"/>
                                  </a:solidFill>
                                  <a:latin typeface="Cambria Math" panose="02040503050406030204" pitchFamily="18" charset="0"/>
                                  <a:cs typeface="Arial" panose="020B0604020202020204" pitchFamily="34" charset="0"/>
                                </a:rPr>
                              </m:ctrlPr>
                            </m:dPr>
                            <m:e>
                              <m:sSub>
                                <m:sSubPr>
                                  <m:ctrlPr>
                                    <a:rPr lang="en-CA" sz="2000" i="1">
                                      <a:solidFill>
                                        <a:srgbClr val="C00000"/>
                                      </a:solidFill>
                                      <a:latin typeface="Cambria Math" panose="02040503050406030204" pitchFamily="18" charset="0"/>
                                      <a:cs typeface="Arial" panose="020B0604020202020204" pitchFamily="34" charset="0"/>
                                    </a:rPr>
                                  </m:ctrlPr>
                                </m:sSubPr>
                                <m:e>
                                  <m:r>
                                    <a:rPr lang="en-CA" sz="2000" i="1">
                                      <a:solidFill>
                                        <a:srgbClr val="C00000"/>
                                      </a:solidFill>
                                      <a:latin typeface="Cambria Math" panose="02040503050406030204" pitchFamily="18" charset="0"/>
                                      <a:cs typeface="Arial" panose="020B0604020202020204" pitchFamily="34" charset="0"/>
                                    </a:rPr>
                                    <m:t>𝛾</m:t>
                                  </m:r>
                                </m:e>
                                <m:sub>
                                  <m:r>
                                    <a:rPr lang="en-CA" sz="2000" i="1">
                                      <a:solidFill>
                                        <a:srgbClr val="C00000"/>
                                      </a:solidFill>
                                      <a:latin typeface="Cambria Math" panose="02040503050406030204" pitchFamily="18" charset="0"/>
                                      <a:cs typeface="Arial" panose="020B0604020202020204" pitchFamily="34" charset="0"/>
                                    </a:rPr>
                                    <m:t>𝜇</m:t>
                                  </m:r>
                                </m:sub>
                              </m:sSub>
                              <m:sSub>
                                <m:sSubPr>
                                  <m:ctrlPr>
                                    <a:rPr lang="en-CA" sz="2000" i="1">
                                      <a:solidFill>
                                        <a:srgbClr val="C00000"/>
                                      </a:solidFill>
                                      <a:latin typeface="Cambria Math" panose="02040503050406030204" pitchFamily="18" charset="0"/>
                                      <a:cs typeface="Arial" panose="020B0604020202020204" pitchFamily="34" charset="0"/>
                                    </a:rPr>
                                  </m:ctrlPr>
                                </m:sSubPr>
                                <m:e>
                                  <m:r>
                                    <a:rPr lang="en-CA" sz="2000" i="1">
                                      <a:solidFill>
                                        <a:srgbClr val="C00000"/>
                                      </a:solidFill>
                                      <a:latin typeface="Cambria Math" panose="02040503050406030204" pitchFamily="18" charset="0"/>
                                      <a:cs typeface="Arial" panose="020B0604020202020204" pitchFamily="34" charset="0"/>
                                    </a:rPr>
                                    <m:t>𝐵</m:t>
                                  </m:r>
                                </m:e>
                                <m:sub>
                                  <m:r>
                                    <m:rPr>
                                      <m:sty m:val="p"/>
                                    </m:rPr>
                                    <a:rPr lang="en-CA" sz="2000">
                                      <a:solidFill>
                                        <a:srgbClr val="C00000"/>
                                      </a:solidFill>
                                      <a:latin typeface="Cambria Math" panose="02040503050406030204" pitchFamily="18" charset="0"/>
                                      <a:cs typeface="Arial" panose="020B0604020202020204" pitchFamily="34" charset="0"/>
                                    </a:rPr>
                                    <m:t>bg</m:t>
                                  </m:r>
                                </m:sub>
                              </m:sSub>
                              <m:r>
                                <a:rPr lang="en-CA" sz="2000" i="1">
                                  <a:solidFill>
                                    <a:srgbClr val="C00000"/>
                                  </a:solidFill>
                                  <a:latin typeface="Cambria Math" panose="02040503050406030204" pitchFamily="18" charset="0"/>
                                  <a:cs typeface="Arial" panose="020B0604020202020204" pitchFamily="34" charset="0"/>
                                </a:rPr>
                                <m:t>𝑡</m:t>
                              </m:r>
                              <m:r>
                                <a:rPr lang="en-CA" sz="2000" i="1">
                                  <a:solidFill>
                                    <a:srgbClr val="C00000"/>
                                  </a:solidFill>
                                  <a:latin typeface="Cambria Math" panose="02040503050406030204" pitchFamily="18" charset="0"/>
                                  <a:cs typeface="Arial" panose="020B0604020202020204" pitchFamily="34" charset="0"/>
                                </a:rPr>
                                <m:t>+</m:t>
                              </m:r>
                              <m:r>
                                <a:rPr lang="en-CA" sz="2000" i="1">
                                  <a:solidFill>
                                    <a:srgbClr val="C00000"/>
                                  </a:solidFill>
                                  <a:latin typeface="Cambria Math" panose="02040503050406030204" pitchFamily="18" charset="0"/>
                                  <a:cs typeface="Arial" panose="020B0604020202020204" pitchFamily="34" charset="0"/>
                                </a:rPr>
                                <m:t>𝜙</m:t>
                              </m:r>
                            </m:e>
                          </m:d>
                        </m:e>
                      </m:func>
                    </m:oMath>
                  </m:oMathPara>
                </a14:m>
                <a:endParaRPr lang="en-CA" sz="2000" dirty="0">
                  <a:solidFill>
                    <a:srgbClr val="C00000"/>
                  </a:solidFill>
                  <a:cs typeface="Arial" panose="020B0604020202020204" pitchFamily="34" charset="0"/>
                </a:endParaRPr>
              </a:p>
            </p:txBody>
          </p:sp>
        </mc:Choice>
        <mc:Fallback xmlns="">
          <p:sp>
            <p:nvSpPr>
              <p:cNvPr id="9" name="TextBox 8">
                <a:extLst>
                  <a:ext uri="{FF2B5EF4-FFF2-40B4-BE49-F238E27FC236}">
                    <a16:creationId xmlns:a16="http://schemas.microsoft.com/office/drawing/2014/main" id="{337AFD9B-DE46-CB1C-679A-B2A387CC3882}"/>
                  </a:ext>
                </a:extLst>
              </p:cNvPr>
              <p:cNvSpPr txBox="1">
                <a:spLocks noRot="1" noChangeAspect="1" noMove="1" noResize="1" noEditPoints="1" noAdjustHandles="1" noChangeArrowheads="1" noChangeShapeType="1" noTextEdit="1"/>
              </p:cNvSpPr>
              <p:nvPr/>
            </p:nvSpPr>
            <p:spPr>
              <a:xfrm>
                <a:off x="198120" y="932865"/>
                <a:ext cx="9857014" cy="932628"/>
              </a:xfrm>
              <a:prstGeom prst="rect">
                <a:avLst/>
              </a:prstGeom>
              <a:blipFill>
                <a:blip r:embed="rId4"/>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8031E0-B45F-D2C8-C0DB-76BBFD80E543}"/>
                  </a:ext>
                </a:extLst>
              </p:cNvPr>
              <p:cNvSpPr txBox="1"/>
              <p:nvPr/>
            </p:nvSpPr>
            <p:spPr>
              <a:xfrm>
                <a:off x="198120" y="2089100"/>
                <a:ext cx="7493001" cy="583493"/>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CA" sz="2000">
                          <a:solidFill>
                            <a:srgbClr val="FF0000"/>
                          </a:solidFill>
                          <a:latin typeface="Cambria Math" panose="02040503050406030204" pitchFamily="18" charset="0"/>
                          <a:cs typeface="Arial" panose="020B0604020202020204" pitchFamily="34" charset="0"/>
                        </a:rPr>
                        <m:t> </m:t>
                      </m:r>
                      <m:sSup>
                        <m:sSupPr>
                          <m:ctrlPr>
                            <a:rPr lang="en-CA" sz="2000" i="1">
                              <a:solidFill>
                                <a:srgbClr val="C00000"/>
                              </a:solidFill>
                              <a:latin typeface="Cambria Math" panose="02040503050406030204" pitchFamily="18" charset="0"/>
                              <a:cs typeface="Arial" panose="020B0604020202020204" pitchFamily="34" charset="0"/>
                            </a:rPr>
                          </m:ctrlPr>
                        </m:sSupPr>
                        <m:e>
                          <m:d>
                            <m:dPr>
                              <m:begChr m:val="⟨"/>
                              <m:endChr m:val="⟩"/>
                              <m:ctrlPr>
                                <a:rPr lang="en-CA" sz="2000" i="1">
                                  <a:solidFill>
                                    <a:srgbClr val="C00000"/>
                                  </a:solidFill>
                                  <a:latin typeface="Cambria Math" panose="02040503050406030204" pitchFamily="18" charset="0"/>
                                  <a:cs typeface="Arial" panose="020B0604020202020204" pitchFamily="34" charset="0"/>
                                </a:rPr>
                              </m:ctrlPr>
                            </m:dPr>
                            <m:e>
                              <m:r>
                                <m:rPr>
                                  <m:sty m:val="p"/>
                                </m:rPr>
                                <a:rPr lang="en-CA" sz="2000">
                                  <a:solidFill>
                                    <a:srgbClr val="C00000"/>
                                  </a:solidFill>
                                  <a:latin typeface="Cambria Math" panose="02040503050406030204" pitchFamily="18" charset="0"/>
                                  <a:cs typeface="Arial" panose="020B0604020202020204" pitchFamily="34" charset="0"/>
                                </a:rPr>
                                <m:t>Δ</m:t>
                              </m:r>
                              <m:r>
                                <a:rPr lang="en-CA" sz="2000" i="1">
                                  <a:solidFill>
                                    <a:srgbClr val="C00000"/>
                                  </a:solidFill>
                                  <a:latin typeface="Cambria Math" panose="02040503050406030204" pitchFamily="18" charset="0"/>
                                  <a:cs typeface="Arial" panose="020B0604020202020204" pitchFamily="34" charset="0"/>
                                </a:rPr>
                                <m:t>𝐵</m:t>
                              </m:r>
                            </m:e>
                          </m:d>
                        </m:e>
                        <m:sup>
                          <m:r>
                            <a:rPr lang="en-CA" sz="2000" i="1">
                              <a:solidFill>
                                <a:srgbClr val="C00000"/>
                              </a:solidFill>
                              <a:latin typeface="Cambria Math" panose="02040503050406030204" pitchFamily="18" charset="0"/>
                              <a:cs typeface="Arial" panose="020B0604020202020204" pitchFamily="34" charset="0"/>
                            </a:rPr>
                            <m:t>1/2</m:t>
                          </m:r>
                        </m:sup>
                      </m:sSup>
                      <m:r>
                        <a:rPr lang="en-US" sz="2000">
                          <a:solidFill>
                            <a:srgbClr val="C00000"/>
                          </a:solidFill>
                          <a:latin typeface="Cambria Math" panose="02040503050406030204" pitchFamily="18" charset="0"/>
                          <a:cs typeface="Arial" panose="020B0604020202020204" pitchFamily="34" charset="0"/>
                        </a:rPr>
                        <m:t>=</m:t>
                      </m:r>
                      <m:r>
                        <a:rPr lang="en-CA" sz="2000" i="1">
                          <a:solidFill>
                            <a:srgbClr val="C00000"/>
                          </a:solidFill>
                          <a:latin typeface="Cambria Math" panose="02040503050406030204" pitchFamily="18" charset="0"/>
                          <a:cs typeface="Arial" panose="020B0604020202020204" pitchFamily="34" charset="0"/>
                        </a:rPr>
                        <m:t>𝐴</m:t>
                      </m:r>
                      <m:d>
                        <m:dPr>
                          <m:ctrlPr>
                            <a:rPr lang="en-CA" sz="2000" i="1">
                              <a:solidFill>
                                <a:srgbClr val="C00000"/>
                              </a:solidFill>
                              <a:latin typeface="Cambria Math" panose="02040503050406030204" pitchFamily="18" charset="0"/>
                              <a:cs typeface="Arial" panose="020B0604020202020204" pitchFamily="34" charset="0"/>
                            </a:rPr>
                          </m:ctrlPr>
                        </m:dPr>
                        <m:e>
                          <m:r>
                            <a:rPr lang="en-CA" sz="2000" i="1">
                              <a:solidFill>
                                <a:srgbClr val="C00000"/>
                              </a:solidFill>
                              <a:latin typeface="Cambria Math" panose="02040503050406030204" pitchFamily="18" charset="0"/>
                              <a:cs typeface="Arial" panose="020B0604020202020204" pitchFamily="34" charset="0"/>
                            </a:rPr>
                            <m:t>1−</m:t>
                          </m:r>
                          <m:r>
                            <a:rPr lang="en-CA" sz="2000" i="1">
                              <a:solidFill>
                                <a:srgbClr val="C00000"/>
                              </a:solidFill>
                              <a:latin typeface="Cambria Math" panose="02040503050406030204" pitchFamily="18" charset="0"/>
                              <a:cs typeface="Arial" panose="020B0604020202020204" pitchFamily="34" charset="0"/>
                            </a:rPr>
                            <m:t>𝑏</m:t>
                          </m:r>
                        </m:e>
                      </m:d>
                      <m:r>
                        <a:rPr lang="en-CA" sz="2000" i="1">
                          <a:solidFill>
                            <a:srgbClr val="C00000"/>
                          </a:solidFill>
                          <a:latin typeface="Cambria Math" panose="02040503050406030204" pitchFamily="18" charset="0"/>
                          <a:cs typeface="Arial" panose="020B0604020202020204" pitchFamily="34" charset="0"/>
                        </a:rPr>
                        <m:t>×</m:t>
                      </m:r>
                      <m:d>
                        <m:dPr>
                          <m:begChr m:val="["/>
                          <m:endChr m:val="]"/>
                          <m:ctrlPr>
                            <a:rPr lang="en-CA" sz="2000" i="1">
                              <a:solidFill>
                                <a:srgbClr val="C00000"/>
                              </a:solidFill>
                              <a:latin typeface="Cambria Math" panose="02040503050406030204" pitchFamily="18" charset="0"/>
                              <a:cs typeface="Arial" panose="020B0604020202020204" pitchFamily="34" charset="0"/>
                            </a:rPr>
                          </m:ctrlPr>
                        </m:dPr>
                        <m:e>
                          <m:r>
                            <a:rPr lang="en-CA" sz="2000" i="1">
                              <a:solidFill>
                                <a:srgbClr val="C00000"/>
                              </a:solidFill>
                              <a:latin typeface="Cambria Math" panose="02040503050406030204" pitchFamily="18" charset="0"/>
                              <a:cs typeface="Arial" panose="020B0604020202020204" pitchFamily="34" charset="0"/>
                            </a:rPr>
                            <m:t>1+1.21</m:t>
                          </m:r>
                          <m:sSup>
                            <m:sSupPr>
                              <m:ctrlPr>
                                <a:rPr lang="en-CA" sz="2000" i="1">
                                  <a:solidFill>
                                    <a:srgbClr val="C00000"/>
                                  </a:solidFill>
                                  <a:latin typeface="Cambria Math" panose="02040503050406030204" pitchFamily="18" charset="0"/>
                                  <a:cs typeface="Arial" panose="020B0604020202020204" pitchFamily="34" charset="0"/>
                                </a:rPr>
                              </m:ctrlPr>
                            </m:sSupPr>
                            <m:e>
                              <m:d>
                                <m:dPr>
                                  <m:ctrlPr>
                                    <a:rPr lang="en-CA" sz="2000" i="1">
                                      <a:solidFill>
                                        <a:srgbClr val="C00000"/>
                                      </a:solidFill>
                                      <a:latin typeface="Cambria Math" panose="02040503050406030204" pitchFamily="18" charset="0"/>
                                      <a:cs typeface="Arial" panose="020B0604020202020204" pitchFamily="34" charset="0"/>
                                    </a:rPr>
                                  </m:ctrlPr>
                                </m:dPr>
                                <m:e>
                                  <m:r>
                                    <a:rPr lang="en-CA" sz="2000" i="1">
                                      <a:solidFill>
                                        <a:srgbClr val="C00000"/>
                                      </a:solidFill>
                                      <a:latin typeface="Cambria Math" panose="02040503050406030204" pitchFamily="18" charset="0"/>
                                      <a:cs typeface="Arial" panose="020B0604020202020204" pitchFamily="34" charset="0"/>
                                    </a:rPr>
                                    <m:t>1−</m:t>
                                  </m:r>
                                  <m:rad>
                                    <m:radPr>
                                      <m:degHide m:val="on"/>
                                      <m:ctrlPr>
                                        <a:rPr lang="en-CA" sz="2000" i="1">
                                          <a:solidFill>
                                            <a:srgbClr val="C00000"/>
                                          </a:solidFill>
                                          <a:latin typeface="Cambria Math" panose="02040503050406030204" pitchFamily="18" charset="0"/>
                                          <a:cs typeface="Arial" panose="020B0604020202020204" pitchFamily="34" charset="0"/>
                                        </a:rPr>
                                      </m:ctrlPr>
                                    </m:radPr>
                                    <m:deg/>
                                    <m:e>
                                      <m:r>
                                        <a:rPr lang="en-CA" sz="2000" i="1">
                                          <a:solidFill>
                                            <a:srgbClr val="C00000"/>
                                          </a:solidFill>
                                          <a:latin typeface="Cambria Math" panose="02040503050406030204" pitchFamily="18" charset="0"/>
                                          <a:cs typeface="Arial" panose="020B0604020202020204" pitchFamily="34" charset="0"/>
                                        </a:rPr>
                                        <m:t>𝑏</m:t>
                                      </m:r>
                                    </m:e>
                                  </m:rad>
                                </m:e>
                              </m:d>
                            </m:e>
                            <m:sup>
                              <m:r>
                                <a:rPr lang="en-CA" sz="2000" i="1">
                                  <a:solidFill>
                                    <a:srgbClr val="C00000"/>
                                  </a:solidFill>
                                  <a:latin typeface="Cambria Math" panose="02040503050406030204" pitchFamily="18" charset="0"/>
                                  <a:cs typeface="Arial" panose="020B0604020202020204" pitchFamily="34" charset="0"/>
                                </a:rPr>
                                <m:t>3</m:t>
                              </m:r>
                            </m:sup>
                          </m:sSup>
                        </m:e>
                      </m:d>
                      <m:sSubSup>
                        <m:sSubSupPr>
                          <m:ctrlPr>
                            <a:rPr lang="en-CA" sz="2000" i="1">
                              <a:solidFill>
                                <a:srgbClr val="C00000"/>
                              </a:solidFill>
                              <a:latin typeface="Cambria Math" panose="02040503050406030204" pitchFamily="18" charset="0"/>
                              <a:cs typeface="Arial" panose="020B0604020202020204" pitchFamily="34" charset="0"/>
                            </a:rPr>
                          </m:ctrlPr>
                        </m:sSubSupPr>
                        <m:e>
                          <m:r>
                            <a:rPr lang="en-CA" sz="2000" i="1">
                              <a:solidFill>
                                <a:srgbClr val="C00000"/>
                              </a:solidFill>
                              <a:latin typeface="Cambria Math" panose="02040503050406030204" pitchFamily="18" charset="0"/>
                              <a:cs typeface="Arial" panose="020B0604020202020204" pitchFamily="34" charset="0"/>
                            </a:rPr>
                            <m:t>𝜆</m:t>
                          </m:r>
                        </m:e>
                        <m:sub>
                          <m:r>
                            <a:rPr lang="en-CA" sz="2000" i="1">
                              <a:solidFill>
                                <a:srgbClr val="C00000"/>
                              </a:solidFill>
                              <a:latin typeface="Cambria Math" panose="02040503050406030204" pitchFamily="18" charset="0"/>
                              <a:cs typeface="Arial" panose="020B0604020202020204" pitchFamily="34" charset="0"/>
                            </a:rPr>
                            <m:t>𝑎𝑏</m:t>
                          </m:r>
                        </m:sub>
                        <m:sup>
                          <m:r>
                            <a:rPr lang="en-CA" sz="2000" i="1">
                              <a:solidFill>
                                <a:srgbClr val="C00000"/>
                              </a:solidFill>
                              <a:latin typeface="Cambria Math" panose="02040503050406030204" pitchFamily="18" charset="0"/>
                              <a:cs typeface="Arial" panose="020B0604020202020204" pitchFamily="34" charset="0"/>
                            </a:rPr>
                            <m:t>−2</m:t>
                          </m:r>
                        </m:sup>
                      </m:sSubSup>
                    </m:oMath>
                  </m:oMathPara>
                </a14:m>
                <a:endParaRPr lang="en-CA" sz="2000" dirty="0">
                  <a:solidFill>
                    <a:srgbClr val="FF0000"/>
                  </a:solidFill>
                  <a:cs typeface="Arial" panose="020B0604020202020204" pitchFamily="34" charset="0"/>
                </a:endParaRPr>
              </a:p>
            </p:txBody>
          </p:sp>
        </mc:Choice>
        <mc:Fallback xmlns="">
          <p:sp>
            <p:nvSpPr>
              <p:cNvPr id="12" name="TextBox 11">
                <a:extLst>
                  <a:ext uri="{FF2B5EF4-FFF2-40B4-BE49-F238E27FC236}">
                    <a16:creationId xmlns:a16="http://schemas.microsoft.com/office/drawing/2014/main" id="{278031E0-B45F-D2C8-C0DB-76BBFD80E543}"/>
                  </a:ext>
                </a:extLst>
              </p:cNvPr>
              <p:cNvSpPr txBox="1">
                <a:spLocks noRot="1" noChangeAspect="1" noMove="1" noResize="1" noEditPoints="1" noAdjustHandles="1" noChangeArrowheads="1" noChangeShapeType="1" noTextEdit="1"/>
              </p:cNvSpPr>
              <p:nvPr/>
            </p:nvSpPr>
            <p:spPr>
              <a:xfrm>
                <a:off x="198120" y="2089100"/>
                <a:ext cx="7493001" cy="583493"/>
              </a:xfrm>
              <a:prstGeom prst="rect">
                <a:avLst/>
              </a:prstGeom>
              <a:blipFill>
                <a:blip r:embed="rId5"/>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511A89-ECB5-5742-DE3E-9E03A4FAE9FA}"/>
                  </a:ext>
                </a:extLst>
              </p:cNvPr>
              <p:cNvSpPr txBox="1"/>
              <p:nvPr/>
            </p:nvSpPr>
            <p:spPr>
              <a:xfrm>
                <a:off x="380561" y="2987604"/>
                <a:ext cx="6095999" cy="2574359"/>
              </a:xfrm>
              <a:prstGeom prst="rect">
                <a:avLst/>
              </a:prstGeom>
              <a:noFill/>
              <a:ln>
                <a:noFill/>
              </a:ln>
            </p:spPr>
            <p:txBody>
              <a:bodyPr wrap="square" rtlCol="0">
                <a:spAutoFit/>
              </a:bodyPr>
              <a:lstStyle/>
              <a:p>
                <a14:m>
                  <m:oMath xmlns:m="http://schemas.openxmlformats.org/officeDocument/2006/math">
                    <m:r>
                      <a:rPr lang="en-US" sz="1600" b="0" i="1" smtClean="0">
                        <a:latin typeface="Cambria Math" panose="02040503050406030204" pitchFamily="18" charset="0"/>
                        <a:cs typeface="Arial" panose="020B0604020202020204" pitchFamily="34" charset="0"/>
                      </a:rPr>
                      <m:t>𝐴</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𝑡</m:t>
                        </m:r>
                      </m:e>
                    </m:d>
                  </m:oMath>
                </a14:m>
                <a:r>
                  <a:rPr lang="en-CA" sz="1600" i="1" dirty="0">
                    <a:cs typeface="Arial" panose="020B0604020202020204" pitchFamily="34" charset="0"/>
                  </a:rPr>
                  <a:t>						</a:t>
                </a:r>
                <a:r>
                  <a:rPr lang="en-CA" sz="1600" dirty="0">
                    <a:cs typeface="Arial" panose="020B0604020202020204" pitchFamily="34" charset="0"/>
                  </a:rPr>
                  <a:t>Asymmetry</a:t>
                </a:r>
                <a:endParaRPr lang="en-US" sz="1600" b="0" i="1" dirty="0">
                  <a:solidFill>
                    <a:schemeClr val="tx1"/>
                  </a:solidFill>
                  <a:latin typeface="Cambria Math" panose="02040503050406030204" pitchFamily="18" charset="0"/>
                  <a:cs typeface="Arial" panose="020B0604020202020204" pitchFamily="34" charset="0"/>
                </a:endParaRPr>
              </a:p>
              <a:p>
                <a14:m>
                  <m:oMath xmlns:m="http://schemas.openxmlformats.org/officeDocument/2006/math">
                    <m:sSub>
                      <m:sSubPr>
                        <m:ctrlPr>
                          <a:rPr lang="en-US" sz="1600" b="0" i="1" smtClean="0">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𝑎</m:t>
                        </m:r>
                      </m:e>
                      <m:sub>
                        <m:r>
                          <a:rPr lang="en-US" sz="1600" b="0" i="1" smtClean="0">
                            <a:solidFill>
                              <a:schemeClr val="tx1"/>
                            </a:solidFill>
                            <a:latin typeface="Cambria Math" panose="02040503050406030204" pitchFamily="18" charset="0"/>
                            <a:cs typeface="Arial" panose="020B0604020202020204" pitchFamily="34" charset="0"/>
                          </a:rPr>
                          <m:t>𝑖</m:t>
                        </m:r>
                      </m:sub>
                    </m:sSub>
                  </m:oMath>
                </a14:m>
                <a:r>
                  <a:rPr lang="en-CA" sz="1600" i="1" dirty="0">
                    <a:solidFill>
                      <a:schemeClr val="tx1"/>
                    </a:solidFill>
                    <a:cs typeface="Arial" panose="020B0604020202020204" pitchFamily="34" charset="0"/>
                  </a:rPr>
                  <a:t>						</a:t>
                </a:r>
                <a:r>
                  <a:rPr lang="en-CA" sz="1600" dirty="0">
                    <a:solidFill>
                      <a:schemeClr val="tx1"/>
                    </a:solidFill>
                    <a:cs typeface="Arial" panose="020B0604020202020204" pitchFamily="34" charset="0"/>
                  </a:rPr>
                  <a:t>Amplitude</a:t>
                </a:r>
              </a:p>
              <a:p>
                <a14:m>
                  <m:oMath xmlns:m="http://schemas.openxmlformats.org/officeDocument/2006/math">
                    <m:sSub>
                      <m:sSubPr>
                        <m:ctrlPr>
                          <a:rPr lang="en-US" sz="1600" i="1">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𝜎</m:t>
                        </m:r>
                      </m:e>
                      <m:sub>
                        <m:r>
                          <a:rPr lang="en-US" sz="1600" i="1">
                            <a:solidFill>
                              <a:schemeClr val="tx1"/>
                            </a:solidFill>
                            <a:latin typeface="Cambria Math" panose="02040503050406030204" pitchFamily="18" charset="0"/>
                            <a:cs typeface="Arial" panose="020B0604020202020204" pitchFamily="34" charset="0"/>
                          </a:rPr>
                          <m:t>𝑖</m:t>
                        </m:r>
                      </m:sub>
                    </m:sSub>
                  </m:oMath>
                </a14:m>
                <a:r>
                  <a:rPr lang="en-CA" sz="1600" i="1" dirty="0">
                    <a:solidFill>
                      <a:schemeClr val="tx1"/>
                    </a:solidFill>
                    <a:cs typeface="Arial" panose="020B0604020202020204" pitchFamily="34" charset="0"/>
                  </a:rPr>
                  <a:t>						</a:t>
                </a:r>
                <a:r>
                  <a:rPr lang="en-CA" sz="1600" dirty="0">
                    <a:cs typeface="Arial" panose="020B0604020202020204" pitchFamily="34" charset="0"/>
                  </a:rPr>
                  <a:t>D</a:t>
                </a:r>
                <a:r>
                  <a:rPr lang="en-CA" sz="1600" dirty="0">
                    <a:solidFill>
                      <a:schemeClr val="tx1"/>
                    </a:solidFill>
                    <a:cs typeface="Arial" panose="020B0604020202020204" pitchFamily="34" charset="0"/>
                  </a:rPr>
                  <a:t>epolarization rate</a:t>
                </a:r>
              </a:p>
              <a:p>
                <a14:m>
                  <m:oMath xmlns:m="http://schemas.openxmlformats.org/officeDocument/2006/math">
                    <m:sSub>
                      <m:sSubPr>
                        <m:ctrlPr>
                          <a:rPr lang="en-US" sz="1600" i="1">
                            <a:solidFill>
                              <a:schemeClr val="tx1"/>
                            </a:solidFill>
                            <a:latin typeface="Cambria Math" panose="02040503050406030204" pitchFamily="18" charset="0"/>
                            <a:cs typeface="Arial" panose="020B0604020202020204" pitchFamily="34" charset="0"/>
                          </a:rPr>
                        </m:ctrlPr>
                      </m:sSubPr>
                      <m:e>
                        <m:r>
                          <a:rPr lang="en-US" sz="1600" i="1">
                            <a:solidFill>
                              <a:schemeClr val="tx1"/>
                            </a:solidFill>
                            <a:latin typeface="Cambria Math" panose="02040503050406030204" pitchFamily="18" charset="0"/>
                            <a:cs typeface="Arial" panose="020B0604020202020204" pitchFamily="34" charset="0"/>
                          </a:rPr>
                          <m:t>𝛾</m:t>
                        </m:r>
                      </m:e>
                      <m:sub>
                        <m:r>
                          <a:rPr lang="en-US" sz="1600" i="1">
                            <a:solidFill>
                              <a:schemeClr val="tx1"/>
                            </a:solidFill>
                            <a:latin typeface="Cambria Math" panose="02040503050406030204" pitchFamily="18" charset="0"/>
                            <a:cs typeface="Arial" panose="020B0604020202020204" pitchFamily="34" charset="0"/>
                          </a:rPr>
                          <m:t>𝜇</m:t>
                        </m:r>
                      </m:sub>
                    </m:sSub>
                    <m:r>
                      <a:rPr lang="en-US" sz="1600" i="1">
                        <a:solidFill>
                          <a:schemeClr val="tx1"/>
                        </a:solidFill>
                        <a:latin typeface="Cambria Math" panose="02040503050406030204" pitchFamily="18" charset="0"/>
                        <a:cs typeface="Arial" panose="020B0604020202020204" pitchFamily="34" charset="0"/>
                      </a:rPr>
                      <m:t>=851.615 </m:t>
                    </m:r>
                    <m:r>
                      <m:rPr>
                        <m:sty m:val="p"/>
                      </m:rPr>
                      <a:rPr lang="en-US" sz="1600" i="0" smtClean="0">
                        <a:solidFill>
                          <a:schemeClr val="tx1"/>
                        </a:solidFill>
                        <a:latin typeface="Cambria Math" panose="02040503050406030204" pitchFamily="18" charset="0"/>
                        <a:cs typeface="Arial" panose="020B0604020202020204" pitchFamily="34" charset="0"/>
                      </a:rPr>
                      <m:t>MHz</m:t>
                    </m:r>
                    <m:r>
                      <a:rPr lang="en-US" sz="1600" i="0" smtClean="0">
                        <a:solidFill>
                          <a:schemeClr val="tx1"/>
                        </a:solidFill>
                        <a:latin typeface="Cambria Math" panose="02040503050406030204" pitchFamily="18" charset="0"/>
                        <a:cs typeface="Arial" panose="020B0604020202020204" pitchFamily="34" charset="0"/>
                      </a:rPr>
                      <m:t>/</m:t>
                    </m:r>
                    <m:r>
                      <m:rPr>
                        <m:sty m:val="p"/>
                      </m:rPr>
                      <a:rPr lang="en-US" sz="1600" i="0" smtClean="0">
                        <a:solidFill>
                          <a:schemeClr val="tx1"/>
                        </a:solidFill>
                        <a:latin typeface="Cambria Math" panose="02040503050406030204" pitchFamily="18" charset="0"/>
                        <a:cs typeface="Arial" panose="020B0604020202020204" pitchFamily="34" charset="0"/>
                      </a:rPr>
                      <m:t>T</m:t>
                    </m:r>
                  </m:oMath>
                </a14:m>
                <a:r>
                  <a:rPr lang="en-CA" sz="1600" i="1" dirty="0">
                    <a:solidFill>
                      <a:schemeClr val="tx1"/>
                    </a:solidFill>
                  </a:rPr>
                  <a:t>		</a:t>
                </a:r>
                <a:r>
                  <a:rPr lang="en-CA" sz="1600" dirty="0"/>
                  <a:t>M</a:t>
                </a:r>
                <a:r>
                  <a:rPr lang="en-CA" sz="1600" dirty="0">
                    <a:solidFill>
                      <a:schemeClr val="tx1"/>
                    </a:solidFill>
                  </a:rPr>
                  <a:t>uon gyromagnetic ratio</a:t>
                </a:r>
                <a:endParaRPr lang="en-CA" sz="1600" dirty="0">
                  <a:solidFill>
                    <a:schemeClr val="tx1"/>
                  </a:solidFill>
                  <a:cs typeface="Arial" panose="020B0604020202020204" pitchFamily="34" charset="0"/>
                </a:endParaRPr>
              </a:p>
              <a:p>
                <a14:m>
                  <m:oMath xmlns:m="http://schemas.openxmlformats.org/officeDocument/2006/math">
                    <m:sSub>
                      <m:sSubPr>
                        <m:ctrlPr>
                          <a:rPr lang="en-US" sz="1600" i="1">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𝐵</m:t>
                        </m:r>
                      </m:e>
                      <m:sub>
                        <m:r>
                          <a:rPr lang="en-US" sz="1600" i="1">
                            <a:solidFill>
                              <a:schemeClr val="tx1"/>
                            </a:solidFill>
                            <a:latin typeface="Cambria Math" panose="02040503050406030204" pitchFamily="18" charset="0"/>
                            <a:cs typeface="Arial" panose="020B0604020202020204" pitchFamily="34" charset="0"/>
                          </a:rPr>
                          <m:t>𝑖</m:t>
                        </m:r>
                      </m:sub>
                    </m:sSub>
                  </m:oMath>
                </a14:m>
                <a:r>
                  <a:rPr lang="en-CA" sz="1600" i="1" dirty="0">
                    <a:solidFill>
                      <a:schemeClr val="tx1"/>
                    </a:solidFill>
                  </a:rPr>
                  <a:t>						</a:t>
                </a:r>
                <a:r>
                  <a:rPr lang="en-CA" sz="1600" dirty="0"/>
                  <a:t>M</a:t>
                </a:r>
                <a:r>
                  <a:rPr lang="en-CA" sz="1600" dirty="0">
                    <a:solidFill>
                      <a:schemeClr val="tx1"/>
                    </a:solidFill>
                  </a:rPr>
                  <a:t>ean internal magnetic field</a:t>
                </a:r>
              </a:p>
              <a:p>
                <a14:m>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𝜙</m:t>
                    </m:r>
                  </m:oMath>
                </a14:m>
                <a:r>
                  <a:rPr lang="en-CA" sz="1600" i="1" dirty="0">
                    <a:solidFill>
                      <a:schemeClr val="tx1"/>
                    </a:solidFill>
                  </a:rPr>
                  <a:t>						</a:t>
                </a:r>
                <a:r>
                  <a:rPr lang="en-CA" sz="1600" dirty="0"/>
                  <a:t>P</a:t>
                </a:r>
                <a:r>
                  <a:rPr lang="en-CA" sz="1600" dirty="0">
                    <a:solidFill>
                      <a:schemeClr val="tx1"/>
                    </a:solidFill>
                  </a:rPr>
                  <a:t>hase</a:t>
                </a:r>
                <a:endParaRPr lang="en-CA" sz="1600" dirty="0">
                  <a:solidFill>
                    <a:schemeClr val="tx1"/>
                  </a:solidFill>
                  <a:cs typeface="Arial" panose="020B0604020202020204" pitchFamily="34" charset="0"/>
                </a:endParaRPr>
              </a:p>
              <a:p>
                <a:r>
                  <a:rPr lang="en-CA" sz="1600" i="1" dirty="0">
                    <a:solidFill>
                      <a:schemeClr val="tx1"/>
                    </a:solidFill>
                  </a:rPr>
                  <a:t>“</a:t>
                </a:r>
                <a:r>
                  <a:rPr lang="en-CA" sz="1600" dirty="0" err="1">
                    <a:solidFill>
                      <a:schemeClr val="tx1"/>
                    </a:solidFill>
                  </a:rPr>
                  <a:t>bg</a:t>
                </a:r>
                <a:r>
                  <a:rPr lang="en-CA" sz="1600" i="1" dirty="0">
                    <a:solidFill>
                      <a:schemeClr val="tx1"/>
                    </a:solidFill>
                  </a:rPr>
                  <a:t>” </a:t>
                </a:r>
                <a:r>
                  <a:rPr lang="en-CA" sz="1600" dirty="0">
                    <a:solidFill>
                      <a:schemeClr val="tx1"/>
                    </a:solidFill>
                  </a:rPr>
                  <a:t>subscript				Background contribution</a:t>
                </a:r>
              </a:p>
              <a:p>
                <a:endParaRPr lang="en-CA" sz="1600" dirty="0">
                  <a:solidFill>
                    <a:schemeClr val="tx1"/>
                  </a:solidFill>
                </a:endParaRPr>
              </a:p>
              <a:p>
                <a14:m>
                  <m:oMath xmlns:m="http://schemas.openxmlformats.org/officeDocument/2006/math">
                    <m:r>
                      <a:rPr lang="en-US" sz="1600" i="1">
                        <a:latin typeface="Cambria Math" panose="02040503050406030204" pitchFamily="18" charset="0"/>
                        <a:cs typeface="Arial" panose="020B0604020202020204" pitchFamily="34" charset="0"/>
                      </a:rPr>
                      <m:t>𝐴</m:t>
                    </m:r>
                  </m:oMath>
                </a14:m>
                <a:r>
                  <a:rPr lang="en-CA" sz="1600" i="1" dirty="0"/>
                  <a:t>						</a:t>
                </a:r>
                <a:r>
                  <a:rPr lang="en-CA" sz="1600" dirty="0"/>
                  <a:t>VL geometry coefficient</a:t>
                </a:r>
              </a:p>
              <a:p>
                <a14:m>
                  <m:oMath xmlns:m="http://schemas.openxmlformats.org/officeDocument/2006/math">
                    <m:r>
                      <a:rPr lang="en-US" sz="1600" i="1">
                        <a:latin typeface="Cambria Math" panose="02040503050406030204" pitchFamily="18" charset="0"/>
                        <a:cs typeface="Arial" panose="020B0604020202020204" pitchFamily="34" charset="0"/>
                      </a:rPr>
                      <m:t>𝑏</m:t>
                    </m:r>
                    <m:r>
                      <a:rPr lang="en-US" sz="1600" i="1">
                        <a:latin typeface="Cambria Math" panose="02040503050406030204" pitchFamily="18" charset="0"/>
                        <a:cs typeface="Arial" panose="020B0604020202020204" pitchFamily="34" charset="0"/>
                      </a:rPr>
                      <m:t>=</m:t>
                    </m:r>
                    <m:sSub>
                      <m:sSubPr>
                        <m:ctrlPr>
                          <a:rPr lang="en-US" sz="1600" i="1" smtClean="0">
                            <a:latin typeface="Cambria Math" panose="02040503050406030204" pitchFamily="18" charset="0"/>
                            <a:cs typeface="Arial" panose="020B0604020202020204" pitchFamily="34" charset="0"/>
                          </a:rPr>
                        </m:ctrlPr>
                      </m:sSubPr>
                      <m:e>
                        <m:r>
                          <a:rPr lang="en-CA" sz="1600" b="0" i="1" smtClean="0">
                            <a:latin typeface="Cambria Math" panose="02040503050406030204" pitchFamily="18" charset="0"/>
                            <a:cs typeface="Arial" panose="020B0604020202020204" pitchFamily="34" charset="0"/>
                          </a:rPr>
                          <m:t>𝐵</m:t>
                        </m:r>
                      </m:e>
                      <m:sub>
                        <m:r>
                          <a:rPr lang="en-CA" sz="1600" b="0" i="1" smtClean="0">
                            <a:latin typeface="Cambria Math" panose="02040503050406030204" pitchFamily="18" charset="0"/>
                            <a:cs typeface="Arial" panose="020B0604020202020204" pitchFamily="34" charset="0"/>
                          </a:rPr>
                          <m:t>𝑎</m:t>
                        </m:r>
                      </m:sub>
                    </m:sSub>
                    <m:r>
                      <a:rPr lang="en-US" sz="1600" i="1">
                        <a:latin typeface="Cambria Math" panose="02040503050406030204" pitchFamily="18" charset="0"/>
                        <a:cs typeface="Arial" panose="020B0604020202020204" pitchFamily="34" charset="0"/>
                      </a:rPr>
                      <m:t>/</m:t>
                    </m:r>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𝐵</m:t>
                        </m:r>
                      </m:e>
                      <m:sub>
                        <m:r>
                          <a:rPr lang="en-US" sz="1600" i="1">
                            <a:latin typeface="Cambria Math" panose="02040503050406030204" pitchFamily="18" charset="0"/>
                            <a:cs typeface="Arial" panose="020B0604020202020204" pitchFamily="34" charset="0"/>
                          </a:rPr>
                          <m:t>𝑐</m:t>
                        </m:r>
                        <m:r>
                          <a:rPr lang="en-US" sz="1600" i="1">
                            <a:latin typeface="Cambria Math" panose="02040503050406030204" pitchFamily="18" charset="0"/>
                            <a:cs typeface="Arial" panose="020B0604020202020204" pitchFamily="34" charset="0"/>
                          </a:rPr>
                          <m:t>2</m:t>
                        </m:r>
                      </m:sub>
                    </m:sSub>
                  </m:oMath>
                </a14:m>
                <a:r>
                  <a:rPr lang="en-CA" sz="1600" i="1" dirty="0"/>
                  <a:t>				</a:t>
                </a:r>
                <a:r>
                  <a:rPr lang="en-CA" sz="1600" dirty="0"/>
                  <a:t>Reduced applied magnetic field</a:t>
                </a:r>
                <a:endParaRPr lang="en-CA" sz="1600" dirty="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B8511A89-ECB5-5742-DE3E-9E03A4FAE9FA}"/>
                  </a:ext>
                </a:extLst>
              </p:cNvPr>
              <p:cNvSpPr txBox="1">
                <a:spLocks noRot="1" noChangeAspect="1" noMove="1" noResize="1" noEditPoints="1" noAdjustHandles="1" noChangeArrowheads="1" noChangeShapeType="1" noTextEdit="1"/>
              </p:cNvSpPr>
              <p:nvPr/>
            </p:nvSpPr>
            <p:spPr>
              <a:xfrm>
                <a:off x="380561" y="2987604"/>
                <a:ext cx="6095999" cy="2574359"/>
              </a:xfrm>
              <a:prstGeom prst="rect">
                <a:avLst/>
              </a:prstGeom>
              <a:blipFill>
                <a:blip r:embed="rId6"/>
                <a:stretch>
                  <a:fillRect l="-500" t="-711" b="-2370"/>
                </a:stretch>
              </a:blipFill>
              <a:ln>
                <a:noFill/>
              </a:ln>
            </p:spPr>
            <p:txBody>
              <a:bodyPr/>
              <a:lstStyle/>
              <a:p>
                <a:r>
                  <a:rPr lang="en-CA">
                    <a:noFill/>
                  </a:rPr>
                  <a:t> </a:t>
                </a:r>
              </a:p>
            </p:txBody>
          </p:sp>
        </mc:Fallback>
      </mc:AlternateContent>
      <p:sp>
        <p:nvSpPr>
          <p:cNvPr id="3" name="TextBox 2">
            <a:extLst>
              <a:ext uri="{FF2B5EF4-FFF2-40B4-BE49-F238E27FC236}">
                <a16:creationId xmlns:a16="http://schemas.microsoft.com/office/drawing/2014/main" id="{A7CA0FFF-4455-7254-3BCC-A7B2BEF8A8E2}"/>
              </a:ext>
            </a:extLst>
          </p:cNvPr>
          <p:cNvSpPr txBox="1"/>
          <p:nvPr/>
        </p:nvSpPr>
        <p:spPr>
          <a:xfrm>
            <a:off x="4156" y="6399867"/>
            <a:ext cx="12187844" cy="276999"/>
          </a:xfrm>
          <a:prstGeom prst="rect">
            <a:avLst/>
          </a:prstGeom>
          <a:noFill/>
        </p:spPr>
        <p:txBody>
          <a:bodyPr wrap="square" rtlCol="0">
            <a:spAutoFit/>
          </a:bodyPr>
          <a:lstStyle/>
          <a:p>
            <a:r>
              <a:rPr lang="en-US" sz="1200" b="1" dirty="0">
                <a:solidFill>
                  <a:schemeClr val="bg1"/>
                </a:solidFill>
              </a:rPr>
              <a:t>[1] </a:t>
            </a:r>
            <a:r>
              <a:rPr lang="en-US" sz="1200" dirty="0">
                <a:solidFill>
                  <a:schemeClr val="bg1"/>
                </a:solidFill>
              </a:rPr>
              <a:t>M. Yakovlev </a:t>
            </a:r>
            <a:r>
              <a:rPr lang="en-US" sz="1200" i="1" dirty="0">
                <a:solidFill>
                  <a:schemeClr val="bg1"/>
                </a:solidFill>
              </a:rPr>
              <a:t>et al.</a:t>
            </a:r>
            <a:r>
              <a:rPr lang="en-US" sz="1200" dirty="0">
                <a:solidFill>
                  <a:schemeClr val="bg1"/>
                </a:solidFill>
              </a:rPr>
              <a:t>, Phys. Rev. B </a:t>
            </a:r>
            <a:r>
              <a:rPr lang="en-US" sz="1200" b="1" dirty="0">
                <a:solidFill>
                  <a:schemeClr val="bg1"/>
                </a:solidFill>
              </a:rPr>
              <a:t>111</a:t>
            </a:r>
            <a:r>
              <a:rPr lang="en-US" sz="1200" dirty="0">
                <a:solidFill>
                  <a:schemeClr val="bg1"/>
                </a:solidFill>
              </a:rPr>
              <a:t>, 094509 (2025)									</a:t>
            </a:r>
            <a:r>
              <a:rPr lang="fr-FR" sz="1200" b="1" dirty="0">
                <a:solidFill>
                  <a:schemeClr val="bg1"/>
                </a:solidFill>
              </a:rPr>
              <a:t> [7]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a:t>
            </a:r>
            <a:endParaRPr lang="en-CA" sz="1200" dirty="0">
              <a:solidFill>
                <a:schemeClr val="bg1"/>
              </a:solidFill>
            </a:endParaRPr>
          </a:p>
        </p:txBody>
      </p:sp>
      <p:pic>
        <p:nvPicPr>
          <p:cNvPr id="7" name="Picture 6">
            <a:extLst>
              <a:ext uri="{FF2B5EF4-FFF2-40B4-BE49-F238E27FC236}">
                <a16:creationId xmlns:a16="http://schemas.microsoft.com/office/drawing/2014/main" id="{8FD90D43-8D6A-19FC-C262-AE9D4EED26B4}"/>
              </a:ext>
            </a:extLst>
          </p:cNvPr>
          <p:cNvPicPr>
            <a:picLocks noChangeAspect="1"/>
          </p:cNvPicPr>
          <p:nvPr/>
        </p:nvPicPr>
        <p:blipFill>
          <a:blip r:embed="rId7"/>
          <a:srcRect l="5315" t="13603" r="22344" b="2641"/>
          <a:stretch>
            <a:fillRect/>
          </a:stretch>
        </p:blipFill>
        <p:spPr>
          <a:xfrm rot="5400000">
            <a:off x="7199038" y="765771"/>
            <a:ext cx="4695986" cy="3526712"/>
          </a:xfrm>
          <a:prstGeom prst="rect">
            <a:avLst/>
          </a:prstGeom>
        </p:spPr>
      </p:pic>
      <p:sp>
        <p:nvSpPr>
          <p:cNvPr id="8" name="Content Placeholder 2">
            <a:extLst>
              <a:ext uri="{FF2B5EF4-FFF2-40B4-BE49-F238E27FC236}">
                <a16:creationId xmlns:a16="http://schemas.microsoft.com/office/drawing/2014/main" id="{AE3D28B2-27A6-42F6-0C42-2038C40BE081}"/>
              </a:ext>
            </a:extLst>
          </p:cNvPr>
          <p:cNvSpPr txBox="1">
            <a:spLocks/>
          </p:cNvSpPr>
          <p:nvPr/>
        </p:nvSpPr>
        <p:spPr>
          <a:xfrm>
            <a:off x="7456215" y="4893052"/>
            <a:ext cx="4447536" cy="136453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b="1" dirty="0">
                <a:solidFill>
                  <a:schemeClr val="tx1"/>
                </a:solidFill>
              </a:rPr>
              <a:t>Fig. 7. </a:t>
            </a:r>
            <a:r>
              <a:rPr lang="en-CA" dirty="0">
                <a:solidFill>
                  <a:schemeClr val="tx1"/>
                </a:solidFill>
              </a:rPr>
              <a:t>(a) Sample </a:t>
            </a:r>
            <a:r>
              <a:rPr lang="en-US" dirty="0">
                <a:solidFill>
                  <a:schemeClr val="tx1"/>
                </a:solidFill>
              </a:rPr>
              <a:t>TF-</a:t>
            </a:r>
            <a:r>
              <a:rPr lang="el-GR" dirty="0">
                <a:solidFill>
                  <a:schemeClr val="tx1"/>
                </a:solidFill>
              </a:rPr>
              <a:t>μ</a:t>
            </a:r>
            <a:r>
              <a:rPr lang="en-US" dirty="0">
                <a:solidFill>
                  <a:schemeClr val="tx1"/>
                </a:solidFill>
              </a:rPr>
              <a:t>SR </a:t>
            </a:r>
            <a:r>
              <a:rPr lang="en-CA" dirty="0">
                <a:solidFill>
                  <a:schemeClr val="tx1"/>
                </a:solidFill>
              </a:rPr>
              <a:t>asymmetry spectrum from the early study</a:t>
            </a:r>
            <a:r>
              <a:rPr lang="en-CA" b="1" baseline="30000" dirty="0">
                <a:solidFill>
                  <a:srgbClr val="FF0000"/>
                </a:solidFill>
              </a:rPr>
              <a:t>7</a:t>
            </a:r>
            <a:r>
              <a:rPr lang="en-CA" dirty="0">
                <a:solidFill>
                  <a:schemeClr val="tx1"/>
                </a:solidFill>
              </a:rPr>
              <a:t> (blue) with the fit to the second moment method (red). (b) Fourier transform of (a)</a:t>
            </a:r>
            <a:r>
              <a:rPr lang="en-CA" b="1" baseline="30000" dirty="0">
                <a:solidFill>
                  <a:srgbClr val="FF0000"/>
                </a:solidFill>
              </a:rPr>
              <a:t>1</a:t>
            </a:r>
            <a:r>
              <a:rPr lang="en-CA" dirty="0">
                <a:solidFill>
                  <a:schemeClr val="tx1"/>
                </a:solidFill>
              </a:rPr>
              <a:t>.</a:t>
            </a:r>
          </a:p>
        </p:txBody>
      </p:sp>
    </p:spTree>
    <p:extLst>
      <p:ext uri="{BB962C8B-B14F-4D97-AF65-F5344CB8AC3E}">
        <p14:creationId xmlns:p14="http://schemas.microsoft.com/office/powerpoint/2010/main" val="160805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D2DBB-E2C7-AF29-C8C8-D2E27BB8B8D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D1314CF-8C2B-ED89-ABE7-C0D69EB8B1A3}"/>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5" name="Rectangle 4">
                <a:extLst>
                  <a:ext uri="{FF2B5EF4-FFF2-40B4-BE49-F238E27FC236}">
                    <a16:creationId xmlns:a16="http://schemas.microsoft.com/office/drawing/2014/main" id="{61B24D57-178F-9DAD-4B70-FFAE278EC0AB}"/>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DEB5A312-50C5-D95D-4D9F-53F9931CFDC8}"/>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Common Analysis Method</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F1849CDC-F99C-31FB-A28B-2AC30B3CFA7C}"/>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6</a:t>
            </a:r>
            <a:endParaRPr lang="en-CA" sz="2000" b="1" dirty="0"/>
          </a:p>
        </p:txBody>
      </p:sp>
      <p:pic>
        <p:nvPicPr>
          <p:cNvPr id="8" name="Picture 7">
            <a:extLst>
              <a:ext uri="{FF2B5EF4-FFF2-40B4-BE49-F238E27FC236}">
                <a16:creationId xmlns:a16="http://schemas.microsoft.com/office/drawing/2014/main" id="{449D6AEA-5CA8-2986-EFB9-F3D7737CCBA4}"/>
              </a:ext>
            </a:extLst>
          </p:cNvPr>
          <p:cNvPicPr>
            <a:picLocks noChangeAspect="1"/>
          </p:cNvPicPr>
          <p:nvPr/>
        </p:nvPicPr>
        <p:blipFill>
          <a:blip r:embed="rId4"/>
          <a:srcRect l="7062" t="18056" r="16504" b="6343"/>
          <a:stretch>
            <a:fillRect/>
          </a:stretch>
        </p:blipFill>
        <p:spPr>
          <a:xfrm>
            <a:off x="1660666" y="1128788"/>
            <a:ext cx="4714784" cy="3774138"/>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2EB4351A-5BC3-FB0F-49B0-D763FB5BFE8F}"/>
                  </a:ext>
                </a:extLst>
              </p:cNvPr>
              <p:cNvSpPr txBox="1">
                <a:spLocks/>
              </p:cNvSpPr>
              <p:nvPr/>
            </p:nvSpPr>
            <p:spPr>
              <a:xfrm>
                <a:off x="1467604" y="5016293"/>
                <a:ext cx="5100908" cy="7878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7. </a:t>
                </a:r>
                <a14:m>
                  <m:oMath xmlns:m="http://schemas.openxmlformats.org/officeDocument/2006/math">
                    <m:sSubSup>
                      <m:sSubSupPr>
                        <m:ctrlPr>
                          <a:rPr lang="en-US" sz="2400" b="0" i="1" smtClean="0">
                            <a:solidFill>
                              <a:schemeClr val="tx1"/>
                            </a:solidFill>
                            <a:latin typeface="Cambria Math" panose="02040503050406030204" pitchFamily="18" charset="0"/>
                          </a:rPr>
                        </m:ctrlPr>
                      </m:sSubSupPr>
                      <m:e>
                        <m:r>
                          <a:rPr lang="en-US" sz="2400" b="0" i="1">
                            <a:solidFill>
                              <a:schemeClr val="tx1"/>
                            </a:solidFill>
                            <a:latin typeface="Cambria Math" panose="02040503050406030204" pitchFamily="18" charset="0"/>
                          </a:rPr>
                          <m:t>𝜆</m:t>
                        </m:r>
                      </m:e>
                      <m:sub>
                        <m:r>
                          <m:rPr>
                            <m:sty m:val="p"/>
                          </m:rPr>
                          <a:rPr lang="en-US" sz="2400" b="0" i="0" smtClean="0">
                            <a:solidFill>
                              <a:schemeClr val="tx1"/>
                            </a:solidFill>
                            <a:latin typeface="Cambria Math" panose="02040503050406030204" pitchFamily="18" charset="0"/>
                          </a:rPr>
                          <m:t>ab</m:t>
                        </m:r>
                      </m:sub>
                      <m:sup>
                        <m:r>
                          <a:rPr lang="en-US" sz="2400" b="0" i="0" smtClean="0">
                            <a:solidFill>
                              <a:schemeClr val="tx1"/>
                            </a:solidFill>
                            <a:latin typeface="Cambria Math" panose="02040503050406030204" pitchFamily="18" charset="0"/>
                          </a:rPr>
                          <m:t>−2</m:t>
                        </m:r>
                      </m:sup>
                    </m:sSubSup>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e>
                    </m:d>
                  </m:oMath>
                </a14:m>
                <a:r>
                  <a:rPr lang="en-CA" sz="2400" dirty="0">
                    <a:solidFill>
                      <a:schemeClr val="tx1"/>
                    </a:solidFill>
                  </a:rPr>
                  <a:t> determined from </a:t>
                </a:r>
                <a:r>
                  <a:rPr lang="en-US" sz="2400" dirty="0">
                    <a:solidFill>
                      <a:schemeClr val="tx1"/>
                    </a:solidFill>
                  </a:rPr>
                  <a:t>TF-</a:t>
                </a:r>
                <a:r>
                  <a:rPr lang="el-GR" sz="2400" dirty="0">
                    <a:solidFill>
                      <a:schemeClr val="tx1"/>
                    </a:solidFill>
                  </a:rPr>
                  <a:t>μ</a:t>
                </a:r>
                <a:r>
                  <a:rPr lang="en-US" sz="2400" dirty="0">
                    <a:solidFill>
                      <a:schemeClr val="tx1"/>
                    </a:solidFill>
                  </a:rPr>
                  <a:t>SR asymmetry spectra of Sr</a:t>
                </a:r>
                <a:r>
                  <a:rPr lang="en-US" sz="2400" baseline="-25000" dirty="0">
                    <a:solidFill>
                      <a:schemeClr val="tx1"/>
                    </a:solidFill>
                  </a:rPr>
                  <a:t>2</a:t>
                </a:r>
                <a:r>
                  <a:rPr lang="en-US" sz="2400" dirty="0">
                    <a:solidFill>
                      <a:schemeClr val="tx1"/>
                    </a:solidFill>
                  </a:rPr>
                  <a:t>RuO</a:t>
                </a:r>
                <a:r>
                  <a:rPr lang="en-US" sz="2400" baseline="-25000" dirty="0">
                    <a:solidFill>
                      <a:schemeClr val="tx1"/>
                    </a:solidFill>
                  </a:rPr>
                  <a:t>4</a:t>
                </a:r>
                <a:r>
                  <a:rPr lang="en-CA" sz="2400" b="1" baseline="30000" dirty="0">
                    <a:solidFill>
                      <a:srgbClr val="FF0000"/>
                    </a:solidFill>
                  </a:rPr>
                  <a:t>1</a:t>
                </a:r>
                <a:r>
                  <a:rPr lang="en-CA" sz="2400" dirty="0">
                    <a:solidFill>
                      <a:schemeClr val="tx1"/>
                    </a:solidFill>
                  </a:rPr>
                  <a:t>.</a:t>
                </a:r>
              </a:p>
            </p:txBody>
          </p:sp>
        </mc:Choice>
        <mc:Fallback xmlns="">
          <p:sp>
            <p:nvSpPr>
              <p:cNvPr id="10" name="Content Placeholder 2">
                <a:extLst>
                  <a:ext uri="{FF2B5EF4-FFF2-40B4-BE49-F238E27FC236}">
                    <a16:creationId xmlns:a16="http://schemas.microsoft.com/office/drawing/2014/main" id="{2EB4351A-5BC3-FB0F-49B0-D763FB5BFE8F}"/>
                  </a:ext>
                </a:extLst>
              </p:cNvPr>
              <p:cNvSpPr txBox="1">
                <a:spLocks noRot="1" noChangeAspect="1" noMove="1" noResize="1" noEditPoints="1" noAdjustHandles="1" noChangeArrowheads="1" noChangeShapeType="1" noTextEdit="1"/>
              </p:cNvSpPr>
              <p:nvPr/>
            </p:nvSpPr>
            <p:spPr>
              <a:xfrm>
                <a:off x="1467604" y="5016293"/>
                <a:ext cx="5100908" cy="787818"/>
              </a:xfrm>
              <a:prstGeom prst="rect">
                <a:avLst/>
              </a:prstGeom>
              <a:blipFill>
                <a:blip r:embed="rId5"/>
                <a:stretch>
                  <a:fillRect l="-3704" t="-8527" r="-3584" b="-15504"/>
                </a:stretch>
              </a:blipFill>
            </p:spPr>
            <p:txBody>
              <a:bodyPr/>
              <a:lstStyle/>
              <a:p>
                <a:r>
                  <a:rPr lang="en-CA">
                    <a:noFill/>
                  </a:rPr>
                  <a:t> </a:t>
                </a:r>
              </a:p>
            </p:txBody>
          </p:sp>
        </mc:Fallback>
      </mc:AlternateContent>
      <p:sp>
        <p:nvSpPr>
          <p:cNvPr id="12" name="Content Placeholder 2">
            <a:extLst>
              <a:ext uri="{FF2B5EF4-FFF2-40B4-BE49-F238E27FC236}">
                <a16:creationId xmlns:a16="http://schemas.microsoft.com/office/drawing/2014/main" id="{0BBE8ADF-2138-DB6B-3D83-7BCD5B8C7E78}"/>
              </a:ext>
            </a:extLst>
          </p:cNvPr>
          <p:cNvSpPr txBox="1">
            <a:spLocks/>
          </p:cNvSpPr>
          <p:nvPr/>
        </p:nvSpPr>
        <p:spPr>
          <a:xfrm>
            <a:off x="7603670" y="1518021"/>
            <a:ext cx="3239590" cy="232899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dirty="0">
                <a:solidFill>
                  <a:schemeClr val="tx1"/>
                </a:solidFill>
              </a:rPr>
              <a:t>Second moment analysis of the recent</a:t>
            </a:r>
            <a:r>
              <a:rPr lang="en-CA" b="1" baseline="30000" dirty="0">
                <a:solidFill>
                  <a:srgbClr val="FF0000"/>
                </a:solidFill>
              </a:rPr>
              <a:t>6</a:t>
            </a:r>
            <a:r>
              <a:rPr lang="en-US" dirty="0">
                <a:solidFill>
                  <a:schemeClr val="tx1"/>
                </a:solidFill>
              </a:rPr>
              <a:t> TF-</a:t>
            </a:r>
            <a:r>
              <a:rPr lang="el-GR" dirty="0">
                <a:solidFill>
                  <a:schemeClr val="tx1"/>
                </a:solidFill>
              </a:rPr>
              <a:t>μ</a:t>
            </a:r>
            <a:r>
              <a:rPr lang="en-US" dirty="0">
                <a:solidFill>
                  <a:schemeClr val="tx1"/>
                </a:solidFill>
              </a:rPr>
              <a:t>SR data</a:t>
            </a:r>
          </a:p>
          <a:p>
            <a:pPr marL="0" indent="0" algn="just">
              <a:buClr>
                <a:schemeClr val="tx2">
                  <a:lumMod val="60000"/>
                  <a:lumOff val="40000"/>
                </a:schemeClr>
              </a:buClr>
              <a:buNone/>
            </a:pPr>
            <a:r>
              <a:rPr lang="en-US" dirty="0">
                <a:solidFill>
                  <a:schemeClr val="tx1"/>
                </a:solidFill>
              </a:rPr>
              <a:t>Second moment analysis of the early</a:t>
            </a:r>
            <a:r>
              <a:rPr lang="en-CA" b="1" baseline="30000" dirty="0">
                <a:solidFill>
                  <a:srgbClr val="FF0000"/>
                </a:solidFill>
              </a:rPr>
              <a:t>7</a:t>
            </a:r>
            <a:r>
              <a:rPr lang="en-US" dirty="0">
                <a:solidFill>
                  <a:schemeClr val="tx1"/>
                </a:solidFill>
              </a:rPr>
              <a:t> TF-</a:t>
            </a:r>
            <a:r>
              <a:rPr lang="el-GR" dirty="0">
                <a:solidFill>
                  <a:schemeClr val="tx1"/>
                </a:solidFill>
              </a:rPr>
              <a:t>μ</a:t>
            </a:r>
            <a:r>
              <a:rPr lang="en-US" dirty="0">
                <a:solidFill>
                  <a:schemeClr val="tx1"/>
                </a:solidFill>
              </a:rPr>
              <a:t>SR data</a:t>
            </a:r>
          </a:p>
          <a:p>
            <a:pPr marL="0" indent="0">
              <a:buClr>
                <a:schemeClr val="tx2">
                  <a:lumMod val="60000"/>
                  <a:lumOff val="40000"/>
                </a:schemeClr>
              </a:buClr>
              <a:buNone/>
            </a:pPr>
            <a:r>
              <a:rPr lang="en-US" dirty="0">
                <a:solidFill>
                  <a:schemeClr val="tx1"/>
                </a:solidFill>
              </a:rPr>
              <a:t>Original analysis of the early</a:t>
            </a:r>
            <a:r>
              <a:rPr lang="en-CA" b="1" baseline="30000" dirty="0">
                <a:solidFill>
                  <a:srgbClr val="FF0000"/>
                </a:solidFill>
              </a:rPr>
              <a:t>7</a:t>
            </a:r>
            <a:r>
              <a:rPr lang="en-US" dirty="0">
                <a:solidFill>
                  <a:schemeClr val="tx1"/>
                </a:solidFill>
              </a:rPr>
              <a:t> TF-</a:t>
            </a:r>
            <a:r>
              <a:rPr lang="el-GR" dirty="0">
                <a:solidFill>
                  <a:schemeClr val="tx1"/>
                </a:solidFill>
              </a:rPr>
              <a:t>μ</a:t>
            </a:r>
            <a:r>
              <a:rPr lang="en-US" dirty="0">
                <a:solidFill>
                  <a:schemeClr val="tx1"/>
                </a:solidFill>
              </a:rPr>
              <a:t>SR study  </a:t>
            </a:r>
            <a:endParaRPr lang="en-CA" dirty="0">
              <a:solidFill>
                <a:schemeClr val="tx1"/>
              </a:solidFill>
            </a:endParaRPr>
          </a:p>
          <a:p>
            <a:pPr marL="0" indent="0" algn="just">
              <a:buClr>
                <a:schemeClr val="tx2">
                  <a:lumMod val="60000"/>
                  <a:lumOff val="40000"/>
                </a:schemeClr>
              </a:buClr>
              <a:buNone/>
            </a:pPr>
            <a:endParaRPr lang="en-CA" dirty="0">
              <a:solidFill>
                <a:schemeClr val="tx1"/>
              </a:solidFill>
            </a:endParaRPr>
          </a:p>
        </p:txBody>
      </p:sp>
      <p:sp>
        <p:nvSpPr>
          <p:cNvPr id="13" name="Oval 12">
            <a:extLst>
              <a:ext uri="{FF2B5EF4-FFF2-40B4-BE49-F238E27FC236}">
                <a16:creationId xmlns:a16="http://schemas.microsoft.com/office/drawing/2014/main" id="{7AC01827-822D-BC90-27D6-6709A25E662C}"/>
              </a:ext>
            </a:extLst>
          </p:cNvPr>
          <p:cNvSpPr/>
          <p:nvPr/>
        </p:nvSpPr>
        <p:spPr>
          <a:xfrm>
            <a:off x="7290704" y="1626874"/>
            <a:ext cx="144780" cy="144780"/>
          </a:xfrm>
          <a:prstGeom prst="ellipse">
            <a:avLst/>
          </a:prstGeom>
          <a:solidFill>
            <a:srgbClr val="008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26958F9B-2A85-1123-65D7-7F632065FE93}"/>
              </a:ext>
            </a:extLst>
          </p:cNvPr>
          <p:cNvSpPr/>
          <p:nvPr/>
        </p:nvSpPr>
        <p:spPr>
          <a:xfrm>
            <a:off x="7290704" y="2349158"/>
            <a:ext cx="144780" cy="144780"/>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863F3643-B419-56BC-74F0-0D6CAAA22B8E}"/>
              </a:ext>
            </a:extLst>
          </p:cNvPr>
          <p:cNvSpPr/>
          <p:nvPr/>
        </p:nvSpPr>
        <p:spPr>
          <a:xfrm>
            <a:off x="7290704" y="3096476"/>
            <a:ext cx="144780" cy="1447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66867CBD-3AF6-1252-ECD4-94144AAF178B}"/>
              </a:ext>
            </a:extLst>
          </p:cNvPr>
          <p:cNvSpPr txBox="1"/>
          <p:nvPr/>
        </p:nvSpPr>
        <p:spPr>
          <a:xfrm>
            <a:off x="4156" y="6399867"/>
            <a:ext cx="12187844" cy="461665"/>
          </a:xfrm>
          <a:prstGeom prst="rect">
            <a:avLst/>
          </a:prstGeom>
          <a:noFill/>
        </p:spPr>
        <p:txBody>
          <a:bodyPr wrap="square" rtlCol="0">
            <a:spAutoFit/>
          </a:bodyPr>
          <a:lstStyle/>
          <a:p>
            <a:r>
              <a:rPr lang="en-US" sz="1200" b="1" dirty="0">
                <a:solidFill>
                  <a:schemeClr val="bg1"/>
                </a:solidFill>
              </a:rPr>
              <a:t>[1] </a:t>
            </a:r>
            <a:r>
              <a:rPr lang="en-US" sz="1200" dirty="0">
                <a:solidFill>
                  <a:schemeClr val="bg1"/>
                </a:solidFill>
              </a:rPr>
              <a:t>M. Yakovlev </a:t>
            </a:r>
            <a:r>
              <a:rPr lang="en-US" sz="1200" i="1" dirty="0">
                <a:solidFill>
                  <a:schemeClr val="bg1"/>
                </a:solidFill>
              </a:rPr>
              <a:t>et al.</a:t>
            </a:r>
            <a:r>
              <a:rPr lang="en-US" sz="1200" dirty="0">
                <a:solidFill>
                  <a:schemeClr val="bg1"/>
                </a:solidFill>
              </a:rPr>
              <a:t>, Phys. Rev. B </a:t>
            </a:r>
            <a:r>
              <a:rPr lang="en-US" sz="1200" b="1" dirty="0">
                <a:solidFill>
                  <a:schemeClr val="bg1"/>
                </a:solidFill>
              </a:rPr>
              <a:t>111</a:t>
            </a:r>
            <a:r>
              <a:rPr lang="en-US" sz="1200" dirty="0">
                <a:solidFill>
                  <a:schemeClr val="bg1"/>
                </a:solidFill>
              </a:rPr>
              <a:t>, 094509 (2025)	   </a:t>
            </a:r>
            <a:r>
              <a:rPr lang="en-US" sz="1200" b="1" dirty="0">
                <a:solidFill>
                  <a:schemeClr val="bg1"/>
                </a:solidFill>
              </a:rPr>
              <a:t>[6] </a:t>
            </a:r>
            <a:r>
              <a:rPr lang="en-US" sz="1200" dirty="0">
                <a:solidFill>
                  <a:schemeClr val="bg1"/>
                </a:solidFill>
              </a:rPr>
              <a:t>R. Khasanov </a:t>
            </a:r>
            <a:r>
              <a:rPr lang="en-US" sz="1200" i="1" dirty="0">
                <a:solidFill>
                  <a:schemeClr val="bg1"/>
                </a:solidFill>
              </a:rPr>
              <a:t>et al.</a:t>
            </a:r>
            <a:r>
              <a:rPr lang="en-US" sz="1200" dirty="0">
                <a:solidFill>
                  <a:schemeClr val="bg1"/>
                </a:solidFill>
              </a:rPr>
              <a:t>, </a:t>
            </a:r>
            <a:r>
              <a:rPr lang="fr-FR" sz="1200" dirty="0">
                <a:solidFill>
                  <a:schemeClr val="bg1"/>
                </a:solidFill>
              </a:rPr>
              <a:t>Phys. </a:t>
            </a:r>
            <a:r>
              <a:rPr lang="fr-FR" sz="1200" dirty="0" err="1">
                <a:solidFill>
                  <a:schemeClr val="bg1"/>
                </a:solidFill>
              </a:rPr>
              <a:t>Rev</a:t>
            </a:r>
            <a:r>
              <a:rPr lang="fr-FR" sz="1200" dirty="0">
                <a:solidFill>
                  <a:schemeClr val="bg1"/>
                </a:solidFill>
              </a:rPr>
              <a:t>. </a:t>
            </a:r>
            <a:r>
              <a:rPr lang="fr-FR" sz="1200" dirty="0" err="1">
                <a:solidFill>
                  <a:schemeClr val="bg1"/>
                </a:solidFill>
              </a:rPr>
              <a:t>Lett</a:t>
            </a:r>
            <a:r>
              <a:rPr lang="fr-FR" sz="1200" dirty="0">
                <a:solidFill>
                  <a:schemeClr val="bg1"/>
                </a:solidFill>
              </a:rPr>
              <a:t>. </a:t>
            </a:r>
            <a:r>
              <a:rPr lang="fr-FR" sz="1200" b="1" dirty="0">
                <a:solidFill>
                  <a:schemeClr val="bg1"/>
                </a:solidFill>
              </a:rPr>
              <a:t>131</a:t>
            </a:r>
            <a:r>
              <a:rPr lang="fr-FR" sz="1200" dirty="0">
                <a:solidFill>
                  <a:schemeClr val="bg1"/>
                </a:solidFill>
              </a:rPr>
              <a:t>, 236001 (2023)		</a:t>
            </a:r>
            <a:r>
              <a:rPr lang="fr-FR" sz="1200" b="1" dirty="0">
                <a:solidFill>
                  <a:schemeClr val="bg1"/>
                </a:solidFill>
              </a:rPr>
              <a:t>[7]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a:t>
            </a:r>
          </a:p>
          <a:p>
            <a:endParaRPr lang="en-CA" sz="1200" dirty="0">
              <a:solidFill>
                <a:schemeClr val="bg1"/>
              </a:solidFill>
            </a:endParaRPr>
          </a:p>
        </p:txBody>
      </p:sp>
    </p:spTree>
    <p:extLst>
      <p:ext uri="{BB962C8B-B14F-4D97-AF65-F5344CB8AC3E}">
        <p14:creationId xmlns:p14="http://schemas.microsoft.com/office/powerpoint/2010/main" val="382099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AB4B-042E-9DE9-DD41-D06AC7DF19D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B24D57-178F-9DAD-4B70-FFAE278EC0AB}"/>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5" name="Rectangle 4">
                <a:extLst>
                  <a:ext uri="{FF2B5EF4-FFF2-40B4-BE49-F238E27FC236}">
                    <a16:creationId xmlns:a16="http://schemas.microsoft.com/office/drawing/2014/main" id="{61B24D57-178F-9DAD-4B70-FFAE278EC0AB}"/>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304EF675-53E7-FD11-9291-4A32D0D66A9A}"/>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Common Analysis Method</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3F79443C-9766-ADB9-A989-AD538EBFFE44}"/>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6</a:t>
            </a:r>
            <a:endParaRPr lang="en-CA" sz="2000" b="1" dirty="0"/>
          </a:p>
        </p:txBody>
      </p:sp>
      <p:pic>
        <p:nvPicPr>
          <p:cNvPr id="8" name="Picture 7">
            <a:extLst>
              <a:ext uri="{FF2B5EF4-FFF2-40B4-BE49-F238E27FC236}">
                <a16:creationId xmlns:a16="http://schemas.microsoft.com/office/drawing/2014/main" id="{EB35A94C-9ABE-C517-0248-9577A749FF88}"/>
              </a:ext>
            </a:extLst>
          </p:cNvPr>
          <p:cNvPicPr>
            <a:picLocks noChangeAspect="1"/>
          </p:cNvPicPr>
          <p:nvPr/>
        </p:nvPicPr>
        <p:blipFill>
          <a:blip r:embed="rId4"/>
          <a:srcRect l="7062" t="18056" r="16504" b="6343"/>
          <a:stretch>
            <a:fillRect/>
          </a:stretch>
        </p:blipFill>
        <p:spPr>
          <a:xfrm>
            <a:off x="1660666" y="1128788"/>
            <a:ext cx="4714784" cy="3774138"/>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4C05776-9830-1CA6-CB85-DC87F6B4BE5A}"/>
                  </a:ext>
                </a:extLst>
              </p:cNvPr>
              <p:cNvSpPr txBox="1">
                <a:spLocks/>
              </p:cNvSpPr>
              <p:nvPr/>
            </p:nvSpPr>
            <p:spPr>
              <a:xfrm>
                <a:off x="1467604" y="5016293"/>
                <a:ext cx="5100908" cy="7878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7. </a:t>
                </a:r>
                <a14:m>
                  <m:oMath xmlns:m="http://schemas.openxmlformats.org/officeDocument/2006/math">
                    <m:sSubSup>
                      <m:sSubSupPr>
                        <m:ctrlPr>
                          <a:rPr lang="en-US" sz="2400" b="0" i="1" smtClean="0">
                            <a:solidFill>
                              <a:schemeClr val="tx1"/>
                            </a:solidFill>
                            <a:latin typeface="Cambria Math" panose="02040503050406030204" pitchFamily="18" charset="0"/>
                          </a:rPr>
                        </m:ctrlPr>
                      </m:sSubSupPr>
                      <m:e>
                        <m:r>
                          <a:rPr lang="en-US" sz="2400" b="0" i="1">
                            <a:solidFill>
                              <a:schemeClr val="tx1"/>
                            </a:solidFill>
                            <a:latin typeface="Cambria Math" panose="02040503050406030204" pitchFamily="18" charset="0"/>
                          </a:rPr>
                          <m:t>𝜆</m:t>
                        </m:r>
                      </m:e>
                      <m:sub>
                        <m:r>
                          <m:rPr>
                            <m:sty m:val="p"/>
                          </m:rPr>
                          <a:rPr lang="en-US" sz="2400" b="0" i="0" smtClean="0">
                            <a:solidFill>
                              <a:schemeClr val="tx1"/>
                            </a:solidFill>
                            <a:latin typeface="Cambria Math" panose="02040503050406030204" pitchFamily="18" charset="0"/>
                          </a:rPr>
                          <m:t>ab</m:t>
                        </m:r>
                      </m:sub>
                      <m:sup>
                        <m:r>
                          <a:rPr lang="en-US" sz="2400" b="0" i="0" smtClean="0">
                            <a:solidFill>
                              <a:schemeClr val="tx1"/>
                            </a:solidFill>
                            <a:latin typeface="Cambria Math" panose="02040503050406030204" pitchFamily="18" charset="0"/>
                          </a:rPr>
                          <m:t>−2</m:t>
                        </m:r>
                      </m:sup>
                    </m:sSubSup>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e>
                    </m:d>
                  </m:oMath>
                </a14:m>
                <a:r>
                  <a:rPr lang="en-CA" sz="2400" dirty="0">
                    <a:solidFill>
                      <a:schemeClr val="tx1"/>
                    </a:solidFill>
                  </a:rPr>
                  <a:t> determined from </a:t>
                </a:r>
                <a:r>
                  <a:rPr lang="en-US" sz="2400" dirty="0">
                    <a:solidFill>
                      <a:schemeClr val="tx1"/>
                    </a:solidFill>
                  </a:rPr>
                  <a:t>TF-</a:t>
                </a:r>
                <a:r>
                  <a:rPr lang="el-GR" sz="2400" dirty="0">
                    <a:solidFill>
                      <a:schemeClr val="tx1"/>
                    </a:solidFill>
                  </a:rPr>
                  <a:t>μ</a:t>
                </a:r>
                <a:r>
                  <a:rPr lang="en-US" sz="2400" dirty="0">
                    <a:solidFill>
                      <a:schemeClr val="tx1"/>
                    </a:solidFill>
                  </a:rPr>
                  <a:t>SR asymmetry spectra of Sr</a:t>
                </a:r>
                <a:r>
                  <a:rPr lang="en-US" sz="2400" baseline="-25000" dirty="0">
                    <a:solidFill>
                      <a:schemeClr val="tx1"/>
                    </a:solidFill>
                  </a:rPr>
                  <a:t>2</a:t>
                </a:r>
                <a:r>
                  <a:rPr lang="en-US" sz="2400" dirty="0">
                    <a:solidFill>
                      <a:schemeClr val="tx1"/>
                    </a:solidFill>
                  </a:rPr>
                  <a:t>RuO</a:t>
                </a:r>
                <a:r>
                  <a:rPr lang="en-US" sz="2400" baseline="-25000" dirty="0">
                    <a:solidFill>
                      <a:schemeClr val="tx1"/>
                    </a:solidFill>
                  </a:rPr>
                  <a:t>4</a:t>
                </a:r>
                <a:r>
                  <a:rPr lang="en-CA" sz="2400" b="1" baseline="30000" dirty="0">
                    <a:solidFill>
                      <a:srgbClr val="FF0000"/>
                    </a:solidFill>
                  </a:rPr>
                  <a:t>1</a:t>
                </a:r>
                <a:r>
                  <a:rPr lang="en-CA" sz="2400" dirty="0">
                    <a:solidFill>
                      <a:schemeClr val="tx1"/>
                    </a:solidFill>
                  </a:rPr>
                  <a:t>.</a:t>
                </a:r>
              </a:p>
            </p:txBody>
          </p:sp>
        </mc:Choice>
        <mc:Fallback xmlns="">
          <p:sp>
            <p:nvSpPr>
              <p:cNvPr id="10" name="Content Placeholder 2">
                <a:extLst>
                  <a:ext uri="{FF2B5EF4-FFF2-40B4-BE49-F238E27FC236}">
                    <a16:creationId xmlns:a16="http://schemas.microsoft.com/office/drawing/2014/main" id="{F4C05776-9830-1CA6-CB85-DC87F6B4BE5A}"/>
                  </a:ext>
                </a:extLst>
              </p:cNvPr>
              <p:cNvSpPr txBox="1">
                <a:spLocks noRot="1" noChangeAspect="1" noMove="1" noResize="1" noEditPoints="1" noAdjustHandles="1" noChangeArrowheads="1" noChangeShapeType="1" noTextEdit="1"/>
              </p:cNvSpPr>
              <p:nvPr/>
            </p:nvSpPr>
            <p:spPr>
              <a:xfrm>
                <a:off x="1467604" y="5016293"/>
                <a:ext cx="5100908" cy="787818"/>
              </a:xfrm>
              <a:prstGeom prst="rect">
                <a:avLst/>
              </a:prstGeom>
              <a:blipFill>
                <a:blip r:embed="rId5"/>
                <a:stretch>
                  <a:fillRect l="-3704" t="-8527" r="-3584" b="-15504"/>
                </a:stretch>
              </a:blipFill>
            </p:spPr>
            <p:txBody>
              <a:bodyPr/>
              <a:lstStyle/>
              <a:p>
                <a:r>
                  <a:rPr lang="en-CA">
                    <a:noFill/>
                  </a:rPr>
                  <a:t> </a:t>
                </a:r>
              </a:p>
            </p:txBody>
          </p:sp>
        </mc:Fallback>
      </mc:AlternateContent>
      <p:sp>
        <p:nvSpPr>
          <p:cNvPr id="12" name="Content Placeholder 2">
            <a:extLst>
              <a:ext uri="{FF2B5EF4-FFF2-40B4-BE49-F238E27FC236}">
                <a16:creationId xmlns:a16="http://schemas.microsoft.com/office/drawing/2014/main" id="{D9E66040-CD2B-64B4-4550-E5CFD8F90261}"/>
              </a:ext>
            </a:extLst>
          </p:cNvPr>
          <p:cNvSpPr txBox="1">
            <a:spLocks/>
          </p:cNvSpPr>
          <p:nvPr/>
        </p:nvSpPr>
        <p:spPr>
          <a:xfrm>
            <a:off x="7603670" y="1518021"/>
            <a:ext cx="3239590" cy="232899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dirty="0">
                <a:solidFill>
                  <a:schemeClr val="tx1"/>
                </a:solidFill>
              </a:rPr>
              <a:t>Second moment analysis of the recent</a:t>
            </a:r>
            <a:r>
              <a:rPr lang="en-CA" b="1" baseline="30000" dirty="0">
                <a:solidFill>
                  <a:srgbClr val="FF0000"/>
                </a:solidFill>
              </a:rPr>
              <a:t>6</a:t>
            </a:r>
            <a:r>
              <a:rPr lang="en-US" dirty="0">
                <a:solidFill>
                  <a:schemeClr val="tx1"/>
                </a:solidFill>
              </a:rPr>
              <a:t> TF-</a:t>
            </a:r>
            <a:r>
              <a:rPr lang="el-GR" dirty="0">
                <a:solidFill>
                  <a:schemeClr val="tx1"/>
                </a:solidFill>
              </a:rPr>
              <a:t>μ</a:t>
            </a:r>
            <a:r>
              <a:rPr lang="en-US" dirty="0">
                <a:solidFill>
                  <a:schemeClr val="tx1"/>
                </a:solidFill>
              </a:rPr>
              <a:t>SR data</a:t>
            </a:r>
          </a:p>
          <a:p>
            <a:pPr marL="0" indent="0" algn="just">
              <a:buClr>
                <a:schemeClr val="tx2">
                  <a:lumMod val="60000"/>
                  <a:lumOff val="40000"/>
                </a:schemeClr>
              </a:buClr>
              <a:buNone/>
            </a:pPr>
            <a:r>
              <a:rPr lang="en-US" dirty="0">
                <a:solidFill>
                  <a:schemeClr val="tx1"/>
                </a:solidFill>
              </a:rPr>
              <a:t>Second moment analysis of the early</a:t>
            </a:r>
            <a:r>
              <a:rPr lang="en-CA" b="1" baseline="30000" dirty="0">
                <a:solidFill>
                  <a:srgbClr val="FF0000"/>
                </a:solidFill>
              </a:rPr>
              <a:t>7</a:t>
            </a:r>
            <a:r>
              <a:rPr lang="en-US" dirty="0">
                <a:solidFill>
                  <a:schemeClr val="tx1"/>
                </a:solidFill>
              </a:rPr>
              <a:t> TF-</a:t>
            </a:r>
            <a:r>
              <a:rPr lang="el-GR" dirty="0">
                <a:solidFill>
                  <a:schemeClr val="tx1"/>
                </a:solidFill>
              </a:rPr>
              <a:t>μ</a:t>
            </a:r>
            <a:r>
              <a:rPr lang="en-US" dirty="0">
                <a:solidFill>
                  <a:schemeClr val="tx1"/>
                </a:solidFill>
              </a:rPr>
              <a:t>SR data</a:t>
            </a:r>
          </a:p>
          <a:p>
            <a:pPr marL="0" indent="0">
              <a:buClr>
                <a:schemeClr val="tx2">
                  <a:lumMod val="60000"/>
                  <a:lumOff val="40000"/>
                </a:schemeClr>
              </a:buClr>
              <a:buNone/>
            </a:pPr>
            <a:r>
              <a:rPr lang="en-US" dirty="0">
                <a:solidFill>
                  <a:schemeClr val="tx1"/>
                </a:solidFill>
              </a:rPr>
              <a:t>Original analysis of the early</a:t>
            </a:r>
            <a:r>
              <a:rPr lang="en-CA" b="1" baseline="30000" dirty="0">
                <a:solidFill>
                  <a:srgbClr val="FF0000"/>
                </a:solidFill>
              </a:rPr>
              <a:t>7</a:t>
            </a:r>
            <a:r>
              <a:rPr lang="en-US" dirty="0">
                <a:solidFill>
                  <a:schemeClr val="tx1"/>
                </a:solidFill>
              </a:rPr>
              <a:t> TF-</a:t>
            </a:r>
            <a:r>
              <a:rPr lang="el-GR" dirty="0">
                <a:solidFill>
                  <a:schemeClr val="tx1"/>
                </a:solidFill>
              </a:rPr>
              <a:t>μ</a:t>
            </a:r>
            <a:r>
              <a:rPr lang="en-US" dirty="0">
                <a:solidFill>
                  <a:schemeClr val="tx1"/>
                </a:solidFill>
              </a:rPr>
              <a:t>SR study  </a:t>
            </a:r>
            <a:endParaRPr lang="en-CA" dirty="0">
              <a:solidFill>
                <a:schemeClr val="tx1"/>
              </a:solidFill>
            </a:endParaRPr>
          </a:p>
          <a:p>
            <a:pPr marL="0" indent="0" algn="just">
              <a:buClr>
                <a:schemeClr val="tx2">
                  <a:lumMod val="60000"/>
                  <a:lumOff val="40000"/>
                </a:schemeClr>
              </a:buClr>
              <a:buNone/>
            </a:pPr>
            <a:endParaRPr lang="en-CA" dirty="0">
              <a:solidFill>
                <a:schemeClr val="tx1"/>
              </a:solidFill>
            </a:endParaRPr>
          </a:p>
        </p:txBody>
      </p:sp>
      <p:sp>
        <p:nvSpPr>
          <p:cNvPr id="13" name="Oval 12">
            <a:extLst>
              <a:ext uri="{FF2B5EF4-FFF2-40B4-BE49-F238E27FC236}">
                <a16:creationId xmlns:a16="http://schemas.microsoft.com/office/drawing/2014/main" id="{E9D156FF-FB7A-DBD7-FD38-D88C46C66BD4}"/>
              </a:ext>
            </a:extLst>
          </p:cNvPr>
          <p:cNvSpPr/>
          <p:nvPr/>
        </p:nvSpPr>
        <p:spPr>
          <a:xfrm>
            <a:off x="7290704" y="1626874"/>
            <a:ext cx="144780" cy="144780"/>
          </a:xfrm>
          <a:prstGeom prst="ellipse">
            <a:avLst/>
          </a:prstGeom>
          <a:solidFill>
            <a:srgbClr val="008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88445D7C-464D-41F7-8273-924D7A44A743}"/>
              </a:ext>
            </a:extLst>
          </p:cNvPr>
          <p:cNvSpPr/>
          <p:nvPr/>
        </p:nvSpPr>
        <p:spPr>
          <a:xfrm>
            <a:off x="7290704" y="2349158"/>
            <a:ext cx="144780" cy="144780"/>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EC45F30-CD9F-755A-D612-ED5DB5FE9E6C}"/>
              </a:ext>
            </a:extLst>
          </p:cNvPr>
          <p:cNvSpPr/>
          <p:nvPr/>
        </p:nvSpPr>
        <p:spPr>
          <a:xfrm>
            <a:off x="7290704" y="3096476"/>
            <a:ext cx="144780" cy="1447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ontent Placeholder 2">
            <a:extLst>
              <a:ext uri="{FF2B5EF4-FFF2-40B4-BE49-F238E27FC236}">
                <a16:creationId xmlns:a16="http://schemas.microsoft.com/office/drawing/2014/main" id="{0710663A-361E-BF2F-8C29-9DC212EF7EFC}"/>
              </a:ext>
            </a:extLst>
          </p:cNvPr>
          <p:cNvSpPr txBox="1">
            <a:spLocks/>
          </p:cNvSpPr>
          <p:nvPr/>
        </p:nvSpPr>
        <p:spPr>
          <a:xfrm>
            <a:off x="8378530" y="3878512"/>
            <a:ext cx="3239590" cy="19392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dirty="0">
                <a:solidFill>
                  <a:srgbClr val="C00000"/>
                </a:solidFill>
              </a:rPr>
              <a:t>The second moment analysis requires 𝜅 ≥ 5 and ,yet applying the method yields 𝜅 = 2.06 </a:t>
            </a:r>
          </a:p>
          <a:p>
            <a:pPr marL="0" indent="0" algn="just">
              <a:buClr>
                <a:schemeClr val="tx2">
                  <a:lumMod val="60000"/>
                  <a:lumOff val="40000"/>
                </a:schemeClr>
              </a:buClr>
              <a:buNone/>
            </a:pPr>
            <a:r>
              <a:rPr lang="en-US" dirty="0">
                <a:solidFill>
                  <a:srgbClr val="C00000"/>
                </a:solidFill>
              </a:rPr>
              <a:t>The method treats vortices as circular for square lattice</a:t>
            </a:r>
            <a:endParaRPr lang="en-CA" dirty="0">
              <a:solidFill>
                <a:srgbClr val="C00000"/>
              </a:solidFill>
            </a:endParaRPr>
          </a:p>
        </p:txBody>
      </p:sp>
      <p:sp>
        <p:nvSpPr>
          <p:cNvPr id="6" name="TextBox 5">
            <a:extLst>
              <a:ext uri="{FF2B5EF4-FFF2-40B4-BE49-F238E27FC236}">
                <a16:creationId xmlns:a16="http://schemas.microsoft.com/office/drawing/2014/main" id="{50324A3A-87C2-624A-B5F8-DA51AB52737C}"/>
              </a:ext>
            </a:extLst>
          </p:cNvPr>
          <p:cNvSpPr txBox="1"/>
          <p:nvPr/>
        </p:nvSpPr>
        <p:spPr>
          <a:xfrm>
            <a:off x="4156" y="6399867"/>
            <a:ext cx="12187844" cy="461665"/>
          </a:xfrm>
          <a:prstGeom prst="rect">
            <a:avLst/>
          </a:prstGeom>
          <a:noFill/>
        </p:spPr>
        <p:txBody>
          <a:bodyPr wrap="square" rtlCol="0">
            <a:spAutoFit/>
          </a:bodyPr>
          <a:lstStyle/>
          <a:p>
            <a:r>
              <a:rPr lang="en-US" sz="1200" b="1" dirty="0">
                <a:solidFill>
                  <a:schemeClr val="bg1"/>
                </a:solidFill>
              </a:rPr>
              <a:t>[1] </a:t>
            </a:r>
            <a:r>
              <a:rPr lang="en-US" sz="1200" dirty="0">
                <a:solidFill>
                  <a:schemeClr val="bg1"/>
                </a:solidFill>
              </a:rPr>
              <a:t>M. Yakovlev </a:t>
            </a:r>
            <a:r>
              <a:rPr lang="en-US" sz="1200" i="1" dirty="0">
                <a:solidFill>
                  <a:schemeClr val="bg1"/>
                </a:solidFill>
              </a:rPr>
              <a:t>et al.</a:t>
            </a:r>
            <a:r>
              <a:rPr lang="en-US" sz="1200" dirty="0">
                <a:solidFill>
                  <a:schemeClr val="bg1"/>
                </a:solidFill>
              </a:rPr>
              <a:t>, Phys. Rev. B </a:t>
            </a:r>
            <a:r>
              <a:rPr lang="en-US" sz="1200" b="1" dirty="0">
                <a:solidFill>
                  <a:schemeClr val="bg1"/>
                </a:solidFill>
              </a:rPr>
              <a:t>111</a:t>
            </a:r>
            <a:r>
              <a:rPr lang="en-US" sz="1200" dirty="0">
                <a:solidFill>
                  <a:schemeClr val="bg1"/>
                </a:solidFill>
              </a:rPr>
              <a:t>, 094509 (2025)	   </a:t>
            </a:r>
            <a:r>
              <a:rPr lang="en-US" sz="1200" b="1" dirty="0">
                <a:solidFill>
                  <a:schemeClr val="bg1"/>
                </a:solidFill>
              </a:rPr>
              <a:t>[6] </a:t>
            </a:r>
            <a:r>
              <a:rPr lang="en-US" sz="1200" dirty="0">
                <a:solidFill>
                  <a:schemeClr val="bg1"/>
                </a:solidFill>
              </a:rPr>
              <a:t>R. Khasanov </a:t>
            </a:r>
            <a:r>
              <a:rPr lang="en-US" sz="1200" i="1" dirty="0">
                <a:solidFill>
                  <a:schemeClr val="bg1"/>
                </a:solidFill>
              </a:rPr>
              <a:t>et al.</a:t>
            </a:r>
            <a:r>
              <a:rPr lang="en-US" sz="1200" dirty="0">
                <a:solidFill>
                  <a:schemeClr val="bg1"/>
                </a:solidFill>
              </a:rPr>
              <a:t>, </a:t>
            </a:r>
            <a:r>
              <a:rPr lang="fr-FR" sz="1200" dirty="0">
                <a:solidFill>
                  <a:schemeClr val="bg1"/>
                </a:solidFill>
              </a:rPr>
              <a:t>Phys. </a:t>
            </a:r>
            <a:r>
              <a:rPr lang="fr-FR" sz="1200" dirty="0" err="1">
                <a:solidFill>
                  <a:schemeClr val="bg1"/>
                </a:solidFill>
              </a:rPr>
              <a:t>Rev</a:t>
            </a:r>
            <a:r>
              <a:rPr lang="fr-FR" sz="1200" dirty="0">
                <a:solidFill>
                  <a:schemeClr val="bg1"/>
                </a:solidFill>
              </a:rPr>
              <a:t>. </a:t>
            </a:r>
            <a:r>
              <a:rPr lang="fr-FR" sz="1200" dirty="0" err="1">
                <a:solidFill>
                  <a:schemeClr val="bg1"/>
                </a:solidFill>
              </a:rPr>
              <a:t>Lett</a:t>
            </a:r>
            <a:r>
              <a:rPr lang="fr-FR" sz="1200" dirty="0">
                <a:solidFill>
                  <a:schemeClr val="bg1"/>
                </a:solidFill>
              </a:rPr>
              <a:t>. </a:t>
            </a:r>
            <a:r>
              <a:rPr lang="fr-FR" sz="1200" b="1" dirty="0">
                <a:solidFill>
                  <a:schemeClr val="bg1"/>
                </a:solidFill>
              </a:rPr>
              <a:t>131</a:t>
            </a:r>
            <a:r>
              <a:rPr lang="fr-FR" sz="1200" dirty="0">
                <a:solidFill>
                  <a:schemeClr val="bg1"/>
                </a:solidFill>
              </a:rPr>
              <a:t>, 236001 (2023)		</a:t>
            </a:r>
            <a:r>
              <a:rPr lang="fr-FR" sz="1200" b="1" dirty="0">
                <a:solidFill>
                  <a:schemeClr val="bg1"/>
                </a:solidFill>
              </a:rPr>
              <a:t>[7]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a:t>
            </a:r>
          </a:p>
          <a:p>
            <a:endParaRPr lang="en-CA" sz="1200" dirty="0">
              <a:solidFill>
                <a:schemeClr val="bg1"/>
              </a:solidFill>
            </a:endParaRPr>
          </a:p>
        </p:txBody>
      </p:sp>
    </p:spTree>
    <p:extLst>
      <p:ext uri="{BB962C8B-B14F-4D97-AF65-F5344CB8AC3E}">
        <p14:creationId xmlns:p14="http://schemas.microsoft.com/office/powerpoint/2010/main" val="129813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297E-1636-6B12-546C-BDC45FEF5B5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D2A8B16-8926-92FB-5F10-AE5D79ED1518}"/>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5" name="Rectangle 4">
                <a:extLst>
                  <a:ext uri="{FF2B5EF4-FFF2-40B4-BE49-F238E27FC236}">
                    <a16:creationId xmlns:a16="http://schemas.microsoft.com/office/drawing/2014/main" id="{CD2A8B16-8926-92FB-5F10-AE5D79ED1518}"/>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05E1F8-6E85-31B0-01D0-3FE6532CFF34}"/>
                  </a:ext>
                </a:extLst>
              </p:cNvPr>
              <p:cNvSpPr txBox="1"/>
              <p:nvPr/>
            </p:nvSpPr>
            <p:spPr>
              <a:xfrm>
                <a:off x="1120464" y="1442738"/>
                <a:ext cx="9951072" cy="986552"/>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2400" smtClean="0">
                          <a:solidFill>
                            <a:srgbClr val="C00000"/>
                          </a:solidFill>
                          <a:latin typeface="Cambria Math" panose="02040503050406030204" pitchFamily="18" charset="0"/>
                          <a:cs typeface="Arial" panose="020B0604020202020204" pitchFamily="34" charset="0"/>
                        </a:rPr>
                        <m:t>𝐴</m:t>
                      </m:r>
                      <m:d>
                        <m:dPr>
                          <m:ctrlPr>
                            <a:rPr lang="en-US" sz="2400" i="1">
                              <a:solidFill>
                                <a:srgbClr val="C00000"/>
                              </a:solidFill>
                              <a:latin typeface="Cambria Math" panose="02040503050406030204" pitchFamily="18" charset="0"/>
                              <a:cs typeface="Arial" panose="020B0604020202020204" pitchFamily="34" charset="0"/>
                            </a:rPr>
                          </m:ctrlPr>
                        </m:dPr>
                        <m:e>
                          <m:r>
                            <a:rPr lang="en-US" sz="2400">
                              <a:solidFill>
                                <a:srgbClr val="C00000"/>
                              </a:solidFill>
                              <a:latin typeface="Cambria Math" panose="02040503050406030204" pitchFamily="18" charset="0"/>
                              <a:cs typeface="Arial" panose="020B0604020202020204" pitchFamily="34" charset="0"/>
                            </a:rPr>
                            <m:t>𝑡</m:t>
                          </m:r>
                        </m:e>
                      </m:d>
                      <m:r>
                        <a:rPr lang="en-US" sz="2400">
                          <a:solidFill>
                            <a:srgbClr val="C00000"/>
                          </a:solidFill>
                          <a:latin typeface="Cambria Math" panose="02040503050406030204" pitchFamily="18" charset="0"/>
                          <a:cs typeface="Arial" panose="020B0604020202020204" pitchFamily="34" charset="0"/>
                        </a:rPr>
                        <m:t>=</m:t>
                      </m:r>
                      <m:sSub>
                        <m:sSubPr>
                          <m:ctrlPr>
                            <a:rPr lang="en-CA" sz="2400" i="1">
                              <a:solidFill>
                                <a:srgbClr val="C00000"/>
                              </a:solidFill>
                              <a:latin typeface="Cambria Math" panose="02040503050406030204" pitchFamily="18" charset="0"/>
                              <a:cs typeface="Arial" panose="020B0604020202020204" pitchFamily="34" charset="0"/>
                            </a:rPr>
                          </m:ctrlPr>
                        </m:sSubPr>
                        <m:e>
                          <m:r>
                            <a:rPr lang="en-CA" sz="2400" i="1">
                              <a:solidFill>
                                <a:srgbClr val="C00000"/>
                              </a:solidFill>
                              <a:latin typeface="Cambria Math" panose="02040503050406030204" pitchFamily="18" charset="0"/>
                              <a:cs typeface="Arial" panose="020B0604020202020204" pitchFamily="34" charset="0"/>
                            </a:rPr>
                            <m:t>𝑎</m:t>
                          </m:r>
                        </m:e>
                        <m:sub>
                          <m:r>
                            <a:rPr lang="en-CA" sz="2400" i="1">
                              <a:solidFill>
                                <a:srgbClr val="C00000"/>
                              </a:solidFill>
                              <a:latin typeface="Cambria Math" panose="02040503050406030204" pitchFamily="18" charset="0"/>
                              <a:cs typeface="Arial" panose="020B0604020202020204" pitchFamily="34" charset="0"/>
                            </a:rPr>
                            <m:t>𝑠</m:t>
                          </m:r>
                        </m:sub>
                      </m:sSub>
                      <m:sSup>
                        <m:sSupPr>
                          <m:ctrlPr>
                            <a:rPr lang="en-CA" sz="2400" i="1">
                              <a:solidFill>
                                <a:srgbClr val="C00000"/>
                              </a:solidFill>
                              <a:latin typeface="Cambria Math" panose="02040503050406030204" pitchFamily="18" charset="0"/>
                              <a:cs typeface="Arial" panose="020B0604020202020204" pitchFamily="34" charset="0"/>
                            </a:rPr>
                          </m:ctrlPr>
                        </m:sSupPr>
                        <m:e>
                          <m:r>
                            <a:rPr lang="en-CA" sz="2400" i="1">
                              <a:solidFill>
                                <a:srgbClr val="C00000"/>
                              </a:solidFill>
                              <a:latin typeface="Cambria Math" panose="02040503050406030204" pitchFamily="18" charset="0"/>
                              <a:cs typeface="Arial" panose="020B0604020202020204" pitchFamily="34" charset="0"/>
                            </a:rPr>
                            <m:t>𝑒</m:t>
                          </m:r>
                        </m:e>
                        <m:sup>
                          <m:r>
                            <a:rPr lang="en-CA" sz="2400" i="1">
                              <a:solidFill>
                                <a:srgbClr val="C00000"/>
                              </a:solidFill>
                              <a:latin typeface="Cambria Math" panose="02040503050406030204" pitchFamily="18" charset="0"/>
                              <a:cs typeface="Arial" panose="020B0604020202020204" pitchFamily="34" charset="0"/>
                            </a:rPr>
                            <m:t>−</m:t>
                          </m:r>
                          <m:d>
                            <m:dPr>
                              <m:ctrlPr>
                                <a:rPr lang="en-CA" sz="2400" i="1">
                                  <a:solidFill>
                                    <a:srgbClr val="C00000"/>
                                  </a:solidFill>
                                  <a:latin typeface="Cambria Math" panose="02040503050406030204" pitchFamily="18" charset="0"/>
                                  <a:cs typeface="Arial" panose="020B0604020202020204" pitchFamily="34" charset="0"/>
                                </a:rPr>
                              </m:ctrlPr>
                            </m:dPr>
                            <m:e>
                              <m:sSubSup>
                                <m:sSubSupPr>
                                  <m:ctrlPr>
                                    <a:rPr lang="en-CA" sz="2400" i="1">
                                      <a:solidFill>
                                        <a:srgbClr val="C00000"/>
                                      </a:solidFill>
                                      <a:latin typeface="Cambria Math" panose="02040503050406030204" pitchFamily="18" charset="0"/>
                                      <a:cs typeface="Arial" panose="020B0604020202020204" pitchFamily="34" charset="0"/>
                                    </a:rPr>
                                  </m:ctrlPr>
                                </m:sSubSupPr>
                                <m:e>
                                  <m:r>
                                    <a:rPr lang="en-CA" sz="2400" i="1">
                                      <a:solidFill>
                                        <a:srgbClr val="C00000"/>
                                      </a:solidFill>
                                      <a:latin typeface="Cambria Math" panose="02040503050406030204" pitchFamily="18" charset="0"/>
                                      <a:cs typeface="Arial" panose="020B0604020202020204" pitchFamily="34" charset="0"/>
                                    </a:rPr>
                                    <m:t>𝜎</m:t>
                                  </m:r>
                                </m:e>
                                <m:sub>
                                  <m:r>
                                    <a:rPr lang="en-CA" sz="2400" i="1">
                                      <a:solidFill>
                                        <a:srgbClr val="C00000"/>
                                      </a:solidFill>
                                      <a:latin typeface="Cambria Math" panose="02040503050406030204" pitchFamily="18" charset="0"/>
                                      <a:cs typeface="Arial" panose="020B0604020202020204" pitchFamily="34" charset="0"/>
                                    </a:rPr>
                                    <m:t>𝑛</m:t>
                                  </m:r>
                                </m:sub>
                                <m:sup>
                                  <m:r>
                                    <a:rPr lang="en-CA" sz="2400" i="1">
                                      <a:solidFill>
                                        <a:srgbClr val="C00000"/>
                                      </a:solidFill>
                                      <a:latin typeface="Cambria Math" panose="02040503050406030204" pitchFamily="18" charset="0"/>
                                      <a:cs typeface="Arial" panose="020B0604020202020204" pitchFamily="34" charset="0"/>
                                    </a:rPr>
                                    <m:t>2</m:t>
                                  </m:r>
                                </m:sup>
                              </m:sSubSup>
                              <m:r>
                                <a:rPr lang="en-CA" sz="2400" i="1">
                                  <a:solidFill>
                                    <a:srgbClr val="C00000"/>
                                  </a:solidFill>
                                  <a:latin typeface="Cambria Math" panose="02040503050406030204" pitchFamily="18" charset="0"/>
                                  <a:cs typeface="Arial" panose="020B0604020202020204" pitchFamily="34" charset="0"/>
                                </a:rPr>
                                <m:t>+</m:t>
                              </m:r>
                              <m:sSubSup>
                                <m:sSubSupPr>
                                  <m:ctrlPr>
                                    <a:rPr lang="en-CA" sz="2400" i="1">
                                      <a:solidFill>
                                        <a:srgbClr val="C00000"/>
                                      </a:solidFill>
                                      <a:latin typeface="Cambria Math" panose="02040503050406030204" pitchFamily="18" charset="0"/>
                                      <a:cs typeface="Arial" panose="020B0604020202020204" pitchFamily="34" charset="0"/>
                                    </a:rPr>
                                  </m:ctrlPr>
                                </m:sSubSupPr>
                                <m:e>
                                  <m:r>
                                    <a:rPr lang="en-CA" sz="2400" i="1">
                                      <a:solidFill>
                                        <a:srgbClr val="C00000"/>
                                      </a:solidFill>
                                      <a:latin typeface="Cambria Math" panose="02040503050406030204" pitchFamily="18" charset="0"/>
                                      <a:cs typeface="Arial" panose="020B0604020202020204" pitchFamily="34" charset="0"/>
                                    </a:rPr>
                                    <m:t>𝜎</m:t>
                                  </m:r>
                                </m:e>
                                <m:sub>
                                  <m:r>
                                    <a:rPr lang="en-CA" sz="2400" i="1">
                                      <a:solidFill>
                                        <a:srgbClr val="C00000"/>
                                      </a:solidFill>
                                      <a:latin typeface="Cambria Math" panose="02040503050406030204" pitchFamily="18" charset="0"/>
                                      <a:cs typeface="Arial" panose="020B0604020202020204" pitchFamily="34" charset="0"/>
                                    </a:rPr>
                                    <m:t>𝑑𝑖𝑠</m:t>
                                  </m:r>
                                </m:sub>
                                <m:sup>
                                  <m:r>
                                    <a:rPr lang="en-CA" sz="2400" i="1">
                                      <a:solidFill>
                                        <a:srgbClr val="C00000"/>
                                      </a:solidFill>
                                      <a:latin typeface="Cambria Math" panose="02040503050406030204" pitchFamily="18" charset="0"/>
                                      <a:cs typeface="Arial" panose="020B0604020202020204" pitchFamily="34" charset="0"/>
                                    </a:rPr>
                                    <m:t>2</m:t>
                                  </m:r>
                                </m:sup>
                              </m:sSubSup>
                            </m:e>
                          </m:d>
                          <m:sSup>
                            <m:sSupPr>
                              <m:ctrlPr>
                                <a:rPr lang="en-CA" sz="2400" i="1">
                                  <a:solidFill>
                                    <a:srgbClr val="C00000"/>
                                  </a:solidFill>
                                  <a:latin typeface="Cambria Math" panose="02040503050406030204" pitchFamily="18" charset="0"/>
                                  <a:cs typeface="Arial" panose="020B0604020202020204" pitchFamily="34" charset="0"/>
                                </a:rPr>
                              </m:ctrlPr>
                            </m:sSupPr>
                            <m:e>
                              <m:r>
                                <a:rPr lang="en-CA" sz="2400" i="1">
                                  <a:solidFill>
                                    <a:srgbClr val="C00000"/>
                                  </a:solidFill>
                                  <a:latin typeface="Cambria Math" panose="02040503050406030204" pitchFamily="18" charset="0"/>
                                  <a:cs typeface="Arial" panose="020B0604020202020204" pitchFamily="34" charset="0"/>
                                </a:rPr>
                                <m:t>𝑡</m:t>
                              </m:r>
                            </m:e>
                            <m:sup>
                              <m:r>
                                <a:rPr lang="en-CA" sz="2400" i="1">
                                  <a:solidFill>
                                    <a:srgbClr val="C00000"/>
                                  </a:solidFill>
                                  <a:latin typeface="Cambria Math" panose="02040503050406030204" pitchFamily="18" charset="0"/>
                                  <a:cs typeface="Arial" panose="020B0604020202020204" pitchFamily="34" charset="0"/>
                                </a:rPr>
                                <m:t>2</m:t>
                              </m:r>
                            </m:sup>
                          </m:sSup>
                        </m:sup>
                      </m:sSup>
                      <m:nary>
                        <m:naryPr>
                          <m:chr m:val="∑"/>
                          <m:supHide m:val="on"/>
                          <m:ctrlPr>
                            <a:rPr lang="en-CA" sz="2400" i="1">
                              <a:solidFill>
                                <a:srgbClr val="C00000"/>
                              </a:solidFill>
                              <a:latin typeface="Cambria Math" panose="02040503050406030204" pitchFamily="18" charset="0"/>
                              <a:cs typeface="Arial" panose="020B0604020202020204" pitchFamily="34" charset="0"/>
                            </a:rPr>
                          </m:ctrlPr>
                        </m:naryPr>
                        <m:sub>
                          <m:r>
                            <a:rPr lang="en-CA" sz="2400" b="1">
                              <a:solidFill>
                                <a:srgbClr val="C00000"/>
                              </a:solidFill>
                              <a:latin typeface="Cambria Math" panose="02040503050406030204" pitchFamily="18" charset="0"/>
                              <a:cs typeface="Arial" panose="020B0604020202020204" pitchFamily="34" charset="0"/>
                            </a:rPr>
                            <m:t>𝐫</m:t>
                          </m:r>
                        </m:sub>
                        <m:sup/>
                        <m:e>
                          <m:func>
                            <m:funcPr>
                              <m:ctrlPr>
                                <a:rPr lang="en-CA" sz="2400" i="1">
                                  <a:solidFill>
                                    <a:srgbClr val="C00000"/>
                                  </a:solidFill>
                                  <a:latin typeface="Cambria Math" panose="02040503050406030204" pitchFamily="18" charset="0"/>
                                  <a:cs typeface="Arial" panose="020B0604020202020204" pitchFamily="34" charset="0"/>
                                </a:rPr>
                              </m:ctrlPr>
                            </m:funcPr>
                            <m:fName>
                              <m:r>
                                <m:rPr>
                                  <m:sty m:val="p"/>
                                </m:rPr>
                                <a:rPr lang="en-CA" sz="2400">
                                  <a:solidFill>
                                    <a:srgbClr val="C00000"/>
                                  </a:solidFill>
                                  <a:latin typeface="Cambria Math" panose="02040503050406030204" pitchFamily="18" charset="0"/>
                                  <a:cs typeface="Arial" panose="020B0604020202020204" pitchFamily="34" charset="0"/>
                                </a:rPr>
                                <m:t>cos</m:t>
                              </m:r>
                            </m:fName>
                            <m:e>
                              <m:d>
                                <m:dPr>
                                  <m:begChr m:val="["/>
                                  <m:endChr m:val="]"/>
                                  <m:ctrlPr>
                                    <a:rPr lang="en-CA" sz="2400" i="1">
                                      <a:solidFill>
                                        <a:srgbClr val="C00000"/>
                                      </a:solidFill>
                                      <a:latin typeface="Cambria Math" panose="02040503050406030204" pitchFamily="18" charset="0"/>
                                      <a:cs typeface="Arial" panose="020B0604020202020204" pitchFamily="34" charset="0"/>
                                    </a:rPr>
                                  </m:ctrlPr>
                                </m:dPr>
                                <m:e>
                                  <m:sSub>
                                    <m:sSubPr>
                                      <m:ctrlPr>
                                        <a:rPr lang="en-CA" sz="2400" i="1">
                                          <a:solidFill>
                                            <a:srgbClr val="C00000"/>
                                          </a:solidFill>
                                          <a:latin typeface="Cambria Math" panose="02040503050406030204" pitchFamily="18" charset="0"/>
                                          <a:cs typeface="Arial" panose="020B0604020202020204" pitchFamily="34" charset="0"/>
                                        </a:rPr>
                                      </m:ctrlPr>
                                    </m:sSubPr>
                                    <m:e>
                                      <m:r>
                                        <a:rPr lang="en-CA" sz="2400" i="1">
                                          <a:solidFill>
                                            <a:srgbClr val="C00000"/>
                                          </a:solidFill>
                                          <a:latin typeface="Cambria Math" panose="02040503050406030204" pitchFamily="18" charset="0"/>
                                          <a:cs typeface="Arial" panose="020B0604020202020204" pitchFamily="34" charset="0"/>
                                        </a:rPr>
                                        <m:t>𝛾</m:t>
                                      </m:r>
                                    </m:e>
                                    <m:sub>
                                      <m:r>
                                        <a:rPr lang="en-CA" sz="2400" i="1">
                                          <a:solidFill>
                                            <a:srgbClr val="C00000"/>
                                          </a:solidFill>
                                          <a:latin typeface="Cambria Math" panose="02040503050406030204" pitchFamily="18" charset="0"/>
                                          <a:cs typeface="Arial" panose="020B0604020202020204" pitchFamily="34" charset="0"/>
                                        </a:rPr>
                                        <m:t>𝜇</m:t>
                                      </m:r>
                                    </m:sub>
                                  </m:sSub>
                                  <m:r>
                                    <a:rPr lang="en-CA" sz="2400" i="1">
                                      <a:solidFill>
                                        <a:srgbClr val="C00000"/>
                                      </a:solidFill>
                                      <a:latin typeface="Cambria Math" panose="02040503050406030204" pitchFamily="18" charset="0"/>
                                      <a:cs typeface="Arial" panose="020B0604020202020204" pitchFamily="34" charset="0"/>
                                    </a:rPr>
                                    <m:t>𝐵</m:t>
                                  </m:r>
                                  <m:d>
                                    <m:dPr>
                                      <m:ctrlPr>
                                        <a:rPr lang="en-CA" sz="2400" i="1">
                                          <a:solidFill>
                                            <a:srgbClr val="C00000"/>
                                          </a:solidFill>
                                          <a:latin typeface="Cambria Math" panose="02040503050406030204" pitchFamily="18" charset="0"/>
                                          <a:cs typeface="Arial" panose="020B0604020202020204" pitchFamily="34" charset="0"/>
                                        </a:rPr>
                                      </m:ctrlPr>
                                    </m:dPr>
                                    <m:e>
                                      <m:r>
                                        <a:rPr lang="en-CA" sz="2400" b="1">
                                          <a:solidFill>
                                            <a:srgbClr val="C00000"/>
                                          </a:solidFill>
                                          <a:latin typeface="Cambria Math" panose="02040503050406030204" pitchFamily="18" charset="0"/>
                                          <a:cs typeface="Arial" panose="020B0604020202020204" pitchFamily="34" charset="0"/>
                                        </a:rPr>
                                        <m:t>𝐫</m:t>
                                      </m:r>
                                    </m:e>
                                  </m:d>
                                  <m:r>
                                    <a:rPr lang="en-CA" sz="2400" i="1">
                                      <a:solidFill>
                                        <a:srgbClr val="C00000"/>
                                      </a:solidFill>
                                      <a:latin typeface="Cambria Math" panose="02040503050406030204" pitchFamily="18" charset="0"/>
                                      <a:cs typeface="Arial" panose="020B0604020202020204" pitchFamily="34" charset="0"/>
                                    </a:rPr>
                                    <m:t>𝑡</m:t>
                                  </m:r>
                                  <m:r>
                                    <a:rPr lang="en-CA" sz="2400" i="1">
                                      <a:solidFill>
                                        <a:srgbClr val="C00000"/>
                                      </a:solidFill>
                                      <a:latin typeface="Cambria Math" panose="02040503050406030204" pitchFamily="18" charset="0"/>
                                      <a:cs typeface="Arial" panose="020B0604020202020204" pitchFamily="34" charset="0"/>
                                    </a:rPr>
                                    <m:t>+</m:t>
                                  </m:r>
                                  <m:r>
                                    <a:rPr lang="en-CA" sz="2400" i="1">
                                      <a:solidFill>
                                        <a:srgbClr val="C00000"/>
                                      </a:solidFill>
                                      <a:latin typeface="Cambria Math" panose="02040503050406030204" pitchFamily="18" charset="0"/>
                                      <a:cs typeface="Arial" panose="020B0604020202020204" pitchFamily="34" charset="0"/>
                                    </a:rPr>
                                    <m:t>𝜙</m:t>
                                  </m:r>
                                </m:e>
                              </m:d>
                            </m:e>
                          </m:func>
                        </m:e>
                      </m:nary>
                      <m:r>
                        <a:rPr lang="en-CA" sz="2400" smtClean="0">
                          <a:solidFill>
                            <a:srgbClr val="C00000"/>
                          </a:solidFill>
                          <a:latin typeface="Cambria Math" panose="02040503050406030204" pitchFamily="18" charset="0"/>
                          <a:cs typeface="Arial" panose="020B0604020202020204" pitchFamily="34" charset="0"/>
                        </a:rPr>
                        <m:t>+</m:t>
                      </m:r>
                      <m:sSub>
                        <m:sSubPr>
                          <m:ctrlPr>
                            <a:rPr lang="en-CA" sz="2400" i="1">
                              <a:solidFill>
                                <a:srgbClr val="C00000"/>
                              </a:solidFill>
                              <a:latin typeface="Cambria Math" panose="02040503050406030204" pitchFamily="18" charset="0"/>
                              <a:cs typeface="Arial" panose="020B0604020202020204" pitchFamily="34" charset="0"/>
                            </a:rPr>
                          </m:ctrlPr>
                        </m:sSubPr>
                        <m:e>
                          <m:r>
                            <a:rPr lang="en-CA" sz="2400" i="1">
                              <a:solidFill>
                                <a:srgbClr val="C00000"/>
                              </a:solidFill>
                              <a:latin typeface="Cambria Math" panose="02040503050406030204" pitchFamily="18" charset="0"/>
                              <a:cs typeface="Arial" panose="020B0604020202020204" pitchFamily="34" charset="0"/>
                            </a:rPr>
                            <m:t>𝑎</m:t>
                          </m:r>
                        </m:e>
                        <m:sub>
                          <m:r>
                            <m:rPr>
                              <m:sty m:val="p"/>
                            </m:rPr>
                            <a:rPr lang="en-CA" sz="2400">
                              <a:solidFill>
                                <a:srgbClr val="C00000"/>
                              </a:solidFill>
                              <a:latin typeface="Cambria Math" panose="02040503050406030204" pitchFamily="18" charset="0"/>
                              <a:cs typeface="Arial" panose="020B0604020202020204" pitchFamily="34" charset="0"/>
                            </a:rPr>
                            <m:t>bg</m:t>
                          </m:r>
                        </m:sub>
                      </m:sSub>
                      <m:sSup>
                        <m:sSupPr>
                          <m:ctrlPr>
                            <a:rPr lang="en-CA" sz="2400" i="1">
                              <a:solidFill>
                                <a:srgbClr val="C00000"/>
                              </a:solidFill>
                              <a:latin typeface="Cambria Math" panose="02040503050406030204" pitchFamily="18" charset="0"/>
                              <a:cs typeface="Arial" panose="020B0604020202020204" pitchFamily="34" charset="0"/>
                            </a:rPr>
                          </m:ctrlPr>
                        </m:sSupPr>
                        <m:e>
                          <m:r>
                            <a:rPr lang="en-CA" sz="2400" i="1">
                              <a:solidFill>
                                <a:srgbClr val="C00000"/>
                              </a:solidFill>
                              <a:latin typeface="Cambria Math" panose="02040503050406030204" pitchFamily="18" charset="0"/>
                              <a:cs typeface="Arial" panose="020B0604020202020204" pitchFamily="34" charset="0"/>
                            </a:rPr>
                            <m:t>𝑒</m:t>
                          </m:r>
                        </m:e>
                        <m:sup>
                          <m:r>
                            <a:rPr lang="en-CA" sz="2400" i="1">
                              <a:solidFill>
                                <a:srgbClr val="C00000"/>
                              </a:solidFill>
                              <a:latin typeface="Cambria Math" panose="02040503050406030204" pitchFamily="18" charset="0"/>
                              <a:cs typeface="Arial" panose="020B0604020202020204" pitchFamily="34" charset="0"/>
                            </a:rPr>
                            <m:t>−</m:t>
                          </m:r>
                          <m:sSubSup>
                            <m:sSubSupPr>
                              <m:ctrlPr>
                                <a:rPr lang="en-CA" sz="2400" i="1">
                                  <a:solidFill>
                                    <a:srgbClr val="C00000"/>
                                  </a:solidFill>
                                  <a:latin typeface="Cambria Math" panose="02040503050406030204" pitchFamily="18" charset="0"/>
                                  <a:cs typeface="Arial" panose="020B0604020202020204" pitchFamily="34" charset="0"/>
                                </a:rPr>
                              </m:ctrlPr>
                            </m:sSubSupPr>
                            <m:e>
                              <m:r>
                                <a:rPr lang="en-CA" sz="2400" i="1">
                                  <a:solidFill>
                                    <a:srgbClr val="C00000"/>
                                  </a:solidFill>
                                  <a:latin typeface="Cambria Math" panose="02040503050406030204" pitchFamily="18" charset="0"/>
                                  <a:cs typeface="Arial" panose="020B0604020202020204" pitchFamily="34" charset="0"/>
                                </a:rPr>
                                <m:t>𝜎</m:t>
                              </m:r>
                            </m:e>
                            <m:sub>
                              <m:r>
                                <m:rPr>
                                  <m:sty m:val="p"/>
                                </m:rPr>
                                <a:rPr lang="en-CA" sz="2400">
                                  <a:solidFill>
                                    <a:srgbClr val="C00000"/>
                                  </a:solidFill>
                                  <a:latin typeface="Cambria Math" panose="02040503050406030204" pitchFamily="18" charset="0"/>
                                  <a:cs typeface="Arial" panose="020B0604020202020204" pitchFamily="34" charset="0"/>
                                </a:rPr>
                                <m:t>bg</m:t>
                              </m:r>
                            </m:sub>
                            <m:sup>
                              <m:r>
                                <a:rPr lang="en-CA" sz="2400" i="1">
                                  <a:solidFill>
                                    <a:srgbClr val="C00000"/>
                                  </a:solidFill>
                                  <a:latin typeface="Cambria Math" panose="02040503050406030204" pitchFamily="18" charset="0"/>
                                  <a:cs typeface="Arial" panose="020B0604020202020204" pitchFamily="34" charset="0"/>
                                </a:rPr>
                                <m:t>2</m:t>
                              </m:r>
                            </m:sup>
                          </m:sSubSup>
                          <m:sSup>
                            <m:sSupPr>
                              <m:ctrlPr>
                                <a:rPr lang="en-CA" sz="2400" i="1">
                                  <a:solidFill>
                                    <a:srgbClr val="C00000"/>
                                  </a:solidFill>
                                  <a:latin typeface="Cambria Math" panose="02040503050406030204" pitchFamily="18" charset="0"/>
                                  <a:cs typeface="Arial" panose="020B0604020202020204" pitchFamily="34" charset="0"/>
                                </a:rPr>
                              </m:ctrlPr>
                            </m:sSupPr>
                            <m:e>
                              <m:r>
                                <a:rPr lang="en-CA" sz="2400" i="1">
                                  <a:solidFill>
                                    <a:srgbClr val="C00000"/>
                                  </a:solidFill>
                                  <a:latin typeface="Cambria Math" panose="02040503050406030204" pitchFamily="18" charset="0"/>
                                  <a:cs typeface="Arial" panose="020B0604020202020204" pitchFamily="34" charset="0"/>
                                </a:rPr>
                                <m:t>𝑡</m:t>
                              </m:r>
                            </m:e>
                            <m:sup>
                              <m:r>
                                <a:rPr lang="en-CA" sz="2400" i="1">
                                  <a:solidFill>
                                    <a:srgbClr val="C00000"/>
                                  </a:solidFill>
                                  <a:latin typeface="Cambria Math" panose="02040503050406030204" pitchFamily="18" charset="0"/>
                                  <a:cs typeface="Arial" panose="020B0604020202020204" pitchFamily="34" charset="0"/>
                                </a:rPr>
                                <m:t>2</m:t>
                              </m:r>
                            </m:sup>
                          </m:sSup>
                        </m:sup>
                      </m:sSup>
                      <m:func>
                        <m:funcPr>
                          <m:ctrlPr>
                            <a:rPr lang="en-CA" sz="2400" i="1">
                              <a:solidFill>
                                <a:srgbClr val="C00000"/>
                              </a:solidFill>
                              <a:latin typeface="Cambria Math" panose="02040503050406030204" pitchFamily="18" charset="0"/>
                              <a:cs typeface="Arial" panose="020B0604020202020204" pitchFamily="34" charset="0"/>
                            </a:rPr>
                          </m:ctrlPr>
                        </m:funcPr>
                        <m:fName>
                          <m:r>
                            <m:rPr>
                              <m:sty m:val="p"/>
                            </m:rPr>
                            <a:rPr lang="en-CA" sz="2400">
                              <a:solidFill>
                                <a:srgbClr val="C00000"/>
                              </a:solidFill>
                              <a:latin typeface="Cambria Math" panose="02040503050406030204" pitchFamily="18" charset="0"/>
                              <a:cs typeface="Arial" panose="020B0604020202020204" pitchFamily="34" charset="0"/>
                            </a:rPr>
                            <m:t>cos</m:t>
                          </m:r>
                        </m:fName>
                        <m:e>
                          <m:d>
                            <m:dPr>
                              <m:ctrlPr>
                                <a:rPr lang="en-CA" sz="2400" i="1">
                                  <a:solidFill>
                                    <a:srgbClr val="C00000"/>
                                  </a:solidFill>
                                  <a:latin typeface="Cambria Math" panose="02040503050406030204" pitchFamily="18" charset="0"/>
                                  <a:cs typeface="Arial" panose="020B0604020202020204" pitchFamily="34" charset="0"/>
                                </a:rPr>
                              </m:ctrlPr>
                            </m:dPr>
                            <m:e>
                              <m:sSub>
                                <m:sSubPr>
                                  <m:ctrlPr>
                                    <a:rPr lang="en-CA" sz="2400" i="1">
                                      <a:solidFill>
                                        <a:srgbClr val="C00000"/>
                                      </a:solidFill>
                                      <a:latin typeface="Cambria Math" panose="02040503050406030204" pitchFamily="18" charset="0"/>
                                      <a:cs typeface="Arial" panose="020B0604020202020204" pitchFamily="34" charset="0"/>
                                    </a:rPr>
                                  </m:ctrlPr>
                                </m:sSubPr>
                                <m:e>
                                  <m:r>
                                    <a:rPr lang="en-CA" sz="2400" i="1">
                                      <a:solidFill>
                                        <a:srgbClr val="C00000"/>
                                      </a:solidFill>
                                      <a:latin typeface="Cambria Math" panose="02040503050406030204" pitchFamily="18" charset="0"/>
                                      <a:cs typeface="Arial" panose="020B0604020202020204" pitchFamily="34" charset="0"/>
                                    </a:rPr>
                                    <m:t>𝛾</m:t>
                                  </m:r>
                                </m:e>
                                <m:sub>
                                  <m:r>
                                    <a:rPr lang="en-CA" sz="2400" i="1">
                                      <a:solidFill>
                                        <a:srgbClr val="C00000"/>
                                      </a:solidFill>
                                      <a:latin typeface="Cambria Math" panose="02040503050406030204" pitchFamily="18" charset="0"/>
                                      <a:cs typeface="Arial" panose="020B0604020202020204" pitchFamily="34" charset="0"/>
                                    </a:rPr>
                                    <m:t>𝜇</m:t>
                                  </m:r>
                                </m:sub>
                              </m:sSub>
                              <m:sSub>
                                <m:sSubPr>
                                  <m:ctrlPr>
                                    <a:rPr lang="en-CA" sz="2400" i="1">
                                      <a:solidFill>
                                        <a:srgbClr val="C00000"/>
                                      </a:solidFill>
                                      <a:latin typeface="Cambria Math" panose="02040503050406030204" pitchFamily="18" charset="0"/>
                                      <a:cs typeface="Arial" panose="020B0604020202020204" pitchFamily="34" charset="0"/>
                                    </a:rPr>
                                  </m:ctrlPr>
                                </m:sSubPr>
                                <m:e>
                                  <m:r>
                                    <a:rPr lang="en-CA" sz="2400" i="1">
                                      <a:solidFill>
                                        <a:srgbClr val="C00000"/>
                                      </a:solidFill>
                                      <a:latin typeface="Cambria Math" panose="02040503050406030204" pitchFamily="18" charset="0"/>
                                      <a:cs typeface="Arial" panose="020B0604020202020204" pitchFamily="34" charset="0"/>
                                    </a:rPr>
                                    <m:t>𝐵</m:t>
                                  </m:r>
                                </m:e>
                                <m:sub>
                                  <m:r>
                                    <m:rPr>
                                      <m:sty m:val="p"/>
                                    </m:rPr>
                                    <a:rPr lang="en-CA" sz="2400">
                                      <a:solidFill>
                                        <a:srgbClr val="C00000"/>
                                      </a:solidFill>
                                      <a:latin typeface="Cambria Math" panose="02040503050406030204" pitchFamily="18" charset="0"/>
                                      <a:cs typeface="Arial" panose="020B0604020202020204" pitchFamily="34" charset="0"/>
                                    </a:rPr>
                                    <m:t>bg</m:t>
                                  </m:r>
                                </m:sub>
                              </m:sSub>
                              <m:r>
                                <a:rPr lang="en-CA" sz="2400" i="1">
                                  <a:solidFill>
                                    <a:srgbClr val="C00000"/>
                                  </a:solidFill>
                                  <a:latin typeface="Cambria Math" panose="02040503050406030204" pitchFamily="18" charset="0"/>
                                  <a:cs typeface="Arial" panose="020B0604020202020204" pitchFamily="34" charset="0"/>
                                </a:rPr>
                                <m:t>𝑡</m:t>
                              </m:r>
                              <m:r>
                                <a:rPr lang="en-CA" sz="2400" i="1">
                                  <a:solidFill>
                                    <a:srgbClr val="C00000"/>
                                  </a:solidFill>
                                  <a:latin typeface="Cambria Math" panose="02040503050406030204" pitchFamily="18" charset="0"/>
                                  <a:cs typeface="Arial" panose="020B0604020202020204" pitchFamily="34" charset="0"/>
                                </a:rPr>
                                <m:t>+</m:t>
                              </m:r>
                              <m:r>
                                <a:rPr lang="en-CA" sz="2400" i="1">
                                  <a:solidFill>
                                    <a:srgbClr val="C00000"/>
                                  </a:solidFill>
                                  <a:latin typeface="Cambria Math" panose="02040503050406030204" pitchFamily="18" charset="0"/>
                                  <a:cs typeface="Arial" panose="020B0604020202020204" pitchFamily="34" charset="0"/>
                                </a:rPr>
                                <m:t>𝜙</m:t>
                              </m:r>
                            </m:e>
                          </m:d>
                        </m:e>
                      </m:func>
                    </m:oMath>
                  </m:oMathPara>
                </a14:m>
                <a:endParaRPr lang="en-CA" sz="2400" dirty="0">
                  <a:solidFill>
                    <a:srgbClr val="C00000"/>
                  </a:solidFill>
                  <a:cs typeface="Arial" panose="020B0604020202020204" pitchFamily="34" charset="0"/>
                </a:endParaRPr>
              </a:p>
            </p:txBody>
          </p:sp>
        </mc:Choice>
        <mc:Fallback xmlns="">
          <p:sp>
            <p:nvSpPr>
              <p:cNvPr id="7" name="TextBox 6">
                <a:extLst>
                  <a:ext uri="{FF2B5EF4-FFF2-40B4-BE49-F238E27FC236}">
                    <a16:creationId xmlns:a16="http://schemas.microsoft.com/office/drawing/2014/main" id="{E805E1F8-6E85-31B0-01D0-3FE6532CFF34}"/>
                  </a:ext>
                </a:extLst>
              </p:cNvPr>
              <p:cNvSpPr txBox="1">
                <a:spLocks noRot="1" noChangeAspect="1" noMove="1" noResize="1" noEditPoints="1" noAdjustHandles="1" noChangeArrowheads="1" noChangeShapeType="1" noTextEdit="1"/>
              </p:cNvSpPr>
              <p:nvPr/>
            </p:nvSpPr>
            <p:spPr>
              <a:xfrm>
                <a:off x="1120464" y="1442738"/>
                <a:ext cx="9951072" cy="986552"/>
              </a:xfrm>
              <a:prstGeom prst="rect">
                <a:avLst/>
              </a:prstGeom>
              <a:blipFill>
                <a:blip r:embed="rId4"/>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E34739D1-4C69-5353-5B5A-7E0BB84AA5EE}"/>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Theoretical Models of the Local Magnetic field</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7BC957FA-B5E8-05D1-DC6C-91715BA51BB4}"/>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7</a:t>
            </a:r>
            <a:endParaRPr lang="en-CA" sz="2000" b="1"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A1DBC9C-274B-014A-EA46-504E990E7CCE}"/>
                  </a:ext>
                </a:extLst>
              </p:cNvPr>
              <p:cNvSpPr txBox="1"/>
              <p:nvPr/>
            </p:nvSpPr>
            <p:spPr>
              <a:xfrm>
                <a:off x="2788999" y="3143250"/>
                <a:ext cx="7191024" cy="2887009"/>
              </a:xfrm>
              <a:prstGeom prst="rect">
                <a:avLst/>
              </a:prstGeom>
              <a:noFill/>
              <a:ln>
                <a:noFill/>
              </a:ln>
            </p:spPr>
            <p:txBody>
              <a:bodyPr wrap="square" rtlCol="0">
                <a:spAutoFit/>
              </a:bodyPr>
              <a:lstStyle/>
              <a:p>
                <a14:m>
                  <m:oMath xmlns:m="http://schemas.openxmlformats.org/officeDocument/2006/math">
                    <m:r>
                      <a:rPr lang="en-US" sz="2000" i="1">
                        <a:latin typeface="Cambria Math" panose="02040503050406030204" pitchFamily="18" charset="0"/>
                        <a:cs typeface="Arial" panose="020B0604020202020204" pitchFamily="34" charset="0"/>
                      </a:rPr>
                      <m:t>𝐴</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𝑡</m:t>
                        </m:r>
                      </m:e>
                    </m:d>
                  </m:oMath>
                </a14:m>
                <a:r>
                  <a:rPr lang="en-CA" sz="2000" i="1" dirty="0">
                    <a:cs typeface="Arial" panose="020B0604020202020204" pitchFamily="34" charset="0"/>
                  </a:rPr>
                  <a:t>						</a:t>
                </a:r>
                <a:r>
                  <a:rPr lang="en-CA" sz="2000" dirty="0">
                    <a:cs typeface="Arial" panose="020B0604020202020204" pitchFamily="34" charset="0"/>
                  </a:rPr>
                  <a:t>Asymmetry</a:t>
                </a:r>
                <a:endParaRPr lang="en-US" sz="2000" b="0" i="1" dirty="0">
                  <a:solidFill>
                    <a:schemeClr val="tx1"/>
                  </a:solidFill>
                  <a:latin typeface="Cambria Math" panose="02040503050406030204" pitchFamily="18" charset="0"/>
                  <a:cs typeface="Arial" panose="020B0604020202020204" pitchFamily="34" charset="0"/>
                </a:endParaRPr>
              </a:p>
              <a:p>
                <a14:m>
                  <m:oMath xmlns:m="http://schemas.openxmlformats.org/officeDocument/2006/math">
                    <m:sSub>
                      <m:sSubPr>
                        <m:ctrlPr>
                          <a:rPr lang="en-US" sz="2000" b="0" i="1" smtClean="0">
                            <a:solidFill>
                              <a:schemeClr val="tx1"/>
                            </a:solidFill>
                            <a:latin typeface="Cambria Math" panose="02040503050406030204" pitchFamily="18" charset="0"/>
                            <a:cs typeface="Arial" panose="020B0604020202020204" pitchFamily="34" charset="0"/>
                          </a:rPr>
                        </m:ctrlPr>
                      </m:sSubPr>
                      <m:e>
                        <m:r>
                          <a:rPr lang="en-US" sz="2000" b="0" i="1" smtClean="0">
                            <a:solidFill>
                              <a:schemeClr val="tx1"/>
                            </a:solidFill>
                            <a:latin typeface="Cambria Math" panose="02040503050406030204" pitchFamily="18" charset="0"/>
                            <a:cs typeface="Arial" panose="020B0604020202020204" pitchFamily="34" charset="0"/>
                          </a:rPr>
                          <m:t>𝑎</m:t>
                        </m:r>
                      </m:e>
                      <m:sub>
                        <m:r>
                          <a:rPr lang="en-US" sz="2000" b="0" i="1" smtClean="0">
                            <a:solidFill>
                              <a:schemeClr val="tx1"/>
                            </a:solidFill>
                            <a:latin typeface="Cambria Math" panose="02040503050406030204" pitchFamily="18" charset="0"/>
                            <a:cs typeface="Arial" panose="020B0604020202020204" pitchFamily="34" charset="0"/>
                          </a:rPr>
                          <m:t>𝑠</m:t>
                        </m:r>
                      </m:sub>
                    </m:sSub>
                  </m:oMath>
                </a14:m>
                <a:r>
                  <a:rPr lang="en-CA" sz="2000" i="1" dirty="0">
                    <a:solidFill>
                      <a:schemeClr val="tx1"/>
                    </a:solidFill>
                    <a:cs typeface="Arial" panose="020B0604020202020204" pitchFamily="34" charset="0"/>
                  </a:rPr>
                  <a:t>							</a:t>
                </a:r>
                <a:r>
                  <a:rPr lang="en-CA" sz="2000" dirty="0">
                    <a:cs typeface="Arial" panose="020B0604020202020204" pitchFamily="34" charset="0"/>
                  </a:rPr>
                  <a:t>S</a:t>
                </a:r>
                <a:r>
                  <a:rPr lang="en-CA" sz="2000" dirty="0">
                    <a:solidFill>
                      <a:schemeClr val="tx1"/>
                    </a:solidFill>
                    <a:cs typeface="Arial" panose="020B0604020202020204" pitchFamily="34" charset="0"/>
                  </a:rPr>
                  <a:t>ample amplitude</a:t>
                </a:r>
              </a:p>
              <a:p>
                <a14:m>
                  <m:oMath xmlns:m="http://schemas.openxmlformats.org/officeDocument/2006/math">
                    <m:sSub>
                      <m:sSubPr>
                        <m:ctrlPr>
                          <a:rPr lang="en-US" sz="2000" i="1">
                            <a:solidFill>
                              <a:schemeClr val="tx1"/>
                            </a:solidFill>
                            <a:latin typeface="Cambria Math" panose="02040503050406030204" pitchFamily="18" charset="0"/>
                            <a:cs typeface="Arial" panose="020B0604020202020204" pitchFamily="34" charset="0"/>
                          </a:rPr>
                        </m:ctrlPr>
                      </m:sSubPr>
                      <m:e>
                        <m:r>
                          <a:rPr lang="en-US" sz="2000" b="0" i="1" smtClean="0">
                            <a:solidFill>
                              <a:schemeClr val="tx1"/>
                            </a:solidFill>
                            <a:latin typeface="Cambria Math" panose="02040503050406030204" pitchFamily="18" charset="0"/>
                            <a:cs typeface="Arial" panose="020B0604020202020204" pitchFamily="34" charset="0"/>
                          </a:rPr>
                          <m:t>𝜎</m:t>
                        </m:r>
                      </m:e>
                      <m:sub>
                        <m:r>
                          <a:rPr lang="en-US" sz="2000" b="0" i="1" smtClean="0">
                            <a:solidFill>
                              <a:schemeClr val="tx1"/>
                            </a:solidFill>
                            <a:latin typeface="Cambria Math" panose="02040503050406030204" pitchFamily="18" charset="0"/>
                            <a:cs typeface="Arial" panose="020B0604020202020204" pitchFamily="34" charset="0"/>
                          </a:rPr>
                          <m:t>𝑛</m:t>
                        </m:r>
                      </m:sub>
                    </m:sSub>
                  </m:oMath>
                </a14:m>
                <a:r>
                  <a:rPr lang="en-CA" sz="2000" i="1" dirty="0">
                    <a:solidFill>
                      <a:schemeClr val="tx1"/>
                    </a:solidFill>
                    <a:cs typeface="Arial" panose="020B0604020202020204" pitchFamily="34" charset="0"/>
                  </a:rPr>
                  <a:t>							</a:t>
                </a:r>
                <a:r>
                  <a:rPr lang="en-CA" sz="2000" dirty="0">
                    <a:cs typeface="Arial" panose="020B0604020202020204" pitchFamily="34" charset="0"/>
                  </a:rPr>
                  <a:t>D</a:t>
                </a:r>
                <a:r>
                  <a:rPr lang="en-CA" sz="2000" dirty="0">
                    <a:solidFill>
                      <a:schemeClr val="tx1"/>
                    </a:solidFill>
                    <a:cs typeface="Arial" panose="020B0604020202020204" pitchFamily="34" charset="0"/>
                  </a:rPr>
                  <a:t>epolarization rate – nuclear dipoles</a:t>
                </a:r>
              </a:p>
              <a:p>
                <a14:m>
                  <m:oMath xmlns:m="http://schemas.openxmlformats.org/officeDocument/2006/math">
                    <m:sSub>
                      <m:sSubPr>
                        <m:ctrlPr>
                          <a:rPr lang="en-US" sz="2000" i="1">
                            <a:solidFill>
                              <a:schemeClr val="tx1"/>
                            </a:solidFill>
                            <a:latin typeface="Cambria Math" panose="02040503050406030204" pitchFamily="18" charset="0"/>
                            <a:cs typeface="Arial" panose="020B0604020202020204" pitchFamily="34" charset="0"/>
                          </a:rPr>
                        </m:ctrlPr>
                      </m:sSubPr>
                      <m:e>
                        <m:r>
                          <a:rPr lang="en-US" sz="2000" i="1">
                            <a:solidFill>
                              <a:schemeClr val="tx1"/>
                            </a:solidFill>
                            <a:latin typeface="Cambria Math" panose="02040503050406030204" pitchFamily="18" charset="0"/>
                            <a:cs typeface="Arial" panose="020B0604020202020204" pitchFamily="34" charset="0"/>
                          </a:rPr>
                          <m:t>𝜎</m:t>
                        </m:r>
                      </m:e>
                      <m:sub>
                        <m:r>
                          <a:rPr lang="en-US" sz="2000" b="0" i="1" smtClean="0">
                            <a:solidFill>
                              <a:schemeClr val="tx1"/>
                            </a:solidFill>
                            <a:latin typeface="Cambria Math" panose="02040503050406030204" pitchFamily="18" charset="0"/>
                            <a:cs typeface="Arial" panose="020B0604020202020204" pitchFamily="34" charset="0"/>
                          </a:rPr>
                          <m:t>𝑑𝑖𝑠</m:t>
                        </m:r>
                      </m:sub>
                    </m:sSub>
                  </m:oMath>
                </a14:m>
                <a:r>
                  <a:rPr lang="en-CA" sz="2000" i="1" dirty="0">
                    <a:solidFill>
                      <a:schemeClr val="tx1"/>
                    </a:solidFill>
                    <a:cs typeface="Arial" panose="020B0604020202020204" pitchFamily="34" charset="0"/>
                  </a:rPr>
                  <a:t>							</a:t>
                </a:r>
                <a:r>
                  <a:rPr lang="en-CA" sz="2000" dirty="0">
                    <a:cs typeface="Arial" panose="020B0604020202020204" pitchFamily="34" charset="0"/>
                  </a:rPr>
                  <a:t>D</a:t>
                </a:r>
                <a:r>
                  <a:rPr lang="en-CA" sz="2000" dirty="0">
                    <a:solidFill>
                      <a:schemeClr val="tx1"/>
                    </a:solidFill>
                    <a:cs typeface="Arial" panose="020B0604020202020204" pitchFamily="34" charset="0"/>
                  </a:rPr>
                  <a:t>epolarization rate – VL disorder</a:t>
                </a:r>
              </a:p>
              <a:p>
                <a14:m>
                  <m:oMath xmlns:m="http://schemas.openxmlformats.org/officeDocument/2006/math">
                    <m:sSub>
                      <m:sSubPr>
                        <m:ctrlPr>
                          <a:rPr lang="en-US" sz="2000" i="1">
                            <a:solidFill>
                              <a:schemeClr val="tx1"/>
                            </a:solidFill>
                            <a:latin typeface="Cambria Math" panose="02040503050406030204" pitchFamily="18" charset="0"/>
                            <a:cs typeface="Arial" panose="020B0604020202020204" pitchFamily="34" charset="0"/>
                          </a:rPr>
                        </m:ctrlPr>
                      </m:sSubPr>
                      <m:e>
                        <m:r>
                          <a:rPr lang="en-US" sz="2000" i="1">
                            <a:solidFill>
                              <a:schemeClr val="tx1"/>
                            </a:solidFill>
                            <a:latin typeface="Cambria Math" panose="02040503050406030204" pitchFamily="18" charset="0"/>
                            <a:cs typeface="Arial" panose="020B0604020202020204" pitchFamily="34" charset="0"/>
                          </a:rPr>
                          <m:t>𝛾</m:t>
                        </m:r>
                      </m:e>
                      <m:sub>
                        <m:r>
                          <a:rPr lang="en-US" sz="2000" i="1">
                            <a:solidFill>
                              <a:schemeClr val="tx1"/>
                            </a:solidFill>
                            <a:latin typeface="Cambria Math" panose="02040503050406030204" pitchFamily="18" charset="0"/>
                            <a:cs typeface="Arial" panose="020B0604020202020204" pitchFamily="34" charset="0"/>
                          </a:rPr>
                          <m:t>𝜇</m:t>
                        </m:r>
                      </m:sub>
                    </m:sSub>
                    <m:r>
                      <a:rPr lang="en-US" sz="2000" i="1">
                        <a:solidFill>
                          <a:schemeClr val="tx1"/>
                        </a:solidFill>
                        <a:latin typeface="Cambria Math" panose="02040503050406030204" pitchFamily="18" charset="0"/>
                        <a:cs typeface="Arial" panose="020B0604020202020204" pitchFamily="34" charset="0"/>
                      </a:rPr>
                      <m:t>=851.615 </m:t>
                    </m:r>
                    <m:r>
                      <m:rPr>
                        <m:sty m:val="p"/>
                      </m:rPr>
                      <a:rPr lang="en-US" sz="2000" i="0">
                        <a:solidFill>
                          <a:schemeClr val="tx1"/>
                        </a:solidFill>
                        <a:latin typeface="Cambria Math" panose="02040503050406030204" pitchFamily="18" charset="0"/>
                        <a:cs typeface="Arial" panose="020B0604020202020204" pitchFamily="34" charset="0"/>
                      </a:rPr>
                      <m:t>MHz</m:t>
                    </m:r>
                    <m:r>
                      <a:rPr lang="en-US" sz="2000" i="0">
                        <a:solidFill>
                          <a:schemeClr val="tx1"/>
                        </a:solidFill>
                        <a:latin typeface="Cambria Math" panose="02040503050406030204" pitchFamily="18" charset="0"/>
                        <a:cs typeface="Arial" panose="020B0604020202020204" pitchFamily="34" charset="0"/>
                      </a:rPr>
                      <m:t>/</m:t>
                    </m:r>
                    <m:r>
                      <m:rPr>
                        <m:sty m:val="p"/>
                      </m:rPr>
                      <a:rPr lang="en-US" sz="2000" i="0">
                        <a:solidFill>
                          <a:schemeClr val="tx1"/>
                        </a:solidFill>
                        <a:latin typeface="Cambria Math" panose="02040503050406030204" pitchFamily="18" charset="0"/>
                        <a:cs typeface="Arial" panose="020B0604020202020204" pitchFamily="34" charset="0"/>
                      </a:rPr>
                      <m:t>T</m:t>
                    </m:r>
                  </m:oMath>
                </a14:m>
                <a:r>
                  <a:rPr lang="en-CA" sz="2000" i="1" dirty="0">
                    <a:solidFill>
                      <a:schemeClr val="tx1"/>
                    </a:solidFill>
                  </a:rPr>
                  <a:t>		</a:t>
                </a:r>
                <a:r>
                  <a:rPr lang="en-CA" sz="2000" dirty="0"/>
                  <a:t>M</a:t>
                </a:r>
                <a:r>
                  <a:rPr lang="en-CA" sz="2000" dirty="0">
                    <a:solidFill>
                      <a:schemeClr val="tx1"/>
                    </a:solidFill>
                  </a:rPr>
                  <a:t>uon gyromagnetic ratio</a:t>
                </a:r>
                <a:endParaRPr lang="en-CA" sz="2000" dirty="0">
                  <a:solidFill>
                    <a:schemeClr val="tx1"/>
                  </a:solidFill>
                  <a:cs typeface="Arial" panose="020B0604020202020204" pitchFamily="34" charset="0"/>
                </a:endParaRPr>
              </a:p>
              <a:p>
                <a14:m>
                  <m:oMath xmlns:m="http://schemas.openxmlformats.org/officeDocument/2006/math">
                    <m:r>
                      <a:rPr lang="en-US" sz="2000" b="0" i="1" smtClean="0">
                        <a:solidFill>
                          <a:schemeClr val="tx1"/>
                        </a:solidFill>
                        <a:latin typeface="Cambria Math" panose="02040503050406030204" pitchFamily="18" charset="0"/>
                        <a:cs typeface="Arial" panose="020B0604020202020204" pitchFamily="34" charset="0"/>
                      </a:rPr>
                      <m:t>𝐵</m:t>
                    </m:r>
                    <m:r>
                      <a:rPr lang="en-US" sz="2000" b="0" i="1" smtClean="0">
                        <a:solidFill>
                          <a:schemeClr val="tx1"/>
                        </a:solidFill>
                        <a:latin typeface="Cambria Math" panose="02040503050406030204" pitchFamily="18" charset="0"/>
                        <a:cs typeface="Arial" panose="020B0604020202020204" pitchFamily="34" charset="0"/>
                      </a:rPr>
                      <m:t>(</m:t>
                    </m:r>
                    <m:r>
                      <a:rPr lang="en-US" sz="2000" b="1" i="0" smtClean="0">
                        <a:solidFill>
                          <a:schemeClr val="tx1"/>
                        </a:solidFill>
                        <a:latin typeface="Cambria Math" panose="02040503050406030204" pitchFamily="18" charset="0"/>
                        <a:cs typeface="Arial" panose="020B0604020202020204" pitchFamily="34" charset="0"/>
                      </a:rPr>
                      <m:t>𝐫</m:t>
                    </m:r>
                    <m:r>
                      <a:rPr lang="en-US" sz="2000" b="0" i="1" smtClean="0">
                        <a:solidFill>
                          <a:schemeClr val="tx1"/>
                        </a:solidFill>
                        <a:latin typeface="Cambria Math" panose="02040503050406030204" pitchFamily="18" charset="0"/>
                        <a:cs typeface="Arial" panose="020B0604020202020204" pitchFamily="34" charset="0"/>
                      </a:rPr>
                      <m:t>)</m:t>
                    </m:r>
                  </m:oMath>
                </a14:m>
                <a:r>
                  <a:rPr lang="en-CA" sz="2000" i="1" dirty="0">
                    <a:solidFill>
                      <a:schemeClr val="tx1"/>
                    </a:solidFill>
                  </a:rPr>
                  <a:t>						</a:t>
                </a:r>
                <a:r>
                  <a:rPr lang="en-CA" sz="2000" dirty="0"/>
                  <a:t>L</a:t>
                </a:r>
                <a:r>
                  <a:rPr lang="en-CA" sz="2000" dirty="0">
                    <a:solidFill>
                      <a:schemeClr val="tx1"/>
                    </a:solidFill>
                  </a:rPr>
                  <a:t>ocal magnetic field inside VL</a:t>
                </a:r>
              </a:p>
              <a:p>
                <a14:m>
                  <m:oMath xmlns:m="http://schemas.openxmlformats.org/officeDocument/2006/math">
                    <m:r>
                      <a:rPr lang="en-US" sz="2000" i="1">
                        <a:latin typeface="Cambria Math" panose="02040503050406030204" pitchFamily="18" charset="0"/>
                        <a:cs typeface="Arial" panose="020B0604020202020204" pitchFamily="34" charset="0"/>
                      </a:rPr>
                      <m:t>𝜙</m:t>
                    </m:r>
                  </m:oMath>
                </a14:m>
                <a:r>
                  <a:rPr lang="en-CA" sz="2000" i="1" dirty="0"/>
                  <a:t>							</a:t>
                </a:r>
                <a:r>
                  <a:rPr lang="en-CA" sz="2000" dirty="0"/>
                  <a:t>Phase</a:t>
                </a:r>
                <a:endParaRPr lang="en-CA" sz="2000" dirty="0">
                  <a:cs typeface="Arial" panose="020B0604020202020204" pitchFamily="34" charset="0"/>
                </a:endParaRPr>
              </a:p>
              <a:p>
                <a:r>
                  <a:rPr lang="en-CA" sz="2000" i="1" dirty="0"/>
                  <a:t>“</a:t>
                </a:r>
                <a:r>
                  <a:rPr lang="en-CA" sz="2000" dirty="0" err="1"/>
                  <a:t>bg</a:t>
                </a:r>
                <a:r>
                  <a:rPr lang="en-CA" sz="2000" i="1" dirty="0"/>
                  <a:t>” </a:t>
                </a:r>
                <a:r>
                  <a:rPr lang="en-CA" sz="2000" dirty="0"/>
                  <a:t>subscript				Background contribution</a:t>
                </a:r>
              </a:p>
              <a:p>
                <a:endParaRPr lang="en-CA" sz="2000" dirty="0">
                  <a:solidFill>
                    <a:schemeClr val="tx1"/>
                  </a:solidFill>
                </a:endParaRPr>
              </a:p>
            </p:txBody>
          </p:sp>
        </mc:Choice>
        <mc:Fallback xmlns="">
          <p:sp>
            <p:nvSpPr>
              <p:cNvPr id="19" name="TextBox 18">
                <a:extLst>
                  <a:ext uri="{FF2B5EF4-FFF2-40B4-BE49-F238E27FC236}">
                    <a16:creationId xmlns:a16="http://schemas.microsoft.com/office/drawing/2014/main" id="{FA1DBC9C-274B-014A-EA46-504E990E7CCE}"/>
                  </a:ext>
                </a:extLst>
              </p:cNvPr>
              <p:cNvSpPr txBox="1">
                <a:spLocks noRot="1" noChangeAspect="1" noMove="1" noResize="1" noEditPoints="1" noAdjustHandles="1" noChangeArrowheads="1" noChangeShapeType="1" noTextEdit="1"/>
              </p:cNvSpPr>
              <p:nvPr/>
            </p:nvSpPr>
            <p:spPr>
              <a:xfrm>
                <a:off x="2788999" y="3143250"/>
                <a:ext cx="7191024" cy="2887009"/>
              </a:xfrm>
              <a:prstGeom prst="rect">
                <a:avLst/>
              </a:prstGeom>
              <a:blipFill>
                <a:blip r:embed="rId5"/>
                <a:stretch>
                  <a:fillRect l="-933" t="-1268" r="-763"/>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304989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F4AB-5124-EFC4-694F-F333BDC9059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E4FCA46A-3650-7B71-9BA0-D2BE86532518}"/>
                  </a:ext>
                </a:extLst>
              </p:cNvPr>
              <p:cNvSpPr>
                <a:spLocks noGrp="1" noRot="1" noMove="1" noResize="1" noEditPoints="1" noAdjustHandles="1" noChangeArrowheads="1" noChangeShapeType="1"/>
              </p:cNvSpPr>
              <p:nvPr/>
            </p:nvSpPr>
            <p:spPr>
              <a:xfrm>
                <a:off x="0" y="0"/>
                <a:ext cx="12192000" cy="6286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CA" i="1" smtClean="0">
                          <a:latin typeface="Cambria Math" panose="02040503050406030204" pitchFamily="18" charset="0"/>
                        </a:rPr>
                        <a:t>Type equation here.</a:t>
                      </a:fld>
                    </m:oMath>
                  </m:oMathPara>
                </a14:m>
                <a:endParaRPr lang="en-CA" dirty="0"/>
              </a:p>
            </p:txBody>
          </p:sp>
        </mc:Choice>
        <mc:Fallback xmlns="">
          <p:sp>
            <p:nvSpPr>
              <p:cNvPr id="26" name="Rectangle 25">
                <a:extLst>
                  <a:ext uri="{FF2B5EF4-FFF2-40B4-BE49-F238E27FC236}">
                    <a16:creationId xmlns:a16="http://schemas.microsoft.com/office/drawing/2014/main" id="{E4FCA46A-3650-7B71-9BA0-D2BE86532518}"/>
                  </a:ext>
                </a:extLst>
              </p:cNvPr>
              <p:cNvSpPr>
                <a:spLocks noGrp="1" noRot="1" noChangeAspect="1" noMove="1" noResize="1" noEditPoints="1" noAdjustHandles="1" noChangeArrowheads="1" noChangeShapeType="1" noTextEdit="1"/>
              </p:cNvSpPr>
              <p:nvPr/>
            </p:nvSpPr>
            <p:spPr>
              <a:xfrm>
                <a:off x="0" y="0"/>
                <a:ext cx="12192000" cy="6286500"/>
              </a:xfrm>
              <a:prstGeom prst="rect">
                <a:avLst/>
              </a:prstGeom>
              <a:blipFill>
                <a:blip r:embed="rId3"/>
                <a:stretch>
                  <a:fillRect/>
                </a:stretch>
              </a:blipFill>
              <a:ln>
                <a:noFill/>
              </a:ln>
            </p:spPr>
            <p:txBody>
              <a:bodyPr/>
              <a:lstStyle/>
              <a:p>
                <a:r>
                  <a:rPr lang="en-CA">
                    <a:noFill/>
                  </a:rPr>
                  <a:t> </a:t>
                </a:r>
              </a:p>
            </p:txBody>
          </p:sp>
        </mc:Fallback>
      </mc:AlternateContent>
      <p:sp>
        <p:nvSpPr>
          <p:cNvPr id="2" name="Title 1">
            <a:extLst>
              <a:ext uri="{FF2B5EF4-FFF2-40B4-BE49-F238E27FC236}">
                <a16:creationId xmlns:a16="http://schemas.microsoft.com/office/drawing/2014/main" id="{D008F8D5-6312-FBF9-E680-7DA88140C096}"/>
              </a:ext>
            </a:extLst>
          </p:cNvPr>
          <p:cNvSpPr>
            <a:spLocks noGrp="1" noRot="1" noMove="1" noResize="1" noEditPoints="1" noAdjustHandles="1" noChangeArrowheads="1" noChangeShapeType="1"/>
          </p:cNvSpPr>
          <p:nvPr>
            <p:ph type="title"/>
          </p:nvPr>
        </p:nvSpPr>
        <p:spPr>
          <a:xfrm>
            <a:off x="198120" y="0"/>
            <a:ext cx="11807190" cy="787817"/>
          </a:xfrm>
        </p:spPr>
        <p:txBody>
          <a:bodyPr>
            <a:normAutofit/>
          </a:bodyPr>
          <a:lstStyle/>
          <a:p>
            <a:r>
              <a:rPr lang="en-US" sz="4000" b="1" dirty="0">
                <a:solidFill>
                  <a:schemeClr val="tx1"/>
                </a:solidFill>
                <a:latin typeface="+mn-lt"/>
              </a:rPr>
              <a:t>Theoretical Models of the Local Magnetic field</a:t>
            </a:r>
            <a:endParaRPr lang="en-CA" sz="4000" b="1" baseline="-25000" dirty="0">
              <a:solidFill>
                <a:schemeClr val="tx1"/>
              </a:solidFill>
              <a:latin typeface="+mn-lt"/>
            </a:endParaRPr>
          </a:p>
        </p:txBody>
      </p:sp>
      <p:sp>
        <p:nvSpPr>
          <p:cNvPr id="4" name="TextBox 3">
            <a:extLst>
              <a:ext uri="{FF2B5EF4-FFF2-40B4-BE49-F238E27FC236}">
                <a16:creationId xmlns:a16="http://schemas.microsoft.com/office/drawing/2014/main" id="{A8AFC5CC-A19F-184C-3A52-8E062E1C76ED}"/>
              </a:ext>
            </a:extLst>
          </p:cNvPr>
          <p:cNvSpPr txBox="1">
            <a:spLocks noGrp="1" noRot="1" noMove="1" noResize="1" noEditPoints="1" noAdjustHandles="1" noChangeArrowheads="1" noChangeShapeType="1"/>
          </p:cNvSpPr>
          <p:nvPr/>
        </p:nvSpPr>
        <p:spPr>
          <a:xfrm>
            <a:off x="11618120" y="5931169"/>
            <a:ext cx="571262" cy="400110"/>
          </a:xfrm>
          <a:prstGeom prst="rect">
            <a:avLst/>
          </a:prstGeom>
          <a:noFill/>
        </p:spPr>
        <p:txBody>
          <a:bodyPr wrap="square" rtlCol="0">
            <a:spAutoFit/>
          </a:bodyPr>
          <a:lstStyle/>
          <a:p>
            <a:pPr algn="ctr"/>
            <a:r>
              <a:rPr lang="en-US" sz="2000" b="1" dirty="0"/>
              <a:t>8</a:t>
            </a:r>
            <a:endParaRPr lang="en-CA" sz="2000" b="1" dirty="0"/>
          </a:p>
        </p:txBody>
      </p:sp>
      <p:grpSp>
        <p:nvGrpSpPr>
          <p:cNvPr id="21" name="Group 20">
            <a:extLst>
              <a:ext uri="{FF2B5EF4-FFF2-40B4-BE49-F238E27FC236}">
                <a16:creationId xmlns:a16="http://schemas.microsoft.com/office/drawing/2014/main" id="{FC392A30-3625-40BD-6387-5B94A985B2D1}"/>
              </a:ext>
            </a:extLst>
          </p:cNvPr>
          <p:cNvGrpSpPr/>
          <p:nvPr/>
        </p:nvGrpSpPr>
        <p:grpSpPr>
          <a:xfrm>
            <a:off x="1408190" y="901184"/>
            <a:ext cx="6088889" cy="4117726"/>
            <a:chOff x="3243638" y="1063322"/>
            <a:chExt cx="5704724" cy="3857927"/>
          </a:xfrm>
        </p:grpSpPr>
        <p:pic>
          <p:nvPicPr>
            <p:cNvPr id="13" name="Picture 12">
              <a:extLst>
                <a:ext uri="{FF2B5EF4-FFF2-40B4-BE49-F238E27FC236}">
                  <a16:creationId xmlns:a16="http://schemas.microsoft.com/office/drawing/2014/main" id="{FBDE3697-E93E-2C28-08C0-61433BA620F0}"/>
                </a:ext>
              </a:extLst>
            </p:cNvPr>
            <p:cNvPicPr>
              <a:picLocks noChangeAspect="1"/>
            </p:cNvPicPr>
            <p:nvPr/>
          </p:nvPicPr>
          <p:blipFill>
            <a:blip r:embed="rId4"/>
            <a:srcRect l="4964" t="18333" r="4964" b="6680"/>
            <a:stretch>
              <a:fillRect/>
            </a:stretch>
          </p:blipFill>
          <p:spPr>
            <a:xfrm>
              <a:off x="3243638" y="1077665"/>
              <a:ext cx="5704724" cy="3843584"/>
            </a:xfrm>
            <a:prstGeom prst="rect">
              <a:avLst/>
            </a:prstGeom>
          </p:spPr>
        </p:pic>
        <p:pic>
          <p:nvPicPr>
            <p:cNvPr id="17" name="Picture 16">
              <a:extLst>
                <a:ext uri="{FF2B5EF4-FFF2-40B4-BE49-F238E27FC236}">
                  <a16:creationId xmlns:a16="http://schemas.microsoft.com/office/drawing/2014/main" id="{5847F763-DC24-41B8-F5BD-BFC92540576F}"/>
                </a:ext>
              </a:extLst>
            </p:cNvPr>
            <p:cNvPicPr>
              <a:picLocks noChangeAspect="1"/>
            </p:cNvPicPr>
            <p:nvPr/>
          </p:nvPicPr>
          <p:blipFill>
            <a:blip r:embed="rId5">
              <a:alphaModFix/>
            </a:blip>
            <a:srcRect l="4964" t="16655" r="6837" b="19827"/>
            <a:stretch>
              <a:fillRect/>
            </a:stretch>
          </p:blipFill>
          <p:spPr>
            <a:xfrm>
              <a:off x="3243638" y="1063322"/>
              <a:ext cx="5586073" cy="3255774"/>
            </a:xfrm>
            <a:prstGeom prst="rect">
              <a:avLst/>
            </a:prstGeom>
          </p:spPr>
        </p:pic>
        <p:sp>
          <p:nvSpPr>
            <p:cNvPr id="20" name="Rectangle 19">
              <a:extLst>
                <a:ext uri="{FF2B5EF4-FFF2-40B4-BE49-F238E27FC236}">
                  <a16:creationId xmlns:a16="http://schemas.microsoft.com/office/drawing/2014/main" id="{E0AB8C6D-C6F9-5F7F-A5DD-A56F7A10D4D2}"/>
                </a:ext>
              </a:extLst>
            </p:cNvPr>
            <p:cNvSpPr/>
            <p:nvPr/>
          </p:nvSpPr>
          <p:spPr>
            <a:xfrm>
              <a:off x="4165600" y="1339850"/>
              <a:ext cx="736600" cy="806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124B58C1-7190-8725-EA1F-2A487DFC27F3}"/>
                  </a:ext>
                </a:extLst>
              </p:cNvPr>
              <p:cNvSpPr txBox="1">
                <a:spLocks/>
              </p:cNvSpPr>
              <p:nvPr/>
            </p:nvSpPr>
            <p:spPr>
              <a:xfrm>
                <a:off x="1231282" y="5147586"/>
                <a:ext cx="6811081" cy="12791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sz="2400" b="1" dirty="0">
                    <a:solidFill>
                      <a:schemeClr val="tx1"/>
                    </a:solidFill>
                  </a:rPr>
                  <a:t>Fig. 8. </a:t>
                </a:r>
                <a:r>
                  <a:rPr lang="en-US" sz="2400" dirty="0">
                    <a:solidFill>
                      <a:schemeClr val="tx1"/>
                    </a:solidFill>
                  </a:rPr>
                  <a:t>Fourier transform of the early TF-</a:t>
                </a:r>
                <a:r>
                  <a:rPr lang="el-GR" sz="2400" dirty="0">
                    <a:solidFill>
                      <a:schemeClr val="tx1"/>
                    </a:solidFill>
                  </a:rPr>
                  <a:t>μ</a:t>
                </a:r>
                <a:r>
                  <a:rPr lang="en-US" sz="2400" dirty="0">
                    <a:solidFill>
                      <a:schemeClr val="tx1"/>
                    </a:solidFill>
                  </a:rPr>
                  <a:t>SR data</a:t>
                </a:r>
                <a:r>
                  <a:rPr lang="en-CA" sz="2400" b="1" baseline="30000" dirty="0">
                    <a:solidFill>
                      <a:srgbClr val="FF0000"/>
                    </a:solidFill>
                  </a:rPr>
                  <a:t>7</a:t>
                </a:r>
                <a:r>
                  <a:rPr lang="en-US" sz="2400" dirty="0">
                    <a:solidFill>
                      <a:schemeClr val="tx1"/>
                    </a:solidFill>
                  </a:rPr>
                  <a:t> and a sample fit to a </a:t>
                </a:r>
                <a:r>
                  <a:rPr lang="en-US" sz="2400" b="1" dirty="0">
                    <a:solidFill>
                      <a:schemeClr val="tx1"/>
                    </a:solidFill>
                  </a:rPr>
                  <a:t>nonlocal London model</a:t>
                </a:r>
                <a:r>
                  <a:rPr lang="en-CA" sz="2400" b="1" baseline="30000" dirty="0">
                    <a:solidFill>
                      <a:srgbClr val="FF0000"/>
                    </a:solidFill>
                  </a:rPr>
                  <a:t>8</a:t>
                </a:r>
                <a:r>
                  <a:rPr lang="en-US" sz="2400" dirty="0">
                    <a:solidFill>
                      <a:schemeClr val="tx1"/>
                    </a:solidFill>
                  </a:rPr>
                  <a:t> and associated </a:t>
                </a:r>
                <a14:m>
                  <m:oMath xmlns:m="http://schemas.openxmlformats.org/officeDocument/2006/math">
                    <m:r>
                      <a:rPr lang="en-US" sz="2400" i="1">
                        <a:solidFill>
                          <a:schemeClr val="tx1"/>
                        </a:solidFill>
                        <a:latin typeface="Cambria Math" panose="02040503050406030204" pitchFamily="18" charset="0"/>
                        <a:cs typeface="Arial" panose="020B0604020202020204" pitchFamily="34" charset="0"/>
                      </a:rPr>
                      <m:t>𝐵</m:t>
                    </m:r>
                    <m:r>
                      <a:rPr lang="en-US" sz="2400" i="1">
                        <a:solidFill>
                          <a:schemeClr val="tx1"/>
                        </a:solidFill>
                        <a:latin typeface="Cambria Math" panose="02040503050406030204" pitchFamily="18" charset="0"/>
                        <a:cs typeface="Arial" panose="020B0604020202020204" pitchFamily="34" charset="0"/>
                      </a:rPr>
                      <m:t>(</m:t>
                    </m:r>
                    <m:r>
                      <a:rPr lang="en-US" sz="2400" b="1">
                        <a:solidFill>
                          <a:schemeClr val="tx1"/>
                        </a:solidFill>
                        <a:latin typeface="Cambria Math" panose="02040503050406030204" pitchFamily="18" charset="0"/>
                        <a:cs typeface="Arial" panose="020B0604020202020204" pitchFamily="34" charset="0"/>
                      </a:rPr>
                      <m:t>𝐫</m:t>
                    </m:r>
                    <m:r>
                      <a:rPr lang="en-US" sz="2400" i="1">
                        <a:solidFill>
                          <a:schemeClr val="tx1"/>
                        </a:solidFill>
                        <a:latin typeface="Cambria Math" panose="02040503050406030204" pitchFamily="18" charset="0"/>
                        <a:cs typeface="Arial" panose="020B0604020202020204" pitchFamily="34" charset="0"/>
                      </a:rPr>
                      <m:t>)</m:t>
                    </m:r>
                  </m:oMath>
                </a14:m>
                <a:r>
                  <a:rPr lang="en-CA" sz="2400" dirty="0">
                    <a:solidFill>
                      <a:schemeClr val="tx1"/>
                    </a:solidFill>
                  </a:rPr>
                  <a:t> profile (inset)</a:t>
                </a:r>
                <a:r>
                  <a:rPr lang="en-CA" sz="2400" b="1" baseline="30000" dirty="0">
                    <a:solidFill>
                      <a:srgbClr val="FF0000"/>
                    </a:solidFill>
                  </a:rPr>
                  <a:t>1</a:t>
                </a:r>
                <a:r>
                  <a:rPr lang="en-CA" sz="2400" dirty="0">
                    <a:solidFill>
                      <a:schemeClr val="tx1"/>
                    </a:solidFill>
                  </a:rPr>
                  <a:t>.</a:t>
                </a:r>
              </a:p>
            </p:txBody>
          </p:sp>
        </mc:Choice>
        <mc:Fallback xmlns="">
          <p:sp>
            <p:nvSpPr>
              <p:cNvPr id="22" name="Content Placeholder 2">
                <a:extLst>
                  <a:ext uri="{FF2B5EF4-FFF2-40B4-BE49-F238E27FC236}">
                    <a16:creationId xmlns:a16="http://schemas.microsoft.com/office/drawing/2014/main" id="{124B58C1-7190-8725-EA1F-2A487DFC27F3}"/>
                  </a:ext>
                </a:extLst>
              </p:cNvPr>
              <p:cNvSpPr txBox="1">
                <a:spLocks noRot="1" noChangeAspect="1" noMove="1" noResize="1" noEditPoints="1" noAdjustHandles="1" noChangeArrowheads="1" noChangeShapeType="1" noTextEdit="1"/>
              </p:cNvSpPr>
              <p:nvPr/>
            </p:nvSpPr>
            <p:spPr>
              <a:xfrm>
                <a:off x="1231282" y="5147586"/>
                <a:ext cx="6811081" cy="1279118"/>
              </a:xfrm>
              <a:prstGeom prst="rect">
                <a:avLst/>
              </a:prstGeom>
              <a:blipFill>
                <a:blip r:embed="rId6"/>
                <a:stretch>
                  <a:fillRect l="-2775" t="-6667" r="-2686"/>
                </a:stretch>
              </a:blipFill>
            </p:spPr>
            <p:txBody>
              <a:bodyPr/>
              <a:lstStyle/>
              <a:p>
                <a:r>
                  <a:rPr lang="en-CA">
                    <a:noFill/>
                  </a:rPr>
                  <a:t> </a:t>
                </a:r>
              </a:p>
            </p:txBody>
          </p:sp>
        </mc:Fallback>
      </mc:AlternateContent>
      <p:sp>
        <p:nvSpPr>
          <p:cNvPr id="16" name="TextBox 15">
            <a:extLst>
              <a:ext uri="{FF2B5EF4-FFF2-40B4-BE49-F238E27FC236}">
                <a16:creationId xmlns:a16="http://schemas.microsoft.com/office/drawing/2014/main" id="{BA092D5D-BC3E-5EA3-F929-98004EFE2EA8}"/>
              </a:ext>
            </a:extLst>
          </p:cNvPr>
          <p:cNvSpPr txBox="1"/>
          <p:nvPr/>
        </p:nvSpPr>
        <p:spPr>
          <a:xfrm>
            <a:off x="4156" y="6399867"/>
            <a:ext cx="12187844" cy="276999"/>
          </a:xfrm>
          <a:prstGeom prst="rect">
            <a:avLst/>
          </a:prstGeom>
          <a:noFill/>
        </p:spPr>
        <p:txBody>
          <a:bodyPr wrap="square" rtlCol="0">
            <a:spAutoFit/>
          </a:bodyPr>
          <a:lstStyle/>
          <a:p>
            <a:r>
              <a:rPr lang="en-US" sz="1200" b="1" dirty="0">
                <a:solidFill>
                  <a:schemeClr val="bg1"/>
                </a:solidFill>
              </a:rPr>
              <a:t>[1] </a:t>
            </a:r>
            <a:r>
              <a:rPr lang="en-US" sz="1200" dirty="0">
                <a:solidFill>
                  <a:schemeClr val="bg1"/>
                </a:solidFill>
              </a:rPr>
              <a:t>M. Yakovlev </a:t>
            </a:r>
            <a:r>
              <a:rPr lang="en-US" sz="1200" i="1" dirty="0">
                <a:solidFill>
                  <a:schemeClr val="bg1"/>
                </a:solidFill>
              </a:rPr>
              <a:t>et al.</a:t>
            </a:r>
            <a:r>
              <a:rPr lang="en-US" sz="1200" dirty="0">
                <a:solidFill>
                  <a:schemeClr val="bg1"/>
                </a:solidFill>
              </a:rPr>
              <a:t>, Phys. Rev. B </a:t>
            </a:r>
            <a:r>
              <a:rPr lang="en-US" sz="1200" b="1" dirty="0">
                <a:solidFill>
                  <a:schemeClr val="bg1"/>
                </a:solidFill>
              </a:rPr>
              <a:t>111</a:t>
            </a:r>
            <a:r>
              <a:rPr lang="en-US" sz="1200" dirty="0">
                <a:solidFill>
                  <a:schemeClr val="bg1"/>
                </a:solidFill>
              </a:rPr>
              <a:t>, 094509 (2025)	    </a:t>
            </a:r>
            <a:r>
              <a:rPr lang="fr-FR" sz="1200" b="1" dirty="0">
                <a:solidFill>
                  <a:schemeClr val="bg1"/>
                </a:solidFill>
              </a:rPr>
              <a:t>[7]</a:t>
            </a:r>
            <a:r>
              <a:rPr lang="fr-FR" sz="1200" dirty="0">
                <a:solidFill>
                  <a:schemeClr val="bg1"/>
                </a:solidFill>
              </a:rPr>
              <a:t> G. M. Luke </a:t>
            </a:r>
            <a:r>
              <a:rPr lang="en-US" sz="1200" i="1" dirty="0">
                <a:solidFill>
                  <a:schemeClr val="bg1"/>
                </a:solidFill>
              </a:rPr>
              <a:t>et al.</a:t>
            </a:r>
            <a:r>
              <a:rPr lang="en-US" sz="1200" dirty="0">
                <a:solidFill>
                  <a:schemeClr val="bg1"/>
                </a:solidFill>
              </a:rPr>
              <a:t>, </a:t>
            </a:r>
            <a:r>
              <a:rPr lang="fr-FR" sz="1200" dirty="0">
                <a:solidFill>
                  <a:schemeClr val="bg1"/>
                </a:solidFill>
              </a:rPr>
              <a:t>Phys. B: </a:t>
            </a:r>
            <a:r>
              <a:rPr lang="fr-FR" sz="1200" dirty="0" err="1">
                <a:solidFill>
                  <a:schemeClr val="bg1"/>
                </a:solidFill>
              </a:rPr>
              <a:t>Condens</a:t>
            </a:r>
            <a:r>
              <a:rPr lang="fr-FR" sz="1200" dirty="0">
                <a:solidFill>
                  <a:schemeClr val="bg1"/>
                </a:solidFill>
              </a:rPr>
              <a:t>. </a:t>
            </a:r>
            <a:r>
              <a:rPr lang="fr-FR" sz="1200" dirty="0" err="1">
                <a:solidFill>
                  <a:schemeClr val="bg1"/>
                </a:solidFill>
              </a:rPr>
              <a:t>Matter</a:t>
            </a:r>
            <a:r>
              <a:rPr lang="fr-FR" sz="1200" dirty="0">
                <a:solidFill>
                  <a:schemeClr val="bg1"/>
                </a:solidFill>
              </a:rPr>
              <a:t> </a:t>
            </a:r>
            <a:r>
              <a:rPr lang="fr-FR" sz="1200" b="1" dirty="0">
                <a:solidFill>
                  <a:schemeClr val="bg1"/>
                </a:solidFill>
              </a:rPr>
              <a:t>289-290</a:t>
            </a:r>
            <a:r>
              <a:rPr lang="fr-FR" sz="1200" dirty="0">
                <a:solidFill>
                  <a:schemeClr val="bg1"/>
                </a:solidFill>
              </a:rPr>
              <a:t>, 373 (2000)	       </a:t>
            </a:r>
            <a:r>
              <a:rPr lang="fr-FR" sz="1200" b="1" dirty="0">
                <a:solidFill>
                  <a:schemeClr val="bg1"/>
                </a:solidFill>
              </a:rPr>
              <a:t>[8]</a:t>
            </a:r>
            <a:r>
              <a:rPr lang="fr-FR" sz="1200" dirty="0">
                <a:solidFill>
                  <a:schemeClr val="bg1"/>
                </a:solidFill>
              </a:rPr>
              <a:t> J. E. </a:t>
            </a:r>
            <a:r>
              <a:rPr lang="fr-FR" sz="1200" dirty="0" err="1">
                <a:solidFill>
                  <a:schemeClr val="bg1"/>
                </a:solidFill>
              </a:rPr>
              <a:t>Sonier</a:t>
            </a:r>
            <a:r>
              <a:rPr lang="fr-FR" sz="1200" dirty="0">
                <a:solidFill>
                  <a:schemeClr val="bg1"/>
                </a:solidFill>
              </a:rPr>
              <a:t> </a:t>
            </a:r>
            <a:r>
              <a:rPr lang="fr-FR" sz="1200" i="1" dirty="0">
                <a:solidFill>
                  <a:schemeClr val="bg1"/>
                </a:solidFill>
              </a:rPr>
              <a:t>et al.</a:t>
            </a:r>
            <a:r>
              <a:rPr lang="fr-FR" sz="1200" dirty="0">
                <a:solidFill>
                  <a:schemeClr val="bg1"/>
                </a:solidFill>
              </a:rPr>
              <a:t>, Phys. </a:t>
            </a:r>
            <a:r>
              <a:rPr lang="fr-FR" sz="1200" dirty="0" err="1">
                <a:solidFill>
                  <a:schemeClr val="bg1"/>
                </a:solidFill>
              </a:rPr>
              <a:t>Rev</a:t>
            </a:r>
            <a:r>
              <a:rPr lang="fr-FR" sz="1200" dirty="0">
                <a:solidFill>
                  <a:schemeClr val="bg1"/>
                </a:solidFill>
              </a:rPr>
              <a:t>. </a:t>
            </a:r>
            <a:r>
              <a:rPr lang="fr-FR" sz="1200" dirty="0" err="1">
                <a:solidFill>
                  <a:schemeClr val="bg1"/>
                </a:solidFill>
              </a:rPr>
              <a:t>Lett</a:t>
            </a:r>
            <a:r>
              <a:rPr lang="fr-FR" sz="1200" dirty="0">
                <a:solidFill>
                  <a:schemeClr val="bg1"/>
                </a:solidFill>
              </a:rPr>
              <a:t>. </a:t>
            </a:r>
            <a:r>
              <a:rPr lang="fr-FR" sz="1200" b="1" dirty="0">
                <a:solidFill>
                  <a:schemeClr val="bg1"/>
                </a:solidFill>
              </a:rPr>
              <a:t>93</a:t>
            </a:r>
            <a:r>
              <a:rPr lang="fr-FR" sz="1200" dirty="0">
                <a:solidFill>
                  <a:schemeClr val="bg1"/>
                </a:solidFill>
              </a:rPr>
              <a:t>, 017002 (2004)</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F260590-5E77-6358-455C-22BBD09B92FE}"/>
                  </a:ext>
                </a:extLst>
              </p:cNvPr>
              <p:cNvSpPr txBox="1">
                <a:spLocks/>
              </p:cNvSpPr>
              <p:nvPr/>
            </p:nvSpPr>
            <p:spPr>
              <a:xfrm>
                <a:off x="8536484" y="1106875"/>
                <a:ext cx="3381196" cy="349560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2">
                      <a:lumMod val="60000"/>
                      <a:lumOff val="40000"/>
                    </a:schemeClr>
                  </a:buClr>
                  <a:buNone/>
                </a:pPr>
                <a:r>
                  <a:rPr lang="en-US" dirty="0">
                    <a:solidFill>
                      <a:schemeClr val="tx1"/>
                    </a:solidFill>
                  </a:rPr>
                  <a:t>Early TF-</a:t>
                </a:r>
                <a:r>
                  <a:rPr lang="el-GR" dirty="0">
                    <a:solidFill>
                      <a:schemeClr val="tx1"/>
                    </a:solidFill>
                  </a:rPr>
                  <a:t>μ</a:t>
                </a:r>
                <a:r>
                  <a:rPr lang="en-US" dirty="0">
                    <a:solidFill>
                      <a:schemeClr val="tx1"/>
                    </a:solidFill>
                  </a:rPr>
                  <a:t>SR study </a:t>
                </a:r>
              </a:p>
              <a:p>
                <a:pPr marL="0" indent="0" algn="just">
                  <a:buClr>
                    <a:schemeClr val="tx2">
                      <a:lumMod val="60000"/>
                      <a:lumOff val="40000"/>
                    </a:schemeClr>
                  </a:buClr>
                  <a:buNone/>
                </a:pPr>
                <a:r>
                  <a:rPr lang="en-US" dirty="0">
                    <a:solidFill>
                      <a:schemeClr val="tx1"/>
                    </a:solidFill>
                  </a:rPr>
                  <a:t>Unrestricted theoretical model,</a:t>
                </a:r>
                <a:br>
                  <a:rPr lang="en-US" dirty="0">
                    <a:solidFill>
                      <a:schemeClr val="tx1"/>
                    </a:solidFill>
                  </a:rPr>
                </a:br>
                <a:r>
                  <a:rPr lang="en-US" dirty="0">
                    <a:solidFill>
                      <a:schemeClr val="tx1"/>
                    </a:solidFill>
                  </a:rPr>
                  <a:t>yielding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𝜅</m:t>
                    </m:r>
                    <m:r>
                      <a:rPr lang="en-US" i="1">
                        <a:solidFill>
                          <a:schemeClr val="tx1"/>
                        </a:solidFill>
                        <a:latin typeface="Cambria Math" panose="02040503050406030204" pitchFamily="18" charset="0"/>
                        <a:cs typeface="Arial" panose="020B0604020202020204" pitchFamily="34" charset="0"/>
                      </a:rPr>
                      <m:t>=0.74</m:t>
                    </m:r>
                  </m:oMath>
                </a14:m>
                <a:endParaRPr lang="en-US" dirty="0">
                  <a:solidFill>
                    <a:schemeClr val="tx1"/>
                  </a:solidFill>
                </a:endParaRPr>
              </a:p>
              <a:p>
                <a:pPr marL="0" indent="0">
                  <a:buClr>
                    <a:schemeClr val="tx2">
                      <a:lumMod val="60000"/>
                      <a:lumOff val="40000"/>
                    </a:schemeClr>
                  </a:buClr>
                  <a:buNone/>
                </a:pPr>
                <a:r>
                  <a:rPr lang="en-US" dirty="0">
                    <a:solidFill>
                      <a:schemeClr val="bg1"/>
                    </a:solidFill>
                  </a:rPr>
                  <a:t>Theoretical model</a:t>
                </a:r>
                <a:r>
                  <a:rPr lang="en-CA" dirty="0">
                    <a:solidFill>
                      <a:schemeClr val="bg1"/>
                    </a:solidFill>
                  </a:rPr>
                  <a:t>,</a:t>
                </a:r>
                <a:br>
                  <a:rPr lang="en-CA" dirty="0">
                    <a:solidFill>
                      <a:schemeClr val="bg1"/>
                    </a:solidFill>
                  </a:rPr>
                </a:br>
                <a:r>
                  <a:rPr lang="en-CA" dirty="0">
                    <a:solidFill>
                      <a:schemeClr val="bg1"/>
                    </a:solidFill>
                  </a:rPr>
                  <a:t>with</a:t>
                </a:r>
                <a:r>
                  <a:rPr lang="en-US" dirty="0">
                    <a:solidFill>
                      <a:schemeClr val="bg1"/>
                    </a:solidFill>
                  </a:rPr>
                  <a:t> restricted </a:t>
                </a:r>
                <a14:m>
                  <m:oMath xmlns:m="http://schemas.openxmlformats.org/officeDocument/2006/math">
                    <m:r>
                      <a:rPr lang="en-US" b="0" i="1" smtClean="0">
                        <a:solidFill>
                          <a:schemeClr val="bg1"/>
                        </a:solidFill>
                        <a:latin typeface="Cambria Math" panose="02040503050406030204" pitchFamily="18" charset="0"/>
                        <a:cs typeface="Arial" panose="020B0604020202020204" pitchFamily="34" charset="0"/>
                      </a:rPr>
                      <m:t>𝜅</m:t>
                    </m:r>
                    <m:r>
                      <a:rPr lang="en-US" b="0" i="1" smtClean="0">
                        <a:solidFill>
                          <a:schemeClr val="bg1"/>
                        </a:solidFill>
                        <a:latin typeface="Cambria Math" panose="02040503050406030204" pitchFamily="18" charset="0"/>
                        <a:cs typeface="Arial" panose="020B0604020202020204" pitchFamily="34" charset="0"/>
                      </a:rPr>
                      <m:t>=2.06</m:t>
                    </m:r>
                  </m:oMath>
                </a14:m>
                <a:endParaRPr lang="en-US" dirty="0">
                  <a:solidFill>
                    <a:schemeClr val="bg1"/>
                  </a:solidFill>
                </a:endParaRPr>
              </a:p>
              <a:p>
                <a:pPr marL="0" indent="0" algn="just">
                  <a:buClr>
                    <a:schemeClr val="tx2">
                      <a:lumMod val="60000"/>
                      <a:lumOff val="40000"/>
                    </a:schemeClr>
                  </a:buClr>
                  <a:buNone/>
                </a:pPr>
                <a:br>
                  <a:rPr lang="en-US" dirty="0">
                    <a:solidFill>
                      <a:schemeClr val="tx1"/>
                    </a:solidFill>
                  </a:rPr>
                </a:br>
                <a:br>
                  <a:rPr lang="en-US" dirty="0">
                    <a:solidFill>
                      <a:schemeClr val="tx1"/>
                    </a:solidFill>
                  </a:rPr>
                </a:br>
                <a:r>
                  <a:rPr lang="en-US" dirty="0">
                    <a:solidFill>
                      <a:schemeClr val="tx1"/>
                    </a:solidFill>
                  </a:rPr>
                  <a:t>Maximum in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𝐵</m:t>
                    </m:r>
                    <m:r>
                      <a:rPr lang="en-US" i="1">
                        <a:solidFill>
                          <a:schemeClr val="tx1"/>
                        </a:solidFill>
                        <a:latin typeface="Cambria Math" panose="02040503050406030204" pitchFamily="18" charset="0"/>
                        <a:cs typeface="Arial" panose="020B0604020202020204" pitchFamily="34" charset="0"/>
                      </a:rPr>
                      <m:t>(</m:t>
                    </m:r>
                    <m:r>
                      <a:rPr lang="en-US" b="1">
                        <a:solidFill>
                          <a:schemeClr val="tx1"/>
                        </a:solidFill>
                        <a:latin typeface="Cambria Math" panose="02040503050406030204" pitchFamily="18" charset="0"/>
                        <a:cs typeface="Arial" panose="020B0604020202020204" pitchFamily="34" charset="0"/>
                      </a:rPr>
                      <m:t>𝐫</m:t>
                    </m:r>
                    <m:r>
                      <a:rPr lang="en-US" i="1">
                        <a:solidFill>
                          <a:schemeClr val="tx1"/>
                        </a:solidFill>
                        <a:latin typeface="Cambria Math" panose="02040503050406030204" pitchFamily="18" charset="0"/>
                        <a:cs typeface="Arial" panose="020B0604020202020204" pitchFamily="34" charset="0"/>
                      </a:rPr>
                      <m:t>)</m:t>
                    </m:r>
                  </m:oMath>
                </a14:m>
                <a:endParaRPr lang="en-CA" dirty="0">
                  <a:solidFill>
                    <a:schemeClr val="tx1"/>
                  </a:solidFill>
                </a:endParaRPr>
              </a:p>
              <a:p>
                <a:pPr marL="0" indent="0" algn="just">
                  <a:buClr>
                    <a:schemeClr val="tx2">
                      <a:lumMod val="60000"/>
                      <a:lumOff val="40000"/>
                    </a:schemeClr>
                  </a:buClr>
                  <a:buNone/>
                </a:pPr>
                <a:r>
                  <a:rPr lang="en-CA" dirty="0">
                    <a:solidFill>
                      <a:schemeClr val="tx1"/>
                    </a:solidFill>
                  </a:rPr>
                  <a:t>Minimum </a:t>
                </a:r>
                <a:r>
                  <a:rPr lang="en-US" dirty="0">
                    <a:solidFill>
                      <a:schemeClr val="tx1"/>
                    </a:solidFill>
                  </a:rPr>
                  <a:t>in </a:t>
                </a:r>
                <a14:m>
                  <m:oMath xmlns:m="http://schemas.openxmlformats.org/officeDocument/2006/math">
                    <m:r>
                      <a:rPr lang="en-US" i="1">
                        <a:solidFill>
                          <a:schemeClr val="tx1"/>
                        </a:solidFill>
                        <a:latin typeface="Cambria Math" panose="02040503050406030204" pitchFamily="18" charset="0"/>
                        <a:cs typeface="Arial" panose="020B0604020202020204" pitchFamily="34" charset="0"/>
                      </a:rPr>
                      <m:t>𝐵</m:t>
                    </m:r>
                    <m:r>
                      <a:rPr lang="en-US" i="1">
                        <a:solidFill>
                          <a:schemeClr val="tx1"/>
                        </a:solidFill>
                        <a:latin typeface="Cambria Math" panose="02040503050406030204" pitchFamily="18" charset="0"/>
                        <a:cs typeface="Arial" panose="020B0604020202020204" pitchFamily="34" charset="0"/>
                      </a:rPr>
                      <m:t>(</m:t>
                    </m:r>
                    <m:r>
                      <a:rPr lang="en-US" b="1">
                        <a:solidFill>
                          <a:schemeClr val="tx1"/>
                        </a:solidFill>
                        <a:latin typeface="Cambria Math" panose="02040503050406030204" pitchFamily="18" charset="0"/>
                        <a:cs typeface="Arial" panose="020B0604020202020204" pitchFamily="34" charset="0"/>
                      </a:rPr>
                      <m:t>𝐫</m:t>
                    </m:r>
                    <m:r>
                      <a:rPr lang="en-US" i="1">
                        <a:solidFill>
                          <a:schemeClr val="tx1"/>
                        </a:solidFill>
                        <a:latin typeface="Cambria Math" panose="02040503050406030204" pitchFamily="18" charset="0"/>
                        <a:cs typeface="Arial" panose="020B0604020202020204" pitchFamily="34" charset="0"/>
                      </a:rPr>
                      <m:t>)</m:t>
                    </m:r>
                  </m:oMath>
                </a14:m>
                <a:endParaRPr lang="en-CA" dirty="0">
                  <a:solidFill>
                    <a:schemeClr val="tx1"/>
                  </a:solidFill>
                </a:endParaRPr>
              </a:p>
              <a:p>
                <a:pPr marL="0" indent="0" algn="just">
                  <a:buClr>
                    <a:schemeClr val="tx2">
                      <a:lumMod val="60000"/>
                      <a:lumOff val="40000"/>
                    </a:schemeClr>
                  </a:buClr>
                  <a:buNone/>
                </a:pPr>
                <a:endParaRPr lang="en-CA" dirty="0">
                  <a:solidFill>
                    <a:schemeClr val="tx1"/>
                  </a:solidFill>
                </a:endParaRPr>
              </a:p>
            </p:txBody>
          </p:sp>
        </mc:Choice>
        <mc:Fallback xmlns="">
          <p:sp>
            <p:nvSpPr>
              <p:cNvPr id="5" name="Content Placeholder 2">
                <a:extLst>
                  <a:ext uri="{FF2B5EF4-FFF2-40B4-BE49-F238E27FC236}">
                    <a16:creationId xmlns:a16="http://schemas.microsoft.com/office/drawing/2014/main" id="{6F260590-5E77-6358-455C-22BBD09B92FE}"/>
                  </a:ext>
                </a:extLst>
              </p:cNvPr>
              <p:cNvSpPr txBox="1">
                <a:spLocks noRot="1" noChangeAspect="1" noMove="1" noResize="1" noEditPoints="1" noAdjustHandles="1" noChangeArrowheads="1" noChangeShapeType="1" noTextEdit="1"/>
              </p:cNvSpPr>
              <p:nvPr/>
            </p:nvSpPr>
            <p:spPr>
              <a:xfrm>
                <a:off x="8536484" y="1106875"/>
                <a:ext cx="3381196" cy="3495604"/>
              </a:xfrm>
              <a:prstGeom prst="rect">
                <a:avLst/>
              </a:prstGeom>
              <a:blipFill>
                <a:blip r:embed="rId7"/>
                <a:stretch>
                  <a:fillRect l="-4505" t="-1920" r="-4505"/>
                </a:stretch>
              </a:blipFill>
            </p:spPr>
            <p:txBody>
              <a:bodyPr/>
              <a:lstStyle/>
              <a:p>
                <a:r>
                  <a:rPr lang="en-CA">
                    <a:noFill/>
                  </a:rPr>
                  <a:t> </a:t>
                </a:r>
              </a:p>
            </p:txBody>
          </p:sp>
        </mc:Fallback>
      </mc:AlternateContent>
      <p:sp>
        <p:nvSpPr>
          <p:cNvPr id="9" name="Oval 8">
            <a:extLst>
              <a:ext uri="{FF2B5EF4-FFF2-40B4-BE49-F238E27FC236}">
                <a16:creationId xmlns:a16="http://schemas.microsoft.com/office/drawing/2014/main" id="{879D5E2C-9682-6C0C-26B0-22A4D70FF0E0}"/>
              </a:ext>
            </a:extLst>
          </p:cNvPr>
          <p:cNvSpPr/>
          <p:nvPr/>
        </p:nvSpPr>
        <p:spPr>
          <a:xfrm>
            <a:off x="7969973" y="1213215"/>
            <a:ext cx="144780" cy="144780"/>
          </a:xfrm>
          <a:prstGeom prst="ellipse">
            <a:avLst/>
          </a:prstGeom>
          <a:solidFill>
            <a:srgbClr val="00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DC2A98B9-1B67-FFEF-04C6-82886D1FAC06}"/>
              </a:ext>
            </a:extLst>
          </p:cNvPr>
          <p:cNvCxnSpPr/>
          <p:nvPr/>
        </p:nvCxnSpPr>
        <p:spPr>
          <a:xfrm>
            <a:off x="7842610" y="1752599"/>
            <a:ext cx="39188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800220-45F1-A35D-A37C-C4C1FF6961E1}"/>
              </a:ext>
            </a:extLst>
          </p:cNvPr>
          <p:cNvSpPr/>
          <p:nvPr/>
        </p:nvSpPr>
        <p:spPr>
          <a:xfrm>
            <a:off x="7895403" y="3631191"/>
            <a:ext cx="292372" cy="292372"/>
          </a:xfrm>
          <a:prstGeom prst="ellipse">
            <a:avLst/>
          </a:prstGeom>
          <a:gradFill flip="none" rotWithShape="1">
            <a:gsLst>
              <a:gs pos="75000">
                <a:srgbClr val="FF9966"/>
              </a:gs>
              <a:gs pos="50000">
                <a:srgbClr val="FF6600"/>
              </a:gs>
              <a:gs pos="25000">
                <a:srgbClr val="FF0000"/>
              </a:gs>
              <a:gs pos="100000">
                <a:srgbClr val="FFCC99">
                  <a:alpha val="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2DDEFA2E-C74B-AD4D-8733-F39212FB5EAF}"/>
              </a:ext>
            </a:extLst>
          </p:cNvPr>
          <p:cNvSpPr/>
          <p:nvPr/>
        </p:nvSpPr>
        <p:spPr>
          <a:xfrm>
            <a:off x="7887061" y="4080194"/>
            <a:ext cx="292372" cy="292372"/>
          </a:xfrm>
          <a:prstGeom prst="ellipse">
            <a:avLst/>
          </a:prstGeom>
          <a:gradFill flip="none" rotWithShape="1">
            <a:gsLst>
              <a:gs pos="100000">
                <a:srgbClr val="66CCFF"/>
              </a:gs>
              <a:gs pos="75000">
                <a:srgbClr val="3399FF"/>
              </a:gs>
              <a:gs pos="50000">
                <a:srgbClr val="0066FF"/>
              </a:gs>
              <a:gs pos="25000">
                <a:srgbClr val="0000FF"/>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6890150"/>
      </p:ext>
    </p:extLst>
  </p:cSld>
  <p:clrMapOvr>
    <a:masterClrMapping/>
  </p:clrMapOvr>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632E62"/>
      </a:dk2>
      <a:lt2>
        <a:srgbClr val="EAE5EB"/>
      </a:lt2>
      <a:accent1>
        <a:srgbClr val="B969B8"/>
      </a:accent1>
      <a:accent2>
        <a:srgbClr val="57257D"/>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1515</TotalTime>
  <Words>3366</Words>
  <Application>Microsoft Office PowerPoint</Application>
  <PresentationFormat>Widescreen</PresentationFormat>
  <Paragraphs>143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Cambria Math</vt:lpstr>
      <vt:lpstr>Retrospect</vt:lpstr>
      <vt:lpstr>Atypical vortex lattice and the magnetic penetration depth in superconducting Sr2RuO4 deduced by μSR1</vt:lpstr>
      <vt:lpstr>Introduction</vt:lpstr>
      <vt:lpstr>Introduction</vt:lpstr>
      <vt:lpstr>TF-μSR Studies of Sr2RuO4</vt:lpstr>
      <vt:lpstr>Common Analysis Method</vt:lpstr>
      <vt:lpstr>Common Analysis Method</vt:lpstr>
      <vt:lpstr>Common Analysis Method</vt:lpstr>
      <vt:lpstr>Theoretical Models of the Local Magnetic field</vt:lpstr>
      <vt:lpstr>Theoretical Models of the Local Magnetic field</vt:lpstr>
      <vt:lpstr>Theoretical Models of the Local Magnetic field</vt:lpstr>
      <vt:lpstr>Theoretical Models of the Local Magnetic field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Михаил Яковлев</dc:creator>
  <cp:lastModifiedBy>Михаил Яковлев</cp:lastModifiedBy>
  <cp:revision>5</cp:revision>
  <dcterms:created xsi:type="dcterms:W3CDTF">2025-07-08T19:20:44Z</dcterms:created>
  <dcterms:modified xsi:type="dcterms:W3CDTF">2025-07-20T02:23:25Z</dcterms:modified>
</cp:coreProperties>
</file>