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5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35A"/>
    <a:srgbClr val="00AEEF"/>
    <a:srgbClr val="109DEC"/>
    <a:srgbClr val="0A91C3"/>
    <a:srgbClr val="68246D"/>
    <a:srgbClr val="AF0822"/>
    <a:srgbClr val="002A41"/>
    <a:srgbClr val="FFCE2D"/>
    <a:srgbClr val="9F9B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5138" autoAdjust="0"/>
  </p:normalViewPr>
  <p:slideViewPr>
    <p:cSldViewPr snapToGrid="0" snapToObjects="1">
      <p:cViewPr varScale="1">
        <p:scale>
          <a:sx n="154" d="100"/>
          <a:sy n="154" d="100"/>
        </p:scale>
        <p:origin x="41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Gold">
    <p:bg>
      <p:bgPr>
        <a:solidFill>
          <a:srgbClr val="B3BD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Red">
    <p:bg>
      <p:bgPr>
        <a:solidFill>
          <a:srgbClr val="B6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2" r:id="rId6"/>
    <p:sldLayoutId id="2147483659" r:id="rId7"/>
    <p:sldLayoutId id="2147483660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4123628" cy="1102519"/>
          </a:xfrm>
        </p:spPr>
        <p:txBody>
          <a:bodyPr/>
          <a:lstStyle/>
          <a:p>
            <a:r>
              <a:rPr lang="en-US" dirty="0"/>
              <a:t>Anomalous magnetism in NiI</a:t>
            </a:r>
            <a:r>
              <a:rPr lang="en-US" baseline="-25000" dirty="0"/>
              <a:t>2</a:t>
            </a:r>
            <a:r>
              <a:rPr lang="en-US" dirty="0"/>
              <a:t>: how structure affects 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97754" y="2595693"/>
                <a:ext cx="3321422" cy="1314450"/>
              </a:xfrm>
            </p:spPr>
            <p:txBody>
              <a:bodyPr/>
              <a:lstStyle/>
              <a:p>
                <a:r>
                  <a:rPr lang="en-US" dirty="0"/>
                  <a:t>Theo Breeze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SR2025, St John’s, Canada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7754" y="2595693"/>
                <a:ext cx="3321422" cy="1314450"/>
              </a:xfrm>
              <a:blipFill>
                <a:blip r:embed="rId2"/>
                <a:stretch>
                  <a:fillRect l="-4563" t="-7692" r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136886-C582-1A8B-F9B6-79DABFF9B3D8}"/>
              </a:ext>
            </a:extLst>
          </p:cNvPr>
          <p:cNvSpPr txBox="1"/>
          <p:nvPr/>
        </p:nvSpPr>
        <p:spPr>
          <a:xfrm>
            <a:off x="622937" y="4149155"/>
            <a:ext cx="472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T.L. Breeze </a:t>
            </a:r>
            <a:r>
              <a:rPr lang="en-US" i="1" dirty="0"/>
              <a:t>et al.</a:t>
            </a:r>
            <a:r>
              <a:rPr lang="en-US" dirty="0"/>
              <a:t> Phys. Rev. B </a:t>
            </a:r>
            <a:r>
              <a:rPr lang="en-US" b="1" dirty="0"/>
              <a:t>111</a:t>
            </a:r>
            <a:r>
              <a:rPr lang="en-US" dirty="0"/>
              <a:t>, 104420 (2025)</a:t>
            </a:r>
          </a:p>
        </p:txBody>
      </p:sp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theory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620059" y="1134734"/>
                <a:ext cx="3409681" cy="3023096"/>
              </a:xfrm>
            </p:spPr>
            <p:txBody>
              <a:bodyPr/>
              <a:lstStyle/>
              <a:p>
                <a:pPr lvl="1"/>
                <a:r>
                  <a:rPr lang="en-US" dirty="0"/>
                  <a:t>Structural shift at </a:t>
                </a:r>
                <a:r>
                  <a:rPr lang="en-US" i="1" dirty="0"/>
                  <a:t>T</a:t>
                </a:r>
                <a:r>
                  <a:rPr lang="en-US" baseline="-25000" dirty="0"/>
                  <a:t>N2</a:t>
                </a:r>
                <a:r>
                  <a:rPr lang="en-US" dirty="0"/>
                  <a:t>, changing symmetry</a:t>
                </a:r>
              </a:p>
              <a:p>
                <a:pPr lvl="1"/>
                <a:r>
                  <a:rPr lang="en-GB" dirty="0"/>
                  <a:t>At Ni ion centre, structure has point group </a:t>
                </a:r>
                <a:r>
                  <a:rPr lang="en-GB" i="1" dirty="0"/>
                  <a:t>D</a:t>
                </a:r>
                <a:r>
                  <a:rPr lang="en-GB" baseline="-25000" dirty="0"/>
                  <a:t>3</a:t>
                </a:r>
                <a:r>
                  <a:rPr lang="en-GB" i="1" baseline="-25000" dirty="0"/>
                  <a:t>d</a:t>
                </a:r>
                <a:r>
                  <a:rPr lang="en-GB" dirty="0"/>
                  <a:t> above </a:t>
                </a:r>
                <a:r>
                  <a:rPr lang="en-US" i="1" dirty="0"/>
                  <a:t>T</a:t>
                </a:r>
                <a:r>
                  <a:rPr lang="en-US" baseline="-25000" dirty="0"/>
                  <a:t>N2</a:t>
                </a:r>
                <a:r>
                  <a:rPr lang="en-US" dirty="0"/>
                  <a:t>, giving degenerate bands: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Below </a:t>
                </a:r>
                <a:r>
                  <a:rPr lang="en-US" i="1" dirty="0"/>
                  <a:t>T</a:t>
                </a:r>
                <a:r>
                  <a:rPr lang="en-US" baseline="-25000" dirty="0"/>
                  <a:t>N2</a:t>
                </a:r>
                <a:r>
                  <a:rPr lang="en-US" dirty="0"/>
                  <a:t>, structure has one of three low-symmetry point groups, lifting all orbital degeneracies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620059" y="1134734"/>
                <a:ext cx="3409681" cy="3023096"/>
              </a:xfrm>
              <a:blipFill>
                <a:blip r:embed="rId2"/>
                <a:stretch>
                  <a:fillRect l="-3704" t="-2510" r="-2593" b="-3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87406D4-53AE-9646-1BB2-65B143C3E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97" y="1341562"/>
            <a:ext cx="4513302" cy="24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0059" y="775821"/>
            <a:ext cx="2961232" cy="2615772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Durham:</a:t>
            </a:r>
          </a:p>
          <a:p>
            <a:pPr lvl="1"/>
            <a:r>
              <a:rPr lang="en-US" dirty="0"/>
              <a:t>Prof. Tom Lancaster</a:t>
            </a:r>
          </a:p>
          <a:p>
            <a:pPr lvl="1"/>
            <a:r>
              <a:rPr lang="en-US" dirty="0"/>
              <a:t>Prof. Stewart Clark</a:t>
            </a:r>
          </a:p>
          <a:p>
            <a:pPr lvl="1"/>
            <a:r>
              <a:rPr lang="en-US" dirty="0"/>
              <a:t>Nathan Bentley</a:t>
            </a:r>
          </a:p>
          <a:p>
            <a:pPr marL="0" lvl="1" indent="0">
              <a:buNone/>
            </a:pPr>
            <a:r>
              <a:rPr lang="en-US" dirty="0"/>
              <a:t>Southampton:</a:t>
            </a:r>
          </a:p>
          <a:p>
            <a:pPr lvl="1"/>
            <a:r>
              <a:rPr lang="en-US" dirty="0"/>
              <a:t>Dr Alberto Hernández-</a:t>
            </a:r>
            <a:r>
              <a:rPr lang="en-US" dirty="0" err="1"/>
              <a:t>Melián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Oxford:</a:t>
            </a:r>
          </a:p>
          <a:p>
            <a:pPr lvl="1"/>
            <a:r>
              <a:rPr lang="en-US" dirty="0"/>
              <a:t>Dr Benjamin Huddart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ACD0A8-0669-8E90-8BED-4E22DCBE2A44}"/>
              </a:ext>
            </a:extLst>
          </p:cNvPr>
          <p:cNvSpPr txBox="1">
            <a:spLocks/>
          </p:cNvSpPr>
          <p:nvPr/>
        </p:nvSpPr>
        <p:spPr>
          <a:xfrm>
            <a:off x="3929149" y="705636"/>
            <a:ext cx="3399036" cy="3362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US" dirty="0"/>
              <a:t>ISIS:</a:t>
            </a:r>
          </a:p>
          <a:p>
            <a:pPr lvl="1"/>
            <a:r>
              <a:rPr lang="en-US" dirty="0"/>
              <a:t>Dr George Wood</a:t>
            </a:r>
          </a:p>
          <a:p>
            <a:pPr lvl="1"/>
            <a:r>
              <a:rPr lang="en-US" dirty="0"/>
              <a:t>Dr John Wilkinson</a:t>
            </a:r>
          </a:p>
          <a:p>
            <a:pPr lvl="1"/>
            <a:r>
              <a:rPr lang="en-US" dirty="0"/>
              <a:t>Dr Francis Pratt</a:t>
            </a:r>
          </a:p>
          <a:p>
            <a:pPr marL="0" lvl="1" indent="0">
              <a:buNone/>
            </a:pPr>
            <a:r>
              <a:rPr lang="en-US" dirty="0"/>
              <a:t>PSI:</a:t>
            </a:r>
          </a:p>
          <a:p>
            <a:pPr lvl="1"/>
            <a:r>
              <a:rPr lang="en-US" dirty="0"/>
              <a:t>Dr Thomas Hicken</a:t>
            </a:r>
          </a:p>
          <a:p>
            <a:pPr marL="0" lvl="1" indent="0">
              <a:buNone/>
            </a:pPr>
            <a:r>
              <a:rPr lang="en-US" dirty="0"/>
              <a:t>Warwick:</a:t>
            </a:r>
          </a:p>
          <a:p>
            <a:pPr lvl="1"/>
            <a:r>
              <a:rPr lang="en-US" dirty="0"/>
              <a:t>Dr Daniel </a:t>
            </a:r>
            <a:r>
              <a:rPr lang="en-US" dirty="0" err="1"/>
              <a:t>Mayoh</a:t>
            </a:r>
            <a:endParaRPr lang="en-US" dirty="0"/>
          </a:p>
          <a:p>
            <a:pPr lvl="1"/>
            <a:r>
              <a:rPr lang="en-US" dirty="0"/>
              <a:t>Prof. Geetha Balakrishnan</a:t>
            </a:r>
          </a:p>
        </p:txBody>
      </p:sp>
      <p:pic>
        <p:nvPicPr>
          <p:cNvPr id="6" name="Picture 5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0E32C37A-94A3-16E3-438B-F7F1120C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52" y="159432"/>
            <a:ext cx="1578641" cy="1583921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164B6D3-9FDA-CC7C-8824-29E2860E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560" y="1496290"/>
            <a:ext cx="2118962" cy="10359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B003B30-25BF-FBC9-5534-58E57BB72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549" y="2716099"/>
            <a:ext cx="1763055" cy="7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0059" y="932752"/>
            <a:ext cx="3951941" cy="3023096"/>
          </a:xfrm>
        </p:spPr>
        <p:txBody>
          <a:bodyPr/>
          <a:lstStyle/>
          <a:p>
            <a:pPr lvl="1"/>
            <a:r>
              <a:rPr lang="en-US" dirty="0"/>
              <a:t>NiI</a:t>
            </a:r>
            <a:r>
              <a:rPr lang="en-US" baseline="-25000" dirty="0"/>
              <a:t>2</a:t>
            </a:r>
            <a:r>
              <a:rPr lang="en-US" dirty="0"/>
              <a:t> is a magnetic Van der Waals material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Proposed to host a novel form of </a:t>
            </a:r>
            <a:r>
              <a:rPr lang="en-US" dirty="0" err="1"/>
              <a:t>skyrmion</a:t>
            </a:r>
            <a:r>
              <a:rPr lang="en-US" dirty="0"/>
              <a:t> phase in the 2D limit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were interested in probing bulk magnetic behaviour around the 2 magnetic transitions</a:t>
            </a:r>
          </a:p>
        </p:txBody>
      </p:sp>
      <p:pic>
        <p:nvPicPr>
          <p:cNvPr id="4" name="Picture 3" descr="A structure of a molecule&#10;&#10;Description automatically generated with medium confidence">
            <a:extLst>
              <a:ext uri="{FF2B5EF4-FFF2-40B4-BE49-F238E27FC236}">
                <a16:creationId xmlns:a16="http://schemas.microsoft.com/office/drawing/2014/main" id="{2F830FAE-9537-F1C0-D4A0-FE54DFA0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90" y="277484"/>
            <a:ext cx="2986354" cy="2144049"/>
          </a:xfrm>
          <a:prstGeom prst="rect">
            <a:avLst/>
          </a:prstGeom>
        </p:spPr>
      </p:pic>
      <p:pic>
        <p:nvPicPr>
          <p:cNvPr id="5" name="Picture 4" descr="A colorful pattern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50D765FD-E2C9-82DD-15CC-6C9EC9CFC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"/>
          <a:stretch/>
        </p:blipFill>
        <p:spPr>
          <a:xfrm>
            <a:off x="4931525" y="2444300"/>
            <a:ext cx="3414453" cy="2223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92516-E7D9-4E68-084A-D9C67D632D04}"/>
              </a:ext>
            </a:extLst>
          </p:cNvPr>
          <p:cNvSpPr txBox="1"/>
          <p:nvPr/>
        </p:nvSpPr>
        <p:spPr>
          <a:xfrm>
            <a:off x="4572000" y="4726805"/>
            <a:ext cx="429476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effectLst/>
                <a:latin typeface="Times"/>
              </a:rPr>
              <a:t> D. Amoroso, P. Barone, and S. </a:t>
            </a:r>
            <a:r>
              <a:rPr lang="en-GB" sz="1100" dirty="0" err="1">
                <a:effectLst/>
                <a:latin typeface="Times"/>
              </a:rPr>
              <a:t>Picozzi</a:t>
            </a:r>
            <a:r>
              <a:rPr lang="en-GB" sz="1100" dirty="0">
                <a:effectLst/>
                <a:latin typeface="Times"/>
              </a:rPr>
              <a:t>, Nat. </a:t>
            </a:r>
            <a:r>
              <a:rPr lang="en-GB" sz="1100" dirty="0" err="1">
                <a:effectLst/>
                <a:latin typeface="Times"/>
              </a:rPr>
              <a:t>Commun</a:t>
            </a:r>
            <a:r>
              <a:rPr lang="en-GB" sz="1100" dirty="0">
                <a:effectLst/>
                <a:latin typeface="Times"/>
              </a:rPr>
              <a:t>. </a:t>
            </a:r>
            <a:r>
              <a:rPr lang="en-GB" sz="1100" b="1" dirty="0">
                <a:effectLst/>
                <a:latin typeface="Times"/>
              </a:rPr>
              <a:t>11</a:t>
            </a:r>
            <a:r>
              <a:rPr lang="en-GB" sz="1100" dirty="0">
                <a:effectLst/>
                <a:latin typeface="Times"/>
              </a:rPr>
              <a:t>, 5784 (2020). </a:t>
            </a:r>
            <a:endParaRPr lang="en-GB" sz="11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5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0059" y="932752"/>
            <a:ext cx="3951941" cy="3023096"/>
          </a:xfrm>
        </p:spPr>
        <p:txBody>
          <a:bodyPr/>
          <a:lstStyle/>
          <a:p>
            <a:pPr lvl="1"/>
            <a:r>
              <a:rPr lang="en-US" dirty="0"/>
              <a:t>Two magnetic phase transitions at </a:t>
            </a:r>
            <a:r>
              <a:rPr lang="en-US" i="1" dirty="0"/>
              <a:t>T</a:t>
            </a:r>
            <a:r>
              <a:rPr lang="en-US" baseline="-25000" dirty="0"/>
              <a:t>N1</a:t>
            </a:r>
            <a:r>
              <a:rPr lang="en-US" dirty="0"/>
              <a:t>=73 K, </a:t>
            </a:r>
            <a:r>
              <a:rPr lang="en-US" i="1" dirty="0"/>
              <a:t>T</a:t>
            </a:r>
            <a:r>
              <a:rPr lang="en-US" baseline="-25000" dirty="0"/>
              <a:t>N2</a:t>
            </a:r>
            <a:r>
              <a:rPr lang="en-US" dirty="0"/>
              <a:t>=62 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Structural transition at </a:t>
            </a:r>
            <a:r>
              <a:rPr lang="en-US" i="1" dirty="0"/>
              <a:t>T</a:t>
            </a:r>
            <a:r>
              <a:rPr lang="en-US" baseline="-25000" dirty="0"/>
              <a:t>N2</a:t>
            </a:r>
            <a:r>
              <a:rPr lang="en-US" dirty="0"/>
              <a:t>, from rhombohedral above to monoclinic below</a:t>
            </a:r>
          </a:p>
        </p:txBody>
      </p:sp>
      <p:pic>
        <p:nvPicPr>
          <p:cNvPr id="7" name="Picture 6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C5C9CE16-5FD5-F13B-2183-B64E6A53C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" r="31806"/>
          <a:stretch/>
        </p:blipFill>
        <p:spPr>
          <a:xfrm>
            <a:off x="5767898" y="556282"/>
            <a:ext cx="2312821" cy="37760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18ECD5E-55C0-54C9-35AE-7F671561447A}"/>
              </a:ext>
            </a:extLst>
          </p:cNvPr>
          <p:cNvGrpSpPr/>
          <p:nvPr/>
        </p:nvGrpSpPr>
        <p:grpSpPr>
          <a:xfrm>
            <a:off x="4752312" y="510886"/>
            <a:ext cx="835274" cy="4121727"/>
            <a:chOff x="4752312" y="510886"/>
            <a:chExt cx="835274" cy="4121727"/>
          </a:xfrm>
        </p:grpSpPr>
        <p:pic>
          <p:nvPicPr>
            <p:cNvPr id="6" name="Picture 5" descr="A diagram of a molecule&#10;&#10;Description automatically generated">
              <a:extLst>
                <a:ext uri="{FF2B5EF4-FFF2-40B4-BE49-F238E27FC236}">
                  <a16:creationId xmlns:a16="http://schemas.microsoft.com/office/drawing/2014/main" id="{2BC7ACA6-50C0-F34C-A4C6-AE621D88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312" y="510886"/>
              <a:ext cx="835274" cy="41217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4504F8-BDE9-1484-0F24-FEC7D0D9C095}"/>
                </a:ext>
              </a:extLst>
            </p:cNvPr>
            <p:cNvSpPr/>
            <p:nvPr/>
          </p:nvSpPr>
          <p:spPr>
            <a:xfrm>
              <a:off x="4752312" y="510886"/>
              <a:ext cx="251950" cy="253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5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 data</a:t>
            </a:r>
          </a:p>
        </p:txBody>
      </p:sp>
      <p:pic>
        <p:nvPicPr>
          <p:cNvPr id="4" name="Picture 3" descr="A silver foil with pieces of metal&#10;&#10;Description automatically generated with medium confidence">
            <a:extLst>
              <a:ext uri="{FF2B5EF4-FFF2-40B4-BE49-F238E27FC236}">
                <a16:creationId xmlns:a16="http://schemas.microsoft.com/office/drawing/2014/main" id="{DA0A5967-D944-644B-7194-432107F6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3" y="1363286"/>
            <a:ext cx="3149101" cy="2783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C72E5-0062-24C9-FAE2-7C145198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18" y="495993"/>
            <a:ext cx="4787900" cy="453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CEC8E8-D64B-A432-8279-FDF740BAE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56" y="277484"/>
            <a:ext cx="4888366" cy="4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site analysis</a:t>
            </a:r>
          </a:p>
        </p:txBody>
      </p:sp>
      <p:pic>
        <p:nvPicPr>
          <p:cNvPr id="9" name="Picture 8" descr="A diagram of a point with arrows and a point&#10;&#10;Description automatically generated with medium confidence">
            <a:extLst>
              <a:ext uri="{FF2B5EF4-FFF2-40B4-BE49-F238E27FC236}">
                <a16:creationId xmlns:a16="http://schemas.microsoft.com/office/drawing/2014/main" id="{113DFDD1-8777-8382-8DA4-51F19185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0" y="2888342"/>
            <a:ext cx="865861" cy="876962"/>
          </a:xfrm>
          <a:prstGeom prst="rect">
            <a:avLst/>
          </a:prstGeom>
        </p:spPr>
      </p:pic>
      <p:pic>
        <p:nvPicPr>
          <p:cNvPr id="5" name="Picture 4" descr="A close-up of a molecule&#10;&#10;Description automatically generated">
            <a:extLst>
              <a:ext uri="{FF2B5EF4-FFF2-40B4-BE49-F238E27FC236}">
                <a16:creationId xmlns:a16="http://schemas.microsoft.com/office/drawing/2014/main" id="{D0FE43F6-9ED3-F188-9005-CF6844B47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3" t="15442" r="18621"/>
          <a:stretch/>
        </p:blipFill>
        <p:spPr>
          <a:xfrm>
            <a:off x="620150" y="1134734"/>
            <a:ext cx="3915204" cy="23116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C26707-105D-BF61-90E2-D6449F4A52C0}"/>
              </a:ext>
            </a:extLst>
          </p:cNvPr>
          <p:cNvGrpSpPr/>
          <p:nvPr/>
        </p:nvGrpSpPr>
        <p:grpSpPr>
          <a:xfrm>
            <a:off x="5465983" y="382385"/>
            <a:ext cx="2436367" cy="4021283"/>
            <a:chOff x="5465983" y="382385"/>
            <a:chExt cx="2436367" cy="4021283"/>
          </a:xfrm>
        </p:grpSpPr>
        <p:pic>
          <p:nvPicPr>
            <p:cNvPr id="16" name="Picture 15" descr="A diagram of a cell phone&#10;&#10;Description automatically generated">
              <a:extLst>
                <a:ext uri="{FF2B5EF4-FFF2-40B4-BE49-F238E27FC236}">
                  <a16:creationId xmlns:a16="http://schemas.microsoft.com/office/drawing/2014/main" id="{D64B34BD-C5E3-EC17-26D8-B04A0EBD1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5983" y="442096"/>
              <a:ext cx="2436367" cy="396157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01FE1B-6409-A4BA-3759-F277A02B153C}"/>
                </a:ext>
              </a:extLst>
            </p:cNvPr>
            <p:cNvSpPr/>
            <p:nvPr/>
          </p:nvSpPr>
          <p:spPr>
            <a:xfrm>
              <a:off x="5465983" y="382385"/>
              <a:ext cx="278112" cy="323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50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Spectra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620059" y="1488503"/>
                <a:ext cx="3951941" cy="3023096"/>
              </a:xfrm>
            </p:spPr>
            <p:txBody>
              <a:bodyPr/>
              <a:lstStyle/>
              <a:p>
                <a:pPr lvl="1"/>
                <a:r>
                  <a:rPr lang="en-US" dirty="0"/>
                  <a:t>Simulated ground state spectrum with good fit to single frequency of 117 MHz (0.867 T)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Fitted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=175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compare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in experiment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620059" y="1488503"/>
                <a:ext cx="3951941" cy="3023096"/>
              </a:xfrm>
              <a:blipFill>
                <a:blip r:embed="rId2"/>
                <a:stretch>
                  <a:fillRect l="-3205" t="-2510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a red line&#10;&#10;Description automatically generated">
            <a:extLst>
              <a:ext uri="{FF2B5EF4-FFF2-40B4-BE49-F238E27FC236}">
                <a16:creationId xmlns:a16="http://schemas.microsoft.com/office/drawing/2014/main" id="{4D7D5B71-C065-852F-C71D-5E9312B4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05" y="939896"/>
            <a:ext cx="3873549" cy="30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ISIS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437180" y="846928"/>
                <a:ext cx="3486428" cy="3633632"/>
              </a:xfrm>
            </p:spPr>
            <p:txBody>
              <a:bodyPr/>
              <a:lstStyle/>
              <a:p>
                <a:pPr lvl="1"/>
                <a:r>
                  <a:rPr lang="en-US" dirty="0"/>
                  <a:t>Behaviour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below </a:t>
                </a:r>
                <a:r>
                  <a:rPr lang="en-US" i="1" dirty="0"/>
                  <a:t>T</a:t>
                </a:r>
                <a:r>
                  <a:rPr lang="en-US" baseline="-25000" dirty="0"/>
                  <a:t>N2</a:t>
                </a:r>
                <a:r>
                  <a:rPr lang="en-US" dirty="0"/>
                  <a:t> consistent with a model for fluctuations from spin-wave excitation due to a single gapless magnon band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GB" b="0" i="1" dirty="0">
                    <a:latin typeface="Cambria Math" panose="02040503050406030204" pitchFamily="18" charset="0"/>
                  </a:rPr>
                  <a:t>D </a:t>
                </a:r>
                <a:r>
                  <a:rPr lang="en-GB" b="0" dirty="0">
                    <a:latin typeface="Cambria Math" panose="02040503050406030204" pitchFamily="18" charset="0"/>
                  </a:rPr>
                  <a:t> is effective dimensionality, </a:t>
                </a:r>
                <a:r>
                  <a:rPr lang="en-GB" b="0" i="1" dirty="0">
                    <a:latin typeface="Cambria Math" panose="02040503050406030204" pitchFamily="18" charset="0"/>
                  </a:rPr>
                  <a:t>s</a:t>
                </a:r>
                <a:r>
                  <a:rPr lang="en-GB" b="0" dirty="0">
                    <a:latin typeface="Cambria Math" panose="02040503050406030204" pitchFamily="18" charset="0"/>
                  </a:rPr>
                  <a:t> is exponent </a:t>
                </a:r>
                <a:r>
                  <a:rPr lang="en-GB" dirty="0">
                    <a:latin typeface="Cambria Math" panose="02040503050406030204" pitchFamily="18" charset="0"/>
                  </a:rPr>
                  <a:t>in spin-wave dispersion relation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consistent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437180" y="846928"/>
                <a:ext cx="3486428" cy="3633632"/>
              </a:xfrm>
              <a:blipFill>
                <a:blip r:embed="rId2"/>
                <a:stretch>
                  <a:fillRect l="-3623" t="-2091" r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D454A61-46E8-019C-8236-5684A11B9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53" y="846928"/>
            <a:ext cx="5016834" cy="4019088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1F27D39-DD85-D100-C150-C118DDB8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77" y="410834"/>
            <a:ext cx="3042227" cy="590550"/>
          </a:xfrm>
          <a:prstGeom prst="rect">
            <a:avLst/>
          </a:prstGeom>
        </p:spPr>
      </p:pic>
      <p:pic>
        <p:nvPicPr>
          <p:cNvPr id="9" name="Picture 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FE7F0F6-E888-53F0-4BAF-1F5AEB634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71" y="2222194"/>
            <a:ext cx="1555865" cy="6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8867" y="1479544"/>
            <a:ext cx="3486428" cy="3023096"/>
          </a:xfrm>
        </p:spPr>
        <p:txBody>
          <a:bodyPr/>
          <a:lstStyle/>
          <a:p>
            <a:pPr lvl="1"/>
            <a:r>
              <a:rPr lang="en-GB" dirty="0"/>
              <a:t>Temperature-</a:t>
            </a:r>
            <a:r>
              <a:rPr lang="en-GB" dirty="0" err="1"/>
              <a:t>indepence</a:t>
            </a:r>
            <a:r>
              <a:rPr lang="en-GB" dirty="0"/>
              <a:t> above </a:t>
            </a:r>
            <a:r>
              <a:rPr lang="en-US" i="1" dirty="0"/>
              <a:t>T</a:t>
            </a:r>
            <a:r>
              <a:rPr lang="en-US" baseline="-25000" dirty="0"/>
              <a:t>N2 </a:t>
            </a:r>
            <a:r>
              <a:rPr lang="en-US" dirty="0"/>
              <a:t>is inconsistent with this model, suggesting qualitatively different dynamics in this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54A61-46E8-019C-8236-5684A11B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53" y="846928"/>
            <a:ext cx="5016834" cy="4019088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1F27D39-DD85-D100-C150-C118DDB8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477" y="410834"/>
            <a:ext cx="3042227" cy="590550"/>
          </a:xfrm>
          <a:prstGeom prst="rect">
            <a:avLst/>
          </a:prstGeom>
        </p:spPr>
      </p:pic>
      <p:pic>
        <p:nvPicPr>
          <p:cNvPr id="9" name="Picture 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FE7F0F6-E888-53F0-4BAF-1F5AEB63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771" y="2991092"/>
            <a:ext cx="1555865" cy="6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5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rham University_powerpoint 29.08.19 FINAL.potx" id="{15F0B36B-451E-467F-AC1D-6B634029385F}" vid="{75B5DF01-1AD8-4B24-959A-92377C0E2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Durham University_powerpoint 29.08.19 FINAL</Template>
  <TotalTime>4043</TotalTime>
  <Words>320</Words>
  <Application>Microsoft Macintosh PowerPoint</Application>
  <PresentationFormat>On-screen Show (16:9)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Lucida Grande</vt:lpstr>
      <vt:lpstr>Times</vt:lpstr>
      <vt:lpstr>Office Theme</vt:lpstr>
      <vt:lpstr>Anomalous magnetism in NiI2: how structure affects dynamics</vt:lpstr>
      <vt:lpstr>Acknowledgements</vt:lpstr>
      <vt:lpstr>Material overview</vt:lpstr>
      <vt:lpstr>Bulk magnetism</vt:lpstr>
      <vt:lpstr>PSI data</vt:lpstr>
      <vt:lpstr>Muon site analysis</vt:lpstr>
      <vt:lpstr>Simulated Spectra</vt:lpstr>
      <vt:lpstr>ISIS data</vt:lpstr>
      <vt:lpstr>ISIS data</vt:lpstr>
      <vt:lpstr>Group theory analysis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STEPH</dc:creator>
  <cp:lastModifiedBy>breezet-y11</cp:lastModifiedBy>
  <cp:revision>6</cp:revision>
  <dcterms:created xsi:type="dcterms:W3CDTF">2019-09-04T13:17:49Z</dcterms:created>
  <dcterms:modified xsi:type="dcterms:W3CDTF">2025-07-19T15:20:11Z</dcterms:modified>
</cp:coreProperties>
</file>