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9" r:id="rId9"/>
    <p:sldId id="267" r:id="rId10"/>
    <p:sldId id="264" r:id="rId11"/>
    <p:sldId id="265" r:id="rId12"/>
    <p:sldId id="268"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4" autoAdjust="0"/>
    <p:restoredTop sz="66584" autoAdjust="0"/>
  </p:normalViewPr>
  <p:slideViewPr>
    <p:cSldViewPr snapToGrid="0">
      <p:cViewPr varScale="1">
        <p:scale>
          <a:sx n="80" d="100"/>
          <a:sy n="80" d="100"/>
        </p:scale>
        <p:origin x="15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6E0EE-AA4E-49AF-8224-56BC1328D875}" type="datetimeFigureOut">
              <a:rPr lang="en-GB" smtClean="0"/>
              <a:t>20/07/2025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4E7C6-17A8-4448-B1A0-DCFD86009A2F}" type="slidenum">
              <a:rPr lang="en-GB" smtClean="0"/>
              <a:t>‹#›</a:t>
            </a:fld>
            <a:endParaRPr lang="en-GB"/>
          </a:p>
        </p:txBody>
      </p:sp>
    </p:spTree>
    <p:extLst>
      <p:ext uri="{BB962C8B-B14F-4D97-AF65-F5344CB8AC3E}">
        <p14:creationId xmlns:p14="http://schemas.microsoft.com/office/powerpoint/2010/main" val="390581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 min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Work at ISIS source , Oxon UK</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ISIS produces high energy muons and neutrons for physical science experiments by means of particle accelerators.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Accelerated particles controlled using electromagnetic fields produced by powerful electromagnets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Electromagnets breaking down – the reason why this work came about. This study is a study into the underlying mechanisms that cause breakdown </a:t>
            </a:r>
          </a:p>
          <a:p>
            <a:endParaRPr lang="en-GB" dirty="0"/>
          </a:p>
        </p:txBody>
      </p:sp>
      <p:sp>
        <p:nvSpPr>
          <p:cNvPr id="4" name="Slide Number Placeholder 3"/>
          <p:cNvSpPr>
            <a:spLocks noGrp="1"/>
          </p:cNvSpPr>
          <p:nvPr>
            <p:ph type="sldNum" sz="quarter" idx="5"/>
          </p:nvPr>
        </p:nvSpPr>
        <p:spPr/>
        <p:txBody>
          <a:bodyPr/>
          <a:lstStyle/>
          <a:p>
            <a:fld id="{4384E7C6-17A8-4448-B1A0-DCFD86009A2F}" type="slidenum">
              <a:rPr lang="en-GB" smtClean="0"/>
              <a:t>2</a:t>
            </a:fld>
            <a:endParaRPr lang="en-GB"/>
          </a:p>
        </p:txBody>
      </p:sp>
    </p:spTree>
    <p:extLst>
      <p:ext uri="{BB962C8B-B14F-4D97-AF65-F5344CB8AC3E}">
        <p14:creationId xmlns:p14="http://schemas.microsoft.com/office/powerpoint/2010/main" val="24759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a:t>
            </a:r>
          </a:p>
        </p:txBody>
      </p:sp>
      <p:sp>
        <p:nvSpPr>
          <p:cNvPr id="4" name="Slide Number Placeholder 3"/>
          <p:cNvSpPr>
            <a:spLocks noGrp="1"/>
          </p:cNvSpPr>
          <p:nvPr>
            <p:ph type="sldNum" sz="quarter" idx="5"/>
          </p:nvPr>
        </p:nvSpPr>
        <p:spPr/>
        <p:txBody>
          <a:bodyPr/>
          <a:lstStyle/>
          <a:p>
            <a:fld id="{4384E7C6-17A8-4448-B1A0-DCFD86009A2F}" type="slidenum">
              <a:rPr lang="en-GB" smtClean="0"/>
              <a:t>11</a:t>
            </a:fld>
            <a:endParaRPr lang="en-GB"/>
          </a:p>
        </p:txBody>
      </p:sp>
    </p:spTree>
    <p:extLst>
      <p:ext uri="{BB962C8B-B14F-4D97-AF65-F5344CB8AC3E}">
        <p14:creationId xmlns:p14="http://schemas.microsoft.com/office/powerpoint/2010/main" val="25409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a:t>
            </a:r>
          </a:p>
          <a:p>
            <a:endParaRPr lang="en-GB" dirty="0"/>
          </a:p>
          <a:p>
            <a:r>
              <a:rPr lang="en-GB" b="1" u="sng" dirty="0"/>
              <a:t>Dielectric</a:t>
            </a:r>
          </a:p>
          <a:p>
            <a:pPr marL="171450" indent="-171450">
              <a:buFont typeface="Arial" panose="020B0604020202020204" pitchFamily="34" charset="0"/>
              <a:buChar char="•"/>
            </a:pPr>
            <a:r>
              <a:rPr lang="en-GB" dirty="0"/>
              <a:t>LH fig: magnet cross section – showing conductors separated by the complex dielectric – consisting of mica and glass tapes embedded in epoxy – DGEBA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Upper RH fig: composition of complex dielectric – individual components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u="sng" dirty="0"/>
              <a:t>Breakdown</a:t>
            </a:r>
          </a:p>
          <a:p>
            <a:pPr marL="171450" indent="-171450">
              <a:buFont typeface="Arial" panose="020B0604020202020204" pitchFamily="34" charset="0"/>
              <a:buChar char="•"/>
            </a:pPr>
            <a:endParaRPr lang="en-GB" dirty="0">
              <a:solidFill>
                <a:srgbClr val="FF0000"/>
              </a:solidFill>
            </a:endParaRPr>
          </a:p>
          <a:p>
            <a:pPr marL="171450" indent="-171450">
              <a:buFont typeface="Arial" panose="020B0604020202020204" pitchFamily="34" charset="0"/>
              <a:buChar char="•"/>
            </a:pPr>
            <a:endParaRPr lang="en-GB" dirty="0">
              <a:solidFill>
                <a:srgbClr val="FF0000"/>
              </a:solidFill>
            </a:endParaRPr>
          </a:p>
          <a:p>
            <a:pPr marL="171450" indent="-171450">
              <a:buFont typeface="Arial" panose="020B0604020202020204" pitchFamily="34" charset="0"/>
              <a:buChar char="•"/>
            </a:pPr>
            <a:r>
              <a:rPr lang="en-GB" dirty="0">
                <a:solidFill>
                  <a:srgbClr val="FF0000"/>
                </a:solidFill>
              </a:rPr>
              <a:t>Breakdown is ultimately caused by the distribution and dynamics of charges, and therefore we must understand them in order to be able to understand it.</a:t>
            </a:r>
          </a:p>
          <a:p>
            <a:pPr marL="171450" indent="-171450">
              <a:buFont typeface="Arial" panose="020B0604020202020204" pitchFamily="34" charset="0"/>
              <a:buChar char="•"/>
            </a:pPr>
            <a:endParaRPr lang="en-GB" dirty="0">
              <a:solidFill>
                <a:srgbClr val="FF0000"/>
              </a:solidFill>
            </a:endParaRPr>
          </a:p>
          <a:p>
            <a:pPr marL="171450" indent="-171450">
              <a:buFont typeface="Arial" panose="020B0604020202020204" pitchFamily="34" charset="0"/>
              <a:buChar char="•"/>
            </a:pPr>
            <a:r>
              <a:rPr lang="en-GB" dirty="0">
                <a:solidFill>
                  <a:srgbClr val="FF0000"/>
                </a:solidFill>
              </a:rPr>
              <a:t>Increase in field due to charge distribution gives charges more energy &amp; the above ionisation energy causing physical destruction </a:t>
            </a:r>
          </a:p>
          <a:p>
            <a:pPr marL="171450" indent="-171450">
              <a:buFont typeface="Arial" panose="020B0604020202020204" pitchFamily="34" charset="0"/>
              <a:buChar char="•"/>
            </a:pPr>
            <a:endParaRPr lang="en-GB" dirty="0">
              <a:solidFill>
                <a:srgbClr val="FF0000"/>
              </a:solidFill>
            </a:endParaRPr>
          </a:p>
          <a:p>
            <a:pPr marL="628650" lvl="1" indent="-171450">
              <a:buFont typeface="Wingdings" panose="05000000000000000000" pitchFamily="2" charset="2"/>
              <a:buChar char="Ø"/>
            </a:pPr>
            <a:r>
              <a:rPr lang="en-GB" dirty="0">
                <a:solidFill>
                  <a:srgbClr val="FF0000"/>
                </a:solidFill>
              </a:rPr>
              <a:t>We are looking at micro and macroscopic ways of studying this charge</a:t>
            </a:r>
          </a:p>
          <a:p>
            <a:endParaRPr lang="en-GB" dirty="0"/>
          </a:p>
        </p:txBody>
      </p:sp>
      <p:sp>
        <p:nvSpPr>
          <p:cNvPr id="4" name="Slide Number Placeholder 3"/>
          <p:cNvSpPr>
            <a:spLocks noGrp="1"/>
          </p:cNvSpPr>
          <p:nvPr>
            <p:ph type="sldNum" sz="quarter" idx="5"/>
          </p:nvPr>
        </p:nvSpPr>
        <p:spPr/>
        <p:txBody>
          <a:bodyPr/>
          <a:lstStyle/>
          <a:p>
            <a:fld id="{4384E7C6-17A8-4448-B1A0-DCFD86009A2F}" type="slidenum">
              <a:rPr lang="en-GB" smtClean="0"/>
              <a:t>3</a:t>
            </a:fld>
            <a:endParaRPr lang="en-GB"/>
          </a:p>
        </p:txBody>
      </p:sp>
    </p:spTree>
    <p:extLst>
      <p:ext uri="{BB962C8B-B14F-4D97-AF65-F5344CB8AC3E}">
        <p14:creationId xmlns:p14="http://schemas.microsoft.com/office/powerpoint/2010/main" val="291200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a:t>
            </a:r>
          </a:p>
          <a:p>
            <a:endParaRPr lang="en-GB" dirty="0"/>
          </a:p>
          <a:p>
            <a:r>
              <a:rPr lang="en-GB" dirty="0"/>
              <a:t>We are primarily concerned with the epoxy</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Normally carbon in the chain or backbone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 this case the monomer contains a Phenyl ring</a:t>
            </a:r>
          </a:p>
          <a:p>
            <a:endParaRPr lang="en-GB" dirty="0"/>
          </a:p>
          <a:p>
            <a:r>
              <a:rPr lang="en-GB" dirty="0"/>
              <a:t>Chains exist singly, with some side branches until a hardener is added when they form a crosslinked network.</a:t>
            </a:r>
          </a:p>
          <a:p>
            <a:endParaRPr lang="en-GB" dirty="0"/>
          </a:p>
          <a:p>
            <a:endParaRPr lang="en-GB" dirty="0"/>
          </a:p>
          <a:p>
            <a:r>
              <a:rPr lang="en-GB" dirty="0"/>
              <a:t>The hardened network undergoes physical changes as f(T) – and the electrical and mechanical properties of the polymer undergo gross changes </a:t>
            </a:r>
          </a:p>
          <a:p>
            <a:endParaRPr lang="en-GB" dirty="0"/>
          </a:p>
          <a:p>
            <a:endParaRPr lang="en-GB" dirty="0"/>
          </a:p>
          <a:p>
            <a:pPr marL="171450" indent="-171450">
              <a:buFont typeface="Arial" panose="020B0604020202020204" pitchFamily="34" charset="0"/>
              <a:buChar char="•"/>
            </a:pPr>
            <a:r>
              <a:rPr lang="en-GB" dirty="0"/>
              <a:t>IN DGEBA there are 3 temperature regions where distinct physical changes occur. The regions are known as relaxations.</a:t>
            </a:r>
          </a:p>
          <a:p>
            <a:pPr marL="171450" indent="-171450">
              <a:buFont typeface="Arial" panose="020B0604020202020204" pitchFamily="34" charset="0"/>
              <a:buChar char="•"/>
            </a:pPr>
            <a:r>
              <a:rPr lang="en-GB" dirty="0"/>
              <a:t>These are each related to specific motions, each with their own timescale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Starting with the highest temperature relaxation (alpha) the physical changes are cooperative main chain motion, where the entire network of polymer chains is free to move. </a:t>
            </a:r>
          </a:p>
          <a:p>
            <a:pPr marL="171450" indent="-171450">
              <a:buFont typeface="Arial" panose="020B0604020202020204" pitchFamily="34" charset="0"/>
              <a:buChar char="•"/>
            </a:pPr>
            <a:r>
              <a:rPr lang="en-GB" dirty="0"/>
              <a:t>The glass transition region (where the epoxy goes from a glassy to a rubbery state and the conductivity increases enormously) is synonymous with the alpha relaxation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Going down in temperature the next relaxation is the beta relaxation, associated with motion of small segments of individual chains (no cooperative motion anymore) 4 C atoms or side branches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Lastly, at the lowest temperatures is the gamma relaxation which is caused by motion of the Phenyl rings </a:t>
            </a:r>
          </a:p>
        </p:txBody>
      </p:sp>
      <p:sp>
        <p:nvSpPr>
          <p:cNvPr id="4" name="Slide Number Placeholder 3"/>
          <p:cNvSpPr>
            <a:spLocks noGrp="1"/>
          </p:cNvSpPr>
          <p:nvPr>
            <p:ph type="sldNum" sz="quarter" idx="5"/>
          </p:nvPr>
        </p:nvSpPr>
        <p:spPr/>
        <p:txBody>
          <a:bodyPr/>
          <a:lstStyle/>
          <a:p>
            <a:fld id="{4384E7C6-17A8-4448-B1A0-DCFD86009A2F}" type="slidenum">
              <a:rPr lang="en-GB" smtClean="0"/>
              <a:t>4</a:t>
            </a:fld>
            <a:endParaRPr lang="en-GB"/>
          </a:p>
        </p:txBody>
      </p:sp>
    </p:spTree>
    <p:extLst>
      <p:ext uri="{BB962C8B-B14F-4D97-AF65-F5344CB8AC3E}">
        <p14:creationId xmlns:p14="http://schemas.microsoft.com/office/powerpoint/2010/main" val="25891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mins</a:t>
            </a:r>
          </a:p>
          <a:p>
            <a:endParaRPr lang="en-GB" dirty="0"/>
          </a:p>
          <a:p>
            <a:pPr marL="171450" indent="-171450">
              <a:buFont typeface="Arial" panose="020B0604020202020204" pitchFamily="34" charset="0"/>
              <a:buChar char="•"/>
            </a:pPr>
            <a:r>
              <a:rPr lang="en-GB" dirty="0"/>
              <a:t>Several aspects to this work: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Study charge dynamics and distribution</a:t>
            </a:r>
          </a:p>
          <a:p>
            <a:pPr marL="171450" indent="-171450">
              <a:buFont typeface="Arial" panose="020B0604020202020204" pitchFamily="34" charset="0"/>
              <a:buChar char="•"/>
            </a:pPr>
            <a:r>
              <a:rPr lang="en-GB" dirty="0"/>
              <a:t>Examine areas of dielectric / polymer relaxation</a:t>
            </a:r>
          </a:p>
          <a:p>
            <a:pPr marL="171450" indent="-171450">
              <a:buFont typeface="Arial" panose="020B0604020202020204" pitchFamily="34" charset="0"/>
              <a:buChar char="•"/>
            </a:pPr>
            <a:r>
              <a:rPr lang="en-GB" dirty="0"/>
              <a:t>Unite micro and macroscopic methods in order be able to attribute electrical phenomena with changes in charge dynamics caused by microscopic structural changes. </a:t>
            </a:r>
          </a:p>
          <a:p>
            <a:endParaRPr lang="en-GB" dirty="0"/>
          </a:p>
          <a:p>
            <a:endParaRPr lang="en-GB" dirty="0"/>
          </a:p>
          <a:p>
            <a:r>
              <a:rPr lang="en-GB" b="1" u="sng" dirty="0"/>
              <a:t>Comparison of methods</a:t>
            </a:r>
          </a:p>
          <a:p>
            <a:endParaRPr lang="en-GB" b="1" u="sng" dirty="0"/>
          </a:p>
          <a:p>
            <a:r>
              <a:rPr lang="en-GB" b="0" u="none" dirty="0"/>
              <a:t>See table </a:t>
            </a:r>
          </a:p>
          <a:p>
            <a:endParaRPr lang="en-GB" b="0" u="none" dirty="0"/>
          </a:p>
          <a:p>
            <a:r>
              <a:rPr lang="en-GB" dirty="0">
                <a:solidFill>
                  <a:srgbClr val="FF0000"/>
                </a:solidFill>
              </a:rPr>
              <a:t>BDS is a bulk method that measures the contributions from all</a:t>
            </a:r>
          </a:p>
          <a:p>
            <a:r>
              <a:rPr lang="en-GB" dirty="0">
                <a:solidFill>
                  <a:srgbClr val="FF0000"/>
                </a:solidFill>
              </a:rPr>
              <a:t>Processes – at high frequencies only fast processes such as ring motion are measured</a:t>
            </a:r>
          </a:p>
          <a:p>
            <a:r>
              <a:rPr lang="en-GB" dirty="0">
                <a:solidFill>
                  <a:srgbClr val="FF0000"/>
                </a:solidFill>
              </a:rPr>
              <a:t>At lower frequencies slower processes such as chain motion are measured but so are the high frequency processes </a:t>
            </a:r>
          </a:p>
          <a:p>
            <a:r>
              <a:rPr lang="en-GB" dirty="0">
                <a:solidFill>
                  <a:srgbClr val="FF0000"/>
                </a:solidFill>
              </a:rPr>
              <a:t>It is not a selective method!</a:t>
            </a:r>
          </a:p>
          <a:p>
            <a:endParaRPr lang="en-GB" dirty="0">
              <a:solidFill>
                <a:srgbClr val="FF0000"/>
              </a:solidFill>
            </a:endParaRPr>
          </a:p>
          <a:p>
            <a:r>
              <a:rPr lang="en-GB" dirty="0">
                <a:solidFill>
                  <a:srgbClr val="FF0000"/>
                </a:solidFill>
              </a:rPr>
              <a:t>Conversely, </a:t>
            </a:r>
            <a:r>
              <a:rPr lang="en-GB" dirty="0" err="1">
                <a:solidFill>
                  <a:srgbClr val="FF0000"/>
                </a:solidFill>
              </a:rPr>
              <a:t>uSR</a:t>
            </a:r>
            <a:r>
              <a:rPr lang="en-GB" dirty="0">
                <a:solidFill>
                  <a:srgbClr val="FF0000"/>
                </a:solidFill>
              </a:rPr>
              <a:t> is site specific – not bulk, and also only high frequency process are measured – it is selective, but cannot measure low </a:t>
            </a:r>
          </a:p>
          <a:p>
            <a:r>
              <a:rPr lang="en-GB" dirty="0">
                <a:solidFill>
                  <a:srgbClr val="FF0000"/>
                </a:solidFill>
              </a:rPr>
              <a:t>Frequency processes </a:t>
            </a:r>
          </a:p>
          <a:p>
            <a:endParaRPr lang="en-GB" b="0" u="none" dirty="0"/>
          </a:p>
          <a:p>
            <a:r>
              <a:rPr lang="en-GB" b="0" u="none" dirty="0"/>
              <a:t>RH Fig: BDS setup. The sample is representative of the epoxy in the magnets that undergo breakdown</a:t>
            </a:r>
          </a:p>
        </p:txBody>
      </p:sp>
      <p:sp>
        <p:nvSpPr>
          <p:cNvPr id="4" name="Slide Number Placeholder 3"/>
          <p:cNvSpPr>
            <a:spLocks noGrp="1"/>
          </p:cNvSpPr>
          <p:nvPr>
            <p:ph type="sldNum" sz="quarter" idx="5"/>
          </p:nvPr>
        </p:nvSpPr>
        <p:spPr/>
        <p:txBody>
          <a:bodyPr/>
          <a:lstStyle/>
          <a:p>
            <a:fld id="{4384E7C6-17A8-4448-B1A0-DCFD86009A2F}" type="slidenum">
              <a:rPr lang="en-GB" smtClean="0"/>
              <a:t>5</a:t>
            </a:fld>
            <a:endParaRPr lang="en-GB"/>
          </a:p>
        </p:txBody>
      </p:sp>
    </p:spTree>
    <p:extLst>
      <p:ext uri="{BB962C8B-B14F-4D97-AF65-F5344CB8AC3E}">
        <p14:creationId xmlns:p14="http://schemas.microsoft.com/office/powerpoint/2010/main" val="1820473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min</a:t>
            </a:r>
          </a:p>
          <a:p>
            <a:endParaRPr lang="en-GB" dirty="0"/>
          </a:p>
          <a:p>
            <a:r>
              <a:rPr lang="en-GB" dirty="0"/>
              <a:t>Carried out TF measurements with a low field (20 G) applied to determined the paramagnetic fraction.</a:t>
            </a:r>
          </a:p>
          <a:p>
            <a:endParaRPr lang="en-GB" dirty="0"/>
          </a:p>
          <a:p>
            <a:r>
              <a:rPr lang="en-GB" dirty="0"/>
              <a:t>Total asymmetry of EMU is around 0.26. </a:t>
            </a:r>
          </a:p>
          <a:p>
            <a:r>
              <a:rPr lang="en-GB" dirty="0"/>
              <a:t>Fig at top left shows initial A of approx. 0.11 indicating around 60 % of the muons form Muonium</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Relaxation at 100  G  in LF </a:t>
            </a:r>
          </a:p>
          <a:p>
            <a:endParaRPr lang="en-GB" dirty="0"/>
          </a:p>
          <a:p>
            <a:endParaRPr lang="en-GB" dirty="0"/>
          </a:p>
          <a:p>
            <a:r>
              <a:rPr lang="en-GB" dirty="0"/>
              <a:t>Initial LF at 100 G measurements: significant dependence of A and lambda on T </a:t>
            </a:r>
          </a:p>
        </p:txBody>
      </p:sp>
      <p:sp>
        <p:nvSpPr>
          <p:cNvPr id="4" name="Slide Number Placeholder 3"/>
          <p:cNvSpPr>
            <a:spLocks noGrp="1"/>
          </p:cNvSpPr>
          <p:nvPr>
            <p:ph type="sldNum" sz="quarter" idx="5"/>
          </p:nvPr>
        </p:nvSpPr>
        <p:spPr/>
        <p:txBody>
          <a:bodyPr/>
          <a:lstStyle/>
          <a:p>
            <a:fld id="{4384E7C6-17A8-4448-B1A0-DCFD86009A2F}" type="slidenum">
              <a:rPr lang="en-GB" smtClean="0"/>
              <a:t>6</a:t>
            </a:fld>
            <a:endParaRPr lang="en-GB"/>
          </a:p>
        </p:txBody>
      </p:sp>
    </p:spTree>
    <p:extLst>
      <p:ext uri="{BB962C8B-B14F-4D97-AF65-F5344CB8AC3E}">
        <p14:creationId xmlns:p14="http://schemas.microsoft.com/office/powerpoint/2010/main" val="33077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mins</a:t>
            </a:r>
          </a:p>
          <a:p>
            <a:endParaRPr lang="en-GB" dirty="0"/>
          </a:p>
          <a:p>
            <a:r>
              <a:rPr lang="en-GB" dirty="0"/>
              <a:t>LF measurements taken over a range of B fields and temperatures </a:t>
            </a:r>
          </a:p>
          <a:p>
            <a:endParaRPr lang="en-GB" dirty="0"/>
          </a:p>
          <a:p>
            <a:r>
              <a:rPr lang="en-GB" dirty="0"/>
              <a:t>A single field is shown (100 G)</a:t>
            </a:r>
          </a:p>
          <a:p>
            <a:r>
              <a:rPr lang="en-GB" dirty="0"/>
              <a:t>There is a step change in the T1 relaxation at around 120 K corresponding to the gamma relaxation.</a:t>
            </a:r>
          </a:p>
          <a:p>
            <a:r>
              <a:rPr lang="en-GB" dirty="0"/>
              <a:t>There is a small but statistically significant peak in the in T1 at around 320 K where the beta relaxation is expected. </a:t>
            </a:r>
          </a:p>
          <a:p>
            <a:r>
              <a:rPr lang="en-GB" dirty="0"/>
              <a:t>Note that as the beta relaxation is similar to the alpha relaxation in that in involves main chain motion – just on a localised scale – it is hard to discern from the alpha relaxation. This is the case with BDS measurements as well and it is commonly postulated that the beta process is  actually subsumed by the alpha process</a:t>
            </a:r>
          </a:p>
          <a:p>
            <a:r>
              <a:rPr lang="en-GB" dirty="0"/>
              <a:t>Lastly the T1 relaxation rises exponentially in the alpha relaxation region.</a:t>
            </a:r>
          </a:p>
          <a:p>
            <a:endParaRPr lang="en-GB" dirty="0"/>
          </a:p>
          <a:p>
            <a:endParaRPr lang="en-GB" dirty="0"/>
          </a:p>
          <a:p>
            <a:r>
              <a:rPr lang="en-GB" dirty="0"/>
              <a:t>This unites macro and micro indirectly – the relaxations are observable using both methods at equal temperatures, however to truly attribute the </a:t>
            </a:r>
            <a:r>
              <a:rPr lang="en-GB" dirty="0" err="1"/>
              <a:t>macroscopicalby</a:t>
            </a:r>
            <a:r>
              <a:rPr lang="en-GB" dirty="0"/>
              <a:t> observable phenomena to the microscopic changes there needs to be certainly that it is the same process being observed, and so we turn to the </a:t>
            </a:r>
            <a:r>
              <a:rPr lang="en-GB" dirty="0" err="1"/>
              <a:t>acactication</a:t>
            </a:r>
            <a:r>
              <a:rPr lang="en-GB" dirty="0"/>
              <a:t> energy. If it is the same process </a:t>
            </a:r>
            <a:r>
              <a:rPr lang="en-GB" dirty="0" err="1"/>
              <a:t>ebing</a:t>
            </a:r>
            <a:r>
              <a:rPr lang="en-GB" dirty="0"/>
              <a:t> observed with both methods the </a:t>
            </a:r>
            <a:r>
              <a:rPr lang="en-GB" dirty="0" err="1"/>
              <a:t>Ea</a:t>
            </a:r>
            <a:r>
              <a:rPr lang="en-GB" dirty="0"/>
              <a:t> should be the same.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Arrhenius plots (fig right) were derived from the T1 measurements, with the slope providing the activation energy.</a:t>
            </a:r>
          </a:p>
          <a:p>
            <a:endParaRPr lang="en-GB" dirty="0"/>
          </a:p>
          <a:p>
            <a:r>
              <a:rPr lang="en-GB" dirty="0"/>
              <a:t>Unfortunately, </a:t>
            </a:r>
            <a:r>
              <a:rPr lang="en-GB" dirty="0" err="1"/>
              <a:t>Ea</a:t>
            </a:r>
            <a:r>
              <a:rPr lang="en-GB" dirty="0"/>
              <a:t> alpha are clearly very dissimilar, however, this is not unexpected: </a:t>
            </a:r>
          </a:p>
          <a:p>
            <a:endParaRPr lang="en-GB" dirty="0"/>
          </a:p>
          <a:p>
            <a:r>
              <a:rPr lang="en-GB" dirty="0"/>
              <a:t>BDS measurements encompass main chain motion on the timescale of 100s., and therefore the major contribution to </a:t>
            </a:r>
            <a:r>
              <a:rPr lang="en-GB" dirty="0" err="1"/>
              <a:t>Ea</a:t>
            </a:r>
            <a:r>
              <a:rPr lang="en-GB" dirty="0"/>
              <a:t> arises from this motion. This is invisible to </a:t>
            </a:r>
            <a:r>
              <a:rPr lang="en-GB" dirty="0" err="1"/>
              <a:t>usr</a:t>
            </a:r>
            <a:r>
              <a:rPr lang="en-GB" dirty="0"/>
              <a:t> due to the time scale.</a:t>
            </a:r>
          </a:p>
          <a:p>
            <a:endParaRPr lang="en-GB" dirty="0"/>
          </a:p>
          <a:p>
            <a:r>
              <a:rPr lang="en-GB" dirty="0"/>
              <a:t>However, the gamma relaxation does not involve chain motion, just </a:t>
            </a:r>
            <a:r>
              <a:rPr lang="en-GB" dirty="0" err="1"/>
              <a:t>rPhenyl</a:t>
            </a:r>
            <a:r>
              <a:rPr lang="en-GB" dirty="0"/>
              <a:t> ring motion, and so the </a:t>
            </a:r>
            <a:r>
              <a:rPr lang="en-GB" dirty="0" err="1"/>
              <a:t>Ea</a:t>
            </a:r>
            <a:r>
              <a:rPr lang="en-GB" dirty="0"/>
              <a:t> for both methods should be equal., and indeed the correlation between the </a:t>
            </a:r>
            <a:r>
              <a:rPr lang="en-GB" dirty="0" err="1"/>
              <a:t>Ea</a:t>
            </a:r>
            <a:r>
              <a:rPr lang="en-GB" dirty="0"/>
              <a:t> gamma is very good. </a:t>
            </a:r>
          </a:p>
          <a:p>
            <a:endParaRPr lang="en-GB" dirty="0"/>
          </a:p>
          <a:p>
            <a:endParaRPr lang="en-GB" dirty="0"/>
          </a:p>
        </p:txBody>
      </p:sp>
      <p:sp>
        <p:nvSpPr>
          <p:cNvPr id="4" name="Slide Number Placeholder 3"/>
          <p:cNvSpPr>
            <a:spLocks noGrp="1"/>
          </p:cNvSpPr>
          <p:nvPr>
            <p:ph type="sldNum" sz="quarter" idx="5"/>
          </p:nvPr>
        </p:nvSpPr>
        <p:spPr/>
        <p:txBody>
          <a:bodyPr/>
          <a:lstStyle/>
          <a:p>
            <a:fld id="{4384E7C6-17A8-4448-B1A0-DCFD86009A2F}" type="slidenum">
              <a:rPr lang="en-GB" smtClean="0"/>
              <a:t>7</a:t>
            </a:fld>
            <a:endParaRPr lang="en-GB"/>
          </a:p>
        </p:txBody>
      </p:sp>
    </p:spTree>
    <p:extLst>
      <p:ext uri="{BB962C8B-B14F-4D97-AF65-F5344CB8AC3E}">
        <p14:creationId xmlns:p14="http://schemas.microsoft.com/office/powerpoint/2010/main" val="2244469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indent="-171450">
              <a:buFont typeface="Arial" panose="020B0604020202020204" pitchFamily="34" charset="0"/>
              <a:buChar char="•"/>
            </a:pPr>
            <a:r>
              <a:rPr lang="en-GB" dirty="0"/>
              <a:t>LH fig: DFT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Inset: site assignments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RH fig: ALC spectra (300 K) that was guided by DFT and corroborates the site assignment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Good correlation between ALC and DFT Bres, peak width and overall </a:t>
            </a:r>
            <a:r>
              <a:rPr lang="en-GB" dirty="0" err="1"/>
              <a:t>lineshape</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u="sng" dirty="0"/>
              <a:t>Conclusion: </a:t>
            </a:r>
          </a:p>
          <a:p>
            <a:pPr marL="171450" indent="-171450">
              <a:buFont typeface="Arial" panose="020B0604020202020204" pitchFamily="34" charset="0"/>
              <a:buChar char="•"/>
            </a:pPr>
            <a:endParaRPr lang="en-GB" b="1" u="sng" dirty="0"/>
          </a:p>
          <a:p>
            <a:pPr marL="171450" indent="-171450">
              <a:buFont typeface="Arial" panose="020B0604020202020204" pitchFamily="34" charset="0"/>
              <a:buChar char="•"/>
            </a:pPr>
            <a:r>
              <a:rPr lang="en-GB" dirty="0"/>
              <a:t>Muonium goes on to form Muoniated radicals on the ring (due to high electron density)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Note: Disordered system – many sites, many possible orientations, indicated by DFT</a:t>
            </a:r>
          </a:p>
        </p:txBody>
      </p:sp>
      <p:sp>
        <p:nvSpPr>
          <p:cNvPr id="4" name="Slide Number Placeholder 3"/>
          <p:cNvSpPr>
            <a:spLocks noGrp="1"/>
          </p:cNvSpPr>
          <p:nvPr>
            <p:ph type="sldNum" sz="quarter" idx="5"/>
          </p:nvPr>
        </p:nvSpPr>
        <p:spPr/>
        <p:txBody>
          <a:bodyPr/>
          <a:lstStyle/>
          <a:p>
            <a:fld id="{4384E7C6-17A8-4448-B1A0-DCFD86009A2F}" type="slidenum">
              <a:rPr lang="en-GB" smtClean="0"/>
              <a:t>8</a:t>
            </a:fld>
            <a:endParaRPr lang="en-GB"/>
          </a:p>
        </p:txBody>
      </p:sp>
    </p:spTree>
    <p:extLst>
      <p:ext uri="{BB962C8B-B14F-4D97-AF65-F5344CB8AC3E}">
        <p14:creationId xmlns:p14="http://schemas.microsoft.com/office/powerpoint/2010/main" val="354887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Ploits</a:t>
            </a:r>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LH: Fits to ALC data - 2 peak Lorentzian using origin </a:t>
            </a:r>
          </a:p>
          <a:p>
            <a:endParaRPr lang="en-GB" dirty="0"/>
          </a:p>
          <a:p>
            <a:endParaRPr lang="en-GB" dirty="0"/>
          </a:p>
          <a:p>
            <a:r>
              <a:rPr lang="en-GB" dirty="0"/>
              <a:t>RH: Plot showing the temperatures at which the alpha, beta and gamma relaxations occur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2 lowest temperature spectra show a low amplitude response with a distinct trend in asymmetry towards low fields</a:t>
            </a:r>
          </a:p>
          <a:p>
            <a:pPr marL="171450" indent="-171450">
              <a:buFont typeface="Arial" panose="020B0604020202020204" pitchFamily="34" charset="0"/>
              <a:buChar char="•"/>
            </a:pPr>
            <a:r>
              <a:rPr lang="en-GB" dirty="0"/>
              <a:t>These are slightly above the gamma relaxation region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At 300K, around the beta transition, the amplitude has increased and the asymmetry has shifted towards higher fields, this asymmetry then shift back again to lower field as the alpha relaxation is approached </a:t>
            </a:r>
          </a:p>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At 375K the asymmetry has almost disappeared. However, the amplitude now starts to decrease, until 415 K when it starts to rise again.</a:t>
            </a:r>
          </a:p>
          <a:p>
            <a:pPr marL="171450" indent="-171450">
              <a:buFont typeface="Arial" panose="020B0604020202020204" pitchFamily="34" charset="0"/>
              <a:buChar char="•"/>
            </a:pPr>
            <a:r>
              <a:rPr lang="en-GB" dirty="0"/>
              <a:t>Interestingly this marks the onset of the glass transition temperature, and indeed above this temperature the spectra appears to remain fairly symmetrical, again until it reaches 415 K where the high field trend recurs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We are looking at the delta 1 resonance changes in dipolar coupling change the powder </a:t>
            </a:r>
            <a:r>
              <a:rPr lang="en-GB" dirty="0" err="1"/>
              <a:t>opattern</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powder pattern </a:t>
            </a:r>
          </a:p>
          <a:p>
            <a:pPr marL="171450" indent="-171450">
              <a:buFont typeface="Arial" panose="020B0604020202020204" pitchFamily="34" charset="0"/>
              <a:buChar char="•"/>
            </a:pPr>
            <a:r>
              <a:rPr lang="en-GB" dirty="0"/>
              <a:t>Motion of the molecule, such at rotation bout the axis will change the low and high field sides, which will alter the width of the delta m 1 linewidth, so these changes should an be used to investigate the type of motion we observe during each of the different relaxations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b="1" u="sng" dirty="0"/>
              <a:t>Summary</a:t>
            </a:r>
          </a:p>
          <a:p>
            <a:pPr marL="171450" indent="-171450">
              <a:buFont typeface="Arial" panose="020B0604020202020204" pitchFamily="34" charset="0"/>
              <a:buChar char="•"/>
            </a:pPr>
            <a:endParaRPr lang="en-GB" b="1" u="sng" dirty="0"/>
          </a:p>
          <a:p>
            <a:pPr marL="0" indent="0">
              <a:buFont typeface="Arial" panose="020B0604020202020204" pitchFamily="34" charset="0"/>
              <a:buNone/>
            </a:pPr>
            <a:r>
              <a:rPr lang="en-GB" b="0" u="none" dirty="0"/>
              <a:t>There are very notable changes in asymmetry and amplitude at the temperatures corresponding to the relaxation regions, and each region where a particular type of ring becomes activated has its own distinct spectral form. Changes in this spectral form could well indicate the type of motion the ring is undergoing, for example, torsional, rotational or </a:t>
            </a:r>
            <a:r>
              <a:rPr lang="en-GB" b="0" u="none" dirty="0" err="1"/>
              <a:t>vibrtational</a:t>
            </a:r>
            <a:endParaRPr lang="en-GB" b="0" u="none"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4384E7C6-17A8-4448-B1A0-DCFD86009A2F}" type="slidenum">
              <a:rPr lang="en-GB" smtClean="0"/>
              <a:t>9</a:t>
            </a:fld>
            <a:endParaRPr lang="en-GB"/>
          </a:p>
        </p:txBody>
      </p:sp>
    </p:spTree>
    <p:extLst>
      <p:ext uri="{BB962C8B-B14F-4D97-AF65-F5344CB8AC3E}">
        <p14:creationId xmlns:p14="http://schemas.microsoft.com/office/powerpoint/2010/main" val="119023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0.5 mins</a:t>
            </a:r>
          </a:p>
          <a:p>
            <a:r>
              <a:rPr lang="en-GB" dirty="0"/>
              <a:t>One las closing point – all well and good attributing electrical characteristics to structural changes, but how for example to they actually cause these changes???</a:t>
            </a:r>
          </a:p>
          <a:p>
            <a:r>
              <a:rPr lang="en-GB" dirty="0"/>
              <a:t>That needs further investigation, however we have a working hypothesis….</a:t>
            </a:r>
          </a:p>
        </p:txBody>
      </p:sp>
      <p:sp>
        <p:nvSpPr>
          <p:cNvPr id="4" name="Slide Number Placeholder 3"/>
          <p:cNvSpPr>
            <a:spLocks noGrp="1"/>
          </p:cNvSpPr>
          <p:nvPr>
            <p:ph type="sldNum" sz="quarter" idx="5"/>
          </p:nvPr>
        </p:nvSpPr>
        <p:spPr/>
        <p:txBody>
          <a:bodyPr/>
          <a:lstStyle/>
          <a:p>
            <a:fld id="{4384E7C6-17A8-4448-B1A0-DCFD86009A2F}" type="slidenum">
              <a:rPr lang="en-GB" smtClean="0"/>
              <a:t>10</a:t>
            </a:fld>
            <a:endParaRPr lang="en-GB"/>
          </a:p>
        </p:txBody>
      </p:sp>
    </p:spTree>
    <p:extLst>
      <p:ext uri="{BB962C8B-B14F-4D97-AF65-F5344CB8AC3E}">
        <p14:creationId xmlns:p14="http://schemas.microsoft.com/office/powerpoint/2010/main" val="368137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432B-7B7D-C296-1B10-EABE47F30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889A0F-C33D-0FE2-3DFE-10FF489C7F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194C96-F384-CCE8-CFAA-D918674295CD}"/>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5" name="Footer Placeholder 4">
            <a:extLst>
              <a:ext uri="{FF2B5EF4-FFF2-40B4-BE49-F238E27FC236}">
                <a16:creationId xmlns:a16="http://schemas.microsoft.com/office/drawing/2014/main" id="{60B902E2-7E06-AD4B-C704-84506572D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961FE2-3121-AF0C-D60D-8CE27742CCED}"/>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117445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0481-9D1E-D783-8DA2-2B7B4FD4CD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69ED35-5AFE-FFBC-5889-C84271588D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EFA995-4050-B603-9842-224858401304}"/>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5" name="Footer Placeholder 4">
            <a:extLst>
              <a:ext uri="{FF2B5EF4-FFF2-40B4-BE49-F238E27FC236}">
                <a16:creationId xmlns:a16="http://schemas.microsoft.com/office/drawing/2014/main" id="{39095C60-50C9-AE5C-201E-007494EDFF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1ECE07-BF6D-64AE-743A-0807467D49FF}"/>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181387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D7B5D-0065-29CC-5A90-211DCDA6A2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4E6347-F3A7-4D03-6509-96006B95B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7E794C-7B37-9AD4-74F2-2CA415D9E969}"/>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5" name="Footer Placeholder 4">
            <a:extLst>
              <a:ext uri="{FF2B5EF4-FFF2-40B4-BE49-F238E27FC236}">
                <a16:creationId xmlns:a16="http://schemas.microsoft.com/office/drawing/2014/main" id="{A49449A4-4631-D486-B100-A02050E3FF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781263-CA00-EC93-893E-A0044EAD3189}"/>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135748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8414-50FD-4524-2CCF-B2725680B9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EFFCB5-33DC-799D-233C-612D0B67D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EB9C3B-0E9B-CA30-92A6-32E7AB151B02}"/>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5" name="Footer Placeholder 4">
            <a:extLst>
              <a:ext uri="{FF2B5EF4-FFF2-40B4-BE49-F238E27FC236}">
                <a16:creationId xmlns:a16="http://schemas.microsoft.com/office/drawing/2014/main" id="{57D0A137-DA25-D298-8E1D-B985FCED0D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1C6D2-4FB3-9140-E38C-2C181815FEA4}"/>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1321416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CE5E-5B77-CCF6-821C-0C53E6E4A0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215823D-D43A-B295-0EA4-58DA78A55D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FD6E03-8411-7C22-BFA5-B1D9BF23C4E1}"/>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5" name="Footer Placeholder 4">
            <a:extLst>
              <a:ext uri="{FF2B5EF4-FFF2-40B4-BE49-F238E27FC236}">
                <a16:creationId xmlns:a16="http://schemas.microsoft.com/office/drawing/2014/main" id="{0E66028E-832F-A3B3-EFEF-CCB701F550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268B66-5FA5-3E9D-8860-3B0DFDC2151A}"/>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366392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8A54-C81B-1C03-D080-A1B3B4845B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89EEEF-2F8F-85FD-7485-D634D9CA0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146674-791E-4AEC-5E0F-624013B9E9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D21ABC-6CE3-AC9B-27F8-3F11C62126E2}"/>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6" name="Footer Placeholder 5">
            <a:extLst>
              <a:ext uri="{FF2B5EF4-FFF2-40B4-BE49-F238E27FC236}">
                <a16:creationId xmlns:a16="http://schemas.microsoft.com/office/drawing/2014/main" id="{1AC97CC0-038E-2AEE-9D36-37464828D1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34CE4C-68BB-7592-4808-650C1018F635}"/>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201656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1A6A-C901-D7DA-3753-C2CF5C0A91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D84AD4-F012-BA39-5077-74BA4B8504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205D82-8F8B-E4EA-C681-9552D52C19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AA6380-7495-4232-1198-D12A1E71E8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57284D-2AA0-1E55-6587-11CBA2DAEC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4201E8-5900-AC79-D0E1-7FB3621D48E9}"/>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8" name="Footer Placeholder 7">
            <a:extLst>
              <a:ext uri="{FF2B5EF4-FFF2-40B4-BE49-F238E27FC236}">
                <a16:creationId xmlns:a16="http://schemas.microsoft.com/office/drawing/2014/main" id="{16200FFD-5D64-8049-B46C-D3A17F20F9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77C20C-5D72-22BF-B992-2610880BAB5B}"/>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32090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D1C29-BBEC-05DF-68FE-6FD981DB2B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AE80C7-B96D-6D4D-EF7D-16DD88AEBB9B}"/>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4" name="Footer Placeholder 3">
            <a:extLst>
              <a:ext uri="{FF2B5EF4-FFF2-40B4-BE49-F238E27FC236}">
                <a16:creationId xmlns:a16="http://schemas.microsoft.com/office/drawing/2014/main" id="{901612E5-2DAA-42D2-7265-D86DF628E0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0EE970-5E48-0DFC-FE9C-D1552AA41D6A}"/>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41484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CBFAF-D41B-F288-5F48-F5AB6870AED0}"/>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3" name="Footer Placeholder 2">
            <a:extLst>
              <a:ext uri="{FF2B5EF4-FFF2-40B4-BE49-F238E27FC236}">
                <a16:creationId xmlns:a16="http://schemas.microsoft.com/office/drawing/2014/main" id="{D0D40EF6-5D7F-96B2-F680-EB1D58B287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FA4EDA-F6BD-FF4E-24D9-5E9DC07AB184}"/>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136833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0AF0-4A51-DB8F-09B4-50C3B9223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45C51-DEF1-0B7B-16E2-4310713C0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640D2C8-FDF7-2AE8-CD98-ABAEE1B22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9B2B93-B92D-D70B-F8B7-050375A314C2}"/>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6" name="Footer Placeholder 5">
            <a:extLst>
              <a:ext uri="{FF2B5EF4-FFF2-40B4-BE49-F238E27FC236}">
                <a16:creationId xmlns:a16="http://schemas.microsoft.com/office/drawing/2014/main" id="{3411A753-17E6-F653-CDEB-31A1B613FF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91BE36-B05B-1937-67A2-D5CBB5D82746}"/>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274813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C398-6CC4-79DB-032D-3A6844347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573D5E-7AD3-1629-96B1-3A704D1573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F7FF29-25A6-7B2B-470C-E3DFFCBE5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139484-A1C4-092E-1BE0-81DA2D400C70}"/>
              </a:ext>
            </a:extLst>
          </p:cNvPr>
          <p:cNvSpPr>
            <a:spLocks noGrp="1"/>
          </p:cNvSpPr>
          <p:nvPr>
            <p:ph type="dt" sz="half" idx="10"/>
          </p:nvPr>
        </p:nvSpPr>
        <p:spPr/>
        <p:txBody>
          <a:bodyPr/>
          <a:lstStyle/>
          <a:p>
            <a:fld id="{9DC53050-99B3-4287-B1A6-C811FAF37BE3}" type="datetimeFigureOut">
              <a:rPr lang="en-GB" smtClean="0"/>
              <a:t>20/07/2025</a:t>
            </a:fld>
            <a:endParaRPr lang="en-GB"/>
          </a:p>
        </p:txBody>
      </p:sp>
      <p:sp>
        <p:nvSpPr>
          <p:cNvPr id="6" name="Footer Placeholder 5">
            <a:extLst>
              <a:ext uri="{FF2B5EF4-FFF2-40B4-BE49-F238E27FC236}">
                <a16:creationId xmlns:a16="http://schemas.microsoft.com/office/drawing/2014/main" id="{80A10437-C111-BD18-7EFE-1CF11CB3E0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AD7F77-3608-E9F9-CE0C-FD2BEB1F5B76}"/>
              </a:ext>
            </a:extLst>
          </p:cNvPr>
          <p:cNvSpPr>
            <a:spLocks noGrp="1"/>
          </p:cNvSpPr>
          <p:nvPr>
            <p:ph type="sldNum" sz="quarter" idx="12"/>
          </p:nvPr>
        </p:nvSpPr>
        <p:spPr/>
        <p:txBody>
          <a:bodyPr/>
          <a:lstStyle/>
          <a:p>
            <a:fld id="{2CE41058-2985-4DFF-A11B-1CEC24F8C1A5}" type="slidenum">
              <a:rPr lang="en-GB" smtClean="0"/>
              <a:t>‹#›</a:t>
            </a:fld>
            <a:endParaRPr lang="en-GB"/>
          </a:p>
        </p:txBody>
      </p:sp>
    </p:spTree>
    <p:extLst>
      <p:ext uri="{BB962C8B-B14F-4D97-AF65-F5344CB8AC3E}">
        <p14:creationId xmlns:p14="http://schemas.microsoft.com/office/powerpoint/2010/main" val="145157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391C0-A3DF-412C-2561-56835A5AE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F469D2-B323-7232-7F61-D611320C0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73C230-38FF-89F5-9F0A-EEEB3C9DBC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53050-99B3-4287-B1A6-C811FAF37BE3}" type="datetimeFigureOut">
              <a:rPr lang="en-GB" smtClean="0"/>
              <a:t>20/07/2025</a:t>
            </a:fld>
            <a:endParaRPr lang="en-GB"/>
          </a:p>
        </p:txBody>
      </p:sp>
      <p:sp>
        <p:nvSpPr>
          <p:cNvPr id="5" name="Footer Placeholder 4">
            <a:extLst>
              <a:ext uri="{FF2B5EF4-FFF2-40B4-BE49-F238E27FC236}">
                <a16:creationId xmlns:a16="http://schemas.microsoft.com/office/drawing/2014/main" id="{126766E7-1BB5-3AAB-94C3-70CE5437E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9E6D0B-2149-06FC-3285-C5554EED4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41058-2985-4DFF-A11B-1CEC24F8C1A5}" type="slidenum">
              <a:rPr lang="en-GB" smtClean="0"/>
              <a:t>‹#›</a:t>
            </a:fld>
            <a:endParaRPr lang="en-GB"/>
          </a:p>
        </p:txBody>
      </p:sp>
    </p:spTree>
    <p:extLst>
      <p:ext uri="{BB962C8B-B14F-4D97-AF65-F5344CB8AC3E}">
        <p14:creationId xmlns:p14="http://schemas.microsoft.com/office/powerpoint/2010/main" val="1924991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48B1-0DEB-0BB7-824B-6F099708335F}"/>
              </a:ext>
            </a:extLst>
          </p:cNvPr>
          <p:cNvSpPr>
            <a:spLocks noGrp="1"/>
          </p:cNvSpPr>
          <p:nvPr>
            <p:ph type="ctrTitle"/>
          </p:nvPr>
        </p:nvSpPr>
        <p:spPr>
          <a:xfrm>
            <a:off x="1691149" y="1781124"/>
            <a:ext cx="9144000" cy="2387600"/>
          </a:xfrm>
        </p:spPr>
        <p:txBody>
          <a:bodyPr>
            <a:noAutofit/>
          </a:bodyPr>
          <a:lstStyle/>
          <a:p>
            <a:r>
              <a:rPr lang="en-GB" sz="4000" dirty="0"/>
              <a:t>Investigating Structural Relaxations in epoxy – A unification of Microscopic and Macroscopic methods</a:t>
            </a:r>
          </a:p>
        </p:txBody>
      </p:sp>
      <p:sp>
        <p:nvSpPr>
          <p:cNvPr id="3" name="Subtitle 2">
            <a:extLst>
              <a:ext uri="{FF2B5EF4-FFF2-40B4-BE49-F238E27FC236}">
                <a16:creationId xmlns:a16="http://schemas.microsoft.com/office/drawing/2014/main" id="{DAC4E562-EE13-0B75-27A1-B64CABC0B4D2}"/>
              </a:ext>
            </a:extLst>
          </p:cNvPr>
          <p:cNvSpPr>
            <a:spLocks noGrp="1"/>
          </p:cNvSpPr>
          <p:nvPr>
            <p:ph type="subTitle" idx="1"/>
          </p:nvPr>
        </p:nvSpPr>
        <p:spPr>
          <a:xfrm>
            <a:off x="8436078" y="6148593"/>
            <a:ext cx="3657600" cy="448852"/>
          </a:xfrm>
        </p:spPr>
        <p:txBody>
          <a:bodyPr>
            <a:normAutofit fontScale="62500" lnSpcReduction="20000"/>
          </a:bodyPr>
          <a:lstStyle/>
          <a:p>
            <a:r>
              <a:rPr lang="en-GB" dirty="0"/>
              <a:t>B A Orton, S P Cottrell N K Chalashkanov</a:t>
            </a:r>
          </a:p>
        </p:txBody>
      </p:sp>
    </p:spTree>
    <p:extLst>
      <p:ext uri="{BB962C8B-B14F-4D97-AF65-F5344CB8AC3E}">
        <p14:creationId xmlns:p14="http://schemas.microsoft.com/office/powerpoint/2010/main" val="2037289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3731-7BDE-B251-D45B-8B68A3303720}"/>
              </a:ext>
            </a:extLst>
          </p:cNvPr>
          <p:cNvSpPr>
            <a:spLocks noGrp="1"/>
          </p:cNvSpPr>
          <p:nvPr>
            <p:ph type="title"/>
          </p:nvPr>
        </p:nvSpPr>
        <p:spPr/>
        <p:txBody>
          <a:bodyPr/>
          <a:lstStyle/>
          <a:p>
            <a:r>
              <a:rPr lang="en-GB" dirty="0"/>
              <a:t>Hypothesis </a:t>
            </a:r>
          </a:p>
        </p:txBody>
      </p:sp>
      <p:sp>
        <p:nvSpPr>
          <p:cNvPr id="3" name="Content Placeholder 2">
            <a:extLst>
              <a:ext uri="{FF2B5EF4-FFF2-40B4-BE49-F238E27FC236}">
                <a16:creationId xmlns:a16="http://schemas.microsoft.com/office/drawing/2014/main" id="{348F2B22-F0F6-8E60-CEC7-0F30E6776892}"/>
              </a:ext>
            </a:extLst>
          </p:cNvPr>
          <p:cNvSpPr>
            <a:spLocks noGrp="1"/>
          </p:cNvSpPr>
          <p:nvPr>
            <p:ph idx="1"/>
          </p:nvPr>
        </p:nvSpPr>
        <p:spPr>
          <a:xfrm>
            <a:off x="838200" y="3173924"/>
            <a:ext cx="10515600" cy="1133885"/>
          </a:xfrm>
        </p:spPr>
        <p:txBody>
          <a:bodyPr>
            <a:normAutofit fontScale="85000" lnSpcReduction="10000"/>
          </a:bodyPr>
          <a:lstStyle/>
          <a:p>
            <a:pPr marL="0" indent="0">
              <a:buNone/>
            </a:pPr>
            <a:r>
              <a:rPr lang="en-GB" dirty="0"/>
              <a:t>As the temperature increases the rings come into close proximity as the whole ring moves on the (moving) main chain. Consequently, the probability of charge hopping and tunnelling increases, thereby increasing the conduction current </a:t>
            </a:r>
          </a:p>
        </p:txBody>
      </p:sp>
    </p:spTree>
    <p:extLst>
      <p:ext uri="{BB962C8B-B14F-4D97-AF65-F5344CB8AC3E}">
        <p14:creationId xmlns:p14="http://schemas.microsoft.com/office/powerpoint/2010/main" val="45884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E9B5-1C91-BCDC-AC51-C04AEFDCDC64}"/>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75F97854-976E-BDE7-2F2C-00C2192EE122}"/>
              </a:ext>
            </a:extLst>
          </p:cNvPr>
          <p:cNvSpPr>
            <a:spLocks noGrp="1"/>
          </p:cNvSpPr>
          <p:nvPr>
            <p:ph idx="1"/>
          </p:nvPr>
        </p:nvSpPr>
        <p:spPr>
          <a:xfrm>
            <a:off x="838200" y="1253331"/>
            <a:ext cx="10515600" cy="4351338"/>
          </a:xfrm>
        </p:spPr>
        <p:txBody>
          <a:bodyPr>
            <a:normAutofit fontScale="92500" lnSpcReduction="10000"/>
          </a:bodyPr>
          <a:lstStyle/>
          <a:p>
            <a:pPr marL="0" indent="0">
              <a:buNone/>
            </a:pPr>
            <a:endParaRPr lang="en-GB" dirty="0"/>
          </a:p>
          <a:p>
            <a:r>
              <a:rPr lang="en-GB" dirty="0"/>
              <a:t>Muonium is present in DGEBA and forms a radical on the Phenyl rings</a:t>
            </a:r>
          </a:p>
          <a:p>
            <a:r>
              <a:rPr lang="en-GB" dirty="0"/>
              <a:t>There are distinct changes in the muon relaxation at temperatures corresponding to polymeric relaxations</a:t>
            </a:r>
          </a:p>
          <a:p>
            <a:r>
              <a:rPr lang="en-GB" dirty="0"/>
              <a:t>The glass transition temperature is easily determined from </a:t>
            </a:r>
            <a:r>
              <a:rPr lang="en-GB" dirty="0" err="1"/>
              <a:t>uSR</a:t>
            </a:r>
            <a:endParaRPr lang="en-GB" dirty="0"/>
          </a:p>
          <a:p>
            <a:r>
              <a:rPr lang="en-GB" dirty="0"/>
              <a:t>Activation energies can be determined from </a:t>
            </a:r>
            <a:r>
              <a:rPr lang="en-GB" dirty="0" err="1"/>
              <a:t>uSR</a:t>
            </a:r>
            <a:r>
              <a:rPr lang="en-GB" dirty="0"/>
              <a:t> and BDS and show a good correlation at cryogenic temperatures in the gamma relaxation region </a:t>
            </a:r>
          </a:p>
          <a:p>
            <a:r>
              <a:rPr lang="en-GB" dirty="0"/>
              <a:t>ALC scans show distinct families of </a:t>
            </a:r>
            <a:r>
              <a:rPr lang="en-GB" dirty="0" err="1"/>
              <a:t>lineshape</a:t>
            </a:r>
            <a:r>
              <a:rPr lang="en-GB" dirty="0"/>
              <a:t> in the different relaxation regions </a:t>
            </a:r>
          </a:p>
          <a:p>
            <a:r>
              <a:rPr lang="en-GB" dirty="0"/>
              <a:t>Combined with DFT and simulations they can potentially be used to determine the type of ring motion </a:t>
            </a:r>
          </a:p>
          <a:p>
            <a:endParaRPr lang="en-GB" dirty="0"/>
          </a:p>
        </p:txBody>
      </p:sp>
    </p:spTree>
    <p:extLst>
      <p:ext uri="{BB962C8B-B14F-4D97-AF65-F5344CB8AC3E}">
        <p14:creationId xmlns:p14="http://schemas.microsoft.com/office/powerpoint/2010/main" val="25146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987D-3397-E685-8B23-3773980EFAFA}"/>
              </a:ext>
            </a:extLst>
          </p:cNvPr>
          <p:cNvSpPr>
            <a:spLocks noGrp="1"/>
          </p:cNvSpPr>
          <p:nvPr>
            <p:ph type="title"/>
          </p:nvPr>
        </p:nvSpPr>
        <p:spPr/>
        <p:txBody>
          <a:bodyPr/>
          <a:lstStyle/>
          <a:p>
            <a:r>
              <a:rPr lang="en-GB" dirty="0"/>
              <a:t>Future work</a:t>
            </a:r>
          </a:p>
        </p:txBody>
      </p:sp>
      <p:sp>
        <p:nvSpPr>
          <p:cNvPr id="3" name="Content Placeholder 2">
            <a:extLst>
              <a:ext uri="{FF2B5EF4-FFF2-40B4-BE49-F238E27FC236}">
                <a16:creationId xmlns:a16="http://schemas.microsoft.com/office/drawing/2014/main" id="{7E679A71-BB1F-CFD5-8F82-4E2C3E36DC67}"/>
              </a:ext>
            </a:extLst>
          </p:cNvPr>
          <p:cNvSpPr>
            <a:spLocks noGrp="1"/>
          </p:cNvSpPr>
          <p:nvPr>
            <p:ph idx="1"/>
          </p:nvPr>
        </p:nvSpPr>
        <p:spPr/>
        <p:txBody>
          <a:bodyPr/>
          <a:lstStyle/>
          <a:p>
            <a:pPr marL="0" indent="0">
              <a:buNone/>
            </a:pPr>
            <a:endParaRPr lang="en-GB" dirty="0"/>
          </a:p>
          <a:p>
            <a:r>
              <a:rPr lang="en-GB" dirty="0"/>
              <a:t>Carry out more detailed </a:t>
            </a:r>
            <a:r>
              <a:rPr lang="en-GB" dirty="0" err="1"/>
              <a:t>uSR</a:t>
            </a:r>
            <a:r>
              <a:rPr lang="en-GB" dirty="0"/>
              <a:t> and BDS measurements in the gamma relaxation temperature region to improve the accuracy of the activation energy calculations as well as in the beta region to establish an </a:t>
            </a:r>
            <a:r>
              <a:rPr lang="en-GB" dirty="0" err="1"/>
              <a:t>Ea</a:t>
            </a:r>
            <a:r>
              <a:rPr lang="en-GB" dirty="0"/>
              <a:t>β</a:t>
            </a:r>
          </a:p>
          <a:p>
            <a:r>
              <a:rPr lang="en-GB" dirty="0"/>
              <a:t>Further model ALC spectra and carry out simulations to determine in what manner the motion of the Phenyl ring changes </a:t>
            </a:r>
          </a:p>
          <a:p>
            <a:endParaRPr lang="en-GB" dirty="0"/>
          </a:p>
        </p:txBody>
      </p:sp>
    </p:spTree>
    <p:extLst>
      <p:ext uri="{BB962C8B-B14F-4D97-AF65-F5344CB8AC3E}">
        <p14:creationId xmlns:p14="http://schemas.microsoft.com/office/powerpoint/2010/main" val="1640403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A8E0-7B04-20B6-32E8-D5272986D53C}"/>
              </a:ext>
            </a:extLst>
          </p:cNvPr>
          <p:cNvSpPr>
            <a:spLocks noGrp="1"/>
          </p:cNvSpPr>
          <p:nvPr>
            <p:ph type="title"/>
          </p:nvPr>
        </p:nvSpPr>
        <p:spPr/>
        <p:txBody>
          <a:bodyPr/>
          <a:lstStyle/>
          <a:p>
            <a:r>
              <a:rPr lang="en-GB" dirty="0"/>
              <a:t>Thanks</a:t>
            </a:r>
          </a:p>
        </p:txBody>
      </p:sp>
      <p:sp>
        <p:nvSpPr>
          <p:cNvPr id="3" name="Content Placeholder 2">
            <a:extLst>
              <a:ext uri="{FF2B5EF4-FFF2-40B4-BE49-F238E27FC236}">
                <a16:creationId xmlns:a16="http://schemas.microsoft.com/office/drawing/2014/main" id="{460593BB-D2C8-8891-55A8-DBAFAA75FBEC}"/>
              </a:ext>
            </a:extLst>
          </p:cNvPr>
          <p:cNvSpPr>
            <a:spLocks noGrp="1"/>
          </p:cNvSpPr>
          <p:nvPr>
            <p:ph idx="1"/>
          </p:nvPr>
        </p:nvSpPr>
        <p:spPr>
          <a:xfrm>
            <a:off x="838200" y="1968500"/>
            <a:ext cx="10515600" cy="1325563"/>
          </a:xfrm>
        </p:spPr>
        <p:txBody>
          <a:bodyPr/>
          <a:lstStyle/>
          <a:p>
            <a:pPr marL="0" indent="0">
              <a:buNone/>
            </a:pPr>
            <a:r>
              <a:rPr lang="en-GB" dirty="0"/>
              <a:t>I would like to thank the ISIS facility for use of the EMU and </a:t>
            </a:r>
            <a:r>
              <a:rPr lang="en-GB" dirty="0" err="1"/>
              <a:t>HiFI</a:t>
            </a:r>
            <a:r>
              <a:rPr lang="en-GB" dirty="0"/>
              <a:t> instruments, Steve Cottrell for all of his input as well as the rest of the muon group for their help over the years</a:t>
            </a:r>
          </a:p>
        </p:txBody>
      </p:sp>
    </p:spTree>
    <p:extLst>
      <p:ext uri="{BB962C8B-B14F-4D97-AF65-F5344CB8AC3E}">
        <p14:creationId xmlns:p14="http://schemas.microsoft.com/office/powerpoint/2010/main" val="415137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69339-1B80-0138-8BB5-5CDDB2AED3B5}"/>
              </a:ext>
            </a:extLst>
          </p:cNvPr>
          <p:cNvSpPr>
            <a:spLocks noGrp="1"/>
          </p:cNvSpPr>
          <p:nvPr>
            <p:ph type="title"/>
          </p:nvPr>
        </p:nvSpPr>
        <p:spPr>
          <a:xfrm>
            <a:off x="609600" y="-37901"/>
            <a:ext cx="10515600" cy="1325563"/>
          </a:xfrm>
        </p:spPr>
        <p:txBody>
          <a:bodyPr/>
          <a:lstStyle/>
          <a:p>
            <a:r>
              <a:rPr lang="en-GB" dirty="0"/>
              <a:t>ISIS facility / Motivation </a:t>
            </a:r>
          </a:p>
        </p:txBody>
      </p:sp>
      <p:pic>
        <p:nvPicPr>
          <p:cNvPr id="4" name="Picture 3">
            <a:extLst>
              <a:ext uri="{FF2B5EF4-FFF2-40B4-BE49-F238E27FC236}">
                <a16:creationId xmlns:a16="http://schemas.microsoft.com/office/drawing/2014/main" id="{B1F5E711-A499-A4CF-F948-AB4553088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04758">
            <a:off x="8195094" y="587834"/>
            <a:ext cx="3044297" cy="3863340"/>
          </a:xfrm>
          <a:prstGeom prst="rect">
            <a:avLst/>
          </a:prstGeom>
        </p:spPr>
      </p:pic>
      <p:sp>
        <p:nvSpPr>
          <p:cNvPr id="5" name="Title 1">
            <a:extLst>
              <a:ext uri="{FF2B5EF4-FFF2-40B4-BE49-F238E27FC236}">
                <a16:creationId xmlns:a16="http://schemas.microsoft.com/office/drawing/2014/main" id="{6D46BC1C-5026-4008-BEB4-B429A1D87646}"/>
              </a:ext>
            </a:extLst>
          </p:cNvPr>
          <p:cNvSpPr txBox="1">
            <a:spLocks/>
          </p:cNvSpPr>
          <p:nvPr/>
        </p:nvSpPr>
        <p:spPr>
          <a:xfrm>
            <a:off x="4937043" y="2079191"/>
            <a:ext cx="3474720" cy="7570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latin typeface="Calibri (Body)"/>
                <a:cs typeface="Times New Roman" panose="02020603050405020304" pitchFamily="18" charset="0"/>
              </a:rPr>
              <a:t>ISIS – The source </a:t>
            </a:r>
          </a:p>
        </p:txBody>
      </p:sp>
      <p:sp>
        <p:nvSpPr>
          <p:cNvPr id="6" name="Content Placeholder 2">
            <a:extLst>
              <a:ext uri="{FF2B5EF4-FFF2-40B4-BE49-F238E27FC236}">
                <a16:creationId xmlns:a16="http://schemas.microsoft.com/office/drawing/2014/main" id="{D46F47D0-9493-E58D-E795-6B8FC2015793}"/>
              </a:ext>
            </a:extLst>
          </p:cNvPr>
          <p:cNvSpPr>
            <a:spLocks noGrp="1"/>
          </p:cNvSpPr>
          <p:nvPr>
            <p:ph idx="1"/>
          </p:nvPr>
        </p:nvSpPr>
        <p:spPr>
          <a:xfrm>
            <a:off x="10327005" y="3500717"/>
            <a:ext cx="1864995" cy="1651000"/>
          </a:xfrm>
        </p:spPr>
        <p:txBody>
          <a:bodyPr>
            <a:noAutofit/>
          </a:bodyPr>
          <a:lstStyle/>
          <a:p>
            <a:pPr marL="0" indent="0">
              <a:buNone/>
            </a:pPr>
            <a:r>
              <a:rPr lang="en-GB" sz="2400" dirty="0">
                <a:latin typeface="Calibri (Body)"/>
                <a:cs typeface="Times New Roman" panose="02020603050405020304" pitchFamily="18" charset="0"/>
              </a:rPr>
              <a:t>Main Magnets</a:t>
            </a:r>
          </a:p>
        </p:txBody>
      </p:sp>
      <p:pic>
        <p:nvPicPr>
          <p:cNvPr id="7" name="Picture 6">
            <a:extLst>
              <a:ext uri="{FF2B5EF4-FFF2-40B4-BE49-F238E27FC236}">
                <a16:creationId xmlns:a16="http://schemas.microsoft.com/office/drawing/2014/main" id="{F95E350F-B932-FB1D-E2B0-10A6227EEF04}"/>
              </a:ext>
            </a:extLst>
          </p:cNvPr>
          <p:cNvPicPr>
            <a:picLocks noChangeAspect="1"/>
          </p:cNvPicPr>
          <p:nvPr/>
        </p:nvPicPr>
        <p:blipFill>
          <a:blip r:embed="rId4"/>
          <a:stretch>
            <a:fillRect/>
          </a:stretch>
        </p:blipFill>
        <p:spPr>
          <a:xfrm>
            <a:off x="8204609" y="4262089"/>
            <a:ext cx="2482583" cy="1852674"/>
          </a:xfrm>
          <a:prstGeom prst="ellipse">
            <a:avLst/>
          </a:prstGeom>
        </p:spPr>
      </p:pic>
      <p:pic>
        <p:nvPicPr>
          <p:cNvPr id="8" name="Picture 7">
            <a:extLst>
              <a:ext uri="{FF2B5EF4-FFF2-40B4-BE49-F238E27FC236}">
                <a16:creationId xmlns:a16="http://schemas.microsoft.com/office/drawing/2014/main" id="{8C943006-E8D6-2C72-FFAF-6CDBA06926A4}"/>
              </a:ext>
            </a:extLst>
          </p:cNvPr>
          <p:cNvPicPr>
            <a:picLocks noChangeAspect="1"/>
          </p:cNvPicPr>
          <p:nvPr/>
        </p:nvPicPr>
        <p:blipFill>
          <a:blip r:embed="rId5"/>
          <a:stretch>
            <a:fillRect/>
          </a:stretch>
        </p:blipFill>
        <p:spPr>
          <a:xfrm>
            <a:off x="400050" y="805874"/>
            <a:ext cx="3860865" cy="2757761"/>
          </a:xfrm>
          <a:prstGeom prst="ellipse">
            <a:avLst/>
          </a:prstGeom>
        </p:spPr>
      </p:pic>
      <p:pic>
        <p:nvPicPr>
          <p:cNvPr id="9" name="Picture 8">
            <a:extLst>
              <a:ext uri="{FF2B5EF4-FFF2-40B4-BE49-F238E27FC236}">
                <a16:creationId xmlns:a16="http://schemas.microsoft.com/office/drawing/2014/main" id="{0B74CEEC-E8C2-5609-CD56-5B9D97BDBD7E}"/>
              </a:ext>
            </a:extLst>
          </p:cNvPr>
          <p:cNvPicPr>
            <a:picLocks noChangeAspect="1"/>
          </p:cNvPicPr>
          <p:nvPr/>
        </p:nvPicPr>
        <p:blipFill>
          <a:blip r:embed="rId6"/>
          <a:stretch>
            <a:fillRect/>
          </a:stretch>
        </p:blipFill>
        <p:spPr>
          <a:xfrm>
            <a:off x="2474757" y="3399150"/>
            <a:ext cx="5456330" cy="2398202"/>
          </a:xfrm>
          <a:prstGeom prst="ellipse">
            <a:avLst/>
          </a:prstGeom>
        </p:spPr>
      </p:pic>
      <p:cxnSp>
        <p:nvCxnSpPr>
          <p:cNvPr id="10" name="Straight Arrow Connector 9">
            <a:extLst>
              <a:ext uri="{FF2B5EF4-FFF2-40B4-BE49-F238E27FC236}">
                <a16:creationId xmlns:a16="http://schemas.microsoft.com/office/drawing/2014/main" id="{DE86A1F2-2C3F-86BA-60CA-3FB87D702D8E}"/>
              </a:ext>
            </a:extLst>
          </p:cNvPr>
          <p:cNvCxnSpPr>
            <a:cxnSpLocks/>
          </p:cNvCxnSpPr>
          <p:nvPr/>
        </p:nvCxnSpPr>
        <p:spPr>
          <a:xfrm flipH="1" flipV="1">
            <a:off x="6397754" y="3728612"/>
            <a:ext cx="2946782" cy="1406381"/>
          </a:xfrm>
          <a:prstGeom prst="straightConnector1">
            <a:avLst/>
          </a:prstGeom>
          <a:ln w="444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41D2838B-BF94-5C47-49BA-497E6D7D4DF8}"/>
              </a:ext>
            </a:extLst>
          </p:cNvPr>
          <p:cNvCxnSpPr>
            <a:cxnSpLocks/>
          </p:cNvCxnSpPr>
          <p:nvPr/>
        </p:nvCxnSpPr>
        <p:spPr>
          <a:xfrm flipH="1" flipV="1">
            <a:off x="3156155" y="1986116"/>
            <a:ext cx="1398147" cy="1413034"/>
          </a:xfrm>
          <a:prstGeom prst="straightConnector1">
            <a:avLst/>
          </a:prstGeom>
          <a:ln w="4445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5262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9D122-3741-3FED-E4E8-E5F73E0A4BD4}"/>
              </a:ext>
            </a:extLst>
          </p:cNvPr>
          <p:cNvSpPr>
            <a:spLocks noGrp="1"/>
          </p:cNvSpPr>
          <p:nvPr>
            <p:ph type="title"/>
          </p:nvPr>
        </p:nvSpPr>
        <p:spPr>
          <a:xfrm>
            <a:off x="946083" y="143550"/>
            <a:ext cx="10515600" cy="994381"/>
          </a:xfrm>
        </p:spPr>
        <p:txBody>
          <a:bodyPr/>
          <a:lstStyle/>
          <a:p>
            <a:r>
              <a:rPr lang="en-GB" dirty="0"/>
              <a:t>Breakdown</a:t>
            </a:r>
          </a:p>
        </p:txBody>
      </p:sp>
      <p:pic>
        <p:nvPicPr>
          <p:cNvPr id="4" name="Picture 3">
            <a:extLst>
              <a:ext uri="{FF2B5EF4-FFF2-40B4-BE49-F238E27FC236}">
                <a16:creationId xmlns:a16="http://schemas.microsoft.com/office/drawing/2014/main" id="{DBE45C44-498A-5E96-2D2A-60C70B4A7B47}"/>
              </a:ext>
            </a:extLst>
          </p:cNvPr>
          <p:cNvPicPr>
            <a:picLocks noChangeAspect="1"/>
          </p:cNvPicPr>
          <p:nvPr/>
        </p:nvPicPr>
        <p:blipFill>
          <a:blip r:embed="rId3"/>
          <a:stretch>
            <a:fillRect/>
          </a:stretch>
        </p:blipFill>
        <p:spPr>
          <a:xfrm>
            <a:off x="336617" y="1437653"/>
            <a:ext cx="5759383" cy="4324050"/>
          </a:xfrm>
          <a:prstGeom prst="rect">
            <a:avLst/>
          </a:prstGeom>
        </p:spPr>
      </p:pic>
      <p:sp>
        <p:nvSpPr>
          <p:cNvPr id="5" name="TextBox 4">
            <a:extLst>
              <a:ext uri="{FF2B5EF4-FFF2-40B4-BE49-F238E27FC236}">
                <a16:creationId xmlns:a16="http://schemas.microsoft.com/office/drawing/2014/main" id="{FDD64556-E70F-C366-7171-1C9C0AFBFA5A}"/>
              </a:ext>
            </a:extLst>
          </p:cNvPr>
          <p:cNvSpPr txBox="1"/>
          <p:nvPr/>
        </p:nvSpPr>
        <p:spPr>
          <a:xfrm>
            <a:off x="6281360" y="3203324"/>
            <a:ext cx="5440712" cy="3693319"/>
          </a:xfrm>
          <a:prstGeom prst="rect">
            <a:avLst/>
          </a:prstGeom>
          <a:noFill/>
        </p:spPr>
        <p:txBody>
          <a:bodyPr wrap="square" rtlCol="0">
            <a:spAutoFit/>
          </a:bodyPr>
          <a:lstStyle/>
          <a:p>
            <a:r>
              <a:rPr lang="en-GB" u="sng" dirty="0"/>
              <a:t>Breakdown</a:t>
            </a:r>
          </a:p>
          <a:p>
            <a:pPr marL="285750" indent="-285750">
              <a:buFont typeface="Arial" panose="020B0604020202020204" pitchFamily="34" charset="0"/>
              <a:buChar char="•"/>
            </a:pPr>
            <a:r>
              <a:rPr lang="en-GB" dirty="0"/>
              <a:t>Dielectric separating conductors is unable to prevent conduction current flowing due to physical changes in composition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Charge distribution and dynamics are ultimately responsible for breakdown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are looking at macroscopic and microscopic methods of studying charge dynamics and how it is affected by the underlying structural dynamics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A3CCD7C3-E0E7-1987-9E99-65EF1F4DACFC}"/>
              </a:ext>
            </a:extLst>
          </p:cNvPr>
          <p:cNvPicPr>
            <a:picLocks noChangeAspect="1"/>
          </p:cNvPicPr>
          <p:nvPr/>
        </p:nvPicPr>
        <p:blipFill>
          <a:blip r:embed="rId4"/>
          <a:stretch>
            <a:fillRect/>
          </a:stretch>
        </p:blipFill>
        <p:spPr>
          <a:xfrm>
            <a:off x="7057711" y="428769"/>
            <a:ext cx="2787907" cy="1218245"/>
          </a:xfrm>
          <a:prstGeom prst="rect">
            <a:avLst/>
          </a:prstGeom>
        </p:spPr>
      </p:pic>
      <p:cxnSp>
        <p:nvCxnSpPr>
          <p:cNvPr id="8" name="Straight Arrow Connector 7">
            <a:extLst>
              <a:ext uri="{FF2B5EF4-FFF2-40B4-BE49-F238E27FC236}">
                <a16:creationId xmlns:a16="http://schemas.microsoft.com/office/drawing/2014/main" id="{79691451-6343-9D8F-4516-62AD06CBE2E5}"/>
              </a:ext>
            </a:extLst>
          </p:cNvPr>
          <p:cNvCxnSpPr>
            <a:cxnSpLocks/>
          </p:cNvCxnSpPr>
          <p:nvPr/>
        </p:nvCxnSpPr>
        <p:spPr>
          <a:xfrm flipH="1" flipV="1">
            <a:off x="9088956" y="1486010"/>
            <a:ext cx="954331" cy="322007"/>
          </a:xfrm>
          <a:prstGeom prst="straightConnector1">
            <a:avLst/>
          </a:prstGeom>
          <a:ln w="444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0B497236-CBB9-8ED4-7219-623460BDED98}"/>
              </a:ext>
            </a:extLst>
          </p:cNvPr>
          <p:cNvCxnSpPr>
            <a:cxnSpLocks/>
          </p:cNvCxnSpPr>
          <p:nvPr/>
        </p:nvCxnSpPr>
        <p:spPr>
          <a:xfrm flipH="1">
            <a:off x="9193827" y="428769"/>
            <a:ext cx="1303581" cy="208279"/>
          </a:xfrm>
          <a:prstGeom prst="straightConnector1">
            <a:avLst/>
          </a:prstGeom>
          <a:ln w="444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6D4022E0-81AE-A208-2DB4-D3ECE1F53459}"/>
              </a:ext>
            </a:extLst>
          </p:cNvPr>
          <p:cNvCxnSpPr>
            <a:cxnSpLocks/>
          </p:cNvCxnSpPr>
          <p:nvPr/>
        </p:nvCxnSpPr>
        <p:spPr>
          <a:xfrm flipV="1">
            <a:off x="7134987" y="857360"/>
            <a:ext cx="1448524" cy="1297832"/>
          </a:xfrm>
          <a:prstGeom prst="straightConnector1">
            <a:avLst/>
          </a:prstGeom>
          <a:ln w="444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2991D4B-AA66-D908-3C0D-BFB061B85E16}"/>
              </a:ext>
            </a:extLst>
          </p:cNvPr>
          <p:cNvSpPr txBox="1"/>
          <p:nvPr/>
        </p:nvSpPr>
        <p:spPr>
          <a:xfrm>
            <a:off x="10551802" y="244103"/>
            <a:ext cx="1303581" cy="369332"/>
          </a:xfrm>
          <a:prstGeom prst="rect">
            <a:avLst/>
          </a:prstGeom>
          <a:noFill/>
        </p:spPr>
        <p:txBody>
          <a:bodyPr wrap="square" rtlCol="0">
            <a:spAutoFit/>
          </a:bodyPr>
          <a:lstStyle/>
          <a:p>
            <a:r>
              <a:rPr lang="en-GB" dirty="0"/>
              <a:t>Mica tape</a:t>
            </a:r>
          </a:p>
        </p:txBody>
      </p:sp>
      <p:sp>
        <p:nvSpPr>
          <p:cNvPr id="18" name="TextBox 17">
            <a:extLst>
              <a:ext uri="{FF2B5EF4-FFF2-40B4-BE49-F238E27FC236}">
                <a16:creationId xmlns:a16="http://schemas.microsoft.com/office/drawing/2014/main" id="{C5F064F2-3E2E-D7B5-7407-DA1F6256CAEE}"/>
              </a:ext>
            </a:extLst>
          </p:cNvPr>
          <p:cNvSpPr txBox="1"/>
          <p:nvPr/>
        </p:nvSpPr>
        <p:spPr>
          <a:xfrm>
            <a:off x="10158102" y="1623351"/>
            <a:ext cx="1303581" cy="369332"/>
          </a:xfrm>
          <a:prstGeom prst="rect">
            <a:avLst/>
          </a:prstGeom>
          <a:noFill/>
        </p:spPr>
        <p:txBody>
          <a:bodyPr wrap="square" rtlCol="0">
            <a:spAutoFit/>
          </a:bodyPr>
          <a:lstStyle/>
          <a:p>
            <a:r>
              <a:rPr lang="en-GB" dirty="0"/>
              <a:t>Glass tape</a:t>
            </a:r>
          </a:p>
        </p:txBody>
      </p:sp>
      <p:sp>
        <p:nvSpPr>
          <p:cNvPr id="19" name="TextBox 18">
            <a:extLst>
              <a:ext uri="{FF2B5EF4-FFF2-40B4-BE49-F238E27FC236}">
                <a16:creationId xmlns:a16="http://schemas.microsoft.com/office/drawing/2014/main" id="{0386CFAC-8CFC-0069-0D7A-934980EE2228}"/>
              </a:ext>
            </a:extLst>
          </p:cNvPr>
          <p:cNvSpPr txBox="1"/>
          <p:nvPr/>
        </p:nvSpPr>
        <p:spPr>
          <a:xfrm>
            <a:off x="6646552" y="2214451"/>
            <a:ext cx="1303581" cy="646331"/>
          </a:xfrm>
          <a:prstGeom prst="rect">
            <a:avLst/>
          </a:prstGeom>
          <a:noFill/>
        </p:spPr>
        <p:txBody>
          <a:bodyPr wrap="square" rtlCol="0">
            <a:spAutoFit/>
          </a:bodyPr>
          <a:lstStyle/>
          <a:p>
            <a:r>
              <a:rPr lang="en-GB" dirty="0"/>
              <a:t>Epoxy resin (DGEBA)</a:t>
            </a:r>
          </a:p>
        </p:txBody>
      </p:sp>
    </p:spTree>
    <p:extLst>
      <p:ext uri="{BB962C8B-B14F-4D97-AF65-F5344CB8AC3E}">
        <p14:creationId xmlns:p14="http://schemas.microsoft.com/office/powerpoint/2010/main" val="517785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0D59-A82F-7B5A-62B9-8BC9EE36CA7E}"/>
              </a:ext>
            </a:extLst>
          </p:cNvPr>
          <p:cNvSpPr>
            <a:spLocks noGrp="1"/>
          </p:cNvSpPr>
          <p:nvPr>
            <p:ph type="title"/>
          </p:nvPr>
        </p:nvSpPr>
        <p:spPr>
          <a:xfrm>
            <a:off x="111224" y="83359"/>
            <a:ext cx="10515600" cy="1325563"/>
          </a:xfrm>
        </p:spPr>
        <p:txBody>
          <a:bodyPr/>
          <a:lstStyle/>
          <a:p>
            <a:r>
              <a:rPr lang="en-GB" dirty="0"/>
              <a:t>Polymer structure / Relaxations</a:t>
            </a:r>
          </a:p>
        </p:txBody>
      </p:sp>
      <p:pic>
        <p:nvPicPr>
          <p:cNvPr id="5" name="Picture 4">
            <a:extLst>
              <a:ext uri="{FF2B5EF4-FFF2-40B4-BE49-F238E27FC236}">
                <a16:creationId xmlns:a16="http://schemas.microsoft.com/office/drawing/2014/main" id="{FDFC91A6-5612-4CD6-E975-A01CC92854D9}"/>
              </a:ext>
            </a:extLst>
          </p:cNvPr>
          <p:cNvPicPr>
            <a:picLocks noChangeAspect="1"/>
          </p:cNvPicPr>
          <p:nvPr/>
        </p:nvPicPr>
        <p:blipFill>
          <a:blip r:embed="rId3"/>
          <a:stretch>
            <a:fillRect/>
          </a:stretch>
        </p:blipFill>
        <p:spPr>
          <a:xfrm>
            <a:off x="530120" y="1260868"/>
            <a:ext cx="7626211" cy="1325563"/>
          </a:xfrm>
          <a:prstGeom prst="rect">
            <a:avLst/>
          </a:prstGeom>
        </p:spPr>
      </p:pic>
      <p:graphicFrame>
        <p:nvGraphicFramePr>
          <p:cNvPr id="7" name="Table 6">
            <a:extLst>
              <a:ext uri="{FF2B5EF4-FFF2-40B4-BE49-F238E27FC236}">
                <a16:creationId xmlns:a16="http://schemas.microsoft.com/office/drawing/2014/main" id="{0CD2D219-696F-5E3D-4BA6-75E51D377A78}"/>
              </a:ext>
            </a:extLst>
          </p:cNvPr>
          <p:cNvGraphicFramePr>
            <a:graphicFrameLocks noGrp="1"/>
          </p:cNvGraphicFramePr>
          <p:nvPr>
            <p:extLst>
              <p:ext uri="{D42A27DB-BD31-4B8C-83A1-F6EECF244321}">
                <p14:modId xmlns:p14="http://schemas.microsoft.com/office/powerpoint/2010/main" val="2618796762"/>
              </p:ext>
            </p:extLst>
          </p:nvPr>
        </p:nvGraphicFramePr>
        <p:xfrm>
          <a:off x="494627" y="4924517"/>
          <a:ext cx="11071542" cy="1495348"/>
        </p:xfrm>
        <a:graphic>
          <a:graphicData uri="http://schemas.openxmlformats.org/drawingml/2006/table">
            <a:tbl>
              <a:tblPr firstRow="1" bandRow="1">
                <a:tableStyleId>{5C22544A-7EE6-4342-B048-85BDC9FD1C3A}</a:tableStyleId>
              </a:tblPr>
              <a:tblGrid>
                <a:gridCol w="1418506">
                  <a:extLst>
                    <a:ext uri="{9D8B030D-6E8A-4147-A177-3AD203B41FA5}">
                      <a16:colId xmlns:a16="http://schemas.microsoft.com/office/drawing/2014/main" val="2292747058"/>
                    </a:ext>
                  </a:extLst>
                </a:gridCol>
                <a:gridCol w="3231185">
                  <a:extLst>
                    <a:ext uri="{9D8B030D-6E8A-4147-A177-3AD203B41FA5}">
                      <a16:colId xmlns:a16="http://schemas.microsoft.com/office/drawing/2014/main" val="1617125086"/>
                    </a:ext>
                  </a:extLst>
                </a:gridCol>
                <a:gridCol w="4304869">
                  <a:extLst>
                    <a:ext uri="{9D8B030D-6E8A-4147-A177-3AD203B41FA5}">
                      <a16:colId xmlns:a16="http://schemas.microsoft.com/office/drawing/2014/main" val="1286746200"/>
                    </a:ext>
                  </a:extLst>
                </a:gridCol>
                <a:gridCol w="2116982">
                  <a:extLst>
                    <a:ext uri="{9D8B030D-6E8A-4147-A177-3AD203B41FA5}">
                      <a16:colId xmlns:a16="http://schemas.microsoft.com/office/drawing/2014/main" val="2001457469"/>
                    </a:ext>
                  </a:extLst>
                </a:gridCol>
              </a:tblGrid>
              <a:tr h="313618">
                <a:tc>
                  <a:txBody>
                    <a:bodyPr/>
                    <a:lstStyle/>
                    <a:p>
                      <a:r>
                        <a:rPr lang="en-GB" dirty="0"/>
                        <a:t>Relaxation</a:t>
                      </a:r>
                    </a:p>
                  </a:txBody>
                  <a:tcPr/>
                </a:tc>
                <a:tc>
                  <a:txBody>
                    <a:bodyPr/>
                    <a:lstStyle/>
                    <a:p>
                      <a:r>
                        <a:rPr lang="en-GB" dirty="0"/>
                        <a:t>Alpha</a:t>
                      </a:r>
                    </a:p>
                  </a:txBody>
                  <a:tcPr/>
                </a:tc>
                <a:tc>
                  <a:txBody>
                    <a:bodyPr/>
                    <a:lstStyle/>
                    <a:p>
                      <a:r>
                        <a:rPr lang="en-GB" dirty="0"/>
                        <a:t>Beta</a:t>
                      </a:r>
                    </a:p>
                  </a:txBody>
                  <a:tcPr/>
                </a:tc>
                <a:tc>
                  <a:txBody>
                    <a:bodyPr/>
                    <a:lstStyle/>
                    <a:p>
                      <a:r>
                        <a:rPr lang="en-GB" dirty="0"/>
                        <a:t>Gamma</a:t>
                      </a:r>
                    </a:p>
                  </a:txBody>
                  <a:tcPr/>
                </a:tc>
                <a:extLst>
                  <a:ext uri="{0D108BD9-81ED-4DB2-BD59-A6C34878D82A}">
                    <a16:rowId xmlns:a16="http://schemas.microsoft.com/office/drawing/2014/main" val="964307003"/>
                  </a:ext>
                </a:extLst>
              </a:tr>
              <a:tr h="363270">
                <a:tc>
                  <a:txBody>
                    <a:bodyPr/>
                    <a:lstStyle/>
                    <a:p>
                      <a:r>
                        <a:rPr lang="en-GB" dirty="0"/>
                        <a:t>Motion </a:t>
                      </a:r>
                    </a:p>
                  </a:txBody>
                  <a:tcPr/>
                </a:tc>
                <a:tc>
                  <a:txBody>
                    <a:bodyPr/>
                    <a:lstStyle/>
                    <a:p>
                      <a:r>
                        <a:rPr lang="en-GB" dirty="0"/>
                        <a:t>Cooperative main chain motion</a:t>
                      </a:r>
                    </a:p>
                  </a:txBody>
                  <a:tcPr/>
                </a:tc>
                <a:tc>
                  <a:txBody>
                    <a:bodyPr/>
                    <a:lstStyle/>
                    <a:p>
                      <a:r>
                        <a:rPr lang="en-GB" dirty="0"/>
                        <a:t>Segmental main chain / side branch motion</a:t>
                      </a:r>
                    </a:p>
                  </a:txBody>
                  <a:tcPr/>
                </a:tc>
                <a:tc>
                  <a:txBody>
                    <a:bodyPr/>
                    <a:lstStyle/>
                    <a:p>
                      <a:r>
                        <a:rPr lang="en-GB" dirty="0"/>
                        <a:t>Phenyl ring motion</a:t>
                      </a:r>
                    </a:p>
                  </a:txBody>
                  <a:tcPr/>
                </a:tc>
                <a:extLst>
                  <a:ext uri="{0D108BD9-81ED-4DB2-BD59-A6C34878D82A}">
                    <a16:rowId xmlns:a16="http://schemas.microsoft.com/office/drawing/2014/main" val="589754609"/>
                  </a:ext>
                </a:extLst>
              </a:tr>
              <a:tr h="381914">
                <a:tc>
                  <a:txBody>
                    <a:bodyPr/>
                    <a:lstStyle/>
                    <a:p>
                      <a:r>
                        <a:rPr lang="en-GB" dirty="0"/>
                        <a:t>Timescale </a:t>
                      </a:r>
                    </a:p>
                  </a:txBody>
                  <a:tcPr/>
                </a:tc>
                <a:tc>
                  <a:txBody>
                    <a:bodyPr/>
                    <a:lstStyle/>
                    <a:p>
                      <a:r>
                        <a:rPr lang="en-GB" dirty="0"/>
                        <a:t>100 s </a:t>
                      </a:r>
                    </a:p>
                  </a:txBody>
                  <a:tcPr/>
                </a:tc>
                <a:tc>
                  <a:txBody>
                    <a:bodyPr/>
                    <a:lstStyle/>
                    <a:p>
                      <a:r>
                        <a:rPr lang="en-GB" dirty="0"/>
                        <a:t>100us – 100 s</a:t>
                      </a:r>
                    </a:p>
                  </a:txBody>
                  <a:tcPr/>
                </a:tc>
                <a:tc>
                  <a:txBody>
                    <a:bodyPr/>
                    <a:lstStyle/>
                    <a:p>
                      <a:r>
                        <a:rPr lang="en-GB" dirty="0"/>
                        <a:t>1 us</a:t>
                      </a:r>
                    </a:p>
                  </a:txBody>
                  <a:tcPr/>
                </a:tc>
                <a:extLst>
                  <a:ext uri="{0D108BD9-81ED-4DB2-BD59-A6C34878D82A}">
                    <a16:rowId xmlns:a16="http://schemas.microsoft.com/office/drawing/2014/main" val="117415805"/>
                  </a:ext>
                </a:extLst>
              </a:tr>
              <a:tr h="381914">
                <a:tc>
                  <a:txBody>
                    <a:bodyPr/>
                    <a:lstStyle/>
                    <a:p>
                      <a:r>
                        <a:rPr lang="en-GB" dirty="0"/>
                        <a:t>Temperature </a:t>
                      </a:r>
                    </a:p>
                  </a:txBody>
                  <a:tcPr/>
                </a:tc>
                <a:tc>
                  <a:txBody>
                    <a:bodyPr/>
                    <a:lstStyle/>
                    <a:p>
                      <a:r>
                        <a:rPr lang="en-GB" dirty="0"/>
                        <a:t>370 K </a:t>
                      </a:r>
                    </a:p>
                  </a:txBody>
                  <a:tcPr/>
                </a:tc>
                <a:tc>
                  <a:txBody>
                    <a:bodyPr/>
                    <a:lstStyle/>
                    <a:p>
                      <a:r>
                        <a:rPr lang="en-GB" dirty="0"/>
                        <a:t>325 K </a:t>
                      </a:r>
                    </a:p>
                  </a:txBody>
                  <a:tcPr/>
                </a:tc>
                <a:tc>
                  <a:txBody>
                    <a:bodyPr/>
                    <a:lstStyle/>
                    <a:p>
                      <a:r>
                        <a:rPr lang="en-GB" dirty="0"/>
                        <a:t>120 K</a:t>
                      </a:r>
                    </a:p>
                  </a:txBody>
                  <a:tcPr/>
                </a:tc>
                <a:extLst>
                  <a:ext uri="{0D108BD9-81ED-4DB2-BD59-A6C34878D82A}">
                    <a16:rowId xmlns:a16="http://schemas.microsoft.com/office/drawing/2014/main" val="2870480911"/>
                  </a:ext>
                </a:extLst>
              </a:tr>
            </a:tbl>
          </a:graphicData>
        </a:graphic>
      </p:graphicFrame>
      <p:sp>
        <p:nvSpPr>
          <p:cNvPr id="13" name="TextBox 12">
            <a:extLst>
              <a:ext uri="{FF2B5EF4-FFF2-40B4-BE49-F238E27FC236}">
                <a16:creationId xmlns:a16="http://schemas.microsoft.com/office/drawing/2014/main" id="{82E6C0F6-F4BB-F1F9-3C83-BC1A52D0C38F}"/>
              </a:ext>
            </a:extLst>
          </p:cNvPr>
          <p:cNvSpPr txBox="1"/>
          <p:nvPr/>
        </p:nvSpPr>
        <p:spPr>
          <a:xfrm>
            <a:off x="8414038" y="1053288"/>
            <a:ext cx="3084315" cy="2308324"/>
          </a:xfrm>
          <a:prstGeom prst="rect">
            <a:avLst/>
          </a:prstGeom>
          <a:noFill/>
        </p:spPr>
        <p:txBody>
          <a:bodyPr wrap="square" rtlCol="0">
            <a:spAutoFit/>
          </a:bodyPr>
          <a:lstStyle/>
          <a:p>
            <a:pPr marL="285750" indent="-285750">
              <a:buFont typeface="Arial" panose="020B0604020202020204" pitchFamily="34" charset="0"/>
              <a:buChar char="•"/>
            </a:pPr>
            <a:r>
              <a:rPr lang="en-GB" dirty="0"/>
              <a:t>Monomers add to form polymer (single chain)</a:t>
            </a:r>
          </a:p>
          <a:p>
            <a:pPr marL="285750" indent="-285750">
              <a:buFont typeface="Arial" panose="020B0604020202020204" pitchFamily="34" charset="0"/>
              <a:buChar char="•"/>
            </a:pPr>
            <a:r>
              <a:rPr lang="en-GB" dirty="0"/>
              <a:t>Backbone of main chain – Carbon and Phenyl ring</a:t>
            </a:r>
          </a:p>
          <a:p>
            <a:pPr marL="285750" indent="-285750">
              <a:buFont typeface="Arial" panose="020B0604020202020204" pitchFamily="34" charset="0"/>
              <a:buChar char="•"/>
            </a:pPr>
            <a:r>
              <a:rPr lang="en-GB" dirty="0"/>
              <a:t>Hardened to form network</a:t>
            </a:r>
          </a:p>
          <a:p>
            <a:pPr marL="285750" indent="-285750">
              <a:buFont typeface="Arial" panose="020B0604020202020204" pitchFamily="34" charset="0"/>
              <a:buChar char="•"/>
            </a:pPr>
            <a:r>
              <a:rPr lang="en-GB" dirty="0"/>
              <a:t>Relaxations involve motion of chains and parts of chains</a:t>
            </a:r>
          </a:p>
        </p:txBody>
      </p:sp>
      <p:pic>
        <p:nvPicPr>
          <p:cNvPr id="15" name="Picture 14">
            <a:extLst>
              <a:ext uri="{FF2B5EF4-FFF2-40B4-BE49-F238E27FC236}">
                <a16:creationId xmlns:a16="http://schemas.microsoft.com/office/drawing/2014/main" id="{619006BB-00D3-6623-5D5D-FCEECB40458E}"/>
              </a:ext>
            </a:extLst>
          </p:cNvPr>
          <p:cNvPicPr>
            <a:picLocks noChangeAspect="1"/>
          </p:cNvPicPr>
          <p:nvPr/>
        </p:nvPicPr>
        <p:blipFill>
          <a:blip r:embed="rId4"/>
          <a:stretch>
            <a:fillRect/>
          </a:stretch>
        </p:blipFill>
        <p:spPr>
          <a:xfrm>
            <a:off x="392293" y="2831877"/>
            <a:ext cx="6400800" cy="1864126"/>
          </a:xfrm>
          <a:prstGeom prst="rect">
            <a:avLst/>
          </a:prstGeom>
        </p:spPr>
      </p:pic>
    </p:spTree>
    <p:extLst>
      <p:ext uri="{BB962C8B-B14F-4D97-AF65-F5344CB8AC3E}">
        <p14:creationId xmlns:p14="http://schemas.microsoft.com/office/powerpoint/2010/main" val="212609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C822-BB1C-858E-2CCA-12BA09A16C3D}"/>
              </a:ext>
            </a:extLst>
          </p:cNvPr>
          <p:cNvSpPr>
            <a:spLocks noGrp="1"/>
          </p:cNvSpPr>
          <p:nvPr>
            <p:ph type="title"/>
          </p:nvPr>
        </p:nvSpPr>
        <p:spPr/>
        <p:txBody>
          <a:bodyPr/>
          <a:lstStyle/>
          <a:p>
            <a:r>
              <a:rPr lang="en-GB" dirty="0"/>
              <a:t>Comparison of Microscopic and macroscopic methods </a:t>
            </a:r>
          </a:p>
        </p:txBody>
      </p:sp>
      <p:graphicFrame>
        <p:nvGraphicFramePr>
          <p:cNvPr id="10" name="Table 9">
            <a:extLst>
              <a:ext uri="{FF2B5EF4-FFF2-40B4-BE49-F238E27FC236}">
                <a16:creationId xmlns:a16="http://schemas.microsoft.com/office/drawing/2014/main" id="{4032D6CF-D712-34C2-47E0-659171EB3BF4}"/>
              </a:ext>
            </a:extLst>
          </p:cNvPr>
          <p:cNvGraphicFramePr>
            <a:graphicFrameLocks noGrp="1"/>
          </p:cNvGraphicFramePr>
          <p:nvPr>
            <p:extLst>
              <p:ext uri="{D42A27DB-BD31-4B8C-83A1-F6EECF244321}">
                <p14:modId xmlns:p14="http://schemas.microsoft.com/office/powerpoint/2010/main" val="2720372997"/>
              </p:ext>
            </p:extLst>
          </p:nvPr>
        </p:nvGraphicFramePr>
        <p:xfrm>
          <a:off x="691914" y="1837181"/>
          <a:ext cx="6564645" cy="3032760"/>
        </p:xfrm>
        <a:graphic>
          <a:graphicData uri="http://schemas.openxmlformats.org/drawingml/2006/table">
            <a:tbl>
              <a:tblPr firstRow="1" bandRow="1">
                <a:tableStyleId>{5C22544A-7EE6-4342-B048-85BDC9FD1C3A}</a:tableStyleId>
              </a:tblPr>
              <a:tblGrid>
                <a:gridCol w="2800541">
                  <a:extLst>
                    <a:ext uri="{9D8B030D-6E8A-4147-A177-3AD203B41FA5}">
                      <a16:colId xmlns:a16="http://schemas.microsoft.com/office/drawing/2014/main" val="1645480955"/>
                    </a:ext>
                  </a:extLst>
                </a:gridCol>
                <a:gridCol w="3764104">
                  <a:extLst>
                    <a:ext uri="{9D8B030D-6E8A-4147-A177-3AD203B41FA5}">
                      <a16:colId xmlns:a16="http://schemas.microsoft.com/office/drawing/2014/main" val="1180343874"/>
                    </a:ext>
                  </a:extLst>
                </a:gridCol>
              </a:tblGrid>
              <a:tr h="370840">
                <a:tc>
                  <a:txBody>
                    <a:bodyPr/>
                    <a:lstStyle/>
                    <a:p>
                      <a:r>
                        <a:rPr lang="en-GB" dirty="0"/>
                        <a:t>Muon spectroscopy (</a:t>
                      </a:r>
                      <a:r>
                        <a:rPr lang="en-GB" dirty="0" err="1"/>
                        <a:t>uSR</a:t>
                      </a:r>
                      <a:r>
                        <a:rPr lang="en-GB" dirty="0"/>
                        <a:t>)</a:t>
                      </a:r>
                    </a:p>
                  </a:txBody>
                  <a:tcPr/>
                </a:tc>
                <a:tc>
                  <a:txBody>
                    <a:bodyPr/>
                    <a:lstStyle/>
                    <a:p>
                      <a:r>
                        <a:rPr lang="en-GB" dirty="0"/>
                        <a:t>Broadband dielectric spectroscopy (BDS)</a:t>
                      </a:r>
                    </a:p>
                  </a:txBody>
                  <a:tcPr/>
                </a:tc>
                <a:extLst>
                  <a:ext uri="{0D108BD9-81ED-4DB2-BD59-A6C34878D82A}">
                    <a16:rowId xmlns:a16="http://schemas.microsoft.com/office/drawing/2014/main" val="4030992854"/>
                  </a:ext>
                </a:extLst>
              </a:tr>
              <a:tr h="370840">
                <a:tc>
                  <a:txBody>
                    <a:bodyPr/>
                    <a:lstStyle/>
                    <a:p>
                      <a:r>
                        <a:rPr lang="en-GB" dirty="0"/>
                        <a:t>Microscopic</a:t>
                      </a:r>
                    </a:p>
                  </a:txBody>
                  <a:tcPr/>
                </a:tc>
                <a:tc>
                  <a:txBody>
                    <a:bodyPr/>
                    <a:lstStyle/>
                    <a:p>
                      <a:r>
                        <a:rPr lang="en-GB" dirty="0"/>
                        <a:t>Macroscopic</a:t>
                      </a:r>
                    </a:p>
                  </a:txBody>
                  <a:tcPr/>
                </a:tc>
                <a:extLst>
                  <a:ext uri="{0D108BD9-81ED-4DB2-BD59-A6C34878D82A}">
                    <a16:rowId xmlns:a16="http://schemas.microsoft.com/office/drawing/2014/main" val="13321846"/>
                  </a:ext>
                </a:extLst>
              </a:tr>
              <a:tr h="370840">
                <a:tc>
                  <a:txBody>
                    <a:bodyPr/>
                    <a:lstStyle/>
                    <a:p>
                      <a:r>
                        <a:rPr lang="en-GB" dirty="0"/>
                        <a:t>Local probe </a:t>
                      </a:r>
                    </a:p>
                  </a:txBody>
                  <a:tcPr/>
                </a:tc>
                <a:tc>
                  <a:txBody>
                    <a:bodyPr/>
                    <a:lstStyle/>
                    <a:p>
                      <a:r>
                        <a:rPr lang="en-GB" dirty="0"/>
                        <a:t>Bulk probe</a:t>
                      </a:r>
                    </a:p>
                  </a:txBody>
                  <a:tcPr/>
                </a:tc>
                <a:extLst>
                  <a:ext uri="{0D108BD9-81ED-4DB2-BD59-A6C34878D82A}">
                    <a16:rowId xmlns:a16="http://schemas.microsoft.com/office/drawing/2014/main" val="3169096068"/>
                  </a:ext>
                </a:extLst>
              </a:tr>
              <a:tr h="370840">
                <a:tc>
                  <a:txBody>
                    <a:bodyPr/>
                    <a:lstStyle/>
                    <a:p>
                      <a:r>
                        <a:rPr lang="en-GB" dirty="0"/>
                        <a:t>Muon implantation / Polarization measurement</a:t>
                      </a:r>
                    </a:p>
                  </a:txBody>
                  <a:tcPr/>
                </a:tc>
                <a:tc>
                  <a:txBody>
                    <a:bodyPr/>
                    <a:lstStyle/>
                    <a:p>
                      <a:r>
                        <a:rPr lang="en-GB" dirty="0"/>
                        <a:t>Voltage application / Impedance measurement</a:t>
                      </a:r>
                    </a:p>
                  </a:txBody>
                  <a:tcPr/>
                </a:tc>
                <a:extLst>
                  <a:ext uri="{0D108BD9-81ED-4DB2-BD59-A6C34878D82A}">
                    <a16:rowId xmlns:a16="http://schemas.microsoft.com/office/drawing/2014/main" val="130885893"/>
                  </a:ext>
                </a:extLst>
              </a:tr>
              <a:tr h="370840">
                <a:tc>
                  <a:txBody>
                    <a:bodyPr/>
                    <a:lstStyle/>
                    <a:p>
                      <a:r>
                        <a:rPr lang="en-GB" dirty="0"/>
                        <a:t>us (MHz)</a:t>
                      </a:r>
                    </a:p>
                  </a:txBody>
                  <a:tcPr/>
                </a:tc>
                <a:tc>
                  <a:txBody>
                    <a:bodyPr/>
                    <a:lstStyle/>
                    <a:p>
                      <a:r>
                        <a:rPr lang="en-GB" dirty="0"/>
                        <a:t>us – s (MHz – </a:t>
                      </a:r>
                      <a:r>
                        <a:rPr lang="en-GB" dirty="0" err="1"/>
                        <a:t>uHz</a:t>
                      </a:r>
                      <a:r>
                        <a:rPr lang="en-GB" dirty="0"/>
                        <a:t>)</a:t>
                      </a:r>
                    </a:p>
                  </a:txBody>
                  <a:tcPr/>
                </a:tc>
                <a:extLst>
                  <a:ext uri="{0D108BD9-81ED-4DB2-BD59-A6C34878D82A}">
                    <a16:rowId xmlns:a16="http://schemas.microsoft.com/office/drawing/2014/main" val="1974908316"/>
                  </a:ext>
                </a:extLst>
              </a:tr>
              <a:tr h="370840">
                <a:tc>
                  <a:txBody>
                    <a:bodyPr/>
                    <a:lstStyle/>
                    <a:p>
                      <a:r>
                        <a:rPr lang="en-GB" dirty="0"/>
                        <a:t>Structural dynamics (in this application)</a:t>
                      </a:r>
                    </a:p>
                  </a:txBody>
                  <a:tcPr/>
                </a:tc>
                <a:tc>
                  <a:txBody>
                    <a:bodyPr/>
                    <a:lstStyle/>
                    <a:p>
                      <a:r>
                        <a:rPr lang="en-GB" dirty="0"/>
                        <a:t>Electrical characteristics</a:t>
                      </a:r>
                    </a:p>
                  </a:txBody>
                  <a:tcPr/>
                </a:tc>
                <a:extLst>
                  <a:ext uri="{0D108BD9-81ED-4DB2-BD59-A6C34878D82A}">
                    <a16:rowId xmlns:a16="http://schemas.microsoft.com/office/drawing/2014/main" val="1928331568"/>
                  </a:ext>
                </a:extLst>
              </a:tr>
            </a:tbl>
          </a:graphicData>
        </a:graphic>
      </p:graphicFrame>
      <p:pic>
        <p:nvPicPr>
          <p:cNvPr id="3" name="Picture 2">
            <a:extLst>
              <a:ext uri="{FF2B5EF4-FFF2-40B4-BE49-F238E27FC236}">
                <a16:creationId xmlns:a16="http://schemas.microsoft.com/office/drawing/2014/main" id="{43F49CEB-C7EE-B410-FE41-D7C8D6EFC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686" y="1699472"/>
            <a:ext cx="2272625" cy="3038937"/>
          </a:xfrm>
          <a:prstGeom prst="rect">
            <a:avLst/>
          </a:prstGeom>
        </p:spPr>
      </p:pic>
      <p:cxnSp>
        <p:nvCxnSpPr>
          <p:cNvPr id="4" name="Straight Arrow Connector 3">
            <a:extLst>
              <a:ext uri="{FF2B5EF4-FFF2-40B4-BE49-F238E27FC236}">
                <a16:creationId xmlns:a16="http://schemas.microsoft.com/office/drawing/2014/main" id="{9DBAA0FD-F6E6-7EAC-00A4-11035CD612EB}"/>
              </a:ext>
            </a:extLst>
          </p:cNvPr>
          <p:cNvCxnSpPr>
            <a:cxnSpLocks/>
          </p:cNvCxnSpPr>
          <p:nvPr/>
        </p:nvCxnSpPr>
        <p:spPr>
          <a:xfrm>
            <a:off x="8717872" y="3345738"/>
            <a:ext cx="1509204" cy="773463"/>
          </a:xfrm>
          <a:prstGeom prst="straightConnector1">
            <a:avLst/>
          </a:prstGeom>
          <a:ln w="444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D3BE7349-61B1-E7F4-FEC9-DACDE46118F5}"/>
              </a:ext>
            </a:extLst>
          </p:cNvPr>
          <p:cNvCxnSpPr>
            <a:cxnSpLocks/>
          </p:cNvCxnSpPr>
          <p:nvPr/>
        </p:nvCxnSpPr>
        <p:spPr>
          <a:xfrm flipV="1">
            <a:off x="6787591" y="4669267"/>
            <a:ext cx="3608160" cy="1631685"/>
          </a:xfrm>
          <a:prstGeom prst="straightConnector1">
            <a:avLst/>
          </a:prstGeom>
          <a:ln w="4445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307C32E0-9542-93CE-5B10-8E95E2FB6562}"/>
              </a:ext>
            </a:extLst>
          </p:cNvPr>
          <p:cNvCxnSpPr>
            <a:cxnSpLocks/>
          </p:cNvCxnSpPr>
          <p:nvPr/>
        </p:nvCxnSpPr>
        <p:spPr>
          <a:xfrm>
            <a:off x="8717872" y="4399888"/>
            <a:ext cx="1711628" cy="47885"/>
          </a:xfrm>
          <a:prstGeom prst="straightConnector1">
            <a:avLst/>
          </a:prstGeom>
          <a:ln w="4445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EACE5367-B23A-D3D5-CEB4-82DEFC521314}"/>
              </a:ext>
            </a:extLst>
          </p:cNvPr>
          <p:cNvSpPr txBox="1"/>
          <p:nvPr/>
        </p:nvSpPr>
        <p:spPr>
          <a:xfrm>
            <a:off x="7595501" y="3065051"/>
            <a:ext cx="1992340" cy="307777"/>
          </a:xfrm>
          <a:prstGeom prst="rect">
            <a:avLst/>
          </a:prstGeom>
          <a:noFill/>
        </p:spPr>
        <p:txBody>
          <a:bodyPr wrap="square" rtlCol="0">
            <a:spAutoFit/>
          </a:bodyPr>
          <a:lstStyle/>
          <a:p>
            <a:r>
              <a:rPr lang="en-GB" sz="1400" dirty="0"/>
              <a:t>Measurement electrode </a:t>
            </a:r>
          </a:p>
        </p:txBody>
      </p:sp>
      <p:sp>
        <p:nvSpPr>
          <p:cNvPr id="8" name="TextBox 7">
            <a:extLst>
              <a:ext uri="{FF2B5EF4-FFF2-40B4-BE49-F238E27FC236}">
                <a16:creationId xmlns:a16="http://schemas.microsoft.com/office/drawing/2014/main" id="{944ED12A-414D-F849-76F0-1789DB45E90B}"/>
              </a:ext>
            </a:extLst>
          </p:cNvPr>
          <p:cNvSpPr txBox="1"/>
          <p:nvPr/>
        </p:nvSpPr>
        <p:spPr>
          <a:xfrm>
            <a:off x="7528369" y="4146047"/>
            <a:ext cx="1439818" cy="523220"/>
          </a:xfrm>
          <a:prstGeom prst="rect">
            <a:avLst/>
          </a:prstGeom>
          <a:noFill/>
        </p:spPr>
        <p:txBody>
          <a:bodyPr wrap="square" rtlCol="0">
            <a:spAutoFit/>
          </a:bodyPr>
          <a:lstStyle/>
          <a:p>
            <a:r>
              <a:rPr lang="en-GB" sz="1400" dirty="0"/>
              <a:t>Epoxy sample </a:t>
            </a:r>
          </a:p>
          <a:p>
            <a:r>
              <a:rPr lang="en-GB" sz="1400" dirty="0"/>
              <a:t>≈ 200 um thick</a:t>
            </a:r>
          </a:p>
        </p:txBody>
      </p:sp>
      <p:sp>
        <p:nvSpPr>
          <p:cNvPr id="9" name="TextBox 8">
            <a:extLst>
              <a:ext uri="{FF2B5EF4-FFF2-40B4-BE49-F238E27FC236}">
                <a16:creationId xmlns:a16="http://schemas.microsoft.com/office/drawing/2014/main" id="{49299194-3EE7-4861-8848-95C8938451EA}"/>
              </a:ext>
            </a:extLst>
          </p:cNvPr>
          <p:cNvSpPr txBox="1"/>
          <p:nvPr/>
        </p:nvSpPr>
        <p:spPr>
          <a:xfrm>
            <a:off x="5389037" y="6136189"/>
            <a:ext cx="1531253" cy="307777"/>
          </a:xfrm>
          <a:prstGeom prst="rect">
            <a:avLst/>
          </a:prstGeom>
          <a:noFill/>
        </p:spPr>
        <p:txBody>
          <a:bodyPr wrap="square" rtlCol="0">
            <a:spAutoFit/>
          </a:bodyPr>
          <a:lstStyle/>
          <a:p>
            <a:r>
              <a:rPr lang="en-GB" sz="1400" dirty="0"/>
              <a:t>Forcing electrode </a:t>
            </a:r>
          </a:p>
        </p:txBody>
      </p:sp>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1486FA11-BDAE-0F18-61E7-C96448F67B3F}"/>
                  </a:ext>
                </a:extLst>
              </p:cNvPr>
              <p:cNvSpPr/>
              <p:nvPr/>
            </p:nvSpPr>
            <p:spPr>
              <a:xfrm>
                <a:off x="3649167" y="4935860"/>
                <a:ext cx="2333072" cy="1200329"/>
              </a:xfrm>
              <a:prstGeom prst="rect">
                <a:avLst/>
              </a:prstGeom>
            </p:spPr>
            <p:txBody>
              <a:bodyPr wrap="square">
                <a:spAutoFit/>
              </a:bodyPr>
              <a:lstStyle/>
              <a:p>
                <a:r>
                  <a:rPr lang="en-GB" dirty="0"/>
                  <a:t>C = </a:t>
                </a:r>
                <a:r>
                  <a:rPr lang="el-GR" dirty="0"/>
                  <a:t>ε</a:t>
                </a:r>
                <a:r>
                  <a:rPr lang="en-GB" baseline="-25000" dirty="0"/>
                  <a:t>r</a:t>
                </a:r>
                <a:r>
                  <a:rPr lang="el-GR" dirty="0"/>
                  <a:t> ε</a:t>
                </a:r>
                <a:r>
                  <a:rPr lang="en-GB" baseline="-25000" dirty="0"/>
                  <a:t>o </a:t>
                </a:r>
                <a:r>
                  <a:rPr lang="en-GB" dirty="0"/>
                  <a:t>A / D</a:t>
                </a:r>
              </a:p>
              <a:p>
                <a:endParaRPr lang="en-GB" dirty="0"/>
              </a:p>
              <a:p>
                <a14:m>
                  <m:oMath xmlns:m="http://schemas.openxmlformats.org/officeDocument/2006/math">
                    <m:r>
                      <a:rPr lang="en-GB" i="1">
                        <a:latin typeface="Cambria Math" panose="02040503050406030204" pitchFamily="18" charset="0"/>
                      </a:rPr>
                      <m:t>𝐼</m:t>
                    </m:r>
                    <m:r>
                      <a:rPr lang="en-GB" i="1" baseline="-25000">
                        <a:latin typeface="Cambria Math" panose="02040503050406030204" pitchFamily="18" charset="0"/>
                      </a:rPr>
                      <m:t>𝐶</m:t>
                    </m:r>
                    <m:r>
                      <a:rPr lang="en-GB" i="1">
                        <a:latin typeface="Cambria Math" panose="02040503050406030204" pitchFamily="18" charset="0"/>
                      </a:rPr>
                      <m:t>=</m:t>
                    </m:r>
                    <m:r>
                      <a:rPr lang="en-GB" i="1">
                        <a:latin typeface="Cambria Math" panose="02040503050406030204" pitchFamily="18" charset="0"/>
                      </a:rPr>
                      <m:t>𝑖</m:t>
                    </m:r>
                    <m:r>
                      <m:rPr>
                        <m:sty m:val="p"/>
                      </m:rPr>
                      <a:rPr lang="el-GR" i="1">
                        <a:latin typeface="Cambria Math" panose="02040503050406030204" pitchFamily="18" charset="0"/>
                      </a:rPr>
                      <m:t>ω</m:t>
                    </m:r>
                    <m:r>
                      <a:rPr lang="en-GB" i="1">
                        <a:latin typeface="Cambria Math" panose="02040503050406030204" pitchFamily="18" charset="0"/>
                      </a:rPr>
                      <m:t>𝐶</m:t>
                    </m:r>
                    <m:r>
                      <a:rPr lang="en-GB" i="1" baseline="-25000">
                        <a:latin typeface="Cambria Math" panose="02040503050406030204" pitchFamily="18" charset="0"/>
                      </a:rPr>
                      <m:t>0</m:t>
                    </m:r>
                  </m:oMath>
                </a14:m>
                <a:r>
                  <a:rPr lang="el-GR" dirty="0"/>
                  <a:t> ε'</a:t>
                </a:r>
                <a:r>
                  <a:rPr lang="en-GB" dirty="0"/>
                  <a:t> V</a:t>
                </a:r>
                <a:endParaRPr lang="en-GB" baseline="-25000" dirty="0"/>
              </a:p>
              <a:p>
                <a:r>
                  <a:rPr lang="en-GB" dirty="0"/>
                  <a:t>I</a:t>
                </a:r>
                <a:r>
                  <a:rPr lang="en-GB" baseline="-25000" dirty="0"/>
                  <a:t>R</a:t>
                </a:r>
                <a14:m>
                  <m:oMath xmlns:m="http://schemas.openxmlformats.org/officeDocument/2006/math">
                    <m:r>
                      <a:rPr lang="en-GB" i="1">
                        <a:latin typeface="Cambria Math" panose="02040503050406030204" pitchFamily="18" charset="0"/>
                      </a:rPr>
                      <m:t>=</m:t>
                    </m:r>
                    <m:r>
                      <m:rPr>
                        <m:sty m:val="p"/>
                      </m:rPr>
                      <a:rPr lang="el-GR" i="1">
                        <a:latin typeface="Cambria Math" panose="02040503050406030204" pitchFamily="18" charset="0"/>
                      </a:rPr>
                      <m:t>ω</m:t>
                    </m:r>
                    <m:r>
                      <a:rPr lang="en-GB" i="1">
                        <a:latin typeface="Cambria Math" panose="02040503050406030204" pitchFamily="18" charset="0"/>
                      </a:rPr>
                      <m:t>𝐶</m:t>
                    </m:r>
                    <m:r>
                      <a:rPr lang="en-GB" i="1" baseline="-25000">
                        <a:latin typeface="Cambria Math" panose="02040503050406030204" pitchFamily="18" charset="0"/>
                      </a:rPr>
                      <m:t>0</m:t>
                    </m:r>
                  </m:oMath>
                </a14:m>
                <a:r>
                  <a:rPr lang="el-GR" dirty="0"/>
                  <a:t> ε' '</a:t>
                </a:r>
                <a:r>
                  <a:rPr lang="en-GB" dirty="0"/>
                  <a:t> V</a:t>
                </a:r>
                <a:endParaRPr lang="en-GB" baseline="-25000" dirty="0"/>
              </a:p>
            </p:txBody>
          </p:sp>
        </mc:Choice>
        <mc:Fallback>
          <p:sp>
            <p:nvSpPr>
              <p:cNvPr id="11" name="Rectangle 10">
                <a:extLst>
                  <a:ext uri="{FF2B5EF4-FFF2-40B4-BE49-F238E27FC236}">
                    <a16:creationId xmlns:a16="http://schemas.microsoft.com/office/drawing/2014/main" id="{1486FA11-BDAE-0F18-61E7-C96448F67B3F}"/>
                  </a:ext>
                </a:extLst>
              </p:cNvPr>
              <p:cNvSpPr>
                <a:spLocks noRot="1" noChangeAspect="1" noMove="1" noResize="1" noEditPoints="1" noAdjustHandles="1" noChangeArrowheads="1" noChangeShapeType="1" noTextEdit="1"/>
              </p:cNvSpPr>
              <p:nvPr/>
            </p:nvSpPr>
            <p:spPr>
              <a:xfrm>
                <a:off x="3649167" y="4935860"/>
                <a:ext cx="2333072" cy="1200329"/>
              </a:xfrm>
              <a:prstGeom prst="rect">
                <a:avLst/>
              </a:prstGeom>
              <a:blipFill>
                <a:blip r:embed="rId4"/>
                <a:stretch>
                  <a:fillRect l="-2356" t="-3046" b="-7107"/>
                </a:stretch>
              </a:blipFill>
            </p:spPr>
            <p:txBody>
              <a:bodyPr/>
              <a:lstStyle/>
              <a:p>
                <a:r>
                  <a:rPr lang="en-GB">
                    <a:noFill/>
                  </a:rPr>
                  <a:t> </a:t>
                </a:r>
              </a:p>
            </p:txBody>
          </p:sp>
        </mc:Fallback>
      </mc:AlternateContent>
    </p:spTree>
    <p:extLst>
      <p:ext uri="{BB962C8B-B14F-4D97-AF65-F5344CB8AC3E}">
        <p14:creationId xmlns:p14="http://schemas.microsoft.com/office/powerpoint/2010/main" val="71242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DC8A1D-1C19-366F-308B-05319655EAD8}"/>
              </a:ext>
            </a:extLst>
          </p:cNvPr>
          <p:cNvPicPr>
            <a:picLocks noChangeAspect="1"/>
          </p:cNvPicPr>
          <p:nvPr/>
        </p:nvPicPr>
        <p:blipFill>
          <a:blip r:embed="rId3"/>
          <a:stretch>
            <a:fillRect/>
          </a:stretch>
        </p:blipFill>
        <p:spPr>
          <a:xfrm>
            <a:off x="6493151" y="1997242"/>
            <a:ext cx="4860649" cy="3410125"/>
          </a:xfrm>
          <a:prstGeom prst="rect">
            <a:avLst/>
          </a:prstGeom>
        </p:spPr>
      </p:pic>
      <p:sp>
        <p:nvSpPr>
          <p:cNvPr id="2" name="Title 1">
            <a:extLst>
              <a:ext uri="{FF2B5EF4-FFF2-40B4-BE49-F238E27FC236}">
                <a16:creationId xmlns:a16="http://schemas.microsoft.com/office/drawing/2014/main" id="{022D2013-D73A-3877-4FC7-668501D145E8}"/>
              </a:ext>
            </a:extLst>
          </p:cNvPr>
          <p:cNvSpPr>
            <a:spLocks noGrp="1"/>
          </p:cNvSpPr>
          <p:nvPr>
            <p:ph type="title"/>
          </p:nvPr>
        </p:nvSpPr>
        <p:spPr/>
        <p:txBody>
          <a:bodyPr/>
          <a:lstStyle/>
          <a:p>
            <a:r>
              <a:rPr lang="en-GB" dirty="0"/>
              <a:t>TF and LF measurements</a:t>
            </a:r>
          </a:p>
        </p:txBody>
      </p:sp>
      <p:pic>
        <p:nvPicPr>
          <p:cNvPr id="9" name="Picture 8">
            <a:extLst>
              <a:ext uri="{FF2B5EF4-FFF2-40B4-BE49-F238E27FC236}">
                <a16:creationId xmlns:a16="http://schemas.microsoft.com/office/drawing/2014/main" id="{1F70C40A-372F-8B01-1E5F-0A9840C650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656" y="1572389"/>
            <a:ext cx="4873444" cy="3652124"/>
          </a:xfrm>
          <a:prstGeom prst="rect">
            <a:avLst/>
          </a:prstGeom>
          <a:noFill/>
          <a:ln>
            <a:noFill/>
          </a:ln>
        </p:spPr>
      </p:pic>
      <p:sp>
        <p:nvSpPr>
          <p:cNvPr id="17" name="TextBox 16">
            <a:extLst>
              <a:ext uri="{FF2B5EF4-FFF2-40B4-BE49-F238E27FC236}">
                <a16:creationId xmlns:a16="http://schemas.microsoft.com/office/drawing/2014/main" id="{7AB63F6F-4FC3-7B93-008D-49EE936DC9E0}"/>
              </a:ext>
            </a:extLst>
          </p:cNvPr>
          <p:cNvSpPr txBox="1"/>
          <p:nvPr/>
        </p:nvSpPr>
        <p:spPr>
          <a:xfrm>
            <a:off x="7479808" y="4171499"/>
            <a:ext cx="866775" cy="246221"/>
          </a:xfrm>
          <a:prstGeom prst="rect">
            <a:avLst/>
          </a:prstGeom>
          <a:noFill/>
        </p:spPr>
        <p:txBody>
          <a:bodyPr wrap="square" rtlCol="0">
            <a:spAutoFit/>
          </a:bodyPr>
          <a:lstStyle/>
          <a:p>
            <a:r>
              <a:rPr lang="en-GB" sz="1000" dirty="0"/>
              <a:t>75 K</a:t>
            </a:r>
          </a:p>
        </p:txBody>
      </p:sp>
      <p:sp>
        <p:nvSpPr>
          <p:cNvPr id="18" name="TextBox 17">
            <a:extLst>
              <a:ext uri="{FF2B5EF4-FFF2-40B4-BE49-F238E27FC236}">
                <a16:creationId xmlns:a16="http://schemas.microsoft.com/office/drawing/2014/main" id="{D12BC131-768D-0DDE-C384-69ECDC7CE16F}"/>
              </a:ext>
            </a:extLst>
          </p:cNvPr>
          <p:cNvSpPr txBox="1"/>
          <p:nvPr/>
        </p:nvSpPr>
        <p:spPr>
          <a:xfrm>
            <a:off x="7479808" y="4436055"/>
            <a:ext cx="866775" cy="246221"/>
          </a:xfrm>
          <a:prstGeom prst="rect">
            <a:avLst/>
          </a:prstGeom>
          <a:noFill/>
        </p:spPr>
        <p:txBody>
          <a:bodyPr wrap="square" rtlCol="0">
            <a:spAutoFit/>
          </a:bodyPr>
          <a:lstStyle/>
          <a:p>
            <a:r>
              <a:rPr lang="en-GB" sz="1000" dirty="0"/>
              <a:t>375 K</a:t>
            </a:r>
          </a:p>
        </p:txBody>
      </p:sp>
      <p:sp>
        <p:nvSpPr>
          <p:cNvPr id="19" name="TextBox 18">
            <a:extLst>
              <a:ext uri="{FF2B5EF4-FFF2-40B4-BE49-F238E27FC236}">
                <a16:creationId xmlns:a16="http://schemas.microsoft.com/office/drawing/2014/main" id="{67D443DF-C9DB-8901-900D-830649F04AB1}"/>
              </a:ext>
            </a:extLst>
          </p:cNvPr>
          <p:cNvSpPr txBox="1"/>
          <p:nvPr/>
        </p:nvSpPr>
        <p:spPr>
          <a:xfrm>
            <a:off x="7479808" y="4685015"/>
            <a:ext cx="866775" cy="246221"/>
          </a:xfrm>
          <a:prstGeom prst="rect">
            <a:avLst/>
          </a:prstGeom>
          <a:noFill/>
        </p:spPr>
        <p:txBody>
          <a:bodyPr wrap="square" rtlCol="0">
            <a:spAutoFit/>
          </a:bodyPr>
          <a:lstStyle/>
          <a:p>
            <a:r>
              <a:rPr lang="en-GB" sz="1000" dirty="0"/>
              <a:t>435 K</a:t>
            </a:r>
          </a:p>
        </p:txBody>
      </p:sp>
    </p:spTree>
    <p:extLst>
      <p:ext uri="{BB962C8B-B14F-4D97-AF65-F5344CB8AC3E}">
        <p14:creationId xmlns:p14="http://schemas.microsoft.com/office/powerpoint/2010/main" val="99446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FF3A2F0-1E7C-195E-DA63-199F21FB9EF5}"/>
              </a:ext>
            </a:extLst>
          </p:cNvPr>
          <p:cNvPicPr>
            <a:picLocks noChangeAspect="1"/>
          </p:cNvPicPr>
          <p:nvPr/>
        </p:nvPicPr>
        <p:blipFill>
          <a:blip r:embed="rId3"/>
          <a:stretch>
            <a:fillRect/>
          </a:stretch>
        </p:blipFill>
        <p:spPr>
          <a:xfrm>
            <a:off x="758197" y="2806926"/>
            <a:ext cx="4118604" cy="3481200"/>
          </a:xfrm>
          <a:prstGeom prst="rect">
            <a:avLst/>
          </a:prstGeom>
        </p:spPr>
      </p:pic>
      <p:sp>
        <p:nvSpPr>
          <p:cNvPr id="2" name="Title 1">
            <a:extLst>
              <a:ext uri="{FF2B5EF4-FFF2-40B4-BE49-F238E27FC236}">
                <a16:creationId xmlns:a16="http://schemas.microsoft.com/office/drawing/2014/main" id="{4D59035F-C12A-58DA-BC4D-4ABA02B29D0F}"/>
              </a:ext>
            </a:extLst>
          </p:cNvPr>
          <p:cNvSpPr>
            <a:spLocks noGrp="1"/>
          </p:cNvSpPr>
          <p:nvPr>
            <p:ph type="title"/>
          </p:nvPr>
        </p:nvSpPr>
        <p:spPr>
          <a:xfrm>
            <a:off x="265110" y="83220"/>
            <a:ext cx="5544751" cy="1325563"/>
          </a:xfrm>
        </p:spPr>
        <p:txBody>
          <a:bodyPr/>
          <a:lstStyle/>
          <a:p>
            <a:r>
              <a:rPr lang="en-GB" dirty="0" err="1"/>
              <a:t>Tg</a:t>
            </a:r>
            <a:r>
              <a:rPr lang="en-GB" dirty="0"/>
              <a:t> / Activation energy</a:t>
            </a:r>
          </a:p>
        </p:txBody>
      </p:sp>
      <p:graphicFrame>
        <p:nvGraphicFramePr>
          <p:cNvPr id="17" name="Table 16">
            <a:extLst>
              <a:ext uri="{FF2B5EF4-FFF2-40B4-BE49-F238E27FC236}">
                <a16:creationId xmlns:a16="http://schemas.microsoft.com/office/drawing/2014/main" id="{FE339901-2B9C-40C1-DBA9-050669EC835C}"/>
              </a:ext>
            </a:extLst>
          </p:cNvPr>
          <p:cNvGraphicFramePr>
            <a:graphicFrameLocks noGrp="1"/>
          </p:cNvGraphicFramePr>
          <p:nvPr>
            <p:extLst>
              <p:ext uri="{D42A27DB-BD31-4B8C-83A1-F6EECF244321}">
                <p14:modId xmlns:p14="http://schemas.microsoft.com/office/powerpoint/2010/main" val="33609712"/>
              </p:ext>
            </p:extLst>
          </p:nvPr>
        </p:nvGraphicFramePr>
        <p:xfrm>
          <a:off x="4209247" y="1366175"/>
          <a:ext cx="3105954" cy="1483360"/>
        </p:xfrm>
        <a:graphic>
          <a:graphicData uri="http://schemas.openxmlformats.org/drawingml/2006/table">
            <a:tbl>
              <a:tblPr firstRow="1" bandRow="1">
                <a:tableStyleId>{5C22544A-7EE6-4342-B048-85BDC9FD1C3A}</a:tableStyleId>
              </a:tblPr>
              <a:tblGrid>
                <a:gridCol w="1552977">
                  <a:extLst>
                    <a:ext uri="{9D8B030D-6E8A-4147-A177-3AD203B41FA5}">
                      <a16:colId xmlns:a16="http://schemas.microsoft.com/office/drawing/2014/main" val="4079727789"/>
                    </a:ext>
                  </a:extLst>
                </a:gridCol>
                <a:gridCol w="1552977">
                  <a:extLst>
                    <a:ext uri="{9D8B030D-6E8A-4147-A177-3AD203B41FA5}">
                      <a16:colId xmlns:a16="http://schemas.microsoft.com/office/drawing/2014/main" val="26627862"/>
                    </a:ext>
                  </a:extLst>
                </a:gridCol>
              </a:tblGrid>
              <a:tr h="370840">
                <a:tc>
                  <a:txBody>
                    <a:bodyPr/>
                    <a:lstStyle/>
                    <a:p>
                      <a:r>
                        <a:rPr lang="en-GB" dirty="0" err="1"/>
                        <a:t>Tg</a:t>
                      </a:r>
                      <a:r>
                        <a:rPr lang="en-GB" dirty="0"/>
                        <a:t> (K)</a:t>
                      </a:r>
                    </a:p>
                  </a:txBody>
                  <a:tcPr/>
                </a:tc>
                <a:tc>
                  <a:txBody>
                    <a:bodyPr/>
                    <a:lstStyle/>
                    <a:p>
                      <a:r>
                        <a:rPr lang="en-GB" dirty="0"/>
                        <a:t>Method</a:t>
                      </a:r>
                    </a:p>
                  </a:txBody>
                  <a:tcPr/>
                </a:tc>
                <a:extLst>
                  <a:ext uri="{0D108BD9-81ED-4DB2-BD59-A6C34878D82A}">
                    <a16:rowId xmlns:a16="http://schemas.microsoft.com/office/drawing/2014/main" val="2120369972"/>
                  </a:ext>
                </a:extLst>
              </a:tr>
              <a:tr h="370840">
                <a:tc>
                  <a:txBody>
                    <a:bodyPr/>
                    <a:lstStyle/>
                    <a:p>
                      <a:r>
                        <a:rPr lang="en-GB" dirty="0"/>
                        <a:t>350 K</a:t>
                      </a:r>
                    </a:p>
                  </a:txBody>
                  <a:tcPr/>
                </a:tc>
                <a:tc>
                  <a:txBody>
                    <a:bodyPr/>
                    <a:lstStyle/>
                    <a:p>
                      <a:r>
                        <a:rPr lang="en-GB" dirty="0"/>
                        <a:t>DSC</a:t>
                      </a:r>
                    </a:p>
                  </a:txBody>
                  <a:tcPr/>
                </a:tc>
                <a:extLst>
                  <a:ext uri="{0D108BD9-81ED-4DB2-BD59-A6C34878D82A}">
                    <a16:rowId xmlns:a16="http://schemas.microsoft.com/office/drawing/2014/main" val="405587800"/>
                  </a:ext>
                </a:extLst>
              </a:tr>
              <a:tr h="370840">
                <a:tc>
                  <a:txBody>
                    <a:bodyPr/>
                    <a:lstStyle/>
                    <a:p>
                      <a:r>
                        <a:rPr lang="en-GB" dirty="0"/>
                        <a:t>380 K</a:t>
                      </a:r>
                    </a:p>
                  </a:txBody>
                  <a:tcPr/>
                </a:tc>
                <a:tc>
                  <a:txBody>
                    <a:bodyPr/>
                    <a:lstStyle/>
                    <a:p>
                      <a:r>
                        <a:rPr lang="en-GB" dirty="0" err="1"/>
                        <a:t>uSR</a:t>
                      </a:r>
                      <a:endParaRPr lang="en-GB" dirty="0"/>
                    </a:p>
                  </a:txBody>
                  <a:tcPr/>
                </a:tc>
                <a:extLst>
                  <a:ext uri="{0D108BD9-81ED-4DB2-BD59-A6C34878D82A}">
                    <a16:rowId xmlns:a16="http://schemas.microsoft.com/office/drawing/2014/main" val="3433996178"/>
                  </a:ext>
                </a:extLst>
              </a:tr>
              <a:tr h="370840">
                <a:tc>
                  <a:txBody>
                    <a:bodyPr/>
                    <a:lstStyle/>
                    <a:p>
                      <a:r>
                        <a:rPr lang="en-GB" dirty="0"/>
                        <a:t>370 K</a:t>
                      </a:r>
                    </a:p>
                  </a:txBody>
                  <a:tcPr/>
                </a:tc>
                <a:tc>
                  <a:txBody>
                    <a:bodyPr/>
                    <a:lstStyle/>
                    <a:p>
                      <a:r>
                        <a:rPr lang="en-GB" dirty="0"/>
                        <a:t>BDS</a:t>
                      </a:r>
                    </a:p>
                  </a:txBody>
                  <a:tcPr/>
                </a:tc>
                <a:extLst>
                  <a:ext uri="{0D108BD9-81ED-4DB2-BD59-A6C34878D82A}">
                    <a16:rowId xmlns:a16="http://schemas.microsoft.com/office/drawing/2014/main" val="671916561"/>
                  </a:ext>
                </a:extLst>
              </a:tr>
            </a:tbl>
          </a:graphicData>
        </a:graphic>
      </p:graphicFrame>
      <p:graphicFrame>
        <p:nvGraphicFramePr>
          <p:cNvPr id="18" name="Table 17">
            <a:extLst>
              <a:ext uri="{FF2B5EF4-FFF2-40B4-BE49-F238E27FC236}">
                <a16:creationId xmlns:a16="http://schemas.microsoft.com/office/drawing/2014/main" id="{569511DA-F720-664C-650C-A93ACC2E68F6}"/>
              </a:ext>
            </a:extLst>
          </p:cNvPr>
          <p:cNvGraphicFramePr>
            <a:graphicFrameLocks noGrp="1"/>
          </p:cNvGraphicFramePr>
          <p:nvPr>
            <p:extLst>
              <p:ext uri="{D42A27DB-BD31-4B8C-83A1-F6EECF244321}">
                <p14:modId xmlns:p14="http://schemas.microsoft.com/office/powerpoint/2010/main" val="1226474674"/>
              </p:ext>
            </p:extLst>
          </p:nvPr>
        </p:nvGraphicFramePr>
        <p:xfrm>
          <a:off x="6723201" y="3861435"/>
          <a:ext cx="2826140" cy="1854200"/>
        </p:xfrm>
        <a:graphic>
          <a:graphicData uri="http://schemas.openxmlformats.org/drawingml/2006/table">
            <a:tbl>
              <a:tblPr firstRow="1" bandRow="1">
                <a:tableStyleId>{5C22544A-7EE6-4342-B048-85BDC9FD1C3A}</a:tableStyleId>
              </a:tblPr>
              <a:tblGrid>
                <a:gridCol w="1413070">
                  <a:extLst>
                    <a:ext uri="{9D8B030D-6E8A-4147-A177-3AD203B41FA5}">
                      <a16:colId xmlns:a16="http://schemas.microsoft.com/office/drawing/2014/main" val="2440622735"/>
                    </a:ext>
                  </a:extLst>
                </a:gridCol>
                <a:gridCol w="1413070">
                  <a:extLst>
                    <a:ext uri="{9D8B030D-6E8A-4147-A177-3AD203B41FA5}">
                      <a16:colId xmlns:a16="http://schemas.microsoft.com/office/drawing/2014/main" val="712101397"/>
                    </a:ext>
                  </a:extLst>
                </a:gridCol>
              </a:tblGrid>
              <a:tr h="370840">
                <a:tc>
                  <a:txBody>
                    <a:bodyPr/>
                    <a:lstStyle/>
                    <a:p>
                      <a:r>
                        <a:rPr lang="en-GB" dirty="0" err="1"/>
                        <a:t>Ea</a:t>
                      </a:r>
                      <a:r>
                        <a:rPr lang="en-GB" dirty="0"/>
                        <a:t> (eV)</a:t>
                      </a:r>
                    </a:p>
                  </a:txBody>
                  <a:tcPr/>
                </a:tc>
                <a:tc>
                  <a:txBody>
                    <a:bodyPr/>
                    <a:lstStyle/>
                    <a:p>
                      <a:r>
                        <a:rPr lang="en-GB" dirty="0"/>
                        <a:t>Method</a:t>
                      </a:r>
                    </a:p>
                  </a:txBody>
                  <a:tcPr/>
                </a:tc>
                <a:extLst>
                  <a:ext uri="{0D108BD9-81ED-4DB2-BD59-A6C34878D82A}">
                    <a16:rowId xmlns:a16="http://schemas.microsoft.com/office/drawing/2014/main" val="693354961"/>
                  </a:ext>
                </a:extLst>
              </a:tr>
              <a:tr h="370840">
                <a:tc>
                  <a:txBody>
                    <a:bodyPr/>
                    <a:lstStyle/>
                    <a:p>
                      <a:r>
                        <a:rPr lang="en-GB" dirty="0">
                          <a:latin typeface="GreekC_IV25" panose="00000400000000000000" pitchFamily="2" charset="0"/>
                          <a:cs typeface="GreekC_IV25" panose="00000400000000000000" pitchFamily="2" charset="0"/>
                        </a:rPr>
                        <a:t>a,</a:t>
                      </a:r>
                      <a:r>
                        <a:rPr lang="en-GB" dirty="0">
                          <a:latin typeface="+mn-lt"/>
                          <a:cs typeface="GreekC_IV25" panose="00000400000000000000" pitchFamily="2" charset="0"/>
                        </a:rPr>
                        <a:t>0.18</a:t>
                      </a:r>
                      <a:endParaRPr lang="en-GB" dirty="0">
                        <a:latin typeface="+mn-lt"/>
                      </a:endParaRPr>
                    </a:p>
                  </a:txBody>
                  <a:tcPr/>
                </a:tc>
                <a:tc>
                  <a:txBody>
                    <a:bodyPr/>
                    <a:lstStyle/>
                    <a:p>
                      <a:r>
                        <a:rPr lang="en-GB" dirty="0" err="1"/>
                        <a:t>uSR</a:t>
                      </a:r>
                      <a:endParaRPr lang="en-GB" dirty="0"/>
                    </a:p>
                  </a:txBody>
                  <a:tcPr/>
                </a:tc>
                <a:extLst>
                  <a:ext uri="{0D108BD9-81ED-4DB2-BD59-A6C34878D82A}">
                    <a16:rowId xmlns:a16="http://schemas.microsoft.com/office/drawing/2014/main" val="3163411254"/>
                  </a:ext>
                </a:extLst>
              </a:tr>
              <a:tr h="370840">
                <a:tc>
                  <a:txBody>
                    <a:bodyPr/>
                    <a:lstStyle/>
                    <a:p>
                      <a:r>
                        <a:rPr lang="en-GB" dirty="0">
                          <a:latin typeface="GreekC_IV25" panose="00000400000000000000" pitchFamily="2" charset="0"/>
                          <a:cs typeface="GreekC_IV25" panose="00000400000000000000" pitchFamily="2" charset="0"/>
                        </a:rPr>
                        <a:t>a,</a:t>
                      </a:r>
                      <a:r>
                        <a:rPr lang="en-GB" dirty="0">
                          <a:latin typeface="+mn-lt"/>
                          <a:cs typeface="GreekC_IV25" panose="00000400000000000000" pitchFamily="2" charset="0"/>
                        </a:rPr>
                        <a:t>2</a:t>
                      </a:r>
                      <a:endParaRPr lang="en-GB" dirty="0">
                        <a:latin typeface="+mn-lt"/>
                      </a:endParaRPr>
                    </a:p>
                  </a:txBody>
                  <a:tcPr/>
                </a:tc>
                <a:tc>
                  <a:txBody>
                    <a:bodyPr/>
                    <a:lstStyle/>
                    <a:p>
                      <a:r>
                        <a:rPr lang="en-GB" dirty="0"/>
                        <a:t>BDS</a:t>
                      </a:r>
                    </a:p>
                  </a:txBody>
                  <a:tcPr/>
                </a:tc>
                <a:extLst>
                  <a:ext uri="{0D108BD9-81ED-4DB2-BD59-A6C34878D82A}">
                    <a16:rowId xmlns:a16="http://schemas.microsoft.com/office/drawing/2014/main" val="4136807070"/>
                  </a:ext>
                </a:extLst>
              </a:tr>
              <a:tr h="370840">
                <a:tc>
                  <a:txBody>
                    <a:bodyPr/>
                    <a:lstStyle/>
                    <a:p>
                      <a:r>
                        <a:rPr lang="el-GR" dirty="0">
                          <a:latin typeface="GreekC_IV25" panose="00000400000000000000" pitchFamily="2" charset="0"/>
                          <a:cs typeface="GreekC_IV25" panose="00000400000000000000" pitchFamily="2" charset="0"/>
                        </a:rPr>
                        <a:t>γ</a:t>
                      </a:r>
                      <a:r>
                        <a:rPr lang="en-GB" dirty="0">
                          <a:latin typeface="GreekC_IV25" panose="00000400000000000000" pitchFamily="2" charset="0"/>
                          <a:cs typeface="GreekC_IV25" panose="00000400000000000000" pitchFamily="2" charset="0"/>
                        </a:rPr>
                        <a:t>,</a:t>
                      </a:r>
                      <a:r>
                        <a:rPr lang="en-GB" dirty="0">
                          <a:latin typeface="+mn-lt"/>
                          <a:cs typeface="GreekC_IV25" panose="00000400000000000000" pitchFamily="2" charset="0"/>
                        </a:rPr>
                        <a:t>0.015</a:t>
                      </a:r>
                      <a:endParaRPr lang="en-GB" dirty="0">
                        <a:latin typeface="+mn-lt"/>
                      </a:endParaRPr>
                    </a:p>
                  </a:txBody>
                  <a:tcPr/>
                </a:tc>
                <a:tc>
                  <a:txBody>
                    <a:bodyPr/>
                    <a:lstStyle/>
                    <a:p>
                      <a:r>
                        <a:rPr lang="en-GB" dirty="0" err="1"/>
                        <a:t>uSR</a:t>
                      </a:r>
                      <a:endParaRPr lang="en-GB" dirty="0"/>
                    </a:p>
                  </a:txBody>
                  <a:tcPr/>
                </a:tc>
                <a:extLst>
                  <a:ext uri="{0D108BD9-81ED-4DB2-BD59-A6C34878D82A}">
                    <a16:rowId xmlns:a16="http://schemas.microsoft.com/office/drawing/2014/main" val="4104067965"/>
                  </a:ext>
                </a:extLst>
              </a:tr>
              <a:tr h="370840">
                <a:tc>
                  <a:txBody>
                    <a:bodyPr/>
                    <a:lstStyle/>
                    <a:p>
                      <a:r>
                        <a:rPr lang="el-GR" dirty="0">
                          <a:latin typeface="GreekC_IV25" panose="00000400000000000000" pitchFamily="2" charset="0"/>
                          <a:cs typeface="GreekC_IV25" panose="00000400000000000000" pitchFamily="2" charset="0"/>
                        </a:rPr>
                        <a:t>γ</a:t>
                      </a:r>
                      <a:r>
                        <a:rPr lang="en-GB" dirty="0">
                          <a:latin typeface="GreekC_IV25" panose="00000400000000000000" pitchFamily="2" charset="0"/>
                          <a:cs typeface="GreekC_IV25" panose="00000400000000000000" pitchFamily="2" charset="0"/>
                        </a:rPr>
                        <a:t>,</a:t>
                      </a:r>
                      <a:r>
                        <a:rPr lang="en-GB" dirty="0">
                          <a:latin typeface="+mn-lt"/>
                          <a:cs typeface="GreekC_IV25" panose="00000400000000000000" pitchFamily="2" charset="0"/>
                        </a:rPr>
                        <a:t>0.048</a:t>
                      </a:r>
                      <a:endParaRPr lang="en-GB" dirty="0">
                        <a:latin typeface="+mn-lt"/>
                      </a:endParaRPr>
                    </a:p>
                  </a:txBody>
                  <a:tcPr/>
                </a:tc>
                <a:tc>
                  <a:txBody>
                    <a:bodyPr/>
                    <a:lstStyle/>
                    <a:p>
                      <a:r>
                        <a:rPr lang="en-GB" dirty="0"/>
                        <a:t>BDS*</a:t>
                      </a:r>
                    </a:p>
                  </a:txBody>
                  <a:tcPr/>
                </a:tc>
                <a:extLst>
                  <a:ext uri="{0D108BD9-81ED-4DB2-BD59-A6C34878D82A}">
                    <a16:rowId xmlns:a16="http://schemas.microsoft.com/office/drawing/2014/main" val="7670938"/>
                  </a:ext>
                </a:extLst>
              </a:tr>
            </a:tbl>
          </a:graphicData>
        </a:graphic>
      </p:graphicFrame>
      <p:sp>
        <p:nvSpPr>
          <p:cNvPr id="3" name="TextBox 2">
            <a:extLst>
              <a:ext uri="{FF2B5EF4-FFF2-40B4-BE49-F238E27FC236}">
                <a16:creationId xmlns:a16="http://schemas.microsoft.com/office/drawing/2014/main" id="{41C03EF7-2909-5DFA-945B-6C61D51B6443}"/>
              </a:ext>
            </a:extLst>
          </p:cNvPr>
          <p:cNvSpPr txBox="1"/>
          <p:nvPr/>
        </p:nvSpPr>
        <p:spPr>
          <a:xfrm>
            <a:off x="8001395" y="5909187"/>
            <a:ext cx="3512180" cy="646331"/>
          </a:xfrm>
          <a:prstGeom prst="rect">
            <a:avLst/>
          </a:prstGeom>
          <a:noFill/>
        </p:spPr>
        <p:txBody>
          <a:bodyPr wrap="square" rtlCol="0">
            <a:spAutoFit/>
          </a:bodyPr>
          <a:lstStyle/>
          <a:p>
            <a:endParaRPr lang="en-GB" dirty="0"/>
          </a:p>
          <a:p>
            <a:r>
              <a:rPr lang="en-GB" sz="600" dirty="0"/>
              <a:t>* </a:t>
            </a:r>
            <a:r>
              <a:rPr lang="en-GB" sz="600" dirty="0" err="1"/>
              <a:t>Istebreq</a:t>
            </a:r>
            <a:r>
              <a:rPr lang="en-GB" sz="600" dirty="0"/>
              <a:t> A. Saeedi, Nikola Chalashkanov, Leonard A. Dissado, Alun S. Vaughan, Thomas </a:t>
            </a:r>
            <a:r>
              <a:rPr lang="en-GB" sz="600" dirty="0" err="1"/>
              <a:t>Andritsch</a:t>
            </a:r>
            <a:r>
              <a:rPr lang="en-GB" sz="600" dirty="0"/>
              <a:t>,</a:t>
            </a:r>
          </a:p>
          <a:p>
            <a:r>
              <a:rPr lang="en-GB" sz="600" dirty="0"/>
              <a:t>The nature of the gamma dielectric relaxation in </a:t>
            </a:r>
            <a:r>
              <a:rPr lang="en-GB" sz="600" dirty="0" err="1"/>
              <a:t>diglycidyl</a:t>
            </a:r>
            <a:r>
              <a:rPr lang="en-GB" sz="600" dirty="0"/>
              <a:t> ether Bisphenol-A (DGEBA) based epoxies,</a:t>
            </a:r>
          </a:p>
          <a:p>
            <a:r>
              <a:rPr lang="en-GB" sz="600" dirty="0"/>
              <a:t>Polymer, Volume 249,2022, doi.org/10.1016/j.polymer.2022.124861.</a:t>
            </a:r>
          </a:p>
        </p:txBody>
      </p:sp>
      <p:pic>
        <p:nvPicPr>
          <p:cNvPr id="7" name="Picture 6">
            <a:extLst>
              <a:ext uri="{FF2B5EF4-FFF2-40B4-BE49-F238E27FC236}">
                <a16:creationId xmlns:a16="http://schemas.microsoft.com/office/drawing/2014/main" id="{96B5D4E0-67AC-89FF-A37A-80131EBA7D8C}"/>
              </a:ext>
            </a:extLst>
          </p:cNvPr>
          <p:cNvPicPr>
            <a:picLocks noChangeAspect="1"/>
          </p:cNvPicPr>
          <p:nvPr/>
        </p:nvPicPr>
        <p:blipFill>
          <a:blip r:embed="rId4"/>
          <a:stretch>
            <a:fillRect/>
          </a:stretch>
        </p:blipFill>
        <p:spPr>
          <a:xfrm>
            <a:off x="7660683" y="302482"/>
            <a:ext cx="3390979" cy="2908812"/>
          </a:xfrm>
          <a:prstGeom prst="rect">
            <a:avLst/>
          </a:prstGeom>
        </p:spPr>
      </p:pic>
    </p:spTree>
    <p:extLst>
      <p:ext uri="{BB962C8B-B14F-4D97-AF65-F5344CB8AC3E}">
        <p14:creationId xmlns:p14="http://schemas.microsoft.com/office/powerpoint/2010/main" val="186725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2E84-3C46-16D5-CAE9-E6179EA39F06}"/>
              </a:ext>
            </a:extLst>
          </p:cNvPr>
          <p:cNvSpPr>
            <a:spLocks noGrp="1"/>
          </p:cNvSpPr>
          <p:nvPr>
            <p:ph type="title"/>
          </p:nvPr>
        </p:nvSpPr>
        <p:spPr/>
        <p:txBody>
          <a:bodyPr/>
          <a:lstStyle/>
          <a:p>
            <a:r>
              <a:rPr lang="en-GB" dirty="0"/>
              <a:t>DFT / ALC and site assignment</a:t>
            </a:r>
          </a:p>
        </p:txBody>
      </p:sp>
      <p:pic>
        <p:nvPicPr>
          <p:cNvPr id="5" name="Picture 4">
            <a:extLst>
              <a:ext uri="{FF2B5EF4-FFF2-40B4-BE49-F238E27FC236}">
                <a16:creationId xmlns:a16="http://schemas.microsoft.com/office/drawing/2014/main" id="{086F7F30-59D3-B04C-69ED-CDA9B9E59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71" y="1825675"/>
            <a:ext cx="7128994" cy="4086685"/>
          </a:xfrm>
          <a:prstGeom prst="rect">
            <a:avLst/>
          </a:prstGeom>
        </p:spPr>
      </p:pic>
      <p:pic>
        <p:nvPicPr>
          <p:cNvPr id="6" name="Picture 5">
            <a:extLst>
              <a:ext uri="{FF2B5EF4-FFF2-40B4-BE49-F238E27FC236}">
                <a16:creationId xmlns:a16="http://schemas.microsoft.com/office/drawing/2014/main" id="{7C2F2013-1003-7A98-F3C6-AE89D4C71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171" y="3430903"/>
            <a:ext cx="1959196" cy="1894718"/>
          </a:xfrm>
          <a:prstGeom prst="rect">
            <a:avLst/>
          </a:prstGeom>
        </p:spPr>
      </p:pic>
      <p:pic>
        <p:nvPicPr>
          <p:cNvPr id="4" name="Picture 3">
            <a:extLst>
              <a:ext uri="{FF2B5EF4-FFF2-40B4-BE49-F238E27FC236}">
                <a16:creationId xmlns:a16="http://schemas.microsoft.com/office/drawing/2014/main" id="{06D0943D-C217-33AB-49A1-60F8742C9A3A}"/>
              </a:ext>
            </a:extLst>
          </p:cNvPr>
          <p:cNvPicPr>
            <a:picLocks noChangeAspect="1"/>
          </p:cNvPicPr>
          <p:nvPr/>
        </p:nvPicPr>
        <p:blipFill>
          <a:blip r:embed="rId5"/>
          <a:stretch>
            <a:fillRect/>
          </a:stretch>
        </p:blipFill>
        <p:spPr>
          <a:xfrm>
            <a:off x="7829219" y="2454033"/>
            <a:ext cx="3898173" cy="3031912"/>
          </a:xfrm>
          <a:prstGeom prst="rect">
            <a:avLst/>
          </a:prstGeom>
        </p:spPr>
      </p:pic>
      <p:sp>
        <p:nvSpPr>
          <p:cNvPr id="8" name="TextBox 7">
            <a:extLst>
              <a:ext uri="{FF2B5EF4-FFF2-40B4-BE49-F238E27FC236}">
                <a16:creationId xmlns:a16="http://schemas.microsoft.com/office/drawing/2014/main" id="{82AB0116-06EB-464F-F68A-45886EEEAC50}"/>
              </a:ext>
            </a:extLst>
          </p:cNvPr>
          <p:cNvSpPr txBox="1"/>
          <p:nvPr/>
        </p:nvSpPr>
        <p:spPr>
          <a:xfrm>
            <a:off x="7888546" y="2053461"/>
            <a:ext cx="1293496" cy="369332"/>
          </a:xfrm>
          <a:prstGeom prst="rect">
            <a:avLst/>
          </a:prstGeom>
          <a:noFill/>
        </p:spPr>
        <p:txBody>
          <a:bodyPr wrap="none" rtlCol="0">
            <a:spAutoFit/>
          </a:bodyPr>
          <a:lstStyle/>
          <a:p>
            <a:r>
              <a:rPr lang="en-GB" dirty="0"/>
              <a:t>B</a:t>
            </a:r>
            <a:r>
              <a:rPr lang="en-GB" baseline="-25000" dirty="0"/>
              <a:t>res</a:t>
            </a:r>
            <a:r>
              <a:rPr lang="en-GB" dirty="0"/>
              <a:t> ≈ 1.75 T</a:t>
            </a:r>
          </a:p>
        </p:txBody>
      </p:sp>
      <p:pic>
        <p:nvPicPr>
          <p:cNvPr id="3" name="Picture 2">
            <a:extLst>
              <a:ext uri="{FF2B5EF4-FFF2-40B4-BE49-F238E27FC236}">
                <a16:creationId xmlns:a16="http://schemas.microsoft.com/office/drawing/2014/main" id="{F52DF656-32CB-0821-0D76-4E7D3DAF3992}"/>
              </a:ext>
            </a:extLst>
          </p:cNvPr>
          <p:cNvPicPr>
            <a:picLocks noChangeAspect="1"/>
          </p:cNvPicPr>
          <p:nvPr/>
        </p:nvPicPr>
        <p:blipFill>
          <a:blip r:embed="rId6"/>
          <a:stretch>
            <a:fillRect/>
          </a:stretch>
        </p:blipFill>
        <p:spPr>
          <a:xfrm>
            <a:off x="5591717" y="5625183"/>
            <a:ext cx="6528406" cy="1134746"/>
          </a:xfrm>
          <a:prstGeom prst="rect">
            <a:avLst/>
          </a:prstGeom>
        </p:spPr>
      </p:pic>
    </p:spTree>
    <p:extLst>
      <p:ext uri="{BB962C8B-B14F-4D97-AF65-F5344CB8AC3E}">
        <p14:creationId xmlns:p14="http://schemas.microsoft.com/office/powerpoint/2010/main" val="73857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9E6F-5FAD-9472-831D-D60BAA15F177}"/>
              </a:ext>
            </a:extLst>
          </p:cNvPr>
          <p:cNvSpPr>
            <a:spLocks noGrp="1"/>
          </p:cNvSpPr>
          <p:nvPr>
            <p:ph type="title"/>
          </p:nvPr>
        </p:nvSpPr>
        <p:spPr/>
        <p:txBody>
          <a:bodyPr/>
          <a:lstStyle/>
          <a:p>
            <a:r>
              <a:rPr lang="en-GB" dirty="0"/>
              <a:t>ALC spectra and Relaxations – correlation</a:t>
            </a:r>
          </a:p>
        </p:txBody>
      </p:sp>
      <p:pic>
        <p:nvPicPr>
          <p:cNvPr id="5" name="Picture 4">
            <a:extLst>
              <a:ext uri="{FF2B5EF4-FFF2-40B4-BE49-F238E27FC236}">
                <a16:creationId xmlns:a16="http://schemas.microsoft.com/office/drawing/2014/main" id="{F19F5F7A-3A06-278A-6D48-FBCAA9BF2737}"/>
              </a:ext>
            </a:extLst>
          </p:cNvPr>
          <p:cNvPicPr>
            <a:picLocks noChangeAspect="1"/>
          </p:cNvPicPr>
          <p:nvPr/>
        </p:nvPicPr>
        <p:blipFill>
          <a:blip r:embed="rId3"/>
          <a:stretch>
            <a:fillRect/>
          </a:stretch>
        </p:blipFill>
        <p:spPr>
          <a:xfrm>
            <a:off x="1235749" y="1825625"/>
            <a:ext cx="4876598" cy="3904615"/>
          </a:xfrm>
          <a:prstGeom prst="rect">
            <a:avLst/>
          </a:prstGeom>
        </p:spPr>
      </p:pic>
      <p:pic>
        <p:nvPicPr>
          <p:cNvPr id="6" name="Picture 5">
            <a:extLst>
              <a:ext uri="{FF2B5EF4-FFF2-40B4-BE49-F238E27FC236}">
                <a16:creationId xmlns:a16="http://schemas.microsoft.com/office/drawing/2014/main" id="{DF355BF3-8C9E-995B-04DB-FE8759F4261A}"/>
              </a:ext>
            </a:extLst>
          </p:cNvPr>
          <p:cNvPicPr>
            <a:picLocks noChangeAspect="1"/>
          </p:cNvPicPr>
          <p:nvPr/>
        </p:nvPicPr>
        <p:blipFill>
          <a:blip r:embed="rId4"/>
          <a:stretch>
            <a:fillRect/>
          </a:stretch>
        </p:blipFill>
        <p:spPr>
          <a:xfrm>
            <a:off x="2136089" y="3970020"/>
            <a:ext cx="1402319" cy="1059430"/>
          </a:xfrm>
          <a:prstGeom prst="rect">
            <a:avLst/>
          </a:prstGeom>
        </p:spPr>
      </p:pic>
      <p:pic>
        <p:nvPicPr>
          <p:cNvPr id="9" name="Picture 8">
            <a:extLst>
              <a:ext uri="{FF2B5EF4-FFF2-40B4-BE49-F238E27FC236}">
                <a16:creationId xmlns:a16="http://schemas.microsoft.com/office/drawing/2014/main" id="{A64F5394-D85A-D8E5-D686-4C5305CFEB62}"/>
              </a:ext>
            </a:extLst>
          </p:cNvPr>
          <p:cNvPicPr>
            <a:picLocks noChangeAspect="1"/>
          </p:cNvPicPr>
          <p:nvPr/>
        </p:nvPicPr>
        <p:blipFill>
          <a:blip r:embed="rId5"/>
          <a:stretch>
            <a:fillRect/>
          </a:stretch>
        </p:blipFill>
        <p:spPr>
          <a:xfrm>
            <a:off x="6391922" y="1690688"/>
            <a:ext cx="5653539" cy="4327172"/>
          </a:xfrm>
          <a:prstGeom prst="rect">
            <a:avLst/>
          </a:prstGeom>
        </p:spPr>
      </p:pic>
      <p:cxnSp>
        <p:nvCxnSpPr>
          <p:cNvPr id="10" name="Straight Arrow Connector 9">
            <a:extLst>
              <a:ext uri="{FF2B5EF4-FFF2-40B4-BE49-F238E27FC236}">
                <a16:creationId xmlns:a16="http://schemas.microsoft.com/office/drawing/2014/main" id="{A5A6408D-4455-1360-0254-E7A00A360A3A}"/>
              </a:ext>
            </a:extLst>
          </p:cNvPr>
          <p:cNvCxnSpPr/>
          <p:nvPr/>
        </p:nvCxnSpPr>
        <p:spPr>
          <a:xfrm>
            <a:off x="8700281" y="2893660"/>
            <a:ext cx="0" cy="128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5C9770-0E94-1480-620E-4F33DD712CA0}"/>
              </a:ext>
            </a:extLst>
          </p:cNvPr>
          <p:cNvCxnSpPr>
            <a:cxnSpLocks/>
          </p:cNvCxnSpPr>
          <p:nvPr/>
        </p:nvCxnSpPr>
        <p:spPr>
          <a:xfrm flipV="1">
            <a:off x="10102361" y="4280500"/>
            <a:ext cx="0" cy="655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D1F7D7-2317-C1F7-7D24-0EBB74C7250A}"/>
              </a:ext>
            </a:extLst>
          </p:cNvPr>
          <p:cNvCxnSpPr/>
          <p:nvPr/>
        </p:nvCxnSpPr>
        <p:spPr>
          <a:xfrm>
            <a:off x="10422401" y="2611720"/>
            <a:ext cx="0" cy="128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3EBE2F3-59D4-1C8C-2DCC-7F7DB59DDEC7}"/>
              </a:ext>
            </a:extLst>
          </p:cNvPr>
          <p:cNvSpPr txBox="1"/>
          <p:nvPr/>
        </p:nvSpPr>
        <p:spPr>
          <a:xfrm>
            <a:off x="8319281" y="2291680"/>
            <a:ext cx="1585690" cy="369332"/>
          </a:xfrm>
          <a:prstGeom prst="rect">
            <a:avLst/>
          </a:prstGeom>
          <a:noFill/>
        </p:spPr>
        <p:txBody>
          <a:bodyPr wrap="none" rtlCol="0">
            <a:spAutoFit/>
          </a:bodyPr>
          <a:lstStyle/>
          <a:p>
            <a:r>
              <a:rPr lang="en-GB" dirty="0"/>
              <a:t>Gamma (100K)</a:t>
            </a:r>
          </a:p>
        </p:txBody>
      </p:sp>
      <p:sp>
        <p:nvSpPr>
          <p:cNvPr id="14" name="TextBox 13">
            <a:extLst>
              <a:ext uri="{FF2B5EF4-FFF2-40B4-BE49-F238E27FC236}">
                <a16:creationId xmlns:a16="http://schemas.microsoft.com/office/drawing/2014/main" id="{90B4BDDE-119E-D25F-0A1B-7526227CC20B}"/>
              </a:ext>
            </a:extLst>
          </p:cNvPr>
          <p:cNvSpPr txBox="1"/>
          <p:nvPr/>
        </p:nvSpPr>
        <p:spPr>
          <a:xfrm>
            <a:off x="10102361" y="4628246"/>
            <a:ext cx="1326773" cy="369332"/>
          </a:xfrm>
          <a:prstGeom prst="rect">
            <a:avLst/>
          </a:prstGeom>
          <a:noFill/>
        </p:spPr>
        <p:txBody>
          <a:bodyPr wrap="none" rtlCol="0">
            <a:spAutoFit/>
          </a:bodyPr>
          <a:lstStyle/>
          <a:p>
            <a:r>
              <a:rPr lang="en-GB" dirty="0"/>
              <a:t>Beta (315 K)</a:t>
            </a:r>
          </a:p>
        </p:txBody>
      </p:sp>
      <p:sp>
        <p:nvSpPr>
          <p:cNvPr id="15" name="TextBox 14">
            <a:extLst>
              <a:ext uri="{FF2B5EF4-FFF2-40B4-BE49-F238E27FC236}">
                <a16:creationId xmlns:a16="http://schemas.microsoft.com/office/drawing/2014/main" id="{6757391B-7447-8432-2CDF-7C867D80CC4D}"/>
              </a:ext>
            </a:extLst>
          </p:cNvPr>
          <p:cNvSpPr txBox="1"/>
          <p:nvPr/>
        </p:nvSpPr>
        <p:spPr>
          <a:xfrm>
            <a:off x="9986111" y="2107014"/>
            <a:ext cx="1443024" cy="369332"/>
          </a:xfrm>
          <a:prstGeom prst="rect">
            <a:avLst/>
          </a:prstGeom>
          <a:noFill/>
        </p:spPr>
        <p:txBody>
          <a:bodyPr wrap="none" rtlCol="0">
            <a:spAutoFit/>
          </a:bodyPr>
          <a:lstStyle/>
          <a:p>
            <a:r>
              <a:rPr lang="en-GB" dirty="0"/>
              <a:t>Alpha (375 K)</a:t>
            </a:r>
          </a:p>
        </p:txBody>
      </p:sp>
    </p:spTree>
    <p:extLst>
      <p:ext uri="{BB962C8B-B14F-4D97-AF65-F5344CB8AC3E}">
        <p14:creationId xmlns:p14="http://schemas.microsoft.com/office/powerpoint/2010/main" val="3541609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1936</Words>
  <Application>Microsoft Office PowerPoint</Application>
  <PresentationFormat>Widescreen</PresentationFormat>
  <Paragraphs>264</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(Body)</vt:lpstr>
      <vt:lpstr>Calibri Light</vt:lpstr>
      <vt:lpstr>Cambria Math</vt:lpstr>
      <vt:lpstr>GreekC_IV25</vt:lpstr>
      <vt:lpstr>Wingdings</vt:lpstr>
      <vt:lpstr>Office Theme</vt:lpstr>
      <vt:lpstr>Investigating Structural Relaxations in epoxy – A unification of Microscopic and Macroscopic methods</vt:lpstr>
      <vt:lpstr>ISIS facility / Motivation </vt:lpstr>
      <vt:lpstr>Breakdown</vt:lpstr>
      <vt:lpstr>Polymer structure / Relaxations</vt:lpstr>
      <vt:lpstr>Comparison of Microscopic and macroscopic methods </vt:lpstr>
      <vt:lpstr>TF and LF measurements</vt:lpstr>
      <vt:lpstr>Tg / Activation energy</vt:lpstr>
      <vt:lpstr>DFT / ALC and site assignment</vt:lpstr>
      <vt:lpstr>ALC spectra and Relaxations – correlation</vt:lpstr>
      <vt:lpstr>Hypothesis </vt:lpstr>
      <vt:lpstr>Summary</vt:lpstr>
      <vt:lpstr>Future work</vt:lpstr>
      <vt:lpstr>Thanks</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Orton, Benjamin (STFC,RAL,ISIS)</dc:creator>
  <cp:lastModifiedBy>Orton, Benjamin (STFC,RAL,ISIS)</cp:lastModifiedBy>
  <cp:revision>63</cp:revision>
  <dcterms:created xsi:type="dcterms:W3CDTF">2025-07-16T09:03:46Z</dcterms:created>
  <dcterms:modified xsi:type="dcterms:W3CDTF">2025-07-20T15:11:53Z</dcterms:modified>
</cp:coreProperties>
</file>