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6"/>
  </p:notesMasterIdLst>
  <p:handoutMasterIdLst>
    <p:handoutMasterId r:id="rId7"/>
  </p:handoutMasterIdLst>
  <p:sldIdLst>
    <p:sldId id="664" r:id="rId2"/>
    <p:sldId id="2085" r:id="rId3"/>
    <p:sldId id="2102" r:id="rId4"/>
    <p:sldId id="210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F"/>
    <a:srgbClr val="767171"/>
    <a:srgbClr val="FFFF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4692"/>
  </p:normalViewPr>
  <p:slideViewPr>
    <p:cSldViewPr snapToGrid="0" snapToObjects="1">
      <p:cViewPr varScale="1">
        <p:scale>
          <a:sx n="115" d="100"/>
          <a:sy n="115" d="100"/>
        </p:scale>
        <p:origin x="416" y="1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5/15/24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5/15/24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FA6A82-C43D-0E45-8BBC-3BA89641B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5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2024-05-15</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endParaRPr lang="en-US" dirty="0"/>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2024-05-15</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2024-05-15</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2024-05-15</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Particle Physics Faculty Meeting</a:t>
            </a:r>
            <a:endParaRPr lang="en-US" sz="3000" dirty="0"/>
          </a:p>
        </p:txBody>
      </p:sp>
      <p:sp>
        <p:nvSpPr>
          <p:cNvPr id="5" name="Rectangle 4">
            <a:extLst>
              <a:ext uri="{FF2B5EF4-FFF2-40B4-BE49-F238E27FC236}">
                <a16:creationId xmlns:a16="http://schemas.microsoft.com/office/drawing/2014/main" id="{3F3E9DF6-0197-454E-9EB8-796E0050B9AE}"/>
              </a:ext>
            </a:extLst>
          </p:cNvPr>
          <p:cNvSpPr/>
          <p:nvPr/>
        </p:nvSpPr>
        <p:spPr>
          <a:xfrm>
            <a:off x="1417280" y="1856358"/>
            <a:ext cx="10943746" cy="1154162"/>
          </a:xfrm>
          <a:prstGeom prst="rect">
            <a:avLst/>
          </a:prstGeom>
        </p:spPr>
        <p:txBody>
          <a:bodyPr wrap="square">
            <a:spAutoFit/>
          </a:bodyPr>
          <a:lstStyle/>
          <a:p>
            <a:pPr marL="285750" indent="-285750">
              <a:spcBef>
                <a:spcPts val="600"/>
              </a:spcBef>
              <a:buClr>
                <a:srgbClr val="00B0F0"/>
              </a:buClr>
              <a:buFont typeface="Wingdings" charset="2"/>
              <a:buChar char="§"/>
            </a:pPr>
            <a:r>
              <a:rPr lang="en-US" sz="2400" dirty="0"/>
              <a:t>Agenda</a:t>
            </a:r>
            <a:endParaRPr lang="en-CA" sz="2000" dirty="0"/>
          </a:p>
          <a:p>
            <a:pPr marL="742950" lvl="1" indent="-285750">
              <a:spcBef>
                <a:spcPts val="600"/>
              </a:spcBef>
              <a:buClr>
                <a:srgbClr val="00B0F0"/>
              </a:buClr>
              <a:buFont typeface="Wingdings" charset="2"/>
              <a:buChar char="§"/>
            </a:pPr>
            <a:r>
              <a:rPr lang="en-CA" sz="2000" dirty="0"/>
              <a:t>Retreat Preparations</a:t>
            </a:r>
          </a:p>
          <a:p>
            <a:pPr lvl="2">
              <a:buClr>
                <a:srgbClr val="00B0F0"/>
              </a:buClr>
            </a:pPr>
            <a:endParaRPr lang="en-CA" sz="2000" dirty="0"/>
          </a:p>
        </p:txBody>
      </p:sp>
    </p:spTree>
    <p:extLst>
      <p:ext uri="{BB962C8B-B14F-4D97-AF65-F5344CB8AC3E}">
        <p14:creationId xmlns:p14="http://schemas.microsoft.com/office/powerpoint/2010/main" val="281522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62B6D-C944-32BE-1EA2-1F66A0186C7B}"/>
              </a:ext>
            </a:extLst>
          </p:cNvPr>
          <p:cNvSpPr txBox="1"/>
          <p:nvPr/>
        </p:nvSpPr>
        <p:spPr>
          <a:xfrm>
            <a:off x="2077179" y="2505152"/>
            <a:ext cx="8037643" cy="1883593"/>
          </a:xfrm>
          <a:prstGeom prst="rect">
            <a:avLst/>
          </a:prstGeom>
          <a:noFill/>
        </p:spPr>
        <p:txBody>
          <a:bodyPr wrap="square">
            <a:spAutoFit/>
          </a:bodyPr>
          <a:lstStyle/>
          <a:p>
            <a:pPr algn="l" fontAlgn="base"/>
            <a:r>
              <a:rPr lang="en-US" sz="1940" i="1">
                <a:solidFill>
                  <a:srgbClr val="45454A"/>
                </a:solidFill>
                <a:latin typeface="Helvetica Neue"/>
              </a:rPr>
              <a:t>TRIUMF is located on the </a:t>
            </a:r>
            <a:r>
              <a:rPr lang="en-US" sz="1940" i="1">
                <a:solidFill>
                  <a:srgbClr val="00B0F0"/>
                </a:solidFill>
                <a:latin typeface="Helvetica Neue"/>
              </a:rPr>
              <a:t>traditional, ancestral, and unceded territory of </a:t>
            </a:r>
            <a:r>
              <a:rPr lang="en-US" sz="1940" i="1" err="1">
                <a:solidFill>
                  <a:srgbClr val="00B0F0"/>
                </a:solidFill>
                <a:latin typeface="Helvetica Neue"/>
              </a:rPr>
              <a:t>thexʷməθkʷəy̓əm</a:t>
            </a:r>
            <a:r>
              <a:rPr lang="en-US" sz="1940" i="1">
                <a:solidFill>
                  <a:srgbClr val="00B0F0"/>
                </a:solidFill>
                <a:latin typeface="Helvetica Neue"/>
              </a:rPr>
              <a:t> (Musqueam) people</a:t>
            </a:r>
            <a:r>
              <a:rPr lang="en-US" sz="1940" i="1">
                <a:solidFill>
                  <a:srgbClr val="45454A"/>
                </a:solidFill>
                <a:latin typeface="Helvetica Neue"/>
              </a:rPr>
              <a:t>, who for millennia have passed on their culture, history, and traditions from one generation to the next on this site.</a:t>
            </a:r>
          </a:p>
          <a:p>
            <a:pPr algn="l" fontAlgn="base"/>
            <a:br>
              <a:rPr lang="en-US" sz="1940" i="1">
                <a:solidFill>
                  <a:srgbClr val="45454A"/>
                </a:solidFill>
                <a:latin typeface="Helvetica Neue"/>
              </a:rPr>
            </a:br>
            <a:r>
              <a:rPr lang="en-US" sz="1940" i="1">
                <a:solidFill>
                  <a:srgbClr val="45454A"/>
                </a:solidFill>
                <a:latin typeface="Helvetica Neue"/>
              </a:rPr>
              <a:t>TRIUMF’s home has always been </a:t>
            </a:r>
            <a:r>
              <a:rPr lang="en-US" sz="1940" i="1">
                <a:solidFill>
                  <a:srgbClr val="00B0F0"/>
                </a:solidFill>
                <a:latin typeface="Helvetica Neue"/>
              </a:rPr>
              <a:t>a seat of learning.</a:t>
            </a:r>
          </a:p>
        </p:txBody>
      </p:sp>
    </p:spTree>
    <p:extLst>
      <p:ext uri="{BB962C8B-B14F-4D97-AF65-F5344CB8AC3E}">
        <p14:creationId xmlns:p14="http://schemas.microsoft.com/office/powerpoint/2010/main" val="14322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Scenarios</a:t>
            </a:r>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786235" y="1093917"/>
            <a:ext cx="10923974" cy="6093976"/>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$400M put to government</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Details submitted to government below</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BL1A - triplet exchanged at the end of the 5Y period unless CFI funding awarded</a:t>
            </a:r>
          </a:p>
          <a:p>
            <a:pPr lvl="1">
              <a:spcBef>
                <a:spcPts val="600"/>
              </a:spcBef>
              <a:buClr>
                <a:srgbClr val="00B0F0"/>
              </a:buClr>
            </a:pPr>
            <a:endParaRPr lang="en-CA" sz="500" dirty="0">
              <a:solidFill>
                <a:srgbClr val="212121"/>
              </a:solidFill>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dirty="0">
                <a:solidFill>
                  <a:srgbClr val="212121"/>
                </a:solidFill>
                <a:latin typeface="Calibri" panose="020F0502020204030204" pitchFamily="34" charset="0"/>
                <a:cs typeface="Calibri" panose="020F0502020204030204" pitchFamily="34" charset="0"/>
              </a:rPr>
              <a:t>Delay s</a:t>
            </a:r>
            <a:r>
              <a:rPr lang="en-CA" sz="2000" b="0" i="0" u="none" strike="noStrike" dirty="0">
                <a:solidFill>
                  <a:srgbClr val="212121"/>
                </a:solidFill>
                <a:effectLst/>
                <a:latin typeface="Calibri" panose="020F0502020204030204" pitchFamily="34" charset="0"/>
                <a:cs typeface="Calibri" panose="020F0502020204030204" pitchFamily="34" charset="0"/>
              </a:rPr>
              <a:t>hutdown for a year to finish ARIEL construction and get projects done </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Shutdown in 2026 (Dec 2025-April 2027)  </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BL1A - triplet exchanged during the year-long shutdown</a:t>
            </a:r>
          </a:p>
          <a:p>
            <a:pPr marL="285750" indent="-285750">
              <a:spcBef>
                <a:spcPts val="600"/>
              </a:spcBef>
              <a:buClr>
                <a:srgbClr val="00B0F0"/>
              </a:buClr>
              <a:buFont typeface="Wingdings" charset="2"/>
              <a:buChar char="§"/>
            </a:pPr>
            <a:r>
              <a:rPr lang="en-CA" sz="500" b="0" i="0" u="none" strike="noStrike" dirty="0">
                <a:solidFill>
                  <a:srgbClr val="212121"/>
                </a:solidFill>
                <a:effectLst/>
                <a:latin typeface="Calibri" panose="020F0502020204030204" pitchFamily="34" charset="0"/>
                <a:cs typeface="Calibri" panose="020F0502020204030204" pitchFamily="34" charset="0"/>
              </a:rPr>
              <a:t> </a:t>
            </a:r>
            <a:endParaRPr lang="en-CA" sz="500" dirty="0">
              <a:solidFill>
                <a:srgbClr val="212121"/>
              </a:solidFill>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Business as usual (as this year) -&gt; ARIEL finished in 2028 </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6 months shutdown – 6 months beam (Dec - May shutdown) </a:t>
            </a:r>
          </a:p>
          <a:p>
            <a:pPr marL="742950" lvl="1"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BL1A - triplet exchanged</a:t>
            </a:r>
          </a:p>
          <a:p>
            <a:pPr marL="457200" algn="l"/>
            <a:r>
              <a:rPr lang="en-CA" sz="2000" b="0" i="0" u="none" strike="noStrike" dirty="0">
                <a:solidFill>
                  <a:srgbClr val="212121"/>
                </a:solidFill>
                <a:effectLst/>
                <a:latin typeface="Calibri" panose="020F0502020204030204" pitchFamily="34" charset="0"/>
                <a:cs typeface="Calibri" panose="020F0502020204030204" pitchFamily="34" charset="0"/>
              </a:rPr>
              <a:t> </a:t>
            </a:r>
          </a:p>
          <a:p>
            <a:pPr marL="457200" algn="l"/>
            <a:r>
              <a:rPr lang="en-CA" sz="2000" b="0" i="0" u="none" strike="noStrike" dirty="0">
                <a:solidFill>
                  <a:srgbClr val="212121"/>
                </a:solidFill>
                <a:effectLst/>
                <a:latin typeface="Calibri" panose="020F0502020204030204" pitchFamily="34" charset="0"/>
                <a:cs typeface="Calibri" panose="020F0502020204030204" pitchFamily="34" charset="0"/>
              </a:rPr>
              <a:t>Transformer replacement in all scenarios</a:t>
            </a:r>
          </a:p>
          <a:p>
            <a:pPr marL="457200" algn="l"/>
            <a:r>
              <a:rPr lang="en-CA" sz="2000" b="0" i="0" u="none" strike="noStrike" dirty="0">
                <a:solidFill>
                  <a:srgbClr val="212121"/>
                </a:solidFill>
                <a:effectLst/>
                <a:latin typeface="Calibri" panose="020F0502020204030204" pitchFamily="34" charset="0"/>
                <a:cs typeface="Calibri" panose="020F0502020204030204" pitchFamily="34" charset="0"/>
              </a:rPr>
              <a:t>No new NRC positions in either scenario</a:t>
            </a:r>
          </a:p>
          <a:p>
            <a:pPr marL="457200" algn="l"/>
            <a:r>
              <a:rPr lang="en-CA" sz="2000" b="0" i="0" u="none" strike="noStrike" dirty="0">
                <a:solidFill>
                  <a:srgbClr val="212121"/>
                </a:solidFill>
                <a:effectLst/>
                <a:latin typeface="Calibri" panose="020F0502020204030204" pitchFamily="34" charset="0"/>
                <a:cs typeface="Calibri" panose="020F0502020204030204" pitchFamily="34" charset="0"/>
              </a:rPr>
              <a:t>Things to focus on: What staff and resources needed for each scenario</a:t>
            </a:r>
          </a:p>
          <a:p>
            <a:pPr marL="457200" algn="l"/>
            <a:r>
              <a:rPr lang="en-CA" sz="2000" b="0" i="0" u="none" strike="noStrike" dirty="0">
                <a:solidFill>
                  <a:srgbClr val="212121"/>
                </a:solidFill>
                <a:effectLst/>
                <a:latin typeface="Calibri" panose="020F0502020204030204" pitchFamily="34" charset="0"/>
                <a:cs typeface="Calibri" panose="020F0502020204030204" pitchFamily="34" charset="0"/>
              </a:rPr>
              <a:t>There appears to be consensus among the divisions that finishing ARIEL is a very high priority.</a:t>
            </a: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27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Scenarios</a:t>
            </a:r>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786235" y="1004707"/>
            <a:ext cx="10923974" cy="6217087"/>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400M put to government (“loss of opportunity”)</a:t>
            </a:r>
          </a:p>
          <a:p>
            <a:pPr marL="742950" lvl="1"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The objective in this scenario is to maintain existing science and innovation programs, including medical isotope production for commercial partners, although some impact will be required as staff are re-tasked to other areas. Components delayed are the operations of ARIEL and IAMI, which represents a major loss of opportunity on the international stage, as well as the loss of potential science. Risk is also escalated by deferring the beamline 1A refurbishment by two years, the failure of which would significantly impact materials and quantum science, green technology, and isotope production</a:t>
            </a:r>
            <a:endParaRPr lang="en-CA"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Changes from the requested funding level (i.e., $450M) and capabilities are primarily:</a:t>
            </a:r>
          </a:p>
          <a:p>
            <a:pPr marL="742950" lvl="1"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Delay of ARIEL construction for two years, to the end of the five-year period. No operations of ARIEL during the five-year period, just commissioning. This defers the operation of ARIEL beyond the CERN long shutdown, missing an opportunity for Canada to provide global leadership in ISOL based discovery while a primary competing facility, ISOLDE at CERN, is shutdown.</a:t>
            </a:r>
          </a:p>
          <a:p>
            <a:pPr marL="742950" lvl="1"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Deferral of IAMI operations for two years. Such a delay will impact the ability of IAMI to develop new life saving drugs and risks the reliability of production of medical isotopes. This will also impact potential future commercial revenue as it will naturally defer clinical trials of new drugs. </a:t>
            </a:r>
            <a:endParaRPr lang="en-CA" sz="1400" dirty="0">
              <a:solidFill>
                <a:srgbClr val="212121"/>
              </a:solidFill>
              <a:latin typeface="Calibri" panose="020F0502020204030204" pitchFamily="34" charset="0"/>
              <a:cs typeface="Calibri" panose="020F0502020204030204" pitchFamily="34" charset="0"/>
            </a:endParaRPr>
          </a:p>
          <a:p>
            <a:pPr marL="742950" lvl="1"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Deferral of beamline 1A refurbishment by two years, halving the cost in this plan by extending the cost into the next funding cycle. This significantly increases the risk to the material science, quantum, and irradiation science programs should a major failure occur. It also increases the risk of production of actinium and commensurate potential impact on reputation and commercial revenues. </a:t>
            </a:r>
          </a:p>
          <a:p>
            <a:pPr marL="742950" lvl="1"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Reduction in request by 57 staff to 444 staff average to just below the contemporary staffing plan. This reduction is a combination of reduced staff due to deferred implementation of the major infrastructure projects and a reorganisation to support operational excellence, with a commensurate loss of capability for the broader research ecosystem in science and engineering. This impacts our ability to fully support domestic and international projects with commensurate loss of impact and reputation.</a:t>
            </a:r>
          </a:p>
          <a:p>
            <a:pPr marL="742950" lvl="1"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MRO costs remain the same, assuming all legacy and existing systems are operated at the same level of science capacity.</a:t>
            </a:r>
          </a:p>
          <a:p>
            <a:pPr marL="742950" lvl="1" indent="-285750">
              <a:spcBef>
                <a:spcPts val="600"/>
              </a:spcBef>
              <a:buClr>
                <a:srgbClr val="00B0F0"/>
              </a:buClr>
              <a:buFont typeface="Wingdings" charset="2"/>
              <a:buChar char="§"/>
            </a:pPr>
            <a:r>
              <a:rPr lang="en-CA" sz="1400" b="0" i="0" u="none" strike="noStrike" dirty="0">
                <a:solidFill>
                  <a:srgbClr val="212121"/>
                </a:solidFill>
                <a:effectLst/>
                <a:latin typeface="Calibri" panose="020F0502020204030204" pitchFamily="34" charset="0"/>
                <a:cs typeface="Calibri" panose="020F0502020204030204" pitchFamily="34" charset="0"/>
              </a:rPr>
              <a:t>Commercial revenue is assumed to be similar to the full request, contributing $20M to operational support over the 5-year period.</a:t>
            </a:r>
          </a:p>
          <a:p>
            <a:pPr marL="285750" indent="-285750">
              <a:spcBef>
                <a:spcPts val="600"/>
              </a:spcBef>
              <a:buClr>
                <a:srgbClr val="00B0F0"/>
              </a:buClr>
              <a:buFont typeface="Wingdings" charset="2"/>
              <a:buChar char="§"/>
            </a:pPr>
            <a:endParaRPr lang="en-CA" sz="2000" b="0" i="0" u="none" strike="noStrike" dirty="0">
              <a:solidFill>
                <a:srgbClr val="21212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192006"/>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67680</TotalTime>
  <Words>627</Words>
  <Application>Microsoft Macintosh PowerPoint</Application>
  <PresentationFormat>Widescreen</PresentationFormat>
  <Paragraphs>35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Helvetica Neue</vt:lpstr>
      <vt:lpstr>Wingdings</vt:lpstr>
      <vt:lpstr>Custom Design</vt:lpstr>
      <vt:lpstr>Particle Physics Faculty Meeting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Oliver Stelzer-Chilton</dc:creator>
  <cp:lastModifiedBy>Oliver Stelzer-Chilton</cp:lastModifiedBy>
  <cp:revision>2144</cp:revision>
  <cp:lastPrinted>2024-05-09T18:38:47Z</cp:lastPrinted>
  <dcterms:created xsi:type="dcterms:W3CDTF">2018-01-29T04:01:54Z</dcterms:created>
  <dcterms:modified xsi:type="dcterms:W3CDTF">2024-05-16T19:01:12Z</dcterms:modified>
</cp:coreProperties>
</file>