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0" r:id="rId1"/>
    <p:sldMasterId id="2147483676" r:id="rId2"/>
    <p:sldMasterId id="2147483664" r:id="rId3"/>
  </p:sldMasterIdLst>
  <p:notesMasterIdLst>
    <p:notesMasterId r:id="rId12"/>
  </p:notesMasterIdLst>
  <p:sldIdLst>
    <p:sldId id="300" r:id="rId4"/>
    <p:sldId id="303" r:id="rId5"/>
    <p:sldId id="296" r:id="rId6"/>
    <p:sldId id="298" r:id="rId7"/>
    <p:sldId id="301" r:id="rId8"/>
    <p:sldId id="299" r:id="rId9"/>
    <p:sldId id="256" r:id="rId10"/>
    <p:sldId id="297" r:id="rId11"/>
  </p:sldIdLst>
  <p:sldSz cx="18288000" cy="10285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84" y="18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9T11:07:52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24575,'10'7'0,"46"-4"0,-3-1 0,8-1 0,3 0 0,6-1 0,3-1 0,10 1 0,3 0 0,2 0-547,7 0 0,2 0 1,0 0 546,1 0 0,0 0 0,-2 0 0,-8 1 0,-2 0 0,0 0-13,-3 2 1,0 0-1,-3 1 13,-11 1 0,-2 0 0,-2 0 0,22 3 0,-3 0 0,-13-1 0,-4-2 0,-12 0 0,-3-1 0,36 5 1215,-12 4-1215,-6 3 463,0 1-463,3 2 0,3 3 0,5 3 0,6 4 0,3 4 0,-24-8 0,1 2 0,-18-7 0,0 0 0,13 6 0,-2 1 0,11 12 0,-9 4 0,1 5 0,-10-8 0,-2 0 0,8 9 0,-3 0 0,13 18 0,-45-26 0,-1 14 0,-14-15 0,1 10 0,-10-18 0,0-2 0,-7 6 0,-8-11 0,-13 7 0,-13-8 0,-11 3 0,-6-1 0,4-5 0,8-4 0,14-6 0,9-5 0,-2-1 0,-12 2 0,-14 5 0,-14 5 0,-5 1 0,0-1 0,-2-2 0,-4-3 0,-6-1 0,0-2 0,2 1 0,5 1 0,7 0 0,7 1 0,9-3 0,10 0 0,5-2 0,5-3 0,1 3 0,2-3 0,5 0 0,6 1 0,-3-1 0,-7 4 0,-12 0 0,-9 2 0,0 1 0,4-2 0,9-1 0,16-8 0,14-6 0,17-9 0,7-8 0,0-1 0,-2 1 0,-5 0 0,5-1 0,7-4 0,5-5 0,0 1 0,-7 4 0,-4 5 0,-8 10 0,-4 9 0,-1 11 0,-4 4 0,0 2 0,-4 0 0,-4-1 0,-4 5 0,-3 2 0,3 5 0,2 0 0,0 1 0,1 2 0,-6 2 0,-1 8 0,-3 5 0,-5 4 0,3 4 0,1-5 0,6-10 0,3-11 0,3-8 0,4-10 0,0-5 0,3-8 0,3-2 0,1-1 0,4-1 0,0-1 0,2-4 0,2 0 0,-1 2 0,1 1 0,-2 3 0,0 1 0,3 3 0,6 10 0,1 7 0,1 8 0,-2 0 0,-2-3 0,0-2 0,3 3 0,4 6 0,0 4 0,-4-1 0,-12-11 0,-8-13 0,-3-3 0,1-5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9T11:07:58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1 784 24575,'59'0'0,"30"0"0,-27 0 0,4 0 0,9 0 0,2 0 0,0 0 0,0 0 0,-1 0 0,0 0 0,0-1 0,0-2 0,0-1 0,-2-2 0,-4 0 0,-3-2 0,-7-3 0,-3-1 0,35-7 0,-26 2 0,-15 5 0,-7 8 0,-5-2 0,5 2 0,8-4 0,7-1 0,12 5 0,6-4 0,4 3 0,-1 0 0,-8-3 0,-2 2 0,-4-4 0,6-4 0,9-1 0,6-1 0,6 1 0,-6 4 0,-1 0 0,-5 2 0,0 5 0,0 0 0,-4 4 0,-2 0 0,-9-4 0,-1 0 0,1-3 0,-4-1 0,18 3 0,-23 1 0,13 3 0,0 1 0,-14 0 0,16 0 0,-27-2 0,-1-2 0,-3 0 0,-4 0 0,-5 2 0,-10 2 0,-7-3 0,-7-4 0,-5-2 0,2-1 0,4 0 0,17-5 0,13-7 0,15-8 0,2 1 0,-9 3 0,-10 6 0,-17 5 0,-9 2 0,-8 0 0,-3-1 0,0 1 0,0-3 0,0 0 0,0-3 0,-4-7 0,-3 1 0,-6-1 0,-1 4 0,0 7 0,1 2 0,1 6 0,-2-1 0,-6 0 0,-2 4 0,0 0 0,2 3 0,3 1 0,0 0 0,1 0 0,1 0 0,-4-1 0,-1 1 0,-2 0 0,-5 0 0,-7 0 0,-9 0 0,-9 0 0,-6 0 0,3 0 0,5 0 0,11 0 0,12 0 0,6 0 0,-1 0 0,-13 0 0,-15 0 0,-17 0 0,-9 4 0,-1 1 0,5-1 0,5 0 0,1-4 0,4 0 0,2 0 0,5 0 0,4 0 0,3 2 0,3 2 0,4 0 0,7 3 0,6-1 0,8-2 0,4 1 0,-6 4 0,-5 1 0,-18 4 0,-10-1 0,-15 0 0,-7-3 0,1-2 0,0 0 0,6-2 0,-1 2 0,2 4 0,10-3 0,11-1 0,13-5 0,9-3 0,-9 0 0,-16 0 0,-15 0 0,-5 0 0,1 0 0,13 0 0,6 0 0,6 0 0,9 0 0,6 0 0,6 0 0,-4 0 0,-15 0 0,-13 0 0,-6 0 0,7 0 0,28 0 0,9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9T11:07:59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0 188 24575,'10'-3'0,"3"-7"0,6-3 0,1 0 0,2 2 0,1 1 0,4-3 0,0-2 0,-4 3 0,-5 2 0,-2 0 0,4-1 0,5-4 0,-2-1 0,-3 2 0,-11 7 0,-3 3 0,-5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9T11:08:02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24575,'6'7'0,"8"-3"0,13 6 0,8 2 0,1 1 0,-6 1 0,-12-3 0,-7-1 0,-6 6 0,7 6 0,3 0 0,5 1 0,-3-3 0,-9-11 0,-5-1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9T11:08:47.6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9T11:09:03.8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4038 24575,'46'0'0,"30"0"0,-16 0 0,7 0 0,20 0 0,6 0 0,-25 0 0,2 0 0,1 0 0,3 0 0,0 0 0,0 0 0,-3 0 0,0 0 0,-2 0 0,24 0 0,-3 0 0,-8 0 0,-4 0 0,-8-1 0,-2 0 0,-7-2 0,-3-1 0,38-7 0,-24-2 0,-19-1 0,-23 3 0,-14-2 0,-8-3 0,-8-4 0,3-9 0,3-12 0,4-17 0,7-15 0,1-16 0,-10 36 0,0-1 0,-1-7 0,0-1 0,-1-3 0,-2-1 0,-1-1 0,0-1 0,0 0 0,-1-1 0,-2 1 0,0 1 0,0-1 0,0 0 0,0 5 0,0 2 0,-1 3 0,-1 1 0,0 2 0,-1 0 0,-1 2 0,0 0 0,-1-1 0,0 1 0,1 0 0,1 0 0,0 0 0,2 1 0,0-1 0,1 1 0,0-3 0,0-1 0,0-2 0,0-1 0,0 0 0,0-1 0,0-1 0,0 0 0,-2 5 0,0 1 0,0 2 0,-1 1 0,-5-47 0,0 5 0,-1-1 0,-1 6 0,0 7 0,-2 10 0,0 16 0,-4 7 0,2 6 0,0-1 0,-1-6 0,2-4 0,-1-3 0,1 4 0,-1 7 0,2 9 0,5 4 0,3 2 0,4 5 0,0 4 0,0 4 0,-3 7 0,-3 3 0,-1 5 0,-5 3 0,0-1 0,-5 1 0,-4 0 0,-2 0 0,-4 0 0,-5 6 0,-8 5 0,-11 6 0,-5 3 0,-5-1 0,0-2 0,-1 3 0,19-10 0,1 0 0,20-10 0,-4 0 0,-1 0 0,13 0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9T11:09:06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272 1 24575,'-10'6'0,"-4"5"0,-5 12 0,-2 7 0,1 3 0,4-7 0,0-7 0,-8 1 0,-6 5 0,-2 6 0,2-2 0,10-8 0,7-5 0,7-7 0,13 3 0,13 11 0,8 8 0,4 5 0,0-1 0,-4-9 0,-8-7 0,-6-5 0,-2 0 0,1 4 0,8 7 0,4 9 0,5 7 0,2 1 0,1 3 0,-4-4 0,-6-11 0,-7-8 0,-9-14 0,-4-5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5ABCC-732D-4DFB-BF35-D5B0D3F49F74}" type="datetimeFigureOut">
              <a:rPr kumimoji="1" lang="ja-JP" altLang="en-US" smtClean="0"/>
              <a:t>2024/5/15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FBDB-533E-4526-9ECF-B2ACD996C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61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ヘッダーとフッター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907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つのキーワ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5375812" y="2872125"/>
            <a:ext cx="0" cy="1538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0" y="3200389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501836" y="3036256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5375812" y="4816369"/>
            <a:ext cx="0" cy="1538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7100" y="5144633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5501836" y="4980500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17" name="直線コネクタ 16"/>
          <p:cNvCxnSpPr/>
          <p:nvPr userDrawn="1"/>
        </p:nvCxnSpPr>
        <p:spPr>
          <a:xfrm>
            <a:off x="5375812" y="6760613"/>
            <a:ext cx="0" cy="1538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27100" y="7088877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5501836" y="6924744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2420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つのキーワ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5375812" y="2111045"/>
            <a:ext cx="0" cy="1538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0" y="2439309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501836" y="2275176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5375812" y="3914594"/>
            <a:ext cx="0" cy="1538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7100" y="4242858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5501836" y="4078725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17" name="直線コネクタ 16"/>
          <p:cNvCxnSpPr/>
          <p:nvPr userDrawn="1"/>
        </p:nvCxnSpPr>
        <p:spPr>
          <a:xfrm>
            <a:off x="5375812" y="5718143"/>
            <a:ext cx="0" cy="1538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27100" y="6046407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5501836" y="5882274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20" name="直線コネクタ 19"/>
          <p:cNvCxnSpPr/>
          <p:nvPr userDrawn="1"/>
        </p:nvCxnSpPr>
        <p:spPr>
          <a:xfrm>
            <a:off x="5375812" y="7521693"/>
            <a:ext cx="0" cy="1538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27100" y="7849957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501836" y="7685824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2701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つのキーワ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5375812" y="1905140"/>
            <a:ext cx="0" cy="1374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0" y="2151338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501836" y="1987206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23" name="直線コネクタ 22"/>
          <p:cNvCxnSpPr/>
          <p:nvPr userDrawn="1"/>
        </p:nvCxnSpPr>
        <p:spPr>
          <a:xfrm>
            <a:off x="5375812" y="3401787"/>
            <a:ext cx="0" cy="1374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7100" y="3647985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5501836" y="3483853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5375812" y="4898434"/>
            <a:ext cx="0" cy="1374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27100" y="5144632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5501836" y="4980500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29" name="直線コネクタ 28"/>
          <p:cNvCxnSpPr/>
          <p:nvPr userDrawn="1"/>
        </p:nvCxnSpPr>
        <p:spPr>
          <a:xfrm>
            <a:off x="5375812" y="6395081"/>
            <a:ext cx="0" cy="1374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27100" y="6641279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501836" y="6477147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32" name="直線コネクタ 31"/>
          <p:cNvCxnSpPr/>
          <p:nvPr userDrawn="1"/>
        </p:nvCxnSpPr>
        <p:spPr>
          <a:xfrm>
            <a:off x="5375812" y="7891728"/>
            <a:ext cx="0" cy="1374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27100" y="8137926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501836" y="7973794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0612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箇条書きスライド - 画面いっぱ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1549400"/>
            <a:ext cx="13030200" cy="8072438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24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3932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に画像を挿入できるレイアウト -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677053" y="2110512"/>
            <a:ext cx="9175847" cy="6892118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24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1645920" y="2110511"/>
            <a:ext cx="5776546" cy="6892119"/>
          </a:xfrm>
          <a:solidFill>
            <a:schemeClr val="accent1">
              <a:lumMod val="20000"/>
              <a:lumOff val="80000"/>
            </a:schemeClr>
          </a:solidFill>
          <a:effectLst>
            <a:outerShdw dist="127000" dir="2700000" algn="tl" rotWithShape="0">
              <a:schemeClr val="accent1"/>
            </a:outerShdw>
          </a:effectLst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02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に画像を挿入できるレイアウト - 箇条書き - 2つず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677053" y="2110512"/>
            <a:ext cx="9175847" cy="3320981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1640645" y="2110512"/>
            <a:ext cx="5781821" cy="3320981"/>
          </a:xfrm>
          <a:solidFill>
            <a:schemeClr val="accent1">
              <a:lumMod val="20000"/>
              <a:lumOff val="80000"/>
            </a:schemeClr>
          </a:solidFill>
          <a:effectLst>
            <a:outerShdw dist="127000" dir="2700000" algn="tl" rotWithShape="0">
              <a:schemeClr val="accent1"/>
            </a:outerShdw>
          </a:effectLst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kumimoji="1" lang="ja-JP" altLang="en-US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677053" y="5866117"/>
            <a:ext cx="9175847" cy="3320981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15"/>
          </p:nvPr>
        </p:nvSpPr>
        <p:spPr>
          <a:xfrm>
            <a:off x="1640645" y="5866117"/>
            <a:ext cx="5781821" cy="3320981"/>
          </a:xfrm>
          <a:solidFill>
            <a:schemeClr val="accent1">
              <a:lumMod val="20000"/>
              <a:lumOff val="80000"/>
            </a:schemeClr>
          </a:solidFill>
          <a:effectLst>
            <a:outerShdw dist="127000" dir="2700000" algn="tl" rotWithShape="0">
              <a:schemeClr val="accent1"/>
            </a:outerShdw>
          </a:effectLst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439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幅の広い画像を挿入できる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0" y="1969832"/>
            <a:ext cx="18288000" cy="5043558"/>
          </a:xfrm>
          <a:solidFill>
            <a:schemeClr val="accent1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kumimoji="1" lang="ja-JP" altLang="en-US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458869"/>
            <a:ext cx="13030200" cy="1989931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2628900" y="7306469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95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 - 番号付き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7576457" cy="10285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56344" y="2051163"/>
            <a:ext cx="6110514" cy="618308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171543" y="1783556"/>
            <a:ext cx="9100457" cy="6718300"/>
          </a:xfrm>
        </p:spPr>
        <p:txBody>
          <a:bodyPr anchor="ctr">
            <a:normAutofit/>
          </a:bodyPr>
          <a:lstStyle>
            <a:lvl1pPr marL="504000" indent="-828000" algn="l">
              <a:lnSpc>
                <a:spcPct val="100000"/>
              </a:lnSpc>
              <a:spcBef>
                <a:spcPts val="4200"/>
              </a:spcBef>
              <a:buClr>
                <a:schemeClr val="accent1"/>
              </a:buClr>
              <a:buSzPct val="150000"/>
              <a:buFont typeface="+mj-lt"/>
              <a:buAutoNum type="arabicPeriod"/>
              <a:defRPr sz="3200"/>
            </a:lvl1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25330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画像が左半分を占める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340948" y="1856206"/>
            <a:ext cx="8054746" cy="314284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accent1"/>
                </a:solidFill>
                <a:latin typeface="+mj-ea"/>
                <a:ea typeface="+mj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見出しを入力</a:t>
            </a:r>
            <a:endParaRPr kumimoji="1" lang="en-US" altLang="ja-JP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51538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9340948" y="5266345"/>
            <a:ext cx="8054746" cy="3807314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19780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画像が上半分を占める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543012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628900" y="5728337"/>
            <a:ext cx="13030200" cy="1077996"/>
          </a:xfrm>
        </p:spPr>
        <p:txBody>
          <a:bodyPr anchor="b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628900" y="7045482"/>
            <a:ext cx="13030200" cy="1989931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2628900" y="6911839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328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3053556"/>
            <a:ext cx="13030200" cy="41783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6948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タイトルとテキスト - 中央寄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628900" y="3728076"/>
            <a:ext cx="13030200" cy="1077996"/>
          </a:xfrm>
        </p:spPr>
        <p:txBody>
          <a:bodyPr anchor="b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5045221"/>
            <a:ext cx="13030200" cy="1989931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2628900" y="4911578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74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4147741"/>
            <a:ext cx="13030200" cy="198993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3388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印象的な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6243827"/>
            <a:ext cx="13030200" cy="198993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8288000" cy="514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45588" y="829993"/>
            <a:ext cx="16796825" cy="389675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</p:spTree>
    <p:extLst>
      <p:ext uri="{BB962C8B-B14F-4D97-AF65-F5344CB8AC3E}">
        <p14:creationId xmlns:p14="http://schemas.microsoft.com/office/powerpoint/2010/main" val="169054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足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4102100"/>
            <a:ext cx="13030200" cy="4583906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n"/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628900" y="3911600"/>
            <a:ext cx="15659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2628900" y="2738355"/>
            <a:ext cx="13030200" cy="1077996"/>
          </a:xfr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</p:spTree>
    <p:extLst>
      <p:ext uri="{BB962C8B-B14F-4D97-AF65-F5344CB8AC3E}">
        <p14:creationId xmlns:p14="http://schemas.microsoft.com/office/powerpoint/2010/main" val="821454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箇条書きスライド - 画面いっぱ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1549400"/>
            <a:ext cx="13030200" cy="8072438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24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4934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シンプ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4403704"/>
            <a:ext cx="16878300" cy="147800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540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7829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サブタイトル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3830596"/>
            <a:ext cx="16878300" cy="147800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628900" y="5308600"/>
            <a:ext cx="13030200" cy="1473200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71916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サブタイトル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4846596"/>
            <a:ext cx="16878300" cy="133830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540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628900" y="3937000"/>
            <a:ext cx="13030200" cy="90959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34456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サブタイトル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4846596"/>
            <a:ext cx="16878300" cy="133830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540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628900" y="3937000"/>
            <a:ext cx="13030200" cy="90959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  <a:endParaRPr kumimoji="1" lang="en-US" altLang="ja-JP" dirty="0"/>
          </a:p>
        </p:txBody>
      </p:sp>
      <p:sp>
        <p:nvSpPr>
          <p:cNvPr id="5" name="図プレースホルダー 4"/>
          <p:cNvSpPr>
            <a:spLocks noGrp="1"/>
          </p:cNvSpPr>
          <p:nvPr>
            <p:ph type="pic" sz="quarter" idx="14"/>
          </p:nvPr>
        </p:nvSpPr>
        <p:spPr>
          <a:xfrm>
            <a:off x="8570687" y="2790374"/>
            <a:ext cx="1146627" cy="1146626"/>
          </a:xfrm>
          <a:noFill/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3472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矩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505200" y="4494202"/>
            <a:ext cx="14077950" cy="109540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517900" y="5791210"/>
            <a:ext cx="13030200" cy="2024856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0" y="4494202"/>
            <a:ext cx="3238500" cy="1297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8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とテキスト - 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458869"/>
            <a:ext cx="13030200" cy="1989931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628900" y="6533660"/>
            <a:ext cx="13030200" cy="881856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見出しを入力</a:t>
            </a:r>
            <a:endParaRPr kumimoji="1" lang="en-US" altLang="ja-JP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628900" y="6527800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67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矩形と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479800" y="4986296"/>
            <a:ext cx="14243050" cy="11351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40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505200" y="4152900"/>
            <a:ext cx="12319000" cy="909596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  <a:endParaRPr kumimoji="1" lang="en-US" altLang="ja-JP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4494202"/>
            <a:ext cx="3238500" cy="1297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084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画像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0"/>
            <a:ext cx="9144000" cy="10285413"/>
          </a:xfrm>
          <a:solidFill>
            <a:schemeClr val="accent1">
              <a:alpha val="30000"/>
            </a:schemeClr>
          </a:solidFill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417956" y="7924800"/>
            <a:ext cx="844913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9392557" y="5160468"/>
            <a:ext cx="8474529" cy="182090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417957" y="4269016"/>
            <a:ext cx="8450833" cy="90959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110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画像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78287"/>
            <a:ext cx="18288000" cy="3381828"/>
          </a:xfrm>
          <a:solidFill>
            <a:schemeClr val="accent1">
              <a:alpha val="30000"/>
            </a:schemeClr>
          </a:solidFill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671661" y="8069943"/>
            <a:ext cx="10944679" cy="1008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029597" y="6761719"/>
            <a:ext cx="16228806" cy="996933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2286" y="5870267"/>
            <a:ext cx="16183428" cy="90959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1950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おわりに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4403704"/>
            <a:ext cx="16878300" cy="147800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>
                <a:latin typeface="+mj-ea"/>
                <a:ea typeface="+mj-ea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テキスト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8920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おわりに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4994547"/>
            <a:ext cx="16878300" cy="147800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800">
                <a:latin typeface="+mj-ea"/>
                <a:ea typeface="+mj-ea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テキスト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5" name="図プレースホルダー 4"/>
          <p:cNvSpPr>
            <a:spLocks noGrp="1"/>
          </p:cNvSpPr>
          <p:nvPr>
            <p:ph type="pic" sz="quarter" idx="13"/>
          </p:nvPr>
        </p:nvSpPr>
        <p:spPr>
          <a:xfrm>
            <a:off x="8570687" y="3468094"/>
            <a:ext cx="1146627" cy="1146626"/>
          </a:xfrm>
          <a:noFill/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5043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足 - メインカラーの背景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2392472"/>
            <a:ext cx="18288000" cy="5500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3178600"/>
            <a:ext cx="16878300" cy="946851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latin typeface="+mj-ea"/>
                <a:ea typeface="+mj-ea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1" y="4531628"/>
            <a:ext cx="13253357" cy="2667207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2628900" y="4389064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230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足 - メインカラーの背景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>
            <a:spLocks noChangeAspect="1"/>
          </p:cNvSpPr>
          <p:nvPr userDrawn="1"/>
        </p:nvSpPr>
        <p:spPr>
          <a:xfrm>
            <a:off x="535147" y="542571"/>
            <a:ext cx="17217707" cy="9200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517322" y="2552032"/>
            <a:ext cx="13253357" cy="5181349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7044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ブレイク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628900" y="8124859"/>
            <a:ext cx="15659100" cy="107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セクションタイトル</a:t>
            </a:r>
          </a:p>
        </p:txBody>
      </p:sp>
      <p:cxnSp>
        <p:nvCxnSpPr>
          <p:cNvPr id="3" name="直線コネクタ 2"/>
          <p:cNvCxnSpPr/>
          <p:nvPr userDrawn="1"/>
        </p:nvCxnSpPr>
        <p:spPr>
          <a:xfrm>
            <a:off x="2628900" y="7994650"/>
            <a:ext cx="15659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105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とテキスト - メインカラーの背景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14450" y="3733231"/>
            <a:ext cx="15659100" cy="1292568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見出しを入力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5221798"/>
            <a:ext cx="13030200" cy="19899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5799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フルスクリーン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908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順番説明用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628900" y="2101453"/>
            <a:ext cx="14986000" cy="5031978"/>
          </a:xfrm>
        </p:spPr>
        <p:txBody>
          <a:bodyPr anchor="ctr">
            <a:normAutofit/>
          </a:bodyPr>
          <a:lstStyle>
            <a:lvl1pPr marL="742950" indent="-792000" algn="l">
              <a:lnSpc>
                <a:spcPct val="120000"/>
              </a:lnSpc>
              <a:spcBef>
                <a:spcPts val="3000"/>
              </a:spcBef>
              <a:buClr>
                <a:schemeClr val="accent1"/>
              </a:buClr>
              <a:buSzPct val="150000"/>
              <a:buFont typeface="+mj-lt"/>
              <a:buAutoNum type="arabicPeriod"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458869"/>
            <a:ext cx="13030200" cy="1989931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2628900" y="7306469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658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フルスクリーン画像と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8004517"/>
            <a:ext cx="18288000" cy="1224475"/>
          </a:xfrm>
          <a:solidFill>
            <a:schemeClr val="tx1">
              <a:alpha val="2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スライドタイトル</a:t>
            </a:r>
          </a:p>
        </p:txBody>
      </p:sp>
    </p:spTree>
    <p:extLst>
      <p:ext uri="{BB962C8B-B14F-4D97-AF65-F5344CB8AC3E}">
        <p14:creationId xmlns:p14="http://schemas.microsoft.com/office/powerpoint/2010/main" val="3138547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フルスクリーン画像とタイトルおよび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44529"/>
            <a:ext cx="18288000" cy="3940884"/>
          </a:xfrm>
          <a:solidFill>
            <a:schemeClr val="accent1">
              <a:alpha val="30000"/>
            </a:schemeClr>
          </a:solidFill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628900" y="6541481"/>
            <a:ext cx="13030200" cy="1097866"/>
          </a:xfrm>
          <a:noFill/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スライドタイトル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628900" y="7696462"/>
            <a:ext cx="13030200" cy="2024318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3278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順番説明用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458869"/>
            <a:ext cx="13030200" cy="1989931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628900" y="6533660"/>
            <a:ext cx="13030200" cy="881856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見出しを入力</a:t>
            </a:r>
            <a:endParaRPr kumimoji="1" lang="en-US" altLang="ja-JP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628900" y="6527800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628900" y="2101453"/>
            <a:ext cx="14986000" cy="4253309"/>
          </a:xfrm>
        </p:spPr>
        <p:txBody>
          <a:bodyPr anchor="ctr">
            <a:normAutofit/>
          </a:bodyPr>
          <a:lstStyle>
            <a:lvl1pPr marL="742950" indent="-792000" algn="l">
              <a:lnSpc>
                <a:spcPct val="120000"/>
              </a:lnSpc>
              <a:spcBef>
                <a:spcPts val="3000"/>
              </a:spcBef>
              <a:buClr>
                <a:schemeClr val="accent1"/>
              </a:buClr>
              <a:buSzPct val="150000"/>
              <a:buFont typeface="+mj-lt"/>
              <a:buAutoNum type="arabicPeriod"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782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 - 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458869"/>
            <a:ext cx="13030200" cy="1989931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628900" y="7306469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06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箇条書き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4102100"/>
            <a:ext cx="13030200" cy="4583906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628900" y="3911600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02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箇条書きスライド - 上が広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5689600"/>
            <a:ext cx="13030200" cy="3403600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628900" y="5499100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00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箇条書きスライド - 見出し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3259137"/>
            <a:ext cx="13030200" cy="2336800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628900" y="3170237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628900" y="2204150"/>
            <a:ext cx="13030200" cy="881856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見出しを入力</a:t>
            </a:r>
            <a:endParaRPr kumimoji="1" lang="en-US" altLang="ja-JP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628900" y="6821092"/>
            <a:ext cx="13030200" cy="2336800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2628900" y="6749656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628900" y="5780619"/>
            <a:ext cx="13030200" cy="881856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見出しを入力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640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7100" y="471404"/>
            <a:ext cx="16687800" cy="1077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1981200"/>
            <a:ext cx="16675100" cy="740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17043400" y="9533055"/>
            <a:ext cx="736600" cy="752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043400" y="9621955"/>
            <a:ext cx="7366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3"/>
          </p:nvPr>
        </p:nvSpPr>
        <p:spPr>
          <a:xfrm>
            <a:off x="10680700" y="9621838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2700" y="589932"/>
            <a:ext cx="736600" cy="752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556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0" r:id="rId4"/>
    <p:sldLayoutId id="2147483691" r:id="rId5"/>
    <p:sldLayoutId id="2147483670" r:id="rId6"/>
    <p:sldLayoutId id="2147483671" r:id="rId7"/>
    <p:sldLayoutId id="2147483674" r:id="rId8"/>
    <p:sldLayoutId id="2147483673" r:id="rId9"/>
    <p:sldLayoutId id="2147483687" r:id="rId10"/>
    <p:sldLayoutId id="2147483688" r:id="rId11"/>
    <p:sldLayoutId id="2147483689" r:id="rId12"/>
    <p:sldLayoutId id="2147483672" r:id="rId13"/>
    <p:sldLayoutId id="2147483679" r:id="rId14"/>
    <p:sldLayoutId id="2147483693" r:id="rId15"/>
    <p:sldLayoutId id="2147483680" r:id="rId16"/>
  </p:sldLayoutIdLst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kumimoji="1"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90000"/>
        </a:lnSpc>
        <a:spcBef>
          <a:spcPts val="1500"/>
        </a:spcBef>
        <a:buFont typeface="Wingdings" panose="05000000000000000000" pitchFamily="2" charset="2"/>
        <a:buNone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32000" indent="-342854" algn="l" defTabSz="1371417" rtl="0" eaLnBrk="1" latinLnBrk="0" hangingPunct="1">
        <a:lnSpc>
          <a:spcPct val="90000"/>
        </a:lnSpc>
        <a:spcBef>
          <a:spcPts val="1200"/>
        </a:spcBef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7100" y="471404"/>
            <a:ext cx="16687800" cy="1077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1981200"/>
            <a:ext cx="16675100" cy="740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17043400" y="9533055"/>
            <a:ext cx="736600" cy="752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043400" y="9621955"/>
            <a:ext cx="7366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3"/>
          </p:nvPr>
        </p:nvSpPr>
        <p:spPr>
          <a:xfrm>
            <a:off x="10680700" y="9621838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819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4" r:id="rId2"/>
    <p:sldLayoutId id="2147483692" r:id="rId3"/>
    <p:sldLayoutId id="2147483685" r:id="rId4"/>
    <p:sldLayoutId id="2147483686" r:id="rId5"/>
    <p:sldLayoutId id="2147483696" r:id="rId6"/>
    <p:sldLayoutId id="2147483697" r:id="rId7"/>
    <p:sldLayoutId id="2147483704" r:id="rId8"/>
  </p:sldLayoutIdLst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kumimoji="1"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90000"/>
        </a:lnSpc>
        <a:spcBef>
          <a:spcPts val="1500"/>
        </a:spcBef>
        <a:buFont typeface="Wingdings" panose="05000000000000000000" pitchFamily="2" charset="2"/>
        <a:buNone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32000" indent="-342854" algn="l" defTabSz="1371417" rtl="0" eaLnBrk="1" latinLnBrk="0" hangingPunct="1">
        <a:lnSpc>
          <a:spcPct val="90000"/>
        </a:lnSpc>
        <a:spcBef>
          <a:spcPts val="1200"/>
        </a:spcBef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900" y="484104"/>
            <a:ext cx="16878300" cy="1077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981200"/>
            <a:ext cx="16878300" cy="740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4536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700" r:id="rId4"/>
    <p:sldLayoutId id="2147483668" r:id="rId5"/>
    <p:sldLayoutId id="2147483669" r:id="rId6"/>
    <p:sldLayoutId id="2147483701" r:id="rId7"/>
    <p:sldLayoutId id="2147483702" r:id="rId8"/>
    <p:sldLayoutId id="2147483694" r:id="rId9"/>
    <p:sldLayoutId id="2147483695" r:id="rId10"/>
    <p:sldLayoutId id="2147483698" r:id="rId11"/>
    <p:sldLayoutId id="2147483699" r:id="rId12"/>
    <p:sldLayoutId id="2147483675" r:id="rId13"/>
    <p:sldLayoutId id="2147483703" r:id="rId14"/>
    <p:sldLayoutId id="2147483682" r:id="rId15"/>
    <p:sldLayoutId id="2147483681" r:id="rId16"/>
    <p:sldLayoutId id="2147483683" r:id="rId17"/>
  </p:sldLayoutIdLst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kumimoji="1"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90000"/>
        </a:lnSpc>
        <a:spcBef>
          <a:spcPts val="1500"/>
        </a:spcBef>
        <a:buFont typeface="Wingdings" panose="05000000000000000000" pitchFamily="2" charset="2"/>
        <a:buNone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6" indent="0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32000" indent="-342854" algn="l" defTabSz="1371417" rtl="0" eaLnBrk="1" latinLnBrk="0" hangingPunct="1">
        <a:lnSpc>
          <a:spcPct val="90000"/>
        </a:lnSpc>
        <a:spcBef>
          <a:spcPts val="1200"/>
        </a:spcBef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png"/><Relationship Id="rId18" Type="http://schemas.openxmlformats.org/officeDocument/2006/relationships/hyperlink" Target="https://can01.safelinks.protection.outlook.com/?url=https%3A%2F%2Fbluefors.com%2Fproducts%2Fliquid-helium-management-products%2Fhelium-reliquefiers%2Fherl60-helium-reliquefier%2F&amp;data=05%7C02%7Cfujiwara%40triumf.ca%7C5f51504b817941e43c8608dc5f2c969e%7Cc20535109cb34679a2d38f442e03b587%7C1%7C0%7C638489892303846069%7CUnknown%7CTWFpbGZsb3d8eyJWIjoiMC4wLjAwMDAiLCJQIjoiV2luMzIiLCJBTiI6Ik1haWwiLCJXVCI6Mn0%3D%7C0%7C%7C%7C&amp;sdata=NmFa9Bg5e9nMLGHNYmInQMXHDaWm%2FOfGV%2BtDFDoawLo%3D&amp;reserved=0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customXml" Target="../ink/ink5.xml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lphacpc05.cern.ch/elog/ALPHA/24627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CA" altLang="ja-JP" dirty="0"/>
              <a:t>CFI IF 2025 and Beyond for ALPHA/HAICU</a:t>
            </a:r>
            <a:br>
              <a:rPr kumimoji="1" lang="en-CA" altLang="ja-JP" dirty="0"/>
            </a:br>
            <a:r>
              <a:rPr kumimoji="1" lang="en-CA" altLang="ja-JP" dirty="0"/>
              <a:t>in FYP 2025-30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8171543" y="1783556"/>
            <a:ext cx="9608457" cy="6718300"/>
          </a:xfrm>
        </p:spPr>
        <p:txBody>
          <a:bodyPr>
            <a:normAutofit/>
          </a:bodyPr>
          <a:lstStyle/>
          <a:p>
            <a:r>
              <a:rPr kumimoji="1" lang="en-CA" altLang="ja-JP" dirty="0">
                <a:sym typeface="Wingdings" pitchFamily="2" charset="2"/>
              </a:rPr>
              <a:t>CFI 2025: ALPHA Upgrade and R&amp;D for quantum measurements</a:t>
            </a:r>
          </a:p>
          <a:p>
            <a:pPr lvl="1"/>
            <a:r>
              <a:rPr lang="en-CA" altLang="ja-JP" sz="3200" dirty="0">
                <a:sym typeface="Wingdings" pitchFamily="2" charset="2"/>
              </a:rPr>
              <a:t>Modernization of aging equipment</a:t>
            </a:r>
          </a:p>
          <a:p>
            <a:pPr lvl="1"/>
            <a:r>
              <a:rPr kumimoji="1" lang="en-CA" altLang="ja-JP" sz="3200" dirty="0">
                <a:sym typeface="Wingdings" pitchFamily="2" charset="2"/>
              </a:rPr>
              <a:t>Preparation for entirely new ways to do antimatter measurements: </a:t>
            </a:r>
            <a:r>
              <a:rPr lang="en-CA" altLang="ja-JP" sz="3200" dirty="0">
                <a:sym typeface="Wingdings" pitchFamily="2" charset="2"/>
              </a:rPr>
              <a:t>fountain, modularization</a:t>
            </a:r>
            <a:endParaRPr kumimoji="1" lang="en-US" altLang="ja-JP" sz="3200" dirty="0"/>
          </a:p>
          <a:p>
            <a:r>
              <a:rPr lang="en-CA" altLang="ja-JP" dirty="0"/>
              <a:t>IF 2028: HAICU@ALPHA</a:t>
            </a:r>
            <a:endParaRPr lang="en-US" altLang="ja-JP" dirty="0"/>
          </a:p>
          <a:p>
            <a:pPr lvl="1"/>
            <a:r>
              <a:rPr kumimoji="1" lang="en-CA" altLang="ja-JP" sz="3200" dirty="0"/>
              <a:t>A major project, to build fountain at ALPHA@CERN</a:t>
            </a:r>
          </a:p>
          <a:p>
            <a:pPr lvl="1"/>
            <a:r>
              <a:rPr lang="en-CA" altLang="ja-JP" sz="3200" dirty="0"/>
              <a:t>Upgrade HAICU infrastructure at TRIUMF</a:t>
            </a:r>
            <a:endParaRPr kumimoji="1" lang="en-CA" altLang="ja-JP" sz="3200" dirty="0"/>
          </a:p>
          <a:p>
            <a:r>
              <a:rPr lang="en-CA" altLang="ja-JP" dirty="0"/>
              <a:t>TRIUMF FYP 2030 - 35</a:t>
            </a:r>
          </a:p>
          <a:p>
            <a:pPr lvl="1"/>
            <a:r>
              <a:rPr lang="en-CA" altLang="ja-JP" sz="3200" dirty="0"/>
              <a:t>Quantum Physics with Antimatter: Fountain, Interferometer, Antihydrogen molecules</a:t>
            </a:r>
            <a:endParaRPr lang="en-US" altLang="ja-JP" sz="3200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117E2B-82AD-512D-8364-BD113DD148D8}"/>
              </a:ext>
            </a:extLst>
          </p:cNvPr>
          <p:cNvSpPr txBox="1"/>
          <p:nvPr/>
        </p:nvSpPr>
        <p:spPr>
          <a:xfrm>
            <a:off x="856344" y="8782493"/>
            <a:ext cx="57207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2800">
                <a:solidFill>
                  <a:schemeClr val="bg1"/>
                </a:solidFill>
              </a:rPr>
              <a:t>Makoto and Andrea </a:t>
            </a:r>
            <a:r>
              <a:rPr kumimoji="1" lang="en-US" sz="2800" dirty="0">
                <a:solidFill>
                  <a:schemeClr val="bg1"/>
                </a:solidFill>
              </a:rPr>
              <a:t>for ALPHA/HAICU</a:t>
            </a:r>
          </a:p>
          <a:p>
            <a:r>
              <a:rPr kumimoji="1" lang="en-US" sz="2800" dirty="0">
                <a:solidFill>
                  <a:schemeClr val="bg1"/>
                </a:solidFill>
              </a:rPr>
              <a:t>PP Meeting, May 16, 2024</a:t>
            </a:r>
          </a:p>
        </p:txBody>
      </p:sp>
    </p:spTree>
    <p:extLst>
      <p:ext uri="{BB962C8B-B14F-4D97-AF65-F5344CB8AC3E}">
        <p14:creationId xmlns:p14="http://schemas.microsoft.com/office/powerpoint/2010/main" val="388481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9FCDF94-0159-920D-DDF3-FC9611E5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 term vision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69E3B6-5265-6E56-0F0D-A3B5C5440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733232-1CD2-07E7-6EFA-AF4042EB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D47513-23B0-3F60-A35E-9A96B8505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7422" y="1307102"/>
            <a:ext cx="13030200" cy="2945108"/>
          </a:xfrm>
        </p:spPr>
        <p:txBody>
          <a:bodyPr/>
          <a:lstStyle/>
          <a:p>
            <a:r>
              <a:rPr lang="en-US" dirty="0"/>
              <a:t>Magnetic trap: success and curse</a:t>
            </a:r>
          </a:p>
          <a:p>
            <a:pPr lvl="1"/>
            <a:r>
              <a:rPr lang="en-US" dirty="0"/>
              <a:t>Since 2010, has allowed many success of ALPHA</a:t>
            </a:r>
          </a:p>
          <a:p>
            <a:pPr lvl="1"/>
            <a:r>
              <a:rPr lang="en-US" dirty="0"/>
              <a:t>Magnetic field inhomogeneity; exponentially increasing complexity; lack of access</a:t>
            </a:r>
          </a:p>
          <a:p>
            <a:r>
              <a:rPr lang="en-US" dirty="0"/>
              <a:t>New paradigm is needed! (</a:t>
            </a:r>
            <a:r>
              <a:rPr lang="en-US" dirty="0" err="1"/>
              <a:t>i</a:t>
            </a:r>
            <a:r>
              <a:rPr lang="en-US" dirty="0"/>
              <a:t>) hydrogen loading, (ii) modularization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1FF8BB6-9D5E-3142-C2C1-06D71FC044BE}"/>
              </a:ext>
            </a:extLst>
          </p:cNvPr>
          <p:cNvSpPr/>
          <p:nvPr/>
        </p:nvSpPr>
        <p:spPr>
          <a:xfrm>
            <a:off x="4390345" y="4826168"/>
            <a:ext cx="2820693" cy="214149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400" u="sng" dirty="0"/>
              <a:t>New conditions</a:t>
            </a:r>
          </a:p>
          <a:p>
            <a:pPr algn="ctr"/>
            <a:r>
              <a:rPr kumimoji="1" lang="en-US" sz="2400" dirty="0"/>
              <a:t>Free free</a:t>
            </a:r>
          </a:p>
          <a:p>
            <a:pPr algn="ctr"/>
            <a:r>
              <a:rPr kumimoji="1" lang="en-US" sz="2400" dirty="0"/>
              <a:t>Ultra-cold</a:t>
            </a:r>
          </a:p>
          <a:p>
            <a:pPr algn="ctr"/>
            <a:r>
              <a:rPr kumimoji="1" lang="en-US" sz="2400" dirty="0"/>
              <a:t>High densities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4143840-D634-A262-E18E-ED93499BD0C7}"/>
              </a:ext>
            </a:extLst>
          </p:cNvPr>
          <p:cNvSpPr/>
          <p:nvPr/>
        </p:nvSpPr>
        <p:spPr>
          <a:xfrm>
            <a:off x="12248825" y="5158205"/>
            <a:ext cx="2620507" cy="23025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400" u="sng" dirty="0"/>
              <a:t>Modularization</a:t>
            </a:r>
          </a:p>
          <a:p>
            <a:pPr algn="ctr"/>
            <a:r>
              <a:rPr kumimoji="1" lang="en-US" sz="2400" dirty="0"/>
              <a:t>Decouple functionalities; trapping/cooling vs. physics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E79D31C-DC25-6104-C7D3-E90CD95B203A}"/>
              </a:ext>
            </a:extLst>
          </p:cNvPr>
          <p:cNvSpPr/>
          <p:nvPr/>
        </p:nvSpPr>
        <p:spPr>
          <a:xfrm>
            <a:off x="2577778" y="7079196"/>
            <a:ext cx="2205064" cy="80055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400" dirty="0"/>
              <a:t>Fountains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CC492E2-388C-BDF8-1D3B-7A3E73BDDBF2}"/>
              </a:ext>
            </a:extLst>
          </p:cNvPr>
          <p:cNvSpPr/>
          <p:nvPr/>
        </p:nvSpPr>
        <p:spPr>
          <a:xfrm>
            <a:off x="6513591" y="7054085"/>
            <a:ext cx="2428931" cy="80055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400" dirty="0"/>
              <a:t>Interferometers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3C83146-4846-631F-0647-0F5924C66768}"/>
              </a:ext>
            </a:extLst>
          </p:cNvPr>
          <p:cNvSpPr/>
          <p:nvPr/>
        </p:nvSpPr>
        <p:spPr>
          <a:xfrm>
            <a:off x="4586225" y="9065367"/>
            <a:ext cx="2428931" cy="80055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400" dirty="0"/>
              <a:t>Anti-molecules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0B7D309-5696-2089-E0B7-2AF4FD6B42A6}"/>
              </a:ext>
            </a:extLst>
          </p:cNvPr>
          <p:cNvSpPr/>
          <p:nvPr/>
        </p:nvSpPr>
        <p:spPr>
          <a:xfrm>
            <a:off x="6027056" y="8019840"/>
            <a:ext cx="2428931" cy="80055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400" dirty="0"/>
              <a:t>Precision spectroscopy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7F4D769-4CA5-0CB8-27E4-1B6C00A198B4}"/>
              </a:ext>
            </a:extLst>
          </p:cNvPr>
          <p:cNvSpPr/>
          <p:nvPr/>
        </p:nvSpPr>
        <p:spPr>
          <a:xfrm>
            <a:off x="3005273" y="8016516"/>
            <a:ext cx="2428931" cy="80055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400" dirty="0"/>
              <a:t>Optical trapping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23B79C-6349-DDDF-CA36-908FB5FA3339}"/>
              </a:ext>
            </a:extLst>
          </p:cNvPr>
          <p:cNvSpPr/>
          <p:nvPr/>
        </p:nvSpPr>
        <p:spPr>
          <a:xfrm>
            <a:off x="2254083" y="4739748"/>
            <a:ext cx="6837766" cy="5304518"/>
          </a:xfrm>
          <a:prstGeom prst="roundRect">
            <a:avLst/>
          </a:prstGeom>
          <a:noFill/>
          <a:ln>
            <a:solidFill>
              <a:srgbClr val="008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BA54B3-AC91-7C53-1E60-C03E34351051}"/>
              </a:ext>
            </a:extLst>
          </p:cNvPr>
          <p:cNvSpPr txBox="1"/>
          <p:nvPr/>
        </p:nvSpPr>
        <p:spPr>
          <a:xfrm>
            <a:off x="5029200" y="4252210"/>
            <a:ext cx="128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HAICU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4BB4C85-E34C-0CD2-9388-E6E09B75A7C8}"/>
              </a:ext>
            </a:extLst>
          </p:cNvPr>
          <p:cNvSpPr/>
          <p:nvPr/>
        </p:nvSpPr>
        <p:spPr>
          <a:xfrm>
            <a:off x="10986796" y="7740737"/>
            <a:ext cx="2205064" cy="80055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400" dirty="0"/>
              <a:t>Anti-atomic ”conveyer belt”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6A82DB3-5869-4BB8-AC1F-8FA99EEB54AE}"/>
              </a:ext>
            </a:extLst>
          </p:cNvPr>
          <p:cNvSpPr/>
          <p:nvPr/>
        </p:nvSpPr>
        <p:spPr>
          <a:xfrm>
            <a:off x="14298270" y="7737373"/>
            <a:ext cx="2205064" cy="80055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400" dirty="0"/>
              <a:t>Moving trap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593DA5A-CA7A-E769-9A14-8E1AAF17DAB9}"/>
              </a:ext>
            </a:extLst>
          </p:cNvPr>
          <p:cNvSpPr/>
          <p:nvPr/>
        </p:nvSpPr>
        <p:spPr>
          <a:xfrm>
            <a:off x="12715068" y="8677923"/>
            <a:ext cx="2205064" cy="80055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400" dirty="0" err="1"/>
              <a:t>Cryo</a:t>
            </a:r>
            <a:r>
              <a:rPr kumimoji="1" lang="en-US" sz="2400" dirty="0"/>
              <a:t>, </a:t>
            </a:r>
            <a:r>
              <a:rPr kumimoji="1" lang="en-US" sz="2400" dirty="0" err="1"/>
              <a:t>vauum</a:t>
            </a:r>
            <a:endParaRPr kumimoji="1" lang="en-US" sz="2400" dirty="0"/>
          </a:p>
          <a:p>
            <a:pPr algn="ctr"/>
            <a:r>
              <a:rPr kumimoji="1" lang="en-US" sz="2400" dirty="0" err="1"/>
              <a:t>HiTc</a:t>
            </a:r>
            <a:r>
              <a:rPr kumimoji="1" lang="en-US" sz="2400" dirty="0"/>
              <a:t> magnets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9E1DCE3-7E70-D4E6-22D3-C3FB12DF9838}"/>
              </a:ext>
            </a:extLst>
          </p:cNvPr>
          <p:cNvSpPr/>
          <p:nvPr/>
        </p:nvSpPr>
        <p:spPr>
          <a:xfrm>
            <a:off x="10641364" y="4980895"/>
            <a:ext cx="6486309" cy="4640943"/>
          </a:xfrm>
          <a:prstGeom prst="roundRect">
            <a:avLst/>
          </a:prstGeom>
          <a:noFill/>
          <a:ln>
            <a:solidFill>
              <a:srgbClr val="008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24FCD4-734C-BD82-3A0C-31F4242964C0}"/>
              </a:ext>
            </a:extLst>
          </p:cNvPr>
          <p:cNvSpPr txBox="1"/>
          <p:nvPr/>
        </p:nvSpPr>
        <p:spPr>
          <a:xfrm>
            <a:off x="12432494" y="4436797"/>
            <a:ext cx="2871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ALPHA Upgrade</a:t>
            </a: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0C47F2D6-6954-1789-EFE7-1A2EB9BF5B62}"/>
              </a:ext>
            </a:extLst>
          </p:cNvPr>
          <p:cNvSpPr/>
          <p:nvPr/>
        </p:nvSpPr>
        <p:spPr>
          <a:xfrm>
            <a:off x="9331915" y="6518265"/>
            <a:ext cx="1069383" cy="94247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pic>
        <p:nvPicPr>
          <p:cNvPr id="1026" name="Picture 2" descr="The First Spectroscopic Measurement of an Anti-Atom - Berkeley Lab –  Berkeley Lab News Center">
            <a:extLst>
              <a:ext uri="{FF2B5EF4-FFF2-40B4-BE49-F238E27FC236}">
                <a16:creationId xmlns:a16="http://schemas.microsoft.com/office/drawing/2014/main" id="{09C0E84D-F55B-575F-540D-1FBF5D0CD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32" y="41627"/>
            <a:ext cx="4104479" cy="419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9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00100" y="308753"/>
            <a:ext cx="16687800" cy="1077996"/>
          </a:xfrm>
        </p:spPr>
        <p:txBody>
          <a:bodyPr/>
          <a:lstStyle/>
          <a:p>
            <a:r>
              <a:rPr lang="en-CA" altLang="ja-JP" dirty="0"/>
              <a:t>CFI: ALPHA Upgrade – Decision in Late 2025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2"/>
          </p:nvPr>
        </p:nvSpPr>
        <p:spPr>
          <a:xfrm>
            <a:off x="1145952" y="1386749"/>
            <a:ext cx="15561221" cy="8898664"/>
          </a:xfrm>
        </p:spPr>
        <p:txBody>
          <a:bodyPr>
            <a:normAutofit/>
          </a:bodyPr>
          <a:lstStyle/>
          <a:p>
            <a:r>
              <a:rPr lang="en-CA" altLang="ja-JP" dirty="0"/>
              <a:t>Intervention during LS3 – time critical </a:t>
            </a:r>
          </a:p>
          <a:p>
            <a:r>
              <a:rPr lang="en-CA" altLang="ja-JP" dirty="0"/>
              <a:t>CFI IF 2025</a:t>
            </a:r>
          </a:p>
          <a:p>
            <a:pPr lvl="1"/>
            <a:r>
              <a:rPr lang="en-CA" altLang="ja-JP" dirty="0"/>
              <a:t>Currently aiming for CAD$10M to 18M – depending on university competitions</a:t>
            </a:r>
          </a:p>
          <a:p>
            <a:r>
              <a:rPr lang="en-CA" altLang="ja-JP" dirty="0"/>
              <a:t>Budget Items [Both CFI funded and Internationally funded]</a:t>
            </a:r>
          </a:p>
          <a:p>
            <a:pPr lvl="1"/>
            <a:r>
              <a:rPr lang="en-CA" altLang="ja-JP" dirty="0">
                <a:solidFill>
                  <a:srgbClr val="FF0000"/>
                </a:solidFill>
              </a:rPr>
              <a:t>Detector upgrades — DAQ [TRIUMF, led by Andrea]</a:t>
            </a:r>
          </a:p>
          <a:p>
            <a:pPr lvl="1"/>
            <a:r>
              <a:rPr lang="en-CA" altLang="ja-JP" dirty="0"/>
              <a:t>Microwave development  – Pbar-NMR [Calgary]</a:t>
            </a:r>
          </a:p>
          <a:p>
            <a:pPr lvl="1"/>
            <a:r>
              <a:rPr lang="en-CA" altLang="ja-JP" dirty="0" err="1"/>
              <a:t>LyA</a:t>
            </a:r>
            <a:r>
              <a:rPr lang="en-CA" altLang="ja-JP" dirty="0"/>
              <a:t> and other laser upgrade , e.g. 4-wave mixing or CW </a:t>
            </a:r>
            <a:r>
              <a:rPr lang="en-CA" altLang="ja-JP" dirty="0" err="1"/>
              <a:t>LyA</a:t>
            </a:r>
            <a:r>
              <a:rPr lang="en-CA" altLang="ja-JP" dirty="0"/>
              <a:t> [UBC]</a:t>
            </a:r>
          </a:p>
          <a:p>
            <a:pPr lvl="1"/>
            <a:r>
              <a:rPr lang="en-CA" altLang="ja-JP" dirty="0"/>
              <a:t>ALPHA-3: new Penning trap, metrology [UK, Denmark]</a:t>
            </a:r>
          </a:p>
          <a:p>
            <a:pPr lvl="1"/>
            <a:r>
              <a:rPr lang="en-CA" altLang="ja-JP" dirty="0"/>
              <a:t>Modernization (ALPHA-2 magnet control, e+ </a:t>
            </a:r>
            <a:r>
              <a:rPr lang="en-CA" altLang="ja-JP" dirty="0" err="1"/>
              <a:t>accumul</a:t>
            </a:r>
            <a:r>
              <a:rPr lang="en-CA" altLang="ja-JP" dirty="0"/>
              <a:t> sequencer, cat. trap, Penning trap amplifier </a:t>
            </a:r>
            <a:r>
              <a:rPr lang="en-CA" altLang="ja-JP" dirty="0" err="1"/>
              <a:t>etc</a:t>
            </a:r>
            <a:r>
              <a:rPr lang="en-CA" altLang="ja-JP" dirty="0"/>
              <a:t> [UK, Calgary]</a:t>
            </a:r>
          </a:p>
          <a:p>
            <a:pPr lvl="1"/>
            <a:r>
              <a:rPr lang="en-CA" altLang="ja-JP" dirty="0"/>
              <a:t>Hydrogen in ALPHA [UBC]</a:t>
            </a:r>
          </a:p>
          <a:p>
            <a:pPr lvl="1"/>
            <a:r>
              <a:rPr lang="en-CA" altLang="ja-JP" dirty="0">
                <a:solidFill>
                  <a:srgbClr val="FF0000"/>
                </a:solidFill>
              </a:rPr>
              <a:t>ALPHA-g</a:t>
            </a:r>
            <a:r>
              <a:rPr lang="en-US" altLang="ja-JP" dirty="0">
                <a:solidFill>
                  <a:srgbClr val="FF0000"/>
                </a:solidFill>
              </a:rPr>
              <a:t> upgrades &amp; support </a:t>
            </a:r>
            <a:r>
              <a:rPr lang="en-CA" altLang="ja-JP" dirty="0">
                <a:solidFill>
                  <a:srgbClr val="FF0000"/>
                </a:solidFill>
              </a:rPr>
              <a:t>incl. </a:t>
            </a:r>
            <a:r>
              <a:rPr lang="en-CA" altLang="ja-JP" dirty="0" err="1">
                <a:solidFill>
                  <a:srgbClr val="FF0000"/>
                </a:solidFill>
              </a:rPr>
              <a:t>cryo</a:t>
            </a:r>
            <a:r>
              <a:rPr lang="en-CA" altLang="ja-JP" dirty="0">
                <a:solidFill>
                  <a:srgbClr val="FF0000"/>
                </a:solidFill>
              </a:rPr>
              <a:t> infrastructure [TRIUMF, </a:t>
            </a:r>
            <a:r>
              <a:rPr lang="en-CA" altLang="ja-JP" dirty="0" err="1">
                <a:solidFill>
                  <a:srgbClr val="FF0000"/>
                </a:solidFill>
              </a:rPr>
              <a:t>Chukman</a:t>
            </a:r>
            <a:r>
              <a:rPr lang="en-CA" altLang="ja-JP" dirty="0">
                <a:solidFill>
                  <a:srgbClr val="FF0000"/>
                </a:solidFill>
              </a:rPr>
              <a:t>, &amp;UK]</a:t>
            </a:r>
          </a:p>
          <a:p>
            <a:pPr lvl="1"/>
            <a:r>
              <a:rPr lang="en-CA" altLang="ja-JP" dirty="0">
                <a:solidFill>
                  <a:srgbClr val="FF0000"/>
                </a:solidFill>
              </a:rPr>
              <a:t>Other R&amp;D towards fountains, modulization (at CERN &amp; off-site) [TRIUMF, </a:t>
            </a:r>
            <a:r>
              <a:rPr lang="en-CA" altLang="ja-JP" dirty="0" err="1">
                <a:solidFill>
                  <a:srgbClr val="FF0000"/>
                </a:solidFill>
              </a:rPr>
              <a:t>Chukman</a:t>
            </a:r>
            <a:r>
              <a:rPr lang="en-CA" altLang="ja-JP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8612B8-78ED-1C0A-D839-9807D2774F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39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7D46-A1A0-B8BA-22CB-1F1B8926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547" y="130538"/>
            <a:ext cx="16687800" cy="1077996"/>
          </a:xfrm>
        </p:spPr>
        <p:txBody>
          <a:bodyPr>
            <a:normAutofit/>
          </a:bodyPr>
          <a:lstStyle/>
          <a:p>
            <a:r>
              <a:rPr lang="en-US" dirty="0"/>
              <a:t>Some possible upgrade during LS3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411A46-2432-301A-AA51-AF4D5D32C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BFFCF-889D-2FEE-756D-8B55674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Makoto Fujiwara | TRIUMF</a:t>
            </a:r>
            <a:endParaRPr kumimoji="1" lang="ja-JP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2AF5A-855C-DA3E-AD92-41EE2A95C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45" y="1743191"/>
            <a:ext cx="2795066" cy="3245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127C7D-A84A-B076-B8A2-05D8847C23A9}"/>
              </a:ext>
            </a:extLst>
          </p:cNvPr>
          <p:cNvSpPr txBox="1"/>
          <p:nvPr/>
        </p:nvSpPr>
        <p:spPr>
          <a:xfrm>
            <a:off x="114922" y="5142706"/>
            <a:ext cx="302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2400" dirty="0"/>
              <a:t>Mini He liquefier:</a:t>
            </a:r>
          </a:p>
          <a:p>
            <a:pPr algn="ctr"/>
            <a:r>
              <a:rPr kumimoji="1" lang="en-US" sz="2400" dirty="0"/>
              <a:t>3 x 5W cryocoolers will cut He usage by half?</a:t>
            </a:r>
          </a:p>
        </p:txBody>
      </p:sp>
      <p:pic>
        <p:nvPicPr>
          <p:cNvPr id="8" name="Picture 2" descr="Image preview">
            <a:extLst>
              <a:ext uri="{FF2B5EF4-FFF2-40B4-BE49-F238E27FC236}">
                <a16:creationId xmlns:a16="http://schemas.microsoft.com/office/drawing/2014/main" id="{3FD33474-04A2-6E85-0925-CC59BDDFA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2" y="6773913"/>
            <a:ext cx="13163107" cy="292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0B918A-F28B-D166-FE1B-901D4AE0D181}"/>
              </a:ext>
            </a:extLst>
          </p:cNvPr>
          <p:cNvSpPr txBox="1"/>
          <p:nvPr/>
        </p:nvSpPr>
        <p:spPr>
          <a:xfrm>
            <a:off x="526007" y="1200298"/>
            <a:ext cx="4290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2800" b="1" dirty="0"/>
              <a:t>ALPHA-g </a:t>
            </a:r>
            <a:r>
              <a:rPr kumimoji="1" lang="en-US" sz="2800" b="1" dirty="0" err="1"/>
              <a:t>cryo</a:t>
            </a:r>
            <a:r>
              <a:rPr kumimoji="1" lang="en-US" sz="2800" b="1" dirty="0"/>
              <a:t> improvement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EFDA02-FFD6-B6D8-AA5E-7F4A2979EF1B}"/>
              </a:ext>
            </a:extLst>
          </p:cNvPr>
          <p:cNvSpPr txBox="1"/>
          <p:nvPr/>
        </p:nvSpPr>
        <p:spPr>
          <a:xfrm>
            <a:off x="7047055" y="1071935"/>
            <a:ext cx="8831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2800" b="1" dirty="0"/>
              <a:t>Developments towards modulization: </a:t>
            </a:r>
          </a:p>
          <a:p>
            <a:r>
              <a:rPr kumimoji="1" lang="en-US" sz="2800" b="1" dirty="0"/>
              <a:t>Decoupling physics from production, trapping, and cooling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7B2B50-A63B-A462-457D-E2C7FADDFC07}"/>
              </a:ext>
            </a:extLst>
          </p:cNvPr>
          <p:cNvSpPr txBox="1"/>
          <p:nvPr/>
        </p:nvSpPr>
        <p:spPr>
          <a:xfrm>
            <a:off x="6832315" y="2229776"/>
            <a:ext cx="11225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800" dirty="0"/>
              <a:t>Challenge in designing a new experiment: Plasmas, </a:t>
            </a:r>
            <a:r>
              <a:rPr kumimoji="1" lang="en-US" sz="2800" dirty="0" err="1"/>
              <a:t>Hbar</a:t>
            </a:r>
            <a:r>
              <a:rPr kumimoji="1" lang="en-US" sz="2800" dirty="0"/>
              <a:t> production</a:t>
            </a:r>
            <a:r>
              <a:rPr kumimoji="1" lang="ja-JP" altLang="en-US" sz="2800"/>
              <a:t> </a:t>
            </a:r>
            <a:r>
              <a:rPr kumimoji="1" lang="en-CA" altLang="ja-JP" sz="2800"/>
              <a:t>etc</a:t>
            </a:r>
            <a:endParaRPr kumimoji="1" lang="en-US" sz="2800" dirty="0"/>
          </a:p>
          <a:p>
            <a:r>
              <a:rPr kumimoji="1" lang="en-US" sz="2800" dirty="0"/>
              <a:t>Decoupling the initial trapping would allow significant simplifications</a:t>
            </a:r>
          </a:p>
          <a:p>
            <a:endParaRPr kumimoji="1" lang="en-US" sz="2800" dirty="0"/>
          </a:p>
          <a:p>
            <a:r>
              <a:rPr kumimoji="1" lang="en-US" sz="2800" dirty="0"/>
              <a:t>One possibility: Magnetic “conveyer”; strip line coils, inserted at top</a:t>
            </a:r>
          </a:p>
          <a:p>
            <a:r>
              <a:rPr kumimoji="1" lang="en-US" sz="2800" dirty="0"/>
              <a:t>(Note: once laser cooled, </a:t>
            </a:r>
            <a:r>
              <a:rPr kumimoji="1" lang="en-US" sz="2800" dirty="0" err="1"/>
              <a:t>Hbars</a:t>
            </a:r>
            <a:r>
              <a:rPr kumimoji="1" lang="en-US" sz="2800" dirty="0"/>
              <a:t> are very cold!)</a:t>
            </a:r>
          </a:p>
          <a:p>
            <a:endParaRPr kumimoji="1" lang="en-US" sz="2800" dirty="0"/>
          </a:p>
          <a:p>
            <a:r>
              <a:rPr kumimoji="1" lang="en-US" sz="2800" dirty="0"/>
              <a:t>1</a:t>
            </a:r>
            <a:r>
              <a:rPr kumimoji="1" lang="en-US" sz="2800" baseline="30000" dirty="0"/>
              <a:t>st</a:t>
            </a:r>
            <a:r>
              <a:rPr kumimoji="1" lang="en-US" sz="2800" dirty="0"/>
              <a:t> step: release and detect </a:t>
            </a:r>
            <a:r>
              <a:rPr kumimoji="1" lang="en-US" sz="2800" dirty="0" err="1"/>
              <a:t>Hbars</a:t>
            </a:r>
            <a:r>
              <a:rPr kumimoji="1" lang="en-US" sz="2800" dirty="0"/>
              <a:t> at the other end</a:t>
            </a:r>
          </a:p>
          <a:p>
            <a:r>
              <a:rPr kumimoji="1" lang="en-US" sz="2800" dirty="0"/>
              <a:t>Next step: recapture, re-cool </a:t>
            </a:r>
            <a:r>
              <a:rPr kumimoji="1" lang="en-US" sz="2800" dirty="0" err="1"/>
              <a:t>Hbars</a:t>
            </a:r>
            <a:r>
              <a:rPr kumimoji="1" lang="en-US" sz="2800" dirty="0"/>
              <a:t> with another trap, e.g. HAICU type trap</a:t>
            </a:r>
          </a:p>
          <a:p>
            <a:r>
              <a:rPr kumimoji="1" lang="en-US" sz="2800" dirty="0"/>
              <a:t>Ultimately, probably want to replace ALPHA-g, but R&amp;D can be done there</a:t>
            </a:r>
          </a:p>
          <a:p>
            <a:endParaRPr kumimoji="1" lang="en-US" sz="2800" dirty="0"/>
          </a:p>
          <a:p>
            <a:endParaRPr kumimoji="1" lang="en-US" sz="28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54DD30A-D262-2779-7A85-C52FA1B6C17C}"/>
              </a:ext>
            </a:extLst>
          </p:cNvPr>
          <p:cNvSpPr/>
          <p:nvPr/>
        </p:nvSpPr>
        <p:spPr>
          <a:xfrm>
            <a:off x="12916755" y="7243979"/>
            <a:ext cx="1858274" cy="1996411"/>
          </a:xfrm>
          <a:prstGeom prst="roundRect">
            <a:avLst/>
          </a:prstGeom>
          <a:solidFill>
            <a:srgbClr val="0086AB">
              <a:alpha val="4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A534EB-1EDB-071D-68E7-8350057DB43B}"/>
              </a:ext>
            </a:extLst>
          </p:cNvPr>
          <p:cNvSpPr txBox="1"/>
          <p:nvPr/>
        </p:nvSpPr>
        <p:spPr>
          <a:xfrm>
            <a:off x="13225066" y="6720759"/>
            <a:ext cx="3500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2800" dirty="0">
                <a:solidFill>
                  <a:srgbClr val="0070C0"/>
                </a:solidFill>
              </a:rPr>
              <a:t>HAICU trap &amp; Fountain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EB29201-DADE-6FB3-90D1-99CD8CC494F5}"/>
              </a:ext>
            </a:extLst>
          </p:cNvPr>
          <p:cNvSpPr/>
          <p:nvPr/>
        </p:nvSpPr>
        <p:spPr>
          <a:xfrm>
            <a:off x="14320434" y="7605033"/>
            <a:ext cx="2032440" cy="134000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941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8EAB20-01B2-16CA-D558-528740CB9313}"/>
              </a:ext>
            </a:extLst>
          </p:cNvPr>
          <p:cNvSpPr txBox="1"/>
          <p:nvPr/>
        </p:nvSpPr>
        <p:spPr>
          <a:xfrm>
            <a:off x="11392393" y="9385616"/>
            <a:ext cx="4741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2800" dirty="0">
                <a:solidFill>
                  <a:srgbClr val="00B050"/>
                </a:solidFill>
              </a:rPr>
              <a:t>Also inject H from Decelerator?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EB45CD3-A6B2-4531-3284-3C6E5FDEB0D7}"/>
                  </a:ext>
                </a:extLst>
              </p14:cNvPr>
              <p14:cNvContentPartPr/>
              <p14:nvPr/>
            </p14:nvContentPartPr>
            <p14:xfrm>
              <a:off x="14546771" y="8228922"/>
              <a:ext cx="1426320" cy="652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EB45CD3-A6B2-4531-3284-3C6E5FDEB0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37771" y="8220282"/>
                <a:ext cx="1443960" cy="67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CB15434-8D61-3DC9-404E-83E16B88B383}"/>
              </a:ext>
            </a:extLst>
          </p:cNvPr>
          <p:cNvGrpSpPr/>
          <p:nvPr/>
        </p:nvGrpSpPr>
        <p:grpSpPr>
          <a:xfrm>
            <a:off x="14711291" y="7845882"/>
            <a:ext cx="1574640" cy="285480"/>
            <a:chOff x="14711291" y="7845882"/>
            <a:chExt cx="157464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B6700EB-B108-99C1-D85E-B7157CF2495E}"/>
                    </a:ext>
                  </a:extLst>
                </p14:cNvPr>
                <p14:cNvContentPartPr/>
                <p14:nvPr/>
              </p14:nvContentPartPr>
              <p14:xfrm>
                <a:off x="14711291" y="7848762"/>
                <a:ext cx="1574640" cy="282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B6700EB-B108-99C1-D85E-B7157CF2495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702651" y="7839762"/>
                  <a:ext cx="15922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6A5FC2E-D218-3EE1-3AA4-79175D3E7EF5}"/>
                    </a:ext>
                  </a:extLst>
                </p14:cNvPr>
                <p14:cNvContentPartPr/>
                <p14:nvPr/>
              </p14:nvContentPartPr>
              <p14:xfrm>
                <a:off x="15075251" y="7845882"/>
                <a:ext cx="115920" cy="68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6A5FC2E-D218-3EE1-3AA4-79175D3E7E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066251" y="7837242"/>
                  <a:ext cx="133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9214FB-09E5-F0CF-E2FF-2B26DF744694}"/>
                    </a:ext>
                  </a:extLst>
                </p14:cNvPr>
                <p14:cNvContentPartPr/>
                <p14:nvPr/>
              </p14:nvContentPartPr>
              <p14:xfrm>
                <a:off x="15115931" y="7925082"/>
                <a:ext cx="92880" cy="72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9214FB-09E5-F0CF-E2FF-2B26DF74469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107291" y="7916082"/>
                  <a:ext cx="11052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9770F41-5213-81D6-9880-7B64A97BDC66}"/>
                  </a:ext>
                </a:extLst>
              </p14:cNvPr>
              <p14:cNvContentPartPr/>
              <p14:nvPr/>
            </p14:nvContentPartPr>
            <p14:xfrm>
              <a:off x="7751771" y="-1653078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9770F41-5213-81D6-9880-7B64A97BDC6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42771" y="-166171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931DB86-11CC-B49F-9BC8-1225799CAAA0}"/>
                  </a:ext>
                </a:extLst>
              </p14:cNvPr>
              <p14:cNvContentPartPr/>
              <p14:nvPr/>
            </p14:nvContentPartPr>
            <p14:xfrm>
              <a:off x="16076051" y="8255922"/>
              <a:ext cx="738720" cy="1453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931DB86-11CC-B49F-9BC8-1225799CAA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067411" y="8247282"/>
                <a:ext cx="756360" cy="14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989F76A-E8C6-005C-507B-C0FFBE89ECEF}"/>
                  </a:ext>
                </a:extLst>
              </p14:cNvPr>
              <p14:cNvContentPartPr/>
              <p14:nvPr/>
            </p14:nvContentPartPr>
            <p14:xfrm>
              <a:off x="16446491" y="8195802"/>
              <a:ext cx="153720" cy="294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989F76A-E8C6-005C-507B-C0FFBE89EC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437851" y="8187162"/>
                <a:ext cx="171360" cy="31248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FA47859-337F-4B4D-7E85-928B2466DA89}"/>
              </a:ext>
            </a:extLst>
          </p:cNvPr>
          <p:cNvSpPr txBox="1"/>
          <p:nvPr/>
        </p:nvSpPr>
        <p:spPr>
          <a:xfrm>
            <a:off x="2454722" y="2488551"/>
            <a:ext cx="30993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 i="0" dirty="0">
                <a:effectLst/>
                <a:latin typeface="Segoe UI" panose="020B0502040204020203" pitchFamily="34" charset="0"/>
                <a:hlinkClick r:id="rId18" tooltip="Original URL: https://bluefors.com/products/liquid-helium-management-products/helium-reliquefiers/herl60-helium-reliquefier/. Click or tap if you trust this link."/>
              </a:rPr>
              <a:t>https://bluefors.com/products/liquid-helium-management-products/helium-reliquefiers/herl60-helium-reliquefier/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5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 animBg="1"/>
      <p:bldP spid="13" grpId="0"/>
      <p:bldP spid="14" grpId="0" animBg="1"/>
      <p:bldP spid="18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59C23-2366-46CC-4AAA-641E99CB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TRIUMF resources for IF 2025 (from </a:t>
            </a:r>
            <a:r>
              <a:rPr lang="en-US" dirty="0" err="1"/>
              <a:t>Proj</a:t>
            </a:r>
            <a:r>
              <a:rPr lang="en-US" dirty="0"/>
              <a:t>. Int. Sheet)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6DA9AD-16AE-9F9D-F1D9-CBA421ADC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8BDDD-78F6-423B-2CB4-076390F9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291E4-A106-8C22-F621-5AEEC7536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301" y="1976968"/>
            <a:ext cx="13406814" cy="46965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05B0F0-EFEB-F79A-FE11-20F06E3E9D80}"/>
              </a:ext>
            </a:extLst>
          </p:cNvPr>
          <p:cNvSpPr txBox="1"/>
          <p:nvPr/>
        </p:nvSpPr>
        <p:spPr>
          <a:xfrm>
            <a:off x="4890978" y="7311141"/>
            <a:ext cx="814146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2800" dirty="0"/>
              <a:t>WP1: ALPHA-2 Si vertex readout/DAQ</a:t>
            </a:r>
          </a:p>
          <a:p>
            <a:r>
              <a:rPr kumimoji="1" lang="en-US" sz="2800" dirty="0"/>
              <a:t>WP2: ALPHA-g Barrel Veto upgrade, ancillary detectors</a:t>
            </a:r>
          </a:p>
          <a:p>
            <a:r>
              <a:rPr kumimoji="1" lang="en-US" sz="2800" dirty="0"/>
              <a:t>WP3: Hydrogen detectors (</a:t>
            </a:r>
            <a:r>
              <a:rPr kumimoji="1" lang="en-US" sz="2800" dirty="0" err="1"/>
              <a:t>SiPM</a:t>
            </a:r>
            <a:r>
              <a:rPr kumimoji="1" lang="en-US" sz="2800" dirty="0"/>
              <a:t>, MCP)</a:t>
            </a:r>
          </a:p>
          <a:p>
            <a:r>
              <a:rPr kumimoji="1" lang="en-US" sz="2800" dirty="0"/>
              <a:t>WP4: ALPHA-g </a:t>
            </a:r>
            <a:r>
              <a:rPr kumimoji="1" lang="en-US" sz="2800" dirty="0" err="1"/>
              <a:t>cryo</a:t>
            </a:r>
            <a:r>
              <a:rPr kumimoji="1" lang="en-US" sz="2800" dirty="0"/>
              <a:t>, fountain R&amp;D</a:t>
            </a:r>
          </a:p>
        </p:txBody>
      </p:sp>
    </p:spTree>
    <p:extLst>
      <p:ext uri="{BB962C8B-B14F-4D97-AF65-F5344CB8AC3E}">
        <p14:creationId xmlns:p14="http://schemas.microsoft.com/office/powerpoint/2010/main" val="190314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CC5244-6410-ADD9-9C6E-D63CFD17C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A69B6-F864-205B-3C89-F87DD2DA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20B2AB-49E2-1B61-56B2-471CB4A36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397688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CA" altLang="ja-JP" dirty="0"/>
              <a:t>Possible CFI Timeline</a:t>
            </a:r>
            <a:endParaRPr kumimoji="1" lang="ja-JP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6C6075-86DA-67E4-9D3A-5AE4678D9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8" y="1963571"/>
            <a:ext cx="14506193" cy="4401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AC70CC-5E02-1ED3-02ED-6F7A5AD33480}"/>
              </a:ext>
            </a:extLst>
          </p:cNvPr>
          <p:cNvSpPr txBox="1"/>
          <p:nvPr/>
        </p:nvSpPr>
        <p:spPr>
          <a:xfrm>
            <a:off x="3599120" y="6779621"/>
            <a:ext cx="9154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CA" altLang="ja-JP" sz="2400" dirty="0"/>
              <a:t>“LS3 expected from Nov/Dec 2025 to Man/June 2027” (</a:t>
            </a:r>
            <a:r>
              <a:rPr lang="en-CA" altLang="ja-JP" sz="2400" dirty="0" err="1"/>
              <a:t>Butin</a:t>
            </a:r>
            <a:r>
              <a:rPr lang="en-CA" altLang="ja-JP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342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ECBD-19F8-233D-D595-CA6FAC8E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-97094"/>
            <a:ext cx="16687800" cy="1077996"/>
          </a:xfrm>
        </p:spPr>
        <p:txBody>
          <a:bodyPr/>
          <a:lstStyle/>
          <a:p>
            <a:r>
              <a:rPr lang="en-US" dirty="0"/>
              <a:t>Towards HAICU@ALPHA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88CC62-9B4A-700C-8858-07DA683695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78E69-D962-E3B4-0FBB-088B8E74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Makoto Fujiwara | TRIUMF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61B79-95AB-1E5E-59D7-25EDF31418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0763" y="980902"/>
            <a:ext cx="14093076" cy="949313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Antihydrogen fountain, interferometer &amp; molecules – ultimate goals of some of us! </a:t>
            </a:r>
          </a:p>
          <a:p>
            <a:pPr>
              <a:spcBef>
                <a:spcPts val="0"/>
              </a:spcBef>
            </a:pPr>
            <a:r>
              <a:rPr lang="en-US" dirty="0"/>
              <a:t>Physics objectives: see 2019 </a:t>
            </a:r>
            <a:r>
              <a:rPr lang="en-US" dirty="0" err="1"/>
              <a:t>elog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https://alphacpc05.cern.ch/elog/ALPHA/24627</a:t>
            </a:r>
            <a:r>
              <a:rPr lang="en-US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Fountains — Gravity measurements at 10^-6 or better (Raman interferometer)</a:t>
            </a:r>
          </a:p>
          <a:p>
            <a:pPr marL="557146" lvl="1" indent="0">
              <a:spcBef>
                <a:spcPts val="0"/>
              </a:spcBef>
              <a:buNone/>
            </a:pPr>
            <a:r>
              <a:rPr lang="en-US" dirty="0"/>
              <a:t>	           — HFS measurements at 10^-9 (Ramsey interferometer)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Extremely high densities —Formation of antihydrogen molecules, molecular ions, </a:t>
            </a:r>
            <a:r>
              <a:rPr lang="en-US" dirty="0" err="1"/>
              <a:t>Hbar</a:t>
            </a:r>
            <a:r>
              <a:rPr lang="en-US" dirty="0"/>
              <a:t>+ 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Ultracold/field free —Precision 1S-2S spectroscopy with micro-K atoms</a:t>
            </a:r>
          </a:p>
          <a:p>
            <a:pPr marL="557146" lvl="1" indent="0">
              <a:spcBef>
                <a:spcPts val="0"/>
              </a:spcBef>
              <a:buNone/>
            </a:pPr>
            <a:r>
              <a:rPr lang="en-US" dirty="0"/>
              <a:t>	         —Optical trapping in 2S or 1S states</a:t>
            </a:r>
          </a:p>
          <a:p>
            <a:pPr>
              <a:spcBef>
                <a:spcPts val="0"/>
              </a:spcBef>
            </a:pPr>
            <a:r>
              <a:rPr lang="en-US" b="1" dirty="0"/>
              <a:t>Technical challenges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Temperature, temperature, temperature! 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Magneto Optical Fridge —Strong magnetic field gradients, while allowing radial optical access</a:t>
            </a:r>
          </a:p>
          <a:p>
            <a:pPr>
              <a:spcBef>
                <a:spcPts val="0"/>
              </a:spcBef>
            </a:pPr>
            <a:r>
              <a:rPr lang="en-US" dirty="0"/>
              <a:t>Current R&amp;D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Normal conducting magnetic trap – ”Bitter” magnets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Hydrogen decelerator with bending sections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Hydrogen detection</a:t>
            </a:r>
          </a:p>
          <a:p>
            <a:pPr>
              <a:spcBef>
                <a:spcPts val="0"/>
              </a:spcBef>
            </a:pPr>
            <a:r>
              <a:rPr lang="en-US" dirty="0"/>
              <a:t>Phased approach</a:t>
            </a:r>
          </a:p>
          <a:p>
            <a:pPr lvl="1">
              <a:spcBef>
                <a:spcPts val="0"/>
              </a:spcBef>
            </a:pPr>
            <a:r>
              <a:rPr lang="en-US" dirty="0"/>
              <a:t>Phase 1.1 (H trapping); 1.2 (3D laser cooling); 1.3 (2S preparation); 1.4 (Raman) </a:t>
            </a:r>
            <a:r>
              <a:rPr lang="en-US" dirty="0">
                <a:sym typeface="Wingdings" pitchFamily="2" charset="2"/>
              </a:rPr>
              <a:t> starting this year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Phase 2 trap: hydrogen fountain, interferometer </a:t>
            </a:r>
          </a:p>
          <a:p>
            <a:pPr lvl="1">
              <a:spcBef>
                <a:spcPts val="0"/>
              </a:spcBef>
            </a:pPr>
            <a:r>
              <a:rPr lang="en-US" dirty="0"/>
              <a:t>Phase 3 trap: antihydrogen fountain, interferometer </a:t>
            </a:r>
          </a:p>
          <a:p>
            <a:pPr>
              <a:spcBef>
                <a:spcPts val="0"/>
              </a:spcBef>
            </a:pPr>
            <a:r>
              <a:rPr lang="en-US" dirty="0"/>
              <a:t>Future R&amp;D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HiTc</a:t>
            </a:r>
            <a:r>
              <a:rPr lang="en-US" dirty="0"/>
              <a:t> magnets for the trap</a:t>
            </a:r>
          </a:p>
          <a:p>
            <a:pPr lvl="1">
              <a:spcBef>
                <a:spcPts val="0"/>
              </a:spcBef>
            </a:pPr>
            <a:r>
              <a:rPr lang="en-US" dirty="0"/>
              <a:t>Plasma stability in Be cooled quadrupole trap?</a:t>
            </a:r>
          </a:p>
          <a:p>
            <a:pPr lvl="1">
              <a:spcBef>
                <a:spcPts val="0"/>
              </a:spcBef>
            </a:pPr>
            <a:r>
              <a:rPr lang="en-US" dirty="0"/>
              <a:t>More intense </a:t>
            </a:r>
            <a:r>
              <a:rPr lang="en-US" dirty="0" err="1"/>
              <a:t>LyA</a:t>
            </a:r>
            <a:r>
              <a:rPr lang="en-US" dirty="0"/>
              <a:t> for 1S state Raman scattering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Modularization – transporting </a:t>
            </a:r>
            <a:r>
              <a:rPr lang="en-US" dirty="0" err="1"/>
              <a:t>Hbars</a:t>
            </a:r>
            <a:r>
              <a:rPr lang="en-US" dirty="0"/>
              <a:t> out from the production trap</a:t>
            </a:r>
          </a:p>
          <a:p>
            <a:pPr lvl="1">
              <a:spcBef>
                <a:spcPts val="0"/>
              </a:spcBef>
            </a:pPr>
            <a:r>
              <a:rPr lang="en-US" dirty="0"/>
              <a:t>…</a:t>
            </a:r>
          </a:p>
          <a:p>
            <a:pPr>
              <a:spcBef>
                <a:spcPts val="0"/>
              </a:spcBef>
            </a:pPr>
            <a:r>
              <a:rPr lang="en-US" dirty="0"/>
              <a:t>Aim for CFI application in 2027 (decision in 2028?)</a:t>
            </a:r>
          </a:p>
          <a:p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FF1F16D-06C7-C1CC-AE23-DD9FBD5284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766800" y="1820469"/>
            <a:ext cx="3464479" cy="3856314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31B1D17-526B-97AB-D79E-9C5BA32BC7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r="12396"/>
          <a:stretch/>
        </p:blipFill>
        <p:spPr>
          <a:xfrm>
            <a:off x="13130733" y="6091188"/>
            <a:ext cx="4862501" cy="322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2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Uranus - Contents">
  <a:themeElements>
    <a:clrScheme name="Uranus Blue">
      <a:dk1>
        <a:srgbClr val="5F5F5F"/>
      </a:dk1>
      <a:lt1>
        <a:sysClr val="window" lastClr="FFFFFF"/>
      </a:lt1>
      <a:dk2>
        <a:srgbClr val="777777"/>
      </a:dk2>
      <a:lt2>
        <a:srgbClr val="EEECE1"/>
      </a:lt2>
      <a:accent1>
        <a:srgbClr val="0086AB"/>
      </a:accent1>
      <a:accent2>
        <a:srgbClr val="DA627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6AB"/>
      </a:hlink>
      <a:folHlink>
        <a:srgbClr val="006480"/>
      </a:folHlink>
    </a:clrScheme>
    <a:fontScheme name="Uranus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ranus - No Header">
  <a:themeElements>
    <a:clrScheme name="Uranus Blue">
      <a:dk1>
        <a:srgbClr val="5F5F5F"/>
      </a:dk1>
      <a:lt1>
        <a:sysClr val="window" lastClr="FFFFFF"/>
      </a:lt1>
      <a:dk2>
        <a:srgbClr val="777777"/>
      </a:dk2>
      <a:lt2>
        <a:srgbClr val="EEECE1"/>
      </a:lt2>
      <a:accent1>
        <a:srgbClr val="0086AB"/>
      </a:accent1>
      <a:accent2>
        <a:srgbClr val="DA627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6AB"/>
      </a:hlink>
      <a:folHlink>
        <a:srgbClr val="006480"/>
      </a:folHlink>
    </a:clrScheme>
    <a:fontScheme name="Uranus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kumimoji="1" sz="28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ranus - Free Layout">
  <a:themeElements>
    <a:clrScheme name="Uranus Blue">
      <a:dk1>
        <a:srgbClr val="5F5F5F"/>
      </a:dk1>
      <a:lt1>
        <a:sysClr val="window" lastClr="FFFFFF"/>
      </a:lt1>
      <a:dk2>
        <a:srgbClr val="777777"/>
      </a:dk2>
      <a:lt2>
        <a:srgbClr val="EEECE1"/>
      </a:lt2>
      <a:accent1>
        <a:srgbClr val="0086AB"/>
      </a:accent1>
      <a:accent2>
        <a:srgbClr val="DA627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6AB"/>
      </a:hlink>
      <a:folHlink>
        <a:srgbClr val="006480"/>
      </a:folHlink>
    </a:clrScheme>
    <a:fontScheme name="Uranus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13531</TotalTime>
  <Words>820</Words>
  <Application>Microsoft Macintosh PowerPoint</Application>
  <PresentationFormat>Custom</PresentationFormat>
  <Paragraphs>112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Spica Neue P</vt:lpstr>
      <vt:lpstr>Spica Neue P Bold</vt:lpstr>
      <vt:lpstr>Spica Neue P Light</vt:lpstr>
      <vt:lpstr>游ゴシック</vt:lpstr>
      <vt:lpstr>Arial</vt:lpstr>
      <vt:lpstr>Segoe UI</vt:lpstr>
      <vt:lpstr>Wingdings</vt:lpstr>
      <vt:lpstr>Uranus - Contents</vt:lpstr>
      <vt:lpstr>Uranus - No Header</vt:lpstr>
      <vt:lpstr>Uranus - Free Layout</vt:lpstr>
      <vt:lpstr>CFI IF 2025 and Beyond for ALPHA/HAICU in FYP 2025-30</vt:lpstr>
      <vt:lpstr>Longer term vision</vt:lpstr>
      <vt:lpstr>CFI: ALPHA Upgrade – Decision in Late 2025</vt:lpstr>
      <vt:lpstr>Some possible upgrade during LS3</vt:lpstr>
      <vt:lpstr>TRIUMF resources for IF 2025 (from Proj. Int. Sheet)</vt:lpstr>
      <vt:lpstr>Back up</vt:lpstr>
      <vt:lpstr>Possible CFI Timeline</vt:lpstr>
      <vt:lpstr>Towards HAICU@ALPHA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Uranus</dc:title>
  <dc:subject>Uranus</dc:subject>
  <dc:creator>Jun Akizaki</dc:creator>
  <cp:keywords>Template</cp:keywords>
  <cp:lastModifiedBy>Makoto Fujiwara</cp:lastModifiedBy>
  <cp:revision>82</cp:revision>
  <dcterms:created xsi:type="dcterms:W3CDTF">2016-06-18T12:18:23Z</dcterms:created>
  <dcterms:modified xsi:type="dcterms:W3CDTF">2024-05-16T19:34:20Z</dcterms:modified>
</cp:coreProperties>
</file>