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3" r:id="rId2"/>
  </p:sldMasterIdLst>
  <p:sldIdLst>
    <p:sldId id="1241" r:id="rId3"/>
    <p:sldId id="1237" r:id="rId4"/>
    <p:sldId id="306" r:id="rId5"/>
    <p:sldId id="303" r:id="rId6"/>
    <p:sldId id="1239" r:id="rId7"/>
    <p:sldId id="299" r:id="rId8"/>
    <p:sldId id="301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>
        <p:scale>
          <a:sx n="114" d="100"/>
          <a:sy n="114" d="100"/>
        </p:scale>
        <p:origin x="47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icholls_j_05 copy copy.jpg">
            <a:extLst>
              <a:ext uri="{FF2B5EF4-FFF2-40B4-BE49-F238E27FC236}">
                <a16:creationId xmlns:a16="http://schemas.microsoft.com/office/drawing/2014/main" id="{8BAD4CE4-E36D-5142-A9E9-D97013812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0F3A18-6BD8-C242-B221-F4A0E196AE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3F7C">
              <a:alpha val="49019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4" name="Picture 9" descr="cyc-nuclides.png">
            <a:extLst>
              <a:ext uri="{FF2B5EF4-FFF2-40B4-BE49-F238E27FC236}">
                <a16:creationId xmlns:a16="http://schemas.microsoft.com/office/drawing/2014/main" id="{431D4DD5-BE69-4D4B-AEE4-4C6CA0F746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7" r="23599" b="28326"/>
          <a:stretch>
            <a:fillRect/>
          </a:stretch>
        </p:blipFill>
        <p:spPr bwMode="auto">
          <a:xfrm>
            <a:off x="7681384" y="2396067"/>
            <a:ext cx="4510616" cy="446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RIUMF_logo_white.eps">
            <a:extLst>
              <a:ext uri="{FF2B5EF4-FFF2-40B4-BE49-F238E27FC236}">
                <a16:creationId xmlns:a16="http://schemas.microsoft.com/office/drawing/2014/main" id="{63E91399-5E66-5940-A1B2-499207FD8C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7" y="353484"/>
            <a:ext cx="4199467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8DA6578D-4F15-E64B-B0B1-ABFA2D2D7C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46700" y="499534"/>
            <a:ext cx="622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rgbClr val="EAE5DF"/>
                </a:solidFill>
                <a:latin typeface="Myriad Web Pro" charset="0"/>
              </a:rPr>
              <a:t>Canada’s national laboratory</a:t>
            </a:r>
          </a:p>
          <a:p>
            <a:pPr eaLnBrk="1" hangingPunct="1">
              <a:defRPr/>
            </a:pPr>
            <a:r>
              <a:rPr lang="en-US" altLang="en-US" sz="1600">
                <a:solidFill>
                  <a:srgbClr val="EAE5DF"/>
                </a:solidFill>
                <a:latin typeface="Myriad Web Pro" charset="0"/>
              </a:rPr>
              <a:t>for particle and nuclear physics</a:t>
            </a:r>
          </a:p>
          <a:p>
            <a:pPr eaLnBrk="1" hangingPunct="1">
              <a:defRPr/>
            </a:pPr>
            <a:r>
              <a:rPr lang="en-US" altLang="en-US" sz="1600">
                <a:solidFill>
                  <a:srgbClr val="EAE5DF"/>
                </a:solidFill>
                <a:latin typeface="Myriad Web Pro" charset="0"/>
              </a:rPr>
              <a:t>and accelerator-based science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03442E-19D6-FD4E-9AAB-312328D9CFE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058833" y="194734"/>
            <a:ext cx="0" cy="146896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5622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1.jpg">
            <a:extLst>
              <a:ext uri="{FF2B5EF4-FFF2-40B4-BE49-F238E27FC236}">
                <a16:creationId xmlns:a16="http://schemas.microsoft.com/office/drawing/2014/main" id="{B2F08806-9829-3542-BB60-6654048F2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1" y="6159501"/>
            <a:ext cx="766233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2.jpg">
            <a:extLst>
              <a:ext uri="{FF2B5EF4-FFF2-40B4-BE49-F238E27FC236}">
                <a16:creationId xmlns:a16="http://schemas.microsoft.com/office/drawing/2014/main" id="{13613BB5-A867-E14A-9B14-F3A7CD8BE0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6155268"/>
            <a:ext cx="768349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3.jpg">
            <a:extLst>
              <a:ext uri="{FF2B5EF4-FFF2-40B4-BE49-F238E27FC236}">
                <a16:creationId xmlns:a16="http://schemas.microsoft.com/office/drawing/2014/main" id="{4EB90C66-0BD0-044A-868C-E6F2C6525E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/>
          <a:stretch>
            <a:fillRect/>
          </a:stretch>
        </p:blipFill>
        <p:spPr bwMode="auto">
          <a:xfrm>
            <a:off x="6117167" y="6148918"/>
            <a:ext cx="759884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s4.jpg">
            <a:extLst>
              <a:ext uri="{FF2B5EF4-FFF2-40B4-BE49-F238E27FC236}">
                <a16:creationId xmlns:a16="http://schemas.microsoft.com/office/drawing/2014/main" id="{52BC14ED-5A3D-4D47-8031-FBBA57DA28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634" y="6161618"/>
            <a:ext cx="766233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s5.jpg">
            <a:extLst>
              <a:ext uri="{FF2B5EF4-FFF2-40B4-BE49-F238E27FC236}">
                <a16:creationId xmlns:a16="http://schemas.microsoft.com/office/drawing/2014/main" id="{965CB261-B1C4-7640-922D-BA30BC2DC0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68" y="6161618"/>
            <a:ext cx="766233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s6.jpg">
            <a:extLst>
              <a:ext uri="{FF2B5EF4-FFF2-40B4-BE49-F238E27FC236}">
                <a16:creationId xmlns:a16="http://schemas.microsoft.com/office/drawing/2014/main" id="{C1D39469-5C79-9948-A884-0F5E6A856C5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1" y="6159501"/>
            <a:ext cx="768351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s7.jpg">
            <a:extLst>
              <a:ext uri="{FF2B5EF4-FFF2-40B4-BE49-F238E27FC236}">
                <a16:creationId xmlns:a16="http://schemas.microsoft.com/office/drawing/2014/main" id="{8CC57D6D-E068-984F-815A-F79C228A67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452" y="6161618"/>
            <a:ext cx="766233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s8.jpg">
            <a:extLst>
              <a:ext uri="{FF2B5EF4-FFF2-40B4-BE49-F238E27FC236}">
                <a16:creationId xmlns:a16="http://schemas.microsoft.com/office/drawing/2014/main" id="{DB320358-DD2A-2F4F-AACC-B3A204DE2E9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764"/>
          <a:stretch>
            <a:fillRect/>
          </a:stretch>
        </p:blipFill>
        <p:spPr bwMode="auto">
          <a:xfrm>
            <a:off x="11478685" y="6155268"/>
            <a:ext cx="774700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s1.jpg">
            <a:extLst>
              <a:ext uri="{FF2B5EF4-FFF2-40B4-BE49-F238E27FC236}">
                <a16:creationId xmlns:a16="http://schemas.microsoft.com/office/drawing/2014/main" id="{7D3CF523-ABA0-2545-88E8-56E0BC4C7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5" y="6161618"/>
            <a:ext cx="766233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s2.jpg">
            <a:extLst>
              <a:ext uri="{FF2B5EF4-FFF2-40B4-BE49-F238E27FC236}">
                <a16:creationId xmlns:a16="http://schemas.microsoft.com/office/drawing/2014/main" id="{5727C936-D74F-5B4D-99B2-3E6476524B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4" y="6157384"/>
            <a:ext cx="768351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s3.jpg">
            <a:extLst>
              <a:ext uri="{FF2B5EF4-FFF2-40B4-BE49-F238E27FC236}">
                <a16:creationId xmlns:a16="http://schemas.microsoft.com/office/drawing/2014/main" id="{75B3498B-D71F-874A-9A5F-3D0225D01D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/>
          <a:stretch>
            <a:fillRect/>
          </a:stretch>
        </p:blipFill>
        <p:spPr bwMode="auto">
          <a:xfrm>
            <a:off x="-19050" y="6153152"/>
            <a:ext cx="759884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s4.jpg">
            <a:extLst>
              <a:ext uri="{FF2B5EF4-FFF2-40B4-BE49-F238E27FC236}">
                <a16:creationId xmlns:a16="http://schemas.microsoft.com/office/drawing/2014/main" id="{57A2C80E-B374-B24A-8657-0DEFA2A9B2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18" y="6163734"/>
            <a:ext cx="766233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s5.jpg">
            <a:extLst>
              <a:ext uri="{FF2B5EF4-FFF2-40B4-BE49-F238E27FC236}">
                <a16:creationId xmlns:a16="http://schemas.microsoft.com/office/drawing/2014/main" id="{55B36CA2-02ED-4B40-8CE4-84816E6015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2" y="6163734"/>
            <a:ext cx="766233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s6.jpg">
            <a:extLst>
              <a:ext uri="{FF2B5EF4-FFF2-40B4-BE49-F238E27FC236}">
                <a16:creationId xmlns:a16="http://schemas.microsoft.com/office/drawing/2014/main" id="{389165CC-038E-FF41-844A-B01F4F5DBDA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84" y="6161618"/>
            <a:ext cx="768349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s7.jpg">
            <a:extLst>
              <a:ext uri="{FF2B5EF4-FFF2-40B4-BE49-F238E27FC236}">
                <a16:creationId xmlns:a16="http://schemas.microsoft.com/office/drawing/2014/main" id="{4132DDCD-60F3-E941-A03E-7B9EE5DAE21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34" y="6163734"/>
            <a:ext cx="766233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s8.jpg">
            <a:extLst>
              <a:ext uri="{FF2B5EF4-FFF2-40B4-BE49-F238E27FC236}">
                <a16:creationId xmlns:a16="http://schemas.microsoft.com/office/drawing/2014/main" id="{25E2C121-CE4C-1E47-B4BB-6304271AB9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764"/>
          <a:stretch>
            <a:fillRect/>
          </a:stretch>
        </p:blipFill>
        <p:spPr bwMode="auto">
          <a:xfrm>
            <a:off x="5342467" y="6157384"/>
            <a:ext cx="774700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528668" y="1"/>
            <a:ext cx="8157136" cy="62653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idx="1"/>
          </p:nvPr>
        </p:nvSpPr>
        <p:spPr>
          <a:xfrm>
            <a:off x="624104" y="952102"/>
            <a:ext cx="10972800" cy="485179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8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485" y="0"/>
            <a:ext cx="8157633" cy="626533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5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1.jpg">
            <a:extLst>
              <a:ext uri="{FF2B5EF4-FFF2-40B4-BE49-F238E27FC236}">
                <a16:creationId xmlns:a16="http://schemas.microsoft.com/office/drawing/2014/main" id="{25FACB46-38E3-AB48-8301-55D81E36B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2.jpg">
            <a:extLst>
              <a:ext uri="{FF2B5EF4-FFF2-40B4-BE49-F238E27FC236}">
                <a16:creationId xmlns:a16="http://schemas.microsoft.com/office/drawing/2014/main" id="{56343423-9C9D-DD4F-8EE2-27DDAEE772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8" y="5177368"/>
            <a:ext cx="1680633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3.jpg">
            <a:extLst>
              <a:ext uri="{FF2B5EF4-FFF2-40B4-BE49-F238E27FC236}">
                <a16:creationId xmlns:a16="http://schemas.microsoft.com/office/drawing/2014/main" id="{621E232D-52A0-364D-8141-EFD99F0AB7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/>
          <a:stretch>
            <a:fillRect/>
          </a:stretch>
        </p:blipFill>
        <p:spPr bwMode="auto">
          <a:xfrm>
            <a:off x="0" y="5175252"/>
            <a:ext cx="1151467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s4.jpg">
            <a:extLst>
              <a:ext uri="{FF2B5EF4-FFF2-40B4-BE49-F238E27FC236}">
                <a16:creationId xmlns:a16="http://schemas.microsoft.com/office/drawing/2014/main" id="{CDAE740A-A1F7-0041-AAAB-D7D373EF22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85" y="5177368"/>
            <a:ext cx="1680633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s5.jpg">
            <a:extLst>
              <a:ext uri="{FF2B5EF4-FFF2-40B4-BE49-F238E27FC236}">
                <a16:creationId xmlns:a16="http://schemas.microsoft.com/office/drawing/2014/main" id="{B1A1110A-B1E9-CA4E-9FB2-DA89833E28E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1" y="5177368"/>
            <a:ext cx="1678516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s6.jpg">
            <a:extLst>
              <a:ext uri="{FF2B5EF4-FFF2-40B4-BE49-F238E27FC236}">
                <a16:creationId xmlns:a16="http://schemas.microsoft.com/office/drawing/2014/main" id="{3C7AEED8-D7E2-254C-9B98-118B6250ABB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34" y="5175252"/>
            <a:ext cx="1680633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s7.jpg">
            <a:extLst>
              <a:ext uri="{FF2B5EF4-FFF2-40B4-BE49-F238E27FC236}">
                <a16:creationId xmlns:a16="http://schemas.microsoft.com/office/drawing/2014/main" id="{BC193F5D-38EC-044B-9C76-F88B9AC52E3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52" y="5175252"/>
            <a:ext cx="1680633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s8.jpg">
            <a:extLst>
              <a:ext uri="{FF2B5EF4-FFF2-40B4-BE49-F238E27FC236}">
                <a16:creationId xmlns:a16="http://schemas.microsoft.com/office/drawing/2014/main" id="{C2758D11-46DE-D54F-9D3D-19F326FAFE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9"/>
          <a:stretch>
            <a:fillRect/>
          </a:stretch>
        </p:blipFill>
        <p:spPr bwMode="auto">
          <a:xfrm>
            <a:off x="11216218" y="5177368"/>
            <a:ext cx="975783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029361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528485" y="0"/>
            <a:ext cx="8157633" cy="626533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963084" y="2528649"/>
            <a:ext cx="10363200" cy="1902884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E72496-C981-1945-8940-9D741516729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8CA861D-D734-3246-9789-A9BA58E445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Makoto Fujiwara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C8EA21B-2F96-094F-B6CE-589A91E809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49E548C-5A8C-D547-A273-0FCD5CC0E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370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485" y="0"/>
            <a:ext cx="8157633" cy="626533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5852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5852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91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2DF8CA-BE20-1D4E-A315-2FB2E1A89B5F}"/>
              </a:ext>
            </a:extLst>
          </p:cNvPr>
          <p:cNvSpPr txBox="1">
            <a:spLocks/>
          </p:cNvSpPr>
          <p:nvPr userDrawn="1"/>
        </p:nvSpPr>
        <p:spPr>
          <a:xfrm>
            <a:off x="3528485" y="0"/>
            <a:ext cx="8157633" cy="626533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CA" sz="2667">
                <a:latin typeface="Myriad Pro SemiExt" pitchFamily="34" charset="0"/>
              </a:rPr>
              <a:t>Click to edit Master title style</a:t>
            </a:r>
            <a:endParaRPr lang="en-US" sz="2667">
              <a:latin typeface="Myriad Pro SemiEx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8132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95700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35461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995700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635461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63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485" y="0"/>
            <a:ext cx="8157633" cy="626533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38BE3-2E6B-734B-BEB6-9223F130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Myriad Pro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1B5D1-6919-1C4C-8766-B0C84624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Myriad Pro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Makoto Fujiwara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75E54-9D9A-D745-8907-55762B67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Myriad Pro" charset="0"/>
              </a:defRPr>
            </a:lvl1pPr>
          </a:lstStyle>
          <a:p>
            <a:pPr>
              <a:defRPr/>
            </a:pPr>
            <a:fld id="{5EBAB9D0-DFFF-EE4B-9A59-7F56E86D5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55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668" y="1"/>
            <a:ext cx="8157136" cy="62653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9946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B125CB-5EBF-C743-B1AE-83E909EF68E2}"/>
              </a:ext>
            </a:extLst>
          </p:cNvPr>
          <p:cNvSpPr txBox="1">
            <a:spLocks/>
          </p:cNvSpPr>
          <p:nvPr userDrawn="1"/>
        </p:nvSpPr>
        <p:spPr>
          <a:xfrm>
            <a:off x="3528485" y="0"/>
            <a:ext cx="8157633" cy="626533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CA" sz="2667">
                <a:latin typeface="Myriad Pro SemiExt" pitchFamily="34" charset="0"/>
              </a:rPr>
              <a:t>Click to edit Master title style</a:t>
            </a:r>
            <a:endParaRPr lang="en-US" sz="2667">
              <a:latin typeface="Myriad Pro SemiEx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0136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0137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96342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366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30198F-0F2E-024F-8AD9-E936798639D3}"/>
              </a:ext>
            </a:extLst>
          </p:cNvPr>
          <p:cNvSpPr txBox="1">
            <a:spLocks/>
          </p:cNvSpPr>
          <p:nvPr userDrawn="1"/>
        </p:nvSpPr>
        <p:spPr>
          <a:xfrm>
            <a:off x="3528485" y="0"/>
            <a:ext cx="8157633" cy="626533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CA" sz="2667" dirty="0">
                <a:latin typeface="Myriad Pro SemiExt" pitchFamily="34" charset="0"/>
              </a:rPr>
              <a:t>Click to </a:t>
            </a:r>
            <a:r>
              <a:rPr lang="fr-CA" sz="2667" dirty="0" err="1">
                <a:latin typeface="Myriad Pro SemiExt" pitchFamily="34" charset="0"/>
              </a:rPr>
              <a:t>edit</a:t>
            </a:r>
            <a:r>
              <a:rPr lang="fr-CA" sz="2667" dirty="0">
                <a:latin typeface="Myriad Pro SemiExt" pitchFamily="34" charset="0"/>
              </a:rPr>
              <a:t> Master </a:t>
            </a:r>
            <a:r>
              <a:rPr lang="fr-CA" sz="2667" dirty="0" err="1">
                <a:latin typeface="Myriad Pro SemiExt" pitchFamily="34" charset="0"/>
              </a:rPr>
              <a:t>title</a:t>
            </a:r>
            <a:r>
              <a:rPr lang="fr-CA" sz="2667" dirty="0">
                <a:latin typeface="Myriad Pro SemiExt" pitchFamily="34" charset="0"/>
              </a:rPr>
              <a:t> style</a:t>
            </a:r>
            <a:endParaRPr lang="en-US" sz="2667" dirty="0">
              <a:latin typeface="Myriad Pro SemiEx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54" y="5179907"/>
            <a:ext cx="11040533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054" y="992081"/>
            <a:ext cx="11040533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054" y="5746645"/>
            <a:ext cx="11040533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93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485" y="0"/>
            <a:ext cx="8157633" cy="626533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03A6A-E534-E14E-AE6E-9DF75191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Myriad Pro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90B3F-E590-B949-989A-E48120B00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Myriad Pro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Makoto Fujiwara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EB506-EB7E-EA4E-9253-4DA12509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Myriad Pro" charset="0"/>
              </a:defRPr>
            </a:lvl1pPr>
          </a:lstStyle>
          <a:p>
            <a:pPr>
              <a:defRPr/>
            </a:pPr>
            <a:fld id="{67287F38-2718-6840-A089-DA8C092B8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65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icholls_j_05 copy copy.jpg">
            <a:extLst>
              <a:ext uri="{FF2B5EF4-FFF2-40B4-BE49-F238E27FC236}">
                <a16:creationId xmlns:a16="http://schemas.microsoft.com/office/drawing/2014/main" id="{4F46149C-5B6B-F846-9F49-D5C97DA48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1DB070-E126-1C4E-8D78-C90A94F751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3F7C">
              <a:alpha val="49019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4" name="Picture 9" descr="cyc-nuclides.png">
            <a:extLst>
              <a:ext uri="{FF2B5EF4-FFF2-40B4-BE49-F238E27FC236}">
                <a16:creationId xmlns:a16="http://schemas.microsoft.com/office/drawing/2014/main" id="{C118854B-8DE9-4241-893B-FC45545C42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7" r="23599" b="28326"/>
          <a:stretch>
            <a:fillRect/>
          </a:stretch>
        </p:blipFill>
        <p:spPr bwMode="auto">
          <a:xfrm>
            <a:off x="7681384" y="2396067"/>
            <a:ext cx="4510616" cy="446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RIUMF_logo_white.eps">
            <a:extLst>
              <a:ext uri="{FF2B5EF4-FFF2-40B4-BE49-F238E27FC236}">
                <a16:creationId xmlns:a16="http://schemas.microsoft.com/office/drawing/2014/main" id="{4E3063D9-CA22-454C-BBF6-FFA83B041E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7" y="353484"/>
            <a:ext cx="4199467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9F6C19-C01C-CA4E-872B-ED377D2D812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058833" y="194734"/>
            <a:ext cx="0" cy="146896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2">
            <a:extLst>
              <a:ext uri="{FF2B5EF4-FFF2-40B4-BE49-F238E27FC236}">
                <a16:creationId xmlns:a16="http://schemas.microsoft.com/office/drawing/2014/main" id="{2F270AB6-1A95-DB4C-AC4F-4A96A4DF8F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46700" y="499534"/>
            <a:ext cx="622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rgbClr val="EAE5DF"/>
                </a:solidFill>
                <a:latin typeface="Myriad Web Pro" charset="0"/>
              </a:rPr>
              <a:t>Canada’s national laboratory</a:t>
            </a:r>
          </a:p>
          <a:p>
            <a:pPr eaLnBrk="1" hangingPunct="1">
              <a:defRPr/>
            </a:pPr>
            <a:r>
              <a:rPr lang="en-US" altLang="en-US" sz="1600">
                <a:solidFill>
                  <a:srgbClr val="EAE5DF"/>
                </a:solidFill>
                <a:latin typeface="Myriad Web Pro" charset="0"/>
              </a:rPr>
              <a:t>for particle and nuclear physics</a:t>
            </a:r>
          </a:p>
          <a:p>
            <a:pPr eaLnBrk="1" hangingPunct="1">
              <a:defRPr/>
            </a:pPr>
            <a:r>
              <a:rPr lang="en-US" altLang="en-US" sz="1600">
                <a:solidFill>
                  <a:srgbClr val="EAE5DF"/>
                </a:solidFill>
                <a:latin typeface="Myriad Web Pro" charset="0"/>
              </a:rPr>
              <a:t>and accelerator-based science</a:t>
            </a:r>
          </a:p>
        </p:txBody>
      </p:sp>
    </p:spTree>
    <p:extLst>
      <p:ext uri="{BB962C8B-B14F-4D97-AF65-F5344CB8AC3E}">
        <p14:creationId xmlns:p14="http://schemas.microsoft.com/office/powerpoint/2010/main" val="382751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箇条書きスライド - 画面いっぱ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752600" y="1033093"/>
            <a:ext cx="8686800" cy="5382456"/>
          </a:xfrm>
        </p:spPr>
        <p:txBody>
          <a:bodyPr anchor="ctr">
            <a:normAutofit/>
          </a:bodyPr>
          <a:lstStyle>
            <a:lvl1pPr marL="304815" indent="-304815" algn="l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133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54881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627803E-7450-1D4D-B989-93375F8F75B2}"/>
              </a:ext>
            </a:extLst>
          </p:cNvPr>
          <p:cNvSpPr txBox="1">
            <a:spLocks/>
          </p:cNvSpPr>
          <p:nvPr userDrawn="1"/>
        </p:nvSpPr>
        <p:spPr>
          <a:xfrm flipH="1">
            <a:off x="11451167" y="6309785"/>
            <a:ext cx="406400" cy="256116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8D9C2B68-88E0-EA42-B917-1B9578864DF1}" type="slidenum">
              <a:rPr lang="en-US" altLang="en-US" sz="12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1200">
              <a:cs typeface="Arial" panose="020B0604020202020204" pitchFamily="34" charset="0"/>
            </a:endParaRPr>
          </a:p>
        </p:txBody>
      </p:sp>
      <p:pic>
        <p:nvPicPr>
          <p:cNvPr id="5" name="Picture 3" descr="s4b282c2015.png">
            <a:extLst>
              <a:ext uri="{FF2B5EF4-FFF2-40B4-BE49-F238E27FC236}">
                <a16:creationId xmlns:a16="http://schemas.microsoft.com/office/drawing/2014/main" id="{04436965-BB52-7B4A-811E-356741803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548681"/>
            <a:ext cx="484716" cy="6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5272" y="1509184"/>
            <a:ext cx="10215251" cy="49297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000">
                <a:latin typeface="Arial"/>
                <a:cs typeface="Arial"/>
              </a:defRPr>
            </a:lvl1pPr>
            <a:lvl2pPr marL="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719982" indent="-239994">
              <a:lnSpc>
                <a:spcPct val="130000"/>
              </a:lnSpc>
              <a:spcBef>
                <a:spcPts val="0"/>
              </a:spcBef>
              <a:defRPr sz="2000" b="0" i="0">
                <a:latin typeface="Arial"/>
                <a:cs typeface="Arial"/>
              </a:defRPr>
            </a:lvl3pPr>
            <a:lvl4pPr marL="119997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000" b="0" i="0">
                <a:latin typeface="Arial"/>
                <a:cs typeface="Arial"/>
              </a:defRPr>
            </a:lvl4pPr>
            <a:lvl5pPr marL="1679958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0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A0920-9910-044C-A5F5-C875F126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74" y="548680"/>
            <a:ext cx="10544693" cy="83110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800"/>
              </a:lnSpc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8516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補足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752600" y="2735155"/>
            <a:ext cx="8686800" cy="3056409"/>
          </a:xfrm>
        </p:spPr>
        <p:txBody>
          <a:bodyPr anchor="t">
            <a:normAutofit/>
          </a:bodyPr>
          <a:lstStyle>
            <a:lvl1pPr marL="304815" indent="-304815" algn="l">
              <a:lnSpc>
                <a:spcPct val="120000"/>
              </a:lnSpc>
              <a:spcBef>
                <a:spcPts val="800"/>
              </a:spcBef>
              <a:buClr>
                <a:schemeClr val="bg1"/>
              </a:buClr>
              <a:buFont typeface="Wingdings" panose="05000000000000000000" pitchFamily="2" charset="2"/>
              <a:buChar char="n"/>
              <a:defRPr sz="21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752600" y="2608136"/>
            <a:ext cx="1043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1752600" y="1825852"/>
            <a:ext cx="8686800" cy="718775"/>
          </a:xfr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</p:spTree>
    <p:extLst>
      <p:ext uri="{BB962C8B-B14F-4D97-AF65-F5344CB8AC3E}">
        <p14:creationId xmlns:p14="http://schemas.microsoft.com/office/powerpoint/2010/main" val="1944178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 - 番号付き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1" y="0"/>
            <a:ext cx="50509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70896" y="1367653"/>
            <a:ext cx="4073676" cy="412269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447696" y="1189221"/>
            <a:ext cx="6066971" cy="4479558"/>
          </a:xfrm>
        </p:spPr>
        <p:txBody>
          <a:bodyPr anchor="ctr">
            <a:normAutofit/>
          </a:bodyPr>
          <a:lstStyle>
            <a:lvl1pPr marL="336017" indent="-552028" algn="l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50000"/>
              <a:buFont typeface="+mj-lt"/>
              <a:buAutoNum type="arabicPeriod"/>
              <a:defRPr sz="2133"/>
            </a:lvl1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2940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画像が左半分を占める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7299" y="1237662"/>
            <a:ext cx="5369831" cy="209555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+mj-ea"/>
                <a:ea typeface="+mj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見出しを入力</a:t>
            </a:r>
            <a:endParaRPr kumimoji="1" lang="en-US" altLang="ja-JP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343639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227299" y="3511438"/>
            <a:ext cx="5369831" cy="2538601"/>
          </a:xfrm>
        </p:spPr>
        <p:txBody>
          <a:bodyPr anchor="t">
            <a:normAutofit/>
          </a:bodyPr>
          <a:lstStyle>
            <a:lvl1pPr marL="304815" indent="-304815" algn="l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133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6089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画像が上半分を占める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6206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1752600" y="3819481"/>
            <a:ext cx="8686800" cy="718775"/>
          </a:xfrm>
        </p:spPr>
        <p:txBody>
          <a:bodyPr anchor="b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752600" y="4697713"/>
            <a:ext cx="8686800" cy="1326825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752600" y="4608604"/>
            <a:ext cx="1043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95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タイトルとテキスト - 中央寄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752600" y="2485767"/>
            <a:ext cx="8686800" cy="718775"/>
          </a:xfrm>
        </p:spPr>
        <p:txBody>
          <a:bodyPr anchor="b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752600" y="3364000"/>
            <a:ext cx="8686800" cy="1326825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1752600" y="3274891"/>
            <a:ext cx="1043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91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752600" y="2765588"/>
            <a:ext cx="8686800" cy="13268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6283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印象的な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752600" y="4163194"/>
            <a:ext cx="8686800" cy="13268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3428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97059" y="553414"/>
            <a:ext cx="11197883" cy="259823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334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</p:spTree>
    <p:extLst>
      <p:ext uri="{BB962C8B-B14F-4D97-AF65-F5344CB8AC3E}">
        <p14:creationId xmlns:p14="http://schemas.microsoft.com/office/powerpoint/2010/main" val="50866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752600" y="2735155"/>
            <a:ext cx="8686800" cy="3056409"/>
          </a:xfrm>
        </p:spPr>
        <p:txBody>
          <a:bodyPr anchor="t">
            <a:normAutofit/>
          </a:bodyPr>
          <a:lstStyle>
            <a:lvl1pPr marL="304815" indent="-304815" algn="l">
              <a:lnSpc>
                <a:spcPct val="120000"/>
              </a:lnSpc>
              <a:spcBef>
                <a:spcPts val="800"/>
              </a:spcBef>
              <a:buClr>
                <a:schemeClr val="bg1"/>
              </a:buClr>
              <a:buFont typeface="Wingdings" panose="05000000000000000000" pitchFamily="2" charset="2"/>
              <a:buChar char="n"/>
              <a:defRPr sz="21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752600" y="2608136"/>
            <a:ext cx="1043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1752600" y="1825852"/>
            <a:ext cx="8686800" cy="718775"/>
          </a:xfr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</p:spTree>
    <p:extLst>
      <p:ext uri="{BB962C8B-B14F-4D97-AF65-F5344CB8AC3E}">
        <p14:creationId xmlns:p14="http://schemas.microsoft.com/office/powerpoint/2010/main" val="204434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8137E-C7BB-C44E-913F-EA4CC79332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403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3" name="Picture 8" descr="nicholls_j_05 copy copy.jpg">
            <a:extLst>
              <a:ext uri="{FF2B5EF4-FFF2-40B4-BE49-F238E27FC236}">
                <a16:creationId xmlns:a16="http://schemas.microsoft.com/office/drawing/2014/main" id="{389A2197-966C-F44F-BD33-3986874CB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18443"/>
          <a:stretch>
            <a:fillRect/>
          </a:stretch>
        </p:blipFill>
        <p:spPr bwMode="auto">
          <a:xfrm>
            <a:off x="3403600" y="0"/>
            <a:ext cx="878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170232-2E26-BD4C-A9A6-6830A74E89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03600" y="0"/>
            <a:ext cx="8788400" cy="6858000"/>
          </a:xfrm>
          <a:prstGeom prst="rect">
            <a:avLst/>
          </a:prstGeom>
          <a:solidFill>
            <a:srgbClr val="113F7C">
              <a:alpha val="4901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167DC0E-BFD6-2440-8C18-2AD35E61F3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3700" y="1496484"/>
            <a:ext cx="2709333" cy="7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333">
                <a:solidFill>
                  <a:srgbClr val="113F7C"/>
                </a:solidFill>
                <a:latin typeface="Myriad Web Pro" charset="0"/>
              </a:rPr>
              <a:t>Canada’s national laboratory</a:t>
            </a:r>
          </a:p>
          <a:p>
            <a:pPr eaLnBrk="1" hangingPunct="1">
              <a:defRPr/>
            </a:pPr>
            <a:r>
              <a:rPr lang="en-US" altLang="en-US" sz="1333">
                <a:solidFill>
                  <a:srgbClr val="113F7C"/>
                </a:solidFill>
                <a:latin typeface="Myriad Web Pro" charset="0"/>
              </a:rPr>
              <a:t>for particle and nuclear physics </a:t>
            </a:r>
          </a:p>
          <a:p>
            <a:pPr eaLnBrk="1" hangingPunct="1">
              <a:defRPr/>
            </a:pPr>
            <a:r>
              <a:rPr lang="en-US" altLang="en-US" sz="1333">
                <a:solidFill>
                  <a:srgbClr val="113F7C"/>
                </a:solidFill>
                <a:latin typeface="Myriad Web Pro" charset="0"/>
              </a:rPr>
              <a:t>and accelerator-based science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11642C-D5B6-084A-9E93-239C7A4AA2FD}"/>
              </a:ext>
            </a:extLst>
          </p:cNvPr>
          <p:cNvCxnSpPr/>
          <p:nvPr userDrawn="1"/>
        </p:nvCxnSpPr>
        <p:spPr>
          <a:xfrm>
            <a:off x="393700" y="1333500"/>
            <a:ext cx="2709333" cy="0"/>
          </a:xfrm>
          <a:prstGeom prst="line">
            <a:avLst/>
          </a:prstGeom>
          <a:ln w="3175" cmpd="sng">
            <a:solidFill>
              <a:srgbClr val="0127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TRIUMF_logo_blue.eps">
            <a:extLst>
              <a:ext uri="{FF2B5EF4-FFF2-40B4-BE49-F238E27FC236}">
                <a16:creationId xmlns:a16="http://schemas.microsoft.com/office/drawing/2014/main" id="{601C03A1-AC59-2141-825E-113B05BC96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4" y="527051"/>
            <a:ext cx="2207684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4CAB9678-2765-B746-9EE1-FF1D5C18DC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7218" y="5361518"/>
            <a:ext cx="3236383" cy="104214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500"/>
              </a:lnSpc>
              <a:spcAft>
                <a:spcPts val="800"/>
              </a:spcAft>
              <a:defRPr/>
            </a:pPr>
            <a:r>
              <a:rPr lang="en-US" altLang="en-US" sz="1067">
                <a:solidFill>
                  <a:srgbClr val="0F2D68"/>
                </a:solidFill>
                <a:latin typeface="Myriad Web Pro" charset="0"/>
                <a:ea typeface="ヒラギノ角ゴ Pro W3" panose="020B0300000000000000" pitchFamily="34" charset="-128"/>
              </a:rPr>
              <a:t>TRIUMF: Alberta | British Columbia | Calgary | Carleton | Guelph | Manitoba | McGill | McMaster | Montréal | Northern British Columbia | Queen’s | Regina | Saint </a:t>
            </a:r>
            <a:r>
              <a:rPr lang="en-US" altLang="en-US" sz="1067">
                <a:solidFill>
                  <a:srgbClr val="113F7C"/>
                </a:solidFill>
                <a:latin typeface="Myriad Web Pro" charset="0"/>
                <a:ea typeface="ヒラギノ角ゴ Pro W3" panose="020B0300000000000000" pitchFamily="34" charset="-128"/>
              </a:rPr>
              <a:t>Mary’s</a:t>
            </a:r>
            <a:r>
              <a:rPr lang="en-US" altLang="en-US" sz="1067">
                <a:solidFill>
                  <a:srgbClr val="0F2D68"/>
                </a:solidFill>
                <a:latin typeface="Myriad Web Pro" charset="0"/>
                <a:ea typeface="ヒラギノ角ゴ Pro W3" panose="020B0300000000000000" pitchFamily="34" charset="-128"/>
              </a:rPr>
              <a:t> | Simon Fraser | Toronto | Victoria | Western | Winnipeg | York</a:t>
            </a:r>
          </a:p>
        </p:txBody>
      </p:sp>
    </p:spTree>
    <p:extLst>
      <p:ext uri="{BB962C8B-B14F-4D97-AF65-F5344CB8AC3E}">
        <p14:creationId xmlns:p14="http://schemas.microsoft.com/office/powerpoint/2010/main" val="2189050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箇条書きスライド - 画面いっぱ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752600" y="1033093"/>
            <a:ext cx="8686800" cy="5382456"/>
          </a:xfrm>
        </p:spPr>
        <p:txBody>
          <a:bodyPr anchor="ctr">
            <a:normAutofit/>
          </a:bodyPr>
          <a:lstStyle>
            <a:lvl1pPr marL="304815" indent="-304815" algn="l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133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4676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782609-7E6F-FC49-B326-13D074F0B7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403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3" name="Picture 8" descr="nicholls_j_05 copy copy.jpg">
            <a:extLst>
              <a:ext uri="{FF2B5EF4-FFF2-40B4-BE49-F238E27FC236}">
                <a16:creationId xmlns:a16="http://schemas.microsoft.com/office/drawing/2014/main" id="{37E182BE-8E08-1742-ACC8-227BE3F6A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18443"/>
          <a:stretch>
            <a:fillRect/>
          </a:stretch>
        </p:blipFill>
        <p:spPr bwMode="auto">
          <a:xfrm>
            <a:off x="3403600" y="0"/>
            <a:ext cx="878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DEC7BC-4E6E-4747-8A7E-D372A28303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03600" y="0"/>
            <a:ext cx="8788400" cy="6858000"/>
          </a:xfrm>
          <a:prstGeom prst="rect">
            <a:avLst/>
          </a:prstGeom>
          <a:solidFill>
            <a:srgbClr val="113F7C">
              <a:alpha val="4901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0F05B40-5B46-D748-9940-847DE059B6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3700" y="1496484"/>
            <a:ext cx="2709333" cy="7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333">
                <a:solidFill>
                  <a:srgbClr val="113F7C"/>
                </a:solidFill>
                <a:latin typeface="Myriad Web Pro" charset="0"/>
              </a:rPr>
              <a:t>Canada’s national laboratory</a:t>
            </a:r>
          </a:p>
          <a:p>
            <a:pPr eaLnBrk="1" hangingPunct="1">
              <a:defRPr/>
            </a:pPr>
            <a:r>
              <a:rPr lang="en-US" altLang="en-US" sz="1333">
                <a:solidFill>
                  <a:srgbClr val="113F7C"/>
                </a:solidFill>
                <a:latin typeface="Myriad Web Pro" charset="0"/>
              </a:rPr>
              <a:t>for particle and nuclear physics </a:t>
            </a:r>
          </a:p>
          <a:p>
            <a:pPr eaLnBrk="1" hangingPunct="1">
              <a:defRPr/>
            </a:pPr>
            <a:r>
              <a:rPr lang="en-US" altLang="en-US" sz="1333">
                <a:solidFill>
                  <a:srgbClr val="113F7C"/>
                </a:solidFill>
                <a:latin typeface="Myriad Web Pro" charset="0"/>
              </a:rPr>
              <a:t>and accelerator-based science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8AFCC4-D740-4A4E-970D-20E419E18F2A}"/>
              </a:ext>
            </a:extLst>
          </p:cNvPr>
          <p:cNvCxnSpPr/>
          <p:nvPr userDrawn="1"/>
        </p:nvCxnSpPr>
        <p:spPr>
          <a:xfrm>
            <a:off x="393700" y="1333500"/>
            <a:ext cx="2709333" cy="0"/>
          </a:xfrm>
          <a:prstGeom prst="line">
            <a:avLst/>
          </a:prstGeom>
          <a:ln w="3175" cmpd="sng">
            <a:solidFill>
              <a:srgbClr val="0127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TRIUMF_logo_blue.eps">
            <a:extLst>
              <a:ext uri="{FF2B5EF4-FFF2-40B4-BE49-F238E27FC236}">
                <a16:creationId xmlns:a16="http://schemas.microsoft.com/office/drawing/2014/main" id="{50DB1F59-CBF3-A048-93E3-7A52243FC8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4" y="527051"/>
            <a:ext cx="2207684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1F6EC6A6-7B6B-6743-B16E-62BDF29CD9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7218" y="5361518"/>
            <a:ext cx="3236383" cy="104214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500"/>
              </a:lnSpc>
              <a:spcAft>
                <a:spcPts val="800"/>
              </a:spcAft>
              <a:defRPr/>
            </a:pPr>
            <a:r>
              <a:rPr lang="en-US" altLang="en-US" sz="1067">
                <a:solidFill>
                  <a:srgbClr val="0F2D68"/>
                </a:solidFill>
                <a:latin typeface="Myriad Web Pro" charset="0"/>
                <a:ea typeface="ヒラギノ角ゴ Pro W3" panose="020B0300000000000000" pitchFamily="34" charset="-128"/>
              </a:rPr>
              <a:t>TRIUMF: Alberta | British Columbia | Calgary | Carleton | Guelph | Manitoba | McGill | McMaster | Montréal | Northern British Columbia | Queen’s | Regina | Saint </a:t>
            </a:r>
            <a:r>
              <a:rPr lang="en-US" altLang="en-US" sz="1067">
                <a:solidFill>
                  <a:srgbClr val="113F7C"/>
                </a:solidFill>
                <a:latin typeface="Myriad Web Pro" charset="0"/>
                <a:ea typeface="ヒラギノ角ゴ Pro W3" panose="020B0300000000000000" pitchFamily="34" charset="-128"/>
              </a:rPr>
              <a:t>Mary’s</a:t>
            </a:r>
            <a:r>
              <a:rPr lang="en-US" altLang="en-US" sz="1067">
                <a:solidFill>
                  <a:srgbClr val="0F2D68"/>
                </a:solidFill>
                <a:latin typeface="Myriad Web Pro" charset="0"/>
                <a:ea typeface="ヒラギノ角ゴ Pro W3" panose="020B0300000000000000" pitchFamily="34" charset="-128"/>
              </a:rPr>
              <a:t> | Simon Fraser | Toronto | Victoria | Western | Winnipeg | York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1AFAEE4-C204-6449-BBDE-F332E37580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6200" y="2082800"/>
            <a:ext cx="5257800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CA" sz="5333">
                <a:solidFill>
                  <a:srgbClr val="FFFFFF"/>
                </a:solidFill>
                <a:latin typeface="Myriad Pro" charset="0"/>
              </a:rPr>
              <a:t>Thank you!</a:t>
            </a:r>
          </a:p>
          <a:p>
            <a:pPr algn="ctr" eaLnBrk="1" hangingPunct="1">
              <a:defRPr/>
            </a:pPr>
            <a:r>
              <a:rPr lang="en-CA" sz="5333">
                <a:solidFill>
                  <a:srgbClr val="FFFFFF"/>
                </a:solidFill>
                <a:latin typeface="Myriad Pro" charset="0"/>
              </a:rPr>
              <a:t>Merci!</a:t>
            </a:r>
            <a:endParaRPr lang="en-US" sz="4267">
              <a:solidFill>
                <a:srgbClr val="FFFFFF"/>
              </a:solidFill>
              <a:latin typeface="Myriad Pro" charset="0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DC437B71-8732-724C-B8B0-41B219994B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2267" y="5742518"/>
            <a:ext cx="3098800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>
              <a:defRPr/>
            </a:pPr>
            <a:r>
              <a:rPr lang="en-CA" sz="1867">
                <a:solidFill>
                  <a:srgbClr val="FFFFFF"/>
                </a:solidFill>
                <a:latin typeface="Myriad Pro SemiExt" charset="0"/>
              </a:rPr>
              <a:t>Follow us at TRIUMFLab </a:t>
            </a:r>
          </a:p>
        </p:txBody>
      </p:sp>
      <p:pic>
        <p:nvPicPr>
          <p:cNvPr id="11" name="Picture 16" descr="FB-f-Logo__white_512.png">
            <a:extLst>
              <a:ext uri="{FF2B5EF4-FFF2-40B4-BE49-F238E27FC236}">
                <a16:creationId xmlns:a16="http://schemas.microsoft.com/office/drawing/2014/main" id="{6756B2A4-6236-6940-B3A2-DB21A281E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18" y="6326718"/>
            <a:ext cx="325967" cy="32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Glyph_Logo_png WHITE.png">
            <a:extLst>
              <a:ext uri="{FF2B5EF4-FFF2-40B4-BE49-F238E27FC236}">
                <a16:creationId xmlns:a16="http://schemas.microsoft.com/office/drawing/2014/main" id="{3A9F6359-934F-0544-844C-1503D71EB8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318" y="6326718"/>
            <a:ext cx="334433" cy="33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Twitter_logo_white.png">
            <a:extLst>
              <a:ext uri="{FF2B5EF4-FFF2-40B4-BE49-F238E27FC236}">
                <a16:creationId xmlns:a16="http://schemas.microsoft.com/office/drawing/2014/main" id="{E7C87866-4227-B84F-9565-1849F9AF96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617" y="6326718"/>
            <a:ext cx="414867" cy="33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67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1ECE1F-2F85-774C-BFBC-4D9F45489B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403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3" name="Picture 8" descr="nicholls_j_05 copy copy.jpg">
            <a:extLst>
              <a:ext uri="{FF2B5EF4-FFF2-40B4-BE49-F238E27FC236}">
                <a16:creationId xmlns:a16="http://schemas.microsoft.com/office/drawing/2014/main" id="{EF8F7C81-0D03-084D-A5EB-7AA0E5F2B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18443"/>
          <a:stretch>
            <a:fillRect/>
          </a:stretch>
        </p:blipFill>
        <p:spPr bwMode="auto">
          <a:xfrm>
            <a:off x="3403600" y="0"/>
            <a:ext cx="878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1AC74E-A94D-EB40-B309-7D7098A3A2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03600" y="0"/>
            <a:ext cx="8788400" cy="6858000"/>
          </a:xfrm>
          <a:prstGeom prst="rect">
            <a:avLst/>
          </a:prstGeom>
          <a:solidFill>
            <a:srgbClr val="113F7C">
              <a:alpha val="4901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191EDD4-9CB7-3B43-B6BC-A2D4F653AF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3700" y="1496484"/>
            <a:ext cx="2709333" cy="7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333">
                <a:solidFill>
                  <a:srgbClr val="113F7C"/>
                </a:solidFill>
                <a:latin typeface="Myriad Web Pro" charset="0"/>
              </a:rPr>
              <a:t>Canada’s national laboratory</a:t>
            </a:r>
          </a:p>
          <a:p>
            <a:pPr eaLnBrk="1" hangingPunct="1">
              <a:defRPr/>
            </a:pPr>
            <a:r>
              <a:rPr lang="en-US" altLang="en-US" sz="1333">
                <a:solidFill>
                  <a:srgbClr val="113F7C"/>
                </a:solidFill>
                <a:latin typeface="Myriad Web Pro" charset="0"/>
              </a:rPr>
              <a:t>for particle and nuclear physics </a:t>
            </a:r>
          </a:p>
          <a:p>
            <a:pPr eaLnBrk="1" hangingPunct="1">
              <a:defRPr/>
            </a:pPr>
            <a:r>
              <a:rPr lang="en-US" altLang="en-US" sz="1333">
                <a:solidFill>
                  <a:srgbClr val="113F7C"/>
                </a:solidFill>
                <a:latin typeface="Myriad Web Pro" charset="0"/>
              </a:rPr>
              <a:t>and accelerator-based science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29697B-A892-084E-945D-155801552678}"/>
              </a:ext>
            </a:extLst>
          </p:cNvPr>
          <p:cNvCxnSpPr/>
          <p:nvPr userDrawn="1"/>
        </p:nvCxnSpPr>
        <p:spPr>
          <a:xfrm>
            <a:off x="393700" y="1333500"/>
            <a:ext cx="2709333" cy="0"/>
          </a:xfrm>
          <a:prstGeom prst="line">
            <a:avLst/>
          </a:prstGeom>
          <a:ln w="3175" cmpd="sng">
            <a:solidFill>
              <a:srgbClr val="0127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TRIUMF_logo_blue.eps">
            <a:extLst>
              <a:ext uri="{FF2B5EF4-FFF2-40B4-BE49-F238E27FC236}">
                <a16:creationId xmlns:a16="http://schemas.microsoft.com/office/drawing/2014/main" id="{072DDF08-AC31-874B-A34B-360EB993EA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4" y="527051"/>
            <a:ext cx="2207684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D1C2EB53-4896-6D46-B321-D363A2C299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7218" y="5361518"/>
            <a:ext cx="3236383" cy="104214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500"/>
              </a:lnSpc>
              <a:spcAft>
                <a:spcPts val="800"/>
              </a:spcAft>
              <a:defRPr/>
            </a:pPr>
            <a:r>
              <a:rPr lang="en-US" altLang="en-US" sz="1067">
                <a:solidFill>
                  <a:srgbClr val="0F2D68"/>
                </a:solidFill>
                <a:latin typeface="Myriad Web Pro" charset="0"/>
                <a:ea typeface="ヒラギノ角ゴ Pro W3" panose="020B0300000000000000" pitchFamily="34" charset="-128"/>
              </a:rPr>
              <a:t>TRIUMF: Alberta | British Columbia | Calgary | Carleton | Guelph | Manitoba | McGill | McMaster | Montréal | Northern British Columbia | Queen’s | Regina | Saint </a:t>
            </a:r>
            <a:r>
              <a:rPr lang="en-US" altLang="en-US" sz="1067">
                <a:solidFill>
                  <a:srgbClr val="113F7C"/>
                </a:solidFill>
                <a:latin typeface="Myriad Web Pro" charset="0"/>
                <a:ea typeface="ヒラギノ角ゴ Pro W3" panose="020B0300000000000000" pitchFamily="34" charset="-128"/>
              </a:rPr>
              <a:t>Mary’s</a:t>
            </a:r>
            <a:r>
              <a:rPr lang="en-US" altLang="en-US" sz="1067">
                <a:solidFill>
                  <a:srgbClr val="0F2D68"/>
                </a:solidFill>
                <a:latin typeface="Myriad Web Pro" charset="0"/>
                <a:ea typeface="ヒラギノ角ゴ Pro W3" panose="020B0300000000000000" pitchFamily="34" charset="-128"/>
              </a:rPr>
              <a:t> | Simon Fraser | Toronto | Victoria | Western | Winnipeg | York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CEBEAD0A-C3AF-3247-8661-F98B8558C8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2267" y="5742518"/>
            <a:ext cx="3098800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>
              <a:defRPr/>
            </a:pPr>
            <a:r>
              <a:rPr lang="en-CA" sz="1867">
                <a:solidFill>
                  <a:srgbClr val="FFFFFF"/>
                </a:solidFill>
                <a:latin typeface="Myriad Pro SemiExt" charset="0"/>
              </a:rPr>
              <a:t>Follow us at TRIUMFLab </a:t>
            </a:r>
          </a:p>
        </p:txBody>
      </p:sp>
      <p:pic>
        <p:nvPicPr>
          <p:cNvPr id="10" name="Picture 15" descr="FB-f-Logo__white_512.png">
            <a:extLst>
              <a:ext uri="{FF2B5EF4-FFF2-40B4-BE49-F238E27FC236}">
                <a16:creationId xmlns:a16="http://schemas.microsoft.com/office/drawing/2014/main" id="{5456CEC6-73BF-5248-90F9-6D485FDAF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18" y="6326718"/>
            <a:ext cx="325967" cy="32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Glyph_Logo_png WHITE.png">
            <a:extLst>
              <a:ext uri="{FF2B5EF4-FFF2-40B4-BE49-F238E27FC236}">
                <a16:creationId xmlns:a16="http://schemas.microsoft.com/office/drawing/2014/main" id="{CA53E939-55A1-004E-9CB6-DD356D6763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318" y="6326718"/>
            <a:ext cx="334433" cy="33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Twitter_logo_white.png">
            <a:extLst>
              <a:ext uri="{FF2B5EF4-FFF2-40B4-BE49-F238E27FC236}">
                <a16:creationId xmlns:a16="http://schemas.microsoft.com/office/drawing/2014/main" id="{69550E4F-997E-1948-A0E9-5754876688F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617" y="6326718"/>
            <a:ext cx="414867" cy="33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63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icholls_j_05 copy copy.jpg">
            <a:extLst>
              <a:ext uri="{FF2B5EF4-FFF2-40B4-BE49-F238E27FC236}">
                <a16:creationId xmlns:a16="http://schemas.microsoft.com/office/drawing/2014/main" id="{F0728B6C-008C-974A-85EE-C0B869837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r="18445"/>
          <a:stretch>
            <a:fillRect/>
          </a:stretch>
        </p:blipFill>
        <p:spPr bwMode="auto">
          <a:xfrm>
            <a:off x="4470400" y="0"/>
            <a:ext cx="772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F4F5BA-76EC-1046-A5DD-CA7FED72C2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70400" y="0"/>
            <a:ext cx="7721600" cy="6858000"/>
          </a:xfrm>
          <a:prstGeom prst="rect">
            <a:avLst/>
          </a:prstGeom>
          <a:solidFill>
            <a:srgbClr val="113F7C">
              <a:alpha val="49019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CC2A2B-52BE-8840-A093-EA6ED105B2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44704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5" name="Picture 10" descr="TRIUMF_logo_white.eps">
            <a:extLst>
              <a:ext uri="{FF2B5EF4-FFF2-40B4-BE49-F238E27FC236}">
                <a16:creationId xmlns:a16="http://schemas.microsoft.com/office/drawing/2014/main" id="{5A628459-9A8D-BB49-B317-9F4F5F98CE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784" y="6275918"/>
            <a:ext cx="13716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04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1.jpg">
            <a:extLst>
              <a:ext uri="{FF2B5EF4-FFF2-40B4-BE49-F238E27FC236}">
                <a16:creationId xmlns:a16="http://schemas.microsoft.com/office/drawing/2014/main" id="{B3CCD051-5DFB-6D42-8AE7-8E306CA09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2.jpg">
            <a:extLst>
              <a:ext uri="{FF2B5EF4-FFF2-40B4-BE49-F238E27FC236}">
                <a16:creationId xmlns:a16="http://schemas.microsoft.com/office/drawing/2014/main" id="{53D71614-20DE-6543-B4D4-7EF83C5B2A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8" y="5177368"/>
            <a:ext cx="1680633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3.jpg">
            <a:extLst>
              <a:ext uri="{FF2B5EF4-FFF2-40B4-BE49-F238E27FC236}">
                <a16:creationId xmlns:a16="http://schemas.microsoft.com/office/drawing/2014/main" id="{F6F8DCF7-49BB-6442-B18D-E9770A6DFF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/>
          <a:stretch>
            <a:fillRect/>
          </a:stretch>
        </p:blipFill>
        <p:spPr bwMode="auto">
          <a:xfrm>
            <a:off x="0" y="5175252"/>
            <a:ext cx="1151467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s4.jpg">
            <a:extLst>
              <a:ext uri="{FF2B5EF4-FFF2-40B4-BE49-F238E27FC236}">
                <a16:creationId xmlns:a16="http://schemas.microsoft.com/office/drawing/2014/main" id="{E5E04905-E6FF-A441-9B5F-7D0A593074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85" y="5177368"/>
            <a:ext cx="1680633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s5.jpg">
            <a:extLst>
              <a:ext uri="{FF2B5EF4-FFF2-40B4-BE49-F238E27FC236}">
                <a16:creationId xmlns:a16="http://schemas.microsoft.com/office/drawing/2014/main" id="{A30E1CA0-D073-C340-91B6-578E79C4C7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1" y="5177368"/>
            <a:ext cx="1678516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s6.jpg">
            <a:extLst>
              <a:ext uri="{FF2B5EF4-FFF2-40B4-BE49-F238E27FC236}">
                <a16:creationId xmlns:a16="http://schemas.microsoft.com/office/drawing/2014/main" id="{E304FE6B-5431-BD4C-BD27-4FA6C57076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34" y="5175252"/>
            <a:ext cx="1680633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s7.jpg">
            <a:extLst>
              <a:ext uri="{FF2B5EF4-FFF2-40B4-BE49-F238E27FC236}">
                <a16:creationId xmlns:a16="http://schemas.microsoft.com/office/drawing/2014/main" id="{4AF369B5-9F57-0D4C-8F58-726717CECD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52" y="5175252"/>
            <a:ext cx="1680633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s8.jpg">
            <a:extLst>
              <a:ext uri="{FF2B5EF4-FFF2-40B4-BE49-F238E27FC236}">
                <a16:creationId xmlns:a16="http://schemas.microsoft.com/office/drawing/2014/main" id="{74F30AAF-7C11-5047-A579-8831FDB5CD8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9"/>
          <a:stretch>
            <a:fillRect/>
          </a:stretch>
        </p:blipFill>
        <p:spPr bwMode="auto">
          <a:xfrm>
            <a:off x="11216218" y="5177368"/>
            <a:ext cx="975783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624104" y="952102"/>
            <a:ext cx="10972800" cy="396279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2AD89-6B98-AF48-9D3F-9FBA073D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485" y="0"/>
            <a:ext cx="8157633" cy="6265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096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1.jpg">
            <a:extLst>
              <a:ext uri="{FF2B5EF4-FFF2-40B4-BE49-F238E27FC236}">
                <a16:creationId xmlns:a16="http://schemas.microsoft.com/office/drawing/2014/main" id="{5B719804-C492-3E40-942E-5DD49AF8B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s2.jpg">
            <a:extLst>
              <a:ext uri="{FF2B5EF4-FFF2-40B4-BE49-F238E27FC236}">
                <a16:creationId xmlns:a16="http://schemas.microsoft.com/office/drawing/2014/main" id="{1B217528-52D8-6949-84FB-CDB7E87D6D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8" y="5177368"/>
            <a:ext cx="1680633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3.jpg">
            <a:extLst>
              <a:ext uri="{FF2B5EF4-FFF2-40B4-BE49-F238E27FC236}">
                <a16:creationId xmlns:a16="http://schemas.microsoft.com/office/drawing/2014/main" id="{72A2B636-127C-ED49-960C-67D24BAB2A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/>
          <a:stretch>
            <a:fillRect/>
          </a:stretch>
        </p:blipFill>
        <p:spPr bwMode="auto">
          <a:xfrm>
            <a:off x="0" y="5175252"/>
            <a:ext cx="1151467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s4.jpg">
            <a:extLst>
              <a:ext uri="{FF2B5EF4-FFF2-40B4-BE49-F238E27FC236}">
                <a16:creationId xmlns:a16="http://schemas.microsoft.com/office/drawing/2014/main" id="{17D96B93-8893-7F41-84DE-A44E73E2BFE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85" y="5177368"/>
            <a:ext cx="1680633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5.jpg">
            <a:extLst>
              <a:ext uri="{FF2B5EF4-FFF2-40B4-BE49-F238E27FC236}">
                <a16:creationId xmlns:a16="http://schemas.microsoft.com/office/drawing/2014/main" id="{5D7BA3D5-47F2-8D4B-AF8D-C8ED612F10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1" y="5177368"/>
            <a:ext cx="1678516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s6.jpg">
            <a:extLst>
              <a:ext uri="{FF2B5EF4-FFF2-40B4-BE49-F238E27FC236}">
                <a16:creationId xmlns:a16="http://schemas.microsoft.com/office/drawing/2014/main" id="{F6BCC7B0-AD37-074E-ABCB-59D9C691DD6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34" y="5175252"/>
            <a:ext cx="1680633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s7.jpg">
            <a:extLst>
              <a:ext uri="{FF2B5EF4-FFF2-40B4-BE49-F238E27FC236}">
                <a16:creationId xmlns:a16="http://schemas.microsoft.com/office/drawing/2014/main" id="{D5FB7F76-66D2-A845-9E6E-AC04AA41AC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52" y="5175252"/>
            <a:ext cx="1680633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s8.jpg">
            <a:extLst>
              <a:ext uri="{FF2B5EF4-FFF2-40B4-BE49-F238E27FC236}">
                <a16:creationId xmlns:a16="http://schemas.microsoft.com/office/drawing/2014/main" id="{13724A8E-9D66-FB46-B7C2-F7BE0B5C250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9"/>
          <a:stretch>
            <a:fillRect/>
          </a:stretch>
        </p:blipFill>
        <p:spPr bwMode="auto">
          <a:xfrm>
            <a:off x="11216218" y="5177368"/>
            <a:ext cx="975783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28668" y="1"/>
            <a:ext cx="8157136" cy="62653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78DEBE8-4D14-9840-AAFD-94BDFCFF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880F524-4622-CA46-BD52-1A3C773D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Makoto Fujiwara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A0DAEF-2669-5E4C-B222-0B6EB7D6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40A9C58-F5DC-EE48-A783-9CF41F5BB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9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1.jpg">
            <a:extLst>
              <a:ext uri="{FF2B5EF4-FFF2-40B4-BE49-F238E27FC236}">
                <a16:creationId xmlns:a16="http://schemas.microsoft.com/office/drawing/2014/main" id="{7FC27947-E66A-9D4C-8947-806DC30CC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1" y="6159501"/>
            <a:ext cx="766233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s2.jpg">
            <a:extLst>
              <a:ext uri="{FF2B5EF4-FFF2-40B4-BE49-F238E27FC236}">
                <a16:creationId xmlns:a16="http://schemas.microsoft.com/office/drawing/2014/main" id="{7B8AEF2A-30DC-624A-9193-07BAB2961F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6155268"/>
            <a:ext cx="768349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3.jpg">
            <a:extLst>
              <a:ext uri="{FF2B5EF4-FFF2-40B4-BE49-F238E27FC236}">
                <a16:creationId xmlns:a16="http://schemas.microsoft.com/office/drawing/2014/main" id="{95AB0C52-AD7E-6A4C-9E14-E8CA731A68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/>
          <a:stretch>
            <a:fillRect/>
          </a:stretch>
        </p:blipFill>
        <p:spPr bwMode="auto">
          <a:xfrm>
            <a:off x="6117167" y="6148918"/>
            <a:ext cx="759884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s4.jpg">
            <a:extLst>
              <a:ext uri="{FF2B5EF4-FFF2-40B4-BE49-F238E27FC236}">
                <a16:creationId xmlns:a16="http://schemas.microsoft.com/office/drawing/2014/main" id="{5252195D-A8E5-F24C-A451-E3446339C3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634" y="6161618"/>
            <a:ext cx="766233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5.jpg">
            <a:extLst>
              <a:ext uri="{FF2B5EF4-FFF2-40B4-BE49-F238E27FC236}">
                <a16:creationId xmlns:a16="http://schemas.microsoft.com/office/drawing/2014/main" id="{6270E05A-6BC8-0C4F-8A4A-D04CB1051EC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68" y="6161618"/>
            <a:ext cx="766233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s6.jpg">
            <a:extLst>
              <a:ext uri="{FF2B5EF4-FFF2-40B4-BE49-F238E27FC236}">
                <a16:creationId xmlns:a16="http://schemas.microsoft.com/office/drawing/2014/main" id="{83C9FB21-E684-854E-B4C3-9C5AE112480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1" y="6159501"/>
            <a:ext cx="768351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s7.jpg">
            <a:extLst>
              <a:ext uri="{FF2B5EF4-FFF2-40B4-BE49-F238E27FC236}">
                <a16:creationId xmlns:a16="http://schemas.microsoft.com/office/drawing/2014/main" id="{D3CD1A0B-65E4-8E46-89E0-6EF36ECCF80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452" y="6161618"/>
            <a:ext cx="766233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s8.jpg">
            <a:extLst>
              <a:ext uri="{FF2B5EF4-FFF2-40B4-BE49-F238E27FC236}">
                <a16:creationId xmlns:a16="http://schemas.microsoft.com/office/drawing/2014/main" id="{6582CF80-9745-D842-93CA-236B5C46D99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764"/>
          <a:stretch>
            <a:fillRect/>
          </a:stretch>
        </p:blipFill>
        <p:spPr bwMode="auto">
          <a:xfrm>
            <a:off x="11478685" y="6155268"/>
            <a:ext cx="774700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s1.jpg">
            <a:extLst>
              <a:ext uri="{FF2B5EF4-FFF2-40B4-BE49-F238E27FC236}">
                <a16:creationId xmlns:a16="http://schemas.microsoft.com/office/drawing/2014/main" id="{E9991339-2500-A34E-BF26-C6AB69AF5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5" y="6161618"/>
            <a:ext cx="766233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s2.jpg">
            <a:extLst>
              <a:ext uri="{FF2B5EF4-FFF2-40B4-BE49-F238E27FC236}">
                <a16:creationId xmlns:a16="http://schemas.microsoft.com/office/drawing/2014/main" id="{74383556-C18B-5A41-981A-89BC70B039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4" y="6157384"/>
            <a:ext cx="768351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s3.jpg">
            <a:extLst>
              <a:ext uri="{FF2B5EF4-FFF2-40B4-BE49-F238E27FC236}">
                <a16:creationId xmlns:a16="http://schemas.microsoft.com/office/drawing/2014/main" id="{C1D3E3A4-B454-8A45-9FE3-9A9E9E14FA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/>
          <a:stretch>
            <a:fillRect/>
          </a:stretch>
        </p:blipFill>
        <p:spPr bwMode="auto">
          <a:xfrm>
            <a:off x="-19050" y="6153152"/>
            <a:ext cx="759884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s4.jpg">
            <a:extLst>
              <a:ext uri="{FF2B5EF4-FFF2-40B4-BE49-F238E27FC236}">
                <a16:creationId xmlns:a16="http://schemas.microsoft.com/office/drawing/2014/main" id="{D5695A46-B106-DE43-B975-C7C734ECF0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18" y="6163734"/>
            <a:ext cx="766233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s5.jpg">
            <a:extLst>
              <a:ext uri="{FF2B5EF4-FFF2-40B4-BE49-F238E27FC236}">
                <a16:creationId xmlns:a16="http://schemas.microsoft.com/office/drawing/2014/main" id="{F9E81F6F-34DD-8A43-8F61-20946F7E8F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2" y="6163734"/>
            <a:ext cx="766233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s6.jpg">
            <a:extLst>
              <a:ext uri="{FF2B5EF4-FFF2-40B4-BE49-F238E27FC236}">
                <a16:creationId xmlns:a16="http://schemas.microsoft.com/office/drawing/2014/main" id="{43745625-E3DE-EC41-B458-89774075BCA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84" y="6161618"/>
            <a:ext cx="768349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s7.jpg">
            <a:extLst>
              <a:ext uri="{FF2B5EF4-FFF2-40B4-BE49-F238E27FC236}">
                <a16:creationId xmlns:a16="http://schemas.microsoft.com/office/drawing/2014/main" id="{D3ACB59C-8588-8241-9809-213DD6F665A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34" y="6163734"/>
            <a:ext cx="766233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s8.jpg">
            <a:extLst>
              <a:ext uri="{FF2B5EF4-FFF2-40B4-BE49-F238E27FC236}">
                <a16:creationId xmlns:a16="http://schemas.microsoft.com/office/drawing/2014/main" id="{841F3639-4CA7-E24B-9B5C-0C2BC3AF592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764"/>
          <a:stretch>
            <a:fillRect/>
          </a:stretch>
        </p:blipFill>
        <p:spPr bwMode="auto">
          <a:xfrm>
            <a:off x="5342467" y="6157384"/>
            <a:ext cx="774700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528668" y="1"/>
            <a:ext cx="8157136" cy="62653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9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CD4EE8-D679-3E49-9261-15A10A8391FE}"/>
              </a:ext>
            </a:extLst>
          </p:cNvPr>
          <p:cNvSpPr/>
          <p:nvPr/>
        </p:nvSpPr>
        <p:spPr>
          <a:xfrm>
            <a:off x="0" y="0"/>
            <a:ext cx="12192000" cy="626533"/>
          </a:xfrm>
          <a:prstGeom prst="rect">
            <a:avLst/>
          </a:prstGeom>
          <a:solidFill>
            <a:srgbClr val="113F7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Myriad Pro SemiExt" pitchFamily="34" charset="0"/>
            </a:endParaRP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7745A11-E094-2048-820B-7F0E9E2328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4417" y="952501"/>
            <a:ext cx="109728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29" name="Picture 5" descr="TRIUMF_logo_white.eps">
            <a:extLst>
              <a:ext uri="{FF2B5EF4-FFF2-40B4-BE49-F238E27FC236}">
                <a16:creationId xmlns:a16="http://schemas.microsoft.com/office/drawing/2014/main" id="{A5EAA391-72DF-CC4A-BF19-C9D09C06D3D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2767"/>
            <a:ext cx="13716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CF517-3810-FE47-8883-5ECD90392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5893" y="6504518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95C3-D6E9-DE45-9F40-8157D11EF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353D773-DCA4-4D44-A94B-C4610AA8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51908-5C12-224B-BDD5-BE8A18CCD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4518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Makoto Fujiwara</a:t>
            </a:r>
          </a:p>
        </p:txBody>
      </p:sp>
    </p:spTree>
    <p:extLst>
      <p:ext uri="{BB962C8B-B14F-4D97-AF65-F5344CB8AC3E}">
        <p14:creationId xmlns:p14="http://schemas.microsoft.com/office/powerpoint/2010/main" val="112413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92" r:id="rId22"/>
  </p:sldLayoutIdLst>
  <p:hf hdr="0" dt="0"/>
  <p:txStyles>
    <p:titleStyle>
      <a:lvl1pPr algn="r" defTabSz="609585" rtl="0" eaLnBrk="0" fontAlgn="base" hangingPunct="0">
        <a:spcBef>
          <a:spcPct val="0"/>
        </a:spcBef>
        <a:spcAft>
          <a:spcPct val="0"/>
        </a:spcAft>
        <a:defRPr sz="2667" kern="1200">
          <a:solidFill>
            <a:srgbClr val="FFFFFF"/>
          </a:solidFill>
          <a:latin typeface="Myriad Pro SemiExt" pitchFamily="34" charset="0"/>
          <a:ea typeface="ＭＳ Ｐゴシック" charset="0"/>
          <a:cs typeface="Myriad Pro SemiExt" pitchFamily="34" charset="0"/>
        </a:defRPr>
      </a:lvl1pPr>
      <a:lvl2pPr algn="r" defTabSz="609585" rtl="0" eaLnBrk="0" fontAlgn="base" hangingPunct="0">
        <a:spcBef>
          <a:spcPct val="0"/>
        </a:spcBef>
        <a:spcAft>
          <a:spcPct val="0"/>
        </a:spcAft>
        <a:defRPr sz="2667">
          <a:solidFill>
            <a:srgbClr val="FFFFFF"/>
          </a:solidFill>
          <a:latin typeface="Myriad Pro SemiExt" charset="0"/>
          <a:ea typeface="ＭＳ Ｐゴシック" charset="0"/>
          <a:cs typeface="Myriad Pro SemiExt" charset="0"/>
        </a:defRPr>
      </a:lvl2pPr>
      <a:lvl3pPr algn="r" defTabSz="609585" rtl="0" eaLnBrk="0" fontAlgn="base" hangingPunct="0">
        <a:spcBef>
          <a:spcPct val="0"/>
        </a:spcBef>
        <a:spcAft>
          <a:spcPct val="0"/>
        </a:spcAft>
        <a:defRPr sz="2667">
          <a:solidFill>
            <a:srgbClr val="FFFFFF"/>
          </a:solidFill>
          <a:latin typeface="Myriad Pro SemiExt" charset="0"/>
          <a:ea typeface="ＭＳ Ｐゴシック" charset="0"/>
          <a:cs typeface="Myriad Pro SemiExt" charset="0"/>
        </a:defRPr>
      </a:lvl3pPr>
      <a:lvl4pPr algn="r" defTabSz="609585" rtl="0" eaLnBrk="0" fontAlgn="base" hangingPunct="0">
        <a:spcBef>
          <a:spcPct val="0"/>
        </a:spcBef>
        <a:spcAft>
          <a:spcPct val="0"/>
        </a:spcAft>
        <a:defRPr sz="2667">
          <a:solidFill>
            <a:srgbClr val="FFFFFF"/>
          </a:solidFill>
          <a:latin typeface="Myriad Pro SemiExt" charset="0"/>
          <a:ea typeface="ＭＳ Ｐゴシック" charset="0"/>
          <a:cs typeface="Myriad Pro SemiExt" charset="0"/>
        </a:defRPr>
      </a:lvl4pPr>
      <a:lvl5pPr algn="r" defTabSz="609585" rtl="0" eaLnBrk="0" fontAlgn="base" hangingPunct="0">
        <a:spcBef>
          <a:spcPct val="0"/>
        </a:spcBef>
        <a:spcAft>
          <a:spcPct val="0"/>
        </a:spcAft>
        <a:defRPr sz="2667">
          <a:solidFill>
            <a:srgbClr val="FFFFFF"/>
          </a:solidFill>
          <a:latin typeface="Myriad Pro SemiExt" charset="0"/>
          <a:ea typeface="ＭＳ Ｐゴシック" charset="0"/>
          <a:cs typeface="Myriad Pro SemiExt" charset="0"/>
        </a:defRPr>
      </a:lvl5pPr>
      <a:lvl6pPr marL="609585" algn="r" defTabSz="609585" rtl="0" fontAlgn="base">
        <a:spcBef>
          <a:spcPct val="0"/>
        </a:spcBef>
        <a:spcAft>
          <a:spcPct val="0"/>
        </a:spcAft>
        <a:defRPr sz="2667">
          <a:solidFill>
            <a:srgbClr val="FFFFFF"/>
          </a:solidFill>
          <a:latin typeface="Myriad Pro SemiExt" charset="0"/>
          <a:ea typeface="ＭＳ Ｐゴシック" charset="0"/>
        </a:defRPr>
      </a:lvl6pPr>
      <a:lvl7pPr marL="1219170" algn="r" defTabSz="609585" rtl="0" fontAlgn="base">
        <a:spcBef>
          <a:spcPct val="0"/>
        </a:spcBef>
        <a:spcAft>
          <a:spcPct val="0"/>
        </a:spcAft>
        <a:defRPr sz="2667">
          <a:solidFill>
            <a:srgbClr val="FFFFFF"/>
          </a:solidFill>
          <a:latin typeface="Myriad Pro SemiExt" charset="0"/>
          <a:ea typeface="ＭＳ Ｐゴシック" charset="0"/>
        </a:defRPr>
      </a:lvl7pPr>
      <a:lvl8pPr marL="1828754" algn="r" defTabSz="609585" rtl="0" fontAlgn="base">
        <a:spcBef>
          <a:spcPct val="0"/>
        </a:spcBef>
        <a:spcAft>
          <a:spcPct val="0"/>
        </a:spcAft>
        <a:defRPr sz="2667">
          <a:solidFill>
            <a:srgbClr val="FFFFFF"/>
          </a:solidFill>
          <a:latin typeface="Myriad Pro SemiExt" charset="0"/>
          <a:ea typeface="ＭＳ Ｐゴシック" charset="0"/>
        </a:defRPr>
      </a:lvl8pPr>
      <a:lvl9pPr marL="2438339" algn="r" defTabSz="609585" rtl="0" fontAlgn="base">
        <a:spcBef>
          <a:spcPct val="0"/>
        </a:spcBef>
        <a:spcAft>
          <a:spcPct val="0"/>
        </a:spcAft>
        <a:defRPr sz="2667">
          <a:solidFill>
            <a:srgbClr val="FFFFFF"/>
          </a:solidFill>
          <a:latin typeface="Myriad Pro SemiExt" charset="0"/>
          <a:ea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Myriad Pro" pitchFamily="34" charset="0"/>
          <a:ea typeface="ＭＳ Ｐゴシック" charset="0"/>
          <a:cs typeface="Myriad Pro" pitchFamily="34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yriad Pro" pitchFamily="34" charset="0"/>
          <a:ea typeface="ＭＳ Ｐゴシック" charset="0"/>
          <a:cs typeface="Myriad Pro" pitchFamily="34" charset="0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yriad Pro" pitchFamily="34" charset="0"/>
          <a:ea typeface="ＭＳ Ｐゴシック" charset="0"/>
          <a:cs typeface="Myriad Pro" pitchFamily="34" charset="0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Myriad Pro" pitchFamily="34" charset="0"/>
          <a:ea typeface="ＭＳ Ｐゴシック" charset="0"/>
          <a:cs typeface="Myriad Pro" pitchFamily="34" charset="0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Myriad Pro" pitchFamily="34" charset="0"/>
          <a:ea typeface="ＭＳ Ｐゴシック" charset="0"/>
          <a:cs typeface="Myriad Pro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067" y="314318"/>
            <a:ext cx="11125200" cy="71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067" y="1321004"/>
            <a:ext cx="11116733" cy="493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1362267" y="6356351"/>
            <a:ext cx="491067" cy="501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33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2267" y="6415627"/>
            <a:ext cx="491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>
          <a:xfrm>
            <a:off x="7120467" y="6415549"/>
            <a:ext cx="4114800" cy="365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783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dt="0"/>
  <p:txStyles>
    <p:titleStyle>
      <a:lvl1pPr algn="l" defTabSz="914324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24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030" indent="-228581" algn="l" defTabSz="914324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l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88044" indent="-228581" algn="l" defTabSz="914324" rtl="0" eaLnBrk="1" latinLnBrk="0" hangingPunct="1">
        <a:lnSpc>
          <a:spcPct val="90000"/>
        </a:lnSpc>
        <a:spcBef>
          <a:spcPts val="800"/>
        </a:spcBef>
        <a:buFont typeface="Wingdings" panose="05000000000000000000" pitchFamily="2" charset="2"/>
        <a:buChar char="l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914324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l"/>
        <a:defRPr kumimoji="1"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914324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l"/>
        <a:defRPr kumimoji="1"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5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787F5-8EB0-6F2C-CD15-0F61DC9971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89B33-E244-FEBA-8FFE-B4632FAA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15E9-8900-07CE-B69A-314D360CCA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Makoto Fujiwara, Andrea Capra, </a:t>
            </a:r>
            <a:r>
              <a:rPr lang="en-US" dirty="0" err="1"/>
              <a:t>Chukman</a:t>
            </a:r>
            <a:r>
              <a:rPr lang="en-US" dirty="0"/>
              <a:t> So</a:t>
            </a:r>
          </a:p>
          <a:p>
            <a:r>
              <a:rPr lang="en-US" dirty="0"/>
              <a:t>PSD Retreat, May 24, 2024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69FF88-3A66-AFAA-A07D-2B7A365A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ALPHA/HAICU Perspectives:</a:t>
            </a:r>
            <a:br>
              <a:rPr lang="en-US" dirty="0"/>
            </a:br>
            <a:r>
              <a:rPr lang="en-US" dirty="0"/>
              <a:t>2025-30 &amp; Beyond</a:t>
            </a:r>
          </a:p>
        </p:txBody>
      </p:sp>
    </p:spTree>
    <p:extLst>
      <p:ext uri="{BB962C8B-B14F-4D97-AF65-F5344CB8AC3E}">
        <p14:creationId xmlns:p14="http://schemas.microsoft.com/office/powerpoint/2010/main" val="112558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1FD2-E368-7EF8-9AF7-A9B63851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goal of ALPHA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EB779-9E4B-9C87-6B7C-C9399FF848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17220"/>
            <a:ext cx="3012141" cy="35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Makoto Fujiwara/TRIUMF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244D1-E8F6-FF00-05C8-9FEB9B64A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75893" y="6504518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E95C3-D6E9-DE45-9F40-8157D11EF13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911EB-61E0-FB59-2115-EA77395E94B7}"/>
              </a:ext>
            </a:extLst>
          </p:cNvPr>
          <p:cNvSpPr txBox="1"/>
          <p:nvPr/>
        </p:nvSpPr>
        <p:spPr>
          <a:xfrm>
            <a:off x="1545431" y="2808381"/>
            <a:ext cx="9101138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sz="3733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imes New Roman"/>
              </a:rPr>
              <a:t>To make comparisons of hydrogen and antihydrogen at highest precision possible</a:t>
            </a:r>
          </a:p>
        </p:txBody>
      </p:sp>
    </p:spTree>
    <p:extLst>
      <p:ext uri="{BB962C8B-B14F-4D97-AF65-F5344CB8AC3E}">
        <p14:creationId xmlns:p14="http://schemas.microsoft.com/office/powerpoint/2010/main" val="164479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7B24-41D8-0DC7-B621-9B38DB5B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843" y="0"/>
            <a:ext cx="10459485" cy="626533"/>
          </a:xfrm>
        </p:spPr>
        <p:txBody>
          <a:bodyPr>
            <a:normAutofit/>
          </a:bodyPr>
          <a:lstStyle/>
          <a:p>
            <a:r>
              <a:rPr lang="en-US" dirty="0"/>
              <a:t>ALPHA&amp;HAICU: Taking Antimatter into Quantum Era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B1ECE-4561-9A0F-FEB7-30E6A0C60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493" y="1735147"/>
            <a:ext cx="6430835" cy="1951426"/>
          </a:xfrm>
          <a:prstGeom prst="rect">
            <a:avLst/>
          </a:prstGeom>
        </p:spPr>
      </p:pic>
      <p:sp>
        <p:nvSpPr>
          <p:cNvPr id="5" name="テキスト プレースホルダー 5">
            <a:extLst>
              <a:ext uri="{FF2B5EF4-FFF2-40B4-BE49-F238E27FC236}">
                <a16:creationId xmlns:a16="http://schemas.microsoft.com/office/drawing/2014/main" id="{8288E4FC-9321-2F42-CD25-52E99E252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4323"/>
            <a:ext cx="5701493" cy="5524500"/>
          </a:xfrm>
        </p:spPr>
        <p:txBody>
          <a:bodyPr>
            <a:normAutofit fontScale="92500"/>
          </a:bodyPr>
          <a:lstStyle/>
          <a:p>
            <a:r>
              <a:rPr kumimoji="1" lang="en-CA" altLang="ja-JP" sz="2800" dirty="0">
                <a:sym typeface="Wingdings" pitchFamily="2" charset="2"/>
              </a:rPr>
              <a:t>CFI 2025: ALPHA Upgrade and R&amp;D for quantum measurements</a:t>
            </a:r>
          </a:p>
          <a:p>
            <a:pPr lvl="1"/>
            <a:r>
              <a:rPr lang="en-CA" altLang="ja-JP" sz="2133" dirty="0">
                <a:sym typeface="Wingdings" pitchFamily="2" charset="2"/>
              </a:rPr>
              <a:t>Modernization of aging equipment</a:t>
            </a:r>
          </a:p>
          <a:p>
            <a:pPr lvl="1"/>
            <a:r>
              <a:rPr lang="en-CA" altLang="ja-JP" sz="2133" dirty="0">
                <a:sym typeface="Wingdings" pitchFamily="2" charset="2"/>
              </a:rPr>
              <a:t>Preparation for entirely new ways to do antimatter measurements: fountain, modularization</a:t>
            </a:r>
            <a:endParaRPr lang="en-US" altLang="ja-JP" sz="2133" dirty="0"/>
          </a:p>
          <a:p>
            <a:r>
              <a:rPr lang="en-CA" altLang="ja-JP" sz="2600" dirty="0"/>
              <a:t>IF 2028: HAICU@ALPHA</a:t>
            </a:r>
            <a:endParaRPr lang="en-US" altLang="ja-JP" sz="2600" dirty="0"/>
          </a:p>
          <a:p>
            <a:pPr lvl="1"/>
            <a:r>
              <a:rPr lang="en-CA" altLang="ja-JP" sz="2133" dirty="0"/>
              <a:t>A major project, to build fountain at ALPHA@CERN</a:t>
            </a:r>
          </a:p>
          <a:p>
            <a:pPr lvl="1"/>
            <a:r>
              <a:rPr lang="en-CA" altLang="ja-JP" sz="2133" dirty="0"/>
              <a:t>Upgrade HAICU infrastructure at TRIUMF</a:t>
            </a:r>
          </a:p>
          <a:p>
            <a:r>
              <a:rPr lang="en-CA" altLang="ja-JP" sz="2800" dirty="0"/>
              <a:t>TRIUMF FYP 2030–35</a:t>
            </a:r>
          </a:p>
          <a:p>
            <a:pPr lvl="1"/>
            <a:r>
              <a:rPr lang="en-CA" altLang="ja-JP" sz="2133" dirty="0"/>
              <a:t>Quantum Physics with Antimatter: Fountain, Interferometer, Antihydrogen molecules, Optical trapping</a:t>
            </a:r>
            <a:endParaRPr lang="en-US" altLang="ja-JP" sz="2133" dirty="0"/>
          </a:p>
        </p:txBody>
      </p:sp>
      <p:sp>
        <p:nvSpPr>
          <p:cNvPr id="6" name="Up-Down Arrow 5">
            <a:extLst>
              <a:ext uri="{FF2B5EF4-FFF2-40B4-BE49-F238E27FC236}">
                <a16:creationId xmlns:a16="http://schemas.microsoft.com/office/drawing/2014/main" id="{CDED8633-C396-3FC2-DEE8-3B0781EA7E29}"/>
              </a:ext>
            </a:extLst>
          </p:cNvPr>
          <p:cNvSpPr/>
          <p:nvPr/>
        </p:nvSpPr>
        <p:spPr>
          <a:xfrm rot="16200000">
            <a:off x="7417787" y="3294059"/>
            <a:ext cx="173976" cy="959004"/>
          </a:xfrm>
          <a:prstGeom prst="up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5C4CF-1508-1AD2-5659-F90409E5B487}"/>
              </a:ext>
            </a:extLst>
          </p:cNvPr>
          <p:cNvSpPr txBox="1"/>
          <p:nvPr/>
        </p:nvSpPr>
        <p:spPr>
          <a:xfrm>
            <a:off x="6684530" y="3860549"/>
            <a:ext cx="3262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Window of opportunities</a:t>
            </a:r>
          </a:p>
          <a:p>
            <a:r>
              <a:rPr lang="en-US" dirty="0">
                <a:solidFill>
                  <a:srgbClr val="FF0000"/>
                </a:solidFill>
              </a:rPr>
              <a:t>for upgrading obsolete equipment, incl. detector DAQ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Mostly Sci/Tech resources +</a:t>
            </a:r>
          </a:p>
          <a:p>
            <a:r>
              <a:rPr lang="en-US" dirty="0">
                <a:solidFill>
                  <a:srgbClr val="FF0000"/>
                </a:solidFill>
              </a:rPr>
              <a:t>Cryogenic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E45807-7609-662A-0A3B-BFD342B5DB01}"/>
              </a:ext>
            </a:extLst>
          </p:cNvPr>
          <p:cNvSpPr txBox="1"/>
          <p:nvPr/>
        </p:nvSpPr>
        <p:spPr>
          <a:xfrm>
            <a:off x="7538224" y="1293541"/>
            <a:ext cx="17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Possible timeline</a:t>
            </a:r>
          </a:p>
        </p:txBody>
      </p:sp>
    </p:spTree>
    <p:extLst>
      <p:ext uri="{BB962C8B-B14F-4D97-AF65-F5344CB8AC3E}">
        <p14:creationId xmlns:p14="http://schemas.microsoft.com/office/powerpoint/2010/main" val="17346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9FCDF94-0159-920D-DDF3-FC9611E5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14383" y="-20654"/>
            <a:ext cx="10515600" cy="700887"/>
          </a:xfrm>
        </p:spPr>
        <p:txBody>
          <a:bodyPr/>
          <a:lstStyle/>
          <a:p>
            <a:r>
              <a:rPr lang="en-US" dirty="0"/>
              <a:t>Next Steps in Anti-H research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9E3B6-5265-6E56-0F0D-A3B5C5440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8C7C6D-0F52-4FBA-8358-35C6083C2133}" type="slidenum">
              <a:rPr kumimoji="1" lang="ja-JP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3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33232-1CD2-07E7-6EFA-AF4042EB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Makoto Fujiwara | TRIUMF</a:t>
            </a:r>
            <a:endParaRPr kumimoji="1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D47513-23B0-3F60-A35E-9A96B8505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8281" y="654815"/>
            <a:ext cx="7857612" cy="2180522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Magnetic trap: success and curse</a:t>
            </a:r>
          </a:p>
          <a:p>
            <a:pPr lvl="1"/>
            <a:r>
              <a:rPr lang="en-US" dirty="0"/>
              <a:t>Since 2010, has allowed many success of ALPHA</a:t>
            </a:r>
          </a:p>
          <a:p>
            <a:pPr lvl="1"/>
            <a:r>
              <a:rPr lang="en-US" dirty="0"/>
              <a:t>Magnetic field inhomogeneity; exponentially increasing complexity; lack of access</a:t>
            </a:r>
          </a:p>
          <a:p>
            <a:r>
              <a:rPr lang="en-US" sz="3800" dirty="0"/>
              <a:t>New paradigm is needed!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1FF8BB6-9D5E-3142-C2C1-06D71FC044BE}"/>
              </a:ext>
            </a:extLst>
          </p:cNvPr>
          <p:cNvSpPr/>
          <p:nvPr/>
        </p:nvSpPr>
        <p:spPr>
          <a:xfrm>
            <a:off x="2926897" y="3217975"/>
            <a:ext cx="1880462" cy="142766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conditions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Free free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Ultracold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densities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4143840-D634-A262-E18E-ED93499BD0C7}"/>
              </a:ext>
            </a:extLst>
          </p:cNvPr>
          <p:cNvSpPr/>
          <p:nvPr/>
        </p:nvSpPr>
        <p:spPr>
          <a:xfrm>
            <a:off x="8545892" y="3401624"/>
            <a:ext cx="1747005" cy="99683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Modularization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Decouple functionalities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E79D31C-DC25-6104-C7D3-E90CD95B203A}"/>
              </a:ext>
            </a:extLst>
          </p:cNvPr>
          <p:cNvSpPr/>
          <p:nvPr/>
        </p:nvSpPr>
        <p:spPr>
          <a:xfrm>
            <a:off x="1718519" y="4719994"/>
            <a:ext cx="1470043" cy="5337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Fountains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CC492E2-388C-BDF8-1D3B-7A3E73BDDBF2}"/>
              </a:ext>
            </a:extLst>
          </p:cNvPr>
          <p:cNvSpPr/>
          <p:nvPr/>
        </p:nvSpPr>
        <p:spPr>
          <a:xfrm>
            <a:off x="4342395" y="4703253"/>
            <a:ext cx="1619287" cy="5337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Interferometers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3C83146-4846-631F-0647-0F5924C66768}"/>
              </a:ext>
            </a:extLst>
          </p:cNvPr>
          <p:cNvSpPr/>
          <p:nvPr/>
        </p:nvSpPr>
        <p:spPr>
          <a:xfrm>
            <a:off x="2033788" y="5360151"/>
            <a:ext cx="1619287" cy="5337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Anti-molecules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0B7D309-5696-2089-E0B7-2AF4FD6B42A6}"/>
              </a:ext>
            </a:extLst>
          </p:cNvPr>
          <p:cNvSpPr/>
          <p:nvPr/>
        </p:nvSpPr>
        <p:spPr>
          <a:xfrm>
            <a:off x="4018038" y="5347090"/>
            <a:ext cx="1619287" cy="5337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Precision spectroscopy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7F4D769-4CA5-0CB8-27E4-1B6C00A198B4}"/>
              </a:ext>
            </a:extLst>
          </p:cNvPr>
          <p:cNvSpPr/>
          <p:nvPr/>
        </p:nvSpPr>
        <p:spPr>
          <a:xfrm>
            <a:off x="3228956" y="6028429"/>
            <a:ext cx="1619287" cy="5337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Optical trapping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23B79C-6349-DDDF-CA36-908FB5FA3339}"/>
              </a:ext>
            </a:extLst>
          </p:cNvPr>
          <p:cNvSpPr/>
          <p:nvPr/>
        </p:nvSpPr>
        <p:spPr>
          <a:xfrm>
            <a:off x="1502722" y="3160362"/>
            <a:ext cx="4558511" cy="3536345"/>
          </a:xfrm>
          <a:prstGeom prst="roundRect">
            <a:avLst/>
          </a:prstGeom>
          <a:noFill/>
          <a:ln>
            <a:solidFill>
              <a:srgbClr val="008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BA54B3-AC91-7C53-1E60-C03E34351051}"/>
              </a:ext>
            </a:extLst>
          </p:cNvPr>
          <p:cNvSpPr txBox="1"/>
          <p:nvPr/>
        </p:nvSpPr>
        <p:spPr>
          <a:xfrm>
            <a:off x="3435090" y="2797411"/>
            <a:ext cx="111550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HAICU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4BB4C85-E34C-0CD2-9388-E6E09B75A7C8}"/>
              </a:ext>
            </a:extLst>
          </p:cNvPr>
          <p:cNvSpPr/>
          <p:nvPr/>
        </p:nvSpPr>
        <p:spPr>
          <a:xfrm>
            <a:off x="8394818" y="5818969"/>
            <a:ext cx="2218963" cy="533702"/>
          </a:xfrm>
          <a:prstGeom prst="round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Anti-H transport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e.g. via ”conveyer belt”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6A82DB3-5869-4BB8-AC1F-8FA99EEB54AE}"/>
              </a:ext>
            </a:extLst>
          </p:cNvPr>
          <p:cNvSpPr/>
          <p:nvPr/>
        </p:nvSpPr>
        <p:spPr>
          <a:xfrm>
            <a:off x="8817625" y="4613322"/>
            <a:ext cx="1446308" cy="8935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 trap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e.g. Fountain, spectroscopy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E1DCE3-7E70-D4E6-22D3-C3FB12DF9838}"/>
              </a:ext>
            </a:extLst>
          </p:cNvPr>
          <p:cNvSpPr/>
          <p:nvPr/>
        </p:nvSpPr>
        <p:spPr>
          <a:xfrm>
            <a:off x="6791158" y="3321125"/>
            <a:ext cx="5084167" cy="3343615"/>
          </a:xfrm>
          <a:prstGeom prst="roundRect">
            <a:avLst/>
          </a:prstGeom>
          <a:noFill/>
          <a:ln>
            <a:solidFill>
              <a:srgbClr val="008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24FCD4-734C-BD82-3A0C-31F4242964C0}"/>
              </a:ext>
            </a:extLst>
          </p:cNvPr>
          <p:cNvSpPr txBox="1"/>
          <p:nvPr/>
        </p:nvSpPr>
        <p:spPr>
          <a:xfrm>
            <a:off x="7618644" y="2899134"/>
            <a:ext cx="316368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ALPHA Upgrade – New CFI</a:t>
            </a:r>
          </a:p>
        </p:txBody>
      </p:sp>
      <p:pic>
        <p:nvPicPr>
          <p:cNvPr id="1026" name="Picture 2" descr="The First Spectroscopic Measurement of an Anti-Atom - Berkeley Lab –  Berkeley Lab News Center">
            <a:extLst>
              <a:ext uri="{FF2B5EF4-FFF2-40B4-BE49-F238E27FC236}">
                <a16:creationId xmlns:a16="http://schemas.microsoft.com/office/drawing/2014/main" id="{09C0E84D-F55B-575F-540D-1FBF5D0C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22" y="28281"/>
            <a:ext cx="2736319" cy="279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68618-BB76-9E00-4965-82B7B57D8216}"/>
              </a:ext>
            </a:extLst>
          </p:cNvPr>
          <p:cNvSpPr/>
          <p:nvPr/>
        </p:nvSpPr>
        <p:spPr>
          <a:xfrm>
            <a:off x="6887542" y="4644776"/>
            <a:ext cx="1265099" cy="79330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Anti-H Trapping, cooling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EF028D6-4B51-A0A8-64E1-BCACF9559591}"/>
              </a:ext>
            </a:extLst>
          </p:cNvPr>
          <p:cNvSpPr/>
          <p:nvPr/>
        </p:nvSpPr>
        <p:spPr>
          <a:xfrm>
            <a:off x="8265587" y="4972568"/>
            <a:ext cx="436752" cy="3002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08F82-0925-D63C-8934-EF153561BB9A}"/>
              </a:ext>
            </a:extLst>
          </p:cNvPr>
          <p:cNvSpPr txBox="1"/>
          <p:nvPr/>
        </p:nvSpPr>
        <p:spPr>
          <a:xfrm>
            <a:off x="8116089" y="4695861"/>
            <a:ext cx="761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Anti-H 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35F2FC1-666B-23EE-294F-DBB2263F1862}"/>
              </a:ext>
            </a:extLst>
          </p:cNvPr>
          <p:cNvSpPr txBox="1">
            <a:spLocks/>
          </p:cNvSpPr>
          <p:nvPr/>
        </p:nvSpPr>
        <p:spPr>
          <a:xfrm>
            <a:off x="1883209" y="9539"/>
            <a:ext cx="8157633" cy="626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09585" rtl="0" eaLnBrk="0" fontAlgn="base" hangingPunct="0">
              <a:spcBef>
                <a:spcPct val="0"/>
              </a:spcBef>
              <a:spcAft>
                <a:spcPct val="0"/>
              </a:spcAft>
              <a:defRPr sz="2667" kern="1200">
                <a:solidFill>
                  <a:srgbClr val="FFFFFF"/>
                </a:solidFill>
                <a:latin typeface="Myriad Pro SemiExt" pitchFamily="34" charset="0"/>
                <a:ea typeface="ＭＳ Ｐゴシック" charset="0"/>
                <a:cs typeface="Myriad Pro SemiExt" pitchFamily="34" charset="0"/>
              </a:defRPr>
            </a:lvl1pPr>
            <a:lvl2pPr algn="r" defTabSz="609585" rtl="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rgbClr val="FFFFFF"/>
                </a:solidFill>
                <a:latin typeface="Myriad Pro SemiExt" charset="0"/>
                <a:ea typeface="ＭＳ Ｐゴシック" charset="0"/>
                <a:cs typeface="Myriad Pro SemiExt" charset="0"/>
              </a:defRPr>
            </a:lvl2pPr>
            <a:lvl3pPr algn="r" defTabSz="609585" rtl="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rgbClr val="FFFFFF"/>
                </a:solidFill>
                <a:latin typeface="Myriad Pro SemiExt" charset="0"/>
                <a:ea typeface="ＭＳ Ｐゴシック" charset="0"/>
                <a:cs typeface="Myriad Pro SemiExt" charset="0"/>
              </a:defRPr>
            </a:lvl3pPr>
            <a:lvl4pPr algn="r" defTabSz="609585" rtl="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rgbClr val="FFFFFF"/>
                </a:solidFill>
                <a:latin typeface="Myriad Pro SemiExt" charset="0"/>
                <a:ea typeface="ＭＳ Ｐゴシック" charset="0"/>
                <a:cs typeface="Myriad Pro SemiExt" charset="0"/>
              </a:defRPr>
            </a:lvl4pPr>
            <a:lvl5pPr algn="r" defTabSz="609585" rtl="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rgbClr val="FFFFFF"/>
                </a:solidFill>
                <a:latin typeface="Myriad Pro SemiExt" charset="0"/>
                <a:ea typeface="ＭＳ Ｐゴシック" charset="0"/>
                <a:cs typeface="Myriad Pro SemiExt" charset="0"/>
              </a:defRPr>
            </a:lvl5pPr>
            <a:lvl6pPr marL="609585" algn="r" defTabSz="609585" rtl="0" fontAlgn="base">
              <a:spcBef>
                <a:spcPct val="0"/>
              </a:spcBef>
              <a:spcAft>
                <a:spcPct val="0"/>
              </a:spcAft>
              <a:defRPr sz="2667">
                <a:solidFill>
                  <a:srgbClr val="FFFFFF"/>
                </a:solidFill>
                <a:latin typeface="Myriad Pro SemiExt" charset="0"/>
                <a:ea typeface="ＭＳ Ｐゴシック" charset="0"/>
              </a:defRPr>
            </a:lvl6pPr>
            <a:lvl7pPr marL="1219170" algn="r" defTabSz="609585" rtl="0" fontAlgn="base">
              <a:spcBef>
                <a:spcPct val="0"/>
              </a:spcBef>
              <a:spcAft>
                <a:spcPct val="0"/>
              </a:spcAft>
              <a:defRPr sz="2667">
                <a:solidFill>
                  <a:srgbClr val="FFFFFF"/>
                </a:solidFill>
                <a:latin typeface="Myriad Pro SemiExt" charset="0"/>
                <a:ea typeface="ＭＳ Ｐゴシック" charset="0"/>
              </a:defRPr>
            </a:lvl7pPr>
            <a:lvl8pPr marL="1828754" algn="r" defTabSz="609585" rtl="0" fontAlgn="base">
              <a:spcBef>
                <a:spcPct val="0"/>
              </a:spcBef>
              <a:spcAft>
                <a:spcPct val="0"/>
              </a:spcAft>
              <a:defRPr sz="2667">
                <a:solidFill>
                  <a:srgbClr val="FFFFFF"/>
                </a:solidFill>
                <a:latin typeface="Myriad Pro SemiExt" charset="0"/>
                <a:ea typeface="ＭＳ Ｐゴシック" charset="0"/>
              </a:defRPr>
            </a:lvl8pPr>
            <a:lvl9pPr marL="2438339" algn="r" defTabSz="609585" rtl="0" fontAlgn="base">
              <a:spcBef>
                <a:spcPct val="0"/>
              </a:spcBef>
              <a:spcAft>
                <a:spcPct val="0"/>
              </a:spcAft>
              <a:defRPr sz="2667">
                <a:solidFill>
                  <a:srgbClr val="FFFFFF"/>
                </a:solidFill>
                <a:latin typeface="Myriad Pro SemiExt" charset="0"/>
                <a:ea typeface="ＭＳ Ｐゴシック" charset="0"/>
              </a:defRPr>
            </a:lvl9pPr>
          </a:lstStyle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6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SemiExt" pitchFamily="34" charset="0"/>
                <a:ea typeface="ＭＳ Ｐゴシック" charset="0"/>
              </a:rPr>
              <a:t>!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 SemiExt" pitchFamily="34" charset="0"/>
              <a:ea typeface="ＭＳ Ｐゴシック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F0358CE-85B7-3C1F-4194-E11130EB985E}"/>
              </a:ext>
            </a:extLst>
          </p:cNvPr>
          <p:cNvSpPr/>
          <p:nvPr/>
        </p:nvSpPr>
        <p:spPr>
          <a:xfrm>
            <a:off x="10928917" y="4662366"/>
            <a:ext cx="879335" cy="79330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  source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3071755-95C3-C680-C32C-981F12E186AB}"/>
              </a:ext>
            </a:extLst>
          </p:cNvPr>
          <p:cNvSpPr/>
          <p:nvPr/>
        </p:nvSpPr>
        <p:spPr>
          <a:xfrm rot="10800000">
            <a:off x="10345579" y="4948828"/>
            <a:ext cx="436752" cy="3002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4C1A10-51C4-41F7-466D-61B877F45A8B}"/>
              </a:ext>
            </a:extLst>
          </p:cNvPr>
          <p:cNvSpPr txBox="1"/>
          <p:nvPr/>
        </p:nvSpPr>
        <p:spPr>
          <a:xfrm>
            <a:off x="10509581" y="4662366"/>
            <a:ext cx="359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 </a:t>
            </a:r>
          </a:p>
        </p:txBody>
      </p:sp>
    </p:spTree>
    <p:extLst>
      <p:ext uri="{BB962C8B-B14F-4D97-AF65-F5344CB8AC3E}">
        <p14:creationId xmlns:p14="http://schemas.microsoft.com/office/powerpoint/2010/main" val="6549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8" grpId="0" animBg="1"/>
      <p:bldP spid="29" grpId="0"/>
      <p:bldP spid="4" grpId="0" animBg="1"/>
      <p:bldP spid="5" grpId="0" animBg="1"/>
      <p:bldP spid="6" grpId="0"/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99E1-F20A-C926-BF54-7FDFD3D0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AC21C-5863-2B8E-6CA0-484060137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18" y="1005674"/>
            <a:ext cx="10972800" cy="5941742"/>
          </a:xfrm>
        </p:spPr>
        <p:txBody>
          <a:bodyPr/>
          <a:lstStyle/>
          <a:p>
            <a:r>
              <a:rPr lang="en-US" sz="2800" dirty="0"/>
              <a:t>ALPHA/HAICU continues to push exciting antimatter science program well into 2030s</a:t>
            </a:r>
          </a:p>
          <a:p>
            <a:pPr lvl="1"/>
            <a:r>
              <a:rPr lang="en-US" sz="2800" dirty="0"/>
              <a:t>Projects technically very challenging, but we must keep breaking new grounds to stay competitive</a:t>
            </a:r>
          </a:p>
          <a:p>
            <a:r>
              <a:rPr lang="en-US" sz="2800" dirty="0"/>
              <a:t>CFI IF2025 will allow time-critical upgrades, but have limited impact on TRIUMF (DAQ, </a:t>
            </a:r>
            <a:r>
              <a:rPr lang="en-US" sz="2800" dirty="0" err="1"/>
              <a:t>Cryo</a:t>
            </a:r>
            <a:r>
              <a:rPr lang="en-US" sz="2800" dirty="0"/>
              <a:t>), though 2026 is a critical year (unless CERN LS3 is delayed) </a:t>
            </a:r>
          </a:p>
          <a:p>
            <a:r>
              <a:rPr lang="en-US" sz="2800" dirty="0"/>
              <a:t>More significant (&gt;$20M) proposal is anticipated for IF2028 to realize an anti-atom interferometer at CERN</a:t>
            </a:r>
          </a:p>
          <a:p>
            <a:r>
              <a:rPr lang="en-US" sz="2800" dirty="0"/>
              <a:t>Strong synergies with other </a:t>
            </a:r>
            <a:r>
              <a:rPr lang="en-US" sz="2800"/>
              <a:t>activities (Quantum</a:t>
            </a:r>
            <a:r>
              <a:rPr lang="en-US" sz="2800" dirty="0"/>
              <a:t>, detector, AI, laser, accelerator, </a:t>
            </a:r>
            <a:r>
              <a:rPr lang="en-US" sz="2800" dirty="0" err="1"/>
              <a:t>cryo</a:t>
            </a:r>
            <a:r>
              <a:rPr lang="en-US" sz="2800" dirty="0"/>
              <a:t>, vacuum, </a:t>
            </a:r>
            <a:r>
              <a:rPr lang="en-US" sz="2800" dirty="0" err="1"/>
              <a:t>HiTc</a:t>
            </a:r>
            <a:r>
              <a:rPr lang="en-US" sz="2800" dirty="0"/>
              <a:t> magnets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9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CC5244-6410-ADD9-9C6E-D63CFD17C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A69B6-F864-205B-3C89-F87DD2DA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20B2AB-49E2-1B61-56B2-471CB4A3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397688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9C23-2366-46CC-4AAA-641E99CB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95" y="-371496"/>
            <a:ext cx="10515600" cy="1325033"/>
          </a:xfrm>
        </p:spPr>
        <p:txBody>
          <a:bodyPr/>
          <a:lstStyle/>
          <a:p>
            <a:r>
              <a:rPr lang="en-US" dirty="0"/>
              <a:t>TRIUMF resources for IF 2025 (from </a:t>
            </a:r>
            <a:r>
              <a:rPr lang="en-US" dirty="0" err="1"/>
              <a:t>Proj</a:t>
            </a:r>
            <a:r>
              <a:rPr lang="en-US" dirty="0"/>
              <a:t>. Int. Sheet)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DA9AD-16AE-9F9D-F1D9-CBA421ADC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8BDDD-78F6-423B-2CB4-076390F9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291E4-A106-8C22-F621-5AEEC753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34" y="1318509"/>
            <a:ext cx="8937876" cy="3131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05B0F0-EFEB-F79A-FE11-20F06E3E9D80}"/>
              </a:ext>
            </a:extLst>
          </p:cNvPr>
          <p:cNvSpPr txBox="1"/>
          <p:nvPr/>
        </p:nvSpPr>
        <p:spPr>
          <a:xfrm>
            <a:off x="3260652" y="4874623"/>
            <a:ext cx="5485028" cy="1241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867" dirty="0"/>
              <a:t>WP1: ALPHA-2 Si vertex readout/DAQ</a:t>
            </a:r>
          </a:p>
          <a:p>
            <a:r>
              <a:rPr kumimoji="1" lang="en-US" sz="1867" dirty="0"/>
              <a:t>WP2: ALPHA-g Barrel Veto upgrade, ancillary detectors</a:t>
            </a:r>
          </a:p>
          <a:p>
            <a:r>
              <a:rPr kumimoji="1" lang="en-US" sz="1867" dirty="0"/>
              <a:t>WP3: Hydrogen detectors (</a:t>
            </a:r>
            <a:r>
              <a:rPr kumimoji="1" lang="en-US" sz="1867" dirty="0" err="1"/>
              <a:t>SiPM</a:t>
            </a:r>
            <a:r>
              <a:rPr kumimoji="1" lang="en-US" sz="1867" dirty="0"/>
              <a:t>, MCP)</a:t>
            </a:r>
          </a:p>
          <a:p>
            <a:r>
              <a:rPr kumimoji="1" lang="en-US" sz="1867" dirty="0"/>
              <a:t>WP4: ALPHA-g </a:t>
            </a:r>
            <a:r>
              <a:rPr kumimoji="1" lang="en-US" sz="1867" dirty="0" err="1"/>
              <a:t>cryo</a:t>
            </a:r>
            <a:r>
              <a:rPr kumimoji="1" lang="en-US" sz="1867" dirty="0"/>
              <a:t>, fountain R&amp;D</a:t>
            </a:r>
          </a:p>
        </p:txBody>
      </p:sp>
    </p:spTree>
    <p:extLst>
      <p:ext uri="{BB962C8B-B14F-4D97-AF65-F5344CB8AC3E}">
        <p14:creationId xmlns:p14="http://schemas.microsoft.com/office/powerpoint/2010/main" val="190314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533400" y="206365"/>
            <a:ext cx="11125200" cy="718664"/>
          </a:xfrm>
        </p:spPr>
        <p:txBody>
          <a:bodyPr/>
          <a:lstStyle/>
          <a:p>
            <a:r>
              <a:rPr lang="en-CA" altLang="ja-JP" dirty="0"/>
              <a:t>CFI: ALPHA Upgrade – Decision in Late 2025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04815"/>
            <a:r>
              <a:rPr kumimoji="1" lang="en-US" altLang="ja-JP">
                <a:solidFill>
                  <a:srgbClr val="5F5F5F">
                    <a:tint val="75000"/>
                  </a:srgbClr>
                </a:solidFill>
                <a:latin typeface="Spica Neue P"/>
              </a:rPr>
              <a:t>Makoto Fujiwara | TRIUMF</a:t>
            </a:r>
            <a:endParaRPr kumimoji="1" lang="ja-JP" altLang="en-US" dirty="0">
              <a:solidFill>
                <a:srgbClr val="5F5F5F">
                  <a:tint val="75000"/>
                </a:srgbClr>
              </a:solidFill>
              <a:latin typeface="Spica Neue P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2"/>
          </p:nvPr>
        </p:nvSpPr>
        <p:spPr>
          <a:xfrm>
            <a:off x="763969" y="925029"/>
            <a:ext cx="10374147" cy="5932443"/>
          </a:xfrm>
        </p:spPr>
        <p:txBody>
          <a:bodyPr>
            <a:normAutofit/>
          </a:bodyPr>
          <a:lstStyle/>
          <a:p>
            <a:r>
              <a:rPr lang="en-CA" altLang="ja-JP" dirty="0"/>
              <a:t>Intervention during LS3 – time critical </a:t>
            </a:r>
          </a:p>
          <a:p>
            <a:r>
              <a:rPr lang="en-CA" altLang="ja-JP" dirty="0"/>
              <a:t>CFI IF 2025</a:t>
            </a:r>
          </a:p>
          <a:p>
            <a:pPr lvl="1"/>
            <a:r>
              <a:rPr lang="en-CA" altLang="ja-JP" dirty="0"/>
              <a:t>Currently aiming for CAD$10M to 18M – depending on university competitions</a:t>
            </a:r>
          </a:p>
          <a:p>
            <a:r>
              <a:rPr lang="en-CA" altLang="ja-JP" dirty="0"/>
              <a:t>Budget Items [Both CFI funded and Internationally funded]</a:t>
            </a:r>
          </a:p>
          <a:p>
            <a:pPr lvl="1"/>
            <a:r>
              <a:rPr lang="en-CA" altLang="ja-JP" dirty="0">
                <a:solidFill>
                  <a:srgbClr val="FF0000"/>
                </a:solidFill>
              </a:rPr>
              <a:t>Detector upgrades — DAQ [TRIUMF, led by Andrea]</a:t>
            </a:r>
          </a:p>
          <a:p>
            <a:pPr lvl="1"/>
            <a:r>
              <a:rPr lang="en-CA" altLang="ja-JP" dirty="0"/>
              <a:t>Microwave development  – Pbar-NMR [Calgary]</a:t>
            </a:r>
          </a:p>
          <a:p>
            <a:pPr lvl="1"/>
            <a:r>
              <a:rPr lang="en-CA" altLang="ja-JP" dirty="0" err="1"/>
              <a:t>LyA</a:t>
            </a:r>
            <a:r>
              <a:rPr lang="en-CA" altLang="ja-JP" dirty="0"/>
              <a:t> and other laser upgrade , e.g. 4-wave mixing or CW </a:t>
            </a:r>
            <a:r>
              <a:rPr lang="en-CA" altLang="ja-JP" dirty="0" err="1"/>
              <a:t>LyA</a:t>
            </a:r>
            <a:r>
              <a:rPr lang="en-CA" altLang="ja-JP" dirty="0"/>
              <a:t> [UBC]</a:t>
            </a:r>
          </a:p>
          <a:p>
            <a:pPr lvl="1"/>
            <a:r>
              <a:rPr lang="en-CA" altLang="ja-JP" dirty="0"/>
              <a:t>ALPHA-3: new Penning trap, metrology [UK, Denmark]</a:t>
            </a:r>
          </a:p>
          <a:p>
            <a:pPr lvl="1"/>
            <a:r>
              <a:rPr lang="en-CA" altLang="ja-JP" dirty="0"/>
              <a:t>Modernization (ALPHA-2 magnet control, e+ </a:t>
            </a:r>
            <a:r>
              <a:rPr lang="en-CA" altLang="ja-JP" dirty="0" err="1"/>
              <a:t>accumul</a:t>
            </a:r>
            <a:r>
              <a:rPr lang="en-CA" altLang="ja-JP" dirty="0"/>
              <a:t> sequencer, cat. trap, Penning trap amplifier </a:t>
            </a:r>
            <a:r>
              <a:rPr lang="en-CA" altLang="ja-JP" dirty="0" err="1"/>
              <a:t>etc</a:t>
            </a:r>
            <a:r>
              <a:rPr lang="en-CA" altLang="ja-JP" dirty="0"/>
              <a:t> [UK, Calgary]</a:t>
            </a:r>
          </a:p>
          <a:p>
            <a:pPr lvl="1"/>
            <a:r>
              <a:rPr lang="en-CA" altLang="ja-JP" dirty="0"/>
              <a:t>Hydrogen in ALPHA [UBC]</a:t>
            </a:r>
          </a:p>
          <a:p>
            <a:pPr lvl="1"/>
            <a:r>
              <a:rPr lang="en-CA" altLang="ja-JP" dirty="0">
                <a:solidFill>
                  <a:srgbClr val="FF0000"/>
                </a:solidFill>
              </a:rPr>
              <a:t>ALPHA-g</a:t>
            </a:r>
            <a:r>
              <a:rPr lang="en-US" altLang="ja-JP" dirty="0">
                <a:solidFill>
                  <a:srgbClr val="FF0000"/>
                </a:solidFill>
              </a:rPr>
              <a:t> upgrades &amp; support </a:t>
            </a:r>
            <a:r>
              <a:rPr lang="en-CA" altLang="ja-JP" dirty="0">
                <a:solidFill>
                  <a:srgbClr val="FF0000"/>
                </a:solidFill>
              </a:rPr>
              <a:t>incl. </a:t>
            </a:r>
            <a:r>
              <a:rPr lang="en-CA" altLang="ja-JP" dirty="0" err="1">
                <a:solidFill>
                  <a:srgbClr val="FF0000"/>
                </a:solidFill>
              </a:rPr>
              <a:t>cryo</a:t>
            </a:r>
            <a:r>
              <a:rPr lang="en-CA" altLang="ja-JP" dirty="0">
                <a:solidFill>
                  <a:srgbClr val="FF0000"/>
                </a:solidFill>
              </a:rPr>
              <a:t> infrastructure [TRIUMF, </a:t>
            </a:r>
            <a:r>
              <a:rPr lang="en-CA" altLang="ja-JP" dirty="0" err="1">
                <a:solidFill>
                  <a:srgbClr val="FF0000"/>
                </a:solidFill>
              </a:rPr>
              <a:t>Chukman</a:t>
            </a:r>
            <a:r>
              <a:rPr lang="en-CA" altLang="ja-JP" dirty="0">
                <a:solidFill>
                  <a:srgbClr val="FF0000"/>
                </a:solidFill>
              </a:rPr>
              <a:t>, &amp;UK]</a:t>
            </a:r>
          </a:p>
          <a:p>
            <a:pPr lvl="1"/>
            <a:r>
              <a:rPr lang="en-CA" altLang="ja-JP" dirty="0">
                <a:solidFill>
                  <a:srgbClr val="FF0000"/>
                </a:solidFill>
              </a:rPr>
              <a:t>Other R&amp;D towards fountains, modulization (at CERN &amp; off-site) [TRIUMF, </a:t>
            </a:r>
            <a:r>
              <a:rPr lang="en-CA" altLang="ja-JP" dirty="0" err="1">
                <a:solidFill>
                  <a:srgbClr val="FF0000"/>
                </a:solidFill>
              </a:rPr>
              <a:t>Chukman</a:t>
            </a:r>
            <a:r>
              <a:rPr lang="en-CA" altLang="ja-JP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8612B8-78ED-1C0A-D839-9807D2774F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04815"/>
            <a:fld id="{D28C7C6D-0F52-4FBA-8358-35C6083C2133}" type="slidenum">
              <a:rPr kumimoji="1" lang="ja-JP" altLang="en-US">
                <a:solidFill>
                  <a:prstClr val="white"/>
                </a:solidFill>
                <a:latin typeface="Spica Neue P"/>
              </a:rPr>
              <a:pPr defTabSz="304815"/>
              <a:t>8</a:t>
            </a:fld>
            <a:endParaRPr kumimoji="1" lang="ja-JP" altLang="en-US">
              <a:solidFill>
                <a:prstClr val="white"/>
              </a:solidFill>
              <a:latin typeface="Spica Neue P"/>
            </a:endParaRPr>
          </a:p>
        </p:txBody>
      </p:sp>
    </p:spTree>
    <p:extLst>
      <p:ext uri="{BB962C8B-B14F-4D97-AF65-F5344CB8AC3E}">
        <p14:creationId xmlns:p14="http://schemas.microsoft.com/office/powerpoint/2010/main" val="320839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201511_TRIUMF Template_re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ranus - No Header">
  <a:themeElements>
    <a:clrScheme name="Uranus Blue">
      <a:dk1>
        <a:srgbClr val="5F5F5F"/>
      </a:dk1>
      <a:lt1>
        <a:sysClr val="window" lastClr="FFFFFF"/>
      </a:lt1>
      <a:dk2>
        <a:srgbClr val="777777"/>
      </a:dk2>
      <a:lt2>
        <a:srgbClr val="EEECE1"/>
      </a:lt2>
      <a:accent1>
        <a:srgbClr val="0086AB"/>
      </a:accent1>
      <a:accent2>
        <a:srgbClr val="DA627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6AB"/>
      </a:hlink>
      <a:folHlink>
        <a:srgbClr val="006480"/>
      </a:folHlink>
    </a:clrScheme>
    <a:fontScheme name="Uranus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kumimoji="1" sz="28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561</Words>
  <Application>Microsoft Macintosh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Myriad Pro</vt:lpstr>
      <vt:lpstr>Myriad Pro SemiExt</vt:lpstr>
      <vt:lpstr>Myriad Web Pro</vt:lpstr>
      <vt:lpstr>Spica Neue P</vt:lpstr>
      <vt:lpstr>Spica Neue P Light</vt:lpstr>
      <vt:lpstr>Arial</vt:lpstr>
      <vt:lpstr>Calibri</vt:lpstr>
      <vt:lpstr>Wingdings</vt:lpstr>
      <vt:lpstr>201511_TRIUMF Template_rev</vt:lpstr>
      <vt:lpstr>Uranus - No Header</vt:lpstr>
      <vt:lpstr>ALPHA/HAICU Perspectives: 2025-30 &amp; Beyond</vt:lpstr>
      <vt:lpstr>Long-term goal of ALPHA</vt:lpstr>
      <vt:lpstr>ALPHA&amp;HAICU: Taking Antimatter into Quantum Era</vt:lpstr>
      <vt:lpstr>Next Steps in Anti-H research</vt:lpstr>
      <vt:lpstr>Summary</vt:lpstr>
      <vt:lpstr>Back up</vt:lpstr>
      <vt:lpstr>TRIUMF resources for IF 2025 (from Proj. Int. Sheet)</vt:lpstr>
      <vt:lpstr>CFI: ALPHA Upgrade – Decision in Late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Makoto Fujiwara</dc:creator>
  <cp:lastModifiedBy>Makoto Fujiwara</cp:lastModifiedBy>
  <cp:revision>11</cp:revision>
  <dcterms:created xsi:type="dcterms:W3CDTF">2024-05-24T18:30:01Z</dcterms:created>
  <dcterms:modified xsi:type="dcterms:W3CDTF">2024-05-24T22:32:21Z</dcterms:modified>
</cp:coreProperties>
</file>