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1" r:id="rId5"/>
  </p:sldMasterIdLst>
  <p:notesMasterIdLst>
    <p:notesMasterId r:id="rId40"/>
  </p:notesMasterIdLst>
  <p:sldIdLst>
    <p:sldId id="662" r:id="rId6"/>
    <p:sldId id="1516" r:id="rId7"/>
    <p:sldId id="1534" r:id="rId8"/>
    <p:sldId id="1512" r:id="rId9"/>
    <p:sldId id="2158" r:id="rId10"/>
    <p:sldId id="2159" r:id="rId11"/>
    <p:sldId id="2160" r:id="rId12"/>
    <p:sldId id="2165" r:id="rId13"/>
    <p:sldId id="2086" r:id="rId14"/>
    <p:sldId id="2059" r:id="rId15"/>
    <p:sldId id="2098" r:id="rId16"/>
    <p:sldId id="2144" r:id="rId17"/>
    <p:sldId id="2142" r:id="rId18"/>
    <p:sldId id="2093" r:id="rId19"/>
    <p:sldId id="2161" r:id="rId20"/>
    <p:sldId id="2162" r:id="rId21"/>
    <p:sldId id="2164" r:id="rId22"/>
    <p:sldId id="2163" r:id="rId23"/>
    <p:sldId id="690" r:id="rId24"/>
    <p:sldId id="302" r:id="rId25"/>
    <p:sldId id="1542" r:id="rId26"/>
    <p:sldId id="2060" r:id="rId27"/>
    <p:sldId id="2063" r:id="rId28"/>
    <p:sldId id="2015" r:id="rId29"/>
    <p:sldId id="2070" r:id="rId30"/>
    <p:sldId id="2071" r:id="rId31"/>
    <p:sldId id="339" r:id="rId32"/>
    <p:sldId id="2092" r:id="rId33"/>
    <p:sldId id="2094" r:id="rId34"/>
    <p:sldId id="2095" r:id="rId35"/>
    <p:sldId id="2096" r:id="rId36"/>
    <p:sldId id="2097" r:id="rId37"/>
    <p:sldId id="2080" r:id="rId38"/>
    <p:sldId id="2082"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CCC25AB-6914-C385-AAFC-EF4D64EC6B93}" name="Beatrice Franke" initials="BF" userId="S::bfranke@triumf.ca::018d7d91-3a7e-43e2-a24e-6af50ecc895b" providerId="AD"/>
  <p188:author id="{17B96ED3-34CF-15DD-7550-01AE0E8396EF}" name="Oliver Stelzer-Chilton" initials="OSC" userId="S::stelzer-chilton@triumf.ca::adbf8634-2c78-491d-8849-b2d96119b6b0"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35B1F1"/>
    <a:srgbClr val="05B0F0"/>
    <a:srgbClr val="FF7E7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798"/>
    <p:restoredTop sz="93807"/>
  </p:normalViewPr>
  <p:slideViewPr>
    <p:cSldViewPr snapToGrid="0" snapToObjects="1">
      <p:cViewPr varScale="1">
        <p:scale>
          <a:sx n="107" d="100"/>
          <a:sy n="107" d="100"/>
        </p:scale>
        <p:origin x="264"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notesMaster" Target="notesMasters/notesMaster1.xml"/><Relationship Id="rId45"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heme" Target="theme/theme1.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20" Type="http://schemas.openxmlformats.org/officeDocument/2006/relationships/slide" Target="slides/slide15.xml"/><Relationship Id="rId4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3D04E74-000E-EE47-AE4A-0AEE87E67431}" type="datetimeFigureOut">
              <a:rPr lang="en-US" smtClean="0"/>
              <a:t>5/23/24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A3CF5E-B851-0A40-B147-2A94E94FCF72}" type="slidenum">
              <a:rPr lang="en-US" smtClean="0"/>
              <a:t>‹#›</a:t>
            </a:fld>
            <a:endParaRPr lang="en-US"/>
          </a:p>
        </p:txBody>
      </p:sp>
    </p:spTree>
    <p:extLst>
      <p:ext uri="{BB962C8B-B14F-4D97-AF65-F5344CB8AC3E}">
        <p14:creationId xmlns:p14="http://schemas.microsoft.com/office/powerpoint/2010/main" val="10217788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A3CF5E-B851-0A40-B147-2A94E94FCF72}" type="slidenum">
              <a:rPr lang="en-US" smtClean="0"/>
              <a:t>1</a:t>
            </a:fld>
            <a:endParaRPr lang="en-US"/>
          </a:p>
        </p:txBody>
      </p:sp>
    </p:spTree>
    <p:extLst>
      <p:ext uri="{BB962C8B-B14F-4D97-AF65-F5344CB8AC3E}">
        <p14:creationId xmlns:p14="http://schemas.microsoft.com/office/powerpoint/2010/main" val="22804308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A3CF5E-B851-0A40-B147-2A94E94FCF72}" type="slidenum">
              <a:rPr lang="en-US" smtClean="0"/>
              <a:t>19</a:t>
            </a:fld>
            <a:endParaRPr lang="en-US"/>
          </a:p>
        </p:txBody>
      </p:sp>
    </p:spTree>
    <p:extLst>
      <p:ext uri="{BB962C8B-B14F-4D97-AF65-F5344CB8AC3E}">
        <p14:creationId xmlns:p14="http://schemas.microsoft.com/office/powerpoint/2010/main" val="2730802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A3CF5E-B851-0A40-B147-2A94E94FCF72}" type="slidenum">
              <a:rPr lang="en-US" smtClean="0"/>
              <a:t>20</a:t>
            </a:fld>
            <a:endParaRPr lang="en-US"/>
          </a:p>
        </p:txBody>
      </p:sp>
    </p:spTree>
    <p:extLst>
      <p:ext uri="{BB962C8B-B14F-4D97-AF65-F5344CB8AC3E}">
        <p14:creationId xmlns:p14="http://schemas.microsoft.com/office/powerpoint/2010/main" val="11545208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A3CF5E-B851-0A40-B147-2A94E94FCF72}" type="slidenum">
              <a:rPr lang="en-US" smtClean="0"/>
              <a:t>21</a:t>
            </a:fld>
            <a:endParaRPr lang="en-US"/>
          </a:p>
        </p:txBody>
      </p:sp>
    </p:spTree>
    <p:extLst>
      <p:ext uri="{BB962C8B-B14F-4D97-AF65-F5344CB8AC3E}">
        <p14:creationId xmlns:p14="http://schemas.microsoft.com/office/powerpoint/2010/main" val="39848190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A3CF5E-B851-0A40-B147-2A94E94FCF72}" type="slidenum">
              <a:rPr lang="en-US" smtClean="0"/>
              <a:t>22</a:t>
            </a:fld>
            <a:endParaRPr lang="en-US"/>
          </a:p>
        </p:txBody>
      </p:sp>
    </p:spTree>
    <p:extLst>
      <p:ext uri="{BB962C8B-B14F-4D97-AF65-F5344CB8AC3E}">
        <p14:creationId xmlns:p14="http://schemas.microsoft.com/office/powerpoint/2010/main" val="39392972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A3CF5E-B851-0A40-B147-2A94E94FCF72}" type="slidenum">
              <a:rPr lang="en-US" smtClean="0"/>
              <a:t>31</a:t>
            </a:fld>
            <a:endParaRPr lang="en-US"/>
          </a:p>
        </p:txBody>
      </p:sp>
    </p:spTree>
    <p:extLst>
      <p:ext uri="{BB962C8B-B14F-4D97-AF65-F5344CB8AC3E}">
        <p14:creationId xmlns:p14="http://schemas.microsoft.com/office/powerpoint/2010/main" val="2618317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A3CF5E-B851-0A40-B147-2A94E94FCF72}" type="slidenum">
              <a:rPr lang="en-US" smtClean="0"/>
              <a:t>32</a:t>
            </a:fld>
            <a:endParaRPr lang="en-US"/>
          </a:p>
        </p:txBody>
      </p:sp>
    </p:spTree>
    <p:extLst>
      <p:ext uri="{BB962C8B-B14F-4D97-AF65-F5344CB8AC3E}">
        <p14:creationId xmlns:p14="http://schemas.microsoft.com/office/powerpoint/2010/main" val="32580912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A3CF5E-B851-0A40-B147-2A94E94FCF72}" type="slidenum">
              <a:rPr lang="en-US" smtClean="0"/>
              <a:t>2</a:t>
            </a:fld>
            <a:endParaRPr lang="en-US"/>
          </a:p>
        </p:txBody>
      </p:sp>
    </p:spTree>
    <p:extLst>
      <p:ext uri="{BB962C8B-B14F-4D97-AF65-F5344CB8AC3E}">
        <p14:creationId xmlns:p14="http://schemas.microsoft.com/office/powerpoint/2010/main" val="1571578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A3CF5E-B851-0A40-B147-2A94E94FCF72}" type="slidenum">
              <a:rPr lang="en-US" smtClean="0"/>
              <a:t>3</a:t>
            </a:fld>
            <a:endParaRPr lang="en-US"/>
          </a:p>
        </p:txBody>
      </p:sp>
    </p:spTree>
    <p:extLst>
      <p:ext uri="{BB962C8B-B14F-4D97-AF65-F5344CB8AC3E}">
        <p14:creationId xmlns:p14="http://schemas.microsoft.com/office/powerpoint/2010/main" val="7787374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A3CF5E-B851-0A40-B147-2A94E94FCF72}" type="slidenum">
              <a:rPr lang="en-US" smtClean="0"/>
              <a:t>9</a:t>
            </a:fld>
            <a:endParaRPr lang="en-US"/>
          </a:p>
        </p:txBody>
      </p:sp>
    </p:spTree>
    <p:extLst>
      <p:ext uri="{BB962C8B-B14F-4D97-AF65-F5344CB8AC3E}">
        <p14:creationId xmlns:p14="http://schemas.microsoft.com/office/powerpoint/2010/main" val="22324768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A3CF5E-B851-0A40-B147-2A94E94FCF72}" type="slidenum">
              <a:rPr lang="en-US" smtClean="0"/>
              <a:t>14</a:t>
            </a:fld>
            <a:endParaRPr lang="en-US"/>
          </a:p>
        </p:txBody>
      </p:sp>
    </p:spTree>
    <p:extLst>
      <p:ext uri="{BB962C8B-B14F-4D97-AF65-F5344CB8AC3E}">
        <p14:creationId xmlns:p14="http://schemas.microsoft.com/office/powerpoint/2010/main" val="15610124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A3CF5E-B851-0A40-B147-2A94E94FCF72}" type="slidenum">
              <a:rPr lang="en-US" smtClean="0"/>
              <a:t>15</a:t>
            </a:fld>
            <a:endParaRPr lang="en-US"/>
          </a:p>
        </p:txBody>
      </p:sp>
    </p:spTree>
    <p:extLst>
      <p:ext uri="{BB962C8B-B14F-4D97-AF65-F5344CB8AC3E}">
        <p14:creationId xmlns:p14="http://schemas.microsoft.com/office/powerpoint/2010/main" val="27623633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A3CF5E-B851-0A40-B147-2A94E94FCF72}" type="slidenum">
              <a:rPr lang="en-US" smtClean="0"/>
              <a:t>16</a:t>
            </a:fld>
            <a:endParaRPr lang="en-US"/>
          </a:p>
        </p:txBody>
      </p:sp>
    </p:spTree>
    <p:extLst>
      <p:ext uri="{BB962C8B-B14F-4D97-AF65-F5344CB8AC3E}">
        <p14:creationId xmlns:p14="http://schemas.microsoft.com/office/powerpoint/2010/main" val="6003643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A3CF5E-B851-0A40-B147-2A94E94FCF72}" type="slidenum">
              <a:rPr lang="en-US" smtClean="0"/>
              <a:t>17</a:t>
            </a:fld>
            <a:endParaRPr lang="en-US"/>
          </a:p>
        </p:txBody>
      </p:sp>
    </p:spTree>
    <p:extLst>
      <p:ext uri="{BB962C8B-B14F-4D97-AF65-F5344CB8AC3E}">
        <p14:creationId xmlns:p14="http://schemas.microsoft.com/office/powerpoint/2010/main" val="18946667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A3CF5E-B851-0A40-B147-2A94E94FCF72}" type="slidenum">
              <a:rPr lang="en-US" smtClean="0"/>
              <a:t>18</a:t>
            </a:fld>
            <a:endParaRPr lang="en-US"/>
          </a:p>
        </p:txBody>
      </p:sp>
    </p:spTree>
    <p:extLst>
      <p:ext uri="{BB962C8B-B14F-4D97-AF65-F5344CB8AC3E}">
        <p14:creationId xmlns:p14="http://schemas.microsoft.com/office/powerpoint/2010/main" val="35044842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AE3210-20EC-F24E-9683-99436A0FBE0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FE72E1A-5AC8-DB49-9CF5-317BA486091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BB23DB3-D48C-CA40-BB06-9A34C40E166A}"/>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EE2D4F74-92FB-7B47-AB9B-2402ACA0D8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87C8DE-136B-264A-BFD1-4B4C3D80425E}"/>
              </a:ext>
            </a:extLst>
          </p:cNvPr>
          <p:cNvSpPr>
            <a:spLocks noGrp="1"/>
          </p:cNvSpPr>
          <p:nvPr>
            <p:ph type="sldNum" sz="quarter" idx="12"/>
          </p:nvPr>
        </p:nvSpPr>
        <p:spPr/>
        <p:txBody>
          <a:bodyPr/>
          <a:lstStyle/>
          <a:p>
            <a:fld id="{D8EEF7A5-0C3A-5B49-8BA7-8AC21D8FBA03}" type="slidenum">
              <a:rPr lang="en-US" smtClean="0"/>
              <a:t>‹#›</a:t>
            </a:fld>
            <a:endParaRPr lang="en-US"/>
          </a:p>
        </p:txBody>
      </p:sp>
    </p:spTree>
    <p:extLst>
      <p:ext uri="{BB962C8B-B14F-4D97-AF65-F5344CB8AC3E}">
        <p14:creationId xmlns:p14="http://schemas.microsoft.com/office/powerpoint/2010/main" val="7366454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563275-8EED-F74F-9591-620A8EDB524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0E77F45-0BD2-9147-9203-A54F11429F0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3995CB-BB57-AD46-A56C-1CE8C3CF264A}"/>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0FD85B0D-6D2C-4E46-9A20-85849629F7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B2A690-2178-D845-B175-1FF74B1C63B0}"/>
              </a:ext>
            </a:extLst>
          </p:cNvPr>
          <p:cNvSpPr>
            <a:spLocks noGrp="1"/>
          </p:cNvSpPr>
          <p:nvPr>
            <p:ph type="sldNum" sz="quarter" idx="12"/>
          </p:nvPr>
        </p:nvSpPr>
        <p:spPr/>
        <p:txBody>
          <a:bodyPr/>
          <a:lstStyle/>
          <a:p>
            <a:fld id="{D8EEF7A5-0C3A-5B49-8BA7-8AC21D8FBA03}" type="slidenum">
              <a:rPr lang="en-US" smtClean="0"/>
              <a:t>‹#›</a:t>
            </a:fld>
            <a:endParaRPr lang="en-US"/>
          </a:p>
        </p:txBody>
      </p:sp>
    </p:spTree>
    <p:extLst>
      <p:ext uri="{BB962C8B-B14F-4D97-AF65-F5344CB8AC3E}">
        <p14:creationId xmlns:p14="http://schemas.microsoft.com/office/powerpoint/2010/main" val="41399929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A8FB74D-5416-9544-B0F7-C77525F8402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2B241A1-15FC-0949-B9A9-F6D82538F9CA}"/>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AC98A2-634E-234F-8801-258C64C8B198}"/>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F197447E-2489-DF46-8245-C5E62407F5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4FED96-0404-B344-870B-C76DD35AC3B0}"/>
              </a:ext>
            </a:extLst>
          </p:cNvPr>
          <p:cNvSpPr>
            <a:spLocks noGrp="1"/>
          </p:cNvSpPr>
          <p:nvPr>
            <p:ph type="sldNum" sz="quarter" idx="12"/>
          </p:nvPr>
        </p:nvSpPr>
        <p:spPr/>
        <p:txBody>
          <a:bodyPr/>
          <a:lstStyle/>
          <a:p>
            <a:fld id="{D8EEF7A5-0C3A-5B49-8BA7-8AC21D8FBA03}" type="slidenum">
              <a:rPr lang="en-US" smtClean="0"/>
              <a:t>‹#›</a:t>
            </a:fld>
            <a:endParaRPr lang="en-US"/>
          </a:p>
        </p:txBody>
      </p:sp>
    </p:spTree>
    <p:extLst>
      <p:ext uri="{BB962C8B-B14F-4D97-AF65-F5344CB8AC3E}">
        <p14:creationId xmlns:p14="http://schemas.microsoft.com/office/powerpoint/2010/main" val="16336354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Slide 5">
    <p:spTree>
      <p:nvGrpSpPr>
        <p:cNvPr id="1" name=""/>
        <p:cNvGrpSpPr/>
        <p:nvPr/>
      </p:nvGrpSpPr>
      <p:grpSpPr>
        <a:xfrm>
          <a:off x="0" y="0"/>
          <a:ext cx="0" cy="0"/>
          <a:chOff x="0" y="0"/>
          <a:chExt cx="0" cy="0"/>
        </a:xfrm>
      </p:grpSpPr>
      <p:sp>
        <p:nvSpPr>
          <p:cNvPr id="4" name="Rectangle 3"/>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Arial" panose="020B0604020202020204"/>
              <a:ea typeface=""/>
              <a:cs typeface=""/>
            </a:endParaRPr>
          </a:p>
        </p:txBody>
      </p:sp>
      <p:sp>
        <p:nvSpPr>
          <p:cNvPr id="5"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5680" y="204095"/>
            <a:ext cx="1947186" cy="350306"/>
          </a:xfrm>
          <a:prstGeom prst="rect">
            <a:avLst/>
          </a:prstGeom>
        </p:spPr>
      </p:pic>
      <p:sp>
        <p:nvSpPr>
          <p:cNvPr id="7" name="TextBox 6"/>
          <p:cNvSpPr txBox="1"/>
          <p:nvPr userDrawn="1"/>
        </p:nvSpPr>
        <p:spPr>
          <a:xfrm rot="16200000">
            <a:off x="10098877" y="4771510"/>
            <a:ext cx="3514724" cy="503984"/>
          </a:xfrm>
          <a:prstGeom prst="rect">
            <a:avLst/>
          </a:prstGeom>
          <a:noFill/>
        </p:spPr>
        <p:txBody>
          <a:bodyPr wrap="square" rtlCol="0">
            <a:spAutoFit/>
          </a:bodyPr>
          <a:lstStyle/>
          <a:p>
            <a:pPr>
              <a:lnSpc>
                <a:spcPts val="1560"/>
              </a:lnSpc>
            </a:pPr>
            <a:r>
              <a:rPr lang="en-US" b="1">
                <a:solidFill>
                  <a:srgbClr val="00B0F0"/>
                </a:solidFill>
                <a:latin typeface="Arial" charset="0"/>
                <a:ea typeface="Arial" charset="0"/>
                <a:cs typeface="Arial" charset="0"/>
              </a:rPr>
              <a:t>Discovery,</a:t>
            </a:r>
          </a:p>
          <a:p>
            <a:pPr>
              <a:lnSpc>
                <a:spcPts val="1560"/>
              </a:lnSpc>
            </a:pPr>
            <a:r>
              <a:rPr lang="en-US" b="1">
                <a:solidFill>
                  <a:srgbClr val="00B0F0"/>
                </a:solidFill>
                <a:latin typeface="Arial" charset="0"/>
                <a:ea typeface="Arial" charset="0"/>
                <a:cs typeface="Arial" charset="0"/>
              </a:rPr>
              <a:t>accelerated</a:t>
            </a:r>
          </a:p>
        </p:txBody>
      </p:sp>
      <p:sp>
        <p:nvSpPr>
          <p:cNvPr id="8" name="Title 1"/>
          <p:cNvSpPr>
            <a:spLocks noGrp="1"/>
          </p:cNvSpPr>
          <p:nvPr>
            <p:ph type="ctrTitle" hasCustomPrompt="1"/>
          </p:nvPr>
        </p:nvSpPr>
        <p:spPr>
          <a:xfrm>
            <a:off x="662725" y="2032777"/>
            <a:ext cx="3937851" cy="2082023"/>
          </a:xfrm>
          <a:prstGeom prst="rect">
            <a:avLst/>
          </a:prstGeom>
        </p:spPr>
        <p:txBody>
          <a:bodyPr anchor="t">
            <a:normAutofit/>
          </a:bodyPr>
          <a:lstStyle>
            <a:lvl1pPr algn="l">
              <a:defRPr sz="4000" b="1" i="0">
                <a:solidFill>
                  <a:srgbClr val="00B0F0"/>
                </a:solidFill>
                <a:latin typeface="Arial" charset="0"/>
                <a:ea typeface="Arial" charset="0"/>
                <a:cs typeface="Arial" charset="0"/>
              </a:defRPr>
            </a:lvl1pPr>
          </a:lstStyle>
          <a:p>
            <a:r>
              <a:rPr lang="en-US"/>
              <a:t>Click to edit master title style</a:t>
            </a:r>
          </a:p>
        </p:txBody>
      </p:sp>
      <p:sp>
        <p:nvSpPr>
          <p:cNvPr id="9" name="Subtitle 2"/>
          <p:cNvSpPr>
            <a:spLocks noGrp="1"/>
          </p:cNvSpPr>
          <p:nvPr>
            <p:ph type="subTitle" idx="1"/>
          </p:nvPr>
        </p:nvSpPr>
        <p:spPr>
          <a:xfrm>
            <a:off x="661743" y="4114800"/>
            <a:ext cx="3938833" cy="900340"/>
          </a:xfrm>
          <a:prstGeom prst="rect">
            <a:avLst/>
          </a:prstGeom>
        </p:spPr>
        <p:txBody>
          <a:bodyPr tIns="0" anchor="b">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0806014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p:cNvSpPr/>
          <p:nvPr userDrawn="1"/>
        </p:nvSpPr>
        <p:spPr>
          <a:xfrm>
            <a:off x="-92426" y="-16387"/>
            <a:ext cx="5957888"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
        <p:nvSpPr>
          <p:cNvPr id="15" name="Rectangle 14"/>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Arial" panose="020B0604020202020204"/>
              <a:ea typeface=""/>
              <a:cs typeface=""/>
            </a:endParaRPr>
          </a:p>
        </p:txBody>
      </p:sp>
      <p:sp>
        <p:nvSpPr>
          <p:cNvPr id="16" name="Date Placeholder 3"/>
          <p:cNvSpPr txBox="1">
            <a:spLocks/>
          </p:cNvSpPr>
          <p:nvPr userDrawn="1"/>
        </p:nvSpPr>
        <p:spPr>
          <a:xfrm>
            <a:off x="661743" y="6496971"/>
            <a:ext cx="1305077" cy="144991"/>
          </a:xfrm>
          <a:prstGeom prst="rect">
            <a:avLst/>
          </a:prstGeom>
        </p:spPr>
        <p:txBody>
          <a:bodyPr vert="horz" lIns="91440" tIns="18288" rIns="91440" bIns="45720" rtlCol="0" anchor="t"/>
          <a:lstStyle>
            <a:defPPr>
              <a:defRPr lang="en-US"/>
            </a:defPPr>
            <a:lvl1pPr marL="0" algn="l" defTabSz="457200" rtl="0" eaLnBrk="1" latinLnBrk="0" hangingPunct="1">
              <a:defRPr sz="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BCACA69-0E10-6F4E-ACF3-A1D2B38594B4}" type="datetime1">
              <a:rPr lang="en-CA" sz="900" smtClean="0">
                <a:solidFill>
                  <a:schemeClr val="bg2">
                    <a:lumMod val="10000"/>
                  </a:schemeClr>
                </a:solidFill>
                <a:latin typeface="Arial" panose="020B0604020202020204"/>
              </a:rPr>
              <a:pPr/>
              <a:t>2024-05-23</a:t>
            </a:fld>
            <a:endParaRPr lang="en-US">
              <a:solidFill>
                <a:schemeClr val="bg2">
                  <a:lumMod val="10000"/>
                </a:schemeClr>
              </a:solidFill>
              <a:latin typeface="Arial" panose="020B0604020202020204"/>
            </a:endParaRPr>
          </a:p>
        </p:txBody>
      </p:sp>
      <p:sp>
        <p:nvSpPr>
          <p:cNvPr id="17"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sp>
        <p:nvSpPr>
          <p:cNvPr id="18" name="TextBox 17"/>
          <p:cNvSpPr txBox="1"/>
          <p:nvPr userDrawn="1"/>
        </p:nvSpPr>
        <p:spPr>
          <a:xfrm rot="16200000">
            <a:off x="10098877" y="4771510"/>
            <a:ext cx="3514724" cy="503984"/>
          </a:xfrm>
          <a:prstGeom prst="rect">
            <a:avLst/>
          </a:prstGeom>
          <a:noFill/>
        </p:spPr>
        <p:txBody>
          <a:bodyPr wrap="square" rtlCol="0">
            <a:spAutoFit/>
          </a:bodyPr>
          <a:lstStyle/>
          <a:p>
            <a:pPr>
              <a:lnSpc>
                <a:spcPts val="1560"/>
              </a:lnSpc>
            </a:pPr>
            <a:r>
              <a:rPr lang="en-US" b="1">
                <a:solidFill>
                  <a:srgbClr val="00B0F0"/>
                </a:solidFill>
                <a:latin typeface="Arial" charset="0"/>
                <a:ea typeface="Arial" charset="0"/>
                <a:cs typeface="Arial" charset="0"/>
              </a:rPr>
              <a:t>Discovery,</a:t>
            </a:r>
          </a:p>
          <a:p>
            <a:pPr>
              <a:lnSpc>
                <a:spcPts val="1560"/>
              </a:lnSpc>
            </a:pPr>
            <a:r>
              <a:rPr lang="en-US" b="1">
                <a:solidFill>
                  <a:srgbClr val="00B0F0"/>
                </a:solidFill>
                <a:latin typeface="Arial" charset="0"/>
                <a:ea typeface="Arial" charset="0"/>
                <a:cs typeface="Arial" charset="0"/>
              </a:rPr>
              <a:t>accelerated</a:t>
            </a:r>
          </a:p>
        </p:txBody>
      </p:sp>
      <p:pic>
        <p:nvPicPr>
          <p:cNvPr id="19" name="Picture 1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85680" y="204095"/>
            <a:ext cx="1947186" cy="350306"/>
          </a:xfrm>
          <a:prstGeom prst="rect">
            <a:avLst/>
          </a:prstGeom>
        </p:spPr>
      </p:pic>
      <p:sp>
        <p:nvSpPr>
          <p:cNvPr id="10" name="Title 1"/>
          <p:cNvSpPr>
            <a:spLocks noGrp="1"/>
          </p:cNvSpPr>
          <p:nvPr>
            <p:ph type="ctrTitle" hasCustomPrompt="1"/>
          </p:nvPr>
        </p:nvSpPr>
        <p:spPr>
          <a:xfrm>
            <a:off x="662725" y="2032777"/>
            <a:ext cx="3937851" cy="2082023"/>
          </a:xfrm>
          <a:prstGeom prst="rect">
            <a:avLst/>
          </a:prstGeom>
        </p:spPr>
        <p:txBody>
          <a:bodyPr anchor="t">
            <a:normAutofit/>
          </a:bodyPr>
          <a:lstStyle>
            <a:lvl1pPr algn="l">
              <a:defRPr sz="4000" b="1" i="0">
                <a:solidFill>
                  <a:srgbClr val="00B0F0"/>
                </a:solidFill>
                <a:latin typeface="Arial" charset="0"/>
                <a:ea typeface="Arial" charset="0"/>
                <a:cs typeface="Arial" charset="0"/>
              </a:defRPr>
            </a:lvl1pPr>
          </a:lstStyle>
          <a:p>
            <a:r>
              <a:rPr lang="en-US"/>
              <a:t>Click to edit master title style</a:t>
            </a:r>
          </a:p>
        </p:txBody>
      </p:sp>
      <p:sp>
        <p:nvSpPr>
          <p:cNvPr id="14" name="Subtitle 2"/>
          <p:cNvSpPr>
            <a:spLocks noGrp="1"/>
          </p:cNvSpPr>
          <p:nvPr>
            <p:ph type="subTitle" idx="1"/>
          </p:nvPr>
        </p:nvSpPr>
        <p:spPr>
          <a:xfrm>
            <a:off x="661743" y="4114800"/>
            <a:ext cx="3938833" cy="900340"/>
          </a:xfrm>
          <a:prstGeom prst="rect">
            <a:avLst/>
          </a:prstGeom>
        </p:spPr>
        <p:txBody>
          <a:bodyPr tIns="0" anchor="b">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6819437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losure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5957888"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
        <p:nvSpPr>
          <p:cNvPr id="4" name="Rectangle 3"/>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Arial" panose="020B0604020202020204"/>
              <a:ea typeface=""/>
              <a:cs typeface=""/>
            </a:endParaRPr>
          </a:p>
        </p:txBody>
      </p:sp>
      <p:sp>
        <p:nvSpPr>
          <p:cNvPr id="6" name="Slide Number Placeholder 5"/>
          <p:cNvSpPr txBox="1">
            <a:spLocks/>
          </p:cNvSpPr>
          <p:nvPr userDrawn="1"/>
        </p:nvSpPr>
        <p:spPr>
          <a:xfrm>
            <a:off x="11392788"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49822" y="204095"/>
            <a:ext cx="1947186" cy="350306"/>
          </a:xfrm>
          <a:prstGeom prst="rect">
            <a:avLst/>
          </a:prstGeom>
        </p:spPr>
      </p:pic>
      <p:sp>
        <p:nvSpPr>
          <p:cNvPr id="9" name="TextBox 8"/>
          <p:cNvSpPr txBox="1"/>
          <p:nvPr userDrawn="1"/>
        </p:nvSpPr>
        <p:spPr>
          <a:xfrm rot="16200000">
            <a:off x="10098877" y="4771510"/>
            <a:ext cx="3514724" cy="503984"/>
          </a:xfrm>
          <a:prstGeom prst="rect">
            <a:avLst/>
          </a:prstGeom>
          <a:noFill/>
        </p:spPr>
        <p:txBody>
          <a:bodyPr wrap="square" rtlCol="0">
            <a:spAutoFit/>
          </a:bodyPr>
          <a:lstStyle/>
          <a:p>
            <a:pPr>
              <a:lnSpc>
                <a:spcPts val="1560"/>
              </a:lnSpc>
            </a:pPr>
            <a:r>
              <a:rPr lang="en-US" b="1">
                <a:solidFill>
                  <a:srgbClr val="00B0F0"/>
                </a:solidFill>
                <a:latin typeface="Arial" charset="0"/>
                <a:ea typeface="Arial" charset="0"/>
                <a:cs typeface="Arial" charset="0"/>
              </a:rPr>
              <a:t>Discovery,</a:t>
            </a:r>
          </a:p>
          <a:p>
            <a:pPr>
              <a:lnSpc>
                <a:spcPts val="1560"/>
              </a:lnSpc>
            </a:pPr>
            <a:r>
              <a:rPr lang="en-US" b="1">
                <a:solidFill>
                  <a:srgbClr val="00B0F0"/>
                </a:solidFill>
                <a:latin typeface="Arial" charset="0"/>
                <a:ea typeface="Arial" charset="0"/>
                <a:cs typeface="Arial" charset="0"/>
              </a:rPr>
              <a:t>accelerated</a:t>
            </a:r>
          </a:p>
        </p:txBody>
      </p:sp>
      <p:sp>
        <p:nvSpPr>
          <p:cNvPr id="11" name="Title 1"/>
          <p:cNvSpPr>
            <a:spLocks noGrp="1"/>
          </p:cNvSpPr>
          <p:nvPr>
            <p:ph type="title" hasCustomPrompt="1"/>
          </p:nvPr>
        </p:nvSpPr>
        <p:spPr>
          <a:xfrm>
            <a:off x="661743" y="2032776"/>
            <a:ext cx="3938833" cy="1581961"/>
          </a:xfrm>
          <a:prstGeom prst="rect">
            <a:avLst/>
          </a:prstGeom>
        </p:spPr>
        <p:txBody>
          <a:bodyPr anchor="t">
            <a:normAutofit/>
          </a:bodyPr>
          <a:lstStyle>
            <a:lvl1pPr algn="l">
              <a:defRPr sz="3200" b="0" i="0">
                <a:solidFill>
                  <a:schemeClr val="tx1"/>
                </a:solidFill>
                <a:latin typeface="Arial" charset="0"/>
                <a:ea typeface="Arial" charset="0"/>
                <a:cs typeface="Arial" charset="0"/>
              </a:defRPr>
            </a:lvl1pPr>
          </a:lstStyle>
          <a:p>
            <a:r>
              <a:rPr lang="en-US"/>
              <a:t>Thank you</a:t>
            </a:r>
            <a:br>
              <a:rPr lang="en-US"/>
            </a:br>
            <a:r>
              <a:rPr lang="en-US">
                <a:solidFill>
                  <a:srgbClr val="00B0F0"/>
                </a:solidFill>
              </a:rPr>
              <a:t>Merci</a:t>
            </a:r>
            <a:endParaRPr lang="en-US"/>
          </a:p>
        </p:txBody>
      </p:sp>
      <p:sp>
        <p:nvSpPr>
          <p:cNvPr id="12" name="Text Placeholder 12"/>
          <p:cNvSpPr>
            <a:spLocks noGrp="1"/>
          </p:cNvSpPr>
          <p:nvPr>
            <p:ph type="body" sz="quarter" idx="10" hasCustomPrompt="1"/>
          </p:nvPr>
        </p:nvSpPr>
        <p:spPr>
          <a:xfrm>
            <a:off x="661988" y="4493174"/>
            <a:ext cx="3938587" cy="781188"/>
          </a:xfrm>
          <a:prstGeom prst="rect">
            <a:avLst/>
          </a:prstGeom>
        </p:spPr>
        <p:txBody>
          <a:bodyPr/>
          <a:lstStyle>
            <a:lvl1pPr marL="0" indent="0">
              <a:buFontTx/>
              <a:buNone/>
              <a:defRPr sz="1800"/>
            </a:lvl1pPr>
            <a:lvl3pPr marL="914400" indent="0">
              <a:buFontTx/>
              <a:buNone/>
              <a:defRPr/>
            </a:lvl3pPr>
          </a:lstStyle>
          <a:p>
            <a:pPr lvl="0"/>
            <a:r>
              <a:rPr lang="en-US"/>
              <a:t>Social Handles</a:t>
            </a:r>
          </a:p>
        </p:txBody>
      </p:sp>
      <p:sp>
        <p:nvSpPr>
          <p:cNvPr id="13" name="Text Placeholder 12"/>
          <p:cNvSpPr>
            <a:spLocks noGrp="1"/>
          </p:cNvSpPr>
          <p:nvPr>
            <p:ph type="body" sz="quarter" idx="11"/>
          </p:nvPr>
        </p:nvSpPr>
        <p:spPr>
          <a:xfrm>
            <a:off x="661743" y="4118554"/>
            <a:ext cx="3938587" cy="374620"/>
          </a:xfrm>
          <a:prstGeom prst="rect">
            <a:avLst/>
          </a:prstGeom>
        </p:spPr>
        <p:txBody>
          <a:bodyPr/>
          <a:lstStyle>
            <a:lvl1pPr marL="0" indent="0">
              <a:buFontTx/>
              <a:buNone/>
              <a:defRPr sz="2000" b="1">
                <a:solidFill>
                  <a:srgbClr val="00B0F0"/>
                </a:solidFill>
              </a:defRPr>
            </a:lvl1pPr>
            <a:lvl3pPr marL="914400" indent="0">
              <a:buFontTx/>
              <a:buNone/>
              <a:defRPr/>
            </a:lvl3pPr>
          </a:lstStyle>
          <a:p>
            <a:pPr lvl="0"/>
            <a:r>
              <a:rPr lang="en-US"/>
              <a:t>Edit Master text styles</a:t>
            </a:r>
          </a:p>
        </p:txBody>
      </p:sp>
    </p:spTree>
    <p:extLst>
      <p:ext uri="{BB962C8B-B14F-4D97-AF65-F5344CB8AC3E}">
        <p14:creationId xmlns:p14="http://schemas.microsoft.com/office/powerpoint/2010/main" val="29093502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 text columns">
    <p:spTree>
      <p:nvGrpSpPr>
        <p:cNvPr id="1" name=""/>
        <p:cNvGrpSpPr/>
        <p:nvPr/>
      </p:nvGrpSpPr>
      <p:grpSpPr>
        <a:xfrm>
          <a:off x="0" y="0"/>
          <a:ext cx="0" cy="0"/>
          <a:chOff x="0" y="0"/>
          <a:chExt cx="0" cy="0"/>
        </a:xfrm>
      </p:grpSpPr>
      <p:sp>
        <p:nvSpPr>
          <p:cNvPr id="5" name="Text Placeholder 4"/>
          <p:cNvSpPr>
            <a:spLocks noGrp="1"/>
          </p:cNvSpPr>
          <p:nvPr>
            <p:ph type="body" sz="quarter" idx="21" hasCustomPrompt="1"/>
          </p:nvPr>
        </p:nvSpPr>
        <p:spPr>
          <a:xfrm>
            <a:off x="2343150" y="205595"/>
            <a:ext cx="7306409" cy="1014516"/>
          </a:xfrm>
          <a:prstGeom prst="rect">
            <a:avLst/>
          </a:prstGeom>
        </p:spPr>
        <p:txBody>
          <a:bodyPr/>
          <a:lstStyle>
            <a:lvl1pPr marL="0" indent="0" algn="l">
              <a:buFontTx/>
              <a:buNone/>
              <a:defRPr sz="2400" b="1" i="0" baseline="0">
                <a:solidFill>
                  <a:srgbClr val="00B0F0"/>
                </a:solidFill>
                <a:latin typeface="Arial" charset="0"/>
                <a:ea typeface="Arial" charset="0"/>
                <a:cs typeface="Arial" charset="0"/>
              </a:defRPr>
            </a:lvl1pPr>
            <a:lvl2pPr marL="457200" indent="0">
              <a:buFontTx/>
              <a:buNone/>
              <a:defRPr sz="2000" b="1" i="0">
                <a:solidFill>
                  <a:srgbClr val="00AAFF"/>
                </a:solidFill>
                <a:latin typeface="Arial" charset="0"/>
                <a:ea typeface="Arial" charset="0"/>
                <a:cs typeface="Arial" charset="0"/>
              </a:defRPr>
            </a:lvl2pPr>
            <a:lvl3pPr marL="914400" indent="0">
              <a:buFontTx/>
              <a:buNone/>
              <a:defRPr sz="2000" b="1" i="0">
                <a:solidFill>
                  <a:srgbClr val="00AAFF"/>
                </a:solidFill>
                <a:latin typeface="Arial" charset="0"/>
                <a:ea typeface="Arial" charset="0"/>
                <a:cs typeface="Arial" charset="0"/>
              </a:defRPr>
            </a:lvl3pPr>
            <a:lvl4pPr marL="1371600" indent="0">
              <a:buFontTx/>
              <a:buNone/>
              <a:defRPr sz="2000" b="1" i="0">
                <a:solidFill>
                  <a:srgbClr val="00AAFF"/>
                </a:solidFill>
                <a:latin typeface="Arial" charset="0"/>
                <a:ea typeface="Arial" charset="0"/>
                <a:cs typeface="Arial" charset="0"/>
              </a:defRPr>
            </a:lvl4pPr>
            <a:lvl5pPr marL="1828800" indent="0">
              <a:buFontTx/>
              <a:buNone/>
              <a:defRPr sz="2000" b="1" i="0">
                <a:solidFill>
                  <a:srgbClr val="00AAFF"/>
                </a:solidFill>
                <a:latin typeface="Arial" charset="0"/>
                <a:ea typeface="Arial" charset="0"/>
                <a:cs typeface="Arial" charset="0"/>
              </a:defRPr>
            </a:lvl5pPr>
          </a:lstStyle>
          <a:p>
            <a:pPr lvl="0"/>
            <a:r>
              <a:rPr lang="en-US" dirty="0"/>
              <a:t>Slide Title—Arial Bold 24-Cyan Blue</a:t>
            </a:r>
          </a:p>
        </p:txBody>
      </p:sp>
      <p:sp>
        <p:nvSpPr>
          <p:cNvPr id="7" name="Text Placeholder 6"/>
          <p:cNvSpPr>
            <a:spLocks noGrp="1"/>
          </p:cNvSpPr>
          <p:nvPr>
            <p:ph type="body" sz="quarter" idx="22" hasCustomPrompt="1"/>
          </p:nvPr>
        </p:nvSpPr>
        <p:spPr>
          <a:xfrm>
            <a:off x="822325" y="1069000"/>
            <a:ext cx="4686300" cy="690563"/>
          </a:xfrm>
          <a:prstGeom prst="rect">
            <a:avLst/>
          </a:prstGeom>
        </p:spPr>
        <p:txBody>
          <a:bodyPr/>
          <a:lstStyle>
            <a:lvl1pPr marL="0" indent="0">
              <a:buNone/>
              <a:defRPr sz="2000" b="1" i="0" baseline="0">
                <a:solidFill>
                  <a:srgbClr val="00B0F0"/>
                </a:solidFill>
                <a:latin typeface="Arial" charset="0"/>
                <a:ea typeface="Arial" charset="0"/>
                <a:cs typeface="Arial" charset="0"/>
              </a:defRPr>
            </a:lvl1pPr>
          </a:lstStyle>
          <a:p>
            <a:pPr lvl="0"/>
            <a:r>
              <a:rPr lang="en-US" dirty="0"/>
              <a:t>Bulleted List-Arial Bold 20-Cyan Blue</a:t>
            </a:r>
          </a:p>
        </p:txBody>
      </p:sp>
      <p:sp>
        <p:nvSpPr>
          <p:cNvPr id="15" name="Text Placeholder 6"/>
          <p:cNvSpPr>
            <a:spLocks noGrp="1"/>
          </p:cNvSpPr>
          <p:nvPr>
            <p:ph type="body" sz="quarter" idx="25" hasCustomPrompt="1"/>
          </p:nvPr>
        </p:nvSpPr>
        <p:spPr>
          <a:xfrm>
            <a:off x="6573838" y="1069000"/>
            <a:ext cx="4686300" cy="690563"/>
          </a:xfrm>
          <a:prstGeom prst="rect">
            <a:avLst/>
          </a:prstGeom>
        </p:spPr>
        <p:txBody>
          <a:bodyPr/>
          <a:lstStyle>
            <a:lvl1pPr marL="0" indent="0">
              <a:buNone/>
              <a:defRPr sz="2000" b="1" i="0" baseline="0">
                <a:solidFill>
                  <a:srgbClr val="00B0F0"/>
                </a:solidFill>
                <a:latin typeface="Arial" charset="0"/>
                <a:ea typeface="Arial" charset="0"/>
                <a:cs typeface="Arial" charset="0"/>
              </a:defRPr>
            </a:lvl1pPr>
          </a:lstStyle>
          <a:p>
            <a:pPr lvl="0"/>
            <a:r>
              <a:rPr lang="en-US" dirty="0"/>
              <a:t>Bulleted List-Arial Bold 20-Cyan Blue</a:t>
            </a:r>
          </a:p>
        </p:txBody>
      </p:sp>
      <p:sp>
        <p:nvSpPr>
          <p:cNvPr id="4" name="Text Placeholder 3"/>
          <p:cNvSpPr>
            <a:spLocks noGrp="1"/>
          </p:cNvSpPr>
          <p:nvPr>
            <p:ph type="body" sz="quarter" idx="28" hasCustomPrompt="1"/>
          </p:nvPr>
        </p:nvSpPr>
        <p:spPr>
          <a:xfrm>
            <a:off x="822325" y="2000252"/>
            <a:ext cx="4968875" cy="4193346"/>
          </a:xfrm>
          <a:prstGeom prst="rect">
            <a:avLst/>
          </a:prstGeom>
        </p:spPr>
        <p:txBody>
          <a:bodyPr/>
          <a:lstStyle>
            <a:lvl1pPr>
              <a:lnSpc>
                <a:spcPct val="100000"/>
              </a:lnSpc>
              <a:defRPr sz="2000" b="0" i="0" baseline="0">
                <a:latin typeface="Arial" charset="0"/>
                <a:ea typeface="Arial" charset="0"/>
                <a:cs typeface="Arial" charset="0"/>
              </a:defRPr>
            </a:lvl1pPr>
            <a:lvl2pPr>
              <a:defRPr sz="1400" b="0" i="0">
                <a:latin typeface="Arial" charset="0"/>
                <a:ea typeface="Arial" charset="0"/>
                <a:cs typeface="Arial" charset="0"/>
              </a:defRPr>
            </a:lvl2pPr>
            <a:lvl3pPr>
              <a:defRPr sz="1400" b="0" i="0">
                <a:latin typeface="Arial" charset="0"/>
                <a:ea typeface="Arial" charset="0"/>
                <a:cs typeface="Arial" charset="0"/>
              </a:defRPr>
            </a:lvl3pPr>
            <a:lvl4pPr>
              <a:defRPr sz="1400" b="0" i="0">
                <a:latin typeface="Arial" charset="0"/>
                <a:ea typeface="Arial" charset="0"/>
                <a:cs typeface="Arial" charset="0"/>
              </a:defRPr>
            </a:lvl4pPr>
            <a:lvl5pPr>
              <a:defRPr sz="1400" b="0" i="0">
                <a:latin typeface="Arial" charset="0"/>
                <a:ea typeface="Arial" charset="0"/>
                <a:cs typeface="Arial" charset="0"/>
              </a:defRPr>
            </a:lvl5pPr>
          </a:lstStyle>
          <a:p>
            <a:pPr lvl="0"/>
            <a:r>
              <a:rPr lang="en-US" dirty="0"/>
              <a:t>Arial Regular 20 is the default type for paragraphs (in black)</a:t>
            </a:r>
          </a:p>
        </p:txBody>
      </p:sp>
      <p:sp>
        <p:nvSpPr>
          <p:cNvPr id="16" name="Text Placeholder 3"/>
          <p:cNvSpPr>
            <a:spLocks noGrp="1"/>
          </p:cNvSpPr>
          <p:nvPr>
            <p:ph type="body" sz="quarter" idx="29" hasCustomPrompt="1"/>
          </p:nvPr>
        </p:nvSpPr>
        <p:spPr>
          <a:xfrm>
            <a:off x="6573838" y="2000251"/>
            <a:ext cx="4968875" cy="4193346"/>
          </a:xfrm>
          <a:prstGeom prst="rect">
            <a:avLst/>
          </a:prstGeom>
        </p:spPr>
        <p:txBody>
          <a:bodyPr/>
          <a:lstStyle>
            <a:lvl1pPr>
              <a:lnSpc>
                <a:spcPct val="100000"/>
              </a:lnSpc>
              <a:defRPr sz="2000" b="0" i="0" baseline="0">
                <a:latin typeface="Arial" charset="0"/>
                <a:ea typeface="Arial" charset="0"/>
                <a:cs typeface="Arial" charset="0"/>
              </a:defRPr>
            </a:lvl1pPr>
            <a:lvl2pPr>
              <a:defRPr sz="1400" b="0" i="0">
                <a:latin typeface="Arial" charset="0"/>
                <a:ea typeface="Arial" charset="0"/>
                <a:cs typeface="Arial" charset="0"/>
              </a:defRPr>
            </a:lvl2pPr>
            <a:lvl3pPr>
              <a:defRPr sz="1400" b="0" i="0">
                <a:latin typeface="Arial" charset="0"/>
                <a:ea typeface="Arial" charset="0"/>
                <a:cs typeface="Arial" charset="0"/>
              </a:defRPr>
            </a:lvl3pPr>
            <a:lvl4pPr>
              <a:defRPr sz="1400" b="0" i="0">
                <a:latin typeface="Arial" charset="0"/>
                <a:ea typeface="Arial" charset="0"/>
                <a:cs typeface="Arial" charset="0"/>
              </a:defRPr>
            </a:lvl4pPr>
            <a:lvl5pPr>
              <a:defRPr sz="1400" b="0" i="0">
                <a:latin typeface="Arial" charset="0"/>
                <a:ea typeface="Arial" charset="0"/>
                <a:cs typeface="Arial" charset="0"/>
              </a:defRPr>
            </a:lvl5pPr>
          </a:lstStyle>
          <a:p>
            <a:pPr lvl="0"/>
            <a:r>
              <a:rPr lang="en-US" dirty="0"/>
              <a:t>Arial Regular 20 is the default type for paragraphs (in black).</a:t>
            </a:r>
          </a:p>
        </p:txBody>
      </p:sp>
      <p:sp>
        <p:nvSpPr>
          <p:cNvPr id="12" name="Slide Number Placeholder 5"/>
          <p:cNvSpPr>
            <a:spLocks noGrp="1"/>
          </p:cNvSpPr>
          <p:nvPr>
            <p:ph type="sldNum" sz="quarter" idx="12"/>
          </p:nvPr>
        </p:nvSpPr>
        <p:spPr>
          <a:xfrm>
            <a:off x="8610600" y="6311898"/>
            <a:ext cx="2743200" cy="365125"/>
          </a:xfrm>
          <a:prstGeom prst="rect">
            <a:avLst/>
          </a:prstGeom>
        </p:spPr>
        <p:txBody>
          <a:bodyPr/>
          <a:lstStyle>
            <a:lvl1pPr algn="r">
              <a:defRPr sz="900" b="0" i="0">
                <a:solidFill>
                  <a:srgbClr val="00B0F0"/>
                </a:solidFill>
                <a:latin typeface="+mn-lt"/>
                <a:ea typeface="Arial" charset="0"/>
                <a:cs typeface="Arial" charset="0"/>
              </a:defRPr>
            </a:lvl1pPr>
          </a:lstStyle>
          <a:p>
            <a:fld id="{72890513-E58D-2644-ACDB-E89B1349FCEB}" type="slidenum">
              <a:rPr lang="en-US" smtClean="0"/>
              <a:pPr/>
              <a:t>‹#›</a:t>
            </a:fld>
            <a:endParaRPr lang="en-US" dirty="0"/>
          </a:p>
        </p:txBody>
      </p:sp>
      <p:sp>
        <p:nvSpPr>
          <p:cNvPr id="9" name="Text Placeholder 10"/>
          <p:cNvSpPr>
            <a:spLocks noGrp="1"/>
          </p:cNvSpPr>
          <p:nvPr>
            <p:ph type="body" sz="quarter" idx="18" hasCustomPrompt="1"/>
          </p:nvPr>
        </p:nvSpPr>
        <p:spPr>
          <a:xfrm>
            <a:off x="4333875" y="6346825"/>
            <a:ext cx="3987800" cy="330200"/>
          </a:xfrm>
          <a:prstGeom prst="rect">
            <a:avLst/>
          </a:prstGeom>
        </p:spPr>
        <p:txBody>
          <a:bodyPr/>
          <a:lstStyle>
            <a:lvl1pPr marL="0" indent="0" algn="ctr">
              <a:buFontTx/>
              <a:buNone/>
              <a:defRPr sz="1200" b="0" i="1" baseline="0">
                <a:solidFill>
                  <a:srgbClr val="00B0F0"/>
                </a:solidFill>
              </a:defRPr>
            </a:lvl1pPr>
            <a:lvl2pPr>
              <a:defRPr sz="1200" b="1" i="1"/>
            </a:lvl2pPr>
            <a:lvl3pPr>
              <a:defRPr sz="1200" b="1" i="1"/>
            </a:lvl3pPr>
            <a:lvl4pPr>
              <a:defRPr sz="1200" b="1" i="1"/>
            </a:lvl4pPr>
            <a:lvl5pPr>
              <a:defRPr sz="1200" b="1" i="1"/>
            </a:lvl5pPr>
          </a:lstStyle>
          <a:p>
            <a:pPr lvl="0"/>
            <a:r>
              <a:rPr lang="en-US" dirty="0"/>
              <a:t>Author’s Full Name</a:t>
            </a:r>
          </a:p>
        </p:txBody>
      </p:sp>
      <p:pic>
        <p:nvPicPr>
          <p:cNvPr id="11" name="Picture 10">
            <a:extLst>
              <a:ext uri="{FF2B5EF4-FFF2-40B4-BE49-F238E27FC236}">
                <a16:creationId xmlns:a16="http://schemas.microsoft.com/office/drawing/2014/main" id="{9F3B449E-D563-4603-8ABE-AB232A1C669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54004" y="223751"/>
            <a:ext cx="1947186" cy="350306"/>
          </a:xfrm>
          <a:prstGeom prst="rect">
            <a:avLst/>
          </a:prstGeom>
        </p:spPr>
      </p:pic>
      <p:pic>
        <p:nvPicPr>
          <p:cNvPr id="13" name="Picture 12" descr="A picture containing text&#10;&#10;Description automatically generated">
            <a:extLst>
              <a:ext uri="{FF2B5EF4-FFF2-40B4-BE49-F238E27FC236}">
                <a16:creationId xmlns:a16="http://schemas.microsoft.com/office/drawing/2014/main" id="{E5C97660-F480-429A-9A15-BDA1AF80453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6502"/>
            <a:ext cx="2299591" cy="784804"/>
          </a:xfrm>
          <a:prstGeom prst="rect">
            <a:avLst/>
          </a:prstGeom>
        </p:spPr>
      </p:pic>
    </p:spTree>
    <p:extLst>
      <p:ext uri="{BB962C8B-B14F-4D97-AF65-F5344CB8AC3E}">
        <p14:creationId xmlns:p14="http://schemas.microsoft.com/office/powerpoint/2010/main" val="18566643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1">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 name="Rectangle 10"/>
          <p:cNvSpPr/>
          <p:nvPr userDrawn="1"/>
        </p:nvSpPr>
        <p:spPr>
          <a:xfrm>
            <a:off x="-92426" y="-16387"/>
            <a:ext cx="5957888"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
        <p:nvSpPr>
          <p:cNvPr id="15" name="Rectangle 14"/>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Arial" panose="020B0604020202020204"/>
              <a:ea typeface=""/>
              <a:cs typeface=""/>
            </a:endParaRPr>
          </a:p>
        </p:txBody>
      </p:sp>
      <p:sp>
        <p:nvSpPr>
          <p:cNvPr id="16" name="Date Placeholder 3"/>
          <p:cNvSpPr txBox="1">
            <a:spLocks/>
          </p:cNvSpPr>
          <p:nvPr userDrawn="1"/>
        </p:nvSpPr>
        <p:spPr>
          <a:xfrm>
            <a:off x="661743" y="6496971"/>
            <a:ext cx="1305077" cy="144991"/>
          </a:xfrm>
          <a:prstGeom prst="rect">
            <a:avLst/>
          </a:prstGeom>
        </p:spPr>
        <p:txBody>
          <a:bodyPr vert="horz" lIns="91440" tIns="18288" rIns="91440" bIns="45720" rtlCol="0" anchor="t"/>
          <a:lstStyle>
            <a:defPPr>
              <a:defRPr lang="en-US"/>
            </a:defPPr>
            <a:lvl1pPr marL="0" algn="l" defTabSz="457200" rtl="0" eaLnBrk="1" latinLnBrk="0" hangingPunct="1">
              <a:defRPr sz="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a:solidFill>
                <a:schemeClr val="bg2">
                  <a:lumMod val="10000"/>
                </a:schemeClr>
              </a:solidFill>
              <a:latin typeface="Arial" panose="020B0604020202020204"/>
            </a:endParaRPr>
          </a:p>
        </p:txBody>
      </p:sp>
      <p:sp>
        <p:nvSpPr>
          <p:cNvPr id="17"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sp>
        <p:nvSpPr>
          <p:cNvPr id="18" name="TextBox 17"/>
          <p:cNvSpPr txBox="1"/>
          <p:nvPr userDrawn="1"/>
        </p:nvSpPr>
        <p:spPr>
          <a:xfrm rot="16200000">
            <a:off x="10098877" y="4771510"/>
            <a:ext cx="3514724" cy="503984"/>
          </a:xfrm>
          <a:prstGeom prst="rect">
            <a:avLst/>
          </a:prstGeom>
          <a:noFill/>
        </p:spPr>
        <p:txBody>
          <a:bodyPr wrap="square" rtlCol="0">
            <a:spAutoFit/>
          </a:bodyPr>
          <a:lstStyle/>
          <a:p>
            <a:pPr>
              <a:lnSpc>
                <a:spcPts val="1560"/>
              </a:lnSpc>
            </a:pPr>
            <a:r>
              <a:rPr lang="en-US" b="1">
                <a:solidFill>
                  <a:srgbClr val="00B0F0"/>
                </a:solidFill>
                <a:latin typeface="Arial" charset="0"/>
                <a:ea typeface="Arial" charset="0"/>
                <a:cs typeface="Arial" charset="0"/>
              </a:rPr>
              <a:t>Discovery,</a:t>
            </a:r>
          </a:p>
          <a:p>
            <a:pPr>
              <a:lnSpc>
                <a:spcPts val="1560"/>
              </a:lnSpc>
            </a:pPr>
            <a:r>
              <a:rPr lang="en-US" b="1">
                <a:solidFill>
                  <a:srgbClr val="00B0F0"/>
                </a:solidFill>
                <a:latin typeface="Arial" charset="0"/>
                <a:ea typeface="Arial" charset="0"/>
                <a:cs typeface="Arial" charset="0"/>
              </a:rPr>
              <a:t>accelerated</a:t>
            </a:r>
          </a:p>
        </p:txBody>
      </p:sp>
      <p:pic>
        <p:nvPicPr>
          <p:cNvPr id="19" name="Picture 18"/>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85680" y="204095"/>
            <a:ext cx="1947186" cy="350306"/>
          </a:xfrm>
          <a:prstGeom prst="rect">
            <a:avLst/>
          </a:prstGeom>
        </p:spPr>
      </p:pic>
      <p:sp>
        <p:nvSpPr>
          <p:cNvPr id="10" name="Title 1"/>
          <p:cNvSpPr>
            <a:spLocks noGrp="1"/>
          </p:cNvSpPr>
          <p:nvPr>
            <p:ph type="ctrTitle" hasCustomPrompt="1"/>
          </p:nvPr>
        </p:nvSpPr>
        <p:spPr>
          <a:xfrm>
            <a:off x="662725" y="2032777"/>
            <a:ext cx="3937851" cy="2082023"/>
          </a:xfrm>
          <a:prstGeom prst="rect">
            <a:avLst/>
          </a:prstGeom>
        </p:spPr>
        <p:txBody>
          <a:bodyPr anchor="t">
            <a:normAutofit/>
          </a:bodyPr>
          <a:lstStyle>
            <a:lvl1pPr algn="l">
              <a:defRPr sz="4000" b="1" i="0">
                <a:solidFill>
                  <a:srgbClr val="00B0F0"/>
                </a:solidFill>
                <a:latin typeface="Arial" charset="0"/>
                <a:ea typeface="Arial" charset="0"/>
                <a:cs typeface="Arial" charset="0"/>
              </a:defRPr>
            </a:lvl1pPr>
          </a:lstStyle>
          <a:p>
            <a:r>
              <a:rPr lang="en-US"/>
              <a:t>Click to edit master title style</a:t>
            </a:r>
          </a:p>
        </p:txBody>
      </p:sp>
      <p:sp>
        <p:nvSpPr>
          <p:cNvPr id="14" name="Subtitle 2"/>
          <p:cNvSpPr>
            <a:spLocks noGrp="1"/>
          </p:cNvSpPr>
          <p:nvPr>
            <p:ph type="subTitle" idx="1"/>
          </p:nvPr>
        </p:nvSpPr>
        <p:spPr>
          <a:xfrm>
            <a:off x="661743" y="4114800"/>
            <a:ext cx="3938833" cy="900340"/>
          </a:xfrm>
          <a:prstGeom prst="rect">
            <a:avLst/>
          </a:prstGeom>
        </p:spPr>
        <p:txBody>
          <a:bodyPr tIns="0" anchor="b">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0668417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2">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92426" y="-16387"/>
            <a:ext cx="5957888"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
        <p:nvSpPr>
          <p:cNvPr id="6" name="Rectangle 5"/>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Arial" panose="020B0604020202020204"/>
              <a:ea typeface=""/>
              <a:cs typeface=""/>
            </a:endParaRPr>
          </a:p>
        </p:txBody>
      </p:sp>
      <p:sp>
        <p:nvSpPr>
          <p:cNvPr id="8"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pic>
        <p:nvPicPr>
          <p:cNvPr id="10" name="Picture 9"/>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85680" y="204095"/>
            <a:ext cx="1947186" cy="350306"/>
          </a:xfrm>
          <a:prstGeom prst="rect">
            <a:avLst/>
          </a:prstGeom>
        </p:spPr>
      </p:pic>
      <p:sp>
        <p:nvSpPr>
          <p:cNvPr id="20" name="TextBox 19"/>
          <p:cNvSpPr txBox="1"/>
          <p:nvPr userDrawn="1"/>
        </p:nvSpPr>
        <p:spPr>
          <a:xfrm rot="16200000">
            <a:off x="10098877" y="4771510"/>
            <a:ext cx="3514724" cy="503984"/>
          </a:xfrm>
          <a:prstGeom prst="rect">
            <a:avLst/>
          </a:prstGeom>
          <a:noFill/>
        </p:spPr>
        <p:txBody>
          <a:bodyPr wrap="square" rtlCol="0">
            <a:spAutoFit/>
          </a:bodyPr>
          <a:lstStyle/>
          <a:p>
            <a:pPr>
              <a:lnSpc>
                <a:spcPts val="1560"/>
              </a:lnSpc>
            </a:pPr>
            <a:r>
              <a:rPr lang="en-US" b="1">
                <a:solidFill>
                  <a:srgbClr val="00B0F0"/>
                </a:solidFill>
                <a:latin typeface="Arial" charset="0"/>
                <a:ea typeface="Arial" charset="0"/>
                <a:cs typeface="Arial" charset="0"/>
              </a:rPr>
              <a:t>Discovery,</a:t>
            </a:r>
          </a:p>
          <a:p>
            <a:pPr>
              <a:lnSpc>
                <a:spcPts val="1560"/>
              </a:lnSpc>
            </a:pPr>
            <a:r>
              <a:rPr lang="en-US" b="1">
                <a:solidFill>
                  <a:srgbClr val="00B0F0"/>
                </a:solidFill>
                <a:latin typeface="Arial" charset="0"/>
                <a:ea typeface="Arial" charset="0"/>
                <a:cs typeface="Arial" charset="0"/>
              </a:rPr>
              <a:t>accelerated</a:t>
            </a:r>
          </a:p>
        </p:txBody>
      </p:sp>
      <p:sp>
        <p:nvSpPr>
          <p:cNvPr id="11" name="Title 1"/>
          <p:cNvSpPr>
            <a:spLocks noGrp="1"/>
          </p:cNvSpPr>
          <p:nvPr>
            <p:ph type="ctrTitle" hasCustomPrompt="1"/>
          </p:nvPr>
        </p:nvSpPr>
        <p:spPr>
          <a:xfrm>
            <a:off x="662725" y="2032777"/>
            <a:ext cx="3937851" cy="2082023"/>
          </a:xfrm>
          <a:prstGeom prst="rect">
            <a:avLst/>
          </a:prstGeom>
        </p:spPr>
        <p:txBody>
          <a:bodyPr anchor="t">
            <a:normAutofit/>
          </a:bodyPr>
          <a:lstStyle>
            <a:lvl1pPr algn="l">
              <a:defRPr sz="4000" b="1" i="0">
                <a:solidFill>
                  <a:srgbClr val="00B0F0"/>
                </a:solidFill>
                <a:latin typeface="Arial" charset="0"/>
                <a:ea typeface="Arial" charset="0"/>
                <a:cs typeface="Arial" charset="0"/>
              </a:defRPr>
            </a:lvl1pPr>
          </a:lstStyle>
          <a:p>
            <a:r>
              <a:rPr lang="en-US"/>
              <a:t>Click to edit master title style</a:t>
            </a:r>
          </a:p>
        </p:txBody>
      </p:sp>
      <p:sp>
        <p:nvSpPr>
          <p:cNvPr id="12" name="Subtitle 2"/>
          <p:cNvSpPr>
            <a:spLocks noGrp="1"/>
          </p:cNvSpPr>
          <p:nvPr>
            <p:ph type="subTitle" idx="1"/>
          </p:nvPr>
        </p:nvSpPr>
        <p:spPr>
          <a:xfrm>
            <a:off x="661743" y="4114800"/>
            <a:ext cx="3938833" cy="900340"/>
          </a:xfrm>
          <a:prstGeom prst="rect">
            <a:avLst/>
          </a:prstGeom>
        </p:spPr>
        <p:txBody>
          <a:bodyPr tIns="0" anchor="b">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6" name="Date Placeholder 3"/>
          <p:cNvSpPr txBox="1">
            <a:spLocks/>
          </p:cNvSpPr>
          <p:nvPr userDrawn="1"/>
        </p:nvSpPr>
        <p:spPr>
          <a:xfrm>
            <a:off x="661743" y="6496971"/>
            <a:ext cx="1305077" cy="144991"/>
          </a:xfrm>
          <a:prstGeom prst="rect">
            <a:avLst/>
          </a:prstGeom>
        </p:spPr>
        <p:txBody>
          <a:bodyPr vert="horz" lIns="91440" tIns="18288" rIns="91440" bIns="45720" rtlCol="0" anchor="t"/>
          <a:lstStyle>
            <a:defPPr>
              <a:defRPr lang="en-US"/>
            </a:defPPr>
            <a:lvl1pPr marL="0" algn="l" defTabSz="457200" rtl="0" eaLnBrk="1" latinLnBrk="0" hangingPunct="1">
              <a:defRPr sz="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BCACA69-0E10-6F4E-ACF3-A1D2B38594B4}" type="datetime1">
              <a:rPr lang="en-CA" sz="900" smtClean="0">
                <a:solidFill>
                  <a:schemeClr val="bg2">
                    <a:lumMod val="10000"/>
                  </a:schemeClr>
                </a:solidFill>
                <a:latin typeface="Arial" panose="020B0604020202020204"/>
              </a:rPr>
              <a:pPr/>
              <a:t>2024-05-23</a:t>
            </a:fld>
            <a:endParaRPr lang="en-US">
              <a:solidFill>
                <a:schemeClr val="bg2">
                  <a:lumMod val="10000"/>
                </a:schemeClr>
              </a:solidFill>
              <a:latin typeface="Arial" panose="020B0604020202020204"/>
            </a:endParaRPr>
          </a:p>
        </p:txBody>
      </p:sp>
    </p:spTree>
    <p:extLst>
      <p:ext uri="{BB962C8B-B14F-4D97-AF65-F5344CB8AC3E}">
        <p14:creationId xmlns:p14="http://schemas.microsoft.com/office/powerpoint/2010/main" val="39933386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3">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92426" y="-16387"/>
            <a:ext cx="5957888"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
        <p:nvSpPr>
          <p:cNvPr id="6" name="Rectangle 5"/>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Arial" panose="020B0604020202020204"/>
              <a:ea typeface=""/>
              <a:cs typeface=""/>
            </a:endParaRPr>
          </a:p>
        </p:txBody>
      </p:sp>
      <p:sp>
        <p:nvSpPr>
          <p:cNvPr id="8"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pic>
        <p:nvPicPr>
          <p:cNvPr id="10" name="Picture 9"/>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85680" y="204095"/>
            <a:ext cx="1947186" cy="350306"/>
          </a:xfrm>
          <a:prstGeom prst="rect">
            <a:avLst/>
          </a:prstGeom>
        </p:spPr>
      </p:pic>
      <p:sp>
        <p:nvSpPr>
          <p:cNvPr id="11" name="TextBox 10"/>
          <p:cNvSpPr txBox="1"/>
          <p:nvPr userDrawn="1"/>
        </p:nvSpPr>
        <p:spPr>
          <a:xfrm rot="16200000">
            <a:off x="10098877" y="4771510"/>
            <a:ext cx="3514724" cy="503984"/>
          </a:xfrm>
          <a:prstGeom prst="rect">
            <a:avLst/>
          </a:prstGeom>
          <a:noFill/>
        </p:spPr>
        <p:txBody>
          <a:bodyPr wrap="square" rtlCol="0">
            <a:spAutoFit/>
          </a:bodyPr>
          <a:lstStyle/>
          <a:p>
            <a:pPr>
              <a:lnSpc>
                <a:spcPts val="1560"/>
              </a:lnSpc>
            </a:pPr>
            <a:r>
              <a:rPr lang="en-US" b="1">
                <a:solidFill>
                  <a:srgbClr val="00B0F0"/>
                </a:solidFill>
                <a:latin typeface="Arial" charset="0"/>
                <a:ea typeface="Arial" charset="0"/>
                <a:cs typeface="Arial" charset="0"/>
              </a:rPr>
              <a:t>Discovery,</a:t>
            </a:r>
          </a:p>
          <a:p>
            <a:pPr>
              <a:lnSpc>
                <a:spcPts val="1560"/>
              </a:lnSpc>
            </a:pPr>
            <a:r>
              <a:rPr lang="en-US" b="1">
                <a:solidFill>
                  <a:srgbClr val="00B0F0"/>
                </a:solidFill>
                <a:latin typeface="Arial" charset="0"/>
                <a:ea typeface="Arial" charset="0"/>
                <a:cs typeface="Arial" charset="0"/>
              </a:rPr>
              <a:t>accelerated</a:t>
            </a:r>
          </a:p>
        </p:txBody>
      </p:sp>
      <p:sp>
        <p:nvSpPr>
          <p:cNvPr id="12" name="Title 1"/>
          <p:cNvSpPr>
            <a:spLocks noGrp="1"/>
          </p:cNvSpPr>
          <p:nvPr>
            <p:ph type="ctrTitle" hasCustomPrompt="1"/>
          </p:nvPr>
        </p:nvSpPr>
        <p:spPr>
          <a:xfrm>
            <a:off x="662725" y="2032777"/>
            <a:ext cx="3937851" cy="2082023"/>
          </a:xfrm>
          <a:prstGeom prst="rect">
            <a:avLst/>
          </a:prstGeom>
        </p:spPr>
        <p:txBody>
          <a:bodyPr anchor="t">
            <a:normAutofit/>
          </a:bodyPr>
          <a:lstStyle>
            <a:lvl1pPr algn="l">
              <a:defRPr sz="4000" b="1" i="0">
                <a:solidFill>
                  <a:srgbClr val="00B0F0"/>
                </a:solidFill>
                <a:latin typeface="Arial" charset="0"/>
                <a:ea typeface="Arial" charset="0"/>
                <a:cs typeface="Arial" charset="0"/>
              </a:defRPr>
            </a:lvl1pPr>
          </a:lstStyle>
          <a:p>
            <a:r>
              <a:rPr lang="en-US"/>
              <a:t>Click to edit master title style</a:t>
            </a:r>
          </a:p>
        </p:txBody>
      </p:sp>
      <p:sp>
        <p:nvSpPr>
          <p:cNvPr id="13" name="Subtitle 2"/>
          <p:cNvSpPr>
            <a:spLocks noGrp="1"/>
          </p:cNvSpPr>
          <p:nvPr>
            <p:ph type="subTitle" idx="1"/>
          </p:nvPr>
        </p:nvSpPr>
        <p:spPr>
          <a:xfrm>
            <a:off x="661743" y="4114800"/>
            <a:ext cx="3938833" cy="900340"/>
          </a:xfrm>
          <a:prstGeom prst="rect">
            <a:avLst/>
          </a:prstGeom>
        </p:spPr>
        <p:txBody>
          <a:bodyPr tIns="0" anchor="b">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4" name="Date Placeholder 3"/>
          <p:cNvSpPr txBox="1">
            <a:spLocks/>
          </p:cNvSpPr>
          <p:nvPr userDrawn="1"/>
        </p:nvSpPr>
        <p:spPr>
          <a:xfrm>
            <a:off x="661743" y="6496971"/>
            <a:ext cx="1305077" cy="144991"/>
          </a:xfrm>
          <a:prstGeom prst="rect">
            <a:avLst/>
          </a:prstGeom>
        </p:spPr>
        <p:txBody>
          <a:bodyPr vert="horz" lIns="91440" tIns="18288" rIns="91440" bIns="45720" rtlCol="0" anchor="t"/>
          <a:lstStyle>
            <a:defPPr>
              <a:defRPr lang="en-US"/>
            </a:defPPr>
            <a:lvl1pPr marL="0" algn="l" defTabSz="457200" rtl="0" eaLnBrk="1" latinLnBrk="0" hangingPunct="1">
              <a:defRPr sz="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BCACA69-0E10-6F4E-ACF3-A1D2B38594B4}" type="datetime1">
              <a:rPr lang="en-CA" sz="900" smtClean="0">
                <a:solidFill>
                  <a:schemeClr val="bg2">
                    <a:lumMod val="10000"/>
                  </a:schemeClr>
                </a:solidFill>
                <a:latin typeface="Arial" panose="020B0604020202020204"/>
              </a:rPr>
              <a:pPr/>
              <a:t>2024-05-23</a:t>
            </a:fld>
            <a:endParaRPr lang="en-US">
              <a:solidFill>
                <a:schemeClr val="bg2">
                  <a:lumMod val="10000"/>
                </a:schemeClr>
              </a:solidFill>
              <a:latin typeface="Arial" panose="020B0604020202020204"/>
            </a:endParaRPr>
          </a:p>
        </p:txBody>
      </p:sp>
    </p:spTree>
    <p:extLst>
      <p:ext uri="{BB962C8B-B14F-4D97-AF65-F5344CB8AC3E}">
        <p14:creationId xmlns:p14="http://schemas.microsoft.com/office/powerpoint/2010/main" val="37370441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lide 4">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92426" y="-16387"/>
            <a:ext cx="5957888"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
        <p:nvSpPr>
          <p:cNvPr id="6" name="Rectangle 5"/>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Arial" panose="020B0604020202020204"/>
              <a:ea typeface=""/>
              <a:cs typeface=""/>
            </a:endParaRPr>
          </a:p>
        </p:txBody>
      </p:sp>
      <p:sp>
        <p:nvSpPr>
          <p:cNvPr id="8"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pic>
        <p:nvPicPr>
          <p:cNvPr id="10" name="Picture 9"/>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85680" y="204095"/>
            <a:ext cx="1947186" cy="350306"/>
          </a:xfrm>
          <a:prstGeom prst="rect">
            <a:avLst/>
          </a:prstGeom>
        </p:spPr>
      </p:pic>
      <p:sp>
        <p:nvSpPr>
          <p:cNvPr id="11" name="TextBox 10"/>
          <p:cNvSpPr txBox="1"/>
          <p:nvPr userDrawn="1"/>
        </p:nvSpPr>
        <p:spPr>
          <a:xfrm rot="16200000">
            <a:off x="10098877" y="4771510"/>
            <a:ext cx="3514724" cy="503984"/>
          </a:xfrm>
          <a:prstGeom prst="rect">
            <a:avLst/>
          </a:prstGeom>
          <a:noFill/>
        </p:spPr>
        <p:txBody>
          <a:bodyPr wrap="square" rtlCol="0">
            <a:spAutoFit/>
          </a:bodyPr>
          <a:lstStyle/>
          <a:p>
            <a:pPr>
              <a:lnSpc>
                <a:spcPts val="1560"/>
              </a:lnSpc>
            </a:pPr>
            <a:r>
              <a:rPr lang="en-US" b="1">
                <a:solidFill>
                  <a:srgbClr val="00B0F0"/>
                </a:solidFill>
                <a:latin typeface="Arial" charset="0"/>
                <a:ea typeface="Arial" charset="0"/>
                <a:cs typeface="Arial" charset="0"/>
              </a:rPr>
              <a:t>Discovery,</a:t>
            </a:r>
          </a:p>
          <a:p>
            <a:pPr>
              <a:lnSpc>
                <a:spcPts val="1560"/>
              </a:lnSpc>
            </a:pPr>
            <a:r>
              <a:rPr lang="en-US" b="1">
                <a:solidFill>
                  <a:srgbClr val="00B0F0"/>
                </a:solidFill>
                <a:latin typeface="Arial" charset="0"/>
                <a:ea typeface="Arial" charset="0"/>
                <a:cs typeface="Arial" charset="0"/>
              </a:rPr>
              <a:t>accelerated</a:t>
            </a:r>
          </a:p>
        </p:txBody>
      </p:sp>
      <p:sp>
        <p:nvSpPr>
          <p:cNvPr id="12" name="Title 1"/>
          <p:cNvSpPr>
            <a:spLocks noGrp="1"/>
          </p:cNvSpPr>
          <p:nvPr>
            <p:ph type="ctrTitle" hasCustomPrompt="1"/>
          </p:nvPr>
        </p:nvSpPr>
        <p:spPr>
          <a:xfrm>
            <a:off x="662725" y="2032777"/>
            <a:ext cx="3937851" cy="2082023"/>
          </a:xfrm>
          <a:prstGeom prst="rect">
            <a:avLst/>
          </a:prstGeom>
        </p:spPr>
        <p:txBody>
          <a:bodyPr anchor="t">
            <a:normAutofit/>
          </a:bodyPr>
          <a:lstStyle>
            <a:lvl1pPr algn="l">
              <a:defRPr sz="4000" b="1" i="0">
                <a:solidFill>
                  <a:srgbClr val="00B0F0"/>
                </a:solidFill>
                <a:latin typeface="Arial" charset="0"/>
                <a:ea typeface="Arial" charset="0"/>
                <a:cs typeface="Arial" charset="0"/>
              </a:defRPr>
            </a:lvl1pPr>
          </a:lstStyle>
          <a:p>
            <a:r>
              <a:rPr lang="en-US"/>
              <a:t>Click to edit master title style</a:t>
            </a:r>
          </a:p>
        </p:txBody>
      </p:sp>
      <p:sp>
        <p:nvSpPr>
          <p:cNvPr id="13" name="Subtitle 2"/>
          <p:cNvSpPr>
            <a:spLocks noGrp="1"/>
          </p:cNvSpPr>
          <p:nvPr>
            <p:ph type="subTitle" idx="1"/>
          </p:nvPr>
        </p:nvSpPr>
        <p:spPr>
          <a:xfrm>
            <a:off x="661743" y="4114800"/>
            <a:ext cx="3938833" cy="900340"/>
          </a:xfrm>
          <a:prstGeom prst="rect">
            <a:avLst/>
          </a:prstGeom>
        </p:spPr>
        <p:txBody>
          <a:bodyPr tIns="0" anchor="b">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4" name="Date Placeholder 3"/>
          <p:cNvSpPr txBox="1">
            <a:spLocks/>
          </p:cNvSpPr>
          <p:nvPr userDrawn="1"/>
        </p:nvSpPr>
        <p:spPr>
          <a:xfrm>
            <a:off x="661743" y="6496971"/>
            <a:ext cx="1305077" cy="144991"/>
          </a:xfrm>
          <a:prstGeom prst="rect">
            <a:avLst/>
          </a:prstGeom>
        </p:spPr>
        <p:txBody>
          <a:bodyPr vert="horz" lIns="91440" tIns="18288" rIns="91440" bIns="45720" rtlCol="0" anchor="t"/>
          <a:lstStyle>
            <a:defPPr>
              <a:defRPr lang="en-US"/>
            </a:defPPr>
            <a:lvl1pPr marL="0" algn="l" defTabSz="457200" rtl="0" eaLnBrk="1" latinLnBrk="0" hangingPunct="1">
              <a:defRPr sz="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BCACA69-0E10-6F4E-ACF3-A1D2B38594B4}" type="datetime1">
              <a:rPr lang="en-CA" sz="900" smtClean="0">
                <a:solidFill>
                  <a:schemeClr val="bg2">
                    <a:lumMod val="10000"/>
                  </a:schemeClr>
                </a:solidFill>
                <a:latin typeface="Arial" panose="020B0604020202020204"/>
              </a:rPr>
              <a:pPr/>
              <a:t>2024-05-23</a:t>
            </a:fld>
            <a:endParaRPr lang="en-US">
              <a:solidFill>
                <a:schemeClr val="bg2">
                  <a:lumMod val="10000"/>
                </a:schemeClr>
              </a:solidFill>
              <a:latin typeface="Arial" panose="020B0604020202020204"/>
            </a:endParaRPr>
          </a:p>
        </p:txBody>
      </p:sp>
    </p:spTree>
    <p:extLst>
      <p:ext uri="{BB962C8B-B14F-4D97-AF65-F5344CB8AC3E}">
        <p14:creationId xmlns:p14="http://schemas.microsoft.com/office/powerpoint/2010/main" val="36625322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611262-C525-9F44-9DAB-B55D8D2C8C6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F53B7BF-7AC6-1540-95FA-08BC0714E60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E28F0C-51BE-0745-9948-89A90738142D}"/>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4761DA34-738F-BF45-B243-623E999F7F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54B553-1789-6C45-B201-5E5FE6FED68F}"/>
              </a:ext>
            </a:extLst>
          </p:cNvPr>
          <p:cNvSpPr>
            <a:spLocks noGrp="1"/>
          </p:cNvSpPr>
          <p:nvPr>
            <p:ph type="sldNum" sz="quarter" idx="12"/>
          </p:nvPr>
        </p:nvSpPr>
        <p:spPr/>
        <p:txBody>
          <a:bodyPr/>
          <a:lstStyle/>
          <a:p>
            <a:fld id="{D8EEF7A5-0C3A-5B49-8BA7-8AC21D8FBA03}" type="slidenum">
              <a:rPr lang="en-US" smtClean="0"/>
              <a:t>‹#›</a:t>
            </a:fld>
            <a:endParaRPr lang="en-US"/>
          </a:p>
        </p:txBody>
      </p:sp>
    </p:spTree>
    <p:extLst>
      <p:ext uri="{BB962C8B-B14F-4D97-AF65-F5344CB8AC3E}">
        <p14:creationId xmlns:p14="http://schemas.microsoft.com/office/powerpoint/2010/main" val="17688469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5">
    <p:spTree>
      <p:nvGrpSpPr>
        <p:cNvPr id="1" name=""/>
        <p:cNvGrpSpPr/>
        <p:nvPr/>
      </p:nvGrpSpPr>
      <p:grpSpPr>
        <a:xfrm>
          <a:off x="0" y="0"/>
          <a:ext cx="0" cy="0"/>
          <a:chOff x="0" y="0"/>
          <a:chExt cx="0" cy="0"/>
        </a:xfrm>
      </p:grpSpPr>
      <p:sp>
        <p:nvSpPr>
          <p:cNvPr id="4" name="Rectangle 3"/>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Arial" panose="020B0604020202020204"/>
              <a:ea typeface=""/>
              <a:cs typeface=""/>
            </a:endParaRPr>
          </a:p>
        </p:txBody>
      </p:sp>
      <p:sp>
        <p:nvSpPr>
          <p:cNvPr id="5"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5680" y="204095"/>
            <a:ext cx="1947186" cy="350306"/>
          </a:xfrm>
          <a:prstGeom prst="rect">
            <a:avLst/>
          </a:prstGeom>
        </p:spPr>
      </p:pic>
      <p:sp>
        <p:nvSpPr>
          <p:cNvPr id="7" name="TextBox 6"/>
          <p:cNvSpPr txBox="1"/>
          <p:nvPr userDrawn="1"/>
        </p:nvSpPr>
        <p:spPr>
          <a:xfrm rot="16200000">
            <a:off x="10098877" y="4771510"/>
            <a:ext cx="3514724" cy="503984"/>
          </a:xfrm>
          <a:prstGeom prst="rect">
            <a:avLst/>
          </a:prstGeom>
          <a:noFill/>
        </p:spPr>
        <p:txBody>
          <a:bodyPr wrap="square" rtlCol="0">
            <a:spAutoFit/>
          </a:bodyPr>
          <a:lstStyle/>
          <a:p>
            <a:pPr>
              <a:lnSpc>
                <a:spcPts val="1560"/>
              </a:lnSpc>
            </a:pPr>
            <a:r>
              <a:rPr lang="en-US" b="1">
                <a:solidFill>
                  <a:srgbClr val="00B0F0"/>
                </a:solidFill>
                <a:latin typeface="Arial" charset="0"/>
                <a:ea typeface="Arial" charset="0"/>
                <a:cs typeface="Arial" charset="0"/>
              </a:rPr>
              <a:t>Discovery,</a:t>
            </a:r>
          </a:p>
          <a:p>
            <a:pPr>
              <a:lnSpc>
                <a:spcPts val="1560"/>
              </a:lnSpc>
            </a:pPr>
            <a:r>
              <a:rPr lang="en-US" b="1">
                <a:solidFill>
                  <a:srgbClr val="00B0F0"/>
                </a:solidFill>
                <a:latin typeface="Arial" charset="0"/>
                <a:ea typeface="Arial" charset="0"/>
                <a:cs typeface="Arial" charset="0"/>
              </a:rPr>
              <a:t>accelerated</a:t>
            </a:r>
          </a:p>
        </p:txBody>
      </p:sp>
      <p:sp>
        <p:nvSpPr>
          <p:cNvPr id="8" name="Title 1"/>
          <p:cNvSpPr>
            <a:spLocks noGrp="1"/>
          </p:cNvSpPr>
          <p:nvPr>
            <p:ph type="ctrTitle" hasCustomPrompt="1"/>
          </p:nvPr>
        </p:nvSpPr>
        <p:spPr>
          <a:xfrm>
            <a:off x="662725" y="2032777"/>
            <a:ext cx="3937851" cy="2082023"/>
          </a:xfrm>
          <a:prstGeom prst="rect">
            <a:avLst/>
          </a:prstGeom>
        </p:spPr>
        <p:txBody>
          <a:bodyPr anchor="t">
            <a:normAutofit/>
          </a:bodyPr>
          <a:lstStyle>
            <a:lvl1pPr algn="l">
              <a:defRPr sz="4000" b="1" i="0">
                <a:solidFill>
                  <a:srgbClr val="00B0F0"/>
                </a:solidFill>
                <a:latin typeface="Arial" charset="0"/>
                <a:ea typeface="Arial" charset="0"/>
                <a:cs typeface="Arial" charset="0"/>
              </a:defRPr>
            </a:lvl1pPr>
          </a:lstStyle>
          <a:p>
            <a:r>
              <a:rPr lang="en-US"/>
              <a:t>Click to edit master title style</a:t>
            </a:r>
          </a:p>
        </p:txBody>
      </p:sp>
      <p:sp>
        <p:nvSpPr>
          <p:cNvPr id="9" name="Subtitle 2"/>
          <p:cNvSpPr>
            <a:spLocks noGrp="1"/>
          </p:cNvSpPr>
          <p:nvPr>
            <p:ph type="subTitle" idx="1"/>
          </p:nvPr>
        </p:nvSpPr>
        <p:spPr>
          <a:xfrm>
            <a:off x="661743" y="4114800"/>
            <a:ext cx="3938833" cy="900340"/>
          </a:xfrm>
          <a:prstGeom prst="rect">
            <a:avLst/>
          </a:prstGeom>
        </p:spPr>
        <p:txBody>
          <a:bodyPr tIns="0" anchor="b">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2148375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Rectangle 5"/>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Arial" panose="020B0604020202020204"/>
              <a:ea typeface=""/>
              <a:cs typeface=""/>
            </a:endParaRPr>
          </a:p>
        </p:txBody>
      </p:sp>
      <p:sp>
        <p:nvSpPr>
          <p:cNvPr id="8"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sp>
        <p:nvSpPr>
          <p:cNvPr id="11" name="Title 1"/>
          <p:cNvSpPr>
            <a:spLocks noGrp="1"/>
          </p:cNvSpPr>
          <p:nvPr>
            <p:ph type="title" hasCustomPrompt="1"/>
          </p:nvPr>
        </p:nvSpPr>
        <p:spPr>
          <a:xfrm>
            <a:off x="681471" y="979687"/>
            <a:ext cx="8953827" cy="650329"/>
          </a:xfrm>
          <a:prstGeom prst="rect">
            <a:avLst/>
          </a:prstGeom>
        </p:spPr>
        <p:txBody>
          <a:bodyPr>
            <a:normAutofit/>
          </a:bodyPr>
          <a:lstStyle>
            <a:lvl1pPr algn="l">
              <a:defRPr sz="2800" b="1" i="0">
                <a:solidFill>
                  <a:srgbClr val="00B0F0"/>
                </a:solidFill>
                <a:latin typeface="Arial" charset="0"/>
                <a:ea typeface="Arial" charset="0"/>
                <a:cs typeface="Arial" charset="0"/>
              </a:defRPr>
            </a:lvl1pPr>
          </a:lstStyle>
          <a:p>
            <a:r>
              <a:rPr lang="en-US"/>
              <a:t>Click to edit master title style</a:t>
            </a:r>
          </a:p>
        </p:txBody>
      </p:sp>
      <p:sp>
        <p:nvSpPr>
          <p:cNvPr id="12" name="Content Placeholder 2"/>
          <p:cNvSpPr>
            <a:spLocks noGrp="1"/>
          </p:cNvSpPr>
          <p:nvPr>
            <p:ph idx="1"/>
          </p:nvPr>
        </p:nvSpPr>
        <p:spPr>
          <a:xfrm>
            <a:off x="681471" y="2032777"/>
            <a:ext cx="8953827" cy="3939398"/>
          </a:xfrm>
          <a:prstGeom prst="rect">
            <a:avLst/>
          </a:prstGeom>
        </p:spPr>
        <p:txBody>
          <a:bodyPr anchor="t" anchorCtr="0">
            <a:normAutofit/>
          </a:bodyPr>
          <a:lstStyle>
            <a:lvl1pPr marL="228600" indent="-228600">
              <a:buClr>
                <a:srgbClr val="00B0F0"/>
              </a:buClr>
              <a:buFont typeface="Wingdings" charset="2"/>
              <a:buChar char="§"/>
              <a:defRPr sz="3200" b="0" i="0">
                <a:solidFill>
                  <a:schemeClr val="tx1"/>
                </a:solidFill>
                <a:latin typeface="Arial" charset="0"/>
                <a:ea typeface="Arial" charset="0"/>
                <a:cs typeface="Arial" charset="0"/>
              </a:defRPr>
            </a:lvl1pPr>
            <a:lvl2pPr marL="685800" indent="-228600">
              <a:buClr>
                <a:srgbClr val="00B0F0"/>
              </a:buClr>
              <a:buFont typeface="Wingdings" charset="2"/>
              <a:buChar char="§"/>
              <a:defRPr sz="3200" b="0" i="0">
                <a:solidFill>
                  <a:schemeClr val="tx1"/>
                </a:solidFill>
                <a:latin typeface="Arial" charset="0"/>
                <a:ea typeface="Arial" charset="0"/>
                <a:cs typeface="Arial" charset="0"/>
              </a:defRPr>
            </a:lvl2pPr>
            <a:lvl3pPr marL="1143000" indent="-228600">
              <a:buClr>
                <a:srgbClr val="00B0F0"/>
              </a:buClr>
              <a:buFont typeface="Wingdings" charset="2"/>
              <a:buChar char="§"/>
              <a:defRPr sz="3200" b="0" i="0">
                <a:solidFill>
                  <a:schemeClr val="tx1"/>
                </a:solidFill>
                <a:latin typeface="Arial" charset="0"/>
                <a:ea typeface="Arial" charset="0"/>
                <a:cs typeface="Arial" charset="0"/>
              </a:defRPr>
            </a:lvl3pPr>
            <a:lvl4pPr marL="1600200" indent="-228600">
              <a:buClr>
                <a:srgbClr val="00B0F0"/>
              </a:buClr>
              <a:buFont typeface="Wingdings" charset="2"/>
              <a:buChar char="§"/>
              <a:defRPr sz="3200" b="0" i="0">
                <a:solidFill>
                  <a:schemeClr val="tx1"/>
                </a:solidFill>
                <a:latin typeface="Arial" charset="0"/>
                <a:ea typeface="Arial" charset="0"/>
                <a:cs typeface="Arial" charset="0"/>
              </a:defRPr>
            </a:lvl4pPr>
            <a:lvl5pPr marL="2057400" indent="-228600">
              <a:buClr>
                <a:srgbClr val="00B0F0"/>
              </a:buClr>
              <a:buFont typeface="Wingdings" charset="2"/>
              <a:buChar char="§"/>
              <a:defRPr sz="3200" b="0" i="0">
                <a:solidFill>
                  <a:schemeClr val="tx1"/>
                </a:solidFill>
                <a:latin typeface="Arial" charset="0"/>
                <a:ea typeface="Arial" charset="0"/>
                <a:cs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936890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Large Image">
    <p:spTree>
      <p:nvGrpSpPr>
        <p:cNvPr id="1" name=""/>
        <p:cNvGrpSpPr/>
        <p:nvPr/>
      </p:nvGrpSpPr>
      <p:grpSpPr>
        <a:xfrm>
          <a:off x="0" y="0"/>
          <a:ext cx="0" cy="0"/>
          <a:chOff x="0" y="0"/>
          <a:chExt cx="0" cy="0"/>
        </a:xfrm>
      </p:grpSpPr>
      <p:sp>
        <p:nvSpPr>
          <p:cNvPr id="4"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sp>
        <p:nvSpPr>
          <p:cNvPr id="7" name="Picture Placeholder 2"/>
          <p:cNvSpPr>
            <a:spLocks noGrp="1" noChangeAspect="1"/>
          </p:cNvSpPr>
          <p:nvPr>
            <p:ph type="pic" idx="1"/>
          </p:nvPr>
        </p:nvSpPr>
        <p:spPr>
          <a:xfrm>
            <a:off x="698269" y="979688"/>
            <a:ext cx="10231669" cy="5881540"/>
          </a:xfrm>
          <a:prstGeom prst="rect">
            <a:avLst/>
          </a:prstGeom>
          <a:solidFill>
            <a:schemeClr val="tx1">
              <a:alpha val="10000"/>
            </a:schemeClr>
          </a:solidFill>
          <a:ln w="9525" cap="sq">
            <a:noFill/>
            <a:miter lim="800000"/>
          </a:ln>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2800">
                <a:solidFill>
                  <a:schemeClr val="bg2">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Tree>
    <p:extLst>
      <p:ext uri="{BB962C8B-B14F-4D97-AF65-F5344CB8AC3E}">
        <p14:creationId xmlns:p14="http://schemas.microsoft.com/office/powerpoint/2010/main" val="18465986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ection Header 1">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Arial" panose="020B0604020202020204"/>
              <a:ea typeface=""/>
              <a:cs typeface=""/>
            </a:endParaRPr>
          </a:p>
        </p:txBody>
      </p:sp>
      <p:sp>
        <p:nvSpPr>
          <p:cNvPr id="6"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sp>
        <p:nvSpPr>
          <p:cNvPr id="10" name="Title 1"/>
          <p:cNvSpPr>
            <a:spLocks noGrp="1"/>
          </p:cNvSpPr>
          <p:nvPr>
            <p:ph type="title"/>
          </p:nvPr>
        </p:nvSpPr>
        <p:spPr>
          <a:xfrm>
            <a:off x="661743" y="2032776"/>
            <a:ext cx="3938833" cy="1581961"/>
          </a:xfrm>
          <a:prstGeom prst="rect">
            <a:avLst/>
          </a:prstGeom>
        </p:spPr>
        <p:txBody>
          <a:bodyPr anchor="t">
            <a:normAutofit/>
          </a:bodyPr>
          <a:lstStyle>
            <a:lvl1pPr algn="l">
              <a:defRPr sz="3200" b="0" i="0">
                <a:solidFill>
                  <a:srgbClr val="00B0F0"/>
                </a:solidFill>
                <a:latin typeface="Arial" charset="0"/>
                <a:ea typeface="Arial" charset="0"/>
                <a:cs typeface="Arial" charset="0"/>
              </a:defRPr>
            </a:lvl1pPr>
          </a:lstStyle>
          <a:p>
            <a:r>
              <a:rPr lang="en-US"/>
              <a:t>Click to edit Master title style</a:t>
            </a:r>
          </a:p>
        </p:txBody>
      </p:sp>
      <p:sp>
        <p:nvSpPr>
          <p:cNvPr id="14" name="Subtitle 2"/>
          <p:cNvSpPr>
            <a:spLocks noGrp="1"/>
          </p:cNvSpPr>
          <p:nvPr>
            <p:ph type="subTitle" idx="1"/>
          </p:nvPr>
        </p:nvSpPr>
        <p:spPr>
          <a:xfrm>
            <a:off x="661743" y="3814534"/>
            <a:ext cx="3938833" cy="900340"/>
          </a:xfrm>
          <a:prstGeom prst="rect">
            <a:avLst/>
          </a:prstGeom>
        </p:spPr>
        <p:txBody>
          <a:bodyPr tIns="0" anchor="b">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6144902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6"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sp>
        <p:nvSpPr>
          <p:cNvPr id="9" name="Content Placeholder 3"/>
          <p:cNvSpPr>
            <a:spLocks noGrp="1"/>
          </p:cNvSpPr>
          <p:nvPr>
            <p:ph sz="half" idx="2"/>
          </p:nvPr>
        </p:nvSpPr>
        <p:spPr>
          <a:xfrm>
            <a:off x="773410" y="2032777"/>
            <a:ext cx="4869744" cy="4345329"/>
          </a:xfrm>
          <a:prstGeom prst="rect">
            <a:avLst/>
          </a:prstGeom>
        </p:spPr>
        <p:txBody>
          <a:bodyPr>
            <a:noAutofit/>
          </a:bodyPr>
          <a:lstStyle>
            <a:lvl1pPr marL="228600" indent="-228600">
              <a:lnSpc>
                <a:spcPct val="100000"/>
              </a:lnSpc>
              <a:buClr>
                <a:srgbClr val="00B0F0"/>
              </a:buClr>
              <a:buFont typeface="Wingdings" charset="2"/>
              <a:buChar char="§"/>
              <a:defRPr sz="3200" b="0">
                <a:solidFill>
                  <a:schemeClr val="tx1"/>
                </a:solidFill>
              </a:defRPr>
            </a:lvl1pPr>
            <a:lvl2pPr marL="685800" indent="-228600">
              <a:lnSpc>
                <a:spcPct val="100000"/>
              </a:lnSpc>
              <a:buClr>
                <a:srgbClr val="00B0F0"/>
              </a:buClr>
              <a:buFont typeface="Wingdings" charset="2"/>
              <a:buChar char="§"/>
              <a:defRPr sz="3200" b="0">
                <a:solidFill>
                  <a:schemeClr val="tx1"/>
                </a:solidFill>
              </a:defRPr>
            </a:lvl2pPr>
            <a:lvl3pPr marL="1143000" indent="-228600">
              <a:lnSpc>
                <a:spcPct val="100000"/>
              </a:lnSpc>
              <a:buClr>
                <a:srgbClr val="00B0F0"/>
              </a:buClr>
              <a:buFont typeface="Wingdings" charset="2"/>
              <a:buChar char="§"/>
              <a:defRPr sz="3200" b="0">
                <a:solidFill>
                  <a:schemeClr val="tx1"/>
                </a:solidFill>
              </a:defRPr>
            </a:lvl3pPr>
            <a:lvl4pPr>
              <a:defRPr sz="3200"/>
            </a:lvl4pPr>
            <a:lvl5pPr>
              <a:defRPr sz="3200"/>
            </a:lvl5pPr>
          </a:lstStyle>
          <a:p>
            <a:pPr lvl="0"/>
            <a:r>
              <a:rPr lang="en-US"/>
              <a:t>Click to edit Master text styles</a:t>
            </a:r>
          </a:p>
          <a:p>
            <a:pPr lvl="1"/>
            <a:r>
              <a:rPr lang="en-US"/>
              <a:t>Second level</a:t>
            </a:r>
          </a:p>
          <a:p>
            <a:pPr lvl="2"/>
            <a:r>
              <a:rPr lang="en-US"/>
              <a:t>Third level</a:t>
            </a:r>
          </a:p>
        </p:txBody>
      </p:sp>
      <p:sp>
        <p:nvSpPr>
          <p:cNvPr id="10" name="Content Placeholder 3"/>
          <p:cNvSpPr>
            <a:spLocks noGrp="1"/>
          </p:cNvSpPr>
          <p:nvPr>
            <p:ph sz="half" idx="13"/>
          </p:nvPr>
        </p:nvSpPr>
        <p:spPr>
          <a:xfrm>
            <a:off x="5968073" y="2032777"/>
            <a:ext cx="4869744" cy="4345329"/>
          </a:xfrm>
          <a:prstGeom prst="rect">
            <a:avLst/>
          </a:prstGeom>
        </p:spPr>
        <p:txBody>
          <a:bodyPr>
            <a:noAutofit/>
          </a:bodyPr>
          <a:lstStyle>
            <a:lvl1pPr marL="228600" indent="-228600">
              <a:lnSpc>
                <a:spcPct val="100000"/>
              </a:lnSpc>
              <a:buClr>
                <a:srgbClr val="00B0F0"/>
              </a:buClr>
              <a:buFont typeface="Wingdings" charset="2"/>
              <a:buChar char="§"/>
              <a:defRPr sz="3200" b="0">
                <a:solidFill>
                  <a:schemeClr val="tx1"/>
                </a:solidFill>
              </a:defRPr>
            </a:lvl1pPr>
            <a:lvl2pPr marL="685800" indent="-228600">
              <a:lnSpc>
                <a:spcPct val="100000"/>
              </a:lnSpc>
              <a:buClr>
                <a:srgbClr val="00B0F0"/>
              </a:buClr>
              <a:buFont typeface="Wingdings" charset="2"/>
              <a:buChar char="§"/>
              <a:defRPr sz="3200" b="0">
                <a:solidFill>
                  <a:schemeClr val="tx1"/>
                </a:solidFill>
              </a:defRPr>
            </a:lvl2pPr>
            <a:lvl3pPr marL="1143000" indent="-228600">
              <a:lnSpc>
                <a:spcPct val="100000"/>
              </a:lnSpc>
              <a:buClr>
                <a:srgbClr val="00B0F0"/>
              </a:buClr>
              <a:buFont typeface="Wingdings" charset="2"/>
              <a:buChar char="§"/>
              <a:defRPr sz="3200" b="0">
                <a:solidFill>
                  <a:schemeClr val="tx1"/>
                </a:solidFill>
              </a:defRPr>
            </a:lvl3pPr>
            <a:lvl4pPr>
              <a:defRPr sz="3200"/>
            </a:lvl4pPr>
            <a:lvl5pPr>
              <a:defRPr sz="3200"/>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122935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4"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sp>
        <p:nvSpPr>
          <p:cNvPr id="7" name="Text Placeholder 2"/>
          <p:cNvSpPr>
            <a:spLocks noGrp="1"/>
          </p:cNvSpPr>
          <p:nvPr>
            <p:ph type="body" idx="1"/>
          </p:nvPr>
        </p:nvSpPr>
        <p:spPr>
          <a:xfrm>
            <a:off x="773411" y="2032777"/>
            <a:ext cx="4869743" cy="769809"/>
          </a:xfrm>
          <a:prstGeom prst="rect">
            <a:avLst/>
          </a:prstGeom>
        </p:spPr>
        <p:txBody>
          <a:bodyPr anchor="b">
            <a:noAutofit/>
          </a:bodyPr>
          <a:lstStyle>
            <a:lvl1pPr marL="0" indent="0" algn="l">
              <a:lnSpc>
                <a:spcPct val="100000"/>
              </a:lnSpc>
              <a:buNone/>
              <a:defRPr sz="2200" b="0" cap="none" baseline="0">
                <a:solidFill>
                  <a:srgbClr val="00B0F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Content Placeholder 3"/>
          <p:cNvSpPr>
            <a:spLocks noGrp="1"/>
          </p:cNvSpPr>
          <p:nvPr>
            <p:ph sz="half" idx="2"/>
          </p:nvPr>
        </p:nvSpPr>
        <p:spPr>
          <a:xfrm>
            <a:off x="773410" y="3337854"/>
            <a:ext cx="4869744" cy="3040252"/>
          </a:xfrm>
          <a:prstGeom prst="rect">
            <a:avLst/>
          </a:prstGeom>
        </p:spPr>
        <p:txBody>
          <a:bodyPr>
            <a:noAutofit/>
          </a:bodyPr>
          <a:lstStyle>
            <a:lvl1pPr marL="228600" indent="-228600">
              <a:lnSpc>
                <a:spcPct val="100000"/>
              </a:lnSpc>
              <a:buClr>
                <a:srgbClr val="00B0F0"/>
              </a:buClr>
              <a:buFont typeface="Wingdings" charset="2"/>
              <a:buChar char="§"/>
              <a:defRPr sz="3200" b="0">
                <a:solidFill>
                  <a:schemeClr val="tx1"/>
                </a:solidFill>
              </a:defRPr>
            </a:lvl1pPr>
            <a:lvl2pPr marL="685800" indent="-228600">
              <a:lnSpc>
                <a:spcPct val="100000"/>
              </a:lnSpc>
              <a:buClr>
                <a:srgbClr val="00B0F0"/>
              </a:buClr>
              <a:buFont typeface="Wingdings" charset="2"/>
              <a:buChar char="§"/>
              <a:defRPr sz="3200" b="0">
                <a:solidFill>
                  <a:schemeClr val="tx1"/>
                </a:solidFill>
              </a:defRPr>
            </a:lvl2pPr>
            <a:lvl3pPr marL="1143000" indent="-228600">
              <a:lnSpc>
                <a:spcPct val="100000"/>
              </a:lnSpc>
              <a:buClr>
                <a:srgbClr val="00B0F0"/>
              </a:buClr>
              <a:buFont typeface="Wingdings" charset="2"/>
              <a:buChar char="§"/>
              <a:defRPr sz="3200" b="0">
                <a:solidFill>
                  <a:schemeClr val="tx1"/>
                </a:solidFill>
              </a:defRPr>
            </a:lvl3pPr>
            <a:lvl4pPr>
              <a:defRPr sz="3200"/>
            </a:lvl4pPr>
            <a:lvl5pPr>
              <a:defRPr sz="3200"/>
            </a:lvl5pPr>
          </a:lstStyle>
          <a:p>
            <a:pPr lvl="0"/>
            <a:r>
              <a:rPr lang="en-US"/>
              <a:t>Click to edit Master text styles</a:t>
            </a:r>
          </a:p>
          <a:p>
            <a:pPr lvl="1"/>
            <a:r>
              <a:rPr lang="en-US"/>
              <a:t>Second level</a:t>
            </a:r>
          </a:p>
          <a:p>
            <a:pPr lvl="2"/>
            <a:r>
              <a:rPr lang="en-US"/>
              <a:t>Third level</a:t>
            </a:r>
          </a:p>
        </p:txBody>
      </p:sp>
      <p:sp>
        <p:nvSpPr>
          <p:cNvPr id="9" name="Text Placeholder 2"/>
          <p:cNvSpPr>
            <a:spLocks noGrp="1"/>
          </p:cNvSpPr>
          <p:nvPr>
            <p:ph type="body" idx="12"/>
          </p:nvPr>
        </p:nvSpPr>
        <p:spPr>
          <a:xfrm>
            <a:off x="5968073" y="2032777"/>
            <a:ext cx="4869743" cy="769809"/>
          </a:xfrm>
          <a:prstGeom prst="rect">
            <a:avLst/>
          </a:prstGeom>
        </p:spPr>
        <p:txBody>
          <a:bodyPr anchor="b">
            <a:noAutofit/>
          </a:bodyPr>
          <a:lstStyle>
            <a:lvl1pPr marL="0" indent="0" algn="l">
              <a:lnSpc>
                <a:spcPct val="100000"/>
              </a:lnSpc>
              <a:buNone/>
              <a:defRPr sz="2200" b="0" cap="none" baseline="0">
                <a:solidFill>
                  <a:srgbClr val="00B0F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Content Placeholder 3"/>
          <p:cNvSpPr>
            <a:spLocks noGrp="1"/>
          </p:cNvSpPr>
          <p:nvPr>
            <p:ph sz="half" idx="13"/>
          </p:nvPr>
        </p:nvSpPr>
        <p:spPr>
          <a:xfrm>
            <a:off x="5968073" y="3337854"/>
            <a:ext cx="4869744" cy="3040251"/>
          </a:xfrm>
          <a:prstGeom prst="rect">
            <a:avLst/>
          </a:prstGeom>
        </p:spPr>
        <p:txBody>
          <a:bodyPr>
            <a:noAutofit/>
          </a:bodyPr>
          <a:lstStyle>
            <a:lvl1pPr marL="228600" indent="-228600">
              <a:lnSpc>
                <a:spcPct val="100000"/>
              </a:lnSpc>
              <a:buClr>
                <a:srgbClr val="00B0F0"/>
              </a:buClr>
              <a:buFont typeface="Wingdings" charset="2"/>
              <a:buChar char="§"/>
              <a:defRPr sz="3200" b="0">
                <a:solidFill>
                  <a:schemeClr val="tx1"/>
                </a:solidFill>
              </a:defRPr>
            </a:lvl1pPr>
            <a:lvl2pPr marL="685800" indent="-228600">
              <a:lnSpc>
                <a:spcPct val="100000"/>
              </a:lnSpc>
              <a:buClr>
                <a:srgbClr val="00B0F0"/>
              </a:buClr>
              <a:buFont typeface="Wingdings" charset="2"/>
              <a:buChar char="§"/>
              <a:defRPr sz="3200" b="0">
                <a:solidFill>
                  <a:schemeClr val="tx1"/>
                </a:solidFill>
              </a:defRPr>
            </a:lvl2pPr>
            <a:lvl3pPr marL="1143000" indent="-228600">
              <a:lnSpc>
                <a:spcPct val="100000"/>
              </a:lnSpc>
              <a:buClr>
                <a:srgbClr val="00B0F0"/>
              </a:buClr>
              <a:buFont typeface="Wingdings" charset="2"/>
              <a:buChar char="§"/>
              <a:defRPr sz="3200" b="0">
                <a:solidFill>
                  <a:schemeClr val="tx1"/>
                </a:solidFill>
              </a:defRPr>
            </a:lvl3pPr>
            <a:lvl4pPr>
              <a:defRPr sz="3200"/>
            </a:lvl4pPr>
            <a:lvl5pPr>
              <a:defRPr sz="3200"/>
            </a:lvl5pPr>
          </a:lstStyle>
          <a:p>
            <a:pPr lvl="0"/>
            <a:r>
              <a:rPr lang="en-US"/>
              <a:t>Click to edit Master text styles</a:t>
            </a:r>
          </a:p>
          <a:p>
            <a:pPr lvl="1"/>
            <a:r>
              <a:rPr lang="en-US"/>
              <a:t>Second level</a:t>
            </a:r>
          </a:p>
          <a:p>
            <a:pPr lvl="2"/>
            <a:r>
              <a:rPr lang="en-US"/>
              <a:t>Third level</a:t>
            </a:r>
          </a:p>
        </p:txBody>
      </p:sp>
      <p:sp>
        <p:nvSpPr>
          <p:cNvPr id="11" name="Title 1"/>
          <p:cNvSpPr>
            <a:spLocks noGrp="1"/>
          </p:cNvSpPr>
          <p:nvPr>
            <p:ph type="title" hasCustomPrompt="1"/>
          </p:nvPr>
        </p:nvSpPr>
        <p:spPr>
          <a:xfrm>
            <a:off x="773410" y="979687"/>
            <a:ext cx="10064407" cy="637077"/>
          </a:xfrm>
          <a:prstGeom prst="rect">
            <a:avLst/>
          </a:prstGeom>
        </p:spPr>
        <p:txBody>
          <a:bodyPr>
            <a:normAutofit/>
          </a:bodyPr>
          <a:lstStyle>
            <a:lvl1pPr algn="l">
              <a:defRPr sz="1800" b="1" i="0">
                <a:solidFill>
                  <a:srgbClr val="00B0F0"/>
                </a:solidFill>
                <a:latin typeface="Arial" charset="0"/>
                <a:ea typeface="Arial" charset="0"/>
                <a:cs typeface="Arial" charset="0"/>
              </a:defRPr>
            </a:lvl1pPr>
          </a:lstStyle>
          <a:p>
            <a:r>
              <a:rPr lang="en-US"/>
              <a:t>Click to edit master title style</a:t>
            </a:r>
          </a:p>
        </p:txBody>
      </p:sp>
    </p:spTree>
    <p:extLst>
      <p:ext uri="{BB962C8B-B14F-4D97-AF65-F5344CB8AC3E}">
        <p14:creationId xmlns:p14="http://schemas.microsoft.com/office/powerpoint/2010/main" val="309313645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4"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sp>
        <p:nvSpPr>
          <p:cNvPr id="10" name="Title 1"/>
          <p:cNvSpPr>
            <a:spLocks noGrp="1"/>
          </p:cNvSpPr>
          <p:nvPr>
            <p:ph type="title"/>
          </p:nvPr>
        </p:nvSpPr>
        <p:spPr>
          <a:xfrm>
            <a:off x="661743" y="2032776"/>
            <a:ext cx="3938833" cy="1581962"/>
          </a:xfrm>
          <a:prstGeom prst="rect">
            <a:avLst/>
          </a:prstGeom>
        </p:spPr>
        <p:txBody>
          <a:bodyPr anchor="t">
            <a:normAutofit/>
          </a:bodyPr>
          <a:lstStyle>
            <a:lvl1pPr algn="l">
              <a:defRPr sz="3200" b="0">
                <a:solidFill>
                  <a:srgbClr val="00B0F0"/>
                </a:solidFill>
                <a:latin typeface="+mn-lt"/>
              </a:defRPr>
            </a:lvl1pPr>
          </a:lstStyle>
          <a:p>
            <a:r>
              <a:rPr lang="en-US"/>
              <a:t>Click to edit Master title style</a:t>
            </a:r>
          </a:p>
        </p:txBody>
      </p:sp>
      <p:sp>
        <p:nvSpPr>
          <p:cNvPr id="11" name="Subtitle 2"/>
          <p:cNvSpPr>
            <a:spLocks noGrp="1"/>
          </p:cNvSpPr>
          <p:nvPr>
            <p:ph type="subTitle" idx="11"/>
          </p:nvPr>
        </p:nvSpPr>
        <p:spPr>
          <a:xfrm>
            <a:off x="661743" y="3814534"/>
            <a:ext cx="3938833" cy="900340"/>
          </a:xfrm>
          <a:prstGeom prst="rect">
            <a:avLst/>
          </a:prstGeom>
        </p:spPr>
        <p:txBody>
          <a:bodyPr tIns="0" anchor="b">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2" name="Content Placeholder 2"/>
          <p:cNvSpPr>
            <a:spLocks noGrp="1"/>
          </p:cNvSpPr>
          <p:nvPr>
            <p:ph idx="1"/>
          </p:nvPr>
        </p:nvSpPr>
        <p:spPr>
          <a:xfrm>
            <a:off x="5075864" y="2032776"/>
            <a:ext cx="5446278" cy="3931442"/>
          </a:xfrm>
          <a:prstGeom prst="rect">
            <a:avLst/>
          </a:prstGeom>
        </p:spPr>
        <p:txBody>
          <a:bodyPr anchor="ctr"/>
          <a:lstStyle>
            <a:lvl1pPr marL="228600" indent="-228600">
              <a:buClr>
                <a:srgbClr val="00B0F0"/>
              </a:buClr>
              <a:buFont typeface="Wingdings" charset="2"/>
              <a:buChar char="§"/>
              <a:defRPr sz="3200" b="0" i="0">
                <a:solidFill>
                  <a:schemeClr val="tx1"/>
                </a:solidFill>
                <a:latin typeface="Arial" charset="0"/>
                <a:ea typeface="Arial" charset="0"/>
                <a:cs typeface="Arial" charset="0"/>
              </a:defRPr>
            </a:lvl1pPr>
            <a:lvl2pPr marL="685800" indent="-228600">
              <a:buClr>
                <a:srgbClr val="00B0F0"/>
              </a:buClr>
              <a:buFont typeface="Wingdings" charset="2"/>
              <a:buChar char="§"/>
              <a:defRPr sz="3200" b="0" i="0">
                <a:solidFill>
                  <a:schemeClr val="tx1"/>
                </a:solidFill>
                <a:latin typeface="Arial" charset="0"/>
                <a:ea typeface="Arial" charset="0"/>
                <a:cs typeface="Arial" charset="0"/>
              </a:defRPr>
            </a:lvl2pPr>
            <a:lvl3pPr marL="1143000" indent="-228600">
              <a:buClr>
                <a:srgbClr val="00B0F0"/>
              </a:buClr>
              <a:buFont typeface="Wingdings" charset="2"/>
              <a:buChar char="§"/>
              <a:defRPr sz="3200" b="0" i="0">
                <a:solidFill>
                  <a:schemeClr val="tx1"/>
                </a:solidFill>
                <a:latin typeface="Arial" charset="0"/>
                <a:ea typeface="Arial" charset="0"/>
                <a:cs typeface="Arial" charset="0"/>
              </a:defRPr>
            </a:lvl3pPr>
            <a:lvl4pPr marL="1600200" indent="-228600">
              <a:buClr>
                <a:srgbClr val="00B0F0"/>
              </a:buClr>
              <a:buFont typeface="Wingdings" charset="2"/>
              <a:buChar char="§"/>
              <a:defRPr sz="3200" b="0" i="0">
                <a:solidFill>
                  <a:schemeClr val="tx1"/>
                </a:solidFill>
                <a:latin typeface="Arial" charset="0"/>
                <a:ea typeface="Arial" charset="0"/>
                <a:cs typeface="Arial" charset="0"/>
              </a:defRPr>
            </a:lvl4pPr>
            <a:lvl5pPr marL="2057400" indent="-228600">
              <a:buClr>
                <a:srgbClr val="00B0F0"/>
              </a:buClr>
              <a:buFont typeface="Wingdings" charset="2"/>
              <a:buChar char="§"/>
              <a:defRPr sz="3200" b="0" i="0">
                <a:solidFill>
                  <a:schemeClr val="tx1"/>
                </a:solidFill>
                <a:latin typeface="Arial" charset="0"/>
                <a:ea typeface="Arial" charset="0"/>
                <a:cs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834875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4"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sp>
        <p:nvSpPr>
          <p:cNvPr id="8" name="Title 1"/>
          <p:cNvSpPr>
            <a:spLocks noGrp="1"/>
          </p:cNvSpPr>
          <p:nvPr>
            <p:ph type="title"/>
          </p:nvPr>
        </p:nvSpPr>
        <p:spPr>
          <a:xfrm>
            <a:off x="661743" y="2032776"/>
            <a:ext cx="3938833" cy="1581962"/>
          </a:xfrm>
          <a:prstGeom prst="rect">
            <a:avLst/>
          </a:prstGeom>
        </p:spPr>
        <p:txBody>
          <a:bodyPr anchor="t">
            <a:normAutofit/>
          </a:bodyPr>
          <a:lstStyle>
            <a:lvl1pPr algn="l">
              <a:defRPr sz="3200" b="0" i="0">
                <a:solidFill>
                  <a:srgbClr val="00B0F0"/>
                </a:solidFill>
                <a:latin typeface="Arial" charset="0"/>
                <a:ea typeface="Arial" charset="0"/>
                <a:cs typeface="Arial" charset="0"/>
              </a:defRPr>
            </a:lvl1pPr>
          </a:lstStyle>
          <a:p>
            <a:r>
              <a:rPr lang="en-US"/>
              <a:t>Click to edit Master title style</a:t>
            </a:r>
          </a:p>
        </p:txBody>
      </p:sp>
      <p:sp>
        <p:nvSpPr>
          <p:cNvPr id="9" name="Subtitle 2"/>
          <p:cNvSpPr>
            <a:spLocks noGrp="1"/>
          </p:cNvSpPr>
          <p:nvPr>
            <p:ph type="subTitle" idx="11"/>
          </p:nvPr>
        </p:nvSpPr>
        <p:spPr>
          <a:xfrm>
            <a:off x="661743" y="3814534"/>
            <a:ext cx="3938833" cy="900340"/>
          </a:xfrm>
          <a:prstGeom prst="rect">
            <a:avLst/>
          </a:prstGeom>
        </p:spPr>
        <p:txBody>
          <a:bodyPr tIns="0" anchor="b">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Picture Placeholder 2"/>
          <p:cNvSpPr>
            <a:spLocks noGrp="1" noChangeAspect="1"/>
          </p:cNvSpPr>
          <p:nvPr>
            <p:ph type="pic" idx="1"/>
          </p:nvPr>
        </p:nvSpPr>
        <p:spPr>
          <a:xfrm>
            <a:off x="6747062" y="979688"/>
            <a:ext cx="4182876" cy="5881540"/>
          </a:xfrm>
          <a:prstGeom prst="rect">
            <a:avLst/>
          </a:prstGeom>
          <a:solidFill>
            <a:schemeClr val="tx1">
              <a:alpha val="10000"/>
            </a:schemeClr>
          </a:solidFill>
          <a:ln w="9525" cap="sq">
            <a:noFill/>
            <a:miter lim="800000"/>
          </a:ln>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2800">
                <a:solidFill>
                  <a:schemeClr val="bg2">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Tree>
    <p:extLst>
      <p:ext uri="{BB962C8B-B14F-4D97-AF65-F5344CB8AC3E}">
        <p14:creationId xmlns:p14="http://schemas.microsoft.com/office/powerpoint/2010/main" val="6278871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4"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sp>
        <p:nvSpPr>
          <p:cNvPr id="8" name="Vertical Text Placeholder 2"/>
          <p:cNvSpPr>
            <a:spLocks noGrp="1"/>
          </p:cNvSpPr>
          <p:nvPr>
            <p:ph type="body" orient="vert" idx="1"/>
          </p:nvPr>
        </p:nvSpPr>
        <p:spPr>
          <a:xfrm>
            <a:off x="1947791" y="2032777"/>
            <a:ext cx="7687507" cy="4439522"/>
          </a:xfrm>
          <a:prstGeom prst="rect">
            <a:avLst/>
          </a:prstGeom>
        </p:spPr>
        <p:txBody>
          <a:bodyPr vert="eaVert">
            <a:normAutofit/>
          </a:bodyPr>
          <a:lstStyle>
            <a:lvl1pPr marL="228600" indent="-228600">
              <a:lnSpc>
                <a:spcPct val="100000"/>
              </a:lnSpc>
              <a:buClr>
                <a:srgbClr val="00B0F0"/>
              </a:buClr>
              <a:buFont typeface="Wingdings" charset="2"/>
              <a:buChar char="§"/>
              <a:defRPr sz="3200" b="0">
                <a:solidFill>
                  <a:schemeClr val="tx1"/>
                </a:solidFill>
              </a:defRPr>
            </a:lvl1pPr>
            <a:lvl2pPr marL="685800" indent="-228600">
              <a:lnSpc>
                <a:spcPct val="100000"/>
              </a:lnSpc>
              <a:buClr>
                <a:srgbClr val="00B0F0"/>
              </a:buClr>
              <a:buFont typeface="Wingdings" charset="2"/>
              <a:buChar char="§"/>
              <a:defRPr sz="3200" b="0">
                <a:solidFill>
                  <a:schemeClr val="tx1"/>
                </a:solidFill>
              </a:defRPr>
            </a:lvl2pPr>
            <a:lvl3pPr marL="1143000" indent="-228600">
              <a:lnSpc>
                <a:spcPct val="100000"/>
              </a:lnSpc>
              <a:buClr>
                <a:srgbClr val="00B0F0"/>
              </a:buClr>
              <a:buFont typeface="Wingdings" charset="2"/>
              <a:buChar char="§"/>
              <a:defRPr sz="3200" b="0">
                <a:solidFill>
                  <a:schemeClr val="tx1"/>
                </a:solidFill>
              </a:defRPr>
            </a:lvl3pPr>
            <a:lvl4pPr marL="1600200" indent="-228600">
              <a:lnSpc>
                <a:spcPct val="100000"/>
              </a:lnSpc>
              <a:buClr>
                <a:srgbClr val="00B0F0"/>
              </a:buClr>
              <a:buFont typeface="Wingdings" charset="2"/>
              <a:buChar char="§"/>
              <a:defRPr sz="3200" b="0">
                <a:solidFill>
                  <a:schemeClr val="tx1"/>
                </a:solidFill>
              </a:defRPr>
            </a:lvl4pPr>
            <a:lvl5pPr marL="2057400" indent="-228600">
              <a:lnSpc>
                <a:spcPct val="100000"/>
              </a:lnSpc>
              <a:buClr>
                <a:srgbClr val="00B0F0"/>
              </a:buClr>
              <a:buFont typeface="Wingdings" charset="2"/>
              <a:buChar char="§"/>
              <a:defRPr sz="3200" b="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1"/>
          <p:cNvSpPr>
            <a:spLocks noGrp="1"/>
          </p:cNvSpPr>
          <p:nvPr>
            <p:ph type="title" hasCustomPrompt="1"/>
          </p:nvPr>
        </p:nvSpPr>
        <p:spPr>
          <a:xfrm>
            <a:off x="1947791" y="979688"/>
            <a:ext cx="7687507" cy="663582"/>
          </a:xfrm>
          <a:prstGeom prst="rect">
            <a:avLst/>
          </a:prstGeom>
        </p:spPr>
        <p:txBody>
          <a:bodyPr>
            <a:normAutofit/>
          </a:bodyPr>
          <a:lstStyle>
            <a:lvl1pPr algn="l">
              <a:defRPr sz="1800" b="1" i="0">
                <a:solidFill>
                  <a:srgbClr val="00B0F0"/>
                </a:solidFill>
                <a:latin typeface="Arial" charset="0"/>
                <a:ea typeface="Arial" charset="0"/>
                <a:cs typeface="Arial" charset="0"/>
              </a:defRPr>
            </a:lvl1pPr>
          </a:lstStyle>
          <a:p>
            <a:r>
              <a:rPr lang="en-US"/>
              <a:t>Click to edit master title style</a:t>
            </a:r>
          </a:p>
        </p:txBody>
      </p:sp>
    </p:spTree>
    <p:extLst>
      <p:ext uri="{BB962C8B-B14F-4D97-AF65-F5344CB8AC3E}">
        <p14:creationId xmlns:p14="http://schemas.microsoft.com/office/powerpoint/2010/main" val="1551726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4"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sp>
        <p:nvSpPr>
          <p:cNvPr id="8" name="Vertical Text Placeholder 2"/>
          <p:cNvSpPr>
            <a:spLocks noGrp="1"/>
          </p:cNvSpPr>
          <p:nvPr>
            <p:ph type="body" orient="vert" idx="1"/>
          </p:nvPr>
        </p:nvSpPr>
        <p:spPr>
          <a:xfrm>
            <a:off x="1947791" y="2032777"/>
            <a:ext cx="6921889" cy="4439522"/>
          </a:xfrm>
          <a:prstGeom prst="rect">
            <a:avLst/>
          </a:prstGeom>
        </p:spPr>
        <p:txBody>
          <a:bodyPr vert="eaVert">
            <a:normAutofit/>
          </a:bodyPr>
          <a:lstStyle>
            <a:lvl1pPr marL="228600" indent="-228600">
              <a:lnSpc>
                <a:spcPct val="100000"/>
              </a:lnSpc>
              <a:buClr>
                <a:srgbClr val="00B0F0"/>
              </a:buClr>
              <a:buFont typeface="Wingdings" charset="2"/>
              <a:buChar char="§"/>
              <a:defRPr sz="3200" b="0">
                <a:solidFill>
                  <a:schemeClr val="tx1"/>
                </a:solidFill>
              </a:defRPr>
            </a:lvl1pPr>
            <a:lvl2pPr marL="685800" indent="-228600">
              <a:lnSpc>
                <a:spcPct val="100000"/>
              </a:lnSpc>
              <a:buClr>
                <a:srgbClr val="00B0F0"/>
              </a:buClr>
              <a:buFont typeface="Wingdings" charset="2"/>
              <a:buChar char="§"/>
              <a:defRPr sz="3200" b="0">
                <a:solidFill>
                  <a:schemeClr val="tx1"/>
                </a:solidFill>
              </a:defRPr>
            </a:lvl2pPr>
            <a:lvl3pPr marL="1143000" indent="-228600">
              <a:lnSpc>
                <a:spcPct val="100000"/>
              </a:lnSpc>
              <a:buClr>
                <a:srgbClr val="00B0F0"/>
              </a:buClr>
              <a:buFont typeface="Wingdings" charset="2"/>
              <a:buChar char="§"/>
              <a:defRPr sz="3200" b="0">
                <a:solidFill>
                  <a:schemeClr val="tx1"/>
                </a:solidFill>
              </a:defRPr>
            </a:lvl3pPr>
            <a:lvl4pPr marL="1600200" indent="-228600">
              <a:lnSpc>
                <a:spcPct val="100000"/>
              </a:lnSpc>
              <a:buClr>
                <a:srgbClr val="00B0F0"/>
              </a:buClr>
              <a:buFont typeface="Wingdings" charset="2"/>
              <a:buChar char="§"/>
              <a:defRPr sz="3200" b="0">
                <a:solidFill>
                  <a:schemeClr val="tx1"/>
                </a:solidFill>
              </a:defRPr>
            </a:lvl4pPr>
            <a:lvl5pPr marL="2057400" indent="-228600">
              <a:lnSpc>
                <a:spcPct val="100000"/>
              </a:lnSpc>
              <a:buClr>
                <a:srgbClr val="00B0F0"/>
              </a:buClr>
              <a:buFont typeface="Wingdings" charset="2"/>
              <a:buChar char="§"/>
              <a:defRPr sz="3200" b="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1"/>
          <p:cNvSpPr>
            <a:spLocks noGrp="1"/>
          </p:cNvSpPr>
          <p:nvPr>
            <p:ph type="title" hasCustomPrompt="1"/>
          </p:nvPr>
        </p:nvSpPr>
        <p:spPr>
          <a:xfrm rot="5400000">
            <a:off x="7116880" y="3953881"/>
            <a:ext cx="4439522" cy="597317"/>
          </a:xfrm>
          <a:prstGeom prst="rect">
            <a:avLst/>
          </a:prstGeom>
        </p:spPr>
        <p:txBody>
          <a:bodyPr>
            <a:normAutofit/>
          </a:bodyPr>
          <a:lstStyle>
            <a:lvl1pPr algn="l">
              <a:defRPr sz="1800" b="1" i="0">
                <a:solidFill>
                  <a:srgbClr val="00B0F0"/>
                </a:solidFill>
                <a:latin typeface="Arial" charset="0"/>
                <a:ea typeface="Arial" charset="0"/>
                <a:cs typeface="Arial" charset="0"/>
              </a:defRPr>
            </a:lvl1pPr>
          </a:lstStyle>
          <a:p>
            <a:r>
              <a:rPr lang="en-US"/>
              <a:t>Click to edit master title style</a:t>
            </a:r>
          </a:p>
        </p:txBody>
      </p:sp>
    </p:spTree>
    <p:extLst>
      <p:ext uri="{BB962C8B-B14F-4D97-AF65-F5344CB8AC3E}">
        <p14:creationId xmlns:p14="http://schemas.microsoft.com/office/powerpoint/2010/main" val="35599173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246F5-BAFE-4848-8CA4-4CA8F56A81D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F2BEA1C-E6C1-6742-BFD1-ABF0B11EE74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F3956C3D-8AE9-FA40-A38F-5E48F3FFCB95}"/>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40CA4FA7-8FB0-7E43-9E41-01F7F7EF9C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43B25A-5ED4-D44E-9096-E219BD5CEFC5}"/>
              </a:ext>
            </a:extLst>
          </p:cNvPr>
          <p:cNvSpPr>
            <a:spLocks noGrp="1"/>
          </p:cNvSpPr>
          <p:nvPr>
            <p:ph type="sldNum" sz="quarter" idx="12"/>
          </p:nvPr>
        </p:nvSpPr>
        <p:spPr/>
        <p:txBody>
          <a:bodyPr/>
          <a:lstStyle/>
          <a:p>
            <a:fld id="{D8EEF7A5-0C3A-5B49-8BA7-8AC21D8FBA03}" type="slidenum">
              <a:rPr lang="en-US" smtClean="0"/>
              <a:t>‹#›</a:t>
            </a:fld>
            <a:endParaRPr lang="en-US"/>
          </a:p>
        </p:txBody>
      </p:sp>
    </p:spTree>
    <p:extLst>
      <p:ext uri="{BB962C8B-B14F-4D97-AF65-F5344CB8AC3E}">
        <p14:creationId xmlns:p14="http://schemas.microsoft.com/office/powerpoint/2010/main" val="165891373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losure Slide 1">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5957888"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
        <p:nvSpPr>
          <p:cNvPr id="4" name="Rectangle 3"/>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Arial" panose="020B0604020202020204"/>
              <a:ea typeface=""/>
              <a:cs typeface=""/>
            </a:endParaRPr>
          </a:p>
        </p:txBody>
      </p:sp>
      <p:sp>
        <p:nvSpPr>
          <p:cNvPr id="6" name="Slide Number Placeholder 5"/>
          <p:cNvSpPr txBox="1">
            <a:spLocks/>
          </p:cNvSpPr>
          <p:nvPr userDrawn="1"/>
        </p:nvSpPr>
        <p:spPr>
          <a:xfrm>
            <a:off x="11392788"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pic>
        <p:nvPicPr>
          <p:cNvPr id="7" name="Picture 6"/>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49822" y="204095"/>
            <a:ext cx="1947186" cy="350306"/>
          </a:xfrm>
          <a:prstGeom prst="rect">
            <a:avLst/>
          </a:prstGeom>
        </p:spPr>
      </p:pic>
      <p:sp>
        <p:nvSpPr>
          <p:cNvPr id="9" name="TextBox 8"/>
          <p:cNvSpPr txBox="1"/>
          <p:nvPr userDrawn="1"/>
        </p:nvSpPr>
        <p:spPr>
          <a:xfrm rot="16200000">
            <a:off x="10098877" y="4771510"/>
            <a:ext cx="3514724" cy="503984"/>
          </a:xfrm>
          <a:prstGeom prst="rect">
            <a:avLst/>
          </a:prstGeom>
          <a:noFill/>
        </p:spPr>
        <p:txBody>
          <a:bodyPr wrap="square" rtlCol="0">
            <a:spAutoFit/>
          </a:bodyPr>
          <a:lstStyle/>
          <a:p>
            <a:pPr>
              <a:lnSpc>
                <a:spcPts val="1560"/>
              </a:lnSpc>
            </a:pPr>
            <a:r>
              <a:rPr lang="en-US" b="1">
                <a:solidFill>
                  <a:srgbClr val="00B0F0"/>
                </a:solidFill>
                <a:latin typeface="Arial" charset="0"/>
                <a:ea typeface="Arial" charset="0"/>
                <a:cs typeface="Arial" charset="0"/>
              </a:rPr>
              <a:t>Discovery,</a:t>
            </a:r>
          </a:p>
          <a:p>
            <a:pPr>
              <a:lnSpc>
                <a:spcPts val="1560"/>
              </a:lnSpc>
            </a:pPr>
            <a:r>
              <a:rPr lang="en-US" b="1">
                <a:solidFill>
                  <a:srgbClr val="00B0F0"/>
                </a:solidFill>
                <a:latin typeface="Arial" charset="0"/>
                <a:ea typeface="Arial" charset="0"/>
                <a:cs typeface="Arial" charset="0"/>
              </a:rPr>
              <a:t>accelerated</a:t>
            </a:r>
          </a:p>
        </p:txBody>
      </p:sp>
      <p:sp>
        <p:nvSpPr>
          <p:cNvPr id="10" name="Title 1"/>
          <p:cNvSpPr>
            <a:spLocks noGrp="1"/>
          </p:cNvSpPr>
          <p:nvPr>
            <p:ph type="title" hasCustomPrompt="1"/>
          </p:nvPr>
        </p:nvSpPr>
        <p:spPr>
          <a:xfrm>
            <a:off x="661743" y="2032776"/>
            <a:ext cx="3938833" cy="1581961"/>
          </a:xfrm>
          <a:prstGeom prst="rect">
            <a:avLst/>
          </a:prstGeom>
        </p:spPr>
        <p:txBody>
          <a:bodyPr anchor="t">
            <a:normAutofit/>
          </a:bodyPr>
          <a:lstStyle>
            <a:lvl1pPr algn="l">
              <a:defRPr sz="3200" b="0" i="0">
                <a:solidFill>
                  <a:schemeClr val="tx1"/>
                </a:solidFill>
                <a:latin typeface="Arial" charset="0"/>
                <a:ea typeface="Arial" charset="0"/>
                <a:cs typeface="Arial" charset="0"/>
              </a:defRPr>
            </a:lvl1pPr>
          </a:lstStyle>
          <a:p>
            <a:r>
              <a:rPr lang="en-US"/>
              <a:t>Thank you</a:t>
            </a:r>
            <a:br>
              <a:rPr lang="en-US"/>
            </a:br>
            <a:r>
              <a:rPr lang="en-US">
                <a:solidFill>
                  <a:srgbClr val="00B0F0"/>
                </a:solidFill>
              </a:rPr>
              <a:t>Merci</a:t>
            </a:r>
            <a:endParaRPr lang="en-US"/>
          </a:p>
        </p:txBody>
      </p:sp>
      <p:sp>
        <p:nvSpPr>
          <p:cNvPr id="13" name="Text Placeholder 12"/>
          <p:cNvSpPr>
            <a:spLocks noGrp="1"/>
          </p:cNvSpPr>
          <p:nvPr>
            <p:ph type="body" sz="quarter" idx="10" hasCustomPrompt="1"/>
          </p:nvPr>
        </p:nvSpPr>
        <p:spPr>
          <a:xfrm>
            <a:off x="661988" y="4493174"/>
            <a:ext cx="3938587" cy="781188"/>
          </a:xfrm>
          <a:prstGeom prst="rect">
            <a:avLst/>
          </a:prstGeom>
        </p:spPr>
        <p:txBody>
          <a:bodyPr/>
          <a:lstStyle>
            <a:lvl1pPr marL="0" indent="0">
              <a:buFontTx/>
              <a:buNone/>
              <a:defRPr sz="1800"/>
            </a:lvl1pPr>
            <a:lvl3pPr marL="914400" indent="0">
              <a:buFontTx/>
              <a:buNone/>
              <a:defRPr/>
            </a:lvl3pPr>
          </a:lstStyle>
          <a:p>
            <a:pPr lvl="0"/>
            <a:r>
              <a:rPr lang="en-US"/>
              <a:t>Social Handles</a:t>
            </a:r>
          </a:p>
        </p:txBody>
      </p:sp>
      <p:sp>
        <p:nvSpPr>
          <p:cNvPr id="14" name="Text Placeholder 12"/>
          <p:cNvSpPr>
            <a:spLocks noGrp="1"/>
          </p:cNvSpPr>
          <p:nvPr>
            <p:ph type="body" sz="quarter" idx="11"/>
          </p:nvPr>
        </p:nvSpPr>
        <p:spPr>
          <a:xfrm>
            <a:off x="661743" y="4118554"/>
            <a:ext cx="3938587" cy="374620"/>
          </a:xfrm>
          <a:prstGeom prst="rect">
            <a:avLst/>
          </a:prstGeom>
        </p:spPr>
        <p:txBody>
          <a:bodyPr/>
          <a:lstStyle>
            <a:lvl1pPr marL="0" indent="0">
              <a:buFontTx/>
              <a:buNone/>
              <a:defRPr sz="2000" b="1">
                <a:solidFill>
                  <a:srgbClr val="00B0F0"/>
                </a:solidFill>
              </a:defRPr>
            </a:lvl1pPr>
            <a:lvl3pPr marL="914400" indent="0">
              <a:buFontTx/>
              <a:buNone/>
              <a:defRPr/>
            </a:lvl3pPr>
          </a:lstStyle>
          <a:p>
            <a:pPr lvl="0"/>
            <a:r>
              <a:rPr lang="en-US"/>
              <a:t>Click to edit Master text styles</a:t>
            </a:r>
          </a:p>
        </p:txBody>
      </p:sp>
    </p:spTree>
    <p:extLst>
      <p:ext uri="{BB962C8B-B14F-4D97-AF65-F5344CB8AC3E}">
        <p14:creationId xmlns:p14="http://schemas.microsoft.com/office/powerpoint/2010/main" val="1173225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losure Slide 2">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5957888"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
        <p:nvSpPr>
          <p:cNvPr id="4" name="Rectangle 3"/>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Arial" panose="020B0604020202020204"/>
              <a:ea typeface=""/>
              <a:cs typeface=""/>
            </a:endParaRPr>
          </a:p>
        </p:txBody>
      </p:sp>
      <p:sp>
        <p:nvSpPr>
          <p:cNvPr id="6" name="Slide Number Placeholder 5"/>
          <p:cNvSpPr txBox="1">
            <a:spLocks/>
          </p:cNvSpPr>
          <p:nvPr userDrawn="1"/>
        </p:nvSpPr>
        <p:spPr>
          <a:xfrm>
            <a:off x="11392788"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pic>
        <p:nvPicPr>
          <p:cNvPr id="7" name="Picture 6"/>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49822" y="204095"/>
            <a:ext cx="1947186" cy="350306"/>
          </a:xfrm>
          <a:prstGeom prst="rect">
            <a:avLst/>
          </a:prstGeom>
        </p:spPr>
      </p:pic>
      <p:sp>
        <p:nvSpPr>
          <p:cNvPr id="9" name="TextBox 8"/>
          <p:cNvSpPr txBox="1"/>
          <p:nvPr userDrawn="1"/>
        </p:nvSpPr>
        <p:spPr>
          <a:xfrm rot="16200000">
            <a:off x="10098877" y="4771510"/>
            <a:ext cx="3514724" cy="503984"/>
          </a:xfrm>
          <a:prstGeom prst="rect">
            <a:avLst/>
          </a:prstGeom>
          <a:noFill/>
        </p:spPr>
        <p:txBody>
          <a:bodyPr wrap="square" rtlCol="0">
            <a:spAutoFit/>
          </a:bodyPr>
          <a:lstStyle/>
          <a:p>
            <a:pPr>
              <a:lnSpc>
                <a:spcPts val="1560"/>
              </a:lnSpc>
            </a:pPr>
            <a:r>
              <a:rPr lang="en-US" b="1">
                <a:solidFill>
                  <a:srgbClr val="00B0F0"/>
                </a:solidFill>
                <a:latin typeface="Arial" charset="0"/>
                <a:ea typeface="Arial" charset="0"/>
                <a:cs typeface="Arial" charset="0"/>
              </a:rPr>
              <a:t>Discovery,</a:t>
            </a:r>
          </a:p>
          <a:p>
            <a:pPr>
              <a:lnSpc>
                <a:spcPts val="1560"/>
              </a:lnSpc>
            </a:pPr>
            <a:r>
              <a:rPr lang="en-US" b="1">
                <a:solidFill>
                  <a:srgbClr val="00B0F0"/>
                </a:solidFill>
                <a:latin typeface="Arial" charset="0"/>
                <a:ea typeface="Arial" charset="0"/>
                <a:cs typeface="Arial" charset="0"/>
              </a:rPr>
              <a:t>accelerated</a:t>
            </a:r>
          </a:p>
        </p:txBody>
      </p:sp>
      <p:sp>
        <p:nvSpPr>
          <p:cNvPr id="11" name="Title 1"/>
          <p:cNvSpPr>
            <a:spLocks noGrp="1"/>
          </p:cNvSpPr>
          <p:nvPr>
            <p:ph type="title" hasCustomPrompt="1"/>
          </p:nvPr>
        </p:nvSpPr>
        <p:spPr>
          <a:xfrm>
            <a:off x="661743" y="2032776"/>
            <a:ext cx="3938833" cy="1581961"/>
          </a:xfrm>
          <a:prstGeom prst="rect">
            <a:avLst/>
          </a:prstGeom>
        </p:spPr>
        <p:txBody>
          <a:bodyPr anchor="t">
            <a:normAutofit/>
          </a:bodyPr>
          <a:lstStyle>
            <a:lvl1pPr algn="l">
              <a:defRPr sz="3200" b="0" i="0">
                <a:solidFill>
                  <a:schemeClr val="tx1"/>
                </a:solidFill>
                <a:latin typeface="Arial" charset="0"/>
                <a:ea typeface="Arial" charset="0"/>
                <a:cs typeface="Arial" charset="0"/>
              </a:defRPr>
            </a:lvl1pPr>
          </a:lstStyle>
          <a:p>
            <a:r>
              <a:rPr lang="en-US"/>
              <a:t>Thank you</a:t>
            </a:r>
            <a:br>
              <a:rPr lang="en-US"/>
            </a:br>
            <a:r>
              <a:rPr lang="en-US">
                <a:solidFill>
                  <a:srgbClr val="00B0F0"/>
                </a:solidFill>
              </a:rPr>
              <a:t>Merci</a:t>
            </a:r>
            <a:endParaRPr lang="en-US"/>
          </a:p>
        </p:txBody>
      </p:sp>
      <p:sp>
        <p:nvSpPr>
          <p:cNvPr id="12" name="Text Placeholder 12"/>
          <p:cNvSpPr>
            <a:spLocks noGrp="1"/>
          </p:cNvSpPr>
          <p:nvPr>
            <p:ph type="body" sz="quarter" idx="10" hasCustomPrompt="1"/>
          </p:nvPr>
        </p:nvSpPr>
        <p:spPr>
          <a:xfrm>
            <a:off x="661988" y="4493174"/>
            <a:ext cx="3938587" cy="781188"/>
          </a:xfrm>
          <a:prstGeom prst="rect">
            <a:avLst/>
          </a:prstGeom>
        </p:spPr>
        <p:txBody>
          <a:bodyPr/>
          <a:lstStyle>
            <a:lvl1pPr marL="0" indent="0">
              <a:buFontTx/>
              <a:buNone/>
              <a:defRPr sz="1800"/>
            </a:lvl1pPr>
            <a:lvl3pPr marL="914400" indent="0">
              <a:buFontTx/>
              <a:buNone/>
              <a:defRPr/>
            </a:lvl3pPr>
          </a:lstStyle>
          <a:p>
            <a:pPr lvl="0"/>
            <a:r>
              <a:rPr lang="en-US"/>
              <a:t>Social Handles</a:t>
            </a:r>
          </a:p>
        </p:txBody>
      </p:sp>
      <p:sp>
        <p:nvSpPr>
          <p:cNvPr id="13" name="Text Placeholder 12"/>
          <p:cNvSpPr>
            <a:spLocks noGrp="1"/>
          </p:cNvSpPr>
          <p:nvPr>
            <p:ph type="body" sz="quarter" idx="11"/>
          </p:nvPr>
        </p:nvSpPr>
        <p:spPr>
          <a:xfrm>
            <a:off x="661743" y="4118554"/>
            <a:ext cx="3938587" cy="374620"/>
          </a:xfrm>
          <a:prstGeom prst="rect">
            <a:avLst/>
          </a:prstGeom>
        </p:spPr>
        <p:txBody>
          <a:bodyPr/>
          <a:lstStyle>
            <a:lvl1pPr marL="0" indent="0">
              <a:buFontTx/>
              <a:buNone/>
              <a:defRPr sz="2000" b="1">
                <a:solidFill>
                  <a:srgbClr val="00B0F0"/>
                </a:solidFill>
              </a:defRPr>
            </a:lvl1pPr>
            <a:lvl3pPr marL="914400" indent="0">
              <a:buFontTx/>
              <a:buNone/>
              <a:defRPr/>
            </a:lvl3pPr>
          </a:lstStyle>
          <a:p>
            <a:pPr lvl="0"/>
            <a:r>
              <a:rPr lang="en-US"/>
              <a:t>Click to edit Master text styles</a:t>
            </a:r>
          </a:p>
        </p:txBody>
      </p:sp>
    </p:spTree>
    <p:extLst>
      <p:ext uri="{BB962C8B-B14F-4D97-AF65-F5344CB8AC3E}">
        <p14:creationId xmlns:p14="http://schemas.microsoft.com/office/powerpoint/2010/main" val="33659188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losure Slide 3">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5957888"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
        <p:nvSpPr>
          <p:cNvPr id="4" name="Rectangle 3"/>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Arial" panose="020B0604020202020204"/>
              <a:ea typeface=""/>
              <a:cs typeface=""/>
            </a:endParaRPr>
          </a:p>
        </p:txBody>
      </p:sp>
      <p:sp>
        <p:nvSpPr>
          <p:cNvPr id="6" name="Slide Number Placeholder 5"/>
          <p:cNvSpPr txBox="1">
            <a:spLocks/>
          </p:cNvSpPr>
          <p:nvPr userDrawn="1"/>
        </p:nvSpPr>
        <p:spPr>
          <a:xfrm>
            <a:off x="11392788"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pic>
        <p:nvPicPr>
          <p:cNvPr id="7" name="Picture 6"/>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49822" y="204095"/>
            <a:ext cx="1947186" cy="350306"/>
          </a:xfrm>
          <a:prstGeom prst="rect">
            <a:avLst/>
          </a:prstGeom>
        </p:spPr>
      </p:pic>
      <p:sp>
        <p:nvSpPr>
          <p:cNvPr id="9" name="TextBox 8"/>
          <p:cNvSpPr txBox="1"/>
          <p:nvPr userDrawn="1"/>
        </p:nvSpPr>
        <p:spPr>
          <a:xfrm rot="16200000">
            <a:off x="10098877" y="4771510"/>
            <a:ext cx="3514724" cy="503984"/>
          </a:xfrm>
          <a:prstGeom prst="rect">
            <a:avLst/>
          </a:prstGeom>
          <a:noFill/>
        </p:spPr>
        <p:txBody>
          <a:bodyPr wrap="square" rtlCol="0">
            <a:spAutoFit/>
          </a:bodyPr>
          <a:lstStyle/>
          <a:p>
            <a:pPr>
              <a:lnSpc>
                <a:spcPts val="1560"/>
              </a:lnSpc>
            </a:pPr>
            <a:r>
              <a:rPr lang="en-US" b="1">
                <a:solidFill>
                  <a:srgbClr val="00B0F0"/>
                </a:solidFill>
                <a:latin typeface="Arial" charset="0"/>
                <a:ea typeface="Arial" charset="0"/>
                <a:cs typeface="Arial" charset="0"/>
              </a:rPr>
              <a:t>Discovery,</a:t>
            </a:r>
          </a:p>
          <a:p>
            <a:pPr>
              <a:lnSpc>
                <a:spcPts val="1560"/>
              </a:lnSpc>
            </a:pPr>
            <a:r>
              <a:rPr lang="en-US" b="1">
                <a:solidFill>
                  <a:srgbClr val="00B0F0"/>
                </a:solidFill>
                <a:latin typeface="Arial" charset="0"/>
                <a:ea typeface="Arial" charset="0"/>
                <a:cs typeface="Arial" charset="0"/>
              </a:rPr>
              <a:t>accelerated</a:t>
            </a:r>
          </a:p>
        </p:txBody>
      </p:sp>
      <p:sp>
        <p:nvSpPr>
          <p:cNvPr id="11" name="Title 1"/>
          <p:cNvSpPr>
            <a:spLocks noGrp="1"/>
          </p:cNvSpPr>
          <p:nvPr>
            <p:ph type="title" hasCustomPrompt="1"/>
          </p:nvPr>
        </p:nvSpPr>
        <p:spPr>
          <a:xfrm>
            <a:off x="661743" y="2032776"/>
            <a:ext cx="3938833" cy="1581961"/>
          </a:xfrm>
          <a:prstGeom prst="rect">
            <a:avLst/>
          </a:prstGeom>
        </p:spPr>
        <p:txBody>
          <a:bodyPr anchor="t">
            <a:normAutofit/>
          </a:bodyPr>
          <a:lstStyle>
            <a:lvl1pPr algn="l">
              <a:defRPr sz="3200" b="0" i="0">
                <a:solidFill>
                  <a:schemeClr val="tx1"/>
                </a:solidFill>
                <a:latin typeface="Arial" charset="0"/>
                <a:ea typeface="Arial" charset="0"/>
                <a:cs typeface="Arial" charset="0"/>
              </a:defRPr>
            </a:lvl1pPr>
          </a:lstStyle>
          <a:p>
            <a:r>
              <a:rPr lang="en-US"/>
              <a:t>Thank you</a:t>
            </a:r>
            <a:br>
              <a:rPr lang="en-US"/>
            </a:br>
            <a:r>
              <a:rPr lang="en-US">
                <a:solidFill>
                  <a:srgbClr val="00B0F0"/>
                </a:solidFill>
              </a:rPr>
              <a:t>Merci</a:t>
            </a:r>
            <a:endParaRPr lang="en-US"/>
          </a:p>
        </p:txBody>
      </p:sp>
      <p:sp>
        <p:nvSpPr>
          <p:cNvPr id="12" name="Text Placeholder 12"/>
          <p:cNvSpPr>
            <a:spLocks noGrp="1"/>
          </p:cNvSpPr>
          <p:nvPr>
            <p:ph type="body" sz="quarter" idx="10" hasCustomPrompt="1"/>
          </p:nvPr>
        </p:nvSpPr>
        <p:spPr>
          <a:xfrm>
            <a:off x="661988" y="4493174"/>
            <a:ext cx="3938587" cy="781188"/>
          </a:xfrm>
          <a:prstGeom prst="rect">
            <a:avLst/>
          </a:prstGeom>
        </p:spPr>
        <p:txBody>
          <a:bodyPr/>
          <a:lstStyle>
            <a:lvl1pPr marL="0" indent="0">
              <a:buFontTx/>
              <a:buNone/>
              <a:defRPr sz="1800"/>
            </a:lvl1pPr>
            <a:lvl3pPr marL="914400" indent="0">
              <a:buFontTx/>
              <a:buNone/>
              <a:defRPr/>
            </a:lvl3pPr>
          </a:lstStyle>
          <a:p>
            <a:pPr lvl="0"/>
            <a:r>
              <a:rPr lang="en-US"/>
              <a:t>Social Handles</a:t>
            </a:r>
          </a:p>
        </p:txBody>
      </p:sp>
      <p:sp>
        <p:nvSpPr>
          <p:cNvPr id="13" name="Text Placeholder 12"/>
          <p:cNvSpPr>
            <a:spLocks noGrp="1"/>
          </p:cNvSpPr>
          <p:nvPr>
            <p:ph type="body" sz="quarter" idx="11"/>
          </p:nvPr>
        </p:nvSpPr>
        <p:spPr>
          <a:xfrm>
            <a:off x="661743" y="4118554"/>
            <a:ext cx="3938587" cy="374620"/>
          </a:xfrm>
          <a:prstGeom prst="rect">
            <a:avLst/>
          </a:prstGeom>
        </p:spPr>
        <p:txBody>
          <a:bodyPr/>
          <a:lstStyle>
            <a:lvl1pPr marL="0" indent="0">
              <a:buFontTx/>
              <a:buNone/>
              <a:defRPr sz="2000" b="1">
                <a:solidFill>
                  <a:srgbClr val="00B0F0"/>
                </a:solidFill>
              </a:defRPr>
            </a:lvl1pPr>
            <a:lvl3pPr marL="914400" indent="0">
              <a:buFontTx/>
              <a:buNone/>
              <a:defRPr/>
            </a:lvl3pPr>
          </a:lstStyle>
          <a:p>
            <a:pPr lvl="0"/>
            <a:r>
              <a:rPr lang="en-US"/>
              <a:t>Click to edit Master text styles</a:t>
            </a:r>
          </a:p>
        </p:txBody>
      </p:sp>
    </p:spTree>
    <p:extLst>
      <p:ext uri="{BB962C8B-B14F-4D97-AF65-F5344CB8AC3E}">
        <p14:creationId xmlns:p14="http://schemas.microsoft.com/office/powerpoint/2010/main" val="404497224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losure Slide 4">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5957888"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
        <p:nvSpPr>
          <p:cNvPr id="4" name="Rectangle 3"/>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Arial" panose="020B0604020202020204"/>
              <a:ea typeface=""/>
              <a:cs typeface=""/>
            </a:endParaRPr>
          </a:p>
        </p:txBody>
      </p:sp>
      <p:sp>
        <p:nvSpPr>
          <p:cNvPr id="6" name="Slide Number Placeholder 5"/>
          <p:cNvSpPr txBox="1">
            <a:spLocks/>
          </p:cNvSpPr>
          <p:nvPr userDrawn="1"/>
        </p:nvSpPr>
        <p:spPr>
          <a:xfrm>
            <a:off x="11392788"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pic>
        <p:nvPicPr>
          <p:cNvPr id="7" name="Picture 6"/>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49822" y="204095"/>
            <a:ext cx="1947186" cy="350306"/>
          </a:xfrm>
          <a:prstGeom prst="rect">
            <a:avLst/>
          </a:prstGeom>
        </p:spPr>
      </p:pic>
      <p:sp>
        <p:nvSpPr>
          <p:cNvPr id="9" name="TextBox 8"/>
          <p:cNvSpPr txBox="1"/>
          <p:nvPr userDrawn="1"/>
        </p:nvSpPr>
        <p:spPr>
          <a:xfrm rot="16200000">
            <a:off x="10098877" y="4771510"/>
            <a:ext cx="3514724" cy="503984"/>
          </a:xfrm>
          <a:prstGeom prst="rect">
            <a:avLst/>
          </a:prstGeom>
          <a:noFill/>
        </p:spPr>
        <p:txBody>
          <a:bodyPr wrap="square" rtlCol="0">
            <a:spAutoFit/>
          </a:bodyPr>
          <a:lstStyle/>
          <a:p>
            <a:pPr>
              <a:lnSpc>
                <a:spcPts val="1560"/>
              </a:lnSpc>
            </a:pPr>
            <a:r>
              <a:rPr lang="en-US" b="1">
                <a:solidFill>
                  <a:srgbClr val="00B0F0"/>
                </a:solidFill>
                <a:latin typeface="Arial" charset="0"/>
                <a:ea typeface="Arial" charset="0"/>
                <a:cs typeface="Arial" charset="0"/>
              </a:rPr>
              <a:t>Discovery,</a:t>
            </a:r>
          </a:p>
          <a:p>
            <a:pPr>
              <a:lnSpc>
                <a:spcPts val="1560"/>
              </a:lnSpc>
            </a:pPr>
            <a:r>
              <a:rPr lang="en-US" b="1">
                <a:solidFill>
                  <a:srgbClr val="00B0F0"/>
                </a:solidFill>
                <a:latin typeface="Arial" charset="0"/>
                <a:ea typeface="Arial" charset="0"/>
                <a:cs typeface="Arial" charset="0"/>
              </a:rPr>
              <a:t>accelerated</a:t>
            </a:r>
          </a:p>
        </p:txBody>
      </p:sp>
      <p:sp>
        <p:nvSpPr>
          <p:cNvPr id="11" name="Title 1"/>
          <p:cNvSpPr>
            <a:spLocks noGrp="1"/>
          </p:cNvSpPr>
          <p:nvPr>
            <p:ph type="title" hasCustomPrompt="1"/>
          </p:nvPr>
        </p:nvSpPr>
        <p:spPr>
          <a:xfrm>
            <a:off x="661743" y="2032776"/>
            <a:ext cx="3938833" cy="1581961"/>
          </a:xfrm>
          <a:prstGeom prst="rect">
            <a:avLst/>
          </a:prstGeom>
        </p:spPr>
        <p:txBody>
          <a:bodyPr anchor="t">
            <a:normAutofit/>
          </a:bodyPr>
          <a:lstStyle>
            <a:lvl1pPr algn="l">
              <a:defRPr sz="3200" b="0" i="0">
                <a:solidFill>
                  <a:schemeClr val="tx1"/>
                </a:solidFill>
                <a:latin typeface="Arial" charset="0"/>
                <a:ea typeface="Arial" charset="0"/>
                <a:cs typeface="Arial" charset="0"/>
              </a:defRPr>
            </a:lvl1pPr>
          </a:lstStyle>
          <a:p>
            <a:r>
              <a:rPr lang="en-US"/>
              <a:t>Thank you</a:t>
            </a:r>
            <a:br>
              <a:rPr lang="en-US"/>
            </a:br>
            <a:r>
              <a:rPr lang="en-US">
                <a:solidFill>
                  <a:srgbClr val="00B0F0"/>
                </a:solidFill>
              </a:rPr>
              <a:t>Merci</a:t>
            </a:r>
            <a:endParaRPr lang="en-US"/>
          </a:p>
        </p:txBody>
      </p:sp>
      <p:sp>
        <p:nvSpPr>
          <p:cNvPr id="12" name="Text Placeholder 12"/>
          <p:cNvSpPr>
            <a:spLocks noGrp="1"/>
          </p:cNvSpPr>
          <p:nvPr>
            <p:ph type="body" sz="quarter" idx="10" hasCustomPrompt="1"/>
          </p:nvPr>
        </p:nvSpPr>
        <p:spPr>
          <a:xfrm>
            <a:off x="661988" y="4493174"/>
            <a:ext cx="3938587" cy="781188"/>
          </a:xfrm>
          <a:prstGeom prst="rect">
            <a:avLst/>
          </a:prstGeom>
        </p:spPr>
        <p:txBody>
          <a:bodyPr/>
          <a:lstStyle>
            <a:lvl1pPr marL="0" indent="0">
              <a:buFontTx/>
              <a:buNone/>
              <a:defRPr sz="1800"/>
            </a:lvl1pPr>
            <a:lvl3pPr marL="914400" indent="0">
              <a:buFontTx/>
              <a:buNone/>
              <a:defRPr/>
            </a:lvl3pPr>
          </a:lstStyle>
          <a:p>
            <a:pPr lvl="0"/>
            <a:r>
              <a:rPr lang="en-US"/>
              <a:t>Social Handles</a:t>
            </a:r>
          </a:p>
        </p:txBody>
      </p:sp>
      <p:sp>
        <p:nvSpPr>
          <p:cNvPr id="13" name="Text Placeholder 12"/>
          <p:cNvSpPr>
            <a:spLocks noGrp="1"/>
          </p:cNvSpPr>
          <p:nvPr>
            <p:ph type="body" sz="quarter" idx="11"/>
          </p:nvPr>
        </p:nvSpPr>
        <p:spPr>
          <a:xfrm>
            <a:off x="661743" y="4118554"/>
            <a:ext cx="3938587" cy="374620"/>
          </a:xfrm>
          <a:prstGeom prst="rect">
            <a:avLst/>
          </a:prstGeom>
        </p:spPr>
        <p:txBody>
          <a:bodyPr/>
          <a:lstStyle>
            <a:lvl1pPr marL="0" indent="0">
              <a:buFontTx/>
              <a:buNone/>
              <a:defRPr sz="2000" b="1">
                <a:solidFill>
                  <a:srgbClr val="00B0F0"/>
                </a:solidFill>
              </a:defRPr>
            </a:lvl1pPr>
            <a:lvl3pPr marL="914400" indent="0">
              <a:buFontTx/>
              <a:buNone/>
              <a:defRPr/>
            </a:lvl3pPr>
          </a:lstStyle>
          <a:p>
            <a:pPr lvl="0"/>
            <a:r>
              <a:rPr lang="en-US"/>
              <a:t>Click to edit Master text styles</a:t>
            </a:r>
          </a:p>
        </p:txBody>
      </p:sp>
    </p:spTree>
    <p:extLst>
      <p:ext uri="{BB962C8B-B14F-4D97-AF65-F5344CB8AC3E}">
        <p14:creationId xmlns:p14="http://schemas.microsoft.com/office/powerpoint/2010/main" val="57803497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losure Slide 5">
    <p:spTree>
      <p:nvGrpSpPr>
        <p:cNvPr id="1" name=""/>
        <p:cNvGrpSpPr/>
        <p:nvPr/>
      </p:nvGrpSpPr>
      <p:grpSpPr>
        <a:xfrm>
          <a:off x="0" y="0"/>
          <a:ext cx="0" cy="0"/>
          <a:chOff x="0" y="0"/>
          <a:chExt cx="0" cy="0"/>
        </a:xfrm>
      </p:grpSpPr>
      <p:sp>
        <p:nvSpPr>
          <p:cNvPr id="4" name="Rectangle 3"/>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Arial" panose="020B0604020202020204"/>
              <a:ea typeface=""/>
              <a:cs typeface=""/>
            </a:endParaRPr>
          </a:p>
        </p:txBody>
      </p:sp>
      <p:sp>
        <p:nvSpPr>
          <p:cNvPr id="5" name="Slide Number Placeholder 5"/>
          <p:cNvSpPr txBox="1">
            <a:spLocks/>
          </p:cNvSpPr>
          <p:nvPr userDrawn="1"/>
        </p:nvSpPr>
        <p:spPr>
          <a:xfrm>
            <a:off x="11392788"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49822" y="204095"/>
            <a:ext cx="1947186" cy="350306"/>
          </a:xfrm>
          <a:prstGeom prst="rect">
            <a:avLst/>
          </a:prstGeom>
        </p:spPr>
      </p:pic>
      <p:sp>
        <p:nvSpPr>
          <p:cNvPr id="7" name="TextBox 6"/>
          <p:cNvSpPr txBox="1"/>
          <p:nvPr userDrawn="1"/>
        </p:nvSpPr>
        <p:spPr>
          <a:xfrm rot="16200000">
            <a:off x="10098877" y="4771510"/>
            <a:ext cx="3514724" cy="503984"/>
          </a:xfrm>
          <a:prstGeom prst="rect">
            <a:avLst/>
          </a:prstGeom>
          <a:noFill/>
        </p:spPr>
        <p:txBody>
          <a:bodyPr wrap="square" rtlCol="0">
            <a:spAutoFit/>
          </a:bodyPr>
          <a:lstStyle/>
          <a:p>
            <a:pPr>
              <a:lnSpc>
                <a:spcPts val="1560"/>
              </a:lnSpc>
            </a:pPr>
            <a:r>
              <a:rPr lang="en-US" b="1">
                <a:solidFill>
                  <a:srgbClr val="00B0F0"/>
                </a:solidFill>
                <a:latin typeface="Arial" charset="0"/>
                <a:ea typeface="Arial" charset="0"/>
                <a:cs typeface="Arial" charset="0"/>
              </a:rPr>
              <a:t>Discovery,</a:t>
            </a:r>
          </a:p>
          <a:p>
            <a:pPr>
              <a:lnSpc>
                <a:spcPts val="1560"/>
              </a:lnSpc>
            </a:pPr>
            <a:r>
              <a:rPr lang="en-US" b="1">
                <a:solidFill>
                  <a:srgbClr val="00B0F0"/>
                </a:solidFill>
                <a:latin typeface="Arial" charset="0"/>
                <a:ea typeface="Arial" charset="0"/>
                <a:cs typeface="Arial" charset="0"/>
              </a:rPr>
              <a:t>accelerated</a:t>
            </a:r>
          </a:p>
        </p:txBody>
      </p:sp>
      <p:sp>
        <p:nvSpPr>
          <p:cNvPr id="8" name="Title 1"/>
          <p:cNvSpPr>
            <a:spLocks noGrp="1"/>
          </p:cNvSpPr>
          <p:nvPr>
            <p:ph type="title" hasCustomPrompt="1"/>
          </p:nvPr>
        </p:nvSpPr>
        <p:spPr>
          <a:xfrm>
            <a:off x="661743" y="2032776"/>
            <a:ext cx="3938833" cy="1581961"/>
          </a:xfrm>
          <a:prstGeom prst="rect">
            <a:avLst/>
          </a:prstGeom>
        </p:spPr>
        <p:txBody>
          <a:bodyPr anchor="t">
            <a:normAutofit/>
          </a:bodyPr>
          <a:lstStyle>
            <a:lvl1pPr algn="l">
              <a:defRPr sz="3200" b="0" i="0">
                <a:solidFill>
                  <a:schemeClr val="tx1"/>
                </a:solidFill>
                <a:latin typeface="Arial" charset="0"/>
                <a:ea typeface="Arial" charset="0"/>
                <a:cs typeface="Arial" charset="0"/>
              </a:defRPr>
            </a:lvl1pPr>
          </a:lstStyle>
          <a:p>
            <a:r>
              <a:rPr lang="en-US"/>
              <a:t>Thank you</a:t>
            </a:r>
            <a:br>
              <a:rPr lang="en-US"/>
            </a:br>
            <a:r>
              <a:rPr lang="en-US">
                <a:solidFill>
                  <a:srgbClr val="00B0F0"/>
                </a:solidFill>
              </a:rPr>
              <a:t>Merci</a:t>
            </a:r>
            <a:endParaRPr lang="en-US"/>
          </a:p>
        </p:txBody>
      </p:sp>
      <p:sp>
        <p:nvSpPr>
          <p:cNvPr id="9" name="Text Placeholder 12"/>
          <p:cNvSpPr>
            <a:spLocks noGrp="1"/>
          </p:cNvSpPr>
          <p:nvPr>
            <p:ph type="body" sz="quarter" idx="10" hasCustomPrompt="1"/>
          </p:nvPr>
        </p:nvSpPr>
        <p:spPr>
          <a:xfrm>
            <a:off x="661988" y="4493174"/>
            <a:ext cx="3938587" cy="781188"/>
          </a:xfrm>
          <a:prstGeom prst="rect">
            <a:avLst/>
          </a:prstGeom>
        </p:spPr>
        <p:txBody>
          <a:bodyPr/>
          <a:lstStyle>
            <a:lvl1pPr marL="0" indent="0">
              <a:buFontTx/>
              <a:buNone/>
              <a:defRPr sz="1800"/>
            </a:lvl1pPr>
            <a:lvl3pPr marL="914400" indent="0">
              <a:buFontTx/>
              <a:buNone/>
              <a:defRPr/>
            </a:lvl3pPr>
          </a:lstStyle>
          <a:p>
            <a:pPr lvl="0"/>
            <a:r>
              <a:rPr lang="en-US"/>
              <a:t>Social Handles</a:t>
            </a:r>
          </a:p>
        </p:txBody>
      </p:sp>
      <p:sp>
        <p:nvSpPr>
          <p:cNvPr id="10" name="Text Placeholder 12"/>
          <p:cNvSpPr>
            <a:spLocks noGrp="1"/>
          </p:cNvSpPr>
          <p:nvPr>
            <p:ph type="body" sz="quarter" idx="11"/>
          </p:nvPr>
        </p:nvSpPr>
        <p:spPr>
          <a:xfrm>
            <a:off x="661743" y="4118554"/>
            <a:ext cx="3938587" cy="374620"/>
          </a:xfrm>
          <a:prstGeom prst="rect">
            <a:avLst/>
          </a:prstGeom>
        </p:spPr>
        <p:txBody>
          <a:bodyPr/>
          <a:lstStyle>
            <a:lvl1pPr marL="0" indent="0">
              <a:buFontTx/>
              <a:buNone/>
              <a:defRPr sz="2000" b="1">
                <a:solidFill>
                  <a:srgbClr val="00B0F0"/>
                </a:solidFill>
              </a:defRPr>
            </a:lvl1pPr>
            <a:lvl3pPr marL="914400" indent="0">
              <a:buFontTx/>
              <a:buNone/>
              <a:defRPr/>
            </a:lvl3pPr>
          </a:lstStyle>
          <a:p>
            <a:pPr lvl="0"/>
            <a:r>
              <a:rPr lang="en-US"/>
              <a:t>Click to edit Master text styles</a:t>
            </a:r>
          </a:p>
        </p:txBody>
      </p:sp>
    </p:spTree>
    <p:extLst>
      <p:ext uri="{BB962C8B-B14F-4D97-AF65-F5344CB8AC3E}">
        <p14:creationId xmlns:p14="http://schemas.microsoft.com/office/powerpoint/2010/main" val="424672673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Slide Number Placeholder 5"/>
          <p:cNvSpPr txBox="1">
            <a:spLocks/>
          </p:cNvSpPr>
          <p:nvPr userDrawn="1"/>
        </p:nvSpPr>
        <p:spPr>
          <a:xfrm>
            <a:off x="11392788"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sp>
        <p:nvSpPr>
          <p:cNvPr id="3" name="Title 1"/>
          <p:cNvSpPr>
            <a:spLocks noGrp="1"/>
          </p:cNvSpPr>
          <p:nvPr>
            <p:ph type="title"/>
          </p:nvPr>
        </p:nvSpPr>
        <p:spPr>
          <a:xfrm>
            <a:off x="661743" y="2032776"/>
            <a:ext cx="3938833" cy="1581961"/>
          </a:xfrm>
          <a:prstGeom prst="rect">
            <a:avLst/>
          </a:prstGeom>
        </p:spPr>
        <p:txBody>
          <a:bodyPr anchor="t">
            <a:normAutofit/>
          </a:bodyPr>
          <a:lstStyle>
            <a:lvl1pPr algn="l">
              <a:defRPr sz="3200" b="0" i="0">
                <a:solidFill>
                  <a:schemeClr val="tx1"/>
                </a:solidFill>
                <a:latin typeface="Arial" charset="0"/>
                <a:ea typeface="Arial" charset="0"/>
                <a:cs typeface="Arial" charset="0"/>
              </a:defRPr>
            </a:lvl1pPr>
          </a:lstStyle>
          <a:p>
            <a:r>
              <a:rPr lang="en-US"/>
              <a:t>Click to edit Master title style</a:t>
            </a:r>
          </a:p>
        </p:txBody>
      </p:sp>
    </p:spTree>
    <p:extLst>
      <p:ext uri="{BB962C8B-B14F-4D97-AF65-F5344CB8AC3E}">
        <p14:creationId xmlns:p14="http://schemas.microsoft.com/office/powerpoint/2010/main" val="28596705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yclotron">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97316030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ARIEL">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ctangle 1"/>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275921267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Meson Hall">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348407680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heory">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5937440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D578DC-46C0-834B-A6EB-594D7774250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7E9D703-51D7-3F46-9B4B-20CB6D16D522}"/>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8EAA2D9-E06A-3142-929B-FE8CB59FC9AA}"/>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D70DB70-19F4-FE47-ABA6-6F1F68A0E04E}"/>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90B15372-C264-3846-81AD-B5629A5C530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983DFA-6C5F-2F4A-B954-7A21BA2304F7}"/>
              </a:ext>
            </a:extLst>
          </p:cNvPr>
          <p:cNvSpPr>
            <a:spLocks noGrp="1"/>
          </p:cNvSpPr>
          <p:nvPr>
            <p:ph type="sldNum" sz="quarter" idx="12"/>
          </p:nvPr>
        </p:nvSpPr>
        <p:spPr/>
        <p:txBody>
          <a:bodyPr/>
          <a:lstStyle/>
          <a:p>
            <a:fld id="{D8EEF7A5-0C3A-5B49-8BA7-8AC21D8FBA03}" type="slidenum">
              <a:rPr lang="en-US" smtClean="0"/>
              <a:t>‹#›</a:t>
            </a:fld>
            <a:endParaRPr lang="en-US"/>
          </a:p>
        </p:txBody>
      </p:sp>
    </p:spTree>
    <p:extLst>
      <p:ext uri="{BB962C8B-B14F-4D97-AF65-F5344CB8AC3E}">
        <p14:creationId xmlns:p14="http://schemas.microsoft.com/office/powerpoint/2010/main" val="132248687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yclotron Group">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34742994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afety">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7477580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tudents">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292138800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RIB">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415595023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Remote Handling 1">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87512317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Remote Handling 2">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41909193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Remote Handling 3">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316357825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Remote Handling 4">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407971625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PIF NIF">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202985084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AN">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3481581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660F85-0C2F-CE49-9F8A-9E21B3DDC3B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0AEE599-984D-E247-BBEF-DCA56189510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1CCED082-E9D8-5444-8CF3-396C27D2CFB1}"/>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C275317-B077-E549-9309-FE2DF5EB178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D22F5F3-0A74-0B4A-8373-F65BC32958C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5279320-A2CB-5942-A50A-A442F3F7F4BC}"/>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64BC9324-99AB-4D4A-B09B-C7DA1B25E86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BBFBA53-CDB9-1044-9106-8AF0D78D26A5}"/>
              </a:ext>
            </a:extLst>
          </p:cNvPr>
          <p:cNvSpPr>
            <a:spLocks noGrp="1"/>
          </p:cNvSpPr>
          <p:nvPr>
            <p:ph type="sldNum" sz="quarter" idx="12"/>
          </p:nvPr>
        </p:nvSpPr>
        <p:spPr/>
        <p:txBody>
          <a:bodyPr/>
          <a:lstStyle/>
          <a:p>
            <a:fld id="{D8EEF7A5-0C3A-5B49-8BA7-8AC21D8FBA03}" type="slidenum">
              <a:rPr lang="en-US" smtClean="0"/>
              <a:t>‹#›</a:t>
            </a:fld>
            <a:endParaRPr lang="en-US"/>
          </a:p>
        </p:txBody>
      </p:sp>
    </p:spTree>
    <p:extLst>
      <p:ext uri="{BB962C8B-B14F-4D97-AF65-F5344CB8AC3E}">
        <p14:creationId xmlns:p14="http://schemas.microsoft.com/office/powerpoint/2010/main" val="3172273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ALPHA">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280568175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DRAGON">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90358859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ISOSIM">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93703057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Helium Recycling">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Rectangle 5"/>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55163139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R-13">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33794547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R-13 2">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66912361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DESCAN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410071355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DESCANT 2">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52295277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er Tapes">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90553358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Design Drafts">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3000731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80AADE-A67C-DF41-BF42-80F95B5951F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40F781C-DACC-D04A-A8D6-8BD2D471817F}"/>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29269459-B71D-C24D-8999-9FFD7F83A3E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D47B7DF-597B-DC44-859F-BA279CF83737}"/>
              </a:ext>
            </a:extLst>
          </p:cNvPr>
          <p:cNvSpPr>
            <a:spLocks noGrp="1"/>
          </p:cNvSpPr>
          <p:nvPr>
            <p:ph type="sldNum" sz="quarter" idx="12"/>
          </p:nvPr>
        </p:nvSpPr>
        <p:spPr/>
        <p:txBody>
          <a:bodyPr/>
          <a:lstStyle/>
          <a:p>
            <a:fld id="{D8EEF7A5-0C3A-5B49-8BA7-8AC21D8FBA03}" type="slidenum">
              <a:rPr lang="en-US" smtClean="0"/>
              <a:t>‹#›</a:t>
            </a:fld>
            <a:endParaRPr lang="en-US"/>
          </a:p>
        </p:txBody>
      </p:sp>
    </p:spTree>
    <p:extLst>
      <p:ext uri="{BB962C8B-B14F-4D97-AF65-F5344CB8AC3E}">
        <p14:creationId xmlns:p14="http://schemas.microsoft.com/office/powerpoint/2010/main" val="263949300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Rabbit Lin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64668311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Machine Shop">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379019335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ontrol Room 1">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75049839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ontrol Room 2">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44487744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ontrol Room 3">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375889199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Paper Clips">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370828420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CCDD3677-4C9B-4970-A539-889BA99E5C6A}" type="slidenum">
              <a:rPr lang="en-US" smtClean="0"/>
              <a:t>‹#›</a:t>
            </a:fld>
            <a:endParaRPr lang="en-US"/>
          </a:p>
        </p:txBody>
      </p:sp>
    </p:spTree>
    <p:extLst>
      <p:ext uri="{BB962C8B-B14F-4D97-AF65-F5344CB8AC3E}">
        <p14:creationId xmlns:p14="http://schemas.microsoft.com/office/powerpoint/2010/main" val="276036062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528668" y="1"/>
            <a:ext cx="8157136" cy="626535"/>
          </a:xfrm>
          <a:prstGeom prst="rect">
            <a:avLst/>
          </a:prstGeom>
        </p:spPr>
        <p:txBody>
          <a:bodyPr lIns="121917" tIns="60958" rIns="121917" bIns="60958"/>
          <a:lstStyle>
            <a:lvl1pPr>
              <a:defRPr>
                <a:latin typeface="Myriad Pro SemiExt" pitchFamily="34" charset="0"/>
              </a:defRPr>
            </a:lvl1pPr>
          </a:lstStyle>
          <a:p>
            <a:r>
              <a:rPr lang="en-US"/>
              <a:t>Click to edit Master title style</a:t>
            </a:r>
          </a:p>
        </p:txBody>
      </p:sp>
      <p:sp>
        <p:nvSpPr>
          <p:cNvPr id="3" name="Content Placeholder 2"/>
          <p:cNvSpPr>
            <a:spLocks noGrp="1"/>
          </p:cNvSpPr>
          <p:nvPr>
            <p:ph sz="half" idx="1"/>
          </p:nvPr>
        </p:nvSpPr>
        <p:spPr>
          <a:xfrm>
            <a:off x="609600" y="2558521"/>
            <a:ext cx="5384800" cy="3394075"/>
          </a:xfrm>
          <a:prstGeom prst="rect">
            <a:avLst/>
          </a:prstGeom>
        </p:spPr>
        <p:txBody>
          <a:bodyPr lIns="121917" tIns="60958" rIns="121917" bIns="60958"/>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2558521"/>
            <a:ext cx="5384800" cy="3394075"/>
          </a:xfrm>
          <a:prstGeom prst="rect">
            <a:avLst/>
          </a:prstGeom>
        </p:spPr>
        <p:txBody>
          <a:bodyPr lIns="121917" tIns="60958" rIns="121917" bIns="60958"/>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503675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321313-7917-41C0-88BE-CC11AC72921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4577E10F-CB24-40EB-8F3C-F1A18FE016B9}"/>
              </a:ext>
            </a:extLst>
          </p:cNvPr>
          <p:cNvSpPr>
            <a:spLocks noGrp="1"/>
          </p:cNvSpPr>
          <p:nvPr>
            <p:ph type="dt" sz="half" idx="10"/>
          </p:nvPr>
        </p:nvSpPr>
        <p:spPr>
          <a:xfrm>
            <a:off x="838200" y="6356350"/>
            <a:ext cx="2743200" cy="365125"/>
          </a:xfrm>
          <a:prstGeom prst="rect">
            <a:avLst/>
          </a:prstGeom>
        </p:spPr>
        <p:txBody>
          <a:bodyPr/>
          <a:lstStyle/>
          <a:p>
            <a:endParaRPr lang="en-CA"/>
          </a:p>
        </p:txBody>
      </p:sp>
      <p:sp>
        <p:nvSpPr>
          <p:cNvPr id="4" name="Footer Placeholder 3">
            <a:extLst>
              <a:ext uri="{FF2B5EF4-FFF2-40B4-BE49-F238E27FC236}">
                <a16:creationId xmlns:a16="http://schemas.microsoft.com/office/drawing/2014/main" id="{7F6F923B-D830-4618-A1D0-9D6DE836D686}"/>
              </a:ext>
            </a:extLst>
          </p:cNvPr>
          <p:cNvSpPr>
            <a:spLocks noGrp="1"/>
          </p:cNvSpPr>
          <p:nvPr>
            <p:ph type="ftr" sz="quarter" idx="11"/>
          </p:nvPr>
        </p:nvSpPr>
        <p:spPr>
          <a:xfrm>
            <a:off x="4038600" y="6356350"/>
            <a:ext cx="4114800" cy="365125"/>
          </a:xfrm>
          <a:prstGeom prst="rect">
            <a:avLst/>
          </a:prstGeom>
        </p:spPr>
        <p:txBody>
          <a:bodyPr/>
          <a:lstStyle/>
          <a:p>
            <a:endParaRPr lang="en-CA"/>
          </a:p>
        </p:txBody>
      </p:sp>
      <p:sp>
        <p:nvSpPr>
          <p:cNvPr id="5" name="Slide Number Placeholder 4">
            <a:extLst>
              <a:ext uri="{FF2B5EF4-FFF2-40B4-BE49-F238E27FC236}">
                <a16:creationId xmlns:a16="http://schemas.microsoft.com/office/drawing/2014/main" id="{B941ACB5-F598-4191-80CF-E8A9B98F0054}"/>
              </a:ext>
            </a:extLst>
          </p:cNvPr>
          <p:cNvSpPr>
            <a:spLocks noGrp="1"/>
          </p:cNvSpPr>
          <p:nvPr>
            <p:ph type="sldNum" sz="quarter" idx="12"/>
          </p:nvPr>
        </p:nvSpPr>
        <p:spPr>
          <a:xfrm>
            <a:off x="8610600" y="6356350"/>
            <a:ext cx="2743200" cy="365125"/>
          </a:xfrm>
          <a:prstGeom prst="rect">
            <a:avLst/>
          </a:prstGeom>
        </p:spPr>
        <p:txBody>
          <a:bodyPr/>
          <a:lstStyle/>
          <a:p>
            <a:fld id="{14C8D780-B3A0-4885-918A-3AF6DEC7C3D0}" type="slidenum">
              <a:rPr lang="en-CA" smtClean="0"/>
              <a:t>‹#›</a:t>
            </a:fld>
            <a:endParaRPr lang="en-CA"/>
          </a:p>
        </p:txBody>
      </p:sp>
    </p:spTree>
    <p:extLst>
      <p:ext uri="{BB962C8B-B14F-4D97-AF65-F5344CB8AC3E}">
        <p14:creationId xmlns:p14="http://schemas.microsoft.com/office/powerpoint/2010/main" val="29685048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D9A5DD8-9271-3143-8323-4EBFD8E89DCC}"/>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3AB6E1C5-BC85-4241-B86A-E8F9A0E2C0C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71546DB-155A-3445-82E9-41814BA0D53C}"/>
              </a:ext>
            </a:extLst>
          </p:cNvPr>
          <p:cNvSpPr>
            <a:spLocks noGrp="1"/>
          </p:cNvSpPr>
          <p:nvPr>
            <p:ph type="sldNum" sz="quarter" idx="12"/>
          </p:nvPr>
        </p:nvSpPr>
        <p:spPr/>
        <p:txBody>
          <a:bodyPr/>
          <a:lstStyle/>
          <a:p>
            <a:fld id="{D8EEF7A5-0C3A-5B49-8BA7-8AC21D8FBA03}" type="slidenum">
              <a:rPr lang="en-US" smtClean="0"/>
              <a:t>‹#›</a:t>
            </a:fld>
            <a:endParaRPr lang="en-US"/>
          </a:p>
        </p:txBody>
      </p:sp>
    </p:spTree>
    <p:extLst>
      <p:ext uri="{BB962C8B-B14F-4D97-AF65-F5344CB8AC3E}">
        <p14:creationId xmlns:p14="http://schemas.microsoft.com/office/powerpoint/2010/main" val="31675068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954BE-114C-E142-B053-623474E2534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3CF4BB9-173B-E940-85EA-9C1E207D7E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C5BC1BB-D590-D54E-9597-32EF12968FC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F5FCA37-4539-C649-99B0-7E4C3745F0CD}"/>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683856C3-528D-084A-9E7C-FF7B9EA00D4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069C26B-4EBA-4249-B29A-3F0067779CD5}"/>
              </a:ext>
            </a:extLst>
          </p:cNvPr>
          <p:cNvSpPr>
            <a:spLocks noGrp="1"/>
          </p:cNvSpPr>
          <p:nvPr>
            <p:ph type="sldNum" sz="quarter" idx="12"/>
          </p:nvPr>
        </p:nvSpPr>
        <p:spPr/>
        <p:txBody>
          <a:bodyPr/>
          <a:lstStyle/>
          <a:p>
            <a:fld id="{D8EEF7A5-0C3A-5B49-8BA7-8AC21D8FBA03}" type="slidenum">
              <a:rPr lang="en-US" smtClean="0"/>
              <a:t>‹#›</a:t>
            </a:fld>
            <a:endParaRPr lang="en-US"/>
          </a:p>
        </p:txBody>
      </p:sp>
    </p:spTree>
    <p:extLst>
      <p:ext uri="{BB962C8B-B14F-4D97-AF65-F5344CB8AC3E}">
        <p14:creationId xmlns:p14="http://schemas.microsoft.com/office/powerpoint/2010/main" val="8017526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620AD-211D-CA4B-83E1-AEF5E116F2C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CD99310-1E88-E646-BDA1-CAEBCCFED3F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5EA2C9E-EDEC-BA49-8751-C0ADE1C5B3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69BA6C7-8399-8D4A-9E22-F5134E70D3EA}"/>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236759F5-9797-F144-94E1-B79FF15AFD1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CD291E1-B3D7-3A4F-9C98-02C1DE6CE365}"/>
              </a:ext>
            </a:extLst>
          </p:cNvPr>
          <p:cNvSpPr>
            <a:spLocks noGrp="1"/>
          </p:cNvSpPr>
          <p:nvPr>
            <p:ph type="sldNum" sz="quarter" idx="12"/>
          </p:nvPr>
        </p:nvSpPr>
        <p:spPr/>
        <p:txBody>
          <a:bodyPr/>
          <a:lstStyle/>
          <a:p>
            <a:fld id="{D8EEF7A5-0C3A-5B49-8BA7-8AC21D8FBA03}" type="slidenum">
              <a:rPr lang="en-US" smtClean="0"/>
              <a:t>‹#›</a:t>
            </a:fld>
            <a:endParaRPr lang="en-US"/>
          </a:p>
        </p:txBody>
      </p:sp>
    </p:spTree>
    <p:extLst>
      <p:ext uri="{BB962C8B-B14F-4D97-AF65-F5344CB8AC3E}">
        <p14:creationId xmlns:p14="http://schemas.microsoft.com/office/powerpoint/2010/main" val="20643586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8.xml"/><Relationship Id="rId18" Type="http://schemas.openxmlformats.org/officeDocument/2006/relationships/slideLayout" Target="../slideLayouts/slideLayout33.xml"/><Relationship Id="rId26" Type="http://schemas.openxmlformats.org/officeDocument/2006/relationships/slideLayout" Target="../slideLayouts/slideLayout41.xml"/><Relationship Id="rId39" Type="http://schemas.openxmlformats.org/officeDocument/2006/relationships/slideLayout" Target="../slideLayouts/slideLayout54.xml"/><Relationship Id="rId21" Type="http://schemas.openxmlformats.org/officeDocument/2006/relationships/slideLayout" Target="../slideLayouts/slideLayout36.xml"/><Relationship Id="rId34" Type="http://schemas.openxmlformats.org/officeDocument/2006/relationships/slideLayout" Target="../slideLayouts/slideLayout49.xml"/><Relationship Id="rId42" Type="http://schemas.openxmlformats.org/officeDocument/2006/relationships/slideLayout" Target="../slideLayouts/slideLayout57.xml"/><Relationship Id="rId47" Type="http://schemas.openxmlformats.org/officeDocument/2006/relationships/slideLayout" Target="../slideLayouts/slideLayout62.xml"/><Relationship Id="rId50" Type="http://schemas.openxmlformats.org/officeDocument/2006/relationships/slideLayout" Target="../slideLayouts/slideLayout65.xml"/><Relationship Id="rId7" Type="http://schemas.openxmlformats.org/officeDocument/2006/relationships/slideLayout" Target="../slideLayouts/slideLayout22.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29" Type="http://schemas.openxmlformats.org/officeDocument/2006/relationships/slideLayout" Target="../slideLayouts/slideLayout44.xml"/><Relationship Id="rId11" Type="http://schemas.openxmlformats.org/officeDocument/2006/relationships/slideLayout" Target="../slideLayouts/slideLayout26.xml"/><Relationship Id="rId24" Type="http://schemas.openxmlformats.org/officeDocument/2006/relationships/slideLayout" Target="../slideLayouts/slideLayout39.xml"/><Relationship Id="rId32" Type="http://schemas.openxmlformats.org/officeDocument/2006/relationships/slideLayout" Target="../slideLayouts/slideLayout47.xml"/><Relationship Id="rId37" Type="http://schemas.openxmlformats.org/officeDocument/2006/relationships/slideLayout" Target="../slideLayouts/slideLayout52.xml"/><Relationship Id="rId40" Type="http://schemas.openxmlformats.org/officeDocument/2006/relationships/slideLayout" Target="../slideLayouts/slideLayout55.xml"/><Relationship Id="rId45" Type="http://schemas.openxmlformats.org/officeDocument/2006/relationships/slideLayout" Target="../slideLayouts/slideLayout60.xml"/><Relationship Id="rId53" Type="http://schemas.openxmlformats.org/officeDocument/2006/relationships/slideLayout" Target="../slideLayouts/slideLayout68.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19" Type="http://schemas.openxmlformats.org/officeDocument/2006/relationships/slideLayout" Target="../slideLayouts/slideLayout34.xml"/><Relationship Id="rId31" Type="http://schemas.openxmlformats.org/officeDocument/2006/relationships/slideLayout" Target="../slideLayouts/slideLayout46.xml"/><Relationship Id="rId44" Type="http://schemas.openxmlformats.org/officeDocument/2006/relationships/slideLayout" Target="../slideLayouts/slideLayout59.xml"/><Relationship Id="rId52" Type="http://schemas.openxmlformats.org/officeDocument/2006/relationships/slideLayout" Target="../slideLayouts/slideLayout67.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 Id="rId22" Type="http://schemas.openxmlformats.org/officeDocument/2006/relationships/slideLayout" Target="../slideLayouts/slideLayout37.xml"/><Relationship Id="rId27" Type="http://schemas.openxmlformats.org/officeDocument/2006/relationships/slideLayout" Target="../slideLayouts/slideLayout42.xml"/><Relationship Id="rId30" Type="http://schemas.openxmlformats.org/officeDocument/2006/relationships/slideLayout" Target="../slideLayouts/slideLayout45.xml"/><Relationship Id="rId35" Type="http://schemas.openxmlformats.org/officeDocument/2006/relationships/slideLayout" Target="../slideLayouts/slideLayout50.xml"/><Relationship Id="rId43" Type="http://schemas.openxmlformats.org/officeDocument/2006/relationships/slideLayout" Target="../slideLayouts/slideLayout58.xml"/><Relationship Id="rId48" Type="http://schemas.openxmlformats.org/officeDocument/2006/relationships/slideLayout" Target="../slideLayouts/slideLayout63.xml"/><Relationship Id="rId8" Type="http://schemas.openxmlformats.org/officeDocument/2006/relationships/slideLayout" Target="../slideLayouts/slideLayout23.xml"/><Relationship Id="rId51" Type="http://schemas.openxmlformats.org/officeDocument/2006/relationships/slideLayout" Target="../slideLayouts/slideLayout66.xml"/><Relationship Id="rId3" Type="http://schemas.openxmlformats.org/officeDocument/2006/relationships/slideLayout" Target="../slideLayouts/slideLayout18.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5" Type="http://schemas.openxmlformats.org/officeDocument/2006/relationships/slideLayout" Target="../slideLayouts/slideLayout40.xml"/><Relationship Id="rId33" Type="http://schemas.openxmlformats.org/officeDocument/2006/relationships/slideLayout" Target="../slideLayouts/slideLayout48.xml"/><Relationship Id="rId38" Type="http://schemas.openxmlformats.org/officeDocument/2006/relationships/slideLayout" Target="../slideLayouts/slideLayout53.xml"/><Relationship Id="rId46" Type="http://schemas.openxmlformats.org/officeDocument/2006/relationships/slideLayout" Target="../slideLayouts/slideLayout61.xml"/><Relationship Id="rId20" Type="http://schemas.openxmlformats.org/officeDocument/2006/relationships/slideLayout" Target="../slideLayouts/slideLayout35.xml"/><Relationship Id="rId41" Type="http://schemas.openxmlformats.org/officeDocument/2006/relationships/slideLayout" Target="../slideLayouts/slideLayout56.xml"/><Relationship Id="rId54" Type="http://schemas.openxmlformats.org/officeDocument/2006/relationships/theme" Target="../theme/theme2.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5" Type="http://schemas.openxmlformats.org/officeDocument/2006/relationships/slideLayout" Target="../slideLayouts/slideLayout30.xml"/><Relationship Id="rId23" Type="http://schemas.openxmlformats.org/officeDocument/2006/relationships/slideLayout" Target="../slideLayouts/slideLayout38.xml"/><Relationship Id="rId28" Type="http://schemas.openxmlformats.org/officeDocument/2006/relationships/slideLayout" Target="../slideLayouts/slideLayout43.xml"/><Relationship Id="rId36" Type="http://schemas.openxmlformats.org/officeDocument/2006/relationships/slideLayout" Target="../slideLayouts/slideLayout51.xml"/><Relationship Id="rId4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7FDFB37-AD8F-8243-ABE9-852A74481EF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11391CF-1280-CE49-8D27-6B5EEBBAC06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35C038-23EE-F045-A396-D96B214F9D5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06E79AA7-CD0D-3B41-900C-EB1DD60A6E5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777EC45-35EC-6845-B9C1-3F66F31A390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EEF7A5-0C3A-5B49-8BA7-8AC21D8FBA03}" type="slidenum">
              <a:rPr lang="en-US" smtClean="0"/>
              <a:t>‹#›</a:t>
            </a:fld>
            <a:endParaRPr lang="en-US"/>
          </a:p>
        </p:txBody>
      </p:sp>
    </p:spTree>
    <p:extLst>
      <p:ext uri="{BB962C8B-B14F-4D97-AF65-F5344CB8AC3E}">
        <p14:creationId xmlns:p14="http://schemas.microsoft.com/office/powerpoint/2010/main" val="14878220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715" r:id="rId13"/>
    <p:sldLayoutId id="2147483716" r:id="rId14"/>
    <p:sldLayoutId id="2147483717" r:id="rId15"/>
  </p:sldLayoutIdLst>
  <p:hf sldNum="0"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5100161"/>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 id="2147483681" r:id="rId20"/>
    <p:sldLayoutId id="2147483682" r:id="rId21"/>
    <p:sldLayoutId id="2147483683" r:id="rId22"/>
    <p:sldLayoutId id="2147483684" r:id="rId23"/>
    <p:sldLayoutId id="2147483685" r:id="rId24"/>
    <p:sldLayoutId id="2147483686" r:id="rId25"/>
    <p:sldLayoutId id="2147483687" r:id="rId26"/>
    <p:sldLayoutId id="2147483688" r:id="rId27"/>
    <p:sldLayoutId id="2147483689" r:id="rId28"/>
    <p:sldLayoutId id="2147483690" r:id="rId29"/>
    <p:sldLayoutId id="2147483691" r:id="rId30"/>
    <p:sldLayoutId id="2147483692" r:id="rId31"/>
    <p:sldLayoutId id="2147483693" r:id="rId32"/>
    <p:sldLayoutId id="2147483694" r:id="rId33"/>
    <p:sldLayoutId id="2147483695" r:id="rId34"/>
    <p:sldLayoutId id="2147483696" r:id="rId35"/>
    <p:sldLayoutId id="2147483697" r:id="rId36"/>
    <p:sldLayoutId id="2147483698" r:id="rId37"/>
    <p:sldLayoutId id="2147483699" r:id="rId38"/>
    <p:sldLayoutId id="2147483700" r:id="rId39"/>
    <p:sldLayoutId id="2147483701" r:id="rId40"/>
    <p:sldLayoutId id="2147483702" r:id="rId41"/>
    <p:sldLayoutId id="2147483703" r:id="rId42"/>
    <p:sldLayoutId id="2147483704" r:id="rId43"/>
    <p:sldLayoutId id="2147483705" r:id="rId44"/>
    <p:sldLayoutId id="2147483706" r:id="rId45"/>
    <p:sldLayoutId id="2147483707" r:id="rId46"/>
    <p:sldLayoutId id="2147483708" r:id="rId47"/>
    <p:sldLayoutId id="2147483709" r:id="rId48"/>
    <p:sldLayoutId id="2147483710" r:id="rId49"/>
    <p:sldLayoutId id="2147483711" r:id="rId50"/>
    <p:sldLayoutId id="2147483712" r:id="rId51"/>
    <p:sldLayoutId id="2147483713" r:id="rId52"/>
    <p:sldLayoutId id="2147483714" r:id="rId53"/>
  </p:sldLayoutIdLst>
  <p:hf sldNum="0"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2.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1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1.xml"/><Relationship Id="rId1" Type="http://schemas.openxmlformats.org/officeDocument/2006/relationships/slideLayout" Target="../slideLayouts/slideLayout14.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21.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image" Target="../media/image75.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74.png"/><Relationship Id="rId5" Type="http://schemas.openxmlformats.org/officeDocument/2006/relationships/hyperlink" Target="https://www.nature.com/articles/s41586-022-04893-w.pdf" TargetMode="External"/><Relationship Id="rId4" Type="http://schemas.openxmlformats.org/officeDocument/2006/relationships/image" Target="../media/image44.png"/></Relationships>
</file>

<file path=ppt/slides/_rels/slide2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77.emf"/></Relationships>
</file>

<file path=ppt/slides/_rels/slide2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12.xml"/><Relationship Id="rId4" Type="http://schemas.openxmlformats.org/officeDocument/2006/relationships/image" Target="../media/image48.jpeg"/></Relationships>
</file>

<file path=ppt/slides/_rels/slide24.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png"/><Relationship Id="rId1" Type="http://schemas.openxmlformats.org/officeDocument/2006/relationships/slideLayout" Target="../slideLayouts/slideLayout10.xml"/><Relationship Id="rId4" Type="http://schemas.openxmlformats.org/officeDocument/2006/relationships/image" Target="../media/image82.png"/></Relationships>
</file>

<file path=ppt/slides/_rels/slide2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45.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6.png"/><Relationship Id="rId1" Type="http://schemas.openxmlformats.org/officeDocument/2006/relationships/slideLayout" Target="../slideLayouts/slideLayout15.xml"/><Relationship Id="rId5" Type="http://schemas.openxmlformats.org/officeDocument/2006/relationships/image" Target="../media/image88.png"/><Relationship Id="rId4" Type="http://schemas.openxmlformats.org/officeDocument/2006/relationships/image" Target="../media/image87.png"/></Relationships>
</file>

<file path=ppt/slides/_rels/slide28.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41.tiff"/><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42.jpeg"/></Relationships>
</file>

<file path=ppt/slides/_rels/slide3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92.png"/><Relationship Id="rId1" Type="http://schemas.openxmlformats.org/officeDocument/2006/relationships/slideLayout" Target="../slideLayouts/slideLayout12.xml"/><Relationship Id="rId5" Type="http://schemas.openxmlformats.org/officeDocument/2006/relationships/image" Target="../media/image53.png"/><Relationship Id="rId4" Type="http://schemas.openxmlformats.org/officeDocument/2006/relationships/image" Target="../media/image52.png"/></Relationships>
</file>

<file path=ppt/slides/_rels/slide31.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cid:image001.jpg@01D7D4E9.FEF422C0" TargetMode="External"/><Relationship Id="rId5" Type="http://schemas.openxmlformats.org/officeDocument/2006/relationships/image" Target="../media/image94.jpeg"/><Relationship Id="rId4" Type="http://schemas.openxmlformats.org/officeDocument/2006/relationships/image" Target="../media/image55.png"/></Relationships>
</file>

<file path=ppt/slides/_rels/slide3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5.xml"/><Relationship Id="rId1" Type="http://schemas.openxmlformats.org/officeDocument/2006/relationships/slideLayout" Target="../slideLayouts/slideLayout12.xml"/><Relationship Id="rId5" Type="http://schemas.openxmlformats.org/officeDocument/2006/relationships/image" Target="../media/image97.png"/><Relationship Id="rId4" Type="http://schemas.openxmlformats.org/officeDocument/2006/relationships/image" Target="../media/image96.jpeg"/></Relationships>
</file>

<file path=ppt/slides/_rels/slide3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790.png"/><Relationship Id="rId2" Type="http://schemas.openxmlformats.org/officeDocument/2006/relationships/image" Target="../media/image58.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43.tiff"/><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2.xml"/><Relationship Id="rId4" Type="http://schemas.openxmlformats.org/officeDocument/2006/relationships/image" Target="../media/image46.png"/></Relationships>
</file>

<file path=ppt/slides/_rels/slide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1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jpeg"/></Relationships>
</file>

<file path=ppt/slides/_rels/slide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2.xml"/><Relationship Id="rId4" Type="http://schemas.openxmlformats.org/officeDocument/2006/relationships/image" Target="../media/image59.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71D4CEE-0566-FC47-8203-28EFE1E4859D}"/>
              </a:ext>
            </a:extLst>
          </p:cNvPr>
          <p:cNvSpPr/>
          <p:nvPr/>
        </p:nvSpPr>
        <p:spPr>
          <a:xfrm>
            <a:off x="5840669" y="0"/>
            <a:ext cx="5587006"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7A69A6A-C069-48AF-A644-E5DAB8E8B18F}"/>
              </a:ext>
            </a:extLst>
          </p:cNvPr>
          <p:cNvSpPr>
            <a:spLocks noGrp="1"/>
          </p:cNvSpPr>
          <p:nvPr>
            <p:ph type="ctrTitle"/>
          </p:nvPr>
        </p:nvSpPr>
        <p:spPr>
          <a:xfrm>
            <a:off x="1992761" y="4613762"/>
            <a:ext cx="7882759" cy="2082023"/>
          </a:xfrm>
        </p:spPr>
        <p:txBody>
          <a:bodyPr>
            <a:normAutofit/>
          </a:bodyPr>
          <a:lstStyle/>
          <a:p>
            <a:pPr algn="ctr"/>
            <a:r>
              <a:rPr lang="en-US" sz="3000" dirty="0">
                <a:latin typeface="Arial"/>
                <a:cs typeface="Arial"/>
              </a:rPr>
              <a:t>Particle </a:t>
            </a:r>
            <a:r>
              <a:rPr lang="en-US" sz="3000" dirty="0">
                <a:latin typeface="Arial" panose="020B0604020202020204" pitchFamily="34" charset="0"/>
                <a:cs typeface="Arial" panose="020B0604020202020204" pitchFamily="34" charset="0"/>
              </a:rPr>
              <a:t>Physics / Quantum Center</a:t>
            </a:r>
            <a:endParaRPr lang="en-CA" sz="2200" dirty="0">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3885E869-0FCA-4DF7-AF07-8E8D3F09FA78}"/>
              </a:ext>
            </a:extLst>
          </p:cNvPr>
          <p:cNvSpPr>
            <a:spLocks noGrp="1"/>
          </p:cNvSpPr>
          <p:nvPr>
            <p:ph type="subTitle" idx="1"/>
          </p:nvPr>
        </p:nvSpPr>
        <p:spPr>
          <a:xfrm>
            <a:off x="1273460" y="5630919"/>
            <a:ext cx="9134418" cy="872126"/>
          </a:xfrm>
        </p:spPr>
        <p:txBody>
          <a:bodyPr>
            <a:normAutofit fontScale="92500" lnSpcReduction="20000"/>
          </a:bodyPr>
          <a:lstStyle/>
          <a:p>
            <a:pPr algn="ctr">
              <a:lnSpc>
                <a:spcPct val="100000"/>
              </a:lnSpc>
              <a:spcBef>
                <a:spcPts val="600"/>
              </a:spcBef>
            </a:pPr>
            <a:r>
              <a:rPr lang="en-US" dirty="0">
                <a:latin typeface="Arial" panose="020B0604020202020204" pitchFamily="34" charset="0"/>
                <a:cs typeface="Arial" panose="020B0604020202020204" pitchFamily="34" charset="0"/>
              </a:rPr>
              <a:t>Chloe </a:t>
            </a:r>
            <a:r>
              <a:rPr lang="en-US" dirty="0" err="1">
                <a:latin typeface="Arial" panose="020B0604020202020204" pitchFamily="34" charset="0"/>
                <a:cs typeface="Arial" panose="020B0604020202020204" pitchFamily="34" charset="0"/>
              </a:rPr>
              <a:t>Malbrunot</a:t>
            </a:r>
            <a:r>
              <a:rPr lang="en-US" dirty="0">
                <a:latin typeface="Arial" panose="020B0604020202020204" pitchFamily="34" charset="0"/>
                <a:cs typeface="Arial" panose="020B0604020202020204" pitchFamily="34" charset="0"/>
              </a:rPr>
              <a:t> / Oliver </a:t>
            </a:r>
            <a:r>
              <a:rPr lang="en-US" dirty="0" err="1">
                <a:latin typeface="Arial" panose="020B0604020202020204" pitchFamily="34" charset="0"/>
                <a:cs typeface="Arial" panose="020B0604020202020204" pitchFamily="34" charset="0"/>
              </a:rPr>
              <a:t>Stelzer</a:t>
            </a:r>
            <a:r>
              <a:rPr lang="en-US" dirty="0">
                <a:latin typeface="Arial" panose="020B0604020202020204" pitchFamily="34" charset="0"/>
                <a:cs typeface="Arial" panose="020B0604020202020204" pitchFamily="34" charset="0"/>
              </a:rPr>
              <a:t>-Chilton (for Particle Physics)</a:t>
            </a:r>
          </a:p>
          <a:p>
            <a:pPr algn="ctr">
              <a:lnSpc>
                <a:spcPct val="100000"/>
              </a:lnSpc>
              <a:spcBef>
                <a:spcPts val="600"/>
              </a:spcBef>
            </a:pPr>
            <a:r>
              <a:rPr lang="en-US" dirty="0">
                <a:latin typeface="Arial" panose="020B0604020202020204" pitchFamily="34" charset="0"/>
                <a:cs typeface="Arial" panose="020B0604020202020204" pitchFamily="34" charset="0"/>
              </a:rPr>
              <a:t>PSD retreat</a:t>
            </a:r>
          </a:p>
          <a:p>
            <a:pPr algn="ctr">
              <a:lnSpc>
                <a:spcPct val="100000"/>
              </a:lnSpc>
              <a:spcBef>
                <a:spcPts val="600"/>
              </a:spcBef>
            </a:pPr>
            <a:r>
              <a:rPr lang="en-US" dirty="0">
                <a:latin typeface="Arial" panose="020B0604020202020204" pitchFamily="34" charset="0"/>
                <a:cs typeface="Arial" panose="020B0604020202020204" pitchFamily="34" charset="0"/>
              </a:rPr>
              <a:t>May 24</a:t>
            </a:r>
            <a:r>
              <a:rPr lang="en-US" baseline="30000" dirty="0">
                <a:latin typeface="Arial" panose="020B0604020202020204" pitchFamily="34" charset="0"/>
                <a:cs typeface="Arial" panose="020B0604020202020204" pitchFamily="34" charset="0"/>
              </a:rPr>
              <a:t>th</a:t>
            </a:r>
            <a:r>
              <a:rPr lang="en-US" dirty="0">
                <a:latin typeface="Arial" panose="020B0604020202020204" pitchFamily="34" charset="0"/>
                <a:cs typeface="Arial" panose="020B0604020202020204" pitchFamily="34" charset="0"/>
              </a:rPr>
              <a:t>, 2024</a:t>
            </a:r>
          </a:p>
        </p:txBody>
      </p:sp>
      <p:pic>
        <p:nvPicPr>
          <p:cNvPr id="4" name="Picture 3">
            <a:extLst>
              <a:ext uri="{FF2B5EF4-FFF2-40B4-BE49-F238E27FC236}">
                <a16:creationId xmlns:a16="http://schemas.microsoft.com/office/drawing/2014/main" id="{2D056093-CE77-604D-9E77-E0D60507ED1D}"/>
              </a:ext>
            </a:extLst>
          </p:cNvPr>
          <p:cNvPicPr>
            <a:picLocks noChangeAspect="1"/>
          </p:cNvPicPr>
          <p:nvPr/>
        </p:nvPicPr>
        <p:blipFill>
          <a:blip r:embed="rId3"/>
          <a:stretch>
            <a:fillRect/>
          </a:stretch>
        </p:blipFill>
        <p:spPr>
          <a:xfrm>
            <a:off x="764325" y="940706"/>
            <a:ext cx="10773367" cy="3202084"/>
          </a:xfrm>
          <a:prstGeom prst="rect">
            <a:avLst/>
          </a:prstGeom>
        </p:spPr>
      </p:pic>
    </p:spTree>
    <p:extLst>
      <p:ext uri="{BB962C8B-B14F-4D97-AF65-F5344CB8AC3E}">
        <p14:creationId xmlns:p14="http://schemas.microsoft.com/office/powerpoint/2010/main" val="26675919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4D69EAD4-2494-414D-9120-A2C6FDC90870}"/>
              </a:ext>
            </a:extLst>
          </p:cNvPr>
          <p:cNvSpPr txBox="1">
            <a:spLocks/>
          </p:cNvSpPr>
          <p:nvPr/>
        </p:nvSpPr>
        <p:spPr>
          <a:xfrm>
            <a:off x="481791" y="917016"/>
            <a:ext cx="10541042" cy="68833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000" b="1" i="0" kern="1200">
                <a:solidFill>
                  <a:srgbClr val="00B0F0"/>
                </a:solidFill>
                <a:latin typeface="Arial" charset="0"/>
                <a:ea typeface="Arial" charset="0"/>
                <a:cs typeface="Arial" charset="0"/>
              </a:defRPr>
            </a:lvl1pPr>
          </a:lstStyle>
          <a:p>
            <a:r>
              <a:rPr lang="en-US" sz="3000" dirty="0"/>
              <a:t>Hiring Priorities</a:t>
            </a:r>
          </a:p>
        </p:txBody>
      </p:sp>
      <p:sp>
        <p:nvSpPr>
          <p:cNvPr id="9" name="TextBox 8">
            <a:extLst>
              <a:ext uri="{FF2B5EF4-FFF2-40B4-BE49-F238E27FC236}">
                <a16:creationId xmlns:a16="http://schemas.microsoft.com/office/drawing/2014/main" id="{5483402C-C905-0340-9C7C-1AD1EF068377}"/>
              </a:ext>
            </a:extLst>
          </p:cNvPr>
          <p:cNvSpPr txBox="1"/>
          <p:nvPr/>
        </p:nvSpPr>
        <p:spPr>
          <a:xfrm>
            <a:off x="714108" y="1497924"/>
            <a:ext cx="10308725" cy="4632037"/>
          </a:xfrm>
          <a:prstGeom prst="rect">
            <a:avLst/>
          </a:prstGeom>
          <a:noFill/>
        </p:spPr>
        <p:txBody>
          <a:bodyPr wrap="square" rtlCol="0">
            <a:spAutoFit/>
          </a:bodyPr>
          <a:lstStyle/>
          <a:p>
            <a:pPr marL="285750" indent="-285750">
              <a:spcBef>
                <a:spcPts val="600"/>
              </a:spcBef>
              <a:buClr>
                <a:srgbClr val="00B0F0"/>
              </a:buClr>
              <a:buFont typeface="Wingdings" charset="2"/>
              <a:buChar char="§"/>
            </a:pPr>
            <a:r>
              <a:rPr lang="en-CA" sz="2000" dirty="0">
                <a:ea typeface="Cambria" panose="02040503050406030204" pitchFamily="18" charset="0"/>
                <a:cs typeface="Times New Roman" panose="02020603050405020304" pitchFamily="18" charset="0"/>
              </a:rPr>
              <a:t>Baseline highest priority for 2025-2030</a:t>
            </a:r>
          </a:p>
          <a:p>
            <a:pPr marL="742950" lvl="1" indent="-285750">
              <a:spcBef>
                <a:spcPts val="600"/>
              </a:spcBef>
              <a:buClr>
                <a:srgbClr val="00B0F0"/>
              </a:buClr>
              <a:buFont typeface="Wingdings" charset="2"/>
              <a:buChar char="§"/>
            </a:pPr>
            <a:r>
              <a:rPr lang="en-CA" sz="2000"/>
              <a:t>TUCAN </a:t>
            </a:r>
            <a:endParaRPr lang="en-CA" sz="2000" dirty="0"/>
          </a:p>
          <a:p>
            <a:pPr marL="742950" lvl="1" indent="-285750">
              <a:spcBef>
                <a:spcPts val="600"/>
              </a:spcBef>
              <a:buClr>
                <a:srgbClr val="00B0F0"/>
              </a:buClr>
              <a:buFont typeface="Wingdings" charset="2"/>
              <a:buChar char="§"/>
            </a:pPr>
            <a:r>
              <a:rPr lang="en-CA" sz="2000" dirty="0"/>
              <a:t>Hyper-K (succession)</a:t>
            </a:r>
            <a:endParaRPr lang="en-CA" sz="2000" dirty="0">
              <a:ea typeface="Cambria" panose="02040503050406030204" pitchFamily="18" charset="0"/>
              <a:cs typeface="Times New Roman" panose="02020603050405020304" pitchFamily="18" charset="0"/>
            </a:endParaRPr>
          </a:p>
          <a:p>
            <a:pPr marL="742950" lvl="1" indent="-285750">
              <a:spcBef>
                <a:spcPts val="600"/>
              </a:spcBef>
              <a:buClr>
                <a:srgbClr val="00B0F0"/>
              </a:buClr>
              <a:buFont typeface="Wingdings" charset="2"/>
              <a:buChar char="§"/>
            </a:pPr>
            <a:r>
              <a:rPr lang="en-CA" sz="2000" dirty="0">
                <a:ea typeface="Cambria" panose="02040503050406030204" pitchFamily="18" charset="0"/>
                <a:cs typeface="Times New Roman" panose="02020603050405020304" pitchFamily="18" charset="0"/>
              </a:rPr>
              <a:t>Strengthening Science &amp; Technology capabilities </a:t>
            </a:r>
          </a:p>
          <a:p>
            <a:pPr lvl="1">
              <a:spcBef>
                <a:spcPts val="600"/>
              </a:spcBef>
              <a:buClr>
                <a:srgbClr val="00B0F0"/>
              </a:buClr>
            </a:pPr>
            <a:endParaRPr lang="en-CA" sz="2000" dirty="0"/>
          </a:p>
          <a:p>
            <a:pPr marL="742950" lvl="1" indent="-285750">
              <a:spcBef>
                <a:spcPts val="600"/>
              </a:spcBef>
              <a:buClr>
                <a:srgbClr val="00B0F0"/>
              </a:buClr>
              <a:buFont typeface="Wingdings" charset="2"/>
              <a:buChar char="§"/>
            </a:pPr>
            <a:r>
              <a:rPr lang="en-CA" sz="2000" dirty="0"/>
              <a:t>Growth area (possibly also with university partners / joint-hires - not ranked) </a:t>
            </a:r>
          </a:p>
          <a:p>
            <a:pPr marL="1200150" lvl="2" indent="-285750">
              <a:spcBef>
                <a:spcPts val="600"/>
              </a:spcBef>
              <a:buClr>
                <a:srgbClr val="00B0F0"/>
              </a:buClr>
              <a:buFont typeface="Wingdings" charset="2"/>
              <a:buChar char="§"/>
            </a:pPr>
            <a:r>
              <a:rPr lang="en-CA" sz="2000" dirty="0"/>
              <a:t>Astro-particle / </a:t>
            </a:r>
            <a:r>
              <a:rPr lang="en-CA" sz="2000" dirty="0" err="1"/>
              <a:t>nEXO</a:t>
            </a:r>
            <a:r>
              <a:rPr lang="en-CA" sz="2000" dirty="0"/>
              <a:t> / DarkSide-20k </a:t>
            </a:r>
            <a:r>
              <a:rPr lang="en-CA" sz="2000" i="1" dirty="0"/>
              <a:t>(SNOLAB connection)</a:t>
            </a:r>
          </a:p>
          <a:p>
            <a:pPr marL="1200150" lvl="2" indent="-285750">
              <a:spcBef>
                <a:spcPts val="600"/>
              </a:spcBef>
              <a:buClr>
                <a:srgbClr val="00B0F0"/>
              </a:buClr>
              <a:buFont typeface="Wingdings" charset="2"/>
              <a:buChar char="§"/>
            </a:pPr>
            <a:r>
              <a:rPr lang="en-CA" sz="2000" dirty="0"/>
              <a:t>PIONEER </a:t>
            </a:r>
            <a:r>
              <a:rPr lang="en-CA" sz="2000" i="1" dirty="0"/>
              <a:t>(secure critical mass)</a:t>
            </a:r>
          </a:p>
          <a:p>
            <a:pPr marL="1200150" lvl="2" indent="-285750">
              <a:spcBef>
                <a:spcPts val="600"/>
              </a:spcBef>
              <a:buClr>
                <a:srgbClr val="00B0F0"/>
              </a:buClr>
              <a:buFont typeface="Wingdings" charset="2"/>
              <a:buChar char="§"/>
            </a:pPr>
            <a:r>
              <a:rPr lang="en-CA" sz="2000" dirty="0"/>
              <a:t>P-One </a:t>
            </a:r>
            <a:r>
              <a:rPr lang="en-CA" sz="2000" i="1" dirty="0"/>
              <a:t>(potentially big local experiment) </a:t>
            </a:r>
          </a:p>
          <a:p>
            <a:pPr marL="1200150" lvl="2" indent="-285750">
              <a:spcBef>
                <a:spcPts val="600"/>
              </a:spcBef>
              <a:buClr>
                <a:srgbClr val="00B0F0"/>
              </a:buClr>
              <a:buFont typeface="Wingdings" charset="2"/>
              <a:buChar char="§"/>
            </a:pPr>
            <a:r>
              <a:rPr lang="en-CA" sz="2000" dirty="0"/>
              <a:t>Future Collider </a:t>
            </a:r>
          </a:p>
          <a:p>
            <a:pPr marL="1200150" lvl="2" indent="-285750">
              <a:spcBef>
                <a:spcPts val="600"/>
              </a:spcBef>
              <a:buClr>
                <a:srgbClr val="00B0F0"/>
              </a:buClr>
              <a:buFont typeface="Wingdings" charset="2"/>
              <a:buChar char="§"/>
            </a:pPr>
            <a:r>
              <a:rPr lang="en-CA" sz="2000" dirty="0"/>
              <a:t>UCN </a:t>
            </a:r>
          </a:p>
          <a:p>
            <a:pPr marL="1200150" lvl="2" indent="-285750">
              <a:spcBef>
                <a:spcPts val="600"/>
              </a:spcBef>
              <a:buClr>
                <a:srgbClr val="00B0F0"/>
              </a:buClr>
              <a:buFont typeface="Wingdings" charset="2"/>
              <a:buChar char="§"/>
            </a:pPr>
            <a:r>
              <a:rPr lang="en-CA" sz="2000" dirty="0"/>
              <a:t>Quantum/Precision </a:t>
            </a:r>
          </a:p>
        </p:txBody>
      </p:sp>
      <p:sp>
        <p:nvSpPr>
          <p:cNvPr id="2" name="Rectangle 1">
            <a:extLst>
              <a:ext uri="{FF2B5EF4-FFF2-40B4-BE49-F238E27FC236}">
                <a16:creationId xmlns:a16="http://schemas.microsoft.com/office/drawing/2014/main" id="{985C32B7-5462-244C-A2F8-F3EA0C7ED451}"/>
              </a:ext>
            </a:extLst>
          </p:cNvPr>
          <p:cNvSpPr/>
          <p:nvPr/>
        </p:nvSpPr>
        <p:spPr>
          <a:xfrm>
            <a:off x="9545444" y="5006898"/>
            <a:ext cx="618498" cy="2118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 name="Straight Connector 3">
            <a:extLst>
              <a:ext uri="{FF2B5EF4-FFF2-40B4-BE49-F238E27FC236}">
                <a16:creationId xmlns:a16="http://schemas.microsoft.com/office/drawing/2014/main" id="{20FBE13E-D122-A53D-C3F8-7CB83D2A9940}"/>
              </a:ext>
            </a:extLst>
          </p:cNvPr>
          <p:cNvCxnSpPr>
            <a:cxnSpLocks/>
          </p:cNvCxnSpPr>
          <p:nvPr/>
        </p:nvCxnSpPr>
        <p:spPr>
          <a:xfrm>
            <a:off x="1150571" y="2638697"/>
            <a:ext cx="8777200" cy="0"/>
          </a:xfrm>
          <a:prstGeom prst="line">
            <a:avLst/>
          </a:prstGeom>
          <a:ln w="31750">
            <a:prstDash val="sysDash"/>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F184B54D-0F2B-E8B5-DB57-AC06ADD20CC9}"/>
              </a:ext>
            </a:extLst>
          </p:cNvPr>
          <p:cNvCxnSpPr>
            <a:cxnSpLocks/>
          </p:cNvCxnSpPr>
          <p:nvPr/>
        </p:nvCxnSpPr>
        <p:spPr>
          <a:xfrm>
            <a:off x="1150571" y="3102319"/>
            <a:ext cx="9378092" cy="0"/>
          </a:xfrm>
          <a:prstGeom prst="line">
            <a:avLst/>
          </a:prstGeom>
          <a:ln w="31750">
            <a:prstDash val="sysDash"/>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6F8E7F0-3E63-6EED-904A-F4B6C51396A4}"/>
              </a:ext>
            </a:extLst>
          </p:cNvPr>
          <p:cNvCxnSpPr>
            <a:cxnSpLocks/>
          </p:cNvCxnSpPr>
          <p:nvPr/>
        </p:nvCxnSpPr>
        <p:spPr>
          <a:xfrm>
            <a:off x="1150571" y="6303123"/>
            <a:ext cx="10044298" cy="0"/>
          </a:xfrm>
          <a:prstGeom prst="line">
            <a:avLst/>
          </a:prstGeom>
          <a:ln w="31750">
            <a:prstDash val="sysDash"/>
          </a:ln>
        </p:spPr>
        <p:style>
          <a:lnRef idx="1">
            <a:schemeClr val="accent1"/>
          </a:lnRef>
          <a:fillRef idx="0">
            <a:schemeClr val="accent1"/>
          </a:fillRef>
          <a:effectRef idx="0">
            <a:schemeClr val="accent1"/>
          </a:effectRef>
          <a:fontRef idx="minor">
            <a:schemeClr val="tx1"/>
          </a:fontRef>
        </p:style>
      </p:cxnSp>
      <p:sp>
        <p:nvSpPr>
          <p:cNvPr id="12" name="Down Arrow 11">
            <a:extLst>
              <a:ext uri="{FF2B5EF4-FFF2-40B4-BE49-F238E27FC236}">
                <a16:creationId xmlns:a16="http://schemas.microsoft.com/office/drawing/2014/main" id="{6292A63B-52DF-072D-174C-469D5E3A3F56}"/>
              </a:ext>
            </a:extLst>
          </p:cNvPr>
          <p:cNvSpPr/>
          <p:nvPr/>
        </p:nvSpPr>
        <p:spPr>
          <a:xfrm>
            <a:off x="8920065" y="1923535"/>
            <a:ext cx="317241" cy="623285"/>
          </a:xfrm>
          <a:prstGeom prst="downArrow">
            <a:avLst/>
          </a:prstGeom>
          <a:ln>
            <a:solidFill>
              <a:srgbClr val="05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Down Arrow 13">
            <a:extLst>
              <a:ext uri="{FF2B5EF4-FFF2-40B4-BE49-F238E27FC236}">
                <a16:creationId xmlns:a16="http://schemas.microsoft.com/office/drawing/2014/main" id="{FB02A756-1048-816C-F2F6-C32191F54D5A}"/>
              </a:ext>
            </a:extLst>
          </p:cNvPr>
          <p:cNvSpPr/>
          <p:nvPr/>
        </p:nvSpPr>
        <p:spPr>
          <a:xfrm>
            <a:off x="10142829" y="2399573"/>
            <a:ext cx="317241" cy="623285"/>
          </a:xfrm>
          <a:prstGeom prst="downArrow">
            <a:avLst/>
          </a:prstGeom>
          <a:ln>
            <a:solidFill>
              <a:srgbClr val="05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B6CA9277-F056-CA9B-0831-25A9804A09A6}"/>
              </a:ext>
            </a:extLst>
          </p:cNvPr>
          <p:cNvSpPr/>
          <p:nvPr/>
        </p:nvSpPr>
        <p:spPr>
          <a:xfrm>
            <a:off x="9237306" y="2174134"/>
            <a:ext cx="965329" cy="369332"/>
          </a:xfrm>
          <a:prstGeom prst="rect">
            <a:avLst/>
          </a:prstGeom>
        </p:spPr>
        <p:txBody>
          <a:bodyPr wrap="none">
            <a:spAutoFit/>
          </a:bodyPr>
          <a:lstStyle/>
          <a:p>
            <a:r>
              <a:rPr lang="en-CA" dirty="0">
                <a:ea typeface="Cambria" panose="02040503050406030204" pitchFamily="18" charset="0"/>
                <a:cs typeface="Times New Roman" panose="02020603050405020304" pitchFamily="18" charset="0"/>
              </a:rPr>
              <a:t>baseline</a:t>
            </a:r>
            <a:endParaRPr lang="en-US" dirty="0"/>
          </a:p>
        </p:txBody>
      </p:sp>
      <p:sp>
        <p:nvSpPr>
          <p:cNvPr id="17" name="Rectangle 16">
            <a:extLst>
              <a:ext uri="{FF2B5EF4-FFF2-40B4-BE49-F238E27FC236}">
                <a16:creationId xmlns:a16="http://schemas.microsoft.com/office/drawing/2014/main" id="{3C2E40A6-230A-5519-1FC1-C99AD93C5E87}"/>
              </a:ext>
            </a:extLst>
          </p:cNvPr>
          <p:cNvSpPr/>
          <p:nvPr/>
        </p:nvSpPr>
        <p:spPr>
          <a:xfrm>
            <a:off x="10501830" y="2624234"/>
            <a:ext cx="875561" cy="369332"/>
          </a:xfrm>
          <a:prstGeom prst="rect">
            <a:avLst/>
          </a:prstGeom>
        </p:spPr>
        <p:txBody>
          <a:bodyPr wrap="none">
            <a:spAutoFit/>
          </a:bodyPr>
          <a:lstStyle/>
          <a:p>
            <a:r>
              <a:rPr lang="en-CA" dirty="0">
                <a:ea typeface="Cambria" panose="02040503050406030204" pitchFamily="18" charset="0"/>
                <a:cs typeface="Times New Roman" panose="02020603050405020304" pitchFamily="18" charset="0"/>
              </a:rPr>
              <a:t>priority</a:t>
            </a:r>
            <a:endParaRPr lang="en-US" dirty="0"/>
          </a:p>
        </p:txBody>
      </p:sp>
    </p:spTree>
    <p:extLst>
      <p:ext uri="{BB962C8B-B14F-4D97-AF65-F5344CB8AC3E}">
        <p14:creationId xmlns:p14="http://schemas.microsoft.com/office/powerpoint/2010/main" val="29433063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0E3D5B0-6587-B04F-8C24-2665DE65EC8E}"/>
              </a:ext>
            </a:extLst>
          </p:cNvPr>
          <p:cNvSpPr txBox="1"/>
          <p:nvPr/>
        </p:nvSpPr>
        <p:spPr>
          <a:xfrm>
            <a:off x="812481" y="4395787"/>
            <a:ext cx="5283519" cy="769441"/>
          </a:xfrm>
          <a:prstGeom prst="rect">
            <a:avLst/>
          </a:prstGeom>
          <a:noFill/>
        </p:spPr>
        <p:txBody>
          <a:bodyPr wrap="square" rtlCol="0">
            <a:spAutoFit/>
          </a:bodyPr>
          <a:lstStyle/>
          <a:p>
            <a:pPr marL="342900" indent="-342900">
              <a:buFont typeface="Wingdings" pitchFamily="2" charset="2"/>
              <a:buChar char="§"/>
            </a:pPr>
            <a:endParaRPr lang="en-US" sz="2200"/>
          </a:p>
          <a:p>
            <a:pPr marL="342900" indent="-342900">
              <a:buFont typeface="Wingdings" pitchFamily="2" charset="2"/>
              <a:buChar char="§"/>
            </a:pPr>
            <a:endParaRPr lang="en-US" sz="2200"/>
          </a:p>
        </p:txBody>
      </p:sp>
      <p:sp>
        <p:nvSpPr>
          <p:cNvPr id="9" name="TextBox 8">
            <a:extLst>
              <a:ext uri="{FF2B5EF4-FFF2-40B4-BE49-F238E27FC236}">
                <a16:creationId xmlns:a16="http://schemas.microsoft.com/office/drawing/2014/main" id="{4CF4400F-6852-784F-80D4-C53123FA58F2}"/>
              </a:ext>
            </a:extLst>
          </p:cNvPr>
          <p:cNvSpPr txBox="1"/>
          <p:nvPr/>
        </p:nvSpPr>
        <p:spPr>
          <a:xfrm>
            <a:off x="795629" y="841605"/>
            <a:ext cx="10715090" cy="5940088"/>
          </a:xfrm>
          <a:prstGeom prst="rect">
            <a:avLst/>
          </a:prstGeom>
          <a:noFill/>
        </p:spPr>
        <p:txBody>
          <a:bodyPr vert="horz" wrap="square" lIns="91440" tIns="45720" rIns="91440" bIns="45720" rtlCol="0" anchor="t">
            <a:spAutoFit/>
          </a:bodyPr>
          <a:lstStyle/>
          <a:p>
            <a:endParaRPr lang="en-US" sz="2000" dirty="0"/>
          </a:p>
          <a:p>
            <a:endParaRPr lang="en-US" sz="2000" dirty="0"/>
          </a:p>
          <a:p>
            <a:r>
              <a:rPr lang="en-US" sz="2000" dirty="0"/>
              <a:t>Successful in IF 2022/23:</a:t>
            </a:r>
          </a:p>
          <a:p>
            <a:pPr marL="285750" indent="-285750">
              <a:buClr>
                <a:srgbClr val="00B0F0"/>
              </a:buClr>
              <a:buFont typeface="Wingdings" charset="2"/>
              <a:buChar char="§"/>
            </a:pPr>
            <a:r>
              <a:rPr lang="en-US" sz="2000" dirty="0"/>
              <a:t>Hyper-K $6.4M (add total)</a:t>
            </a:r>
            <a:endParaRPr lang="en-US" sz="2000" dirty="0">
              <a:cs typeface="Calibri"/>
            </a:endParaRPr>
          </a:p>
          <a:p>
            <a:pPr marL="742950" lvl="1" indent="-285750">
              <a:buClr>
                <a:srgbClr val="00B0F0"/>
              </a:buClr>
              <a:buFont typeface="Wingdings" charset="2"/>
              <a:buChar char="§"/>
            </a:pPr>
            <a:r>
              <a:rPr lang="en-CA" sz="2000" b="0" i="0" u="none" strike="noStrike" dirty="0">
                <a:solidFill>
                  <a:srgbClr val="000000"/>
                </a:solidFill>
                <a:effectLst/>
                <a:latin typeface="Calibri"/>
                <a:cs typeface="Calibri"/>
              </a:rPr>
              <a:t>200 </a:t>
            </a:r>
            <a:r>
              <a:rPr lang="en-CA" sz="2000" b="0" i="0" u="none" strike="noStrike" dirty="0" err="1">
                <a:solidFill>
                  <a:srgbClr val="000000"/>
                </a:solidFill>
                <a:effectLst/>
                <a:latin typeface="Calibri"/>
                <a:cs typeface="Calibri"/>
              </a:rPr>
              <a:t>mPMTs</a:t>
            </a:r>
            <a:r>
              <a:rPr lang="en-CA" sz="2000" dirty="0">
                <a:solidFill>
                  <a:srgbClr val="000000"/>
                </a:solidFill>
                <a:latin typeface="Calibri"/>
                <a:cs typeface="Calibri"/>
              </a:rPr>
              <a:t>, </a:t>
            </a:r>
            <a:r>
              <a:rPr lang="en-CA" sz="2000" b="0" i="0" u="none" strike="noStrike" dirty="0">
                <a:solidFill>
                  <a:srgbClr val="000000"/>
                </a:solidFill>
                <a:effectLst/>
                <a:latin typeface="Calibri"/>
                <a:cs typeface="Calibri"/>
              </a:rPr>
              <a:t>photogrammetry calibration and</a:t>
            </a:r>
            <a:r>
              <a:rPr lang="en-CA" sz="2000" dirty="0">
                <a:solidFill>
                  <a:srgbClr val="000000"/>
                </a:solidFill>
                <a:latin typeface="Calibri"/>
                <a:cs typeface="Calibri"/>
              </a:rPr>
              <a:t> </a:t>
            </a:r>
          </a:p>
          <a:p>
            <a:pPr lvl="1">
              <a:buClr>
                <a:srgbClr val="00B0F0"/>
              </a:buClr>
            </a:pPr>
            <a:r>
              <a:rPr lang="en-CA" sz="2000" dirty="0">
                <a:solidFill>
                  <a:srgbClr val="000000"/>
                </a:solidFill>
                <a:latin typeface="Calibri"/>
                <a:cs typeface="Calibri"/>
              </a:rPr>
              <a:t>     </a:t>
            </a:r>
            <a:r>
              <a:rPr lang="en-CA" sz="2000" b="0" i="0" u="none" strike="noStrike" dirty="0">
                <a:solidFill>
                  <a:srgbClr val="000000"/>
                </a:solidFill>
                <a:effectLst/>
                <a:latin typeface="Calibri"/>
                <a:cs typeface="Calibri"/>
              </a:rPr>
              <a:t>water quality monitoring equipment</a:t>
            </a:r>
            <a:endParaRPr lang="en-US" sz="2000" dirty="0">
              <a:latin typeface="Calibri"/>
              <a:cs typeface="Calibri"/>
            </a:endParaRPr>
          </a:p>
          <a:p>
            <a:pPr marL="285750" indent="-285750">
              <a:buClr>
                <a:srgbClr val="00B0F0"/>
              </a:buClr>
              <a:buFont typeface="Wingdings" charset="2"/>
              <a:buChar char="§"/>
            </a:pPr>
            <a:r>
              <a:rPr lang="en-US" sz="2000" dirty="0"/>
              <a:t>P-One $5.9M (total project $14.8M)</a:t>
            </a:r>
            <a:endParaRPr lang="en-US" sz="2000" dirty="0">
              <a:cs typeface="Calibri"/>
            </a:endParaRPr>
          </a:p>
          <a:p>
            <a:pPr marL="742950" lvl="1" indent="-285750">
              <a:buClr>
                <a:srgbClr val="00B0F0"/>
              </a:buClr>
              <a:buFont typeface="Wingdings" charset="2"/>
              <a:buChar char="§"/>
            </a:pPr>
            <a:r>
              <a:rPr lang="en-US" sz="2000" dirty="0"/>
              <a:t>Six instrumented mooring lines for neutrino telescope at Ocean Network Canada (OCN)</a:t>
            </a:r>
            <a:endParaRPr lang="en-US" sz="2000" dirty="0">
              <a:cs typeface="Calibri"/>
            </a:endParaRPr>
          </a:p>
          <a:p>
            <a:pPr marL="285750" indent="-285750">
              <a:buClr>
                <a:srgbClr val="00B0F0"/>
              </a:buClr>
              <a:buFont typeface="Wingdings" charset="2"/>
              <a:buChar char="§"/>
            </a:pPr>
            <a:r>
              <a:rPr lang="en-US" sz="2000" dirty="0" err="1"/>
              <a:t>nEXO</a:t>
            </a:r>
            <a:r>
              <a:rPr lang="en-US" sz="2000" dirty="0"/>
              <a:t> $12M</a:t>
            </a:r>
            <a:endParaRPr lang="en-US" sz="2000" dirty="0">
              <a:cs typeface="Calibri"/>
            </a:endParaRPr>
          </a:p>
          <a:p>
            <a:pPr marL="742950" lvl="1" indent="-285750">
              <a:buClr>
                <a:srgbClr val="00B0F0"/>
              </a:buClr>
              <a:buFont typeface="Wingdings" charset="2"/>
              <a:buChar char="§"/>
            </a:pPr>
            <a:r>
              <a:rPr lang="en-US" sz="2000" dirty="0"/>
              <a:t>Liquid Xenon detectors (TRIUMF part </a:t>
            </a:r>
            <a:r>
              <a:rPr lang="en-US" sz="2000" dirty="0" err="1"/>
              <a:t>SiPM</a:t>
            </a:r>
            <a:r>
              <a:rPr lang="en-US" sz="2000" dirty="0"/>
              <a:t> characterization)</a:t>
            </a:r>
          </a:p>
          <a:p>
            <a:endParaRPr lang="en-US" sz="2000" dirty="0"/>
          </a:p>
          <a:p>
            <a:r>
              <a:rPr lang="en-US" sz="2000" dirty="0"/>
              <a:t>IF 2025 (EOI ~December)</a:t>
            </a:r>
          </a:p>
          <a:p>
            <a:pPr marL="285750" indent="-285750">
              <a:buClr>
                <a:srgbClr val="00B0F0"/>
              </a:buClr>
              <a:buFont typeface="Wingdings" charset="2"/>
              <a:buChar char="§"/>
            </a:pPr>
            <a:r>
              <a:rPr lang="en-US" sz="2000" dirty="0"/>
              <a:t>ATLAS-Tier-1</a:t>
            </a:r>
          </a:p>
          <a:p>
            <a:pPr marL="285750" indent="-285750">
              <a:buClr>
                <a:srgbClr val="00B0F0"/>
              </a:buClr>
              <a:buFont typeface="Wingdings" charset="2"/>
              <a:buChar char="§"/>
            </a:pPr>
            <a:r>
              <a:rPr lang="en-US" sz="2000" dirty="0">
                <a:cs typeface="Calibri"/>
              </a:rPr>
              <a:t>Integrated  Detector Development (ID</a:t>
            </a:r>
            <a:r>
              <a:rPr lang="en-US" sz="2000" baseline="30000" dirty="0">
                <a:cs typeface="Calibri"/>
              </a:rPr>
              <a:t>2</a:t>
            </a:r>
            <a:r>
              <a:rPr lang="en-US" sz="2000" dirty="0">
                <a:cs typeface="Calibri"/>
              </a:rPr>
              <a:t>)</a:t>
            </a:r>
          </a:p>
          <a:p>
            <a:pPr marL="285750" indent="-285750">
              <a:buClr>
                <a:srgbClr val="00B0F0"/>
              </a:buClr>
              <a:buFont typeface="Wingdings" charset="2"/>
              <a:buChar char="§"/>
            </a:pPr>
            <a:r>
              <a:rPr lang="en-US" sz="2000" dirty="0">
                <a:cs typeface="Calibri"/>
              </a:rPr>
              <a:t>ALPHA</a:t>
            </a:r>
          </a:p>
          <a:p>
            <a:pPr marL="285750" indent="-285750">
              <a:buClr>
                <a:srgbClr val="00B0F0"/>
              </a:buClr>
              <a:buFont typeface="Wingdings" charset="2"/>
              <a:buChar char="§"/>
            </a:pPr>
            <a:r>
              <a:rPr lang="en-US" sz="2000" dirty="0">
                <a:cs typeface="Calibri"/>
              </a:rPr>
              <a:t>PIONEER</a:t>
            </a:r>
          </a:p>
          <a:p>
            <a:pPr marL="285750" indent="-285750">
              <a:buClr>
                <a:srgbClr val="00B0F0"/>
              </a:buClr>
              <a:buFont typeface="Wingdings" charset="2"/>
              <a:buChar char="§"/>
            </a:pPr>
            <a:r>
              <a:rPr lang="en-US" sz="2000" dirty="0">
                <a:cs typeface="Calibri"/>
              </a:rPr>
              <a:t>TUCAN</a:t>
            </a:r>
          </a:p>
          <a:p>
            <a:pPr marL="285750" indent="-285750">
              <a:buClr>
                <a:srgbClr val="00B0F0"/>
              </a:buClr>
              <a:buFont typeface="Wingdings" charset="2"/>
              <a:buChar char="§"/>
            </a:pPr>
            <a:r>
              <a:rPr lang="en-US" sz="2000" dirty="0" err="1">
                <a:cs typeface="Calibri"/>
              </a:rPr>
              <a:t>nEXO</a:t>
            </a:r>
            <a:r>
              <a:rPr lang="en-US" sz="2000" dirty="0">
                <a:cs typeface="Calibri"/>
              </a:rPr>
              <a:t> </a:t>
            </a:r>
          </a:p>
          <a:p>
            <a:pPr marL="285750" indent="-285750">
              <a:buClr>
                <a:srgbClr val="00B0F0"/>
              </a:buClr>
              <a:buFont typeface="Wingdings" charset="2"/>
              <a:buChar char="§"/>
            </a:pPr>
            <a:r>
              <a:rPr lang="en-US" sz="2000" dirty="0">
                <a:cs typeface="Calibri"/>
              </a:rPr>
              <a:t>Liquid </a:t>
            </a:r>
            <a:r>
              <a:rPr lang="en-US" sz="2000" dirty="0" err="1">
                <a:cs typeface="Calibri"/>
              </a:rPr>
              <a:t>Ar</a:t>
            </a:r>
            <a:endParaRPr lang="en-US" sz="2000" dirty="0">
              <a:cs typeface="Calibri"/>
            </a:endParaRPr>
          </a:p>
        </p:txBody>
      </p:sp>
      <p:sp>
        <p:nvSpPr>
          <p:cNvPr id="7" name="Title 1">
            <a:extLst>
              <a:ext uri="{FF2B5EF4-FFF2-40B4-BE49-F238E27FC236}">
                <a16:creationId xmlns:a16="http://schemas.microsoft.com/office/drawing/2014/main" id="{204398F3-83E3-C040-9BA2-FADED4B25908}"/>
              </a:ext>
            </a:extLst>
          </p:cNvPr>
          <p:cNvSpPr>
            <a:spLocks noGrp="1"/>
          </p:cNvSpPr>
          <p:nvPr>
            <p:ph type="ctrTitle"/>
          </p:nvPr>
        </p:nvSpPr>
        <p:spPr>
          <a:xfrm>
            <a:off x="681281" y="841605"/>
            <a:ext cx="10541042" cy="936395"/>
          </a:xfrm>
        </p:spPr>
        <p:txBody>
          <a:bodyPr>
            <a:normAutofit/>
          </a:bodyPr>
          <a:lstStyle/>
          <a:p>
            <a:pPr>
              <a:spcAft>
                <a:spcPts val="0"/>
              </a:spcAft>
            </a:pPr>
            <a:r>
              <a:rPr lang="en-US" sz="3300" dirty="0"/>
              <a:t>CFI Proposals</a:t>
            </a:r>
            <a:br>
              <a:rPr lang="en-US" sz="3000" dirty="0"/>
            </a:br>
            <a:endParaRPr lang="en-US" sz="1600" b="0" dirty="0">
              <a:solidFill>
                <a:schemeClr val="tx1"/>
              </a:solidFill>
            </a:endParaRPr>
          </a:p>
        </p:txBody>
      </p:sp>
      <p:pic>
        <p:nvPicPr>
          <p:cNvPr id="5" name="Picture 4">
            <a:extLst>
              <a:ext uri="{FF2B5EF4-FFF2-40B4-BE49-F238E27FC236}">
                <a16:creationId xmlns:a16="http://schemas.microsoft.com/office/drawing/2014/main" id="{08FB0F0C-B25D-667F-7F30-267A9B0ECABC}"/>
              </a:ext>
            </a:extLst>
          </p:cNvPr>
          <p:cNvPicPr>
            <a:picLocks noChangeAspect="1"/>
          </p:cNvPicPr>
          <p:nvPr/>
        </p:nvPicPr>
        <p:blipFill>
          <a:blip r:embed="rId2"/>
          <a:stretch>
            <a:fillRect/>
          </a:stretch>
        </p:blipFill>
        <p:spPr>
          <a:xfrm>
            <a:off x="7079915" y="1540395"/>
            <a:ext cx="4142408" cy="1030999"/>
          </a:xfrm>
          <a:prstGeom prst="rect">
            <a:avLst/>
          </a:prstGeom>
        </p:spPr>
      </p:pic>
    </p:spTree>
    <p:extLst>
      <p:ext uri="{BB962C8B-B14F-4D97-AF65-F5344CB8AC3E}">
        <p14:creationId xmlns:p14="http://schemas.microsoft.com/office/powerpoint/2010/main" val="22082558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4D69EAD4-2494-414D-9120-A2C6FDC90870}"/>
              </a:ext>
            </a:extLst>
          </p:cNvPr>
          <p:cNvSpPr txBox="1">
            <a:spLocks/>
          </p:cNvSpPr>
          <p:nvPr/>
        </p:nvSpPr>
        <p:spPr>
          <a:xfrm>
            <a:off x="481791" y="917016"/>
            <a:ext cx="10541042" cy="68833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000" b="1" i="0" kern="1200">
                <a:solidFill>
                  <a:srgbClr val="00B0F0"/>
                </a:solidFill>
                <a:latin typeface="Arial" charset="0"/>
                <a:ea typeface="Arial" charset="0"/>
                <a:cs typeface="Arial" charset="0"/>
              </a:defRPr>
            </a:lvl1pPr>
          </a:lstStyle>
          <a:p>
            <a:endParaRPr lang="en-CA" sz="3000" dirty="0"/>
          </a:p>
          <a:p>
            <a:endParaRPr lang="en-US" sz="3000" dirty="0"/>
          </a:p>
        </p:txBody>
      </p:sp>
      <p:sp>
        <p:nvSpPr>
          <p:cNvPr id="7" name="TextBox 6">
            <a:extLst>
              <a:ext uri="{FF2B5EF4-FFF2-40B4-BE49-F238E27FC236}">
                <a16:creationId xmlns:a16="http://schemas.microsoft.com/office/drawing/2014/main" id="{F1D8BC3F-38F6-1842-AD82-C6C26394DACD}"/>
              </a:ext>
            </a:extLst>
          </p:cNvPr>
          <p:cNvSpPr txBox="1"/>
          <p:nvPr/>
        </p:nvSpPr>
        <p:spPr>
          <a:xfrm>
            <a:off x="687744" y="1641400"/>
            <a:ext cx="11057788" cy="1015663"/>
          </a:xfrm>
          <a:prstGeom prst="rect">
            <a:avLst/>
          </a:prstGeom>
          <a:noFill/>
        </p:spPr>
        <p:txBody>
          <a:bodyPr wrap="square" lIns="91440" tIns="45720" rIns="91440" bIns="45720" rtlCol="0" anchor="t">
            <a:spAutoFit/>
          </a:bodyPr>
          <a:lstStyle/>
          <a:p>
            <a:pPr>
              <a:buClr>
                <a:srgbClr val="00B0F0"/>
              </a:buClr>
            </a:pPr>
            <a:endParaRPr lang="en-CA" sz="2000" dirty="0">
              <a:cs typeface="Times New Roman" panose="02020603050405020304" pitchFamily="18" charset="0"/>
            </a:endParaRPr>
          </a:p>
          <a:p>
            <a:endParaRPr lang="en-CA" sz="2000" dirty="0">
              <a:solidFill>
                <a:srgbClr val="00A8FF"/>
              </a:solidFill>
              <a:latin typeface="Wingdings" pitchFamily="2" charset="2"/>
            </a:endParaRPr>
          </a:p>
          <a:p>
            <a:pPr lvl="1">
              <a:buClr>
                <a:srgbClr val="00B0F0"/>
              </a:buClr>
            </a:pPr>
            <a:endParaRPr lang="en-CA" sz="2000" dirty="0">
              <a:cs typeface="Times New Roman" panose="02020603050405020304" pitchFamily="18" charset="0"/>
            </a:endParaRPr>
          </a:p>
        </p:txBody>
      </p:sp>
      <p:sp>
        <p:nvSpPr>
          <p:cNvPr id="3" name="Rectangle 2">
            <a:extLst>
              <a:ext uri="{FF2B5EF4-FFF2-40B4-BE49-F238E27FC236}">
                <a16:creationId xmlns:a16="http://schemas.microsoft.com/office/drawing/2014/main" id="{599CEA51-8499-A56A-DAA8-58A745494969}"/>
              </a:ext>
            </a:extLst>
          </p:cNvPr>
          <p:cNvSpPr/>
          <p:nvPr/>
        </p:nvSpPr>
        <p:spPr>
          <a:xfrm>
            <a:off x="4900613" y="1800225"/>
            <a:ext cx="3486150" cy="4626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1">
            <a:extLst>
              <a:ext uri="{FF2B5EF4-FFF2-40B4-BE49-F238E27FC236}">
                <a16:creationId xmlns:a16="http://schemas.microsoft.com/office/drawing/2014/main" id="{B43677DF-7AFA-FBA6-1F1B-73C8B181FFF7}"/>
              </a:ext>
            </a:extLst>
          </p:cNvPr>
          <p:cNvSpPr txBox="1">
            <a:spLocks/>
          </p:cNvSpPr>
          <p:nvPr/>
        </p:nvSpPr>
        <p:spPr>
          <a:xfrm>
            <a:off x="634191" y="1069416"/>
            <a:ext cx="10541042" cy="68833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000" b="1" i="0" kern="1200">
                <a:solidFill>
                  <a:srgbClr val="00B0F0"/>
                </a:solidFill>
                <a:latin typeface="Arial" charset="0"/>
                <a:ea typeface="Arial" charset="0"/>
                <a:cs typeface="Arial" charset="0"/>
              </a:defRPr>
            </a:lvl1pPr>
          </a:lstStyle>
          <a:p>
            <a:r>
              <a:rPr lang="en-CA" sz="3000" dirty="0"/>
              <a:t>Centers at TRIUMF</a:t>
            </a:r>
          </a:p>
          <a:p>
            <a:endParaRPr lang="en-US" sz="3000" dirty="0"/>
          </a:p>
        </p:txBody>
      </p:sp>
      <p:pic>
        <p:nvPicPr>
          <p:cNvPr id="11" name="Picture 2">
            <a:extLst>
              <a:ext uri="{FF2B5EF4-FFF2-40B4-BE49-F238E27FC236}">
                <a16:creationId xmlns:a16="http://schemas.microsoft.com/office/drawing/2014/main" id="{0BBD6A74-F704-D228-E3D1-00499898642C}"/>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501012" y="1069416"/>
            <a:ext cx="4727774" cy="5648226"/>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2463FFE2-5B06-6E88-3D25-9911E5DCE382}"/>
              </a:ext>
            </a:extLst>
          </p:cNvPr>
          <p:cNvSpPr txBox="1"/>
          <p:nvPr/>
        </p:nvSpPr>
        <p:spPr>
          <a:xfrm>
            <a:off x="943598" y="1910154"/>
            <a:ext cx="5415023" cy="5786199"/>
          </a:xfrm>
          <a:prstGeom prst="rect">
            <a:avLst/>
          </a:prstGeom>
          <a:noFill/>
        </p:spPr>
        <p:txBody>
          <a:bodyPr wrap="square" lIns="91440" tIns="45720" rIns="91440" bIns="45720" rtlCol="0" anchor="t">
            <a:spAutoFit/>
          </a:bodyPr>
          <a:lstStyle/>
          <a:p>
            <a:pPr marL="285750" indent="-285750">
              <a:spcBef>
                <a:spcPts val="600"/>
              </a:spcBef>
              <a:buClr>
                <a:srgbClr val="00B0F0"/>
              </a:buClr>
              <a:buFont typeface="Wingdings" charset="2"/>
              <a:buChar char="§"/>
            </a:pPr>
            <a:r>
              <a:rPr lang="en-CA" sz="2000" dirty="0">
                <a:latin typeface="Calibri" panose="020F0502020204030204" pitchFamily="34" charset="0"/>
                <a:cs typeface="Calibri" panose="020F0502020204030204" pitchFamily="34" charset="0"/>
              </a:rPr>
              <a:t>First Five-Year Plan in decades without new major accelerator component </a:t>
            </a:r>
          </a:p>
          <a:p>
            <a:pPr marL="285750" indent="-285750">
              <a:spcBef>
                <a:spcPts val="600"/>
              </a:spcBef>
              <a:buClr>
                <a:srgbClr val="00B0F0"/>
              </a:buClr>
              <a:buFont typeface="Wingdings" charset="2"/>
              <a:buChar char="§"/>
            </a:pPr>
            <a:r>
              <a:rPr lang="en-CA" sz="2000" dirty="0">
                <a:latin typeface="Calibri" panose="020F0502020204030204" pitchFamily="34" charset="0"/>
                <a:cs typeface="Calibri" panose="020F0502020204030204" pitchFamily="34" charset="0"/>
              </a:rPr>
              <a:t>Centers for</a:t>
            </a:r>
          </a:p>
          <a:p>
            <a:pPr marL="742950" lvl="1" indent="-285750">
              <a:spcBef>
                <a:spcPts val="600"/>
              </a:spcBef>
              <a:buClr>
                <a:srgbClr val="00B0F0"/>
              </a:buClr>
              <a:buFont typeface="Wingdings" charset="2"/>
              <a:buChar char="§"/>
            </a:pPr>
            <a:r>
              <a:rPr lang="en-CA" sz="2000" b="1" dirty="0">
                <a:latin typeface="Calibri" panose="020F0502020204030204" pitchFamily="34" charset="0"/>
                <a:cs typeface="Calibri" panose="020F0502020204030204" pitchFamily="34" charset="0"/>
              </a:rPr>
              <a:t>Detector Development</a:t>
            </a:r>
          </a:p>
          <a:p>
            <a:pPr marL="742950" lvl="1" indent="-285750">
              <a:spcBef>
                <a:spcPts val="600"/>
              </a:spcBef>
              <a:buClr>
                <a:srgbClr val="00B0F0"/>
              </a:buClr>
              <a:buFont typeface="Wingdings" charset="2"/>
              <a:buChar char="§"/>
            </a:pPr>
            <a:r>
              <a:rPr lang="en-CA" sz="2000" b="1" dirty="0">
                <a:latin typeface="Calibri" panose="020F0502020204030204" pitchFamily="34" charset="0"/>
                <a:cs typeface="Calibri" panose="020F0502020204030204" pitchFamily="34" charset="0"/>
              </a:rPr>
              <a:t>Quantum Technologies</a:t>
            </a:r>
          </a:p>
          <a:p>
            <a:pPr marL="742950" lvl="1" indent="-285750">
              <a:spcBef>
                <a:spcPts val="600"/>
              </a:spcBef>
              <a:buClr>
                <a:srgbClr val="00B0F0"/>
              </a:buClr>
              <a:buFont typeface="Wingdings" charset="2"/>
              <a:buChar char="§"/>
            </a:pPr>
            <a:r>
              <a:rPr lang="en-CA" sz="2000" b="1" dirty="0">
                <a:latin typeface="Calibri" panose="020F0502020204030204" pitchFamily="34" charset="0"/>
                <a:cs typeface="Calibri" panose="020F0502020204030204" pitchFamily="34" charset="0"/>
              </a:rPr>
              <a:t>Data Science / AI</a:t>
            </a:r>
            <a:endParaRPr lang="en-CA" sz="2000" dirty="0">
              <a:latin typeface="Calibri" panose="020F0502020204030204" pitchFamily="34" charset="0"/>
              <a:cs typeface="Calibri" panose="020F0502020204030204" pitchFamily="34" charset="0"/>
              <a:sym typeface="Wingdings" panose="05000000000000000000" pitchFamily="2" charset="2"/>
            </a:endParaRPr>
          </a:p>
          <a:p>
            <a:pPr marL="285750" indent="-285750">
              <a:spcBef>
                <a:spcPts val="600"/>
              </a:spcBef>
              <a:buClr>
                <a:srgbClr val="00B0F0"/>
              </a:buClr>
              <a:buFont typeface="Wingdings" charset="2"/>
              <a:buChar char="§"/>
            </a:pPr>
            <a:r>
              <a:rPr lang="en-CA" sz="2000" dirty="0">
                <a:latin typeface="Calibri" panose="020F0502020204030204" pitchFamily="34" charset="0"/>
                <a:cs typeface="Calibri" panose="020F0502020204030204" pitchFamily="34" charset="0"/>
                <a:sym typeface="Wingdings" panose="05000000000000000000" pitchFamily="2" charset="2"/>
              </a:rPr>
              <a:t>Strengthen/re-gaining TRIUMF’s core competencies (especially for R&amp;D) while </a:t>
            </a:r>
            <a:r>
              <a:rPr lang="en-CA" sz="2000" b="1" dirty="0">
                <a:latin typeface="Calibri" panose="020F0502020204030204" pitchFamily="34" charset="0"/>
                <a:cs typeface="Calibri" panose="020F0502020204030204" pitchFamily="34" charset="0"/>
                <a:sym typeface="Wingdings" panose="05000000000000000000" pitchFamily="2" charset="2"/>
              </a:rPr>
              <a:t>aligning with government priorities </a:t>
            </a:r>
            <a:r>
              <a:rPr lang="en-CA" sz="2000" dirty="0">
                <a:latin typeface="Calibri" panose="020F0502020204030204" pitchFamily="34" charset="0"/>
                <a:cs typeface="Calibri" panose="020F0502020204030204" pitchFamily="34" charset="0"/>
                <a:sym typeface="Wingdings" panose="05000000000000000000" pitchFamily="2" charset="2"/>
              </a:rPr>
              <a:t>around Quantum Technologies, AI and Sustainability</a:t>
            </a:r>
          </a:p>
          <a:p>
            <a:pPr marL="285750" indent="-285750">
              <a:spcBef>
                <a:spcPts val="600"/>
              </a:spcBef>
              <a:buClr>
                <a:srgbClr val="00B0F0"/>
              </a:buClr>
              <a:buFont typeface="Wingdings" charset="2"/>
              <a:buChar char="§"/>
            </a:pPr>
            <a:r>
              <a:rPr lang="en-CA" sz="2000" dirty="0">
                <a:latin typeface="Calibri" panose="020F0502020204030204" pitchFamily="34" charset="0"/>
                <a:cs typeface="Calibri" panose="020F0502020204030204" pitchFamily="34" charset="0"/>
                <a:sym typeface="Wingdings" panose="05000000000000000000" pitchFamily="2" charset="2"/>
              </a:rPr>
              <a:t>Alignment with 20-year vision</a:t>
            </a:r>
          </a:p>
          <a:p>
            <a:pPr marL="285750" indent="-285750">
              <a:spcBef>
                <a:spcPts val="600"/>
              </a:spcBef>
              <a:buClr>
                <a:srgbClr val="00B0F0"/>
              </a:buClr>
              <a:buFont typeface="Wingdings" charset="2"/>
              <a:buChar char="§"/>
            </a:pPr>
            <a:r>
              <a:rPr lang="en-CA" sz="2000" dirty="0">
                <a:latin typeface="Calibri" panose="020F0502020204030204" pitchFamily="34" charset="0"/>
                <a:cs typeface="Calibri" panose="020F0502020204030204" pitchFamily="34" charset="0"/>
                <a:sym typeface="Wingdings" panose="05000000000000000000" pitchFamily="2" charset="2"/>
              </a:rPr>
              <a:t>Consider focusing on one “Quantum &amp; Instrumentation Center” for this </a:t>
            </a:r>
            <a:r>
              <a:rPr lang="en-CA" sz="2000" dirty="0">
                <a:latin typeface="Calibri" panose="020F0502020204030204" pitchFamily="34" charset="0"/>
                <a:cs typeface="Calibri" panose="020F0502020204030204" pitchFamily="34" charset="0"/>
              </a:rPr>
              <a:t>Five-Year Plan </a:t>
            </a:r>
          </a:p>
          <a:p>
            <a:pPr marL="742950" lvl="1" indent="-285750">
              <a:spcBef>
                <a:spcPts val="600"/>
              </a:spcBef>
              <a:buClr>
                <a:srgbClr val="00B0F0"/>
              </a:buClr>
              <a:buFont typeface="Wingdings" charset="2"/>
              <a:buChar char="§"/>
            </a:pPr>
            <a:endParaRPr lang="en-CA" sz="2000" dirty="0">
              <a:latin typeface="Calibri" panose="020F0502020204030204" pitchFamily="34" charset="0"/>
              <a:cs typeface="Calibri" panose="020F0502020204030204" pitchFamily="34" charset="0"/>
              <a:sym typeface="Wingdings" panose="05000000000000000000" pitchFamily="2" charset="2"/>
            </a:endParaRPr>
          </a:p>
          <a:p>
            <a:pPr marL="285750" indent="-285750">
              <a:spcBef>
                <a:spcPts val="600"/>
              </a:spcBef>
              <a:buClr>
                <a:srgbClr val="00B0F0"/>
              </a:buClr>
              <a:buFont typeface="Wingdings" charset="2"/>
              <a:buChar char="§"/>
            </a:pPr>
            <a:endParaRPr lang="en-CA" sz="2000" dirty="0">
              <a:latin typeface="Calibri" panose="020F0502020204030204" pitchFamily="34" charset="0"/>
              <a:cs typeface="Calibri" panose="020F0502020204030204" pitchFamily="34" charset="0"/>
              <a:sym typeface="Wingdings" panose="05000000000000000000" pitchFamily="2" charset="2"/>
            </a:endParaRPr>
          </a:p>
          <a:p>
            <a:pPr marL="285750" indent="-285750">
              <a:spcBef>
                <a:spcPts val="600"/>
              </a:spcBef>
              <a:buClr>
                <a:srgbClr val="00B0F0"/>
              </a:buClr>
              <a:buFont typeface="Wingdings" charset="2"/>
              <a:buChar char="§"/>
            </a:pPr>
            <a:endParaRPr lang="en-CA" sz="2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04202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4D69EAD4-2494-414D-9120-A2C6FDC90870}"/>
              </a:ext>
            </a:extLst>
          </p:cNvPr>
          <p:cNvSpPr txBox="1">
            <a:spLocks/>
          </p:cNvSpPr>
          <p:nvPr/>
        </p:nvSpPr>
        <p:spPr>
          <a:xfrm>
            <a:off x="589183" y="4097006"/>
            <a:ext cx="10541042" cy="68833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000" b="1" i="0" kern="1200">
                <a:solidFill>
                  <a:srgbClr val="00B0F0"/>
                </a:solidFill>
                <a:latin typeface="Arial" charset="0"/>
                <a:ea typeface="Arial" charset="0"/>
                <a:cs typeface="Arial" charset="0"/>
              </a:defRPr>
            </a:lvl1pPr>
          </a:lstStyle>
          <a:p>
            <a:r>
              <a:rPr lang="en-CA" sz="3000" dirty="0"/>
              <a:t>Training</a:t>
            </a:r>
          </a:p>
          <a:p>
            <a:endParaRPr lang="en-US" sz="3000" dirty="0"/>
          </a:p>
        </p:txBody>
      </p:sp>
      <p:sp>
        <p:nvSpPr>
          <p:cNvPr id="7" name="TextBox 6">
            <a:extLst>
              <a:ext uri="{FF2B5EF4-FFF2-40B4-BE49-F238E27FC236}">
                <a16:creationId xmlns:a16="http://schemas.microsoft.com/office/drawing/2014/main" id="{F1D8BC3F-38F6-1842-AD82-C6C26394DACD}"/>
              </a:ext>
            </a:extLst>
          </p:cNvPr>
          <p:cNvSpPr txBox="1"/>
          <p:nvPr/>
        </p:nvSpPr>
        <p:spPr>
          <a:xfrm>
            <a:off x="687744" y="1641400"/>
            <a:ext cx="11057788" cy="1015663"/>
          </a:xfrm>
          <a:prstGeom prst="rect">
            <a:avLst/>
          </a:prstGeom>
          <a:noFill/>
        </p:spPr>
        <p:txBody>
          <a:bodyPr wrap="square" lIns="91440" tIns="45720" rIns="91440" bIns="45720" rtlCol="0" anchor="t">
            <a:spAutoFit/>
          </a:bodyPr>
          <a:lstStyle/>
          <a:p>
            <a:pPr>
              <a:buClr>
                <a:srgbClr val="00B0F0"/>
              </a:buClr>
            </a:pPr>
            <a:endParaRPr lang="en-CA" sz="2000" dirty="0">
              <a:cs typeface="Times New Roman" panose="02020603050405020304" pitchFamily="18" charset="0"/>
            </a:endParaRPr>
          </a:p>
          <a:p>
            <a:endParaRPr lang="en-CA" sz="2000" dirty="0">
              <a:solidFill>
                <a:srgbClr val="00A8FF"/>
              </a:solidFill>
              <a:latin typeface="Wingdings" pitchFamily="2" charset="2"/>
            </a:endParaRPr>
          </a:p>
          <a:p>
            <a:pPr lvl="1">
              <a:buClr>
                <a:srgbClr val="00B0F0"/>
              </a:buClr>
            </a:pPr>
            <a:endParaRPr lang="en-CA" sz="2000" dirty="0">
              <a:cs typeface="Times New Roman" panose="02020603050405020304" pitchFamily="18" charset="0"/>
            </a:endParaRPr>
          </a:p>
        </p:txBody>
      </p:sp>
      <p:sp>
        <p:nvSpPr>
          <p:cNvPr id="3" name="Rectangle 2">
            <a:extLst>
              <a:ext uri="{FF2B5EF4-FFF2-40B4-BE49-F238E27FC236}">
                <a16:creationId xmlns:a16="http://schemas.microsoft.com/office/drawing/2014/main" id="{599CEA51-8499-A56A-DAA8-58A745494969}"/>
              </a:ext>
            </a:extLst>
          </p:cNvPr>
          <p:cNvSpPr/>
          <p:nvPr/>
        </p:nvSpPr>
        <p:spPr>
          <a:xfrm>
            <a:off x="4900613" y="1800225"/>
            <a:ext cx="3486150" cy="4626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E114755A-5F37-7FFD-2D44-0130DA2A49C7}"/>
              </a:ext>
            </a:extLst>
          </p:cNvPr>
          <p:cNvSpPr txBox="1"/>
          <p:nvPr/>
        </p:nvSpPr>
        <p:spPr>
          <a:xfrm>
            <a:off x="687743" y="4745474"/>
            <a:ext cx="8655762" cy="2246769"/>
          </a:xfrm>
          <a:prstGeom prst="rect">
            <a:avLst/>
          </a:prstGeom>
          <a:noFill/>
        </p:spPr>
        <p:txBody>
          <a:bodyPr wrap="square" lIns="91440" tIns="45720" rIns="91440" bIns="45720" rtlCol="0" anchor="t">
            <a:spAutoFit/>
          </a:bodyPr>
          <a:lstStyle/>
          <a:p>
            <a:pPr marL="285750" indent="-285750">
              <a:spcBef>
                <a:spcPts val="600"/>
              </a:spcBef>
              <a:buClr>
                <a:srgbClr val="00B0F0"/>
              </a:buClr>
              <a:buFont typeface="Wingdings" charset="2"/>
              <a:buChar char="§"/>
            </a:pPr>
            <a:r>
              <a:rPr lang="en-CA" sz="2000" dirty="0">
                <a:cs typeface="Times New Roman" panose="02020603050405020304" pitchFamily="18" charset="0"/>
              </a:rPr>
              <a:t>TRIUMF has an excellent track record on graduate student training and has a f</a:t>
            </a:r>
            <a:r>
              <a:rPr lang="en-CA" sz="2000" dirty="0">
                <a:ea typeface="+mn-lt"/>
                <a:cs typeface="Times New Roman" panose="02020603050405020304" pitchFamily="18" charset="0"/>
              </a:rPr>
              <a:t>irst-class undergraduate &amp; coop program</a:t>
            </a:r>
          </a:p>
          <a:p>
            <a:pPr marL="285750" indent="-285750">
              <a:spcBef>
                <a:spcPts val="600"/>
              </a:spcBef>
              <a:buClr>
                <a:srgbClr val="00B0F0"/>
              </a:buClr>
              <a:buFont typeface="Wingdings" charset="2"/>
              <a:buChar char="§"/>
            </a:pPr>
            <a:r>
              <a:rPr lang="en-US" sz="2000" dirty="0">
                <a:ea typeface="+mn-lt"/>
                <a:cs typeface="+mn-lt"/>
              </a:rPr>
              <a:t>Building on GRIDS, opportunity for e.g. a CREATE program </a:t>
            </a:r>
          </a:p>
          <a:p>
            <a:pPr marL="742950" lvl="1" indent="-285750">
              <a:spcBef>
                <a:spcPts val="600"/>
              </a:spcBef>
              <a:buClr>
                <a:srgbClr val="00B0F0"/>
              </a:buClr>
              <a:buFont typeface="Wingdings" charset="2"/>
              <a:buChar char="§"/>
            </a:pPr>
            <a:r>
              <a:rPr lang="en-US" sz="2000" dirty="0">
                <a:ea typeface="+mn-lt"/>
                <a:cs typeface="+mn-lt"/>
              </a:rPr>
              <a:t>On-the-job training in cutting-edge research environment</a:t>
            </a:r>
            <a:endParaRPr lang="en-US" dirty="0">
              <a:ea typeface="+mn-lt"/>
              <a:cs typeface="+mn-lt"/>
            </a:endParaRPr>
          </a:p>
          <a:p>
            <a:pPr marL="742950" lvl="1" indent="-285750">
              <a:spcBef>
                <a:spcPts val="600"/>
              </a:spcBef>
              <a:buClr>
                <a:srgbClr val="00B0F0"/>
              </a:buClr>
              <a:buFont typeface="Wingdings" charset="2"/>
              <a:buChar char="§"/>
            </a:pPr>
            <a:r>
              <a:rPr lang="en-US" sz="2000" dirty="0">
                <a:ea typeface="+mn-lt"/>
                <a:cs typeface="+mn-lt"/>
              </a:rPr>
              <a:t>Work integrated learning, in collaboration with e.g. BCIT</a:t>
            </a:r>
          </a:p>
          <a:p>
            <a:pPr marL="285750" indent="-285750">
              <a:spcBef>
                <a:spcPts val="600"/>
              </a:spcBef>
              <a:buClr>
                <a:srgbClr val="00B0F0"/>
              </a:buClr>
              <a:buFont typeface="Wingdings" charset="2"/>
              <a:buChar char="§"/>
            </a:pPr>
            <a:endParaRPr lang="en-CA" sz="2000" dirty="0">
              <a:cs typeface="Times New Roman" panose="02020603050405020304" pitchFamily="18" charset="0"/>
            </a:endParaRPr>
          </a:p>
        </p:txBody>
      </p:sp>
      <p:sp>
        <p:nvSpPr>
          <p:cNvPr id="13" name="Title 1">
            <a:extLst>
              <a:ext uri="{FF2B5EF4-FFF2-40B4-BE49-F238E27FC236}">
                <a16:creationId xmlns:a16="http://schemas.microsoft.com/office/drawing/2014/main" id="{BACB3485-B37D-B4C3-0D31-84F5D1A74CCC}"/>
              </a:ext>
            </a:extLst>
          </p:cNvPr>
          <p:cNvSpPr txBox="1">
            <a:spLocks/>
          </p:cNvSpPr>
          <p:nvPr/>
        </p:nvSpPr>
        <p:spPr>
          <a:xfrm>
            <a:off x="481791" y="917016"/>
            <a:ext cx="10541042" cy="68833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000" b="1" i="0" kern="1200">
                <a:solidFill>
                  <a:srgbClr val="00B0F0"/>
                </a:solidFill>
                <a:latin typeface="Arial" charset="0"/>
                <a:ea typeface="Arial" charset="0"/>
                <a:cs typeface="Arial" charset="0"/>
              </a:defRPr>
            </a:lvl1pPr>
          </a:lstStyle>
          <a:p>
            <a:r>
              <a:rPr lang="en-CA" sz="3000" dirty="0"/>
              <a:t>Criticality </a:t>
            </a:r>
          </a:p>
          <a:p>
            <a:endParaRPr lang="en-US" sz="3000" dirty="0"/>
          </a:p>
        </p:txBody>
      </p:sp>
      <p:sp>
        <p:nvSpPr>
          <p:cNvPr id="14" name="TextBox 13">
            <a:extLst>
              <a:ext uri="{FF2B5EF4-FFF2-40B4-BE49-F238E27FC236}">
                <a16:creationId xmlns:a16="http://schemas.microsoft.com/office/drawing/2014/main" id="{568B5C49-E4DF-6F14-A85C-A69A1D1367DD}"/>
              </a:ext>
            </a:extLst>
          </p:cNvPr>
          <p:cNvSpPr txBox="1"/>
          <p:nvPr/>
        </p:nvSpPr>
        <p:spPr>
          <a:xfrm>
            <a:off x="687743" y="1582738"/>
            <a:ext cx="11057787" cy="1554272"/>
          </a:xfrm>
          <a:prstGeom prst="rect">
            <a:avLst/>
          </a:prstGeom>
          <a:noFill/>
        </p:spPr>
        <p:txBody>
          <a:bodyPr wrap="square" lIns="91440" tIns="45720" rIns="91440" bIns="45720" rtlCol="0" anchor="t">
            <a:spAutoFit/>
          </a:bodyPr>
          <a:lstStyle/>
          <a:p>
            <a:pPr marL="285750" indent="-285750">
              <a:spcBef>
                <a:spcPts val="600"/>
              </a:spcBef>
              <a:buClr>
                <a:srgbClr val="00B0F0"/>
              </a:buClr>
              <a:buFont typeface="Wingdings" charset="2"/>
              <a:buChar char="§"/>
            </a:pPr>
            <a:r>
              <a:rPr lang="en-CA" sz="2000" dirty="0">
                <a:latin typeface="Calibri" panose="020F0502020204030204" pitchFamily="34" charset="0"/>
                <a:cs typeface="Calibri" panose="020F0502020204030204" pitchFamily="34" charset="0"/>
              </a:rPr>
              <a:t>Unique R&amp;D staff and expertise that enables innovation, mission critical work and training</a:t>
            </a:r>
            <a:endParaRPr lang="en-CA" sz="2000" b="0" i="0" u="none" strike="noStrike" dirty="0">
              <a:effectLst/>
            </a:endParaRPr>
          </a:p>
          <a:p>
            <a:pPr marL="742950" lvl="1" indent="-285750">
              <a:spcBef>
                <a:spcPts val="600"/>
              </a:spcBef>
              <a:buClr>
                <a:srgbClr val="00B0F0"/>
              </a:buClr>
              <a:buFont typeface="Wingdings" charset="2"/>
              <a:buChar char="§"/>
            </a:pPr>
            <a:r>
              <a:rPr lang="en-CA" sz="2000" b="0" i="0" u="none" strike="noStrike" dirty="0">
                <a:effectLst/>
              </a:rPr>
              <a:t>Difficult to hire and retain on a temporary basis (e.g. CFI hires) and needs long term perspective </a:t>
            </a:r>
          </a:p>
          <a:p>
            <a:pPr marL="742950" lvl="1" indent="-285750">
              <a:spcBef>
                <a:spcPts val="600"/>
              </a:spcBef>
              <a:buClr>
                <a:srgbClr val="00B0F0"/>
              </a:buClr>
              <a:buFont typeface="Wingdings" charset="2"/>
              <a:buChar char="§"/>
            </a:pPr>
            <a:r>
              <a:rPr lang="en-CA" sz="2000" dirty="0">
                <a:cs typeface="Times New Roman" panose="02020603050405020304" pitchFamily="18" charset="0"/>
              </a:rPr>
              <a:t>Complementary to </a:t>
            </a:r>
            <a:r>
              <a:rPr lang="en-CA" sz="2000" b="0" i="0" u="none" strike="noStrike" dirty="0">
                <a:effectLst/>
              </a:rPr>
              <a:t>Science &amp; Technology </a:t>
            </a:r>
            <a:r>
              <a:rPr lang="en-CA" sz="2000" dirty="0">
                <a:cs typeface="Times New Roman" panose="02020603050405020304" pitchFamily="18" charset="0"/>
              </a:rPr>
              <a:t>core mission</a:t>
            </a:r>
          </a:p>
          <a:p>
            <a:pPr marL="285750" indent="-285750">
              <a:spcBef>
                <a:spcPts val="600"/>
              </a:spcBef>
              <a:buClr>
                <a:srgbClr val="00B0F0"/>
              </a:buClr>
              <a:buFont typeface="Wingdings" charset="2"/>
              <a:buChar char="§"/>
            </a:pPr>
            <a:r>
              <a:rPr lang="en-CA" sz="2000" dirty="0">
                <a:cs typeface="Times New Roman" panose="02020603050405020304" pitchFamily="18" charset="0"/>
              </a:rPr>
              <a:t>Funding multipliers for hardware and technical personnel through dedicated grants</a:t>
            </a:r>
          </a:p>
        </p:txBody>
      </p:sp>
      <p:pic>
        <p:nvPicPr>
          <p:cNvPr id="15" name="Picture 14">
            <a:extLst>
              <a:ext uri="{FF2B5EF4-FFF2-40B4-BE49-F238E27FC236}">
                <a16:creationId xmlns:a16="http://schemas.microsoft.com/office/drawing/2014/main" id="{631ED3D7-582C-E8ED-F2FE-F661E723A73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346135" y="3255437"/>
            <a:ext cx="1263536" cy="610709"/>
          </a:xfrm>
          <a:prstGeom prst="rect">
            <a:avLst/>
          </a:prstGeom>
        </p:spPr>
      </p:pic>
      <p:pic>
        <p:nvPicPr>
          <p:cNvPr id="16" name="Picture 15">
            <a:extLst>
              <a:ext uri="{FF2B5EF4-FFF2-40B4-BE49-F238E27FC236}">
                <a16:creationId xmlns:a16="http://schemas.microsoft.com/office/drawing/2014/main" id="{7B58A6A2-08B6-B920-1E89-A3509AF6202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745255" y="3283688"/>
            <a:ext cx="1668203" cy="595188"/>
          </a:xfrm>
          <a:prstGeom prst="rect">
            <a:avLst/>
          </a:prstGeom>
        </p:spPr>
      </p:pic>
      <p:pic>
        <p:nvPicPr>
          <p:cNvPr id="17" name="Picture 16">
            <a:extLst>
              <a:ext uri="{FF2B5EF4-FFF2-40B4-BE49-F238E27FC236}">
                <a16:creationId xmlns:a16="http://schemas.microsoft.com/office/drawing/2014/main" id="{3F115992-44DC-C5E8-7179-CCE93675D18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590047" y="3283688"/>
            <a:ext cx="1493254" cy="595188"/>
          </a:xfrm>
          <a:prstGeom prst="rect">
            <a:avLst/>
          </a:prstGeom>
        </p:spPr>
      </p:pic>
      <p:pic>
        <p:nvPicPr>
          <p:cNvPr id="18" name="Picture 17">
            <a:extLst>
              <a:ext uri="{FF2B5EF4-FFF2-40B4-BE49-F238E27FC236}">
                <a16:creationId xmlns:a16="http://schemas.microsoft.com/office/drawing/2014/main" id="{D5132887-3DD8-74FB-2773-E1E6A4C4B23E}"/>
              </a:ext>
            </a:extLst>
          </p:cNvPr>
          <p:cNvPicPr>
            <a:picLocks noChangeAspect="1"/>
          </p:cNvPicPr>
          <p:nvPr/>
        </p:nvPicPr>
        <p:blipFill>
          <a:blip r:embed="rId5"/>
          <a:stretch>
            <a:fillRect/>
          </a:stretch>
        </p:blipFill>
        <p:spPr>
          <a:xfrm>
            <a:off x="7258250" y="3355140"/>
            <a:ext cx="1902265" cy="447592"/>
          </a:xfrm>
          <a:prstGeom prst="rect">
            <a:avLst/>
          </a:prstGeom>
        </p:spPr>
      </p:pic>
      <p:pic>
        <p:nvPicPr>
          <p:cNvPr id="5122" name="Picture 2">
            <a:extLst>
              <a:ext uri="{FF2B5EF4-FFF2-40B4-BE49-F238E27FC236}">
                <a16:creationId xmlns:a16="http://schemas.microsoft.com/office/drawing/2014/main" id="{78167278-19C0-D53F-C91E-CAC853277C18}"/>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7704643" y="5307835"/>
            <a:ext cx="3669209" cy="11619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99703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4D69EAD4-2494-414D-9120-A2C6FDC90870}"/>
              </a:ext>
            </a:extLst>
          </p:cNvPr>
          <p:cNvSpPr txBox="1">
            <a:spLocks/>
          </p:cNvSpPr>
          <p:nvPr/>
        </p:nvSpPr>
        <p:spPr>
          <a:xfrm>
            <a:off x="481791" y="917016"/>
            <a:ext cx="10541042" cy="68833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000" b="1" i="0" kern="1200">
                <a:solidFill>
                  <a:srgbClr val="00B0F0"/>
                </a:solidFill>
                <a:latin typeface="Arial" charset="0"/>
                <a:ea typeface="Arial" charset="0"/>
                <a:cs typeface="Arial" charset="0"/>
              </a:defRPr>
            </a:lvl1pPr>
          </a:lstStyle>
          <a:p>
            <a:r>
              <a:rPr lang="en-CA" sz="3000" dirty="0"/>
              <a:t>Quantum Center</a:t>
            </a:r>
          </a:p>
          <a:p>
            <a:endParaRPr lang="en-US" sz="3000" dirty="0"/>
          </a:p>
        </p:txBody>
      </p:sp>
      <p:sp>
        <p:nvSpPr>
          <p:cNvPr id="7" name="TextBox 6">
            <a:extLst>
              <a:ext uri="{FF2B5EF4-FFF2-40B4-BE49-F238E27FC236}">
                <a16:creationId xmlns:a16="http://schemas.microsoft.com/office/drawing/2014/main" id="{F1D8BC3F-38F6-1842-AD82-C6C26394DACD}"/>
              </a:ext>
            </a:extLst>
          </p:cNvPr>
          <p:cNvSpPr txBox="1"/>
          <p:nvPr/>
        </p:nvSpPr>
        <p:spPr>
          <a:xfrm>
            <a:off x="687744" y="1641400"/>
            <a:ext cx="11057788" cy="1015663"/>
          </a:xfrm>
          <a:prstGeom prst="rect">
            <a:avLst/>
          </a:prstGeom>
          <a:noFill/>
        </p:spPr>
        <p:txBody>
          <a:bodyPr wrap="square" lIns="91440" tIns="45720" rIns="91440" bIns="45720" rtlCol="0" anchor="t">
            <a:spAutoFit/>
          </a:bodyPr>
          <a:lstStyle/>
          <a:p>
            <a:pPr>
              <a:buClr>
                <a:srgbClr val="00B0F0"/>
              </a:buClr>
            </a:pPr>
            <a:endParaRPr lang="en-CA" sz="2000" dirty="0">
              <a:cs typeface="Times New Roman" panose="02020603050405020304" pitchFamily="18" charset="0"/>
            </a:endParaRPr>
          </a:p>
          <a:p>
            <a:endParaRPr lang="en-CA" sz="2000" dirty="0">
              <a:solidFill>
                <a:srgbClr val="00A8FF"/>
              </a:solidFill>
              <a:latin typeface="Wingdings" pitchFamily="2" charset="2"/>
            </a:endParaRPr>
          </a:p>
          <a:p>
            <a:pPr lvl="1">
              <a:buClr>
                <a:srgbClr val="00B0F0"/>
              </a:buClr>
            </a:pPr>
            <a:endParaRPr lang="en-CA" sz="2000" dirty="0">
              <a:cs typeface="Times New Roman" panose="02020603050405020304" pitchFamily="18" charset="0"/>
            </a:endParaRPr>
          </a:p>
        </p:txBody>
      </p:sp>
      <p:sp>
        <p:nvSpPr>
          <p:cNvPr id="3" name="Rectangle 2">
            <a:extLst>
              <a:ext uri="{FF2B5EF4-FFF2-40B4-BE49-F238E27FC236}">
                <a16:creationId xmlns:a16="http://schemas.microsoft.com/office/drawing/2014/main" id="{599CEA51-8499-A56A-DAA8-58A745494969}"/>
              </a:ext>
            </a:extLst>
          </p:cNvPr>
          <p:cNvSpPr/>
          <p:nvPr/>
        </p:nvSpPr>
        <p:spPr>
          <a:xfrm>
            <a:off x="4900613" y="1800225"/>
            <a:ext cx="3486150" cy="4626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E114755A-5F37-7FFD-2D44-0130DA2A49C7}"/>
              </a:ext>
            </a:extLst>
          </p:cNvPr>
          <p:cNvSpPr txBox="1"/>
          <p:nvPr/>
        </p:nvSpPr>
        <p:spPr>
          <a:xfrm>
            <a:off x="750410" y="1800225"/>
            <a:ext cx="5963211" cy="4247317"/>
          </a:xfrm>
          <a:prstGeom prst="rect">
            <a:avLst/>
          </a:prstGeom>
          <a:noFill/>
        </p:spPr>
        <p:txBody>
          <a:bodyPr wrap="square" lIns="91440" tIns="45720" rIns="91440" bIns="45720" rtlCol="0" anchor="t">
            <a:spAutoFit/>
          </a:bodyPr>
          <a:lstStyle/>
          <a:p>
            <a:pPr marL="285750" indent="-285750">
              <a:spcBef>
                <a:spcPts val="600"/>
              </a:spcBef>
              <a:buClr>
                <a:srgbClr val="00B0F0"/>
              </a:buClr>
              <a:buFont typeface="Wingdings" charset="2"/>
              <a:buChar char="§"/>
            </a:pPr>
            <a:r>
              <a:rPr lang="en-CA" sz="2000" dirty="0"/>
              <a:t>E</a:t>
            </a:r>
            <a:r>
              <a:rPr lang="en-CA" sz="2000" dirty="0">
                <a:effectLst/>
              </a:rPr>
              <a:t>xisting quantum experiments spans across the laboratory and departments</a:t>
            </a:r>
          </a:p>
          <a:p>
            <a:pPr marL="742950" lvl="1" indent="-285750">
              <a:spcBef>
                <a:spcPts val="600"/>
              </a:spcBef>
              <a:buClr>
                <a:srgbClr val="00B0F0"/>
              </a:buClr>
              <a:buFont typeface="Wingdings" charset="2"/>
              <a:buChar char="§"/>
            </a:pPr>
            <a:r>
              <a:rPr lang="en-CA" sz="2000" dirty="0"/>
              <a:t>S</a:t>
            </a:r>
            <a:r>
              <a:rPr lang="en-CA" sz="2000" dirty="0">
                <a:effectLst/>
              </a:rPr>
              <a:t>pin polarized beams </a:t>
            </a:r>
            <a:r>
              <a:rPr lang="el-GR" sz="2000" dirty="0">
                <a:effectLst/>
              </a:rPr>
              <a:t>μ</a:t>
            </a:r>
            <a:r>
              <a:rPr lang="en-CA" sz="2000" dirty="0">
                <a:effectLst/>
              </a:rPr>
              <a:t>SR and </a:t>
            </a:r>
            <a:r>
              <a:rPr lang="el-GR" sz="2000" dirty="0">
                <a:effectLst/>
              </a:rPr>
              <a:t>β</a:t>
            </a:r>
            <a:r>
              <a:rPr lang="en-CA" sz="2000" dirty="0">
                <a:effectLst/>
              </a:rPr>
              <a:t>NMR, TUCAN, ALPHA/HAICU, </a:t>
            </a:r>
            <a:r>
              <a:rPr lang="en-CA" sz="2000" dirty="0" err="1">
                <a:effectLst/>
              </a:rPr>
              <a:t>RadMol</a:t>
            </a:r>
            <a:r>
              <a:rPr lang="en-CA" sz="2000" dirty="0">
                <a:effectLst/>
              </a:rPr>
              <a:t>, Francium trapping, </a:t>
            </a:r>
            <a:r>
              <a:rPr lang="en-CA" sz="2000" dirty="0" err="1">
                <a:effectLst/>
              </a:rPr>
              <a:t>etc</a:t>
            </a:r>
            <a:endParaRPr lang="en-CA" sz="2000" dirty="0"/>
          </a:p>
          <a:p>
            <a:pPr marL="285750" indent="-285750">
              <a:spcBef>
                <a:spcPts val="600"/>
              </a:spcBef>
              <a:buClr>
                <a:srgbClr val="00B0F0"/>
              </a:buClr>
              <a:buFont typeface="Wingdings" charset="2"/>
              <a:buChar char="§"/>
            </a:pPr>
            <a:endParaRPr lang="en-CA" sz="1000" dirty="0"/>
          </a:p>
          <a:p>
            <a:pPr marL="285750" indent="-285750">
              <a:spcBef>
                <a:spcPts val="600"/>
              </a:spcBef>
              <a:buClr>
                <a:srgbClr val="00B0F0"/>
              </a:buClr>
              <a:buFont typeface="Wingdings" charset="2"/>
              <a:buChar char="§"/>
            </a:pPr>
            <a:r>
              <a:rPr lang="en-CA" sz="2000" dirty="0"/>
              <a:t>R</a:t>
            </a:r>
            <a:r>
              <a:rPr lang="en-CA" sz="2000" dirty="0">
                <a:effectLst/>
              </a:rPr>
              <a:t>equire common expertise and infrastructure when pooled will allow for</a:t>
            </a:r>
            <a:r>
              <a:rPr lang="en-CA" sz="2000" dirty="0"/>
              <a:t> c</a:t>
            </a:r>
            <a:r>
              <a:rPr lang="en-CA" sz="2000" dirty="0">
                <a:effectLst/>
              </a:rPr>
              <a:t>ross-fertilization and new R&amp;D for novel use of quantum technologies</a:t>
            </a:r>
          </a:p>
          <a:p>
            <a:pPr marL="285750" indent="-285750">
              <a:spcBef>
                <a:spcPts val="600"/>
              </a:spcBef>
              <a:buClr>
                <a:srgbClr val="00B0F0"/>
              </a:buClr>
              <a:buFont typeface="Wingdings" charset="2"/>
              <a:buChar char="§"/>
            </a:pPr>
            <a:endParaRPr lang="en-CA" sz="1000" dirty="0">
              <a:effectLst/>
            </a:endParaRPr>
          </a:p>
          <a:p>
            <a:pPr marL="285750" indent="-285750">
              <a:spcBef>
                <a:spcPts val="600"/>
              </a:spcBef>
              <a:buClr>
                <a:srgbClr val="00B0F0"/>
              </a:buClr>
              <a:buFont typeface="Wingdings" charset="2"/>
              <a:buChar char="§"/>
            </a:pPr>
            <a:r>
              <a:rPr lang="en-CA" sz="2000" dirty="0">
                <a:sym typeface="Wingdings" panose="05000000000000000000" pitchFamily="2" charset="2"/>
              </a:rPr>
              <a:t>Take advantage of National Quantum Strategy and new programs from NSERC, MITACS and NRC</a:t>
            </a:r>
            <a:endParaRPr lang="en-CA" sz="2000" dirty="0">
              <a:effectLst/>
            </a:endParaRPr>
          </a:p>
          <a:p>
            <a:pPr marL="285750" indent="-285750">
              <a:spcBef>
                <a:spcPts val="600"/>
              </a:spcBef>
              <a:buClr>
                <a:srgbClr val="00B0F0"/>
              </a:buClr>
              <a:buFont typeface="Wingdings" charset="2"/>
              <a:buChar char="§"/>
            </a:pPr>
            <a:endParaRPr lang="en-CA" sz="2000" dirty="0">
              <a:cs typeface="Times New Roman" panose="02020603050405020304" pitchFamily="18" charset="0"/>
            </a:endParaRPr>
          </a:p>
          <a:p>
            <a:pPr marL="285750" indent="-285750">
              <a:buClr>
                <a:srgbClr val="00B0F0"/>
              </a:buClr>
              <a:buFont typeface="Wingdings" charset="2"/>
              <a:buChar char="§"/>
            </a:pPr>
            <a:endParaRPr lang="en-CA" sz="2000" dirty="0">
              <a:cs typeface="Times New Roman" panose="02020603050405020304" pitchFamily="18" charset="0"/>
            </a:endParaRPr>
          </a:p>
        </p:txBody>
      </p:sp>
      <p:pic>
        <p:nvPicPr>
          <p:cNvPr id="9217" name="Picture 1" descr="page11image1006947184">
            <a:extLst>
              <a:ext uri="{FF2B5EF4-FFF2-40B4-BE49-F238E27FC236}">
                <a16:creationId xmlns:a16="http://schemas.microsoft.com/office/drawing/2014/main" id="{1BE899E1-1E49-8004-AE4C-271FBB80355F}"/>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908185" y="767883"/>
            <a:ext cx="4533405" cy="58667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68920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4D69EAD4-2494-414D-9120-A2C6FDC90870}"/>
              </a:ext>
            </a:extLst>
          </p:cNvPr>
          <p:cNvSpPr txBox="1">
            <a:spLocks/>
          </p:cNvSpPr>
          <p:nvPr/>
        </p:nvSpPr>
        <p:spPr>
          <a:xfrm>
            <a:off x="481791" y="917016"/>
            <a:ext cx="10541042" cy="68833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000" b="1" i="0" kern="1200">
                <a:solidFill>
                  <a:srgbClr val="00B0F0"/>
                </a:solidFill>
                <a:latin typeface="Arial" charset="0"/>
                <a:ea typeface="Arial" charset="0"/>
                <a:cs typeface="Arial" charset="0"/>
              </a:defRPr>
            </a:lvl1pPr>
          </a:lstStyle>
          <a:p>
            <a:r>
              <a:rPr lang="en-CA" sz="3000" dirty="0"/>
              <a:t>Quantum Center</a:t>
            </a:r>
          </a:p>
          <a:p>
            <a:endParaRPr lang="en-US" sz="3000" dirty="0"/>
          </a:p>
        </p:txBody>
      </p:sp>
      <p:sp>
        <p:nvSpPr>
          <p:cNvPr id="7" name="TextBox 6">
            <a:extLst>
              <a:ext uri="{FF2B5EF4-FFF2-40B4-BE49-F238E27FC236}">
                <a16:creationId xmlns:a16="http://schemas.microsoft.com/office/drawing/2014/main" id="{F1D8BC3F-38F6-1842-AD82-C6C26394DACD}"/>
              </a:ext>
            </a:extLst>
          </p:cNvPr>
          <p:cNvSpPr txBox="1"/>
          <p:nvPr/>
        </p:nvSpPr>
        <p:spPr>
          <a:xfrm>
            <a:off x="687744" y="1641400"/>
            <a:ext cx="11057788" cy="1015663"/>
          </a:xfrm>
          <a:prstGeom prst="rect">
            <a:avLst/>
          </a:prstGeom>
          <a:noFill/>
        </p:spPr>
        <p:txBody>
          <a:bodyPr wrap="square" lIns="91440" tIns="45720" rIns="91440" bIns="45720" rtlCol="0" anchor="t">
            <a:spAutoFit/>
          </a:bodyPr>
          <a:lstStyle/>
          <a:p>
            <a:pPr>
              <a:buClr>
                <a:srgbClr val="00B0F0"/>
              </a:buClr>
            </a:pPr>
            <a:endParaRPr lang="en-CA" sz="2000" dirty="0">
              <a:cs typeface="Times New Roman" panose="02020603050405020304" pitchFamily="18" charset="0"/>
            </a:endParaRPr>
          </a:p>
          <a:p>
            <a:endParaRPr lang="en-CA" sz="2000" dirty="0">
              <a:solidFill>
                <a:srgbClr val="00A8FF"/>
              </a:solidFill>
              <a:latin typeface="Wingdings" pitchFamily="2" charset="2"/>
            </a:endParaRPr>
          </a:p>
          <a:p>
            <a:pPr lvl="1">
              <a:buClr>
                <a:srgbClr val="00B0F0"/>
              </a:buClr>
            </a:pPr>
            <a:endParaRPr lang="en-CA" sz="2000" dirty="0">
              <a:cs typeface="Times New Roman" panose="02020603050405020304" pitchFamily="18" charset="0"/>
            </a:endParaRPr>
          </a:p>
        </p:txBody>
      </p:sp>
      <p:sp>
        <p:nvSpPr>
          <p:cNvPr id="3" name="Rectangle 2">
            <a:extLst>
              <a:ext uri="{FF2B5EF4-FFF2-40B4-BE49-F238E27FC236}">
                <a16:creationId xmlns:a16="http://schemas.microsoft.com/office/drawing/2014/main" id="{599CEA51-8499-A56A-DAA8-58A745494969}"/>
              </a:ext>
            </a:extLst>
          </p:cNvPr>
          <p:cNvSpPr/>
          <p:nvPr/>
        </p:nvSpPr>
        <p:spPr>
          <a:xfrm>
            <a:off x="4900613" y="1800225"/>
            <a:ext cx="3486150" cy="4626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218" name="Slide Number Placeholder 5">
            <a:extLst>
              <a:ext uri="{FF2B5EF4-FFF2-40B4-BE49-F238E27FC236}">
                <a16:creationId xmlns:a16="http://schemas.microsoft.com/office/drawing/2014/main" id="{E4D8B316-19D7-C0D4-796C-BA522E3E07E7}"/>
              </a:ext>
            </a:extLst>
          </p:cNvPr>
          <p:cNvSpPr txBox="1">
            <a:spLocks/>
          </p:cNvSpPr>
          <p:nvPr/>
        </p:nvSpPr>
        <p:spPr>
          <a:xfrm>
            <a:off x="11890601" y="1027620"/>
            <a:ext cx="174772" cy="22698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CA" dirty="0"/>
          </a:p>
        </p:txBody>
      </p:sp>
      <p:sp>
        <p:nvSpPr>
          <p:cNvPr id="9219" name="POOLED RESOURCES">
            <a:extLst>
              <a:ext uri="{FF2B5EF4-FFF2-40B4-BE49-F238E27FC236}">
                <a16:creationId xmlns:a16="http://schemas.microsoft.com/office/drawing/2014/main" id="{1D9CB183-88D4-BE01-DA56-EBA7D266AD26}"/>
              </a:ext>
            </a:extLst>
          </p:cNvPr>
          <p:cNvSpPr/>
          <p:nvPr/>
        </p:nvSpPr>
        <p:spPr>
          <a:xfrm>
            <a:off x="4152979" y="2867295"/>
            <a:ext cx="1590556" cy="1590556"/>
          </a:xfrm>
          <a:prstGeom prst="roundRect">
            <a:avLst>
              <a:gd name="adj" fmla="val 15000"/>
            </a:avLst>
          </a:prstGeom>
          <a:solidFill>
            <a:srgbClr val="FFFFFF"/>
          </a:solidFill>
          <a:ln w="38100">
            <a:solidFill>
              <a:schemeClr val="accent1"/>
            </a:solidFill>
            <a:miter/>
          </a:ln>
          <a:effectLst>
            <a:outerShdw blurRad="190500" dist="12700" dir="54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lstStyle>
            <a:lvl1pPr algn="ctr">
              <a:defRPr b="1"/>
            </a:lvl1pPr>
          </a:lstStyle>
          <a:p>
            <a:r>
              <a:t>POOLED RESOURCES</a:t>
            </a:r>
          </a:p>
        </p:txBody>
      </p:sp>
      <p:sp>
        <p:nvSpPr>
          <p:cNvPr id="9220" name="ACCELERATOR-CONNECTED QUANTUM SCIENCE RILIS Polarized beams OLIS etc">
            <a:extLst>
              <a:ext uri="{FF2B5EF4-FFF2-40B4-BE49-F238E27FC236}">
                <a16:creationId xmlns:a16="http://schemas.microsoft.com/office/drawing/2014/main" id="{36805573-EEDB-C7B8-966E-3A03578C044B}"/>
              </a:ext>
            </a:extLst>
          </p:cNvPr>
          <p:cNvSpPr/>
          <p:nvPr/>
        </p:nvSpPr>
        <p:spPr>
          <a:xfrm>
            <a:off x="553802" y="1486059"/>
            <a:ext cx="2068593" cy="2068593"/>
          </a:xfrm>
          <a:prstGeom prst="ellipse">
            <a:avLst/>
          </a:prstGeom>
          <a:solidFill>
            <a:srgbClr val="FFFFFF"/>
          </a:solidFill>
          <a:ln w="38100">
            <a:solidFill>
              <a:schemeClr val="accent1"/>
            </a:solidFill>
            <a:miter/>
          </a:ln>
          <a:effectLst>
            <a:outerShdw blurRad="190500" dist="12700" dir="54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lstStyle/>
          <a:p>
            <a:pPr algn="ctr"/>
            <a:r>
              <a:rPr sz="1500"/>
              <a:t>ACCELERATOR-CONNECTED QUANTUM SCIENCE</a:t>
            </a:r>
            <a:br/>
            <a:r>
              <a:rPr sz="1300">
                <a:solidFill>
                  <a:schemeClr val="accent2"/>
                </a:solidFill>
              </a:rPr>
              <a:t>RILIS</a:t>
            </a:r>
            <a:br>
              <a:rPr sz="1300">
                <a:solidFill>
                  <a:schemeClr val="accent2"/>
                </a:solidFill>
              </a:rPr>
            </a:br>
            <a:r>
              <a:rPr sz="1300">
                <a:solidFill>
                  <a:schemeClr val="accent2"/>
                </a:solidFill>
              </a:rPr>
              <a:t>Polarized beams</a:t>
            </a:r>
            <a:br>
              <a:rPr sz="1300">
                <a:solidFill>
                  <a:schemeClr val="accent2"/>
                </a:solidFill>
              </a:rPr>
            </a:br>
            <a:r>
              <a:rPr sz="1300">
                <a:solidFill>
                  <a:schemeClr val="accent2"/>
                </a:solidFill>
              </a:rPr>
              <a:t>OLIS</a:t>
            </a:r>
            <a:br>
              <a:rPr sz="1300">
                <a:solidFill>
                  <a:schemeClr val="accent2"/>
                </a:solidFill>
              </a:rPr>
            </a:br>
            <a:r>
              <a:rPr sz="1300">
                <a:solidFill>
                  <a:schemeClr val="accent2"/>
                </a:solidFill>
              </a:rPr>
              <a:t>etc</a:t>
            </a:r>
          </a:p>
        </p:txBody>
      </p:sp>
      <p:sp>
        <p:nvSpPr>
          <p:cNvPr id="9221" name="PRECISION FUNDAMENTAL SCIENCE">
            <a:extLst>
              <a:ext uri="{FF2B5EF4-FFF2-40B4-BE49-F238E27FC236}">
                <a16:creationId xmlns:a16="http://schemas.microsoft.com/office/drawing/2014/main" id="{B0851C80-503F-4F46-4AE8-F495FD1DF743}"/>
              </a:ext>
            </a:extLst>
          </p:cNvPr>
          <p:cNvSpPr/>
          <p:nvPr/>
        </p:nvSpPr>
        <p:spPr>
          <a:xfrm>
            <a:off x="2641294" y="4898568"/>
            <a:ext cx="2068593" cy="2068593"/>
          </a:xfrm>
          <a:prstGeom prst="ellipse">
            <a:avLst/>
          </a:prstGeom>
          <a:solidFill>
            <a:srgbClr val="FFFFFF"/>
          </a:solidFill>
          <a:ln w="38100">
            <a:solidFill>
              <a:schemeClr val="accent1"/>
            </a:solidFill>
            <a:miter/>
          </a:ln>
          <a:effectLst>
            <a:outerShdw blurRad="190500" dist="12700" dir="54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lstStyle/>
          <a:p>
            <a:pPr algn="ctr"/>
            <a:r>
              <a:rPr sz="1500"/>
              <a:t>PRECISION FUNDAMENTAL SCIENCE</a:t>
            </a:r>
            <a:br>
              <a:rPr sz="1500"/>
            </a:br>
            <a:br>
              <a:rPr sz="1500"/>
            </a:br>
            <a:endParaRPr sz="1500"/>
          </a:p>
        </p:txBody>
      </p:sp>
      <p:sp>
        <p:nvSpPr>
          <p:cNvPr id="9222" name="QUANTUM MATERIAL SCIENCE">
            <a:extLst>
              <a:ext uri="{FF2B5EF4-FFF2-40B4-BE49-F238E27FC236}">
                <a16:creationId xmlns:a16="http://schemas.microsoft.com/office/drawing/2014/main" id="{B507D0D6-6BC5-AF06-A73F-10817E9E2DA2}"/>
              </a:ext>
            </a:extLst>
          </p:cNvPr>
          <p:cNvSpPr/>
          <p:nvPr/>
        </p:nvSpPr>
        <p:spPr>
          <a:xfrm>
            <a:off x="7727731" y="3308267"/>
            <a:ext cx="2068593" cy="2068593"/>
          </a:xfrm>
          <a:prstGeom prst="ellipse">
            <a:avLst/>
          </a:prstGeom>
          <a:solidFill>
            <a:srgbClr val="FFFFFF"/>
          </a:solidFill>
          <a:ln w="38100">
            <a:solidFill>
              <a:schemeClr val="accent1"/>
            </a:solidFill>
            <a:miter/>
          </a:ln>
          <a:effectLst>
            <a:outerShdw blurRad="190500" dist="12700" dir="54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lstStyle>
            <a:lvl1pPr algn="ctr">
              <a:defRPr sz="1500"/>
            </a:lvl1pPr>
          </a:lstStyle>
          <a:p>
            <a:r>
              <a:t>QUANTUM MATERIAL SCIENCE</a:t>
            </a:r>
          </a:p>
        </p:txBody>
      </p:sp>
      <p:sp>
        <p:nvSpPr>
          <p:cNvPr id="9223" name="QUANTUM-ENABLED FUNDAMENTAL SCIENCE">
            <a:extLst>
              <a:ext uri="{FF2B5EF4-FFF2-40B4-BE49-F238E27FC236}">
                <a16:creationId xmlns:a16="http://schemas.microsoft.com/office/drawing/2014/main" id="{A9C3FB1B-C76F-7383-5D1E-752FF04318B8}"/>
              </a:ext>
            </a:extLst>
          </p:cNvPr>
          <p:cNvSpPr/>
          <p:nvPr/>
        </p:nvSpPr>
        <p:spPr>
          <a:xfrm>
            <a:off x="4799703" y="56240"/>
            <a:ext cx="2185206" cy="2185206"/>
          </a:xfrm>
          <a:prstGeom prst="ellipse">
            <a:avLst/>
          </a:prstGeom>
          <a:solidFill>
            <a:srgbClr val="FFFFFF"/>
          </a:solidFill>
          <a:ln w="38100">
            <a:solidFill>
              <a:schemeClr val="accent1"/>
            </a:solidFill>
            <a:miter/>
          </a:ln>
          <a:effectLst>
            <a:outerShdw blurRad="190500" dist="12700" dir="54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lstStyle/>
          <a:p>
            <a:pPr algn="ctr"/>
            <a:r>
              <a:rPr sz="1500"/>
              <a:t>QUANTUM-ENABLED</a:t>
            </a:r>
            <a:br>
              <a:rPr sz="1500"/>
            </a:br>
            <a:r>
              <a:rPr sz="1500"/>
              <a:t>FUNDAMENTAL SCIENCE</a:t>
            </a:r>
          </a:p>
          <a:p>
            <a:pPr algn="ctr"/>
            <a:endParaRPr sz="1500"/>
          </a:p>
          <a:p>
            <a:pPr algn="ctr"/>
            <a:endParaRPr sz="1500"/>
          </a:p>
          <a:p>
            <a:pPr algn="ctr"/>
            <a:br>
              <a:rPr sz="1500"/>
            </a:br>
            <a:endParaRPr sz="1500"/>
          </a:p>
        </p:txBody>
      </p:sp>
      <p:sp>
        <p:nvSpPr>
          <p:cNvPr id="9224" name="CRYOGENICS R&amp;D">
            <a:extLst>
              <a:ext uri="{FF2B5EF4-FFF2-40B4-BE49-F238E27FC236}">
                <a16:creationId xmlns:a16="http://schemas.microsoft.com/office/drawing/2014/main" id="{738D7B5B-6027-73EB-D4A2-60FAD95C5B61}"/>
              </a:ext>
            </a:extLst>
          </p:cNvPr>
          <p:cNvSpPr/>
          <p:nvPr/>
        </p:nvSpPr>
        <p:spPr>
          <a:xfrm>
            <a:off x="3098998" y="2095593"/>
            <a:ext cx="1770988" cy="849526"/>
          </a:xfrm>
          <a:prstGeom prst="roundRect">
            <a:avLst>
              <a:gd name="adj" fmla="val 31270"/>
            </a:avLst>
          </a:prstGeom>
          <a:solidFill>
            <a:srgbClr val="FFFFFF"/>
          </a:solidFill>
          <a:ln w="38100">
            <a:solidFill>
              <a:schemeClr val="accent1"/>
            </a:solidFill>
            <a:prstDash val="sysDot"/>
            <a:miter lim="400000"/>
          </a:ln>
          <a:effectLst>
            <a:outerShdw blurRad="190500" dist="12700" dir="54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lstStyle>
            <a:lvl1pPr algn="ctr">
              <a:defRPr>
                <a:solidFill>
                  <a:schemeClr val="accent2">
                    <a:satOff val="-18194"/>
                    <a:lumOff val="-11215"/>
                  </a:schemeClr>
                </a:solidFill>
              </a:defRPr>
            </a:lvl1pPr>
          </a:lstStyle>
          <a:p>
            <a:r>
              <a:t>CRYOGENICS R&amp;D </a:t>
            </a:r>
          </a:p>
        </p:txBody>
      </p:sp>
      <p:sp>
        <p:nvSpPr>
          <p:cNvPr id="9225" name="LASER &amp; METROLOGY">
            <a:extLst>
              <a:ext uri="{FF2B5EF4-FFF2-40B4-BE49-F238E27FC236}">
                <a16:creationId xmlns:a16="http://schemas.microsoft.com/office/drawing/2014/main" id="{A08881D1-7D3D-F278-6C9F-8AB5CAB1F9D2}"/>
              </a:ext>
            </a:extLst>
          </p:cNvPr>
          <p:cNvSpPr/>
          <p:nvPr/>
        </p:nvSpPr>
        <p:spPr>
          <a:xfrm>
            <a:off x="5623625" y="2290495"/>
            <a:ext cx="1770988" cy="1042914"/>
          </a:xfrm>
          <a:prstGeom prst="roundRect">
            <a:avLst>
              <a:gd name="adj" fmla="val 25472"/>
            </a:avLst>
          </a:prstGeom>
          <a:solidFill>
            <a:srgbClr val="FFFFFF"/>
          </a:solidFill>
          <a:ln w="38100">
            <a:solidFill>
              <a:schemeClr val="accent1"/>
            </a:solidFill>
            <a:prstDash val="sysDot"/>
            <a:miter lim="400000"/>
          </a:ln>
          <a:effectLst>
            <a:outerShdw blurRad="190500" dist="12700" dir="54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lstStyle>
            <a:lvl1pPr algn="ctr">
              <a:defRPr>
                <a:solidFill>
                  <a:schemeClr val="accent2">
                    <a:satOff val="-18194"/>
                    <a:lumOff val="-11215"/>
                  </a:schemeClr>
                </a:solidFill>
              </a:defRPr>
            </a:lvl1pPr>
          </a:lstStyle>
          <a:p>
            <a:r>
              <a:t>LASER &amp; METROLOGY </a:t>
            </a:r>
          </a:p>
        </p:txBody>
      </p:sp>
      <p:sp>
        <p:nvSpPr>
          <p:cNvPr id="9226" name="MAGNET DESIGN &amp; PRECISION MAGNETOMETRY">
            <a:extLst>
              <a:ext uri="{FF2B5EF4-FFF2-40B4-BE49-F238E27FC236}">
                <a16:creationId xmlns:a16="http://schemas.microsoft.com/office/drawing/2014/main" id="{B1D0A098-7BF9-62B4-855F-80FF38B88ADB}"/>
              </a:ext>
            </a:extLst>
          </p:cNvPr>
          <p:cNvSpPr/>
          <p:nvPr/>
        </p:nvSpPr>
        <p:spPr>
          <a:xfrm>
            <a:off x="4609541" y="4317830"/>
            <a:ext cx="2499622" cy="1042915"/>
          </a:xfrm>
          <a:prstGeom prst="roundRect">
            <a:avLst>
              <a:gd name="adj" fmla="val 33016"/>
            </a:avLst>
          </a:prstGeom>
          <a:solidFill>
            <a:srgbClr val="FFFFFF"/>
          </a:solidFill>
          <a:ln w="38100">
            <a:solidFill>
              <a:schemeClr val="accent1"/>
            </a:solidFill>
            <a:prstDash val="sysDot"/>
            <a:miter lim="400000"/>
          </a:ln>
          <a:effectLst>
            <a:outerShdw blurRad="190500" dist="12700" dir="54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lstStyle>
            <a:lvl1pPr algn="ctr">
              <a:defRPr>
                <a:solidFill>
                  <a:schemeClr val="accent2">
                    <a:satOff val="-18194"/>
                    <a:lumOff val="-11215"/>
                  </a:schemeClr>
                </a:solidFill>
              </a:defRPr>
            </a:lvl1pPr>
          </a:lstStyle>
          <a:p>
            <a:r>
              <a:t>MAGNET DESIGN &amp; PRECISION MAGNETOMETRY</a:t>
            </a:r>
          </a:p>
        </p:txBody>
      </p:sp>
      <p:sp>
        <p:nvSpPr>
          <p:cNvPr id="9227" name="Line">
            <a:extLst>
              <a:ext uri="{FF2B5EF4-FFF2-40B4-BE49-F238E27FC236}">
                <a16:creationId xmlns:a16="http://schemas.microsoft.com/office/drawing/2014/main" id="{2F3ECD90-9973-A767-E00C-F43A548B966F}"/>
              </a:ext>
            </a:extLst>
          </p:cNvPr>
          <p:cNvSpPr/>
          <p:nvPr/>
        </p:nvSpPr>
        <p:spPr>
          <a:xfrm flipV="1">
            <a:off x="2404626" y="1231388"/>
            <a:ext cx="2106692" cy="532651"/>
          </a:xfrm>
          <a:prstGeom prst="line">
            <a:avLst/>
          </a:prstGeom>
          <a:ln w="127000">
            <a:solidFill>
              <a:schemeClr val="accent1"/>
            </a:solidFill>
            <a:miter/>
            <a:headEnd type="stealth"/>
            <a:tailEnd type="stealth"/>
          </a:ln>
        </p:spPr>
        <p:txBody>
          <a:bodyPr lIns="45719" rIns="45719"/>
          <a:lstStyle/>
          <a:p>
            <a:endParaRPr/>
          </a:p>
        </p:txBody>
      </p:sp>
      <p:sp>
        <p:nvSpPr>
          <p:cNvPr id="9228" name="Line">
            <a:extLst>
              <a:ext uri="{FF2B5EF4-FFF2-40B4-BE49-F238E27FC236}">
                <a16:creationId xmlns:a16="http://schemas.microsoft.com/office/drawing/2014/main" id="{D4A0D1F3-B3C0-C9DE-C4D3-2BF34171E53F}"/>
              </a:ext>
            </a:extLst>
          </p:cNvPr>
          <p:cNvSpPr/>
          <p:nvPr/>
        </p:nvSpPr>
        <p:spPr>
          <a:xfrm>
            <a:off x="7097073" y="1103638"/>
            <a:ext cx="1446789" cy="2106693"/>
          </a:xfrm>
          <a:prstGeom prst="line">
            <a:avLst/>
          </a:prstGeom>
          <a:ln w="127000">
            <a:solidFill>
              <a:schemeClr val="accent1"/>
            </a:solidFill>
            <a:miter/>
            <a:headEnd type="stealth"/>
            <a:tailEnd type="stealth"/>
          </a:ln>
        </p:spPr>
        <p:txBody>
          <a:bodyPr lIns="45719" rIns="45719"/>
          <a:lstStyle/>
          <a:p>
            <a:endParaRPr/>
          </a:p>
        </p:txBody>
      </p:sp>
      <p:sp>
        <p:nvSpPr>
          <p:cNvPr id="9229" name="Line">
            <a:extLst>
              <a:ext uri="{FF2B5EF4-FFF2-40B4-BE49-F238E27FC236}">
                <a16:creationId xmlns:a16="http://schemas.microsoft.com/office/drawing/2014/main" id="{5BA6C753-AFD5-5B20-8CC3-1455B2E47390}"/>
              </a:ext>
            </a:extLst>
          </p:cNvPr>
          <p:cNvSpPr/>
          <p:nvPr/>
        </p:nvSpPr>
        <p:spPr>
          <a:xfrm flipV="1">
            <a:off x="4919320" y="5367505"/>
            <a:ext cx="3397973" cy="820767"/>
          </a:xfrm>
          <a:prstGeom prst="line">
            <a:avLst/>
          </a:prstGeom>
          <a:ln w="127000">
            <a:solidFill>
              <a:schemeClr val="accent1"/>
            </a:solidFill>
            <a:miter/>
            <a:headEnd type="stealth"/>
            <a:tailEnd type="stealth"/>
          </a:ln>
        </p:spPr>
        <p:txBody>
          <a:bodyPr lIns="45719" rIns="45719"/>
          <a:lstStyle/>
          <a:p>
            <a:endParaRPr/>
          </a:p>
        </p:txBody>
      </p:sp>
      <p:sp>
        <p:nvSpPr>
          <p:cNvPr id="9230" name="Line">
            <a:extLst>
              <a:ext uri="{FF2B5EF4-FFF2-40B4-BE49-F238E27FC236}">
                <a16:creationId xmlns:a16="http://schemas.microsoft.com/office/drawing/2014/main" id="{34C94A6D-FE57-79A9-A7BE-5E4760C50727}"/>
              </a:ext>
            </a:extLst>
          </p:cNvPr>
          <p:cNvSpPr/>
          <p:nvPr/>
        </p:nvSpPr>
        <p:spPr>
          <a:xfrm>
            <a:off x="1141470" y="3646904"/>
            <a:ext cx="1454855" cy="2384767"/>
          </a:xfrm>
          <a:prstGeom prst="line">
            <a:avLst/>
          </a:prstGeom>
          <a:ln w="127000">
            <a:solidFill>
              <a:schemeClr val="accent1"/>
            </a:solidFill>
            <a:miter/>
            <a:headEnd type="stealth"/>
            <a:tailEnd type="stealth"/>
          </a:ln>
        </p:spPr>
        <p:txBody>
          <a:bodyPr lIns="45719" rIns="45719"/>
          <a:lstStyle/>
          <a:p>
            <a:endParaRPr/>
          </a:p>
        </p:txBody>
      </p:sp>
      <p:sp>
        <p:nvSpPr>
          <p:cNvPr id="9231" name="Line">
            <a:extLst>
              <a:ext uri="{FF2B5EF4-FFF2-40B4-BE49-F238E27FC236}">
                <a16:creationId xmlns:a16="http://schemas.microsoft.com/office/drawing/2014/main" id="{DE71C283-6D35-F491-484D-DF68106FD22D}"/>
              </a:ext>
            </a:extLst>
          </p:cNvPr>
          <p:cNvSpPr/>
          <p:nvPr/>
        </p:nvSpPr>
        <p:spPr>
          <a:xfrm>
            <a:off x="2344048" y="3120983"/>
            <a:ext cx="1809089" cy="336634"/>
          </a:xfrm>
          <a:prstGeom prst="line">
            <a:avLst/>
          </a:prstGeom>
          <a:ln w="114300">
            <a:solidFill>
              <a:schemeClr val="accent4"/>
            </a:solidFill>
            <a:miter/>
            <a:headEnd type="stealth"/>
            <a:tailEnd type="stealth"/>
          </a:ln>
        </p:spPr>
        <p:txBody>
          <a:bodyPr lIns="45719" rIns="45719"/>
          <a:lstStyle/>
          <a:p>
            <a:endParaRPr/>
          </a:p>
        </p:txBody>
      </p:sp>
      <p:sp>
        <p:nvSpPr>
          <p:cNvPr id="9232" name="Line">
            <a:extLst>
              <a:ext uri="{FF2B5EF4-FFF2-40B4-BE49-F238E27FC236}">
                <a16:creationId xmlns:a16="http://schemas.microsoft.com/office/drawing/2014/main" id="{F33079FB-42EF-7ED8-5CAA-C18929056A51}"/>
              </a:ext>
            </a:extLst>
          </p:cNvPr>
          <p:cNvSpPr/>
          <p:nvPr/>
        </p:nvSpPr>
        <p:spPr>
          <a:xfrm flipH="1">
            <a:off x="5024872" y="2029677"/>
            <a:ext cx="443867" cy="848040"/>
          </a:xfrm>
          <a:prstGeom prst="line">
            <a:avLst/>
          </a:prstGeom>
          <a:ln w="114300">
            <a:solidFill>
              <a:schemeClr val="accent4"/>
            </a:solidFill>
            <a:miter/>
            <a:headEnd type="stealth"/>
            <a:tailEnd type="stealth"/>
          </a:ln>
        </p:spPr>
        <p:txBody>
          <a:bodyPr lIns="45719" rIns="45719"/>
          <a:lstStyle/>
          <a:p>
            <a:endParaRPr/>
          </a:p>
        </p:txBody>
      </p:sp>
      <p:sp>
        <p:nvSpPr>
          <p:cNvPr id="9233" name="Line">
            <a:extLst>
              <a:ext uri="{FF2B5EF4-FFF2-40B4-BE49-F238E27FC236}">
                <a16:creationId xmlns:a16="http://schemas.microsoft.com/office/drawing/2014/main" id="{D03D3520-2F09-DCEF-0A5A-E1CE76AE4171}"/>
              </a:ext>
            </a:extLst>
          </p:cNvPr>
          <p:cNvSpPr/>
          <p:nvPr/>
        </p:nvSpPr>
        <p:spPr>
          <a:xfrm flipH="1" flipV="1">
            <a:off x="5716506" y="3782025"/>
            <a:ext cx="2038254" cy="486756"/>
          </a:xfrm>
          <a:prstGeom prst="line">
            <a:avLst/>
          </a:prstGeom>
          <a:ln w="114300">
            <a:solidFill>
              <a:schemeClr val="accent4"/>
            </a:solidFill>
            <a:miter/>
            <a:headEnd type="stealth"/>
            <a:tailEnd type="stealth"/>
          </a:ln>
        </p:spPr>
        <p:txBody>
          <a:bodyPr lIns="45719" rIns="45719"/>
          <a:lstStyle/>
          <a:p>
            <a:endParaRPr/>
          </a:p>
        </p:txBody>
      </p:sp>
      <p:sp>
        <p:nvSpPr>
          <p:cNvPr id="9234" name="RadMol TITAN…">
            <a:extLst>
              <a:ext uri="{FF2B5EF4-FFF2-40B4-BE49-F238E27FC236}">
                <a16:creationId xmlns:a16="http://schemas.microsoft.com/office/drawing/2014/main" id="{82695A25-F627-15FD-9871-734475E5B171}"/>
              </a:ext>
            </a:extLst>
          </p:cNvPr>
          <p:cNvSpPr txBox="1"/>
          <p:nvPr/>
        </p:nvSpPr>
        <p:spPr>
          <a:xfrm>
            <a:off x="5972674" y="1155895"/>
            <a:ext cx="619719" cy="9541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lgn="ctr"/>
            <a:r>
              <a:rPr sz="1300" dirty="0" err="1">
                <a:solidFill>
                  <a:schemeClr val="accent2"/>
                </a:solidFill>
              </a:rPr>
              <a:t>RadMol</a:t>
            </a:r>
            <a:br>
              <a:rPr sz="1300" dirty="0">
                <a:solidFill>
                  <a:schemeClr val="accent2"/>
                </a:solidFill>
              </a:rPr>
            </a:br>
            <a:r>
              <a:rPr sz="1300" dirty="0">
                <a:solidFill>
                  <a:schemeClr val="accent2"/>
                </a:solidFill>
              </a:rPr>
              <a:t>TITAN</a:t>
            </a:r>
            <a:br>
              <a:rPr sz="1300" dirty="0">
                <a:solidFill>
                  <a:schemeClr val="accent2"/>
                </a:solidFill>
              </a:rPr>
            </a:br>
            <a:r>
              <a:rPr sz="1300" dirty="0">
                <a:solidFill>
                  <a:schemeClr val="accent2"/>
                </a:solidFill>
              </a:rPr>
              <a:t>TUCAN</a:t>
            </a:r>
            <a:r>
              <a:rPr sz="1500" dirty="0"/>
              <a:t> </a:t>
            </a:r>
            <a:br>
              <a:rPr sz="1500" dirty="0"/>
            </a:br>
            <a:endParaRPr sz="1500" dirty="0"/>
          </a:p>
        </p:txBody>
      </p:sp>
      <p:sp>
        <p:nvSpPr>
          <p:cNvPr id="9235" name="ALPHA BeEST Francium HAICU">
            <a:extLst>
              <a:ext uri="{FF2B5EF4-FFF2-40B4-BE49-F238E27FC236}">
                <a16:creationId xmlns:a16="http://schemas.microsoft.com/office/drawing/2014/main" id="{39EBBC1E-9FC3-5475-EBEC-68BD0BDFEF1F}"/>
              </a:ext>
            </a:extLst>
          </p:cNvPr>
          <p:cNvSpPr txBox="1"/>
          <p:nvPr/>
        </p:nvSpPr>
        <p:spPr>
          <a:xfrm>
            <a:off x="5285963" y="1175171"/>
            <a:ext cx="545980" cy="6924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lgn="ctr"/>
            <a:r>
              <a:rPr sz="1300" dirty="0">
                <a:solidFill>
                  <a:schemeClr val="accent2"/>
                </a:solidFill>
              </a:rPr>
              <a:t>ALPHA</a:t>
            </a:r>
            <a:br>
              <a:rPr sz="1300" dirty="0">
                <a:solidFill>
                  <a:schemeClr val="accent2"/>
                </a:solidFill>
              </a:rPr>
            </a:br>
            <a:r>
              <a:rPr sz="1300" dirty="0" err="1">
                <a:solidFill>
                  <a:schemeClr val="accent2"/>
                </a:solidFill>
              </a:rPr>
              <a:t>BeEST</a:t>
            </a:r>
            <a:br>
              <a:rPr sz="1300" dirty="0">
                <a:solidFill>
                  <a:schemeClr val="accent2"/>
                </a:solidFill>
              </a:rPr>
            </a:br>
            <a:r>
              <a:rPr sz="1300" dirty="0">
                <a:solidFill>
                  <a:schemeClr val="accent2"/>
                </a:solidFill>
              </a:rPr>
              <a:t>HAICU</a:t>
            </a:r>
          </a:p>
        </p:txBody>
      </p:sp>
      <p:sp>
        <p:nvSpPr>
          <p:cNvPr id="9236" name="etc">
            <a:extLst>
              <a:ext uri="{FF2B5EF4-FFF2-40B4-BE49-F238E27FC236}">
                <a16:creationId xmlns:a16="http://schemas.microsoft.com/office/drawing/2014/main" id="{BE806072-761B-5214-0860-EF037D02FABB}"/>
              </a:ext>
            </a:extLst>
          </p:cNvPr>
          <p:cNvSpPr txBox="1"/>
          <p:nvPr/>
        </p:nvSpPr>
        <p:spPr>
          <a:xfrm>
            <a:off x="5743535" y="1712941"/>
            <a:ext cx="324382" cy="2765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gn="ctr">
              <a:defRPr sz="1300">
                <a:solidFill>
                  <a:schemeClr val="accent2"/>
                </a:solidFill>
              </a:defRPr>
            </a:lvl1pPr>
          </a:lstStyle>
          <a:p>
            <a:r>
              <a:rPr dirty="0" err="1"/>
              <a:t>etc</a:t>
            </a:r>
            <a:endParaRPr dirty="0"/>
          </a:p>
        </p:txBody>
      </p:sp>
      <mc:AlternateContent xmlns:mc="http://schemas.openxmlformats.org/markup-compatibility/2006" xmlns:a14="http://schemas.microsoft.com/office/drawing/2010/main">
        <mc:Choice Requires="a14">
          <p:sp>
            <p:nvSpPr>
              <p:cNvPr id="9237" name="SR  NMR etc">
                <a:extLst>
                  <a:ext uri="{FF2B5EF4-FFF2-40B4-BE49-F238E27FC236}">
                    <a16:creationId xmlns:a16="http://schemas.microsoft.com/office/drawing/2014/main" id="{3713C8AC-0D13-F04A-9DC5-0DFEABB5E930}"/>
                  </a:ext>
                </a:extLst>
              </p:cNvPr>
              <p:cNvSpPr txBox="1"/>
              <p:nvPr/>
            </p:nvSpPr>
            <p:spPr>
              <a:xfrm>
                <a:off x="8507675" y="4529096"/>
                <a:ext cx="581151" cy="944131"/>
              </a:xfrm>
              <a:prstGeom prst="rect">
                <a:avLst/>
              </a:prstGeom>
              <a:ln w="12700">
                <a:miter lim="400000"/>
              </a:ln>
              <a:extLst>
                <a:ext uri="{C572A759-6A51-4108-AA02-DFA0A04FC94B}">
                  <ma14:wrappingTextBoxFlag xmlns="" xmlns:m="http://schemas.openxmlformats.org/officeDocument/2006/math" xmlns:ma14="http://schemas.microsoft.com/office/mac/drawingml/2011/main" val="1"/>
                </a:ext>
              </a:extLst>
            </p:spPr>
            <p:txBody>
              <a:bodyPr wrap="none" lIns="45719" rIns="45719">
                <a:spAutoFit/>
              </a:bodyPr>
              <a:lstStyle/>
              <a:p>
                <a:pPr algn="ctr">
                  <a:defRPr sz="1300">
                    <a:solidFill>
                      <a:schemeClr val="accent2"/>
                    </a:solidFill>
                    <a:latin typeface="Helvetica Neue"/>
                    <a:ea typeface="Helvetica Neue"/>
                    <a:cs typeface="Helvetica Neue"/>
                    <a:sym typeface="Helvetica Neue"/>
                  </a:defRPr>
                </a:pPr>
                <a14:m>
                  <m:oMath xmlns:m="http://schemas.openxmlformats.org/officeDocument/2006/math">
                    <m:r>
                      <a:rPr sz="1600" i="1">
                        <a:solidFill>
                          <a:srgbClr val="ED7D31"/>
                        </a:solidFill>
                        <a:latin typeface="Cambria Math" panose="02040503050406030204" pitchFamily="18" charset="0"/>
                      </a:rPr>
                      <m:t>𝜇</m:t>
                    </m:r>
                  </m:oMath>
                </a14:m>
                <a:r>
                  <a:t>SR</a:t>
                </a:r>
                <a:br/>
                <a14:m>
                  <m:oMath xmlns:m="http://schemas.openxmlformats.org/officeDocument/2006/math">
                    <m:r>
                      <a:rPr sz="1400" i="1">
                        <a:solidFill>
                          <a:srgbClr val="ED7D31"/>
                        </a:solidFill>
                        <a:latin typeface="Cambria Math" panose="02040503050406030204" pitchFamily="18" charset="0"/>
                      </a:rPr>
                      <m:t>𝛽</m:t>
                    </m:r>
                  </m:oMath>
                </a14:m>
                <a:r>
                  <a:t>NMR</a:t>
                </a:r>
                <a:br/>
                <a:r>
                  <a:t>etc</a:t>
                </a:r>
                <a:br/>
                <a:endParaRPr>
                  <a:solidFill>
                    <a:srgbClr val="ED7D31"/>
                  </a:solidFill>
                </a:endParaRPr>
              </a:p>
            </p:txBody>
          </p:sp>
        </mc:Choice>
        <mc:Fallback xmlns="">
          <p:sp>
            <p:nvSpPr>
              <p:cNvPr id="9237" name="SR  NMR etc">
                <a:extLst>
                  <a:ext uri="{FF2B5EF4-FFF2-40B4-BE49-F238E27FC236}">
                    <a16:creationId xmlns:a16="http://schemas.microsoft.com/office/drawing/2014/main" id="{3713C8AC-0D13-F04A-9DC5-0DFEABB5E930}"/>
                  </a:ext>
                </a:extLst>
              </p:cNvPr>
              <p:cNvSpPr txBox="1">
                <a:spLocks noRot="1" noChangeAspect="1" noMove="1" noResize="1" noEditPoints="1" noAdjustHandles="1" noChangeArrowheads="1" noChangeShapeType="1" noTextEdit="1"/>
              </p:cNvSpPr>
              <p:nvPr/>
            </p:nvSpPr>
            <p:spPr>
              <a:xfrm>
                <a:off x="8507675" y="4529096"/>
                <a:ext cx="581151" cy="944131"/>
              </a:xfrm>
              <a:prstGeom prst="rect">
                <a:avLst/>
              </a:prstGeom>
              <a:blipFill>
                <a:blip r:embed="rId3"/>
                <a:stretch>
                  <a:fillRect l="-8696" r="-10870"/>
                </a:stretch>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en-US">
                    <a:noFill/>
                  </a:rPr>
                  <a:t> </a:t>
                </a:r>
              </a:p>
            </p:txBody>
          </p:sp>
        </mc:Fallback>
      </mc:AlternateContent>
      <p:sp>
        <p:nvSpPr>
          <p:cNvPr id="9238" name="QUANTUM MATERIAL CHARACTERIZATION">
            <a:extLst>
              <a:ext uri="{FF2B5EF4-FFF2-40B4-BE49-F238E27FC236}">
                <a16:creationId xmlns:a16="http://schemas.microsoft.com/office/drawing/2014/main" id="{3225EE4B-B3BD-54E3-A219-804DA65BCFFA}"/>
              </a:ext>
            </a:extLst>
          </p:cNvPr>
          <p:cNvSpPr/>
          <p:nvPr/>
        </p:nvSpPr>
        <p:spPr>
          <a:xfrm>
            <a:off x="1559005" y="3648902"/>
            <a:ext cx="2663746" cy="1000440"/>
          </a:xfrm>
          <a:prstGeom prst="roundRect">
            <a:avLst>
              <a:gd name="adj" fmla="val 34417"/>
            </a:avLst>
          </a:prstGeom>
          <a:solidFill>
            <a:srgbClr val="FFFFFF"/>
          </a:solidFill>
          <a:ln w="38100">
            <a:solidFill>
              <a:schemeClr val="accent1"/>
            </a:solidFill>
            <a:prstDash val="sysDot"/>
            <a:miter lim="400000"/>
          </a:ln>
          <a:effectLst>
            <a:outerShdw blurRad="190500" dist="12700" dir="54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lstStyle>
            <a:lvl1pPr algn="ctr">
              <a:defRPr>
                <a:solidFill>
                  <a:schemeClr val="accent2">
                    <a:satOff val="-18194"/>
                    <a:lumOff val="-11215"/>
                  </a:schemeClr>
                </a:solidFill>
              </a:defRPr>
            </a:lvl1pPr>
          </a:lstStyle>
          <a:p>
            <a:r>
              <a:t>QUANTUM MATERIAL CHARACTERIZATION</a:t>
            </a:r>
          </a:p>
        </p:txBody>
      </p:sp>
      <p:sp>
        <p:nvSpPr>
          <p:cNvPr id="9239" name="Line">
            <a:extLst>
              <a:ext uri="{FF2B5EF4-FFF2-40B4-BE49-F238E27FC236}">
                <a16:creationId xmlns:a16="http://schemas.microsoft.com/office/drawing/2014/main" id="{F4C64B41-9461-91EF-F37A-484343BBAA52}"/>
              </a:ext>
            </a:extLst>
          </p:cNvPr>
          <p:cNvSpPr/>
          <p:nvPr/>
        </p:nvSpPr>
        <p:spPr>
          <a:xfrm flipV="1">
            <a:off x="4098172" y="4365155"/>
            <a:ext cx="630765" cy="783165"/>
          </a:xfrm>
          <a:prstGeom prst="line">
            <a:avLst/>
          </a:prstGeom>
          <a:ln w="114300">
            <a:solidFill>
              <a:schemeClr val="accent4"/>
            </a:solidFill>
            <a:miter/>
            <a:headEnd type="stealth"/>
            <a:tailEnd type="stealth"/>
          </a:ln>
        </p:spPr>
        <p:txBody>
          <a:bodyPr lIns="45719" rIns="45719"/>
          <a:lstStyle/>
          <a:p>
            <a:endParaRPr/>
          </a:p>
        </p:txBody>
      </p:sp>
      <p:sp>
        <p:nvSpPr>
          <p:cNvPr id="9240" name="NEW OPPORTUNITIES">
            <a:extLst>
              <a:ext uri="{FF2B5EF4-FFF2-40B4-BE49-F238E27FC236}">
                <a16:creationId xmlns:a16="http://schemas.microsoft.com/office/drawing/2014/main" id="{AEF83471-8F4D-40B2-3CEA-AACB6EBEA62A}"/>
              </a:ext>
            </a:extLst>
          </p:cNvPr>
          <p:cNvSpPr/>
          <p:nvPr/>
        </p:nvSpPr>
        <p:spPr>
          <a:xfrm>
            <a:off x="9692913" y="103248"/>
            <a:ext cx="2068593" cy="2068593"/>
          </a:xfrm>
          <a:prstGeom prst="ellipse">
            <a:avLst/>
          </a:prstGeom>
          <a:solidFill>
            <a:srgbClr val="FFFFFF"/>
          </a:solidFill>
          <a:ln w="38100">
            <a:solidFill>
              <a:schemeClr val="accent6">
                <a:lumOff val="-9568"/>
              </a:schemeClr>
            </a:solidFill>
            <a:miter/>
          </a:ln>
          <a:effectLst>
            <a:outerShdw blurRad="190500" dist="12700" dir="54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lstStyle>
            <a:lvl1pPr algn="ctr">
              <a:defRPr sz="1500">
                <a:solidFill>
                  <a:schemeClr val="accent6">
                    <a:lumOff val="-9568"/>
                  </a:schemeClr>
                </a:solidFill>
              </a:defRPr>
            </a:lvl1pPr>
          </a:lstStyle>
          <a:p>
            <a:r>
              <a:t>NEW OPPORTUNITIES</a:t>
            </a:r>
          </a:p>
        </p:txBody>
      </p:sp>
      <p:sp>
        <p:nvSpPr>
          <p:cNvPr id="9241" name="Line">
            <a:extLst>
              <a:ext uri="{FF2B5EF4-FFF2-40B4-BE49-F238E27FC236}">
                <a16:creationId xmlns:a16="http://schemas.microsoft.com/office/drawing/2014/main" id="{547A46E0-FD10-0B8E-818E-3B0ACFBAD339}"/>
              </a:ext>
            </a:extLst>
          </p:cNvPr>
          <p:cNvSpPr/>
          <p:nvPr/>
        </p:nvSpPr>
        <p:spPr>
          <a:xfrm flipV="1">
            <a:off x="8299904" y="1205935"/>
            <a:ext cx="1375085" cy="379058"/>
          </a:xfrm>
          <a:prstGeom prst="line">
            <a:avLst/>
          </a:prstGeom>
          <a:ln w="127000">
            <a:solidFill>
              <a:schemeClr val="accent1"/>
            </a:solidFill>
            <a:prstDash val="sysDot"/>
            <a:miter lim="400000"/>
            <a:headEnd type="stealth"/>
            <a:tailEnd type="stealth"/>
          </a:ln>
        </p:spPr>
        <p:txBody>
          <a:bodyPr lIns="45719" rIns="45719"/>
          <a:lstStyle/>
          <a:p>
            <a:endParaRPr/>
          </a:p>
        </p:txBody>
      </p:sp>
      <p:sp>
        <p:nvSpPr>
          <p:cNvPr id="9242" name="Line">
            <a:extLst>
              <a:ext uri="{FF2B5EF4-FFF2-40B4-BE49-F238E27FC236}">
                <a16:creationId xmlns:a16="http://schemas.microsoft.com/office/drawing/2014/main" id="{F6D3ABC7-781B-7348-A901-0D1BA6E5885A}"/>
              </a:ext>
            </a:extLst>
          </p:cNvPr>
          <p:cNvSpPr/>
          <p:nvPr/>
        </p:nvSpPr>
        <p:spPr>
          <a:xfrm flipH="1">
            <a:off x="8611623" y="1756741"/>
            <a:ext cx="1160570" cy="361890"/>
          </a:xfrm>
          <a:prstGeom prst="line">
            <a:avLst/>
          </a:prstGeom>
          <a:ln w="114300">
            <a:solidFill>
              <a:schemeClr val="accent4"/>
            </a:solidFill>
            <a:prstDash val="sysDot"/>
            <a:miter lim="400000"/>
            <a:headEnd type="stealth"/>
            <a:tailEnd type="stealth"/>
          </a:ln>
        </p:spPr>
        <p:txBody>
          <a:bodyPr lIns="45719" rIns="45719"/>
          <a:lstStyle/>
          <a:p>
            <a:endParaRPr/>
          </a:p>
        </p:txBody>
      </p:sp>
    </p:spTree>
    <p:extLst>
      <p:ext uri="{BB962C8B-B14F-4D97-AF65-F5344CB8AC3E}">
        <p14:creationId xmlns:p14="http://schemas.microsoft.com/office/powerpoint/2010/main" val="37695075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4D69EAD4-2494-414D-9120-A2C6FDC90870}"/>
              </a:ext>
            </a:extLst>
          </p:cNvPr>
          <p:cNvSpPr txBox="1">
            <a:spLocks/>
          </p:cNvSpPr>
          <p:nvPr/>
        </p:nvSpPr>
        <p:spPr>
          <a:xfrm>
            <a:off x="576032" y="825582"/>
            <a:ext cx="10541042" cy="68833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000" b="1" i="0" kern="1200">
                <a:solidFill>
                  <a:srgbClr val="00B0F0"/>
                </a:solidFill>
                <a:latin typeface="Arial" charset="0"/>
                <a:ea typeface="Arial" charset="0"/>
                <a:cs typeface="Arial" charset="0"/>
              </a:defRPr>
            </a:lvl1pPr>
          </a:lstStyle>
          <a:p>
            <a:r>
              <a:rPr lang="en-CA" sz="3000" dirty="0"/>
              <a:t>Quantum Center</a:t>
            </a:r>
          </a:p>
          <a:p>
            <a:endParaRPr lang="en-US" sz="3000" dirty="0"/>
          </a:p>
        </p:txBody>
      </p:sp>
      <p:sp>
        <p:nvSpPr>
          <p:cNvPr id="9218" name="Slide Number Placeholder 5">
            <a:extLst>
              <a:ext uri="{FF2B5EF4-FFF2-40B4-BE49-F238E27FC236}">
                <a16:creationId xmlns:a16="http://schemas.microsoft.com/office/drawing/2014/main" id="{E4D8B316-19D7-C0D4-796C-BA522E3E07E7}"/>
              </a:ext>
            </a:extLst>
          </p:cNvPr>
          <p:cNvSpPr txBox="1">
            <a:spLocks/>
          </p:cNvSpPr>
          <p:nvPr/>
        </p:nvSpPr>
        <p:spPr>
          <a:xfrm>
            <a:off x="11890601" y="1027620"/>
            <a:ext cx="174772" cy="22698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CA" dirty="0"/>
          </a:p>
        </p:txBody>
      </p:sp>
      <p:sp>
        <p:nvSpPr>
          <p:cNvPr id="2" name="CONNECT PEOPLE…">
            <a:extLst>
              <a:ext uri="{FF2B5EF4-FFF2-40B4-BE49-F238E27FC236}">
                <a16:creationId xmlns:a16="http://schemas.microsoft.com/office/drawing/2014/main" id="{F966F079-4EE7-98E9-8E0D-F4872573E222}"/>
              </a:ext>
            </a:extLst>
          </p:cNvPr>
          <p:cNvSpPr/>
          <p:nvPr/>
        </p:nvSpPr>
        <p:spPr>
          <a:xfrm>
            <a:off x="7802391" y="1694462"/>
            <a:ext cx="2549252" cy="2433357"/>
          </a:xfrm>
          <a:prstGeom prst="ellipse">
            <a:avLst/>
          </a:prstGeom>
          <a:solidFill>
            <a:srgbClr val="FFFFFF"/>
          </a:solidFill>
          <a:ln w="38100">
            <a:solidFill>
              <a:schemeClr val="accent1"/>
            </a:solidFill>
            <a:miter/>
          </a:ln>
          <a:effectLst>
            <a:outerShdw blurRad="190500" dist="12700" dir="54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lstStyle/>
          <a:p>
            <a:pPr algn="ctr">
              <a:defRPr b="1">
                <a:solidFill>
                  <a:schemeClr val="accent2"/>
                </a:solidFill>
              </a:defRPr>
            </a:pPr>
            <a:r>
              <a:rPr dirty="0"/>
              <a:t>CONNECT PEOPLE</a:t>
            </a:r>
          </a:p>
          <a:p>
            <a:pPr algn="ctr">
              <a:defRPr b="1">
                <a:solidFill>
                  <a:schemeClr val="accent2"/>
                </a:solidFill>
              </a:defRPr>
            </a:pPr>
            <a:r>
              <a:rPr dirty="0"/>
              <a:t>ACCROSS DEPARTMENTS/DIVISIONS</a:t>
            </a:r>
            <a:br>
              <a:rPr dirty="0"/>
            </a:br>
            <a:r>
              <a:rPr dirty="0"/>
              <a:t> &amp; WIDER COMMUNITY</a:t>
            </a:r>
          </a:p>
        </p:txBody>
      </p:sp>
      <p:sp>
        <p:nvSpPr>
          <p:cNvPr id="4" name="Line">
            <a:extLst>
              <a:ext uri="{FF2B5EF4-FFF2-40B4-BE49-F238E27FC236}">
                <a16:creationId xmlns:a16="http://schemas.microsoft.com/office/drawing/2014/main" id="{DD3E76F9-9333-5E5C-04F6-852E4F6B47FA}"/>
              </a:ext>
            </a:extLst>
          </p:cNvPr>
          <p:cNvSpPr/>
          <p:nvPr/>
        </p:nvSpPr>
        <p:spPr>
          <a:xfrm flipH="1" flipV="1">
            <a:off x="6849679" y="2122071"/>
            <a:ext cx="1383235" cy="516492"/>
          </a:xfrm>
          <a:prstGeom prst="line">
            <a:avLst/>
          </a:prstGeom>
          <a:ln w="114300">
            <a:solidFill>
              <a:schemeClr val="accent4"/>
            </a:solidFill>
            <a:miter/>
            <a:headEnd type="stealth"/>
          </a:ln>
        </p:spPr>
        <p:txBody>
          <a:bodyPr lIns="45719" rIns="45719"/>
          <a:lstStyle/>
          <a:p>
            <a:endParaRPr/>
          </a:p>
        </p:txBody>
      </p:sp>
      <p:sp>
        <p:nvSpPr>
          <p:cNvPr id="6" name="POOL &amp; DEVELOP EXPERTISE TO SUPPORT &amp; STRENGTHEN…">
            <a:extLst>
              <a:ext uri="{FF2B5EF4-FFF2-40B4-BE49-F238E27FC236}">
                <a16:creationId xmlns:a16="http://schemas.microsoft.com/office/drawing/2014/main" id="{BB9B616A-4198-65D9-3963-10382C60AFFE}"/>
              </a:ext>
            </a:extLst>
          </p:cNvPr>
          <p:cNvSpPr/>
          <p:nvPr/>
        </p:nvSpPr>
        <p:spPr>
          <a:xfrm>
            <a:off x="1191803" y="1694462"/>
            <a:ext cx="2638983" cy="2433357"/>
          </a:xfrm>
          <a:prstGeom prst="ellipse">
            <a:avLst/>
          </a:prstGeom>
          <a:solidFill>
            <a:srgbClr val="FFFFFF"/>
          </a:solidFill>
          <a:ln w="38100">
            <a:solidFill>
              <a:schemeClr val="accent1"/>
            </a:solidFill>
            <a:miter/>
          </a:ln>
          <a:effectLst>
            <a:outerShdw blurRad="190500" dist="12700" dir="54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lstStyle/>
          <a:p>
            <a:pPr algn="ctr">
              <a:defRPr b="1">
                <a:solidFill>
                  <a:schemeClr val="accent2"/>
                </a:solidFill>
              </a:defRPr>
            </a:pPr>
            <a:r>
              <a:t>POOL &amp; DEVELOP EXPERTISE</a:t>
            </a:r>
            <a:br/>
            <a:r>
              <a:t>TO SUPPORT &amp; STRENGTHEN </a:t>
            </a:r>
          </a:p>
          <a:p>
            <a:pPr algn="ctr">
              <a:defRPr b="1">
                <a:solidFill>
                  <a:schemeClr val="accent2"/>
                </a:solidFill>
              </a:defRPr>
            </a:pPr>
            <a:r>
              <a:t>EXISTING SCIENCE </a:t>
            </a:r>
          </a:p>
        </p:txBody>
      </p:sp>
      <p:sp>
        <p:nvSpPr>
          <p:cNvPr id="8" name="ENABLE NEW DIRECTIONS">
            <a:extLst>
              <a:ext uri="{FF2B5EF4-FFF2-40B4-BE49-F238E27FC236}">
                <a16:creationId xmlns:a16="http://schemas.microsoft.com/office/drawing/2014/main" id="{BEBE3221-63DB-4F0C-B19D-F7375B2D72B2}"/>
              </a:ext>
            </a:extLst>
          </p:cNvPr>
          <p:cNvSpPr/>
          <p:nvPr/>
        </p:nvSpPr>
        <p:spPr>
          <a:xfrm>
            <a:off x="4622343" y="4127819"/>
            <a:ext cx="2549252" cy="2525183"/>
          </a:xfrm>
          <a:prstGeom prst="ellipse">
            <a:avLst/>
          </a:prstGeom>
          <a:solidFill>
            <a:srgbClr val="FFFFFF"/>
          </a:solidFill>
          <a:ln w="38100">
            <a:solidFill>
              <a:schemeClr val="accent1"/>
            </a:solidFill>
            <a:miter/>
          </a:ln>
          <a:effectLst>
            <a:outerShdw blurRad="190500" dist="12700" dir="54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lstStyle>
            <a:lvl1pPr algn="ctr">
              <a:defRPr b="1">
                <a:solidFill>
                  <a:schemeClr val="accent2"/>
                </a:solidFill>
              </a:defRPr>
            </a:lvl1pPr>
          </a:lstStyle>
          <a:p>
            <a:r>
              <a:t>ENABLE NEW DIRECTIONS</a:t>
            </a:r>
          </a:p>
        </p:txBody>
      </p:sp>
      <p:sp>
        <p:nvSpPr>
          <p:cNvPr id="9" name="Line">
            <a:extLst>
              <a:ext uri="{FF2B5EF4-FFF2-40B4-BE49-F238E27FC236}">
                <a16:creationId xmlns:a16="http://schemas.microsoft.com/office/drawing/2014/main" id="{E82FF8B8-DEDF-A730-BD76-2AB3C34A6E0E}"/>
              </a:ext>
            </a:extLst>
          </p:cNvPr>
          <p:cNvSpPr/>
          <p:nvPr/>
        </p:nvSpPr>
        <p:spPr>
          <a:xfrm flipV="1">
            <a:off x="3292925" y="2122071"/>
            <a:ext cx="1683834" cy="407807"/>
          </a:xfrm>
          <a:prstGeom prst="line">
            <a:avLst/>
          </a:prstGeom>
          <a:ln w="114300">
            <a:solidFill>
              <a:schemeClr val="accent4"/>
            </a:solidFill>
            <a:miter/>
            <a:headEnd type="stealth"/>
          </a:ln>
        </p:spPr>
        <p:txBody>
          <a:bodyPr lIns="45719" rIns="45719"/>
          <a:lstStyle/>
          <a:p>
            <a:endParaRPr/>
          </a:p>
        </p:txBody>
      </p:sp>
      <p:sp>
        <p:nvSpPr>
          <p:cNvPr id="10" name="Line">
            <a:extLst>
              <a:ext uri="{FF2B5EF4-FFF2-40B4-BE49-F238E27FC236}">
                <a16:creationId xmlns:a16="http://schemas.microsoft.com/office/drawing/2014/main" id="{5C43A96B-4CB4-23C2-850F-CBC2044C2B11}"/>
              </a:ext>
            </a:extLst>
          </p:cNvPr>
          <p:cNvSpPr/>
          <p:nvPr/>
        </p:nvSpPr>
        <p:spPr>
          <a:xfrm flipH="1" flipV="1">
            <a:off x="5816588" y="3126156"/>
            <a:ext cx="29965" cy="1570441"/>
          </a:xfrm>
          <a:prstGeom prst="line">
            <a:avLst/>
          </a:prstGeom>
          <a:ln w="114300">
            <a:solidFill>
              <a:schemeClr val="accent4"/>
            </a:solidFill>
            <a:miter/>
            <a:headEnd type="stealth"/>
          </a:ln>
        </p:spPr>
        <p:txBody>
          <a:bodyPr lIns="45719" rIns="45719"/>
          <a:lstStyle/>
          <a:p>
            <a:endParaRPr/>
          </a:p>
        </p:txBody>
      </p:sp>
      <p:sp>
        <p:nvSpPr>
          <p:cNvPr id="11" name="TRIUMF PRECISION PHYSICS  &amp; QUANTUM SCIENCE CENTER">
            <a:extLst>
              <a:ext uri="{FF2B5EF4-FFF2-40B4-BE49-F238E27FC236}">
                <a16:creationId xmlns:a16="http://schemas.microsoft.com/office/drawing/2014/main" id="{8D108D21-7802-CB90-2096-8BA7A6F32CCA}"/>
              </a:ext>
            </a:extLst>
          </p:cNvPr>
          <p:cNvSpPr/>
          <p:nvPr/>
        </p:nvSpPr>
        <p:spPr>
          <a:xfrm>
            <a:off x="4783497" y="1254607"/>
            <a:ext cx="2066183" cy="1844050"/>
          </a:xfrm>
          <a:prstGeom prst="roundRect">
            <a:avLst>
              <a:gd name="adj" fmla="val 15000"/>
            </a:avLst>
          </a:prstGeom>
          <a:solidFill>
            <a:srgbClr val="FFFFFF"/>
          </a:solidFill>
          <a:ln w="38100">
            <a:solidFill>
              <a:schemeClr val="accent5">
                <a:satOff val="-19091"/>
                <a:lumOff val="-11921"/>
              </a:schemeClr>
            </a:solidFill>
            <a:miter/>
          </a:ln>
          <a:effectLst>
            <a:outerShdw blurRad="190500" dist="12700" dir="54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lstStyle/>
          <a:p>
            <a:pPr algn="ctr">
              <a:defRPr b="1"/>
            </a:pPr>
            <a:r>
              <a:rPr dirty="0">
                <a:solidFill>
                  <a:schemeClr val="accent5">
                    <a:satOff val="-19091"/>
                    <a:lumOff val="-11921"/>
                  </a:schemeClr>
                </a:solidFill>
              </a:rPr>
              <a:t>TRIUMF</a:t>
            </a:r>
            <a:br>
              <a:rPr dirty="0">
                <a:solidFill>
                  <a:schemeClr val="accent5">
                    <a:satOff val="-19091"/>
                    <a:lumOff val="-11921"/>
                  </a:schemeClr>
                </a:solidFill>
              </a:rPr>
            </a:br>
            <a:r>
              <a:rPr dirty="0">
                <a:solidFill>
                  <a:schemeClr val="accent5">
                    <a:satOff val="-19091"/>
                    <a:lumOff val="-11921"/>
                  </a:schemeClr>
                </a:solidFill>
              </a:rPr>
              <a:t>PRECISION PHYSICS </a:t>
            </a:r>
            <a:br>
              <a:rPr dirty="0">
                <a:solidFill>
                  <a:schemeClr val="accent5">
                    <a:satOff val="-19091"/>
                    <a:lumOff val="-11921"/>
                  </a:schemeClr>
                </a:solidFill>
              </a:rPr>
            </a:br>
            <a:r>
              <a:rPr dirty="0">
                <a:solidFill>
                  <a:schemeClr val="accent5">
                    <a:satOff val="-19091"/>
                    <a:lumOff val="-11921"/>
                  </a:schemeClr>
                </a:solidFill>
              </a:rPr>
              <a:t>&amp;</a:t>
            </a:r>
            <a:br>
              <a:rPr dirty="0">
                <a:solidFill>
                  <a:schemeClr val="accent5">
                    <a:satOff val="-19091"/>
                    <a:lumOff val="-11921"/>
                  </a:schemeClr>
                </a:solidFill>
              </a:rPr>
            </a:br>
            <a:r>
              <a:rPr dirty="0">
                <a:solidFill>
                  <a:schemeClr val="accent5">
                    <a:satOff val="-19091"/>
                    <a:lumOff val="-11921"/>
                  </a:schemeClr>
                </a:solidFill>
              </a:rPr>
              <a:t>QUANTUM CENTER</a:t>
            </a:r>
            <a:r>
              <a:rPr dirty="0"/>
              <a:t> </a:t>
            </a:r>
          </a:p>
        </p:txBody>
      </p:sp>
    </p:spTree>
    <p:extLst>
      <p:ext uri="{BB962C8B-B14F-4D97-AF65-F5344CB8AC3E}">
        <p14:creationId xmlns:p14="http://schemas.microsoft.com/office/powerpoint/2010/main" val="39149700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4D69EAD4-2494-414D-9120-A2C6FDC90870}"/>
              </a:ext>
            </a:extLst>
          </p:cNvPr>
          <p:cNvSpPr txBox="1">
            <a:spLocks/>
          </p:cNvSpPr>
          <p:nvPr/>
        </p:nvSpPr>
        <p:spPr>
          <a:xfrm>
            <a:off x="481791" y="917016"/>
            <a:ext cx="10541042" cy="68833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000" b="1" i="0" kern="1200">
                <a:solidFill>
                  <a:srgbClr val="00B0F0"/>
                </a:solidFill>
                <a:latin typeface="Arial" charset="0"/>
                <a:ea typeface="Arial" charset="0"/>
                <a:cs typeface="Arial" charset="0"/>
              </a:defRPr>
            </a:lvl1pPr>
          </a:lstStyle>
          <a:p>
            <a:r>
              <a:rPr lang="en-CA" sz="3000" dirty="0"/>
              <a:t>Goals</a:t>
            </a:r>
          </a:p>
          <a:p>
            <a:endParaRPr lang="en-US" sz="3000" dirty="0"/>
          </a:p>
        </p:txBody>
      </p:sp>
      <p:sp>
        <p:nvSpPr>
          <p:cNvPr id="7" name="TextBox 6">
            <a:extLst>
              <a:ext uri="{FF2B5EF4-FFF2-40B4-BE49-F238E27FC236}">
                <a16:creationId xmlns:a16="http://schemas.microsoft.com/office/drawing/2014/main" id="{F1D8BC3F-38F6-1842-AD82-C6C26394DACD}"/>
              </a:ext>
            </a:extLst>
          </p:cNvPr>
          <p:cNvSpPr txBox="1"/>
          <p:nvPr/>
        </p:nvSpPr>
        <p:spPr>
          <a:xfrm>
            <a:off x="687744" y="1641400"/>
            <a:ext cx="11057788" cy="1015663"/>
          </a:xfrm>
          <a:prstGeom prst="rect">
            <a:avLst/>
          </a:prstGeom>
          <a:noFill/>
        </p:spPr>
        <p:txBody>
          <a:bodyPr wrap="square" lIns="91440" tIns="45720" rIns="91440" bIns="45720" rtlCol="0" anchor="t">
            <a:spAutoFit/>
          </a:bodyPr>
          <a:lstStyle/>
          <a:p>
            <a:pPr>
              <a:buClr>
                <a:srgbClr val="00B0F0"/>
              </a:buClr>
            </a:pPr>
            <a:endParaRPr lang="en-CA" sz="2000" dirty="0">
              <a:cs typeface="Times New Roman" panose="02020603050405020304" pitchFamily="18" charset="0"/>
            </a:endParaRPr>
          </a:p>
          <a:p>
            <a:endParaRPr lang="en-CA" sz="2000" dirty="0">
              <a:solidFill>
                <a:srgbClr val="00A8FF"/>
              </a:solidFill>
              <a:latin typeface="Wingdings" pitchFamily="2" charset="2"/>
            </a:endParaRPr>
          </a:p>
          <a:p>
            <a:pPr lvl="1">
              <a:buClr>
                <a:srgbClr val="00B0F0"/>
              </a:buClr>
            </a:pPr>
            <a:endParaRPr lang="en-CA" sz="2000" dirty="0">
              <a:cs typeface="Times New Roman" panose="02020603050405020304" pitchFamily="18" charset="0"/>
            </a:endParaRPr>
          </a:p>
        </p:txBody>
      </p:sp>
      <p:sp>
        <p:nvSpPr>
          <p:cNvPr id="3" name="Rectangle 2">
            <a:extLst>
              <a:ext uri="{FF2B5EF4-FFF2-40B4-BE49-F238E27FC236}">
                <a16:creationId xmlns:a16="http://schemas.microsoft.com/office/drawing/2014/main" id="{599CEA51-8499-A56A-DAA8-58A745494969}"/>
              </a:ext>
            </a:extLst>
          </p:cNvPr>
          <p:cNvSpPr/>
          <p:nvPr/>
        </p:nvSpPr>
        <p:spPr>
          <a:xfrm>
            <a:off x="4900613" y="1800225"/>
            <a:ext cx="3486150" cy="4626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E114755A-5F37-7FFD-2D44-0130DA2A49C7}"/>
              </a:ext>
            </a:extLst>
          </p:cNvPr>
          <p:cNvSpPr txBox="1"/>
          <p:nvPr/>
        </p:nvSpPr>
        <p:spPr>
          <a:xfrm>
            <a:off x="750410" y="1800225"/>
            <a:ext cx="10891463" cy="4170372"/>
          </a:xfrm>
          <a:prstGeom prst="rect">
            <a:avLst/>
          </a:prstGeom>
          <a:noFill/>
        </p:spPr>
        <p:txBody>
          <a:bodyPr wrap="square" lIns="91440" tIns="45720" rIns="91440" bIns="45720" rtlCol="0" anchor="t">
            <a:spAutoFit/>
          </a:bodyPr>
          <a:lstStyle/>
          <a:p>
            <a:pPr marL="285750" indent="-285750">
              <a:spcBef>
                <a:spcPts val="600"/>
              </a:spcBef>
              <a:buClr>
                <a:srgbClr val="00B0F0"/>
              </a:buClr>
              <a:buFont typeface="Wingdings" charset="2"/>
              <a:buChar char="§"/>
            </a:pPr>
            <a:r>
              <a:rPr lang="en-CA" sz="2000" dirty="0">
                <a:effectLst/>
              </a:rPr>
              <a:t>Pool the resources and sustain the expertise in the long term and allow better cross- fertilization across departments and divisions</a:t>
            </a:r>
          </a:p>
          <a:p>
            <a:pPr marL="285750" indent="-285750">
              <a:spcBef>
                <a:spcPts val="600"/>
              </a:spcBef>
              <a:buClr>
                <a:srgbClr val="00B0F0"/>
              </a:buClr>
              <a:buFont typeface="Wingdings" charset="2"/>
              <a:buChar char="§"/>
            </a:pPr>
            <a:r>
              <a:rPr lang="en-CA" sz="2000" dirty="0">
                <a:effectLst/>
              </a:rPr>
              <a:t>Span across TRIUMF’s existing divisional structure &amp; connect to new fields (e.g. quantum chemistry)</a:t>
            </a:r>
          </a:p>
          <a:p>
            <a:pPr marL="285750" indent="-285750">
              <a:spcBef>
                <a:spcPts val="600"/>
              </a:spcBef>
              <a:buClr>
                <a:srgbClr val="00B0F0"/>
              </a:buClr>
              <a:buFont typeface="Wingdings" charset="2"/>
              <a:buChar char="§"/>
            </a:pPr>
            <a:r>
              <a:rPr lang="en-CA" sz="2000" dirty="0">
                <a:effectLst/>
              </a:rPr>
              <a:t>Establish &amp; support new flagship experiments at TRIUMF  </a:t>
            </a:r>
          </a:p>
          <a:p>
            <a:pPr marL="285750" indent="-285750">
              <a:spcBef>
                <a:spcPts val="600"/>
              </a:spcBef>
              <a:buClr>
                <a:srgbClr val="00B0F0"/>
              </a:buClr>
              <a:buFont typeface="Wingdings" charset="2"/>
              <a:buChar char="§"/>
            </a:pPr>
            <a:r>
              <a:rPr lang="en-CA" sz="2000" dirty="0">
                <a:effectLst/>
              </a:rPr>
              <a:t>Connect Canadian and international researchers in novel use of quantum and precision experiments in fundamental and applied science. The center will develop the existing Quantum forum initiative to the next level, leverage resources and be a structure that organizes workshops, conferences, and schools on precision, AMO and quantum physics and their connections to other fields. </a:t>
            </a:r>
          </a:p>
          <a:p>
            <a:pPr marL="285750" indent="-285750">
              <a:spcBef>
                <a:spcPts val="600"/>
              </a:spcBef>
              <a:buClr>
                <a:srgbClr val="00B0F0"/>
              </a:buClr>
              <a:buFont typeface="Wingdings" charset="2"/>
              <a:buChar char="§"/>
            </a:pPr>
            <a:r>
              <a:rPr lang="en-CA" sz="2000" dirty="0">
                <a:effectLst/>
              </a:rPr>
              <a:t>Act as a wedge for longer-term growth in quantum &amp; precision physics - strategically important areas for TRIUMF </a:t>
            </a:r>
          </a:p>
          <a:p>
            <a:pPr marL="285750" indent="-285750">
              <a:spcBef>
                <a:spcPts val="600"/>
              </a:spcBef>
              <a:buClr>
                <a:srgbClr val="00B0F0"/>
              </a:buClr>
              <a:buFont typeface="Wingdings" charset="2"/>
              <a:buChar char="§"/>
            </a:pPr>
            <a:endParaRPr lang="en-CA" sz="2000" dirty="0">
              <a:cs typeface="Times New Roman" panose="02020603050405020304" pitchFamily="18" charset="0"/>
            </a:endParaRPr>
          </a:p>
          <a:p>
            <a:pPr marL="285750" indent="-285750">
              <a:buClr>
                <a:srgbClr val="00B0F0"/>
              </a:buClr>
              <a:buFont typeface="Wingdings" charset="2"/>
              <a:buChar char="§"/>
            </a:pPr>
            <a:endParaRPr lang="en-CA" sz="2000" dirty="0">
              <a:cs typeface="Times New Roman" panose="02020603050405020304" pitchFamily="18" charset="0"/>
            </a:endParaRPr>
          </a:p>
        </p:txBody>
      </p:sp>
    </p:spTree>
    <p:extLst>
      <p:ext uri="{BB962C8B-B14F-4D97-AF65-F5344CB8AC3E}">
        <p14:creationId xmlns:p14="http://schemas.microsoft.com/office/powerpoint/2010/main" val="7104849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4D69EAD4-2494-414D-9120-A2C6FDC90870}"/>
              </a:ext>
            </a:extLst>
          </p:cNvPr>
          <p:cNvSpPr txBox="1">
            <a:spLocks/>
          </p:cNvSpPr>
          <p:nvPr/>
        </p:nvSpPr>
        <p:spPr>
          <a:xfrm>
            <a:off x="481791" y="917016"/>
            <a:ext cx="10541042" cy="68833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000" b="1" i="0" kern="1200">
                <a:solidFill>
                  <a:srgbClr val="00B0F0"/>
                </a:solidFill>
                <a:latin typeface="Arial" charset="0"/>
                <a:ea typeface="Arial" charset="0"/>
                <a:cs typeface="Arial" charset="0"/>
              </a:defRPr>
            </a:lvl1pPr>
          </a:lstStyle>
          <a:p>
            <a:r>
              <a:rPr lang="en-CA" sz="3000" dirty="0"/>
              <a:t>Advantages</a:t>
            </a:r>
          </a:p>
          <a:p>
            <a:endParaRPr lang="en-US" sz="3000" dirty="0"/>
          </a:p>
        </p:txBody>
      </p:sp>
      <p:sp>
        <p:nvSpPr>
          <p:cNvPr id="7" name="TextBox 6">
            <a:extLst>
              <a:ext uri="{FF2B5EF4-FFF2-40B4-BE49-F238E27FC236}">
                <a16:creationId xmlns:a16="http://schemas.microsoft.com/office/drawing/2014/main" id="{F1D8BC3F-38F6-1842-AD82-C6C26394DACD}"/>
              </a:ext>
            </a:extLst>
          </p:cNvPr>
          <p:cNvSpPr txBox="1"/>
          <p:nvPr/>
        </p:nvSpPr>
        <p:spPr>
          <a:xfrm>
            <a:off x="687744" y="1641400"/>
            <a:ext cx="11057788" cy="1015663"/>
          </a:xfrm>
          <a:prstGeom prst="rect">
            <a:avLst/>
          </a:prstGeom>
          <a:noFill/>
        </p:spPr>
        <p:txBody>
          <a:bodyPr wrap="square" lIns="91440" tIns="45720" rIns="91440" bIns="45720" rtlCol="0" anchor="t">
            <a:spAutoFit/>
          </a:bodyPr>
          <a:lstStyle/>
          <a:p>
            <a:pPr>
              <a:buClr>
                <a:srgbClr val="00B0F0"/>
              </a:buClr>
            </a:pPr>
            <a:endParaRPr lang="en-CA" sz="2000" dirty="0">
              <a:cs typeface="Times New Roman" panose="02020603050405020304" pitchFamily="18" charset="0"/>
            </a:endParaRPr>
          </a:p>
          <a:p>
            <a:endParaRPr lang="en-CA" sz="2000" dirty="0">
              <a:solidFill>
                <a:srgbClr val="00A8FF"/>
              </a:solidFill>
              <a:latin typeface="Wingdings" pitchFamily="2" charset="2"/>
            </a:endParaRPr>
          </a:p>
          <a:p>
            <a:pPr lvl="1">
              <a:buClr>
                <a:srgbClr val="00B0F0"/>
              </a:buClr>
            </a:pPr>
            <a:endParaRPr lang="en-CA" sz="2000" dirty="0">
              <a:cs typeface="Times New Roman" panose="02020603050405020304" pitchFamily="18" charset="0"/>
            </a:endParaRPr>
          </a:p>
        </p:txBody>
      </p:sp>
      <p:sp>
        <p:nvSpPr>
          <p:cNvPr id="3" name="Rectangle 2">
            <a:extLst>
              <a:ext uri="{FF2B5EF4-FFF2-40B4-BE49-F238E27FC236}">
                <a16:creationId xmlns:a16="http://schemas.microsoft.com/office/drawing/2014/main" id="{599CEA51-8499-A56A-DAA8-58A745494969}"/>
              </a:ext>
            </a:extLst>
          </p:cNvPr>
          <p:cNvSpPr/>
          <p:nvPr/>
        </p:nvSpPr>
        <p:spPr>
          <a:xfrm>
            <a:off x="4900613" y="1800225"/>
            <a:ext cx="3486150" cy="4626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E114755A-5F37-7FFD-2D44-0130DA2A49C7}"/>
              </a:ext>
            </a:extLst>
          </p:cNvPr>
          <p:cNvSpPr txBox="1"/>
          <p:nvPr/>
        </p:nvSpPr>
        <p:spPr>
          <a:xfrm>
            <a:off x="750410" y="1800225"/>
            <a:ext cx="10545775" cy="3170099"/>
          </a:xfrm>
          <a:prstGeom prst="rect">
            <a:avLst/>
          </a:prstGeom>
          <a:noFill/>
        </p:spPr>
        <p:txBody>
          <a:bodyPr wrap="square" lIns="91440" tIns="45720" rIns="91440" bIns="45720" rtlCol="0" anchor="t">
            <a:spAutoFit/>
          </a:bodyPr>
          <a:lstStyle/>
          <a:p>
            <a:pPr marL="285750" indent="-285750">
              <a:spcBef>
                <a:spcPts val="600"/>
              </a:spcBef>
              <a:buClr>
                <a:srgbClr val="00B0F0"/>
              </a:buClr>
              <a:buFont typeface="Wingdings" charset="2"/>
              <a:buChar char="§"/>
            </a:pPr>
            <a:r>
              <a:rPr lang="en-CA" sz="2000" dirty="0">
                <a:effectLst/>
              </a:rPr>
              <a:t>The fundamental aspect of TRIUMF quantum-related science program is relatively distinct in the Canadian quantum network ecosystem </a:t>
            </a:r>
          </a:p>
          <a:p>
            <a:pPr marL="285750" indent="-285750">
              <a:spcBef>
                <a:spcPts val="600"/>
              </a:spcBef>
              <a:buClr>
                <a:srgbClr val="00B0F0"/>
              </a:buClr>
              <a:buFont typeface="Wingdings" charset="2"/>
              <a:buChar char="§"/>
            </a:pPr>
            <a:r>
              <a:rPr lang="en-CA" sz="2000" dirty="0">
                <a:effectLst/>
              </a:rPr>
              <a:t>Accelerator-based quantum-related science is certainly unique in Canada</a:t>
            </a:r>
            <a:endParaRPr lang="en-CA" sz="2000" dirty="0"/>
          </a:p>
          <a:p>
            <a:pPr marL="285750" indent="-285750">
              <a:spcBef>
                <a:spcPts val="600"/>
              </a:spcBef>
              <a:buClr>
                <a:srgbClr val="00B0F0"/>
              </a:buClr>
              <a:buFont typeface="Wingdings" charset="2"/>
              <a:buChar char="§"/>
            </a:pPr>
            <a:r>
              <a:rPr lang="en-CA" sz="2000" dirty="0">
                <a:effectLst/>
              </a:rPr>
              <a:t>The already existing wide scope (user-inspired/fundamental) of quantum-related research and precision experiments at TRIUMF is a strength for future cross-fertilization </a:t>
            </a:r>
          </a:p>
          <a:p>
            <a:pPr marL="285750" indent="-285750">
              <a:spcBef>
                <a:spcPts val="600"/>
              </a:spcBef>
              <a:buClr>
                <a:srgbClr val="00B0F0"/>
              </a:buClr>
              <a:buFont typeface="Wingdings" charset="2"/>
              <a:buChar char="§"/>
            </a:pPr>
            <a:r>
              <a:rPr lang="en-CA" sz="2000" dirty="0">
                <a:effectLst/>
              </a:rPr>
              <a:t>TRIUMF existing quantum-related program extends beyond what was presented here (e.g. quantum computing for fundamental science ➙ connects to AI center proposal ) </a:t>
            </a:r>
          </a:p>
          <a:p>
            <a:pPr marL="285750" indent="-285750">
              <a:spcBef>
                <a:spcPts val="600"/>
              </a:spcBef>
              <a:buClr>
                <a:srgbClr val="00B0F0"/>
              </a:buClr>
              <a:buFont typeface="Wingdings" charset="2"/>
              <a:buChar char="§"/>
            </a:pPr>
            <a:endParaRPr lang="en-CA" sz="2000" dirty="0">
              <a:cs typeface="Times New Roman" panose="02020603050405020304" pitchFamily="18" charset="0"/>
            </a:endParaRPr>
          </a:p>
          <a:p>
            <a:pPr marL="285750" indent="-285750">
              <a:buClr>
                <a:srgbClr val="00B0F0"/>
              </a:buClr>
              <a:buFont typeface="Wingdings" charset="2"/>
              <a:buChar char="§"/>
            </a:pPr>
            <a:endParaRPr lang="en-CA" sz="2000" dirty="0">
              <a:cs typeface="Times New Roman" panose="02020603050405020304" pitchFamily="18" charset="0"/>
            </a:endParaRPr>
          </a:p>
        </p:txBody>
      </p:sp>
    </p:spTree>
    <p:extLst>
      <p:ext uri="{BB962C8B-B14F-4D97-AF65-F5344CB8AC3E}">
        <p14:creationId xmlns:p14="http://schemas.microsoft.com/office/powerpoint/2010/main" val="25851722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ctrTitle"/>
          </p:nvPr>
        </p:nvSpPr>
        <p:spPr>
          <a:xfrm>
            <a:off x="673921" y="933990"/>
            <a:ext cx="10621926" cy="688338"/>
          </a:xfrm>
        </p:spPr>
        <p:txBody>
          <a:bodyPr>
            <a:normAutofit/>
          </a:bodyPr>
          <a:lstStyle/>
          <a:p>
            <a:r>
              <a:rPr lang="en-US" sz="3000"/>
              <a:t>Summary</a:t>
            </a:r>
          </a:p>
        </p:txBody>
      </p:sp>
      <p:sp>
        <p:nvSpPr>
          <p:cNvPr id="3" name="TextBox 2">
            <a:extLst>
              <a:ext uri="{FF2B5EF4-FFF2-40B4-BE49-F238E27FC236}">
                <a16:creationId xmlns:a16="http://schemas.microsoft.com/office/drawing/2014/main" id="{0AF5E73A-80B4-BFA3-3CD1-7C99E7A16948}"/>
              </a:ext>
            </a:extLst>
          </p:cNvPr>
          <p:cNvSpPr txBox="1"/>
          <p:nvPr/>
        </p:nvSpPr>
        <p:spPr>
          <a:xfrm>
            <a:off x="896153" y="1420448"/>
            <a:ext cx="11114615" cy="5786199"/>
          </a:xfrm>
          <a:prstGeom prst="rect">
            <a:avLst/>
          </a:prstGeom>
          <a:noFill/>
        </p:spPr>
        <p:txBody>
          <a:bodyPr wrap="square">
            <a:spAutoFit/>
          </a:bodyPr>
          <a:lstStyle/>
          <a:p>
            <a:pPr marL="285750" indent="-285750">
              <a:buClr>
                <a:srgbClr val="00A9FF"/>
              </a:buClr>
              <a:buFont typeface="Wingdings" pitchFamily="2" charset="2"/>
              <a:buChar char="§"/>
            </a:pPr>
            <a:r>
              <a:rPr lang="en-US" sz="2000" dirty="0"/>
              <a:t>Particle Physics addresses many of the most compelling questions </a:t>
            </a:r>
          </a:p>
          <a:p>
            <a:pPr marL="742950" lvl="1" indent="-285750">
              <a:buClr>
                <a:srgbClr val="00A9FF"/>
              </a:buClr>
              <a:buFont typeface="Wingdings" pitchFamily="2" charset="2"/>
              <a:buChar char="§"/>
            </a:pPr>
            <a:r>
              <a:rPr lang="en-US" sz="2000" dirty="0"/>
              <a:t>Many breakthrough results expected over the next </a:t>
            </a:r>
            <a:r>
              <a:rPr lang="en-CA" sz="2000" dirty="0">
                <a:latin typeface="Calibri" panose="020F0502020204030204" pitchFamily="34" charset="0"/>
                <a:cs typeface="Calibri" panose="020F0502020204030204" pitchFamily="34" charset="0"/>
              </a:rPr>
              <a:t>Five-Year Plan</a:t>
            </a:r>
            <a:endParaRPr lang="en-US" sz="2000" dirty="0"/>
          </a:p>
          <a:p>
            <a:pPr marL="742950" lvl="1" indent="-285750">
              <a:buClr>
                <a:srgbClr val="00A9FF"/>
              </a:buClr>
              <a:buFont typeface="Wingdings" pitchFamily="2" charset="2"/>
              <a:buChar char="§"/>
            </a:pPr>
            <a:r>
              <a:rPr lang="en-US" sz="2000" dirty="0"/>
              <a:t>Higgs, Probing CP violation in neutrinos, neutron EDM and lifetime, precision with antimatter…</a:t>
            </a:r>
          </a:p>
          <a:p>
            <a:pPr marL="742950" lvl="1" indent="-285750">
              <a:buClr>
                <a:srgbClr val="00A9FF"/>
              </a:buClr>
              <a:buFont typeface="Wingdings" pitchFamily="2" charset="2"/>
              <a:buChar char="§"/>
            </a:pPr>
            <a:endParaRPr lang="en-US" sz="1000" dirty="0"/>
          </a:p>
          <a:p>
            <a:pPr marL="285750" indent="-285750">
              <a:spcBef>
                <a:spcPts val="600"/>
              </a:spcBef>
              <a:buClr>
                <a:srgbClr val="00B0F0"/>
              </a:buClr>
              <a:buFont typeface="Wingdings" charset="2"/>
              <a:buChar char="§"/>
            </a:pPr>
            <a:r>
              <a:rPr lang="en-CA" sz="2000" dirty="0">
                <a:latin typeface="Calibri" panose="020F0502020204030204" pitchFamily="34" charset="0"/>
                <a:cs typeface="Calibri" panose="020F0502020204030204" pitchFamily="34" charset="0"/>
              </a:rPr>
              <a:t>Three scenarios on completing ARIEL and Accelerator Operations has limited impact on Particle Physics program (mostly external) with exception of </a:t>
            </a:r>
          </a:p>
          <a:p>
            <a:pPr marL="742950" lvl="1" indent="-285750">
              <a:spcBef>
                <a:spcPts val="600"/>
              </a:spcBef>
              <a:buClr>
                <a:srgbClr val="00B0F0"/>
              </a:buClr>
              <a:buFont typeface="Wingdings" charset="2"/>
              <a:buChar char="§"/>
            </a:pPr>
            <a:r>
              <a:rPr lang="en-CA" sz="2000" dirty="0" err="1">
                <a:latin typeface="Calibri" panose="020F0502020204030204" pitchFamily="34" charset="0"/>
                <a:cs typeface="Calibri" panose="020F0502020204030204" pitchFamily="34" charset="0"/>
              </a:rPr>
              <a:t>DarkLight</a:t>
            </a:r>
            <a:r>
              <a:rPr lang="en-CA" sz="2000" dirty="0">
                <a:latin typeface="Calibri" panose="020F0502020204030204" pitchFamily="34" charset="0"/>
                <a:cs typeface="Calibri" panose="020F0502020204030204" pitchFamily="34" charset="0"/>
              </a:rPr>
              <a:t> and UCN </a:t>
            </a:r>
          </a:p>
          <a:p>
            <a:pPr marL="742950" lvl="1" indent="-285750">
              <a:spcBef>
                <a:spcPts val="600"/>
              </a:spcBef>
              <a:buClr>
                <a:srgbClr val="00B0F0"/>
              </a:buClr>
              <a:buFont typeface="Wingdings" charset="2"/>
              <a:buChar char="§"/>
            </a:pPr>
            <a:r>
              <a:rPr lang="en-CA" sz="2000" dirty="0">
                <a:latin typeface="Calibri" panose="020F0502020204030204" pitchFamily="34" charset="0"/>
                <a:cs typeface="Calibri" panose="020F0502020204030204" pitchFamily="34" charset="0"/>
              </a:rPr>
              <a:t>Availability of Science &amp; Technology personnel </a:t>
            </a:r>
          </a:p>
          <a:p>
            <a:pPr marL="285750" indent="-285750">
              <a:spcBef>
                <a:spcPts val="600"/>
              </a:spcBef>
              <a:buClr>
                <a:srgbClr val="00B0F0"/>
              </a:buClr>
              <a:buFont typeface="Wingdings" charset="2"/>
              <a:buChar char="§"/>
            </a:pPr>
            <a:endParaRPr lang="en-CA" sz="1000" dirty="0">
              <a:latin typeface="Calibri" panose="020F0502020204030204" pitchFamily="34" charset="0"/>
              <a:cs typeface="Calibri" panose="020F0502020204030204" pitchFamily="34" charset="0"/>
            </a:endParaRPr>
          </a:p>
          <a:p>
            <a:pPr marL="285750" indent="-285750">
              <a:spcBef>
                <a:spcPts val="600"/>
              </a:spcBef>
              <a:buClr>
                <a:srgbClr val="00B0F0"/>
              </a:buClr>
              <a:buFont typeface="Wingdings" charset="2"/>
              <a:buChar char="§"/>
            </a:pPr>
            <a:r>
              <a:rPr lang="en-CA" sz="2000" dirty="0">
                <a:latin typeface="Calibri" panose="020F0502020204030204" pitchFamily="34" charset="0"/>
                <a:cs typeface="Calibri" panose="020F0502020204030204" pitchFamily="34" charset="0"/>
              </a:rPr>
              <a:t>Case for new centers:</a:t>
            </a:r>
          </a:p>
          <a:p>
            <a:pPr marL="742950" lvl="1" indent="-285750">
              <a:buClr>
                <a:srgbClr val="00B0F0"/>
              </a:buClr>
              <a:buFont typeface="Wingdings" charset="2"/>
              <a:buChar char="§"/>
            </a:pPr>
            <a:r>
              <a:rPr lang="en-CA" sz="2000" dirty="0">
                <a:latin typeface="Calibri" panose="020F0502020204030204" pitchFamily="34" charset="0"/>
                <a:cs typeface="Calibri" panose="020F0502020204030204" pitchFamily="34" charset="0"/>
              </a:rPr>
              <a:t>Unique R&amp;D staff and expertise that enables innovation for breakthrough science</a:t>
            </a:r>
            <a:endParaRPr lang="en-CA" sz="2000" b="0" i="0" u="none" strike="noStrike" dirty="0">
              <a:effectLst/>
            </a:endParaRPr>
          </a:p>
          <a:p>
            <a:pPr marL="742950" lvl="1" indent="-285750">
              <a:buClr>
                <a:srgbClr val="00B0F0"/>
              </a:buClr>
              <a:buFont typeface="Wingdings" charset="2"/>
              <a:buChar char="§"/>
            </a:pPr>
            <a:r>
              <a:rPr lang="en-CA" sz="2000" b="0" i="0" u="none" strike="noStrike" dirty="0">
                <a:effectLst/>
              </a:rPr>
              <a:t>Difficult to hire and retain on a temporary basis (e.g. CFI hires) and needs long term perspective </a:t>
            </a:r>
          </a:p>
          <a:p>
            <a:pPr marL="742950" lvl="1" indent="-285750">
              <a:buClr>
                <a:srgbClr val="00B0F0"/>
              </a:buClr>
              <a:buFont typeface="Wingdings" charset="2"/>
              <a:buChar char="§"/>
            </a:pPr>
            <a:r>
              <a:rPr lang="en-CA" sz="2000" dirty="0">
                <a:cs typeface="Times New Roman" panose="02020603050405020304" pitchFamily="18" charset="0"/>
              </a:rPr>
              <a:t>Funding multipliers for hardware and technical personnel through dedicated grants</a:t>
            </a:r>
          </a:p>
          <a:p>
            <a:pPr marL="285750" indent="-285750">
              <a:spcBef>
                <a:spcPts val="600"/>
              </a:spcBef>
              <a:buClr>
                <a:srgbClr val="00B0F0"/>
              </a:buClr>
              <a:buFont typeface="Wingdings" charset="2"/>
              <a:buChar char="§"/>
            </a:pPr>
            <a:endParaRPr lang="en-CA" sz="1000" dirty="0">
              <a:latin typeface="Calibri" panose="020F0502020204030204" pitchFamily="34" charset="0"/>
              <a:cs typeface="Calibri" panose="020F0502020204030204" pitchFamily="34" charset="0"/>
            </a:endParaRPr>
          </a:p>
          <a:p>
            <a:pPr marL="285750" indent="-285750">
              <a:spcBef>
                <a:spcPts val="600"/>
              </a:spcBef>
              <a:buClr>
                <a:srgbClr val="00B0F0"/>
              </a:buClr>
              <a:buFont typeface="Wingdings" charset="2"/>
              <a:buChar char="§"/>
            </a:pPr>
            <a:r>
              <a:rPr lang="en-CA" sz="2000" dirty="0">
                <a:latin typeface="Calibri" panose="020F0502020204030204" pitchFamily="34" charset="0"/>
                <a:cs typeface="Calibri" panose="020F0502020204030204" pitchFamily="34" charset="0"/>
              </a:rPr>
              <a:t>Discussion on single “Quantum &amp; Instrumentation Center”</a:t>
            </a:r>
          </a:p>
          <a:p>
            <a:pPr marL="742950" lvl="1" indent="-285750">
              <a:buClr>
                <a:srgbClr val="00B0F0"/>
              </a:buClr>
              <a:buFont typeface="Wingdings" charset="2"/>
              <a:buChar char="§"/>
            </a:pPr>
            <a:r>
              <a:rPr lang="en-CA" sz="2000" dirty="0">
                <a:latin typeface="Calibri" panose="020F0502020204030204" pitchFamily="34" charset="0"/>
                <a:cs typeface="Calibri" panose="020F0502020204030204" pitchFamily="34" charset="0"/>
              </a:rPr>
              <a:t>Start with most pressing needs for key personnel &amp; seed funds ~$1M/year </a:t>
            </a:r>
          </a:p>
          <a:p>
            <a:pPr marL="742950" lvl="1" indent="-285750">
              <a:buClr>
                <a:srgbClr val="00B0F0"/>
              </a:buClr>
              <a:buFont typeface="Wingdings" charset="2"/>
              <a:buChar char="§"/>
            </a:pPr>
            <a:r>
              <a:rPr lang="en-CA" sz="2000" dirty="0">
                <a:latin typeface="Calibri" panose="020F0502020204030204" pitchFamily="34" charset="0"/>
                <a:cs typeface="Calibri" panose="020F0502020204030204" pitchFamily="34" charset="0"/>
              </a:rPr>
              <a:t>Opportunity with “Weft and Warp” to identify how to gain organizational efficiencies</a:t>
            </a:r>
          </a:p>
          <a:p>
            <a:pPr marL="742950" lvl="1" indent="-285750">
              <a:spcBef>
                <a:spcPts val="600"/>
              </a:spcBef>
              <a:buClr>
                <a:srgbClr val="00B0F0"/>
              </a:buClr>
              <a:buFont typeface="Wingdings" charset="2"/>
              <a:buChar char="§"/>
            </a:pPr>
            <a:endParaRPr lang="en-CA" sz="2000" dirty="0">
              <a:cs typeface="Times New Roman" panose="02020603050405020304" pitchFamily="18" charset="0"/>
            </a:endParaRPr>
          </a:p>
        </p:txBody>
      </p:sp>
    </p:spTree>
    <p:extLst>
      <p:ext uri="{BB962C8B-B14F-4D97-AF65-F5344CB8AC3E}">
        <p14:creationId xmlns:p14="http://schemas.microsoft.com/office/powerpoint/2010/main" val="8437124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2F6BE7C-0220-F442-A8D8-B82AFF3BEC60}"/>
              </a:ext>
            </a:extLst>
          </p:cNvPr>
          <p:cNvSpPr/>
          <p:nvPr/>
        </p:nvSpPr>
        <p:spPr>
          <a:xfrm>
            <a:off x="756092" y="1984333"/>
            <a:ext cx="6986619" cy="4167085"/>
          </a:xfrm>
          <a:prstGeom prst="rect">
            <a:avLst/>
          </a:prstGeom>
          <a:solidFill>
            <a:schemeClr val="accent6">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6" name="Title 1"/>
          <p:cNvSpPr>
            <a:spLocks noGrp="1"/>
          </p:cNvSpPr>
          <p:nvPr>
            <p:ph type="ctrTitle"/>
          </p:nvPr>
        </p:nvSpPr>
        <p:spPr>
          <a:xfrm>
            <a:off x="1109708" y="1070365"/>
            <a:ext cx="10194291" cy="688338"/>
          </a:xfrm>
        </p:spPr>
        <p:txBody>
          <a:bodyPr>
            <a:normAutofit/>
          </a:bodyPr>
          <a:lstStyle/>
          <a:p>
            <a:r>
              <a:rPr lang="en-US" sz="3000"/>
              <a:t>Particle Physics Department</a:t>
            </a:r>
          </a:p>
        </p:txBody>
      </p:sp>
      <p:sp>
        <p:nvSpPr>
          <p:cNvPr id="7" name="Rectangle 6">
            <a:extLst>
              <a:ext uri="{FF2B5EF4-FFF2-40B4-BE49-F238E27FC236}">
                <a16:creationId xmlns:a16="http://schemas.microsoft.com/office/drawing/2014/main" id="{93058D5D-A13E-C046-9CE6-CF9DA5CDF0FE}"/>
              </a:ext>
            </a:extLst>
          </p:cNvPr>
          <p:cNvSpPr/>
          <p:nvPr/>
        </p:nvSpPr>
        <p:spPr>
          <a:xfrm>
            <a:off x="886724" y="1921460"/>
            <a:ext cx="5762147" cy="4339650"/>
          </a:xfrm>
          <a:prstGeom prst="rect">
            <a:avLst/>
          </a:prstGeom>
        </p:spPr>
        <p:txBody>
          <a:bodyPr wrap="square">
            <a:spAutoFit/>
          </a:bodyPr>
          <a:lstStyle/>
          <a:p>
            <a:r>
              <a:rPr lang="en-CA" sz="1200" dirty="0"/>
              <a:t>	</a:t>
            </a:r>
          </a:p>
          <a:p>
            <a:r>
              <a:rPr lang="en-CA" sz="1400" b="1" dirty="0">
                <a:cs typeface="Arial" panose="020B0604020202020204" pitchFamily="34" charset="0"/>
              </a:rPr>
              <a:t>Particle Physics – O. </a:t>
            </a:r>
            <a:r>
              <a:rPr lang="en-CA" sz="1400" b="1" dirty="0" err="1">
                <a:cs typeface="Arial" panose="020B0604020202020204" pitchFamily="34" charset="0"/>
              </a:rPr>
              <a:t>Stelzer</a:t>
            </a:r>
            <a:r>
              <a:rPr lang="en-CA" sz="1400" b="1" dirty="0">
                <a:cs typeface="Arial" panose="020B0604020202020204" pitchFamily="34" charset="0"/>
              </a:rPr>
              <a:t>-Chilton</a:t>
            </a:r>
            <a:r>
              <a:rPr lang="en-CA" sz="1400" dirty="0">
                <a:cs typeface="Arial" panose="020B0604020202020204" pitchFamily="34" charset="0"/>
              </a:rPr>
              <a:t>	</a:t>
            </a:r>
            <a:r>
              <a:rPr lang="en-CA" sz="1400" b="1" dirty="0">
                <a:cs typeface="Arial" panose="020B0604020202020204" pitchFamily="34" charset="0"/>
              </a:rPr>
              <a:t>		</a:t>
            </a:r>
          </a:p>
          <a:p>
            <a:r>
              <a:rPr lang="en-CA" sz="1400" b="1" dirty="0">
                <a:cs typeface="Arial" panose="020B0604020202020204" pitchFamily="34" charset="0"/>
              </a:rPr>
              <a:t>Deputy – M. Hartz</a:t>
            </a:r>
          </a:p>
          <a:p>
            <a:r>
              <a:rPr lang="en-CA" sz="1400" dirty="0">
                <a:cs typeface="Arial" panose="020B0604020202020204" pitchFamily="34" charset="0"/>
              </a:rPr>
              <a:t>	</a:t>
            </a:r>
          </a:p>
          <a:p>
            <a:r>
              <a:rPr lang="en-CA" sz="1400" dirty="0">
                <a:solidFill>
                  <a:schemeClr val="accent5">
                    <a:lumMod val="50000"/>
                  </a:schemeClr>
                </a:solidFill>
                <a:cs typeface="Arial" panose="020B0604020202020204" pitchFamily="34" charset="0"/>
              </a:rPr>
              <a:t>  I. Trigger 	 	            M. </a:t>
            </a:r>
            <a:r>
              <a:rPr lang="en-CA" sz="1400" dirty="0" err="1">
                <a:solidFill>
                  <a:schemeClr val="accent5">
                    <a:lumMod val="50000"/>
                  </a:schemeClr>
                </a:solidFill>
                <a:cs typeface="Arial" panose="020B0604020202020204" pitchFamily="34" charset="0"/>
              </a:rPr>
              <a:t>Vetterli</a:t>
            </a:r>
            <a:r>
              <a:rPr lang="en-CA" sz="1400" dirty="0">
                <a:solidFill>
                  <a:schemeClr val="accent5">
                    <a:lumMod val="50000"/>
                  </a:schemeClr>
                </a:solidFill>
                <a:cs typeface="Arial" panose="020B0604020202020204" pitchFamily="34" charset="0"/>
              </a:rPr>
              <a:t> (SFU) </a:t>
            </a:r>
          </a:p>
          <a:p>
            <a:r>
              <a:rPr lang="en-CA" sz="1400" dirty="0">
                <a:solidFill>
                  <a:schemeClr val="accent5">
                    <a:lumMod val="50000"/>
                  </a:schemeClr>
                </a:solidFill>
                <a:cs typeface="Arial" panose="020B0604020202020204" pitchFamily="34" charset="0"/>
              </a:rPr>
              <a:t> O. </a:t>
            </a:r>
            <a:r>
              <a:rPr lang="en-CA" sz="1400" dirty="0" err="1">
                <a:solidFill>
                  <a:schemeClr val="accent5">
                    <a:lumMod val="50000"/>
                  </a:schemeClr>
                </a:solidFill>
                <a:cs typeface="Arial" panose="020B0604020202020204" pitchFamily="34" charset="0"/>
              </a:rPr>
              <a:t>Stelzer</a:t>
            </a:r>
            <a:r>
              <a:rPr lang="en-CA" sz="1400" dirty="0">
                <a:solidFill>
                  <a:schemeClr val="accent5">
                    <a:lumMod val="50000"/>
                  </a:schemeClr>
                </a:solidFill>
                <a:cs typeface="Arial" panose="020B0604020202020204" pitchFamily="34" charset="0"/>
              </a:rPr>
              <a:t>-Chilton 	             D. Gingrich (UofA) 	 	</a:t>
            </a:r>
          </a:p>
          <a:p>
            <a:r>
              <a:rPr lang="en-CA" sz="1400" dirty="0">
                <a:solidFill>
                  <a:schemeClr val="accent5">
                    <a:lumMod val="50000"/>
                  </a:schemeClr>
                </a:solidFill>
                <a:cs typeface="Arial" panose="020B0604020202020204" pitchFamily="34" charset="0"/>
              </a:rPr>
              <a:t> M. </a:t>
            </a:r>
            <a:r>
              <a:rPr lang="en-CA" sz="1400" dirty="0" err="1">
                <a:solidFill>
                  <a:schemeClr val="accent5">
                    <a:lumMod val="50000"/>
                  </a:schemeClr>
                </a:solidFill>
                <a:cs typeface="Arial" panose="020B0604020202020204" pitchFamily="34" charset="0"/>
              </a:rPr>
              <a:t>Swiatlowski</a:t>
            </a:r>
            <a:r>
              <a:rPr lang="en-CA" sz="1400" dirty="0">
                <a:solidFill>
                  <a:schemeClr val="accent5">
                    <a:lumMod val="50000"/>
                  </a:schemeClr>
                </a:solidFill>
                <a:cs typeface="Arial" panose="020B0604020202020204" pitchFamily="34" charset="0"/>
              </a:rPr>
              <a:t> 	             P. Savard (UofT)</a:t>
            </a:r>
          </a:p>
          <a:p>
            <a:r>
              <a:rPr lang="en-CA" sz="1400" dirty="0">
                <a:solidFill>
                  <a:schemeClr val="accent5">
                    <a:lumMod val="50000"/>
                  </a:schemeClr>
                </a:solidFill>
                <a:cs typeface="Arial" panose="020B0604020202020204" pitchFamily="34" charset="0"/>
              </a:rPr>
              <a:t>  B. </a:t>
            </a:r>
            <a:r>
              <a:rPr lang="en-CA" sz="1400" dirty="0" err="1">
                <a:solidFill>
                  <a:schemeClr val="accent5">
                    <a:lumMod val="50000"/>
                  </a:schemeClr>
                </a:solidFill>
                <a:cs typeface="Arial" panose="020B0604020202020204" pitchFamily="34" charset="0"/>
              </a:rPr>
              <a:t>Stelzer</a:t>
            </a:r>
            <a:r>
              <a:rPr lang="en-CA" sz="1400" dirty="0">
                <a:solidFill>
                  <a:schemeClr val="accent5">
                    <a:lumMod val="50000"/>
                  </a:schemeClr>
                </a:solidFill>
                <a:cs typeface="Arial" panose="020B0604020202020204" pitchFamily="34" charset="0"/>
              </a:rPr>
              <a:t> (SFU)	            G. </a:t>
            </a:r>
            <a:r>
              <a:rPr lang="en-CA" sz="1400" dirty="0" err="1">
                <a:solidFill>
                  <a:schemeClr val="accent5">
                    <a:lumMod val="50000"/>
                  </a:schemeClr>
                </a:solidFill>
                <a:cs typeface="Arial" panose="020B0604020202020204" pitchFamily="34" charset="0"/>
              </a:rPr>
              <a:t>Azuelos</a:t>
            </a:r>
            <a:r>
              <a:rPr lang="en-CA" sz="1400" dirty="0">
                <a:solidFill>
                  <a:schemeClr val="accent5">
                    <a:lumMod val="50000"/>
                  </a:schemeClr>
                </a:solidFill>
                <a:cs typeface="Arial" panose="020B0604020202020204" pitchFamily="34" charset="0"/>
              </a:rPr>
              <a:t> (</a:t>
            </a:r>
            <a:r>
              <a:rPr lang="en-CA" sz="1400" dirty="0" err="1">
                <a:solidFill>
                  <a:schemeClr val="accent5">
                    <a:lumMod val="50000"/>
                  </a:schemeClr>
                </a:solidFill>
                <a:cs typeface="Arial" panose="020B0604020202020204" pitchFamily="34" charset="0"/>
              </a:rPr>
              <a:t>UdeM</a:t>
            </a:r>
            <a:r>
              <a:rPr lang="en-CA" sz="1400" dirty="0">
                <a:solidFill>
                  <a:schemeClr val="accent5">
                    <a:lumMod val="50000"/>
                  </a:schemeClr>
                </a:solidFill>
                <a:cs typeface="Arial" panose="020B0604020202020204" pitchFamily="34" charset="0"/>
              </a:rPr>
              <a:t>, emeritus) </a:t>
            </a:r>
          </a:p>
          <a:p>
            <a:r>
              <a:rPr lang="en-CA" sz="1400" dirty="0">
                <a:solidFill>
                  <a:schemeClr val="accent5">
                    <a:lumMod val="50000"/>
                  </a:schemeClr>
                </a:solidFill>
                <a:cs typeface="Arial" panose="020B0604020202020204" pitchFamily="34" charset="0"/>
              </a:rPr>
              <a:t>	</a:t>
            </a:r>
          </a:p>
          <a:p>
            <a:r>
              <a:rPr lang="en-CA" sz="1400" dirty="0">
                <a:solidFill>
                  <a:schemeClr val="accent5">
                    <a:lumMod val="50000"/>
                  </a:schemeClr>
                </a:solidFill>
                <a:cs typeface="Arial" panose="020B0604020202020204" pitchFamily="34" charset="0"/>
              </a:rPr>
              <a:t> A. </a:t>
            </a:r>
            <a:r>
              <a:rPr lang="en-CA" sz="1400" dirty="0" err="1">
                <a:solidFill>
                  <a:schemeClr val="accent5">
                    <a:lumMod val="50000"/>
                  </a:schemeClr>
                </a:solidFill>
                <a:cs typeface="Arial" panose="020B0604020202020204" pitchFamily="34" charset="0"/>
              </a:rPr>
              <a:t>Konaka</a:t>
            </a:r>
            <a:r>
              <a:rPr lang="en-CA" sz="1400" dirty="0">
                <a:solidFill>
                  <a:schemeClr val="accent5">
                    <a:lumMod val="50000"/>
                  </a:schemeClr>
                </a:solidFill>
                <a:cs typeface="Arial" panose="020B0604020202020204" pitchFamily="34" charset="0"/>
              </a:rPr>
              <a:t> 	 	            D. </a:t>
            </a:r>
            <a:r>
              <a:rPr lang="en-CA" sz="1400" dirty="0" err="1">
                <a:solidFill>
                  <a:schemeClr val="accent5">
                    <a:lumMod val="50000"/>
                  </a:schemeClr>
                </a:solidFill>
                <a:cs typeface="Arial" panose="020B0604020202020204" pitchFamily="34" charset="0"/>
              </a:rPr>
              <a:t>Karlen</a:t>
            </a:r>
            <a:r>
              <a:rPr lang="en-CA" sz="1400" dirty="0">
                <a:solidFill>
                  <a:schemeClr val="accent5">
                    <a:lumMod val="50000"/>
                  </a:schemeClr>
                </a:solidFill>
                <a:cs typeface="Arial" panose="020B0604020202020204" pitchFamily="34" charset="0"/>
              </a:rPr>
              <a:t> (UVic) 	</a:t>
            </a:r>
          </a:p>
          <a:p>
            <a:r>
              <a:rPr lang="en-CA" sz="1400" dirty="0">
                <a:solidFill>
                  <a:schemeClr val="accent5">
                    <a:lumMod val="50000"/>
                  </a:schemeClr>
                </a:solidFill>
                <a:cs typeface="Arial" panose="020B0604020202020204" pitchFamily="34" charset="0"/>
              </a:rPr>
              <a:t> M. Hartz (with IPMU)                  X. Li</a:t>
            </a:r>
          </a:p>
          <a:p>
            <a:r>
              <a:rPr lang="en-CA" sz="1400" dirty="0">
                <a:solidFill>
                  <a:schemeClr val="accent5">
                    <a:lumMod val="50000"/>
                  </a:schemeClr>
                </a:solidFill>
                <a:cs typeface="Arial" panose="020B0604020202020204" pitchFamily="34" charset="0"/>
              </a:rPr>
              <a:t> W. Rau (with MI).  	           </a:t>
            </a:r>
            <a:r>
              <a:rPr lang="en-CA" sz="1400" dirty="0">
                <a:solidFill>
                  <a:schemeClr val="accent5">
                    <a:lumMod val="50000"/>
                  </a:schemeClr>
                </a:solidFill>
              </a:rPr>
              <a:t>J-M. </a:t>
            </a:r>
            <a:r>
              <a:rPr lang="en-CA" sz="1400" dirty="0" err="1">
                <a:solidFill>
                  <a:schemeClr val="accent5">
                    <a:lumMod val="50000"/>
                  </a:schemeClr>
                </a:solidFill>
              </a:rPr>
              <a:t>Poutissou</a:t>
            </a:r>
            <a:r>
              <a:rPr lang="en-CA" sz="1400" dirty="0">
                <a:solidFill>
                  <a:schemeClr val="accent5">
                    <a:lumMod val="50000"/>
                  </a:schemeClr>
                </a:solidFill>
              </a:rPr>
              <a:t> (emeritus)</a:t>
            </a:r>
            <a:endParaRPr lang="en-CA" sz="1400" dirty="0">
              <a:solidFill>
                <a:schemeClr val="accent5">
                  <a:lumMod val="50000"/>
                </a:schemeClr>
              </a:solidFill>
              <a:cs typeface="Arial" panose="020B0604020202020204" pitchFamily="34" charset="0"/>
            </a:endParaRPr>
          </a:p>
          <a:p>
            <a:r>
              <a:rPr lang="en-CA" sz="1400" dirty="0">
                <a:solidFill>
                  <a:schemeClr val="accent5">
                    <a:lumMod val="50000"/>
                  </a:schemeClr>
                </a:solidFill>
                <a:cs typeface="Arial" panose="020B0604020202020204" pitchFamily="34" charset="0"/>
              </a:rPr>
              <a:t> K. Clark (with Queens, MI)         T. Brunner (McGill) 	                            </a:t>
            </a:r>
          </a:p>
          <a:p>
            <a:r>
              <a:rPr lang="en-CA" sz="1400" dirty="0">
                <a:solidFill>
                  <a:schemeClr val="accent5">
                    <a:lumMod val="50000"/>
                  </a:schemeClr>
                </a:solidFill>
                <a:cs typeface="Arial" panose="020B0604020202020204" pitchFamily="34" charset="0"/>
              </a:rPr>
              <a:t> S. Yen (emeritus)</a:t>
            </a:r>
          </a:p>
          <a:p>
            <a:r>
              <a:rPr lang="en-CA" sz="1400" dirty="0">
                <a:solidFill>
                  <a:schemeClr val="accent5">
                    <a:lumMod val="50000"/>
                  </a:schemeClr>
                </a:solidFill>
                <a:cs typeface="Arial" panose="020B0604020202020204" pitchFamily="34" charset="0"/>
              </a:rPr>
              <a:t>	</a:t>
            </a:r>
          </a:p>
          <a:p>
            <a:r>
              <a:rPr lang="en-CA" sz="1400" dirty="0">
                <a:solidFill>
                  <a:schemeClr val="accent5">
                    <a:lumMod val="50000"/>
                  </a:schemeClr>
                </a:solidFill>
                <a:cs typeface="Arial" panose="020B0604020202020204" pitchFamily="34" charset="0"/>
              </a:rPr>
              <a:t>M. Fujiwara 		            A. Capra</a:t>
            </a:r>
          </a:p>
          <a:p>
            <a:r>
              <a:rPr lang="en-CA" sz="1400" dirty="0">
                <a:solidFill>
                  <a:schemeClr val="accent5">
                    <a:lumMod val="50000"/>
                  </a:schemeClr>
                </a:solidFill>
                <a:cs typeface="Arial" panose="020B0604020202020204" pitchFamily="34" charset="0"/>
              </a:rPr>
              <a:t> R. Picker 		            D. Gill (emeritus) </a:t>
            </a:r>
          </a:p>
          <a:p>
            <a:r>
              <a:rPr lang="en-CA" sz="1400" dirty="0">
                <a:solidFill>
                  <a:schemeClr val="accent5">
                    <a:lumMod val="50000"/>
                  </a:schemeClr>
                </a:solidFill>
                <a:cs typeface="Arial" panose="020B0604020202020204" pitchFamily="34" charset="0"/>
              </a:rPr>
              <a:t> C. </a:t>
            </a:r>
            <a:r>
              <a:rPr lang="en-CA" sz="1400" dirty="0" err="1">
                <a:solidFill>
                  <a:schemeClr val="accent5">
                    <a:lumMod val="50000"/>
                  </a:schemeClr>
                </a:solidFill>
                <a:cs typeface="Arial" panose="020B0604020202020204" pitchFamily="34" charset="0"/>
              </a:rPr>
              <a:t>Malbrunot</a:t>
            </a:r>
            <a:r>
              <a:rPr lang="en-CA" sz="1400" dirty="0">
                <a:solidFill>
                  <a:schemeClr val="accent5">
                    <a:lumMod val="50000"/>
                  </a:schemeClr>
                </a:solidFill>
                <a:cs typeface="Arial" panose="020B0604020202020204" pitchFamily="34" charset="0"/>
              </a:rPr>
              <a:t> 	            R. Helmer (emeritus)</a:t>
            </a:r>
          </a:p>
          <a:p>
            <a:r>
              <a:rPr lang="en-CA" sz="1400" dirty="0">
                <a:solidFill>
                  <a:schemeClr val="accent5">
                    <a:lumMod val="50000"/>
                  </a:schemeClr>
                </a:solidFill>
                <a:cs typeface="Arial" panose="020B0604020202020204" pitchFamily="34" charset="0"/>
              </a:rPr>
              <a:t> A. Olin (emeritus) 	            T. </a:t>
            </a:r>
            <a:r>
              <a:rPr lang="en-CA" sz="1400" dirty="0" err="1">
                <a:solidFill>
                  <a:schemeClr val="accent5">
                    <a:lumMod val="50000"/>
                  </a:schemeClr>
                </a:solidFill>
                <a:cs typeface="Arial" panose="020B0604020202020204" pitchFamily="34" charset="0"/>
              </a:rPr>
              <a:t>Numao</a:t>
            </a:r>
            <a:r>
              <a:rPr lang="en-CA" sz="1400" dirty="0">
                <a:solidFill>
                  <a:schemeClr val="accent5">
                    <a:lumMod val="50000"/>
                  </a:schemeClr>
                </a:solidFill>
                <a:cs typeface="Arial" panose="020B0604020202020204" pitchFamily="34" charset="0"/>
              </a:rPr>
              <a:t> (emeritus)             </a:t>
            </a:r>
            <a:r>
              <a:rPr lang="en-CA" sz="1400" dirty="0">
                <a:solidFill>
                  <a:schemeClr val="tx2"/>
                </a:solidFill>
                <a:cs typeface="Arial" panose="020B0604020202020204" pitchFamily="34" charset="0"/>
              </a:rPr>
              <a:t>	               </a:t>
            </a:r>
            <a:r>
              <a:rPr lang="en-CA" sz="1200" dirty="0">
                <a:solidFill>
                  <a:schemeClr val="tx2"/>
                </a:solidFill>
                <a:latin typeface="Arial" panose="020B0604020202020204" pitchFamily="34" charset="0"/>
                <a:cs typeface="Arial" panose="020B0604020202020204" pitchFamily="34" charset="0"/>
              </a:rPr>
              <a:t>	</a:t>
            </a:r>
            <a:endParaRPr lang="en-CA" sz="1200" dirty="0">
              <a:solidFill>
                <a:schemeClr val="accent5">
                  <a:lumMod val="50000"/>
                </a:schemeClr>
              </a:solidFill>
              <a:cs typeface="Arial" panose="020B0604020202020204" pitchFamily="34" charset="0"/>
            </a:endParaRPr>
          </a:p>
          <a:p>
            <a:endParaRPr lang="en-CA" sz="1200" dirty="0"/>
          </a:p>
        </p:txBody>
      </p:sp>
      <p:sp>
        <p:nvSpPr>
          <p:cNvPr id="11" name="Rectangle 10">
            <a:extLst>
              <a:ext uri="{FF2B5EF4-FFF2-40B4-BE49-F238E27FC236}">
                <a16:creationId xmlns:a16="http://schemas.microsoft.com/office/drawing/2014/main" id="{4AAE7AB9-1292-4C79-B622-995D196C11E5}"/>
              </a:ext>
            </a:extLst>
          </p:cNvPr>
          <p:cNvSpPr/>
          <p:nvPr/>
        </p:nvSpPr>
        <p:spPr>
          <a:xfrm>
            <a:off x="5522025" y="2520275"/>
            <a:ext cx="2018806" cy="3108543"/>
          </a:xfrm>
          <a:prstGeom prst="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hape 131">
            <a:extLst>
              <a:ext uri="{FF2B5EF4-FFF2-40B4-BE49-F238E27FC236}">
                <a16:creationId xmlns:a16="http://schemas.microsoft.com/office/drawing/2014/main" id="{64806A2D-D894-48B6-A823-046C20490D77}"/>
              </a:ext>
            </a:extLst>
          </p:cNvPr>
          <p:cNvSpPr/>
          <p:nvPr/>
        </p:nvSpPr>
        <p:spPr>
          <a:xfrm>
            <a:off x="5608935" y="2538914"/>
            <a:ext cx="3760696" cy="3108543"/>
          </a:xfrm>
          <a:prstGeom prst="rect">
            <a:avLst/>
          </a:prstGeom>
          <a:ln w="12700">
            <a:miter lim="400000"/>
          </a:ln>
          <a:extLst>
            <a:ext uri="{C572A759-6A51-4108-AA02-DFA0A04FC94B}">
              <ma14:wrappingTextBoxFlag xmlns="" xmlns:ma14="http://schemas.microsoft.com/office/mac/drawingml/2011/main" val="1"/>
            </a:ext>
          </a:extLst>
        </p:spPr>
        <p:txBody>
          <a:bodyPr wrap="square" lIns="45719" tIns="45720" rIns="45719" bIns="45720" anchor="t">
            <a:spAutoFit/>
          </a:bodyPr>
          <a:lstStyle/>
          <a:p>
            <a:pPr>
              <a:defRPr sz="1200" b="1"/>
            </a:pPr>
            <a:r>
              <a:rPr sz="1400" dirty="0"/>
              <a:t>Affiliated Scientists</a:t>
            </a:r>
          </a:p>
          <a:p>
            <a:pPr>
              <a:defRPr sz="1200"/>
            </a:pPr>
            <a:r>
              <a:rPr sz="1400" dirty="0"/>
              <a:t> 	</a:t>
            </a:r>
          </a:p>
          <a:p>
            <a:pPr>
              <a:defRPr sz="1200"/>
            </a:pPr>
            <a:r>
              <a:rPr lang="en-CA" sz="1400" dirty="0"/>
              <a:t>S. Bhadra (</a:t>
            </a:r>
            <a:r>
              <a:rPr lang="en-CA" sz="1400" dirty="0" err="1"/>
              <a:t>YorkU</a:t>
            </a:r>
            <a:r>
              <a:rPr lang="en-CA" sz="1400" dirty="0"/>
              <a:t>)   </a:t>
            </a:r>
            <a:r>
              <a:rPr lang="en-CA" sz="1400" dirty="0">
                <a:cs typeface="Calibri"/>
              </a:rPr>
              <a:t>   </a:t>
            </a:r>
          </a:p>
          <a:p>
            <a:pPr>
              <a:defRPr sz="1200"/>
            </a:pPr>
            <a:r>
              <a:rPr lang="en-CA" sz="1400" dirty="0">
                <a:cs typeface="Calibri"/>
              </a:rPr>
              <a:t>D. Bryman (UBC)</a:t>
            </a:r>
          </a:p>
          <a:p>
            <a:pPr>
              <a:defRPr sz="1200"/>
            </a:pPr>
            <a:r>
              <a:rPr lang="en-CA" sz="1400" dirty="0"/>
              <a:t>M. </a:t>
            </a:r>
            <a:r>
              <a:rPr lang="en-CA" sz="1400" dirty="0" err="1"/>
              <a:t>Hasinoff</a:t>
            </a:r>
            <a:r>
              <a:rPr lang="en-CA" sz="1400" dirty="0"/>
              <a:t> (UBC)</a:t>
            </a:r>
          </a:p>
          <a:p>
            <a:pPr>
              <a:defRPr sz="1200"/>
            </a:pPr>
            <a:r>
              <a:rPr lang="en-CA" sz="1400" dirty="0"/>
              <a:t>R. McPherson (UVic)</a:t>
            </a:r>
          </a:p>
          <a:p>
            <a:pPr>
              <a:defRPr sz="1200"/>
            </a:pPr>
            <a:r>
              <a:rPr lang="en-CA" sz="1400" dirty="0"/>
              <a:t>S. </a:t>
            </a:r>
            <a:r>
              <a:rPr lang="en-CA" sz="1400" dirty="0" err="1"/>
              <a:t>Oser</a:t>
            </a:r>
            <a:r>
              <a:rPr lang="en-CA" sz="1400" dirty="0"/>
              <a:t> (UBC)	</a:t>
            </a:r>
          </a:p>
          <a:p>
            <a:pPr>
              <a:defRPr sz="1200"/>
            </a:pPr>
            <a:r>
              <a:rPr lang="en-CA" sz="1400" dirty="0"/>
              <a:t>T. </a:t>
            </a:r>
            <a:r>
              <a:rPr lang="en-CA" sz="1400" dirty="0" err="1"/>
              <a:t>Momose</a:t>
            </a:r>
            <a:r>
              <a:rPr lang="en-CA" sz="1400" dirty="0"/>
              <a:t> (UBC)</a:t>
            </a:r>
          </a:p>
          <a:p>
            <a:pPr>
              <a:defRPr sz="1200"/>
            </a:pPr>
            <a:r>
              <a:rPr lang="en-CA" sz="1400" dirty="0"/>
              <a:t>W. Van </a:t>
            </a:r>
            <a:r>
              <a:rPr lang="en-CA" sz="1400" dirty="0" err="1"/>
              <a:t>Oers</a:t>
            </a:r>
            <a:r>
              <a:rPr lang="en-CA" sz="1400" dirty="0"/>
              <a:t> (Manitoba)</a:t>
            </a:r>
          </a:p>
          <a:p>
            <a:pPr>
              <a:defRPr sz="1200"/>
            </a:pPr>
            <a:r>
              <a:rPr lang="en-CA" sz="1400" dirty="0"/>
              <a:t>R. Thompson (Calgary)		</a:t>
            </a:r>
          </a:p>
          <a:p>
            <a:pPr>
              <a:defRPr sz="1200"/>
            </a:pPr>
            <a:r>
              <a:rPr lang="en-CA" sz="1400" dirty="0"/>
              <a:t>B. Pointon (BCIT)</a:t>
            </a:r>
          </a:p>
          <a:p>
            <a:pPr>
              <a:defRPr sz="1200"/>
            </a:pPr>
            <a:r>
              <a:rPr lang="en-CA" sz="1400" dirty="0"/>
              <a:t>M. </a:t>
            </a:r>
            <a:r>
              <a:rPr lang="en-CA" sz="1400" dirty="0" err="1"/>
              <a:t>Danninger</a:t>
            </a:r>
            <a:r>
              <a:rPr lang="en-CA" sz="1400" dirty="0"/>
              <a:t> (SFU)</a:t>
            </a:r>
          </a:p>
          <a:p>
            <a:pPr>
              <a:defRPr sz="1200"/>
            </a:pPr>
            <a:r>
              <a:rPr lang="en-CA" sz="1400" dirty="0"/>
              <a:t>P. De </a:t>
            </a:r>
            <a:r>
              <a:rPr lang="en-CA" sz="1400" dirty="0" err="1"/>
              <a:t>Perio</a:t>
            </a:r>
            <a:r>
              <a:rPr lang="en-CA" sz="1400" dirty="0"/>
              <a:t> (IPMU/Tokyo)</a:t>
            </a:r>
          </a:p>
          <a:p>
            <a:pPr>
              <a:defRPr sz="1200"/>
            </a:pPr>
            <a:r>
              <a:rPr lang="en-CA" sz="1400" dirty="0"/>
              <a:t>A. </a:t>
            </a:r>
            <a:r>
              <a:rPr lang="en-CA" sz="1400" dirty="0" err="1"/>
              <a:t>Khramov</a:t>
            </a:r>
            <a:r>
              <a:rPr lang="en-CA" sz="1400" dirty="0"/>
              <a:t> (BCIT) </a:t>
            </a:r>
            <a:r>
              <a:rPr lang="en-CA" sz="1200" dirty="0"/>
              <a:t>	</a:t>
            </a:r>
          </a:p>
        </p:txBody>
      </p:sp>
      <p:sp>
        <p:nvSpPr>
          <p:cNvPr id="10" name="Rectangle 9">
            <a:extLst>
              <a:ext uri="{FF2B5EF4-FFF2-40B4-BE49-F238E27FC236}">
                <a16:creationId xmlns:a16="http://schemas.microsoft.com/office/drawing/2014/main" id="{3A3DA1D3-B047-4D45-819B-0175F389FCBD}"/>
              </a:ext>
            </a:extLst>
          </p:cNvPr>
          <p:cNvSpPr/>
          <p:nvPr/>
        </p:nvSpPr>
        <p:spPr>
          <a:xfrm>
            <a:off x="7051053" y="2259053"/>
            <a:ext cx="5235950" cy="3170099"/>
          </a:xfrm>
          <a:prstGeom prst="rect">
            <a:avLst/>
          </a:prstGeom>
        </p:spPr>
        <p:txBody>
          <a:bodyPr wrap="square" lIns="91440" tIns="45720" rIns="91440" bIns="45720" anchor="t">
            <a:spAutoFit/>
          </a:bodyPr>
          <a:lstStyle/>
          <a:p>
            <a:pPr algn="ctr"/>
            <a:r>
              <a:rPr lang="en-US" sz="2000" i="1" dirty="0">
                <a:solidFill>
                  <a:schemeClr val="accent1">
                    <a:lumMod val="75000"/>
                  </a:schemeClr>
                </a:solidFill>
                <a:cs typeface="Arial" panose="020B0604020202020204" pitchFamily="34" charset="0"/>
              </a:rPr>
              <a:t>Monthly meetings inclusive to </a:t>
            </a:r>
          </a:p>
          <a:p>
            <a:pPr algn="ctr"/>
            <a:r>
              <a:rPr lang="en-US" sz="2000" i="1" dirty="0">
                <a:solidFill>
                  <a:schemeClr val="accent1">
                    <a:lumMod val="75000"/>
                  </a:schemeClr>
                </a:solidFill>
                <a:cs typeface="Arial" panose="020B0604020202020204" pitchFamily="34" charset="0"/>
              </a:rPr>
              <a:t>Particle Physics, </a:t>
            </a:r>
          </a:p>
          <a:p>
            <a:pPr algn="ctr"/>
            <a:r>
              <a:rPr lang="en-US" sz="2000" i="1" dirty="0">
                <a:solidFill>
                  <a:schemeClr val="accent1">
                    <a:lumMod val="75000"/>
                  </a:schemeClr>
                </a:solidFill>
                <a:cs typeface="Arial" panose="020B0604020202020204" pitchFamily="34" charset="0"/>
              </a:rPr>
              <a:t>Theory, </a:t>
            </a:r>
          </a:p>
          <a:p>
            <a:pPr algn="ctr"/>
            <a:r>
              <a:rPr lang="en-US" sz="2000" i="1" dirty="0">
                <a:solidFill>
                  <a:schemeClr val="accent1">
                    <a:lumMod val="75000"/>
                  </a:schemeClr>
                </a:solidFill>
                <a:cs typeface="Arial"/>
              </a:rPr>
              <a:t>Science Technology </a:t>
            </a:r>
            <a:endParaRPr lang="en-US" sz="2000" i="1" dirty="0">
              <a:solidFill>
                <a:schemeClr val="accent1">
                  <a:lumMod val="75000"/>
                </a:schemeClr>
              </a:solidFill>
              <a:cs typeface="Arial" panose="020B0604020202020204" pitchFamily="34" charset="0"/>
            </a:endParaRPr>
          </a:p>
          <a:p>
            <a:pPr algn="ctr"/>
            <a:r>
              <a:rPr lang="en-US" sz="2000" i="1" dirty="0">
                <a:solidFill>
                  <a:schemeClr val="accent1">
                    <a:lumMod val="75000"/>
                  </a:schemeClr>
                </a:solidFill>
                <a:cs typeface="Arial" panose="020B0604020202020204" pitchFamily="34" charset="0"/>
              </a:rPr>
              <a:t>and Scientific Computing </a:t>
            </a:r>
          </a:p>
          <a:p>
            <a:pPr algn="ctr"/>
            <a:r>
              <a:rPr lang="en-US" sz="2000" i="1" dirty="0">
                <a:solidFill>
                  <a:schemeClr val="accent1">
                    <a:lumMod val="75000"/>
                  </a:schemeClr>
                </a:solidFill>
                <a:cs typeface="Arial" panose="020B0604020202020204" pitchFamily="34" charset="0"/>
              </a:rPr>
              <a:t>department members</a:t>
            </a:r>
          </a:p>
          <a:p>
            <a:pPr algn="ctr"/>
            <a:endParaRPr lang="en-US" sz="2000" i="1" dirty="0">
              <a:solidFill>
                <a:schemeClr val="accent1">
                  <a:lumMod val="75000"/>
                </a:schemeClr>
              </a:solidFill>
              <a:cs typeface="Arial" panose="020B0604020202020204" pitchFamily="34" charset="0"/>
            </a:endParaRPr>
          </a:p>
          <a:p>
            <a:pPr algn="ctr"/>
            <a:r>
              <a:rPr lang="en-US" sz="2000" i="1" dirty="0">
                <a:solidFill>
                  <a:schemeClr val="accent1">
                    <a:lumMod val="75000"/>
                  </a:schemeClr>
                </a:solidFill>
                <a:cs typeface="Arial" panose="020B0604020202020204" pitchFamily="34" charset="0"/>
              </a:rPr>
              <a:t>Dark Matter Forum Meetings</a:t>
            </a:r>
          </a:p>
          <a:p>
            <a:pPr algn="ctr"/>
            <a:r>
              <a:rPr lang="en-US" sz="2000" i="1" dirty="0">
                <a:solidFill>
                  <a:schemeClr val="accent1">
                    <a:lumMod val="75000"/>
                  </a:schemeClr>
                </a:solidFill>
                <a:cs typeface="Arial" panose="020B0604020202020204" pitchFamily="34" charset="0"/>
              </a:rPr>
              <a:t>Science and Technology Seminars</a:t>
            </a:r>
          </a:p>
          <a:p>
            <a:pPr algn="ctr"/>
            <a:r>
              <a:rPr lang="en-US" sz="2000" i="1" dirty="0">
                <a:solidFill>
                  <a:schemeClr val="accent1">
                    <a:lumMod val="75000"/>
                  </a:schemeClr>
                </a:solidFill>
                <a:cs typeface="Arial" panose="020B0604020202020204" pitchFamily="34" charset="0"/>
              </a:rPr>
              <a:t>Quantum Forum Seminars</a:t>
            </a:r>
          </a:p>
        </p:txBody>
      </p:sp>
    </p:spTree>
    <p:extLst>
      <p:ext uri="{BB962C8B-B14F-4D97-AF65-F5344CB8AC3E}">
        <p14:creationId xmlns:p14="http://schemas.microsoft.com/office/powerpoint/2010/main" val="17401656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p:cNvSpPr>
            <a:spLocks noGrp="1"/>
          </p:cNvSpPr>
          <p:nvPr>
            <p:ph type="body" sz="quarter" idx="10"/>
          </p:nvPr>
        </p:nvSpPr>
        <p:spPr>
          <a:xfrm>
            <a:off x="661988" y="4493174"/>
            <a:ext cx="3938587" cy="304113"/>
          </a:xfrm>
        </p:spPr>
        <p:txBody>
          <a:bodyPr>
            <a:normAutofit fontScale="92500" lnSpcReduction="10000"/>
          </a:bodyPr>
          <a:lstStyle/>
          <a:p>
            <a:r>
              <a:rPr lang="en-US"/>
              <a:t>Follow us </a:t>
            </a:r>
            <a:r>
              <a:rPr lang="en-US" b="1"/>
              <a:t>@TRIUMFLab</a:t>
            </a:r>
          </a:p>
        </p:txBody>
      </p:sp>
      <p:sp>
        <p:nvSpPr>
          <p:cNvPr id="6" name="Text Placeholder 3"/>
          <p:cNvSpPr>
            <a:spLocks noGrp="1"/>
          </p:cNvSpPr>
          <p:nvPr>
            <p:ph type="body" sz="quarter" idx="11"/>
          </p:nvPr>
        </p:nvSpPr>
        <p:spPr>
          <a:xfrm>
            <a:off x="661743" y="4118554"/>
            <a:ext cx="3938587" cy="374620"/>
          </a:xfrm>
        </p:spPr>
        <p:txBody>
          <a:bodyPr/>
          <a:lstStyle/>
          <a:p>
            <a:r>
              <a:rPr lang="en-US"/>
              <a:t>www.triumf.ca</a:t>
            </a:r>
          </a:p>
        </p:txBody>
      </p:sp>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8696" y="4932943"/>
            <a:ext cx="411480" cy="411480"/>
          </a:xfrm>
          <a:prstGeom prst="rect">
            <a:avLst/>
          </a:prstGeom>
        </p:spPr>
      </p:pic>
      <p:pic>
        <p:nvPicPr>
          <p:cNvPr id="8" name="Pictur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91549" y="4935991"/>
            <a:ext cx="408432" cy="408432"/>
          </a:xfrm>
          <a:prstGeom prst="rect">
            <a:avLst/>
          </a:prstGeom>
        </p:spPr>
      </p:pic>
      <p:pic>
        <p:nvPicPr>
          <p:cNvPr id="9" name="Picture 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011354" y="4932943"/>
            <a:ext cx="411480" cy="411480"/>
          </a:xfrm>
          <a:prstGeom prst="rect">
            <a:avLst/>
          </a:prstGeom>
        </p:spPr>
      </p:pic>
      <p:pic>
        <p:nvPicPr>
          <p:cNvPr id="10" name="Picture 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631159" y="4932943"/>
            <a:ext cx="411480" cy="411480"/>
          </a:xfrm>
          <a:prstGeom prst="rect">
            <a:avLst/>
          </a:prstGeom>
        </p:spPr>
      </p:pic>
      <p:sp>
        <p:nvSpPr>
          <p:cNvPr id="11" name="Title 1"/>
          <p:cNvSpPr>
            <a:spLocks noGrp="1"/>
          </p:cNvSpPr>
          <p:nvPr>
            <p:ph type="title"/>
          </p:nvPr>
        </p:nvSpPr>
        <p:spPr>
          <a:xfrm>
            <a:off x="661743" y="2032776"/>
            <a:ext cx="3938833" cy="1581961"/>
          </a:xfrm>
        </p:spPr>
        <p:txBody>
          <a:bodyPr/>
          <a:lstStyle/>
          <a:p>
            <a:r>
              <a:rPr lang="en-US"/>
              <a:t>Thank you</a:t>
            </a:r>
            <a:br>
              <a:rPr lang="en-US"/>
            </a:br>
            <a:r>
              <a:rPr lang="en-US">
                <a:solidFill>
                  <a:srgbClr val="00B0F0"/>
                </a:solidFill>
              </a:rPr>
              <a:t>Merci</a:t>
            </a:r>
            <a:endParaRPr lang="en-US"/>
          </a:p>
        </p:txBody>
      </p:sp>
    </p:spTree>
    <p:extLst>
      <p:ext uri="{BB962C8B-B14F-4D97-AF65-F5344CB8AC3E}">
        <p14:creationId xmlns:p14="http://schemas.microsoft.com/office/powerpoint/2010/main" val="30147816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4238BFFC-59AD-DECF-03A1-EBC0A612756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287978" y="0"/>
            <a:ext cx="4479802" cy="5510463"/>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4">
            <a:extLst>
              <a:ext uri="{FF2B5EF4-FFF2-40B4-BE49-F238E27FC236}">
                <a16:creationId xmlns:a16="http://schemas.microsoft.com/office/drawing/2014/main" id="{74F9A9C1-D6A5-0543-A6F7-6E218FD24038}"/>
              </a:ext>
            </a:extLst>
          </p:cNvPr>
          <p:cNvSpPr txBox="1">
            <a:spLocks/>
          </p:cNvSpPr>
          <p:nvPr/>
        </p:nvSpPr>
        <p:spPr>
          <a:xfrm>
            <a:off x="481791" y="3780535"/>
            <a:ext cx="5286703" cy="3623435"/>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ct val="100000"/>
              </a:lnSpc>
            </a:pPr>
            <a:endParaRPr lang="en-GB" sz="1800" b="1" spc="-1">
              <a:solidFill>
                <a:srgbClr val="00B0F0"/>
              </a:solidFill>
            </a:endParaRPr>
          </a:p>
        </p:txBody>
      </p:sp>
      <p:sp>
        <p:nvSpPr>
          <p:cNvPr id="14" name="Title 1">
            <a:extLst>
              <a:ext uri="{FF2B5EF4-FFF2-40B4-BE49-F238E27FC236}">
                <a16:creationId xmlns:a16="http://schemas.microsoft.com/office/drawing/2014/main" id="{B469D968-5C35-3246-A39C-DEF9B632E14D}"/>
              </a:ext>
            </a:extLst>
          </p:cNvPr>
          <p:cNvSpPr txBox="1">
            <a:spLocks/>
          </p:cNvSpPr>
          <p:nvPr/>
        </p:nvSpPr>
        <p:spPr>
          <a:xfrm>
            <a:off x="520984" y="1270859"/>
            <a:ext cx="1502978" cy="73347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GB" sz="2800" b="1" spc="-1" dirty="0">
                <a:solidFill>
                  <a:srgbClr val="00B0F0"/>
                </a:solidFill>
                <a:latin typeface="Helvetica" pitchFamily="2" charset="0"/>
              </a:rPr>
              <a:t>ATLAS</a:t>
            </a:r>
          </a:p>
        </p:txBody>
      </p:sp>
      <p:sp>
        <p:nvSpPr>
          <p:cNvPr id="12" name="Rectangle 11">
            <a:extLst>
              <a:ext uri="{FF2B5EF4-FFF2-40B4-BE49-F238E27FC236}">
                <a16:creationId xmlns:a16="http://schemas.microsoft.com/office/drawing/2014/main" id="{03AAB74E-D02A-04A3-1A35-D9C3567A6EAC}"/>
              </a:ext>
            </a:extLst>
          </p:cNvPr>
          <p:cNvSpPr/>
          <p:nvPr/>
        </p:nvSpPr>
        <p:spPr>
          <a:xfrm>
            <a:off x="-293135" y="3661079"/>
            <a:ext cx="7088834" cy="769441"/>
          </a:xfrm>
          <a:prstGeom prst="rect">
            <a:avLst/>
          </a:prstGeom>
        </p:spPr>
        <p:txBody>
          <a:bodyPr wrap="square">
            <a:spAutoFit/>
          </a:bodyPr>
          <a:lstStyle/>
          <a:p>
            <a:pPr algn="ctr"/>
            <a:endParaRPr lang="en-CA" dirty="0">
              <a:latin typeface="Calibri Light" panose="020F0302020204030204" pitchFamily="34" charset="0"/>
              <a:cs typeface="Calibri Light" panose="020F0302020204030204" pitchFamily="34" charset="0"/>
            </a:endParaRPr>
          </a:p>
          <a:p>
            <a:pPr algn="ctr"/>
            <a:endParaRPr lang="en-CA" sz="800" dirty="0">
              <a:solidFill>
                <a:srgbClr val="000000"/>
              </a:solidFill>
              <a:latin typeface="Calibri Light" panose="020F0302020204030204" pitchFamily="34" charset="0"/>
              <a:ea typeface="+mn-lt"/>
              <a:cs typeface="Calibri Light" panose="020F0302020204030204" pitchFamily="34" charset="0"/>
            </a:endParaRPr>
          </a:p>
          <a:p>
            <a:pPr algn="ctr"/>
            <a:r>
              <a:rPr lang="en-US" dirty="0">
                <a:solidFill>
                  <a:schemeClr val="tx1">
                    <a:lumMod val="75000"/>
                    <a:lumOff val="25000"/>
                  </a:schemeClr>
                </a:solidFill>
                <a:latin typeface="Calibri Light" panose="020F0302020204030204" pitchFamily="34" charset="0"/>
                <a:ea typeface="+mn-lt"/>
                <a:cs typeface="Calibri Light" panose="020F0302020204030204" pitchFamily="34" charset="0"/>
              </a:rPr>
              <a:t>First ATLAS ITK petal with all modules assembled in Vancouver!</a:t>
            </a:r>
            <a:endParaRPr lang="en-US" sz="500" dirty="0">
              <a:solidFill>
                <a:schemeClr val="tx1">
                  <a:lumMod val="75000"/>
                  <a:lumOff val="25000"/>
                </a:schemeClr>
              </a:solidFill>
              <a:latin typeface="Calibri Light" panose="020F0302020204030204" pitchFamily="34" charset="0"/>
              <a:ea typeface="+mn-lt"/>
              <a:cs typeface="Calibri Light" panose="020F0302020204030204" pitchFamily="34" charset="0"/>
            </a:endParaRPr>
          </a:p>
        </p:txBody>
      </p:sp>
      <p:pic>
        <p:nvPicPr>
          <p:cNvPr id="10" name="Picture 3" descr="Diagram&#10;&#10;Description automatically generated">
            <a:extLst>
              <a:ext uri="{FF2B5EF4-FFF2-40B4-BE49-F238E27FC236}">
                <a16:creationId xmlns:a16="http://schemas.microsoft.com/office/drawing/2014/main" id="{47247B2C-F54B-C875-3F0A-54286895501B}"/>
              </a:ext>
            </a:extLst>
          </p:cNvPr>
          <p:cNvPicPr>
            <a:picLocks noChangeAspect="1"/>
          </p:cNvPicPr>
          <p:nvPr/>
        </p:nvPicPr>
        <p:blipFill>
          <a:blip r:embed="rId4"/>
          <a:stretch>
            <a:fillRect/>
          </a:stretch>
        </p:blipFill>
        <p:spPr>
          <a:xfrm>
            <a:off x="2437491" y="615020"/>
            <a:ext cx="4997490" cy="3299170"/>
          </a:xfrm>
          <a:prstGeom prst="rect">
            <a:avLst/>
          </a:prstGeom>
        </p:spPr>
      </p:pic>
      <p:sp>
        <p:nvSpPr>
          <p:cNvPr id="11" name="Rectangle 10">
            <a:extLst>
              <a:ext uri="{FF2B5EF4-FFF2-40B4-BE49-F238E27FC236}">
                <a16:creationId xmlns:a16="http://schemas.microsoft.com/office/drawing/2014/main" id="{F4CF0E53-9C66-0E8F-D8C8-BE49BEA2A375}"/>
              </a:ext>
            </a:extLst>
          </p:cNvPr>
          <p:cNvSpPr/>
          <p:nvPr/>
        </p:nvSpPr>
        <p:spPr>
          <a:xfrm>
            <a:off x="3810663" y="-134301"/>
            <a:ext cx="4506046" cy="646331"/>
          </a:xfrm>
          <a:prstGeom prst="rect">
            <a:avLst/>
          </a:prstGeom>
        </p:spPr>
        <p:txBody>
          <a:bodyPr wrap="square">
            <a:spAutoFit/>
          </a:bodyPr>
          <a:lstStyle/>
          <a:p>
            <a:pPr algn="ctr"/>
            <a:endParaRPr lang="en-CA" dirty="0">
              <a:latin typeface="Calibri Light" panose="020F0302020204030204" pitchFamily="34" charset="0"/>
              <a:cs typeface="Calibri Light" panose="020F0302020204030204" pitchFamily="34" charset="0"/>
            </a:endParaRPr>
          </a:p>
          <a:p>
            <a:pPr algn="ctr"/>
            <a:r>
              <a:rPr lang="en-CA" dirty="0">
                <a:solidFill>
                  <a:srgbClr val="000000"/>
                </a:solidFill>
                <a:latin typeface="Calibri Light" panose="020F0302020204030204" pitchFamily="34" charset="0"/>
                <a:ea typeface="+mn-lt"/>
                <a:cs typeface="Calibri Light" panose="020F0302020204030204" pitchFamily="34" charset="0"/>
              </a:rPr>
              <a:t>New Small Wheels</a:t>
            </a:r>
            <a:endParaRPr lang="en-US" dirty="0">
              <a:latin typeface="Calibri Light" panose="020F0302020204030204" pitchFamily="34" charset="0"/>
              <a:cs typeface="Calibri Light" panose="020F0302020204030204" pitchFamily="34" charset="0"/>
            </a:endParaRPr>
          </a:p>
        </p:txBody>
      </p:sp>
      <p:cxnSp>
        <p:nvCxnSpPr>
          <p:cNvPr id="15" name="Straight Arrow Connector 14">
            <a:extLst>
              <a:ext uri="{FF2B5EF4-FFF2-40B4-BE49-F238E27FC236}">
                <a16:creationId xmlns:a16="http://schemas.microsoft.com/office/drawing/2014/main" id="{5696C345-1997-8902-9413-57B120D1296C}"/>
              </a:ext>
            </a:extLst>
          </p:cNvPr>
          <p:cNvCxnSpPr>
            <a:cxnSpLocks/>
          </p:cNvCxnSpPr>
          <p:nvPr/>
        </p:nvCxnSpPr>
        <p:spPr>
          <a:xfrm>
            <a:off x="6261012" y="483298"/>
            <a:ext cx="843589" cy="1013544"/>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7" name="Straight Arrow Connector 16">
            <a:extLst>
              <a:ext uri="{FF2B5EF4-FFF2-40B4-BE49-F238E27FC236}">
                <a16:creationId xmlns:a16="http://schemas.microsoft.com/office/drawing/2014/main" id="{0FED8DFD-F655-4626-FA7E-52408061E319}"/>
              </a:ext>
            </a:extLst>
          </p:cNvPr>
          <p:cNvCxnSpPr>
            <a:cxnSpLocks/>
          </p:cNvCxnSpPr>
          <p:nvPr/>
        </p:nvCxnSpPr>
        <p:spPr>
          <a:xfrm flipH="1">
            <a:off x="5831168" y="493565"/>
            <a:ext cx="277777" cy="1142077"/>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18" name="Rectangle 17">
            <a:extLst>
              <a:ext uri="{FF2B5EF4-FFF2-40B4-BE49-F238E27FC236}">
                <a16:creationId xmlns:a16="http://schemas.microsoft.com/office/drawing/2014/main" id="{DF723E50-4CF7-46E1-5D81-7392B743A7F5}"/>
              </a:ext>
            </a:extLst>
          </p:cNvPr>
          <p:cNvSpPr/>
          <p:nvPr/>
        </p:nvSpPr>
        <p:spPr>
          <a:xfrm>
            <a:off x="15767" y="2004337"/>
            <a:ext cx="2330036" cy="1508105"/>
          </a:xfrm>
          <a:prstGeom prst="rect">
            <a:avLst/>
          </a:prstGeom>
        </p:spPr>
        <p:txBody>
          <a:bodyPr wrap="square">
            <a:spAutoFit/>
          </a:bodyPr>
          <a:lstStyle/>
          <a:p>
            <a:pPr algn="ctr"/>
            <a:r>
              <a:rPr lang="en-US" dirty="0">
                <a:solidFill>
                  <a:schemeClr val="tx1">
                    <a:lumMod val="75000"/>
                    <a:lumOff val="25000"/>
                  </a:schemeClr>
                </a:solidFill>
                <a:latin typeface="Calibri Light" panose="020F0302020204030204" pitchFamily="34" charset="0"/>
                <a:ea typeface="+mn-lt"/>
                <a:cs typeface="Calibri Light" panose="020F0302020204030204" pitchFamily="34" charset="0"/>
              </a:rPr>
              <a:t>LHC Run 3 has started in 2022 and the New Small Wheels are starting to take data</a:t>
            </a:r>
          </a:p>
          <a:p>
            <a:pPr algn="ctr"/>
            <a:endParaRPr lang="en-US" sz="2000" dirty="0">
              <a:solidFill>
                <a:srgbClr val="000000"/>
              </a:solidFill>
              <a:latin typeface="Calibri Light" panose="020F0302020204030204" pitchFamily="34" charset="0"/>
              <a:ea typeface="+mn-lt"/>
              <a:cs typeface="Calibri Light" panose="020F0302020204030204" pitchFamily="34" charset="0"/>
            </a:endParaRPr>
          </a:p>
        </p:txBody>
      </p:sp>
      <p:sp>
        <p:nvSpPr>
          <p:cNvPr id="19" name="TextBox 18">
            <a:extLst>
              <a:ext uri="{FF2B5EF4-FFF2-40B4-BE49-F238E27FC236}">
                <a16:creationId xmlns:a16="http://schemas.microsoft.com/office/drawing/2014/main" id="{A27B4BF2-0FA1-09ED-EA18-7C4B251A8D8B}"/>
              </a:ext>
            </a:extLst>
          </p:cNvPr>
          <p:cNvSpPr txBox="1"/>
          <p:nvPr/>
        </p:nvSpPr>
        <p:spPr>
          <a:xfrm>
            <a:off x="8003622" y="5194909"/>
            <a:ext cx="3738688" cy="1554272"/>
          </a:xfrm>
          <a:prstGeom prst="rect">
            <a:avLst/>
          </a:prstGeom>
          <a:noFill/>
        </p:spPr>
        <p:txBody>
          <a:bodyPr wrap="square">
            <a:spAutoFit/>
          </a:bodyPr>
          <a:lstStyle/>
          <a:p>
            <a:pPr algn="ctr"/>
            <a:r>
              <a:rPr lang="en-US" u="none" strike="noStrike" dirty="0">
                <a:solidFill>
                  <a:schemeClr val="tx1">
                    <a:lumMod val="75000"/>
                    <a:lumOff val="25000"/>
                  </a:schemeClr>
                </a:solidFill>
                <a:effectLst/>
                <a:latin typeface="Calibri Light" panose="020F0302020204030204" pitchFamily="34" charset="0"/>
                <a:cs typeface="Calibri Light" panose="020F0302020204030204" pitchFamily="34" charset="0"/>
              </a:rPr>
              <a:t>Milestone measurements of Higgs boson properties, </a:t>
            </a:r>
          </a:p>
          <a:p>
            <a:pPr algn="ctr"/>
            <a:r>
              <a:rPr lang="en-US" u="none" strike="noStrike" dirty="0">
                <a:solidFill>
                  <a:schemeClr val="tx1">
                    <a:lumMod val="75000"/>
                    <a:lumOff val="25000"/>
                  </a:schemeClr>
                </a:solidFill>
                <a:effectLst/>
                <a:latin typeface="Calibri Light" panose="020F0302020204030204" pitchFamily="34" charset="0"/>
                <a:cs typeface="Calibri Light" panose="020F0302020204030204" pitchFamily="34" charset="0"/>
              </a:rPr>
              <a:t>couplings to matter</a:t>
            </a:r>
            <a:r>
              <a:rPr lang="en-US" dirty="0">
                <a:solidFill>
                  <a:schemeClr val="tx1">
                    <a:lumMod val="75000"/>
                    <a:lumOff val="25000"/>
                  </a:schemeClr>
                </a:solidFill>
                <a:effectLst/>
                <a:latin typeface="Calibri Light" panose="020F0302020204030204" pitchFamily="34" charset="0"/>
                <a:cs typeface="Calibri Light" panose="020F0302020204030204" pitchFamily="34" charset="0"/>
              </a:rPr>
              <a:t>​</a:t>
            </a:r>
            <a:r>
              <a:rPr lang="en-US" dirty="0">
                <a:solidFill>
                  <a:schemeClr val="tx1">
                    <a:lumMod val="75000"/>
                    <a:lumOff val="25000"/>
                  </a:schemeClr>
                </a:solidFill>
                <a:latin typeface="Calibri Light" panose="020F0302020204030204" pitchFamily="34" charset="0"/>
                <a:ea typeface="+mn-lt"/>
                <a:cs typeface="Calibri Light" panose="020F0302020204030204" pitchFamily="34" charset="0"/>
              </a:rPr>
              <a:t> </a:t>
            </a:r>
          </a:p>
          <a:p>
            <a:pPr algn="ctr"/>
            <a:endParaRPr lang="en-US" sz="500" dirty="0">
              <a:solidFill>
                <a:schemeClr val="tx1">
                  <a:lumMod val="75000"/>
                  <a:lumOff val="25000"/>
                </a:schemeClr>
              </a:solidFill>
              <a:latin typeface="Calibri Light" panose="020F0302020204030204" pitchFamily="34" charset="0"/>
              <a:ea typeface="+mn-lt"/>
              <a:cs typeface="Calibri Light" panose="020F0302020204030204" pitchFamily="34" charset="0"/>
            </a:endParaRPr>
          </a:p>
          <a:p>
            <a:pPr algn="ctr"/>
            <a:r>
              <a:rPr lang="en-US" dirty="0">
                <a:solidFill>
                  <a:schemeClr val="tx1">
                    <a:lumMod val="75000"/>
                    <a:lumOff val="25000"/>
                  </a:schemeClr>
                </a:solidFill>
                <a:latin typeface="Calibri Light" panose="020F0302020204030204" pitchFamily="34" charset="0"/>
                <a:ea typeface="+mn-lt"/>
                <a:cs typeface="Calibri Light" panose="020F0302020204030204" pitchFamily="34" charset="0"/>
              </a:rPr>
              <a:t>10 Year anniversary </a:t>
            </a:r>
          </a:p>
          <a:p>
            <a:pPr algn="ctr"/>
            <a:r>
              <a:rPr lang="en-US" dirty="0">
                <a:solidFill>
                  <a:schemeClr val="tx1">
                    <a:lumMod val="75000"/>
                    <a:lumOff val="25000"/>
                  </a:schemeClr>
                </a:solidFill>
                <a:latin typeface="Calibri Light" panose="020F0302020204030204" pitchFamily="34" charset="0"/>
                <a:ea typeface="+mn-lt"/>
                <a:cs typeface="Calibri Light" panose="020F0302020204030204" pitchFamily="34" charset="0"/>
              </a:rPr>
              <a:t>paper in </a:t>
            </a:r>
            <a:r>
              <a:rPr lang="en-US" dirty="0">
                <a:solidFill>
                  <a:schemeClr val="tx1">
                    <a:lumMod val="75000"/>
                    <a:lumOff val="25000"/>
                  </a:schemeClr>
                </a:solidFill>
                <a:latin typeface="Calibri Light" panose="020F0302020204030204" pitchFamily="34" charset="0"/>
                <a:ea typeface="+mn-lt"/>
                <a:cs typeface="Calibri Light" panose="020F0302020204030204" pitchFamily="34" charset="0"/>
                <a:hlinkClick r:id="rId5">
                  <a:extLst>
                    <a:ext uri="{A12FA001-AC4F-418D-AE19-62706E023703}">
                      <ahyp:hlinkClr xmlns:ahyp="http://schemas.microsoft.com/office/drawing/2018/hyperlinkcolor" val="tx"/>
                    </a:ext>
                  </a:extLst>
                </a:hlinkClick>
              </a:rPr>
              <a:t>nature</a:t>
            </a:r>
            <a:r>
              <a:rPr lang="en-US" dirty="0">
                <a:solidFill>
                  <a:schemeClr val="tx1">
                    <a:lumMod val="75000"/>
                    <a:lumOff val="25000"/>
                  </a:schemeClr>
                </a:solidFill>
                <a:latin typeface="Calibri Light" panose="020F0302020204030204" pitchFamily="34" charset="0"/>
                <a:ea typeface="+mn-lt"/>
                <a:cs typeface="Calibri Light" panose="020F0302020204030204" pitchFamily="34" charset="0"/>
              </a:rPr>
              <a:t> </a:t>
            </a:r>
            <a:endParaRPr lang="en-US" dirty="0">
              <a:solidFill>
                <a:schemeClr val="tx1">
                  <a:lumMod val="75000"/>
                  <a:lumOff val="25000"/>
                </a:schemeClr>
              </a:solidFill>
              <a:latin typeface="Calibri Light" panose="020F0302020204030204" pitchFamily="34" charset="0"/>
              <a:cs typeface="Calibri Light" panose="020F0302020204030204" pitchFamily="34" charset="0"/>
            </a:endParaRPr>
          </a:p>
        </p:txBody>
      </p:sp>
      <p:sp>
        <p:nvSpPr>
          <p:cNvPr id="21" name="TextBox 20">
            <a:extLst>
              <a:ext uri="{FF2B5EF4-FFF2-40B4-BE49-F238E27FC236}">
                <a16:creationId xmlns:a16="http://schemas.microsoft.com/office/drawing/2014/main" id="{6220CF06-A12B-C916-C793-19223ED5D58E}"/>
              </a:ext>
            </a:extLst>
          </p:cNvPr>
          <p:cNvSpPr txBox="1"/>
          <p:nvPr/>
        </p:nvSpPr>
        <p:spPr>
          <a:xfrm>
            <a:off x="6161794" y="6438088"/>
            <a:ext cx="6268452" cy="369332"/>
          </a:xfrm>
          <a:prstGeom prst="rect">
            <a:avLst/>
          </a:prstGeom>
          <a:noFill/>
        </p:spPr>
        <p:txBody>
          <a:bodyPr wrap="square">
            <a:spAutoFit/>
          </a:bodyPr>
          <a:lstStyle/>
          <a:p>
            <a:r>
              <a:rPr lang="en-CA" b="0" i="0" dirty="0">
                <a:solidFill>
                  <a:srgbClr val="000000"/>
                </a:solidFill>
                <a:effectLst/>
                <a:latin typeface="Times" pitchFamily="2" charset="0"/>
              </a:rPr>
              <a:t> </a:t>
            </a:r>
            <a:endParaRPr lang="en-US" dirty="0"/>
          </a:p>
        </p:txBody>
      </p:sp>
      <p:pic>
        <p:nvPicPr>
          <p:cNvPr id="9" name="Picture 8">
            <a:extLst>
              <a:ext uri="{FF2B5EF4-FFF2-40B4-BE49-F238E27FC236}">
                <a16:creationId xmlns:a16="http://schemas.microsoft.com/office/drawing/2014/main" id="{16950549-9AF4-F180-FD7D-77AF9C91685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63351" y="4492309"/>
            <a:ext cx="5008051" cy="1946078"/>
          </a:xfrm>
          <a:prstGeom prst="rect">
            <a:avLst/>
          </a:prstGeom>
        </p:spPr>
      </p:pic>
      <p:sp>
        <p:nvSpPr>
          <p:cNvPr id="27" name="Rectangle 26">
            <a:extLst>
              <a:ext uri="{FF2B5EF4-FFF2-40B4-BE49-F238E27FC236}">
                <a16:creationId xmlns:a16="http://schemas.microsoft.com/office/drawing/2014/main" id="{6E2B7670-7D53-8DAD-BF1A-6D02AC2E4F5B}"/>
              </a:ext>
            </a:extLst>
          </p:cNvPr>
          <p:cNvSpPr/>
          <p:nvPr/>
        </p:nvSpPr>
        <p:spPr>
          <a:xfrm>
            <a:off x="-277041" y="6090437"/>
            <a:ext cx="7088834" cy="769441"/>
          </a:xfrm>
          <a:prstGeom prst="rect">
            <a:avLst/>
          </a:prstGeom>
        </p:spPr>
        <p:txBody>
          <a:bodyPr wrap="square">
            <a:spAutoFit/>
          </a:bodyPr>
          <a:lstStyle/>
          <a:p>
            <a:pPr algn="ctr"/>
            <a:endParaRPr lang="en-CA" dirty="0">
              <a:latin typeface="Calibri Light" panose="020F0302020204030204" pitchFamily="34" charset="0"/>
              <a:cs typeface="Calibri Light" panose="020F0302020204030204" pitchFamily="34" charset="0"/>
            </a:endParaRPr>
          </a:p>
          <a:p>
            <a:pPr algn="ctr"/>
            <a:endParaRPr lang="en-CA" sz="800" dirty="0">
              <a:solidFill>
                <a:srgbClr val="000000"/>
              </a:solidFill>
              <a:latin typeface="Calibri Light" panose="020F0302020204030204" pitchFamily="34" charset="0"/>
              <a:ea typeface="+mn-lt"/>
              <a:cs typeface="Calibri Light" panose="020F0302020204030204" pitchFamily="34" charset="0"/>
            </a:endParaRPr>
          </a:p>
          <a:p>
            <a:pPr algn="ctr"/>
            <a:r>
              <a:rPr lang="en-US" dirty="0">
                <a:solidFill>
                  <a:schemeClr val="tx1">
                    <a:lumMod val="75000"/>
                    <a:lumOff val="25000"/>
                  </a:schemeClr>
                </a:solidFill>
                <a:latin typeface="Calibri Light" panose="020F0302020204030204" pitchFamily="34" charset="0"/>
                <a:ea typeface="+mn-lt"/>
                <a:cs typeface="Calibri Light" panose="020F0302020204030204" pitchFamily="34" charset="0"/>
              </a:rPr>
              <a:t>50% of sensor probing completed! </a:t>
            </a:r>
            <a:endParaRPr lang="en-US" dirty="0">
              <a:solidFill>
                <a:schemeClr val="tx1">
                  <a:lumMod val="75000"/>
                  <a:lumOff val="25000"/>
                </a:schemeClr>
              </a:solidFill>
              <a:latin typeface="Calibri Light" panose="020F0302020204030204" pitchFamily="34" charset="0"/>
              <a:cs typeface="Calibri Light" panose="020F0302020204030204" pitchFamily="34" charset="0"/>
            </a:endParaRPr>
          </a:p>
        </p:txBody>
      </p:sp>
      <p:pic>
        <p:nvPicPr>
          <p:cNvPr id="16" name="Picture 15">
            <a:extLst>
              <a:ext uri="{FF2B5EF4-FFF2-40B4-BE49-F238E27FC236}">
                <a16:creationId xmlns:a16="http://schemas.microsoft.com/office/drawing/2014/main" id="{EA219F53-FA14-2EAD-C62E-96493F98E8D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955028" y="4509920"/>
            <a:ext cx="1681343" cy="2223959"/>
          </a:xfrm>
          <a:prstGeom prst="rect">
            <a:avLst/>
          </a:prstGeom>
        </p:spPr>
      </p:pic>
    </p:spTree>
    <p:extLst>
      <p:ext uri="{BB962C8B-B14F-4D97-AF65-F5344CB8AC3E}">
        <p14:creationId xmlns:p14="http://schemas.microsoft.com/office/powerpoint/2010/main" val="436086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4D69EAD4-2494-414D-9120-A2C6FDC90870}"/>
              </a:ext>
            </a:extLst>
          </p:cNvPr>
          <p:cNvSpPr txBox="1">
            <a:spLocks/>
          </p:cNvSpPr>
          <p:nvPr/>
        </p:nvSpPr>
        <p:spPr>
          <a:xfrm>
            <a:off x="481791" y="917016"/>
            <a:ext cx="10541042" cy="68833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000" b="1" i="0" kern="1200">
                <a:solidFill>
                  <a:srgbClr val="00B0F0"/>
                </a:solidFill>
                <a:latin typeface="Arial" charset="0"/>
                <a:ea typeface="Arial" charset="0"/>
                <a:cs typeface="Arial" charset="0"/>
              </a:defRPr>
            </a:lvl1pPr>
          </a:lstStyle>
          <a:p>
            <a:r>
              <a:rPr lang="en-US" sz="3000" dirty="0"/>
              <a:t>ATLAS</a:t>
            </a:r>
          </a:p>
        </p:txBody>
      </p:sp>
      <p:sp>
        <p:nvSpPr>
          <p:cNvPr id="2" name="Rectangle 1">
            <a:extLst>
              <a:ext uri="{FF2B5EF4-FFF2-40B4-BE49-F238E27FC236}">
                <a16:creationId xmlns:a16="http://schemas.microsoft.com/office/drawing/2014/main" id="{985C32B7-5462-244C-A2F8-F3EA0C7ED451}"/>
              </a:ext>
            </a:extLst>
          </p:cNvPr>
          <p:cNvSpPr/>
          <p:nvPr/>
        </p:nvSpPr>
        <p:spPr>
          <a:xfrm>
            <a:off x="9545444" y="5006898"/>
            <a:ext cx="618498" cy="2118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BBA85983-2D39-9EF3-E34D-BA3C4C21E4B1}"/>
              </a:ext>
            </a:extLst>
          </p:cNvPr>
          <p:cNvSpPr txBox="1"/>
          <p:nvPr/>
        </p:nvSpPr>
        <p:spPr>
          <a:xfrm>
            <a:off x="774352" y="1605354"/>
            <a:ext cx="6375245" cy="5416868"/>
          </a:xfrm>
          <a:prstGeom prst="rect">
            <a:avLst/>
          </a:prstGeom>
          <a:noFill/>
        </p:spPr>
        <p:txBody>
          <a:bodyPr wrap="square" rtlCol="0">
            <a:spAutoFit/>
          </a:bodyPr>
          <a:lstStyle/>
          <a:p>
            <a:pPr marL="285750" indent="-285750">
              <a:spcBef>
                <a:spcPts val="600"/>
              </a:spcBef>
              <a:buClr>
                <a:srgbClr val="00B0F0"/>
              </a:buClr>
              <a:buFont typeface="Wingdings" charset="2"/>
              <a:buChar char="§"/>
            </a:pPr>
            <a:r>
              <a:rPr lang="en-CA" sz="2000" dirty="0">
                <a:solidFill>
                  <a:srgbClr val="35B1F1"/>
                </a:solidFill>
              </a:rPr>
              <a:t>2030</a:t>
            </a:r>
            <a:r>
              <a:rPr lang="en-CA" sz="2000" dirty="0"/>
              <a:t> will be half way through Run 4!</a:t>
            </a:r>
          </a:p>
          <a:p>
            <a:pPr marL="285750" indent="-285750">
              <a:spcBef>
                <a:spcPts val="600"/>
              </a:spcBef>
              <a:buClr>
                <a:srgbClr val="00B0F0"/>
              </a:buClr>
              <a:buFont typeface="Wingdings" charset="2"/>
              <a:buChar char="§"/>
            </a:pPr>
            <a:r>
              <a:rPr lang="en-CA" sz="2000" dirty="0"/>
              <a:t>Physics with 3x the dataset: huge range of interesting physics options</a:t>
            </a:r>
            <a:endParaRPr lang="en-CA" sz="2000" dirty="0">
              <a:ea typeface="Cambria" panose="02040503050406030204" pitchFamily="18" charset="0"/>
              <a:cs typeface="Times New Roman" panose="02020603050405020304" pitchFamily="18" charset="0"/>
            </a:endParaRPr>
          </a:p>
          <a:p>
            <a:pPr marL="742950" lvl="1" indent="-285750">
              <a:spcBef>
                <a:spcPts val="600"/>
              </a:spcBef>
              <a:buClr>
                <a:srgbClr val="00B0F0"/>
              </a:buClr>
              <a:buFont typeface="Wingdings" charset="2"/>
              <a:buChar char="§"/>
            </a:pPr>
            <a:r>
              <a:rPr lang="en-CA" sz="2000" dirty="0"/>
              <a:t>Higgs and Standard Model measurements become much more precise (Higgs couplings, M</a:t>
            </a:r>
            <a:r>
              <a:rPr lang="en-CA" sz="2000" baseline="-25000" dirty="0"/>
              <a:t>W</a:t>
            </a:r>
            <a:r>
              <a:rPr lang="en-CA" sz="2000" dirty="0"/>
              <a:t>, </a:t>
            </a:r>
            <a:r>
              <a:rPr lang="en-CA" sz="2000" dirty="0" err="1"/>
              <a:t>etc</a:t>
            </a:r>
            <a:r>
              <a:rPr lang="en-CA" sz="2000" dirty="0"/>
              <a:t>)</a:t>
            </a:r>
            <a:endParaRPr lang="en-CA" sz="2000" baseline="-25000" dirty="0"/>
          </a:p>
          <a:p>
            <a:pPr marL="742950" lvl="1" indent="-285750">
              <a:spcBef>
                <a:spcPts val="600"/>
              </a:spcBef>
              <a:buClr>
                <a:srgbClr val="00B0F0"/>
              </a:buClr>
              <a:buFont typeface="Wingdings" charset="2"/>
              <a:buChar char="§"/>
            </a:pPr>
            <a:r>
              <a:rPr lang="en-CA" sz="2000" dirty="0"/>
              <a:t>Search program - higher energy, new signatures, new detector </a:t>
            </a:r>
          </a:p>
          <a:p>
            <a:pPr marL="742950" lvl="1" indent="-285750">
              <a:spcBef>
                <a:spcPts val="600"/>
              </a:spcBef>
              <a:buClr>
                <a:srgbClr val="00B0F0"/>
              </a:buClr>
              <a:buFont typeface="Wingdings" charset="2"/>
              <a:buChar char="§"/>
            </a:pPr>
            <a:r>
              <a:rPr lang="en-CA" sz="2000" i="1" dirty="0">
                <a:solidFill>
                  <a:srgbClr val="35B1F1"/>
                </a:solidFill>
              </a:rPr>
              <a:t>Potential new discoveries in Dark Matter, VLQ, SUSY, long lived particles, new extended Higgs sector, …</a:t>
            </a:r>
            <a:endParaRPr lang="en-CA" sz="2000" dirty="0"/>
          </a:p>
          <a:p>
            <a:pPr marL="285750" indent="-285750">
              <a:spcBef>
                <a:spcPts val="600"/>
              </a:spcBef>
              <a:buClr>
                <a:srgbClr val="00B0F0"/>
              </a:buClr>
              <a:buFont typeface="Wingdings" charset="2"/>
              <a:buChar char="§"/>
            </a:pPr>
            <a:r>
              <a:rPr lang="en-CA" sz="2000" dirty="0"/>
              <a:t>A flagship analysis for future runs of the LHC</a:t>
            </a:r>
          </a:p>
          <a:p>
            <a:pPr marL="742950" lvl="1" indent="-285750">
              <a:spcBef>
                <a:spcPts val="600"/>
              </a:spcBef>
              <a:buClr>
                <a:srgbClr val="00B0F0"/>
              </a:buClr>
              <a:buFont typeface="Wingdings" charset="2"/>
              <a:buChar char="§"/>
            </a:pPr>
            <a:r>
              <a:rPr lang="en-CA" sz="2000" dirty="0"/>
              <a:t>Measuring </a:t>
            </a:r>
            <a:r>
              <a:rPr lang="el-GR" sz="2000" dirty="0" err="1"/>
              <a:t>κ</a:t>
            </a:r>
            <a:r>
              <a:rPr lang="el-GR" sz="2000" baseline="-25000" dirty="0" err="1"/>
              <a:t>λ</a:t>
            </a:r>
            <a:r>
              <a:rPr lang="en-CA" sz="2000" dirty="0"/>
              <a:t> by measuring HH production</a:t>
            </a:r>
          </a:p>
          <a:p>
            <a:pPr marL="285750" indent="-285750">
              <a:spcBef>
                <a:spcPts val="600"/>
              </a:spcBef>
              <a:buClr>
                <a:srgbClr val="00B0F0"/>
              </a:buClr>
              <a:buFont typeface="Wingdings" charset="2"/>
              <a:buChar char="§"/>
            </a:pPr>
            <a:r>
              <a:rPr lang="el-GR" sz="2000" dirty="0" err="1"/>
              <a:t>Κ</a:t>
            </a:r>
            <a:r>
              <a:rPr lang="el-GR" sz="2000" baseline="-25000" dirty="0" err="1"/>
              <a:t>λ</a:t>
            </a:r>
            <a:r>
              <a:rPr lang="en-CA" sz="2000" dirty="0"/>
              <a:t> gives direct information on the Higgs potential</a:t>
            </a:r>
          </a:p>
          <a:p>
            <a:pPr marL="742950" lvl="1" indent="-285750">
              <a:spcBef>
                <a:spcPts val="600"/>
              </a:spcBef>
              <a:buClr>
                <a:srgbClr val="00B0F0"/>
              </a:buClr>
              <a:buFont typeface="Wingdings" charset="2"/>
              <a:buChar char="§"/>
            </a:pPr>
            <a:r>
              <a:rPr lang="en-CA" sz="2000" dirty="0">
                <a:solidFill>
                  <a:srgbClr val="35B1F1"/>
                </a:solidFill>
              </a:rPr>
              <a:t>Expect evidence of HH production by 2030!</a:t>
            </a:r>
          </a:p>
          <a:p>
            <a:pPr>
              <a:spcBef>
                <a:spcPts val="600"/>
              </a:spcBef>
              <a:buClr>
                <a:srgbClr val="00B0F0"/>
              </a:buClr>
            </a:pPr>
            <a:endParaRPr lang="en-CA" dirty="0"/>
          </a:p>
          <a:p>
            <a:pPr marL="742950" lvl="1" indent="-285750">
              <a:spcBef>
                <a:spcPts val="600"/>
              </a:spcBef>
              <a:buClr>
                <a:srgbClr val="00B0F0"/>
              </a:buClr>
              <a:buFont typeface="Wingdings" charset="2"/>
              <a:buChar char="§"/>
            </a:pPr>
            <a:endParaRPr lang="en-CA" dirty="0"/>
          </a:p>
        </p:txBody>
      </p:sp>
      <p:pic>
        <p:nvPicPr>
          <p:cNvPr id="4" name="Picture 3">
            <a:extLst>
              <a:ext uri="{FF2B5EF4-FFF2-40B4-BE49-F238E27FC236}">
                <a16:creationId xmlns:a16="http://schemas.microsoft.com/office/drawing/2014/main" id="{EC5D178A-18C3-7474-71CD-97A29776473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15647" y="632299"/>
            <a:ext cx="3207186" cy="2658588"/>
          </a:xfrm>
          <a:prstGeom prst="rect">
            <a:avLst/>
          </a:prstGeom>
        </p:spPr>
      </p:pic>
      <p:pic>
        <p:nvPicPr>
          <p:cNvPr id="6" name="Picture 5">
            <a:extLst>
              <a:ext uri="{FF2B5EF4-FFF2-40B4-BE49-F238E27FC236}">
                <a16:creationId xmlns:a16="http://schemas.microsoft.com/office/drawing/2014/main" id="{33F58E86-E409-D9FC-284F-34EAE693B3B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328452" y="3643667"/>
            <a:ext cx="3694381" cy="3150208"/>
          </a:xfrm>
          <a:prstGeom prst="rect">
            <a:avLst/>
          </a:prstGeom>
        </p:spPr>
      </p:pic>
    </p:spTree>
    <p:extLst>
      <p:ext uri="{BB962C8B-B14F-4D97-AF65-F5344CB8AC3E}">
        <p14:creationId xmlns:p14="http://schemas.microsoft.com/office/powerpoint/2010/main" val="35329424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85C32B7-5462-244C-A2F8-F3EA0C7ED451}"/>
              </a:ext>
            </a:extLst>
          </p:cNvPr>
          <p:cNvSpPr/>
          <p:nvPr/>
        </p:nvSpPr>
        <p:spPr>
          <a:xfrm>
            <a:off x="9545444" y="5006898"/>
            <a:ext cx="618498" cy="2118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93F9C3F9-8DEF-B7CE-8B25-CE156F9B67A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537478" y="1282852"/>
            <a:ext cx="4082848" cy="5411544"/>
          </a:xfrm>
          <a:prstGeom prst="rect">
            <a:avLst/>
          </a:prstGeom>
        </p:spPr>
      </p:pic>
      <p:pic>
        <p:nvPicPr>
          <p:cNvPr id="6" name="Picture 5" descr="Diagram&#10;&#10;Description automatically generated">
            <a:extLst>
              <a:ext uri="{FF2B5EF4-FFF2-40B4-BE49-F238E27FC236}">
                <a16:creationId xmlns:a16="http://schemas.microsoft.com/office/drawing/2014/main" id="{1B5144B2-3CF6-DF7D-08EA-DE1D7BC2764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5195" y="923720"/>
            <a:ext cx="7165855" cy="2633364"/>
          </a:xfrm>
          <a:prstGeom prst="rect">
            <a:avLst/>
          </a:prstGeom>
        </p:spPr>
      </p:pic>
      <p:sp>
        <p:nvSpPr>
          <p:cNvPr id="5" name="TextBox 4">
            <a:extLst>
              <a:ext uri="{FF2B5EF4-FFF2-40B4-BE49-F238E27FC236}">
                <a16:creationId xmlns:a16="http://schemas.microsoft.com/office/drawing/2014/main" id="{AC45FC8D-DE6A-5275-DC16-0AC7348BA3F7}"/>
              </a:ext>
            </a:extLst>
          </p:cNvPr>
          <p:cNvSpPr txBox="1"/>
          <p:nvPr/>
        </p:nvSpPr>
        <p:spPr>
          <a:xfrm>
            <a:off x="3146593" y="3745957"/>
            <a:ext cx="4272972" cy="2785378"/>
          </a:xfrm>
          <a:prstGeom prst="rect">
            <a:avLst/>
          </a:prstGeom>
          <a:noFill/>
        </p:spPr>
        <p:txBody>
          <a:bodyPr wrap="square" rtlCol="0">
            <a:spAutoFit/>
          </a:bodyPr>
          <a:lstStyle/>
          <a:p>
            <a:pPr marL="285750" indent="-285750">
              <a:spcBef>
                <a:spcPts val="600"/>
              </a:spcBef>
              <a:buClr>
                <a:srgbClr val="00B0F0"/>
              </a:buClr>
              <a:buFont typeface="Wingdings" charset="2"/>
              <a:buChar char="§"/>
            </a:pPr>
            <a:r>
              <a:rPr lang="en-CA" sz="2000" dirty="0"/>
              <a:t>Major goal is the search for CP violation in neutrino oscillations!</a:t>
            </a:r>
          </a:p>
          <a:p>
            <a:pPr marL="285750" indent="-285750">
              <a:spcBef>
                <a:spcPts val="600"/>
              </a:spcBef>
              <a:buClr>
                <a:srgbClr val="00B0F0"/>
              </a:buClr>
              <a:buFont typeface="Wingdings" charset="2"/>
              <a:buChar char="§"/>
            </a:pPr>
            <a:r>
              <a:rPr lang="en-CA" sz="2000" dirty="0"/>
              <a:t>2020 T2K reported 2σ hint in nature! </a:t>
            </a:r>
            <a:r>
              <a:rPr lang="en-CA" sz="2000" dirty="0">
                <a:solidFill>
                  <a:srgbClr val="35B1F1"/>
                </a:solidFill>
              </a:rPr>
              <a:t> </a:t>
            </a:r>
            <a:endParaRPr lang="en-CA" sz="2000" dirty="0"/>
          </a:p>
          <a:p>
            <a:pPr marL="285750" indent="-285750">
              <a:spcBef>
                <a:spcPts val="600"/>
              </a:spcBef>
              <a:buClr>
                <a:srgbClr val="00B0F0"/>
              </a:buClr>
              <a:buFont typeface="Wingdings" charset="2"/>
              <a:buChar char="§"/>
            </a:pPr>
            <a:r>
              <a:rPr lang="en-CA" sz="2000" dirty="0">
                <a:solidFill>
                  <a:srgbClr val="05B0F0"/>
                </a:solidFill>
              </a:rPr>
              <a:t>2030 will be 2 years of Hyper-K data taking! – significance depends on </a:t>
            </a:r>
            <a:r>
              <a:rPr lang="en-CA" sz="2000" dirty="0" err="1">
                <a:solidFill>
                  <a:srgbClr val="05B0F0"/>
                </a:solidFill>
              </a:rPr>
              <a:t>δ</a:t>
            </a:r>
            <a:r>
              <a:rPr lang="en-CA" sz="2000" baseline="-25000" dirty="0" err="1">
                <a:solidFill>
                  <a:srgbClr val="05B0F0"/>
                </a:solidFill>
              </a:rPr>
              <a:t>CP</a:t>
            </a:r>
            <a:endParaRPr lang="en-CA" sz="2000" baseline="-25000" dirty="0">
              <a:solidFill>
                <a:srgbClr val="05B0F0"/>
              </a:solidFill>
            </a:endParaRPr>
          </a:p>
          <a:p>
            <a:pPr marL="285750" indent="-285750">
              <a:spcBef>
                <a:spcPts val="600"/>
              </a:spcBef>
              <a:buClr>
                <a:srgbClr val="00B0F0"/>
              </a:buClr>
              <a:buFont typeface="Wingdings" charset="2"/>
              <a:buChar char="§"/>
            </a:pPr>
            <a:r>
              <a:rPr lang="en-CA" sz="2000" dirty="0"/>
              <a:t>Will also make precise measurements of parameters governing oscillations Θ</a:t>
            </a:r>
            <a:r>
              <a:rPr lang="en-CA" sz="2000" baseline="-25000" dirty="0"/>
              <a:t>13</a:t>
            </a:r>
            <a:r>
              <a:rPr lang="en-CA" sz="2000" dirty="0"/>
              <a:t>, Θ</a:t>
            </a:r>
            <a:r>
              <a:rPr lang="en-CA" sz="2000" baseline="-25000" dirty="0"/>
              <a:t>23, </a:t>
            </a:r>
            <a:r>
              <a:rPr lang="en-CA" sz="2000" dirty="0"/>
              <a:t>Δm</a:t>
            </a:r>
            <a:r>
              <a:rPr lang="en-CA" sz="2000" baseline="30000" dirty="0"/>
              <a:t>2</a:t>
            </a:r>
            <a:r>
              <a:rPr lang="en-CA" sz="2000" baseline="-25000" dirty="0"/>
              <a:t>32</a:t>
            </a:r>
            <a:r>
              <a:rPr lang="en-CA" sz="2000" dirty="0"/>
              <a:t> </a:t>
            </a:r>
          </a:p>
        </p:txBody>
      </p:sp>
      <p:pic>
        <p:nvPicPr>
          <p:cNvPr id="3" name="Picture 2">
            <a:extLst>
              <a:ext uri="{FF2B5EF4-FFF2-40B4-BE49-F238E27FC236}">
                <a16:creationId xmlns:a16="http://schemas.microsoft.com/office/drawing/2014/main" id="{EBB68BEA-FD87-8334-0AD0-F501CC3C4AA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83165" y="3582896"/>
            <a:ext cx="2667000" cy="3111500"/>
          </a:xfrm>
          <a:prstGeom prst="rect">
            <a:avLst/>
          </a:prstGeom>
        </p:spPr>
      </p:pic>
      <p:sp>
        <p:nvSpPr>
          <p:cNvPr id="8" name="Title 1">
            <a:extLst>
              <a:ext uri="{FF2B5EF4-FFF2-40B4-BE49-F238E27FC236}">
                <a16:creationId xmlns:a16="http://schemas.microsoft.com/office/drawing/2014/main" id="{18A87FD9-6E12-5655-49BF-8988435D8E2C}"/>
              </a:ext>
            </a:extLst>
          </p:cNvPr>
          <p:cNvSpPr txBox="1">
            <a:spLocks/>
          </p:cNvSpPr>
          <p:nvPr/>
        </p:nvSpPr>
        <p:spPr>
          <a:xfrm>
            <a:off x="4584172" y="275344"/>
            <a:ext cx="10541042" cy="68833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000" b="1" i="0" kern="1200">
                <a:solidFill>
                  <a:srgbClr val="00B0F0"/>
                </a:solidFill>
                <a:latin typeface="Arial" charset="0"/>
                <a:ea typeface="Arial" charset="0"/>
                <a:cs typeface="Arial" charset="0"/>
              </a:defRPr>
            </a:lvl1pPr>
          </a:lstStyle>
          <a:p>
            <a:r>
              <a:rPr lang="en-US" sz="3000" dirty="0"/>
              <a:t>T2K / Hyper-K</a:t>
            </a:r>
          </a:p>
        </p:txBody>
      </p:sp>
    </p:spTree>
    <p:extLst>
      <p:ext uri="{BB962C8B-B14F-4D97-AF65-F5344CB8AC3E}">
        <p14:creationId xmlns:p14="http://schemas.microsoft.com/office/powerpoint/2010/main" val="17656144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4D69EAD4-2494-414D-9120-A2C6FDC90870}"/>
              </a:ext>
            </a:extLst>
          </p:cNvPr>
          <p:cNvSpPr txBox="1">
            <a:spLocks/>
          </p:cNvSpPr>
          <p:nvPr/>
        </p:nvSpPr>
        <p:spPr>
          <a:xfrm>
            <a:off x="4114212" y="2978360"/>
            <a:ext cx="4146176" cy="41359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000" b="1" i="0" kern="1200">
                <a:solidFill>
                  <a:srgbClr val="00B0F0"/>
                </a:solidFill>
                <a:latin typeface="Arial" charset="0"/>
                <a:ea typeface="Arial" charset="0"/>
                <a:cs typeface="Arial" charset="0"/>
              </a:defRPr>
            </a:lvl1pPr>
          </a:lstStyle>
          <a:p>
            <a:r>
              <a:rPr lang="en-US" sz="2000" dirty="0">
                <a:latin typeface="Arial"/>
                <a:cs typeface="Arial"/>
              </a:rPr>
              <a:t>multi-PMT</a:t>
            </a:r>
            <a:endParaRPr lang="en-US" sz="2000" dirty="0"/>
          </a:p>
        </p:txBody>
      </p:sp>
      <p:sp>
        <p:nvSpPr>
          <p:cNvPr id="13" name="TextBox 12">
            <a:extLst>
              <a:ext uri="{FF2B5EF4-FFF2-40B4-BE49-F238E27FC236}">
                <a16:creationId xmlns:a16="http://schemas.microsoft.com/office/drawing/2014/main" id="{0D3E1D91-8C90-60D7-C8AC-547E01801CBE}"/>
              </a:ext>
            </a:extLst>
          </p:cNvPr>
          <p:cNvSpPr txBox="1"/>
          <p:nvPr/>
        </p:nvSpPr>
        <p:spPr>
          <a:xfrm>
            <a:off x="715698" y="911824"/>
            <a:ext cx="7840405" cy="1677382"/>
          </a:xfrm>
          <a:prstGeom prst="rect">
            <a:avLst/>
          </a:prstGeom>
          <a:noFill/>
        </p:spPr>
        <p:txBody>
          <a:bodyPr wrap="square" lIns="91440" tIns="45720" rIns="91440" bIns="45720" rtlCol="0" anchor="t">
            <a:spAutoFit/>
          </a:bodyPr>
          <a:lstStyle/>
          <a:p>
            <a:pPr marL="285750" indent="-285750">
              <a:spcBef>
                <a:spcPts val="1000"/>
              </a:spcBef>
              <a:buClr>
                <a:srgbClr val="00B0F0"/>
              </a:buClr>
              <a:buFont typeface="Wingdings" charset="2"/>
              <a:buChar char="§"/>
            </a:pPr>
            <a:endParaRPr lang="en-CA" dirty="0">
              <a:ea typeface="+mn-lt"/>
              <a:cs typeface="+mn-lt"/>
            </a:endParaRPr>
          </a:p>
          <a:p>
            <a:pPr marL="285750" indent="-285750">
              <a:spcBef>
                <a:spcPts val="1000"/>
              </a:spcBef>
              <a:buClr>
                <a:srgbClr val="00B0F0"/>
              </a:buClr>
              <a:buFont typeface="Wingdings" charset="2"/>
              <a:buChar char="§"/>
            </a:pPr>
            <a:r>
              <a:rPr lang="en-CA" sz="2000" dirty="0">
                <a:solidFill>
                  <a:schemeClr val="dk1"/>
                </a:solidFill>
                <a:ea typeface="Helvetica Neue" panose="02000503000000020004" pitchFamily="2" charset="0"/>
                <a:cs typeface="Helvetica Neue" panose="02000503000000020004" pitchFamily="2" charset="0"/>
                <a:sym typeface="Calibri"/>
              </a:rPr>
              <a:t>Larger fiducial volume instrumented with water Cherenkov detectors</a:t>
            </a:r>
          </a:p>
          <a:p>
            <a:pPr marL="285750" indent="-285750">
              <a:spcBef>
                <a:spcPts val="1000"/>
              </a:spcBef>
              <a:buClr>
                <a:srgbClr val="00B0F0"/>
              </a:buClr>
              <a:buFont typeface="Wingdings" charset="2"/>
              <a:buChar char="§"/>
            </a:pPr>
            <a:r>
              <a:rPr lang="en-CA" sz="2000" dirty="0">
                <a:solidFill>
                  <a:schemeClr val="dk1"/>
                </a:solidFill>
                <a:ea typeface="Helvetica Neue" panose="02000503000000020004" pitchFamily="2" charset="0"/>
                <a:cs typeface="Helvetica Neue" panose="02000503000000020004" pitchFamily="2" charset="0"/>
                <a:sym typeface="Calibri"/>
              </a:rPr>
              <a:t>Higher granularity with more precision</a:t>
            </a:r>
          </a:p>
          <a:p>
            <a:pPr marL="285750" indent="-285750">
              <a:spcBef>
                <a:spcPts val="1000"/>
              </a:spcBef>
              <a:buClr>
                <a:srgbClr val="00B0F0"/>
              </a:buClr>
              <a:buFont typeface="Wingdings" charset="2"/>
              <a:buChar char="§"/>
            </a:pPr>
            <a:r>
              <a:rPr lang="en-CA" sz="2000" dirty="0">
                <a:solidFill>
                  <a:schemeClr val="dk1"/>
                </a:solidFill>
                <a:ea typeface="Helvetica Neue" panose="02000503000000020004" pitchFamily="2" charset="0"/>
                <a:cs typeface="Helvetica Neue" panose="02000503000000020004" pitchFamily="2" charset="0"/>
                <a:sym typeface="Calibri"/>
              </a:rPr>
              <a:t>Control of systematic uncertainties will be key!</a:t>
            </a:r>
          </a:p>
        </p:txBody>
      </p:sp>
      <p:pic>
        <p:nvPicPr>
          <p:cNvPr id="4" name="Screen Shot 2023-05-02 at 2.53.20 PM.png" descr="Screen Shot 2023-05-02 at 2.53.20 PM.png">
            <a:extLst>
              <a:ext uri="{FF2B5EF4-FFF2-40B4-BE49-F238E27FC236}">
                <a16:creationId xmlns:a16="http://schemas.microsoft.com/office/drawing/2014/main" id="{E687894F-BF7D-0D9D-AF94-9B33BA82E11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556103" y="3813065"/>
            <a:ext cx="3461062" cy="3044935"/>
          </a:xfrm>
          <a:prstGeom prst="rect">
            <a:avLst/>
          </a:prstGeom>
          <a:ln w="12700">
            <a:miter lim="400000"/>
          </a:ln>
        </p:spPr>
      </p:pic>
      <p:sp>
        <p:nvSpPr>
          <p:cNvPr id="8" name="Fully Assembled multi-PMT">
            <a:extLst>
              <a:ext uri="{FF2B5EF4-FFF2-40B4-BE49-F238E27FC236}">
                <a16:creationId xmlns:a16="http://schemas.microsoft.com/office/drawing/2014/main" id="{2CF737B4-1E23-AFCE-656F-5FA3B61C990A}"/>
              </a:ext>
            </a:extLst>
          </p:cNvPr>
          <p:cNvSpPr txBox="1"/>
          <p:nvPr/>
        </p:nvSpPr>
        <p:spPr>
          <a:xfrm>
            <a:off x="8994509" y="152754"/>
            <a:ext cx="2894361" cy="3795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r>
              <a:rPr dirty="0">
                <a:latin typeface="+mj-lt"/>
              </a:rPr>
              <a:t>Fully Assembled multi-PMT</a:t>
            </a:r>
          </a:p>
        </p:txBody>
      </p:sp>
      <p:sp>
        <p:nvSpPr>
          <p:cNvPr id="11" name="multi-PMT Measurement in Test Stand">
            <a:extLst>
              <a:ext uri="{FF2B5EF4-FFF2-40B4-BE49-F238E27FC236}">
                <a16:creationId xmlns:a16="http://schemas.microsoft.com/office/drawing/2014/main" id="{84EA55A0-F2E5-1FE1-82FD-AC04E7D223B6}"/>
              </a:ext>
            </a:extLst>
          </p:cNvPr>
          <p:cNvSpPr txBox="1"/>
          <p:nvPr/>
        </p:nvSpPr>
        <p:spPr>
          <a:xfrm>
            <a:off x="9095173" y="3486059"/>
            <a:ext cx="2354331" cy="3795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algn="ctr"/>
            <a:r>
              <a:rPr dirty="0">
                <a:latin typeface="+mj-lt"/>
              </a:rPr>
              <a:t>multi-PMT </a:t>
            </a:r>
            <a:r>
              <a:rPr lang="en-CA" dirty="0">
                <a:latin typeface="+mj-lt"/>
              </a:rPr>
              <a:t>t</a:t>
            </a:r>
            <a:r>
              <a:rPr dirty="0" err="1">
                <a:latin typeface="+mj-lt"/>
              </a:rPr>
              <a:t>est</a:t>
            </a:r>
            <a:r>
              <a:rPr dirty="0">
                <a:latin typeface="+mj-lt"/>
              </a:rPr>
              <a:t> </a:t>
            </a:r>
            <a:r>
              <a:rPr lang="en-CA" dirty="0">
                <a:latin typeface="+mj-lt"/>
              </a:rPr>
              <a:t>s</a:t>
            </a:r>
            <a:r>
              <a:rPr dirty="0" err="1">
                <a:latin typeface="+mj-lt"/>
              </a:rPr>
              <a:t>tand</a:t>
            </a:r>
            <a:endParaRPr dirty="0">
              <a:latin typeface="+mj-lt"/>
            </a:endParaRPr>
          </a:p>
        </p:txBody>
      </p:sp>
      <p:sp>
        <p:nvSpPr>
          <p:cNvPr id="18" name="Title 1">
            <a:extLst>
              <a:ext uri="{FF2B5EF4-FFF2-40B4-BE49-F238E27FC236}">
                <a16:creationId xmlns:a16="http://schemas.microsoft.com/office/drawing/2014/main" id="{45E293E2-3C64-DADC-4165-C97A9BD80E65}"/>
              </a:ext>
            </a:extLst>
          </p:cNvPr>
          <p:cNvSpPr txBox="1">
            <a:spLocks/>
          </p:cNvSpPr>
          <p:nvPr/>
        </p:nvSpPr>
        <p:spPr>
          <a:xfrm>
            <a:off x="580691" y="636085"/>
            <a:ext cx="6788736" cy="68833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000" b="1" i="0" kern="1200">
                <a:solidFill>
                  <a:srgbClr val="00B0F0"/>
                </a:solidFill>
                <a:latin typeface="Arial" charset="0"/>
                <a:ea typeface="Arial" charset="0"/>
                <a:cs typeface="Arial" charset="0"/>
              </a:defRPr>
            </a:lvl1pPr>
          </a:lstStyle>
          <a:p>
            <a:r>
              <a:rPr lang="en-US" sz="3000" dirty="0"/>
              <a:t>Hyper-K</a:t>
            </a:r>
          </a:p>
        </p:txBody>
      </p:sp>
      <p:sp>
        <p:nvSpPr>
          <p:cNvPr id="20" name="Rectangle 19">
            <a:extLst>
              <a:ext uri="{FF2B5EF4-FFF2-40B4-BE49-F238E27FC236}">
                <a16:creationId xmlns:a16="http://schemas.microsoft.com/office/drawing/2014/main" id="{64C4E809-B555-FEC9-2915-856804BE554F}"/>
              </a:ext>
            </a:extLst>
          </p:cNvPr>
          <p:cNvSpPr/>
          <p:nvPr/>
        </p:nvSpPr>
        <p:spPr>
          <a:xfrm>
            <a:off x="4290510" y="5244330"/>
            <a:ext cx="4033059" cy="1733808"/>
          </a:xfrm>
          <a:prstGeom prst="rect">
            <a:avLst/>
          </a:prstGeom>
        </p:spPr>
        <p:txBody>
          <a:bodyPr wrap="square">
            <a:spAutoFit/>
          </a:bodyPr>
          <a:lstStyle/>
          <a:p>
            <a:pPr algn="ctr"/>
            <a:endParaRPr lang="en-CA" dirty="0">
              <a:latin typeface="Calibri Light" panose="020F0302020204030204" pitchFamily="34" charset="0"/>
              <a:cs typeface="Calibri Light" panose="020F0302020204030204" pitchFamily="34" charset="0"/>
            </a:endParaRPr>
          </a:p>
          <a:p>
            <a:pPr lvl="0" algn="ctr">
              <a:spcBef>
                <a:spcPts val="1000"/>
              </a:spcBef>
              <a:buClr>
                <a:srgbClr val="00B0F0"/>
              </a:buClr>
              <a:defRPr/>
            </a:pPr>
            <a:r>
              <a:rPr lang="en-CA" dirty="0">
                <a:solidFill>
                  <a:schemeClr val="tx1">
                    <a:lumMod val="75000"/>
                    <a:lumOff val="25000"/>
                  </a:schemeClr>
                </a:solidFill>
                <a:latin typeface="Calibri Light" panose="020F0302020204030204" pitchFamily="34" charset="0"/>
                <a:ea typeface="+mn-lt"/>
                <a:cs typeface="Calibri Light" panose="020F0302020204030204" pitchFamily="34" charset="0"/>
              </a:rPr>
              <a:t>Water Cherenkov Test Experiment (WCTE) approved by CERN Research Board, </a:t>
            </a:r>
            <a:r>
              <a:rPr lang="en-US" u="none" strike="noStrike" dirty="0">
                <a:solidFill>
                  <a:schemeClr val="tx1">
                    <a:lumMod val="75000"/>
                    <a:lumOff val="25000"/>
                  </a:schemeClr>
                </a:solidFill>
                <a:effectLst/>
                <a:latin typeface="Calibri Light" panose="020F0302020204030204" pitchFamily="34" charset="0"/>
                <a:cs typeface="Calibri Light" panose="020F0302020204030204" pitchFamily="34" charset="0"/>
              </a:rPr>
              <a:t>expected operation in 2024</a:t>
            </a:r>
            <a:endParaRPr lang="en-CA" dirty="0">
              <a:solidFill>
                <a:schemeClr val="tx1">
                  <a:lumMod val="75000"/>
                  <a:lumOff val="25000"/>
                </a:schemeClr>
              </a:solidFill>
              <a:latin typeface="Calibri Light" panose="020F0302020204030204" pitchFamily="34" charset="0"/>
              <a:cs typeface="Calibri Light" panose="020F0302020204030204" pitchFamily="34" charset="0"/>
            </a:endParaRPr>
          </a:p>
          <a:p>
            <a:pPr lvl="0" algn="ctr">
              <a:spcBef>
                <a:spcPts val="1000"/>
              </a:spcBef>
              <a:buClr>
                <a:srgbClr val="00B0F0"/>
              </a:buClr>
              <a:defRPr/>
            </a:pPr>
            <a:endParaRPr lang="en-US" dirty="0">
              <a:solidFill>
                <a:srgbClr val="000000"/>
              </a:solidFill>
              <a:latin typeface="Calibri Light" panose="020F0302020204030204" pitchFamily="34" charset="0"/>
              <a:cs typeface="Calibri Light" panose="020F0302020204030204" pitchFamily="34" charset="0"/>
            </a:endParaRPr>
          </a:p>
        </p:txBody>
      </p:sp>
      <p:pic>
        <p:nvPicPr>
          <p:cNvPr id="21" name="Picture 2">
            <a:extLst>
              <a:ext uri="{FF2B5EF4-FFF2-40B4-BE49-F238E27FC236}">
                <a16:creationId xmlns:a16="http://schemas.microsoft.com/office/drawing/2014/main" id="{DD547AF7-FBF6-158C-3233-84EDFCD9901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158" y="2864945"/>
            <a:ext cx="4071135" cy="3869260"/>
          </a:xfrm>
          <a:prstGeom prst="rect">
            <a:avLst/>
          </a:prstGeom>
          <a:noFill/>
          <a:extLst>
            <a:ext uri="{909E8E84-426E-40DD-AFC4-6F175D3DCCD1}">
              <a14:hiddenFill xmlns:a14="http://schemas.microsoft.com/office/drawing/2010/main">
                <a:solidFill>
                  <a:srgbClr val="FFFFFF"/>
                </a:solidFill>
              </a14:hiddenFill>
            </a:ext>
          </a:extLst>
        </p:spPr>
      </p:pic>
      <p:pic>
        <p:nvPicPr>
          <p:cNvPr id="22" name="Screen Shot 2023-05-02 at 2.53.20 PM.png" descr="Screen Shot 2023-05-02 at 2.53.20 PM.png">
            <a:extLst>
              <a:ext uri="{FF2B5EF4-FFF2-40B4-BE49-F238E27FC236}">
                <a16:creationId xmlns:a16="http://schemas.microsoft.com/office/drawing/2014/main" id="{BF359A85-6F86-A740-6DA9-227B07D8EAB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825158" y="527381"/>
            <a:ext cx="2894360" cy="2864578"/>
          </a:xfrm>
          <a:prstGeom prst="rect">
            <a:avLst/>
          </a:prstGeom>
          <a:ln w="12700">
            <a:miter lim="400000"/>
          </a:ln>
        </p:spPr>
      </p:pic>
      <p:sp>
        <p:nvSpPr>
          <p:cNvPr id="23" name="TextBox 22">
            <a:extLst>
              <a:ext uri="{FF2B5EF4-FFF2-40B4-BE49-F238E27FC236}">
                <a16:creationId xmlns:a16="http://schemas.microsoft.com/office/drawing/2014/main" id="{940349C3-E41B-D01F-258D-9FFF98913548}"/>
              </a:ext>
            </a:extLst>
          </p:cNvPr>
          <p:cNvSpPr txBox="1"/>
          <p:nvPr/>
        </p:nvSpPr>
        <p:spPr>
          <a:xfrm>
            <a:off x="4045384" y="3464489"/>
            <a:ext cx="4523312" cy="2292935"/>
          </a:xfrm>
          <a:prstGeom prst="rect">
            <a:avLst/>
          </a:prstGeom>
          <a:noFill/>
        </p:spPr>
        <p:txBody>
          <a:bodyPr wrap="square">
            <a:spAutoFit/>
          </a:bodyPr>
          <a:lstStyle/>
          <a:p>
            <a:pPr marL="285750" indent="-285750">
              <a:spcBef>
                <a:spcPts val="1000"/>
              </a:spcBef>
              <a:buClr>
                <a:srgbClr val="00B0F0"/>
              </a:buClr>
              <a:buFont typeface="Wingdings" charset="2"/>
              <a:buChar char="§"/>
            </a:pPr>
            <a:r>
              <a:rPr lang="en-CA" sz="2000" dirty="0">
                <a:ea typeface="+mn-lt"/>
                <a:cs typeface="+mn-lt"/>
              </a:rPr>
              <a:t>250 </a:t>
            </a:r>
            <a:r>
              <a:rPr lang="en-CA" sz="2000" dirty="0" err="1">
                <a:ea typeface="+mn-lt"/>
                <a:cs typeface="+mn-lt"/>
              </a:rPr>
              <a:t>mPMT</a:t>
            </a:r>
            <a:r>
              <a:rPr lang="en-CA" sz="2000" dirty="0">
                <a:ea typeface="+mn-lt"/>
                <a:cs typeface="+mn-lt"/>
              </a:rPr>
              <a:t> for WCTE, mass production for WCTE starting this summer</a:t>
            </a:r>
          </a:p>
          <a:p>
            <a:pPr marL="285750" indent="-285750">
              <a:spcBef>
                <a:spcPts val="1000"/>
              </a:spcBef>
              <a:buClr>
                <a:srgbClr val="00B0F0"/>
              </a:buClr>
              <a:buFont typeface="Wingdings" charset="2"/>
              <a:buChar char="§"/>
            </a:pPr>
            <a:r>
              <a:rPr lang="en-CA" sz="2000" dirty="0">
                <a:ea typeface="+mn-lt"/>
                <a:cs typeface="+mn-lt"/>
              </a:rPr>
              <a:t>Production readiness review ongoing</a:t>
            </a:r>
          </a:p>
          <a:p>
            <a:pPr marL="285750" indent="-285750">
              <a:spcBef>
                <a:spcPts val="1000"/>
              </a:spcBef>
              <a:buClr>
                <a:srgbClr val="00B0F0"/>
              </a:buClr>
              <a:buFont typeface="Wingdings" charset="2"/>
              <a:buChar char="§"/>
            </a:pPr>
            <a:r>
              <a:rPr lang="en-CA" sz="2000" dirty="0">
                <a:ea typeface="+mn-lt"/>
                <a:cs typeface="+mn-lt"/>
              </a:rPr>
              <a:t>CFI request for 200 </a:t>
            </a:r>
            <a:r>
              <a:rPr lang="en-CA" sz="2000" dirty="0" err="1">
                <a:ea typeface="+mn-lt"/>
                <a:cs typeface="+mn-lt"/>
              </a:rPr>
              <a:t>mPMT</a:t>
            </a:r>
            <a:r>
              <a:rPr lang="en-CA" sz="2000" dirty="0">
                <a:ea typeface="+mn-lt"/>
                <a:cs typeface="+mn-lt"/>
              </a:rPr>
              <a:t> for Hyper-K with a focus on calibration modules</a:t>
            </a:r>
          </a:p>
          <a:p>
            <a:pPr marL="285750" indent="-285750">
              <a:spcBef>
                <a:spcPts val="1000"/>
              </a:spcBef>
              <a:buClr>
                <a:srgbClr val="00B0F0"/>
              </a:buClr>
              <a:buFont typeface="Wingdings" charset="2"/>
              <a:buChar char="§"/>
            </a:pPr>
            <a:endParaRPr lang="en-US" dirty="0">
              <a:cs typeface="Arial"/>
            </a:endParaRPr>
          </a:p>
        </p:txBody>
      </p:sp>
    </p:spTree>
    <p:extLst>
      <p:ext uri="{BB962C8B-B14F-4D97-AF65-F5344CB8AC3E}">
        <p14:creationId xmlns:p14="http://schemas.microsoft.com/office/powerpoint/2010/main" val="7199819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85C32B7-5462-244C-A2F8-F3EA0C7ED451}"/>
              </a:ext>
            </a:extLst>
          </p:cNvPr>
          <p:cNvSpPr/>
          <p:nvPr/>
        </p:nvSpPr>
        <p:spPr>
          <a:xfrm>
            <a:off x="9545444" y="5006898"/>
            <a:ext cx="618498" cy="2118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1">
            <a:extLst>
              <a:ext uri="{FF2B5EF4-FFF2-40B4-BE49-F238E27FC236}">
                <a16:creationId xmlns:a16="http://schemas.microsoft.com/office/drawing/2014/main" id="{2D405589-DF5F-176D-0456-5A541D53BBBB}"/>
              </a:ext>
            </a:extLst>
          </p:cNvPr>
          <p:cNvSpPr txBox="1">
            <a:spLocks/>
          </p:cNvSpPr>
          <p:nvPr/>
        </p:nvSpPr>
        <p:spPr>
          <a:xfrm>
            <a:off x="506898" y="722957"/>
            <a:ext cx="3054134" cy="68833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000" b="1" i="0" kern="1200">
                <a:solidFill>
                  <a:srgbClr val="00B0F0"/>
                </a:solidFill>
                <a:latin typeface="Arial" charset="0"/>
                <a:ea typeface="Arial" charset="0"/>
                <a:cs typeface="Arial" charset="0"/>
              </a:defRPr>
            </a:lvl1pPr>
          </a:lstStyle>
          <a:p>
            <a:r>
              <a:rPr lang="en-US" sz="3000" dirty="0"/>
              <a:t>ALPHA / HAICU</a:t>
            </a:r>
          </a:p>
        </p:txBody>
      </p:sp>
      <p:pic>
        <p:nvPicPr>
          <p:cNvPr id="3" name="Picture 2">
            <a:extLst>
              <a:ext uri="{FF2B5EF4-FFF2-40B4-BE49-F238E27FC236}">
                <a16:creationId xmlns:a16="http://schemas.microsoft.com/office/drawing/2014/main" id="{2AFC778F-EECB-61CE-7337-B1931DBB221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67315" y="1210236"/>
            <a:ext cx="10563419" cy="5470956"/>
          </a:xfrm>
          <a:prstGeom prst="rect">
            <a:avLst/>
          </a:prstGeom>
        </p:spPr>
      </p:pic>
      <p:pic>
        <p:nvPicPr>
          <p:cNvPr id="6" name="Picture 5">
            <a:extLst>
              <a:ext uri="{FF2B5EF4-FFF2-40B4-BE49-F238E27FC236}">
                <a16:creationId xmlns:a16="http://schemas.microsoft.com/office/drawing/2014/main" id="{250BAFC7-D3C6-8A3B-6B7D-C32B6371672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772993" y="35677"/>
            <a:ext cx="5040051" cy="1740014"/>
          </a:xfrm>
          <a:prstGeom prst="rect">
            <a:avLst/>
          </a:prstGeom>
        </p:spPr>
      </p:pic>
      <p:sp>
        <p:nvSpPr>
          <p:cNvPr id="11" name="TextBox 10">
            <a:extLst>
              <a:ext uri="{FF2B5EF4-FFF2-40B4-BE49-F238E27FC236}">
                <a16:creationId xmlns:a16="http://schemas.microsoft.com/office/drawing/2014/main" id="{DF6DAD86-8070-65F6-7176-B7087E2218B5}"/>
              </a:ext>
            </a:extLst>
          </p:cNvPr>
          <p:cNvSpPr txBox="1"/>
          <p:nvPr/>
        </p:nvSpPr>
        <p:spPr>
          <a:xfrm>
            <a:off x="84754" y="1411295"/>
            <a:ext cx="2705678" cy="2323713"/>
          </a:xfrm>
          <a:prstGeom prst="rect">
            <a:avLst/>
          </a:prstGeom>
          <a:noFill/>
        </p:spPr>
        <p:txBody>
          <a:bodyPr wrap="square" rtlCol="0">
            <a:spAutoFit/>
          </a:bodyPr>
          <a:lstStyle/>
          <a:p>
            <a:pPr marL="285750" indent="-285750">
              <a:spcBef>
                <a:spcPts val="600"/>
              </a:spcBef>
              <a:buClr>
                <a:srgbClr val="00B0F0"/>
              </a:buClr>
              <a:buFont typeface="Wingdings" charset="2"/>
              <a:buChar char="§"/>
            </a:pPr>
            <a:r>
              <a:rPr lang="en-CA" sz="2000" dirty="0">
                <a:effectLst/>
              </a:rPr>
              <a:t>Test of CPT, Quantum Field Theory </a:t>
            </a:r>
            <a:endParaRPr lang="en-CA" sz="2000" dirty="0"/>
          </a:p>
          <a:p>
            <a:pPr marL="285750" indent="-285750">
              <a:spcBef>
                <a:spcPts val="600"/>
              </a:spcBef>
              <a:buClr>
                <a:srgbClr val="00B0F0"/>
              </a:buClr>
              <a:buFont typeface="Wingdings" charset="2"/>
              <a:buChar char="§"/>
            </a:pPr>
            <a:r>
              <a:rPr lang="en-CA" sz="2000" dirty="0">
                <a:effectLst/>
              </a:rPr>
              <a:t>Equivalence Principle</a:t>
            </a:r>
          </a:p>
          <a:p>
            <a:pPr marL="285750" indent="-285750">
              <a:spcBef>
                <a:spcPts val="600"/>
              </a:spcBef>
              <a:buClr>
                <a:srgbClr val="00B0F0"/>
              </a:buClr>
              <a:buFont typeface="Wingdings" charset="2"/>
              <a:buChar char="§"/>
            </a:pPr>
            <a:endParaRPr lang="en-CA" sz="500" dirty="0"/>
          </a:p>
          <a:p>
            <a:pPr marL="285750" indent="-285750">
              <a:spcBef>
                <a:spcPts val="600"/>
              </a:spcBef>
              <a:buClr>
                <a:srgbClr val="00B0F0"/>
              </a:buClr>
              <a:buFont typeface="Wingdings" charset="2"/>
              <a:buChar char="§"/>
            </a:pPr>
            <a:r>
              <a:rPr lang="en-CA" sz="2000" dirty="0"/>
              <a:t>HAICU:</a:t>
            </a:r>
          </a:p>
          <a:p>
            <a:pPr marL="285750" indent="-285750">
              <a:spcBef>
                <a:spcPts val="600"/>
              </a:spcBef>
              <a:buClr>
                <a:srgbClr val="00B0F0"/>
              </a:buClr>
              <a:buFont typeface="Wingdings" charset="2"/>
              <a:buChar char="§"/>
            </a:pPr>
            <a:r>
              <a:rPr lang="en-CA" sz="2000" dirty="0"/>
              <a:t>First H fountain, Interferometer</a:t>
            </a:r>
          </a:p>
        </p:txBody>
      </p:sp>
      <p:sp>
        <p:nvSpPr>
          <p:cNvPr id="12" name="TextBox 11">
            <a:extLst>
              <a:ext uri="{FF2B5EF4-FFF2-40B4-BE49-F238E27FC236}">
                <a16:creationId xmlns:a16="http://schemas.microsoft.com/office/drawing/2014/main" id="{793E9B34-6846-A8D3-E20F-D9EFC9B9DE92}"/>
              </a:ext>
            </a:extLst>
          </p:cNvPr>
          <p:cNvSpPr txBox="1"/>
          <p:nvPr/>
        </p:nvSpPr>
        <p:spPr>
          <a:xfrm>
            <a:off x="97658" y="4684914"/>
            <a:ext cx="2705678" cy="2015936"/>
          </a:xfrm>
          <a:prstGeom prst="rect">
            <a:avLst/>
          </a:prstGeom>
          <a:noFill/>
        </p:spPr>
        <p:txBody>
          <a:bodyPr wrap="square" rtlCol="0">
            <a:spAutoFit/>
          </a:bodyPr>
          <a:lstStyle/>
          <a:p>
            <a:pPr marL="285750" indent="-285750">
              <a:spcBef>
                <a:spcPts val="600"/>
              </a:spcBef>
              <a:buClr>
                <a:srgbClr val="00B0F0"/>
              </a:buClr>
              <a:buFont typeface="Wingdings" charset="2"/>
              <a:buChar char="§"/>
            </a:pPr>
            <a:r>
              <a:rPr lang="en-US" sz="2000" dirty="0"/>
              <a:t>ALPHA-2 2023 run being prepared</a:t>
            </a:r>
            <a:endParaRPr lang="en-CA" sz="2000" dirty="0"/>
          </a:p>
          <a:p>
            <a:pPr marL="285750" indent="-285750">
              <a:spcBef>
                <a:spcPts val="600"/>
              </a:spcBef>
              <a:buClr>
                <a:srgbClr val="00B0F0"/>
              </a:buClr>
              <a:buFont typeface="Wingdings" charset="2"/>
              <a:buChar char="§"/>
            </a:pPr>
            <a:r>
              <a:rPr lang="en-CA" sz="2000" dirty="0">
                <a:effectLst/>
              </a:rPr>
              <a:t>HAICU, space at TRIUMF identified </a:t>
            </a:r>
            <a:r>
              <a:rPr lang="en-US" sz="2000" dirty="0"/>
              <a:t>Infrastructure being prepared at TRIUMF</a:t>
            </a:r>
            <a:endParaRPr lang="en-CA" sz="2000" dirty="0"/>
          </a:p>
        </p:txBody>
      </p:sp>
    </p:spTree>
    <p:extLst>
      <p:ext uri="{BB962C8B-B14F-4D97-AF65-F5344CB8AC3E}">
        <p14:creationId xmlns:p14="http://schemas.microsoft.com/office/powerpoint/2010/main" val="35588837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85C32B7-5462-244C-A2F8-F3EA0C7ED451}"/>
              </a:ext>
            </a:extLst>
          </p:cNvPr>
          <p:cNvSpPr/>
          <p:nvPr/>
        </p:nvSpPr>
        <p:spPr>
          <a:xfrm>
            <a:off x="9545444" y="5006898"/>
            <a:ext cx="618498" cy="2118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1">
            <a:extLst>
              <a:ext uri="{FF2B5EF4-FFF2-40B4-BE49-F238E27FC236}">
                <a16:creationId xmlns:a16="http://schemas.microsoft.com/office/drawing/2014/main" id="{2D405589-DF5F-176D-0456-5A541D53BBBB}"/>
              </a:ext>
            </a:extLst>
          </p:cNvPr>
          <p:cNvSpPr txBox="1">
            <a:spLocks/>
          </p:cNvSpPr>
          <p:nvPr/>
        </p:nvSpPr>
        <p:spPr>
          <a:xfrm>
            <a:off x="2438977" y="791533"/>
            <a:ext cx="3525338" cy="912087"/>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000" b="1" i="0" kern="1200">
                <a:solidFill>
                  <a:srgbClr val="00B0F0"/>
                </a:solidFill>
                <a:latin typeface="Arial" charset="0"/>
                <a:ea typeface="Arial" charset="0"/>
                <a:cs typeface="Arial" charset="0"/>
              </a:defRPr>
            </a:lvl1pPr>
          </a:lstStyle>
          <a:p>
            <a:r>
              <a:rPr lang="en-US" sz="3000" dirty="0"/>
              <a:t>ALPHA / ALPHA-g</a:t>
            </a:r>
          </a:p>
        </p:txBody>
      </p:sp>
      <p:pic>
        <p:nvPicPr>
          <p:cNvPr id="4" name="Picture 3">
            <a:extLst>
              <a:ext uri="{FF2B5EF4-FFF2-40B4-BE49-F238E27FC236}">
                <a16:creationId xmlns:a16="http://schemas.microsoft.com/office/drawing/2014/main" id="{D3518E24-78B8-15FF-1089-E515333AF91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
          <a:stretch/>
        </p:blipFill>
        <p:spPr>
          <a:xfrm>
            <a:off x="242538" y="1572992"/>
            <a:ext cx="7247368" cy="3888735"/>
          </a:xfrm>
          <a:prstGeom prst="rect">
            <a:avLst/>
          </a:prstGeom>
        </p:spPr>
      </p:pic>
      <p:pic>
        <p:nvPicPr>
          <p:cNvPr id="5" name="Picture 1" descr="page20image1557312048">
            <a:extLst>
              <a:ext uri="{FF2B5EF4-FFF2-40B4-BE49-F238E27FC236}">
                <a16:creationId xmlns:a16="http://schemas.microsoft.com/office/drawing/2014/main" id="{443D483F-BACB-473C-FD5A-AEDDB25E787B}"/>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7898441" y="672780"/>
            <a:ext cx="3575807" cy="505968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A9798121-11E1-3992-1FE0-59AC02619B26}"/>
              </a:ext>
            </a:extLst>
          </p:cNvPr>
          <p:cNvSpPr/>
          <p:nvPr/>
        </p:nvSpPr>
        <p:spPr>
          <a:xfrm>
            <a:off x="8326172" y="5921501"/>
            <a:ext cx="2720343" cy="800219"/>
          </a:xfrm>
          <a:prstGeom prst="rect">
            <a:avLst/>
          </a:prstGeom>
        </p:spPr>
        <p:txBody>
          <a:bodyPr wrap="square">
            <a:spAutoFit/>
          </a:bodyPr>
          <a:lstStyle/>
          <a:p>
            <a:pPr algn="ctr"/>
            <a:r>
              <a:rPr lang="en-US" dirty="0">
                <a:solidFill>
                  <a:srgbClr val="000000"/>
                </a:solidFill>
                <a:latin typeface="Calibri Light" panose="020F0302020204030204" pitchFamily="34" charset="0"/>
                <a:ea typeface="+mn-lt"/>
                <a:cs typeface="Calibri Light" panose="020F0302020204030204" pitchFamily="34" charset="0"/>
              </a:rPr>
              <a:t>Commissioning of ALPHA-g</a:t>
            </a:r>
          </a:p>
          <a:p>
            <a:pPr algn="ctr"/>
            <a:endParaRPr lang="en-US" sz="500" dirty="0">
              <a:solidFill>
                <a:srgbClr val="000000"/>
              </a:solidFill>
              <a:latin typeface="Calibri Light" panose="020F0302020204030204" pitchFamily="34" charset="0"/>
              <a:ea typeface="+mn-lt"/>
              <a:cs typeface="Calibri Light" panose="020F0302020204030204" pitchFamily="34" charset="0"/>
            </a:endParaRPr>
          </a:p>
          <a:p>
            <a:pPr algn="ctr"/>
            <a:r>
              <a:rPr lang="en-US" dirty="0">
                <a:latin typeface="Calibri Light" panose="020F0302020204030204" pitchFamily="34" charset="0"/>
                <a:cs typeface="Calibri Light" panose="020F0302020204030204" pitchFamily="34" charset="0"/>
              </a:rPr>
              <a:t>First data being analyzed! </a:t>
            </a:r>
            <a:endParaRPr lang="en-US" dirty="0">
              <a:solidFill>
                <a:srgbClr val="000000"/>
              </a:solidFill>
              <a:latin typeface="Calibri Light" panose="020F0302020204030204" pitchFamily="34" charset="0"/>
              <a:ea typeface="+mn-lt"/>
              <a:cs typeface="Calibri Light" panose="020F0302020204030204" pitchFamily="34" charset="0"/>
            </a:endParaRPr>
          </a:p>
          <a:p>
            <a:pPr algn="ctr"/>
            <a:endParaRPr lang="en-US" sz="500" dirty="0">
              <a:solidFill>
                <a:srgbClr val="000000"/>
              </a:solidFill>
              <a:latin typeface="Calibri Light" panose="020F0302020204030204" pitchFamily="34" charset="0"/>
              <a:ea typeface="+mn-lt"/>
              <a:cs typeface="Calibri Light" panose="020F0302020204030204" pitchFamily="34" charset="0"/>
            </a:endParaRPr>
          </a:p>
        </p:txBody>
      </p:sp>
      <p:sp>
        <p:nvSpPr>
          <p:cNvPr id="10" name="TextBox 9">
            <a:extLst>
              <a:ext uri="{FF2B5EF4-FFF2-40B4-BE49-F238E27FC236}">
                <a16:creationId xmlns:a16="http://schemas.microsoft.com/office/drawing/2014/main" id="{DE18BB41-66C8-DDFF-102F-4606CDC1AB53}"/>
              </a:ext>
            </a:extLst>
          </p:cNvPr>
          <p:cNvSpPr txBox="1"/>
          <p:nvPr/>
        </p:nvSpPr>
        <p:spPr>
          <a:xfrm>
            <a:off x="213925" y="5626363"/>
            <a:ext cx="7975442" cy="1241365"/>
          </a:xfrm>
          <a:prstGeom prst="rect">
            <a:avLst/>
          </a:prstGeom>
          <a:noFill/>
        </p:spPr>
        <p:txBody>
          <a:bodyPr wrap="square">
            <a:spAutoFit/>
          </a:bodyPr>
          <a:lstStyle/>
          <a:p>
            <a:pPr marL="285750" indent="-285750">
              <a:spcBef>
                <a:spcPts val="1000"/>
              </a:spcBef>
              <a:buClr>
                <a:srgbClr val="00B0F0"/>
              </a:buClr>
              <a:buFont typeface="Wingdings" charset="2"/>
              <a:buChar char="§"/>
            </a:pPr>
            <a:r>
              <a:rPr lang="en-CA" sz="2000" dirty="0">
                <a:solidFill>
                  <a:schemeClr val="dk1"/>
                </a:solidFill>
                <a:ea typeface="Helvetica Neue" panose="02000503000000020004" pitchFamily="2" charset="0"/>
                <a:cs typeface="Helvetica Neue" panose="02000503000000020004" pitchFamily="2" charset="0"/>
                <a:sym typeface="Calibri"/>
              </a:rPr>
              <a:t>Detector for a measurement of gravity with antimatter</a:t>
            </a:r>
            <a:endParaRPr lang="en-CA" sz="2000" dirty="0">
              <a:ea typeface="+mn-lt"/>
              <a:cs typeface="+mn-lt"/>
            </a:endParaRPr>
          </a:p>
          <a:p>
            <a:pPr marL="285750" indent="-285750">
              <a:spcBef>
                <a:spcPts val="1000"/>
              </a:spcBef>
              <a:buClr>
                <a:srgbClr val="00B0F0"/>
              </a:buClr>
              <a:buFont typeface="Wingdings" charset="2"/>
              <a:buChar char="§"/>
            </a:pPr>
            <a:r>
              <a:rPr lang="en-CA" sz="2000" dirty="0">
                <a:solidFill>
                  <a:srgbClr val="05B0F0"/>
                </a:solidFill>
                <a:ea typeface="+mn-lt"/>
                <a:cs typeface="+mn-lt"/>
              </a:rPr>
              <a:t>By 2030 potentially most precise measurement of g’  </a:t>
            </a:r>
          </a:p>
          <a:p>
            <a:pPr marL="285750" indent="-285750">
              <a:spcBef>
                <a:spcPts val="1000"/>
              </a:spcBef>
              <a:buClr>
                <a:srgbClr val="00B0F0"/>
              </a:buClr>
              <a:buFont typeface="Wingdings" charset="2"/>
              <a:buChar char="§"/>
            </a:pPr>
            <a:endParaRPr lang="en-US" dirty="0">
              <a:cs typeface="Arial"/>
            </a:endParaRPr>
          </a:p>
        </p:txBody>
      </p:sp>
    </p:spTree>
    <p:extLst>
      <p:ext uri="{BB962C8B-B14F-4D97-AF65-F5344CB8AC3E}">
        <p14:creationId xmlns:p14="http://schemas.microsoft.com/office/powerpoint/2010/main" val="11026925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6B6CEA4-5636-4110-BACB-82BB72B50F04}"/>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 y="2840665"/>
            <a:ext cx="12204426" cy="4017335"/>
          </a:xfrm>
          <a:prstGeom prst="rect">
            <a:avLst/>
          </a:prstGeom>
        </p:spPr>
      </p:pic>
      <p:sp>
        <p:nvSpPr>
          <p:cNvPr id="2" name="Text Placeholder 1">
            <a:extLst>
              <a:ext uri="{FF2B5EF4-FFF2-40B4-BE49-F238E27FC236}">
                <a16:creationId xmlns:a16="http://schemas.microsoft.com/office/drawing/2014/main" id="{04C688E9-8ED4-46F8-A6DA-094A6DD44E02}"/>
              </a:ext>
            </a:extLst>
          </p:cNvPr>
          <p:cNvSpPr>
            <a:spLocks noGrp="1"/>
          </p:cNvSpPr>
          <p:nvPr>
            <p:ph type="body" sz="quarter" idx="21"/>
          </p:nvPr>
        </p:nvSpPr>
        <p:spPr>
          <a:xfrm>
            <a:off x="3712999" y="126552"/>
            <a:ext cx="1746006" cy="544704"/>
          </a:xfrm>
        </p:spPr>
        <p:txBody>
          <a:bodyPr/>
          <a:lstStyle/>
          <a:p>
            <a:r>
              <a:rPr lang="en-CA" sz="2800" dirty="0">
                <a:latin typeface="Helvetica Neue" panose="02000503000000020004" pitchFamily="2" charset="0"/>
                <a:ea typeface="Helvetica Neue" panose="02000503000000020004" pitchFamily="2" charset="0"/>
                <a:cs typeface="Helvetica Neue" panose="02000503000000020004" pitchFamily="2" charset="0"/>
              </a:rPr>
              <a:t>UCN</a:t>
            </a:r>
          </a:p>
        </p:txBody>
      </p:sp>
      <p:sp>
        <p:nvSpPr>
          <p:cNvPr id="7" name="Slide Number Placeholder 6">
            <a:extLst>
              <a:ext uri="{FF2B5EF4-FFF2-40B4-BE49-F238E27FC236}">
                <a16:creationId xmlns:a16="http://schemas.microsoft.com/office/drawing/2014/main" id="{86351C8D-5149-4204-8B2E-8B2C78776086}"/>
              </a:ext>
            </a:extLst>
          </p:cNvPr>
          <p:cNvSpPr>
            <a:spLocks noGrp="1"/>
          </p:cNvSpPr>
          <p:nvPr>
            <p:ph type="sldNum" sz="quarter" idx="12"/>
          </p:nvPr>
        </p:nvSpPr>
        <p:spPr/>
        <p:txBody>
          <a:bodyPr/>
          <a:lstStyle/>
          <a:p>
            <a:fld id="{72890513-E58D-2644-ACDB-E89B1349FCEB}" type="slidenum">
              <a:rPr lang="en-US" smtClean="0"/>
              <a:pPr/>
              <a:t>27</a:t>
            </a:fld>
            <a:endParaRPr lang="en-US" dirty="0"/>
          </a:p>
        </p:txBody>
      </p:sp>
      <p:sp>
        <p:nvSpPr>
          <p:cNvPr id="9" name="TextBox 8">
            <a:extLst>
              <a:ext uri="{FF2B5EF4-FFF2-40B4-BE49-F238E27FC236}">
                <a16:creationId xmlns:a16="http://schemas.microsoft.com/office/drawing/2014/main" id="{5AF4DDAC-7845-4873-886C-1E1C5CA36A31}"/>
              </a:ext>
            </a:extLst>
          </p:cNvPr>
          <p:cNvSpPr txBox="1"/>
          <p:nvPr/>
        </p:nvSpPr>
        <p:spPr>
          <a:xfrm>
            <a:off x="263470" y="6523134"/>
            <a:ext cx="2223686" cy="307777"/>
          </a:xfrm>
          <a:prstGeom prst="rect">
            <a:avLst/>
          </a:prstGeom>
          <a:noFill/>
        </p:spPr>
        <p:txBody>
          <a:bodyPr wrap="none" rtlCol="0">
            <a:spAutoFit/>
          </a:bodyPr>
          <a:lstStyle/>
          <a:p>
            <a:r>
              <a:rPr lang="en-CA" sz="1400" dirty="0">
                <a:solidFill>
                  <a:schemeClr val="bg1"/>
                </a:solidFill>
                <a:effectLst>
                  <a:glow rad="101600">
                    <a:schemeClr val="tx1">
                      <a:alpha val="60000"/>
                    </a:schemeClr>
                  </a:glow>
                </a:effectLst>
              </a:rPr>
              <a:t>Liquid helium transfer line</a:t>
            </a:r>
          </a:p>
        </p:txBody>
      </p:sp>
      <p:pic>
        <p:nvPicPr>
          <p:cNvPr id="22" name="Picture 21">
            <a:extLst>
              <a:ext uri="{FF2B5EF4-FFF2-40B4-BE49-F238E27FC236}">
                <a16:creationId xmlns:a16="http://schemas.microsoft.com/office/drawing/2014/main" id="{EC3C21D7-2411-4684-8241-9D5AF00687D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954004" y="223751"/>
            <a:ext cx="1947186" cy="350306"/>
          </a:xfrm>
          <a:prstGeom prst="rect">
            <a:avLst/>
          </a:prstGeom>
        </p:spPr>
      </p:pic>
      <p:pic>
        <p:nvPicPr>
          <p:cNvPr id="8" name="Picture 7">
            <a:extLst>
              <a:ext uri="{FF2B5EF4-FFF2-40B4-BE49-F238E27FC236}">
                <a16:creationId xmlns:a16="http://schemas.microsoft.com/office/drawing/2014/main" id="{B997638B-2581-450F-8DBC-E3DE2288053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86002" y="2817303"/>
            <a:ext cx="3526595" cy="1472069"/>
          </a:xfrm>
          <a:prstGeom prst="rect">
            <a:avLst/>
          </a:prstGeom>
          <a:ln>
            <a:noFill/>
          </a:ln>
          <a:effectLst>
            <a:outerShdw blurRad="292100" dist="139700" dir="2700000" algn="tl" rotWithShape="0">
              <a:srgbClr val="333333">
                <a:alpha val="65000"/>
              </a:srgbClr>
            </a:outerShdw>
          </a:effectLst>
        </p:spPr>
      </p:pic>
      <p:sp>
        <p:nvSpPr>
          <p:cNvPr id="13" name="Freeform: Shape 12">
            <a:extLst>
              <a:ext uri="{FF2B5EF4-FFF2-40B4-BE49-F238E27FC236}">
                <a16:creationId xmlns:a16="http://schemas.microsoft.com/office/drawing/2014/main" id="{DF04C90F-4E1F-48C0-B8CF-84A6FFEC9DB5}"/>
              </a:ext>
            </a:extLst>
          </p:cNvPr>
          <p:cNvSpPr/>
          <p:nvPr/>
        </p:nvSpPr>
        <p:spPr>
          <a:xfrm>
            <a:off x="753127" y="3943404"/>
            <a:ext cx="11230788" cy="2598073"/>
          </a:xfrm>
          <a:custGeom>
            <a:avLst/>
            <a:gdLst>
              <a:gd name="connsiteX0" fmla="*/ 86538 w 11230788"/>
              <a:gd name="connsiteY0" fmla="*/ 1288019 h 2598073"/>
              <a:gd name="connsiteX1" fmla="*/ 82142 w 11230788"/>
              <a:gd name="connsiteY1" fmla="*/ 1178115 h 2598073"/>
              <a:gd name="connsiteX2" fmla="*/ 68954 w 11230788"/>
              <a:gd name="connsiteY2" fmla="*/ 1138550 h 2598073"/>
              <a:gd name="connsiteX3" fmla="*/ 51369 w 11230788"/>
              <a:gd name="connsiteY3" fmla="*/ 804442 h 2598073"/>
              <a:gd name="connsiteX4" fmla="*/ 42577 w 11230788"/>
              <a:gd name="connsiteY4" fmla="*/ 676954 h 2598073"/>
              <a:gd name="connsiteX5" fmla="*/ 33785 w 11230788"/>
              <a:gd name="connsiteY5" fmla="*/ 641784 h 2598073"/>
              <a:gd name="connsiteX6" fmla="*/ 11804 w 11230788"/>
              <a:gd name="connsiteY6" fmla="*/ 545069 h 2598073"/>
              <a:gd name="connsiteX7" fmla="*/ 7408 w 11230788"/>
              <a:gd name="connsiteY7" fmla="*/ 21927 h 2598073"/>
              <a:gd name="connsiteX8" fmla="*/ 192046 w 11230788"/>
              <a:gd name="connsiteY8" fmla="*/ 26323 h 2598073"/>
              <a:gd name="connsiteX9" fmla="*/ 297554 w 11230788"/>
              <a:gd name="connsiteY9" fmla="*/ 43908 h 2598073"/>
              <a:gd name="connsiteX10" fmla="*/ 332723 w 11230788"/>
              <a:gd name="connsiteY10" fmla="*/ 57096 h 2598073"/>
              <a:gd name="connsiteX11" fmla="*/ 433835 w 11230788"/>
              <a:gd name="connsiteY11" fmla="*/ 65888 h 2598073"/>
              <a:gd name="connsiteX12" fmla="*/ 512965 w 11230788"/>
              <a:gd name="connsiteY12" fmla="*/ 74681 h 2598073"/>
              <a:gd name="connsiteX13" fmla="*/ 627265 w 11230788"/>
              <a:gd name="connsiteY13" fmla="*/ 96661 h 2598073"/>
              <a:gd name="connsiteX14" fmla="*/ 702000 w 11230788"/>
              <a:gd name="connsiteY14" fmla="*/ 105454 h 2598073"/>
              <a:gd name="connsiteX15" fmla="*/ 750358 w 11230788"/>
              <a:gd name="connsiteY15" fmla="*/ 114246 h 2598073"/>
              <a:gd name="connsiteX16" fmla="*/ 798715 w 11230788"/>
              <a:gd name="connsiteY16" fmla="*/ 127434 h 2598073"/>
              <a:gd name="connsiteX17" fmla="*/ 886638 w 11230788"/>
              <a:gd name="connsiteY17" fmla="*/ 136227 h 2598073"/>
              <a:gd name="connsiteX18" fmla="*/ 1000938 w 11230788"/>
              <a:gd name="connsiteY18" fmla="*/ 153811 h 2598073"/>
              <a:gd name="connsiteX19" fmla="*/ 1066881 w 11230788"/>
              <a:gd name="connsiteY19" fmla="*/ 167000 h 2598073"/>
              <a:gd name="connsiteX20" fmla="*/ 1137219 w 11230788"/>
              <a:gd name="connsiteY20" fmla="*/ 175792 h 2598073"/>
              <a:gd name="connsiteX21" fmla="*/ 1225142 w 11230788"/>
              <a:gd name="connsiteY21" fmla="*/ 193377 h 2598073"/>
              <a:gd name="connsiteX22" fmla="*/ 1370215 w 11230788"/>
              <a:gd name="connsiteY22" fmla="*/ 210961 h 2598073"/>
              <a:gd name="connsiteX23" fmla="*/ 1400988 w 11230788"/>
              <a:gd name="connsiteY23" fmla="*/ 224150 h 2598073"/>
              <a:gd name="connsiteX24" fmla="*/ 1440554 w 11230788"/>
              <a:gd name="connsiteY24" fmla="*/ 232942 h 2598073"/>
              <a:gd name="connsiteX25" fmla="*/ 1475723 w 11230788"/>
              <a:gd name="connsiteY25" fmla="*/ 241734 h 2598073"/>
              <a:gd name="connsiteX26" fmla="*/ 1493308 w 11230788"/>
              <a:gd name="connsiteY26" fmla="*/ 250527 h 2598073"/>
              <a:gd name="connsiteX27" fmla="*/ 1581231 w 11230788"/>
              <a:gd name="connsiteY27" fmla="*/ 268111 h 2598073"/>
              <a:gd name="connsiteX28" fmla="*/ 1673550 w 11230788"/>
              <a:gd name="connsiteY28" fmla="*/ 290092 h 2598073"/>
              <a:gd name="connsiteX29" fmla="*/ 1761473 w 11230788"/>
              <a:gd name="connsiteY29" fmla="*/ 307677 h 2598073"/>
              <a:gd name="connsiteX30" fmla="*/ 1836208 w 11230788"/>
              <a:gd name="connsiteY30" fmla="*/ 316469 h 2598073"/>
              <a:gd name="connsiteX31" fmla="*/ 1932923 w 11230788"/>
              <a:gd name="connsiteY31" fmla="*/ 325261 h 2598073"/>
              <a:gd name="connsiteX32" fmla="*/ 1990073 w 11230788"/>
              <a:gd name="connsiteY32" fmla="*/ 334054 h 2598073"/>
              <a:gd name="connsiteX33" fmla="*/ 2034035 w 11230788"/>
              <a:gd name="connsiteY33" fmla="*/ 356034 h 2598073"/>
              <a:gd name="connsiteX34" fmla="*/ 2073600 w 11230788"/>
              <a:gd name="connsiteY34" fmla="*/ 391204 h 2598073"/>
              <a:gd name="connsiteX35" fmla="*/ 2086788 w 11230788"/>
              <a:gd name="connsiteY35" fmla="*/ 421977 h 2598073"/>
              <a:gd name="connsiteX36" fmla="*/ 2069204 w 11230788"/>
              <a:gd name="connsiteY36" fmla="*/ 567050 h 2598073"/>
              <a:gd name="connsiteX37" fmla="*/ 2060411 w 11230788"/>
              <a:gd name="connsiteY37" fmla="*/ 584634 h 2598073"/>
              <a:gd name="connsiteX38" fmla="*/ 2051619 w 11230788"/>
              <a:gd name="connsiteY38" fmla="*/ 611011 h 2598073"/>
              <a:gd name="connsiteX39" fmla="*/ 2077996 w 11230788"/>
              <a:gd name="connsiteY39" fmla="*/ 668161 h 2598073"/>
              <a:gd name="connsiteX40" fmla="*/ 2095581 w 11230788"/>
              <a:gd name="connsiteY40" fmla="*/ 698934 h 2598073"/>
              <a:gd name="connsiteX41" fmla="*/ 2196692 w 11230788"/>
              <a:gd name="connsiteY41" fmla="*/ 808838 h 2598073"/>
              <a:gd name="connsiteX42" fmla="*/ 2253842 w 11230788"/>
              <a:gd name="connsiteY42" fmla="*/ 870384 h 2598073"/>
              <a:gd name="connsiteX43" fmla="*/ 2284615 w 11230788"/>
              <a:gd name="connsiteY43" fmla="*/ 1134154 h 2598073"/>
              <a:gd name="connsiteX44" fmla="*/ 2302200 w 11230788"/>
              <a:gd name="connsiteY44" fmla="*/ 1270434 h 2598073"/>
              <a:gd name="connsiteX45" fmla="*/ 2315388 w 11230788"/>
              <a:gd name="connsiteY45" fmla="*/ 1406715 h 2598073"/>
              <a:gd name="connsiteX46" fmla="*/ 2306596 w 11230788"/>
              <a:gd name="connsiteY46" fmla="*/ 1837538 h 2598073"/>
              <a:gd name="connsiteX47" fmla="*/ 2289011 w 11230788"/>
              <a:gd name="connsiteY47" fmla="*/ 1965027 h 2598073"/>
              <a:gd name="connsiteX48" fmla="*/ 2280219 w 11230788"/>
              <a:gd name="connsiteY48" fmla="*/ 2061742 h 2598073"/>
              <a:gd name="connsiteX49" fmla="*/ 2271427 w 11230788"/>
              <a:gd name="connsiteY49" fmla="*/ 2096911 h 2598073"/>
              <a:gd name="connsiteX50" fmla="*/ 2258238 w 11230788"/>
              <a:gd name="connsiteY50" fmla="*/ 2158458 h 2598073"/>
              <a:gd name="connsiteX51" fmla="*/ 2267031 w 11230788"/>
              <a:gd name="connsiteY51" fmla="*/ 2501358 h 2598073"/>
              <a:gd name="connsiteX52" fmla="*/ 2302200 w 11230788"/>
              <a:gd name="connsiteY52" fmla="*/ 2576092 h 2598073"/>
              <a:gd name="connsiteX53" fmla="*/ 2332973 w 11230788"/>
              <a:gd name="connsiteY53" fmla="*/ 2589281 h 2598073"/>
              <a:gd name="connsiteX54" fmla="*/ 2350558 w 11230788"/>
              <a:gd name="connsiteY54" fmla="*/ 2598073 h 2598073"/>
              <a:gd name="connsiteX55" fmla="*/ 2913265 w 11230788"/>
              <a:gd name="connsiteY55" fmla="*/ 2589281 h 2598073"/>
              <a:gd name="connsiteX56" fmla="*/ 2974811 w 11230788"/>
              <a:gd name="connsiteY56" fmla="*/ 2580488 h 2598073"/>
              <a:gd name="connsiteX57" fmla="*/ 3062735 w 11230788"/>
              <a:gd name="connsiteY57" fmla="*/ 2571696 h 2598073"/>
              <a:gd name="connsiteX58" fmla="*/ 3379258 w 11230788"/>
              <a:gd name="connsiteY58" fmla="*/ 2567300 h 2598073"/>
              <a:gd name="connsiteX59" fmla="*/ 3607858 w 11230788"/>
              <a:gd name="connsiteY59" fmla="*/ 2576092 h 2598073"/>
              <a:gd name="connsiteX60" fmla="*/ 3730950 w 11230788"/>
              <a:gd name="connsiteY60" fmla="*/ 2584884 h 2598073"/>
              <a:gd name="connsiteX61" fmla="*/ 3915588 w 11230788"/>
              <a:gd name="connsiteY61" fmla="*/ 2593677 h 2598073"/>
              <a:gd name="connsiteX62" fmla="*/ 4434335 w 11230788"/>
              <a:gd name="connsiteY62" fmla="*/ 2589281 h 2598073"/>
              <a:gd name="connsiteX63" fmla="*/ 4513465 w 11230788"/>
              <a:gd name="connsiteY63" fmla="*/ 2580488 h 2598073"/>
              <a:gd name="connsiteX64" fmla="*/ 4575011 w 11230788"/>
              <a:gd name="connsiteY64" fmla="*/ 2558508 h 2598073"/>
              <a:gd name="connsiteX65" fmla="*/ 4733273 w 11230788"/>
              <a:gd name="connsiteY65" fmla="*/ 2527734 h 2598073"/>
              <a:gd name="connsiteX66" fmla="*/ 4895931 w 11230788"/>
              <a:gd name="connsiteY66" fmla="*/ 2483773 h 2598073"/>
              <a:gd name="connsiteX67" fmla="*/ 4913515 w 11230788"/>
              <a:gd name="connsiteY67" fmla="*/ 2474981 h 2598073"/>
              <a:gd name="connsiteX68" fmla="*/ 4988250 w 11230788"/>
              <a:gd name="connsiteY68" fmla="*/ 2466188 h 2598073"/>
              <a:gd name="connsiteX69" fmla="*/ 5027815 w 11230788"/>
              <a:gd name="connsiteY69" fmla="*/ 2444208 h 2598073"/>
              <a:gd name="connsiteX70" fmla="*/ 5076173 w 11230788"/>
              <a:gd name="connsiteY70" fmla="*/ 2435415 h 2598073"/>
              <a:gd name="connsiteX71" fmla="*/ 5383904 w 11230788"/>
              <a:gd name="connsiteY71" fmla="*/ 2413434 h 2598073"/>
              <a:gd name="connsiteX72" fmla="*/ 5414677 w 11230788"/>
              <a:gd name="connsiteY72" fmla="*/ 2404642 h 2598073"/>
              <a:gd name="connsiteX73" fmla="*/ 5929027 w 11230788"/>
              <a:gd name="connsiteY73" fmla="*/ 2373869 h 2598073"/>
              <a:gd name="connsiteX74" fmla="*/ 6078496 w 11230788"/>
              <a:gd name="connsiteY74" fmla="*/ 2365077 h 2598073"/>
              <a:gd name="connsiteX75" fmla="*/ 6135646 w 11230788"/>
              <a:gd name="connsiteY75" fmla="*/ 2356284 h 2598073"/>
              <a:gd name="connsiteX76" fmla="*/ 6232361 w 11230788"/>
              <a:gd name="connsiteY76" fmla="*/ 2347492 h 2598073"/>
              <a:gd name="connsiteX77" fmla="*/ 6368642 w 11230788"/>
              <a:gd name="connsiteY77" fmla="*/ 2325511 h 2598073"/>
              <a:gd name="connsiteX78" fmla="*/ 6434585 w 11230788"/>
              <a:gd name="connsiteY78" fmla="*/ 2316719 h 2598073"/>
              <a:gd name="connsiteX79" fmla="*/ 6548885 w 11230788"/>
              <a:gd name="connsiteY79" fmla="*/ 2281550 h 2598073"/>
              <a:gd name="connsiteX80" fmla="*/ 6628015 w 11230788"/>
              <a:gd name="connsiteY80" fmla="*/ 2259569 h 2598073"/>
              <a:gd name="connsiteX81" fmla="*/ 6676373 w 11230788"/>
              <a:gd name="connsiteY81" fmla="*/ 2250777 h 2598073"/>
              <a:gd name="connsiteX82" fmla="*/ 6742315 w 11230788"/>
              <a:gd name="connsiteY82" fmla="*/ 2220004 h 2598073"/>
              <a:gd name="connsiteX83" fmla="*/ 6799465 w 11230788"/>
              <a:gd name="connsiteY83" fmla="*/ 2211211 h 2598073"/>
              <a:gd name="connsiteX84" fmla="*/ 6830238 w 11230788"/>
              <a:gd name="connsiteY84" fmla="*/ 2202419 h 2598073"/>
              <a:gd name="connsiteX85" fmla="*/ 6984104 w 11230788"/>
              <a:gd name="connsiteY85" fmla="*/ 2193627 h 2598073"/>
              <a:gd name="connsiteX86" fmla="*/ 7146761 w 11230788"/>
              <a:gd name="connsiteY86" fmla="*/ 2180438 h 2598073"/>
              <a:gd name="connsiteX87" fmla="*/ 7441304 w 11230788"/>
              <a:gd name="connsiteY87" fmla="*/ 2198023 h 2598073"/>
              <a:gd name="connsiteX88" fmla="*/ 7625942 w 11230788"/>
              <a:gd name="connsiteY88" fmla="*/ 2206815 h 2598073"/>
              <a:gd name="connsiteX89" fmla="*/ 7766619 w 11230788"/>
              <a:gd name="connsiteY89" fmla="*/ 2215608 h 2598073"/>
              <a:gd name="connsiteX90" fmla="*/ 8127104 w 11230788"/>
              <a:gd name="connsiteY90" fmla="*/ 2233192 h 2598073"/>
              <a:gd name="connsiteX91" fmla="*/ 8650246 w 11230788"/>
              <a:gd name="connsiteY91" fmla="*/ 2307927 h 2598073"/>
              <a:gd name="connsiteX92" fmla="*/ 8676623 w 11230788"/>
              <a:gd name="connsiteY92" fmla="*/ 2303531 h 2598073"/>
              <a:gd name="connsiteX93" fmla="*/ 8685415 w 11230788"/>
              <a:gd name="connsiteY93" fmla="*/ 2316719 h 2598073"/>
              <a:gd name="connsiteX94" fmla="*/ 8979958 w 11230788"/>
              <a:gd name="connsiteY94" fmla="*/ 2268361 h 2598073"/>
              <a:gd name="connsiteX95" fmla="*/ 9041504 w 11230788"/>
              <a:gd name="connsiteY95" fmla="*/ 2259569 h 2598073"/>
              <a:gd name="connsiteX96" fmla="*/ 9129427 w 11230788"/>
              <a:gd name="connsiteY96" fmla="*/ 2237588 h 2598073"/>
              <a:gd name="connsiteX97" fmla="*/ 9208558 w 11230788"/>
              <a:gd name="connsiteY97" fmla="*/ 2215608 h 2598073"/>
              <a:gd name="connsiteX98" fmla="*/ 9261311 w 11230788"/>
              <a:gd name="connsiteY98" fmla="*/ 2206815 h 2598073"/>
              <a:gd name="connsiteX99" fmla="*/ 9371215 w 11230788"/>
              <a:gd name="connsiteY99" fmla="*/ 2176042 h 2598073"/>
              <a:gd name="connsiteX100" fmla="*/ 9841604 w 11230788"/>
              <a:gd name="connsiteY100" fmla="*/ 2176042 h 2598073"/>
              <a:gd name="connsiteX101" fmla="*/ 10083392 w 11230788"/>
              <a:gd name="connsiteY101" fmla="*/ 2154061 h 2598073"/>
              <a:gd name="connsiteX102" fmla="*/ 10131750 w 11230788"/>
              <a:gd name="connsiteY102" fmla="*/ 2145269 h 2598073"/>
              <a:gd name="connsiteX103" fmla="*/ 10219673 w 11230788"/>
              <a:gd name="connsiteY103" fmla="*/ 2132081 h 2598073"/>
              <a:gd name="connsiteX104" fmla="*/ 10373538 w 11230788"/>
              <a:gd name="connsiteY104" fmla="*/ 2101308 h 2598073"/>
              <a:gd name="connsiteX105" fmla="*/ 10443877 w 11230788"/>
              <a:gd name="connsiteY105" fmla="*/ 2092515 h 2598073"/>
              <a:gd name="connsiteX106" fmla="*/ 10501027 w 11230788"/>
              <a:gd name="connsiteY106" fmla="*/ 2083723 h 2598073"/>
              <a:gd name="connsiteX107" fmla="*/ 10703250 w 11230788"/>
              <a:gd name="connsiteY107" fmla="*/ 2039761 h 2598073"/>
              <a:gd name="connsiteX108" fmla="*/ 10760400 w 11230788"/>
              <a:gd name="connsiteY108" fmla="*/ 2017781 h 2598073"/>
              <a:gd name="connsiteX109" fmla="*/ 10861511 w 11230788"/>
              <a:gd name="connsiteY109" fmla="*/ 2000196 h 2598073"/>
              <a:gd name="connsiteX110" fmla="*/ 10945038 w 11230788"/>
              <a:gd name="connsiteY110" fmla="*/ 1965027 h 2598073"/>
              <a:gd name="connsiteX111" fmla="*/ 11019773 w 11230788"/>
              <a:gd name="connsiteY111" fmla="*/ 1925461 h 2598073"/>
              <a:gd name="connsiteX112" fmla="*/ 11046150 w 11230788"/>
              <a:gd name="connsiteY112" fmla="*/ 1907877 h 2598073"/>
              <a:gd name="connsiteX113" fmla="*/ 11107696 w 11230788"/>
              <a:gd name="connsiteY113" fmla="*/ 1885896 h 2598073"/>
              <a:gd name="connsiteX114" fmla="*/ 11178035 w 11230788"/>
              <a:gd name="connsiteY114" fmla="*/ 1797973 h 2598073"/>
              <a:gd name="connsiteX115" fmla="*/ 11204411 w 11230788"/>
              <a:gd name="connsiteY115" fmla="*/ 1767200 h 2598073"/>
              <a:gd name="connsiteX116" fmla="*/ 11230788 w 11230788"/>
              <a:gd name="connsiteY116" fmla="*/ 1758408 h 2598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Lst>
            <a:rect l="l" t="t" r="r" b="b"/>
            <a:pathLst>
              <a:path w="11230788" h="2598073">
                <a:moveTo>
                  <a:pt x="86538" y="1288019"/>
                </a:moveTo>
                <a:cubicBezTo>
                  <a:pt x="85073" y="1251384"/>
                  <a:pt x="86426" y="1214528"/>
                  <a:pt x="82142" y="1178115"/>
                </a:cubicBezTo>
                <a:cubicBezTo>
                  <a:pt x="80518" y="1164309"/>
                  <a:pt x="69917" y="1152418"/>
                  <a:pt x="68954" y="1138550"/>
                </a:cubicBezTo>
                <a:cubicBezTo>
                  <a:pt x="39194" y="710015"/>
                  <a:pt x="78453" y="980494"/>
                  <a:pt x="51369" y="804442"/>
                </a:cubicBezTo>
                <a:cubicBezTo>
                  <a:pt x="48438" y="761946"/>
                  <a:pt x="47155" y="719304"/>
                  <a:pt x="42577" y="676954"/>
                </a:cubicBezTo>
                <a:cubicBezTo>
                  <a:pt x="41278" y="664940"/>
                  <a:pt x="36046" y="653655"/>
                  <a:pt x="33785" y="641784"/>
                </a:cubicBezTo>
                <a:cubicBezTo>
                  <a:pt x="16820" y="552720"/>
                  <a:pt x="35456" y="616027"/>
                  <a:pt x="11804" y="545069"/>
                </a:cubicBezTo>
                <a:cubicBezTo>
                  <a:pt x="9890" y="493388"/>
                  <a:pt x="-10725" y="48915"/>
                  <a:pt x="7408" y="21927"/>
                </a:cubicBezTo>
                <a:cubicBezTo>
                  <a:pt x="41741" y="-29174"/>
                  <a:pt x="130500" y="24858"/>
                  <a:pt x="192046" y="26323"/>
                </a:cubicBezTo>
                <a:cubicBezTo>
                  <a:pt x="226463" y="30912"/>
                  <a:pt x="263707" y="33953"/>
                  <a:pt x="297554" y="43908"/>
                </a:cubicBezTo>
                <a:cubicBezTo>
                  <a:pt x="309565" y="47441"/>
                  <a:pt x="320363" y="55102"/>
                  <a:pt x="332723" y="57096"/>
                </a:cubicBezTo>
                <a:cubicBezTo>
                  <a:pt x="366123" y="62483"/>
                  <a:pt x="400164" y="62603"/>
                  <a:pt x="433835" y="65888"/>
                </a:cubicBezTo>
                <a:cubicBezTo>
                  <a:pt x="460249" y="68465"/>
                  <a:pt x="486756" y="70511"/>
                  <a:pt x="512965" y="74681"/>
                </a:cubicBezTo>
                <a:cubicBezTo>
                  <a:pt x="551281" y="80777"/>
                  <a:pt x="588971" y="90427"/>
                  <a:pt x="627265" y="96661"/>
                </a:cubicBezTo>
                <a:cubicBezTo>
                  <a:pt x="652023" y="100691"/>
                  <a:pt x="677169" y="101907"/>
                  <a:pt x="702000" y="105454"/>
                </a:cubicBezTo>
                <a:cubicBezTo>
                  <a:pt x="718219" y="107771"/>
                  <a:pt x="734382" y="110615"/>
                  <a:pt x="750358" y="114246"/>
                </a:cubicBezTo>
                <a:cubicBezTo>
                  <a:pt x="766650" y="117949"/>
                  <a:pt x="782220" y="124774"/>
                  <a:pt x="798715" y="127434"/>
                </a:cubicBezTo>
                <a:cubicBezTo>
                  <a:pt x="827793" y="132124"/>
                  <a:pt x="857330" y="133296"/>
                  <a:pt x="886638" y="136227"/>
                </a:cubicBezTo>
                <a:cubicBezTo>
                  <a:pt x="978481" y="156636"/>
                  <a:pt x="861189" y="131975"/>
                  <a:pt x="1000938" y="153811"/>
                </a:cubicBezTo>
                <a:cubicBezTo>
                  <a:pt x="1023086" y="157272"/>
                  <a:pt x="1044751" y="163431"/>
                  <a:pt x="1066881" y="167000"/>
                </a:cubicBezTo>
                <a:cubicBezTo>
                  <a:pt x="1090208" y="170762"/>
                  <a:pt x="1113846" y="172329"/>
                  <a:pt x="1137219" y="175792"/>
                </a:cubicBezTo>
                <a:cubicBezTo>
                  <a:pt x="1244660" y="191709"/>
                  <a:pt x="1131824" y="177147"/>
                  <a:pt x="1225142" y="193377"/>
                </a:cubicBezTo>
                <a:cubicBezTo>
                  <a:pt x="1274016" y="201877"/>
                  <a:pt x="1320638" y="205743"/>
                  <a:pt x="1370215" y="210961"/>
                </a:cubicBezTo>
                <a:cubicBezTo>
                  <a:pt x="1380473" y="215357"/>
                  <a:pt x="1390336" y="220821"/>
                  <a:pt x="1400988" y="224150"/>
                </a:cubicBezTo>
                <a:cubicBezTo>
                  <a:pt x="1413883" y="228180"/>
                  <a:pt x="1427403" y="229848"/>
                  <a:pt x="1440554" y="232942"/>
                </a:cubicBezTo>
                <a:cubicBezTo>
                  <a:pt x="1452317" y="235710"/>
                  <a:pt x="1464000" y="238803"/>
                  <a:pt x="1475723" y="241734"/>
                </a:cubicBezTo>
                <a:cubicBezTo>
                  <a:pt x="1481585" y="244665"/>
                  <a:pt x="1486976" y="248838"/>
                  <a:pt x="1493308" y="250527"/>
                </a:cubicBezTo>
                <a:cubicBezTo>
                  <a:pt x="1569052" y="270726"/>
                  <a:pt x="1514049" y="248352"/>
                  <a:pt x="1581231" y="268111"/>
                </a:cubicBezTo>
                <a:cubicBezTo>
                  <a:pt x="1665136" y="292789"/>
                  <a:pt x="1556781" y="272128"/>
                  <a:pt x="1673550" y="290092"/>
                </a:cubicBezTo>
                <a:cubicBezTo>
                  <a:pt x="1715324" y="306801"/>
                  <a:pt x="1689947" y="298736"/>
                  <a:pt x="1761473" y="307677"/>
                </a:cubicBezTo>
                <a:lnTo>
                  <a:pt x="1836208" y="316469"/>
                </a:lnTo>
                <a:cubicBezTo>
                  <a:pt x="1868410" y="319772"/>
                  <a:pt x="1900761" y="321585"/>
                  <a:pt x="1932923" y="325261"/>
                </a:cubicBezTo>
                <a:cubicBezTo>
                  <a:pt x="1952073" y="327450"/>
                  <a:pt x="1971023" y="331123"/>
                  <a:pt x="1990073" y="334054"/>
                </a:cubicBezTo>
                <a:cubicBezTo>
                  <a:pt x="2004727" y="341381"/>
                  <a:pt x="2021596" y="345372"/>
                  <a:pt x="2034035" y="356034"/>
                </a:cubicBezTo>
                <a:cubicBezTo>
                  <a:pt x="2067955" y="385108"/>
                  <a:pt x="2055255" y="372857"/>
                  <a:pt x="2073600" y="391204"/>
                </a:cubicBezTo>
                <a:cubicBezTo>
                  <a:pt x="2077996" y="401462"/>
                  <a:pt x="2087067" y="410821"/>
                  <a:pt x="2086788" y="421977"/>
                </a:cubicBezTo>
                <a:cubicBezTo>
                  <a:pt x="2085571" y="470673"/>
                  <a:pt x="2077001" y="518967"/>
                  <a:pt x="2069204" y="567050"/>
                </a:cubicBezTo>
                <a:cubicBezTo>
                  <a:pt x="2068155" y="573519"/>
                  <a:pt x="2062845" y="578549"/>
                  <a:pt x="2060411" y="584634"/>
                </a:cubicBezTo>
                <a:cubicBezTo>
                  <a:pt x="2056969" y="593239"/>
                  <a:pt x="2054550" y="602219"/>
                  <a:pt x="2051619" y="611011"/>
                </a:cubicBezTo>
                <a:cubicBezTo>
                  <a:pt x="2058773" y="661093"/>
                  <a:pt x="2048123" y="625011"/>
                  <a:pt x="2077996" y="668161"/>
                </a:cubicBezTo>
                <a:cubicBezTo>
                  <a:pt x="2084721" y="677875"/>
                  <a:pt x="2088300" y="689630"/>
                  <a:pt x="2095581" y="698934"/>
                </a:cubicBezTo>
                <a:cubicBezTo>
                  <a:pt x="2154719" y="774499"/>
                  <a:pt x="2143892" y="752518"/>
                  <a:pt x="2196692" y="808838"/>
                </a:cubicBezTo>
                <a:cubicBezTo>
                  <a:pt x="2286236" y="904351"/>
                  <a:pt x="2155828" y="772370"/>
                  <a:pt x="2253842" y="870384"/>
                </a:cubicBezTo>
                <a:cubicBezTo>
                  <a:pt x="2290872" y="1040719"/>
                  <a:pt x="2268429" y="911608"/>
                  <a:pt x="2284615" y="1134154"/>
                </a:cubicBezTo>
                <a:cubicBezTo>
                  <a:pt x="2293262" y="1253047"/>
                  <a:pt x="2291025" y="1172088"/>
                  <a:pt x="2302200" y="1270434"/>
                </a:cubicBezTo>
                <a:cubicBezTo>
                  <a:pt x="2307353" y="1315781"/>
                  <a:pt x="2310992" y="1361288"/>
                  <a:pt x="2315388" y="1406715"/>
                </a:cubicBezTo>
                <a:cubicBezTo>
                  <a:pt x="2312457" y="1550323"/>
                  <a:pt x="2311462" y="1693983"/>
                  <a:pt x="2306596" y="1837538"/>
                </a:cubicBezTo>
                <a:cubicBezTo>
                  <a:pt x="2304366" y="1903329"/>
                  <a:pt x="2300567" y="1913027"/>
                  <a:pt x="2289011" y="1965027"/>
                </a:cubicBezTo>
                <a:cubicBezTo>
                  <a:pt x="2286080" y="1997265"/>
                  <a:pt x="2284497" y="2029655"/>
                  <a:pt x="2280219" y="2061742"/>
                </a:cubicBezTo>
                <a:cubicBezTo>
                  <a:pt x="2278622" y="2073720"/>
                  <a:pt x="2274105" y="2085128"/>
                  <a:pt x="2271427" y="2096911"/>
                </a:cubicBezTo>
                <a:cubicBezTo>
                  <a:pt x="2266777" y="2117371"/>
                  <a:pt x="2262634" y="2137942"/>
                  <a:pt x="2258238" y="2158458"/>
                </a:cubicBezTo>
                <a:cubicBezTo>
                  <a:pt x="2261169" y="2272758"/>
                  <a:pt x="2259340" y="2387279"/>
                  <a:pt x="2267031" y="2501358"/>
                </a:cubicBezTo>
                <a:cubicBezTo>
                  <a:pt x="2267813" y="2512956"/>
                  <a:pt x="2287678" y="2564210"/>
                  <a:pt x="2302200" y="2576092"/>
                </a:cubicBezTo>
                <a:cubicBezTo>
                  <a:pt x="2310837" y="2583159"/>
                  <a:pt x="2322813" y="2584663"/>
                  <a:pt x="2332973" y="2589281"/>
                </a:cubicBezTo>
                <a:cubicBezTo>
                  <a:pt x="2338939" y="2591993"/>
                  <a:pt x="2344696" y="2595142"/>
                  <a:pt x="2350558" y="2598073"/>
                </a:cubicBezTo>
                <a:lnTo>
                  <a:pt x="2913265" y="2589281"/>
                </a:lnTo>
                <a:cubicBezTo>
                  <a:pt x="2933980" y="2588697"/>
                  <a:pt x="2954229" y="2582909"/>
                  <a:pt x="2974811" y="2580488"/>
                </a:cubicBezTo>
                <a:cubicBezTo>
                  <a:pt x="3004063" y="2577046"/>
                  <a:pt x="3033427" y="2574627"/>
                  <a:pt x="3062735" y="2571696"/>
                </a:cubicBezTo>
                <a:cubicBezTo>
                  <a:pt x="3206925" y="2540799"/>
                  <a:pt x="3105383" y="2557341"/>
                  <a:pt x="3379258" y="2567300"/>
                </a:cubicBezTo>
                <a:lnTo>
                  <a:pt x="3607858" y="2576092"/>
                </a:lnTo>
                <a:cubicBezTo>
                  <a:pt x="3648942" y="2578146"/>
                  <a:pt x="3689882" y="2582537"/>
                  <a:pt x="3730950" y="2584884"/>
                </a:cubicBezTo>
                <a:lnTo>
                  <a:pt x="3915588" y="2593677"/>
                </a:lnTo>
                <a:lnTo>
                  <a:pt x="4434335" y="2589281"/>
                </a:lnTo>
                <a:cubicBezTo>
                  <a:pt x="4460868" y="2588696"/>
                  <a:pt x="4487539" y="2586159"/>
                  <a:pt x="4513465" y="2580488"/>
                </a:cubicBezTo>
                <a:cubicBezTo>
                  <a:pt x="4534746" y="2575833"/>
                  <a:pt x="4553828" y="2563592"/>
                  <a:pt x="4575011" y="2558508"/>
                </a:cubicBezTo>
                <a:cubicBezTo>
                  <a:pt x="4627269" y="2545966"/>
                  <a:pt x="4680931" y="2539923"/>
                  <a:pt x="4733273" y="2527734"/>
                </a:cubicBezTo>
                <a:cubicBezTo>
                  <a:pt x="4787974" y="2514995"/>
                  <a:pt x="4845696" y="2508891"/>
                  <a:pt x="4895931" y="2483773"/>
                </a:cubicBezTo>
                <a:cubicBezTo>
                  <a:pt x="4901792" y="2480842"/>
                  <a:pt x="4907078" y="2476207"/>
                  <a:pt x="4913515" y="2474981"/>
                </a:cubicBezTo>
                <a:cubicBezTo>
                  <a:pt x="4938155" y="2470287"/>
                  <a:pt x="4963338" y="2469119"/>
                  <a:pt x="4988250" y="2466188"/>
                </a:cubicBezTo>
                <a:cubicBezTo>
                  <a:pt x="5001438" y="2458861"/>
                  <a:pt x="5013575" y="2449192"/>
                  <a:pt x="5027815" y="2444208"/>
                </a:cubicBezTo>
                <a:cubicBezTo>
                  <a:pt x="5043279" y="2438796"/>
                  <a:pt x="5059850" y="2436826"/>
                  <a:pt x="5076173" y="2435415"/>
                </a:cubicBezTo>
                <a:cubicBezTo>
                  <a:pt x="5178629" y="2426560"/>
                  <a:pt x="5281327" y="2420761"/>
                  <a:pt x="5383904" y="2413434"/>
                </a:cubicBezTo>
                <a:cubicBezTo>
                  <a:pt x="5394162" y="2410503"/>
                  <a:pt x="5404171" y="2406496"/>
                  <a:pt x="5414677" y="2404642"/>
                </a:cubicBezTo>
                <a:cubicBezTo>
                  <a:pt x="5618837" y="2368615"/>
                  <a:pt x="5642090" y="2385439"/>
                  <a:pt x="5929027" y="2373869"/>
                </a:cubicBezTo>
                <a:cubicBezTo>
                  <a:pt x="5978896" y="2371858"/>
                  <a:pt x="6028673" y="2368008"/>
                  <a:pt x="6078496" y="2365077"/>
                </a:cubicBezTo>
                <a:cubicBezTo>
                  <a:pt x="6097546" y="2362146"/>
                  <a:pt x="6116496" y="2358473"/>
                  <a:pt x="6135646" y="2356284"/>
                </a:cubicBezTo>
                <a:cubicBezTo>
                  <a:pt x="6167808" y="2352608"/>
                  <a:pt x="6200268" y="2351731"/>
                  <a:pt x="6232361" y="2347492"/>
                </a:cubicBezTo>
                <a:cubicBezTo>
                  <a:pt x="6277979" y="2341467"/>
                  <a:pt x="6323032" y="2331592"/>
                  <a:pt x="6368642" y="2325511"/>
                </a:cubicBezTo>
                <a:lnTo>
                  <a:pt x="6434585" y="2316719"/>
                </a:lnTo>
                <a:cubicBezTo>
                  <a:pt x="6572594" y="2268010"/>
                  <a:pt x="6457686" y="2305194"/>
                  <a:pt x="6548885" y="2281550"/>
                </a:cubicBezTo>
                <a:cubicBezTo>
                  <a:pt x="6575384" y="2274680"/>
                  <a:pt x="6601081" y="2264466"/>
                  <a:pt x="6628015" y="2259569"/>
                </a:cubicBezTo>
                <a:cubicBezTo>
                  <a:pt x="6644134" y="2256638"/>
                  <a:pt x="6660425" y="2254530"/>
                  <a:pt x="6676373" y="2250777"/>
                </a:cubicBezTo>
                <a:cubicBezTo>
                  <a:pt x="6752779" y="2232799"/>
                  <a:pt x="6636507" y="2253670"/>
                  <a:pt x="6742315" y="2220004"/>
                </a:cubicBezTo>
                <a:cubicBezTo>
                  <a:pt x="6760682" y="2214160"/>
                  <a:pt x="6780565" y="2214991"/>
                  <a:pt x="6799465" y="2211211"/>
                </a:cubicBezTo>
                <a:cubicBezTo>
                  <a:pt x="6809926" y="2209119"/>
                  <a:pt x="6819618" y="2203430"/>
                  <a:pt x="6830238" y="2202419"/>
                </a:cubicBezTo>
                <a:cubicBezTo>
                  <a:pt x="6881379" y="2197549"/>
                  <a:pt x="6932855" y="2197186"/>
                  <a:pt x="6984104" y="2193627"/>
                </a:cubicBezTo>
                <a:cubicBezTo>
                  <a:pt x="7038370" y="2189858"/>
                  <a:pt x="7092542" y="2184834"/>
                  <a:pt x="7146761" y="2180438"/>
                </a:cubicBezTo>
                <a:cubicBezTo>
                  <a:pt x="7416002" y="2190053"/>
                  <a:pt x="7104855" y="2177254"/>
                  <a:pt x="7441304" y="2198023"/>
                </a:cubicBezTo>
                <a:cubicBezTo>
                  <a:pt x="7502803" y="2201819"/>
                  <a:pt x="7564416" y="2203489"/>
                  <a:pt x="7625942" y="2206815"/>
                </a:cubicBezTo>
                <a:lnTo>
                  <a:pt x="7766619" y="2215608"/>
                </a:lnTo>
                <a:lnTo>
                  <a:pt x="8127104" y="2233192"/>
                </a:lnTo>
                <a:cubicBezTo>
                  <a:pt x="8141879" y="2235501"/>
                  <a:pt x="8511994" y="2303159"/>
                  <a:pt x="8650246" y="2307927"/>
                </a:cubicBezTo>
                <a:cubicBezTo>
                  <a:pt x="8659154" y="2308234"/>
                  <a:pt x="8667831" y="2304996"/>
                  <a:pt x="8676623" y="2303531"/>
                </a:cubicBezTo>
                <a:cubicBezTo>
                  <a:pt x="8679554" y="2307927"/>
                  <a:pt x="8680133" y="2316839"/>
                  <a:pt x="8685415" y="2316719"/>
                </a:cubicBezTo>
                <a:cubicBezTo>
                  <a:pt x="8895536" y="2311943"/>
                  <a:pt x="8818143" y="2305703"/>
                  <a:pt x="8979958" y="2268361"/>
                </a:cubicBezTo>
                <a:cubicBezTo>
                  <a:pt x="9000151" y="2263701"/>
                  <a:pt x="9020989" y="2262500"/>
                  <a:pt x="9041504" y="2259569"/>
                </a:cubicBezTo>
                <a:cubicBezTo>
                  <a:pt x="9130701" y="2229837"/>
                  <a:pt x="9027217" y="2262259"/>
                  <a:pt x="9129427" y="2237588"/>
                </a:cubicBezTo>
                <a:cubicBezTo>
                  <a:pt x="9156038" y="2231165"/>
                  <a:pt x="9181898" y="2221829"/>
                  <a:pt x="9208558" y="2215608"/>
                </a:cubicBezTo>
                <a:cubicBezTo>
                  <a:pt x="9225919" y="2211557"/>
                  <a:pt x="9243830" y="2210311"/>
                  <a:pt x="9261311" y="2206815"/>
                </a:cubicBezTo>
                <a:cubicBezTo>
                  <a:pt x="9289618" y="2201154"/>
                  <a:pt x="9353767" y="2181174"/>
                  <a:pt x="9371215" y="2176042"/>
                </a:cubicBezTo>
                <a:cubicBezTo>
                  <a:pt x="9471647" y="2177330"/>
                  <a:pt x="9705885" y="2185736"/>
                  <a:pt x="9841604" y="2176042"/>
                </a:cubicBezTo>
                <a:cubicBezTo>
                  <a:pt x="9922327" y="2170276"/>
                  <a:pt x="10003769" y="2168537"/>
                  <a:pt x="10083392" y="2154061"/>
                </a:cubicBezTo>
                <a:cubicBezTo>
                  <a:pt x="10099511" y="2151130"/>
                  <a:pt x="10115575" y="2147878"/>
                  <a:pt x="10131750" y="2145269"/>
                </a:cubicBezTo>
                <a:cubicBezTo>
                  <a:pt x="10161007" y="2140550"/>
                  <a:pt x="10190504" y="2137317"/>
                  <a:pt x="10219673" y="2132081"/>
                </a:cubicBezTo>
                <a:cubicBezTo>
                  <a:pt x="10311667" y="2115569"/>
                  <a:pt x="10287707" y="2114719"/>
                  <a:pt x="10373538" y="2101308"/>
                </a:cubicBezTo>
                <a:cubicBezTo>
                  <a:pt x="10396884" y="2097660"/>
                  <a:pt x="10420470" y="2095744"/>
                  <a:pt x="10443877" y="2092515"/>
                </a:cubicBezTo>
                <a:cubicBezTo>
                  <a:pt x="10462970" y="2089881"/>
                  <a:pt x="10481977" y="2086654"/>
                  <a:pt x="10501027" y="2083723"/>
                </a:cubicBezTo>
                <a:cubicBezTo>
                  <a:pt x="10643668" y="2032779"/>
                  <a:pt x="10461748" y="2093427"/>
                  <a:pt x="10703250" y="2039761"/>
                </a:cubicBezTo>
                <a:cubicBezTo>
                  <a:pt x="10723174" y="2035333"/>
                  <a:pt x="10740599" y="2022731"/>
                  <a:pt x="10760400" y="2017781"/>
                </a:cubicBezTo>
                <a:cubicBezTo>
                  <a:pt x="10793588" y="2009484"/>
                  <a:pt x="10861511" y="2000196"/>
                  <a:pt x="10861511" y="2000196"/>
                </a:cubicBezTo>
                <a:cubicBezTo>
                  <a:pt x="10889353" y="1988473"/>
                  <a:pt x="10917721" y="1977927"/>
                  <a:pt x="10945038" y="1965027"/>
                </a:cubicBezTo>
                <a:cubicBezTo>
                  <a:pt x="10970526" y="1952991"/>
                  <a:pt x="10995234" y="1939331"/>
                  <a:pt x="11019773" y="1925461"/>
                </a:cubicBezTo>
                <a:cubicBezTo>
                  <a:pt x="11028972" y="1920261"/>
                  <a:pt x="11036514" y="1912213"/>
                  <a:pt x="11046150" y="1907877"/>
                </a:cubicBezTo>
                <a:cubicBezTo>
                  <a:pt x="11066016" y="1898937"/>
                  <a:pt x="11087181" y="1893223"/>
                  <a:pt x="11107696" y="1885896"/>
                </a:cubicBezTo>
                <a:cubicBezTo>
                  <a:pt x="11164831" y="1828761"/>
                  <a:pt x="11114275" y="1882987"/>
                  <a:pt x="11178035" y="1797973"/>
                </a:cubicBezTo>
                <a:cubicBezTo>
                  <a:pt x="11186141" y="1787165"/>
                  <a:pt x="11193603" y="1775306"/>
                  <a:pt x="11204411" y="1767200"/>
                </a:cubicBezTo>
                <a:cubicBezTo>
                  <a:pt x="11211825" y="1761639"/>
                  <a:pt x="11230788" y="1758408"/>
                  <a:pt x="11230788" y="1758408"/>
                </a:cubicBezTo>
              </a:path>
            </a:pathLst>
          </a:custGeom>
          <a:noFill/>
          <a:ln w="222250">
            <a:solidFill>
              <a:srgbClr val="FF3300">
                <a:alpha val="40000"/>
              </a:srgbClr>
            </a:solid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Rectangle 14">
            <a:extLst>
              <a:ext uri="{FF2B5EF4-FFF2-40B4-BE49-F238E27FC236}">
                <a16:creationId xmlns:a16="http://schemas.microsoft.com/office/drawing/2014/main" id="{61A91B10-B1D6-7BE7-863E-02ED6C613C07}"/>
              </a:ext>
            </a:extLst>
          </p:cNvPr>
          <p:cNvSpPr/>
          <p:nvPr/>
        </p:nvSpPr>
        <p:spPr>
          <a:xfrm>
            <a:off x="1357141" y="843765"/>
            <a:ext cx="6154118" cy="2369880"/>
          </a:xfrm>
          <a:prstGeom prst="rect">
            <a:avLst/>
          </a:prstGeom>
        </p:spPr>
        <p:txBody>
          <a:bodyPr wrap="square">
            <a:spAutoFit/>
          </a:bodyPr>
          <a:lstStyle/>
          <a:p>
            <a:pPr algn="ctr"/>
            <a:r>
              <a:rPr lang="en-CA" dirty="0">
                <a:solidFill>
                  <a:schemeClr val="tx1">
                    <a:lumMod val="75000"/>
                    <a:lumOff val="25000"/>
                  </a:schemeClr>
                </a:solidFill>
                <a:latin typeface="Calibri Light" panose="020F0302020204030204" pitchFamily="34" charset="0"/>
                <a:cs typeface="Calibri Light" panose="020F0302020204030204" pitchFamily="34" charset="0"/>
              </a:rPr>
              <a:t>Progress towards the world’s strongest ultracold neutron source</a:t>
            </a:r>
          </a:p>
          <a:p>
            <a:pPr algn="ctr"/>
            <a:endParaRPr lang="en-CA" sz="500" dirty="0">
              <a:solidFill>
                <a:schemeClr val="tx1">
                  <a:lumMod val="75000"/>
                  <a:lumOff val="25000"/>
                </a:schemeClr>
              </a:solidFill>
              <a:latin typeface="Calibri Light" panose="020F0302020204030204" pitchFamily="34" charset="0"/>
              <a:cs typeface="Calibri Light" panose="020F0302020204030204" pitchFamily="34" charset="0"/>
            </a:endParaRPr>
          </a:p>
          <a:p>
            <a:pPr algn="ctr"/>
            <a:r>
              <a:rPr lang="en-CA" dirty="0">
                <a:solidFill>
                  <a:schemeClr val="tx1">
                    <a:lumMod val="75000"/>
                    <a:lumOff val="25000"/>
                  </a:schemeClr>
                </a:solidFill>
                <a:latin typeface="+mj-lt"/>
                <a:cs typeface="Calibri Light" panose="020F0302020204030204" pitchFamily="34" charset="0"/>
              </a:rPr>
              <a:t>Liquid He transfer &amp; return lines tested</a:t>
            </a:r>
          </a:p>
          <a:p>
            <a:pPr algn="ctr"/>
            <a:endParaRPr lang="en-CA" sz="500" dirty="0">
              <a:solidFill>
                <a:schemeClr val="tx1">
                  <a:lumMod val="75000"/>
                  <a:lumOff val="25000"/>
                </a:schemeClr>
              </a:solidFill>
              <a:latin typeface="+mj-lt"/>
              <a:cs typeface="Calibri Light" panose="020F0302020204030204" pitchFamily="34" charset="0"/>
            </a:endParaRPr>
          </a:p>
          <a:p>
            <a:pPr algn="ctr"/>
            <a:r>
              <a:rPr lang="en-CA" dirty="0">
                <a:solidFill>
                  <a:schemeClr val="tx1">
                    <a:lumMod val="75000"/>
                    <a:lumOff val="25000"/>
                  </a:schemeClr>
                </a:solidFill>
                <a:latin typeface="+mj-lt"/>
                <a:cs typeface="Calibri Light" panose="020F0302020204030204" pitchFamily="34" charset="0"/>
              </a:rPr>
              <a:t>EDM storage cell tests at J-PARC completed</a:t>
            </a:r>
          </a:p>
          <a:p>
            <a:pPr algn="ctr"/>
            <a:endParaRPr lang="en-CA" sz="500" dirty="0">
              <a:solidFill>
                <a:schemeClr val="tx1">
                  <a:lumMod val="75000"/>
                  <a:lumOff val="25000"/>
                </a:schemeClr>
              </a:solidFill>
              <a:latin typeface="+mj-lt"/>
              <a:cs typeface="Calibri Light" panose="020F0302020204030204" pitchFamily="34" charset="0"/>
            </a:endParaRPr>
          </a:p>
          <a:p>
            <a:pPr algn="ctr"/>
            <a:r>
              <a:rPr lang="en-CA" dirty="0">
                <a:solidFill>
                  <a:schemeClr val="tx1">
                    <a:lumMod val="75000"/>
                    <a:lumOff val="25000"/>
                  </a:schemeClr>
                </a:solidFill>
                <a:latin typeface="+mj-lt"/>
                <a:cs typeface="Calibri Light" panose="020F0302020204030204" pitchFamily="34" charset="0"/>
              </a:rPr>
              <a:t>Magnetically Shielded Room for EDM experiment taking shape</a:t>
            </a:r>
          </a:p>
          <a:p>
            <a:pPr algn="ctr"/>
            <a:endParaRPr lang="en-CA" sz="500" dirty="0">
              <a:solidFill>
                <a:schemeClr val="tx1">
                  <a:lumMod val="75000"/>
                  <a:lumOff val="25000"/>
                </a:schemeClr>
              </a:solidFill>
              <a:latin typeface="+mj-lt"/>
              <a:cs typeface="Calibri Light" panose="020F0302020204030204" pitchFamily="34" charset="0"/>
            </a:endParaRPr>
          </a:p>
          <a:p>
            <a:pPr algn="ctr"/>
            <a:r>
              <a:rPr lang="en-CA" dirty="0">
                <a:latin typeface="+mj-lt"/>
              </a:rPr>
              <a:t>First </a:t>
            </a:r>
            <a:r>
              <a:rPr lang="en-CA" dirty="0" err="1">
                <a:latin typeface="+mj-lt"/>
              </a:rPr>
              <a:t>cryo</a:t>
            </a:r>
            <a:r>
              <a:rPr lang="en-CA" dirty="0">
                <a:latin typeface="+mj-lt"/>
              </a:rPr>
              <a:t> testing July 2023, UCN production planned for 2024</a:t>
            </a:r>
          </a:p>
          <a:p>
            <a:pPr algn="ctr"/>
            <a:endParaRPr lang="en-CA" dirty="0">
              <a:solidFill>
                <a:schemeClr val="tx1">
                  <a:lumMod val="75000"/>
                  <a:lumOff val="25000"/>
                </a:schemeClr>
              </a:solidFill>
              <a:latin typeface="Calibri Light" panose="020F0302020204030204" pitchFamily="34" charset="0"/>
              <a:cs typeface="Calibri Light" panose="020F0302020204030204" pitchFamily="34" charset="0"/>
            </a:endParaRPr>
          </a:p>
          <a:p>
            <a:pPr algn="ctr">
              <a:buClr>
                <a:srgbClr val="00B0F0"/>
              </a:buClr>
            </a:pPr>
            <a:endParaRPr lang="en-CA" sz="2000" dirty="0">
              <a:latin typeface="Calibri Light" panose="020F0302020204030204" pitchFamily="34" charset="0"/>
              <a:ea typeface="+mn-lt"/>
              <a:cs typeface="Calibri Light" panose="020F0302020204030204" pitchFamily="34" charset="0"/>
            </a:endParaRPr>
          </a:p>
        </p:txBody>
      </p:sp>
      <p:pic>
        <p:nvPicPr>
          <p:cNvPr id="3" name="Picture 2">
            <a:extLst>
              <a:ext uri="{FF2B5EF4-FFF2-40B4-BE49-F238E27FC236}">
                <a16:creationId xmlns:a16="http://schemas.microsoft.com/office/drawing/2014/main" id="{BC01D1EE-6D76-01A5-EA2B-E27FD46B7D9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097682" y="0"/>
            <a:ext cx="4089155" cy="4130106"/>
          </a:xfrm>
          <a:prstGeom prst="rect">
            <a:avLst/>
          </a:prstGeom>
        </p:spPr>
      </p:pic>
    </p:spTree>
    <p:extLst>
      <p:ext uri="{BB962C8B-B14F-4D97-AF65-F5344CB8AC3E}">
        <p14:creationId xmlns:p14="http://schemas.microsoft.com/office/powerpoint/2010/main" val="41599008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85C32B7-5462-244C-A2F8-F3EA0C7ED451}"/>
              </a:ext>
            </a:extLst>
          </p:cNvPr>
          <p:cNvSpPr/>
          <p:nvPr/>
        </p:nvSpPr>
        <p:spPr>
          <a:xfrm>
            <a:off x="9545444" y="5006898"/>
            <a:ext cx="618498" cy="2118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1">
            <a:extLst>
              <a:ext uri="{FF2B5EF4-FFF2-40B4-BE49-F238E27FC236}">
                <a16:creationId xmlns:a16="http://schemas.microsoft.com/office/drawing/2014/main" id="{2D405589-DF5F-176D-0456-5A541D53BBBB}"/>
              </a:ext>
            </a:extLst>
          </p:cNvPr>
          <p:cNvSpPr txBox="1">
            <a:spLocks/>
          </p:cNvSpPr>
          <p:nvPr/>
        </p:nvSpPr>
        <p:spPr>
          <a:xfrm>
            <a:off x="2558787" y="397512"/>
            <a:ext cx="4756413" cy="68833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000" b="1" i="0" kern="1200">
                <a:solidFill>
                  <a:srgbClr val="00B0F0"/>
                </a:solidFill>
                <a:latin typeface="Arial" charset="0"/>
                <a:ea typeface="Arial" charset="0"/>
                <a:cs typeface="Arial" charset="0"/>
              </a:defRPr>
            </a:lvl1pPr>
          </a:lstStyle>
          <a:p>
            <a:r>
              <a:rPr lang="en-US" sz="3000" dirty="0"/>
              <a:t>TUCAN - EDM</a:t>
            </a:r>
          </a:p>
        </p:txBody>
      </p:sp>
      <p:pic>
        <p:nvPicPr>
          <p:cNvPr id="5" name="Picture 4" descr="Chart&#10;&#10;Description automatically generated">
            <a:extLst>
              <a:ext uri="{FF2B5EF4-FFF2-40B4-BE49-F238E27FC236}">
                <a16:creationId xmlns:a16="http://schemas.microsoft.com/office/drawing/2014/main" id="{17AE5B0F-E41B-EADB-2A66-D3A12E7265B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1655"/>
          <a:stretch/>
        </p:blipFill>
        <p:spPr>
          <a:xfrm>
            <a:off x="198034" y="864447"/>
            <a:ext cx="11348348" cy="5596041"/>
          </a:xfrm>
          <a:prstGeom prst="rect">
            <a:avLst/>
          </a:prstGeom>
        </p:spPr>
      </p:pic>
      <p:sp>
        <p:nvSpPr>
          <p:cNvPr id="6" name="TextBox 5">
            <a:extLst>
              <a:ext uri="{FF2B5EF4-FFF2-40B4-BE49-F238E27FC236}">
                <a16:creationId xmlns:a16="http://schemas.microsoft.com/office/drawing/2014/main" id="{8633DC97-B98A-CB16-3CA0-2E4E59D922CB}"/>
              </a:ext>
            </a:extLst>
          </p:cNvPr>
          <p:cNvSpPr txBox="1"/>
          <p:nvPr/>
        </p:nvSpPr>
        <p:spPr>
          <a:xfrm>
            <a:off x="6784247" y="3765181"/>
            <a:ext cx="5522393" cy="400110"/>
          </a:xfrm>
          <a:prstGeom prst="rect">
            <a:avLst/>
          </a:prstGeom>
          <a:noFill/>
        </p:spPr>
        <p:txBody>
          <a:bodyPr wrap="square" rtlCol="0">
            <a:spAutoFit/>
          </a:bodyPr>
          <a:lstStyle/>
          <a:p>
            <a:pPr marL="285750" indent="-285750">
              <a:spcBef>
                <a:spcPts val="600"/>
              </a:spcBef>
              <a:buClr>
                <a:srgbClr val="00B0F0"/>
              </a:buClr>
              <a:buFont typeface="Wingdings" charset="2"/>
              <a:buChar char="§"/>
            </a:pPr>
            <a:r>
              <a:rPr lang="en-CA" sz="2000" dirty="0">
                <a:solidFill>
                  <a:srgbClr val="05B0F0"/>
                </a:solidFill>
              </a:rPr>
              <a:t>2030 </a:t>
            </a:r>
            <a:r>
              <a:rPr lang="en-CA" sz="2000" dirty="0">
                <a:solidFill>
                  <a:srgbClr val="05B0F0"/>
                </a:solidFill>
                <a:cs typeface="Calibri Light" panose="020F0302020204030204" pitchFamily="34" charset="0"/>
              </a:rPr>
              <a:t>sensitivity amongst the best in the world!</a:t>
            </a:r>
            <a:endParaRPr lang="en-CA" sz="2000" baseline="-25000" dirty="0">
              <a:solidFill>
                <a:srgbClr val="05B0F0"/>
              </a:solidFill>
            </a:endParaRPr>
          </a:p>
        </p:txBody>
      </p:sp>
    </p:spTree>
    <p:extLst>
      <p:ext uri="{BB962C8B-B14F-4D97-AF65-F5344CB8AC3E}">
        <p14:creationId xmlns:p14="http://schemas.microsoft.com/office/powerpoint/2010/main" val="18630742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4D69EAD4-2494-414D-9120-A2C6FDC90870}"/>
              </a:ext>
            </a:extLst>
          </p:cNvPr>
          <p:cNvSpPr txBox="1">
            <a:spLocks/>
          </p:cNvSpPr>
          <p:nvPr/>
        </p:nvSpPr>
        <p:spPr>
          <a:xfrm>
            <a:off x="493666" y="812322"/>
            <a:ext cx="10541042" cy="68833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000" b="1" i="0" kern="1200">
                <a:solidFill>
                  <a:srgbClr val="00B0F0"/>
                </a:solidFill>
                <a:latin typeface="Arial" charset="0"/>
                <a:ea typeface="Arial" charset="0"/>
                <a:cs typeface="Arial" charset="0"/>
              </a:defRPr>
            </a:lvl1pPr>
          </a:lstStyle>
          <a:p>
            <a:r>
              <a:rPr lang="en-US" sz="3000" dirty="0"/>
              <a:t>Neutron Lifetime measurement</a:t>
            </a:r>
          </a:p>
        </p:txBody>
      </p:sp>
      <p:sp>
        <p:nvSpPr>
          <p:cNvPr id="7" name="TextBox 6">
            <a:extLst>
              <a:ext uri="{FF2B5EF4-FFF2-40B4-BE49-F238E27FC236}">
                <a16:creationId xmlns:a16="http://schemas.microsoft.com/office/drawing/2014/main" id="{F1D8BC3F-38F6-1842-AD82-C6C26394DACD}"/>
              </a:ext>
            </a:extLst>
          </p:cNvPr>
          <p:cNvSpPr txBox="1"/>
          <p:nvPr/>
        </p:nvSpPr>
        <p:spPr>
          <a:xfrm>
            <a:off x="687744" y="1382286"/>
            <a:ext cx="10816512" cy="4093428"/>
          </a:xfrm>
          <a:prstGeom prst="rect">
            <a:avLst/>
          </a:prstGeom>
          <a:noFill/>
        </p:spPr>
        <p:txBody>
          <a:bodyPr wrap="square" rtlCol="0">
            <a:spAutoFit/>
          </a:bodyPr>
          <a:lstStyle/>
          <a:p>
            <a:pPr marL="285750" indent="-285750">
              <a:buClr>
                <a:srgbClr val="00B0F0"/>
              </a:buClr>
              <a:buFont typeface="Wingdings" charset="2"/>
              <a:buChar char="§"/>
            </a:pPr>
            <a:r>
              <a:rPr lang="en-CA" sz="2000" dirty="0">
                <a:cs typeface="Calibri" panose="020F0502020204030204" pitchFamily="34" charset="0"/>
              </a:rPr>
              <a:t>Letter of Intent: Last Particle Physics - EEC </a:t>
            </a:r>
          </a:p>
          <a:p>
            <a:pPr marL="285750" indent="-285750">
              <a:buClr>
                <a:srgbClr val="00B0F0"/>
              </a:buClr>
              <a:buFont typeface="Wingdings" charset="2"/>
              <a:buChar char="§"/>
            </a:pPr>
            <a:r>
              <a:rPr lang="en-CA" sz="2000" dirty="0" err="1">
                <a:effectLst/>
              </a:rPr>
              <a:t>PENeLOPE</a:t>
            </a:r>
            <a:r>
              <a:rPr lang="en-CA" sz="2000" dirty="0">
                <a:effectLst/>
              </a:rPr>
              <a:t> </a:t>
            </a:r>
            <a:r>
              <a:rPr lang="en-CA" sz="2000" dirty="0">
                <a:solidFill>
                  <a:srgbClr val="0063BC"/>
                </a:solidFill>
                <a:effectLst/>
              </a:rPr>
              <a:t>(P</a:t>
            </a:r>
            <a:r>
              <a:rPr lang="en-CA" sz="2000" dirty="0">
                <a:effectLst/>
              </a:rPr>
              <a:t>recision </a:t>
            </a:r>
            <a:r>
              <a:rPr lang="en-CA" sz="2000" dirty="0">
                <a:solidFill>
                  <a:srgbClr val="0063BC"/>
                </a:solidFill>
                <a:effectLst/>
              </a:rPr>
              <a:t>E</a:t>
            </a:r>
            <a:r>
              <a:rPr lang="en-CA" sz="2000" dirty="0">
                <a:effectLst/>
              </a:rPr>
              <a:t>xperiment on the </a:t>
            </a:r>
            <a:r>
              <a:rPr lang="en-CA" sz="2000" dirty="0">
                <a:solidFill>
                  <a:srgbClr val="0063BC"/>
                </a:solidFill>
                <a:effectLst/>
              </a:rPr>
              <a:t>Ne</a:t>
            </a:r>
            <a:r>
              <a:rPr lang="en-CA" sz="2000" dirty="0">
                <a:effectLst/>
              </a:rPr>
              <a:t>utron</a:t>
            </a:r>
            <a:r>
              <a:rPr lang="en-CA" sz="2000" dirty="0">
                <a:solidFill>
                  <a:srgbClr val="0063BC"/>
                </a:solidFill>
              </a:rPr>
              <a:t> </a:t>
            </a:r>
            <a:r>
              <a:rPr lang="en-CA" sz="2000" dirty="0">
                <a:solidFill>
                  <a:srgbClr val="0063BC"/>
                </a:solidFill>
                <a:effectLst/>
              </a:rPr>
              <a:t>L</a:t>
            </a:r>
            <a:r>
              <a:rPr lang="en-CA" sz="2000" dirty="0">
                <a:effectLst/>
              </a:rPr>
              <a:t>ifetime </a:t>
            </a:r>
          </a:p>
          <a:p>
            <a:pPr>
              <a:buClr>
                <a:srgbClr val="00B0F0"/>
              </a:buClr>
            </a:pPr>
            <a:r>
              <a:rPr lang="en-CA" sz="2000" dirty="0">
                <a:solidFill>
                  <a:srgbClr val="0063BC"/>
                </a:solidFill>
              </a:rPr>
              <a:t>     </a:t>
            </a:r>
            <a:r>
              <a:rPr lang="en-CA" sz="2000" dirty="0">
                <a:solidFill>
                  <a:srgbClr val="0063BC"/>
                </a:solidFill>
                <a:effectLst/>
              </a:rPr>
              <a:t>O</a:t>
            </a:r>
            <a:r>
              <a:rPr lang="en-CA" sz="2000" dirty="0">
                <a:effectLst/>
              </a:rPr>
              <a:t>perating on </a:t>
            </a:r>
            <a:r>
              <a:rPr lang="en-CA" sz="2000" dirty="0">
                <a:solidFill>
                  <a:srgbClr val="0063BC"/>
                </a:solidFill>
                <a:effectLst/>
              </a:rPr>
              <a:t>P</a:t>
            </a:r>
            <a:r>
              <a:rPr lang="en-CA" sz="2000" dirty="0">
                <a:effectLst/>
              </a:rPr>
              <a:t>roton </a:t>
            </a:r>
            <a:r>
              <a:rPr lang="en-CA" sz="2000" dirty="0">
                <a:solidFill>
                  <a:srgbClr val="0063BC"/>
                </a:solidFill>
                <a:effectLst/>
              </a:rPr>
              <a:t>E</a:t>
            </a:r>
            <a:r>
              <a:rPr lang="en-CA" sz="2000" dirty="0">
                <a:effectLst/>
              </a:rPr>
              <a:t>xtraction</a:t>
            </a:r>
            <a:r>
              <a:rPr lang="en-CA" sz="2000" dirty="0">
                <a:solidFill>
                  <a:srgbClr val="0063BC"/>
                </a:solidFill>
                <a:effectLst/>
              </a:rPr>
              <a:t>)</a:t>
            </a:r>
          </a:p>
          <a:p>
            <a:pPr marL="285750" indent="-285750">
              <a:buClr>
                <a:srgbClr val="00B0F0"/>
              </a:buClr>
              <a:buFont typeface="Wingdings" charset="2"/>
              <a:buChar char="§"/>
            </a:pPr>
            <a:r>
              <a:rPr lang="en-CA" sz="2000" dirty="0"/>
              <a:t>U</a:t>
            </a:r>
            <a:r>
              <a:rPr lang="en-CA" sz="2000" dirty="0">
                <a:effectLst/>
              </a:rPr>
              <a:t>sing magneto gravitational storage in a superconducting </a:t>
            </a:r>
          </a:p>
          <a:p>
            <a:pPr>
              <a:buClr>
                <a:srgbClr val="00B0F0"/>
              </a:buClr>
            </a:pPr>
            <a:r>
              <a:rPr lang="en-CA" sz="2000" dirty="0">
                <a:effectLst/>
              </a:rPr>
              <a:t>     magnet developed at TU Munich</a:t>
            </a:r>
            <a:endParaRPr lang="en-CA" sz="2000" dirty="0">
              <a:solidFill>
                <a:srgbClr val="0063BC"/>
              </a:solidFill>
              <a:effectLst/>
            </a:endParaRPr>
          </a:p>
          <a:p>
            <a:pPr marL="285750" indent="-285750">
              <a:buClr>
                <a:srgbClr val="00B0F0"/>
              </a:buClr>
              <a:buFont typeface="Wingdings" charset="2"/>
              <a:buChar char="§"/>
            </a:pPr>
            <a:r>
              <a:rPr lang="en-CA" sz="2000" dirty="0">
                <a:effectLst/>
              </a:rPr>
              <a:t>Received Gate 0 approval</a:t>
            </a:r>
          </a:p>
          <a:p>
            <a:pPr marL="285750" indent="-285750">
              <a:buClr>
                <a:srgbClr val="00B0F0"/>
              </a:buClr>
              <a:buFont typeface="Wingdings" charset="2"/>
              <a:buChar char="§"/>
            </a:pPr>
            <a:r>
              <a:rPr lang="en-CA" sz="2000" dirty="0">
                <a:solidFill>
                  <a:srgbClr val="05B0F0"/>
                </a:solidFill>
              </a:rPr>
              <a:t>Utilizing 2</a:t>
            </a:r>
            <a:r>
              <a:rPr lang="en-CA" sz="2000" baseline="30000" dirty="0">
                <a:solidFill>
                  <a:srgbClr val="05B0F0"/>
                </a:solidFill>
              </a:rPr>
              <a:t>nd</a:t>
            </a:r>
            <a:r>
              <a:rPr lang="en-CA" sz="2000" dirty="0">
                <a:solidFill>
                  <a:srgbClr val="05B0F0"/>
                </a:solidFill>
              </a:rPr>
              <a:t> port of the UCN source seems feasible by 2030</a:t>
            </a:r>
          </a:p>
          <a:p>
            <a:pPr marL="285750" indent="-285750">
              <a:buClr>
                <a:srgbClr val="00B0F0"/>
              </a:buClr>
              <a:buFont typeface="Wingdings" charset="2"/>
              <a:buChar char="§"/>
            </a:pPr>
            <a:r>
              <a:rPr lang="en-CA" sz="2000" dirty="0">
                <a:solidFill>
                  <a:srgbClr val="05B0F0"/>
                </a:solidFill>
              </a:rPr>
              <a:t>Worlds best &lt;0.1s measurement only requires ~2 months of data</a:t>
            </a:r>
          </a:p>
          <a:p>
            <a:pPr>
              <a:buClr>
                <a:srgbClr val="00B0F0"/>
              </a:buClr>
            </a:pPr>
            <a:endParaRPr lang="en-CA" sz="2000" dirty="0">
              <a:solidFill>
                <a:srgbClr val="0063BC"/>
              </a:solidFill>
            </a:endParaRPr>
          </a:p>
          <a:p>
            <a:pPr marL="285750" indent="-285750">
              <a:buClr>
                <a:srgbClr val="00B0F0"/>
              </a:buClr>
              <a:buFont typeface="Wingdings" charset="2"/>
              <a:buChar char="§"/>
            </a:pPr>
            <a:endParaRPr lang="en-CA" sz="2000" dirty="0">
              <a:effectLst/>
            </a:endParaRPr>
          </a:p>
          <a:p>
            <a:pPr marL="285750" indent="-285750">
              <a:buClr>
                <a:srgbClr val="00B0F0"/>
              </a:buClr>
              <a:buFont typeface="Wingdings" charset="2"/>
              <a:buChar char="§"/>
            </a:pPr>
            <a:endParaRPr lang="en-US" sz="2000" dirty="0">
              <a:latin typeface="Calibri" panose="020F0502020204030204" pitchFamily="34" charset="0"/>
              <a:cs typeface="Calibri" panose="020F0502020204030204" pitchFamily="34" charset="0"/>
            </a:endParaRPr>
          </a:p>
          <a:p>
            <a:pPr>
              <a:buClr>
                <a:srgbClr val="00B0F0"/>
              </a:buClr>
            </a:pPr>
            <a:endParaRPr lang="en-US" sz="2000" dirty="0">
              <a:cs typeface="Arial"/>
            </a:endParaRPr>
          </a:p>
          <a:p>
            <a:pPr marL="742950" lvl="1" indent="-285750">
              <a:buClr>
                <a:srgbClr val="00B0F0"/>
              </a:buClr>
              <a:buFont typeface="Wingdings" charset="2"/>
              <a:buChar char="§"/>
            </a:pPr>
            <a:endParaRPr lang="en-CA" sz="2000" dirty="0"/>
          </a:p>
        </p:txBody>
      </p:sp>
      <p:pic>
        <p:nvPicPr>
          <p:cNvPr id="1025" name="Picture 1" descr="page1image1854345760">
            <a:extLst>
              <a:ext uri="{FF2B5EF4-FFF2-40B4-BE49-F238E27FC236}">
                <a16:creationId xmlns:a16="http://schemas.microsoft.com/office/drawing/2014/main" id="{1ED72593-C3F4-FCA1-D3AC-51815DE25FDF}"/>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622941" y="404946"/>
            <a:ext cx="4640604" cy="629629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page7image1854843232">
            <a:extLst>
              <a:ext uri="{FF2B5EF4-FFF2-40B4-BE49-F238E27FC236}">
                <a16:creationId xmlns:a16="http://schemas.microsoft.com/office/drawing/2014/main" id="{F9067EBC-394C-10D0-BE5D-911E5F55145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54345" y="4031414"/>
            <a:ext cx="5054600" cy="28265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6068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0E3D5B0-6587-B04F-8C24-2665DE65EC8E}"/>
              </a:ext>
            </a:extLst>
          </p:cNvPr>
          <p:cNvSpPr txBox="1"/>
          <p:nvPr/>
        </p:nvSpPr>
        <p:spPr>
          <a:xfrm>
            <a:off x="812481" y="4395787"/>
            <a:ext cx="5283519" cy="769441"/>
          </a:xfrm>
          <a:prstGeom prst="rect">
            <a:avLst/>
          </a:prstGeom>
          <a:noFill/>
        </p:spPr>
        <p:txBody>
          <a:bodyPr wrap="square" rtlCol="0">
            <a:spAutoFit/>
          </a:bodyPr>
          <a:lstStyle/>
          <a:p>
            <a:pPr marL="342900" indent="-342900">
              <a:buFont typeface="Wingdings" pitchFamily="2" charset="2"/>
              <a:buChar char="§"/>
            </a:pPr>
            <a:endParaRPr lang="en-US" sz="2200"/>
          </a:p>
          <a:p>
            <a:pPr marL="342900" indent="-342900">
              <a:buFont typeface="Wingdings" pitchFamily="2" charset="2"/>
              <a:buChar char="§"/>
            </a:pPr>
            <a:endParaRPr lang="en-US" sz="2200"/>
          </a:p>
        </p:txBody>
      </p:sp>
      <p:sp>
        <p:nvSpPr>
          <p:cNvPr id="9" name="TextBox 8">
            <a:extLst>
              <a:ext uri="{FF2B5EF4-FFF2-40B4-BE49-F238E27FC236}">
                <a16:creationId xmlns:a16="http://schemas.microsoft.com/office/drawing/2014/main" id="{4CF4400F-6852-784F-80D4-C53123FA58F2}"/>
              </a:ext>
            </a:extLst>
          </p:cNvPr>
          <p:cNvSpPr txBox="1"/>
          <p:nvPr/>
        </p:nvSpPr>
        <p:spPr>
          <a:xfrm>
            <a:off x="738455" y="1574703"/>
            <a:ext cx="10715090" cy="5170646"/>
          </a:xfrm>
          <a:prstGeom prst="rect">
            <a:avLst/>
          </a:prstGeom>
          <a:noFill/>
        </p:spPr>
        <p:txBody>
          <a:bodyPr vert="horz" wrap="square" lIns="91440" tIns="45720" rIns="91440" bIns="45720" rtlCol="0" anchor="t">
            <a:spAutoFit/>
          </a:bodyPr>
          <a:lstStyle/>
          <a:p>
            <a:r>
              <a:rPr lang="en-US" sz="2000" dirty="0"/>
              <a:t>The departments of </a:t>
            </a:r>
            <a:r>
              <a:rPr lang="en-US" sz="2000" b="1" dirty="0"/>
              <a:t>Particle Physics</a:t>
            </a:r>
            <a:r>
              <a:rPr lang="en-US" sz="2000" dirty="0"/>
              <a:t>, </a:t>
            </a:r>
            <a:r>
              <a:rPr lang="en-US" sz="2000" b="1" dirty="0"/>
              <a:t>Science &amp; Technology</a:t>
            </a:r>
            <a:r>
              <a:rPr lang="en-US" sz="2000" dirty="0"/>
              <a:t> 		                                                         and </a:t>
            </a:r>
            <a:r>
              <a:rPr lang="en-US" sz="2000" b="1" dirty="0"/>
              <a:t>Scientific Computing </a:t>
            </a:r>
            <a:r>
              <a:rPr lang="en-US" sz="2000" dirty="0"/>
              <a:t>address the areas:</a:t>
            </a:r>
          </a:p>
          <a:p>
            <a:endParaRPr lang="en-US" sz="1000" dirty="0"/>
          </a:p>
          <a:p>
            <a:pPr marL="285750" indent="-285750">
              <a:buClr>
                <a:srgbClr val="00B0F0"/>
              </a:buClr>
              <a:buFont typeface="Wingdings" charset="2"/>
              <a:buChar char="§"/>
            </a:pPr>
            <a:r>
              <a:rPr lang="en-US" sz="2000" dirty="0"/>
              <a:t>High Energy Frontier</a:t>
            </a:r>
          </a:p>
          <a:p>
            <a:pPr marL="285750" indent="-285750">
              <a:buClr>
                <a:srgbClr val="00B0F0"/>
              </a:buClr>
              <a:buFont typeface="Wingdings" charset="2"/>
              <a:buChar char="§"/>
            </a:pPr>
            <a:r>
              <a:rPr lang="en-US" sz="2000" dirty="0"/>
              <a:t>Neutrinos and Dark Matter</a:t>
            </a:r>
          </a:p>
          <a:p>
            <a:pPr marL="285750" indent="-285750">
              <a:buClr>
                <a:srgbClr val="00B0F0"/>
              </a:buClr>
              <a:buFont typeface="Wingdings" charset="2"/>
              <a:buChar char="§"/>
            </a:pPr>
            <a:r>
              <a:rPr lang="en-US" sz="2000" dirty="0"/>
              <a:t>Precision Tests of Fundamental Interactions</a:t>
            </a:r>
          </a:p>
          <a:p>
            <a:pPr>
              <a:buClr>
                <a:srgbClr val="00B0F0"/>
              </a:buClr>
            </a:pPr>
            <a:endParaRPr lang="en-US" sz="2000" dirty="0">
              <a:cs typeface="Arial"/>
            </a:endParaRPr>
          </a:p>
          <a:p>
            <a:pPr>
              <a:buClr>
                <a:srgbClr val="00B0F0"/>
              </a:buClr>
            </a:pPr>
            <a:r>
              <a:rPr lang="en-US" sz="2000" b="1" dirty="0">
                <a:cs typeface="Arial"/>
              </a:rPr>
              <a:t>Lead in Scientific Discovery </a:t>
            </a:r>
            <a:r>
              <a:rPr lang="en-US" sz="2000" dirty="0">
                <a:cs typeface="Arial"/>
              </a:rPr>
              <a:t>through </a:t>
            </a:r>
            <a:r>
              <a:rPr lang="en-US" sz="2000" b="1" dirty="0">
                <a:cs typeface="Arial"/>
              </a:rPr>
              <a:t>focus projects </a:t>
            </a:r>
            <a:endParaRPr lang="en-US" sz="2000" dirty="0"/>
          </a:p>
          <a:p>
            <a:pPr marL="285750" indent="-285750">
              <a:buClr>
                <a:srgbClr val="00B0F0"/>
              </a:buClr>
              <a:buFont typeface="Wingdings" charset="2"/>
              <a:buChar char="§"/>
            </a:pPr>
            <a:r>
              <a:rPr lang="en-US" sz="2000" dirty="0">
                <a:cs typeface="Arial"/>
              </a:rPr>
              <a:t>Projects where we are involved in all areas</a:t>
            </a:r>
          </a:p>
          <a:p>
            <a:pPr marL="742950" lvl="1" indent="-285750">
              <a:buClr>
                <a:srgbClr val="00B0F0"/>
              </a:buClr>
              <a:buFont typeface="Wingdings" charset="2"/>
              <a:buChar char="§"/>
            </a:pPr>
            <a:r>
              <a:rPr lang="en-US" sz="2000" dirty="0">
                <a:cs typeface="Arial"/>
              </a:rPr>
              <a:t>detector design/construction, operations, data analysis</a:t>
            </a:r>
            <a:endParaRPr lang="en-US" sz="2000" dirty="0"/>
          </a:p>
          <a:p>
            <a:pPr marL="285750" indent="-285750">
              <a:buClr>
                <a:srgbClr val="00B0F0"/>
              </a:buClr>
              <a:buFont typeface="Wingdings" charset="2"/>
              <a:buChar char="§"/>
            </a:pPr>
            <a:r>
              <a:rPr lang="en-US" sz="2000" dirty="0"/>
              <a:t>Ensure critical mass is established</a:t>
            </a:r>
          </a:p>
          <a:p>
            <a:pPr marL="285750" indent="-285750">
              <a:buClr>
                <a:srgbClr val="00B0F0"/>
              </a:buClr>
              <a:buFont typeface="Wingdings" charset="2"/>
              <a:buChar char="§"/>
            </a:pPr>
            <a:r>
              <a:rPr lang="en-US" sz="2000" dirty="0"/>
              <a:t>Maintain leadership in all areas</a:t>
            </a:r>
          </a:p>
          <a:p>
            <a:pPr marL="285750" indent="-285750">
              <a:buClr>
                <a:srgbClr val="00B0F0"/>
              </a:buClr>
              <a:buFont typeface="Wingdings" charset="2"/>
              <a:buChar char="§"/>
            </a:pPr>
            <a:r>
              <a:rPr lang="en-US" sz="2000" dirty="0"/>
              <a:t>Current experiments</a:t>
            </a:r>
          </a:p>
          <a:p>
            <a:pPr marL="742950" lvl="1" indent="-285750">
              <a:buClr>
                <a:srgbClr val="00B0F0"/>
              </a:buClr>
              <a:buFont typeface="Wingdings" charset="2"/>
              <a:buChar char="§"/>
            </a:pPr>
            <a:r>
              <a:rPr lang="en-US" sz="2000" dirty="0"/>
              <a:t>ATLAS, T2K/Hyper-K, ALPHA, TUCAN, </a:t>
            </a:r>
            <a:r>
              <a:rPr lang="en-US" sz="2000" dirty="0" err="1"/>
              <a:t>SuperCDMS</a:t>
            </a:r>
            <a:endParaRPr lang="en-US" sz="2000" dirty="0"/>
          </a:p>
          <a:p>
            <a:pPr marL="285750" indent="-285750">
              <a:buClr>
                <a:srgbClr val="00B0F0"/>
              </a:buClr>
              <a:buFont typeface="Wingdings" charset="2"/>
              <a:buChar char="§"/>
            </a:pPr>
            <a:r>
              <a:rPr lang="en-US" sz="2000" dirty="0"/>
              <a:t>New experiments expected to reach that point in the future</a:t>
            </a:r>
          </a:p>
          <a:p>
            <a:pPr marL="742950" lvl="1" indent="-285750">
              <a:buClr>
                <a:srgbClr val="00B0F0"/>
              </a:buClr>
              <a:buFont typeface="Wingdings" charset="2"/>
              <a:buChar char="§"/>
            </a:pPr>
            <a:r>
              <a:rPr lang="en-US" sz="2000" dirty="0" err="1"/>
              <a:t>DarkLight</a:t>
            </a:r>
            <a:r>
              <a:rPr lang="en-US" sz="2000" dirty="0"/>
              <a:t>, </a:t>
            </a:r>
            <a:r>
              <a:rPr lang="en-US" sz="2000" dirty="0" err="1"/>
              <a:t>nEXO</a:t>
            </a:r>
            <a:r>
              <a:rPr lang="en-US" sz="2000" dirty="0"/>
              <a:t>, PIONEER</a:t>
            </a:r>
          </a:p>
          <a:p>
            <a:pPr>
              <a:buClr>
                <a:srgbClr val="00B0F0"/>
              </a:buClr>
            </a:pPr>
            <a:endParaRPr lang="en-US" sz="2000" dirty="0"/>
          </a:p>
        </p:txBody>
      </p:sp>
      <p:sp>
        <p:nvSpPr>
          <p:cNvPr id="7" name="Title 1">
            <a:extLst>
              <a:ext uri="{FF2B5EF4-FFF2-40B4-BE49-F238E27FC236}">
                <a16:creationId xmlns:a16="http://schemas.microsoft.com/office/drawing/2014/main" id="{204398F3-83E3-C040-9BA2-FADED4B25908}"/>
              </a:ext>
            </a:extLst>
          </p:cNvPr>
          <p:cNvSpPr>
            <a:spLocks noGrp="1"/>
          </p:cNvSpPr>
          <p:nvPr>
            <p:ph type="ctrTitle"/>
          </p:nvPr>
        </p:nvSpPr>
        <p:spPr>
          <a:xfrm>
            <a:off x="681281" y="841605"/>
            <a:ext cx="10541042" cy="936395"/>
          </a:xfrm>
        </p:spPr>
        <p:txBody>
          <a:bodyPr>
            <a:normAutofit fontScale="90000"/>
          </a:bodyPr>
          <a:lstStyle/>
          <a:p>
            <a:pPr>
              <a:spcAft>
                <a:spcPts val="0"/>
              </a:spcAft>
            </a:pPr>
            <a:r>
              <a:rPr lang="en-US" sz="3300"/>
              <a:t>Particle Physics within the Physical Sciences Division</a:t>
            </a:r>
            <a:br>
              <a:rPr lang="en-US" sz="3300"/>
            </a:br>
            <a:br>
              <a:rPr lang="en-US" sz="3000"/>
            </a:br>
            <a:endParaRPr lang="en-US" sz="1600" b="0">
              <a:solidFill>
                <a:schemeClr val="tx1"/>
              </a:solidFill>
            </a:endParaRPr>
          </a:p>
        </p:txBody>
      </p:sp>
      <p:pic>
        <p:nvPicPr>
          <p:cNvPr id="11" name="Picture 10">
            <a:extLst>
              <a:ext uri="{FF2B5EF4-FFF2-40B4-BE49-F238E27FC236}">
                <a16:creationId xmlns:a16="http://schemas.microsoft.com/office/drawing/2014/main" id="{F65F8172-90B2-FF48-A47F-A42E8616DAD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244292" y="3610122"/>
            <a:ext cx="3135227" cy="3135227"/>
          </a:xfrm>
          <a:prstGeom prst="rect">
            <a:avLst/>
          </a:prstGeom>
        </p:spPr>
      </p:pic>
      <p:pic>
        <p:nvPicPr>
          <p:cNvPr id="13" name="Picture 12">
            <a:extLst>
              <a:ext uri="{FF2B5EF4-FFF2-40B4-BE49-F238E27FC236}">
                <a16:creationId xmlns:a16="http://schemas.microsoft.com/office/drawing/2014/main" id="{66F581F6-1460-4642-9268-A462F7C47A1B}"/>
              </a:ext>
            </a:extLst>
          </p:cNvPr>
          <p:cNvPicPr>
            <a:picLocks noChangeAspect="1"/>
          </p:cNvPicPr>
          <p:nvPr/>
        </p:nvPicPr>
        <p:blipFill>
          <a:blip r:embed="rId4"/>
          <a:stretch>
            <a:fillRect/>
          </a:stretch>
        </p:blipFill>
        <p:spPr>
          <a:xfrm>
            <a:off x="8296531" y="1716176"/>
            <a:ext cx="3030748" cy="1752474"/>
          </a:xfrm>
          <a:prstGeom prst="rect">
            <a:avLst/>
          </a:prstGeom>
        </p:spPr>
      </p:pic>
    </p:spTree>
    <p:extLst>
      <p:ext uri="{BB962C8B-B14F-4D97-AF65-F5344CB8AC3E}">
        <p14:creationId xmlns:p14="http://schemas.microsoft.com/office/powerpoint/2010/main" val="22566475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4D69EAD4-2494-414D-9120-A2C6FDC90870}"/>
              </a:ext>
            </a:extLst>
          </p:cNvPr>
          <p:cNvSpPr txBox="1">
            <a:spLocks/>
          </p:cNvSpPr>
          <p:nvPr/>
        </p:nvSpPr>
        <p:spPr>
          <a:xfrm>
            <a:off x="493666" y="812322"/>
            <a:ext cx="10541042" cy="68833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000" b="1" i="0" kern="1200">
                <a:solidFill>
                  <a:srgbClr val="00B0F0"/>
                </a:solidFill>
                <a:latin typeface="Arial" charset="0"/>
                <a:ea typeface="Arial" charset="0"/>
                <a:cs typeface="Arial" charset="0"/>
              </a:defRPr>
            </a:lvl1pPr>
          </a:lstStyle>
          <a:p>
            <a:r>
              <a:rPr lang="en-US" sz="3000" dirty="0" err="1"/>
              <a:t>SuperCDMS</a:t>
            </a:r>
            <a:endParaRPr lang="en-US" sz="3000" dirty="0"/>
          </a:p>
        </p:txBody>
      </p:sp>
      <p:sp>
        <p:nvSpPr>
          <p:cNvPr id="7" name="TextBox 6">
            <a:extLst>
              <a:ext uri="{FF2B5EF4-FFF2-40B4-BE49-F238E27FC236}">
                <a16:creationId xmlns:a16="http://schemas.microsoft.com/office/drawing/2014/main" id="{F1D8BC3F-38F6-1842-AD82-C6C26394DACD}"/>
              </a:ext>
            </a:extLst>
          </p:cNvPr>
          <p:cNvSpPr txBox="1"/>
          <p:nvPr/>
        </p:nvSpPr>
        <p:spPr>
          <a:xfrm>
            <a:off x="687743" y="1382286"/>
            <a:ext cx="8717513" cy="3785652"/>
          </a:xfrm>
          <a:prstGeom prst="rect">
            <a:avLst/>
          </a:prstGeom>
          <a:noFill/>
        </p:spPr>
        <p:txBody>
          <a:bodyPr wrap="square" rtlCol="0">
            <a:spAutoFit/>
          </a:bodyPr>
          <a:lstStyle/>
          <a:p>
            <a:pPr marL="285750" indent="-285750">
              <a:buClr>
                <a:srgbClr val="00B0F0"/>
              </a:buClr>
              <a:buFont typeface="Wingdings" charset="2"/>
              <a:buChar char="§"/>
            </a:pPr>
            <a:r>
              <a:rPr lang="en-CA" sz="2000" dirty="0">
                <a:effectLst/>
              </a:rPr>
              <a:t>Direct dark matter search with cryogenic Ge and Si detectors </a:t>
            </a:r>
            <a:endParaRPr lang="en-CA" sz="2000" dirty="0"/>
          </a:p>
          <a:p>
            <a:pPr marL="285750" indent="-285750">
              <a:buClr>
                <a:srgbClr val="00B0F0"/>
              </a:buClr>
              <a:buFont typeface="Wingdings" charset="2"/>
              <a:buChar char="§"/>
            </a:pPr>
            <a:r>
              <a:rPr lang="en-CA" sz="2000" dirty="0">
                <a:effectLst/>
              </a:rPr>
              <a:t>Focus on low-mass Dark Matter: </a:t>
            </a:r>
          </a:p>
          <a:p>
            <a:pPr marL="742950" lvl="1" indent="-285750">
              <a:buClr>
                <a:srgbClr val="00B0F0"/>
              </a:buClr>
              <a:buFont typeface="Wingdings" charset="2"/>
              <a:buChar char="§"/>
            </a:pPr>
            <a:r>
              <a:rPr lang="en-CA" sz="2000" dirty="0">
                <a:effectLst/>
              </a:rPr>
              <a:t>few GeV range, with sensitivity down to eV range</a:t>
            </a:r>
            <a:endParaRPr lang="en-CA" sz="2000" dirty="0"/>
          </a:p>
          <a:p>
            <a:pPr marL="285750" indent="-285750">
              <a:buClr>
                <a:srgbClr val="00B0F0"/>
              </a:buClr>
              <a:buFont typeface="Wingdings" charset="2"/>
              <a:buChar char="§"/>
            </a:pPr>
            <a:r>
              <a:rPr lang="en-CA" sz="2000" dirty="0">
                <a:effectLst/>
              </a:rPr>
              <a:t>Completing construction at SNOLAB</a:t>
            </a:r>
          </a:p>
          <a:p>
            <a:pPr marL="742950" lvl="1" indent="-285750">
              <a:buClr>
                <a:srgbClr val="00B0F0"/>
              </a:buClr>
              <a:buFont typeface="Wingdings" charset="2"/>
              <a:buChar char="§"/>
            </a:pPr>
            <a:r>
              <a:rPr lang="en-US" sz="2000" dirty="0">
                <a:ea typeface="Helvetica Neue" panose="02000503000000020004" pitchFamily="2" charset="0"/>
                <a:cs typeface="Helvetica Neue" panose="02000503000000020004" pitchFamily="2" charset="0"/>
              </a:rPr>
              <a:t>First two detector towers arranging at SNOLAB on May 14</a:t>
            </a:r>
            <a:r>
              <a:rPr lang="en-US" sz="2000" baseline="30000" dirty="0">
                <a:ea typeface="Helvetica Neue" panose="02000503000000020004" pitchFamily="2" charset="0"/>
                <a:cs typeface="Helvetica Neue" panose="02000503000000020004" pitchFamily="2" charset="0"/>
              </a:rPr>
              <a:t>th</a:t>
            </a:r>
            <a:r>
              <a:rPr lang="en-US" sz="2000" dirty="0">
                <a:ea typeface="Helvetica Neue" panose="02000503000000020004" pitchFamily="2" charset="0"/>
                <a:cs typeface="Helvetica Neue" panose="02000503000000020004" pitchFamily="2" charset="0"/>
              </a:rPr>
              <a:t> </a:t>
            </a:r>
            <a:endParaRPr lang="en-CA" sz="2000" dirty="0">
              <a:effectLst/>
            </a:endParaRPr>
          </a:p>
          <a:p>
            <a:pPr marL="285750" indent="-285750">
              <a:buClr>
                <a:srgbClr val="00B0F0"/>
              </a:buClr>
              <a:buFont typeface="Wingdings" charset="2"/>
              <a:buChar char="§"/>
            </a:pPr>
            <a:r>
              <a:rPr lang="en-US" sz="2000" dirty="0">
                <a:ea typeface="Helvetica Neue" panose="02000503000000020004" pitchFamily="2" charset="0"/>
                <a:cs typeface="Helvetica Neue" panose="02000503000000020004" pitchFamily="2" charset="0"/>
              </a:rPr>
              <a:t>CUTE (cryogenic underground test facility – to become </a:t>
            </a:r>
            <a:r>
              <a:rPr lang="en-CA" sz="2000" dirty="0">
                <a:effectLst/>
              </a:rPr>
              <a:t>SNOLAB user facility)</a:t>
            </a:r>
          </a:p>
          <a:p>
            <a:pPr marL="285750" indent="-285750">
              <a:buClr>
                <a:srgbClr val="00B0F0"/>
              </a:buClr>
              <a:buFont typeface="Wingdings" charset="2"/>
              <a:buChar char="§"/>
            </a:pPr>
            <a:endParaRPr lang="en-US" sz="2000" dirty="0">
              <a:ea typeface="Helvetica Neue" panose="02000503000000020004" pitchFamily="2" charset="0"/>
              <a:cs typeface="Helvetica Neue" panose="02000503000000020004" pitchFamily="2" charset="0"/>
            </a:endParaRPr>
          </a:p>
          <a:p>
            <a:pPr lvl="1">
              <a:buClr>
                <a:srgbClr val="00B0F0"/>
              </a:buClr>
            </a:pPr>
            <a:endParaRPr lang="en-CA" sz="2000" dirty="0">
              <a:solidFill>
                <a:srgbClr val="0063BC"/>
              </a:solidFill>
            </a:endParaRPr>
          </a:p>
          <a:p>
            <a:pPr marL="285750" indent="-285750">
              <a:buClr>
                <a:srgbClr val="00B0F0"/>
              </a:buClr>
              <a:buFont typeface="Wingdings" charset="2"/>
              <a:buChar char="§"/>
            </a:pPr>
            <a:endParaRPr lang="en-CA" sz="2000" dirty="0">
              <a:effectLst/>
            </a:endParaRPr>
          </a:p>
          <a:p>
            <a:pPr marL="285750" indent="-285750">
              <a:buClr>
                <a:srgbClr val="00B0F0"/>
              </a:buClr>
              <a:buFont typeface="Wingdings" charset="2"/>
              <a:buChar char="§"/>
            </a:pPr>
            <a:endParaRPr lang="en-US" sz="2000" dirty="0">
              <a:latin typeface="Calibri" panose="020F0502020204030204" pitchFamily="34" charset="0"/>
              <a:cs typeface="Calibri" panose="020F0502020204030204" pitchFamily="34" charset="0"/>
            </a:endParaRPr>
          </a:p>
          <a:p>
            <a:pPr>
              <a:buClr>
                <a:srgbClr val="00B0F0"/>
              </a:buClr>
            </a:pPr>
            <a:endParaRPr lang="en-US" sz="2000" dirty="0">
              <a:cs typeface="Arial"/>
            </a:endParaRPr>
          </a:p>
          <a:p>
            <a:pPr marL="742950" lvl="1" indent="-285750">
              <a:buClr>
                <a:srgbClr val="00B0F0"/>
              </a:buClr>
              <a:buFont typeface="Wingdings" charset="2"/>
              <a:buChar char="§"/>
            </a:pPr>
            <a:endParaRPr lang="en-CA" sz="2000" dirty="0"/>
          </a:p>
        </p:txBody>
      </p:sp>
      <p:pic>
        <p:nvPicPr>
          <p:cNvPr id="2" name="Picture 1" descr="page2image2519656048">
            <a:extLst>
              <a:ext uri="{FF2B5EF4-FFF2-40B4-BE49-F238E27FC236}">
                <a16:creationId xmlns:a16="http://schemas.microsoft.com/office/drawing/2014/main" id="{B4F5FA39-CEC1-95C2-93C2-775E8C2F3AC9}"/>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700262" y="3352786"/>
            <a:ext cx="45974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page1image1542708864">
            <a:extLst>
              <a:ext uri="{FF2B5EF4-FFF2-40B4-BE49-F238E27FC236}">
                <a16:creationId xmlns:a16="http://schemas.microsoft.com/office/drawing/2014/main" id="{1DBAF694-4233-A160-3046-9508F7DA001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870235" y="831641"/>
            <a:ext cx="2372441" cy="1872004"/>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page1image1542700416">
            <a:extLst>
              <a:ext uri="{FF2B5EF4-FFF2-40B4-BE49-F238E27FC236}">
                <a16:creationId xmlns:a16="http://schemas.microsoft.com/office/drawing/2014/main" id="{FEFF4B56-B870-1C16-4B0B-3FF3B6D7408A}"/>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608657" y="3340086"/>
            <a:ext cx="2895600" cy="34544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8F37CA11-5E89-7078-C4C6-72FFD3EBBE3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318458" y="3340086"/>
            <a:ext cx="1185799" cy="2002367"/>
          </a:xfrm>
          <a:prstGeom prst="rect">
            <a:avLst/>
          </a:prstGeom>
        </p:spPr>
      </p:pic>
      <p:sp>
        <p:nvSpPr>
          <p:cNvPr id="13" name="TextBox 12">
            <a:extLst>
              <a:ext uri="{FF2B5EF4-FFF2-40B4-BE49-F238E27FC236}">
                <a16:creationId xmlns:a16="http://schemas.microsoft.com/office/drawing/2014/main" id="{4A191F3B-7EF3-BBAF-5559-19E558CDFC37}"/>
              </a:ext>
            </a:extLst>
          </p:cNvPr>
          <p:cNvSpPr txBox="1"/>
          <p:nvPr/>
        </p:nvSpPr>
        <p:spPr>
          <a:xfrm>
            <a:off x="397896" y="3798909"/>
            <a:ext cx="3302366" cy="2246769"/>
          </a:xfrm>
          <a:prstGeom prst="rect">
            <a:avLst/>
          </a:prstGeom>
          <a:noFill/>
        </p:spPr>
        <p:txBody>
          <a:bodyPr wrap="square" rtlCol="0">
            <a:spAutoFit/>
          </a:bodyPr>
          <a:lstStyle/>
          <a:p>
            <a:pPr marL="285750" indent="-285750">
              <a:buClr>
                <a:srgbClr val="00B0F0"/>
              </a:buClr>
              <a:buFont typeface="Wingdings" charset="2"/>
              <a:buChar char="§"/>
            </a:pPr>
            <a:endParaRPr lang="en-CA" sz="2000" dirty="0">
              <a:solidFill>
                <a:srgbClr val="0063BC"/>
              </a:solidFill>
              <a:effectLst/>
            </a:endParaRPr>
          </a:p>
          <a:p>
            <a:pPr marL="285750" indent="-285750">
              <a:buClr>
                <a:srgbClr val="00B0F0"/>
              </a:buClr>
              <a:buFont typeface="Wingdings" charset="2"/>
              <a:buChar char="§"/>
            </a:pPr>
            <a:r>
              <a:rPr lang="en-CA" sz="2000" dirty="0">
                <a:solidFill>
                  <a:srgbClr val="05B0F0"/>
                </a:solidFill>
              </a:rPr>
              <a:t>Expect 5-year data taking run to start this year</a:t>
            </a:r>
          </a:p>
          <a:p>
            <a:pPr marL="285750" indent="-285750">
              <a:buClr>
                <a:srgbClr val="00B0F0"/>
              </a:buClr>
              <a:buFont typeface="Wingdings" charset="2"/>
              <a:buChar char="§"/>
            </a:pPr>
            <a:r>
              <a:rPr lang="en-CA" sz="2000" dirty="0">
                <a:solidFill>
                  <a:srgbClr val="05B0F0"/>
                </a:solidFill>
              </a:rPr>
              <a:t>By 2030, expect worlds most sensitive low mass Dark Matter search results</a:t>
            </a:r>
            <a:endParaRPr lang="en-US" sz="2000" dirty="0">
              <a:cs typeface="Arial"/>
            </a:endParaRPr>
          </a:p>
          <a:p>
            <a:pPr marL="742950" lvl="1" indent="-285750">
              <a:buClr>
                <a:srgbClr val="00B0F0"/>
              </a:buClr>
              <a:buFont typeface="Wingdings" charset="2"/>
              <a:buChar char="§"/>
            </a:pPr>
            <a:endParaRPr lang="en-CA" sz="2000" dirty="0"/>
          </a:p>
        </p:txBody>
      </p:sp>
    </p:spTree>
    <p:extLst>
      <p:ext uri="{BB962C8B-B14F-4D97-AF65-F5344CB8AC3E}">
        <p14:creationId xmlns:p14="http://schemas.microsoft.com/office/powerpoint/2010/main" val="15244425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4D69EAD4-2494-414D-9120-A2C6FDC90870}"/>
              </a:ext>
            </a:extLst>
          </p:cNvPr>
          <p:cNvSpPr txBox="1">
            <a:spLocks/>
          </p:cNvSpPr>
          <p:nvPr/>
        </p:nvSpPr>
        <p:spPr>
          <a:xfrm>
            <a:off x="493666" y="812322"/>
            <a:ext cx="10541042" cy="68833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000" b="1" i="0" kern="1200">
                <a:solidFill>
                  <a:srgbClr val="00B0F0"/>
                </a:solidFill>
                <a:latin typeface="Arial" charset="0"/>
                <a:ea typeface="Arial" charset="0"/>
                <a:cs typeface="Arial" charset="0"/>
              </a:defRPr>
            </a:lvl1pPr>
          </a:lstStyle>
          <a:p>
            <a:r>
              <a:rPr lang="en-US" sz="3000" dirty="0"/>
              <a:t>PHORWARD</a:t>
            </a:r>
          </a:p>
        </p:txBody>
      </p:sp>
      <p:sp>
        <p:nvSpPr>
          <p:cNvPr id="7" name="TextBox 6">
            <a:extLst>
              <a:ext uri="{FF2B5EF4-FFF2-40B4-BE49-F238E27FC236}">
                <a16:creationId xmlns:a16="http://schemas.microsoft.com/office/drawing/2014/main" id="{F1D8BC3F-38F6-1842-AD82-C6C26394DACD}"/>
              </a:ext>
            </a:extLst>
          </p:cNvPr>
          <p:cNvSpPr txBox="1"/>
          <p:nvPr/>
        </p:nvSpPr>
        <p:spPr>
          <a:xfrm>
            <a:off x="640225" y="1446055"/>
            <a:ext cx="8486736" cy="4401205"/>
          </a:xfrm>
          <a:prstGeom prst="rect">
            <a:avLst/>
          </a:prstGeom>
          <a:noFill/>
        </p:spPr>
        <p:txBody>
          <a:bodyPr wrap="square" rtlCol="0">
            <a:spAutoFit/>
          </a:bodyPr>
          <a:lstStyle/>
          <a:p>
            <a:pPr marL="285750" indent="-285750">
              <a:buClr>
                <a:srgbClr val="00B0F0"/>
              </a:buClr>
              <a:buFont typeface="Wingdings" charset="2"/>
              <a:buChar char="§"/>
            </a:pPr>
            <a:r>
              <a:rPr lang="en-CA" sz="2000" dirty="0">
                <a:solidFill>
                  <a:srgbClr val="000000"/>
                </a:solidFill>
                <a:effectLst/>
              </a:rPr>
              <a:t>Physics focus on </a:t>
            </a:r>
          </a:p>
          <a:p>
            <a:pPr marL="742950" lvl="1" indent="-285750">
              <a:buClr>
                <a:srgbClr val="00B0F0"/>
              </a:buClr>
              <a:buFont typeface="Wingdings" charset="2"/>
              <a:buChar char="§"/>
            </a:pPr>
            <a:r>
              <a:rPr lang="en-CA" sz="2000" dirty="0">
                <a:solidFill>
                  <a:srgbClr val="000000"/>
                </a:solidFill>
              </a:rPr>
              <a:t>W</a:t>
            </a:r>
            <a:r>
              <a:rPr lang="en-CA" sz="2000" dirty="0">
                <a:solidFill>
                  <a:srgbClr val="000000"/>
                </a:solidFill>
                <a:effectLst/>
              </a:rPr>
              <a:t>eak decay (PIONEER and </a:t>
            </a:r>
            <a:r>
              <a:rPr lang="en-CA" sz="2000" dirty="0" err="1">
                <a:solidFill>
                  <a:srgbClr val="000000"/>
                </a:solidFill>
                <a:effectLst/>
              </a:rPr>
              <a:t>nEXO</a:t>
            </a:r>
            <a:r>
              <a:rPr lang="en-CA" sz="2000" dirty="0">
                <a:solidFill>
                  <a:srgbClr val="000000"/>
                </a:solidFill>
                <a:effectLst/>
              </a:rPr>
              <a:t>) </a:t>
            </a:r>
          </a:p>
          <a:p>
            <a:pPr marL="742950" lvl="1" indent="-285750">
              <a:buClr>
                <a:srgbClr val="00B0F0"/>
              </a:buClr>
              <a:buFont typeface="Wingdings" charset="2"/>
              <a:buChar char="§"/>
            </a:pPr>
            <a:r>
              <a:rPr lang="en-CA" sz="2000" dirty="0">
                <a:solidFill>
                  <a:srgbClr val="000000"/>
                </a:solidFill>
              </a:rPr>
              <a:t>D</a:t>
            </a:r>
            <a:r>
              <a:rPr lang="en-CA" sz="2000" dirty="0">
                <a:solidFill>
                  <a:srgbClr val="000000"/>
                </a:solidFill>
                <a:effectLst/>
              </a:rPr>
              <a:t>ark </a:t>
            </a:r>
            <a:r>
              <a:rPr lang="en-CA" sz="2000" dirty="0">
                <a:solidFill>
                  <a:srgbClr val="000000"/>
                </a:solidFill>
              </a:rPr>
              <a:t>M</a:t>
            </a:r>
            <a:r>
              <a:rPr lang="en-CA" sz="2000" dirty="0">
                <a:solidFill>
                  <a:srgbClr val="000000"/>
                </a:solidFill>
                <a:effectLst/>
              </a:rPr>
              <a:t>atter (DEAP, </a:t>
            </a:r>
            <a:r>
              <a:rPr lang="en-CA" sz="2000" dirty="0" err="1">
                <a:solidFill>
                  <a:srgbClr val="000000"/>
                </a:solidFill>
                <a:effectLst/>
              </a:rPr>
              <a:t>DarkSide</a:t>
            </a:r>
            <a:r>
              <a:rPr lang="en-CA" sz="2000" dirty="0">
                <a:solidFill>
                  <a:srgbClr val="000000"/>
                </a:solidFill>
                <a:effectLst/>
              </a:rPr>
              <a:t>, and ARGO)</a:t>
            </a:r>
          </a:p>
          <a:p>
            <a:pPr marL="285750" indent="-285750">
              <a:buClr>
                <a:srgbClr val="00B0F0"/>
              </a:buClr>
              <a:buFont typeface="Wingdings" charset="2"/>
              <a:buChar char="§"/>
            </a:pPr>
            <a:r>
              <a:rPr lang="en-CA" sz="2000" dirty="0">
                <a:solidFill>
                  <a:srgbClr val="000000"/>
                </a:solidFill>
                <a:effectLst/>
              </a:rPr>
              <a:t>Technology focus on single photon detector (</a:t>
            </a:r>
            <a:r>
              <a:rPr lang="en-CA" sz="2000" dirty="0" err="1">
                <a:solidFill>
                  <a:srgbClr val="000000"/>
                </a:solidFill>
                <a:effectLst/>
              </a:rPr>
              <a:t>SiPM</a:t>
            </a:r>
            <a:r>
              <a:rPr lang="en-CA" sz="2000" dirty="0">
                <a:solidFill>
                  <a:srgbClr val="000000"/>
                </a:solidFill>
                <a:effectLst/>
              </a:rPr>
              <a:t>) with noble liquids (Xe, </a:t>
            </a:r>
            <a:r>
              <a:rPr lang="en-CA" sz="2000" dirty="0" err="1">
                <a:solidFill>
                  <a:srgbClr val="000000"/>
                </a:solidFill>
                <a:effectLst/>
              </a:rPr>
              <a:t>Ar</a:t>
            </a:r>
            <a:r>
              <a:rPr lang="en-CA" sz="2000" dirty="0">
                <a:solidFill>
                  <a:srgbClr val="000000"/>
                </a:solidFill>
              </a:rPr>
              <a:t>)</a:t>
            </a:r>
          </a:p>
          <a:p>
            <a:pPr marL="285750" indent="-285750">
              <a:buClr>
                <a:srgbClr val="00B0F0"/>
              </a:buClr>
              <a:buFont typeface="Wingdings" charset="2"/>
              <a:buChar char="§"/>
            </a:pPr>
            <a:endParaRPr lang="en-CA" sz="1000" b="0" i="0" u="none" strike="noStrike" dirty="0">
              <a:solidFill>
                <a:srgbClr val="000000"/>
              </a:solidFill>
              <a:effectLst/>
            </a:endParaRPr>
          </a:p>
          <a:p>
            <a:pPr marL="285750" indent="-285750">
              <a:buClr>
                <a:srgbClr val="00B0F0"/>
              </a:buClr>
              <a:buFont typeface="Wingdings" charset="2"/>
              <a:buChar char="§"/>
            </a:pPr>
            <a:r>
              <a:rPr lang="en-CA" sz="2000" dirty="0">
                <a:solidFill>
                  <a:srgbClr val="000000"/>
                </a:solidFill>
              </a:rPr>
              <a:t>World class </a:t>
            </a:r>
            <a:r>
              <a:rPr lang="en-CA" sz="2000" b="0" i="0" u="none" strike="noStrike" dirty="0" err="1">
                <a:solidFill>
                  <a:srgbClr val="000000"/>
                </a:solidFill>
                <a:effectLst/>
              </a:rPr>
              <a:t>SiPM</a:t>
            </a:r>
            <a:r>
              <a:rPr lang="en-CA" sz="2000" b="0" i="0" u="none" strike="noStrike" dirty="0">
                <a:solidFill>
                  <a:srgbClr val="000000"/>
                </a:solidFill>
                <a:effectLst/>
              </a:rPr>
              <a:t> developments and characterization</a:t>
            </a:r>
          </a:p>
          <a:p>
            <a:pPr marL="742950" lvl="1" indent="-285750">
              <a:buClr>
                <a:srgbClr val="00B0F0"/>
              </a:buClr>
              <a:buFont typeface="Wingdings" charset="2"/>
              <a:buChar char="§"/>
            </a:pPr>
            <a:r>
              <a:rPr lang="en-CA" sz="2000" b="0" i="0" u="none" strike="noStrike" dirty="0">
                <a:solidFill>
                  <a:srgbClr val="000000"/>
                </a:solidFill>
                <a:effectLst/>
              </a:rPr>
              <a:t>VERA: Vacuum Efficiency Reflectivity and Absorption setup </a:t>
            </a:r>
          </a:p>
          <a:p>
            <a:pPr marL="742950" lvl="1" indent="-285750">
              <a:buClr>
                <a:srgbClr val="00B0F0"/>
              </a:buClr>
              <a:buFont typeface="Wingdings" charset="2"/>
              <a:buChar char="§"/>
            </a:pPr>
            <a:r>
              <a:rPr lang="en-CA" sz="2000" b="0" i="0" u="none" strike="noStrike" dirty="0">
                <a:solidFill>
                  <a:srgbClr val="000000"/>
                </a:solidFill>
                <a:effectLst/>
              </a:rPr>
              <a:t>MIEL: Microscope for the Injection and Emission of Light</a:t>
            </a:r>
          </a:p>
          <a:p>
            <a:pPr marL="285750" indent="-285750">
              <a:buClr>
                <a:srgbClr val="00B0F0"/>
              </a:buClr>
              <a:buFont typeface="Wingdings" charset="2"/>
              <a:buChar char="§"/>
            </a:pPr>
            <a:endParaRPr lang="en-US" sz="2000" dirty="0">
              <a:ea typeface="Helvetica Neue" panose="02000503000000020004" pitchFamily="2" charset="0"/>
              <a:cs typeface="Helvetica Neue" panose="02000503000000020004" pitchFamily="2" charset="0"/>
            </a:endParaRPr>
          </a:p>
          <a:p>
            <a:pPr lvl="1">
              <a:buClr>
                <a:srgbClr val="00B0F0"/>
              </a:buClr>
            </a:pPr>
            <a:endParaRPr lang="en-CA" sz="2000" dirty="0">
              <a:solidFill>
                <a:srgbClr val="0063BC"/>
              </a:solidFill>
            </a:endParaRPr>
          </a:p>
          <a:p>
            <a:pPr marL="285750" indent="-285750">
              <a:buClr>
                <a:srgbClr val="00B0F0"/>
              </a:buClr>
              <a:buFont typeface="Wingdings" charset="2"/>
              <a:buChar char="§"/>
            </a:pPr>
            <a:endParaRPr lang="en-CA" sz="2000" dirty="0">
              <a:effectLst/>
            </a:endParaRPr>
          </a:p>
          <a:p>
            <a:pPr marL="285750" indent="-285750">
              <a:buClr>
                <a:srgbClr val="00B0F0"/>
              </a:buClr>
              <a:buFont typeface="Wingdings" charset="2"/>
              <a:buChar char="§"/>
            </a:pPr>
            <a:endParaRPr lang="en-US" sz="2000" dirty="0">
              <a:latin typeface="Calibri" panose="020F0502020204030204" pitchFamily="34" charset="0"/>
              <a:cs typeface="Calibri" panose="020F0502020204030204" pitchFamily="34" charset="0"/>
            </a:endParaRPr>
          </a:p>
          <a:p>
            <a:pPr>
              <a:buClr>
                <a:srgbClr val="00B0F0"/>
              </a:buClr>
            </a:pPr>
            <a:endParaRPr lang="en-US" sz="2000" dirty="0">
              <a:cs typeface="Arial"/>
            </a:endParaRPr>
          </a:p>
          <a:p>
            <a:pPr marL="742950" lvl="1" indent="-285750">
              <a:buClr>
                <a:srgbClr val="00B0F0"/>
              </a:buClr>
              <a:buFont typeface="Wingdings" charset="2"/>
              <a:buChar char="§"/>
            </a:pPr>
            <a:endParaRPr lang="en-CA" sz="2000" dirty="0"/>
          </a:p>
        </p:txBody>
      </p:sp>
      <p:pic>
        <p:nvPicPr>
          <p:cNvPr id="9" name="Picture 8" descr="A picture containing athletic game, indoor, seat&#10;&#10;Description automatically generated">
            <a:extLst>
              <a:ext uri="{FF2B5EF4-FFF2-40B4-BE49-F238E27FC236}">
                <a16:creationId xmlns:a16="http://schemas.microsoft.com/office/drawing/2014/main" id="{68FA9D0F-95DB-614A-9C82-2299CB5F911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807988" y="3683861"/>
            <a:ext cx="2593213" cy="3045600"/>
          </a:xfrm>
          <a:prstGeom prst="rect">
            <a:avLst/>
          </a:prstGeom>
        </p:spPr>
      </p:pic>
      <p:pic>
        <p:nvPicPr>
          <p:cNvPr id="12" name="Picture 11">
            <a:extLst>
              <a:ext uri="{FF2B5EF4-FFF2-40B4-BE49-F238E27FC236}">
                <a16:creationId xmlns:a16="http://schemas.microsoft.com/office/drawing/2014/main" id="{35D60B5F-0E07-9593-D6E4-C91DF4435C2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120611" y="850402"/>
            <a:ext cx="2577723" cy="1892904"/>
          </a:xfrm>
          <a:prstGeom prst="rect">
            <a:avLst/>
          </a:prstGeom>
        </p:spPr>
      </p:pic>
      <p:pic>
        <p:nvPicPr>
          <p:cNvPr id="14" name="image6.jpeg" descr="Diagram  Description automatically generated">
            <a:extLst>
              <a:ext uri="{FF2B5EF4-FFF2-40B4-BE49-F238E27FC236}">
                <a16:creationId xmlns:a16="http://schemas.microsoft.com/office/drawing/2014/main" id="{2300B6FD-AA77-35A5-6F9A-B9037D2539F5}"/>
              </a:ext>
            </a:extLst>
          </p:cNvPr>
          <p:cNvPicPr>
            <a:picLocks noChangeAspect="1" noChangeArrowheads="1"/>
          </p:cNvPicPr>
          <p:nvPr/>
        </p:nvPicPr>
        <p:blipFill>
          <a:blip r:embed="rId5" r:link="rId6" cstate="screen">
            <a:extLst>
              <a:ext uri="{28A0092B-C50C-407E-A947-70E740481C1C}">
                <a14:useLocalDpi xmlns:a14="http://schemas.microsoft.com/office/drawing/2010/main"/>
              </a:ext>
            </a:extLst>
          </a:blip>
          <a:srcRect/>
          <a:stretch>
            <a:fillRect/>
          </a:stretch>
        </p:blipFill>
        <p:spPr bwMode="auto">
          <a:xfrm>
            <a:off x="332004" y="4147331"/>
            <a:ext cx="4773494" cy="2582130"/>
          </a:xfrm>
          <a:prstGeom prst="rect">
            <a:avLst/>
          </a:prstGeom>
          <a:noFill/>
          <a:extLst>
            <a:ext uri="{909E8E84-426E-40DD-AFC4-6F175D3DCCD1}">
              <a14:hiddenFill xmlns:a14="http://schemas.microsoft.com/office/drawing/2010/main">
                <a:solidFill>
                  <a:srgbClr val="FFFFFF"/>
                </a:solidFill>
              </a14:hiddenFill>
            </a:ext>
          </a:extLst>
        </p:spPr>
      </p:pic>
      <p:sp>
        <p:nvSpPr>
          <p:cNvPr id="15" name="Fully Assembled multi-PMT">
            <a:extLst>
              <a:ext uri="{FF2B5EF4-FFF2-40B4-BE49-F238E27FC236}">
                <a16:creationId xmlns:a16="http://schemas.microsoft.com/office/drawing/2014/main" id="{0660C3B3-5419-735C-B611-813CBB608C26}"/>
              </a:ext>
            </a:extLst>
          </p:cNvPr>
          <p:cNvSpPr txBox="1"/>
          <p:nvPr/>
        </p:nvSpPr>
        <p:spPr>
          <a:xfrm>
            <a:off x="9297639" y="450814"/>
            <a:ext cx="2894361" cy="3795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r>
              <a:rPr dirty="0">
                <a:latin typeface="+mj-lt"/>
              </a:rPr>
              <a:t>Fully </a:t>
            </a:r>
            <a:r>
              <a:rPr lang="en-CA" dirty="0">
                <a:latin typeface="+mj-lt"/>
              </a:rPr>
              <a:t>a</a:t>
            </a:r>
            <a:r>
              <a:rPr dirty="0" err="1">
                <a:latin typeface="+mj-lt"/>
              </a:rPr>
              <a:t>ssembled</a:t>
            </a:r>
            <a:r>
              <a:rPr dirty="0">
                <a:latin typeface="+mj-lt"/>
              </a:rPr>
              <a:t> </a:t>
            </a:r>
            <a:r>
              <a:rPr lang="en-CA" dirty="0" err="1">
                <a:latin typeface="+mj-lt"/>
              </a:rPr>
              <a:t>SiPM</a:t>
            </a:r>
            <a:endParaRPr dirty="0">
              <a:latin typeface="+mj-lt"/>
            </a:endParaRPr>
          </a:p>
        </p:txBody>
      </p:sp>
      <p:sp>
        <p:nvSpPr>
          <p:cNvPr id="16" name="Fully Assembled multi-PMT">
            <a:extLst>
              <a:ext uri="{FF2B5EF4-FFF2-40B4-BE49-F238E27FC236}">
                <a16:creationId xmlns:a16="http://schemas.microsoft.com/office/drawing/2014/main" id="{5F6BB01D-810F-D3A6-3AF7-00D7B204C1AD}"/>
              </a:ext>
            </a:extLst>
          </p:cNvPr>
          <p:cNvSpPr txBox="1"/>
          <p:nvPr/>
        </p:nvSpPr>
        <p:spPr>
          <a:xfrm>
            <a:off x="8657414" y="2952864"/>
            <a:ext cx="2894361" cy="6565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algn="ctr"/>
            <a:r>
              <a:rPr lang="en-CA" dirty="0">
                <a:latin typeface="+mj-lt"/>
              </a:rPr>
              <a:t>Light only liquid Xenon experiment </a:t>
            </a:r>
            <a:r>
              <a:rPr lang="en-CA" dirty="0" err="1">
                <a:latin typeface="+mj-lt"/>
              </a:rPr>
              <a:t>LoLX</a:t>
            </a:r>
            <a:r>
              <a:rPr lang="en-CA" dirty="0">
                <a:latin typeface="+mj-lt"/>
              </a:rPr>
              <a:t> with McGill</a:t>
            </a:r>
            <a:endParaRPr dirty="0">
              <a:latin typeface="+mj-lt"/>
            </a:endParaRPr>
          </a:p>
        </p:txBody>
      </p:sp>
      <p:sp>
        <p:nvSpPr>
          <p:cNvPr id="18" name="TextBox 17">
            <a:extLst>
              <a:ext uri="{FF2B5EF4-FFF2-40B4-BE49-F238E27FC236}">
                <a16:creationId xmlns:a16="http://schemas.microsoft.com/office/drawing/2014/main" id="{9EF8A2AE-811E-1553-214A-084CFA81BE14}"/>
              </a:ext>
            </a:extLst>
          </p:cNvPr>
          <p:cNvSpPr txBox="1"/>
          <p:nvPr/>
        </p:nvSpPr>
        <p:spPr>
          <a:xfrm>
            <a:off x="5105498" y="4199319"/>
            <a:ext cx="3454895" cy="2246769"/>
          </a:xfrm>
          <a:prstGeom prst="rect">
            <a:avLst/>
          </a:prstGeom>
          <a:noFill/>
        </p:spPr>
        <p:txBody>
          <a:bodyPr wrap="square" rtlCol="0">
            <a:spAutoFit/>
          </a:bodyPr>
          <a:lstStyle/>
          <a:p>
            <a:pPr marL="285750" indent="-285750">
              <a:buClr>
                <a:srgbClr val="00B0F0"/>
              </a:buClr>
              <a:buFont typeface="Wingdings" charset="2"/>
              <a:buChar char="§"/>
            </a:pPr>
            <a:r>
              <a:rPr lang="en-US" sz="2000" dirty="0" err="1"/>
              <a:t>nEXO</a:t>
            </a:r>
            <a:r>
              <a:rPr lang="en-US" sz="2000" dirty="0"/>
              <a:t> – next generation </a:t>
            </a:r>
            <a:r>
              <a:rPr lang="en-US" sz="2000" dirty="0" err="1"/>
              <a:t>neutrinoless</a:t>
            </a:r>
            <a:r>
              <a:rPr lang="en-US" sz="2000" dirty="0"/>
              <a:t> double beta decay experiment under consideration for SNOLAB</a:t>
            </a:r>
          </a:p>
          <a:p>
            <a:pPr marL="285750" indent="-285750">
              <a:buClr>
                <a:srgbClr val="00B0F0"/>
              </a:buClr>
              <a:buFont typeface="Wingdings" charset="2"/>
              <a:buChar char="§"/>
            </a:pPr>
            <a:r>
              <a:rPr lang="en-US" sz="2000" dirty="0"/>
              <a:t>Major procurement items (clean room, laser, cryogenic test system) progressing well</a:t>
            </a:r>
            <a:endParaRPr lang="en-CA" sz="2000" dirty="0">
              <a:solidFill>
                <a:srgbClr val="000000"/>
              </a:solidFill>
              <a:effectLst/>
            </a:endParaRPr>
          </a:p>
        </p:txBody>
      </p:sp>
    </p:spTree>
    <p:extLst>
      <p:ext uri="{BB962C8B-B14F-4D97-AF65-F5344CB8AC3E}">
        <p14:creationId xmlns:p14="http://schemas.microsoft.com/office/powerpoint/2010/main" val="23108471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4D69EAD4-2494-414D-9120-A2C6FDC90870}"/>
              </a:ext>
            </a:extLst>
          </p:cNvPr>
          <p:cNvSpPr txBox="1">
            <a:spLocks/>
          </p:cNvSpPr>
          <p:nvPr/>
        </p:nvSpPr>
        <p:spPr>
          <a:xfrm>
            <a:off x="493666" y="812322"/>
            <a:ext cx="10541042" cy="68833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000" b="1" i="0" kern="1200">
                <a:solidFill>
                  <a:srgbClr val="00B0F0"/>
                </a:solidFill>
                <a:latin typeface="Arial" charset="0"/>
                <a:ea typeface="Arial" charset="0"/>
                <a:cs typeface="Arial" charset="0"/>
              </a:defRPr>
            </a:lvl1pPr>
          </a:lstStyle>
          <a:p>
            <a:r>
              <a:rPr lang="en-US" sz="3000" dirty="0"/>
              <a:t>Dark Matter Search with Liquid Argon </a:t>
            </a:r>
          </a:p>
        </p:txBody>
      </p:sp>
      <p:sp>
        <p:nvSpPr>
          <p:cNvPr id="7" name="TextBox 6">
            <a:extLst>
              <a:ext uri="{FF2B5EF4-FFF2-40B4-BE49-F238E27FC236}">
                <a16:creationId xmlns:a16="http://schemas.microsoft.com/office/drawing/2014/main" id="{F1D8BC3F-38F6-1842-AD82-C6C26394DACD}"/>
              </a:ext>
            </a:extLst>
          </p:cNvPr>
          <p:cNvSpPr txBox="1"/>
          <p:nvPr/>
        </p:nvSpPr>
        <p:spPr>
          <a:xfrm>
            <a:off x="687744" y="1382286"/>
            <a:ext cx="9694506" cy="4093428"/>
          </a:xfrm>
          <a:prstGeom prst="rect">
            <a:avLst/>
          </a:prstGeom>
          <a:noFill/>
        </p:spPr>
        <p:txBody>
          <a:bodyPr wrap="square" rtlCol="0">
            <a:spAutoFit/>
          </a:bodyPr>
          <a:lstStyle/>
          <a:p>
            <a:pPr marL="285750" indent="-285750">
              <a:buClr>
                <a:srgbClr val="00B0F0"/>
              </a:buClr>
              <a:buFont typeface="Wingdings" charset="2"/>
              <a:buChar char="§"/>
            </a:pPr>
            <a:r>
              <a:rPr lang="en-CA" sz="2000" dirty="0">
                <a:solidFill>
                  <a:srgbClr val="000000"/>
                </a:solidFill>
                <a:effectLst/>
                <a:latin typeface="Calibri" panose="020F0502020204030204" pitchFamily="34" charset="0"/>
                <a:cs typeface="Calibri" panose="020F0502020204030204" pitchFamily="34" charset="0"/>
              </a:rPr>
              <a:t>DEAP-3600 </a:t>
            </a:r>
            <a:r>
              <a:rPr lang="en-CA" sz="2000" dirty="0">
                <a:solidFill>
                  <a:srgbClr val="000000"/>
                </a:solidFill>
                <a:latin typeface="Calibri" panose="020F0502020204030204" pitchFamily="34" charset="0"/>
                <a:cs typeface="Calibri" panose="020F0502020204030204" pitchFamily="34" charset="0"/>
              </a:rPr>
              <a:t>- </a:t>
            </a:r>
            <a:r>
              <a:rPr lang="en-CA" sz="2000" dirty="0">
                <a:solidFill>
                  <a:srgbClr val="000000"/>
                </a:solidFill>
                <a:effectLst/>
                <a:latin typeface="Calibri" panose="020F0502020204030204" pitchFamily="34" charset="0"/>
                <a:cs typeface="Calibri" panose="020F0502020204030204" pitchFamily="34" charset="0"/>
              </a:rPr>
              <a:t>3.6</a:t>
            </a:r>
            <a:r>
              <a:rPr lang="en-CA" sz="2000" dirty="0">
                <a:solidFill>
                  <a:srgbClr val="000000"/>
                </a:solidFill>
                <a:latin typeface="Calibri" panose="020F0502020204030204" pitchFamily="34" charset="0"/>
                <a:cs typeface="Calibri" panose="020F0502020204030204" pitchFamily="34" charset="0"/>
              </a:rPr>
              <a:t>t at SNOLAB </a:t>
            </a:r>
          </a:p>
          <a:p>
            <a:pPr marL="742950" lvl="1" indent="-285750">
              <a:buClr>
                <a:srgbClr val="00B0F0"/>
              </a:buClr>
              <a:buFont typeface="Wingdings" charset="2"/>
              <a:buChar char="§"/>
            </a:pPr>
            <a:r>
              <a:rPr lang="en-CA" sz="2000" dirty="0">
                <a:solidFill>
                  <a:srgbClr val="000000"/>
                </a:solidFill>
                <a:latin typeface="Calibri" panose="020F0502020204030204" pitchFamily="34" charset="0"/>
                <a:cs typeface="Calibri" panose="020F0502020204030204" pitchFamily="34" charset="0"/>
              </a:rPr>
              <a:t>Demonstrated particle ID and ultrapure acrylic cryostat</a:t>
            </a:r>
            <a:endParaRPr lang="en-CA" sz="2000" dirty="0">
              <a:solidFill>
                <a:srgbClr val="000000"/>
              </a:solidFill>
              <a:effectLst/>
            </a:endParaRPr>
          </a:p>
          <a:p>
            <a:pPr marL="285750" indent="-285750">
              <a:buClr>
                <a:srgbClr val="00B0F0"/>
              </a:buClr>
              <a:buFont typeface="Wingdings" charset="2"/>
              <a:buChar char="§"/>
            </a:pPr>
            <a:r>
              <a:rPr lang="en-CA" sz="2000" dirty="0">
                <a:solidFill>
                  <a:srgbClr val="000000"/>
                </a:solidFill>
                <a:effectLst/>
              </a:rPr>
              <a:t>DarkSide</a:t>
            </a:r>
            <a:r>
              <a:rPr lang="en-CA" sz="2000" dirty="0">
                <a:solidFill>
                  <a:srgbClr val="000000"/>
                </a:solidFill>
              </a:rPr>
              <a:t>-20k - </a:t>
            </a:r>
            <a:r>
              <a:rPr lang="en-CA" sz="2000" dirty="0">
                <a:effectLst/>
              </a:rPr>
              <a:t>50t at Gran </a:t>
            </a:r>
            <a:r>
              <a:rPr lang="en-CA" sz="2000" dirty="0" err="1">
                <a:effectLst/>
              </a:rPr>
              <a:t>Sasso</a:t>
            </a:r>
            <a:r>
              <a:rPr lang="en-CA" sz="2000" dirty="0">
                <a:effectLst/>
              </a:rPr>
              <a:t> </a:t>
            </a:r>
          </a:p>
          <a:p>
            <a:pPr marL="742950" lvl="1" indent="-285750">
              <a:buClr>
                <a:srgbClr val="00B0F0"/>
              </a:buClr>
              <a:buFont typeface="Wingdings" charset="2"/>
              <a:buChar char="§"/>
            </a:pPr>
            <a:r>
              <a:rPr lang="en-CA" sz="2000" dirty="0"/>
              <a:t>F</a:t>
            </a:r>
            <a:r>
              <a:rPr lang="en-CA" sz="2000" dirty="0">
                <a:effectLst/>
              </a:rPr>
              <a:t>irst large-scale use of cryogenic Si photon detection modules (PDMs)</a:t>
            </a:r>
          </a:p>
          <a:p>
            <a:pPr marL="742950" lvl="1" indent="-285750">
              <a:buClr>
                <a:srgbClr val="00B0F0"/>
              </a:buClr>
              <a:buFont typeface="Wingdings" charset="2"/>
              <a:buChar char="§"/>
            </a:pPr>
            <a:r>
              <a:rPr lang="en-CA" sz="2000" dirty="0"/>
              <a:t>W</a:t>
            </a:r>
            <a:r>
              <a:rPr lang="en-CA" sz="2000" dirty="0">
                <a:effectLst/>
              </a:rPr>
              <a:t>alls coated with wavelength shifter</a:t>
            </a:r>
          </a:p>
          <a:p>
            <a:pPr marL="285750" indent="-285750">
              <a:buClr>
                <a:srgbClr val="00B0F0"/>
              </a:buClr>
              <a:buFont typeface="Wingdings" charset="2"/>
              <a:buChar char="§"/>
            </a:pPr>
            <a:r>
              <a:rPr lang="en-CA" sz="2000" dirty="0">
                <a:solidFill>
                  <a:srgbClr val="000000"/>
                </a:solidFill>
              </a:rPr>
              <a:t>ARGO – 300t at SNOLAB</a:t>
            </a:r>
          </a:p>
          <a:p>
            <a:pPr marL="742950" lvl="1" indent="-285750">
              <a:buClr>
                <a:srgbClr val="00B0F0"/>
              </a:buClr>
              <a:buFont typeface="Wingdings" charset="2"/>
              <a:buChar char="§"/>
            </a:pPr>
            <a:r>
              <a:rPr lang="en-CA" sz="2000" dirty="0">
                <a:effectLst/>
              </a:rPr>
              <a:t>UV sensitive </a:t>
            </a:r>
            <a:r>
              <a:rPr lang="en-CA" sz="2000" dirty="0" err="1">
                <a:effectLst/>
              </a:rPr>
              <a:t>SiPM</a:t>
            </a:r>
            <a:r>
              <a:rPr lang="en-CA" sz="2000" dirty="0">
                <a:effectLst/>
              </a:rPr>
              <a:t>, photon to digital converter</a:t>
            </a:r>
            <a:endParaRPr lang="en-CA" sz="2000" b="0" i="0" u="none" strike="noStrike" dirty="0">
              <a:solidFill>
                <a:srgbClr val="000000"/>
              </a:solidFill>
              <a:effectLst/>
            </a:endParaRPr>
          </a:p>
          <a:p>
            <a:pPr marL="285750" indent="-285750">
              <a:buClr>
                <a:srgbClr val="00B0F0"/>
              </a:buClr>
              <a:buFont typeface="Wingdings" charset="2"/>
              <a:buChar char="§"/>
            </a:pPr>
            <a:endParaRPr lang="en-US" sz="2000" dirty="0">
              <a:ea typeface="Helvetica Neue" panose="02000503000000020004" pitchFamily="2" charset="0"/>
              <a:cs typeface="Helvetica Neue" panose="02000503000000020004" pitchFamily="2" charset="0"/>
            </a:endParaRPr>
          </a:p>
          <a:p>
            <a:pPr lvl="1">
              <a:buClr>
                <a:srgbClr val="00B0F0"/>
              </a:buClr>
            </a:pPr>
            <a:endParaRPr lang="en-CA" sz="2000" dirty="0">
              <a:solidFill>
                <a:srgbClr val="0063BC"/>
              </a:solidFill>
            </a:endParaRPr>
          </a:p>
          <a:p>
            <a:pPr marL="285750" indent="-285750">
              <a:buClr>
                <a:srgbClr val="00B0F0"/>
              </a:buClr>
              <a:buFont typeface="Wingdings" charset="2"/>
              <a:buChar char="§"/>
            </a:pPr>
            <a:endParaRPr lang="en-CA" sz="2000" dirty="0">
              <a:effectLst/>
            </a:endParaRPr>
          </a:p>
          <a:p>
            <a:pPr marL="285750" indent="-285750">
              <a:buClr>
                <a:srgbClr val="00B0F0"/>
              </a:buClr>
              <a:buFont typeface="Wingdings" charset="2"/>
              <a:buChar char="§"/>
            </a:pPr>
            <a:endParaRPr lang="en-US" sz="2000" dirty="0">
              <a:latin typeface="Calibri" panose="020F0502020204030204" pitchFamily="34" charset="0"/>
              <a:cs typeface="Calibri" panose="020F0502020204030204" pitchFamily="34" charset="0"/>
            </a:endParaRPr>
          </a:p>
          <a:p>
            <a:pPr>
              <a:buClr>
                <a:srgbClr val="00B0F0"/>
              </a:buClr>
            </a:pPr>
            <a:endParaRPr lang="en-US" sz="2000" dirty="0">
              <a:cs typeface="Arial"/>
            </a:endParaRPr>
          </a:p>
          <a:p>
            <a:pPr marL="742950" lvl="1" indent="-285750">
              <a:buClr>
                <a:srgbClr val="00B0F0"/>
              </a:buClr>
              <a:buFont typeface="Wingdings" charset="2"/>
              <a:buChar char="§"/>
            </a:pPr>
            <a:endParaRPr lang="en-CA" sz="2000" dirty="0"/>
          </a:p>
        </p:txBody>
      </p:sp>
      <p:pic>
        <p:nvPicPr>
          <p:cNvPr id="2" name="Picture 1">
            <a:extLst>
              <a:ext uri="{FF2B5EF4-FFF2-40B4-BE49-F238E27FC236}">
                <a16:creationId xmlns:a16="http://schemas.microsoft.com/office/drawing/2014/main" id="{269F8415-667A-3851-D844-E4F50EE3278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94519" y="3582444"/>
            <a:ext cx="5461557" cy="3275555"/>
          </a:xfrm>
          <a:prstGeom prst="rect">
            <a:avLst/>
          </a:prstGeom>
        </p:spPr>
      </p:pic>
      <p:pic>
        <p:nvPicPr>
          <p:cNvPr id="4" name="Picture 3">
            <a:extLst>
              <a:ext uri="{FF2B5EF4-FFF2-40B4-BE49-F238E27FC236}">
                <a16:creationId xmlns:a16="http://schemas.microsoft.com/office/drawing/2014/main" id="{AF71D9E1-696F-3E79-C0BC-04EEE473567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864811" y="586169"/>
            <a:ext cx="2639445" cy="2207786"/>
          </a:xfrm>
          <a:prstGeom prst="rect">
            <a:avLst/>
          </a:prstGeom>
        </p:spPr>
      </p:pic>
      <p:pic>
        <p:nvPicPr>
          <p:cNvPr id="5" name="Picture 4">
            <a:extLst>
              <a:ext uri="{FF2B5EF4-FFF2-40B4-BE49-F238E27FC236}">
                <a16:creationId xmlns:a16="http://schemas.microsoft.com/office/drawing/2014/main" id="{59C6E49F-C49C-49EA-93E2-92BF5131AB6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860279" y="3144613"/>
            <a:ext cx="2643977" cy="3409200"/>
          </a:xfrm>
          <a:prstGeom prst="rect">
            <a:avLst/>
          </a:prstGeom>
        </p:spPr>
      </p:pic>
      <p:sp>
        <p:nvSpPr>
          <p:cNvPr id="17" name="TextBox 16">
            <a:extLst>
              <a:ext uri="{FF2B5EF4-FFF2-40B4-BE49-F238E27FC236}">
                <a16:creationId xmlns:a16="http://schemas.microsoft.com/office/drawing/2014/main" id="{F9AC48FA-E8BA-840B-44D1-302BA5AEEE59}"/>
              </a:ext>
            </a:extLst>
          </p:cNvPr>
          <p:cNvSpPr txBox="1"/>
          <p:nvPr/>
        </p:nvSpPr>
        <p:spPr>
          <a:xfrm>
            <a:off x="158567" y="3879717"/>
            <a:ext cx="3302366" cy="1938992"/>
          </a:xfrm>
          <a:prstGeom prst="rect">
            <a:avLst/>
          </a:prstGeom>
          <a:noFill/>
        </p:spPr>
        <p:txBody>
          <a:bodyPr wrap="square" rtlCol="0">
            <a:spAutoFit/>
          </a:bodyPr>
          <a:lstStyle/>
          <a:p>
            <a:pPr marL="285750" indent="-285750">
              <a:buClr>
                <a:srgbClr val="00B0F0"/>
              </a:buClr>
              <a:buFont typeface="Wingdings" charset="2"/>
              <a:buChar char="§"/>
            </a:pPr>
            <a:endParaRPr lang="en-CA" sz="2000" dirty="0">
              <a:solidFill>
                <a:srgbClr val="0063BC"/>
              </a:solidFill>
              <a:effectLst/>
            </a:endParaRPr>
          </a:p>
          <a:p>
            <a:pPr marL="285750" indent="-285750">
              <a:buClr>
                <a:srgbClr val="00B0F0"/>
              </a:buClr>
              <a:buFont typeface="Wingdings" charset="2"/>
              <a:buChar char="§"/>
            </a:pPr>
            <a:r>
              <a:rPr lang="en-CA" sz="2000" dirty="0">
                <a:solidFill>
                  <a:srgbClr val="05B0F0"/>
                </a:solidFill>
              </a:rPr>
              <a:t>Sensitivity with liquid </a:t>
            </a:r>
            <a:r>
              <a:rPr lang="en-CA" sz="2000" dirty="0" err="1">
                <a:solidFill>
                  <a:srgbClr val="05B0F0"/>
                </a:solidFill>
              </a:rPr>
              <a:t>Ar</a:t>
            </a:r>
            <a:r>
              <a:rPr lang="en-CA" sz="2000" dirty="0">
                <a:solidFill>
                  <a:srgbClr val="05B0F0"/>
                </a:solidFill>
              </a:rPr>
              <a:t> will reach “neutrino floor”</a:t>
            </a:r>
          </a:p>
          <a:p>
            <a:pPr marL="285750" indent="-285750">
              <a:buClr>
                <a:srgbClr val="00B0F0"/>
              </a:buClr>
              <a:buFont typeface="Wingdings" charset="2"/>
              <a:buChar char="§"/>
            </a:pPr>
            <a:r>
              <a:rPr lang="en-CA" sz="2000" dirty="0">
                <a:solidFill>
                  <a:srgbClr val="05B0F0"/>
                </a:solidFill>
              </a:rPr>
              <a:t>By 2030, expect first results from DarkSide-20k</a:t>
            </a:r>
            <a:endParaRPr lang="en-US" sz="2000" dirty="0">
              <a:cs typeface="Arial"/>
            </a:endParaRPr>
          </a:p>
          <a:p>
            <a:pPr marL="742950" lvl="1" indent="-285750">
              <a:buClr>
                <a:srgbClr val="00B0F0"/>
              </a:buClr>
              <a:buFont typeface="Wingdings" charset="2"/>
              <a:buChar char="§"/>
            </a:pPr>
            <a:endParaRPr lang="en-CA" sz="2000" dirty="0"/>
          </a:p>
        </p:txBody>
      </p:sp>
    </p:spTree>
    <p:extLst>
      <p:ext uri="{BB962C8B-B14F-4D97-AF65-F5344CB8AC3E}">
        <p14:creationId xmlns:p14="http://schemas.microsoft.com/office/powerpoint/2010/main" val="28344268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85C32B7-5462-244C-A2F8-F3EA0C7ED451}"/>
              </a:ext>
            </a:extLst>
          </p:cNvPr>
          <p:cNvSpPr/>
          <p:nvPr/>
        </p:nvSpPr>
        <p:spPr>
          <a:xfrm>
            <a:off x="9545444" y="4789183"/>
            <a:ext cx="618498" cy="2118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1">
            <a:extLst>
              <a:ext uri="{FF2B5EF4-FFF2-40B4-BE49-F238E27FC236}">
                <a16:creationId xmlns:a16="http://schemas.microsoft.com/office/drawing/2014/main" id="{78EA73C9-393E-B385-E095-44D07731D014}"/>
              </a:ext>
            </a:extLst>
          </p:cNvPr>
          <p:cNvSpPr txBox="1">
            <a:spLocks/>
          </p:cNvSpPr>
          <p:nvPr/>
        </p:nvSpPr>
        <p:spPr>
          <a:xfrm>
            <a:off x="4571168" y="420149"/>
            <a:ext cx="2378975" cy="68833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000" b="1" i="0" kern="1200">
                <a:solidFill>
                  <a:srgbClr val="00B0F0"/>
                </a:solidFill>
                <a:latin typeface="Arial" charset="0"/>
                <a:ea typeface="Arial" charset="0"/>
                <a:cs typeface="Arial" charset="0"/>
              </a:defRPr>
            </a:lvl1pPr>
          </a:lstStyle>
          <a:p>
            <a:r>
              <a:rPr lang="en-US" sz="3000" dirty="0" err="1"/>
              <a:t>DarkLight</a:t>
            </a:r>
            <a:endParaRPr lang="en-US" sz="3000" dirty="0"/>
          </a:p>
        </p:txBody>
      </p:sp>
      <p:pic>
        <p:nvPicPr>
          <p:cNvPr id="4" name="Picture 3">
            <a:extLst>
              <a:ext uri="{FF2B5EF4-FFF2-40B4-BE49-F238E27FC236}">
                <a16:creationId xmlns:a16="http://schemas.microsoft.com/office/drawing/2014/main" id="{53A2E45B-FE65-FC4C-63A9-A4BD0B502E3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70195" y="2572396"/>
            <a:ext cx="5736763" cy="3869352"/>
          </a:xfrm>
          <a:prstGeom prst="rect">
            <a:avLst/>
          </a:prstGeom>
        </p:spPr>
      </p:pic>
      <p:sp>
        <p:nvSpPr>
          <p:cNvPr id="9" name="TextBox 8">
            <a:extLst>
              <a:ext uri="{FF2B5EF4-FFF2-40B4-BE49-F238E27FC236}">
                <a16:creationId xmlns:a16="http://schemas.microsoft.com/office/drawing/2014/main" id="{A21D7CC5-C37E-8574-57B3-EBB2728B1EB9}"/>
              </a:ext>
            </a:extLst>
          </p:cNvPr>
          <p:cNvSpPr txBox="1"/>
          <p:nvPr/>
        </p:nvSpPr>
        <p:spPr>
          <a:xfrm>
            <a:off x="352399" y="1200974"/>
            <a:ext cx="10816512" cy="2400657"/>
          </a:xfrm>
          <a:prstGeom prst="rect">
            <a:avLst/>
          </a:prstGeom>
          <a:noFill/>
        </p:spPr>
        <p:txBody>
          <a:bodyPr wrap="square" rtlCol="0">
            <a:spAutoFit/>
          </a:bodyPr>
          <a:lstStyle/>
          <a:p>
            <a:pPr marL="285750" indent="-285750">
              <a:spcBef>
                <a:spcPts val="600"/>
              </a:spcBef>
              <a:buClr>
                <a:srgbClr val="00B0F0"/>
              </a:buClr>
              <a:buFont typeface="Wingdings" charset="2"/>
              <a:buChar char="§"/>
            </a:pPr>
            <a:r>
              <a:rPr lang="en-US" sz="2000" dirty="0">
                <a:solidFill>
                  <a:srgbClr val="000000"/>
                </a:solidFill>
              </a:rPr>
              <a:t>N</a:t>
            </a:r>
            <a:r>
              <a:rPr lang="en-US" sz="2000" b="0" i="0" u="none" strike="noStrike" dirty="0">
                <a:solidFill>
                  <a:srgbClr val="000000"/>
                </a:solidFill>
                <a:effectLst/>
              </a:rPr>
              <a:t>ew experiment at ARIEL e-</a:t>
            </a:r>
            <a:r>
              <a:rPr lang="en-US" sz="2000" b="0" i="0" u="none" strike="noStrike" dirty="0" err="1">
                <a:solidFill>
                  <a:srgbClr val="000000"/>
                </a:solidFill>
                <a:effectLst/>
              </a:rPr>
              <a:t>linac</a:t>
            </a:r>
            <a:r>
              <a:rPr lang="en-US" sz="2000" b="0" i="0" u="none" strike="noStrike" dirty="0">
                <a:solidFill>
                  <a:srgbClr val="000000"/>
                </a:solidFill>
                <a:effectLst/>
              </a:rPr>
              <a:t> to search for new bosons around 10-20 MeV mass​ decaying to </a:t>
            </a:r>
            <a:r>
              <a:rPr lang="en-US" sz="2000" b="0" i="0" u="none" strike="noStrike" dirty="0" err="1">
                <a:solidFill>
                  <a:srgbClr val="000000"/>
                </a:solidFill>
                <a:effectLst/>
              </a:rPr>
              <a:t>e</a:t>
            </a:r>
            <a:r>
              <a:rPr lang="en-US" sz="2000" b="0" i="0" u="none" strike="noStrike" baseline="30000" dirty="0" err="1">
                <a:solidFill>
                  <a:srgbClr val="000000"/>
                </a:solidFill>
                <a:effectLst/>
              </a:rPr>
              <a:t>+</a:t>
            </a:r>
            <a:r>
              <a:rPr lang="en-US" sz="2000" b="0" i="0" u="none" strike="noStrike" dirty="0" err="1">
                <a:solidFill>
                  <a:srgbClr val="000000"/>
                </a:solidFill>
                <a:effectLst/>
              </a:rPr>
              <a:t>e</a:t>
            </a:r>
            <a:endParaRPr lang="en-US" sz="2000" baseline="30000" dirty="0">
              <a:solidFill>
                <a:srgbClr val="000000"/>
              </a:solidFill>
            </a:endParaRPr>
          </a:p>
          <a:p>
            <a:pPr marL="285750" indent="-285750">
              <a:spcBef>
                <a:spcPts val="600"/>
              </a:spcBef>
              <a:buClr>
                <a:srgbClr val="00B0F0"/>
              </a:buClr>
              <a:buFont typeface="Wingdings" charset="2"/>
              <a:buChar char="§"/>
            </a:pPr>
            <a:r>
              <a:rPr lang="en-US" sz="2000" b="0" i="0" u="none" strike="noStrike" dirty="0">
                <a:solidFill>
                  <a:srgbClr val="000000"/>
                </a:solidFill>
                <a:effectLst/>
              </a:rPr>
              <a:t>Experiment design essentially </a:t>
            </a:r>
            <a:r>
              <a:rPr lang="en-US" sz="2000" b="0" i="0" u="none" strike="noStrike" dirty="0" err="1">
                <a:solidFill>
                  <a:srgbClr val="000000"/>
                </a:solidFill>
                <a:effectLst/>
              </a:rPr>
              <a:t>finalised</a:t>
            </a:r>
            <a:r>
              <a:rPr lang="en-US" sz="2000" b="0" i="0" u="none" strike="noStrike" dirty="0">
                <a:solidFill>
                  <a:srgbClr val="000000"/>
                </a:solidFill>
                <a:effectLst/>
              </a:rPr>
              <a:t>, technical reviews in progress</a:t>
            </a:r>
          </a:p>
          <a:p>
            <a:pPr marL="285750" indent="-285750">
              <a:spcBef>
                <a:spcPts val="600"/>
              </a:spcBef>
              <a:buClr>
                <a:srgbClr val="00B0F0"/>
              </a:buClr>
              <a:buFont typeface="Wingdings" charset="2"/>
              <a:buChar char="§"/>
            </a:pPr>
            <a:r>
              <a:rPr lang="en-US" sz="2000" b="0" i="0" u="none" strike="noStrike" dirty="0">
                <a:solidFill>
                  <a:srgbClr val="000000"/>
                </a:solidFill>
                <a:effectLst/>
              </a:rPr>
              <a:t>Want to begin installation of 30 MeV experiment this fall</a:t>
            </a:r>
          </a:p>
          <a:p>
            <a:pPr marL="285750" indent="-285750">
              <a:buClr>
                <a:srgbClr val="00B0F0"/>
              </a:buClr>
              <a:buFont typeface="Wingdings" charset="2"/>
              <a:buChar char="§"/>
            </a:pPr>
            <a:endParaRPr lang="en-CA" sz="2000" dirty="0">
              <a:effectLst/>
            </a:endParaRPr>
          </a:p>
          <a:p>
            <a:pPr marL="285750" indent="-285750">
              <a:buClr>
                <a:srgbClr val="00B0F0"/>
              </a:buClr>
              <a:buFont typeface="Wingdings" charset="2"/>
              <a:buChar char="§"/>
            </a:pPr>
            <a:endParaRPr lang="en-US" sz="2000" dirty="0">
              <a:latin typeface="Calibri" panose="020F0502020204030204" pitchFamily="34" charset="0"/>
              <a:cs typeface="Calibri" panose="020F0502020204030204" pitchFamily="34" charset="0"/>
            </a:endParaRPr>
          </a:p>
          <a:p>
            <a:pPr>
              <a:buClr>
                <a:srgbClr val="00B0F0"/>
              </a:buClr>
            </a:pPr>
            <a:endParaRPr lang="en-US" sz="2000" dirty="0">
              <a:cs typeface="Arial"/>
            </a:endParaRPr>
          </a:p>
          <a:p>
            <a:pPr marL="742950" lvl="1" indent="-285750">
              <a:buClr>
                <a:srgbClr val="00B0F0"/>
              </a:buClr>
              <a:buFont typeface="Wingdings" charset="2"/>
              <a:buChar char="§"/>
            </a:pPr>
            <a:endParaRPr lang="en-CA" sz="2000" dirty="0"/>
          </a:p>
        </p:txBody>
      </p:sp>
      <p:pic>
        <p:nvPicPr>
          <p:cNvPr id="3" name="Picture 2">
            <a:extLst>
              <a:ext uri="{FF2B5EF4-FFF2-40B4-BE49-F238E27FC236}">
                <a16:creationId xmlns:a16="http://schemas.microsoft.com/office/drawing/2014/main" id="{0C6E7343-0254-B87A-9E40-D739CB0F1A2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96000" y="2524466"/>
            <a:ext cx="5375738" cy="3965212"/>
          </a:xfrm>
          <a:prstGeom prst="rect">
            <a:avLst/>
          </a:prstGeom>
        </p:spPr>
      </p:pic>
      <p:sp>
        <p:nvSpPr>
          <p:cNvPr id="10" name="TextBox 9">
            <a:extLst>
              <a:ext uri="{FF2B5EF4-FFF2-40B4-BE49-F238E27FC236}">
                <a16:creationId xmlns:a16="http://schemas.microsoft.com/office/drawing/2014/main" id="{EE8BBE2E-FCB7-726A-0BFA-AFEB9C54E781}"/>
              </a:ext>
            </a:extLst>
          </p:cNvPr>
          <p:cNvSpPr txBox="1"/>
          <p:nvPr/>
        </p:nvSpPr>
        <p:spPr>
          <a:xfrm>
            <a:off x="8404809" y="2487866"/>
            <a:ext cx="2647989" cy="707886"/>
          </a:xfrm>
          <a:prstGeom prst="rect">
            <a:avLst/>
          </a:prstGeom>
          <a:noFill/>
        </p:spPr>
        <p:txBody>
          <a:bodyPr wrap="square" rtlCol="0">
            <a:spAutoFit/>
          </a:bodyPr>
          <a:lstStyle/>
          <a:p>
            <a:pPr>
              <a:spcBef>
                <a:spcPts val="600"/>
              </a:spcBef>
              <a:buClr>
                <a:srgbClr val="00B0F0"/>
              </a:buClr>
            </a:pPr>
            <a:r>
              <a:rPr lang="en-CA" sz="2000" dirty="0">
                <a:solidFill>
                  <a:srgbClr val="05B0F0"/>
                </a:solidFill>
              </a:rPr>
              <a:t>By 2030 </a:t>
            </a:r>
            <a:r>
              <a:rPr lang="en-CA" sz="2000" dirty="0">
                <a:solidFill>
                  <a:srgbClr val="05B0F0"/>
                </a:solidFill>
                <a:cs typeface="Calibri Light" panose="020F0302020204030204" pitchFamily="34" charset="0"/>
              </a:rPr>
              <a:t>full parameter  scan completed</a:t>
            </a:r>
            <a:endParaRPr lang="en-CA" sz="2000" baseline="-25000" dirty="0">
              <a:solidFill>
                <a:srgbClr val="05B0F0"/>
              </a:solidFill>
            </a:endParaRPr>
          </a:p>
        </p:txBody>
      </p:sp>
    </p:spTree>
    <p:extLst>
      <p:ext uri="{BB962C8B-B14F-4D97-AF65-F5344CB8AC3E}">
        <p14:creationId xmlns:p14="http://schemas.microsoft.com/office/powerpoint/2010/main" val="9762025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85C32B7-5462-244C-A2F8-F3EA0C7ED451}"/>
              </a:ext>
            </a:extLst>
          </p:cNvPr>
          <p:cNvSpPr/>
          <p:nvPr/>
        </p:nvSpPr>
        <p:spPr>
          <a:xfrm>
            <a:off x="9545444" y="5006898"/>
            <a:ext cx="618498" cy="2118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1">
            <a:extLst>
              <a:ext uri="{FF2B5EF4-FFF2-40B4-BE49-F238E27FC236}">
                <a16:creationId xmlns:a16="http://schemas.microsoft.com/office/drawing/2014/main" id="{78EA73C9-393E-B385-E095-44D07731D014}"/>
              </a:ext>
            </a:extLst>
          </p:cNvPr>
          <p:cNvSpPr txBox="1">
            <a:spLocks/>
          </p:cNvSpPr>
          <p:nvPr/>
        </p:nvSpPr>
        <p:spPr>
          <a:xfrm>
            <a:off x="2532662" y="489617"/>
            <a:ext cx="2741703" cy="688338"/>
          </a:xfrm>
          <a:prstGeom prst="rect">
            <a:avLst/>
          </a:prstGeom>
        </p:spPr>
        <p:txBody>
          <a:bodyPr vert="horz" lIns="91440" tIns="45720" rIns="91440" bIns="45720" rtlCol="0" anchor="t">
            <a:normAutofit fontScale="92500"/>
          </a:bodyPr>
          <a:lstStyle>
            <a:lvl1pPr algn="l" defTabSz="914400" rtl="0" eaLnBrk="1" latinLnBrk="0" hangingPunct="1">
              <a:lnSpc>
                <a:spcPct val="90000"/>
              </a:lnSpc>
              <a:spcBef>
                <a:spcPct val="0"/>
              </a:spcBef>
              <a:buNone/>
              <a:defRPr sz="4000" b="1" i="0" kern="1200">
                <a:solidFill>
                  <a:srgbClr val="00B0F0"/>
                </a:solidFill>
                <a:latin typeface="Arial" charset="0"/>
                <a:ea typeface="Arial" charset="0"/>
                <a:cs typeface="Arial" charset="0"/>
              </a:defRPr>
            </a:lvl1pPr>
          </a:lstStyle>
          <a:p>
            <a:r>
              <a:rPr lang="en-US" sz="3000" dirty="0"/>
              <a:t>PIONEER@PSI</a:t>
            </a:r>
          </a:p>
        </p:txBody>
      </p:sp>
      <p:pic>
        <p:nvPicPr>
          <p:cNvPr id="6" name="Picture 5">
            <a:extLst>
              <a:ext uri="{FF2B5EF4-FFF2-40B4-BE49-F238E27FC236}">
                <a16:creationId xmlns:a16="http://schemas.microsoft.com/office/drawing/2014/main" id="{128547A7-E2C8-5DC6-232A-C9B2BCB7BB1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194006" y="1382827"/>
            <a:ext cx="4377248" cy="4541983"/>
          </a:xfrm>
          <a:prstGeom prst="rect">
            <a:avLst/>
          </a:prstGeom>
        </p:spPr>
      </p:pic>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A1D51243-F1FC-7A61-F3F3-45EAAF2FA9D9}"/>
                  </a:ext>
                </a:extLst>
              </p:cNvPr>
              <p:cNvSpPr txBox="1"/>
              <p:nvPr/>
            </p:nvSpPr>
            <p:spPr>
              <a:xfrm>
                <a:off x="352399" y="1200974"/>
                <a:ext cx="7100587" cy="5930598"/>
              </a:xfrm>
              <a:prstGeom prst="rect">
                <a:avLst/>
              </a:prstGeom>
              <a:noFill/>
            </p:spPr>
            <p:txBody>
              <a:bodyPr wrap="square" rtlCol="0">
                <a:spAutoFit/>
              </a:bodyPr>
              <a:lstStyle/>
              <a:p>
                <a:pPr marL="285750" indent="-285750">
                  <a:spcBef>
                    <a:spcPts val="600"/>
                  </a:spcBef>
                  <a:buClr>
                    <a:srgbClr val="00B0F0"/>
                  </a:buClr>
                  <a:buFont typeface="Wingdings" charset="2"/>
                  <a:buChar char="§"/>
                </a:pPr>
                <a:r>
                  <a:rPr lang="en-CA" dirty="0">
                    <a:solidFill>
                      <a:srgbClr val="000000"/>
                    </a:solidFill>
                    <a:effectLst/>
                    <a:latin typeface="Arial" panose="020B0604020202020204" pitchFamily="34" charset="0"/>
                  </a:rPr>
                  <a:t>Major new experiment addressing emerging Standard Model anomalies in flavor physics</a:t>
                </a:r>
              </a:p>
              <a:p>
                <a:pPr marL="285750" indent="-285750">
                  <a:spcBef>
                    <a:spcPts val="600"/>
                  </a:spcBef>
                  <a:buClr>
                    <a:srgbClr val="00B0F0"/>
                  </a:buClr>
                  <a:buFont typeface="Wingdings" charset="2"/>
                  <a:buChar char="§"/>
                </a:pPr>
                <a:r>
                  <a:rPr lang="en-CA" dirty="0">
                    <a:solidFill>
                      <a:srgbClr val="000000"/>
                    </a:solidFill>
                    <a:effectLst/>
                    <a:latin typeface="Arial" panose="020B0604020202020204" pitchFamily="34" charset="0"/>
                  </a:rPr>
                  <a:t>Gate-0 approved; Gate-1 held</a:t>
                </a:r>
              </a:p>
              <a:p>
                <a:pPr marL="285750" indent="-285750">
                  <a:spcBef>
                    <a:spcPts val="600"/>
                  </a:spcBef>
                  <a:buClr>
                    <a:srgbClr val="00B0F0"/>
                  </a:buClr>
                  <a:buFont typeface="Wingdings" charset="2"/>
                  <a:buChar char="§"/>
                </a:pPr>
                <a:r>
                  <a:rPr lang="en-CA" dirty="0">
                    <a:solidFill>
                      <a:srgbClr val="000000"/>
                    </a:solidFill>
                    <a:effectLst/>
                    <a:latin typeface="Arial" panose="020B0604020202020204" pitchFamily="34" charset="0"/>
                  </a:rPr>
                  <a:t>TRIUMF group aims at leading calorimeter design &amp; construction </a:t>
                </a:r>
              </a:p>
              <a:p>
                <a:pPr marL="285750" indent="-285750">
                  <a:spcBef>
                    <a:spcPts val="600"/>
                  </a:spcBef>
                  <a:buClr>
                    <a:srgbClr val="00B0F0"/>
                  </a:buClr>
                  <a:buFont typeface="Wingdings" charset="2"/>
                  <a:buChar char="§"/>
                </a:pPr>
                <a:r>
                  <a:rPr lang="en-CA" dirty="0">
                    <a:solidFill>
                      <a:srgbClr val="000000"/>
                    </a:solidFill>
                    <a:effectLst/>
                    <a:latin typeface="Arial" panose="020B0604020202020204" pitchFamily="34" charset="0"/>
                  </a:rPr>
                  <a:t>Beam test at PSI with large </a:t>
                </a:r>
                <a:r>
                  <a:rPr lang="en-CA" dirty="0" err="1">
                    <a:solidFill>
                      <a:srgbClr val="000000"/>
                    </a:solidFill>
                    <a:effectLst/>
                    <a:latin typeface="Arial" panose="020B0604020202020204" pitchFamily="34" charset="0"/>
                  </a:rPr>
                  <a:t>LXe</a:t>
                </a:r>
                <a:r>
                  <a:rPr lang="en-CA" dirty="0">
                    <a:solidFill>
                      <a:srgbClr val="000000"/>
                    </a:solidFill>
                    <a:effectLst/>
                    <a:latin typeface="Arial" panose="020B0604020202020204" pitchFamily="34" charset="0"/>
                  </a:rPr>
                  <a:t> cryostat foreseen for Fall 2024</a:t>
                </a:r>
              </a:p>
              <a:p>
                <a:pPr marL="285750" indent="-285750">
                  <a:spcBef>
                    <a:spcPts val="600"/>
                  </a:spcBef>
                  <a:buClr>
                    <a:srgbClr val="00B0F0"/>
                  </a:buClr>
                  <a:buFont typeface="Wingdings" charset="2"/>
                  <a:buChar char="§"/>
                </a:pPr>
                <a:r>
                  <a:rPr lang="en-CA" dirty="0">
                    <a:solidFill>
                      <a:srgbClr val="000000"/>
                    </a:solidFill>
                    <a:effectLst/>
                    <a:latin typeface="Arial" panose="020B0604020202020204" pitchFamily="34" charset="0"/>
                  </a:rPr>
                  <a:t>Assembly test at TRIUMF</a:t>
                </a:r>
              </a:p>
              <a:p>
                <a:pPr marL="285750" indent="-285750">
                  <a:spcBef>
                    <a:spcPts val="600"/>
                  </a:spcBef>
                  <a:buClr>
                    <a:srgbClr val="00B0F0"/>
                  </a:buClr>
                  <a:buFont typeface="Wingdings" charset="2"/>
                  <a:buChar char="§"/>
                </a:pPr>
                <a:endParaRPr lang="en-CA" dirty="0">
                  <a:solidFill>
                    <a:srgbClr val="000000"/>
                  </a:solidFill>
                  <a:latin typeface="Arial" panose="020B0604020202020204" pitchFamily="34" charset="0"/>
                </a:endParaRPr>
              </a:p>
              <a:p>
                <a:pPr marL="285750" indent="-285750">
                  <a:spcBef>
                    <a:spcPts val="600"/>
                  </a:spcBef>
                  <a:buClr>
                    <a:srgbClr val="00B0F0"/>
                  </a:buClr>
                  <a:buFont typeface="Wingdings" charset="2"/>
                  <a:buChar char="§"/>
                </a:pPr>
                <a:r>
                  <a:rPr lang="en-CA" dirty="0">
                    <a:solidFill>
                      <a:srgbClr val="05B0F0"/>
                    </a:solidFill>
                    <a:latin typeface="Arial" panose="020B0604020202020204" pitchFamily="34" charset="0"/>
                  </a:rPr>
                  <a:t>By 2030</a:t>
                </a:r>
                <a:r>
                  <a:rPr lang="en-CA" dirty="0">
                    <a:solidFill>
                      <a:srgbClr val="000000"/>
                    </a:solidFill>
                    <a:latin typeface="Arial" panose="020B0604020202020204" pitchFamily="34" charset="0"/>
                  </a:rPr>
                  <a:t>: 1</a:t>
                </a:r>
                <a:r>
                  <a:rPr lang="en-CA" dirty="0">
                    <a:solidFill>
                      <a:srgbClr val="000000"/>
                    </a:solidFill>
                    <a:effectLst/>
                    <a:latin typeface="Arial" panose="020B0604020202020204" pitchFamily="34" charset="0"/>
                  </a:rPr>
                  <a:t>st phase: measurement of </a:t>
                </a:r>
              </a:p>
              <a:p>
                <a:pPr marL="285750" indent="-285750">
                  <a:spcBef>
                    <a:spcPts val="600"/>
                  </a:spcBef>
                  <a:buClr>
                    <a:srgbClr val="00B0F0"/>
                  </a:buClr>
                  <a:buFont typeface="Wingdings" charset="2"/>
                  <a:buChar char="§"/>
                </a:pPr>
                <a14:m>
                  <m:oMath xmlns:m="http://schemas.openxmlformats.org/officeDocument/2006/math">
                    <m:sSubSup>
                      <m:sSubSupPr>
                        <m:ctrlPr>
                          <a:rPr lang="en-US" b="0" i="1" smtClean="0">
                            <a:solidFill>
                              <a:srgbClr val="000000"/>
                            </a:solidFill>
                            <a:effectLst/>
                            <a:latin typeface="Cambria Math" panose="02040503050406030204" pitchFamily="18" charset="0"/>
                          </a:rPr>
                        </m:ctrlPr>
                      </m:sSubSupPr>
                      <m:e>
                        <m:r>
                          <a:rPr lang="en-US" b="0" i="1" smtClean="0">
                            <a:solidFill>
                              <a:srgbClr val="000000"/>
                            </a:solidFill>
                            <a:effectLst/>
                            <a:latin typeface="Cambria Math" panose="02040503050406030204" pitchFamily="18" charset="0"/>
                          </a:rPr>
                          <m:t>𝑅</m:t>
                        </m:r>
                      </m:e>
                      <m:sub>
                        <m:r>
                          <a:rPr lang="en-US" b="0" i="1" smtClean="0">
                            <a:solidFill>
                              <a:srgbClr val="000000"/>
                            </a:solidFill>
                            <a:effectLst/>
                            <a:latin typeface="Cambria Math" panose="02040503050406030204" pitchFamily="18" charset="0"/>
                          </a:rPr>
                          <m:t>𝑆𝑀</m:t>
                        </m:r>
                      </m:sub>
                      <m:sup>
                        <m:r>
                          <a:rPr lang="en-US" b="0" i="1" smtClean="0">
                            <a:solidFill>
                              <a:srgbClr val="000000"/>
                            </a:solidFill>
                            <a:effectLst/>
                            <a:latin typeface="Cambria Math" panose="02040503050406030204" pitchFamily="18" charset="0"/>
                          </a:rPr>
                          <m:t>𝜋</m:t>
                        </m:r>
                      </m:sup>
                    </m:sSubSup>
                    <m:r>
                      <a:rPr lang="en-US" b="0" i="1" smtClean="0">
                        <a:solidFill>
                          <a:srgbClr val="000000"/>
                        </a:solidFill>
                        <a:effectLst/>
                        <a:latin typeface="Cambria Math" panose="02040503050406030204" pitchFamily="18" charset="0"/>
                      </a:rPr>
                      <m:t>=(</m:t>
                    </m:r>
                    <m:r>
                      <a:rPr lang="en-US" b="0" i="1" smtClean="0">
                        <a:solidFill>
                          <a:srgbClr val="000000"/>
                        </a:solidFill>
                        <a:effectLst/>
                        <a:latin typeface="Cambria Math" panose="02040503050406030204" pitchFamily="18" charset="0"/>
                      </a:rPr>
                      <m:t>𝜋</m:t>
                    </m:r>
                    <m:r>
                      <a:rPr lang="en-US" b="0" i="1" smtClean="0">
                        <a:solidFill>
                          <a:srgbClr val="000000"/>
                        </a:solidFill>
                        <a:effectLst/>
                        <a:latin typeface="Cambria Math" panose="02040503050406030204" pitchFamily="18" charset="0"/>
                      </a:rPr>
                      <m:t>→</m:t>
                    </m:r>
                    <m:r>
                      <a:rPr lang="en-US" b="0" i="1" smtClean="0">
                        <a:solidFill>
                          <a:srgbClr val="000000"/>
                        </a:solidFill>
                        <a:effectLst/>
                        <a:latin typeface="Cambria Math" panose="02040503050406030204" pitchFamily="18" charset="0"/>
                      </a:rPr>
                      <m:t>𝑒</m:t>
                    </m:r>
                    <m:r>
                      <a:rPr lang="en-US" b="0" i="1" smtClean="0">
                        <a:solidFill>
                          <a:srgbClr val="000000"/>
                        </a:solidFill>
                        <a:effectLst/>
                        <a:latin typeface="Cambria Math" panose="02040503050406030204" pitchFamily="18" charset="0"/>
                      </a:rPr>
                      <m:t>𝜈</m:t>
                    </m:r>
                    <m:d>
                      <m:dPr>
                        <m:ctrlPr>
                          <a:rPr lang="en-US" b="0" i="1" smtClean="0">
                            <a:solidFill>
                              <a:srgbClr val="000000"/>
                            </a:solidFill>
                            <a:effectLst/>
                            <a:latin typeface="Cambria Math" panose="02040503050406030204" pitchFamily="18" charset="0"/>
                          </a:rPr>
                        </m:ctrlPr>
                      </m:dPr>
                      <m:e>
                        <m:r>
                          <a:rPr lang="en-US" b="0" i="1" smtClean="0">
                            <a:solidFill>
                              <a:srgbClr val="000000"/>
                            </a:solidFill>
                            <a:effectLst/>
                            <a:latin typeface="Cambria Math" panose="02040503050406030204" pitchFamily="18" charset="0"/>
                          </a:rPr>
                          <m:t>𝛾</m:t>
                        </m:r>
                      </m:e>
                    </m:d>
                    <m:r>
                      <a:rPr lang="en-US" b="0" i="1" smtClean="0">
                        <a:solidFill>
                          <a:srgbClr val="000000"/>
                        </a:solidFill>
                        <a:effectLst/>
                        <a:latin typeface="Cambria Math" panose="02040503050406030204" pitchFamily="18" charset="0"/>
                      </a:rPr>
                      <m:t>)/(</m:t>
                    </m:r>
                    <m:r>
                      <a:rPr lang="en-US" b="0" i="1" smtClean="0">
                        <a:solidFill>
                          <a:srgbClr val="000000"/>
                        </a:solidFill>
                        <a:effectLst/>
                        <a:latin typeface="Cambria Math" panose="02040503050406030204" pitchFamily="18" charset="0"/>
                      </a:rPr>
                      <m:t>𝜋</m:t>
                    </m:r>
                    <m:r>
                      <a:rPr lang="en-US" b="0" i="1" smtClean="0">
                        <a:solidFill>
                          <a:srgbClr val="000000"/>
                        </a:solidFill>
                        <a:effectLst/>
                        <a:latin typeface="Cambria Math" panose="02040503050406030204" pitchFamily="18" charset="0"/>
                      </a:rPr>
                      <m:t>→</m:t>
                    </m:r>
                    <m:r>
                      <a:rPr lang="en-US" b="0" i="1" smtClean="0">
                        <a:solidFill>
                          <a:srgbClr val="000000"/>
                        </a:solidFill>
                        <a:effectLst/>
                        <a:latin typeface="Cambria Math" panose="02040503050406030204" pitchFamily="18" charset="0"/>
                      </a:rPr>
                      <m:t>𝜇𝜈</m:t>
                    </m:r>
                    <m:d>
                      <m:dPr>
                        <m:ctrlPr>
                          <a:rPr lang="en-US" b="0" i="1" smtClean="0">
                            <a:solidFill>
                              <a:srgbClr val="000000"/>
                            </a:solidFill>
                            <a:effectLst/>
                            <a:latin typeface="Cambria Math" panose="02040503050406030204" pitchFamily="18" charset="0"/>
                          </a:rPr>
                        </m:ctrlPr>
                      </m:dPr>
                      <m:e>
                        <m:r>
                          <a:rPr lang="en-US" b="0" i="1" smtClean="0">
                            <a:solidFill>
                              <a:srgbClr val="000000"/>
                            </a:solidFill>
                            <a:effectLst/>
                            <a:latin typeface="Cambria Math" panose="02040503050406030204" pitchFamily="18" charset="0"/>
                          </a:rPr>
                          <m:t>𝛾</m:t>
                        </m:r>
                      </m:e>
                    </m:d>
                    <m:r>
                      <a:rPr lang="en-US" b="0" i="1" smtClean="0">
                        <a:solidFill>
                          <a:srgbClr val="000000"/>
                        </a:solidFill>
                        <a:effectLst/>
                        <a:latin typeface="Cambria Math" panose="02040503050406030204" pitchFamily="18" charset="0"/>
                      </a:rPr>
                      <m:t>)</m:t>
                    </m:r>
                  </m:oMath>
                </a14:m>
                <a:r>
                  <a:rPr lang="en-CA" dirty="0">
                    <a:solidFill>
                      <a:srgbClr val="000000"/>
                    </a:solidFill>
                    <a:effectLst/>
                    <a:latin typeface="Arial" panose="020B0604020202020204" pitchFamily="34" charset="0"/>
                  </a:rPr>
                  <a:t>:</a:t>
                </a:r>
              </a:p>
              <a:p>
                <a:pPr marL="285750" indent="-285750">
                  <a:spcBef>
                    <a:spcPts val="600"/>
                  </a:spcBef>
                  <a:buClr>
                    <a:srgbClr val="00B0F0"/>
                  </a:buClr>
                  <a:buFont typeface="Wingdings" charset="2"/>
                  <a:buChar char="§"/>
                </a:pPr>
                <a:r>
                  <a:rPr lang="en-CA" dirty="0">
                    <a:solidFill>
                      <a:srgbClr val="05B0F0"/>
                    </a:solidFill>
                    <a:latin typeface="Arial" panose="020B0604020202020204" pitchFamily="34" charset="0"/>
                  </a:rPr>
                  <a:t>W</a:t>
                </a:r>
                <a:r>
                  <a:rPr lang="en-CA" dirty="0">
                    <a:solidFill>
                      <a:srgbClr val="05B0F0"/>
                    </a:solidFill>
                    <a:effectLst/>
                    <a:latin typeface="Arial" panose="020B0604020202020204" pitchFamily="34" charset="0"/>
                  </a:rPr>
                  <a:t>orlds most precise e-µ universality test</a:t>
                </a:r>
                <a:endParaRPr lang="en-CA" dirty="0">
                  <a:solidFill>
                    <a:srgbClr val="000000"/>
                  </a:solidFill>
                  <a:latin typeface="Arial" panose="020B0604020202020204" pitchFamily="34" charset="0"/>
                </a:endParaRPr>
              </a:p>
              <a:p>
                <a:pPr marL="285750" indent="-285750">
                  <a:spcBef>
                    <a:spcPts val="600"/>
                  </a:spcBef>
                  <a:buClr>
                    <a:srgbClr val="00B0F0"/>
                  </a:buClr>
                  <a:buFont typeface="Wingdings" charset="2"/>
                  <a:buChar char="§"/>
                </a:pPr>
                <a:endParaRPr lang="en-CA" dirty="0">
                  <a:solidFill>
                    <a:srgbClr val="000000"/>
                  </a:solidFill>
                  <a:latin typeface="Arial" panose="020B0604020202020204" pitchFamily="34" charset="0"/>
                </a:endParaRPr>
              </a:p>
              <a:p>
                <a:pPr marL="285750" indent="-285750">
                  <a:spcBef>
                    <a:spcPts val="600"/>
                  </a:spcBef>
                  <a:buClr>
                    <a:srgbClr val="00B0F0"/>
                  </a:buClr>
                  <a:buFont typeface="Wingdings" charset="2"/>
                  <a:buChar char="§"/>
                </a:pPr>
                <a:r>
                  <a:rPr lang="en-CA" dirty="0">
                    <a:solidFill>
                      <a:srgbClr val="000000"/>
                    </a:solidFill>
                    <a:latin typeface="Arial" panose="020B0604020202020204" pitchFamily="34" charset="0"/>
                  </a:rPr>
                  <a:t>S</a:t>
                </a:r>
                <a:r>
                  <a:rPr lang="en-CA" dirty="0">
                    <a:solidFill>
                      <a:srgbClr val="000000"/>
                    </a:solidFill>
                    <a:effectLst/>
                    <a:latin typeface="Arial" panose="020B0604020202020204" pitchFamily="34" charset="0"/>
                  </a:rPr>
                  <a:t>ensitive to high mass and low mass new physics </a:t>
                </a:r>
              </a:p>
              <a:p>
                <a:pPr marL="285750" indent="-285750">
                  <a:spcBef>
                    <a:spcPts val="600"/>
                  </a:spcBef>
                  <a:buClr>
                    <a:srgbClr val="00B0F0"/>
                  </a:buClr>
                  <a:buFont typeface="Wingdings" charset="2"/>
                  <a:buChar char="§"/>
                </a:pPr>
                <a:r>
                  <a:rPr lang="en-CA" dirty="0">
                    <a:solidFill>
                      <a:srgbClr val="000000"/>
                    </a:solidFill>
                    <a:effectLst/>
                    <a:latin typeface="Arial" panose="020B0604020202020204" pitchFamily="34" charset="0"/>
                  </a:rPr>
                  <a:t>2nd and 3rd phases: </a:t>
                </a:r>
                <a14:m>
                  <m:oMath xmlns:m="http://schemas.openxmlformats.org/officeDocument/2006/math">
                    <m:sSup>
                      <m:sSupPr>
                        <m:ctrlPr>
                          <a:rPr lang="en-US" b="0" i="1" smtClean="0">
                            <a:solidFill>
                              <a:srgbClr val="000000"/>
                            </a:solidFill>
                            <a:effectLst/>
                            <a:latin typeface="Cambria Math" panose="02040503050406030204" pitchFamily="18" charset="0"/>
                          </a:rPr>
                        </m:ctrlPr>
                      </m:sSupPr>
                      <m:e>
                        <m:r>
                          <a:rPr lang="en-US" b="0" i="1" smtClean="0">
                            <a:solidFill>
                              <a:srgbClr val="000000"/>
                            </a:solidFill>
                            <a:effectLst/>
                            <a:latin typeface="Cambria Math" panose="02040503050406030204" pitchFamily="18" charset="0"/>
                          </a:rPr>
                          <m:t>𝑅</m:t>
                        </m:r>
                      </m:e>
                      <m:sup>
                        <m:r>
                          <a:rPr lang="el-GR" b="0" i="1" smtClean="0">
                            <a:solidFill>
                              <a:srgbClr val="000000"/>
                            </a:solidFill>
                            <a:effectLst/>
                            <a:latin typeface="Cambria Math" panose="02040503050406030204" pitchFamily="18" charset="0"/>
                          </a:rPr>
                          <m:t>𝜋𝛽</m:t>
                        </m:r>
                      </m:sup>
                    </m:sSup>
                    <m:r>
                      <a:rPr lang="en-US" b="0" i="1" smtClean="0">
                        <a:solidFill>
                          <a:srgbClr val="000000"/>
                        </a:solidFill>
                        <a:effectLst/>
                        <a:latin typeface="Cambria Math" panose="02040503050406030204" pitchFamily="18" charset="0"/>
                      </a:rPr>
                      <m:t>=</m:t>
                    </m:r>
                    <m:f>
                      <m:fPr>
                        <m:ctrlPr>
                          <a:rPr lang="en-US" b="0" i="1" smtClean="0">
                            <a:solidFill>
                              <a:srgbClr val="000000"/>
                            </a:solidFill>
                            <a:effectLst/>
                            <a:latin typeface="Cambria Math" panose="02040503050406030204" pitchFamily="18" charset="0"/>
                          </a:rPr>
                        </m:ctrlPr>
                      </m:fPr>
                      <m:num>
                        <m:r>
                          <m:rPr>
                            <m:sty m:val="p"/>
                          </m:rPr>
                          <a:rPr lang="en-US" b="0" i="0" smtClean="0">
                            <a:solidFill>
                              <a:srgbClr val="000000"/>
                            </a:solidFill>
                            <a:effectLst/>
                            <a:latin typeface="Cambria Math" panose="02040503050406030204" pitchFamily="18" charset="0"/>
                          </a:rPr>
                          <m:t>Γ</m:t>
                        </m:r>
                        <m:r>
                          <a:rPr lang="en-US" b="0" i="0" smtClean="0">
                            <a:solidFill>
                              <a:srgbClr val="000000"/>
                            </a:solidFill>
                            <a:effectLst/>
                            <a:latin typeface="Cambria Math" panose="02040503050406030204" pitchFamily="18" charset="0"/>
                          </a:rPr>
                          <m:t>(</m:t>
                        </m:r>
                        <m:sSup>
                          <m:sSupPr>
                            <m:ctrlPr>
                              <a:rPr lang="en-US" b="0" i="1" smtClean="0">
                                <a:solidFill>
                                  <a:srgbClr val="000000"/>
                                </a:solidFill>
                                <a:effectLst/>
                                <a:latin typeface="Cambria Math" panose="02040503050406030204" pitchFamily="18" charset="0"/>
                              </a:rPr>
                            </m:ctrlPr>
                          </m:sSupPr>
                          <m:e>
                            <m:r>
                              <a:rPr lang="en-US" b="0" i="1" smtClean="0">
                                <a:solidFill>
                                  <a:srgbClr val="000000"/>
                                </a:solidFill>
                                <a:effectLst/>
                                <a:latin typeface="Cambria Math" panose="02040503050406030204" pitchFamily="18" charset="0"/>
                              </a:rPr>
                              <m:t>𝜋</m:t>
                            </m:r>
                          </m:e>
                          <m:sup>
                            <m:r>
                              <a:rPr lang="en-US" b="0" i="1" smtClean="0">
                                <a:solidFill>
                                  <a:srgbClr val="000000"/>
                                </a:solidFill>
                                <a:effectLst/>
                                <a:latin typeface="Cambria Math" panose="02040503050406030204" pitchFamily="18" charset="0"/>
                              </a:rPr>
                              <m:t>+</m:t>
                            </m:r>
                          </m:sup>
                        </m:sSup>
                        <m:r>
                          <a:rPr lang="en-US" b="0" i="1" smtClean="0">
                            <a:solidFill>
                              <a:srgbClr val="000000"/>
                            </a:solidFill>
                            <a:effectLst/>
                            <a:latin typeface="Cambria Math" panose="02040503050406030204" pitchFamily="18" charset="0"/>
                          </a:rPr>
                          <m:t>→</m:t>
                        </m:r>
                        <m:sSup>
                          <m:sSupPr>
                            <m:ctrlPr>
                              <a:rPr lang="en-US" b="0" i="1" smtClean="0">
                                <a:solidFill>
                                  <a:srgbClr val="000000"/>
                                </a:solidFill>
                                <a:effectLst/>
                                <a:latin typeface="Cambria Math" panose="02040503050406030204" pitchFamily="18" charset="0"/>
                              </a:rPr>
                            </m:ctrlPr>
                          </m:sSupPr>
                          <m:e>
                            <m:r>
                              <a:rPr lang="en-US" b="0" i="1" smtClean="0">
                                <a:solidFill>
                                  <a:srgbClr val="000000"/>
                                </a:solidFill>
                                <a:effectLst/>
                                <a:latin typeface="Cambria Math" panose="02040503050406030204" pitchFamily="18" charset="0"/>
                              </a:rPr>
                              <m:t>𝜋</m:t>
                            </m:r>
                          </m:e>
                          <m:sup>
                            <m:r>
                              <a:rPr lang="en-US" b="0" i="1" smtClean="0">
                                <a:solidFill>
                                  <a:srgbClr val="000000"/>
                                </a:solidFill>
                                <a:effectLst/>
                                <a:latin typeface="Cambria Math" panose="02040503050406030204" pitchFamily="18" charset="0"/>
                              </a:rPr>
                              <m:t>0</m:t>
                            </m:r>
                          </m:sup>
                        </m:sSup>
                        <m:sSup>
                          <m:sSupPr>
                            <m:ctrlPr>
                              <a:rPr lang="en-US" b="0" i="1" smtClean="0">
                                <a:solidFill>
                                  <a:srgbClr val="000000"/>
                                </a:solidFill>
                                <a:effectLst/>
                                <a:latin typeface="Cambria Math" panose="02040503050406030204" pitchFamily="18" charset="0"/>
                              </a:rPr>
                            </m:ctrlPr>
                          </m:sSupPr>
                          <m:e>
                            <m:r>
                              <a:rPr lang="en-US" b="0" i="1" smtClean="0">
                                <a:solidFill>
                                  <a:srgbClr val="000000"/>
                                </a:solidFill>
                                <a:effectLst/>
                                <a:latin typeface="Cambria Math" panose="02040503050406030204" pitchFamily="18" charset="0"/>
                              </a:rPr>
                              <m:t>𝑒</m:t>
                            </m:r>
                          </m:e>
                          <m:sup>
                            <m:r>
                              <a:rPr lang="en-US" b="0" i="1" smtClean="0">
                                <a:solidFill>
                                  <a:srgbClr val="000000"/>
                                </a:solidFill>
                                <a:effectLst/>
                                <a:latin typeface="Cambria Math" panose="02040503050406030204" pitchFamily="18" charset="0"/>
                              </a:rPr>
                              <m:t>+</m:t>
                            </m:r>
                          </m:sup>
                        </m:sSup>
                        <m:r>
                          <a:rPr lang="en-US" b="0" i="1" smtClean="0">
                            <a:solidFill>
                              <a:srgbClr val="000000"/>
                            </a:solidFill>
                            <a:effectLst/>
                            <a:latin typeface="Cambria Math" panose="02040503050406030204" pitchFamily="18" charset="0"/>
                          </a:rPr>
                          <m:t>𝜈</m:t>
                        </m:r>
                      </m:num>
                      <m:den>
                        <m:r>
                          <m:rPr>
                            <m:sty m:val="p"/>
                          </m:rPr>
                          <a:rPr lang="en-US" b="0" i="0" smtClean="0">
                            <a:solidFill>
                              <a:srgbClr val="000000"/>
                            </a:solidFill>
                            <a:effectLst/>
                            <a:latin typeface="Cambria Math" panose="02040503050406030204" pitchFamily="18" charset="0"/>
                          </a:rPr>
                          <m:t>Γ</m:t>
                        </m:r>
                        <m:r>
                          <a:rPr lang="en-US" b="0" i="1" smtClean="0">
                            <a:solidFill>
                              <a:srgbClr val="000000"/>
                            </a:solidFill>
                            <a:effectLst/>
                            <a:latin typeface="Cambria Math" panose="02040503050406030204" pitchFamily="18" charset="0"/>
                          </a:rPr>
                          <m:t>(</m:t>
                        </m:r>
                        <m:sSup>
                          <m:sSupPr>
                            <m:ctrlPr>
                              <a:rPr lang="en-US" b="0" i="1" smtClean="0">
                                <a:solidFill>
                                  <a:srgbClr val="000000"/>
                                </a:solidFill>
                                <a:effectLst/>
                                <a:latin typeface="Cambria Math" panose="02040503050406030204" pitchFamily="18" charset="0"/>
                              </a:rPr>
                            </m:ctrlPr>
                          </m:sSupPr>
                          <m:e>
                            <m:r>
                              <a:rPr lang="en-US" b="0" i="1" smtClean="0">
                                <a:solidFill>
                                  <a:srgbClr val="000000"/>
                                </a:solidFill>
                                <a:effectLst/>
                                <a:latin typeface="Cambria Math" panose="02040503050406030204" pitchFamily="18" charset="0"/>
                              </a:rPr>
                              <m:t>𝜋</m:t>
                            </m:r>
                          </m:e>
                          <m:sup>
                            <m:r>
                              <a:rPr lang="en-US" b="0" i="1" smtClean="0">
                                <a:solidFill>
                                  <a:srgbClr val="000000"/>
                                </a:solidFill>
                                <a:effectLst/>
                                <a:latin typeface="Cambria Math" panose="02040503050406030204" pitchFamily="18" charset="0"/>
                              </a:rPr>
                              <m:t>+</m:t>
                            </m:r>
                          </m:sup>
                        </m:sSup>
                        <m:r>
                          <a:rPr lang="en-US" b="0" i="1" smtClean="0">
                            <a:solidFill>
                              <a:srgbClr val="000000"/>
                            </a:solidFill>
                            <a:effectLst/>
                            <a:latin typeface="Cambria Math" panose="02040503050406030204" pitchFamily="18" charset="0"/>
                          </a:rPr>
                          <m:t>→</m:t>
                        </m:r>
                        <m:r>
                          <a:rPr lang="en-US" b="0" i="1" smtClean="0">
                            <a:solidFill>
                              <a:srgbClr val="000000"/>
                            </a:solidFill>
                            <a:effectLst/>
                            <a:latin typeface="Cambria Math" panose="02040503050406030204" pitchFamily="18" charset="0"/>
                          </a:rPr>
                          <m:t>𝑎𝑙𝑙</m:t>
                        </m:r>
                        <m:r>
                          <a:rPr lang="en-US" b="0" i="1" smtClean="0">
                            <a:solidFill>
                              <a:srgbClr val="000000"/>
                            </a:solidFill>
                            <a:effectLst/>
                            <a:latin typeface="Cambria Math" panose="02040503050406030204" pitchFamily="18" charset="0"/>
                          </a:rPr>
                          <m:t>)</m:t>
                        </m:r>
                      </m:den>
                    </m:f>
                  </m:oMath>
                </a14:m>
                <a:r>
                  <a:rPr lang="en-CA" dirty="0">
                    <a:solidFill>
                      <a:srgbClr val="000000"/>
                    </a:solidFill>
                    <a:effectLst/>
                    <a:latin typeface="Arial" panose="020B0604020202020204" pitchFamily="34" charset="0"/>
                  </a:rPr>
                  <a:t> : </a:t>
                </a:r>
                <a14:m>
                  <m:oMath xmlns:m="http://schemas.openxmlformats.org/officeDocument/2006/math">
                    <m:r>
                      <a:rPr lang="en-US" b="0" i="1" smtClean="0">
                        <a:solidFill>
                          <a:srgbClr val="000000"/>
                        </a:solidFill>
                        <a:effectLst/>
                        <a:latin typeface="Cambria Math" panose="02040503050406030204" pitchFamily="18" charset="0"/>
                      </a:rPr>
                      <m:t>𝑂</m:t>
                    </m:r>
                    <m:r>
                      <a:rPr lang="en-US" b="0" i="1" smtClean="0">
                        <a:solidFill>
                          <a:srgbClr val="000000"/>
                        </a:solidFill>
                        <a:effectLst/>
                        <a:latin typeface="Cambria Math" panose="02040503050406030204" pitchFamily="18" charset="0"/>
                      </a:rPr>
                      <m:t>(±0.2%→ ±0.05%)</m:t>
                    </m:r>
                  </m:oMath>
                </a14:m>
                <a:r>
                  <a:rPr lang="en-CA" dirty="0">
                    <a:solidFill>
                      <a:srgbClr val="000000"/>
                    </a:solidFill>
                    <a:effectLst/>
                    <a:latin typeface="Arial" panose="020B0604020202020204" pitchFamily="34" charset="0"/>
                  </a:rPr>
                  <a:t> pristine </a:t>
                </a:r>
                <a:r>
                  <a:rPr lang="en-CA" dirty="0" err="1">
                    <a:solidFill>
                      <a:srgbClr val="000000"/>
                    </a:solidFill>
                    <a:effectLst/>
                    <a:latin typeface="Arial" panose="020B0604020202020204" pitchFamily="34" charset="0"/>
                  </a:rPr>
                  <a:t>V</a:t>
                </a:r>
                <a:r>
                  <a:rPr lang="en-CA" baseline="-25000" dirty="0" err="1">
                    <a:solidFill>
                      <a:srgbClr val="000000"/>
                    </a:solidFill>
                    <a:effectLst/>
                    <a:latin typeface="Arial" panose="020B0604020202020204" pitchFamily="34" charset="0"/>
                  </a:rPr>
                  <a:t>ud</a:t>
                </a:r>
                <a:r>
                  <a:rPr lang="en-CA" dirty="0">
                    <a:solidFill>
                      <a:srgbClr val="000000"/>
                    </a:solidFill>
                    <a:effectLst/>
                    <a:latin typeface="Arial" panose="020B0604020202020204" pitchFamily="34" charset="0"/>
                  </a:rPr>
                  <a:t> extraction</a:t>
                </a:r>
                <a:endParaRPr lang="en-CA" sz="2000" dirty="0">
                  <a:effectLst/>
                </a:endParaRPr>
              </a:p>
              <a:p>
                <a:pPr marL="285750" indent="-285750">
                  <a:buClr>
                    <a:srgbClr val="00B0F0"/>
                  </a:buClr>
                  <a:buFont typeface="Wingdings" charset="2"/>
                  <a:buChar char="§"/>
                </a:pPr>
                <a:endParaRPr lang="en-US" sz="2000" dirty="0">
                  <a:latin typeface="Calibri" panose="020F0502020204030204" pitchFamily="34" charset="0"/>
                  <a:cs typeface="Calibri" panose="020F0502020204030204" pitchFamily="34" charset="0"/>
                </a:endParaRPr>
              </a:p>
              <a:p>
                <a:pPr>
                  <a:buClr>
                    <a:srgbClr val="00B0F0"/>
                  </a:buClr>
                </a:pPr>
                <a:endParaRPr lang="en-US" sz="2000" dirty="0">
                  <a:cs typeface="Arial"/>
                </a:endParaRPr>
              </a:p>
              <a:p>
                <a:pPr marL="742950" lvl="1" indent="-285750">
                  <a:buClr>
                    <a:srgbClr val="00B0F0"/>
                  </a:buClr>
                  <a:buFont typeface="Wingdings" charset="2"/>
                  <a:buChar char="§"/>
                </a:pPr>
                <a:endParaRPr lang="en-CA" sz="2000" dirty="0"/>
              </a:p>
            </p:txBody>
          </p:sp>
        </mc:Choice>
        <mc:Fallback xmlns="">
          <p:sp>
            <p:nvSpPr>
              <p:cNvPr id="8" name="TextBox 7">
                <a:extLst>
                  <a:ext uri="{FF2B5EF4-FFF2-40B4-BE49-F238E27FC236}">
                    <a16:creationId xmlns:a16="http://schemas.microsoft.com/office/drawing/2014/main" id="{A1D51243-F1FC-7A61-F3F3-45EAAF2FA9D9}"/>
                  </a:ext>
                </a:extLst>
              </p:cNvPr>
              <p:cNvSpPr txBox="1">
                <a:spLocks noRot="1" noChangeAspect="1" noMove="1" noResize="1" noEditPoints="1" noAdjustHandles="1" noChangeArrowheads="1" noChangeShapeType="1" noTextEdit="1"/>
              </p:cNvSpPr>
              <p:nvPr/>
            </p:nvSpPr>
            <p:spPr>
              <a:xfrm>
                <a:off x="352399" y="1200974"/>
                <a:ext cx="7100587" cy="5930598"/>
              </a:xfrm>
              <a:prstGeom prst="rect">
                <a:avLst/>
              </a:prstGeom>
              <a:blipFill>
                <a:blip r:embed="rId3"/>
                <a:stretch>
                  <a:fillRect l="-535" t="-427" r="-357"/>
                </a:stretch>
              </a:blipFill>
            </p:spPr>
            <p:txBody>
              <a:bodyPr/>
              <a:lstStyle/>
              <a:p>
                <a:r>
                  <a:rPr lang="en-US">
                    <a:noFill/>
                  </a:rPr>
                  <a:t> </a:t>
                </a:r>
              </a:p>
            </p:txBody>
          </p:sp>
        </mc:Fallback>
      </mc:AlternateContent>
    </p:spTree>
    <p:extLst>
      <p:ext uri="{BB962C8B-B14F-4D97-AF65-F5344CB8AC3E}">
        <p14:creationId xmlns:p14="http://schemas.microsoft.com/office/powerpoint/2010/main" val="40568523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D38ED2C-EAA4-5541-8CA8-B075E5C773B5}"/>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978278" y="3792122"/>
            <a:ext cx="4604000" cy="2400514"/>
          </a:xfrm>
          <a:prstGeom prst="rect">
            <a:avLst/>
          </a:prstGeom>
        </p:spPr>
      </p:pic>
      <p:sp>
        <p:nvSpPr>
          <p:cNvPr id="8" name="TextBox 7">
            <a:extLst>
              <a:ext uri="{FF2B5EF4-FFF2-40B4-BE49-F238E27FC236}">
                <a16:creationId xmlns:a16="http://schemas.microsoft.com/office/drawing/2014/main" id="{80E3D5B0-6587-B04F-8C24-2665DE65EC8E}"/>
              </a:ext>
            </a:extLst>
          </p:cNvPr>
          <p:cNvSpPr txBox="1"/>
          <p:nvPr/>
        </p:nvSpPr>
        <p:spPr>
          <a:xfrm>
            <a:off x="812481" y="4395787"/>
            <a:ext cx="5283519" cy="769441"/>
          </a:xfrm>
          <a:prstGeom prst="rect">
            <a:avLst/>
          </a:prstGeom>
          <a:noFill/>
        </p:spPr>
        <p:txBody>
          <a:bodyPr wrap="square" rtlCol="0">
            <a:spAutoFit/>
          </a:bodyPr>
          <a:lstStyle/>
          <a:p>
            <a:pPr marL="342900" indent="-342900">
              <a:buFont typeface="Wingdings" pitchFamily="2" charset="2"/>
              <a:buChar char="§"/>
            </a:pPr>
            <a:endParaRPr lang="en-US" sz="2200"/>
          </a:p>
          <a:p>
            <a:pPr marL="342900" indent="-342900">
              <a:buFont typeface="Wingdings" pitchFamily="2" charset="2"/>
              <a:buChar char="§"/>
            </a:pPr>
            <a:endParaRPr lang="en-US" sz="2200"/>
          </a:p>
        </p:txBody>
      </p:sp>
      <p:sp>
        <p:nvSpPr>
          <p:cNvPr id="9" name="TextBox 8">
            <a:extLst>
              <a:ext uri="{FF2B5EF4-FFF2-40B4-BE49-F238E27FC236}">
                <a16:creationId xmlns:a16="http://schemas.microsoft.com/office/drawing/2014/main" id="{4CF4400F-6852-784F-80D4-C53123FA58F2}"/>
              </a:ext>
            </a:extLst>
          </p:cNvPr>
          <p:cNvSpPr txBox="1"/>
          <p:nvPr/>
        </p:nvSpPr>
        <p:spPr>
          <a:xfrm>
            <a:off x="609722" y="855171"/>
            <a:ext cx="11014634" cy="6093976"/>
          </a:xfrm>
          <a:prstGeom prst="rect">
            <a:avLst/>
          </a:prstGeom>
          <a:noFill/>
        </p:spPr>
        <p:txBody>
          <a:bodyPr vert="horz" wrap="square" lIns="91440" tIns="45720" rIns="91440" bIns="45720" rtlCol="0" anchor="t">
            <a:spAutoFit/>
          </a:bodyPr>
          <a:lstStyle/>
          <a:p>
            <a:pPr>
              <a:buClr>
                <a:srgbClr val="00B0F0"/>
              </a:buClr>
            </a:pPr>
            <a:endParaRPr lang="en-US" sz="2000" dirty="0">
              <a:cs typeface="Arial"/>
            </a:endParaRPr>
          </a:p>
          <a:p>
            <a:pPr>
              <a:buClr>
                <a:srgbClr val="00B0F0"/>
              </a:buClr>
            </a:pPr>
            <a:r>
              <a:rPr lang="en-US" sz="2000" b="1" dirty="0">
                <a:cs typeface="Arial"/>
              </a:rPr>
              <a:t>Enable Particle Physics in Canada and Abroad</a:t>
            </a:r>
            <a:endParaRPr lang="en-US" sz="2000" dirty="0"/>
          </a:p>
          <a:p>
            <a:pPr marL="285750" indent="-285750">
              <a:buClr>
                <a:srgbClr val="00B0F0"/>
              </a:buClr>
              <a:buFont typeface="Wingdings" charset="2"/>
              <a:buChar char="§"/>
            </a:pPr>
            <a:r>
              <a:rPr lang="en-US" sz="2000" dirty="0"/>
              <a:t>TRIUMF is part of a </a:t>
            </a:r>
            <a:r>
              <a:rPr lang="en-US" sz="2000" b="1" dirty="0"/>
              <a:t>network of laboratories and partner institutions</a:t>
            </a:r>
            <a:endParaRPr lang="en-US" sz="2000" dirty="0"/>
          </a:p>
          <a:p>
            <a:pPr marL="285750" indent="-285750">
              <a:buClr>
                <a:srgbClr val="00B0F0"/>
              </a:buClr>
              <a:buFont typeface="Wingdings" charset="2"/>
              <a:buChar char="§"/>
            </a:pPr>
            <a:r>
              <a:rPr lang="en-US" sz="2000" dirty="0"/>
              <a:t>Leverage TRIUMF key expertise in accelerator, computing, detector and DAQ technologies</a:t>
            </a:r>
          </a:p>
          <a:p>
            <a:pPr marL="742950" lvl="1" indent="-285750">
              <a:buClr>
                <a:srgbClr val="00B0F0"/>
              </a:buClr>
              <a:buFont typeface="Wingdings" charset="2"/>
              <a:buChar char="§"/>
            </a:pPr>
            <a:r>
              <a:rPr lang="en-US" sz="2000" dirty="0"/>
              <a:t>Unique expertise in e.g. cryomodules, </a:t>
            </a:r>
            <a:r>
              <a:rPr lang="en-US" sz="2000" dirty="0" err="1"/>
              <a:t>SiPM</a:t>
            </a:r>
            <a:r>
              <a:rPr lang="en-US" sz="2000" dirty="0"/>
              <a:t>, TPC, gaseous detectors, DAQ, </a:t>
            </a:r>
            <a:r>
              <a:rPr lang="en-US" sz="2000" dirty="0" err="1"/>
              <a:t>etc</a:t>
            </a:r>
            <a:r>
              <a:rPr lang="en-US" sz="2000" dirty="0"/>
              <a:t>…</a:t>
            </a:r>
          </a:p>
          <a:p>
            <a:pPr marL="742950" lvl="1" indent="-285750">
              <a:buClr>
                <a:srgbClr val="00B0F0"/>
              </a:buClr>
              <a:buFont typeface="Wingdings" charset="2"/>
              <a:buChar char="§"/>
            </a:pPr>
            <a:r>
              <a:rPr lang="en-US" sz="2000" dirty="0"/>
              <a:t>Support for Accelerator and Engineering, Science Technology and Computing are crucial</a:t>
            </a:r>
          </a:p>
          <a:p>
            <a:pPr marL="285750" indent="-285750">
              <a:buClr>
                <a:srgbClr val="00B0F0"/>
              </a:buClr>
              <a:buFont typeface="Wingdings" charset="2"/>
              <a:buChar char="§"/>
            </a:pPr>
            <a:endParaRPr lang="en-US" sz="1000" dirty="0"/>
          </a:p>
          <a:p>
            <a:pPr marL="285750" indent="-285750">
              <a:buClr>
                <a:srgbClr val="00B0F0"/>
              </a:buClr>
              <a:buFont typeface="Wingdings" charset="2"/>
              <a:buChar char="§"/>
            </a:pPr>
            <a:endParaRPr lang="en-US" sz="1000" dirty="0"/>
          </a:p>
          <a:p>
            <a:pPr marL="285750" indent="-285750">
              <a:buClr>
                <a:srgbClr val="00B0F0"/>
              </a:buClr>
              <a:buFont typeface="Wingdings" charset="2"/>
              <a:buChar char="§"/>
            </a:pPr>
            <a:r>
              <a:rPr lang="en-US" sz="2000" b="1" dirty="0"/>
              <a:t>SNOLAB</a:t>
            </a:r>
            <a:r>
              <a:rPr lang="en-US" sz="2000" dirty="0"/>
              <a:t>: detector, facility and DAQ systems through Science and Technology involvement</a:t>
            </a:r>
          </a:p>
          <a:p>
            <a:pPr>
              <a:buClr>
                <a:srgbClr val="00B0F0"/>
              </a:buClr>
            </a:pPr>
            <a:r>
              <a:rPr lang="en-US" sz="2000" dirty="0"/>
              <a:t>       -&gt; </a:t>
            </a:r>
            <a:r>
              <a:rPr lang="en-US" sz="2000" dirty="0" err="1"/>
              <a:t>SuperCDMS</a:t>
            </a:r>
            <a:r>
              <a:rPr lang="en-US" sz="2000" dirty="0"/>
              <a:t>, </a:t>
            </a:r>
            <a:r>
              <a:rPr lang="en-US" sz="2000" dirty="0" err="1"/>
              <a:t>nEXO</a:t>
            </a:r>
            <a:r>
              <a:rPr lang="en-US" sz="2000" dirty="0"/>
              <a:t>, ARGO, DEAP, SNO+</a:t>
            </a:r>
          </a:p>
          <a:p>
            <a:pPr marL="285750" indent="-285750">
              <a:buClr>
                <a:srgbClr val="00B0F0"/>
              </a:buClr>
              <a:buFont typeface="Wingdings" charset="2"/>
              <a:buChar char="§"/>
            </a:pPr>
            <a:r>
              <a:rPr lang="en-US" sz="2000" b="1" dirty="0"/>
              <a:t>CERN</a:t>
            </a:r>
            <a:r>
              <a:rPr lang="en-US" sz="2000" dirty="0"/>
              <a:t>: In kind contributions to LHC and HL-LHC,                                                                                           share in detector upgrades -&gt; ATLAS, ALPHA</a:t>
            </a:r>
          </a:p>
          <a:p>
            <a:pPr>
              <a:buClr>
                <a:srgbClr val="00B0F0"/>
              </a:buClr>
            </a:pPr>
            <a:r>
              <a:rPr lang="en-US" sz="2000" dirty="0"/>
              <a:t>     -&gt; global detector R&amp;</a:t>
            </a:r>
            <a:r>
              <a:rPr lang="en-US" sz="2000"/>
              <a:t>D organization (DRD)</a:t>
            </a:r>
            <a:endParaRPr lang="en-US" sz="2000" dirty="0"/>
          </a:p>
          <a:p>
            <a:pPr marL="285750" indent="-285750">
              <a:buClr>
                <a:srgbClr val="00B0F0"/>
              </a:buClr>
              <a:buFont typeface="Wingdings" charset="2"/>
              <a:buChar char="§"/>
            </a:pPr>
            <a:r>
              <a:rPr lang="en-US" sz="2000" b="1" dirty="0"/>
              <a:t>KEK/J-PARC</a:t>
            </a:r>
            <a:r>
              <a:rPr lang="en-US" sz="2000" dirty="0"/>
              <a:t>: beam monitoring accelerator contributions</a:t>
            </a:r>
          </a:p>
          <a:p>
            <a:pPr>
              <a:buClr>
                <a:srgbClr val="00B0F0"/>
              </a:buClr>
            </a:pPr>
            <a:r>
              <a:rPr lang="en-US" sz="2000" dirty="0"/>
              <a:t>     share in detector upgrades -&gt; T2K/Hyper-K</a:t>
            </a:r>
          </a:p>
          <a:p>
            <a:pPr marL="285750" indent="-285750">
              <a:buClr>
                <a:srgbClr val="00B0F0"/>
              </a:buClr>
              <a:buFont typeface="Wingdings" charset="2"/>
              <a:buChar char="§"/>
            </a:pPr>
            <a:r>
              <a:rPr lang="en-US" sz="2000" b="1" dirty="0"/>
              <a:t>PSI: </a:t>
            </a:r>
            <a:r>
              <a:rPr lang="en-US" sz="2000" dirty="0"/>
              <a:t>PIONEER</a:t>
            </a:r>
          </a:p>
          <a:p>
            <a:pPr marL="285750" indent="-285750">
              <a:buClr>
                <a:srgbClr val="00B0F0"/>
              </a:buClr>
              <a:buFont typeface="Wingdings" charset="2"/>
              <a:buChar char="§"/>
            </a:pPr>
            <a:r>
              <a:rPr lang="en-US" sz="2000" b="1" dirty="0"/>
              <a:t>Gran </a:t>
            </a:r>
            <a:r>
              <a:rPr lang="en-US" sz="2000" b="1" dirty="0" err="1"/>
              <a:t>Sasso</a:t>
            </a:r>
            <a:r>
              <a:rPr lang="en-US" sz="2000" dirty="0"/>
              <a:t>: DAQ systems, </a:t>
            </a:r>
            <a:r>
              <a:rPr lang="en-US" sz="2000" dirty="0" err="1"/>
              <a:t>SiPM</a:t>
            </a:r>
            <a:r>
              <a:rPr lang="en-US" sz="2000" dirty="0"/>
              <a:t> -&gt; </a:t>
            </a:r>
            <a:r>
              <a:rPr lang="en-US" sz="2000" dirty="0" err="1"/>
              <a:t>DarkSide</a:t>
            </a:r>
            <a:endParaRPr lang="en-US" sz="2000" dirty="0"/>
          </a:p>
          <a:p>
            <a:pPr marL="285750" indent="-285750">
              <a:buClr>
                <a:srgbClr val="00B0F0"/>
              </a:buClr>
              <a:buFont typeface="Wingdings" charset="2"/>
              <a:buChar char="§"/>
            </a:pPr>
            <a:r>
              <a:rPr lang="en-US" sz="2000" dirty="0"/>
              <a:t>Future involvement</a:t>
            </a:r>
          </a:p>
          <a:p>
            <a:pPr marL="742950" lvl="1" indent="-285750">
              <a:buClr>
                <a:srgbClr val="00B0F0"/>
              </a:buClr>
              <a:buFont typeface="Wingdings" charset="2"/>
              <a:buChar char="§"/>
            </a:pPr>
            <a:r>
              <a:rPr lang="en-US" sz="2000" dirty="0"/>
              <a:t>Ocean Networks Canada: -&gt; P-One</a:t>
            </a:r>
          </a:p>
          <a:p>
            <a:pPr marL="742950" lvl="1" indent="-285750">
              <a:buClr>
                <a:srgbClr val="00B0F0"/>
              </a:buClr>
              <a:buFont typeface="Wingdings" charset="2"/>
              <a:buChar char="§"/>
            </a:pPr>
            <a:r>
              <a:rPr lang="en-US" sz="2000" dirty="0"/>
              <a:t>Future Collider</a:t>
            </a:r>
          </a:p>
          <a:p>
            <a:pPr>
              <a:buClr>
                <a:srgbClr val="00B0F0"/>
              </a:buClr>
            </a:pPr>
            <a:endParaRPr lang="en-CA" sz="1000" dirty="0"/>
          </a:p>
        </p:txBody>
      </p:sp>
      <p:sp>
        <p:nvSpPr>
          <p:cNvPr id="3" name="Oval 2">
            <a:extLst>
              <a:ext uri="{FF2B5EF4-FFF2-40B4-BE49-F238E27FC236}">
                <a16:creationId xmlns:a16="http://schemas.microsoft.com/office/drawing/2014/main" id="{2D435F7E-22CC-2C4C-97CB-EE8B7FC53F3F}"/>
              </a:ext>
            </a:extLst>
          </p:cNvPr>
          <p:cNvSpPr/>
          <p:nvPr/>
        </p:nvSpPr>
        <p:spPr>
          <a:xfrm>
            <a:off x="7589370" y="4595467"/>
            <a:ext cx="97536" cy="115253"/>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034493B5-67FF-634E-9959-120118D8C7DC}"/>
              </a:ext>
            </a:extLst>
          </p:cNvPr>
          <p:cNvSpPr/>
          <p:nvPr/>
        </p:nvSpPr>
        <p:spPr>
          <a:xfrm>
            <a:off x="8119722" y="4613184"/>
            <a:ext cx="103632" cy="12192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8D673CC4-94CA-7442-9DA8-30EE3F06B3BC}"/>
              </a:ext>
            </a:extLst>
          </p:cNvPr>
          <p:cNvSpPr/>
          <p:nvPr/>
        </p:nvSpPr>
        <p:spPr>
          <a:xfrm>
            <a:off x="9223098" y="4619280"/>
            <a:ext cx="103632" cy="12192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EBC8CCBC-A8B3-1C4C-862A-69B6AE84851C}"/>
              </a:ext>
            </a:extLst>
          </p:cNvPr>
          <p:cNvSpPr/>
          <p:nvPr/>
        </p:nvSpPr>
        <p:spPr>
          <a:xfrm>
            <a:off x="10814154" y="4771680"/>
            <a:ext cx="103632" cy="12192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6CBE7219-667E-334F-B256-558B554A74AE}"/>
              </a:ext>
            </a:extLst>
          </p:cNvPr>
          <p:cNvSpPr/>
          <p:nvPr/>
        </p:nvSpPr>
        <p:spPr>
          <a:xfrm>
            <a:off x="9247482" y="4716816"/>
            <a:ext cx="103632" cy="12192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735233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4D69EAD4-2494-414D-9120-A2C6FDC90870}"/>
              </a:ext>
            </a:extLst>
          </p:cNvPr>
          <p:cNvSpPr txBox="1">
            <a:spLocks/>
          </p:cNvSpPr>
          <p:nvPr/>
        </p:nvSpPr>
        <p:spPr>
          <a:xfrm>
            <a:off x="481791" y="917016"/>
            <a:ext cx="10541042" cy="68833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000" b="1" i="0" kern="1200">
                <a:solidFill>
                  <a:srgbClr val="00B0F0"/>
                </a:solidFill>
                <a:latin typeface="Arial" charset="0"/>
                <a:ea typeface="Arial" charset="0"/>
                <a:cs typeface="Arial" charset="0"/>
              </a:defRPr>
            </a:lvl1pPr>
          </a:lstStyle>
          <a:p>
            <a:r>
              <a:rPr lang="en-CA" sz="3000" dirty="0"/>
              <a:t>CERN</a:t>
            </a:r>
            <a:endParaRPr lang="en-US" sz="3000" dirty="0"/>
          </a:p>
        </p:txBody>
      </p:sp>
      <p:sp>
        <p:nvSpPr>
          <p:cNvPr id="3" name="TextBox 2">
            <a:extLst>
              <a:ext uri="{FF2B5EF4-FFF2-40B4-BE49-F238E27FC236}">
                <a16:creationId xmlns:a16="http://schemas.microsoft.com/office/drawing/2014/main" id="{02297264-CC0F-E614-0011-6D2BD8F39C82}"/>
              </a:ext>
            </a:extLst>
          </p:cNvPr>
          <p:cNvSpPr txBox="1"/>
          <p:nvPr/>
        </p:nvSpPr>
        <p:spPr>
          <a:xfrm>
            <a:off x="623849" y="1503954"/>
            <a:ext cx="6748947" cy="1938992"/>
          </a:xfrm>
          <a:prstGeom prst="rect">
            <a:avLst/>
          </a:prstGeom>
          <a:noFill/>
        </p:spPr>
        <p:txBody>
          <a:bodyPr wrap="square" lIns="91440" tIns="45720" rIns="91440" bIns="45720" rtlCol="0" anchor="t">
            <a:spAutoFit/>
          </a:bodyPr>
          <a:lstStyle/>
          <a:p>
            <a:pPr marL="285750" indent="-285750">
              <a:buClr>
                <a:srgbClr val="00B0F0"/>
              </a:buClr>
              <a:buFont typeface="Wingdings" charset="2"/>
              <a:buChar char="§"/>
            </a:pPr>
            <a:r>
              <a:rPr lang="en-CA" sz="2000" b="1" dirty="0"/>
              <a:t>ATLAS</a:t>
            </a:r>
          </a:p>
          <a:p>
            <a:pPr marL="285750" indent="-285750">
              <a:buClr>
                <a:srgbClr val="00B0F0"/>
              </a:buClr>
              <a:buFont typeface="Wingdings" charset="2"/>
              <a:buChar char="§"/>
            </a:pPr>
            <a:r>
              <a:rPr lang="en-CA" sz="2000" dirty="0"/>
              <a:t>Deliver on upgrades for HL-LHC</a:t>
            </a:r>
          </a:p>
          <a:p>
            <a:pPr marL="285750" indent="-285750">
              <a:buClr>
                <a:srgbClr val="00B0F0"/>
              </a:buClr>
              <a:buFont typeface="Wingdings" charset="2"/>
              <a:buChar char="§"/>
            </a:pPr>
            <a:r>
              <a:rPr lang="en-CA" sz="2000" dirty="0"/>
              <a:t>Legacy measurements on </a:t>
            </a:r>
          </a:p>
          <a:p>
            <a:pPr marL="742950" lvl="1" indent="-285750">
              <a:buClr>
                <a:srgbClr val="00B0F0"/>
              </a:buClr>
              <a:buFont typeface="Wingdings" charset="2"/>
              <a:buChar char="§"/>
            </a:pPr>
            <a:r>
              <a:rPr lang="en-CA" sz="2000" dirty="0"/>
              <a:t>Higgs potential, couplings, self-coupling</a:t>
            </a:r>
          </a:p>
          <a:p>
            <a:pPr marL="742950" lvl="1" indent="-285750">
              <a:buClr>
                <a:srgbClr val="00B0F0"/>
              </a:buClr>
              <a:buFont typeface="Wingdings" charset="2"/>
              <a:buChar char="§"/>
            </a:pPr>
            <a:r>
              <a:rPr lang="en-CA" sz="2000" dirty="0"/>
              <a:t>Searches for New Physics and Measurements</a:t>
            </a:r>
          </a:p>
          <a:p>
            <a:pPr marL="742950" lvl="1" indent="-285750">
              <a:buClr>
                <a:srgbClr val="00B0F0"/>
              </a:buClr>
              <a:buFont typeface="Wingdings" charset="2"/>
              <a:buChar char="§"/>
            </a:pPr>
            <a:endParaRPr lang="en-CA" sz="2000" dirty="0"/>
          </a:p>
        </p:txBody>
      </p:sp>
      <p:pic>
        <p:nvPicPr>
          <p:cNvPr id="5" name="Picture 3" descr="Diagram&#10;&#10;Description automatically generated">
            <a:extLst>
              <a:ext uri="{FF2B5EF4-FFF2-40B4-BE49-F238E27FC236}">
                <a16:creationId xmlns:a16="http://schemas.microsoft.com/office/drawing/2014/main" id="{FD1B7A7E-467C-0AF9-BA6A-55B25E4B5ED5}"/>
              </a:ext>
            </a:extLst>
          </p:cNvPr>
          <p:cNvPicPr>
            <a:picLocks noChangeAspect="1"/>
          </p:cNvPicPr>
          <p:nvPr/>
        </p:nvPicPr>
        <p:blipFill>
          <a:blip r:embed="rId2"/>
          <a:stretch>
            <a:fillRect/>
          </a:stretch>
        </p:blipFill>
        <p:spPr>
          <a:xfrm>
            <a:off x="6999281" y="101798"/>
            <a:ext cx="4568870" cy="3016210"/>
          </a:xfrm>
          <a:prstGeom prst="rect">
            <a:avLst/>
          </a:prstGeom>
        </p:spPr>
      </p:pic>
      <p:pic>
        <p:nvPicPr>
          <p:cNvPr id="6" name="Picture 5">
            <a:extLst>
              <a:ext uri="{FF2B5EF4-FFF2-40B4-BE49-F238E27FC236}">
                <a16:creationId xmlns:a16="http://schemas.microsoft.com/office/drawing/2014/main" id="{245BE29F-CF9E-3D8A-A01F-1E5EFCB812D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65350" y="3733171"/>
            <a:ext cx="5633931" cy="2917899"/>
          </a:xfrm>
          <a:prstGeom prst="rect">
            <a:avLst/>
          </a:prstGeom>
        </p:spPr>
      </p:pic>
      <p:sp>
        <p:nvSpPr>
          <p:cNvPr id="7" name="TextBox 6">
            <a:extLst>
              <a:ext uri="{FF2B5EF4-FFF2-40B4-BE49-F238E27FC236}">
                <a16:creationId xmlns:a16="http://schemas.microsoft.com/office/drawing/2014/main" id="{F1D8BC3F-38F6-1842-AD82-C6C26394DACD}"/>
              </a:ext>
            </a:extLst>
          </p:cNvPr>
          <p:cNvSpPr txBox="1"/>
          <p:nvPr/>
        </p:nvSpPr>
        <p:spPr>
          <a:xfrm>
            <a:off x="623849" y="3733171"/>
            <a:ext cx="7189062" cy="707886"/>
          </a:xfrm>
          <a:prstGeom prst="rect">
            <a:avLst/>
          </a:prstGeom>
          <a:noFill/>
        </p:spPr>
        <p:txBody>
          <a:bodyPr wrap="square" lIns="91440" tIns="45720" rIns="91440" bIns="45720" rtlCol="0" anchor="t">
            <a:spAutoFit/>
          </a:bodyPr>
          <a:lstStyle/>
          <a:p>
            <a:pPr marL="285750" indent="-285750">
              <a:buClr>
                <a:srgbClr val="00B0F0"/>
              </a:buClr>
              <a:buFont typeface="Wingdings" charset="2"/>
              <a:buChar char="§"/>
            </a:pPr>
            <a:r>
              <a:rPr lang="en-CA" sz="2000" b="1" dirty="0"/>
              <a:t>ALPHA</a:t>
            </a:r>
          </a:p>
          <a:p>
            <a:pPr marL="285750" indent="-285750">
              <a:buClr>
                <a:srgbClr val="00B0F0"/>
              </a:buClr>
              <a:buFont typeface="Wingdings" charset="2"/>
              <a:buChar char="§"/>
            </a:pPr>
            <a:r>
              <a:rPr lang="en-CA" sz="2000" b="1" dirty="0">
                <a:effectLst/>
              </a:rPr>
              <a:t>ALPHA-g</a:t>
            </a:r>
          </a:p>
        </p:txBody>
      </p:sp>
      <p:pic>
        <p:nvPicPr>
          <p:cNvPr id="2" name="Picture 1">
            <a:extLst>
              <a:ext uri="{FF2B5EF4-FFF2-40B4-BE49-F238E27FC236}">
                <a16:creationId xmlns:a16="http://schemas.microsoft.com/office/drawing/2014/main" id="{EB6CE4CF-17D7-0725-7C7D-E61C49381EF4}"/>
              </a:ext>
            </a:extLst>
          </p:cNvPr>
          <p:cNvPicPr>
            <a:picLocks noChangeAspect="1"/>
          </p:cNvPicPr>
          <p:nvPr/>
        </p:nvPicPr>
        <p:blipFill>
          <a:blip r:embed="rId4"/>
          <a:stretch>
            <a:fillRect/>
          </a:stretch>
        </p:blipFill>
        <p:spPr>
          <a:xfrm>
            <a:off x="7315740" y="3217408"/>
            <a:ext cx="3935952" cy="3584250"/>
          </a:xfrm>
          <a:prstGeom prst="rect">
            <a:avLst/>
          </a:prstGeom>
        </p:spPr>
      </p:pic>
    </p:spTree>
    <p:extLst>
      <p:ext uri="{BB962C8B-B14F-4D97-AF65-F5344CB8AC3E}">
        <p14:creationId xmlns:p14="http://schemas.microsoft.com/office/powerpoint/2010/main" val="11896990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4D69EAD4-2494-414D-9120-A2C6FDC90870}"/>
              </a:ext>
            </a:extLst>
          </p:cNvPr>
          <p:cNvSpPr txBox="1">
            <a:spLocks/>
          </p:cNvSpPr>
          <p:nvPr/>
        </p:nvSpPr>
        <p:spPr>
          <a:xfrm>
            <a:off x="481791" y="917016"/>
            <a:ext cx="10541042" cy="68833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000" b="1" i="0" kern="1200">
                <a:solidFill>
                  <a:srgbClr val="00B0F0"/>
                </a:solidFill>
                <a:latin typeface="Arial" charset="0"/>
                <a:ea typeface="Arial" charset="0"/>
                <a:cs typeface="Arial" charset="0"/>
              </a:defRPr>
            </a:lvl1pPr>
          </a:lstStyle>
          <a:p>
            <a:r>
              <a:rPr lang="en-CA" sz="3000" dirty="0"/>
              <a:t>JAPAN</a:t>
            </a:r>
            <a:endParaRPr lang="en-US" sz="3000" dirty="0"/>
          </a:p>
        </p:txBody>
      </p:sp>
      <p:sp>
        <p:nvSpPr>
          <p:cNvPr id="3" name="TextBox 2">
            <a:extLst>
              <a:ext uri="{FF2B5EF4-FFF2-40B4-BE49-F238E27FC236}">
                <a16:creationId xmlns:a16="http://schemas.microsoft.com/office/drawing/2014/main" id="{02297264-CC0F-E614-0011-6D2BD8F39C82}"/>
              </a:ext>
            </a:extLst>
          </p:cNvPr>
          <p:cNvSpPr txBox="1"/>
          <p:nvPr/>
        </p:nvSpPr>
        <p:spPr>
          <a:xfrm>
            <a:off x="623849" y="1503954"/>
            <a:ext cx="6748947" cy="1015663"/>
          </a:xfrm>
          <a:prstGeom prst="rect">
            <a:avLst/>
          </a:prstGeom>
          <a:noFill/>
        </p:spPr>
        <p:txBody>
          <a:bodyPr wrap="square" lIns="91440" tIns="45720" rIns="91440" bIns="45720" rtlCol="0" anchor="t">
            <a:spAutoFit/>
          </a:bodyPr>
          <a:lstStyle/>
          <a:p>
            <a:pPr marL="285750" indent="-285750">
              <a:buClr>
                <a:srgbClr val="00B0F0"/>
              </a:buClr>
              <a:buFont typeface="Wingdings" charset="2"/>
              <a:buChar char="§"/>
            </a:pPr>
            <a:r>
              <a:rPr lang="en-CA" sz="2000" b="1" dirty="0"/>
              <a:t>T2K/Hyper-K</a:t>
            </a:r>
          </a:p>
          <a:p>
            <a:pPr marL="285750" indent="-285750">
              <a:buClr>
                <a:srgbClr val="00B0F0"/>
              </a:buClr>
              <a:buFont typeface="Wingdings" charset="2"/>
              <a:buChar char="§"/>
            </a:pPr>
            <a:r>
              <a:rPr lang="en-CA" sz="2000" dirty="0"/>
              <a:t>Major goal is the search for CP violation in neutrino oscillations!</a:t>
            </a:r>
          </a:p>
        </p:txBody>
      </p:sp>
      <p:pic>
        <p:nvPicPr>
          <p:cNvPr id="4" name="Picture 3">
            <a:extLst>
              <a:ext uri="{FF2B5EF4-FFF2-40B4-BE49-F238E27FC236}">
                <a16:creationId xmlns:a16="http://schemas.microsoft.com/office/drawing/2014/main" id="{9013E20A-BBB1-70EC-1CEC-A1C13AC2409B}"/>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9604922" y="-10056"/>
            <a:ext cx="2587078" cy="3429000"/>
          </a:xfrm>
          <a:prstGeom prst="rect">
            <a:avLst/>
          </a:prstGeom>
        </p:spPr>
      </p:pic>
      <p:pic>
        <p:nvPicPr>
          <p:cNvPr id="8" name="Picture 7">
            <a:extLst>
              <a:ext uri="{FF2B5EF4-FFF2-40B4-BE49-F238E27FC236}">
                <a16:creationId xmlns:a16="http://schemas.microsoft.com/office/drawing/2014/main" id="{0B22F578-EDB1-916B-515B-A780E101832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99281" y="379553"/>
            <a:ext cx="2353094" cy="2745276"/>
          </a:xfrm>
          <a:prstGeom prst="rect">
            <a:avLst/>
          </a:prstGeom>
        </p:spPr>
      </p:pic>
      <p:pic>
        <p:nvPicPr>
          <p:cNvPr id="11" name="Picture 10">
            <a:extLst>
              <a:ext uri="{FF2B5EF4-FFF2-40B4-BE49-F238E27FC236}">
                <a16:creationId xmlns:a16="http://schemas.microsoft.com/office/drawing/2014/main" id="{A5B9055D-A40D-8CE2-8157-260C428E04AC}"/>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999281" y="4688470"/>
            <a:ext cx="2004766" cy="2024843"/>
          </a:xfrm>
          <a:prstGeom prst="rect">
            <a:avLst/>
          </a:prstGeom>
        </p:spPr>
      </p:pic>
      <p:pic>
        <p:nvPicPr>
          <p:cNvPr id="14" name="Picture 13" descr="Chart&#10;&#10;Description automatically generated">
            <a:extLst>
              <a:ext uri="{FF2B5EF4-FFF2-40B4-BE49-F238E27FC236}">
                <a16:creationId xmlns:a16="http://schemas.microsoft.com/office/drawing/2014/main" id="{2F7F5B04-3898-37A4-8F40-50855006F1E2}"/>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135181" y="4444309"/>
            <a:ext cx="5657505" cy="2413691"/>
          </a:xfrm>
          <a:prstGeom prst="rect">
            <a:avLst/>
          </a:prstGeom>
        </p:spPr>
      </p:pic>
      <p:sp>
        <p:nvSpPr>
          <p:cNvPr id="7" name="TextBox 6">
            <a:extLst>
              <a:ext uri="{FF2B5EF4-FFF2-40B4-BE49-F238E27FC236}">
                <a16:creationId xmlns:a16="http://schemas.microsoft.com/office/drawing/2014/main" id="{F1D8BC3F-38F6-1842-AD82-C6C26394DACD}"/>
              </a:ext>
            </a:extLst>
          </p:cNvPr>
          <p:cNvSpPr txBox="1"/>
          <p:nvPr/>
        </p:nvSpPr>
        <p:spPr>
          <a:xfrm>
            <a:off x="623849" y="3733171"/>
            <a:ext cx="7189062" cy="1015663"/>
          </a:xfrm>
          <a:prstGeom prst="rect">
            <a:avLst/>
          </a:prstGeom>
          <a:noFill/>
        </p:spPr>
        <p:txBody>
          <a:bodyPr wrap="square" lIns="91440" tIns="45720" rIns="91440" bIns="45720" rtlCol="0" anchor="t">
            <a:spAutoFit/>
          </a:bodyPr>
          <a:lstStyle/>
          <a:p>
            <a:pPr marL="285750" indent="-285750">
              <a:buClr>
                <a:srgbClr val="00B0F0"/>
              </a:buClr>
              <a:buFont typeface="Wingdings" charset="2"/>
              <a:buChar char="§"/>
            </a:pPr>
            <a:r>
              <a:rPr lang="en-CA" sz="2000" b="1" dirty="0"/>
              <a:t>TUCAN</a:t>
            </a:r>
          </a:p>
          <a:p>
            <a:pPr marL="285750" indent="-285750">
              <a:buClr>
                <a:srgbClr val="00B0F0"/>
              </a:buClr>
              <a:buFont typeface="Wingdings" charset="2"/>
              <a:buChar char="§"/>
            </a:pPr>
            <a:r>
              <a:rPr lang="en-CA" sz="2000" dirty="0"/>
              <a:t>EDM experiment for search for strong CP violation</a:t>
            </a:r>
          </a:p>
          <a:p>
            <a:pPr marL="285750" indent="-285750">
              <a:buClr>
                <a:srgbClr val="00B0F0"/>
              </a:buClr>
              <a:buFont typeface="Wingdings" charset="2"/>
              <a:buChar char="§"/>
            </a:pPr>
            <a:endParaRPr lang="en-CA" sz="2000" b="1" dirty="0"/>
          </a:p>
        </p:txBody>
      </p:sp>
      <p:pic>
        <p:nvPicPr>
          <p:cNvPr id="15" name="Picture 1" descr="page1image1854345760">
            <a:extLst>
              <a:ext uri="{FF2B5EF4-FFF2-40B4-BE49-F238E27FC236}">
                <a16:creationId xmlns:a16="http://schemas.microsoft.com/office/drawing/2014/main" id="{A3530791-E5F5-0B2E-0D96-0FFF27BD4736}"/>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9359975" y="4513713"/>
            <a:ext cx="1696844" cy="2302251"/>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60412784-C903-D2DE-40ED-70303E020906}"/>
              </a:ext>
            </a:extLst>
          </p:cNvPr>
          <p:cNvSpPr txBox="1"/>
          <p:nvPr/>
        </p:nvSpPr>
        <p:spPr>
          <a:xfrm>
            <a:off x="6792686" y="3811871"/>
            <a:ext cx="7189062" cy="1015663"/>
          </a:xfrm>
          <a:prstGeom prst="rect">
            <a:avLst/>
          </a:prstGeom>
          <a:noFill/>
        </p:spPr>
        <p:txBody>
          <a:bodyPr wrap="square" lIns="91440" tIns="45720" rIns="91440" bIns="45720" rtlCol="0" anchor="t">
            <a:spAutoFit/>
          </a:bodyPr>
          <a:lstStyle/>
          <a:p>
            <a:pPr marL="285750" indent="-285750">
              <a:buClr>
                <a:srgbClr val="00B0F0"/>
              </a:buClr>
              <a:buFont typeface="Wingdings" charset="2"/>
              <a:buChar char="§"/>
            </a:pPr>
            <a:r>
              <a:rPr lang="en-CA" sz="2000" b="1" dirty="0" err="1"/>
              <a:t>PENeLOPE</a:t>
            </a:r>
            <a:r>
              <a:rPr lang="en-CA" sz="2000" b="1" dirty="0"/>
              <a:t> </a:t>
            </a:r>
            <a:r>
              <a:rPr lang="en-CA" sz="2000" dirty="0"/>
              <a:t>(2</a:t>
            </a:r>
            <a:r>
              <a:rPr lang="en-CA" sz="2000" baseline="30000" dirty="0"/>
              <a:t>nd</a:t>
            </a:r>
            <a:r>
              <a:rPr lang="en-CA" sz="2000" dirty="0"/>
              <a:t> port)</a:t>
            </a:r>
          </a:p>
          <a:p>
            <a:pPr marL="285750" indent="-285750">
              <a:buClr>
                <a:srgbClr val="00B0F0"/>
              </a:buClr>
              <a:buFont typeface="Wingdings" charset="2"/>
              <a:buChar char="§"/>
            </a:pPr>
            <a:r>
              <a:rPr lang="en-CA" sz="2000" dirty="0"/>
              <a:t>World’s best neutron lifetime measurement</a:t>
            </a:r>
          </a:p>
          <a:p>
            <a:pPr marL="285750" indent="-285750">
              <a:buClr>
                <a:srgbClr val="00B0F0"/>
              </a:buClr>
              <a:buFont typeface="Wingdings" charset="2"/>
              <a:buChar char="§"/>
            </a:pPr>
            <a:endParaRPr lang="en-CA" sz="2000" b="1" dirty="0"/>
          </a:p>
        </p:txBody>
      </p:sp>
    </p:spTree>
    <p:extLst>
      <p:ext uri="{BB962C8B-B14F-4D97-AF65-F5344CB8AC3E}">
        <p14:creationId xmlns:p14="http://schemas.microsoft.com/office/powerpoint/2010/main" val="30732626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4D69EAD4-2494-414D-9120-A2C6FDC90870}"/>
              </a:ext>
            </a:extLst>
          </p:cNvPr>
          <p:cNvSpPr txBox="1">
            <a:spLocks/>
          </p:cNvSpPr>
          <p:nvPr/>
        </p:nvSpPr>
        <p:spPr>
          <a:xfrm>
            <a:off x="481791" y="917016"/>
            <a:ext cx="10541042" cy="68833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000" b="1" i="0" kern="1200">
                <a:solidFill>
                  <a:srgbClr val="00B0F0"/>
                </a:solidFill>
                <a:latin typeface="Arial" charset="0"/>
                <a:ea typeface="Arial" charset="0"/>
                <a:cs typeface="Arial" charset="0"/>
              </a:defRPr>
            </a:lvl1pPr>
          </a:lstStyle>
          <a:p>
            <a:r>
              <a:rPr lang="en-CA" sz="3000" dirty="0"/>
              <a:t>SNOLAB</a:t>
            </a:r>
            <a:endParaRPr lang="en-US" sz="3000" dirty="0"/>
          </a:p>
        </p:txBody>
      </p:sp>
      <p:sp>
        <p:nvSpPr>
          <p:cNvPr id="3" name="TextBox 2">
            <a:extLst>
              <a:ext uri="{FF2B5EF4-FFF2-40B4-BE49-F238E27FC236}">
                <a16:creationId xmlns:a16="http://schemas.microsoft.com/office/drawing/2014/main" id="{02297264-CC0F-E614-0011-6D2BD8F39C82}"/>
              </a:ext>
            </a:extLst>
          </p:cNvPr>
          <p:cNvSpPr txBox="1"/>
          <p:nvPr/>
        </p:nvSpPr>
        <p:spPr>
          <a:xfrm>
            <a:off x="801665" y="1605354"/>
            <a:ext cx="6748947" cy="2246769"/>
          </a:xfrm>
          <a:prstGeom prst="rect">
            <a:avLst/>
          </a:prstGeom>
          <a:noFill/>
        </p:spPr>
        <p:txBody>
          <a:bodyPr wrap="square" lIns="91440" tIns="45720" rIns="91440" bIns="45720" rtlCol="0" anchor="t">
            <a:spAutoFit/>
          </a:bodyPr>
          <a:lstStyle/>
          <a:p>
            <a:pPr marL="285750" indent="-285750">
              <a:buClr>
                <a:srgbClr val="00B0F0"/>
              </a:buClr>
              <a:buFont typeface="Wingdings" charset="2"/>
              <a:buChar char="§"/>
            </a:pPr>
            <a:r>
              <a:rPr lang="en-CA" sz="2000" b="1" dirty="0" err="1"/>
              <a:t>nEXO</a:t>
            </a:r>
            <a:endParaRPr lang="en-CA" sz="2000" b="1" dirty="0"/>
          </a:p>
          <a:p>
            <a:pPr marL="285750" indent="-285750">
              <a:buClr>
                <a:srgbClr val="00B0F0"/>
              </a:buClr>
              <a:buFont typeface="Wingdings" charset="2"/>
              <a:buChar char="§"/>
            </a:pPr>
            <a:r>
              <a:rPr lang="en-US" sz="2000" dirty="0"/>
              <a:t>next generation </a:t>
            </a:r>
            <a:r>
              <a:rPr lang="en-US" sz="2000" dirty="0" err="1"/>
              <a:t>neutrinoless</a:t>
            </a:r>
            <a:r>
              <a:rPr lang="en-US" sz="2000" dirty="0"/>
              <a:t> double beta decay experiment under consideration for SNOLAB</a:t>
            </a:r>
          </a:p>
          <a:p>
            <a:pPr marL="285750" indent="-285750">
              <a:buClr>
                <a:srgbClr val="00B0F0"/>
              </a:buClr>
              <a:buFont typeface="Wingdings" charset="2"/>
              <a:buChar char="§"/>
            </a:pPr>
            <a:r>
              <a:rPr lang="en-CA" sz="2000" dirty="0">
                <a:effectLst/>
              </a:rPr>
              <a:t>Silicon photo-multiplier </a:t>
            </a:r>
            <a:r>
              <a:rPr lang="en-CA" sz="2000" dirty="0" err="1">
                <a:effectLst/>
              </a:rPr>
              <a:t>SiPM</a:t>
            </a:r>
            <a:r>
              <a:rPr lang="en-CA" sz="2000" dirty="0">
                <a:effectLst/>
              </a:rPr>
              <a:t> performances enable reaching </a:t>
            </a:r>
            <a:r>
              <a:rPr lang="en-CA" sz="2000" dirty="0" err="1">
                <a:effectLst/>
              </a:rPr>
              <a:t>nEXO</a:t>
            </a:r>
            <a:r>
              <a:rPr lang="en-CA" sz="2000" dirty="0">
                <a:effectLst/>
              </a:rPr>
              <a:t> target energy resolution </a:t>
            </a:r>
          </a:p>
          <a:p>
            <a:pPr marL="285750" indent="-285750">
              <a:buClr>
                <a:srgbClr val="00B0F0"/>
              </a:buClr>
              <a:buFont typeface="Wingdings" charset="2"/>
              <a:buChar char="§"/>
            </a:pPr>
            <a:endParaRPr lang="en-US" sz="2000" dirty="0"/>
          </a:p>
          <a:p>
            <a:pPr marL="285750" indent="-285750">
              <a:buClr>
                <a:srgbClr val="00B0F0"/>
              </a:buClr>
              <a:buFont typeface="Wingdings" charset="2"/>
              <a:buChar char="§"/>
            </a:pPr>
            <a:endParaRPr lang="en-CA" sz="2000" dirty="0"/>
          </a:p>
        </p:txBody>
      </p:sp>
      <p:sp>
        <p:nvSpPr>
          <p:cNvPr id="7" name="TextBox 6">
            <a:extLst>
              <a:ext uri="{FF2B5EF4-FFF2-40B4-BE49-F238E27FC236}">
                <a16:creationId xmlns:a16="http://schemas.microsoft.com/office/drawing/2014/main" id="{F1D8BC3F-38F6-1842-AD82-C6C26394DACD}"/>
              </a:ext>
            </a:extLst>
          </p:cNvPr>
          <p:cNvSpPr txBox="1"/>
          <p:nvPr/>
        </p:nvSpPr>
        <p:spPr>
          <a:xfrm>
            <a:off x="797945" y="4807505"/>
            <a:ext cx="7189062" cy="1631216"/>
          </a:xfrm>
          <a:prstGeom prst="rect">
            <a:avLst/>
          </a:prstGeom>
          <a:noFill/>
        </p:spPr>
        <p:txBody>
          <a:bodyPr wrap="square" lIns="91440" tIns="45720" rIns="91440" bIns="45720" rtlCol="0" anchor="t">
            <a:spAutoFit/>
          </a:bodyPr>
          <a:lstStyle/>
          <a:p>
            <a:pPr marL="285750" indent="-285750">
              <a:buClr>
                <a:srgbClr val="00B0F0"/>
              </a:buClr>
              <a:buFont typeface="Wingdings" charset="2"/>
              <a:buChar char="§"/>
            </a:pPr>
            <a:r>
              <a:rPr lang="en-CA" sz="2000" b="1" dirty="0" err="1"/>
              <a:t>SuperCDMS</a:t>
            </a:r>
            <a:endParaRPr lang="en-CA" sz="2000" b="1" dirty="0"/>
          </a:p>
          <a:p>
            <a:pPr marL="285750" indent="-285750">
              <a:buClr>
                <a:srgbClr val="00B0F0"/>
              </a:buClr>
              <a:buFont typeface="Wingdings" charset="2"/>
              <a:buChar char="§"/>
            </a:pPr>
            <a:r>
              <a:rPr lang="en-CA" sz="2000" dirty="0">
                <a:effectLst/>
              </a:rPr>
              <a:t>Direct dark matter search with cryogenic Ge and Si detectors </a:t>
            </a:r>
            <a:endParaRPr lang="en-CA" sz="2000" dirty="0"/>
          </a:p>
          <a:p>
            <a:pPr marL="285750" indent="-285750">
              <a:buClr>
                <a:srgbClr val="00B0F0"/>
              </a:buClr>
              <a:buFont typeface="Wingdings" charset="2"/>
              <a:buChar char="§"/>
            </a:pPr>
            <a:r>
              <a:rPr lang="en-CA" sz="2000" dirty="0">
                <a:effectLst/>
              </a:rPr>
              <a:t>Focus on low-mass Dark Matter</a:t>
            </a:r>
          </a:p>
          <a:p>
            <a:pPr marL="285750" indent="-285750">
              <a:buClr>
                <a:srgbClr val="00B0F0"/>
              </a:buClr>
              <a:buFont typeface="Wingdings" charset="2"/>
              <a:buChar char="§"/>
            </a:pPr>
            <a:r>
              <a:rPr lang="en-US" sz="2000" dirty="0">
                <a:ea typeface="Helvetica Neue" panose="02000503000000020004" pitchFamily="2" charset="0"/>
                <a:cs typeface="Helvetica Neue" panose="02000503000000020004" pitchFamily="2" charset="0"/>
              </a:rPr>
              <a:t>CUTE (cryogenic underground test facility</a:t>
            </a:r>
            <a:endParaRPr lang="en-CA" sz="2000" b="1" dirty="0"/>
          </a:p>
          <a:p>
            <a:pPr marL="285750" indent="-285750">
              <a:buClr>
                <a:srgbClr val="00B0F0"/>
              </a:buClr>
              <a:buFont typeface="Wingdings" charset="2"/>
              <a:buChar char="§"/>
            </a:pPr>
            <a:endParaRPr lang="en-CA" sz="2000" b="1" dirty="0"/>
          </a:p>
        </p:txBody>
      </p:sp>
      <p:pic>
        <p:nvPicPr>
          <p:cNvPr id="2" name="Picture 3" descr="page1image1542700416">
            <a:extLst>
              <a:ext uri="{FF2B5EF4-FFF2-40B4-BE49-F238E27FC236}">
                <a16:creationId xmlns:a16="http://schemas.microsoft.com/office/drawing/2014/main" id="{AE8B2525-03FE-108C-F0E6-EC2FE4D12892}"/>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388256" y="3614944"/>
            <a:ext cx="2634577" cy="314300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51C34DBA-5F26-D0A3-3453-C8C7F499E13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017974" y="3711196"/>
            <a:ext cx="1004859" cy="1696827"/>
          </a:xfrm>
          <a:prstGeom prst="rect">
            <a:avLst/>
          </a:prstGeom>
        </p:spPr>
      </p:pic>
      <p:pic>
        <p:nvPicPr>
          <p:cNvPr id="10" name="Picture 9">
            <a:extLst>
              <a:ext uri="{FF2B5EF4-FFF2-40B4-BE49-F238E27FC236}">
                <a16:creationId xmlns:a16="http://schemas.microsoft.com/office/drawing/2014/main" id="{C6F01046-2A78-A9B0-175C-51C14123A2BF}"/>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785682" y="1151249"/>
            <a:ext cx="3839723" cy="2354387"/>
          </a:xfrm>
          <a:prstGeom prst="rect">
            <a:avLst/>
          </a:prstGeom>
        </p:spPr>
      </p:pic>
      <p:pic>
        <p:nvPicPr>
          <p:cNvPr id="12" name="Picture 11">
            <a:extLst>
              <a:ext uri="{FF2B5EF4-FFF2-40B4-BE49-F238E27FC236}">
                <a16:creationId xmlns:a16="http://schemas.microsoft.com/office/drawing/2014/main" id="{3D605AC6-3F4B-74EA-5FF7-D90645AA749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629486" y="3320377"/>
            <a:ext cx="1911018" cy="1403321"/>
          </a:xfrm>
          <a:prstGeom prst="rect">
            <a:avLst/>
          </a:prstGeom>
        </p:spPr>
      </p:pic>
      <p:pic>
        <p:nvPicPr>
          <p:cNvPr id="13" name="Picture 12" descr="page1image1542708864">
            <a:extLst>
              <a:ext uri="{FF2B5EF4-FFF2-40B4-BE49-F238E27FC236}">
                <a16:creationId xmlns:a16="http://schemas.microsoft.com/office/drawing/2014/main" id="{DE896B9D-F24B-BC5F-FF8A-8A28A06EDC30}"/>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5717238" y="3249320"/>
            <a:ext cx="1868519" cy="14743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49232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4D69EAD4-2494-414D-9120-A2C6FDC90870}"/>
              </a:ext>
            </a:extLst>
          </p:cNvPr>
          <p:cNvSpPr txBox="1">
            <a:spLocks/>
          </p:cNvSpPr>
          <p:nvPr/>
        </p:nvSpPr>
        <p:spPr>
          <a:xfrm>
            <a:off x="481791" y="917016"/>
            <a:ext cx="10541042" cy="68833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000" b="1" i="0" kern="1200">
                <a:solidFill>
                  <a:srgbClr val="00B0F0"/>
                </a:solidFill>
                <a:latin typeface="Arial" charset="0"/>
                <a:ea typeface="Arial" charset="0"/>
                <a:cs typeface="Arial" charset="0"/>
              </a:defRPr>
            </a:lvl1pPr>
          </a:lstStyle>
          <a:p>
            <a:r>
              <a:rPr lang="en-CA" sz="3000" dirty="0"/>
              <a:t>TRIUMF</a:t>
            </a:r>
            <a:endParaRPr lang="en-US" sz="3000" dirty="0"/>
          </a:p>
        </p:txBody>
      </p:sp>
      <p:sp>
        <p:nvSpPr>
          <p:cNvPr id="3" name="TextBox 2">
            <a:extLst>
              <a:ext uri="{FF2B5EF4-FFF2-40B4-BE49-F238E27FC236}">
                <a16:creationId xmlns:a16="http://schemas.microsoft.com/office/drawing/2014/main" id="{02297264-CC0F-E614-0011-6D2BD8F39C82}"/>
              </a:ext>
            </a:extLst>
          </p:cNvPr>
          <p:cNvSpPr txBox="1"/>
          <p:nvPr/>
        </p:nvSpPr>
        <p:spPr>
          <a:xfrm>
            <a:off x="801665" y="1605354"/>
            <a:ext cx="5294335" cy="2169825"/>
          </a:xfrm>
          <a:prstGeom prst="rect">
            <a:avLst/>
          </a:prstGeom>
          <a:noFill/>
        </p:spPr>
        <p:txBody>
          <a:bodyPr wrap="square" lIns="91440" tIns="45720" rIns="91440" bIns="45720" rtlCol="0" anchor="t">
            <a:spAutoFit/>
          </a:bodyPr>
          <a:lstStyle/>
          <a:p>
            <a:pPr marL="285750" indent="-285750">
              <a:buClr>
                <a:srgbClr val="00B0F0"/>
              </a:buClr>
              <a:buFont typeface="Wingdings" charset="2"/>
              <a:buChar char="§"/>
            </a:pPr>
            <a:r>
              <a:rPr lang="en-CA" sz="2000" b="1" dirty="0" err="1"/>
              <a:t>DarkLight</a:t>
            </a:r>
            <a:endParaRPr lang="en-CA" sz="2000" b="1" dirty="0"/>
          </a:p>
          <a:p>
            <a:pPr marL="285750" indent="-285750">
              <a:spcBef>
                <a:spcPts val="600"/>
              </a:spcBef>
              <a:buClr>
                <a:srgbClr val="00B0F0"/>
              </a:buClr>
              <a:buFont typeface="Wingdings" charset="2"/>
              <a:buChar char="§"/>
            </a:pPr>
            <a:r>
              <a:rPr lang="en-US" sz="2000" dirty="0">
                <a:solidFill>
                  <a:srgbClr val="000000"/>
                </a:solidFill>
              </a:rPr>
              <a:t>Early science case for ARIEL</a:t>
            </a:r>
          </a:p>
          <a:p>
            <a:pPr marL="285750" indent="-285750">
              <a:spcBef>
                <a:spcPts val="600"/>
              </a:spcBef>
              <a:buClr>
                <a:srgbClr val="00B0F0"/>
              </a:buClr>
              <a:buFont typeface="Wingdings" charset="2"/>
              <a:buChar char="§"/>
            </a:pPr>
            <a:r>
              <a:rPr lang="en-US" sz="2000" dirty="0">
                <a:solidFill>
                  <a:srgbClr val="000000"/>
                </a:solidFill>
              </a:rPr>
              <a:t>N</a:t>
            </a:r>
            <a:r>
              <a:rPr lang="en-US" sz="2000" b="0" i="0" u="none" strike="noStrike" dirty="0">
                <a:solidFill>
                  <a:srgbClr val="000000"/>
                </a:solidFill>
                <a:effectLst/>
              </a:rPr>
              <a:t>ew experiment at e-</a:t>
            </a:r>
            <a:r>
              <a:rPr lang="en-US" sz="2000" b="0" i="0" u="none" strike="noStrike" dirty="0" err="1">
                <a:solidFill>
                  <a:srgbClr val="000000"/>
                </a:solidFill>
                <a:effectLst/>
              </a:rPr>
              <a:t>linac</a:t>
            </a:r>
            <a:r>
              <a:rPr lang="en-US" sz="2000" b="0" i="0" u="none" strike="noStrike" dirty="0">
                <a:solidFill>
                  <a:srgbClr val="000000"/>
                </a:solidFill>
                <a:effectLst/>
              </a:rPr>
              <a:t> to search for new low mass dark boson</a:t>
            </a:r>
            <a:endParaRPr lang="en-US" sz="2000" baseline="30000" dirty="0">
              <a:solidFill>
                <a:srgbClr val="000000"/>
              </a:solidFill>
            </a:endParaRPr>
          </a:p>
          <a:p>
            <a:pPr>
              <a:spcBef>
                <a:spcPts val="600"/>
              </a:spcBef>
              <a:buClr>
                <a:srgbClr val="00B0F0"/>
              </a:buClr>
            </a:pPr>
            <a:endParaRPr lang="en-US" sz="2000" dirty="0"/>
          </a:p>
          <a:p>
            <a:pPr marL="285750" indent="-285750">
              <a:buClr>
                <a:srgbClr val="00B0F0"/>
              </a:buClr>
              <a:buFont typeface="Wingdings" charset="2"/>
              <a:buChar char="§"/>
            </a:pPr>
            <a:endParaRPr lang="en-CA" sz="2000" dirty="0"/>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F1D8BC3F-38F6-1842-AD82-C6C26394DACD}"/>
                  </a:ext>
                </a:extLst>
              </p:cNvPr>
              <p:cNvSpPr txBox="1"/>
              <p:nvPr/>
            </p:nvSpPr>
            <p:spPr>
              <a:xfrm>
                <a:off x="801665" y="4313235"/>
                <a:ext cx="7189062" cy="2169825"/>
              </a:xfrm>
              <a:prstGeom prst="rect">
                <a:avLst/>
              </a:prstGeom>
              <a:noFill/>
            </p:spPr>
            <p:txBody>
              <a:bodyPr wrap="square" lIns="91440" tIns="45720" rIns="91440" bIns="45720" rtlCol="0" anchor="t">
                <a:spAutoFit/>
              </a:bodyPr>
              <a:lstStyle/>
              <a:p>
                <a:pPr marL="285750" indent="-285750">
                  <a:buClr>
                    <a:srgbClr val="00B0F0"/>
                  </a:buClr>
                  <a:buFont typeface="Wingdings" charset="2"/>
                  <a:buChar char="§"/>
                </a:pPr>
                <a:r>
                  <a:rPr lang="en-CA" sz="2000" b="1" dirty="0"/>
                  <a:t>PIONEER</a:t>
                </a:r>
              </a:p>
              <a:p>
                <a:pPr marL="285750" indent="-285750">
                  <a:buClr>
                    <a:srgbClr val="00B0F0"/>
                  </a:buClr>
                  <a:buFont typeface="Wingdings" charset="2"/>
                  <a:buChar char="§"/>
                </a:pPr>
                <a:r>
                  <a:rPr lang="en-CA" sz="2000" dirty="0">
                    <a:effectLst/>
                  </a:rPr>
                  <a:t>Successor </a:t>
                </a:r>
                <a:r>
                  <a:rPr lang="en-CA" sz="2000" dirty="0"/>
                  <a:t>of PIENU</a:t>
                </a:r>
                <a:endParaRPr lang="en-CA" sz="2000" b="1" dirty="0">
                  <a:effectLst/>
                </a:endParaRPr>
              </a:p>
              <a:p>
                <a:pPr marL="285750" indent="-285750">
                  <a:spcBef>
                    <a:spcPts val="600"/>
                  </a:spcBef>
                  <a:buClr>
                    <a:srgbClr val="00B0F0"/>
                  </a:buClr>
                  <a:buFont typeface="Wingdings" charset="2"/>
                  <a:buChar char="§"/>
                </a:pPr>
                <a14:m>
                  <m:oMath xmlns:m="http://schemas.openxmlformats.org/officeDocument/2006/math">
                    <m:sSubSup>
                      <m:sSubSupPr>
                        <m:ctrlPr>
                          <a:rPr lang="en-US" sz="2000" b="0" i="1" smtClean="0">
                            <a:solidFill>
                              <a:srgbClr val="000000"/>
                            </a:solidFill>
                            <a:effectLst/>
                            <a:latin typeface="Cambria Math" panose="02040503050406030204" pitchFamily="18" charset="0"/>
                          </a:rPr>
                        </m:ctrlPr>
                      </m:sSubSupPr>
                      <m:e>
                        <m:r>
                          <a:rPr lang="en-US" sz="2000" b="0" i="1" smtClean="0">
                            <a:solidFill>
                              <a:srgbClr val="000000"/>
                            </a:solidFill>
                            <a:effectLst/>
                            <a:latin typeface="Cambria Math" panose="02040503050406030204" pitchFamily="18" charset="0"/>
                          </a:rPr>
                          <m:t>𝑅</m:t>
                        </m:r>
                      </m:e>
                      <m:sub>
                        <m:r>
                          <a:rPr lang="en-US" sz="2000" b="0" i="1" smtClean="0">
                            <a:solidFill>
                              <a:srgbClr val="000000"/>
                            </a:solidFill>
                            <a:effectLst/>
                            <a:latin typeface="Cambria Math" panose="02040503050406030204" pitchFamily="18" charset="0"/>
                          </a:rPr>
                          <m:t>𝑆𝑀</m:t>
                        </m:r>
                      </m:sub>
                      <m:sup>
                        <m:r>
                          <a:rPr lang="en-US" sz="2000" b="0" i="1" smtClean="0">
                            <a:solidFill>
                              <a:srgbClr val="000000"/>
                            </a:solidFill>
                            <a:effectLst/>
                            <a:latin typeface="Cambria Math" panose="02040503050406030204" pitchFamily="18" charset="0"/>
                          </a:rPr>
                          <m:t>𝜋</m:t>
                        </m:r>
                      </m:sup>
                    </m:sSubSup>
                    <m:r>
                      <a:rPr lang="en-US" sz="2000" b="0" i="1" smtClean="0">
                        <a:solidFill>
                          <a:srgbClr val="000000"/>
                        </a:solidFill>
                        <a:effectLst/>
                        <a:latin typeface="Cambria Math" panose="02040503050406030204" pitchFamily="18" charset="0"/>
                      </a:rPr>
                      <m:t>=(</m:t>
                    </m:r>
                    <m:r>
                      <a:rPr lang="en-US" sz="2000" b="0" i="1" smtClean="0">
                        <a:solidFill>
                          <a:srgbClr val="000000"/>
                        </a:solidFill>
                        <a:effectLst/>
                        <a:latin typeface="Cambria Math" panose="02040503050406030204" pitchFamily="18" charset="0"/>
                      </a:rPr>
                      <m:t>𝜋</m:t>
                    </m:r>
                    <m:r>
                      <a:rPr lang="en-US" sz="2000" b="0" i="1" smtClean="0">
                        <a:solidFill>
                          <a:srgbClr val="000000"/>
                        </a:solidFill>
                        <a:effectLst/>
                        <a:latin typeface="Cambria Math" panose="02040503050406030204" pitchFamily="18" charset="0"/>
                      </a:rPr>
                      <m:t>→</m:t>
                    </m:r>
                    <m:r>
                      <a:rPr lang="en-US" sz="2000" b="0" i="1" smtClean="0">
                        <a:solidFill>
                          <a:srgbClr val="000000"/>
                        </a:solidFill>
                        <a:effectLst/>
                        <a:latin typeface="Cambria Math" panose="02040503050406030204" pitchFamily="18" charset="0"/>
                      </a:rPr>
                      <m:t>𝑒</m:t>
                    </m:r>
                    <m:r>
                      <a:rPr lang="en-US" sz="2000" b="0" i="1" smtClean="0">
                        <a:solidFill>
                          <a:srgbClr val="000000"/>
                        </a:solidFill>
                        <a:effectLst/>
                        <a:latin typeface="Cambria Math" panose="02040503050406030204" pitchFamily="18" charset="0"/>
                      </a:rPr>
                      <m:t>𝜈</m:t>
                    </m:r>
                    <m:d>
                      <m:dPr>
                        <m:ctrlPr>
                          <a:rPr lang="en-US" sz="2000" b="0" i="1" smtClean="0">
                            <a:solidFill>
                              <a:srgbClr val="000000"/>
                            </a:solidFill>
                            <a:effectLst/>
                            <a:latin typeface="Cambria Math" panose="02040503050406030204" pitchFamily="18" charset="0"/>
                          </a:rPr>
                        </m:ctrlPr>
                      </m:dPr>
                      <m:e>
                        <m:r>
                          <a:rPr lang="en-US" sz="2000" b="0" i="1" smtClean="0">
                            <a:solidFill>
                              <a:srgbClr val="000000"/>
                            </a:solidFill>
                            <a:effectLst/>
                            <a:latin typeface="Cambria Math" panose="02040503050406030204" pitchFamily="18" charset="0"/>
                          </a:rPr>
                          <m:t>𝛾</m:t>
                        </m:r>
                      </m:e>
                    </m:d>
                    <m:r>
                      <a:rPr lang="en-US" sz="2000" b="0" i="1" smtClean="0">
                        <a:solidFill>
                          <a:srgbClr val="000000"/>
                        </a:solidFill>
                        <a:effectLst/>
                        <a:latin typeface="Cambria Math" panose="02040503050406030204" pitchFamily="18" charset="0"/>
                      </a:rPr>
                      <m:t>)/(</m:t>
                    </m:r>
                    <m:r>
                      <a:rPr lang="en-US" sz="2000" b="0" i="1" smtClean="0">
                        <a:solidFill>
                          <a:srgbClr val="000000"/>
                        </a:solidFill>
                        <a:effectLst/>
                        <a:latin typeface="Cambria Math" panose="02040503050406030204" pitchFamily="18" charset="0"/>
                      </a:rPr>
                      <m:t>𝜋</m:t>
                    </m:r>
                    <m:r>
                      <a:rPr lang="en-US" sz="2000" b="0" i="1" smtClean="0">
                        <a:solidFill>
                          <a:srgbClr val="000000"/>
                        </a:solidFill>
                        <a:effectLst/>
                        <a:latin typeface="Cambria Math" panose="02040503050406030204" pitchFamily="18" charset="0"/>
                      </a:rPr>
                      <m:t>→</m:t>
                    </m:r>
                    <m:r>
                      <a:rPr lang="en-US" sz="2000" b="0" i="1" smtClean="0">
                        <a:solidFill>
                          <a:srgbClr val="000000"/>
                        </a:solidFill>
                        <a:effectLst/>
                        <a:latin typeface="Cambria Math" panose="02040503050406030204" pitchFamily="18" charset="0"/>
                      </a:rPr>
                      <m:t>𝜇𝜈</m:t>
                    </m:r>
                    <m:d>
                      <m:dPr>
                        <m:ctrlPr>
                          <a:rPr lang="en-US" sz="2000" b="0" i="1" smtClean="0">
                            <a:solidFill>
                              <a:srgbClr val="000000"/>
                            </a:solidFill>
                            <a:effectLst/>
                            <a:latin typeface="Cambria Math" panose="02040503050406030204" pitchFamily="18" charset="0"/>
                          </a:rPr>
                        </m:ctrlPr>
                      </m:dPr>
                      <m:e>
                        <m:r>
                          <a:rPr lang="en-US" sz="2000" b="0" i="1" smtClean="0">
                            <a:solidFill>
                              <a:srgbClr val="000000"/>
                            </a:solidFill>
                            <a:effectLst/>
                            <a:latin typeface="Cambria Math" panose="02040503050406030204" pitchFamily="18" charset="0"/>
                          </a:rPr>
                          <m:t>𝛾</m:t>
                        </m:r>
                      </m:e>
                    </m:d>
                    <m:r>
                      <a:rPr lang="en-US" sz="2000" b="0" i="1" smtClean="0">
                        <a:solidFill>
                          <a:srgbClr val="000000"/>
                        </a:solidFill>
                        <a:effectLst/>
                        <a:latin typeface="Cambria Math" panose="02040503050406030204" pitchFamily="18" charset="0"/>
                      </a:rPr>
                      <m:t>)</m:t>
                    </m:r>
                  </m:oMath>
                </a14:m>
                <a:r>
                  <a:rPr lang="en-CA" sz="2000" dirty="0">
                    <a:solidFill>
                      <a:srgbClr val="000000"/>
                    </a:solidFill>
                    <a:effectLst/>
                  </a:rPr>
                  <a:t>:</a:t>
                </a:r>
              </a:p>
              <a:p>
                <a:pPr marL="285750" indent="-285750">
                  <a:spcBef>
                    <a:spcPts val="600"/>
                  </a:spcBef>
                  <a:buClr>
                    <a:srgbClr val="00B0F0"/>
                  </a:buClr>
                  <a:buFont typeface="Wingdings" charset="2"/>
                  <a:buChar char="§"/>
                </a:pPr>
                <a:r>
                  <a:rPr lang="en-CA" sz="2000" dirty="0"/>
                  <a:t>W</a:t>
                </a:r>
                <a:r>
                  <a:rPr lang="en-CA" sz="2000" dirty="0">
                    <a:effectLst/>
                  </a:rPr>
                  <a:t>orlds most precise e-µ universality test</a:t>
                </a:r>
              </a:p>
              <a:p>
                <a:pPr marL="285750" indent="-285750">
                  <a:spcBef>
                    <a:spcPts val="600"/>
                  </a:spcBef>
                  <a:buClr>
                    <a:srgbClr val="00B0F0"/>
                  </a:buClr>
                  <a:buFont typeface="Wingdings" charset="2"/>
                  <a:buChar char="§"/>
                </a:pPr>
                <a:r>
                  <a:rPr lang="en-CA" sz="2000" dirty="0"/>
                  <a:t>Includes improved world class pion lifetime measurement</a:t>
                </a:r>
              </a:p>
              <a:p>
                <a:pPr marL="285750" indent="-285750">
                  <a:buClr>
                    <a:srgbClr val="00B0F0"/>
                  </a:buClr>
                  <a:buFont typeface="Wingdings" charset="2"/>
                  <a:buChar char="§"/>
                </a:pPr>
                <a:endParaRPr lang="en-CA" sz="2000" dirty="0"/>
              </a:p>
            </p:txBody>
          </p:sp>
        </mc:Choice>
        <mc:Fallback xmlns="">
          <p:sp>
            <p:nvSpPr>
              <p:cNvPr id="7" name="TextBox 6">
                <a:extLst>
                  <a:ext uri="{FF2B5EF4-FFF2-40B4-BE49-F238E27FC236}">
                    <a16:creationId xmlns:a16="http://schemas.microsoft.com/office/drawing/2014/main" id="{F1D8BC3F-38F6-1842-AD82-C6C26394DACD}"/>
                  </a:ext>
                </a:extLst>
              </p:cNvPr>
              <p:cNvSpPr txBox="1">
                <a:spLocks noRot="1" noChangeAspect="1" noMove="1" noResize="1" noEditPoints="1" noAdjustHandles="1" noChangeArrowheads="1" noChangeShapeType="1" noTextEdit="1"/>
              </p:cNvSpPr>
              <p:nvPr/>
            </p:nvSpPr>
            <p:spPr>
              <a:xfrm>
                <a:off x="801665" y="4313235"/>
                <a:ext cx="7189062" cy="2169825"/>
              </a:xfrm>
              <a:prstGeom prst="rect">
                <a:avLst/>
              </a:prstGeom>
              <a:blipFill>
                <a:blip r:embed="rId2"/>
                <a:stretch>
                  <a:fillRect l="-705" t="-1744"/>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3BFE9859-19FB-5C1B-16EC-63781BDCFCB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987007" y="3524548"/>
            <a:ext cx="3099172" cy="3215807"/>
          </a:xfrm>
          <a:prstGeom prst="rect">
            <a:avLst/>
          </a:prstGeom>
        </p:spPr>
      </p:pic>
      <p:pic>
        <p:nvPicPr>
          <p:cNvPr id="8" name="Picture 7">
            <a:extLst>
              <a:ext uri="{FF2B5EF4-FFF2-40B4-BE49-F238E27FC236}">
                <a16:creationId xmlns:a16="http://schemas.microsoft.com/office/drawing/2014/main" id="{A6BEEA17-16C5-C6EA-9B04-4A419CB27F0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415874" y="464818"/>
            <a:ext cx="5273376" cy="2964182"/>
          </a:xfrm>
          <a:prstGeom prst="rect">
            <a:avLst/>
          </a:prstGeom>
        </p:spPr>
      </p:pic>
    </p:spTree>
    <p:extLst>
      <p:ext uri="{BB962C8B-B14F-4D97-AF65-F5344CB8AC3E}">
        <p14:creationId xmlns:p14="http://schemas.microsoft.com/office/powerpoint/2010/main" val="22152348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ctrTitle"/>
          </p:nvPr>
        </p:nvSpPr>
        <p:spPr>
          <a:xfrm>
            <a:off x="673921" y="933990"/>
            <a:ext cx="10621926" cy="688338"/>
          </a:xfrm>
        </p:spPr>
        <p:txBody>
          <a:bodyPr>
            <a:normAutofit/>
          </a:bodyPr>
          <a:lstStyle/>
          <a:p>
            <a:r>
              <a:rPr lang="en-US" sz="3000" dirty="0"/>
              <a:t>Exciting Science</a:t>
            </a:r>
          </a:p>
        </p:txBody>
      </p:sp>
      <p:sp>
        <p:nvSpPr>
          <p:cNvPr id="9" name="Rectangle 8">
            <a:extLst>
              <a:ext uri="{FF2B5EF4-FFF2-40B4-BE49-F238E27FC236}">
                <a16:creationId xmlns:a16="http://schemas.microsoft.com/office/drawing/2014/main" id="{7F540628-7644-044D-AB59-D7D5203714A4}"/>
              </a:ext>
            </a:extLst>
          </p:cNvPr>
          <p:cNvSpPr/>
          <p:nvPr/>
        </p:nvSpPr>
        <p:spPr>
          <a:xfrm>
            <a:off x="896153" y="1348800"/>
            <a:ext cx="10756080" cy="5201424"/>
          </a:xfrm>
          <a:prstGeom prst="rect">
            <a:avLst/>
          </a:prstGeom>
        </p:spPr>
        <p:txBody>
          <a:bodyPr wrap="square" lIns="91440" tIns="45720" rIns="91440" bIns="45720" anchor="t">
            <a:spAutoFit/>
          </a:bodyPr>
          <a:lstStyle/>
          <a:p>
            <a:pPr>
              <a:lnSpc>
                <a:spcPct val="110000"/>
              </a:lnSpc>
              <a:spcBef>
                <a:spcPts val="600"/>
              </a:spcBef>
            </a:pPr>
            <a:endParaRPr lang="en-CA" altLang="en-US" sz="2000" b="1" dirty="0"/>
          </a:p>
          <a:p>
            <a:pPr>
              <a:buClr>
                <a:srgbClr val="00A9FF"/>
              </a:buClr>
            </a:pPr>
            <a:endParaRPr lang="en-US" sz="1000" dirty="0"/>
          </a:p>
          <a:p>
            <a:pPr marL="285750" indent="-285750">
              <a:buClr>
                <a:srgbClr val="00A9FF"/>
              </a:buClr>
              <a:buFont typeface="Wingdings" pitchFamily="2" charset="2"/>
              <a:buChar char="§"/>
            </a:pPr>
            <a:r>
              <a:rPr lang="en-US" sz="2000" dirty="0"/>
              <a:t>Particle Physics addresses many of the most compelling questions </a:t>
            </a:r>
          </a:p>
          <a:p>
            <a:pPr marL="742950" lvl="1" indent="-285750">
              <a:buClr>
                <a:srgbClr val="00A9FF"/>
              </a:buClr>
              <a:buFont typeface="Wingdings" pitchFamily="2" charset="2"/>
              <a:buChar char="§"/>
            </a:pPr>
            <a:r>
              <a:rPr lang="en-US" sz="2000" dirty="0"/>
              <a:t>Embedded in international collaborations </a:t>
            </a:r>
          </a:p>
          <a:p>
            <a:pPr marL="742950" lvl="1" indent="-285750">
              <a:buClr>
                <a:srgbClr val="00A9FF"/>
              </a:buClr>
              <a:buFont typeface="Wingdings" pitchFamily="2" charset="2"/>
              <a:buChar char="§"/>
            </a:pPr>
            <a:r>
              <a:rPr lang="en-US" sz="2000" dirty="0"/>
              <a:t>Growing onsite effort with new opportunities</a:t>
            </a:r>
          </a:p>
          <a:p>
            <a:pPr marL="742950" lvl="1" indent="-285750">
              <a:buClr>
                <a:srgbClr val="00A9FF"/>
              </a:buClr>
              <a:buFont typeface="Wingdings" pitchFamily="2" charset="2"/>
              <a:buChar char="§"/>
            </a:pPr>
            <a:endParaRPr lang="en-US" sz="1000" dirty="0"/>
          </a:p>
          <a:p>
            <a:pPr>
              <a:buClr>
                <a:srgbClr val="00A9FF"/>
              </a:buClr>
            </a:pPr>
            <a:endParaRPr lang="en-US" sz="1000" dirty="0"/>
          </a:p>
          <a:p>
            <a:pPr marL="285750" indent="-285750">
              <a:buClr>
                <a:srgbClr val="00A9FF"/>
              </a:buClr>
              <a:buFont typeface="Wingdings" pitchFamily="2" charset="2"/>
              <a:buChar char="§"/>
            </a:pPr>
            <a:r>
              <a:rPr lang="en-US" sz="2000" b="1" dirty="0">
                <a:solidFill>
                  <a:srgbClr val="35B1F1"/>
                </a:solidFill>
              </a:rPr>
              <a:t>Expect many exciting results from Particle Physics by 2030</a:t>
            </a:r>
          </a:p>
          <a:p>
            <a:pPr marL="742950" lvl="1" indent="-285750">
              <a:buClr>
                <a:srgbClr val="00A9FF"/>
              </a:buClr>
              <a:buFont typeface="Wingdings" pitchFamily="2" charset="2"/>
              <a:buChar char="§"/>
            </a:pPr>
            <a:r>
              <a:rPr lang="en-US" sz="2000" b="1" dirty="0">
                <a:solidFill>
                  <a:srgbClr val="35B1F1"/>
                </a:solidFill>
              </a:rPr>
              <a:t>ATLAS: Higgs boson potential, sensitivity to many new particles, precision measurements</a:t>
            </a:r>
          </a:p>
          <a:p>
            <a:pPr marL="742950" lvl="1" indent="-285750">
              <a:buClr>
                <a:srgbClr val="00A9FF"/>
              </a:buClr>
              <a:buFont typeface="Wingdings" pitchFamily="2" charset="2"/>
              <a:buChar char="§"/>
            </a:pPr>
            <a:r>
              <a:rPr lang="en-US" sz="2000" b="1" dirty="0">
                <a:solidFill>
                  <a:srgbClr val="35B1F1"/>
                </a:solidFill>
              </a:rPr>
              <a:t>Hyper-K: Probing CP violation in neutrino sector </a:t>
            </a:r>
          </a:p>
          <a:p>
            <a:pPr marL="742950" lvl="1" indent="-285750">
              <a:buClr>
                <a:srgbClr val="00A9FF"/>
              </a:buClr>
              <a:buFont typeface="Wingdings" pitchFamily="2" charset="2"/>
              <a:buChar char="§"/>
            </a:pPr>
            <a:r>
              <a:rPr lang="en-US" sz="2000" b="1" dirty="0">
                <a:solidFill>
                  <a:srgbClr val="35B1F1"/>
                </a:solidFill>
              </a:rPr>
              <a:t>UCN: World leading neutron EDM and neutron lifetime measurement</a:t>
            </a:r>
          </a:p>
          <a:p>
            <a:pPr marL="742950" lvl="1" indent="-285750">
              <a:buClr>
                <a:srgbClr val="00A9FF"/>
              </a:buClr>
              <a:buFont typeface="Wingdings" pitchFamily="2" charset="2"/>
              <a:buChar char="§"/>
            </a:pPr>
            <a:r>
              <a:rPr lang="en-US" sz="2000" b="1" dirty="0">
                <a:solidFill>
                  <a:srgbClr val="35B1F1"/>
                </a:solidFill>
              </a:rPr>
              <a:t>ALPHA: Precision anti-matter spectroscopy and effect of gravity on anti-matter</a:t>
            </a:r>
          </a:p>
          <a:p>
            <a:pPr marL="742950" lvl="1" indent="-285750">
              <a:buClr>
                <a:srgbClr val="00A9FF"/>
              </a:buClr>
              <a:buFont typeface="Wingdings" pitchFamily="2" charset="2"/>
              <a:buChar char="§"/>
            </a:pPr>
            <a:r>
              <a:rPr lang="en-US" sz="2000" b="1" dirty="0" err="1">
                <a:solidFill>
                  <a:srgbClr val="35B1F1"/>
                </a:solidFill>
              </a:rPr>
              <a:t>SuperCDMS</a:t>
            </a:r>
            <a:r>
              <a:rPr lang="en-US" sz="2000" b="1" dirty="0">
                <a:solidFill>
                  <a:srgbClr val="35B1F1"/>
                </a:solidFill>
              </a:rPr>
              <a:t> &amp; </a:t>
            </a:r>
            <a:r>
              <a:rPr lang="en-US" sz="2000" b="1" dirty="0" err="1">
                <a:solidFill>
                  <a:srgbClr val="35B1F1"/>
                </a:solidFill>
              </a:rPr>
              <a:t>DarkSide</a:t>
            </a:r>
            <a:r>
              <a:rPr lang="en-US" sz="2000" b="1" dirty="0">
                <a:solidFill>
                  <a:srgbClr val="35B1F1"/>
                </a:solidFill>
              </a:rPr>
              <a:t> 20k: Most sensitive Dark Matter results</a:t>
            </a:r>
          </a:p>
          <a:p>
            <a:pPr marL="742950" lvl="1" indent="-285750">
              <a:buClr>
                <a:srgbClr val="00A9FF"/>
              </a:buClr>
              <a:buFont typeface="Wingdings" pitchFamily="2" charset="2"/>
              <a:buChar char="§"/>
            </a:pPr>
            <a:r>
              <a:rPr lang="en-US" sz="2000" b="1" dirty="0" err="1">
                <a:solidFill>
                  <a:srgbClr val="35B1F1"/>
                </a:solidFill>
              </a:rPr>
              <a:t>DarkLight</a:t>
            </a:r>
            <a:r>
              <a:rPr lang="en-US" sz="2000" b="1" dirty="0">
                <a:solidFill>
                  <a:srgbClr val="35B1F1"/>
                </a:solidFill>
              </a:rPr>
              <a:t>: Sensitivity to find X17 related boson </a:t>
            </a:r>
          </a:p>
          <a:p>
            <a:pPr marL="742950" lvl="1" indent="-285750">
              <a:buClr>
                <a:srgbClr val="00A9FF"/>
              </a:buClr>
              <a:buFont typeface="Wingdings" pitchFamily="2" charset="2"/>
              <a:buChar char="§"/>
            </a:pPr>
            <a:r>
              <a:rPr lang="en-US" sz="2000" b="1" dirty="0">
                <a:solidFill>
                  <a:srgbClr val="35B1F1"/>
                </a:solidFill>
              </a:rPr>
              <a:t>PIONEER: </a:t>
            </a:r>
            <a:r>
              <a:rPr lang="en-CA" sz="2000" b="1" dirty="0">
                <a:solidFill>
                  <a:srgbClr val="35B1F1"/>
                </a:solidFill>
              </a:rPr>
              <a:t>W</a:t>
            </a:r>
            <a:r>
              <a:rPr lang="en-CA" sz="2000" b="1" dirty="0">
                <a:solidFill>
                  <a:srgbClr val="35B1F1"/>
                </a:solidFill>
                <a:effectLst/>
              </a:rPr>
              <a:t>orld’s most precise e-µ universality test</a:t>
            </a:r>
            <a:endParaRPr lang="en-CA" sz="2000" b="1" dirty="0">
              <a:solidFill>
                <a:srgbClr val="35B1F1"/>
              </a:solidFill>
            </a:endParaRPr>
          </a:p>
          <a:p>
            <a:pPr marL="742950" lvl="1" indent="-285750">
              <a:buClr>
                <a:srgbClr val="00A9FF"/>
              </a:buClr>
              <a:buFont typeface="Wingdings" pitchFamily="2" charset="2"/>
              <a:buChar char="§"/>
            </a:pPr>
            <a:endParaRPr lang="en-US" sz="2000" dirty="0"/>
          </a:p>
          <a:p>
            <a:pPr>
              <a:buClr>
                <a:srgbClr val="00A9FF"/>
              </a:buClr>
            </a:pPr>
            <a:endParaRPr lang="en-US" sz="1000" dirty="0"/>
          </a:p>
          <a:p>
            <a:pPr>
              <a:buClr>
                <a:srgbClr val="00A9FF"/>
              </a:buClr>
            </a:pPr>
            <a:endParaRPr lang="en-US" sz="1000" dirty="0"/>
          </a:p>
          <a:p>
            <a:pPr>
              <a:buClr>
                <a:srgbClr val="00A9FF"/>
              </a:buClr>
            </a:pPr>
            <a:endParaRPr lang="en-US" sz="2000" dirty="0"/>
          </a:p>
        </p:txBody>
      </p:sp>
    </p:spTree>
    <p:extLst>
      <p:ext uri="{BB962C8B-B14F-4D97-AF65-F5344CB8AC3E}">
        <p14:creationId xmlns:p14="http://schemas.microsoft.com/office/powerpoint/2010/main" val="86053805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TRIUMF 1">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RIUMF_Light_03" id="{4D894E19-41A3-8842-A464-3F12065EEF05}" vid="{B960C763-9EE8-8C4A-B0B5-CE3D986AFAE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816ce94c-b33b-49c9-9925-ac1f620a856c">
      <UserInfo>
        <DisplayName>Nigel Hessey</DisplayName>
        <AccountId>19</AccountId>
        <AccountType/>
      </UserInfo>
      <UserInfo>
        <DisplayName>Oliver Stelzer-Chilton</DisplayName>
        <AccountId>6</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29D25517C076A40B5E5F5F5C278F8E9" ma:contentTypeVersion="11" ma:contentTypeDescription="Create a new document." ma:contentTypeScope="" ma:versionID="3b89fd041769c281277e22d35177e8cd">
  <xsd:schema xmlns:xsd="http://www.w3.org/2001/XMLSchema" xmlns:xs="http://www.w3.org/2001/XMLSchema" xmlns:p="http://schemas.microsoft.com/office/2006/metadata/properties" xmlns:ns2="816ce94c-b33b-49c9-9925-ac1f620a856c" xmlns:ns3="2ece6f30-4b9b-4a5e-8509-000b01fbf727" targetNamespace="http://schemas.microsoft.com/office/2006/metadata/properties" ma:root="true" ma:fieldsID="6c5065b24b4f7d93a3f1a6963972879d" ns2:_="" ns3:_="">
    <xsd:import namespace="816ce94c-b33b-49c9-9925-ac1f620a856c"/>
    <xsd:import namespace="2ece6f30-4b9b-4a5e-8509-000b01fbf727"/>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GenerationTime" minOccurs="0"/>
                <xsd:element ref="ns3:MediaServiceEventHashCod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16ce94c-b33b-49c9-9925-ac1f620a856c"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ece6f30-4b9b-4a5e-8509-000b01fbf727"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9C98A8F-138F-4418-8789-C8DAAD0A4ED1}">
  <ds:schemaRefs>
    <ds:schemaRef ds:uri="http://purl.org/dc/elements/1.1/"/>
    <ds:schemaRef ds:uri="http://schemas.microsoft.com/office/infopath/2007/PartnerControls"/>
    <ds:schemaRef ds:uri="http://purl.org/dc/terms/"/>
    <ds:schemaRef ds:uri="http://schemas.microsoft.com/office/2006/documentManagement/types"/>
    <ds:schemaRef ds:uri="http://schemas.openxmlformats.org/package/2006/metadata/core-properties"/>
    <ds:schemaRef ds:uri="http://purl.org/dc/dcmitype/"/>
    <ds:schemaRef ds:uri="2ece6f30-4b9b-4a5e-8509-000b01fbf727"/>
    <ds:schemaRef ds:uri="816ce94c-b33b-49c9-9925-ac1f620a856c"/>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726A30BC-38FB-4EA1-AB27-0752855EF068}">
  <ds:schemaRefs>
    <ds:schemaRef ds:uri="http://schemas.microsoft.com/sharepoint/v3/contenttype/forms"/>
  </ds:schemaRefs>
</ds:datastoreItem>
</file>

<file path=customXml/itemProps3.xml><?xml version="1.0" encoding="utf-8"?>
<ds:datastoreItem xmlns:ds="http://schemas.openxmlformats.org/officeDocument/2006/customXml" ds:itemID="{25C7EC00-AFFD-4D0F-B806-FE45E0F35D18}">
  <ds:schemaRefs>
    <ds:schemaRef ds:uri="2ece6f30-4b9b-4a5e-8509-000b01fbf727"/>
    <ds:schemaRef ds:uri="816ce94c-b33b-49c9-9925-ac1f620a856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6656</TotalTime>
  <Words>2582</Words>
  <Application>Microsoft Macintosh PowerPoint</Application>
  <PresentationFormat>Widescreen</PresentationFormat>
  <Paragraphs>423</Paragraphs>
  <Slides>34</Slides>
  <Notes>15</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34</vt:i4>
      </vt:variant>
    </vt:vector>
  </HeadingPairs>
  <TitlesOfParts>
    <vt:vector size="46" baseType="lpstr">
      <vt:lpstr>Arial</vt:lpstr>
      <vt:lpstr>Arial Black</vt:lpstr>
      <vt:lpstr>Calibri</vt:lpstr>
      <vt:lpstr>Calibri Light</vt:lpstr>
      <vt:lpstr>Cambria Math</vt:lpstr>
      <vt:lpstr>Helvetica</vt:lpstr>
      <vt:lpstr>Helvetica Neue</vt:lpstr>
      <vt:lpstr>Myriad Pro SemiExt</vt:lpstr>
      <vt:lpstr>Times</vt:lpstr>
      <vt:lpstr>Wingdings</vt:lpstr>
      <vt:lpstr>Office Theme</vt:lpstr>
      <vt:lpstr>Custom Design</vt:lpstr>
      <vt:lpstr>Particle Physics / Quantum Center</vt:lpstr>
      <vt:lpstr>Particle Physics Department</vt:lpstr>
      <vt:lpstr>Particle Physics within the Physical Sciences Division  </vt:lpstr>
      <vt:lpstr>PowerPoint Presentation</vt:lpstr>
      <vt:lpstr>PowerPoint Presentation</vt:lpstr>
      <vt:lpstr>PowerPoint Presentation</vt:lpstr>
      <vt:lpstr>PowerPoint Presentation</vt:lpstr>
      <vt:lpstr>PowerPoint Presentation</vt:lpstr>
      <vt:lpstr>Exciting Science</vt:lpstr>
      <vt:lpstr>PowerPoint Presentation</vt:lpstr>
      <vt:lpstr>CFI Proposals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Summary</vt:lpstr>
      <vt:lpstr>Thank you Merci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Makoto Fujiwara</dc:creator>
  <cp:lastModifiedBy>Oliver Stelzer-Chilton</cp:lastModifiedBy>
  <cp:revision>337</cp:revision>
  <cp:lastPrinted>2022-04-11T02:53:19Z</cp:lastPrinted>
  <dcterms:created xsi:type="dcterms:W3CDTF">2018-03-19T21:44:26Z</dcterms:created>
  <dcterms:modified xsi:type="dcterms:W3CDTF">2024-05-23T17:30:46Z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0x010100E29D25517C076A40B5E5F5F5C278F8E9</vt:lpwstr>
  </property>
</Properties>
</file>