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1"/>
  </p:sldMasterIdLst>
  <p:notesMasterIdLst>
    <p:notesMasterId r:id="rId16"/>
  </p:notesMasterIdLst>
  <p:handoutMasterIdLst>
    <p:handoutMasterId r:id="rId17"/>
  </p:handoutMasterIdLst>
  <p:sldIdLst>
    <p:sldId id="664" r:id="rId2"/>
    <p:sldId id="675" r:id="rId3"/>
    <p:sldId id="762" r:id="rId4"/>
    <p:sldId id="765" r:id="rId5"/>
    <p:sldId id="763" r:id="rId6"/>
    <p:sldId id="764" r:id="rId7"/>
    <p:sldId id="761" r:id="rId8"/>
    <p:sldId id="766" r:id="rId9"/>
    <p:sldId id="767" r:id="rId10"/>
    <p:sldId id="769" r:id="rId11"/>
    <p:sldId id="768" r:id="rId12"/>
    <p:sldId id="690" r:id="rId13"/>
    <p:sldId id="691" r:id="rId14"/>
    <p:sldId id="67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F"/>
    <a:srgbClr val="767171"/>
    <a:srgbClr val="FFFFFF"/>
    <a:srgbClr val="009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1" autoAdjust="0"/>
    <p:restoredTop sz="94692"/>
  </p:normalViewPr>
  <p:slideViewPr>
    <p:cSldViewPr snapToGrid="0" snapToObjects="1">
      <p:cViewPr varScale="1">
        <p:scale>
          <a:sx n="93" d="100"/>
          <a:sy n="93" d="100"/>
        </p:scale>
        <p:origin x="216" y="23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137" d="100"/>
          <a:sy n="137" d="100"/>
        </p:scale>
        <p:origin x="17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F9C03A-79D8-174C-8A65-8B724BE9D7B5}" type="datetimeFigureOut">
              <a:rPr lang="en-US" smtClean="0"/>
              <a:t>3/6/19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49E93-5542-D14B-A07B-05AD65D6EB97}" type="slidenum">
              <a:rPr lang="en-US" smtClean="0"/>
              <a:t>‹#›</a:t>
            </a:fld>
            <a:endParaRPr lang="en-US" dirty="0"/>
          </a:p>
        </p:txBody>
      </p:sp>
    </p:spTree>
    <p:extLst>
      <p:ext uri="{BB962C8B-B14F-4D97-AF65-F5344CB8AC3E}">
        <p14:creationId xmlns:p14="http://schemas.microsoft.com/office/powerpoint/2010/main" val="198920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3967B-E13D-644C-B749-25F5E6C5117C}" type="datetimeFigureOut">
              <a:rPr lang="en-US" smtClean="0"/>
              <a:t>3/6/19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A6A82-C43D-0E45-8BBC-3BA89641B414}" type="slidenum">
              <a:rPr lang="en-US" smtClean="0"/>
              <a:t>‹#›</a:t>
            </a:fld>
            <a:endParaRPr lang="en-US" dirty="0"/>
          </a:p>
        </p:txBody>
      </p:sp>
    </p:spTree>
    <p:extLst>
      <p:ext uri="{BB962C8B-B14F-4D97-AF65-F5344CB8AC3E}">
        <p14:creationId xmlns:p14="http://schemas.microsoft.com/office/powerpoint/2010/main" val="150446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2019-03-06</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253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2019-03-06</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6681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2019-03-06</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174032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2019-03-06</a:t>
            </a:fld>
            <a:endParaRPr lang="en-US" dirty="0">
              <a:solidFill>
                <a:schemeClr val="bg2">
                  <a:lumMod val="10000"/>
                </a:schemeClr>
              </a:solidFill>
              <a:latin typeface="Arial" panose="020B0604020202020204"/>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2019-03-06</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2062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52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23957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5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61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9" name="Text Placeholder 2"/>
          <p:cNvSpPr>
            <a:spLocks noGrp="1"/>
          </p:cNvSpPr>
          <p:nvPr>
            <p:ph type="body" idx="12"/>
          </p:nvPr>
        </p:nvSpPr>
        <p:spPr>
          <a:xfrm>
            <a:off x="5968074"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9034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365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468787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592065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6066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13018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53546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56417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88593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0261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512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34398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89605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92157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3941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297925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95984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37673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0658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12481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701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17789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59714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09944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73848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85208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39267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3151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2232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5366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32640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5047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3668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98282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7649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1899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828653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52038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67404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563148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23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86" r:id="rId4"/>
    <p:sldLayoutId id="2147483817" r:id="rId5"/>
    <p:sldLayoutId id="2147483770" r:id="rId6"/>
    <p:sldLayoutId id="2147483784" r:id="rId7"/>
    <p:sldLayoutId id="2147483771"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8" r:id="rId18"/>
    <p:sldLayoutId id="2147483818" r:id="rId19"/>
    <p:sldLayoutId id="2147483785" r:id="rId20"/>
    <p:sldLayoutId id="2147483790" r:id="rId21"/>
    <p:sldLayoutId id="2147483791" r:id="rId22"/>
    <p:sldLayoutId id="2147483793" r:id="rId23"/>
    <p:sldLayoutId id="2147483794" r:id="rId24"/>
    <p:sldLayoutId id="2147483795"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6" r:id="rId34"/>
    <p:sldLayoutId id="2147483807" r:id="rId35"/>
    <p:sldLayoutId id="2147483808" r:id="rId36"/>
    <p:sldLayoutId id="2147483809" r:id="rId37"/>
    <p:sldLayoutId id="2147483810" r:id="rId38"/>
    <p:sldLayoutId id="2147483811" r:id="rId39"/>
    <p:sldLayoutId id="2147483812" r:id="rId40"/>
    <p:sldLayoutId id="2147483813" r:id="rId41"/>
    <p:sldLayoutId id="2147483796" r:id="rId42"/>
    <p:sldLayoutId id="2147483821" r:id="rId43"/>
    <p:sldLayoutId id="2147483823" r:id="rId44"/>
    <p:sldLayoutId id="2147483819" r:id="rId45"/>
    <p:sldLayoutId id="2147483820" r:id="rId46"/>
    <p:sldLayoutId id="2147483814" r:id="rId47"/>
    <p:sldLayoutId id="2147483815" r:id="rId48"/>
    <p:sldLayoutId id="2147483816" r:id="rId49"/>
    <p:sldLayoutId id="2147483824"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r20.rs6.net/tn.jsp?f=001CWzjQ2viXX062bpJ_N5mGipG3h3Jfw0hngxc4uKxyWELigjjLcKY1er5DESMeod_V1FCayh4J1Mmvf63GmdyjL1XGbrWuG0bOadqxN8sReCXUhB2cwIr4Ld1b1G0Jm0U1fvinq40MNEl-lFnWDcxgkSZpGZm1vx4WwjClEoL0B9cuJ1G3lxU0NUz1dxRcFQi4KmKsSqtq924UQQjrMenzb3wg3-r-SGHbJEjjJ5a93r8B0l5GnWU20Cavnn20s6OMqfMOskoaG9BXJ-QJcjb9A==&amp;c=w554vNEQhalokXLlO_ziyvpzHAQ50lQcxa9x1iIeJHa2_QSfGPdhDQ==&amp;ch=3S2cpx2iOtNZQDTmvgdXGzDHJyvs41M7980nagt-m8U89-WxZZPAKQ==" TargetMode="External"/><Relationship Id="rId2" Type="http://schemas.openxmlformats.org/officeDocument/2006/relationships/hyperlink" Target="http://r20.rs6.net/tn.jsp?f=001CWzjQ2viXX062bpJ_N5mGipG3h3Jfw0hngxc4uKxyWELigjjLcKY1er5DESMeod_bFrD5TnYULtx2x5LHGic1EsUit1259BcdDLwTrMvqsw1BO0sfOp2wusYHe2eE9Sm6nMfHBsx0Y0fL1VxZzUCrSGGa6njb6QMy7nHFRRGj1zPWZg8SjAvXkHIIGe094hjy6xVQ0KgdxShSLYNYj4a9bzmZrHijktb2P0wZKVYayY6yMqZWB5jEN8MBUgFAzMn2MMJOm44odQlMciCpMwXprkxUfJLye2eBB2OuTK5LzxBWyy_XxqbyQ==&amp;c=w554vNEQhalokXLlO_ziyvpzHAQ50lQcxa9x1iIeJHa2_QSfGPdhDQ==&amp;ch=3S2cpx2iOtNZQDTmvgdXGzDHJyvs41M7980nagt-m8U89-WxZZPAKQ==" TargetMode="Externa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hyperlink" Target="http://r20.rs6.net/tn.jsp?f=001CWzjQ2viXX062bpJ_N5mGipG3h3Jfw0hngxc4uKxyWELigjjLcKY1er5DESMeod_bFrD5TnYULtx2x5LHGic1EsUit1259BcdDLwTrMvqsw1BO0sfOp2wusYHe2eE9Sm6nMfHBsx0Y0fL1VxZzUCrSGGa6njb6QMy7nHFRRGj1zPWZg8SjAvXkHIIGe094hjy6xVQ0KgdxShSLYNYj4a9bzmZrHijktb2P0wZKVYayY6yMqZWB5jEN8MBUgFAzMn2MMJOm44odQlMciCpMwXprkxUfJLye2eBB2OuTK5LzxBWyy_XxqbyQ==&amp;c=w554vNEQhalokXLlO_ziyvpzHAQ50lQcxa9x1iIeJHa2_QSfGPdhDQ==&amp;ch=3S2cpx2iOtNZQDTmvgdXGzDHJyvs41M7980nagt-m8U89-WxZZPAKQ==" TargetMode="External"/><Relationship Id="rId2" Type="http://schemas.openxmlformats.org/officeDocument/2006/relationships/hyperlink" Target="https://cafpe.ugr.es/eppsu2019/" TargetMode="External"/><Relationship Id="rId1" Type="http://schemas.openxmlformats.org/officeDocument/2006/relationships/slideLayout" Target="../slideLayouts/slideLayout5.xml"/><Relationship Id="rId4" Type="http://schemas.openxmlformats.org/officeDocument/2006/relationships/hyperlink" Target="https://physicsworld.com/a/disappointment-as-japan-fails-to-commit-to-hosting-the-international-linear-collider/?fbclid=IwAR1AinQeDAsD880YhZ6U_JQEKo84LJtRccF6j5g-GTaW8sqc-0abqo4Ksdk"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r20.rs6.net/tn.jsp?f=001CWzjQ2viXX062bpJ_N5mGipG3h3Jfw0hngxc4uKxyWELigjjLcKY1er5DESMeod_bFrD5TnYULtx2x5LHGic1EsUit1259BcdDLwTrMvqsw1BO0sfOp2wusYHe2eE9Sm6nMfHBsx0Y0fL1VxZzUCrSGGa6njb6QMy7nHFRRGj1zPWZg8SjAvXkHIIGe094hjy6xVQ0KgdxShSLYNYj4a9bzmZrHijktb2P0wZKVYayY6yMqZWB5jEN8MBUgFAzMn2MMJOm44odQlMciCpMwXprkxUfJLye2eBB2OuTK5LzxBWyy_XxqbyQ==&amp;c=w554vNEQhalokXLlO_ziyvpzHAQ50lQcxa9x1iIeJHa2_QSfGPdhDQ==&amp;ch=3S2cpx2iOtNZQDTmvgdXGzDHJyvs41M7980nagt-m8U89-WxZZPAKQ=="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Particle Physics Faculty Meeting</a:t>
            </a:r>
            <a:endParaRPr lang="en-US" sz="3000" dirty="0"/>
          </a:p>
        </p:txBody>
      </p:sp>
      <p:sp>
        <p:nvSpPr>
          <p:cNvPr id="5" name="Rectangle 4">
            <a:extLst>
              <a:ext uri="{FF2B5EF4-FFF2-40B4-BE49-F238E27FC236}">
                <a16:creationId xmlns:a16="http://schemas.microsoft.com/office/drawing/2014/main" id="{3F3E9DF6-0197-454E-9EB8-796E0050B9AE}"/>
              </a:ext>
            </a:extLst>
          </p:cNvPr>
          <p:cNvSpPr/>
          <p:nvPr/>
        </p:nvSpPr>
        <p:spPr>
          <a:xfrm>
            <a:off x="1417280" y="2262813"/>
            <a:ext cx="10943746" cy="2308324"/>
          </a:xfrm>
          <a:prstGeom prst="rect">
            <a:avLst/>
          </a:prstGeom>
        </p:spPr>
        <p:txBody>
          <a:bodyPr wrap="square">
            <a:spAutoFit/>
          </a:bodyPr>
          <a:lstStyle/>
          <a:p>
            <a:pPr marL="285750" indent="-285750">
              <a:buClr>
                <a:srgbClr val="00B0F0"/>
              </a:buClr>
              <a:buFont typeface="Wingdings" charset="2"/>
              <a:buChar char="§"/>
            </a:pPr>
            <a:r>
              <a:rPr lang="en-US" sz="2400" dirty="0"/>
              <a:t>Agenda</a:t>
            </a:r>
          </a:p>
          <a:p>
            <a:pPr marL="742950" lvl="1" indent="-285750">
              <a:buClr>
                <a:srgbClr val="00B0F0"/>
              </a:buClr>
              <a:buFont typeface="Wingdings" charset="2"/>
              <a:buChar char="§"/>
            </a:pPr>
            <a:r>
              <a:rPr lang="en-CA" sz="2400" dirty="0"/>
              <a:t>News, ACOT </a:t>
            </a:r>
            <a:r>
              <a:rPr lang="en-CA" sz="2400" dirty="0" err="1"/>
              <a:t>etc</a:t>
            </a:r>
            <a:endParaRPr lang="en-CA" sz="2400" dirty="0"/>
          </a:p>
          <a:p>
            <a:pPr marL="742950" lvl="1" indent="-285750">
              <a:buClr>
                <a:srgbClr val="00B0F0"/>
              </a:buClr>
              <a:buFont typeface="Wingdings" charset="2"/>
              <a:buChar char="§"/>
            </a:pPr>
            <a:r>
              <a:rPr lang="en-CA" sz="2400" dirty="0"/>
              <a:t>Plenum Update </a:t>
            </a:r>
          </a:p>
          <a:p>
            <a:pPr marL="742950" lvl="1" indent="-285750">
              <a:buClr>
                <a:srgbClr val="00B0F0"/>
              </a:buClr>
              <a:buFont typeface="Wingdings" charset="2"/>
              <a:buChar char="§"/>
            </a:pPr>
            <a:r>
              <a:rPr lang="en-CA" sz="2400" dirty="0"/>
              <a:t>Update from Committees</a:t>
            </a:r>
          </a:p>
          <a:p>
            <a:pPr marL="742950" lvl="1" indent="-285750">
              <a:buClr>
                <a:srgbClr val="00B0F0"/>
              </a:buClr>
              <a:buFont typeface="Wingdings" charset="2"/>
              <a:buChar char="§"/>
            </a:pPr>
            <a:r>
              <a:rPr lang="en-CA" sz="2400" dirty="0"/>
              <a:t>Update from Groups</a:t>
            </a:r>
          </a:p>
          <a:p>
            <a:pPr marL="742950" lvl="1" indent="-285750">
              <a:buClr>
                <a:srgbClr val="00B0F0"/>
              </a:buClr>
              <a:buFont typeface="Wingdings" charset="2"/>
              <a:buChar char="§"/>
            </a:pPr>
            <a:r>
              <a:rPr lang="en-CA" sz="2400" dirty="0"/>
              <a:t>AOB</a:t>
            </a:r>
          </a:p>
        </p:txBody>
      </p:sp>
    </p:spTree>
    <p:extLst>
      <p:ext uri="{BB962C8B-B14F-4D97-AF65-F5344CB8AC3E}">
        <p14:creationId xmlns:p14="http://schemas.microsoft.com/office/powerpoint/2010/main" val="281522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SMM – Important Dates</a:t>
            </a:r>
            <a:endParaRPr lang="en-US" sz="3000" dirty="0"/>
          </a:p>
        </p:txBody>
      </p:sp>
      <p:graphicFrame>
        <p:nvGraphicFramePr>
          <p:cNvPr id="5" name="Content Placeholder 3">
            <a:extLst>
              <a:ext uri="{FF2B5EF4-FFF2-40B4-BE49-F238E27FC236}">
                <a16:creationId xmlns:a16="http://schemas.microsoft.com/office/drawing/2014/main" id="{2E6E8810-7A67-8F48-A5E0-442CFA7AAD80}"/>
              </a:ext>
            </a:extLst>
          </p:cNvPr>
          <p:cNvGraphicFramePr>
            <a:graphicFrameLocks/>
          </p:cNvGraphicFramePr>
          <p:nvPr>
            <p:extLst>
              <p:ext uri="{D42A27DB-BD31-4B8C-83A1-F6EECF244321}">
                <p14:modId xmlns:p14="http://schemas.microsoft.com/office/powerpoint/2010/main" val="3279494160"/>
              </p:ext>
            </p:extLst>
          </p:nvPr>
        </p:nvGraphicFramePr>
        <p:xfrm>
          <a:off x="974490" y="1409429"/>
          <a:ext cx="10432473" cy="4922520"/>
        </p:xfrm>
        <a:graphic>
          <a:graphicData uri="http://schemas.openxmlformats.org/drawingml/2006/table">
            <a:tbl>
              <a:tblPr firstRow="1" bandRow="1">
                <a:tableStyleId>{5C22544A-7EE6-4342-B048-85BDC9FD1C3A}</a:tableStyleId>
              </a:tblPr>
              <a:tblGrid>
                <a:gridCol w="2659993">
                  <a:extLst>
                    <a:ext uri="{9D8B030D-6E8A-4147-A177-3AD203B41FA5}">
                      <a16:colId xmlns:a16="http://schemas.microsoft.com/office/drawing/2014/main" val="20000"/>
                    </a:ext>
                  </a:extLst>
                </a:gridCol>
                <a:gridCol w="7772480">
                  <a:extLst>
                    <a:ext uri="{9D8B030D-6E8A-4147-A177-3AD203B41FA5}">
                      <a16:colId xmlns:a16="http://schemas.microsoft.com/office/drawing/2014/main" val="20001"/>
                    </a:ext>
                  </a:extLst>
                </a:gridCol>
              </a:tblGrid>
              <a:tr h="287440">
                <a:tc>
                  <a:txBody>
                    <a:bodyPr/>
                    <a:lstStyle/>
                    <a:p>
                      <a:r>
                        <a:rPr lang="en-CA" sz="1300" dirty="0"/>
                        <a:t>Dates:  2019</a:t>
                      </a:r>
                    </a:p>
                  </a:txBody>
                  <a:tcPr anchor="ctr"/>
                </a:tc>
                <a:tc>
                  <a:txBody>
                    <a:bodyPr/>
                    <a:lstStyle/>
                    <a:p>
                      <a:pPr algn="l"/>
                      <a:r>
                        <a:rPr lang="en-CA" sz="1300" dirty="0"/>
                        <a:t>Event</a:t>
                      </a:r>
                    </a:p>
                  </a:txBody>
                  <a:tcPr anchor="ctr"/>
                </a:tc>
                <a:extLst>
                  <a:ext uri="{0D108BD9-81ED-4DB2-BD59-A6C34878D82A}">
                    <a16:rowId xmlns:a16="http://schemas.microsoft.com/office/drawing/2014/main" val="10000"/>
                  </a:ext>
                </a:extLst>
              </a:tr>
              <a:tr h="287440">
                <a:tc>
                  <a:txBody>
                    <a:bodyPr/>
                    <a:lstStyle/>
                    <a:p>
                      <a:pPr>
                        <a:spcBef>
                          <a:spcPts val="600"/>
                        </a:spcBef>
                        <a:spcAft>
                          <a:spcPts val="600"/>
                        </a:spcAft>
                      </a:pPr>
                      <a:r>
                        <a:rPr lang="en-CA" sz="1300" b="0" dirty="0">
                          <a:solidFill>
                            <a:srgbClr val="000000"/>
                          </a:solidFill>
                          <a:latin typeface="+mn-lt"/>
                        </a:rPr>
                        <a:t>March 19</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000000"/>
                          </a:solidFill>
                          <a:latin typeface="+mn-lt"/>
                        </a:rPr>
                        <a:t>2019 Federal Budget</a:t>
                      </a:r>
                    </a:p>
                  </a:txBody>
                  <a:tcPr/>
                </a:tc>
                <a:extLst>
                  <a:ext uri="{0D108BD9-81ED-4DB2-BD59-A6C34878D82A}">
                    <a16:rowId xmlns:a16="http://schemas.microsoft.com/office/drawing/2014/main" val="2967384829"/>
                  </a:ext>
                </a:extLst>
              </a:tr>
              <a:tr h="287440">
                <a:tc>
                  <a:txBody>
                    <a:bodyPr/>
                    <a:lstStyle/>
                    <a:p>
                      <a:pPr>
                        <a:spcBef>
                          <a:spcPts val="600"/>
                        </a:spcBef>
                        <a:spcAft>
                          <a:spcPts val="600"/>
                        </a:spcAft>
                      </a:pPr>
                      <a:r>
                        <a:rPr lang="en-CA" sz="1300" b="0" dirty="0">
                          <a:solidFill>
                            <a:srgbClr val="000000"/>
                          </a:solidFill>
                          <a:latin typeface="+mn-lt"/>
                        </a:rPr>
                        <a:t>March 21</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000000"/>
                          </a:solidFill>
                          <a:latin typeface="+mn-lt"/>
                        </a:rPr>
                        <a:t>All Hands Meeting</a:t>
                      </a:r>
                    </a:p>
                  </a:txBody>
                  <a:tcPr/>
                </a:tc>
                <a:extLst>
                  <a:ext uri="{0D108BD9-81ED-4DB2-BD59-A6C34878D82A}">
                    <a16:rowId xmlns:a16="http://schemas.microsoft.com/office/drawing/2014/main" val="351603817"/>
                  </a:ext>
                </a:extLst>
              </a:tr>
              <a:tr h="287440">
                <a:tc>
                  <a:txBody>
                    <a:bodyPr/>
                    <a:lstStyle/>
                    <a:p>
                      <a:pPr>
                        <a:spcBef>
                          <a:spcPts val="600"/>
                        </a:spcBef>
                        <a:spcAft>
                          <a:spcPts val="600"/>
                        </a:spcAft>
                      </a:pPr>
                      <a:r>
                        <a:rPr lang="en-CA" sz="1300" b="0" dirty="0">
                          <a:solidFill>
                            <a:schemeClr val="tx1"/>
                          </a:solidFill>
                          <a:latin typeface="+mn-lt"/>
                        </a:rPr>
                        <a:t>March 21 – 22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ARIEL Scientific Steering Committee Review</a:t>
                      </a:r>
                    </a:p>
                  </a:txBody>
                  <a:tcPr/>
                </a:tc>
                <a:extLst>
                  <a:ext uri="{0D108BD9-81ED-4DB2-BD59-A6C34878D82A}">
                    <a16:rowId xmlns:a16="http://schemas.microsoft.com/office/drawing/2014/main" val="1184569556"/>
                  </a:ext>
                </a:extLst>
              </a:tr>
              <a:tr h="287440">
                <a:tc>
                  <a:txBody>
                    <a:bodyPr/>
                    <a:lstStyle/>
                    <a:p>
                      <a:pPr>
                        <a:spcBef>
                          <a:spcPts val="600"/>
                        </a:spcBef>
                        <a:spcAft>
                          <a:spcPts val="600"/>
                        </a:spcAft>
                      </a:pPr>
                      <a:r>
                        <a:rPr lang="en-CA" sz="1300" b="0" dirty="0">
                          <a:solidFill>
                            <a:srgbClr val="FF0000"/>
                          </a:solidFill>
                          <a:latin typeface="+mn-lt"/>
                        </a:rPr>
                        <a:t>March 22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FF0000"/>
                          </a:solidFill>
                          <a:latin typeface="+mn-lt"/>
                        </a:rPr>
                        <a:t>CANREB Steering Committee Meeting</a:t>
                      </a:r>
                    </a:p>
                  </a:txBody>
                  <a:tcPr/>
                </a:tc>
                <a:extLst>
                  <a:ext uri="{0D108BD9-81ED-4DB2-BD59-A6C34878D82A}">
                    <a16:rowId xmlns:a16="http://schemas.microsoft.com/office/drawing/2014/main" val="10004"/>
                  </a:ext>
                </a:extLst>
              </a:tr>
              <a:tr h="287440">
                <a:tc>
                  <a:txBody>
                    <a:bodyPr/>
                    <a:lstStyle/>
                    <a:p>
                      <a:pPr>
                        <a:spcBef>
                          <a:spcPts val="600"/>
                        </a:spcBef>
                        <a:spcAft>
                          <a:spcPts val="600"/>
                        </a:spcAft>
                      </a:pPr>
                      <a:r>
                        <a:rPr lang="en-CA" sz="1300" b="0" dirty="0">
                          <a:solidFill>
                            <a:schemeClr val="tx1"/>
                          </a:solidFill>
                          <a:latin typeface="+mn-lt"/>
                        </a:rPr>
                        <a:t>April 1</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 Ottawa</a:t>
                      </a:r>
                    </a:p>
                  </a:txBody>
                  <a:tcPr/>
                </a:tc>
                <a:extLst>
                  <a:ext uri="{0D108BD9-81ED-4DB2-BD59-A6C34878D82A}">
                    <a16:rowId xmlns:a16="http://schemas.microsoft.com/office/drawing/2014/main" val="3225327684"/>
                  </a:ext>
                </a:extLst>
              </a:tr>
              <a:tr h="287440">
                <a:tc>
                  <a:txBody>
                    <a:bodyPr/>
                    <a:lstStyle/>
                    <a:p>
                      <a:pPr>
                        <a:spcBef>
                          <a:spcPts val="600"/>
                        </a:spcBef>
                        <a:spcAft>
                          <a:spcPts val="600"/>
                        </a:spcAft>
                      </a:pPr>
                      <a:r>
                        <a:rPr lang="en-CA" sz="1300" b="0" dirty="0">
                          <a:solidFill>
                            <a:schemeClr val="tx1"/>
                          </a:solidFill>
                          <a:latin typeface="+mn-lt"/>
                        </a:rPr>
                        <a:t>April 8</a:t>
                      </a:r>
                      <a:r>
                        <a:rPr lang="en-CA" sz="1300" b="0" baseline="0" dirty="0">
                          <a:solidFill>
                            <a:schemeClr val="tx1"/>
                          </a:solidFill>
                          <a:latin typeface="+mn-lt"/>
                        </a:rPr>
                        <a:t> – 10</a:t>
                      </a:r>
                      <a:endParaRPr lang="en-CA" sz="1300" b="0" dirty="0">
                        <a:solidFill>
                          <a:schemeClr val="tx1"/>
                        </a:solidFill>
                        <a:latin typeface="+mn-lt"/>
                      </a:endParaRP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ACOT Spring 2019 (Advisory Committee on TRIUMF)</a:t>
                      </a:r>
                    </a:p>
                  </a:txBody>
                  <a:tcPr/>
                </a:tc>
                <a:extLst>
                  <a:ext uri="{0D108BD9-81ED-4DB2-BD59-A6C34878D82A}">
                    <a16:rowId xmlns:a16="http://schemas.microsoft.com/office/drawing/2014/main" val="2747868298"/>
                  </a:ext>
                </a:extLst>
              </a:tr>
              <a:tr h="287440">
                <a:tc>
                  <a:txBody>
                    <a:bodyPr/>
                    <a:lstStyle/>
                    <a:p>
                      <a:pPr>
                        <a:spcBef>
                          <a:spcPts val="600"/>
                        </a:spcBef>
                        <a:spcAft>
                          <a:spcPts val="600"/>
                        </a:spcAft>
                      </a:pPr>
                      <a:r>
                        <a:rPr lang="en-CA" sz="1300" b="0" dirty="0">
                          <a:solidFill>
                            <a:schemeClr val="tx1"/>
                          </a:solidFill>
                          <a:latin typeface="+mn-lt"/>
                        </a:rPr>
                        <a:t>April 25 – 26</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BOM Spring 2019 (Board of Management)</a:t>
                      </a:r>
                    </a:p>
                  </a:txBody>
                  <a:tcPr/>
                </a:tc>
                <a:extLst>
                  <a:ext uri="{0D108BD9-81ED-4DB2-BD59-A6C34878D82A}">
                    <a16:rowId xmlns:a16="http://schemas.microsoft.com/office/drawing/2014/main" val="4074979634"/>
                  </a:ext>
                </a:extLst>
              </a:tr>
              <a:tr h="287440">
                <a:tc>
                  <a:txBody>
                    <a:bodyPr/>
                    <a:lstStyle/>
                    <a:p>
                      <a:pPr>
                        <a:spcBef>
                          <a:spcPts val="600"/>
                        </a:spcBef>
                        <a:spcAft>
                          <a:spcPts val="600"/>
                        </a:spcAft>
                      </a:pPr>
                      <a:r>
                        <a:rPr lang="en-CA" sz="1300" b="0" dirty="0">
                          <a:solidFill>
                            <a:srgbClr val="FF0000"/>
                          </a:solidFill>
                          <a:latin typeface="+mn-lt"/>
                        </a:rPr>
                        <a:t>May 3 – 7</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FF0000"/>
                          </a:solidFill>
                          <a:latin typeface="+mn-lt"/>
                        </a:rPr>
                        <a:t>ISAC Power Outage</a:t>
                      </a:r>
                    </a:p>
                  </a:txBody>
                  <a:tcPr/>
                </a:tc>
                <a:extLst>
                  <a:ext uri="{0D108BD9-81ED-4DB2-BD59-A6C34878D82A}">
                    <a16:rowId xmlns:a16="http://schemas.microsoft.com/office/drawing/2014/main" val="10007"/>
                  </a:ext>
                </a:extLst>
              </a:tr>
              <a:tr h="287440">
                <a:tc>
                  <a:txBody>
                    <a:bodyPr/>
                    <a:lstStyle/>
                    <a:p>
                      <a:pPr>
                        <a:spcBef>
                          <a:spcPts val="600"/>
                        </a:spcBef>
                        <a:spcAft>
                          <a:spcPts val="600"/>
                        </a:spcAft>
                      </a:pPr>
                      <a:r>
                        <a:rPr lang="en-CA" sz="1300" b="0" dirty="0">
                          <a:solidFill>
                            <a:schemeClr val="tx1"/>
                          </a:solidFill>
                          <a:latin typeface="+mn-lt"/>
                        </a:rPr>
                        <a:t>June 10 – 21 </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GRIDS  (Graduate Instrumentation Detector School), TRIUMF</a:t>
                      </a:r>
                    </a:p>
                  </a:txBody>
                  <a:tcPr/>
                </a:tc>
                <a:extLst>
                  <a:ext uri="{0D108BD9-81ED-4DB2-BD59-A6C34878D82A}">
                    <a16:rowId xmlns:a16="http://schemas.microsoft.com/office/drawing/2014/main" val="10006"/>
                  </a:ext>
                </a:extLst>
              </a:tr>
              <a:tr h="287440">
                <a:tc>
                  <a:txBody>
                    <a:bodyPr/>
                    <a:lstStyle/>
                    <a:p>
                      <a:pPr>
                        <a:spcBef>
                          <a:spcPts val="600"/>
                        </a:spcBef>
                        <a:spcAft>
                          <a:spcPts val="600"/>
                        </a:spcAft>
                      </a:pPr>
                      <a:r>
                        <a:rPr lang="en-CA" sz="1300" b="0" dirty="0">
                          <a:solidFill>
                            <a:schemeClr val="tx1"/>
                          </a:solidFill>
                          <a:latin typeface="+mn-lt"/>
                        </a:rPr>
                        <a:t>June 13 – 14</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300" dirty="0">
                          <a:solidFill>
                            <a:schemeClr val="tx1"/>
                          </a:solidFill>
                          <a:latin typeface="+mn-lt"/>
                        </a:rPr>
                        <a:t>LSPEC (Life Sciences Projects Evaluation Committee)</a:t>
                      </a:r>
                      <a:endParaRPr lang="en-CA" sz="1300" dirty="0">
                        <a:solidFill>
                          <a:schemeClr val="tx1"/>
                        </a:solidFill>
                        <a:latin typeface="+mn-lt"/>
                      </a:endParaRPr>
                    </a:p>
                  </a:txBody>
                  <a:tcPr/>
                </a:tc>
                <a:extLst>
                  <a:ext uri="{0D108BD9-81ED-4DB2-BD59-A6C34878D82A}">
                    <a16:rowId xmlns:a16="http://schemas.microsoft.com/office/drawing/2014/main" val="3366482122"/>
                  </a:ext>
                </a:extLst>
              </a:tr>
              <a:tr h="287440">
                <a:tc>
                  <a:txBody>
                    <a:bodyPr/>
                    <a:lstStyle/>
                    <a:p>
                      <a:pPr>
                        <a:spcBef>
                          <a:spcPts val="600"/>
                        </a:spcBef>
                        <a:spcAft>
                          <a:spcPts val="600"/>
                        </a:spcAft>
                      </a:pPr>
                      <a:r>
                        <a:rPr lang="en-CA" sz="1300" b="0" dirty="0">
                          <a:solidFill>
                            <a:srgbClr val="000000"/>
                          </a:solidFill>
                          <a:latin typeface="+mn-lt"/>
                        </a:rPr>
                        <a:t>June 28</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000000"/>
                          </a:solidFill>
                          <a:latin typeface="+mn-lt"/>
                        </a:rPr>
                        <a:t>Audit Committee Meeting</a:t>
                      </a:r>
                    </a:p>
                  </a:txBody>
                  <a:tcPr/>
                </a:tc>
                <a:extLst>
                  <a:ext uri="{0D108BD9-81ED-4DB2-BD59-A6C34878D82A}">
                    <a16:rowId xmlns:a16="http://schemas.microsoft.com/office/drawing/2014/main" val="2865578797"/>
                  </a:ext>
                </a:extLst>
              </a:tr>
              <a:tr h="287440">
                <a:tc>
                  <a:txBody>
                    <a:bodyPr/>
                    <a:lstStyle/>
                    <a:p>
                      <a:pPr>
                        <a:spcBef>
                          <a:spcPts val="600"/>
                        </a:spcBef>
                        <a:spcAft>
                          <a:spcPts val="600"/>
                        </a:spcAft>
                      </a:pPr>
                      <a:r>
                        <a:rPr lang="en-CA" sz="1300" b="0" dirty="0">
                          <a:solidFill>
                            <a:schemeClr val="tx1"/>
                          </a:solidFill>
                          <a:latin typeface="+mn-lt"/>
                        </a:rPr>
                        <a:t>July 10</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3949511709"/>
                  </a:ext>
                </a:extLst>
              </a:tr>
              <a:tr h="287440">
                <a:tc>
                  <a:txBody>
                    <a:bodyPr/>
                    <a:lstStyle/>
                    <a:p>
                      <a:pPr>
                        <a:spcBef>
                          <a:spcPts val="600"/>
                        </a:spcBef>
                        <a:spcAft>
                          <a:spcPts val="600"/>
                        </a:spcAft>
                      </a:pPr>
                      <a:r>
                        <a:rPr lang="en-CA" sz="1300" b="0" i="0" dirty="0">
                          <a:solidFill>
                            <a:schemeClr val="tx1"/>
                          </a:solidFill>
                          <a:latin typeface="+mn-lt"/>
                        </a:rPr>
                        <a:t>July 22 – August 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2019 TRISEP (TRI-institute Summer School on Elementary Particles), TRIUMF</a:t>
                      </a:r>
                    </a:p>
                  </a:txBody>
                  <a:tcPr/>
                </a:tc>
                <a:extLst>
                  <a:ext uri="{0D108BD9-81ED-4DB2-BD59-A6C34878D82A}">
                    <a16:rowId xmlns:a16="http://schemas.microsoft.com/office/drawing/2014/main" val="10008"/>
                  </a:ext>
                </a:extLst>
              </a:tr>
              <a:tr h="287440">
                <a:tc>
                  <a:txBody>
                    <a:bodyPr/>
                    <a:lstStyle/>
                    <a:p>
                      <a:pPr>
                        <a:spcBef>
                          <a:spcPts val="600"/>
                        </a:spcBef>
                        <a:spcAft>
                          <a:spcPts val="600"/>
                        </a:spcAft>
                      </a:pPr>
                      <a:r>
                        <a:rPr lang="en-CA" sz="1300" b="0" i="0" kern="1200" dirty="0">
                          <a:solidFill>
                            <a:schemeClr val="tx1"/>
                          </a:solidFill>
                          <a:latin typeface="+mn-lt"/>
                          <a:ea typeface="+mn-ea"/>
                          <a:cs typeface="+mn-cs"/>
                        </a:rPr>
                        <a:t>October 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3949667159"/>
                  </a:ext>
                </a:extLst>
              </a:tr>
              <a:tr h="287440">
                <a:tc>
                  <a:txBody>
                    <a:bodyPr/>
                    <a:lstStyle/>
                    <a:p>
                      <a:pPr>
                        <a:spcBef>
                          <a:spcPts val="600"/>
                        </a:spcBef>
                        <a:spcAft>
                          <a:spcPts val="600"/>
                        </a:spcAft>
                      </a:pPr>
                      <a:r>
                        <a:rPr lang="en-CA" sz="1300" b="0" dirty="0">
                          <a:solidFill>
                            <a:schemeClr val="tx1"/>
                          </a:solidFill>
                          <a:latin typeface="+mn-lt"/>
                        </a:rPr>
                        <a:t>November 14 – 16</a:t>
                      </a:r>
                      <a:endParaRPr lang="en-CA" sz="1300" b="0" i="1" dirty="0">
                        <a:solidFill>
                          <a:schemeClr val="tx1"/>
                        </a:solidFill>
                        <a:latin typeface="+mn-lt"/>
                      </a:endParaRP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ACOT Fall 2019 (Advisory Committee on TRIUMF) </a:t>
                      </a:r>
                    </a:p>
                  </a:txBody>
                  <a:tcPr/>
                </a:tc>
                <a:extLst>
                  <a:ext uri="{0D108BD9-81ED-4DB2-BD59-A6C34878D82A}">
                    <a16:rowId xmlns:a16="http://schemas.microsoft.com/office/drawing/2014/main" val="3908190138"/>
                  </a:ext>
                </a:extLst>
              </a:tr>
              <a:tr h="287440">
                <a:tc>
                  <a:txBody>
                    <a:bodyPr/>
                    <a:lstStyle/>
                    <a:p>
                      <a:pPr>
                        <a:spcBef>
                          <a:spcPts val="600"/>
                        </a:spcBef>
                        <a:spcAft>
                          <a:spcPts val="600"/>
                        </a:spcAft>
                      </a:pPr>
                      <a:r>
                        <a:rPr lang="en-CA" sz="1300" b="0" kern="1200" dirty="0">
                          <a:solidFill>
                            <a:schemeClr val="tx1"/>
                          </a:solidFill>
                          <a:latin typeface="+mn-lt"/>
                          <a:ea typeface="+mn-ea"/>
                          <a:cs typeface="+mn-cs"/>
                        </a:rPr>
                        <a:t>December 5 – 6 </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BOM Fall 2019 (Board of Management)</a:t>
                      </a:r>
                    </a:p>
                  </a:txBody>
                  <a:tcPr/>
                </a:tc>
                <a:extLst>
                  <a:ext uri="{0D108BD9-81ED-4DB2-BD59-A6C34878D82A}">
                    <a16:rowId xmlns:a16="http://schemas.microsoft.com/office/drawing/2014/main" val="3137072367"/>
                  </a:ext>
                </a:extLst>
              </a:tr>
            </a:tbl>
          </a:graphicData>
        </a:graphic>
      </p:graphicFrame>
    </p:spTree>
    <p:extLst>
      <p:ext uri="{BB962C8B-B14F-4D97-AF65-F5344CB8AC3E}">
        <p14:creationId xmlns:p14="http://schemas.microsoft.com/office/powerpoint/2010/main" val="2973386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HR Update</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85037" y="1198290"/>
            <a:ext cx="10761196" cy="5293757"/>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t>Ian Doyle, HR Director, started yesterday</a:t>
            </a: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dirty="0"/>
              <a:t>This note is to advise you of the year end cut-off time for the fiscal year 2018/19. The March month end will close on Thursday, March 28th. </a:t>
            </a:r>
            <a:br>
              <a:rPr lang="en-CA" sz="2000" dirty="0"/>
            </a:br>
            <a:br>
              <a:rPr lang="en-CA" sz="2000" dirty="0"/>
            </a:br>
            <a:r>
              <a:rPr lang="en-CA" dirty="0"/>
              <a:t>Please ensure that your requests for payment, travel claim, and fund transfer, for fiscal year 2018/19 are submitted to Accounting by end of day Thursday, March 21st.</a:t>
            </a:r>
            <a:br>
              <a:rPr lang="en-CA" sz="2000" dirty="0"/>
            </a:br>
            <a:br>
              <a:rPr lang="en-CA" sz="2000" dirty="0"/>
            </a:br>
            <a:r>
              <a:rPr lang="en-CA" dirty="0"/>
              <a:t>The last cheque run for the 2018/19 fiscal year will be on Thursday, March 28th.</a:t>
            </a:r>
            <a:br>
              <a:rPr lang="en-CA" sz="2000" dirty="0"/>
            </a:br>
            <a:br>
              <a:rPr lang="en-CA" sz="2000" dirty="0"/>
            </a:b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B657077-CE64-EC49-B3EF-BC7EB6DA4E78}"/>
              </a:ext>
            </a:extLst>
          </p:cNvPr>
          <p:cNvSpPr txBox="1">
            <a:spLocks/>
          </p:cNvSpPr>
          <p:nvPr/>
        </p:nvSpPr>
        <p:spPr>
          <a:xfrm>
            <a:off x="785037" y="2733875"/>
            <a:ext cx="10621926" cy="688338"/>
          </a:xfrm>
          <a:prstGeom prst="rect">
            <a:avLst/>
          </a:prstGeom>
        </p:spPr>
        <p:txBody>
          <a:bodyPr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200" dirty="0"/>
              <a:t>Accounting</a:t>
            </a:r>
            <a:endParaRPr lang="en-US" sz="3000" dirty="0"/>
          </a:p>
        </p:txBody>
      </p:sp>
    </p:spTree>
    <p:extLst>
      <p:ext uri="{BB962C8B-B14F-4D97-AF65-F5344CB8AC3E}">
        <p14:creationId xmlns:p14="http://schemas.microsoft.com/office/powerpoint/2010/main" val="1841299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26290" y="1067221"/>
            <a:ext cx="10761196" cy="6986528"/>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April 8-10</a:t>
            </a: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Contacted YKK for input, awaiting response</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Assume for now new format: 10min updates from focus areas </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Suggestion to invite students and postdocs</a:t>
            </a: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E52A2C2-B300-1A4A-8E1A-18A0DFC3BFC4}"/>
              </a:ext>
            </a:extLst>
          </p:cNvPr>
          <p:cNvPicPr>
            <a:picLocks noChangeAspect="1"/>
          </p:cNvPicPr>
          <p:nvPr/>
        </p:nvPicPr>
        <p:blipFill>
          <a:blip r:embed="rId2"/>
          <a:stretch>
            <a:fillRect/>
          </a:stretch>
        </p:blipFill>
        <p:spPr>
          <a:xfrm>
            <a:off x="1020040" y="1925146"/>
            <a:ext cx="9412432" cy="3450109"/>
          </a:xfrm>
          <a:prstGeom prst="rect">
            <a:avLst/>
          </a:prstGeom>
        </p:spPr>
      </p:pic>
    </p:spTree>
    <p:extLst>
      <p:ext uri="{BB962C8B-B14F-4D97-AF65-F5344CB8AC3E}">
        <p14:creationId xmlns:p14="http://schemas.microsoft.com/office/powerpoint/2010/main" val="402757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26290" y="1067221"/>
            <a:ext cx="10761196" cy="2369880"/>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Tuesday April 9</a:t>
            </a:r>
          </a:p>
          <a:p>
            <a:pPr>
              <a:buClr>
                <a:srgbClr val="00B0F0"/>
              </a:buCl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273F8542-1A8D-9647-A6AD-63083F7E7FA4}"/>
              </a:ext>
            </a:extLst>
          </p:cNvPr>
          <p:cNvPicPr>
            <a:picLocks noChangeAspect="1"/>
          </p:cNvPicPr>
          <p:nvPr/>
        </p:nvPicPr>
        <p:blipFill rotWithShape="1">
          <a:blip r:embed="rId2"/>
          <a:srcRect b="271"/>
          <a:stretch/>
        </p:blipFill>
        <p:spPr>
          <a:xfrm>
            <a:off x="895928" y="1927690"/>
            <a:ext cx="9652000" cy="1722511"/>
          </a:xfrm>
          <a:prstGeom prst="rect">
            <a:avLst/>
          </a:prstGeom>
        </p:spPr>
      </p:pic>
      <p:pic>
        <p:nvPicPr>
          <p:cNvPr id="5" name="Picture 4">
            <a:extLst>
              <a:ext uri="{FF2B5EF4-FFF2-40B4-BE49-F238E27FC236}">
                <a16:creationId xmlns:a16="http://schemas.microsoft.com/office/drawing/2014/main" id="{4FC5A460-3F42-9144-A1E0-241A301CB7E3}"/>
              </a:ext>
            </a:extLst>
          </p:cNvPr>
          <p:cNvPicPr>
            <a:picLocks noChangeAspect="1"/>
          </p:cNvPicPr>
          <p:nvPr/>
        </p:nvPicPr>
        <p:blipFill>
          <a:blip r:embed="rId3"/>
          <a:stretch>
            <a:fillRect/>
          </a:stretch>
        </p:blipFill>
        <p:spPr>
          <a:xfrm>
            <a:off x="895928" y="3822332"/>
            <a:ext cx="10631054" cy="1987712"/>
          </a:xfrm>
          <a:prstGeom prst="rect">
            <a:avLst/>
          </a:prstGeom>
        </p:spPr>
      </p:pic>
    </p:spTree>
    <p:extLst>
      <p:ext uri="{BB962C8B-B14F-4D97-AF65-F5344CB8AC3E}">
        <p14:creationId xmlns:p14="http://schemas.microsoft.com/office/powerpoint/2010/main" val="276017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ACOT</a:t>
            </a:r>
            <a:endParaRPr lang="en-US" sz="3000" dirty="0"/>
          </a:p>
        </p:txBody>
      </p:sp>
      <p:sp>
        <p:nvSpPr>
          <p:cNvPr id="4" name="TextBox 3">
            <a:extLst>
              <a:ext uri="{FF2B5EF4-FFF2-40B4-BE49-F238E27FC236}">
                <a16:creationId xmlns:a16="http://schemas.microsoft.com/office/drawing/2014/main" id="{9A7BDD03-2BB1-0C4F-B8EF-BDB66C778F01}"/>
              </a:ext>
            </a:extLst>
          </p:cNvPr>
          <p:cNvSpPr txBox="1"/>
          <p:nvPr/>
        </p:nvSpPr>
        <p:spPr>
          <a:xfrm>
            <a:off x="726290" y="1067221"/>
            <a:ext cx="10761196" cy="4093428"/>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From Reiner:</a:t>
            </a:r>
          </a:p>
          <a:p>
            <a:pPr marL="285750" indent="-285750">
              <a:buClr>
                <a:srgbClr val="00B0F0"/>
              </a:buClr>
              <a:buFont typeface="Wingdings" charset="2"/>
              <a:buChar char="§"/>
            </a:pPr>
            <a:r>
              <a:rPr lang="en-CA" dirty="0"/>
              <a:t>I am starting to get the 2018 publications statistics together for ACOT. Here is a list of the publications for Experimental Particle Physics that I know of via Web of Science.</a:t>
            </a:r>
          </a:p>
          <a:p>
            <a:pPr marL="285750" indent="-285750">
              <a:buClr>
                <a:srgbClr val="00B0F0"/>
              </a:buClr>
              <a:buFont typeface="Wingdings" charset="2"/>
              <a:buChar char="§"/>
            </a:pPr>
            <a:r>
              <a:rPr lang="en-CA" dirty="0"/>
              <a:t>Can you please review and let me know of other refereed publications I am not capturing here.</a:t>
            </a:r>
          </a:p>
          <a:p>
            <a:pPr marL="285750" indent="-285750">
              <a:buClr>
                <a:srgbClr val="00B0F0"/>
              </a:buClr>
              <a:buFont typeface="Wingdings" charset="2"/>
              <a:buChar char="§"/>
            </a:pPr>
            <a:r>
              <a:rPr lang="en-CA" dirty="0"/>
              <a:t>I will need an update by mid March</a:t>
            </a:r>
          </a:p>
          <a:p>
            <a:pPr marL="285750" indent="-285750">
              <a:buClr>
                <a:srgbClr val="00B0F0"/>
              </a:buClr>
              <a:buFont typeface="Wingdings" charset="2"/>
              <a:buChar char="§"/>
            </a:pPr>
            <a:endParaRPr lang="en-CA" dirty="0">
              <a:cs typeface="Arial" panose="020B0604020202020204" pitchFamily="34" charset="0"/>
            </a:endParaRPr>
          </a:p>
          <a:p>
            <a:pPr marL="285750" indent="-285750">
              <a:buClr>
                <a:srgbClr val="00B0F0"/>
              </a:buClr>
              <a:buFont typeface="Wingdings" charset="2"/>
              <a:buChar char="§"/>
            </a:pPr>
            <a:r>
              <a:rPr lang="en-CA" dirty="0">
                <a:cs typeface="Arial" panose="020B0604020202020204" pitchFamily="34" charset="0"/>
              </a:rPr>
              <a:t>Have a look at attached list and send me missed papers of 2018</a:t>
            </a:r>
          </a:p>
          <a:p>
            <a:pPr>
              <a:buClr>
                <a:srgbClr val="00B0F0"/>
              </a:buClr>
            </a:pPr>
            <a:endParaRPr lang="en-US"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427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PS Divisional Goals 2019 (from Jens)</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067221"/>
            <a:ext cx="10761196" cy="7909858"/>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Lead, participate, and contribute to excellent research in Nuclear and Particle Physics (experiment and theory). Focus on flag-ship projects.</a:t>
            </a:r>
          </a:p>
          <a:p>
            <a:pPr marL="285750" indent="-285750">
              <a:buClr>
                <a:srgbClr val="00B0F0"/>
              </a:buClr>
              <a:buFont typeface="Wingdings" charset="2"/>
              <a:buChar char="§"/>
            </a:pPr>
            <a:r>
              <a:rPr lang="en-US" sz="2000" dirty="0">
                <a:latin typeface="Arial" panose="020B0604020202020204" pitchFamily="34" charset="0"/>
                <a:cs typeface="Arial" panose="020B0604020202020204" pitchFamily="34" charset="0"/>
              </a:rPr>
              <a:t>L</a:t>
            </a:r>
            <a:r>
              <a:rPr lang="en-CA" sz="2000" dirty="0" err="1">
                <a:latin typeface="Arial" panose="020B0604020202020204" pitchFamily="34" charset="0"/>
                <a:cs typeface="Arial" panose="020B0604020202020204" pitchFamily="34" charset="0"/>
              </a:rPr>
              <a:t>ead</a:t>
            </a:r>
            <a:r>
              <a:rPr lang="en-CA" sz="2000" dirty="0">
                <a:latin typeface="Arial" panose="020B0604020202020204" pitchFamily="34" charset="0"/>
                <a:cs typeface="Arial" panose="020B0604020202020204" pitchFamily="34" charset="0"/>
              </a:rPr>
              <a:t>, participate, and contribute to experimental research in molecular and material sciences, and quantum materials. Focus on growth of in-house research. </a:t>
            </a: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Support ARIEL and CANREB, with people, expertise, and space.</a:t>
            </a: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US" sz="2000" dirty="0">
                <a:latin typeface="Arial" panose="020B0604020202020204" pitchFamily="34" charset="0"/>
                <a:cs typeface="Arial" panose="020B0604020202020204" pitchFamily="34" charset="0"/>
              </a:rPr>
              <a:t>Support the community</a:t>
            </a:r>
          </a:p>
          <a:p>
            <a:pPr marL="742950" lvl="1" indent="-285750">
              <a:buClr>
                <a:srgbClr val="00B0F0"/>
              </a:buClr>
              <a:buFont typeface="Wingdings" charset="2"/>
              <a:buChar char="§"/>
            </a:pPr>
            <a:r>
              <a:rPr lang="en-US" sz="2000" dirty="0">
                <a:latin typeface="Arial" panose="020B0604020202020204" pitchFamily="34" charset="0"/>
                <a:cs typeface="Arial" panose="020B0604020202020204" pitchFamily="34" charset="0"/>
              </a:rPr>
              <a:t>With scientific equipment and developments. Focus on core expertise and development of CFI proposals.</a:t>
            </a:r>
          </a:p>
          <a:p>
            <a:pPr marL="742950" lvl="1" indent="-285750">
              <a:buClr>
                <a:srgbClr val="00B0F0"/>
              </a:buClr>
              <a:buFont typeface="Wingdings" charset="2"/>
              <a:buChar char="§"/>
            </a:pPr>
            <a:r>
              <a:rPr lang="en-US" sz="2000" dirty="0">
                <a:latin typeface="Arial" panose="020B0604020202020204" pitchFamily="34" charset="0"/>
                <a:cs typeface="Arial" panose="020B0604020202020204" pitchFamily="34" charset="0"/>
              </a:rPr>
              <a:t>By providing networking and collaboration opportunities: conference and workshop support, summer schools.</a:t>
            </a:r>
          </a:p>
          <a:p>
            <a:pPr marL="742950" lvl="1" indent="-285750">
              <a:buClr>
                <a:srgbClr val="00B0F0"/>
              </a:buClr>
              <a:buFont typeface="Wingdings" charset="2"/>
              <a:buChar char="§"/>
            </a:pPr>
            <a:r>
              <a:rPr lang="en-US" sz="2000" dirty="0">
                <a:latin typeface="Arial" panose="020B0604020202020204" pitchFamily="34" charset="0"/>
                <a:cs typeface="Arial" panose="020B0604020202020204" pitchFamily="34" charset="0"/>
              </a:rPr>
              <a:t>Contribute and </a:t>
            </a:r>
            <a:r>
              <a:rPr lang="en-US" sz="2000" dirty="0" err="1">
                <a:latin typeface="Arial" panose="020B0604020202020204" pitchFamily="34" charset="0"/>
                <a:cs typeface="Arial" panose="020B0604020202020204" pitchFamily="34" charset="0"/>
              </a:rPr>
              <a:t>organise</a:t>
            </a:r>
            <a:r>
              <a:rPr lang="en-US" sz="2000" dirty="0">
                <a:latin typeface="Arial" panose="020B0604020202020204" pitchFamily="34" charset="0"/>
                <a:cs typeface="Arial" panose="020B0604020202020204" pitchFamily="34" charset="0"/>
              </a:rPr>
              <a:t> TRIUMF specific teaching opportunities </a:t>
            </a: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User support for PS </a:t>
            </a:r>
            <a:r>
              <a:rPr lang="en-CA" sz="2000" dirty="0" err="1">
                <a:latin typeface="Arial" panose="020B0604020202020204" pitchFamily="34" charset="0"/>
                <a:cs typeface="Arial" panose="020B0604020202020204" pitchFamily="34" charset="0"/>
              </a:rPr>
              <a:t>Div</a:t>
            </a:r>
            <a:r>
              <a:rPr lang="en-CA" sz="2000" dirty="0">
                <a:latin typeface="Arial" panose="020B0604020202020204" pitchFamily="34" charset="0"/>
                <a:cs typeface="Arial" panose="020B0604020202020204" pitchFamily="34" charset="0"/>
              </a:rPr>
              <a:t> core program: on-line inhouse program, science developments and equipment for in-house, off-site, and off shore.</a:t>
            </a:r>
          </a:p>
          <a:p>
            <a:pPr marL="285750" indent="-285750">
              <a:buClr>
                <a:srgbClr val="00B0F0"/>
              </a:buClr>
              <a:buFont typeface="Wingdings" charset="2"/>
              <a:buChar char="§"/>
            </a:pPr>
            <a:r>
              <a:rPr lang="en-US" sz="2000" dirty="0">
                <a:latin typeface="Arial" panose="020B0604020202020204" pitchFamily="34" charset="0"/>
                <a:cs typeface="Arial" panose="020B0604020202020204" pitchFamily="34" charset="0"/>
              </a:rPr>
              <a:t>Grow the Data Science portfolio</a:t>
            </a: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886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ATLAS BAE Search</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067221"/>
            <a:ext cx="10761196" cy="6678751"/>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Five candidates are visiting TRIUMF April 2</a:t>
            </a:r>
            <a:r>
              <a:rPr lang="en-CA" sz="2000" baseline="30000" dirty="0">
                <a:latin typeface="Arial" panose="020B0604020202020204" pitchFamily="34" charset="0"/>
                <a:cs typeface="Arial" panose="020B0604020202020204" pitchFamily="34" charset="0"/>
              </a:rPr>
              <a:t>nd</a:t>
            </a:r>
            <a:r>
              <a:rPr lang="en-CA" sz="2000" dirty="0">
                <a:latin typeface="Arial" panose="020B0604020202020204" pitchFamily="34" charset="0"/>
                <a:cs typeface="Arial" panose="020B0604020202020204" pitchFamily="34" charset="0"/>
              </a:rPr>
              <a:t> (Tuesday) - April 8</a:t>
            </a:r>
            <a:r>
              <a:rPr lang="en-CA" sz="2000" baseline="30000" dirty="0">
                <a:latin typeface="Arial" panose="020B0604020202020204" pitchFamily="34" charset="0"/>
                <a:cs typeface="Arial" panose="020B0604020202020204" pitchFamily="34" charset="0"/>
              </a:rPr>
              <a:t>th</a:t>
            </a:r>
            <a:r>
              <a:rPr lang="en-CA" sz="2000" dirty="0">
                <a:latin typeface="Arial" panose="020B0604020202020204" pitchFamily="34" charset="0"/>
                <a:cs typeface="Arial" panose="020B0604020202020204" pitchFamily="34" charset="0"/>
              </a:rPr>
              <a:t> (Monday)</a:t>
            </a: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Seminars will be 2pm – 3pm except on Thursday (10:30am – 11:30am)</a:t>
            </a: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What is the preferred format for Particle Physics group to meet with candidates? </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Propose 9 am meeting (coffee and snacks)</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Tour of facilities at 10:30, who is available</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Separate meeting with ATLAS group and Affiliated Scientists </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HR gave green light to share CV’s of five candidates with the department</a:t>
            </a:r>
          </a:p>
          <a:p>
            <a:pPr>
              <a:buClr>
                <a:srgbClr val="00B0F0"/>
              </a:buCl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r>
              <a:rPr lang="en-CA" sz="2000" dirty="0">
                <a:latin typeface="Arial" panose="020B0604020202020204" pitchFamily="34" charset="0"/>
                <a:cs typeface="Arial" panose="020B0604020202020204" pitchFamily="34" charset="0"/>
              </a:rPr>
              <a:t>Five Candidates</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Emma </a:t>
            </a:r>
            <a:r>
              <a:rPr lang="en-CA" sz="2000" dirty="0" err="1">
                <a:latin typeface="Arial" panose="020B0604020202020204" pitchFamily="34" charset="0"/>
                <a:cs typeface="Arial" panose="020B0604020202020204" pitchFamily="34" charset="0"/>
              </a:rPr>
              <a:t>Kuwertz</a:t>
            </a:r>
            <a:r>
              <a:rPr lang="en-CA" sz="2000" dirty="0">
                <a:latin typeface="Arial" panose="020B0604020202020204" pitchFamily="34" charset="0"/>
                <a:cs typeface="Arial" panose="020B0604020202020204" pitchFamily="34" charset="0"/>
              </a:rPr>
              <a:t> (CERN)</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Stefano </a:t>
            </a:r>
            <a:r>
              <a:rPr lang="en-CA" sz="2000" dirty="0" err="1">
                <a:latin typeface="Arial" panose="020B0604020202020204" pitchFamily="34" charset="0"/>
                <a:cs typeface="Arial" panose="020B0604020202020204" pitchFamily="34" charset="0"/>
              </a:rPr>
              <a:t>Zambito</a:t>
            </a:r>
            <a:r>
              <a:rPr lang="en-CA" sz="2000" dirty="0">
                <a:latin typeface="Arial" panose="020B0604020202020204" pitchFamily="34" charset="0"/>
                <a:cs typeface="Arial" panose="020B0604020202020204" pitchFamily="34" charset="0"/>
              </a:rPr>
              <a:t> (Harvard) </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Maximilian </a:t>
            </a:r>
            <a:r>
              <a:rPr lang="en-CA" sz="2000" dirty="0" err="1">
                <a:latin typeface="Arial" panose="020B0604020202020204" pitchFamily="34" charset="0"/>
                <a:cs typeface="Arial" panose="020B0604020202020204" pitchFamily="34" charset="0"/>
              </a:rPr>
              <a:t>Swiatlowski</a:t>
            </a:r>
            <a:r>
              <a:rPr lang="en-CA" sz="2000" dirty="0">
                <a:latin typeface="Arial" panose="020B0604020202020204" pitchFamily="34" charset="0"/>
                <a:cs typeface="Arial" panose="020B0604020202020204" pitchFamily="34" charset="0"/>
              </a:rPr>
              <a:t> (Chicago)</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Tamara Vázquez </a:t>
            </a:r>
            <a:r>
              <a:rPr lang="en-CA" sz="2000" dirty="0" err="1">
                <a:latin typeface="Arial" panose="020B0604020202020204" pitchFamily="34" charset="0"/>
                <a:cs typeface="Arial" panose="020B0604020202020204" pitchFamily="34" charset="0"/>
              </a:rPr>
              <a:t>Schröder</a:t>
            </a:r>
            <a:r>
              <a:rPr lang="en-CA" sz="2000" dirty="0">
                <a:latin typeface="Arial" panose="020B0604020202020204" pitchFamily="34" charset="0"/>
                <a:cs typeface="Arial" panose="020B0604020202020204" pitchFamily="34" charset="0"/>
              </a:rPr>
              <a:t> (CERN)</a:t>
            </a:r>
          </a:p>
          <a:p>
            <a:pPr marL="742950" lvl="1" indent="-285750">
              <a:buClr>
                <a:srgbClr val="00B0F0"/>
              </a:buClr>
              <a:buFont typeface="Wingdings" charset="2"/>
              <a:buChar char="§"/>
            </a:pPr>
            <a:r>
              <a:rPr lang="en-CA" sz="2000" dirty="0">
                <a:latin typeface="Arial" panose="020B0604020202020204" pitchFamily="34" charset="0"/>
                <a:cs typeface="Arial" panose="020B0604020202020204" pitchFamily="34" charset="0"/>
              </a:rPr>
              <a:t>Stefan </a:t>
            </a:r>
            <a:r>
              <a:rPr lang="en-CA" sz="2000" dirty="0" err="1">
                <a:latin typeface="Arial" panose="020B0604020202020204" pitchFamily="34" charset="0"/>
                <a:cs typeface="Arial" panose="020B0604020202020204" pitchFamily="34" charset="0"/>
              </a:rPr>
              <a:t>Guindon</a:t>
            </a:r>
            <a:r>
              <a:rPr lang="en-CA" sz="2000" dirty="0">
                <a:latin typeface="Arial" panose="020B0604020202020204" pitchFamily="34" charset="0"/>
                <a:cs typeface="Arial" panose="020B0604020202020204" pitchFamily="34" charset="0"/>
              </a:rPr>
              <a:t> (CERN)</a:t>
            </a:r>
          </a:p>
          <a:p>
            <a:pPr lvl="1">
              <a:buClr>
                <a:srgbClr val="00B0F0"/>
              </a:buClr>
            </a:pPr>
            <a:endParaRPr lang="en-CA" sz="2000" dirty="0">
              <a:latin typeface="Arial" panose="020B0604020202020204" pitchFamily="34" charset="0"/>
              <a:cs typeface="Arial" panose="020B0604020202020204" pitchFamily="34" charset="0"/>
            </a:endParaRPr>
          </a:p>
          <a:p>
            <a:pPr marL="742950" lvl="1"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US" sz="2000" dirty="0">
              <a:latin typeface="Arial" panose="020B0604020202020204" pitchFamily="34" charset="0"/>
              <a:cs typeface="Arial" panose="020B0604020202020204" pitchFamily="34" charset="0"/>
            </a:endParaRPr>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53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Arthur B. McDonald Institute </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067221"/>
            <a:ext cx="10761196" cy="5601533"/>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sz="2000" dirty="0"/>
              <a:t>Application deadline Monday March 11th</a:t>
            </a: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endParaRPr lang="en-CA" b="1" u="sng" dirty="0">
              <a:hlinkClick r:id="rId2"/>
            </a:endParaRPr>
          </a:p>
          <a:p>
            <a:r>
              <a:rPr lang="en-CA" b="1" u="sng" dirty="0">
                <a:hlinkClick r:id="rId2"/>
              </a:rPr>
              <a:t>Download the fund application form here</a:t>
            </a:r>
            <a:endParaRPr lang="en-CA" dirty="0"/>
          </a:p>
          <a:p>
            <a:endParaRPr lang="en-CA" dirty="0"/>
          </a:p>
          <a:p>
            <a:r>
              <a:rPr lang="en-CA" b="1" u="sng" dirty="0">
                <a:hlinkClick r:id="rId3"/>
              </a:rPr>
              <a:t>Download the program guidelines here</a:t>
            </a:r>
            <a:endParaRPr lang="en-CA" dirty="0"/>
          </a:p>
          <a:p>
            <a:pPr marL="285750" indent="-285750">
              <a:buClr>
                <a:srgbClr val="00B0F0"/>
              </a:buClr>
              <a:buFont typeface="Wingdings" charset="2"/>
              <a:buChar cha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E700534-0F5B-594B-859E-8E390E9B6E69}"/>
              </a:ext>
            </a:extLst>
          </p:cNvPr>
          <p:cNvPicPr>
            <a:picLocks noChangeAspect="1"/>
          </p:cNvPicPr>
          <p:nvPr/>
        </p:nvPicPr>
        <p:blipFill>
          <a:blip r:embed="rId4"/>
          <a:stretch>
            <a:fillRect/>
          </a:stretch>
        </p:blipFill>
        <p:spPr>
          <a:xfrm>
            <a:off x="477743" y="1868591"/>
            <a:ext cx="5629145" cy="3049773"/>
          </a:xfrm>
          <a:prstGeom prst="rect">
            <a:avLst/>
          </a:prstGeom>
        </p:spPr>
      </p:pic>
    </p:spTree>
    <p:extLst>
      <p:ext uri="{BB962C8B-B14F-4D97-AF65-F5344CB8AC3E}">
        <p14:creationId xmlns:p14="http://schemas.microsoft.com/office/powerpoint/2010/main" val="1434119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Miscellaneous </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067221"/>
            <a:ext cx="10761196" cy="6555641"/>
          </a:xfrm>
          <a:prstGeom prst="rect">
            <a:avLst/>
          </a:prstGeom>
          <a:noFill/>
        </p:spPr>
        <p:txBody>
          <a:bodyPr wrap="square" rtlCol="0">
            <a:spAutoFit/>
          </a:bodyPr>
          <a:lstStyle/>
          <a:p>
            <a:pPr lvl="1">
              <a:buClr>
                <a:srgbClr val="00B0F0"/>
              </a:buClr>
            </a:pPr>
            <a:endParaRPr lang="en-US" sz="2800" dirty="0">
              <a:solidFill>
                <a:srgbClr val="767171"/>
              </a:solidFill>
            </a:endParaRPr>
          </a:p>
          <a:p>
            <a:pPr marL="285750" indent="-285750">
              <a:buClr>
                <a:srgbClr val="00B0F0"/>
              </a:buClr>
              <a:buFont typeface="Wingdings" charset="2"/>
              <a:buChar char="§"/>
            </a:pPr>
            <a:r>
              <a:rPr lang="en-CA" dirty="0"/>
              <a:t>European Strategy for Particle Physics</a:t>
            </a:r>
          </a:p>
          <a:p>
            <a:pPr marL="742950" lvl="1" indent="-285750">
              <a:buClr>
                <a:srgbClr val="00B0F0"/>
              </a:buClr>
              <a:buFont typeface="Wingdings" charset="2"/>
              <a:buChar char="§"/>
            </a:pPr>
            <a:r>
              <a:rPr lang="en-CA" dirty="0"/>
              <a:t>Discussion of the submitted inputs will take place at the </a:t>
            </a:r>
          </a:p>
          <a:p>
            <a:pPr marL="742950" lvl="1" indent="-285750">
              <a:buClr>
                <a:srgbClr val="00B0F0"/>
              </a:buClr>
              <a:buFont typeface="Wingdings" charset="2"/>
              <a:buChar char="§"/>
            </a:pPr>
            <a:r>
              <a:rPr lang="en-CA" dirty="0"/>
              <a:t>Open Symposium in Granada (Spain) on 13-16 May 2019</a:t>
            </a:r>
          </a:p>
          <a:p>
            <a:pPr marL="742950" lvl="1" indent="-285750">
              <a:buClr>
                <a:srgbClr val="00B0F0"/>
              </a:buClr>
              <a:buFont typeface="Wingdings" charset="2"/>
              <a:buChar char="§"/>
            </a:pPr>
            <a:r>
              <a:rPr lang="en-CA" dirty="0"/>
              <a:t>All the scientific and organizational details of the Symposium can be found at </a:t>
            </a:r>
            <a:r>
              <a:rPr lang="en-CA" u="sng" dirty="0">
                <a:hlinkClick r:id="rId2"/>
              </a:rPr>
              <a:t>https://cafpe.ugr.es/eppsu2019/</a:t>
            </a:r>
            <a:r>
              <a:rPr lang="en-CA" u="sng" dirty="0"/>
              <a:t>.</a:t>
            </a:r>
            <a:endParaRPr lang="en-CA" b="1" u="sng" dirty="0">
              <a:hlinkClick r:id="rId3"/>
            </a:endParaRPr>
          </a:p>
          <a:p>
            <a:pPr lvl="1">
              <a:buClr>
                <a:srgbClr val="00B0F0"/>
              </a:buClr>
            </a:pPr>
            <a:endParaRPr lang="en-US" sz="2800" dirty="0">
              <a:solidFill>
                <a:srgbClr val="767171"/>
              </a:solidFill>
            </a:endParaRPr>
          </a:p>
          <a:p>
            <a:pPr marL="285750" indent="-285750">
              <a:buClr>
                <a:srgbClr val="00B0F0"/>
              </a:buClr>
              <a:buFont typeface="Wingdings" charset="2"/>
              <a:buChar char="§"/>
            </a:pPr>
            <a:r>
              <a:rPr lang="en-CA" dirty="0"/>
              <a:t>ILC announcement by Japanese government today:</a:t>
            </a:r>
          </a:p>
          <a:p>
            <a:pPr marL="742950" lvl="1" indent="-285750">
              <a:buClr>
                <a:srgbClr val="00B0F0"/>
              </a:buClr>
              <a:buFont typeface="Wingdings" charset="2"/>
              <a:buChar char="§"/>
            </a:pPr>
            <a:r>
              <a:rPr lang="en-CA" dirty="0"/>
              <a:t>Government agrees with the Japanese particle physics community that the ILC is worth pursuing and that it will enter negotiations to host the machine. However, it will only give the ILC the final go-ahead if those negotiations are successful and if international support, particularly funding, can be found. It is expected that the government could supply half the $7.5bn with the other half needing to come from international partners such as the US, CERN and Europe as well as Canada.</a:t>
            </a:r>
          </a:p>
          <a:p>
            <a:pPr marL="742950" lvl="1" indent="-285750">
              <a:buClr>
                <a:srgbClr val="00B0F0"/>
              </a:buClr>
              <a:buFont typeface="Wingdings" charset="2"/>
              <a:buChar char="§"/>
            </a:pPr>
            <a:r>
              <a:rPr lang="en-CA" dirty="0"/>
              <a:t>Another condition laid out by the government is that the ILC needs to be more widely supported by the Japanese scientific community.</a:t>
            </a:r>
          </a:p>
          <a:p>
            <a:pPr marL="285750" indent="-285750">
              <a:buClr>
                <a:srgbClr val="00B0F0"/>
              </a:buClr>
              <a:buFont typeface="Wingdings" charset="2"/>
              <a:buChar char="§"/>
            </a:pPr>
            <a:r>
              <a:rPr lang="en-CA" dirty="0">
                <a:hlinkClick r:id="rId4"/>
              </a:rPr>
              <a:t>https://physicsworld.com/a/disappointment-as-japan-fails-to-commit-to-hosting-the-international-linear-collider/?fbclid=IwAR1AinQeDAsD880YhZ6U_JQEKo84LJtRccF6j5g-GTaW8sqc-0abqo4Ksdk</a:t>
            </a:r>
            <a:endParaRPr lang="en-CA" dirty="0"/>
          </a:p>
          <a:p>
            <a:pPr marL="285750" indent="-285750">
              <a:buClr>
                <a:srgbClr val="00B0F0"/>
              </a:buClr>
              <a:buFont typeface="Wingdings" charset="2"/>
              <a:buChar char="§"/>
            </a:pPr>
            <a:endParaRPr lang="en-CA" dirty="0"/>
          </a:p>
          <a:p>
            <a:endParaRPr lang="en-CA" b="1" u="sng" dirty="0">
              <a:hlinkClick r:id="rId3"/>
            </a:endParaRPr>
          </a:p>
          <a:p>
            <a:pPr>
              <a:buClr>
                <a:srgbClr val="00B0F0"/>
              </a:buCl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5601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D69EAD4-2494-414D-9120-A2C6FDC90870}"/>
              </a:ext>
            </a:extLst>
          </p:cNvPr>
          <p:cNvSpPr txBox="1">
            <a:spLocks/>
          </p:cNvSpPr>
          <p:nvPr/>
        </p:nvSpPr>
        <p:spPr>
          <a:xfrm>
            <a:off x="481791" y="917016"/>
            <a:ext cx="10541042" cy="688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B0F0"/>
                </a:solidFill>
                <a:latin typeface="Arial" charset="0"/>
                <a:ea typeface="Arial" charset="0"/>
                <a:cs typeface="Arial" charset="0"/>
              </a:defRPr>
            </a:lvl1pPr>
          </a:lstStyle>
          <a:p>
            <a:r>
              <a:rPr lang="en-US" sz="3000" dirty="0"/>
              <a:t>Miscellaneous </a:t>
            </a:r>
          </a:p>
        </p:txBody>
      </p:sp>
      <p:sp>
        <p:nvSpPr>
          <p:cNvPr id="20" name="TextBox 19">
            <a:extLst>
              <a:ext uri="{FF2B5EF4-FFF2-40B4-BE49-F238E27FC236}">
                <a16:creationId xmlns:a16="http://schemas.microsoft.com/office/drawing/2014/main" id="{9AEE486E-ABD0-CD4D-8598-192FAA2C4B85}"/>
              </a:ext>
            </a:extLst>
          </p:cNvPr>
          <p:cNvSpPr txBox="1"/>
          <p:nvPr/>
        </p:nvSpPr>
        <p:spPr>
          <a:xfrm>
            <a:off x="726290" y="1261185"/>
            <a:ext cx="10761196" cy="4031873"/>
          </a:xfrm>
          <a:prstGeom prst="rect">
            <a:avLst/>
          </a:prstGeom>
          <a:noFill/>
        </p:spPr>
        <p:txBody>
          <a:bodyPr wrap="square" rtlCol="0">
            <a:spAutoFit/>
          </a:bodyPr>
          <a:lstStyle/>
          <a:p>
            <a:pPr>
              <a:buClr>
                <a:srgbClr val="00B0F0"/>
              </a:buClr>
            </a:pPr>
            <a:endParaRPr lang="en-CA" dirty="0"/>
          </a:p>
          <a:p>
            <a:pPr marL="285750" indent="-285750">
              <a:buClr>
                <a:srgbClr val="00B0F0"/>
              </a:buClr>
              <a:buFont typeface="Wingdings" charset="2"/>
              <a:buChar char="§"/>
            </a:pPr>
            <a:r>
              <a:rPr lang="en-CA" dirty="0"/>
              <a:t>Follow up from Dan Carney’s seminar</a:t>
            </a:r>
          </a:p>
          <a:p>
            <a:pPr marL="285750" indent="-285750">
              <a:buClr>
                <a:srgbClr val="00B0F0"/>
              </a:buClr>
              <a:buFont typeface="Wingdings" charset="2"/>
              <a:buChar char="§"/>
            </a:pPr>
            <a:r>
              <a:rPr lang="en-CA" dirty="0"/>
              <a:t>Jens suggested to hold a “theory workshop” end of this year</a:t>
            </a:r>
          </a:p>
          <a:p>
            <a:pPr marL="742950" lvl="1" indent="-285750">
              <a:buClr>
                <a:srgbClr val="00B0F0"/>
              </a:buClr>
              <a:buFont typeface="Wingdings" charset="2"/>
              <a:buChar char="§"/>
            </a:pPr>
            <a:r>
              <a:rPr lang="en-CA" dirty="0"/>
              <a:t>new directions in particle physics</a:t>
            </a:r>
          </a:p>
          <a:p>
            <a:pPr marL="742950" lvl="1" indent="-285750">
              <a:buClr>
                <a:srgbClr val="00B0F0"/>
              </a:buClr>
              <a:buFont typeface="Wingdings" charset="2"/>
              <a:buChar char="§"/>
            </a:pPr>
            <a:r>
              <a:rPr lang="en-CA" dirty="0"/>
              <a:t>quantum sensing</a:t>
            </a:r>
          </a:p>
          <a:p>
            <a:pPr marL="742950" lvl="1" indent="-285750">
              <a:buClr>
                <a:srgbClr val="00B0F0"/>
              </a:buClr>
              <a:buFont typeface="Wingdings" charset="2"/>
              <a:buChar char="§"/>
            </a:pPr>
            <a:r>
              <a:rPr lang="en-CA" dirty="0"/>
              <a:t>"interferometry" </a:t>
            </a:r>
          </a:p>
          <a:p>
            <a:pPr marL="742950" lvl="1" indent="-285750">
              <a:buClr>
                <a:srgbClr val="00B0F0"/>
              </a:buClr>
              <a:buFont typeface="Wingdings" charset="2"/>
              <a:buChar char="§"/>
            </a:pPr>
            <a:r>
              <a:rPr lang="en-CA" dirty="0"/>
              <a:t>other "new ideas" </a:t>
            </a:r>
          </a:p>
          <a:p>
            <a:pPr marL="742950" lvl="1" indent="-285750">
              <a:buClr>
                <a:srgbClr val="00B0F0"/>
              </a:buClr>
              <a:buFont typeface="Wingdings" charset="2"/>
              <a:buChar char="§"/>
            </a:pPr>
            <a:r>
              <a:rPr lang="en-CA" dirty="0"/>
              <a:t>"TRIUMF sized" particle physics experiment</a:t>
            </a:r>
          </a:p>
          <a:p>
            <a:pPr marL="742950" lvl="1" indent="-285750">
              <a:buClr>
                <a:srgbClr val="00B0F0"/>
              </a:buClr>
              <a:buFont typeface="Wingdings" charset="2"/>
              <a:buChar char="§"/>
            </a:pPr>
            <a:r>
              <a:rPr lang="en-CA" dirty="0"/>
              <a:t>gauging interest</a:t>
            </a:r>
          </a:p>
          <a:p>
            <a:pPr marL="742950" lvl="1" indent="-285750">
              <a:buClr>
                <a:srgbClr val="00B0F0"/>
              </a:buClr>
              <a:buFont typeface="Wingdings" charset="2"/>
              <a:buChar char="§"/>
            </a:pPr>
            <a:endParaRPr lang="en-CA" dirty="0"/>
          </a:p>
          <a:p>
            <a:pPr marL="742950" lvl="1" indent="-285750">
              <a:buClr>
                <a:srgbClr val="00B0F0"/>
              </a:buClr>
              <a:buFont typeface="Wingdings" charset="2"/>
              <a:buChar char="§"/>
            </a:pPr>
            <a:endParaRPr lang="en-CA" dirty="0"/>
          </a:p>
          <a:p>
            <a:endParaRPr lang="en-CA" b="1" u="sng" dirty="0">
              <a:hlinkClick r:id="rId2"/>
            </a:endParaRPr>
          </a:p>
          <a:p>
            <a:pPr>
              <a:buClr>
                <a:srgbClr val="00B0F0"/>
              </a:buClr>
            </a:pPr>
            <a:endParaRPr lang="en-CA" sz="2000" dirty="0">
              <a:latin typeface="Arial" panose="020B0604020202020204" pitchFamily="34" charset="0"/>
              <a:cs typeface="Arial" panose="020B0604020202020204" pitchFamily="34" charset="0"/>
            </a:endParaRPr>
          </a:p>
          <a:p>
            <a:pPr>
              <a:buClr>
                <a:srgbClr val="00B0F0"/>
              </a:buClr>
            </a:pP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8496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Committee Updates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3693319"/>
          </a:xfrm>
          <a:prstGeom prst="rect">
            <a:avLst/>
          </a:prstGeom>
        </p:spPr>
        <p:txBody>
          <a:bodyPr wrap="square">
            <a:spAutoFit/>
          </a:bodyPr>
          <a:lstStyle/>
          <a:p>
            <a:pPr marL="742950" lvl="1" indent="-285750">
              <a:buClr>
                <a:srgbClr val="00B0F0"/>
              </a:buClr>
              <a:buFont typeface="Wingdings" charset="2"/>
              <a:buChar char="§"/>
            </a:pPr>
            <a:r>
              <a:rPr lang="en-US" dirty="0"/>
              <a:t>Seminar/Colloquia</a:t>
            </a:r>
          </a:p>
          <a:p>
            <a:pPr marL="742950" lvl="1" indent="-285750">
              <a:buClr>
                <a:srgbClr val="00B0F0"/>
              </a:buClr>
              <a:buFont typeface="Wingdings" charset="2"/>
              <a:buChar char="§"/>
            </a:pPr>
            <a:r>
              <a:rPr lang="en-US" dirty="0"/>
              <a:t>Safety</a:t>
            </a:r>
          </a:p>
          <a:p>
            <a:pPr marL="742950" lvl="1" indent="-285750">
              <a:buClr>
                <a:srgbClr val="00B0F0"/>
              </a:buClr>
              <a:buFont typeface="Wingdings" charset="2"/>
              <a:buChar char="§"/>
            </a:pPr>
            <a:r>
              <a:rPr lang="en-US" dirty="0"/>
              <a:t>Space</a:t>
            </a:r>
          </a:p>
          <a:p>
            <a:pPr marL="742950" lvl="1" indent="-285750">
              <a:buClr>
                <a:srgbClr val="00B0F0"/>
              </a:buClr>
              <a:buFont typeface="Wingdings" charset="2"/>
              <a:buChar char="§"/>
            </a:pPr>
            <a:r>
              <a:rPr lang="en-US" dirty="0"/>
              <a:t>5S</a:t>
            </a:r>
          </a:p>
          <a:p>
            <a:pPr marL="742950" lvl="1" indent="-285750">
              <a:buClr>
                <a:srgbClr val="00B0F0"/>
              </a:buClr>
              <a:buFont typeface="Wingdings" charset="2"/>
              <a:buChar char="§"/>
            </a:pPr>
            <a:r>
              <a:rPr lang="en-US" dirty="0"/>
              <a:t>Academic</a:t>
            </a:r>
          </a:p>
          <a:p>
            <a:pPr marL="742950" lvl="1" indent="-285750">
              <a:buClr>
                <a:srgbClr val="00B0F0"/>
              </a:buClr>
              <a:buFont typeface="Wingdings" charset="2"/>
              <a:buChar char="§"/>
            </a:pPr>
            <a:r>
              <a:rPr lang="en-US" dirty="0"/>
              <a:t>Health &amp; Wellness</a:t>
            </a:r>
          </a:p>
          <a:p>
            <a:pPr marL="742950" lvl="1" indent="-285750">
              <a:buClr>
                <a:srgbClr val="00B0F0"/>
              </a:buClr>
              <a:buFont typeface="Wingdings" charset="2"/>
              <a:buChar char="§"/>
            </a:pPr>
            <a:r>
              <a:rPr lang="en-US" dirty="0"/>
              <a:t>Data Science</a:t>
            </a:r>
          </a:p>
          <a:p>
            <a:pPr marL="742950" lvl="1" indent="-285750">
              <a:buClr>
                <a:srgbClr val="00B0F0"/>
              </a:buClr>
              <a:buFont typeface="Wingdings" charset="2"/>
              <a:buChar char="§"/>
            </a:pPr>
            <a:r>
              <a:rPr lang="en-US" dirty="0"/>
              <a:t>Summer schools </a:t>
            </a:r>
          </a:p>
          <a:p>
            <a:pPr marL="742950" lvl="1" indent="-285750">
              <a:buClr>
                <a:srgbClr val="00B0F0"/>
              </a:buClr>
              <a:buFont typeface="Wingdings" charset="2"/>
              <a:buChar char="§"/>
            </a:pPr>
            <a:r>
              <a:rPr lang="en-US" dirty="0"/>
              <a:t>Diversity committee</a:t>
            </a:r>
          </a:p>
          <a:p>
            <a:pPr marL="742950" lvl="1" indent="-285750">
              <a:buClr>
                <a:srgbClr val="00B0F0"/>
              </a:buClr>
              <a:buFont typeface="Wingdings" charset="2"/>
              <a:buChar char="§"/>
            </a:pPr>
            <a:r>
              <a:rPr lang="en-US" dirty="0"/>
              <a:t>Physical Sciences Division</a:t>
            </a:r>
          </a:p>
          <a:p>
            <a:pPr marL="742950" lvl="1" indent="-285750">
              <a:buClr>
                <a:srgbClr val="00B0F0"/>
              </a:buClr>
              <a:buFont typeface="Wingdings" charset="2"/>
              <a:buChar char="§"/>
            </a:pPr>
            <a:endParaRPr lang="en-US" dirty="0"/>
          </a:p>
          <a:p>
            <a:pPr marL="742950" lvl="1" indent="-285750">
              <a:buClr>
                <a:srgbClr val="00B0F0"/>
              </a:buClr>
              <a:buFont typeface="Wingdings" charset="2"/>
              <a:buChar char="§"/>
            </a:pPr>
            <a:r>
              <a:rPr lang="en-US" dirty="0"/>
              <a:t>IPP </a:t>
            </a:r>
          </a:p>
          <a:p>
            <a:pPr marL="742950" lvl="1" indent="-285750">
              <a:buClr>
                <a:srgbClr val="00B0F0"/>
              </a:buClr>
              <a:buFont typeface="Wingdings" charset="2"/>
              <a:buChar char="§"/>
            </a:pPr>
            <a:r>
              <a:rPr lang="en-US" dirty="0"/>
              <a:t>CAP PPD </a:t>
            </a:r>
            <a:endParaRPr lang="en-CA" sz="2200" dirty="0"/>
          </a:p>
        </p:txBody>
      </p:sp>
    </p:spTree>
    <p:extLst>
      <p:ext uri="{BB962C8B-B14F-4D97-AF65-F5344CB8AC3E}">
        <p14:creationId xmlns:p14="http://schemas.microsoft.com/office/powerpoint/2010/main" val="2585747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Project News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2"/>
          </a:xfrm>
          <a:prstGeom prst="rect">
            <a:avLst/>
          </a:prstGeom>
        </p:spPr>
        <p:txBody>
          <a:bodyPr wrap="square">
            <a:spAutoFit/>
          </a:bodyPr>
          <a:lstStyle/>
          <a:p>
            <a:pPr marL="742950" lvl="1" indent="-285750">
              <a:buClr>
                <a:srgbClr val="00B0F0"/>
              </a:buClr>
              <a:buFont typeface="Wingdings" charset="2"/>
              <a:buChar char="§"/>
            </a:pPr>
            <a:r>
              <a:rPr lang="en-US" dirty="0"/>
              <a:t>ATLAS</a:t>
            </a:r>
          </a:p>
          <a:p>
            <a:pPr marL="742950" lvl="1" indent="-285750">
              <a:buClr>
                <a:srgbClr val="00B0F0"/>
              </a:buClr>
              <a:buFont typeface="Wingdings" charset="2"/>
              <a:buChar char="§"/>
            </a:pPr>
            <a:r>
              <a:rPr lang="en-US" dirty="0"/>
              <a:t>T2K/</a:t>
            </a:r>
            <a:r>
              <a:rPr lang="en-US" dirty="0" err="1"/>
              <a:t>HyperK</a:t>
            </a:r>
            <a:endParaRPr lang="en-US" dirty="0"/>
          </a:p>
          <a:p>
            <a:pPr marL="742950" lvl="1" indent="-285750">
              <a:buClr>
                <a:srgbClr val="00B0F0"/>
              </a:buClr>
              <a:buFont typeface="Wingdings" charset="2"/>
              <a:buChar char="§"/>
            </a:pPr>
            <a:r>
              <a:rPr lang="en-US" dirty="0"/>
              <a:t>UCN</a:t>
            </a:r>
          </a:p>
          <a:p>
            <a:pPr marL="742950" lvl="1" indent="-285750">
              <a:buClr>
                <a:srgbClr val="00B0F0"/>
              </a:buClr>
              <a:buFont typeface="Wingdings" charset="2"/>
              <a:buChar char="§"/>
            </a:pPr>
            <a:r>
              <a:rPr lang="en-US" dirty="0"/>
              <a:t>ALPHA</a:t>
            </a:r>
          </a:p>
          <a:p>
            <a:pPr marL="742950" lvl="1" indent="-285750">
              <a:buClr>
                <a:srgbClr val="00B0F0"/>
              </a:buClr>
              <a:buFont typeface="Wingdings" charset="2"/>
              <a:buChar char="§"/>
            </a:pPr>
            <a:r>
              <a:rPr lang="en-US" dirty="0" err="1"/>
              <a:t>SuperCDMS</a:t>
            </a:r>
            <a:endParaRPr lang="en-US" dirty="0"/>
          </a:p>
          <a:p>
            <a:pPr marL="742950" lvl="1" indent="-285750">
              <a:buClr>
                <a:srgbClr val="00B0F0"/>
              </a:buClr>
              <a:buFont typeface="Wingdings" charset="2"/>
              <a:buChar char="§"/>
            </a:pPr>
            <a:r>
              <a:rPr lang="en-US" dirty="0" err="1"/>
              <a:t>Pienu</a:t>
            </a:r>
            <a:endParaRPr lang="en-US" dirty="0"/>
          </a:p>
          <a:p>
            <a:pPr marL="742950" lvl="1" indent="-285750">
              <a:buClr>
                <a:srgbClr val="00B0F0"/>
              </a:buClr>
              <a:buFont typeface="Wingdings" charset="2"/>
              <a:buChar char="§"/>
            </a:pPr>
            <a:r>
              <a:rPr lang="en-US" dirty="0"/>
              <a:t>NA62</a:t>
            </a:r>
          </a:p>
          <a:p>
            <a:pPr marL="742950" lvl="1" indent="-285750">
              <a:buClr>
                <a:srgbClr val="00B0F0"/>
              </a:buClr>
              <a:buFont typeface="Wingdings" charset="2"/>
              <a:buChar char="§"/>
            </a:pPr>
            <a:r>
              <a:rPr lang="en-US" dirty="0"/>
              <a:t>DEAP</a:t>
            </a:r>
          </a:p>
          <a:p>
            <a:pPr marL="742950" lvl="1" indent="-285750">
              <a:buClr>
                <a:srgbClr val="00B0F0"/>
              </a:buClr>
              <a:buFont typeface="Wingdings" charset="2"/>
              <a:buChar char="§"/>
            </a:pPr>
            <a:r>
              <a:rPr lang="en-US" dirty="0"/>
              <a:t>SNO+</a:t>
            </a:r>
          </a:p>
          <a:p>
            <a:pPr marL="742950" lvl="1" indent="-285750">
              <a:buClr>
                <a:srgbClr val="00B0F0"/>
              </a:buClr>
              <a:buFont typeface="Wingdings" charset="2"/>
              <a:buChar char="§"/>
            </a:pPr>
            <a:r>
              <a:rPr lang="en-US" dirty="0"/>
              <a:t>EXO</a:t>
            </a:r>
          </a:p>
          <a:p>
            <a:pPr marL="742950" lvl="1" indent="-285750">
              <a:buClr>
                <a:srgbClr val="00B0F0"/>
              </a:buClr>
              <a:buFont typeface="Wingdings" charset="2"/>
              <a:buChar char="§"/>
            </a:pPr>
            <a:r>
              <a:rPr lang="en-US" dirty="0"/>
              <a:t>HALO</a:t>
            </a:r>
          </a:p>
          <a:p>
            <a:pPr marL="742950" lvl="1" indent="-285750">
              <a:buClr>
                <a:srgbClr val="00B0F0"/>
              </a:buClr>
              <a:buFont typeface="Wingdings" charset="2"/>
              <a:buChar char="§"/>
            </a:pPr>
            <a:r>
              <a:rPr lang="en-US" dirty="0"/>
              <a:t>g-2</a:t>
            </a:r>
          </a:p>
          <a:p>
            <a:pPr marL="742950" lvl="1" indent="-285750">
              <a:buClr>
                <a:srgbClr val="00B0F0"/>
              </a:buClr>
              <a:buFont typeface="Wingdings" charset="2"/>
              <a:buChar char="§"/>
            </a:pPr>
            <a:r>
              <a:rPr lang="en-US" dirty="0"/>
              <a:t>Belle 2</a:t>
            </a:r>
          </a:p>
          <a:p>
            <a:pPr marL="742950" lvl="1" indent="-285750">
              <a:buClr>
                <a:srgbClr val="00B0F0"/>
              </a:buClr>
              <a:buFont typeface="Wingdings" charset="2"/>
              <a:buChar char="§"/>
            </a:pPr>
            <a:r>
              <a:rPr lang="en-US" dirty="0"/>
              <a:t>Theory</a:t>
            </a:r>
          </a:p>
          <a:p>
            <a:pPr marL="742950" lvl="1" indent="-285750">
              <a:buClr>
                <a:srgbClr val="00B0F0"/>
              </a:buClr>
              <a:buFont typeface="Wingdings" charset="2"/>
              <a:buChar char="§"/>
            </a:pPr>
            <a:endParaRPr lang="en-CA" sz="2200" dirty="0"/>
          </a:p>
        </p:txBody>
      </p:sp>
    </p:spTree>
    <p:extLst>
      <p:ext uri="{BB962C8B-B14F-4D97-AF65-F5344CB8AC3E}">
        <p14:creationId xmlns:p14="http://schemas.microsoft.com/office/powerpoint/2010/main" val="3956755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AOB</a:t>
            </a:r>
            <a:endParaRPr lang="en-US" sz="3000" dirty="0"/>
          </a:p>
        </p:txBody>
      </p:sp>
      <p:sp>
        <p:nvSpPr>
          <p:cNvPr id="3" name="Rectangle 2">
            <a:extLst>
              <a:ext uri="{FF2B5EF4-FFF2-40B4-BE49-F238E27FC236}">
                <a16:creationId xmlns:a16="http://schemas.microsoft.com/office/drawing/2014/main" id="{B4BB2D92-3A69-E64E-A209-EFFE6373DC44}"/>
              </a:ext>
            </a:extLst>
          </p:cNvPr>
          <p:cNvSpPr/>
          <p:nvPr/>
        </p:nvSpPr>
        <p:spPr>
          <a:xfrm>
            <a:off x="1131876" y="1856358"/>
            <a:ext cx="10943746" cy="430887"/>
          </a:xfrm>
          <a:prstGeom prst="rect">
            <a:avLst/>
          </a:prstGeom>
        </p:spPr>
        <p:txBody>
          <a:bodyPr wrap="square">
            <a:spAutoFit/>
          </a:bodyPr>
          <a:lstStyle/>
          <a:p>
            <a:pPr marL="285750" indent="-285750">
              <a:buClr>
                <a:srgbClr val="00B0F0"/>
              </a:buClr>
              <a:buFont typeface="Wingdings" charset="2"/>
              <a:buChar char="§"/>
            </a:pPr>
            <a:r>
              <a:rPr lang="en-CA" sz="2200" dirty="0"/>
              <a:t>Next meeting Thursday April 11</a:t>
            </a:r>
            <a:r>
              <a:rPr lang="en-CA" sz="2200" baseline="30000" dirty="0"/>
              <a:t>th</a:t>
            </a:r>
            <a:r>
              <a:rPr lang="en-CA" sz="2200" dirty="0"/>
              <a:t> 2019 12:30?</a:t>
            </a:r>
          </a:p>
        </p:txBody>
      </p:sp>
    </p:spTree>
    <p:extLst>
      <p:ext uri="{BB962C8B-B14F-4D97-AF65-F5344CB8AC3E}">
        <p14:creationId xmlns:p14="http://schemas.microsoft.com/office/powerpoint/2010/main" val="3039654903"/>
      </p:ext>
    </p:extLst>
  </p:cSld>
  <p:clrMapOvr>
    <a:masterClrMapping/>
  </p:clrMapOvr>
</p:sld>
</file>

<file path=ppt/theme/theme1.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16533</TotalTime>
  <Words>738</Words>
  <Application>Microsoft Macintosh PowerPoint</Application>
  <PresentationFormat>Widescreen</PresentationFormat>
  <Paragraphs>204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Custom Design</vt:lpstr>
      <vt:lpstr>Particle Physics Faculty Meeting</vt:lpstr>
      <vt:lpstr>SMM – Important Dates</vt:lpstr>
      <vt:lpstr>HR Update</vt:lpstr>
      <vt:lpstr>ACOT</vt:lpstr>
      <vt:lpstr>ACOT</vt:lpstr>
      <vt:lpstr>ACOT</vt:lpstr>
      <vt:lpstr>PowerPoint Presentation</vt:lpstr>
      <vt:lpstr>PowerPoint Presentation</vt:lpstr>
      <vt:lpstr>PowerPoint Presentation</vt:lpstr>
      <vt:lpstr>PowerPoint Presentation</vt:lpstr>
      <vt:lpstr>PowerPoint Presentation</vt:lpstr>
      <vt:lpstr>Committee Updates</vt:lpstr>
      <vt:lpstr>Project News</vt:lpstr>
      <vt:lpstr>AOB</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Oliver Stelzer-Chilton</dc:creator>
  <cp:lastModifiedBy>Oliver Stelzer-Chilton</cp:lastModifiedBy>
  <cp:revision>233</cp:revision>
  <dcterms:created xsi:type="dcterms:W3CDTF">2018-01-29T04:01:54Z</dcterms:created>
  <dcterms:modified xsi:type="dcterms:W3CDTF">2019-03-07T19:06:35Z</dcterms:modified>
</cp:coreProperties>
</file>