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23"/>
  </p:notesMasterIdLst>
  <p:handoutMasterIdLst>
    <p:handoutMasterId r:id="rId24"/>
  </p:handoutMasterIdLst>
  <p:sldIdLst>
    <p:sldId id="664" r:id="rId2"/>
    <p:sldId id="2085" r:id="rId3"/>
    <p:sldId id="2105" r:id="rId4"/>
    <p:sldId id="9968" r:id="rId5"/>
    <p:sldId id="9970" r:id="rId6"/>
    <p:sldId id="2109" r:id="rId7"/>
    <p:sldId id="257" r:id="rId8"/>
    <p:sldId id="2130" r:id="rId9"/>
    <p:sldId id="2131" r:id="rId10"/>
    <p:sldId id="2117" r:id="rId11"/>
    <p:sldId id="2132" r:id="rId12"/>
    <p:sldId id="1763" r:id="rId13"/>
    <p:sldId id="2100" r:id="rId14"/>
    <p:sldId id="2081" r:id="rId15"/>
    <p:sldId id="691" r:id="rId16"/>
    <p:sldId id="9967" r:id="rId17"/>
    <p:sldId id="258" r:id="rId18"/>
    <p:sldId id="268" r:id="rId19"/>
    <p:sldId id="261" r:id="rId20"/>
    <p:sldId id="262" r:id="rId21"/>
    <p:sldId id="200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767171"/>
    <a:srgbClr val="FFFF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6" autoAdjust="0"/>
    <p:restoredTop sz="94692"/>
  </p:normalViewPr>
  <p:slideViewPr>
    <p:cSldViewPr snapToGrid="0" snapToObjects="1">
      <p:cViewPr varScale="1">
        <p:scale>
          <a:sx n="114" d="100"/>
          <a:sy n="114" d="100"/>
        </p:scale>
        <p:origin x="32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80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657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28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67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2024-08-27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2024-08-27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2024-08-27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2024-08-27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kbc.ca/find-loans-and-grants/students-and-adult-learners/strongerbc-future-skills-gran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riumfoffice365-my.sharepoint.com/:x:/g/personal/mhartz_triumf_ca/ETTos5KLmCBLqx09OclyfhYB9kkTT8bmZ6FfnKXDP5ehJA?e=dc8jNX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Particle Physics Faculty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E9DF6-0197-454E-9EB8-796E0050B9AE}"/>
              </a:ext>
            </a:extLst>
          </p:cNvPr>
          <p:cNvSpPr/>
          <p:nvPr/>
        </p:nvSpPr>
        <p:spPr>
          <a:xfrm>
            <a:off x="1417280" y="1856358"/>
            <a:ext cx="1094374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400" dirty="0"/>
              <a:t>Agenda</a:t>
            </a: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News/Update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Research groups updates</a:t>
            </a:r>
          </a:p>
          <a:p>
            <a:pPr lvl="2">
              <a:buClr>
                <a:srgbClr val="00B0F0"/>
              </a:buClr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15220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709EA5-7240-F144-E28A-D6205946C4BD}"/>
              </a:ext>
            </a:extLst>
          </p:cNvPr>
          <p:cNvSpPr txBox="1"/>
          <p:nvPr/>
        </p:nvSpPr>
        <p:spPr>
          <a:xfrm>
            <a:off x="1752938" y="2772438"/>
            <a:ext cx="20217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 3-24, 2024 </a:t>
            </a:r>
          </a:p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Online (~20 min)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132C3-EC63-5E28-95E8-59CAA663A13B}"/>
              </a:ext>
            </a:extLst>
          </p:cNvPr>
          <p:cNvSpPr txBox="1"/>
          <p:nvPr/>
        </p:nvSpPr>
        <p:spPr>
          <a:xfrm>
            <a:off x="1752938" y="4514957"/>
            <a:ext cx="9563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 to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who works or studies at TRIUMF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Approx. 20 min. (~30 questions)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response rate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the site-wide online survey</a:t>
            </a:r>
          </a:p>
        </p:txBody>
      </p:sp>
      <p:pic>
        <p:nvPicPr>
          <p:cNvPr id="6" name="Picture 5" descr="A diagram of a data analysis&#10;&#10;Description automatically generated with medium confidence">
            <a:extLst>
              <a:ext uri="{FF2B5EF4-FFF2-40B4-BE49-F238E27FC236}">
                <a16:creationId xmlns:a16="http://schemas.microsoft.com/office/drawing/2014/main" id="{80A82484-BD72-0AE6-E370-E6C797620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52" t="59624" r="54310"/>
          <a:stretch/>
        </p:blipFill>
        <p:spPr>
          <a:xfrm>
            <a:off x="3899905" y="2031402"/>
            <a:ext cx="2137595" cy="1984488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61CDE2BC-B328-7CBF-447F-648A026F9599}"/>
              </a:ext>
            </a:extLst>
          </p:cNvPr>
          <p:cNvSpPr/>
          <p:nvPr/>
        </p:nvSpPr>
        <p:spPr>
          <a:xfrm>
            <a:off x="7959799" y="2134928"/>
            <a:ext cx="601249" cy="1984488"/>
          </a:xfrm>
          <a:prstGeom prst="rightBrace">
            <a:avLst>
              <a:gd name="adj1" fmla="val 38153"/>
              <a:gd name="adj2" fmla="val 50000"/>
            </a:avLst>
          </a:prstGeom>
          <a:ln w="317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E33F2-6A3B-26F8-E925-34DD21B9F7BF}"/>
              </a:ext>
            </a:extLst>
          </p:cNvPr>
          <p:cNvSpPr txBox="1"/>
          <p:nvPr/>
        </p:nvSpPr>
        <p:spPr>
          <a:xfrm>
            <a:off x="8635132" y="2920582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II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2B7AEB-B453-46EE-6D42-94C51BFF733D}"/>
              </a:ext>
            </a:extLst>
          </p:cNvPr>
          <p:cNvSpPr txBox="1"/>
          <p:nvPr/>
        </p:nvSpPr>
        <p:spPr>
          <a:xfrm>
            <a:off x="0" y="5969717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will be treated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anonymously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confidentially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throughout the entire process!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0372C-5977-4854-2FE1-CABD210A0D58}"/>
              </a:ext>
            </a:extLst>
          </p:cNvPr>
          <p:cNvSpPr txBox="1"/>
          <p:nvPr/>
        </p:nvSpPr>
        <p:spPr>
          <a:xfrm>
            <a:off x="583453" y="953174"/>
            <a:ext cx="7408151" cy="548434"/>
          </a:xfrm>
          <a:prstGeom prst="rect">
            <a:avLst/>
          </a:prstGeom>
          <a:noFill/>
        </p:spPr>
        <p:txBody>
          <a:bodyPr wrap="square" lIns="55449" tIns="27725" rIns="55449" bIns="27725" anchor="t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/>
                <a:cs typeface="Arial"/>
              </a:rPr>
              <a:t>EDI Survey at TRIUMF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4EA025-6B6B-AC82-5FC3-CA67D7F4C598}"/>
              </a:ext>
            </a:extLst>
          </p:cNvPr>
          <p:cNvSpPr/>
          <p:nvPr/>
        </p:nvSpPr>
        <p:spPr>
          <a:xfrm>
            <a:off x="6011758" y="2106352"/>
            <a:ext cx="1388177" cy="322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054D77-2118-4496-329F-8A45B8EF8DFC}"/>
              </a:ext>
            </a:extLst>
          </p:cNvPr>
          <p:cNvSpPr/>
          <p:nvPr/>
        </p:nvSpPr>
        <p:spPr>
          <a:xfrm>
            <a:off x="6037500" y="3139912"/>
            <a:ext cx="1388177" cy="322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data analysis&#10;&#10;Description automatically generated with medium confidence">
            <a:extLst>
              <a:ext uri="{FF2B5EF4-FFF2-40B4-BE49-F238E27FC236}">
                <a16:creationId xmlns:a16="http://schemas.microsoft.com/office/drawing/2014/main" id="{8AF4FAFC-2468-B976-FA3A-8A3C8BF0D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4" t="67724" r="37741" b="18060"/>
          <a:stretch/>
        </p:blipFill>
        <p:spPr>
          <a:xfrm>
            <a:off x="6037499" y="2528517"/>
            <a:ext cx="2137595" cy="95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14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5FCA9E-0849-D773-CF9A-71BC23F25BF8}"/>
              </a:ext>
            </a:extLst>
          </p:cNvPr>
          <p:cNvSpPr txBox="1"/>
          <p:nvPr/>
        </p:nvSpPr>
        <p:spPr>
          <a:xfrm>
            <a:off x="651354" y="1618367"/>
            <a:ext cx="65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9536">
              <a:spcAft>
                <a:spcPts val="600"/>
              </a:spcAft>
            </a:pPr>
            <a:r>
              <a:rPr lang="en-US" sz="2800" b="1" kern="1200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 with Coffee and Cookies*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7BDD6-D43E-7A9E-1493-A13C4511E04B}"/>
              </a:ext>
            </a:extLst>
          </p:cNvPr>
          <p:cNvSpPr txBox="1"/>
          <p:nvPr/>
        </p:nvSpPr>
        <p:spPr>
          <a:xfrm>
            <a:off x="651354" y="2480012"/>
            <a:ext cx="703962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Sep 6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8am – 10am, MOB Boardroom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Sep 12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11am – 1pm, ISAC-II Conference Room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Sep 16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3pm – 6pm, MOB Conference 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75044-2B36-E89B-077F-2E062B56F060}"/>
              </a:ext>
            </a:extLst>
          </p:cNvPr>
          <p:cNvSpPr txBox="1"/>
          <p:nvPr/>
        </p:nvSpPr>
        <p:spPr>
          <a:xfrm>
            <a:off x="651354" y="4247106"/>
            <a:ext cx="5795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1223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* More days and/or locations can be added upon request</a:t>
            </a:r>
          </a:p>
          <a:p>
            <a:pPr defTabSz="521223"/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E8133-0190-6AA2-5BBA-D8628482B18E}"/>
              </a:ext>
            </a:extLst>
          </p:cNvPr>
          <p:cNvSpPr txBox="1"/>
          <p:nvPr/>
        </p:nvSpPr>
        <p:spPr>
          <a:xfrm>
            <a:off x="4108538" y="5708237"/>
            <a:ext cx="441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more information about the EDI survey, EDI reports from Phase I &amp; FAQ</a:t>
            </a:r>
          </a:p>
        </p:txBody>
      </p:sp>
      <p:pic>
        <p:nvPicPr>
          <p:cNvPr id="5" name="Picture 4" descr="A qr code with a blue swirly design&#10;&#10;Description automatically generated">
            <a:extLst>
              <a:ext uri="{FF2B5EF4-FFF2-40B4-BE49-F238E27FC236}">
                <a16:creationId xmlns:a16="http://schemas.microsoft.com/office/drawing/2014/main" id="{36581555-1631-4BAE-BE6A-682BBEC16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758" y="2181844"/>
            <a:ext cx="3369507" cy="4382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A7775-0A2A-BA72-B3AD-E397059DB1E3}"/>
              </a:ext>
            </a:extLst>
          </p:cNvPr>
          <p:cNvSpPr txBox="1"/>
          <p:nvPr/>
        </p:nvSpPr>
        <p:spPr>
          <a:xfrm>
            <a:off x="651354" y="4275680"/>
            <a:ext cx="90594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1223"/>
            <a:endParaRPr lang="en-US" sz="14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21223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Computers will be available in these locations for those who do not have them</a:t>
            </a:r>
          </a:p>
          <a:p>
            <a:pPr marL="285750" indent="-285750" defTabSz="521223">
              <a:buFont typeface="Arial" panose="020B0604020202020204" pitchFamily="34" charset="0"/>
              <a:buChar char="•"/>
            </a:pPr>
            <a:endParaRPr lang="en-US" sz="14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521223">
              <a:buFont typeface="Arial" panose="020B0604020202020204" pitchFamily="34" charset="0"/>
              <a:buChar char="•"/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5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247" y="576133"/>
            <a:ext cx="10313719" cy="650329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00B0F0"/>
                </a:solidFill>
              </a:rPr>
              <a:t>StrongerBC Future Skills Grant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6B530-9BF5-4B22-BE4A-04A12BA04E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984CB4-E91A-464F-B27A-DA6D52389ABA}"/>
              </a:ext>
            </a:extLst>
          </p:cNvPr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7AFF06-4FAB-B2D2-3025-3FC753605FE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36155-2590-BAF9-6885-0F388719F26C}"/>
              </a:ext>
            </a:extLst>
          </p:cNvPr>
          <p:cNvSpPr txBox="1"/>
          <p:nvPr/>
        </p:nvSpPr>
        <p:spPr>
          <a:xfrm>
            <a:off x="699247" y="1470212"/>
            <a:ext cx="104349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Access up to $3,500 in short-term skills training (identified as needs by BC Labour Market Outlook). Full webpage </a:t>
            </a:r>
            <a:r>
              <a:rPr lang="en-CA">
                <a:hlinkClick r:id="rId3"/>
              </a:rPr>
              <a:t>here</a:t>
            </a: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Eligibility criteria includes Canadian citizen/PR, 19 years or 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Over 300 programs offered by more 24 colleges and universities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/>
              <a:t>Range of programs from trades, technology, HR/Leadership, EH&amp;S, EDI, Project Management, Finance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/>
              <a:t>Institutions include UBC, SFU, Uvic, BCIT, Capilano, Emily Carr, JIBC, Langara College, Douglas College,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/>
              <a:t>Mix of online, in-person, and hybrid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Enrollment now open for Fall 2024 programs in selected institutions. Individuals can enroll directly via the government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Disseminate to your team in support of their P3 Development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If approved and proceeding, ensure program is completed in accordance with TRIUMF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6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Various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880874" y="1261185"/>
            <a:ext cx="10694092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QRPP rankings are out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and postdoc salaries, updated policies with clarifications from Marcello and Monika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visitor’s policy in effect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Aptos" panose="020B0004020202020204" pitchFamily="34" charset="0"/>
              </a:rPr>
              <a:t>C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ybersecurity training for working while overseas taking effect mid-September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300080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AOB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21838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Round Table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ATLAS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T2K/</a:t>
            </a:r>
            <a:r>
              <a:rPr lang="en-US" dirty="0" err="1"/>
              <a:t>HyperK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TUCAN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ALPHA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 err="1"/>
              <a:t>SuperCDMS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 err="1"/>
              <a:t>DarkLight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n-EXO / </a:t>
            </a:r>
            <a:r>
              <a:rPr lang="en-US" sz="1800" b="0" strike="noStrike" spc="-1" dirty="0">
                <a:solidFill>
                  <a:srgbClr val="000000"/>
                </a:solidFill>
              </a:rPr>
              <a:t>PHORWARD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PIONEER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NA62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P-One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SNO+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HALO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g-2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Belle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Theory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2564443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86" y="1250566"/>
            <a:ext cx="9092372" cy="5260277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pPr marL="0" indent="0">
              <a:buNone/>
            </a:pPr>
            <a:endParaRPr lang="en-US" sz="2400">
              <a:latin typeface="Arial"/>
              <a:cs typeface="Arial"/>
            </a:endParaRPr>
          </a:p>
          <a:p>
            <a:r>
              <a:rPr lang="en-US" sz="2400" b="1" err="1">
                <a:latin typeface="Arial"/>
                <a:cs typeface="Arial"/>
              </a:rPr>
              <a:t>ITk</a:t>
            </a:r>
            <a:r>
              <a:rPr lang="en-US" sz="2400" b="1">
                <a:latin typeface="Arial"/>
                <a:cs typeface="Arial"/>
              </a:rPr>
              <a:t> Updates </a:t>
            </a:r>
          </a:p>
          <a:p>
            <a:r>
              <a:rPr lang="en-US" sz="2400">
                <a:latin typeface="Arial"/>
                <a:cs typeface="Arial"/>
              </a:rPr>
              <a:t>Vancouver team leading the investigation into the prevention of damage on petals from cooling down below operating temperature</a:t>
            </a:r>
          </a:p>
          <a:p>
            <a:pPr lvl="1"/>
            <a:r>
              <a:rPr lang="en-US" sz="2400">
                <a:latin typeface="Arial"/>
                <a:cs typeface="Arial"/>
              </a:rPr>
              <a:t>First petals with alternative loading methods assembled and   tested (for entire international ATLAS collaboration)</a:t>
            </a:r>
          </a:p>
          <a:p>
            <a:pPr lvl="1"/>
            <a:r>
              <a:rPr lang="en-US" sz="2400">
                <a:latin typeface="Arial"/>
                <a:cs typeface="Arial"/>
              </a:rPr>
              <a:t>First end-cap modules with built-in stress relief in the whole project assembled at SFU and TRIUMF</a:t>
            </a:r>
            <a:endParaRPr lang="en-US" sz="2400">
              <a:cs typeface="Arial"/>
            </a:endParaRPr>
          </a:p>
          <a:p>
            <a:pPr lvl="1"/>
            <a:r>
              <a:rPr lang="en-US" sz="2400">
                <a:latin typeface="Arial"/>
                <a:cs typeface="Arial"/>
              </a:rPr>
              <a:t>Visits from </a:t>
            </a:r>
            <a:r>
              <a:rPr lang="en-US" sz="2400" err="1">
                <a:latin typeface="Arial"/>
                <a:cs typeface="Arial"/>
              </a:rPr>
              <a:t>ITk</a:t>
            </a:r>
            <a:r>
              <a:rPr lang="en-US" sz="2400">
                <a:latin typeface="Arial"/>
                <a:cs typeface="Arial"/>
              </a:rPr>
              <a:t> strips Project Leader, Upgrade Coordinator and Spokesperson-elect to observe progress</a:t>
            </a:r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Publications: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Threshold bounce — occupancy-dependent modulation of the discriminating threshold in silicon detectors, M.J. Basso et al 2024 JINST 19 P06041</a:t>
            </a:r>
            <a:endParaRPr lang="en-US" sz="2400">
              <a:cs typeface="Arial"/>
            </a:endParaRPr>
          </a:p>
          <a:p>
            <a:pPr lvl="1"/>
            <a:endParaRPr lang="en-US" sz="2600">
              <a:cs typeface="Arial"/>
            </a:endParaRPr>
          </a:p>
        </p:txBody>
      </p:sp>
      <p:pic>
        <p:nvPicPr>
          <p:cNvPr id="3" name="Picture 2" descr="A close up of a machine&#10;&#10;Description automatically generated">
            <a:extLst>
              <a:ext uri="{FF2B5EF4-FFF2-40B4-BE49-F238E27FC236}">
                <a16:creationId xmlns:a16="http://schemas.microsoft.com/office/drawing/2014/main" id="{BD6C514F-2A85-AC7C-8AA0-C9D22A4B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449" y="341488"/>
            <a:ext cx="2195598" cy="3549072"/>
          </a:xfrm>
          <a:prstGeom prst="rect">
            <a:avLst/>
          </a:prstGeom>
        </p:spPr>
      </p:pic>
      <p:pic>
        <p:nvPicPr>
          <p:cNvPr id="4" name="Picture 3" descr="A person in a white suit and mask looking at a computer screen&#10;&#10;Description automatically generated">
            <a:extLst>
              <a:ext uri="{FF2B5EF4-FFF2-40B4-BE49-F238E27FC236}">
                <a16:creationId xmlns:a16="http://schemas.microsoft.com/office/drawing/2014/main" id="{DF1F4F0F-F421-91B1-B5E2-07D637727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550" y="4042448"/>
            <a:ext cx="2196112" cy="24638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9CD2132-2649-1F56-B645-248B882E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31" y="600237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/>
              <a:t>ATLAS Update </a:t>
            </a:r>
          </a:p>
        </p:txBody>
      </p:sp>
    </p:spTree>
    <p:extLst>
      <p:ext uri="{BB962C8B-B14F-4D97-AF65-F5344CB8AC3E}">
        <p14:creationId xmlns:p14="http://schemas.microsoft.com/office/powerpoint/2010/main" val="302121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ALPHA Update</a:t>
            </a:r>
            <a:endParaRPr lang="en-US" sz="28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058" y="1476813"/>
            <a:ext cx="9389097" cy="3670226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Spectroscopy campaign is ongoing (and progressing well)</a:t>
            </a:r>
          </a:p>
          <a:p>
            <a:pPr lvl="1"/>
            <a:r>
              <a:rPr lang="en-US" sz="2400">
                <a:latin typeface="Arial"/>
                <a:cs typeface="Arial"/>
              </a:rPr>
              <a:t>Established protocol to accumulate </a:t>
            </a:r>
            <a:r>
              <a:rPr lang="en-US" sz="2400" err="1">
                <a:latin typeface="Arial"/>
                <a:cs typeface="Arial"/>
              </a:rPr>
              <a:t>Hbar</a:t>
            </a:r>
            <a:r>
              <a:rPr lang="en-US" sz="2400">
                <a:latin typeface="Arial"/>
                <a:cs typeface="Arial"/>
              </a:rPr>
              <a:t> overnight (thousands!), laser-cool it and perform spectroscopy </a:t>
            </a:r>
          </a:p>
          <a:p>
            <a:pPr lvl="1"/>
            <a:r>
              <a:rPr lang="en-US" sz="2400">
                <a:latin typeface="Arial"/>
                <a:cs typeface="Arial"/>
              </a:rPr>
              <a:t>Novel protocol “adiabatic cooling expansion” to explore sub-Doppler cooling (paper submitted)</a:t>
            </a:r>
          </a:p>
          <a:p>
            <a:pPr lvl="1"/>
            <a:endParaRPr lang="en-US" sz="2400">
              <a:latin typeface="Arial"/>
              <a:cs typeface="Arial"/>
            </a:endParaRPr>
          </a:p>
          <a:p>
            <a:pPr lvl="1"/>
            <a:endParaRPr lang="en-US" sz="24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Switch to ALPHA-g in preparation for September</a:t>
            </a:r>
          </a:p>
          <a:p>
            <a:pPr lvl="1"/>
            <a:r>
              <a:rPr lang="en-US" sz="2400">
                <a:latin typeface="Arial"/>
                <a:cs typeface="Arial"/>
              </a:rPr>
              <a:t>Expected cooldown of external solenoid this week</a:t>
            </a:r>
          </a:p>
        </p:txBody>
      </p:sp>
    </p:spTree>
    <p:extLst>
      <p:ext uri="{BB962C8B-B14F-4D97-AF65-F5344CB8AC3E}">
        <p14:creationId xmlns:p14="http://schemas.microsoft.com/office/powerpoint/2010/main" val="89994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649E2E9-DFFE-8101-C07A-DB15E13D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3728" y="3763632"/>
            <a:ext cx="4162321" cy="1839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 descr="A room with a ladder and ladder in it&#10;&#10;Description automatically generated">
            <a:extLst>
              <a:ext uri="{FF2B5EF4-FFF2-40B4-BE49-F238E27FC236}">
                <a16:creationId xmlns:a16="http://schemas.microsoft.com/office/drawing/2014/main" id="{5AFF5CF0-A774-2D39-6E8A-5C57E9019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359" y="4370032"/>
            <a:ext cx="4148032" cy="2073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18" descr="A machine with pipes and pipes in a room&#10;&#10;Description automatically generated">
            <a:extLst>
              <a:ext uri="{FF2B5EF4-FFF2-40B4-BE49-F238E27FC236}">
                <a16:creationId xmlns:a16="http://schemas.microsoft.com/office/drawing/2014/main" id="{AF5037ED-496D-8C47-836D-6FC966EE1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087" y="63114"/>
            <a:ext cx="4456829" cy="3523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5" descr="A black background with an orange circle&#10;&#10;Description automatically generated">
            <a:extLst>
              <a:ext uri="{FF2B5EF4-FFF2-40B4-BE49-F238E27FC236}">
                <a16:creationId xmlns:a16="http://schemas.microsoft.com/office/drawing/2014/main" id="{779B7811-3FB6-B0D7-A7CB-4D3D881AE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871" t="1830" r="4234" b="3188"/>
          <a:stretch/>
        </p:blipFill>
        <p:spPr>
          <a:xfrm>
            <a:off x="-123153" y="-29255"/>
            <a:ext cx="2705841" cy="8906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97FFAD-AFA7-34A3-0F93-577140BC0AE5}"/>
              </a:ext>
            </a:extLst>
          </p:cNvPr>
          <p:cNvSpPr/>
          <p:nvPr/>
        </p:nvSpPr>
        <p:spPr>
          <a:xfrm>
            <a:off x="75870" y="796683"/>
            <a:ext cx="5848639" cy="3637984"/>
          </a:xfrm>
          <a:prstGeom prst="roundRect">
            <a:avLst>
              <a:gd name="adj" fmla="val 9208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85750" indent="-285750">
              <a:spcBef>
                <a:spcPts val="300"/>
              </a:spcBef>
              <a:buFont typeface="Arial,Sans-Serif" panose="020B0604020202020204" pitchFamily="34" charset="0"/>
              <a:buChar char="•"/>
            </a:pPr>
            <a:r>
              <a:rPr lang="en-CA" sz="1600" b="1">
                <a:solidFill>
                  <a:srgbClr val="00B0F0"/>
                </a:solidFill>
              </a:rPr>
              <a:t>Final heat exchanger (HEX1) </a:t>
            </a:r>
            <a:r>
              <a:rPr lang="en-CA" sz="1600">
                <a:solidFill>
                  <a:schemeClr val="tx1"/>
                </a:solidFill>
              </a:rPr>
              <a:t>installed and connected to </a:t>
            </a:r>
            <a:r>
              <a:rPr lang="en-CA" sz="1600" b="1">
                <a:solidFill>
                  <a:srgbClr val="00B0F0"/>
                </a:solidFill>
              </a:rPr>
              <a:t>tail section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spcBef>
                <a:spcPts val="300"/>
              </a:spcBef>
              <a:buFont typeface="Arial,Sans-Serif" panose="020B0604020202020204" pitchFamily="34" charset="0"/>
              <a:buChar char="•"/>
            </a:pPr>
            <a:r>
              <a:rPr lang="en-CA" sz="1600" b="1">
                <a:solidFill>
                  <a:srgbClr val="00B0F0"/>
                </a:solidFill>
                <a:cs typeface="Arial"/>
              </a:rPr>
              <a:t>UCN guide</a:t>
            </a:r>
            <a:r>
              <a:rPr lang="en-CA" sz="1600" b="1" baseline="30000">
                <a:solidFill>
                  <a:srgbClr val="00B0F0"/>
                </a:solidFill>
                <a:cs typeface="Arial"/>
              </a:rPr>
              <a:t> </a:t>
            </a:r>
            <a:r>
              <a:rPr lang="en-CA" sz="1600">
                <a:solidFill>
                  <a:schemeClr val="tx1"/>
                </a:solidFill>
                <a:cs typeface="Arial"/>
              </a:rPr>
              <a:t>test fitted for last weld to be made.</a:t>
            </a:r>
          </a:p>
          <a:p>
            <a:pPr marL="285750" indent="-285750">
              <a:spcBef>
                <a:spcPts val="300"/>
              </a:spcBef>
              <a:buFont typeface="Arial,Sans-Serif" panose="020B0604020202020204" pitchFamily="34" charset="0"/>
              <a:buChar char="•"/>
            </a:pPr>
            <a:r>
              <a:rPr lang="en-CA" sz="1600" b="1" err="1">
                <a:solidFill>
                  <a:srgbClr val="00B0F0"/>
                </a:solidFill>
              </a:rPr>
              <a:t>Iso</a:t>
            </a:r>
            <a:r>
              <a:rPr lang="en-CA" sz="1600" b="1" err="1">
                <a:solidFill>
                  <a:srgbClr val="00B0F0"/>
                </a:solidFill>
                <a:cs typeface="Arial"/>
              </a:rPr>
              <a:t>pure</a:t>
            </a:r>
            <a:r>
              <a:rPr lang="en-CA" sz="1600" b="1">
                <a:solidFill>
                  <a:srgbClr val="00B0F0"/>
                </a:solidFill>
                <a:cs typeface="Arial"/>
              </a:rPr>
              <a:t> gas system</a:t>
            </a:r>
            <a:r>
              <a:rPr lang="en-CA" sz="1600">
                <a:solidFill>
                  <a:schemeClr val="tx1"/>
                </a:solidFill>
                <a:cs typeface="Arial"/>
              </a:rPr>
              <a:t> slow control ready for testing.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CA" sz="1600" b="1">
                <a:solidFill>
                  <a:srgbClr val="00B0F0"/>
                </a:solidFill>
              </a:rPr>
              <a:t>Beamline 1U commissioning:</a:t>
            </a:r>
          </a:p>
          <a:p>
            <a:pPr marL="742950" lvl="1" indent="-28575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CA" sz="1600">
                <a:solidFill>
                  <a:schemeClr val="tx1"/>
                </a:solidFill>
                <a:cs typeface="Arial"/>
              </a:rPr>
              <a:t>Max current, so far, 10 µA</a:t>
            </a:r>
          </a:p>
          <a:p>
            <a:pPr marL="742950" lvl="1" indent="-28575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CA" sz="1600">
                <a:solidFill>
                  <a:schemeClr val="tx1"/>
                </a:solidFill>
                <a:cs typeface="Arial"/>
              </a:rPr>
              <a:t>RPG surveys: shielding looks good for all public areas, some hot spots on top of 1A blocks.</a:t>
            </a:r>
          </a:p>
          <a:p>
            <a:pPr marL="742950" lvl="1" indent="-28575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CA" sz="1600">
                <a:solidFill>
                  <a:schemeClr val="tx1"/>
                </a:solidFill>
                <a:cs typeface="Arial"/>
              </a:rPr>
              <a:t>Currently trying to find optimal tune that creates a large enough beam spot while not spilling too much on collimator.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cs typeface="Arial"/>
              </a:rPr>
              <a:t>Submitted </a:t>
            </a:r>
            <a:r>
              <a:rPr lang="en-CA" sz="1600" b="1">
                <a:solidFill>
                  <a:srgbClr val="00B0F0"/>
                </a:solidFill>
              </a:rPr>
              <a:t>beam requests</a:t>
            </a:r>
            <a:r>
              <a:rPr lang="en-CA" sz="1600">
                <a:solidFill>
                  <a:schemeClr val="tx1"/>
                </a:solidFill>
                <a:cs typeface="Arial"/>
              </a:rPr>
              <a:t> for UCN source runs in schedule 147.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A702CD4-5D8C-0B76-8CC6-3D97CB586480}"/>
              </a:ext>
            </a:extLst>
          </p:cNvPr>
          <p:cNvSpPr txBox="1">
            <a:spLocks/>
          </p:cNvSpPr>
          <p:nvPr/>
        </p:nvSpPr>
        <p:spPr>
          <a:xfrm>
            <a:off x="477101" y="4593916"/>
            <a:ext cx="2882111" cy="65032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latin typeface="Arial"/>
                <a:cs typeface="Arial"/>
              </a:rPr>
              <a:t>EDM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119" y="218725"/>
            <a:ext cx="3693370" cy="64629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  UCN Source / BL1U</a:t>
            </a:r>
            <a:endParaRPr lang="en-US" sz="2800"/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FB05234F-3978-84C7-6E9A-5C4669A9B42B}"/>
              </a:ext>
            </a:extLst>
          </p:cNvPr>
          <p:cNvSpPr/>
          <p:nvPr/>
        </p:nvSpPr>
        <p:spPr>
          <a:xfrm>
            <a:off x="5545065" y="1136855"/>
            <a:ext cx="252000" cy="3240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31F439-473E-D207-70B6-DCBE923CFA39}"/>
              </a:ext>
            </a:extLst>
          </p:cNvPr>
          <p:cNvSpPr txBox="1"/>
          <p:nvPr/>
        </p:nvSpPr>
        <p:spPr>
          <a:xfrm>
            <a:off x="9923865" y="5234386"/>
            <a:ext cx="218521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>
                <a:solidFill>
                  <a:srgbClr val="FFFFFF"/>
                </a:solidFill>
              </a:rPr>
              <a:t>Isopure gas system</a:t>
            </a:r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EBA404A-2C2A-3900-F56B-E7FB76200D59}"/>
              </a:ext>
            </a:extLst>
          </p:cNvPr>
          <p:cNvSpPr/>
          <p:nvPr/>
        </p:nvSpPr>
        <p:spPr>
          <a:xfrm>
            <a:off x="76754" y="5174902"/>
            <a:ext cx="5458677" cy="982812"/>
          </a:xfrm>
          <a:prstGeom prst="round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6000" tIns="36000" rIns="36000" bIns="36000" rtlCol="0" anchor="t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cs typeface="Arial"/>
              </a:rPr>
              <a:t>6th layer of MSR currently being installed.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cs typeface="Arial"/>
              </a:rPr>
              <a:t>Internal shim coil prototypes are being assembled.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cs typeface="Arial"/>
              </a:rPr>
              <a:t>B0 coil design advancing.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6D29495-DD0B-7582-43B8-F14A906B542B}"/>
              </a:ext>
            </a:extLst>
          </p:cNvPr>
          <p:cNvSpPr txBox="1">
            <a:spLocks/>
          </p:cNvSpPr>
          <p:nvPr/>
        </p:nvSpPr>
        <p:spPr>
          <a:xfrm>
            <a:off x="5547894" y="7823592"/>
            <a:ext cx="3693370" cy="64629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Laser enclosure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8" name="Flowchart: Alternate Process 47">
            <a:extLst>
              <a:ext uri="{FF2B5EF4-FFF2-40B4-BE49-F238E27FC236}">
                <a16:creationId xmlns:a16="http://schemas.microsoft.com/office/drawing/2014/main" id="{7DBF6B9D-9CE6-BA93-24FE-93DDFF2C5456}"/>
              </a:ext>
            </a:extLst>
          </p:cNvPr>
          <p:cNvSpPr/>
          <p:nvPr/>
        </p:nvSpPr>
        <p:spPr>
          <a:xfrm>
            <a:off x="11474910" y="1909367"/>
            <a:ext cx="252000" cy="3240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1" name="Flowchart: Alternate Process 50">
            <a:extLst>
              <a:ext uri="{FF2B5EF4-FFF2-40B4-BE49-F238E27FC236}">
                <a16:creationId xmlns:a16="http://schemas.microsoft.com/office/drawing/2014/main" id="{A80E3216-AEC9-791B-518D-EBA42D75EB8B}"/>
              </a:ext>
            </a:extLst>
          </p:cNvPr>
          <p:cNvSpPr/>
          <p:nvPr/>
        </p:nvSpPr>
        <p:spPr>
          <a:xfrm>
            <a:off x="5261134" y="4498834"/>
            <a:ext cx="252000" cy="324000"/>
          </a:xfrm>
          <a:prstGeom prst="flowChartAlternateProcess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100119C2-3434-BF18-0BD3-B586C5ACA3F0}"/>
              </a:ext>
            </a:extLst>
          </p:cNvPr>
          <p:cNvSpPr/>
          <p:nvPr/>
        </p:nvSpPr>
        <p:spPr>
          <a:xfrm>
            <a:off x="15454348" y="5338300"/>
            <a:ext cx="252000" cy="324000"/>
          </a:xfrm>
          <a:prstGeom prst="flowChartAlternateProcess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DA1441-B4E0-8042-408A-48854FCC2ED7}"/>
              </a:ext>
            </a:extLst>
          </p:cNvPr>
          <p:cNvSpPr txBox="1">
            <a:spLocks/>
          </p:cNvSpPr>
          <p:nvPr/>
        </p:nvSpPr>
        <p:spPr>
          <a:xfrm>
            <a:off x="11132124" y="2332775"/>
            <a:ext cx="5189827" cy="64629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HEX1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7D759F2E-335A-368E-E51B-140FC90BE06C}"/>
              </a:ext>
            </a:extLst>
          </p:cNvPr>
          <p:cNvSpPr/>
          <p:nvPr/>
        </p:nvSpPr>
        <p:spPr>
          <a:xfrm>
            <a:off x="4683138" y="1369475"/>
            <a:ext cx="252000" cy="3240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D2386B5D-6E15-3BA4-6DD4-01CE2796CEC7}"/>
              </a:ext>
            </a:extLst>
          </p:cNvPr>
          <p:cNvSpPr/>
          <p:nvPr/>
        </p:nvSpPr>
        <p:spPr>
          <a:xfrm>
            <a:off x="8869966" y="1047896"/>
            <a:ext cx="252000" cy="3240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775719B-1399-0879-0437-781BC4717C42}"/>
              </a:ext>
            </a:extLst>
          </p:cNvPr>
          <p:cNvSpPr/>
          <p:nvPr/>
        </p:nvSpPr>
        <p:spPr>
          <a:xfrm>
            <a:off x="5136196" y="1713399"/>
            <a:ext cx="252000" cy="3240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ADF73681-A459-4687-B995-9A1FF677D874}"/>
              </a:ext>
            </a:extLst>
          </p:cNvPr>
          <p:cNvSpPr/>
          <p:nvPr/>
        </p:nvSpPr>
        <p:spPr>
          <a:xfrm>
            <a:off x="11767705" y="3920003"/>
            <a:ext cx="252000" cy="3240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E8BFCDD-9FF1-ECF1-3DAC-31FC07512D1A}"/>
              </a:ext>
            </a:extLst>
          </p:cNvPr>
          <p:cNvSpPr txBox="1">
            <a:spLocks/>
          </p:cNvSpPr>
          <p:nvPr/>
        </p:nvSpPr>
        <p:spPr>
          <a:xfrm>
            <a:off x="7964138" y="486992"/>
            <a:ext cx="5189827" cy="64629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UCN guide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ED6BD9-2257-E168-8E78-026D74688E41}"/>
              </a:ext>
            </a:extLst>
          </p:cNvPr>
          <p:cNvSpPr/>
          <p:nvPr/>
        </p:nvSpPr>
        <p:spPr>
          <a:xfrm>
            <a:off x="741225" y="6439134"/>
            <a:ext cx="10425649" cy="36458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Libertad Barron Pollos (UNAM, Mexico) and Jeff Martin (UWinnipeg) now at TRIUMF for sabbaticals.</a:t>
            </a:r>
            <a:endParaRPr lang="en-US"/>
          </a:p>
        </p:txBody>
      </p:sp>
      <p:pic>
        <p:nvPicPr>
          <p:cNvPr id="6" name="Picture 5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7D59865F-EB2F-5B90-9476-EE1287264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161" y="1821925"/>
            <a:ext cx="2312701" cy="1632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E6DC7EE7-AA8D-99A1-1639-72B41BFEFFAF}"/>
              </a:ext>
            </a:extLst>
          </p:cNvPr>
          <p:cNvSpPr/>
          <p:nvPr/>
        </p:nvSpPr>
        <p:spPr>
          <a:xfrm>
            <a:off x="8016296" y="1924482"/>
            <a:ext cx="252000" cy="3240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CA">
                <a:solidFill>
                  <a:schemeClr val="tx1"/>
                </a:solidFill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4FECF-8D40-A1BB-8530-CE1F9D346575}"/>
              </a:ext>
            </a:extLst>
          </p:cNvPr>
          <p:cNvSpPr txBox="1"/>
          <p:nvPr/>
        </p:nvSpPr>
        <p:spPr>
          <a:xfrm>
            <a:off x="6096677" y="6076596"/>
            <a:ext cx="301877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>
                <a:solidFill>
                  <a:srgbClr val="FFFFFF"/>
                </a:solidFill>
              </a:rPr>
              <a:t>Cladding for layer 6 of MSR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0" grpId="0" animBg="1"/>
      <p:bldP spid="51" grpId="0" animBg="1"/>
      <p:bldP spid="3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T2K/Hyper-K Update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02" y="1431380"/>
            <a:ext cx="6147600" cy="5023827"/>
          </a:xfrm>
        </p:spPr>
        <p:txBody>
          <a:bodyPr lIns="91440" tIns="45720" rIns="91440" bIns="45720" anchor="t">
            <a:normAutofit/>
          </a:bodyPr>
          <a:lstStyle/>
          <a:p>
            <a:pPr>
              <a:spcAft>
                <a:spcPts val="400"/>
              </a:spcAft>
            </a:pPr>
            <a:r>
              <a:rPr lang="en-US" sz="1800">
                <a:latin typeface="Arial"/>
                <a:cs typeface="Arial"/>
              </a:rPr>
              <a:t>All multi-PMT photosensors built by TRIUMF have been shipped to CERN for installation in the Water Cherenkov Test Experiment (WCTE)</a:t>
            </a:r>
            <a:endParaRPr lang="en-US" sz="1800"/>
          </a:p>
          <a:p>
            <a:pPr>
              <a:spcAft>
                <a:spcPts val="400"/>
              </a:spcAft>
            </a:pPr>
            <a:r>
              <a:rPr lang="en-US" sz="1800">
                <a:latin typeface="Arial"/>
                <a:cs typeface="Arial"/>
              </a:rPr>
              <a:t>All multi-PMTs at CERN have been tested and installed on the WCTE mechanical structure (right)</a:t>
            </a:r>
            <a:endParaRPr lang="en-US" sz="1800">
              <a:cs typeface="Arial"/>
            </a:endParaRPr>
          </a:p>
          <a:p>
            <a:pPr>
              <a:spcAft>
                <a:spcPts val="400"/>
              </a:spcAft>
            </a:pPr>
            <a:r>
              <a:rPr lang="en-US" sz="1800">
                <a:latin typeface="Arial"/>
                <a:cs typeface="Arial"/>
              </a:rPr>
              <a:t>Major milestone met with support from SciTech department</a:t>
            </a:r>
            <a:endParaRPr lang="en-US" sz="1800">
              <a:cs typeface="Arial"/>
            </a:endParaRPr>
          </a:p>
          <a:p>
            <a:pPr>
              <a:spcAft>
                <a:spcPts val="400"/>
              </a:spcAft>
            </a:pPr>
            <a:r>
              <a:rPr lang="en-US" sz="1800">
                <a:latin typeface="Arial"/>
                <a:cs typeface="Arial"/>
              </a:rPr>
              <a:t>TRIUMF focus now on completing firmware and readout integration</a:t>
            </a:r>
            <a:endParaRPr lang="en-US" sz="1800">
              <a:cs typeface="Arial"/>
            </a:endParaRPr>
          </a:p>
          <a:p>
            <a:pPr>
              <a:spcAft>
                <a:spcPts val="400"/>
              </a:spcAft>
            </a:pPr>
            <a:r>
              <a:rPr lang="en-US" sz="1800">
                <a:latin typeface="Arial"/>
                <a:cs typeface="Arial"/>
              </a:rPr>
              <a:t>On schedule for operation of WCTE in mid-October</a:t>
            </a:r>
            <a:endParaRPr lang="en-US" sz="1800">
              <a:cs typeface="Arial"/>
            </a:endParaRPr>
          </a:p>
          <a:p>
            <a:pPr>
              <a:spcAft>
                <a:spcPts val="400"/>
              </a:spcAft>
            </a:pPr>
            <a:r>
              <a:rPr lang="en-US" sz="1800">
                <a:latin typeface="Arial"/>
                <a:cs typeface="Arial"/>
              </a:rPr>
              <a:t>Request from KEK for design work on Hyper-K Intermediate Water Cherenkov Detector (IWCD) outer barrier</a:t>
            </a:r>
            <a:endParaRPr lang="en-US" sz="1800">
              <a:cs typeface="Arial"/>
            </a:endParaRPr>
          </a:p>
          <a:p>
            <a:pPr lvl="1">
              <a:spcAft>
                <a:spcPts val="400"/>
              </a:spcAft>
            </a:pPr>
            <a:r>
              <a:rPr lang="en-US" sz="1800">
                <a:latin typeface="Arial"/>
                <a:cs typeface="Arial"/>
              </a:rPr>
              <a:t>Included in QRPP request</a:t>
            </a:r>
            <a:endParaRPr lang="en-US" sz="180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280BA-4576-B93D-C1BE-26DA83F4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582" y="1717322"/>
            <a:ext cx="5480057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5A12A-9E92-BA5A-2064-ECA3B36C5C2C}"/>
              </a:ext>
            </a:extLst>
          </p:cNvPr>
          <p:cNvSpPr txBox="1"/>
          <p:nvPr/>
        </p:nvSpPr>
        <p:spPr>
          <a:xfrm>
            <a:off x="6484620" y="1249680"/>
            <a:ext cx="58064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WCTE Barrel Section with Multi-PMTs Installed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3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162B6D-C944-32BE-1EA2-1F66A0186C7B}"/>
              </a:ext>
            </a:extLst>
          </p:cNvPr>
          <p:cNvSpPr txBox="1"/>
          <p:nvPr/>
        </p:nvSpPr>
        <p:spPr>
          <a:xfrm>
            <a:off x="2077179" y="2505152"/>
            <a:ext cx="8037643" cy="188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940" i="1">
                <a:solidFill>
                  <a:srgbClr val="45454A"/>
                </a:solidFill>
                <a:latin typeface="Helvetica Neue"/>
              </a:rPr>
              <a:t>TRIUMF is located on the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traditional, ancestral, and unceded territory of </a:t>
            </a:r>
            <a:r>
              <a:rPr lang="en-US" sz="1940" i="1" err="1">
                <a:solidFill>
                  <a:srgbClr val="00B0F0"/>
                </a:solidFill>
                <a:latin typeface="Helvetica Neue"/>
              </a:rPr>
              <a:t>thexʷməθkʷəy̓əm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 (Musqueam) people</a:t>
            </a:r>
            <a:r>
              <a:rPr lang="en-US" sz="1940" i="1">
                <a:solidFill>
                  <a:srgbClr val="45454A"/>
                </a:solidFill>
                <a:latin typeface="Helvetica Neue"/>
              </a:rPr>
              <a:t>, who for millennia have passed on their culture, history, and traditions from one generation to the next on this site.</a:t>
            </a:r>
          </a:p>
          <a:p>
            <a:pPr algn="l" fontAlgn="base"/>
            <a:br>
              <a:rPr lang="en-US" sz="1940" i="1">
                <a:solidFill>
                  <a:srgbClr val="45454A"/>
                </a:solidFill>
                <a:latin typeface="Helvetica Neue"/>
              </a:rPr>
            </a:br>
            <a:r>
              <a:rPr lang="en-US" sz="1940" i="1">
                <a:solidFill>
                  <a:srgbClr val="45454A"/>
                </a:solidFill>
                <a:latin typeface="Helvetica Neue"/>
              </a:rPr>
              <a:t>TRIUMF’s home has always been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a seat of learning.</a:t>
            </a:r>
          </a:p>
        </p:txBody>
      </p:sp>
    </p:spTree>
    <p:extLst>
      <p:ext uri="{BB962C8B-B14F-4D97-AF65-F5344CB8AC3E}">
        <p14:creationId xmlns:p14="http://schemas.microsoft.com/office/powerpoint/2010/main" val="143228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 err="1">
                <a:latin typeface="Arial"/>
                <a:cs typeface="Arial"/>
              </a:rPr>
              <a:t>DarkLight</a:t>
            </a:r>
            <a:r>
              <a:rPr lang="en-US" sz="2800">
                <a:latin typeface="Arial"/>
                <a:cs typeface="Arial"/>
              </a:rPr>
              <a:t> Update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86" y="1250566"/>
            <a:ext cx="6146869" cy="5268289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sz="2400" err="1">
                <a:latin typeface="Arial"/>
                <a:cs typeface="Arial"/>
              </a:rPr>
              <a:t>DarkLight</a:t>
            </a:r>
            <a:r>
              <a:rPr lang="en-US" sz="2400">
                <a:latin typeface="Arial"/>
                <a:cs typeface="Arial"/>
              </a:rPr>
              <a:t> aiming for installation in November.</a:t>
            </a:r>
            <a:endParaRPr lang="en-US" sz="2400"/>
          </a:p>
          <a:p>
            <a:pPr lvl="1"/>
            <a:r>
              <a:rPr lang="en-US" sz="2400">
                <a:latin typeface="Arial"/>
                <a:cs typeface="Arial"/>
              </a:rPr>
              <a:t>Timeline works well for accelerator division and beamline groups, while person power gets more constrained in following months</a:t>
            </a:r>
            <a:endParaRPr lang="en-US" sz="2400"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Difficult timeline to meet: need to pass numerous reviews and get a lot of hardware tested and shipped to TRIUMF in advance of that</a:t>
            </a:r>
          </a:p>
          <a:p>
            <a:pPr lvl="1"/>
            <a:r>
              <a:rPr lang="en-US" sz="2400">
                <a:latin typeface="Arial"/>
                <a:cs typeface="Arial"/>
              </a:rPr>
              <a:t>Whole collaboration working hard to try to make this happen</a:t>
            </a:r>
          </a:p>
          <a:p>
            <a:r>
              <a:rPr lang="en-US" sz="2400">
                <a:latin typeface="Arial"/>
                <a:cs typeface="Arial"/>
              </a:rPr>
              <a:t>Requested all necessary person power for August-October at last QRPP; waiting for results</a:t>
            </a:r>
          </a:p>
          <a:p>
            <a:r>
              <a:rPr lang="en-US" sz="2400">
                <a:latin typeface="Arial"/>
                <a:cs typeface="Arial"/>
              </a:rPr>
              <a:t>Gave PMOG a heads up that we will have our highest personnel needs ever in November, if all goes well</a:t>
            </a:r>
            <a:endParaRPr lang="en-US" sz="2400">
              <a:cs typeface="Arial"/>
            </a:endParaRPr>
          </a:p>
          <a:p>
            <a:pPr lvl="1"/>
            <a:endParaRPr lang="en-US" sz="2600">
              <a:cs typeface="Arial"/>
            </a:endParaRPr>
          </a:p>
        </p:txBody>
      </p:sp>
      <p:pic>
        <p:nvPicPr>
          <p:cNvPr id="3" name="Picture 2" descr="A close up of a machine&#10;&#10;Description automatically generated">
            <a:extLst>
              <a:ext uri="{FF2B5EF4-FFF2-40B4-BE49-F238E27FC236}">
                <a16:creationId xmlns:a16="http://schemas.microsoft.com/office/drawing/2014/main" id="{D7EB5F6C-B1F7-EC50-A475-184C868C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34898" y="1384814"/>
            <a:ext cx="5837881" cy="4404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6E26E-18C8-83D0-5425-2229FCDDCE88}"/>
              </a:ext>
            </a:extLst>
          </p:cNvPr>
          <p:cNvSpPr txBox="1"/>
          <p:nvPr/>
        </p:nvSpPr>
        <p:spPr>
          <a:xfrm>
            <a:off x="7248414" y="927296"/>
            <a:ext cx="2743199" cy="646331"/>
          </a:xfrm>
          <a:prstGeom prst="rect">
            <a:avLst/>
          </a:prstGeom>
          <a:solidFill>
            <a:srgbClr val="FFFFFF">
              <a:alpha val="7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Trigger testing in detector facility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7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Next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dirty="0"/>
              <a:t>September 12</a:t>
            </a:r>
            <a:r>
              <a:rPr lang="en-CA" baseline="30000" dirty="0"/>
              <a:t>th</a:t>
            </a:r>
            <a:r>
              <a:rPr lang="en-CA" dirty="0"/>
              <a:t> </a:t>
            </a:r>
          </a:p>
          <a:p>
            <a:pPr lvl="1">
              <a:buClr>
                <a:srgbClr val="00B0F0"/>
              </a:buClr>
            </a:pPr>
            <a:endParaRPr lang="en-CA" dirty="0"/>
          </a:p>
          <a:p>
            <a:pPr lvl="1">
              <a:buClr>
                <a:srgbClr val="00B0F0"/>
              </a:buClr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0352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UCN Search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786235" y="1261185"/>
            <a:ext cx="11057788" cy="5709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list interviews to be completed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</a:t>
            </a: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 report submitted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 light from director to go ahead, but with the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ask that the committee assess again if there are potential additional (diverse) candidates that have opened up since the search was started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Search committee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Chen-Yu Liu (chair), University of Illinois Urbana-Champaign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Brad Plaster</a:t>
            </a:r>
            <a:r>
              <a:rPr lang="en-CA" sz="2000" b="0" i="0" u="none" strike="noStrike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University of Kentucky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 Martin, University of Winnipeg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Isabel Trigger, TRIUMF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Ruediger Picker, TRIUMF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9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Shutdown Scenarios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786235" y="1261185"/>
            <a:ext cx="11057788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Petr: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FYI, after a unanimous endorsement by the Science Council, Leadership Team approved the shutdown scenario of the TRIUMF’s Five-Year Implementation Plan (2025-2030) at the retreat yesterday. </a:t>
            </a: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Please plan accordingly and start working on mitigations of the impact, e.g., on the HQP training etc.</a:t>
            </a:r>
          </a:p>
          <a:p>
            <a:pPr algn="l"/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l"/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Thanks,</a:t>
            </a:r>
          </a:p>
          <a:p>
            <a:pPr algn="l"/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Petr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4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DCF4E53F-7867-B46F-8BD9-EB71EE515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8" y="759178"/>
            <a:ext cx="10244988" cy="57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4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Desk needs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B5DC3-2F71-415F-1385-5470FD70D284}"/>
              </a:ext>
            </a:extLst>
          </p:cNvPr>
          <p:cNvSpPr txBox="1"/>
          <p:nvPr/>
        </p:nvSpPr>
        <p:spPr>
          <a:xfrm>
            <a:off x="752782" y="1261185"/>
            <a:ext cx="9617852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Mark: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Please update the spreadsheet for your HQP seating at: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2"/>
              </a:rPr>
              <a:t>https://triumfoffice365-my.sharepoint.com/:x:/g/personal/mhartz_triumf_ca/ETTos5KLmCBLqx09OclyfhYB9kkTT8bmZ6FfnKXDP5ehJA?e=dc8jNX</a:t>
            </a:r>
            <a:endParaRPr lang="en-CA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you make a change or addition, please set the background in the name cell to yellow so they are easily tracked.</a:t>
            </a:r>
          </a:p>
          <a:p>
            <a:br>
              <a:rPr lang="en-CA" dirty="0"/>
            </a:br>
            <a:endParaRPr lang="en-CA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br>
              <a:rPr lang="en-CA" sz="2000" dirty="0"/>
            </a:b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03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/>
              <a:t>Physical Sciences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0" y="798861"/>
            <a:ext cx="5204979" cy="5260277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endParaRPr lang="en-CA" sz="2000" dirty="0">
              <a:latin typeface="+mn-lt"/>
              <a:cs typeface="Arial"/>
            </a:endParaRPr>
          </a:p>
          <a:p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BC visit at TRIUMF</a:t>
            </a:r>
          </a:p>
          <a:p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Thursday August 22</a:t>
            </a:r>
            <a:r>
              <a:rPr lang="en-CA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 1-5pm (incl. tour)</a:t>
            </a:r>
          </a:p>
          <a:p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Quantum BC</a:t>
            </a:r>
          </a:p>
          <a:p>
            <a:pPr lvl="1"/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Olivia Di Matteo </a:t>
            </a:r>
          </a:p>
          <a:p>
            <a:pPr lvl="1"/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Hannah Evans </a:t>
            </a:r>
          </a:p>
          <a:p>
            <a:pPr lvl="1"/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Daria </a:t>
            </a:r>
            <a:r>
              <a:rPr lang="en-CA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Ahrensmeier</a:t>
            </a:r>
            <a:endParaRPr lang="en-CA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Kero Lau </a:t>
            </a:r>
          </a:p>
          <a:p>
            <a:pPr lvl="1"/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Thomas Baker 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2000" dirty="0">
              <a:latin typeface="+mn-lt"/>
              <a:cs typeface="Arial"/>
            </a:endParaRPr>
          </a:p>
          <a:p>
            <a:endParaRPr lang="en-CA" sz="20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sz="2000" dirty="0">
              <a:latin typeface="+mn-lt"/>
              <a:cs typeface="Arial"/>
            </a:endParaRPr>
          </a:p>
          <a:p>
            <a:pPr lvl="1"/>
            <a:endParaRPr lang="en-US" sz="2600" dirty="0">
              <a:cs typeface="Arial"/>
            </a:endParaRPr>
          </a:p>
        </p:txBody>
      </p:sp>
      <p:pic>
        <p:nvPicPr>
          <p:cNvPr id="1026" name="Picture 2" descr="People -">
            <a:extLst>
              <a:ext uri="{FF2B5EF4-FFF2-40B4-BE49-F238E27FC236}">
                <a16:creationId xmlns:a16="http://schemas.microsoft.com/office/drawing/2014/main" id="{CC595948-32EB-278B-184B-F80FDEF1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74" y="545178"/>
            <a:ext cx="3797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C94670-7556-B964-C048-12D52BA9EBFD}"/>
              </a:ext>
            </a:extLst>
          </p:cNvPr>
          <p:cNvSpPr txBox="1">
            <a:spLocks/>
          </p:cNvSpPr>
          <p:nvPr/>
        </p:nvSpPr>
        <p:spPr>
          <a:xfrm>
            <a:off x="5158383" y="1549084"/>
            <a:ext cx="5204979" cy="526027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CA" sz="2000" dirty="0">
              <a:latin typeface="+mn-lt"/>
              <a:cs typeface="Arial"/>
            </a:endParaRPr>
          </a:p>
          <a:p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TRIUMF</a:t>
            </a:r>
          </a:p>
          <a:p>
            <a:pPr lvl="1"/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Nigel Smith</a:t>
            </a:r>
          </a:p>
          <a:p>
            <a:pPr lvl="1"/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Iain McKenzie</a:t>
            </a:r>
          </a:p>
          <a:p>
            <a:pPr lvl="1"/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Chloe </a:t>
            </a:r>
            <a:r>
              <a:rPr lang="en-CA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Malbrunot</a:t>
            </a:r>
            <a:endParaRPr lang="en-CA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Wojtek </a:t>
            </a:r>
            <a:r>
              <a:rPr lang="en-CA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Fedorko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(remote)</a:t>
            </a:r>
          </a:p>
          <a:p>
            <a:pPr lvl="1"/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Reda </a:t>
            </a:r>
            <a:r>
              <a:rPr lang="en-CA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Tafirout</a:t>
            </a:r>
            <a:endParaRPr lang="en-CA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</a:t>
            </a:r>
          </a:p>
          <a:p>
            <a:pPr lvl="1"/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Stephane </a:t>
            </a:r>
            <a:r>
              <a:rPr lang="en-CA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Malbrunot-Ettenauer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(on tour)</a:t>
            </a:r>
          </a:p>
          <a:p>
            <a:pPr lvl="1"/>
            <a:r>
              <a:rPr lang="en-CA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Chukman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(on tour)</a:t>
            </a:r>
          </a:p>
          <a:p>
            <a:endParaRPr lang="en-CA" sz="2000" dirty="0">
              <a:latin typeface="+mn-lt"/>
              <a:cs typeface="Arial"/>
            </a:endParaRPr>
          </a:p>
          <a:p>
            <a:endParaRPr lang="en-CA" sz="2000" dirty="0">
              <a:latin typeface="+mn-lt"/>
              <a:cs typeface="Arial"/>
            </a:endParaRPr>
          </a:p>
          <a:p>
            <a:pPr marL="0" indent="0">
              <a:buFont typeface="Wingdings" charset="2"/>
              <a:buNone/>
            </a:pPr>
            <a:endParaRPr lang="en-US" sz="2000" dirty="0">
              <a:latin typeface="+mn-lt"/>
              <a:cs typeface="Arial"/>
            </a:endParaRPr>
          </a:p>
          <a:p>
            <a:pPr lvl="1"/>
            <a:endParaRPr lang="en-US" sz="2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60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4009DB-EE93-07E4-8DED-3D105CD2BA8E}"/>
              </a:ext>
            </a:extLst>
          </p:cNvPr>
          <p:cNvSpPr txBox="1"/>
          <p:nvPr/>
        </p:nvSpPr>
        <p:spPr>
          <a:xfrm>
            <a:off x="583454" y="2263572"/>
            <a:ext cx="6527991" cy="3933976"/>
          </a:xfrm>
          <a:prstGeom prst="rect">
            <a:avLst/>
          </a:prstGeom>
          <a:noFill/>
        </p:spPr>
        <p:txBody>
          <a:bodyPr wrap="square" lIns="55449" tIns="27725" rIns="55449" bIns="27725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The survey targets 3 key areas that were identified in the Phase I interviews:</a:t>
            </a:r>
          </a:p>
          <a:p>
            <a:endParaRPr lang="en-US" dirty="0">
              <a:latin typeface="Arial"/>
              <a:cs typeface="Arial"/>
            </a:endParaRPr>
          </a:p>
          <a:p>
            <a:pPr marL="914400" lvl="1" indent="-457200">
              <a:buSzPct val="100000"/>
              <a:buFont typeface="+mj-lt"/>
              <a:buAutoNum type="arabicParenR"/>
            </a:pPr>
            <a:r>
              <a:rPr lang="en-US" dirty="0">
                <a:latin typeface="Arial"/>
                <a:cs typeface="Arial"/>
              </a:rPr>
              <a:t>A comprehensive </a:t>
            </a:r>
            <a:r>
              <a:rPr lang="en-US" dirty="0">
                <a:solidFill>
                  <a:srgbClr val="00B0F0"/>
                </a:solidFill>
                <a:latin typeface="Arial"/>
                <a:cs typeface="Arial"/>
              </a:rPr>
              <a:t>demographic questionnaire</a:t>
            </a:r>
          </a:p>
          <a:p>
            <a:pPr marL="914400" lvl="1" indent="-457200">
              <a:buSzPct val="100000"/>
              <a:buFont typeface="+mj-lt"/>
              <a:buAutoNum type="arabicParenR"/>
            </a:pPr>
            <a:r>
              <a:rPr lang="en-US" dirty="0">
                <a:latin typeface="Arial"/>
                <a:cs typeface="Arial"/>
              </a:rPr>
              <a:t>Building our knowledge of how TRIUMF people interact with and experience </a:t>
            </a:r>
            <a:r>
              <a:rPr lang="en-US" dirty="0">
                <a:solidFill>
                  <a:srgbClr val="00B0F0"/>
                </a:solidFill>
                <a:latin typeface="Arial"/>
                <a:cs typeface="Arial"/>
              </a:rPr>
              <a:t>administrative and structural processes</a:t>
            </a:r>
          </a:p>
          <a:p>
            <a:pPr marL="914400" lvl="1" indent="-457200">
              <a:buSzPct val="100000"/>
              <a:buFont typeface="+mj-lt"/>
              <a:buAutoNum type="arabicParenR"/>
            </a:pPr>
            <a:r>
              <a:rPr lang="en-US" dirty="0">
                <a:latin typeface="Arial"/>
                <a:cs typeface="Arial"/>
              </a:rPr>
              <a:t>Building our understanding about the TRIUMF community’s </a:t>
            </a:r>
            <a:r>
              <a:rPr lang="en-US" dirty="0">
                <a:solidFill>
                  <a:srgbClr val="00B0F0"/>
                </a:solidFill>
                <a:latin typeface="Arial"/>
                <a:cs typeface="Arial"/>
              </a:rPr>
              <a:t>experiences and perceptions of belonging, safety and inclusion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data will provide invaluable knowledge that can be used to inform 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decisions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to ensure that the needs of the community are well-understood and responded to.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EA79A-F7C3-13EB-F298-E335E3857CB2}"/>
              </a:ext>
            </a:extLst>
          </p:cNvPr>
          <p:cNvSpPr txBox="1"/>
          <p:nvPr/>
        </p:nvSpPr>
        <p:spPr>
          <a:xfrm>
            <a:off x="583453" y="953174"/>
            <a:ext cx="7408151" cy="917766"/>
          </a:xfrm>
          <a:prstGeom prst="rect">
            <a:avLst/>
          </a:prstGeom>
          <a:noFill/>
        </p:spPr>
        <p:txBody>
          <a:bodyPr wrap="square" lIns="55449" tIns="27725" rIns="55449" bIns="27725" anchor="t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/>
                <a:cs typeface="Arial"/>
              </a:rPr>
              <a:t>EDI Survey at TRIUMF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/>
                <a:cs typeface="Arial"/>
              </a:rPr>
              <a:t>Sep 3 – 24, 2024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rainbow colored brick wall&#10;&#10;Description automatically generated">
            <a:extLst>
              <a:ext uri="{FF2B5EF4-FFF2-40B4-BE49-F238E27FC236}">
                <a16:creationId xmlns:a16="http://schemas.microsoft.com/office/drawing/2014/main" id="{3E83135F-2376-9A12-4A9F-381E7FB75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9" r="14179"/>
          <a:stretch/>
        </p:blipFill>
        <p:spPr>
          <a:xfrm>
            <a:off x="7662846" y="2245079"/>
            <a:ext cx="3507288" cy="4040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2DDC36-B714-EEE7-53BF-035415E1707E}"/>
              </a:ext>
            </a:extLst>
          </p:cNvPr>
          <p:cNvSpPr txBox="1"/>
          <p:nvPr/>
        </p:nvSpPr>
        <p:spPr>
          <a:xfrm>
            <a:off x="7111445" y="3114393"/>
            <a:ext cx="457205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change starts with 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137433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B4DC03-836B-E623-5E7F-C6EF697A01F8}"/>
              </a:ext>
            </a:extLst>
          </p:cNvPr>
          <p:cNvSpPr txBox="1"/>
          <p:nvPr/>
        </p:nvSpPr>
        <p:spPr>
          <a:xfrm>
            <a:off x="523426" y="1200364"/>
            <a:ext cx="2674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9536">
              <a:spcAft>
                <a:spcPts val="600"/>
              </a:spcAft>
            </a:pPr>
            <a:r>
              <a:rPr lang="en-US" sz="4800" b="1" kern="1200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Timeline</a:t>
            </a:r>
            <a:endParaRPr lang="en-US" sz="4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695FD-6622-504E-C823-68063CB3B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426" y="437139"/>
            <a:ext cx="6204854" cy="6213781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40BD3DC-9EB9-B3EF-0AF5-FAB8A9728DC6}"/>
              </a:ext>
            </a:extLst>
          </p:cNvPr>
          <p:cNvSpPr/>
          <p:nvPr/>
        </p:nvSpPr>
        <p:spPr>
          <a:xfrm>
            <a:off x="2565799" y="3638110"/>
            <a:ext cx="2285303" cy="172143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8DE05-1EC6-DEDB-ECE4-55966D35A7B1}"/>
              </a:ext>
            </a:extLst>
          </p:cNvPr>
          <p:cNvSpPr txBox="1"/>
          <p:nvPr/>
        </p:nvSpPr>
        <p:spPr>
          <a:xfrm>
            <a:off x="2061222" y="4119077"/>
            <a:ext cx="3077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536">
              <a:spcAft>
                <a:spcPts val="600"/>
              </a:spcAft>
            </a:pPr>
            <a:r>
              <a:rPr lang="en-US" sz="2400" b="1" kern="1200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II </a:t>
            </a:r>
            <a:b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online survey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0E7D1D-2304-F757-068D-160584D9DF09}"/>
              </a:ext>
            </a:extLst>
          </p:cNvPr>
          <p:cNvSpPr/>
          <p:nvPr/>
        </p:nvSpPr>
        <p:spPr>
          <a:xfrm>
            <a:off x="7770103" y="4392796"/>
            <a:ext cx="859260" cy="1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75FBFB-8E9D-A372-9B0A-09D4F317F80D}"/>
              </a:ext>
            </a:extLst>
          </p:cNvPr>
          <p:cNvSpPr/>
          <p:nvPr/>
        </p:nvSpPr>
        <p:spPr>
          <a:xfrm>
            <a:off x="7701177" y="2170517"/>
            <a:ext cx="859260" cy="17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D8FDE-E833-DF35-1E2D-18C23C505161}"/>
              </a:ext>
            </a:extLst>
          </p:cNvPr>
          <p:cNvSpPr txBox="1"/>
          <p:nvPr/>
        </p:nvSpPr>
        <p:spPr>
          <a:xfrm>
            <a:off x="7533336" y="4029541"/>
            <a:ext cx="12348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Sep 3 – 24,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BCD41D-A407-2D20-BD4F-C7DB58876728}"/>
              </a:ext>
            </a:extLst>
          </p:cNvPr>
          <p:cNvSpPr txBox="1"/>
          <p:nvPr/>
        </p:nvSpPr>
        <p:spPr>
          <a:xfrm>
            <a:off x="7533336" y="4902493"/>
            <a:ext cx="12348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Oct - Nov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19FBB5-E050-9DCE-94EE-3252036B92D7}"/>
              </a:ext>
            </a:extLst>
          </p:cNvPr>
          <p:cNvSpPr txBox="1"/>
          <p:nvPr/>
        </p:nvSpPr>
        <p:spPr>
          <a:xfrm>
            <a:off x="7533336" y="5565727"/>
            <a:ext cx="12348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Oct - Nov 2024</a:t>
            </a:r>
          </a:p>
        </p:txBody>
      </p:sp>
    </p:spTree>
    <p:extLst>
      <p:ext uri="{BB962C8B-B14F-4D97-AF65-F5344CB8AC3E}">
        <p14:creationId xmlns:p14="http://schemas.microsoft.com/office/powerpoint/2010/main" val="42946949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70412</TotalTime>
  <Words>1311</Words>
  <Application>Microsoft Macintosh PowerPoint</Application>
  <PresentationFormat>Widescreen</PresentationFormat>
  <Paragraphs>212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Arial,Sans-Serif</vt:lpstr>
      <vt:lpstr>Calibri</vt:lpstr>
      <vt:lpstr>Courier New</vt:lpstr>
      <vt:lpstr>Helvetica Neue</vt:lpstr>
      <vt:lpstr>Wingdings</vt:lpstr>
      <vt:lpstr>Custom Design</vt:lpstr>
      <vt:lpstr>Particle Physics Faculty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Sciences</vt:lpstr>
      <vt:lpstr>PowerPoint Presentation</vt:lpstr>
      <vt:lpstr>PowerPoint Presentation</vt:lpstr>
      <vt:lpstr>PowerPoint Presentation</vt:lpstr>
      <vt:lpstr>PowerPoint Presentation</vt:lpstr>
      <vt:lpstr>StrongerBC Future Skills Grant</vt:lpstr>
      <vt:lpstr>PowerPoint Presentation</vt:lpstr>
      <vt:lpstr>PowerPoint Presentation</vt:lpstr>
      <vt:lpstr>Round Table</vt:lpstr>
      <vt:lpstr>ATLAS Update </vt:lpstr>
      <vt:lpstr>ALPHA Update</vt:lpstr>
      <vt:lpstr>  UCN Source / BL1U</vt:lpstr>
      <vt:lpstr>T2K/Hyper-K Update</vt:lpstr>
      <vt:lpstr>DarkLight Update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Oliver Stelzer-Chilton</dc:creator>
  <cp:lastModifiedBy>Oliver Stelzer-Chilton</cp:lastModifiedBy>
  <cp:revision>2187</cp:revision>
  <cp:lastPrinted>2024-06-13T18:59:23Z</cp:lastPrinted>
  <dcterms:created xsi:type="dcterms:W3CDTF">2018-01-29T04:01:54Z</dcterms:created>
  <dcterms:modified xsi:type="dcterms:W3CDTF">2024-08-29T19:07:20Z</dcterms:modified>
</cp:coreProperties>
</file>