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8" r:id="rId4"/>
    <p:sldId id="257" r:id="rId5"/>
    <p:sldId id="289" r:id="rId6"/>
    <p:sldId id="291" r:id="rId7"/>
    <p:sldId id="294" r:id="rId8"/>
    <p:sldId id="293" r:id="rId9"/>
    <p:sldId id="292" r:id="rId10"/>
    <p:sldId id="295" r:id="rId11"/>
    <p:sldId id="259" r:id="rId12"/>
    <p:sldId id="260" r:id="rId13"/>
    <p:sldId id="296" r:id="rId14"/>
    <p:sldId id="297" r:id="rId15"/>
    <p:sldId id="265" r:id="rId16"/>
    <p:sldId id="285" r:id="rId17"/>
    <p:sldId id="298" r:id="rId18"/>
    <p:sldId id="290" r:id="rId19"/>
    <p:sldId id="270" r:id="rId20"/>
    <p:sldId id="286" r:id="rId21"/>
    <p:sldId id="299" r:id="rId22"/>
    <p:sldId id="302" r:id="rId23"/>
    <p:sldId id="287" r:id="rId24"/>
    <p:sldId id="30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91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7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2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8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46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5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4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7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4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37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16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43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274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046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16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947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98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563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10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171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44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24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48E3-3599-48FB-9ED4-3E3A86E925CE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333A0-0649-49DE-942D-952D1CBE9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9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DC57D5E-A4F8-4A40-B17B-2E86626FA3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6/1/2019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BBE10FE-7406-6D41-AEB5-EEE0D45B8D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57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6040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 connection between linearized Gauss-Bonnet gravity and classical electrodynamics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/>
          <a:lstStyle/>
          <a:p>
            <a:r>
              <a:rPr lang="en-US" dirty="0"/>
              <a:t>Mark Robert Baker</a:t>
            </a:r>
          </a:p>
          <a:p>
            <a:endParaRPr lang="en-US" dirty="0"/>
          </a:p>
          <a:p>
            <a:r>
              <a:rPr lang="en-US" dirty="0"/>
              <a:t>PhD Supervisors: Dr. Gerry McKeon, Dr. Sergei </a:t>
            </a:r>
            <a:r>
              <a:rPr lang="en-US" dirty="0" err="1"/>
              <a:t>Kuzmin</a:t>
            </a:r>
            <a:endParaRPr lang="en-US" dirty="0"/>
          </a:p>
        </p:txBody>
      </p:sp>
      <p:pic>
        <p:nvPicPr>
          <p:cNvPr id="1030" name="Picture 6" descr="Image result for rotman western logo">
            <a:extLst>
              <a:ext uri="{FF2B5EF4-FFF2-40B4-BE49-F238E27FC236}">
                <a16:creationId xmlns:a16="http://schemas.microsoft.com/office/drawing/2014/main" id="{DB3157D5-46C8-48B0-A373-5B5608595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49" y="5222146"/>
            <a:ext cx="3171359" cy="138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lated image">
            <a:extLst>
              <a:ext uri="{FF2B5EF4-FFF2-40B4-BE49-F238E27FC236}">
                <a16:creationId xmlns:a16="http://schemas.microsoft.com/office/drawing/2014/main" id="{821D3E95-23AE-4C74-8B5B-C5FA4B372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19" y="5289735"/>
            <a:ext cx="4023361" cy="125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304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24DAD-3B37-412E-95DF-63C080D57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142" y="108584"/>
            <a:ext cx="8357715" cy="804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0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Motivation: Why we are doing this 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Methodology: What we are doing</a:t>
            </a:r>
          </a:p>
          <a:p>
            <a:endParaRPr lang="en-US" dirty="0"/>
          </a:p>
          <a:p>
            <a:r>
              <a:rPr lang="en-US" dirty="0"/>
              <a:t>Results: Benefits of this approach</a:t>
            </a:r>
          </a:p>
        </p:txBody>
      </p:sp>
    </p:spTree>
    <p:extLst>
      <p:ext uri="{BB962C8B-B14F-4D97-AF65-F5344CB8AC3E}">
        <p14:creationId xmlns:p14="http://schemas.microsoft.com/office/powerpoint/2010/main" val="92573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E9F4D-745F-46A7-AE7A-E1AC8E6CF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13742-B352-42D6-8772-C77BB6502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Classical electrodynamics has special property of </a:t>
            </a:r>
            <a:r>
              <a:rPr lang="en-CA" b="1" dirty="0"/>
              <a:t>complete gauge invariance</a:t>
            </a:r>
          </a:p>
          <a:p>
            <a:endParaRPr lang="en-CA" dirty="0"/>
          </a:p>
          <a:p>
            <a:r>
              <a:rPr lang="en-CA" dirty="0"/>
              <a:t>Complete gauge invariance of electrodynamics, </a:t>
            </a:r>
            <a:r>
              <a:rPr lang="en-CA" b="1" dirty="0"/>
              <a:t>each of the following is independently invariant</a:t>
            </a:r>
            <a:r>
              <a:rPr lang="en-CA" dirty="0"/>
              <a:t>: </a:t>
            </a:r>
            <a:r>
              <a:rPr lang="en-CA" dirty="0" err="1"/>
              <a:t>Lagrangian</a:t>
            </a:r>
            <a:r>
              <a:rPr lang="en-CA" dirty="0"/>
              <a:t> density, equation of motion, energy-momentum tensor, angular momentum tensor, dilatation tensor and conformal tensor</a:t>
            </a:r>
          </a:p>
          <a:p>
            <a:endParaRPr lang="en-CA" dirty="0"/>
          </a:p>
          <a:p>
            <a:r>
              <a:rPr lang="en-CA" b="1" dirty="0"/>
              <a:t>Other “gauge invariant” models don’t have precisely this property</a:t>
            </a:r>
            <a:r>
              <a:rPr lang="en-CA" dirty="0"/>
              <a:t> with respect to every component of the model</a:t>
            </a:r>
          </a:p>
        </p:txBody>
      </p:sp>
    </p:spTree>
    <p:extLst>
      <p:ext uri="{BB962C8B-B14F-4D97-AF65-F5344CB8AC3E}">
        <p14:creationId xmlns:p14="http://schemas.microsoft.com/office/powerpoint/2010/main" val="412549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93" y="604579"/>
            <a:ext cx="10951813" cy="1325563"/>
          </a:xfrm>
        </p:spPr>
        <p:txBody>
          <a:bodyPr/>
          <a:lstStyle/>
          <a:p>
            <a:r>
              <a:rPr lang="en-US" dirty="0"/>
              <a:t>Example: Electrodynamics vs. Spin-2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93870" y="2501900"/>
          <a:ext cx="10515600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Electromagnetism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Spin-2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Lagrangian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Equation of 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Energy</a:t>
                      </a:r>
                      <a:r>
                        <a:rPr lang="en-US" baseline="0" dirty="0"/>
                        <a:t>-momentum tensor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Angular momentum tensor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8612" y="2730979"/>
            <a:ext cx="458100" cy="4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612" y="3181134"/>
            <a:ext cx="572625" cy="495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7470" y="3556479"/>
            <a:ext cx="687150" cy="5529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9470" y="3952979"/>
            <a:ext cx="916200" cy="5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5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B97F-35A8-4C6F-BC4C-F074BAA89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09895-DF33-450F-85E5-0062CB71A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 other models exist with the property of complete gauge invariance?</a:t>
            </a:r>
          </a:p>
          <a:p>
            <a:endParaRPr lang="en-CA" dirty="0"/>
          </a:p>
          <a:p>
            <a:r>
              <a:rPr lang="en-CA" dirty="0"/>
              <a:t>How do we find these models?</a:t>
            </a:r>
          </a:p>
        </p:txBody>
      </p:sp>
    </p:spTree>
    <p:extLst>
      <p:ext uri="{BB962C8B-B14F-4D97-AF65-F5344CB8AC3E}">
        <p14:creationId xmlns:p14="http://schemas.microsoft.com/office/powerpoint/2010/main" val="27669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F74C5-0F7B-4FED-84BB-D544F054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63528-8B8A-48A9-AD58-1CB288C8B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Axiomatic approach to physics</a:t>
            </a:r>
          </a:p>
          <a:p>
            <a:endParaRPr lang="en-CA" dirty="0"/>
          </a:p>
          <a:p>
            <a:r>
              <a:rPr lang="en-CA" dirty="0"/>
              <a:t>Set of rules/ a procedure that can be used to uniquely determine physical model(s)</a:t>
            </a:r>
          </a:p>
        </p:txBody>
      </p:sp>
    </p:spTree>
    <p:extLst>
      <p:ext uri="{BB962C8B-B14F-4D97-AF65-F5344CB8AC3E}">
        <p14:creationId xmlns:p14="http://schemas.microsoft.com/office/powerpoint/2010/main" val="257204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4F1F-02D1-43F7-BF05-EB26C2DED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Axiomatic Approach to Physics: One to 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7F456-9568-4A37-9B2E-6025707E1E18}"/>
              </a:ext>
            </a:extLst>
          </p:cNvPr>
          <p:cNvSpPr txBox="1"/>
          <p:nvPr/>
        </p:nvSpPr>
        <p:spPr>
          <a:xfrm>
            <a:off x="838200" y="2721114"/>
            <a:ext cx="25292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Axioms/</a:t>
            </a:r>
          </a:p>
          <a:p>
            <a:r>
              <a:rPr lang="en-US" sz="4000" dirty="0"/>
              <a:t>Procedures</a:t>
            </a:r>
          </a:p>
        </p:txBody>
      </p:sp>
      <p:sp>
        <p:nvSpPr>
          <p:cNvPr id="5" name="Right Arrow 11">
            <a:extLst>
              <a:ext uri="{FF2B5EF4-FFF2-40B4-BE49-F238E27FC236}">
                <a16:creationId xmlns:a16="http://schemas.microsoft.com/office/drawing/2014/main" id="{DC1D7B11-DB72-4F82-843A-A8BFF2FD3CE3}"/>
              </a:ext>
            </a:extLst>
          </p:cNvPr>
          <p:cNvSpPr/>
          <p:nvPr/>
        </p:nvSpPr>
        <p:spPr>
          <a:xfrm>
            <a:off x="3586488" y="3167743"/>
            <a:ext cx="2351315" cy="5225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204895-B01C-403E-A6FE-7DF07B9E30EC}"/>
              </a:ext>
            </a:extLst>
          </p:cNvPr>
          <p:cNvSpPr txBox="1"/>
          <p:nvPr/>
        </p:nvSpPr>
        <p:spPr>
          <a:xfrm>
            <a:off x="6379345" y="2721114"/>
            <a:ext cx="18285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Physical</a:t>
            </a:r>
          </a:p>
          <a:p>
            <a:r>
              <a:rPr lang="en-US" sz="4000" dirty="0"/>
              <a:t>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1B7A27-C6AC-40C3-A0EA-064007D31450}"/>
              </a:ext>
            </a:extLst>
          </p:cNvPr>
          <p:cNvSpPr txBox="1"/>
          <p:nvPr/>
        </p:nvSpPr>
        <p:spPr>
          <a:xfrm>
            <a:off x="4043872" y="5441202"/>
            <a:ext cx="81481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/>
              <a:t>i.e. Mueller(2011), set of rules to</a:t>
            </a:r>
          </a:p>
          <a:p>
            <a:r>
              <a:rPr lang="en-US" sz="4000" i="1" dirty="0"/>
              <a:t>uniquely recover Quantum Mechanics</a:t>
            </a:r>
          </a:p>
        </p:txBody>
      </p:sp>
    </p:spTree>
    <p:extLst>
      <p:ext uri="{BB962C8B-B14F-4D97-AF65-F5344CB8AC3E}">
        <p14:creationId xmlns:p14="http://schemas.microsoft.com/office/powerpoint/2010/main" val="334125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4F1F-02D1-43F7-BF05-EB26C2DED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Axiomatic Approach to Physics: One to Many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7F456-9568-4A37-9B2E-6025707E1E18}"/>
              </a:ext>
            </a:extLst>
          </p:cNvPr>
          <p:cNvSpPr txBox="1"/>
          <p:nvPr/>
        </p:nvSpPr>
        <p:spPr>
          <a:xfrm>
            <a:off x="1672701" y="2037533"/>
            <a:ext cx="25292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Axioms/</a:t>
            </a:r>
          </a:p>
          <a:p>
            <a:r>
              <a:rPr lang="en-US" sz="4000" dirty="0"/>
              <a:t>Procedures</a:t>
            </a:r>
          </a:p>
        </p:txBody>
      </p:sp>
      <p:sp>
        <p:nvSpPr>
          <p:cNvPr id="5" name="Right Arrow 11">
            <a:extLst>
              <a:ext uri="{FF2B5EF4-FFF2-40B4-BE49-F238E27FC236}">
                <a16:creationId xmlns:a16="http://schemas.microsoft.com/office/drawing/2014/main" id="{DC1D7B11-DB72-4F82-843A-A8BFF2FD3CE3}"/>
              </a:ext>
            </a:extLst>
          </p:cNvPr>
          <p:cNvSpPr/>
          <p:nvPr/>
        </p:nvSpPr>
        <p:spPr>
          <a:xfrm>
            <a:off x="4420989" y="2484162"/>
            <a:ext cx="2351315" cy="5225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204895-B01C-403E-A6FE-7DF07B9E30EC}"/>
              </a:ext>
            </a:extLst>
          </p:cNvPr>
          <p:cNvSpPr txBox="1"/>
          <p:nvPr/>
        </p:nvSpPr>
        <p:spPr>
          <a:xfrm>
            <a:off x="7213846" y="2037533"/>
            <a:ext cx="19111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Physical</a:t>
            </a:r>
          </a:p>
          <a:p>
            <a:r>
              <a:rPr lang="en-US" sz="4000" dirty="0"/>
              <a:t>Model 3</a:t>
            </a:r>
          </a:p>
        </p:txBody>
      </p:sp>
      <p:sp>
        <p:nvSpPr>
          <p:cNvPr id="7" name="Right Arrow 12">
            <a:extLst>
              <a:ext uri="{FF2B5EF4-FFF2-40B4-BE49-F238E27FC236}">
                <a16:creationId xmlns:a16="http://schemas.microsoft.com/office/drawing/2014/main" id="{42B0ED3D-0613-49D5-9BB1-380B694230B3}"/>
              </a:ext>
            </a:extLst>
          </p:cNvPr>
          <p:cNvSpPr/>
          <p:nvPr/>
        </p:nvSpPr>
        <p:spPr>
          <a:xfrm rot="5400000">
            <a:off x="2250906" y="3917401"/>
            <a:ext cx="1372871" cy="55341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E0F03-CA4A-4B88-9999-E6239BCA5304}"/>
              </a:ext>
            </a:extLst>
          </p:cNvPr>
          <p:cNvSpPr txBox="1"/>
          <p:nvPr/>
        </p:nvSpPr>
        <p:spPr>
          <a:xfrm>
            <a:off x="2110665" y="5027245"/>
            <a:ext cx="19111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Physical</a:t>
            </a:r>
          </a:p>
          <a:p>
            <a:r>
              <a:rPr lang="en-US" sz="4000" dirty="0"/>
              <a:t>Model 1</a:t>
            </a:r>
          </a:p>
        </p:txBody>
      </p:sp>
      <p:sp>
        <p:nvSpPr>
          <p:cNvPr id="9" name="Right Arrow 12">
            <a:extLst>
              <a:ext uri="{FF2B5EF4-FFF2-40B4-BE49-F238E27FC236}">
                <a16:creationId xmlns:a16="http://schemas.microsoft.com/office/drawing/2014/main" id="{37FE5B03-E879-43F9-90F1-1577A63356F6}"/>
              </a:ext>
            </a:extLst>
          </p:cNvPr>
          <p:cNvSpPr/>
          <p:nvPr/>
        </p:nvSpPr>
        <p:spPr>
          <a:xfrm rot="2750647">
            <a:off x="4045271" y="3769504"/>
            <a:ext cx="1372871" cy="55341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89C106-6876-4B59-BFE6-9A2163904A79}"/>
              </a:ext>
            </a:extLst>
          </p:cNvPr>
          <p:cNvSpPr txBox="1"/>
          <p:nvPr/>
        </p:nvSpPr>
        <p:spPr>
          <a:xfrm>
            <a:off x="5272595" y="4218824"/>
            <a:ext cx="19111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Physical</a:t>
            </a:r>
          </a:p>
          <a:p>
            <a:r>
              <a:rPr lang="en-US" sz="4000" dirty="0"/>
              <a:t>Model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C7D373-C3C5-4E54-99D6-D34ABC49867B}"/>
              </a:ext>
            </a:extLst>
          </p:cNvPr>
          <p:cNvSpPr txBox="1"/>
          <p:nvPr/>
        </p:nvSpPr>
        <p:spPr>
          <a:xfrm>
            <a:off x="10147915" y="5996741"/>
            <a:ext cx="19127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/>
              <a:t>our goal</a:t>
            </a:r>
          </a:p>
        </p:txBody>
      </p:sp>
    </p:spTree>
    <p:extLst>
      <p:ext uri="{BB962C8B-B14F-4D97-AF65-F5344CB8AC3E}">
        <p14:creationId xmlns:p14="http://schemas.microsoft.com/office/powerpoint/2010/main" val="633328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Noether’s</a:t>
            </a:r>
            <a:r>
              <a:rPr lang="en-US" dirty="0"/>
              <a:t> Theorem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71583" y="2266568"/>
            <a:ext cx="2351315" cy="5225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1832783" y="3446885"/>
            <a:ext cx="1372871" cy="55341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45157" y="2179068"/>
            <a:ext cx="47441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Equation(s) of Motion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5956" y="4707541"/>
            <a:ext cx="29327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Conservation</a:t>
            </a:r>
          </a:p>
          <a:p>
            <a:r>
              <a:rPr lang="en-US" sz="4000" dirty="0"/>
              <a:t>Laws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2045871" y="1833327"/>
            <a:ext cx="1025712" cy="12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4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Noether’s</a:t>
            </a:r>
            <a:r>
              <a:rPr lang="en-US" dirty="0"/>
              <a:t> Theorem: Electrodynamics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5956" y="1690688"/>
            <a:ext cx="1135627" cy="1632464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3071583" y="2266568"/>
            <a:ext cx="2351315" cy="5225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1832783" y="3446885"/>
            <a:ext cx="1372871" cy="55341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45157" y="2179068"/>
            <a:ext cx="44022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Maxwell’s Equations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5956" y="4707541"/>
            <a:ext cx="57477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/>
              <a:t>Poynting’s</a:t>
            </a:r>
            <a:r>
              <a:rPr lang="en-US" sz="4000" dirty="0"/>
              <a:t> Theorem</a:t>
            </a:r>
          </a:p>
          <a:p>
            <a:r>
              <a:rPr lang="en-US" sz="4000" dirty="0"/>
              <a:t>Maxwell Stress Tensor, etc.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2045871" y="1833327"/>
            <a:ext cx="1025712" cy="12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4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1994915" y="1780005"/>
            <a:ext cx="1025712" cy="1203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5641686" y="1773069"/>
            <a:ext cx="1025712" cy="1203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9227356" y="1780005"/>
            <a:ext cx="1025712" cy="1203830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4" idx="2"/>
          </p:cNvCxnSpPr>
          <p:nvPr/>
        </p:nvCxnSpPr>
        <p:spPr>
          <a:xfrm flipH="1">
            <a:off x="1547185" y="2983835"/>
            <a:ext cx="960586" cy="16007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07771" y="2983834"/>
            <a:ext cx="960586" cy="15183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113353" y="2976897"/>
            <a:ext cx="960586" cy="15183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707649" y="2983835"/>
            <a:ext cx="960586" cy="15183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152767" y="2976899"/>
            <a:ext cx="960586" cy="16007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8747063" y="2990773"/>
            <a:ext cx="960586" cy="16007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2206" y="4654378"/>
            <a:ext cx="1249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Equation(s)</a:t>
            </a:r>
          </a:p>
          <a:p>
            <a:r>
              <a:rPr lang="en-US" dirty="0"/>
              <a:t>Of 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1728" y="4654377"/>
            <a:ext cx="1249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Equation(s)</a:t>
            </a:r>
          </a:p>
          <a:p>
            <a:r>
              <a:rPr lang="en-US" dirty="0"/>
              <a:t>Of Motion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2084" y="4654377"/>
            <a:ext cx="1249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Equation(s)</a:t>
            </a:r>
          </a:p>
          <a:p>
            <a:r>
              <a:rPr lang="en-US" dirty="0"/>
              <a:t>Of Motion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18742" y="4651586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Cons.</a:t>
            </a:r>
          </a:p>
          <a:p>
            <a:r>
              <a:rPr lang="en-US" dirty="0"/>
              <a:t>Laws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3985" y="4651585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Cons.</a:t>
            </a:r>
          </a:p>
          <a:p>
            <a:r>
              <a:rPr lang="en-US" dirty="0"/>
              <a:t>Laws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09228" y="4651586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Cons.</a:t>
            </a:r>
          </a:p>
          <a:p>
            <a:r>
              <a:rPr lang="en-US" dirty="0"/>
              <a:t>Laws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1506538" y="5297917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506538" y="5297916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128584" y="5297915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3450362" y="5297916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450362" y="5297915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3072408" y="5297914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10759708" y="5297915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0759708" y="5297914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10381754" y="5297913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4972234" y="5297915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972234" y="5297914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594280" y="5297913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7103351" y="5297914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103351" y="5297913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725397" y="5297912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8728847" y="5297913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8728847" y="5297912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8350893" y="5297911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4F453AC-EB3A-4FB0-B86F-E8E416BCC9C5}"/>
              </a:ext>
            </a:extLst>
          </p:cNvPr>
          <p:cNvSpPr txBox="1"/>
          <p:nvPr/>
        </p:nvSpPr>
        <p:spPr>
          <a:xfrm>
            <a:off x="9879516" y="26857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0FE6C5-B270-417E-9AD2-1CC4598BEEE7}"/>
              </a:ext>
            </a:extLst>
          </p:cNvPr>
          <p:cNvSpPr txBox="1"/>
          <p:nvPr/>
        </p:nvSpPr>
        <p:spPr>
          <a:xfrm>
            <a:off x="6313104" y="26857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123BF22-770F-49F9-AFC8-5DED38FFAA52}"/>
              </a:ext>
            </a:extLst>
          </p:cNvPr>
          <p:cNvSpPr txBox="1"/>
          <p:nvPr/>
        </p:nvSpPr>
        <p:spPr>
          <a:xfrm>
            <a:off x="2637896" y="26891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81068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3258" y="-132302"/>
            <a:ext cx="2612162" cy="1325563"/>
          </a:xfrm>
        </p:spPr>
        <p:txBody>
          <a:bodyPr/>
          <a:lstStyle/>
          <a:p>
            <a:r>
              <a:rPr lang="en-US" dirty="0"/>
              <a:t>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1994915" y="1780005"/>
            <a:ext cx="1025712" cy="1203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5641686" y="1773069"/>
            <a:ext cx="1025712" cy="1203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-2370" b="1"/>
          <a:stretch/>
        </p:blipFill>
        <p:spPr>
          <a:xfrm>
            <a:off x="9227356" y="1780005"/>
            <a:ext cx="1025712" cy="1203830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4" idx="2"/>
          </p:cNvCxnSpPr>
          <p:nvPr/>
        </p:nvCxnSpPr>
        <p:spPr>
          <a:xfrm flipH="1">
            <a:off x="1547185" y="2983835"/>
            <a:ext cx="960586" cy="16007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07771" y="2983834"/>
            <a:ext cx="960586" cy="15183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113353" y="2976897"/>
            <a:ext cx="960586" cy="15183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707649" y="2983835"/>
            <a:ext cx="960586" cy="15183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152767" y="2976899"/>
            <a:ext cx="960586" cy="16007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8747063" y="2990773"/>
            <a:ext cx="960586" cy="16007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2206" y="4654378"/>
            <a:ext cx="1249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Equation(s)</a:t>
            </a:r>
          </a:p>
          <a:p>
            <a:r>
              <a:rPr lang="en-US" dirty="0"/>
              <a:t>Of 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1728" y="4654377"/>
            <a:ext cx="1249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Equation(s)</a:t>
            </a:r>
          </a:p>
          <a:p>
            <a:r>
              <a:rPr lang="en-US" dirty="0"/>
              <a:t>Of Motion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2084" y="4654377"/>
            <a:ext cx="1249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Equation(s)</a:t>
            </a:r>
          </a:p>
          <a:p>
            <a:r>
              <a:rPr lang="en-US" dirty="0"/>
              <a:t>Of Motion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18742" y="4651586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Cons.</a:t>
            </a:r>
          </a:p>
          <a:p>
            <a:r>
              <a:rPr lang="en-US" dirty="0"/>
              <a:t>Laws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3985" y="4651585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Cons.</a:t>
            </a:r>
          </a:p>
          <a:p>
            <a:r>
              <a:rPr lang="en-US" dirty="0"/>
              <a:t>Laws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09228" y="4651586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Cons.</a:t>
            </a:r>
          </a:p>
          <a:p>
            <a:r>
              <a:rPr lang="en-US" dirty="0"/>
              <a:t>Laws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1506538" y="5297917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506538" y="5297916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128584" y="5297915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3450362" y="5297916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450362" y="5297915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3072408" y="5297914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10759708" y="5297915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0759708" y="5297914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10381754" y="5297913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4972234" y="5297915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972234" y="5297914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594280" y="5297913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7103351" y="5297914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103351" y="5297913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725397" y="5297912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8728847" y="5297913"/>
            <a:ext cx="1" cy="5798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8728847" y="5297912"/>
            <a:ext cx="382480" cy="579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8350893" y="5297911"/>
            <a:ext cx="377956" cy="57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4391728" y="156519"/>
            <a:ext cx="3211796" cy="7661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3118742" y="922638"/>
            <a:ext cx="2905122" cy="9321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017539" y="922637"/>
            <a:ext cx="3172803" cy="9862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" idx="4"/>
          </p:cNvCxnSpPr>
          <p:nvPr/>
        </p:nvCxnSpPr>
        <p:spPr>
          <a:xfrm>
            <a:off x="5997626" y="922638"/>
            <a:ext cx="19913" cy="8504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00EBA79-57BD-4BCE-A2F2-F0BDDB940223}"/>
              </a:ext>
            </a:extLst>
          </p:cNvPr>
          <p:cNvSpPr txBox="1"/>
          <p:nvPr/>
        </p:nvSpPr>
        <p:spPr>
          <a:xfrm>
            <a:off x="9862471" y="26907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AD27E1-1083-4B0E-8CE7-C74C38A85913}"/>
              </a:ext>
            </a:extLst>
          </p:cNvPr>
          <p:cNvSpPr txBox="1"/>
          <p:nvPr/>
        </p:nvSpPr>
        <p:spPr>
          <a:xfrm>
            <a:off x="2603264" y="26845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DB00F3-AD18-44BE-A993-911A7E59DEF6}"/>
              </a:ext>
            </a:extLst>
          </p:cNvPr>
          <p:cNvSpPr txBox="1"/>
          <p:nvPr/>
        </p:nvSpPr>
        <p:spPr>
          <a:xfrm>
            <a:off x="6223363" y="26857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2285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criteria that can uniquely determine known </a:t>
            </a:r>
            <a:r>
              <a:rPr lang="en-US" dirty="0" err="1"/>
              <a:t>Lagrangian</a:t>
            </a:r>
            <a:r>
              <a:rPr lang="en-US" dirty="0"/>
              <a:t> densities from a clearly defined procedure</a:t>
            </a:r>
          </a:p>
          <a:p>
            <a:endParaRPr lang="en-US" dirty="0"/>
          </a:p>
          <a:p>
            <a:r>
              <a:rPr lang="en-US" dirty="0"/>
              <a:t>Criteria such as complete gauge invariance, number of dimensions, conformal invariance are example criteria</a:t>
            </a:r>
          </a:p>
        </p:txBody>
      </p:sp>
    </p:spTree>
    <p:extLst>
      <p:ext uri="{BB962C8B-B14F-4D97-AF65-F5344CB8AC3E}">
        <p14:creationId xmlns:p14="http://schemas.microsoft.com/office/powerpoint/2010/main" val="590503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94476" y="6313237"/>
            <a:ext cx="665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dirty="0">
                <a:solidFill>
                  <a:srgbClr val="3B1B70"/>
                </a:solidFill>
                <a:latin typeface="Arial"/>
                <a:cs typeface="Arial"/>
              </a:rPr>
              <a:t>The </a:t>
            </a:r>
            <a:r>
              <a:rPr lang="en-US">
                <a:solidFill>
                  <a:srgbClr val="3B1B70"/>
                </a:solidFill>
                <a:latin typeface="Arial"/>
                <a:cs typeface="Arial"/>
              </a:rPr>
              <a:t>Axiomatic Approach to Classical Field Theory, Mark Baker</a:t>
            </a:r>
            <a:endParaRPr lang="en-US" dirty="0">
              <a:solidFill>
                <a:srgbClr val="3B1B70"/>
              </a:solidFill>
              <a:latin typeface="Arial"/>
              <a:cs typeface="Arial"/>
            </a:endParaRPr>
          </a:p>
        </p:txBody>
      </p:sp>
      <p:sp>
        <p:nvSpPr>
          <p:cNvPr id="2" name="Oval 1"/>
          <p:cNvSpPr/>
          <p:nvPr/>
        </p:nvSpPr>
        <p:spPr>
          <a:xfrm>
            <a:off x="3085672" y="688369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929900" y="688370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507786" y="2436688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3085673" y="688368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5929901" y="688368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4507787" y="2436686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69473" y="1023919"/>
            <a:ext cx="773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>
                <a:solidFill>
                  <a:prstClr val="black"/>
                </a:solidFill>
              </a:rPr>
              <a:t>4D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1628" y="1023918"/>
            <a:ext cx="19034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3200">
                <a:solidFill>
                  <a:prstClr val="black"/>
                </a:solidFill>
              </a:rPr>
              <a:t>Gauge Invariance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9843" y="4135970"/>
            <a:ext cx="1999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 err="1">
                <a:solidFill>
                  <a:prstClr val="black"/>
                </a:solidFill>
              </a:rPr>
              <a:t>Noether’s</a:t>
            </a:r>
            <a:r>
              <a:rPr lang="en-US" sz="3200" dirty="0">
                <a:solidFill>
                  <a:prstClr val="black"/>
                </a:solidFill>
              </a:rPr>
              <a:t>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1276" y="1"/>
            <a:ext cx="626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800" dirty="0">
                <a:solidFill>
                  <a:prstClr val="white"/>
                </a:solidFill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41102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94476" y="6313237"/>
            <a:ext cx="665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dirty="0">
                <a:solidFill>
                  <a:srgbClr val="3B1B70"/>
                </a:solidFill>
                <a:latin typeface="Arial"/>
                <a:cs typeface="Arial"/>
              </a:rPr>
              <a:t>The </a:t>
            </a:r>
            <a:r>
              <a:rPr lang="en-US">
                <a:solidFill>
                  <a:srgbClr val="3B1B70"/>
                </a:solidFill>
                <a:latin typeface="Arial"/>
                <a:cs typeface="Arial"/>
              </a:rPr>
              <a:t>Axiomatic Approach to Classical Field Theory, Mark Baker</a:t>
            </a:r>
            <a:endParaRPr lang="en-US" dirty="0">
              <a:solidFill>
                <a:srgbClr val="3B1B70"/>
              </a:solidFill>
              <a:latin typeface="Arial"/>
              <a:cs typeface="Arial"/>
            </a:endParaRPr>
          </a:p>
        </p:txBody>
      </p:sp>
      <p:sp>
        <p:nvSpPr>
          <p:cNvPr id="2" name="Oval 1"/>
          <p:cNvSpPr/>
          <p:nvPr/>
        </p:nvSpPr>
        <p:spPr>
          <a:xfrm>
            <a:off x="3085672" y="688369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929900" y="688370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507786" y="2436688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3085673" y="688368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5929901" y="688368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4507787" y="2436686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69473" y="1023919"/>
            <a:ext cx="773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>
                <a:solidFill>
                  <a:prstClr val="black"/>
                </a:solidFill>
              </a:rPr>
              <a:t>4D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1628" y="1023918"/>
            <a:ext cx="19034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3200">
                <a:solidFill>
                  <a:prstClr val="black"/>
                </a:solidFill>
              </a:rPr>
              <a:t>Gauge Invariance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9843" y="4135970"/>
            <a:ext cx="1999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 err="1">
                <a:solidFill>
                  <a:prstClr val="black"/>
                </a:solidFill>
              </a:rPr>
              <a:t>Noether’s</a:t>
            </a:r>
            <a:r>
              <a:rPr lang="en-US" sz="3200" dirty="0">
                <a:solidFill>
                  <a:prstClr val="black"/>
                </a:solidFill>
              </a:rPr>
              <a:t>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1276" y="1"/>
            <a:ext cx="626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800" dirty="0">
                <a:solidFill>
                  <a:prstClr val="white"/>
                </a:solidFill>
              </a:rPr>
              <a:t>U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983057F-294F-4741-8821-850713986590}"/>
              </a:ext>
            </a:extLst>
          </p:cNvPr>
          <p:cNvSpPr/>
          <p:nvPr/>
        </p:nvSpPr>
        <p:spPr>
          <a:xfrm>
            <a:off x="6010183" y="2476692"/>
            <a:ext cx="213064" cy="319774"/>
          </a:xfrm>
          <a:custGeom>
            <a:avLst/>
            <a:gdLst>
              <a:gd name="connsiteX0" fmla="*/ 17755 w 213064"/>
              <a:gd name="connsiteY0" fmla="*/ 53444 h 319774"/>
              <a:gd name="connsiteX1" fmla="*/ 53266 w 213064"/>
              <a:gd name="connsiteY1" fmla="*/ 186609 h 319774"/>
              <a:gd name="connsiteX2" fmla="*/ 88776 w 213064"/>
              <a:gd name="connsiteY2" fmla="*/ 239875 h 319774"/>
              <a:gd name="connsiteX3" fmla="*/ 133165 w 213064"/>
              <a:gd name="connsiteY3" fmla="*/ 319774 h 319774"/>
              <a:gd name="connsiteX4" fmla="*/ 142042 w 213064"/>
              <a:gd name="connsiteY4" fmla="*/ 293141 h 319774"/>
              <a:gd name="connsiteX5" fmla="*/ 159798 w 213064"/>
              <a:gd name="connsiteY5" fmla="*/ 266508 h 319774"/>
              <a:gd name="connsiteX6" fmla="*/ 177553 w 213064"/>
              <a:gd name="connsiteY6" fmla="*/ 213242 h 319774"/>
              <a:gd name="connsiteX7" fmla="*/ 186431 w 213064"/>
              <a:gd name="connsiteY7" fmla="*/ 186609 h 319774"/>
              <a:gd name="connsiteX8" fmla="*/ 195308 w 213064"/>
              <a:gd name="connsiteY8" fmla="*/ 124465 h 319774"/>
              <a:gd name="connsiteX9" fmla="*/ 213064 w 213064"/>
              <a:gd name="connsiteY9" fmla="*/ 53444 h 319774"/>
              <a:gd name="connsiteX10" fmla="*/ 195308 w 213064"/>
              <a:gd name="connsiteY10" fmla="*/ 26811 h 319774"/>
              <a:gd name="connsiteX11" fmla="*/ 124287 w 213064"/>
              <a:gd name="connsiteY11" fmla="*/ 9056 h 319774"/>
              <a:gd name="connsiteX12" fmla="*/ 0 w 213064"/>
              <a:gd name="connsiteY12" fmla="*/ 178 h 319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3064" h="319774">
                <a:moveTo>
                  <a:pt x="17755" y="53444"/>
                </a:moveTo>
                <a:cubicBezTo>
                  <a:pt x="86948" y="168765"/>
                  <a:pt x="-4312" y="2359"/>
                  <a:pt x="53266" y="186609"/>
                </a:cubicBezTo>
                <a:cubicBezTo>
                  <a:pt x="59631" y="206977"/>
                  <a:pt x="88776" y="239875"/>
                  <a:pt x="88776" y="239875"/>
                </a:cubicBezTo>
                <a:cubicBezTo>
                  <a:pt x="108802" y="319974"/>
                  <a:pt x="83382" y="303179"/>
                  <a:pt x="133165" y="319774"/>
                </a:cubicBezTo>
                <a:cubicBezTo>
                  <a:pt x="136124" y="310896"/>
                  <a:pt x="137857" y="301511"/>
                  <a:pt x="142042" y="293141"/>
                </a:cubicBezTo>
                <a:cubicBezTo>
                  <a:pt x="146814" y="283598"/>
                  <a:pt x="155465" y="276258"/>
                  <a:pt x="159798" y="266508"/>
                </a:cubicBezTo>
                <a:cubicBezTo>
                  <a:pt x="167399" y="249405"/>
                  <a:pt x="171635" y="230997"/>
                  <a:pt x="177553" y="213242"/>
                </a:cubicBezTo>
                <a:lnTo>
                  <a:pt x="186431" y="186609"/>
                </a:lnTo>
                <a:cubicBezTo>
                  <a:pt x="189390" y="165894"/>
                  <a:pt x="191204" y="144984"/>
                  <a:pt x="195308" y="124465"/>
                </a:cubicBezTo>
                <a:cubicBezTo>
                  <a:pt x="200094" y="100537"/>
                  <a:pt x="213064" y="53444"/>
                  <a:pt x="213064" y="53444"/>
                </a:cubicBezTo>
                <a:cubicBezTo>
                  <a:pt x="207145" y="44566"/>
                  <a:pt x="203640" y="33476"/>
                  <a:pt x="195308" y="26811"/>
                </a:cubicBezTo>
                <a:cubicBezTo>
                  <a:pt x="186305" y="19609"/>
                  <a:pt x="126343" y="9372"/>
                  <a:pt x="124287" y="9056"/>
                </a:cubicBezTo>
                <a:cubicBezTo>
                  <a:pt x="52264" y="-2024"/>
                  <a:pt x="64758" y="178"/>
                  <a:pt x="0" y="178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15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94476" y="6313237"/>
            <a:ext cx="665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dirty="0">
                <a:solidFill>
                  <a:srgbClr val="3B1B70"/>
                </a:solidFill>
                <a:latin typeface="Arial"/>
                <a:cs typeface="Arial"/>
              </a:rPr>
              <a:t>The </a:t>
            </a:r>
            <a:r>
              <a:rPr lang="en-US">
                <a:solidFill>
                  <a:srgbClr val="3B1B70"/>
                </a:solidFill>
                <a:latin typeface="Arial"/>
                <a:cs typeface="Arial"/>
              </a:rPr>
              <a:t>Axiomatic Approach to Classical Field Theory, Mark Baker</a:t>
            </a:r>
            <a:endParaRPr lang="en-US" dirty="0">
              <a:solidFill>
                <a:srgbClr val="3B1B70"/>
              </a:solidFill>
              <a:latin typeface="Arial"/>
              <a:cs typeface="Arial"/>
            </a:endParaRPr>
          </a:p>
        </p:txBody>
      </p:sp>
      <p:sp>
        <p:nvSpPr>
          <p:cNvPr id="2" name="Oval 1"/>
          <p:cNvSpPr/>
          <p:nvPr/>
        </p:nvSpPr>
        <p:spPr>
          <a:xfrm>
            <a:off x="3085672" y="688369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929900" y="688370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507786" y="2436688"/>
            <a:ext cx="3226086" cy="30514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3085673" y="688368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5929901" y="688368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4507787" y="2436686"/>
            <a:ext cx="3226085" cy="3051424"/>
          </a:xfrm>
          <a:prstGeom prst="donut">
            <a:avLst>
              <a:gd name="adj" fmla="val 1767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69473" y="1023919"/>
            <a:ext cx="773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>
                <a:solidFill>
                  <a:prstClr val="black"/>
                </a:solidFill>
              </a:rPr>
              <a:t>4D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1628" y="1023918"/>
            <a:ext cx="19034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3200" dirty="0" err="1">
                <a:solidFill>
                  <a:prstClr val="black"/>
                </a:solidFill>
              </a:rPr>
              <a:t>CompleteGauge</a:t>
            </a:r>
            <a:r>
              <a:rPr lang="en-US" sz="3200" dirty="0">
                <a:solidFill>
                  <a:prstClr val="black"/>
                </a:solidFill>
              </a:rPr>
              <a:t> Invariance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9843" y="4135970"/>
            <a:ext cx="1999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 err="1">
                <a:solidFill>
                  <a:prstClr val="black"/>
                </a:solidFill>
              </a:rPr>
              <a:t>Noether’s</a:t>
            </a:r>
            <a:r>
              <a:rPr lang="en-US" sz="3200" dirty="0">
                <a:solidFill>
                  <a:prstClr val="black"/>
                </a:solidFill>
              </a:rPr>
              <a:t>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1276" y="1"/>
            <a:ext cx="626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800" dirty="0">
                <a:solidFill>
                  <a:prstClr val="white"/>
                </a:solidFill>
              </a:rPr>
              <a:t>U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74E070E-E370-4393-AA1B-05999721D0EB}"/>
              </a:ext>
            </a:extLst>
          </p:cNvPr>
          <p:cNvSpPr/>
          <p:nvPr/>
        </p:nvSpPr>
        <p:spPr>
          <a:xfrm>
            <a:off x="4584941" y="2436683"/>
            <a:ext cx="1535888" cy="1268333"/>
          </a:xfrm>
          <a:custGeom>
            <a:avLst/>
            <a:gdLst>
              <a:gd name="connsiteX0" fmla="*/ 1376090 w 1535888"/>
              <a:gd name="connsiteY0" fmla="*/ 1944 h 1218185"/>
              <a:gd name="connsiteX1" fmla="*/ 1260680 w 1535888"/>
              <a:gd name="connsiteY1" fmla="*/ 19700 h 1218185"/>
              <a:gd name="connsiteX2" fmla="*/ 1207414 w 1535888"/>
              <a:gd name="connsiteY2" fmla="*/ 55210 h 1218185"/>
              <a:gd name="connsiteX3" fmla="*/ 1163026 w 1535888"/>
              <a:gd name="connsiteY3" fmla="*/ 90721 h 1218185"/>
              <a:gd name="connsiteX4" fmla="*/ 1109760 w 1535888"/>
              <a:gd name="connsiteY4" fmla="*/ 99599 h 1218185"/>
              <a:gd name="connsiteX5" fmla="*/ 1065372 w 1535888"/>
              <a:gd name="connsiteY5" fmla="*/ 108476 h 1218185"/>
              <a:gd name="connsiteX6" fmla="*/ 994350 w 1535888"/>
              <a:gd name="connsiteY6" fmla="*/ 126232 h 1218185"/>
              <a:gd name="connsiteX7" fmla="*/ 905574 w 1535888"/>
              <a:gd name="connsiteY7" fmla="*/ 152865 h 1218185"/>
              <a:gd name="connsiteX8" fmla="*/ 861185 w 1535888"/>
              <a:gd name="connsiteY8" fmla="*/ 188375 h 1218185"/>
              <a:gd name="connsiteX9" fmla="*/ 825675 w 1535888"/>
              <a:gd name="connsiteY9" fmla="*/ 197253 h 1218185"/>
              <a:gd name="connsiteX10" fmla="*/ 799042 w 1535888"/>
              <a:gd name="connsiteY10" fmla="*/ 206131 h 1218185"/>
              <a:gd name="connsiteX11" fmla="*/ 728020 w 1535888"/>
              <a:gd name="connsiteY11" fmla="*/ 259397 h 1218185"/>
              <a:gd name="connsiteX12" fmla="*/ 701387 w 1535888"/>
              <a:gd name="connsiteY12" fmla="*/ 277152 h 1218185"/>
              <a:gd name="connsiteX13" fmla="*/ 683632 w 1535888"/>
              <a:gd name="connsiteY13" fmla="*/ 303785 h 1218185"/>
              <a:gd name="connsiteX14" fmla="*/ 594855 w 1535888"/>
              <a:gd name="connsiteY14" fmla="*/ 339296 h 1218185"/>
              <a:gd name="connsiteX15" fmla="*/ 541589 w 1535888"/>
              <a:gd name="connsiteY15" fmla="*/ 374806 h 1218185"/>
              <a:gd name="connsiteX16" fmla="*/ 506079 w 1535888"/>
              <a:gd name="connsiteY16" fmla="*/ 392562 h 1218185"/>
              <a:gd name="connsiteX17" fmla="*/ 452812 w 1535888"/>
              <a:gd name="connsiteY17" fmla="*/ 410317 h 1218185"/>
              <a:gd name="connsiteX18" fmla="*/ 390669 w 1535888"/>
              <a:gd name="connsiteY18" fmla="*/ 472461 h 1218185"/>
              <a:gd name="connsiteX19" fmla="*/ 364036 w 1535888"/>
              <a:gd name="connsiteY19" fmla="*/ 490216 h 1218185"/>
              <a:gd name="connsiteX20" fmla="*/ 328525 w 1535888"/>
              <a:gd name="connsiteY20" fmla="*/ 525727 h 1218185"/>
              <a:gd name="connsiteX21" fmla="*/ 301892 w 1535888"/>
              <a:gd name="connsiteY21" fmla="*/ 552360 h 1218185"/>
              <a:gd name="connsiteX22" fmla="*/ 284137 w 1535888"/>
              <a:gd name="connsiteY22" fmla="*/ 578993 h 1218185"/>
              <a:gd name="connsiteX23" fmla="*/ 266381 w 1535888"/>
              <a:gd name="connsiteY23" fmla="*/ 596748 h 1218185"/>
              <a:gd name="connsiteX24" fmla="*/ 239748 w 1535888"/>
              <a:gd name="connsiteY24" fmla="*/ 632259 h 1218185"/>
              <a:gd name="connsiteX25" fmla="*/ 213115 w 1535888"/>
              <a:gd name="connsiteY25" fmla="*/ 685525 h 1218185"/>
              <a:gd name="connsiteX26" fmla="*/ 195360 w 1535888"/>
              <a:gd name="connsiteY26" fmla="*/ 712158 h 1218185"/>
              <a:gd name="connsiteX27" fmla="*/ 186482 w 1535888"/>
              <a:gd name="connsiteY27" fmla="*/ 738791 h 1218185"/>
              <a:gd name="connsiteX28" fmla="*/ 159849 w 1535888"/>
              <a:gd name="connsiteY28" fmla="*/ 747669 h 1218185"/>
              <a:gd name="connsiteX29" fmla="*/ 150972 w 1535888"/>
              <a:gd name="connsiteY29" fmla="*/ 774302 h 1218185"/>
              <a:gd name="connsiteX30" fmla="*/ 97706 w 1535888"/>
              <a:gd name="connsiteY30" fmla="*/ 809812 h 1218185"/>
              <a:gd name="connsiteX31" fmla="*/ 62195 w 1535888"/>
              <a:gd name="connsiteY31" fmla="*/ 880834 h 1218185"/>
              <a:gd name="connsiteX32" fmla="*/ 53317 w 1535888"/>
              <a:gd name="connsiteY32" fmla="*/ 907467 h 1218185"/>
              <a:gd name="connsiteX33" fmla="*/ 35562 w 1535888"/>
              <a:gd name="connsiteY33" fmla="*/ 1022876 h 1218185"/>
              <a:gd name="connsiteX34" fmla="*/ 17807 w 1535888"/>
              <a:gd name="connsiteY34" fmla="*/ 1058387 h 1218185"/>
              <a:gd name="connsiteX35" fmla="*/ 8929 w 1535888"/>
              <a:gd name="connsiteY35" fmla="*/ 1085020 h 1218185"/>
              <a:gd name="connsiteX36" fmla="*/ 51 w 1535888"/>
              <a:gd name="connsiteY36" fmla="*/ 1156041 h 1218185"/>
              <a:gd name="connsiteX37" fmla="*/ 8929 w 1535888"/>
              <a:gd name="connsiteY37" fmla="*/ 1191552 h 1218185"/>
              <a:gd name="connsiteX38" fmla="*/ 79950 w 1535888"/>
              <a:gd name="connsiteY38" fmla="*/ 1209307 h 1218185"/>
              <a:gd name="connsiteX39" fmla="*/ 106583 w 1535888"/>
              <a:gd name="connsiteY39" fmla="*/ 1218185 h 1218185"/>
              <a:gd name="connsiteX40" fmla="*/ 150972 w 1535888"/>
              <a:gd name="connsiteY40" fmla="*/ 1209307 h 1218185"/>
              <a:gd name="connsiteX41" fmla="*/ 186482 w 1535888"/>
              <a:gd name="connsiteY41" fmla="*/ 1200430 h 1218185"/>
              <a:gd name="connsiteX42" fmla="*/ 221993 w 1535888"/>
              <a:gd name="connsiteY42" fmla="*/ 1209307 h 1218185"/>
              <a:gd name="connsiteX43" fmla="*/ 435057 w 1535888"/>
              <a:gd name="connsiteY43" fmla="*/ 1200430 h 1218185"/>
              <a:gd name="connsiteX44" fmla="*/ 497201 w 1535888"/>
              <a:gd name="connsiteY44" fmla="*/ 1182674 h 1218185"/>
              <a:gd name="connsiteX45" fmla="*/ 603733 w 1535888"/>
              <a:gd name="connsiteY45" fmla="*/ 1164919 h 1218185"/>
              <a:gd name="connsiteX46" fmla="*/ 656999 w 1535888"/>
              <a:gd name="connsiteY46" fmla="*/ 1147164 h 1218185"/>
              <a:gd name="connsiteX47" fmla="*/ 719143 w 1535888"/>
              <a:gd name="connsiteY47" fmla="*/ 1120531 h 1218185"/>
              <a:gd name="connsiteX48" fmla="*/ 763531 w 1535888"/>
              <a:gd name="connsiteY48" fmla="*/ 1093898 h 1218185"/>
              <a:gd name="connsiteX49" fmla="*/ 781286 w 1535888"/>
              <a:gd name="connsiteY49" fmla="*/ 1076142 h 1218185"/>
              <a:gd name="connsiteX50" fmla="*/ 887818 w 1535888"/>
              <a:gd name="connsiteY50" fmla="*/ 1040632 h 1218185"/>
              <a:gd name="connsiteX51" fmla="*/ 905574 w 1535888"/>
              <a:gd name="connsiteY51" fmla="*/ 1013999 h 1218185"/>
              <a:gd name="connsiteX52" fmla="*/ 985473 w 1535888"/>
              <a:gd name="connsiteY52" fmla="*/ 987366 h 1218185"/>
              <a:gd name="connsiteX53" fmla="*/ 1012106 w 1535888"/>
              <a:gd name="connsiteY53" fmla="*/ 978488 h 1218185"/>
              <a:gd name="connsiteX54" fmla="*/ 1047616 w 1535888"/>
              <a:gd name="connsiteY54" fmla="*/ 942977 h 1218185"/>
              <a:gd name="connsiteX55" fmla="*/ 1118638 w 1535888"/>
              <a:gd name="connsiteY55" fmla="*/ 889711 h 1218185"/>
              <a:gd name="connsiteX56" fmla="*/ 1154148 w 1535888"/>
              <a:gd name="connsiteY56" fmla="*/ 863078 h 1218185"/>
              <a:gd name="connsiteX57" fmla="*/ 1189659 w 1535888"/>
              <a:gd name="connsiteY57" fmla="*/ 854201 h 1218185"/>
              <a:gd name="connsiteX58" fmla="*/ 1225170 w 1535888"/>
              <a:gd name="connsiteY58" fmla="*/ 818690 h 1218185"/>
              <a:gd name="connsiteX59" fmla="*/ 1278436 w 1535888"/>
              <a:gd name="connsiteY59" fmla="*/ 800935 h 1218185"/>
              <a:gd name="connsiteX60" fmla="*/ 1296191 w 1535888"/>
              <a:gd name="connsiteY60" fmla="*/ 783179 h 1218185"/>
              <a:gd name="connsiteX61" fmla="*/ 1305069 w 1535888"/>
              <a:gd name="connsiteY61" fmla="*/ 756546 h 1218185"/>
              <a:gd name="connsiteX62" fmla="*/ 1340579 w 1535888"/>
              <a:gd name="connsiteY62" fmla="*/ 729913 h 1218185"/>
              <a:gd name="connsiteX63" fmla="*/ 1349457 w 1535888"/>
              <a:gd name="connsiteY63" fmla="*/ 694402 h 1218185"/>
              <a:gd name="connsiteX64" fmla="*/ 1420479 w 1535888"/>
              <a:gd name="connsiteY64" fmla="*/ 614503 h 1218185"/>
              <a:gd name="connsiteX65" fmla="*/ 1447112 w 1535888"/>
              <a:gd name="connsiteY65" fmla="*/ 578993 h 1218185"/>
              <a:gd name="connsiteX66" fmla="*/ 1482622 w 1535888"/>
              <a:gd name="connsiteY66" fmla="*/ 534604 h 1218185"/>
              <a:gd name="connsiteX67" fmla="*/ 1500378 w 1535888"/>
              <a:gd name="connsiteY67" fmla="*/ 499094 h 1218185"/>
              <a:gd name="connsiteX68" fmla="*/ 1518133 w 1535888"/>
              <a:gd name="connsiteY68" fmla="*/ 481338 h 1218185"/>
              <a:gd name="connsiteX69" fmla="*/ 1535888 w 1535888"/>
              <a:gd name="connsiteY69" fmla="*/ 454705 h 1218185"/>
              <a:gd name="connsiteX70" fmla="*/ 1527011 w 1535888"/>
              <a:gd name="connsiteY70" fmla="*/ 392562 h 1218185"/>
              <a:gd name="connsiteX71" fmla="*/ 1500378 w 1535888"/>
              <a:gd name="connsiteY71" fmla="*/ 383684 h 1218185"/>
              <a:gd name="connsiteX72" fmla="*/ 1491500 w 1535888"/>
              <a:gd name="connsiteY72" fmla="*/ 339296 h 1218185"/>
              <a:gd name="connsiteX73" fmla="*/ 1473745 w 1535888"/>
              <a:gd name="connsiteY73" fmla="*/ 286030 h 1218185"/>
              <a:gd name="connsiteX74" fmla="*/ 1464867 w 1535888"/>
              <a:gd name="connsiteY74" fmla="*/ 206131 h 1218185"/>
              <a:gd name="connsiteX75" fmla="*/ 1447112 w 1535888"/>
              <a:gd name="connsiteY75" fmla="*/ 179498 h 1218185"/>
              <a:gd name="connsiteX76" fmla="*/ 1438234 w 1535888"/>
              <a:gd name="connsiteY76" fmla="*/ 152865 h 1218185"/>
              <a:gd name="connsiteX77" fmla="*/ 1420479 w 1535888"/>
              <a:gd name="connsiteY77" fmla="*/ 55210 h 1218185"/>
              <a:gd name="connsiteX78" fmla="*/ 1376090 w 1535888"/>
              <a:gd name="connsiteY78" fmla="*/ 1944 h 1218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535888" h="1218185">
                <a:moveTo>
                  <a:pt x="1376090" y="1944"/>
                </a:moveTo>
                <a:cubicBezTo>
                  <a:pt x="1349457" y="-3974"/>
                  <a:pt x="1288774" y="4092"/>
                  <a:pt x="1260680" y="19700"/>
                </a:cubicBezTo>
                <a:cubicBezTo>
                  <a:pt x="1242026" y="30063"/>
                  <a:pt x="1222503" y="40121"/>
                  <a:pt x="1207414" y="55210"/>
                </a:cubicBezTo>
                <a:cubicBezTo>
                  <a:pt x="1195291" y="67333"/>
                  <a:pt x="1179827" y="85121"/>
                  <a:pt x="1163026" y="90721"/>
                </a:cubicBezTo>
                <a:cubicBezTo>
                  <a:pt x="1145949" y="96413"/>
                  <a:pt x="1127470" y="96379"/>
                  <a:pt x="1109760" y="99599"/>
                </a:cubicBezTo>
                <a:cubicBezTo>
                  <a:pt x="1094914" y="102298"/>
                  <a:pt x="1080075" y="105083"/>
                  <a:pt x="1065372" y="108476"/>
                </a:cubicBezTo>
                <a:cubicBezTo>
                  <a:pt x="1041594" y="113963"/>
                  <a:pt x="1017500" y="118515"/>
                  <a:pt x="994350" y="126232"/>
                </a:cubicBezTo>
                <a:cubicBezTo>
                  <a:pt x="929509" y="147845"/>
                  <a:pt x="959241" y="139448"/>
                  <a:pt x="905574" y="152865"/>
                </a:cubicBezTo>
                <a:cubicBezTo>
                  <a:pt x="891255" y="167183"/>
                  <a:pt x="880783" y="179976"/>
                  <a:pt x="861185" y="188375"/>
                </a:cubicBezTo>
                <a:cubicBezTo>
                  <a:pt x="849971" y="193181"/>
                  <a:pt x="837407" y="193901"/>
                  <a:pt x="825675" y="197253"/>
                </a:cubicBezTo>
                <a:cubicBezTo>
                  <a:pt x="816677" y="199824"/>
                  <a:pt x="807920" y="203172"/>
                  <a:pt x="799042" y="206131"/>
                </a:cubicBezTo>
                <a:cubicBezTo>
                  <a:pt x="766197" y="238974"/>
                  <a:pt x="788249" y="219244"/>
                  <a:pt x="728020" y="259397"/>
                </a:cubicBezTo>
                <a:lnTo>
                  <a:pt x="701387" y="277152"/>
                </a:lnTo>
                <a:cubicBezTo>
                  <a:pt x="695469" y="286030"/>
                  <a:pt x="691829" y="296955"/>
                  <a:pt x="683632" y="303785"/>
                </a:cubicBezTo>
                <a:cubicBezTo>
                  <a:pt x="642807" y="337805"/>
                  <a:pt x="644517" y="306189"/>
                  <a:pt x="594855" y="339296"/>
                </a:cubicBezTo>
                <a:cubicBezTo>
                  <a:pt x="577100" y="351133"/>
                  <a:pt x="560675" y="365262"/>
                  <a:pt x="541589" y="374806"/>
                </a:cubicBezTo>
                <a:cubicBezTo>
                  <a:pt x="529752" y="380725"/>
                  <a:pt x="518366" y="387647"/>
                  <a:pt x="506079" y="392562"/>
                </a:cubicBezTo>
                <a:cubicBezTo>
                  <a:pt x="488702" y="399513"/>
                  <a:pt x="452812" y="410317"/>
                  <a:pt x="452812" y="410317"/>
                </a:cubicBezTo>
                <a:cubicBezTo>
                  <a:pt x="432098" y="431032"/>
                  <a:pt x="415044" y="456211"/>
                  <a:pt x="390669" y="472461"/>
                </a:cubicBezTo>
                <a:cubicBezTo>
                  <a:pt x="381791" y="478379"/>
                  <a:pt x="372137" y="483272"/>
                  <a:pt x="364036" y="490216"/>
                </a:cubicBezTo>
                <a:cubicBezTo>
                  <a:pt x="351326" y="501110"/>
                  <a:pt x="340362" y="513890"/>
                  <a:pt x="328525" y="525727"/>
                </a:cubicBezTo>
                <a:cubicBezTo>
                  <a:pt x="319647" y="534605"/>
                  <a:pt x="308856" y="541914"/>
                  <a:pt x="301892" y="552360"/>
                </a:cubicBezTo>
                <a:cubicBezTo>
                  <a:pt x="295974" y="561238"/>
                  <a:pt x="290802" y="570662"/>
                  <a:pt x="284137" y="578993"/>
                </a:cubicBezTo>
                <a:cubicBezTo>
                  <a:pt x="278908" y="585529"/>
                  <a:pt x="271739" y="590318"/>
                  <a:pt x="266381" y="596748"/>
                </a:cubicBezTo>
                <a:cubicBezTo>
                  <a:pt x="256909" y="608115"/>
                  <a:pt x="248348" y="620219"/>
                  <a:pt x="239748" y="632259"/>
                </a:cubicBezTo>
                <a:cubicBezTo>
                  <a:pt x="197347" y="691622"/>
                  <a:pt x="242431" y="626893"/>
                  <a:pt x="213115" y="685525"/>
                </a:cubicBezTo>
                <a:cubicBezTo>
                  <a:pt x="208343" y="695068"/>
                  <a:pt x="200132" y="702615"/>
                  <a:pt x="195360" y="712158"/>
                </a:cubicBezTo>
                <a:cubicBezTo>
                  <a:pt x="191175" y="720528"/>
                  <a:pt x="193099" y="732174"/>
                  <a:pt x="186482" y="738791"/>
                </a:cubicBezTo>
                <a:cubicBezTo>
                  <a:pt x="179865" y="745408"/>
                  <a:pt x="168727" y="744710"/>
                  <a:pt x="159849" y="747669"/>
                </a:cubicBezTo>
                <a:cubicBezTo>
                  <a:pt x="156890" y="756547"/>
                  <a:pt x="155787" y="766278"/>
                  <a:pt x="150972" y="774302"/>
                </a:cubicBezTo>
                <a:cubicBezTo>
                  <a:pt x="139353" y="793667"/>
                  <a:pt x="116204" y="800563"/>
                  <a:pt x="97706" y="809812"/>
                </a:cubicBezTo>
                <a:cubicBezTo>
                  <a:pt x="77303" y="871018"/>
                  <a:pt x="93184" y="849844"/>
                  <a:pt x="62195" y="880834"/>
                </a:cubicBezTo>
                <a:cubicBezTo>
                  <a:pt x="59236" y="889712"/>
                  <a:pt x="55152" y="898291"/>
                  <a:pt x="53317" y="907467"/>
                </a:cubicBezTo>
                <a:cubicBezTo>
                  <a:pt x="51094" y="918585"/>
                  <a:pt x="39967" y="1008193"/>
                  <a:pt x="35562" y="1022876"/>
                </a:cubicBezTo>
                <a:cubicBezTo>
                  <a:pt x="31759" y="1035552"/>
                  <a:pt x="23020" y="1046223"/>
                  <a:pt x="17807" y="1058387"/>
                </a:cubicBezTo>
                <a:cubicBezTo>
                  <a:pt x="14121" y="1066988"/>
                  <a:pt x="11888" y="1076142"/>
                  <a:pt x="8929" y="1085020"/>
                </a:cubicBezTo>
                <a:cubicBezTo>
                  <a:pt x="5970" y="1108694"/>
                  <a:pt x="51" y="1132183"/>
                  <a:pt x="51" y="1156041"/>
                </a:cubicBezTo>
                <a:cubicBezTo>
                  <a:pt x="51" y="1168242"/>
                  <a:pt x="-1223" y="1184784"/>
                  <a:pt x="8929" y="1191552"/>
                </a:cubicBezTo>
                <a:cubicBezTo>
                  <a:pt x="29233" y="1205088"/>
                  <a:pt x="56800" y="1201590"/>
                  <a:pt x="79950" y="1209307"/>
                </a:cubicBezTo>
                <a:lnTo>
                  <a:pt x="106583" y="1218185"/>
                </a:lnTo>
                <a:cubicBezTo>
                  <a:pt x="121379" y="1215226"/>
                  <a:pt x="136242" y="1212580"/>
                  <a:pt x="150972" y="1209307"/>
                </a:cubicBezTo>
                <a:cubicBezTo>
                  <a:pt x="162882" y="1206660"/>
                  <a:pt x="174281" y="1200430"/>
                  <a:pt x="186482" y="1200430"/>
                </a:cubicBezTo>
                <a:cubicBezTo>
                  <a:pt x="198683" y="1200430"/>
                  <a:pt x="210156" y="1206348"/>
                  <a:pt x="221993" y="1209307"/>
                </a:cubicBezTo>
                <a:cubicBezTo>
                  <a:pt x="293014" y="1206348"/>
                  <a:pt x="364155" y="1205494"/>
                  <a:pt x="435057" y="1200430"/>
                </a:cubicBezTo>
                <a:cubicBezTo>
                  <a:pt x="469381" y="1197978"/>
                  <a:pt x="466866" y="1188741"/>
                  <a:pt x="497201" y="1182674"/>
                </a:cubicBezTo>
                <a:cubicBezTo>
                  <a:pt x="532502" y="1175614"/>
                  <a:pt x="568222" y="1170837"/>
                  <a:pt x="603733" y="1164919"/>
                </a:cubicBezTo>
                <a:cubicBezTo>
                  <a:pt x="621488" y="1159001"/>
                  <a:pt x="640259" y="1155534"/>
                  <a:pt x="656999" y="1147164"/>
                </a:cubicBezTo>
                <a:cubicBezTo>
                  <a:pt x="700880" y="1125223"/>
                  <a:pt x="679955" y="1133593"/>
                  <a:pt x="719143" y="1120531"/>
                </a:cubicBezTo>
                <a:cubicBezTo>
                  <a:pt x="764130" y="1075541"/>
                  <a:pt x="705909" y="1128472"/>
                  <a:pt x="763531" y="1093898"/>
                </a:cubicBezTo>
                <a:cubicBezTo>
                  <a:pt x="770708" y="1089592"/>
                  <a:pt x="773800" y="1079885"/>
                  <a:pt x="781286" y="1076142"/>
                </a:cubicBezTo>
                <a:cubicBezTo>
                  <a:pt x="822509" y="1055530"/>
                  <a:pt x="847671" y="1050668"/>
                  <a:pt x="887818" y="1040632"/>
                </a:cubicBezTo>
                <a:cubicBezTo>
                  <a:pt x="893737" y="1031754"/>
                  <a:pt x="898029" y="1021544"/>
                  <a:pt x="905574" y="1013999"/>
                </a:cubicBezTo>
                <a:cubicBezTo>
                  <a:pt x="930541" y="989032"/>
                  <a:pt x="949759" y="993318"/>
                  <a:pt x="985473" y="987366"/>
                </a:cubicBezTo>
                <a:cubicBezTo>
                  <a:pt x="994351" y="984407"/>
                  <a:pt x="1005489" y="985105"/>
                  <a:pt x="1012106" y="978488"/>
                </a:cubicBezTo>
                <a:cubicBezTo>
                  <a:pt x="1059453" y="931140"/>
                  <a:pt x="976594" y="966652"/>
                  <a:pt x="1047616" y="942977"/>
                </a:cubicBezTo>
                <a:cubicBezTo>
                  <a:pt x="1098622" y="891972"/>
                  <a:pt x="1072154" y="905206"/>
                  <a:pt x="1118638" y="889711"/>
                </a:cubicBezTo>
                <a:cubicBezTo>
                  <a:pt x="1130475" y="880833"/>
                  <a:pt x="1140914" y="869695"/>
                  <a:pt x="1154148" y="863078"/>
                </a:cubicBezTo>
                <a:cubicBezTo>
                  <a:pt x="1165061" y="857622"/>
                  <a:pt x="1179312" y="860668"/>
                  <a:pt x="1189659" y="854201"/>
                </a:cubicBezTo>
                <a:cubicBezTo>
                  <a:pt x="1203855" y="845329"/>
                  <a:pt x="1209289" y="823984"/>
                  <a:pt x="1225170" y="818690"/>
                </a:cubicBezTo>
                <a:lnTo>
                  <a:pt x="1278436" y="800935"/>
                </a:lnTo>
                <a:cubicBezTo>
                  <a:pt x="1284354" y="795016"/>
                  <a:pt x="1291885" y="790356"/>
                  <a:pt x="1296191" y="783179"/>
                </a:cubicBezTo>
                <a:cubicBezTo>
                  <a:pt x="1301006" y="775155"/>
                  <a:pt x="1299078" y="763735"/>
                  <a:pt x="1305069" y="756546"/>
                </a:cubicBezTo>
                <a:cubicBezTo>
                  <a:pt x="1314541" y="745179"/>
                  <a:pt x="1328742" y="738791"/>
                  <a:pt x="1340579" y="729913"/>
                </a:cubicBezTo>
                <a:cubicBezTo>
                  <a:pt x="1343538" y="718076"/>
                  <a:pt x="1344651" y="705617"/>
                  <a:pt x="1349457" y="694402"/>
                </a:cubicBezTo>
                <a:cubicBezTo>
                  <a:pt x="1363352" y="661981"/>
                  <a:pt x="1401532" y="639766"/>
                  <a:pt x="1420479" y="614503"/>
                </a:cubicBezTo>
                <a:lnTo>
                  <a:pt x="1447112" y="578993"/>
                </a:lnTo>
                <a:cubicBezTo>
                  <a:pt x="1468305" y="515409"/>
                  <a:pt x="1438007" y="588141"/>
                  <a:pt x="1482622" y="534604"/>
                </a:cubicBezTo>
                <a:cubicBezTo>
                  <a:pt x="1491094" y="524437"/>
                  <a:pt x="1493037" y="510105"/>
                  <a:pt x="1500378" y="499094"/>
                </a:cubicBezTo>
                <a:cubicBezTo>
                  <a:pt x="1505021" y="492130"/>
                  <a:pt x="1512904" y="487874"/>
                  <a:pt x="1518133" y="481338"/>
                </a:cubicBezTo>
                <a:cubicBezTo>
                  <a:pt x="1524798" y="473006"/>
                  <a:pt x="1529970" y="463583"/>
                  <a:pt x="1535888" y="454705"/>
                </a:cubicBezTo>
                <a:cubicBezTo>
                  <a:pt x="1532929" y="433991"/>
                  <a:pt x="1536369" y="411278"/>
                  <a:pt x="1527011" y="392562"/>
                </a:cubicBezTo>
                <a:cubicBezTo>
                  <a:pt x="1522826" y="384192"/>
                  <a:pt x="1505569" y="391470"/>
                  <a:pt x="1500378" y="383684"/>
                </a:cubicBezTo>
                <a:cubicBezTo>
                  <a:pt x="1492008" y="371129"/>
                  <a:pt x="1495470" y="353853"/>
                  <a:pt x="1491500" y="339296"/>
                </a:cubicBezTo>
                <a:cubicBezTo>
                  <a:pt x="1486576" y="321240"/>
                  <a:pt x="1473745" y="286030"/>
                  <a:pt x="1473745" y="286030"/>
                </a:cubicBezTo>
                <a:cubicBezTo>
                  <a:pt x="1470786" y="259397"/>
                  <a:pt x="1471366" y="232128"/>
                  <a:pt x="1464867" y="206131"/>
                </a:cubicBezTo>
                <a:cubicBezTo>
                  <a:pt x="1462279" y="195780"/>
                  <a:pt x="1451884" y="189041"/>
                  <a:pt x="1447112" y="179498"/>
                </a:cubicBezTo>
                <a:cubicBezTo>
                  <a:pt x="1442927" y="171128"/>
                  <a:pt x="1441193" y="161743"/>
                  <a:pt x="1438234" y="152865"/>
                </a:cubicBezTo>
                <a:cubicBezTo>
                  <a:pt x="1437011" y="143083"/>
                  <a:pt x="1433442" y="76815"/>
                  <a:pt x="1420479" y="55210"/>
                </a:cubicBezTo>
                <a:cubicBezTo>
                  <a:pt x="1408571" y="35363"/>
                  <a:pt x="1402723" y="7862"/>
                  <a:pt x="1376090" y="1944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715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59179"/>
            <a:ext cx="10515600" cy="1325563"/>
          </a:xfrm>
        </p:spPr>
        <p:txBody>
          <a:bodyPr/>
          <a:lstStyle/>
          <a:p>
            <a:r>
              <a:rPr lang="en-US" dirty="0"/>
              <a:t>Example: Classical Electrodynamics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6641"/>
            <a:ext cx="10515600" cy="4351338"/>
          </a:xfrm>
        </p:spPr>
        <p:txBody>
          <a:bodyPr/>
          <a:lstStyle/>
          <a:p>
            <a:r>
              <a:rPr lang="en-US" dirty="0"/>
              <a:t>Developed a procedure to derive explicitly gauge invariant </a:t>
            </a:r>
            <a:r>
              <a:rPr lang="en-US" dirty="0" err="1"/>
              <a:t>Lagrangian</a:t>
            </a:r>
            <a:r>
              <a:rPr lang="en-US" dirty="0"/>
              <a:t> densities from completely general scalars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313205"/>
            <a:ext cx="9410700" cy="695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17648"/>
            <a:ext cx="12192000" cy="2040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075" y="3555901"/>
            <a:ext cx="3371850" cy="714375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5782962" y="3105665"/>
            <a:ext cx="930876" cy="51898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782962" y="4351302"/>
            <a:ext cx="930876" cy="51898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4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Classical Electrodynamics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procedure led to the classical electrodynamics model,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E2D1AD-DA09-4398-8A7A-92EE116A6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711" y="2968340"/>
            <a:ext cx="3571875" cy="1076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4F0531-1099-45B3-8451-54E877FB2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711" y="4389626"/>
            <a:ext cx="8343900" cy="990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1D50EB-547F-4557-9EA9-56EB4BFCD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161" y="3044540"/>
            <a:ext cx="32194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55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14F6A-23CE-49E8-9912-9F400EFAF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325563"/>
          </a:xfrm>
        </p:spPr>
        <p:txBody>
          <a:bodyPr/>
          <a:lstStyle/>
          <a:p>
            <a:r>
              <a:rPr lang="en-CA" dirty="0"/>
              <a:t>Higher Order, Second Rank Tensor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B783A-9AE2-4404-88CF-D272CD86A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748"/>
            <a:ext cx="10515600" cy="5210811"/>
          </a:xfrm>
        </p:spPr>
        <p:txBody>
          <a:bodyPr>
            <a:normAutofit/>
          </a:bodyPr>
          <a:lstStyle/>
          <a:p>
            <a:r>
              <a:rPr lang="en-CA" dirty="0"/>
              <a:t>First order quadratic terms do not yield a complete gauge invariant model, however in the second order,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We have a completely gauge invariant model under the spin-2 gauge transformation,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D73BC4-9E94-4378-A88C-CF58D82E0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2758281"/>
            <a:ext cx="11525250" cy="2486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466156-1DD4-48E3-B071-E90CFC702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695" y="5927768"/>
            <a:ext cx="5483225" cy="87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61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14F6A-23CE-49E8-9912-9F400EFAF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505"/>
            <a:ext cx="10515600" cy="1325563"/>
          </a:xfrm>
        </p:spPr>
        <p:txBody>
          <a:bodyPr/>
          <a:lstStyle/>
          <a:p>
            <a:r>
              <a:rPr lang="en-CA" dirty="0"/>
              <a:t>Higher Order, Second Rank Tensor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B783A-9AE2-4404-88CF-D272CD86A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6068"/>
            <a:ext cx="10515600" cy="5210811"/>
          </a:xfrm>
        </p:spPr>
        <p:txBody>
          <a:bodyPr>
            <a:normAutofit/>
          </a:bodyPr>
          <a:lstStyle/>
          <a:p>
            <a:r>
              <a:rPr lang="en-CA" dirty="0"/>
              <a:t>System decouples into 3 independently gauge invariant terms,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After factoring these are contractions of the linearized Riemann tensor, Ricci tensor and Ricci scalar,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F1889C-9380-4866-8D6F-BF5AEDBE5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76132"/>
            <a:ext cx="10744200" cy="2543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3D8ED4-0E83-4BA4-8C5E-FB24703F2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5511482"/>
            <a:ext cx="533400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57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Linearized Gauss-Bonnet Gravity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Repeating the procedure for this higher order combination has a unique solution of the linearized Gauss-Bonnet model, with 0 contribution to the EOM,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35" y="3277209"/>
            <a:ext cx="7248525" cy="857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2644F8-C165-4E8C-80F1-76F29EFB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58" y="4552132"/>
            <a:ext cx="10139680" cy="194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05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01899-1D6C-4AD2-AA44-6016F474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787C2-3B36-43A7-A095-5EE160C6A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Axiomatic approach to physics was used to derive classical electrodynamics and linearized Gauss-Bonnet gravity from a common set of axioms</a:t>
            </a:r>
          </a:p>
          <a:p>
            <a:endParaRPr lang="en-CA" dirty="0"/>
          </a:p>
          <a:p>
            <a:r>
              <a:rPr lang="en-CA" dirty="0"/>
              <a:t>Additional results, such as the general class of spin-2 </a:t>
            </a:r>
            <a:r>
              <a:rPr lang="en-CA" dirty="0" err="1"/>
              <a:t>Lagrangians</a:t>
            </a:r>
            <a:r>
              <a:rPr lang="en-CA" dirty="0"/>
              <a:t> from which the </a:t>
            </a:r>
            <a:r>
              <a:rPr lang="en-CA" dirty="0" err="1"/>
              <a:t>Fierz</a:t>
            </a:r>
            <a:r>
              <a:rPr lang="en-CA" dirty="0"/>
              <a:t>-Pauli action can be obtain, are in the paper</a:t>
            </a:r>
          </a:p>
          <a:p>
            <a:endParaRPr lang="en-CA" dirty="0"/>
          </a:p>
          <a:p>
            <a:r>
              <a:rPr lang="en-CA" dirty="0"/>
              <a:t>Possible fundamentally important characteristic of complete gauge invariance is worth exploring further</a:t>
            </a:r>
          </a:p>
        </p:txBody>
      </p:sp>
    </p:spTree>
    <p:extLst>
      <p:ext uri="{BB962C8B-B14F-4D97-AF65-F5344CB8AC3E}">
        <p14:creationId xmlns:p14="http://schemas.microsoft.com/office/powerpoint/2010/main" val="219600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571</Words>
  <Application>Microsoft Office PowerPoint</Application>
  <PresentationFormat>Widescreen</PresentationFormat>
  <Paragraphs>149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1_Office Theme</vt:lpstr>
      <vt:lpstr>A connection between linearized Gauss-Bonnet gravity and classical electrodynamics</vt:lpstr>
      <vt:lpstr>PowerPoint Presentation</vt:lpstr>
      <vt:lpstr>Outline</vt:lpstr>
      <vt:lpstr>Motivation</vt:lpstr>
      <vt:lpstr>Example: Electrodynamics vs. Spin-2</vt:lpstr>
      <vt:lpstr>Questions</vt:lpstr>
      <vt:lpstr>Methodology</vt:lpstr>
      <vt:lpstr>Axiomatic Approach to Physics: One to One</vt:lpstr>
      <vt:lpstr>Axiomatic Approach to Physics: One to Many</vt:lpstr>
      <vt:lpstr>Noether’s Theorem</vt:lpstr>
      <vt:lpstr>Noether’s Theorem: Electrodynamics</vt:lpstr>
      <vt:lpstr>PowerPoint Presentation</vt:lpstr>
      <vt:lpstr>Procedure</vt:lpstr>
      <vt:lpstr>Basic Idea</vt:lpstr>
      <vt:lpstr>PowerPoint Presentation</vt:lpstr>
      <vt:lpstr>PowerPoint Presentation</vt:lpstr>
      <vt:lpstr>PowerPoint Presentation</vt:lpstr>
      <vt:lpstr>Example: Classical Electrodynamics</vt:lpstr>
      <vt:lpstr>Example: Classical Electrodynamics</vt:lpstr>
      <vt:lpstr>Higher Order, Second Rank Tensor Potential</vt:lpstr>
      <vt:lpstr>Higher Order, Second Rank Tensor Potential</vt:lpstr>
      <vt:lpstr>Linearized Gauss-Bonnet Gravity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Procedures for Manifestly Gauge Invariant Classical Field Theories</dc:title>
  <dc:creator>Natalia</dc:creator>
  <cp:lastModifiedBy>Mark Baker</cp:lastModifiedBy>
  <cp:revision>48</cp:revision>
  <dcterms:created xsi:type="dcterms:W3CDTF">2018-04-18T22:49:26Z</dcterms:created>
  <dcterms:modified xsi:type="dcterms:W3CDTF">2019-06-01T04:26:13Z</dcterms:modified>
</cp:coreProperties>
</file>