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76"/>
  </p:normalViewPr>
  <p:slideViewPr>
    <p:cSldViewPr snapToGrid="0">
      <p:cViewPr varScale="1">
        <p:scale>
          <a:sx n="114" d="100"/>
          <a:sy n="114" d="100"/>
        </p:scale>
        <p:origin x="5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01"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02"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103"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104"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105"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9995C068-B2CB-49A4-8276-7D61564809ED}"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701640" y="4415040"/>
            <a:ext cx="5604120" cy="41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216000" indent="-21276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 In building the MDF at SNS, we do not have to focus on flux as much as we would on a stand-alone facility:</a:t>
            </a:r>
            <a:endParaRPr lang="en-US" sz="1200" b="0" strike="noStrike" spc="-1">
              <a:latin typeface="Arial"/>
            </a:endParaRPr>
          </a:p>
          <a:p>
            <a:pPr marL="726840" lvl="1" indent="-26604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SNS doesn't need another beamline - this is for source technology demonstration - dedicated, single-use optimization</a:t>
            </a:r>
            <a:endParaRPr lang="en-US" sz="1200" b="0" strike="noStrike" spc="-1">
              <a:latin typeface="Arial"/>
            </a:endParaRPr>
          </a:p>
          <a:p>
            <a:pPr marL="726840" lvl="1" indent="-26604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A small source would never begin to compete on flux; just don't worry about it</a:t>
            </a:r>
            <a:endParaRPr lang="en-US" sz="1200" b="0" strike="noStrike" spc="-1">
              <a:latin typeface="Arial"/>
            </a:endParaRPr>
          </a:p>
          <a:p>
            <a:pPr marL="726840" lvl="1" indent="-26604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Prototypical nature is more important than flux anyway</a:t>
            </a:r>
            <a:endParaRPr lang="en-US" sz="1200" b="0" strike="noStrike" spc="-1">
              <a:latin typeface="Arial"/>
            </a:endParaRPr>
          </a:p>
          <a:p>
            <a:pPr marL="739440" indent="-266040">
              <a:lnSpc>
                <a:spcPct val="100000"/>
              </a:lnSpc>
              <a:spcBef>
                <a:spcPts val="448"/>
              </a:spcBef>
              <a:tabLst>
                <a:tab pos="0" algn="l"/>
              </a:tabLst>
            </a:pPr>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701640" y="4415040"/>
            <a:ext cx="5602680" cy="41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marL="216000" indent="-21132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 In building the MDF at SNS, we do not have to focus on flux as much as we would on a stand-alone facility:</a:t>
            </a:r>
            <a:endParaRPr lang="en-US" sz="1200" b="0" strike="noStrike" spc="-1">
              <a:latin typeface="Arial"/>
            </a:endParaRPr>
          </a:p>
          <a:p>
            <a:pPr marL="726840" lvl="1" indent="-26460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SNS doesn't need another beamline - this is for source technology demonstration - dedicated, single-use optimization</a:t>
            </a:r>
            <a:endParaRPr lang="en-US" sz="1200" b="0" strike="noStrike" spc="-1">
              <a:latin typeface="Arial"/>
            </a:endParaRPr>
          </a:p>
          <a:p>
            <a:pPr marL="726840" lvl="1" indent="-26460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A small source would never begin to compete on flux; just don't worry about it</a:t>
            </a:r>
            <a:endParaRPr lang="en-US" sz="1200" b="0" strike="noStrike" spc="-1">
              <a:latin typeface="Arial"/>
            </a:endParaRPr>
          </a:p>
          <a:p>
            <a:pPr marL="726840" lvl="1" indent="-264600">
              <a:lnSpc>
                <a:spcPct val="100000"/>
              </a:lnSpc>
              <a:spcBef>
                <a:spcPts val="448"/>
              </a:spcBef>
              <a:buClr>
                <a:srgbClr val="000000"/>
              </a:buClr>
              <a:buSzPct val="45000"/>
              <a:buFont typeface="Wingdings 2" charset="2"/>
              <a:buChar char=""/>
            </a:pPr>
            <a:r>
              <a:rPr lang="en-US" sz="1200" b="0" strike="noStrike" spc="-1">
                <a:solidFill>
                  <a:srgbClr val="000000"/>
                </a:solidFill>
                <a:latin typeface="Times New Roman"/>
                <a:ea typeface="WenQuanYi Zen Hei"/>
              </a:rPr>
              <a:t>Prototypical nature is more important than flux anyway</a:t>
            </a:r>
            <a:endParaRPr lang="en-US" sz="1200" b="0" strike="noStrike" spc="-1">
              <a:latin typeface="Arial"/>
            </a:endParaRPr>
          </a:p>
          <a:p>
            <a:pPr marL="739440" indent="-264600">
              <a:lnSpc>
                <a:spcPct val="100000"/>
              </a:lnSpc>
              <a:spcBef>
                <a:spcPts val="448"/>
              </a:spcBef>
              <a:tabLst>
                <a:tab pos="0" algn="l"/>
              </a:tabLst>
            </a:pPr>
            <a:endParaRPr lang="en-US" sz="12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701640" y="4415040"/>
            <a:ext cx="5604120" cy="41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448"/>
              </a:spcBef>
            </a:pPr>
            <a:r>
              <a:rPr lang="en-US" sz="1200" b="0" strike="noStrike" spc="-1">
                <a:solidFill>
                  <a:srgbClr val="000000"/>
                </a:solidFill>
                <a:latin typeface="Times New Roman"/>
                <a:ea typeface="WenQuanYi Zen Hei"/>
              </a:rPr>
              <a:t>With the SNS front-end copy that makes up the BTF, we get “forced” into a different source configuration than we might choose if we started from scratch.  This changes our optimization process, which at least for exploration purposes offers the chance at significantly different features and gains. </a:t>
            </a:r>
            <a:endParaRPr lang="en-US"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701640" y="4415040"/>
            <a:ext cx="5604120" cy="41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448"/>
              </a:spcBef>
            </a:pPr>
            <a:r>
              <a:rPr lang="en-US" sz="1200" b="0" strike="noStrike" spc="-1">
                <a:solidFill>
                  <a:srgbClr val="000000"/>
                </a:solidFill>
                <a:latin typeface="Times New Roman"/>
                <a:ea typeface="WenQuanYi Zen Hei"/>
              </a:rPr>
              <a:t>With the SNS front-end copy that makes up the BTF, we get “forced” into a different source configuration than we might choose if we started from scratch.  This changes our optimization process, which at least for exploration purposes offers the chance at significantly different features and gains. </a:t>
            </a:r>
            <a:endParaRPr lang="en-US"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ustomShape 1"/>
          <p:cNvSpPr/>
          <p:nvPr/>
        </p:nvSpPr>
        <p:spPr>
          <a:xfrm>
            <a:off x="701640" y="4415040"/>
            <a:ext cx="5604480" cy="4181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4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5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8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9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9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9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9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9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9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 name="Picture 17"/>
          <p:cNvPicPr/>
          <p:nvPr/>
        </p:nvPicPr>
        <p:blipFill>
          <a:blip r:embed="rId14"/>
          <a:stretch/>
        </p:blipFill>
        <p:spPr>
          <a:xfrm>
            <a:off x="405720" y="6452640"/>
            <a:ext cx="2110680" cy="300240"/>
          </a:xfrm>
          <a:prstGeom prst="rect">
            <a:avLst/>
          </a:prstGeom>
          <a:ln>
            <a:noFill/>
          </a:ln>
        </p:spPr>
      </p:pic>
      <p:sp>
        <p:nvSpPr>
          <p:cNvPr id="16" name="CustomShape 1" hidden="1"/>
          <p:cNvSpPr/>
          <p:nvPr/>
        </p:nvSpPr>
        <p:spPr>
          <a:xfrm flipH="1">
            <a:off x="-5760" y="6626160"/>
            <a:ext cx="279000" cy="1508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230040" algn="l"/>
              </a:tabLst>
            </a:pPr>
            <a:fld id="{1B181C83-F69F-46C7-B0D4-97F838C78A52}" type="slidenum">
              <a:rPr lang="en-US" sz="900" b="0" strike="noStrike" spc="-1">
                <a:solidFill>
                  <a:srgbClr val="000000"/>
                </a:solidFill>
                <a:latin typeface="Century Gothic"/>
                <a:ea typeface="DejaVu Sans"/>
              </a:rPr>
              <a:t>‹#›</a:t>
            </a:fld>
            <a:endParaRPr lang="en-US" sz="900" b="0" strike="noStrike" spc="-1">
              <a:latin typeface="Arial"/>
            </a:endParaRPr>
          </a:p>
        </p:txBody>
      </p:sp>
      <p:sp>
        <p:nvSpPr>
          <p:cNvPr id="2" name="CustomShape 2" hidden="1"/>
          <p:cNvSpPr/>
          <p:nvPr/>
        </p:nvSpPr>
        <p:spPr>
          <a:xfrm>
            <a:off x="0" y="320040"/>
            <a:ext cx="272880" cy="6536520"/>
          </a:xfrm>
          <a:prstGeom prst="rect">
            <a:avLst/>
          </a:prstGeom>
          <a:solidFill>
            <a:schemeClr val="tx2"/>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3" name="CustomShape 3" hidden="1"/>
          <p:cNvSpPr/>
          <p:nvPr/>
        </p:nvSpPr>
        <p:spPr>
          <a:xfrm flipH="1">
            <a:off x="-5760" y="6616440"/>
            <a:ext cx="279000" cy="1508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230040" algn="l"/>
              </a:tabLst>
            </a:pPr>
            <a:fld id="{B971E311-F081-4A1F-98A1-B1A7A5E83D1A}" type="slidenum">
              <a:rPr lang="en-US" sz="900" b="0" strike="noStrike" spc="-1">
                <a:solidFill>
                  <a:srgbClr val="000000"/>
                </a:solidFill>
                <a:latin typeface="Century Gothic"/>
                <a:ea typeface="DejaVu Sans"/>
              </a:rPr>
              <a:t>‹#›</a:t>
            </a:fld>
            <a:endParaRPr lang="en-US" sz="900" b="0" strike="noStrike" spc="-1">
              <a:latin typeface="Arial"/>
            </a:endParaRPr>
          </a:p>
        </p:txBody>
      </p:sp>
      <p:sp>
        <p:nvSpPr>
          <p:cNvPr id="4" name="CustomShape 4" hidden="1"/>
          <p:cNvSpPr/>
          <p:nvPr/>
        </p:nvSpPr>
        <p:spPr>
          <a:xfrm>
            <a:off x="8010360" y="6583680"/>
            <a:ext cx="3859200" cy="18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BFBFBF"/>
                </a:solidFill>
                <a:latin typeface="Century Gothic"/>
                <a:ea typeface="DejaVu Sans"/>
              </a:rPr>
              <a:t> </a:t>
            </a:r>
            <a:endParaRPr lang="en-US" sz="1000" b="0" strike="noStrike" spc="-1">
              <a:latin typeface="Arial"/>
            </a:endParaRPr>
          </a:p>
        </p:txBody>
      </p:sp>
      <p:sp>
        <p:nvSpPr>
          <p:cNvPr id="5" name="CustomShape 5" hidden="1"/>
          <p:cNvSpPr/>
          <p:nvPr/>
        </p:nvSpPr>
        <p:spPr>
          <a:xfrm>
            <a:off x="9821880" y="6302160"/>
            <a:ext cx="203652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BFBF"/>
                </a:solidFill>
                <a:latin typeface="Arial"/>
                <a:ea typeface="DejaVu Sans"/>
              </a:rPr>
              <a:t>Presentation Name</a:t>
            </a:r>
            <a:endParaRPr lang="en-US" sz="1000" b="0" strike="noStrike" spc="-1">
              <a:latin typeface="Arial"/>
            </a:endParaRPr>
          </a:p>
          <a:p>
            <a:pPr>
              <a:lnSpc>
                <a:spcPct val="100000"/>
              </a:lnSpc>
            </a:pPr>
            <a:r>
              <a:rPr lang="en-US" sz="1000" b="0" strike="noStrike" spc="-1">
                <a:solidFill>
                  <a:srgbClr val="BFBFBF"/>
                </a:solidFill>
                <a:latin typeface="Arial"/>
                <a:ea typeface="DejaVu Sans"/>
              </a:rPr>
              <a:t>Date</a:t>
            </a:r>
            <a:endParaRPr lang="en-US" sz="1000" b="0" strike="noStrike" spc="-1">
              <a:latin typeface="Arial"/>
            </a:endParaRPr>
          </a:p>
        </p:txBody>
      </p:sp>
      <p:sp>
        <p:nvSpPr>
          <p:cNvPr id="6" name="CustomShape 6"/>
          <p:cNvSpPr/>
          <p:nvPr/>
        </p:nvSpPr>
        <p:spPr>
          <a:xfrm>
            <a:off x="0" y="320040"/>
            <a:ext cx="272880" cy="509400"/>
          </a:xfrm>
          <a:prstGeom prst="rect">
            <a:avLst/>
          </a:prstGeom>
          <a:solidFill>
            <a:schemeClr val="tx2"/>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7" name="CustomShape 7"/>
          <p:cNvSpPr/>
          <p:nvPr/>
        </p:nvSpPr>
        <p:spPr>
          <a:xfrm>
            <a:off x="274320" y="320040"/>
            <a:ext cx="1411200" cy="509400"/>
          </a:xfrm>
          <a:prstGeom prst="rect">
            <a:avLst/>
          </a:prstGeom>
          <a:solidFill>
            <a:schemeClr val="bg2">
              <a:lumMod val="85000"/>
            </a:schemeClr>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pic>
        <p:nvPicPr>
          <p:cNvPr id="8" name="Picture 4"/>
          <p:cNvPicPr/>
          <p:nvPr/>
        </p:nvPicPr>
        <p:blipFill>
          <a:blip r:embed="rId15"/>
          <a:stretch/>
        </p:blipFill>
        <p:spPr>
          <a:xfrm>
            <a:off x="274320" y="1074600"/>
            <a:ext cx="11333160" cy="4231800"/>
          </a:xfrm>
          <a:prstGeom prst="rect">
            <a:avLst/>
          </a:prstGeom>
          <a:ln>
            <a:noFill/>
          </a:ln>
        </p:spPr>
      </p:pic>
      <p:sp>
        <p:nvSpPr>
          <p:cNvPr id="9" name="CustomShape 8"/>
          <p:cNvSpPr/>
          <p:nvPr/>
        </p:nvSpPr>
        <p:spPr>
          <a:xfrm>
            <a:off x="267120" y="5343840"/>
            <a:ext cx="538344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000000"/>
                </a:solidFill>
                <a:latin typeface="Century Gothic"/>
                <a:ea typeface="DejaVu Sans"/>
              </a:rPr>
              <a:t>ORNL is managed by UT-Battelle, LLC for the US Department of Energy</a:t>
            </a:r>
            <a:endParaRPr lang="en-US" sz="1200" b="0" strike="noStrike" spc="-1">
              <a:latin typeface="Arial"/>
            </a:endParaRPr>
          </a:p>
        </p:txBody>
      </p:sp>
      <p:pic>
        <p:nvPicPr>
          <p:cNvPr id="10" name="Picture 12"/>
          <p:cNvPicPr/>
          <p:nvPr/>
        </p:nvPicPr>
        <p:blipFill>
          <a:blip r:embed="rId16"/>
          <a:stretch/>
        </p:blipFill>
        <p:spPr>
          <a:xfrm>
            <a:off x="413280" y="456120"/>
            <a:ext cx="1086840" cy="260280"/>
          </a:xfrm>
          <a:prstGeom prst="rect">
            <a:avLst/>
          </a:prstGeom>
          <a:ln>
            <a:noFill/>
          </a:ln>
        </p:spPr>
      </p:pic>
      <p:sp>
        <p:nvSpPr>
          <p:cNvPr id="11" name="CustomShape 9"/>
          <p:cNvSpPr/>
          <p:nvPr/>
        </p:nvSpPr>
        <p:spPr>
          <a:xfrm>
            <a:off x="6095880" y="0"/>
            <a:ext cx="6094440" cy="6856560"/>
          </a:xfrm>
          <a:custGeom>
            <a:avLst/>
            <a:gdLst/>
            <a:ahLst/>
            <a:cxnLst/>
            <a:rect l="l" t="t"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pic>
        <p:nvPicPr>
          <p:cNvPr id="12" name="Picture 13"/>
          <p:cNvPicPr/>
          <p:nvPr/>
        </p:nvPicPr>
        <p:blipFill>
          <a:blip r:embed="rId17"/>
          <a:stretch/>
        </p:blipFill>
        <p:spPr>
          <a:xfrm>
            <a:off x="9934560" y="5409360"/>
            <a:ext cx="1602360" cy="387000"/>
          </a:xfrm>
          <a:prstGeom prst="rect">
            <a:avLst/>
          </a:prstGeom>
          <a:ln>
            <a:noFill/>
          </a:ln>
        </p:spPr>
      </p:pic>
      <p:sp>
        <p:nvSpPr>
          <p:cNvPr id="13" name="PlaceHolder 10"/>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4" name="PlaceHolder 11"/>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 name="Picture 17"/>
          <p:cNvPicPr/>
          <p:nvPr/>
        </p:nvPicPr>
        <p:blipFill>
          <a:blip r:embed="rId14"/>
          <a:stretch/>
        </p:blipFill>
        <p:spPr>
          <a:xfrm>
            <a:off x="405720" y="6452640"/>
            <a:ext cx="2110680" cy="300240"/>
          </a:xfrm>
          <a:prstGeom prst="rect">
            <a:avLst/>
          </a:prstGeom>
          <a:ln>
            <a:noFill/>
          </a:ln>
        </p:spPr>
      </p:pic>
      <p:sp>
        <p:nvSpPr>
          <p:cNvPr id="52" name="CustomShape 1" hidden="1"/>
          <p:cNvSpPr/>
          <p:nvPr/>
        </p:nvSpPr>
        <p:spPr>
          <a:xfrm flipH="1">
            <a:off x="-5760" y="6626160"/>
            <a:ext cx="279000" cy="1508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230040" algn="l"/>
              </a:tabLst>
            </a:pPr>
            <a:fld id="{D24D41D0-E209-41EA-826E-78257C413FEF}" type="slidenum">
              <a:rPr lang="en-US" sz="900" b="0" strike="noStrike" spc="-1">
                <a:solidFill>
                  <a:srgbClr val="000000"/>
                </a:solidFill>
                <a:latin typeface="Century Gothic"/>
                <a:ea typeface="DejaVu Sans"/>
              </a:rPr>
              <a:t>‹#›</a:t>
            </a:fld>
            <a:endParaRPr lang="en-US" sz="900" b="0" strike="noStrike" spc="-1">
              <a:latin typeface="Arial"/>
            </a:endParaRPr>
          </a:p>
        </p:txBody>
      </p:sp>
      <p:sp>
        <p:nvSpPr>
          <p:cNvPr id="53" name="CustomShape 2" hidden="1"/>
          <p:cNvSpPr/>
          <p:nvPr/>
        </p:nvSpPr>
        <p:spPr>
          <a:xfrm>
            <a:off x="0" y="320040"/>
            <a:ext cx="272880" cy="6536520"/>
          </a:xfrm>
          <a:prstGeom prst="rect">
            <a:avLst/>
          </a:prstGeom>
          <a:solidFill>
            <a:schemeClr val="tx2"/>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54" name="CustomShape 3" hidden="1"/>
          <p:cNvSpPr/>
          <p:nvPr/>
        </p:nvSpPr>
        <p:spPr>
          <a:xfrm flipH="1">
            <a:off x="-5760" y="6616440"/>
            <a:ext cx="279000" cy="1508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230040" algn="l"/>
              </a:tabLst>
            </a:pPr>
            <a:fld id="{494E2347-4BD3-4C5D-AC1A-5AC01953D653}" type="slidenum">
              <a:rPr lang="en-US" sz="900" b="0" strike="noStrike" spc="-1">
                <a:solidFill>
                  <a:srgbClr val="000000"/>
                </a:solidFill>
                <a:latin typeface="Century Gothic"/>
                <a:ea typeface="DejaVu Sans"/>
              </a:rPr>
              <a:t>‹#›</a:t>
            </a:fld>
            <a:endParaRPr lang="en-US" sz="900" b="0" strike="noStrike" spc="-1">
              <a:latin typeface="Arial"/>
            </a:endParaRPr>
          </a:p>
        </p:txBody>
      </p:sp>
      <p:sp>
        <p:nvSpPr>
          <p:cNvPr id="55" name="CustomShape 4" hidden="1"/>
          <p:cNvSpPr/>
          <p:nvPr/>
        </p:nvSpPr>
        <p:spPr>
          <a:xfrm>
            <a:off x="8010360" y="6583680"/>
            <a:ext cx="3859200" cy="18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BFBFBF"/>
                </a:solidFill>
                <a:latin typeface="Century Gothic"/>
                <a:ea typeface="DejaVu Sans"/>
              </a:rPr>
              <a:t> </a:t>
            </a:r>
            <a:endParaRPr lang="en-US" sz="1000" b="0" strike="noStrike" spc="-1">
              <a:latin typeface="Arial"/>
            </a:endParaRPr>
          </a:p>
        </p:txBody>
      </p:sp>
      <p:sp>
        <p:nvSpPr>
          <p:cNvPr id="56" name="CustomShape 5" hidden="1"/>
          <p:cNvSpPr/>
          <p:nvPr/>
        </p:nvSpPr>
        <p:spPr>
          <a:xfrm>
            <a:off x="9821880" y="6302160"/>
            <a:ext cx="203652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BFBF"/>
                </a:solidFill>
                <a:latin typeface="Arial"/>
                <a:ea typeface="DejaVu Sans"/>
              </a:rPr>
              <a:t>Presentation Name</a:t>
            </a:r>
            <a:endParaRPr lang="en-US" sz="1000" b="0" strike="noStrike" spc="-1">
              <a:latin typeface="Arial"/>
            </a:endParaRPr>
          </a:p>
          <a:p>
            <a:pPr>
              <a:lnSpc>
                <a:spcPct val="100000"/>
              </a:lnSpc>
            </a:pPr>
            <a:r>
              <a:rPr lang="en-US" sz="1000" b="0" strike="noStrike" spc="-1">
                <a:solidFill>
                  <a:srgbClr val="BFBFBF"/>
                </a:solidFill>
                <a:latin typeface="Arial"/>
                <a:ea typeface="DejaVu Sans"/>
              </a:rPr>
              <a:t>Date</a:t>
            </a:r>
            <a:endParaRPr lang="en-US" sz="1000" b="0" strike="noStrike" spc="-1">
              <a:latin typeface="Arial"/>
            </a:endParaRPr>
          </a:p>
        </p:txBody>
      </p:sp>
      <p:sp>
        <p:nvSpPr>
          <p:cNvPr id="57" name="CustomShape 6"/>
          <p:cNvSpPr/>
          <p:nvPr/>
        </p:nvSpPr>
        <p:spPr>
          <a:xfrm>
            <a:off x="0" y="320040"/>
            <a:ext cx="272880" cy="6536520"/>
          </a:xfrm>
          <a:prstGeom prst="rect">
            <a:avLst/>
          </a:prstGeom>
          <a:solidFill>
            <a:schemeClr val="tx2"/>
          </a:solidFill>
          <a:ln>
            <a:noFill/>
          </a:ln>
          <a:effectLst>
            <a:outerShdw blurRad="44450" dist="14040" dir="5400000" algn="ctr" rotWithShape="0">
              <a:srgbClr val="000000">
                <a:alpha val="45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58" name="CustomShape 7"/>
          <p:cNvSpPr/>
          <p:nvPr/>
        </p:nvSpPr>
        <p:spPr>
          <a:xfrm flipH="1">
            <a:off x="-5760" y="6626160"/>
            <a:ext cx="279000" cy="1508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tabLst>
                <a:tab pos="230040" algn="l"/>
              </a:tabLst>
            </a:pPr>
            <a:fld id="{DAD7F9B8-F729-4A28-8F78-7E45151EBDDD}" type="slidenum">
              <a:rPr lang="en-US" sz="900" b="0" strike="noStrike" spc="-1">
                <a:solidFill>
                  <a:srgbClr val="000000"/>
                </a:solidFill>
                <a:latin typeface="Century Gothic"/>
                <a:ea typeface="DejaVu Sans"/>
              </a:rPr>
              <a:t>‹#›</a:t>
            </a:fld>
            <a:endParaRPr lang="en-US" sz="900" b="0" strike="noStrike" spc="-1">
              <a:latin typeface="Arial"/>
            </a:endParaRPr>
          </a:p>
        </p:txBody>
      </p:sp>
      <p:sp>
        <p:nvSpPr>
          <p:cNvPr id="59" name="CustomShape 8"/>
          <p:cNvSpPr/>
          <p:nvPr/>
        </p:nvSpPr>
        <p:spPr>
          <a:xfrm>
            <a:off x="8010360" y="6583680"/>
            <a:ext cx="3859200" cy="18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BFBFBF"/>
                </a:solidFill>
                <a:latin typeface="Century Gothic"/>
                <a:ea typeface="DejaVu Sans"/>
              </a:rPr>
              <a:t> </a:t>
            </a:r>
            <a:endParaRPr lang="en-US" sz="1000" b="0" strike="noStrike" spc="-1">
              <a:latin typeface="Arial"/>
            </a:endParaRPr>
          </a:p>
        </p:txBody>
      </p:sp>
      <p:pic>
        <p:nvPicPr>
          <p:cNvPr id="60" name="Picture 13"/>
          <p:cNvPicPr/>
          <p:nvPr/>
        </p:nvPicPr>
        <p:blipFill>
          <a:blip r:embed="rId14"/>
          <a:stretch/>
        </p:blipFill>
        <p:spPr>
          <a:xfrm>
            <a:off x="405720" y="6452640"/>
            <a:ext cx="2110680" cy="300240"/>
          </a:xfrm>
          <a:prstGeom prst="rect">
            <a:avLst/>
          </a:prstGeom>
          <a:ln>
            <a:noFill/>
          </a:ln>
        </p:spPr>
      </p:pic>
      <p:sp>
        <p:nvSpPr>
          <p:cNvPr id="61" name="CustomShape 9"/>
          <p:cNvSpPr/>
          <p:nvPr/>
        </p:nvSpPr>
        <p:spPr>
          <a:xfrm>
            <a:off x="9821880" y="6302160"/>
            <a:ext cx="2036520" cy="39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BFBFBF"/>
                </a:solidFill>
                <a:latin typeface="Arial"/>
                <a:ea typeface="DejaVu Sans"/>
              </a:rPr>
              <a:t>Status of ORNL MTS</a:t>
            </a:r>
            <a:endParaRPr lang="en-US" sz="1000" b="0" strike="noStrike" spc="-1">
              <a:latin typeface="Arial"/>
            </a:endParaRPr>
          </a:p>
          <a:p>
            <a:pPr>
              <a:lnSpc>
                <a:spcPct val="100000"/>
              </a:lnSpc>
            </a:pPr>
            <a:r>
              <a:rPr lang="en-US" sz="1000" b="0" strike="noStrike" spc="-1">
                <a:solidFill>
                  <a:srgbClr val="BFBFBF"/>
                </a:solidFill>
                <a:latin typeface="Arial"/>
                <a:ea typeface="DejaVu Sans"/>
              </a:rPr>
              <a:t>UCANS 11, February 2025</a:t>
            </a:r>
            <a:endParaRPr lang="en-US" sz="1000" b="0" strike="noStrike" spc="-1">
              <a:latin typeface="Arial"/>
            </a:endParaRPr>
          </a:p>
        </p:txBody>
      </p:sp>
      <p:sp>
        <p:nvSpPr>
          <p:cNvPr id="62" name="PlaceHolder 10"/>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63" name="PlaceHolder 11"/>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428760" y="1388880"/>
            <a:ext cx="8676720" cy="534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0" strike="noStrike" spc="-1">
                <a:solidFill>
                  <a:srgbClr val="FFFFFF"/>
                </a:solidFill>
                <a:latin typeface="Century Gothic"/>
                <a:ea typeface="DejaVu Sans"/>
              </a:rPr>
              <a:t>Status of the </a:t>
            </a:r>
            <a:endParaRPr lang="en-US" sz="3200" b="0" strike="noStrike" spc="-1">
              <a:latin typeface="Arial"/>
            </a:endParaRPr>
          </a:p>
          <a:p>
            <a:pPr>
              <a:lnSpc>
                <a:spcPct val="90000"/>
              </a:lnSpc>
            </a:pPr>
            <a:r>
              <a:rPr lang="en-US" sz="3200" b="0" strike="noStrike" spc="-1">
                <a:solidFill>
                  <a:srgbClr val="FFFFFF"/>
                </a:solidFill>
                <a:latin typeface="Century Gothic"/>
                <a:ea typeface="DejaVu Sans"/>
              </a:rPr>
              <a:t>Moderator Test Station at ORNL</a:t>
            </a:r>
            <a:endParaRPr lang="en-US" sz="3200" b="0" strike="noStrike" spc="-1">
              <a:latin typeface="Arial"/>
            </a:endParaRPr>
          </a:p>
        </p:txBody>
      </p:sp>
      <p:sp>
        <p:nvSpPr>
          <p:cNvPr id="107" name="CustomShape 2"/>
          <p:cNvSpPr/>
          <p:nvPr/>
        </p:nvSpPr>
        <p:spPr>
          <a:xfrm>
            <a:off x="447480" y="3013560"/>
            <a:ext cx="5439240" cy="2026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400"/>
              </a:spcBef>
              <a:tabLst>
                <a:tab pos="0" algn="l"/>
              </a:tabLst>
            </a:pPr>
            <a:r>
              <a:rPr lang="en-US" sz="2000" b="0" strike="noStrike" spc="-1">
                <a:solidFill>
                  <a:srgbClr val="FFFFFF"/>
                </a:solidFill>
                <a:latin typeface="Century Gothic"/>
                <a:ea typeface="DejaVu Sans"/>
              </a:rPr>
              <a:t>E. B. Iverson</a:t>
            </a:r>
            <a:endParaRPr lang="en-US" sz="2000" b="0" strike="noStrike" spc="-1">
              <a:latin typeface="Arial"/>
            </a:endParaRPr>
          </a:p>
          <a:p>
            <a:pPr>
              <a:lnSpc>
                <a:spcPct val="90000"/>
              </a:lnSpc>
              <a:spcBef>
                <a:spcPts val="1400"/>
              </a:spcBef>
              <a:tabLst>
                <a:tab pos="0" algn="l"/>
              </a:tabLst>
            </a:pPr>
            <a:r>
              <a:rPr lang="en-US" sz="2000" b="0" strike="noStrike" spc="-1">
                <a:solidFill>
                  <a:srgbClr val="FFFFFF"/>
                </a:solidFill>
                <a:latin typeface="Century Gothic"/>
                <a:ea typeface="DejaVu Sans"/>
              </a:rPr>
              <a:t>Oak Ridge National Laboratory</a:t>
            </a:r>
            <a:endParaRPr lang="en-US" sz="2000" b="0" strike="noStrike" spc="-1">
              <a:latin typeface="Arial"/>
            </a:endParaRPr>
          </a:p>
          <a:p>
            <a:pPr>
              <a:lnSpc>
                <a:spcPct val="90000"/>
              </a:lnSpc>
              <a:spcBef>
                <a:spcPts val="1400"/>
              </a:spcBef>
              <a:tabLst>
                <a:tab pos="0" algn="l"/>
              </a:tabLst>
            </a:pPr>
            <a:endParaRPr lang="en-US" sz="2000" b="0" strike="noStrike" spc="-1">
              <a:latin typeface="Arial"/>
            </a:endParaRPr>
          </a:p>
          <a:p>
            <a:pPr>
              <a:lnSpc>
                <a:spcPct val="90000"/>
              </a:lnSpc>
              <a:spcBef>
                <a:spcPts val="1400"/>
              </a:spcBef>
              <a:tabLst>
                <a:tab pos="0" algn="l"/>
              </a:tabLst>
            </a:pPr>
            <a:r>
              <a:rPr lang="en-US" sz="2000" b="0" strike="noStrike" spc="-1">
                <a:solidFill>
                  <a:srgbClr val="FFFFFF"/>
                </a:solidFill>
                <a:latin typeface="Century Gothic"/>
                <a:ea typeface="DejaVu Sans"/>
              </a:rPr>
              <a:t>25 February 2025</a:t>
            </a:r>
            <a:endParaRPr lang="en-US" sz="20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Typical Moderator Characterization</a:t>
            </a:r>
            <a:endParaRPr lang="en-US" sz="3000" b="0" strike="noStrike" spc="-1">
              <a:latin typeface="Arial"/>
            </a:endParaRPr>
          </a:p>
        </p:txBody>
      </p:sp>
      <p:sp>
        <p:nvSpPr>
          <p:cNvPr id="183" name="CustomShape 2"/>
          <p:cNvSpPr/>
          <p:nvPr/>
        </p:nvSpPr>
        <p:spPr>
          <a:xfrm>
            <a:off x="268560" y="925560"/>
            <a:ext cx="1100556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Energy spectrum; &lt;0.1 meV to &gt;10 eV</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Simple time-of-flight measurement, both low-efficiency and high-efficiency in-beam detectors, possibly eventually including single-pulse spectral measurements</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Flight path length of ~2.5 m or greater required, short pulse required</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Key Performance Parameter: 1E4 n/ster/eV/(Ws) at 2 W required, 6E4 and 75 objective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Energy-dependent brightness across moderator; 1 meV to 1 eV</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Pinhole collimation with area detector</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Energy-dependent emission time distribution; 0.3 meV to 3 eV</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Time-focused crystal analyzers; 0.3 meV to ~3 eV requires two separate analyzer arms, but also makes it practical to check resolution effects</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Flight path lengths of ~6 m total, short pulse required</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1-5 Angstrom required, 0.3 to 18 Angstrom objective</a:t>
            </a:r>
            <a:endParaRPr lang="en-US" sz="2000" b="0" strike="noStrike" spc="-1">
              <a:latin typeface="Arial"/>
            </a:endParaRPr>
          </a:p>
          <a:p>
            <a:pPr marL="717480" indent="-244080">
              <a:lnSpc>
                <a:spcPct val="90000"/>
              </a:lnSpc>
              <a:spcBef>
                <a:spcPts val="1397"/>
              </a:spcBef>
              <a:tabLst>
                <a:tab pos="0" algn="l"/>
              </a:tabLst>
            </a:pPr>
            <a:endParaRPr lang="en-US" sz="20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Target Concept Development</a:t>
            </a:r>
            <a:endParaRPr lang="en-US" sz="3000" b="0" strike="noStrike" spc="-1">
              <a:latin typeface="Arial"/>
            </a:endParaRPr>
          </a:p>
        </p:txBody>
      </p:sp>
      <p:sp>
        <p:nvSpPr>
          <p:cNvPr id="185" name="CustomShape 2"/>
          <p:cNvSpPr/>
          <p:nvPr/>
        </p:nvSpPr>
        <p:spPr>
          <a:xfrm>
            <a:off x="268560" y="925560"/>
            <a:ext cx="55836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Encapsulated target allows handling in air</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Layers are applied using physical vapor deposition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Collaborative effort with Energy Storage and Conversion group at ORNL</a:t>
            </a:r>
            <a:endParaRPr lang="en-US" sz="2000" b="0" strike="noStrike" spc="-1">
              <a:latin typeface="Arial"/>
            </a:endParaRPr>
          </a:p>
        </p:txBody>
      </p:sp>
      <p:pic>
        <p:nvPicPr>
          <p:cNvPr id="186" name="Picture 2"/>
          <p:cNvPicPr/>
          <p:nvPr/>
        </p:nvPicPr>
        <p:blipFill>
          <a:blip r:embed="rId3"/>
          <a:stretch/>
        </p:blipFill>
        <p:spPr>
          <a:xfrm>
            <a:off x="6737760" y="1091520"/>
            <a:ext cx="5069160" cy="4029120"/>
          </a:xfrm>
          <a:prstGeom prst="rect">
            <a:avLst/>
          </a:prstGeom>
          <a:ln>
            <a:noFill/>
          </a:ln>
        </p:spPr>
      </p:pic>
      <p:pic>
        <p:nvPicPr>
          <p:cNvPr id="187" name="Picture 14"/>
          <p:cNvPicPr/>
          <p:nvPr/>
        </p:nvPicPr>
        <p:blipFill>
          <a:blip r:embed="rId4"/>
          <a:stretch/>
        </p:blipFill>
        <p:spPr>
          <a:xfrm>
            <a:off x="674640" y="3022920"/>
            <a:ext cx="5436000" cy="307872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Target Barrier Layer Testing</a:t>
            </a:r>
            <a:endParaRPr lang="en-US" sz="3000" b="0" strike="noStrike" spc="-1">
              <a:latin typeface="Arial"/>
            </a:endParaRPr>
          </a:p>
        </p:txBody>
      </p:sp>
      <p:sp>
        <p:nvSpPr>
          <p:cNvPr id="189" name="CustomShape 2"/>
          <p:cNvSpPr/>
          <p:nvPr/>
        </p:nvSpPr>
        <p:spPr>
          <a:xfrm>
            <a:off x="268560" y="925560"/>
            <a:ext cx="55836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Lithium reacts with aluminum substrate, barrier required</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Copper is a suitable substrate material used in similar applications</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Copper exhibits poor adhesion when deposited directly on aluminum</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Thin (0.1 µm) chromium layer promotes adhesion </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Surface finish of substrate affects adhesion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Test planning underway to evaluate thermal properties of multilayer target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Paralyne or LiPO to protect from oxidation during installation</a:t>
            </a:r>
            <a:endParaRPr lang="en-US" sz="2000" b="0" strike="noStrike" spc="-1">
              <a:latin typeface="Arial"/>
            </a:endParaRPr>
          </a:p>
        </p:txBody>
      </p:sp>
      <p:sp>
        <p:nvSpPr>
          <p:cNvPr id="190" name="CustomShape 3"/>
          <p:cNvSpPr/>
          <p:nvPr/>
        </p:nvSpPr>
        <p:spPr>
          <a:xfrm>
            <a:off x="8256960" y="6026400"/>
            <a:ext cx="2041560" cy="242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00454D"/>
                </a:solidFill>
                <a:latin typeface="Roboto"/>
              </a:rPr>
              <a:t>Courtesy: Katie Browning</a:t>
            </a:r>
            <a:endParaRPr lang="en-US" sz="1000" b="0" strike="noStrike" spc="-1">
              <a:latin typeface="Arial"/>
            </a:endParaRPr>
          </a:p>
        </p:txBody>
      </p:sp>
      <p:pic>
        <p:nvPicPr>
          <p:cNvPr id="191" name="Picture 8"/>
          <p:cNvPicPr/>
          <p:nvPr/>
        </p:nvPicPr>
        <p:blipFill>
          <a:blip r:embed="rId3"/>
          <a:srcRect l="12306" t="18430" r="13436" b="26854"/>
          <a:stretch/>
        </p:blipFill>
        <p:spPr>
          <a:xfrm>
            <a:off x="7505280" y="1417320"/>
            <a:ext cx="3404160" cy="3339000"/>
          </a:xfrm>
          <a:prstGeom prst="rect">
            <a:avLst/>
          </a:prstGeom>
          <a:ln>
            <a:noFill/>
          </a:ln>
        </p:spPr>
      </p:pic>
      <p:sp>
        <p:nvSpPr>
          <p:cNvPr id="192" name="CustomShape 4"/>
          <p:cNvSpPr/>
          <p:nvPr/>
        </p:nvSpPr>
        <p:spPr>
          <a:xfrm>
            <a:off x="7084080" y="4894200"/>
            <a:ext cx="4246560" cy="107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en-US" sz="1800" b="0" strike="noStrike" spc="-1">
                <a:solidFill>
                  <a:srgbClr val="00454D"/>
                </a:solidFill>
                <a:latin typeface="Roboto"/>
              </a:rPr>
              <a:t>Al plate</a:t>
            </a:r>
            <a:endParaRPr lang="en-US" sz="1800" b="0" strike="noStrike" spc="-1">
              <a:latin typeface="Arial"/>
            </a:endParaRPr>
          </a:p>
          <a:p>
            <a:pPr algn="ctr">
              <a:lnSpc>
                <a:spcPct val="90000"/>
              </a:lnSpc>
            </a:pPr>
            <a:r>
              <a:rPr lang="en-US" sz="1800" b="0" strike="noStrike" spc="-1">
                <a:solidFill>
                  <a:srgbClr val="00454D"/>
                </a:solidFill>
                <a:latin typeface="Roboto"/>
              </a:rPr>
              <a:t>100 nm Cr Adhesion layer</a:t>
            </a:r>
            <a:endParaRPr lang="en-US" sz="1800" b="0" strike="noStrike" spc="-1">
              <a:latin typeface="Arial"/>
            </a:endParaRPr>
          </a:p>
          <a:p>
            <a:pPr algn="ctr">
              <a:lnSpc>
                <a:spcPct val="90000"/>
              </a:lnSpc>
            </a:pPr>
            <a:r>
              <a:rPr lang="en-US" sz="1800" b="0" strike="noStrike" spc="-1">
                <a:solidFill>
                  <a:srgbClr val="00454D"/>
                </a:solidFill>
                <a:latin typeface="Roboto"/>
              </a:rPr>
              <a:t>1 um of Cu </a:t>
            </a:r>
            <a:endParaRPr lang="en-US" sz="1800" b="0" strike="noStrike" spc="-1">
              <a:latin typeface="Arial"/>
            </a:endParaRPr>
          </a:p>
          <a:p>
            <a:pPr algn="ctr">
              <a:lnSpc>
                <a:spcPct val="90000"/>
              </a:lnSpc>
            </a:pPr>
            <a:r>
              <a:rPr lang="en-US" sz="1800" b="0" strike="noStrike" spc="-1">
                <a:solidFill>
                  <a:srgbClr val="00454D"/>
                </a:solidFill>
                <a:latin typeface="Roboto"/>
              </a:rPr>
              <a:t>20 um of Li</a:t>
            </a:r>
            <a:endParaRPr lang="en-US" sz="180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Target Cooling</a:t>
            </a:r>
            <a:endParaRPr lang="en-US" sz="3000" b="0" strike="noStrike" spc="-1">
              <a:latin typeface="Arial"/>
            </a:endParaRPr>
          </a:p>
        </p:txBody>
      </p:sp>
      <p:pic>
        <p:nvPicPr>
          <p:cNvPr id="194" name="Picture 3_0"/>
          <p:cNvPicPr/>
          <p:nvPr/>
        </p:nvPicPr>
        <p:blipFill>
          <a:blip r:embed="rId3"/>
          <a:stretch/>
        </p:blipFill>
        <p:spPr>
          <a:xfrm>
            <a:off x="1142640" y="1102680"/>
            <a:ext cx="3637800" cy="2728080"/>
          </a:xfrm>
          <a:prstGeom prst="rect">
            <a:avLst/>
          </a:prstGeom>
          <a:ln>
            <a:noFill/>
          </a:ln>
        </p:spPr>
      </p:pic>
      <p:pic>
        <p:nvPicPr>
          <p:cNvPr id="195" name="Picture 14_0"/>
          <p:cNvPicPr/>
          <p:nvPr/>
        </p:nvPicPr>
        <p:blipFill>
          <a:blip r:embed="rId4"/>
          <a:stretch/>
        </p:blipFill>
        <p:spPr>
          <a:xfrm>
            <a:off x="387360" y="4247280"/>
            <a:ext cx="5580360" cy="1962360"/>
          </a:xfrm>
          <a:prstGeom prst="rect">
            <a:avLst/>
          </a:prstGeom>
          <a:ln>
            <a:noFill/>
          </a:ln>
        </p:spPr>
      </p:pic>
      <p:pic>
        <p:nvPicPr>
          <p:cNvPr id="196" name="Content Placeholder 4"/>
          <p:cNvPicPr/>
          <p:nvPr/>
        </p:nvPicPr>
        <p:blipFill>
          <a:blip r:embed="rId5"/>
          <a:stretch/>
        </p:blipFill>
        <p:spPr>
          <a:xfrm>
            <a:off x="6026040" y="3921120"/>
            <a:ext cx="5778000" cy="173448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Target Testing at BTF Planned for June</a:t>
            </a:r>
            <a:endParaRPr lang="en-US" sz="3000" b="0" strike="noStrike" spc="-1">
              <a:latin typeface="Arial"/>
            </a:endParaRPr>
          </a:p>
        </p:txBody>
      </p:sp>
      <p:sp>
        <p:nvSpPr>
          <p:cNvPr id="198" name="CustomShape 2"/>
          <p:cNvSpPr/>
          <p:nvPr/>
        </p:nvSpPr>
        <p:spPr>
          <a:xfrm>
            <a:off x="457200" y="737640"/>
            <a:ext cx="6035040" cy="2097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Confirm that low energy elastic scattering at design angle does not impact target performance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Gather insight to target performance </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Test temperature diagnostic setup</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Validate target thermal analysis</a:t>
            </a:r>
            <a:endParaRPr lang="en-US" sz="2000" b="0" strike="noStrike" spc="-1">
              <a:latin typeface="Arial"/>
            </a:endParaRPr>
          </a:p>
        </p:txBody>
      </p:sp>
      <p:pic>
        <p:nvPicPr>
          <p:cNvPr id="199" name="Picture 4_1"/>
          <p:cNvPicPr/>
          <p:nvPr/>
        </p:nvPicPr>
        <p:blipFill>
          <a:blip r:embed="rId3"/>
          <a:stretch/>
        </p:blipFill>
        <p:spPr>
          <a:xfrm>
            <a:off x="567000" y="3069360"/>
            <a:ext cx="5143320" cy="3276360"/>
          </a:xfrm>
          <a:prstGeom prst="rect">
            <a:avLst/>
          </a:prstGeom>
          <a:ln>
            <a:noFill/>
          </a:ln>
        </p:spPr>
      </p:pic>
      <p:pic>
        <p:nvPicPr>
          <p:cNvPr id="200" name="Picture 5"/>
          <p:cNvPicPr/>
          <p:nvPr/>
        </p:nvPicPr>
        <p:blipFill>
          <a:blip r:embed="rId4"/>
          <a:stretch/>
        </p:blipFill>
        <p:spPr>
          <a:xfrm>
            <a:off x="6492240" y="808200"/>
            <a:ext cx="5384880" cy="445176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Analyzer Arrays</a:t>
            </a:r>
            <a:endParaRPr lang="en-US" sz="3000" b="0" strike="noStrike" spc="-1">
              <a:latin typeface="Arial"/>
            </a:endParaRPr>
          </a:p>
        </p:txBody>
      </p:sp>
      <p:sp>
        <p:nvSpPr>
          <p:cNvPr id="202" name="CustomShape 2"/>
          <p:cNvSpPr/>
          <p:nvPr/>
        </p:nvSpPr>
        <p:spPr>
          <a:xfrm>
            <a:off x="7084080" y="5429160"/>
            <a:ext cx="3338799" cy="1164421"/>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nSpc>
                <a:spcPct val="90000"/>
              </a:lnSpc>
              <a:spcBef>
                <a:spcPts val="1199"/>
              </a:spcBef>
              <a:spcAft>
                <a:spcPts val="60"/>
              </a:spcAft>
            </a:pPr>
            <a:r>
              <a:rPr lang="en-US" sz="2000" b="0" strike="noStrike" spc="-1">
                <a:solidFill>
                  <a:srgbClr val="00454D"/>
                </a:solidFill>
                <a:latin typeface="Roboto"/>
                <a:ea typeface="DejaVu Sans"/>
              </a:rPr>
              <a:t>Mica Permanent frame</a:t>
            </a:r>
            <a:endParaRPr lang="en-US" sz="2000" b="0" strike="noStrike" spc="-1">
              <a:latin typeface="Arial"/>
            </a:endParaRPr>
          </a:p>
          <a:p>
            <a:pPr marL="285840" indent="-284760">
              <a:lnSpc>
                <a:spcPct val="90000"/>
              </a:lnSpc>
              <a:spcBef>
                <a:spcPts val="1199"/>
              </a:spcBef>
              <a:spcAft>
                <a:spcPts val="60"/>
              </a:spcAft>
              <a:buClr>
                <a:srgbClr val="00454D"/>
              </a:buClr>
              <a:buFont typeface="Arial"/>
              <a:buChar char="•"/>
            </a:pPr>
            <a:r>
              <a:rPr lang="en-US" sz="2000" b="0" strike="noStrike" spc="-1">
                <a:solidFill>
                  <a:srgbClr val="00454D"/>
                </a:solidFill>
                <a:latin typeface="Roboto"/>
                <a:ea typeface="DejaVu Sans"/>
              </a:rPr>
              <a:t>Mica will be cooled to 80 K</a:t>
            </a:r>
            <a:endParaRPr lang="en-US" sz="2000" b="0" strike="noStrike" spc="-1">
              <a:latin typeface="Arial"/>
            </a:endParaRPr>
          </a:p>
          <a:p>
            <a:pPr>
              <a:lnSpc>
                <a:spcPct val="90000"/>
              </a:lnSpc>
              <a:spcBef>
                <a:spcPts val="1199"/>
              </a:spcBef>
              <a:spcAft>
                <a:spcPts val="60"/>
              </a:spcAft>
            </a:pPr>
            <a:endParaRPr lang="en-US" sz="2000" b="0" strike="noStrike" spc="-1">
              <a:latin typeface="Arial"/>
            </a:endParaRPr>
          </a:p>
        </p:txBody>
      </p:sp>
      <p:pic>
        <p:nvPicPr>
          <p:cNvPr id="203" name="Picture 3_4"/>
          <p:cNvPicPr/>
          <p:nvPr/>
        </p:nvPicPr>
        <p:blipFill>
          <a:blip r:embed="rId3"/>
          <a:stretch/>
        </p:blipFill>
        <p:spPr>
          <a:xfrm>
            <a:off x="509040" y="804240"/>
            <a:ext cx="4925160" cy="4430160"/>
          </a:xfrm>
          <a:prstGeom prst="rect">
            <a:avLst/>
          </a:prstGeom>
          <a:ln w="38160" cap="sq">
            <a:solidFill>
              <a:srgbClr val="000000"/>
            </a:solidFill>
            <a:miter/>
          </a:ln>
          <a:effectLst>
            <a:outerShdw blurRad="50800" dist="37674" dir="2700000" algn="tl" rotWithShape="0">
              <a:srgbClr val="000000">
                <a:alpha val="43000"/>
              </a:srgbClr>
            </a:outerShdw>
          </a:effectLst>
        </p:spPr>
      </p:pic>
      <p:sp>
        <p:nvSpPr>
          <p:cNvPr id="204" name="CustomShape 3"/>
          <p:cNvSpPr/>
          <p:nvPr/>
        </p:nvSpPr>
        <p:spPr>
          <a:xfrm flipV="1">
            <a:off x="4187160" y="4387680"/>
            <a:ext cx="360" cy="1203480"/>
          </a:xfrm>
          <a:custGeom>
            <a:avLst/>
            <a:gdLst/>
            <a:ahLst/>
            <a:cxnLst/>
            <a:rect l="l" t="t" r="r" b="b"/>
            <a:pathLst>
              <a:path w="21600" h="21600">
                <a:moveTo>
                  <a:pt x="0" y="0"/>
                </a:moveTo>
                <a:lnTo>
                  <a:pt x="21600" y="21600"/>
                </a:lnTo>
              </a:path>
            </a:pathLst>
          </a:custGeom>
          <a:noFill/>
          <a:ln w="28440">
            <a:solidFill>
              <a:srgbClr val="FF0000"/>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205" name="CustomShape 4"/>
          <p:cNvSpPr/>
          <p:nvPr/>
        </p:nvSpPr>
        <p:spPr>
          <a:xfrm flipV="1">
            <a:off x="3433320" y="4371120"/>
            <a:ext cx="360" cy="1236240"/>
          </a:xfrm>
          <a:custGeom>
            <a:avLst/>
            <a:gdLst/>
            <a:ahLst/>
            <a:cxnLst/>
            <a:rect l="l" t="t" r="r" b="b"/>
            <a:pathLst>
              <a:path w="21600" h="21600">
                <a:moveTo>
                  <a:pt x="0" y="0"/>
                </a:moveTo>
                <a:lnTo>
                  <a:pt x="21600" y="21600"/>
                </a:lnTo>
              </a:path>
            </a:pathLst>
          </a:custGeom>
          <a:noFill/>
          <a:ln w="28440">
            <a:solidFill>
              <a:srgbClr val="FF0000"/>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206" name="CustomShape 5"/>
          <p:cNvSpPr/>
          <p:nvPr/>
        </p:nvSpPr>
        <p:spPr>
          <a:xfrm>
            <a:off x="3996720" y="5576040"/>
            <a:ext cx="2912040" cy="58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1800" b="0" strike="noStrike" spc="-1">
                <a:solidFill>
                  <a:srgbClr val="000000"/>
                </a:solidFill>
                <a:latin typeface="Arial"/>
                <a:ea typeface="DejaVu Sans"/>
              </a:rPr>
              <a:t>Asymmetric Crystal (Copper) Analyzer Array</a:t>
            </a:r>
            <a:endParaRPr lang="en-US" sz="1800" b="0" strike="noStrike" spc="-1">
              <a:latin typeface="Arial"/>
            </a:endParaRPr>
          </a:p>
        </p:txBody>
      </p:sp>
      <p:sp>
        <p:nvSpPr>
          <p:cNvPr id="207" name="CustomShape 6"/>
          <p:cNvSpPr/>
          <p:nvPr/>
        </p:nvSpPr>
        <p:spPr>
          <a:xfrm>
            <a:off x="1415160" y="5576040"/>
            <a:ext cx="269604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spcBef>
                <a:spcPts val="1199"/>
              </a:spcBef>
              <a:spcAft>
                <a:spcPts val="60"/>
              </a:spcAft>
            </a:pPr>
            <a:r>
              <a:rPr lang="en-US" sz="2000" b="0" strike="noStrike" spc="-1">
                <a:solidFill>
                  <a:srgbClr val="00454D"/>
                </a:solidFill>
                <a:latin typeface="Roboto"/>
                <a:ea typeface="Roboto"/>
              </a:rPr>
              <a:t>Symmetric Crystal (Mica) Analyzer Array</a:t>
            </a:r>
            <a:endParaRPr lang="en-US" sz="2000" b="0" strike="noStrike" spc="-1">
              <a:latin typeface="Arial"/>
            </a:endParaRPr>
          </a:p>
        </p:txBody>
      </p:sp>
      <p:pic>
        <p:nvPicPr>
          <p:cNvPr id="208" name="Picture 15_1"/>
          <p:cNvPicPr/>
          <p:nvPr/>
        </p:nvPicPr>
        <p:blipFill>
          <a:blip r:embed="rId4"/>
          <a:stretch/>
        </p:blipFill>
        <p:spPr>
          <a:xfrm>
            <a:off x="7251840" y="772920"/>
            <a:ext cx="3259080" cy="4476240"/>
          </a:xfrm>
          <a:prstGeom prst="rect">
            <a:avLst/>
          </a:prstGeom>
          <a:ln w="38160" cap="sq">
            <a:solidFill>
              <a:srgbClr val="000000"/>
            </a:solidFill>
            <a:miter/>
          </a:ln>
          <a:effectLst>
            <a:outerShdw blurRad="50800" dist="37674" dir="2700000" algn="tl"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Mica Analyzer </a:t>
            </a:r>
            <a:endParaRPr lang="en-US" sz="3000" b="0" strike="noStrike" spc="-1">
              <a:latin typeface="Arial"/>
            </a:endParaRPr>
          </a:p>
        </p:txBody>
      </p:sp>
      <p:sp>
        <p:nvSpPr>
          <p:cNvPr id="210" name="CustomShape 2"/>
          <p:cNvSpPr/>
          <p:nvPr/>
        </p:nvSpPr>
        <p:spPr>
          <a:xfrm>
            <a:off x="268560" y="925560"/>
            <a:ext cx="1100556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Mica procured from three vendors</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Natural phlogopite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Compared to fluorophlogopite, phlogopite has significantly larger mosaic and reflectivity</a:t>
            </a:r>
            <a:endParaRPr lang="en-US" sz="2000" b="0" strike="noStrike" spc="-1">
              <a:latin typeface="Arial"/>
            </a:endParaRPr>
          </a:p>
        </p:txBody>
      </p:sp>
      <p:pic>
        <p:nvPicPr>
          <p:cNvPr id="211" name="Picture 6_1"/>
          <p:cNvPicPr/>
          <p:nvPr/>
        </p:nvPicPr>
        <p:blipFill>
          <a:blip r:embed="rId3"/>
          <a:stretch/>
        </p:blipFill>
        <p:spPr>
          <a:xfrm>
            <a:off x="4698000" y="2444040"/>
            <a:ext cx="1726920" cy="3090240"/>
          </a:xfrm>
          <a:prstGeom prst="rect">
            <a:avLst/>
          </a:prstGeom>
          <a:ln>
            <a:noFill/>
          </a:ln>
        </p:spPr>
      </p:pic>
      <p:sp>
        <p:nvSpPr>
          <p:cNvPr id="212" name="CustomShape 3"/>
          <p:cNvSpPr/>
          <p:nvPr/>
        </p:nvSpPr>
        <p:spPr>
          <a:xfrm>
            <a:off x="4593960" y="5498280"/>
            <a:ext cx="3512160" cy="52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1600" b="0" strike="noStrike" spc="-1">
                <a:solidFill>
                  <a:srgbClr val="000000"/>
                </a:solidFill>
                <a:latin typeface="Century Gothic"/>
                <a:ea typeface="DejaVu Sans"/>
              </a:rPr>
              <a:t>SPI Supplies</a:t>
            </a:r>
            <a:endParaRPr lang="en-US" sz="1600" b="0" strike="noStrike" spc="-1">
              <a:latin typeface="Arial"/>
            </a:endParaRPr>
          </a:p>
          <a:p>
            <a:pPr>
              <a:lnSpc>
                <a:spcPct val="90000"/>
              </a:lnSpc>
            </a:pPr>
            <a:r>
              <a:rPr lang="en-US" sz="1600" b="0" strike="noStrike" spc="-1">
                <a:solidFill>
                  <a:srgbClr val="000000"/>
                </a:solidFill>
                <a:latin typeface="Century Gothic"/>
                <a:ea typeface="DejaVu Sans"/>
              </a:rPr>
              <a:t>Mica size: 240 mm x 50 mm</a:t>
            </a:r>
            <a:endParaRPr lang="en-US" sz="1600" b="0" strike="noStrike" spc="-1">
              <a:latin typeface="Arial"/>
            </a:endParaRPr>
          </a:p>
        </p:txBody>
      </p:sp>
      <p:pic>
        <p:nvPicPr>
          <p:cNvPr id="213" name="Picture 9_1"/>
          <p:cNvPicPr/>
          <p:nvPr/>
        </p:nvPicPr>
        <p:blipFill>
          <a:blip r:embed="rId4"/>
          <a:stretch/>
        </p:blipFill>
        <p:spPr>
          <a:xfrm>
            <a:off x="1071360" y="2359440"/>
            <a:ext cx="2328480" cy="3105000"/>
          </a:xfrm>
          <a:prstGeom prst="rect">
            <a:avLst/>
          </a:prstGeom>
          <a:ln>
            <a:noFill/>
          </a:ln>
        </p:spPr>
      </p:pic>
      <p:sp>
        <p:nvSpPr>
          <p:cNvPr id="214" name="CustomShape 4"/>
          <p:cNvSpPr/>
          <p:nvPr/>
        </p:nvSpPr>
        <p:spPr>
          <a:xfrm>
            <a:off x="963720" y="5465160"/>
            <a:ext cx="3234600" cy="74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1600" b="0" strike="noStrike" spc="-1">
                <a:solidFill>
                  <a:srgbClr val="000000"/>
                </a:solidFill>
                <a:latin typeface="Century Gothic"/>
                <a:ea typeface="DejaVu Sans"/>
              </a:rPr>
              <a:t>Asheville Mica Energy Solutions</a:t>
            </a:r>
            <a:endParaRPr lang="en-US" sz="1600" b="0" strike="noStrike" spc="-1">
              <a:latin typeface="Arial"/>
            </a:endParaRPr>
          </a:p>
          <a:p>
            <a:pPr>
              <a:lnSpc>
                <a:spcPct val="90000"/>
              </a:lnSpc>
            </a:pPr>
            <a:r>
              <a:rPr lang="en-US" sz="1600" b="0" strike="noStrike" spc="-1">
                <a:solidFill>
                  <a:srgbClr val="000000"/>
                </a:solidFill>
                <a:latin typeface="Century Gothic"/>
                <a:ea typeface="DejaVu Sans"/>
              </a:rPr>
              <a:t>Mica size: 242 mm x </a:t>
            </a:r>
            <a:endParaRPr lang="en-US" sz="1600" b="0" strike="noStrike" spc="-1">
              <a:latin typeface="Arial"/>
            </a:endParaRPr>
          </a:p>
          <a:p>
            <a:pPr>
              <a:lnSpc>
                <a:spcPct val="90000"/>
              </a:lnSpc>
            </a:pPr>
            <a:r>
              <a:rPr lang="en-US" sz="1600" b="0" strike="noStrike" spc="-1">
                <a:solidFill>
                  <a:srgbClr val="000000"/>
                </a:solidFill>
                <a:latin typeface="Century Gothic"/>
                <a:ea typeface="DejaVu Sans"/>
              </a:rPr>
              <a:t>(varies from 102mm to 127mm)</a:t>
            </a:r>
            <a:endParaRPr lang="en-US" sz="1600" b="0" strike="noStrike" spc="-1">
              <a:latin typeface="Arial"/>
            </a:endParaRPr>
          </a:p>
        </p:txBody>
      </p:sp>
      <p:sp>
        <p:nvSpPr>
          <p:cNvPr id="215" name="CustomShape 5"/>
          <p:cNvSpPr/>
          <p:nvPr/>
        </p:nvSpPr>
        <p:spPr>
          <a:xfrm>
            <a:off x="7842240" y="5440680"/>
            <a:ext cx="3616200" cy="5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1600" b="0" strike="noStrike" spc="-1">
                <a:solidFill>
                  <a:srgbClr val="000000"/>
                </a:solidFill>
                <a:latin typeface="Century Gothic"/>
                <a:ea typeface="DejaVu Sans"/>
              </a:rPr>
              <a:t>USA Mica</a:t>
            </a:r>
            <a:endParaRPr lang="en-US" sz="1600" b="0" strike="noStrike" spc="-1">
              <a:latin typeface="Arial"/>
            </a:endParaRPr>
          </a:p>
          <a:p>
            <a:pPr>
              <a:lnSpc>
                <a:spcPct val="90000"/>
              </a:lnSpc>
            </a:pPr>
            <a:r>
              <a:rPr lang="en-US" sz="1600" b="0" strike="noStrike" spc="-1">
                <a:solidFill>
                  <a:srgbClr val="000000"/>
                </a:solidFill>
                <a:latin typeface="Century Gothic"/>
                <a:ea typeface="DejaVu Sans"/>
              </a:rPr>
              <a:t>Mica size: 240 mm x 240 mm</a:t>
            </a:r>
            <a:endParaRPr lang="en-US" sz="1600" b="0" strike="noStrike" spc="-1">
              <a:latin typeface="Arial"/>
            </a:endParaRPr>
          </a:p>
        </p:txBody>
      </p:sp>
      <p:pic>
        <p:nvPicPr>
          <p:cNvPr id="216" name="Picture 21_1"/>
          <p:cNvPicPr/>
          <p:nvPr/>
        </p:nvPicPr>
        <p:blipFill>
          <a:blip r:embed="rId5"/>
          <a:stretch/>
        </p:blipFill>
        <p:spPr>
          <a:xfrm>
            <a:off x="7962480" y="2444040"/>
            <a:ext cx="3090240" cy="299592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Copper Analyzer </a:t>
            </a:r>
            <a:endParaRPr lang="en-US" sz="3000" b="0" strike="noStrike" spc="-1">
              <a:latin typeface="Arial"/>
            </a:endParaRPr>
          </a:p>
        </p:txBody>
      </p:sp>
      <p:sp>
        <p:nvSpPr>
          <p:cNvPr id="218" name="CustomShape 2"/>
          <p:cNvSpPr/>
          <p:nvPr/>
        </p:nvSpPr>
        <p:spPr>
          <a:xfrm>
            <a:off x="3749040" y="4486320"/>
            <a:ext cx="7863840" cy="137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Discussion with ILL Optics Group for production of high mosaic copper</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Anticipate 50 mm by 50 mm by 2 mm 221 oriented copper with 2 degree mosaic</a:t>
            </a:r>
            <a:endParaRPr lang="en-US" sz="2000" b="0" strike="noStrike" spc="-1">
              <a:latin typeface="Arial"/>
            </a:endParaRPr>
          </a:p>
        </p:txBody>
      </p:sp>
      <p:pic>
        <p:nvPicPr>
          <p:cNvPr id="219" name="Picture 3_1"/>
          <p:cNvPicPr/>
          <p:nvPr/>
        </p:nvPicPr>
        <p:blipFill>
          <a:blip r:embed="rId3"/>
          <a:stretch/>
        </p:blipFill>
        <p:spPr>
          <a:xfrm>
            <a:off x="8893800" y="1156320"/>
            <a:ext cx="3119760" cy="3247560"/>
          </a:xfrm>
          <a:prstGeom prst="rect">
            <a:avLst/>
          </a:prstGeom>
          <a:ln>
            <a:noFill/>
          </a:ln>
        </p:spPr>
      </p:pic>
      <p:pic>
        <p:nvPicPr>
          <p:cNvPr id="220" name="Picture 7_1"/>
          <p:cNvPicPr/>
          <p:nvPr/>
        </p:nvPicPr>
        <p:blipFill>
          <a:blip r:embed="rId4"/>
          <a:stretch/>
        </p:blipFill>
        <p:spPr>
          <a:xfrm>
            <a:off x="289080" y="1536480"/>
            <a:ext cx="3116160" cy="2748240"/>
          </a:xfrm>
          <a:prstGeom prst="rect">
            <a:avLst/>
          </a:prstGeom>
          <a:ln>
            <a:noFill/>
          </a:ln>
        </p:spPr>
      </p:pic>
      <p:pic>
        <p:nvPicPr>
          <p:cNvPr id="221" name="Picture 9_0"/>
          <p:cNvPicPr/>
          <p:nvPr/>
        </p:nvPicPr>
        <p:blipFill>
          <a:blip r:embed="rId5"/>
          <a:stretch/>
        </p:blipFill>
        <p:spPr>
          <a:xfrm>
            <a:off x="289080" y="4381200"/>
            <a:ext cx="3116160" cy="1555920"/>
          </a:xfrm>
          <a:prstGeom prst="rect">
            <a:avLst/>
          </a:prstGeom>
          <a:ln>
            <a:noFill/>
          </a:ln>
        </p:spPr>
      </p:pic>
      <p:pic>
        <p:nvPicPr>
          <p:cNvPr id="223" name="Picture 12_1"/>
          <p:cNvPicPr/>
          <p:nvPr/>
        </p:nvPicPr>
        <p:blipFill>
          <a:blip r:embed="rId6"/>
          <a:stretch/>
        </p:blipFill>
        <p:spPr>
          <a:xfrm>
            <a:off x="3374640" y="1456560"/>
            <a:ext cx="2227680" cy="2811600"/>
          </a:xfrm>
          <a:prstGeom prst="rect">
            <a:avLst/>
          </a:prstGeom>
          <a:ln>
            <a:noFill/>
          </a:ln>
        </p:spPr>
      </p:pic>
      <p:pic>
        <p:nvPicPr>
          <p:cNvPr id="224" name="Picture 14_1"/>
          <p:cNvPicPr/>
          <p:nvPr/>
        </p:nvPicPr>
        <p:blipFill>
          <a:blip r:embed="rId7"/>
          <a:stretch/>
        </p:blipFill>
        <p:spPr>
          <a:xfrm>
            <a:off x="5857200" y="1558440"/>
            <a:ext cx="2748600" cy="2652480"/>
          </a:xfrm>
          <a:prstGeom prst="rect">
            <a:avLst/>
          </a:prstGeom>
          <a:ln>
            <a:noFill/>
          </a:ln>
        </p:spPr>
      </p:pic>
      <p:sp>
        <p:nvSpPr>
          <p:cNvPr id="225" name="CustomShape 4"/>
          <p:cNvSpPr/>
          <p:nvPr/>
        </p:nvSpPr>
        <p:spPr>
          <a:xfrm>
            <a:off x="6041880" y="4298040"/>
            <a:ext cx="2851560" cy="25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n-US" sz="1200" b="0" strike="noStrike" spc="-1">
                <a:solidFill>
                  <a:srgbClr val="000000"/>
                </a:solidFill>
                <a:latin typeface="Century Gothic"/>
                <a:ea typeface="DejaVu Sans"/>
              </a:rPr>
              <a:t>Photos from Institut Laue-Langevin</a:t>
            </a:r>
            <a:endParaRPr lang="en-US" sz="1200" b="0" strike="noStrike" spc="-1">
              <a:latin typeface="Arial"/>
            </a:endParaRPr>
          </a:p>
        </p:txBody>
      </p:sp>
      <p:sp>
        <p:nvSpPr>
          <p:cNvPr id="2" name="Rectangle 1">
            <a:extLst>
              <a:ext uri="{FF2B5EF4-FFF2-40B4-BE49-F238E27FC236}">
                <a16:creationId xmlns:a16="http://schemas.microsoft.com/office/drawing/2014/main" id="{BCB59893-1C62-C70D-D845-7709E19D4E43}"/>
              </a:ext>
            </a:extLst>
          </p:cNvPr>
          <p:cNvSpPr/>
          <p:nvPr/>
        </p:nvSpPr>
        <p:spPr>
          <a:xfrm>
            <a:off x="2865863" y="5397190"/>
            <a:ext cx="646771" cy="189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256320" y="255600"/>
            <a:ext cx="11509200" cy="480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2800" b="0" strike="noStrike" spc="-1">
                <a:solidFill>
                  <a:srgbClr val="1E7640"/>
                </a:solidFill>
                <a:latin typeface="Arial Black"/>
                <a:ea typeface="DejaVu Sans"/>
              </a:rPr>
              <a:t>MTS Science Case</a:t>
            </a:r>
            <a:endParaRPr lang="en-US" sz="2800" b="0" strike="noStrike" spc="-1">
              <a:latin typeface="Arial"/>
            </a:endParaRPr>
          </a:p>
        </p:txBody>
      </p:sp>
      <p:sp>
        <p:nvSpPr>
          <p:cNvPr id="227" name="CustomShape 2"/>
          <p:cNvSpPr/>
          <p:nvPr/>
        </p:nvSpPr>
        <p:spPr>
          <a:xfrm>
            <a:off x="268920" y="781560"/>
            <a:ext cx="11003760" cy="524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3560">
              <a:lnSpc>
                <a:spcPct val="90000"/>
              </a:lnSpc>
              <a:spcBef>
                <a:spcPts val="1397"/>
              </a:spcBef>
              <a:buClr>
                <a:srgbClr val="1E7640"/>
              </a:buClr>
              <a:buFont typeface="Arial"/>
              <a:buChar char="•"/>
            </a:pPr>
            <a:r>
              <a:rPr lang="en-US" sz="2000" b="0" u="sng" strike="noStrike" spc="-1">
                <a:solidFill>
                  <a:srgbClr val="000000"/>
                </a:solidFill>
                <a:uFill>
                  <a:solidFill>
                    <a:srgbClr val="FFFFFF"/>
                  </a:solidFill>
                </a:uFill>
                <a:latin typeface="Arial"/>
                <a:ea typeface="DejaVu Sans"/>
              </a:rPr>
              <a:t>Hydrogen moderators on FTS don’t scale well, losing 20% of the benefit of higher power per MW on proton beam power – we don’t know yet whether this is due to flow maldistribution, entrained gas, stagnation zones, orthohydrogen, or .…</a:t>
            </a:r>
            <a:endParaRPr lang="en-US" sz="2000" b="0" strike="noStrike" spc="-1">
              <a:latin typeface="Arial"/>
            </a:endParaRPr>
          </a:p>
          <a:p>
            <a:pPr marL="432000" lvl="1" indent="-214920">
              <a:lnSpc>
                <a:spcPct val="90000"/>
              </a:lnSpc>
              <a:spcBef>
                <a:spcPts val="1397"/>
              </a:spcBef>
              <a:buClr>
                <a:srgbClr val="000000"/>
              </a:buClr>
              <a:buSzPct val="45000"/>
              <a:buFont typeface="Wingdings" charset="2"/>
              <a:buChar char=""/>
            </a:pPr>
            <a:r>
              <a:rPr lang="en-US" sz="2000" b="0" u="sng" strike="noStrike" spc="-1">
                <a:solidFill>
                  <a:srgbClr val="000000"/>
                </a:solidFill>
                <a:uFill>
                  <a:solidFill>
                    <a:srgbClr val="FFFFFF"/>
                  </a:solidFill>
                </a:uFill>
                <a:latin typeface="Arial"/>
                <a:ea typeface="DejaVu Sans"/>
              </a:rPr>
              <a:t>Varying the design of FTS moderators IN FTS to study is slow, difficult, and high-risk</a:t>
            </a:r>
            <a:endParaRPr lang="en-US" sz="2000" b="0" strike="noStrike" spc="-1">
              <a:latin typeface="Arial"/>
            </a:endParaRPr>
          </a:p>
          <a:p>
            <a:pPr marL="432000" lvl="1" indent="-214920">
              <a:lnSpc>
                <a:spcPct val="90000"/>
              </a:lnSpc>
              <a:spcBef>
                <a:spcPts val="1397"/>
              </a:spcBef>
              <a:buClr>
                <a:srgbClr val="000000"/>
              </a:buClr>
              <a:buSzPct val="45000"/>
              <a:buFont typeface="Wingdings" charset="2"/>
              <a:buChar char=""/>
            </a:pPr>
            <a:r>
              <a:rPr lang="en-US" sz="2000" b="0" u="sng" strike="noStrike" spc="-1">
                <a:solidFill>
                  <a:srgbClr val="000000"/>
                </a:solidFill>
                <a:uFill>
                  <a:solidFill>
                    <a:srgbClr val="FFFFFF"/>
                  </a:solidFill>
                </a:uFill>
                <a:latin typeface="Arial"/>
                <a:ea typeface="DejaVu Sans"/>
              </a:rPr>
              <a:t>A test bed will let us try different things quickly, varying one thing at a time, to diagnose</a:t>
            </a:r>
            <a:endParaRPr lang="en-US" sz="2000" b="0" strike="noStrike" spc="-1">
              <a:latin typeface="Arial"/>
            </a:endParaRPr>
          </a:p>
          <a:p>
            <a:pPr marL="228600" indent="-223560">
              <a:lnSpc>
                <a:spcPct val="90000"/>
              </a:lnSpc>
              <a:spcBef>
                <a:spcPts val="1397"/>
              </a:spcBef>
              <a:buClr>
                <a:srgbClr val="1E7640"/>
              </a:buClr>
              <a:buFont typeface="Arial"/>
              <a:buChar char="•"/>
            </a:pPr>
            <a:r>
              <a:rPr lang="en-US" sz="2000" b="0" u="sng" strike="noStrike" spc="-1">
                <a:solidFill>
                  <a:srgbClr val="000000"/>
                </a:solidFill>
                <a:uFill>
                  <a:solidFill>
                    <a:srgbClr val="FFFFFF"/>
                  </a:solidFill>
                </a:uFill>
                <a:latin typeface="Arial"/>
                <a:ea typeface="DejaVu Sans"/>
              </a:rPr>
              <a:t>STS plans leverage high-brightness advanced parahydrogen moderator designs</a:t>
            </a:r>
            <a:endParaRPr lang="en-US" sz="2000" b="0" strike="noStrike" spc="-1">
              <a:latin typeface="Arial"/>
            </a:endParaRPr>
          </a:p>
          <a:p>
            <a:pPr marL="432000" lvl="1" indent="-212400">
              <a:lnSpc>
                <a:spcPct val="90000"/>
              </a:lnSpc>
              <a:spcBef>
                <a:spcPts val="1397"/>
              </a:spcBef>
              <a:buClr>
                <a:srgbClr val="000000"/>
              </a:buClr>
              <a:buSzPct val="45000"/>
              <a:buFont typeface="Wingdings" charset="2"/>
              <a:buChar char=""/>
            </a:pPr>
            <a:r>
              <a:rPr lang="en-US" sz="2000" b="0" strike="noStrike" spc="-1">
                <a:solidFill>
                  <a:srgbClr val="000000"/>
                </a:solidFill>
                <a:latin typeface="Arial"/>
                <a:ea typeface="DejaVu Sans"/>
              </a:rPr>
              <a:t>Validating these designs will let us push boundaries a little harder, and know just how well we have to catalyze the hydrogen system to support the desired performance</a:t>
            </a:r>
            <a:endParaRPr lang="en-US" sz="2000" b="0" strike="noStrike" spc="-1">
              <a:latin typeface="Arial"/>
            </a:endParaRPr>
          </a:p>
          <a:p>
            <a:pPr marL="228600" indent="-223560">
              <a:lnSpc>
                <a:spcPct val="90000"/>
              </a:lnSpc>
              <a:spcBef>
                <a:spcPts val="1397"/>
              </a:spcBef>
              <a:buClr>
                <a:srgbClr val="1E7640"/>
              </a:buClr>
              <a:buFont typeface="Arial"/>
              <a:buChar char="•"/>
            </a:pPr>
            <a:r>
              <a:rPr lang="en-US" sz="2000" b="0" strike="noStrike" spc="-1">
                <a:solidFill>
                  <a:srgbClr val="000000"/>
                </a:solidFill>
                <a:latin typeface="Arial"/>
                <a:ea typeface="DejaVu Sans"/>
              </a:rPr>
              <a:t>New Moderator Development</a:t>
            </a:r>
            <a:endParaRPr lang="en-US" sz="2000" b="0" strike="noStrike" spc="-1">
              <a:latin typeface="Arial"/>
            </a:endParaRPr>
          </a:p>
          <a:p>
            <a:pPr marL="432000" lvl="1" indent="-212400">
              <a:lnSpc>
                <a:spcPct val="90000"/>
              </a:lnSpc>
              <a:spcBef>
                <a:spcPts val="1397"/>
              </a:spcBef>
              <a:buClr>
                <a:srgbClr val="000000"/>
              </a:buClr>
              <a:buSzPct val="45000"/>
              <a:buFont typeface="Wingdings" charset="2"/>
              <a:buChar char=""/>
            </a:pPr>
            <a:r>
              <a:rPr lang="en-US" sz="2000" b="0" strike="noStrike" spc="-1">
                <a:solidFill>
                  <a:srgbClr val="000000"/>
                </a:solidFill>
                <a:latin typeface="Arial"/>
                <a:ea typeface="DejaVu Sans"/>
              </a:rPr>
              <a:t>Intermediate temperature moderators like liquid ammonia or ethane might be a better fit to instruments on the current water moderator, or new instruments in a three-source future</a:t>
            </a:r>
            <a:endParaRPr lang="en-US" sz="2000" b="0" strike="noStrike" spc="-1">
              <a:latin typeface="Arial"/>
            </a:endParaRPr>
          </a:p>
          <a:p>
            <a:pPr marL="432000" lvl="1" indent="-212400">
              <a:lnSpc>
                <a:spcPct val="90000"/>
              </a:lnSpc>
              <a:spcBef>
                <a:spcPts val="1397"/>
              </a:spcBef>
              <a:buClr>
                <a:srgbClr val="000000"/>
              </a:buClr>
              <a:buSzPct val="45000"/>
              <a:buFont typeface="Wingdings" charset="2"/>
              <a:buChar char=""/>
            </a:pPr>
            <a:r>
              <a:rPr lang="en-US" sz="2000" b="0" strike="noStrike" spc="-1">
                <a:solidFill>
                  <a:srgbClr val="000000"/>
                </a:solidFill>
                <a:latin typeface="Arial"/>
                <a:ea typeface="DejaVu Sans"/>
              </a:rPr>
              <a:t>Directionally-enhanced moderators demonstrated to increase brightness into a guide by factors, more efficiently using the neutrons we produce</a:t>
            </a:r>
            <a:endParaRPr lang="en-US" sz="2000" b="0" strike="noStrike" spc="-1">
              <a:latin typeface="Arial"/>
            </a:endParaRPr>
          </a:p>
          <a:p>
            <a:pPr marL="432000" lvl="1" indent="-212400">
              <a:lnSpc>
                <a:spcPct val="90000"/>
              </a:lnSpc>
              <a:spcBef>
                <a:spcPts val="1397"/>
              </a:spcBef>
              <a:buClr>
                <a:srgbClr val="000000"/>
              </a:buClr>
              <a:buSzPct val="45000"/>
              <a:buFont typeface="Wingdings" charset="2"/>
              <a:buChar char=""/>
            </a:pPr>
            <a:r>
              <a:rPr lang="en-US" sz="2000" b="0" strike="noStrike" spc="-1">
                <a:solidFill>
                  <a:srgbClr val="000000"/>
                </a:solidFill>
                <a:latin typeface="Arial"/>
                <a:ea typeface="DejaVu Sans"/>
              </a:rPr>
              <a:t>Pelletized moderators offer access to colder materials with higher hydrogen density, better serving high resolution long-wavelength instruments</a:t>
            </a:r>
            <a:endParaRPr lang="en-US" sz="2000" b="0" strike="noStrike" spc="-1">
              <a:latin typeface="Arial"/>
            </a:endParaRPr>
          </a:p>
          <a:p>
            <a:pPr>
              <a:lnSpc>
                <a:spcPct val="90000"/>
              </a:lnSpc>
              <a:spcBef>
                <a:spcPts val="1397"/>
              </a:spcBef>
            </a:pPr>
            <a:endParaRPr lang="en-US" sz="20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Operational Plans</a:t>
            </a:r>
            <a:endParaRPr lang="en-US" sz="3000" b="0" strike="noStrike" spc="-1">
              <a:latin typeface="Arial"/>
            </a:endParaRPr>
          </a:p>
        </p:txBody>
      </p:sp>
      <p:sp>
        <p:nvSpPr>
          <p:cNvPr id="229" name="CustomShape 2"/>
          <p:cNvSpPr/>
          <p:nvPr/>
        </p:nvSpPr>
        <p:spPr>
          <a:xfrm>
            <a:off x="268560" y="925560"/>
            <a:ext cx="1100556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The MTS will operate for as much as 20 – 25 weeks per year, typically in one- or two-week periods, for system development and moderator testing</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The MTS Science Case (ORNL/TM-2024/3583) outlines twelve different moderator concepts and an array of new materials for testing once operational – we will have ample tests to fill the time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Operation of the MTS will require the beam from the BTF. We do not anticipate operating “both” at the same time, but we do anticipate having access to either while the other is running</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Running MTS will typically involve much more production level beam than BTF usually uses for accelerator physics and operations studies – 60 Hz continuous operation for several days at a time, totaling as much as 20 to 25 weeks per year</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There will be local control, but most accelerator control will be from the Central Control Room</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Local and CCR control for the neutron beamline and gas handling system</a:t>
            </a:r>
            <a:endParaRPr lang="en-US" sz="20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2800" b="0" strike="noStrike" spc="-1">
                <a:solidFill>
                  <a:srgbClr val="1E7640"/>
                </a:solidFill>
                <a:latin typeface="Arial Black"/>
                <a:ea typeface="DejaVu Sans"/>
              </a:rPr>
              <a:t>Outline</a:t>
            </a:r>
            <a:endParaRPr lang="en-US" sz="2800" b="0" strike="noStrike" spc="-1">
              <a:latin typeface="Arial"/>
            </a:endParaRPr>
          </a:p>
        </p:txBody>
      </p:sp>
      <p:sp>
        <p:nvSpPr>
          <p:cNvPr id="109" name="CustomShape 2"/>
          <p:cNvSpPr/>
          <p:nvPr/>
        </p:nvSpPr>
        <p:spPr>
          <a:xfrm>
            <a:off x="268920" y="925560"/>
            <a:ext cx="110052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Moderator Test Station project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Moderator Test Station concept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General description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Target Development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Analyzer Development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Science Case highlights</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Operational Plan</a:t>
            </a:r>
            <a:endParaRPr lang="en-US" sz="2000" b="0" strike="noStrike" spc="-1">
              <a:latin typeface="Arial"/>
            </a:endParaRPr>
          </a:p>
          <a:p>
            <a:pPr marL="228600" indent="-225000">
              <a:lnSpc>
                <a:spcPct val="90000"/>
              </a:lnSpc>
              <a:spcBef>
                <a:spcPts val="1397"/>
              </a:spcBef>
              <a:buClr>
                <a:srgbClr val="1E7640"/>
              </a:buClr>
              <a:buFont typeface="Arial"/>
              <a:buChar char="•"/>
            </a:pPr>
            <a:endParaRPr lang="en-US" sz="2000" b="0" strike="noStrike" spc="-1">
              <a:latin typeface="Arial"/>
            </a:endParaRPr>
          </a:p>
        </p:txBody>
      </p:sp>
      <p:pic>
        <p:nvPicPr>
          <p:cNvPr id="110" name="Picture 3"/>
          <p:cNvPicPr/>
          <p:nvPr/>
        </p:nvPicPr>
        <p:blipFill>
          <a:blip r:embed="rId3"/>
          <a:stretch/>
        </p:blipFill>
        <p:spPr>
          <a:xfrm>
            <a:off x="4966200" y="2759400"/>
            <a:ext cx="6840720" cy="3556440"/>
          </a:xfrm>
          <a:prstGeom prst="rect">
            <a:avLst/>
          </a:prstGeom>
          <a:ln>
            <a:noFill/>
          </a:ln>
        </p:spPr>
      </p:pic>
      <p:sp>
        <p:nvSpPr>
          <p:cNvPr id="111" name="CustomShape 3"/>
          <p:cNvSpPr/>
          <p:nvPr/>
        </p:nvSpPr>
        <p:spPr>
          <a:xfrm>
            <a:off x="8722440" y="3574440"/>
            <a:ext cx="360" cy="666720"/>
          </a:xfrm>
          <a:custGeom>
            <a:avLst/>
            <a:gdLst/>
            <a:ahLst/>
            <a:cxnLst/>
            <a:rect l="l" t="t" r="r" b="b"/>
            <a:pathLst>
              <a:path w="21600" h="21600">
                <a:moveTo>
                  <a:pt x="0" y="0"/>
                </a:moveTo>
                <a:lnTo>
                  <a:pt x="21600" y="21600"/>
                </a:lnTo>
              </a:path>
            </a:pathLst>
          </a:custGeom>
          <a:noFill/>
          <a:ln w="28440">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12" name="CustomShape 4"/>
          <p:cNvSpPr/>
          <p:nvPr/>
        </p:nvSpPr>
        <p:spPr>
          <a:xfrm>
            <a:off x="9913680" y="3908160"/>
            <a:ext cx="360" cy="491400"/>
          </a:xfrm>
          <a:custGeom>
            <a:avLst/>
            <a:gdLst/>
            <a:ahLst/>
            <a:cxnLst/>
            <a:rect l="l" t="t" r="r" b="b"/>
            <a:pathLst>
              <a:path w="21600" h="21600">
                <a:moveTo>
                  <a:pt x="0" y="0"/>
                </a:moveTo>
                <a:lnTo>
                  <a:pt x="21600" y="21600"/>
                </a:lnTo>
              </a:path>
            </a:pathLst>
          </a:custGeom>
          <a:noFill/>
          <a:ln w="28440">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13" name="CustomShape 5"/>
          <p:cNvSpPr/>
          <p:nvPr/>
        </p:nvSpPr>
        <p:spPr>
          <a:xfrm>
            <a:off x="7602840" y="3269880"/>
            <a:ext cx="360" cy="577080"/>
          </a:xfrm>
          <a:custGeom>
            <a:avLst/>
            <a:gdLst/>
            <a:ahLst/>
            <a:cxnLst/>
            <a:rect l="l" t="t" r="r" b="b"/>
            <a:pathLst>
              <a:path w="21600" h="21600">
                <a:moveTo>
                  <a:pt x="0" y="0"/>
                </a:moveTo>
                <a:lnTo>
                  <a:pt x="21600" y="21600"/>
                </a:lnTo>
              </a:path>
            </a:pathLst>
          </a:custGeom>
          <a:noFill/>
          <a:ln w="28440">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14" name="CustomShape 6"/>
          <p:cNvSpPr/>
          <p:nvPr/>
        </p:nvSpPr>
        <p:spPr>
          <a:xfrm>
            <a:off x="7500600" y="3023280"/>
            <a:ext cx="1897560" cy="25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tabLst>
                <a:tab pos="0" algn="l"/>
              </a:tabLst>
            </a:pPr>
            <a:r>
              <a:rPr lang="en-US" sz="1200" b="1" strike="noStrike" spc="-1">
                <a:solidFill>
                  <a:srgbClr val="FFFFFF"/>
                </a:solidFill>
                <a:latin typeface="Century Gothic"/>
              </a:rPr>
              <a:t>Moderator Test Station</a:t>
            </a:r>
            <a:endParaRPr lang="en-US" sz="1200" b="0" strike="noStrike" spc="-1">
              <a:latin typeface="Arial"/>
            </a:endParaRPr>
          </a:p>
        </p:txBody>
      </p:sp>
      <p:sp>
        <p:nvSpPr>
          <p:cNvPr id="115" name="CustomShape 7"/>
          <p:cNvSpPr/>
          <p:nvPr/>
        </p:nvSpPr>
        <p:spPr>
          <a:xfrm>
            <a:off x="8595720" y="3366000"/>
            <a:ext cx="1897560" cy="25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tabLst>
                <a:tab pos="0" algn="l"/>
              </a:tabLst>
            </a:pPr>
            <a:r>
              <a:rPr lang="en-US" sz="1200" b="1" strike="noStrike" spc="-1">
                <a:solidFill>
                  <a:srgbClr val="FFFFFF"/>
                </a:solidFill>
                <a:latin typeface="Century Gothic"/>
              </a:rPr>
              <a:t>First Target Station</a:t>
            </a:r>
            <a:endParaRPr lang="en-US" sz="1200" b="0" strike="noStrike" spc="-1">
              <a:latin typeface="Arial"/>
            </a:endParaRPr>
          </a:p>
        </p:txBody>
      </p:sp>
      <p:sp>
        <p:nvSpPr>
          <p:cNvPr id="116" name="CustomShape 8"/>
          <p:cNvSpPr/>
          <p:nvPr/>
        </p:nvSpPr>
        <p:spPr>
          <a:xfrm>
            <a:off x="9796680" y="3674520"/>
            <a:ext cx="1897560" cy="25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tabLst>
                <a:tab pos="0" algn="l"/>
              </a:tabLst>
            </a:pPr>
            <a:r>
              <a:rPr lang="en-US" sz="1200" b="1" strike="noStrike" spc="-1">
                <a:solidFill>
                  <a:srgbClr val="FFFFFF"/>
                </a:solidFill>
                <a:latin typeface="Century Gothic"/>
              </a:rPr>
              <a:t>Second Target Station</a:t>
            </a:r>
            <a:endParaRPr lang="en-US" sz="12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Radiation Safety</a:t>
            </a:r>
            <a:endParaRPr lang="en-US" sz="3000" b="0" strike="noStrike" spc="-1">
              <a:latin typeface="Arial"/>
            </a:endParaRPr>
          </a:p>
        </p:txBody>
      </p:sp>
      <p:sp>
        <p:nvSpPr>
          <p:cNvPr id="231" name="CustomShape 2"/>
          <p:cNvSpPr/>
          <p:nvPr/>
        </p:nvSpPr>
        <p:spPr>
          <a:xfrm>
            <a:off x="268560" y="925560"/>
            <a:ext cx="46692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Shielding analysis performed on CAD geometry converted to MCNP using GEOUNED and GeomWriter</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The current shielding layout limits dose rates outside the fence to less than 2 mrem/hour except for some streaming around the in-beam detector, which will be blocked by the beamstop (not included in this particular calculation)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Dose rates near the neutron beamline and the proton beamline will approach 10 mrem/hour, well within guidelines for the posted radiation area, but will generally not be accessed during operation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BTF FODO line will be under 2 mrem/hour</a:t>
            </a:r>
            <a:endParaRPr lang="en-US" sz="2000" b="0" strike="noStrike" spc="-1">
              <a:latin typeface="Arial"/>
            </a:endParaRPr>
          </a:p>
        </p:txBody>
      </p:sp>
      <p:pic>
        <p:nvPicPr>
          <p:cNvPr id="232" name="Picture 125"/>
          <p:cNvPicPr/>
          <p:nvPr/>
        </p:nvPicPr>
        <p:blipFill>
          <a:blip r:embed="rId3"/>
          <a:srcRect b="4163"/>
          <a:stretch/>
        </p:blipFill>
        <p:spPr>
          <a:xfrm>
            <a:off x="4829400" y="628560"/>
            <a:ext cx="7314480" cy="565236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Summary</a:t>
            </a:r>
            <a:endParaRPr lang="en-US" sz="3000" b="0" strike="noStrike" spc="-1">
              <a:latin typeface="Arial"/>
            </a:endParaRPr>
          </a:p>
        </p:txBody>
      </p:sp>
      <p:sp>
        <p:nvSpPr>
          <p:cNvPr id="234" name="CustomShape 2"/>
          <p:cNvSpPr/>
          <p:nvPr/>
        </p:nvSpPr>
        <p:spPr>
          <a:xfrm>
            <a:off x="268560" y="925560"/>
            <a:ext cx="1100556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The SNS Moderator Test Station will permit characterization of high-brightness parahydrogen cylinder and tube moderators in prototypical wing configuration, supporting FTS improvements, the STS concept, and new moderator development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Along the way we'll develop a capability to explore and characterize advanced moderator configurations that exceeds any facility currently available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Targeted optimization will let us improve the measurement time to characterize a moderator at LENS with two orders of magnitude lower primary source intensity (and even lower shielding requirements)</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Improved characterization concepts will let us do so over a larger energy range, with more certain and better understood instrument characteristics</a:t>
            </a:r>
            <a:endParaRPr lang="en-US" sz="20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2800" b="0" strike="noStrike" spc="-1">
                <a:solidFill>
                  <a:srgbClr val="1E7640"/>
                </a:solidFill>
                <a:latin typeface="Arial Black"/>
                <a:ea typeface="DejaVu Sans"/>
              </a:rPr>
              <a:t>ORNL Moderator Test Station Project</a:t>
            </a:r>
            <a:endParaRPr lang="en-US" sz="2800" b="0" strike="noStrike" spc="-1">
              <a:latin typeface="Arial"/>
            </a:endParaRPr>
          </a:p>
        </p:txBody>
      </p:sp>
      <p:sp>
        <p:nvSpPr>
          <p:cNvPr id="118" name="CustomShape 2"/>
          <p:cNvSpPr/>
          <p:nvPr/>
        </p:nvSpPr>
        <p:spPr>
          <a:xfrm>
            <a:off x="268560" y="925560"/>
            <a:ext cx="110052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ORNL is developing the Moderator Test Station as an Accelerator Improvement Project, as specific class of DOE project in which funding is taken completely from a single year’s operating budget, so there is a hard cap to the total project cost, but it is all committed from the beginning</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Funded for 9M$, with initial contingency &gt;20%</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Conceptual Design Review completed 1 April 2024</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Preliminary Design Review completed 11 February 2025; report forthcoming</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Final Design Review anticipated around May 2026</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Installation expected to begin February 2027</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Commissioning expected to begin November 2027</a:t>
            </a:r>
            <a:endParaRPr lang="en-US" sz="2000" b="0" strike="noStrike" spc="-1">
              <a:latin typeface="Arial"/>
            </a:endParaRPr>
          </a:p>
          <a:p>
            <a:pPr marL="228600" indent="-225000">
              <a:lnSpc>
                <a:spcPct val="90000"/>
              </a:lnSpc>
              <a:spcBef>
                <a:spcPts val="1397"/>
              </a:spcBef>
              <a:buClr>
                <a:srgbClr val="1E7640"/>
              </a:buClr>
              <a:buFont typeface="Arial"/>
              <a:buChar char="•"/>
            </a:pPr>
            <a:endParaRPr lang="en-US" sz="2000" b="0" strike="noStrike" spc="-1">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2800" b="0" strike="noStrike" spc="-1">
                <a:solidFill>
                  <a:srgbClr val="1E7640"/>
                </a:solidFill>
                <a:latin typeface="Arial Black"/>
                <a:ea typeface="DejaVu Sans"/>
              </a:rPr>
              <a:t>ORNL Moderator Test Station Concept</a:t>
            </a:r>
            <a:endParaRPr lang="en-US" sz="2800" b="0" strike="noStrike" spc="-1">
              <a:latin typeface="Arial"/>
            </a:endParaRPr>
          </a:p>
        </p:txBody>
      </p:sp>
      <p:sp>
        <p:nvSpPr>
          <p:cNvPr id="120" name="CustomShape 2"/>
          <p:cNvSpPr/>
          <p:nvPr/>
        </p:nvSpPr>
        <p:spPr>
          <a:xfrm>
            <a:off x="268560" y="925560"/>
            <a:ext cx="11005200" cy="5243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MTS concept developed to take advantage of the SNS Beam Test Facility and optimize a neutron source to the sole purpose of testing moderator systems and materials, while enabling any moderator testing we ever had trouble performing</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SNS RFQ test station (the BTF) </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2.5 MeV negative hydrogen ions, up to 50 mA peak, up to 60 Hz, up to 1 ms; all fixed</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Use a LEBT-style proton chopper; choose from 0.5 to 10+ µs proton pulse</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Add a target; 3E10 n/s at 75 W from p(</a:t>
            </a:r>
            <a:r>
              <a:rPr lang="en-US" sz="2000" b="0" strike="noStrike" spc="-1" baseline="33000">
                <a:solidFill>
                  <a:srgbClr val="000000"/>
                </a:solidFill>
                <a:latin typeface="Arial"/>
                <a:ea typeface="DejaVu Sans"/>
              </a:rPr>
              <a:t>7</a:t>
            </a:r>
            <a:r>
              <a:rPr lang="en-US" sz="2000" b="0" strike="noStrike" spc="-1">
                <a:solidFill>
                  <a:srgbClr val="000000"/>
                </a:solidFill>
                <a:latin typeface="Arial"/>
                <a:ea typeface="DejaVu Sans"/>
              </a:rPr>
              <a:t>Li,n), low primary energy, large beam spot</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Provide a large volume space for test moderator</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Can't do 10 cm high by 16 cm diameter elsewhere, or reflector-filters, or long tubes, or ... </a:t>
            </a:r>
            <a:endParaRPr lang="en-US" sz="2000" b="0" strike="noStrike" spc="-1">
              <a:latin typeface="Arial"/>
            </a:endParaRPr>
          </a:p>
          <a:p>
            <a:pPr marL="704520" lvl="1" indent="-243720">
              <a:lnSpc>
                <a:spcPct val="90000"/>
              </a:lnSpc>
              <a:spcBef>
                <a:spcPts val="1397"/>
              </a:spcBef>
              <a:buClr>
                <a:srgbClr val="000000"/>
              </a:buClr>
              <a:buFont typeface="Times New Roman"/>
              <a:buChar char="–"/>
            </a:pPr>
            <a:r>
              <a:rPr lang="en-US" sz="2000" b="0" strike="noStrike" spc="-1">
                <a:solidFill>
                  <a:srgbClr val="000000"/>
                </a:solidFill>
                <a:latin typeface="Arial"/>
                <a:ea typeface="WenQuanYi Zen Hei"/>
              </a:rPr>
              <a:t>Wing configuration is prototypic and allows small view of high brightness configurations</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WenQuanYi Zen Hei"/>
              </a:rPr>
              <a:t>Provide for rigorous reproducibility in moderator positioning and orientation</a:t>
            </a:r>
            <a:endParaRPr lang="en-US" sz="2000" b="0" strike="noStrike" spc="-1">
              <a:latin typeface="Arial"/>
            </a:endParaRPr>
          </a:p>
          <a:p>
            <a:pPr marL="228600" indent="-225000">
              <a:lnSpc>
                <a:spcPct val="90000"/>
              </a:lnSpc>
              <a:spcBef>
                <a:spcPts val="1397"/>
              </a:spcBef>
              <a:buClr>
                <a:srgbClr val="1E7640"/>
              </a:buClr>
              <a:buFont typeface="Arial"/>
              <a:buChar char="•"/>
            </a:pPr>
            <a:r>
              <a:rPr lang="en-US" sz="2000" b="0" strike="noStrike" spc="-1">
                <a:solidFill>
                  <a:srgbClr val="000000"/>
                </a:solidFill>
                <a:latin typeface="Arial"/>
                <a:ea typeface="DejaVu Sans"/>
              </a:rPr>
              <a:t>Optimize the facility solely for moderator characterization</a:t>
            </a:r>
            <a:endParaRPr lang="en-US" sz="20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 name="Picture 15"/>
          <p:cNvPicPr/>
          <p:nvPr/>
        </p:nvPicPr>
        <p:blipFill>
          <a:blip r:embed="rId3"/>
          <a:stretch/>
        </p:blipFill>
        <p:spPr>
          <a:xfrm>
            <a:off x="1828800" y="23040"/>
            <a:ext cx="7593840" cy="6377760"/>
          </a:xfrm>
          <a:prstGeom prst="rect">
            <a:avLst/>
          </a:prstGeom>
          <a:ln>
            <a:noFill/>
          </a:ln>
        </p:spPr>
      </p:pic>
      <p:sp>
        <p:nvSpPr>
          <p:cNvPr id="122"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Overview: Layout at extended BTF</a:t>
            </a:r>
            <a:endParaRPr lang="en-US" sz="3000" b="0" strike="noStrike" spc="-1">
              <a:latin typeface="Arial"/>
            </a:endParaRPr>
          </a:p>
        </p:txBody>
      </p:sp>
      <p:sp>
        <p:nvSpPr>
          <p:cNvPr id="123" name="CustomShape 2"/>
          <p:cNvSpPr/>
          <p:nvPr/>
        </p:nvSpPr>
        <p:spPr>
          <a:xfrm>
            <a:off x="457200" y="5121720"/>
            <a:ext cx="2331000" cy="456120"/>
          </a:xfrm>
          <a:prstGeom prst="wedgeRectCallout">
            <a:avLst>
              <a:gd name="adj1" fmla="val 155821"/>
              <a:gd name="adj2" fmla="val -104810"/>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Current Beam Test Facility</a:t>
            </a:r>
            <a:endParaRPr lang="en-US" sz="1400" b="0" strike="noStrike" spc="-1">
              <a:latin typeface="Arial"/>
            </a:endParaRPr>
          </a:p>
        </p:txBody>
      </p:sp>
      <p:sp>
        <p:nvSpPr>
          <p:cNvPr id="124" name="CustomShape 3"/>
          <p:cNvSpPr/>
          <p:nvPr/>
        </p:nvSpPr>
        <p:spPr>
          <a:xfrm>
            <a:off x="471600" y="3750120"/>
            <a:ext cx="2180160" cy="456120"/>
          </a:xfrm>
          <a:prstGeom prst="wedgeRectCallout">
            <a:avLst>
              <a:gd name="adj1" fmla="val 181946"/>
              <a:gd name="adj2" fmla="val -150709"/>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FODO Extension to BTF</a:t>
            </a:r>
            <a:endParaRPr lang="en-US" sz="1400" b="0" strike="noStrike" spc="-1">
              <a:latin typeface="Arial"/>
            </a:endParaRPr>
          </a:p>
        </p:txBody>
      </p:sp>
      <p:sp>
        <p:nvSpPr>
          <p:cNvPr id="125" name="CustomShape 4"/>
          <p:cNvSpPr/>
          <p:nvPr/>
        </p:nvSpPr>
        <p:spPr>
          <a:xfrm>
            <a:off x="457200" y="4389120"/>
            <a:ext cx="2408760" cy="592920"/>
          </a:xfrm>
          <a:prstGeom prst="wedgeRectCallout">
            <a:avLst>
              <a:gd name="adj1" fmla="val 175732"/>
              <a:gd name="adj2" fmla="val -212075"/>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New Bending Magnets and Quads to deliver beam</a:t>
            </a:r>
            <a:endParaRPr lang="en-US" sz="1400" b="0" strike="noStrike" spc="-1">
              <a:latin typeface="Arial"/>
            </a:endParaRPr>
          </a:p>
        </p:txBody>
      </p:sp>
      <p:sp>
        <p:nvSpPr>
          <p:cNvPr id="126" name="CustomShape 5"/>
          <p:cNvSpPr/>
          <p:nvPr/>
        </p:nvSpPr>
        <p:spPr>
          <a:xfrm>
            <a:off x="548640" y="1005840"/>
            <a:ext cx="2280240" cy="456120"/>
          </a:xfrm>
          <a:prstGeom prst="wedgeRectCallout">
            <a:avLst>
              <a:gd name="adj1" fmla="val 160370"/>
              <a:gd name="adj2" fmla="val 64116"/>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Relocated BTF Beamstop</a:t>
            </a:r>
            <a:endParaRPr lang="en-US" sz="1400" b="0" strike="noStrike" spc="-1">
              <a:latin typeface="Arial"/>
            </a:endParaRPr>
          </a:p>
        </p:txBody>
      </p:sp>
      <p:sp>
        <p:nvSpPr>
          <p:cNvPr id="127" name="CustomShape 6"/>
          <p:cNvSpPr/>
          <p:nvPr/>
        </p:nvSpPr>
        <p:spPr>
          <a:xfrm>
            <a:off x="480600" y="2651760"/>
            <a:ext cx="2536920" cy="456120"/>
          </a:xfrm>
          <a:prstGeom prst="wedgeRectCallout">
            <a:avLst>
              <a:gd name="adj1" fmla="val 156923"/>
              <a:gd name="adj2" fmla="val -50236"/>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Walking access to BTF FODO during MTS operation</a:t>
            </a:r>
            <a:endParaRPr lang="en-US" sz="1400" b="0" strike="noStrike" spc="-1">
              <a:latin typeface="Arial"/>
            </a:endParaRPr>
          </a:p>
        </p:txBody>
      </p:sp>
      <p:sp>
        <p:nvSpPr>
          <p:cNvPr id="128" name="CustomShape 7"/>
          <p:cNvSpPr/>
          <p:nvPr/>
        </p:nvSpPr>
        <p:spPr>
          <a:xfrm>
            <a:off x="403200" y="1738440"/>
            <a:ext cx="2536920" cy="456120"/>
          </a:xfrm>
          <a:prstGeom prst="wedgeRectCallout">
            <a:avLst>
              <a:gd name="adj1" fmla="val 172942"/>
              <a:gd name="adj2" fmla="val 93769"/>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MTS Shielding monolith</a:t>
            </a:r>
            <a:endParaRPr lang="en-US" sz="14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and Proton Beamline Extension</a:t>
            </a:r>
            <a:endParaRPr lang="en-US" sz="3000" b="0" strike="noStrike" spc="-1">
              <a:latin typeface="Arial"/>
            </a:endParaRPr>
          </a:p>
        </p:txBody>
      </p:sp>
      <p:pic>
        <p:nvPicPr>
          <p:cNvPr id="130" name="Picture 4_0"/>
          <p:cNvPicPr/>
          <p:nvPr/>
        </p:nvPicPr>
        <p:blipFill>
          <a:blip r:embed="rId3"/>
          <a:stretch/>
        </p:blipFill>
        <p:spPr>
          <a:xfrm>
            <a:off x="1133640" y="1097280"/>
            <a:ext cx="9453240" cy="5130720"/>
          </a:xfrm>
          <a:prstGeom prst="rect">
            <a:avLst/>
          </a:prstGeom>
          <a:ln w="19080">
            <a:solidFill>
              <a:srgbClr val="00662C"/>
            </a:solidFill>
            <a:round/>
          </a:ln>
        </p:spPr>
      </p:pic>
      <p:sp>
        <p:nvSpPr>
          <p:cNvPr id="131" name="CustomShape 2"/>
          <p:cNvSpPr/>
          <p:nvPr/>
        </p:nvSpPr>
        <p:spPr>
          <a:xfrm>
            <a:off x="1380240" y="1921320"/>
            <a:ext cx="2280240" cy="456120"/>
          </a:xfrm>
          <a:prstGeom prst="wedgeRectCallout">
            <a:avLst>
              <a:gd name="adj1" fmla="val 138745"/>
              <a:gd name="adj2" fmla="val 59779"/>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Target and </a:t>
            </a:r>
            <a:endParaRPr lang="en-US" sz="1400" b="0" strike="noStrike" spc="-1">
              <a:latin typeface="Arial"/>
            </a:endParaRPr>
          </a:p>
          <a:p>
            <a:pPr algn="ctr">
              <a:lnSpc>
                <a:spcPct val="100000"/>
              </a:lnSpc>
            </a:pPr>
            <a:r>
              <a:rPr lang="en-US" sz="1400" b="0" strike="noStrike" spc="-1">
                <a:solidFill>
                  <a:srgbClr val="000000"/>
                </a:solidFill>
                <a:latin typeface="Arial"/>
                <a:ea typeface="DejaVu Sans"/>
              </a:rPr>
              <a:t>Shielding Block</a:t>
            </a:r>
            <a:endParaRPr lang="en-US" sz="1400" b="0" strike="noStrike" spc="-1">
              <a:latin typeface="Arial"/>
            </a:endParaRPr>
          </a:p>
        </p:txBody>
      </p:sp>
      <p:sp>
        <p:nvSpPr>
          <p:cNvPr id="132" name="CustomShape 3"/>
          <p:cNvSpPr/>
          <p:nvPr/>
        </p:nvSpPr>
        <p:spPr>
          <a:xfrm>
            <a:off x="1193760" y="5685840"/>
            <a:ext cx="2280240" cy="456120"/>
          </a:xfrm>
          <a:prstGeom prst="wedgeRectCallout">
            <a:avLst>
              <a:gd name="adj1" fmla="val 57561"/>
              <a:gd name="adj2" fmla="val -326498"/>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Proton Beamline</a:t>
            </a:r>
            <a:endParaRPr lang="en-US" sz="1400" b="0" strike="noStrike" spc="-1">
              <a:latin typeface="Arial"/>
            </a:endParaRPr>
          </a:p>
        </p:txBody>
      </p:sp>
      <p:sp>
        <p:nvSpPr>
          <p:cNvPr id="133" name="CustomShape 4"/>
          <p:cNvSpPr/>
          <p:nvPr/>
        </p:nvSpPr>
        <p:spPr>
          <a:xfrm>
            <a:off x="5120640" y="4572000"/>
            <a:ext cx="1645920" cy="456120"/>
          </a:xfrm>
          <a:prstGeom prst="wedgeRectCallout">
            <a:avLst>
              <a:gd name="adj1" fmla="val 82059"/>
              <a:gd name="adj2" fmla="val -244716"/>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Neutron Beamline</a:t>
            </a:r>
            <a:endParaRPr lang="en-US" sz="1400" b="0" strike="noStrike" spc="-1">
              <a:latin typeface="Arial"/>
            </a:endParaRPr>
          </a:p>
        </p:txBody>
      </p:sp>
      <p:sp>
        <p:nvSpPr>
          <p:cNvPr id="134" name="CustomShape 5"/>
          <p:cNvSpPr/>
          <p:nvPr/>
        </p:nvSpPr>
        <p:spPr>
          <a:xfrm>
            <a:off x="6589440" y="5724720"/>
            <a:ext cx="1548720" cy="456120"/>
          </a:xfrm>
          <a:prstGeom prst="wedgeRectCallout">
            <a:avLst>
              <a:gd name="adj1" fmla="val 106356"/>
              <a:gd name="adj2" fmla="val -425078"/>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Copper Analyzer </a:t>
            </a:r>
            <a:endParaRPr lang="en-US" sz="1400" b="0" strike="noStrike" spc="-1">
              <a:latin typeface="Arial"/>
            </a:endParaRPr>
          </a:p>
        </p:txBody>
      </p:sp>
      <p:sp>
        <p:nvSpPr>
          <p:cNvPr id="135" name="CustomShape 6"/>
          <p:cNvSpPr/>
          <p:nvPr/>
        </p:nvSpPr>
        <p:spPr>
          <a:xfrm>
            <a:off x="5760720" y="5212080"/>
            <a:ext cx="1371600" cy="456120"/>
          </a:xfrm>
          <a:prstGeom prst="wedgeRectCallout">
            <a:avLst>
              <a:gd name="adj1" fmla="val 142311"/>
              <a:gd name="adj2" fmla="val -378864"/>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Mica Analyzer </a:t>
            </a:r>
            <a:endParaRPr lang="en-US" sz="1400" b="0" strike="noStrike" spc="-1">
              <a:latin typeface="Arial"/>
            </a:endParaRPr>
          </a:p>
        </p:txBody>
      </p:sp>
      <p:sp>
        <p:nvSpPr>
          <p:cNvPr id="136" name="CustomShape 7"/>
          <p:cNvSpPr/>
          <p:nvPr/>
        </p:nvSpPr>
        <p:spPr>
          <a:xfrm>
            <a:off x="10881360" y="3017520"/>
            <a:ext cx="1005840" cy="456120"/>
          </a:xfrm>
          <a:prstGeom prst="wedgeRectCallout">
            <a:avLst>
              <a:gd name="adj1" fmla="val -113220"/>
              <a:gd name="adj2" fmla="val 43848"/>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Area </a:t>
            </a:r>
            <a:endParaRPr lang="en-US" sz="1400" b="0" strike="noStrike" spc="-1">
              <a:latin typeface="Arial"/>
            </a:endParaRPr>
          </a:p>
          <a:p>
            <a:pPr algn="ctr">
              <a:lnSpc>
                <a:spcPct val="100000"/>
              </a:lnSpc>
            </a:pPr>
            <a:r>
              <a:rPr lang="en-US" sz="1400" b="0" strike="noStrike" spc="-1">
                <a:solidFill>
                  <a:srgbClr val="000000"/>
                </a:solidFill>
                <a:latin typeface="Arial"/>
                <a:ea typeface="DejaVu Sans"/>
              </a:rPr>
              <a:t>Detector</a:t>
            </a:r>
            <a:endParaRPr lang="en-US" sz="1400" b="0" strike="noStrike" spc="-1">
              <a:latin typeface="Arial"/>
            </a:endParaRPr>
          </a:p>
        </p:txBody>
      </p:sp>
      <p:sp>
        <p:nvSpPr>
          <p:cNvPr id="137" name="CustomShape 8"/>
          <p:cNvSpPr/>
          <p:nvPr/>
        </p:nvSpPr>
        <p:spPr>
          <a:xfrm>
            <a:off x="10923480" y="1217520"/>
            <a:ext cx="1005840" cy="456120"/>
          </a:xfrm>
          <a:prstGeom prst="wedgeRectCallout">
            <a:avLst>
              <a:gd name="adj1" fmla="val -176440"/>
              <a:gd name="adj2" fmla="val 91798"/>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Area </a:t>
            </a:r>
            <a:endParaRPr lang="en-US" sz="1400" b="0" strike="noStrike" spc="-1">
              <a:latin typeface="Arial"/>
            </a:endParaRPr>
          </a:p>
          <a:p>
            <a:pPr algn="ctr">
              <a:lnSpc>
                <a:spcPct val="100000"/>
              </a:lnSpc>
            </a:pPr>
            <a:r>
              <a:rPr lang="en-US" sz="1400" b="0" strike="noStrike" spc="-1">
                <a:solidFill>
                  <a:srgbClr val="000000"/>
                </a:solidFill>
                <a:latin typeface="Arial"/>
                <a:ea typeface="DejaVu Sans"/>
              </a:rPr>
              <a:t>Detector</a:t>
            </a:r>
            <a:endParaRPr lang="en-US" sz="1400" b="0" strike="noStrike" spc="-1">
              <a:latin typeface="Arial"/>
            </a:endParaRPr>
          </a:p>
        </p:txBody>
      </p:sp>
      <p:sp>
        <p:nvSpPr>
          <p:cNvPr id="138" name="CustomShape 9"/>
          <p:cNvSpPr/>
          <p:nvPr/>
        </p:nvSpPr>
        <p:spPr>
          <a:xfrm>
            <a:off x="10707480" y="3845520"/>
            <a:ext cx="1005840" cy="456120"/>
          </a:xfrm>
          <a:prstGeom prst="wedgeRectCallout">
            <a:avLst>
              <a:gd name="adj1" fmla="val -170429"/>
              <a:gd name="adj2" fmla="val 84700"/>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Area </a:t>
            </a:r>
            <a:endParaRPr lang="en-US" sz="1400" b="0" strike="noStrike" spc="-1">
              <a:latin typeface="Arial"/>
            </a:endParaRPr>
          </a:p>
          <a:p>
            <a:pPr algn="ctr">
              <a:lnSpc>
                <a:spcPct val="100000"/>
              </a:lnSpc>
            </a:pPr>
            <a:r>
              <a:rPr lang="en-US" sz="1400" b="0" strike="noStrike" spc="-1">
                <a:solidFill>
                  <a:srgbClr val="000000"/>
                </a:solidFill>
                <a:latin typeface="Arial"/>
                <a:ea typeface="DejaVu Sans"/>
              </a:rPr>
              <a:t>Detector</a:t>
            </a:r>
            <a:endParaRPr lang="en-US" sz="1400" b="0" strike="noStrike" spc="-1">
              <a:latin typeface="Arial"/>
            </a:endParaRPr>
          </a:p>
        </p:txBody>
      </p:sp>
      <p:sp>
        <p:nvSpPr>
          <p:cNvPr id="139" name="CustomShape 10"/>
          <p:cNvSpPr/>
          <p:nvPr/>
        </p:nvSpPr>
        <p:spPr>
          <a:xfrm>
            <a:off x="10821960" y="4644720"/>
            <a:ext cx="973800" cy="841680"/>
          </a:xfrm>
          <a:prstGeom prst="wedgeRectCallout">
            <a:avLst>
              <a:gd name="adj1" fmla="val -141056"/>
              <a:gd name="adj2" fmla="val -48076"/>
            </a:avLst>
          </a:prstGeom>
          <a:noFill/>
          <a:ln w="18360">
            <a:solidFill>
              <a:srgbClr val="000000"/>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gn="ctr">
              <a:lnSpc>
                <a:spcPct val="100000"/>
              </a:lnSpc>
            </a:pPr>
            <a:r>
              <a:rPr lang="en-US" sz="1400" b="0" strike="noStrike" spc="-1">
                <a:solidFill>
                  <a:srgbClr val="000000"/>
                </a:solidFill>
                <a:latin typeface="Arial"/>
                <a:ea typeface="DejaVu Sans"/>
              </a:rPr>
              <a:t>Beam Stop</a:t>
            </a:r>
            <a:endParaRPr lang="en-US" sz="1400" b="0" strike="noStrike" spc="-1">
              <a:latin typeface="Arial"/>
            </a:endParaRPr>
          </a:p>
          <a:p>
            <a:pPr algn="ctr">
              <a:lnSpc>
                <a:spcPct val="100000"/>
              </a:lnSpc>
            </a:pPr>
            <a:r>
              <a:rPr lang="en-US" sz="1400" b="0" strike="noStrike" spc="-1">
                <a:solidFill>
                  <a:srgbClr val="000000"/>
                </a:solidFill>
                <a:latin typeface="Arial"/>
                <a:ea typeface="DejaVu Sans"/>
              </a:rPr>
              <a:t>Not Shown</a:t>
            </a:r>
            <a:endParaRPr lang="en-US" sz="1400" b="0" strike="noStrike"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Shielding, Moderator, and Neutron Beamline</a:t>
            </a:r>
            <a:endParaRPr lang="en-US" sz="3000" b="0" strike="noStrike" spc="-1">
              <a:latin typeface="Arial"/>
            </a:endParaRPr>
          </a:p>
        </p:txBody>
      </p:sp>
      <p:pic>
        <p:nvPicPr>
          <p:cNvPr id="141" name="Picture 102"/>
          <p:cNvPicPr/>
          <p:nvPr/>
        </p:nvPicPr>
        <p:blipFill>
          <a:blip r:embed="rId3"/>
          <a:srcRect l="3258" r="3886"/>
          <a:stretch/>
        </p:blipFill>
        <p:spPr>
          <a:xfrm>
            <a:off x="1543680" y="2733480"/>
            <a:ext cx="4545720" cy="2940120"/>
          </a:xfrm>
          <a:prstGeom prst="rect">
            <a:avLst/>
          </a:prstGeom>
          <a:ln>
            <a:noFill/>
          </a:ln>
        </p:spPr>
      </p:pic>
      <p:pic>
        <p:nvPicPr>
          <p:cNvPr id="142" name="Picture 104"/>
          <p:cNvPicPr/>
          <p:nvPr/>
        </p:nvPicPr>
        <p:blipFill>
          <a:blip r:embed="rId4"/>
          <a:srcRect l="22722" t="12333"/>
          <a:stretch/>
        </p:blipFill>
        <p:spPr>
          <a:xfrm>
            <a:off x="7113600" y="2758680"/>
            <a:ext cx="4326480" cy="2927160"/>
          </a:xfrm>
          <a:prstGeom prst="rect">
            <a:avLst/>
          </a:prstGeom>
          <a:ln>
            <a:noFill/>
          </a:ln>
        </p:spPr>
      </p:pic>
      <p:sp>
        <p:nvSpPr>
          <p:cNvPr id="143" name="CustomShape 2"/>
          <p:cNvSpPr/>
          <p:nvPr/>
        </p:nvSpPr>
        <p:spPr>
          <a:xfrm>
            <a:off x="5985360" y="3993840"/>
            <a:ext cx="12330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5 cm steel</a:t>
            </a:r>
            <a:endParaRPr lang="en-US" sz="1800" b="0" strike="noStrike" spc="-1">
              <a:latin typeface="Arial"/>
            </a:endParaRPr>
          </a:p>
        </p:txBody>
      </p:sp>
      <p:sp>
        <p:nvSpPr>
          <p:cNvPr id="144" name="CustomShape 3"/>
          <p:cNvSpPr/>
          <p:nvPr/>
        </p:nvSpPr>
        <p:spPr>
          <a:xfrm>
            <a:off x="320400" y="2280240"/>
            <a:ext cx="285912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5 cm borated polyethylene</a:t>
            </a:r>
            <a:endParaRPr lang="en-US" sz="1800" b="0" strike="noStrike" spc="-1">
              <a:latin typeface="Arial"/>
            </a:endParaRPr>
          </a:p>
        </p:txBody>
      </p:sp>
      <p:sp>
        <p:nvSpPr>
          <p:cNvPr id="145" name="CustomShape 4"/>
          <p:cNvSpPr/>
          <p:nvPr/>
        </p:nvSpPr>
        <p:spPr>
          <a:xfrm>
            <a:off x="5468400" y="1920240"/>
            <a:ext cx="20880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1.2 m polyethylene</a:t>
            </a:r>
            <a:endParaRPr lang="en-US" sz="1800" b="0" strike="noStrike" spc="-1">
              <a:latin typeface="Arial"/>
            </a:endParaRPr>
          </a:p>
        </p:txBody>
      </p:sp>
      <p:sp>
        <p:nvSpPr>
          <p:cNvPr id="146" name="CustomShape 5"/>
          <p:cNvSpPr/>
          <p:nvPr/>
        </p:nvSpPr>
        <p:spPr>
          <a:xfrm>
            <a:off x="3920400" y="1920240"/>
            <a:ext cx="130176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10 cm lead</a:t>
            </a:r>
            <a:endParaRPr lang="en-US" sz="1800" b="0" strike="noStrike" spc="-1">
              <a:latin typeface="Arial"/>
            </a:endParaRPr>
          </a:p>
        </p:txBody>
      </p:sp>
      <p:grpSp>
        <p:nvGrpSpPr>
          <p:cNvPr id="147" name="Group 6"/>
          <p:cNvGrpSpPr/>
          <p:nvPr/>
        </p:nvGrpSpPr>
        <p:grpSpPr>
          <a:xfrm>
            <a:off x="5572080" y="2278800"/>
            <a:ext cx="2474640" cy="1304640"/>
            <a:chOff x="5572080" y="2278800"/>
            <a:chExt cx="2474640" cy="1304640"/>
          </a:xfrm>
        </p:grpSpPr>
        <p:sp>
          <p:nvSpPr>
            <p:cNvPr id="148" name="Line 7"/>
            <p:cNvSpPr/>
            <p:nvPr/>
          </p:nvSpPr>
          <p:spPr>
            <a:xfrm>
              <a:off x="6492240" y="2278800"/>
              <a:ext cx="1554480" cy="130464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9" name="Line 8"/>
            <p:cNvSpPr/>
            <p:nvPr/>
          </p:nvSpPr>
          <p:spPr>
            <a:xfrm flipH="1">
              <a:off x="5572080" y="2278800"/>
              <a:ext cx="920160" cy="121320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150" name="Group 9"/>
          <p:cNvGrpSpPr/>
          <p:nvPr/>
        </p:nvGrpSpPr>
        <p:grpSpPr>
          <a:xfrm>
            <a:off x="3749040" y="2278800"/>
            <a:ext cx="3657600" cy="1578960"/>
            <a:chOff x="3749040" y="2278800"/>
            <a:chExt cx="3657600" cy="1578960"/>
          </a:xfrm>
        </p:grpSpPr>
        <p:sp>
          <p:nvSpPr>
            <p:cNvPr id="151" name="Line 10"/>
            <p:cNvSpPr/>
            <p:nvPr/>
          </p:nvSpPr>
          <p:spPr>
            <a:xfrm>
              <a:off x="5052240" y="2278800"/>
              <a:ext cx="2354400" cy="157896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52" name="Line 11"/>
            <p:cNvSpPr/>
            <p:nvPr/>
          </p:nvSpPr>
          <p:spPr>
            <a:xfrm flipH="1">
              <a:off x="3749040" y="2278800"/>
              <a:ext cx="1303200" cy="75600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153" name="Group 12"/>
          <p:cNvGrpSpPr/>
          <p:nvPr/>
        </p:nvGrpSpPr>
        <p:grpSpPr>
          <a:xfrm>
            <a:off x="5942880" y="4330800"/>
            <a:ext cx="1280160" cy="75600"/>
            <a:chOff x="5942880" y="4330800"/>
            <a:chExt cx="1280160" cy="75600"/>
          </a:xfrm>
        </p:grpSpPr>
        <p:sp>
          <p:nvSpPr>
            <p:cNvPr id="154" name="Line 13"/>
            <p:cNvSpPr/>
            <p:nvPr/>
          </p:nvSpPr>
          <p:spPr>
            <a:xfrm>
              <a:off x="6671520" y="4330800"/>
              <a:ext cx="551520" cy="7560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55" name="Line 14"/>
            <p:cNvSpPr/>
            <p:nvPr/>
          </p:nvSpPr>
          <p:spPr>
            <a:xfrm flipH="1">
              <a:off x="5942880" y="4330800"/>
              <a:ext cx="728640" cy="7560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156" name="Line 15"/>
          <p:cNvSpPr/>
          <p:nvPr/>
        </p:nvSpPr>
        <p:spPr>
          <a:xfrm>
            <a:off x="914400" y="2638800"/>
            <a:ext cx="1097280" cy="222480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nvGrpSpPr>
          <p:cNvPr id="157" name="Group 16"/>
          <p:cNvGrpSpPr/>
          <p:nvPr/>
        </p:nvGrpSpPr>
        <p:grpSpPr>
          <a:xfrm>
            <a:off x="5669280" y="2422800"/>
            <a:ext cx="3749040" cy="1252080"/>
            <a:chOff x="5669280" y="2422800"/>
            <a:chExt cx="3749040" cy="1252080"/>
          </a:xfrm>
        </p:grpSpPr>
        <p:sp>
          <p:nvSpPr>
            <p:cNvPr id="158" name="Line 17"/>
            <p:cNvSpPr/>
            <p:nvPr/>
          </p:nvSpPr>
          <p:spPr>
            <a:xfrm>
              <a:off x="8004240" y="2422800"/>
              <a:ext cx="1414080" cy="70344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59" name="Line 18"/>
            <p:cNvSpPr/>
            <p:nvPr/>
          </p:nvSpPr>
          <p:spPr>
            <a:xfrm flipH="1">
              <a:off x="5669280" y="2422800"/>
              <a:ext cx="2334960" cy="125208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160" name="CustomShape 19"/>
          <p:cNvSpPr/>
          <p:nvPr/>
        </p:nvSpPr>
        <p:spPr>
          <a:xfrm>
            <a:off x="8093160" y="2127600"/>
            <a:ext cx="21474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 cm boron carbide</a:t>
            </a:r>
            <a:endParaRPr lang="en-US" sz="1800" b="0" strike="noStrike" spc="-1">
              <a:latin typeface="Arial"/>
            </a:endParaRPr>
          </a:p>
        </p:txBody>
      </p:sp>
      <p:sp>
        <p:nvSpPr>
          <p:cNvPr id="161" name="CustomShape 20"/>
          <p:cNvSpPr/>
          <p:nvPr/>
        </p:nvSpPr>
        <p:spPr>
          <a:xfrm>
            <a:off x="11319120" y="4023360"/>
            <a:ext cx="3852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n</a:t>
            </a:r>
            <a:endParaRPr lang="en-US" sz="1800" b="0" strike="noStrike" spc="-1">
              <a:latin typeface="Arial"/>
            </a:endParaRPr>
          </a:p>
        </p:txBody>
      </p:sp>
      <p:sp>
        <p:nvSpPr>
          <p:cNvPr id="162" name="CustomShape 21"/>
          <p:cNvSpPr/>
          <p:nvPr/>
        </p:nvSpPr>
        <p:spPr>
          <a:xfrm>
            <a:off x="822960" y="5085720"/>
            <a:ext cx="756000" cy="94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p- </a:t>
            </a:r>
            <a:endParaRPr lang="en-US" sz="1800" b="0" strike="noStrike" spc="-1">
              <a:latin typeface="Arial"/>
            </a:endParaRPr>
          </a:p>
          <a:p>
            <a:pPr>
              <a:lnSpc>
                <a:spcPct val="100000"/>
              </a:lnSpc>
            </a:pPr>
            <a:r>
              <a:rPr lang="en-US" sz="1800" b="0" strike="noStrike" spc="-1">
                <a:solidFill>
                  <a:srgbClr val="000000"/>
                </a:solidFill>
                <a:latin typeface="Roboto"/>
                <a:ea typeface="DejaVu Sans"/>
              </a:rPr>
              <a:t>from </a:t>
            </a:r>
            <a:endParaRPr lang="en-US" sz="1800" b="0" strike="noStrike" spc="-1">
              <a:latin typeface="Arial"/>
            </a:endParaRPr>
          </a:p>
          <a:p>
            <a:pPr>
              <a:lnSpc>
                <a:spcPct val="100000"/>
              </a:lnSpc>
            </a:pPr>
            <a:r>
              <a:rPr lang="en-US" sz="1800" b="0" strike="noStrike" spc="-1">
                <a:solidFill>
                  <a:srgbClr val="000000"/>
                </a:solidFill>
                <a:latin typeface="Roboto"/>
                <a:ea typeface="DejaVu Sans"/>
              </a:rPr>
              <a:t>BTF</a:t>
            </a:r>
            <a:endParaRPr lang="en-US" sz="18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cture 4"/>
          <p:cNvPicPr/>
          <p:nvPr/>
        </p:nvPicPr>
        <p:blipFill>
          <a:blip r:embed="rId3"/>
          <a:stretch/>
        </p:blipFill>
        <p:spPr>
          <a:xfrm>
            <a:off x="1486080" y="1000440"/>
            <a:ext cx="9210240" cy="5249880"/>
          </a:xfrm>
          <a:prstGeom prst="rect">
            <a:avLst/>
          </a:prstGeom>
          <a:ln>
            <a:noFill/>
          </a:ln>
        </p:spPr>
      </p:pic>
      <p:sp>
        <p:nvSpPr>
          <p:cNvPr id="164"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Shielding, Moderator, and Neutron Beamline</a:t>
            </a:r>
            <a:endParaRPr lang="en-US" sz="3000" b="0" strike="noStrike" spc="-1">
              <a:latin typeface="Arial"/>
            </a:endParaRPr>
          </a:p>
        </p:txBody>
      </p:sp>
      <p:sp>
        <p:nvSpPr>
          <p:cNvPr id="165" name="CustomShape 2"/>
          <p:cNvSpPr/>
          <p:nvPr/>
        </p:nvSpPr>
        <p:spPr>
          <a:xfrm>
            <a:off x="1665360" y="1833840"/>
            <a:ext cx="12330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5 cm steel</a:t>
            </a:r>
            <a:endParaRPr lang="en-US" sz="1800" b="0" strike="noStrike" spc="-1">
              <a:latin typeface="Arial"/>
            </a:endParaRPr>
          </a:p>
        </p:txBody>
      </p:sp>
      <p:sp>
        <p:nvSpPr>
          <p:cNvPr id="166" name="CustomShape 3"/>
          <p:cNvSpPr/>
          <p:nvPr/>
        </p:nvSpPr>
        <p:spPr>
          <a:xfrm>
            <a:off x="1184400" y="4008240"/>
            <a:ext cx="20880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1.2 m polyethylene</a:t>
            </a:r>
            <a:endParaRPr lang="en-US" sz="1800" b="0" strike="noStrike" spc="-1">
              <a:latin typeface="Arial"/>
            </a:endParaRPr>
          </a:p>
        </p:txBody>
      </p:sp>
      <p:sp>
        <p:nvSpPr>
          <p:cNvPr id="167" name="CustomShape 4"/>
          <p:cNvSpPr/>
          <p:nvPr/>
        </p:nvSpPr>
        <p:spPr>
          <a:xfrm>
            <a:off x="1580400" y="2496240"/>
            <a:ext cx="130176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10 cm lead</a:t>
            </a:r>
            <a:endParaRPr lang="en-US" sz="1800" b="0" strike="noStrike" spc="-1">
              <a:latin typeface="Arial"/>
            </a:endParaRPr>
          </a:p>
        </p:txBody>
      </p:sp>
      <p:sp>
        <p:nvSpPr>
          <p:cNvPr id="168" name="Line 5"/>
          <p:cNvSpPr/>
          <p:nvPr/>
        </p:nvSpPr>
        <p:spPr>
          <a:xfrm flipV="1">
            <a:off x="3200400" y="3840480"/>
            <a:ext cx="2194560" cy="36576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69" name="CustomShape 6"/>
          <p:cNvSpPr/>
          <p:nvPr/>
        </p:nvSpPr>
        <p:spPr>
          <a:xfrm>
            <a:off x="1253160" y="3279600"/>
            <a:ext cx="21474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1 cm boron carbide</a:t>
            </a:r>
            <a:endParaRPr lang="en-US" sz="1800" b="0" strike="noStrike" spc="-1">
              <a:latin typeface="Arial"/>
            </a:endParaRPr>
          </a:p>
        </p:txBody>
      </p:sp>
      <p:sp>
        <p:nvSpPr>
          <p:cNvPr id="170" name="CustomShape 7"/>
          <p:cNvSpPr/>
          <p:nvPr/>
        </p:nvSpPr>
        <p:spPr>
          <a:xfrm>
            <a:off x="11319120" y="4023360"/>
            <a:ext cx="3852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n</a:t>
            </a:r>
            <a:endParaRPr lang="en-US" sz="1800" b="0" strike="noStrike" spc="-1">
              <a:latin typeface="Arial"/>
            </a:endParaRPr>
          </a:p>
        </p:txBody>
      </p:sp>
      <p:sp>
        <p:nvSpPr>
          <p:cNvPr id="171" name="Line 8"/>
          <p:cNvSpPr/>
          <p:nvPr/>
        </p:nvSpPr>
        <p:spPr>
          <a:xfrm>
            <a:off x="3400560" y="3474720"/>
            <a:ext cx="531360" cy="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72" name="Line 9"/>
          <p:cNvSpPr/>
          <p:nvPr/>
        </p:nvSpPr>
        <p:spPr>
          <a:xfrm>
            <a:off x="2926080" y="2743200"/>
            <a:ext cx="914400" cy="18288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73" name="Line 10"/>
          <p:cNvSpPr/>
          <p:nvPr/>
        </p:nvSpPr>
        <p:spPr>
          <a:xfrm>
            <a:off x="3017520" y="2011680"/>
            <a:ext cx="640080" cy="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74" name="CustomShape 11"/>
          <p:cNvSpPr/>
          <p:nvPr/>
        </p:nvSpPr>
        <p:spPr>
          <a:xfrm>
            <a:off x="8109360" y="933840"/>
            <a:ext cx="3376080" cy="99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Removable cryostat including neutron beamline, moderator services, and shielding, on tracks for reproducible positioning</a:t>
            </a:r>
            <a:endParaRPr lang="en-US" sz="1800" b="0" strike="noStrike" spc="-1">
              <a:latin typeface="Arial"/>
            </a:endParaRPr>
          </a:p>
        </p:txBody>
      </p:sp>
      <p:sp>
        <p:nvSpPr>
          <p:cNvPr id="175" name="Line 12"/>
          <p:cNvSpPr/>
          <p:nvPr/>
        </p:nvSpPr>
        <p:spPr>
          <a:xfrm flipH="1">
            <a:off x="8321040" y="2394360"/>
            <a:ext cx="1085040" cy="53172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840240" y="1411560"/>
            <a:ext cx="8722800" cy="4349160"/>
          </a:xfrm>
          <a:prstGeom prst="rect">
            <a:avLst/>
          </a:prstGeom>
          <a:ln>
            <a:noFill/>
          </a:ln>
        </p:spPr>
      </p:pic>
      <p:sp>
        <p:nvSpPr>
          <p:cNvPr id="177" name="CustomShape 1"/>
          <p:cNvSpPr/>
          <p:nvPr/>
        </p:nvSpPr>
        <p:spPr>
          <a:xfrm>
            <a:off x="256320" y="255600"/>
            <a:ext cx="11510640" cy="4820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85000"/>
              </a:lnSpc>
            </a:pPr>
            <a:r>
              <a:rPr lang="en-US" sz="3000" b="0" strike="noStrike" spc="-1">
                <a:solidFill>
                  <a:srgbClr val="1E7640"/>
                </a:solidFill>
                <a:latin typeface="Arial Black"/>
                <a:ea typeface="DejaVu Sans"/>
              </a:rPr>
              <a:t>MTS Cryostat</a:t>
            </a:r>
            <a:endParaRPr lang="en-US" sz="3000" b="0" strike="noStrike" spc="-1">
              <a:latin typeface="Arial"/>
            </a:endParaRPr>
          </a:p>
        </p:txBody>
      </p:sp>
      <p:sp>
        <p:nvSpPr>
          <p:cNvPr id="178" name="Line 2"/>
          <p:cNvSpPr/>
          <p:nvPr/>
        </p:nvSpPr>
        <p:spPr>
          <a:xfrm flipV="1">
            <a:off x="3200400" y="3840480"/>
            <a:ext cx="2194560" cy="36576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79" name="CustomShape 3"/>
          <p:cNvSpPr/>
          <p:nvPr/>
        </p:nvSpPr>
        <p:spPr>
          <a:xfrm>
            <a:off x="11319120" y="4023360"/>
            <a:ext cx="385200" cy="357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n</a:t>
            </a:r>
            <a:endParaRPr lang="en-US" sz="1800" b="0" strike="noStrike" spc="-1">
              <a:latin typeface="Arial"/>
            </a:endParaRPr>
          </a:p>
        </p:txBody>
      </p:sp>
      <p:sp>
        <p:nvSpPr>
          <p:cNvPr id="180" name="CustomShape 4"/>
          <p:cNvSpPr/>
          <p:nvPr/>
        </p:nvSpPr>
        <p:spPr>
          <a:xfrm>
            <a:off x="9563040" y="933840"/>
            <a:ext cx="1922400" cy="162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a:solidFill>
                  <a:srgbClr val="000000"/>
                </a:solidFill>
                <a:latin typeface="Roboto"/>
                <a:ea typeface="DejaVu Sans"/>
              </a:rPr>
              <a:t>Removable cryostat in withdrawn position allowing direct access to test moderator</a:t>
            </a:r>
            <a:endParaRPr lang="en-US" sz="1800" b="0" strike="noStrike" spc="-1">
              <a:latin typeface="Arial"/>
            </a:endParaRPr>
          </a:p>
        </p:txBody>
      </p:sp>
      <p:sp>
        <p:nvSpPr>
          <p:cNvPr id="181" name="Line 5"/>
          <p:cNvSpPr/>
          <p:nvPr/>
        </p:nvSpPr>
        <p:spPr>
          <a:xfrm flipH="1">
            <a:off x="8321040" y="2394360"/>
            <a:ext cx="1085040" cy="53172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1688</Words>
  <Application>Microsoft Macintosh PowerPoint</Application>
  <PresentationFormat>Widescreen</PresentationFormat>
  <Paragraphs>169</Paragraphs>
  <Slides>21</Slides>
  <Notes>20</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 Black</vt:lpstr>
      <vt:lpstr>Century Gothic</vt:lpstr>
      <vt:lpstr>Roboto</vt:lpstr>
      <vt:lpstr>Symbol</vt:lpstr>
      <vt:lpstr>Times New Roman</vt:lpstr>
      <vt:lpstr>Wingdings</vt:lpstr>
      <vt:lpstr>Wingdings 2</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Baxter, David V.</cp:lastModifiedBy>
  <cp:revision>1</cp:revision>
  <dcterms:created xsi:type="dcterms:W3CDTF">2024-03-30T19:29:09Z</dcterms:created>
  <dcterms:modified xsi:type="dcterms:W3CDTF">2025-02-24T22:08:36Z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0x0101003975B17BC858B94FAA5409F11FF9B884</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2</vt:i4>
  </property>
</Properties>
</file>