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handoutMasterIdLst>
    <p:handoutMasterId r:id="rId24"/>
  </p:handoutMasterIdLst>
  <p:sldIdLst>
    <p:sldId id="256" r:id="rId2"/>
    <p:sldId id="1096" r:id="rId3"/>
    <p:sldId id="259" r:id="rId4"/>
    <p:sldId id="875" r:id="rId5"/>
    <p:sldId id="289" r:id="rId6"/>
    <p:sldId id="1085" r:id="rId7"/>
    <p:sldId id="257" r:id="rId8"/>
    <p:sldId id="1097" r:id="rId9"/>
    <p:sldId id="1087" r:id="rId10"/>
    <p:sldId id="1098" r:id="rId11"/>
    <p:sldId id="1018" r:id="rId12"/>
    <p:sldId id="261" r:id="rId13"/>
    <p:sldId id="1079" r:id="rId14"/>
    <p:sldId id="1093" r:id="rId15"/>
    <p:sldId id="268" r:id="rId16"/>
    <p:sldId id="1090" r:id="rId17"/>
    <p:sldId id="1100" r:id="rId18"/>
    <p:sldId id="1092" r:id="rId19"/>
    <p:sldId id="1091" r:id="rId20"/>
    <p:sldId id="1099" r:id="rId21"/>
    <p:sldId id="361" r:id="rId22"/>
  </p:sldIdLst>
  <p:sldSz cx="12192000" cy="6858000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33FF"/>
    <a:srgbClr val="FF00FF"/>
    <a:srgbClr val="9999FF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F3DB8B-E53C-4010-9755-56D79FB5090A}" v="127" dt="2025-02-25T20:20:29.490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400" y="3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AFF53AEB-F973-4A3F-BE8F-FE0DE22621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AFC7BB5-B7A5-42F4-B6C8-E774384A106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kumimoji="1" lang="en-US" altLang="ja-JP"/>
              <a:t>2019/2/20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847579F-2675-4040-A33A-FB73DAFC20E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63C707-DCF3-42A3-8ADF-863AF2E1700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6EB32-17DD-4815-BA2B-31875D9D46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686815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kumimoji="1" lang="en-US" altLang="ja-JP"/>
              <a:t>2019/2/20</a:t>
            </a:r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863AD8-CAB7-4F5C-B45C-43C9581B87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346482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E6D1E-CB09-4DB1-B6D6-8AC65BD5CE9C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0094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38018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ABFEA-C269-43F1-AF81-813896D5BF55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8803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3DC24-E20C-43DF-858F-FF9EDB89E74C}" type="datetimeFigureOut">
              <a:rPr kumimoji="1" lang="ja-JP" altLang="en-US" smtClean="0"/>
              <a:t>2025/2/26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5B958-43D8-410E-AD8C-9BC9263F9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7409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3DC24-E20C-43DF-858F-FF9EDB89E74C}" type="datetimeFigureOut">
              <a:rPr kumimoji="1" lang="ja-JP" altLang="en-US" smtClean="0"/>
              <a:t>2025/2/26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5B958-43D8-410E-AD8C-9BC9263F9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0310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3DC24-E20C-43DF-858F-FF9EDB89E74C}" type="datetimeFigureOut">
              <a:rPr kumimoji="1" lang="ja-JP" altLang="en-US" smtClean="0"/>
              <a:t>2025/2/26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5B958-43D8-410E-AD8C-9BC9263F9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5695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3DC24-E20C-43DF-858F-FF9EDB89E74C}" type="datetimeFigureOut">
              <a:rPr kumimoji="1" lang="ja-JP" altLang="en-US" smtClean="0"/>
              <a:t>2025/2/26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5B958-43D8-410E-AD8C-9BC9263F9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0050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3DC24-E20C-43DF-858F-FF9EDB89E74C}" type="datetimeFigureOut">
              <a:rPr kumimoji="1" lang="ja-JP" altLang="en-US" smtClean="0"/>
              <a:t>2025/2/26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5B958-43D8-410E-AD8C-9BC9263F9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7863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3DC24-E20C-43DF-858F-FF9EDB89E74C}" type="datetimeFigureOut">
              <a:rPr kumimoji="1" lang="ja-JP" altLang="en-US" smtClean="0"/>
              <a:t>2025/2/26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5B958-43D8-410E-AD8C-9BC9263F9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7416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3DC24-E20C-43DF-858F-FF9EDB89E74C}" type="datetimeFigureOut">
              <a:rPr kumimoji="1" lang="ja-JP" altLang="en-US" smtClean="0"/>
              <a:t>2025/2/26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5B958-43D8-410E-AD8C-9BC9263F9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86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3DC24-E20C-43DF-858F-FF9EDB89E74C}" type="datetimeFigureOut">
              <a:rPr kumimoji="1" lang="ja-JP" altLang="en-US" smtClean="0"/>
              <a:t>2025/2/26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5B958-43D8-410E-AD8C-9BC9263F9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9619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3DC24-E20C-43DF-858F-FF9EDB89E74C}" type="datetimeFigureOut">
              <a:rPr kumimoji="1" lang="ja-JP" altLang="en-US" smtClean="0"/>
              <a:t>2025/2/26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5B958-43D8-410E-AD8C-9BC9263F9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5320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3DC24-E20C-43DF-858F-FF9EDB89E74C}" type="datetimeFigureOut">
              <a:rPr kumimoji="1" lang="ja-JP" altLang="en-US" smtClean="0"/>
              <a:t>2025/2/26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5B958-43D8-410E-AD8C-9BC9263F9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6900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3DC24-E20C-43DF-858F-FF9EDB89E74C}" type="datetimeFigureOut">
              <a:rPr kumimoji="1" lang="ja-JP" altLang="en-US" smtClean="0"/>
              <a:t>2025/2/26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5B958-43D8-410E-AD8C-9BC9263F9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149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3DC24-E20C-43DF-858F-FF9EDB89E74C}" type="datetimeFigureOut">
              <a:rPr kumimoji="1" lang="ja-JP" altLang="en-US" smtClean="0"/>
              <a:t>2025/2/26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5B958-43D8-410E-AD8C-9BC9263F95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2059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2.png"/><Relationship Id="rId7" Type="http://schemas.openxmlformats.org/officeDocument/2006/relationships/image" Target="../media/image23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.gif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openxmlformats.org/officeDocument/2006/relationships/image" Target="../media/image5.jpeg"/><Relationship Id="rId4" Type="http://schemas.openxmlformats.org/officeDocument/2006/relationships/image" Target="../media/image38.png"/><Relationship Id="rId9" Type="http://schemas.openxmlformats.org/officeDocument/2006/relationships/image" Target="../media/image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43.pn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g"/><Relationship Id="rId10" Type="http://schemas.openxmlformats.org/officeDocument/2006/relationships/image" Target="../media/image47.jpeg"/><Relationship Id="rId4" Type="http://schemas.openxmlformats.org/officeDocument/2006/relationships/image" Target="../media/image44.jpeg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4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5.jpeg"/><Relationship Id="rId4" Type="http://schemas.openxmlformats.org/officeDocument/2006/relationships/image" Target="../media/image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.gif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.jpeg"/><Relationship Id="rId7" Type="http://schemas.openxmlformats.org/officeDocument/2006/relationships/image" Target="../media/image5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5.jpeg"/><Relationship Id="rId3" Type="http://schemas.openxmlformats.org/officeDocument/2006/relationships/image" Target="../media/image58.jpeg"/><Relationship Id="rId7" Type="http://schemas.openxmlformats.org/officeDocument/2006/relationships/image" Target="../media/image32.png"/><Relationship Id="rId12" Type="http://schemas.openxmlformats.org/officeDocument/2006/relationships/image" Target="../media/image64.png"/><Relationship Id="rId2" Type="http://schemas.openxmlformats.org/officeDocument/2006/relationships/image" Target="../media/image57.emf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5" Type="http://schemas.openxmlformats.org/officeDocument/2006/relationships/image" Target="../media/image1.gif"/><Relationship Id="rId10" Type="http://schemas.openxmlformats.org/officeDocument/2006/relationships/image" Target="../media/image31.png"/><Relationship Id="rId4" Type="http://schemas.openxmlformats.org/officeDocument/2006/relationships/image" Target="../media/image59.jpeg"/><Relationship Id="rId9" Type="http://schemas.openxmlformats.org/officeDocument/2006/relationships/image" Target="../media/image33.png"/><Relationship Id="rId1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image" Target="../media/image5.jpeg"/><Relationship Id="rId4" Type="http://schemas.openxmlformats.org/officeDocument/2006/relationships/image" Target="../media/image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005244" y="2549435"/>
            <a:ext cx="7876713" cy="2702118"/>
          </a:xfrm>
        </p:spPr>
        <p:txBody>
          <a:bodyPr>
            <a:noAutofit/>
          </a:bodyPr>
          <a:lstStyle/>
          <a:p>
            <a:pPr algn="l"/>
            <a:r>
              <a:rPr lang="en-US" altLang="ja-JP" sz="1800" b="1" dirty="0">
                <a:cs typeface="Calibri" panose="020F0502020204030204" pitchFamily="34" charset="0"/>
              </a:rPr>
              <a:t>- RIKEN Center for advanced photonics (RAP)</a:t>
            </a:r>
          </a:p>
          <a:p>
            <a:pPr algn="l"/>
            <a:r>
              <a:rPr lang="en-US" altLang="ja-JP" sz="1800" b="1" dirty="0">
                <a:cs typeface="Calibri" panose="020F0502020204030204" pitchFamily="34" charset="0"/>
              </a:rPr>
              <a:t>Neutron Beam Technology Team</a:t>
            </a:r>
          </a:p>
          <a:p>
            <a:pPr algn="l"/>
            <a:r>
              <a:rPr lang="en-US" altLang="ja-JP" sz="1800" b="1" u="sng" dirty="0">
                <a:cs typeface="Calibri" panose="020F0502020204030204" pitchFamily="34" charset="0"/>
              </a:rPr>
              <a:t>T.Kobayashi</a:t>
            </a:r>
            <a:r>
              <a:rPr lang="en-US" altLang="ja-JP" sz="1800" b="1" dirty="0">
                <a:cs typeface="Calibri" panose="020F0502020204030204" pitchFamily="34" charset="0"/>
              </a:rPr>
              <a:t>  Y. Otake   Y. Ikeda</a:t>
            </a:r>
          </a:p>
          <a:p>
            <a:pPr algn="l"/>
            <a:r>
              <a:rPr lang="en-US" altLang="ja-JP" sz="1800" b="1" dirty="0">
                <a:cs typeface="Calibri" panose="020F0502020204030204" pitchFamily="34" charset="0"/>
              </a:rPr>
              <a:t>T. Fukuchi  M. Mizuta Y. Wakabayashi </a:t>
            </a:r>
            <a:r>
              <a:rPr lang="en-US" altLang="ja-JP" sz="1800" b="1" dirty="0">
                <a:latin typeface="Calibri" panose="020F0502020204030204" pitchFamily="34" charset="0"/>
                <a:cs typeface="Calibri" panose="020F0502020204030204" pitchFamily="34" charset="0"/>
              </a:rPr>
              <a:t>S. </a:t>
            </a:r>
            <a:r>
              <a:rPr lang="en-US" altLang="ja-JP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Ohgo</a:t>
            </a:r>
            <a:endParaRPr lang="ja-JP" altLang="en-US" sz="1800" b="1" dirty="0"/>
          </a:p>
          <a:p>
            <a:pPr marL="285750" indent="-285750" algn="l">
              <a:buFontTx/>
              <a:buChar char="-"/>
            </a:pPr>
            <a:endParaRPr lang="en-US" altLang="ja-JP" sz="1800" b="1" dirty="0">
              <a:cs typeface="Calibri" panose="020F050202020403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en-US" altLang="ja-JP" sz="1800" b="1" dirty="0">
                <a:cs typeface="Calibri" panose="020F0502020204030204" pitchFamily="34" charset="0"/>
              </a:rPr>
              <a:t>Tokyo Science University</a:t>
            </a:r>
          </a:p>
          <a:p>
            <a:pPr algn="l"/>
            <a:r>
              <a:rPr lang="en-US" altLang="ja-JP" sz="1800" b="1" dirty="0">
                <a:cs typeface="Calibri" panose="020F0502020204030204" pitchFamily="34" charset="0"/>
              </a:rPr>
              <a:t>S. Ikeda N. </a:t>
            </a:r>
            <a:r>
              <a:rPr lang="en-US" altLang="ja-JP" sz="1800" b="1" dirty="0" err="1">
                <a:cs typeface="Calibri" panose="020F0502020204030204" pitchFamily="34" charset="0"/>
              </a:rPr>
              <a:t>Hayashizaki</a:t>
            </a:r>
            <a:endParaRPr lang="en-US" altLang="ja-JP" sz="1800" b="1" dirty="0">
              <a:cs typeface="Calibri" panose="020F0502020204030204" pitchFamily="34" charset="0"/>
            </a:endParaRPr>
          </a:p>
          <a:p>
            <a:pPr algn="l"/>
            <a:endParaRPr lang="en-US" altLang="ja-JP" sz="1800" dirty="0">
              <a:cs typeface="Calibri" panose="020F050202020403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115076" y="787226"/>
            <a:ext cx="82666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cap="all" dirty="0">
                <a:latin typeface="Times New Roman" panose="02020603050405020304" pitchFamily="18" charset="0"/>
                <a:ea typeface="ＭＳ 明朝" panose="02020609040205080304" pitchFamily="17" charset="-128"/>
              </a:rPr>
              <a:t>Development of RANS-III for outdoor measurement</a:t>
            </a:r>
            <a:endParaRPr lang="ja-JP" altLang="ja-JP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http://common.intra.riken.jp/assets/dept/pro/files/others/jp/data/logo/symbol4_150.gif">
            <a:extLst>
              <a:ext uri="{FF2B5EF4-FFF2-40B4-BE49-F238E27FC236}">
                <a16:creationId xmlns:a16="http://schemas.microsoft.com/office/drawing/2014/main" id="{08C758D2-3B0F-48CE-ADF4-B27118B09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823" y="6089431"/>
            <a:ext cx="1782367" cy="54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C4D3EDB-8484-4FAB-B27F-90328621C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361" y="6065479"/>
            <a:ext cx="570784" cy="56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E9EDDF3-E432-47C1-B3D7-5B4814043C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18" y="6061813"/>
            <a:ext cx="440855" cy="613771"/>
          </a:xfrm>
          <a:prstGeom prst="rect">
            <a:avLst/>
          </a:prstGeom>
        </p:spPr>
      </p:pic>
      <p:sp>
        <p:nvSpPr>
          <p:cNvPr id="7" name="AutoShape 2" descr="ゼロカーボンエネルギー研究所 | 国立大学法人東京工業大学 科学技術創成研究院">
            <a:extLst>
              <a:ext uri="{FF2B5EF4-FFF2-40B4-BE49-F238E27FC236}">
                <a16:creationId xmlns:a16="http://schemas.microsoft.com/office/drawing/2014/main" id="{2620E1BA-E257-4CD9-BC39-A3F526BB99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" name="Picture 2" descr="日本地図シルエットイラストのフリー素材｜イラストイメージ">
            <a:extLst>
              <a:ext uri="{FF2B5EF4-FFF2-40B4-BE49-F238E27FC236}">
                <a16:creationId xmlns:a16="http://schemas.microsoft.com/office/drawing/2014/main" id="{68E71904-1BA8-F10D-B711-59A612BB6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825" y="2441804"/>
            <a:ext cx="3012414" cy="301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common.intra.riken.jp/assets/dept/pro/files/others/jp/data/logo/symbol4_150.gif">
            <a:extLst>
              <a:ext uri="{FF2B5EF4-FFF2-40B4-BE49-F238E27FC236}">
                <a16:creationId xmlns:a16="http://schemas.microsoft.com/office/drawing/2014/main" id="{8016E5B8-CB76-365C-CB86-FEC04560A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256" y="4599985"/>
            <a:ext cx="868489" cy="26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7FFA674-8720-BD92-1F6B-EFDF9A0D0298}"/>
              </a:ext>
            </a:extLst>
          </p:cNvPr>
          <p:cNvCxnSpPr>
            <a:cxnSpLocks/>
          </p:cNvCxnSpPr>
          <p:nvPr/>
        </p:nvCxnSpPr>
        <p:spPr>
          <a:xfrm flipH="1" flipV="1">
            <a:off x="8864600" y="4451350"/>
            <a:ext cx="224032" cy="185442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427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1C6351-4F3F-97C4-C3D9-D4B971D2C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476" y="2402271"/>
            <a:ext cx="7016428" cy="1325563"/>
          </a:xfrm>
        </p:spPr>
        <p:txBody>
          <a:bodyPr>
            <a:normAutofit fontScale="90000"/>
          </a:bodyPr>
          <a:lstStyle/>
          <a:p>
            <a:r>
              <a:rPr kumimoji="1" lang="en-US" altLang="ja-JP" u="sng"/>
              <a:t>Safety Assessment of Aging Infrastructure and </a:t>
            </a:r>
            <a:r>
              <a:rPr kumimoji="1" lang="en-US" altLang="ja-JP" u="sng">
                <a:solidFill>
                  <a:srgbClr val="9933FF"/>
                </a:solidFill>
              </a:rPr>
              <a:t>RANS-III </a:t>
            </a:r>
            <a:r>
              <a:rPr kumimoji="1" lang="en-US" altLang="ja-JP" u="sng"/>
              <a:t>Development</a:t>
            </a:r>
            <a:endParaRPr kumimoji="1" lang="ja-JP" altLang="en-US" u="sng"/>
          </a:p>
        </p:txBody>
      </p:sp>
    </p:spTree>
    <p:extLst>
      <p:ext uri="{BB962C8B-B14F-4D97-AF65-F5344CB8AC3E}">
        <p14:creationId xmlns:p14="http://schemas.microsoft.com/office/powerpoint/2010/main" val="3279868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3">
            <a:extLst>
              <a:ext uri="{FF2B5EF4-FFF2-40B4-BE49-F238E27FC236}">
                <a16:creationId xmlns:a16="http://schemas.microsoft.com/office/drawing/2014/main" id="{13867841-ED7C-4C1B-853C-AA4B68BE56A6}"/>
              </a:ext>
            </a:extLst>
          </p:cNvPr>
          <p:cNvSpPr txBox="1">
            <a:spLocks/>
          </p:cNvSpPr>
          <p:nvPr/>
        </p:nvSpPr>
        <p:spPr>
          <a:xfrm>
            <a:off x="1844040" y="307976"/>
            <a:ext cx="8926830" cy="98361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/>
              <a:t>Increased need for non-destructive testing of social infrastructure (aging and construction defects)</a:t>
            </a:r>
            <a:endParaRPr lang="ja-JP" altLang="en-US" sz="320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715FC39-072B-4E07-B626-74DAFBC9C955}"/>
              </a:ext>
            </a:extLst>
          </p:cNvPr>
          <p:cNvSpPr txBox="1"/>
          <p:nvPr/>
        </p:nvSpPr>
        <p:spPr>
          <a:xfrm>
            <a:off x="2291006" y="4755727"/>
            <a:ext cx="7873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Water and salt penetration into concrete, voids and corrosion of reinforcing steel</a:t>
            </a:r>
            <a:r>
              <a:rPr kumimoji="1" lang="ja-JP" altLang="en-US" dirty="0"/>
              <a:t>　→ </a:t>
            </a:r>
            <a:r>
              <a:rPr kumimoji="1" lang="en-US" altLang="ja-JP" dirty="0"/>
              <a:t>Neutrons are effective for detection</a:t>
            </a:r>
            <a:endParaRPr kumimoji="1" lang="ja-JP" altLang="en-US" dirty="0"/>
          </a:p>
        </p:txBody>
      </p:sp>
      <p:sp>
        <p:nvSpPr>
          <p:cNvPr id="9" name="スライド番号プレースホルダー 2">
            <a:extLst>
              <a:ext uri="{FF2B5EF4-FFF2-40B4-BE49-F238E27FC236}">
                <a16:creationId xmlns:a16="http://schemas.microsoft.com/office/drawing/2014/main" id="{68BF865A-9CA3-4C98-9CDC-8C7F7AD4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6"/>
            <a:ext cx="2057400" cy="365125"/>
          </a:xfrm>
        </p:spPr>
        <p:txBody>
          <a:bodyPr/>
          <a:lstStyle/>
          <a:p>
            <a:fld id="{D39897E2-8CA0-40F6-A657-6B004E24EBCA}" type="slidenum">
              <a:rPr lang="ja-JP" altLang="en-US" sz="1600"/>
              <a:pPr/>
              <a:t>11</a:t>
            </a:fld>
            <a:endParaRPr lang="ja-JP" altLang="en-US" sz="1600"/>
          </a:p>
        </p:txBody>
      </p:sp>
      <p:pic>
        <p:nvPicPr>
          <p:cNvPr id="10" name="Picture 23">
            <a:extLst>
              <a:ext uri="{FF2B5EF4-FFF2-40B4-BE49-F238E27FC236}">
                <a16:creationId xmlns:a16="http://schemas.microsoft.com/office/drawing/2014/main" id="{94398DAC-7987-4CF3-879E-46CD7E946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788" y="2229043"/>
            <a:ext cx="3034276" cy="218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5DA9FD5E-FFA8-4784-8438-7CEEA930C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745" y="2229044"/>
            <a:ext cx="2830706" cy="218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E5720D4A-EEAE-228E-663D-CFB197CCDE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093" t="30466" r="34484" b="6364"/>
          <a:stretch/>
        </p:blipFill>
        <p:spPr>
          <a:xfrm>
            <a:off x="7659401" y="2220448"/>
            <a:ext cx="3034276" cy="2181554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D77B131-1F7D-ECF4-DB80-27245F5D9100}"/>
              </a:ext>
            </a:extLst>
          </p:cNvPr>
          <p:cNvGrpSpPr/>
          <p:nvPr/>
        </p:nvGrpSpPr>
        <p:grpSpPr>
          <a:xfrm>
            <a:off x="192775" y="6223921"/>
            <a:ext cx="11561196" cy="437978"/>
            <a:chOff x="192775" y="6223921"/>
            <a:chExt cx="11561196" cy="437978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0E4D69B7-7F28-BC6B-6AEE-96164E5028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996" b="40419"/>
            <a:stretch/>
          </p:blipFill>
          <p:spPr bwMode="auto">
            <a:xfrm>
              <a:off x="192775" y="6223921"/>
              <a:ext cx="1586395" cy="437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C785D932-9ECF-3698-B5E7-ED584FBB86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6927" y="6223921"/>
              <a:ext cx="337044" cy="335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094EE324-D258-1DD2-358D-B32B8CDFB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7069" y="6275065"/>
              <a:ext cx="1051962" cy="3346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8350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/>
          <p:cNvSpPr txBox="1"/>
          <p:nvPr/>
        </p:nvSpPr>
        <p:spPr>
          <a:xfrm>
            <a:off x="2480924" y="452605"/>
            <a:ext cx="3297698" cy="276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97" b="1">
                <a:solidFill>
                  <a:schemeClr val="bg1"/>
                </a:solidFill>
              </a:rPr>
              <a:t>PASJ2019</a:t>
            </a:r>
            <a:r>
              <a:rPr kumimoji="1" lang="ja-JP" altLang="en-US" sz="1197" b="1">
                <a:solidFill>
                  <a:schemeClr val="bg1"/>
                </a:solidFill>
              </a:rPr>
              <a:t> 第</a:t>
            </a:r>
            <a:r>
              <a:rPr kumimoji="1" lang="en-US" altLang="ja-JP" sz="1197" b="1">
                <a:solidFill>
                  <a:schemeClr val="bg1"/>
                </a:solidFill>
              </a:rPr>
              <a:t>16</a:t>
            </a:r>
            <a:r>
              <a:rPr kumimoji="1" lang="ja-JP" altLang="en-US" sz="1197" b="1">
                <a:solidFill>
                  <a:schemeClr val="bg1"/>
                </a:solidFill>
              </a:rPr>
              <a:t>回年会（京都市）口頭発表会場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620828" y="3488208"/>
            <a:ext cx="2989921" cy="276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97" b="1">
                <a:solidFill>
                  <a:schemeClr val="bg1"/>
                </a:solidFill>
              </a:rPr>
              <a:t>PASJ2017</a:t>
            </a:r>
            <a:r>
              <a:rPr kumimoji="1" lang="ja-JP" altLang="en-US" sz="1197" b="1">
                <a:solidFill>
                  <a:schemeClr val="bg1"/>
                </a:solidFill>
              </a:rPr>
              <a:t> 第</a:t>
            </a:r>
            <a:r>
              <a:rPr kumimoji="1" lang="en-US" altLang="ja-JP" sz="1197" b="1">
                <a:solidFill>
                  <a:schemeClr val="bg1"/>
                </a:solidFill>
              </a:rPr>
              <a:t>14</a:t>
            </a:r>
            <a:r>
              <a:rPr kumimoji="1" lang="ja-JP" altLang="en-US" sz="1197" b="1">
                <a:solidFill>
                  <a:schemeClr val="bg1"/>
                </a:solidFill>
              </a:rPr>
              <a:t>回年会（札幌市）懇親会場</a:t>
            </a: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2B6BEC5A-A7DF-4F2F-AFD6-A5AA7D59A6C9}"/>
              </a:ext>
            </a:extLst>
          </p:cNvPr>
          <p:cNvGrpSpPr/>
          <p:nvPr/>
        </p:nvGrpSpPr>
        <p:grpSpPr>
          <a:xfrm>
            <a:off x="1425228" y="6147809"/>
            <a:ext cx="9144000" cy="437978"/>
            <a:chOff x="-115492" y="6958860"/>
            <a:chExt cx="10691813" cy="512115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FEDE7DCC-85CA-4758-98F2-A30CB4DEA2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996" b="40419"/>
            <a:stretch/>
          </p:blipFill>
          <p:spPr bwMode="auto">
            <a:xfrm>
              <a:off x="-115492" y="6958860"/>
              <a:ext cx="1854926" cy="512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F07120FB-85CE-48B0-833E-917F7420DD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2225" y="7079044"/>
              <a:ext cx="394096" cy="391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8CF2ED41-FD89-461E-A8B7-FEC3B73E5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5597" y="7018661"/>
              <a:ext cx="1230028" cy="391325"/>
            </a:xfrm>
            <a:prstGeom prst="rect">
              <a:avLst/>
            </a:prstGeom>
          </p:spPr>
        </p:pic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4456D1F7-5E9F-4649-B645-8002F51457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999" y="1327988"/>
            <a:ext cx="1730297" cy="129772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635EAFFF-7F52-4717-A5A7-03463FF7C1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694" y="2770912"/>
            <a:ext cx="1704602" cy="1278451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AD2F5D3-9D50-4087-9D4B-5DD2742D029C}"/>
              </a:ext>
            </a:extLst>
          </p:cNvPr>
          <p:cNvGrpSpPr/>
          <p:nvPr/>
        </p:nvGrpSpPr>
        <p:grpSpPr>
          <a:xfrm>
            <a:off x="4106970" y="1630291"/>
            <a:ext cx="3767888" cy="4323152"/>
            <a:chOff x="6245457" y="907857"/>
            <a:chExt cx="4405682" cy="5054935"/>
          </a:xfrm>
        </p:grpSpPr>
        <p:sp>
          <p:nvSpPr>
            <p:cNvPr id="14" name="テキスト ボックス 13"/>
            <p:cNvSpPr txBox="1"/>
            <p:nvPr/>
          </p:nvSpPr>
          <p:spPr>
            <a:xfrm>
              <a:off x="7645069" y="4207081"/>
              <a:ext cx="2884691" cy="538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97" b="1">
                  <a:solidFill>
                    <a:schemeClr val="bg1"/>
                  </a:solidFill>
                </a:rPr>
                <a:t>PASJ2016</a:t>
              </a:r>
              <a:r>
                <a:rPr kumimoji="1" lang="ja-JP" altLang="en-US" sz="1197" b="1">
                  <a:solidFill>
                    <a:schemeClr val="bg1"/>
                  </a:solidFill>
                </a:rPr>
                <a:t> 第</a:t>
              </a:r>
              <a:r>
                <a:rPr kumimoji="1" lang="en-US" altLang="ja-JP" sz="1197" b="1">
                  <a:solidFill>
                    <a:schemeClr val="bg1"/>
                  </a:solidFill>
                </a:rPr>
                <a:t>13</a:t>
              </a:r>
              <a:r>
                <a:rPr kumimoji="1" lang="ja-JP" altLang="en-US" sz="1197" b="1">
                  <a:solidFill>
                    <a:schemeClr val="bg1"/>
                  </a:solidFill>
                </a:rPr>
                <a:t>回年会（千葉市）懇親会場から</a:t>
              </a:r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974C109B-C34B-45FF-A079-3621D5022F76}"/>
                </a:ext>
              </a:extLst>
            </p:cNvPr>
            <p:cNvSpPr/>
            <p:nvPr/>
          </p:nvSpPr>
          <p:spPr bwMode="auto">
            <a:xfrm>
              <a:off x="7362008" y="2849619"/>
              <a:ext cx="2386241" cy="4596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8203" tIns="39101" rIns="78203" bIns="39101" numCol="1" rtlCol="0" anchor="t" anchorCtr="0" compatLnSpc="1">
              <a:prstTxWarp prst="textNoShape">
                <a:avLst/>
              </a:prstTxWarp>
            </a:bodyPr>
            <a:lstStyle/>
            <a:p>
              <a:pPr defTabSz="781995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52">
                <a:latin typeface="Arial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C9105459-87CC-4340-9302-3DF18DF9466A}"/>
                </a:ext>
              </a:extLst>
            </p:cNvPr>
            <p:cNvSpPr/>
            <p:nvPr/>
          </p:nvSpPr>
          <p:spPr bwMode="auto">
            <a:xfrm>
              <a:off x="7362008" y="2131372"/>
              <a:ext cx="2386241" cy="25427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8203" tIns="39101" rIns="78203" bIns="39101" numCol="1" rtlCol="0" anchor="t" anchorCtr="0" compatLnSpc="1">
              <a:prstTxWarp prst="textNoShape">
                <a:avLst/>
              </a:prstTxWarp>
            </a:bodyPr>
            <a:lstStyle/>
            <a:p>
              <a:pPr defTabSz="781995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52">
                <a:latin typeface="Arial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C54FA4E6-4D1D-44FF-B986-8BE92BF02A60}"/>
                </a:ext>
              </a:extLst>
            </p:cNvPr>
            <p:cNvSpPr/>
            <p:nvPr/>
          </p:nvSpPr>
          <p:spPr bwMode="auto">
            <a:xfrm>
              <a:off x="7362008" y="2385643"/>
              <a:ext cx="2386241" cy="4596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8203" tIns="39101" rIns="78203" bIns="39101" numCol="1" rtlCol="0" anchor="t" anchorCtr="0" compatLnSpc="1">
              <a:prstTxWarp prst="textNoShape">
                <a:avLst/>
              </a:prstTxWarp>
            </a:bodyPr>
            <a:lstStyle/>
            <a:p>
              <a:pPr defTabSz="781995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52">
                <a:latin typeface="Arial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F04D526F-6820-4853-9040-891151A58091}"/>
                </a:ext>
              </a:extLst>
            </p:cNvPr>
            <p:cNvSpPr/>
            <p:nvPr/>
          </p:nvSpPr>
          <p:spPr bwMode="auto">
            <a:xfrm>
              <a:off x="8478560" y="2385642"/>
              <a:ext cx="665018" cy="45964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8203" tIns="39101" rIns="78203" bIns="39101" numCol="1" rtlCol="0" anchor="t" anchorCtr="0" compatLnSpc="1">
              <a:prstTxWarp prst="textNoShape">
                <a:avLst/>
              </a:prstTxWarp>
            </a:bodyPr>
            <a:lstStyle/>
            <a:p>
              <a:pPr defTabSz="781995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52">
                <a:latin typeface="Arial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1585DA7A-8A6D-442E-9993-FDBA08050022}"/>
                </a:ext>
              </a:extLst>
            </p:cNvPr>
            <p:cNvSpPr/>
            <p:nvPr/>
          </p:nvSpPr>
          <p:spPr bwMode="auto">
            <a:xfrm>
              <a:off x="8478560" y="2575587"/>
              <a:ext cx="665018" cy="26970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8203" tIns="39101" rIns="78203" bIns="39101" numCol="1" rtlCol="0" anchor="t" anchorCtr="0" compatLnSpc="1">
              <a:prstTxWarp prst="textNoShape">
                <a:avLst/>
              </a:prstTxWarp>
            </a:bodyPr>
            <a:lstStyle/>
            <a:p>
              <a:pPr defTabSz="781995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52">
                <a:latin typeface="Arial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2CC3FBAD-A595-4F22-81DD-84D3B68A246F}"/>
                </a:ext>
              </a:extLst>
            </p:cNvPr>
            <p:cNvSpPr/>
            <p:nvPr/>
          </p:nvSpPr>
          <p:spPr bwMode="auto">
            <a:xfrm>
              <a:off x="8478560" y="2382190"/>
              <a:ext cx="665018" cy="182515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8203" tIns="39101" rIns="78203" bIns="39101" numCol="1" rtlCol="0" anchor="t" anchorCtr="0" compatLnSpc="1">
              <a:prstTxWarp prst="textNoShape">
                <a:avLst/>
              </a:prstTxWarp>
            </a:bodyPr>
            <a:lstStyle/>
            <a:p>
              <a:pPr defTabSz="781995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52">
                <a:latin typeface="Arial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A800F93C-DD50-4BA4-B26B-B430505D3559}"/>
                </a:ext>
              </a:extLst>
            </p:cNvPr>
            <p:cNvSpPr txBox="1"/>
            <p:nvPr/>
          </p:nvSpPr>
          <p:spPr>
            <a:xfrm>
              <a:off x="6245457" y="2064131"/>
              <a:ext cx="1478019" cy="292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26"/>
                <a:t>Asphalt</a:t>
              </a:r>
              <a:endParaRPr kumimoji="1" lang="ja-JP" altLang="en-US" sz="1026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829E9AAC-9665-4B13-8A49-960E6E8EC352}"/>
                </a:ext>
              </a:extLst>
            </p:cNvPr>
            <p:cNvSpPr txBox="1"/>
            <p:nvPr/>
          </p:nvSpPr>
          <p:spPr>
            <a:xfrm>
              <a:off x="6298199" y="2382190"/>
              <a:ext cx="1496291" cy="477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26"/>
                <a:t>2nd</a:t>
              </a:r>
            </a:p>
            <a:p>
              <a:r>
                <a:rPr kumimoji="1" lang="en-US" altLang="ja-JP" sz="1026"/>
                <a:t>concrete</a:t>
              </a:r>
              <a:endParaRPr kumimoji="1" lang="ja-JP" altLang="en-US" sz="1026"/>
            </a:p>
          </p:txBody>
        </p:sp>
        <p:cxnSp>
          <p:nvCxnSpPr>
            <p:cNvPr id="30" name="直線矢印コネクタ 29">
              <a:extLst>
                <a:ext uri="{FF2B5EF4-FFF2-40B4-BE49-F238E27FC236}">
                  <a16:creationId xmlns:a16="http://schemas.microsoft.com/office/drawing/2014/main" id="{FB18329B-5297-487D-8910-63C7D2CD0F4D}"/>
                </a:ext>
              </a:extLst>
            </p:cNvPr>
            <p:cNvCxnSpPr/>
            <p:nvPr/>
          </p:nvCxnSpPr>
          <p:spPr bwMode="auto">
            <a:xfrm>
              <a:off x="8014390" y="2038588"/>
              <a:ext cx="662655" cy="41429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1" name="直線矢印コネクタ 30">
              <a:extLst>
                <a:ext uri="{FF2B5EF4-FFF2-40B4-BE49-F238E27FC236}">
                  <a16:creationId xmlns:a16="http://schemas.microsoft.com/office/drawing/2014/main" id="{6B48DF00-4DF5-4C27-B187-CBD94A246BC6}"/>
                </a:ext>
              </a:extLst>
            </p:cNvPr>
            <p:cNvCxnSpPr/>
            <p:nvPr/>
          </p:nvCxnSpPr>
          <p:spPr bwMode="auto">
            <a:xfrm>
              <a:off x="7076758" y="1963049"/>
              <a:ext cx="1525468" cy="71924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2" name="直線矢印コネクタ 31">
              <a:extLst>
                <a:ext uri="{FF2B5EF4-FFF2-40B4-BE49-F238E27FC236}">
                  <a16:creationId xmlns:a16="http://schemas.microsoft.com/office/drawing/2014/main" id="{3A427FC2-315E-4124-BB18-1519ECAE7937}"/>
                </a:ext>
              </a:extLst>
            </p:cNvPr>
            <p:cNvCxnSpPr/>
            <p:nvPr/>
          </p:nvCxnSpPr>
          <p:spPr bwMode="auto">
            <a:xfrm>
              <a:off x="8791510" y="1147291"/>
              <a:ext cx="0" cy="938849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BB7BEAD1-1D50-4E9B-B3B7-216582A753B3}"/>
                </a:ext>
              </a:extLst>
            </p:cNvPr>
            <p:cNvSpPr txBox="1"/>
            <p:nvPr/>
          </p:nvSpPr>
          <p:spPr>
            <a:xfrm>
              <a:off x="8677044" y="907857"/>
              <a:ext cx="1220311" cy="292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26"/>
                <a:t>Neutron beam</a:t>
              </a:r>
              <a:endParaRPr kumimoji="1" lang="ja-JP" altLang="en-US" sz="1026"/>
            </a:p>
          </p:txBody>
        </p:sp>
        <p:cxnSp>
          <p:nvCxnSpPr>
            <p:cNvPr id="36" name="直線矢印コネクタ 35">
              <a:extLst>
                <a:ext uri="{FF2B5EF4-FFF2-40B4-BE49-F238E27FC236}">
                  <a16:creationId xmlns:a16="http://schemas.microsoft.com/office/drawing/2014/main" id="{05C14B26-EFD2-4342-9B7F-D5550195B3CB}"/>
                </a:ext>
              </a:extLst>
            </p:cNvPr>
            <p:cNvCxnSpPr/>
            <p:nvPr/>
          </p:nvCxnSpPr>
          <p:spPr bwMode="auto">
            <a:xfrm flipH="1">
              <a:off x="9897359" y="2438924"/>
              <a:ext cx="0" cy="4320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37" name="直線矢印コネクタ 36">
              <a:extLst>
                <a:ext uri="{FF2B5EF4-FFF2-40B4-BE49-F238E27FC236}">
                  <a16:creationId xmlns:a16="http://schemas.microsoft.com/office/drawing/2014/main" id="{4F954653-7C57-43A6-A023-DB233E476725}"/>
                </a:ext>
              </a:extLst>
            </p:cNvPr>
            <p:cNvCxnSpPr/>
            <p:nvPr/>
          </p:nvCxnSpPr>
          <p:spPr bwMode="auto">
            <a:xfrm flipH="1">
              <a:off x="9902248" y="2144181"/>
              <a:ext cx="0" cy="2880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2F0E6D9E-EBD6-49F8-A8C6-F829DCDDEADD}"/>
                </a:ext>
              </a:extLst>
            </p:cNvPr>
            <p:cNvSpPr txBox="1"/>
            <p:nvPr/>
          </p:nvSpPr>
          <p:spPr>
            <a:xfrm>
              <a:off x="6245457" y="2820500"/>
              <a:ext cx="1496291" cy="477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26"/>
                <a:t>3rd</a:t>
              </a:r>
            </a:p>
            <a:p>
              <a:r>
                <a:rPr kumimoji="1" lang="en-US" altLang="ja-JP" sz="1026"/>
                <a:t>concrete</a:t>
              </a:r>
              <a:endParaRPr kumimoji="1" lang="ja-JP" altLang="en-US" sz="1026"/>
            </a:p>
          </p:txBody>
        </p:sp>
        <p:cxnSp>
          <p:nvCxnSpPr>
            <p:cNvPr id="40" name="直線矢印コネクタ 39">
              <a:extLst>
                <a:ext uri="{FF2B5EF4-FFF2-40B4-BE49-F238E27FC236}">
                  <a16:creationId xmlns:a16="http://schemas.microsoft.com/office/drawing/2014/main" id="{577A80E4-5E6B-4DB5-A6D1-88DA421E3FCE}"/>
                </a:ext>
              </a:extLst>
            </p:cNvPr>
            <p:cNvCxnSpPr/>
            <p:nvPr/>
          </p:nvCxnSpPr>
          <p:spPr bwMode="auto">
            <a:xfrm flipH="1">
              <a:off x="9900858" y="2866715"/>
              <a:ext cx="0" cy="4320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6BB271AD-3632-4C46-B4A9-7C472B64C775}"/>
                </a:ext>
              </a:extLst>
            </p:cNvPr>
            <p:cNvSpPr txBox="1"/>
            <p:nvPr/>
          </p:nvSpPr>
          <p:spPr>
            <a:xfrm>
              <a:off x="7606087" y="1579766"/>
              <a:ext cx="1390125" cy="292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26"/>
                <a:t>PE or Acryl</a:t>
              </a:r>
              <a:endParaRPr kumimoji="1" lang="ja-JP" altLang="en-US" sz="1026"/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DDEBCA87-81FF-494A-8540-9769CE1FB7E4}"/>
                </a:ext>
              </a:extLst>
            </p:cNvPr>
            <p:cNvSpPr txBox="1"/>
            <p:nvPr/>
          </p:nvSpPr>
          <p:spPr>
            <a:xfrm>
              <a:off x="6474925" y="1515407"/>
              <a:ext cx="1131163" cy="292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26"/>
                <a:t>Concrete</a:t>
              </a:r>
              <a:endParaRPr kumimoji="1" lang="ja-JP" altLang="en-US" sz="1026"/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F5742815-03C0-4E96-B2E6-CB39CDB4F12A}"/>
                </a:ext>
              </a:extLst>
            </p:cNvPr>
            <p:cNvSpPr txBox="1"/>
            <p:nvPr/>
          </p:nvSpPr>
          <p:spPr>
            <a:xfrm>
              <a:off x="7667174" y="1777386"/>
              <a:ext cx="1033919" cy="292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026"/>
                <a:t>10 or 20mm</a:t>
              </a:r>
              <a:endParaRPr kumimoji="1" lang="ja-JP" altLang="en-US" sz="1026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A05B131-B6A9-41CB-9A4A-6491F29E450B}"/>
                </a:ext>
              </a:extLst>
            </p:cNvPr>
            <p:cNvSpPr txBox="1"/>
            <p:nvPr/>
          </p:nvSpPr>
          <p:spPr>
            <a:xfrm>
              <a:off x="6682772" y="1700399"/>
              <a:ext cx="1040704" cy="292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26" dirty="0"/>
                <a:t>50 or 4</a:t>
              </a:r>
              <a:r>
                <a:rPr kumimoji="1" lang="en-US" altLang="ja-JP" sz="1026" dirty="0"/>
                <a:t>0mm</a:t>
              </a:r>
              <a:endParaRPr kumimoji="1" lang="ja-JP" altLang="en-US" sz="1026" dirty="0"/>
            </a:p>
          </p:txBody>
        </p:sp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FA05B32D-BB24-4635-A8D2-2F988490331A}"/>
                </a:ext>
              </a:extLst>
            </p:cNvPr>
            <p:cNvSpPr/>
            <p:nvPr/>
          </p:nvSpPr>
          <p:spPr bwMode="auto">
            <a:xfrm>
              <a:off x="7362008" y="5503147"/>
              <a:ext cx="2386241" cy="4596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8203" tIns="39101" rIns="78203" bIns="39101" numCol="1" rtlCol="0" anchor="t" anchorCtr="0" compatLnSpc="1">
              <a:prstTxWarp prst="textNoShape">
                <a:avLst/>
              </a:prstTxWarp>
            </a:bodyPr>
            <a:lstStyle/>
            <a:p>
              <a:pPr defTabSz="781995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52">
                <a:latin typeface="Arial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677AAD44-1893-4C48-BCA9-503EAB02885D}"/>
                </a:ext>
              </a:extLst>
            </p:cNvPr>
            <p:cNvSpPr/>
            <p:nvPr/>
          </p:nvSpPr>
          <p:spPr bwMode="auto">
            <a:xfrm>
              <a:off x="7362008" y="4784900"/>
              <a:ext cx="2386241" cy="25427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8203" tIns="39101" rIns="78203" bIns="39101" numCol="1" rtlCol="0" anchor="t" anchorCtr="0" compatLnSpc="1">
              <a:prstTxWarp prst="textNoShape">
                <a:avLst/>
              </a:prstTxWarp>
            </a:bodyPr>
            <a:lstStyle/>
            <a:p>
              <a:pPr defTabSz="781995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52">
                <a:latin typeface="Arial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BAD626BB-4A1A-4C6E-8647-12078598EA1F}"/>
                </a:ext>
              </a:extLst>
            </p:cNvPr>
            <p:cNvSpPr/>
            <p:nvPr/>
          </p:nvSpPr>
          <p:spPr bwMode="auto">
            <a:xfrm>
              <a:off x="7362008" y="5039171"/>
              <a:ext cx="2386241" cy="4596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8203" tIns="39101" rIns="78203" bIns="39101" numCol="1" rtlCol="0" anchor="t" anchorCtr="0" compatLnSpc="1">
              <a:prstTxWarp prst="textNoShape">
                <a:avLst/>
              </a:prstTxWarp>
            </a:bodyPr>
            <a:lstStyle/>
            <a:p>
              <a:pPr defTabSz="781995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52">
                <a:latin typeface="Arial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sp>
          <p:nvSpPr>
            <p:cNvPr id="48" name="正方形/長方形 47">
              <a:extLst>
                <a:ext uri="{FF2B5EF4-FFF2-40B4-BE49-F238E27FC236}">
                  <a16:creationId xmlns:a16="http://schemas.microsoft.com/office/drawing/2014/main" id="{30A7A5BD-89DD-4D98-B8BE-09557964C80F}"/>
                </a:ext>
              </a:extLst>
            </p:cNvPr>
            <p:cNvSpPr/>
            <p:nvPr/>
          </p:nvSpPr>
          <p:spPr bwMode="auto">
            <a:xfrm>
              <a:off x="8478560" y="5039170"/>
              <a:ext cx="665018" cy="45964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8203" tIns="39101" rIns="78203" bIns="39101" numCol="1" rtlCol="0" anchor="t" anchorCtr="0" compatLnSpc="1">
              <a:prstTxWarp prst="textNoShape">
                <a:avLst/>
              </a:prstTxWarp>
            </a:bodyPr>
            <a:lstStyle/>
            <a:p>
              <a:pPr defTabSz="781995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52">
                <a:latin typeface="Arial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sp>
          <p:nvSpPr>
            <p:cNvPr id="49" name="正方形/長方形 48">
              <a:extLst>
                <a:ext uri="{FF2B5EF4-FFF2-40B4-BE49-F238E27FC236}">
                  <a16:creationId xmlns:a16="http://schemas.microsoft.com/office/drawing/2014/main" id="{96B73887-9680-4EF3-93C0-9844A904E7B0}"/>
                </a:ext>
              </a:extLst>
            </p:cNvPr>
            <p:cNvSpPr/>
            <p:nvPr/>
          </p:nvSpPr>
          <p:spPr bwMode="auto">
            <a:xfrm>
              <a:off x="8478560" y="5229115"/>
              <a:ext cx="665018" cy="26970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8203" tIns="39101" rIns="78203" bIns="39101" numCol="1" rtlCol="0" anchor="t" anchorCtr="0" compatLnSpc="1">
              <a:prstTxWarp prst="textNoShape">
                <a:avLst/>
              </a:prstTxWarp>
            </a:bodyPr>
            <a:lstStyle/>
            <a:p>
              <a:pPr defTabSz="781995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52">
                <a:latin typeface="Arial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sp>
          <p:nvSpPr>
            <p:cNvPr id="50" name="正方形/長方形 49">
              <a:extLst>
                <a:ext uri="{FF2B5EF4-FFF2-40B4-BE49-F238E27FC236}">
                  <a16:creationId xmlns:a16="http://schemas.microsoft.com/office/drawing/2014/main" id="{7F9A960C-DCFC-4571-952D-49166F320908}"/>
                </a:ext>
              </a:extLst>
            </p:cNvPr>
            <p:cNvSpPr/>
            <p:nvPr/>
          </p:nvSpPr>
          <p:spPr bwMode="auto">
            <a:xfrm>
              <a:off x="8478560" y="5035718"/>
              <a:ext cx="665018" cy="18251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8203" tIns="39101" rIns="78203" bIns="39101" numCol="1" rtlCol="0" anchor="t" anchorCtr="0" compatLnSpc="1">
              <a:prstTxWarp prst="textNoShape">
                <a:avLst/>
              </a:prstTxWarp>
            </a:bodyPr>
            <a:lstStyle/>
            <a:p>
              <a:pPr defTabSz="781995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52">
                <a:latin typeface="Arial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20C250C5-38EE-40A4-9F81-7267863D6BD8}"/>
                </a:ext>
              </a:extLst>
            </p:cNvPr>
            <p:cNvSpPr txBox="1"/>
            <p:nvPr/>
          </p:nvSpPr>
          <p:spPr>
            <a:xfrm>
              <a:off x="6245457" y="4717659"/>
              <a:ext cx="1344313" cy="292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26"/>
                <a:t>Asphalt</a:t>
              </a:r>
              <a:endParaRPr kumimoji="1" lang="ja-JP" altLang="en-US" sz="1026"/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DA72B650-12A6-40A9-89E7-27BFF1AF3237}"/>
                </a:ext>
              </a:extLst>
            </p:cNvPr>
            <p:cNvSpPr txBox="1"/>
            <p:nvPr/>
          </p:nvSpPr>
          <p:spPr>
            <a:xfrm>
              <a:off x="6298199" y="5035718"/>
              <a:ext cx="1496291" cy="477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26"/>
                <a:t>2nd</a:t>
              </a:r>
            </a:p>
            <a:p>
              <a:r>
                <a:rPr kumimoji="1" lang="en-US" altLang="ja-JP" sz="1026"/>
                <a:t>concrete</a:t>
              </a:r>
              <a:endParaRPr kumimoji="1" lang="ja-JP" altLang="en-US" sz="1026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67EC900E-A734-4EB6-A0FE-CA1E3DAC7F83}"/>
                </a:ext>
              </a:extLst>
            </p:cNvPr>
            <p:cNvSpPr txBox="1"/>
            <p:nvPr/>
          </p:nvSpPr>
          <p:spPr>
            <a:xfrm>
              <a:off x="7606088" y="4233294"/>
              <a:ext cx="816603" cy="292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26"/>
                <a:t>Void</a:t>
              </a:r>
              <a:endParaRPr kumimoji="1" lang="ja-JP" altLang="en-US" sz="1026"/>
            </a:p>
          </p:txBody>
        </p:sp>
        <p:cxnSp>
          <p:nvCxnSpPr>
            <p:cNvPr id="54" name="直線矢印コネクタ 53">
              <a:extLst>
                <a:ext uri="{FF2B5EF4-FFF2-40B4-BE49-F238E27FC236}">
                  <a16:creationId xmlns:a16="http://schemas.microsoft.com/office/drawing/2014/main" id="{492DEBA3-BD4E-4627-9D4F-7C9D4B764001}"/>
                </a:ext>
              </a:extLst>
            </p:cNvPr>
            <p:cNvCxnSpPr>
              <a:stCxn id="53" idx="2"/>
            </p:cNvCxnSpPr>
            <p:nvPr/>
          </p:nvCxnSpPr>
          <p:spPr bwMode="auto">
            <a:xfrm>
              <a:off x="8014391" y="4525842"/>
              <a:ext cx="662655" cy="58057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6951371D-DD59-45F8-8ADD-BADB6E403DA4}"/>
                </a:ext>
              </a:extLst>
            </p:cNvPr>
            <p:cNvSpPr txBox="1"/>
            <p:nvPr/>
          </p:nvSpPr>
          <p:spPr>
            <a:xfrm>
              <a:off x="6474925" y="4168935"/>
              <a:ext cx="1131163" cy="292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26"/>
                <a:t>Concrete</a:t>
              </a:r>
              <a:endParaRPr kumimoji="1" lang="ja-JP" altLang="en-US" sz="1026"/>
            </a:p>
          </p:txBody>
        </p:sp>
        <p:cxnSp>
          <p:nvCxnSpPr>
            <p:cNvPr id="56" name="直線矢印コネクタ 55">
              <a:extLst>
                <a:ext uri="{FF2B5EF4-FFF2-40B4-BE49-F238E27FC236}">
                  <a16:creationId xmlns:a16="http://schemas.microsoft.com/office/drawing/2014/main" id="{C6224C9A-98DE-40A5-AA6E-4A13E95452CD}"/>
                </a:ext>
              </a:extLst>
            </p:cNvPr>
            <p:cNvCxnSpPr>
              <a:stCxn id="55" idx="2"/>
            </p:cNvCxnSpPr>
            <p:nvPr/>
          </p:nvCxnSpPr>
          <p:spPr bwMode="auto">
            <a:xfrm>
              <a:off x="7040507" y="4461483"/>
              <a:ext cx="1561719" cy="87433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7" name="直線矢印コネクタ 56">
              <a:extLst>
                <a:ext uri="{FF2B5EF4-FFF2-40B4-BE49-F238E27FC236}">
                  <a16:creationId xmlns:a16="http://schemas.microsoft.com/office/drawing/2014/main" id="{9813973F-EA2B-479D-AA8B-AB485873F4E9}"/>
                </a:ext>
              </a:extLst>
            </p:cNvPr>
            <p:cNvCxnSpPr/>
            <p:nvPr/>
          </p:nvCxnSpPr>
          <p:spPr bwMode="auto">
            <a:xfrm>
              <a:off x="8791510" y="3800819"/>
              <a:ext cx="0" cy="938849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B0487296-986F-4898-A405-BBD4E6C64D24}"/>
                </a:ext>
              </a:extLst>
            </p:cNvPr>
            <p:cNvSpPr txBox="1"/>
            <p:nvPr/>
          </p:nvSpPr>
          <p:spPr>
            <a:xfrm>
              <a:off x="8677044" y="3561385"/>
              <a:ext cx="1220313" cy="292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26"/>
                <a:t>Neutron beam</a:t>
              </a:r>
              <a:endParaRPr kumimoji="1" lang="ja-JP" altLang="en-US" sz="1026"/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31BA4A22-32B8-4C4D-A42E-72EF19A530F6}"/>
                </a:ext>
              </a:extLst>
            </p:cNvPr>
            <p:cNvSpPr txBox="1"/>
            <p:nvPr/>
          </p:nvSpPr>
          <p:spPr>
            <a:xfrm>
              <a:off x="7667174" y="4430914"/>
              <a:ext cx="1033919" cy="292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026"/>
                <a:t>10 or 20mm</a:t>
              </a:r>
              <a:endParaRPr kumimoji="1" lang="ja-JP" altLang="en-US" sz="1026"/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CC0967A7-CC6D-46DC-B85C-88BA10BFDA20}"/>
                </a:ext>
              </a:extLst>
            </p:cNvPr>
            <p:cNvSpPr txBox="1"/>
            <p:nvPr/>
          </p:nvSpPr>
          <p:spPr>
            <a:xfrm>
              <a:off x="6682772" y="4353927"/>
              <a:ext cx="1040704" cy="292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26"/>
                <a:t>50 or 4</a:t>
              </a:r>
              <a:r>
                <a:rPr kumimoji="1" lang="en-US" altLang="ja-JP" sz="1026"/>
                <a:t>0mm</a:t>
              </a:r>
              <a:endParaRPr kumimoji="1" lang="ja-JP" altLang="en-US" sz="1026"/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610E9C34-767B-4861-AED3-ACE043F20053}"/>
                </a:ext>
              </a:extLst>
            </p:cNvPr>
            <p:cNvSpPr txBox="1"/>
            <p:nvPr/>
          </p:nvSpPr>
          <p:spPr>
            <a:xfrm>
              <a:off x="9897358" y="4758719"/>
              <a:ext cx="632401" cy="292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026"/>
                <a:t>50mm</a:t>
              </a:r>
              <a:endParaRPr kumimoji="1" lang="ja-JP" altLang="en-US" sz="1026"/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0FCBE3AD-1BB4-4AA4-B65B-93A4BEEA9E34}"/>
                </a:ext>
              </a:extLst>
            </p:cNvPr>
            <p:cNvSpPr txBox="1"/>
            <p:nvPr/>
          </p:nvSpPr>
          <p:spPr>
            <a:xfrm>
              <a:off x="9915248" y="5146519"/>
              <a:ext cx="632401" cy="292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26"/>
                <a:t>6</a:t>
              </a:r>
              <a:r>
                <a:rPr kumimoji="1" lang="en-US" altLang="ja-JP" sz="1026"/>
                <a:t>0mm</a:t>
              </a:r>
              <a:endParaRPr kumimoji="1" lang="ja-JP" altLang="en-US" sz="1026"/>
            </a:p>
          </p:txBody>
        </p:sp>
        <p:cxnSp>
          <p:nvCxnSpPr>
            <p:cNvPr id="63" name="直線矢印コネクタ 62">
              <a:extLst>
                <a:ext uri="{FF2B5EF4-FFF2-40B4-BE49-F238E27FC236}">
                  <a16:creationId xmlns:a16="http://schemas.microsoft.com/office/drawing/2014/main" id="{CE755954-A50C-480F-BBD7-B43937DF2C19}"/>
                </a:ext>
              </a:extLst>
            </p:cNvPr>
            <p:cNvCxnSpPr/>
            <p:nvPr/>
          </p:nvCxnSpPr>
          <p:spPr bwMode="auto">
            <a:xfrm flipH="1">
              <a:off x="9897359" y="5092452"/>
              <a:ext cx="0" cy="4320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64" name="直線矢印コネクタ 63">
              <a:extLst>
                <a:ext uri="{FF2B5EF4-FFF2-40B4-BE49-F238E27FC236}">
                  <a16:creationId xmlns:a16="http://schemas.microsoft.com/office/drawing/2014/main" id="{6454C36C-1790-405D-8A21-117940500672}"/>
                </a:ext>
              </a:extLst>
            </p:cNvPr>
            <p:cNvCxnSpPr/>
            <p:nvPr/>
          </p:nvCxnSpPr>
          <p:spPr bwMode="auto">
            <a:xfrm flipH="1">
              <a:off x="9902248" y="4797709"/>
              <a:ext cx="0" cy="2880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33987F61-41F1-4B4D-BA78-8FD61B935368}"/>
                </a:ext>
              </a:extLst>
            </p:cNvPr>
            <p:cNvSpPr txBox="1"/>
            <p:nvPr/>
          </p:nvSpPr>
          <p:spPr>
            <a:xfrm>
              <a:off x="6245457" y="5474027"/>
              <a:ext cx="1496291" cy="477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26"/>
                <a:t>3rd</a:t>
              </a:r>
            </a:p>
            <a:p>
              <a:r>
                <a:rPr kumimoji="1" lang="en-US" altLang="ja-JP" sz="1026"/>
                <a:t>concrete</a:t>
              </a:r>
              <a:endParaRPr kumimoji="1" lang="ja-JP" altLang="en-US" sz="1026"/>
            </a:p>
          </p:txBody>
        </p:sp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1B98A709-A087-4007-AAFB-A3148613A60F}"/>
                </a:ext>
              </a:extLst>
            </p:cNvPr>
            <p:cNvSpPr txBox="1"/>
            <p:nvPr/>
          </p:nvSpPr>
          <p:spPr>
            <a:xfrm>
              <a:off x="9918747" y="5574310"/>
              <a:ext cx="632401" cy="292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26"/>
                <a:t>6</a:t>
              </a:r>
              <a:r>
                <a:rPr kumimoji="1" lang="en-US" altLang="ja-JP" sz="1026"/>
                <a:t>0mm</a:t>
              </a:r>
              <a:endParaRPr kumimoji="1" lang="ja-JP" altLang="en-US" sz="1026"/>
            </a:p>
          </p:txBody>
        </p:sp>
        <p:cxnSp>
          <p:nvCxnSpPr>
            <p:cNvPr id="67" name="直線矢印コネクタ 66">
              <a:extLst>
                <a:ext uri="{FF2B5EF4-FFF2-40B4-BE49-F238E27FC236}">
                  <a16:creationId xmlns:a16="http://schemas.microsoft.com/office/drawing/2014/main" id="{16CC1F35-A411-41C5-B1FE-A63CC955EBB2}"/>
                </a:ext>
              </a:extLst>
            </p:cNvPr>
            <p:cNvCxnSpPr/>
            <p:nvPr/>
          </p:nvCxnSpPr>
          <p:spPr bwMode="auto">
            <a:xfrm flipH="1">
              <a:off x="9900858" y="5520243"/>
              <a:ext cx="0" cy="4320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842AE34E-C58A-4256-BDE7-C803242AD91B}"/>
                </a:ext>
              </a:extLst>
            </p:cNvPr>
            <p:cNvSpPr txBox="1"/>
            <p:nvPr/>
          </p:nvSpPr>
          <p:spPr>
            <a:xfrm>
              <a:off x="9915247" y="2492992"/>
              <a:ext cx="735892" cy="292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26"/>
                <a:t>6</a:t>
              </a:r>
              <a:r>
                <a:rPr kumimoji="1" lang="en-US" altLang="ja-JP" sz="1026"/>
                <a:t>0mm</a:t>
              </a:r>
              <a:endParaRPr kumimoji="1" lang="ja-JP" altLang="en-US" sz="1026"/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53553DB3-2AB3-4A8C-8C52-EAAC80C298CF}"/>
                </a:ext>
              </a:extLst>
            </p:cNvPr>
            <p:cNvSpPr txBox="1"/>
            <p:nvPr/>
          </p:nvSpPr>
          <p:spPr>
            <a:xfrm>
              <a:off x="9918747" y="2920782"/>
              <a:ext cx="632401" cy="292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26"/>
                <a:t>6</a:t>
              </a:r>
              <a:r>
                <a:rPr kumimoji="1" lang="en-US" altLang="ja-JP" sz="1026"/>
                <a:t>0mm</a:t>
              </a:r>
              <a:endParaRPr kumimoji="1" lang="ja-JP" altLang="en-US" sz="1026"/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43C223AF-2534-4A22-9DD4-9F0F46E733AA}"/>
                </a:ext>
              </a:extLst>
            </p:cNvPr>
            <p:cNvSpPr txBox="1"/>
            <p:nvPr/>
          </p:nvSpPr>
          <p:spPr>
            <a:xfrm>
              <a:off x="9897358" y="2105191"/>
              <a:ext cx="693562" cy="292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026"/>
                <a:t>50mm</a:t>
              </a:r>
              <a:endParaRPr kumimoji="1" lang="ja-JP" altLang="en-US" sz="1026"/>
            </a:p>
          </p:txBody>
        </p:sp>
      </p:grp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9665C695-F6A3-4379-B536-8AA40563298B}"/>
              </a:ext>
            </a:extLst>
          </p:cNvPr>
          <p:cNvSpPr txBox="1"/>
          <p:nvPr/>
        </p:nvSpPr>
        <p:spPr>
          <a:xfrm>
            <a:off x="1744083" y="366174"/>
            <a:ext cx="8877367" cy="750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737">
                <a:solidFill>
                  <a:schemeClr val="accent1">
                    <a:lumMod val="75000"/>
                  </a:schemeClr>
                </a:solidFill>
              </a:rPr>
              <a:t>RANS</a:t>
            </a:r>
            <a:r>
              <a:rPr kumimoji="1" lang="en-US" altLang="ja-JP" sz="2737"/>
              <a:t>, </a:t>
            </a:r>
            <a:r>
              <a:rPr kumimoji="1" lang="en-US" altLang="ja-JP" sz="2737">
                <a:solidFill>
                  <a:srgbClr val="FF0000"/>
                </a:solidFill>
              </a:rPr>
              <a:t>RANS-II </a:t>
            </a:r>
            <a:r>
              <a:rPr kumimoji="1" lang="en-US" altLang="ja-JP" sz="2737"/>
              <a:t>common issues </a:t>
            </a:r>
            <a:r>
              <a:rPr kumimoji="1" lang="en-US" altLang="ja-JP" sz="2000"/>
              <a:t>(diagnosis of infrastructure deterioration)</a:t>
            </a:r>
          </a:p>
          <a:p>
            <a:r>
              <a:rPr kumimoji="1" lang="en-US" altLang="ja-JP" sz="1539"/>
              <a:t>Backscatter measurement of samples simulating actual deteriorated bridge road surface (bedding)</a:t>
            </a:r>
            <a:endParaRPr kumimoji="1" lang="ja-JP" altLang="en-US" sz="1539"/>
          </a:p>
        </p:txBody>
      </p:sp>
      <p:pic>
        <p:nvPicPr>
          <p:cNvPr id="69" name="図 68">
            <a:extLst>
              <a:ext uri="{FF2B5EF4-FFF2-40B4-BE49-F238E27FC236}">
                <a16:creationId xmlns:a16="http://schemas.microsoft.com/office/drawing/2014/main" id="{59E493D6-B993-4EDA-8ABE-709DD85BE4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615" y="1647627"/>
            <a:ext cx="2846086" cy="2207284"/>
          </a:xfrm>
          <a:prstGeom prst="rect">
            <a:avLst/>
          </a:prstGeom>
        </p:spPr>
      </p:pic>
      <p:pic>
        <p:nvPicPr>
          <p:cNvPr id="70" name="図 69">
            <a:extLst>
              <a:ext uri="{FF2B5EF4-FFF2-40B4-BE49-F238E27FC236}">
                <a16:creationId xmlns:a16="http://schemas.microsoft.com/office/drawing/2014/main" id="{0A362D51-5288-4219-95EF-782E43011A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219" y="3969760"/>
            <a:ext cx="2846084" cy="2207284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EDAEA0A-23BE-4107-8E19-9E2977CE0A47}"/>
              </a:ext>
            </a:extLst>
          </p:cNvPr>
          <p:cNvSpPr txBox="1"/>
          <p:nvPr/>
        </p:nvSpPr>
        <p:spPr>
          <a:xfrm>
            <a:off x="8085330" y="6150003"/>
            <a:ext cx="1996657" cy="566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39"/>
              <a:t>2D-analysis with backscattered neutron</a:t>
            </a:r>
            <a:endParaRPr kumimoji="1" lang="ja-JP" altLang="en-US" sz="1539"/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A333D551-2793-435B-A80B-1546634381FE}"/>
              </a:ext>
            </a:extLst>
          </p:cNvPr>
          <p:cNvSpPr txBox="1"/>
          <p:nvPr/>
        </p:nvSpPr>
        <p:spPr>
          <a:xfrm>
            <a:off x="1893377" y="4290514"/>
            <a:ext cx="1608710" cy="566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539" err="1"/>
              <a:t>Concrete+Asphalt</a:t>
            </a:r>
            <a:endParaRPr kumimoji="1" lang="en-US" altLang="ja-JP" sz="1539"/>
          </a:p>
          <a:p>
            <a:r>
              <a:rPr kumimoji="1" lang="en-US" altLang="ja-JP" sz="1539"/>
              <a:t>Sample</a:t>
            </a:r>
            <a:endParaRPr kumimoji="1" lang="ja-JP" altLang="en-US" sz="1539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9840541-22FE-7F70-7F74-2FA6047F4474}"/>
              </a:ext>
            </a:extLst>
          </p:cNvPr>
          <p:cNvSpPr txBox="1"/>
          <p:nvPr/>
        </p:nvSpPr>
        <p:spPr>
          <a:xfrm>
            <a:off x="1594171" y="5457151"/>
            <a:ext cx="2497501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400" i="1" dirty="0">
                <a:solidFill>
                  <a:srgbClr val="555555"/>
                </a:solidFill>
                <a:latin typeface="Roboto" panose="020F0502020204030204" pitchFamily="2" charset="0"/>
              </a:rPr>
              <a:t>Details are given by Tomonori Fukuchi at Poster session 1</a:t>
            </a:r>
            <a:endParaRPr lang="ja-JP" alt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86165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64"/>
    </mc:Choice>
    <mc:Fallback xmlns="">
      <p:transition spd="slow" advTm="12564"/>
    </mc:Fallback>
  </mc:AlternateContent>
  <p:extLst>
    <p:ext uri="{3A86A75C-4F4B-4683-9AE1-C65F6400EC91}">
      <p14:laserTraceLst xmlns:p14="http://schemas.microsoft.com/office/powerpoint/2010/main">
        <p14:tracePtLst>
          <p14:tracePt t="418" x="9839325" y="4168775"/>
          <p14:tracePt t="426" x="9417050" y="4168775"/>
          <p14:tracePt t="434" x="8977313" y="4168775"/>
          <p14:tracePt t="442" x="8528050" y="4168775"/>
          <p14:tracePt t="451" x="8153400" y="4168775"/>
          <p14:tracePt t="458" x="7797800" y="4168775"/>
          <p14:tracePt t="467" x="7526338" y="4121150"/>
          <p14:tracePt t="474" x="7367588" y="4111625"/>
          <p14:tracePt t="482" x="7254875" y="4092575"/>
          <p14:tracePt t="490" x="7189788" y="4084638"/>
          <p14:tracePt t="498" x="7161213" y="4065588"/>
          <p14:tracePt t="562" x="7151688" y="4065588"/>
          <p14:tracePt t="578" x="7134225" y="4056063"/>
          <p14:tracePt t="626" x="7124700" y="4046538"/>
          <p14:tracePt t="650" x="7115175" y="4046538"/>
          <p14:tracePt t="731" x="7086600" y="4017963"/>
          <p14:tracePt t="738" x="7077075" y="4017963"/>
          <p14:tracePt t="746" x="7021513" y="3971925"/>
          <p14:tracePt t="754" x="6918325" y="3905250"/>
          <p14:tracePt t="762" x="6683375" y="3784600"/>
          <p14:tracePt t="770" x="6430963" y="3616325"/>
          <p14:tracePt t="778" x="5972175" y="3419475"/>
          <p14:tracePt t="786" x="5513388" y="3222625"/>
          <p14:tracePt t="794" x="5308600" y="3128963"/>
          <p14:tracePt t="802" x="4811713" y="2903538"/>
          <p14:tracePt t="810" x="4418013" y="2697163"/>
          <p14:tracePt t="818" x="4044950" y="2509838"/>
          <p14:tracePt t="826" x="3697288" y="2312988"/>
          <p14:tracePt t="834" x="3257550" y="1995488"/>
          <p14:tracePt t="842" x="2873375" y="1741488"/>
          <p14:tracePt t="850" x="2481263" y="1395413"/>
          <p14:tracePt t="858" x="2181225" y="1104900"/>
          <p14:tracePt t="867" x="1919288" y="898525"/>
          <p14:tracePt t="874" x="1778000" y="796925"/>
          <p14:tracePt t="884" x="1703388" y="730250"/>
          <p14:tracePt t="890" x="1676400" y="711200"/>
          <p14:tracePt t="1099" x="1676400" y="703263"/>
          <p14:tracePt t="1259" x="1684338" y="703263"/>
          <p14:tracePt t="1298" x="1684338" y="730250"/>
          <p14:tracePt t="1306" x="1684338" y="777875"/>
          <p14:tracePt t="1314" x="1712913" y="804863"/>
          <p14:tracePt t="1322" x="1722438" y="814388"/>
          <p14:tracePt t="1330" x="1741488" y="842963"/>
          <p14:tracePt t="1338" x="1751013" y="862013"/>
          <p14:tracePt t="1347" x="1760538" y="871538"/>
          <p14:tracePt t="1354" x="1770063" y="871538"/>
          <p14:tracePt t="1378" x="1787525" y="871538"/>
          <p14:tracePt t="1386" x="1797050" y="871538"/>
          <p14:tracePt t="1394" x="1806575" y="871538"/>
          <p14:tracePt t="1402" x="1835150" y="871538"/>
          <p14:tracePt t="1410" x="1854200" y="871538"/>
          <p14:tracePt t="1419" x="1881188" y="871538"/>
          <p14:tracePt t="1426" x="1909763" y="871538"/>
          <p14:tracePt t="1434" x="1938338" y="871538"/>
          <p14:tracePt t="1442" x="1955800" y="871538"/>
          <p14:tracePt t="1450" x="1974850" y="871538"/>
          <p14:tracePt t="1458" x="1993900" y="871538"/>
          <p14:tracePt t="1474" x="2003425" y="871538"/>
          <p14:tracePt t="1483" x="2022475" y="871538"/>
          <p14:tracePt t="1490" x="2032000" y="871538"/>
          <p14:tracePt t="1498" x="2058988" y="871538"/>
          <p14:tracePt t="1506" x="2087563" y="871538"/>
          <p14:tracePt t="1514" x="2116138" y="871538"/>
          <p14:tracePt t="1522" x="2125663" y="871538"/>
          <p14:tracePt t="1530" x="2143125" y="871538"/>
          <p14:tracePt t="1546" x="2152650" y="871538"/>
          <p14:tracePt t="1587" x="2152650" y="881063"/>
          <p14:tracePt t="1602" x="2152650" y="890588"/>
          <p14:tracePt t="1618" x="2152650" y="898525"/>
          <p14:tracePt t="1650" x="2143125" y="898525"/>
          <p14:tracePt t="1658" x="2135188" y="898525"/>
          <p14:tracePt t="1666" x="2125663" y="908050"/>
          <p14:tracePt t="1674" x="2106613" y="908050"/>
          <p14:tracePt t="1683" x="2097088" y="908050"/>
          <p14:tracePt t="1690" x="2078038" y="908050"/>
          <p14:tracePt t="1706" x="2049463" y="908050"/>
          <p14:tracePt t="1714" x="2041525" y="908050"/>
          <p14:tracePt t="2019" x="2078038" y="908050"/>
          <p14:tracePt t="2027" x="2152650" y="908050"/>
          <p14:tracePt t="2035" x="2200275" y="908050"/>
          <p14:tracePt t="2042" x="2246313" y="908050"/>
          <p14:tracePt t="2050" x="2330450" y="890588"/>
          <p14:tracePt t="2058" x="2443163" y="881063"/>
          <p14:tracePt t="2067" x="2565400" y="881063"/>
          <p14:tracePt t="2074" x="2705100" y="881063"/>
          <p14:tracePt t="2083" x="2863850" y="881063"/>
          <p14:tracePt t="2090" x="2986088" y="881063"/>
          <p14:tracePt t="2098" x="3051175" y="871538"/>
          <p14:tracePt t="2106" x="3079750" y="862013"/>
          <p14:tracePt t="2114" x="3089275" y="862013"/>
          <p14:tracePt t="2411" x="3043238" y="862013"/>
          <p14:tracePt t="2419" x="2995613" y="862013"/>
          <p14:tracePt t="2427" x="2949575" y="862013"/>
          <p14:tracePt t="2434" x="2930525" y="852488"/>
          <p14:tracePt t="2715" x="2940050" y="842963"/>
          <p14:tracePt t="2723" x="3043238" y="842963"/>
          <p14:tracePt t="2731" x="3211513" y="852488"/>
          <p14:tracePt t="2739" x="3370263" y="881063"/>
          <p14:tracePt t="2746" x="3509963" y="898525"/>
          <p14:tracePt t="2755" x="3651250" y="927100"/>
          <p14:tracePt t="2763" x="3790950" y="927100"/>
          <p14:tracePt t="2771" x="3932238" y="927100"/>
          <p14:tracePt t="2779" x="4137025" y="927100"/>
          <p14:tracePt t="2787" x="4316413" y="927100"/>
          <p14:tracePt t="2794" x="4437063" y="927100"/>
          <p14:tracePt t="2803" x="4530725" y="908050"/>
          <p14:tracePt t="2811" x="4559300" y="908050"/>
          <p14:tracePt t="2939" x="4568825" y="898525"/>
          <p14:tracePt t="2979" x="4578350" y="898525"/>
          <p14:tracePt t="2987" x="4587875" y="890588"/>
          <p14:tracePt t="2995" x="4595813" y="890588"/>
          <p14:tracePt t="3011" x="4633913" y="871538"/>
          <p14:tracePt t="3027" x="4652963" y="871538"/>
          <p14:tracePt t="3115" x="4643438" y="871538"/>
          <p14:tracePt t="3131" x="4633913" y="871538"/>
          <p14:tracePt t="3139" x="4624388" y="871538"/>
          <p14:tracePt t="3155" x="4605338" y="871538"/>
          <p14:tracePt t="3163" x="4595813" y="871538"/>
          <p14:tracePt t="3611" x="4624388" y="871538"/>
          <p14:tracePt t="3619" x="4633913" y="871538"/>
          <p14:tracePt t="3627" x="4643438" y="871538"/>
          <p14:tracePt t="3635" x="4672013" y="881063"/>
          <p14:tracePt t="3643" x="4737100" y="881063"/>
          <p14:tracePt t="3651" x="4821238" y="881063"/>
          <p14:tracePt t="3659" x="4895850" y="881063"/>
          <p14:tracePt t="3667" x="4960938" y="881063"/>
          <p14:tracePt t="3675" x="4989513" y="881063"/>
          <p14:tracePt t="3683" x="5018088" y="881063"/>
          <p14:tracePt t="3691" x="5037138" y="881063"/>
          <p14:tracePt t="3699" x="5045075" y="881063"/>
          <p14:tracePt t="3923" x="5064125" y="871538"/>
          <p14:tracePt t="3931" x="5073650" y="871538"/>
          <p14:tracePt t="3939" x="5102225" y="871538"/>
          <p14:tracePt t="3947" x="5121275" y="871538"/>
          <p14:tracePt t="3955" x="5148263" y="871538"/>
          <p14:tracePt t="3963" x="5186363" y="871538"/>
          <p14:tracePt t="3971" x="5205413" y="862013"/>
          <p14:tracePt t="3979" x="5224463" y="862013"/>
          <p14:tracePt t="3987" x="5232400" y="862013"/>
          <p14:tracePt t="3995" x="5241925" y="862013"/>
          <p14:tracePt t="4003" x="5251450" y="852488"/>
          <p14:tracePt t="4027" x="5270500" y="852488"/>
          <p14:tracePt t="4035" x="5280025" y="842963"/>
          <p14:tracePt t="4043" x="5289550" y="842963"/>
          <p14:tracePt t="4059" x="5299075" y="842963"/>
          <p14:tracePt t="4131" x="5308600" y="833438"/>
          <p14:tracePt t="4163" x="5299075" y="833438"/>
          <p14:tracePt t="4171" x="5270500" y="833438"/>
          <p14:tracePt t="4179" x="5251450" y="833438"/>
          <p14:tracePt t="4187" x="5232400" y="833438"/>
          <p14:tracePt t="4195" x="5186363" y="833438"/>
          <p14:tracePt t="4203" x="5130800" y="833438"/>
          <p14:tracePt t="4211" x="5083175" y="833438"/>
          <p14:tracePt t="4219" x="5037138" y="833438"/>
          <p14:tracePt t="4227" x="4989513" y="833438"/>
          <p14:tracePt t="4235" x="4970463" y="833438"/>
          <p14:tracePt t="4243" x="4953000" y="823913"/>
          <p14:tracePt t="4331" x="4999038" y="823913"/>
          <p14:tracePt t="4339" x="5121275" y="823913"/>
          <p14:tracePt t="4347" x="5280025" y="823913"/>
          <p14:tracePt t="4355" x="5392738" y="852488"/>
          <p14:tracePt t="4363" x="5486400" y="881063"/>
          <p14:tracePt t="4371" x="5522913" y="881063"/>
          <p14:tracePt t="4379" x="5532438" y="881063"/>
          <p14:tracePt t="4403" x="5541963" y="881063"/>
          <p14:tracePt t="4483" x="5541963" y="871538"/>
          <p14:tracePt t="4491" x="5503863" y="852488"/>
          <p14:tracePt t="4499" x="5419725" y="823913"/>
          <p14:tracePt t="4507" x="5326063" y="787400"/>
          <p14:tracePt t="4515" x="5270500" y="787400"/>
          <p14:tracePt t="4523" x="5224463" y="777875"/>
          <p14:tracePt t="4531" x="5205413" y="777875"/>
          <p14:tracePt t="4571" x="5195888" y="777875"/>
          <p14:tracePt t="4579" x="5195888" y="796925"/>
          <p14:tracePt t="4587" x="5214938" y="804863"/>
          <p14:tracePt t="4595" x="5260975" y="852488"/>
          <p14:tracePt t="4603" x="5364163" y="908050"/>
          <p14:tracePt t="4611" x="5495925" y="992188"/>
          <p14:tracePt t="4619" x="5710238" y="1114425"/>
          <p14:tracePt t="4627" x="6084888" y="1320800"/>
          <p14:tracePt t="4635" x="6637338" y="1573213"/>
          <p14:tracePt t="4643" x="7134225" y="1798638"/>
          <p14:tracePt t="4651" x="7302500" y="1873250"/>
          <p14:tracePt t="4659" x="7367588" y="1911350"/>
          <p14:tracePt t="4667" x="7499350" y="1947863"/>
          <p14:tracePt t="4675" x="7554913" y="1966913"/>
          <p14:tracePt t="4707" x="7499350" y="1901825"/>
          <p14:tracePt t="4715" x="7413625" y="1827213"/>
          <p14:tracePt t="4723" x="7339013" y="1760538"/>
          <p14:tracePt t="4731" x="7264400" y="1666875"/>
          <p14:tracePt t="4739" x="7208838" y="1611313"/>
          <p14:tracePt t="4747" x="7161213" y="1546225"/>
          <p14:tracePt t="4755" x="7134225" y="1517650"/>
          <p14:tracePt t="4763" x="7124700" y="1489075"/>
          <p14:tracePt t="4771" x="7124700" y="1479550"/>
          <p14:tracePt t="4811" x="7124700" y="1470025"/>
          <p14:tracePt t="4819" x="7134225" y="1470025"/>
          <p14:tracePt t="4827" x="7151688" y="1498600"/>
          <p14:tracePt t="4835" x="7151688" y="1536700"/>
          <p14:tracePt t="4843" x="7170738" y="1592263"/>
          <p14:tracePt t="4851" x="7180263" y="1647825"/>
          <p14:tracePt t="4859" x="7189788" y="1685925"/>
          <p14:tracePt t="4867" x="7189788" y="1704975"/>
          <p14:tracePt t="4875" x="7189788" y="1733550"/>
          <p14:tracePt t="4883" x="7180263" y="1779588"/>
          <p14:tracePt t="4891" x="7161213" y="1808163"/>
          <p14:tracePt t="4899" x="7161213" y="1844675"/>
          <p14:tracePt t="4995" x="7124700" y="1882775"/>
          <p14:tracePt t="5003" x="7115175" y="1892300"/>
          <p14:tracePt t="5051" x="7115175" y="1901825"/>
          <p14:tracePt t="5059" x="7031038" y="1966913"/>
          <p14:tracePt t="5067" x="7002463" y="1966913"/>
          <p14:tracePt t="5075" x="6992938" y="1966913"/>
          <p14:tracePt t="5083" x="6973888" y="1966913"/>
          <p14:tracePt t="5091" x="6964363" y="1957388"/>
          <p14:tracePt t="5099" x="6964363" y="1947863"/>
          <p14:tracePt t="5107" x="6964363" y="1938338"/>
          <p14:tracePt t="5115" x="6964363" y="1928813"/>
          <p14:tracePt t="5123" x="6954838" y="1911350"/>
          <p14:tracePt t="5131" x="6946900" y="1882775"/>
          <p14:tracePt t="5139" x="6937375" y="1844675"/>
          <p14:tracePt t="5147" x="6899275" y="1770063"/>
          <p14:tracePt t="5155" x="6889750" y="1741488"/>
          <p14:tracePt t="5163" x="6870700" y="1695450"/>
          <p14:tracePt t="5171" x="6853238" y="1657350"/>
          <p14:tracePt t="5179" x="6853238" y="1647825"/>
          <p14:tracePt t="5187" x="6853238" y="1611313"/>
          <p14:tracePt t="5195" x="6853238" y="1592263"/>
          <p14:tracePt t="5203" x="6853238" y="1573213"/>
          <p14:tracePt t="5211" x="6853238" y="1563688"/>
          <p14:tracePt t="5219" x="6853238" y="1554163"/>
          <p14:tracePt t="5243" x="6853238" y="1546225"/>
          <p14:tracePt t="5323" x="6853238" y="1536700"/>
          <p14:tracePt t="5547" x="6853238" y="1527175"/>
          <p14:tracePt t="5555" x="6843713" y="1527175"/>
          <p14:tracePt t="5667" x="6834188" y="1517650"/>
          <p14:tracePt t="5683" x="6834188" y="1508125"/>
          <p14:tracePt t="5811" x="6889750" y="1508125"/>
          <p14:tracePt t="5819" x="7011988" y="1489075"/>
          <p14:tracePt t="5827" x="7170738" y="1460500"/>
          <p14:tracePt t="5835" x="7264400" y="1443038"/>
          <p14:tracePt t="5843" x="7273925" y="1443038"/>
          <p14:tracePt t="5851" x="7302500" y="1443038"/>
          <p14:tracePt t="5859" x="7367588" y="1443038"/>
          <p14:tracePt t="5867" x="7413625" y="1460500"/>
          <p14:tracePt t="5881" x="7432675" y="1479550"/>
          <p14:tracePt t="5883" x="7451725" y="1489075"/>
          <p14:tracePt t="5899" x="7461250" y="1489075"/>
          <p14:tracePt t="5915" x="7461250" y="1508125"/>
          <p14:tracePt t="5923" x="7461250" y="1517650"/>
          <p14:tracePt t="6067" x="7480300" y="1517650"/>
          <p14:tracePt t="6075" x="7499350" y="1517650"/>
          <p14:tracePt t="6083" x="7545388" y="1517650"/>
          <p14:tracePt t="6091" x="7573963" y="1517650"/>
          <p14:tracePt t="6099" x="7591425" y="1517650"/>
          <p14:tracePt t="6107" x="7620000" y="1498600"/>
          <p14:tracePt t="6339" x="7610475" y="1498600"/>
          <p14:tracePt t="6348" x="7573963" y="1498600"/>
          <p14:tracePt t="6355" x="7526338" y="1489075"/>
          <p14:tracePt t="6364" x="7480300" y="1470025"/>
          <p14:tracePt t="6371" x="7451725" y="1460500"/>
          <p14:tracePt t="6379" x="7432675" y="1443038"/>
          <p14:tracePt t="6387" x="7413625" y="1433513"/>
          <p14:tracePt t="6395" x="7396163" y="1404938"/>
          <p14:tracePt t="6403" x="7396163" y="1385888"/>
          <p14:tracePt t="6411" x="7396163" y="1349375"/>
          <p14:tracePt t="6419" x="7367588" y="1311275"/>
          <p14:tracePt t="6427" x="7329488" y="1255713"/>
          <p14:tracePt t="6435" x="7292975" y="1217613"/>
          <p14:tracePt t="6443" x="7235825" y="1162050"/>
          <p14:tracePt t="6451" x="7208838" y="1123950"/>
          <p14:tracePt t="6459" x="7189788" y="1104900"/>
          <p14:tracePt t="6467" x="7170738" y="1077913"/>
          <p14:tracePt t="6475" x="7170738" y="1068388"/>
          <p14:tracePt t="6483" x="7151688" y="1058863"/>
          <p14:tracePt t="6491" x="7151688" y="1049338"/>
          <p14:tracePt t="6499" x="7151688" y="1030288"/>
          <p14:tracePt t="6515" x="7151688" y="1020763"/>
          <p14:tracePt t="6579" x="7151688" y="1011238"/>
          <p14:tracePt t="6627" x="7170738" y="1011238"/>
          <p14:tracePt t="6699" x="7180263" y="1011238"/>
          <p14:tracePt t="6803" x="7199313" y="1011238"/>
          <p14:tracePt t="6811" x="7227888" y="1011238"/>
          <p14:tracePt t="6819" x="7245350" y="1011238"/>
          <p14:tracePt t="6827" x="7264400" y="1011238"/>
          <p14:tracePt t="6835" x="7283450" y="1011238"/>
          <p14:tracePt t="6843" x="7292975" y="1001713"/>
          <p14:tracePt t="6851" x="7312025" y="1001713"/>
          <p14:tracePt t="6859" x="7319963" y="1001713"/>
          <p14:tracePt t="6867" x="7329488" y="1001713"/>
          <p14:tracePt t="6881" x="7339013" y="1001713"/>
          <p14:tracePt t="6891" x="7348538" y="1001713"/>
          <p14:tracePt t="7139" x="7358063" y="1001713"/>
          <p14:tracePt t="7147" x="7367588" y="992188"/>
          <p14:tracePt t="7179" x="7377113" y="984250"/>
          <p14:tracePt t="7187" x="7386638" y="974725"/>
          <p14:tracePt t="8035" x="7386638" y="992188"/>
          <p14:tracePt t="8043" x="7386638" y="1030288"/>
          <p14:tracePt t="8051" x="7386638" y="1095375"/>
          <p14:tracePt t="8060" x="7386638" y="1189038"/>
          <p14:tracePt t="8067" x="7461250" y="1320800"/>
          <p14:tracePt t="8075" x="7591425" y="1460500"/>
          <p14:tracePt t="8084" x="7677150" y="1592263"/>
          <p14:tracePt t="8091" x="7713663" y="1704975"/>
          <p14:tracePt t="8100" x="7770813" y="1835150"/>
          <p14:tracePt t="8107" x="7807325" y="1966913"/>
          <p14:tracePt t="8115" x="7845425" y="2108200"/>
          <p14:tracePt t="8123" x="7881938" y="2247900"/>
          <p14:tracePt t="8131" x="7881938" y="2389188"/>
          <p14:tracePt t="8139" x="7910513" y="2519363"/>
          <p14:tracePt t="8147" x="7948613" y="2641600"/>
          <p14:tracePt t="8155" x="7956550" y="2706688"/>
          <p14:tracePt t="8163" x="7966075" y="2735263"/>
          <p14:tracePt t="8195" x="7975600" y="2735263"/>
          <p14:tracePt t="8211" x="7985125" y="2735263"/>
          <p14:tracePt t="8235" x="7985125" y="2725738"/>
          <p14:tracePt t="8243" x="7985125" y="2716213"/>
          <p14:tracePt t="8259" x="7985125" y="2706688"/>
          <p14:tracePt t="8307" x="7994650" y="2687638"/>
          <p14:tracePt t="8315" x="8032750" y="2687638"/>
          <p14:tracePt t="8323" x="8116888" y="2687638"/>
          <p14:tracePt t="8331" x="8210550" y="2687638"/>
          <p14:tracePt t="8339" x="8321675" y="2687638"/>
          <p14:tracePt t="8347" x="8424863" y="2687638"/>
          <p14:tracePt t="8355" x="8509000" y="2687638"/>
          <p14:tracePt t="8363" x="8585200" y="2687638"/>
          <p14:tracePt t="8371" x="8650288" y="2687638"/>
          <p14:tracePt t="8379" x="8686800" y="2687638"/>
          <p14:tracePt t="8395" x="8705850" y="2679700"/>
          <p14:tracePt t="8403" x="8724900" y="2679700"/>
          <p14:tracePt t="8411" x="8734425" y="2679700"/>
          <p14:tracePt t="8419" x="8763000" y="2679700"/>
          <p14:tracePt t="8427" x="8772525" y="2679700"/>
          <p14:tracePt t="8435" x="8799513" y="2679700"/>
          <p14:tracePt t="8443" x="8818563" y="2679700"/>
          <p14:tracePt t="8651" x="8828088" y="2679700"/>
          <p14:tracePt t="8659" x="8837613" y="2716213"/>
          <p14:tracePt t="8667" x="8856663" y="2744788"/>
          <p14:tracePt t="8675" x="8856663" y="2763838"/>
          <p14:tracePt t="8683" x="8864600" y="2781300"/>
          <p14:tracePt t="8699" x="8864600" y="2790825"/>
          <p14:tracePt t="8707" x="8864600" y="2809875"/>
          <p14:tracePt t="8715" x="8864600" y="2857500"/>
          <p14:tracePt t="8723" x="8864600" y="2922588"/>
          <p14:tracePt t="8731" x="8837613" y="3044825"/>
          <p14:tracePt t="8739" x="8818563" y="3138488"/>
          <p14:tracePt t="8756" x="8818563" y="3222625"/>
          <p14:tracePt t="8763" x="8837613" y="3362325"/>
          <p14:tracePt t="8771" x="8847138" y="3475038"/>
          <p14:tracePt t="8780" x="8893175" y="3597275"/>
          <p14:tracePt t="8788" x="8940800" y="3700463"/>
          <p14:tracePt t="8797" x="8977313" y="3765550"/>
          <p14:tracePt t="8804" x="8986838" y="3821113"/>
          <p14:tracePt t="8812" x="8986838" y="3859213"/>
          <p14:tracePt t="8820" x="8996363" y="3905250"/>
          <p14:tracePt t="8827" x="8996363" y="3952875"/>
          <p14:tracePt t="8836" x="8996363" y="4027488"/>
          <p14:tracePt t="8844" x="8996363" y="4140200"/>
          <p14:tracePt t="8851" x="8996363" y="4214813"/>
          <p14:tracePt t="8859" x="9015413" y="4318000"/>
          <p14:tracePt t="8879" x="9051925" y="4430713"/>
          <p14:tracePt t="8883" x="9080500" y="4476750"/>
          <p14:tracePt t="8995" x="9090025" y="4476750"/>
          <p14:tracePt t="9019" x="9090025" y="4467225"/>
          <p14:tracePt t="9035" x="9099550" y="4459288"/>
          <p14:tracePt t="9444" x="9109075" y="4459288"/>
          <p14:tracePt t="9459" x="9118600" y="4459288"/>
          <p14:tracePt t="9484" x="9118600" y="4449763"/>
          <p14:tracePt t="9491" x="9128125" y="4440238"/>
          <p14:tracePt t="9572" x="9118600" y="4440238"/>
          <p14:tracePt t="9579" x="9109075" y="4440238"/>
          <p14:tracePt t="9587" x="9099550" y="4440238"/>
          <p14:tracePt t="9595" x="9090025" y="4440238"/>
          <p14:tracePt t="9603" x="9080500" y="4440238"/>
          <p14:tracePt t="9611" x="9070975" y="4440238"/>
          <p14:tracePt t="9619" x="9061450" y="4449763"/>
          <p14:tracePt t="9627" x="9034463" y="4449763"/>
          <p14:tracePt t="9635" x="8977313" y="4449763"/>
          <p14:tracePt t="9643" x="8883650" y="4449763"/>
          <p14:tracePt t="9651" x="8743950" y="4449763"/>
          <p14:tracePt t="9659" x="8575675" y="4449763"/>
          <p14:tracePt t="9667" x="8397875" y="4449763"/>
          <p14:tracePt t="9675" x="8210550" y="4449763"/>
          <p14:tracePt t="9683" x="8042275" y="4449763"/>
          <p14:tracePt t="9691" x="8004175" y="4449763"/>
          <p14:tracePt t="9707" x="7939088" y="4449763"/>
          <p14:tracePt t="9715" x="7920038" y="4459288"/>
          <p14:tracePt t="9723" x="7891463" y="4459288"/>
          <p14:tracePt t="9731" x="7862888" y="4476750"/>
          <p14:tracePt t="9739" x="7854950" y="4476750"/>
          <p14:tracePt t="9747" x="7816850" y="4476750"/>
          <p14:tracePt t="9755" x="7788275" y="4486275"/>
          <p14:tracePt t="9763" x="7723188" y="4486275"/>
          <p14:tracePt t="9771" x="7658100" y="4495800"/>
          <p14:tracePt t="9780" x="7620000" y="4505325"/>
          <p14:tracePt t="9787" x="7591425" y="4505325"/>
          <p14:tracePt t="9796" x="7583488" y="4505325"/>
          <p14:tracePt t="9803" x="7564438" y="4514850"/>
          <p14:tracePt t="9923" x="7554913" y="4514850"/>
          <p14:tracePt t="10284" x="7554913" y="4524375"/>
          <p14:tracePt t="10292" x="7545388" y="4533900"/>
          <p14:tracePt t="10299" x="7535863" y="4533900"/>
          <p14:tracePt t="10307" x="7526338" y="4533900"/>
          <p14:tracePt t="10315" x="7516813" y="4543425"/>
          <p14:tracePt t="10324" x="7499350" y="4552950"/>
          <p14:tracePt t="10331" x="7489825" y="4560888"/>
          <p14:tracePt t="11228" x="7545388" y="4560888"/>
          <p14:tracePt t="11236" x="7667625" y="4552950"/>
          <p14:tracePt t="11244" x="7826375" y="4524375"/>
          <p14:tracePt t="11252" x="8023225" y="4495800"/>
          <p14:tracePt t="11259" x="8088313" y="4495800"/>
          <p14:tracePt t="11267" x="8378825" y="4459288"/>
          <p14:tracePt t="11275" x="8678863" y="4402138"/>
          <p14:tracePt t="11284" x="9015413" y="4373563"/>
          <p14:tracePt t="11291" x="9248775" y="4356100"/>
          <p14:tracePt t="11300" x="9632950" y="4356100"/>
          <p14:tracePt t="11307" x="9848850" y="4356100"/>
          <p14:tracePt t="11316" x="10110788" y="4356100"/>
          <p14:tracePt t="11323" x="10307638" y="4356100"/>
          <p14:tracePt t="11331" x="10456863" y="4402138"/>
          <p14:tracePt t="11340" x="10653713" y="443071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78B4E8A-F8E2-4AF2-B93D-A16980ADF5E8}"/>
              </a:ext>
            </a:extLst>
          </p:cNvPr>
          <p:cNvSpPr txBox="1"/>
          <p:nvPr/>
        </p:nvSpPr>
        <p:spPr>
          <a:xfrm>
            <a:off x="1803270" y="366899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/>
              <a:t>Another key technology for infrastructure degradation diagnosis (under development at </a:t>
            </a:r>
            <a:r>
              <a:rPr kumimoji="1" lang="en-US" altLang="ja-JP" sz="2400" b="1">
                <a:solidFill>
                  <a:srgbClr val="00B0F0"/>
                </a:solidFill>
              </a:rPr>
              <a:t>RANS</a:t>
            </a:r>
            <a:r>
              <a:rPr kumimoji="1" lang="en-US" altLang="ja-JP" sz="2400" b="1"/>
              <a:t> and </a:t>
            </a:r>
            <a:r>
              <a:rPr kumimoji="1" lang="en-US" altLang="ja-JP" sz="2400" b="1">
                <a:solidFill>
                  <a:srgbClr val="FF0000"/>
                </a:solidFill>
              </a:rPr>
              <a:t>RANS-II</a:t>
            </a:r>
            <a:r>
              <a:rPr kumimoji="1" lang="en-US" altLang="ja-JP" sz="2400" b="1"/>
              <a:t>)</a:t>
            </a:r>
            <a:endParaRPr kumimoji="1" lang="ja-JP" altLang="en-US" sz="2400" b="1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3ECC174-CAF0-4B3C-B62A-7C535403EF95}"/>
              </a:ext>
            </a:extLst>
          </p:cNvPr>
          <p:cNvGrpSpPr/>
          <p:nvPr/>
        </p:nvGrpSpPr>
        <p:grpSpPr>
          <a:xfrm>
            <a:off x="2122446" y="2418905"/>
            <a:ext cx="6645193" cy="3614855"/>
            <a:chOff x="-1433520" y="1201341"/>
            <a:chExt cx="13757928" cy="5657338"/>
          </a:xfrm>
        </p:grpSpPr>
        <p:cxnSp>
          <p:nvCxnSpPr>
            <p:cNvPr id="5" name="直線コネクタ 4">
              <a:extLst>
                <a:ext uri="{FF2B5EF4-FFF2-40B4-BE49-F238E27FC236}">
                  <a16:creationId xmlns:a16="http://schemas.microsoft.com/office/drawing/2014/main" id="{903AAAB7-C1F8-4A9C-8075-17DC6733F3FB}"/>
                </a:ext>
              </a:extLst>
            </p:cNvPr>
            <p:cNvCxnSpPr>
              <a:cxnSpLocks/>
            </p:cNvCxnSpPr>
            <p:nvPr/>
          </p:nvCxnSpPr>
          <p:spPr>
            <a:xfrm>
              <a:off x="1439301" y="3892067"/>
              <a:ext cx="9000000" cy="0"/>
            </a:xfrm>
            <a:prstGeom prst="line">
              <a:avLst/>
            </a:prstGeom>
            <a:noFill/>
            <a:ln w="2857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6B17191C-5366-402A-B84E-3032D270177B}"/>
                </a:ext>
              </a:extLst>
            </p:cNvPr>
            <p:cNvSpPr/>
            <p:nvPr/>
          </p:nvSpPr>
          <p:spPr>
            <a:xfrm>
              <a:off x="1391504" y="3920239"/>
              <a:ext cx="9042089" cy="1745965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29452">
                <a:defRPr/>
              </a:pPr>
              <a:endParaRPr lang="ja-JP" altLang="en-US" sz="1225" kern="0">
                <a:solidFill>
                  <a:prstClr val="whit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7" name="下矢印 6">
              <a:extLst>
                <a:ext uri="{FF2B5EF4-FFF2-40B4-BE49-F238E27FC236}">
                  <a16:creationId xmlns:a16="http://schemas.microsoft.com/office/drawing/2014/main" id="{1E508619-8244-401C-B175-1D59BCBBEA9C}"/>
                </a:ext>
              </a:extLst>
            </p:cNvPr>
            <p:cNvSpPr/>
            <p:nvPr/>
          </p:nvSpPr>
          <p:spPr>
            <a:xfrm>
              <a:off x="5451075" y="2601106"/>
              <a:ext cx="519078" cy="2873012"/>
            </a:xfrm>
            <a:prstGeom prst="downArrow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74000">
                  <a:srgbClr val="5B9BD5">
                    <a:lumMod val="45000"/>
                    <a:lumOff val="55000"/>
                  </a:srgbClr>
                </a:gs>
                <a:gs pos="83000">
                  <a:srgbClr val="5B9BD5">
                    <a:lumMod val="45000"/>
                    <a:lumOff val="55000"/>
                  </a:srgbClr>
                </a:gs>
                <a:gs pos="100000">
                  <a:srgbClr val="5B9BD5">
                    <a:lumMod val="30000"/>
                    <a:lumOff val="70000"/>
                  </a:srgbClr>
                </a:gs>
              </a:gsLst>
              <a:lin ang="16200000" scaled="1"/>
              <a:tileRect/>
            </a:gra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29452">
                <a:defRPr/>
              </a:pPr>
              <a:endParaRPr lang="ja-JP" altLang="en-US" sz="1225" kern="0">
                <a:solidFill>
                  <a:prstClr val="whit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86EC4DB4-E500-4A7F-BB82-F825C3C3DC41}"/>
                </a:ext>
              </a:extLst>
            </p:cNvPr>
            <p:cNvSpPr/>
            <p:nvPr/>
          </p:nvSpPr>
          <p:spPr>
            <a:xfrm>
              <a:off x="1464129" y="5492819"/>
              <a:ext cx="8928000" cy="77802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29452">
                <a:defRPr/>
              </a:pPr>
              <a:endParaRPr lang="ja-JP" altLang="en-US" sz="1225" kern="0">
                <a:solidFill>
                  <a:prstClr val="whit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cxnSp>
          <p:nvCxnSpPr>
            <p:cNvPr id="9" name="直線矢印コネクタ 8">
              <a:extLst>
                <a:ext uri="{FF2B5EF4-FFF2-40B4-BE49-F238E27FC236}">
                  <a16:creationId xmlns:a16="http://schemas.microsoft.com/office/drawing/2014/main" id="{0EF353B3-9119-4E1A-9A6C-50A9645D199F}"/>
                </a:ext>
              </a:extLst>
            </p:cNvPr>
            <p:cNvCxnSpPr/>
            <p:nvPr/>
          </p:nvCxnSpPr>
          <p:spPr>
            <a:xfrm flipV="1">
              <a:off x="5728198" y="3616519"/>
              <a:ext cx="839861" cy="1758607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ysDash"/>
              <a:miter lim="800000"/>
              <a:tailEnd type="triangle"/>
            </a:ln>
            <a:effectLst/>
          </p:spPr>
        </p:cxn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22247CF7-2D9C-4E1A-BDCA-5ABA164E79C8}"/>
                </a:ext>
              </a:extLst>
            </p:cNvPr>
            <p:cNvSpPr txBox="1"/>
            <p:nvPr/>
          </p:nvSpPr>
          <p:spPr>
            <a:xfrm>
              <a:off x="1413253" y="4008300"/>
              <a:ext cx="2522944" cy="668831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defTabSz="829452">
                <a:defRPr/>
              </a:pPr>
              <a:r>
                <a:rPr lang="en-US" altLang="ja-JP" sz="2177" kern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concrete</a:t>
              </a:r>
              <a:endParaRPr lang="ja-JP" altLang="en-US" sz="2177" kern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24965FB3-AC9A-4B80-B7E7-0BADDC9A878B}"/>
                </a:ext>
              </a:extLst>
            </p:cNvPr>
            <p:cNvSpPr txBox="1"/>
            <p:nvPr/>
          </p:nvSpPr>
          <p:spPr>
            <a:xfrm>
              <a:off x="-1433520" y="4727773"/>
              <a:ext cx="3419018" cy="581425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defTabSz="829452">
                <a:defRPr/>
              </a:pPr>
              <a:r>
                <a:rPr lang="en-US" altLang="ja-JP" sz="1814" kern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Reinforcing bar</a:t>
              </a:r>
              <a:endParaRPr lang="ja-JP" altLang="en-US" sz="1814" kern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354AC5C2-0C35-4188-807A-096391038C7F}"/>
                </a:ext>
              </a:extLst>
            </p:cNvPr>
            <p:cNvSpPr txBox="1"/>
            <p:nvPr/>
          </p:nvSpPr>
          <p:spPr>
            <a:xfrm>
              <a:off x="-4592" y="1201341"/>
              <a:ext cx="12329000" cy="578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29452">
                <a:defRPr/>
              </a:pPr>
              <a:r>
                <a:rPr lang="en-US" altLang="ja-JP" kern="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Measurement of </a:t>
              </a:r>
              <a:r>
                <a:rPr lang="en-US" altLang="ja-JP" u="sng" kern="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salinity</a:t>
              </a:r>
              <a:r>
                <a:rPr lang="en-US" altLang="ja-JP" kern="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in concrete</a:t>
              </a:r>
              <a:r>
                <a:rPr lang="ja-JP" altLang="en-US" kern="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</a:t>
              </a:r>
              <a:r>
                <a:rPr lang="en-US" altLang="ja-JP" kern="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by</a:t>
              </a:r>
              <a:r>
                <a:rPr lang="ja-JP" altLang="en-US" kern="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</a:t>
              </a:r>
              <a:r>
                <a:rPr lang="en-US" altLang="ja-JP" kern="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gamma </a:t>
              </a:r>
              <a:r>
                <a:rPr lang="en-US" altLang="ja-JP" kern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from chlorine </a:t>
              </a:r>
              <a:endParaRPr lang="en-US" altLang="ja-JP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BCF88D12-5F9B-4716-9DCC-FFE84B5B3E65}"/>
                </a:ext>
              </a:extLst>
            </p:cNvPr>
            <p:cNvSpPr txBox="1"/>
            <p:nvPr/>
          </p:nvSpPr>
          <p:spPr>
            <a:xfrm>
              <a:off x="2758756" y="3931773"/>
              <a:ext cx="382459" cy="493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29452">
                <a:defRPr/>
              </a:pPr>
              <a:endParaRPr lang="en-US" altLang="ja-JP" sz="1451" kern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cxnSp>
          <p:nvCxnSpPr>
            <p:cNvPr id="14" name="直線矢印コネクタ 13">
              <a:extLst>
                <a:ext uri="{FF2B5EF4-FFF2-40B4-BE49-F238E27FC236}">
                  <a16:creationId xmlns:a16="http://schemas.microsoft.com/office/drawing/2014/main" id="{03DB9753-A595-424D-B2D7-19F66547690B}"/>
                </a:ext>
              </a:extLst>
            </p:cNvPr>
            <p:cNvCxnSpPr/>
            <p:nvPr/>
          </p:nvCxnSpPr>
          <p:spPr>
            <a:xfrm flipH="1" flipV="1">
              <a:off x="4489178" y="3537388"/>
              <a:ext cx="1256905" cy="93498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ysDash"/>
              <a:miter lim="800000"/>
              <a:tailEnd type="triangle"/>
            </a:ln>
            <a:effectLst/>
          </p:spPr>
        </p:cxnSp>
        <p:cxnSp>
          <p:nvCxnSpPr>
            <p:cNvPr id="15" name="直線矢印コネクタ 14">
              <a:extLst>
                <a:ext uri="{FF2B5EF4-FFF2-40B4-BE49-F238E27FC236}">
                  <a16:creationId xmlns:a16="http://schemas.microsoft.com/office/drawing/2014/main" id="{609CFED2-7177-4AF7-A705-C321484C7BD1}"/>
                </a:ext>
              </a:extLst>
            </p:cNvPr>
            <p:cNvCxnSpPr>
              <a:cxnSpLocks/>
            </p:cNvCxnSpPr>
            <p:nvPr/>
          </p:nvCxnSpPr>
          <p:spPr>
            <a:xfrm>
              <a:off x="1796746" y="5100602"/>
              <a:ext cx="188752" cy="445214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BF0DDFB8-05C8-46A7-8C82-D5B7C0F9765E}"/>
                </a:ext>
              </a:extLst>
            </p:cNvPr>
            <p:cNvSpPr txBox="1"/>
            <p:nvPr/>
          </p:nvSpPr>
          <p:spPr>
            <a:xfrm>
              <a:off x="4114391" y="2071394"/>
              <a:ext cx="2895466" cy="53777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defTabSz="829452">
                <a:defRPr/>
              </a:pPr>
              <a:r>
                <a:rPr lang="en-US" altLang="ja-JP" sz="1633" kern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Neutron beam</a:t>
              </a:r>
              <a:endParaRPr lang="ja-JP" altLang="en-US" sz="1633" kern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FC86341C-34AC-43D0-B7B8-933DEB18F19A}"/>
                </a:ext>
              </a:extLst>
            </p:cNvPr>
            <p:cNvGrpSpPr/>
            <p:nvPr/>
          </p:nvGrpSpPr>
          <p:grpSpPr>
            <a:xfrm rot="13080000">
              <a:off x="3086097" y="2835538"/>
              <a:ext cx="1558016" cy="488200"/>
              <a:chOff x="2980062" y="2409092"/>
              <a:chExt cx="1558016" cy="488200"/>
            </a:xfrm>
          </p:grpSpPr>
          <p:sp>
            <p:nvSpPr>
              <p:cNvPr id="40" name="正方形/長方形 39">
                <a:extLst>
                  <a:ext uri="{FF2B5EF4-FFF2-40B4-BE49-F238E27FC236}">
                    <a16:creationId xmlns:a16="http://schemas.microsoft.com/office/drawing/2014/main" id="{49988CE7-E565-452A-9C97-0F0580BC9D99}"/>
                  </a:ext>
                </a:extLst>
              </p:cNvPr>
              <p:cNvSpPr/>
              <p:nvPr/>
            </p:nvSpPr>
            <p:spPr>
              <a:xfrm rot="10800000">
                <a:off x="3550982" y="2606032"/>
                <a:ext cx="140592" cy="129614"/>
              </a:xfrm>
              <a:prstGeom prst="rect">
                <a:avLst/>
              </a:prstGeom>
              <a:noFill/>
              <a:ln w="1905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829452">
                  <a:defRPr/>
                </a:pPr>
                <a:endParaRPr lang="ja-JP" altLang="en-US" sz="1633" kern="0">
                  <a:solidFill>
                    <a:prstClr val="white"/>
                  </a:solidFill>
                  <a:latin typeface="Calibri" panose="020F0502020204030204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867F4D49-76B4-4DA2-B747-506AD602BBE3}"/>
                  </a:ext>
                </a:extLst>
              </p:cNvPr>
              <p:cNvSpPr/>
              <p:nvPr/>
            </p:nvSpPr>
            <p:spPr>
              <a:xfrm rot="10800000">
                <a:off x="2980062" y="2579770"/>
                <a:ext cx="576000" cy="180000"/>
              </a:xfrm>
              <a:prstGeom prst="rect">
                <a:avLst/>
              </a:prstGeom>
              <a:noFill/>
              <a:ln w="1905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829452">
                  <a:defRPr/>
                </a:pPr>
                <a:endParaRPr lang="ja-JP" altLang="en-US" sz="1633" kern="0">
                  <a:solidFill>
                    <a:prstClr val="white"/>
                  </a:solidFill>
                  <a:latin typeface="Calibri" panose="020F0502020204030204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2" name="正方形/長方形 41">
                <a:extLst>
                  <a:ext uri="{FF2B5EF4-FFF2-40B4-BE49-F238E27FC236}">
                    <a16:creationId xmlns:a16="http://schemas.microsoft.com/office/drawing/2014/main" id="{39E3487A-74E1-4223-8D75-165D3623FBDA}"/>
                  </a:ext>
                </a:extLst>
              </p:cNvPr>
              <p:cNvSpPr/>
              <p:nvPr/>
            </p:nvSpPr>
            <p:spPr>
              <a:xfrm>
                <a:off x="2986128" y="2589708"/>
                <a:ext cx="144000" cy="144000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829452">
                  <a:defRPr/>
                </a:pPr>
                <a:endParaRPr lang="ja-JP" altLang="en-US" sz="1633" kern="0">
                  <a:solidFill>
                    <a:prstClr val="white"/>
                  </a:solidFill>
                  <a:latin typeface="Calibri" panose="020F0502020204030204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3" name="正方形/長方形 42">
                <a:extLst>
                  <a:ext uri="{FF2B5EF4-FFF2-40B4-BE49-F238E27FC236}">
                    <a16:creationId xmlns:a16="http://schemas.microsoft.com/office/drawing/2014/main" id="{0E733218-D357-42C5-B5BC-B7F80F6879BA}"/>
                  </a:ext>
                </a:extLst>
              </p:cNvPr>
              <p:cNvSpPr/>
              <p:nvPr/>
            </p:nvSpPr>
            <p:spPr>
              <a:xfrm rot="10800000">
                <a:off x="3682782" y="2409092"/>
                <a:ext cx="855296" cy="488200"/>
              </a:xfrm>
              <a:prstGeom prst="rect">
                <a:avLst/>
              </a:prstGeom>
              <a:solidFill>
                <a:srgbClr val="70AD47">
                  <a:lumMod val="60000"/>
                  <a:lumOff val="40000"/>
                </a:srgbClr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829452">
                  <a:defRPr/>
                </a:pPr>
                <a:endParaRPr lang="ja-JP" altLang="en-US" sz="1633" kern="0">
                  <a:solidFill>
                    <a:prstClr val="white"/>
                  </a:solidFill>
                  <a:latin typeface="Calibri" panose="020F0502020204030204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AFA01855-2419-46FD-B4D5-0B65FD1B64F7}"/>
                </a:ext>
              </a:extLst>
            </p:cNvPr>
            <p:cNvGrpSpPr/>
            <p:nvPr/>
          </p:nvGrpSpPr>
          <p:grpSpPr>
            <a:xfrm rot="17846758">
              <a:off x="6121736" y="2649659"/>
              <a:ext cx="1559644" cy="488200"/>
              <a:chOff x="2978434" y="2409092"/>
              <a:chExt cx="1559644" cy="488200"/>
            </a:xfrm>
          </p:grpSpPr>
          <p:sp>
            <p:nvSpPr>
              <p:cNvPr id="36" name="正方形/長方形 35">
                <a:extLst>
                  <a:ext uri="{FF2B5EF4-FFF2-40B4-BE49-F238E27FC236}">
                    <a16:creationId xmlns:a16="http://schemas.microsoft.com/office/drawing/2014/main" id="{82AD5FEF-6896-448F-B256-433153837EC5}"/>
                  </a:ext>
                </a:extLst>
              </p:cNvPr>
              <p:cNvSpPr/>
              <p:nvPr/>
            </p:nvSpPr>
            <p:spPr>
              <a:xfrm rot="10800000">
                <a:off x="3550982" y="2606032"/>
                <a:ext cx="140592" cy="129614"/>
              </a:xfrm>
              <a:prstGeom prst="rect">
                <a:avLst/>
              </a:prstGeom>
              <a:noFill/>
              <a:ln w="1905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829452">
                  <a:defRPr/>
                </a:pPr>
                <a:endParaRPr lang="ja-JP" altLang="en-US" sz="1633" kern="0">
                  <a:solidFill>
                    <a:prstClr val="white"/>
                  </a:solidFill>
                  <a:latin typeface="Calibri" panose="020F0502020204030204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7" name="正方形/長方形 36">
                <a:extLst>
                  <a:ext uri="{FF2B5EF4-FFF2-40B4-BE49-F238E27FC236}">
                    <a16:creationId xmlns:a16="http://schemas.microsoft.com/office/drawing/2014/main" id="{A814AB1B-7B11-4637-B8FA-3D9DE6AB79B5}"/>
                  </a:ext>
                </a:extLst>
              </p:cNvPr>
              <p:cNvSpPr/>
              <p:nvPr/>
            </p:nvSpPr>
            <p:spPr>
              <a:xfrm rot="10800000">
                <a:off x="2978434" y="2572597"/>
                <a:ext cx="576000" cy="180000"/>
              </a:xfrm>
              <a:prstGeom prst="rect">
                <a:avLst/>
              </a:prstGeom>
              <a:noFill/>
              <a:ln w="1905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829452">
                  <a:defRPr/>
                </a:pPr>
                <a:endParaRPr lang="ja-JP" altLang="en-US" sz="1633" kern="0">
                  <a:solidFill>
                    <a:prstClr val="white"/>
                  </a:solidFill>
                  <a:latin typeface="Calibri" panose="020F0502020204030204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D598F41D-9B6C-4A52-BD0B-B184CFA7FFEF}"/>
                  </a:ext>
                </a:extLst>
              </p:cNvPr>
              <p:cNvSpPr/>
              <p:nvPr/>
            </p:nvSpPr>
            <p:spPr>
              <a:xfrm>
                <a:off x="2992793" y="2592473"/>
                <a:ext cx="144000" cy="144000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829452">
                  <a:defRPr/>
                </a:pPr>
                <a:endParaRPr lang="ja-JP" altLang="en-US" sz="1633" kern="0">
                  <a:solidFill>
                    <a:prstClr val="white"/>
                  </a:solidFill>
                  <a:latin typeface="Calibri" panose="020F0502020204030204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9" name="正方形/長方形 38">
                <a:extLst>
                  <a:ext uri="{FF2B5EF4-FFF2-40B4-BE49-F238E27FC236}">
                    <a16:creationId xmlns:a16="http://schemas.microsoft.com/office/drawing/2014/main" id="{484ADE67-A585-494A-BC4A-0B0ABD2EBD1D}"/>
                  </a:ext>
                </a:extLst>
              </p:cNvPr>
              <p:cNvSpPr/>
              <p:nvPr/>
            </p:nvSpPr>
            <p:spPr>
              <a:xfrm rot="10800000">
                <a:off x="3682782" y="2409092"/>
                <a:ext cx="855296" cy="488200"/>
              </a:xfrm>
              <a:prstGeom prst="rect">
                <a:avLst/>
              </a:prstGeom>
              <a:solidFill>
                <a:srgbClr val="70AD47">
                  <a:lumMod val="60000"/>
                  <a:lumOff val="40000"/>
                </a:srgbClr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829452">
                  <a:defRPr/>
                </a:pPr>
                <a:endParaRPr lang="ja-JP" altLang="en-US" sz="1633" kern="0">
                  <a:solidFill>
                    <a:prstClr val="white"/>
                  </a:solidFill>
                  <a:latin typeface="Calibri" panose="020F0502020204030204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39BFD4DB-E44A-48BE-BEE1-373EEEE16624}"/>
                </a:ext>
              </a:extLst>
            </p:cNvPr>
            <p:cNvSpPr/>
            <p:nvPr/>
          </p:nvSpPr>
          <p:spPr>
            <a:xfrm rot="7046758">
              <a:off x="6050203" y="3473920"/>
              <a:ext cx="648000" cy="144000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29452">
                <a:defRPr/>
              </a:pPr>
              <a:endParaRPr lang="ja-JP" altLang="en-US" sz="1633" kern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0655C0F6-3AD8-4B3F-9C41-6DF3C741E94E}"/>
                </a:ext>
              </a:extLst>
            </p:cNvPr>
            <p:cNvSpPr/>
            <p:nvPr/>
          </p:nvSpPr>
          <p:spPr>
            <a:xfrm rot="7046758">
              <a:off x="6477539" y="3570328"/>
              <a:ext cx="504000" cy="144000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29452">
                <a:defRPr/>
              </a:pPr>
              <a:endParaRPr lang="ja-JP" altLang="en-US" sz="1633" kern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D861023B-26E0-419D-9286-03724EE18739}"/>
                </a:ext>
              </a:extLst>
            </p:cNvPr>
            <p:cNvSpPr/>
            <p:nvPr/>
          </p:nvSpPr>
          <p:spPr>
            <a:xfrm rot="2280000">
              <a:off x="4034346" y="3589990"/>
              <a:ext cx="612000" cy="144000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29452">
                <a:defRPr/>
              </a:pPr>
              <a:endParaRPr lang="ja-JP" altLang="en-US" sz="1633" kern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43FC79FC-4705-48BA-9627-8BA97574C440}"/>
                </a:ext>
              </a:extLst>
            </p:cNvPr>
            <p:cNvSpPr/>
            <p:nvPr/>
          </p:nvSpPr>
          <p:spPr>
            <a:xfrm rot="2280000">
              <a:off x="4186839" y="3426381"/>
              <a:ext cx="1080000" cy="144000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29452">
                <a:defRPr/>
              </a:pPr>
              <a:endParaRPr lang="ja-JP" altLang="en-US" sz="1633" kern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cxnSp>
          <p:nvCxnSpPr>
            <p:cNvPr id="23" name="直線矢印コネクタ 22">
              <a:extLst>
                <a:ext uri="{FF2B5EF4-FFF2-40B4-BE49-F238E27FC236}">
                  <a16:creationId xmlns:a16="http://schemas.microsoft.com/office/drawing/2014/main" id="{BF26F798-F556-4F6B-9A1D-808BB87B33E8}"/>
                </a:ext>
              </a:extLst>
            </p:cNvPr>
            <p:cNvCxnSpPr/>
            <p:nvPr/>
          </p:nvCxnSpPr>
          <p:spPr>
            <a:xfrm flipH="1" flipV="1">
              <a:off x="4512729" y="3608365"/>
              <a:ext cx="1249976" cy="935784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ysDash"/>
              <a:miter lim="800000"/>
              <a:tailEnd type="triangle"/>
            </a:ln>
            <a:effectLst/>
          </p:spPr>
        </p:cxn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AE2A23B6-BE51-4E15-B6F5-7F40E586A1E8}"/>
                </a:ext>
              </a:extLst>
            </p:cNvPr>
            <p:cNvSpPr/>
            <p:nvPr/>
          </p:nvSpPr>
          <p:spPr>
            <a:xfrm rot="2280000">
              <a:off x="4447065" y="3689653"/>
              <a:ext cx="216000" cy="54000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29452">
                <a:defRPr/>
              </a:pPr>
              <a:endParaRPr lang="ja-JP" altLang="en-US" sz="1633" kern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D75FC4CA-FCC5-42D1-BD7D-D372D66323D0}"/>
                </a:ext>
              </a:extLst>
            </p:cNvPr>
            <p:cNvSpPr/>
            <p:nvPr/>
          </p:nvSpPr>
          <p:spPr>
            <a:xfrm rot="2280000">
              <a:off x="4509200" y="3672986"/>
              <a:ext cx="648000" cy="54000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29452">
                <a:defRPr/>
              </a:pPr>
              <a:endParaRPr lang="ja-JP" altLang="en-US" sz="1633" kern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88A2338F-1F43-4110-8A2C-4D32A2881FE2}"/>
                </a:ext>
              </a:extLst>
            </p:cNvPr>
            <p:cNvSpPr/>
            <p:nvPr/>
          </p:nvSpPr>
          <p:spPr>
            <a:xfrm rot="7046758">
              <a:off x="6215433" y="3706558"/>
              <a:ext cx="324000" cy="54000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29452">
                <a:defRPr/>
              </a:pPr>
              <a:endParaRPr lang="ja-JP" altLang="en-US" sz="1633" kern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63C1AC86-4AA5-4437-AAB3-F5B33009694E}"/>
                </a:ext>
              </a:extLst>
            </p:cNvPr>
            <p:cNvSpPr/>
            <p:nvPr/>
          </p:nvSpPr>
          <p:spPr>
            <a:xfrm rot="7046758">
              <a:off x="6481809" y="3715930"/>
              <a:ext cx="180000" cy="54000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29452">
                <a:defRPr/>
              </a:pPr>
              <a:endParaRPr lang="ja-JP" altLang="en-US" sz="1633" kern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cxnSp>
          <p:nvCxnSpPr>
            <p:cNvPr id="28" name="直線矢印コネクタ 27">
              <a:extLst>
                <a:ext uri="{FF2B5EF4-FFF2-40B4-BE49-F238E27FC236}">
                  <a16:creationId xmlns:a16="http://schemas.microsoft.com/office/drawing/2014/main" id="{E0F42155-5040-42D4-946E-4F0BC48961A1}"/>
                </a:ext>
              </a:extLst>
            </p:cNvPr>
            <p:cNvCxnSpPr/>
            <p:nvPr/>
          </p:nvCxnSpPr>
          <p:spPr>
            <a:xfrm flipV="1">
              <a:off x="5686906" y="3575722"/>
              <a:ext cx="839861" cy="1758607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ysDash"/>
              <a:miter lim="800000"/>
              <a:tailEnd type="triangle"/>
            </a:ln>
            <a:effectLst/>
          </p:spPr>
        </p:cxn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95F6E1E8-69C4-4EFB-A95C-42A2A0755331}"/>
                </a:ext>
              </a:extLst>
            </p:cNvPr>
            <p:cNvSpPr txBox="1"/>
            <p:nvPr/>
          </p:nvSpPr>
          <p:spPr>
            <a:xfrm>
              <a:off x="2677223" y="2649858"/>
              <a:ext cx="1835954" cy="433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29452">
                <a:defRPr/>
              </a:pPr>
              <a:r>
                <a:rPr lang="en-US" altLang="ja-JP" sz="1200" kern="0" err="1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γdetector</a:t>
              </a:r>
              <a:endParaRPr lang="ja-JP" altLang="en-US" sz="1200" kern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0" name="円/楕円 35">
              <a:extLst>
                <a:ext uri="{FF2B5EF4-FFF2-40B4-BE49-F238E27FC236}">
                  <a16:creationId xmlns:a16="http://schemas.microsoft.com/office/drawing/2014/main" id="{EDABEBF3-DE5B-4C70-B3C2-26470F2B102D}"/>
                </a:ext>
              </a:extLst>
            </p:cNvPr>
            <p:cNvSpPr/>
            <p:nvPr/>
          </p:nvSpPr>
          <p:spPr>
            <a:xfrm>
              <a:off x="5483172" y="4260762"/>
              <a:ext cx="450296" cy="363220"/>
            </a:xfrm>
            <a:prstGeom prst="ellipse">
              <a:avLst/>
            </a:prstGeom>
            <a:noFill/>
            <a:ln w="254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29452">
                <a:defRPr/>
              </a:pPr>
              <a:endParaRPr lang="ja-JP" altLang="en-US" sz="1633" kern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31" name="円/楕円 36">
              <a:extLst>
                <a:ext uri="{FF2B5EF4-FFF2-40B4-BE49-F238E27FC236}">
                  <a16:creationId xmlns:a16="http://schemas.microsoft.com/office/drawing/2014/main" id="{78AEEADD-B227-451B-89C8-7636E16A2B44}"/>
                </a:ext>
              </a:extLst>
            </p:cNvPr>
            <p:cNvSpPr/>
            <p:nvPr/>
          </p:nvSpPr>
          <p:spPr>
            <a:xfrm>
              <a:off x="5493708" y="5144986"/>
              <a:ext cx="450296" cy="363220"/>
            </a:xfrm>
            <a:prstGeom prst="ellipse">
              <a:avLst/>
            </a:prstGeom>
            <a:noFill/>
            <a:ln w="254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29452">
                <a:defRPr/>
              </a:pPr>
              <a:endParaRPr lang="ja-JP" altLang="en-US" sz="1633" kern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A25E29C4-4A9C-4F96-A689-44EC9F4690F2}"/>
                </a:ext>
              </a:extLst>
            </p:cNvPr>
            <p:cNvSpPr txBox="1"/>
            <p:nvPr/>
          </p:nvSpPr>
          <p:spPr>
            <a:xfrm>
              <a:off x="6650145" y="2394664"/>
              <a:ext cx="1835954" cy="433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29452">
                <a:defRPr/>
              </a:pPr>
              <a:r>
                <a:rPr lang="en-US" altLang="ja-JP" sz="1200" kern="0" err="1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γdetector</a:t>
              </a:r>
              <a:endParaRPr lang="ja-JP" altLang="en-US" sz="1200" kern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cxnSp>
          <p:nvCxnSpPr>
            <p:cNvPr id="33" name="直線矢印コネクタ 32">
              <a:extLst>
                <a:ext uri="{FF2B5EF4-FFF2-40B4-BE49-F238E27FC236}">
                  <a16:creationId xmlns:a16="http://schemas.microsoft.com/office/drawing/2014/main" id="{AF1ACA18-4C5E-46BF-BED8-DA47E4A25E70}"/>
                </a:ext>
              </a:extLst>
            </p:cNvPr>
            <p:cNvCxnSpPr>
              <a:cxnSpLocks/>
              <a:stCxn id="34" idx="0"/>
            </p:cNvCxnSpPr>
            <p:nvPr/>
          </p:nvCxnSpPr>
          <p:spPr>
            <a:xfrm flipV="1">
              <a:off x="4599720" y="4004882"/>
              <a:ext cx="407887" cy="2010460"/>
            </a:xfrm>
            <a:prstGeom prst="straightConnector1">
              <a:avLst/>
            </a:prstGeom>
            <a:noFill/>
            <a:ln w="25400" cap="flat" cmpd="sng" algn="ctr">
              <a:solidFill>
                <a:srgbClr val="0070C0"/>
              </a:solidFill>
              <a:prstDash val="dashDot"/>
              <a:miter lim="800000"/>
              <a:tailEnd type="triangle"/>
            </a:ln>
            <a:effectLst/>
          </p:spPr>
        </p:cxn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9D65D901-FFDE-440E-A6AD-4E174D08C565}"/>
                </a:ext>
              </a:extLst>
            </p:cNvPr>
            <p:cNvSpPr txBox="1"/>
            <p:nvPr/>
          </p:nvSpPr>
          <p:spPr>
            <a:xfrm>
              <a:off x="1605769" y="6015342"/>
              <a:ext cx="5987900" cy="843337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defTabSz="829452">
                <a:defRPr/>
              </a:pPr>
              <a:r>
                <a:rPr lang="en-US" altLang="ja-JP" sz="1451" kern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Gamma rays generated by neutron irradiation inside concrete</a:t>
              </a:r>
              <a:endParaRPr lang="ja-JP" altLang="en-US" sz="1451" kern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cxnSp>
          <p:nvCxnSpPr>
            <p:cNvPr id="35" name="直線矢印コネクタ 34">
              <a:extLst>
                <a:ext uri="{FF2B5EF4-FFF2-40B4-BE49-F238E27FC236}">
                  <a16:creationId xmlns:a16="http://schemas.microsoft.com/office/drawing/2014/main" id="{ADDAD4FA-235B-4C24-BE67-27A46405FFD3}"/>
                </a:ext>
              </a:extLst>
            </p:cNvPr>
            <p:cNvCxnSpPr>
              <a:cxnSpLocks/>
              <a:stCxn id="34" idx="0"/>
            </p:cNvCxnSpPr>
            <p:nvPr/>
          </p:nvCxnSpPr>
          <p:spPr>
            <a:xfrm flipV="1">
              <a:off x="4599720" y="4428742"/>
              <a:ext cx="1548408" cy="1586600"/>
            </a:xfrm>
            <a:prstGeom prst="straightConnector1">
              <a:avLst/>
            </a:prstGeom>
            <a:noFill/>
            <a:ln w="25400" cap="flat" cmpd="sng" algn="ctr">
              <a:solidFill>
                <a:srgbClr val="0070C0"/>
              </a:solidFill>
              <a:prstDash val="dashDot"/>
              <a:miter lim="800000"/>
              <a:tailEnd type="triangle"/>
            </a:ln>
            <a:effectLst/>
          </p:spPr>
        </p:cxnSp>
      </p:grp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3A9DB260-425A-4F3B-8D2E-98C2BCCB4372}"/>
              </a:ext>
            </a:extLst>
          </p:cNvPr>
          <p:cNvSpPr txBox="1"/>
          <p:nvPr/>
        </p:nvSpPr>
        <p:spPr>
          <a:xfrm>
            <a:off x="3662905" y="1748811"/>
            <a:ext cx="403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/>
              <a:t>Prompt gamma analysis (PGA)</a:t>
            </a:r>
            <a:endParaRPr kumimoji="1" lang="ja-JP" altLang="en-US" sz="2400" b="1"/>
          </a:p>
        </p:txBody>
      </p:sp>
      <p:sp>
        <p:nvSpPr>
          <p:cNvPr id="47" name="スライド番号プレースホルダー 2">
            <a:extLst>
              <a:ext uri="{FF2B5EF4-FFF2-40B4-BE49-F238E27FC236}">
                <a16:creationId xmlns:a16="http://schemas.microsoft.com/office/drawing/2014/main" id="{39C01043-53BD-4C81-AA4E-3A8249A33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6"/>
            <a:ext cx="2057400" cy="365125"/>
          </a:xfrm>
        </p:spPr>
        <p:txBody>
          <a:bodyPr/>
          <a:lstStyle/>
          <a:p>
            <a:fld id="{D39897E2-8CA0-40F6-A657-6B004E24EBCA}" type="slidenum">
              <a:rPr lang="ja-JP" altLang="en-US" sz="1600"/>
              <a:pPr/>
              <a:t>13</a:t>
            </a:fld>
            <a:endParaRPr lang="ja-JP" altLang="en-US" sz="160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78D8A305-CC8C-F70C-13CE-3F8EB662D131}"/>
              </a:ext>
            </a:extLst>
          </p:cNvPr>
          <p:cNvSpPr txBox="1"/>
          <p:nvPr/>
        </p:nvSpPr>
        <p:spPr>
          <a:xfrm>
            <a:off x="8032247" y="5320057"/>
            <a:ext cx="2426440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400" i="1" dirty="0">
                <a:solidFill>
                  <a:srgbClr val="555555"/>
                </a:solidFill>
                <a:latin typeface="Roboto" panose="020F0502020204030204" pitchFamily="2" charset="0"/>
              </a:rPr>
              <a:t>Details are given by Yasuo Wakabayashi at session 10</a:t>
            </a:r>
            <a:endParaRPr lang="ja-JP" altLang="en-US" sz="1400" i="1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DBA6B60-67EC-BA04-4760-EE47A5D02F94}"/>
              </a:ext>
            </a:extLst>
          </p:cNvPr>
          <p:cNvGrpSpPr/>
          <p:nvPr/>
        </p:nvGrpSpPr>
        <p:grpSpPr>
          <a:xfrm>
            <a:off x="192775" y="6223921"/>
            <a:ext cx="11561196" cy="437978"/>
            <a:chOff x="192775" y="6223921"/>
            <a:chExt cx="11561196" cy="437978"/>
          </a:xfrm>
        </p:grpSpPr>
        <p:pic>
          <p:nvPicPr>
            <p:cNvPr id="44" name="Picture 2">
              <a:extLst>
                <a:ext uri="{FF2B5EF4-FFF2-40B4-BE49-F238E27FC236}">
                  <a16:creationId xmlns:a16="http://schemas.microsoft.com/office/drawing/2014/main" id="{15078BF3-C56D-FF77-2AD5-87D284B62B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996" b="40419"/>
            <a:stretch/>
          </p:blipFill>
          <p:spPr bwMode="auto">
            <a:xfrm>
              <a:off x="192775" y="6223921"/>
              <a:ext cx="1586395" cy="437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0" name="Picture 2">
              <a:extLst>
                <a:ext uri="{FF2B5EF4-FFF2-40B4-BE49-F238E27FC236}">
                  <a16:creationId xmlns:a16="http://schemas.microsoft.com/office/drawing/2014/main" id="{C0F1B243-92DD-6BE3-A07C-1E3EE50FE1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6927" y="6223921"/>
              <a:ext cx="337044" cy="335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図 50">
              <a:extLst>
                <a:ext uri="{FF2B5EF4-FFF2-40B4-BE49-F238E27FC236}">
                  <a16:creationId xmlns:a16="http://schemas.microsoft.com/office/drawing/2014/main" id="{989C7A1C-77E6-325F-6AF8-4A276D2A4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7069" y="6275065"/>
              <a:ext cx="1051962" cy="3346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9408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 12">
            <a:extLst>
              <a:ext uri="{FF2B5EF4-FFF2-40B4-BE49-F238E27FC236}">
                <a16:creationId xmlns:a16="http://schemas.microsoft.com/office/drawing/2014/main" id="{ADC81ECA-DE62-C7F2-E36F-9DA1AE9A5D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186674"/>
              </p:ext>
            </p:extLst>
          </p:nvPr>
        </p:nvGraphicFramePr>
        <p:xfrm>
          <a:off x="2449042" y="2563048"/>
          <a:ext cx="6863871" cy="1863804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621509">
                  <a:extLst>
                    <a:ext uri="{9D8B030D-6E8A-4147-A177-3AD203B41FA5}">
                      <a16:colId xmlns:a16="http://schemas.microsoft.com/office/drawing/2014/main" val="3163810781"/>
                    </a:ext>
                  </a:extLst>
                </a:gridCol>
                <a:gridCol w="2187960">
                  <a:extLst>
                    <a:ext uri="{9D8B030D-6E8A-4147-A177-3AD203B41FA5}">
                      <a16:colId xmlns:a16="http://schemas.microsoft.com/office/drawing/2014/main" val="3470209577"/>
                    </a:ext>
                  </a:extLst>
                </a:gridCol>
                <a:gridCol w="1704904">
                  <a:extLst>
                    <a:ext uri="{9D8B030D-6E8A-4147-A177-3AD203B41FA5}">
                      <a16:colId xmlns:a16="http://schemas.microsoft.com/office/drawing/2014/main" val="4271459649"/>
                    </a:ext>
                  </a:extLst>
                </a:gridCol>
                <a:gridCol w="1349498">
                  <a:extLst>
                    <a:ext uri="{9D8B030D-6E8A-4147-A177-3AD203B41FA5}">
                      <a16:colId xmlns:a16="http://schemas.microsoft.com/office/drawing/2014/main" val="872349793"/>
                    </a:ext>
                  </a:extLst>
                </a:gridCol>
              </a:tblGrid>
              <a:tr h="465951">
                <a:tc>
                  <a:txBody>
                    <a:bodyPr/>
                    <a:lstStyle/>
                    <a:p>
                      <a:pPr algn="ctr"/>
                      <a:endParaRPr kumimoji="1" lang="ja-JP" altLang="en-US" sz="1800"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>
                          <a:solidFill>
                            <a:schemeClr val="tx2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Energy [MeV]</a:t>
                      </a:r>
                      <a:endParaRPr kumimoji="1" lang="ja-JP" altLang="en-US" sz="1800" b="1">
                        <a:solidFill>
                          <a:schemeClr val="tx2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>
                          <a:solidFill>
                            <a:schemeClr val="tx2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Reaction</a:t>
                      </a:r>
                      <a:endParaRPr kumimoji="1" lang="ja-JP" altLang="en-US" sz="1800" b="1">
                        <a:solidFill>
                          <a:schemeClr val="tx2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>
                          <a:solidFill>
                            <a:schemeClr val="tx2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RF [MHz]</a:t>
                      </a:r>
                      <a:endParaRPr kumimoji="1" lang="ja-JP" altLang="en-US" sz="1800" b="1">
                        <a:solidFill>
                          <a:schemeClr val="tx2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3187841"/>
                  </a:ext>
                </a:extLst>
              </a:tr>
              <a:tr h="46595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800" b="1">
                          <a:solidFill>
                            <a:schemeClr val="tx2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    RANS</a:t>
                      </a:r>
                      <a:endParaRPr kumimoji="1" lang="ja-JP" altLang="en-US" sz="1800" b="1">
                        <a:solidFill>
                          <a:schemeClr val="tx2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7</a:t>
                      </a:r>
                      <a:endParaRPr kumimoji="1" lang="ja-JP" altLang="en-US" sz="1800"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aseline="30000"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9</a:t>
                      </a:r>
                      <a:r>
                        <a:rPr kumimoji="1" lang="en-US" altLang="ja-JP" sz="1800"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Be(</a:t>
                      </a:r>
                      <a:r>
                        <a:rPr kumimoji="1" lang="en-US" altLang="ja-JP" sz="1800" err="1"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p,n</a:t>
                      </a:r>
                      <a:r>
                        <a:rPr kumimoji="1" lang="en-US" altLang="ja-JP" sz="1800"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)</a:t>
                      </a:r>
                      <a:r>
                        <a:rPr kumimoji="1" lang="en-US" altLang="ja-JP" sz="1800" baseline="30000"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9</a:t>
                      </a:r>
                      <a:r>
                        <a:rPr kumimoji="1" lang="en-US" altLang="ja-JP" sz="1800"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B</a:t>
                      </a:r>
                      <a:endParaRPr kumimoji="1" lang="ja-JP" altLang="en-US" sz="1800"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425</a:t>
                      </a:r>
                      <a:endParaRPr kumimoji="1" lang="ja-JP" altLang="en-US" sz="1800"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0809917"/>
                  </a:ext>
                </a:extLst>
              </a:tr>
              <a:tr h="46595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800" b="1">
                          <a:solidFill>
                            <a:schemeClr val="tx2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    RANS-II</a:t>
                      </a:r>
                      <a:endParaRPr kumimoji="1" lang="ja-JP" altLang="en-US" sz="1800" b="1">
                        <a:solidFill>
                          <a:schemeClr val="tx2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2.5</a:t>
                      </a:r>
                      <a:endParaRPr kumimoji="1" lang="ja-JP" altLang="en-US" sz="1800"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aseline="30000"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7</a:t>
                      </a:r>
                      <a:r>
                        <a:rPr kumimoji="1" lang="en-US" altLang="ja-JP" sz="1800"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Li(p,n)</a:t>
                      </a:r>
                      <a:r>
                        <a:rPr kumimoji="1" lang="en-US" altLang="ja-JP" sz="1800" baseline="30000"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7</a:t>
                      </a:r>
                      <a:r>
                        <a:rPr kumimoji="1" lang="en-US" altLang="ja-JP" sz="1800"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Be</a:t>
                      </a:r>
                      <a:endParaRPr kumimoji="1" lang="ja-JP" altLang="en-US" sz="1800"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22706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200</a:t>
                      </a:r>
                      <a:endParaRPr kumimoji="1" lang="ja-JP" altLang="en-US" sz="1800"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3636968"/>
                  </a:ext>
                </a:extLst>
              </a:tr>
              <a:tr h="46595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800" b="1">
                          <a:solidFill>
                            <a:schemeClr val="tx2"/>
                          </a:solidFill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    RANS-III</a:t>
                      </a:r>
                      <a:endParaRPr kumimoji="1" lang="ja-JP" altLang="en-US" sz="1800" b="1">
                        <a:solidFill>
                          <a:schemeClr val="tx2"/>
                        </a:solidFill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2.5</a:t>
                      </a:r>
                      <a:endParaRPr kumimoji="1" lang="ja-JP" altLang="en-US" sz="1800"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22706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aseline="30000"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7</a:t>
                      </a:r>
                      <a:r>
                        <a:rPr kumimoji="1" lang="en-US" altLang="ja-JP" sz="1800"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Li(p,n)</a:t>
                      </a:r>
                      <a:r>
                        <a:rPr kumimoji="1" lang="en-US" altLang="ja-JP" sz="1800" baseline="30000"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7</a:t>
                      </a:r>
                      <a:r>
                        <a:rPr kumimoji="1" lang="en-US" altLang="ja-JP" sz="1800"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Be</a:t>
                      </a:r>
                      <a:endParaRPr kumimoji="1" lang="ja-JP" altLang="en-US" sz="1800"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500</a:t>
                      </a:r>
                      <a:endParaRPr kumimoji="1" lang="ja-JP" altLang="en-US" sz="1800"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8977094"/>
                  </a:ext>
                </a:extLst>
              </a:tr>
            </a:tbl>
          </a:graphicData>
        </a:graphic>
      </p:graphicFrame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E407B2E-FDEB-E163-CB46-0C61A0671E96}"/>
              </a:ext>
            </a:extLst>
          </p:cNvPr>
          <p:cNvSpPr txBox="1"/>
          <p:nvPr/>
        </p:nvSpPr>
        <p:spPr>
          <a:xfrm>
            <a:off x="2264692" y="992313"/>
            <a:ext cx="148149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n"/>
            </a:pPr>
            <a:r>
              <a:rPr kumimoji="1" lang="en-US" altLang="ja-JP" sz="1600" b="1">
                <a:solidFill>
                  <a:schemeClr val="accent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RANS</a:t>
            </a:r>
            <a:r>
              <a:rPr kumimoji="1" lang="ja-JP" altLang="en-US" sz="1600" b="1">
                <a:solidFill>
                  <a:schemeClr val="accent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   </a:t>
            </a:r>
            <a:r>
              <a:rPr kumimoji="1" lang="ja-JP" altLang="en-US" sz="1600">
                <a:latin typeface="游ゴシック" panose="020B0400000000000000" pitchFamily="50" charset="-128"/>
                <a:ea typeface="游ゴシック" panose="020B0400000000000000" pitchFamily="50" charset="-128"/>
              </a:rPr>
              <a:t>　 </a:t>
            </a:r>
            <a:r>
              <a:rPr kumimoji="1" lang="en-US" altLang="ja-JP" sz="1600">
                <a:latin typeface="游ゴシック" panose="020B0400000000000000" pitchFamily="50" charset="-128"/>
                <a:ea typeface="游ゴシック" panose="020B0400000000000000" pitchFamily="50" charset="-128"/>
              </a:rPr>
              <a:t>Wide range of uses from technology to science.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3DB885-903E-3255-3BD8-D41F7AFC6D2C}"/>
              </a:ext>
            </a:extLst>
          </p:cNvPr>
          <p:cNvSpPr txBox="1"/>
          <p:nvPr/>
        </p:nvSpPr>
        <p:spPr>
          <a:xfrm>
            <a:off x="2264692" y="1448819"/>
            <a:ext cx="13852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n"/>
            </a:pPr>
            <a:r>
              <a:rPr kumimoji="1" lang="en-US" altLang="ja-JP" sz="1600" b="1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RANS-II</a:t>
            </a:r>
            <a:r>
              <a:rPr kumimoji="1" lang="en-US" altLang="ja-JP" sz="1600" b="1">
                <a:solidFill>
                  <a:schemeClr val="accent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kumimoji="1" lang="ja-JP" altLang="en-US" sz="1600">
                <a:latin typeface="游ゴシック" panose="020B0400000000000000" pitchFamily="50" charset="-128"/>
                <a:ea typeface="游ゴシック" panose="020B0400000000000000" pitchFamily="50" charset="-128"/>
              </a:rPr>
              <a:t>　</a:t>
            </a:r>
            <a:r>
              <a:rPr kumimoji="1" lang="en-US" altLang="ja-JP" sz="1600">
                <a:latin typeface="游ゴシック" panose="020B0400000000000000" pitchFamily="50" charset="-128"/>
                <a:ea typeface="游ゴシック" panose="020B0400000000000000" pitchFamily="50" charset="-128"/>
              </a:rPr>
              <a:t>Prototype for transportable use. For laboratory use.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7B575F4-45FB-E62B-29C2-72BADE19FB06}"/>
              </a:ext>
            </a:extLst>
          </p:cNvPr>
          <p:cNvSpPr txBox="1"/>
          <p:nvPr/>
        </p:nvSpPr>
        <p:spPr>
          <a:xfrm>
            <a:off x="2285316" y="1966977"/>
            <a:ext cx="9609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n"/>
            </a:pPr>
            <a:r>
              <a:rPr kumimoji="1" lang="en-US" altLang="ja-JP" sz="1600" b="1">
                <a:solidFill>
                  <a:srgbClr val="9933FF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RANS-III</a:t>
            </a:r>
            <a:r>
              <a:rPr kumimoji="1" lang="ja-JP" altLang="en-US" sz="1600">
                <a:latin typeface="游ゴシック" panose="020B0400000000000000" pitchFamily="50" charset="-128"/>
                <a:ea typeface="游ゴシック" panose="020B0400000000000000" pitchFamily="50" charset="-128"/>
              </a:rPr>
              <a:t>　</a:t>
            </a:r>
            <a:r>
              <a:rPr kumimoji="1" lang="en-US" altLang="ja-JP" sz="1600">
                <a:latin typeface="游ゴシック" panose="020B0400000000000000" pitchFamily="50" charset="-128"/>
                <a:ea typeface="游ゴシック" panose="020B0400000000000000" pitchFamily="50" charset="-128"/>
              </a:rPr>
              <a:t>Transportable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6468E850-481C-2ABB-1813-84D37B3E8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853" y="4786060"/>
            <a:ext cx="2378498" cy="1585666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ED306E0F-C806-9B6E-873A-08CE85D5C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139" y="4762434"/>
            <a:ext cx="2115722" cy="1586136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7" name="図 36" descr="テーブル, 座る, 車, 大きい が含まれている画像&#10;&#10;自動的に生成された説明">
            <a:extLst>
              <a:ext uri="{FF2B5EF4-FFF2-40B4-BE49-F238E27FC236}">
                <a16:creationId xmlns:a16="http://schemas.microsoft.com/office/drawing/2014/main" id="{12E713DA-011E-8CBF-CCD8-AAB795CF5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177" y="4762434"/>
            <a:ext cx="2242971" cy="1586137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Picture 2" descr="http://common.intra.riken.jp/assets/dept/pro/files/others/jp/data/logo/symbol4_150.gif">
            <a:extLst>
              <a:ext uri="{FF2B5EF4-FFF2-40B4-BE49-F238E27FC236}">
                <a16:creationId xmlns:a16="http://schemas.microsoft.com/office/drawing/2014/main" id="{0FD9CC26-F0E4-39E7-9DB3-566573E75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99" b="-18672"/>
          <a:stretch/>
        </p:blipFill>
        <p:spPr bwMode="auto">
          <a:xfrm>
            <a:off x="11245060" y="370744"/>
            <a:ext cx="460962" cy="71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D86F3F3-FE4E-A91B-86C6-610C72072A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560" r="14730"/>
          <a:stretch/>
        </p:blipFill>
        <p:spPr>
          <a:xfrm>
            <a:off x="10478837" y="290783"/>
            <a:ext cx="647738" cy="757075"/>
          </a:xfrm>
          <a:prstGeom prst="rect">
            <a:avLst/>
          </a:prstGeom>
        </p:spPr>
      </p:pic>
      <p:sp>
        <p:nvSpPr>
          <p:cNvPr id="2" name="タイトル 13">
            <a:extLst>
              <a:ext uri="{FF2B5EF4-FFF2-40B4-BE49-F238E27FC236}">
                <a16:creationId xmlns:a16="http://schemas.microsoft.com/office/drawing/2014/main" id="{F4B718BE-3586-AD01-2787-499A2CE44F12}"/>
              </a:ext>
            </a:extLst>
          </p:cNvPr>
          <p:cNvSpPr txBox="1">
            <a:spLocks/>
          </p:cNvSpPr>
          <p:nvPr/>
        </p:nvSpPr>
        <p:spPr>
          <a:xfrm>
            <a:off x="1741170" y="252068"/>
            <a:ext cx="8926830" cy="98361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/>
              <a:t>Role of 3 RANS</a:t>
            </a:r>
          </a:p>
        </p:txBody>
      </p:sp>
    </p:spTree>
    <p:extLst>
      <p:ext uri="{BB962C8B-B14F-4D97-AF65-F5344CB8AC3E}">
        <p14:creationId xmlns:p14="http://schemas.microsoft.com/office/powerpoint/2010/main" val="2022774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15206920" y="2689179"/>
            <a:ext cx="97145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350">
                <a:solidFill>
                  <a:schemeClr val="bg1"/>
                </a:solidFill>
              </a:rPr>
              <a:t>検出器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54" y="1433928"/>
            <a:ext cx="4341524" cy="2913852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586" y="1601046"/>
            <a:ext cx="2279504" cy="349915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E3A0DD9-894D-20EA-ABBD-681292723CBE}"/>
              </a:ext>
            </a:extLst>
          </p:cNvPr>
          <p:cNvGrpSpPr/>
          <p:nvPr/>
        </p:nvGrpSpPr>
        <p:grpSpPr>
          <a:xfrm>
            <a:off x="7074222" y="1433928"/>
            <a:ext cx="3452608" cy="2743354"/>
            <a:chOff x="4112167" y="4378935"/>
            <a:chExt cx="2230380" cy="1740596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12167" y="4378935"/>
              <a:ext cx="2230380" cy="17405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0931" y="4453365"/>
              <a:ext cx="1242609" cy="241212"/>
            </a:xfrm>
            <a:prstGeom prst="rect">
              <a:avLst/>
            </a:prstGeom>
          </p:spPr>
        </p:pic>
      </p:grpSp>
      <p:sp>
        <p:nvSpPr>
          <p:cNvPr id="24" name="タイトル 13">
            <a:extLst>
              <a:ext uri="{FF2B5EF4-FFF2-40B4-BE49-F238E27FC236}">
                <a16:creationId xmlns:a16="http://schemas.microsoft.com/office/drawing/2014/main" id="{4D29FB0A-9274-655B-BC41-CECD34ACDD23}"/>
              </a:ext>
            </a:extLst>
          </p:cNvPr>
          <p:cNvSpPr txBox="1">
            <a:spLocks/>
          </p:cNvSpPr>
          <p:nvPr/>
        </p:nvSpPr>
        <p:spPr>
          <a:xfrm>
            <a:off x="589055" y="223530"/>
            <a:ext cx="8926830" cy="98361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/>
              <a:t>New tools for social implementation </a:t>
            </a:r>
          </a:p>
          <a:p>
            <a:r>
              <a:rPr lang="en-US" altLang="ja-JP" sz="3200" dirty="0">
                <a:solidFill>
                  <a:srgbClr val="9933FF"/>
                </a:solidFill>
              </a:rPr>
              <a:t>RANS-III</a:t>
            </a:r>
            <a:r>
              <a:rPr lang="ja-JP" altLang="en-US" sz="3200" dirty="0">
                <a:solidFill>
                  <a:srgbClr val="9933FF"/>
                </a:solidFill>
              </a:rPr>
              <a:t> </a:t>
            </a:r>
            <a:r>
              <a:rPr lang="en-US" altLang="ja-JP" sz="3200" dirty="0"/>
              <a:t>and </a:t>
            </a:r>
            <a:r>
              <a:rPr lang="en-US" altLang="ja-JP" sz="3200" dirty="0">
                <a:solidFill>
                  <a:srgbClr val="00B050"/>
                </a:solidFill>
              </a:rPr>
              <a:t>RANS-</a:t>
            </a:r>
            <a:r>
              <a:rPr lang="en-US" altLang="ja-JP" sz="3200" dirty="0">
                <a:solidFill>
                  <a:srgbClr val="00B050"/>
                </a:solidFill>
                <a:latin typeface="Symbol" panose="05050102010706020507" pitchFamily="18" charset="2"/>
              </a:rPr>
              <a:t>m</a:t>
            </a:r>
            <a:endParaRPr lang="ja-JP" altLang="en-US" sz="3200" dirty="0">
              <a:solidFill>
                <a:srgbClr val="9933FF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9046D13-9F75-95FF-7180-F7C9901AE7DB}"/>
              </a:ext>
            </a:extLst>
          </p:cNvPr>
          <p:cNvSpPr txBox="1"/>
          <p:nvPr/>
        </p:nvSpPr>
        <p:spPr>
          <a:xfrm>
            <a:off x="6881401" y="4327221"/>
            <a:ext cx="433103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aseline="30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252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Cf source with bucket track</a:t>
            </a:r>
          </a:p>
          <a:p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Specialized in salt damage analysis by prompt gamma analysis.</a:t>
            </a:r>
          </a:p>
          <a:p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In operation by RANSVIEW inc. 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2023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  <a:endParaRPr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https://ransview.co.jp/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F1DC51A-E715-B71A-A727-6450D1854A72}"/>
              </a:ext>
            </a:extLst>
          </p:cNvPr>
          <p:cNvSpPr txBox="1"/>
          <p:nvPr/>
        </p:nvSpPr>
        <p:spPr>
          <a:xfrm>
            <a:off x="943441" y="4514898"/>
            <a:ext cx="43545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9933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RANS-III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, a smaller version of </a:t>
            </a:r>
            <a:r>
              <a:rPr lang="en-US" altLang="ja-JP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RANS-II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, is mounted on a trailer. The main purpose is to inspect roadbeds.</a:t>
            </a:r>
          </a:p>
          <a:p>
            <a:endParaRPr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0" name="図 29" descr="テーブル, 病室, 旋盤 が含まれている画像&#10;&#10;自動的に生成された説明">
            <a:extLst>
              <a:ext uri="{FF2B5EF4-FFF2-40B4-BE49-F238E27FC236}">
                <a16:creationId xmlns:a16="http://schemas.microsoft.com/office/drawing/2014/main" id="{3B584CB6-18A2-C040-0048-260D724399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189" y="5203085"/>
            <a:ext cx="2137891" cy="1603418"/>
          </a:xfrm>
          <a:prstGeom prst="rect">
            <a:avLst/>
          </a:prstGeom>
        </p:spPr>
      </p:pic>
      <p:pic>
        <p:nvPicPr>
          <p:cNvPr id="31" name="図 30" descr="建物, トラック, ストリート, 座る が含まれている画像&#10;&#10;自動的に生成された説明">
            <a:extLst>
              <a:ext uri="{FF2B5EF4-FFF2-40B4-BE49-F238E27FC236}">
                <a16:creationId xmlns:a16="http://schemas.microsoft.com/office/drawing/2014/main" id="{4BAC9A1D-AB42-3952-4541-D22424E030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655" y="1096384"/>
            <a:ext cx="1826128" cy="1208383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C4154167-E6B4-A167-5A55-100196CC1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276999"/>
            <a:ext cx="65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ja-JP">
              <a:latin typeface="Arial" panose="020B0604020202020204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ja-JP">
              <a:latin typeface="Arial" panose="020B0604020202020204" pitchFamily="34" charset="0"/>
            </a:endParaRPr>
          </a:p>
        </p:txBody>
      </p:sp>
      <p:pic>
        <p:nvPicPr>
          <p:cNvPr id="1026" name="Picture 2" descr="11th International Meeting of the Union for Compact Accelerator-driven  Neutron Sources | Department of Chemistry and Biochemistry">
            <a:extLst>
              <a:ext uri="{FF2B5EF4-FFF2-40B4-BE49-F238E27FC236}">
                <a16:creationId xmlns:a16="http://schemas.microsoft.com/office/drawing/2014/main" id="{1CA989C3-669F-C5D8-7C23-956296754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8008" y="4674659"/>
            <a:ext cx="832702" cy="78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D3CA933-D4EC-AD39-2739-96ACC81DF79D}"/>
              </a:ext>
            </a:extLst>
          </p:cNvPr>
          <p:cNvSpPr txBox="1"/>
          <p:nvPr/>
        </p:nvSpPr>
        <p:spPr>
          <a:xfrm>
            <a:off x="8917919" y="5973808"/>
            <a:ext cx="2426440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400" i="1" dirty="0">
                <a:solidFill>
                  <a:srgbClr val="555555"/>
                </a:solidFill>
                <a:latin typeface="Roboto" panose="020F0502020204030204" pitchFamily="2" charset="0"/>
              </a:rPr>
              <a:t>Details are given by Yasuo Wakabayashi at session 10</a:t>
            </a:r>
            <a:endParaRPr lang="ja-JP" alt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865845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DF13EC9-7D08-3050-5C93-53977B9BE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297" y="1032351"/>
            <a:ext cx="3804920" cy="2853690"/>
          </a:xfrm>
          <a:prstGeom prst="rect">
            <a:avLst/>
          </a:prstGeom>
        </p:spPr>
      </p:pic>
      <p:sp>
        <p:nvSpPr>
          <p:cNvPr id="8" name="タイトル 13">
            <a:extLst>
              <a:ext uri="{FF2B5EF4-FFF2-40B4-BE49-F238E27FC236}">
                <a16:creationId xmlns:a16="http://schemas.microsoft.com/office/drawing/2014/main" id="{88B9510B-65C5-D6A9-3290-9F1460603986}"/>
              </a:ext>
            </a:extLst>
          </p:cNvPr>
          <p:cNvSpPr txBox="1">
            <a:spLocks/>
          </p:cNvSpPr>
          <p:nvPr/>
        </p:nvSpPr>
        <p:spPr>
          <a:xfrm>
            <a:off x="283198" y="143132"/>
            <a:ext cx="8926830" cy="98361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>
                <a:solidFill>
                  <a:srgbClr val="9933FF"/>
                </a:solidFill>
              </a:rPr>
              <a:t>RANS-III</a:t>
            </a:r>
            <a:r>
              <a:rPr lang="ja-JP" altLang="en-US" sz="3200" dirty="0"/>
              <a:t> </a:t>
            </a:r>
            <a:r>
              <a:rPr lang="en-US" altLang="ja-JP" sz="3200" dirty="0"/>
              <a:t>development</a:t>
            </a:r>
            <a:endParaRPr lang="ja-JP" altLang="en-US" sz="3200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E66321A6-4A4D-1E45-7BB7-B8BEF39AA5EE}"/>
              </a:ext>
            </a:extLst>
          </p:cNvPr>
          <p:cNvGrpSpPr/>
          <p:nvPr/>
        </p:nvGrpSpPr>
        <p:grpSpPr>
          <a:xfrm>
            <a:off x="298223" y="3917227"/>
            <a:ext cx="3181838" cy="1831770"/>
            <a:chOff x="8762551" y="30498290"/>
            <a:chExt cx="4070627" cy="2664410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D1597E79-C8DE-C350-D1C1-E98FB1310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62551" y="30498290"/>
              <a:ext cx="4070627" cy="2664410"/>
            </a:xfrm>
            <a:prstGeom prst="rect">
              <a:avLst/>
            </a:prstGeom>
          </p:spPr>
        </p:pic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C9B30FB2-E93E-4D28-AEB3-2E2E78AA2512}"/>
                </a:ext>
              </a:extLst>
            </p:cNvPr>
            <p:cNvSpPr txBox="1"/>
            <p:nvPr/>
          </p:nvSpPr>
          <p:spPr>
            <a:xfrm rot="20094042">
              <a:off x="9440258" y="30854654"/>
              <a:ext cx="1899338" cy="492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>
                  <a:solidFill>
                    <a:srgbClr val="FF0000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2370 mm</a:t>
              </a:r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040D1B7F-E4CA-B3C5-29FA-EFD47FC92BAE}"/>
              </a:ext>
            </a:extLst>
          </p:cNvPr>
          <p:cNvGrpSpPr/>
          <p:nvPr/>
        </p:nvGrpSpPr>
        <p:grpSpPr>
          <a:xfrm>
            <a:off x="3754938" y="3808850"/>
            <a:ext cx="2223274" cy="1980607"/>
            <a:chOff x="11059095" y="32035763"/>
            <a:chExt cx="3226495" cy="2513645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5861F457-19A8-2A91-6AD2-835D8D1D2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11770679" y="32034496"/>
              <a:ext cx="2241994" cy="2787829"/>
            </a:xfrm>
            <a:prstGeom prst="rect">
              <a:avLst/>
            </a:prstGeom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61FB93A5-8EA1-DA9F-1625-DA023425AA7C}"/>
                </a:ext>
              </a:extLst>
            </p:cNvPr>
            <p:cNvSpPr txBox="1"/>
            <p:nvPr/>
          </p:nvSpPr>
          <p:spPr>
            <a:xfrm rot="16200000">
              <a:off x="10464564" y="33229646"/>
              <a:ext cx="1680383" cy="491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>
                  <a:solidFill>
                    <a:srgbClr val="FF0000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300 mm</a:t>
              </a: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B9A8C536-69E9-0829-62E1-81736EE948F7}"/>
                </a:ext>
              </a:extLst>
            </p:cNvPr>
            <p:cNvSpPr txBox="1"/>
            <p:nvPr/>
          </p:nvSpPr>
          <p:spPr>
            <a:xfrm>
              <a:off x="11842246" y="32035763"/>
              <a:ext cx="2156164" cy="429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dirty="0">
                  <a:solidFill>
                    <a:srgbClr val="FF0000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330 mm</a:t>
              </a:r>
            </a:p>
          </p:txBody>
        </p:sp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8F14C8D-FE69-84E0-00D2-437A709CED64}"/>
              </a:ext>
            </a:extLst>
          </p:cNvPr>
          <p:cNvSpPr txBox="1"/>
          <p:nvPr/>
        </p:nvSpPr>
        <p:spPr>
          <a:xfrm>
            <a:off x="1163086" y="5621087"/>
            <a:ext cx="37898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(RFQ)</a:t>
            </a:r>
          </a:p>
          <a:p>
            <a:r>
              <a:rPr kumimoji="1" lang="en-US" altLang="ja-JP" dirty="0">
                <a:solidFill>
                  <a:srgbClr val="9933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RANS-III(500MHz)</a:t>
            </a:r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/</a:t>
            </a:r>
            <a:r>
              <a:rPr kumimoji="1" lang="en-US" altLang="ja-JP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RANS-II(200MHz)</a:t>
            </a:r>
          </a:p>
          <a:p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Diameter 1/2 </a:t>
            </a:r>
          </a:p>
          <a:p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Weight 1/4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97C5017-6B56-D8C3-31A3-48AFFD3EA6AF}"/>
              </a:ext>
            </a:extLst>
          </p:cNvPr>
          <p:cNvSpPr txBox="1"/>
          <p:nvPr/>
        </p:nvSpPr>
        <p:spPr>
          <a:xfrm>
            <a:off x="2178430" y="1118910"/>
            <a:ext cx="144073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2019-2024 in lab.</a:t>
            </a:r>
            <a:endParaRPr kumimoji="1" lang="ja-JP" altLang="en-US" sz="1400" b="1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00D8590-F5F6-D305-9449-A10D087C4F45}"/>
              </a:ext>
            </a:extLst>
          </p:cNvPr>
          <p:cNvSpPr txBox="1"/>
          <p:nvPr/>
        </p:nvSpPr>
        <p:spPr>
          <a:xfrm>
            <a:off x="4208989" y="2470483"/>
            <a:ext cx="40689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b="1"/>
              <a:t>RFQ</a:t>
            </a:r>
            <a:endParaRPr kumimoji="1" lang="ja-JP" altLang="en-US" sz="1000" b="1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F91B79A-4EF1-5FC2-F44C-923805C0F29A}"/>
              </a:ext>
            </a:extLst>
          </p:cNvPr>
          <p:cNvSpPr txBox="1"/>
          <p:nvPr/>
        </p:nvSpPr>
        <p:spPr>
          <a:xfrm>
            <a:off x="3359175" y="3014470"/>
            <a:ext cx="45812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00" b="1"/>
              <a:t>Bend mag.</a:t>
            </a:r>
            <a:endParaRPr kumimoji="1" lang="ja-JP" altLang="en-US" sz="1000" b="1"/>
          </a:p>
        </p:txBody>
      </p:sp>
      <p:pic>
        <p:nvPicPr>
          <p:cNvPr id="22" name="図 21" descr="道路を走っているトラック&#10;&#10;自動的に生成された説明">
            <a:extLst>
              <a:ext uri="{FF2B5EF4-FFF2-40B4-BE49-F238E27FC236}">
                <a16:creationId xmlns:a16="http://schemas.microsoft.com/office/drawing/2014/main" id="{6A06D93E-C11D-8C2E-A207-AA3F3B9EEF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194" y="601198"/>
            <a:ext cx="2569385" cy="2459043"/>
          </a:xfrm>
          <a:prstGeom prst="rect">
            <a:avLst/>
          </a:prstGeom>
        </p:spPr>
      </p:pic>
      <p:pic>
        <p:nvPicPr>
          <p:cNvPr id="24" name="図 23" descr="屋外, トラック, 建物, 道路 が含まれている画像&#10;&#10;自動的に生成された説明">
            <a:extLst>
              <a:ext uri="{FF2B5EF4-FFF2-40B4-BE49-F238E27FC236}">
                <a16:creationId xmlns:a16="http://schemas.microsoft.com/office/drawing/2014/main" id="{F8B5353C-152D-2D24-4D52-659F3A86AF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792" y="3414580"/>
            <a:ext cx="3021543" cy="2266157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044B31F-2FB6-9612-CF3B-D5E1668BD4EA}"/>
              </a:ext>
            </a:extLst>
          </p:cNvPr>
          <p:cNvSpPr txBox="1"/>
          <p:nvPr/>
        </p:nvSpPr>
        <p:spPr>
          <a:xfrm>
            <a:off x="6403066" y="2470483"/>
            <a:ext cx="89246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Apr. 2024</a:t>
            </a:r>
            <a:endParaRPr kumimoji="1" lang="ja-JP" altLang="en-US" sz="1400" b="1" dirty="0"/>
          </a:p>
        </p:txBody>
      </p:sp>
      <p:sp>
        <p:nvSpPr>
          <p:cNvPr id="26" name="矢印: 右 25">
            <a:extLst>
              <a:ext uri="{FF2B5EF4-FFF2-40B4-BE49-F238E27FC236}">
                <a16:creationId xmlns:a16="http://schemas.microsoft.com/office/drawing/2014/main" id="{3A84869C-42B4-DD6D-EE93-2B067C9980C8}"/>
              </a:ext>
            </a:extLst>
          </p:cNvPr>
          <p:cNvSpPr/>
          <p:nvPr/>
        </p:nvSpPr>
        <p:spPr>
          <a:xfrm>
            <a:off x="6475107" y="2845475"/>
            <a:ext cx="748380" cy="6617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Picture 2" descr="http://common.intra.riken.jp/assets/dept/pro/files/others/jp/data/logo/symbol4_150.gif">
            <a:extLst>
              <a:ext uri="{FF2B5EF4-FFF2-40B4-BE49-F238E27FC236}">
                <a16:creationId xmlns:a16="http://schemas.microsoft.com/office/drawing/2014/main" id="{8E81C582-F5CC-B1B5-D5F6-F5C7CC8899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99" b="-18672"/>
          <a:stretch/>
        </p:blipFill>
        <p:spPr bwMode="auto">
          <a:xfrm>
            <a:off x="11556181" y="6140558"/>
            <a:ext cx="460962" cy="71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773D78E0-FDEC-A0BD-B516-FDAF4D7061A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560" r="14730"/>
          <a:stretch/>
        </p:blipFill>
        <p:spPr>
          <a:xfrm>
            <a:off x="10789958" y="6060597"/>
            <a:ext cx="647738" cy="757075"/>
          </a:xfrm>
          <a:prstGeom prst="rect">
            <a:avLst/>
          </a:prstGeom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593E1D39-145D-B725-5911-8AC2C572B93F}"/>
              </a:ext>
            </a:extLst>
          </p:cNvPr>
          <p:cNvGrpSpPr/>
          <p:nvPr/>
        </p:nvGrpSpPr>
        <p:grpSpPr>
          <a:xfrm>
            <a:off x="346335" y="2379195"/>
            <a:ext cx="1297418" cy="1429655"/>
            <a:chOff x="3456367" y="3429000"/>
            <a:chExt cx="1297418" cy="1429655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B1539ADF-FEC5-A687-F1E8-7ECFAE7D18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5412" r="55994" b="24292"/>
            <a:stretch/>
          </p:blipFill>
          <p:spPr>
            <a:xfrm>
              <a:off x="3456367" y="3429000"/>
              <a:ext cx="1297418" cy="1246356"/>
            </a:xfrm>
            <a:prstGeom prst="rect">
              <a:avLst/>
            </a:prstGeom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EC7B86DF-F158-9CF5-5E0B-EEBCD5511822}"/>
                </a:ext>
              </a:extLst>
            </p:cNvPr>
            <p:cNvSpPr txBox="1"/>
            <p:nvPr/>
          </p:nvSpPr>
          <p:spPr>
            <a:xfrm>
              <a:off x="4140792" y="3487284"/>
              <a:ext cx="549038" cy="2450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1000" b="1"/>
                <a:t>ECR-IS</a:t>
              </a:r>
              <a:endParaRPr kumimoji="1" lang="ja-JP" altLang="en-US" sz="1000" b="1"/>
            </a:p>
          </p:txBody>
        </p:sp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B0C354E7-14BE-51FC-DC3D-5CF8EF06FF30}"/>
                </a:ext>
              </a:extLst>
            </p:cNvPr>
            <p:cNvSpPr/>
            <p:nvPr/>
          </p:nvSpPr>
          <p:spPr>
            <a:xfrm rot="1666181">
              <a:off x="4044390" y="4597045"/>
              <a:ext cx="586901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10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20cm</a:t>
              </a:r>
            </a:p>
          </p:txBody>
        </p:sp>
        <p:cxnSp>
          <p:nvCxnSpPr>
            <p:cNvPr id="17" name="直線矢印コネクタ 16">
              <a:extLst>
                <a:ext uri="{FF2B5EF4-FFF2-40B4-BE49-F238E27FC236}">
                  <a16:creationId xmlns:a16="http://schemas.microsoft.com/office/drawing/2014/main" id="{6976F5BE-8DA8-2A5D-A6D3-A657C81FEEC3}"/>
                </a:ext>
              </a:extLst>
            </p:cNvPr>
            <p:cNvCxnSpPr/>
            <p:nvPr/>
          </p:nvCxnSpPr>
          <p:spPr>
            <a:xfrm>
              <a:off x="3506869" y="3938535"/>
              <a:ext cx="898466" cy="618482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C3EBF34-5291-67DC-550B-538DB458B7A1}"/>
              </a:ext>
            </a:extLst>
          </p:cNvPr>
          <p:cNvSpPr txBox="1"/>
          <p:nvPr/>
        </p:nvSpPr>
        <p:spPr>
          <a:xfrm>
            <a:off x="8100248" y="709380"/>
            <a:ext cx="12923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Truck loading</a:t>
            </a:r>
            <a:endParaRPr kumimoji="1" lang="ja-JP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4050113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7443CD92-1B38-0486-47B2-088519BAB027}"/>
              </a:ext>
            </a:extLst>
          </p:cNvPr>
          <p:cNvGrpSpPr/>
          <p:nvPr/>
        </p:nvGrpSpPr>
        <p:grpSpPr>
          <a:xfrm>
            <a:off x="1390016" y="3965131"/>
            <a:ext cx="2919255" cy="1748877"/>
            <a:chOff x="643214" y="1343427"/>
            <a:chExt cx="2938895" cy="1760644"/>
          </a:xfrm>
        </p:grpSpPr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CE18B555-17BD-1BA6-99C9-8B1E93B9F3F5}"/>
                </a:ext>
              </a:extLst>
            </p:cNvPr>
            <p:cNvGrpSpPr/>
            <p:nvPr/>
          </p:nvGrpSpPr>
          <p:grpSpPr>
            <a:xfrm>
              <a:off x="643214" y="1816530"/>
              <a:ext cx="2882433" cy="1147178"/>
              <a:chOff x="4602285" y="1231023"/>
              <a:chExt cx="3843244" cy="1529571"/>
            </a:xfrm>
          </p:grpSpPr>
          <p:pic>
            <p:nvPicPr>
              <p:cNvPr id="3" name="図 2">
                <a:extLst>
                  <a:ext uri="{FF2B5EF4-FFF2-40B4-BE49-F238E27FC236}">
                    <a16:creationId xmlns:a16="http://schemas.microsoft.com/office/drawing/2014/main" id="{E251D7DB-3318-3510-C0C1-387F1E04E6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53129" r="18045"/>
              <a:stretch/>
            </p:blipFill>
            <p:spPr>
              <a:xfrm>
                <a:off x="4602285" y="1231023"/>
                <a:ext cx="3843244" cy="1529571"/>
              </a:xfrm>
              <a:prstGeom prst="rect">
                <a:avLst/>
              </a:prstGeom>
            </p:spPr>
          </p:pic>
          <p:sp>
            <p:nvSpPr>
              <p:cNvPr id="4" name="四角形: 角を丸くする 3">
                <a:extLst>
                  <a:ext uri="{FF2B5EF4-FFF2-40B4-BE49-F238E27FC236}">
                    <a16:creationId xmlns:a16="http://schemas.microsoft.com/office/drawing/2014/main" id="{7ECCA959-1D68-3B12-6272-3DF513B39D9B}"/>
                  </a:ext>
                </a:extLst>
              </p:cNvPr>
              <p:cNvSpPr/>
              <p:nvPr/>
            </p:nvSpPr>
            <p:spPr>
              <a:xfrm>
                <a:off x="5057775" y="2033588"/>
                <a:ext cx="247650" cy="1778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013"/>
              </a:p>
            </p:txBody>
          </p:sp>
        </p:grpSp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A49FA174-CEB0-2EF9-3AE2-1DB420F1101F}"/>
                </a:ext>
              </a:extLst>
            </p:cNvPr>
            <p:cNvGrpSpPr/>
            <p:nvPr/>
          </p:nvGrpSpPr>
          <p:grpSpPr>
            <a:xfrm>
              <a:off x="2933272" y="2388873"/>
              <a:ext cx="214313" cy="160780"/>
              <a:chOff x="7685616" y="2021417"/>
              <a:chExt cx="285750" cy="214373"/>
            </a:xfrm>
          </p:grpSpPr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id="{B8B518FF-78C1-34C8-0175-D945188795F5}"/>
                  </a:ext>
                </a:extLst>
              </p:cNvPr>
              <p:cNvSpPr/>
              <p:nvPr/>
            </p:nvSpPr>
            <p:spPr>
              <a:xfrm>
                <a:off x="7777505" y="2021417"/>
                <a:ext cx="104963" cy="70372"/>
              </a:xfrm>
              <a:prstGeom prst="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013"/>
              </a:p>
            </p:txBody>
          </p:sp>
          <p:sp>
            <p:nvSpPr>
              <p:cNvPr id="7" name="正方形/長方形 6">
                <a:extLst>
                  <a:ext uri="{FF2B5EF4-FFF2-40B4-BE49-F238E27FC236}">
                    <a16:creationId xmlns:a16="http://schemas.microsoft.com/office/drawing/2014/main" id="{DF964953-CFFA-75A7-07A0-634D32397C02}"/>
                  </a:ext>
                </a:extLst>
              </p:cNvPr>
              <p:cNvSpPr/>
              <p:nvPr/>
            </p:nvSpPr>
            <p:spPr>
              <a:xfrm>
                <a:off x="7738533" y="2045484"/>
                <a:ext cx="180787" cy="150092"/>
              </a:xfrm>
              <a:prstGeom prst="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013"/>
              </a:p>
            </p:txBody>
          </p:sp>
          <p:sp>
            <p:nvSpPr>
              <p:cNvPr id="8" name="正方形/長方形 7">
                <a:extLst>
                  <a:ext uri="{FF2B5EF4-FFF2-40B4-BE49-F238E27FC236}">
                    <a16:creationId xmlns:a16="http://schemas.microsoft.com/office/drawing/2014/main" id="{AD3EB313-A7A2-1953-1BFF-F75124421D01}"/>
                  </a:ext>
                </a:extLst>
              </p:cNvPr>
              <p:cNvSpPr/>
              <p:nvPr/>
            </p:nvSpPr>
            <p:spPr>
              <a:xfrm>
                <a:off x="7685616" y="2130482"/>
                <a:ext cx="285750" cy="105308"/>
              </a:xfrm>
              <a:prstGeom prst="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013"/>
              </a:p>
            </p:txBody>
          </p:sp>
        </p:grpSp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A697C7DC-9C8A-7E37-895E-C0B7C61221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59" t="39909" b="28249"/>
            <a:stretch/>
          </p:blipFill>
          <p:spPr>
            <a:xfrm flipH="1">
              <a:off x="865415" y="1864333"/>
              <a:ext cx="2407299" cy="430094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F4341A28-B26D-688D-74CE-2CFA5429EA12}"/>
                </a:ext>
              </a:extLst>
            </p:cNvPr>
            <p:cNvSpPr txBox="1"/>
            <p:nvPr/>
          </p:nvSpPr>
          <p:spPr>
            <a:xfrm>
              <a:off x="2286596" y="1343427"/>
              <a:ext cx="660363" cy="215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788" dirty="0"/>
                <a:t>Accelerator</a:t>
              </a:r>
              <a:endParaRPr lang="ja-JP" altLang="en-US" sz="788" dirty="0"/>
            </a:p>
          </p:txBody>
        </p:sp>
        <p:sp>
          <p:nvSpPr>
            <p:cNvPr id="11" name="右中かっこ 10">
              <a:extLst>
                <a:ext uri="{FF2B5EF4-FFF2-40B4-BE49-F238E27FC236}">
                  <a16:creationId xmlns:a16="http://schemas.microsoft.com/office/drawing/2014/main" id="{C4F412BA-4C91-ABBA-626F-257C8CF9A005}"/>
                </a:ext>
              </a:extLst>
            </p:cNvPr>
            <p:cNvSpPr/>
            <p:nvPr/>
          </p:nvSpPr>
          <p:spPr>
            <a:xfrm rot="16200000">
              <a:off x="2530101" y="1239606"/>
              <a:ext cx="204219" cy="827935"/>
            </a:xfrm>
            <a:prstGeom prst="rightBrace">
              <a:avLst>
                <a:gd name="adj1" fmla="val 8333"/>
                <a:gd name="adj2" fmla="val 51941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 sz="1013"/>
            </a:p>
          </p:txBody>
        </p:sp>
        <p:sp>
          <p:nvSpPr>
            <p:cNvPr id="12" name="矢印: 下 11">
              <a:extLst>
                <a:ext uri="{FF2B5EF4-FFF2-40B4-BE49-F238E27FC236}">
                  <a16:creationId xmlns:a16="http://schemas.microsoft.com/office/drawing/2014/main" id="{092AAC29-48D8-AB28-AFEB-E5113EC971AD}"/>
                </a:ext>
              </a:extLst>
            </p:cNvPr>
            <p:cNvSpPr/>
            <p:nvPr/>
          </p:nvSpPr>
          <p:spPr>
            <a:xfrm>
              <a:off x="2940940" y="2578672"/>
              <a:ext cx="206645" cy="233117"/>
            </a:xfrm>
            <a:prstGeom prst="downArrow">
              <a:avLst/>
            </a:prstGeom>
            <a:solidFill>
              <a:srgbClr val="ED7D31">
                <a:alpha val="6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013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BB2FD2EA-EF5D-BBFC-0DFC-2451A21D1A41}"/>
                </a:ext>
              </a:extLst>
            </p:cNvPr>
            <p:cNvSpPr txBox="1"/>
            <p:nvPr/>
          </p:nvSpPr>
          <p:spPr>
            <a:xfrm>
              <a:off x="2780432" y="2825208"/>
              <a:ext cx="801677" cy="278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b="1" dirty="0">
                  <a:solidFill>
                    <a:srgbClr val="FF0000"/>
                  </a:solidFill>
                </a:rPr>
                <a:t>Neutrons</a:t>
              </a:r>
              <a:endParaRPr lang="ja-JP" altLang="en-US" sz="1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6" name="図 15" descr="座る, ケーキ, テーブル, 車 が含まれている画像&#10;&#10;自動的に生成された説明">
            <a:extLst>
              <a:ext uri="{FF2B5EF4-FFF2-40B4-BE49-F238E27FC236}">
                <a16:creationId xmlns:a16="http://schemas.microsoft.com/office/drawing/2014/main" id="{D0E3212A-CDA1-974B-E248-215AA313C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262" y="4250707"/>
            <a:ext cx="1798134" cy="1348601"/>
          </a:xfrm>
          <a:prstGeom prst="rect">
            <a:avLst/>
          </a:prstGeom>
        </p:spPr>
      </p:pic>
      <p:pic>
        <p:nvPicPr>
          <p:cNvPr id="17" name="図 16" descr="電子機器, 回路 が含まれている画像&#10;&#10;自動的に生成された説明">
            <a:extLst>
              <a:ext uri="{FF2B5EF4-FFF2-40B4-BE49-F238E27FC236}">
                <a16:creationId xmlns:a16="http://schemas.microsoft.com/office/drawing/2014/main" id="{C266E47E-DFA0-D838-791A-2A331F7038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5" r="5601"/>
          <a:stretch/>
        </p:blipFill>
        <p:spPr>
          <a:xfrm flipH="1">
            <a:off x="5393050" y="1195110"/>
            <a:ext cx="2922272" cy="1849505"/>
          </a:xfrm>
          <a:prstGeom prst="rect">
            <a:avLst/>
          </a:prstGeom>
        </p:spPr>
      </p:pic>
      <p:sp>
        <p:nvSpPr>
          <p:cNvPr id="26" name="タイトル 13">
            <a:extLst>
              <a:ext uri="{FF2B5EF4-FFF2-40B4-BE49-F238E27FC236}">
                <a16:creationId xmlns:a16="http://schemas.microsoft.com/office/drawing/2014/main" id="{36181E37-E32A-5779-FB7C-D2F2EE4A9800}"/>
              </a:ext>
            </a:extLst>
          </p:cNvPr>
          <p:cNvSpPr txBox="1">
            <a:spLocks/>
          </p:cNvSpPr>
          <p:nvPr/>
        </p:nvSpPr>
        <p:spPr>
          <a:xfrm>
            <a:off x="357107" y="506921"/>
            <a:ext cx="7260029" cy="34597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b="1" dirty="0">
                <a:latin typeface="+mj-ea"/>
              </a:rPr>
              <a:t>Study for realization on-board </a:t>
            </a:r>
            <a:r>
              <a:rPr lang="ja-JP" altLang="en-US" sz="2400" b="1" dirty="0">
                <a:latin typeface="+mj-ea"/>
              </a:rPr>
              <a:t>（</a:t>
            </a:r>
            <a:r>
              <a:rPr lang="en-US" altLang="ja-JP" sz="2400" b="1" dirty="0">
                <a:latin typeface="+mj-ea"/>
              </a:rPr>
              <a:t>2023-24</a:t>
            </a:r>
            <a:r>
              <a:rPr lang="ja-JP" altLang="en-US" sz="2400" b="1" dirty="0">
                <a:latin typeface="+mj-ea"/>
              </a:rPr>
              <a:t>）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2539F25-E79A-30F1-328F-6E1FC696674B}"/>
              </a:ext>
            </a:extLst>
          </p:cNvPr>
          <p:cNvSpPr txBox="1"/>
          <p:nvPr/>
        </p:nvSpPr>
        <p:spPr>
          <a:xfrm>
            <a:off x="1515711" y="3393851"/>
            <a:ext cx="6532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Considering the axle position and floor structure material, neutron generation position is moved to the rear of the trailer</a:t>
            </a:r>
            <a:endParaRPr lang="ja-JP" altLang="en-US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6129FDD-DFE8-64E2-CE23-6182A837CDF8}"/>
              </a:ext>
            </a:extLst>
          </p:cNvPr>
          <p:cNvSpPr txBox="1"/>
          <p:nvPr/>
        </p:nvSpPr>
        <p:spPr>
          <a:xfrm>
            <a:off x="5179028" y="5718277"/>
            <a:ext cx="3723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Lightened target shielding with vertical drive mechanism</a:t>
            </a:r>
            <a:endParaRPr lang="ja-JP" altLang="en-US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41209CA-00F2-B8D3-E9E8-3F24F8A965AF}"/>
              </a:ext>
            </a:extLst>
          </p:cNvPr>
          <p:cNvSpPr txBox="1"/>
          <p:nvPr/>
        </p:nvSpPr>
        <p:spPr>
          <a:xfrm>
            <a:off x="1297008" y="5677254"/>
            <a:ext cx="3315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Separate compartments for cooling system and amplifier</a:t>
            </a:r>
            <a:r>
              <a:rPr lang="ja-JP" altLang="en-US" dirty="0"/>
              <a:t> </a:t>
            </a:r>
            <a:r>
              <a:rPr lang="en-US" altLang="ja-JP" dirty="0"/>
              <a:t>and heat removal performance</a:t>
            </a:r>
            <a:endParaRPr lang="ja-JP" altLang="en-US" dirty="0"/>
          </a:p>
        </p:txBody>
      </p: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47D52FE4-89EA-986F-91BD-2CDE7FB11F9F}"/>
              </a:ext>
            </a:extLst>
          </p:cNvPr>
          <p:cNvCxnSpPr>
            <a:cxnSpLocks/>
          </p:cNvCxnSpPr>
          <p:nvPr/>
        </p:nvCxnSpPr>
        <p:spPr>
          <a:xfrm flipV="1">
            <a:off x="4001944" y="4474277"/>
            <a:ext cx="796319" cy="529315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C327C6DD-6A9A-31ED-9427-7FF14EE5F42C}"/>
              </a:ext>
            </a:extLst>
          </p:cNvPr>
          <p:cNvCxnSpPr>
            <a:cxnSpLocks/>
          </p:cNvCxnSpPr>
          <p:nvPr/>
        </p:nvCxnSpPr>
        <p:spPr>
          <a:xfrm>
            <a:off x="4000067" y="5166138"/>
            <a:ext cx="798199" cy="365174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41E4B02-F7AF-FAE1-EF5F-D4F3295DA577}"/>
              </a:ext>
            </a:extLst>
          </p:cNvPr>
          <p:cNvSpPr txBox="1"/>
          <p:nvPr/>
        </p:nvSpPr>
        <p:spPr>
          <a:xfrm>
            <a:off x="2142743" y="4274806"/>
            <a:ext cx="7206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/>
              <a:t>Amplifiers</a:t>
            </a:r>
            <a:endParaRPr lang="ja-JP" altLang="en-US" sz="900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1A31F8B-C91E-D509-B33D-E858D9126CD1}"/>
              </a:ext>
            </a:extLst>
          </p:cNvPr>
          <p:cNvSpPr txBox="1"/>
          <p:nvPr/>
        </p:nvSpPr>
        <p:spPr>
          <a:xfrm>
            <a:off x="6270677" y="1395229"/>
            <a:ext cx="857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9933FF"/>
                </a:solidFill>
              </a:rPr>
              <a:t>Amplifiers</a:t>
            </a:r>
            <a:endParaRPr lang="ja-JP" altLang="en-US" sz="1200" dirty="0">
              <a:solidFill>
                <a:srgbClr val="9933FF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28DEBB5-B3B5-A68B-DA98-FBB774B1180F}"/>
              </a:ext>
            </a:extLst>
          </p:cNvPr>
          <p:cNvSpPr txBox="1"/>
          <p:nvPr/>
        </p:nvSpPr>
        <p:spPr>
          <a:xfrm>
            <a:off x="1431150" y="4280739"/>
            <a:ext cx="648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/>
              <a:t>Chillers</a:t>
            </a:r>
            <a:endParaRPr lang="ja-JP" altLang="en-US" sz="900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95D1110-382E-D1B9-6CF7-721E288AF69A}"/>
              </a:ext>
            </a:extLst>
          </p:cNvPr>
          <p:cNvSpPr txBox="1"/>
          <p:nvPr/>
        </p:nvSpPr>
        <p:spPr>
          <a:xfrm>
            <a:off x="5426999" y="1246002"/>
            <a:ext cx="697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0070C0"/>
                </a:solidFill>
              </a:rPr>
              <a:t>Chillers</a:t>
            </a:r>
            <a:endParaRPr lang="ja-JP" altLang="en-US" sz="1200" dirty="0">
              <a:solidFill>
                <a:srgbClr val="0070C0"/>
              </a:solidFill>
            </a:endParaRPr>
          </a:p>
        </p:txBody>
      </p:sp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D831DE71-783F-D1B1-9C92-BB4F481607A5}"/>
              </a:ext>
            </a:extLst>
          </p:cNvPr>
          <p:cNvGrpSpPr/>
          <p:nvPr/>
        </p:nvGrpSpPr>
        <p:grpSpPr>
          <a:xfrm>
            <a:off x="7082119" y="1914503"/>
            <a:ext cx="881911" cy="861636"/>
            <a:chOff x="7682369" y="1253694"/>
            <a:chExt cx="1175881" cy="1148848"/>
          </a:xfrm>
        </p:grpSpPr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249C2F51-36A8-635A-007E-7C7BCAEAFEBD}"/>
                </a:ext>
              </a:extLst>
            </p:cNvPr>
            <p:cNvCxnSpPr/>
            <p:nvPr/>
          </p:nvCxnSpPr>
          <p:spPr>
            <a:xfrm>
              <a:off x="7682369" y="1253694"/>
              <a:ext cx="1143000" cy="438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矢印コネクタ 45">
              <a:extLst>
                <a:ext uri="{FF2B5EF4-FFF2-40B4-BE49-F238E27FC236}">
                  <a16:creationId xmlns:a16="http://schemas.microsoft.com/office/drawing/2014/main" id="{3F2BED28-795B-D06A-9225-19803C056927}"/>
                </a:ext>
              </a:extLst>
            </p:cNvPr>
            <p:cNvCxnSpPr/>
            <p:nvPr/>
          </p:nvCxnSpPr>
          <p:spPr>
            <a:xfrm>
              <a:off x="8858250" y="1794933"/>
              <a:ext cx="0" cy="60760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円弧 46">
              <a:extLst>
                <a:ext uri="{FF2B5EF4-FFF2-40B4-BE49-F238E27FC236}">
                  <a16:creationId xmlns:a16="http://schemas.microsoft.com/office/drawing/2014/main" id="{59155AC2-50CF-016D-0C98-0FA07E4EE6B8}"/>
                </a:ext>
              </a:extLst>
            </p:cNvPr>
            <p:cNvSpPr/>
            <p:nvPr/>
          </p:nvSpPr>
          <p:spPr>
            <a:xfrm>
              <a:off x="8712278" y="1679144"/>
              <a:ext cx="145972" cy="233524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</p:grp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589D4D15-20DC-B09B-F24B-62C9000BDEA5}"/>
              </a:ext>
            </a:extLst>
          </p:cNvPr>
          <p:cNvSpPr txBox="1"/>
          <p:nvPr/>
        </p:nvSpPr>
        <p:spPr>
          <a:xfrm>
            <a:off x="7755051" y="1812830"/>
            <a:ext cx="748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</a:rPr>
              <a:t>Proton beam</a:t>
            </a:r>
            <a:endParaRPr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6F46C862-07E0-EC39-233F-E7D053D3A218}"/>
              </a:ext>
            </a:extLst>
          </p:cNvPr>
          <p:cNvSpPr txBox="1"/>
          <p:nvPr/>
        </p:nvSpPr>
        <p:spPr>
          <a:xfrm>
            <a:off x="6765383" y="2538777"/>
            <a:ext cx="1089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</a:rPr>
              <a:t>Accelerator</a:t>
            </a:r>
            <a:endParaRPr lang="ja-JP" altLang="en-US" sz="1200" dirty="0">
              <a:solidFill>
                <a:srgbClr val="FF0000"/>
              </a:solidFill>
            </a:endParaRPr>
          </a:p>
        </p:txBody>
      </p:sp>
      <p:pic>
        <p:nvPicPr>
          <p:cNvPr id="36" name="Picture 2" descr="http://common.intra.riken.jp/assets/dept/pro/files/others/jp/data/logo/symbol4_150.gif">
            <a:extLst>
              <a:ext uri="{FF2B5EF4-FFF2-40B4-BE49-F238E27FC236}">
                <a16:creationId xmlns:a16="http://schemas.microsoft.com/office/drawing/2014/main" id="{E6BE01F1-F4B1-37B1-AA48-7D47BB5E3B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99" b="-18672"/>
          <a:stretch/>
        </p:blipFill>
        <p:spPr bwMode="auto">
          <a:xfrm>
            <a:off x="10044490" y="6338930"/>
            <a:ext cx="337779" cy="52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556BB88C-B347-1D33-05CB-60F3DB2EFE5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560" r="14730"/>
          <a:stretch/>
        </p:blipFill>
        <p:spPr>
          <a:xfrm>
            <a:off x="9469358" y="6290194"/>
            <a:ext cx="485804" cy="567806"/>
          </a:xfrm>
          <a:prstGeom prst="rect">
            <a:avLst/>
          </a:prstGeom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DAAFA090-0B35-E7A5-311F-EF4F68330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573" y="6364608"/>
            <a:ext cx="353457" cy="352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図 39" descr="空港のターミナル&#10;&#10;中程度の精度で自動的に生成された説明">
            <a:extLst>
              <a:ext uri="{FF2B5EF4-FFF2-40B4-BE49-F238E27FC236}">
                <a16:creationId xmlns:a16="http://schemas.microsoft.com/office/drawing/2014/main" id="{63B62B20-1DA0-4CF3-B93C-4E24608C0C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35" y="1134669"/>
            <a:ext cx="3100394" cy="2192283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CC5F1DC-3EA4-B9DB-C00E-D162A843217E}"/>
              </a:ext>
            </a:extLst>
          </p:cNvPr>
          <p:cNvSpPr txBox="1"/>
          <p:nvPr/>
        </p:nvSpPr>
        <p:spPr>
          <a:xfrm>
            <a:off x="3241764" y="2847928"/>
            <a:ext cx="118826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b="1" dirty="0">
                <a:solidFill>
                  <a:srgbClr val="FFFF00"/>
                </a:solidFill>
              </a:rPr>
              <a:t>Shield</a:t>
            </a:r>
            <a:r>
              <a:rPr lang="en-US" altLang="ja-JP" sz="1050" b="1" dirty="0">
                <a:solidFill>
                  <a:srgbClr val="FFFF00"/>
                </a:solidFill>
              </a:rPr>
              <a:t> &amp;</a:t>
            </a:r>
          </a:p>
          <a:p>
            <a:pPr algn="ctr"/>
            <a:r>
              <a:rPr lang="en-US" altLang="ja-JP" sz="1050" b="1" dirty="0">
                <a:solidFill>
                  <a:srgbClr val="FFFF00"/>
                </a:solidFill>
              </a:rPr>
              <a:t>Detector</a:t>
            </a:r>
            <a:endParaRPr lang="ja-JP" altLang="en-US" sz="1050" b="1" dirty="0">
              <a:solidFill>
                <a:srgbClr val="FFFF00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F7BBB2D-8A17-6865-6E63-5BE7AB9889D8}"/>
              </a:ext>
            </a:extLst>
          </p:cNvPr>
          <p:cNvSpPr txBox="1"/>
          <p:nvPr/>
        </p:nvSpPr>
        <p:spPr>
          <a:xfrm>
            <a:off x="2863352" y="2554213"/>
            <a:ext cx="10142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b="1" dirty="0">
                <a:solidFill>
                  <a:srgbClr val="FF0000"/>
                </a:solidFill>
              </a:rPr>
              <a:t>Accelerator</a:t>
            </a:r>
            <a:endParaRPr lang="ja-JP" altLang="en-US" sz="1200" b="1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18A170D-7968-68EA-E666-6D4D7BDD4A9F}"/>
              </a:ext>
            </a:extLst>
          </p:cNvPr>
          <p:cNvSpPr txBox="1"/>
          <p:nvPr/>
        </p:nvSpPr>
        <p:spPr>
          <a:xfrm>
            <a:off x="3016569" y="2122677"/>
            <a:ext cx="353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b="1" dirty="0">
                <a:solidFill>
                  <a:srgbClr val="FF0000"/>
                </a:solidFill>
              </a:rPr>
              <a:t>I.S.</a:t>
            </a:r>
            <a:endParaRPr lang="ja-JP" altLang="en-US" sz="1200" b="1" dirty="0">
              <a:solidFill>
                <a:srgbClr val="FF0000"/>
              </a:solidFill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FDEDB2E3-B2B1-626B-3762-E7ACEE04BCCB}"/>
              </a:ext>
            </a:extLst>
          </p:cNvPr>
          <p:cNvSpPr txBox="1"/>
          <p:nvPr/>
        </p:nvSpPr>
        <p:spPr>
          <a:xfrm>
            <a:off x="2147257" y="1881759"/>
            <a:ext cx="1188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b="1" dirty="0">
                <a:solidFill>
                  <a:srgbClr val="7030A0"/>
                </a:solidFill>
              </a:rPr>
              <a:t>Amplifiers</a:t>
            </a:r>
            <a:endParaRPr lang="ja-JP" altLang="en-US" sz="1200" b="1" dirty="0">
              <a:solidFill>
                <a:srgbClr val="7030A0"/>
              </a:solidFill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A841729B-1978-1144-ABAA-DB79E6B885DE}"/>
              </a:ext>
            </a:extLst>
          </p:cNvPr>
          <p:cNvSpPr txBox="1"/>
          <p:nvPr/>
        </p:nvSpPr>
        <p:spPr>
          <a:xfrm>
            <a:off x="1782233" y="1951284"/>
            <a:ext cx="7193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b="1" dirty="0">
                <a:solidFill>
                  <a:srgbClr val="0070C0"/>
                </a:solidFill>
              </a:rPr>
              <a:t>Chillers</a:t>
            </a:r>
            <a:endParaRPr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20" name="タイトル 13">
            <a:extLst>
              <a:ext uri="{FF2B5EF4-FFF2-40B4-BE49-F238E27FC236}">
                <a16:creationId xmlns:a16="http://schemas.microsoft.com/office/drawing/2014/main" id="{36C8FCAF-6D6F-8336-1654-20E63FAC3C0A}"/>
              </a:ext>
            </a:extLst>
          </p:cNvPr>
          <p:cNvSpPr txBox="1">
            <a:spLocks/>
          </p:cNvSpPr>
          <p:nvPr/>
        </p:nvSpPr>
        <p:spPr>
          <a:xfrm>
            <a:off x="103411" y="27858"/>
            <a:ext cx="8926830" cy="98361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>
                <a:solidFill>
                  <a:srgbClr val="9933FF"/>
                </a:solidFill>
              </a:rPr>
              <a:t>RANS-III</a:t>
            </a:r>
            <a:r>
              <a:rPr lang="ja-JP" altLang="en-US" sz="3200" dirty="0"/>
              <a:t> </a:t>
            </a:r>
            <a:r>
              <a:rPr lang="en-US" altLang="ja-JP" sz="3200" dirty="0"/>
              <a:t>development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578580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33D25FB8-D0A6-12C5-7CCA-DDC30890BB27}"/>
              </a:ext>
            </a:extLst>
          </p:cNvPr>
          <p:cNvGrpSpPr/>
          <p:nvPr/>
        </p:nvGrpSpPr>
        <p:grpSpPr>
          <a:xfrm>
            <a:off x="5159752" y="2109963"/>
            <a:ext cx="5508251" cy="3694413"/>
            <a:chOff x="6668673" y="2144796"/>
            <a:chExt cx="7186262" cy="4819865"/>
          </a:xfrm>
        </p:grpSpPr>
        <p:pic>
          <p:nvPicPr>
            <p:cNvPr id="16" name="図 15" descr="ダイアグラム&#10;&#10;自動的に生成された説明">
              <a:extLst>
                <a:ext uri="{FF2B5EF4-FFF2-40B4-BE49-F238E27FC236}">
                  <a16:creationId xmlns:a16="http://schemas.microsoft.com/office/drawing/2014/main" id="{67EC7E6C-74F2-495B-5135-8F459442DA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3287" r="47566"/>
            <a:stretch/>
          </p:blipFill>
          <p:spPr>
            <a:xfrm>
              <a:off x="6668673" y="2590156"/>
              <a:ext cx="5664873" cy="4267844"/>
            </a:xfrm>
            <a:prstGeom prst="rect">
              <a:avLst/>
            </a:prstGeom>
          </p:spPr>
        </p:pic>
        <p:cxnSp>
          <p:nvCxnSpPr>
            <p:cNvPr id="17" name="直線矢印コネクタ 16">
              <a:extLst>
                <a:ext uri="{FF2B5EF4-FFF2-40B4-BE49-F238E27FC236}">
                  <a16:creationId xmlns:a16="http://schemas.microsoft.com/office/drawing/2014/main" id="{5580D558-2071-C55A-B92B-8DCD983DF9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56340" y="3292689"/>
              <a:ext cx="856492" cy="529339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8C44CEFD-D006-DDB6-412B-283D651239AD}"/>
                </a:ext>
              </a:extLst>
            </p:cNvPr>
            <p:cNvSpPr txBox="1"/>
            <p:nvPr/>
          </p:nvSpPr>
          <p:spPr>
            <a:xfrm>
              <a:off x="11472213" y="3974428"/>
              <a:ext cx="1707708" cy="7629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Lithium target</a:t>
              </a:r>
              <a:endParaRPr kumimoji="1" lang="ja-JP" altLang="en-US" sz="1600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  <p:cxnSp>
          <p:nvCxnSpPr>
            <p:cNvPr id="19" name="直線矢印コネクタ 18">
              <a:extLst>
                <a:ext uri="{FF2B5EF4-FFF2-40B4-BE49-F238E27FC236}">
                  <a16:creationId xmlns:a16="http://schemas.microsoft.com/office/drawing/2014/main" id="{1B12BFA0-3961-6475-D276-680129096C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52939" y="2809575"/>
              <a:ext cx="701094" cy="572848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59BCF6C2-8D10-CAB7-E38C-A60F6935FECF}"/>
                </a:ext>
              </a:extLst>
            </p:cNvPr>
            <p:cNvSpPr txBox="1"/>
            <p:nvPr/>
          </p:nvSpPr>
          <p:spPr>
            <a:xfrm>
              <a:off x="11315626" y="3089574"/>
              <a:ext cx="1960308" cy="4416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Shield(lead)</a:t>
              </a:r>
              <a:endParaRPr kumimoji="1" lang="ja-JP" altLang="en-US" sz="1600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  <p:cxnSp>
          <p:nvCxnSpPr>
            <p:cNvPr id="21" name="直線矢印コネクタ 20">
              <a:extLst>
                <a:ext uri="{FF2B5EF4-FFF2-40B4-BE49-F238E27FC236}">
                  <a16:creationId xmlns:a16="http://schemas.microsoft.com/office/drawing/2014/main" id="{95CAE90C-3B4E-5165-85E9-21654BF009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19821" y="4359139"/>
              <a:ext cx="1911885" cy="492041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6AEF3B60-DE9A-A14C-91F4-BAA7E48C6BBA}"/>
                </a:ext>
              </a:extLst>
            </p:cNvPr>
            <p:cNvSpPr txBox="1"/>
            <p:nvPr/>
          </p:nvSpPr>
          <p:spPr>
            <a:xfrm>
              <a:off x="11300625" y="2574730"/>
              <a:ext cx="1981185" cy="4416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Shield(BPE)</a:t>
              </a:r>
              <a:endParaRPr kumimoji="1" lang="ja-JP" altLang="en-US" sz="1600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B545B3E3-2952-FABF-B2BE-17BC62E49F07}"/>
                </a:ext>
              </a:extLst>
            </p:cNvPr>
            <p:cNvSpPr txBox="1"/>
            <p:nvPr/>
          </p:nvSpPr>
          <p:spPr>
            <a:xfrm>
              <a:off x="12079867" y="5762272"/>
              <a:ext cx="1775068" cy="7629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Collimator</a:t>
              </a:r>
              <a:r>
                <a:rPr kumimoji="1" lang="ja-JP" altLang="en-US" sz="160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（</a:t>
              </a:r>
              <a:r>
                <a:rPr kumimoji="1" lang="en-US" altLang="ja-JP" sz="160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BPE</a:t>
              </a:r>
              <a:r>
                <a:rPr kumimoji="1" lang="ja-JP" altLang="en-US" sz="160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）</a:t>
              </a:r>
            </a:p>
          </p:txBody>
        </p:sp>
        <p:cxnSp>
          <p:nvCxnSpPr>
            <p:cNvPr id="24" name="直線矢印コネクタ 23">
              <a:extLst>
                <a:ext uri="{FF2B5EF4-FFF2-40B4-BE49-F238E27FC236}">
                  <a16:creationId xmlns:a16="http://schemas.microsoft.com/office/drawing/2014/main" id="{AD0AC24D-F917-A9B3-F62C-70AE861120F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76494" y="5506191"/>
              <a:ext cx="2003373" cy="526958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矢印コネクタ 24">
              <a:extLst>
                <a:ext uri="{FF2B5EF4-FFF2-40B4-BE49-F238E27FC236}">
                  <a16:creationId xmlns:a16="http://schemas.microsoft.com/office/drawing/2014/main" id="{4F1B398B-52CA-2375-66B4-F8D82CA3FA8B}"/>
                </a:ext>
              </a:extLst>
            </p:cNvPr>
            <p:cNvCxnSpPr>
              <a:cxnSpLocks/>
            </p:cNvCxnSpPr>
            <p:nvPr/>
          </p:nvCxnSpPr>
          <p:spPr>
            <a:xfrm>
              <a:off x="9557039" y="2354429"/>
              <a:ext cx="0" cy="236964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CC2F688B-9774-42C4-EAB9-3A86ABC19F1D}"/>
                </a:ext>
              </a:extLst>
            </p:cNvPr>
            <p:cNvSpPr txBox="1"/>
            <p:nvPr/>
          </p:nvSpPr>
          <p:spPr>
            <a:xfrm>
              <a:off x="9675238" y="2144796"/>
              <a:ext cx="1181335" cy="4416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Proton</a:t>
              </a:r>
              <a:endParaRPr kumimoji="1" lang="ja-JP" altLang="en-US" sz="1600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  <p:cxnSp>
          <p:nvCxnSpPr>
            <p:cNvPr id="27" name="直線矢印コネクタ 26">
              <a:extLst>
                <a:ext uri="{FF2B5EF4-FFF2-40B4-BE49-F238E27FC236}">
                  <a16:creationId xmlns:a16="http://schemas.microsoft.com/office/drawing/2014/main" id="{43C35AAC-A4BD-159A-3FB7-EDD1C238E169}"/>
                </a:ext>
              </a:extLst>
            </p:cNvPr>
            <p:cNvCxnSpPr>
              <a:cxnSpLocks/>
            </p:cNvCxnSpPr>
            <p:nvPr/>
          </p:nvCxnSpPr>
          <p:spPr>
            <a:xfrm>
              <a:off x="9574767" y="4919027"/>
              <a:ext cx="0" cy="1379085"/>
            </a:xfrm>
            <a:prstGeom prst="straightConnector1">
              <a:avLst/>
            </a:prstGeom>
            <a:ln w="57150">
              <a:solidFill>
                <a:srgbClr val="FF09E2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EB068160-18FC-9DB6-A26C-F04D9368F77C}"/>
                </a:ext>
              </a:extLst>
            </p:cNvPr>
            <p:cNvSpPr txBox="1"/>
            <p:nvPr/>
          </p:nvSpPr>
          <p:spPr>
            <a:xfrm>
              <a:off x="9654567" y="5925403"/>
              <a:ext cx="1387223" cy="4416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Neutron</a:t>
              </a:r>
              <a:endParaRPr kumimoji="1" lang="ja-JP" altLang="en-US" sz="1600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6252CE97-7388-3E35-51B9-2A7B26376F95}"/>
                </a:ext>
              </a:extLst>
            </p:cNvPr>
            <p:cNvSpPr txBox="1"/>
            <p:nvPr/>
          </p:nvSpPr>
          <p:spPr>
            <a:xfrm>
              <a:off x="8862879" y="6522971"/>
              <a:ext cx="1911880" cy="4416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   1110</a:t>
              </a:r>
              <a:endParaRPr kumimoji="1" lang="ja-JP" altLang="en-US" sz="1600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</p:grpSp>
      <p:pic>
        <p:nvPicPr>
          <p:cNvPr id="31" name="図 30" descr="座る, ケーキ, テーブル, 車 が含まれている画像&#10;&#10;自動的に生成された説明">
            <a:extLst>
              <a:ext uri="{FF2B5EF4-FFF2-40B4-BE49-F238E27FC236}">
                <a16:creationId xmlns:a16="http://schemas.microsoft.com/office/drawing/2014/main" id="{8386F280-0068-6254-C644-87EB3051C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828" y="3058600"/>
            <a:ext cx="2676921" cy="2007691"/>
          </a:xfrm>
          <a:prstGeom prst="rect">
            <a:avLst/>
          </a:prstGeom>
        </p:spPr>
      </p:pic>
      <p:pic>
        <p:nvPicPr>
          <p:cNvPr id="43" name="Picture 2" descr="http://common.intra.riken.jp/assets/dept/pro/files/others/jp/data/logo/symbol4_150.gif">
            <a:extLst>
              <a:ext uri="{FF2B5EF4-FFF2-40B4-BE49-F238E27FC236}">
                <a16:creationId xmlns:a16="http://schemas.microsoft.com/office/drawing/2014/main" id="{73B281E5-9F27-AFE6-FA26-6E2942CD0B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99" b="-18672"/>
          <a:stretch/>
        </p:blipFill>
        <p:spPr bwMode="auto">
          <a:xfrm>
            <a:off x="9997725" y="6140558"/>
            <a:ext cx="460962" cy="71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38466F9D-04C5-ED13-4505-FEA54B608D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60" r="14730"/>
          <a:stretch/>
        </p:blipFill>
        <p:spPr>
          <a:xfrm>
            <a:off x="9231502" y="6060597"/>
            <a:ext cx="647738" cy="757075"/>
          </a:xfrm>
          <a:prstGeom prst="rect">
            <a:avLst/>
          </a:prstGeom>
        </p:spPr>
      </p:pic>
      <p:sp>
        <p:nvSpPr>
          <p:cNvPr id="45" name="タイトル 13">
            <a:extLst>
              <a:ext uri="{FF2B5EF4-FFF2-40B4-BE49-F238E27FC236}">
                <a16:creationId xmlns:a16="http://schemas.microsoft.com/office/drawing/2014/main" id="{34127C31-A3B4-4EAA-0F5A-54094B995A29}"/>
              </a:ext>
            </a:extLst>
          </p:cNvPr>
          <p:cNvSpPr txBox="1">
            <a:spLocks/>
          </p:cNvSpPr>
          <p:nvPr/>
        </p:nvSpPr>
        <p:spPr>
          <a:xfrm>
            <a:off x="1632585" y="207342"/>
            <a:ext cx="8926830" cy="98361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>
                <a:solidFill>
                  <a:srgbClr val="9933FF"/>
                </a:solidFill>
              </a:rPr>
              <a:t>RANS-III</a:t>
            </a:r>
            <a:r>
              <a:rPr lang="ja-JP" altLang="en-US" sz="3200"/>
              <a:t> </a:t>
            </a:r>
            <a:r>
              <a:rPr lang="en-US" altLang="ja-JP" sz="3200"/>
              <a:t>lightweight target shield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9594878-D6F2-4C84-5E84-7DD1B912A2F0}"/>
              </a:ext>
            </a:extLst>
          </p:cNvPr>
          <p:cNvGrpSpPr/>
          <p:nvPr/>
        </p:nvGrpSpPr>
        <p:grpSpPr>
          <a:xfrm>
            <a:off x="2077240" y="1518863"/>
            <a:ext cx="2882433" cy="1147178"/>
            <a:chOff x="4602285" y="1231023"/>
            <a:chExt cx="3843244" cy="1529571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C1BC7C9C-2DAA-3194-F948-D489B16F97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3129" r="18045"/>
            <a:stretch/>
          </p:blipFill>
          <p:spPr>
            <a:xfrm>
              <a:off x="4602285" y="1231023"/>
              <a:ext cx="3843244" cy="1529571"/>
            </a:xfrm>
            <a:prstGeom prst="rect">
              <a:avLst/>
            </a:prstGeom>
          </p:spPr>
        </p:pic>
        <p:sp>
          <p:nvSpPr>
            <p:cNvPr id="4" name="四角形: 角を丸くする 3">
              <a:extLst>
                <a:ext uri="{FF2B5EF4-FFF2-40B4-BE49-F238E27FC236}">
                  <a16:creationId xmlns:a16="http://schemas.microsoft.com/office/drawing/2014/main" id="{47AAAEBD-A9BC-F5AF-8E9A-3C4BB4145A48}"/>
                </a:ext>
              </a:extLst>
            </p:cNvPr>
            <p:cNvSpPr/>
            <p:nvPr/>
          </p:nvSpPr>
          <p:spPr>
            <a:xfrm>
              <a:off x="5057775" y="2033588"/>
              <a:ext cx="247650" cy="177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0"/>
            </a:p>
          </p:txBody>
        </p: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32273F57-BDC6-C9F1-8581-1078F1584795}"/>
              </a:ext>
            </a:extLst>
          </p:cNvPr>
          <p:cNvGrpSpPr/>
          <p:nvPr/>
        </p:nvGrpSpPr>
        <p:grpSpPr>
          <a:xfrm>
            <a:off x="4367298" y="2091206"/>
            <a:ext cx="214313" cy="160780"/>
            <a:chOff x="7685616" y="2021417"/>
            <a:chExt cx="285750" cy="214373"/>
          </a:xfrm>
        </p:grpSpPr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6985072D-F685-D2DD-E118-868190E9F480}"/>
                </a:ext>
              </a:extLst>
            </p:cNvPr>
            <p:cNvSpPr/>
            <p:nvPr/>
          </p:nvSpPr>
          <p:spPr>
            <a:xfrm>
              <a:off x="7777505" y="2021417"/>
              <a:ext cx="104963" cy="70372"/>
            </a:xfrm>
            <a:prstGeom prst="rec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0"/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71A47391-7D91-2BBE-2B71-5F1262908ED2}"/>
                </a:ext>
              </a:extLst>
            </p:cNvPr>
            <p:cNvSpPr/>
            <p:nvPr/>
          </p:nvSpPr>
          <p:spPr>
            <a:xfrm>
              <a:off x="7738533" y="2045484"/>
              <a:ext cx="180787" cy="150092"/>
            </a:xfrm>
            <a:prstGeom prst="rec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0"/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25F10405-C9A0-6A91-A41A-D7FCD7875A48}"/>
                </a:ext>
              </a:extLst>
            </p:cNvPr>
            <p:cNvSpPr/>
            <p:nvPr/>
          </p:nvSpPr>
          <p:spPr>
            <a:xfrm>
              <a:off x="7685616" y="2130482"/>
              <a:ext cx="285750" cy="105308"/>
            </a:xfrm>
            <a:prstGeom prst="rec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0"/>
            </a:p>
          </p:txBody>
        </p:sp>
      </p:grpSp>
      <p:pic>
        <p:nvPicPr>
          <p:cNvPr id="9" name="図 8">
            <a:extLst>
              <a:ext uri="{FF2B5EF4-FFF2-40B4-BE49-F238E27FC236}">
                <a16:creationId xmlns:a16="http://schemas.microsoft.com/office/drawing/2014/main" id="{02671F27-9748-32B5-6F5A-FC72FEFFACD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9" t="39909" b="28249"/>
          <a:stretch/>
        </p:blipFill>
        <p:spPr>
          <a:xfrm flipH="1">
            <a:off x="2299441" y="1566666"/>
            <a:ext cx="2407299" cy="430094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C9D06E3-76CC-67E7-BA84-0C6B3A468224}"/>
              </a:ext>
            </a:extLst>
          </p:cNvPr>
          <p:cNvSpPr txBox="1"/>
          <p:nvPr/>
        </p:nvSpPr>
        <p:spPr>
          <a:xfrm>
            <a:off x="3642678" y="1045760"/>
            <a:ext cx="8162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050"/>
              <a:t>Accelerator</a:t>
            </a:r>
            <a:endParaRPr kumimoji="1" lang="ja-JP" altLang="en-US" sz="1050"/>
          </a:p>
        </p:txBody>
      </p:sp>
      <p:sp>
        <p:nvSpPr>
          <p:cNvPr id="11" name="右中かっこ 10">
            <a:extLst>
              <a:ext uri="{FF2B5EF4-FFF2-40B4-BE49-F238E27FC236}">
                <a16:creationId xmlns:a16="http://schemas.microsoft.com/office/drawing/2014/main" id="{CE1AFF25-4EA6-1426-1241-D2A07C1CFBD4}"/>
              </a:ext>
            </a:extLst>
          </p:cNvPr>
          <p:cNvSpPr/>
          <p:nvPr/>
        </p:nvSpPr>
        <p:spPr>
          <a:xfrm rot="16200000">
            <a:off x="3964127" y="941940"/>
            <a:ext cx="204219" cy="827935"/>
          </a:xfrm>
          <a:prstGeom prst="rightBrace">
            <a:avLst>
              <a:gd name="adj1" fmla="val 8333"/>
              <a:gd name="adj2" fmla="val 5194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12" name="矢印: 下 11">
            <a:extLst>
              <a:ext uri="{FF2B5EF4-FFF2-40B4-BE49-F238E27FC236}">
                <a16:creationId xmlns:a16="http://schemas.microsoft.com/office/drawing/2014/main" id="{2C6DFB01-B51B-5A4F-6139-E2F781DD1AAB}"/>
              </a:ext>
            </a:extLst>
          </p:cNvPr>
          <p:cNvSpPr/>
          <p:nvPr/>
        </p:nvSpPr>
        <p:spPr>
          <a:xfrm>
            <a:off x="4374966" y="2281006"/>
            <a:ext cx="206645" cy="233117"/>
          </a:xfrm>
          <a:prstGeom prst="downArrow">
            <a:avLst/>
          </a:prstGeom>
          <a:solidFill>
            <a:srgbClr val="ED7D31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5AC34C6-5B24-278C-3B4E-EC3D3A6BD476}"/>
              </a:ext>
            </a:extLst>
          </p:cNvPr>
          <p:cNvSpPr txBox="1"/>
          <p:nvPr/>
        </p:nvSpPr>
        <p:spPr>
          <a:xfrm>
            <a:off x="4107195" y="2514123"/>
            <a:ext cx="772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>
                <a:solidFill>
                  <a:schemeClr val="accent2">
                    <a:lumMod val="75000"/>
                  </a:schemeClr>
                </a:solidFill>
              </a:rPr>
              <a:t>Neutron</a:t>
            </a:r>
            <a:endParaRPr kumimoji="1" lang="ja-JP" altLang="en-US" sz="120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7B206D00-82EC-1682-64C4-CF53EC7A029C}"/>
              </a:ext>
            </a:extLst>
          </p:cNvPr>
          <p:cNvSpPr/>
          <p:nvPr/>
        </p:nvSpPr>
        <p:spPr>
          <a:xfrm>
            <a:off x="6368282" y="4578674"/>
            <a:ext cx="377610" cy="63565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E520CF84-C388-4FDF-C527-5F7435279536}"/>
              </a:ext>
            </a:extLst>
          </p:cNvPr>
          <p:cNvSpPr/>
          <p:nvPr/>
        </p:nvSpPr>
        <p:spPr>
          <a:xfrm>
            <a:off x="6807058" y="4882747"/>
            <a:ext cx="1174892" cy="34518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46F75EA-D864-EC06-B3A1-D5081262FE2A}"/>
              </a:ext>
            </a:extLst>
          </p:cNvPr>
          <p:cNvSpPr txBox="1"/>
          <p:nvPr/>
        </p:nvSpPr>
        <p:spPr>
          <a:xfrm>
            <a:off x="5897070" y="5610916"/>
            <a:ext cx="1005529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>
                <a:latin typeface="游ゴシック" panose="020B0400000000000000" pitchFamily="50" charset="-128"/>
                <a:ea typeface="游ゴシック" panose="020B0400000000000000" pitchFamily="50" charset="-128"/>
              </a:rPr>
              <a:t>Detector space</a:t>
            </a:r>
            <a:endParaRPr kumimoji="1" lang="ja-JP" altLang="en-US" sz="160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C3F874E1-F838-2562-9D51-066BCDC933A7}"/>
              </a:ext>
            </a:extLst>
          </p:cNvPr>
          <p:cNvCxnSpPr>
            <a:cxnSpLocks/>
          </p:cNvCxnSpPr>
          <p:nvPr/>
        </p:nvCxnSpPr>
        <p:spPr>
          <a:xfrm flipV="1">
            <a:off x="6263656" y="5210427"/>
            <a:ext cx="238042" cy="4345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AF81C37E-6EB7-1F82-7220-5050FBFE2772}"/>
              </a:ext>
            </a:extLst>
          </p:cNvPr>
          <p:cNvCxnSpPr>
            <a:cxnSpLocks/>
          </p:cNvCxnSpPr>
          <p:nvPr/>
        </p:nvCxnSpPr>
        <p:spPr>
          <a:xfrm flipV="1">
            <a:off x="6272683" y="5181785"/>
            <a:ext cx="702227" cy="4733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4449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3">
            <a:extLst>
              <a:ext uri="{FF2B5EF4-FFF2-40B4-BE49-F238E27FC236}">
                <a16:creationId xmlns:a16="http://schemas.microsoft.com/office/drawing/2014/main" id="{9778AA4F-DB97-2C27-098E-297DB4A7A4CC}"/>
              </a:ext>
            </a:extLst>
          </p:cNvPr>
          <p:cNvSpPr txBox="1">
            <a:spLocks/>
          </p:cNvSpPr>
          <p:nvPr/>
        </p:nvSpPr>
        <p:spPr>
          <a:xfrm>
            <a:off x="546982" y="246832"/>
            <a:ext cx="8926830" cy="98361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>
                <a:solidFill>
                  <a:srgbClr val="9933FF"/>
                </a:solidFill>
              </a:rPr>
              <a:t>RANS-III</a:t>
            </a:r>
            <a:r>
              <a:rPr lang="ja-JP" altLang="en-US" sz="3200" dirty="0"/>
              <a:t> </a:t>
            </a:r>
            <a:r>
              <a:rPr lang="en-US" altLang="ja-JP" sz="3200" dirty="0"/>
              <a:t>on-board installation</a:t>
            </a:r>
          </a:p>
        </p:txBody>
      </p:sp>
      <p:pic>
        <p:nvPicPr>
          <p:cNvPr id="7" name="図 6" descr="トラック, 道路, 屋外, 建設 が含まれている画像&#10;&#10;自動的に生成された説明">
            <a:extLst>
              <a:ext uri="{FF2B5EF4-FFF2-40B4-BE49-F238E27FC236}">
                <a16:creationId xmlns:a16="http://schemas.microsoft.com/office/drawing/2014/main" id="{64A82C94-7118-D8D2-D4F2-D814EA632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15" y="1510635"/>
            <a:ext cx="3503924" cy="2627944"/>
          </a:xfrm>
          <a:prstGeom prst="rect">
            <a:avLst/>
          </a:prstGeom>
        </p:spPr>
      </p:pic>
      <p:pic>
        <p:nvPicPr>
          <p:cNvPr id="11" name="図 10" descr="屋内, キッチン, テーブル, 流し が含まれている画像&#10;&#10;自動的に生成された説明">
            <a:extLst>
              <a:ext uri="{FF2B5EF4-FFF2-40B4-BE49-F238E27FC236}">
                <a16:creationId xmlns:a16="http://schemas.microsoft.com/office/drawing/2014/main" id="{5AEA7288-7556-630B-4119-4C86B35E5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073" y="1510633"/>
            <a:ext cx="3503927" cy="2627946"/>
          </a:xfrm>
          <a:prstGeom prst="rect">
            <a:avLst/>
          </a:prstGeom>
        </p:spPr>
      </p:pic>
      <p:pic>
        <p:nvPicPr>
          <p:cNvPr id="13" name="図 12" descr="屋内, 戸棚, 男, 人 が含まれている画像&#10;&#10;自動的に生成された説明">
            <a:extLst>
              <a:ext uri="{FF2B5EF4-FFF2-40B4-BE49-F238E27FC236}">
                <a16:creationId xmlns:a16="http://schemas.microsoft.com/office/drawing/2014/main" id="{86E7D40B-578F-093B-0C0E-5583BBEFD6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883" y="1510633"/>
            <a:ext cx="3503927" cy="2627946"/>
          </a:xfrm>
          <a:prstGeom prst="rect">
            <a:avLst/>
          </a:prstGeom>
        </p:spPr>
      </p:pic>
      <p:pic>
        <p:nvPicPr>
          <p:cNvPr id="2" name="Picture 2" descr="http://common.intra.riken.jp/assets/dept/pro/files/others/jp/data/logo/symbol4_150.gif">
            <a:extLst>
              <a:ext uri="{FF2B5EF4-FFF2-40B4-BE49-F238E27FC236}">
                <a16:creationId xmlns:a16="http://schemas.microsoft.com/office/drawing/2014/main" id="{68833733-C023-3297-3A23-EC51BC0DC3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99" b="-18672"/>
          <a:stretch/>
        </p:blipFill>
        <p:spPr bwMode="auto">
          <a:xfrm>
            <a:off x="11555343" y="6143850"/>
            <a:ext cx="460962" cy="71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E616C6C-90E3-64E9-F7B4-2C0FC21743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560" r="14730"/>
          <a:stretch/>
        </p:blipFill>
        <p:spPr>
          <a:xfrm>
            <a:off x="10789120" y="6063889"/>
            <a:ext cx="647738" cy="75707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48CE371-855C-0757-4888-BC846886D76A}"/>
              </a:ext>
            </a:extLst>
          </p:cNvPr>
          <p:cNvSpPr txBox="1"/>
          <p:nvPr/>
        </p:nvSpPr>
        <p:spPr>
          <a:xfrm>
            <a:off x="2989503" y="4360962"/>
            <a:ext cx="11504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b="1"/>
              <a:t>May 2024</a:t>
            </a:r>
            <a:endParaRPr kumimoji="1" lang="ja-JP" altLang="en-US" b="1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BE544AC-E38B-1C15-9A1F-1B3CFE6A4894}"/>
              </a:ext>
            </a:extLst>
          </p:cNvPr>
          <p:cNvSpPr txBox="1"/>
          <p:nvPr/>
        </p:nvSpPr>
        <p:spPr>
          <a:xfrm>
            <a:off x="6901597" y="4418766"/>
            <a:ext cx="11504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b="1"/>
              <a:t>Jun. 2024</a:t>
            </a:r>
            <a:endParaRPr kumimoji="1" lang="ja-JP" altLang="en-US" b="1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C80A13F-BBEA-63BE-A281-E84C05C81151}"/>
              </a:ext>
            </a:extLst>
          </p:cNvPr>
          <p:cNvSpPr txBox="1"/>
          <p:nvPr/>
        </p:nvSpPr>
        <p:spPr>
          <a:xfrm>
            <a:off x="10635373" y="4418766"/>
            <a:ext cx="11504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b="1"/>
              <a:t>Jul. 2024</a:t>
            </a:r>
            <a:endParaRPr kumimoji="1" lang="ja-JP" altLang="en-US" b="1"/>
          </a:p>
        </p:txBody>
      </p:sp>
    </p:spTree>
    <p:extLst>
      <p:ext uri="{BB962C8B-B14F-4D97-AF65-F5344CB8AC3E}">
        <p14:creationId xmlns:p14="http://schemas.microsoft.com/office/powerpoint/2010/main" val="1501407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1C6351-4F3F-97C4-C3D9-D4B971D2C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672" y="2685850"/>
            <a:ext cx="6194625" cy="1325563"/>
          </a:xfrm>
        </p:spPr>
        <p:txBody>
          <a:bodyPr/>
          <a:lstStyle/>
          <a:p>
            <a:r>
              <a:rPr kumimoji="1" lang="en-US" altLang="ja-JP" u="sng"/>
              <a:t>RIKEN Accelerator-driven Neutron Systems (RANS)</a:t>
            </a:r>
            <a:endParaRPr kumimoji="1" lang="ja-JP" altLang="en-US" u="sng"/>
          </a:p>
        </p:txBody>
      </p:sp>
      <p:pic>
        <p:nvPicPr>
          <p:cNvPr id="3" name="Picture 2" descr="http://common.intra.riken.jp/assets/dept/pro/files/others/jp/data/logo/symbol4_150.gif">
            <a:extLst>
              <a:ext uri="{FF2B5EF4-FFF2-40B4-BE49-F238E27FC236}">
                <a16:creationId xmlns:a16="http://schemas.microsoft.com/office/drawing/2014/main" id="{81814C16-8701-817A-28F0-D259BD69EA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99" b="-18672"/>
          <a:stretch/>
        </p:blipFill>
        <p:spPr bwMode="auto">
          <a:xfrm>
            <a:off x="9997725" y="6140558"/>
            <a:ext cx="460962" cy="71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CCB6003-EFFE-C545-F64F-3140F707E2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60" r="14730"/>
          <a:stretch/>
        </p:blipFill>
        <p:spPr>
          <a:xfrm>
            <a:off x="9231502" y="6060597"/>
            <a:ext cx="647738" cy="75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5663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http://common.intra.riken.jp/assets/dept/pro/files/others/jp/data/logo/symbol4_150.gif">
            <a:extLst>
              <a:ext uri="{FF2B5EF4-FFF2-40B4-BE49-F238E27FC236}">
                <a16:creationId xmlns:a16="http://schemas.microsoft.com/office/drawing/2014/main" id="{73B281E5-9F27-AFE6-FA26-6E2942CD0B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99" b="-18672"/>
          <a:stretch/>
        </p:blipFill>
        <p:spPr bwMode="auto">
          <a:xfrm>
            <a:off x="11242325" y="6180886"/>
            <a:ext cx="460962" cy="71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38466F9D-04C5-ED13-4505-FEA54B608D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60" r="14730"/>
          <a:stretch/>
        </p:blipFill>
        <p:spPr>
          <a:xfrm>
            <a:off x="10476102" y="6100925"/>
            <a:ext cx="647738" cy="757075"/>
          </a:xfrm>
          <a:prstGeom prst="rect">
            <a:avLst/>
          </a:prstGeom>
        </p:spPr>
      </p:pic>
      <p:sp>
        <p:nvSpPr>
          <p:cNvPr id="45" name="タイトル 13">
            <a:extLst>
              <a:ext uri="{FF2B5EF4-FFF2-40B4-BE49-F238E27FC236}">
                <a16:creationId xmlns:a16="http://schemas.microsoft.com/office/drawing/2014/main" id="{34127C31-A3B4-4EAA-0F5A-54094B995A29}"/>
              </a:ext>
            </a:extLst>
          </p:cNvPr>
          <p:cNvSpPr txBox="1">
            <a:spLocks/>
          </p:cNvSpPr>
          <p:nvPr/>
        </p:nvSpPr>
        <p:spPr>
          <a:xfrm>
            <a:off x="37325" y="208638"/>
            <a:ext cx="8926830" cy="98361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/>
              <a:t>Construction of </a:t>
            </a:r>
            <a:r>
              <a:rPr lang="en-US" altLang="ja-JP" sz="3200" dirty="0">
                <a:solidFill>
                  <a:srgbClr val="9933FF"/>
                </a:solidFill>
              </a:rPr>
              <a:t>RANS-III </a:t>
            </a:r>
            <a:r>
              <a:rPr lang="en-US" altLang="ja-JP" sz="3200" dirty="0"/>
              <a:t>test building</a:t>
            </a:r>
            <a:r>
              <a:rPr lang="ja-JP" altLang="en-US" sz="3200" dirty="0"/>
              <a:t> </a:t>
            </a:r>
            <a:endParaRPr lang="en-US" altLang="ja-JP" sz="3200" dirty="0"/>
          </a:p>
        </p:txBody>
      </p:sp>
      <p:pic>
        <p:nvPicPr>
          <p:cNvPr id="3" name="図 2" descr="フェンスに囲まれている建物&#10;&#10;低い精度で自動的に生成された説明">
            <a:extLst>
              <a:ext uri="{FF2B5EF4-FFF2-40B4-BE49-F238E27FC236}">
                <a16:creationId xmlns:a16="http://schemas.microsoft.com/office/drawing/2014/main" id="{673C2DC7-D1CD-073C-7F71-5D84683DA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586" y="1178486"/>
            <a:ext cx="2347752" cy="176081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E105FA8-E27B-9C34-F966-300E73CBB0B8}"/>
              </a:ext>
            </a:extLst>
          </p:cNvPr>
          <p:cNvSpPr txBox="1"/>
          <p:nvPr/>
        </p:nvSpPr>
        <p:spPr>
          <a:xfrm>
            <a:off x="2497434" y="5958133"/>
            <a:ext cx="6674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Neutron scattering measurements, R</a:t>
            </a:r>
            <a:r>
              <a:rPr lang="ja-JP" altLang="en-US" dirty="0"/>
              <a:t>adiation levels</a:t>
            </a:r>
            <a:r>
              <a:rPr lang="en-US" altLang="ja-JP" dirty="0"/>
              <a:t> and S</a:t>
            </a:r>
            <a:r>
              <a:rPr lang="ja-JP" altLang="en-US" dirty="0"/>
              <a:t>hielding capabilities will be investigated.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B4B5262-E7D4-8573-A47B-E275EAA13DBC}"/>
              </a:ext>
            </a:extLst>
          </p:cNvPr>
          <p:cNvSpPr txBox="1"/>
          <p:nvPr/>
        </p:nvSpPr>
        <p:spPr>
          <a:xfrm>
            <a:off x="6719448" y="331113"/>
            <a:ext cx="32134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Completed </a:t>
            </a:r>
            <a:r>
              <a:rPr lang="ja-JP" altLang="en-US" dirty="0"/>
              <a:t>in </a:t>
            </a:r>
            <a:r>
              <a:rPr lang="en-US" altLang="ja-JP" dirty="0"/>
              <a:t>Jan </a:t>
            </a:r>
            <a:r>
              <a:rPr lang="ja-JP" altLang="en-US" dirty="0"/>
              <a:t>2025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A157328-5EDB-375C-4A8C-7AFA936F33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4549" y="3207254"/>
            <a:ext cx="3725010" cy="2085024"/>
          </a:xfrm>
          <a:prstGeom prst="rect">
            <a:avLst/>
          </a:prstGeom>
        </p:spPr>
      </p:pic>
      <p:pic>
        <p:nvPicPr>
          <p:cNvPr id="5" name="図 4" descr="建物, 地域, フロント, 大きい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91A208C2-FCDB-18D2-9EE2-06AE1E0144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807" y="1178486"/>
            <a:ext cx="2347752" cy="1760814"/>
          </a:xfrm>
          <a:prstGeom prst="rect">
            <a:avLst/>
          </a:prstGeom>
        </p:spPr>
      </p:pic>
      <p:pic>
        <p:nvPicPr>
          <p:cNvPr id="7" name="図 6" descr="空港のターミナル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7BDDD10-735A-37CE-CB67-EDE454717C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513" y="3429000"/>
            <a:ext cx="2347753" cy="1760814"/>
          </a:xfrm>
          <a:prstGeom prst="rect">
            <a:avLst/>
          </a:prstGeom>
        </p:spPr>
      </p:pic>
      <p:pic>
        <p:nvPicPr>
          <p:cNvPr id="9" name="図 8" descr="建物, 屋外, 家, フロント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BED9EFD-4955-A961-BB22-C7E4754921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066" y="1192252"/>
            <a:ext cx="2347752" cy="176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10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897E2-8CA0-40F6-A657-6B004E24EBCA}" type="slidenum">
              <a:rPr lang="ja-JP" altLang="en-US" smtClean="0"/>
              <a:pPr/>
              <a:t>21</a:t>
            </a:fld>
            <a:endParaRPr lang="ja-JP" altLang="en-US"/>
          </a:p>
        </p:txBody>
      </p:sp>
      <p:sp>
        <p:nvSpPr>
          <p:cNvPr id="4" name="フリーフォーム 3"/>
          <p:cNvSpPr/>
          <p:nvPr/>
        </p:nvSpPr>
        <p:spPr>
          <a:xfrm>
            <a:off x="3789658" y="1418380"/>
            <a:ext cx="6878342" cy="3879419"/>
          </a:xfrm>
          <a:custGeom>
            <a:avLst/>
            <a:gdLst>
              <a:gd name="connsiteX0" fmla="*/ 0 w 12228163"/>
              <a:gd name="connsiteY0" fmla="*/ 15498 h 6896745"/>
              <a:gd name="connsiteX1" fmla="*/ 9515960 w 12228163"/>
              <a:gd name="connsiteY1" fmla="*/ 0 h 6896745"/>
              <a:gd name="connsiteX2" fmla="*/ 12228163 w 12228163"/>
              <a:gd name="connsiteY2" fmla="*/ 6896745 h 6896745"/>
              <a:gd name="connsiteX3" fmla="*/ 0 w 12228163"/>
              <a:gd name="connsiteY3" fmla="*/ 15498 h 689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28163" h="6896745">
                <a:moveTo>
                  <a:pt x="0" y="15498"/>
                </a:moveTo>
                <a:lnTo>
                  <a:pt x="9515960" y="0"/>
                </a:lnTo>
                <a:lnTo>
                  <a:pt x="12228163" y="6896745"/>
                </a:lnTo>
                <a:lnTo>
                  <a:pt x="0" y="15498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013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AE43201-45AD-4606-83EE-666E9BE86C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31350" y="1713101"/>
            <a:ext cx="3602933" cy="1458426"/>
          </a:xfrm>
          <a:prstGeom prst="rect">
            <a:avLst/>
          </a:prstGeom>
          <a:ln>
            <a:noFill/>
          </a:ln>
        </p:spPr>
      </p:pic>
      <p:pic>
        <p:nvPicPr>
          <p:cNvPr id="39" name="図 6">
            <a:extLst>
              <a:ext uri="{FF2B5EF4-FFF2-40B4-BE49-F238E27FC236}">
                <a16:creationId xmlns:a16="http://schemas.microsoft.com/office/drawing/2014/main" id="{03022A6C-B963-4367-99D8-F6A12DD81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39" y="2586667"/>
            <a:ext cx="1284000" cy="76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コンテンツ プレースホルダー 2">
            <a:extLst>
              <a:ext uri="{FF2B5EF4-FFF2-40B4-BE49-F238E27FC236}">
                <a16:creationId xmlns:a16="http://schemas.microsoft.com/office/drawing/2014/main" id="{BC595EF9-7CE5-423A-9A1B-6D50FD79B244}"/>
              </a:ext>
            </a:extLst>
          </p:cNvPr>
          <p:cNvSpPr txBox="1">
            <a:spLocks/>
          </p:cNvSpPr>
          <p:nvPr/>
        </p:nvSpPr>
        <p:spPr bwMode="auto">
          <a:xfrm>
            <a:off x="1352525" y="113281"/>
            <a:ext cx="9261565" cy="634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ja-JP" sz="2800" b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RANS summary</a:t>
            </a:r>
            <a:endParaRPr lang="ja-JP" altLang="en-US" sz="2800" b="1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42" name="図 41">
            <a:extLst>
              <a:ext uri="{FF2B5EF4-FFF2-40B4-BE49-F238E27FC236}">
                <a16:creationId xmlns:a16="http://schemas.microsoft.com/office/drawing/2014/main" id="{C16B2F04-96D3-4DCA-9E2F-D4EF277F8D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321" y="3473742"/>
            <a:ext cx="1162021" cy="871515"/>
          </a:xfrm>
          <a:prstGeom prst="rect">
            <a:avLst/>
          </a:prstGeom>
        </p:spPr>
      </p:pic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ADD820CA-B620-40B5-8883-EB76B712A7DF}"/>
              </a:ext>
            </a:extLst>
          </p:cNvPr>
          <p:cNvGrpSpPr>
            <a:grpSpLocks noChangeAspect="1"/>
          </p:cNvGrpSpPr>
          <p:nvPr/>
        </p:nvGrpSpPr>
        <p:grpSpPr>
          <a:xfrm>
            <a:off x="7909812" y="2903461"/>
            <a:ext cx="1254831" cy="552224"/>
            <a:chOff x="5479173" y="4189980"/>
            <a:chExt cx="2309882" cy="1016528"/>
          </a:xfrm>
        </p:grpSpPr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EFCA1917-7108-4262-8D03-5CA4DEC6395C}"/>
                </a:ext>
              </a:extLst>
            </p:cNvPr>
            <p:cNvSpPr/>
            <p:nvPr/>
          </p:nvSpPr>
          <p:spPr>
            <a:xfrm>
              <a:off x="7555010" y="4448383"/>
              <a:ext cx="234045" cy="673751"/>
            </a:xfrm>
            <a:prstGeom prst="rect">
              <a:avLst/>
            </a:prstGeom>
            <a:scene3d>
              <a:camera prst="isometricLeftDown"/>
              <a:lightRig rig="threePt" dir="t"/>
            </a:scene3d>
            <a:sp3d extrusionH="127000">
              <a:bevelT w="12700" h="50800"/>
              <a:bevelB w="50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760"/>
            </a:p>
          </p:txBody>
        </p:sp>
        <p:pic>
          <p:nvPicPr>
            <p:cNvPr id="46" name="図 45">
              <a:extLst>
                <a:ext uri="{FF2B5EF4-FFF2-40B4-BE49-F238E27FC236}">
                  <a16:creationId xmlns:a16="http://schemas.microsoft.com/office/drawing/2014/main" id="{FFCB53AB-899E-4A3B-BA0A-BC307486A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0190" y="4224820"/>
              <a:ext cx="1332386" cy="981688"/>
            </a:xfrm>
            <a:prstGeom prst="rect">
              <a:avLst/>
            </a:prstGeom>
          </p:spPr>
        </p:pic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5D4F17A3-ED72-47ED-91B4-5A7C591E88B3}"/>
                </a:ext>
              </a:extLst>
            </p:cNvPr>
            <p:cNvSpPr/>
            <p:nvPr/>
          </p:nvSpPr>
          <p:spPr>
            <a:xfrm>
              <a:off x="7325082" y="4189980"/>
              <a:ext cx="204186" cy="239697"/>
            </a:xfrm>
            <a:prstGeom prst="rect">
              <a:avLst/>
            </a:prstGeom>
            <a:solidFill>
              <a:schemeClr val="accent1"/>
            </a:solidFill>
            <a:scene3d>
              <a:camera prst="isometricOffAxis1Left"/>
              <a:lightRig rig="threePt" dir="t">
                <a:rot lat="0" lon="0" rev="600000"/>
              </a:lightRig>
            </a:scene3d>
            <a:sp3d extrusionH="76200" contourW="12700" prstMaterial="matte">
              <a:bevelT h="19050"/>
              <a:bevelB w="19050" h="101600"/>
              <a:contourClr>
                <a:schemeClr val="accent1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760"/>
            </a:p>
          </p:txBody>
        </p:sp>
        <p:sp>
          <p:nvSpPr>
            <p:cNvPr id="48" name="正方形/長方形 47">
              <a:extLst>
                <a:ext uri="{FF2B5EF4-FFF2-40B4-BE49-F238E27FC236}">
                  <a16:creationId xmlns:a16="http://schemas.microsoft.com/office/drawing/2014/main" id="{9393237F-0E48-47C2-A802-ED42F4403E5A}"/>
                </a:ext>
              </a:extLst>
            </p:cNvPr>
            <p:cNvSpPr/>
            <p:nvPr/>
          </p:nvSpPr>
          <p:spPr>
            <a:xfrm>
              <a:off x="5764281" y="4465115"/>
              <a:ext cx="319692" cy="245512"/>
            </a:xfrm>
            <a:prstGeom prst="rect">
              <a:avLst/>
            </a:prstGeom>
            <a:ln>
              <a:solidFill>
                <a:schemeClr val="accent1">
                  <a:shade val="50000"/>
                  <a:alpha val="97000"/>
                </a:schemeClr>
              </a:solidFill>
            </a:ln>
            <a:scene3d>
              <a:camera prst="isometricOffAxis1Left"/>
              <a:lightRig rig="threePt" dir="t">
                <a:rot lat="0" lon="0" rev="600000"/>
              </a:lightRig>
            </a:scene3d>
            <a:sp3d extrusionH="101600" contourW="12700" prstMaterial="matte">
              <a:bevelT h="19050"/>
              <a:bevelB w="19050" h="101600"/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760"/>
            </a:p>
          </p:txBody>
        </p:sp>
        <p:sp>
          <p:nvSpPr>
            <p:cNvPr id="49" name="正方形/長方形 48">
              <a:extLst>
                <a:ext uri="{FF2B5EF4-FFF2-40B4-BE49-F238E27FC236}">
                  <a16:creationId xmlns:a16="http://schemas.microsoft.com/office/drawing/2014/main" id="{01C5B816-2A04-46FA-BCF5-5CC5478E893C}"/>
                </a:ext>
              </a:extLst>
            </p:cNvPr>
            <p:cNvSpPr/>
            <p:nvPr/>
          </p:nvSpPr>
          <p:spPr>
            <a:xfrm>
              <a:off x="5479173" y="4497606"/>
              <a:ext cx="236559" cy="444965"/>
            </a:xfrm>
            <a:prstGeom prst="rect">
              <a:avLst/>
            </a:prstGeom>
            <a:scene3d>
              <a:camera prst="isometricLeftDown"/>
              <a:lightRig rig="threePt" dir="t"/>
            </a:scene3d>
            <a:sp3d extrusionH="127000">
              <a:bevelT w="12700" h="50800"/>
              <a:bevelB w="50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760"/>
            </a:p>
          </p:txBody>
        </p:sp>
      </p:grpSp>
      <p:pic>
        <p:nvPicPr>
          <p:cNvPr id="50" name="グラフィックス 2" descr="男性">
            <a:extLst>
              <a:ext uri="{FF2B5EF4-FFF2-40B4-BE49-F238E27FC236}">
                <a16:creationId xmlns:a16="http://schemas.microsoft.com/office/drawing/2014/main" id="{E47C5FD7-8BED-40F8-A8C0-29872A256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132" y="1941054"/>
            <a:ext cx="404711" cy="404321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コンテンツ プレースホルダー 2">
            <a:extLst>
              <a:ext uri="{FF2B5EF4-FFF2-40B4-BE49-F238E27FC236}">
                <a16:creationId xmlns:a16="http://schemas.microsoft.com/office/drawing/2014/main" id="{DB716CDA-DFCF-4F42-8C2D-C08AB6D64510}"/>
              </a:ext>
            </a:extLst>
          </p:cNvPr>
          <p:cNvSpPr txBox="1">
            <a:spLocks/>
          </p:cNvSpPr>
          <p:nvPr/>
        </p:nvSpPr>
        <p:spPr bwMode="auto">
          <a:xfrm>
            <a:off x="2644675" y="590079"/>
            <a:ext cx="6384089" cy="388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defTabSz="51435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ja-JP" sz="1200" b="1" u="sng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RIKEN Accelerator-driven compact Neutron Sources </a:t>
            </a:r>
            <a:r>
              <a:rPr lang="en-US" altLang="ja-JP" sz="1500" b="1" u="sng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RANS</a:t>
            </a:r>
            <a:endParaRPr lang="ja-JP" altLang="en-US" sz="1500" b="1" u="sng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CAF5A013-C85A-B442-96A4-17513A262227}"/>
              </a:ext>
            </a:extLst>
          </p:cNvPr>
          <p:cNvCxnSpPr>
            <a:cxnSpLocks/>
          </p:cNvCxnSpPr>
          <p:nvPr/>
        </p:nvCxnSpPr>
        <p:spPr>
          <a:xfrm flipV="1">
            <a:off x="6133703" y="2552479"/>
            <a:ext cx="3395228" cy="700128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4FDA2747-3089-C44F-A8CC-C28D5387F7C1}"/>
              </a:ext>
            </a:extLst>
          </p:cNvPr>
          <p:cNvSpPr/>
          <p:nvPr/>
        </p:nvSpPr>
        <p:spPr>
          <a:xfrm>
            <a:off x="9546134" y="2416863"/>
            <a:ext cx="602378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350" b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15m</a:t>
            </a:r>
          </a:p>
        </p:txBody>
      </p: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B64BE0D5-CB3C-284C-9D0B-E7223E9C1E07}"/>
              </a:ext>
            </a:extLst>
          </p:cNvPr>
          <p:cNvCxnSpPr>
            <a:cxnSpLocks/>
          </p:cNvCxnSpPr>
          <p:nvPr/>
        </p:nvCxnSpPr>
        <p:spPr>
          <a:xfrm flipV="1">
            <a:off x="8061356" y="3393829"/>
            <a:ext cx="1238106" cy="221773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BFAA7ECC-EFFF-0540-B18E-CD9CC839479F}"/>
              </a:ext>
            </a:extLst>
          </p:cNvPr>
          <p:cNvSpPr/>
          <p:nvPr/>
        </p:nvSpPr>
        <p:spPr>
          <a:xfrm>
            <a:off x="9336523" y="3228243"/>
            <a:ext cx="602378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350" b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5m</a:t>
            </a: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EC2C4873-6C72-0840-8B4F-0775218D5735}"/>
              </a:ext>
            </a:extLst>
          </p:cNvPr>
          <p:cNvSpPr/>
          <p:nvPr/>
        </p:nvSpPr>
        <p:spPr>
          <a:xfrm>
            <a:off x="9164642" y="4201456"/>
            <a:ext cx="602378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350" b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4m</a:t>
            </a:r>
          </a:p>
        </p:txBody>
      </p:sp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4645561B-DB5E-CA4D-B0EE-04DDE021D575}"/>
              </a:ext>
            </a:extLst>
          </p:cNvPr>
          <p:cNvCxnSpPr>
            <a:cxnSpLocks/>
          </p:cNvCxnSpPr>
          <p:nvPr/>
        </p:nvCxnSpPr>
        <p:spPr>
          <a:xfrm flipV="1">
            <a:off x="10136558" y="5369288"/>
            <a:ext cx="364500" cy="1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9207D320-DF2A-3943-90C3-F9636956A325}"/>
              </a:ext>
            </a:extLst>
          </p:cNvPr>
          <p:cNvSpPr/>
          <p:nvPr/>
        </p:nvSpPr>
        <p:spPr>
          <a:xfrm>
            <a:off x="10041756" y="5426022"/>
            <a:ext cx="554104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altLang="ja-JP" sz="1350" b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70cm</a:t>
            </a:r>
          </a:p>
        </p:txBody>
      </p:sp>
      <p:pic>
        <p:nvPicPr>
          <p:cNvPr id="63" name="図 6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2707" y="4389270"/>
            <a:ext cx="1322162" cy="1031819"/>
          </a:xfrm>
          <a:prstGeom prst="rect">
            <a:avLst/>
          </a:prstGeom>
        </p:spPr>
      </p:pic>
      <p:pic>
        <p:nvPicPr>
          <p:cNvPr id="64" name="図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354" y="3652209"/>
            <a:ext cx="1254730" cy="842123"/>
          </a:xfrm>
          <a:prstGeom prst="rect">
            <a:avLst/>
          </a:prstGeom>
        </p:spPr>
      </p:pic>
      <p:pic>
        <p:nvPicPr>
          <p:cNvPr id="65" name="図 6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050" y="5325418"/>
            <a:ext cx="1113182" cy="216088"/>
          </a:xfrm>
          <a:prstGeom prst="rect">
            <a:avLst/>
          </a:prstGeom>
        </p:spPr>
      </p:pic>
      <p:pic>
        <p:nvPicPr>
          <p:cNvPr id="66" name="図 6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345" y="3992056"/>
            <a:ext cx="1288141" cy="197736"/>
          </a:xfrm>
          <a:prstGeom prst="rect">
            <a:avLst/>
          </a:prstGeom>
        </p:spPr>
      </p:pic>
      <p:pic>
        <p:nvPicPr>
          <p:cNvPr id="68" name="図 6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892" y="3353447"/>
            <a:ext cx="1168300" cy="189319"/>
          </a:xfrm>
          <a:prstGeom prst="rect">
            <a:avLst/>
          </a:prstGeom>
        </p:spPr>
      </p:pic>
      <p:pic>
        <p:nvPicPr>
          <p:cNvPr id="69" name="図 6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11" y="1862818"/>
            <a:ext cx="1211570" cy="243790"/>
          </a:xfrm>
          <a:prstGeom prst="rect">
            <a:avLst/>
          </a:prstGeom>
        </p:spPr>
      </p:pic>
      <p:sp>
        <p:nvSpPr>
          <p:cNvPr id="37" name="テキスト ボックス 36"/>
          <p:cNvSpPr txBox="1"/>
          <p:nvPr/>
        </p:nvSpPr>
        <p:spPr>
          <a:xfrm>
            <a:off x="1527994" y="2204945"/>
            <a:ext cx="3870847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b="1" u="sng">
                <a:highlight>
                  <a:srgbClr val="FFFF00"/>
                </a:highlight>
              </a:rPr>
              <a:t>RANS</a:t>
            </a:r>
            <a:r>
              <a:rPr kumimoji="1" lang="en-US" altLang="ja-JP" sz="1350"/>
              <a:t>: Fundamental Physics </a:t>
            </a:r>
          </a:p>
          <a:p>
            <a:r>
              <a:rPr kumimoji="1" lang="en-US" altLang="ja-JP" sz="1350"/>
              <a:t>		Method Development</a:t>
            </a:r>
            <a:endParaRPr kumimoji="1" lang="ja-JP" altLang="en-US" sz="1350"/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1525303" y="3412366"/>
            <a:ext cx="430075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b="1" u="sng">
                <a:highlight>
                  <a:srgbClr val="FFFF00"/>
                </a:highlight>
              </a:rPr>
              <a:t>RANS-II</a:t>
            </a:r>
            <a:r>
              <a:rPr kumimoji="1" lang="en-US" altLang="ja-JP" sz="1350">
                <a:highlight>
                  <a:srgbClr val="FFFF00"/>
                </a:highlight>
              </a:rPr>
              <a:t>:</a:t>
            </a:r>
            <a:r>
              <a:rPr kumimoji="1" lang="ja-JP" altLang="en-US" sz="1350">
                <a:highlight>
                  <a:srgbClr val="FFFF00"/>
                </a:highlight>
              </a:rPr>
              <a:t>　</a:t>
            </a:r>
            <a:r>
              <a:rPr kumimoji="1" lang="en-US" altLang="ja-JP" sz="1350"/>
              <a:t>Portable study </a:t>
            </a:r>
          </a:p>
          <a:p>
            <a:r>
              <a:rPr kumimoji="1" lang="en-US" altLang="ja-JP" sz="1350"/>
              <a:t>		Fast neutron </a:t>
            </a:r>
          </a:p>
          <a:p>
            <a:r>
              <a:rPr kumimoji="1" lang="en-US" altLang="ja-JP" sz="1350"/>
              <a:t>		Backscattering</a:t>
            </a:r>
            <a:endParaRPr lang="en-US" altLang="ja-JP" sz="1350" b="1" u="sng"/>
          </a:p>
          <a:p>
            <a:r>
              <a:rPr lang="en-US" altLang="ja-JP" sz="1350" b="1" u="sng"/>
              <a:t>RANS-II is marketed by TIME Inc.</a:t>
            </a:r>
          </a:p>
          <a:p>
            <a:r>
              <a:rPr lang="en-US" altLang="ja-JP" sz="1350" b="1" u="sng"/>
              <a:t>First delivery was made to </a:t>
            </a:r>
            <a:r>
              <a:rPr lang="en-US" altLang="ja-JP" sz="1350" b="1" u="sng" err="1"/>
              <a:t>Mirrotron</a:t>
            </a:r>
            <a:r>
              <a:rPr lang="en-US" altLang="ja-JP" sz="1350" b="1" u="sng"/>
              <a:t> Inc.</a:t>
            </a: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4045828" y="4719418"/>
            <a:ext cx="1722493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b="1" u="sng">
                <a:highlight>
                  <a:srgbClr val="FFFF00"/>
                </a:highlight>
              </a:rPr>
              <a:t>RANS-III</a:t>
            </a:r>
            <a:r>
              <a:rPr kumimoji="1" lang="en-US" altLang="ja-JP" sz="1350"/>
              <a:t>: Demonstration of portability</a:t>
            </a:r>
          </a:p>
          <a:p>
            <a:endParaRPr lang="en-US" altLang="ja-JP" sz="1350"/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5653654" y="5737739"/>
            <a:ext cx="2720291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b="1" u="sng">
                <a:highlight>
                  <a:srgbClr val="FFFF00"/>
                </a:highlight>
              </a:rPr>
              <a:t>RANS-</a:t>
            </a:r>
            <a:r>
              <a:rPr lang="en-US" altLang="ja-JP" sz="1500" b="1" u="sng">
                <a:highlight>
                  <a:srgbClr val="FFFF00"/>
                </a:highlight>
              </a:rPr>
              <a:t>μ</a:t>
            </a:r>
            <a:r>
              <a:rPr kumimoji="1" lang="en-US" altLang="ja-JP" sz="1350"/>
              <a:t>:</a:t>
            </a:r>
            <a:r>
              <a:rPr lang="ja-JP" altLang="en-US" sz="1350"/>
              <a:t> </a:t>
            </a:r>
            <a:endParaRPr lang="en-US" altLang="ja-JP" sz="1350"/>
          </a:p>
          <a:p>
            <a:r>
              <a:rPr lang="en-US" altLang="ja-JP" sz="1350"/>
              <a:t>Specializing in salt measurement</a:t>
            </a:r>
          </a:p>
          <a:p>
            <a:r>
              <a:rPr lang="en-US" altLang="ja-JP" sz="1350"/>
              <a:t>2023 Commencement of commercialization</a:t>
            </a:r>
          </a:p>
        </p:txBody>
      </p:sp>
      <p:pic>
        <p:nvPicPr>
          <p:cNvPr id="36" name="図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244" y="4291619"/>
            <a:ext cx="1028700" cy="771525"/>
          </a:xfrm>
          <a:prstGeom prst="rect">
            <a:avLst/>
          </a:prstGeom>
        </p:spPr>
      </p:pic>
      <p:pic>
        <p:nvPicPr>
          <p:cNvPr id="40" name="図 39" descr="建物, トラック, ストリート, 座る が含まれている画像&#10;&#10;自動的に生成された説明">
            <a:extLst>
              <a:ext uri="{FF2B5EF4-FFF2-40B4-BE49-F238E27FC236}">
                <a16:creationId xmlns:a16="http://schemas.microsoft.com/office/drawing/2014/main" id="{A059B4E0-156A-4CE3-8D8B-8916270B681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579" y="5584850"/>
            <a:ext cx="1067696" cy="707105"/>
          </a:xfrm>
          <a:prstGeom prst="rect">
            <a:avLst/>
          </a:prstGeom>
        </p:spPr>
      </p:pic>
      <p:pic>
        <p:nvPicPr>
          <p:cNvPr id="8" name="Picture 2" descr="http://common.intra.riken.jp/assets/dept/pro/files/others/jp/data/logo/symbol4_150.gif">
            <a:extLst>
              <a:ext uri="{FF2B5EF4-FFF2-40B4-BE49-F238E27FC236}">
                <a16:creationId xmlns:a16="http://schemas.microsoft.com/office/drawing/2014/main" id="{F13F1288-394A-6448-75D9-E3F833D7E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99" b="-18672"/>
          <a:stretch/>
        </p:blipFill>
        <p:spPr bwMode="auto">
          <a:xfrm>
            <a:off x="9930865" y="149900"/>
            <a:ext cx="460962" cy="71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73E3DC2-B813-FDC4-B79D-24ADA4E03FA1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4560" r="14730"/>
          <a:stretch/>
        </p:blipFill>
        <p:spPr>
          <a:xfrm>
            <a:off x="9164642" y="69939"/>
            <a:ext cx="647738" cy="75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29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>
            <a:extLst>
              <a:ext uri="{FF2B5EF4-FFF2-40B4-BE49-F238E27FC236}">
                <a16:creationId xmlns:a16="http://schemas.microsoft.com/office/drawing/2014/main" id="{2837459B-BCFA-4BEE-98EC-719B7E84A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591" y="939345"/>
            <a:ext cx="3662164" cy="2130229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E4B0A159-25DD-4C42-B774-AB31ABEC41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96" b="40419"/>
          <a:stretch/>
        </p:blipFill>
        <p:spPr bwMode="auto">
          <a:xfrm>
            <a:off x="30138" y="6207664"/>
            <a:ext cx="1586395" cy="437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61C7868D-AC0B-432F-9689-7E87BE736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596" y="6418847"/>
            <a:ext cx="337044" cy="335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68B6C3FF-DF4A-4672-8725-892A4BBD90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32" y="6258808"/>
            <a:ext cx="1051962" cy="33467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41A225F-BF97-4859-95EA-F6445A4011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920" y="4125639"/>
            <a:ext cx="3493654" cy="1898439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0D067821-7B02-4D88-A497-3FFD54AB15CB}"/>
              </a:ext>
            </a:extLst>
          </p:cNvPr>
          <p:cNvGrpSpPr/>
          <p:nvPr/>
        </p:nvGrpSpPr>
        <p:grpSpPr>
          <a:xfrm>
            <a:off x="6037357" y="1122499"/>
            <a:ext cx="4208783" cy="1947075"/>
            <a:chOff x="5261018" y="911547"/>
            <a:chExt cx="4921207" cy="2276658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F1B31DB0-595B-43B1-8519-D36AAE1C8C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0000"/>
                      </a14:imgEffect>
                      <a14:imgEffect>
                        <a14:brightnessContrast bright="19000" contras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0" t="5986" r="3696" b="50641"/>
            <a:stretch/>
          </p:blipFill>
          <p:spPr>
            <a:xfrm>
              <a:off x="5261018" y="911547"/>
              <a:ext cx="4921207" cy="2115714"/>
            </a:xfrm>
            <a:prstGeom prst="rect">
              <a:avLst/>
            </a:prstGeom>
          </p:spPr>
        </p:pic>
        <p:cxnSp>
          <p:nvCxnSpPr>
            <p:cNvPr id="11" name="直線矢印コネクタ 10">
              <a:extLst>
                <a:ext uri="{FF2B5EF4-FFF2-40B4-BE49-F238E27FC236}">
                  <a16:creationId xmlns:a16="http://schemas.microsoft.com/office/drawing/2014/main" id="{DED5204E-17EE-4ADD-978B-78F1AFAB28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41821" y="2215882"/>
              <a:ext cx="4640404" cy="972323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F35495CF-0387-4912-AA1F-A02C1C5DEC87}"/>
                </a:ext>
              </a:extLst>
            </p:cNvPr>
            <p:cNvSpPr txBox="1"/>
            <p:nvPr/>
          </p:nvSpPr>
          <p:spPr>
            <a:xfrm rot="20891906">
              <a:off x="7369984" y="2694996"/>
              <a:ext cx="1333034" cy="477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52">
                  <a:solidFill>
                    <a:srgbClr val="00B0F0"/>
                  </a:solidFill>
                </a:rPr>
                <a:t>15m, 25t</a:t>
              </a:r>
              <a:endParaRPr kumimoji="1" lang="ja-JP" altLang="en-US" sz="2052">
                <a:solidFill>
                  <a:srgbClr val="00B0F0"/>
                </a:solidFill>
              </a:endParaRPr>
            </a:p>
          </p:txBody>
        </p:sp>
      </p:grp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3A90800B-C156-4976-9CC0-6CFD79EE10E5}"/>
              </a:ext>
            </a:extLst>
          </p:cNvPr>
          <p:cNvCxnSpPr>
            <a:cxnSpLocks/>
          </p:cNvCxnSpPr>
          <p:nvPr/>
        </p:nvCxnSpPr>
        <p:spPr>
          <a:xfrm flipV="1">
            <a:off x="7700923" y="5514248"/>
            <a:ext cx="1440561" cy="392868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BD921DC-5D68-4D25-B7E2-8522E7761C96}"/>
              </a:ext>
            </a:extLst>
          </p:cNvPr>
          <p:cNvSpPr txBox="1"/>
          <p:nvPr/>
        </p:nvSpPr>
        <p:spPr>
          <a:xfrm rot="20891906">
            <a:off x="8104303" y="5654626"/>
            <a:ext cx="873957" cy="408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52">
                <a:solidFill>
                  <a:srgbClr val="FF0000"/>
                </a:solidFill>
              </a:rPr>
              <a:t>5m, 8t</a:t>
            </a:r>
            <a:endParaRPr kumimoji="1" lang="ja-JP" altLang="en-US" sz="2052">
              <a:solidFill>
                <a:srgbClr val="FF0000"/>
              </a:solidFill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A9BFEADD-895D-4AAB-9F24-15BFFA2794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592" y="3275185"/>
            <a:ext cx="3662164" cy="2748893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D81D845-9B84-423A-B936-D818CEE5CE4C}"/>
              </a:ext>
            </a:extLst>
          </p:cNvPr>
          <p:cNvSpPr txBox="1"/>
          <p:nvPr/>
        </p:nvSpPr>
        <p:spPr>
          <a:xfrm>
            <a:off x="1762016" y="1126336"/>
            <a:ext cx="1064715" cy="5661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079">
                <a:solidFill>
                  <a:schemeClr val="accent1"/>
                </a:solidFill>
              </a:rPr>
              <a:t>RANS</a:t>
            </a:r>
            <a:endParaRPr kumimoji="1" lang="ja-JP" altLang="en-US" sz="3079">
              <a:solidFill>
                <a:schemeClr val="accent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36904E00-D459-4DB5-8344-D36F39F841E9}"/>
              </a:ext>
            </a:extLst>
          </p:cNvPr>
          <p:cNvSpPr txBox="1"/>
          <p:nvPr/>
        </p:nvSpPr>
        <p:spPr>
          <a:xfrm>
            <a:off x="1762015" y="3433662"/>
            <a:ext cx="1383712" cy="5661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079">
                <a:solidFill>
                  <a:srgbClr val="FF0000"/>
                </a:solidFill>
              </a:rPr>
              <a:t>RANS-II</a:t>
            </a:r>
            <a:endParaRPr kumimoji="1" lang="ja-JP" altLang="en-US" sz="3079">
              <a:solidFill>
                <a:srgbClr val="FF0000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0617DA0-E0B7-40CA-B501-9C4CF72482CA}"/>
              </a:ext>
            </a:extLst>
          </p:cNvPr>
          <p:cNvSpPr txBox="1"/>
          <p:nvPr/>
        </p:nvSpPr>
        <p:spPr>
          <a:xfrm>
            <a:off x="6152947" y="975040"/>
            <a:ext cx="1380506" cy="10400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079">
                <a:solidFill>
                  <a:schemeClr val="accent1"/>
                </a:solidFill>
              </a:rPr>
              <a:t>RANS</a:t>
            </a:r>
          </a:p>
          <a:p>
            <a:r>
              <a:rPr kumimoji="1" lang="en-US" altLang="ja-JP" sz="3079">
                <a:solidFill>
                  <a:schemeClr val="accent1"/>
                </a:solidFill>
              </a:rPr>
              <a:t>2013</a:t>
            </a:r>
            <a:r>
              <a:rPr kumimoji="1" lang="ja-JP" altLang="en-US" sz="3079">
                <a:solidFill>
                  <a:schemeClr val="accent1"/>
                </a:solidFill>
              </a:rPr>
              <a:t>～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03E3DABA-0641-43F9-A93B-CBD20B264ED9}"/>
              </a:ext>
            </a:extLst>
          </p:cNvPr>
          <p:cNvSpPr txBox="1"/>
          <p:nvPr/>
        </p:nvSpPr>
        <p:spPr>
          <a:xfrm>
            <a:off x="6052462" y="3914039"/>
            <a:ext cx="1383712" cy="10400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079">
                <a:solidFill>
                  <a:srgbClr val="FF0000"/>
                </a:solidFill>
              </a:rPr>
              <a:t>RANS-II</a:t>
            </a:r>
          </a:p>
          <a:p>
            <a:r>
              <a:rPr kumimoji="1" lang="en-US" altLang="ja-JP" sz="3079">
                <a:solidFill>
                  <a:srgbClr val="FF0000"/>
                </a:solidFill>
              </a:rPr>
              <a:t>2019</a:t>
            </a:r>
            <a:r>
              <a:rPr kumimoji="1" lang="ja-JP" altLang="en-US" sz="3079">
                <a:solidFill>
                  <a:srgbClr val="FF0000"/>
                </a:solidFill>
              </a:rPr>
              <a:t>～</a:t>
            </a:r>
          </a:p>
        </p:txBody>
      </p:sp>
      <p:sp>
        <p:nvSpPr>
          <p:cNvPr id="27" name="タイトル 1">
            <a:extLst>
              <a:ext uri="{FF2B5EF4-FFF2-40B4-BE49-F238E27FC236}">
                <a16:creationId xmlns:a16="http://schemas.microsoft.com/office/drawing/2014/main" id="{3E7059D5-CB8A-4021-91F3-E6426A3C7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34" y="-327034"/>
            <a:ext cx="7886700" cy="1325563"/>
          </a:xfrm>
        </p:spPr>
        <p:txBody>
          <a:bodyPr>
            <a:normAutofit/>
          </a:bodyPr>
          <a:lstStyle/>
          <a:p>
            <a:br>
              <a:rPr lang="en-US" altLang="ja-JP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ja-JP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RIKEN Accelerator-driven compact Neutron Source</a:t>
            </a:r>
            <a:br>
              <a:rPr lang="en-US" altLang="ja-JP" sz="1800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ja-JP" sz="1800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RANS</a:t>
            </a:r>
            <a:r>
              <a:rPr lang="en-US" altLang="ja-JP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and </a:t>
            </a:r>
            <a:r>
              <a:rPr lang="en-US" altLang="ja-JP" sz="18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RANS-II</a:t>
            </a:r>
            <a:endParaRPr lang="ja-JP" altLang="en-US" sz="1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D5BD4ED-4985-A2BC-3D14-74DE6B39D168}"/>
              </a:ext>
            </a:extLst>
          </p:cNvPr>
          <p:cNvSpPr txBox="1"/>
          <p:nvPr/>
        </p:nvSpPr>
        <p:spPr>
          <a:xfrm>
            <a:off x="9174138" y="2628964"/>
            <a:ext cx="10580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>
                <a:solidFill>
                  <a:schemeClr val="accent1"/>
                </a:solidFill>
              </a:rPr>
              <a:t>7MeV-H</a:t>
            </a:r>
            <a:r>
              <a:rPr kumimoji="1" lang="en-US" altLang="ja-JP" baseline="30000">
                <a:solidFill>
                  <a:schemeClr val="accent1"/>
                </a:solidFill>
              </a:rPr>
              <a:t>+</a:t>
            </a:r>
          </a:p>
          <a:p>
            <a:r>
              <a:rPr kumimoji="1" lang="en-US" altLang="ja-JP">
                <a:solidFill>
                  <a:schemeClr val="accent1"/>
                </a:solidFill>
              </a:rPr>
              <a:t>Be Target</a:t>
            </a:r>
            <a:endParaRPr kumimoji="1" lang="ja-JP" altLang="en-US">
              <a:solidFill>
                <a:schemeClr val="accent1"/>
              </a:solidFill>
            </a:endParaRPr>
          </a:p>
          <a:p>
            <a:endParaRPr kumimoji="1" lang="ja-JP" altLang="en-US" baseline="30000">
              <a:solidFill>
                <a:schemeClr val="accent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BB7F097-6B83-970A-FA7E-7B7E482E58FB}"/>
              </a:ext>
            </a:extLst>
          </p:cNvPr>
          <p:cNvSpPr txBox="1"/>
          <p:nvPr/>
        </p:nvSpPr>
        <p:spPr>
          <a:xfrm>
            <a:off x="9269436" y="4839449"/>
            <a:ext cx="1212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2.5MeV-H</a:t>
            </a:r>
            <a:r>
              <a:rPr kumimoji="1" lang="en-US" altLang="ja-JP" baseline="30000" dirty="0">
                <a:solidFill>
                  <a:srgbClr val="FF0000"/>
                </a:solidFill>
              </a:rPr>
              <a:t>+</a:t>
            </a:r>
          </a:p>
          <a:p>
            <a:r>
              <a:rPr kumimoji="1" lang="en-US" altLang="ja-JP" dirty="0">
                <a:solidFill>
                  <a:srgbClr val="FF0000"/>
                </a:solidFill>
              </a:rPr>
              <a:t>Li Target</a:t>
            </a:r>
            <a:endParaRPr kumimoji="1" lang="ja-JP" altLang="en-US" dirty="0">
              <a:solidFill>
                <a:srgbClr val="FF0000"/>
              </a:solidFill>
            </a:endParaRPr>
          </a:p>
          <a:p>
            <a:endParaRPr kumimoji="1" lang="ja-JP" altLang="en-US" baseline="30000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0921BDD-CF95-8F4B-D343-2E69E3BB3392}"/>
              </a:ext>
            </a:extLst>
          </p:cNvPr>
          <p:cNvSpPr txBox="1"/>
          <p:nvPr/>
        </p:nvSpPr>
        <p:spPr>
          <a:xfrm>
            <a:off x="7892734" y="6167667"/>
            <a:ext cx="2753404" cy="523220"/>
          </a:xfrm>
          <a:prstGeom prst="rect">
            <a:avLst/>
          </a:prstGeom>
          <a:noFill/>
          <a:ln w="635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400" i="1" dirty="0">
                <a:solidFill>
                  <a:srgbClr val="555555"/>
                </a:solidFill>
                <a:latin typeface="Roboto" panose="020F0502020204030204" pitchFamily="2" charset="0"/>
              </a:rPr>
              <a:t>Details are given by Yoshie Otake at session 6 invited talk</a:t>
            </a:r>
            <a:endParaRPr lang="ja-JP" alt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27019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17"/>
    </mc:Choice>
    <mc:Fallback xmlns="">
      <p:transition spd="slow" advTm="15217"/>
    </mc:Fallback>
  </mc:AlternateContent>
  <p:extLst>
    <p:ext uri="{3A86A75C-4F4B-4683-9AE1-C65F6400EC91}">
      <p14:laserTraceLst xmlns:p14="http://schemas.microsoft.com/office/powerpoint/2010/main">
        <p14:tracePtLst>
          <p14:tracePt t="448" x="8809038" y="2800350"/>
          <p14:tracePt t="455" x="7966075" y="2603500"/>
          <p14:tracePt t="463" x="7302500" y="2435225"/>
          <p14:tracePt t="471" x="6946900" y="2312988"/>
          <p14:tracePt t="479" x="6853238" y="2266950"/>
          <p14:tracePt t="488" x="6843713" y="2247900"/>
          <p14:tracePt t="503" x="6889750" y="2201863"/>
          <p14:tracePt t="511" x="7031038" y="2173288"/>
          <p14:tracePt t="519" x="7170738" y="2163763"/>
          <p14:tracePt t="527" x="7245350" y="2163763"/>
          <p14:tracePt t="536" x="7254875" y="2163763"/>
          <p14:tracePt t="552" x="7245350" y="2163763"/>
          <p14:tracePt t="559" x="7151688" y="2192338"/>
          <p14:tracePt t="567" x="6954838" y="2219325"/>
          <p14:tracePt t="575" x="6711950" y="2257425"/>
          <p14:tracePt t="583" x="6515100" y="2257425"/>
          <p14:tracePt t="592" x="6346825" y="2257425"/>
          <p14:tracePt t="599" x="6159500" y="2257425"/>
          <p14:tracePt t="607" x="6000750" y="2257425"/>
          <p14:tracePt t="615" x="5868988" y="2257425"/>
          <p14:tracePt t="624" x="5767388" y="2257425"/>
          <p14:tracePt t="631" x="5710238" y="2257425"/>
          <p14:tracePt t="640" x="5681663" y="2257425"/>
          <p14:tracePt t="647" x="5664200" y="2257425"/>
          <p14:tracePt t="824" x="5626100" y="2286000"/>
          <p14:tracePt t="831" x="5476875" y="2379663"/>
          <p14:tracePt t="840" x="5448300" y="2389188"/>
          <p14:tracePt t="847" x="5448300" y="2397125"/>
          <p14:tracePt t="888" x="5448300" y="2406650"/>
          <p14:tracePt t="896" x="5457825" y="2425700"/>
          <p14:tracePt t="904" x="5457825" y="2444750"/>
          <p14:tracePt t="912" x="5457825" y="2463800"/>
          <p14:tracePt t="919" x="5457825" y="2490788"/>
          <p14:tracePt t="927" x="5448300" y="2509838"/>
          <p14:tracePt t="935" x="5438775" y="2528888"/>
          <p14:tracePt t="944" x="5419725" y="2547938"/>
          <p14:tracePt t="976" x="5419725" y="2557463"/>
          <p14:tracePt t="991" x="5410200" y="2557463"/>
          <p14:tracePt t="999" x="5392738" y="2557463"/>
          <p14:tracePt t="1007" x="5373688" y="2576513"/>
          <p14:tracePt t="1015" x="5335588" y="2576513"/>
          <p14:tracePt t="1024" x="5308600" y="2586038"/>
          <p14:tracePt t="1039" x="5299075" y="2586038"/>
          <p14:tracePt t="1048" x="5289550" y="2586038"/>
          <p14:tracePt t="1055" x="5280025" y="2586038"/>
          <p14:tracePt t="1088" x="5270500" y="2586038"/>
          <p14:tracePt t="1095" x="5260975" y="2586038"/>
          <p14:tracePt t="1103" x="5241925" y="2586038"/>
          <p14:tracePt t="1112" x="5232400" y="2586038"/>
          <p14:tracePt t="1119" x="5224463" y="2586038"/>
          <p14:tracePt t="1128" x="5195888" y="2586038"/>
          <p14:tracePt t="1135" x="5186363" y="2586038"/>
          <p14:tracePt t="1968" x="5157788" y="2586038"/>
          <p14:tracePt t="1976" x="5111750" y="2576513"/>
          <p14:tracePt t="1984" x="4999038" y="2557463"/>
          <p14:tracePt t="1992" x="4840288" y="2519363"/>
          <p14:tracePt t="2000" x="4624388" y="2509838"/>
          <p14:tracePt t="2008" x="4343400" y="2435225"/>
          <p14:tracePt t="2016" x="4100513" y="2406650"/>
          <p14:tracePt t="2024" x="3848100" y="2332038"/>
          <p14:tracePt t="2032" x="3679825" y="2276475"/>
          <p14:tracePt t="2040" x="3586163" y="2257425"/>
          <p14:tracePt t="2048" x="3529013" y="2238375"/>
          <p14:tracePt t="2080" x="3529013" y="2228850"/>
          <p14:tracePt t="2088" x="3557588" y="2219325"/>
          <p14:tracePt t="2096" x="3622675" y="2219325"/>
          <p14:tracePt t="2104" x="3651250" y="2219325"/>
          <p14:tracePt t="2112" x="3679825" y="2219325"/>
          <p14:tracePt t="2152" x="3670300" y="2219325"/>
          <p14:tracePt t="2160" x="3632200" y="2219325"/>
          <p14:tracePt t="2168" x="3613150" y="2219325"/>
          <p14:tracePt t="2176" x="3586163" y="2209800"/>
          <p14:tracePt t="2184" x="3538538" y="2209800"/>
          <p14:tracePt t="2192" x="3509963" y="2192338"/>
          <p14:tracePt t="2200" x="3473450" y="2192338"/>
          <p14:tracePt t="2208" x="3463925" y="2182813"/>
          <p14:tracePt t="2216" x="3435350" y="2182813"/>
          <p14:tracePt t="2224" x="3425825" y="2182813"/>
          <p14:tracePt t="2264" x="3416300" y="2173288"/>
          <p14:tracePt t="2320" x="3416300" y="2163763"/>
          <p14:tracePt t="2328" x="3416300" y="2154238"/>
          <p14:tracePt t="2352" x="3416300" y="2144713"/>
          <p14:tracePt t="2568" x="3389313" y="2108200"/>
          <p14:tracePt t="2576" x="3182938" y="2051050"/>
          <p14:tracePt t="2584" x="2863850" y="1957388"/>
          <p14:tracePt t="2592" x="2293938" y="1798638"/>
          <p14:tracePt t="2600" x="1816100" y="1666875"/>
          <p14:tracePt t="2608" x="1311275" y="1517650"/>
          <p14:tracePt t="2616" x="898525" y="1385888"/>
          <p14:tracePt t="2624" x="665163" y="1311275"/>
          <p14:tracePt t="2632" x="581025" y="1255713"/>
          <p14:tracePt t="2640" x="571500" y="1255713"/>
          <p14:tracePt t="2648" x="571500" y="1246188"/>
          <p14:tracePt t="2656" x="598488" y="1208088"/>
          <p14:tracePt t="2664" x="739775" y="1162050"/>
          <p14:tracePt t="2672" x="936625" y="1133475"/>
          <p14:tracePt t="2680" x="1104900" y="1133475"/>
          <p14:tracePt t="2688" x="1263650" y="1133475"/>
          <p14:tracePt t="2696" x="1357313" y="1133475"/>
          <p14:tracePt t="2704" x="1366838" y="1133475"/>
          <p14:tracePt t="2728" x="1311275" y="1104900"/>
          <p14:tracePt t="2736" x="1227138" y="1077913"/>
          <p14:tracePt t="2744" x="1133475" y="1039813"/>
          <p14:tracePt t="2752" x="1076325" y="1030288"/>
          <p14:tracePt t="2760" x="1047750" y="1020763"/>
          <p14:tracePt t="2792" x="1160463" y="1020763"/>
          <p14:tracePt t="2800" x="1319213" y="1020763"/>
          <p14:tracePt t="2808" x="1506538" y="1020763"/>
          <p14:tracePt t="2816" x="1703388" y="1020763"/>
          <p14:tracePt t="2824" x="1955800" y="1020763"/>
          <p14:tracePt t="2832" x="2209800" y="1020763"/>
          <p14:tracePt t="2840" x="2536825" y="1020763"/>
          <p14:tracePt t="2848" x="2789238" y="1020763"/>
          <p14:tracePt t="2856" x="2986088" y="1020763"/>
          <p14:tracePt t="2864" x="3117850" y="1020763"/>
          <p14:tracePt t="2872" x="3248025" y="1020763"/>
          <p14:tracePt t="2880" x="3295650" y="1020763"/>
          <p14:tracePt t="2888" x="3314700" y="1030288"/>
          <p14:tracePt t="2960" x="3322638" y="1030288"/>
          <p14:tracePt t="2968" x="3341688" y="1030288"/>
          <p14:tracePt t="2976" x="3351213" y="1030288"/>
          <p14:tracePt t="2984" x="3360738" y="1030288"/>
          <p14:tracePt t="3072" x="3370263" y="1030288"/>
          <p14:tracePt t="3088" x="3379788" y="1030288"/>
          <p14:tracePt t="3096" x="3398838" y="1030288"/>
          <p14:tracePt t="3104" x="3416300" y="1030288"/>
          <p14:tracePt t="3112" x="3444875" y="1030288"/>
          <p14:tracePt t="3120" x="3519488" y="1030288"/>
          <p14:tracePt t="3128" x="3594100" y="1030288"/>
          <p14:tracePt t="3136" x="3660775" y="1030288"/>
          <p14:tracePt t="3144" x="3781425" y="1030288"/>
          <p14:tracePt t="3152" x="3903663" y="1030288"/>
          <p14:tracePt t="3160" x="4100513" y="1030288"/>
          <p14:tracePt t="3168" x="4381500" y="1030288"/>
          <p14:tracePt t="3176" x="4595813" y="1058863"/>
          <p14:tracePt t="3184" x="4765675" y="1077913"/>
          <p14:tracePt t="3192" x="4989513" y="1114425"/>
          <p14:tracePt t="3200" x="5111750" y="1114425"/>
          <p14:tracePt t="3208" x="5176838" y="1133475"/>
          <p14:tracePt t="4256" x="5186363" y="1143000"/>
          <p14:tracePt t="4264" x="5241925" y="1208088"/>
          <p14:tracePt t="4272" x="5373688" y="1273175"/>
          <p14:tracePt t="4280" x="5541963" y="1339850"/>
          <p14:tracePt t="4288" x="5635625" y="1376363"/>
          <p14:tracePt t="4296" x="5719763" y="1414463"/>
          <p14:tracePt t="4304" x="5803900" y="1460500"/>
          <p14:tracePt t="4312" x="5935663" y="1546225"/>
          <p14:tracePt t="4320" x="6169025" y="1657350"/>
          <p14:tracePt t="4328" x="6365875" y="1714500"/>
          <p14:tracePt t="4336" x="7134225" y="1985963"/>
          <p14:tracePt t="4344" x="7939088" y="2312988"/>
          <p14:tracePt t="4352" x="8696325" y="2557463"/>
          <p14:tracePt t="4360" x="9510713" y="2725738"/>
          <p14:tracePt t="4368" x="10231438" y="2922588"/>
          <p14:tracePt t="4552" x="10334625" y="2660650"/>
          <p14:tracePt t="4560" x="10129838" y="2586038"/>
          <p14:tracePt t="4568" x="9988550" y="2528888"/>
          <p14:tracePt t="4576" x="9875838" y="2500313"/>
          <p14:tracePt t="4584" x="9791700" y="2473325"/>
          <p14:tracePt t="4592" x="9736138" y="2444750"/>
          <p14:tracePt t="4600" x="9726613" y="2444750"/>
          <p14:tracePt t="4608" x="9717088" y="2435225"/>
          <p14:tracePt t="4616" x="9707563" y="2425700"/>
          <p14:tracePt t="4632" x="9698038" y="2416175"/>
          <p14:tracePt t="4640" x="9698038" y="2397125"/>
          <p14:tracePt t="4648" x="9698038" y="2370138"/>
          <p14:tracePt t="4656" x="9698038" y="2351088"/>
          <p14:tracePt t="4664" x="9698038" y="2312988"/>
          <p14:tracePt t="4672" x="9688513" y="2295525"/>
          <p14:tracePt t="4680" x="9688513" y="2257425"/>
          <p14:tracePt t="4688" x="9688513" y="2238375"/>
          <p14:tracePt t="4696" x="9688513" y="2219325"/>
          <p14:tracePt t="4704" x="9688513" y="2192338"/>
          <p14:tracePt t="4720" x="9688513" y="2173288"/>
          <p14:tracePt t="4728" x="9688513" y="2154238"/>
          <p14:tracePt t="4736" x="9688513" y="2135188"/>
          <p14:tracePt t="4744" x="9688513" y="2098675"/>
          <p14:tracePt t="4752" x="9688513" y="2079625"/>
          <p14:tracePt t="4760" x="9688513" y="2060575"/>
          <p14:tracePt t="4768" x="9688513" y="2032000"/>
          <p14:tracePt t="4776" x="9698038" y="2014538"/>
          <p14:tracePt t="4784" x="9707563" y="2014538"/>
          <p14:tracePt t="4792" x="9717088" y="2014538"/>
          <p14:tracePt t="4800" x="9717088" y="2005013"/>
          <p14:tracePt t="4816" x="9726613" y="2005013"/>
          <p14:tracePt t="4824" x="9736138" y="2005013"/>
          <p14:tracePt t="4920" x="9745663" y="2005013"/>
          <p14:tracePt t="4928" x="9764713" y="2005013"/>
          <p14:tracePt t="4936" x="9801225" y="2005013"/>
          <p14:tracePt t="4944" x="9858375" y="2005013"/>
          <p14:tracePt t="4952" x="9942513" y="2051050"/>
          <p14:tracePt t="4960" x="10045700" y="2089150"/>
          <p14:tracePt t="4968" x="10110788" y="2116138"/>
          <p14:tracePt t="4976" x="10156825" y="2125663"/>
          <p14:tracePt t="4984" x="10175875" y="2135188"/>
          <p14:tracePt t="4992" x="10194925" y="2135188"/>
          <p14:tracePt t="5032" x="10204450" y="2135188"/>
          <p14:tracePt t="5136" x="10175875" y="2135188"/>
          <p14:tracePt t="5152" x="10156825" y="2135188"/>
          <p14:tracePt t="5160" x="10129838" y="2144713"/>
          <p14:tracePt t="5168" x="10101263" y="2144713"/>
          <p14:tracePt t="5176" x="10082213" y="2144713"/>
          <p14:tracePt t="5184" x="10045700" y="2154238"/>
          <p14:tracePt t="5192" x="10017125" y="2163763"/>
          <p14:tracePt t="5200" x="9979025" y="2182813"/>
          <p14:tracePt t="5208" x="9959975" y="2182813"/>
          <p14:tracePt t="5216" x="9942513" y="2192338"/>
          <p14:tracePt t="5224" x="9913938" y="2201863"/>
          <p14:tracePt t="5240" x="9875838" y="2209800"/>
          <p14:tracePt t="5248" x="9866313" y="2209800"/>
          <p14:tracePt t="5256" x="9801225" y="2238375"/>
          <p14:tracePt t="5264" x="9717088" y="2257425"/>
          <p14:tracePt t="5272" x="9632950" y="2286000"/>
          <p14:tracePt t="5280" x="9510713" y="2322513"/>
          <p14:tracePt t="5288" x="9399588" y="2379663"/>
          <p14:tracePt t="5296" x="9277350" y="2425700"/>
          <p14:tracePt t="5304" x="9202738" y="2454275"/>
          <p14:tracePt t="5312" x="9090025" y="2473325"/>
          <p14:tracePt t="5320" x="9024938" y="2490788"/>
          <p14:tracePt t="5328" x="9005888" y="2490788"/>
          <p14:tracePt t="5368" x="8996363" y="2490788"/>
          <p14:tracePt t="5776" x="8996363" y="2482850"/>
          <p14:tracePt t="5784" x="9005888" y="2473325"/>
          <p14:tracePt t="5800" x="9015413" y="2473325"/>
          <p14:tracePt t="5808" x="9024938" y="2473325"/>
          <p14:tracePt t="5912" x="9061450" y="2473325"/>
          <p14:tracePt t="5920" x="9174163" y="2473325"/>
          <p14:tracePt t="5928" x="9296400" y="2473325"/>
          <p14:tracePt t="5936" x="9380538" y="2473325"/>
          <p14:tracePt t="5944" x="9409113" y="2473325"/>
          <p14:tracePt t="5952" x="9426575" y="2473325"/>
          <p14:tracePt t="6024" x="9436100" y="2463800"/>
          <p14:tracePt t="6032" x="9436100" y="2454275"/>
          <p14:tracePt t="6040" x="9436100" y="2444750"/>
          <p14:tracePt t="6048" x="9436100" y="2435225"/>
          <p14:tracePt t="6056" x="9436100" y="2425700"/>
          <p14:tracePt t="6072" x="9436100" y="2406650"/>
          <p14:tracePt t="6088" x="9436100" y="2397125"/>
          <p14:tracePt t="6096" x="9436100" y="2389188"/>
          <p14:tracePt t="6104" x="9436100" y="2379663"/>
          <p14:tracePt t="6112" x="9436100" y="2370138"/>
          <p14:tracePt t="6128" x="9426575" y="2370138"/>
          <p14:tracePt t="6136" x="9426575" y="2360613"/>
          <p14:tracePt t="6144" x="9417050" y="2351088"/>
          <p14:tracePt t="6160" x="9409113" y="2351088"/>
          <p14:tracePt t="6168" x="9399588" y="2341563"/>
          <p14:tracePt t="6176" x="9380538" y="2312988"/>
          <p14:tracePt t="6184" x="9371013" y="2312988"/>
          <p14:tracePt t="6192" x="9332913" y="2303463"/>
          <p14:tracePt t="6200" x="9296400" y="2295525"/>
          <p14:tracePt t="6208" x="9267825" y="2276475"/>
          <p14:tracePt t="6216" x="9239250" y="2276475"/>
          <p14:tracePt t="6224" x="9221788" y="2276475"/>
          <p14:tracePt t="6232" x="9212263" y="2276475"/>
          <p14:tracePt t="6248" x="9202738" y="2266950"/>
          <p14:tracePt t="6696" x="9193213" y="2266950"/>
          <p14:tracePt t="6704" x="9164638" y="2266950"/>
          <p14:tracePt t="6712" x="9155113" y="2276475"/>
          <p14:tracePt t="6721" x="9145588" y="2286000"/>
          <p14:tracePt t="6728" x="9128125" y="2295525"/>
          <p14:tracePt t="6736" x="9109075" y="2312988"/>
          <p14:tracePt t="6744" x="9090025" y="2332038"/>
          <p14:tracePt t="6753" x="9080500" y="2351088"/>
          <p14:tracePt t="6760" x="9061450" y="2370138"/>
          <p14:tracePt t="6768" x="9051925" y="2370138"/>
          <p14:tracePt t="7040" x="9061450" y="2379663"/>
          <p14:tracePt t="7104" x="9061450" y="2389188"/>
          <p14:tracePt t="7112" x="9043988" y="2406650"/>
          <p14:tracePt t="7121" x="9034463" y="2425700"/>
          <p14:tracePt t="7128" x="9015413" y="2444750"/>
          <p14:tracePt t="7137" x="8996363" y="2490788"/>
          <p14:tracePt t="7144" x="8986838" y="2519363"/>
          <p14:tracePt t="7152" x="8958263" y="2566988"/>
          <p14:tracePt t="7160" x="8940800" y="2603500"/>
          <p14:tracePt t="7168" x="8883650" y="2660650"/>
          <p14:tracePt t="7176" x="8856663" y="2687638"/>
          <p14:tracePt t="7184" x="8799513" y="2716213"/>
          <p14:tracePt t="7192" x="8780463" y="2725738"/>
          <p14:tracePt t="7200" x="8753475" y="2735263"/>
          <p14:tracePt t="7216" x="8743950" y="2735263"/>
          <p14:tracePt t="7224" x="8705850" y="2735263"/>
          <p14:tracePt t="7232" x="8659813" y="2735263"/>
          <p14:tracePt t="7240" x="8575675" y="2735263"/>
          <p14:tracePt t="7248" x="8499475" y="2735263"/>
          <p14:tracePt t="7256" x="8415338" y="2735263"/>
          <p14:tracePt t="7264" x="8359775" y="2735263"/>
          <p14:tracePt t="7272" x="8294688" y="2735263"/>
          <p14:tracePt t="7280" x="8266113" y="2735263"/>
          <p14:tracePt t="7288" x="8256588" y="2735263"/>
          <p14:tracePt t="7296" x="8247063" y="2735263"/>
          <p14:tracePt t="7304" x="8228013" y="2735263"/>
          <p14:tracePt t="7368" x="8228013" y="2725738"/>
          <p14:tracePt t="7376" x="8228013" y="2716213"/>
          <p14:tracePt t="7392" x="8237538" y="2697163"/>
          <p14:tracePt t="7440" x="8247063" y="2697163"/>
          <p14:tracePt t="7456" x="8256588" y="2697163"/>
          <p14:tracePt t="7464" x="8266113" y="2697163"/>
          <p14:tracePt t="7472" x="8294688" y="2697163"/>
          <p14:tracePt t="7480" x="8304213" y="2706688"/>
          <p14:tracePt t="7488" x="8313738" y="2706688"/>
          <p14:tracePt t="7496" x="8331200" y="2716213"/>
          <p14:tracePt t="7512" x="8331200" y="2725738"/>
          <p14:tracePt t="7520" x="8331200" y="2735263"/>
          <p14:tracePt t="7528" x="8331200" y="2754313"/>
          <p14:tracePt t="7536" x="8331200" y="2773363"/>
          <p14:tracePt t="7544" x="8275638" y="2809875"/>
          <p14:tracePt t="7552" x="8162925" y="2838450"/>
          <p14:tracePt t="7560" x="8023225" y="2847975"/>
          <p14:tracePt t="7568" x="7881938" y="2874963"/>
          <p14:tracePt t="7576" x="7723188" y="2884488"/>
          <p14:tracePt t="7584" x="7600950" y="2884488"/>
          <p14:tracePt t="7592" x="7507288" y="2884488"/>
          <p14:tracePt t="7600" x="7396163" y="2874963"/>
          <p14:tracePt t="7608" x="7329488" y="2857500"/>
          <p14:tracePt t="7616" x="7254875" y="2800350"/>
          <p14:tracePt t="7624" x="7227888" y="2773363"/>
          <p14:tracePt t="7632" x="7208838" y="2754313"/>
          <p14:tracePt t="7640" x="7199313" y="2716213"/>
          <p14:tracePt t="7648" x="7189788" y="2697163"/>
          <p14:tracePt t="7656" x="7180263" y="2670175"/>
          <p14:tracePt t="7664" x="7170738" y="2641600"/>
          <p14:tracePt t="7672" x="7142163" y="2603500"/>
          <p14:tracePt t="7680" x="7096125" y="2566988"/>
          <p14:tracePt t="7688" x="7067550" y="2538413"/>
          <p14:tracePt t="7696" x="7011988" y="2482850"/>
          <p14:tracePt t="7704" x="6954838" y="2435225"/>
          <p14:tracePt t="7712" x="6899275" y="2389188"/>
          <p14:tracePt t="7720" x="6862763" y="2341563"/>
          <p14:tracePt t="7728" x="6815138" y="2303463"/>
          <p14:tracePt t="7736" x="6805613" y="2286000"/>
          <p14:tracePt t="7744" x="6805613" y="2276475"/>
          <p14:tracePt t="7752" x="6805613" y="2247900"/>
          <p14:tracePt t="7760" x="6805613" y="2219325"/>
          <p14:tracePt t="7768" x="6805613" y="2182813"/>
          <p14:tracePt t="7776" x="6815138" y="2163763"/>
          <p14:tracePt t="7784" x="6843713" y="2135188"/>
          <p14:tracePt t="7792" x="6880225" y="2135188"/>
          <p14:tracePt t="7800" x="6899275" y="2125663"/>
          <p14:tracePt t="7808" x="6937375" y="2108200"/>
          <p14:tracePt t="7816" x="6973888" y="2108200"/>
          <p14:tracePt t="7824" x="7021513" y="2108200"/>
          <p14:tracePt t="7832" x="7105650" y="2108200"/>
          <p14:tracePt t="7840" x="7227888" y="2135188"/>
          <p14:tracePt t="7848" x="7358063" y="2192338"/>
          <p14:tracePt t="7856" x="7470775" y="2247900"/>
          <p14:tracePt t="7864" x="7573963" y="2312988"/>
          <p14:tracePt t="7872" x="7648575" y="2360613"/>
          <p14:tracePt t="7880" x="7667625" y="2379663"/>
          <p14:tracePt t="7888" x="7694613" y="2406650"/>
          <p14:tracePt t="7896" x="7704138" y="2416175"/>
          <p14:tracePt t="7904" x="7713663" y="2416175"/>
          <p14:tracePt t="7912" x="7713663" y="2425700"/>
          <p14:tracePt t="7920" x="7704138" y="2444750"/>
          <p14:tracePt t="7928" x="7694613" y="2454275"/>
          <p14:tracePt t="7936" x="7694613" y="2473325"/>
          <p14:tracePt t="7944" x="7677150" y="2482850"/>
          <p14:tracePt t="7953" x="7667625" y="2490788"/>
          <p14:tracePt t="7960" x="7648575" y="2509838"/>
          <p14:tracePt t="7984" x="7639050" y="2519363"/>
          <p14:tracePt t="7992" x="7629525" y="2519363"/>
          <p14:tracePt t="8008" x="7600950" y="2519363"/>
          <p14:tracePt t="8016" x="7591425" y="2519363"/>
          <p14:tracePt t="8048" x="7573963" y="2519363"/>
          <p14:tracePt t="8457" x="7591425" y="2519363"/>
          <p14:tracePt t="8464" x="7610475" y="2519363"/>
          <p14:tracePt t="8472" x="7620000" y="2509838"/>
          <p14:tracePt t="8520" x="7629525" y="2509838"/>
          <p14:tracePt t="8544" x="7639050" y="2509838"/>
          <p14:tracePt t="8553" x="7639050" y="2586038"/>
          <p14:tracePt t="8560" x="7639050" y="2725738"/>
          <p14:tracePt t="8568" x="7639050" y="2847975"/>
          <p14:tracePt t="8576" x="7639050" y="2932113"/>
          <p14:tracePt t="8584" x="7639050" y="2960688"/>
          <p14:tracePt t="8592" x="7639050" y="2978150"/>
          <p14:tracePt t="8608" x="7629525" y="2987675"/>
          <p14:tracePt t="8632" x="7620000" y="2997200"/>
          <p14:tracePt t="8640" x="7583488" y="2997200"/>
          <p14:tracePt t="8648" x="7470775" y="3062288"/>
          <p14:tracePt t="8656" x="7348538" y="3175000"/>
          <p14:tracePt t="8664" x="7312025" y="3249613"/>
          <p14:tracePt t="8672" x="7312025" y="3268663"/>
          <p14:tracePt t="8680" x="7312025" y="3297238"/>
          <p14:tracePt t="8688" x="7312025" y="3343275"/>
          <p14:tracePt t="8696" x="7386638" y="3419475"/>
          <p14:tracePt t="8704" x="7413625" y="3446463"/>
          <p14:tracePt t="8712" x="7489825" y="3503613"/>
          <p14:tracePt t="8720" x="7545388" y="3549650"/>
          <p14:tracePt t="8728" x="7620000" y="3624263"/>
          <p14:tracePt t="8736" x="7677150" y="3700463"/>
          <p14:tracePt t="8744" x="7685088" y="3803650"/>
          <p14:tracePt t="8753" x="7685088" y="3998913"/>
          <p14:tracePt t="8760" x="7677150" y="4289425"/>
          <p14:tracePt t="8768" x="7489825" y="4692650"/>
          <p14:tracePt t="8776" x="7319963" y="5141913"/>
          <p14:tracePt t="8784" x="7227888" y="5348288"/>
          <p14:tracePt t="8792" x="7161213" y="5432425"/>
          <p14:tracePt t="8800" x="7096125" y="5564188"/>
          <p14:tracePt t="8808" x="7077075" y="5592763"/>
          <p14:tracePt t="8881" x="7077075" y="5600700"/>
          <p14:tracePt t="8897" x="7086600" y="5600700"/>
          <p14:tracePt t="8920" x="7096125" y="5592763"/>
          <p14:tracePt t="9000" x="7086600" y="5564188"/>
          <p14:tracePt t="9024" x="7058025" y="5564188"/>
          <p14:tracePt t="9032" x="7058025" y="5554663"/>
          <p14:tracePt t="9048" x="7048500" y="5545138"/>
          <p14:tracePt t="9056" x="7048500" y="5535613"/>
          <p14:tracePt t="9064" x="7040563" y="5507038"/>
          <p14:tracePt t="9072" x="7040563" y="5422900"/>
          <p14:tracePt t="9080" x="7040563" y="5376863"/>
          <p14:tracePt t="9088" x="7040563" y="5254625"/>
          <p14:tracePt t="9096" x="7040563" y="5114925"/>
          <p14:tracePt t="9104" x="7011988" y="5002213"/>
          <p14:tracePt t="9112" x="6992938" y="4870450"/>
          <p14:tracePt t="9121" x="6973888" y="4795838"/>
          <p14:tracePt t="9128" x="6937375" y="4692650"/>
          <p14:tracePt t="9136" x="6937375" y="4637088"/>
          <p14:tracePt t="9144" x="6927850" y="4598988"/>
          <p14:tracePt t="9152" x="6927850" y="4552950"/>
          <p14:tracePt t="9160" x="6927850" y="4495800"/>
          <p14:tracePt t="9168" x="6927850" y="4440238"/>
          <p14:tracePt t="9176" x="6946900" y="4337050"/>
          <p14:tracePt t="9184" x="6954838" y="4214813"/>
          <p14:tracePt t="9192" x="6973888" y="4075113"/>
          <p14:tracePt t="9200" x="6973888" y="3962400"/>
          <p14:tracePt t="9208" x="6973888" y="3897313"/>
          <p14:tracePt t="9232" x="6973888" y="3887788"/>
          <p14:tracePt t="9240" x="6964363" y="3887788"/>
          <p14:tracePt t="9248" x="6946900" y="3914775"/>
          <p14:tracePt t="9256" x="6908800" y="3981450"/>
          <p14:tracePt t="9264" x="6899275" y="4065588"/>
          <p14:tracePt t="9272" x="6880225" y="4084638"/>
          <p14:tracePt t="9280" x="6870700" y="4092575"/>
          <p14:tracePt t="9312" x="6870700" y="4084638"/>
          <p14:tracePt t="9320" x="6870700" y="4008438"/>
          <p14:tracePt t="9328" x="6870700" y="3914775"/>
          <p14:tracePt t="9336" x="6870700" y="3840163"/>
          <p14:tracePt t="9344" x="6870700" y="3746500"/>
          <p14:tracePt t="9353" x="6870700" y="3643313"/>
          <p14:tracePt t="9360" x="6870700" y="3549650"/>
          <p14:tracePt t="9369" x="6870700" y="3446463"/>
          <p14:tracePt t="9376" x="6889750" y="3343275"/>
          <p14:tracePt t="9384" x="6927850" y="3222625"/>
          <p14:tracePt t="9392" x="6937375" y="3090863"/>
          <p14:tracePt t="9400" x="6954838" y="2941638"/>
          <p14:tracePt t="9408" x="6954838" y="2800350"/>
          <p14:tracePt t="9416" x="6954838" y="2716213"/>
          <p14:tracePt t="9424" x="6954838" y="2670175"/>
          <p14:tracePt t="9432" x="6954838" y="2660650"/>
          <p14:tracePt t="9497" x="6946900" y="2660650"/>
          <p14:tracePt t="9569" x="6937375" y="2670175"/>
          <p14:tracePt t="9721" x="6946900" y="2660650"/>
          <p14:tracePt t="9728" x="6954838" y="2651125"/>
          <p14:tracePt t="9744" x="6973888" y="2641600"/>
          <p14:tracePt t="9752" x="6983413" y="2641600"/>
          <p14:tracePt t="9760" x="7002463" y="2632075"/>
          <p14:tracePt t="9769" x="7011988" y="2622550"/>
          <p14:tracePt t="9776" x="7021513" y="2622550"/>
          <p14:tracePt t="9784" x="7031038" y="2613025"/>
          <p14:tracePt t="9792" x="7040563" y="2603500"/>
          <p14:tracePt t="9937" x="7048500" y="2603500"/>
          <p14:tracePt t="9952" x="7067550" y="2613025"/>
          <p14:tracePt t="9961" x="7086600" y="2651125"/>
          <p14:tracePt t="9969" x="7086600" y="2679700"/>
          <p14:tracePt t="9976" x="7096125" y="2697163"/>
          <p14:tracePt t="9985" x="7105650" y="2744788"/>
          <p14:tracePt t="9992" x="7115175" y="2781300"/>
          <p14:tracePt t="10000" x="7134225" y="2800350"/>
          <p14:tracePt t="10089" x="7124700" y="2800350"/>
          <p14:tracePt t="10096" x="7096125" y="2800350"/>
          <p14:tracePt t="10104" x="7077075" y="2781300"/>
          <p14:tracePt t="10112" x="7048500" y="2763838"/>
          <p14:tracePt t="10121" x="7011988" y="2725738"/>
          <p14:tracePt t="10128" x="6992938" y="2679700"/>
          <p14:tracePt t="10137" x="6983413" y="2660650"/>
          <p14:tracePt t="10145" x="6964363" y="2603500"/>
          <p14:tracePt t="10152" x="6954838" y="2586038"/>
          <p14:tracePt t="10160" x="6954838" y="2538413"/>
          <p14:tracePt t="10169" x="6954838" y="2509838"/>
          <p14:tracePt t="10176" x="6954838" y="2490788"/>
          <p14:tracePt t="10184" x="6954838" y="2482850"/>
          <p14:tracePt t="10193" x="6954838" y="2473325"/>
          <p14:tracePt t="10200" x="6954838" y="2454275"/>
          <p14:tracePt t="10209" x="6964363" y="2454275"/>
          <p14:tracePt t="10217" x="6992938" y="2454275"/>
          <p14:tracePt t="10225" x="7031038" y="2454275"/>
          <p14:tracePt t="10232" x="7077075" y="2454275"/>
          <p14:tracePt t="10240" x="7115175" y="2454275"/>
          <p14:tracePt t="10248" x="7142163" y="2454275"/>
          <p14:tracePt t="10257" x="7170738" y="2454275"/>
          <p14:tracePt t="10264" x="7199313" y="2454275"/>
          <p14:tracePt t="10272" x="7227888" y="2463800"/>
          <p14:tracePt t="10280" x="7264400" y="2509838"/>
          <p14:tracePt t="10289" x="7292975" y="2586038"/>
          <p14:tracePt t="10296" x="7312025" y="2670175"/>
          <p14:tracePt t="10305" x="7312025" y="2763838"/>
          <p14:tracePt t="10312" x="7319963" y="2874963"/>
          <p14:tracePt t="10321" x="7319963" y="2968625"/>
          <p14:tracePt t="10329" x="7319963" y="3044825"/>
          <p14:tracePt t="10337" x="7319963" y="3081338"/>
          <p14:tracePt t="10345" x="7319963" y="3100388"/>
          <p14:tracePt t="10353" x="7319963" y="3109913"/>
          <p14:tracePt t="10377" x="7312025" y="3109913"/>
          <p14:tracePt t="10385" x="7283450" y="3109913"/>
          <p14:tracePt t="10392" x="7264400" y="3109913"/>
          <p14:tracePt t="10401" x="7227888" y="3109913"/>
          <p14:tracePt t="10408" x="7170738" y="3054350"/>
          <p14:tracePt t="10416" x="7124700" y="3016250"/>
          <p14:tracePt t="10425" x="7086600" y="2968625"/>
          <p14:tracePt t="10433" x="7048500" y="2913063"/>
          <p14:tracePt t="10441" x="7031038" y="2867025"/>
          <p14:tracePt t="10448" x="7011988" y="2809875"/>
          <p14:tracePt t="10457" x="7011988" y="2763838"/>
          <p14:tracePt t="10465" x="6992938" y="2716213"/>
          <p14:tracePt t="10473" x="6992938" y="2660650"/>
          <p14:tracePt t="10480" x="6973888" y="2622550"/>
          <p14:tracePt t="10489" x="6973888" y="2576513"/>
          <p14:tracePt t="10496" x="6964363" y="2538413"/>
          <p14:tracePt t="10505" x="6964363" y="2519363"/>
          <p14:tracePt t="10512" x="6964363" y="2500313"/>
          <p14:tracePt t="10593" x="6946900" y="2509838"/>
          <p14:tracePt t="10601" x="6918325" y="2538413"/>
          <p14:tracePt t="10609" x="6870700" y="2576513"/>
          <p14:tracePt t="10617" x="6834188" y="2613025"/>
          <p14:tracePt t="10625" x="6769100" y="2641600"/>
          <p14:tracePt t="10632" x="6683375" y="2670175"/>
          <p14:tracePt t="10641" x="6553200" y="2716213"/>
          <p14:tracePt t="10648" x="6394450" y="2735263"/>
          <p14:tracePt t="10657" x="6253163" y="2754313"/>
          <p14:tracePt t="10665" x="6159500" y="2773363"/>
          <p14:tracePt t="10673" x="6075363" y="2781300"/>
          <p14:tracePt t="10681" x="6029325" y="2781300"/>
          <p14:tracePt t="10689" x="6010275" y="2781300"/>
          <p14:tracePt t="10697" x="6000750" y="2781300"/>
          <p14:tracePt t="10753" x="5991225" y="2781300"/>
          <p14:tracePt t="10761" x="5991225" y="2773363"/>
          <p14:tracePt t="10921" x="5991225" y="2763838"/>
          <p14:tracePt t="10929" x="6010275" y="2763838"/>
          <p14:tracePt t="10937" x="6038850" y="2763838"/>
          <p14:tracePt t="10945" x="6065838" y="2763838"/>
          <p14:tracePt t="10953" x="6075363" y="2763838"/>
          <p14:tracePt t="10961" x="6103938" y="2763838"/>
          <p14:tracePt t="11041" x="6113463" y="2763838"/>
          <p14:tracePt t="11049" x="6149975" y="2790825"/>
          <p14:tracePt t="11057" x="6281738" y="2857500"/>
          <p14:tracePt t="11065" x="6450013" y="2922588"/>
          <p14:tracePt t="11073" x="6608763" y="2960688"/>
          <p14:tracePt t="11081" x="6702425" y="2978150"/>
          <p14:tracePt t="11089" x="6815138" y="2997200"/>
          <p14:tracePt t="11097" x="6908800" y="3025775"/>
          <p14:tracePt t="11105" x="6983413" y="3044825"/>
          <p14:tracePt t="11113" x="7031038" y="3054350"/>
          <p14:tracePt t="11121" x="7067550" y="3071813"/>
          <p14:tracePt t="11129" x="7077075" y="3071813"/>
          <p14:tracePt t="11265" x="7086600" y="3081338"/>
          <p14:tracePt t="11273" x="7124700" y="3109913"/>
          <p14:tracePt t="11281" x="7142163" y="3148013"/>
          <p14:tracePt t="11289" x="7180263" y="3249613"/>
          <p14:tracePt t="11297" x="7227888" y="3371850"/>
          <p14:tracePt t="11305" x="7273925" y="3530600"/>
          <p14:tracePt t="11313" x="7319963" y="3690938"/>
          <p14:tracePt t="11321" x="7358063" y="3840163"/>
          <p14:tracePt t="11329" x="7405688" y="3998913"/>
          <p14:tracePt t="11337" x="7442200" y="4149725"/>
          <p14:tracePt t="11345" x="7480300" y="4298950"/>
          <p14:tracePt t="11353" x="7499350" y="4346575"/>
          <p14:tracePt t="11361" x="7526338" y="4476750"/>
          <p14:tracePt t="11369" x="7554913" y="4673600"/>
          <p14:tracePt t="11377" x="7573963" y="4935538"/>
          <p14:tracePt t="11385" x="7573963" y="5292725"/>
          <p14:tracePt t="11393" x="7573963" y="5732463"/>
          <p14:tracePt t="11401" x="7545388" y="6069013"/>
          <p14:tracePt t="11409" x="7535863" y="6135688"/>
          <p14:tracePt t="11417" x="7516813" y="6275388"/>
          <p14:tracePt t="11425" x="7516813" y="6303963"/>
          <p14:tracePt t="11433" x="7516813" y="6323013"/>
          <p14:tracePt t="11473" x="7516813" y="6313488"/>
          <p14:tracePt t="11481" x="7516813" y="6294438"/>
          <p14:tracePt t="11489" x="7516813" y="6265863"/>
          <p14:tracePt t="11497" x="7516813" y="6256338"/>
          <p14:tracePt t="11521" x="7516813" y="6238875"/>
          <p14:tracePt t="11529" x="7526338" y="6229350"/>
          <p14:tracePt t="11537" x="7535863" y="6229350"/>
          <p14:tracePt t="11545" x="7535863" y="6238875"/>
          <p14:tracePt t="11569" x="7545388" y="6238875"/>
          <p14:tracePt t="11585" x="7554913" y="6238875"/>
          <p14:tracePt t="11609" x="7564438" y="6238875"/>
          <p14:tracePt t="11649" x="7573963" y="6248400"/>
          <p14:tracePt t="11737" x="7583488" y="6229350"/>
          <p14:tracePt t="11745" x="7583488" y="6219825"/>
          <p14:tracePt t="11753" x="7591425" y="6219825"/>
          <p14:tracePt t="11769" x="7600950" y="6219825"/>
          <p14:tracePt t="11809" x="7610475" y="6210300"/>
          <p14:tracePt t="11817" x="7610475" y="6200775"/>
          <p14:tracePt t="11841" x="7610475" y="6191250"/>
          <p14:tracePt t="11865" x="7610475" y="6181725"/>
          <p14:tracePt t="11889" x="7610475" y="6172200"/>
          <p14:tracePt t="11897" x="7600950" y="6172200"/>
          <p14:tracePt t="11905" x="7573963" y="6172200"/>
          <p14:tracePt t="11913" x="7564438" y="6162675"/>
          <p14:tracePt t="11921" x="7535863" y="6154738"/>
          <p14:tracePt t="11929" x="7526338" y="6154738"/>
          <p14:tracePt t="11937" x="7516813" y="6145213"/>
          <p14:tracePt t="11945" x="7516813" y="6135688"/>
          <p14:tracePt t="11953" x="7499350" y="6135688"/>
          <p14:tracePt t="11961" x="7480300" y="6126163"/>
          <p14:tracePt t="11977" x="7451725" y="6116638"/>
          <p14:tracePt t="11985" x="7423150" y="6116638"/>
          <p14:tracePt t="11993" x="7377113" y="6116638"/>
          <p14:tracePt t="12001" x="7319963" y="6116638"/>
          <p14:tracePt t="12009" x="7264400" y="6116638"/>
          <p14:tracePt t="12017" x="7218363" y="6116638"/>
          <p14:tracePt t="12025" x="7161213" y="6116638"/>
          <p14:tracePt t="12033" x="7151688" y="6107113"/>
          <p14:tracePt t="12049" x="7134225" y="6097588"/>
          <p14:tracePt t="12073" x="7124700" y="6088063"/>
          <p14:tracePt t="12121" x="7124700" y="6078538"/>
          <p14:tracePt t="13001" x="7134225" y="6069013"/>
          <p14:tracePt t="13521" x="7134225" y="6061075"/>
          <p14:tracePt t="13529" x="7124700" y="6022975"/>
          <p14:tracePt t="13537" x="7067550" y="5975350"/>
          <p14:tracePt t="13545" x="6937375" y="5910263"/>
          <p14:tracePt t="13553" x="6834188" y="5826125"/>
          <p14:tracePt t="13561" x="6702425" y="5761038"/>
          <p14:tracePt t="13569" x="6599238" y="5694363"/>
          <p14:tracePt t="13577" x="6505575" y="5648325"/>
          <p14:tracePt t="13585" x="6450013" y="5610225"/>
          <p14:tracePt t="13593" x="6421438" y="5600700"/>
          <p14:tracePt t="13601" x="6394450" y="5592763"/>
          <p14:tracePt t="13769" x="6403975" y="5592763"/>
          <p14:tracePt t="13777" x="6488113" y="5592763"/>
          <p14:tracePt t="13785" x="6627813" y="5554663"/>
          <p14:tracePt t="13793" x="6899275" y="5526088"/>
          <p14:tracePt t="13801" x="7358063" y="5461000"/>
          <p14:tracePt t="13809" x="7975600" y="5367338"/>
          <p14:tracePt t="13817" x="8621713" y="5302250"/>
          <p14:tracePt t="13825" x="9371013" y="5180013"/>
          <p14:tracePt t="13833" x="10240963" y="505777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685" y="1501740"/>
            <a:ext cx="6932016" cy="4943129"/>
          </a:xfrm>
          <a:prstGeom prst="rect">
            <a:avLst/>
          </a:prstGeom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2E2A1-DCF4-46FC-BC0F-714B23542440}" type="datetime1">
              <a:rPr kumimoji="1" lang="ja-JP" altLang="en-US" smtClean="0"/>
              <a:t>2025/2/26</a:t>
            </a:fld>
            <a:endParaRPr kumimoji="1" lang="ja-JP" altLang="en-US"/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4305304" y="1501739"/>
            <a:ext cx="109810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4494318" y="1256075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/>
              <a:t>4.2m</a:t>
            </a:r>
            <a:endParaRPr kumimoji="1" lang="ja-JP" altLang="en-US"/>
          </a:p>
        </p:txBody>
      </p:sp>
      <p:cxnSp>
        <p:nvCxnSpPr>
          <p:cNvPr id="10" name="直線矢印コネクタ 9"/>
          <p:cNvCxnSpPr/>
          <p:nvPr/>
        </p:nvCxnSpPr>
        <p:spPr>
          <a:xfrm flipV="1">
            <a:off x="2154358" y="6528960"/>
            <a:ext cx="540000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5007572" y="634429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/>
              <a:t>21m</a:t>
            </a:r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3066862" y="4206515"/>
            <a:ext cx="4546108" cy="1944216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803162" y="4939875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>
                <a:solidFill>
                  <a:srgbClr val="FF0000"/>
                </a:solidFill>
              </a:rPr>
              <a:t>RANS-II</a:t>
            </a:r>
            <a:endParaRPr kumimoji="1" lang="ja-JP" altLang="en-US" sz="3200">
              <a:solidFill>
                <a:srgbClr val="FF000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309950" y="2569213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>
                <a:solidFill>
                  <a:srgbClr val="00B0F0"/>
                </a:solidFill>
              </a:rPr>
              <a:t>RANS</a:t>
            </a:r>
            <a:endParaRPr kumimoji="1" lang="ja-JP" altLang="en-US" sz="3200">
              <a:solidFill>
                <a:srgbClr val="00B0F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37905" y="98913"/>
            <a:ext cx="94329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RANS</a:t>
            </a:r>
            <a:r>
              <a:rPr kumimoji="1" lang="ja-JP" altLang="en-US" dirty="0"/>
              <a:t> </a:t>
            </a:r>
            <a:r>
              <a:rPr kumimoji="1" lang="en-US" altLang="ja-JP" dirty="0"/>
              <a:t>started operation (2013)</a:t>
            </a:r>
          </a:p>
          <a:p>
            <a:r>
              <a:rPr kumimoji="1" lang="en-US" altLang="ja-JP" dirty="0"/>
              <a:t>Dedicated building  completed (2016.5)</a:t>
            </a:r>
          </a:p>
          <a:p>
            <a:r>
              <a:rPr kumimoji="1" lang="en-US" altLang="ja-JP" dirty="0"/>
              <a:t>Construction of RANS-II separation wall</a:t>
            </a:r>
            <a:r>
              <a:rPr kumimoji="1" lang="ja-JP" altLang="en-US" dirty="0"/>
              <a:t>（</a:t>
            </a:r>
            <a:r>
              <a:rPr kumimoji="1" lang="en-US" altLang="ja-JP" dirty="0"/>
              <a:t>2019.3.5</a:t>
            </a:r>
            <a:r>
              <a:rPr kumimoji="1" lang="ja-JP" altLang="en-US" dirty="0"/>
              <a:t>）</a:t>
            </a:r>
            <a:endParaRPr kumimoji="1" lang="en-US" altLang="ja-JP" dirty="0"/>
          </a:p>
          <a:p>
            <a:r>
              <a:rPr lang="en-US" altLang="ja-JP" dirty="0"/>
              <a:t>RANS-II</a:t>
            </a:r>
            <a:r>
              <a:rPr lang="ja-JP" altLang="en-US" dirty="0"/>
              <a:t> </a:t>
            </a:r>
            <a:r>
              <a:rPr lang="en-US" altLang="ja-JP" dirty="0"/>
              <a:t>started</a:t>
            </a:r>
            <a:r>
              <a:rPr lang="ja-JP" altLang="en-US" dirty="0"/>
              <a:t> </a:t>
            </a:r>
            <a:r>
              <a:rPr lang="en-US" altLang="ja-JP" dirty="0"/>
              <a:t>operation</a:t>
            </a:r>
            <a:r>
              <a:rPr lang="ja-JP" altLang="en-US" dirty="0"/>
              <a:t>（</a:t>
            </a:r>
            <a:r>
              <a:rPr lang="en-US" altLang="ja-JP" dirty="0"/>
              <a:t>2019.7.22</a:t>
            </a:r>
            <a:r>
              <a:rPr lang="ja-JP" altLang="en-US" dirty="0"/>
              <a:t>）　</a:t>
            </a:r>
            <a:endParaRPr lang="en-US" altLang="ja-JP" dirty="0"/>
          </a:p>
          <a:p>
            <a:r>
              <a:rPr kumimoji="1" lang="ja-JP" altLang="en-US" dirty="0"/>
              <a:t>　　　　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861466" y="5178623"/>
            <a:ext cx="1311416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/>
              <a:t>RANS-II operation space</a:t>
            </a:r>
            <a:endParaRPr kumimoji="1" lang="ja-JP" altLang="en-US"/>
          </a:p>
        </p:txBody>
      </p:sp>
      <p:sp>
        <p:nvSpPr>
          <p:cNvPr id="21" name="スライド番号プレースホルダー 2">
            <a:extLst>
              <a:ext uri="{FF2B5EF4-FFF2-40B4-BE49-F238E27FC236}">
                <a16:creationId xmlns:a16="http://schemas.microsoft.com/office/drawing/2014/main" id="{FA8AE56E-4974-49E6-B3CA-0D8B9D8AF6D1}"/>
              </a:ext>
            </a:extLst>
          </p:cNvPr>
          <p:cNvSpPr txBox="1">
            <a:spLocks/>
          </p:cNvSpPr>
          <p:nvPr/>
        </p:nvSpPr>
        <p:spPr>
          <a:xfrm>
            <a:off x="8610600" y="64928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9897E2-8CA0-40F6-A657-6B004E24EBCA}" type="slidenum">
              <a:rPr lang="ja-JP" altLang="en-US" sz="1600"/>
              <a:pPr/>
              <a:t>4</a:t>
            </a:fld>
            <a:endParaRPr lang="ja-JP" altLang="en-US" sz="1600"/>
          </a:p>
        </p:txBody>
      </p:sp>
      <p:pic>
        <p:nvPicPr>
          <p:cNvPr id="22" name="Picture 2" descr="http://common.intra.riken.jp/assets/dept/pro/files/others/jp/data/logo/symbol4_150.gif">
            <a:extLst>
              <a:ext uri="{FF2B5EF4-FFF2-40B4-BE49-F238E27FC236}">
                <a16:creationId xmlns:a16="http://schemas.microsoft.com/office/drawing/2014/main" id="{BCE8ADB6-983C-48C2-8504-9E78A5975B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99" b="-18672"/>
          <a:stretch/>
        </p:blipFill>
        <p:spPr bwMode="auto">
          <a:xfrm>
            <a:off x="11506526" y="236424"/>
            <a:ext cx="460962" cy="71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244E7B0E-9A28-4FB3-A928-110BDD62A2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60" r="14730"/>
          <a:stretch/>
        </p:blipFill>
        <p:spPr>
          <a:xfrm>
            <a:off x="10740303" y="156463"/>
            <a:ext cx="647738" cy="757075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830C8CDA-F1AA-45F6-8029-FAC6FAA9C3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9300" y="1594372"/>
            <a:ext cx="223380" cy="50405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82E5FD-7754-1028-F3E4-33470F061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724" y="259942"/>
            <a:ext cx="471276" cy="469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8075602" y="3724223"/>
            <a:ext cx="1723551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/>
              <a:t>RANS</a:t>
            </a:r>
          </a:p>
          <a:p>
            <a:r>
              <a:rPr kumimoji="1" lang="en-US" altLang="ja-JP"/>
              <a:t>operation room</a:t>
            </a:r>
            <a:endParaRPr kumimoji="1" lang="ja-JP" altLang="en-US"/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139D67A0-DF7C-CD3C-4478-6BCF29A39477}"/>
              </a:ext>
            </a:extLst>
          </p:cNvPr>
          <p:cNvCxnSpPr>
            <a:cxnSpLocks/>
          </p:cNvCxnSpPr>
          <p:nvPr/>
        </p:nvCxnSpPr>
        <p:spPr>
          <a:xfrm flipH="1" flipV="1">
            <a:off x="1754360" y="1625407"/>
            <a:ext cx="1590" cy="486746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55EF3C2-2CCC-0EBA-3F67-1B65A914F53A}"/>
              </a:ext>
            </a:extLst>
          </p:cNvPr>
          <p:cNvSpPr txBox="1"/>
          <p:nvPr/>
        </p:nvSpPr>
        <p:spPr>
          <a:xfrm rot="16200000">
            <a:off x="1246485" y="3680750"/>
            <a:ext cx="773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/>
              <a:t>15m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5256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89F95C7-849A-4B75-A970-BC6EACD430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90" y="1086130"/>
            <a:ext cx="5578180" cy="3724456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4E206BEF-65DF-4935-BA79-3A9B360EF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691" y="3325782"/>
            <a:ext cx="4287155" cy="3218025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1659286-2C69-4E1A-8427-195AF30E70AF}"/>
              </a:ext>
            </a:extLst>
          </p:cNvPr>
          <p:cNvSpPr txBox="1"/>
          <p:nvPr/>
        </p:nvSpPr>
        <p:spPr>
          <a:xfrm>
            <a:off x="5948219" y="1210362"/>
            <a:ext cx="1745350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>
                <a:solidFill>
                  <a:srgbClr val="00B0F0"/>
                </a:solidFill>
              </a:rPr>
              <a:t>7MeV LINAC</a:t>
            </a:r>
            <a:endParaRPr kumimoji="1" lang="ja-JP" altLang="en-US" sz="2400">
              <a:solidFill>
                <a:srgbClr val="00B0F0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930787D-10FF-4783-A976-FD9C4A27E629}"/>
              </a:ext>
            </a:extLst>
          </p:cNvPr>
          <p:cNvSpPr txBox="1"/>
          <p:nvPr/>
        </p:nvSpPr>
        <p:spPr>
          <a:xfrm>
            <a:off x="8555143" y="3604589"/>
            <a:ext cx="1977786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>
                <a:solidFill>
                  <a:srgbClr val="FF0000"/>
                </a:solidFill>
              </a:rPr>
              <a:t>2.5MeV LINAC</a:t>
            </a:r>
            <a:endParaRPr kumimoji="1" lang="ja-JP" altLang="en-US" sz="2400">
              <a:solidFill>
                <a:srgbClr val="FF000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D1873B1-66A0-4867-A028-2D91092D1F07}"/>
              </a:ext>
            </a:extLst>
          </p:cNvPr>
          <p:cNvSpPr txBox="1"/>
          <p:nvPr/>
        </p:nvSpPr>
        <p:spPr>
          <a:xfrm>
            <a:off x="7693569" y="5474909"/>
            <a:ext cx="2600392" cy="83099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>
                <a:solidFill>
                  <a:srgbClr val="FF0000"/>
                </a:solidFill>
              </a:rPr>
              <a:t>Li target </a:t>
            </a:r>
          </a:p>
          <a:p>
            <a:r>
              <a:rPr kumimoji="1" lang="en-US" altLang="ja-JP" sz="2400">
                <a:solidFill>
                  <a:srgbClr val="FF0000"/>
                </a:solidFill>
              </a:rPr>
              <a:t>with shielding(3.5t)</a:t>
            </a:r>
            <a:endParaRPr kumimoji="1" lang="ja-JP" altLang="en-US" sz="2400">
              <a:solidFill>
                <a:srgbClr val="FF0000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6FC1967-20C7-4DA1-8CA6-7EA0F45EFB25}"/>
              </a:ext>
            </a:extLst>
          </p:cNvPr>
          <p:cNvSpPr txBox="1"/>
          <p:nvPr/>
        </p:nvSpPr>
        <p:spPr>
          <a:xfrm>
            <a:off x="3563567" y="3835422"/>
            <a:ext cx="1923925" cy="120032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>
                <a:solidFill>
                  <a:srgbClr val="00B0F0"/>
                </a:solidFill>
              </a:rPr>
              <a:t>Be target </a:t>
            </a:r>
          </a:p>
          <a:p>
            <a:r>
              <a:rPr kumimoji="1" lang="en-US" altLang="ja-JP" sz="2400">
                <a:solidFill>
                  <a:srgbClr val="00B0F0"/>
                </a:solidFill>
              </a:rPr>
              <a:t>with shielding</a:t>
            </a:r>
          </a:p>
          <a:p>
            <a:r>
              <a:rPr kumimoji="1" lang="en-US" altLang="ja-JP" sz="2400">
                <a:solidFill>
                  <a:srgbClr val="00B0F0"/>
                </a:solidFill>
              </a:rPr>
              <a:t>(20t)</a:t>
            </a:r>
            <a:endParaRPr kumimoji="1" lang="ja-JP" altLang="en-US" sz="2400">
              <a:solidFill>
                <a:srgbClr val="00B0F0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B23D2A9-28A8-4615-9368-A550DBBFCE1F}"/>
              </a:ext>
            </a:extLst>
          </p:cNvPr>
          <p:cNvSpPr txBox="1"/>
          <p:nvPr/>
        </p:nvSpPr>
        <p:spPr>
          <a:xfrm>
            <a:off x="1886664" y="2835944"/>
            <a:ext cx="1608454" cy="30777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>
                <a:solidFill>
                  <a:srgbClr val="00B0F0"/>
                </a:solidFill>
              </a:rPr>
              <a:t>Neutron beam hole</a:t>
            </a:r>
            <a:endParaRPr kumimoji="1" lang="ja-JP" altLang="en-US" sz="1400">
              <a:solidFill>
                <a:srgbClr val="00B0F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C7A9F12-6952-4F26-815D-548CE44A754C}"/>
              </a:ext>
            </a:extLst>
          </p:cNvPr>
          <p:cNvSpPr txBox="1"/>
          <p:nvPr/>
        </p:nvSpPr>
        <p:spPr>
          <a:xfrm>
            <a:off x="4820342" y="5314299"/>
            <a:ext cx="1608454" cy="30777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>
                <a:solidFill>
                  <a:srgbClr val="FF0000"/>
                </a:solidFill>
              </a:rPr>
              <a:t>Neutron beam hole</a:t>
            </a:r>
            <a:endParaRPr kumimoji="1" lang="ja-JP" altLang="en-US" sz="1400">
              <a:solidFill>
                <a:srgbClr val="FF0000"/>
              </a:solidFill>
            </a:endParaRPr>
          </a:p>
        </p:txBody>
      </p:sp>
      <p:sp>
        <p:nvSpPr>
          <p:cNvPr id="25" name="タイトル 1">
            <a:extLst>
              <a:ext uri="{FF2B5EF4-FFF2-40B4-BE49-F238E27FC236}">
                <a16:creationId xmlns:a16="http://schemas.microsoft.com/office/drawing/2014/main" id="{9F5C55A1-34C7-494B-81E6-8723813BE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930" y="-80365"/>
            <a:ext cx="1745350" cy="1325563"/>
          </a:xfrm>
        </p:spPr>
        <p:txBody>
          <a:bodyPr>
            <a:normAutofit/>
          </a:bodyPr>
          <a:lstStyle/>
          <a:p>
            <a:r>
              <a:rPr lang="en-US" altLang="ja-JP" sz="4000" i="1" u="sng" dirty="0">
                <a:solidFill>
                  <a:srgbClr val="00B0F0"/>
                </a:solidFill>
              </a:rPr>
              <a:t>RANS</a:t>
            </a:r>
            <a:endParaRPr lang="ja-JP" altLang="en-US" sz="4000" i="1" u="sng" dirty="0">
              <a:solidFill>
                <a:srgbClr val="FF0000"/>
              </a:solidFill>
            </a:endParaRPr>
          </a:p>
        </p:txBody>
      </p:sp>
      <p:sp>
        <p:nvSpPr>
          <p:cNvPr id="26" name="タイトル 1">
            <a:extLst>
              <a:ext uri="{FF2B5EF4-FFF2-40B4-BE49-F238E27FC236}">
                <a16:creationId xmlns:a16="http://schemas.microsoft.com/office/drawing/2014/main" id="{42E464B2-64CC-484C-AED5-B53E5EFF4154}"/>
              </a:ext>
            </a:extLst>
          </p:cNvPr>
          <p:cNvSpPr txBox="1">
            <a:spLocks/>
          </p:cNvSpPr>
          <p:nvPr/>
        </p:nvSpPr>
        <p:spPr>
          <a:xfrm>
            <a:off x="9154569" y="2196860"/>
            <a:ext cx="192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i="1" u="sng" dirty="0">
                <a:solidFill>
                  <a:srgbClr val="FF0000"/>
                </a:solidFill>
              </a:rPr>
              <a:t>RANS-II</a:t>
            </a:r>
            <a:endParaRPr lang="ja-JP" altLang="en-US" sz="4000" i="1" u="sng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C7A9F12-6952-4F26-815D-548CE44A754C}"/>
              </a:ext>
            </a:extLst>
          </p:cNvPr>
          <p:cNvSpPr txBox="1"/>
          <p:nvPr/>
        </p:nvSpPr>
        <p:spPr>
          <a:xfrm>
            <a:off x="4623741" y="6125787"/>
            <a:ext cx="2595967" cy="33855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>
                <a:solidFill>
                  <a:srgbClr val="FF0000"/>
                </a:solidFill>
              </a:rPr>
              <a:t>Replaceable beam collimator</a:t>
            </a:r>
            <a:endParaRPr kumimoji="1" lang="ja-JP" altLang="en-US" sz="1600">
              <a:solidFill>
                <a:srgbClr val="FF0000"/>
              </a:solidFill>
            </a:endParaRPr>
          </a:p>
        </p:txBody>
      </p:sp>
      <p:cxnSp>
        <p:nvCxnSpPr>
          <p:cNvPr id="3" name="直線矢印コネクタ 2">
            <a:extLst>
              <a:ext uri="{FF2B5EF4-FFF2-40B4-BE49-F238E27FC236}">
                <a16:creationId xmlns:a16="http://schemas.microsoft.com/office/drawing/2014/main" id="{1A9D2E92-B8FA-49DC-979E-1FF283268A22}"/>
              </a:ext>
            </a:extLst>
          </p:cNvPr>
          <p:cNvCxnSpPr>
            <a:cxnSpLocks/>
          </p:cNvCxnSpPr>
          <p:nvPr/>
        </p:nvCxnSpPr>
        <p:spPr>
          <a:xfrm>
            <a:off x="3006933" y="1517075"/>
            <a:ext cx="1698044" cy="66036"/>
          </a:xfrm>
          <a:prstGeom prst="straightConnector1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E28CBD26-D2CD-4857-B3DD-63443326B5AD}"/>
              </a:ext>
            </a:extLst>
          </p:cNvPr>
          <p:cNvCxnSpPr>
            <a:cxnSpLocks/>
          </p:cNvCxnSpPr>
          <p:nvPr/>
        </p:nvCxnSpPr>
        <p:spPr>
          <a:xfrm>
            <a:off x="5869611" y="4557644"/>
            <a:ext cx="1886459" cy="178618"/>
          </a:xfrm>
          <a:prstGeom prst="straightConnector1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3891FFB-576F-4A45-B144-AE860D9DF634}"/>
              </a:ext>
            </a:extLst>
          </p:cNvPr>
          <p:cNvSpPr txBox="1"/>
          <p:nvPr/>
        </p:nvSpPr>
        <p:spPr>
          <a:xfrm>
            <a:off x="6516304" y="4579754"/>
            <a:ext cx="585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>
                <a:solidFill>
                  <a:schemeClr val="accent4">
                    <a:lumMod val="60000"/>
                    <a:lumOff val="40000"/>
                  </a:schemeClr>
                </a:solidFill>
              </a:rPr>
              <a:t>1m</a:t>
            </a:r>
            <a:endParaRPr kumimoji="1" lang="ja-JP" altLang="en-US" sz="240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C4FDC5C-1026-49C0-99E2-9AE317B1499B}"/>
              </a:ext>
            </a:extLst>
          </p:cNvPr>
          <p:cNvSpPr txBox="1"/>
          <p:nvPr/>
        </p:nvSpPr>
        <p:spPr>
          <a:xfrm>
            <a:off x="3495119" y="1548215"/>
            <a:ext cx="585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>
                <a:solidFill>
                  <a:schemeClr val="accent4">
                    <a:lumMod val="60000"/>
                    <a:lumOff val="40000"/>
                  </a:schemeClr>
                </a:solidFill>
              </a:rPr>
              <a:t>2m</a:t>
            </a:r>
            <a:endParaRPr kumimoji="1" lang="ja-JP" altLang="en-US" sz="240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スライド番号プレースホルダー 2">
            <a:extLst>
              <a:ext uri="{FF2B5EF4-FFF2-40B4-BE49-F238E27FC236}">
                <a16:creationId xmlns:a16="http://schemas.microsoft.com/office/drawing/2014/main" id="{C240E514-25CA-496D-94C3-CD274F9D0576}"/>
              </a:ext>
            </a:extLst>
          </p:cNvPr>
          <p:cNvSpPr txBox="1">
            <a:spLocks/>
          </p:cNvSpPr>
          <p:nvPr/>
        </p:nvSpPr>
        <p:spPr>
          <a:xfrm>
            <a:off x="8610600" y="64928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9897E2-8CA0-40F6-A657-6B004E24EBCA}" type="slidenum">
              <a:rPr lang="ja-JP" altLang="en-US" sz="1600"/>
              <a:pPr/>
              <a:t>5</a:t>
            </a:fld>
            <a:endParaRPr lang="ja-JP" altLang="en-US" sz="1600"/>
          </a:p>
        </p:txBody>
      </p:sp>
      <p:pic>
        <p:nvPicPr>
          <p:cNvPr id="29" name="Picture 2" descr="http://common.intra.riken.jp/assets/dept/pro/files/others/jp/data/logo/symbol4_150.gif">
            <a:extLst>
              <a:ext uri="{FF2B5EF4-FFF2-40B4-BE49-F238E27FC236}">
                <a16:creationId xmlns:a16="http://schemas.microsoft.com/office/drawing/2014/main" id="{3F4F27DE-C028-4C70-9469-E75D47A5E0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99" b="-18672"/>
          <a:stretch/>
        </p:blipFill>
        <p:spPr bwMode="auto">
          <a:xfrm>
            <a:off x="11299152" y="383385"/>
            <a:ext cx="460962" cy="71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6365CFA5-199B-4408-9477-68ED445FAB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60" r="14730"/>
          <a:stretch/>
        </p:blipFill>
        <p:spPr>
          <a:xfrm>
            <a:off x="10532929" y="303424"/>
            <a:ext cx="647738" cy="75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19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D0AB2161-622A-40C3-9666-EA9F74852E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96" b="40419"/>
          <a:stretch/>
        </p:blipFill>
        <p:spPr bwMode="auto">
          <a:xfrm>
            <a:off x="67089" y="6170883"/>
            <a:ext cx="1586395" cy="437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2D97BD7E-C36F-4D27-AF92-27DC7D795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759" y="6389104"/>
            <a:ext cx="337044" cy="335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418F553D-F85A-4C74-AAEC-BAD087A82D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83" y="6222027"/>
            <a:ext cx="1051962" cy="334674"/>
          </a:xfrm>
          <a:prstGeom prst="rect">
            <a:avLst/>
          </a:prstGeom>
        </p:spPr>
      </p:pic>
      <p:grpSp>
        <p:nvGrpSpPr>
          <p:cNvPr id="63" name="グループ化 62">
            <a:extLst>
              <a:ext uri="{FF2B5EF4-FFF2-40B4-BE49-F238E27FC236}">
                <a16:creationId xmlns:a16="http://schemas.microsoft.com/office/drawing/2014/main" id="{4144265D-A059-489C-9A21-632304B1F51C}"/>
              </a:ext>
            </a:extLst>
          </p:cNvPr>
          <p:cNvGrpSpPr/>
          <p:nvPr/>
        </p:nvGrpSpPr>
        <p:grpSpPr>
          <a:xfrm>
            <a:off x="2551044" y="1239137"/>
            <a:ext cx="8740758" cy="5149968"/>
            <a:chOff x="960862" y="716373"/>
            <a:chExt cx="10220313" cy="6021708"/>
          </a:xfrm>
        </p:grpSpPr>
        <p:pic>
          <p:nvPicPr>
            <p:cNvPr id="64" name="図 63">
              <a:extLst>
                <a:ext uri="{FF2B5EF4-FFF2-40B4-BE49-F238E27FC236}">
                  <a16:creationId xmlns:a16="http://schemas.microsoft.com/office/drawing/2014/main" id="{266E1BF4-35C2-46DF-BA38-2B12E86062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69" r="13850"/>
            <a:stretch/>
          </p:blipFill>
          <p:spPr>
            <a:xfrm>
              <a:off x="1654012" y="716373"/>
              <a:ext cx="5677073" cy="5499254"/>
            </a:xfrm>
            <a:prstGeom prst="rect">
              <a:avLst/>
            </a:prstGeom>
          </p:spPr>
        </p:pic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122F13D0-C3B6-49FF-AF5F-BA35B6C1595D}"/>
                </a:ext>
              </a:extLst>
            </p:cNvPr>
            <p:cNvSpPr txBox="1"/>
            <p:nvPr/>
          </p:nvSpPr>
          <p:spPr>
            <a:xfrm>
              <a:off x="6359052" y="2889609"/>
              <a:ext cx="1865347" cy="384916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1539" b="1">
                  <a:latin typeface="+mj-ea"/>
                  <a:ea typeface="+mj-ea"/>
                </a:rPr>
                <a:t>Be or Li</a:t>
              </a:r>
              <a:r>
                <a:rPr lang="ja-JP" altLang="en-US" sz="1539" b="1">
                  <a:latin typeface="+mj-ea"/>
                  <a:ea typeface="+mj-ea"/>
                </a:rPr>
                <a:t> </a:t>
              </a:r>
              <a:r>
                <a:rPr lang="en-US" altLang="ja-JP" sz="1539" b="1">
                  <a:latin typeface="+mj-ea"/>
                  <a:ea typeface="+mj-ea"/>
                </a:rPr>
                <a:t>target</a:t>
              </a:r>
              <a:endParaRPr kumimoji="1" lang="ja-JP" altLang="en-US" sz="1539" b="1">
                <a:latin typeface="+mj-ea"/>
                <a:ea typeface="+mj-ea"/>
              </a:endParaRPr>
            </a:p>
          </p:txBody>
        </p:sp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C25FD6D2-FCD5-4494-9C1E-CAC34986130B}"/>
                </a:ext>
              </a:extLst>
            </p:cNvPr>
            <p:cNvSpPr txBox="1"/>
            <p:nvPr/>
          </p:nvSpPr>
          <p:spPr>
            <a:xfrm>
              <a:off x="5702998" y="1746787"/>
              <a:ext cx="1091244" cy="384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539" b="1">
                  <a:latin typeface="+mj-ea"/>
                  <a:ea typeface="+mj-ea"/>
                </a:rPr>
                <a:t>H</a:t>
              </a:r>
              <a:r>
                <a:rPr lang="en-US" altLang="ja-JP" sz="1539" b="1" baseline="30000">
                  <a:latin typeface="+mj-ea"/>
                  <a:ea typeface="+mj-ea"/>
                </a:rPr>
                <a:t>+</a:t>
              </a:r>
              <a:r>
                <a:rPr lang="ja-JP" altLang="en-US" sz="1539" b="1">
                  <a:latin typeface="+mj-ea"/>
                  <a:ea typeface="+mj-ea"/>
                </a:rPr>
                <a:t> </a:t>
              </a:r>
              <a:r>
                <a:rPr lang="en-US" altLang="ja-JP" sz="1539" b="1">
                  <a:latin typeface="+mj-ea"/>
                  <a:ea typeface="+mj-ea"/>
                </a:rPr>
                <a:t>beam</a:t>
              </a:r>
              <a:endParaRPr kumimoji="1" lang="ja-JP" altLang="en-US" sz="1539" b="1">
                <a:latin typeface="+mj-ea"/>
                <a:ea typeface="+mj-ea"/>
              </a:endParaRPr>
            </a:p>
          </p:txBody>
        </p:sp>
        <p:cxnSp>
          <p:nvCxnSpPr>
            <p:cNvPr id="67" name="直線矢印コネクタ 66">
              <a:extLst>
                <a:ext uri="{FF2B5EF4-FFF2-40B4-BE49-F238E27FC236}">
                  <a16:creationId xmlns:a16="http://schemas.microsoft.com/office/drawing/2014/main" id="{7F7DAAAD-CF17-4A4A-8236-D98B926659D7}"/>
                </a:ext>
              </a:extLst>
            </p:cNvPr>
            <p:cNvCxnSpPr/>
            <p:nvPr/>
          </p:nvCxnSpPr>
          <p:spPr>
            <a:xfrm flipH="1">
              <a:off x="6080683" y="1977620"/>
              <a:ext cx="1039628" cy="54357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C294759F-AC91-474D-AB77-49FBCD0A74B2}"/>
                </a:ext>
              </a:extLst>
            </p:cNvPr>
            <p:cNvSpPr txBox="1"/>
            <p:nvPr/>
          </p:nvSpPr>
          <p:spPr>
            <a:xfrm>
              <a:off x="6977409" y="4691446"/>
              <a:ext cx="4203766" cy="204663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1539" b="1" dirty="0">
                  <a:solidFill>
                    <a:srgbClr val="FF0000"/>
                  </a:solidFill>
                  <a:latin typeface="+mj-ea"/>
                  <a:ea typeface="+mj-ea"/>
                </a:rPr>
                <a:t>Multi-layer shielding</a:t>
              </a:r>
            </a:p>
            <a:p>
              <a:r>
                <a:rPr kumimoji="1" lang="en-US" altLang="ja-JP" sz="1539" b="1" dirty="0">
                  <a:solidFill>
                    <a:srgbClr val="FF0000"/>
                  </a:solidFill>
                  <a:latin typeface="+mj-ea"/>
                  <a:ea typeface="+mj-ea"/>
                </a:rPr>
                <a:t>Neutrons are stopped by Polyethylene (PE) and</a:t>
              </a:r>
              <a:r>
                <a:rPr kumimoji="1" lang="ja-JP" altLang="en-US" sz="1539" b="1" dirty="0">
                  <a:solidFill>
                    <a:srgbClr val="FF0000"/>
                  </a:solidFill>
                  <a:latin typeface="+mj-ea"/>
                  <a:ea typeface="+mj-ea"/>
                </a:rPr>
                <a:t> </a:t>
              </a:r>
              <a:r>
                <a:rPr kumimoji="1" lang="en-US" altLang="ja-JP" sz="1539" b="1" dirty="0">
                  <a:solidFill>
                    <a:srgbClr val="FF0000"/>
                  </a:solidFill>
                  <a:latin typeface="+mj-ea"/>
                  <a:ea typeface="+mj-ea"/>
                </a:rPr>
                <a:t>Boron Polyethylene (BPE)</a:t>
              </a:r>
            </a:p>
            <a:p>
              <a:r>
                <a:rPr kumimoji="1" lang="en-US" altLang="ja-JP" sz="1539" b="1" dirty="0">
                  <a:solidFill>
                    <a:srgbClr val="FF0000"/>
                  </a:solidFill>
                  <a:latin typeface="+mj-ea"/>
                  <a:ea typeface="+mj-ea"/>
                </a:rPr>
                <a:t>Gamma rays are stopped by lead (Pb).</a:t>
              </a:r>
            </a:p>
            <a:p>
              <a:endParaRPr kumimoji="1" lang="en-US" altLang="ja-JP" sz="1539" b="1" dirty="0">
                <a:solidFill>
                  <a:srgbClr val="FF0000"/>
                </a:solidFill>
                <a:latin typeface="+mj-ea"/>
                <a:ea typeface="+mj-ea"/>
              </a:endParaRPr>
            </a:p>
            <a:p>
              <a:r>
                <a:rPr kumimoji="1" lang="en-US" altLang="ja-JP" sz="1539" b="1" dirty="0">
                  <a:solidFill>
                    <a:srgbClr val="FF0000"/>
                  </a:solidFill>
                  <a:latin typeface="+mj-ea"/>
                  <a:ea typeface="+mj-ea"/>
                </a:rPr>
                <a:t>Reducing the lead in the outermost shell reduces the total weight</a:t>
              </a:r>
              <a:endParaRPr kumimoji="1" lang="ja-JP" altLang="en-US" sz="1539" b="1" dirty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cxnSp>
          <p:nvCxnSpPr>
            <p:cNvPr id="69" name="直線矢印コネクタ 68">
              <a:extLst>
                <a:ext uri="{FF2B5EF4-FFF2-40B4-BE49-F238E27FC236}">
                  <a16:creationId xmlns:a16="http://schemas.microsoft.com/office/drawing/2014/main" id="{F2300571-2345-42B6-9641-D3B7C4C962A2}"/>
                </a:ext>
              </a:extLst>
            </p:cNvPr>
            <p:cNvCxnSpPr/>
            <p:nvPr/>
          </p:nvCxnSpPr>
          <p:spPr>
            <a:xfrm>
              <a:off x="1981649" y="4871153"/>
              <a:ext cx="2510900" cy="132958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A07FFA23-B10D-407C-9D13-1EE9AF56105D}"/>
                </a:ext>
              </a:extLst>
            </p:cNvPr>
            <p:cNvSpPr txBox="1"/>
            <p:nvPr/>
          </p:nvSpPr>
          <p:spPr>
            <a:xfrm rot="1655159">
              <a:off x="2236286" y="5272104"/>
              <a:ext cx="1464238" cy="938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altLang="ja-JP" sz="1539" b="1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endParaRPr>
            </a:p>
            <a:p>
              <a:r>
                <a:rPr kumimoji="1" lang="en-US" altLang="ja-JP" sz="1539" b="1">
                  <a:solidFill>
                    <a:schemeClr val="accent5">
                      <a:lumMod val="75000"/>
                    </a:schemeClr>
                  </a:solidFill>
                  <a:latin typeface="+mj-ea"/>
                  <a:ea typeface="+mj-ea"/>
                </a:rPr>
                <a:t>2m (RANS)</a:t>
              </a:r>
              <a:endParaRPr lang="en-US" altLang="ja-JP" sz="1539" b="1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endParaRPr>
            </a:p>
            <a:p>
              <a:r>
                <a:rPr lang="en-US" altLang="ja-JP" sz="1539" b="1">
                  <a:solidFill>
                    <a:srgbClr val="FF0000"/>
                  </a:solidFill>
                  <a:latin typeface="+mj-ea"/>
                  <a:ea typeface="+mj-ea"/>
                </a:rPr>
                <a:t>1m(RANS-II)</a:t>
              </a:r>
            </a:p>
          </p:txBody>
        </p:sp>
        <p:cxnSp>
          <p:nvCxnSpPr>
            <p:cNvPr id="71" name="直線矢印コネクタ 70">
              <a:extLst>
                <a:ext uri="{FF2B5EF4-FFF2-40B4-BE49-F238E27FC236}">
                  <a16:creationId xmlns:a16="http://schemas.microsoft.com/office/drawing/2014/main" id="{E10496DC-56B0-4FC8-B954-DCE2A2312A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11696" y="3726180"/>
              <a:ext cx="1148774" cy="583045"/>
            </a:xfrm>
            <a:prstGeom prst="straightConnector1">
              <a:avLst/>
            </a:prstGeom>
            <a:ln w="57150">
              <a:solidFill>
                <a:srgbClr val="00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4FB36DE7-9D02-47FA-8474-CF815FF12F99}"/>
                </a:ext>
              </a:extLst>
            </p:cNvPr>
            <p:cNvSpPr txBox="1"/>
            <p:nvPr/>
          </p:nvSpPr>
          <p:spPr>
            <a:xfrm>
              <a:off x="960862" y="4192464"/>
              <a:ext cx="1639528" cy="384916"/>
            </a:xfrm>
            <a:prstGeom prst="rect">
              <a:avLst/>
            </a:prstGeom>
            <a:solidFill>
              <a:srgbClr val="E7E6E6">
                <a:alpha val="3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1539" b="1">
                  <a:solidFill>
                    <a:schemeClr val="bg2">
                      <a:lumMod val="25000"/>
                    </a:schemeClr>
                  </a:solidFill>
                  <a:latin typeface="+mj-ea"/>
                  <a:ea typeface="+mj-ea"/>
                </a:rPr>
                <a:t>Neutron beam</a:t>
              </a:r>
              <a:endParaRPr kumimoji="1" lang="ja-JP" altLang="en-US" sz="1539" b="1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73" name="タイトル 1">
            <a:extLst>
              <a:ext uri="{FF2B5EF4-FFF2-40B4-BE49-F238E27FC236}">
                <a16:creationId xmlns:a16="http://schemas.microsoft.com/office/drawing/2014/main" id="{82D67821-74E0-4408-8D11-1DD7756BA809}"/>
              </a:ext>
            </a:extLst>
          </p:cNvPr>
          <p:cNvSpPr txBox="1">
            <a:spLocks/>
          </p:cNvSpPr>
          <p:nvPr/>
        </p:nvSpPr>
        <p:spPr>
          <a:xfrm>
            <a:off x="251673" y="176471"/>
            <a:ext cx="7288275" cy="2762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737" dirty="0"/>
              <a:t>Target and multilayered shield</a:t>
            </a:r>
            <a:endParaRPr lang="ja-JP" altLang="en-US" sz="2737" dirty="0">
              <a:solidFill>
                <a:srgbClr val="FF0000"/>
              </a:solidFill>
            </a:endParaRPr>
          </a:p>
        </p:txBody>
      </p:sp>
      <p:cxnSp>
        <p:nvCxnSpPr>
          <p:cNvPr id="74" name="直線矢印コネクタ 73">
            <a:extLst>
              <a:ext uri="{FF2B5EF4-FFF2-40B4-BE49-F238E27FC236}">
                <a16:creationId xmlns:a16="http://schemas.microsoft.com/office/drawing/2014/main" id="{FE0358C1-0E58-4617-97E4-FF5F8F4EFAAA}"/>
              </a:ext>
            </a:extLst>
          </p:cNvPr>
          <p:cNvCxnSpPr>
            <a:cxnSpLocks/>
          </p:cNvCxnSpPr>
          <p:nvPr/>
        </p:nvCxnSpPr>
        <p:spPr>
          <a:xfrm flipH="1">
            <a:off x="5521500" y="3255693"/>
            <a:ext cx="1595307" cy="236358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平行四辺形 3">
            <a:extLst>
              <a:ext uri="{FF2B5EF4-FFF2-40B4-BE49-F238E27FC236}">
                <a16:creationId xmlns:a16="http://schemas.microsoft.com/office/drawing/2014/main" id="{9B604CD1-6721-463E-90B8-F568569016C8}"/>
              </a:ext>
            </a:extLst>
          </p:cNvPr>
          <p:cNvSpPr/>
          <p:nvPr/>
        </p:nvSpPr>
        <p:spPr>
          <a:xfrm rot="5400000">
            <a:off x="4952728" y="3469724"/>
            <a:ext cx="577068" cy="464879"/>
          </a:xfrm>
          <a:prstGeom prst="parallelogram">
            <a:avLst>
              <a:gd name="adj" fmla="val 45938"/>
            </a:avLst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539"/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6A6639EB-55E4-43DD-8225-474A1E249708}"/>
              </a:ext>
            </a:extLst>
          </p:cNvPr>
          <p:cNvCxnSpPr>
            <a:cxnSpLocks/>
          </p:cNvCxnSpPr>
          <p:nvPr/>
        </p:nvCxnSpPr>
        <p:spPr>
          <a:xfrm>
            <a:off x="2777019" y="2278315"/>
            <a:ext cx="2200074" cy="12713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709BDE40-9F9D-498F-95FF-94A68D83F0B4}"/>
              </a:ext>
            </a:extLst>
          </p:cNvPr>
          <p:cNvSpPr txBox="1"/>
          <p:nvPr/>
        </p:nvSpPr>
        <p:spPr>
          <a:xfrm>
            <a:off x="756895" y="1331346"/>
            <a:ext cx="5114111" cy="802912"/>
          </a:xfrm>
          <a:prstGeom prst="rect">
            <a:avLst/>
          </a:prstGeom>
          <a:solidFill>
            <a:srgbClr val="E7E6E6">
              <a:alpha val="25098"/>
            </a:srgb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539" b="1" dirty="0">
                <a:latin typeface="+mj-ea"/>
                <a:ea typeface="+mj-ea"/>
              </a:rPr>
              <a:t>Moderators</a:t>
            </a:r>
          </a:p>
          <a:p>
            <a:r>
              <a:rPr kumimoji="1" lang="en-US" altLang="ja-JP" sz="1539" b="1" dirty="0">
                <a:latin typeface="+mj-ea"/>
                <a:ea typeface="+mj-ea"/>
              </a:rPr>
              <a:t>Polyethylene (for thermal neutrons)</a:t>
            </a:r>
          </a:p>
          <a:p>
            <a:r>
              <a:rPr kumimoji="1" lang="en-US" altLang="ja-JP" sz="1539" b="1" dirty="0">
                <a:latin typeface="+mj-ea"/>
                <a:ea typeface="+mj-ea"/>
              </a:rPr>
              <a:t>He-cooled mesitylene (for cold neutrons)</a:t>
            </a:r>
            <a:endParaRPr kumimoji="1" lang="ja-JP" altLang="en-US" sz="1539" b="1" dirty="0">
              <a:latin typeface="+mj-ea"/>
              <a:ea typeface="+mj-ea"/>
            </a:endParaRPr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E5706566-938C-4CC5-AC75-F9D084D7D901}"/>
              </a:ext>
            </a:extLst>
          </p:cNvPr>
          <p:cNvSpPr txBox="1"/>
          <p:nvPr/>
        </p:nvSpPr>
        <p:spPr>
          <a:xfrm>
            <a:off x="7882165" y="1951286"/>
            <a:ext cx="1165987" cy="32919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539" b="1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Accelerator</a:t>
            </a:r>
            <a:endParaRPr kumimoji="1" lang="ja-JP" altLang="en-US" sz="1539" b="1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576E1061-5029-4D67-8F92-EED819092B17}"/>
              </a:ext>
            </a:extLst>
          </p:cNvPr>
          <p:cNvSpPr txBox="1"/>
          <p:nvPr/>
        </p:nvSpPr>
        <p:spPr>
          <a:xfrm>
            <a:off x="4497759" y="219502"/>
            <a:ext cx="2509260" cy="329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539" dirty="0"/>
              <a:t>（</a:t>
            </a:r>
            <a:r>
              <a:rPr lang="en-US" altLang="ja-JP" sz="1539" dirty="0">
                <a:solidFill>
                  <a:schemeClr val="accent1">
                    <a:lumMod val="75000"/>
                  </a:schemeClr>
                </a:solidFill>
              </a:rPr>
              <a:t>RANS</a:t>
            </a:r>
            <a:r>
              <a:rPr lang="en-US" altLang="ja-JP" sz="1539" dirty="0"/>
              <a:t>, </a:t>
            </a:r>
            <a:r>
              <a:rPr lang="en-US" altLang="ja-JP" sz="1539" dirty="0">
                <a:solidFill>
                  <a:srgbClr val="FF0000"/>
                </a:solidFill>
              </a:rPr>
              <a:t>RANS-II</a:t>
            </a:r>
            <a:r>
              <a:rPr lang="ja-JP" altLang="en-US" sz="1539" dirty="0"/>
              <a:t> </a:t>
            </a:r>
            <a:r>
              <a:rPr lang="en-US" altLang="ja-JP" sz="1539" dirty="0"/>
              <a:t>common</a:t>
            </a:r>
            <a:r>
              <a:rPr lang="ja-JP" altLang="en-US" sz="1539" dirty="0"/>
              <a:t>）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DEB0195-E180-4055-A4F9-8F75B1917C4F}"/>
              </a:ext>
            </a:extLst>
          </p:cNvPr>
          <p:cNvSpPr txBox="1"/>
          <p:nvPr/>
        </p:nvSpPr>
        <p:spPr>
          <a:xfrm>
            <a:off x="5473702" y="2892488"/>
            <a:ext cx="383438" cy="329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539">
                <a:solidFill>
                  <a:srgbClr val="00B050"/>
                </a:solidFill>
              </a:rPr>
              <a:t>PE</a:t>
            </a:r>
            <a:endParaRPr kumimoji="1" lang="ja-JP" altLang="en-US" sz="1539">
              <a:solidFill>
                <a:srgbClr val="00B05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EBFC47C-5094-44F8-82D7-72280E7E9497}"/>
              </a:ext>
            </a:extLst>
          </p:cNvPr>
          <p:cNvSpPr txBox="1"/>
          <p:nvPr/>
        </p:nvSpPr>
        <p:spPr>
          <a:xfrm>
            <a:off x="5142745" y="2561544"/>
            <a:ext cx="490840" cy="329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539">
                <a:solidFill>
                  <a:srgbClr val="0070C0"/>
                </a:solidFill>
              </a:rPr>
              <a:t>BPE</a:t>
            </a:r>
            <a:endParaRPr kumimoji="1" lang="ja-JP" altLang="en-US" sz="1539">
              <a:solidFill>
                <a:srgbClr val="0070C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D6510AA-DC2F-4079-8DE9-3B9D467D8A8C}"/>
              </a:ext>
            </a:extLst>
          </p:cNvPr>
          <p:cNvSpPr txBox="1"/>
          <p:nvPr/>
        </p:nvSpPr>
        <p:spPr>
          <a:xfrm>
            <a:off x="5455705" y="2204627"/>
            <a:ext cx="528948" cy="329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39">
                <a:solidFill>
                  <a:srgbClr val="F587E8"/>
                </a:solidFill>
              </a:rPr>
              <a:t>Pb</a:t>
            </a:r>
            <a:endParaRPr kumimoji="1" lang="ja-JP" altLang="en-US" sz="1539">
              <a:solidFill>
                <a:srgbClr val="F587E8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153888B-D93B-45E4-836E-C7FA6D4CA2AA}"/>
              </a:ext>
            </a:extLst>
          </p:cNvPr>
          <p:cNvSpPr txBox="1"/>
          <p:nvPr/>
        </p:nvSpPr>
        <p:spPr>
          <a:xfrm>
            <a:off x="5675046" y="2581227"/>
            <a:ext cx="513051" cy="329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39">
                <a:solidFill>
                  <a:srgbClr val="F587E8"/>
                </a:solidFill>
              </a:rPr>
              <a:t>Pb</a:t>
            </a:r>
            <a:endParaRPr kumimoji="1" lang="ja-JP" altLang="en-US" sz="1539">
              <a:solidFill>
                <a:srgbClr val="F587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31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59"/>
    </mc:Choice>
    <mc:Fallback xmlns="">
      <p:transition spd="slow" advTm="3155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98CC8FFC-704A-4F4E-BEF0-F5798AFDBB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9117956"/>
              </p:ext>
            </p:extLst>
          </p:nvPr>
        </p:nvGraphicFramePr>
        <p:xfrm>
          <a:off x="2234098" y="967024"/>
          <a:ext cx="8147771" cy="4926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79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83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8878">
                <a:tc>
                  <a:txBody>
                    <a:bodyPr/>
                    <a:lstStyle/>
                    <a:p>
                      <a:endParaRPr kumimoji="1" lang="ja-JP" altLang="en-US" sz="1700"/>
                    </a:p>
                  </a:txBody>
                  <a:tcPr marL="78203" marR="78203" marT="39101" marB="39101"/>
                </a:tc>
                <a:tc>
                  <a:txBody>
                    <a:bodyPr/>
                    <a:lstStyle/>
                    <a:p>
                      <a:r>
                        <a:rPr kumimoji="1" lang="en-US" altLang="ja-JP" sz="170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RANS</a:t>
                      </a:r>
                      <a:endParaRPr kumimoji="1" lang="ja-JP" altLang="en-US" sz="170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78203" marR="78203" marT="39101" marB="39101"/>
                </a:tc>
                <a:tc>
                  <a:txBody>
                    <a:bodyPr/>
                    <a:lstStyle/>
                    <a:p>
                      <a:r>
                        <a:rPr kumimoji="1" lang="en-US" altLang="ja-JP" sz="1700">
                          <a:solidFill>
                            <a:srgbClr val="FF0000"/>
                          </a:solidFill>
                        </a:rPr>
                        <a:t>RANS-II</a:t>
                      </a:r>
                      <a:endParaRPr kumimoji="1" lang="ja-JP" altLang="en-US" sz="1700">
                        <a:solidFill>
                          <a:srgbClr val="FF0000"/>
                        </a:solidFill>
                      </a:endParaRPr>
                    </a:p>
                  </a:txBody>
                  <a:tcPr marL="78203" marR="78203" marT="39101" marB="3910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878">
                <a:tc>
                  <a:txBody>
                    <a:bodyPr/>
                    <a:lstStyle/>
                    <a:p>
                      <a:r>
                        <a:rPr kumimoji="1" lang="en-US" altLang="ja-JP" sz="1700"/>
                        <a:t>Operation started</a:t>
                      </a:r>
                      <a:endParaRPr kumimoji="1" lang="ja-JP" altLang="en-US" sz="1700"/>
                    </a:p>
                  </a:txBody>
                  <a:tcPr marL="78203" marR="78203" marT="39101" marB="39101"/>
                </a:tc>
                <a:tc>
                  <a:txBody>
                    <a:bodyPr/>
                    <a:lstStyle/>
                    <a:p>
                      <a:r>
                        <a:rPr kumimoji="1" lang="en-US" altLang="ja-JP" sz="1700"/>
                        <a:t>2013</a:t>
                      </a:r>
                      <a:r>
                        <a:rPr kumimoji="1" lang="ja-JP" altLang="en-US" sz="1700"/>
                        <a:t>～</a:t>
                      </a:r>
                    </a:p>
                  </a:txBody>
                  <a:tcPr marL="78203" marR="78203" marT="39101" marB="39101"/>
                </a:tc>
                <a:tc>
                  <a:txBody>
                    <a:bodyPr/>
                    <a:lstStyle/>
                    <a:p>
                      <a:r>
                        <a:rPr kumimoji="1" lang="en-US" altLang="ja-JP" sz="1700"/>
                        <a:t>2019</a:t>
                      </a:r>
                      <a:r>
                        <a:rPr kumimoji="1" lang="ja-JP" altLang="en-US" sz="1700"/>
                        <a:t>～</a:t>
                      </a:r>
                      <a:endParaRPr kumimoji="1" lang="en-US" altLang="ja-JP" sz="1700"/>
                    </a:p>
                  </a:txBody>
                  <a:tcPr marL="78203" marR="78203" marT="39101" marB="39101"/>
                </a:tc>
                <a:extLst>
                  <a:ext uri="{0D108BD9-81ED-4DB2-BD59-A6C34878D82A}">
                    <a16:rowId xmlns:a16="http://schemas.microsoft.com/office/drawing/2014/main" val="650300096"/>
                  </a:ext>
                </a:extLst>
              </a:tr>
              <a:tr h="338878">
                <a:tc>
                  <a:txBody>
                    <a:bodyPr/>
                    <a:lstStyle/>
                    <a:p>
                      <a:r>
                        <a:rPr kumimoji="1" lang="en-US" altLang="ja-JP" sz="1700"/>
                        <a:t>Accelerated particle</a:t>
                      </a:r>
                      <a:endParaRPr kumimoji="1" lang="ja-JP" altLang="en-US" sz="1700"/>
                    </a:p>
                  </a:txBody>
                  <a:tcPr marL="78203" marR="78203" marT="39101" marB="39101"/>
                </a:tc>
                <a:tc>
                  <a:txBody>
                    <a:bodyPr/>
                    <a:lstStyle/>
                    <a:p>
                      <a:r>
                        <a:rPr kumimoji="1" lang="en-US" altLang="ja-JP" sz="1700"/>
                        <a:t>Proton</a:t>
                      </a:r>
                      <a:endParaRPr kumimoji="1" lang="ja-JP" altLang="en-US" sz="1700"/>
                    </a:p>
                  </a:txBody>
                  <a:tcPr marL="78203" marR="78203" marT="39101" marB="39101"/>
                </a:tc>
                <a:tc>
                  <a:txBody>
                    <a:bodyPr/>
                    <a:lstStyle/>
                    <a:p>
                      <a:r>
                        <a:rPr kumimoji="1" lang="en-US" altLang="ja-JP" sz="1700"/>
                        <a:t>Proton</a:t>
                      </a:r>
                    </a:p>
                  </a:txBody>
                  <a:tcPr marL="78203" marR="78203" marT="39101" marB="3910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878">
                <a:tc>
                  <a:txBody>
                    <a:bodyPr/>
                    <a:lstStyle/>
                    <a:p>
                      <a:r>
                        <a:rPr kumimoji="1" lang="en-US" altLang="ja-JP" sz="1700"/>
                        <a:t>Acceleration energy</a:t>
                      </a:r>
                      <a:endParaRPr kumimoji="1" lang="ja-JP" altLang="en-US" sz="1700"/>
                    </a:p>
                  </a:txBody>
                  <a:tcPr marL="78203" marR="78203" marT="39101" marB="39101"/>
                </a:tc>
                <a:tc>
                  <a:txBody>
                    <a:bodyPr/>
                    <a:lstStyle/>
                    <a:p>
                      <a:r>
                        <a:rPr kumimoji="1" lang="en-US" altLang="ja-JP" sz="1700">
                          <a:solidFill>
                            <a:srgbClr val="FF0000"/>
                          </a:solidFill>
                        </a:rPr>
                        <a:t>7 MeV</a:t>
                      </a:r>
                      <a:endParaRPr kumimoji="1" lang="ja-JP" altLang="en-US" sz="1700">
                        <a:solidFill>
                          <a:srgbClr val="FF0000"/>
                        </a:solidFill>
                      </a:endParaRPr>
                    </a:p>
                  </a:txBody>
                  <a:tcPr marL="78203" marR="78203" marT="39101" marB="39101"/>
                </a:tc>
                <a:tc>
                  <a:txBody>
                    <a:bodyPr/>
                    <a:lstStyle/>
                    <a:p>
                      <a:r>
                        <a:rPr kumimoji="1" lang="en-US" altLang="ja-JP" sz="1700">
                          <a:solidFill>
                            <a:srgbClr val="FF0000"/>
                          </a:solidFill>
                        </a:rPr>
                        <a:t>2.5MeV</a:t>
                      </a:r>
                      <a:endParaRPr kumimoji="1" lang="ja-JP" altLang="en-US" sz="1700">
                        <a:solidFill>
                          <a:srgbClr val="FF0000"/>
                        </a:solidFill>
                      </a:endParaRPr>
                    </a:p>
                  </a:txBody>
                  <a:tcPr marL="78203" marR="78203" marT="39101" marB="3910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8878">
                <a:tc>
                  <a:txBody>
                    <a:bodyPr/>
                    <a:lstStyle/>
                    <a:p>
                      <a:r>
                        <a:rPr kumimoji="1" lang="en-US" altLang="ja-JP" sz="1700"/>
                        <a:t>Max. current (time averaged)</a:t>
                      </a:r>
                      <a:endParaRPr kumimoji="1" lang="ja-JP" altLang="en-US" sz="1700"/>
                    </a:p>
                  </a:txBody>
                  <a:tcPr marL="78203" marR="78203" marT="39101" marB="39101"/>
                </a:tc>
                <a:tc>
                  <a:txBody>
                    <a:bodyPr/>
                    <a:lstStyle/>
                    <a:p>
                      <a:r>
                        <a:rPr kumimoji="1" lang="en-US" altLang="ja-JP" sz="1700"/>
                        <a:t>100 </a:t>
                      </a:r>
                      <a:r>
                        <a:rPr kumimoji="1" lang="en-US" altLang="ja-JP" sz="1700" err="1"/>
                        <a:t>μA</a:t>
                      </a:r>
                      <a:endParaRPr kumimoji="1" lang="ja-JP" altLang="en-US" sz="1700"/>
                    </a:p>
                  </a:txBody>
                  <a:tcPr marL="78203" marR="78203" marT="39101" marB="39101"/>
                </a:tc>
                <a:tc>
                  <a:txBody>
                    <a:bodyPr/>
                    <a:lstStyle/>
                    <a:p>
                      <a:r>
                        <a:rPr kumimoji="1" lang="en-US" altLang="ja-JP" sz="1700"/>
                        <a:t>100 </a:t>
                      </a:r>
                      <a:r>
                        <a:rPr kumimoji="1" lang="en-US" altLang="ja-JP" sz="1700" err="1"/>
                        <a:t>μA</a:t>
                      </a:r>
                      <a:endParaRPr kumimoji="1" lang="ja-JP" altLang="en-US" sz="1700"/>
                    </a:p>
                  </a:txBody>
                  <a:tcPr marL="78203" marR="78203" marT="39101" marB="3910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878">
                <a:tc>
                  <a:txBody>
                    <a:bodyPr/>
                    <a:lstStyle/>
                    <a:p>
                      <a:r>
                        <a:rPr kumimoji="1" lang="en-US" altLang="ja-JP" sz="1700"/>
                        <a:t>Ion source</a:t>
                      </a:r>
                      <a:endParaRPr kumimoji="1" lang="ja-JP" altLang="en-US" sz="1700"/>
                    </a:p>
                  </a:txBody>
                  <a:tcPr marL="78203" marR="78203" marT="39101" marB="39101"/>
                </a:tc>
                <a:tc>
                  <a:txBody>
                    <a:bodyPr/>
                    <a:lstStyle/>
                    <a:p>
                      <a:r>
                        <a:rPr kumimoji="1" lang="en-US" altLang="ja-JP" sz="1700"/>
                        <a:t>Duo-</a:t>
                      </a:r>
                      <a:r>
                        <a:rPr kumimoji="1" lang="en-US" altLang="ja-JP" sz="1700" err="1"/>
                        <a:t>plasmatron</a:t>
                      </a:r>
                      <a:endParaRPr kumimoji="1" lang="ja-JP" altLang="en-US" sz="1700"/>
                    </a:p>
                  </a:txBody>
                  <a:tcPr marL="78203" marR="78203" marT="39101" marB="39101"/>
                </a:tc>
                <a:tc>
                  <a:txBody>
                    <a:bodyPr/>
                    <a:lstStyle/>
                    <a:p>
                      <a:r>
                        <a:rPr kumimoji="1" lang="en-US" altLang="ja-JP" sz="1700"/>
                        <a:t>ECR</a:t>
                      </a:r>
                      <a:r>
                        <a:rPr kumimoji="1" lang="ja-JP" altLang="en-US" sz="1700"/>
                        <a:t> </a:t>
                      </a:r>
                      <a:r>
                        <a:rPr kumimoji="1" lang="en-US" altLang="ja-JP" sz="1700"/>
                        <a:t>plasma</a:t>
                      </a:r>
                      <a:endParaRPr kumimoji="1" lang="ja-JP" altLang="en-US" sz="1700"/>
                    </a:p>
                  </a:txBody>
                  <a:tcPr marL="78203" marR="78203" marT="39101" marB="39101"/>
                </a:tc>
                <a:extLst>
                  <a:ext uri="{0D108BD9-81ED-4DB2-BD59-A6C34878D82A}">
                    <a16:rowId xmlns:a16="http://schemas.microsoft.com/office/drawing/2014/main" val="4198752205"/>
                  </a:ext>
                </a:extLst>
              </a:tr>
              <a:tr h="521351"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700"/>
                        <a:t>Accelerator (LINAC type)</a:t>
                      </a:r>
                      <a:endParaRPr kumimoji="1" lang="ja-JP" altLang="en-US" sz="1700"/>
                    </a:p>
                  </a:txBody>
                  <a:tcPr marL="78203" marR="78203" marT="39101" marB="39101"/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700"/>
                        <a:t>RFQ</a:t>
                      </a:r>
                      <a:r>
                        <a:rPr kumimoji="1" lang="en-US" altLang="ja-JP" sz="1700" baseline="0"/>
                        <a:t> + DTL</a:t>
                      </a:r>
                      <a:endParaRPr kumimoji="1" lang="ja-JP" altLang="en-US" sz="1700"/>
                    </a:p>
                    <a:p>
                      <a:r>
                        <a:rPr kumimoji="1" lang="en-US" altLang="ja-JP" sz="1200"/>
                        <a:t>(</a:t>
                      </a:r>
                      <a:r>
                        <a:rPr kumimoji="1" lang="en-US" altLang="ja-JP" sz="1200" err="1"/>
                        <a:t>AccSys</a:t>
                      </a:r>
                      <a:r>
                        <a:rPr kumimoji="1" lang="en-US" altLang="ja-JP" sz="1200"/>
                        <a:t> Technology Inc.)</a:t>
                      </a:r>
                      <a:endParaRPr kumimoji="1" lang="ja-JP" altLang="en-US" sz="1200"/>
                    </a:p>
                  </a:txBody>
                  <a:tcPr marL="78203" marR="78203" marT="39101" marB="39101"/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700"/>
                        <a:t>RFQ</a:t>
                      </a:r>
                      <a:endParaRPr kumimoji="1" lang="ja-JP" altLang="en-US" sz="1700"/>
                    </a:p>
                    <a:p>
                      <a:r>
                        <a:rPr kumimoji="1" lang="en-US" altLang="ja-JP" sz="1200"/>
                        <a:t>(TIME Co., ltd.)</a:t>
                      </a:r>
                      <a:endParaRPr kumimoji="1" lang="ja-JP" altLang="en-US" sz="1200"/>
                    </a:p>
                  </a:txBody>
                  <a:tcPr marL="78203" marR="78203" marT="39101" marB="39101"/>
                </a:tc>
                <a:extLst>
                  <a:ext uri="{0D108BD9-81ED-4DB2-BD59-A6C34878D82A}">
                    <a16:rowId xmlns:a16="http://schemas.microsoft.com/office/drawing/2014/main" val="2243561714"/>
                  </a:ext>
                </a:extLst>
              </a:tr>
              <a:tr h="338878">
                <a:tc>
                  <a:txBody>
                    <a:bodyPr/>
                    <a:lstStyle/>
                    <a:p>
                      <a:r>
                        <a:rPr kumimoji="1" lang="en-US" altLang="ja-JP" sz="1700"/>
                        <a:t>Reaction</a:t>
                      </a:r>
                      <a:endParaRPr kumimoji="1" lang="ja-JP" altLang="en-US" sz="1700"/>
                    </a:p>
                  </a:txBody>
                  <a:tcPr marL="78203" marR="78203" marT="39101" marB="39101"/>
                </a:tc>
                <a:tc>
                  <a:txBody>
                    <a:bodyPr/>
                    <a:lstStyle/>
                    <a:p>
                      <a:r>
                        <a:rPr kumimoji="1" lang="en-US" altLang="ja-JP" sz="1700" baseline="30000">
                          <a:solidFill>
                            <a:srgbClr val="FF0000"/>
                          </a:solidFill>
                        </a:rPr>
                        <a:t>9</a:t>
                      </a:r>
                      <a:r>
                        <a:rPr kumimoji="1" lang="en-US" altLang="ja-JP" sz="1700">
                          <a:solidFill>
                            <a:srgbClr val="FF0000"/>
                          </a:solidFill>
                        </a:rPr>
                        <a:t>Be(</a:t>
                      </a:r>
                      <a:r>
                        <a:rPr kumimoji="1" lang="en-US" altLang="ja-JP" sz="1700" err="1">
                          <a:solidFill>
                            <a:srgbClr val="FF0000"/>
                          </a:solidFill>
                        </a:rPr>
                        <a:t>p,n</a:t>
                      </a:r>
                      <a:r>
                        <a:rPr kumimoji="1" lang="en-US" altLang="ja-JP" sz="1700">
                          <a:solidFill>
                            <a:srgbClr val="FF0000"/>
                          </a:solidFill>
                        </a:rPr>
                        <a:t>)</a:t>
                      </a:r>
                      <a:r>
                        <a:rPr kumimoji="1" lang="en-US" altLang="ja-JP" sz="1700" baseline="30000">
                          <a:solidFill>
                            <a:srgbClr val="FF0000"/>
                          </a:solidFill>
                        </a:rPr>
                        <a:t>9</a:t>
                      </a:r>
                      <a:r>
                        <a:rPr kumimoji="1" lang="en-US" altLang="ja-JP" sz="1700">
                          <a:solidFill>
                            <a:srgbClr val="FF0000"/>
                          </a:solidFill>
                        </a:rPr>
                        <a:t>B</a:t>
                      </a:r>
                      <a:endParaRPr kumimoji="1" lang="ja-JP" altLang="en-US" sz="1700">
                        <a:solidFill>
                          <a:srgbClr val="FF0000"/>
                        </a:solidFill>
                      </a:endParaRPr>
                    </a:p>
                  </a:txBody>
                  <a:tcPr marL="78203" marR="78203" marT="39101" marB="39101"/>
                </a:tc>
                <a:tc>
                  <a:txBody>
                    <a:bodyPr/>
                    <a:lstStyle/>
                    <a:p>
                      <a:r>
                        <a:rPr kumimoji="1" lang="en-US" altLang="ja-JP" sz="1700" baseline="30000">
                          <a:solidFill>
                            <a:srgbClr val="FF0000"/>
                          </a:solidFill>
                        </a:rPr>
                        <a:t>7</a:t>
                      </a:r>
                      <a:r>
                        <a:rPr kumimoji="1" lang="en-US" altLang="ja-JP" sz="1700">
                          <a:solidFill>
                            <a:srgbClr val="FF0000"/>
                          </a:solidFill>
                        </a:rPr>
                        <a:t>Li(</a:t>
                      </a:r>
                      <a:r>
                        <a:rPr kumimoji="1" lang="en-US" altLang="ja-JP" sz="1700" err="1">
                          <a:solidFill>
                            <a:srgbClr val="FF0000"/>
                          </a:solidFill>
                        </a:rPr>
                        <a:t>p,n</a:t>
                      </a:r>
                      <a:r>
                        <a:rPr kumimoji="1" lang="en-US" altLang="ja-JP" sz="1700">
                          <a:solidFill>
                            <a:srgbClr val="FF0000"/>
                          </a:solidFill>
                        </a:rPr>
                        <a:t>)</a:t>
                      </a:r>
                      <a:r>
                        <a:rPr kumimoji="1" lang="en-US" altLang="ja-JP" sz="1700" baseline="30000">
                          <a:solidFill>
                            <a:srgbClr val="FF0000"/>
                          </a:solidFill>
                        </a:rPr>
                        <a:t>7</a:t>
                      </a:r>
                      <a:r>
                        <a:rPr kumimoji="1" lang="en-US" altLang="ja-JP" sz="1700">
                          <a:solidFill>
                            <a:srgbClr val="FF0000"/>
                          </a:solidFill>
                        </a:rPr>
                        <a:t>Be</a:t>
                      </a:r>
                      <a:endParaRPr kumimoji="1" lang="ja-JP" altLang="en-US" sz="1700">
                        <a:solidFill>
                          <a:srgbClr val="FF0000"/>
                        </a:solidFill>
                      </a:endParaRPr>
                    </a:p>
                  </a:txBody>
                  <a:tcPr marL="78203" marR="78203" marT="39101" marB="3910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8878">
                <a:tc>
                  <a:txBody>
                    <a:bodyPr/>
                    <a:lstStyle/>
                    <a:p>
                      <a:r>
                        <a:rPr kumimoji="1" lang="en-US" altLang="ja-JP" sz="1700"/>
                        <a:t>Weight (Accelerator)</a:t>
                      </a:r>
                      <a:endParaRPr kumimoji="1" lang="ja-JP" altLang="en-US" sz="1700"/>
                    </a:p>
                  </a:txBody>
                  <a:tcPr marL="78203" marR="78203" marT="39101" marB="39101"/>
                </a:tc>
                <a:tc>
                  <a:txBody>
                    <a:bodyPr/>
                    <a:lstStyle/>
                    <a:p>
                      <a:r>
                        <a:rPr kumimoji="1" lang="en-US" altLang="ja-JP" sz="1700"/>
                        <a:t>5 t</a:t>
                      </a:r>
                      <a:endParaRPr kumimoji="1" lang="ja-JP" altLang="en-US" sz="1700"/>
                    </a:p>
                  </a:txBody>
                  <a:tcPr marL="78203" marR="78203" marT="39101" marB="39101"/>
                </a:tc>
                <a:tc>
                  <a:txBody>
                    <a:bodyPr/>
                    <a:lstStyle/>
                    <a:p>
                      <a:r>
                        <a:rPr kumimoji="1" lang="en-US" altLang="ja-JP" sz="1700"/>
                        <a:t>2.5 t</a:t>
                      </a:r>
                      <a:endParaRPr kumimoji="1" lang="ja-JP" altLang="en-US" sz="1700"/>
                    </a:p>
                  </a:txBody>
                  <a:tcPr marL="78203" marR="78203" marT="39101" marB="3910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8878">
                <a:tc>
                  <a:txBody>
                    <a:bodyPr/>
                    <a:lstStyle/>
                    <a:p>
                      <a:r>
                        <a:rPr kumimoji="1" lang="en-US" altLang="ja-JP" sz="1700"/>
                        <a:t>Weight (Shield)</a:t>
                      </a:r>
                      <a:endParaRPr kumimoji="1" lang="ja-JP" altLang="en-US" sz="1700"/>
                    </a:p>
                  </a:txBody>
                  <a:tcPr marL="78203" marR="78203" marT="39101" marB="39101"/>
                </a:tc>
                <a:tc>
                  <a:txBody>
                    <a:bodyPr/>
                    <a:lstStyle/>
                    <a:p>
                      <a:r>
                        <a:rPr kumimoji="1" lang="en-US" altLang="ja-JP" sz="1700"/>
                        <a:t>20 t</a:t>
                      </a:r>
                      <a:endParaRPr kumimoji="1" lang="ja-JP" altLang="en-US" sz="1700"/>
                    </a:p>
                  </a:txBody>
                  <a:tcPr marL="78203" marR="78203" marT="39101" marB="39101"/>
                </a:tc>
                <a:tc>
                  <a:txBody>
                    <a:bodyPr/>
                    <a:lstStyle/>
                    <a:p>
                      <a:r>
                        <a:rPr kumimoji="1" lang="en-US" altLang="ja-JP" sz="1700"/>
                        <a:t>3.5 t</a:t>
                      </a:r>
                      <a:endParaRPr kumimoji="1" lang="ja-JP" altLang="en-US" sz="1700"/>
                    </a:p>
                  </a:txBody>
                  <a:tcPr marL="78203" marR="78203" marT="39101" marB="3910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8878">
                <a:tc>
                  <a:txBody>
                    <a:bodyPr/>
                    <a:lstStyle/>
                    <a:p>
                      <a:r>
                        <a:rPr kumimoji="1" lang="en-US" altLang="ja-JP" sz="1700"/>
                        <a:t>Length</a:t>
                      </a:r>
                      <a:r>
                        <a:rPr kumimoji="1" lang="ja-JP" altLang="en-US" sz="1700"/>
                        <a:t> </a:t>
                      </a:r>
                      <a:r>
                        <a:rPr kumimoji="1" lang="en-US" altLang="ja-JP" sz="1700"/>
                        <a:t>(</a:t>
                      </a:r>
                      <a:r>
                        <a:rPr kumimoji="1" lang="en-US" altLang="ja-JP" sz="1700" err="1"/>
                        <a:t>Accelerator+Shield</a:t>
                      </a:r>
                      <a:r>
                        <a:rPr kumimoji="1" lang="en-US" altLang="ja-JP" sz="1700"/>
                        <a:t>)</a:t>
                      </a:r>
                      <a:endParaRPr kumimoji="1" lang="ja-JP" altLang="en-US" sz="1700"/>
                    </a:p>
                  </a:txBody>
                  <a:tcPr marL="78203" marR="78203" marT="39101" marB="39101"/>
                </a:tc>
                <a:tc>
                  <a:txBody>
                    <a:bodyPr/>
                    <a:lstStyle/>
                    <a:p>
                      <a:r>
                        <a:rPr kumimoji="1" lang="en-US" altLang="ja-JP" sz="1700"/>
                        <a:t>10</a:t>
                      </a:r>
                      <a:r>
                        <a:rPr kumimoji="1" lang="en-US" altLang="ja-JP" sz="1700" baseline="0"/>
                        <a:t> m</a:t>
                      </a:r>
                      <a:endParaRPr kumimoji="1" lang="ja-JP" altLang="en-US" sz="1700"/>
                    </a:p>
                  </a:txBody>
                  <a:tcPr marL="78203" marR="78203" marT="39101" marB="39101"/>
                </a:tc>
                <a:tc>
                  <a:txBody>
                    <a:bodyPr/>
                    <a:lstStyle/>
                    <a:p>
                      <a:r>
                        <a:rPr kumimoji="1" lang="en-US" altLang="ja-JP" sz="1700"/>
                        <a:t>5 m</a:t>
                      </a:r>
                      <a:endParaRPr kumimoji="1" lang="ja-JP" altLang="en-US" sz="1700"/>
                    </a:p>
                  </a:txBody>
                  <a:tcPr marL="78203" marR="78203" marT="39101" marB="39101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8878">
                <a:tc>
                  <a:txBody>
                    <a:bodyPr/>
                    <a:lstStyle/>
                    <a:p>
                      <a:r>
                        <a:rPr kumimoji="1" lang="en-US" altLang="ja-JP" sz="1700"/>
                        <a:t>Neutron energy</a:t>
                      </a:r>
                      <a:endParaRPr kumimoji="1" lang="ja-JP" altLang="en-US" sz="1700"/>
                    </a:p>
                  </a:txBody>
                  <a:tcPr marL="78203" marR="78203" marT="39101" marB="39101"/>
                </a:tc>
                <a:tc>
                  <a:txBody>
                    <a:bodyPr/>
                    <a:lstStyle/>
                    <a:p>
                      <a:r>
                        <a:rPr kumimoji="1" lang="ja-JP" altLang="en-US" sz="1700"/>
                        <a:t>～ </a:t>
                      </a:r>
                      <a:r>
                        <a:rPr kumimoji="1" lang="en-US" altLang="ja-JP" sz="1700"/>
                        <a:t>5 MeV</a:t>
                      </a:r>
                      <a:endParaRPr kumimoji="1" lang="ja-JP" altLang="en-US" sz="1700"/>
                    </a:p>
                  </a:txBody>
                  <a:tcPr marL="78203" marR="78203" marT="39101" marB="39101"/>
                </a:tc>
                <a:tc>
                  <a:txBody>
                    <a:bodyPr/>
                    <a:lstStyle/>
                    <a:p>
                      <a:r>
                        <a:rPr kumimoji="1" lang="ja-JP" altLang="en-US" sz="1700"/>
                        <a:t>～ </a:t>
                      </a:r>
                      <a:r>
                        <a:rPr kumimoji="1" lang="en-US" altLang="ja-JP" sz="1700"/>
                        <a:t>0.7 MeV</a:t>
                      </a:r>
                      <a:endParaRPr kumimoji="1" lang="ja-JP" altLang="en-US" sz="1700"/>
                    </a:p>
                  </a:txBody>
                  <a:tcPr marL="78203" marR="78203" marT="39101" marB="39101"/>
                </a:tc>
                <a:extLst>
                  <a:ext uri="{0D108BD9-81ED-4DB2-BD59-A6C34878D82A}">
                    <a16:rowId xmlns:a16="http://schemas.microsoft.com/office/drawing/2014/main" val="2757242961"/>
                  </a:ext>
                </a:extLst>
              </a:tr>
              <a:tr h="338878">
                <a:tc>
                  <a:txBody>
                    <a:bodyPr/>
                    <a:lstStyle/>
                    <a:p>
                      <a:r>
                        <a:rPr kumimoji="1" lang="en-US" altLang="ja-JP" sz="1700"/>
                        <a:t>Neutron yield</a:t>
                      </a:r>
                      <a:endParaRPr kumimoji="1" lang="ja-JP" altLang="en-US" sz="1700"/>
                    </a:p>
                  </a:txBody>
                  <a:tcPr marL="78203" marR="78203" marT="39101" marB="39101"/>
                </a:tc>
                <a:tc>
                  <a:txBody>
                    <a:bodyPr/>
                    <a:lstStyle/>
                    <a:p>
                      <a:r>
                        <a:rPr kumimoji="1" lang="ja-JP" altLang="en-US" sz="1700"/>
                        <a:t>～ </a:t>
                      </a:r>
                      <a:r>
                        <a:rPr kumimoji="1" lang="en-US" altLang="ja-JP" sz="1700"/>
                        <a:t>10</a:t>
                      </a:r>
                      <a:r>
                        <a:rPr kumimoji="1" lang="en-US" altLang="ja-JP" sz="1700" baseline="30000"/>
                        <a:t>12</a:t>
                      </a:r>
                      <a:r>
                        <a:rPr kumimoji="1" lang="en-US" altLang="ja-JP" sz="1700" baseline="0"/>
                        <a:t> /sec</a:t>
                      </a:r>
                      <a:endParaRPr kumimoji="1" lang="ja-JP" altLang="en-US" sz="1700"/>
                    </a:p>
                  </a:txBody>
                  <a:tcPr marL="78203" marR="78203" marT="39101" marB="39101"/>
                </a:tc>
                <a:tc>
                  <a:txBody>
                    <a:bodyPr/>
                    <a:lstStyle/>
                    <a:p>
                      <a:r>
                        <a:rPr kumimoji="1" lang="ja-JP" altLang="en-US" sz="1700"/>
                        <a:t>～ </a:t>
                      </a:r>
                      <a:r>
                        <a:rPr kumimoji="1" lang="en-US" altLang="ja-JP" sz="1700"/>
                        <a:t>10</a:t>
                      </a:r>
                      <a:r>
                        <a:rPr kumimoji="1" lang="en-US" altLang="ja-JP" sz="1700" baseline="30000"/>
                        <a:t>11</a:t>
                      </a:r>
                      <a:r>
                        <a:rPr kumimoji="1" lang="en-US" altLang="ja-JP" sz="1700"/>
                        <a:t> /sec</a:t>
                      </a:r>
                      <a:endParaRPr kumimoji="1" lang="ja-JP" altLang="en-US" sz="1700"/>
                    </a:p>
                  </a:txBody>
                  <a:tcPr marL="78203" marR="78203" marT="39101" marB="39101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8878">
                <a:tc>
                  <a:txBody>
                    <a:bodyPr/>
                    <a:lstStyle/>
                    <a:p>
                      <a:endParaRPr kumimoji="1" lang="ja-JP" altLang="en-US" sz="1700"/>
                    </a:p>
                  </a:txBody>
                  <a:tcPr marL="78203" marR="78203" marT="39101" marB="39101"/>
                </a:tc>
                <a:tc>
                  <a:txBody>
                    <a:bodyPr/>
                    <a:lstStyle/>
                    <a:p>
                      <a:endParaRPr kumimoji="1" lang="ja-JP" altLang="en-US" sz="1000"/>
                    </a:p>
                  </a:txBody>
                  <a:tcPr marL="78203" marR="78203" marT="39101" marB="39101"/>
                </a:tc>
                <a:tc>
                  <a:txBody>
                    <a:bodyPr/>
                    <a:lstStyle/>
                    <a:p>
                      <a:endParaRPr kumimoji="1" lang="ja-JP" altLang="en-US" sz="1000"/>
                    </a:p>
                  </a:txBody>
                  <a:tcPr marL="78203" marR="78203" marT="39101" marB="39101"/>
                </a:tc>
                <a:extLst>
                  <a:ext uri="{0D108BD9-81ED-4DB2-BD59-A6C34878D82A}">
                    <a16:rowId xmlns:a16="http://schemas.microsoft.com/office/drawing/2014/main" val="1909376351"/>
                  </a:ext>
                </a:extLst>
              </a:tr>
            </a:tbl>
          </a:graphicData>
        </a:graphic>
      </p:graphicFrame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869D7EF-CB17-DC42-4694-E0BA075BECD0}"/>
              </a:ext>
            </a:extLst>
          </p:cNvPr>
          <p:cNvGrpSpPr/>
          <p:nvPr/>
        </p:nvGrpSpPr>
        <p:grpSpPr>
          <a:xfrm>
            <a:off x="192775" y="6223921"/>
            <a:ext cx="11561196" cy="437978"/>
            <a:chOff x="192775" y="6223921"/>
            <a:chExt cx="11561196" cy="437978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903438BB-2F7B-46AB-8EFC-BECFF05298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996" b="40419"/>
            <a:stretch/>
          </p:blipFill>
          <p:spPr bwMode="auto">
            <a:xfrm>
              <a:off x="192775" y="6223921"/>
              <a:ext cx="1586395" cy="437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57CBD0A0-D11A-4501-BB88-2C222696F7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6927" y="6223921"/>
              <a:ext cx="337044" cy="335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05E563B0-4AC2-412D-AD21-BBF5FC871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7069" y="6275065"/>
              <a:ext cx="1051962" cy="334674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A42F5F2-C1B6-4D9B-87F1-E489D0924451}"/>
              </a:ext>
            </a:extLst>
          </p:cNvPr>
          <p:cNvSpPr txBox="1"/>
          <p:nvPr/>
        </p:nvSpPr>
        <p:spPr>
          <a:xfrm>
            <a:off x="1151939" y="248261"/>
            <a:ext cx="4557145" cy="5661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079" dirty="0">
                <a:solidFill>
                  <a:srgbClr val="0070C0"/>
                </a:solidFill>
              </a:rPr>
              <a:t>RANS</a:t>
            </a:r>
            <a:r>
              <a:rPr kumimoji="1" lang="en-US" altLang="ja-JP" sz="3079" dirty="0"/>
              <a:t>, </a:t>
            </a:r>
            <a:r>
              <a:rPr kumimoji="1" lang="en-US" altLang="ja-JP" sz="3079" dirty="0">
                <a:solidFill>
                  <a:srgbClr val="FF0000"/>
                </a:solidFill>
              </a:rPr>
              <a:t>RANS-II</a:t>
            </a:r>
            <a:r>
              <a:rPr kumimoji="1" lang="ja-JP" altLang="en-US" sz="3079" dirty="0"/>
              <a:t> </a:t>
            </a:r>
            <a:r>
              <a:rPr kumimoji="1" lang="en-US" altLang="ja-JP" sz="3079" dirty="0"/>
              <a:t>specification</a:t>
            </a:r>
            <a:endParaRPr kumimoji="1" lang="ja-JP" altLang="en-US" sz="3079" dirty="0"/>
          </a:p>
        </p:txBody>
      </p:sp>
    </p:spTree>
    <p:extLst>
      <p:ext uri="{BB962C8B-B14F-4D97-AF65-F5344CB8AC3E}">
        <p14:creationId xmlns:p14="http://schemas.microsoft.com/office/powerpoint/2010/main" val="126669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31"/>
    </mc:Choice>
    <mc:Fallback xmlns="">
      <p:transition spd="slow" advTm="37831"/>
    </mc:Fallback>
  </mc:AlternateContent>
  <p:extLst>
    <p:ext uri="{3A86A75C-4F4B-4683-9AE1-C65F6400EC91}">
      <p14:laserTraceLst xmlns:p14="http://schemas.microsoft.com/office/powerpoint/2010/main">
        <p14:tracePtLst>
          <p14:tracePt t="5120" x="1797050" y="7269163"/>
          <p14:tracePt t="5128" x="1854200" y="6931025"/>
          <p14:tracePt t="5136" x="1984375" y="6453188"/>
          <p14:tracePt t="5144" x="2171700" y="6032500"/>
          <p14:tracePt t="5152" x="2368550" y="5600700"/>
          <p14:tracePt t="5160" x="2611438" y="5132388"/>
          <p14:tracePt t="5168" x="2846388" y="4702175"/>
          <p14:tracePt t="5176" x="3182938" y="4252913"/>
          <p14:tracePt t="5184" x="3482975" y="3775075"/>
          <p14:tracePt t="5192" x="3763963" y="3362325"/>
          <p14:tracePt t="5200" x="4090988" y="2941638"/>
          <p14:tracePt t="5208" x="4427538" y="2490788"/>
          <p14:tracePt t="5216" x="4708525" y="2079625"/>
          <p14:tracePt t="5224" x="4895850" y="1827213"/>
          <p14:tracePt t="5232" x="5083175" y="1563688"/>
          <p14:tracePt t="5240" x="5157788" y="1452563"/>
          <p14:tracePt t="5248" x="5224463" y="1330325"/>
          <p14:tracePt t="5256" x="5270500" y="1265238"/>
          <p14:tracePt t="5264" x="5289550" y="1227138"/>
          <p14:tracePt t="5272" x="5299075" y="1208088"/>
          <p14:tracePt t="5280" x="5326063" y="1179513"/>
          <p14:tracePt t="5296" x="5335588" y="1171575"/>
          <p14:tracePt t="5304" x="5354638" y="1152525"/>
          <p14:tracePt t="5320" x="5364163" y="1152525"/>
          <p14:tracePt t="5440" x="5373688" y="1152525"/>
          <p14:tracePt t="5448" x="5392738" y="1171575"/>
          <p14:tracePt t="5456" x="5402263" y="1189038"/>
          <p14:tracePt t="5464" x="5448300" y="1255713"/>
          <p14:tracePt t="5472" x="5486400" y="1320800"/>
          <p14:tracePt t="5480" x="5503863" y="1404938"/>
          <p14:tracePt t="5488" x="5541963" y="1470025"/>
          <p14:tracePt t="5496" x="5561013" y="1573213"/>
          <p14:tracePt t="5504" x="5580063" y="1647825"/>
          <p14:tracePt t="5512" x="5607050" y="1724025"/>
          <p14:tracePt t="5520" x="5654675" y="1808163"/>
          <p14:tracePt t="5528" x="5691188" y="1873250"/>
          <p14:tracePt t="5536" x="5729288" y="1928813"/>
          <p14:tracePt t="5544" x="5738813" y="1957388"/>
          <p14:tracePt t="5552" x="5748338" y="1976438"/>
          <p14:tracePt t="5672" x="5738813" y="1976438"/>
          <p14:tracePt t="5680" x="5729288" y="1976438"/>
          <p14:tracePt t="5784" x="5719763" y="1976438"/>
          <p14:tracePt t="5832" x="5710238" y="1966913"/>
          <p14:tracePt t="5840" x="5710238" y="1947863"/>
          <p14:tracePt t="5864" x="5710238" y="1938338"/>
          <p14:tracePt t="5880" x="5700713" y="1920875"/>
          <p14:tracePt t="5896" x="5691188" y="1920875"/>
          <p14:tracePt t="5928" x="5681663" y="1920875"/>
          <p14:tracePt t="5936" x="5673725" y="1901825"/>
          <p14:tracePt t="5944" x="5654675" y="1882775"/>
          <p14:tracePt t="5952" x="5616575" y="1854200"/>
          <p14:tracePt t="5960" x="5597525" y="1844675"/>
          <p14:tracePt t="5968" x="5570538" y="1817688"/>
          <p14:tracePt t="5976" x="5551488" y="1808163"/>
          <p14:tracePt t="5984" x="5532438" y="1789113"/>
          <p14:tracePt t="5992" x="5522913" y="1779588"/>
          <p14:tracePt t="6000" x="5513388" y="1779588"/>
          <p14:tracePt t="6016" x="5503863" y="1779588"/>
          <p14:tracePt t="6385" x="5495925" y="1779588"/>
          <p14:tracePt t="6392" x="5486400" y="1779588"/>
          <p14:tracePt t="6400" x="5467350" y="1779588"/>
          <p14:tracePt t="6408" x="5457825" y="1779588"/>
          <p14:tracePt t="6416" x="5448300" y="1779588"/>
          <p14:tracePt t="6432" x="5419725" y="1789113"/>
          <p14:tracePt t="6441" x="5410200" y="1789113"/>
          <p14:tracePt t="6448" x="5383213" y="1798638"/>
          <p14:tracePt t="6456" x="5345113" y="1798638"/>
          <p14:tracePt t="6464" x="5299075" y="1798638"/>
          <p14:tracePt t="6472" x="5260975" y="1798638"/>
          <p14:tracePt t="6480" x="5232400" y="1798638"/>
          <p14:tracePt t="6488" x="5195888" y="1798638"/>
          <p14:tracePt t="6496" x="5157788" y="1798638"/>
          <p14:tracePt t="6504" x="5121275" y="1798638"/>
          <p14:tracePt t="6520" x="5083175" y="1798638"/>
          <p14:tracePt t="6528" x="5064125" y="1779588"/>
          <p14:tracePt t="6536" x="5027613" y="1760538"/>
          <p14:tracePt t="6544" x="4970463" y="1733550"/>
          <p14:tracePt t="6552" x="4886325" y="1695450"/>
          <p14:tracePt t="6560" x="4840288" y="1657350"/>
          <p14:tracePt t="6568" x="4792663" y="1639888"/>
          <p14:tracePt t="6576" x="4737100" y="1592263"/>
          <p14:tracePt t="6584" x="4708525" y="1582738"/>
          <p14:tracePt t="6592" x="4672013" y="1554163"/>
          <p14:tracePt t="6600" x="4652963" y="1554163"/>
          <p14:tracePt t="6608" x="4643438" y="1546225"/>
          <p14:tracePt t="6616" x="4643438" y="1527175"/>
          <p14:tracePt t="6624" x="4624388" y="1508125"/>
          <p14:tracePt t="6632" x="4614863" y="1489075"/>
          <p14:tracePt t="6640" x="4605338" y="1452563"/>
          <p14:tracePt t="6648" x="4595813" y="1385888"/>
          <p14:tracePt t="6656" x="4587875" y="1330325"/>
          <p14:tracePt t="6664" x="4578350" y="1320800"/>
          <p14:tracePt t="6672" x="4578350" y="1273175"/>
          <p14:tracePt t="6680" x="4578350" y="1236663"/>
          <p14:tracePt t="6688" x="4578350" y="1208088"/>
          <p14:tracePt t="6696" x="4578350" y="1198563"/>
          <p14:tracePt t="6704" x="4605338" y="1189038"/>
          <p14:tracePt t="6712" x="4652963" y="1143000"/>
          <p14:tracePt t="6720" x="4699000" y="1143000"/>
          <p14:tracePt t="6728" x="4765675" y="1143000"/>
          <p14:tracePt t="6736" x="4840288" y="1143000"/>
          <p14:tracePt t="6744" x="4933950" y="1143000"/>
          <p14:tracePt t="6752" x="5045075" y="1143000"/>
          <p14:tracePt t="6760" x="5138738" y="1143000"/>
          <p14:tracePt t="6768" x="5280025" y="1189038"/>
          <p14:tracePt t="6776" x="5429250" y="1227138"/>
          <p14:tracePt t="6784" x="5589588" y="1265238"/>
          <p14:tracePt t="6793" x="5700713" y="1320800"/>
          <p14:tracePt t="6800" x="5784850" y="1358900"/>
          <p14:tracePt t="6808" x="5822950" y="1376363"/>
          <p14:tracePt t="6816" x="5861050" y="1404938"/>
          <p14:tracePt t="6824" x="5868988" y="1414463"/>
          <p14:tracePt t="6832" x="5878513" y="1414463"/>
          <p14:tracePt t="6840" x="5878513" y="1423988"/>
          <p14:tracePt t="6856" x="5878513" y="1433513"/>
          <p14:tracePt t="6872" x="5878513" y="1443038"/>
          <p14:tracePt t="6880" x="5878513" y="1460500"/>
          <p14:tracePt t="6888" x="5878513" y="1470025"/>
          <p14:tracePt t="6896" x="5878513" y="1479550"/>
          <p14:tracePt t="6904" x="5878513" y="1508125"/>
          <p14:tracePt t="6912" x="5878513" y="1527175"/>
          <p14:tracePt t="6920" x="5861050" y="1554163"/>
          <p14:tracePt t="6928" x="5813425" y="1573213"/>
          <p14:tracePt t="6936" x="5794375" y="1601788"/>
          <p14:tracePt t="6944" x="5767388" y="1611313"/>
          <p14:tracePt t="6952" x="5748338" y="1611313"/>
          <p14:tracePt t="6960" x="5691188" y="1620838"/>
          <p14:tracePt t="6968" x="5607050" y="1657350"/>
          <p14:tracePt t="6976" x="5495925" y="1657350"/>
          <p14:tracePt t="6984" x="5373688" y="1666875"/>
          <p14:tracePt t="6992" x="5260975" y="1666875"/>
          <p14:tracePt t="7000" x="5167313" y="1666875"/>
          <p14:tracePt t="7008" x="5121275" y="1666875"/>
          <p14:tracePt t="7016" x="5073650" y="1666875"/>
          <p14:tracePt t="7024" x="5027613" y="1647825"/>
          <p14:tracePt t="7056" x="5008563" y="1639888"/>
          <p14:tracePt t="7064" x="4999038" y="1639888"/>
          <p14:tracePt t="7072" x="4989513" y="1630363"/>
          <p14:tracePt t="7080" x="4953000" y="1611313"/>
          <p14:tracePt t="7088" x="4895850" y="1601788"/>
          <p14:tracePt t="7107" x="4802188" y="1582738"/>
          <p14:tracePt t="7112" x="4756150" y="1563688"/>
          <p14:tracePt t="7120" x="4746625" y="1554163"/>
          <p14:tracePt t="7128" x="4718050" y="1554163"/>
          <p14:tracePt t="7489" x="4727575" y="1546225"/>
          <p14:tracePt t="7496" x="4821238" y="1546225"/>
          <p14:tracePt t="7504" x="4979988" y="1536700"/>
          <p14:tracePt t="7512" x="5308600" y="1536700"/>
          <p14:tracePt t="7520" x="5851525" y="1536700"/>
          <p14:tracePt t="7528" x="6515100" y="1536700"/>
          <p14:tracePt t="7536" x="7329488" y="1536700"/>
          <p14:tracePt t="7544" x="8153400" y="1536700"/>
          <p14:tracePt t="7552" x="8847138" y="1536700"/>
          <p14:tracePt t="7560" x="9323388" y="1536700"/>
          <p14:tracePt t="7568" x="9548813" y="1536700"/>
          <p14:tracePt t="7576" x="9632950" y="1536700"/>
          <p14:tracePt t="7584" x="9661525" y="1517650"/>
          <p14:tracePt t="7648" x="9652000" y="1517650"/>
          <p14:tracePt t="7664" x="9632950" y="1517650"/>
          <p14:tracePt t="7680" x="9594850" y="1517650"/>
          <p14:tracePt t="7688" x="9567863" y="1517650"/>
          <p14:tracePt t="7696" x="9548813" y="1517650"/>
          <p14:tracePt t="7704" x="9520238" y="1517650"/>
          <p14:tracePt t="7712" x="9510713" y="1517650"/>
          <p14:tracePt t="7720" x="9493250" y="1517650"/>
          <p14:tracePt t="7728" x="9483725" y="1517650"/>
          <p14:tracePt t="7736" x="9474200" y="1517650"/>
          <p14:tracePt t="7744" x="9445625" y="1527175"/>
          <p14:tracePt t="7753" x="9390063" y="1527175"/>
          <p14:tracePt t="7760" x="9323388" y="1536700"/>
          <p14:tracePt t="7769" x="9193213" y="1554163"/>
          <p14:tracePt t="7776" x="9024938" y="1573213"/>
          <p14:tracePt t="7784" x="8864600" y="1582738"/>
          <p14:tracePt t="7792" x="8696325" y="1582738"/>
          <p14:tracePt t="7800" x="8547100" y="1582738"/>
          <p14:tracePt t="7808" x="8434388" y="1582738"/>
          <p14:tracePt t="7816" x="8369300" y="1582738"/>
          <p14:tracePt t="7824" x="8340725" y="1582738"/>
          <p14:tracePt t="7896" x="8369300" y="1582738"/>
          <p14:tracePt t="7904" x="8407400" y="1582738"/>
          <p14:tracePt t="7912" x="8453438" y="1582738"/>
          <p14:tracePt t="7920" x="8518525" y="1582738"/>
          <p14:tracePt t="7928" x="8566150" y="1582738"/>
          <p14:tracePt t="7936" x="8612188" y="1582738"/>
          <p14:tracePt t="7944" x="8659813" y="1582738"/>
          <p14:tracePt t="7952" x="8669338" y="1582738"/>
          <p14:tracePt t="7960" x="8678863" y="1582738"/>
          <p14:tracePt t="7984" x="8696325" y="1592263"/>
          <p14:tracePt t="8048" x="8696325" y="1601788"/>
          <p14:tracePt t="8057" x="8696325" y="1620838"/>
          <p14:tracePt t="8064" x="8612188" y="1630363"/>
          <p14:tracePt t="8072" x="8509000" y="1657350"/>
          <p14:tracePt t="8080" x="8407400" y="1657350"/>
          <p14:tracePt t="8088" x="8275638" y="1657350"/>
          <p14:tracePt t="8107" x="8013700" y="1657350"/>
          <p14:tracePt t="8112" x="7948613" y="1630363"/>
          <p14:tracePt t="8120" x="7862888" y="1620838"/>
          <p14:tracePt t="8128" x="7826375" y="1601788"/>
          <p14:tracePt t="8136" x="7788275" y="1601788"/>
          <p14:tracePt t="8144" x="7778750" y="1592263"/>
          <p14:tracePt t="8152" x="7770813" y="1582738"/>
          <p14:tracePt t="8160" x="7751763" y="1573213"/>
          <p14:tracePt t="8168" x="7732713" y="1554163"/>
          <p14:tracePt t="8176" x="7694613" y="1517650"/>
          <p14:tracePt t="8184" x="7694613" y="1508125"/>
          <p14:tracePt t="8192" x="7658100" y="1460500"/>
          <p14:tracePt t="8200" x="7658100" y="1443038"/>
          <p14:tracePt t="8208" x="7648575" y="1423988"/>
          <p14:tracePt t="8216" x="7648575" y="1385888"/>
          <p14:tracePt t="8225" x="7648575" y="1376363"/>
          <p14:tracePt t="8232" x="7658100" y="1349375"/>
          <p14:tracePt t="8240" x="7658100" y="1339850"/>
          <p14:tracePt t="8248" x="7667625" y="1339850"/>
          <p14:tracePt t="8257" x="7677150" y="1320800"/>
          <p14:tracePt t="8264" x="7713663" y="1301750"/>
          <p14:tracePt t="8272" x="7742238" y="1292225"/>
          <p14:tracePt t="8280" x="7788275" y="1273175"/>
          <p14:tracePt t="8288" x="7854950" y="1255713"/>
          <p14:tracePt t="8296" x="7929563" y="1255713"/>
          <p14:tracePt t="8304" x="8013700" y="1236663"/>
          <p14:tracePt t="8312" x="8107363" y="1236663"/>
          <p14:tracePt t="8320" x="8201025" y="1236663"/>
          <p14:tracePt t="8328" x="8294688" y="1236663"/>
          <p14:tracePt t="8336" x="8407400" y="1282700"/>
          <p14:tracePt t="8344" x="8491538" y="1330325"/>
          <p14:tracePt t="8352" x="8566150" y="1366838"/>
          <p14:tracePt t="8360" x="8650288" y="1414463"/>
          <p14:tracePt t="8368" x="8715375" y="1460500"/>
          <p14:tracePt t="8377" x="8772525" y="1479550"/>
          <p14:tracePt t="8385" x="8809038" y="1498600"/>
          <p14:tracePt t="8393" x="8837613" y="1517650"/>
          <p14:tracePt t="8400" x="8856663" y="1527175"/>
          <p14:tracePt t="8408" x="8874125" y="1546225"/>
          <p14:tracePt t="8417" x="8893175" y="1554163"/>
          <p14:tracePt t="8425" x="8902700" y="1573213"/>
          <p14:tracePt t="8433" x="8902700" y="1582738"/>
          <p14:tracePt t="8441" x="8902700" y="1592263"/>
          <p14:tracePt t="8449" x="8902700" y="1620838"/>
          <p14:tracePt t="8457" x="8902700" y="1630363"/>
          <p14:tracePt t="8465" x="8902700" y="1639888"/>
          <p14:tracePt t="8497" x="8874125" y="1647825"/>
          <p14:tracePt t="8505" x="8847138" y="1666875"/>
          <p14:tracePt t="8513" x="8799513" y="1666875"/>
          <p14:tracePt t="8520" x="8753475" y="1666875"/>
          <p14:tracePt t="8529" x="8659813" y="1676400"/>
          <p14:tracePt t="8537" x="8537575" y="1676400"/>
          <p14:tracePt t="8545" x="8407400" y="1676400"/>
          <p14:tracePt t="8553" x="8256588" y="1676400"/>
          <p14:tracePt t="8561" x="8143875" y="1676400"/>
          <p14:tracePt t="8569" x="8004175" y="1639888"/>
          <p14:tracePt t="8577" x="7920038" y="1620838"/>
          <p14:tracePt t="8585" x="7854950" y="1592263"/>
          <p14:tracePt t="8593" x="7816850" y="1582738"/>
          <p14:tracePt t="8601" x="7797800" y="1573213"/>
          <p14:tracePt t="8609" x="7778750" y="1554163"/>
          <p14:tracePt t="8617" x="7770813" y="1546225"/>
          <p14:tracePt t="8625" x="7761288" y="1546225"/>
          <p14:tracePt t="8632" x="7751763" y="1536700"/>
          <p14:tracePt t="8641" x="7742238" y="1517650"/>
          <p14:tracePt t="8649" x="7742238" y="1508125"/>
          <p14:tracePt t="8657" x="7742238" y="1479550"/>
          <p14:tracePt t="8665" x="7742238" y="1470025"/>
          <p14:tracePt t="8674" x="7742238" y="1452563"/>
          <p14:tracePt t="8681" x="7742238" y="1443038"/>
          <p14:tracePt t="8689" x="7742238" y="1433513"/>
          <p14:tracePt t="8697" x="7742238" y="1423988"/>
          <p14:tracePt t="8704" x="7770813" y="1404938"/>
          <p14:tracePt t="8713" x="7807325" y="1385888"/>
          <p14:tracePt t="8721" x="7816850" y="1376363"/>
          <p14:tracePt t="8729" x="7854950" y="1358900"/>
          <p14:tracePt t="8737" x="7891463" y="1349375"/>
          <p14:tracePt t="8745" x="7939088" y="1349375"/>
          <p14:tracePt t="8753" x="8004175" y="1349375"/>
          <p14:tracePt t="8761" x="8069263" y="1339850"/>
          <p14:tracePt t="8769" x="8153400" y="1339850"/>
          <p14:tracePt t="8777" x="8228013" y="1339850"/>
          <p14:tracePt t="8785" x="8304213" y="1339850"/>
          <p14:tracePt t="8793" x="8359775" y="1339850"/>
          <p14:tracePt t="8801" x="8407400" y="1339850"/>
          <p14:tracePt t="8809" x="8424863" y="1339850"/>
          <p14:tracePt t="8817" x="8443913" y="1339850"/>
          <p14:tracePt t="8825" x="8462963" y="1339850"/>
          <p14:tracePt t="8849" x="8472488" y="1339850"/>
          <p14:tracePt t="9297" x="8462963" y="1349375"/>
          <p14:tracePt t="9321" x="8462963" y="1358900"/>
          <p14:tracePt t="9337" x="8462963" y="1385888"/>
          <p14:tracePt t="9345" x="8397875" y="1443038"/>
          <p14:tracePt t="9353" x="8126413" y="1470025"/>
          <p14:tracePt t="9361" x="7526338" y="1470025"/>
          <p14:tracePt t="9368" x="6954838" y="1470025"/>
          <p14:tracePt t="9377" x="6291263" y="1470025"/>
          <p14:tracePt t="9384" x="5626100" y="1470025"/>
          <p14:tracePt t="9393" x="5186363" y="1470025"/>
          <p14:tracePt t="9400" x="4876800" y="1443038"/>
          <p14:tracePt t="9408" x="4727575" y="1433513"/>
          <p14:tracePt t="9416" x="4689475" y="1423988"/>
          <p14:tracePt t="9441" x="4699000" y="1395413"/>
          <p14:tracePt t="9448" x="4792663" y="1395413"/>
          <p14:tracePt t="9457" x="4914900" y="1395413"/>
          <p14:tracePt t="9464" x="5027613" y="1395413"/>
          <p14:tracePt t="9473" x="5073650" y="1395413"/>
          <p14:tracePt t="9480" x="5092700" y="1395413"/>
          <p14:tracePt t="9513" x="5073650" y="1404938"/>
          <p14:tracePt t="9520" x="5027613" y="1414463"/>
          <p14:tracePt t="9528" x="4999038" y="1423988"/>
          <p14:tracePt t="9537" x="4989513" y="1433513"/>
          <p14:tracePt t="9545" x="4970463" y="1433513"/>
          <p14:tracePt t="9552" x="4960938" y="1433513"/>
          <p14:tracePt t="9560" x="4960938" y="1443038"/>
          <p14:tracePt t="9577" x="4953000" y="1443038"/>
          <p14:tracePt t="9601" x="4933950" y="1452563"/>
          <p14:tracePt t="9625" x="4924425" y="1452563"/>
          <p14:tracePt t="9857" x="4914900" y="1452563"/>
          <p14:tracePt t="9881" x="4905375" y="1452563"/>
          <p14:tracePt t="10049" x="4895850" y="1452563"/>
          <p14:tracePt t="10065" x="4886325" y="1433513"/>
          <p14:tracePt t="10073" x="4849813" y="1423988"/>
          <p14:tracePt t="10089" x="4840288" y="1423988"/>
          <p14:tracePt t="10097" x="4821238" y="1423988"/>
          <p14:tracePt t="10105" x="4811713" y="1423988"/>
          <p14:tracePt t="10521" x="4811713" y="1414463"/>
          <p14:tracePt t="10753" x="4821238" y="1414463"/>
          <p14:tracePt t="10801" x="4830763" y="1404938"/>
          <p14:tracePt t="10889" x="4830763" y="1414463"/>
          <p14:tracePt t="10897" x="4830763" y="1443038"/>
          <p14:tracePt t="10905" x="4830763" y="1470025"/>
          <p14:tracePt t="10913" x="4830763" y="1489075"/>
          <p14:tracePt t="10921" x="4830763" y="1527175"/>
          <p14:tracePt t="10929" x="4830763" y="1554163"/>
          <p14:tracePt t="10937" x="4840288" y="1573213"/>
          <p14:tracePt t="10945" x="4867275" y="1592263"/>
          <p14:tracePt t="10953" x="4924425" y="1620838"/>
          <p14:tracePt t="10961" x="5008563" y="1666875"/>
          <p14:tracePt t="10969" x="5073650" y="1695450"/>
          <p14:tracePt t="10977" x="5186363" y="1741488"/>
          <p14:tracePt t="10985" x="5318125" y="1798638"/>
          <p14:tracePt t="10993" x="5429250" y="1844675"/>
          <p14:tracePt t="11001" x="5532438" y="1901825"/>
          <p14:tracePt t="11009" x="5616575" y="1928813"/>
          <p14:tracePt t="11017" x="5654675" y="1947863"/>
          <p14:tracePt t="11025" x="5664200" y="1957388"/>
          <p14:tracePt t="11033" x="5673725" y="1966913"/>
          <p14:tracePt t="11049" x="5681663" y="1966913"/>
          <p14:tracePt t="11057" x="5691188" y="1976438"/>
          <p14:tracePt t="11081" x="5700713" y="1976438"/>
          <p14:tracePt t="11105" x="5719763" y="1985963"/>
          <p14:tracePt t="11113" x="5719763" y="2005013"/>
          <p14:tracePt t="11121" x="5719763" y="2014538"/>
          <p14:tracePt t="11129" x="5719763" y="2022475"/>
          <p14:tracePt t="11137" x="5719763" y="2041525"/>
          <p14:tracePt t="11193" x="5719763" y="2060575"/>
          <p14:tracePt t="11201" x="5719763" y="2089150"/>
          <p14:tracePt t="11209" x="5719763" y="2116138"/>
          <p14:tracePt t="11217" x="5719763" y="2154238"/>
          <p14:tracePt t="11225" x="5719763" y="2192338"/>
          <p14:tracePt t="11233" x="5719763" y="2209800"/>
          <p14:tracePt t="11241" x="5710238" y="2238375"/>
          <p14:tracePt t="11249" x="5700713" y="2257425"/>
          <p14:tracePt t="11257" x="5691188" y="2286000"/>
          <p14:tracePt t="11337" x="5691188" y="2295525"/>
          <p14:tracePt t="11345" x="5664200" y="2322513"/>
          <p14:tracePt t="11353" x="5645150" y="2332038"/>
          <p14:tracePt t="11361" x="5616575" y="2341563"/>
          <p14:tracePt t="11369" x="5607050" y="2351088"/>
          <p14:tracePt t="11929" x="5616575" y="2360613"/>
          <p14:tracePt t="11937" x="5616575" y="2370138"/>
          <p14:tracePt t="12017" x="5626100" y="2370138"/>
          <p14:tracePt t="12033" x="5635625" y="2370138"/>
          <p14:tracePt t="12057" x="5645150" y="2379663"/>
          <p14:tracePt t="12073" x="5654675" y="2389188"/>
          <p14:tracePt t="12081" x="5654675" y="2397125"/>
          <p14:tracePt t="12089" x="5654675" y="2425700"/>
          <p14:tracePt t="12104" x="5664200" y="2435225"/>
          <p14:tracePt t="12105" x="5664200" y="2444750"/>
          <p14:tracePt t="12113" x="5664200" y="2463800"/>
          <p14:tracePt t="12137" x="5664200" y="2482850"/>
          <p14:tracePt t="12145" x="5664200" y="2490788"/>
          <p14:tracePt t="12153" x="5664200" y="2500313"/>
          <p14:tracePt t="12161" x="5664200" y="2509838"/>
          <p14:tracePt t="12169" x="5654675" y="2528888"/>
          <p14:tracePt t="12177" x="5635625" y="2528888"/>
          <p14:tracePt t="12185" x="5616575" y="2547938"/>
          <p14:tracePt t="12193" x="5597525" y="2547938"/>
          <p14:tracePt t="12201" x="5570538" y="2557463"/>
          <p14:tracePt t="12209" x="5551488" y="2557463"/>
          <p14:tracePt t="12217" x="5522913" y="2557463"/>
          <p14:tracePt t="12225" x="5486400" y="2557463"/>
          <p14:tracePt t="12233" x="5438775" y="2557463"/>
          <p14:tracePt t="12241" x="5392738" y="2557463"/>
          <p14:tracePt t="12249" x="5326063" y="2557463"/>
          <p14:tracePt t="12257" x="5280025" y="2557463"/>
          <p14:tracePt t="12265" x="5241925" y="2557463"/>
          <p14:tracePt t="12273" x="5205413" y="2557463"/>
          <p14:tracePt t="12281" x="5195888" y="2557463"/>
          <p14:tracePt t="12297" x="5186363" y="2557463"/>
          <p14:tracePt t="12305" x="5176838" y="2557463"/>
          <p14:tracePt t="12329" x="5167313" y="2557463"/>
          <p14:tracePt t="12337" x="5121275" y="2557463"/>
          <p14:tracePt t="12345" x="5083175" y="2557463"/>
          <p14:tracePt t="12353" x="5027613" y="2547938"/>
          <p14:tracePt t="12361" x="4960938" y="2528888"/>
          <p14:tracePt t="12369" x="4895850" y="2519363"/>
          <p14:tracePt t="12377" x="4830763" y="2509838"/>
          <p14:tracePt t="12385" x="4802188" y="2500313"/>
          <p14:tracePt t="12393" x="4765675" y="2490788"/>
          <p14:tracePt t="12409" x="4756150" y="2490788"/>
          <p14:tracePt t="12465" x="4737100" y="2482850"/>
          <p14:tracePt t="12473" x="4708525" y="2482850"/>
          <p14:tracePt t="12481" x="4689475" y="2473325"/>
          <p14:tracePt t="12489" x="4672013" y="2463800"/>
          <p14:tracePt t="12497" x="4652963" y="2454275"/>
          <p14:tracePt t="12505" x="4643438" y="2444750"/>
          <p14:tracePt t="12513" x="4643438" y="2435225"/>
          <p14:tracePt t="12521" x="4633913" y="2435225"/>
          <p14:tracePt t="12529" x="4633913" y="2425700"/>
          <p14:tracePt t="12537" x="4624388" y="2416175"/>
          <p14:tracePt t="12545" x="4624388" y="2397125"/>
          <p14:tracePt t="12553" x="4624388" y="2379663"/>
          <p14:tracePt t="12561" x="4624388" y="2351088"/>
          <p14:tracePt t="12569" x="4624388" y="2332038"/>
          <p14:tracePt t="12577" x="4624388" y="2286000"/>
          <p14:tracePt t="12585" x="4624388" y="2247900"/>
          <p14:tracePt t="12593" x="4624388" y="2219325"/>
          <p14:tracePt t="12601" x="4681538" y="2154238"/>
          <p14:tracePt t="12609" x="4765675" y="2089150"/>
          <p14:tracePt t="12617" x="4867275" y="2041525"/>
          <p14:tracePt t="12625" x="4979988" y="1976438"/>
          <p14:tracePt t="12633" x="5083175" y="1928813"/>
          <p14:tracePt t="12641" x="5148263" y="1892300"/>
          <p14:tracePt t="12649" x="5167313" y="1892300"/>
          <p14:tracePt t="12657" x="5186363" y="1882775"/>
          <p14:tracePt t="12665" x="5232400" y="1863725"/>
          <p14:tracePt t="12673" x="5280025" y="1863725"/>
          <p14:tracePt t="12681" x="5326063" y="1863725"/>
          <p14:tracePt t="12689" x="5373688" y="1863725"/>
          <p14:tracePt t="12697" x="5429250" y="1863725"/>
          <p14:tracePt t="12705" x="5476875" y="1863725"/>
          <p14:tracePt t="12713" x="5513388" y="1863725"/>
          <p14:tracePt t="12721" x="5532438" y="1882775"/>
          <p14:tracePt t="12729" x="5589588" y="1901825"/>
          <p14:tracePt t="12737" x="5597525" y="1920875"/>
          <p14:tracePt t="12745" x="5626100" y="1947863"/>
          <p14:tracePt t="12753" x="5654675" y="1966913"/>
          <p14:tracePt t="12761" x="5673725" y="1985963"/>
          <p14:tracePt t="12769" x="5681663" y="2014538"/>
          <p14:tracePt t="12777" x="5691188" y="2051050"/>
          <p14:tracePt t="12785" x="5700713" y="2079625"/>
          <p14:tracePt t="12793" x="5700713" y="2108200"/>
          <p14:tracePt t="12801" x="5700713" y="2173288"/>
          <p14:tracePt t="12809" x="5700713" y="2219325"/>
          <p14:tracePt t="12817" x="5700713" y="2266950"/>
          <p14:tracePt t="12825" x="5681663" y="2332038"/>
          <p14:tracePt t="12833" x="5673725" y="2370138"/>
          <p14:tracePt t="12841" x="5645150" y="2406650"/>
          <p14:tracePt t="12849" x="5626100" y="2425700"/>
          <p14:tracePt t="12857" x="5597525" y="2454275"/>
          <p14:tracePt t="12865" x="5597525" y="2463800"/>
          <p14:tracePt t="12873" x="5570538" y="2473325"/>
          <p14:tracePt t="12881" x="5522913" y="2482850"/>
          <p14:tracePt t="12889" x="5476875" y="2482850"/>
          <p14:tracePt t="12897" x="5402263" y="2482850"/>
          <p14:tracePt t="12905" x="5308600" y="2482850"/>
          <p14:tracePt t="12913" x="5224463" y="2482850"/>
          <p14:tracePt t="12921" x="5148263" y="2482850"/>
          <p14:tracePt t="12929" x="5102225" y="2482850"/>
          <p14:tracePt t="12937" x="5064125" y="2482850"/>
          <p14:tracePt t="12945" x="5027613" y="2473325"/>
          <p14:tracePt t="12953" x="5018088" y="2473325"/>
          <p14:tracePt t="12961" x="5008563" y="2473325"/>
          <p14:tracePt t="12977" x="5008563" y="2463800"/>
          <p14:tracePt t="13033" x="5008563" y="2454275"/>
          <p14:tracePt t="13057" x="5027613" y="2454275"/>
          <p14:tracePt t="13065" x="5045075" y="2435225"/>
          <p14:tracePt t="13081" x="5073650" y="2435225"/>
          <p14:tracePt t="13089" x="5083175" y="2435225"/>
          <p14:tracePt t="13104" x="5092700" y="2435225"/>
          <p14:tracePt t="13105" x="5111750" y="2435225"/>
          <p14:tracePt t="13113" x="5167313" y="2435225"/>
          <p14:tracePt t="13121" x="5280025" y="2435225"/>
          <p14:tracePt t="13129" x="5419725" y="2435225"/>
          <p14:tracePt t="13138" x="5589588" y="2435225"/>
          <p14:tracePt t="13145" x="5851525" y="2435225"/>
          <p14:tracePt t="13153" x="6226175" y="2435225"/>
          <p14:tracePt t="13161" x="6796088" y="2435225"/>
          <p14:tracePt t="13169" x="7312025" y="2435225"/>
          <p14:tracePt t="13177" x="7723188" y="2435225"/>
          <p14:tracePt t="13185" x="8069263" y="2435225"/>
          <p14:tracePt t="13193" x="8237538" y="2435225"/>
          <p14:tracePt t="13201" x="8369300" y="2435225"/>
          <p14:tracePt t="13209" x="8388350" y="2435225"/>
          <p14:tracePt t="13217" x="8415338" y="2435225"/>
          <p14:tracePt t="13225" x="8424863" y="2435225"/>
          <p14:tracePt t="13241" x="8453438" y="2435225"/>
          <p14:tracePt t="13249" x="8491538" y="2435225"/>
          <p14:tracePt t="13257" x="8528050" y="2435225"/>
          <p14:tracePt t="13265" x="8585200" y="2435225"/>
          <p14:tracePt t="13273" x="8631238" y="2435225"/>
          <p14:tracePt t="13281" x="8650288" y="2435225"/>
          <p14:tracePt t="13289" x="8696325" y="2435225"/>
          <p14:tracePt t="13297" x="8724900" y="2435225"/>
          <p14:tracePt t="13305" x="8743950" y="2435225"/>
          <p14:tracePt t="13529" x="8724900" y="2435225"/>
          <p14:tracePt t="13538" x="8659813" y="2435225"/>
          <p14:tracePt t="13545" x="8585200" y="2435225"/>
          <p14:tracePt t="13553" x="8499475" y="2397125"/>
          <p14:tracePt t="13561" x="8388350" y="2360613"/>
          <p14:tracePt t="13569" x="8275638" y="2332038"/>
          <p14:tracePt t="13577" x="8172450" y="2295525"/>
          <p14:tracePt t="13585" x="8107363" y="2286000"/>
          <p14:tracePt t="13593" x="8097838" y="2286000"/>
          <p14:tracePt t="13601" x="8088313" y="2286000"/>
          <p14:tracePt t="13649" x="8107363" y="2286000"/>
          <p14:tracePt t="13657" x="8172450" y="2303463"/>
          <p14:tracePt t="13665" x="8256588" y="2332038"/>
          <p14:tracePt t="13673" x="8321675" y="2370138"/>
          <p14:tracePt t="13681" x="8415338" y="2389188"/>
          <p14:tracePt t="13689" x="8491538" y="2425700"/>
          <p14:tracePt t="13697" x="8528050" y="2444750"/>
          <p14:tracePt t="13705" x="8566150" y="2463800"/>
          <p14:tracePt t="13713" x="8585200" y="2463800"/>
          <p14:tracePt t="13841" x="8575675" y="2463800"/>
          <p14:tracePt t="13849" x="8566150" y="2463800"/>
          <p14:tracePt t="13857" x="8556625" y="2463800"/>
          <p14:tracePt t="13865" x="8547100" y="2463800"/>
          <p14:tracePt t="13881" x="8518525" y="2463800"/>
          <p14:tracePt t="13889" x="8509000" y="2463800"/>
          <p14:tracePt t="13905" x="8482013" y="2463800"/>
          <p14:tracePt t="13913" x="8472488" y="2463800"/>
          <p14:tracePt t="13921" x="8453438" y="2463800"/>
          <p14:tracePt t="13929" x="8443913" y="2463800"/>
          <p14:tracePt t="13945" x="8443913" y="2473325"/>
          <p14:tracePt t="13954" x="8415338" y="2473325"/>
          <p14:tracePt t="13969" x="8397875" y="2473325"/>
          <p14:tracePt t="13977" x="8378825" y="2473325"/>
          <p14:tracePt t="13993" x="8369300" y="2473325"/>
          <p14:tracePt t="14001" x="8359775" y="2473325"/>
          <p14:tracePt t="14073" x="8369300" y="2473325"/>
          <p14:tracePt t="14081" x="8378825" y="2473325"/>
          <p14:tracePt t="14089" x="8415338" y="2473325"/>
          <p14:tracePt t="14103" x="8443913" y="2473325"/>
          <p14:tracePt t="14105" x="8462963" y="2482850"/>
          <p14:tracePt t="14113" x="8482013" y="2482850"/>
          <p14:tracePt t="14129" x="8499475" y="2482850"/>
          <p14:tracePt t="14185" x="8491538" y="2482850"/>
          <p14:tracePt t="14193" x="8472488" y="2482850"/>
          <p14:tracePt t="14201" x="8443913" y="2482850"/>
          <p14:tracePt t="14209" x="8397875" y="2482850"/>
          <p14:tracePt t="14217" x="8378825" y="2482850"/>
          <p14:tracePt t="14225" x="8321675" y="2482850"/>
          <p14:tracePt t="14233" x="8275638" y="2482850"/>
          <p14:tracePt t="14241" x="8237538" y="2482850"/>
          <p14:tracePt t="14249" x="8191500" y="2482850"/>
          <p14:tracePt t="14257" x="8172450" y="2482850"/>
          <p14:tracePt t="14265" x="8126413" y="2482850"/>
          <p14:tracePt t="14273" x="8088313" y="2482850"/>
          <p14:tracePt t="14281" x="8042275" y="2482850"/>
          <p14:tracePt t="14289" x="8013700" y="2482850"/>
          <p14:tracePt t="14297" x="8004175" y="2482850"/>
          <p14:tracePt t="14305" x="7994650" y="2482850"/>
          <p14:tracePt t="14321" x="7975600" y="2482850"/>
          <p14:tracePt t="14609" x="7956550" y="2473325"/>
          <p14:tracePt t="14617" x="7929563" y="2473325"/>
          <p14:tracePt t="14625" x="7881938" y="2473325"/>
          <p14:tracePt t="14633" x="7797800" y="2444750"/>
          <p14:tracePt t="14641" x="7694613" y="2435225"/>
          <p14:tracePt t="14649" x="7573963" y="2397125"/>
          <p14:tracePt t="14657" x="7516813" y="2397125"/>
          <p14:tracePt t="14665" x="7442200" y="2379663"/>
          <p14:tracePt t="14673" x="7423150" y="2379663"/>
          <p14:tracePt t="14681" x="7413625" y="2370138"/>
          <p14:tracePt t="14713" x="7413625" y="2360613"/>
          <p14:tracePt t="14729" x="7413625" y="2351088"/>
          <p14:tracePt t="14737" x="7413625" y="2322513"/>
          <p14:tracePt t="14745" x="7423150" y="2322513"/>
          <p14:tracePt t="14753" x="7423150" y="2312988"/>
          <p14:tracePt t="14769" x="7432675" y="2295525"/>
          <p14:tracePt t="14809" x="7432675" y="2286000"/>
          <p14:tracePt t="14825" x="7442200" y="2266950"/>
          <p14:tracePt t="14833" x="7461250" y="2247900"/>
          <p14:tracePt t="14841" x="7470775" y="2238375"/>
          <p14:tracePt t="14849" x="7499350" y="2228850"/>
          <p14:tracePt t="14857" x="7564438" y="2182813"/>
          <p14:tracePt t="14865" x="7648575" y="2144713"/>
          <p14:tracePt t="14873" x="7732713" y="2116138"/>
          <p14:tracePt t="14881" x="7862888" y="2079625"/>
          <p14:tracePt t="14889" x="7985125" y="2060575"/>
          <p14:tracePt t="14897" x="8126413" y="2060575"/>
          <p14:tracePt t="14905" x="8294688" y="2051050"/>
          <p14:tracePt t="14913" x="8453438" y="2051050"/>
          <p14:tracePt t="14921" x="8575675" y="2051050"/>
          <p14:tracePt t="14929" x="8686800" y="2051050"/>
          <p14:tracePt t="14937" x="8763000" y="2060575"/>
          <p14:tracePt t="14945" x="8809038" y="2079625"/>
          <p14:tracePt t="14953" x="8837613" y="2079625"/>
          <p14:tracePt t="14961" x="8864600" y="2098675"/>
          <p14:tracePt t="14969" x="8883650" y="2108200"/>
          <p14:tracePt t="14977" x="8912225" y="2135188"/>
          <p14:tracePt t="14985" x="8940800" y="2163763"/>
          <p14:tracePt t="14993" x="8958263" y="2182813"/>
          <p14:tracePt t="15001" x="8967788" y="2182813"/>
          <p14:tracePt t="15009" x="8986838" y="2192338"/>
          <p14:tracePt t="15017" x="8996363" y="2219325"/>
          <p14:tracePt t="15025" x="9005888" y="2228850"/>
          <p14:tracePt t="15041" x="9005888" y="2238375"/>
          <p14:tracePt t="15049" x="9005888" y="2257425"/>
          <p14:tracePt t="15057" x="9005888" y="2266950"/>
          <p14:tracePt t="15065" x="9005888" y="2286000"/>
          <p14:tracePt t="15073" x="8996363" y="2303463"/>
          <p14:tracePt t="15089" x="8977313" y="2312988"/>
          <p14:tracePt t="15104" x="8940800" y="2332038"/>
          <p14:tracePt t="15105" x="8912225" y="2341563"/>
          <p14:tracePt t="15113" x="8847138" y="2370138"/>
          <p14:tracePt t="15121" x="8772525" y="2379663"/>
          <p14:tracePt t="15129" x="8669338" y="2389188"/>
          <p14:tracePt t="15137" x="8547100" y="2397125"/>
          <p14:tracePt t="15145" x="8407400" y="2397125"/>
          <p14:tracePt t="15153" x="8266113" y="2397125"/>
          <p14:tracePt t="15161" x="8126413" y="2397125"/>
          <p14:tracePt t="15170" x="8023225" y="2397125"/>
          <p14:tracePt t="15177" x="7929563" y="2397125"/>
          <p14:tracePt t="15185" x="7862888" y="2397125"/>
          <p14:tracePt t="15193" x="7826375" y="2397125"/>
          <p14:tracePt t="15201" x="7816850" y="2397125"/>
          <p14:tracePt t="15233" x="7807325" y="2397125"/>
          <p14:tracePt t="15249" x="7788275" y="2389188"/>
          <p14:tracePt t="15257" x="7788275" y="2379663"/>
          <p14:tracePt t="15265" x="7778750" y="2379663"/>
          <p14:tracePt t="15273" x="7770813" y="2379663"/>
          <p14:tracePt t="15297" x="7770813" y="2360613"/>
          <p14:tracePt t="15305" x="7770813" y="2351088"/>
          <p14:tracePt t="15321" x="7770813" y="2341563"/>
          <p14:tracePt t="15329" x="7778750" y="2322513"/>
          <p14:tracePt t="15345" x="7797800" y="2312988"/>
          <p14:tracePt t="15353" x="7816850" y="2303463"/>
          <p14:tracePt t="15361" x="7835900" y="2295525"/>
          <p14:tracePt t="15370" x="7872413" y="2276475"/>
          <p14:tracePt t="15377" x="7929563" y="2257425"/>
          <p14:tracePt t="15385" x="7956550" y="2247900"/>
          <p14:tracePt t="15393" x="8032750" y="2228850"/>
          <p14:tracePt t="15401" x="8088313" y="2228850"/>
          <p14:tracePt t="15409" x="8172450" y="2219325"/>
          <p14:tracePt t="15417" x="8247063" y="2219325"/>
          <p14:tracePt t="15425" x="8313738" y="2219325"/>
          <p14:tracePt t="15433" x="8378825" y="2219325"/>
          <p14:tracePt t="15441" x="8424863" y="2219325"/>
          <p14:tracePt t="15449" x="8462963" y="2219325"/>
          <p14:tracePt t="15457" x="8472488" y="2219325"/>
          <p14:tracePt t="15585" x="8462963" y="2219325"/>
          <p14:tracePt t="15657" x="8424863" y="2228850"/>
          <p14:tracePt t="15665" x="8415338" y="2228850"/>
          <p14:tracePt t="15673" x="8407400" y="2228850"/>
          <p14:tracePt t="15785" x="8397875" y="2238375"/>
          <p14:tracePt t="15905" x="8388350" y="2238375"/>
          <p14:tracePt t="15913" x="8285163" y="2238375"/>
          <p14:tracePt t="15921" x="8143875" y="2238375"/>
          <p14:tracePt t="15929" x="7956550" y="2238375"/>
          <p14:tracePt t="15937" x="7770813" y="2238375"/>
          <p14:tracePt t="15945" x="7545388" y="2238375"/>
          <p14:tracePt t="15953" x="7348538" y="2238375"/>
          <p14:tracePt t="15961" x="7189788" y="2238375"/>
          <p14:tracePt t="15969" x="7058025" y="2238375"/>
          <p14:tracePt t="15977" x="6927850" y="2238375"/>
          <p14:tracePt t="16001" x="6889750" y="2238375"/>
          <p14:tracePt t="16009" x="6843713" y="2238375"/>
          <p14:tracePt t="16017" x="6824663" y="2238375"/>
          <p14:tracePt t="16025" x="6805613" y="2238375"/>
          <p14:tracePt t="16129" x="6796088" y="2228850"/>
          <p14:tracePt t="16137" x="6805613" y="2209800"/>
          <p14:tracePt t="16145" x="6843713" y="2209800"/>
          <p14:tracePt t="16153" x="6918325" y="2192338"/>
          <p14:tracePt t="16161" x="7040563" y="2192338"/>
          <p14:tracePt t="16169" x="7254875" y="2192338"/>
          <p14:tracePt t="16177" x="7480300" y="2192338"/>
          <p14:tracePt t="16185" x="7732713" y="2192338"/>
          <p14:tracePt t="16193" x="8069263" y="2238375"/>
          <p14:tracePt t="16201" x="8369300" y="2276475"/>
          <p14:tracePt t="16209" x="8631238" y="2360613"/>
          <p14:tracePt t="16217" x="8828088" y="2416175"/>
          <p14:tracePt t="16225" x="8950325" y="2454275"/>
          <p14:tracePt t="16233" x="9024938" y="2490788"/>
          <p14:tracePt t="16241" x="9061450" y="2500313"/>
          <p14:tracePt t="16249" x="9061450" y="2509838"/>
          <p14:tracePt t="16321" x="9043988" y="2509838"/>
          <p14:tracePt t="16329" x="9034463" y="2509838"/>
          <p14:tracePt t="16337" x="8996363" y="2509838"/>
          <p14:tracePt t="16345" x="8977313" y="2509838"/>
          <p14:tracePt t="16353" x="8931275" y="2509838"/>
          <p14:tracePt t="16361" x="8837613" y="2509838"/>
          <p14:tracePt t="16369" x="8734425" y="2509838"/>
          <p14:tracePt t="16377" x="8602663" y="2509838"/>
          <p14:tracePt t="16385" x="8453438" y="2482850"/>
          <p14:tracePt t="16393" x="8304213" y="2463800"/>
          <p14:tracePt t="16401" x="8135938" y="2435225"/>
          <p14:tracePt t="16409" x="7966075" y="2379663"/>
          <p14:tracePt t="16417" x="7845425" y="2360613"/>
          <p14:tracePt t="16425" x="7742238" y="2322513"/>
          <p14:tracePt t="16433" x="7658100" y="2312988"/>
          <p14:tracePt t="16441" x="7610475" y="2312988"/>
          <p14:tracePt t="16449" x="7564438" y="2303463"/>
          <p14:tracePt t="16457" x="7507288" y="2295525"/>
          <p14:tracePt t="16465" x="7461250" y="2295525"/>
          <p14:tracePt t="16473" x="7386638" y="2295525"/>
          <p14:tracePt t="16481" x="7302500" y="2276475"/>
          <p14:tracePt t="16489" x="7208838" y="2257425"/>
          <p14:tracePt t="16497" x="7142163" y="2247900"/>
          <p14:tracePt t="16505" x="7077075" y="2238375"/>
          <p14:tracePt t="16513" x="6983413" y="2209800"/>
          <p14:tracePt t="16521" x="6927850" y="2209800"/>
          <p14:tracePt t="16529" x="6880225" y="2201863"/>
          <p14:tracePt t="16537" x="6853238" y="2201863"/>
          <p14:tracePt t="16545" x="6834188" y="2192338"/>
          <p14:tracePt t="16553" x="6796088" y="2192338"/>
          <p14:tracePt t="16561" x="6777038" y="2182813"/>
          <p14:tracePt t="16569" x="6759575" y="2182813"/>
          <p14:tracePt t="16577" x="6750050" y="2173288"/>
          <p14:tracePt t="16586" x="6740525" y="2163763"/>
          <p14:tracePt t="16593" x="6731000" y="2154238"/>
          <p14:tracePt t="16609" x="6721475" y="2154238"/>
          <p14:tracePt t="16625" x="6702425" y="2135188"/>
          <p14:tracePt t="16681" x="6692900" y="2135188"/>
          <p14:tracePt t="16761" x="6683375" y="2135188"/>
          <p14:tracePt t="17010" x="6692900" y="2144713"/>
          <p14:tracePt t="17017" x="6702425" y="2144713"/>
          <p14:tracePt t="17033" x="6711950" y="2144713"/>
          <p14:tracePt t="17041" x="6731000" y="2144713"/>
          <p14:tracePt t="17057" x="6740525" y="2144713"/>
          <p14:tracePt t="17065" x="6750050" y="2144713"/>
          <p14:tracePt t="17073" x="6750050" y="2154238"/>
          <p14:tracePt t="17194" x="6750050" y="2201863"/>
          <p14:tracePt t="17202" x="6731000" y="2286000"/>
          <p14:tracePt t="17209" x="6721475" y="2312988"/>
          <p14:tracePt t="17217" x="6721475" y="2341563"/>
          <p14:tracePt t="17225" x="6721475" y="2360613"/>
          <p14:tracePt t="17241" x="6721475" y="2379663"/>
          <p14:tracePt t="17249" x="6721475" y="2389188"/>
          <p14:tracePt t="17265" x="6721475" y="2397125"/>
          <p14:tracePt t="17273" x="6721475" y="2425700"/>
          <p14:tracePt t="17281" x="6721475" y="2435225"/>
          <p14:tracePt t="17289" x="6721475" y="2454275"/>
          <p14:tracePt t="17297" x="6721475" y="2463800"/>
          <p14:tracePt t="17305" x="6740525" y="2519363"/>
          <p14:tracePt t="17313" x="6769100" y="2538413"/>
          <p14:tracePt t="17321" x="6796088" y="2557463"/>
          <p14:tracePt t="17329" x="6805613" y="2576513"/>
          <p14:tracePt t="17474" x="6805613" y="2566988"/>
          <p14:tracePt t="17481" x="6805613" y="2547938"/>
          <p14:tracePt t="17489" x="6769100" y="2509838"/>
          <p14:tracePt t="17497" x="6769100" y="2500313"/>
          <p14:tracePt t="17505" x="6750050" y="2473325"/>
          <p14:tracePt t="17513" x="6731000" y="2463800"/>
          <p14:tracePt t="17529" x="6721475" y="2454275"/>
          <p14:tracePt t="17537" x="6702425" y="2435225"/>
          <p14:tracePt t="17545" x="6692900" y="2435225"/>
          <p14:tracePt t="17553" x="6683375" y="2435225"/>
          <p14:tracePt t="17561" x="6665913" y="2435225"/>
          <p14:tracePt t="17577" x="6656388" y="2435225"/>
          <p14:tracePt t="17585" x="6637338" y="2435225"/>
          <p14:tracePt t="17593" x="6627813" y="2435225"/>
          <p14:tracePt t="17609" x="6608763" y="2435225"/>
          <p14:tracePt t="17625" x="6608763" y="2463800"/>
          <p14:tracePt t="17633" x="6608763" y="2490788"/>
          <p14:tracePt t="17641" x="6608763" y="2538413"/>
          <p14:tracePt t="17649" x="6608763" y="2566988"/>
          <p14:tracePt t="17657" x="6608763" y="2603500"/>
          <p14:tracePt t="17665" x="6608763" y="2670175"/>
          <p14:tracePt t="17673" x="6608763" y="2744788"/>
          <p14:tracePt t="17681" x="6627813" y="2809875"/>
          <p14:tracePt t="17689" x="6637338" y="2867025"/>
          <p14:tracePt t="17697" x="6637338" y="2884488"/>
          <p14:tracePt t="17705" x="6646863" y="2922588"/>
          <p14:tracePt t="17713" x="6646863" y="2932113"/>
          <p14:tracePt t="17721" x="6646863" y="2941638"/>
          <p14:tracePt t="17729" x="6646863" y="2951163"/>
          <p14:tracePt t="17802" x="6646863" y="2960688"/>
          <p14:tracePt t="17810" x="6646863" y="2978150"/>
          <p14:tracePt t="17818" x="6646863" y="2987675"/>
          <p14:tracePt t="17825" x="6646863" y="2997200"/>
          <p14:tracePt t="17833" x="6646863" y="3025775"/>
          <p14:tracePt t="17841" x="6646863" y="3035300"/>
          <p14:tracePt t="17857" x="6646863" y="3054350"/>
          <p14:tracePt t="17865" x="6646863" y="3071813"/>
          <p14:tracePt t="17873" x="6646863" y="3090863"/>
          <p14:tracePt t="17881" x="6646863" y="3109913"/>
          <p14:tracePt t="17889" x="6675438" y="3155950"/>
          <p14:tracePt t="17897" x="6675438" y="3203575"/>
          <p14:tracePt t="17905" x="6675438" y="3268663"/>
          <p14:tracePt t="17913" x="6675438" y="3335338"/>
          <p14:tracePt t="17921" x="6675438" y="3409950"/>
          <p14:tracePt t="17929" x="6656388" y="3465513"/>
          <p14:tracePt t="17937" x="6646863" y="3513138"/>
          <p14:tracePt t="17945" x="6618288" y="3540125"/>
          <p14:tracePt t="17953" x="6608763" y="3568700"/>
          <p14:tracePt t="17961" x="6608763" y="3578225"/>
          <p14:tracePt t="17969" x="6608763" y="3587750"/>
          <p14:tracePt t="17977" x="6599238" y="3606800"/>
          <p14:tracePt t="17985" x="6591300" y="3616325"/>
          <p14:tracePt t="17993" x="6572250" y="3643313"/>
          <p14:tracePt t="18002" x="6515100" y="3681413"/>
          <p14:tracePt t="18009" x="6459538" y="3717925"/>
          <p14:tracePt t="18017" x="6365875" y="3756025"/>
          <p14:tracePt t="18025" x="6234113" y="3784600"/>
          <p14:tracePt t="18033" x="6140450" y="3811588"/>
          <p14:tracePt t="18041" x="6046788" y="3811588"/>
          <p14:tracePt t="18049" x="5972175" y="3811588"/>
          <p14:tracePt t="18057" x="5907088" y="3811588"/>
          <p14:tracePt t="18065" x="5861050" y="3811588"/>
          <p14:tracePt t="18073" x="5842000" y="3811588"/>
          <p14:tracePt t="18081" x="5813425" y="3811588"/>
          <p14:tracePt t="18101" x="5767388" y="3803650"/>
          <p14:tracePt t="18106" x="5729288" y="3794125"/>
          <p14:tracePt t="18113" x="5700713" y="3775075"/>
          <p14:tracePt t="18121" x="5654675" y="3756025"/>
          <p14:tracePt t="18129" x="5626100" y="3756025"/>
          <p14:tracePt t="18137" x="5616575" y="3736975"/>
          <p14:tracePt t="18194" x="5616575" y="3727450"/>
          <p14:tracePt t="18225" x="5616575" y="3717925"/>
          <p14:tracePt t="18233" x="5616575" y="3709988"/>
          <p14:tracePt t="18241" x="5626100" y="3709988"/>
          <p14:tracePt t="18249" x="5681663" y="3690938"/>
          <p14:tracePt t="18257" x="5700713" y="3690938"/>
          <p14:tracePt t="18265" x="5710238" y="3690938"/>
          <p14:tracePt t="18273" x="5738813" y="3690938"/>
          <p14:tracePt t="18281" x="5757863" y="3690938"/>
          <p14:tracePt t="18289" x="5775325" y="3690938"/>
          <p14:tracePt t="18346" x="5775325" y="3700463"/>
          <p14:tracePt t="18362" x="5719763" y="3736975"/>
          <p14:tracePt t="18369" x="5681663" y="3746500"/>
          <p14:tracePt t="18377" x="5635625" y="3756025"/>
          <p14:tracePt t="18385" x="5580063" y="3775075"/>
          <p14:tracePt t="18393" x="5513388" y="3775075"/>
          <p14:tracePt t="18402" x="5419725" y="3784600"/>
          <p14:tracePt t="18409" x="5318125" y="3784600"/>
          <p14:tracePt t="18418" x="5186363" y="3784600"/>
          <p14:tracePt t="18426" x="5045075" y="3784600"/>
          <p14:tracePt t="18433" x="4914900" y="3784600"/>
          <p14:tracePt t="18442" x="4783138" y="3784600"/>
          <p14:tracePt t="18449" x="4681538" y="3784600"/>
          <p14:tracePt t="18457" x="4595813" y="3784600"/>
          <p14:tracePt t="18465" x="4559300" y="3775075"/>
          <p14:tracePt t="18473" x="4521200" y="3765550"/>
          <p14:tracePt t="18481" x="4511675" y="3765550"/>
          <p14:tracePt t="18489" x="4502150" y="3756025"/>
          <p14:tracePt t="18497" x="4494213" y="3756025"/>
          <p14:tracePt t="18506" x="4484688" y="3756025"/>
          <p14:tracePt t="18513" x="4475163" y="3746500"/>
          <p14:tracePt t="18522" x="4456113" y="3727450"/>
          <p14:tracePt t="18529" x="4437063" y="3717925"/>
          <p14:tracePt t="18538" x="4427538" y="3709988"/>
          <p14:tracePt t="18545" x="4408488" y="3690938"/>
          <p14:tracePt t="18553" x="4408488" y="3662363"/>
          <p14:tracePt t="18561" x="4408488" y="3633788"/>
          <p14:tracePt t="18569" x="4408488" y="3616325"/>
          <p14:tracePt t="18577" x="4418013" y="3578225"/>
          <p14:tracePt t="18586" x="4465638" y="3549650"/>
          <p14:tracePt t="18593" x="4549775" y="3484563"/>
          <p14:tracePt t="18602" x="4633913" y="3436938"/>
          <p14:tracePt t="18609" x="4746625" y="3390900"/>
          <p14:tracePt t="18618" x="4840288" y="3371850"/>
          <p14:tracePt t="18626" x="4989513" y="3325813"/>
          <p14:tracePt t="18633" x="5138738" y="3306763"/>
          <p14:tracePt t="18642" x="5299075" y="3306763"/>
          <p14:tracePt t="18649" x="5486400" y="3306763"/>
          <p14:tracePt t="18658" x="5738813" y="3306763"/>
          <p14:tracePt t="18665" x="6000750" y="3306763"/>
          <p14:tracePt t="18674" x="6188075" y="3362325"/>
          <p14:tracePt t="18682" x="6337300" y="3400425"/>
          <p14:tracePt t="18690" x="6450013" y="3436938"/>
          <p14:tracePt t="18697" x="6515100" y="3484563"/>
          <p14:tracePt t="18706" x="6553200" y="3503613"/>
          <p14:tracePt t="18713" x="6562725" y="3522663"/>
          <p14:tracePt t="18730" x="6562725" y="3559175"/>
          <p14:tracePt t="18738" x="6562725" y="3587750"/>
          <p14:tracePt t="18745" x="6562725" y="3616325"/>
          <p14:tracePt t="18754" x="6553200" y="3652838"/>
          <p14:tracePt t="18761" x="6543675" y="3671888"/>
          <p14:tracePt t="18770" x="6543675" y="3681413"/>
          <p14:tracePt t="18778" x="6534150" y="3709988"/>
          <p14:tracePt t="18786" x="6524625" y="3727450"/>
          <p14:tracePt t="18794" x="6497638" y="3756025"/>
          <p14:tracePt t="18802" x="6450013" y="3794125"/>
          <p14:tracePt t="18809" x="6384925" y="3840163"/>
          <p14:tracePt t="18818" x="6281738" y="3878263"/>
          <p14:tracePt t="18826" x="6159500" y="3914775"/>
          <p14:tracePt t="18834" x="6038850" y="3971925"/>
          <p14:tracePt t="18842" x="5935663" y="3990975"/>
          <p14:tracePt t="18849" x="5832475" y="4008438"/>
          <p14:tracePt t="18858" x="5729288" y="4017963"/>
          <p14:tracePt t="18865" x="5616575" y="4027488"/>
          <p14:tracePt t="18874" x="5532438" y="4027488"/>
          <p14:tracePt t="18881" x="5457825" y="4027488"/>
          <p14:tracePt t="18890" x="5364163" y="4027488"/>
          <p14:tracePt t="18898" x="5299075" y="4027488"/>
          <p14:tracePt t="18906" x="5205413" y="4027488"/>
          <p14:tracePt t="18913" x="5092700" y="4017963"/>
          <p14:tracePt t="18922" x="4960938" y="3981450"/>
          <p14:tracePt t="18929" x="4867275" y="3943350"/>
          <p14:tracePt t="18938" x="4811713" y="3914775"/>
          <p14:tracePt t="18946" x="4756150" y="3887788"/>
          <p14:tracePt t="18954" x="4708525" y="3868738"/>
          <p14:tracePt t="18961" x="4672013" y="3849688"/>
          <p14:tracePt t="18970" x="4614863" y="3821113"/>
          <p14:tracePt t="18978" x="4605338" y="3821113"/>
          <p14:tracePt t="18986" x="4595813" y="3803650"/>
          <p14:tracePt t="18993" x="4587875" y="3794125"/>
          <p14:tracePt t="19001" x="4568825" y="3784600"/>
          <p14:tracePt t="19010" x="4568825" y="3765550"/>
          <p14:tracePt t="19018" x="4559300" y="3746500"/>
          <p14:tracePt t="19026" x="4540250" y="3727450"/>
          <p14:tracePt t="19042" x="4540250" y="3717925"/>
          <p14:tracePt t="19049" x="4540250" y="3709988"/>
          <p14:tracePt t="19058" x="4540250" y="3700463"/>
          <p14:tracePt t="19066" x="4540250" y="3671888"/>
          <p14:tracePt t="19074" x="4540250" y="3643313"/>
          <p14:tracePt t="19082" x="4549775" y="3633788"/>
          <p14:tracePt t="19090" x="4595813" y="3597275"/>
          <p14:tracePt t="19098" x="4624388" y="3578225"/>
          <p14:tracePt t="19106" x="4672013" y="3549650"/>
          <p14:tracePt t="19114" x="4727575" y="3522663"/>
          <p14:tracePt t="19122" x="4811713" y="3484563"/>
          <p14:tracePt t="19130" x="4895850" y="3455988"/>
          <p14:tracePt t="19138" x="5008563" y="3419475"/>
          <p14:tracePt t="19145" x="5138738" y="3381375"/>
          <p14:tracePt t="19154" x="5241925" y="3371850"/>
          <p14:tracePt t="19162" x="5354638" y="3362325"/>
          <p14:tracePt t="19170" x="5467350" y="3362325"/>
          <p14:tracePt t="19178" x="5541963" y="3362325"/>
          <p14:tracePt t="19186" x="5635625" y="3362325"/>
          <p14:tracePt t="19194" x="5700713" y="3362325"/>
          <p14:tracePt t="19202" x="5775325" y="3362325"/>
          <p14:tracePt t="19210" x="5842000" y="3362325"/>
          <p14:tracePt t="19218" x="5926138" y="3362325"/>
          <p14:tracePt t="19226" x="5981700" y="3362325"/>
          <p14:tracePt t="19234" x="6046788" y="3362325"/>
          <p14:tracePt t="19242" x="6132513" y="3362325"/>
          <p14:tracePt t="19250" x="6159500" y="3371850"/>
          <p14:tracePt t="19258" x="6188075" y="3381375"/>
          <p14:tracePt t="19266" x="6216650" y="3390900"/>
          <p14:tracePt t="19274" x="6226175" y="3390900"/>
          <p14:tracePt t="19282" x="6234113" y="3400425"/>
          <p14:tracePt t="19290" x="6253163" y="3419475"/>
          <p14:tracePt t="19298" x="6262688" y="3429000"/>
          <p14:tracePt t="19314" x="6262688" y="3446463"/>
          <p14:tracePt t="19322" x="6272213" y="3484563"/>
          <p14:tracePt t="19338" x="6272213" y="3494088"/>
          <p14:tracePt t="19346" x="6272213" y="3522663"/>
          <p14:tracePt t="19362" x="6272213" y="3530600"/>
          <p14:tracePt t="19370" x="6272213" y="3549650"/>
          <p14:tracePt t="19378" x="6272213" y="3587750"/>
          <p14:tracePt t="19386" x="6272213" y="3616325"/>
          <p14:tracePt t="19394" x="6262688" y="3671888"/>
          <p14:tracePt t="19402" x="6207125" y="3736975"/>
          <p14:tracePt t="19410" x="6149975" y="3775075"/>
          <p14:tracePt t="19418" x="6075363" y="3821113"/>
          <p14:tracePt t="19426" x="6019800" y="3849688"/>
          <p14:tracePt t="19434" x="5954713" y="3897313"/>
          <p14:tracePt t="19442" x="5897563" y="3905250"/>
          <p14:tracePt t="19450" x="5832475" y="3924300"/>
          <p14:tracePt t="19458" x="5767388" y="3952875"/>
          <p14:tracePt t="19466" x="5673725" y="3952875"/>
          <p14:tracePt t="19474" x="5561013" y="3952875"/>
          <p14:tracePt t="19482" x="5438775" y="3952875"/>
          <p14:tracePt t="19490" x="5299075" y="3952875"/>
          <p14:tracePt t="19498" x="5138738" y="3933825"/>
          <p14:tracePt t="19506" x="4989513" y="3897313"/>
          <p14:tracePt t="19514" x="4867275" y="3859213"/>
          <p14:tracePt t="19530" x="4792663" y="3811588"/>
          <p14:tracePt t="19538" x="4746625" y="3784600"/>
          <p14:tracePt t="19546" x="4708525" y="3756025"/>
          <p14:tracePt t="19554" x="4681538" y="3736975"/>
          <p14:tracePt t="19562" x="4672013" y="3717925"/>
          <p14:tracePt t="19570" x="4662488" y="3709988"/>
          <p14:tracePt t="19578" x="4652963" y="3681413"/>
          <p14:tracePt t="19586" x="4652963" y="3671888"/>
          <p14:tracePt t="19594" x="4643438" y="3652838"/>
          <p14:tracePt t="19602" x="4643438" y="3643313"/>
          <p14:tracePt t="19610" x="4643438" y="3633788"/>
          <p14:tracePt t="19618" x="4643438" y="3616325"/>
          <p14:tracePt t="19626" x="4662488" y="3578225"/>
          <p14:tracePt t="19634" x="4699000" y="3549650"/>
          <p14:tracePt t="19642" x="4756150" y="3522663"/>
          <p14:tracePt t="19650" x="4821238" y="3494088"/>
          <p14:tracePt t="19658" x="4876800" y="3484563"/>
          <p14:tracePt t="19666" x="4970463" y="3465513"/>
          <p14:tracePt t="19674" x="5054600" y="3446463"/>
          <p14:tracePt t="19682" x="5148263" y="3446463"/>
          <p14:tracePt t="19690" x="5270500" y="3429000"/>
          <p14:tracePt t="19698" x="5383213" y="3429000"/>
          <p14:tracePt t="19706" x="5522913" y="3429000"/>
          <p14:tracePt t="19714" x="5673725" y="3429000"/>
          <p14:tracePt t="19722" x="5851525" y="3429000"/>
          <p14:tracePt t="19730" x="6000750" y="3429000"/>
          <p14:tracePt t="19738" x="6140450" y="3429000"/>
          <p14:tracePt t="19746" x="6216650" y="3429000"/>
          <p14:tracePt t="19754" x="6291263" y="3446463"/>
          <p14:tracePt t="19762" x="6327775" y="3465513"/>
          <p14:tracePt t="19770" x="6337300" y="3484563"/>
          <p14:tracePt t="19778" x="6337300" y="3494088"/>
          <p14:tracePt t="19786" x="6337300" y="3530600"/>
          <p14:tracePt t="19794" x="6337300" y="3568700"/>
          <p14:tracePt t="19802" x="6337300" y="3597275"/>
          <p14:tracePt t="19810" x="6337300" y="3624263"/>
          <p14:tracePt t="19818" x="6337300" y="3662363"/>
          <p14:tracePt t="19826" x="6327775" y="3681413"/>
          <p14:tracePt t="19835" x="6281738" y="3717925"/>
          <p14:tracePt t="19842" x="6262688" y="3727450"/>
          <p14:tracePt t="19850" x="6226175" y="3746500"/>
          <p14:tracePt t="19858" x="6169025" y="3756025"/>
          <p14:tracePt t="19866" x="6149975" y="3756025"/>
          <p14:tracePt t="19874" x="6113463" y="3756025"/>
          <p14:tracePt t="19882" x="6094413" y="3756025"/>
          <p14:tracePt t="19890" x="6075363" y="3756025"/>
          <p14:tracePt t="19930" x="6084888" y="3756025"/>
          <p14:tracePt t="19938" x="6207125" y="3756025"/>
          <p14:tracePt t="19946" x="6478588" y="3709988"/>
          <p14:tracePt t="19954" x="6973888" y="3643313"/>
          <p14:tracePt t="19962" x="7386638" y="3643313"/>
          <p14:tracePt t="19970" x="7826375" y="3643313"/>
          <p14:tracePt t="19978" x="8181975" y="3643313"/>
          <p14:tracePt t="19986" x="8499475" y="3643313"/>
          <p14:tracePt t="19994" x="8669338" y="3643313"/>
          <p14:tracePt t="20002" x="8837613" y="3643313"/>
          <p14:tracePt t="20010" x="8950325" y="3643313"/>
          <p14:tracePt t="20018" x="9015413" y="3643313"/>
          <p14:tracePt t="20026" x="9034463" y="3643313"/>
          <p14:tracePt t="20082" x="9024938" y="3643313"/>
          <p14:tracePt t="20090" x="8996363" y="3652838"/>
          <p14:tracePt t="20098" x="8967788" y="3671888"/>
          <p14:tracePt t="20106" x="8940800" y="3671888"/>
          <p14:tracePt t="20114" x="8912225" y="3690938"/>
          <p14:tracePt t="20130" x="8902700" y="3709988"/>
          <p14:tracePt t="20138" x="8847138" y="3727450"/>
          <p14:tracePt t="20146" x="8818563" y="3736975"/>
          <p14:tracePt t="20154" x="8734425" y="3746500"/>
          <p14:tracePt t="20162" x="8678863" y="3765550"/>
          <p14:tracePt t="20170" x="8631238" y="3784600"/>
          <p14:tracePt t="20178" x="8585200" y="3784600"/>
          <p14:tracePt t="20186" x="8518525" y="3794125"/>
          <p14:tracePt t="20194" x="8453438" y="3794125"/>
          <p14:tracePt t="20202" x="8369300" y="3803650"/>
          <p14:tracePt t="20210" x="8275638" y="3803650"/>
          <p14:tracePt t="20218" x="8172450" y="3803650"/>
          <p14:tracePt t="20226" x="8059738" y="3803650"/>
          <p14:tracePt t="20235" x="7920038" y="3803650"/>
          <p14:tracePt t="20242" x="7778750" y="3784600"/>
          <p14:tracePt t="20250" x="7713663" y="3765550"/>
          <p14:tracePt t="20258" x="7610475" y="3717925"/>
          <p14:tracePt t="20266" x="7545388" y="3671888"/>
          <p14:tracePt t="20274" x="7526338" y="3652838"/>
          <p14:tracePt t="20290" x="7526338" y="3616325"/>
          <p14:tracePt t="20298" x="7526338" y="3578225"/>
          <p14:tracePt t="20306" x="7526338" y="3568700"/>
          <p14:tracePt t="20314" x="7526338" y="3549650"/>
          <p14:tracePt t="20322" x="7545388" y="3522663"/>
          <p14:tracePt t="20330" x="7573963" y="3494088"/>
          <p14:tracePt t="20338" x="7591425" y="3494088"/>
          <p14:tracePt t="20346" x="7629525" y="3475038"/>
          <p14:tracePt t="20354" x="7713663" y="3446463"/>
          <p14:tracePt t="20362" x="7807325" y="3419475"/>
          <p14:tracePt t="20370" x="7920038" y="3409950"/>
          <p14:tracePt t="20378" x="8059738" y="3371850"/>
          <p14:tracePt t="20386" x="8220075" y="3371850"/>
          <p14:tracePt t="20394" x="8378825" y="3371850"/>
          <p14:tracePt t="20402" x="8499475" y="3371850"/>
          <p14:tracePt t="20410" x="8566150" y="3371850"/>
          <p14:tracePt t="20418" x="8612188" y="3400425"/>
          <p14:tracePt t="20426" x="8631238" y="3400425"/>
          <p14:tracePt t="20435" x="8640763" y="3419475"/>
          <p14:tracePt t="20442" x="8659813" y="3436938"/>
          <p14:tracePt t="20450" x="8669338" y="3455988"/>
          <p14:tracePt t="20458" x="8669338" y="3465513"/>
          <p14:tracePt t="20466" x="8669338" y="3475038"/>
          <p14:tracePt t="20474" x="8669338" y="3494088"/>
          <p14:tracePt t="20482" x="8669338" y="3503613"/>
          <p14:tracePt t="20490" x="8669338" y="3513138"/>
          <p14:tracePt t="20498" x="8669338" y="3530600"/>
          <p14:tracePt t="20506" x="8659813" y="3559175"/>
          <p14:tracePt t="20514" x="8640763" y="3578225"/>
          <p14:tracePt t="20522" x="8621713" y="3587750"/>
          <p14:tracePt t="20530" x="8585200" y="3624263"/>
          <p14:tracePt t="20538" x="8547100" y="3643313"/>
          <p14:tracePt t="20546" x="8537575" y="3643313"/>
          <p14:tracePt t="20554" x="8528050" y="3643313"/>
          <p14:tracePt t="20562" x="8518525" y="3643313"/>
          <p14:tracePt t="20626" x="8509000" y="3643313"/>
          <p14:tracePt t="20658" x="8509000" y="3633788"/>
          <p14:tracePt t="20730" x="8509000" y="3624263"/>
          <p14:tracePt t="21042" x="8518525" y="3624263"/>
          <p14:tracePt t="21058" x="8537575" y="3624263"/>
          <p14:tracePt t="21074" x="8556625" y="3624263"/>
          <p14:tracePt t="21178" x="8537575" y="3624263"/>
          <p14:tracePt t="21194" x="8518525" y="3624263"/>
          <p14:tracePt t="21202" x="8462963" y="3624263"/>
          <p14:tracePt t="21210" x="8378825" y="3624263"/>
          <p14:tracePt t="21218" x="8228013" y="3633788"/>
          <p14:tracePt t="21226" x="7854950" y="3736975"/>
          <p14:tracePt t="21234" x="7292975" y="3878263"/>
          <p14:tracePt t="21242" x="6880225" y="3998913"/>
          <p14:tracePt t="21250" x="6524625" y="4092575"/>
          <p14:tracePt t="21258" x="6300788" y="4159250"/>
          <p14:tracePt t="21266" x="6178550" y="4214813"/>
          <p14:tracePt t="21274" x="6094413" y="4233863"/>
          <p14:tracePt t="21282" x="6038850" y="4243388"/>
          <p14:tracePt t="21290" x="6029325" y="4252913"/>
          <p14:tracePt t="21298" x="6019800" y="4252913"/>
          <p14:tracePt t="21322" x="6010275" y="4252913"/>
          <p14:tracePt t="21346" x="5991225" y="4252913"/>
          <p14:tracePt t="21410" x="6000750" y="4252913"/>
          <p14:tracePt t="21418" x="6019800" y="4252913"/>
          <p14:tracePt t="21426" x="6029325" y="4262438"/>
          <p14:tracePt t="21442" x="6046788" y="4271963"/>
          <p14:tracePt t="21450" x="6056313" y="4271963"/>
          <p14:tracePt t="21458" x="6065838" y="4289425"/>
          <p14:tracePt t="21482" x="6094413" y="4308475"/>
          <p14:tracePt t="21490" x="6103938" y="4308475"/>
          <p14:tracePt t="21498" x="6122988" y="4318000"/>
          <p14:tracePt t="21506" x="6132513" y="4327525"/>
          <p14:tracePt t="21514" x="6140450" y="4337050"/>
          <p14:tracePt t="21570" x="6140450" y="4346575"/>
          <p14:tracePt t="21578" x="6140450" y="4356100"/>
          <p14:tracePt t="21586" x="6122988" y="4356100"/>
          <p14:tracePt t="21594" x="6075363" y="4356100"/>
          <p14:tracePt t="21602" x="6000750" y="4356100"/>
          <p14:tracePt t="21610" x="5916613" y="4356100"/>
          <p14:tracePt t="21618" x="5822950" y="4356100"/>
          <p14:tracePt t="21626" x="5691188" y="4318000"/>
          <p14:tracePt t="21634" x="5589588" y="4298950"/>
          <p14:tracePt t="21642" x="5486400" y="4262438"/>
          <p14:tracePt t="21650" x="5392738" y="4233863"/>
          <p14:tracePt t="21658" x="5364163" y="4224338"/>
          <p14:tracePt t="21666" x="5335588" y="4224338"/>
          <p14:tracePt t="21674" x="5318125" y="4214813"/>
          <p14:tracePt t="21746" x="5326063" y="4205288"/>
          <p14:tracePt t="21754" x="5335588" y="4205288"/>
          <p14:tracePt t="21762" x="5345113" y="4195763"/>
          <p14:tracePt t="21770" x="5354638" y="4195763"/>
          <p14:tracePt t="21778" x="5373688" y="4195763"/>
          <p14:tracePt t="21810" x="5392738" y="4195763"/>
          <p14:tracePt t="21818" x="5402263" y="4195763"/>
          <p14:tracePt t="21826" x="5402263" y="4186238"/>
          <p14:tracePt t="21842" x="5410200" y="4186238"/>
          <p14:tracePt t="21858" x="5429250" y="4186238"/>
          <p14:tracePt t="21874" x="5438775" y="4186238"/>
          <p14:tracePt t="21882" x="5448300" y="4178300"/>
          <p14:tracePt t="21898" x="5448300" y="4168775"/>
          <p14:tracePt t="21906" x="5457825" y="4168775"/>
          <p14:tracePt t="21922" x="5467350" y="4168775"/>
          <p14:tracePt t="22138" x="5438775" y="4168775"/>
          <p14:tracePt t="22146" x="5402263" y="4168775"/>
          <p14:tracePt t="22154" x="5373688" y="4168775"/>
          <p14:tracePt t="22162" x="5326063" y="4168775"/>
          <p14:tracePt t="22170" x="5289550" y="4168775"/>
          <p14:tracePt t="22178" x="5270500" y="4168775"/>
          <p14:tracePt t="22186" x="5260975" y="4168775"/>
          <p14:tracePt t="22194" x="5251450" y="4168775"/>
          <p14:tracePt t="22258" x="5232400" y="4168775"/>
          <p14:tracePt t="22266" x="5224463" y="4168775"/>
          <p14:tracePt t="22282" x="5205413" y="4178300"/>
          <p14:tracePt t="22290" x="5195888" y="4178300"/>
          <p14:tracePt t="22362" x="5186363" y="4186238"/>
          <p14:tracePt t="22370" x="5176838" y="4186238"/>
          <p14:tracePt t="22378" x="5167313" y="4205288"/>
          <p14:tracePt t="22386" x="5138738" y="4224338"/>
          <p14:tracePt t="22394" x="5102225" y="4243388"/>
          <p14:tracePt t="22402" x="5083175" y="4262438"/>
          <p14:tracePt t="22410" x="5064125" y="4271963"/>
          <p14:tracePt t="22418" x="5064125" y="4279900"/>
          <p14:tracePt t="22426" x="5054600" y="4289425"/>
          <p14:tracePt t="22434" x="5045075" y="4298950"/>
          <p14:tracePt t="22442" x="5037138" y="4298950"/>
          <p14:tracePt t="22458" x="5018088" y="4308475"/>
          <p14:tracePt t="22466" x="4989513" y="4308475"/>
          <p14:tracePt t="22474" x="4933950" y="4308475"/>
          <p14:tracePt t="22482" x="4867275" y="4308475"/>
          <p14:tracePt t="22490" x="4792663" y="4308475"/>
          <p14:tracePt t="22498" x="4727575" y="4308475"/>
          <p14:tracePt t="22506" x="4689475" y="4308475"/>
          <p14:tracePt t="22514" x="4672013" y="4308475"/>
          <p14:tracePt t="22522" x="4652963" y="4308475"/>
          <p14:tracePt t="22530" x="4624388" y="4289425"/>
          <p14:tracePt t="22538" x="4605338" y="4279900"/>
          <p14:tracePt t="22546" x="4595813" y="4262438"/>
          <p14:tracePt t="22554" x="4578350" y="4233863"/>
          <p14:tracePt t="22562" x="4568825" y="4195763"/>
          <p14:tracePt t="22570" x="4559300" y="4186238"/>
          <p14:tracePt t="22578" x="4559300" y="4168775"/>
          <p14:tracePt t="22586" x="4559300" y="4149725"/>
          <p14:tracePt t="22594" x="4559300" y="4130675"/>
          <p14:tracePt t="22602" x="4559300" y="4111625"/>
          <p14:tracePt t="22610" x="4559300" y="4092575"/>
          <p14:tracePt t="22618" x="4578350" y="4065588"/>
          <p14:tracePt t="22626" x="4614863" y="4027488"/>
          <p14:tracePt t="22634" x="4643438" y="4017963"/>
          <p14:tracePt t="22642" x="4681538" y="3998913"/>
          <p14:tracePt t="22650" x="4699000" y="3990975"/>
          <p14:tracePt t="22658" x="4727575" y="3981450"/>
          <p14:tracePt t="22666" x="4737100" y="3971925"/>
          <p14:tracePt t="22674" x="4746625" y="3971925"/>
          <p14:tracePt t="22682" x="4783138" y="3952875"/>
          <p14:tracePt t="22706" x="4821238" y="3952875"/>
          <p14:tracePt t="22714" x="4849813" y="3952875"/>
          <p14:tracePt t="22722" x="4895850" y="3952875"/>
          <p14:tracePt t="22730" x="4943475" y="3952875"/>
          <p14:tracePt t="22738" x="4989513" y="3971925"/>
          <p14:tracePt t="22746" x="5045075" y="4008438"/>
          <p14:tracePt t="22754" x="5083175" y="4037013"/>
          <p14:tracePt t="22762" x="5111750" y="4065588"/>
          <p14:tracePt t="22770" x="5148263" y="4111625"/>
          <p14:tracePt t="22778" x="5167313" y="4121150"/>
          <p14:tracePt t="22786" x="5176838" y="4140200"/>
          <p14:tracePt t="22794" x="5195888" y="4178300"/>
          <p14:tracePt t="22802" x="5205413" y="4195763"/>
          <p14:tracePt t="22810" x="5205413" y="4214813"/>
          <p14:tracePt t="22818" x="5205413" y="4233863"/>
          <p14:tracePt t="22826" x="5205413" y="4262438"/>
          <p14:tracePt t="22842" x="5205413" y="4279900"/>
          <p14:tracePt t="22850" x="5205413" y="4298950"/>
          <p14:tracePt t="22882" x="5205413" y="4308475"/>
          <p14:tracePt t="22890" x="5195888" y="4318000"/>
          <p14:tracePt t="22914" x="5176838" y="4318000"/>
          <p14:tracePt t="22922" x="5167313" y="4318000"/>
          <p14:tracePt t="22930" x="5157788" y="4318000"/>
          <p14:tracePt t="22938" x="5138738" y="4318000"/>
          <p14:tracePt t="22946" x="5130800" y="4318000"/>
          <p14:tracePt t="22954" x="5102225" y="4318000"/>
          <p14:tracePt t="22962" x="5083175" y="4318000"/>
          <p14:tracePt t="22978" x="5064125" y="4318000"/>
          <p14:tracePt t="22994" x="5045075" y="4318000"/>
          <p14:tracePt t="23002" x="5018088" y="4318000"/>
          <p14:tracePt t="23010" x="4989513" y="4318000"/>
          <p14:tracePt t="23018" x="4960938" y="4298950"/>
          <p14:tracePt t="23026" x="4914900" y="4262438"/>
          <p14:tracePt t="23034" x="4905375" y="4243388"/>
          <p14:tracePt t="23042" x="4895850" y="4243388"/>
          <p14:tracePt t="23050" x="4886325" y="4233863"/>
          <p14:tracePt t="23058" x="4876800" y="4224338"/>
          <p14:tracePt t="23090" x="4876800" y="4214813"/>
          <p14:tracePt t="23106" x="4876800" y="4205288"/>
          <p14:tracePt t="23130" x="4867275" y="4195763"/>
          <p14:tracePt t="23162" x="4867275" y="4186238"/>
          <p14:tracePt t="23386" x="4933950" y="4186238"/>
          <p14:tracePt t="23394" x="5102225" y="4186238"/>
          <p14:tracePt t="23402" x="5438775" y="4224338"/>
          <p14:tracePt t="23410" x="6075363" y="4271963"/>
          <p14:tracePt t="23418" x="6740525" y="4271963"/>
          <p14:tracePt t="23426" x="7002463" y="4271963"/>
          <p14:tracePt t="23434" x="7600950" y="4271963"/>
          <p14:tracePt t="23442" x="8201025" y="4271963"/>
          <p14:tracePt t="23450" x="8585200" y="4271963"/>
          <p14:tracePt t="23458" x="8696325" y="4271963"/>
          <p14:tracePt t="23466" x="8705850" y="4271963"/>
          <p14:tracePt t="23490" x="8715375" y="4271963"/>
          <p14:tracePt t="23498" x="8686800" y="4233863"/>
          <p14:tracePt t="23506" x="8640763" y="4214813"/>
          <p14:tracePt t="23514" x="8602663" y="4205288"/>
          <p14:tracePt t="23522" x="8547100" y="4178300"/>
          <p14:tracePt t="23530" x="8509000" y="4168775"/>
          <p14:tracePt t="23538" x="8434388" y="4159250"/>
          <p14:tracePt t="23546" x="8378825" y="4159250"/>
          <p14:tracePt t="23554" x="8285163" y="4130675"/>
          <p14:tracePt t="23562" x="8172450" y="4121150"/>
          <p14:tracePt t="23570" x="8050213" y="4102100"/>
          <p14:tracePt t="23578" x="7920038" y="4092575"/>
          <p14:tracePt t="23586" x="7826375" y="4092575"/>
          <p14:tracePt t="23594" x="7723188" y="4092575"/>
          <p14:tracePt t="23602" x="7677150" y="4092575"/>
          <p14:tracePt t="23610" x="7639050" y="4092575"/>
          <p14:tracePt t="23618" x="7629525" y="4092575"/>
          <p14:tracePt t="23626" x="7620000" y="4092575"/>
          <p14:tracePt t="23634" x="7610475" y="4092575"/>
          <p14:tracePt t="23650" x="7591425" y="4092575"/>
          <p14:tracePt t="23658" x="7573963" y="4111625"/>
          <p14:tracePt t="23666" x="7554913" y="4121150"/>
          <p14:tracePt t="23674" x="7516813" y="4130675"/>
          <p14:tracePt t="23683" x="7451725" y="4159250"/>
          <p14:tracePt t="23690" x="7377113" y="4178300"/>
          <p14:tracePt t="23698" x="7339013" y="4186238"/>
          <p14:tracePt t="23714" x="7319963" y="4205288"/>
          <p14:tracePt t="23778" x="7312025" y="4205288"/>
          <p14:tracePt t="23786" x="7312025" y="4195763"/>
          <p14:tracePt t="23794" x="7312025" y="4159250"/>
          <p14:tracePt t="23802" x="7312025" y="4121150"/>
          <p14:tracePt t="23810" x="7312025" y="4084638"/>
          <p14:tracePt t="23818" x="7312025" y="4056063"/>
          <p14:tracePt t="23826" x="7312025" y="4017963"/>
          <p14:tracePt t="23834" x="7312025" y="3981450"/>
          <p14:tracePt t="23842" x="7339013" y="3924300"/>
          <p14:tracePt t="23850" x="7367588" y="3897313"/>
          <p14:tracePt t="23858" x="7377113" y="3887788"/>
          <p14:tracePt t="23866" x="7405688" y="3878263"/>
          <p14:tracePt t="23874" x="7432675" y="3859213"/>
          <p14:tracePt t="23883" x="7480300" y="3859213"/>
          <p14:tracePt t="23890" x="7507288" y="3859213"/>
          <p14:tracePt t="23898" x="7554913" y="3859213"/>
          <p14:tracePt t="23906" x="7583488" y="3859213"/>
          <p14:tracePt t="23914" x="7620000" y="3859213"/>
          <p14:tracePt t="23922" x="7658100" y="3868738"/>
          <p14:tracePt t="23930" x="7685088" y="3897313"/>
          <p14:tracePt t="23938" x="7742238" y="3924300"/>
          <p14:tracePt t="23946" x="7770813" y="3952875"/>
          <p14:tracePt t="23954" x="7807325" y="3998913"/>
          <p14:tracePt t="23962" x="7826375" y="4008438"/>
          <p14:tracePt t="23970" x="7845425" y="4037013"/>
          <p14:tracePt t="23978" x="7862888" y="4075113"/>
          <p14:tracePt t="23986" x="7862888" y="4102100"/>
          <p14:tracePt t="23994" x="7862888" y="4140200"/>
          <p14:tracePt t="24002" x="7862888" y="4159250"/>
          <p14:tracePt t="24010" x="7862888" y="4168775"/>
          <p14:tracePt t="24018" x="7862888" y="4186238"/>
          <p14:tracePt t="24026" x="7854950" y="4186238"/>
          <p14:tracePt t="24546" x="7872413" y="4205288"/>
          <p14:tracePt t="24554" x="7900988" y="4205288"/>
          <p14:tracePt t="24562" x="7929563" y="4214813"/>
          <p14:tracePt t="24570" x="7966075" y="4214813"/>
          <p14:tracePt t="24578" x="8013700" y="4214813"/>
          <p14:tracePt t="24586" x="8059738" y="4224338"/>
          <p14:tracePt t="24595" x="8097838" y="4233863"/>
          <p14:tracePt t="24602" x="8143875" y="4233863"/>
          <p14:tracePt t="24610" x="8181975" y="4233863"/>
          <p14:tracePt t="24619" x="8201025" y="4233863"/>
          <p14:tracePt t="24626" x="8228013" y="4233863"/>
          <p14:tracePt t="24634" x="8237538" y="4233863"/>
          <p14:tracePt t="24643" x="8266113" y="4233863"/>
          <p14:tracePt t="24658" x="8275638" y="4233863"/>
          <p14:tracePt t="24666" x="8275638" y="4224338"/>
          <p14:tracePt t="24674" x="8266113" y="4214813"/>
          <p14:tracePt t="24683" x="8162925" y="4186238"/>
          <p14:tracePt t="24690" x="8023225" y="4186238"/>
          <p14:tracePt t="24698" x="7797800" y="4159250"/>
          <p14:tracePt t="24706" x="7442200" y="4121150"/>
          <p14:tracePt t="24714" x="7048500" y="4102100"/>
          <p14:tracePt t="24722" x="6750050" y="4065588"/>
          <p14:tracePt t="24730" x="6553200" y="4056063"/>
          <p14:tracePt t="24738" x="6394450" y="4056063"/>
          <p14:tracePt t="24746" x="6281738" y="4056063"/>
          <p14:tracePt t="24754" x="6207125" y="4056063"/>
          <p14:tracePt t="24762" x="6188075" y="4056063"/>
          <p14:tracePt t="24770" x="6178550" y="4056063"/>
          <p14:tracePt t="24802" x="6178550" y="4092575"/>
          <p14:tracePt t="24810" x="6178550" y="4149725"/>
          <p14:tracePt t="24818" x="6178550" y="4243388"/>
          <p14:tracePt t="24826" x="6188075" y="4356100"/>
          <p14:tracePt t="24834" x="6272213" y="4467225"/>
          <p14:tracePt t="24842" x="6346825" y="4570413"/>
          <p14:tracePt t="24850" x="6421438" y="4673600"/>
          <p14:tracePt t="24858" x="6524625" y="4748213"/>
          <p14:tracePt t="24866" x="6591300" y="4795838"/>
          <p14:tracePt t="24874" x="6665913" y="4833938"/>
          <p14:tracePt t="24882" x="6702425" y="4851400"/>
          <p14:tracePt t="24890" x="6702425" y="4860925"/>
          <p14:tracePt t="24922" x="6702425" y="4879975"/>
          <p14:tracePt t="24930" x="6675438" y="4918075"/>
          <p14:tracePt t="24938" x="6665913" y="4927600"/>
          <p14:tracePt t="24946" x="6637338" y="4935538"/>
          <p14:tracePt t="24954" x="6599238" y="4954588"/>
          <p14:tracePt t="24962" x="6591300" y="4954588"/>
          <p14:tracePt t="24970" x="6562725" y="4954588"/>
          <p14:tracePt t="24978" x="6553200" y="4954588"/>
          <p14:tracePt t="24986" x="6524625" y="4954588"/>
          <p14:tracePt t="24994" x="6497638" y="4954588"/>
          <p14:tracePt t="25002" x="6478588" y="4935538"/>
          <p14:tracePt t="25010" x="6450013" y="4918075"/>
          <p14:tracePt t="25018" x="6421438" y="4908550"/>
          <p14:tracePt t="25026" x="6365875" y="4899025"/>
          <p14:tracePt t="25034" x="6327775" y="4899025"/>
          <p14:tracePt t="25042" x="6310313" y="4899025"/>
          <p14:tracePt t="25050" x="6291263" y="4899025"/>
          <p14:tracePt t="25074" x="6281738" y="4918075"/>
          <p14:tracePt t="25162" x="6281738" y="4908550"/>
          <p14:tracePt t="25178" x="6356350" y="4889500"/>
          <p14:tracePt t="25194" x="6365875" y="4870450"/>
          <p14:tracePt t="25202" x="6375400" y="4805363"/>
          <p14:tracePt t="25210" x="6356350" y="4748213"/>
          <p14:tracePt t="25218" x="6318250" y="4692650"/>
          <p14:tracePt t="25226" x="6281738" y="4664075"/>
          <p14:tracePt t="25234" x="6262688" y="4654550"/>
          <p14:tracePt t="25242" x="6226175" y="4646613"/>
          <p14:tracePt t="25250" x="6216650" y="4646613"/>
          <p14:tracePt t="25258" x="6188075" y="4646613"/>
          <p14:tracePt t="25266" x="6169025" y="4646613"/>
          <p14:tracePt t="25298" x="6149975" y="4654550"/>
          <p14:tracePt t="25306" x="6122988" y="4664075"/>
          <p14:tracePt t="25315" x="6019800" y="4673600"/>
          <p14:tracePt t="25322" x="5916613" y="4673600"/>
          <p14:tracePt t="25330" x="5851525" y="4673600"/>
          <p14:tracePt t="25338" x="5842000" y="4673600"/>
          <p14:tracePt t="25346" x="5803900" y="4673600"/>
          <p14:tracePt t="25354" x="5738813" y="4673600"/>
          <p14:tracePt t="25362" x="5691188" y="4673600"/>
          <p14:tracePt t="25370" x="5654675" y="4673600"/>
          <p14:tracePt t="25378" x="5607050" y="4673600"/>
          <p14:tracePt t="25386" x="5580063" y="4673600"/>
          <p14:tracePt t="25394" x="5561013" y="4673600"/>
          <p14:tracePt t="25402" x="5522913" y="4683125"/>
          <p14:tracePt t="25410" x="5495925" y="4683125"/>
          <p14:tracePt t="25418" x="5476875" y="4702175"/>
          <p14:tracePt t="25426" x="5457825" y="4711700"/>
          <p14:tracePt t="25434" x="5438775" y="4721225"/>
          <p14:tracePt t="25442" x="5419725" y="4740275"/>
          <p14:tracePt t="25450" x="5419725" y="4748213"/>
          <p14:tracePt t="25466" x="5410200" y="4757738"/>
          <p14:tracePt t="25482" x="5410200" y="4767263"/>
          <p14:tracePt t="25490" x="5410200" y="4786313"/>
          <p14:tracePt t="25498" x="5410200" y="4814888"/>
          <p14:tracePt t="25507" x="5392738" y="4841875"/>
          <p14:tracePt t="25515" x="5392738" y="4870450"/>
          <p14:tracePt t="25522" x="5383213" y="4899025"/>
          <p14:tracePt t="25530" x="5354638" y="4918075"/>
          <p14:tracePt t="25538" x="5354638" y="4927600"/>
          <p14:tracePt t="25546" x="5345113" y="4935538"/>
          <p14:tracePt t="25554" x="5326063" y="4945063"/>
          <p14:tracePt t="25570" x="5326063" y="4954588"/>
          <p14:tracePt t="25586" x="5318125" y="4964113"/>
          <p14:tracePt t="25594" x="5308600" y="4973638"/>
          <p14:tracePt t="25602" x="5289550" y="4992688"/>
          <p14:tracePt t="25610" x="5289550" y="5002213"/>
          <p14:tracePt t="25618" x="5270500" y="5021263"/>
          <p14:tracePt t="25626" x="5251450" y="5029200"/>
          <p14:tracePt t="25634" x="5241925" y="5038725"/>
          <p14:tracePt t="25650" x="5232400" y="5057775"/>
          <p14:tracePt t="25682" x="5224463" y="5057775"/>
          <p14:tracePt t="25690" x="5214938" y="5057775"/>
          <p14:tracePt t="25699" x="5176838" y="5038725"/>
          <p14:tracePt t="25706" x="5130800" y="5011738"/>
          <p14:tracePt t="25715" x="5092700" y="4964113"/>
          <p14:tracePt t="25722" x="5064125" y="4945063"/>
          <p14:tracePt t="25730" x="5027613" y="4927600"/>
          <p14:tracePt t="25738" x="5008563" y="4908550"/>
          <p14:tracePt t="25746" x="4999038" y="4908550"/>
          <p14:tracePt t="25818" x="4999038" y="4889500"/>
          <p14:tracePt t="25834" x="4999038" y="4879975"/>
          <p14:tracePt t="25842" x="4999038" y="4870450"/>
          <p14:tracePt t="25850" x="4999038" y="4851400"/>
          <p14:tracePt t="25866" x="4999038" y="4841875"/>
          <p14:tracePt t="25874" x="4999038" y="4833938"/>
          <p14:tracePt t="25890" x="4999038" y="4824413"/>
          <p14:tracePt t="25971" x="5008563" y="4814888"/>
          <p14:tracePt t="25978" x="5037138" y="4814888"/>
          <p14:tracePt t="25986" x="5073650" y="4814888"/>
          <p14:tracePt t="25994" x="5092700" y="4833938"/>
          <p14:tracePt t="26002" x="5130800" y="4870450"/>
          <p14:tracePt t="26010" x="5157788" y="4908550"/>
          <p14:tracePt t="26018" x="5186363" y="4954588"/>
          <p14:tracePt t="26026" x="5195888" y="4954588"/>
          <p14:tracePt t="26034" x="5195888" y="4964113"/>
          <p14:tracePt t="26042" x="5195888" y="4973638"/>
          <p14:tracePt t="26058" x="5195888" y="4983163"/>
          <p14:tracePt t="26066" x="5195888" y="4992688"/>
          <p14:tracePt t="26082" x="5195888" y="5002213"/>
          <p14:tracePt t="26099" x="5167313" y="5021263"/>
          <p14:tracePt t="26106" x="5157788" y="5029200"/>
          <p14:tracePt t="26115" x="5121275" y="5038725"/>
          <p14:tracePt t="26122" x="5092700" y="5038725"/>
          <p14:tracePt t="26130" x="5083175" y="5038725"/>
          <p14:tracePt t="26138" x="5054600" y="5038725"/>
          <p14:tracePt t="26146" x="5037138" y="5038725"/>
          <p14:tracePt t="26154" x="5018088" y="5038725"/>
          <p14:tracePt t="26162" x="4989513" y="5038725"/>
          <p14:tracePt t="26170" x="4960938" y="5038725"/>
          <p14:tracePt t="26178" x="4953000" y="5038725"/>
          <p14:tracePt t="26186" x="4924425" y="5038725"/>
          <p14:tracePt t="26194" x="4895850" y="5038725"/>
          <p14:tracePt t="26202" x="4876800" y="5021263"/>
          <p14:tracePt t="26210" x="4867275" y="5011738"/>
          <p14:tracePt t="26218" x="4840288" y="4992688"/>
          <p14:tracePt t="26226" x="4821238" y="4983163"/>
          <p14:tracePt t="26234" x="4792663" y="4973638"/>
          <p14:tracePt t="26242" x="4773613" y="4954588"/>
          <p14:tracePt t="26250" x="4746625" y="4927600"/>
          <p14:tracePt t="26258" x="4699000" y="4899025"/>
          <p14:tracePt t="26266" x="4681538" y="4870450"/>
          <p14:tracePt t="26274" x="4652963" y="4851400"/>
          <p14:tracePt t="26282" x="4624388" y="4824413"/>
          <p14:tracePt t="26290" x="4595813" y="4795838"/>
          <p14:tracePt t="26298" x="4587875" y="4767263"/>
          <p14:tracePt t="26306" x="4559300" y="4748213"/>
          <p14:tracePt t="26315" x="4549775" y="4711700"/>
          <p14:tracePt t="26322" x="4549775" y="4683125"/>
          <p14:tracePt t="26331" x="4549775" y="4664075"/>
          <p14:tracePt t="26338" x="4549775" y="4637088"/>
          <p14:tracePt t="26346" x="4549775" y="4618038"/>
          <p14:tracePt t="26354" x="4549775" y="4589463"/>
          <p14:tracePt t="26362" x="4549775" y="4579938"/>
          <p14:tracePt t="26370" x="4549775" y="4552950"/>
          <p14:tracePt t="26378" x="4549775" y="4543425"/>
          <p14:tracePt t="26386" x="4549775" y="4514850"/>
          <p14:tracePt t="26394" x="4559300" y="4505325"/>
          <p14:tracePt t="26402" x="4568825" y="4486275"/>
          <p14:tracePt t="26410" x="4568825" y="4467225"/>
          <p14:tracePt t="26426" x="4578350" y="4459288"/>
          <p14:tracePt t="26434" x="4578350" y="4449763"/>
          <p14:tracePt t="26450" x="4587875" y="4440238"/>
          <p14:tracePt t="26466" x="4595813" y="4440238"/>
          <p14:tracePt t="26482" x="4595813" y="4430713"/>
          <p14:tracePt t="26498" x="4624388" y="4430713"/>
          <p14:tracePt t="26506" x="4624388" y="4421188"/>
          <p14:tracePt t="26515" x="4633913" y="4421188"/>
          <p14:tracePt t="26522" x="4662488" y="4421188"/>
          <p14:tracePt t="26538" x="4672013" y="4421188"/>
          <p14:tracePt t="26546" x="4689475" y="4421188"/>
          <p14:tracePt t="26554" x="4699000" y="4421188"/>
          <p14:tracePt t="26562" x="4718050" y="4421188"/>
          <p14:tracePt t="26570" x="4737100" y="4421188"/>
          <p14:tracePt t="26578" x="4765675" y="4421188"/>
          <p14:tracePt t="26586" x="4792663" y="4421188"/>
          <p14:tracePt t="26594" x="4821238" y="4421188"/>
          <p14:tracePt t="26602" x="4840288" y="4421188"/>
          <p14:tracePt t="26610" x="4849813" y="4421188"/>
          <p14:tracePt t="26618" x="4867275" y="4421188"/>
          <p14:tracePt t="26626" x="4895850" y="4421188"/>
          <p14:tracePt t="26634" x="4914900" y="4440238"/>
          <p14:tracePt t="26642" x="4924425" y="4449763"/>
          <p14:tracePt t="26650" x="4953000" y="4467225"/>
          <p14:tracePt t="26658" x="4960938" y="4476750"/>
          <p14:tracePt t="26666" x="4979988" y="4495800"/>
          <p14:tracePt t="26674" x="4999038" y="4514850"/>
          <p14:tracePt t="26682" x="4999038" y="4533900"/>
          <p14:tracePt t="26690" x="5008563" y="4552950"/>
          <p14:tracePt t="26698" x="5027613" y="4579938"/>
          <p14:tracePt t="26706" x="5037138" y="4618038"/>
          <p14:tracePt t="26715" x="5045075" y="4654550"/>
          <p14:tracePt t="26722" x="5054600" y="4702175"/>
          <p14:tracePt t="26731" x="5073650" y="4740275"/>
          <p14:tracePt t="26738" x="5073650" y="4776788"/>
          <p14:tracePt t="26746" x="5083175" y="4814888"/>
          <p14:tracePt t="26754" x="5083175" y="4851400"/>
          <p14:tracePt t="26762" x="5083175" y="4889500"/>
          <p14:tracePt t="26770" x="5083175" y="4918075"/>
          <p14:tracePt t="26778" x="5083175" y="4945063"/>
          <p14:tracePt t="26786" x="5073650" y="4983163"/>
          <p14:tracePt t="26794" x="5054600" y="5011738"/>
          <p14:tracePt t="26803" x="5027613" y="5038725"/>
          <p14:tracePt t="26810" x="5018088" y="5048250"/>
          <p14:tracePt t="26818" x="4999038" y="5067300"/>
          <p14:tracePt t="26826" x="4960938" y="5076825"/>
          <p14:tracePt t="26834" x="4943475" y="5086350"/>
          <p14:tracePt t="26842" x="4924425" y="5105400"/>
          <p14:tracePt t="26850" x="4895850" y="5105400"/>
          <p14:tracePt t="26858" x="4867275" y="5105400"/>
          <p14:tracePt t="26866" x="4859338" y="5105400"/>
          <p14:tracePt t="26874" x="4821238" y="5105400"/>
          <p14:tracePt t="26882" x="4783138" y="5105400"/>
          <p14:tracePt t="26890" x="4737100" y="5105400"/>
          <p14:tracePt t="26898" x="4699000" y="5095875"/>
          <p14:tracePt t="26906" x="4643438" y="5057775"/>
          <p14:tracePt t="26915" x="4614863" y="5029200"/>
          <p14:tracePt t="26922" x="4530725" y="4945063"/>
          <p14:tracePt t="26931" x="4484688" y="4889500"/>
          <p14:tracePt t="26938" x="4418013" y="4776788"/>
          <p14:tracePt t="26946" x="4381500" y="4664075"/>
          <p14:tracePt t="26954" x="4362450" y="4552950"/>
          <p14:tracePt t="26962" x="4333875" y="4449763"/>
          <p14:tracePt t="26970" x="4333875" y="4383088"/>
          <p14:tracePt t="26978" x="4333875" y="4337050"/>
          <p14:tracePt t="26986" x="4333875" y="4308475"/>
          <p14:tracePt t="26994" x="4333875" y="4279900"/>
          <p14:tracePt t="27002" x="4343400" y="4262438"/>
          <p14:tracePt t="27011" x="4362450" y="4243388"/>
          <p14:tracePt t="27018" x="4371975" y="4233863"/>
          <p14:tracePt t="27026" x="4391025" y="4214813"/>
          <p14:tracePt t="27034" x="4418013" y="4205288"/>
          <p14:tracePt t="27042" x="4456113" y="4205288"/>
          <p14:tracePt t="27050" x="4484688" y="4205288"/>
          <p14:tracePt t="27058" x="4549775" y="4205288"/>
          <p14:tracePt t="27066" x="4605338" y="4205288"/>
          <p14:tracePt t="27074" x="4672013" y="4205288"/>
          <p14:tracePt t="27082" x="4773613" y="4233863"/>
          <p14:tracePt t="27090" x="4840288" y="4252913"/>
          <p14:tracePt t="27099" x="4905375" y="4289425"/>
          <p14:tracePt t="27107" x="4979988" y="4337050"/>
          <p14:tracePt t="27115" x="5018088" y="4365625"/>
          <p14:tracePt t="27123" x="5064125" y="4411663"/>
          <p14:tracePt t="27131" x="5102225" y="4449763"/>
          <p14:tracePt t="27138" x="5148263" y="4495800"/>
          <p14:tracePt t="27146" x="5176838" y="4533900"/>
          <p14:tracePt t="27155" x="5195888" y="4570413"/>
          <p14:tracePt t="27162" x="5214938" y="4608513"/>
          <p14:tracePt t="27170" x="5224463" y="4664075"/>
          <p14:tracePt t="27178" x="5232400" y="4711700"/>
          <p14:tracePt t="27186" x="5232400" y="4748213"/>
          <p14:tracePt t="27194" x="5232400" y="4786313"/>
          <p14:tracePt t="27202" x="5232400" y="4814888"/>
          <p14:tracePt t="27210" x="5232400" y="4841875"/>
          <p14:tracePt t="27218" x="5232400" y="4870450"/>
          <p14:tracePt t="27226" x="5232400" y="4879975"/>
          <p14:tracePt t="27234" x="5205413" y="4927600"/>
          <p14:tracePt t="27242" x="5186363" y="4935538"/>
          <p14:tracePt t="27250" x="5157788" y="4964113"/>
          <p14:tracePt t="27258" x="5121275" y="4983163"/>
          <p14:tracePt t="27266" x="5092700" y="5002213"/>
          <p14:tracePt t="27274" x="5073650" y="5011738"/>
          <p14:tracePt t="27282" x="5027613" y="5021263"/>
          <p14:tracePt t="27290" x="4989513" y="5029200"/>
          <p14:tracePt t="27298" x="4943475" y="5029200"/>
          <p14:tracePt t="27306" x="4905375" y="5029200"/>
          <p14:tracePt t="27314" x="4895850" y="5029200"/>
          <p14:tracePt t="27322" x="4859338" y="5029200"/>
          <p14:tracePt t="27331" x="4849813" y="5029200"/>
          <p14:tracePt t="27338" x="4830763" y="5021263"/>
          <p14:tracePt t="27347" x="4811713" y="5002213"/>
          <p14:tracePt t="27355" x="4792663" y="4954588"/>
          <p14:tracePt t="27362" x="4737100" y="4851400"/>
          <p14:tracePt t="27371" x="4727575" y="4814888"/>
          <p14:tracePt t="27378" x="4727575" y="4786313"/>
          <p14:tracePt t="27386" x="4708525" y="4748213"/>
          <p14:tracePt t="27394" x="4708525" y="4730750"/>
          <p14:tracePt t="27402" x="4708525" y="4711700"/>
          <p14:tracePt t="27410" x="4708525" y="4702175"/>
          <p14:tracePt t="27418" x="4708525" y="4692650"/>
          <p14:tracePt t="27426" x="4708525" y="4683125"/>
          <p14:tracePt t="27435" x="4708525" y="4673600"/>
          <p14:tracePt t="27442" x="4718050" y="4654550"/>
          <p14:tracePt t="27450" x="4737100" y="4637088"/>
          <p14:tracePt t="27458" x="4756150" y="4627563"/>
          <p14:tracePt t="27466" x="4783138" y="4627563"/>
          <p14:tracePt t="27474" x="4802188" y="4618038"/>
          <p14:tracePt t="27482" x="4830763" y="4618038"/>
          <p14:tracePt t="27491" x="4840288" y="4618038"/>
          <p14:tracePt t="27506" x="4859338" y="4618038"/>
          <p14:tracePt t="27555" x="4867275" y="4618038"/>
          <p14:tracePt t="27579" x="4867275" y="4627563"/>
          <p14:tracePt t="27595" x="4867275" y="4637088"/>
          <p14:tracePt t="27611" x="4867275" y="4646613"/>
          <p14:tracePt t="27731" x="4886325" y="4637088"/>
          <p14:tracePt t="27739" x="5008563" y="4618038"/>
          <p14:tracePt t="27747" x="5326063" y="4570413"/>
          <p14:tracePt t="27755" x="5861050" y="4570413"/>
          <p14:tracePt t="27763" x="6318250" y="4543425"/>
          <p14:tracePt t="27779" x="6459538" y="4552950"/>
          <p14:tracePt t="27787" x="6656388" y="4579938"/>
          <p14:tracePt t="27795" x="6769100" y="4589463"/>
          <p14:tracePt t="27803" x="6834188" y="4627563"/>
          <p14:tracePt t="27810" x="6853238" y="4627563"/>
          <p14:tracePt t="27995" x="6889750" y="4673600"/>
          <p14:tracePt t="28003" x="6937375" y="4721225"/>
          <p14:tracePt t="28011" x="6992938" y="4767263"/>
          <p14:tracePt t="28019" x="7058025" y="4824413"/>
          <p14:tracePt t="28026" x="7161213" y="4899025"/>
          <p14:tracePt t="28035" x="7273925" y="4954588"/>
          <p14:tracePt t="28043" x="7377113" y="4983163"/>
          <p14:tracePt t="28050" x="7489825" y="5021263"/>
          <p14:tracePt t="28059" x="7535863" y="5038725"/>
          <p14:tracePt t="28067" x="7564438" y="5038725"/>
          <p14:tracePt t="28107" x="7573963" y="5038725"/>
          <p14:tracePt t="28123" x="7591425" y="5029200"/>
          <p14:tracePt t="28131" x="7600950" y="5029200"/>
          <p14:tracePt t="28147" x="7610475" y="5021263"/>
          <p14:tracePt t="28291" x="7620000" y="5021263"/>
          <p14:tracePt t="28299" x="7639050" y="5029200"/>
          <p14:tracePt t="28307" x="7648575" y="5029200"/>
          <p14:tracePt t="28315" x="7667625" y="5038725"/>
          <p14:tracePt t="28323" x="7677150" y="5038725"/>
          <p14:tracePt t="28331" x="7694613" y="5048250"/>
          <p14:tracePt t="28651" x="7694613" y="5029200"/>
          <p14:tracePt t="28659" x="7694613" y="5021263"/>
          <p14:tracePt t="28667" x="7677150" y="4983163"/>
          <p14:tracePt t="28675" x="7667625" y="4954588"/>
          <p14:tracePt t="28683" x="7658100" y="4927600"/>
          <p14:tracePt t="28691" x="7639050" y="4889500"/>
          <p14:tracePt t="28699" x="7610475" y="4824413"/>
          <p14:tracePt t="28707" x="7600950" y="4767263"/>
          <p14:tracePt t="28715" x="7573963" y="4702175"/>
          <p14:tracePt t="28723" x="7573963" y="4664075"/>
          <p14:tracePt t="28731" x="7545388" y="4618038"/>
          <p14:tracePt t="28739" x="7545388" y="4570413"/>
          <p14:tracePt t="28747" x="7545388" y="4543425"/>
          <p14:tracePt t="28755" x="7545388" y="4533900"/>
          <p14:tracePt t="28764" x="7545388" y="4514850"/>
          <p14:tracePt t="28771" x="7545388" y="4505325"/>
          <p14:tracePt t="28779" x="7554913" y="4495800"/>
          <p14:tracePt t="28787" x="7564438" y="4486275"/>
          <p14:tracePt t="28795" x="7573963" y="4476750"/>
          <p14:tracePt t="28803" x="7591425" y="4459288"/>
          <p14:tracePt t="28811" x="7610475" y="4459288"/>
          <p14:tracePt t="28819" x="7639050" y="4449763"/>
          <p14:tracePt t="28827" x="7648575" y="4449763"/>
          <p14:tracePt t="28835" x="7677150" y="4449763"/>
          <p14:tracePt t="28843" x="7704138" y="4449763"/>
          <p14:tracePt t="28851" x="7732713" y="4449763"/>
          <p14:tracePt t="28859" x="7778750" y="4449763"/>
          <p14:tracePt t="28867" x="7826375" y="4449763"/>
          <p14:tracePt t="28875" x="7881938" y="4449763"/>
          <p14:tracePt t="28883" x="7929563" y="4449763"/>
          <p14:tracePt t="28891" x="7994650" y="4467225"/>
          <p14:tracePt t="28899" x="8050213" y="4495800"/>
          <p14:tracePt t="28907" x="8143875" y="4533900"/>
          <p14:tracePt t="28915" x="8228013" y="4560888"/>
          <p14:tracePt t="28923" x="8350250" y="4627563"/>
          <p14:tracePt t="28931" x="8397875" y="4664075"/>
          <p14:tracePt t="28939" x="8407400" y="4664075"/>
          <p14:tracePt t="28971" x="8415338" y="4664075"/>
          <p14:tracePt t="28979" x="8415338" y="4673600"/>
          <p14:tracePt t="28987" x="8415338" y="4692650"/>
          <p14:tracePt t="29011" x="8415338" y="4721225"/>
          <p14:tracePt t="29019" x="8397875" y="4740275"/>
          <p14:tracePt t="29027" x="8388350" y="4740275"/>
          <p14:tracePt t="29035" x="8378825" y="4767263"/>
          <p14:tracePt t="29043" x="8359775" y="4786313"/>
          <p14:tracePt t="29051" x="8350250" y="4786313"/>
          <p14:tracePt t="29059" x="8331200" y="4805363"/>
          <p14:tracePt t="29067" x="8313738" y="4814888"/>
          <p14:tracePt t="29075" x="8294688" y="4814888"/>
          <p14:tracePt t="29083" x="8285163" y="4814888"/>
          <p14:tracePt t="29091" x="8266113" y="4824413"/>
          <p14:tracePt t="29113" x="8220075" y="4851400"/>
          <p14:tracePt t="29115" x="8201025" y="4860925"/>
          <p14:tracePt t="29123" x="8181975" y="4870450"/>
          <p14:tracePt t="29131" x="8153400" y="4889500"/>
          <p14:tracePt t="29147" x="8135938" y="4889500"/>
          <p14:tracePt t="29163" x="8126413" y="4889500"/>
          <p14:tracePt t="29195" x="8107363" y="4889500"/>
          <p14:tracePt t="29203" x="8088313" y="4899025"/>
          <p14:tracePt t="29219" x="8078788" y="4899025"/>
          <p14:tracePt t="29227" x="8069263" y="4899025"/>
          <p14:tracePt t="29443" x="8078788" y="4899025"/>
          <p14:tracePt t="29747" x="8078788" y="4879975"/>
          <p14:tracePt t="29755" x="8032750" y="4833938"/>
          <p14:tracePt t="29763" x="7994650" y="4776788"/>
          <p14:tracePt t="29771" x="7900988" y="4721225"/>
          <p14:tracePt t="29779" x="7788275" y="4664075"/>
          <p14:tracePt t="29787" x="7648575" y="4598988"/>
          <p14:tracePt t="29795" x="7413625" y="4505325"/>
          <p14:tracePt t="29803" x="7142163" y="4402138"/>
          <p14:tracePt t="29811" x="6918325" y="4337050"/>
          <p14:tracePt t="29819" x="6769100" y="4308475"/>
          <p14:tracePt t="29827" x="6656388" y="4289425"/>
          <p14:tracePt t="29835" x="6599238" y="4289425"/>
          <p14:tracePt t="29843" x="6553200" y="4289425"/>
          <p14:tracePt t="29859" x="6534150" y="4289425"/>
          <p14:tracePt t="29867" x="6515100" y="4289425"/>
          <p14:tracePt t="29875" x="6505575" y="4308475"/>
          <p14:tracePt t="29883" x="6478588" y="4337050"/>
          <p14:tracePt t="29891" x="6450013" y="4365625"/>
          <p14:tracePt t="29899" x="6430963" y="4383088"/>
          <p14:tracePt t="29907" x="6384925" y="4411663"/>
          <p14:tracePt t="29915" x="6337300" y="4430713"/>
          <p14:tracePt t="29923" x="6327775" y="4440238"/>
          <p14:tracePt t="29931" x="6272213" y="4459288"/>
          <p14:tracePt t="29947" x="6253163" y="4467225"/>
          <p14:tracePt t="30019" x="6272213" y="4467225"/>
          <p14:tracePt t="30027" x="6318250" y="4459288"/>
          <p14:tracePt t="30035" x="6403975" y="4430713"/>
          <p14:tracePt t="30043" x="6515100" y="4392613"/>
          <p14:tracePt t="30051" x="6656388" y="4392613"/>
          <p14:tracePt t="30059" x="6796088" y="4383088"/>
          <p14:tracePt t="30067" x="6983413" y="4383088"/>
          <p14:tracePt t="30075" x="7180263" y="4383088"/>
          <p14:tracePt t="30083" x="7405688" y="4383088"/>
          <p14:tracePt t="30097" x="7526338" y="4411663"/>
          <p14:tracePt t="30099" x="7658100" y="4440238"/>
          <p14:tracePt t="30107" x="7770813" y="4476750"/>
          <p14:tracePt t="30115" x="7854950" y="4495800"/>
          <p14:tracePt t="30123" x="7920038" y="4533900"/>
          <p14:tracePt t="30131" x="7975600" y="4552950"/>
          <p14:tracePt t="30139" x="8004175" y="4560888"/>
          <p14:tracePt t="30147" x="8004175" y="4570413"/>
          <p14:tracePt t="30155" x="8013700" y="4570413"/>
          <p14:tracePt t="30307" x="8004175" y="4570413"/>
          <p14:tracePt t="30315" x="7939088" y="4570413"/>
          <p14:tracePt t="30323" x="7872413" y="4543425"/>
          <p14:tracePt t="30331" x="7770813" y="4505325"/>
          <p14:tracePt t="30339" x="7629525" y="4467225"/>
          <p14:tracePt t="30347" x="7516813" y="4430713"/>
          <p14:tracePt t="30355" x="7358063" y="4411663"/>
          <p14:tracePt t="30363" x="7235825" y="4411663"/>
          <p14:tracePt t="30371" x="7115175" y="4411663"/>
          <p14:tracePt t="30380" x="6954838" y="4411663"/>
          <p14:tracePt t="30387" x="6834188" y="4411663"/>
          <p14:tracePt t="30395" x="6692900" y="4411663"/>
          <p14:tracePt t="30403" x="6572250" y="4421188"/>
          <p14:tracePt t="30411" x="6430963" y="4440238"/>
          <p14:tracePt t="30419" x="6272213" y="4467225"/>
          <p14:tracePt t="30427" x="6178550" y="4476750"/>
          <p14:tracePt t="30435" x="6084888" y="4476750"/>
          <p14:tracePt t="30443" x="6038850" y="4495800"/>
          <p14:tracePt t="30451" x="6038850" y="4505325"/>
          <p14:tracePt t="30491" x="6038850" y="4514850"/>
          <p14:tracePt t="30499" x="6075363" y="4524375"/>
          <p14:tracePt t="30507" x="6132513" y="4552950"/>
          <p14:tracePt t="30515" x="6207125" y="4560888"/>
          <p14:tracePt t="30523" x="6310313" y="4598988"/>
          <p14:tracePt t="30531" x="6375400" y="4618038"/>
          <p14:tracePt t="30539" x="6469063" y="4637088"/>
          <p14:tracePt t="30547" x="6572250" y="4664075"/>
          <p14:tracePt t="30555" x="6692900" y="4673600"/>
          <p14:tracePt t="30563" x="6853238" y="4692650"/>
          <p14:tracePt t="30571" x="6992938" y="4702175"/>
          <p14:tracePt t="30580" x="7218363" y="4748213"/>
          <p14:tracePt t="30587" x="7386638" y="4748213"/>
          <p14:tracePt t="30595" x="7554913" y="4757738"/>
          <p14:tracePt t="30603" x="7723188" y="4757738"/>
          <p14:tracePt t="30611" x="7816850" y="4757738"/>
          <p14:tracePt t="30619" x="7854950" y="4757738"/>
          <p14:tracePt t="30627" x="7872413" y="4757738"/>
          <p14:tracePt t="30699" x="7872413" y="4740275"/>
          <p14:tracePt t="30707" x="7862888" y="4730750"/>
          <p14:tracePt t="30715" x="7845425" y="4721225"/>
          <p14:tracePt t="30723" x="7816850" y="4711700"/>
          <p14:tracePt t="30731" x="7788275" y="4692650"/>
          <p14:tracePt t="30739" x="7751763" y="4673600"/>
          <p14:tracePt t="30747" x="7742238" y="4664075"/>
          <p14:tracePt t="30755" x="7713663" y="4654550"/>
          <p14:tracePt t="30763" x="7704138" y="4654550"/>
          <p14:tracePt t="30771" x="7694613" y="4654550"/>
          <p14:tracePt t="30780" x="7677150" y="4637088"/>
          <p14:tracePt t="30787" x="7667625" y="4627563"/>
          <p14:tracePt t="30811" x="7658100" y="4627563"/>
          <p14:tracePt t="30819" x="7648575" y="4627563"/>
          <p14:tracePt t="30827" x="7639050" y="4627563"/>
          <p14:tracePt t="30843" x="7620000" y="4627563"/>
          <p14:tracePt t="30851" x="7610475" y="4627563"/>
          <p14:tracePt t="30947" x="7600950" y="4627563"/>
          <p14:tracePt t="30971" x="7600950" y="4637088"/>
          <p14:tracePt t="30987" x="7610475" y="4637088"/>
          <p14:tracePt t="30995" x="7620000" y="4637088"/>
          <p14:tracePt t="31219" x="7629525" y="4637088"/>
          <p14:tracePt t="31227" x="7658100" y="4637088"/>
          <p14:tracePt t="31235" x="7694613" y="4637088"/>
          <p14:tracePt t="31243" x="7751763" y="4683125"/>
          <p14:tracePt t="31251" x="7816850" y="4740275"/>
          <p14:tracePt t="31259" x="7854950" y="4776788"/>
          <p14:tracePt t="31267" x="7872413" y="4833938"/>
          <p14:tracePt t="31275" x="7900988" y="4889500"/>
          <p14:tracePt t="31283" x="7910513" y="4954588"/>
          <p14:tracePt t="31291" x="7910513" y="5002213"/>
          <p14:tracePt t="31299" x="7910513" y="5048250"/>
          <p14:tracePt t="31307" x="7910513" y="5076825"/>
          <p14:tracePt t="31315" x="7910513" y="5086350"/>
          <p14:tracePt t="31323" x="7910513" y="5095875"/>
          <p14:tracePt t="31331" x="7900988" y="5124450"/>
          <p14:tracePt t="31339" x="7881938" y="5132388"/>
          <p14:tracePt t="31347" x="7862888" y="5170488"/>
          <p14:tracePt t="31355" x="7845425" y="5199063"/>
          <p14:tracePt t="31363" x="7778750" y="5254625"/>
          <p14:tracePt t="31371" x="7694613" y="5329238"/>
          <p14:tracePt t="31380" x="7583488" y="5422900"/>
          <p14:tracePt t="31387" x="7423150" y="5554663"/>
          <p14:tracePt t="31396" x="7264400" y="5638800"/>
          <p14:tracePt t="31403" x="7105650" y="5761038"/>
          <p14:tracePt t="31411" x="7021513" y="5816600"/>
          <p14:tracePt t="31419" x="6918325" y="5864225"/>
          <p14:tracePt t="31427" x="6862763" y="5910263"/>
          <p14:tracePt t="31435" x="6834188" y="5938838"/>
          <p14:tracePt t="31443" x="6815138" y="5957888"/>
          <p14:tracePt t="31451" x="6786563" y="5984875"/>
          <p14:tracePt t="31459" x="6777038" y="6003925"/>
          <p14:tracePt t="31467" x="6750050" y="6022975"/>
          <p14:tracePt t="31475" x="6731000" y="6051550"/>
          <p14:tracePt t="31483" x="6692900" y="6078538"/>
          <p14:tracePt t="31491" x="6675438" y="6107113"/>
          <p14:tracePt t="31499" x="6646863" y="6135688"/>
          <p14:tracePt t="31507" x="6637338" y="6154738"/>
          <p14:tracePt t="31531" x="6637338" y="6162675"/>
          <p14:tracePt t="31603" x="6637338" y="6172200"/>
          <p14:tracePt t="31611" x="6646863" y="6181725"/>
          <p14:tracePt t="31619" x="6665913" y="6191250"/>
          <p14:tracePt t="31635" x="6665913" y="6200775"/>
          <p14:tracePt t="31699" x="6675438" y="6200775"/>
          <p14:tracePt t="31715" x="6683375" y="6210300"/>
          <p14:tracePt t="31731" x="6683375" y="6219825"/>
          <p14:tracePt t="31739" x="6683375" y="6238875"/>
          <p14:tracePt t="31747" x="6740525" y="6323013"/>
          <p14:tracePt t="31755" x="6786563" y="6407150"/>
          <p14:tracePt t="31763" x="6862763" y="6510338"/>
          <p14:tracePt t="31771" x="6862763" y="6519863"/>
          <p14:tracePt t="31779" x="6880225" y="6510338"/>
          <p14:tracePt t="31907" x="6927850" y="6453188"/>
          <p14:tracePt t="31915" x="6954838" y="6453188"/>
          <p14:tracePt t="31923" x="7002463" y="6435725"/>
          <p14:tracePt t="31931" x="7011988" y="6426200"/>
          <p14:tracePt t="31939" x="7011988" y="6388100"/>
          <p14:tracePt t="31947" x="7011988" y="6369050"/>
          <p14:tracePt t="31955" x="6964363" y="6323013"/>
          <p14:tracePt t="31963" x="6870700" y="6294438"/>
          <p14:tracePt t="31971" x="6834188" y="6284913"/>
          <p14:tracePt t="31979" x="6796088" y="6275388"/>
          <p14:tracePt t="32035" x="6786563" y="6275388"/>
          <p14:tracePt t="32043" x="6777038" y="6275388"/>
          <p14:tracePt t="32051" x="6721475" y="6284913"/>
          <p14:tracePt t="32059" x="6646863" y="6323013"/>
          <p14:tracePt t="32067" x="6572250" y="6359525"/>
          <p14:tracePt t="32075" x="6478588" y="6407150"/>
          <p14:tracePt t="32083" x="6394450" y="6443663"/>
          <p14:tracePt t="32091" x="6337300" y="6472238"/>
          <p14:tracePt t="32099" x="6281738" y="6510338"/>
          <p14:tracePt t="32107" x="6253163" y="6537325"/>
          <p14:tracePt t="32115" x="6226175" y="6565900"/>
          <p14:tracePt t="32123" x="6197600" y="6604000"/>
          <p14:tracePt t="32131" x="6178550" y="6640513"/>
          <p14:tracePt t="32139" x="6132513" y="6688138"/>
          <p14:tracePt t="32147" x="6075363" y="6734175"/>
          <p14:tracePt t="32155" x="5981700" y="6781800"/>
          <p14:tracePt t="32163" x="5897563" y="6800850"/>
          <p14:tracePt t="32171" x="5822950" y="6837363"/>
          <p14:tracePt t="32179" x="5784850" y="6856413"/>
          <p14:tracePt t="32187" x="5767388" y="6875463"/>
          <p14:tracePt t="32203" x="5757863" y="6875463"/>
          <p14:tracePt t="32251" x="5757863" y="6884988"/>
          <p14:tracePt t="32259" x="5775325" y="6884988"/>
          <p14:tracePt t="32267" x="5784850" y="6894513"/>
          <p14:tracePt t="32283" x="5794375" y="6894513"/>
          <p14:tracePt t="32291" x="5813425" y="6894513"/>
          <p14:tracePt t="32307" x="5822950" y="6894513"/>
          <p14:tracePt t="32315" x="5851525" y="6911975"/>
          <p14:tracePt t="32323" x="5878513" y="6931025"/>
          <p14:tracePt t="32331" x="5916613" y="6940550"/>
          <p14:tracePt t="32339" x="5954713" y="6959600"/>
          <p14:tracePt t="32347" x="5991225" y="6969125"/>
          <p14:tracePt t="32355" x="6038850" y="6978650"/>
          <p14:tracePt t="32363" x="6056313" y="6988175"/>
          <p14:tracePt t="32371" x="6094413" y="6997700"/>
          <p14:tracePt t="32379" x="6103938" y="7005638"/>
          <p14:tracePt t="32387" x="6132513" y="7015163"/>
          <p14:tracePt t="32403" x="6140450" y="7015163"/>
          <p14:tracePt t="32419" x="6149975" y="7015163"/>
          <p14:tracePt t="32523" x="6149975" y="7005638"/>
          <p14:tracePt t="32531" x="6149975" y="6997700"/>
          <p14:tracePt t="32555" x="6132513" y="6997700"/>
          <p14:tracePt t="32571" x="6103938" y="6997700"/>
          <p14:tracePt t="32579" x="6075363" y="6988175"/>
          <p14:tracePt t="32587" x="6075363" y="6978650"/>
          <p14:tracePt t="32619" x="6065838" y="6969125"/>
          <p14:tracePt t="33203" x="6094413" y="6959600"/>
          <p14:tracePt t="33212" x="6188075" y="6940550"/>
          <p14:tracePt t="33219" x="6327775" y="6921500"/>
          <p14:tracePt t="33227" x="6497638" y="6904038"/>
          <p14:tracePt t="33235" x="6750050" y="6856413"/>
          <p14:tracePt t="33243" x="6973888" y="6856413"/>
          <p14:tracePt t="33251" x="7199313" y="6846888"/>
          <p14:tracePt t="33259" x="7358063" y="6818313"/>
          <p14:tracePt t="33267" x="7423150" y="6791325"/>
          <p14:tracePt t="33275" x="7451725" y="6791325"/>
          <p14:tracePt t="33307" x="7451725" y="6781800"/>
          <p14:tracePt t="33563" x="7442200" y="6772275"/>
          <p14:tracePt t="33571" x="7442200" y="6762750"/>
          <p14:tracePt t="33587" x="7442200" y="6753225"/>
          <p14:tracePt t="33611" x="7489825" y="6734175"/>
          <p14:tracePt t="33619" x="7591425" y="6707188"/>
          <p14:tracePt t="33628" x="7732713" y="6697663"/>
          <p14:tracePt t="33635" x="7910513" y="6669088"/>
          <p14:tracePt t="33643" x="8172450" y="6640513"/>
          <p14:tracePt t="33651" x="8443913" y="6604000"/>
          <p14:tracePt t="33659" x="8772525" y="6584950"/>
          <p14:tracePt t="33667" x="9070975" y="6546850"/>
          <p14:tracePt t="33675" x="9305925" y="6537325"/>
          <p14:tracePt t="33683" x="9445625" y="6519863"/>
          <p14:tracePt t="33691" x="9558338" y="6519863"/>
          <p14:tracePt t="33700" x="9594850" y="6519863"/>
          <p14:tracePt t="33747" x="9586913" y="6519863"/>
          <p14:tracePt t="33755" x="9567863" y="6519863"/>
          <p14:tracePt t="34011" x="9586913" y="6500813"/>
          <p14:tracePt t="34028" x="9594850" y="6500813"/>
          <p14:tracePt t="34035" x="9604375" y="6500813"/>
          <p14:tracePt t="34083" x="9613900" y="6500813"/>
          <p14:tracePt t="34091" x="9623425" y="6491288"/>
          <p14:tracePt t="34115" x="9632950" y="6491288"/>
          <p14:tracePt t="34227" x="9613900" y="6491288"/>
          <p14:tracePt t="34235" x="9529763" y="6491288"/>
          <p14:tracePt t="34243" x="9417050" y="6491288"/>
          <p14:tracePt t="34251" x="9296400" y="6491288"/>
          <p14:tracePt t="34259" x="9155113" y="6491288"/>
          <p14:tracePt t="34267" x="9015413" y="6491288"/>
          <p14:tracePt t="34275" x="8874125" y="6491288"/>
          <p14:tracePt t="34283" x="8828088" y="6491288"/>
          <p14:tracePt t="34299" x="8780463" y="6491288"/>
          <p14:tracePt t="34307" x="8696325" y="6491288"/>
          <p14:tracePt t="34315" x="8621713" y="6491288"/>
          <p14:tracePt t="34323" x="8528050" y="6481763"/>
          <p14:tracePt t="34331" x="8462963" y="6481763"/>
          <p14:tracePt t="34339" x="8415338" y="6481763"/>
          <p14:tracePt t="34347" x="8378825" y="6472238"/>
          <p14:tracePt t="34540" x="8331200" y="6472238"/>
          <p14:tracePt t="34547" x="8247063" y="6435725"/>
          <p14:tracePt t="34555" x="8135938" y="6435725"/>
          <p14:tracePt t="34563" x="8004175" y="6407150"/>
          <p14:tracePt t="34571" x="7910513" y="6407150"/>
          <p14:tracePt t="34579" x="7845425" y="6388100"/>
          <p14:tracePt t="34587" x="7816850" y="6378575"/>
          <p14:tracePt t="34595" x="7807325" y="6378575"/>
          <p14:tracePt t="34603" x="7797800" y="6378575"/>
          <p14:tracePt t="34667" x="7788275" y="6378575"/>
          <p14:tracePt t="34771" x="7778750" y="6378575"/>
          <p14:tracePt t="35300" x="7751763" y="6378575"/>
          <p14:tracePt t="35308" x="7667625" y="6378575"/>
          <p14:tracePt t="35315" x="7564438" y="6378575"/>
          <p14:tracePt t="35323" x="7451725" y="6369050"/>
          <p14:tracePt t="35331" x="7319963" y="6332538"/>
          <p14:tracePt t="35339" x="7208838" y="6313488"/>
          <p14:tracePt t="35347" x="7115175" y="6303963"/>
          <p14:tracePt t="35355" x="7067550" y="6303963"/>
          <p14:tracePt t="35363" x="7048500" y="6294438"/>
          <p14:tracePt t="35371" x="7040563" y="6294438"/>
          <p14:tracePt t="36084" x="7031038" y="6294438"/>
          <p14:tracePt t="36100" x="7021513" y="6294438"/>
          <p14:tracePt t="36124" x="7011988" y="6294438"/>
          <p14:tracePt t="36131" x="6992938" y="6294438"/>
          <p14:tracePt t="36139" x="6973888" y="6294438"/>
          <p14:tracePt t="36148" x="6954838" y="6294438"/>
          <p14:tracePt t="36155" x="6946900" y="6294438"/>
          <p14:tracePt t="36163" x="6937375" y="6294438"/>
          <p14:tracePt t="37092" x="6918325" y="6275388"/>
          <p14:tracePt t="37100" x="6889750" y="6172200"/>
          <p14:tracePt t="37108" x="6786563" y="6022975"/>
          <p14:tracePt t="37116" x="6665913" y="5854700"/>
          <p14:tracePt t="37124" x="6394450" y="5610225"/>
          <p14:tracePt t="37132" x="6094413" y="5319713"/>
          <p14:tracePt t="37140" x="5710238" y="5067300"/>
          <p14:tracePt t="37156" x="5402263" y="4841875"/>
          <p14:tracePt t="37164" x="4943475" y="4430713"/>
          <p14:tracePt t="37172" x="4511675" y="4017963"/>
          <p14:tracePt t="37180" x="4081463" y="3587750"/>
          <p14:tracePt t="37188" x="3725863" y="3194050"/>
          <p14:tracePt t="37196" x="3379788" y="2800350"/>
          <p14:tracePt t="37203" x="2949575" y="2286000"/>
          <p14:tracePt t="37212" x="2555875" y="1911350"/>
          <p14:tracePt t="37220" x="2162175" y="1601788"/>
          <p14:tracePt t="37228" x="1722438" y="1292225"/>
          <p14:tracePt t="37236" x="1273175" y="955675"/>
          <p14:tracePt t="37244" x="768350" y="655638"/>
          <p14:tracePt t="37252" x="252413" y="26193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1C6351-4F3F-97C4-C3D9-D4B971D2C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580" y="2662701"/>
            <a:ext cx="7016428" cy="1325563"/>
          </a:xfrm>
        </p:spPr>
        <p:txBody>
          <a:bodyPr/>
          <a:lstStyle/>
          <a:p>
            <a:r>
              <a:rPr kumimoji="1" lang="en-US" altLang="ja-JP" u="sng">
                <a:solidFill>
                  <a:srgbClr val="00B0F0"/>
                </a:solidFill>
              </a:rPr>
              <a:t>RANS</a:t>
            </a:r>
            <a:r>
              <a:rPr kumimoji="1" lang="en-US" altLang="ja-JP" u="sng"/>
              <a:t>, </a:t>
            </a:r>
            <a:r>
              <a:rPr kumimoji="1" lang="en-US" altLang="ja-JP" u="sng">
                <a:solidFill>
                  <a:srgbClr val="FF0000"/>
                </a:solidFill>
              </a:rPr>
              <a:t>RANS-II</a:t>
            </a:r>
            <a:r>
              <a:rPr kumimoji="1" lang="en-US" altLang="ja-JP" u="sng"/>
              <a:t> experiments</a:t>
            </a:r>
            <a:endParaRPr kumimoji="1" lang="ja-JP" altLang="en-US" u="sng"/>
          </a:p>
        </p:txBody>
      </p:sp>
    </p:spTree>
    <p:extLst>
      <p:ext uri="{BB962C8B-B14F-4D97-AF65-F5344CB8AC3E}">
        <p14:creationId xmlns:p14="http://schemas.microsoft.com/office/powerpoint/2010/main" val="1370710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FBDCEA2-A1C5-F577-8C7F-C356F028D1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3024">
            <a:off x="6940158" y="2169366"/>
            <a:ext cx="3063771" cy="1664842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0F96C276-84CF-15A2-C502-CBB62256F76A}"/>
              </a:ext>
            </a:extLst>
          </p:cNvPr>
          <p:cNvGrpSpPr/>
          <p:nvPr/>
        </p:nvGrpSpPr>
        <p:grpSpPr>
          <a:xfrm>
            <a:off x="1741865" y="2097097"/>
            <a:ext cx="4590194" cy="1961383"/>
            <a:chOff x="2413962" y="2660176"/>
            <a:chExt cx="6120258" cy="2615177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B36B07F9-96FB-04F8-53D5-F3B317DC76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0000"/>
                      </a14:imgEffect>
                      <a14:imgEffect>
                        <a14:brightnessContrast bright="19000" contras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0" t="5986" r="3696" b="50641"/>
            <a:stretch/>
          </p:blipFill>
          <p:spPr>
            <a:xfrm>
              <a:off x="2413962" y="2660176"/>
              <a:ext cx="6082970" cy="2615177"/>
            </a:xfrm>
            <a:prstGeom prst="rect">
              <a:avLst/>
            </a:prstGeom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BEFAE41F-C223-CFBA-8186-13D9E467B27C}"/>
                </a:ext>
              </a:extLst>
            </p:cNvPr>
            <p:cNvSpPr/>
            <p:nvPr/>
          </p:nvSpPr>
          <p:spPr>
            <a:xfrm>
              <a:off x="2682841" y="3967763"/>
              <a:ext cx="1594881" cy="3309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013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Neutron  beamline</a:t>
              </a:r>
              <a:endParaRPr lang="ja-JP" altLang="en-US" sz="1013"/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A17B6E2E-1721-4833-4903-79A74754B06D}"/>
                </a:ext>
              </a:extLst>
            </p:cNvPr>
            <p:cNvSpPr/>
            <p:nvPr/>
          </p:nvSpPr>
          <p:spPr>
            <a:xfrm>
              <a:off x="6729105" y="4343990"/>
              <a:ext cx="513389" cy="3309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013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DTL</a:t>
              </a:r>
              <a:endParaRPr lang="ja-JP" altLang="en-US" sz="1013"/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2BD9C06A-AF27-01C4-35D3-41E1496E6339}"/>
                </a:ext>
              </a:extLst>
            </p:cNvPr>
            <p:cNvSpPr/>
            <p:nvPr/>
          </p:nvSpPr>
          <p:spPr>
            <a:xfrm>
              <a:off x="7391834" y="4170866"/>
              <a:ext cx="543312" cy="3309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013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RFQ</a:t>
              </a:r>
              <a:endParaRPr lang="ja-JP" altLang="en-US" sz="1013"/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C4256B2E-7B33-C47D-329E-56FD426BB83E}"/>
                </a:ext>
              </a:extLst>
            </p:cNvPr>
            <p:cNvSpPr/>
            <p:nvPr/>
          </p:nvSpPr>
          <p:spPr>
            <a:xfrm>
              <a:off x="8081017" y="3997742"/>
              <a:ext cx="453203" cy="330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013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IS</a:t>
              </a:r>
              <a:endParaRPr lang="ja-JP" altLang="en-US" sz="1013"/>
            </a:p>
          </p:txBody>
        </p:sp>
      </p:grp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BCBCCD6-55FE-F7A7-9806-83C896F8442E}"/>
              </a:ext>
            </a:extLst>
          </p:cNvPr>
          <p:cNvSpPr/>
          <p:nvPr/>
        </p:nvSpPr>
        <p:spPr>
          <a:xfrm>
            <a:off x="1741866" y="1293893"/>
            <a:ext cx="2907939" cy="404085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1013" b="1"/>
              <a:t>Visualization of water in corroded region</a:t>
            </a:r>
          </a:p>
          <a:p>
            <a:r>
              <a:rPr lang="en-US" altLang="ja-JP" sz="1013" i="1"/>
              <a:t>(Transmission Radiography)  </a:t>
            </a:r>
            <a:r>
              <a:rPr lang="en-US" altLang="ja-JP" sz="1013" b="1" i="1">
                <a:solidFill>
                  <a:schemeClr val="accent1">
                    <a:lumMod val="75000"/>
                  </a:schemeClr>
                </a:solidFill>
              </a:rPr>
              <a:t>RANS</a:t>
            </a:r>
            <a:endParaRPr lang="ja-JP" altLang="ja-JP" sz="1013" b="1" i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974AACA-70E8-B6C1-B3B9-76F4F3BC48E9}"/>
              </a:ext>
            </a:extLst>
          </p:cNvPr>
          <p:cNvSpPr/>
          <p:nvPr/>
        </p:nvSpPr>
        <p:spPr>
          <a:xfrm>
            <a:off x="3910314" y="1783812"/>
            <a:ext cx="2907939" cy="40408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1013" b="1"/>
              <a:t>Properties in plastic deformation of metals</a:t>
            </a:r>
          </a:p>
          <a:p>
            <a:r>
              <a:rPr lang="en-US" altLang="ja-JP" sz="1013" i="1"/>
              <a:t>(Neutron diffraction)  </a:t>
            </a:r>
            <a:r>
              <a:rPr lang="en-US" altLang="ja-JP" sz="1013" b="1" i="1">
                <a:solidFill>
                  <a:schemeClr val="accent1">
                    <a:lumMod val="75000"/>
                  </a:schemeClr>
                </a:solidFill>
              </a:rPr>
              <a:t>RANS</a:t>
            </a:r>
            <a:endParaRPr lang="ja-JP" altLang="ja-JP" sz="1013" b="1" i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85B17D6-2351-741A-7D97-9CD16DF2A608}"/>
              </a:ext>
            </a:extLst>
          </p:cNvPr>
          <p:cNvSpPr/>
          <p:nvPr/>
        </p:nvSpPr>
        <p:spPr>
          <a:xfrm>
            <a:off x="4163421" y="4191834"/>
            <a:ext cx="2681449" cy="4040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1013" b="1"/>
              <a:t>Detector and dosimeter development</a:t>
            </a:r>
          </a:p>
          <a:p>
            <a:r>
              <a:rPr lang="en-US" altLang="ja-JP" sz="1013" b="1" i="1">
                <a:solidFill>
                  <a:schemeClr val="accent1">
                    <a:lumMod val="75000"/>
                  </a:schemeClr>
                </a:solidFill>
              </a:rPr>
              <a:t>RANS</a:t>
            </a:r>
            <a:r>
              <a:rPr lang="en-US" altLang="ja-JP" sz="1013" b="1" i="1"/>
              <a:t>, </a:t>
            </a:r>
            <a:r>
              <a:rPr lang="en-US" altLang="ja-JP" sz="1013" b="1" i="1">
                <a:solidFill>
                  <a:srgbClr val="FF0000"/>
                </a:solidFill>
              </a:rPr>
              <a:t>RANS-II</a:t>
            </a:r>
            <a:endParaRPr lang="ja-JP" altLang="ja-JP" sz="1013" b="1" i="1">
              <a:solidFill>
                <a:srgbClr val="FF0000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D9F7333-9E25-A5DA-108F-F9CF12E56C09}"/>
              </a:ext>
            </a:extLst>
          </p:cNvPr>
          <p:cNvSpPr/>
          <p:nvPr/>
        </p:nvSpPr>
        <p:spPr>
          <a:xfrm>
            <a:off x="3910314" y="4897189"/>
            <a:ext cx="2896066" cy="5599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1013" b="1"/>
              <a:t>Soundness analysis of reinforced concrete</a:t>
            </a:r>
          </a:p>
          <a:p>
            <a:r>
              <a:rPr lang="en-US" altLang="ja-JP" sz="1013" i="1"/>
              <a:t>(Transmission and backscatter imaging)</a:t>
            </a:r>
          </a:p>
          <a:p>
            <a:r>
              <a:rPr lang="en-US" altLang="ja-JP" sz="1013" b="1" i="1">
                <a:solidFill>
                  <a:schemeClr val="accent1">
                    <a:lumMod val="75000"/>
                  </a:schemeClr>
                </a:solidFill>
              </a:rPr>
              <a:t>RANS</a:t>
            </a:r>
            <a:r>
              <a:rPr lang="en-US" altLang="ja-JP" sz="1013" b="1" i="1"/>
              <a:t>, </a:t>
            </a:r>
            <a:r>
              <a:rPr lang="en-US" altLang="ja-JP" sz="1013" b="1" i="1">
                <a:solidFill>
                  <a:srgbClr val="FF0000"/>
                </a:solidFill>
              </a:rPr>
              <a:t>RANS-II</a:t>
            </a:r>
            <a:endParaRPr lang="ja-JP" altLang="ja-JP" sz="1013" b="1" i="1">
              <a:solidFill>
                <a:srgbClr val="FF0000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3BE0F05-5FA3-F7F7-B3C8-497E4EA94ECF}"/>
              </a:ext>
            </a:extLst>
          </p:cNvPr>
          <p:cNvSpPr/>
          <p:nvPr/>
        </p:nvSpPr>
        <p:spPr>
          <a:xfrm>
            <a:off x="1536575" y="4186500"/>
            <a:ext cx="2615120" cy="4040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1013" b="1"/>
              <a:t>Salinity analysis in concrete  </a:t>
            </a:r>
            <a:r>
              <a:rPr lang="en-US" altLang="ja-JP" sz="1013" i="1"/>
              <a:t>(PGA) </a:t>
            </a:r>
          </a:p>
          <a:p>
            <a:r>
              <a:rPr lang="en-US" altLang="ja-JP" sz="1013" b="1" i="1">
                <a:solidFill>
                  <a:schemeClr val="accent1">
                    <a:lumMod val="75000"/>
                  </a:schemeClr>
                </a:solidFill>
              </a:rPr>
              <a:t>RANS,</a:t>
            </a:r>
            <a:r>
              <a:rPr lang="ja-JP" altLang="en-US" sz="1013" b="1" i="1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ja-JP" sz="1013" b="1" i="1">
                <a:solidFill>
                  <a:schemeClr val="tx1"/>
                </a:solidFill>
              </a:rPr>
              <a:t>RANS-μ</a:t>
            </a:r>
            <a:r>
              <a:rPr lang="ja-JP" altLang="en-US" sz="675" b="1">
                <a:solidFill>
                  <a:schemeClr val="tx1"/>
                </a:solidFill>
              </a:rPr>
              <a:t>（</a:t>
            </a:r>
            <a:r>
              <a:rPr lang="en-US" altLang="ja-JP" sz="675" b="1">
                <a:solidFill>
                  <a:schemeClr val="tx1"/>
                </a:solidFill>
              </a:rPr>
              <a:t>RI source</a:t>
            </a:r>
            <a:r>
              <a:rPr lang="ja-JP" altLang="en-US" sz="675" b="1">
                <a:solidFill>
                  <a:schemeClr val="tx1"/>
                </a:solidFill>
              </a:rPr>
              <a:t>）</a:t>
            </a:r>
            <a:endParaRPr lang="ja-JP" altLang="ja-JP" sz="675" b="1">
              <a:solidFill>
                <a:schemeClr val="tx1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4FFE316-D7B7-AF70-3B5C-31C0BB4BA58D}"/>
              </a:ext>
            </a:extLst>
          </p:cNvPr>
          <p:cNvSpPr/>
          <p:nvPr/>
        </p:nvSpPr>
        <p:spPr>
          <a:xfrm>
            <a:off x="9056648" y="2461814"/>
            <a:ext cx="339902" cy="248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13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endParaRPr lang="ja-JP" altLang="en-US" sz="1013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0E5102D-8599-E4A8-C548-B3E19BA9C11A}"/>
              </a:ext>
            </a:extLst>
          </p:cNvPr>
          <p:cNvSpPr/>
          <p:nvPr/>
        </p:nvSpPr>
        <p:spPr>
          <a:xfrm>
            <a:off x="8609765" y="3010914"/>
            <a:ext cx="407484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13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RFQ</a:t>
            </a:r>
            <a:endParaRPr lang="ja-JP" altLang="en-US" sz="1013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022D6F87-2934-4BA1-74AF-6C4DAE6D5509}"/>
              </a:ext>
            </a:extLst>
          </p:cNvPr>
          <p:cNvSpPr/>
          <p:nvPr/>
        </p:nvSpPr>
        <p:spPr>
          <a:xfrm>
            <a:off x="4587296" y="2250596"/>
            <a:ext cx="688009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13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Amplifier</a:t>
            </a:r>
            <a:endParaRPr lang="ja-JP" altLang="en-US" sz="1013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F1CAB0F-E779-EC4E-68C9-42BF3F8132E8}"/>
              </a:ext>
            </a:extLst>
          </p:cNvPr>
          <p:cNvSpPr/>
          <p:nvPr/>
        </p:nvSpPr>
        <p:spPr>
          <a:xfrm>
            <a:off x="8148703" y="3409135"/>
            <a:ext cx="688009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13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Amplifier</a:t>
            </a:r>
            <a:endParaRPr lang="ja-JP" altLang="en-US" sz="1013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2E2DD034-4366-02C6-D422-A0F07A212A72}"/>
              </a:ext>
            </a:extLst>
          </p:cNvPr>
          <p:cNvSpPr/>
          <p:nvPr/>
        </p:nvSpPr>
        <p:spPr>
          <a:xfrm>
            <a:off x="3288514" y="2631353"/>
            <a:ext cx="530915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13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</a:t>
            </a:r>
            <a:endParaRPr lang="ja-JP" altLang="en-US" sz="1013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6002D42C-7585-A4BF-89BA-A8D06F76D262}"/>
              </a:ext>
            </a:extLst>
          </p:cNvPr>
          <p:cNvSpPr/>
          <p:nvPr/>
        </p:nvSpPr>
        <p:spPr>
          <a:xfrm>
            <a:off x="7594216" y="2526280"/>
            <a:ext cx="530915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13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</a:t>
            </a:r>
            <a:endParaRPr lang="ja-JP" altLang="en-US" sz="1013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C46A016C-3C9D-B59E-76CF-7A914F1C41BE}"/>
              </a:ext>
            </a:extLst>
          </p:cNvPr>
          <p:cNvSpPr/>
          <p:nvPr/>
        </p:nvSpPr>
        <p:spPr>
          <a:xfrm>
            <a:off x="7150344" y="1360971"/>
            <a:ext cx="3381473" cy="7158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1013" b="1"/>
              <a:t>Parameter study for the development of a portable onboard neutron source</a:t>
            </a:r>
          </a:p>
          <a:p>
            <a:r>
              <a:rPr lang="en-US" altLang="ja-JP" sz="1013" b="1" i="1">
                <a:solidFill>
                  <a:srgbClr val="FF0000"/>
                </a:solidFill>
              </a:rPr>
              <a:t>RANS-II</a:t>
            </a:r>
            <a:r>
              <a:rPr lang="ja-JP" altLang="en-US" sz="1013" b="1" i="1">
                <a:solidFill>
                  <a:srgbClr val="FF0000"/>
                </a:solidFill>
              </a:rPr>
              <a:t>　</a:t>
            </a:r>
            <a:r>
              <a:rPr lang="ja-JP" altLang="en-US" sz="1013" b="1" i="1">
                <a:solidFill>
                  <a:schemeClr val="tx1"/>
                </a:solidFill>
              </a:rPr>
              <a:t>→</a:t>
            </a:r>
            <a:r>
              <a:rPr lang="ja-JP" altLang="en-US" sz="1013" b="1" i="1">
                <a:solidFill>
                  <a:srgbClr val="FF0000"/>
                </a:solidFill>
              </a:rPr>
              <a:t>　</a:t>
            </a:r>
            <a:r>
              <a:rPr lang="en-US" altLang="ja-JP" sz="1013" b="1" i="1">
                <a:solidFill>
                  <a:schemeClr val="tx1"/>
                </a:solidFill>
              </a:rPr>
              <a:t>Examination of conditions for the production of  </a:t>
            </a:r>
            <a:r>
              <a:rPr lang="en-US" altLang="ja-JP" sz="1013" b="1" i="1">
                <a:solidFill>
                  <a:srgbClr val="7030A0"/>
                </a:solidFill>
              </a:rPr>
              <a:t>RANS-III</a:t>
            </a:r>
            <a:endParaRPr lang="ja-JP" altLang="ja-JP" sz="1013" b="1" i="1">
              <a:solidFill>
                <a:srgbClr val="7030A0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7D38C65-CD4F-E581-9DA6-B0E814EE2DB1}"/>
              </a:ext>
            </a:extLst>
          </p:cNvPr>
          <p:cNvSpPr txBox="1"/>
          <p:nvPr/>
        </p:nvSpPr>
        <p:spPr>
          <a:xfrm>
            <a:off x="1955043" y="2495957"/>
            <a:ext cx="126188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700">
                <a:solidFill>
                  <a:srgbClr val="00B0F0"/>
                </a:solidFill>
                <a:latin typeface="Arial Black" panose="020B0A04020102020204" pitchFamily="34" charset="0"/>
              </a:rPr>
              <a:t>RANS</a:t>
            </a:r>
            <a:endParaRPr kumimoji="1" lang="ja-JP" altLang="en-US" sz="270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30E5314-42C8-8172-D818-C0BF03A8F199}"/>
              </a:ext>
            </a:extLst>
          </p:cNvPr>
          <p:cNvSpPr txBox="1"/>
          <p:nvPr/>
        </p:nvSpPr>
        <p:spPr>
          <a:xfrm>
            <a:off x="9002836" y="3199883"/>
            <a:ext cx="164660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700">
                <a:solidFill>
                  <a:srgbClr val="FF0000"/>
                </a:solidFill>
                <a:latin typeface="Arial Black" panose="020B0A04020102020204" pitchFamily="34" charset="0"/>
              </a:rPr>
              <a:t>RANS-II</a:t>
            </a:r>
            <a:endParaRPr kumimoji="1" lang="ja-JP" altLang="en-US" sz="270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6799559-B9DB-9B08-469F-850252AFF052}"/>
              </a:ext>
            </a:extLst>
          </p:cNvPr>
          <p:cNvSpPr/>
          <p:nvPr/>
        </p:nvSpPr>
        <p:spPr>
          <a:xfrm>
            <a:off x="6989432" y="4162276"/>
            <a:ext cx="2817815" cy="4040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1013" b="1"/>
              <a:t>Hydrogen implantation for metals</a:t>
            </a:r>
          </a:p>
          <a:p>
            <a:r>
              <a:rPr lang="en-US" altLang="ja-JP" sz="1013" b="1" i="1">
                <a:solidFill>
                  <a:srgbClr val="FF0000"/>
                </a:solidFill>
              </a:rPr>
              <a:t>RANS-II</a:t>
            </a:r>
            <a:endParaRPr lang="ja-JP" altLang="ja-JP" sz="1013" b="1" i="1">
              <a:solidFill>
                <a:srgbClr val="FF0000"/>
              </a:solidFill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7EC5EEA1-C222-27CC-8303-5A19FB6B6137}"/>
              </a:ext>
            </a:extLst>
          </p:cNvPr>
          <p:cNvSpPr/>
          <p:nvPr/>
        </p:nvSpPr>
        <p:spPr>
          <a:xfrm>
            <a:off x="1681037" y="4905289"/>
            <a:ext cx="1972121" cy="55996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1013" b="1"/>
              <a:t>Cold neutron source development</a:t>
            </a:r>
          </a:p>
          <a:p>
            <a:r>
              <a:rPr lang="en-US" altLang="ja-JP" sz="1013" b="1" i="1">
                <a:solidFill>
                  <a:schemeClr val="accent1">
                    <a:lumMod val="75000"/>
                  </a:schemeClr>
                </a:solidFill>
              </a:rPr>
              <a:t>RANS</a:t>
            </a:r>
            <a:endParaRPr lang="ja-JP" altLang="ja-JP" sz="1013" b="1" i="1">
              <a:solidFill>
                <a:srgbClr val="FF0000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601A21DE-D54B-E08B-DC18-2241DFB9EA9F}"/>
              </a:ext>
            </a:extLst>
          </p:cNvPr>
          <p:cNvSpPr/>
          <p:nvPr/>
        </p:nvSpPr>
        <p:spPr>
          <a:xfrm>
            <a:off x="6989431" y="4921973"/>
            <a:ext cx="3400124" cy="4040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1013" b="1">
                <a:solidFill>
                  <a:schemeClr val="tx1"/>
                </a:solidFill>
              </a:rPr>
              <a:t>Prompt gamma and activation gamma imaging</a:t>
            </a:r>
          </a:p>
          <a:p>
            <a:r>
              <a:rPr lang="en-US" altLang="ja-JP" sz="1013" b="1" i="1">
                <a:solidFill>
                  <a:srgbClr val="FF0000"/>
                </a:solidFill>
              </a:rPr>
              <a:t>RANS-II</a:t>
            </a:r>
            <a:endParaRPr lang="ja-JP" altLang="ja-JP" sz="1013" b="1" i="1">
              <a:solidFill>
                <a:srgbClr val="FF0000"/>
              </a:solidFill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4606812C-7C7B-E96A-2CA8-183A8B36EB5D}"/>
              </a:ext>
            </a:extLst>
          </p:cNvPr>
          <p:cNvSpPr/>
          <p:nvPr/>
        </p:nvSpPr>
        <p:spPr>
          <a:xfrm>
            <a:off x="1822656" y="2105731"/>
            <a:ext cx="1968191" cy="404085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1013" b="1"/>
              <a:t>Properties of soft materials </a:t>
            </a:r>
          </a:p>
          <a:p>
            <a:r>
              <a:rPr lang="ja-JP" altLang="en-US" sz="1013" i="1"/>
              <a:t>（</a:t>
            </a:r>
            <a:r>
              <a:rPr lang="en-US" altLang="ja-JP" sz="1013" i="1"/>
              <a:t>SANS</a:t>
            </a:r>
            <a:r>
              <a:rPr lang="ja-JP" altLang="en-US" sz="1013" i="1"/>
              <a:t>）  </a:t>
            </a:r>
            <a:r>
              <a:rPr lang="en-US" altLang="ja-JP" sz="1013" b="1" i="1">
                <a:solidFill>
                  <a:schemeClr val="accent1">
                    <a:lumMod val="75000"/>
                  </a:schemeClr>
                </a:solidFill>
              </a:rPr>
              <a:t>RANS</a:t>
            </a:r>
            <a:endParaRPr lang="ja-JP" altLang="ja-JP" sz="1013" b="1" i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4D4E80D-52BA-7F2E-39D3-C0F1B56BD7FD}"/>
              </a:ext>
            </a:extLst>
          </p:cNvPr>
          <p:cNvSpPr txBox="1"/>
          <p:nvPr/>
        </p:nvSpPr>
        <p:spPr>
          <a:xfrm>
            <a:off x="1701580" y="271524"/>
            <a:ext cx="4854727" cy="5661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079">
                <a:solidFill>
                  <a:srgbClr val="0070C0"/>
                </a:solidFill>
              </a:rPr>
              <a:t>RANS</a:t>
            </a:r>
            <a:r>
              <a:rPr kumimoji="1" lang="en-US" altLang="ja-JP" sz="3079"/>
              <a:t>, </a:t>
            </a:r>
            <a:r>
              <a:rPr kumimoji="1" lang="en-US" altLang="ja-JP" sz="3079">
                <a:solidFill>
                  <a:srgbClr val="FF0000"/>
                </a:solidFill>
              </a:rPr>
              <a:t>RANS-II</a:t>
            </a:r>
            <a:r>
              <a:rPr kumimoji="1" lang="ja-JP" altLang="en-US" sz="3079"/>
              <a:t> </a:t>
            </a:r>
            <a:r>
              <a:rPr kumimoji="1" lang="en-US" altLang="ja-JP" sz="3079"/>
              <a:t>Latest Themes</a:t>
            </a:r>
            <a:endParaRPr kumimoji="1" lang="ja-JP" altLang="en-US" sz="3079"/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0D22B165-DD6B-9A33-E472-4685255EA7B4}"/>
              </a:ext>
            </a:extLst>
          </p:cNvPr>
          <p:cNvGrpSpPr/>
          <p:nvPr/>
        </p:nvGrpSpPr>
        <p:grpSpPr>
          <a:xfrm>
            <a:off x="192775" y="6223921"/>
            <a:ext cx="11561196" cy="437978"/>
            <a:chOff x="192775" y="6223921"/>
            <a:chExt cx="11561196" cy="437978"/>
          </a:xfrm>
        </p:grpSpPr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05634FB8-DD87-6143-32B4-A43779218F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996" b="40419"/>
            <a:stretch/>
          </p:blipFill>
          <p:spPr bwMode="auto">
            <a:xfrm>
              <a:off x="192775" y="6223921"/>
              <a:ext cx="1586395" cy="437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79519486-DC0C-D9A0-86D3-A3AD07D06D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6927" y="6223921"/>
              <a:ext cx="337044" cy="335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34EF3DA4-A6A1-E4B4-ED9F-203E5C6B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7069" y="6275065"/>
              <a:ext cx="1051962" cy="3346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40716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テーマ">
  <a:themeElements>
    <a:clrScheme name="Office 2013 - 2022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179</TotalTime>
  <Words>1071</Words>
  <Application>Microsoft Office PowerPoint</Application>
  <PresentationFormat>ワイド画面</PresentationFormat>
  <Paragraphs>300</Paragraphs>
  <Slides>21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34" baseType="lpstr">
      <vt:lpstr>HGS創英角ｺﾞｼｯｸUB</vt:lpstr>
      <vt:lpstr>ＭＳ Ｐゴシック</vt:lpstr>
      <vt:lpstr>メイリオ</vt:lpstr>
      <vt:lpstr>游ゴシック</vt:lpstr>
      <vt:lpstr>Arial</vt:lpstr>
      <vt:lpstr>Arial Black</vt:lpstr>
      <vt:lpstr>Calibri</vt:lpstr>
      <vt:lpstr>Calibri Light</vt:lpstr>
      <vt:lpstr>Roboto</vt:lpstr>
      <vt:lpstr>Symbol</vt:lpstr>
      <vt:lpstr>Times New Roman</vt:lpstr>
      <vt:lpstr>Wingdings</vt:lpstr>
      <vt:lpstr>Office 2013 - 2022 テーマ</vt:lpstr>
      <vt:lpstr>PowerPoint プレゼンテーション</vt:lpstr>
      <vt:lpstr>RIKEN Accelerator-driven Neutron Systems (RANS)</vt:lpstr>
      <vt:lpstr> RIKEN Accelerator-driven compact Neutron Source RANS and RANS-II</vt:lpstr>
      <vt:lpstr>PowerPoint プレゼンテーション</vt:lpstr>
      <vt:lpstr>RANS</vt:lpstr>
      <vt:lpstr>PowerPoint プレゼンテーション</vt:lpstr>
      <vt:lpstr>PowerPoint プレゼンテーション</vt:lpstr>
      <vt:lpstr>RANS, RANS-II experiments</vt:lpstr>
      <vt:lpstr>PowerPoint プレゼンテーション</vt:lpstr>
      <vt:lpstr>Safety Assessment of Aging Infrastructure and RANS-III Development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Tomohiro Kobayashi</dc:creator>
  <cp:lastModifiedBy>Tomohiro Kobayashi</cp:lastModifiedBy>
  <cp:revision>2</cp:revision>
  <cp:lastPrinted>2023-12-11T15:19:40Z</cp:lastPrinted>
  <dcterms:created xsi:type="dcterms:W3CDTF">2016-10-20T03:36:19Z</dcterms:created>
  <dcterms:modified xsi:type="dcterms:W3CDTF">2025-02-25T20:21:14Z</dcterms:modified>
</cp:coreProperties>
</file>