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1"/>
    <p:sldMasterId id="2147485342" r:id="rId2"/>
    <p:sldMasterId id="2147485457" r:id="rId3"/>
    <p:sldMasterId id="2147487985" r:id="rId4"/>
  </p:sldMasterIdLst>
  <p:notesMasterIdLst>
    <p:notesMasterId r:id="rId37"/>
  </p:notesMasterIdLst>
  <p:handoutMasterIdLst>
    <p:handoutMasterId r:id="rId38"/>
  </p:handoutMasterIdLst>
  <p:sldIdLst>
    <p:sldId id="1896" r:id="rId5"/>
    <p:sldId id="1869" r:id="rId6"/>
    <p:sldId id="1872" r:id="rId7"/>
    <p:sldId id="1880" r:id="rId8"/>
    <p:sldId id="1750" r:id="rId9"/>
    <p:sldId id="340" r:id="rId10"/>
    <p:sldId id="274" r:id="rId11"/>
    <p:sldId id="1876" r:id="rId12"/>
    <p:sldId id="1311" r:id="rId13"/>
    <p:sldId id="410" r:id="rId14"/>
    <p:sldId id="1901" r:id="rId15"/>
    <p:sldId id="1905" r:id="rId16"/>
    <p:sldId id="261" r:id="rId17"/>
    <p:sldId id="262" r:id="rId18"/>
    <p:sldId id="264" r:id="rId19"/>
    <p:sldId id="1873" r:id="rId20"/>
    <p:sldId id="336" r:id="rId21"/>
    <p:sldId id="1906" r:id="rId22"/>
    <p:sldId id="1902" r:id="rId23"/>
    <p:sldId id="341" r:id="rId24"/>
    <p:sldId id="346" r:id="rId25"/>
    <p:sldId id="1904" r:id="rId26"/>
    <p:sldId id="1889" r:id="rId27"/>
    <p:sldId id="1903" r:id="rId28"/>
    <p:sldId id="348" r:id="rId29"/>
    <p:sldId id="1882" r:id="rId30"/>
    <p:sldId id="1899" r:id="rId31"/>
    <p:sldId id="1868" r:id="rId32"/>
    <p:sldId id="302" r:id="rId33"/>
    <p:sldId id="269" r:id="rId34"/>
    <p:sldId id="1865" r:id="rId35"/>
    <p:sldId id="1867" r:id="rId3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00B0F0"/>
    <a:srgbClr val="000000"/>
    <a:srgbClr val="C00000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386" autoAdjust="0"/>
  </p:normalViewPr>
  <p:slideViewPr>
    <p:cSldViewPr snapToGrid="0" snapToObjects="1">
      <p:cViewPr>
        <p:scale>
          <a:sx n="80" d="100"/>
          <a:sy n="80" d="100"/>
        </p:scale>
        <p:origin x="330" y="3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848"/>
    </p:cViewPr>
  </p:sorterViewPr>
  <p:notesViewPr>
    <p:cSldViewPr snapToGrid="0" snapToObjects="1">
      <p:cViewPr varScale="1">
        <p:scale>
          <a:sx n="86" d="100"/>
          <a:sy n="86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SANS Yield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89841522282434"/>
          <c:y val="0.1442119842582886"/>
          <c:w val="0.69664743611920754"/>
          <c:h val="0.66057252222338148"/>
        </c:manualLayout>
      </c:layout>
      <c:scatterChart>
        <c:scatterStyle val="lineMarker"/>
        <c:varyColors val="0"/>
        <c:ser>
          <c:idx val="0"/>
          <c:order val="0"/>
          <c:tx>
            <c:v>Stage 1</c:v>
          </c:tx>
          <c:spPr>
            <a:ln w="254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Sheet1!$G$64:$G$68</c:f>
              <c:numCache>
                <c:formatCode>General</c:formatCode>
                <c:ptCount val="5"/>
                <c:pt idx="0">
                  <c:v>1.9E-2</c:v>
                </c:pt>
                <c:pt idx="1">
                  <c:v>0.01</c:v>
                </c:pt>
                <c:pt idx="2">
                  <c:v>5.7000000000000002E-3</c:v>
                </c:pt>
                <c:pt idx="3">
                  <c:v>4.1999999999999997E-3</c:v>
                </c:pt>
                <c:pt idx="4">
                  <c:v>2.8999999999999998E-3</c:v>
                </c:pt>
              </c:numCache>
            </c:numRef>
          </c:xVal>
          <c:yVal>
            <c:numRef>
              <c:f>Sheet1!$J$64:$J$68</c:f>
              <c:numCache>
                <c:formatCode>0.00E+00</c:formatCode>
                <c:ptCount val="5"/>
                <c:pt idx="0">
                  <c:v>224000</c:v>
                </c:pt>
                <c:pt idx="1">
                  <c:v>124000</c:v>
                </c:pt>
                <c:pt idx="2">
                  <c:v>30800</c:v>
                </c:pt>
                <c:pt idx="3">
                  <c:v>13600</c:v>
                </c:pt>
                <c:pt idx="4">
                  <c:v>4800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79-4958-87B0-DE52F606E81B}"/>
            </c:ext>
          </c:extLst>
        </c:ser>
        <c:ser>
          <c:idx val="1"/>
          <c:order val="1"/>
          <c:tx>
            <c:v>Stage 2</c:v>
          </c:tx>
          <c:spPr>
            <a:ln w="254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Sheet1!$G$64:$G$68</c:f>
              <c:numCache>
                <c:formatCode>General</c:formatCode>
                <c:ptCount val="5"/>
                <c:pt idx="0">
                  <c:v>1.9E-2</c:v>
                </c:pt>
                <c:pt idx="1">
                  <c:v>0.01</c:v>
                </c:pt>
                <c:pt idx="2">
                  <c:v>5.7000000000000002E-3</c:v>
                </c:pt>
                <c:pt idx="3">
                  <c:v>4.1999999999999997E-3</c:v>
                </c:pt>
                <c:pt idx="4">
                  <c:v>2.8999999999999998E-3</c:v>
                </c:pt>
              </c:numCache>
            </c:numRef>
          </c:xVal>
          <c:yVal>
            <c:numRef>
              <c:f>Sheet1!$K$64:$K$68</c:f>
              <c:numCache>
                <c:formatCode>0.00E+00</c:formatCode>
                <c:ptCount val="5"/>
                <c:pt idx="0">
                  <c:v>560000</c:v>
                </c:pt>
                <c:pt idx="1">
                  <c:v>310000</c:v>
                </c:pt>
                <c:pt idx="2">
                  <c:v>77000</c:v>
                </c:pt>
                <c:pt idx="3">
                  <c:v>34000</c:v>
                </c:pt>
                <c:pt idx="4">
                  <c:v>12000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79-4958-87B0-DE52F606E81B}"/>
            </c:ext>
          </c:extLst>
        </c:ser>
        <c:ser>
          <c:idx val="2"/>
          <c:order val="2"/>
          <c:tx>
            <c:v>Stage 3</c:v>
          </c:tx>
          <c:spPr>
            <a:ln w="25400" cap="rnd">
              <a:solidFill>
                <a:srgbClr val="00B050"/>
              </a:solidFill>
              <a:prstDash val="dash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Sheet1!$G$64:$G$68</c:f>
              <c:numCache>
                <c:formatCode>General</c:formatCode>
                <c:ptCount val="5"/>
                <c:pt idx="0">
                  <c:v>1.9E-2</c:v>
                </c:pt>
                <c:pt idx="1">
                  <c:v>0.01</c:v>
                </c:pt>
                <c:pt idx="2">
                  <c:v>5.7000000000000002E-3</c:v>
                </c:pt>
                <c:pt idx="3">
                  <c:v>4.1999999999999997E-3</c:v>
                </c:pt>
                <c:pt idx="4">
                  <c:v>2.8999999999999998E-3</c:v>
                </c:pt>
              </c:numCache>
            </c:numRef>
          </c:xVal>
          <c:yVal>
            <c:numRef>
              <c:f>Sheet1!$L$64:$L$68</c:f>
              <c:numCache>
                <c:formatCode>0.00E+00</c:formatCode>
                <c:ptCount val="5"/>
                <c:pt idx="0">
                  <c:v>1120000</c:v>
                </c:pt>
                <c:pt idx="1">
                  <c:v>620000</c:v>
                </c:pt>
                <c:pt idx="2">
                  <c:v>154000</c:v>
                </c:pt>
                <c:pt idx="3">
                  <c:v>68000</c:v>
                </c:pt>
                <c:pt idx="4">
                  <c:v>24000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79-4958-87B0-DE52F606E81B}"/>
            </c:ext>
          </c:extLst>
        </c:ser>
        <c:ser>
          <c:idx val="3"/>
          <c:order val="3"/>
          <c:tx>
            <c:v>LOQ ISIS</c:v>
          </c:tx>
          <c:spPr>
            <a:ln w="25400" cap="rnd">
              <a:noFill/>
              <a:round/>
            </a:ln>
            <a:effectLst/>
          </c:spPr>
          <c:marker>
            <c:symbol val="x"/>
            <c:size val="10"/>
            <c:spPr>
              <a:solidFill>
                <a:srgbClr val="7030A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Sheet1!$G$69</c:f>
              <c:numCache>
                <c:formatCode>General</c:formatCode>
                <c:ptCount val="1"/>
                <c:pt idx="0">
                  <c:v>6.0000000000000001E-3</c:v>
                </c:pt>
              </c:numCache>
            </c:numRef>
          </c:xVal>
          <c:yVal>
            <c:numRef>
              <c:f>Sheet1!$J$69</c:f>
              <c:numCache>
                <c:formatCode>0.00E+00</c:formatCode>
                <c:ptCount val="1"/>
                <c:pt idx="0">
                  <c:v>200000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279-4958-87B0-DE52F606E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273200"/>
        <c:axId val="125284720"/>
      </c:scatterChart>
      <c:valAx>
        <c:axId val="125273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Qmin (1/Å)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84720"/>
        <c:crosses val="autoZero"/>
        <c:crossBetween val="midCat"/>
      </c:valAx>
      <c:valAx>
        <c:axId val="125284720"/>
        <c:scaling>
          <c:logBase val="10"/>
          <c:orientation val="minMax"/>
          <c:max val="1000000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flux at sample (n/cm2/s)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7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107080682774297"/>
          <c:y val="0.49717028992107609"/>
          <c:w val="0.21726713613531148"/>
          <c:h val="0.30123439615830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Why is there a neutron gap?</a:t>
            </a:r>
          </a:p>
          <a:p>
            <a:r>
              <a:rPr lang="en-CA"/>
              <a:t>Who is affected?</a:t>
            </a:r>
          </a:p>
          <a:p>
            <a:r>
              <a:rPr lang="en-CA"/>
              <a:t>What is available?</a:t>
            </a:r>
          </a:p>
          <a:p>
            <a:r>
              <a:rPr lang="en-CA"/>
              <a:t>Highlight the fact that this is a problem, worldwide</a:t>
            </a:r>
          </a:p>
          <a:p>
            <a:r>
              <a:rPr lang="en-CA"/>
              <a:t>What is there a demand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D4500-6C47-407C-918D-5D23A7D427C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707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2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10 MeV proton linear accelerator (RFQ+DTL) and multiple target stations.</a:t>
            </a:r>
          </a:p>
          <a:p>
            <a:r>
              <a:rPr lang="en-US" sz="1200"/>
              <a:t>Peak beam intensity required is 10 mA  with duty factor of up to 5% (0.5 mA average).</a:t>
            </a:r>
          </a:p>
          <a:p>
            <a:r>
              <a:rPr lang="en-US" sz="1200"/>
              <a:t>A pulsed switchyard in the high energy beam transport (HEBT) to distribute the beam to each of the three end stations simultaneously.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D4500-6C47-407C-918D-5D23A7D427C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01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15223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586267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104196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66902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62008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19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140041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2835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351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317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619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2341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6519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54733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0571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05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12092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997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6108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586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0258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14360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679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6794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9508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83778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887966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171559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027424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5957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858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360859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85386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269261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975556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000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138058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342916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57463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8470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150119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803345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53230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66320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453213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213839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160949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1287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959250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33786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309019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170446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677631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836482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116012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506602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123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79932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08963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8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74041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6329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56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281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24632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8821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7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3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8707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404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057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969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6684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3098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7072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90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971777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725016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558027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02097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373789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572226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483529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877565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840680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351123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581319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22597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403290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02992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721677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793419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26338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16398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93544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1304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94361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90586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96720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2833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39167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84637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382940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9041836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1204239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233035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1282-EE3A-4150-AEF8-17B07F17096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969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520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07B6A-307E-4A5C-B6A5-96A770A7F753}" type="datetimeFigureOut">
              <a:rPr lang="en-CA" smtClean="0"/>
              <a:t>2025-02-24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577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85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5450-1994-431A-A7A8-6D752508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B82B5-A3D3-4485-A47F-07ED23A8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925E-E41C-409C-B14E-074D8B0E6B5F}" type="datetimeFigureOut">
              <a:rPr lang="en-CA" smtClean="0"/>
              <a:t>2025-02-24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70693-3917-4CA0-AB31-8331F8E0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D27F3-2471-4516-BD7E-2A0AD93E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2335-A7F9-45F9-B303-59B36ECADC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353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DE45-AE86-897F-3979-CF0758764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600" y="586800"/>
            <a:ext cx="10533600" cy="1047600"/>
          </a:xfrm>
          <a:solidFill>
            <a:srgbClr val="0070C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508D5-DC7B-70F3-3D79-5A8BC3CF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C77C5-2E36-D1B0-8925-21A4D8A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1EAD561-0AF4-411F-B796-5951EE43BD3F}" type="datetime1">
              <a:rPr lang="en-CA" smtClean="0"/>
              <a:pPr/>
              <a:t>2025-02-24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48419-C10C-1720-B8B2-F43699C03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2A4D7-4247-9938-2C6D-D24301EA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85273E2-0FF0-46E1-9E2C-51B81A841DD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4848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SAC-I IH ca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580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B1B79-5956-4E84-9500-79CB1C04F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AEAB7-EBCB-F61E-46E0-203B9700A3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8CC8447-3EEB-1F99-B13B-CBDE8D69F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CA99D2-2A72-CEF7-108A-97EF05857710}"/>
              </a:ext>
            </a:extLst>
          </p:cNvPr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AF717-930E-320B-F7D2-F87371E6340F}"/>
              </a:ext>
            </a:extLst>
          </p:cNvPr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1" name="Picture 10" descr="A close-up of a copper machine&#10;&#10;Description automatically generated">
            <a:extLst>
              <a:ext uri="{FF2B5EF4-FFF2-40B4-BE49-F238E27FC236}">
                <a16:creationId xmlns:a16="http://schemas.microsoft.com/office/drawing/2014/main" id="{482F341F-3A0F-8BE3-0700-7C4548DDF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2365" y="979688"/>
            <a:ext cx="6551323" cy="49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5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98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1098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0427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73380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2025-02-24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503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541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4884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19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8866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767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40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4826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458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5380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69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8705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9666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577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780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94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3072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04867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017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60436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9595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10732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945052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28294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97180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14242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6070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9052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423746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0371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8154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09522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092286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52565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90295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56819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049626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32364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1182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697782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937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46.xml"/><Relationship Id="rId47" Type="http://schemas.openxmlformats.org/officeDocument/2006/relationships/slideLayout" Target="../slideLayouts/slideLayout151.xml"/><Relationship Id="rId50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40" Type="http://schemas.openxmlformats.org/officeDocument/2006/relationships/slideLayout" Target="../slideLayouts/slideLayout144.xml"/><Relationship Id="rId45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4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48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47.xml"/><Relationship Id="rId48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12.xml"/><Relationship Id="rId51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9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176.xml"/><Relationship Id="rId34" Type="http://schemas.openxmlformats.org/officeDocument/2006/relationships/slideLayout" Target="../slideLayouts/slideLayout189.xml"/><Relationship Id="rId42" Type="http://schemas.openxmlformats.org/officeDocument/2006/relationships/slideLayout" Target="../slideLayouts/slideLayout197.xml"/><Relationship Id="rId47" Type="http://schemas.openxmlformats.org/officeDocument/2006/relationships/slideLayout" Target="../slideLayouts/slideLayout202.xml"/><Relationship Id="rId50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9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32" Type="http://schemas.openxmlformats.org/officeDocument/2006/relationships/slideLayout" Target="../slideLayouts/slideLayout187.xml"/><Relationship Id="rId37" Type="http://schemas.openxmlformats.org/officeDocument/2006/relationships/slideLayout" Target="../slideLayouts/slideLayout192.xml"/><Relationship Id="rId40" Type="http://schemas.openxmlformats.org/officeDocument/2006/relationships/slideLayout" Target="../slideLayouts/slideLayout195.xml"/><Relationship Id="rId45" Type="http://schemas.openxmlformats.org/officeDocument/2006/relationships/slideLayout" Target="../slideLayouts/slideLayout200.xml"/><Relationship Id="rId53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31" Type="http://schemas.openxmlformats.org/officeDocument/2006/relationships/slideLayout" Target="../slideLayouts/slideLayout186.xml"/><Relationship Id="rId44" Type="http://schemas.openxmlformats.org/officeDocument/2006/relationships/slideLayout" Target="../slideLayouts/slideLayout199.xml"/><Relationship Id="rId52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Relationship Id="rId30" Type="http://schemas.openxmlformats.org/officeDocument/2006/relationships/slideLayout" Target="../slideLayouts/slideLayout185.xml"/><Relationship Id="rId35" Type="http://schemas.openxmlformats.org/officeDocument/2006/relationships/slideLayout" Target="../slideLayouts/slideLayout190.xml"/><Relationship Id="rId43" Type="http://schemas.openxmlformats.org/officeDocument/2006/relationships/slideLayout" Target="../slideLayouts/slideLayout198.xml"/><Relationship Id="rId48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163.xml"/><Relationship Id="rId51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33" Type="http://schemas.openxmlformats.org/officeDocument/2006/relationships/slideLayout" Target="../slideLayouts/slideLayout188.xml"/><Relationship Id="rId38" Type="http://schemas.openxmlformats.org/officeDocument/2006/relationships/slideLayout" Target="../slideLayouts/slideLayout193.xml"/><Relationship Id="rId4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175.xml"/><Relationship Id="rId41" Type="http://schemas.openxmlformats.org/officeDocument/2006/relationships/slideLayout" Target="../slideLayouts/slideLayout196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slideLayout" Target="../slideLayouts/slideLayout183.xml"/><Relationship Id="rId36" Type="http://schemas.openxmlformats.org/officeDocument/2006/relationships/slideLayout" Target="../slideLayouts/slideLayout191.xml"/><Relationship Id="rId49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929" r:id="rId51"/>
    <p:sldLayoutId id="2147488039" r:id="rId52"/>
    <p:sldLayoutId id="2147488040" r:id="rId53"/>
    <p:sldLayoutId id="2147488041" r:id="rId5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89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  <p:sldLayoutId id="2147485354" r:id="rId12"/>
    <p:sldLayoutId id="2147485355" r:id="rId13"/>
    <p:sldLayoutId id="2147485356" r:id="rId14"/>
    <p:sldLayoutId id="2147485357" r:id="rId15"/>
    <p:sldLayoutId id="2147485358" r:id="rId16"/>
    <p:sldLayoutId id="2147485359" r:id="rId17"/>
    <p:sldLayoutId id="2147485360" r:id="rId18"/>
    <p:sldLayoutId id="2147485361" r:id="rId19"/>
    <p:sldLayoutId id="2147485362" r:id="rId20"/>
    <p:sldLayoutId id="2147485363" r:id="rId21"/>
    <p:sldLayoutId id="2147485364" r:id="rId22"/>
    <p:sldLayoutId id="2147485365" r:id="rId23"/>
    <p:sldLayoutId id="2147485366" r:id="rId24"/>
    <p:sldLayoutId id="2147485367" r:id="rId25"/>
    <p:sldLayoutId id="2147485368" r:id="rId26"/>
    <p:sldLayoutId id="2147485369" r:id="rId27"/>
    <p:sldLayoutId id="2147485370" r:id="rId28"/>
    <p:sldLayoutId id="2147485371" r:id="rId29"/>
    <p:sldLayoutId id="2147485372" r:id="rId30"/>
    <p:sldLayoutId id="2147485373" r:id="rId31"/>
    <p:sldLayoutId id="2147485374" r:id="rId32"/>
    <p:sldLayoutId id="2147485375" r:id="rId33"/>
    <p:sldLayoutId id="2147485376" r:id="rId34"/>
    <p:sldLayoutId id="2147485377" r:id="rId35"/>
    <p:sldLayoutId id="2147485378" r:id="rId36"/>
    <p:sldLayoutId id="2147485379" r:id="rId37"/>
    <p:sldLayoutId id="2147485380" r:id="rId38"/>
    <p:sldLayoutId id="2147485381" r:id="rId39"/>
    <p:sldLayoutId id="2147485382" r:id="rId40"/>
    <p:sldLayoutId id="2147485383" r:id="rId41"/>
    <p:sldLayoutId id="2147485384" r:id="rId42"/>
    <p:sldLayoutId id="2147485385" r:id="rId43"/>
    <p:sldLayoutId id="2147485386" r:id="rId44"/>
    <p:sldLayoutId id="2147485387" r:id="rId45"/>
    <p:sldLayoutId id="2147485388" r:id="rId46"/>
    <p:sldLayoutId id="2147485389" r:id="rId47"/>
    <p:sldLayoutId id="2147485390" r:id="rId48"/>
    <p:sldLayoutId id="2147485391" r:id="rId49"/>
    <p:sldLayoutId id="2147485392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74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0" r:id="rId3"/>
    <p:sldLayoutId id="2147485461" r:id="rId4"/>
    <p:sldLayoutId id="2147485462" r:id="rId5"/>
    <p:sldLayoutId id="2147485463" r:id="rId6"/>
    <p:sldLayoutId id="2147485464" r:id="rId7"/>
    <p:sldLayoutId id="2147485465" r:id="rId8"/>
    <p:sldLayoutId id="2147485466" r:id="rId9"/>
    <p:sldLayoutId id="2147485467" r:id="rId10"/>
    <p:sldLayoutId id="2147485468" r:id="rId11"/>
    <p:sldLayoutId id="2147485469" r:id="rId12"/>
    <p:sldLayoutId id="2147485470" r:id="rId13"/>
    <p:sldLayoutId id="2147485471" r:id="rId14"/>
    <p:sldLayoutId id="2147485472" r:id="rId15"/>
    <p:sldLayoutId id="2147485473" r:id="rId16"/>
    <p:sldLayoutId id="2147485474" r:id="rId17"/>
    <p:sldLayoutId id="2147485475" r:id="rId18"/>
    <p:sldLayoutId id="2147485476" r:id="rId19"/>
    <p:sldLayoutId id="2147485477" r:id="rId20"/>
    <p:sldLayoutId id="2147485478" r:id="rId21"/>
    <p:sldLayoutId id="2147485479" r:id="rId22"/>
    <p:sldLayoutId id="2147485480" r:id="rId23"/>
    <p:sldLayoutId id="2147485481" r:id="rId24"/>
    <p:sldLayoutId id="2147485482" r:id="rId25"/>
    <p:sldLayoutId id="2147485483" r:id="rId26"/>
    <p:sldLayoutId id="2147485484" r:id="rId27"/>
    <p:sldLayoutId id="2147485485" r:id="rId28"/>
    <p:sldLayoutId id="2147485486" r:id="rId29"/>
    <p:sldLayoutId id="2147485487" r:id="rId30"/>
    <p:sldLayoutId id="2147485488" r:id="rId31"/>
    <p:sldLayoutId id="2147485489" r:id="rId32"/>
    <p:sldLayoutId id="2147485490" r:id="rId33"/>
    <p:sldLayoutId id="2147485491" r:id="rId34"/>
    <p:sldLayoutId id="2147485492" r:id="rId35"/>
    <p:sldLayoutId id="2147485493" r:id="rId36"/>
    <p:sldLayoutId id="2147485494" r:id="rId37"/>
    <p:sldLayoutId id="2147485495" r:id="rId38"/>
    <p:sldLayoutId id="2147485496" r:id="rId39"/>
    <p:sldLayoutId id="2147485497" r:id="rId40"/>
    <p:sldLayoutId id="2147485498" r:id="rId41"/>
    <p:sldLayoutId id="2147485499" r:id="rId42"/>
    <p:sldLayoutId id="2147485500" r:id="rId43"/>
    <p:sldLayoutId id="2147485501" r:id="rId44"/>
    <p:sldLayoutId id="2147485502" r:id="rId45"/>
    <p:sldLayoutId id="2147485503" r:id="rId46"/>
    <p:sldLayoutId id="2147485504" r:id="rId47"/>
    <p:sldLayoutId id="2147485505" r:id="rId48"/>
    <p:sldLayoutId id="2147485506" r:id="rId49"/>
    <p:sldLayoutId id="2147485507" r:id="rId50"/>
    <p:sldLayoutId id="2147485508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80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86" r:id="rId1"/>
    <p:sldLayoutId id="2147487987" r:id="rId2"/>
    <p:sldLayoutId id="2147487988" r:id="rId3"/>
    <p:sldLayoutId id="2147487989" r:id="rId4"/>
    <p:sldLayoutId id="2147487990" r:id="rId5"/>
    <p:sldLayoutId id="2147487991" r:id="rId6"/>
    <p:sldLayoutId id="2147487992" r:id="rId7"/>
    <p:sldLayoutId id="2147487993" r:id="rId8"/>
    <p:sldLayoutId id="2147487994" r:id="rId9"/>
    <p:sldLayoutId id="2147487995" r:id="rId10"/>
    <p:sldLayoutId id="2147487996" r:id="rId11"/>
    <p:sldLayoutId id="2147487997" r:id="rId12"/>
    <p:sldLayoutId id="2147487998" r:id="rId13"/>
    <p:sldLayoutId id="2147487999" r:id="rId14"/>
    <p:sldLayoutId id="2147488000" r:id="rId15"/>
    <p:sldLayoutId id="2147488001" r:id="rId16"/>
    <p:sldLayoutId id="2147488002" r:id="rId17"/>
    <p:sldLayoutId id="2147488003" r:id="rId18"/>
    <p:sldLayoutId id="2147488004" r:id="rId19"/>
    <p:sldLayoutId id="2147488005" r:id="rId20"/>
    <p:sldLayoutId id="2147488006" r:id="rId21"/>
    <p:sldLayoutId id="2147488007" r:id="rId22"/>
    <p:sldLayoutId id="2147488008" r:id="rId23"/>
    <p:sldLayoutId id="2147488009" r:id="rId24"/>
    <p:sldLayoutId id="2147488010" r:id="rId25"/>
    <p:sldLayoutId id="2147488011" r:id="rId26"/>
    <p:sldLayoutId id="2147488012" r:id="rId27"/>
    <p:sldLayoutId id="2147488013" r:id="rId28"/>
    <p:sldLayoutId id="2147488014" r:id="rId29"/>
    <p:sldLayoutId id="2147488015" r:id="rId30"/>
    <p:sldLayoutId id="2147488016" r:id="rId31"/>
    <p:sldLayoutId id="2147488017" r:id="rId32"/>
    <p:sldLayoutId id="2147488018" r:id="rId33"/>
    <p:sldLayoutId id="2147488019" r:id="rId34"/>
    <p:sldLayoutId id="2147488020" r:id="rId35"/>
    <p:sldLayoutId id="2147488021" r:id="rId36"/>
    <p:sldLayoutId id="2147488022" r:id="rId37"/>
    <p:sldLayoutId id="2147488023" r:id="rId38"/>
    <p:sldLayoutId id="2147488024" r:id="rId39"/>
    <p:sldLayoutId id="2147488025" r:id="rId40"/>
    <p:sldLayoutId id="2147488026" r:id="rId41"/>
    <p:sldLayoutId id="2147488027" r:id="rId42"/>
    <p:sldLayoutId id="2147488028" r:id="rId43"/>
    <p:sldLayoutId id="2147488029" r:id="rId44"/>
    <p:sldLayoutId id="2147488030" r:id="rId45"/>
    <p:sldLayoutId id="2147488031" r:id="rId46"/>
    <p:sldLayoutId id="2147488032" r:id="rId47"/>
    <p:sldLayoutId id="2147488033" r:id="rId48"/>
    <p:sldLayoutId id="2147488034" r:id="rId49"/>
    <p:sldLayoutId id="2147488035" r:id="rId50"/>
    <p:sldLayoutId id="2147488036" r:id="rId51"/>
    <p:sldLayoutId id="2147488037" r:id="rId52"/>
    <p:sldLayoutId id="2147488038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1.jpe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5" Type="http://schemas.openxmlformats.org/officeDocument/2006/relationships/image" Target="../media/image87.emf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jpe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7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2.png"/><Relationship Id="rId11" Type="http://schemas.openxmlformats.org/officeDocument/2006/relationships/image" Target="../media/image71.jpe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0B5B7DC-D422-E1CC-3EC1-B87C6C86C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782" y="4114800"/>
            <a:ext cx="3938833" cy="900340"/>
          </a:xfrm>
        </p:spPr>
        <p:txBody>
          <a:bodyPr>
            <a:normAutofit/>
          </a:bodyPr>
          <a:lstStyle/>
          <a:p>
            <a:r>
              <a:rPr lang="en-CA" sz="2400" dirty="0"/>
              <a:t>February 26, 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8592F3-85C8-248F-6E8D-E163D806C5A5}"/>
              </a:ext>
            </a:extLst>
          </p:cNvPr>
          <p:cNvSpPr txBox="1">
            <a:spLocks/>
          </p:cNvSpPr>
          <p:nvPr/>
        </p:nvSpPr>
        <p:spPr>
          <a:xfrm>
            <a:off x="451782" y="1829577"/>
            <a:ext cx="4619751" cy="20820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/>
              <a:t>PC-CANS - Conceptual Design of a Compact Accelerator Based Neutron Source for Canada 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ABB3D30-38CE-8F28-2D5A-C2D5BBF41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451782" y="5325533"/>
            <a:ext cx="2495813" cy="49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C741F-97AF-6762-E9FD-1B5E3D46B5F2}"/>
              </a:ext>
            </a:extLst>
          </p:cNvPr>
          <p:cNvSpPr txBox="1"/>
          <p:nvPr/>
        </p:nvSpPr>
        <p:spPr>
          <a:xfrm>
            <a:off x="6096000" y="6003758"/>
            <a:ext cx="405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TRIUMF IH-DTL</a:t>
            </a:r>
          </a:p>
        </p:txBody>
      </p:sp>
    </p:spTree>
    <p:extLst>
      <p:ext uri="{BB962C8B-B14F-4D97-AF65-F5344CB8AC3E}">
        <p14:creationId xmlns:p14="http://schemas.microsoft.com/office/powerpoint/2010/main" val="109942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78"/>
    </mc:Choice>
    <mc:Fallback>
      <p:transition spd="slow" advTm="4027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883" y="291157"/>
            <a:ext cx="10515600" cy="1325563"/>
          </a:xfrm>
        </p:spPr>
        <p:txBody>
          <a:bodyPr/>
          <a:lstStyle/>
          <a:p>
            <a:r>
              <a:rPr lang="en-CA" b="1" dirty="0">
                <a:solidFill>
                  <a:srgbClr val="00B0F0"/>
                </a:solidFill>
              </a:rPr>
              <a:t>RFQ variants: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7BC17E-C2C3-47FD-B0E5-CFA42695A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HK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071152"/>
              </p:ext>
            </p:extLst>
          </p:nvPr>
        </p:nvGraphicFramePr>
        <p:xfrm>
          <a:off x="5413628" y="205884"/>
          <a:ext cx="6276222" cy="3895584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96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Parameters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176.1 MHz RFQ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352.2 MHz RFQ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Beam species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H+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H+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Injection energy (MeV)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0.045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0.045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Output energy (MeV)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Resonant frequency (MHz)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176.1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352.2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Peak beam current (mA)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Inter-vane voltage (kV)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130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78.3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Cavity length (m)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aperture a</a:t>
                      </a:r>
                      <a:r>
                        <a:rPr lang="en-CA" sz="14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(cm)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0.38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0.19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Ratio </a:t>
                      </a:r>
                      <a:r>
                        <a:rPr lang="en-CA" sz="1400" b="1" dirty="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CA" sz="14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/r</a:t>
                      </a:r>
                      <a:r>
                        <a:rPr lang="en-CA" sz="1400" b="1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0.85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Maximum surface field (MV/m)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26.1 (1.8 </a:t>
                      </a:r>
                      <a:r>
                        <a:rPr lang="en-CA" sz="1400" b="1" dirty="0" err="1">
                          <a:solidFill>
                            <a:schemeClr val="tx1"/>
                          </a:solidFill>
                          <a:effectLst/>
                        </a:rPr>
                        <a:t>Kp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34.0 (1.8 </a:t>
                      </a:r>
                      <a:r>
                        <a:rPr lang="en-CA" sz="1400" b="1" dirty="0" err="1">
                          <a:solidFill>
                            <a:schemeClr val="tx1"/>
                          </a:solidFill>
                          <a:effectLst/>
                        </a:rPr>
                        <a:t>Kp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Input ɛ</a:t>
                      </a:r>
                      <a:r>
                        <a:rPr lang="en-CA" sz="1400" b="1" baseline="-25000">
                          <a:solidFill>
                            <a:schemeClr val="tx1"/>
                          </a:solidFill>
                          <a:effectLst/>
                        </a:rPr>
                        <a:t>t </a:t>
                      </a: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(n,rms)(cm.mrad)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0.025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0.025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Output ɛ</a:t>
                      </a:r>
                      <a:r>
                        <a:rPr lang="en-CA" sz="1400" b="1" baseline="-25000">
                          <a:solidFill>
                            <a:schemeClr val="tx1"/>
                          </a:solidFill>
                          <a:effectLst/>
                        </a:rPr>
                        <a:t>t </a:t>
                      </a: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(n,rms)(cm.mrad)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0.029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0.026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Output </a:t>
                      </a:r>
                      <a:r>
                        <a:rPr lang="en-CA" sz="1400" b="1" dirty="0" err="1">
                          <a:solidFill>
                            <a:schemeClr val="tx1"/>
                          </a:solidFill>
                          <a:effectLst/>
                        </a:rPr>
                        <a:t>ɛ</a:t>
                      </a:r>
                      <a:r>
                        <a:rPr lang="en-CA" sz="1400" b="1" baseline="-25000" dirty="0" err="1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en-CA" sz="1400" b="1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1400" b="1" dirty="0" err="1">
                          <a:solidFill>
                            <a:schemeClr val="tx1"/>
                          </a:solidFill>
                          <a:effectLst/>
                        </a:rPr>
                        <a:t>n,rms</a:t>
                      </a: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)( MeV-deg (352))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0.238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0.135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Transmission (%) 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99.2%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06755" algn="l"/>
                          <a:tab pos="920750" algn="ctr"/>
                        </a:tabLs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99 %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>
                          <a:solidFill>
                            <a:schemeClr val="tx1"/>
                          </a:solidFill>
                          <a:effectLst/>
                        </a:rPr>
                        <a:t>Number of cells</a:t>
                      </a:r>
                      <a:endParaRPr lang="en-CA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40790" algn="l"/>
                        </a:tabLs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181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  <a:effectLst/>
                        </a:rPr>
                        <a:t>326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RF power loss (peak kW) -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40790" algn="l"/>
                        </a:tabLs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396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369</a:t>
                      </a:r>
                      <a:endParaRPr lang="en-CA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94542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78874A-C13A-AD48-E96C-8C0D977D7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069" y="4140200"/>
            <a:ext cx="3565548" cy="2416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6BEE06-A978-AD8F-C7D3-B67372D9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246" y="4192614"/>
            <a:ext cx="3518038" cy="2364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7B13FA-C1CC-6503-7BF2-7618F20840BD}"/>
              </a:ext>
            </a:extLst>
          </p:cNvPr>
          <p:cNvSpPr txBox="1"/>
          <p:nvPr/>
        </p:nvSpPr>
        <p:spPr>
          <a:xfrm>
            <a:off x="364067" y="965200"/>
            <a:ext cx="457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variants considered each giving 99% transmission for 20mA beam current from 45 keV to 3MeV as simulated in PARMTEQ: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C49CA-F56A-92DA-C9B3-6310E7EB212A}"/>
              </a:ext>
            </a:extLst>
          </p:cNvPr>
          <p:cNvSpPr txBox="1"/>
          <p:nvPr/>
        </p:nvSpPr>
        <p:spPr>
          <a:xfrm>
            <a:off x="397884" y="2187672"/>
            <a:ext cx="4379323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Each optimized for same Kilpatrick and minimized length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176 MHz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Subharmonic of DTL frequency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RF structure – typically 4-rod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Increased longitudinal emittance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352 MHz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DTL frequency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RF structure – typically 4-vane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Shorter with improved output emittance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DTL studies preformed assuming 352MHz RFQ</a:t>
            </a:r>
          </a:p>
        </p:txBody>
      </p:sp>
    </p:spTree>
    <p:extLst>
      <p:ext uri="{BB962C8B-B14F-4D97-AF65-F5344CB8AC3E}">
        <p14:creationId xmlns:p14="http://schemas.microsoft.com/office/powerpoint/2010/main" val="209302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57"/>
    </mc:Choice>
    <mc:Fallback>
      <p:transition spd="slow" advTm="533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075D50-0D3E-E0FA-08AF-F23339CD0AD9}"/>
              </a:ext>
            </a:extLst>
          </p:cNvPr>
          <p:cNvSpPr/>
          <p:nvPr/>
        </p:nvSpPr>
        <p:spPr>
          <a:xfrm>
            <a:off x="9511982" y="3926770"/>
            <a:ext cx="1899923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84520-1DDD-7043-5773-C9B7C94BA38E}"/>
              </a:ext>
            </a:extLst>
          </p:cNvPr>
          <p:cNvSpPr/>
          <p:nvPr/>
        </p:nvSpPr>
        <p:spPr>
          <a:xfrm>
            <a:off x="10561139" y="2560980"/>
            <a:ext cx="1229787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765BBD-0E61-BDD9-0E0E-36A07468AAD2}"/>
              </a:ext>
            </a:extLst>
          </p:cNvPr>
          <p:cNvSpPr/>
          <p:nvPr/>
        </p:nvSpPr>
        <p:spPr>
          <a:xfrm>
            <a:off x="8775830" y="2560980"/>
            <a:ext cx="1229787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835F9-D209-1C68-9469-C09906864915}"/>
              </a:ext>
            </a:extLst>
          </p:cNvPr>
          <p:cNvSpPr/>
          <p:nvPr/>
        </p:nvSpPr>
        <p:spPr>
          <a:xfrm>
            <a:off x="6993889" y="973960"/>
            <a:ext cx="4345171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72BD71-92F5-C5AD-4A23-77097605229F}"/>
              </a:ext>
            </a:extLst>
          </p:cNvPr>
          <p:cNvGrpSpPr/>
          <p:nvPr/>
        </p:nvGrpSpPr>
        <p:grpSpPr>
          <a:xfrm>
            <a:off x="7243992" y="973960"/>
            <a:ext cx="3806709" cy="639154"/>
            <a:chOff x="6835201" y="425302"/>
            <a:chExt cx="3806709" cy="6391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FF9978-7157-1CE2-F952-4B73E28807F8}"/>
                </a:ext>
              </a:extLst>
            </p:cNvPr>
            <p:cNvGrpSpPr/>
            <p:nvPr/>
          </p:nvGrpSpPr>
          <p:grpSpPr>
            <a:xfrm>
              <a:off x="6835201" y="425302"/>
              <a:ext cx="251254" cy="634409"/>
              <a:chOff x="6858205" y="425302"/>
              <a:chExt cx="251254" cy="634409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904DA91-2F1B-AFF8-CC10-7B5546118AA0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604C70D-0768-37F4-E3A5-2776D5421C1B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440614C-A57E-D6D0-DB78-F6734BFE01C5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D8A0196-3248-028A-6DA1-816A19EC6FCA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FDCDDCF8-3942-BE95-92E3-541291F60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4086C62-5FD2-D340-58BD-46DC126335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F5CDFA-93BF-0516-34F6-913DBE12DE4F}"/>
                </a:ext>
              </a:extLst>
            </p:cNvPr>
            <p:cNvGrpSpPr/>
            <p:nvPr/>
          </p:nvGrpSpPr>
          <p:grpSpPr>
            <a:xfrm>
              <a:off x="7278427" y="425302"/>
              <a:ext cx="251254" cy="634409"/>
              <a:chOff x="6858205" y="425302"/>
              <a:chExt cx="251254" cy="63440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A37C12B-BFAF-4FD4-01BF-6A90052AA214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CDDD5F5-7B0C-056A-B77F-663820C3FBEF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9A73068-8AB4-00C7-D7AB-32BA9F6A428C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0C3CD3F-4C5A-959D-9C39-B17F01EEB03A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0D3C9E68-B1DA-071F-8B74-1CF144BA0D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245569A-452C-AEF0-ACF4-5F0D08727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81402D-3817-73D7-47DF-CE21082B6679}"/>
                </a:ext>
              </a:extLst>
            </p:cNvPr>
            <p:cNvGrpSpPr/>
            <p:nvPr/>
          </p:nvGrpSpPr>
          <p:grpSpPr>
            <a:xfrm>
              <a:off x="7749675" y="425302"/>
              <a:ext cx="251254" cy="634409"/>
              <a:chOff x="6858205" y="425302"/>
              <a:chExt cx="251254" cy="63440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7FFE0B9-0A10-149C-F76B-2A6F61437301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234036F-6116-01F7-38B0-51711B906CC9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D6AB80F-FCB1-322E-ABB3-5CE87BC6AB65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2454393-46D4-35C9-1B1A-04516EA1B2C6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77500D7-8E4B-D52E-5C6A-3512D7E9B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3A1C1C6-C444-2EAD-6E7E-6EF3FB89F8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BD47FC-4EF9-2B19-46B7-83A77667C8A4}"/>
                </a:ext>
              </a:extLst>
            </p:cNvPr>
            <p:cNvGrpSpPr/>
            <p:nvPr/>
          </p:nvGrpSpPr>
          <p:grpSpPr>
            <a:xfrm>
              <a:off x="8192901" y="425302"/>
              <a:ext cx="251254" cy="634409"/>
              <a:chOff x="6858205" y="425302"/>
              <a:chExt cx="251254" cy="63440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7DFAE78-0329-65A9-71BF-02FD66AF2D0F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E624A7-E01F-BD04-37F2-5903076B2DEB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5F0FF9B-DDCE-8D6F-DA65-80BE14929BF6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0543D49-6ABC-EB0D-5D2F-E8AF09B321FD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0937BE5-4FD0-2D0B-501A-8FCB8409DD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56F5757-74CC-67EE-CD4B-3F7472E85B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02A545-0497-F27E-0D82-CD12FEAD1B94}"/>
                </a:ext>
              </a:extLst>
            </p:cNvPr>
            <p:cNvGrpSpPr/>
            <p:nvPr/>
          </p:nvGrpSpPr>
          <p:grpSpPr>
            <a:xfrm>
              <a:off x="8633990" y="425302"/>
              <a:ext cx="251254" cy="634409"/>
              <a:chOff x="6858205" y="425302"/>
              <a:chExt cx="251254" cy="634409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F53E50B-9DD3-899B-E8A5-BDD023D25A7E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8BCBA36-AC80-20A6-8E5E-3E8DEF7A3748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D6148CC-ACFC-A2F8-FC5F-4C5E02A646FA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F190CB2-B21E-4F90-A48A-01AC2877CD19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CE851D18-7F3C-D3B6-3C1F-23C2F70B5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793E88A-E553-DC4C-4D58-A1FF0167F6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378106-A2F9-4AC8-3512-51E9AD356469}"/>
                </a:ext>
              </a:extLst>
            </p:cNvPr>
            <p:cNvGrpSpPr/>
            <p:nvPr/>
          </p:nvGrpSpPr>
          <p:grpSpPr>
            <a:xfrm>
              <a:off x="9077216" y="425302"/>
              <a:ext cx="251254" cy="634409"/>
              <a:chOff x="6858205" y="425302"/>
              <a:chExt cx="251254" cy="63440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1039E40-BA61-C171-192F-30D93FDB552F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CEAF92-344D-0D4E-18B6-BB6D22F3BCD4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54EA6C1-4C0F-C45E-63CD-FA29972C1B25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1A41C07-AA08-A52E-3168-2BBC3ADA174C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A7A51AE-65C7-60BE-195D-7E043276D6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CFB9D76-78F2-AD4D-4C00-897E3A725C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983B26-32D0-074E-EC84-D1B8C00D3CD0}"/>
                </a:ext>
              </a:extLst>
            </p:cNvPr>
            <p:cNvGrpSpPr/>
            <p:nvPr/>
          </p:nvGrpSpPr>
          <p:grpSpPr>
            <a:xfrm>
              <a:off x="9533107" y="430047"/>
              <a:ext cx="251254" cy="634409"/>
              <a:chOff x="6858205" y="425302"/>
              <a:chExt cx="251254" cy="63440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4393E85-6ED3-4E99-7518-65BF1F656112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22B7B0-F385-EF93-C0CD-D53CA4E1A93F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75BD6B2-E655-3760-F853-4CBF555F2491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9746A73-A29B-95CC-1467-71040815AC0D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4AF587B-CEB2-573F-4769-18CC7C285E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9BD4BD7-A22A-1832-2EEF-8AAC51C09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18512E-3111-A738-FF3E-44912812CAEC}"/>
                </a:ext>
              </a:extLst>
            </p:cNvPr>
            <p:cNvGrpSpPr/>
            <p:nvPr/>
          </p:nvGrpSpPr>
          <p:grpSpPr>
            <a:xfrm>
              <a:off x="9976333" y="430047"/>
              <a:ext cx="251254" cy="634409"/>
              <a:chOff x="6858205" y="425302"/>
              <a:chExt cx="251254" cy="6344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3CB7E6-DFCF-F06C-F277-9E3038402452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92419F0-642D-E9C8-22A5-54CE5325B509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BEB804E-61A5-75F5-EAA5-C4A0539575A7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F7297B-12D5-25EA-B630-6806299A2E7F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94930CB-27BF-BBE9-2788-BB6D81E0E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410AB15-42ED-FF24-5185-5B1D17652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19F1B2-0E5C-B93C-DFA4-A33D096FB3C2}"/>
                </a:ext>
              </a:extLst>
            </p:cNvPr>
            <p:cNvGrpSpPr/>
            <p:nvPr/>
          </p:nvGrpSpPr>
          <p:grpSpPr>
            <a:xfrm>
              <a:off x="10390656" y="430047"/>
              <a:ext cx="251254" cy="634409"/>
              <a:chOff x="6858205" y="425302"/>
              <a:chExt cx="251254" cy="6344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75B6C9-2BD6-44D3-FE4F-5DB71C01E4FD}"/>
                  </a:ext>
                </a:extLst>
              </p:cNvPr>
              <p:cNvSpPr/>
              <p:nvPr/>
            </p:nvSpPr>
            <p:spPr>
              <a:xfrm>
                <a:off x="6960973" y="425302"/>
                <a:ext cx="45719" cy="53028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702CAFE-F03D-9F74-A645-72778C1F839B}"/>
                  </a:ext>
                </a:extLst>
              </p:cNvPr>
              <p:cNvSpPr/>
              <p:nvPr/>
            </p:nvSpPr>
            <p:spPr>
              <a:xfrm>
                <a:off x="6858205" y="880730"/>
                <a:ext cx="251254" cy="178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9972FF0-360D-F4AA-F680-147F0713D82D}"/>
                  </a:ext>
                </a:extLst>
              </p:cNvPr>
              <p:cNvGrpSpPr/>
              <p:nvPr/>
            </p:nvGrpSpPr>
            <p:grpSpPr>
              <a:xfrm>
                <a:off x="6893440" y="910343"/>
                <a:ext cx="180784" cy="119242"/>
                <a:chOff x="5182473" y="581654"/>
                <a:chExt cx="673647" cy="418318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39217A6-0D7C-E5F6-AF56-0E7D6816B5D9}"/>
                    </a:ext>
                  </a:extLst>
                </p:cNvPr>
                <p:cNvSpPr/>
                <p:nvPr/>
              </p:nvSpPr>
              <p:spPr>
                <a:xfrm>
                  <a:off x="5182473" y="581654"/>
                  <a:ext cx="673647" cy="418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14FE74D-CFE9-C87C-BB2C-F718A2AB0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2473" y="587665"/>
                  <a:ext cx="673647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9420878-0969-5A54-3DEA-AFF7F43F3B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87807" y="587665"/>
                  <a:ext cx="668313" cy="412307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31546EF5-0A3A-EDED-4068-3847DAA52CB4}"/>
              </a:ext>
            </a:extLst>
          </p:cNvPr>
          <p:cNvSpPr/>
          <p:nvPr/>
        </p:nvSpPr>
        <p:spPr>
          <a:xfrm>
            <a:off x="11249115" y="1434133"/>
            <a:ext cx="89943" cy="1789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FE4F3E2-4907-008C-8231-68472420D1D7}"/>
              </a:ext>
            </a:extLst>
          </p:cNvPr>
          <p:cNvSpPr/>
          <p:nvPr/>
        </p:nvSpPr>
        <p:spPr>
          <a:xfrm>
            <a:off x="6993887" y="1429131"/>
            <a:ext cx="73381" cy="1789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13D6E8-6B09-3DFE-783C-C15F7D175A54}"/>
              </a:ext>
            </a:extLst>
          </p:cNvPr>
          <p:cNvSpPr/>
          <p:nvPr/>
        </p:nvSpPr>
        <p:spPr>
          <a:xfrm>
            <a:off x="6993887" y="2554156"/>
            <a:ext cx="1229787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44909D-0840-2FAF-4BFE-5E4FB7822D5C}"/>
              </a:ext>
            </a:extLst>
          </p:cNvPr>
          <p:cNvSpPr/>
          <p:nvPr/>
        </p:nvSpPr>
        <p:spPr>
          <a:xfrm>
            <a:off x="7133416" y="255415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0A00E3C-B6AC-93FB-C242-0774E1281B0B}"/>
              </a:ext>
            </a:extLst>
          </p:cNvPr>
          <p:cNvSpPr/>
          <p:nvPr/>
        </p:nvSpPr>
        <p:spPr>
          <a:xfrm>
            <a:off x="7354615" y="255415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4B80A5-1B37-01A8-789C-790A2A150289}"/>
              </a:ext>
            </a:extLst>
          </p:cNvPr>
          <p:cNvSpPr/>
          <p:nvPr/>
        </p:nvSpPr>
        <p:spPr>
          <a:xfrm>
            <a:off x="7589953" y="255415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E74F1E-3339-FC2D-6C24-98167B87CCAE}"/>
              </a:ext>
            </a:extLst>
          </p:cNvPr>
          <p:cNvSpPr/>
          <p:nvPr/>
        </p:nvSpPr>
        <p:spPr>
          <a:xfrm>
            <a:off x="7811152" y="255415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210FFD8-6C7F-4133-CB6F-2538CB29CD4E}"/>
              </a:ext>
            </a:extLst>
          </p:cNvPr>
          <p:cNvSpPr/>
          <p:nvPr/>
        </p:nvSpPr>
        <p:spPr>
          <a:xfrm>
            <a:off x="8025587" y="255415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3642EB4-3077-C3C2-A26F-226E8CB200E5}"/>
              </a:ext>
            </a:extLst>
          </p:cNvPr>
          <p:cNvSpPr/>
          <p:nvPr/>
        </p:nvSpPr>
        <p:spPr>
          <a:xfrm>
            <a:off x="8921783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5F7286-6550-4360-C47A-95F7847571C0}"/>
              </a:ext>
            </a:extLst>
          </p:cNvPr>
          <p:cNvSpPr/>
          <p:nvPr/>
        </p:nvSpPr>
        <p:spPr>
          <a:xfrm>
            <a:off x="9142982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1E5C6EE-4E66-12AF-60AB-5CD70C1A0833}"/>
              </a:ext>
            </a:extLst>
          </p:cNvPr>
          <p:cNvSpPr/>
          <p:nvPr/>
        </p:nvSpPr>
        <p:spPr>
          <a:xfrm>
            <a:off x="9378320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571430B-4FB9-C39F-ABD3-875FB08E25D7}"/>
              </a:ext>
            </a:extLst>
          </p:cNvPr>
          <p:cNvSpPr/>
          <p:nvPr/>
        </p:nvSpPr>
        <p:spPr>
          <a:xfrm>
            <a:off x="9599519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8FAFF4C-F91B-1F99-BF97-C77B99D237FF}"/>
              </a:ext>
            </a:extLst>
          </p:cNvPr>
          <p:cNvSpPr/>
          <p:nvPr/>
        </p:nvSpPr>
        <p:spPr>
          <a:xfrm>
            <a:off x="9813954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7C9B321-5900-F9D8-673B-CCAB9E34C4FE}"/>
              </a:ext>
            </a:extLst>
          </p:cNvPr>
          <p:cNvSpPr/>
          <p:nvPr/>
        </p:nvSpPr>
        <p:spPr>
          <a:xfrm>
            <a:off x="10698510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A05755-CAC8-24C5-F255-6F7DEAFBF680}"/>
              </a:ext>
            </a:extLst>
          </p:cNvPr>
          <p:cNvSpPr/>
          <p:nvPr/>
        </p:nvSpPr>
        <p:spPr>
          <a:xfrm>
            <a:off x="10919709" y="2560980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BFF9C55-D007-E998-22D4-78EF86273D8E}"/>
              </a:ext>
            </a:extLst>
          </p:cNvPr>
          <p:cNvSpPr/>
          <p:nvPr/>
        </p:nvSpPr>
        <p:spPr>
          <a:xfrm>
            <a:off x="11130849" y="25590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22B090E-0A5A-7522-9A91-39A278767E2D}"/>
              </a:ext>
            </a:extLst>
          </p:cNvPr>
          <p:cNvSpPr/>
          <p:nvPr/>
        </p:nvSpPr>
        <p:spPr>
          <a:xfrm>
            <a:off x="11366187" y="25590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68D1630-E38E-A705-A741-F34A3CD8D1A8}"/>
              </a:ext>
            </a:extLst>
          </p:cNvPr>
          <p:cNvSpPr/>
          <p:nvPr/>
        </p:nvSpPr>
        <p:spPr>
          <a:xfrm>
            <a:off x="11587386" y="25590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1824A5A-503D-7D14-2651-2E3B7D7DE6DD}"/>
              </a:ext>
            </a:extLst>
          </p:cNvPr>
          <p:cNvSpPr/>
          <p:nvPr/>
        </p:nvSpPr>
        <p:spPr>
          <a:xfrm>
            <a:off x="11741807" y="3069741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7A3E1A2-D9F1-B824-DAA6-B6B85FEC3D84}"/>
              </a:ext>
            </a:extLst>
          </p:cNvPr>
          <p:cNvSpPr/>
          <p:nvPr/>
        </p:nvSpPr>
        <p:spPr>
          <a:xfrm>
            <a:off x="7091821" y="306239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BE72E43-34A1-98C4-90EF-AA56A09F22D2}"/>
              </a:ext>
            </a:extLst>
          </p:cNvPr>
          <p:cNvSpPr/>
          <p:nvPr/>
        </p:nvSpPr>
        <p:spPr>
          <a:xfrm>
            <a:off x="7313224" y="306239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19314F5-3D4A-26D1-8A17-2288020A2C55}"/>
              </a:ext>
            </a:extLst>
          </p:cNvPr>
          <p:cNvSpPr/>
          <p:nvPr/>
        </p:nvSpPr>
        <p:spPr>
          <a:xfrm>
            <a:off x="7548625" y="306239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C3979D5-0973-4A2A-AED3-87265F769BE5}"/>
              </a:ext>
            </a:extLst>
          </p:cNvPr>
          <p:cNvSpPr/>
          <p:nvPr/>
        </p:nvSpPr>
        <p:spPr>
          <a:xfrm>
            <a:off x="7770029" y="306239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0600A44-2049-FA58-8FAF-AC234A23A59E}"/>
              </a:ext>
            </a:extLst>
          </p:cNvPr>
          <p:cNvSpPr/>
          <p:nvPr/>
        </p:nvSpPr>
        <p:spPr>
          <a:xfrm>
            <a:off x="7990365" y="306239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20AA5A9-5629-F0AE-CEE6-B035EBA3DBE6}"/>
              </a:ext>
            </a:extLst>
          </p:cNvPr>
          <p:cNvSpPr/>
          <p:nvPr/>
        </p:nvSpPr>
        <p:spPr>
          <a:xfrm>
            <a:off x="8879774" y="3065006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37543F9-F0E1-91BC-75EE-6F4B4E2751CC}"/>
              </a:ext>
            </a:extLst>
          </p:cNvPr>
          <p:cNvSpPr/>
          <p:nvPr/>
        </p:nvSpPr>
        <p:spPr>
          <a:xfrm>
            <a:off x="9105960" y="306713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9C4AB24-1974-AD15-81D0-B73082884348}"/>
              </a:ext>
            </a:extLst>
          </p:cNvPr>
          <p:cNvSpPr/>
          <p:nvPr/>
        </p:nvSpPr>
        <p:spPr>
          <a:xfrm>
            <a:off x="9341361" y="306713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3FD050D-487C-71AB-87C0-0A67736B3F4E}"/>
              </a:ext>
            </a:extLst>
          </p:cNvPr>
          <p:cNvSpPr/>
          <p:nvPr/>
        </p:nvSpPr>
        <p:spPr>
          <a:xfrm>
            <a:off x="9562765" y="306713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0C6CECF-50EC-44BC-D455-53F771F85837}"/>
              </a:ext>
            </a:extLst>
          </p:cNvPr>
          <p:cNvSpPr/>
          <p:nvPr/>
        </p:nvSpPr>
        <p:spPr>
          <a:xfrm>
            <a:off x="9783101" y="306713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88995D6-91DB-4391-1AE1-C522E5119A20}"/>
              </a:ext>
            </a:extLst>
          </p:cNvPr>
          <p:cNvSpPr/>
          <p:nvPr/>
        </p:nvSpPr>
        <p:spPr>
          <a:xfrm>
            <a:off x="10660254" y="306974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DF71F7D-3360-44C4-3EE2-D20017A1B86C}"/>
              </a:ext>
            </a:extLst>
          </p:cNvPr>
          <p:cNvSpPr/>
          <p:nvPr/>
        </p:nvSpPr>
        <p:spPr>
          <a:xfrm>
            <a:off x="10881658" y="306974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A1BBC71-B126-9D9A-3778-D0AD692A7245}"/>
              </a:ext>
            </a:extLst>
          </p:cNvPr>
          <p:cNvSpPr/>
          <p:nvPr/>
        </p:nvSpPr>
        <p:spPr>
          <a:xfrm>
            <a:off x="11088624" y="306974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7CA58E0-E436-7E38-CDB3-B57244FBA3A4}"/>
              </a:ext>
            </a:extLst>
          </p:cNvPr>
          <p:cNvSpPr/>
          <p:nvPr/>
        </p:nvSpPr>
        <p:spPr>
          <a:xfrm>
            <a:off x="11309935" y="306974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F9A9B03-8DB7-888A-5FCA-DEA997EDD39D}"/>
              </a:ext>
            </a:extLst>
          </p:cNvPr>
          <p:cNvSpPr/>
          <p:nvPr/>
        </p:nvSpPr>
        <p:spPr>
          <a:xfrm>
            <a:off x="11531339" y="3069741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9F6EDAB-5276-2232-7D61-272568C383B6}"/>
              </a:ext>
            </a:extLst>
          </p:cNvPr>
          <p:cNvSpPr/>
          <p:nvPr/>
        </p:nvSpPr>
        <p:spPr>
          <a:xfrm>
            <a:off x="6993406" y="3062396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B5F37FB-8002-68EB-3063-BC980B82637C}"/>
              </a:ext>
            </a:extLst>
          </p:cNvPr>
          <p:cNvSpPr/>
          <p:nvPr/>
        </p:nvSpPr>
        <p:spPr>
          <a:xfrm>
            <a:off x="6993886" y="3923572"/>
            <a:ext cx="1959413" cy="111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C7ED36A-AB0D-3DE2-8C7E-8549525A34F3}"/>
              </a:ext>
            </a:extLst>
          </p:cNvPr>
          <p:cNvSpPr/>
          <p:nvPr/>
        </p:nvSpPr>
        <p:spPr>
          <a:xfrm>
            <a:off x="7145320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0ADF842-7482-A1FA-7BF2-12D2AD345E71}"/>
              </a:ext>
            </a:extLst>
          </p:cNvPr>
          <p:cNvSpPr/>
          <p:nvPr/>
        </p:nvSpPr>
        <p:spPr>
          <a:xfrm>
            <a:off x="7366519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1E4197-8019-4CC1-B443-51B210ECF8EB}"/>
              </a:ext>
            </a:extLst>
          </p:cNvPr>
          <p:cNvSpPr/>
          <p:nvPr/>
        </p:nvSpPr>
        <p:spPr>
          <a:xfrm>
            <a:off x="7601857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8B713EC-BFB7-C2CE-2CA7-65108B795749}"/>
              </a:ext>
            </a:extLst>
          </p:cNvPr>
          <p:cNvSpPr/>
          <p:nvPr/>
        </p:nvSpPr>
        <p:spPr>
          <a:xfrm>
            <a:off x="7823056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CEC12C4-8C11-F846-FFCF-4ED8E5A9167D}"/>
              </a:ext>
            </a:extLst>
          </p:cNvPr>
          <p:cNvSpPr/>
          <p:nvPr/>
        </p:nvSpPr>
        <p:spPr>
          <a:xfrm>
            <a:off x="8037491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4AE26B6-CCA9-89CF-A8A1-589D6FC11D6F}"/>
              </a:ext>
            </a:extLst>
          </p:cNvPr>
          <p:cNvSpPr/>
          <p:nvPr/>
        </p:nvSpPr>
        <p:spPr>
          <a:xfrm>
            <a:off x="8258690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099EC2E-9246-71C9-B7CD-CC5B06FBD4FA}"/>
              </a:ext>
            </a:extLst>
          </p:cNvPr>
          <p:cNvSpPr/>
          <p:nvPr/>
        </p:nvSpPr>
        <p:spPr>
          <a:xfrm>
            <a:off x="8494028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9105F12-F333-1C5B-6663-994F91297DAD}"/>
              </a:ext>
            </a:extLst>
          </p:cNvPr>
          <p:cNvSpPr/>
          <p:nvPr/>
        </p:nvSpPr>
        <p:spPr>
          <a:xfrm>
            <a:off x="8715227" y="3923572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2910D92-B518-5E87-6857-286BDE72BAF7}"/>
              </a:ext>
            </a:extLst>
          </p:cNvPr>
          <p:cNvSpPr/>
          <p:nvPr/>
        </p:nvSpPr>
        <p:spPr>
          <a:xfrm>
            <a:off x="9665581" y="393039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6793981-E63B-6CA8-8C73-48836962C694}"/>
              </a:ext>
            </a:extLst>
          </p:cNvPr>
          <p:cNvSpPr/>
          <p:nvPr/>
        </p:nvSpPr>
        <p:spPr>
          <a:xfrm>
            <a:off x="9880016" y="393039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983A3C6-F32C-2AC6-BFE7-70A58D2F8440}"/>
              </a:ext>
            </a:extLst>
          </p:cNvPr>
          <p:cNvSpPr/>
          <p:nvPr/>
        </p:nvSpPr>
        <p:spPr>
          <a:xfrm>
            <a:off x="10101215" y="393039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A31E776-9E26-F94A-2AF0-95587ABAACA7}"/>
              </a:ext>
            </a:extLst>
          </p:cNvPr>
          <p:cNvSpPr/>
          <p:nvPr/>
        </p:nvSpPr>
        <p:spPr>
          <a:xfrm>
            <a:off x="10336553" y="393039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608EB81-80B5-AB17-FC64-46EC48C96BCD}"/>
              </a:ext>
            </a:extLst>
          </p:cNvPr>
          <p:cNvSpPr/>
          <p:nvPr/>
        </p:nvSpPr>
        <p:spPr>
          <a:xfrm>
            <a:off x="10557752" y="3930396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A6EA649-B05A-5B67-81B4-452AF62156E0}"/>
              </a:ext>
            </a:extLst>
          </p:cNvPr>
          <p:cNvSpPr/>
          <p:nvPr/>
        </p:nvSpPr>
        <p:spPr>
          <a:xfrm>
            <a:off x="10768892" y="3928488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1790360-0298-A6F3-19BD-241D522E3339}"/>
              </a:ext>
            </a:extLst>
          </p:cNvPr>
          <p:cNvSpPr/>
          <p:nvPr/>
        </p:nvSpPr>
        <p:spPr>
          <a:xfrm>
            <a:off x="11004230" y="3928488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37F5DE-8722-15E7-11A8-02E218F7980A}"/>
              </a:ext>
            </a:extLst>
          </p:cNvPr>
          <p:cNvSpPr/>
          <p:nvPr/>
        </p:nvSpPr>
        <p:spPr>
          <a:xfrm>
            <a:off x="11225429" y="3928488"/>
            <a:ext cx="45719" cy="11095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765B7EC-4F95-BAAF-B3BA-0FEF933BC5BA}"/>
              </a:ext>
            </a:extLst>
          </p:cNvPr>
          <p:cNvSpPr/>
          <p:nvPr/>
        </p:nvSpPr>
        <p:spPr>
          <a:xfrm>
            <a:off x="11359402" y="4439157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06538DC-92EE-A787-DFC3-7FECA8F26578}"/>
              </a:ext>
            </a:extLst>
          </p:cNvPr>
          <p:cNvSpPr/>
          <p:nvPr/>
        </p:nvSpPr>
        <p:spPr>
          <a:xfrm>
            <a:off x="7103725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D9D8066-98DE-AE97-3D56-83A05515B21B}"/>
              </a:ext>
            </a:extLst>
          </p:cNvPr>
          <p:cNvSpPr/>
          <p:nvPr/>
        </p:nvSpPr>
        <p:spPr>
          <a:xfrm>
            <a:off x="7325128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4CA0E74-0CB7-1AA3-1633-ED1ECD74FBBE}"/>
              </a:ext>
            </a:extLst>
          </p:cNvPr>
          <p:cNvSpPr/>
          <p:nvPr/>
        </p:nvSpPr>
        <p:spPr>
          <a:xfrm>
            <a:off x="7560529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A68C422-09A2-DA25-FB8C-B4599A03C6AF}"/>
              </a:ext>
            </a:extLst>
          </p:cNvPr>
          <p:cNvSpPr/>
          <p:nvPr/>
        </p:nvSpPr>
        <p:spPr>
          <a:xfrm>
            <a:off x="7781933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DFA41C5-7C69-BCAE-DABC-B48DAE330C07}"/>
              </a:ext>
            </a:extLst>
          </p:cNvPr>
          <p:cNvSpPr/>
          <p:nvPr/>
        </p:nvSpPr>
        <p:spPr>
          <a:xfrm>
            <a:off x="8002269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71B81F2-1062-576D-1616-FFD564BB58C4}"/>
              </a:ext>
            </a:extLst>
          </p:cNvPr>
          <p:cNvSpPr/>
          <p:nvPr/>
        </p:nvSpPr>
        <p:spPr>
          <a:xfrm>
            <a:off x="8223673" y="443181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E2908F1-7824-8211-3DDD-4CB6DA672FC1}"/>
              </a:ext>
            </a:extLst>
          </p:cNvPr>
          <p:cNvSpPr/>
          <p:nvPr/>
        </p:nvSpPr>
        <p:spPr>
          <a:xfrm>
            <a:off x="8451403" y="443442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3B756DE-E297-841B-4C35-518EBCB0B32C}"/>
              </a:ext>
            </a:extLst>
          </p:cNvPr>
          <p:cNvSpPr/>
          <p:nvPr/>
        </p:nvSpPr>
        <p:spPr>
          <a:xfrm>
            <a:off x="8672807" y="4434422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19A7685-984B-A7D7-B60A-BDB8A58616F9}"/>
              </a:ext>
            </a:extLst>
          </p:cNvPr>
          <p:cNvSpPr/>
          <p:nvPr/>
        </p:nvSpPr>
        <p:spPr>
          <a:xfrm>
            <a:off x="8879773" y="4434422"/>
            <a:ext cx="73526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238DEDA-36E8-DC13-9527-6A209895ED44}"/>
              </a:ext>
            </a:extLst>
          </p:cNvPr>
          <p:cNvSpPr/>
          <p:nvPr/>
        </p:nvSpPr>
        <p:spPr>
          <a:xfrm>
            <a:off x="9628827" y="443654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536DD2A-C4DE-43EA-7668-A60D64C98DCE}"/>
              </a:ext>
            </a:extLst>
          </p:cNvPr>
          <p:cNvSpPr/>
          <p:nvPr/>
        </p:nvSpPr>
        <p:spPr>
          <a:xfrm>
            <a:off x="9849163" y="443654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D33093E-59D3-C26C-C30E-CB89CF142340}"/>
              </a:ext>
            </a:extLst>
          </p:cNvPr>
          <p:cNvSpPr/>
          <p:nvPr/>
        </p:nvSpPr>
        <p:spPr>
          <a:xfrm>
            <a:off x="10070567" y="443654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060B656-0585-A91D-85DF-9DB0D89635A4}"/>
              </a:ext>
            </a:extLst>
          </p:cNvPr>
          <p:cNvSpPr/>
          <p:nvPr/>
        </p:nvSpPr>
        <p:spPr>
          <a:xfrm>
            <a:off x="10298297" y="443915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D164228-87A2-FBB6-3D46-D77DCE6E6A49}"/>
              </a:ext>
            </a:extLst>
          </p:cNvPr>
          <p:cNvSpPr/>
          <p:nvPr/>
        </p:nvSpPr>
        <p:spPr>
          <a:xfrm>
            <a:off x="10519701" y="443915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65FCD8D-5A61-D5A2-CA2B-8464A91F327C}"/>
              </a:ext>
            </a:extLst>
          </p:cNvPr>
          <p:cNvSpPr/>
          <p:nvPr/>
        </p:nvSpPr>
        <p:spPr>
          <a:xfrm>
            <a:off x="10726667" y="443915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9C6C995-953B-3A9A-65AE-CEE9256586C0}"/>
              </a:ext>
            </a:extLst>
          </p:cNvPr>
          <p:cNvSpPr/>
          <p:nvPr/>
        </p:nvSpPr>
        <p:spPr>
          <a:xfrm>
            <a:off x="10947978" y="443915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265AC22-2627-6650-1FD1-C6713C08B1A0}"/>
              </a:ext>
            </a:extLst>
          </p:cNvPr>
          <p:cNvSpPr/>
          <p:nvPr/>
        </p:nvSpPr>
        <p:spPr>
          <a:xfrm>
            <a:off x="11169382" y="4439157"/>
            <a:ext cx="125508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2D56072-5FF2-CC14-BCA0-7132C4926614}"/>
              </a:ext>
            </a:extLst>
          </p:cNvPr>
          <p:cNvSpPr/>
          <p:nvPr/>
        </p:nvSpPr>
        <p:spPr>
          <a:xfrm>
            <a:off x="6993405" y="4431812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F100338-A8A1-A044-89BB-E0D90835E1BA}"/>
              </a:ext>
            </a:extLst>
          </p:cNvPr>
          <p:cNvGrpSpPr/>
          <p:nvPr/>
        </p:nvGrpSpPr>
        <p:grpSpPr>
          <a:xfrm>
            <a:off x="6990644" y="5282447"/>
            <a:ext cx="4444799" cy="1116419"/>
            <a:chOff x="6584615" y="1973224"/>
            <a:chExt cx="4345653" cy="111641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AD5EE2E-5D94-3BE5-E1F5-9788B8601625}"/>
                </a:ext>
              </a:extLst>
            </p:cNvPr>
            <p:cNvSpPr/>
            <p:nvPr/>
          </p:nvSpPr>
          <p:spPr>
            <a:xfrm>
              <a:off x="6585096" y="1973224"/>
              <a:ext cx="4345171" cy="11164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A935FA3-DD04-3213-A6EC-A06033FFB77D}"/>
                </a:ext>
              </a:extLst>
            </p:cNvPr>
            <p:cNvSpPr/>
            <p:nvPr/>
          </p:nvSpPr>
          <p:spPr>
            <a:xfrm>
              <a:off x="6736530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FF95805-E8D0-0037-08D9-0843BBE8B923}"/>
                </a:ext>
              </a:extLst>
            </p:cNvPr>
            <p:cNvSpPr/>
            <p:nvPr/>
          </p:nvSpPr>
          <p:spPr>
            <a:xfrm>
              <a:off x="6957729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1FD0210C-B2E5-572A-C12F-3040FFC8D4E4}"/>
                </a:ext>
              </a:extLst>
            </p:cNvPr>
            <p:cNvSpPr/>
            <p:nvPr/>
          </p:nvSpPr>
          <p:spPr>
            <a:xfrm>
              <a:off x="7193067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6E354CE-E15A-6F8A-AD1D-95FCD649658E}"/>
                </a:ext>
              </a:extLst>
            </p:cNvPr>
            <p:cNvSpPr/>
            <p:nvPr/>
          </p:nvSpPr>
          <p:spPr>
            <a:xfrm>
              <a:off x="7414266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1F39781-EC4C-12F6-19B9-CC1366500448}"/>
                </a:ext>
              </a:extLst>
            </p:cNvPr>
            <p:cNvSpPr/>
            <p:nvPr/>
          </p:nvSpPr>
          <p:spPr>
            <a:xfrm>
              <a:off x="7628701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940A60E-C14F-98D0-49D0-5BD197F751B0}"/>
                </a:ext>
              </a:extLst>
            </p:cNvPr>
            <p:cNvSpPr/>
            <p:nvPr/>
          </p:nvSpPr>
          <p:spPr>
            <a:xfrm>
              <a:off x="7849900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BE5A92D-8F35-628F-CB9D-0706AC3637EB}"/>
                </a:ext>
              </a:extLst>
            </p:cNvPr>
            <p:cNvSpPr/>
            <p:nvPr/>
          </p:nvSpPr>
          <p:spPr>
            <a:xfrm>
              <a:off x="8085238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A7B785-BF62-AD63-E3F8-202DFD409A3C}"/>
                </a:ext>
              </a:extLst>
            </p:cNvPr>
            <p:cNvSpPr/>
            <p:nvPr/>
          </p:nvSpPr>
          <p:spPr>
            <a:xfrm>
              <a:off x="8306437" y="1973224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8313E56-196B-044F-060B-6EFA925F8FA3}"/>
                </a:ext>
              </a:extLst>
            </p:cNvPr>
            <p:cNvSpPr/>
            <p:nvPr/>
          </p:nvSpPr>
          <p:spPr>
            <a:xfrm>
              <a:off x="8512992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C6A4D4B-CC39-BD98-D9BC-FCAD2786A78F}"/>
                </a:ext>
              </a:extLst>
            </p:cNvPr>
            <p:cNvSpPr/>
            <p:nvPr/>
          </p:nvSpPr>
          <p:spPr>
            <a:xfrm>
              <a:off x="8734191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14C7288-8561-65B8-23EA-CA8D95B97C45}"/>
                </a:ext>
              </a:extLst>
            </p:cNvPr>
            <p:cNvSpPr/>
            <p:nvPr/>
          </p:nvSpPr>
          <p:spPr>
            <a:xfrm>
              <a:off x="8969529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711BADD-65A9-B0C8-1795-4871E1FA3E79}"/>
                </a:ext>
              </a:extLst>
            </p:cNvPr>
            <p:cNvSpPr/>
            <p:nvPr/>
          </p:nvSpPr>
          <p:spPr>
            <a:xfrm>
              <a:off x="9190728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53DEECE-4DAD-F750-3595-9D2F4660B0A8}"/>
                </a:ext>
              </a:extLst>
            </p:cNvPr>
            <p:cNvSpPr/>
            <p:nvPr/>
          </p:nvSpPr>
          <p:spPr>
            <a:xfrm>
              <a:off x="9405163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B84F2DB-087D-EC78-508B-1030E97CE3BF}"/>
                </a:ext>
              </a:extLst>
            </p:cNvPr>
            <p:cNvSpPr/>
            <p:nvPr/>
          </p:nvSpPr>
          <p:spPr>
            <a:xfrm>
              <a:off x="9626362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AB32495-4ABE-C96C-607A-633253B96C87}"/>
                </a:ext>
              </a:extLst>
            </p:cNvPr>
            <p:cNvSpPr/>
            <p:nvPr/>
          </p:nvSpPr>
          <p:spPr>
            <a:xfrm>
              <a:off x="9861700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B70DFF6A-BC1D-B0BF-97D4-6BADFF657850}"/>
                </a:ext>
              </a:extLst>
            </p:cNvPr>
            <p:cNvSpPr/>
            <p:nvPr/>
          </p:nvSpPr>
          <p:spPr>
            <a:xfrm>
              <a:off x="10082899" y="1980048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21D9E58E-3B17-FFEC-A08E-D9C3342B589A}"/>
                </a:ext>
              </a:extLst>
            </p:cNvPr>
            <p:cNvSpPr/>
            <p:nvPr/>
          </p:nvSpPr>
          <p:spPr>
            <a:xfrm>
              <a:off x="10294039" y="1978140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5331D78-8B12-5F1F-DB61-BA3CFF6EA83C}"/>
                </a:ext>
              </a:extLst>
            </p:cNvPr>
            <p:cNvSpPr/>
            <p:nvPr/>
          </p:nvSpPr>
          <p:spPr>
            <a:xfrm>
              <a:off x="10529377" y="1978140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1CCDC0A-97AE-4BA7-5631-747756750CE8}"/>
                </a:ext>
              </a:extLst>
            </p:cNvPr>
            <p:cNvSpPr/>
            <p:nvPr/>
          </p:nvSpPr>
          <p:spPr>
            <a:xfrm>
              <a:off x="10750576" y="1978140"/>
              <a:ext cx="45719" cy="110959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AB8F9CE-06D7-DEC5-1D83-DE56D2CC2E45}"/>
                </a:ext>
              </a:extLst>
            </p:cNvPr>
            <p:cNvSpPr/>
            <p:nvPr/>
          </p:nvSpPr>
          <p:spPr>
            <a:xfrm>
              <a:off x="10884549" y="2488809"/>
              <a:ext cx="45719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32E829A-8B42-D66E-B638-E0D821970848}"/>
                </a:ext>
              </a:extLst>
            </p:cNvPr>
            <p:cNvSpPr/>
            <p:nvPr/>
          </p:nvSpPr>
          <p:spPr>
            <a:xfrm>
              <a:off x="6694935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539CEDC8-3B02-3DB3-0C4B-6329285BF44B}"/>
                </a:ext>
              </a:extLst>
            </p:cNvPr>
            <p:cNvSpPr/>
            <p:nvPr/>
          </p:nvSpPr>
          <p:spPr>
            <a:xfrm>
              <a:off x="6916338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CCB1DD9-0C63-04D6-316A-4486C1023C82}"/>
                </a:ext>
              </a:extLst>
            </p:cNvPr>
            <p:cNvSpPr/>
            <p:nvPr/>
          </p:nvSpPr>
          <p:spPr>
            <a:xfrm>
              <a:off x="7151739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B410E439-EFB3-6A8D-A360-B684644D531B}"/>
                </a:ext>
              </a:extLst>
            </p:cNvPr>
            <p:cNvSpPr/>
            <p:nvPr/>
          </p:nvSpPr>
          <p:spPr>
            <a:xfrm>
              <a:off x="7373143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7CC21532-1906-D38F-4C39-0367CC621C59}"/>
                </a:ext>
              </a:extLst>
            </p:cNvPr>
            <p:cNvSpPr/>
            <p:nvPr/>
          </p:nvSpPr>
          <p:spPr>
            <a:xfrm>
              <a:off x="7593479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54AC06B-4883-0B97-36ED-B78E4EB8A47F}"/>
                </a:ext>
              </a:extLst>
            </p:cNvPr>
            <p:cNvSpPr/>
            <p:nvPr/>
          </p:nvSpPr>
          <p:spPr>
            <a:xfrm>
              <a:off x="7814883" y="248146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62C1FBC-8844-0A27-1B6A-EF61DC8227AB}"/>
                </a:ext>
              </a:extLst>
            </p:cNvPr>
            <p:cNvSpPr/>
            <p:nvPr/>
          </p:nvSpPr>
          <p:spPr>
            <a:xfrm>
              <a:off x="8042613" y="248407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D9A5A6B-B818-9C34-A76B-85E0E0216174}"/>
                </a:ext>
              </a:extLst>
            </p:cNvPr>
            <p:cNvSpPr/>
            <p:nvPr/>
          </p:nvSpPr>
          <p:spPr>
            <a:xfrm>
              <a:off x="8264017" y="248407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67ED0FC-21B5-E095-F3EB-A99D0502FB70}"/>
                </a:ext>
              </a:extLst>
            </p:cNvPr>
            <p:cNvSpPr/>
            <p:nvPr/>
          </p:nvSpPr>
          <p:spPr>
            <a:xfrm>
              <a:off x="8470983" y="2484074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EB968A8-0974-51D7-55DE-9D82F8EDD5D0}"/>
                </a:ext>
              </a:extLst>
            </p:cNvPr>
            <p:cNvSpPr/>
            <p:nvPr/>
          </p:nvSpPr>
          <p:spPr>
            <a:xfrm>
              <a:off x="8697169" y="248619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2E65A89-B057-A887-4E74-0BAE3A2062DB}"/>
                </a:ext>
              </a:extLst>
            </p:cNvPr>
            <p:cNvSpPr/>
            <p:nvPr/>
          </p:nvSpPr>
          <p:spPr>
            <a:xfrm>
              <a:off x="8932570" y="248619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B047C55-9A39-8CF8-1217-79F44CFC1979}"/>
                </a:ext>
              </a:extLst>
            </p:cNvPr>
            <p:cNvSpPr/>
            <p:nvPr/>
          </p:nvSpPr>
          <p:spPr>
            <a:xfrm>
              <a:off x="9153974" y="248619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54CAD12-A489-9CFF-D5B7-46A207B63AD8}"/>
                </a:ext>
              </a:extLst>
            </p:cNvPr>
            <p:cNvSpPr/>
            <p:nvPr/>
          </p:nvSpPr>
          <p:spPr>
            <a:xfrm>
              <a:off x="9374310" y="248619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5934D36-81A4-D755-F0F7-30FE14063282}"/>
                </a:ext>
              </a:extLst>
            </p:cNvPr>
            <p:cNvSpPr/>
            <p:nvPr/>
          </p:nvSpPr>
          <p:spPr>
            <a:xfrm>
              <a:off x="9595714" y="248619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90912D0-376E-4F95-8D0F-7C44F5C494E6}"/>
                </a:ext>
              </a:extLst>
            </p:cNvPr>
            <p:cNvSpPr/>
            <p:nvPr/>
          </p:nvSpPr>
          <p:spPr>
            <a:xfrm>
              <a:off x="9823444" y="248880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305F879-7ED6-599E-DCC1-3DACFC877D5E}"/>
                </a:ext>
              </a:extLst>
            </p:cNvPr>
            <p:cNvSpPr/>
            <p:nvPr/>
          </p:nvSpPr>
          <p:spPr>
            <a:xfrm>
              <a:off x="10044848" y="248880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CB28F7B-C21C-A0AC-026C-B1BC97DC3036}"/>
                </a:ext>
              </a:extLst>
            </p:cNvPr>
            <p:cNvSpPr/>
            <p:nvPr/>
          </p:nvSpPr>
          <p:spPr>
            <a:xfrm>
              <a:off x="10251814" y="248880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6D4779C-1B3B-8DA0-668E-47B0D8631187}"/>
                </a:ext>
              </a:extLst>
            </p:cNvPr>
            <p:cNvSpPr/>
            <p:nvPr/>
          </p:nvSpPr>
          <p:spPr>
            <a:xfrm>
              <a:off x="10473125" y="248880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5FD36896-34CE-AA5A-64D2-2BBDA9076C09}"/>
                </a:ext>
              </a:extLst>
            </p:cNvPr>
            <p:cNvSpPr/>
            <p:nvPr/>
          </p:nvSpPr>
          <p:spPr>
            <a:xfrm>
              <a:off x="10694529" y="2488809"/>
              <a:ext cx="125508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7F3D8E9-32C6-D3BF-F353-70ECFE1EA562}"/>
                </a:ext>
              </a:extLst>
            </p:cNvPr>
            <p:cNvSpPr/>
            <p:nvPr/>
          </p:nvSpPr>
          <p:spPr>
            <a:xfrm>
              <a:off x="6584615" y="2481464"/>
              <a:ext cx="45719" cy="98464"/>
            </a:xfrm>
            <a:prstGeom prst="rect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41DAA986-B5F9-76B5-1C48-55F05068E2C1}"/>
              </a:ext>
            </a:extLst>
          </p:cNvPr>
          <p:cNvGrpSpPr/>
          <p:nvPr/>
        </p:nvGrpSpPr>
        <p:grpSpPr>
          <a:xfrm>
            <a:off x="8243195" y="3025134"/>
            <a:ext cx="143381" cy="187678"/>
            <a:chOff x="7840218" y="2473499"/>
            <a:chExt cx="180784" cy="119242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7FCB156-CF7A-344A-05F6-9974BE508F37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79B57729-FCA9-7ACD-B7DA-22703B494F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C68359A-CB6A-FFCF-E75F-48CB3B44BBAD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064C92D-28F7-F0B6-A372-4704288CEA7E}"/>
              </a:ext>
            </a:extLst>
          </p:cNvPr>
          <p:cNvGrpSpPr/>
          <p:nvPr/>
        </p:nvGrpSpPr>
        <p:grpSpPr>
          <a:xfrm>
            <a:off x="8422100" y="3025134"/>
            <a:ext cx="143381" cy="187678"/>
            <a:chOff x="7840218" y="2473499"/>
            <a:chExt cx="180784" cy="119242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6AE4196-03D4-18CF-AFFD-A785B8A9DD03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824E635-8B0A-12AD-B958-BA1E1DA0C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A269FDF-CFC5-29D1-2D24-799B5A99BFBF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98EA8AD5-EA94-6A8C-F794-89E952CC9CD7}"/>
              </a:ext>
            </a:extLst>
          </p:cNvPr>
          <p:cNvGrpSpPr/>
          <p:nvPr/>
        </p:nvGrpSpPr>
        <p:grpSpPr>
          <a:xfrm>
            <a:off x="8602359" y="3027830"/>
            <a:ext cx="143381" cy="187678"/>
            <a:chOff x="7840218" y="2473499"/>
            <a:chExt cx="180784" cy="119242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350BC9F9-86E2-D3E4-2E81-2E7D8A472168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9B80D1D-11A1-7731-0CF6-F6A37A914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FFCAA79-C78E-2D91-DED9-A1B13C5F5287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1304509-9AEC-62C5-81A1-D8B56D1EB8C8}"/>
              </a:ext>
            </a:extLst>
          </p:cNvPr>
          <p:cNvGrpSpPr/>
          <p:nvPr/>
        </p:nvGrpSpPr>
        <p:grpSpPr>
          <a:xfrm>
            <a:off x="10028199" y="3021607"/>
            <a:ext cx="143381" cy="187678"/>
            <a:chOff x="7840218" y="2473499"/>
            <a:chExt cx="180784" cy="119242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8F49094-A6F2-6664-9CF2-07533B53D61B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DCCDC4-65DC-E461-7DDF-76AE8B354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87B46F4-6B85-E6CB-300F-5D78F1648339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B3DF693-0390-F8AC-3C68-87CE59D979C2}"/>
              </a:ext>
            </a:extLst>
          </p:cNvPr>
          <p:cNvGrpSpPr/>
          <p:nvPr/>
        </p:nvGrpSpPr>
        <p:grpSpPr>
          <a:xfrm>
            <a:off x="10207104" y="3021607"/>
            <a:ext cx="143381" cy="187678"/>
            <a:chOff x="7840218" y="2473499"/>
            <a:chExt cx="180784" cy="119242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DB431B6-C858-5477-D6F0-A40DFD841E4E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95A896E-5EE0-4185-5922-14CF612C6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0248FD0-B832-28E0-2C8C-033C5F07DB14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F64EA70-42A8-BFDD-B66D-F7680C6ED71C}"/>
              </a:ext>
            </a:extLst>
          </p:cNvPr>
          <p:cNvGrpSpPr/>
          <p:nvPr/>
        </p:nvGrpSpPr>
        <p:grpSpPr>
          <a:xfrm>
            <a:off x="10387363" y="3024303"/>
            <a:ext cx="143381" cy="187678"/>
            <a:chOff x="7840218" y="2473499"/>
            <a:chExt cx="180784" cy="11924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7F5915C0-33D8-14DA-24E9-DCA0515F5E26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AA28BC7-D7D5-FA42-6B83-1D25746D3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57F869E-5ABD-4F61-5B0E-D5EFEF1757FF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3EF5C9E-E882-CC2A-3963-F03AE12E848B}"/>
              </a:ext>
            </a:extLst>
          </p:cNvPr>
          <p:cNvSpPr/>
          <p:nvPr/>
        </p:nvSpPr>
        <p:spPr>
          <a:xfrm>
            <a:off x="10561139" y="3069741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163F8643-97D5-FBC6-168A-66FEB6AD6FCD}"/>
              </a:ext>
            </a:extLst>
          </p:cNvPr>
          <p:cNvSpPr/>
          <p:nvPr/>
        </p:nvSpPr>
        <p:spPr>
          <a:xfrm>
            <a:off x="9964004" y="3067131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18B0901-6EA1-7F1E-D72A-6FA0F2C8AE10}"/>
              </a:ext>
            </a:extLst>
          </p:cNvPr>
          <p:cNvSpPr/>
          <p:nvPr/>
        </p:nvSpPr>
        <p:spPr>
          <a:xfrm>
            <a:off x="8778200" y="3067131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812C22F-564E-EDD4-D80A-DFB0C0F5DA00}"/>
              </a:ext>
            </a:extLst>
          </p:cNvPr>
          <p:cNvSpPr/>
          <p:nvPr/>
        </p:nvSpPr>
        <p:spPr>
          <a:xfrm>
            <a:off x="8175581" y="3062396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EFE5FAAD-A8E4-A9B8-16D0-843FEA9FE8BF}"/>
              </a:ext>
            </a:extLst>
          </p:cNvPr>
          <p:cNvGrpSpPr/>
          <p:nvPr/>
        </p:nvGrpSpPr>
        <p:grpSpPr>
          <a:xfrm>
            <a:off x="8975759" y="4377440"/>
            <a:ext cx="143381" cy="187678"/>
            <a:chOff x="7840218" y="2473499"/>
            <a:chExt cx="180784" cy="119242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4EB25D59-9ED1-346E-7987-4111D6DABC57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FD9071A-3603-76CF-434B-C4F97B1A2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44BBB1E1-E95D-3F1D-20BF-D6E70640949F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E06DB83-CFAE-FCA4-18FD-D5548849BB2A}"/>
              </a:ext>
            </a:extLst>
          </p:cNvPr>
          <p:cNvGrpSpPr/>
          <p:nvPr/>
        </p:nvGrpSpPr>
        <p:grpSpPr>
          <a:xfrm>
            <a:off x="9154664" y="4377440"/>
            <a:ext cx="143381" cy="187678"/>
            <a:chOff x="7840218" y="2473499"/>
            <a:chExt cx="180784" cy="119242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7094FB5-E1E5-BA3A-EA66-201103030258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1534E02-DCE9-F15A-E400-C0BBDF435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46C60D1C-85E9-9903-826D-B7DEB76AC726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0B8C768-78AA-22C5-ED87-3FBC9DE32FC9}"/>
              </a:ext>
            </a:extLst>
          </p:cNvPr>
          <p:cNvGrpSpPr/>
          <p:nvPr/>
        </p:nvGrpSpPr>
        <p:grpSpPr>
          <a:xfrm>
            <a:off x="9334923" y="4380136"/>
            <a:ext cx="143381" cy="187678"/>
            <a:chOff x="7840218" y="2473499"/>
            <a:chExt cx="180784" cy="119242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86CE992-7AC2-E9ED-14B8-015B9A28FA23}"/>
                </a:ext>
              </a:extLst>
            </p:cNvPr>
            <p:cNvSpPr/>
            <p:nvPr/>
          </p:nvSpPr>
          <p:spPr>
            <a:xfrm>
              <a:off x="7840218" y="2473499"/>
              <a:ext cx="180784" cy="11924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4564D5C0-3979-B712-42B6-D0EA6B080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18" y="2475212"/>
              <a:ext cx="180784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073C9D74-38C8-4260-385F-23AC5B0195AB}"/>
                </a:ext>
              </a:extLst>
            </p:cNvPr>
            <p:cNvCxnSpPr>
              <a:cxnSpLocks/>
            </p:cNvCxnSpPr>
            <p:nvPr/>
          </p:nvCxnSpPr>
          <p:spPr>
            <a:xfrm>
              <a:off x="7841649" y="2475212"/>
              <a:ext cx="179353" cy="11752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CD0858C-9899-98D8-BB96-FF3CF8A51F30}"/>
              </a:ext>
            </a:extLst>
          </p:cNvPr>
          <p:cNvSpPr/>
          <p:nvPr/>
        </p:nvSpPr>
        <p:spPr>
          <a:xfrm>
            <a:off x="9519181" y="4438574"/>
            <a:ext cx="45719" cy="98464"/>
          </a:xfrm>
          <a:prstGeom prst="rect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5" name="Title 1">
            <a:extLst>
              <a:ext uri="{FF2B5EF4-FFF2-40B4-BE49-F238E27FC236}">
                <a16:creationId xmlns:a16="http://schemas.microsoft.com/office/drawing/2014/main" id="{444E5AC1-9730-961A-83FA-D2AFAE52E316}"/>
              </a:ext>
            </a:extLst>
          </p:cNvPr>
          <p:cNvSpPr txBox="1">
            <a:spLocks/>
          </p:cNvSpPr>
          <p:nvPr/>
        </p:nvSpPr>
        <p:spPr>
          <a:xfrm>
            <a:off x="696883" y="291157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b="1" dirty="0">
                <a:solidFill>
                  <a:srgbClr val="00B0F0"/>
                </a:solidFill>
              </a:rPr>
              <a:t>DTL variants: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0238E6C-9AEE-D7A7-D8C0-D9859DBA60FD}"/>
              </a:ext>
            </a:extLst>
          </p:cNvPr>
          <p:cNvSpPr/>
          <p:nvPr/>
        </p:nvSpPr>
        <p:spPr>
          <a:xfrm>
            <a:off x="527125" y="2334408"/>
            <a:ext cx="11295529" cy="43783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9C38878-E881-E626-ED29-FE637503DFAE}"/>
              </a:ext>
            </a:extLst>
          </p:cNvPr>
          <p:cNvSpPr/>
          <p:nvPr/>
        </p:nvSpPr>
        <p:spPr>
          <a:xfrm>
            <a:off x="527125" y="828341"/>
            <a:ext cx="11295529" cy="141038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B782CDB-7651-DEA4-F061-2C759A052E04}"/>
              </a:ext>
            </a:extLst>
          </p:cNvPr>
          <p:cNvSpPr txBox="1"/>
          <p:nvPr/>
        </p:nvSpPr>
        <p:spPr>
          <a:xfrm>
            <a:off x="721085" y="834113"/>
            <a:ext cx="6269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Alvarez: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structure for high intensity proton acceleration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TM010 mode with  between gaps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Transverse focusing by quad magnets in drift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Longitudinal focusing with rf phase at -25 degrees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A495A002-C3E5-BC11-810A-93E1671053B4}"/>
              </a:ext>
            </a:extLst>
          </p:cNvPr>
          <p:cNvSpPr txBox="1"/>
          <p:nvPr/>
        </p:nvSpPr>
        <p:spPr>
          <a:xfrm>
            <a:off x="687905" y="2377113"/>
            <a:ext cx="6269559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H-mode: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TE11 (IH) or TE21 (CH) mode with /2 between gaps</a:t>
            </a:r>
          </a:p>
          <a:p>
            <a:pPr>
              <a:spcBef>
                <a:spcPts val="600"/>
              </a:spcBef>
            </a:pPr>
            <a:r>
              <a:rPr lang="en-US" b="1" dirty="0">
                <a:sym typeface="Symbol" panose="05050102010706020507" pitchFamily="18" charset="2"/>
              </a:rPr>
              <a:t>Choice of beam dynamics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Negative synchronous phase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Periodic Transverse focusing by quad magnets between accelerating tanks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Longitudinal focusing with rf phase at -25 degrees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KONUS dynamics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Periodic Transverse focusing by quad magnets between accelerating tanks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Longitudinal focusing with rf phase at -25 degrees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Alternate phase focusing (APF)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Transverse and Longitudinal focusing with varying rf phase along the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462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93"/>
    </mc:Choice>
    <mc:Fallback>
      <p:transition spd="slow" advTm="5239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2F654-E080-5C5D-D471-FBFC816C3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56C91-239C-C1FA-3FC8-C73D1221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4" y="201930"/>
            <a:ext cx="7511096" cy="105283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DTL Study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58852997-0915-8039-2C20-156261E221D8}"/>
              </a:ext>
            </a:extLst>
          </p:cNvPr>
          <p:cNvGraphicFramePr>
            <a:graphicFrameLocks noGrp="1"/>
          </p:cNvGraphicFramePr>
          <p:nvPr/>
        </p:nvGraphicFramePr>
        <p:xfrm>
          <a:off x="1485900" y="3504316"/>
          <a:ext cx="8646886" cy="218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226">
                  <a:extLst>
                    <a:ext uri="{9D8B030D-6E8A-4147-A177-3AD203B41FA5}">
                      <a16:colId xmlns:a16="http://schemas.microsoft.com/office/drawing/2014/main" val="1118275805"/>
                    </a:ext>
                  </a:extLst>
                </a:gridCol>
                <a:gridCol w="1479889">
                  <a:extLst>
                    <a:ext uri="{9D8B030D-6E8A-4147-A177-3AD203B41FA5}">
                      <a16:colId xmlns:a16="http://schemas.microsoft.com/office/drawing/2014/main" val="1102093435"/>
                    </a:ext>
                  </a:extLst>
                </a:gridCol>
                <a:gridCol w="1264484">
                  <a:extLst>
                    <a:ext uri="{9D8B030D-6E8A-4147-A177-3AD203B41FA5}">
                      <a16:colId xmlns:a16="http://schemas.microsoft.com/office/drawing/2014/main" val="2702138661"/>
                    </a:ext>
                  </a:extLst>
                </a:gridCol>
                <a:gridCol w="1551866">
                  <a:extLst>
                    <a:ext uri="{9D8B030D-6E8A-4147-A177-3AD203B41FA5}">
                      <a16:colId xmlns:a16="http://schemas.microsoft.com/office/drawing/2014/main" val="1825374675"/>
                    </a:ext>
                  </a:extLst>
                </a:gridCol>
                <a:gridCol w="1310935">
                  <a:extLst>
                    <a:ext uri="{9D8B030D-6E8A-4147-A177-3AD203B41FA5}">
                      <a16:colId xmlns:a16="http://schemas.microsoft.com/office/drawing/2014/main" val="2641497212"/>
                    </a:ext>
                  </a:extLst>
                </a:gridCol>
                <a:gridCol w="1128486">
                  <a:extLst>
                    <a:ext uri="{9D8B030D-6E8A-4147-A177-3AD203B41FA5}">
                      <a16:colId xmlns:a16="http://schemas.microsoft.com/office/drawing/2014/main" val="326112605"/>
                    </a:ext>
                  </a:extLst>
                </a:gridCol>
              </a:tblGrid>
              <a:tr h="1647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Variant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Variant2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Variant3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Variant4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Variant5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139159"/>
                  </a:ext>
                </a:extLst>
              </a:tr>
              <a:tr h="124211">
                <a:tc>
                  <a:txBody>
                    <a:bodyPr/>
                    <a:lstStyle/>
                    <a:p>
                      <a:r>
                        <a:rPr lang="en-CA" sz="1600" dirty="0"/>
                        <a:t>Type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Alvarez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Alvarez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CH-KONUS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CH-DTL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CH-APF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047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Tanks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41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Drift tubes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12,15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13,10,14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9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Eo</a:t>
                      </a:r>
                      <a:r>
                        <a:rPr lang="en-US" sz="1600" dirty="0"/>
                        <a:t> (MV/m)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6.6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6.7 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9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ym typeface="Symbol" panose="05050102010706020507" pitchFamily="18" charset="2"/>
                        </a:rPr>
                        <a:t>Synch. Phase </a:t>
                      </a:r>
                      <a:r>
                        <a:rPr lang="en-US" sz="1600" baseline="-25000" dirty="0">
                          <a:sym typeface="Symbol" panose="05050102010706020507" pitchFamily="18" charset="2"/>
                        </a:rPr>
                        <a:t>s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-30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-30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600" dirty="0"/>
                        <a:t>0, -60,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-28, -27, -28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varying</a:t>
                      </a:r>
                      <a:endParaRPr lang="en-CA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5601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6075C84-0907-EBE3-222D-523B8578E4E9}"/>
              </a:ext>
            </a:extLst>
          </p:cNvPr>
          <p:cNvSpPr txBox="1"/>
          <p:nvPr/>
        </p:nvSpPr>
        <p:spPr>
          <a:xfrm>
            <a:off x="762000" y="1085360"/>
            <a:ext cx="923108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400" dirty="0"/>
              <a:t>Each variant is Modeled in LANA and PARMILA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Establish 100% transmission with good quality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Calculate emittance growth for RMS and 99% contours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/>
              <a:t>Estimate longitudinal and transverse acceptance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C00882A-9D87-AC30-8964-202DF6D1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12</a:t>
            </a:fld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E77943-5F11-E464-288D-F3888D85D5DA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53CBFF28-B20E-CDFC-7BAA-837C903C2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21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0"/>
    </mc:Choice>
    <mc:Fallback>
      <p:transition spd="slow" advTm="1063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C85BA31-73E6-346E-88AA-62583F1FD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90" y="3882218"/>
            <a:ext cx="5885764" cy="2594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82F503-B8F1-4966-8667-F5655BAC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26" y="245919"/>
            <a:ext cx="10515600" cy="1052831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Alvarez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80175-3A0A-4E56-AB4F-B73E1424FF95}"/>
              </a:ext>
            </a:extLst>
          </p:cNvPr>
          <p:cNvSpPr txBox="1"/>
          <p:nvPr/>
        </p:nvSpPr>
        <p:spPr>
          <a:xfrm>
            <a:off x="418500" y="883795"/>
            <a:ext cx="721273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Adopt PMQs in every second drift tube in FODO lattice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Strong transverse focusing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Longitudinal focusing with -30 deg synchronous phase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 variants considered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Variant 1 </a:t>
            </a:r>
            <a:r>
              <a:rPr lang="en-US" sz="2000" dirty="0"/>
              <a:t>– no MEBT but with adjustable quadrupoles in first four drift tubes for transverse matching to the FODO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Variant 2 </a:t>
            </a:r>
            <a:r>
              <a:rPr lang="en-US" sz="2000" dirty="0"/>
              <a:t>– 4Q MEBT with buncher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6C2BF089-0D99-47F9-B90F-7EE8B4DBA53C}"/>
              </a:ext>
            </a:extLst>
          </p:cNvPr>
          <p:cNvGrpSpPr>
            <a:grpSpLocks/>
          </p:cNvGrpSpPr>
          <p:nvPr/>
        </p:nvGrpSpPr>
        <p:grpSpPr bwMode="auto">
          <a:xfrm>
            <a:off x="7895027" y="901710"/>
            <a:ext cx="3828578" cy="2062185"/>
            <a:chOff x="5019871" y="1268964"/>
            <a:chExt cx="3400969" cy="1974915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2F9D3361-7D1A-4D65-A223-10C9BB6DC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17" r="53299"/>
            <a:stretch>
              <a:fillRect/>
            </a:stretch>
          </p:blipFill>
          <p:spPr bwMode="auto">
            <a:xfrm>
              <a:off x="5019871" y="1268964"/>
              <a:ext cx="3400969" cy="1974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FF5E3EE-3313-448D-970A-09BF92470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7" t="42142" r="82848" b="49451"/>
            <a:stretch>
              <a:fillRect/>
            </a:stretch>
          </p:blipFill>
          <p:spPr bwMode="auto">
            <a:xfrm>
              <a:off x="5344888" y="2107132"/>
              <a:ext cx="615820" cy="35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DABD1-A03C-4B80-AAF7-46CF5A2BA7BE}"/>
              </a:ext>
            </a:extLst>
          </p:cNvPr>
          <p:cNvGrpSpPr/>
          <p:nvPr/>
        </p:nvGrpSpPr>
        <p:grpSpPr>
          <a:xfrm>
            <a:off x="8260909" y="1625523"/>
            <a:ext cx="3011847" cy="521624"/>
            <a:chOff x="7670359" y="2005859"/>
            <a:chExt cx="3011847" cy="5216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BB0B53-68BD-4871-9A25-D6F6D486CE54}"/>
                </a:ext>
              </a:extLst>
            </p:cNvPr>
            <p:cNvSpPr/>
            <p:nvPr/>
          </p:nvSpPr>
          <p:spPr>
            <a:xfrm rot="-300000">
              <a:off x="7670359" y="2396565"/>
              <a:ext cx="164794" cy="13091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D3C051-E8E8-4C50-9357-E0C997D3F9BC}"/>
                </a:ext>
              </a:extLst>
            </p:cNvPr>
            <p:cNvSpPr/>
            <p:nvPr/>
          </p:nvSpPr>
          <p:spPr>
            <a:xfrm rot="-300000">
              <a:off x="7670359" y="2207983"/>
              <a:ext cx="164794" cy="13091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BB5E78-7BA6-4490-B1EB-572D7E17B09D}"/>
                </a:ext>
              </a:extLst>
            </p:cNvPr>
            <p:cNvSpPr/>
            <p:nvPr/>
          </p:nvSpPr>
          <p:spPr>
            <a:xfrm rot="-300000">
              <a:off x="8852672" y="2278097"/>
              <a:ext cx="222494" cy="1354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C72D23-AAA8-4EBB-B9A4-79A26CDD32DC}"/>
                </a:ext>
              </a:extLst>
            </p:cNvPr>
            <p:cNvSpPr/>
            <p:nvPr/>
          </p:nvSpPr>
          <p:spPr>
            <a:xfrm rot="-300000">
              <a:off x="8839196" y="2123215"/>
              <a:ext cx="222494" cy="1354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209ED5-0F9E-4BFC-AB3A-2B1506A319E2}"/>
                </a:ext>
              </a:extLst>
            </p:cNvPr>
            <p:cNvSpPr/>
            <p:nvPr/>
          </p:nvSpPr>
          <p:spPr>
            <a:xfrm rot="-300000">
              <a:off x="9666499" y="2211051"/>
              <a:ext cx="222494" cy="13544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EB5F4A-C5FE-4D65-83BE-BFD5C5E92DEA}"/>
                </a:ext>
              </a:extLst>
            </p:cNvPr>
            <p:cNvSpPr/>
            <p:nvPr/>
          </p:nvSpPr>
          <p:spPr>
            <a:xfrm rot="-300000">
              <a:off x="9653023" y="2056169"/>
              <a:ext cx="222494" cy="135443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E87DBD-623F-4795-AF9F-E55338DFE432}"/>
                </a:ext>
              </a:extLst>
            </p:cNvPr>
            <p:cNvSpPr/>
            <p:nvPr/>
          </p:nvSpPr>
          <p:spPr>
            <a:xfrm rot="-300000">
              <a:off x="10459712" y="2160741"/>
              <a:ext cx="222494" cy="1354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437E72-2F41-4CB1-B105-85AD42F47A0D}"/>
                </a:ext>
              </a:extLst>
            </p:cNvPr>
            <p:cNvSpPr/>
            <p:nvPr/>
          </p:nvSpPr>
          <p:spPr>
            <a:xfrm rot="-300000">
              <a:off x="10446236" y="2005859"/>
              <a:ext cx="222494" cy="1354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2D311B-FF47-448B-9D5C-6514820D7FA0}"/>
              </a:ext>
            </a:extLst>
          </p:cNvPr>
          <p:cNvSpPr txBox="1"/>
          <p:nvPr/>
        </p:nvSpPr>
        <p:spPr>
          <a:xfrm>
            <a:off x="9404746" y="3871251"/>
            <a:ext cx="245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Variant 1, L=2.6m</a:t>
            </a:r>
            <a:endParaRPr lang="en-CA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22240B-A2B9-49B8-80E8-41B3A8201F0F}"/>
              </a:ext>
            </a:extLst>
          </p:cNvPr>
          <p:cNvSpPr txBox="1"/>
          <p:nvPr/>
        </p:nvSpPr>
        <p:spPr>
          <a:xfrm>
            <a:off x="9418222" y="5226660"/>
            <a:ext cx="235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Variant 2, L=3.4m</a:t>
            </a:r>
            <a:endParaRPr lang="en-CA" b="1" dirty="0"/>
          </a:p>
        </p:txBody>
      </p:sp>
      <p:graphicFrame>
        <p:nvGraphicFramePr>
          <p:cNvPr id="20" name="Table 15">
            <a:extLst>
              <a:ext uri="{FF2B5EF4-FFF2-40B4-BE49-F238E27FC236}">
                <a16:creationId xmlns:a16="http://schemas.microsoft.com/office/drawing/2014/main" id="{5A02AAF1-E274-51D8-620B-D0024A92AEBA}"/>
              </a:ext>
            </a:extLst>
          </p:cNvPr>
          <p:cNvGraphicFramePr>
            <a:graphicFrameLocks noGrp="1"/>
          </p:cNvGraphicFramePr>
          <p:nvPr/>
        </p:nvGraphicFramePr>
        <p:xfrm>
          <a:off x="719231" y="3977040"/>
          <a:ext cx="40875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82">
                  <a:extLst>
                    <a:ext uri="{9D8B030D-6E8A-4147-A177-3AD203B41FA5}">
                      <a16:colId xmlns:a16="http://schemas.microsoft.com/office/drawing/2014/main" val="1118275805"/>
                    </a:ext>
                  </a:extLst>
                </a:gridCol>
                <a:gridCol w="1907798">
                  <a:extLst>
                    <a:ext uri="{9D8B030D-6E8A-4147-A177-3AD203B41FA5}">
                      <a16:colId xmlns:a16="http://schemas.microsoft.com/office/drawing/2014/main" val="1929653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139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Drift tubes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9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Eo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3.4 MV/m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89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Transverse Focusing 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F-0-D-0  ±64T/m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792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Longitudinal focusing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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=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-30 degrees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560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Beam current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20mA</a:t>
                      </a:r>
                      <a:endParaRPr lang="en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84793"/>
                  </a:ext>
                </a:extLst>
              </a:tr>
            </a:tbl>
          </a:graphicData>
        </a:graphic>
      </p:graphicFrame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ACF0612C-C467-2605-92CD-2342F072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13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301C1-91C3-A13F-638C-F18B3C704EF2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938FFB96-1914-35FE-CDCC-3B7630A93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38"/>
    </mc:Choice>
    <mc:Fallback>
      <p:transition spd="slow" advTm="357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F503-B8F1-4966-8667-F5655BAC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43" y="316857"/>
            <a:ext cx="10515600" cy="1052831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CH Structures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80175-3A0A-4E56-AB4F-B73E1424FF95}"/>
              </a:ext>
            </a:extLst>
          </p:cNvPr>
          <p:cNvSpPr txBox="1"/>
          <p:nvPr/>
        </p:nvSpPr>
        <p:spPr>
          <a:xfrm>
            <a:off x="210494" y="2216348"/>
            <a:ext cx="57331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Five variants considered: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Variant 3</a:t>
            </a:r>
            <a:r>
              <a:rPr lang="en-US" sz="2000" dirty="0">
                <a:sym typeface="Symbol" panose="05050102010706020507" pitchFamily="18" charset="2"/>
              </a:rPr>
              <a:t>: 0-degree synch phase (KONUS) beam dynamics – triplets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E</a:t>
            </a:r>
            <a:r>
              <a:rPr lang="en-US" sz="2000" baseline="-25000" dirty="0">
                <a:sym typeface="Symbol" panose="05050102010706020507" pitchFamily="18" charset="2"/>
              </a:rPr>
              <a:t>0</a:t>
            </a:r>
            <a:r>
              <a:rPr lang="en-US" sz="2000" dirty="0">
                <a:sym typeface="Symbol" panose="05050102010706020507" pitchFamily="18" charset="2"/>
              </a:rPr>
              <a:t>=6.6MV/m – two tanks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Variant 4 </a:t>
            </a:r>
            <a:r>
              <a:rPr lang="en-US" sz="2000" dirty="0">
                <a:sym typeface="Symbol" panose="05050102010706020507" pitchFamily="18" charset="2"/>
              </a:rPr>
              <a:t>– negative synch phase beam dynamics – triplets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E</a:t>
            </a:r>
            <a:r>
              <a:rPr lang="en-US" sz="2000" baseline="-25000" dirty="0">
                <a:sym typeface="Symbol" panose="05050102010706020507" pitchFamily="18" charset="2"/>
              </a:rPr>
              <a:t>0</a:t>
            </a:r>
            <a:r>
              <a:rPr lang="en-US" sz="2000" dirty="0">
                <a:sym typeface="Symbol" panose="05050102010706020507" pitchFamily="18" charset="2"/>
              </a:rPr>
              <a:t>=5 MV/m - three tanks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Variant 5 </a:t>
            </a:r>
            <a:r>
              <a:rPr lang="en-US" sz="2000" dirty="0">
                <a:sym typeface="Symbol" panose="05050102010706020507" pitchFamily="18" charset="2"/>
              </a:rPr>
              <a:t>- Alternate phase focusing (APF)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E</a:t>
            </a:r>
            <a:r>
              <a:rPr lang="en-US" sz="2000" baseline="-25000" dirty="0">
                <a:sym typeface="Symbol" panose="05050102010706020507" pitchFamily="18" charset="2"/>
              </a:rPr>
              <a:t>0</a:t>
            </a:r>
            <a:r>
              <a:rPr lang="en-US" sz="2000" dirty="0">
                <a:sym typeface="Symbol" panose="05050102010706020507" pitchFamily="18" charset="2"/>
              </a:rPr>
              <a:t>=6.7 MV/m – one tank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E16B35B-38D6-4A58-B9DA-93A35A26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16" y="225139"/>
            <a:ext cx="3225721" cy="253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46F85-AD54-4F2F-86D4-2B3E87545EFB}"/>
              </a:ext>
            </a:extLst>
          </p:cNvPr>
          <p:cNvSpPr txBox="1"/>
          <p:nvPr/>
        </p:nvSpPr>
        <p:spPr>
          <a:xfrm>
            <a:off x="9366471" y="2332549"/>
            <a:ext cx="2499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G. Clemente, PhD thesis, Frankfurt</a:t>
            </a:r>
            <a:endParaRPr lang="en-CA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9F68A-A967-5C08-8181-21955173725E}"/>
              </a:ext>
            </a:extLst>
          </p:cNvPr>
          <p:cNvGrpSpPr/>
          <p:nvPr/>
        </p:nvGrpSpPr>
        <p:grpSpPr>
          <a:xfrm>
            <a:off x="5943601" y="2847968"/>
            <a:ext cx="6085113" cy="3156225"/>
            <a:chOff x="6520233" y="3279052"/>
            <a:chExt cx="5508481" cy="280423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2F9E24-CCA8-4E13-9BC1-0A5C7126057F}"/>
                </a:ext>
              </a:extLst>
            </p:cNvPr>
            <p:cNvPicPr/>
            <p:nvPr/>
          </p:nvPicPr>
          <p:blipFill>
            <a:blip r:embed="rId3">
              <a:extLst>
                <a:ext uri="{FF2B5EF4-FFF2-40B4-BE49-F238E27FC236}">
                  <a16:creationId xmlns="" xmlns:lc="http://schemas.openxmlformats.org/drawingml/2006/lockedCanvas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m="http://schemas.openxmlformats.org/officeDocument/2006/math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="http://schemas.openxmlformats.org/drawingml/2006/chart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16="http://schemas.microsoft.com/office/drawing/2014/main" xmlns:arto="http://schemas.microsoft.com/office/word/2006/arto" xmlns:mc="http://schemas.openxmlformats.org/markup-compatibility/2006" xmlns:pic="http://schemas.openxmlformats.org/drawingml/2006/picture" xmlns:wp14="http://schemas.microsoft.com/office/word/2010/wordprocessingDrawing" xmlns:wp="http://schemas.openxmlformats.org/drawingml/2006/wordprocessingDrawing" id="{1057AAB4-32DE-43BA-928D-48EAA6F943B0}"/>
                </a:ext>
              </a:extLst>
            </a:blip>
            <a:srcRect l="2517" t="62745" r="2268" b="5620"/>
            <a:stretch>
              <a:fillRect/>
            </a:stretch>
          </p:blipFill>
          <p:spPr>
            <a:xfrm>
              <a:off x="6520233" y="4542134"/>
              <a:ext cx="5136052" cy="10528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2FB95E1-4BA1-4AF0-8C98-9AAE132C773B}"/>
                </a:ext>
              </a:extLst>
            </p:cNvPr>
            <p:cNvPicPr/>
            <p:nvPr/>
          </p:nvPicPr>
          <p:blipFill>
            <a:blip r:embed="rId4">
              <a:extLst>
                <a:ext uri="{FF2B5EF4-FFF2-40B4-BE49-F238E27FC236}">
                  <a16:creationId xmlns="" xmlns:lc="http://schemas.openxmlformats.org/drawingml/2006/lockedCanvas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m="http://schemas.openxmlformats.org/officeDocument/2006/math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c="http://schemas.openxmlformats.org/drawingml/2006/chart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16="http://schemas.microsoft.com/office/drawing/2014/main" xmlns:arto="http://schemas.microsoft.com/office/word/2006/arto" xmlns:mc="http://schemas.openxmlformats.org/markup-compatibility/2006" xmlns:pic="http://schemas.openxmlformats.org/drawingml/2006/picture" xmlns:wp14="http://schemas.microsoft.com/office/word/2010/wordprocessingDrawing" xmlns:wp="http://schemas.openxmlformats.org/drawingml/2006/wordprocessingDrawing" id="{1FB70312-D768-4764-A097-8ED94D1D4625}"/>
                </a:ext>
              </a:extLst>
            </a:blip>
            <a:srcRect l="2517" t="62614" r="2351" b="5230"/>
            <a:stretch>
              <a:fillRect/>
            </a:stretch>
          </p:blipFill>
          <p:spPr>
            <a:xfrm>
              <a:off x="6520233" y="3325732"/>
              <a:ext cx="5136052" cy="10528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240CC0-1011-40F6-9CE5-0CF6FC7B31B3}"/>
                </a:ext>
              </a:extLst>
            </p:cNvPr>
            <p:cNvSpPr txBox="1"/>
            <p:nvPr/>
          </p:nvSpPr>
          <p:spPr>
            <a:xfrm>
              <a:off x="9618748" y="3279052"/>
              <a:ext cx="2409966" cy="32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Variant 3 - KONUS</a:t>
              </a:r>
              <a:endParaRPr lang="en-CA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A5A088-F7CF-42D1-8C9E-AEF432F6FB23}"/>
                </a:ext>
              </a:extLst>
            </p:cNvPr>
            <p:cNvSpPr txBox="1"/>
            <p:nvPr/>
          </p:nvSpPr>
          <p:spPr>
            <a:xfrm>
              <a:off x="8648904" y="4515072"/>
              <a:ext cx="3043248" cy="32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Variant 4 – neg. synch phase</a:t>
              </a:r>
              <a:endParaRPr lang="en-CA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0B0F69-6711-49C0-99C6-6A8521BEC75A}"/>
                </a:ext>
              </a:extLst>
            </p:cNvPr>
            <p:cNvSpPr txBox="1"/>
            <p:nvPr/>
          </p:nvSpPr>
          <p:spPr>
            <a:xfrm>
              <a:off x="10635291" y="5755143"/>
              <a:ext cx="1241023" cy="32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Variant 5</a:t>
              </a:r>
              <a:endParaRPr lang="en-CA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2C8541-E3D0-D718-A4A6-511DEC48E802}"/>
              </a:ext>
            </a:extLst>
          </p:cNvPr>
          <p:cNvSpPr txBox="1"/>
          <p:nvPr/>
        </p:nvSpPr>
        <p:spPr>
          <a:xfrm>
            <a:off x="251247" y="1144269"/>
            <a:ext cx="70004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ea typeface="Times New Roman" panose="02020603050405020304" pitchFamily="18" charset="0"/>
              </a:rPr>
              <a:t>T</a:t>
            </a:r>
            <a:r>
              <a:rPr lang="en-CA" sz="2000" dirty="0">
                <a:effectLst/>
                <a:ea typeface="Times New Roman" panose="02020603050405020304" pitchFamily="18" charset="0"/>
              </a:rPr>
              <a:t>he accelerating sections are typically short with quadrupole triplets (or </a:t>
            </a:r>
            <a:r>
              <a:rPr lang="en-CA" sz="2000" dirty="0">
                <a:ea typeface="Times New Roman" panose="02020603050405020304" pitchFamily="18" charset="0"/>
              </a:rPr>
              <a:t>doublets)</a:t>
            </a:r>
            <a:r>
              <a:rPr lang="en-CA" sz="2000" dirty="0">
                <a:effectLst/>
                <a:ea typeface="Times New Roman" panose="02020603050405020304" pitchFamily="18" charset="0"/>
              </a:rPr>
              <a:t> in between accelerating sections for periodic transverse focusing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5FE75-A3EF-761B-D2FB-22C00037B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75"/>
          <a:stretch/>
        </p:blipFill>
        <p:spPr>
          <a:xfrm>
            <a:off x="5901311" y="5603068"/>
            <a:ext cx="3465160" cy="107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DCC72-23BD-B1E4-DF13-72045B3F69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72" t="61375"/>
          <a:stretch/>
        </p:blipFill>
        <p:spPr>
          <a:xfrm>
            <a:off x="7369206" y="5601198"/>
            <a:ext cx="4382341" cy="1078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0B7D9C-2241-669C-1750-C42B4E71F1F1}"/>
              </a:ext>
            </a:extLst>
          </p:cNvPr>
          <p:cNvSpPr txBox="1"/>
          <p:nvPr/>
        </p:nvSpPr>
        <p:spPr>
          <a:xfrm>
            <a:off x="9710288" y="5634861"/>
            <a:ext cx="181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Variant 5 - APF</a:t>
            </a:r>
            <a:endParaRPr lang="en-CA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31AA3-0B6D-AA62-2C9A-73F9F22168CC}"/>
              </a:ext>
            </a:extLst>
          </p:cNvPr>
          <p:cNvSpPr txBox="1"/>
          <p:nvPr/>
        </p:nvSpPr>
        <p:spPr>
          <a:xfrm>
            <a:off x="9976012" y="3778034"/>
            <a:ext cx="15759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Length= 2.61</a:t>
            </a:r>
            <a:endParaRPr lang="en-CA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2CAEC-BBE7-CE4A-AA18-AF415D1B910A}"/>
              </a:ext>
            </a:extLst>
          </p:cNvPr>
          <p:cNvSpPr txBox="1"/>
          <p:nvPr/>
        </p:nvSpPr>
        <p:spPr>
          <a:xfrm>
            <a:off x="9948992" y="5154088"/>
            <a:ext cx="15759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Length= 3.5</a:t>
            </a:r>
            <a:endParaRPr lang="en-CA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80AD2-936F-187F-C567-300D605D685E}"/>
              </a:ext>
            </a:extLst>
          </p:cNvPr>
          <p:cNvSpPr txBox="1"/>
          <p:nvPr/>
        </p:nvSpPr>
        <p:spPr>
          <a:xfrm>
            <a:off x="9976012" y="6347378"/>
            <a:ext cx="15759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Length= 3.12</a:t>
            </a:r>
            <a:endParaRPr lang="en-CA" sz="1200" b="1" dirty="0"/>
          </a:p>
        </p:txBody>
      </p:sp>
    </p:spTree>
    <p:extLst>
      <p:ext uri="{BB962C8B-B14F-4D97-AF65-F5344CB8AC3E}">
        <p14:creationId xmlns:p14="http://schemas.microsoft.com/office/powerpoint/2010/main" val="300826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0"/>
    </mc:Choice>
    <mc:Fallback>
      <p:transition spd="slow" advTm="223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F503-B8F1-4966-8667-F5655BAC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04" y="234548"/>
            <a:ext cx="10515600" cy="1052831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Summary plot – emittance growth 99%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42D2F-2F2A-5CAD-F268-F78A7712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67"/>
          <a:stretch/>
        </p:blipFill>
        <p:spPr>
          <a:xfrm>
            <a:off x="4379941" y="1201480"/>
            <a:ext cx="7262711" cy="412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245BC2-A0C8-4F6C-2AEC-88B1F7E31B08}"/>
              </a:ext>
            </a:extLst>
          </p:cNvPr>
          <p:cNvSpPr txBox="1"/>
          <p:nvPr/>
        </p:nvSpPr>
        <p:spPr>
          <a:xfrm>
            <a:off x="212651" y="959093"/>
            <a:ext cx="38596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kern="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All variants give reasonable results with 100% transmission in all cases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kern="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Alvarez with MEBT (Variant 2), KONUS (Variant 3) have the smallest longitudinal emittance growth.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kern="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smallest transverse emittance growth is with the Alvarez with MEBT (Variant 2)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kern="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largest transverse growth is from the APF (Variant 5)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kern="800" dirty="0">
                <a:cs typeface="Times New Roman" panose="02020603050405020304" pitchFamily="18" charset="0"/>
              </a:rPr>
              <a:t>The longitudinal and transverse acceptance is largest for Variant 2 (Alvarez with MEBT)</a:t>
            </a:r>
            <a:endParaRPr lang="en-CA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E87C8-F7DB-037B-2579-3E8481E504F7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1A68C5CB-A874-8C2C-C675-B5DC49A2B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28BB75-2F94-6F45-419E-25F632A9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586" y="5323364"/>
            <a:ext cx="6209414" cy="659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135BE-51C0-D216-7923-1CB705FA8EAE}"/>
              </a:ext>
            </a:extLst>
          </p:cNvPr>
          <p:cNvSpPr txBox="1"/>
          <p:nvPr/>
        </p:nvSpPr>
        <p:spPr>
          <a:xfrm>
            <a:off x="4648200" y="6120368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https://accelconf.web.cern.ch/linac2022/papers/fr1aa05.pdf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CF538D-778D-6E8F-5D2A-EA15406ACBB2}"/>
              </a:ext>
            </a:extLst>
          </p:cNvPr>
          <p:cNvSpPr/>
          <p:nvPr/>
        </p:nvSpPr>
        <p:spPr>
          <a:xfrm>
            <a:off x="8458199" y="3819958"/>
            <a:ext cx="276727" cy="10528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8C80B9-8E00-FFC1-7491-0E56817A3B92}"/>
              </a:ext>
            </a:extLst>
          </p:cNvPr>
          <p:cNvSpPr/>
          <p:nvPr/>
        </p:nvSpPr>
        <p:spPr>
          <a:xfrm>
            <a:off x="7253470" y="3812852"/>
            <a:ext cx="276727" cy="10528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954944-0A52-CCDD-91E2-716C22E0B6CB}"/>
              </a:ext>
            </a:extLst>
          </p:cNvPr>
          <p:cNvSpPr/>
          <p:nvPr/>
        </p:nvSpPr>
        <p:spPr>
          <a:xfrm>
            <a:off x="6684544" y="3819958"/>
            <a:ext cx="568926" cy="105283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3DEBCC-7579-EEB2-2704-8DD777E988A2}"/>
              </a:ext>
            </a:extLst>
          </p:cNvPr>
          <p:cNvSpPr/>
          <p:nvPr/>
        </p:nvSpPr>
        <p:spPr>
          <a:xfrm>
            <a:off x="10289290" y="2254312"/>
            <a:ext cx="695542" cy="258828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BF596A-AE8E-79DE-5B6C-B07B48B2CEA3}"/>
              </a:ext>
            </a:extLst>
          </p:cNvPr>
          <p:cNvSpPr/>
          <p:nvPr/>
        </p:nvSpPr>
        <p:spPr>
          <a:xfrm>
            <a:off x="6978316" y="3224463"/>
            <a:ext cx="348916" cy="493295"/>
          </a:xfrm>
          <a:custGeom>
            <a:avLst/>
            <a:gdLst>
              <a:gd name="connsiteX0" fmla="*/ 0 w 348916"/>
              <a:gd name="connsiteY0" fmla="*/ 360948 h 493295"/>
              <a:gd name="connsiteX1" fmla="*/ 60158 w 348916"/>
              <a:gd name="connsiteY1" fmla="*/ 397042 h 493295"/>
              <a:gd name="connsiteX2" fmla="*/ 84221 w 348916"/>
              <a:gd name="connsiteY2" fmla="*/ 433137 h 493295"/>
              <a:gd name="connsiteX3" fmla="*/ 168442 w 348916"/>
              <a:gd name="connsiteY3" fmla="*/ 493295 h 493295"/>
              <a:gd name="connsiteX4" fmla="*/ 180473 w 348916"/>
              <a:gd name="connsiteY4" fmla="*/ 433137 h 493295"/>
              <a:gd name="connsiteX5" fmla="*/ 228600 w 348916"/>
              <a:gd name="connsiteY5" fmla="*/ 120316 h 493295"/>
              <a:gd name="connsiteX6" fmla="*/ 276726 w 348916"/>
              <a:gd name="connsiteY6" fmla="*/ 48126 h 493295"/>
              <a:gd name="connsiteX7" fmla="*/ 324852 w 348916"/>
              <a:gd name="connsiteY7" fmla="*/ 0 h 493295"/>
              <a:gd name="connsiteX8" fmla="*/ 348916 w 348916"/>
              <a:gd name="connsiteY8" fmla="*/ 24063 h 49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916" h="493295">
                <a:moveTo>
                  <a:pt x="0" y="360948"/>
                </a:moveTo>
                <a:cubicBezTo>
                  <a:pt x="20053" y="372979"/>
                  <a:pt x="42403" y="381823"/>
                  <a:pt x="60158" y="397042"/>
                </a:cubicBezTo>
                <a:cubicBezTo>
                  <a:pt x="71137" y="406453"/>
                  <a:pt x="74964" y="422028"/>
                  <a:pt x="84221" y="433137"/>
                </a:cubicBezTo>
                <a:cubicBezTo>
                  <a:pt x="119062" y="474946"/>
                  <a:pt x="119787" y="468968"/>
                  <a:pt x="168442" y="493295"/>
                </a:cubicBezTo>
                <a:cubicBezTo>
                  <a:pt x="172452" y="473242"/>
                  <a:pt x="177828" y="453415"/>
                  <a:pt x="180473" y="433137"/>
                </a:cubicBezTo>
                <a:cubicBezTo>
                  <a:pt x="186511" y="386847"/>
                  <a:pt x="196792" y="194537"/>
                  <a:pt x="228600" y="120316"/>
                </a:cubicBezTo>
                <a:cubicBezTo>
                  <a:pt x="239992" y="93734"/>
                  <a:pt x="262681" y="73407"/>
                  <a:pt x="276726" y="48126"/>
                </a:cubicBezTo>
                <a:cubicBezTo>
                  <a:pt x="305893" y="-4374"/>
                  <a:pt x="263602" y="20418"/>
                  <a:pt x="324852" y="0"/>
                </a:cubicBezTo>
                <a:lnTo>
                  <a:pt x="348916" y="24063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25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47"/>
    </mc:Choice>
    <mc:Fallback>
      <p:transition spd="slow" advTm="4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2305FC-CED7-05BA-AE05-346C446EC5CF}"/>
              </a:ext>
            </a:extLst>
          </p:cNvPr>
          <p:cNvGrpSpPr/>
          <p:nvPr/>
        </p:nvGrpSpPr>
        <p:grpSpPr>
          <a:xfrm>
            <a:off x="6096000" y="1372005"/>
            <a:ext cx="5761707" cy="4113989"/>
            <a:chOff x="909916" y="19500"/>
            <a:chExt cx="10372167" cy="6838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5E64BF-BE32-F4DC-1A87-A5AAC2AC8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1" t="62785" r="2061" b="5320"/>
            <a:stretch/>
          </p:blipFill>
          <p:spPr>
            <a:xfrm>
              <a:off x="909918" y="4670611"/>
              <a:ext cx="10372165" cy="218738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A4177C-83F0-162E-006D-AB4BA7780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61" t="62616" r="2061" b="5489"/>
            <a:stretch/>
          </p:blipFill>
          <p:spPr>
            <a:xfrm>
              <a:off x="909917" y="2410402"/>
              <a:ext cx="9102184" cy="21873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12BFA4-B388-0CA1-8A4A-7ACE190B2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61" t="62278" r="2061" b="3920"/>
            <a:stretch/>
          </p:blipFill>
          <p:spPr>
            <a:xfrm>
              <a:off x="909916" y="19500"/>
              <a:ext cx="9102184" cy="23180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4A7F3D-5298-DEF0-B5CF-5F1C5D25EE15}"/>
                </a:ext>
              </a:extLst>
            </p:cNvPr>
            <p:cNvSpPr txBox="1"/>
            <p:nvPr/>
          </p:nvSpPr>
          <p:spPr>
            <a:xfrm>
              <a:off x="3320955" y="38370"/>
              <a:ext cx="2858967" cy="47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3.4MV/m Alvarez</a:t>
              </a:r>
              <a:endParaRPr lang="en-CA" sz="1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60CD40-25F8-E1AF-38C6-AC1B0D1D56D4}"/>
                </a:ext>
              </a:extLst>
            </p:cNvPr>
            <p:cNvSpPr txBox="1"/>
            <p:nvPr/>
          </p:nvSpPr>
          <p:spPr>
            <a:xfrm>
              <a:off x="6874238" y="1884949"/>
              <a:ext cx="3054722" cy="477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Length = 6680mm</a:t>
              </a:r>
              <a:endParaRPr lang="en-CA" sz="1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7A79D7-218A-484E-7A1B-C323E2DED952}"/>
                </a:ext>
              </a:extLst>
            </p:cNvPr>
            <p:cNvSpPr txBox="1"/>
            <p:nvPr/>
          </p:nvSpPr>
          <p:spPr>
            <a:xfrm>
              <a:off x="3320954" y="2489103"/>
              <a:ext cx="3054722" cy="47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6.7 MV/m CH-KONUS</a:t>
              </a:r>
              <a:endParaRPr lang="en-CA" sz="1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65336D-D4FE-3E6A-643F-3DCAD051EDC1}"/>
                </a:ext>
              </a:extLst>
            </p:cNvPr>
            <p:cNvSpPr txBox="1"/>
            <p:nvPr/>
          </p:nvSpPr>
          <p:spPr>
            <a:xfrm>
              <a:off x="7460006" y="4130313"/>
              <a:ext cx="2468955" cy="477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Length = 6680mm</a:t>
              </a:r>
              <a:endParaRPr lang="en-CA" sz="1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5B5109-86E7-FEEC-5180-08BF7D597B77}"/>
                </a:ext>
              </a:extLst>
            </p:cNvPr>
            <p:cNvSpPr txBox="1"/>
            <p:nvPr/>
          </p:nvSpPr>
          <p:spPr>
            <a:xfrm>
              <a:off x="3320954" y="4701917"/>
              <a:ext cx="3082328" cy="473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5 MV/m CH </a:t>
              </a:r>
              <a:r>
                <a:rPr lang="en-US" sz="1000" dirty="0">
                  <a:sym typeface="Symbol" panose="05050102010706020507" pitchFamily="18" charset="2"/>
                </a:rPr>
                <a:t></a:t>
              </a:r>
              <a:r>
                <a:rPr lang="en-US" sz="1000" baseline="-25000" dirty="0">
                  <a:sym typeface="Symbol" panose="05050102010706020507" pitchFamily="18" charset="2"/>
                </a:rPr>
                <a:t>s</a:t>
              </a:r>
              <a:r>
                <a:rPr lang="en-US" sz="1000" dirty="0">
                  <a:sym typeface="Symbol" panose="05050102010706020507" pitchFamily="18" charset="2"/>
                </a:rPr>
                <a:t> = </a:t>
              </a:r>
              <a:r>
                <a:rPr lang="en-US" sz="1000" dirty="0"/>
                <a:t>-27</a:t>
              </a:r>
              <a:endParaRPr lang="en-CA" sz="1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D0523A-59D9-3B09-25A2-41587799E339}"/>
                </a:ext>
              </a:extLst>
            </p:cNvPr>
            <p:cNvSpPr txBox="1"/>
            <p:nvPr/>
          </p:nvSpPr>
          <p:spPr>
            <a:xfrm>
              <a:off x="8807245" y="6386927"/>
              <a:ext cx="2303979" cy="4092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/>
                <a:t>Length = 7627mm</a:t>
              </a:r>
              <a:endParaRPr lang="en-CA" sz="1000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05759B5-BAC4-C9E1-817B-061DC4F03966}"/>
              </a:ext>
            </a:extLst>
          </p:cNvPr>
          <p:cNvSpPr txBox="1">
            <a:spLocks/>
          </p:cNvSpPr>
          <p:nvPr/>
        </p:nvSpPr>
        <p:spPr>
          <a:xfrm>
            <a:off x="561474" y="312530"/>
            <a:ext cx="10515600" cy="91022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b="1">
                <a:solidFill>
                  <a:srgbClr val="00B0F0"/>
                </a:solidFill>
                <a:latin typeface="+mn-lt"/>
              </a:rPr>
              <a:t>Summary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F302C-315E-EF1B-E4B6-D68BEF1D55AF}"/>
              </a:ext>
            </a:extLst>
          </p:cNvPr>
          <p:cNvSpPr txBox="1"/>
          <p:nvPr/>
        </p:nvSpPr>
        <p:spPr>
          <a:xfrm>
            <a:off x="324853" y="1890706"/>
            <a:ext cx="459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Final choice will come down to cost and performance as well as ease of operation and robustness of design</a:t>
            </a:r>
            <a:endParaRPr lang="en-CA" sz="2400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20C8FA9-9AE3-4446-A0AC-769D1AC3C52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16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0C4F4-CAE9-B1D4-01AB-5186B820346B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CC30AABD-D7F5-E9B4-E2F9-6D644EDB6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8FFEB3-EC00-0AA2-4C6A-73B9AEE3F548}"/>
              </a:ext>
            </a:extLst>
          </p:cNvPr>
          <p:cNvSpPr txBox="1"/>
          <p:nvPr/>
        </p:nvSpPr>
        <p:spPr>
          <a:xfrm>
            <a:off x="429205" y="3848846"/>
            <a:ext cx="49729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Accelerator Session Thursday – Mina Abbaslou TRIUMF</a:t>
            </a:r>
          </a:p>
          <a:p>
            <a:r>
              <a:rPr lang="en-US" dirty="0">
                <a:solidFill>
                  <a:srgbClr val="00A9FF"/>
                </a:solidFill>
              </a:rPr>
              <a:t>Design Considerations for a Proton </a:t>
            </a:r>
            <a:r>
              <a:rPr lang="en-US" dirty="0" err="1">
                <a:solidFill>
                  <a:srgbClr val="00A9FF"/>
                </a:solidFill>
              </a:rPr>
              <a:t>Linac</a:t>
            </a:r>
            <a:r>
              <a:rPr lang="en-US" dirty="0">
                <a:solidFill>
                  <a:srgbClr val="00A9FF"/>
                </a:solidFill>
              </a:rPr>
              <a:t> for a Compact Accelerator Based Neutron Source for Canada</a:t>
            </a:r>
            <a:endParaRPr lang="en-CA" dirty="0">
              <a:solidFill>
                <a:srgbClr val="00A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9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8"/>
    </mc:Choice>
    <mc:Fallback>
      <p:transition spd="slow" advTm="161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66C2-2B55-4F32-A0D3-E0C4EA28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202565"/>
            <a:ext cx="10515600" cy="742315"/>
          </a:xfrm>
        </p:spPr>
        <p:txBody>
          <a:bodyPr/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High Energy Beam Transport (HEBT)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15160-D640-49DE-AD00-B65CCF4A774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73722"/>
            <a:ext cx="5943600" cy="24503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AA5FD-7519-4CC6-A5DA-FBF41A4CE559}"/>
              </a:ext>
            </a:extLst>
          </p:cNvPr>
          <p:cNvSpPr txBox="1"/>
          <p:nvPr/>
        </p:nvSpPr>
        <p:spPr>
          <a:xfrm>
            <a:off x="349183" y="1473850"/>
            <a:ext cx="437922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HEBT designed to deliver protons to all end stations simultaneously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Pulsed deflection kicker deflects selected bunches periodically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Deflected beam is separated from the undeflected beam followed by a DC septum magnet to further separate the beam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Rise and fall time depends on the </a:t>
            </a:r>
            <a:r>
              <a:rPr lang="en-US" sz="2000" dirty="0" err="1"/>
              <a:t>Linac</a:t>
            </a:r>
            <a:r>
              <a:rPr lang="en-US" sz="2000" dirty="0"/>
              <a:t> pulse frequency – for 200Hz separation between macro bunches is 4.7ms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49F34-6B5A-1B96-7889-905B7CF2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25" y="3020268"/>
            <a:ext cx="6097524" cy="3430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E99C4-38CE-8771-60AE-A3FB5148AC75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0E330D49-1C5F-EEF0-D0CE-0D5AD2E0E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9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8"/>
    </mc:Choice>
    <mc:Fallback>
      <p:transition spd="slow" advTm="4440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A27E8-3723-3FD8-DAEC-0A9CC1859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EFD1-A889-BBFE-958C-5D1644E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2959876"/>
            <a:ext cx="5818239" cy="1581961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00B0F0"/>
                </a:solidFill>
              </a:rPr>
              <a:t>TMR and End stations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58870-87E4-53D5-96F7-6185444FFE9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18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499E-C55B-7897-4819-431CD34F573E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F938FBAD-BFC0-EB7E-761F-469565CE7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59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"/>
    </mc:Choice>
    <mc:Fallback>
      <p:transition spd="slow" advTm="102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4590E1-45A9-7EAB-1651-32CCAC30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1" y="1299417"/>
            <a:ext cx="11364556" cy="4788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849EA-DC5D-F517-C1F4-BA35AD32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Multi-user capability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8DE72-64CA-F056-5A81-395586035499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C32C80D-3BBC-A01E-56FA-6913CDBE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2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50"/>
    </mc:Choice>
    <mc:Fallback>
      <p:transition spd="slow" advTm="236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E4CC-9B5D-6D98-084E-B7BAF871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00" y="365394"/>
            <a:ext cx="8953827" cy="650329"/>
          </a:xfrm>
        </p:spPr>
        <p:txBody>
          <a:bodyPr/>
          <a:lstStyle/>
          <a:p>
            <a:r>
              <a:rPr lang="en-CA" dirty="0"/>
              <a:t>Current Status of Neutron Beams in Canada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AA38-46A8-542A-25DE-1CD33DF42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700" y="2557026"/>
            <a:ext cx="4957300" cy="33500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Similar story globally - major research reactors closed e.g. BER-II, JEEP and </a:t>
            </a:r>
            <a:r>
              <a:rPr lang="en-US" sz="2400" dirty="0" err="1"/>
              <a:t>Orphée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Canada and global community need new (affordable) pathways for neutron production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9B033-EA5C-0143-F0FC-350F0BFB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2</a:t>
            </a:fld>
            <a:endParaRPr lang="en-CA" dirty="0"/>
          </a:p>
        </p:txBody>
      </p:sp>
      <p:pic>
        <p:nvPicPr>
          <p:cNvPr id="10" name="Image" descr="View of the NRU at Chalkriver Laboratories">
            <a:extLst>
              <a:ext uri="{FF2B5EF4-FFF2-40B4-BE49-F238E27FC236}">
                <a16:creationId xmlns:a16="http://schemas.microsoft.com/office/drawing/2014/main" id="{8B4D8201-D271-04F7-EE3D-8324FEF0B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50" y="2661822"/>
            <a:ext cx="4116749" cy="314049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0C013A-B854-CF88-0661-65C951FBC9A2}"/>
              </a:ext>
            </a:extLst>
          </p:cNvPr>
          <p:cNvSpPr txBox="1">
            <a:spLocks/>
          </p:cNvSpPr>
          <p:nvPr/>
        </p:nvSpPr>
        <p:spPr>
          <a:xfrm>
            <a:off x="630700" y="1015723"/>
            <a:ext cx="11281900" cy="1244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b="1" u="sng" dirty="0"/>
              <a:t>Neutron Gap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National Research Universal (NRU) reactor shut down in 2018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Canada is facing a neutron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87BD6-1E52-A558-738C-E7B751C708D9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FF21C33F-01BE-3A38-7E06-39649DA46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48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1"/>
    </mc:Choice>
    <mc:Fallback>
      <p:transition spd="slow" advTm="1386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ACED-84AD-43AB-8A73-775D5654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2245"/>
            <a:ext cx="10515600" cy="721995"/>
          </a:xfrm>
        </p:spPr>
        <p:txBody>
          <a:bodyPr/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Target  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C22C2-E391-4BFB-8A9E-4D462302C4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73684"/>
            <a:ext cx="5779135" cy="29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76B19-B26D-4D61-BFC0-9540A36796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89599" y="3027443"/>
            <a:ext cx="5889307" cy="3322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3866D-E715-4960-A4D8-D1413010C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708467"/>
            <a:ext cx="4286884" cy="2781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C68FE-650E-4494-BE6B-797123B1E0A8}"/>
              </a:ext>
            </a:extLst>
          </p:cNvPr>
          <p:cNvSpPr txBox="1"/>
          <p:nvPr/>
        </p:nvSpPr>
        <p:spPr>
          <a:xfrm>
            <a:off x="398145" y="904240"/>
            <a:ext cx="487172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Beryllium is used to generate neutrons through </a:t>
            </a:r>
            <a:r>
              <a:rPr lang="en-US" dirty="0" err="1"/>
              <a:t>p,n</a:t>
            </a:r>
            <a:r>
              <a:rPr lang="en-US" dirty="0"/>
              <a:t> reaction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Layered target technology with thickness chosen to reduce heating in Beryllium layer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 sandwich material is proposed to promote hydrogen diffusion (V or Pd) to reduce degradation through </a:t>
            </a:r>
            <a:r>
              <a:rPr lang="en-US" dirty="0" err="1"/>
              <a:t>blisterning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Staging – P</a:t>
            </a:r>
            <a:r>
              <a:rPr lang="en-US" baseline="-25000" dirty="0"/>
              <a:t>ave</a:t>
            </a:r>
            <a:r>
              <a:rPr lang="en-US" dirty="0"/>
              <a:t> = 2kW -&gt; 5kW -&gt; 10kW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3C88A-1539-5F0C-0A4B-04CBC649ED83}"/>
              </a:ext>
            </a:extLst>
          </p:cNvPr>
          <p:cNvSpPr txBox="1"/>
          <p:nvPr/>
        </p:nvSpPr>
        <p:spPr>
          <a:xfrm>
            <a:off x="5791200" y="6308830"/>
            <a:ext cx="588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V.V Subbotina et al, NIMA, Vol 1008, Aug. 2021</a:t>
            </a:r>
          </a:p>
        </p:txBody>
      </p:sp>
    </p:spTree>
    <p:extLst>
      <p:ext uri="{BB962C8B-B14F-4D97-AF65-F5344CB8AC3E}">
        <p14:creationId xmlns:p14="http://schemas.microsoft.com/office/powerpoint/2010/main" val="32474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41"/>
    </mc:Choice>
    <mc:Fallback>
      <p:transition spd="slow" advTm="520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099E-8070-40BA-A599-7DF7D7F2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304165"/>
            <a:ext cx="10515600" cy="793115"/>
          </a:xfrm>
        </p:spPr>
        <p:txBody>
          <a:bodyPr/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Moderator - Reflector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5303BF-A49D-44B2-B2DB-8B2EEA68EE65}"/>
              </a:ext>
            </a:extLst>
          </p:cNvPr>
          <p:cNvSpPr txBox="1"/>
          <p:nvPr/>
        </p:nvSpPr>
        <p:spPr>
          <a:xfrm>
            <a:off x="251059" y="1254493"/>
            <a:ext cx="460169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TMR studies have been completed considering a few geometries and different materials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PC-CANS two tube geometry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0.7mm Be target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Polyethylene core R=8 cm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Studies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cold moderator volume and material – cold methane vs mesitylene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Reflector material – graphite vs lead vs Be and impact on neutron time structure and energy profile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138F94-F97D-3F97-BC9D-FA4775A67A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00" t="27720" r="12824" b="15287"/>
          <a:stretch/>
        </p:blipFill>
        <p:spPr>
          <a:xfrm>
            <a:off x="5221113" y="531054"/>
            <a:ext cx="6970887" cy="3908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B359C-FD47-8356-0B70-5B82D82E2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70" y="4666540"/>
            <a:ext cx="2797175" cy="1898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F9B58F-DF01-4AB9-A7CC-E79B65B2809C}"/>
              </a:ext>
            </a:extLst>
          </p:cNvPr>
          <p:cNvSpPr txBox="1"/>
          <p:nvPr/>
        </p:nvSpPr>
        <p:spPr>
          <a:xfrm>
            <a:off x="8623433" y="4893429"/>
            <a:ext cx="3350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External shielding</a:t>
            </a:r>
          </a:p>
          <a:p>
            <a:pPr marL="285750" indent="-285750">
              <a:buFontTx/>
              <a:buChar char="-"/>
            </a:pPr>
            <a:r>
              <a:rPr lang="en-CA" dirty="0"/>
              <a:t>45 cm HDPE</a:t>
            </a:r>
          </a:p>
          <a:p>
            <a:pPr marL="285750" indent="-285750">
              <a:buFontTx/>
              <a:buChar char="-"/>
            </a:pPr>
            <a:r>
              <a:rPr lang="en-CA" dirty="0"/>
              <a:t>5 cm BPE</a:t>
            </a:r>
          </a:p>
          <a:p>
            <a:pPr marL="285750" indent="-285750">
              <a:buFontTx/>
              <a:buChar char="-"/>
            </a:pPr>
            <a:r>
              <a:rPr lang="en-CA" dirty="0"/>
              <a:t>6 cm Lead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D1768C-4859-3614-DC2E-3D446C13FB47}"/>
              </a:ext>
            </a:extLst>
          </p:cNvPr>
          <p:cNvSpPr/>
          <p:nvPr/>
        </p:nvSpPr>
        <p:spPr>
          <a:xfrm>
            <a:off x="5221113" y="4559968"/>
            <a:ext cx="6970887" cy="20045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382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69"/>
    </mc:Choice>
    <mc:Fallback>
      <p:transition spd="slow" advTm="3796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95B4C-883E-D647-53FE-6BCC03C64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3" y="1370240"/>
            <a:ext cx="5694947" cy="46835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1AB39D-DDF5-8944-10AE-F4B7E662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8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Neutron yield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B504A0-C3E7-871B-E484-F9384F347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807847"/>
              </p:ext>
            </p:extLst>
          </p:nvPr>
        </p:nvGraphicFramePr>
        <p:xfrm>
          <a:off x="264693" y="1382273"/>
          <a:ext cx="6027823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156">
                  <a:extLst>
                    <a:ext uri="{9D8B030D-6E8A-4147-A177-3AD203B41FA5}">
                      <a16:colId xmlns:a16="http://schemas.microsoft.com/office/drawing/2014/main" val="3871375684"/>
                    </a:ext>
                  </a:extLst>
                </a:gridCol>
                <a:gridCol w="1276479">
                  <a:extLst>
                    <a:ext uri="{9D8B030D-6E8A-4147-A177-3AD203B41FA5}">
                      <a16:colId xmlns:a16="http://schemas.microsoft.com/office/drawing/2014/main" val="254092273"/>
                    </a:ext>
                  </a:extLst>
                </a:gridCol>
                <a:gridCol w="1554232">
                  <a:extLst>
                    <a:ext uri="{9D8B030D-6E8A-4147-A177-3AD203B41FA5}">
                      <a16:colId xmlns:a16="http://schemas.microsoft.com/office/drawing/2014/main" val="3457475300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466362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A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1400">
                          <a:solidFill>
                            <a:schemeClr val="tx1"/>
                          </a:solidFill>
                        </a:rPr>
                        <a:t>Cold neutron tube (2cm Mesitylene – 20K)</a:t>
                      </a:r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13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Cold neutron flux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Thermal neutron flux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Epi-thermal/fast flux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08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n/cm</a:t>
                      </a:r>
                      <a:r>
                        <a:rPr lang="en-CA" sz="1400" baseline="30000"/>
                        <a:t>2</a:t>
                      </a:r>
                      <a:r>
                        <a:rPr lang="en-CA" sz="1400" baseline="0"/>
                        <a:t>/mC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n/cm</a:t>
                      </a:r>
                      <a:r>
                        <a:rPr lang="en-CA" sz="1400" baseline="30000"/>
                        <a:t>2</a:t>
                      </a:r>
                      <a:r>
                        <a:rPr lang="en-CA" sz="1400" baseline="0"/>
                        <a:t>/mC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n/cm</a:t>
                      </a:r>
                      <a:r>
                        <a:rPr lang="en-CA" sz="1400" baseline="30000" dirty="0"/>
                        <a:t>2</a:t>
                      </a:r>
                      <a:r>
                        <a:rPr lang="en-CA" sz="1400" baseline="0" dirty="0"/>
                        <a:t>/</a:t>
                      </a:r>
                      <a:r>
                        <a:rPr lang="en-CA" sz="1400" baseline="0" dirty="0" err="1"/>
                        <a:t>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2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R=1m a = [0,5deg]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4.2 E+06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4.5 E+06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4.5 E+07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47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R=2m  a= [0,5deg]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1.1 E+06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8.5 E+05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1.1 E+07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08569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CA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27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CA" sz="1400" b="1" baseline="0" dirty="0">
                          <a:solidFill>
                            <a:schemeClr val="tx1"/>
                          </a:solidFill>
                        </a:rPr>
                        <a:t>Thermal Neutron Tube</a:t>
                      </a:r>
                      <a:endParaRPr lang="en-C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CA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592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Cold neutron flux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Thermal neutron flux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Epi-thermal/fast flux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481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n/cm</a:t>
                      </a:r>
                      <a:r>
                        <a:rPr lang="en-CA" sz="1400" baseline="30000"/>
                        <a:t>2</a:t>
                      </a:r>
                      <a:r>
                        <a:rPr lang="en-CA" sz="1400" baseline="0"/>
                        <a:t>/mC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n/cm</a:t>
                      </a:r>
                      <a:r>
                        <a:rPr lang="en-CA" sz="1400" baseline="30000"/>
                        <a:t>2</a:t>
                      </a:r>
                      <a:r>
                        <a:rPr lang="en-CA" sz="1400" baseline="0"/>
                        <a:t>/mC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n/cm</a:t>
                      </a:r>
                      <a:r>
                        <a:rPr lang="en-CA" sz="1400" baseline="30000" dirty="0"/>
                        <a:t>2</a:t>
                      </a:r>
                      <a:r>
                        <a:rPr lang="en-CA" sz="1400" baseline="0" dirty="0"/>
                        <a:t>/</a:t>
                      </a:r>
                      <a:r>
                        <a:rPr lang="en-CA" sz="1400" baseline="0" dirty="0" err="1"/>
                        <a:t>mC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46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R=1m a = [0,5deg]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/>
                        <a:t>1.1 E+06</a:t>
                      </a:r>
                      <a:endParaRPr lang="en-CA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1.2 E+07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6.8 E+07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15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R=2m a = [0,5deg]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2.2 E+05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2.7 E+06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baseline="0" dirty="0"/>
                        <a:t>1.6 E+07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8487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1A3A17-CBCA-4919-160D-70EF51811DA5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A8299A14-37D5-EE54-37E1-003A749CD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77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2"/>
    </mc:Choice>
    <mc:Fallback>
      <p:transition spd="slow" advTm="3246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8AAD-2113-1C34-097F-0651AF7F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07" y="155297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Time structure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880A82CB-BAF4-73F8-BF87-022450099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9" t="23221" r="20706" b="8717"/>
          <a:stretch/>
        </p:blipFill>
        <p:spPr bwMode="auto">
          <a:xfrm>
            <a:off x="961253" y="3489949"/>
            <a:ext cx="4982347" cy="2981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0EE83-F121-1CA7-BEE3-FA4F2B69D7C5}"/>
              </a:ext>
            </a:extLst>
          </p:cNvPr>
          <p:cNvSpPr txBox="1"/>
          <p:nvPr/>
        </p:nvSpPr>
        <p:spPr>
          <a:xfrm>
            <a:off x="508990" y="788243"/>
            <a:ext cx="611406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Macro cycle defines the proton pulse length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20-200Hz rep rates are typical -&gt; corresponds to 2.5 – 0.25 msec pulse at 5% duty factor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Thermalized neutron production is delayed with respect to protons on target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Fill and decay times depend on TMR details – time constants and yield determined for Be, graphite, lead reflector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92A3D-50D1-5016-DCF6-244FA81CA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9" y="380715"/>
            <a:ext cx="3942150" cy="2946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3E3A5A-DC7F-CC72-C502-A8BEF5BE4FB5}"/>
              </a:ext>
            </a:extLst>
          </p:cNvPr>
          <p:cNvSpPr txBox="1"/>
          <p:nvPr/>
        </p:nvSpPr>
        <p:spPr>
          <a:xfrm>
            <a:off x="762990" y="6241038"/>
            <a:ext cx="6114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F0"/>
                </a:solidFill>
              </a:rPr>
              <a:t>Example: DF=20%, </a:t>
            </a:r>
            <a:r>
              <a:rPr lang="en-CA" dirty="0" err="1">
                <a:solidFill>
                  <a:srgbClr val="00B0F0"/>
                </a:solidFill>
              </a:rPr>
              <a:t>T</a:t>
            </a:r>
            <a:r>
              <a:rPr lang="en-CA" baseline="-25000" dirty="0" err="1">
                <a:solidFill>
                  <a:srgbClr val="00B0F0"/>
                </a:solidFill>
              </a:rPr>
              <a:t>proton</a:t>
            </a:r>
            <a:r>
              <a:rPr lang="en-CA" dirty="0">
                <a:solidFill>
                  <a:srgbClr val="00B0F0"/>
                </a:solidFill>
              </a:rPr>
              <a:t>=5ms, Rate=40Hz, </a:t>
            </a:r>
            <a:r>
              <a:rPr lang="en-CA" sz="2400" dirty="0">
                <a:solidFill>
                  <a:srgbClr val="00B0F0"/>
                </a:solidFill>
                <a:sym typeface="Symbol" panose="05050102010706020507" pitchFamily="18" charset="2"/>
              </a:rPr>
              <a:t></a:t>
            </a:r>
            <a:r>
              <a:rPr lang="en-CA" dirty="0">
                <a:solidFill>
                  <a:srgbClr val="00B0F0"/>
                </a:solidFill>
              </a:rPr>
              <a:t>=5ms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8E3BF3B-79D5-4CC3-5B22-036AF898D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3552818"/>
            <a:ext cx="4132859" cy="32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65"/>
    </mc:Choice>
    <mc:Fallback>
      <p:transition spd="slow" advTm="5886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BB1C-769D-A9AE-E73F-F2A7C5E8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62" y="214197"/>
            <a:ext cx="11383677" cy="3712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Small Angle Neutron Scattering (SANS) performance</a:t>
            </a:r>
            <a:endParaRPr lang="en-CA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A2B99-870D-5A32-1091-32814EED0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7379"/>
          <a:stretch/>
        </p:blipFill>
        <p:spPr bwMode="auto">
          <a:xfrm>
            <a:off x="401761" y="1856779"/>
            <a:ext cx="5694239" cy="23025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0C409-29F5-E767-97BA-B9789B27B977}"/>
              </a:ext>
            </a:extLst>
          </p:cNvPr>
          <p:cNvSpPr txBox="1"/>
          <p:nvPr/>
        </p:nvSpPr>
        <p:spPr>
          <a:xfrm>
            <a:off x="875464" y="1054886"/>
            <a:ext cx="47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proton pulse width of 2msec and rep rate of 25Hz – 5% duty factor</a:t>
            </a:r>
            <a:endParaRPr lang="en-CA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DFC32E-CCE9-0DF8-7AE4-309D1362F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67567"/>
              </p:ext>
            </p:extLst>
          </p:nvPr>
        </p:nvGraphicFramePr>
        <p:xfrm>
          <a:off x="1349691" y="4628749"/>
          <a:ext cx="8877151" cy="1796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4785">
                  <a:extLst>
                    <a:ext uri="{9D8B030D-6E8A-4147-A177-3AD203B41FA5}">
                      <a16:colId xmlns:a16="http://schemas.microsoft.com/office/drawing/2014/main" val="170430336"/>
                    </a:ext>
                  </a:extLst>
                </a:gridCol>
                <a:gridCol w="1126716">
                  <a:extLst>
                    <a:ext uri="{9D8B030D-6E8A-4147-A177-3AD203B41FA5}">
                      <a16:colId xmlns:a16="http://schemas.microsoft.com/office/drawing/2014/main" val="1498702870"/>
                    </a:ext>
                  </a:extLst>
                </a:gridCol>
                <a:gridCol w="768215">
                  <a:extLst>
                    <a:ext uri="{9D8B030D-6E8A-4147-A177-3AD203B41FA5}">
                      <a16:colId xmlns:a16="http://schemas.microsoft.com/office/drawing/2014/main" val="877431534"/>
                    </a:ext>
                  </a:extLst>
                </a:gridCol>
                <a:gridCol w="853572">
                  <a:extLst>
                    <a:ext uri="{9D8B030D-6E8A-4147-A177-3AD203B41FA5}">
                      <a16:colId xmlns:a16="http://schemas.microsoft.com/office/drawing/2014/main" val="2338255861"/>
                    </a:ext>
                  </a:extLst>
                </a:gridCol>
                <a:gridCol w="1024286">
                  <a:extLst>
                    <a:ext uri="{9D8B030D-6E8A-4147-A177-3AD203B41FA5}">
                      <a16:colId xmlns:a16="http://schemas.microsoft.com/office/drawing/2014/main" val="913081130"/>
                    </a:ext>
                  </a:extLst>
                </a:gridCol>
                <a:gridCol w="842767">
                  <a:extLst>
                    <a:ext uri="{9D8B030D-6E8A-4147-A177-3AD203B41FA5}">
                      <a16:colId xmlns:a16="http://schemas.microsoft.com/office/drawing/2014/main" val="2109083625"/>
                    </a:ext>
                  </a:extLst>
                </a:gridCol>
                <a:gridCol w="794084">
                  <a:extLst>
                    <a:ext uri="{9D8B030D-6E8A-4147-A177-3AD203B41FA5}">
                      <a16:colId xmlns:a16="http://schemas.microsoft.com/office/drawing/2014/main" val="1913696371"/>
                    </a:ext>
                  </a:extLst>
                </a:gridCol>
                <a:gridCol w="1335506">
                  <a:extLst>
                    <a:ext uri="{9D8B030D-6E8A-4147-A177-3AD203B41FA5}">
                      <a16:colId xmlns:a16="http://schemas.microsoft.com/office/drawing/2014/main" val="1607161340"/>
                    </a:ext>
                  </a:extLst>
                </a:gridCol>
                <a:gridCol w="1227220">
                  <a:extLst>
                    <a:ext uri="{9D8B030D-6E8A-4147-A177-3AD203B41FA5}">
                      <a16:colId xmlns:a16="http://schemas.microsoft.com/office/drawing/2014/main" val="1476937901"/>
                    </a:ext>
                  </a:extLst>
                </a:gridCol>
              </a:tblGrid>
              <a:tr h="527545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Coll (m)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Sample to detector (m)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Diam of S1 (mm)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Diam of S2 (mm)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  <a:sym typeface="Symbol" panose="05050102010706020507" pitchFamily="18" charset="2"/>
                        </a:rPr>
                        <a:t></a:t>
                      </a:r>
                      <a:r>
                        <a:rPr lang="en-CA" sz="1400" u="none" strike="noStrike" dirty="0">
                          <a:effectLst/>
                        </a:rPr>
                        <a:t> band (A)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 err="1">
                          <a:effectLst/>
                        </a:rPr>
                        <a:t>Qmin</a:t>
                      </a:r>
                      <a:r>
                        <a:rPr lang="en-CA" sz="1400" u="none" strike="noStrike" dirty="0">
                          <a:effectLst/>
                        </a:rPr>
                        <a:t>  (1/A)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 err="1">
                          <a:effectLst/>
                        </a:rPr>
                        <a:t>Qmax</a:t>
                      </a:r>
                      <a:r>
                        <a:rPr lang="en-CA" sz="1400" u="none" strike="noStrike" dirty="0">
                          <a:effectLst/>
                        </a:rPr>
                        <a:t> (1/A)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pt-BR" sz="1400" u="none" strike="noStrike" dirty="0">
                          <a:effectLst/>
                        </a:rPr>
                        <a:t>Flux at sample (n/cm</a:t>
                      </a:r>
                      <a:r>
                        <a:rPr lang="pt-BR" sz="1400" u="none" strike="noStrike" baseline="30000" dirty="0">
                          <a:effectLst/>
                        </a:rPr>
                        <a:t>2</a:t>
                      </a:r>
                      <a:r>
                        <a:rPr lang="pt-BR" sz="1400" u="none" strike="noStrike" dirty="0">
                          <a:effectLst/>
                        </a:rPr>
                        <a:t>/mC)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Flux (20mA)</a:t>
                      </a:r>
                      <a:r>
                        <a:rPr lang="pt-BR" sz="1400" u="none" strike="noStrike" dirty="0">
                          <a:effectLst/>
                        </a:rPr>
                        <a:t> (n/cm</a:t>
                      </a:r>
                      <a:r>
                        <a:rPr lang="pt-BR" sz="1400" u="none" strike="noStrike" baseline="30000" dirty="0">
                          <a:effectLst/>
                        </a:rPr>
                        <a:t>2</a:t>
                      </a:r>
                      <a:r>
                        <a:rPr lang="pt-BR" sz="1400" u="none" strike="noStrike" dirty="0">
                          <a:effectLst/>
                        </a:rPr>
                        <a:t>/s)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84422"/>
                  </a:ext>
                </a:extLst>
              </a:tr>
              <a:tr h="25371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 – 10.0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0.019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1.44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5.60E+04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1.12E+06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687419"/>
                  </a:ext>
                </a:extLst>
              </a:tr>
              <a:tr h="25371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 – 9.5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3.10E+04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6.2E+05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121343"/>
                  </a:ext>
                </a:extLst>
              </a:tr>
              <a:tr h="25371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2 – 8.3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0.0057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7.70E+03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1.54E+05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104195"/>
                  </a:ext>
                </a:extLst>
              </a:tr>
              <a:tr h="25371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 – 7.4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0.0042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0.26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3.40E+03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6.8E+04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818928"/>
                  </a:ext>
                </a:extLst>
              </a:tr>
              <a:tr h="25371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10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2 – 6.5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0.0029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>
                          <a:effectLst/>
                        </a:rPr>
                        <a:t>0.16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1.20E+03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n-CA" sz="1400" u="none" strike="noStrike" dirty="0">
                          <a:effectLst/>
                        </a:rPr>
                        <a:t>2.4E+04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55753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B28AE81-F7EA-ED5A-4107-FD0305A4E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751836"/>
              </p:ext>
            </p:extLst>
          </p:nvPr>
        </p:nvGraphicFramePr>
        <p:xfrm>
          <a:off x="6328072" y="771062"/>
          <a:ext cx="5694239" cy="362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A30DE43-BBE9-E199-B7AC-24EEB1279C09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C0C1EDDD-92EF-5516-12CE-DBFCC8CB4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7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7"/>
    </mc:Choice>
    <mc:Fallback>
      <p:transition spd="slow" advTm="5304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B989-A8F6-4EBB-98B8-05E66DD0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21" y="248652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rgbClr val="00B0F0"/>
                </a:solidFill>
                <a:latin typeface="+mn-lt"/>
              </a:rPr>
              <a:t>BNCT Station</a:t>
            </a:r>
            <a:endParaRPr lang="en-CA" sz="32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0E8C2-E0D7-4A4D-9444-13FD53D8E0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06" y="1877209"/>
            <a:ext cx="486473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633C6-6AE0-4B8A-A2EC-E8D4D48B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9" y="2474625"/>
            <a:ext cx="626427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60FCB-B8F8-E4EF-7D9C-17CFCC3D9726}"/>
              </a:ext>
            </a:extLst>
          </p:cNvPr>
          <p:cNvSpPr txBox="1"/>
          <p:nvPr/>
        </p:nvSpPr>
        <p:spPr>
          <a:xfrm>
            <a:off x="7708605" y="5992009"/>
            <a:ext cx="353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F0"/>
                </a:solidFill>
              </a:rPr>
              <a:t>iBNCT</a:t>
            </a:r>
            <a:r>
              <a:rPr lang="en-US" b="1" dirty="0">
                <a:solidFill>
                  <a:srgbClr val="00B0F0"/>
                </a:solidFill>
              </a:rPr>
              <a:t> simulation</a:t>
            </a:r>
            <a:endParaRPr lang="en-CA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F9858-1F83-2809-719B-4D8739D6C969}"/>
              </a:ext>
            </a:extLst>
          </p:cNvPr>
          <p:cNvSpPr txBox="1"/>
          <p:nvPr/>
        </p:nvSpPr>
        <p:spPr>
          <a:xfrm>
            <a:off x="565484" y="938880"/>
            <a:ext cx="1067313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dirty="0"/>
              <a:t>IAEA - Clinical treatments require a epithermal neutron flux of ~1 E09 n/s/</a:t>
            </a:r>
            <a:r>
              <a:rPr lang="en-CA"/>
              <a:t>cm</a:t>
            </a:r>
            <a:r>
              <a:rPr lang="en-CA" baseline="30000"/>
              <a:t>2 </a:t>
            </a:r>
            <a:endParaRPr lang="en-CA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dirty="0"/>
              <a:t>PC-CANS yield is expected to be 0.5 E09 at Stage 3 – within 50% of clinical flux certainly sufficient for BNCT development even in Stage 1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dirty="0"/>
              <a:t>Be target with MgF2 moderator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A7044-6BF6-A4E3-6771-D6AB204A38B8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A160E541-DFC7-ABA9-6BB7-65C4A879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31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8"/>
    </mc:Choice>
    <mc:Fallback>
      <p:transition spd="slow" advTm="2887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1A5669-7203-4CCF-7A3F-0DCE9396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1" y="331639"/>
            <a:ext cx="8953827" cy="650329"/>
          </a:xfrm>
          <a:solidFill>
            <a:schemeClr val="bg1"/>
          </a:solidFill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rgbClr val="00B0F0"/>
                </a:solidFill>
              </a:rPr>
              <a:t>Expected Performance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CD500D-BA1E-8170-6A83-ED936CA7643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26</a:t>
            </a:fld>
            <a:endParaRPr lang="en-CA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08A7FB-F0AF-BC36-7E66-D07AB11575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70745"/>
              </p:ext>
            </p:extLst>
          </p:nvPr>
        </p:nvGraphicFramePr>
        <p:xfrm>
          <a:off x="1418389" y="1184353"/>
          <a:ext cx="8712198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558">
                  <a:extLst>
                    <a:ext uri="{9D8B030D-6E8A-4147-A177-3AD203B41FA5}">
                      <a16:colId xmlns:a16="http://schemas.microsoft.com/office/drawing/2014/main" val="144472016"/>
                    </a:ext>
                  </a:extLst>
                </a:gridCol>
                <a:gridCol w="1726137">
                  <a:extLst>
                    <a:ext uri="{9D8B030D-6E8A-4147-A177-3AD203B41FA5}">
                      <a16:colId xmlns:a16="http://schemas.microsoft.com/office/drawing/2014/main" val="3307159266"/>
                    </a:ext>
                  </a:extLst>
                </a:gridCol>
                <a:gridCol w="1401404">
                  <a:extLst>
                    <a:ext uri="{9D8B030D-6E8A-4147-A177-3AD203B41FA5}">
                      <a16:colId xmlns:a16="http://schemas.microsoft.com/office/drawing/2014/main" val="1307557060"/>
                    </a:ext>
                  </a:extLst>
                </a:gridCol>
                <a:gridCol w="1452033">
                  <a:extLst>
                    <a:ext uri="{9D8B030D-6E8A-4147-A177-3AD203B41FA5}">
                      <a16:colId xmlns:a16="http://schemas.microsoft.com/office/drawing/2014/main" val="3075251606"/>
                    </a:ext>
                  </a:extLst>
                </a:gridCol>
                <a:gridCol w="1452033">
                  <a:extLst>
                    <a:ext uri="{9D8B030D-6E8A-4147-A177-3AD203B41FA5}">
                      <a16:colId xmlns:a16="http://schemas.microsoft.com/office/drawing/2014/main" val="2944261116"/>
                    </a:ext>
                  </a:extLst>
                </a:gridCol>
                <a:gridCol w="1452033">
                  <a:extLst>
                    <a:ext uri="{9D8B030D-6E8A-4147-A177-3AD203B41FA5}">
                      <a16:colId xmlns:a16="http://schemas.microsoft.com/office/drawing/2014/main" val="352670519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Applications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CA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CA" baseline="-25000" dirty="0" err="1">
                          <a:solidFill>
                            <a:schemeClr val="tx1"/>
                          </a:solidFill>
                        </a:rPr>
                        <a:t>ave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CA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CA" baseline="-25000" dirty="0" err="1">
                          <a:solidFill>
                            <a:schemeClr val="tx1"/>
                          </a:solidFill>
                        </a:rPr>
                        <a:t>peak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 (mA)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18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PC-CANS1 0.1/2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PC-CANS1 0.2/4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PC-CANS2 0.5/10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PC-CANS3 1/20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823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Neutron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Cold  (a) (n/cm2/s)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2.2x10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4.4x10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5.5x10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1.1x10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1.1x10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2.2x10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31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Thermal (a) (n/cm2/s)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5.4x10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1.1x10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1.4x10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2.7x10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2.7x10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/ 5.4x10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9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SANS  (d) (n/cm2/s)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3.1x10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7.7x10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1.5x10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81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BNCT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Epithermal (b) (n/cm2/s)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1x10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2.5x10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5.0x10</a:t>
                      </a:r>
                      <a:r>
                        <a:rPr lang="en-CA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124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PET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18F (</a:t>
                      </a:r>
                      <a:r>
                        <a:rPr lang="en-CA" dirty="0" err="1">
                          <a:solidFill>
                            <a:schemeClr val="tx1"/>
                          </a:solidFill>
                        </a:rPr>
                        <a:t>GBq</a:t>
                      </a:r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) (c)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8063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E5BF71-6F3A-EA84-EC2E-6BA1C3BF110B}"/>
              </a:ext>
            </a:extLst>
          </p:cNvPr>
          <p:cNvSpPr txBox="1"/>
          <p:nvPr/>
        </p:nvSpPr>
        <p:spPr>
          <a:xfrm>
            <a:off x="1574800" y="5166118"/>
            <a:ext cx="7593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CA" dirty="0"/>
              <a:t>Yield at 2m from target</a:t>
            </a:r>
          </a:p>
          <a:p>
            <a:pPr marL="342900" indent="-342900">
              <a:buFont typeface="+mj-lt"/>
              <a:buAutoNum type="alphaLcPeriod"/>
            </a:pPr>
            <a:r>
              <a:rPr lang="en-CA" dirty="0"/>
              <a:t>Yield from MgF2</a:t>
            </a:r>
          </a:p>
          <a:p>
            <a:pPr marL="342900" indent="-342900">
              <a:buFont typeface="+mj-lt"/>
              <a:buAutoNum type="alphaLcPeriod"/>
            </a:pPr>
            <a:r>
              <a:rPr lang="en-CA" dirty="0"/>
              <a:t>Saturated yield</a:t>
            </a:r>
          </a:p>
          <a:p>
            <a:pPr marL="342900" indent="-342900">
              <a:buFont typeface="+mj-lt"/>
              <a:buAutoNum type="alphaLcPeriod"/>
            </a:pPr>
            <a:r>
              <a:rPr lang="en-CA" dirty="0"/>
              <a:t>Assuming </a:t>
            </a:r>
            <a:r>
              <a:rPr lang="en-CA" dirty="0">
                <a:sym typeface="Symbol" panose="05050102010706020507" pitchFamily="18" charset="2"/>
              </a:rPr>
              <a:t></a:t>
            </a:r>
            <a:r>
              <a:rPr lang="en-CA" dirty="0"/>
              <a:t>=2-8.3 A, </a:t>
            </a:r>
            <a:r>
              <a:rPr lang="en-CA" dirty="0" err="1"/>
              <a:t>Q</a:t>
            </a:r>
            <a:r>
              <a:rPr lang="en-CA" baseline="-25000" dirty="0" err="1"/>
              <a:t>min</a:t>
            </a:r>
            <a:r>
              <a:rPr lang="en-CA" dirty="0"/>
              <a:t>=0.006 A</a:t>
            </a:r>
            <a:r>
              <a:rPr lang="en-CA" baseline="30000" dirty="0"/>
              <a:t>-1</a:t>
            </a:r>
          </a:p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F028A-3333-3563-8E3E-7D0A67FD9C54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E1B9C3E7-2E45-0B96-FF3C-F25FBB71B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84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23"/>
    </mc:Choice>
    <mc:Fallback>
      <p:transition spd="slow" advTm="4242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E4CC-9B5D-6D98-084E-B7BAF871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44" y="269698"/>
            <a:ext cx="8953827" cy="650329"/>
          </a:xfrm>
        </p:spPr>
        <p:txBody>
          <a:bodyPr>
            <a:normAutofit/>
          </a:bodyPr>
          <a:lstStyle/>
          <a:p>
            <a:r>
              <a:rPr lang="en-CA" dirty="0"/>
              <a:t>Present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9B033-EA5C-0143-F0FC-350F0BFB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5C2335-A7F9-45F9-B303-59B36ECADC5D}" type="slidenum">
              <a:rPr lang="en-CA" smtClean="0"/>
              <a:pPr/>
              <a:t>27</a:t>
            </a:fld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DD272-409D-D3DB-9765-E3D5C53C4721}"/>
              </a:ext>
            </a:extLst>
          </p:cNvPr>
          <p:cNvSpPr txBox="1"/>
          <p:nvPr/>
        </p:nvSpPr>
        <p:spPr>
          <a:xfrm>
            <a:off x="787400" y="1144678"/>
            <a:ext cx="5036457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Conceptual design released in support of proposal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Plan is to prepare a detailed technical proposal for a future funding opportunity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Linac</a:t>
            </a:r>
            <a:r>
              <a:rPr lang="en-US" sz="2400" dirty="0"/>
              <a:t> studies including further analysis, RF design, detailed costing are continuing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20A0F0D-0978-1A71-0E83-11569AFE1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9" t="24977" r="55104" b="4217"/>
          <a:stretch/>
        </p:blipFill>
        <p:spPr>
          <a:xfrm>
            <a:off x="6514623" y="765531"/>
            <a:ext cx="5435600" cy="58162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2D78D-6D5E-5315-65B5-1299A56F18D8}"/>
              </a:ext>
            </a:extLst>
          </p:cNvPr>
          <p:cNvSpPr/>
          <p:nvPr/>
        </p:nvSpPr>
        <p:spPr>
          <a:xfrm>
            <a:off x="7251700" y="4064000"/>
            <a:ext cx="25273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B4640-8A2A-2C69-6572-909D75BB2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291" y="3836780"/>
            <a:ext cx="2892509" cy="1440165"/>
          </a:xfrm>
          <a:prstGeom prst="rect">
            <a:avLst/>
          </a:prstGeom>
        </p:spPr>
      </p:pic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52F86128-9750-A0F4-46B1-5C838305F75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9961E-CC54-E7B6-D10B-6E0B0C0B6B82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BC3A22F-4818-524B-B324-7D5800905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34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3"/>
    </mc:Choice>
    <mc:Fallback>
      <p:transition spd="slow" advTm="1853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64B8-EADC-3052-63B4-207B52E5F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2245" y="-53702"/>
            <a:ext cx="6953250" cy="1255542"/>
          </a:xfrm>
          <a:solidFill>
            <a:srgbClr val="00B0F0"/>
          </a:solidFill>
        </p:spPr>
        <p:txBody>
          <a:bodyPr anchor="ctr" anchorCtr="0">
            <a:normAutofit/>
          </a:bodyPr>
          <a:lstStyle/>
          <a:p>
            <a:r>
              <a:rPr lang="en-US" sz="4000" i="0" dirty="0">
                <a:solidFill>
                  <a:srgbClr val="00B0F0"/>
                </a:solidFill>
                <a:effectLst/>
                <a:latin typeface="+mn-lt"/>
              </a:rPr>
              <a:t>Acknowledgments</a:t>
            </a:r>
            <a:endParaRPr lang="en-CA" sz="4000" dirty="0">
              <a:solidFill>
                <a:srgbClr val="00B0F0"/>
              </a:solidFill>
              <a:latin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C9EA03-73AC-7BA4-C3F9-A86962E74CFE}"/>
              </a:ext>
            </a:extLst>
          </p:cNvPr>
          <p:cNvGrpSpPr/>
          <p:nvPr/>
        </p:nvGrpSpPr>
        <p:grpSpPr>
          <a:xfrm>
            <a:off x="1432560" y="958826"/>
            <a:ext cx="9675642" cy="2468935"/>
            <a:chOff x="1539240" y="1474982"/>
            <a:chExt cx="9675642" cy="2468935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8598E915-EA44-0334-9B31-5FB38DDC689A}"/>
                </a:ext>
              </a:extLst>
            </p:cNvPr>
            <p:cNvSpPr txBox="1">
              <a:spLocks/>
            </p:cNvSpPr>
            <p:nvPr/>
          </p:nvSpPr>
          <p:spPr>
            <a:xfrm>
              <a:off x="1539240" y="1474982"/>
              <a:ext cx="4314678" cy="23602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Dalini Maharaj (Julich) 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Sana Tabbassum (Purdue)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Mina Abbaslou (TRIUMF/UVic)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Marco Marchetto (TRIUMF)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Zahra Yamani (CNL)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Vinicius Anghel (CNL)</a:t>
              </a:r>
            </a:p>
            <a:p>
              <a:pPr algn="l">
                <a:lnSpc>
                  <a:spcPct val="100000"/>
                </a:lnSpc>
                <a:spcBef>
                  <a:spcPts val="800"/>
                </a:spcBef>
              </a:pPr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Ronald Rogge (CNL)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9D5AEC57-88EE-1BA1-AB85-9246953BA5CF}"/>
                </a:ext>
              </a:extLst>
            </p:cNvPr>
            <p:cNvSpPr txBox="1">
              <a:spLocks/>
            </p:cNvSpPr>
            <p:nvPr/>
          </p:nvSpPr>
          <p:spPr>
            <a:xfrm>
              <a:off x="6202680" y="1583668"/>
              <a:ext cx="5012202" cy="23602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Helmut Fritsche (CNL)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Daniel Banks (TVB Associates)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Zin Tun (TVB Associates)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Alexander Gottberg (TRIUMF/UVic)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Oliver Kester (TRIUMF/UVic)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Drew Marquardt (UWindsor)</a:t>
              </a:r>
            </a:p>
            <a:p>
              <a:pPr algn="l"/>
              <a:r>
                <a:rPr lang="en-CA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Philipp Kolb (TRIUMF)</a:t>
              </a:r>
            </a:p>
            <a:p>
              <a:pPr algn="l"/>
              <a:endParaRPr lang="en-CA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C0D15-BE5E-0C12-0FE6-5F93A0F387F3}"/>
              </a:ext>
            </a:extLst>
          </p:cNvPr>
          <p:cNvGrpSpPr/>
          <p:nvPr/>
        </p:nvGrpSpPr>
        <p:grpSpPr>
          <a:xfrm>
            <a:off x="1189446" y="5000411"/>
            <a:ext cx="9813108" cy="1698839"/>
            <a:chOff x="1041812" y="4657511"/>
            <a:chExt cx="9813108" cy="1698839"/>
          </a:xfrm>
        </p:grpSpPr>
        <p:pic>
          <p:nvPicPr>
            <p:cNvPr id="1026" name="Picture 2" descr="Canadian Nuclear Laboratories - Home | Facebook">
              <a:extLst>
                <a:ext uri="{FF2B5EF4-FFF2-40B4-BE49-F238E27FC236}">
                  <a16:creationId xmlns:a16="http://schemas.microsoft.com/office/drawing/2014/main" id="{1B72BB15-7D7A-30A7-46A2-5A0F91F26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710" y="4657511"/>
              <a:ext cx="1665210" cy="15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96C439A-D130-692D-2A1D-48C058D5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8005" y="5321350"/>
              <a:ext cx="2489856" cy="45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4F7F17-3EBD-8906-F508-ADE3D1E07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812" y="5078350"/>
              <a:ext cx="2539588" cy="936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29F857-D9C1-2225-0BC6-F0357CD2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249" y="4736350"/>
              <a:ext cx="2872907" cy="1620000"/>
            </a:xfrm>
            <a:prstGeom prst="rect">
              <a:avLst/>
            </a:prstGeom>
          </p:spPr>
        </p:pic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id="{53641047-4EAD-065C-C9A3-5CAE55AEC16C}"/>
              </a:ext>
            </a:extLst>
          </p:cNvPr>
          <p:cNvSpPr txBox="1">
            <a:spLocks/>
          </p:cNvSpPr>
          <p:nvPr/>
        </p:nvSpPr>
        <p:spPr>
          <a:xfrm>
            <a:off x="1303292" y="4635936"/>
            <a:ext cx="8951156" cy="4433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is supported by NFRF-E Grant Number NFRFE-2018-00183</a:t>
            </a:r>
          </a:p>
        </p:txBody>
      </p:sp>
    </p:spTree>
    <p:extLst>
      <p:ext uri="{BB962C8B-B14F-4D97-AF65-F5344CB8AC3E}">
        <p14:creationId xmlns:p14="http://schemas.microsoft.com/office/powerpoint/2010/main" val="374705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"/>
    </mc:Choice>
    <mc:Fallback>
      <p:transition spd="slow" advTm="205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"/>
    </mc:Choice>
    <mc:Fallback>
      <p:transition spd="slow" advTm="24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1ACD3-1CE3-351E-61F4-B31FFC336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0" y="1030839"/>
            <a:ext cx="11742400" cy="4779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ED239F-1BB5-2EBB-E18D-A063631CB6EA}"/>
              </a:ext>
            </a:extLst>
          </p:cNvPr>
          <p:cNvSpPr/>
          <p:nvPr/>
        </p:nvSpPr>
        <p:spPr>
          <a:xfrm>
            <a:off x="5194738" y="2760229"/>
            <a:ext cx="1686910" cy="15607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F77ADB-0855-7D36-6505-34983BDE0A23}"/>
              </a:ext>
            </a:extLst>
          </p:cNvPr>
          <p:cNvSpPr/>
          <p:nvPr/>
        </p:nvSpPr>
        <p:spPr>
          <a:xfrm>
            <a:off x="2312275" y="2437036"/>
            <a:ext cx="3142593" cy="212308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F1608-0426-BDA0-87CE-03D50EA87CB4}"/>
              </a:ext>
            </a:extLst>
          </p:cNvPr>
          <p:cNvSpPr/>
          <p:nvPr/>
        </p:nvSpPr>
        <p:spPr>
          <a:xfrm>
            <a:off x="6881648" y="1443807"/>
            <a:ext cx="1326932" cy="123759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highlight>
                <a:srgbClr val="00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57EFF-511F-CE6D-ED40-4501697A124F}"/>
              </a:ext>
            </a:extLst>
          </p:cNvPr>
          <p:cNvSpPr txBox="1"/>
          <p:nvPr/>
        </p:nvSpPr>
        <p:spPr>
          <a:xfrm>
            <a:off x="2404240" y="2515863"/>
            <a:ext cx="185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p/d on Be/Li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366B4-BD65-C4B2-E72E-69D8D02A5EA4}"/>
              </a:ext>
            </a:extLst>
          </p:cNvPr>
          <p:cNvSpPr txBox="1"/>
          <p:nvPr/>
        </p:nvSpPr>
        <p:spPr>
          <a:xfrm>
            <a:off x="5714982" y="4319299"/>
            <a:ext cx="243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e- on heavy metal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146F-5BC7-8AC4-59BF-3D1985BC2813}"/>
              </a:ext>
            </a:extLst>
          </p:cNvPr>
          <p:cNvSpPr txBox="1"/>
          <p:nvPr/>
        </p:nvSpPr>
        <p:spPr>
          <a:xfrm>
            <a:off x="6638640" y="1105064"/>
            <a:ext cx="209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50"/>
                </a:solidFill>
              </a:rPr>
              <a:t>Spallation sources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98DA971-3D71-2B4C-CFA8-DDD20884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4" y="273859"/>
            <a:ext cx="10515600" cy="825845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Accelerator Based Neutron Sources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7410205-7D90-B70F-C11E-A8AD4BF6C1C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94F861-37F0-6808-328D-449898329000}"/>
              </a:ext>
            </a:extLst>
          </p:cNvPr>
          <p:cNvSpPr txBox="1"/>
          <p:nvPr/>
        </p:nvSpPr>
        <p:spPr>
          <a:xfrm>
            <a:off x="4165600" y="5704551"/>
            <a:ext cx="3860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Cost (M$)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2A5068-EE6E-DE4C-2008-D714DC2B9477}"/>
              </a:ext>
            </a:extLst>
          </p:cNvPr>
          <p:cNvCxnSpPr>
            <a:cxnSpLocks/>
          </p:cNvCxnSpPr>
          <p:nvPr/>
        </p:nvCxnSpPr>
        <p:spPr>
          <a:xfrm flipV="1">
            <a:off x="5454868" y="5892800"/>
            <a:ext cx="1149132" cy="46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A6CD43D-F681-6F00-45FB-A03FCB9168B3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98DAEE33-0E92-1FC6-FA6B-2B5E38476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6B5F60-63C6-F8C8-AC70-F20EB9A44B50}"/>
              </a:ext>
            </a:extLst>
          </p:cNvPr>
          <p:cNvGrpSpPr/>
          <p:nvPr/>
        </p:nvGrpSpPr>
        <p:grpSpPr>
          <a:xfrm>
            <a:off x="4343399" y="2976722"/>
            <a:ext cx="215901" cy="566578"/>
            <a:chOff x="4343399" y="2976722"/>
            <a:chExt cx="215901" cy="56657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FAA5D94-D3E5-44EC-4FDC-8A5B4D05B964}"/>
                </a:ext>
              </a:extLst>
            </p:cNvPr>
            <p:cNvSpPr/>
            <p:nvPr/>
          </p:nvSpPr>
          <p:spPr>
            <a:xfrm>
              <a:off x="4343399" y="2976722"/>
              <a:ext cx="215901" cy="56657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8D8DAD3A-E8EB-F098-B204-B46935148C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6" t="46151" r="11063" b="30486"/>
            <a:stretch/>
          </p:blipFill>
          <p:spPr bwMode="auto">
            <a:xfrm>
              <a:off x="4343400" y="3147155"/>
              <a:ext cx="196700" cy="2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8169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4"/>
    </mc:Choice>
    <mc:Fallback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2799-5AF2-4CBA-8DC9-1F73CBFA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76" y="365126"/>
            <a:ext cx="10515600" cy="770948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DTL – length – rf power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AB3E8-4B4E-FB9D-8E55-D351DEFE6F45}"/>
              </a:ext>
            </a:extLst>
          </p:cNvPr>
          <p:cNvSpPr txBox="1"/>
          <p:nvPr/>
        </p:nvSpPr>
        <p:spPr>
          <a:xfrm>
            <a:off x="317500" y="1136074"/>
            <a:ext cx="4826001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tank (rf) length is directly related to the chosen gradient while the </a:t>
            </a:r>
            <a:r>
              <a:rPr lang="en-GB" sz="2400" kern="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GB" sz="24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length is impacted by the number of external focusing sections required.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Total power is reduced for lower gradients but may require additional triplets in the CH variants. </a:t>
            </a:r>
            <a:endParaRPr lang="en-CA" sz="2400" kern="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CA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hoice of the gradient will come from a cost optimization of structure and rf power.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206BA-16E2-B9A7-91DE-8A90501EB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76" y="197806"/>
            <a:ext cx="6059424" cy="3147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FEE8B8-1B46-1B84-846D-A7EC1A1A7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76" y="3513134"/>
            <a:ext cx="6059424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7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FE33-8A34-0BEA-859C-914AC26E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5" y="245974"/>
            <a:ext cx="10515600" cy="787814"/>
          </a:xfrm>
        </p:spPr>
        <p:txBody>
          <a:bodyPr/>
          <a:lstStyle/>
          <a:p>
            <a:r>
              <a:rPr lang="en-CA" sz="2800" b="1" dirty="0">
                <a:solidFill>
                  <a:srgbClr val="00B0F0"/>
                </a:solidFill>
                <a:latin typeface="+mn-lt"/>
              </a:rPr>
              <a:t>Longitudinal acceptance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6F69C-393A-2323-76F9-08D71649C8A7}"/>
              </a:ext>
            </a:extLst>
          </p:cNvPr>
          <p:cNvSpPr txBox="1"/>
          <p:nvPr/>
        </p:nvSpPr>
        <p:spPr>
          <a:xfrm>
            <a:off x="472137" y="828288"/>
            <a:ext cx="8468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a</a:t>
            </a:r>
            <a:r>
              <a:rPr lang="en-GB" sz="20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cceptance is estimated by looking at the fractional emittance growth for sequentially increasing input emittances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F3B99-BD5E-DE28-D7C3-4B88DABFA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94" y="1720439"/>
            <a:ext cx="6414873" cy="4091476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718905F-5972-37F8-EF31-279348D2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8574" y="6073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31</a:t>
            </a:fld>
            <a:endParaRPr lang="en-CA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5B81F9-4A07-F703-3394-EB5EAB44D62F}"/>
              </a:ext>
            </a:extLst>
          </p:cNvPr>
          <p:cNvGrpSpPr/>
          <p:nvPr/>
        </p:nvGrpSpPr>
        <p:grpSpPr>
          <a:xfrm>
            <a:off x="9292072" y="639793"/>
            <a:ext cx="1261519" cy="5812449"/>
            <a:chOff x="10453183" y="926268"/>
            <a:chExt cx="1261519" cy="58124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2076B9-4369-4DEC-3910-CD12A8118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378" t="23742" b="14309"/>
            <a:stretch/>
          </p:blipFill>
          <p:spPr>
            <a:xfrm>
              <a:off x="10453183" y="2491433"/>
              <a:ext cx="1252463" cy="13376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180373-0C47-28B5-FA6D-F8E4A396B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52" t="23171" b="14948"/>
            <a:stretch/>
          </p:blipFill>
          <p:spPr>
            <a:xfrm>
              <a:off x="10453183" y="3946268"/>
              <a:ext cx="1261519" cy="133761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11461E-2228-10CE-199C-E7D7294D4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213" t="22654" b="13915"/>
            <a:stretch/>
          </p:blipFill>
          <p:spPr>
            <a:xfrm>
              <a:off x="10455617" y="5401103"/>
              <a:ext cx="1259085" cy="13376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E76961-86AC-6EA2-E5EB-E952C055C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600" t="22953" r="1059" b="14371"/>
            <a:stretch/>
          </p:blipFill>
          <p:spPr>
            <a:xfrm>
              <a:off x="10455617" y="926268"/>
              <a:ext cx="1250029" cy="1364129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EDD5B0-1223-17C5-CD69-872E318696F7}"/>
              </a:ext>
            </a:extLst>
          </p:cNvPr>
          <p:cNvGrpSpPr/>
          <p:nvPr/>
        </p:nvGrpSpPr>
        <p:grpSpPr>
          <a:xfrm>
            <a:off x="10800083" y="643239"/>
            <a:ext cx="1259085" cy="5812450"/>
            <a:chOff x="8971280" y="926267"/>
            <a:chExt cx="1259085" cy="58124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0D26F5-3180-1A76-E263-59918BF5C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6833" t="22952" r="417" b="13507"/>
            <a:stretch/>
          </p:blipFill>
          <p:spPr>
            <a:xfrm>
              <a:off x="8971280" y="5401103"/>
              <a:ext cx="1259085" cy="13376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6CA150-EFC3-1694-CCC1-316113650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917" t="22931" r="776" b="13476"/>
            <a:stretch/>
          </p:blipFill>
          <p:spPr>
            <a:xfrm>
              <a:off x="8971280" y="3946268"/>
              <a:ext cx="1252463" cy="13376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D1787B-5824-8B2C-6A3C-436A3E51D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250" t="22675" r="715" b="13132"/>
            <a:stretch/>
          </p:blipFill>
          <p:spPr>
            <a:xfrm>
              <a:off x="8971280" y="2491433"/>
              <a:ext cx="1236348" cy="133761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E416CB-BEEF-DA48-44C3-E608DEB35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7507" t="22952" b="13507"/>
            <a:stretch/>
          </p:blipFill>
          <p:spPr>
            <a:xfrm>
              <a:off x="8971280" y="926267"/>
              <a:ext cx="1236348" cy="133174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AC9D9D-FF05-1FA2-8D96-64996AD43BCA}"/>
              </a:ext>
            </a:extLst>
          </p:cNvPr>
          <p:cNvSpPr txBox="1"/>
          <p:nvPr/>
        </p:nvSpPr>
        <p:spPr>
          <a:xfrm>
            <a:off x="9368538" y="39913"/>
            <a:ext cx="1090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Variant 2</a:t>
            </a:r>
          </a:p>
          <a:p>
            <a:r>
              <a:rPr lang="en-CA" dirty="0"/>
              <a:t>Alvarez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EB327-B6A1-1333-69F6-9F52A8DCFC25}"/>
              </a:ext>
            </a:extLst>
          </p:cNvPr>
          <p:cNvSpPr txBox="1"/>
          <p:nvPr/>
        </p:nvSpPr>
        <p:spPr>
          <a:xfrm>
            <a:off x="10712998" y="25168"/>
            <a:ext cx="14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Variant 3 CH-KONUS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24B55-CD8C-C56C-1FA8-26284E56FED7}"/>
              </a:ext>
            </a:extLst>
          </p:cNvPr>
          <p:cNvSpPr txBox="1"/>
          <p:nvPr/>
        </p:nvSpPr>
        <p:spPr>
          <a:xfrm>
            <a:off x="8704510" y="1102533"/>
            <a:ext cx="6640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1x</a:t>
            </a:r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2x</a:t>
            </a:r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3x</a:t>
            </a:r>
          </a:p>
          <a:p>
            <a:endParaRPr lang="en-CA" sz="2400" dirty="0"/>
          </a:p>
          <a:p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4x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5208EE-5189-BC6D-ED64-415A836BFB9B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AB0AA2A0-A9A8-6F86-65B0-C353DA9C3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92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FE33-8A34-0BEA-859C-914AC26E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5" y="245974"/>
            <a:ext cx="10515600" cy="787814"/>
          </a:xfrm>
        </p:spPr>
        <p:txBody>
          <a:bodyPr/>
          <a:lstStyle/>
          <a:p>
            <a:r>
              <a:rPr lang="en-CA" sz="2800" b="1" dirty="0">
                <a:solidFill>
                  <a:srgbClr val="00B0F0"/>
                </a:solidFill>
                <a:latin typeface="+mn-lt"/>
              </a:rPr>
              <a:t>Transverse acceptance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77D22-691C-5FA5-5FC4-E7F2130D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95" y="1866900"/>
            <a:ext cx="7582351" cy="4226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28AA1-B4D9-6ACA-625E-07824D81DB5D}"/>
              </a:ext>
            </a:extLst>
          </p:cNvPr>
          <p:cNvSpPr txBox="1"/>
          <p:nvPr/>
        </p:nvSpPr>
        <p:spPr>
          <a:xfrm>
            <a:off x="529844" y="828288"/>
            <a:ext cx="11155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800" dirty="0">
                <a:ea typeface="Times New Roman" panose="02020603050405020304" pitchFamily="18" charset="0"/>
                <a:cs typeface="Times New Roman" panose="02020603050405020304" pitchFamily="18" charset="0"/>
              </a:rPr>
              <a:t>Transverse a</a:t>
            </a:r>
            <a:r>
              <a:rPr lang="en-GB" sz="2400" kern="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cceptance is estimated by looking at the transmission for sequentially increasing input emittances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70FFE98-B2C3-D2A2-652A-52947784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32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F81F4-401E-EC44-95C9-9B1BF287470F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AAD46A7-0C88-E263-EB67-0FD645789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10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706D-B67C-B6FF-14E8-458AFDA1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3" y="487719"/>
            <a:ext cx="5797512" cy="1581961"/>
          </a:xfrm>
        </p:spPr>
        <p:txBody>
          <a:bodyPr>
            <a:normAutofit/>
          </a:bodyPr>
          <a:lstStyle/>
          <a:p>
            <a:r>
              <a:rPr lang="en-CA" sz="2800" b="1" dirty="0">
                <a:solidFill>
                  <a:srgbClr val="00B0F0"/>
                </a:solidFill>
              </a:rPr>
              <a:t>Design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E0C9F-EB78-AA62-F1A8-29E66DB4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768" y="1877188"/>
            <a:ext cx="5164689" cy="3698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1FF73-8F5B-F115-F1AD-0D0E2A3A14B0}"/>
              </a:ext>
            </a:extLst>
          </p:cNvPr>
          <p:cNvSpPr txBox="1"/>
          <p:nvPr/>
        </p:nvSpPr>
        <p:spPr>
          <a:xfrm>
            <a:off x="512499" y="1156569"/>
            <a:ext cx="543425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Beryllium target (despite toxicity) is favoured over Lithium in moderate beam power regime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For protons on Be choose E&lt;13MeV to avoid tritium production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Yield (and accelerator costs) increase with energy - 10 MeV is a reasonable balance between cost and performance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Average beam power limited by target technology </a:t>
            </a:r>
            <a:r>
              <a:rPr lang="en-CA" sz="2000" dirty="0" err="1"/>
              <a:t>P</a:t>
            </a:r>
            <a:r>
              <a:rPr lang="en-CA" sz="2000" baseline="-25000" dirty="0" err="1"/>
              <a:t>beam</a:t>
            </a:r>
            <a:r>
              <a:rPr lang="en-CA" sz="2000" dirty="0"/>
              <a:t> ~ &lt; 10-20 kW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Neutron peak brightness enhanced by pulsing proton beam (proton pulse length 0.25-2.5ms @ 200 - 20Hz and 5% duty factor)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4E51216-58DA-69E9-A435-3D5143E2978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6B924-3437-34B0-3CC2-4BA6B1909F64}"/>
              </a:ext>
            </a:extLst>
          </p:cNvPr>
          <p:cNvSpPr txBox="1"/>
          <p:nvPr/>
        </p:nvSpPr>
        <p:spPr>
          <a:xfrm>
            <a:off x="6845012" y="1477078"/>
            <a:ext cx="5251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Neutron yield for Protons on Beryllium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ABC3E-D833-6CBC-ED4C-2C3364379955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6184A560-3197-FA4C-D693-2654782B0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37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2"/>
    </mc:Choice>
    <mc:Fallback>
      <p:transition spd="slow" advTm="561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04" y="1060215"/>
            <a:ext cx="4358650" cy="47716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PC-CANS is a proposal for a high intensity pulsed neutron source at the University of Windsor (Ontario,  Canada)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Neutrons for Science (cold and thermal)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Neutrons for BNCT (epithermal)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400" dirty="0"/>
              <a:t>Protons for 18F for PET</a:t>
            </a:r>
            <a:endParaRPr lang="en-CA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CA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28147-9B14-03B8-CD6F-31A14B1CEC1D}"/>
              </a:ext>
            </a:extLst>
          </p:cNvPr>
          <p:cNvSpPr txBox="1">
            <a:spLocks/>
          </p:cNvSpPr>
          <p:nvPr/>
        </p:nvSpPr>
        <p:spPr>
          <a:xfrm>
            <a:off x="504050" y="170400"/>
            <a:ext cx="10515600" cy="8642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PC-CANS (Prototype Canadian CANS)</a:t>
            </a:r>
            <a:endParaRPr lang="en-CA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7D7159-6E1F-92A2-6916-8BAB34F06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61124"/>
              </p:ext>
            </p:extLst>
          </p:nvPr>
        </p:nvGraphicFramePr>
        <p:xfrm>
          <a:off x="5248046" y="3997634"/>
          <a:ext cx="6167260" cy="2227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636507284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3685030937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3691069569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1038046758"/>
                    </a:ext>
                  </a:extLst>
                </a:gridCol>
                <a:gridCol w="689533">
                  <a:extLst>
                    <a:ext uri="{9D8B030D-6E8A-4147-A177-3AD203B41FA5}">
                      <a16:colId xmlns:a16="http://schemas.microsoft.com/office/drawing/2014/main" val="3732750117"/>
                    </a:ext>
                  </a:extLst>
                </a:gridCol>
                <a:gridCol w="766200">
                  <a:extLst>
                    <a:ext uri="{9D8B030D-6E8A-4147-A177-3AD203B41FA5}">
                      <a16:colId xmlns:a16="http://schemas.microsoft.com/office/drawing/2014/main" val="3579097589"/>
                    </a:ext>
                  </a:extLst>
                </a:gridCol>
                <a:gridCol w="745317">
                  <a:extLst>
                    <a:ext uri="{9D8B030D-6E8A-4147-A177-3AD203B41FA5}">
                      <a16:colId xmlns:a16="http://schemas.microsoft.com/office/drawing/2014/main" val="139641365"/>
                    </a:ext>
                  </a:extLst>
                </a:gridCol>
              </a:tblGrid>
              <a:tr h="518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Station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Energy (MeV)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CA" sz="160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ave</a:t>
                      </a: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(µA)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DF (%)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CA" sz="160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ave</a:t>
                      </a: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(kW)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en-CA" sz="160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(mA)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CA" sz="160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(kW)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003055"/>
                  </a:ext>
                </a:extLst>
              </a:tr>
              <a:tr h="353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Neutron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50771"/>
                  </a:ext>
                </a:extLst>
              </a:tr>
              <a:tr h="353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18F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993404"/>
                  </a:ext>
                </a:extLst>
              </a:tr>
              <a:tr h="353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BNCT</a:t>
                      </a:r>
                      <a:endParaRPr lang="en-CA" sz="16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488031"/>
                  </a:ext>
                </a:extLst>
              </a:tr>
              <a:tr h="292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Stage 2 totals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10 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617629"/>
                  </a:ext>
                </a:extLst>
              </a:tr>
              <a:tr h="353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Stage 3 totals</a:t>
                      </a:r>
                      <a:endParaRPr lang="en-CA" sz="16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lang="en-CA" sz="16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dirty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lang="en-CA" sz="16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076778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1292FC31-0479-6EE3-9271-B74AFDB8A7F9}"/>
              </a:ext>
            </a:extLst>
          </p:cNvPr>
          <p:cNvGrpSpPr/>
          <p:nvPr/>
        </p:nvGrpSpPr>
        <p:grpSpPr>
          <a:xfrm>
            <a:off x="5240876" y="479655"/>
            <a:ext cx="6316124" cy="3072112"/>
            <a:chOff x="214511" y="1038694"/>
            <a:chExt cx="9053544" cy="36669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09CBCD-B5F8-FBE3-235A-E7264A792F90}"/>
                </a:ext>
              </a:extLst>
            </p:cNvPr>
            <p:cNvGrpSpPr/>
            <p:nvPr/>
          </p:nvGrpSpPr>
          <p:grpSpPr>
            <a:xfrm>
              <a:off x="214511" y="1038694"/>
              <a:ext cx="9053544" cy="3666987"/>
              <a:chOff x="144054" y="1158698"/>
              <a:chExt cx="9053544" cy="3666987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E12201-2524-EC58-9E98-D6406D13A71D}"/>
                  </a:ext>
                </a:extLst>
              </p:cNvPr>
              <p:cNvSpPr/>
              <p:nvPr/>
            </p:nvSpPr>
            <p:spPr>
              <a:xfrm rot="18749163">
                <a:off x="6698890" y="2059906"/>
                <a:ext cx="2160000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2092225-C986-B934-184E-368B689B1E3C}"/>
                  </a:ext>
                </a:extLst>
              </p:cNvPr>
              <p:cNvSpPr/>
              <p:nvPr/>
            </p:nvSpPr>
            <p:spPr>
              <a:xfrm rot="2420165">
                <a:off x="6600732" y="3537102"/>
                <a:ext cx="2367050" cy="3405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2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E986E3-430D-7DEF-EB02-7824D161DDD3}"/>
                  </a:ext>
                </a:extLst>
              </p:cNvPr>
              <p:cNvSpPr txBox="1"/>
              <p:nvPr/>
            </p:nvSpPr>
            <p:spPr>
              <a:xfrm>
                <a:off x="1420761" y="2242186"/>
                <a:ext cx="1356682" cy="404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 keV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FD63D575-7A30-2112-E10D-52AA443C420C}"/>
                  </a:ext>
                </a:extLst>
              </p:cNvPr>
              <p:cNvSpPr/>
              <p:nvPr/>
            </p:nvSpPr>
            <p:spPr>
              <a:xfrm>
                <a:off x="144054" y="2670389"/>
                <a:ext cx="1211947" cy="77884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Source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11853C-E88A-0F19-5592-C474C0B1CC97}"/>
                  </a:ext>
                </a:extLst>
              </p:cNvPr>
              <p:cNvSpPr/>
              <p:nvPr/>
            </p:nvSpPr>
            <p:spPr>
              <a:xfrm>
                <a:off x="1356001" y="2873211"/>
                <a:ext cx="1356682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LEBT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3BAADE82-6629-A028-37FB-6056D7F3007F}"/>
                  </a:ext>
                </a:extLst>
              </p:cNvPr>
              <p:cNvSpPr/>
              <p:nvPr/>
            </p:nvSpPr>
            <p:spPr>
              <a:xfrm>
                <a:off x="2727597" y="2661850"/>
                <a:ext cx="1022855" cy="778845"/>
              </a:xfrm>
              <a:prstGeom prst="round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F861B0C-DB6F-1E21-B064-4D2FD9F440A1}"/>
                  </a:ext>
                </a:extLst>
              </p:cNvPr>
              <p:cNvSpPr/>
              <p:nvPr/>
            </p:nvSpPr>
            <p:spPr>
              <a:xfrm>
                <a:off x="3748386" y="2873211"/>
                <a:ext cx="1372254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MEBT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051C01-5DFD-BE70-2D33-035AA26DB74D}"/>
                  </a:ext>
                </a:extLst>
              </p:cNvPr>
              <p:cNvSpPr txBox="1"/>
              <p:nvPr/>
            </p:nvSpPr>
            <p:spPr>
              <a:xfrm>
                <a:off x="3695109" y="2242966"/>
                <a:ext cx="1357340" cy="404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 MeV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7E29AC6-DADA-3800-7F5B-9BA0F80ED93F}"/>
                  </a:ext>
                </a:extLst>
              </p:cNvPr>
              <p:cNvSpPr/>
              <p:nvPr/>
            </p:nvSpPr>
            <p:spPr>
              <a:xfrm>
                <a:off x="5057288" y="2657087"/>
                <a:ext cx="987305" cy="77884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DTL</a:t>
                </a:r>
              </a:p>
              <a:p>
                <a:pPr algn="ctr"/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6AE5168-DED8-7A70-45DA-97BB78D9A456}"/>
                  </a:ext>
                </a:extLst>
              </p:cNvPr>
              <p:cNvSpPr/>
              <p:nvPr/>
            </p:nvSpPr>
            <p:spPr>
              <a:xfrm>
                <a:off x="6080143" y="2881020"/>
                <a:ext cx="2069048" cy="35758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HEBT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0A0DBE5-C456-F930-4BBC-D9D1FDF9F0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1276048"/>
                <a:ext cx="1235782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PET 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B5BC9F0-6BEF-F49C-CCC4-98099CEB41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2532867"/>
                <a:ext cx="1235782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TMR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FB339E5-A513-837E-724B-72755C9157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3803285"/>
                <a:ext cx="1235782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BNCT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E3D939-DA27-4D96-CEAB-9BB58FD436F4}"/>
                </a:ext>
              </a:extLst>
            </p:cNvPr>
            <p:cNvSpPr txBox="1"/>
            <p:nvPr/>
          </p:nvSpPr>
          <p:spPr>
            <a:xfrm>
              <a:off x="5955819" y="2122962"/>
              <a:ext cx="1357340" cy="40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10 MeV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753C9DE-B3D9-B70A-BFBC-BDDAA40B5AAD}"/>
              </a:ext>
            </a:extLst>
          </p:cNvPr>
          <p:cNvSpPr txBox="1"/>
          <p:nvPr/>
        </p:nvSpPr>
        <p:spPr>
          <a:xfrm>
            <a:off x="5248046" y="2603708"/>
            <a:ext cx="41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pulse rate 20-200Hz</a:t>
            </a:r>
            <a:endParaRPr lang="en-US" sz="2400" dirty="0"/>
          </a:p>
          <a:p>
            <a:endParaRPr lang="en-CA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BDD80-BE64-E24C-ACDF-57A286C49F42}"/>
              </a:ext>
            </a:extLst>
          </p:cNvPr>
          <p:cNvSpPr txBox="1"/>
          <p:nvPr/>
        </p:nvSpPr>
        <p:spPr>
          <a:xfrm>
            <a:off x="375404" y="4947219"/>
            <a:ext cx="4736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462C1"/>
                </a:solidFill>
                <a:latin typeface="Arial" panose="020B0604020202020204" pitchFamily="34" charset="0"/>
              </a:rPr>
              <a:t>[1] </a:t>
            </a:r>
            <a:r>
              <a:rPr lang="en-US" dirty="0">
                <a:solidFill>
                  <a:srgbClr val="0462C1"/>
                </a:solidFill>
                <a:latin typeface="Arial" panose="020B0604020202020204" pitchFamily="34" charset="0"/>
              </a:rPr>
              <a:t>PC-CANS CDR, TRIUMF internal document, R. Laxdal editor, (2022)</a:t>
            </a:r>
            <a:endParaRPr lang="en-US" sz="1800" b="0" i="0" u="none" strike="noStrike" baseline="0" dirty="0">
              <a:solidFill>
                <a:srgbClr val="0462C1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462C1"/>
                </a:solidFill>
                <a:latin typeface="Arial" panose="020B0604020202020204" pitchFamily="34" charset="0"/>
              </a:rPr>
              <a:t>[2] </a:t>
            </a:r>
            <a:r>
              <a:rPr lang="en-US" sz="1800" b="0" i="0" u="none" strike="noStrike" baseline="0" dirty="0">
                <a:solidFill>
                  <a:srgbClr val="0462C1"/>
                </a:solidFill>
                <a:latin typeface="Arial" panose="020B0604020202020204" pitchFamily="34" charset="0"/>
              </a:rPr>
              <a:t>R. Laxdal, Journal of Neutron Research </a:t>
            </a:r>
            <a:r>
              <a:rPr lang="en-US" sz="1800" b="1" i="0" u="none" strike="noStrike" baseline="0" dirty="0">
                <a:solidFill>
                  <a:srgbClr val="0462C1"/>
                </a:solidFill>
                <a:latin typeface="Arial" panose="020B0604020202020204" pitchFamily="34" charset="0"/>
              </a:rPr>
              <a:t>23</a:t>
            </a:r>
            <a:r>
              <a:rPr lang="en-US" sz="1800" b="0" i="0" u="none" strike="noStrike" baseline="0" dirty="0">
                <a:solidFill>
                  <a:srgbClr val="0462C1"/>
                </a:solidFill>
                <a:latin typeface="Arial" panose="020B0604020202020204" pitchFamily="34" charset="0"/>
              </a:rPr>
              <a:t>99-117, (2021).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35B3F-942F-6619-C23C-2C268CF9AEA6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B4BFD8DC-AC27-D40F-BB7F-7E87BE828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96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86"/>
    </mc:Choice>
    <mc:Fallback>
      <p:transition spd="slow" advTm="1221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B30A-7F8C-4C1C-9B70-9AAC675D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57" y="160373"/>
            <a:ext cx="10515600" cy="825845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Staged PC-CANS Performance – evolving target capabilities</a:t>
            </a:r>
            <a:endParaRPr lang="en-CA" sz="2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74CD3C0-2A87-D371-D355-7FC8E38E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t="28141" r="22000" b="6699"/>
          <a:stretch/>
        </p:blipFill>
        <p:spPr bwMode="auto">
          <a:xfrm>
            <a:off x="6495940" y="1566624"/>
            <a:ext cx="4921423" cy="4693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1EBB797-71B7-1426-DA4F-CDC246F06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4514" r="7084" b="4388"/>
          <a:stretch/>
        </p:blipFill>
        <p:spPr bwMode="auto">
          <a:xfrm>
            <a:off x="1114355" y="2450997"/>
            <a:ext cx="4864836" cy="3985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20D63C-B33D-4664-8B10-FBC61D5134BA}"/>
              </a:ext>
            </a:extLst>
          </p:cNvPr>
          <p:cNvCxnSpPr>
            <a:cxnSpLocks/>
          </p:cNvCxnSpPr>
          <p:nvPr/>
        </p:nvCxnSpPr>
        <p:spPr>
          <a:xfrm flipV="1">
            <a:off x="4025812" y="3711540"/>
            <a:ext cx="3390988" cy="1013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69AF1200-5EAB-717A-8EEC-831E3509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73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69625-EB28-06F3-5442-FB9DFB714B25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13D61A04-0F05-F2F2-371B-DD61ED031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6CFA3-3A3A-A149-2B8C-285088E91CDE}"/>
              </a:ext>
            </a:extLst>
          </p:cNvPr>
          <p:cNvSpPr txBox="1"/>
          <p:nvPr/>
        </p:nvSpPr>
        <p:spPr>
          <a:xfrm>
            <a:off x="213460" y="930685"/>
            <a:ext cx="7317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Stage 1 – shared  (</a:t>
            </a:r>
            <a:r>
              <a:rPr lang="en-CA" sz="2000" dirty="0" err="1"/>
              <a:t>I</a:t>
            </a:r>
            <a:r>
              <a:rPr lang="en-CA" sz="2000" baseline="-25000" dirty="0" err="1"/>
              <a:t>ave</a:t>
            </a:r>
            <a:r>
              <a:rPr lang="en-CA" sz="2000" dirty="0"/>
              <a:t> / </a:t>
            </a:r>
            <a:r>
              <a:rPr lang="en-CA" sz="2000" dirty="0" err="1"/>
              <a:t>I</a:t>
            </a:r>
            <a:r>
              <a:rPr lang="en-CA" sz="2000" baseline="-25000" dirty="0" err="1"/>
              <a:t>peak</a:t>
            </a:r>
            <a:r>
              <a:rPr lang="en-CA" sz="2000" baseline="-25000" dirty="0"/>
              <a:t> </a:t>
            </a:r>
            <a:r>
              <a:rPr lang="en-CA" sz="2000" dirty="0"/>
              <a:t>=200</a:t>
            </a:r>
            <a:r>
              <a:rPr lang="en-CA" sz="2000" dirty="0">
                <a:sym typeface="Symbol" panose="05050102010706020507" pitchFamily="18" charset="2"/>
              </a:rPr>
              <a:t></a:t>
            </a:r>
            <a:r>
              <a:rPr lang="en-CA" sz="2000" dirty="0"/>
              <a:t>A/4mA – 2kW)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Stage 2 – dedicated (</a:t>
            </a:r>
            <a:r>
              <a:rPr lang="en-CA" sz="2000" dirty="0" err="1"/>
              <a:t>I</a:t>
            </a:r>
            <a:r>
              <a:rPr lang="en-CA" sz="2000" baseline="-25000" dirty="0" err="1"/>
              <a:t>ave</a:t>
            </a:r>
            <a:r>
              <a:rPr lang="en-CA" sz="2000" dirty="0"/>
              <a:t> / </a:t>
            </a:r>
            <a:r>
              <a:rPr lang="en-CA" sz="2000" dirty="0" err="1"/>
              <a:t>I</a:t>
            </a:r>
            <a:r>
              <a:rPr lang="en-CA" sz="2000" baseline="-25000" dirty="0" err="1"/>
              <a:t>peak</a:t>
            </a:r>
            <a:r>
              <a:rPr lang="en-CA" sz="2000" baseline="-25000" dirty="0"/>
              <a:t> </a:t>
            </a:r>
            <a:r>
              <a:rPr lang="en-CA" sz="2000" dirty="0"/>
              <a:t>=500</a:t>
            </a:r>
            <a:r>
              <a:rPr lang="en-CA" sz="2000" dirty="0">
                <a:sym typeface="Symbol" panose="05050102010706020507" pitchFamily="18" charset="2"/>
              </a:rPr>
              <a:t></a:t>
            </a:r>
            <a:r>
              <a:rPr lang="en-CA" sz="2000" dirty="0"/>
              <a:t>A/10mA – 5kW)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/>
              <a:t>Stage 3 – upgrade (</a:t>
            </a:r>
            <a:r>
              <a:rPr lang="en-CA" sz="2000" dirty="0" err="1"/>
              <a:t>I</a:t>
            </a:r>
            <a:r>
              <a:rPr lang="en-CA" sz="2000" baseline="-25000" dirty="0" err="1"/>
              <a:t>ave</a:t>
            </a:r>
            <a:r>
              <a:rPr lang="en-CA" sz="2000" dirty="0"/>
              <a:t> / </a:t>
            </a:r>
            <a:r>
              <a:rPr lang="en-CA" sz="2000" dirty="0" err="1"/>
              <a:t>I</a:t>
            </a:r>
            <a:r>
              <a:rPr lang="en-CA" sz="2000" baseline="-25000" dirty="0" err="1"/>
              <a:t>peak</a:t>
            </a:r>
            <a:r>
              <a:rPr lang="en-CA" sz="2000" baseline="-25000" dirty="0"/>
              <a:t> </a:t>
            </a:r>
            <a:r>
              <a:rPr lang="en-CA" sz="2000" dirty="0"/>
              <a:t>=1mA/20mA – 10kW)</a:t>
            </a:r>
          </a:p>
        </p:txBody>
      </p:sp>
    </p:spTree>
    <p:extLst>
      <p:ext uri="{BB962C8B-B14F-4D97-AF65-F5344CB8AC3E}">
        <p14:creationId xmlns:p14="http://schemas.microsoft.com/office/powerpoint/2010/main" val="241057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35"/>
    </mc:Choice>
    <mc:Fallback>
      <p:transition spd="slow" advTm="2883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E4CC-9B5D-6D98-084E-B7BAF871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11" y="331639"/>
            <a:ext cx="8953827" cy="650329"/>
          </a:xfr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r>
              <a:rPr lang="en-CA" dirty="0"/>
              <a:t>Overview of Prototype Canadian CANS (PC-CANS)</a:t>
            </a: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1A96EA0-A97E-B156-49EF-BC47F4CC0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18412"/>
              </p:ext>
            </p:extLst>
          </p:nvPr>
        </p:nvGraphicFramePr>
        <p:xfrm>
          <a:off x="2169559" y="3755613"/>
          <a:ext cx="3739976" cy="184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99">
                  <a:extLst>
                    <a:ext uri="{9D8B030D-6E8A-4147-A177-3AD203B41FA5}">
                      <a16:colId xmlns:a16="http://schemas.microsoft.com/office/drawing/2014/main" val="2569263424"/>
                    </a:ext>
                  </a:extLst>
                </a:gridCol>
                <a:gridCol w="1200377">
                  <a:extLst>
                    <a:ext uri="{9D8B030D-6E8A-4147-A177-3AD203B41FA5}">
                      <a16:colId xmlns:a16="http://schemas.microsoft.com/office/drawing/2014/main" val="3366246466"/>
                    </a:ext>
                  </a:extLst>
                </a:gridCol>
              </a:tblGrid>
              <a:tr h="460587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Parameter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14867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252222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Duty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6521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Peak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06254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9978994-1C29-5691-B065-B93411F973B4}"/>
              </a:ext>
            </a:extLst>
          </p:cNvPr>
          <p:cNvGrpSpPr/>
          <p:nvPr/>
        </p:nvGrpSpPr>
        <p:grpSpPr>
          <a:xfrm>
            <a:off x="214511" y="733036"/>
            <a:ext cx="12113496" cy="5424757"/>
            <a:chOff x="214511" y="733036"/>
            <a:chExt cx="12113496" cy="54247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5C0888-A551-A4BC-C232-B07A3918D5AC}"/>
                </a:ext>
              </a:extLst>
            </p:cNvPr>
            <p:cNvGrpSpPr/>
            <p:nvPr/>
          </p:nvGrpSpPr>
          <p:grpSpPr>
            <a:xfrm>
              <a:off x="214511" y="733036"/>
              <a:ext cx="12113496" cy="5424757"/>
              <a:chOff x="144054" y="853040"/>
              <a:chExt cx="12113496" cy="542475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F6DDA79-19A1-85E0-CB85-5FA54B6A6EED}"/>
                  </a:ext>
                </a:extLst>
              </p:cNvPr>
              <p:cNvSpPr/>
              <p:nvPr/>
            </p:nvSpPr>
            <p:spPr>
              <a:xfrm rot="18749163">
                <a:off x="6698890" y="2059906"/>
                <a:ext cx="2160000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15605B-C566-2F9B-3399-0BF27C3D61C6}"/>
                  </a:ext>
                </a:extLst>
              </p:cNvPr>
              <p:cNvSpPr/>
              <p:nvPr/>
            </p:nvSpPr>
            <p:spPr>
              <a:xfrm rot="2420165">
                <a:off x="6776566" y="3590883"/>
                <a:ext cx="2160000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3D4775-B16A-2523-9D91-7812396F49F0}"/>
                  </a:ext>
                </a:extLst>
              </p:cNvPr>
              <p:cNvSpPr txBox="1"/>
              <p:nvPr/>
            </p:nvSpPr>
            <p:spPr>
              <a:xfrm>
                <a:off x="1420761" y="2242186"/>
                <a:ext cx="13566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 keV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C86FC0B-50DE-83F3-272B-611ED0F944B6}"/>
                  </a:ext>
                </a:extLst>
              </p:cNvPr>
              <p:cNvSpPr/>
              <p:nvPr/>
            </p:nvSpPr>
            <p:spPr>
              <a:xfrm>
                <a:off x="144054" y="2670389"/>
                <a:ext cx="1211947" cy="77884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Source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62C0CDA-B2A5-E3B8-A19A-EB4862D93438}"/>
                  </a:ext>
                </a:extLst>
              </p:cNvPr>
              <p:cNvSpPr/>
              <p:nvPr/>
            </p:nvSpPr>
            <p:spPr>
              <a:xfrm>
                <a:off x="1356001" y="2873211"/>
                <a:ext cx="1356682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LEBT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83D43F9-FA86-088C-1E44-FAFBD32C3991}"/>
                  </a:ext>
                </a:extLst>
              </p:cNvPr>
              <p:cNvSpPr/>
              <p:nvPr/>
            </p:nvSpPr>
            <p:spPr>
              <a:xfrm>
                <a:off x="2727597" y="2661850"/>
                <a:ext cx="1022855" cy="778845"/>
              </a:xfrm>
              <a:prstGeom prst="round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4ECD0FA-3927-FB51-E3A9-3EA9C109AF7D}"/>
                  </a:ext>
                </a:extLst>
              </p:cNvPr>
              <p:cNvSpPr/>
              <p:nvPr/>
            </p:nvSpPr>
            <p:spPr>
              <a:xfrm>
                <a:off x="3748386" y="2873211"/>
                <a:ext cx="1372254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MEBT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5EF441-57B9-A987-7366-D5C20F3AFCCC}"/>
                  </a:ext>
                </a:extLst>
              </p:cNvPr>
              <p:cNvSpPr txBox="1"/>
              <p:nvPr/>
            </p:nvSpPr>
            <p:spPr>
              <a:xfrm>
                <a:off x="3695109" y="2242966"/>
                <a:ext cx="13573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 MeV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BEE955A-EC44-CA0C-C6FA-86857DBA8086}"/>
                  </a:ext>
                </a:extLst>
              </p:cNvPr>
              <p:cNvSpPr/>
              <p:nvPr/>
            </p:nvSpPr>
            <p:spPr>
              <a:xfrm>
                <a:off x="5057288" y="2657087"/>
                <a:ext cx="987305" cy="77884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DTL</a:t>
                </a:r>
              </a:p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90E4A3-3542-C3A6-ADC0-E72ADA819061}"/>
                  </a:ext>
                </a:extLst>
              </p:cNvPr>
              <p:cNvSpPr/>
              <p:nvPr/>
            </p:nvSpPr>
            <p:spPr>
              <a:xfrm>
                <a:off x="6080143" y="2881020"/>
                <a:ext cx="2069048" cy="35758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HEBT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A0F0400-06C5-676D-2783-A37ADAFF9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1276048"/>
                <a:ext cx="1022399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PET 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8E39C90-58B2-3ABC-0460-D057B1E626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2532867"/>
                <a:ext cx="1022400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TMR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0F4491F-4933-6AE2-5B4C-325076FABA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3803285"/>
                <a:ext cx="1022400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BNCT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66BA268-B09E-5E59-8956-A09ECEC2F107}"/>
                  </a:ext>
                </a:extLst>
              </p:cNvPr>
              <p:cNvSpPr txBox="1"/>
              <p:nvPr/>
            </p:nvSpPr>
            <p:spPr>
              <a:xfrm>
                <a:off x="8952419" y="2259237"/>
                <a:ext cx="330513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Neutron Sciences</a:t>
                </a:r>
              </a:p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(Cold Neutrons)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(20) mA,10 kW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(2x10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n/cm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6B89DD-0FC0-FF26-2794-217FB1C8542D}"/>
                  </a:ext>
                </a:extLst>
              </p:cNvPr>
              <p:cNvSpPr txBox="1"/>
              <p:nvPr/>
            </p:nvSpPr>
            <p:spPr>
              <a:xfrm>
                <a:off x="7856566" y="4461915"/>
                <a:ext cx="343263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BNCT</a:t>
                </a:r>
              </a:p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(Epithermal Neutrons)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mA, 10 kW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0.5x10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 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n/cm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  <a:p>
                <a:pPr algn="ctr"/>
                <a:endParaRPr lang="en-CA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6C79410-89E4-9F6D-09F3-5C617CB95386}"/>
                  </a:ext>
                </a:extLst>
              </p:cNvPr>
              <p:cNvSpPr txBox="1"/>
              <p:nvPr/>
            </p:nvSpPr>
            <p:spPr>
              <a:xfrm>
                <a:off x="8740168" y="853040"/>
                <a:ext cx="2343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F-18 for PET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0.1 mA, 1 kW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5D8644-3F53-1895-E2C8-D04FDDBE21BE}"/>
                </a:ext>
              </a:extLst>
            </p:cNvPr>
            <p:cNvSpPr txBox="1"/>
            <p:nvPr/>
          </p:nvSpPr>
          <p:spPr>
            <a:xfrm>
              <a:off x="5955818" y="2122962"/>
              <a:ext cx="1357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 MeV</a:t>
              </a:r>
            </a:p>
          </p:txBody>
        </p:sp>
      </p:grp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F4A8611B-B4E8-9BFA-793F-D0A6663A8B4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7</a:t>
            </a:fld>
            <a:endParaRPr lang="en-CA" dirty="0"/>
          </a:p>
        </p:txBody>
      </p:sp>
      <p:graphicFrame>
        <p:nvGraphicFramePr>
          <p:cNvPr id="30" name="Table 9">
            <a:extLst>
              <a:ext uri="{FF2B5EF4-FFF2-40B4-BE49-F238E27FC236}">
                <a16:creationId xmlns:a16="http://schemas.microsoft.com/office/drawing/2014/main" id="{49034F30-049C-BC12-926F-8C9FFA428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18412"/>
              </p:ext>
            </p:extLst>
          </p:nvPr>
        </p:nvGraphicFramePr>
        <p:xfrm>
          <a:off x="2169559" y="3744727"/>
          <a:ext cx="3739976" cy="184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99">
                  <a:extLst>
                    <a:ext uri="{9D8B030D-6E8A-4147-A177-3AD203B41FA5}">
                      <a16:colId xmlns:a16="http://schemas.microsoft.com/office/drawing/2014/main" val="2569263424"/>
                    </a:ext>
                  </a:extLst>
                </a:gridCol>
                <a:gridCol w="1200377">
                  <a:extLst>
                    <a:ext uri="{9D8B030D-6E8A-4147-A177-3AD203B41FA5}">
                      <a16:colId xmlns:a16="http://schemas.microsoft.com/office/drawing/2014/main" val="3366246466"/>
                    </a:ext>
                  </a:extLst>
                </a:gridCol>
              </a:tblGrid>
              <a:tr h="460587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Parameter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614867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252222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Duty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6521"/>
                  </a:ext>
                </a:extLst>
              </a:tr>
              <a:tr h="460587">
                <a:tc>
                  <a:txBody>
                    <a:bodyPr/>
                    <a:lstStyle/>
                    <a:p>
                      <a:r>
                        <a:rPr lang="en-C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Peak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062541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7F2C1466-E1E4-E1D7-9DD5-4C2D19532273}"/>
              </a:ext>
            </a:extLst>
          </p:cNvPr>
          <p:cNvGrpSpPr/>
          <p:nvPr/>
        </p:nvGrpSpPr>
        <p:grpSpPr>
          <a:xfrm>
            <a:off x="214511" y="722150"/>
            <a:ext cx="12113496" cy="5424757"/>
            <a:chOff x="214511" y="733036"/>
            <a:chExt cx="12113496" cy="54247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8BE443A-94A1-5FEC-82AC-3F6F377B041C}"/>
                </a:ext>
              </a:extLst>
            </p:cNvPr>
            <p:cNvGrpSpPr/>
            <p:nvPr/>
          </p:nvGrpSpPr>
          <p:grpSpPr>
            <a:xfrm>
              <a:off x="214511" y="733036"/>
              <a:ext cx="12113496" cy="5424757"/>
              <a:chOff x="144054" y="853040"/>
              <a:chExt cx="12113496" cy="542475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13F950-9281-FDDC-7777-B33D7854223C}"/>
                  </a:ext>
                </a:extLst>
              </p:cNvPr>
              <p:cNvSpPr/>
              <p:nvPr/>
            </p:nvSpPr>
            <p:spPr>
              <a:xfrm rot="18749163">
                <a:off x="6698890" y="2059906"/>
                <a:ext cx="2160000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C7FE8-8B4B-38CA-DB5E-796857DDE3C5}"/>
                  </a:ext>
                </a:extLst>
              </p:cNvPr>
              <p:cNvSpPr/>
              <p:nvPr/>
            </p:nvSpPr>
            <p:spPr>
              <a:xfrm rot="2420165">
                <a:off x="6776566" y="3590883"/>
                <a:ext cx="2160000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899DD4D-4AE6-DF94-8DAB-873AF7F52C6F}"/>
                  </a:ext>
                </a:extLst>
              </p:cNvPr>
              <p:cNvSpPr txBox="1"/>
              <p:nvPr/>
            </p:nvSpPr>
            <p:spPr>
              <a:xfrm>
                <a:off x="1420761" y="2242186"/>
                <a:ext cx="135668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 keV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78A37C9-30EF-1A03-9311-63FD4B508481}"/>
                  </a:ext>
                </a:extLst>
              </p:cNvPr>
              <p:cNvSpPr/>
              <p:nvPr/>
            </p:nvSpPr>
            <p:spPr>
              <a:xfrm>
                <a:off x="144054" y="2670389"/>
                <a:ext cx="1211947" cy="778845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Source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CC6C36A-2051-2B4A-413B-5D94999B04EF}"/>
                  </a:ext>
                </a:extLst>
              </p:cNvPr>
              <p:cNvSpPr/>
              <p:nvPr/>
            </p:nvSpPr>
            <p:spPr>
              <a:xfrm>
                <a:off x="1356001" y="2873211"/>
                <a:ext cx="1356682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LEBT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B1001E7F-6891-9B4C-E180-74FA9E18917D}"/>
                  </a:ext>
                </a:extLst>
              </p:cNvPr>
              <p:cNvSpPr/>
              <p:nvPr/>
            </p:nvSpPr>
            <p:spPr>
              <a:xfrm>
                <a:off x="2727597" y="2661850"/>
                <a:ext cx="1022855" cy="778845"/>
              </a:xfrm>
              <a:prstGeom prst="round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E089D62-2C19-0577-D5C5-48B26642CA0F}"/>
                  </a:ext>
                </a:extLst>
              </p:cNvPr>
              <p:cNvSpPr/>
              <p:nvPr/>
            </p:nvSpPr>
            <p:spPr>
              <a:xfrm>
                <a:off x="3748386" y="2873211"/>
                <a:ext cx="1372254" cy="357583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MEBT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F63A415-5E31-63ED-EADE-8DA6453BD3D6}"/>
                  </a:ext>
                </a:extLst>
              </p:cNvPr>
              <p:cNvSpPr txBox="1"/>
              <p:nvPr/>
            </p:nvSpPr>
            <p:spPr>
              <a:xfrm>
                <a:off x="3695109" y="2242966"/>
                <a:ext cx="13573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 MeV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1FB8E80-738C-A0CE-9D7A-BC59624C88E3}"/>
                  </a:ext>
                </a:extLst>
              </p:cNvPr>
              <p:cNvSpPr/>
              <p:nvPr/>
            </p:nvSpPr>
            <p:spPr>
              <a:xfrm>
                <a:off x="5057288" y="2657087"/>
                <a:ext cx="987305" cy="77884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DTL</a:t>
                </a:r>
              </a:p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F13837A-69F0-C604-D51A-2D0AC207416B}"/>
                  </a:ext>
                </a:extLst>
              </p:cNvPr>
              <p:cNvSpPr/>
              <p:nvPr/>
            </p:nvSpPr>
            <p:spPr>
              <a:xfrm>
                <a:off x="6080143" y="2881020"/>
                <a:ext cx="2069048" cy="35758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HEBT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3206C52-C6AF-E45B-5CC6-381A6505B7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1276048"/>
                <a:ext cx="1022399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PET </a:t>
                </a: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7429320-F7A7-E560-A0DE-6B9130416E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2532867"/>
                <a:ext cx="1022400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TMR</a:t>
                </a: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C684BA4-D772-532D-363B-842DB46A3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61816" y="3803285"/>
                <a:ext cx="1022400" cy="1022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CA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BNCT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0B9C7B8-96F4-CC19-5CA5-82AE2406B637}"/>
                  </a:ext>
                </a:extLst>
              </p:cNvPr>
              <p:cNvSpPr txBox="1"/>
              <p:nvPr/>
            </p:nvSpPr>
            <p:spPr>
              <a:xfrm>
                <a:off x="8952419" y="2259237"/>
                <a:ext cx="330513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Neutron Sciences</a:t>
                </a:r>
              </a:p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(Cold Neutrons)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(20) mA,10 kW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(2x10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n/cm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5FAFE21-ECE2-7C33-DF0F-A57804EF2A80}"/>
                  </a:ext>
                </a:extLst>
              </p:cNvPr>
              <p:cNvSpPr txBox="1"/>
              <p:nvPr/>
            </p:nvSpPr>
            <p:spPr>
              <a:xfrm>
                <a:off x="7856566" y="4461915"/>
                <a:ext cx="343263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BNCT</a:t>
                </a:r>
              </a:p>
              <a:p>
                <a:pPr algn="ctr"/>
                <a:r>
                  <a:rPr lang="en-C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(Epithermal Neutrons)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mA, 10 kW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0.5x10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 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n/cm</a:t>
                </a:r>
                <a:r>
                  <a:rPr lang="en-CA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/s</a:t>
                </a:r>
              </a:p>
              <a:p>
                <a:pPr algn="ctr"/>
                <a:endParaRPr lang="en-CA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7093D0D-7246-1481-4130-9F415F5D1001}"/>
                  </a:ext>
                </a:extLst>
              </p:cNvPr>
              <p:cNvSpPr txBox="1"/>
              <p:nvPr/>
            </p:nvSpPr>
            <p:spPr>
              <a:xfrm>
                <a:off x="8740168" y="853040"/>
                <a:ext cx="2343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2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F-18 for PET</a:t>
                </a:r>
              </a:p>
              <a:p>
                <a:pPr algn="ctr"/>
                <a:r>
                  <a:rPr lang="en-C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0.1 mA, 1 kW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348CA5-62AD-E24F-E9EF-9A970BDC16CF}"/>
                </a:ext>
              </a:extLst>
            </p:cNvPr>
            <p:cNvSpPr txBox="1"/>
            <p:nvPr/>
          </p:nvSpPr>
          <p:spPr>
            <a:xfrm>
              <a:off x="5955818" y="2122962"/>
              <a:ext cx="1357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 MeV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20F975-95A6-D4FF-7016-B634DB15617C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2971BB44-8B58-1B21-DAF7-823536CF2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6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34"/>
    </mc:Choice>
    <mc:Fallback>
      <p:transition spd="slow" advTm="500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5B51-25B5-3F8C-FF32-488CA696D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343" y="2959876"/>
            <a:ext cx="3938833" cy="1581961"/>
          </a:xfrm>
        </p:spPr>
        <p:txBody>
          <a:bodyPr>
            <a:normAutofit/>
          </a:bodyPr>
          <a:lstStyle/>
          <a:p>
            <a:r>
              <a:rPr lang="en-CA" sz="4000" dirty="0" err="1">
                <a:solidFill>
                  <a:srgbClr val="00B0F0"/>
                </a:solidFill>
              </a:rPr>
              <a:t>Linac</a:t>
            </a:r>
            <a:r>
              <a:rPr lang="en-CA" sz="4000" dirty="0">
                <a:solidFill>
                  <a:srgbClr val="00B0F0"/>
                </a:solidFill>
              </a:rPr>
              <a:t> studies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EFF0B-89B0-DE1E-35AB-1BB5DA043C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DD8EE-C292-32A8-28F3-F3686786383F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E56FCEF7-FED6-C881-62EA-F75D2B8F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87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2"/>
    </mc:Choice>
    <mc:Fallback>
      <p:transition spd="slow" advTm="148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71" y="457200"/>
            <a:ext cx="8953827" cy="650329"/>
          </a:xfrm>
        </p:spPr>
        <p:txBody>
          <a:bodyPr/>
          <a:lstStyle/>
          <a:p>
            <a:r>
              <a:rPr lang="en-CA" dirty="0"/>
              <a:t>Base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72" y="1551950"/>
            <a:ext cx="5414528" cy="433120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Typically to reduce costs we choose the highest rf frequency that can satisfy the beam dynamics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There are many high intensity proton </a:t>
            </a:r>
            <a:r>
              <a:rPr lang="en-US" sz="2400" dirty="0" err="1"/>
              <a:t>linacs</a:t>
            </a:r>
            <a:r>
              <a:rPr lang="en-US" sz="2400" dirty="0"/>
              <a:t> in the regime from 300-400MHz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Based on these projects we choose an rf frequency of </a:t>
            </a:r>
            <a:r>
              <a:rPr lang="en-US" sz="2400" b="1" dirty="0"/>
              <a:t>352.2MHz </a:t>
            </a:r>
            <a:r>
              <a:rPr lang="en-US" sz="2400" dirty="0"/>
              <a:t>as the baseline with an RFQ energy of 3 MeV</a:t>
            </a: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886B7A7-40C7-937D-B5C4-F6540F772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29293"/>
              </p:ext>
            </p:extLst>
          </p:nvPr>
        </p:nvGraphicFramePr>
        <p:xfrm>
          <a:off x="7380489" y="1551950"/>
          <a:ext cx="413004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311">
                  <a:extLst>
                    <a:ext uri="{9D8B030D-6E8A-4147-A177-3AD203B41FA5}">
                      <a16:colId xmlns:a16="http://schemas.microsoft.com/office/drawing/2014/main" val="398788599"/>
                    </a:ext>
                  </a:extLst>
                </a:gridCol>
                <a:gridCol w="1066049">
                  <a:extLst>
                    <a:ext uri="{9D8B030D-6E8A-4147-A177-3AD203B41FA5}">
                      <a16:colId xmlns:a16="http://schemas.microsoft.com/office/drawing/2014/main" val="3759224114"/>
                    </a:ext>
                  </a:extLst>
                </a:gridCol>
                <a:gridCol w="1376680">
                  <a:extLst>
                    <a:ext uri="{9D8B030D-6E8A-4147-A177-3AD203B41FA5}">
                      <a16:colId xmlns:a16="http://schemas.microsoft.com/office/drawing/2014/main" val="1019224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Freq (MHz)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I_peak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(mA)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89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CERN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Linac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352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33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ESS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352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67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SNS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402.5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921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J-Parc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324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73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FAIR p-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linac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325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4917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CPHS (CANS)</a:t>
                      </a:r>
                      <a:endParaRPr lang="en-CA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325</a:t>
                      </a:r>
                      <a:endParaRPr lang="en-CA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CA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884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CSNS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324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191351"/>
                  </a:ext>
                </a:extLst>
              </a:tr>
            </a:tbl>
          </a:graphicData>
        </a:graphic>
      </p:graphicFrame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79F9521-4117-4988-F562-279A0774560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5273E2-0FF0-46E1-9E2C-51B81A841DD6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85E4A-D7B7-FBF1-830D-A7062207B58E}"/>
              </a:ext>
            </a:extLst>
          </p:cNvPr>
          <p:cNvSpPr txBox="1"/>
          <p:nvPr/>
        </p:nvSpPr>
        <p:spPr>
          <a:xfrm>
            <a:off x="1397001" y="6581001"/>
            <a:ext cx="8703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PC-CANS - Conceptual Design of a Compact Accelerator Based Neutron Source for Canada        </a:t>
            </a:r>
            <a:r>
              <a:rPr lang="en-US" sz="1200" dirty="0">
                <a:solidFill>
                  <a:srgbClr val="C00000"/>
                </a:solidFill>
                <a:latin typeface="Verdana Pro" panose="020B0604030504040204" pitchFamily="34" charset="0"/>
                <a:ea typeface="Verdana" panose="020B0604030504040204" pitchFamily="34" charset="0"/>
                <a:cs typeface="Latha" panose="020B0502040204020203" pitchFamily="34" charset="0"/>
              </a:rPr>
              <a:t>Laxdal Feb. 26, 2025</a:t>
            </a:r>
            <a:endParaRPr lang="en-CA" sz="1200" dirty="0">
              <a:latin typeface="Verdana Pro" panose="020B0604030504040204" pitchFamily="34" charset="0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F9ADD340-F785-66E7-242E-ECFE4D458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3" b="14712"/>
          <a:stretch/>
        </p:blipFill>
        <p:spPr bwMode="auto">
          <a:xfrm>
            <a:off x="70782" y="6625755"/>
            <a:ext cx="936751" cy="18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19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2"/>
    </mc:Choice>
    <mc:Fallback>
      <p:transition spd="slow" advTm="1927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|3.3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.5|6.1|6.5|5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1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15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4.xml><?xml version="1.0" encoding="utf-8"?>
<a:theme xmlns:a="http://schemas.openxmlformats.org/drawingml/2006/main" name="6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54256</TotalTime>
  <Words>3017</Words>
  <Application>Microsoft Office PowerPoint</Application>
  <PresentationFormat>Widescreen</PresentationFormat>
  <Paragraphs>618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 Narrow</vt:lpstr>
      <vt:lpstr>Arial</vt:lpstr>
      <vt:lpstr>Calibri</vt:lpstr>
      <vt:lpstr>Myriad Pro SemiExt</vt:lpstr>
      <vt:lpstr>Segoe UI</vt:lpstr>
      <vt:lpstr>Symbol</vt:lpstr>
      <vt:lpstr>Times New Roman</vt:lpstr>
      <vt:lpstr>Verdana Pro</vt:lpstr>
      <vt:lpstr>Wingdings</vt:lpstr>
      <vt:lpstr>Custom Design</vt:lpstr>
      <vt:lpstr>11_Custom Design</vt:lpstr>
      <vt:lpstr>15_Custom Design</vt:lpstr>
      <vt:lpstr>6_Custom Design</vt:lpstr>
      <vt:lpstr>PowerPoint Presentation</vt:lpstr>
      <vt:lpstr>Current Status of Neutron Beams in Canada</vt:lpstr>
      <vt:lpstr>Accelerator Based Neutron Sources</vt:lpstr>
      <vt:lpstr>Design Considerations</vt:lpstr>
      <vt:lpstr>PowerPoint Presentation</vt:lpstr>
      <vt:lpstr>Staged PC-CANS Performance – evolving target capabilities</vt:lpstr>
      <vt:lpstr>Overview of Prototype Canadian CANS (PC-CANS)</vt:lpstr>
      <vt:lpstr>Linac studies</vt:lpstr>
      <vt:lpstr>Base Parameters</vt:lpstr>
      <vt:lpstr>RFQ variants:</vt:lpstr>
      <vt:lpstr>PowerPoint Presentation</vt:lpstr>
      <vt:lpstr>DTL Study</vt:lpstr>
      <vt:lpstr>Alvarez</vt:lpstr>
      <vt:lpstr>CH Structures</vt:lpstr>
      <vt:lpstr>Summary plot – emittance growth 99%</vt:lpstr>
      <vt:lpstr>PowerPoint Presentation</vt:lpstr>
      <vt:lpstr>High Energy Beam Transport (HEBT)</vt:lpstr>
      <vt:lpstr>TMR and End stations</vt:lpstr>
      <vt:lpstr>Multi-user capability</vt:lpstr>
      <vt:lpstr>Target  </vt:lpstr>
      <vt:lpstr>Moderator - Reflector</vt:lpstr>
      <vt:lpstr>Neutron yield</vt:lpstr>
      <vt:lpstr>Time structure</vt:lpstr>
      <vt:lpstr>Small Angle Neutron Scattering (SANS) performance</vt:lpstr>
      <vt:lpstr>BNCT Station</vt:lpstr>
      <vt:lpstr>Expected Performance</vt:lpstr>
      <vt:lpstr>Present status</vt:lpstr>
      <vt:lpstr>Acknowledgments</vt:lpstr>
      <vt:lpstr>Thank you Merci</vt:lpstr>
      <vt:lpstr>DTL – length – rf power</vt:lpstr>
      <vt:lpstr>Longitudinal acceptance</vt:lpstr>
      <vt:lpstr>Transverse acceptance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Madill</dc:creator>
  <cp:lastModifiedBy>Bob Laxdal</cp:lastModifiedBy>
  <cp:revision>1516</cp:revision>
  <cp:lastPrinted>2019-04-11T17:24:28Z</cp:lastPrinted>
  <dcterms:created xsi:type="dcterms:W3CDTF">1601-01-01T00:00:00Z</dcterms:created>
  <dcterms:modified xsi:type="dcterms:W3CDTF">2025-02-26T17:32:18Z</dcterms:modified>
</cp:coreProperties>
</file>