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5"/>
  </p:notesMasterIdLst>
  <p:handoutMasterIdLst>
    <p:handoutMasterId r:id="rId36"/>
  </p:handoutMasterIdLst>
  <p:sldIdLst>
    <p:sldId id="256" r:id="rId2"/>
    <p:sldId id="2134805897" r:id="rId3"/>
    <p:sldId id="1087" r:id="rId4"/>
    <p:sldId id="1049" r:id="rId5"/>
    <p:sldId id="1084" r:id="rId6"/>
    <p:sldId id="1072" r:id="rId7"/>
    <p:sldId id="2134805893" r:id="rId8"/>
    <p:sldId id="543" r:id="rId9"/>
    <p:sldId id="1085" r:id="rId10"/>
    <p:sldId id="2134805892" r:id="rId11"/>
    <p:sldId id="1092" r:id="rId12"/>
    <p:sldId id="2134805896" r:id="rId13"/>
    <p:sldId id="2134805899" r:id="rId14"/>
    <p:sldId id="2134805901" r:id="rId15"/>
    <p:sldId id="2134805900" r:id="rId16"/>
    <p:sldId id="1082" r:id="rId17"/>
    <p:sldId id="2134805891" r:id="rId18"/>
    <p:sldId id="575" r:id="rId19"/>
    <p:sldId id="978" r:id="rId20"/>
    <p:sldId id="1079" r:id="rId21"/>
    <p:sldId id="1091" r:id="rId22"/>
    <p:sldId id="2134805894" r:id="rId23"/>
    <p:sldId id="1051" r:id="rId24"/>
    <p:sldId id="972" r:id="rId25"/>
    <p:sldId id="1050" r:id="rId26"/>
    <p:sldId id="776" r:id="rId27"/>
    <p:sldId id="466" r:id="rId28"/>
    <p:sldId id="462" r:id="rId29"/>
    <p:sldId id="1053" r:id="rId30"/>
    <p:sldId id="1073" r:id="rId31"/>
    <p:sldId id="1063" r:id="rId32"/>
    <p:sldId id="1068" r:id="rId33"/>
    <p:sldId id="1064" r:id="rId34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FF00"/>
    <a:srgbClr val="FF0066"/>
    <a:srgbClr val="9CEAFC"/>
    <a:srgbClr val="9999FF"/>
    <a:srgbClr val="6699FF"/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195B5D-EFB3-A649-8BA3-EF61AC2F1624}" v="6" dt="2025-02-26T21:38:16.6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3"/>
    <p:restoredTop sz="86409" autoAdjust="0"/>
  </p:normalViewPr>
  <p:slideViewPr>
    <p:cSldViewPr>
      <p:cViewPr varScale="1">
        <p:scale>
          <a:sx n="104" d="100"/>
          <a:sy n="104" d="100"/>
        </p:scale>
        <p:origin x="87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4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3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xter, David V." userId="091fee65-ac93-4668-b428-11ab1e6c6560" providerId="ADAL" clId="{7F195B5D-EFB3-A649-8BA3-EF61AC2F1624}"/>
    <pc:docChg chg="custSel addSld delSld modSld sldOrd">
      <pc:chgData name="Baxter, David V." userId="091fee65-ac93-4668-b428-11ab1e6c6560" providerId="ADAL" clId="{7F195B5D-EFB3-A649-8BA3-EF61AC2F1624}" dt="2025-02-26T21:38:16.674" v="689" actId="14100"/>
      <pc:docMkLst>
        <pc:docMk/>
      </pc:docMkLst>
      <pc:sldChg chg="delSp mod ord">
        <pc:chgData name="Baxter, David V." userId="091fee65-ac93-4668-b428-11ab1e6c6560" providerId="ADAL" clId="{7F195B5D-EFB3-A649-8BA3-EF61AC2F1624}" dt="2025-02-26T16:09:59.956" v="601" actId="478"/>
        <pc:sldMkLst>
          <pc:docMk/>
          <pc:sldMk cId="3195990186" sldId="543"/>
        </pc:sldMkLst>
        <pc:spChg chg="del">
          <ac:chgData name="Baxter, David V." userId="091fee65-ac93-4668-b428-11ab1e6c6560" providerId="ADAL" clId="{7F195B5D-EFB3-A649-8BA3-EF61AC2F1624}" dt="2025-02-26T16:09:57.541" v="600" actId="478"/>
          <ac:spMkLst>
            <pc:docMk/>
            <pc:sldMk cId="3195990186" sldId="543"/>
            <ac:spMk id="2" creationId="{D73628AB-1DEF-F38A-19FA-242F33E889A4}"/>
          </ac:spMkLst>
        </pc:spChg>
        <pc:spChg chg="del">
          <ac:chgData name="Baxter, David V." userId="091fee65-ac93-4668-b428-11ab1e6c6560" providerId="ADAL" clId="{7F195B5D-EFB3-A649-8BA3-EF61AC2F1624}" dt="2025-02-26T16:09:59.956" v="601" actId="478"/>
          <ac:spMkLst>
            <pc:docMk/>
            <pc:sldMk cId="3195990186" sldId="543"/>
            <ac:spMk id="3" creationId="{957002A5-08BC-36BD-B173-0F01F6100BA6}"/>
          </ac:spMkLst>
        </pc:spChg>
      </pc:sldChg>
      <pc:sldChg chg="modSp mod ord">
        <pc:chgData name="Baxter, David V." userId="091fee65-ac93-4668-b428-11ab1e6c6560" providerId="ADAL" clId="{7F195B5D-EFB3-A649-8BA3-EF61AC2F1624}" dt="2025-02-26T21:37:18.731" v="685" actId="20577"/>
        <pc:sldMkLst>
          <pc:docMk/>
          <pc:sldMk cId="1034551537" sldId="2134805896"/>
        </pc:sldMkLst>
        <pc:spChg chg="mod">
          <ac:chgData name="Baxter, David V." userId="091fee65-ac93-4668-b428-11ab1e6c6560" providerId="ADAL" clId="{7F195B5D-EFB3-A649-8BA3-EF61AC2F1624}" dt="2025-02-26T21:37:18.731" v="685" actId="20577"/>
          <ac:spMkLst>
            <pc:docMk/>
            <pc:sldMk cId="1034551537" sldId="2134805896"/>
            <ac:spMk id="21507" creationId="{00000000-0000-0000-0000-000000000000}"/>
          </ac:spMkLst>
        </pc:spChg>
      </pc:sldChg>
      <pc:sldChg chg="addSp modSp new mod">
        <pc:chgData name="Baxter, David V." userId="091fee65-ac93-4668-b428-11ab1e6c6560" providerId="ADAL" clId="{7F195B5D-EFB3-A649-8BA3-EF61AC2F1624}" dt="2025-02-26T16:14:58.680" v="678" actId="14100"/>
        <pc:sldMkLst>
          <pc:docMk/>
          <pc:sldMk cId="3256880590" sldId="2134805897"/>
        </pc:sldMkLst>
        <pc:spChg chg="mod">
          <ac:chgData name="Baxter, David V." userId="091fee65-ac93-4668-b428-11ab1e6c6560" providerId="ADAL" clId="{7F195B5D-EFB3-A649-8BA3-EF61AC2F1624}" dt="2025-02-26T14:55:51.156" v="17" actId="14100"/>
          <ac:spMkLst>
            <pc:docMk/>
            <pc:sldMk cId="3256880590" sldId="2134805897"/>
            <ac:spMk id="2" creationId="{8F450451-BC30-1E3A-C599-BC8D0F6B01D2}"/>
          </ac:spMkLst>
        </pc:spChg>
        <pc:spChg chg="mod">
          <ac:chgData name="Baxter, David V." userId="091fee65-ac93-4668-b428-11ab1e6c6560" providerId="ADAL" clId="{7F195B5D-EFB3-A649-8BA3-EF61AC2F1624}" dt="2025-02-26T15:23:15.997" v="571" actId="20577"/>
          <ac:spMkLst>
            <pc:docMk/>
            <pc:sldMk cId="3256880590" sldId="2134805897"/>
            <ac:spMk id="3" creationId="{88E48CFB-BFD9-4191-D160-503378EFE046}"/>
          </ac:spMkLst>
        </pc:spChg>
        <pc:spChg chg="add mod">
          <ac:chgData name="Baxter, David V." userId="091fee65-ac93-4668-b428-11ab1e6c6560" providerId="ADAL" clId="{7F195B5D-EFB3-A649-8BA3-EF61AC2F1624}" dt="2025-02-26T16:14:58.680" v="678" actId="14100"/>
          <ac:spMkLst>
            <pc:docMk/>
            <pc:sldMk cId="3256880590" sldId="2134805897"/>
            <ac:spMk id="4" creationId="{351A46F3-613E-138F-15F6-B4F7C70E06F2}"/>
          </ac:spMkLst>
        </pc:spChg>
      </pc:sldChg>
      <pc:sldChg chg="new del">
        <pc:chgData name="Baxter, David V." userId="091fee65-ac93-4668-b428-11ab1e6c6560" providerId="ADAL" clId="{7F195B5D-EFB3-A649-8BA3-EF61AC2F1624}" dt="2025-02-26T15:01:26.496" v="385" actId="2696"/>
        <pc:sldMkLst>
          <pc:docMk/>
          <pc:sldMk cId="1886643202" sldId="2134805898"/>
        </pc:sldMkLst>
      </pc:sldChg>
      <pc:sldChg chg="addSp modSp add mod ord">
        <pc:chgData name="Baxter, David V." userId="091fee65-ac93-4668-b428-11ab1e6c6560" providerId="ADAL" clId="{7F195B5D-EFB3-A649-8BA3-EF61AC2F1624}" dt="2025-02-26T21:37:31.557" v="686" actId="20578"/>
        <pc:sldMkLst>
          <pc:docMk/>
          <pc:sldMk cId="98258634" sldId="2134805899"/>
        </pc:sldMkLst>
        <pc:spChg chg="mod">
          <ac:chgData name="Baxter, David V." userId="091fee65-ac93-4668-b428-11ab1e6c6560" providerId="ADAL" clId="{7F195B5D-EFB3-A649-8BA3-EF61AC2F1624}" dt="2025-02-26T15:23:30.451" v="582" actId="20577"/>
          <ac:spMkLst>
            <pc:docMk/>
            <pc:sldMk cId="98258634" sldId="2134805899"/>
            <ac:spMk id="3" creationId="{88E48CFB-BFD9-4191-D160-503378EFE046}"/>
          </ac:spMkLst>
        </pc:spChg>
        <pc:spChg chg="mod">
          <ac:chgData name="Baxter, David V." userId="091fee65-ac93-4668-b428-11ab1e6c6560" providerId="ADAL" clId="{7F195B5D-EFB3-A649-8BA3-EF61AC2F1624}" dt="2025-02-26T16:14:04.866" v="649" actId="20577"/>
          <ac:spMkLst>
            <pc:docMk/>
            <pc:sldMk cId="98258634" sldId="2134805899"/>
            <ac:spMk id="4" creationId="{351A46F3-613E-138F-15F6-B4F7C70E06F2}"/>
          </ac:spMkLst>
        </pc:spChg>
        <pc:spChg chg="add mod">
          <ac:chgData name="Baxter, David V." userId="091fee65-ac93-4668-b428-11ab1e6c6560" providerId="ADAL" clId="{7F195B5D-EFB3-A649-8BA3-EF61AC2F1624}" dt="2025-02-26T15:05:23.541" v="472" actId="14100"/>
          <ac:spMkLst>
            <pc:docMk/>
            <pc:sldMk cId="98258634" sldId="2134805899"/>
            <ac:spMk id="5" creationId="{6CB9E5C0-D10A-4518-ABC0-8F606A79D865}"/>
          </ac:spMkLst>
        </pc:spChg>
      </pc:sldChg>
      <pc:sldChg chg="addSp modSp add mod ord">
        <pc:chgData name="Baxter, David V." userId="091fee65-ac93-4668-b428-11ab1e6c6560" providerId="ADAL" clId="{7F195B5D-EFB3-A649-8BA3-EF61AC2F1624}" dt="2025-02-26T16:15:57.857" v="683" actId="207"/>
        <pc:sldMkLst>
          <pc:docMk/>
          <pc:sldMk cId="2735452216" sldId="2134805900"/>
        </pc:sldMkLst>
        <pc:spChg chg="mod">
          <ac:chgData name="Baxter, David V." userId="091fee65-ac93-4668-b428-11ab1e6c6560" providerId="ADAL" clId="{7F195B5D-EFB3-A649-8BA3-EF61AC2F1624}" dt="2025-02-26T16:15:57.857" v="683" actId="207"/>
          <ac:spMkLst>
            <pc:docMk/>
            <pc:sldMk cId="2735452216" sldId="2134805900"/>
            <ac:spMk id="3" creationId="{88E48CFB-BFD9-4191-D160-503378EFE046}"/>
          </ac:spMkLst>
        </pc:spChg>
        <pc:spChg chg="mod">
          <ac:chgData name="Baxter, David V." userId="091fee65-ac93-4668-b428-11ab1e6c6560" providerId="ADAL" clId="{7F195B5D-EFB3-A649-8BA3-EF61AC2F1624}" dt="2025-02-26T16:15:40.888" v="682" actId="20577"/>
          <ac:spMkLst>
            <pc:docMk/>
            <pc:sldMk cId="2735452216" sldId="2134805900"/>
            <ac:spMk id="4" creationId="{351A46F3-613E-138F-15F6-B4F7C70E06F2}"/>
          </ac:spMkLst>
        </pc:spChg>
        <pc:spChg chg="add mod">
          <ac:chgData name="Baxter, David V." userId="091fee65-ac93-4668-b428-11ab1e6c6560" providerId="ADAL" clId="{7F195B5D-EFB3-A649-8BA3-EF61AC2F1624}" dt="2025-02-26T15:06:38.424" v="533" actId="255"/>
          <ac:spMkLst>
            <pc:docMk/>
            <pc:sldMk cId="2735452216" sldId="2134805900"/>
            <ac:spMk id="5" creationId="{CBC55198-8C74-7730-9BE5-4372A445B778}"/>
          </ac:spMkLst>
        </pc:spChg>
      </pc:sldChg>
      <pc:sldChg chg="modSp add">
        <pc:chgData name="Baxter, David V." userId="091fee65-ac93-4668-b428-11ab1e6c6560" providerId="ADAL" clId="{7F195B5D-EFB3-A649-8BA3-EF61AC2F1624}" dt="2025-02-26T21:38:16.674" v="689" actId="14100"/>
        <pc:sldMkLst>
          <pc:docMk/>
          <pc:sldMk cId="3711290116" sldId="2134805901"/>
        </pc:sldMkLst>
        <pc:spChg chg="mod">
          <ac:chgData name="Baxter, David V." userId="091fee65-ac93-4668-b428-11ab1e6c6560" providerId="ADAL" clId="{7F195B5D-EFB3-A649-8BA3-EF61AC2F1624}" dt="2025-02-26T21:38:16.674" v="689" actId="14100"/>
          <ac:spMkLst>
            <pc:docMk/>
            <pc:sldMk cId="3711290116" sldId="2134805901"/>
            <ac:spMk id="21507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2001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1" tIns="46233" rIns="92461" bIns="46233" numCol="1" anchor="t" anchorCtr="0" compatLnSpc="1">
            <a:prstTxWarp prst="textNoShape">
              <a:avLst/>
            </a:prstTxWarp>
          </a:bodyPr>
          <a:lstStyle>
            <a:lvl1pPr defTabSz="925023" eaLnBrk="0" hangingPunct="0">
              <a:defRPr sz="1100">
                <a:latin typeface="Garamond" pitchFamily="-110" charset="0"/>
                <a:ea typeface="ＭＳ Ｐゴシック" pitchFamily="-110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075" y="0"/>
            <a:ext cx="3012000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1" tIns="46233" rIns="92461" bIns="46233" numCol="1" anchor="t" anchorCtr="0" compatLnSpc="1">
            <a:prstTxWarp prst="textNoShape">
              <a:avLst/>
            </a:prstTxWarp>
          </a:bodyPr>
          <a:lstStyle>
            <a:lvl1pPr algn="r" defTabSz="925023" eaLnBrk="0" hangingPunct="0">
              <a:defRPr sz="1100">
                <a:latin typeface="Garamond" pitchFamily="-110" charset="0"/>
                <a:ea typeface="ＭＳ Ｐゴシック" pitchFamily="-110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3355"/>
            <a:ext cx="3012001" cy="46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1" tIns="46233" rIns="92461" bIns="46233" numCol="1" anchor="b" anchorCtr="0" compatLnSpc="1">
            <a:prstTxWarp prst="textNoShape">
              <a:avLst/>
            </a:prstTxWarp>
          </a:bodyPr>
          <a:lstStyle>
            <a:lvl1pPr defTabSz="925023" eaLnBrk="0" hangingPunct="0">
              <a:defRPr sz="1100">
                <a:latin typeface="Garamond" pitchFamily="-110" charset="0"/>
                <a:ea typeface="ＭＳ Ｐゴシック" pitchFamily="-110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075" y="8773355"/>
            <a:ext cx="3012000" cy="46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1" tIns="46233" rIns="92461" bIns="46233" numCol="1" anchor="b" anchorCtr="0" compatLnSpc="1">
            <a:prstTxWarp prst="textNoShape">
              <a:avLst/>
            </a:prstTxWarp>
          </a:bodyPr>
          <a:lstStyle>
            <a:lvl1pPr algn="r" defTabSz="925023" eaLnBrk="0" hangingPunct="0">
              <a:defRPr sz="1100">
                <a:latin typeface="Garamond" pitchFamily="-110" charset="0"/>
                <a:ea typeface="ＭＳ Ｐゴシック" pitchFamily="-110" charset="-128"/>
              </a:defRPr>
            </a:lvl1pPr>
          </a:lstStyle>
          <a:p>
            <a:pPr>
              <a:defRPr/>
            </a:pPr>
            <a:fld id="{EE183804-1D14-4A76-9ED0-F92BE589A9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859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2001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151" tIns="44574" rIns="89151" bIns="44574" numCol="1" anchor="t" anchorCtr="0" compatLnSpc="1">
            <a:prstTxWarp prst="textNoShape">
              <a:avLst/>
            </a:prstTxWarp>
          </a:bodyPr>
          <a:lstStyle>
            <a:lvl1pPr defTabSz="891607">
              <a:defRPr sz="1100">
                <a:latin typeface="Arial" charset="0"/>
                <a:ea typeface="ＭＳ Ｐゴシック" pitchFamily="-110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6566" y="0"/>
            <a:ext cx="3012001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151" tIns="44574" rIns="89151" bIns="44574" numCol="1" anchor="t" anchorCtr="0" compatLnSpc="1">
            <a:prstTxWarp prst="textNoShape">
              <a:avLst/>
            </a:prstTxWarp>
          </a:bodyPr>
          <a:lstStyle>
            <a:lvl1pPr algn="r" defTabSz="891607">
              <a:defRPr sz="1100">
                <a:latin typeface="Arial" charset="0"/>
                <a:ea typeface="ＭＳ Ｐゴシック" pitchFamily="-110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6813" y="693738"/>
            <a:ext cx="4616450" cy="3462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801" y="4385914"/>
            <a:ext cx="5562473" cy="415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151" tIns="44574" rIns="89151" bIns="445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1828"/>
            <a:ext cx="3012001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151" tIns="44574" rIns="89151" bIns="44574" numCol="1" anchor="b" anchorCtr="0" compatLnSpc="1">
            <a:prstTxWarp prst="textNoShape">
              <a:avLst/>
            </a:prstTxWarp>
          </a:bodyPr>
          <a:lstStyle>
            <a:lvl1pPr defTabSz="891607">
              <a:defRPr sz="1100">
                <a:latin typeface="Arial" charset="0"/>
                <a:ea typeface="ＭＳ Ｐゴシック" pitchFamily="-110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6566" y="8771828"/>
            <a:ext cx="3012001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151" tIns="44574" rIns="89151" bIns="44574" numCol="1" anchor="b" anchorCtr="0" compatLnSpc="1">
            <a:prstTxWarp prst="textNoShape">
              <a:avLst/>
            </a:prstTxWarp>
          </a:bodyPr>
          <a:lstStyle>
            <a:lvl1pPr algn="r" defTabSz="891607">
              <a:defRPr sz="1100">
                <a:latin typeface="Arial" charset="0"/>
                <a:ea typeface="ＭＳ Ｐゴシック" pitchFamily="-110" charset="-128"/>
              </a:defRPr>
            </a:lvl1pPr>
          </a:lstStyle>
          <a:p>
            <a:pPr>
              <a:defRPr/>
            </a:pPr>
            <a:fld id="{B5E4B4D7-CFB5-46DD-B75D-0470BC2EAE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8342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35</a:t>
            </a:r>
            <a:r>
              <a:rPr lang="en-US" altLang="en-US" baseline="0" dirty="0">
                <a:ea typeface="ＭＳ Ｐゴシック" pitchFamily="34" charset="-128"/>
              </a:rPr>
              <a:t> MINUTES + 5 MIN QUESTIONS</a:t>
            </a: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160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6293074" indent="-35855626" defTabSz="89160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093622" indent="-218724" defTabSz="89160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31071" indent="-218724" defTabSz="89160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968520" indent="-218724" defTabSz="89160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05969" indent="-218724" defTabSz="89160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43418" indent="-218724" defTabSz="89160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80867" indent="-218724" defTabSz="89160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8316" indent="-218724" defTabSz="89160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A815572-C38C-4D4D-9683-9C629C460BBB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22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19625" cy="3465513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3068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MS PGothic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160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10855" indent="-273406" defTabSz="89160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93622" indent="-218724" defTabSz="89160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31071" indent="-218724" defTabSz="89160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68520" indent="-218724" defTabSz="89160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405969" indent="-218724" defTabSz="89160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43418" indent="-218724" defTabSz="89160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80867" indent="-218724" defTabSz="89160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718316" indent="-218724" defTabSz="89160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AD5348-A777-CE46-A29F-0D3681446282}" type="slidenum">
              <a:rPr lang="en-US" altLang="en-US">
                <a:ea typeface="MS PGothic" charset="-128"/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8583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9" tIns="48330" rIns="96659" bIns="48330"/>
          <a:lstStyle/>
          <a:p>
            <a:r>
              <a:rPr lang="en-US" altLang="zh-CN">
                <a:ea typeface="ＭＳ Ｐゴシック" pitchFamily="34" charset="-128"/>
              </a:rPr>
              <a:t>CTAB: Cetyltrimethylamonium-bromide// NaSaI: Sodium Salicylate</a:t>
            </a:r>
          </a:p>
          <a:p>
            <a:endParaRPr lang="en-US" altLang="zh-CN">
              <a:ea typeface="ＭＳ Ｐゴシック" pitchFamily="34" charset="-128"/>
            </a:endParaRPr>
          </a:p>
          <a:p>
            <a:endParaRPr lang="en-US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8371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MS PGothic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160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10855" indent="-273406" defTabSz="89160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93622" indent="-218724" defTabSz="89160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31071" indent="-218724" defTabSz="89160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68520" indent="-218724" defTabSz="891607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405969" indent="-218724" defTabSz="89160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43418" indent="-218724" defTabSz="89160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80867" indent="-218724" defTabSz="89160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718316" indent="-218724" defTabSz="89160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AAD5348-A777-CE46-A29F-0D3681446282}" type="slidenum">
              <a:rPr lang="en-US" altLang="en-US">
                <a:ea typeface="MS PGothic" charset="-128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3153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itchFamily="34" charset="-128"/>
              </a:rPr>
              <a:t>Measured with a fixed 150 us pulse width at 10 Hz.  Going to a longer pulse width and longer counting times could reduce error bars below 100 ueV.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2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16117" indent="-275429" defTabSz="8982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01717" indent="-220343" defTabSz="8982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42404" indent="-220343" defTabSz="8982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983092" indent="-220343" defTabSz="8982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23778" indent="-220343" defTabSz="8982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64466" indent="-220343" defTabSz="8982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05152" indent="-220343" defTabSz="8982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45839" indent="-220343" defTabSz="8982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A49D733-3D2D-41FF-91C7-05A2DDDA4313}" type="slidenum">
              <a:rPr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934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>
            <a:extLst>
              <a:ext uri="{FF2B5EF4-FFF2-40B4-BE49-F238E27FC236}">
                <a16:creationId xmlns:a16="http://schemas.microsoft.com/office/drawing/2014/main" id="{2BA1754F-D598-CA47-9F44-DA809B960C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Espace réservé des commentaires 2">
            <a:extLst>
              <a:ext uri="{FF2B5EF4-FFF2-40B4-BE49-F238E27FC236}">
                <a16:creationId xmlns:a16="http://schemas.microsoft.com/office/drawing/2014/main" id="{B9D963B4-31D3-2C43-8330-6B1B43654B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3315" name="Espace réservé du numéro de diapositive 3">
            <a:extLst>
              <a:ext uri="{FF2B5EF4-FFF2-40B4-BE49-F238E27FC236}">
                <a16:creationId xmlns:a16="http://schemas.microsoft.com/office/drawing/2014/main" id="{DC98E5E5-41E9-5A45-AB93-D3402F4E06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A19176-8481-3A45-9297-CE67C7D34AFB}" type="slidenum">
              <a:rPr lang="fr-FR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fr-FR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220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E4B4D7-CFB5-46DD-B75D-0470BC2EAE7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02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E4B4D7-CFB5-46DD-B75D-0470BC2EAE76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386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>
            <a:extLst>
              <a:ext uri="{FF2B5EF4-FFF2-40B4-BE49-F238E27FC236}">
                <a16:creationId xmlns:a16="http://schemas.microsoft.com/office/drawing/2014/main" id="{2BA1754F-D598-CA47-9F44-DA809B960C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Espace réservé des commentaires 2">
            <a:extLst>
              <a:ext uri="{FF2B5EF4-FFF2-40B4-BE49-F238E27FC236}">
                <a16:creationId xmlns:a16="http://schemas.microsoft.com/office/drawing/2014/main" id="{B9D963B4-31D3-2C43-8330-6B1B43654B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3315" name="Espace réservé du numéro de diapositive 3">
            <a:extLst>
              <a:ext uri="{FF2B5EF4-FFF2-40B4-BE49-F238E27FC236}">
                <a16:creationId xmlns:a16="http://schemas.microsoft.com/office/drawing/2014/main" id="{DC98E5E5-41E9-5A45-AB93-D3402F4E06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A19176-8481-3A45-9297-CE67C7D34AFB}" type="slidenum">
              <a:rPr lang="fr-FR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fr-FR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52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E4B4D7-CFB5-46DD-B75D-0470BC2EAE76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722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one achieves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Tsirelson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bound of 2sqrt(2) the input must be a Bell state (this is a theorem)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8D713-6460-844E-9CB5-75BED5DE47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92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9pPr>
              </a:lstStyle>
              <a:p>
                <a:pPr>
                  <a:defRPr/>
                </a:pPr>
                <a:endParaRPr lang="en-US" altLang="en-US" sz="1800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9pPr>
              </a:lstStyle>
              <a:p>
                <a:pPr>
                  <a:defRPr/>
                </a:pPr>
                <a:endParaRPr lang="en-US" altLang="en-US" sz="1800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9pPr>
              </a:lstStyle>
              <a:p>
                <a:pPr>
                  <a:defRPr/>
                </a:pPr>
                <a:endParaRPr lang="en-US" altLang="en-US" sz="1800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9pPr>
              </a:lstStyle>
              <a:p>
                <a:pPr>
                  <a:defRPr/>
                </a:pPr>
                <a:endParaRPr lang="en-US" altLang="en-US" sz="1800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661 h 1906"/>
                <a:gd name="T4" fmla="*/ 6016 w 5740"/>
                <a:gd name="T5" fmla="*/ 661 h 1906"/>
                <a:gd name="T6" fmla="*/ 601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1800"/>
            </a:p>
          </p:txBody>
        </p:sp>
      </p:grpSp>
      <p:sp>
        <p:nvSpPr>
          <p:cNvPr id="6861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862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D68B3-4DC2-45C9-A32A-59EDE13B83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145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1AC8A-883B-4F71-80D2-3F28A0661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17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7DEB4-AD04-4A9F-9A5A-CBBC3B657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124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D3F17-041B-4FC7-B287-5E1E4A56BD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068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3556000" y="4721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37AC3B4-8A5F-CC32-DF48-5CE1E4AEF6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977" y="174172"/>
            <a:ext cx="8233033" cy="76377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 i="0" cap="none" spc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302959F-CBD0-C596-92B3-6671C7A6C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1962" y="6356351"/>
            <a:ext cx="7560076" cy="366183"/>
          </a:xfrm>
          <a:prstGeom prst="rect">
            <a:avLst/>
          </a:prstGeom>
        </p:spPr>
        <p:txBody>
          <a:bodyPr anchor="t"/>
          <a:lstStyle>
            <a:lvl1pPr>
              <a:defRPr sz="100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en-US" b="1"/>
              <a:t>Distribution Statement A: Approved for public release. Distribution is unlimited.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A41014A-3AAD-F0DF-2422-B8395EADD8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76180" y="6356351"/>
            <a:ext cx="405828" cy="366183"/>
          </a:xfrm>
          <a:prstGeom prst="rect">
            <a:avLst/>
          </a:prstGeom>
        </p:spPr>
        <p:txBody>
          <a:bodyPr anchor="t"/>
          <a:lstStyle>
            <a:lvl1pPr algn="r">
              <a:defRPr sz="1000">
                <a:solidFill>
                  <a:srgbClr val="404041"/>
                </a:solidFill>
              </a:defRPr>
            </a:lvl1pPr>
          </a:lstStyle>
          <a:p>
            <a:fld id="{B542B2B5-AA11-DE49-AFD2-89E86F2D99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A black and white sign with white letters&#10;&#10;AI-generated content may be incorrect.">
            <a:extLst>
              <a:ext uri="{FF2B5EF4-FFF2-40B4-BE49-F238E27FC236}">
                <a16:creationId xmlns:a16="http://schemas.microsoft.com/office/drawing/2014/main" id="{3FBACF23-F106-C869-0D84-1B7A4BD65E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7" y="275964"/>
            <a:ext cx="1870753" cy="51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05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69399"/>
            <a:ext cx="82664" cy="516263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Box 3"/>
          <p:cNvSpPr txBox="1"/>
          <p:nvPr userDrawn="1"/>
        </p:nvSpPr>
        <p:spPr>
          <a:xfrm>
            <a:off x="3556001" y="47214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18824" y="1186733"/>
            <a:ext cx="8015594" cy="4733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2" marR="0" indent="-342892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37AC3B4-8A5F-CC32-DF48-5CE1E4AEF6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9828" y="174172"/>
            <a:ext cx="8004391" cy="76377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 i="0" cap="none" spc="0">
                <a:solidFill>
                  <a:srgbClr val="40404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2348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0">
            <a:extLst>
              <a:ext uri="{FF2B5EF4-FFF2-40B4-BE49-F238E27FC236}">
                <a16:creationId xmlns:a16="http://schemas.microsoft.com/office/drawing/2014/main" id="{9F67A387-D8D8-EAC8-275E-F6AC758BA886}"/>
              </a:ext>
            </a:extLst>
          </p:cNvPr>
          <p:cNvSpPr/>
          <p:nvPr userDrawn="1"/>
        </p:nvSpPr>
        <p:spPr>
          <a:xfrm>
            <a:off x="0" y="6491817"/>
            <a:ext cx="9144000" cy="366184"/>
          </a:xfrm>
          <a:prstGeom prst="rect">
            <a:avLst/>
          </a:prstGeom>
          <a:solidFill>
            <a:srgbClr val="99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lnSpc>
                <a:spcPct val="100000"/>
              </a:lnSpc>
              <a:defRPr>
                <a:solidFill>
                  <a:schemeClr val="accent4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80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3556001" y="47214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37AC3B4-8A5F-CC32-DF48-5CE1E4AEF6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977" y="174172"/>
            <a:ext cx="8233033" cy="76377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i="0" cap="none" spc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16BA1A-0064-D5C9-9A83-06608E204B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628" y="-329933"/>
            <a:ext cx="901700" cy="132080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302959F-CBD0-C596-92B3-6671C7A6C2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1963" y="6491816"/>
            <a:ext cx="7560076" cy="366184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en-US" b="1"/>
              <a:t>Distribution Statement A: Approved for public release. Distribution is unlimited.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A41014A-3AAD-F0DF-2422-B8395EADD8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76180" y="6491816"/>
            <a:ext cx="405828" cy="366184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542B2B5-AA11-DE49-AFD2-89E86F2D99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45AB17F-0075-08C6-7BD9-E87EC81A4C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977" y="1186734"/>
            <a:ext cx="8233033" cy="4724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43" marR="0" indent="-285743" algn="l" defTabSz="45718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  <a:tabLst/>
              <a:defRPr sz="1800" b="1">
                <a:solidFill>
                  <a:srgbClr val="404041"/>
                </a:solidFill>
                <a:latin typeface="Arial"/>
                <a:cs typeface="Arial"/>
              </a:defRPr>
            </a:lvl1pPr>
            <a:lvl2pPr marL="742931" indent="-285743">
              <a:lnSpc>
                <a:spcPct val="110000"/>
              </a:lnSpc>
              <a:spcAft>
                <a:spcPts val="0"/>
              </a:spcAft>
              <a:buClr>
                <a:srgbClr val="404041"/>
              </a:buClr>
              <a:buSzPct val="150000"/>
              <a:buFont typeface="System Font Regular"/>
              <a:buChar char="-"/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 marL="858815" indent="0">
              <a:lnSpc>
                <a:spcPct val="110000"/>
              </a:lnSpc>
              <a:spcAft>
                <a:spcPts val="0"/>
              </a:spcAft>
              <a:buSzPct val="70000"/>
              <a:buFont typeface="Courier New" panose="02070309020205020404" pitchFamily="49" charset="0"/>
              <a:buNone/>
              <a:tabLst/>
              <a:defRPr sz="14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subtitle style</a:t>
            </a:r>
          </a:p>
          <a:p>
            <a:pPr lvl="1"/>
            <a:r>
              <a:rPr lang="en-US"/>
              <a:t>Sub-bullet 1</a:t>
            </a:r>
          </a:p>
          <a:p>
            <a:pPr marL="1146146" marR="0" lvl="2" indent="-28733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lang="en-US"/>
              <a:t>Sub-bullet 2</a:t>
            </a:r>
          </a:p>
          <a:p>
            <a:pPr lvl="1"/>
            <a:endParaRPr lang="en-US"/>
          </a:p>
        </p:txBody>
      </p:sp>
      <p:pic>
        <p:nvPicPr>
          <p:cNvPr id="7" name="Lockup - CREATE - red.pdf" descr="Lockup - CREATE - red.pdf">
            <a:extLst>
              <a:ext uri="{FF2B5EF4-FFF2-40B4-BE49-F238E27FC236}">
                <a16:creationId xmlns:a16="http://schemas.microsoft.com/office/drawing/2014/main" id="{9532FFBD-AB47-7C8D-8862-C6C3C94D5D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70860"/>
          <a:stretch/>
        </p:blipFill>
        <p:spPr>
          <a:xfrm>
            <a:off x="0" y="125151"/>
            <a:ext cx="648976" cy="81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27CAB198-B5EE-2CC7-16D6-F3180E305E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597" y="312455"/>
            <a:ext cx="1924776" cy="487213"/>
          </a:xfrm>
          <a:prstGeom prst="rect">
            <a:avLst/>
          </a:prstGeom>
        </p:spPr>
      </p:pic>
      <p:pic>
        <p:nvPicPr>
          <p:cNvPr id="5" name="Picture 4" descr="A red and white logo&#10;&#10;Description automatically generated">
            <a:extLst>
              <a:ext uri="{FF2B5EF4-FFF2-40B4-BE49-F238E27FC236}">
                <a16:creationId xmlns:a16="http://schemas.microsoft.com/office/drawing/2014/main" id="{E1EAADF0-6A31-A76C-1D3B-871FBFFC5C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15" y="5911066"/>
            <a:ext cx="514691" cy="16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8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27451-5D75-4281-B314-5B9F7B51CC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08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2B70-ABDD-48FF-B38D-EE07ECD129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32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06B83-C72E-41E2-9510-A544AC8411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9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02FF2-CF81-41B4-83A6-13261719B9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28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3630E-51BA-4DD0-8910-84F8FE0781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74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FE9BE-7592-4E14-BC37-49CF971986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71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6BC57-6883-4B64-8537-2AA4517204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7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145FD-7C1F-4F71-8D50-D307D0B9F8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48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0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0" charset="-128"/>
              </a:defRPr>
            </a:lvl1pPr>
          </a:lstStyle>
          <a:p>
            <a:pPr>
              <a:defRPr/>
            </a:pPr>
            <a:fld id="{9522DC70-4D73-46AE-A1A5-3D5ED317A0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759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9pPr>
              </a:lstStyle>
              <a:p>
                <a:pPr>
                  <a:defRPr/>
                </a:pPr>
                <a:endParaRPr lang="en-US" altLang="en-US" sz="1800"/>
              </a:p>
            </p:txBody>
          </p:sp>
          <p:sp>
            <p:nvSpPr>
              <p:cNvPr id="6759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9pPr>
              </a:lstStyle>
              <a:p>
                <a:pPr>
                  <a:defRPr/>
                </a:pPr>
                <a:endParaRPr lang="en-US" altLang="en-US" sz="1800"/>
              </a:p>
            </p:txBody>
          </p:sp>
          <p:sp>
            <p:nvSpPr>
              <p:cNvPr id="6759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9pPr>
              </a:lstStyle>
              <a:p>
                <a:pPr>
                  <a:defRPr/>
                </a:pPr>
                <a:endParaRPr lang="en-US" altLang="en-US" sz="1800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1800"/>
              </a:p>
            </p:txBody>
          </p:sp>
          <p:sp>
            <p:nvSpPr>
              <p:cNvPr id="6759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Garamond" pitchFamily="-110" charset="0"/>
                    <a:ea typeface="ＭＳ Ｐゴシック" pitchFamily="-110" charset="-128"/>
                  </a:defRPr>
                </a:lvl9pPr>
              </a:lstStyle>
              <a:p>
                <a:pPr>
                  <a:defRPr/>
                </a:pPr>
                <a:endParaRPr lang="en-US" altLang="en-US" sz="1800"/>
              </a:p>
            </p:txBody>
          </p:sp>
        </p:grpSp>
        <p:sp>
          <p:nvSpPr>
            <p:cNvPr id="6759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661 h 1906"/>
                <a:gd name="T4" fmla="*/ 6016 w 5740"/>
                <a:gd name="T5" fmla="*/ 661 h 1906"/>
                <a:gd name="T6" fmla="*/ 601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pitchFamily="-110" charset="0"/>
                  <a:ea typeface="ＭＳ Ｐゴシック" pitchFamily="-110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1800"/>
            </a:p>
          </p:txBody>
        </p:sp>
      </p:grpSp>
      <p:sp>
        <p:nvSpPr>
          <p:cNvPr id="6759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75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ea typeface="ＭＳ Ｐゴシック" pitchFamily="-110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759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75" r:id="rId1"/>
    <p:sldLayoutId id="2147485164" r:id="rId2"/>
    <p:sldLayoutId id="2147485165" r:id="rId3"/>
    <p:sldLayoutId id="2147485166" r:id="rId4"/>
    <p:sldLayoutId id="2147485167" r:id="rId5"/>
    <p:sldLayoutId id="2147485168" r:id="rId6"/>
    <p:sldLayoutId id="2147485169" r:id="rId7"/>
    <p:sldLayoutId id="2147485170" r:id="rId8"/>
    <p:sldLayoutId id="2147485171" r:id="rId9"/>
    <p:sldLayoutId id="2147485172" r:id="rId10"/>
    <p:sldLayoutId id="2147485173" r:id="rId11"/>
    <p:sldLayoutId id="2147485174" r:id="rId12"/>
    <p:sldLayoutId id="2147485192" r:id="rId13"/>
    <p:sldLayoutId id="2147485193" r:id="rId14"/>
    <p:sldLayoutId id="214748519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65035"/>
            <a:ext cx="9144000" cy="275916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66FF33"/>
                </a:solidFill>
              </a:rPr>
              <a:t>A LENS RETROSPECTOIVE</a:t>
            </a:r>
            <a:br>
              <a:rPr lang="en-US" altLang="en-US" dirty="0">
                <a:solidFill>
                  <a:srgbClr val="66FF33"/>
                </a:solidFill>
              </a:rPr>
            </a:br>
            <a:r>
              <a:rPr lang="en-US" altLang="en-US" sz="4000" dirty="0">
                <a:solidFill>
                  <a:srgbClr val="66FF33"/>
                </a:solidFill>
              </a:rPr>
              <a:t>(UCANS-11, 2025 Feb. 27)</a:t>
            </a:r>
            <a:endParaRPr lang="en-US" altLang="en-US" dirty="0">
              <a:solidFill>
                <a:srgbClr val="66FF33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468429"/>
            <a:ext cx="6400800" cy="1219200"/>
          </a:xfrm>
        </p:spPr>
        <p:txBody>
          <a:bodyPr/>
          <a:lstStyle/>
          <a:p>
            <a:pPr eaLnBrk="1" hangingPunct="1">
              <a:buFont typeface="Wingdings" pitchFamily="-110" charset="2"/>
              <a:buNone/>
              <a:defRPr/>
            </a:pPr>
            <a:r>
              <a:rPr lang="en-US" altLang="en-US" b="1" dirty="0"/>
              <a:t>David V. Baxter </a:t>
            </a:r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152400" y="4098835"/>
            <a:ext cx="899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Low Energy Neutron Source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Center for Exploration of Energy and Matter (CEEM),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Indiana University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09800" y="5816600"/>
            <a:ext cx="5160963" cy="889000"/>
            <a:chOff x="2209800" y="5816600"/>
            <a:chExt cx="5160963" cy="889000"/>
          </a:xfrm>
        </p:grpSpPr>
        <p:pic>
          <p:nvPicPr>
            <p:cNvPr id="3078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5878513"/>
              <a:ext cx="762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11" descr="redblackblocki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006" y="5867400"/>
              <a:ext cx="579438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Content Placeholder 10" descr="ORNL emboss_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1088" y="5816600"/>
              <a:ext cx="1703387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763" y="5881688"/>
              <a:ext cx="762000" cy="75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538" y="5883610"/>
              <a:ext cx="717550" cy="712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66FF33"/>
                </a:solidFill>
              </a:rPr>
              <a:t>Loss of Cyclotron service: 2014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8" y="1847850"/>
            <a:ext cx="8763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057400" y="2133600"/>
            <a:ext cx="3276600" cy="1524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grpSp>
        <p:nvGrpSpPr>
          <p:cNvPr id="5" name="Group 4"/>
          <p:cNvGrpSpPr/>
          <p:nvPr/>
        </p:nvGrpSpPr>
        <p:grpSpPr>
          <a:xfrm>
            <a:off x="838200" y="3581400"/>
            <a:ext cx="1676400" cy="1600200"/>
            <a:chOff x="838200" y="3581400"/>
            <a:chExt cx="1676400" cy="1600200"/>
          </a:xfrm>
        </p:grpSpPr>
        <p:sp>
          <p:nvSpPr>
            <p:cNvPr id="2" name="Oval 1"/>
            <p:cNvSpPr/>
            <p:nvPr/>
          </p:nvSpPr>
          <p:spPr bwMode="auto">
            <a:xfrm>
              <a:off x="838200" y="3581400"/>
              <a:ext cx="1676400" cy="1600200"/>
            </a:xfrm>
            <a:prstGeom prst="ellips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</a:endParaRPr>
            </a:p>
          </p:txBody>
        </p:sp>
        <p:cxnSp>
          <p:nvCxnSpPr>
            <p:cNvPr id="4" name="Straight Connector 3"/>
            <p:cNvCxnSpPr>
              <a:stCxn id="2" idx="7"/>
            </p:cNvCxnSpPr>
            <p:nvPr/>
          </p:nvCxnSpPr>
          <p:spPr bwMode="auto">
            <a:xfrm flipH="1">
              <a:off x="1066800" y="3815744"/>
              <a:ext cx="1202297" cy="1061056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2519468" y="3429000"/>
            <a:ext cx="1676400" cy="1600200"/>
            <a:chOff x="838200" y="3581400"/>
            <a:chExt cx="1676400" cy="1600200"/>
          </a:xfrm>
        </p:grpSpPr>
        <p:sp>
          <p:nvSpPr>
            <p:cNvPr id="10" name="Oval 9"/>
            <p:cNvSpPr/>
            <p:nvPr/>
          </p:nvSpPr>
          <p:spPr bwMode="auto">
            <a:xfrm>
              <a:off x="838200" y="3581400"/>
              <a:ext cx="1676400" cy="1600200"/>
            </a:xfrm>
            <a:prstGeom prst="ellips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</a:endParaRPr>
            </a:p>
          </p:txBody>
        </p:sp>
        <p:cxnSp>
          <p:nvCxnSpPr>
            <p:cNvPr id="11" name="Straight Connector 10"/>
            <p:cNvCxnSpPr>
              <a:stCxn id="10" idx="7"/>
            </p:cNvCxnSpPr>
            <p:nvPr/>
          </p:nvCxnSpPr>
          <p:spPr bwMode="auto">
            <a:xfrm flipH="1">
              <a:off x="1066800" y="3815744"/>
              <a:ext cx="1202297" cy="1061056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4267200" y="3352800"/>
            <a:ext cx="1676400" cy="1600200"/>
            <a:chOff x="838200" y="3581400"/>
            <a:chExt cx="1676400" cy="1600200"/>
          </a:xfrm>
        </p:grpSpPr>
        <p:sp>
          <p:nvSpPr>
            <p:cNvPr id="13" name="Oval 12"/>
            <p:cNvSpPr/>
            <p:nvPr/>
          </p:nvSpPr>
          <p:spPr bwMode="auto">
            <a:xfrm>
              <a:off x="838200" y="3581400"/>
              <a:ext cx="1676400" cy="1600200"/>
            </a:xfrm>
            <a:prstGeom prst="ellips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</a:endParaRPr>
            </a:p>
          </p:txBody>
        </p:sp>
        <p:cxnSp>
          <p:nvCxnSpPr>
            <p:cNvPr id="14" name="Straight Connector 13"/>
            <p:cNvCxnSpPr>
              <a:stCxn id="13" idx="7"/>
            </p:cNvCxnSpPr>
            <p:nvPr/>
          </p:nvCxnSpPr>
          <p:spPr bwMode="auto">
            <a:xfrm flipH="1">
              <a:off x="1066800" y="3815744"/>
              <a:ext cx="1202297" cy="1061056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5064866" y="2019300"/>
            <a:ext cx="1676400" cy="1600200"/>
            <a:chOff x="838200" y="3581400"/>
            <a:chExt cx="1676400" cy="1600200"/>
          </a:xfrm>
        </p:grpSpPr>
        <p:sp>
          <p:nvSpPr>
            <p:cNvPr id="16" name="Oval 15"/>
            <p:cNvSpPr/>
            <p:nvPr/>
          </p:nvSpPr>
          <p:spPr bwMode="auto">
            <a:xfrm>
              <a:off x="838200" y="3581400"/>
              <a:ext cx="1676400" cy="1600200"/>
            </a:xfrm>
            <a:prstGeom prst="ellips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</a:endParaRPr>
            </a:p>
          </p:txBody>
        </p:sp>
        <p:cxnSp>
          <p:nvCxnSpPr>
            <p:cNvPr id="17" name="Straight Connector 16"/>
            <p:cNvCxnSpPr>
              <a:stCxn id="16" idx="7"/>
            </p:cNvCxnSpPr>
            <p:nvPr/>
          </p:nvCxnSpPr>
          <p:spPr bwMode="auto">
            <a:xfrm flipH="1">
              <a:off x="1066800" y="3815744"/>
              <a:ext cx="1202297" cy="1061056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421777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99ED7-46F0-9A82-15D8-48F95A0C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FF33"/>
                </a:solidFill>
              </a:rPr>
              <a:t>Current state of MPRI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25919A-CFCF-C180-650E-B0970424E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10" y="1232728"/>
            <a:ext cx="3006130" cy="4006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1BEA5-24EB-781E-808E-B5F367EBE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295400"/>
            <a:ext cx="5255160" cy="394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1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-152400"/>
            <a:ext cx="7848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66FF33"/>
                </a:solidFill>
              </a:rPr>
              <a:t>History of support staff: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610600" cy="5867400"/>
          </a:xfrm>
        </p:spPr>
        <p:txBody>
          <a:bodyPr/>
          <a:lstStyle/>
          <a:p>
            <a:pPr eaLnBrk="1" hangingPunct="1">
              <a:buFont typeface="Wingdings" pitchFamily="-110" charset="2"/>
              <a:buChar char="n"/>
              <a:defRPr/>
            </a:pPr>
            <a:r>
              <a:rPr lang="en-US" altLang="en-US" dirty="0"/>
              <a:t>LENS: was born within a research facility with O(120) technical staff with expertise in:</a:t>
            </a:r>
          </a:p>
          <a:p>
            <a:pPr lvl="1" eaLnBrk="1" hangingPunct="1">
              <a:buFont typeface="Wingdings" pitchFamily="-110" charset="2"/>
              <a:buChar char="n"/>
              <a:defRPr/>
            </a:pPr>
            <a:r>
              <a:rPr lang="en-US" altLang="en-US" dirty="0"/>
              <a:t>Accelerator design/construction/operation</a:t>
            </a:r>
          </a:p>
          <a:p>
            <a:pPr lvl="1" eaLnBrk="1" hangingPunct="1">
              <a:buFont typeface="Wingdings" pitchFamily="-110" charset="2"/>
              <a:buChar char="n"/>
              <a:defRPr/>
            </a:pPr>
            <a:r>
              <a:rPr lang="en-US" altLang="en-US" dirty="0"/>
              <a:t>RF and electronics engineering</a:t>
            </a:r>
          </a:p>
          <a:p>
            <a:pPr lvl="1" eaLnBrk="1" hangingPunct="1">
              <a:buFont typeface="Wingdings" pitchFamily="-110" charset="2"/>
              <a:buChar char="n"/>
              <a:defRPr/>
            </a:pPr>
            <a:r>
              <a:rPr lang="en-US" altLang="en-US" dirty="0"/>
              <a:t> Cryogenic/Radiation safety and other expertise</a:t>
            </a:r>
          </a:p>
          <a:p>
            <a:pPr eaLnBrk="1" hangingPunct="1">
              <a:buFont typeface="Wingdings" pitchFamily="-110" charset="2"/>
              <a:buChar char="n"/>
              <a:defRPr/>
            </a:pPr>
            <a:r>
              <a:rPr lang="en-US" altLang="en-US" dirty="0"/>
              <a:t>Reduced to a skeleton crew of 3 with support from various retirees upon MPRI closure.</a:t>
            </a:r>
          </a:p>
          <a:p>
            <a:pPr eaLnBrk="1" hangingPunct="1">
              <a:buFont typeface="Wingdings" pitchFamily="-110" charset="2"/>
              <a:buChar char="n"/>
              <a:defRPr/>
            </a:pPr>
            <a:r>
              <a:rPr lang="en-US" altLang="en-US" dirty="0"/>
              <a:t>Those 3 have retired just before/after COVID-19 and LENS has not operated since March 2020.</a:t>
            </a:r>
          </a:p>
        </p:txBody>
      </p:sp>
    </p:spTree>
    <p:extLst>
      <p:ext uri="{BB962C8B-B14F-4D97-AF65-F5344CB8AC3E}">
        <p14:creationId xmlns:p14="http://schemas.microsoft.com/office/powerpoint/2010/main" val="1034551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50451-BC30-1E3A-C599-BC8D0F6B0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>
                <a:solidFill>
                  <a:srgbClr val="66FF33"/>
                </a:solidFill>
              </a:rPr>
              <a:t>Thanks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48CFB-BFD9-4191-D160-503378EFE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4114800" cy="4906963"/>
          </a:xfrm>
        </p:spPr>
        <p:txBody>
          <a:bodyPr/>
          <a:lstStyle/>
          <a:p>
            <a:r>
              <a:rPr lang="en-US" sz="2000" dirty="0"/>
              <a:t>Daniel Loveless</a:t>
            </a:r>
          </a:p>
          <a:p>
            <a:r>
              <a:rPr lang="en-US" sz="2000" dirty="0"/>
              <a:t>Mike Snow</a:t>
            </a:r>
          </a:p>
          <a:p>
            <a:r>
              <a:rPr lang="en-US" sz="2000" b="1" dirty="0">
                <a:solidFill>
                  <a:srgbClr val="66FF33"/>
                </a:solidFill>
              </a:rPr>
              <a:t>Roger </a:t>
            </a:r>
            <a:r>
              <a:rPr lang="en-US" sz="2000" b="1" dirty="0" err="1">
                <a:solidFill>
                  <a:srgbClr val="66FF33"/>
                </a:solidFill>
              </a:rPr>
              <a:t>Pynn</a:t>
            </a:r>
            <a:r>
              <a:rPr lang="en-US" sz="2000" b="1" dirty="0">
                <a:solidFill>
                  <a:srgbClr val="66FF33"/>
                </a:solidFill>
              </a:rPr>
              <a:t>**</a:t>
            </a:r>
          </a:p>
          <a:p>
            <a:r>
              <a:rPr lang="en-US" sz="2000" dirty="0"/>
              <a:t>Paul Sokol</a:t>
            </a:r>
          </a:p>
          <a:p>
            <a:r>
              <a:rPr lang="en-US" sz="2000" dirty="0"/>
              <a:t>Helmut Kaiser</a:t>
            </a:r>
          </a:p>
          <a:p>
            <a:r>
              <a:rPr lang="en-US" sz="2000" dirty="0"/>
              <a:t>Dobrin </a:t>
            </a:r>
            <a:r>
              <a:rPr lang="en-US" sz="2000" dirty="0" err="1"/>
              <a:t>Bossev</a:t>
            </a:r>
            <a:endParaRPr lang="en-US" sz="2000" dirty="0"/>
          </a:p>
          <a:p>
            <a:r>
              <a:rPr lang="en-US" sz="2000" b="1" dirty="0">
                <a:solidFill>
                  <a:srgbClr val="66FF33"/>
                </a:solidFill>
              </a:rPr>
              <a:t>Tom </a:t>
            </a:r>
            <a:r>
              <a:rPr lang="en-US" sz="2000" b="1" dirty="0" err="1">
                <a:solidFill>
                  <a:srgbClr val="66FF33"/>
                </a:solidFill>
              </a:rPr>
              <a:t>Rinckel</a:t>
            </a:r>
            <a:r>
              <a:rPr lang="en-US" sz="2000" b="1" dirty="0">
                <a:solidFill>
                  <a:srgbClr val="66FF33"/>
                </a:solidFill>
              </a:rPr>
              <a:t>**</a:t>
            </a:r>
          </a:p>
          <a:p>
            <a:r>
              <a:rPr lang="en-US" sz="2000" b="1" dirty="0">
                <a:solidFill>
                  <a:srgbClr val="66FF33"/>
                </a:solidFill>
              </a:rPr>
              <a:t>Tom Todd**</a:t>
            </a:r>
          </a:p>
          <a:p>
            <a:r>
              <a:rPr lang="en-US" sz="2000" b="1" dirty="0">
                <a:solidFill>
                  <a:srgbClr val="66FF33"/>
                </a:solidFill>
              </a:rPr>
              <a:t>Jak </a:t>
            </a:r>
            <a:r>
              <a:rPr lang="en-US" sz="2000" b="1" dirty="0" err="1">
                <a:solidFill>
                  <a:srgbClr val="66FF33"/>
                </a:solidFill>
              </a:rPr>
              <a:t>Doskow</a:t>
            </a:r>
            <a:r>
              <a:rPr lang="en-US" sz="2000" b="1" dirty="0">
                <a:solidFill>
                  <a:srgbClr val="66FF33"/>
                </a:solidFill>
              </a:rPr>
              <a:t>**</a:t>
            </a:r>
          </a:p>
          <a:p>
            <a:r>
              <a:rPr lang="en-US" sz="2000" dirty="0"/>
              <a:t>Gerard Visser</a:t>
            </a:r>
          </a:p>
          <a:p>
            <a:r>
              <a:rPr lang="en-US" sz="2000" dirty="0"/>
              <a:t>Mark </a:t>
            </a:r>
            <a:r>
              <a:rPr lang="en-US" sz="2000" dirty="0" err="1"/>
              <a:t>Luxnut</a:t>
            </a:r>
            <a:endParaRPr lang="en-US" sz="2000" dirty="0"/>
          </a:p>
          <a:p>
            <a:r>
              <a:rPr lang="en-US" sz="2000" dirty="0"/>
              <a:t>John Ostler</a:t>
            </a:r>
          </a:p>
          <a:p>
            <a:r>
              <a:rPr lang="en-US" sz="2000" dirty="0" err="1"/>
              <a:t>Laddie</a:t>
            </a:r>
            <a:r>
              <a:rPr lang="en-US" sz="2000" dirty="0"/>
              <a:t> </a:t>
            </a:r>
            <a:r>
              <a:rPr lang="en-US" sz="2000" dirty="0" err="1"/>
              <a:t>Derenchuk</a:t>
            </a:r>
            <a:endParaRPr lang="en-US" sz="2000" dirty="0"/>
          </a:p>
          <a:p>
            <a:r>
              <a:rPr lang="en-US" sz="2000" dirty="0"/>
              <a:t>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1A46F3-613E-138F-15F6-B4F7C70E06F2}"/>
              </a:ext>
            </a:extLst>
          </p:cNvPr>
          <p:cNvSpPr txBox="1">
            <a:spLocks/>
          </p:cNvSpPr>
          <p:nvPr/>
        </p:nvSpPr>
        <p:spPr bwMode="auto">
          <a:xfrm>
            <a:off x="5029200" y="1295400"/>
            <a:ext cx="3200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2000" kern="0" dirty="0"/>
              <a:t>Many many students and postdocs:</a:t>
            </a:r>
          </a:p>
          <a:p>
            <a:r>
              <a:rPr lang="en-US" sz="2000" b="1" kern="0" dirty="0">
                <a:solidFill>
                  <a:srgbClr val="66FF33"/>
                </a:solidFill>
              </a:rPr>
              <a:t>Sam McKay**</a:t>
            </a:r>
          </a:p>
          <a:p>
            <a:r>
              <a:rPr lang="en-US" sz="2000" b="1" kern="0" dirty="0">
                <a:solidFill>
                  <a:srgbClr val="66FF33"/>
                </a:solidFill>
              </a:rPr>
              <a:t>Steve Parnell**</a:t>
            </a:r>
          </a:p>
          <a:p>
            <a:r>
              <a:rPr lang="en-US" sz="2000" b="1" kern="0" dirty="0">
                <a:solidFill>
                  <a:srgbClr val="66FF33"/>
                </a:solidFill>
              </a:rPr>
              <a:t>Steve Kuhn **</a:t>
            </a:r>
          </a:p>
          <a:p>
            <a:r>
              <a:rPr lang="en-US" sz="2000" b="1" kern="0" dirty="0" err="1">
                <a:solidFill>
                  <a:srgbClr val="66FF33"/>
                </a:solidFill>
              </a:rPr>
              <a:t>Fankang</a:t>
            </a:r>
            <a:r>
              <a:rPr lang="en-US" sz="2000" b="1" kern="0" dirty="0">
                <a:solidFill>
                  <a:srgbClr val="66FF33"/>
                </a:solidFill>
              </a:rPr>
              <a:t> Li**</a:t>
            </a:r>
          </a:p>
          <a:p>
            <a:r>
              <a:rPr lang="en-US" sz="2000" b="1" kern="0" dirty="0" err="1">
                <a:solidFill>
                  <a:srgbClr val="66FF33"/>
                </a:solidFill>
              </a:rPr>
              <a:t>Jaizhou</a:t>
            </a:r>
            <a:r>
              <a:rPr lang="en-US" sz="2000" b="1" kern="0" dirty="0">
                <a:solidFill>
                  <a:srgbClr val="66FF33"/>
                </a:solidFill>
              </a:rPr>
              <a:t> Shen**</a:t>
            </a:r>
          </a:p>
          <a:p>
            <a:r>
              <a:rPr lang="en-US" sz="2000" kern="0" dirty="0"/>
              <a:t>Paul </a:t>
            </a:r>
            <a:r>
              <a:rPr lang="en-US" sz="2000" kern="0" dirty="0" err="1"/>
              <a:t>Stonaha</a:t>
            </a:r>
            <a:endParaRPr lang="en-US" sz="2000" kern="0" dirty="0"/>
          </a:p>
          <a:p>
            <a:r>
              <a:rPr lang="en-US" sz="2000" kern="0" dirty="0"/>
              <a:t>Rana </a:t>
            </a:r>
            <a:r>
              <a:rPr lang="en-US" sz="2000" kern="0" dirty="0" err="1"/>
              <a:t>Ashkar</a:t>
            </a:r>
            <a:endParaRPr lang="en-US" sz="2000" kern="0" dirty="0"/>
          </a:p>
          <a:p>
            <a:r>
              <a:rPr lang="en-US" sz="2000" kern="0" dirty="0"/>
              <a:t>T. Wang</a:t>
            </a:r>
          </a:p>
          <a:p>
            <a:r>
              <a:rPr lang="en-US" sz="2000" kern="0" dirty="0"/>
              <a:t>A. Washington</a:t>
            </a:r>
          </a:p>
          <a:p>
            <a:r>
              <a:rPr lang="en-US" sz="2000" kern="0" dirty="0"/>
              <a:t>…</a:t>
            </a:r>
          </a:p>
          <a:p>
            <a:endParaRPr lang="en-US" sz="20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B9E5C0-D10A-4518-ABC0-8F606A79D865}"/>
              </a:ext>
            </a:extLst>
          </p:cNvPr>
          <p:cNvSpPr txBox="1"/>
          <p:nvPr/>
        </p:nvSpPr>
        <p:spPr>
          <a:xfrm>
            <a:off x="4572000" y="57150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6FF33"/>
                </a:solidFill>
              </a:rPr>
              <a:t>**Key folks who kept us productive in lean years.</a:t>
            </a:r>
          </a:p>
        </p:txBody>
      </p:sp>
    </p:spTree>
    <p:extLst>
      <p:ext uri="{BB962C8B-B14F-4D97-AF65-F5344CB8AC3E}">
        <p14:creationId xmlns:p14="http://schemas.microsoft.com/office/powerpoint/2010/main" val="98258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-152400"/>
            <a:ext cx="7848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66FF33"/>
                </a:solidFill>
              </a:rPr>
              <a:t>History of support staff: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839200" cy="5867400"/>
          </a:xfrm>
        </p:spPr>
        <p:txBody>
          <a:bodyPr/>
          <a:lstStyle/>
          <a:p>
            <a:pPr eaLnBrk="1" hangingPunct="1">
              <a:buFont typeface="Wingdings" pitchFamily="-110" charset="2"/>
              <a:buChar char="n"/>
              <a:defRPr/>
            </a:pPr>
            <a:r>
              <a:rPr lang="en-US" altLang="en-US" dirty="0"/>
              <a:t>LENS: was born within a research facility with O(120) technical staff with expertise in:</a:t>
            </a:r>
          </a:p>
          <a:p>
            <a:pPr lvl="1" eaLnBrk="1" hangingPunct="1">
              <a:buFont typeface="Wingdings" pitchFamily="-110" charset="2"/>
              <a:buChar char="n"/>
              <a:defRPr/>
            </a:pPr>
            <a:r>
              <a:rPr lang="en-US" altLang="en-US" dirty="0"/>
              <a:t>Accelerator design/construction/operation</a:t>
            </a:r>
          </a:p>
          <a:p>
            <a:pPr lvl="1" eaLnBrk="1" hangingPunct="1">
              <a:buFont typeface="Wingdings" pitchFamily="-110" charset="2"/>
              <a:buChar char="n"/>
              <a:defRPr/>
            </a:pPr>
            <a:r>
              <a:rPr lang="en-US" altLang="en-US" dirty="0"/>
              <a:t>RF and electronics engineering</a:t>
            </a:r>
          </a:p>
          <a:p>
            <a:pPr lvl="1" eaLnBrk="1" hangingPunct="1">
              <a:buFont typeface="Wingdings" pitchFamily="-110" charset="2"/>
              <a:buChar char="n"/>
              <a:defRPr/>
            </a:pPr>
            <a:r>
              <a:rPr lang="en-US" altLang="en-US" dirty="0"/>
              <a:t> Cryogenic/Radiation safety and other expertise</a:t>
            </a:r>
          </a:p>
          <a:p>
            <a:pPr eaLnBrk="1" hangingPunct="1">
              <a:buFont typeface="Wingdings" pitchFamily="-110" charset="2"/>
              <a:buChar char="n"/>
              <a:defRPr/>
            </a:pPr>
            <a:r>
              <a:rPr lang="en-US" altLang="en-US" dirty="0"/>
              <a:t>Reduced to a skeleton crew of 3 with support from various retirees upon MPRI closure.</a:t>
            </a:r>
          </a:p>
          <a:p>
            <a:pPr eaLnBrk="1" hangingPunct="1">
              <a:buFont typeface="Wingdings" pitchFamily="-110" charset="2"/>
              <a:buChar char="n"/>
              <a:defRPr/>
            </a:pPr>
            <a:r>
              <a:rPr lang="en-US" altLang="en-US" dirty="0"/>
              <a:t>Those 3 have retired just before/after COVID-19 and LENS has not operated since March 2020.</a:t>
            </a:r>
          </a:p>
          <a:p>
            <a:pPr eaLnBrk="1" hangingPunct="1">
              <a:buFont typeface="Wingdings" pitchFamily="-110" charset="2"/>
              <a:buChar char="n"/>
              <a:defRPr/>
            </a:pPr>
            <a:r>
              <a:rPr lang="en-US" altLang="en-US" b="1" dirty="0">
                <a:solidFill>
                  <a:srgbClr val="FFFF00"/>
                </a:solidFill>
              </a:rPr>
              <a:t>There is now an effort to revive it with a primary mission in the field of reliable electronics.</a:t>
            </a:r>
          </a:p>
        </p:txBody>
      </p:sp>
    </p:spTree>
    <p:extLst>
      <p:ext uri="{BB962C8B-B14F-4D97-AF65-F5344CB8AC3E}">
        <p14:creationId xmlns:p14="http://schemas.microsoft.com/office/powerpoint/2010/main" val="3711290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50451-BC30-1E3A-C599-BC8D0F6B0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>
                <a:solidFill>
                  <a:srgbClr val="66FF33"/>
                </a:solidFill>
              </a:rPr>
              <a:t>Thanks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48CFB-BFD9-4191-D160-503378EFE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4114800" cy="4906963"/>
          </a:xfrm>
        </p:spPr>
        <p:txBody>
          <a:bodyPr/>
          <a:lstStyle/>
          <a:p>
            <a:r>
              <a:rPr lang="en-US" sz="2000" b="1" dirty="0">
                <a:solidFill>
                  <a:srgbClr val="FFFF00"/>
                </a:solidFill>
              </a:rPr>
              <a:t>Daniel Loveless##</a:t>
            </a:r>
          </a:p>
          <a:p>
            <a:r>
              <a:rPr lang="en-US" sz="2000" dirty="0"/>
              <a:t>Mike Snow</a:t>
            </a:r>
          </a:p>
          <a:p>
            <a:r>
              <a:rPr lang="en-US" sz="2000" b="1" dirty="0">
                <a:solidFill>
                  <a:srgbClr val="66FF33"/>
                </a:solidFill>
              </a:rPr>
              <a:t>Roger </a:t>
            </a:r>
            <a:r>
              <a:rPr lang="en-US" sz="2000" b="1" dirty="0" err="1">
                <a:solidFill>
                  <a:srgbClr val="66FF33"/>
                </a:solidFill>
              </a:rPr>
              <a:t>Pynn</a:t>
            </a:r>
            <a:r>
              <a:rPr lang="en-US" sz="2000" b="1" dirty="0">
                <a:solidFill>
                  <a:srgbClr val="66FF33"/>
                </a:solidFill>
              </a:rPr>
              <a:t>**</a:t>
            </a:r>
          </a:p>
          <a:p>
            <a:r>
              <a:rPr lang="en-US" sz="2000" dirty="0"/>
              <a:t>Paul Sokol</a:t>
            </a:r>
          </a:p>
          <a:p>
            <a:r>
              <a:rPr lang="en-US" sz="2000" dirty="0"/>
              <a:t>Helmut Kaiser</a:t>
            </a:r>
          </a:p>
          <a:p>
            <a:r>
              <a:rPr lang="en-US" sz="2000" dirty="0"/>
              <a:t>Dobrin </a:t>
            </a:r>
            <a:r>
              <a:rPr lang="en-US" sz="2000" dirty="0" err="1"/>
              <a:t>Bossev</a:t>
            </a:r>
            <a:endParaRPr lang="en-US" sz="2000" dirty="0"/>
          </a:p>
          <a:p>
            <a:r>
              <a:rPr lang="en-US" sz="2000" b="1" dirty="0">
                <a:solidFill>
                  <a:srgbClr val="66FF33"/>
                </a:solidFill>
              </a:rPr>
              <a:t>Tom </a:t>
            </a:r>
            <a:r>
              <a:rPr lang="en-US" sz="2000" b="1" dirty="0" err="1">
                <a:solidFill>
                  <a:srgbClr val="FFFF00"/>
                </a:solidFill>
              </a:rPr>
              <a:t>Rinckel</a:t>
            </a:r>
            <a:r>
              <a:rPr lang="en-US" sz="2000" b="1" dirty="0">
                <a:solidFill>
                  <a:srgbClr val="66FF33"/>
                </a:solidFill>
              </a:rPr>
              <a:t>**</a:t>
            </a:r>
          </a:p>
          <a:p>
            <a:r>
              <a:rPr lang="en-US" sz="2000" b="1" dirty="0">
                <a:solidFill>
                  <a:srgbClr val="66FF33"/>
                </a:solidFill>
              </a:rPr>
              <a:t>Tom Todd**</a:t>
            </a:r>
          </a:p>
          <a:p>
            <a:r>
              <a:rPr lang="en-US" sz="2000" b="1" dirty="0">
                <a:solidFill>
                  <a:srgbClr val="66FF33"/>
                </a:solidFill>
              </a:rPr>
              <a:t>Jak </a:t>
            </a:r>
            <a:r>
              <a:rPr lang="en-US" sz="2000" b="1" dirty="0" err="1">
                <a:solidFill>
                  <a:srgbClr val="66FF33"/>
                </a:solidFill>
              </a:rPr>
              <a:t>Doskow</a:t>
            </a:r>
            <a:r>
              <a:rPr lang="en-US" sz="2000" b="1" dirty="0">
                <a:solidFill>
                  <a:srgbClr val="66FF33"/>
                </a:solidFill>
              </a:rPr>
              <a:t>**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Gerard Visser##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Mark </a:t>
            </a:r>
            <a:r>
              <a:rPr lang="en-US" sz="2000" b="1" dirty="0" err="1">
                <a:solidFill>
                  <a:srgbClr val="FFFF00"/>
                </a:solidFill>
              </a:rPr>
              <a:t>Luxnut</a:t>
            </a:r>
            <a:r>
              <a:rPr lang="en-US" sz="2000" b="1" dirty="0">
                <a:solidFill>
                  <a:srgbClr val="FFFF00"/>
                </a:solidFill>
              </a:rPr>
              <a:t>##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John Ostler##</a:t>
            </a:r>
          </a:p>
          <a:p>
            <a:r>
              <a:rPr lang="en-US" sz="2000" dirty="0" err="1"/>
              <a:t>Laddie</a:t>
            </a:r>
            <a:r>
              <a:rPr lang="en-US" sz="2000" dirty="0"/>
              <a:t> </a:t>
            </a:r>
            <a:r>
              <a:rPr lang="en-US" sz="2000" dirty="0" err="1"/>
              <a:t>Derenchuk</a:t>
            </a:r>
            <a:endParaRPr lang="en-US" sz="2000" dirty="0"/>
          </a:p>
          <a:p>
            <a:r>
              <a:rPr lang="en-US" sz="2000" dirty="0"/>
              <a:t>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1A46F3-613E-138F-15F6-B4F7C70E06F2}"/>
              </a:ext>
            </a:extLst>
          </p:cNvPr>
          <p:cNvSpPr txBox="1">
            <a:spLocks/>
          </p:cNvSpPr>
          <p:nvPr/>
        </p:nvSpPr>
        <p:spPr bwMode="auto">
          <a:xfrm>
            <a:off x="5029200" y="1295400"/>
            <a:ext cx="3200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2000" kern="0" dirty="0"/>
              <a:t>Many many students and postdocs:</a:t>
            </a:r>
          </a:p>
          <a:p>
            <a:r>
              <a:rPr lang="en-US" sz="2000" b="1" kern="0" dirty="0">
                <a:solidFill>
                  <a:srgbClr val="66FF33"/>
                </a:solidFill>
              </a:rPr>
              <a:t>Sam McKay**</a:t>
            </a:r>
          </a:p>
          <a:p>
            <a:r>
              <a:rPr lang="en-US" sz="2000" b="1" kern="0" dirty="0">
                <a:solidFill>
                  <a:srgbClr val="66FF33"/>
                </a:solidFill>
              </a:rPr>
              <a:t>Steve Parnell**</a:t>
            </a:r>
          </a:p>
          <a:p>
            <a:r>
              <a:rPr lang="en-US" sz="2000" b="1" kern="0" dirty="0">
                <a:solidFill>
                  <a:srgbClr val="66FF33"/>
                </a:solidFill>
              </a:rPr>
              <a:t>Steve Kuhn **</a:t>
            </a:r>
          </a:p>
          <a:p>
            <a:r>
              <a:rPr lang="en-US" sz="2000" b="1" kern="0" dirty="0" err="1">
                <a:solidFill>
                  <a:srgbClr val="66FF33"/>
                </a:solidFill>
              </a:rPr>
              <a:t>Fankang</a:t>
            </a:r>
            <a:r>
              <a:rPr lang="en-US" sz="2000" b="1" kern="0" dirty="0">
                <a:solidFill>
                  <a:srgbClr val="66FF33"/>
                </a:solidFill>
              </a:rPr>
              <a:t> Li**</a:t>
            </a:r>
          </a:p>
          <a:p>
            <a:r>
              <a:rPr lang="en-US" sz="2000" b="1" kern="0" dirty="0" err="1">
                <a:solidFill>
                  <a:srgbClr val="66FF33"/>
                </a:solidFill>
              </a:rPr>
              <a:t>Jaizhou</a:t>
            </a:r>
            <a:r>
              <a:rPr lang="en-US" sz="2000" b="1" kern="0" dirty="0">
                <a:solidFill>
                  <a:srgbClr val="66FF33"/>
                </a:solidFill>
              </a:rPr>
              <a:t> Shen**</a:t>
            </a:r>
          </a:p>
          <a:p>
            <a:r>
              <a:rPr lang="en-US" sz="2000" kern="0" dirty="0"/>
              <a:t>Paul </a:t>
            </a:r>
            <a:r>
              <a:rPr lang="en-US" sz="2000" kern="0" dirty="0" err="1"/>
              <a:t>Stonaha</a:t>
            </a:r>
            <a:endParaRPr lang="en-US" sz="2000" kern="0" dirty="0"/>
          </a:p>
          <a:p>
            <a:r>
              <a:rPr lang="en-US" sz="2000" kern="0" dirty="0"/>
              <a:t>Rana </a:t>
            </a:r>
            <a:r>
              <a:rPr lang="en-US" sz="2000" kern="0" dirty="0" err="1"/>
              <a:t>Ashkar</a:t>
            </a:r>
            <a:endParaRPr lang="en-US" sz="2000" kern="0" dirty="0"/>
          </a:p>
          <a:p>
            <a:r>
              <a:rPr lang="en-US" sz="2000" kern="0" dirty="0"/>
              <a:t>T. Wang</a:t>
            </a:r>
          </a:p>
          <a:p>
            <a:r>
              <a:rPr lang="en-US" sz="2000" kern="0" dirty="0"/>
              <a:t>A. Washington </a:t>
            </a:r>
          </a:p>
          <a:p>
            <a:r>
              <a:rPr lang="en-US" sz="2000" kern="0" dirty="0"/>
              <a:t>…</a:t>
            </a:r>
          </a:p>
          <a:p>
            <a:endParaRPr lang="en-US" sz="20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55198-8C74-7730-9BE5-4372A445B778}"/>
              </a:ext>
            </a:extLst>
          </p:cNvPr>
          <p:cNvSpPr txBox="1"/>
          <p:nvPr/>
        </p:nvSpPr>
        <p:spPr>
          <a:xfrm>
            <a:off x="4419600" y="5821363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## Folks working on bringing LENS back online.</a:t>
            </a:r>
          </a:p>
        </p:txBody>
      </p:sp>
    </p:spTree>
    <p:extLst>
      <p:ext uri="{BB962C8B-B14F-4D97-AF65-F5344CB8AC3E}">
        <p14:creationId xmlns:p14="http://schemas.microsoft.com/office/powerpoint/2010/main" val="2735452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3999" cy="6836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670" y="3124200"/>
            <a:ext cx="4243329" cy="319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53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ACEE4A-8237-E658-B5FD-693B1CA10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0" y="76200"/>
            <a:ext cx="7239000" cy="125527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 Center for Reliable and Trusted Electronics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Workforce Ecosystem for Radiation-Tolerant Microelectronics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5C4D16-E0DD-AEDD-19AE-15F82E2A534F}"/>
              </a:ext>
            </a:extLst>
          </p:cNvPr>
          <p:cNvSpPr txBox="1">
            <a:spLocks/>
          </p:cNvSpPr>
          <p:nvPr/>
        </p:nvSpPr>
        <p:spPr>
          <a:xfrm>
            <a:off x="-116168" y="1828800"/>
            <a:ext cx="4814777" cy="453517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sz="2000" b="0" i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600075" lvl="1" indent="-257175">
              <a:lnSpc>
                <a:spcPct val="120000"/>
              </a:lnSpc>
              <a:buFont typeface="+mj-lt"/>
              <a:buAutoNum type="arabicPeriod"/>
            </a:pPr>
            <a:r>
              <a:rPr lang="en-US" sz="1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 relevant radiation and reliability failure mechanisms in emerging technologies (i.e., physics of failure)</a:t>
            </a:r>
          </a:p>
          <a:p>
            <a:pPr marL="600075" lvl="1" indent="-257175">
              <a:lnSpc>
                <a:spcPct val="120000"/>
              </a:lnSpc>
              <a:buFont typeface="+mj-lt"/>
              <a:buAutoNum type="arabicPeriod"/>
            </a:pPr>
            <a:r>
              <a:rPr lang="en-US" sz="1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modeling and simulation methods appropriate for emerging technologies (e.g., highly integrated heterogeneous devices, nonvolatile memories)</a:t>
            </a:r>
          </a:p>
          <a:p>
            <a:pPr marL="600075" lvl="1" indent="-257175">
              <a:lnSpc>
                <a:spcPct val="120000"/>
              </a:lnSpc>
              <a:buFont typeface="+mj-lt"/>
              <a:buAutoNum type="arabicPeriod"/>
            </a:pPr>
            <a:r>
              <a:rPr lang="en-US" sz="1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radiation-hardened (RH) solutions for DoD applications</a:t>
            </a:r>
          </a:p>
          <a:p>
            <a:pPr marL="600075" lvl="1" indent="-257175">
              <a:lnSpc>
                <a:spcPct val="120000"/>
              </a:lnSpc>
              <a:buFont typeface="+mj-lt"/>
              <a:buAutoNum type="arabicPeriod"/>
            </a:pPr>
            <a:r>
              <a:rPr lang="en-US" sz="1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independent verification and validation (V&amp;V) approaches for high-reliability systems</a:t>
            </a:r>
          </a:p>
          <a:p>
            <a:pPr marL="600075" lvl="1" indent="-257175">
              <a:lnSpc>
                <a:spcPct val="120000"/>
              </a:lnSpc>
              <a:buFont typeface="+mj-lt"/>
              <a:buAutoNum type="arabicPeriod"/>
            </a:pPr>
            <a:r>
              <a:rPr lang="en-US" sz="1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and enhance radiation-testing infrastructure</a:t>
            </a:r>
            <a:r>
              <a:rPr lang="en-US" sz="1600" kern="0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</a:p>
          <a:p>
            <a:pPr marL="342900" lvl="1">
              <a:lnSpc>
                <a:spcPct val="120000"/>
              </a:lnSpc>
            </a:pPr>
            <a:endParaRPr lang="en-US" sz="16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>
              <a:lnSpc>
                <a:spcPct val="120000"/>
              </a:lnSpc>
            </a:pPr>
            <a:r>
              <a:rPr lang="en-US" sz="1600" b="1" kern="0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This is where LENS comes in</a:t>
            </a:r>
          </a:p>
          <a:p>
            <a:pPr>
              <a:lnSpc>
                <a:spcPct val="120000"/>
              </a:lnSpc>
            </a:pPr>
            <a:endParaRPr lang="en-US" sz="16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C149C9C-1CFD-EC9D-C436-7FCCA227C3AB}"/>
              </a:ext>
            </a:extLst>
          </p:cNvPr>
          <p:cNvSpPr txBox="1"/>
          <p:nvPr/>
        </p:nvSpPr>
        <p:spPr>
          <a:xfrm>
            <a:off x="354301" y="1455417"/>
            <a:ext cx="5366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Objectives: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089638-656F-920C-C705-8D6E9F81C3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1962" y="6559761"/>
            <a:ext cx="7560076" cy="366183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</a:rPr>
              <a:t>Distribution Statement A: Approved for public release. Distribution is unlimited.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C983AC-FDDF-AF19-B2B0-A533BEF64B61}"/>
              </a:ext>
            </a:extLst>
          </p:cNvPr>
          <p:cNvGrpSpPr>
            <a:grpSpLocks noChangeAspect="1"/>
          </p:cNvGrpSpPr>
          <p:nvPr/>
        </p:nvGrpSpPr>
        <p:grpSpPr>
          <a:xfrm>
            <a:off x="5210925" y="1281721"/>
            <a:ext cx="3856875" cy="3137879"/>
            <a:chOff x="4626725" y="1142885"/>
            <a:chExt cx="2827383" cy="2300304"/>
          </a:xfrm>
        </p:grpSpPr>
        <p:pic>
          <p:nvPicPr>
            <p:cNvPr id="2" name="image1.jpeg">
              <a:extLst>
                <a:ext uri="{FF2B5EF4-FFF2-40B4-BE49-F238E27FC236}">
                  <a16:creationId xmlns:a16="http://schemas.microsoft.com/office/drawing/2014/main" id="{B4A2D093-CB7B-5366-C217-57435CAB2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258" t="1812" r="-2258" b="1812"/>
            <a:stretch/>
          </p:blipFill>
          <p:spPr>
            <a:xfrm>
              <a:off x="5447509" y="1142885"/>
              <a:ext cx="1146828" cy="6168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chemeClr val="bg1">
                  <a:alpha val="30000"/>
                </a:schemeClr>
              </a:outerShdw>
            </a:effectLst>
            <a:scene3d>
              <a:camera prst="obliqueTopRight"/>
              <a:lightRig rig="threePt" dir="t"/>
            </a:scene3d>
            <a:sp3d contourW="6350" prstMaterial="matte">
              <a:contourClr>
                <a:srgbClr val="969696"/>
              </a:contourClr>
            </a:sp3d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2DA9438-983C-2244-1125-5E1517661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3831" t="-957" r="-4603" b="957"/>
            <a:stretch/>
          </p:blipFill>
          <p:spPr>
            <a:xfrm>
              <a:off x="4626725" y="1707245"/>
              <a:ext cx="731520" cy="7315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chemeClr val="bg1">
                  <a:alpha val="30000"/>
                </a:schemeClr>
              </a:outerShdw>
            </a:effectLst>
            <a:scene3d>
              <a:camera prst="obliqueTopRight"/>
              <a:lightRig rig="threePt" dir="t"/>
            </a:scene3d>
            <a:sp3d contourW="6350" prstMaterial="matte">
              <a:contourClr>
                <a:srgbClr val="969696"/>
              </a:contourClr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7ECF27-4ED2-1F3F-50E7-A1E68A593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5846" b="13269"/>
            <a:stretch/>
          </p:blipFill>
          <p:spPr>
            <a:xfrm>
              <a:off x="5183146" y="2714020"/>
              <a:ext cx="898230" cy="7291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obliqueTopRight"/>
              <a:lightRig rig="threePt" dir="t"/>
            </a:scene3d>
            <a:sp3d contourW="6350" prstMaterial="matte">
              <a:contourClr>
                <a:srgbClr val="969696"/>
              </a:contourClr>
            </a:sp3d>
          </p:spPr>
        </p:pic>
        <p:pic>
          <p:nvPicPr>
            <p:cNvPr id="8" name="Picture 7" descr="A person standing in front of a machine&#10;&#10;Description automatically generated">
              <a:extLst>
                <a:ext uri="{FF2B5EF4-FFF2-40B4-BE49-F238E27FC236}">
                  <a16:creationId xmlns:a16="http://schemas.microsoft.com/office/drawing/2014/main" id="{110E2DC9-7209-EDB8-ABB6-12D3979F4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113" t="23274" r="4553"/>
            <a:stretch/>
          </p:blipFill>
          <p:spPr>
            <a:xfrm>
              <a:off x="6133044" y="1870920"/>
              <a:ext cx="1321064" cy="10216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obliqueTopRight"/>
              <a:lightRig rig="threePt" dir="t"/>
            </a:scene3d>
            <a:sp3d contourW="6350" prstMaterial="matte">
              <a:contourClr>
                <a:srgbClr val="969696"/>
              </a:contourClr>
            </a:sp3d>
          </p:spPr>
        </p:pic>
        <p:sp>
          <p:nvSpPr>
            <p:cNvPr id="9" name="Bent Arrow 8">
              <a:extLst>
                <a:ext uri="{FF2B5EF4-FFF2-40B4-BE49-F238E27FC236}">
                  <a16:creationId xmlns:a16="http://schemas.microsoft.com/office/drawing/2014/main" id="{8DBA39CD-E6D1-5E20-37C9-CA368DCDE6B3}"/>
                </a:ext>
              </a:extLst>
            </p:cNvPr>
            <p:cNvSpPr/>
            <p:nvPr/>
          </p:nvSpPr>
          <p:spPr>
            <a:xfrm rot="13125937" flipV="1">
              <a:off x="6541195" y="1482990"/>
              <a:ext cx="413383" cy="240290"/>
            </a:xfrm>
            <a:prstGeom prst="bentArrow">
              <a:avLst>
                <a:gd name="adj1" fmla="val 25258"/>
                <a:gd name="adj2" fmla="val 25000"/>
                <a:gd name="adj3" fmla="val 25000"/>
                <a:gd name="adj4" fmla="val 8762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Bent Arrow 9">
              <a:extLst>
                <a:ext uri="{FF2B5EF4-FFF2-40B4-BE49-F238E27FC236}">
                  <a16:creationId xmlns:a16="http://schemas.microsoft.com/office/drawing/2014/main" id="{FEA10CF9-B0C5-E1E3-BE19-E1DC4918053A}"/>
                </a:ext>
              </a:extLst>
            </p:cNvPr>
            <p:cNvSpPr/>
            <p:nvPr/>
          </p:nvSpPr>
          <p:spPr>
            <a:xfrm rot="7586067" flipV="1">
              <a:off x="4994973" y="1409034"/>
              <a:ext cx="413383" cy="240290"/>
            </a:xfrm>
            <a:prstGeom prst="bentArrow">
              <a:avLst>
                <a:gd name="adj1" fmla="val 25258"/>
                <a:gd name="adj2" fmla="val 25000"/>
                <a:gd name="adj3" fmla="val 25000"/>
                <a:gd name="adj4" fmla="val 8762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Bent Arrow 10">
              <a:extLst>
                <a:ext uri="{FF2B5EF4-FFF2-40B4-BE49-F238E27FC236}">
                  <a16:creationId xmlns:a16="http://schemas.microsoft.com/office/drawing/2014/main" id="{6DE04B63-C5EC-9B05-3C25-7E4A93FAE37C}"/>
                </a:ext>
              </a:extLst>
            </p:cNvPr>
            <p:cNvSpPr/>
            <p:nvPr/>
          </p:nvSpPr>
          <p:spPr>
            <a:xfrm rot="1534869" flipV="1">
              <a:off x="4793935" y="2522175"/>
              <a:ext cx="413383" cy="240290"/>
            </a:xfrm>
            <a:prstGeom prst="bentArrow">
              <a:avLst>
                <a:gd name="adj1" fmla="val 25258"/>
                <a:gd name="adj2" fmla="val 25000"/>
                <a:gd name="adj3" fmla="val 25000"/>
                <a:gd name="adj4" fmla="val 8762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Bent Arrow 11">
              <a:extLst>
                <a:ext uri="{FF2B5EF4-FFF2-40B4-BE49-F238E27FC236}">
                  <a16:creationId xmlns:a16="http://schemas.microsoft.com/office/drawing/2014/main" id="{302663EC-061F-C7DC-2CDF-BD776DEF48E5}"/>
                </a:ext>
              </a:extLst>
            </p:cNvPr>
            <p:cNvSpPr/>
            <p:nvPr/>
          </p:nvSpPr>
          <p:spPr>
            <a:xfrm rot="18895463" flipV="1">
              <a:off x="6137286" y="2903231"/>
              <a:ext cx="413383" cy="240290"/>
            </a:xfrm>
            <a:prstGeom prst="bentArrow">
              <a:avLst>
                <a:gd name="adj1" fmla="val 25258"/>
                <a:gd name="adj2" fmla="val 25000"/>
                <a:gd name="adj3" fmla="val 25000"/>
                <a:gd name="adj4" fmla="val 8762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FB4D993-C6BB-B23A-3862-F692662FFD07}"/>
              </a:ext>
            </a:extLst>
          </p:cNvPr>
          <p:cNvSpPr txBox="1"/>
          <p:nvPr/>
        </p:nvSpPr>
        <p:spPr>
          <a:xfrm>
            <a:off x="4765493" y="4307535"/>
            <a:ext cx="44973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lvl="1"/>
            <a:r>
              <a:rPr lang="en-US" sz="14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Partners:</a:t>
            </a:r>
          </a:p>
          <a:p>
            <a:pPr marL="230188" lvl="1"/>
            <a:r>
              <a:rPr lang="en-US" sz="14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 </a:t>
            </a:r>
            <a:r>
              <a:rPr lang="en-US" sz="1400" kern="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Luddy</a:t>
            </a:r>
            <a:r>
              <a:rPr lang="en-US" sz="14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School of Informatics, Computing and Engineering (SICE)</a:t>
            </a:r>
          </a:p>
          <a:p>
            <a:pPr marL="230188" lvl="1"/>
            <a:r>
              <a:rPr lang="en-US" sz="14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 Intelligent Systems Engineering (ISE)</a:t>
            </a:r>
          </a:p>
          <a:p>
            <a:pPr marL="230188" lvl="1"/>
            <a:r>
              <a:rPr lang="en-US" sz="14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 Physics and Center for Exploration of Energy in Matter (CEEM)</a:t>
            </a:r>
          </a:p>
          <a:p>
            <a:pPr marL="230188" lvl="1"/>
            <a:r>
              <a:rPr lang="en-US" sz="14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 O'Neill School for Public Policy</a:t>
            </a:r>
          </a:p>
          <a:p>
            <a:pPr marL="230188" lvl="1"/>
            <a:r>
              <a:rPr lang="en-US" sz="14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 Kelley School of Business</a:t>
            </a:r>
          </a:p>
          <a:p>
            <a:pPr marL="230188" lvl="1"/>
            <a:r>
              <a:rPr lang="en-US" sz="14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 Microsystems, LLC</a:t>
            </a:r>
          </a:p>
          <a:p>
            <a:pPr marL="230188" lvl="1"/>
            <a:r>
              <a:rPr lang="en-US" sz="14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Synopsys, Inc.</a:t>
            </a:r>
          </a:p>
        </p:txBody>
      </p:sp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E95D5C60-BD87-04DC-BF80-C7E0D6B327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738" y="3992570"/>
            <a:ext cx="1426524" cy="270819"/>
          </a:xfrm>
          <a:prstGeom prst="rect">
            <a:avLst/>
          </a:prstGeom>
        </p:spPr>
      </p:pic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5F06D4FA-9A5A-19E6-1222-939CD0CE92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76180" y="5624514"/>
            <a:ext cx="405828" cy="274637"/>
          </a:xfrm>
        </p:spPr>
        <p:txBody>
          <a:bodyPr/>
          <a:lstStyle/>
          <a:p>
            <a:fld id="{B542B2B5-AA11-DE49-AFD2-89E86F2D991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2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>
            <a:extLst>
              <a:ext uri="{FF2B5EF4-FFF2-40B4-BE49-F238E27FC236}">
                <a16:creationId xmlns:a16="http://schemas.microsoft.com/office/drawing/2014/main" id="{8DC56C88-8E8E-A199-547E-855A58EA3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2000"/>
            <a:ext cx="8610600" cy="338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2000" b="1" dirty="0">
                <a:cs typeface="Arial"/>
              </a:rPr>
              <a:t>Completed overhaul of all LENS subsystems:  refurbished deionized water cooling system, low / high-vacuum components, HV supplies, entire interlock chain, </a:t>
            </a:r>
            <a:r>
              <a:rPr lang="en-US" altLang="en-US" sz="2000" b="1" kern="0" dirty="0"/>
              <a:t>main klystrons</a:t>
            </a:r>
          </a:p>
          <a:p>
            <a:r>
              <a:rPr lang="en-US" sz="2000" b="1" dirty="0"/>
              <a:t>Primary focus on increasing reliability and (later) output intensity of entire LENS operations:  accelerator, infrastructure, TMRs</a:t>
            </a:r>
          </a:p>
          <a:p>
            <a:r>
              <a:rPr lang="en-US" sz="2000" b="1" dirty="0"/>
              <a:t>System now under high vacuum, new turbo and scroll pump controller</a:t>
            </a:r>
          </a:p>
          <a:p>
            <a:r>
              <a:rPr lang="en-US" sz="2000" b="1" dirty="0"/>
              <a:t>All controls software re-installed, updated, new power backups</a:t>
            </a:r>
          </a:p>
          <a:p>
            <a:r>
              <a:rPr lang="en-US" sz="2000" b="1" dirty="0"/>
              <a:t>All interlocks / redundancy verified and stress tested</a:t>
            </a:r>
          </a:p>
          <a:p>
            <a:r>
              <a:rPr lang="en-US" sz="2000" b="1" dirty="0"/>
              <a:t>Proton ion source has been turned on, currently being optimized</a:t>
            </a:r>
          </a:p>
        </p:txBody>
      </p:sp>
      <p:pic>
        <p:nvPicPr>
          <p:cNvPr id="3" name="Content Placeholder 2" descr="A blueprint of a building&#10;&#10;Description automatically generated">
            <a:extLst>
              <a:ext uri="{FF2B5EF4-FFF2-40B4-BE49-F238E27FC236}">
                <a16:creationId xmlns:a16="http://schemas.microsoft.com/office/drawing/2014/main" id="{CC8A7BA1-EC7F-3BC5-F2BF-3CFC674A08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r="22496"/>
          <a:stretch/>
        </p:blipFill>
        <p:spPr>
          <a:xfrm>
            <a:off x="1143428" y="4022750"/>
            <a:ext cx="3595714" cy="2634232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B9C8AD-7466-0FAF-56AA-66AFD185D391}"/>
              </a:ext>
            </a:extLst>
          </p:cNvPr>
          <p:cNvSpPr txBox="1"/>
          <p:nvPr/>
        </p:nvSpPr>
        <p:spPr>
          <a:xfrm>
            <a:off x="4909035" y="4902656"/>
            <a:ext cx="3517850" cy="175432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New 1150 sq. ft space, secured, fully enclosed, for external users.</a:t>
            </a: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Compliant with all T0238 physical cybersecurity requirements.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DC9130A5-20CA-B189-7981-8BB94259EDF2}"/>
              </a:ext>
            </a:extLst>
          </p:cNvPr>
          <p:cNvSpPr/>
          <p:nvPr/>
        </p:nvSpPr>
        <p:spPr>
          <a:xfrm>
            <a:off x="5093957" y="5654527"/>
            <a:ext cx="978408" cy="24740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4D035D7-2327-BA74-BF41-EFD0DF794C62}"/>
              </a:ext>
            </a:extLst>
          </p:cNvPr>
          <p:cNvCxnSpPr/>
          <p:nvPr/>
        </p:nvCxnSpPr>
        <p:spPr>
          <a:xfrm flipH="1">
            <a:off x="4549250" y="5966607"/>
            <a:ext cx="214602" cy="416679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1BF285-98EC-9957-A38E-C61AB94C2EFA}"/>
              </a:ext>
            </a:extLst>
          </p:cNvPr>
          <p:cNvCxnSpPr>
            <a:cxnSpLocks/>
          </p:cNvCxnSpPr>
          <p:nvPr/>
        </p:nvCxnSpPr>
        <p:spPr>
          <a:xfrm flipV="1">
            <a:off x="4329505" y="6323128"/>
            <a:ext cx="191937" cy="2372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66438AC-02BC-B21F-5076-F4AB8ACCF0EC}"/>
              </a:ext>
            </a:extLst>
          </p:cNvPr>
          <p:cNvCxnSpPr>
            <a:cxnSpLocks/>
          </p:cNvCxnSpPr>
          <p:nvPr/>
        </p:nvCxnSpPr>
        <p:spPr>
          <a:xfrm>
            <a:off x="4419742" y="6305988"/>
            <a:ext cx="8626" cy="353683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2">
            <a:extLst>
              <a:ext uri="{FF2B5EF4-FFF2-40B4-BE49-F238E27FC236}">
                <a16:creationId xmlns:a16="http://schemas.microsoft.com/office/drawing/2014/main" id="{ABC99C9D-9A56-37FC-2121-15F4B0E09B1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09600" y="-152400"/>
            <a:ext cx="7848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66FF33"/>
                </a:solidFill>
              </a:rPr>
              <a:t>LENS Updates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874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67"/>
    </mc:Choice>
    <mc:Fallback xmlns="">
      <p:transition spd="slow" advTm="11596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-76200"/>
            <a:ext cx="7848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0000"/>
                </a:solidFill>
              </a:rPr>
              <a:t>Conclusions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" y="838200"/>
            <a:ext cx="88392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LENS has made several important contributions to the CANS community over last 20 years.</a:t>
            </a:r>
          </a:p>
          <a:p>
            <a:pPr eaLnBrk="1" hangingPunct="1">
              <a:defRPr/>
            </a:pPr>
            <a:r>
              <a:rPr lang="en-US" altLang="en-US" dirty="0"/>
              <a:t>Evolution of the context in which the facility operated provided operational challenges and may serve as an example to others.</a:t>
            </a:r>
          </a:p>
          <a:p>
            <a:pPr eaLnBrk="1" hangingPunct="1">
              <a:defRPr/>
            </a:pPr>
            <a:r>
              <a:rPr lang="en-US" altLang="en-US" dirty="0"/>
              <a:t>New funding for a targeted mission in reliable electronics holds promise for bringing the facility back online within the next year.</a:t>
            </a:r>
          </a:p>
        </p:txBody>
      </p:sp>
    </p:spTree>
    <p:extLst>
      <p:ext uri="{BB962C8B-B14F-4D97-AF65-F5344CB8AC3E}">
        <p14:creationId xmlns:p14="http://schemas.microsoft.com/office/powerpoint/2010/main" val="1929489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50451-BC30-1E3A-C599-BC8D0F6B0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>
                <a:solidFill>
                  <a:srgbClr val="66FF33"/>
                </a:solidFill>
              </a:rPr>
              <a:t>Thanks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48CFB-BFD9-4191-D160-503378EFE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4114800" cy="4906963"/>
          </a:xfrm>
        </p:spPr>
        <p:txBody>
          <a:bodyPr/>
          <a:lstStyle/>
          <a:p>
            <a:r>
              <a:rPr lang="en-US" sz="2000" dirty="0"/>
              <a:t>Daniel Loveless</a:t>
            </a:r>
          </a:p>
          <a:p>
            <a:r>
              <a:rPr lang="en-US" sz="2000" dirty="0"/>
              <a:t>Mike Snow</a:t>
            </a:r>
          </a:p>
          <a:p>
            <a:r>
              <a:rPr lang="en-US" sz="2000" dirty="0"/>
              <a:t>Roger </a:t>
            </a:r>
            <a:r>
              <a:rPr lang="en-US" sz="2000" dirty="0" err="1"/>
              <a:t>Pynn</a:t>
            </a:r>
            <a:endParaRPr lang="en-US" sz="2000" dirty="0"/>
          </a:p>
          <a:p>
            <a:r>
              <a:rPr lang="en-US" sz="2000" dirty="0"/>
              <a:t>Paul Sokol</a:t>
            </a:r>
          </a:p>
          <a:p>
            <a:r>
              <a:rPr lang="en-US" sz="2000" dirty="0"/>
              <a:t>Helmut Kaiser</a:t>
            </a:r>
          </a:p>
          <a:p>
            <a:r>
              <a:rPr lang="en-US" sz="2000" dirty="0"/>
              <a:t>Dobrin </a:t>
            </a:r>
            <a:r>
              <a:rPr lang="en-US" sz="2000" dirty="0" err="1"/>
              <a:t>Bossev</a:t>
            </a:r>
            <a:endParaRPr lang="en-US" sz="2000" dirty="0"/>
          </a:p>
          <a:p>
            <a:r>
              <a:rPr lang="en-US" sz="2000" dirty="0"/>
              <a:t>Tom </a:t>
            </a:r>
            <a:r>
              <a:rPr lang="en-US" sz="2000" dirty="0" err="1"/>
              <a:t>Rinckel</a:t>
            </a:r>
            <a:endParaRPr lang="en-US" sz="2000" dirty="0"/>
          </a:p>
          <a:p>
            <a:r>
              <a:rPr lang="en-US" sz="2000" dirty="0"/>
              <a:t>Tom Todd</a:t>
            </a:r>
          </a:p>
          <a:p>
            <a:r>
              <a:rPr lang="en-US" sz="2000" dirty="0"/>
              <a:t>Jak </a:t>
            </a:r>
            <a:r>
              <a:rPr lang="en-US" sz="2000" dirty="0" err="1"/>
              <a:t>Doskow</a:t>
            </a:r>
            <a:endParaRPr lang="en-US" sz="2000" dirty="0"/>
          </a:p>
          <a:p>
            <a:r>
              <a:rPr lang="en-US" sz="2000" dirty="0"/>
              <a:t>Gerard Visser</a:t>
            </a:r>
          </a:p>
          <a:p>
            <a:r>
              <a:rPr lang="en-US" sz="2000" dirty="0"/>
              <a:t>Mark </a:t>
            </a:r>
            <a:r>
              <a:rPr lang="en-US" sz="2000" dirty="0" err="1"/>
              <a:t>Luxnut</a:t>
            </a:r>
            <a:endParaRPr lang="en-US" sz="2000" dirty="0"/>
          </a:p>
          <a:p>
            <a:r>
              <a:rPr lang="en-US" sz="2000" dirty="0"/>
              <a:t>John Ostler</a:t>
            </a:r>
          </a:p>
          <a:p>
            <a:r>
              <a:rPr lang="en-US" sz="2000" dirty="0" err="1"/>
              <a:t>Laddie</a:t>
            </a:r>
            <a:r>
              <a:rPr lang="en-US" sz="2000" dirty="0"/>
              <a:t> </a:t>
            </a:r>
            <a:r>
              <a:rPr lang="en-US" sz="2000" dirty="0" err="1"/>
              <a:t>Derenchuk</a:t>
            </a:r>
            <a:endParaRPr lang="en-US" sz="2000" dirty="0"/>
          </a:p>
          <a:p>
            <a:r>
              <a:rPr lang="en-US" sz="2000" dirty="0"/>
              <a:t>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1A46F3-613E-138F-15F6-B4F7C70E06F2}"/>
              </a:ext>
            </a:extLst>
          </p:cNvPr>
          <p:cNvSpPr txBox="1">
            <a:spLocks/>
          </p:cNvSpPr>
          <p:nvPr/>
        </p:nvSpPr>
        <p:spPr bwMode="auto">
          <a:xfrm>
            <a:off x="5029200" y="1295400"/>
            <a:ext cx="3200400" cy="528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en-US" sz="2000" kern="0" dirty="0"/>
              <a:t>Many many students and postdocs:</a:t>
            </a:r>
          </a:p>
          <a:p>
            <a:r>
              <a:rPr lang="en-US" sz="2000" kern="0" dirty="0"/>
              <a:t>Sam McKay</a:t>
            </a:r>
          </a:p>
          <a:p>
            <a:r>
              <a:rPr lang="en-US" sz="2000" kern="0" dirty="0"/>
              <a:t>Steve Parnell</a:t>
            </a:r>
          </a:p>
          <a:p>
            <a:r>
              <a:rPr lang="en-US" sz="2000" kern="0" dirty="0"/>
              <a:t>Steve Kuhn </a:t>
            </a:r>
          </a:p>
          <a:p>
            <a:r>
              <a:rPr lang="en-US" sz="2000" kern="0" dirty="0" err="1"/>
              <a:t>Fankang</a:t>
            </a:r>
            <a:r>
              <a:rPr lang="en-US" sz="2000" kern="0" dirty="0"/>
              <a:t> Li</a:t>
            </a:r>
          </a:p>
          <a:p>
            <a:r>
              <a:rPr lang="en-US" sz="2000" kern="0" dirty="0" err="1"/>
              <a:t>Jaizhou</a:t>
            </a:r>
            <a:r>
              <a:rPr lang="en-US" sz="2000" kern="0" dirty="0"/>
              <a:t> Shen</a:t>
            </a:r>
          </a:p>
          <a:p>
            <a:r>
              <a:rPr lang="en-US" sz="2000" kern="0" dirty="0"/>
              <a:t>Paul </a:t>
            </a:r>
            <a:r>
              <a:rPr lang="en-US" sz="2000" kern="0" dirty="0" err="1"/>
              <a:t>Stonaha</a:t>
            </a:r>
            <a:endParaRPr lang="en-US" sz="2000" kern="0" dirty="0"/>
          </a:p>
          <a:p>
            <a:r>
              <a:rPr lang="en-US" sz="2000" kern="0" dirty="0"/>
              <a:t>Rana </a:t>
            </a:r>
            <a:r>
              <a:rPr lang="en-US" sz="2000" kern="0" dirty="0" err="1"/>
              <a:t>Ashkar</a:t>
            </a:r>
            <a:endParaRPr lang="en-US" sz="2000" kern="0" dirty="0"/>
          </a:p>
          <a:p>
            <a:r>
              <a:rPr lang="en-US" sz="2000" kern="0" dirty="0"/>
              <a:t>T. Wang</a:t>
            </a:r>
          </a:p>
          <a:p>
            <a:r>
              <a:rPr lang="en-US" sz="2000" kern="0" dirty="0"/>
              <a:t>A. Washington</a:t>
            </a:r>
          </a:p>
          <a:p>
            <a:r>
              <a:rPr lang="en-US" sz="2000" kern="0" dirty="0"/>
              <a:t>N.  </a:t>
            </a:r>
            <a:r>
              <a:rPr lang="en-US" sz="2000" kern="0" dirty="0" err="1"/>
              <a:t>Remmes</a:t>
            </a:r>
            <a:endParaRPr lang="en-US" sz="2000" kern="0" dirty="0"/>
          </a:p>
          <a:p>
            <a:r>
              <a:rPr lang="en-US" sz="2000" kern="0" dirty="0"/>
              <a:t>Chris Lavelle</a:t>
            </a:r>
          </a:p>
          <a:p>
            <a:r>
              <a:rPr lang="en-US" sz="2000" kern="0" dirty="0"/>
              <a:t>…</a:t>
            </a:r>
          </a:p>
          <a:p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3256880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FF33"/>
                </a:solidFill>
              </a:rPr>
              <a:t>Single </a:t>
            </a:r>
            <a:r>
              <a:rPr lang="en-US">
                <a:solidFill>
                  <a:srgbClr val="66FF33"/>
                </a:solidFill>
              </a:rPr>
              <a:t>Crystal Reflector/Filter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>
                <a:latin typeface="Times New Roman" charset="0"/>
              </a:rPr>
              <a:t> </a:t>
            </a:r>
          </a:p>
          <a:p>
            <a:br>
              <a:rPr lang="sk-SK" dirty="0">
                <a:latin typeface="Times New Roman" charset="0"/>
              </a:rPr>
            </a:br>
            <a:endParaRPr lang="sk-SK" dirty="0">
              <a:effectLst/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19200"/>
            <a:ext cx="6992007" cy="471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11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-152400"/>
            <a:ext cx="7848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66FF33"/>
                </a:solidFill>
              </a:rPr>
              <a:t>Key points to cover: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486400"/>
          </a:xfrm>
        </p:spPr>
        <p:txBody>
          <a:bodyPr/>
          <a:lstStyle/>
          <a:p>
            <a:pPr lvl="1" eaLnBrk="1" hangingPunct="1">
              <a:buFont typeface="Wingdings" pitchFamily="-110" charset="2"/>
              <a:buChar char="n"/>
              <a:defRPr/>
            </a:pPr>
            <a:r>
              <a:rPr lang="en-US" altLang="en-US" dirty="0">
                <a:solidFill>
                  <a:srgbClr val="FF0000"/>
                </a:solidFill>
              </a:rPr>
              <a:t>Design/capabilities</a:t>
            </a:r>
          </a:p>
          <a:p>
            <a:pPr lvl="1" eaLnBrk="1" hangingPunct="1">
              <a:buFont typeface="Wingdings" pitchFamily="-110" charset="2"/>
              <a:buChar char="n"/>
              <a:defRPr/>
            </a:pPr>
            <a:r>
              <a:rPr lang="en-US" altLang="en-US" dirty="0">
                <a:solidFill>
                  <a:srgbClr val="FF0000"/>
                </a:solidFill>
              </a:rPr>
              <a:t>Operation/funding</a:t>
            </a:r>
          </a:p>
          <a:p>
            <a:pPr lvl="1" eaLnBrk="1" hangingPunct="1">
              <a:buFont typeface="Wingdings" pitchFamily="-110" charset="2"/>
              <a:buChar char="n"/>
              <a:defRPr/>
            </a:pPr>
            <a:r>
              <a:rPr lang="en-US" altLang="en-US" dirty="0"/>
              <a:t>Evolution of the fiscal/technical environment</a:t>
            </a:r>
          </a:p>
          <a:p>
            <a:pPr lvl="2" eaLnBrk="1" hangingPunct="1">
              <a:buFont typeface="Wingdings" pitchFamily="-110" charset="2"/>
              <a:buChar char="n"/>
              <a:defRPr/>
            </a:pPr>
            <a:r>
              <a:rPr lang="en-US" altLang="en-US" dirty="0"/>
              <a:t>Can I find a slide with IUCF layout including cyclotrons and cooler?</a:t>
            </a:r>
          </a:p>
          <a:p>
            <a:pPr lvl="1" eaLnBrk="1" hangingPunct="1">
              <a:buFont typeface="Wingdings" pitchFamily="-110" charset="2"/>
              <a:buChar char="n"/>
              <a:defRPr/>
            </a:pPr>
            <a:r>
              <a:rPr lang="en-US" altLang="en-US" dirty="0"/>
              <a:t>Highlights from operation</a:t>
            </a:r>
          </a:p>
          <a:p>
            <a:pPr lvl="2" eaLnBrk="1" hangingPunct="1">
              <a:buFont typeface="Wingdings" pitchFamily="-110" charset="2"/>
              <a:buChar char="n"/>
              <a:defRPr/>
            </a:pPr>
            <a:r>
              <a:rPr lang="en-US" altLang="en-US" dirty="0"/>
              <a:t>Low-D moderators</a:t>
            </a:r>
          </a:p>
          <a:p>
            <a:pPr lvl="2" eaLnBrk="1" hangingPunct="1">
              <a:buFont typeface="Wingdings" pitchFamily="-110" charset="2"/>
              <a:buChar char="n"/>
              <a:defRPr/>
            </a:pPr>
            <a:r>
              <a:rPr lang="en-US" altLang="en-US" dirty="0">
                <a:solidFill>
                  <a:srgbClr val="FF0000"/>
                </a:solidFill>
              </a:rPr>
              <a:t>Educational footprint.</a:t>
            </a:r>
          </a:p>
          <a:p>
            <a:pPr lvl="2" eaLnBrk="1" hangingPunct="1">
              <a:buFont typeface="Wingdings" pitchFamily="-110" charset="2"/>
              <a:buChar char="n"/>
              <a:defRPr/>
            </a:pPr>
            <a:r>
              <a:rPr lang="en-US" altLang="en-US" dirty="0">
                <a:solidFill>
                  <a:srgbClr val="FF0000"/>
                </a:solidFill>
              </a:rPr>
              <a:t>Entangled probe scattering</a:t>
            </a:r>
          </a:p>
          <a:p>
            <a:pPr lvl="2" eaLnBrk="1" hangingPunct="1">
              <a:buFont typeface="Wingdings" pitchFamily="-110" charset="2"/>
              <a:buChar char="n"/>
              <a:defRPr/>
            </a:pPr>
            <a:r>
              <a:rPr lang="en-US" altLang="en-US" dirty="0">
                <a:solidFill>
                  <a:srgbClr val="FF0000"/>
                </a:solidFill>
              </a:rPr>
              <a:t>D2O XS (and others?), wide energy range, low background</a:t>
            </a:r>
          </a:p>
          <a:p>
            <a:pPr lvl="1" eaLnBrk="1" hangingPunct="1">
              <a:buFont typeface="Wingdings" pitchFamily="-110" charset="2"/>
              <a:buChar char="n"/>
              <a:defRPr/>
            </a:pPr>
            <a:r>
              <a:rPr lang="en-US" altLang="en-US" dirty="0"/>
              <a:t>Shutdown due to the pandemic</a:t>
            </a:r>
          </a:p>
          <a:p>
            <a:pPr lvl="1" eaLnBrk="1" hangingPunct="1">
              <a:buFont typeface="Wingdings" pitchFamily="-110" charset="2"/>
              <a:buChar char="n"/>
              <a:defRPr/>
            </a:pPr>
            <a:r>
              <a:rPr lang="en-US" altLang="en-US" dirty="0">
                <a:solidFill>
                  <a:srgbClr val="FF0000"/>
                </a:solidFill>
              </a:rPr>
              <a:t>Revitalization from IU CREATE</a:t>
            </a:r>
          </a:p>
        </p:txBody>
      </p:sp>
    </p:spTree>
    <p:extLst>
      <p:ext uri="{BB962C8B-B14F-4D97-AF65-F5344CB8AC3E}">
        <p14:creationId xmlns:p14="http://schemas.microsoft.com/office/powerpoint/2010/main" val="2774189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99ED7-46F0-9A82-15D8-48F95A0C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D6FEB4-3382-C09B-ADE4-6DE862D67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7321" y="457201"/>
            <a:ext cx="5077360" cy="381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25919A-CFCF-C180-650E-B0970424E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57200"/>
            <a:ext cx="3053158" cy="4068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8EA8E4-CAAF-36F2-51CF-DA0D3B036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840" y="2773362"/>
            <a:ext cx="5077360" cy="381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1BEA5-24EB-781E-808E-B5F367EBE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238" y="2235486"/>
            <a:ext cx="6104762" cy="4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36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66FF33"/>
                </a:solidFill>
              </a:rPr>
              <a:t>Transmission entangled beam Expt. at ISIS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788" y="1199104"/>
            <a:ext cx="8000412" cy="46303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5950803"/>
            <a:ext cx="893686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This affords an experiment like Hasegawa’s, but with a MICROSCOPIC  and CONTROLAB:LE entanglement length </a:t>
            </a:r>
            <a:r>
              <a:rPr lang="en-US" sz="2400" dirty="0">
                <a:latin typeface="Symbol" panose="05050102010706020507" pitchFamily="18" charset="2"/>
              </a:rPr>
              <a:t>x! </a:t>
            </a:r>
            <a:r>
              <a:rPr lang="en-US" sz="2400" dirty="0">
                <a:latin typeface="+mj-lt"/>
              </a:rPr>
              <a:t>NOW ADD SAMPLES!</a:t>
            </a:r>
            <a:endParaRPr lang="en-US" sz="240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70503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586EB-0460-BB43-B9DD-A8A30B8C5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66FF33"/>
                </a:solidFill>
              </a:rPr>
              <a:t>The results are….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760DE-123D-754B-A9E2-8357D489E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BA28-46EF-4745-86EA-9F5A9C44702E}" type="slidenum">
              <a:rPr lang="en-US" smtClean="0"/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21B9297F-D42F-E342-B68B-6D65B93A02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468" y="762000"/>
                <a:ext cx="8982332" cy="60198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We calculate the witness: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⍺ and </a:t>
                </a:r>
                <a:r>
                  <a:rPr lang="en-US" dirty="0" err="1"/>
                  <a:t>χ</a:t>
                </a:r>
                <a:r>
                  <a:rPr lang="en-US" dirty="0"/>
                  <a:t> are the spin and path phases between states and </a:t>
                </a:r>
                <a:r>
                  <a:rPr lang="en-US" i="1" dirty="0"/>
                  <a:t>N</a:t>
                </a:r>
                <a:r>
                  <a:rPr lang="en-US" dirty="0"/>
                  <a:t> is the measured neutron count.</a:t>
                </a:r>
              </a:p>
              <a:p>
                <a:pPr lvl="1"/>
                <a:r>
                  <a:rPr lang="en-US" dirty="0"/>
                  <a:t>For this combination of phases , QM maximally violates classical theory (up to S=2.828), non-contextual result is S&lt;2, </a:t>
                </a:r>
              </a:p>
              <a:p>
                <a:r>
                  <a:rPr lang="en-US" dirty="0"/>
                  <a:t>We find  </a:t>
                </a:r>
                <a:r>
                  <a:rPr lang="en-US" u="sng" dirty="0"/>
                  <a:t>S = 2.16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dirty="0"/>
                  <a:t>   (3.03(2) with spin, path, E)</a:t>
                </a:r>
              </a:p>
              <a:p>
                <a:pPr lvl="1"/>
                <a:r>
                  <a:rPr lang="en-US" dirty="0"/>
                  <a:t>(max we could measure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√2</m:t>
                    </m:r>
                  </m:oMath>
                </a14:m>
                <a:r>
                  <a:rPr lang="en-US" dirty="0"/>
                  <a:t> times the neutron polarization,  (0.77); i.e. 2.18 is max expected).</a:t>
                </a:r>
              </a:p>
              <a:p>
                <a:r>
                  <a:rPr lang="en-US" dirty="0"/>
                  <a:t>Conclusion, we really do have an entangled state of spin &amp; path – a Bell state – for EACH neutron</a:t>
                </a:r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21B9297F-D42F-E342-B68B-6D65B93A02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468" y="762000"/>
                <a:ext cx="8982332" cy="6019800"/>
              </a:xfrm>
              <a:blipFill>
                <a:blip r:embed="rId3"/>
                <a:stretch>
                  <a:fillRect l="-1412" t="-2321" r="-1554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14706F-8043-D447-B28F-3BB29304574D}"/>
                  </a:ext>
                </a:extLst>
              </p:cNvPr>
              <p:cNvSpPr txBox="1"/>
              <p:nvPr/>
            </p:nvSpPr>
            <p:spPr>
              <a:xfrm>
                <a:off x="1465252" y="1428442"/>
                <a:ext cx="5281911" cy="4706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14706F-8043-D447-B28F-3BB293045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252" y="1428442"/>
                <a:ext cx="5281911" cy="470642"/>
              </a:xfrm>
              <a:prstGeom prst="rect">
                <a:avLst/>
              </a:prstGeom>
              <a:blipFill>
                <a:blip r:embed="rId4"/>
                <a:stretch>
                  <a:fillRect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01E5E3-9632-2D40-9E48-E78424266C1A}"/>
                  </a:ext>
                </a:extLst>
              </p:cNvPr>
              <p:cNvSpPr txBox="1"/>
              <p:nvPr/>
            </p:nvSpPr>
            <p:spPr>
              <a:xfrm>
                <a:off x="857369" y="2145257"/>
                <a:ext cx="7038599" cy="5799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01E5E3-9632-2D40-9E48-E78424266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369" y="2145257"/>
                <a:ext cx="7038599" cy="579902"/>
              </a:xfrm>
              <a:prstGeom prst="rect">
                <a:avLst/>
              </a:prstGeom>
              <a:blipFill>
                <a:blip r:embed="rId5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7613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DFAA4-7EE5-AF40-B15A-08BAD5C9B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66FF33"/>
                </a:solidFill>
              </a:rPr>
              <a:t>Neutrons and QIS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1ADB53-5CDA-9E4E-B2C8-C9EBD4466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89" y="1295400"/>
            <a:ext cx="8677822" cy="24197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838200"/>
            <a:ext cx="38100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Hasegawa et al., PRA </a:t>
            </a:r>
            <a:r>
              <a:rPr lang="en-US" b="1" dirty="0"/>
              <a:t>81,</a:t>
            </a:r>
            <a:r>
              <a:rPr lang="en-US" dirty="0"/>
              <a:t> 032121 (2010)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639" y="4495800"/>
            <a:ext cx="822960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Neutron interferometry has been used for fundamental tests of QM for some time (e.g. above </a:t>
            </a:r>
            <a:r>
              <a:rPr lang="en-US" sz="2400" dirty="0" err="1"/>
              <a:t>contextuality</a:t>
            </a:r>
            <a:r>
              <a:rPr lang="en-US" sz="2400" dirty="0"/>
              <a:t> measurement with triply entangled beams) </a:t>
            </a:r>
            <a:r>
              <a:rPr lang="en-US" sz="2400" i="1" u="sng" dirty="0"/>
              <a:t>M</a:t>
            </a:r>
            <a:r>
              <a:rPr lang="en-US" sz="2400" u="sng" dirty="0"/>
              <a:t>=2.558(4) (NCHVT require &lt;2).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Problems: the entanglement geometry is macroscopic and fixed by interferometer geometry, no easy way to direct beam to a sample of interest.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873501"/>
            <a:ext cx="6846433" cy="46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08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6868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11041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>
                <a:solidFill>
                  <a:srgbClr val="66FF33"/>
                </a:solidFill>
              </a:rPr>
              <a:t>The Low Energy Neutron Source (LENS)</a:t>
            </a:r>
          </a:p>
        </p:txBody>
      </p:sp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7780338" y="2049463"/>
            <a:ext cx="1109662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SESAME</a:t>
            </a:r>
          </a:p>
        </p:txBody>
      </p:sp>
      <p:sp>
        <p:nvSpPr>
          <p:cNvPr id="8197" name="TextBox 1"/>
          <p:cNvSpPr txBox="1">
            <a:spLocks noChangeArrowheads="1"/>
          </p:cNvSpPr>
          <p:nvPr/>
        </p:nvSpPr>
        <p:spPr bwMode="auto">
          <a:xfrm>
            <a:off x="7086600" y="5181600"/>
            <a:ext cx="1393825" cy="923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TMR1: Fast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Neutrons,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NREF</a:t>
            </a:r>
          </a:p>
        </p:txBody>
      </p:sp>
      <p:sp>
        <p:nvSpPr>
          <p:cNvPr id="8198" name="TextBox 1"/>
          <p:cNvSpPr txBox="1">
            <a:spLocks noChangeArrowheads="1"/>
          </p:cNvSpPr>
          <p:nvPr/>
        </p:nvSpPr>
        <p:spPr bwMode="auto">
          <a:xfrm>
            <a:off x="2514600" y="2209800"/>
            <a:ext cx="1676400" cy="120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TMR2: Cold neutrons,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Mod. Studies, Mat. Res.</a:t>
            </a:r>
          </a:p>
        </p:txBody>
      </p:sp>
      <p:cxnSp>
        <p:nvCxnSpPr>
          <p:cNvPr id="8199" name="Straight Arrow Connector 2"/>
          <p:cNvCxnSpPr>
            <a:cxnSpLocks noChangeShapeType="1"/>
          </p:cNvCxnSpPr>
          <p:nvPr/>
        </p:nvCxnSpPr>
        <p:spPr bwMode="auto">
          <a:xfrm flipH="1">
            <a:off x="6019800" y="5257800"/>
            <a:ext cx="1143000" cy="6096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00" name="Straight Arrow Connector 8"/>
          <p:cNvCxnSpPr>
            <a:cxnSpLocks noChangeShapeType="1"/>
          </p:cNvCxnSpPr>
          <p:nvPr/>
        </p:nvCxnSpPr>
        <p:spPr bwMode="auto">
          <a:xfrm>
            <a:off x="4200525" y="2438400"/>
            <a:ext cx="1285875" cy="914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01" name="Straight Arrow Connector 11"/>
          <p:cNvCxnSpPr>
            <a:cxnSpLocks noChangeShapeType="1"/>
          </p:cNvCxnSpPr>
          <p:nvPr/>
        </p:nvCxnSpPr>
        <p:spPr bwMode="auto">
          <a:xfrm flipH="1">
            <a:off x="7162800" y="2706688"/>
            <a:ext cx="430213" cy="3222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02" name="TextBox 1"/>
          <p:cNvSpPr txBox="1">
            <a:spLocks noChangeArrowheads="1"/>
          </p:cNvSpPr>
          <p:nvPr/>
        </p:nvSpPr>
        <p:spPr bwMode="auto">
          <a:xfrm>
            <a:off x="7593013" y="2524125"/>
            <a:ext cx="662361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i="1" u="sng" dirty="0">
                <a:solidFill>
                  <a:srgbClr val="FF0000"/>
                </a:solidFill>
              </a:rPr>
              <a:t>MIS</a:t>
            </a:r>
            <a:r>
              <a:rPr lang="en-US" altLang="en-US" sz="1800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8203" name="Straight Arrow Connector 15"/>
          <p:cNvCxnSpPr>
            <a:cxnSpLocks noChangeShapeType="1"/>
          </p:cNvCxnSpPr>
          <p:nvPr/>
        </p:nvCxnSpPr>
        <p:spPr bwMode="auto">
          <a:xfrm flipH="1" flipV="1">
            <a:off x="7637463" y="1893888"/>
            <a:ext cx="723900" cy="16192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04" name="TextBox 1"/>
          <p:cNvSpPr txBox="1">
            <a:spLocks noChangeArrowheads="1"/>
          </p:cNvSpPr>
          <p:nvPr/>
        </p:nvSpPr>
        <p:spPr bwMode="auto">
          <a:xfrm>
            <a:off x="7748588" y="3983038"/>
            <a:ext cx="880369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i="1" u="sng" dirty="0">
                <a:solidFill>
                  <a:srgbClr val="FF0000"/>
                </a:solidFill>
              </a:rPr>
              <a:t>SANS*</a:t>
            </a:r>
          </a:p>
        </p:txBody>
      </p:sp>
      <p:sp>
        <p:nvSpPr>
          <p:cNvPr id="8205" name="TextBox 1"/>
          <p:cNvSpPr txBox="1">
            <a:spLocks noChangeArrowheads="1"/>
          </p:cNvSpPr>
          <p:nvPr/>
        </p:nvSpPr>
        <p:spPr bwMode="auto">
          <a:xfrm>
            <a:off x="301625" y="4868863"/>
            <a:ext cx="1370013" cy="6461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3, 7, 13 MeV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Linac</a:t>
            </a:r>
          </a:p>
        </p:txBody>
      </p:sp>
      <p:cxnSp>
        <p:nvCxnSpPr>
          <p:cNvPr id="8206" name="Straight Arrow Connector 8"/>
          <p:cNvCxnSpPr>
            <a:cxnSpLocks noChangeShapeType="1"/>
          </p:cNvCxnSpPr>
          <p:nvPr/>
        </p:nvCxnSpPr>
        <p:spPr bwMode="auto">
          <a:xfrm>
            <a:off x="1598613" y="5505450"/>
            <a:ext cx="992187" cy="4953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07" name="TextBox 1"/>
          <p:cNvSpPr txBox="1">
            <a:spLocks noChangeArrowheads="1"/>
          </p:cNvSpPr>
          <p:nvPr/>
        </p:nvSpPr>
        <p:spPr bwMode="auto">
          <a:xfrm>
            <a:off x="7432675" y="4498975"/>
            <a:ext cx="1449388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i="1" u="sng" dirty="0">
                <a:solidFill>
                  <a:srgbClr val="FF0000"/>
                </a:solidFill>
              </a:rPr>
              <a:t>Radiography</a:t>
            </a:r>
          </a:p>
        </p:txBody>
      </p:sp>
      <p:cxnSp>
        <p:nvCxnSpPr>
          <p:cNvPr id="8208" name="Straight Arrow Connector 2"/>
          <p:cNvCxnSpPr>
            <a:cxnSpLocks noChangeShapeType="1"/>
          </p:cNvCxnSpPr>
          <p:nvPr/>
        </p:nvCxnSpPr>
        <p:spPr bwMode="auto">
          <a:xfrm flipH="1">
            <a:off x="6477000" y="4586288"/>
            <a:ext cx="955675" cy="36671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09" name="TextBox 1"/>
          <p:cNvSpPr txBox="1">
            <a:spLocks noChangeArrowheads="1"/>
          </p:cNvSpPr>
          <p:nvPr/>
        </p:nvSpPr>
        <p:spPr bwMode="auto">
          <a:xfrm>
            <a:off x="1143000" y="2382838"/>
            <a:ext cx="1209675" cy="6461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RF Power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Systems</a:t>
            </a:r>
          </a:p>
        </p:txBody>
      </p:sp>
      <p:cxnSp>
        <p:nvCxnSpPr>
          <p:cNvPr id="8210" name="Straight Arrow Connector 8"/>
          <p:cNvCxnSpPr>
            <a:cxnSpLocks noChangeShapeType="1"/>
            <a:stCxn id="8209" idx="2"/>
          </p:cNvCxnSpPr>
          <p:nvPr/>
        </p:nvCxnSpPr>
        <p:spPr bwMode="auto">
          <a:xfrm>
            <a:off x="1747838" y="3028950"/>
            <a:ext cx="461962" cy="8191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11" name="Straight Arrow Connector 8"/>
          <p:cNvCxnSpPr>
            <a:cxnSpLocks noChangeShapeType="1"/>
          </p:cNvCxnSpPr>
          <p:nvPr/>
        </p:nvCxnSpPr>
        <p:spPr bwMode="auto">
          <a:xfrm flipH="1">
            <a:off x="912813" y="3028950"/>
            <a:ext cx="338137" cy="2476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12" name="Straight Arrow Connector 11"/>
          <p:cNvCxnSpPr>
            <a:cxnSpLocks noChangeShapeType="1"/>
          </p:cNvCxnSpPr>
          <p:nvPr/>
        </p:nvCxnSpPr>
        <p:spPr bwMode="auto">
          <a:xfrm flipH="1" flipV="1">
            <a:off x="7537450" y="3568700"/>
            <a:ext cx="211138" cy="4699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13" name="TextBox 1"/>
          <p:cNvSpPr txBox="1">
            <a:spLocks noChangeArrowheads="1"/>
          </p:cNvSpPr>
          <p:nvPr/>
        </p:nvSpPr>
        <p:spPr bwMode="auto">
          <a:xfrm>
            <a:off x="301625" y="1524000"/>
            <a:ext cx="2400978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i="1" u="sng" dirty="0">
                <a:solidFill>
                  <a:srgbClr val="FF0000"/>
                </a:solidFill>
              </a:rPr>
              <a:t>Italics and underlined: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i="1" u="sng" dirty="0">
                <a:solidFill>
                  <a:srgbClr val="FF0000"/>
                </a:solidFill>
              </a:rPr>
              <a:t>Used for the CRP</a:t>
            </a:r>
          </a:p>
        </p:txBody>
      </p:sp>
    </p:spTree>
    <p:extLst>
      <p:ext uri="{BB962C8B-B14F-4D97-AF65-F5344CB8AC3E}">
        <p14:creationId xmlns:p14="http://schemas.microsoft.com/office/powerpoint/2010/main" val="1810289458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4924425"/>
            <a:ext cx="26193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4035" name="Group 46"/>
          <p:cNvGrpSpPr>
            <a:grpSpLocks/>
          </p:cNvGrpSpPr>
          <p:nvPr/>
        </p:nvGrpSpPr>
        <p:grpSpPr bwMode="auto">
          <a:xfrm>
            <a:off x="6342063" y="1430338"/>
            <a:ext cx="2878137" cy="3551237"/>
            <a:chOff x="1385788" y="1400106"/>
            <a:chExt cx="2925119" cy="3789422"/>
          </a:xfrm>
        </p:grpSpPr>
        <p:pic>
          <p:nvPicPr>
            <p:cNvPr id="44042" name="Picture 4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232" y="1447801"/>
              <a:ext cx="2878675" cy="2358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Down Arrow 48"/>
            <p:cNvSpPr/>
            <p:nvPr/>
          </p:nvSpPr>
          <p:spPr>
            <a:xfrm>
              <a:off x="3449344" y="2655341"/>
              <a:ext cx="50016" cy="201584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Rectangle 49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083297" y="2638690"/>
              <a:ext cx="417550" cy="437492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  <a:latin typeface="Garamond" panose="02020404030301010803" pitchFamily="18" charset="0"/>
                </a:rPr>
                <a:t> </a:t>
              </a:r>
            </a:p>
          </p:txBody>
        </p:sp>
        <p:sp>
          <p:nvSpPr>
            <p:cNvPr id="51" name="Down Arrow 50"/>
            <p:cNvSpPr/>
            <p:nvPr/>
          </p:nvSpPr>
          <p:spPr>
            <a:xfrm flipV="1">
              <a:off x="2258644" y="2809493"/>
              <a:ext cx="54856" cy="325243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Rectangle 51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269117" y="2918690"/>
              <a:ext cx="413703" cy="402931"/>
            </a:xfrm>
            <a:prstGeom prst="rect">
              <a:avLst/>
            </a:prstGeom>
            <a:blipFill rotWithShape="1">
              <a:blip r:embed="rId6"/>
              <a:stretch>
                <a:fillRect l="-11940" b="-32258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  <a:latin typeface="Garamond" panose="02020404030301010803" pitchFamily="18" charset="0"/>
                </a:rPr>
                <a:t> 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V="1">
              <a:off x="2963707" y="3043262"/>
              <a:ext cx="3227" cy="1014691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2687158" y="4092734"/>
              <a:ext cx="437875" cy="1024110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latin typeface="Garamond" panose="02020404030301010803" pitchFamily="18" charset="0"/>
                </a:rPr>
                <a:t>Pole piece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H="1" flipV="1">
              <a:off x="3905941" y="2602828"/>
              <a:ext cx="16134" cy="149916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3659739" y="4151575"/>
              <a:ext cx="437875" cy="852045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latin typeface="Garamond" panose="02020404030301010803" pitchFamily="18" charset="0"/>
                </a:rPr>
                <a:t>HTS film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flipV="1">
              <a:off x="3444504" y="3214353"/>
              <a:ext cx="0" cy="897807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3156805" y="4283140"/>
              <a:ext cx="437875" cy="906388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latin typeface="Garamond" panose="02020404030301010803" pitchFamily="18" charset="0"/>
                </a:rPr>
                <a:t>HTS tape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V="1">
              <a:off x="2297366" y="3532820"/>
              <a:ext cx="4841" cy="41671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2022157" y="3958549"/>
              <a:ext cx="437875" cy="977843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latin typeface="Garamond" panose="02020404030301010803" pitchFamily="18" charset="0"/>
                </a:rPr>
                <a:t>Mu metal</a:t>
              </a: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V="1">
              <a:off x="1432576" y="1400106"/>
              <a:ext cx="1534357" cy="52852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056" name="TextBox 61"/>
            <p:cNvSpPr txBox="1">
              <a:spLocks noChangeArrowheads="1"/>
            </p:cNvSpPr>
            <p:nvPr/>
          </p:nvSpPr>
          <p:spPr bwMode="auto">
            <a:xfrm rot="-1149780">
              <a:off x="1385788" y="1407497"/>
              <a:ext cx="1020309" cy="426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charset="2"/>
                <a:buChar char="n"/>
                <a:defRPr sz="3200"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solidFill>
                    <a:schemeClr val="bg2"/>
                  </a:solidFill>
                  <a:ea typeface="MS PGothic" charset="-128"/>
                </a:rPr>
                <a:t>120 mm</a:t>
              </a:r>
            </a:p>
          </p:txBody>
        </p:sp>
      </p:grpSp>
      <p:sp>
        <p:nvSpPr>
          <p:cNvPr id="34821" name="TextBox 62"/>
          <p:cNvSpPr txBox="1">
            <a:spLocks noChangeArrowheads="1"/>
          </p:cNvSpPr>
          <p:nvPr/>
        </p:nvSpPr>
        <p:spPr bwMode="auto">
          <a:xfrm>
            <a:off x="93907" y="5867400"/>
            <a:ext cx="6210300" cy="5857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600"/>
              <a:t>See Li et al. Rev. Sci. Inst. </a:t>
            </a:r>
            <a:r>
              <a:rPr lang="en-US" altLang="en-US" sz="1600" b="1"/>
              <a:t>86</a:t>
            </a:r>
            <a:r>
              <a:rPr lang="en-US" altLang="en-US" sz="1600"/>
              <a:t>, 023902 (2014),  Li and Pynn, J. Appl. Cryst, </a:t>
            </a:r>
            <a:r>
              <a:rPr lang="en-US" altLang="en-US" sz="1600" b="1"/>
              <a:t>47</a:t>
            </a:r>
            <a:r>
              <a:rPr lang="en-US" altLang="en-US" sz="1600"/>
              <a:t>,1849 (2014) &amp; perspective by F. Mezei, J. Appl. Cryst </a:t>
            </a:r>
            <a:r>
              <a:rPr lang="en-US" altLang="en-US" sz="1600" b="1"/>
              <a:t>47</a:t>
            </a:r>
            <a:r>
              <a:rPr lang="en-US" altLang="en-US" sz="1600"/>
              <a:t>,1807 (2014)</a:t>
            </a:r>
            <a:endParaRPr lang="en-US" altLang="en-US" sz="1800"/>
          </a:p>
        </p:txBody>
      </p:sp>
      <p:sp>
        <p:nvSpPr>
          <p:cNvPr id="28" name="Content Placeholder 27"/>
          <p:cNvSpPr>
            <a:spLocks noGrp="1"/>
          </p:cNvSpPr>
          <p:nvPr>
            <p:ph idx="1"/>
          </p:nvPr>
        </p:nvSpPr>
        <p:spPr>
          <a:xfrm>
            <a:off x="58738" y="1374775"/>
            <a:ext cx="6329362" cy="44926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n"/>
              <a:defRPr/>
            </a:pPr>
            <a:r>
              <a:rPr lang="en-US" sz="2800" b="1" dirty="0">
                <a:effectLst/>
              </a:rPr>
              <a:t>(Classical View) A neutron WP allows you to encode neutron trajectory information into the neutron phase (spin orientation). With this you can decouple momentum resolution from neutron intensity facilitating: </a:t>
            </a:r>
          </a:p>
          <a:p>
            <a:pPr lvl="1">
              <a:buFont typeface="Wingdings" panose="05000000000000000000" pitchFamily="2" charset="2"/>
              <a:buChar char="n"/>
              <a:defRPr/>
            </a:pPr>
            <a:r>
              <a:rPr lang="en-US" sz="2000" b="1" dirty="0">
                <a:effectLst/>
              </a:rPr>
              <a:t>Increased energy resolution in neutron scattering</a:t>
            </a:r>
          </a:p>
          <a:p>
            <a:pPr lvl="1">
              <a:buFont typeface="Wingdings" panose="05000000000000000000" pitchFamily="2" charset="2"/>
              <a:buChar char="n"/>
              <a:defRPr/>
            </a:pPr>
            <a:r>
              <a:rPr lang="en-US" sz="2000" b="1" dirty="0">
                <a:effectLst/>
              </a:rPr>
              <a:t>Spin-echo approaches to real-space correlations in materials </a:t>
            </a:r>
          </a:p>
          <a:p>
            <a:pPr lvl="1">
              <a:buFont typeface="Wingdings" panose="05000000000000000000" pitchFamily="2" charset="2"/>
              <a:buChar char="n"/>
              <a:defRPr/>
            </a:pPr>
            <a:r>
              <a:rPr lang="en-US" sz="2000" b="1" dirty="0">
                <a:effectLst/>
              </a:rPr>
              <a:t>New contrast mechanisms to neutron radiography</a:t>
            </a:r>
          </a:p>
          <a:p>
            <a:pPr>
              <a:buFont typeface="Wingdings" panose="05000000000000000000" pitchFamily="2" charset="2"/>
              <a:buChar char="n"/>
              <a:defRPr/>
            </a:pPr>
            <a:endParaRPr lang="en-US" sz="2400" dirty="0"/>
          </a:p>
        </p:txBody>
      </p:sp>
      <p:sp>
        <p:nvSpPr>
          <p:cNvPr id="44038" name="TextBox 2"/>
          <p:cNvSpPr txBox="1">
            <a:spLocks noChangeArrowheads="1"/>
          </p:cNvSpPr>
          <p:nvPr/>
        </p:nvSpPr>
        <p:spPr bwMode="auto">
          <a:xfrm>
            <a:off x="6388100" y="6326188"/>
            <a:ext cx="2755900" cy="368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ea typeface="MS PGothic" charset="-128"/>
              </a:rPr>
              <a:t>Neutron spin orientations</a:t>
            </a:r>
          </a:p>
        </p:txBody>
      </p:sp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 flipH="1" flipV="1">
            <a:off x="6858000" y="5867400"/>
            <a:ext cx="18368" cy="458788"/>
          </a:xfrm>
          <a:prstGeom prst="straightConnector1">
            <a:avLst/>
          </a:prstGeom>
          <a:noFill/>
          <a:ln w="25400">
            <a:solidFill>
              <a:srgbClr val="FFC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 flipV="1">
            <a:off x="8745538" y="5943600"/>
            <a:ext cx="0" cy="382589"/>
          </a:xfrm>
          <a:prstGeom prst="straightConnector1">
            <a:avLst/>
          </a:prstGeom>
          <a:noFill/>
          <a:ln w="25400">
            <a:solidFill>
              <a:srgbClr val="FFC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66FF33"/>
                </a:solidFill>
              </a:rPr>
              <a:t>HTS Magnetic Wollaston Prisms</a:t>
            </a:r>
          </a:p>
        </p:txBody>
      </p:sp>
    </p:spTree>
    <p:extLst>
      <p:ext uri="{BB962C8B-B14F-4D97-AF65-F5344CB8AC3E}">
        <p14:creationId xmlns:p14="http://schemas.microsoft.com/office/powerpoint/2010/main" val="2161122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6868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66FF33"/>
                </a:solidFill>
              </a:rPr>
              <a:t>SESAME Instrument</a:t>
            </a: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43675" r="32713" b="29176"/>
          <a:stretch>
            <a:fillRect/>
          </a:stretch>
        </p:blipFill>
        <p:spPr bwMode="auto">
          <a:xfrm>
            <a:off x="152400" y="762000"/>
            <a:ext cx="37687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6019800" y="1607591"/>
            <a:ext cx="2801759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dirty="0"/>
              <a:t>S. R. Parnell et al., Rev. Sci. Inst. (2015)</a:t>
            </a:r>
          </a:p>
        </p:txBody>
      </p:sp>
      <p:pic>
        <p:nvPicPr>
          <p:cNvPr id="4096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838200"/>
            <a:ext cx="1778998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966" name="TextBox 2"/>
          <p:cNvSpPr txBox="1">
            <a:spLocks noChangeArrowheads="1"/>
          </p:cNvSpPr>
          <p:nvPr/>
        </p:nvSpPr>
        <p:spPr bwMode="auto">
          <a:xfrm>
            <a:off x="6019800" y="813515"/>
            <a:ext cx="2751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ea typeface="MS PGothic" charset="-128"/>
              </a:rPr>
              <a:t>On-line </a:t>
            </a:r>
            <a:r>
              <a:rPr lang="en-US" altLang="en-US" sz="1800" b="1" baseline="30000" dirty="0">
                <a:ea typeface="MS PGothic" charset="-128"/>
              </a:rPr>
              <a:t>3</a:t>
            </a:r>
            <a:r>
              <a:rPr lang="en-US" altLang="en-US" sz="1800" b="1" dirty="0">
                <a:ea typeface="MS PGothic" charset="-128"/>
              </a:rPr>
              <a:t>He polarization (SEOP) analysis</a:t>
            </a:r>
          </a:p>
        </p:txBody>
      </p:sp>
      <p:pic>
        <p:nvPicPr>
          <p:cNvPr id="409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57150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968" name="TextBox 13"/>
          <p:cNvSpPr txBox="1">
            <a:spLocks noChangeArrowheads="1"/>
          </p:cNvSpPr>
          <p:nvPr/>
        </p:nvSpPr>
        <p:spPr bwMode="auto">
          <a:xfrm>
            <a:off x="609600" y="5997714"/>
            <a:ext cx="4492625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ClrTx/>
              <a:buSzTx/>
              <a:buFont typeface="Symbol" panose="05050102010706020507" pitchFamily="18" charset="2"/>
              <a:buChar char="x"/>
            </a:pPr>
            <a:r>
              <a:rPr lang="en-US" altLang="en-US" sz="2000" dirty="0">
                <a:ea typeface="MS PGothic" charset="-128"/>
              </a:rPr>
              <a:t>= cBS</a:t>
            </a:r>
            <a:r>
              <a:rPr lang="en-US" altLang="en-US" sz="2000" dirty="0">
                <a:latin typeface="Symbol" charset="2"/>
                <a:ea typeface="MS PGothic" charset="-128"/>
              </a:rPr>
              <a:t>l</a:t>
            </a:r>
            <a:r>
              <a:rPr lang="en-US" altLang="en-US" sz="2000" baseline="30000" dirty="0">
                <a:ea typeface="MS PGothic" charset="-128"/>
              </a:rPr>
              <a:t>2</a:t>
            </a:r>
            <a:r>
              <a:rPr lang="en-US" altLang="en-US" sz="2000" dirty="0">
                <a:ea typeface="MS PGothic" charset="-128"/>
              </a:rPr>
              <a:t>Bcot(</a:t>
            </a:r>
            <a:r>
              <a:rPr lang="en-US" altLang="en-US" sz="2000" dirty="0">
                <a:latin typeface="Symbol" charset="2"/>
                <a:ea typeface="MS PGothic" charset="-128"/>
              </a:rPr>
              <a:t>q</a:t>
            </a:r>
            <a:r>
              <a:rPr lang="en-US" altLang="en-US" sz="2000" dirty="0">
                <a:ea typeface="MS PGothic" charset="-128"/>
              </a:rPr>
              <a:t>) ;  c=2.476x10</a:t>
            </a:r>
            <a:r>
              <a:rPr lang="en-US" altLang="en-US" sz="2000" baseline="30000" dirty="0">
                <a:ea typeface="MS PGothic" charset="-128"/>
              </a:rPr>
              <a:t>14</a:t>
            </a:r>
            <a:r>
              <a:rPr lang="en-US" altLang="en-US" sz="2000" dirty="0">
                <a:ea typeface="MS PGothic" charset="-128"/>
              </a:rPr>
              <a:t> T</a:t>
            </a:r>
            <a:r>
              <a:rPr lang="en-US" altLang="en-US" sz="2000" baseline="30000" dirty="0">
                <a:ea typeface="MS PGothic" charset="-128"/>
              </a:rPr>
              <a:t>-1</a:t>
            </a:r>
            <a:r>
              <a:rPr lang="en-US" altLang="en-US" sz="2000" dirty="0">
                <a:ea typeface="MS PGothic" charset="-128"/>
              </a:rPr>
              <a:t> m</a:t>
            </a:r>
            <a:r>
              <a:rPr lang="en-US" altLang="en-US" sz="2000" baseline="30000" dirty="0">
                <a:ea typeface="MS PGothic" charset="-128"/>
              </a:rPr>
              <a:t>-2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Symbol" panose="05050102010706020507" pitchFamily="18" charset="2"/>
              <a:buChar char="x"/>
            </a:pPr>
            <a:r>
              <a:rPr lang="en-US" altLang="en-US" sz="2000" dirty="0">
                <a:ea typeface="MS PGothic" charset="-128"/>
              </a:rPr>
              <a:t>= 30nm at </a:t>
            </a:r>
            <a:r>
              <a:rPr lang="en-US" altLang="en-US" sz="2000" dirty="0">
                <a:latin typeface="Symbol" panose="05050102010706020507" pitchFamily="18" charset="2"/>
                <a:ea typeface="MS PGothic" charset="-128"/>
              </a:rPr>
              <a:t>l</a:t>
            </a:r>
            <a:r>
              <a:rPr lang="en-US" altLang="en-US" sz="2000" dirty="0">
                <a:ea typeface="MS PGothic" charset="-128"/>
              </a:rPr>
              <a:t>=0.5nm, B=1mT, S=0.5m</a:t>
            </a:r>
          </a:p>
        </p:txBody>
      </p:sp>
      <p:sp>
        <p:nvSpPr>
          <p:cNvPr id="40969" name="TextBox 4"/>
          <p:cNvSpPr txBox="1">
            <a:spLocks noChangeArrowheads="1"/>
          </p:cNvSpPr>
          <p:nvPr/>
        </p:nvSpPr>
        <p:spPr bwMode="auto">
          <a:xfrm>
            <a:off x="4114801" y="2632182"/>
            <a:ext cx="4267200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ea typeface="MS PGothic" charset="-128"/>
              </a:rPr>
              <a:t>P</a:t>
            </a:r>
            <a:r>
              <a:rPr lang="en-US" altLang="en-US" sz="2800" baseline="-25000">
                <a:ea typeface="MS PGothic" charset="-128"/>
              </a:rPr>
              <a:t>s</a:t>
            </a:r>
            <a:r>
              <a:rPr lang="en-US" altLang="en-US" sz="2800">
                <a:ea typeface="MS PGothic" charset="-128"/>
              </a:rPr>
              <a:t>(</a:t>
            </a:r>
            <a:r>
              <a:rPr lang="en-US" altLang="en-US" sz="2800">
                <a:latin typeface="Symbol" charset="2"/>
                <a:ea typeface="MS PGothic" charset="-128"/>
              </a:rPr>
              <a:t>x</a:t>
            </a:r>
            <a:r>
              <a:rPr lang="en-US" altLang="en-US" sz="2800">
                <a:ea typeface="MS PGothic" charset="-128"/>
              </a:rPr>
              <a:t>)/P</a:t>
            </a:r>
            <a:r>
              <a:rPr lang="en-US" altLang="en-US" sz="2800" baseline="-25000">
                <a:ea typeface="MS PGothic" charset="-128"/>
              </a:rPr>
              <a:t>o</a:t>
            </a:r>
            <a:r>
              <a:rPr lang="en-US" altLang="en-US" sz="2800">
                <a:ea typeface="MS PGothic" charset="-128"/>
              </a:rPr>
              <a:t>(</a:t>
            </a:r>
            <a:r>
              <a:rPr lang="en-US" altLang="en-US" sz="2800">
                <a:latin typeface="Symbol" charset="2"/>
                <a:ea typeface="MS PGothic" charset="-128"/>
              </a:rPr>
              <a:t>x</a:t>
            </a:r>
            <a:r>
              <a:rPr lang="en-US" altLang="en-US" sz="2800">
                <a:ea typeface="MS PGothic" charset="-128"/>
              </a:rPr>
              <a:t>)=exp(</a:t>
            </a:r>
            <a:r>
              <a:rPr lang="en-US" altLang="en-US" sz="2800">
                <a:latin typeface="Symbol" charset="2"/>
                <a:ea typeface="MS PGothic" charset="-128"/>
              </a:rPr>
              <a:t>S</a:t>
            </a:r>
            <a:r>
              <a:rPr lang="en-US" altLang="en-US" sz="2800" baseline="-25000">
                <a:ea typeface="MS PGothic" charset="-128"/>
              </a:rPr>
              <a:t>t</a:t>
            </a:r>
            <a:r>
              <a:rPr lang="en-US" altLang="en-US" sz="2800">
                <a:ea typeface="MS PGothic" charset="-128"/>
              </a:rPr>
              <a:t>[G(</a:t>
            </a:r>
            <a:r>
              <a:rPr lang="en-US" altLang="en-US" sz="2800">
                <a:latin typeface="Symbol" charset="2"/>
                <a:ea typeface="MS PGothic" charset="-128"/>
              </a:rPr>
              <a:t>x</a:t>
            </a:r>
            <a:r>
              <a:rPr lang="en-US" altLang="en-US" sz="2800">
                <a:ea typeface="MS PGothic" charset="-128"/>
              </a:rPr>
              <a:t>)-1])</a:t>
            </a:r>
          </a:p>
        </p:txBody>
      </p:sp>
      <p:sp>
        <p:nvSpPr>
          <p:cNvPr id="40970" name="TextBox 5"/>
          <p:cNvSpPr txBox="1">
            <a:spLocks noChangeArrowheads="1"/>
          </p:cNvSpPr>
          <p:nvPr/>
        </p:nvSpPr>
        <p:spPr bwMode="auto">
          <a:xfrm>
            <a:off x="4114801" y="3225236"/>
            <a:ext cx="4876799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ea typeface="MS PGothic" charset="-128"/>
              </a:rPr>
              <a:t>Real space correlations are determined directly from measuring the normalized polarization of the outgoing beam.</a:t>
            </a:r>
          </a:p>
        </p:txBody>
      </p:sp>
    </p:spTree>
    <p:extLst>
      <p:ext uri="{BB962C8B-B14F-4D97-AF65-F5344CB8AC3E}">
        <p14:creationId xmlns:p14="http://schemas.microsoft.com/office/powerpoint/2010/main" val="2675153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6868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66FF33"/>
                </a:solidFill>
              </a:rPr>
              <a:t>SESAME Instrument</a:t>
            </a: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43675" r="32713" b="29176"/>
          <a:stretch>
            <a:fillRect/>
          </a:stretch>
        </p:blipFill>
        <p:spPr bwMode="auto">
          <a:xfrm>
            <a:off x="152400" y="762000"/>
            <a:ext cx="37687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6019800" y="1607591"/>
            <a:ext cx="2801759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dirty="0"/>
              <a:t>S. R. Parnell et al., Rev. Sci. Inst. (2015)</a:t>
            </a:r>
          </a:p>
        </p:txBody>
      </p:sp>
      <p:pic>
        <p:nvPicPr>
          <p:cNvPr id="4096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838200"/>
            <a:ext cx="1778998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966" name="TextBox 2"/>
          <p:cNvSpPr txBox="1">
            <a:spLocks noChangeArrowheads="1"/>
          </p:cNvSpPr>
          <p:nvPr/>
        </p:nvSpPr>
        <p:spPr bwMode="auto">
          <a:xfrm>
            <a:off x="6019800" y="813515"/>
            <a:ext cx="2751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ea typeface="MS PGothic" charset="-128"/>
              </a:rPr>
              <a:t>On-line </a:t>
            </a:r>
            <a:r>
              <a:rPr lang="en-US" altLang="en-US" sz="1800" b="1" baseline="30000" dirty="0">
                <a:ea typeface="MS PGothic" charset="-128"/>
              </a:rPr>
              <a:t>3</a:t>
            </a:r>
            <a:r>
              <a:rPr lang="en-US" altLang="en-US" sz="1800" b="1" dirty="0">
                <a:ea typeface="MS PGothic" charset="-128"/>
              </a:rPr>
              <a:t>He polarization (SEOP) analysis</a:t>
            </a:r>
          </a:p>
        </p:txBody>
      </p:sp>
      <p:pic>
        <p:nvPicPr>
          <p:cNvPr id="409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57150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968" name="TextBox 13"/>
          <p:cNvSpPr txBox="1">
            <a:spLocks noChangeArrowheads="1"/>
          </p:cNvSpPr>
          <p:nvPr/>
        </p:nvSpPr>
        <p:spPr bwMode="auto">
          <a:xfrm>
            <a:off x="609600" y="5997714"/>
            <a:ext cx="4492625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ClrTx/>
              <a:buSzTx/>
              <a:buFont typeface="Symbol" panose="05050102010706020507" pitchFamily="18" charset="2"/>
              <a:buChar char="x"/>
            </a:pPr>
            <a:r>
              <a:rPr lang="en-US" altLang="en-US" sz="2000" dirty="0">
                <a:ea typeface="MS PGothic" charset="-128"/>
              </a:rPr>
              <a:t>= cBS</a:t>
            </a:r>
            <a:r>
              <a:rPr lang="en-US" altLang="en-US" sz="2000" dirty="0">
                <a:latin typeface="Symbol" charset="2"/>
                <a:ea typeface="MS PGothic" charset="-128"/>
              </a:rPr>
              <a:t>l</a:t>
            </a:r>
            <a:r>
              <a:rPr lang="en-US" altLang="en-US" sz="2000" baseline="30000" dirty="0">
                <a:ea typeface="MS PGothic" charset="-128"/>
              </a:rPr>
              <a:t>2</a:t>
            </a:r>
            <a:r>
              <a:rPr lang="en-US" altLang="en-US" sz="2000" dirty="0">
                <a:ea typeface="MS PGothic" charset="-128"/>
              </a:rPr>
              <a:t>Bcot(</a:t>
            </a:r>
            <a:r>
              <a:rPr lang="en-US" altLang="en-US" sz="2000" dirty="0">
                <a:latin typeface="Symbol" charset="2"/>
                <a:ea typeface="MS PGothic" charset="-128"/>
              </a:rPr>
              <a:t>q</a:t>
            </a:r>
            <a:r>
              <a:rPr lang="en-US" altLang="en-US" sz="2000" dirty="0">
                <a:ea typeface="MS PGothic" charset="-128"/>
              </a:rPr>
              <a:t>) ;  c=2.476x10</a:t>
            </a:r>
            <a:r>
              <a:rPr lang="en-US" altLang="en-US" sz="2000" baseline="30000" dirty="0">
                <a:ea typeface="MS PGothic" charset="-128"/>
              </a:rPr>
              <a:t>14</a:t>
            </a:r>
            <a:r>
              <a:rPr lang="en-US" altLang="en-US" sz="2000" dirty="0">
                <a:ea typeface="MS PGothic" charset="-128"/>
              </a:rPr>
              <a:t> T</a:t>
            </a:r>
            <a:r>
              <a:rPr lang="en-US" altLang="en-US" sz="2000" baseline="30000" dirty="0">
                <a:ea typeface="MS PGothic" charset="-128"/>
              </a:rPr>
              <a:t>-1</a:t>
            </a:r>
            <a:r>
              <a:rPr lang="en-US" altLang="en-US" sz="2000" dirty="0">
                <a:ea typeface="MS PGothic" charset="-128"/>
              </a:rPr>
              <a:t> m</a:t>
            </a:r>
            <a:r>
              <a:rPr lang="en-US" altLang="en-US" sz="2000" baseline="30000" dirty="0">
                <a:ea typeface="MS PGothic" charset="-128"/>
              </a:rPr>
              <a:t>-2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Symbol" panose="05050102010706020507" pitchFamily="18" charset="2"/>
              <a:buChar char="x"/>
            </a:pPr>
            <a:r>
              <a:rPr lang="en-US" altLang="en-US" sz="2000" dirty="0">
                <a:ea typeface="MS PGothic" charset="-128"/>
              </a:rPr>
              <a:t>= 30nm at </a:t>
            </a:r>
            <a:r>
              <a:rPr lang="en-US" altLang="en-US" sz="2000" dirty="0">
                <a:latin typeface="Symbol" panose="05050102010706020507" pitchFamily="18" charset="2"/>
                <a:ea typeface="MS PGothic" charset="-128"/>
              </a:rPr>
              <a:t>l</a:t>
            </a:r>
            <a:r>
              <a:rPr lang="en-US" altLang="en-US" sz="2000" dirty="0">
                <a:ea typeface="MS PGothic" charset="-128"/>
              </a:rPr>
              <a:t>=0.5nm, B=1mT, S=0.5m</a:t>
            </a:r>
          </a:p>
        </p:txBody>
      </p:sp>
      <p:sp>
        <p:nvSpPr>
          <p:cNvPr id="40969" name="TextBox 4"/>
          <p:cNvSpPr txBox="1">
            <a:spLocks noChangeArrowheads="1"/>
          </p:cNvSpPr>
          <p:nvPr/>
        </p:nvSpPr>
        <p:spPr bwMode="auto">
          <a:xfrm>
            <a:off x="4114801" y="2632182"/>
            <a:ext cx="4267200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ea typeface="MS PGothic" charset="-128"/>
              </a:rPr>
              <a:t>P</a:t>
            </a:r>
            <a:r>
              <a:rPr lang="en-US" altLang="en-US" sz="2800" baseline="-25000">
                <a:ea typeface="MS PGothic" charset="-128"/>
              </a:rPr>
              <a:t>s</a:t>
            </a:r>
            <a:r>
              <a:rPr lang="en-US" altLang="en-US" sz="2800">
                <a:ea typeface="MS PGothic" charset="-128"/>
              </a:rPr>
              <a:t>(</a:t>
            </a:r>
            <a:r>
              <a:rPr lang="en-US" altLang="en-US" sz="2800">
                <a:latin typeface="Symbol" charset="2"/>
                <a:ea typeface="MS PGothic" charset="-128"/>
              </a:rPr>
              <a:t>x</a:t>
            </a:r>
            <a:r>
              <a:rPr lang="en-US" altLang="en-US" sz="2800">
                <a:ea typeface="MS PGothic" charset="-128"/>
              </a:rPr>
              <a:t>)/P</a:t>
            </a:r>
            <a:r>
              <a:rPr lang="en-US" altLang="en-US" sz="2800" baseline="-25000">
                <a:ea typeface="MS PGothic" charset="-128"/>
              </a:rPr>
              <a:t>o</a:t>
            </a:r>
            <a:r>
              <a:rPr lang="en-US" altLang="en-US" sz="2800">
                <a:ea typeface="MS PGothic" charset="-128"/>
              </a:rPr>
              <a:t>(</a:t>
            </a:r>
            <a:r>
              <a:rPr lang="en-US" altLang="en-US" sz="2800">
                <a:latin typeface="Symbol" charset="2"/>
                <a:ea typeface="MS PGothic" charset="-128"/>
              </a:rPr>
              <a:t>x</a:t>
            </a:r>
            <a:r>
              <a:rPr lang="en-US" altLang="en-US" sz="2800">
                <a:ea typeface="MS PGothic" charset="-128"/>
              </a:rPr>
              <a:t>)=exp(</a:t>
            </a:r>
            <a:r>
              <a:rPr lang="en-US" altLang="en-US" sz="2800">
                <a:latin typeface="Symbol" charset="2"/>
                <a:ea typeface="MS PGothic" charset="-128"/>
              </a:rPr>
              <a:t>S</a:t>
            </a:r>
            <a:r>
              <a:rPr lang="en-US" altLang="en-US" sz="2800" baseline="-25000">
                <a:ea typeface="MS PGothic" charset="-128"/>
              </a:rPr>
              <a:t>t</a:t>
            </a:r>
            <a:r>
              <a:rPr lang="en-US" altLang="en-US" sz="2800">
                <a:ea typeface="MS PGothic" charset="-128"/>
              </a:rPr>
              <a:t>[G(</a:t>
            </a:r>
            <a:r>
              <a:rPr lang="en-US" altLang="en-US" sz="2800">
                <a:latin typeface="Symbol" charset="2"/>
                <a:ea typeface="MS PGothic" charset="-128"/>
              </a:rPr>
              <a:t>x</a:t>
            </a:r>
            <a:r>
              <a:rPr lang="en-US" altLang="en-US" sz="2800">
                <a:ea typeface="MS PGothic" charset="-128"/>
              </a:rPr>
              <a:t>)-1])</a:t>
            </a:r>
          </a:p>
        </p:txBody>
      </p:sp>
      <p:sp>
        <p:nvSpPr>
          <p:cNvPr id="40970" name="TextBox 5"/>
          <p:cNvSpPr txBox="1">
            <a:spLocks noChangeArrowheads="1"/>
          </p:cNvSpPr>
          <p:nvPr/>
        </p:nvSpPr>
        <p:spPr bwMode="auto">
          <a:xfrm>
            <a:off x="4114801" y="3225236"/>
            <a:ext cx="4876799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ea typeface="MS PGothic" charset="-128"/>
              </a:rPr>
              <a:t>Real space correlations are determined directly from measuring the normalized polarization of the outgoing beam.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9800" y="4642873"/>
            <a:ext cx="29718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/>
              <a:t>What if we measure more than just the polarization as a function of </a:t>
            </a:r>
            <a:r>
              <a:rPr lang="en-US" sz="2400" b="1" i="1" dirty="0">
                <a:latin typeface="Symbol" panose="05050102010706020507" pitchFamily="18" charset="2"/>
              </a:rPr>
              <a:t>x</a:t>
            </a:r>
            <a:r>
              <a:rPr lang="en-US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2680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2"/>
          <p:cNvSpPr>
            <a:spLocks noChangeArrowheads="1"/>
          </p:cNvSpPr>
          <p:nvPr/>
        </p:nvSpPr>
        <p:spPr bwMode="auto">
          <a:xfrm>
            <a:off x="2895600" y="2895600"/>
            <a:ext cx="3352800" cy="3200400"/>
          </a:xfrm>
          <a:prstGeom prst="ellipse">
            <a:avLst/>
          </a:prstGeom>
          <a:solidFill>
            <a:srgbClr val="FFCC00">
              <a:alpha val="56862"/>
            </a:srgbClr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1828800" y="1219200"/>
            <a:ext cx="3352800" cy="3200400"/>
          </a:xfrm>
          <a:prstGeom prst="ellipse">
            <a:avLst/>
          </a:prstGeom>
          <a:solidFill>
            <a:srgbClr val="33CCCC">
              <a:alpha val="56862"/>
            </a:srgbClr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4167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66FF33"/>
                </a:solidFill>
              </a:rPr>
              <a:t>2005: LENS Missions</a:t>
            </a:r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3962400" y="1219200"/>
            <a:ext cx="3352800" cy="3200400"/>
          </a:xfrm>
          <a:prstGeom prst="ellipse">
            <a:avLst/>
          </a:prstGeom>
          <a:solidFill>
            <a:srgbClr val="800080">
              <a:alpha val="56862"/>
            </a:srgbClr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133600" y="23622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latin typeface="Arial" charset="0"/>
              </a:rPr>
              <a:t>Education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127500" y="30480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latin typeface="Arial" charset="0"/>
              </a:rPr>
              <a:t>LENS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753252" y="4573568"/>
            <a:ext cx="1676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latin typeface="Arial" charset="0"/>
              </a:rPr>
              <a:t>Materials research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4800600" y="2362200"/>
            <a:ext cx="266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latin typeface="Arial" charset="0"/>
              </a:rPr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1489580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FF33"/>
                </a:solidFill>
              </a:rPr>
              <a:t>Fast neutron induced background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010400" cy="449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5782270"/>
            <a:ext cx="220380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At 150 </a:t>
            </a:r>
            <a:r>
              <a:rPr lang="en-US" b="1" dirty="0" err="1">
                <a:latin typeface="Symbol" panose="05050102010706020507" pitchFamily="18" charset="2"/>
              </a:rPr>
              <a:t>m</a:t>
            </a:r>
            <a:r>
              <a:rPr lang="en-US" b="1" dirty="0" err="1"/>
              <a:t>s</a:t>
            </a:r>
            <a:r>
              <a:rPr lang="en-US" b="1" dirty="0"/>
              <a:t>/pulse</a:t>
            </a:r>
          </a:p>
          <a:p>
            <a:r>
              <a:rPr lang="en-US" b="1" dirty="0"/>
              <a:t>With 10% detector at</a:t>
            </a:r>
          </a:p>
          <a:p>
            <a:r>
              <a:rPr lang="en-US" b="1" dirty="0"/>
              <a:t>0.1nm.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9400" y="5907205"/>
            <a:ext cx="52578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D. Baxter and </a:t>
            </a:r>
            <a:r>
              <a:rPr lang="en-US" b="1" dirty="0" err="1"/>
              <a:t>Rinckel</a:t>
            </a:r>
            <a:r>
              <a:rPr lang="en-US" b="1" dirty="0"/>
              <a:t> Il </a:t>
            </a:r>
            <a:r>
              <a:rPr lang="en-US" b="1" dirty="0" err="1"/>
              <a:t>Nuo</a:t>
            </a:r>
            <a:r>
              <a:rPr lang="en-US" b="1" dirty="0"/>
              <a:t>. </a:t>
            </a:r>
            <a:r>
              <a:rPr lang="en-US" b="1" dirty="0" err="1"/>
              <a:t>Cim</a:t>
            </a:r>
            <a:r>
              <a:rPr lang="en-US" b="1" dirty="0"/>
              <a:t>. </a:t>
            </a:r>
            <a:r>
              <a:rPr lang="en-US" b="1" u="sng" dirty="0"/>
              <a:t>38C</a:t>
            </a:r>
            <a:r>
              <a:rPr lang="en-US" b="1" dirty="0"/>
              <a:t>, 183 (2016)</a:t>
            </a:r>
          </a:p>
        </p:txBody>
      </p:sp>
    </p:spTree>
    <p:extLst>
      <p:ext uri="{BB962C8B-B14F-4D97-AF65-F5344CB8AC3E}">
        <p14:creationId xmlns:p14="http://schemas.microsoft.com/office/powerpoint/2010/main" val="1004628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6"/>
          <p:cNvSpPr txBox="1">
            <a:spLocks noChangeArrowheads="1"/>
          </p:cNvSpPr>
          <p:nvPr/>
        </p:nvSpPr>
        <p:spPr bwMode="auto">
          <a:xfrm>
            <a:off x="304800" y="203200"/>
            <a:ext cx="8967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66FF33"/>
                </a:solidFill>
              </a:rPr>
              <a:t>SANS on worm-like Micelles (CTAB/NaSaI)</a:t>
            </a:r>
          </a:p>
        </p:txBody>
      </p:sp>
      <p:pic>
        <p:nvPicPr>
          <p:cNvPr id="2765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4486275"/>
            <a:ext cx="1889125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74204"/>
            <a:ext cx="4648200" cy="385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TextBox 1"/>
          <p:cNvSpPr txBox="1">
            <a:spLocks noChangeArrowheads="1"/>
          </p:cNvSpPr>
          <p:nvPr/>
        </p:nvSpPr>
        <p:spPr bwMode="auto">
          <a:xfrm>
            <a:off x="27709" y="4953000"/>
            <a:ext cx="544599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The micelle diameter (2 nm) and persistence length (4-5 nm) are independent of temperature and concentration for a fixed surfactant/salt ratio, but contour length decreases with T and saturates with concentration.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err="1"/>
              <a:t>CTAB:CetyltrimethylammoniumBromide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err="1"/>
              <a:t>NaSaI</a:t>
            </a:r>
            <a:r>
              <a:rPr lang="en-US" altLang="en-US" sz="1800" dirty="0"/>
              <a:t>: Sodium Salicylate</a:t>
            </a:r>
          </a:p>
        </p:txBody>
      </p:sp>
      <p:sp>
        <p:nvSpPr>
          <p:cNvPr id="27654" name="TextBox 2"/>
          <p:cNvSpPr txBox="1">
            <a:spLocks noChangeArrowheads="1"/>
          </p:cNvSpPr>
          <p:nvPr/>
        </p:nvSpPr>
        <p:spPr bwMode="auto">
          <a:xfrm>
            <a:off x="5473700" y="1001713"/>
            <a:ext cx="3517900" cy="3698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/>
              <a:t>Das et al. Langmuir, </a:t>
            </a:r>
            <a:r>
              <a:rPr lang="en-US" altLang="en-US" sz="1800" b="1" u="sng"/>
              <a:t>28</a:t>
            </a:r>
            <a:r>
              <a:rPr lang="en-US" altLang="en-US" sz="1800"/>
              <a:t> 11963 (2012)</a:t>
            </a:r>
          </a:p>
        </p:txBody>
      </p:sp>
      <p:pic>
        <p:nvPicPr>
          <p:cNvPr id="2765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1524000"/>
            <a:ext cx="33496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685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698" y="1180581"/>
            <a:ext cx="4582473" cy="209601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endParaRPr lang="en-US" ker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77982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en-US" kern="0" dirty="0">
                <a:solidFill>
                  <a:srgbClr val="66FF33"/>
                </a:solidFill>
              </a:rPr>
              <a:t>Graphene Oxide nanocomposites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39" y="3323346"/>
            <a:ext cx="4547131" cy="3356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5399782"/>
            <a:ext cx="3810000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Weir et al. , Chem. Mat. </a:t>
            </a:r>
            <a:r>
              <a:rPr lang="en-US" sz="3200" b="1" u="sng" dirty="0"/>
              <a:t>28</a:t>
            </a:r>
            <a:r>
              <a:rPr lang="en-US" sz="3200" dirty="0"/>
              <a:t>, 1698 (2016)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1051" y="2339995"/>
            <a:ext cx="3373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Fractal structure was first indicated in experiments at LENS, which were used to apply for beam time on SANS-2d at ISIS.</a:t>
            </a:r>
          </a:p>
        </p:txBody>
      </p:sp>
    </p:spTree>
    <p:extLst>
      <p:ext uri="{BB962C8B-B14F-4D97-AF65-F5344CB8AC3E}">
        <p14:creationId xmlns:p14="http://schemas.microsoft.com/office/powerpoint/2010/main" val="189539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66FF33"/>
                </a:solidFill>
              </a:rPr>
              <a:t>Miscibility gap in AOT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443038"/>
            <a:ext cx="8810625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6324600" y="5715000"/>
            <a:ext cx="2362200" cy="64611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dirty="0"/>
              <a:t>W. A. Hamilton 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dirty="0"/>
              <a:t>S. R. Parnell (</a:t>
            </a:r>
            <a:r>
              <a:rPr lang="en-US" altLang="en-US" sz="1800" dirty="0" err="1"/>
              <a:t>unpubl</a:t>
            </a:r>
            <a:r>
              <a:rPr lang="en-US" altLang="en-US" sz="1800" dirty="0"/>
              <a:t>.)</a:t>
            </a:r>
          </a:p>
        </p:txBody>
      </p:sp>
      <p:sp>
        <p:nvSpPr>
          <p:cNvPr id="28677" name="TextBox 2"/>
          <p:cNvSpPr txBox="1">
            <a:spLocks noChangeArrowheads="1"/>
          </p:cNvSpPr>
          <p:nvPr/>
        </p:nvSpPr>
        <p:spPr bwMode="auto">
          <a:xfrm>
            <a:off x="457200" y="5486400"/>
            <a:ext cx="4953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ClrTx/>
              <a:buSzTx/>
            </a:pPr>
            <a:r>
              <a:rPr lang="en-US" altLang="en-US" sz="1800" b="1" dirty="0"/>
              <a:t>Data from the LENS SANS instrument. 20 minutes per temperature.</a:t>
            </a:r>
          </a:p>
          <a:p>
            <a:pPr marL="285750" indent="-285750" eaLnBrk="1" hangingPunct="1">
              <a:spcBef>
                <a:spcPct val="0"/>
              </a:spcBef>
              <a:buClrTx/>
              <a:buSzTx/>
            </a:pPr>
            <a:r>
              <a:rPr lang="en-US" altLang="en-US" sz="1800" b="1" dirty="0"/>
              <a:t>Suitable for strong </a:t>
            </a:r>
            <a:r>
              <a:rPr lang="en-US" altLang="en-US" sz="1800" b="1" dirty="0" err="1"/>
              <a:t>scatterers</a:t>
            </a:r>
            <a:r>
              <a:rPr lang="en-US" altLang="en-US" sz="1800" b="1" dirty="0"/>
              <a:t> at intermediate Q, parametric studies</a:t>
            </a:r>
          </a:p>
        </p:txBody>
      </p:sp>
    </p:spTree>
    <p:extLst>
      <p:ext uri="{BB962C8B-B14F-4D97-AF65-F5344CB8AC3E}">
        <p14:creationId xmlns:p14="http://schemas.microsoft.com/office/powerpoint/2010/main" val="4052487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5" name="Group 46"/>
          <p:cNvGrpSpPr>
            <a:grpSpLocks/>
          </p:cNvGrpSpPr>
          <p:nvPr/>
        </p:nvGrpSpPr>
        <p:grpSpPr bwMode="auto">
          <a:xfrm>
            <a:off x="6342063" y="1430338"/>
            <a:ext cx="2878137" cy="2254685"/>
            <a:chOff x="1385788" y="1400106"/>
            <a:chExt cx="2925119" cy="2405910"/>
          </a:xfrm>
        </p:grpSpPr>
        <p:pic>
          <p:nvPicPr>
            <p:cNvPr id="44042" name="Picture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232" y="1447801"/>
              <a:ext cx="2878675" cy="2358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Down Arrow 48"/>
            <p:cNvSpPr/>
            <p:nvPr/>
          </p:nvSpPr>
          <p:spPr>
            <a:xfrm>
              <a:off x="3449344" y="2655341"/>
              <a:ext cx="50016" cy="201584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Rectangle 49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083297" y="2638690"/>
              <a:ext cx="417550" cy="437492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  <a:latin typeface="Garamond" panose="02020404030301010803" pitchFamily="18" charset="0"/>
                </a:rPr>
                <a:t> </a:t>
              </a:r>
            </a:p>
          </p:txBody>
        </p:sp>
        <p:sp>
          <p:nvSpPr>
            <p:cNvPr id="51" name="Down Arrow 50"/>
            <p:cNvSpPr/>
            <p:nvPr/>
          </p:nvSpPr>
          <p:spPr>
            <a:xfrm flipV="1">
              <a:off x="2258644" y="2809493"/>
              <a:ext cx="54856" cy="325243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Rectangle 51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269117" y="2918690"/>
              <a:ext cx="413703" cy="402931"/>
            </a:xfrm>
            <a:prstGeom prst="rect">
              <a:avLst/>
            </a:prstGeom>
            <a:blipFill rotWithShape="1">
              <a:blip r:embed="rId5"/>
              <a:stretch>
                <a:fillRect l="-11940" b="-32258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  <a:latin typeface="Garamond" panose="02020404030301010803" pitchFamily="18" charset="0"/>
                </a:rPr>
                <a:t> </a:t>
              </a: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V="1">
              <a:off x="1432576" y="1400106"/>
              <a:ext cx="1534357" cy="52852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056" name="TextBox 61"/>
            <p:cNvSpPr txBox="1">
              <a:spLocks noChangeArrowheads="1"/>
            </p:cNvSpPr>
            <p:nvPr/>
          </p:nvSpPr>
          <p:spPr bwMode="auto">
            <a:xfrm rot="-1149780">
              <a:off x="1385788" y="1407497"/>
              <a:ext cx="1020309" cy="426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charset="2"/>
                <a:buChar char="n"/>
                <a:defRPr sz="3200"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solidFill>
                    <a:schemeClr val="bg2"/>
                  </a:solidFill>
                  <a:ea typeface="MS PGothic" charset="-128"/>
                </a:rPr>
                <a:t>120 mm</a:t>
              </a:r>
            </a:p>
          </p:txBody>
        </p:sp>
      </p:grpSp>
      <p:sp>
        <p:nvSpPr>
          <p:cNvPr id="28" name="Content Placeholder 27"/>
          <p:cNvSpPr>
            <a:spLocks noGrp="1"/>
          </p:cNvSpPr>
          <p:nvPr>
            <p:ph idx="1"/>
          </p:nvPr>
        </p:nvSpPr>
        <p:spPr>
          <a:xfrm>
            <a:off x="58738" y="1374775"/>
            <a:ext cx="6329362" cy="30448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n"/>
              <a:defRPr/>
            </a:pPr>
            <a:r>
              <a:rPr lang="en-US" sz="2800" b="1" dirty="0">
                <a:effectLst/>
              </a:rPr>
              <a:t>(Quantum View) A neutron WP acts as a birefringent medium for neutrons. It allows one to entangle the neutron spin with either momentum or position: </a:t>
            </a:r>
          </a:p>
          <a:p>
            <a:pPr lvl="1">
              <a:defRPr/>
            </a:pPr>
            <a:r>
              <a:rPr lang="en-US" sz="2400" b="1" dirty="0">
                <a:effectLst/>
              </a:rPr>
              <a:t>Introduction of entangled  spin states into neutron scattering</a:t>
            </a:r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endParaRPr lang="en-US" sz="2000" b="1" dirty="0">
              <a:effectLst/>
            </a:endParaRPr>
          </a:p>
          <a:p>
            <a:pPr>
              <a:buFont typeface="Wingdings" panose="05000000000000000000" pitchFamily="2" charset="2"/>
              <a:buChar char="n"/>
              <a:defRPr/>
            </a:pPr>
            <a:endParaRPr lang="en-US" sz="2400" dirty="0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66FF33"/>
                </a:solidFill>
              </a:rPr>
              <a:t>HTS Magnetic Wollaston Prisms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3151D1-2801-C545-A9FC-934BB4BDB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4711425"/>
            <a:ext cx="3684126" cy="1788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501B9E-6DBA-7B48-8DA2-558BBF357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4724400"/>
            <a:ext cx="4697171" cy="177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42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79" y="274673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66FF33"/>
                </a:solidFill>
              </a:rPr>
              <a:t>Larmor</a:t>
            </a:r>
            <a:r>
              <a:rPr lang="en-US" dirty="0">
                <a:solidFill>
                  <a:srgbClr val="66FF33"/>
                </a:solidFill>
              </a:rPr>
              <a:t> Diffraction with MWP</a:t>
            </a:r>
          </a:p>
        </p:txBody>
      </p:sp>
      <p:pic>
        <p:nvPicPr>
          <p:cNvPr id="4" name="Picture 3" descr="Figure-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4" t="4227" r="43593" b="40143"/>
          <a:stretch/>
        </p:blipFill>
        <p:spPr bwMode="auto">
          <a:xfrm>
            <a:off x="5791200" y="1600200"/>
            <a:ext cx="2209800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10710"/>
            <a:ext cx="4343400" cy="4712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733800"/>
            <a:ext cx="3103133" cy="20850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00650" y="6138634"/>
            <a:ext cx="37338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F. Li Sci. Rep. </a:t>
            </a:r>
            <a:r>
              <a:rPr lang="en-US" b="1" u="sng" dirty="0"/>
              <a:t>7</a:t>
            </a:r>
            <a:r>
              <a:rPr lang="en-US" b="1" dirty="0"/>
              <a:t>, 865 (2017)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838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66FF33"/>
                </a:solidFill>
              </a:rPr>
              <a:t>Total Cross section of D</a:t>
            </a:r>
            <a:r>
              <a:rPr lang="en-US" baseline="-25000" dirty="0">
                <a:solidFill>
                  <a:srgbClr val="66FF33"/>
                </a:solidFill>
              </a:rPr>
              <a:t>2</a:t>
            </a:r>
            <a:r>
              <a:rPr lang="en-US" dirty="0">
                <a:solidFill>
                  <a:srgbClr val="66FF33"/>
                </a:solidFill>
              </a:rPr>
              <a:t>O</a:t>
            </a: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304800" y="6248400"/>
            <a:ext cx="506185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dirty="0"/>
              <a:t>J. I. M. Damian et al. Il. Nu. </a:t>
            </a:r>
            <a:r>
              <a:rPr lang="en-US" altLang="en-US" sz="1800" dirty="0" err="1"/>
              <a:t>Cim</a:t>
            </a:r>
            <a:r>
              <a:rPr lang="en-US" altLang="en-US" sz="1800" dirty="0"/>
              <a:t>. </a:t>
            </a:r>
            <a:r>
              <a:rPr lang="en-US" altLang="en-US" sz="1800" b="1" dirty="0"/>
              <a:t>38C</a:t>
            </a:r>
            <a:r>
              <a:rPr lang="en-US" altLang="en-US" sz="1800" dirty="0"/>
              <a:t>, 178 (2016)</a:t>
            </a:r>
          </a:p>
        </p:txBody>
      </p:sp>
      <p:sp>
        <p:nvSpPr>
          <p:cNvPr id="30725" name="TextBox 2"/>
          <p:cNvSpPr txBox="1">
            <a:spLocks noChangeArrowheads="1"/>
          </p:cNvSpPr>
          <p:nvPr/>
        </p:nvSpPr>
        <p:spPr bwMode="auto">
          <a:xfrm>
            <a:off x="6553200" y="893088"/>
            <a:ext cx="25146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/>
              <a:t>Data collected at 10Hz  with 0.15ms pulse width for full energy range.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/>
              <a:t>12 hour data collection(6 hour sample in, 6 hour sample out).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/>
              <a:t>Statistics could be improved by using different </a:t>
            </a:r>
            <a:r>
              <a:rPr lang="en-US" altLang="en-US" sz="1800" b="1" dirty="0" err="1"/>
              <a:t>accel</a:t>
            </a:r>
            <a:r>
              <a:rPr lang="en-US" altLang="en-US" sz="1800" b="1" dirty="0"/>
              <a:t>. settings for large and small energy portions of the data.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/>
              <a:t>Background rate in the </a:t>
            </a:r>
            <a:r>
              <a:rPr lang="en-US" altLang="en-US" sz="1800" b="1" baseline="30000" dirty="0"/>
              <a:t>3</a:t>
            </a:r>
            <a:r>
              <a:rPr lang="en-US" altLang="en-US" sz="1800" b="1" dirty="0"/>
              <a:t>He detector is very small. (0.15/min)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79942"/>
            <a:ext cx="5734050" cy="523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55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51B6E-02CD-0541-8F5F-E5DFAF9D9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66FF33"/>
                </a:solidFill>
              </a:rPr>
              <a:t>LENS students/postdoc locations</a:t>
            </a:r>
            <a:br>
              <a:rPr lang="en-US" dirty="0">
                <a:solidFill>
                  <a:srgbClr val="66FF33"/>
                </a:solidFill>
              </a:rPr>
            </a:br>
            <a:endParaRPr lang="en-US" sz="3600" dirty="0">
              <a:solidFill>
                <a:srgbClr val="66FF33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98328B-CB01-1148-AB91-C2B5C1F03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18" t="5246" r="6842" b="15566"/>
          <a:stretch/>
        </p:blipFill>
        <p:spPr>
          <a:xfrm>
            <a:off x="48985" y="1546415"/>
            <a:ext cx="8798380" cy="46482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59ECF46-6F11-6D40-A2A4-7C76C77C606D}"/>
              </a:ext>
            </a:extLst>
          </p:cNvPr>
          <p:cNvSpPr/>
          <p:nvPr/>
        </p:nvSpPr>
        <p:spPr bwMode="auto">
          <a:xfrm>
            <a:off x="7644166" y="2827972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15FF01A-2FC0-F74E-B4EE-502341FBE340}"/>
              </a:ext>
            </a:extLst>
          </p:cNvPr>
          <p:cNvSpPr/>
          <p:nvPr/>
        </p:nvSpPr>
        <p:spPr bwMode="auto">
          <a:xfrm>
            <a:off x="3962400" y="2133600"/>
            <a:ext cx="244602" cy="27603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522EF6B-005E-F44C-91FB-4A2DBA902D8C}"/>
              </a:ext>
            </a:extLst>
          </p:cNvPr>
          <p:cNvSpPr/>
          <p:nvPr/>
        </p:nvSpPr>
        <p:spPr bwMode="auto">
          <a:xfrm>
            <a:off x="4295775" y="2430399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299C3E-4E0E-BE40-A3E1-F57E70C3F142}"/>
              </a:ext>
            </a:extLst>
          </p:cNvPr>
          <p:cNvSpPr/>
          <p:nvPr/>
        </p:nvSpPr>
        <p:spPr bwMode="auto">
          <a:xfrm>
            <a:off x="1991269" y="27011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0885117-024A-EE4A-9042-64A7B3EE61AF}"/>
              </a:ext>
            </a:extLst>
          </p:cNvPr>
          <p:cNvSpPr/>
          <p:nvPr/>
        </p:nvSpPr>
        <p:spPr bwMode="auto">
          <a:xfrm>
            <a:off x="1828800" y="2767584"/>
            <a:ext cx="304800" cy="30283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75B7D4-4E52-504A-9586-A0D9BCC56315}"/>
              </a:ext>
            </a:extLst>
          </p:cNvPr>
          <p:cNvSpPr/>
          <p:nvPr/>
        </p:nvSpPr>
        <p:spPr bwMode="auto">
          <a:xfrm>
            <a:off x="4118229" y="23963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A710509-E2B6-A944-96A4-DBB9CD8EB9E1}"/>
              </a:ext>
            </a:extLst>
          </p:cNvPr>
          <p:cNvSpPr/>
          <p:nvPr/>
        </p:nvSpPr>
        <p:spPr bwMode="auto">
          <a:xfrm>
            <a:off x="1540330" y="2765678"/>
            <a:ext cx="304800" cy="27508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0FB4C0-DD32-564A-A54E-E4115A8500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006F0C-F5D0-484A-BFDC-C1E3F8729EFC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26BEF26-BA6D-D382-3C30-E458EAC4A369}"/>
              </a:ext>
            </a:extLst>
          </p:cNvPr>
          <p:cNvSpPr/>
          <p:nvPr/>
        </p:nvSpPr>
        <p:spPr bwMode="auto">
          <a:xfrm>
            <a:off x="7239000" y="3070414"/>
            <a:ext cx="304800" cy="28238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7BE79E4-6FA5-5E70-D7F2-949A191C23DF}"/>
              </a:ext>
            </a:extLst>
          </p:cNvPr>
          <p:cNvSpPr/>
          <p:nvPr/>
        </p:nvSpPr>
        <p:spPr bwMode="auto">
          <a:xfrm>
            <a:off x="990600" y="24556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1B7E617-C90C-7BF7-A637-C5B8E24E0CCE}"/>
              </a:ext>
            </a:extLst>
          </p:cNvPr>
          <p:cNvSpPr/>
          <p:nvPr/>
        </p:nvSpPr>
        <p:spPr bwMode="auto">
          <a:xfrm>
            <a:off x="1788308" y="2908625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8D18FC-2348-CD69-D497-702C0D5D42A3}"/>
              </a:ext>
            </a:extLst>
          </p:cNvPr>
          <p:cNvSpPr/>
          <p:nvPr/>
        </p:nvSpPr>
        <p:spPr bwMode="auto">
          <a:xfrm>
            <a:off x="1534070" y="250164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B99316-0BFC-0BC6-F66C-FB4676AE73FE}"/>
              </a:ext>
            </a:extLst>
          </p:cNvPr>
          <p:cNvSpPr/>
          <p:nvPr/>
        </p:nvSpPr>
        <p:spPr bwMode="auto">
          <a:xfrm>
            <a:off x="639128" y="2729101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874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79A13F-7F38-3964-57B7-229B10120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FF33"/>
                </a:solidFill>
              </a:rPr>
              <a:t>Layout of current LENS facility</a:t>
            </a:r>
          </a:p>
        </p:txBody>
      </p:sp>
      <p:pic>
        <p:nvPicPr>
          <p:cNvPr id="26" name="Picture 12">
            <a:extLst>
              <a:ext uri="{FF2B5EF4-FFF2-40B4-BE49-F238E27FC236}">
                <a16:creationId xmlns:a16="http://schemas.microsoft.com/office/drawing/2014/main" id="{B000378A-F75A-5CA5-2AD8-6261A97A3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1" b="3466"/>
          <a:stretch/>
        </p:blipFill>
        <p:spPr bwMode="auto">
          <a:xfrm>
            <a:off x="492218" y="1562101"/>
            <a:ext cx="8199231" cy="400719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7" name="TextBox 1">
            <a:extLst>
              <a:ext uri="{FF2B5EF4-FFF2-40B4-BE49-F238E27FC236}">
                <a16:creationId xmlns:a16="http://schemas.microsoft.com/office/drawing/2014/main" id="{191B0CC5-F376-C5AB-E577-14CF4914B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6572" y="1873506"/>
            <a:ext cx="1048685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SESAME</a:t>
            </a: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51F0BBE1-0464-619F-3C7E-46D897554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102" y="4562130"/>
            <a:ext cx="1810060" cy="584775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TMR1: Fast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neutrons, NREF </a:t>
            </a:r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0333029E-D7FF-4B1F-F081-E90BF1ADD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5813" y="1982630"/>
            <a:ext cx="1340550" cy="107721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TMR2: Cold neutrons,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research</a:t>
            </a:r>
          </a:p>
        </p:txBody>
      </p:sp>
      <p:cxnSp>
        <p:nvCxnSpPr>
          <p:cNvPr id="30" name="Straight Arrow Connector 2">
            <a:extLst>
              <a:ext uri="{FF2B5EF4-FFF2-40B4-BE49-F238E27FC236}">
                <a16:creationId xmlns:a16="http://schemas.microsoft.com/office/drawing/2014/main" id="{F11EB9C8-4F45-0350-1815-C3F24DB5202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120715" y="4857698"/>
            <a:ext cx="976388" cy="25300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8">
            <a:extLst>
              <a:ext uri="{FF2B5EF4-FFF2-40B4-BE49-F238E27FC236}">
                <a16:creationId xmlns:a16="http://schemas.microsoft.com/office/drawing/2014/main" id="{DF475F48-79F0-2318-E1F5-A8B0C2C45F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56363" y="2536717"/>
            <a:ext cx="1092286" cy="36111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11">
            <a:extLst>
              <a:ext uri="{FF2B5EF4-FFF2-40B4-BE49-F238E27FC236}">
                <a16:creationId xmlns:a16="http://schemas.microsoft.com/office/drawing/2014/main" id="{3817BC62-3B82-99A7-B60E-439B6D9D860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053693" y="2422111"/>
            <a:ext cx="406066" cy="269001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Box 1">
            <a:extLst>
              <a:ext uri="{FF2B5EF4-FFF2-40B4-BE49-F238E27FC236}">
                <a16:creationId xmlns:a16="http://schemas.microsoft.com/office/drawing/2014/main" id="{EED1986C-3DA6-FF1A-6819-C81A9F7FB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760" y="2269720"/>
            <a:ext cx="1245854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</a:t>
            </a:r>
          </a:p>
        </p:txBody>
      </p:sp>
      <p:cxnSp>
        <p:nvCxnSpPr>
          <p:cNvPr id="34" name="Straight Arrow Connector 15">
            <a:extLst>
              <a:ext uri="{FF2B5EF4-FFF2-40B4-BE49-F238E27FC236}">
                <a16:creationId xmlns:a16="http://schemas.microsoft.com/office/drawing/2014/main" id="{1C06899B-9C66-7899-B7CF-095B0DAA0A1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501716" y="1743644"/>
            <a:ext cx="683269" cy="1351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1">
            <a:extLst>
              <a:ext uri="{FF2B5EF4-FFF2-40B4-BE49-F238E27FC236}">
                <a16:creationId xmlns:a16="http://schemas.microsoft.com/office/drawing/2014/main" id="{7EF8950C-8A0D-8C5D-D491-DEA08D506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6604" y="3487514"/>
            <a:ext cx="752129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</a:t>
            </a: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B83FFC50-C46B-5F07-5EFE-3BAC25548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39" y="4218988"/>
            <a:ext cx="1350050" cy="584775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 7, 13 MeV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Linacs</a:t>
            </a:r>
            <a:endParaRPr lang="en-US" altLang="en-US" sz="1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8">
            <a:extLst>
              <a:ext uri="{FF2B5EF4-FFF2-40B4-BE49-F238E27FC236}">
                <a16:creationId xmlns:a16="http://schemas.microsoft.com/office/drawing/2014/main" id="{E1BA5C8C-2CB6-B6FE-7AA3-891BFC3489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86890" y="4533434"/>
            <a:ext cx="973027" cy="598164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Box 1">
            <a:extLst>
              <a:ext uri="{FF2B5EF4-FFF2-40B4-BE49-F238E27FC236}">
                <a16:creationId xmlns:a16="http://schemas.microsoft.com/office/drawing/2014/main" id="{57233F17-7C7D-B7DB-1ADF-6FB44377F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422" y="3918181"/>
            <a:ext cx="1436612" cy="338554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Radiography</a:t>
            </a:r>
          </a:p>
        </p:txBody>
      </p:sp>
      <p:cxnSp>
        <p:nvCxnSpPr>
          <p:cNvPr id="39" name="Straight Arrow Connector 2">
            <a:extLst>
              <a:ext uri="{FF2B5EF4-FFF2-40B4-BE49-F238E27FC236}">
                <a16:creationId xmlns:a16="http://schemas.microsoft.com/office/drawing/2014/main" id="{8CB24767-D07D-1412-CE7D-CBCE42226B1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406387" y="3991064"/>
            <a:ext cx="902035" cy="30610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TextBox 1">
            <a:extLst>
              <a:ext uri="{FF2B5EF4-FFF2-40B4-BE49-F238E27FC236}">
                <a16:creationId xmlns:a16="http://schemas.microsoft.com/office/drawing/2014/main" id="{4B9C39D3-8DE5-1C01-70FA-C0A4800EC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771" y="2151784"/>
            <a:ext cx="1176925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power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</a:p>
        </p:txBody>
      </p:sp>
      <p:cxnSp>
        <p:nvCxnSpPr>
          <p:cNvPr id="41" name="Straight Arrow Connector 8">
            <a:extLst>
              <a:ext uri="{FF2B5EF4-FFF2-40B4-BE49-F238E27FC236}">
                <a16:creationId xmlns:a16="http://schemas.microsoft.com/office/drawing/2014/main" id="{B56608D2-D7E6-6420-D051-C591F16A350B}"/>
              </a:ext>
            </a:extLst>
          </p:cNvPr>
          <p:cNvCxnSpPr>
            <a:cxnSpLocks noChangeShapeType="1"/>
            <a:stCxn id="40" idx="2"/>
          </p:cNvCxnSpPr>
          <p:nvPr/>
        </p:nvCxnSpPr>
        <p:spPr bwMode="auto">
          <a:xfrm>
            <a:off x="1960234" y="2736559"/>
            <a:ext cx="418461" cy="638319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Arrow Connector 8">
            <a:extLst>
              <a:ext uri="{FF2B5EF4-FFF2-40B4-BE49-F238E27FC236}">
                <a16:creationId xmlns:a16="http://schemas.microsoft.com/office/drawing/2014/main" id="{2EE2B70F-F585-0E86-707E-955F78E72FB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154503" y="2691112"/>
            <a:ext cx="319158" cy="20672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11">
            <a:extLst>
              <a:ext uri="{FF2B5EF4-FFF2-40B4-BE49-F238E27FC236}">
                <a16:creationId xmlns:a16="http://schemas.microsoft.com/office/drawing/2014/main" id="{CCDFB053-1371-1D4A-2882-E85FFA88CDB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407316" y="3141655"/>
            <a:ext cx="199287" cy="39223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A27C40-8084-2C30-C12E-A2AFB0B8995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86890" y="4533435"/>
            <a:ext cx="1393373" cy="60786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8">
            <a:extLst>
              <a:ext uri="{FF2B5EF4-FFF2-40B4-BE49-F238E27FC236}">
                <a16:creationId xmlns:a16="http://schemas.microsoft.com/office/drawing/2014/main" id="{595BB10B-A539-7ADD-46D1-777017FA4C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13497" y="4542277"/>
            <a:ext cx="1622144" cy="58932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1959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67"/>
    </mc:Choice>
    <mc:Fallback xmlns="">
      <p:transition spd="slow" advTm="11596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66FF33"/>
                </a:solidFill>
              </a:rPr>
              <a:t>LENS within “MESH” ca. 2010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8" y="1847850"/>
            <a:ext cx="8763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057400" y="2133600"/>
            <a:ext cx="3276600" cy="1524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1247781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32.4|5.5|1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32.4|5.5|18.2"/>
</p:tagLst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31375</TotalTime>
  <Words>1899</Words>
  <Application>Microsoft Macintosh PowerPoint</Application>
  <PresentationFormat>On-screen Show (4:3)</PresentationFormat>
  <Paragraphs>287</Paragraphs>
  <Slides>33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Cambria Math</vt:lpstr>
      <vt:lpstr>Courier New</vt:lpstr>
      <vt:lpstr>Garamond</vt:lpstr>
      <vt:lpstr>Symbol</vt:lpstr>
      <vt:lpstr>System Font Regular</vt:lpstr>
      <vt:lpstr>Times New Roman</vt:lpstr>
      <vt:lpstr>Wingdings</vt:lpstr>
      <vt:lpstr>Stream</vt:lpstr>
      <vt:lpstr>A LENS RETROSPECTOIVE (UCANS-11, 2025 Feb. 27)</vt:lpstr>
      <vt:lpstr>Thanks to:</vt:lpstr>
      <vt:lpstr>2005: LENS Missions</vt:lpstr>
      <vt:lpstr>HTS Magnetic Wollaston Prisms</vt:lpstr>
      <vt:lpstr>Larmor Diffraction with MWP</vt:lpstr>
      <vt:lpstr>Total Cross section of D2O</vt:lpstr>
      <vt:lpstr>LENS students/postdoc locations </vt:lpstr>
      <vt:lpstr>Layout of current LENS facility</vt:lpstr>
      <vt:lpstr>LENS within “MESH” ca. 2010</vt:lpstr>
      <vt:lpstr>Loss of Cyclotron service: 2014</vt:lpstr>
      <vt:lpstr>Current state of MPRI</vt:lpstr>
      <vt:lpstr>History of support staff:</vt:lpstr>
      <vt:lpstr>Thanks to:</vt:lpstr>
      <vt:lpstr>History of support staff:</vt:lpstr>
      <vt:lpstr>Thanks to:</vt:lpstr>
      <vt:lpstr>PowerPoint Presentation</vt:lpstr>
      <vt:lpstr>IU Center for Reliable and Trusted Electronics Workforce Ecosystem for Radiation-Tolerant Microelectronics</vt:lpstr>
      <vt:lpstr>LENS Updates</vt:lpstr>
      <vt:lpstr>Conclusions</vt:lpstr>
      <vt:lpstr>Single Crystal Reflector/Filter</vt:lpstr>
      <vt:lpstr>Key points to cover:</vt:lpstr>
      <vt:lpstr>PowerPoint Presentation</vt:lpstr>
      <vt:lpstr>Transmission entangled beam Expt. at ISIS</vt:lpstr>
      <vt:lpstr>The results are….</vt:lpstr>
      <vt:lpstr>Neutrons and QIS</vt:lpstr>
      <vt:lpstr>The Low Energy Neutron Source (LENS)</vt:lpstr>
      <vt:lpstr>HTS Magnetic Wollaston Prisms</vt:lpstr>
      <vt:lpstr>SESAME Instrument</vt:lpstr>
      <vt:lpstr>SESAME Instrument</vt:lpstr>
      <vt:lpstr>Fast neutron induced background</vt:lpstr>
      <vt:lpstr>PowerPoint Presentation</vt:lpstr>
      <vt:lpstr>PowerPoint Presentation</vt:lpstr>
      <vt:lpstr>Miscibility gap in AOT</vt:lpstr>
    </vt:vector>
  </TitlesOfParts>
  <Company>Indiana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LENS OVERVIEW</dc:title>
  <dc:creator>Indiana University User</dc:creator>
  <cp:lastModifiedBy>Baxter, David V.</cp:lastModifiedBy>
  <cp:revision>981</cp:revision>
  <cp:lastPrinted>2019-07-03T01:25:06Z</cp:lastPrinted>
  <dcterms:created xsi:type="dcterms:W3CDTF">2014-04-30T03:19:40Z</dcterms:created>
  <dcterms:modified xsi:type="dcterms:W3CDTF">2025-02-26T21:38:18Z</dcterms:modified>
</cp:coreProperties>
</file>