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69" r:id="rId2"/>
    <p:sldId id="1157" r:id="rId3"/>
    <p:sldId id="1138" r:id="rId4"/>
    <p:sldId id="1105" r:id="rId5"/>
    <p:sldId id="1140" r:id="rId6"/>
    <p:sldId id="1110" r:id="rId7"/>
    <p:sldId id="1166" r:id="rId8"/>
    <p:sldId id="1111" r:id="rId9"/>
    <p:sldId id="336" r:id="rId10"/>
    <p:sldId id="320" r:id="rId11"/>
    <p:sldId id="324" r:id="rId12"/>
    <p:sldId id="1147" r:id="rId13"/>
    <p:sldId id="1169" r:id="rId14"/>
    <p:sldId id="1175" r:id="rId15"/>
    <p:sldId id="1170" r:id="rId16"/>
    <p:sldId id="1155" r:id="rId17"/>
    <p:sldId id="1143" r:id="rId18"/>
    <p:sldId id="1148" r:id="rId19"/>
    <p:sldId id="1156" r:id="rId20"/>
    <p:sldId id="1116" r:id="rId21"/>
    <p:sldId id="1151" r:id="rId22"/>
    <p:sldId id="1172" r:id="rId23"/>
    <p:sldId id="1124" r:id="rId24"/>
    <p:sldId id="1125" r:id="rId25"/>
    <p:sldId id="1165" r:id="rId26"/>
    <p:sldId id="1158" r:id="rId27"/>
    <p:sldId id="1160" r:id="rId28"/>
    <p:sldId id="261" r:id="rId29"/>
    <p:sldId id="1119" r:id="rId30"/>
    <p:sldId id="1118" r:id="rId31"/>
    <p:sldId id="1161" r:id="rId32"/>
    <p:sldId id="1162" r:id="rId33"/>
    <p:sldId id="1126" r:id="rId34"/>
    <p:sldId id="1174" r:id="rId35"/>
    <p:sldId id="1134" r:id="rId36"/>
    <p:sldId id="1135" r:id="rId37"/>
    <p:sldId id="1145" r:id="rId38"/>
    <p:sldId id="256" r:id="rId39"/>
    <p:sldId id="345" r:id="rId40"/>
  </p:sldIdLst>
  <p:sldSz cx="12192000" cy="6858000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FF00"/>
    <a:srgbClr val="0033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98" autoAdjust="0"/>
    <p:restoredTop sz="95208" autoAdjust="0"/>
  </p:normalViewPr>
  <p:slideViewPr>
    <p:cSldViewPr showGuides="1">
      <p:cViewPr>
        <p:scale>
          <a:sx n="79" d="100"/>
          <a:sy n="79" d="100"/>
        </p:scale>
        <p:origin x="134" y="120"/>
      </p:cViewPr>
      <p:guideLst>
        <p:guide orient="horz" pos="1026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7" d="100"/>
          <a:sy n="97" d="100"/>
        </p:scale>
        <p:origin x="3534" y="7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E1389CC-567B-462D-9606-5A6D48725E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2223E6-8DEC-4459-8B52-D06E9BD3DA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9E86A-6679-4EC8-847C-9F954F45BF68}" type="datetimeFigureOut">
              <a:rPr lang="de-DE" smtClean="0"/>
              <a:t>26.02.2025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E09F90-192B-4C21-A710-7EFC4BA93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7B6243-ABD9-472E-9641-6E7B2B863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8E8B7-5326-4A3E-8AE4-83D3CDA8A9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575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3C419-10E8-4216-A6CC-B7C8A23909AD}" type="datetimeFigureOut">
              <a:rPr lang="de-DE" smtClean="0"/>
              <a:t>26.02.2025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6CAD1-FD47-46B0-9C16-1B81F4E690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32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9319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l">
              <a:lnSpc>
                <a:spcPct val="95000"/>
              </a:lnSpc>
              <a:buFont typeface="Symbol" panose="05050102010706020507" pitchFamily="18" charset="2"/>
              <a:buChar char="Þ"/>
            </a:pPr>
            <a:r>
              <a:rPr lang="en-US" sz="1200" dirty="0"/>
              <a:t>Highlight differences</a:t>
            </a:r>
          </a:p>
          <a:p>
            <a:pPr marL="342900" indent="-342900" algn="l">
              <a:lnSpc>
                <a:spcPct val="95000"/>
              </a:lnSpc>
              <a:buFont typeface="Symbol" panose="05050102010706020507" pitchFamily="18" charset="2"/>
              <a:buChar char="Þ"/>
            </a:pPr>
            <a:r>
              <a:rPr lang="en-US" sz="1200" dirty="0"/>
              <a:t>Wise selection of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5305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9821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8648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858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if not all of us are familiar with neutron </a:t>
            </a:r>
            <a:r>
              <a:rPr lang="en-US" dirty="0" err="1"/>
              <a:t>productr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0837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Make sure to emphasize that this is not the HBS-I which Paul presented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High degree of flexibility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5823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24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Make a point that it has been possible to generate cold and ultra cold neutron beams, but not VCN beams. Mention the materials.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Make a point here about how the very cold neutron regime is untapped for neutron experiments.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460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Make a point here about how the very cold neutron regime is untapped for neutron experiments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1294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7533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36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statement about flu vs brilliance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6CAD1-FD47-46B0-9C16-1B81F4E690E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554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93" y="5769260"/>
            <a:ext cx="1872337" cy="848403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2444192"/>
            <a:ext cx="107283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1088740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7CEB1C7-3CEB-41C0-967D-A5811A09D9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620" y="6423285"/>
            <a:ext cx="2304000" cy="90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5520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C7C23-EFD9-A784-398C-733CAC45E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CD030D-7A78-3E65-6DEA-E30EC1862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7D6AB-3DB2-9EFC-4D5F-FA65957C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2320-B7AD-4BE5-8625-CE0F7D555637}" type="datetime1">
              <a:rPr lang="en-US" smtClean="0"/>
              <a:t>2/27/2025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3D036-F406-B2D6-203E-A590053A5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38D39-FFDD-17C7-B95B-0DD568C5C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18025-90E3-402B-A88F-278BEF3C794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6578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8" y="2660216"/>
            <a:ext cx="10728324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8" y="1124744"/>
            <a:ext cx="10728325" cy="136180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spc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7390AF7B-9835-4AEF-ADBF-224AF53FB4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620" y="6423285"/>
            <a:ext cx="2304000" cy="90000"/>
          </a:xfrm>
          <a:blipFill>
            <a:blip r:embed="rId2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  <p:pic>
        <p:nvPicPr>
          <p:cNvPr id="8" name="Bild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93" y="5769260"/>
            <a:ext cx="1872337" cy="84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04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70822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185084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02F77179-7DE6-490F-AFDB-836C5B895F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620" y="6423285"/>
            <a:ext cx="2304000" cy="90000"/>
          </a:xfrm>
          <a:blipFill>
            <a:blip r:embed="rId2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  <p:pic>
        <p:nvPicPr>
          <p:cNvPr id="11" name="Bild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93" y="5769260"/>
            <a:ext cx="1872337" cy="84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94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11514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221088"/>
            <a:ext cx="10728325" cy="54714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lang="de-DE" sz="1800" b="1" cap="none" spc="0" baseline="0" dirty="0">
                <a:solidFill>
                  <a:schemeClr val="accent1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noProof="0" dirty="0"/>
              <a:t>Subline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1F0FB68E-EE59-46F0-A3EA-690446700A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620" y="6423285"/>
            <a:ext cx="2304000" cy="90000"/>
          </a:xfrm>
          <a:blipFill>
            <a:blip r:embed="rId2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  <p:pic>
        <p:nvPicPr>
          <p:cNvPr id="11" name="Bild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93" y="5769260"/>
            <a:ext cx="1872337" cy="84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35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563143"/>
            <a:ext cx="11449050" cy="4214255"/>
          </a:xfrm>
        </p:spPr>
        <p:txBody>
          <a:bodyPr/>
          <a:lstStyle/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US" noProof="0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0DBD71A-3698-4880-9A06-4C69B1F5A51D}" type="datetime1">
              <a:rPr lang="en-US" noProof="0" smtClean="0"/>
              <a:t>2/27/2025</a:t>
            </a:fld>
            <a:endParaRPr lang="en-US" noProof="0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0FEB314-58C6-43FB-BF57-07B357AFA1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581D6B-1739-4E95-A7A3-5B7B04BE533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1020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578310"/>
            <a:ext cx="11449050" cy="4190666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A963B658-F647-4DBD-AEAE-406335F497F8}" type="datetime1">
              <a:rPr lang="en-US" noProof="0" smtClean="0"/>
              <a:t>2/27/2025</a:t>
            </a:fld>
            <a:endParaRPr lang="en-US" noProof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29624FD4-E8F5-4C76-8AB0-019D7FCEAA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D65862-E64A-4E5F-8934-CBE2F43FDC9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392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Titelmasterformat durch Klicken bearbeiten</a:t>
            </a:r>
            <a:endParaRPr lang="en-US" noProof="0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36F1-9789-4B2F-A4DC-D8D373C11647}" type="datetime1">
              <a:rPr lang="en-US" noProof="0" smtClean="0"/>
              <a:t>2/27/2025</a:t>
            </a:fld>
            <a:endParaRPr lang="en-US" noProof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8A00DEAD-5DE0-4EC4-9106-51A82A9A0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0000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A390F4-CC78-4ED1-8D50-5D59AE8D05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23A5E56D-954A-4968-9BC8-DFAC877CAA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3338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1C326D2C-F758-4203-BE3D-8CDB8EB30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3338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8D87DCD3-D230-4056-A20A-D9CBA549CE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F566AD1-91A5-4D6F-BE6D-62150997CE1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165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Titelmasterformat durch Klicken bearbeiten</a:t>
            </a:r>
            <a:endParaRPr lang="en-US" noProof="0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09B8-731E-4861-975E-EC469EEBAC12}" type="datetime1">
              <a:rPr lang="en-US" noProof="0" smtClean="0"/>
              <a:t>2/27/2025</a:t>
            </a:fld>
            <a:endParaRPr lang="en-US" noProof="0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F63E2467-CDE8-4456-BDC8-2E6458C092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C9A4D5F-2E35-47CB-9ECC-6BDDA45435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187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A9D9CA0-0D3A-430F-A273-E4F9DC8D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11BD-1C54-4434-ADDC-AE1CE8BD126E}" type="datetime1">
              <a:rPr lang="en-US" noProof="0" smtClean="0"/>
              <a:t>2/27/2025</a:t>
            </a:fld>
            <a:endParaRPr lang="en-US" noProof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BEB74CF-3CEB-49F7-B847-0E316736F2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631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475" y="1563143"/>
            <a:ext cx="11449050" cy="4214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Mastertextformat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6105" y="6381328"/>
            <a:ext cx="160050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74F8DAF-96A9-43B8-9500-ACAA916A40DE}" type="datetime1">
              <a:rPr lang="en-US" smtClean="0"/>
              <a:t>2/27/2025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8290" y="6381328"/>
            <a:ext cx="720000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Page </a:t>
            </a:r>
            <a:fld id="{A52F4D17-1AD6-42D9-B93A-EB002C62F4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5" y="324000"/>
            <a:ext cx="11449050" cy="11247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Mastertitelformat bearbeiten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2C4F5F8-9F24-424C-8284-2E94052236C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F6C8115-8683-472F-BE9F-3E719023445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67" y="6424763"/>
            <a:ext cx="2303553" cy="9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4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62" r:id="rId5"/>
    <p:sldLayoutId id="2147483672" r:id="rId6"/>
    <p:sldLayoutId id="2147483673" r:id="rId7"/>
    <p:sldLayoutId id="2147483666" r:id="rId8"/>
    <p:sldLayoutId id="2147483667" r:id="rId9"/>
    <p:sldLayoutId id="2147483674" r:id="rId10"/>
  </p:sldLayoutIdLst>
  <p:hf hdr="0" ftr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3200" b="1" kern="1200" cap="all" spc="1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26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6" pos="3659" userDrawn="1">
          <p15:clr>
            <a:srgbClr val="F26B43"/>
          </p15:clr>
        </p15:guide>
        <p15:guide id="7" pos="4021" userDrawn="1">
          <p15:clr>
            <a:srgbClr val="F26B43"/>
          </p15:clr>
        </p15:guide>
        <p15:guide id="8" orient="horz" pos="36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jp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7.jpeg"/><Relationship Id="rId11" Type="http://schemas.openxmlformats.org/officeDocument/2006/relationships/image" Target="../media/image62.png"/><Relationship Id="rId5" Type="http://schemas.openxmlformats.org/officeDocument/2006/relationships/image" Target="../media/image1.emf"/><Relationship Id="rId10" Type="http://schemas.openxmlformats.org/officeDocument/2006/relationships/image" Target="../media/image61.png"/><Relationship Id="rId4" Type="http://schemas.openxmlformats.org/officeDocument/2006/relationships/image" Target="../media/image56.png"/><Relationship Id="rId9" Type="http://schemas.openxmlformats.org/officeDocument/2006/relationships/image" Target="../media/image60.png"/><Relationship Id="rId14" Type="http://schemas.openxmlformats.org/officeDocument/2006/relationships/image" Target="../media/image65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z-juelich.de/en/jcns/jcns-2/news/announcements/2023/hbs-td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64521-ED94-4240-8AD4-6C3D7A90E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471" y="3936253"/>
            <a:ext cx="10728324" cy="623404"/>
          </a:xfrm>
        </p:spPr>
        <p:txBody>
          <a:bodyPr/>
          <a:lstStyle/>
          <a:p>
            <a:r>
              <a:rPr lang="en-US" sz="2500" dirty="0"/>
              <a:t>Towards the development of a very cold neutron source </a:t>
            </a:r>
            <a:endParaRPr lang="en-US" sz="2500" noProof="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693119F-69DD-4BF5-B78E-98C0144F5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469" y="5720072"/>
            <a:ext cx="10728325" cy="3600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UCANS11 2025 | 27</a:t>
            </a:r>
            <a:r>
              <a:rPr lang="en-US" noProof="0" dirty="0">
                <a:solidFill>
                  <a:schemeClr val="tx2"/>
                </a:solidFill>
              </a:rPr>
              <a:t>.02.2024  I  Dalini D. maharaj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5F65145-80CE-4F50-8C39-4EEE423428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EFC7C7-01B1-420C-BA8C-4BFD326099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3469" y="4387040"/>
            <a:ext cx="10728325" cy="727162"/>
          </a:xfrm>
        </p:spPr>
        <p:txBody>
          <a:bodyPr/>
          <a:lstStyle/>
          <a:p>
            <a:r>
              <a:rPr lang="en-US" sz="2500" dirty="0"/>
              <a:t>For the high brilliance neutron source (HBS)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1D436F9B-CCBA-4BBF-B174-B8B71EBEC27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7" b="9547"/>
          <a:stretch>
            <a:fillRect/>
          </a:stretch>
        </p:blipFill>
        <p:spPr>
          <a:xfrm>
            <a:off x="0" y="154360"/>
            <a:ext cx="12192000" cy="3288053"/>
          </a:xfrm>
        </p:spPr>
      </p:pic>
    </p:spTree>
    <p:extLst>
      <p:ext uri="{BB962C8B-B14F-4D97-AF65-F5344CB8AC3E}">
        <p14:creationId xmlns:p14="http://schemas.microsoft.com/office/powerpoint/2010/main" val="1231316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producing</a:t>
            </a:r>
            <a:r>
              <a:rPr lang="en-US" sz="2800" noProof="0" dirty="0"/>
              <a:t> very cold neutrons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8513E1D-3637-42BF-9008-6BCCB1FC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947" y="3641898"/>
            <a:ext cx="11449050" cy="1884575"/>
          </a:xfrm>
        </p:spPr>
        <p:txBody>
          <a:bodyPr/>
          <a:lstStyle/>
          <a:p>
            <a:pPr marL="0" indent="0">
              <a:buNone/>
            </a:pPr>
            <a:r>
              <a:rPr lang="en-US" sz="2000" noProof="0" dirty="0"/>
              <a:t>Accessible low energy modes, ideally not restricted by a dispersion relation </a:t>
            </a:r>
          </a:p>
          <a:p>
            <a:r>
              <a:rPr lang="en-US" sz="2000" noProof="0" dirty="0"/>
              <a:t>Solid D</a:t>
            </a:r>
            <a:r>
              <a:rPr lang="en-US" sz="2000" baseline="-25000" noProof="0" dirty="0"/>
              <a:t>2</a:t>
            </a:r>
          </a:p>
          <a:p>
            <a:r>
              <a:rPr lang="en-US" sz="2000" dirty="0"/>
              <a:t>Methane (in phase II)</a:t>
            </a:r>
            <a:endParaRPr lang="en-US" sz="2000" baseline="-25000" noProof="0" dirty="0"/>
          </a:p>
          <a:p>
            <a:r>
              <a:rPr lang="en-US" sz="2000" noProof="0" dirty="0"/>
              <a:t>Clathrates – THF-hydrates, methane hydrate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C516BF-C995-4C15-B38E-5F4B775E16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52F4D17-1AD6-42D9-B93A-EB002C62F438}" type="slidenum">
              <a:rPr lang="en-US" smtClean="0"/>
              <a:pPr/>
              <a:t>10</a:t>
            </a:fld>
            <a:endParaRPr lang="en-US" noProof="0" dirty="0"/>
          </a:p>
        </p:txBody>
      </p:sp>
      <p:sp>
        <p:nvSpPr>
          <p:cNvPr id="6" name="Inhaltsplatzhalter 6">
            <a:extLst>
              <a:ext uri="{FF2B5EF4-FFF2-40B4-BE49-F238E27FC236}">
                <a16:creationId xmlns:a16="http://schemas.microsoft.com/office/drawing/2014/main" id="{C8F39847-0B86-42DA-9F69-52DE2F2694C3}"/>
              </a:ext>
            </a:extLst>
          </p:cNvPr>
          <p:cNvSpPr txBox="1">
            <a:spLocks/>
          </p:cNvSpPr>
          <p:nvPr/>
        </p:nvSpPr>
        <p:spPr>
          <a:xfrm>
            <a:off x="360000" y="2604544"/>
            <a:ext cx="10200496" cy="6987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1800" b="1" dirty="0">
                <a:solidFill>
                  <a:srgbClr val="C00000"/>
                </a:solidFill>
              </a:rPr>
              <a:t>Cross section due to lattice drops precipitously at temperature scales well below Debye temperature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889DC9-AE66-4A7C-BCBC-12A065FB1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84" y="1698327"/>
            <a:ext cx="1882120" cy="687481"/>
          </a:xfrm>
          <a:prstGeom prst="rect">
            <a:avLst/>
          </a:prstGeom>
        </p:spPr>
      </p:pic>
      <p:sp>
        <p:nvSpPr>
          <p:cNvPr id="9" name="Inhaltsplatzhalter 6">
            <a:extLst>
              <a:ext uri="{FF2B5EF4-FFF2-40B4-BE49-F238E27FC236}">
                <a16:creationId xmlns:a16="http://schemas.microsoft.com/office/drawing/2014/main" id="{584E3F26-8EEF-40D8-A5E6-D4EE9E97619B}"/>
              </a:ext>
            </a:extLst>
          </p:cNvPr>
          <p:cNvSpPr txBox="1">
            <a:spLocks/>
          </p:cNvSpPr>
          <p:nvPr/>
        </p:nvSpPr>
        <p:spPr>
          <a:xfrm>
            <a:off x="385947" y="1361354"/>
            <a:ext cx="7464192" cy="9045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1800" dirty="0">
                <a:solidFill>
                  <a:srgbClr val="002060"/>
                </a:solidFill>
              </a:rPr>
              <a:t>Neutrons can also excite vibrational modes in solid state materials</a:t>
            </a:r>
          </a:p>
        </p:txBody>
      </p:sp>
      <p:sp>
        <p:nvSpPr>
          <p:cNvPr id="11" name="Datumsplatzhalter 2">
            <a:extLst>
              <a:ext uri="{FF2B5EF4-FFF2-40B4-BE49-F238E27FC236}">
                <a16:creationId xmlns:a16="http://schemas.microsoft.com/office/drawing/2014/main" id="{0D001116-757D-4FBC-BB56-2A10B700187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fld id="{C4C55D13-7F8F-4336-BD42-C54CD1EA6313}" type="datetime1">
              <a:rPr lang="en-US" smtClean="0">
                <a:solidFill>
                  <a:srgbClr val="023D6B"/>
                </a:solidFill>
              </a:rPr>
              <a:t>2/27/2025</a:t>
            </a:fld>
            <a:endParaRPr lang="en-US" dirty="0">
              <a:solidFill>
                <a:srgbClr val="023D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475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noProof="0" dirty="0"/>
              <a:t>Candidate very cold moderators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8513E1D-3637-42BF-9008-6BCCB1FC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975" y="1004004"/>
            <a:ext cx="3404630" cy="4051844"/>
          </a:xfrm>
        </p:spPr>
        <p:txBody>
          <a:bodyPr/>
          <a:lstStyle/>
          <a:p>
            <a:pPr marL="0" indent="0">
              <a:buNone/>
            </a:pPr>
            <a:r>
              <a:rPr lang="en-US" sz="2000" b="1" noProof="0" dirty="0"/>
              <a:t>Solid D</a:t>
            </a:r>
            <a:r>
              <a:rPr lang="en-US" sz="2000" b="1" baseline="-25000" noProof="0" dirty="0"/>
              <a:t>2</a:t>
            </a:r>
          </a:p>
          <a:p>
            <a:pPr marL="0" indent="0">
              <a:buNone/>
            </a:pPr>
            <a:endParaRPr lang="en-US" sz="2000" baseline="-25000" dirty="0"/>
          </a:p>
          <a:p>
            <a:r>
              <a:rPr lang="en-US" sz="1800" dirty="0"/>
              <a:t>Rotational modes and v</a:t>
            </a:r>
            <a:r>
              <a:rPr lang="en-US" sz="1800" noProof="0" dirty="0" err="1"/>
              <a:t>ibrational</a:t>
            </a:r>
            <a:r>
              <a:rPr lang="en-US" sz="1800" noProof="0" dirty="0"/>
              <a:t> modes</a:t>
            </a:r>
          </a:p>
          <a:p>
            <a:r>
              <a:rPr lang="en-US" sz="1800" dirty="0"/>
              <a:t>Operates at 5 K</a:t>
            </a:r>
            <a:endParaRPr lang="en-US" sz="1800" noProof="0" dirty="0"/>
          </a:p>
          <a:p>
            <a:pPr marL="0" indent="0">
              <a:buNone/>
            </a:pPr>
            <a:r>
              <a:rPr lang="en-US" sz="1800" u="sng" noProof="0" dirty="0"/>
              <a:t>Pros</a:t>
            </a:r>
            <a:r>
              <a:rPr lang="en-US" sz="1800" noProof="0" dirty="0"/>
              <a:t>:</a:t>
            </a:r>
          </a:p>
          <a:p>
            <a:r>
              <a:rPr lang="en-US" sz="1800" noProof="0" dirty="0"/>
              <a:t>Low neutron absorption</a:t>
            </a:r>
          </a:p>
          <a:p>
            <a:pPr marL="0" indent="0">
              <a:buNone/>
            </a:pPr>
            <a:r>
              <a:rPr lang="en-US" sz="1800" u="sng" noProof="0" dirty="0"/>
              <a:t>C</a:t>
            </a:r>
            <a:r>
              <a:rPr lang="en-US" sz="1800" u="sng" dirty="0" err="1"/>
              <a:t>ons</a:t>
            </a:r>
            <a:r>
              <a:rPr lang="en-US" sz="1800" u="sng" dirty="0"/>
              <a:t>:</a:t>
            </a:r>
          </a:p>
          <a:p>
            <a:r>
              <a:rPr lang="en-US" sz="1800" dirty="0"/>
              <a:t>Large volumes required because neutron path length is long</a:t>
            </a:r>
          </a:p>
          <a:p>
            <a:endParaRPr lang="en-US" sz="2000" noProof="0" dirty="0"/>
          </a:p>
          <a:p>
            <a:endParaRPr lang="en-US" sz="2000" noProof="0" dirty="0"/>
          </a:p>
          <a:p>
            <a:endParaRPr lang="en-US" sz="2000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C516BF-C995-4C15-B38E-5F4B775E16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52F4D17-1AD6-42D9-B93A-EB002C62F438}" type="slidenum">
              <a:rPr lang="en-US" smtClean="0"/>
              <a:pPr/>
              <a:t>11</a:t>
            </a:fld>
            <a:endParaRPr lang="en-US" noProof="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359A8CA-CB01-4300-8009-31AED8505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186" y="1340362"/>
            <a:ext cx="1377178" cy="1433898"/>
          </a:xfrm>
          <a:prstGeom prst="rect">
            <a:avLst/>
          </a:prstGeom>
        </p:spPr>
      </p:pic>
      <p:sp>
        <p:nvSpPr>
          <p:cNvPr id="16" name="Inhaltsplatzhalter 6">
            <a:extLst>
              <a:ext uri="{FF2B5EF4-FFF2-40B4-BE49-F238E27FC236}">
                <a16:creationId xmlns:a16="http://schemas.microsoft.com/office/drawing/2014/main" id="{AC72F14A-28F9-4904-8B3A-010E3D4DF436}"/>
              </a:ext>
            </a:extLst>
          </p:cNvPr>
          <p:cNvSpPr txBox="1">
            <a:spLocks/>
          </p:cNvSpPr>
          <p:nvPr/>
        </p:nvSpPr>
        <p:spPr>
          <a:xfrm>
            <a:off x="327613" y="1001266"/>
            <a:ext cx="3401568" cy="50172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Methane (in phase II)</a:t>
            </a:r>
          </a:p>
          <a:p>
            <a:pPr marL="0" indent="0">
              <a:buNone/>
            </a:pPr>
            <a:endParaRPr lang="en-US" sz="2000" b="1" dirty="0"/>
          </a:p>
          <a:p>
            <a:r>
              <a:rPr lang="en-US" sz="1800" dirty="0"/>
              <a:t>Phase II below 20.4 K</a:t>
            </a:r>
          </a:p>
          <a:p>
            <a:r>
              <a:rPr lang="en-US" sz="1800" dirty="0"/>
              <a:t>Free rotor at O</a:t>
            </a:r>
            <a:r>
              <a:rPr lang="en-US" sz="1800" baseline="-25000" dirty="0"/>
              <a:t>h </a:t>
            </a:r>
            <a:r>
              <a:rPr lang="en-US" sz="1800" dirty="0"/>
              <a:t>site</a:t>
            </a:r>
          </a:p>
          <a:p>
            <a:pPr marL="0" indent="0">
              <a:buNone/>
            </a:pPr>
            <a:r>
              <a:rPr lang="en-US" sz="1800" u="sng" dirty="0"/>
              <a:t>Pros:</a:t>
            </a:r>
          </a:p>
          <a:p>
            <a:r>
              <a:rPr lang="en-US" sz="1800" dirty="0"/>
              <a:t>Very good moderator due to high density of hydrogen atoms</a:t>
            </a:r>
          </a:p>
          <a:p>
            <a:pPr marL="0" indent="0">
              <a:buNone/>
            </a:pPr>
            <a:r>
              <a:rPr lang="en-US" sz="1800" u="sng" dirty="0"/>
              <a:t>Cons:</a:t>
            </a:r>
          </a:p>
          <a:p>
            <a:r>
              <a:rPr lang="en-US" sz="1800" dirty="0"/>
              <a:t>Radiolysis, or radical formation needs to be managed</a:t>
            </a:r>
          </a:p>
          <a:p>
            <a:endParaRPr lang="en-US" sz="2000" dirty="0"/>
          </a:p>
        </p:txBody>
      </p:sp>
      <p:sp>
        <p:nvSpPr>
          <p:cNvPr id="17" name="Inhaltsplatzhalter 6">
            <a:extLst>
              <a:ext uri="{FF2B5EF4-FFF2-40B4-BE49-F238E27FC236}">
                <a16:creationId xmlns:a16="http://schemas.microsoft.com/office/drawing/2014/main" id="{69B60C58-FC22-4950-8E9F-6774B4E1DCC2}"/>
              </a:ext>
            </a:extLst>
          </p:cNvPr>
          <p:cNvSpPr txBox="1">
            <a:spLocks/>
          </p:cNvSpPr>
          <p:nvPr/>
        </p:nvSpPr>
        <p:spPr>
          <a:xfrm>
            <a:off x="8207663" y="1001266"/>
            <a:ext cx="3401568" cy="48732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/>
              <a:t>Clathrates (THF, methane)</a:t>
            </a:r>
          </a:p>
          <a:p>
            <a:pPr marL="0" indent="0" algn="ctr">
              <a:buNone/>
            </a:pPr>
            <a:endParaRPr lang="en-US" sz="2000" b="1" dirty="0"/>
          </a:p>
          <a:p>
            <a:r>
              <a:rPr lang="en-US" sz="1800" dirty="0"/>
              <a:t>Cages host guest molecules including</a:t>
            </a:r>
          </a:p>
          <a:p>
            <a:pPr lvl="1"/>
            <a:r>
              <a:rPr lang="en-US" sz="1800" dirty="0"/>
              <a:t>O</a:t>
            </a:r>
            <a:r>
              <a:rPr lang="en-US" sz="1800" baseline="-25000" dirty="0"/>
              <a:t>2</a:t>
            </a:r>
            <a:r>
              <a:rPr lang="en-US" sz="1800" dirty="0"/>
              <a:t> (ZF – 0.4meV)</a:t>
            </a:r>
          </a:p>
          <a:p>
            <a:pPr lvl="1"/>
            <a:r>
              <a:rPr lang="en-US" sz="1800" dirty="0"/>
              <a:t>CH</a:t>
            </a:r>
            <a:r>
              <a:rPr lang="en-US" sz="1800" baseline="-25000" dirty="0"/>
              <a:t>4</a:t>
            </a:r>
          </a:p>
          <a:p>
            <a:pPr lvl="1"/>
            <a:r>
              <a:rPr lang="en-US" sz="1800" dirty="0"/>
              <a:t>THF</a:t>
            </a:r>
          </a:p>
          <a:p>
            <a:pPr marL="215900" lvl="1" indent="0">
              <a:buNone/>
            </a:pPr>
            <a:r>
              <a:rPr lang="en-US" sz="1800" u="sng" dirty="0"/>
              <a:t>Pros:</a:t>
            </a:r>
          </a:p>
          <a:p>
            <a:pPr lvl="1"/>
            <a:r>
              <a:rPr lang="en-US" sz="1800" dirty="0"/>
              <a:t>High albedo for CN</a:t>
            </a:r>
          </a:p>
          <a:p>
            <a:pPr marL="215900" lvl="1" indent="0">
              <a:buNone/>
            </a:pPr>
            <a:r>
              <a:rPr lang="en-US" sz="1800" u="sng" dirty="0"/>
              <a:t>Cons:</a:t>
            </a:r>
          </a:p>
          <a:p>
            <a:pPr lvl="1"/>
            <a:r>
              <a:rPr lang="en-US" sz="1800" dirty="0"/>
              <a:t>Operation at 2.4 K</a:t>
            </a:r>
          </a:p>
          <a:p>
            <a:pPr lvl="1"/>
            <a:r>
              <a:rPr lang="en-US" sz="1800" dirty="0"/>
              <a:t>Large volumes required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FCE74D2-9898-44DA-8BD1-B8CAC94D7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447" y="3061582"/>
            <a:ext cx="1577983" cy="1046144"/>
          </a:xfrm>
          <a:prstGeom prst="rect">
            <a:avLst/>
          </a:prstGeom>
        </p:spPr>
      </p:pic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CB2191F4-81EA-425F-AC7B-1F9505E4CA7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fld id="{1755547E-1067-4BC6-BE43-7DBAB649A0C4}" type="datetime1">
              <a:rPr lang="en-US" smtClean="0">
                <a:solidFill>
                  <a:srgbClr val="023D6B"/>
                </a:solidFill>
              </a:rPr>
              <a:t>2/27/2025</a:t>
            </a:fld>
            <a:endParaRPr lang="en-US" dirty="0">
              <a:solidFill>
                <a:srgbClr val="023D6B"/>
              </a:solidFill>
            </a:endParaRPr>
          </a:p>
        </p:txBody>
      </p:sp>
      <p:sp>
        <p:nvSpPr>
          <p:cNvPr id="11" name="Inhaltsplatzhalter 6">
            <a:extLst>
              <a:ext uri="{FF2B5EF4-FFF2-40B4-BE49-F238E27FC236}">
                <a16:creationId xmlns:a16="http://schemas.microsoft.com/office/drawing/2014/main" id="{F4B89022-F5D0-4C34-B1D8-2545F226EC9C}"/>
              </a:ext>
            </a:extLst>
          </p:cNvPr>
          <p:cNvSpPr txBox="1">
            <a:spLocks/>
          </p:cNvSpPr>
          <p:nvPr/>
        </p:nvSpPr>
        <p:spPr>
          <a:xfrm>
            <a:off x="2877344" y="2739169"/>
            <a:ext cx="914400" cy="164592"/>
          </a:xfrm>
          <a:prstGeom prst="rect">
            <a:avLst/>
          </a:prstGeom>
          <a:noFill/>
          <a:ln w="12700"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/>
              <a:t>[5] Y. Shin et al.</a:t>
            </a:r>
            <a:endParaRPr lang="en-US" sz="800" baseline="-25000" dirty="0"/>
          </a:p>
        </p:txBody>
      </p:sp>
    </p:spTree>
    <p:extLst>
      <p:ext uri="{BB962C8B-B14F-4D97-AF65-F5344CB8AC3E}">
        <p14:creationId xmlns:p14="http://schemas.microsoft.com/office/powerpoint/2010/main" val="1938381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/>
          <a:p>
            <a:r>
              <a:rPr lang="en-US" sz="2800" noProof="0" dirty="0"/>
              <a:t>CONCEPT </a:t>
            </a:r>
            <a:r>
              <a:rPr lang="en-US" sz="2800" dirty="0"/>
              <a:t>DEVELOPMENT  for the </a:t>
            </a:r>
            <a:r>
              <a:rPr lang="en-US" sz="2800" dirty="0" err="1"/>
              <a:t>hbs</a:t>
            </a:r>
            <a:endParaRPr lang="en-US" sz="2800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C516BF-C995-4C15-B38E-5F4B775E16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818290" y="6382512"/>
            <a:ext cx="720000" cy="221109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 </a:t>
            </a:r>
            <a:fld id="{A52F4D17-1AD6-42D9-B93A-EB002C62F4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Datumsplatzhalter 2">
            <a:extLst>
              <a:ext uri="{FF2B5EF4-FFF2-40B4-BE49-F238E27FC236}">
                <a16:creationId xmlns:a16="http://schemas.microsoft.com/office/drawing/2014/main" id="{8E37A3DC-A2B2-4A67-A798-1550D24DD3D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2512"/>
            <a:ext cx="1600508" cy="221109"/>
          </a:xfrm>
        </p:spPr>
        <p:txBody>
          <a:bodyPr/>
          <a:lstStyle/>
          <a:p>
            <a:fld id="{DB515049-B401-4F0A-A651-DDEF697F1352}" type="datetime1">
              <a:rPr lang="en-US" smtClean="0">
                <a:solidFill>
                  <a:srgbClr val="023D6B"/>
                </a:solidFill>
              </a:rPr>
              <a:t>2/27/2025</a:t>
            </a:fld>
            <a:endParaRPr lang="en-US" dirty="0">
              <a:solidFill>
                <a:srgbClr val="023D6B"/>
              </a:solidFill>
            </a:endParaRP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A50BE1F-424F-4428-90A0-10E4C2CE92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8774" y="938786"/>
            <a:ext cx="11449049" cy="509994"/>
          </a:xfrm>
        </p:spPr>
        <p:txBody>
          <a:bodyPr/>
          <a:lstStyle/>
          <a:p>
            <a:r>
              <a:rPr lang="en-US" dirty="0">
                <a:latin typeface="+mj-lt"/>
              </a:rPr>
              <a:t>Scope of Study</a:t>
            </a:r>
          </a:p>
        </p:txBody>
      </p:sp>
      <p:sp>
        <p:nvSpPr>
          <p:cNvPr id="16" name="Inhaltsplatzhalter 6">
            <a:extLst>
              <a:ext uri="{FF2B5EF4-FFF2-40B4-BE49-F238E27FC236}">
                <a16:creationId xmlns:a16="http://schemas.microsoft.com/office/drawing/2014/main" id="{0C419CB1-9787-48D0-8429-00F0DFA9AFEA}"/>
              </a:ext>
            </a:extLst>
          </p:cNvPr>
          <p:cNvSpPr txBox="1">
            <a:spLocks/>
          </p:cNvSpPr>
          <p:nvPr/>
        </p:nvSpPr>
        <p:spPr>
          <a:xfrm>
            <a:off x="565806" y="1448780"/>
            <a:ext cx="9130594" cy="44704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sz="1800" b="1" dirty="0">
                <a:solidFill>
                  <a:srgbClr val="000000"/>
                </a:solidFill>
              </a:rPr>
              <a:t>Requirements and considerations</a:t>
            </a:r>
          </a:p>
          <a:p>
            <a:pPr lvl="0">
              <a:defRPr/>
            </a:pPr>
            <a:r>
              <a:rPr lang="en-US" sz="1800" b="1" dirty="0">
                <a:solidFill>
                  <a:srgbClr val="C00000"/>
                </a:solidFill>
              </a:rPr>
              <a:t>Compact</a:t>
            </a:r>
            <a:r>
              <a:rPr lang="en-US" sz="1800" dirty="0">
                <a:solidFill>
                  <a:srgbClr val="000000"/>
                </a:solidFill>
              </a:rPr>
              <a:t> design for Hi-CANS – selection of materials</a:t>
            </a:r>
          </a:p>
          <a:p>
            <a:pPr lvl="0">
              <a:defRPr/>
            </a:pPr>
            <a:r>
              <a:rPr lang="en-US" sz="1800" dirty="0">
                <a:solidFill>
                  <a:srgbClr val="000000"/>
                </a:solidFill>
              </a:rPr>
              <a:t>Technically feasible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lang="en-US" sz="1800" b="1" dirty="0">
              <a:solidFill>
                <a:srgbClr val="000000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Goal</a:t>
            </a:r>
          </a:p>
          <a:p>
            <a:pPr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 proposed VCN moderator-reflector designs with respect to flux and brilliance</a:t>
            </a:r>
            <a:endParaRPr lang="en-US" sz="1800" b="0" u="none" dirty="0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r>
              <a:rPr kumimoji="0" lang="en-US" sz="18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Must demonstrate competitive advantage over the </a:t>
            </a:r>
            <a:r>
              <a:rPr kumimoji="0" lang="en-US" sz="18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cold, low dimensional parahydrogen source below 1 </a:t>
            </a:r>
            <a:r>
              <a:rPr kumimoji="0" lang="en-US" sz="1800" b="1" i="0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meV</a:t>
            </a:r>
            <a:endParaRPr kumimoji="0" lang="en-US" sz="1800" b="1" i="0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>
              <a:defRPr/>
            </a:pPr>
            <a:endParaRPr lang="en-US" sz="1800" b="1" dirty="0">
              <a:solidFill>
                <a:srgbClr val="C00000"/>
              </a:solidFill>
              <a:latin typeface="Arial"/>
            </a:endParaRPr>
          </a:p>
          <a:p>
            <a:pPr marL="0" lvl="0" indent="0">
              <a:buNone/>
              <a:defRPr/>
            </a:pPr>
            <a:r>
              <a:rPr lang="en-US" sz="1800" b="1" dirty="0">
                <a:solidFill>
                  <a:srgbClr val="000000"/>
                </a:solidFill>
              </a:rPr>
              <a:t>Computational Tools</a:t>
            </a:r>
          </a:p>
          <a:p>
            <a:pPr>
              <a:defRPr/>
            </a:pPr>
            <a:r>
              <a:rPr lang="en-US" sz="1800" b="1" dirty="0">
                <a:solidFill>
                  <a:srgbClr val="000000"/>
                </a:solidFill>
              </a:rPr>
              <a:t>PHITS – </a:t>
            </a:r>
            <a:r>
              <a:rPr lang="en-US" sz="1800" dirty="0">
                <a:solidFill>
                  <a:srgbClr val="000000"/>
                </a:solidFill>
              </a:rPr>
              <a:t>Particle and Heavy Ion Transport code System</a:t>
            </a:r>
          </a:p>
        </p:txBody>
      </p:sp>
      <p:pic>
        <p:nvPicPr>
          <p:cNvPr id="1026" name="Picture 2" descr="https://phits.jaea.go.jp/image/logo/logoD.png">
            <a:extLst>
              <a:ext uri="{FF2B5EF4-FFF2-40B4-BE49-F238E27FC236}">
                <a16:creationId xmlns:a16="http://schemas.microsoft.com/office/drawing/2014/main" id="{5AA143E3-D740-4080-9EDB-35CF77400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273" y="4437112"/>
            <a:ext cx="3382254" cy="127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257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7E15C-F57E-445F-92C9-3BA143F40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development for the </a:t>
            </a:r>
            <a:r>
              <a:rPr lang="en-US" dirty="0" err="1"/>
              <a:t>hbs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98B70-C746-4E69-A506-FF142FB9D74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6E0F3FD-44CF-4EE5-9E7A-5AC0B11E2A2A}" type="datetime1">
              <a:rPr lang="en-US" smtClean="0">
                <a:solidFill>
                  <a:srgbClr val="023D6B"/>
                </a:solidFill>
              </a:rPr>
              <a:t>2/27/2025</a:t>
            </a:fld>
            <a:endParaRPr lang="en-US" dirty="0">
              <a:solidFill>
                <a:srgbClr val="023D6B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D5C95B-E955-45E5-A947-9E3A13C80E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Choice of Materials - Motivation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C6853-A03C-476F-9A15-2B38226E4F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13</a:t>
            </a:fld>
            <a:endParaRPr lang="en-US" noProof="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D54B8CA-3441-4028-AD6B-9E9B03ECA309}"/>
              </a:ext>
            </a:extLst>
          </p:cNvPr>
          <p:cNvSpPr/>
          <p:nvPr/>
        </p:nvSpPr>
        <p:spPr>
          <a:xfrm>
            <a:off x="1616483" y="2639436"/>
            <a:ext cx="2286000" cy="228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3D19B7-2140-4A14-BE93-D1F93ED4A1D5}"/>
              </a:ext>
            </a:extLst>
          </p:cNvPr>
          <p:cNvSpPr/>
          <p:nvPr/>
        </p:nvSpPr>
        <p:spPr>
          <a:xfrm>
            <a:off x="2073683" y="3072887"/>
            <a:ext cx="1371600" cy="1371600"/>
          </a:xfrm>
          <a:prstGeom prst="ellipse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812826-A944-4D88-B791-1C722814B50D}"/>
              </a:ext>
            </a:extLst>
          </p:cNvPr>
          <p:cNvSpPr/>
          <p:nvPr/>
        </p:nvSpPr>
        <p:spPr>
          <a:xfrm>
            <a:off x="2534331" y="1559316"/>
            <a:ext cx="144016" cy="244827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C48458-F539-4190-BFB7-1922D7AE9519}"/>
              </a:ext>
            </a:extLst>
          </p:cNvPr>
          <p:cNvSpPr/>
          <p:nvPr/>
        </p:nvSpPr>
        <p:spPr>
          <a:xfrm>
            <a:off x="2534331" y="1495017"/>
            <a:ext cx="144016" cy="17373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B9DBE-CC55-4EFE-ADEC-9880B1728775}"/>
              </a:ext>
            </a:extLst>
          </p:cNvPr>
          <p:cNvSpPr/>
          <p:nvPr/>
        </p:nvSpPr>
        <p:spPr>
          <a:xfrm>
            <a:off x="1018713" y="3271425"/>
            <a:ext cx="1371601" cy="9423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srgbClr val="C00000"/>
                </a:solidFill>
                <a:latin typeface="+mj-lt"/>
              </a:rPr>
              <a:t>Ta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3D7DCE-B1EF-4EB0-9B60-102299F01BBA}"/>
              </a:ext>
            </a:extLst>
          </p:cNvPr>
          <p:cNvSpPr/>
          <p:nvPr/>
        </p:nvSpPr>
        <p:spPr>
          <a:xfrm>
            <a:off x="2318307" y="3271425"/>
            <a:ext cx="72008" cy="94235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60286D-B6AE-4E9C-AE90-5EF12731C7AC}"/>
              </a:ext>
            </a:extLst>
          </p:cNvPr>
          <p:cNvSpPr txBox="1"/>
          <p:nvPr/>
        </p:nvSpPr>
        <p:spPr>
          <a:xfrm>
            <a:off x="765480" y="4898902"/>
            <a:ext cx="901209" cy="501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400" dirty="0"/>
              <a:t>Lead</a:t>
            </a:r>
          </a:p>
          <a:p>
            <a:pPr algn="l">
              <a:lnSpc>
                <a:spcPct val="95000"/>
              </a:lnSpc>
            </a:pPr>
            <a:r>
              <a:rPr lang="en-US" sz="1400" dirty="0"/>
              <a:t>Reflector</a:t>
            </a:r>
            <a:endParaRPr lang="en-US" sz="1400" baseline="-25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CF0C86-BD90-455E-BB7B-6A1904E21732}"/>
              </a:ext>
            </a:extLst>
          </p:cNvPr>
          <p:cNvSpPr txBox="1"/>
          <p:nvPr/>
        </p:nvSpPr>
        <p:spPr>
          <a:xfrm>
            <a:off x="2891423" y="4882362"/>
            <a:ext cx="1255408" cy="501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400" dirty="0"/>
              <a:t>H</a:t>
            </a:r>
            <a:r>
              <a:rPr lang="en-US" sz="1400" baseline="-25000" dirty="0"/>
              <a:t>2</a:t>
            </a:r>
            <a:r>
              <a:rPr lang="en-US" sz="1400" dirty="0"/>
              <a:t>O Thermal</a:t>
            </a:r>
          </a:p>
          <a:p>
            <a:pPr algn="ctr">
              <a:lnSpc>
                <a:spcPct val="95000"/>
              </a:lnSpc>
            </a:pPr>
            <a:r>
              <a:rPr lang="en-US" sz="1400" dirty="0"/>
              <a:t>Moderator</a:t>
            </a:r>
            <a:endParaRPr lang="en-US" sz="1400" baseline="-250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A796641-DCC6-4C76-A6C0-BBC241C17CFA}"/>
              </a:ext>
            </a:extLst>
          </p:cNvPr>
          <p:cNvCxnSpPr/>
          <p:nvPr/>
        </p:nvCxnSpPr>
        <p:spPr>
          <a:xfrm>
            <a:off x="2606339" y="1268760"/>
            <a:ext cx="0" cy="32004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AD5457A-B2AA-4BDE-8F94-74636EFEC0EF}"/>
              </a:ext>
            </a:extLst>
          </p:cNvPr>
          <p:cNvSpPr txBox="1"/>
          <p:nvPr/>
        </p:nvSpPr>
        <p:spPr>
          <a:xfrm>
            <a:off x="2693160" y="1641272"/>
            <a:ext cx="981358" cy="501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400" dirty="0"/>
              <a:t>Neutron</a:t>
            </a:r>
          </a:p>
          <a:p>
            <a:pPr algn="ctr">
              <a:lnSpc>
                <a:spcPct val="95000"/>
              </a:lnSpc>
            </a:pPr>
            <a:r>
              <a:rPr lang="en-US" sz="1400" dirty="0"/>
              <a:t>Extraction</a:t>
            </a:r>
            <a:endParaRPr lang="en-US" sz="1400" baseline="-25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E4B101-E459-47AD-979C-934A4DA98A8E}"/>
              </a:ext>
            </a:extLst>
          </p:cNvPr>
          <p:cNvSpPr txBox="1"/>
          <p:nvPr/>
        </p:nvSpPr>
        <p:spPr>
          <a:xfrm>
            <a:off x="3361712" y="2403340"/>
            <a:ext cx="1798184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/>
              <a:t>Cold parahydrogen</a:t>
            </a:r>
          </a:p>
          <a:p>
            <a:pPr>
              <a:lnSpc>
                <a:spcPct val="95000"/>
              </a:lnSpc>
            </a:pPr>
            <a:r>
              <a:rPr lang="en-US" sz="1400" dirty="0"/>
              <a:t>Moderator</a:t>
            </a:r>
            <a:endParaRPr lang="en-US" sz="1400" baseline="-25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0B3C9A-AB46-41E2-9318-CF13A0A82769}"/>
              </a:ext>
            </a:extLst>
          </p:cNvPr>
          <p:cNvSpPr txBox="1"/>
          <p:nvPr/>
        </p:nvSpPr>
        <p:spPr>
          <a:xfrm>
            <a:off x="1018713" y="2659838"/>
            <a:ext cx="680956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400" dirty="0"/>
              <a:t>Target</a:t>
            </a:r>
            <a:endParaRPr lang="en-US" sz="1400" baseline="-250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6FE61FE-12BF-4E1A-B359-029738CCE5D2}"/>
              </a:ext>
            </a:extLst>
          </p:cNvPr>
          <p:cNvCxnSpPr/>
          <p:nvPr/>
        </p:nvCxnSpPr>
        <p:spPr>
          <a:xfrm>
            <a:off x="2636033" y="1835878"/>
            <a:ext cx="1828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2FB75BA-1C5D-4B9B-BC7A-E6C1E83D3F57}"/>
              </a:ext>
            </a:extLst>
          </p:cNvPr>
          <p:cNvCxnSpPr>
            <a:cxnSpLocks/>
          </p:cNvCxnSpPr>
          <p:nvPr/>
        </p:nvCxnSpPr>
        <p:spPr>
          <a:xfrm flipV="1">
            <a:off x="2608797" y="2668920"/>
            <a:ext cx="801089" cy="6913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069B0C1-4090-4DDF-8F56-C1B1891F3433}"/>
              </a:ext>
            </a:extLst>
          </p:cNvPr>
          <p:cNvCxnSpPr>
            <a:cxnSpLocks/>
          </p:cNvCxnSpPr>
          <p:nvPr/>
        </p:nvCxnSpPr>
        <p:spPr>
          <a:xfrm>
            <a:off x="2720966" y="4298354"/>
            <a:ext cx="798161" cy="5795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B4B520D-BC0C-4A40-AC57-34A3F8D966BE}"/>
              </a:ext>
            </a:extLst>
          </p:cNvPr>
          <p:cNvCxnSpPr>
            <a:cxnSpLocks/>
          </p:cNvCxnSpPr>
          <p:nvPr/>
        </p:nvCxnSpPr>
        <p:spPr>
          <a:xfrm flipH="1">
            <a:off x="1556131" y="4459603"/>
            <a:ext cx="400057" cy="4912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3F9A47-0348-47EC-A700-A3E9F87BE72F}"/>
              </a:ext>
            </a:extLst>
          </p:cNvPr>
          <p:cNvCxnSpPr>
            <a:cxnSpLocks/>
          </p:cNvCxnSpPr>
          <p:nvPr/>
        </p:nvCxnSpPr>
        <p:spPr>
          <a:xfrm>
            <a:off x="1474295" y="2952299"/>
            <a:ext cx="870430" cy="5807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580F503A-B26A-4B84-ACA7-3B6A2D98F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408" y="2986844"/>
            <a:ext cx="3655720" cy="238637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A7EAEF1-D3C2-483C-8490-2BADEBA666C7}"/>
              </a:ext>
            </a:extLst>
          </p:cNvPr>
          <p:cNvSpPr txBox="1"/>
          <p:nvPr/>
        </p:nvSpPr>
        <p:spPr>
          <a:xfrm>
            <a:off x="5159896" y="1631304"/>
            <a:ext cx="6647926" cy="13518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1 – Para-hydrogen</a:t>
            </a:r>
          </a:p>
          <a:p>
            <a:pPr marL="742950" lvl="1" indent="-285750" defTabSz="914400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Produces high brilliance source of cold neutrons</a:t>
            </a:r>
          </a:p>
          <a:p>
            <a:pPr marL="742950" lvl="1" indent="-285750" defTabSz="914400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Desirable compact design: (r ~ 1cm, l ~ 10 cm)</a:t>
            </a:r>
          </a:p>
          <a:p>
            <a:pPr marL="742950" lvl="1" indent="-285750" defTabSz="914400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Produces high brilliance source of cold neutrons</a:t>
            </a:r>
          </a:p>
          <a:p>
            <a:pPr marL="742950" lvl="1" indent="-285750" defTabSz="914400">
              <a:buFont typeface="Courier New" panose="02070309020205020404" pitchFamily="49" charset="0"/>
              <a:buChar char="o"/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268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7E15C-F57E-445F-92C9-3BA143F40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development for the </a:t>
            </a:r>
            <a:r>
              <a:rPr lang="en-US" dirty="0" err="1"/>
              <a:t>hbs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98B70-C746-4E69-A506-FF142FB9D74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4E358FF-1F8A-4BC0-A6A7-39E287951093}" type="datetime1">
              <a:rPr lang="en-US" smtClean="0">
                <a:solidFill>
                  <a:srgbClr val="023D6B"/>
                </a:solidFill>
              </a:rPr>
              <a:t>2/27/2025</a:t>
            </a:fld>
            <a:endParaRPr lang="en-US" dirty="0">
              <a:solidFill>
                <a:srgbClr val="023D6B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D5C95B-E955-45E5-A947-9E3A13C80E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Choice of Materials - Motivation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C6853-A03C-476F-9A15-2B38226E4F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14</a:t>
            </a:fld>
            <a:endParaRPr lang="en-US" noProof="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7EAEF1-D3C2-483C-8490-2BADEBA666C7}"/>
              </a:ext>
            </a:extLst>
          </p:cNvPr>
          <p:cNvSpPr txBox="1"/>
          <p:nvPr/>
        </p:nvSpPr>
        <p:spPr>
          <a:xfrm>
            <a:off x="335360" y="1484784"/>
            <a:ext cx="6647926" cy="13518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1 – Para-hydrogen</a:t>
            </a:r>
          </a:p>
          <a:p>
            <a:pPr marL="742950" lvl="1" indent="-285750" defTabSz="91440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Produces high brilliance source of cold neutrons</a:t>
            </a:r>
          </a:p>
          <a:p>
            <a:pPr marL="742950" lvl="1" indent="-285750" defTabSz="91440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Desirable compact design: (r ~ 1cm, l ~ 10 cm)</a:t>
            </a:r>
          </a:p>
          <a:p>
            <a:pPr marL="742950" lvl="1" indent="-285750" defTabSz="91440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Produces high brilliance source of cold neutrons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19B29C-77D8-458A-9D2D-4B40BD19B565}"/>
              </a:ext>
            </a:extLst>
          </p:cNvPr>
          <p:cNvSpPr txBox="1"/>
          <p:nvPr/>
        </p:nvSpPr>
        <p:spPr>
          <a:xfrm>
            <a:off x="335360" y="2739595"/>
            <a:ext cx="6647926" cy="6422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2 – Solid methane</a:t>
            </a:r>
          </a:p>
          <a:p>
            <a:pPr marL="742950" lvl="1" indent="-285750" defTabSz="91440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Produces softer, but lower energy spectrum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63048EF-5D8D-4618-8FB7-683406C85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491" y="866454"/>
            <a:ext cx="3200400" cy="2515384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49FBC719-1C97-4AA6-B90D-574D28456F5F}"/>
              </a:ext>
            </a:extLst>
          </p:cNvPr>
          <p:cNvGrpSpPr>
            <a:grpSpLocks noChangeAspect="1"/>
          </p:cNvGrpSpPr>
          <p:nvPr/>
        </p:nvGrpSpPr>
        <p:grpSpPr>
          <a:xfrm>
            <a:off x="7903718" y="3342373"/>
            <a:ext cx="3200400" cy="2543826"/>
            <a:chOff x="4145706" y="1897929"/>
            <a:chExt cx="3902729" cy="3103467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C529F2F-7612-4DDC-8EE2-8A4264741E40}"/>
                </a:ext>
              </a:extLst>
            </p:cNvPr>
            <p:cNvGrpSpPr/>
            <p:nvPr/>
          </p:nvGrpSpPr>
          <p:grpSpPr>
            <a:xfrm>
              <a:off x="4145706" y="1897929"/>
              <a:ext cx="3902729" cy="3062141"/>
              <a:chOff x="4145706" y="1897929"/>
              <a:chExt cx="3902729" cy="3062141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957B5B7E-B9D8-4234-AA69-E1AB557603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5706" y="1897929"/>
                <a:ext cx="3902729" cy="3062141"/>
              </a:xfrm>
              <a:prstGeom prst="rect">
                <a:avLst/>
              </a:prstGeom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6FD2C21-4002-4C91-9536-CC2FEEC595DB}"/>
                  </a:ext>
                </a:extLst>
              </p:cNvPr>
              <p:cNvSpPr txBox="1"/>
              <p:nvPr/>
            </p:nvSpPr>
            <p:spPr>
              <a:xfrm>
                <a:off x="5983514" y="4750782"/>
                <a:ext cx="734496" cy="2092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en-US" sz="800" dirty="0"/>
                  <a:t>Energy (eV)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8C7DC3B-DBB8-4E8D-841C-9B65EA9C652D}"/>
                </a:ext>
              </a:extLst>
            </p:cNvPr>
            <p:cNvSpPr txBox="1"/>
            <p:nvPr/>
          </p:nvSpPr>
          <p:spPr>
            <a:xfrm>
              <a:off x="5983514" y="4792108"/>
              <a:ext cx="734496" cy="20928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US" sz="800" dirty="0"/>
                <a:t>Energy (eV)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7EAEB476-2A59-471F-BA67-824889F540F2}"/>
              </a:ext>
            </a:extLst>
          </p:cNvPr>
          <p:cNvSpPr txBox="1"/>
          <p:nvPr/>
        </p:nvSpPr>
        <p:spPr>
          <a:xfrm>
            <a:off x="335360" y="3429000"/>
            <a:ext cx="6647926" cy="11029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Caveats</a:t>
            </a:r>
          </a:p>
          <a:p>
            <a:pPr marL="742950" lvl="1" indent="-285750" defTabSz="914400"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 length for cold neutrons in methane is ~1cm, thin geometries important else suffer absorption</a:t>
            </a:r>
          </a:p>
        </p:txBody>
      </p:sp>
    </p:spTree>
    <p:extLst>
      <p:ext uri="{BB962C8B-B14F-4D97-AF65-F5344CB8AC3E}">
        <p14:creationId xmlns:p14="http://schemas.microsoft.com/office/powerpoint/2010/main" val="3959226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7E15C-F57E-445F-92C9-3BA143F40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development for the </a:t>
            </a:r>
            <a:r>
              <a:rPr lang="en-US" dirty="0" err="1"/>
              <a:t>hbs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98B70-C746-4E69-A506-FF142FB9D74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1F70FA2-71C3-42B7-A414-E6517026E02A}" type="datetime1">
              <a:rPr lang="en-US" smtClean="0">
                <a:solidFill>
                  <a:srgbClr val="023D6B"/>
                </a:solidFill>
              </a:rPr>
              <a:t>2/27/2025</a:t>
            </a:fld>
            <a:endParaRPr lang="en-US" dirty="0">
              <a:solidFill>
                <a:srgbClr val="023D6B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D5C95B-E955-45E5-A947-9E3A13C80E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Geometries Considered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C6853-A03C-476F-9A15-2B38226E4F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15</a:t>
            </a:fld>
            <a:endParaRPr lang="en-US" noProof="0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D5272D9-09F7-4D83-A05F-BAD198A87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33" y="1985249"/>
            <a:ext cx="2441655" cy="345997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86DA13B-C8B4-449A-BAFB-EA4FD658F574}"/>
              </a:ext>
            </a:extLst>
          </p:cNvPr>
          <p:cNvSpPr txBox="1"/>
          <p:nvPr/>
        </p:nvSpPr>
        <p:spPr>
          <a:xfrm>
            <a:off x="1127448" y="1629767"/>
            <a:ext cx="1697901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>
                <a:solidFill>
                  <a:srgbClr val="C00000"/>
                </a:solidFill>
              </a:rPr>
              <a:t>Starting Point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76B1D61-468A-4CB4-B6F3-05AF8CD87EE9}"/>
              </a:ext>
            </a:extLst>
          </p:cNvPr>
          <p:cNvSpPr txBox="1"/>
          <p:nvPr/>
        </p:nvSpPr>
        <p:spPr>
          <a:xfrm>
            <a:off x="1262100" y="5627886"/>
            <a:ext cx="1428596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>
                <a:solidFill>
                  <a:srgbClr val="002060"/>
                </a:solidFill>
              </a:rPr>
              <a:t>Concept #1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ECEE1E9-09CB-40C7-9BFB-BE6B75A7B47C}"/>
              </a:ext>
            </a:extLst>
          </p:cNvPr>
          <p:cNvSpPr txBox="1"/>
          <p:nvPr/>
        </p:nvSpPr>
        <p:spPr>
          <a:xfrm>
            <a:off x="5103992" y="5627886"/>
            <a:ext cx="1428596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>
                <a:solidFill>
                  <a:srgbClr val="002060"/>
                </a:solidFill>
              </a:rPr>
              <a:t>Concept #2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E989544-E830-4719-B7EF-5D991DF6042F}"/>
              </a:ext>
            </a:extLst>
          </p:cNvPr>
          <p:cNvSpPr txBox="1"/>
          <p:nvPr/>
        </p:nvSpPr>
        <p:spPr>
          <a:xfrm>
            <a:off x="9080251" y="5627886"/>
            <a:ext cx="1428596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>
                <a:solidFill>
                  <a:srgbClr val="002060"/>
                </a:solidFill>
              </a:rPr>
              <a:t>Concept #3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70B6B360-4F55-4F8B-8C5B-9167F46AEAF0}"/>
              </a:ext>
            </a:extLst>
          </p:cNvPr>
          <p:cNvSpPr/>
          <p:nvPr/>
        </p:nvSpPr>
        <p:spPr>
          <a:xfrm>
            <a:off x="3111750" y="5599887"/>
            <a:ext cx="1417320" cy="41148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2A398D54-2E5D-4D6B-B8A9-07890CA5DA26}"/>
              </a:ext>
            </a:extLst>
          </p:cNvPr>
          <p:cNvSpPr/>
          <p:nvPr/>
        </p:nvSpPr>
        <p:spPr>
          <a:xfrm>
            <a:off x="7220634" y="5599887"/>
            <a:ext cx="1417320" cy="41148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073C8351-3567-456C-80C2-FE103B8E1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5388" y="1920731"/>
            <a:ext cx="5528884" cy="370715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82D4848-CE4A-4A99-9519-C37039201F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9345" y="2015622"/>
            <a:ext cx="4430408" cy="348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8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/>
          <a:p>
            <a:r>
              <a:rPr lang="en-US" sz="2800" noProof="0" dirty="0"/>
              <a:t>CONCEPT DEVELOPMENT for the </a:t>
            </a:r>
            <a:r>
              <a:rPr lang="en-US" sz="2800" noProof="0" dirty="0" err="1"/>
              <a:t>hbs</a:t>
            </a:r>
            <a:endParaRPr lang="en-US" sz="2800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C516BF-C995-4C15-B38E-5F4B775E16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16</a:t>
            </a:fld>
            <a:endParaRPr lang="en-US" noProof="0" dirty="0"/>
          </a:p>
        </p:txBody>
      </p:sp>
      <p:sp>
        <p:nvSpPr>
          <p:cNvPr id="13" name="Datumsplatzhalter 2">
            <a:extLst>
              <a:ext uri="{FF2B5EF4-FFF2-40B4-BE49-F238E27FC236}">
                <a16:creationId xmlns:a16="http://schemas.microsoft.com/office/drawing/2014/main" id="{8E37A3DC-A2B2-4A67-A798-1550D24DD3D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fld id="{8CA2B711-FCF9-4270-9FBF-F4831A9DAB75}" type="datetime1">
              <a:rPr lang="en-US" smtClean="0">
                <a:solidFill>
                  <a:srgbClr val="023D6B"/>
                </a:solidFill>
              </a:rPr>
              <a:t>2/27/2025</a:t>
            </a:fld>
            <a:endParaRPr lang="en-US" dirty="0">
              <a:solidFill>
                <a:srgbClr val="023D6B"/>
              </a:solidFill>
            </a:endParaRP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DC9BDF7E-FBC8-44AB-8313-15302B307FD0}"/>
              </a:ext>
            </a:extLst>
          </p:cNvPr>
          <p:cNvSpPr txBox="1">
            <a:spLocks/>
          </p:cNvSpPr>
          <p:nvPr/>
        </p:nvSpPr>
        <p:spPr>
          <a:xfrm>
            <a:off x="358774" y="938786"/>
            <a:ext cx="11449049" cy="5099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lang="en-US" dirty="0">
                <a:solidFill>
                  <a:srgbClr val="023D6B"/>
                </a:solidFill>
                <a:latin typeface="Arial"/>
              </a:rPr>
              <a:t>Simulation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Description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FE0F86-9793-4948-8ABD-3BD9B021AF38}"/>
              </a:ext>
            </a:extLst>
          </p:cNvPr>
          <p:cNvSpPr txBox="1"/>
          <p:nvPr/>
        </p:nvSpPr>
        <p:spPr>
          <a:xfrm>
            <a:off x="358774" y="1340768"/>
            <a:ext cx="4822763" cy="4732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 challenge –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Monte Carlo computationally demanding to get good statistics for very cold neutrons</a:t>
            </a:r>
          </a:p>
          <a:p>
            <a:pPr lvl="0" defTabSz="914400">
              <a:defRPr/>
            </a:pP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defRPr/>
            </a:pP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Solution!</a:t>
            </a:r>
          </a:p>
          <a:p>
            <a:pPr defTabSz="914400">
              <a:defRPr/>
            </a:pP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Start from thermal neutrons embedded in pre-moderator</a:t>
            </a:r>
          </a:p>
          <a:p>
            <a:pPr lvl="0" defTabSz="914400">
              <a:defRPr/>
            </a:pP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defTabSz="914400"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Explore performance of a given geometry</a:t>
            </a:r>
          </a:p>
          <a:p>
            <a:pPr marL="285750" lvl="0" indent="-285750" defTabSz="914400"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full-fledged simulation with optimal geometry</a:t>
            </a:r>
          </a:p>
          <a:p>
            <a:pPr algn="l">
              <a:lnSpc>
                <a:spcPct val="95000"/>
              </a:lnSpc>
            </a:pPr>
            <a:endParaRPr lang="en-US" dirty="0"/>
          </a:p>
          <a:p>
            <a:pPr>
              <a:lnSpc>
                <a:spcPct val="95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Tally: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Point Tally for simulation efficiency</a:t>
            </a:r>
          </a:p>
          <a:p>
            <a:pPr>
              <a:lnSpc>
                <a:spcPct val="95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Comparisons with parahydrogen pencil to be done with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real source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8523D6-188F-41DC-9BA2-02B4B1BDC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70" y="1587143"/>
            <a:ext cx="6823302" cy="433207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B323A4FF-D8A8-4782-BEA4-A329AE6E6F12}"/>
              </a:ext>
            </a:extLst>
          </p:cNvPr>
          <p:cNvSpPr txBox="1"/>
          <p:nvPr/>
        </p:nvSpPr>
        <p:spPr>
          <a:xfrm>
            <a:off x="10889892" y="1962796"/>
            <a:ext cx="826006" cy="479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/>
              <a:t>Neutron</a:t>
            </a:r>
          </a:p>
          <a:p>
            <a:pPr>
              <a:lnSpc>
                <a:spcPct val="95000"/>
              </a:lnSpc>
            </a:pPr>
            <a:r>
              <a:rPr lang="en-US" sz="1400" dirty="0"/>
              <a:t>Extraction</a:t>
            </a:r>
            <a:endParaRPr lang="en-US" sz="1400" baseline="-25000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FE55602-A0C8-48A5-81D2-709B13C7BC1A}"/>
              </a:ext>
            </a:extLst>
          </p:cNvPr>
          <p:cNvCxnSpPr/>
          <p:nvPr/>
        </p:nvCxnSpPr>
        <p:spPr>
          <a:xfrm>
            <a:off x="8328248" y="2202616"/>
            <a:ext cx="2514600" cy="0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A7DC3D9-E593-46FB-AF96-B7DF36E298F0}"/>
              </a:ext>
            </a:extLst>
          </p:cNvPr>
          <p:cNvCxnSpPr/>
          <p:nvPr/>
        </p:nvCxnSpPr>
        <p:spPr>
          <a:xfrm>
            <a:off x="8401053" y="5267962"/>
            <a:ext cx="138536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F9718FF0-871B-484A-85B7-0AFB5C7EFADD}"/>
              </a:ext>
            </a:extLst>
          </p:cNvPr>
          <p:cNvSpPr txBox="1"/>
          <p:nvPr/>
        </p:nvSpPr>
        <p:spPr>
          <a:xfrm>
            <a:off x="6260916" y="3273538"/>
            <a:ext cx="658701" cy="479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400" dirty="0"/>
              <a:t>Target</a:t>
            </a:r>
          </a:p>
          <a:p>
            <a:pPr algn="ctr">
              <a:lnSpc>
                <a:spcPct val="95000"/>
              </a:lnSpc>
            </a:pPr>
            <a:r>
              <a:rPr lang="en-US" sz="1400" dirty="0"/>
              <a:t>System</a:t>
            </a:r>
            <a:endParaRPr lang="en-US" sz="1400" baseline="-25000" dirty="0"/>
          </a:p>
        </p:txBody>
      </p:sp>
      <p:sp>
        <p:nvSpPr>
          <p:cNvPr id="8" name="Rectangle: Single Corner Rounded 7">
            <a:extLst>
              <a:ext uri="{FF2B5EF4-FFF2-40B4-BE49-F238E27FC236}">
                <a16:creationId xmlns:a16="http://schemas.microsoft.com/office/drawing/2014/main" id="{A3ECF6B5-AB94-4BC4-A7FE-873CEE4C6AD9}"/>
              </a:ext>
            </a:extLst>
          </p:cNvPr>
          <p:cNvSpPr/>
          <p:nvPr/>
        </p:nvSpPr>
        <p:spPr>
          <a:xfrm>
            <a:off x="7833791" y="1125029"/>
            <a:ext cx="1134524" cy="329974"/>
          </a:xfrm>
          <a:prstGeom prst="round1Rect">
            <a:avLst/>
          </a:prstGeom>
          <a:blipFill>
            <a:blip r:embed="rId4"/>
            <a:tile tx="0" ty="0" sx="100000" sy="100000" flip="none" algn="tl"/>
          </a:blip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dirty="0">
                <a:solidFill>
                  <a:schemeClr val="tx1"/>
                </a:solidFill>
              </a:rPr>
              <a:t>Detector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F27F7F-FB2B-444F-93B3-C03D3634E488}"/>
              </a:ext>
            </a:extLst>
          </p:cNvPr>
          <p:cNvSpPr/>
          <p:nvPr/>
        </p:nvSpPr>
        <p:spPr>
          <a:xfrm rot="16200000">
            <a:off x="7155532" y="3521597"/>
            <a:ext cx="210312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524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/>
          <a:p>
            <a:r>
              <a:rPr lang="en-US" sz="2800" noProof="0" dirty="0"/>
              <a:t>CONCEPT DEVELOPMENT for the </a:t>
            </a:r>
            <a:r>
              <a:rPr lang="en-US" sz="2800" noProof="0" dirty="0" err="1"/>
              <a:t>hbs</a:t>
            </a:r>
            <a:endParaRPr lang="en-US" sz="2800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C516BF-C995-4C15-B38E-5F4B775E16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818290" y="6382512"/>
            <a:ext cx="720000" cy="221109"/>
          </a:xfrm>
        </p:spPr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17</a:t>
            </a:fld>
            <a:endParaRPr lang="en-US" noProof="0" dirty="0"/>
          </a:p>
        </p:txBody>
      </p:sp>
      <p:sp>
        <p:nvSpPr>
          <p:cNvPr id="13" name="Datumsplatzhalter 2">
            <a:extLst>
              <a:ext uri="{FF2B5EF4-FFF2-40B4-BE49-F238E27FC236}">
                <a16:creationId xmlns:a16="http://schemas.microsoft.com/office/drawing/2014/main" id="{8E37A3DC-A2B2-4A67-A798-1550D24DD3D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2512"/>
            <a:ext cx="1600508" cy="221109"/>
          </a:xfrm>
        </p:spPr>
        <p:txBody>
          <a:bodyPr/>
          <a:lstStyle/>
          <a:p>
            <a:fld id="{34DF3013-93F0-4D7F-9385-4D4C98E60713}" type="datetime1">
              <a:rPr lang="en-US" smtClean="0">
                <a:solidFill>
                  <a:srgbClr val="023D6B"/>
                </a:solidFill>
              </a:rPr>
              <a:t>2/27/2025</a:t>
            </a:fld>
            <a:endParaRPr lang="en-US" dirty="0">
              <a:solidFill>
                <a:srgbClr val="023D6B"/>
              </a:solidFill>
            </a:endParaRP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DC9BDF7E-FBC8-44AB-8313-15302B307FD0}"/>
              </a:ext>
            </a:extLst>
          </p:cNvPr>
          <p:cNvSpPr txBox="1">
            <a:spLocks/>
          </p:cNvSpPr>
          <p:nvPr/>
        </p:nvSpPr>
        <p:spPr>
          <a:xfrm>
            <a:off x="358774" y="938786"/>
            <a:ext cx="11449049" cy="5099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Tally Description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8E67D7-7D73-4F34-B4FC-13C503708E05}"/>
              </a:ext>
            </a:extLst>
          </p:cNvPr>
          <p:cNvSpPr txBox="1"/>
          <p:nvPr/>
        </p:nvSpPr>
        <p:spPr>
          <a:xfrm>
            <a:off x="652453" y="5099743"/>
            <a:ext cx="466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Compute: brilliance, flux at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detector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position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23BE5F-1D05-4C41-937D-3662A5FDBCE8}"/>
              </a:ext>
            </a:extLst>
          </p:cNvPr>
          <p:cNvSpPr txBox="1"/>
          <p:nvPr/>
        </p:nvSpPr>
        <p:spPr>
          <a:xfrm>
            <a:off x="8919194" y="2740668"/>
            <a:ext cx="106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1cm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BD015F-C420-457F-8E6A-2BDC449CA1E3}"/>
              </a:ext>
            </a:extLst>
          </p:cNvPr>
          <p:cNvGrpSpPr/>
          <p:nvPr/>
        </p:nvGrpSpPr>
        <p:grpSpPr>
          <a:xfrm>
            <a:off x="2354646" y="2857893"/>
            <a:ext cx="7485770" cy="930556"/>
            <a:chOff x="1271464" y="3146516"/>
            <a:chExt cx="7485770" cy="930556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EE5E2F1-7CB0-4316-B588-4D40BCD8AE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57531" y="3590382"/>
              <a:ext cx="46107" cy="4572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9955613-FCD0-4E2C-AD1D-299A94001000}"/>
                </a:ext>
              </a:extLst>
            </p:cNvPr>
            <p:cNvCxnSpPr>
              <a:cxnSpLocks/>
            </p:cNvCxnSpPr>
            <p:nvPr/>
          </p:nvCxnSpPr>
          <p:spPr>
            <a:xfrm>
              <a:off x="1302794" y="3335142"/>
              <a:ext cx="7454440" cy="33284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74F0858-FB09-4BC7-B545-C0C6A490CA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71464" y="3572539"/>
              <a:ext cx="7454446" cy="318999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85B378B-0993-49A9-A0AA-DC2D67DD8F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22966" y="3162672"/>
              <a:ext cx="922140" cy="91440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7EE27AC1-6EDC-4B17-A576-D6C60F6ECEA4}"/>
                </a:ext>
              </a:extLst>
            </p:cNvPr>
            <p:cNvCxnSpPr/>
            <p:nvPr/>
          </p:nvCxnSpPr>
          <p:spPr>
            <a:xfrm>
              <a:off x="7380584" y="3146516"/>
              <a:ext cx="0" cy="45720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FB38881-FFA7-4C73-B9C3-F316F1D05D15}"/>
                </a:ext>
              </a:extLst>
            </p:cNvPr>
            <p:cNvSpPr txBox="1"/>
            <p:nvPr/>
          </p:nvSpPr>
          <p:spPr>
            <a:xfrm>
              <a:off x="6922971" y="3618722"/>
              <a:ext cx="92213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kumimoji="0" lang="en-US" sz="1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x,y,z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 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ABCE73D-3D52-4CB3-90EC-42FB6909A3F3}"/>
                </a:ext>
              </a:extLst>
            </p:cNvPr>
            <p:cNvCxnSpPr>
              <a:cxnSpLocks/>
            </p:cNvCxnSpPr>
            <p:nvPr/>
          </p:nvCxnSpPr>
          <p:spPr>
            <a:xfrm>
              <a:off x="1343472" y="3592995"/>
              <a:ext cx="5816702" cy="16156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031F9B9-451F-4148-8125-24BB790643A6}"/>
              </a:ext>
            </a:extLst>
          </p:cNvPr>
          <p:cNvCxnSpPr>
            <a:cxnSpLocks/>
          </p:cNvCxnSpPr>
          <p:nvPr/>
        </p:nvCxnSpPr>
        <p:spPr>
          <a:xfrm>
            <a:off x="5159896" y="2846306"/>
            <a:ext cx="3200400" cy="663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13FD8F5-8619-4511-B61D-CA2DE749D1DD}"/>
              </a:ext>
            </a:extLst>
          </p:cNvPr>
          <p:cNvSpPr txBox="1"/>
          <p:nvPr/>
        </p:nvSpPr>
        <p:spPr>
          <a:xfrm>
            <a:off x="5293867" y="2807191"/>
            <a:ext cx="535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D0C18D9-2095-47F4-B865-09C8E995A165}"/>
              </a:ext>
            </a:extLst>
          </p:cNvPr>
          <p:cNvSpPr txBox="1"/>
          <p:nvPr/>
        </p:nvSpPr>
        <p:spPr>
          <a:xfrm>
            <a:off x="6002763" y="2418143"/>
            <a:ext cx="16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 = 100cm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04DE3D-B023-405E-BAC6-BD1FB4F6F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1267094"/>
            <a:ext cx="4507018" cy="3641483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673AC9FD-1372-4D5E-B70A-F798DEB0BBDA}"/>
              </a:ext>
            </a:extLst>
          </p:cNvPr>
          <p:cNvSpPr/>
          <p:nvPr/>
        </p:nvSpPr>
        <p:spPr>
          <a:xfrm>
            <a:off x="1552600" y="3023659"/>
            <a:ext cx="274320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FFEDBD-206F-47B9-95AA-87A091238BBF}"/>
              </a:ext>
            </a:extLst>
          </p:cNvPr>
          <p:cNvSpPr txBox="1"/>
          <p:nvPr/>
        </p:nvSpPr>
        <p:spPr>
          <a:xfrm>
            <a:off x="3831322" y="2499117"/>
            <a:ext cx="1618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eutron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mask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D42054-44E7-46B7-B715-25475ED0BD91}"/>
              </a:ext>
            </a:extLst>
          </p:cNvPr>
          <p:cNvSpPr txBox="1"/>
          <p:nvPr/>
        </p:nvSpPr>
        <p:spPr>
          <a:xfrm>
            <a:off x="1991544" y="1196752"/>
            <a:ext cx="3591273" cy="10487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C100B8C-7ABB-4317-8448-BB7170B9C282}"/>
              </a:ext>
            </a:extLst>
          </p:cNvPr>
          <p:cNvSpPr txBox="1"/>
          <p:nvPr/>
        </p:nvSpPr>
        <p:spPr>
          <a:xfrm>
            <a:off x="631365" y="1653913"/>
            <a:ext cx="3129931" cy="4914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 – “Artificial” monoenergetic 25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neutron source (gray) 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3AAB843-7AEB-46B0-92F3-C70D1E5CA03A}"/>
              </a:ext>
            </a:extLst>
          </p:cNvPr>
          <p:cNvCxnSpPr>
            <a:cxnSpLocks/>
          </p:cNvCxnSpPr>
          <p:nvPr/>
        </p:nvCxnSpPr>
        <p:spPr>
          <a:xfrm>
            <a:off x="5159896" y="3173357"/>
            <a:ext cx="0" cy="274320"/>
          </a:xfrm>
          <a:prstGeom prst="straightConnector1">
            <a:avLst/>
          </a:prstGeom>
          <a:ln w="381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05F2E5F-8036-4C34-8934-AAC352B64EC3}"/>
              </a:ext>
            </a:extLst>
          </p:cNvPr>
          <p:cNvSpPr txBox="1"/>
          <p:nvPr/>
        </p:nvSpPr>
        <p:spPr>
          <a:xfrm>
            <a:off x="8243356" y="4350732"/>
            <a:ext cx="1890261" cy="96949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000" dirty="0">
                <a:solidFill>
                  <a:srgbClr val="FF0000"/>
                </a:solidFill>
              </a:rPr>
              <a:t>B = </a:t>
            </a:r>
            <a:r>
              <a:rPr lang="el-GR" sz="3000" dirty="0">
                <a:solidFill>
                  <a:srgbClr val="FF0000"/>
                </a:solidFill>
              </a:rPr>
              <a:t>Φ</a:t>
            </a:r>
            <a:r>
              <a:rPr lang="en-US" sz="3000" dirty="0">
                <a:solidFill>
                  <a:srgbClr val="FF0000"/>
                </a:solidFill>
              </a:rPr>
              <a:t> / </a:t>
            </a:r>
            <a:r>
              <a:rPr lang="el-GR" sz="3000" dirty="0">
                <a:solidFill>
                  <a:srgbClr val="FF0000"/>
                </a:solidFill>
              </a:rPr>
              <a:t>Ω</a:t>
            </a:r>
            <a:endParaRPr lang="en-US" sz="3000" dirty="0">
              <a:solidFill>
                <a:srgbClr val="FF0000"/>
              </a:solidFill>
            </a:endParaRPr>
          </a:p>
          <a:p>
            <a:pPr>
              <a:lnSpc>
                <a:spcPct val="95000"/>
              </a:lnSpc>
            </a:pPr>
            <a:r>
              <a:rPr lang="el-GR" sz="3000" dirty="0"/>
              <a:t>Ω</a:t>
            </a:r>
            <a:r>
              <a:rPr lang="en-US" sz="3000" dirty="0"/>
              <a:t> = </a:t>
            </a:r>
            <a:r>
              <a:rPr lang="el-GR" sz="3000" dirty="0"/>
              <a:t>π</a:t>
            </a:r>
            <a:r>
              <a:rPr lang="en-US" sz="3000" dirty="0"/>
              <a:t>r</a:t>
            </a:r>
            <a:r>
              <a:rPr lang="en-US" sz="3000" baseline="30000" dirty="0"/>
              <a:t>2</a:t>
            </a:r>
            <a:r>
              <a:rPr lang="en-US" sz="3000" dirty="0"/>
              <a:t>/l</a:t>
            </a:r>
            <a:r>
              <a:rPr lang="en-US" sz="3000" baseline="30000" dirty="0"/>
              <a:t>2</a:t>
            </a:r>
            <a:r>
              <a:rPr lang="en-US" sz="3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353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>
            <a:extLst>
              <a:ext uri="{FF2B5EF4-FFF2-40B4-BE49-F238E27FC236}">
                <a16:creationId xmlns:a16="http://schemas.microsoft.com/office/drawing/2014/main" id="{847F33D7-C9D1-4FDE-B50A-F7A19F269D88}"/>
              </a:ext>
            </a:extLst>
          </p:cNvPr>
          <p:cNvSpPr txBox="1">
            <a:spLocks/>
          </p:cNvSpPr>
          <p:nvPr/>
        </p:nvSpPr>
        <p:spPr>
          <a:xfrm>
            <a:off x="360000" y="324000"/>
            <a:ext cx="11449050" cy="11247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3200" b="1" kern="1200" cap="all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CONCEPT #1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5708C1D-33D1-4289-ABC3-ED79313C2BEF}"/>
              </a:ext>
            </a:extLst>
          </p:cNvPr>
          <p:cNvSpPr txBox="1">
            <a:spLocks/>
          </p:cNvSpPr>
          <p:nvPr/>
        </p:nvSpPr>
        <p:spPr>
          <a:xfrm>
            <a:off x="358774" y="938786"/>
            <a:ext cx="11449049" cy="5099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dirty="0">
                <a:solidFill>
                  <a:srgbClr val="023D6B"/>
                </a:solidFill>
              </a:rPr>
              <a:t>Assessing the ideal position of the methane slab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1A7CB1-B3C5-480A-B7DB-65B68F43AA34}"/>
              </a:ext>
            </a:extLst>
          </p:cNvPr>
          <p:cNvSpPr txBox="1"/>
          <p:nvPr/>
        </p:nvSpPr>
        <p:spPr>
          <a:xfrm>
            <a:off x="371458" y="4174083"/>
            <a:ext cx="1330691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Methane</a:t>
            </a:r>
          </a:p>
          <a:p>
            <a:pPr algn="ctr">
              <a:lnSpc>
                <a:spcPct val="95000"/>
              </a:lnSpc>
            </a:pP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Centred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21AADD-8BDC-495C-8D2B-9389DFFCAF4E}"/>
              </a:ext>
            </a:extLst>
          </p:cNvPr>
          <p:cNvSpPr txBox="1"/>
          <p:nvPr/>
        </p:nvSpPr>
        <p:spPr>
          <a:xfrm>
            <a:off x="1969345" y="2745048"/>
            <a:ext cx="1932650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Para Block</a:t>
            </a:r>
          </a:p>
        </p:txBody>
      </p:sp>
      <p:sp>
        <p:nvSpPr>
          <p:cNvPr id="29" name="Foliennummernplatzhalter 3">
            <a:extLst>
              <a:ext uri="{FF2B5EF4-FFF2-40B4-BE49-F238E27FC236}">
                <a16:creationId xmlns:a16="http://schemas.microsoft.com/office/drawing/2014/main" id="{A7FBF16E-DE4A-4203-98EA-1FF32D7D820A}"/>
              </a:ext>
            </a:extLst>
          </p:cNvPr>
          <p:cNvSpPr txBox="1">
            <a:spLocks/>
          </p:cNvSpPr>
          <p:nvPr/>
        </p:nvSpPr>
        <p:spPr>
          <a:xfrm>
            <a:off x="5818290" y="6382512"/>
            <a:ext cx="720000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23D6B"/>
                </a:solidFill>
                <a:latin typeface="Arial"/>
              </a:rPr>
              <a:t>Page </a:t>
            </a:r>
            <a:fld id="{A52F4D17-1AD6-42D9-B93A-EB002C62F438}" type="slidenum">
              <a:rPr lang="en-US" smtClean="0">
                <a:solidFill>
                  <a:srgbClr val="023D6B"/>
                </a:solidFill>
                <a:latin typeface="Arial"/>
              </a:rPr>
              <a:pPr/>
              <a:t>18</a:t>
            </a:fld>
            <a:endParaRPr lang="en-US" dirty="0">
              <a:solidFill>
                <a:srgbClr val="023D6B"/>
              </a:solidFill>
              <a:latin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C4441E-D42B-4C4B-97B0-2D525CF65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8" y="1666531"/>
            <a:ext cx="1607411" cy="25355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5C3C08-C6EC-4019-9EBC-CC11E1050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686" y="1666531"/>
            <a:ext cx="1556871" cy="25748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CF7939-5864-4423-BE77-F32CDB47D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1147" y="1633541"/>
            <a:ext cx="1658966" cy="26408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B416B3-E1F3-46C7-ABFF-8D794A0F17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8807" y="1628800"/>
            <a:ext cx="1658966" cy="262840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4D49878-93CA-4E78-B79B-FF523757F708}"/>
              </a:ext>
            </a:extLst>
          </p:cNvPr>
          <p:cNvSpPr txBox="1"/>
          <p:nvPr/>
        </p:nvSpPr>
        <p:spPr>
          <a:xfrm>
            <a:off x="2035449" y="4207072"/>
            <a:ext cx="1330691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Methane</a:t>
            </a:r>
          </a:p>
          <a:p>
            <a:pPr algn="ctr">
              <a:lnSpc>
                <a:spcPct val="95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Top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35F698-7CF2-4CF2-BB87-89B23C518C26}"/>
              </a:ext>
            </a:extLst>
          </p:cNvPr>
          <p:cNvSpPr txBox="1"/>
          <p:nvPr/>
        </p:nvSpPr>
        <p:spPr>
          <a:xfrm>
            <a:off x="3596644" y="4257203"/>
            <a:ext cx="1330691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Methane</a:t>
            </a:r>
          </a:p>
          <a:p>
            <a:pPr algn="ctr">
              <a:lnSpc>
                <a:spcPct val="95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Bottom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98AAAD-4611-4D49-A70D-F72AF1994F63}"/>
              </a:ext>
            </a:extLst>
          </p:cNvPr>
          <p:cNvSpPr txBox="1"/>
          <p:nvPr/>
        </p:nvSpPr>
        <p:spPr>
          <a:xfrm>
            <a:off x="5248178" y="4253643"/>
            <a:ext cx="1330691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</a:p>
          <a:p>
            <a:pPr algn="ctr">
              <a:lnSpc>
                <a:spcPct val="95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Pencil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48610E8-5A4D-4C35-9893-3D85DD5944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546" y="1186594"/>
            <a:ext cx="5523577" cy="414268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12F54A-57F9-4B9F-88F9-1F37EB48DC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1744" y="6381328"/>
            <a:ext cx="1600508" cy="221109"/>
          </a:xfrm>
        </p:spPr>
        <p:txBody>
          <a:bodyPr/>
          <a:lstStyle/>
          <a:p>
            <a:fld id="{A4DE0553-6470-4CC6-B673-3768271A91CD}" type="datetime1">
              <a:rPr lang="en-US" noProof="0" smtClean="0"/>
              <a:t>2/27/2025</a:t>
            </a:fld>
            <a:endParaRPr lang="en-US" noProof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5C8966-AE4A-471B-AA6B-66A7BE26E0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5779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>
            <a:extLst>
              <a:ext uri="{FF2B5EF4-FFF2-40B4-BE49-F238E27FC236}">
                <a16:creationId xmlns:a16="http://schemas.microsoft.com/office/drawing/2014/main" id="{847F33D7-C9D1-4FDE-B50A-F7A19F269D88}"/>
              </a:ext>
            </a:extLst>
          </p:cNvPr>
          <p:cNvSpPr txBox="1">
            <a:spLocks/>
          </p:cNvSpPr>
          <p:nvPr/>
        </p:nvSpPr>
        <p:spPr>
          <a:xfrm>
            <a:off x="360000" y="324000"/>
            <a:ext cx="11449050" cy="11247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3200" b="1" kern="1200" cap="all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CONCEPT DEVELOPMENT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5708C1D-33D1-4289-ABC3-ED79313C2BEF}"/>
              </a:ext>
            </a:extLst>
          </p:cNvPr>
          <p:cNvSpPr txBox="1">
            <a:spLocks/>
          </p:cNvSpPr>
          <p:nvPr/>
        </p:nvSpPr>
        <p:spPr>
          <a:xfrm>
            <a:off x="358774" y="938786"/>
            <a:ext cx="11449049" cy="5099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dirty="0">
                <a:solidFill>
                  <a:srgbClr val="023D6B"/>
                </a:solidFill>
              </a:rPr>
              <a:t>Assessing the ideal position of the methane slab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1A7CB1-B3C5-480A-B7DB-65B68F43AA34}"/>
              </a:ext>
            </a:extLst>
          </p:cNvPr>
          <p:cNvSpPr txBox="1"/>
          <p:nvPr/>
        </p:nvSpPr>
        <p:spPr>
          <a:xfrm>
            <a:off x="371458" y="4174083"/>
            <a:ext cx="1330691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Methane</a:t>
            </a:r>
          </a:p>
          <a:p>
            <a:pPr algn="ctr">
              <a:lnSpc>
                <a:spcPct val="95000"/>
              </a:lnSpc>
            </a:pP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Centred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21AADD-8BDC-495C-8D2B-9389DFFCAF4E}"/>
              </a:ext>
            </a:extLst>
          </p:cNvPr>
          <p:cNvSpPr txBox="1"/>
          <p:nvPr/>
        </p:nvSpPr>
        <p:spPr>
          <a:xfrm>
            <a:off x="1969345" y="2745048"/>
            <a:ext cx="1932650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Para Block</a:t>
            </a:r>
          </a:p>
        </p:txBody>
      </p:sp>
      <p:sp>
        <p:nvSpPr>
          <p:cNvPr id="29" name="Foliennummernplatzhalter 3">
            <a:extLst>
              <a:ext uri="{FF2B5EF4-FFF2-40B4-BE49-F238E27FC236}">
                <a16:creationId xmlns:a16="http://schemas.microsoft.com/office/drawing/2014/main" id="{A7FBF16E-DE4A-4203-98EA-1FF32D7D820A}"/>
              </a:ext>
            </a:extLst>
          </p:cNvPr>
          <p:cNvSpPr txBox="1">
            <a:spLocks/>
          </p:cNvSpPr>
          <p:nvPr/>
        </p:nvSpPr>
        <p:spPr>
          <a:xfrm>
            <a:off x="5818290" y="6382512"/>
            <a:ext cx="720000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23D6B"/>
                </a:solidFill>
                <a:latin typeface="Arial"/>
              </a:rPr>
              <a:t>Page </a:t>
            </a:r>
            <a:fld id="{A52F4D17-1AD6-42D9-B93A-EB002C62F438}" type="slidenum">
              <a:rPr lang="en-US" smtClean="0">
                <a:solidFill>
                  <a:srgbClr val="023D6B"/>
                </a:solidFill>
                <a:latin typeface="Arial"/>
              </a:rPr>
              <a:pPr/>
              <a:t>19</a:t>
            </a:fld>
            <a:endParaRPr lang="en-US" dirty="0">
              <a:solidFill>
                <a:srgbClr val="023D6B"/>
              </a:solidFill>
              <a:latin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C4441E-D42B-4C4B-97B0-2D525CF65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8" y="1666531"/>
            <a:ext cx="1607411" cy="25355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5C3C08-C6EC-4019-9EBC-CC11E1050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686" y="1666531"/>
            <a:ext cx="1556871" cy="25748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CF7939-5864-4423-BE77-F32CDB47D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1147" y="1633541"/>
            <a:ext cx="1658966" cy="26408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B416B3-E1F3-46C7-ABFF-8D794A0F17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8807" y="1628800"/>
            <a:ext cx="1658966" cy="262840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4D49878-93CA-4E78-B79B-FF523757F708}"/>
              </a:ext>
            </a:extLst>
          </p:cNvPr>
          <p:cNvSpPr txBox="1"/>
          <p:nvPr/>
        </p:nvSpPr>
        <p:spPr>
          <a:xfrm>
            <a:off x="2035449" y="4207072"/>
            <a:ext cx="1330691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Methane</a:t>
            </a:r>
          </a:p>
          <a:p>
            <a:pPr algn="ctr">
              <a:lnSpc>
                <a:spcPct val="95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Top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35F698-7CF2-4CF2-BB87-89B23C518C26}"/>
              </a:ext>
            </a:extLst>
          </p:cNvPr>
          <p:cNvSpPr txBox="1"/>
          <p:nvPr/>
        </p:nvSpPr>
        <p:spPr>
          <a:xfrm>
            <a:off x="3596644" y="4257203"/>
            <a:ext cx="1330691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Methane</a:t>
            </a:r>
          </a:p>
          <a:p>
            <a:pPr algn="ctr">
              <a:lnSpc>
                <a:spcPct val="95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Bottom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98AAAD-4611-4D49-A70D-F72AF1994F63}"/>
              </a:ext>
            </a:extLst>
          </p:cNvPr>
          <p:cNvSpPr txBox="1"/>
          <p:nvPr/>
        </p:nvSpPr>
        <p:spPr>
          <a:xfrm>
            <a:off x="5248178" y="4253643"/>
            <a:ext cx="1330691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</a:p>
          <a:p>
            <a:pPr algn="ctr">
              <a:lnSpc>
                <a:spcPct val="95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Pencil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48610E8-5A4D-4C35-9893-3D85DD5944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546" y="1186594"/>
            <a:ext cx="5523577" cy="414268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F88D4AA-E6DC-4F88-81E8-484D1EA9E7F3}"/>
              </a:ext>
            </a:extLst>
          </p:cNvPr>
          <p:cNvSpPr txBox="1"/>
          <p:nvPr/>
        </p:nvSpPr>
        <p:spPr>
          <a:xfrm>
            <a:off x="324104" y="5042721"/>
            <a:ext cx="6074085" cy="6202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Best solution is with methane at opposite end of tube in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extraction channel! Why?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4075FD-F5DE-406E-8CBC-C06049E36C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9736" y="6381327"/>
            <a:ext cx="1600508" cy="221109"/>
          </a:xfrm>
        </p:spPr>
        <p:txBody>
          <a:bodyPr/>
          <a:lstStyle/>
          <a:p>
            <a:fld id="{61E4C1F3-5E72-47DA-A270-09517C6AEA66}" type="datetime1">
              <a:rPr lang="en-US" noProof="0" smtClean="0"/>
              <a:t>2/27/2025</a:t>
            </a:fld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5D2E3E-03E7-41CE-9EE0-3350190763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46865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730F45B-44E5-49F5-8CE9-31339EC7118D}"/>
              </a:ext>
            </a:extLst>
          </p:cNvPr>
          <p:cNvGrpSpPr/>
          <p:nvPr/>
        </p:nvGrpSpPr>
        <p:grpSpPr>
          <a:xfrm>
            <a:off x="767889" y="4521224"/>
            <a:ext cx="7344360" cy="1396080"/>
            <a:chOff x="695520" y="4476600"/>
            <a:chExt cx="7344360" cy="1396080"/>
          </a:xfrm>
        </p:grpSpPr>
        <p:sp>
          <p:nvSpPr>
            <p:cNvPr id="4" name="Textfeld 8">
              <a:extLst>
                <a:ext uri="{FF2B5EF4-FFF2-40B4-BE49-F238E27FC236}">
                  <a16:creationId xmlns:a16="http://schemas.microsoft.com/office/drawing/2014/main" id="{F5E5447B-2201-41B3-AFAE-E0114E01D059}"/>
                </a:ext>
              </a:extLst>
            </p:cNvPr>
            <p:cNvSpPr/>
            <p:nvPr/>
          </p:nvSpPr>
          <p:spPr>
            <a:xfrm>
              <a:off x="695520" y="4476600"/>
              <a:ext cx="3312000" cy="124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de-DE" sz="2400" b="0" strike="noStrike" spc="-1">
                  <a:solidFill>
                    <a:srgbClr val="000000"/>
                  </a:solidFill>
                  <a:latin typeface="Calibri"/>
                </a:rPr>
                <a:t>Reactor based </a:t>
              </a:r>
              <a:endParaRPr lang="de-DE" sz="2400" b="0" strike="noStrike" spc="-1">
                <a:latin typeface="Calibri"/>
              </a:endParaRPr>
            </a:p>
            <a:p>
              <a:pPr>
                <a:lnSpc>
                  <a:spcPct val="95000"/>
                </a:lnSpc>
              </a:pPr>
              <a:r>
                <a:rPr lang="de-DE" sz="2400" b="0" strike="noStrike" spc="-1">
                  <a:solidFill>
                    <a:srgbClr val="000000"/>
                  </a:solidFill>
                  <a:latin typeface="Calibri"/>
                </a:rPr>
                <a:t>neutron source</a:t>
              </a:r>
              <a:endParaRPr lang="de-DE" sz="2400" b="0" strike="noStrike" spc="-1">
                <a:latin typeface="Calibri"/>
              </a:endParaRPr>
            </a:p>
            <a:p>
              <a:pPr>
                <a:lnSpc>
                  <a:spcPct val="95000"/>
                </a:lnSpc>
              </a:pPr>
              <a:r>
                <a:rPr lang="de-DE" sz="1600" b="0" strike="noStrike" spc="-1">
                  <a:solidFill>
                    <a:srgbClr val="000000"/>
                  </a:solidFill>
                  <a:latin typeface="Calibri"/>
                </a:rPr>
                <a:t>(ILL, FRM II, NIST, JINR, </a:t>
              </a:r>
              <a:endParaRPr lang="de-DE" sz="1600" b="0" strike="noStrike" spc="-1">
                <a:latin typeface="Calibri"/>
              </a:endParaRPr>
            </a:p>
            <a:p>
              <a:pPr>
                <a:lnSpc>
                  <a:spcPct val="95000"/>
                </a:lnSpc>
              </a:pPr>
              <a:r>
                <a:rPr lang="de-DE" sz="1600" b="0" strike="noStrike" spc="-1">
                  <a:solidFill>
                    <a:srgbClr val="000000"/>
                  </a:solidFill>
                  <a:latin typeface="Calibri"/>
                </a:rPr>
                <a:t>ANSTO a.m.m.)</a:t>
              </a:r>
              <a:endParaRPr lang="de-DE" sz="1600" b="0" strike="noStrike" spc="-1">
                <a:latin typeface="Calibri"/>
              </a:endParaRPr>
            </a:p>
          </p:txBody>
        </p:sp>
        <p:sp>
          <p:nvSpPr>
            <p:cNvPr id="5" name="Textfeld 18">
              <a:extLst>
                <a:ext uri="{FF2B5EF4-FFF2-40B4-BE49-F238E27FC236}">
                  <a16:creationId xmlns:a16="http://schemas.microsoft.com/office/drawing/2014/main" id="{162D09E8-E0F9-45A3-AD12-DB5F738DF7CD}"/>
                </a:ext>
              </a:extLst>
            </p:cNvPr>
            <p:cNvSpPr/>
            <p:nvPr/>
          </p:nvSpPr>
          <p:spPr>
            <a:xfrm>
              <a:off x="4688280" y="4509000"/>
              <a:ext cx="3351600" cy="1363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de-DE" sz="2400" b="0" strike="noStrike" spc="-1">
                  <a:solidFill>
                    <a:srgbClr val="000000"/>
                  </a:solidFill>
                  <a:latin typeface="Calibri"/>
                </a:rPr>
                <a:t>Spallation based </a:t>
              </a:r>
              <a:endParaRPr lang="de-DE" sz="2400" b="0" strike="noStrike" spc="-1">
                <a:latin typeface="Calibri"/>
              </a:endParaRPr>
            </a:p>
            <a:p>
              <a:pPr>
                <a:lnSpc>
                  <a:spcPct val="95000"/>
                </a:lnSpc>
              </a:pPr>
              <a:r>
                <a:rPr lang="de-DE" sz="2400" b="0" strike="noStrike" spc="-1">
                  <a:solidFill>
                    <a:srgbClr val="000000"/>
                  </a:solidFill>
                  <a:latin typeface="Calibri"/>
                </a:rPr>
                <a:t>neutron source</a:t>
              </a:r>
              <a:endParaRPr lang="de-DE" sz="2400" b="0" strike="noStrike" spc="-1">
                <a:latin typeface="Calibri"/>
              </a:endParaRPr>
            </a:p>
            <a:p>
              <a:pPr>
                <a:lnSpc>
                  <a:spcPct val="95000"/>
                </a:lnSpc>
              </a:pPr>
              <a:r>
                <a:rPr lang="de-DE" sz="1600" b="0" strike="noStrike" spc="-1">
                  <a:solidFill>
                    <a:srgbClr val="000000"/>
                  </a:solidFill>
                  <a:latin typeface="Calibri"/>
                </a:rPr>
                <a:t>(ESS, ISIS, SINQ, SNS, </a:t>
              </a:r>
              <a:endParaRPr lang="de-DE" sz="1600" b="0" strike="noStrike" spc="-1">
                <a:latin typeface="Calibri"/>
              </a:endParaRPr>
            </a:p>
            <a:p>
              <a:pPr>
                <a:lnSpc>
                  <a:spcPct val="95000"/>
                </a:lnSpc>
              </a:pPr>
              <a:r>
                <a:rPr lang="de-DE" sz="1600" b="0" strike="noStrike" spc="-1">
                  <a:solidFill>
                    <a:srgbClr val="000000"/>
                  </a:solidFill>
                  <a:latin typeface="Calibri"/>
                </a:rPr>
                <a:t>CSNS, J-PARC, KEK)</a:t>
              </a:r>
              <a:r>
                <a:rPr lang="de-DE" sz="2400" b="0" strike="noStrike" spc="-1">
                  <a:solidFill>
                    <a:srgbClr val="000000"/>
                  </a:solidFill>
                  <a:latin typeface="Calibri"/>
                </a:rPr>
                <a:t> </a:t>
              </a:r>
              <a:endParaRPr lang="de-DE" sz="2400" b="0" strike="noStrike" spc="-1">
                <a:latin typeface="Calibri"/>
              </a:endParaRPr>
            </a:p>
          </p:txBody>
        </p:sp>
      </p:grpSp>
      <p:sp>
        <p:nvSpPr>
          <p:cNvPr id="6" name="Textfeld 13">
            <a:extLst>
              <a:ext uri="{FF2B5EF4-FFF2-40B4-BE49-F238E27FC236}">
                <a16:creationId xmlns:a16="http://schemas.microsoft.com/office/drawing/2014/main" id="{92D6E3D7-ED61-4142-9A3C-779872B5DB0D}"/>
              </a:ext>
            </a:extLst>
          </p:cNvPr>
          <p:cNvSpPr/>
          <p:nvPr/>
        </p:nvSpPr>
        <p:spPr>
          <a:xfrm>
            <a:off x="767889" y="1169264"/>
            <a:ext cx="3312000" cy="43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95000"/>
              </a:lnSpc>
            </a:pPr>
            <a:r>
              <a:rPr lang="de-DE" sz="2400" b="1" strike="noStrike" spc="-1">
                <a:solidFill>
                  <a:srgbClr val="000000"/>
                </a:solidFill>
                <a:latin typeface="Calibri"/>
              </a:rPr>
              <a:t>Nuclear fission</a:t>
            </a:r>
            <a:endParaRPr lang="de-DE" sz="2400" b="0" strike="noStrike" spc="-1">
              <a:latin typeface="Calibri"/>
            </a:endParaRPr>
          </a:p>
        </p:txBody>
      </p:sp>
      <p:sp>
        <p:nvSpPr>
          <p:cNvPr id="7" name="Textfeld 15">
            <a:extLst>
              <a:ext uri="{FF2B5EF4-FFF2-40B4-BE49-F238E27FC236}">
                <a16:creationId xmlns:a16="http://schemas.microsoft.com/office/drawing/2014/main" id="{7A2CDB01-177E-453E-85DD-34BCB524DDE4}"/>
              </a:ext>
            </a:extLst>
          </p:cNvPr>
          <p:cNvSpPr/>
          <p:nvPr/>
        </p:nvSpPr>
        <p:spPr>
          <a:xfrm>
            <a:off x="4728249" y="1169264"/>
            <a:ext cx="3312000" cy="43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95000"/>
              </a:lnSpc>
            </a:pPr>
            <a:r>
              <a:rPr lang="de-DE" sz="2400" b="1" strike="noStrike" spc="-1">
                <a:solidFill>
                  <a:srgbClr val="000000"/>
                </a:solidFill>
                <a:latin typeface="Calibri"/>
              </a:rPr>
              <a:t>Spallation</a:t>
            </a:r>
            <a:endParaRPr lang="de-DE" sz="2400" b="0" strike="noStrike" spc="-1">
              <a:latin typeface="Calibri"/>
            </a:endParaRPr>
          </a:p>
        </p:txBody>
      </p:sp>
      <p:grpSp>
        <p:nvGrpSpPr>
          <p:cNvPr id="8" name="Gruppieren 9">
            <a:extLst>
              <a:ext uri="{FF2B5EF4-FFF2-40B4-BE49-F238E27FC236}">
                <a16:creationId xmlns:a16="http://schemas.microsoft.com/office/drawing/2014/main" id="{35D0F497-DF75-4F22-9931-284B5690EC8A}"/>
              </a:ext>
            </a:extLst>
          </p:cNvPr>
          <p:cNvGrpSpPr/>
          <p:nvPr/>
        </p:nvGrpSpPr>
        <p:grpSpPr>
          <a:xfrm>
            <a:off x="8472609" y="1169264"/>
            <a:ext cx="3384000" cy="4748040"/>
            <a:chOff x="8400240" y="1124640"/>
            <a:chExt cx="3384000" cy="4748040"/>
          </a:xfrm>
        </p:grpSpPr>
        <p:sp>
          <p:nvSpPr>
            <p:cNvPr id="9" name="Textfeld 16">
              <a:extLst>
                <a:ext uri="{FF2B5EF4-FFF2-40B4-BE49-F238E27FC236}">
                  <a16:creationId xmlns:a16="http://schemas.microsoft.com/office/drawing/2014/main" id="{3B282B92-6B96-481D-A8FD-D462F8048EE8}"/>
                </a:ext>
              </a:extLst>
            </p:cNvPr>
            <p:cNvSpPr/>
            <p:nvPr/>
          </p:nvSpPr>
          <p:spPr>
            <a:xfrm>
              <a:off x="8400240" y="1124640"/>
              <a:ext cx="3312000" cy="437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de-DE" sz="2400" b="1" strike="noStrike" spc="-1">
                  <a:solidFill>
                    <a:srgbClr val="000000"/>
                  </a:solidFill>
                  <a:latin typeface="Calibri"/>
                </a:rPr>
                <a:t>Nuclear processes</a:t>
              </a:r>
              <a:endParaRPr lang="de-DE" sz="2400" b="0" strike="noStrike" spc="-1">
                <a:latin typeface="Calibri"/>
              </a:endParaRPr>
            </a:p>
          </p:txBody>
        </p:sp>
        <p:sp>
          <p:nvSpPr>
            <p:cNvPr id="10" name="Textfeld 35">
              <a:extLst>
                <a:ext uri="{FF2B5EF4-FFF2-40B4-BE49-F238E27FC236}">
                  <a16:creationId xmlns:a16="http://schemas.microsoft.com/office/drawing/2014/main" id="{0777E2D3-55DB-4A43-BC72-10CA70435F06}"/>
                </a:ext>
              </a:extLst>
            </p:cNvPr>
            <p:cNvSpPr/>
            <p:nvPr/>
          </p:nvSpPr>
          <p:spPr>
            <a:xfrm>
              <a:off x="8432640" y="4509000"/>
              <a:ext cx="3351600" cy="1363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de-DE" sz="2400" b="0" strike="noStrike" spc="-1">
                  <a:solidFill>
                    <a:srgbClr val="000000"/>
                  </a:solidFill>
                  <a:latin typeface="Calibri"/>
                </a:rPr>
                <a:t>Accelerator based neutron source</a:t>
              </a:r>
              <a:endParaRPr lang="de-DE" sz="2400" b="0" strike="noStrike" spc="-1">
                <a:latin typeface="Calibri"/>
              </a:endParaRPr>
            </a:p>
            <a:p>
              <a:pPr>
                <a:lnSpc>
                  <a:spcPct val="95000"/>
                </a:lnSpc>
              </a:pPr>
              <a:r>
                <a:rPr lang="de-DE" sz="1600" b="0" strike="noStrike" spc="-1">
                  <a:solidFill>
                    <a:srgbClr val="000000"/>
                  </a:solidFill>
                  <a:latin typeface="Calibri"/>
                </a:rPr>
                <a:t>(LENS, RANS, HUNS, NUANS, IREN a.o.)</a:t>
              </a:r>
              <a:r>
                <a:rPr lang="de-DE" sz="2400" b="0" strike="noStrike" spc="-1">
                  <a:solidFill>
                    <a:srgbClr val="000000"/>
                  </a:solidFill>
                  <a:latin typeface="Calibri"/>
                </a:rPr>
                <a:t> </a:t>
              </a:r>
              <a:endParaRPr lang="de-DE" sz="2400" b="0" strike="noStrike" spc="-1">
                <a:latin typeface="Calibri"/>
              </a:endParaRPr>
            </a:p>
          </p:txBody>
        </p: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14563CE4-5368-45E5-8665-07C18C52B6C9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505009" y="2012744"/>
            <a:ext cx="3459960" cy="1819080"/>
          </a:xfrm>
          <a:prstGeom prst="rect">
            <a:avLst/>
          </a:prstGeom>
          <a:ln w="0">
            <a:noFill/>
          </a:ln>
        </p:spPr>
      </p:pic>
      <p:pic>
        <p:nvPicPr>
          <p:cNvPr id="12" name="Grafik 17">
            <a:extLst>
              <a:ext uri="{FF2B5EF4-FFF2-40B4-BE49-F238E27FC236}">
                <a16:creationId xmlns:a16="http://schemas.microsoft.com/office/drawing/2014/main" id="{4DD907AC-5526-451C-9099-A0859B0CAEFB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4512249" y="1961624"/>
            <a:ext cx="3459960" cy="2407320"/>
          </a:xfrm>
          <a:prstGeom prst="rect">
            <a:avLst/>
          </a:prstGeom>
          <a:ln w="0">
            <a:noFill/>
          </a:ln>
        </p:spPr>
      </p:pic>
      <p:grpSp>
        <p:nvGrpSpPr>
          <p:cNvPr id="13" name="Gruppieren 4">
            <a:extLst>
              <a:ext uri="{FF2B5EF4-FFF2-40B4-BE49-F238E27FC236}">
                <a16:creationId xmlns:a16="http://schemas.microsoft.com/office/drawing/2014/main" id="{3678F493-3317-41F7-91E0-84F3F521072B}"/>
              </a:ext>
            </a:extLst>
          </p:cNvPr>
          <p:cNvGrpSpPr/>
          <p:nvPr/>
        </p:nvGrpSpPr>
        <p:grpSpPr>
          <a:xfrm>
            <a:off x="263889" y="2241704"/>
            <a:ext cx="3596400" cy="1872000"/>
            <a:chOff x="191520" y="2197080"/>
            <a:chExt cx="3596400" cy="1872000"/>
          </a:xfrm>
        </p:grpSpPr>
        <p:pic>
          <p:nvPicPr>
            <p:cNvPr id="14" name="Grafik 12">
              <a:extLst>
                <a:ext uri="{FF2B5EF4-FFF2-40B4-BE49-F238E27FC236}">
                  <a16:creationId xmlns:a16="http://schemas.microsoft.com/office/drawing/2014/main" id="{594E8ABD-7A4B-4CBB-B0AF-A948C24D493C}"/>
                </a:ext>
              </a:extLst>
            </p:cNvPr>
            <p:cNvPicPr/>
            <p:nvPr/>
          </p:nvPicPr>
          <p:blipFill>
            <a:blip r:embed="rId5"/>
            <a:stretch/>
          </p:blipFill>
          <p:spPr>
            <a:xfrm>
              <a:off x="191520" y="2211480"/>
              <a:ext cx="3596400" cy="1857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5" name="Textfeld 19">
              <a:extLst>
                <a:ext uri="{FF2B5EF4-FFF2-40B4-BE49-F238E27FC236}">
                  <a16:creationId xmlns:a16="http://schemas.microsoft.com/office/drawing/2014/main" id="{2A19E199-A491-4A92-AB7B-E4929C43EA37}"/>
                </a:ext>
              </a:extLst>
            </p:cNvPr>
            <p:cNvSpPr/>
            <p:nvPr/>
          </p:nvSpPr>
          <p:spPr>
            <a:xfrm>
              <a:off x="263520" y="2197080"/>
              <a:ext cx="1002600" cy="480240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de-DE" sz="900" b="1" strike="noStrike" spc="-1">
                  <a:solidFill>
                    <a:srgbClr val="000000"/>
                  </a:solidFill>
                  <a:latin typeface="Calibri"/>
                </a:rPr>
                <a:t>Nuclear fission</a:t>
              </a:r>
              <a:endParaRPr lang="de-DE" sz="900" b="0" strike="noStrike" spc="-1">
                <a:latin typeface="Calibri"/>
              </a:endParaRPr>
            </a:p>
            <a:p>
              <a:pPr>
                <a:lnSpc>
                  <a:spcPct val="95000"/>
                </a:lnSpc>
              </a:pPr>
              <a:endParaRPr lang="de-DE" sz="900" b="0" strike="noStrike" spc="-1">
                <a:latin typeface="Calibri"/>
              </a:endParaRPr>
            </a:p>
            <a:p>
              <a:pPr>
                <a:lnSpc>
                  <a:spcPct val="95000"/>
                </a:lnSpc>
              </a:pPr>
              <a:endParaRPr lang="de-DE" sz="900" b="0" strike="noStrike" spc="-1">
                <a:latin typeface="Calibri"/>
              </a:endParaRPr>
            </a:p>
          </p:txBody>
        </p:sp>
      </p:grpSp>
      <p:sp>
        <p:nvSpPr>
          <p:cNvPr id="16" name="PlaceHolder 1">
            <a:extLst>
              <a:ext uri="{FF2B5EF4-FFF2-40B4-BE49-F238E27FC236}">
                <a16:creationId xmlns:a16="http://schemas.microsoft.com/office/drawing/2014/main" id="{C18EC749-4B56-404E-A0C5-1660DE8BC0EC}"/>
              </a:ext>
            </a:extLst>
          </p:cNvPr>
          <p:cNvSpPr txBox="1">
            <a:spLocks/>
          </p:cNvSpPr>
          <p:nvPr/>
        </p:nvSpPr>
        <p:spPr>
          <a:xfrm>
            <a:off x="72369" y="44624"/>
            <a:ext cx="0" cy="0"/>
          </a:xfr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AE30FFC7-67BE-4F53-860C-096ACB9BE1AE}"/>
              </a:ext>
            </a:extLst>
          </p:cNvPr>
          <p:cNvSpPr txBox="1">
            <a:spLocks/>
          </p:cNvSpPr>
          <p:nvPr/>
        </p:nvSpPr>
        <p:spPr>
          <a:xfrm>
            <a:off x="360000" y="324000"/>
            <a:ext cx="11449050" cy="11247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3200" b="1" kern="1200" cap="all" spc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chemeClr val="tx2"/>
                </a:solidFill>
              </a:rPr>
              <a:t>Neutron production pathways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40429C-342A-46BB-A9A1-3DC6CB6EE4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54798" y="6338143"/>
            <a:ext cx="1600508" cy="221109"/>
          </a:xfrm>
        </p:spPr>
        <p:txBody>
          <a:bodyPr/>
          <a:lstStyle/>
          <a:p>
            <a:fld id="{3AB6A324-D68D-4A78-BED9-16B5C132BF56}" type="datetime1">
              <a:rPr lang="en-US" noProof="0" smtClean="0"/>
              <a:t>2/27/2025</a:t>
            </a:fld>
            <a:endParaRPr lang="en-US" noProof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243F7B7-4A69-4F08-908C-0FB6B6CCF9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818290" y="6338143"/>
            <a:ext cx="720000" cy="221109"/>
          </a:xfrm>
        </p:spPr>
        <p:txBody>
          <a:bodyPr/>
          <a:lstStyle/>
          <a:p>
            <a:r>
              <a:rPr lang="en-US" dirty="0"/>
              <a:t>Page </a:t>
            </a:r>
            <a:fld id="{A52F4D17-1AD6-42D9-B93A-EB002C62F438}" type="slidenum">
              <a:rPr lang="en-US" smtClean="0"/>
              <a:pPr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37315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C516BF-C995-4C15-B38E-5F4B775E16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815584" y="6382512"/>
            <a:ext cx="720000" cy="221109"/>
          </a:xfrm>
        </p:spPr>
        <p:txBody>
          <a:bodyPr/>
          <a:lstStyle/>
          <a:p>
            <a:r>
              <a:rPr lang="en-US" dirty="0"/>
              <a:t>Page </a:t>
            </a:r>
            <a:fld id="{A52F4D17-1AD6-42D9-B93A-EB002C62F438}" type="slidenum">
              <a:rPr lang="en-US" smtClean="0"/>
              <a:pPr/>
              <a:t>20</a:t>
            </a:fld>
            <a:endParaRPr lang="en-US" noProof="0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E2E05BB-F23D-4EFF-BB2F-F5DAF88ACB65}"/>
              </a:ext>
            </a:extLst>
          </p:cNvPr>
          <p:cNvSpPr txBox="1">
            <a:spLocks/>
          </p:cNvSpPr>
          <p:nvPr/>
        </p:nvSpPr>
        <p:spPr>
          <a:xfrm>
            <a:off x="258989" y="419051"/>
            <a:ext cx="11449050" cy="11247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3200" b="1" kern="1200" cap="all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23D6B"/>
                </a:solidFill>
                <a:latin typeface="Arial"/>
              </a:rPr>
              <a:t>methane vs parahydrogen cross sections</a:t>
            </a:r>
            <a:endParaRPr kumimoji="0" lang="en-US" sz="2800" b="1" i="0" u="none" strike="noStrike" kern="1200" cap="all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C3E14CC-DC8C-41CB-AA7F-4033B161B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1897929"/>
            <a:ext cx="3901525" cy="30664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EF90E9-50EC-43CE-813D-021B396282A3}"/>
              </a:ext>
            </a:extLst>
          </p:cNvPr>
          <p:cNvSpPr txBox="1"/>
          <p:nvPr/>
        </p:nvSpPr>
        <p:spPr>
          <a:xfrm>
            <a:off x="324104" y="5042721"/>
            <a:ext cx="10740448" cy="6202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-Parahydrogen is transparent to cold and very cold neutrons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-Methane effectively suppresses the transmission properties of parahydrogen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32C073B-8239-48D0-96E1-5226A0B56CA2}"/>
              </a:ext>
            </a:extLst>
          </p:cNvPr>
          <p:cNvGrpSpPr/>
          <p:nvPr/>
        </p:nvGrpSpPr>
        <p:grpSpPr>
          <a:xfrm>
            <a:off x="0" y="1897929"/>
            <a:ext cx="3901525" cy="3066437"/>
            <a:chOff x="0" y="1897929"/>
            <a:chExt cx="3901525" cy="306643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B69427B-A6C4-4F6B-B777-44C1AF873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897929"/>
              <a:ext cx="3901525" cy="306643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813DDD5-93B3-4FCF-BD83-008D5E15027A}"/>
                </a:ext>
              </a:extLst>
            </p:cNvPr>
            <p:cNvSpPr txBox="1"/>
            <p:nvPr/>
          </p:nvSpPr>
          <p:spPr>
            <a:xfrm>
              <a:off x="1847528" y="4750782"/>
              <a:ext cx="734496" cy="20928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US" sz="800" dirty="0"/>
                <a:t>Energy (eV)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91A7E38-13C5-4725-A4C9-4DD57F67D94E}"/>
              </a:ext>
            </a:extLst>
          </p:cNvPr>
          <p:cNvGrpSpPr/>
          <p:nvPr/>
        </p:nvGrpSpPr>
        <p:grpSpPr>
          <a:xfrm>
            <a:off x="4145706" y="1897929"/>
            <a:ext cx="3902729" cy="3103467"/>
            <a:chOff x="4145706" y="1897929"/>
            <a:chExt cx="3902729" cy="310346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6BE9515-3369-4E26-95E1-861A64ADEDD4}"/>
                </a:ext>
              </a:extLst>
            </p:cNvPr>
            <p:cNvGrpSpPr/>
            <p:nvPr/>
          </p:nvGrpSpPr>
          <p:grpSpPr>
            <a:xfrm>
              <a:off x="4145706" y="1897929"/>
              <a:ext cx="3902729" cy="3062141"/>
              <a:chOff x="4145706" y="1897929"/>
              <a:chExt cx="3902729" cy="3062141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59A16A4E-E771-423D-B6D8-4ACDD07B08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5706" y="1897929"/>
                <a:ext cx="3902729" cy="3062141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BB594A-66CD-4F87-B3CF-F9694B4B57EE}"/>
                  </a:ext>
                </a:extLst>
              </p:cNvPr>
              <p:cNvSpPr txBox="1"/>
              <p:nvPr/>
            </p:nvSpPr>
            <p:spPr>
              <a:xfrm>
                <a:off x="5983514" y="4750782"/>
                <a:ext cx="734496" cy="2092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5000"/>
                  </a:lnSpc>
                </a:pPr>
                <a:r>
                  <a:rPr lang="en-US" sz="800" dirty="0"/>
                  <a:t>Energy (eV)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4A8B2D-A639-4CD8-9A40-B821FE72A49D}"/>
                </a:ext>
              </a:extLst>
            </p:cNvPr>
            <p:cNvSpPr txBox="1"/>
            <p:nvPr/>
          </p:nvSpPr>
          <p:spPr>
            <a:xfrm>
              <a:off x="5983514" y="4792108"/>
              <a:ext cx="734496" cy="20928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US" sz="800" dirty="0"/>
                <a:t>Energy (eV)</a:t>
              </a:r>
            </a:p>
          </p:txBody>
        </p:sp>
      </p:grp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4B8EF762-C46B-4598-A081-0F199D9D5AA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647728" y="6382511"/>
            <a:ext cx="1600508" cy="221109"/>
          </a:xfrm>
        </p:spPr>
        <p:txBody>
          <a:bodyPr/>
          <a:lstStyle/>
          <a:p>
            <a:fld id="{D3828946-ADD4-4D74-B1A1-2EFF53D65A42}" type="datetime1">
              <a:rPr lang="en-US" noProof="0" smtClean="0"/>
              <a:t>2/27/2025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9155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/>
          <a:p>
            <a:r>
              <a:rPr lang="en-US" sz="2800" noProof="0" dirty="0"/>
              <a:t>Geometrical survey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C516BF-C995-4C15-B38E-5F4B775E16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52F4D17-1AD6-42D9-B93A-EB002C62F438}" type="slidenum">
              <a:rPr lang="en-US" smtClean="0"/>
              <a:pPr/>
              <a:t>21</a:t>
            </a:fld>
            <a:endParaRPr lang="en-US" noProof="0" dirty="0"/>
          </a:p>
        </p:txBody>
      </p:sp>
      <p:sp>
        <p:nvSpPr>
          <p:cNvPr id="13" name="Datumsplatzhalter 2">
            <a:extLst>
              <a:ext uri="{FF2B5EF4-FFF2-40B4-BE49-F238E27FC236}">
                <a16:creationId xmlns:a16="http://schemas.microsoft.com/office/drawing/2014/main" id="{8E37A3DC-A2B2-4A67-A798-1550D24DD3D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fld id="{940AAF5A-0B62-4C74-A2E8-14A127C07D83}" type="datetime1">
              <a:rPr lang="en-US" smtClean="0">
                <a:solidFill>
                  <a:srgbClr val="023D6B"/>
                </a:solidFill>
              </a:rPr>
              <a:t>2/27/2025</a:t>
            </a:fld>
            <a:endParaRPr lang="en-US" dirty="0">
              <a:solidFill>
                <a:srgbClr val="023D6B"/>
              </a:solidFill>
            </a:endParaRP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DC9BDF7E-FBC8-44AB-8313-15302B307FD0}"/>
              </a:ext>
            </a:extLst>
          </p:cNvPr>
          <p:cNvSpPr txBox="1">
            <a:spLocks/>
          </p:cNvSpPr>
          <p:nvPr/>
        </p:nvSpPr>
        <p:spPr>
          <a:xfrm>
            <a:off x="358774" y="938786"/>
            <a:ext cx="11449049" cy="5099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8523D6-188F-41DC-9BA2-02B4B1BDC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915213"/>
            <a:ext cx="8551481" cy="542928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B323A4FF-D8A8-4782-BEA4-A329AE6E6F12}"/>
              </a:ext>
            </a:extLst>
          </p:cNvPr>
          <p:cNvSpPr txBox="1"/>
          <p:nvPr/>
        </p:nvSpPr>
        <p:spPr>
          <a:xfrm>
            <a:off x="5325238" y="1472353"/>
            <a:ext cx="132440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000" dirty="0"/>
              <a:t>Neutron</a:t>
            </a:r>
          </a:p>
          <a:p>
            <a:pPr>
              <a:lnSpc>
                <a:spcPct val="95000"/>
              </a:lnSpc>
            </a:pPr>
            <a:r>
              <a:rPr lang="en-US" sz="2000" dirty="0"/>
              <a:t>Extraction</a:t>
            </a:r>
            <a:endParaRPr lang="en-US" sz="2000" baseline="-25000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FE55602-A0C8-48A5-81D2-709B13C7BC1A}"/>
              </a:ext>
            </a:extLst>
          </p:cNvPr>
          <p:cNvCxnSpPr/>
          <p:nvPr/>
        </p:nvCxnSpPr>
        <p:spPr>
          <a:xfrm>
            <a:off x="3946069" y="1772816"/>
            <a:ext cx="1371600" cy="0"/>
          </a:xfrm>
          <a:prstGeom prst="line">
            <a:avLst/>
          </a:prstGeom>
          <a:ln w="254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F9718FF0-871B-484A-85B7-0AFB5C7EFADD}"/>
              </a:ext>
            </a:extLst>
          </p:cNvPr>
          <p:cNvSpPr txBox="1"/>
          <p:nvPr/>
        </p:nvSpPr>
        <p:spPr>
          <a:xfrm>
            <a:off x="1415467" y="2983818"/>
            <a:ext cx="658701" cy="479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400" dirty="0"/>
              <a:t>Target</a:t>
            </a:r>
          </a:p>
          <a:p>
            <a:pPr algn="ctr">
              <a:lnSpc>
                <a:spcPct val="95000"/>
              </a:lnSpc>
            </a:pPr>
            <a:r>
              <a:rPr lang="en-US" sz="1400" dirty="0"/>
              <a:t>System</a:t>
            </a:r>
            <a:endParaRPr lang="en-US" sz="1400" baseline="-250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0E4270-1967-4C0F-A7DD-E12EB34AFE66}"/>
              </a:ext>
            </a:extLst>
          </p:cNvPr>
          <p:cNvCxnSpPr>
            <a:cxnSpLocks/>
          </p:cNvCxnSpPr>
          <p:nvPr/>
        </p:nvCxnSpPr>
        <p:spPr>
          <a:xfrm>
            <a:off x="4306069" y="2348880"/>
            <a:ext cx="0" cy="1828800"/>
          </a:xfrm>
          <a:prstGeom prst="line">
            <a:avLst/>
          </a:prstGeom>
          <a:ln w="25400">
            <a:solidFill>
              <a:srgbClr val="FFFF00"/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6ADCAD0-A2CA-4ED3-A48C-066D6C6CCD8D}"/>
              </a:ext>
            </a:extLst>
          </p:cNvPr>
          <p:cNvCxnSpPr>
            <a:cxnSpLocks/>
          </p:cNvCxnSpPr>
          <p:nvPr/>
        </p:nvCxnSpPr>
        <p:spPr>
          <a:xfrm>
            <a:off x="4306069" y="4177680"/>
            <a:ext cx="0" cy="210312"/>
          </a:xfrm>
          <a:prstGeom prst="line">
            <a:avLst/>
          </a:prstGeom>
          <a:ln w="25400">
            <a:solidFill>
              <a:srgbClr val="00FF00"/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67EBC0-16D9-4FD8-9125-4592430BA9BB}"/>
              </a:ext>
            </a:extLst>
          </p:cNvPr>
          <p:cNvCxnSpPr>
            <a:cxnSpLocks/>
          </p:cNvCxnSpPr>
          <p:nvPr/>
        </p:nvCxnSpPr>
        <p:spPr>
          <a:xfrm flipH="1">
            <a:off x="4028197" y="4509120"/>
            <a:ext cx="182880" cy="0"/>
          </a:xfrm>
          <a:prstGeom prst="line">
            <a:avLst/>
          </a:prstGeom>
          <a:ln w="25400">
            <a:solidFill>
              <a:srgbClr val="FF33CC"/>
            </a:solidFill>
            <a:headEnd type="stealth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4FCCF2E-28CB-4373-9E78-BAFBFF96C4F4}"/>
              </a:ext>
            </a:extLst>
          </p:cNvPr>
          <p:cNvSpPr txBox="1"/>
          <p:nvPr/>
        </p:nvSpPr>
        <p:spPr>
          <a:xfrm>
            <a:off x="4374161" y="3031278"/>
            <a:ext cx="94350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000" b="1" dirty="0">
                <a:solidFill>
                  <a:srgbClr val="FFFF00"/>
                </a:solidFill>
              </a:rPr>
              <a:t>l</a:t>
            </a:r>
            <a:r>
              <a:rPr lang="en-US" sz="2000" b="1" baseline="-25000" dirty="0">
                <a:solidFill>
                  <a:srgbClr val="FFFF00"/>
                </a:solidFill>
              </a:rPr>
              <a:t>para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5A5811-50D9-4E85-9622-A0B8329A7F65}"/>
              </a:ext>
            </a:extLst>
          </p:cNvPr>
          <p:cNvSpPr txBox="1"/>
          <p:nvPr/>
        </p:nvSpPr>
        <p:spPr>
          <a:xfrm>
            <a:off x="4434067" y="4090475"/>
            <a:ext cx="88360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000" b="1" dirty="0">
                <a:solidFill>
                  <a:srgbClr val="00FF00"/>
                </a:solidFill>
              </a:rPr>
              <a:t>l</a:t>
            </a:r>
            <a:r>
              <a:rPr lang="en-US" sz="2000" b="1" baseline="-25000" dirty="0">
                <a:solidFill>
                  <a:srgbClr val="00FF00"/>
                </a:solidFill>
              </a:rPr>
              <a:t>met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57D378-3415-4925-B4F8-B842CF11E79C}"/>
              </a:ext>
            </a:extLst>
          </p:cNvPr>
          <p:cNvSpPr txBox="1"/>
          <p:nvPr/>
        </p:nvSpPr>
        <p:spPr>
          <a:xfrm>
            <a:off x="3946069" y="4531997"/>
            <a:ext cx="37061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000" b="1" dirty="0">
                <a:solidFill>
                  <a:srgbClr val="FF33CC"/>
                </a:solidFill>
              </a:rPr>
              <a:t>R</a:t>
            </a:r>
            <a:endParaRPr lang="en-US" sz="2000" b="1" baseline="-25000" dirty="0">
              <a:solidFill>
                <a:srgbClr val="FF33CC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039F10-9BEE-4450-BAEF-C6AD787D2770}"/>
              </a:ext>
            </a:extLst>
          </p:cNvPr>
          <p:cNvSpPr txBox="1"/>
          <p:nvPr/>
        </p:nvSpPr>
        <p:spPr>
          <a:xfrm>
            <a:off x="8621013" y="1506645"/>
            <a:ext cx="3563227" cy="3513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b="1" dirty="0"/>
              <a:t>Parameter Space</a:t>
            </a:r>
          </a:p>
          <a:p>
            <a:pPr algn="l">
              <a:lnSpc>
                <a:spcPct val="95000"/>
              </a:lnSpc>
            </a:pPr>
            <a:r>
              <a:rPr lang="en-US" dirty="0"/>
              <a:t>l</a:t>
            </a:r>
            <a:r>
              <a:rPr lang="en-US" baseline="-25000" dirty="0"/>
              <a:t>para</a:t>
            </a:r>
            <a:r>
              <a:rPr lang="en-US" dirty="0"/>
              <a:t> = [6, 20], 2 cm steps</a:t>
            </a:r>
          </a:p>
          <a:p>
            <a:pPr>
              <a:lnSpc>
                <a:spcPct val="95000"/>
              </a:lnSpc>
            </a:pPr>
            <a:r>
              <a:rPr lang="en-US" dirty="0"/>
              <a:t>l</a:t>
            </a:r>
            <a:r>
              <a:rPr lang="en-US" baseline="-25000" dirty="0"/>
              <a:t>met </a:t>
            </a:r>
            <a:r>
              <a:rPr lang="en-US" dirty="0"/>
              <a:t> = [0.8, 1.6], 0.4 cm steps</a:t>
            </a:r>
          </a:p>
          <a:p>
            <a:pPr>
              <a:lnSpc>
                <a:spcPct val="95000"/>
              </a:lnSpc>
            </a:pPr>
            <a:r>
              <a:rPr lang="en-US" dirty="0"/>
              <a:t>R    = [0.5, 2.5], 0.5 cm steps</a:t>
            </a:r>
          </a:p>
          <a:p>
            <a:pPr>
              <a:lnSpc>
                <a:spcPct val="95000"/>
              </a:lnSpc>
            </a:pPr>
            <a:r>
              <a:rPr lang="en-US" dirty="0">
                <a:solidFill>
                  <a:srgbClr val="C00000"/>
                </a:solidFill>
              </a:rPr>
              <a:t>96 combinations</a:t>
            </a:r>
          </a:p>
          <a:p>
            <a:pPr>
              <a:lnSpc>
                <a:spcPct val="95000"/>
              </a:lnSpc>
            </a:pPr>
            <a:endParaRPr lang="en-US" dirty="0"/>
          </a:p>
          <a:p>
            <a:pPr>
              <a:lnSpc>
                <a:spcPct val="95000"/>
              </a:lnSpc>
            </a:pPr>
            <a:r>
              <a:rPr lang="en-US" b="1" dirty="0"/>
              <a:t>Calculated quantities</a:t>
            </a:r>
          </a:p>
          <a:p>
            <a:pPr>
              <a:lnSpc>
                <a:spcPct val="95000"/>
              </a:lnSpc>
            </a:pPr>
            <a:r>
              <a:rPr lang="en-US" dirty="0"/>
              <a:t>A. Flux (n/cm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>
              <a:lnSpc>
                <a:spcPct val="95000"/>
              </a:lnSpc>
            </a:pPr>
            <a:r>
              <a:rPr lang="en-US" dirty="0"/>
              <a:t>B. Brilliance (n/cm</a:t>
            </a:r>
            <a:r>
              <a:rPr lang="en-US" baseline="30000" dirty="0"/>
              <a:t>2</a:t>
            </a:r>
            <a:r>
              <a:rPr lang="en-US" dirty="0"/>
              <a:t>/</a:t>
            </a:r>
            <a:r>
              <a:rPr lang="en-US" dirty="0" err="1"/>
              <a:t>sr</a:t>
            </a:r>
            <a:r>
              <a:rPr lang="en-US" dirty="0"/>
              <a:t>)</a:t>
            </a:r>
          </a:p>
          <a:p>
            <a:pPr>
              <a:lnSpc>
                <a:spcPct val="95000"/>
              </a:lnSpc>
            </a:pPr>
            <a:endParaRPr lang="en-US" dirty="0"/>
          </a:p>
          <a:p>
            <a:pPr>
              <a:lnSpc>
                <a:spcPct val="95000"/>
              </a:lnSpc>
            </a:pPr>
            <a:r>
              <a:rPr lang="en-US" b="1" dirty="0"/>
              <a:t>Two energy groups</a:t>
            </a:r>
          </a:p>
          <a:p>
            <a:pPr>
              <a:lnSpc>
                <a:spcPct val="95000"/>
              </a:lnSpc>
            </a:pPr>
            <a:r>
              <a:rPr lang="en-US" dirty="0"/>
              <a:t>I. Cold neutron [1-10] </a:t>
            </a:r>
            <a:r>
              <a:rPr lang="en-US" dirty="0" err="1"/>
              <a:t>meV</a:t>
            </a:r>
            <a:endParaRPr lang="en-US" dirty="0"/>
          </a:p>
          <a:p>
            <a:pPr>
              <a:lnSpc>
                <a:spcPct val="95000"/>
              </a:lnSpc>
            </a:pPr>
            <a:r>
              <a:rPr lang="en-US" dirty="0"/>
              <a:t>II. Very cold neutron [0-1] </a:t>
            </a:r>
            <a:r>
              <a:rPr lang="en-US" dirty="0" err="1"/>
              <a:t>meV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324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1EC801E-B6F2-43E2-AE00-AC9DBB832942}"/>
              </a:ext>
            </a:extLst>
          </p:cNvPr>
          <p:cNvSpPr txBox="1">
            <a:spLocks/>
          </p:cNvSpPr>
          <p:nvPr/>
        </p:nvSpPr>
        <p:spPr>
          <a:xfrm rot="16200000">
            <a:off x="10073946" y="2378323"/>
            <a:ext cx="3460090" cy="7760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70C0"/>
                </a:solidFill>
              </a:rPr>
              <a:t>VCN Intensity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FD8645-20BA-4A83-8581-0805659C1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75" y="330591"/>
            <a:ext cx="3657600" cy="2923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E1E30C-726F-45C9-8F24-FFB0DE488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625" y="332656"/>
            <a:ext cx="3657600" cy="2923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9FD98E-D221-4CB1-85C9-B2196EAC13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382" y="330591"/>
            <a:ext cx="3657600" cy="2923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9D23E9-2A98-4C94-A3C3-DA8781A3D2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75" y="3263990"/>
            <a:ext cx="3657600" cy="29237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633642-C817-41FA-9782-936C38540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625" y="3263990"/>
            <a:ext cx="3657600" cy="2923700"/>
          </a:xfrm>
          <a:prstGeom prst="rect">
            <a:avLst/>
          </a:prstGeom>
        </p:spPr>
      </p:pic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FF6FB413-D3AB-4C30-B0C9-A8432D8B7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4D2F-7BD9-4CBC-8014-92EB7A576BB6}" type="datetime1">
              <a:rPr lang="en-US" smtClean="0"/>
              <a:t>2/27/2025</a:t>
            </a:fld>
            <a:endParaRPr lang="fr-FR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9FE52AA3-7D93-4188-B990-09E6CAE37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Page </a:t>
            </a:r>
            <a:fld id="{0E618025-90E3-402B-A88F-278BEF3C7941}" type="slidenum">
              <a:rPr lang="fr-FR" smtClean="0"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7462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3DB236-ABC9-4B88-8D86-219E20776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60ABE-904F-4B29-9B5A-DC21CD4C0C4A}" type="datetime1">
              <a:rPr lang="en-US" smtClean="0">
                <a:solidFill>
                  <a:srgbClr val="023D6B"/>
                </a:solidFill>
              </a:rPr>
              <a:t>2/27/2025</a:t>
            </a:fld>
            <a:endParaRPr lang="en-US" dirty="0">
              <a:solidFill>
                <a:srgbClr val="023D6B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4A772F-A1D9-481F-B824-CA6ECC06ED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23</a:t>
            </a:fld>
            <a:endParaRPr lang="en-US" noProof="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1E90CC92-49BE-414F-B293-B4C1B389A841}"/>
              </a:ext>
            </a:extLst>
          </p:cNvPr>
          <p:cNvSpPr txBox="1">
            <a:spLocks/>
          </p:cNvSpPr>
          <p:nvPr/>
        </p:nvSpPr>
        <p:spPr>
          <a:xfrm>
            <a:off x="371475" y="1196752"/>
            <a:ext cx="11449050" cy="112478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3200" b="1" kern="1200" cap="all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Concept #1 -</a:t>
            </a: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Comparison with parahydrogen pencil source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42F31B-C724-4774-BA7D-C76A01CAD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367" y="2491100"/>
            <a:ext cx="2441655" cy="34599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1A3C1C-3021-482C-A2B0-D395AD2B6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992" y="2420888"/>
            <a:ext cx="4386695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67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7CDD2-F1F0-42B5-B577-89AE5BAFB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3DC0C-B846-49DC-B24E-9A4A8AC7B804}" type="datetime1">
              <a:rPr lang="en-US" smtClean="0">
                <a:solidFill>
                  <a:srgbClr val="023D6B"/>
                </a:solidFill>
              </a:rPr>
              <a:t>2/27/2025</a:t>
            </a:fld>
            <a:endParaRPr lang="en-US" dirty="0">
              <a:solidFill>
                <a:srgbClr val="023D6B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47A29B-3354-4E7B-8C51-56D4D86920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24</a:t>
            </a:fld>
            <a:endParaRPr lang="en-US" noProof="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F1E001B-AA91-4191-89A4-897329C27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445635"/>
              </p:ext>
            </p:extLst>
          </p:nvPr>
        </p:nvGraphicFramePr>
        <p:xfrm>
          <a:off x="6168008" y="1811019"/>
          <a:ext cx="5616624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56">
                  <a:extLst>
                    <a:ext uri="{9D8B030D-6E8A-4147-A177-3AD203B41FA5}">
                      <a16:colId xmlns:a16="http://schemas.microsoft.com/office/drawing/2014/main" val="3073215717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1858394783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490562648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36197126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Very Cold Neutron Flux E &lt; 1 </a:t>
                      </a:r>
                      <a:r>
                        <a:rPr lang="en-US" sz="1800" dirty="0" err="1"/>
                        <a:t>meV</a:t>
                      </a:r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552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R (cm)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Flux (n/cm</a:t>
                      </a:r>
                      <a:r>
                        <a:rPr lang="en-US" sz="1800" baseline="30000" dirty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pr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Ratio, </a:t>
                      </a:r>
                      <a:r>
                        <a:rPr lang="el-GR" sz="1800" dirty="0">
                          <a:solidFill>
                            <a:schemeClr val="bg1"/>
                          </a:solidFill>
                        </a:rPr>
                        <a:t>Φ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el-GR" sz="1800" dirty="0">
                          <a:solidFill>
                            <a:schemeClr val="bg1"/>
                          </a:solidFill>
                        </a:rPr>
                        <a:t>Φ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</a:rPr>
                        <a:t>max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Ratio, </a:t>
                      </a:r>
                      <a:r>
                        <a:rPr lang="el-GR" sz="1800" dirty="0">
                          <a:solidFill>
                            <a:schemeClr val="bg1"/>
                          </a:solidFill>
                        </a:rPr>
                        <a:t>Φ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el-GR" sz="1800" dirty="0">
                          <a:solidFill>
                            <a:schemeClr val="bg1"/>
                          </a:solidFill>
                        </a:rPr>
                        <a:t>Φ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</a:rPr>
                        <a:t>2d-para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962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1.69E-09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840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5.68E-09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0.33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3.49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909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7.80E-09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0.47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4.78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84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1.68E-08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065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Para Pencil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1.63E-09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26309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9EABE296-763D-4F84-8A80-5646F70E7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28" y="1234435"/>
            <a:ext cx="5852172" cy="438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38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7CDD2-F1F0-42B5-B577-89AE5BAFB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7129-A7A0-4949-9B1A-D400618E9205}" type="datetime1">
              <a:rPr lang="en-US" smtClean="0">
                <a:solidFill>
                  <a:srgbClr val="023D6B"/>
                </a:solidFill>
              </a:rPr>
              <a:t>2/27/2025</a:t>
            </a:fld>
            <a:endParaRPr lang="en-US" dirty="0">
              <a:solidFill>
                <a:srgbClr val="023D6B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47A29B-3354-4E7B-8C51-56D4D86920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25</a:t>
            </a:fld>
            <a:endParaRPr lang="en-US" noProof="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E6106C0-9210-499E-BE9D-1332A1ECCD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516995"/>
              </p:ext>
            </p:extLst>
          </p:nvPr>
        </p:nvGraphicFramePr>
        <p:xfrm>
          <a:off x="6538290" y="836712"/>
          <a:ext cx="4886301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767">
                  <a:extLst>
                    <a:ext uri="{9D8B030D-6E8A-4147-A177-3AD203B41FA5}">
                      <a16:colId xmlns:a16="http://schemas.microsoft.com/office/drawing/2014/main" val="3073215717"/>
                    </a:ext>
                  </a:extLst>
                </a:gridCol>
                <a:gridCol w="1628767">
                  <a:extLst>
                    <a:ext uri="{9D8B030D-6E8A-4147-A177-3AD203B41FA5}">
                      <a16:colId xmlns:a16="http://schemas.microsoft.com/office/drawing/2014/main" val="1858394783"/>
                    </a:ext>
                  </a:extLst>
                </a:gridCol>
                <a:gridCol w="1628767">
                  <a:extLst>
                    <a:ext uri="{9D8B030D-6E8A-4147-A177-3AD203B41FA5}">
                      <a16:colId xmlns:a16="http://schemas.microsoft.com/office/drawing/2014/main" val="249056264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Very Cold Neutron Brilliance E &lt; 1 </a:t>
                      </a:r>
                      <a:r>
                        <a:rPr lang="en-US" sz="1800" dirty="0" err="1"/>
                        <a:t>meV</a:t>
                      </a:r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552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R (cm)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Brilliance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(n/cm</a:t>
                      </a:r>
                      <a:r>
                        <a:rPr lang="en-US" sz="1800" baseline="30000" dirty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sr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pr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B</a:t>
                      </a:r>
                      <a:r>
                        <a:rPr lang="en-US" sz="1800" baseline="-25000" dirty="0" err="1">
                          <a:solidFill>
                            <a:schemeClr val="bg1"/>
                          </a:solidFill>
                        </a:rPr>
                        <a:t>ratio</a:t>
                      </a:r>
                      <a:endParaRPr lang="en-US" sz="18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962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5.38E-06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840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4.52E-06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0.84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909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3.97E-06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0.74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84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1.48E-06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0.28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065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Para Pencil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5.19E-06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0.96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15752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80C902A-6665-4F42-8C79-2D37FC79F774}"/>
              </a:ext>
            </a:extLst>
          </p:cNvPr>
          <p:cNvSpPr txBox="1"/>
          <p:nvPr/>
        </p:nvSpPr>
        <p:spPr>
          <a:xfrm>
            <a:off x="7751776" y="4221088"/>
            <a:ext cx="2173993" cy="11156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500" dirty="0">
                <a:solidFill>
                  <a:srgbClr val="FF0000"/>
                </a:solidFill>
              </a:rPr>
              <a:t>B = </a:t>
            </a:r>
            <a:r>
              <a:rPr lang="el-GR" sz="3500" dirty="0">
                <a:solidFill>
                  <a:srgbClr val="FF0000"/>
                </a:solidFill>
              </a:rPr>
              <a:t>Φ</a:t>
            </a:r>
            <a:r>
              <a:rPr lang="en-US" sz="3500" dirty="0">
                <a:solidFill>
                  <a:srgbClr val="FF0000"/>
                </a:solidFill>
              </a:rPr>
              <a:t> / </a:t>
            </a:r>
            <a:r>
              <a:rPr lang="el-GR" sz="3500" dirty="0">
                <a:solidFill>
                  <a:srgbClr val="FF0000"/>
                </a:solidFill>
              </a:rPr>
              <a:t>Ω</a:t>
            </a:r>
            <a:endParaRPr lang="en-US" sz="3500" dirty="0">
              <a:solidFill>
                <a:srgbClr val="FF0000"/>
              </a:solidFill>
            </a:endParaRPr>
          </a:p>
          <a:p>
            <a:pPr>
              <a:lnSpc>
                <a:spcPct val="95000"/>
              </a:lnSpc>
            </a:pPr>
            <a:r>
              <a:rPr lang="el-GR" sz="3500" dirty="0"/>
              <a:t>Ω</a:t>
            </a:r>
            <a:r>
              <a:rPr lang="en-US" sz="3500" dirty="0"/>
              <a:t> = </a:t>
            </a:r>
            <a:r>
              <a:rPr lang="el-GR" sz="3500" dirty="0"/>
              <a:t>π</a:t>
            </a:r>
            <a:r>
              <a:rPr lang="en-US" sz="3500" dirty="0"/>
              <a:t>r</a:t>
            </a:r>
            <a:r>
              <a:rPr lang="en-US" sz="3500" baseline="30000" dirty="0"/>
              <a:t>2</a:t>
            </a:r>
            <a:r>
              <a:rPr lang="en-US" sz="3500" dirty="0"/>
              <a:t>/l</a:t>
            </a:r>
            <a:r>
              <a:rPr lang="en-US" sz="3500" baseline="30000" dirty="0"/>
              <a:t>2</a:t>
            </a:r>
            <a:r>
              <a:rPr lang="en-US" sz="35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040B28-258F-4880-AEF5-E2FAD6A3B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28" y="1183635"/>
            <a:ext cx="5852172" cy="438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84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13366B-38F7-4B67-89FF-170CE3D4F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55F6-0299-4B82-B23E-B7CE4D803982}" type="datetime1">
              <a:rPr lang="en-US" smtClean="0">
                <a:solidFill>
                  <a:srgbClr val="023D6B"/>
                </a:solidFill>
              </a:rPr>
              <a:t>2/27/2025</a:t>
            </a:fld>
            <a:endParaRPr lang="en-US" dirty="0">
              <a:solidFill>
                <a:srgbClr val="023D6B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C27F24-BE54-4478-A7DA-AD7A25F83D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26</a:t>
            </a:fld>
            <a:endParaRPr lang="en-US" noProof="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21B0DD4B-60F8-43C7-B78E-792244914834}"/>
              </a:ext>
            </a:extLst>
          </p:cNvPr>
          <p:cNvSpPr txBox="1">
            <a:spLocks/>
          </p:cNvSpPr>
          <p:nvPr/>
        </p:nvSpPr>
        <p:spPr>
          <a:xfrm>
            <a:off x="360000" y="324000"/>
            <a:ext cx="11449050" cy="11247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3200" b="1" kern="1200" cap="all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Summary – concept #1</a:t>
            </a:r>
          </a:p>
        </p:txBody>
      </p:sp>
      <p:sp>
        <p:nvSpPr>
          <p:cNvPr id="13" name="Inhaltsplatzhalter 6">
            <a:extLst>
              <a:ext uri="{FF2B5EF4-FFF2-40B4-BE49-F238E27FC236}">
                <a16:creationId xmlns:a16="http://schemas.microsoft.com/office/drawing/2014/main" id="{02F2E364-0D08-4D6D-BDC6-DCB5CC04B3F7}"/>
              </a:ext>
            </a:extLst>
          </p:cNvPr>
          <p:cNvSpPr txBox="1">
            <a:spLocks/>
          </p:cNvSpPr>
          <p:nvPr/>
        </p:nvSpPr>
        <p:spPr>
          <a:xfrm>
            <a:off x="7824192" y="2270763"/>
            <a:ext cx="4134808" cy="25263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Dependency on the methane thickness is very weak</a:t>
            </a:r>
            <a:endParaRPr lang="en-US" sz="2000" dirty="0"/>
          </a:p>
          <a:p>
            <a:pPr lvl="1"/>
            <a:r>
              <a:rPr lang="en-US" sz="1800" dirty="0"/>
              <a:t>Not surprising – cold/very neutron path length is ~ 1 cm in methane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R=1.0, 4% gain in VCN intensity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R=5.0, 10% gain in VCN brilliance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DB2EFAA-A89D-4739-B90C-9400A5F87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05" y="1967149"/>
            <a:ext cx="3657600" cy="2923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85F136-4F2B-4BF6-96BC-C9E700CF6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490" y="1967149"/>
            <a:ext cx="3657600" cy="292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528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6296F851-63F8-432E-8DF3-CF7CE3CEC3EF}"/>
              </a:ext>
            </a:extLst>
          </p:cNvPr>
          <p:cNvSpPr txBox="1"/>
          <p:nvPr/>
        </p:nvSpPr>
        <p:spPr>
          <a:xfrm>
            <a:off x="226378" y="1807807"/>
            <a:ext cx="4782793" cy="16211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plate-like methane compare to para hydrogen pencil?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 for neutron extraction parallel to direction of proton beam?</a:t>
            </a:r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D38D91FC-7B5A-4774-BF0E-CD0C34440DC4}"/>
              </a:ext>
            </a:extLst>
          </p:cNvPr>
          <p:cNvSpPr txBox="1">
            <a:spLocks/>
          </p:cNvSpPr>
          <p:nvPr/>
        </p:nvSpPr>
        <p:spPr>
          <a:xfrm>
            <a:off x="360000" y="324000"/>
            <a:ext cx="11449050" cy="11247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3200" b="1" kern="1200" cap="all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CONCEPT </a:t>
            </a:r>
            <a:r>
              <a:rPr lang="en-US" sz="2800" dirty="0">
                <a:solidFill>
                  <a:srgbClr val="023D6B"/>
                </a:solidFill>
                <a:latin typeface="Arial"/>
              </a:rPr>
              <a:t>#2</a:t>
            </a:r>
            <a:endParaRPr kumimoji="0" lang="en-US" sz="2800" b="1" i="0" u="none" strike="noStrike" kern="1200" cap="all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D09835F3-9574-4F36-B6DD-453DE933975A}"/>
              </a:ext>
            </a:extLst>
          </p:cNvPr>
          <p:cNvSpPr txBox="1">
            <a:spLocks/>
          </p:cNvSpPr>
          <p:nvPr/>
        </p:nvSpPr>
        <p:spPr>
          <a:xfrm>
            <a:off x="358774" y="938786"/>
            <a:ext cx="11449049" cy="5099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Motivational questions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C3C401-CE4F-4101-AC70-3A3F1C815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381" y="1211388"/>
            <a:ext cx="6614733" cy="44352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44014B-A85A-4C62-9F27-37A9C328D027}"/>
              </a:ext>
            </a:extLst>
          </p:cNvPr>
          <p:cNvSpPr txBox="1"/>
          <p:nvPr/>
        </p:nvSpPr>
        <p:spPr>
          <a:xfrm>
            <a:off x="358774" y="3788028"/>
            <a:ext cx="3563227" cy="193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b="1" dirty="0">
                <a:solidFill>
                  <a:srgbClr val="C00000"/>
                </a:solidFill>
              </a:rPr>
              <a:t>Parameter Space</a:t>
            </a: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95000"/>
              </a:lnSpc>
            </a:pPr>
            <a:r>
              <a:rPr lang="en-US" dirty="0"/>
              <a:t>l</a:t>
            </a:r>
            <a:r>
              <a:rPr lang="en-US" baseline="-25000" dirty="0"/>
              <a:t>met </a:t>
            </a:r>
            <a:r>
              <a:rPr lang="en-US" dirty="0"/>
              <a:t> = [0.5, 1.0]</a:t>
            </a:r>
          </a:p>
          <a:p>
            <a:pPr>
              <a:lnSpc>
                <a:spcPct val="95000"/>
              </a:lnSpc>
            </a:pPr>
            <a:r>
              <a:rPr lang="en-US" dirty="0"/>
              <a:t>R    = [1.0, 6.0], 1.0 cm steps</a:t>
            </a: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95000"/>
              </a:lnSpc>
            </a:pPr>
            <a:endParaRPr lang="en-US" dirty="0"/>
          </a:p>
          <a:p>
            <a:pPr>
              <a:lnSpc>
                <a:spcPct val="95000"/>
              </a:lnSpc>
            </a:pPr>
            <a:r>
              <a:rPr lang="en-US" b="1" dirty="0">
                <a:solidFill>
                  <a:srgbClr val="C00000"/>
                </a:solidFill>
              </a:rPr>
              <a:t>Calculated quantities</a:t>
            </a:r>
          </a:p>
          <a:p>
            <a:pPr>
              <a:lnSpc>
                <a:spcPct val="95000"/>
              </a:lnSpc>
            </a:pPr>
            <a:r>
              <a:rPr lang="en-US" dirty="0"/>
              <a:t>A. Flux (n/</a:t>
            </a:r>
            <a:r>
              <a:rPr lang="en-US" dirty="0" err="1"/>
              <a:t>pr</a:t>
            </a:r>
            <a:r>
              <a:rPr lang="en-US" dirty="0"/>
              <a:t>/cm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>
              <a:lnSpc>
                <a:spcPct val="95000"/>
              </a:lnSpc>
            </a:pPr>
            <a:r>
              <a:rPr lang="en-US" dirty="0"/>
              <a:t>B. Brilliance (n/</a:t>
            </a:r>
            <a:r>
              <a:rPr lang="en-US" dirty="0" err="1"/>
              <a:t>pr</a:t>
            </a:r>
            <a:r>
              <a:rPr lang="en-US" dirty="0"/>
              <a:t>/cm</a:t>
            </a:r>
            <a:r>
              <a:rPr lang="en-US" baseline="30000" dirty="0"/>
              <a:t>2</a:t>
            </a:r>
            <a:r>
              <a:rPr lang="en-US" dirty="0"/>
              <a:t>/</a:t>
            </a:r>
            <a:r>
              <a:rPr lang="en-US" dirty="0" err="1"/>
              <a:t>sr</a:t>
            </a:r>
            <a:r>
              <a:rPr lang="en-US" dirty="0"/>
              <a:t>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F007A7B-768D-4BC0-A46B-1D1B9E1DBF1F}"/>
              </a:ext>
            </a:extLst>
          </p:cNvPr>
          <p:cNvCxnSpPr>
            <a:cxnSpLocks/>
          </p:cNvCxnSpPr>
          <p:nvPr/>
        </p:nvCxnSpPr>
        <p:spPr>
          <a:xfrm flipH="1">
            <a:off x="8616280" y="3645024"/>
            <a:ext cx="205755" cy="0"/>
          </a:xfrm>
          <a:prstGeom prst="line">
            <a:avLst/>
          </a:prstGeom>
          <a:ln w="25400">
            <a:solidFill>
              <a:srgbClr val="00FF00">
                <a:alpha val="93000"/>
              </a:srgbClr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CC39A8-ABB4-4A72-8229-F92AEFF24AC1}"/>
              </a:ext>
            </a:extLst>
          </p:cNvPr>
          <p:cNvCxnSpPr>
            <a:cxnSpLocks/>
          </p:cNvCxnSpPr>
          <p:nvPr/>
        </p:nvCxnSpPr>
        <p:spPr>
          <a:xfrm>
            <a:off x="8605877" y="2780928"/>
            <a:ext cx="0" cy="358362"/>
          </a:xfrm>
          <a:prstGeom prst="line">
            <a:avLst/>
          </a:prstGeom>
          <a:ln w="25400">
            <a:solidFill>
              <a:srgbClr val="FF33CC"/>
            </a:solidFill>
            <a:headEnd type="stealth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2654255-6A26-4880-8354-C47E1CDEA163}"/>
              </a:ext>
            </a:extLst>
          </p:cNvPr>
          <p:cNvSpPr txBox="1"/>
          <p:nvPr/>
        </p:nvSpPr>
        <p:spPr>
          <a:xfrm>
            <a:off x="8616280" y="3774281"/>
            <a:ext cx="88360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000" b="1" dirty="0">
                <a:solidFill>
                  <a:srgbClr val="00FF00"/>
                </a:solidFill>
              </a:rPr>
              <a:t>l</a:t>
            </a:r>
            <a:r>
              <a:rPr lang="en-US" sz="2000" b="1" baseline="-25000" dirty="0">
                <a:solidFill>
                  <a:srgbClr val="00FF00"/>
                </a:solidFill>
              </a:rPr>
              <a:t>met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895BCD-9364-4C81-9D60-C6CC9A0E616F}"/>
              </a:ext>
            </a:extLst>
          </p:cNvPr>
          <p:cNvSpPr txBox="1"/>
          <p:nvPr/>
        </p:nvSpPr>
        <p:spPr>
          <a:xfrm>
            <a:off x="8451421" y="2400002"/>
            <a:ext cx="37061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000" b="1" dirty="0">
                <a:solidFill>
                  <a:srgbClr val="FF33CC"/>
                </a:solidFill>
              </a:rPr>
              <a:t>R</a:t>
            </a:r>
            <a:endParaRPr lang="en-US" sz="2000" b="1" baseline="-25000" dirty="0">
              <a:solidFill>
                <a:srgbClr val="FF33CC"/>
              </a:solidFill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64507CB6-3A06-4246-9F8F-EDA9AF4AF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4CF0-AF4D-47ED-9DC2-3EDEC8B1A02B}" type="datetime1">
              <a:rPr lang="en-US" noProof="0" smtClean="0"/>
              <a:t>2/27/2025</a:t>
            </a:fld>
            <a:endParaRPr lang="en-US" noProof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25169F93-DB10-4F94-9A71-9B5FD11708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27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067254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1EC801E-B6F2-43E2-AE00-AC9DBB832942}"/>
              </a:ext>
            </a:extLst>
          </p:cNvPr>
          <p:cNvSpPr txBox="1">
            <a:spLocks/>
          </p:cNvSpPr>
          <p:nvPr/>
        </p:nvSpPr>
        <p:spPr>
          <a:xfrm>
            <a:off x="8498540" y="0"/>
            <a:ext cx="3693460" cy="7040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70C0"/>
                </a:solidFill>
              </a:rPr>
              <a:t>Flux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6A3D639-9322-4FD6-A29D-E2AB5C86B120}"/>
              </a:ext>
            </a:extLst>
          </p:cNvPr>
          <p:cNvSpPr txBox="1">
            <a:spLocks/>
          </p:cNvSpPr>
          <p:nvPr/>
        </p:nvSpPr>
        <p:spPr>
          <a:xfrm>
            <a:off x="1361390" y="1550895"/>
            <a:ext cx="2690657" cy="7040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b="1" dirty="0">
              <a:solidFill>
                <a:srgbClr val="C0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370CCB-967E-4D92-BF08-B726A9ADE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85" y="917976"/>
            <a:ext cx="5852172" cy="43891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6B7A5F-EA21-4947-AC48-21657337F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17976"/>
            <a:ext cx="5852172" cy="43891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09ADBA-E937-4B25-B158-89E1048BDD7B}"/>
              </a:ext>
            </a:extLst>
          </p:cNvPr>
          <p:cNvSpPr txBox="1"/>
          <p:nvPr/>
        </p:nvSpPr>
        <p:spPr>
          <a:xfrm>
            <a:off x="623392" y="5521071"/>
            <a:ext cx="7622600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/>
              <a:t>t = 0.5 cm cases are </a:t>
            </a:r>
            <a:r>
              <a:rPr lang="en-US" dirty="0" err="1"/>
              <a:t>undermoderated</a:t>
            </a:r>
            <a:r>
              <a:rPr lang="en-US" dirty="0"/>
              <a:t> compared with t = 1.0cm cases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61607D-0524-468C-822C-123C58AA7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FE23-AA8C-4267-A39D-8DBF6967D4F9}" type="datetime1">
              <a:rPr lang="en-US" smtClean="0"/>
              <a:t>2/27/2025</a:t>
            </a:fld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C47423-3C65-43CF-8617-B8857E0F4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Page </a:t>
            </a:r>
            <a:fld id="{0E618025-90E3-402B-A88F-278BEF3C7941}" type="slidenum">
              <a:rPr lang="fr-FR" smtClean="0"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73102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1EC801E-B6F2-43E2-AE00-AC9DBB832942}"/>
              </a:ext>
            </a:extLst>
          </p:cNvPr>
          <p:cNvSpPr txBox="1">
            <a:spLocks/>
          </p:cNvSpPr>
          <p:nvPr/>
        </p:nvSpPr>
        <p:spPr>
          <a:xfrm>
            <a:off x="8498540" y="0"/>
            <a:ext cx="3693460" cy="7040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70C0"/>
                </a:solidFill>
              </a:rPr>
              <a:t>Flux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6A3D639-9322-4FD6-A29D-E2AB5C86B120}"/>
              </a:ext>
            </a:extLst>
          </p:cNvPr>
          <p:cNvSpPr txBox="1">
            <a:spLocks/>
          </p:cNvSpPr>
          <p:nvPr/>
        </p:nvSpPr>
        <p:spPr>
          <a:xfrm>
            <a:off x="1361390" y="1550895"/>
            <a:ext cx="2690657" cy="7040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b="1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FE3C4D-7BDD-4F9E-8FD5-37A5900A6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718" y="704010"/>
            <a:ext cx="6320564" cy="47404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9F3B43-EA37-4821-9BD3-D8E39B9184EA}"/>
              </a:ext>
            </a:extLst>
          </p:cNvPr>
          <p:cNvSpPr txBox="1"/>
          <p:nvPr/>
        </p:nvSpPr>
        <p:spPr>
          <a:xfrm>
            <a:off x="623392" y="5521071"/>
            <a:ext cx="7622600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dirty="0"/>
              <a:t>t = 0.5 cm cases are </a:t>
            </a:r>
            <a:r>
              <a:rPr lang="en-US" dirty="0" err="1"/>
              <a:t>undermoderated</a:t>
            </a:r>
            <a:r>
              <a:rPr lang="en-US" dirty="0"/>
              <a:t> compared with t = 1.0cm cases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051E25-2421-4563-AB7C-1AD0929BB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7C139-4F01-4FCE-B5F3-8FA44890C9C6}" type="datetime1">
              <a:rPr lang="en-US" smtClean="0"/>
              <a:t>2/27/2025</a:t>
            </a:fld>
            <a:endParaRPr lang="fr-FR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D5840C-53CC-459D-8B88-C1FE36023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Page </a:t>
            </a:r>
            <a:fld id="{0E618025-90E3-402B-A88F-278BEF3C7941}" type="slidenum">
              <a:rPr lang="fr-FR" smtClean="0"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9116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15">
            <a:extLst>
              <a:ext uri="{FF2B5EF4-FFF2-40B4-BE49-F238E27FC236}">
                <a16:creationId xmlns:a16="http://schemas.microsoft.com/office/drawing/2014/main" id="{7A2CDB01-177E-453E-85DD-34BCB524DDE4}"/>
              </a:ext>
            </a:extLst>
          </p:cNvPr>
          <p:cNvSpPr/>
          <p:nvPr/>
        </p:nvSpPr>
        <p:spPr>
          <a:xfrm>
            <a:off x="1559071" y="992263"/>
            <a:ext cx="2952360" cy="7926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 b="1" strike="noStrike" spc="-1" dirty="0">
                <a:solidFill>
                  <a:srgbClr val="000000"/>
                </a:solidFill>
                <a:latin typeface="Calibri"/>
              </a:rPr>
              <a:t>Spallation </a:t>
            </a:r>
          </a:p>
          <a:p>
            <a:pPr>
              <a:lnSpc>
                <a:spcPct val="95000"/>
              </a:lnSpc>
            </a:pPr>
            <a:r>
              <a:rPr lang="en-US" sz="2400" b="1" spc="-1" baseline="-2000" dirty="0">
                <a:solidFill>
                  <a:srgbClr val="FF0000"/>
                </a:solidFill>
                <a:latin typeface="Calibri"/>
              </a:rPr>
              <a:t>~</a:t>
            </a:r>
            <a:r>
              <a:rPr lang="en-US" sz="2400" b="1" strike="noStrike" spc="-1" dirty="0">
                <a:solidFill>
                  <a:srgbClr val="FF0000"/>
                </a:solidFill>
                <a:latin typeface="Calibri"/>
              </a:rPr>
              <a:t> 27 n/p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4563CE4-5368-45E5-8665-07C18C52B6C9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485546" y="2337207"/>
            <a:ext cx="3459960" cy="1819080"/>
          </a:xfrm>
          <a:prstGeom prst="rect">
            <a:avLst/>
          </a:prstGeom>
          <a:ln w="0">
            <a:noFill/>
          </a:ln>
        </p:spPr>
      </p:pic>
      <p:pic>
        <p:nvPicPr>
          <p:cNvPr id="12" name="Grafik 17">
            <a:extLst>
              <a:ext uri="{FF2B5EF4-FFF2-40B4-BE49-F238E27FC236}">
                <a16:creationId xmlns:a16="http://schemas.microsoft.com/office/drawing/2014/main" id="{4DD907AC-5526-451C-9099-A0859B0CAEF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951032" y="2195977"/>
            <a:ext cx="3459960" cy="2407320"/>
          </a:xfrm>
          <a:prstGeom prst="rect">
            <a:avLst/>
          </a:prstGeom>
          <a:ln w="0">
            <a:noFill/>
          </a:ln>
        </p:spPr>
      </p:pic>
      <p:sp>
        <p:nvSpPr>
          <p:cNvPr id="16" name="PlaceHolder 1">
            <a:extLst>
              <a:ext uri="{FF2B5EF4-FFF2-40B4-BE49-F238E27FC236}">
                <a16:creationId xmlns:a16="http://schemas.microsoft.com/office/drawing/2014/main" id="{C18EC749-4B56-404E-A0C5-1660DE8BC0EC}"/>
              </a:ext>
            </a:extLst>
          </p:cNvPr>
          <p:cNvSpPr txBox="1">
            <a:spLocks/>
          </p:cNvSpPr>
          <p:nvPr/>
        </p:nvSpPr>
        <p:spPr>
          <a:xfrm>
            <a:off x="72369" y="44624"/>
            <a:ext cx="0" cy="0"/>
          </a:xfr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9041090-CA26-48E3-9ED0-A677B8921043}"/>
              </a:ext>
            </a:extLst>
          </p:cNvPr>
          <p:cNvSpPr/>
          <p:nvPr/>
        </p:nvSpPr>
        <p:spPr>
          <a:xfrm>
            <a:off x="5485546" y="1082373"/>
            <a:ext cx="3312000" cy="7926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 b="1" strike="noStrike" spc="-1" dirty="0">
                <a:solidFill>
                  <a:srgbClr val="000000"/>
                </a:solidFill>
                <a:latin typeface="Calibri"/>
              </a:rPr>
              <a:t>Nuclear processes</a:t>
            </a:r>
          </a:p>
          <a:p>
            <a:pPr>
              <a:lnSpc>
                <a:spcPct val="95000"/>
              </a:lnSpc>
            </a:pPr>
            <a:r>
              <a:rPr lang="en-US" sz="2400" b="1" spc="-1" baseline="-2000" dirty="0">
                <a:solidFill>
                  <a:srgbClr val="FF0000"/>
                </a:solidFill>
                <a:latin typeface="Calibri"/>
              </a:rPr>
              <a:t>~</a:t>
            </a:r>
            <a:r>
              <a:rPr lang="en-US" sz="2400" b="1" spc="-1" dirty="0">
                <a:solidFill>
                  <a:srgbClr val="FF0000"/>
                </a:solidFill>
                <a:latin typeface="Calibri"/>
              </a:rPr>
              <a:t> 0.02 n/p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CF83E71-0238-4E6C-ADBA-286FFB84B14B}"/>
              </a:ext>
            </a:extLst>
          </p:cNvPr>
          <p:cNvSpPr/>
          <p:nvPr/>
        </p:nvSpPr>
        <p:spPr>
          <a:xfrm>
            <a:off x="951032" y="4983019"/>
            <a:ext cx="694747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/>
              <a:t>We produce less neutrons with nuclear processes, </a:t>
            </a:r>
          </a:p>
          <a:p>
            <a:r>
              <a:rPr lang="en-US" sz="2200" dirty="0"/>
              <a:t>so we need to use the produced ones more effectively</a:t>
            </a:r>
          </a:p>
          <a:p>
            <a:r>
              <a:rPr lang="en-US" sz="2200" dirty="0">
                <a:solidFill>
                  <a:srgbClr val="C00000"/>
                </a:solidFill>
              </a:rPr>
              <a:t>=&gt; Optimize brilliance transfer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6600CD4-0E91-4B57-B88C-28351DF2AF42}"/>
              </a:ext>
            </a:extLst>
          </p:cNvPr>
          <p:cNvSpPr txBox="1">
            <a:spLocks/>
          </p:cNvSpPr>
          <p:nvPr/>
        </p:nvSpPr>
        <p:spPr>
          <a:xfrm>
            <a:off x="360000" y="324000"/>
            <a:ext cx="11449050" cy="11247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3200" b="1" kern="1200" cap="all" spc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chemeClr val="tx2"/>
                </a:solidFill>
              </a:rPr>
              <a:t>Neutron production</a:t>
            </a:r>
          </a:p>
        </p:txBody>
      </p:sp>
      <p:sp>
        <p:nvSpPr>
          <p:cNvPr id="10" name="Datumsplatzhalter 2">
            <a:extLst>
              <a:ext uri="{FF2B5EF4-FFF2-40B4-BE49-F238E27FC236}">
                <a16:creationId xmlns:a16="http://schemas.microsoft.com/office/drawing/2014/main" id="{4374CA32-219B-4283-87FE-4B64424F629E}"/>
              </a:ext>
            </a:extLst>
          </p:cNvPr>
          <p:cNvSpPr txBox="1">
            <a:spLocks/>
          </p:cNvSpPr>
          <p:nvPr/>
        </p:nvSpPr>
        <p:spPr>
          <a:xfrm>
            <a:off x="3776105" y="6381328"/>
            <a:ext cx="1600508" cy="22110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23D6B"/>
                </a:solidFill>
              </a:rPr>
              <a:t>27 February 2025</a:t>
            </a:r>
          </a:p>
        </p:txBody>
      </p:sp>
      <p:sp>
        <p:nvSpPr>
          <p:cNvPr id="13" name="Foliennummernplatzhalter 3">
            <a:extLst>
              <a:ext uri="{FF2B5EF4-FFF2-40B4-BE49-F238E27FC236}">
                <a16:creationId xmlns:a16="http://schemas.microsoft.com/office/drawing/2014/main" id="{9B2019FC-9604-41A1-B04A-DA4D82535471}"/>
              </a:ext>
            </a:extLst>
          </p:cNvPr>
          <p:cNvSpPr txBox="1">
            <a:spLocks/>
          </p:cNvSpPr>
          <p:nvPr/>
        </p:nvSpPr>
        <p:spPr>
          <a:xfrm>
            <a:off x="5818290" y="6381328"/>
            <a:ext cx="720000" cy="22110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2"/>
                </a:solidFill>
              </a:rPr>
              <a:t>Page </a:t>
            </a:r>
            <a:fld id="{A52F4D17-1AD6-42D9-B93A-EB002C62F438}" type="slidenum">
              <a:rPr lang="en-US" sz="1200" smtClean="0">
                <a:solidFill>
                  <a:schemeClr val="tx2"/>
                </a:solidFill>
              </a:rPr>
              <a:pPr/>
              <a:t>3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130AE2-3108-479D-9759-C0300C999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21B9A-98A2-4674-BA15-D839BB22C533}" type="datetime1">
              <a:rPr lang="en-US" noProof="0" smtClean="0"/>
              <a:t>2/27/2025</a:t>
            </a:fld>
            <a:endParaRPr lang="en-US" noProof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97C746-45F3-43E2-8DE6-3898EDFB11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236172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7CDD2-F1F0-42B5-B577-89AE5BAFB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81B0-D24C-4EF9-AEBF-B601FFDE8AA0}" type="datetime1">
              <a:rPr lang="en-US" smtClean="0">
                <a:solidFill>
                  <a:srgbClr val="023D6B"/>
                </a:solidFill>
              </a:rPr>
              <a:t>2/27/2025</a:t>
            </a:fld>
            <a:endParaRPr lang="en-US" dirty="0">
              <a:solidFill>
                <a:srgbClr val="023D6B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47A29B-3354-4E7B-8C51-56D4D86920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30</a:t>
            </a:fld>
            <a:endParaRPr lang="en-US" noProof="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F1E001B-AA91-4191-89A4-897329C27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948708"/>
              </p:ext>
            </p:extLst>
          </p:nvPr>
        </p:nvGraphicFramePr>
        <p:xfrm>
          <a:off x="6456040" y="1490979"/>
          <a:ext cx="4608512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3073215717"/>
                    </a:ext>
                  </a:extLst>
                </a:gridCol>
                <a:gridCol w="1341537">
                  <a:extLst>
                    <a:ext uri="{9D8B030D-6E8A-4147-A177-3AD203B41FA5}">
                      <a16:colId xmlns:a16="http://schemas.microsoft.com/office/drawing/2014/main" val="1858394783"/>
                    </a:ext>
                  </a:extLst>
                </a:gridCol>
                <a:gridCol w="962719">
                  <a:extLst>
                    <a:ext uri="{9D8B030D-6E8A-4147-A177-3AD203B41FA5}">
                      <a16:colId xmlns:a16="http://schemas.microsoft.com/office/drawing/2014/main" val="2490562648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552050096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Very Cold Neutron Flux E &lt; 1 </a:t>
                      </a:r>
                      <a:r>
                        <a:rPr lang="en-US" sz="1800" dirty="0" err="1"/>
                        <a:t>meV</a:t>
                      </a:r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552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R (cm)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Flux (n/cm</a:t>
                      </a:r>
                      <a:r>
                        <a:rPr lang="en-US" sz="1800" baseline="30000" dirty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pr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Ratio, </a:t>
                      </a:r>
                      <a:r>
                        <a:rPr lang="el-GR" sz="1800" dirty="0">
                          <a:solidFill>
                            <a:schemeClr val="bg1"/>
                          </a:solidFill>
                        </a:rPr>
                        <a:t>Φ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el-GR" sz="1800" dirty="0">
                          <a:solidFill>
                            <a:schemeClr val="bg1"/>
                          </a:solidFill>
                        </a:rPr>
                        <a:t>Φ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</a:rPr>
                        <a:t>max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Ratio, </a:t>
                      </a:r>
                      <a:r>
                        <a:rPr lang="el-GR" sz="1800" dirty="0">
                          <a:solidFill>
                            <a:schemeClr val="bg1"/>
                          </a:solidFill>
                        </a:rPr>
                        <a:t>Φ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el-GR" sz="1800" dirty="0">
                          <a:solidFill>
                            <a:schemeClr val="bg1"/>
                          </a:solidFill>
                        </a:rPr>
                        <a:t>Φ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</a:rPr>
                        <a:t>2d-para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962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4.53E-10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840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1.92E-09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909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3.63E-09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0.48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84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5.27E-09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686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6.66E-09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065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6.0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7.61E-09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755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Para Pencil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1.64E-09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263090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212A904A-3CCC-4F50-83E9-F3702E91A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28" y="1234435"/>
            <a:ext cx="5852172" cy="438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2190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7CDD2-F1F0-42B5-B577-89AE5BAFB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41FF-0B10-41FC-83A5-8DC3E12453A8}" type="datetime1">
              <a:rPr lang="en-US" smtClean="0">
                <a:solidFill>
                  <a:srgbClr val="023D6B"/>
                </a:solidFill>
              </a:rPr>
              <a:t>2/27/2025</a:t>
            </a:fld>
            <a:endParaRPr lang="en-US" dirty="0">
              <a:solidFill>
                <a:srgbClr val="023D6B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47A29B-3354-4E7B-8C51-56D4D86920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31</a:t>
            </a:fld>
            <a:endParaRPr lang="en-US" noProof="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E6106C0-9210-499E-BE9D-1332A1ECCD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794405"/>
              </p:ext>
            </p:extLst>
          </p:nvPr>
        </p:nvGraphicFramePr>
        <p:xfrm>
          <a:off x="6456040" y="831196"/>
          <a:ext cx="4886301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767">
                  <a:extLst>
                    <a:ext uri="{9D8B030D-6E8A-4147-A177-3AD203B41FA5}">
                      <a16:colId xmlns:a16="http://schemas.microsoft.com/office/drawing/2014/main" val="3073215717"/>
                    </a:ext>
                  </a:extLst>
                </a:gridCol>
                <a:gridCol w="1628767">
                  <a:extLst>
                    <a:ext uri="{9D8B030D-6E8A-4147-A177-3AD203B41FA5}">
                      <a16:colId xmlns:a16="http://schemas.microsoft.com/office/drawing/2014/main" val="1858394783"/>
                    </a:ext>
                  </a:extLst>
                </a:gridCol>
                <a:gridCol w="1628767">
                  <a:extLst>
                    <a:ext uri="{9D8B030D-6E8A-4147-A177-3AD203B41FA5}">
                      <a16:colId xmlns:a16="http://schemas.microsoft.com/office/drawing/2014/main" val="249056264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Very Cold Neutron Brilliance E &lt; 1 </a:t>
                      </a:r>
                      <a:r>
                        <a:rPr lang="en-US" sz="1800" dirty="0" err="1"/>
                        <a:t>meV</a:t>
                      </a:r>
                      <a:endParaRPr lang="en-US" sz="1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552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R (cm)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Brilliance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(n/cm2/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sr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pr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B</a:t>
                      </a:r>
                      <a:r>
                        <a:rPr lang="en-US" sz="1800" baseline="-25000" dirty="0" err="1">
                          <a:solidFill>
                            <a:schemeClr val="bg1"/>
                          </a:solidFill>
                        </a:rPr>
                        <a:t>ratio</a:t>
                      </a:r>
                      <a:endParaRPr lang="en-US" sz="18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962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1.44E-06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840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1.53E-06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0.29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909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1.28E-06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0.25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84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1.05E-06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686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8.48E-07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0.16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065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6.0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6.73E-07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0.12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755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Para Pencil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5.22E-06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15752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80C902A-6665-4F42-8C79-2D37FC79F774}"/>
              </a:ext>
            </a:extLst>
          </p:cNvPr>
          <p:cNvSpPr txBox="1"/>
          <p:nvPr/>
        </p:nvSpPr>
        <p:spPr>
          <a:xfrm>
            <a:off x="7812193" y="4725144"/>
            <a:ext cx="1890261" cy="96949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000" dirty="0">
                <a:solidFill>
                  <a:srgbClr val="FF0000"/>
                </a:solidFill>
              </a:rPr>
              <a:t>B = </a:t>
            </a:r>
            <a:r>
              <a:rPr lang="el-GR" sz="3000" dirty="0">
                <a:solidFill>
                  <a:srgbClr val="FF0000"/>
                </a:solidFill>
              </a:rPr>
              <a:t>Φ</a:t>
            </a:r>
            <a:r>
              <a:rPr lang="en-US" sz="3000" dirty="0">
                <a:solidFill>
                  <a:srgbClr val="FF0000"/>
                </a:solidFill>
              </a:rPr>
              <a:t> / </a:t>
            </a:r>
            <a:r>
              <a:rPr lang="el-GR" sz="3000" dirty="0">
                <a:solidFill>
                  <a:srgbClr val="FF0000"/>
                </a:solidFill>
              </a:rPr>
              <a:t>Ω</a:t>
            </a:r>
            <a:endParaRPr lang="en-US" sz="3000" dirty="0">
              <a:solidFill>
                <a:srgbClr val="FF0000"/>
              </a:solidFill>
            </a:endParaRPr>
          </a:p>
          <a:p>
            <a:pPr>
              <a:lnSpc>
                <a:spcPct val="95000"/>
              </a:lnSpc>
            </a:pPr>
            <a:r>
              <a:rPr lang="el-GR" sz="3000" dirty="0"/>
              <a:t>Ω</a:t>
            </a:r>
            <a:r>
              <a:rPr lang="en-US" sz="3000" dirty="0"/>
              <a:t> = </a:t>
            </a:r>
            <a:r>
              <a:rPr lang="el-GR" sz="3000" dirty="0"/>
              <a:t>π</a:t>
            </a:r>
            <a:r>
              <a:rPr lang="en-US" sz="3000" dirty="0"/>
              <a:t>r</a:t>
            </a:r>
            <a:r>
              <a:rPr lang="en-US" sz="3000" baseline="30000" dirty="0"/>
              <a:t>2</a:t>
            </a:r>
            <a:r>
              <a:rPr lang="en-US" sz="3000" dirty="0"/>
              <a:t>/l</a:t>
            </a:r>
            <a:r>
              <a:rPr lang="en-US" sz="3000" baseline="30000" dirty="0"/>
              <a:t>2</a:t>
            </a:r>
            <a:r>
              <a:rPr lang="en-US" sz="30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A52F4B-D308-4031-8EAD-19D1E43B1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28" y="1234435"/>
            <a:ext cx="5852172" cy="438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499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6296F851-63F8-432E-8DF3-CF7CE3CEC3EF}"/>
              </a:ext>
            </a:extLst>
          </p:cNvPr>
          <p:cNvSpPr txBox="1"/>
          <p:nvPr/>
        </p:nvSpPr>
        <p:spPr>
          <a:xfrm>
            <a:off x="191344" y="1373296"/>
            <a:ext cx="5760640" cy="11247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Parahydrogen as a booster - can we improve CN moderation by “backing” methane with parahydrogen? If yes, by how much?</a:t>
            </a:r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D38D91FC-7B5A-4774-BF0E-CD0C34440DC4}"/>
              </a:ext>
            </a:extLst>
          </p:cNvPr>
          <p:cNvSpPr txBox="1">
            <a:spLocks/>
          </p:cNvSpPr>
          <p:nvPr/>
        </p:nvSpPr>
        <p:spPr>
          <a:xfrm>
            <a:off x="360000" y="324000"/>
            <a:ext cx="11449050" cy="11247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3200" b="1" kern="1200" cap="all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CONCEPT #3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D09835F3-9574-4F36-B6DD-453DE933975A}"/>
              </a:ext>
            </a:extLst>
          </p:cNvPr>
          <p:cNvSpPr txBox="1">
            <a:spLocks/>
          </p:cNvSpPr>
          <p:nvPr/>
        </p:nvSpPr>
        <p:spPr>
          <a:xfrm>
            <a:off x="358774" y="938786"/>
            <a:ext cx="11449049" cy="50999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Motivational Questions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B36326-6602-4C74-A3EB-F2F9C3908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862" y="1373296"/>
            <a:ext cx="5055138" cy="398141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3ADA85-4F7F-49F5-A4EA-A346D9E2EFDC}"/>
              </a:ext>
            </a:extLst>
          </p:cNvPr>
          <p:cNvCxnSpPr>
            <a:cxnSpLocks/>
          </p:cNvCxnSpPr>
          <p:nvPr/>
        </p:nvCxnSpPr>
        <p:spPr>
          <a:xfrm flipH="1">
            <a:off x="9058731" y="3645024"/>
            <a:ext cx="205755" cy="0"/>
          </a:xfrm>
          <a:prstGeom prst="line">
            <a:avLst/>
          </a:prstGeom>
          <a:ln w="25400">
            <a:solidFill>
              <a:srgbClr val="00FF00">
                <a:alpha val="93000"/>
              </a:srgbClr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FCD2825-7C0D-4196-A341-28FE16660869}"/>
              </a:ext>
            </a:extLst>
          </p:cNvPr>
          <p:cNvCxnSpPr>
            <a:cxnSpLocks/>
          </p:cNvCxnSpPr>
          <p:nvPr/>
        </p:nvCxnSpPr>
        <p:spPr>
          <a:xfrm>
            <a:off x="9942333" y="2852936"/>
            <a:ext cx="0" cy="358362"/>
          </a:xfrm>
          <a:prstGeom prst="line">
            <a:avLst/>
          </a:prstGeom>
          <a:ln w="25400">
            <a:solidFill>
              <a:srgbClr val="FF33CC"/>
            </a:solidFill>
            <a:headEnd type="stealth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8623D0-73C4-4C67-9198-5CBF0CBF8B94}"/>
              </a:ext>
            </a:extLst>
          </p:cNvPr>
          <p:cNvSpPr txBox="1"/>
          <p:nvPr/>
        </p:nvSpPr>
        <p:spPr>
          <a:xfrm>
            <a:off x="9058731" y="3774281"/>
            <a:ext cx="88360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000" b="1" dirty="0">
                <a:solidFill>
                  <a:srgbClr val="00FF00"/>
                </a:solidFill>
              </a:rPr>
              <a:t>l</a:t>
            </a:r>
            <a:r>
              <a:rPr lang="en-US" sz="2000" b="1" baseline="-25000" dirty="0">
                <a:solidFill>
                  <a:srgbClr val="00FF00"/>
                </a:solidFill>
              </a:rPr>
              <a:t>met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4D1A6C-AF9D-4521-B2FF-221920A8AE5F}"/>
              </a:ext>
            </a:extLst>
          </p:cNvPr>
          <p:cNvSpPr txBox="1"/>
          <p:nvPr/>
        </p:nvSpPr>
        <p:spPr>
          <a:xfrm>
            <a:off x="9942333" y="2839756"/>
            <a:ext cx="37061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000" b="1" dirty="0">
                <a:solidFill>
                  <a:srgbClr val="FF33CC"/>
                </a:solidFill>
              </a:rPr>
              <a:t>R</a:t>
            </a:r>
            <a:endParaRPr lang="en-US" sz="2000" b="1" baseline="-25000" dirty="0">
              <a:solidFill>
                <a:srgbClr val="FF33CC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E5151F3-E15A-431E-B6C6-79BAD98C1757}"/>
              </a:ext>
            </a:extLst>
          </p:cNvPr>
          <p:cNvCxnSpPr>
            <a:cxnSpLocks/>
          </p:cNvCxnSpPr>
          <p:nvPr/>
        </p:nvCxnSpPr>
        <p:spPr>
          <a:xfrm flipH="1">
            <a:off x="9264486" y="2708920"/>
            <a:ext cx="503922" cy="0"/>
          </a:xfrm>
          <a:prstGeom prst="line">
            <a:avLst/>
          </a:prstGeom>
          <a:ln w="25400">
            <a:solidFill>
              <a:srgbClr val="FFFF00"/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F922D2D-88BA-4FD4-AEE4-63436980A8E0}"/>
              </a:ext>
            </a:extLst>
          </p:cNvPr>
          <p:cNvSpPr txBox="1"/>
          <p:nvPr/>
        </p:nvSpPr>
        <p:spPr>
          <a:xfrm>
            <a:off x="9195587" y="2282243"/>
            <a:ext cx="64171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000" b="1" dirty="0">
                <a:solidFill>
                  <a:srgbClr val="FFFF00"/>
                </a:solidFill>
              </a:rPr>
              <a:t>l</a:t>
            </a:r>
            <a:r>
              <a:rPr lang="en-US" sz="2000" b="1" baseline="-25000" dirty="0">
                <a:solidFill>
                  <a:srgbClr val="FFFF00"/>
                </a:solidFill>
              </a:rPr>
              <a:t>para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D7B0C-B772-4FC3-867B-A203BFA86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2D63-13AA-49D0-8125-01DE9D587A01}" type="datetime1">
              <a:rPr lang="en-US" noProof="0" smtClean="0"/>
              <a:t>2/27/2025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E3928D-2897-4F7A-B92B-4D0F54C289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32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333354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1EC801E-B6F2-43E2-AE00-AC9DBB832942}"/>
              </a:ext>
            </a:extLst>
          </p:cNvPr>
          <p:cNvSpPr txBox="1">
            <a:spLocks/>
          </p:cNvSpPr>
          <p:nvPr/>
        </p:nvSpPr>
        <p:spPr>
          <a:xfrm rot="16200000">
            <a:off x="10073946" y="2378323"/>
            <a:ext cx="3460090" cy="7760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70C0"/>
                </a:solidFill>
              </a:rPr>
              <a:t>VCN Intensity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C3D67D-5484-44AC-A1E2-AA8DAEAF9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964" y="0"/>
            <a:ext cx="3657600" cy="29687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41A338-530C-45F7-A8FA-BAC9B27A5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364" y="0"/>
            <a:ext cx="3657600" cy="29687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227F2F-86C2-4162-9BEE-8452136ABB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57600" cy="29687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9F5248-F2BF-4651-A6F6-BF1F798ECF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964" y="2947101"/>
            <a:ext cx="3657600" cy="29687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E575EC3-A17A-496F-8637-0D8C788444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217" y="2947101"/>
            <a:ext cx="3657600" cy="29687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5FDBF39-30B3-4060-A0FE-C6EA599536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" y="2947101"/>
            <a:ext cx="3657600" cy="2968780"/>
          </a:xfrm>
          <a:prstGeom prst="rect">
            <a:avLst/>
          </a:prstGeom>
        </p:spPr>
      </p:pic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A9CC188C-7CBE-4F23-B7E4-8D92B048E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24AA-1919-40A4-9CCD-296C218594C3}" type="datetime1">
              <a:rPr lang="en-US" smtClean="0"/>
              <a:t>2/27/2025</a:t>
            </a:fld>
            <a:endParaRPr lang="fr-FR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2F42688-9E95-41D7-9762-D3B598748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Page </a:t>
            </a:r>
            <a:fld id="{0E618025-90E3-402B-A88F-278BEF3C7941}" type="slidenum">
              <a:rPr lang="fr-FR" smtClean="0"/>
              <a:t>33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82078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3DB236-ABC9-4B88-8D86-219E20776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FAD7-1D2C-4DD0-A1B1-6B4695A316BF}" type="datetime1">
              <a:rPr lang="en-US" smtClean="0">
                <a:solidFill>
                  <a:srgbClr val="023D6B"/>
                </a:solidFill>
              </a:rPr>
              <a:t>2/27/2025</a:t>
            </a:fld>
            <a:endParaRPr lang="en-US" dirty="0">
              <a:solidFill>
                <a:srgbClr val="023D6B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4A772F-A1D9-481F-B824-CA6ECC06ED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34</a:t>
            </a:fld>
            <a:endParaRPr lang="en-US" noProof="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1E90CC92-49BE-414F-B293-B4C1B389A841}"/>
              </a:ext>
            </a:extLst>
          </p:cNvPr>
          <p:cNvSpPr txBox="1">
            <a:spLocks/>
          </p:cNvSpPr>
          <p:nvPr/>
        </p:nvSpPr>
        <p:spPr>
          <a:xfrm>
            <a:off x="453765" y="980728"/>
            <a:ext cx="11449050" cy="112478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3200" b="1" kern="1200" cap="all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Concept #3 -</a:t>
            </a: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Comparison with parahydrogen pencil source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49A9AB-A1E9-494F-85A1-4939F05ED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2105508"/>
            <a:ext cx="5055138" cy="39814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A5C127-97ED-46AF-B8AC-9C2A8CD44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302" y="2105508"/>
            <a:ext cx="4946419" cy="405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684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1EC801E-B6F2-43E2-AE00-AC9DBB832942}"/>
              </a:ext>
            </a:extLst>
          </p:cNvPr>
          <p:cNvSpPr txBox="1">
            <a:spLocks/>
          </p:cNvSpPr>
          <p:nvPr/>
        </p:nvSpPr>
        <p:spPr>
          <a:xfrm>
            <a:off x="1727684" y="12192"/>
            <a:ext cx="8736632" cy="7040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2060"/>
                </a:solidFill>
              </a:rPr>
              <a:t>Very Cold Neutron Flux Comparison E &lt; 1 </a:t>
            </a:r>
            <a:r>
              <a:rPr lang="en-US" sz="2800" b="1" dirty="0" err="1">
                <a:solidFill>
                  <a:srgbClr val="002060"/>
                </a:solidFill>
              </a:rPr>
              <a:t>meV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6A3D639-9322-4FD6-A29D-E2AB5C86B120}"/>
              </a:ext>
            </a:extLst>
          </p:cNvPr>
          <p:cNvSpPr txBox="1">
            <a:spLocks/>
          </p:cNvSpPr>
          <p:nvPr/>
        </p:nvSpPr>
        <p:spPr>
          <a:xfrm>
            <a:off x="1361390" y="1550895"/>
            <a:ext cx="2690657" cy="7040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751DD8B-9C2D-4AB4-A14A-AE0495A3A6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514303"/>
              </p:ext>
            </p:extLst>
          </p:nvPr>
        </p:nvGraphicFramePr>
        <p:xfrm>
          <a:off x="191344" y="1628800"/>
          <a:ext cx="6624737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1255">
                  <a:extLst>
                    <a:ext uri="{9D8B030D-6E8A-4147-A177-3AD203B41FA5}">
                      <a16:colId xmlns:a16="http://schemas.microsoft.com/office/drawing/2014/main" val="3073215717"/>
                    </a:ext>
                  </a:extLst>
                </a:gridCol>
                <a:gridCol w="1026286">
                  <a:extLst>
                    <a:ext uri="{9D8B030D-6E8A-4147-A177-3AD203B41FA5}">
                      <a16:colId xmlns:a16="http://schemas.microsoft.com/office/drawing/2014/main" val="4137436887"/>
                    </a:ext>
                  </a:extLst>
                </a:gridCol>
                <a:gridCol w="1051318">
                  <a:extLst>
                    <a:ext uri="{9D8B030D-6E8A-4147-A177-3AD203B41FA5}">
                      <a16:colId xmlns:a16="http://schemas.microsoft.com/office/drawing/2014/main" val="4216110893"/>
                    </a:ext>
                  </a:extLst>
                </a:gridCol>
                <a:gridCol w="1337632">
                  <a:extLst>
                    <a:ext uri="{9D8B030D-6E8A-4147-A177-3AD203B41FA5}">
                      <a16:colId xmlns:a16="http://schemas.microsoft.com/office/drawing/2014/main" val="1858394783"/>
                    </a:ext>
                  </a:extLst>
                </a:gridCol>
                <a:gridCol w="1104123">
                  <a:extLst>
                    <a:ext uri="{9D8B030D-6E8A-4147-A177-3AD203B41FA5}">
                      <a16:colId xmlns:a16="http://schemas.microsoft.com/office/drawing/2014/main" val="2159877995"/>
                    </a:ext>
                  </a:extLst>
                </a:gridCol>
                <a:gridCol w="1104123">
                  <a:extLst>
                    <a:ext uri="{9D8B030D-6E8A-4147-A177-3AD203B41FA5}">
                      <a16:colId xmlns:a16="http://schemas.microsoft.com/office/drawing/2014/main" val="15336595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R (cm)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/>
                        <a:t>L</a:t>
                      </a:r>
                      <a:r>
                        <a:rPr lang="en-US" sz="1600" b="0" baseline="-25000" dirty="0" err="1"/>
                        <a:t>para</a:t>
                      </a:r>
                      <a:r>
                        <a:rPr lang="en-US" sz="1600" b="0" baseline="-25000" dirty="0"/>
                        <a:t> </a:t>
                      </a:r>
                      <a:r>
                        <a:rPr lang="en-US" sz="1600" b="0" dirty="0"/>
                        <a:t>(cm)</a:t>
                      </a:r>
                      <a:endParaRPr lang="en-US" sz="1600" b="0" baseline="-250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/>
                        <a:t>L</a:t>
                      </a:r>
                      <a:r>
                        <a:rPr lang="en-US" sz="1600" b="0" baseline="-25000" dirty="0" err="1"/>
                        <a:t>meth</a:t>
                      </a:r>
                      <a:r>
                        <a:rPr lang="en-US" sz="1600" b="0" baseline="-25000" dirty="0"/>
                        <a:t> </a:t>
                      </a:r>
                      <a:r>
                        <a:rPr lang="en-US" sz="1600" b="0" dirty="0"/>
                        <a:t>(cm)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Flux (n/cm</a:t>
                      </a:r>
                      <a:r>
                        <a:rPr lang="en-US" sz="1600" b="0" baseline="30000" dirty="0"/>
                        <a:t>2</a:t>
                      </a:r>
                      <a:r>
                        <a:rPr lang="en-US" sz="1600" b="0" dirty="0"/>
                        <a:t>/</a:t>
                      </a:r>
                      <a:r>
                        <a:rPr lang="en-US" sz="1600" b="0" dirty="0" err="1"/>
                        <a:t>pr</a:t>
                      </a:r>
                      <a:r>
                        <a:rPr lang="en-US" sz="1600" b="0" dirty="0"/>
                        <a:t>)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Ratio </a:t>
                      </a:r>
                      <a:r>
                        <a:rPr lang="el-GR" sz="1600" b="0" dirty="0"/>
                        <a:t>ϕ</a:t>
                      </a:r>
                      <a:r>
                        <a:rPr lang="en-US" sz="1600" b="0" dirty="0"/>
                        <a:t>/</a:t>
                      </a:r>
                      <a:r>
                        <a:rPr lang="el-GR" sz="1600" b="0" dirty="0"/>
                        <a:t>ϕ</a:t>
                      </a:r>
                      <a:r>
                        <a:rPr lang="en-US" sz="1600" b="0" baseline="-25000" dirty="0"/>
                        <a:t>max</a:t>
                      </a:r>
                      <a:endParaRPr lang="en-US" sz="1600" b="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Ratio </a:t>
                      </a:r>
                      <a:r>
                        <a:rPr lang="el-GR" sz="1600" b="0" dirty="0"/>
                        <a:t>ϕ</a:t>
                      </a:r>
                      <a:r>
                        <a:rPr lang="en-US" sz="1600" b="0" dirty="0"/>
                        <a:t>/</a:t>
                      </a:r>
                      <a:r>
                        <a:rPr lang="el-GR" sz="1600" b="0" dirty="0"/>
                        <a:t>ϕ</a:t>
                      </a:r>
                      <a:r>
                        <a:rPr lang="en-US" sz="1600" b="0" baseline="-25000" dirty="0"/>
                        <a:t>2d-para</a:t>
                      </a:r>
                      <a:endParaRPr lang="en-US" sz="1600" b="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962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1.21E-09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840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4.29E-09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909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8.05E-09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0.54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4.9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84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1.16E-08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686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1.28E-08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253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6.0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1.49E-08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9.1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59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Para pencil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16.0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1.63E-09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627559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1F34F438-0C99-4DDC-AB4C-610E58B0E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156" y="1443697"/>
            <a:ext cx="5294140" cy="397060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437101-2EFA-4C55-9D94-5CAA2126C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Page </a:t>
            </a:r>
            <a:fld id="{0E618025-90E3-402B-A88F-278BEF3C7941}" type="slidenum">
              <a:rPr lang="fr-FR" smtClean="0"/>
              <a:t>35</a:t>
            </a:fld>
            <a:endParaRPr lang="fr-F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0399AA-D24D-4879-8EE6-425DC1AE0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BC1D-F03B-4F24-97B1-7425B8A6F391}" type="datetime1">
              <a:rPr lang="en-US" smtClean="0"/>
              <a:t>2/27/2025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459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1EC801E-B6F2-43E2-AE00-AC9DBB832942}"/>
              </a:ext>
            </a:extLst>
          </p:cNvPr>
          <p:cNvSpPr txBox="1">
            <a:spLocks/>
          </p:cNvSpPr>
          <p:nvPr/>
        </p:nvSpPr>
        <p:spPr>
          <a:xfrm>
            <a:off x="1248581" y="0"/>
            <a:ext cx="9694838" cy="7040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2060"/>
                </a:solidFill>
              </a:rPr>
              <a:t>Very Cold Neutron Brilliance Comparison E &lt; 1 </a:t>
            </a:r>
            <a:r>
              <a:rPr lang="en-US" sz="2800" b="1" dirty="0" err="1">
                <a:solidFill>
                  <a:srgbClr val="002060"/>
                </a:solidFill>
              </a:rPr>
              <a:t>meV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6A3D639-9322-4FD6-A29D-E2AB5C86B120}"/>
              </a:ext>
            </a:extLst>
          </p:cNvPr>
          <p:cNvSpPr txBox="1">
            <a:spLocks/>
          </p:cNvSpPr>
          <p:nvPr/>
        </p:nvSpPr>
        <p:spPr>
          <a:xfrm>
            <a:off x="1361390" y="1550895"/>
            <a:ext cx="2690657" cy="7040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3823404-F629-49E0-AA09-D8770EF4B3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045100"/>
              </p:ext>
            </p:extLst>
          </p:nvPr>
        </p:nvGraphicFramePr>
        <p:xfrm>
          <a:off x="263352" y="1841500"/>
          <a:ext cx="6352480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496">
                  <a:extLst>
                    <a:ext uri="{9D8B030D-6E8A-4147-A177-3AD203B41FA5}">
                      <a16:colId xmlns:a16="http://schemas.microsoft.com/office/drawing/2014/main" val="3073215717"/>
                    </a:ext>
                  </a:extLst>
                </a:gridCol>
                <a:gridCol w="1270496">
                  <a:extLst>
                    <a:ext uri="{9D8B030D-6E8A-4147-A177-3AD203B41FA5}">
                      <a16:colId xmlns:a16="http://schemas.microsoft.com/office/drawing/2014/main" val="4137436887"/>
                    </a:ext>
                  </a:extLst>
                </a:gridCol>
                <a:gridCol w="1131416">
                  <a:extLst>
                    <a:ext uri="{9D8B030D-6E8A-4147-A177-3AD203B41FA5}">
                      <a16:colId xmlns:a16="http://schemas.microsoft.com/office/drawing/2014/main" val="4216110893"/>
                    </a:ext>
                  </a:extLst>
                </a:gridCol>
                <a:gridCol w="1409576">
                  <a:extLst>
                    <a:ext uri="{9D8B030D-6E8A-4147-A177-3AD203B41FA5}">
                      <a16:colId xmlns:a16="http://schemas.microsoft.com/office/drawing/2014/main" val="1858394783"/>
                    </a:ext>
                  </a:extLst>
                </a:gridCol>
                <a:gridCol w="1270496">
                  <a:extLst>
                    <a:ext uri="{9D8B030D-6E8A-4147-A177-3AD203B41FA5}">
                      <a16:colId xmlns:a16="http://schemas.microsoft.com/office/drawing/2014/main" val="21598779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R (cm)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/>
                        <a:t>L</a:t>
                      </a:r>
                      <a:r>
                        <a:rPr lang="en-US" sz="1600" b="0" baseline="-25000" dirty="0" err="1"/>
                        <a:t>para</a:t>
                      </a:r>
                      <a:r>
                        <a:rPr lang="en-US" sz="1600" b="0" baseline="-25000" dirty="0"/>
                        <a:t> </a:t>
                      </a:r>
                      <a:r>
                        <a:rPr lang="en-US" sz="1600" b="0" dirty="0"/>
                        <a:t>(cm)</a:t>
                      </a:r>
                      <a:endParaRPr lang="en-US" sz="1600" b="0" baseline="-250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/>
                        <a:t>L</a:t>
                      </a:r>
                      <a:r>
                        <a:rPr lang="en-US" sz="1600" b="0" baseline="-25000" dirty="0" err="1"/>
                        <a:t>meth</a:t>
                      </a:r>
                      <a:r>
                        <a:rPr lang="en-US" sz="1600" b="0" baseline="-25000" dirty="0"/>
                        <a:t> </a:t>
                      </a:r>
                      <a:r>
                        <a:rPr lang="en-US" sz="1600" b="0" dirty="0"/>
                        <a:t>(cm)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Brilliance 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(n/cm</a:t>
                      </a:r>
                      <a:r>
                        <a:rPr lang="en-US" sz="1600" b="0" baseline="30000" dirty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en-US" sz="1600" b="0" dirty="0" err="1">
                          <a:solidFill>
                            <a:schemeClr val="bg1"/>
                          </a:solidFill>
                        </a:rPr>
                        <a:t>sr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en-US" sz="1600" b="0" dirty="0" err="1">
                          <a:solidFill>
                            <a:schemeClr val="bg1"/>
                          </a:solidFill>
                        </a:rPr>
                        <a:t>pr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Ratio B/</a:t>
                      </a:r>
                      <a:r>
                        <a:rPr lang="en-US" sz="1600" b="0" dirty="0" err="1"/>
                        <a:t>B</a:t>
                      </a:r>
                      <a:r>
                        <a:rPr lang="en-US" sz="1600" b="0" baseline="-25000" dirty="0" err="1"/>
                        <a:t>max</a:t>
                      </a:r>
                      <a:endParaRPr lang="en-US" sz="1600" b="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962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3.85E-06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840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3.41E-06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909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2.85E-06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0.54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84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2.31E-06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686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1.63E-06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253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1.32E-06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59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Para pencil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16.0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5.22E-06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62755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02BC246-F0DA-4DC0-977F-B3797CF76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1683645"/>
            <a:ext cx="4654278" cy="349070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9797C9-CE83-4A7B-986C-C4134A212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Page </a:t>
            </a:r>
            <a:fld id="{0E618025-90E3-402B-A88F-278BEF3C7941}" type="slidenum">
              <a:rPr lang="fr-FR" smtClean="0"/>
              <a:t>36</a:t>
            </a:fld>
            <a:endParaRPr lang="fr-FR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B38F7DB-0A56-4816-A714-E4A778BF0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5BA19-2972-4FD0-9CDB-473181A8ECF1}" type="datetime1">
              <a:rPr lang="en-US" smtClean="0"/>
              <a:t>2/27/2025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32678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noProof="0" dirty="0"/>
              <a:t>Improvements and future outlook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C516BF-C995-4C15-B38E-5F4B775E16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37</a:t>
            </a:fld>
            <a:endParaRPr lang="en-US" noProof="0" dirty="0"/>
          </a:p>
        </p:txBody>
      </p:sp>
      <p:sp>
        <p:nvSpPr>
          <p:cNvPr id="10" name="Inhaltsplatzhalter 6">
            <a:extLst>
              <a:ext uri="{FF2B5EF4-FFF2-40B4-BE49-F238E27FC236}">
                <a16:creationId xmlns:a16="http://schemas.microsoft.com/office/drawing/2014/main" id="{8E88D7D7-C4A5-4907-9947-76DC963AD585}"/>
              </a:ext>
            </a:extLst>
          </p:cNvPr>
          <p:cNvSpPr txBox="1">
            <a:spLocks/>
          </p:cNvSpPr>
          <p:nvPr/>
        </p:nvSpPr>
        <p:spPr>
          <a:xfrm>
            <a:off x="371475" y="919234"/>
            <a:ext cx="11449050" cy="52460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romanUcPeriod"/>
            </a:pPr>
            <a:r>
              <a:rPr lang="en-US" b="1" dirty="0"/>
              <a:t>Next Steps</a:t>
            </a:r>
            <a:endParaRPr lang="en-US" sz="10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Concept #3: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Run R = 3.0 cm case with 5K methane. Shift spectrum to lower energies?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Comparison against performance with concept #1 with R = 3.0 cm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Assess what combination of instruments + optics can be optimally fed from a large surface area methane source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/>
              <a:t>Determine what gain is necessary, below ~1 </a:t>
            </a:r>
            <a:r>
              <a:rPr lang="en-US" sz="2000" dirty="0" err="1"/>
              <a:t>meV</a:t>
            </a:r>
            <a:r>
              <a:rPr lang="en-US" sz="2000" dirty="0"/>
              <a:t>, to either (</a:t>
            </a:r>
            <a:r>
              <a:rPr lang="en-US" sz="2000" dirty="0" err="1"/>
              <a:t>i</a:t>
            </a:r>
            <a:r>
              <a:rPr lang="en-US" sz="2000" dirty="0"/>
              <a:t>) be of practical use for a particular technique (ii) boost instrument performance.</a:t>
            </a:r>
            <a:endParaRPr lang="en-US" sz="1000" b="1" dirty="0"/>
          </a:p>
          <a:p>
            <a:pPr lvl="1">
              <a:buFont typeface="Arial" panose="020B0604020202020204" pitchFamily="34" charset="0"/>
              <a:buChar char="•"/>
            </a:pPr>
            <a:endParaRPr lang="en-US" sz="500" b="1" dirty="0"/>
          </a:p>
          <a:p>
            <a:pPr marL="0" indent="0">
              <a:buNone/>
            </a:pPr>
            <a:r>
              <a:rPr lang="en-US" b="1" dirty="0"/>
              <a:t>II. Identify new VCN materials appropriate for Hi-CANS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Simulation comparison with other hydrogenous moderator materials e.g. methane clathrate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Critical to identify new materials and develop collaborations for the experimental testing and development of cross sections for potential VCN moderator materials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03F885-E10F-41E3-AC72-A0E31AC25F3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2BBC64A-5E7D-4B9A-B1B3-133B2742F4F1}" type="datetime1">
              <a:rPr lang="en-US" noProof="0" smtClean="0"/>
              <a:t>2/27/2025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83821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29">
            <a:extLst>
              <a:ext uri="{FF2B5EF4-FFF2-40B4-BE49-F238E27FC236}">
                <a16:creationId xmlns:a16="http://schemas.microsoft.com/office/drawing/2014/main" id="{7019A317-D803-7778-F29B-9344193A1702}"/>
              </a:ext>
            </a:extLst>
          </p:cNvPr>
          <p:cNvGrpSpPr/>
          <p:nvPr/>
        </p:nvGrpSpPr>
        <p:grpSpPr>
          <a:xfrm>
            <a:off x="326258" y="210682"/>
            <a:ext cx="11539484" cy="6436636"/>
            <a:chOff x="471240" y="292680"/>
            <a:chExt cx="11539484" cy="6436636"/>
          </a:xfrm>
        </p:grpSpPr>
        <p:sp>
          <p:nvSpPr>
            <p:cNvPr id="5" name="Rechteck 24">
              <a:extLst>
                <a:ext uri="{FF2B5EF4-FFF2-40B4-BE49-F238E27FC236}">
                  <a16:creationId xmlns:a16="http://schemas.microsoft.com/office/drawing/2014/main" id="{A86EF0A5-8C95-4D28-9DD0-093999EC7C5A}"/>
                </a:ext>
              </a:extLst>
            </p:cNvPr>
            <p:cNvSpPr/>
            <p:nvPr/>
          </p:nvSpPr>
          <p:spPr>
            <a:xfrm>
              <a:off x="4143600" y="836640"/>
              <a:ext cx="2007000" cy="5892676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dirty="0"/>
            </a:p>
          </p:txBody>
        </p:sp>
        <p:sp>
          <p:nvSpPr>
            <p:cNvPr id="6" name="Rechteck 7">
              <a:extLst>
                <a:ext uri="{FF2B5EF4-FFF2-40B4-BE49-F238E27FC236}">
                  <a16:creationId xmlns:a16="http://schemas.microsoft.com/office/drawing/2014/main" id="{ECDB6B1A-0D48-44CD-834D-551FA1E0DB35}"/>
                </a:ext>
              </a:extLst>
            </p:cNvPr>
            <p:cNvSpPr/>
            <p:nvPr/>
          </p:nvSpPr>
          <p:spPr>
            <a:xfrm>
              <a:off x="471240" y="836640"/>
              <a:ext cx="3680280" cy="5892676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7" name="Textplatzhalter 1">
              <a:extLst>
                <a:ext uri="{FF2B5EF4-FFF2-40B4-BE49-F238E27FC236}">
                  <a16:creationId xmlns:a16="http://schemas.microsoft.com/office/drawing/2014/main" id="{DF1B533A-BA7A-44B3-92BA-A1363D3306F7}"/>
                </a:ext>
              </a:extLst>
            </p:cNvPr>
            <p:cNvSpPr txBox="1"/>
            <p:nvPr/>
          </p:nvSpPr>
          <p:spPr>
            <a:xfrm>
              <a:off x="480600" y="292680"/>
              <a:ext cx="7823520" cy="543600"/>
            </a:xfrm>
            <a:prstGeom prst="rect">
              <a:avLst/>
            </a:prstGeom>
            <a:noFill/>
            <a:ln w="0">
              <a:noFill/>
            </a:ln>
          </p:spPr>
          <p:txBody>
            <a:bodyPr lIns="0" tIns="0" rIns="0" bIns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4000"/>
                </a:lnSpc>
                <a:spcAft>
                  <a:spcPts val="601"/>
                </a:spcAft>
                <a:tabLst>
                  <a:tab pos="0" algn="l"/>
                </a:tabLst>
              </a:pPr>
              <a:r>
                <a:rPr lang="de-DE" sz="2900" b="1" strike="noStrike" spc="-1" dirty="0">
                  <a:solidFill>
                    <a:srgbClr val="0A2D6E"/>
                  </a:solidFill>
                  <a:latin typeface="Arial"/>
                </a:rPr>
                <a:t>HBS Team</a:t>
              </a:r>
              <a:endParaRPr lang="en-US" sz="29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8" name="Gruppieren 3">
              <a:extLst>
                <a:ext uri="{FF2B5EF4-FFF2-40B4-BE49-F238E27FC236}">
                  <a16:creationId xmlns:a16="http://schemas.microsoft.com/office/drawing/2014/main" id="{04C279AE-1E40-4579-83C1-5157164B70CD}"/>
                </a:ext>
              </a:extLst>
            </p:cNvPr>
            <p:cNvGrpSpPr/>
            <p:nvPr/>
          </p:nvGrpSpPr>
          <p:grpSpPr>
            <a:xfrm>
              <a:off x="538920" y="980640"/>
              <a:ext cx="5556600" cy="5409813"/>
              <a:chOff x="538920" y="980640"/>
              <a:chExt cx="5556600" cy="5409813"/>
            </a:xfrm>
          </p:grpSpPr>
          <p:pic>
            <p:nvPicPr>
              <p:cNvPr id="22" name="Picture 21" descr="JCNS_600dpi">
                <a:extLst>
                  <a:ext uri="{FF2B5EF4-FFF2-40B4-BE49-F238E27FC236}">
                    <a16:creationId xmlns:a16="http://schemas.microsoft.com/office/drawing/2014/main" id="{9240E2FD-E002-4FD8-87FE-2C759FDA519D}"/>
                  </a:ext>
                </a:extLst>
              </p:cNvPr>
              <p:cNvPicPr/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22440" y="980640"/>
                <a:ext cx="1202760" cy="457200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23" name="Textfeld 18">
                <a:extLst>
                  <a:ext uri="{FF2B5EF4-FFF2-40B4-BE49-F238E27FC236}">
                    <a16:creationId xmlns:a16="http://schemas.microsoft.com/office/drawing/2014/main" id="{AA9A5D96-5384-42CA-86AA-E890AE206915}"/>
                  </a:ext>
                </a:extLst>
              </p:cNvPr>
              <p:cNvSpPr/>
              <p:nvPr/>
            </p:nvSpPr>
            <p:spPr>
              <a:xfrm>
                <a:off x="538920" y="1436704"/>
                <a:ext cx="1923480" cy="4953749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square" lIns="90000" tIns="45000" rIns="90000" bIns="4500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J. Baggemann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Th. Brückel</a:t>
                </a:r>
              </a:p>
              <a:p>
                <a:pPr>
                  <a:lnSpc>
                    <a:spcPct val="100000"/>
                  </a:lnSpc>
                </a:pPr>
                <a:r>
                  <a:rPr lang="de-DE" sz="1400" spc="-1" dirty="0">
                    <a:solidFill>
                      <a:srgbClr val="000000"/>
                    </a:solidFill>
                    <a:latin typeface="Calibri"/>
                  </a:rPr>
                  <a:t>J. Chen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T. Claudio-Weber</a:t>
                </a:r>
              </a:p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T. </a:t>
                </a:r>
                <a:r>
                  <a:rPr lang="de-DE" sz="1400" b="0" strike="noStrike" spc="-1" dirty="0" err="1">
                    <a:solidFill>
                      <a:srgbClr val="000000"/>
                    </a:solidFill>
                    <a:latin typeface="Calibri"/>
                  </a:rPr>
                  <a:t>Cronert</a:t>
                </a: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 (</a:t>
                </a:r>
                <a:r>
                  <a:rPr lang="en-GB" sz="1200" b="0" strike="noStrike" spc="-1" dirty="0">
                    <a:solidFill>
                      <a:srgbClr val="000000"/>
                    </a:solidFill>
                    <a:latin typeface="Arial"/>
                  </a:rPr>
                  <a:t>†</a:t>
                </a: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)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Q. Ding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P.-E. </a:t>
                </a:r>
                <a:r>
                  <a:rPr lang="de-DE" sz="1400" b="0" strike="noStrike" spc="-1" dirty="0" err="1">
                    <a:solidFill>
                      <a:srgbClr val="000000"/>
                    </a:solidFill>
                    <a:latin typeface="Calibri"/>
                  </a:rPr>
                  <a:t>Doege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M. El Barbari</a:t>
                </a:r>
              </a:p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T. Gutberlet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J. Li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K. Lieutenant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Z. Ma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E. </a:t>
                </a:r>
                <a:r>
                  <a:rPr lang="de-DE" sz="1400" b="0" strike="noStrike" spc="-1" dirty="0" err="1">
                    <a:solidFill>
                      <a:srgbClr val="000000"/>
                    </a:solidFill>
                    <a:latin typeface="Calibri"/>
                  </a:rPr>
                  <a:t>Mauerhofer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N. </a:t>
                </a:r>
                <a:r>
                  <a:rPr lang="de-DE" sz="1400" b="0" strike="noStrike" spc="-1" dirty="0" err="1">
                    <a:solidFill>
                      <a:srgbClr val="000000"/>
                    </a:solidFill>
                    <a:latin typeface="Calibri"/>
                  </a:rPr>
                  <a:t>Ophoven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U. Rücker</a:t>
                </a:r>
              </a:p>
              <a:p>
                <a:pPr>
                  <a:lnSpc>
                    <a:spcPct val="100000"/>
                  </a:lnSpc>
                </a:pPr>
                <a:r>
                  <a:rPr lang="de-DE" sz="1400" spc="-1" dirty="0">
                    <a:solidFill>
                      <a:srgbClr val="000000"/>
                    </a:solidFill>
                    <a:latin typeface="Calibri"/>
                  </a:rPr>
                  <a:t>N. Schmidt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A. Schwab</a:t>
                </a:r>
              </a:p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latin typeface="Calibri"/>
                  </a:rPr>
                  <a:t>E. </a:t>
                </a:r>
                <a:r>
                  <a:rPr lang="de-DE" sz="1400" b="0" strike="noStrike" spc="-1" dirty="0" err="1">
                    <a:latin typeface="Calibri"/>
                  </a:rPr>
                  <a:t>Vezhlev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J. Voigt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P. Zakalek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endParaRPr lang="de-DE" sz="8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sz="1400" b="1" i="1" strike="noStrike" spc="-1" dirty="0">
                    <a:solidFill>
                      <a:srgbClr val="18541D"/>
                    </a:solidFill>
                    <a:latin typeface="Calibri"/>
                  </a:rPr>
                  <a:t>- </a:t>
                </a:r>
                <a:r>
                  <a:rPr lang="de-DE" sz="1400" b="1" i="1" spc="-1" dirty="0">
                    <a:solidFill>
                      <a:srgbClr val="18541D"/>
                    </a:solidFill>
                    <a:latin typeface="Calibri"/>
                  </a:rPr>
                  <a:t>D</a:t>
                </a:r>
                <a:r>
                  <a:rPr lang="de-DE" sz="1400" b="1" i="1" strike="noStrike" spc="-1" dirty="0">
                    <a:solidFill>
                      <a:srgbClr val="18541D"/>
                    </a:solidFill>
                    <a:latin typeface="Calibri"/>
                  </a:rPr>
                  <a:t>esign, </a:t>
                </a:r>
                <a:r>
                  <a:rPr lang="en-US" sz="1400" b="1" i="1" strike="noStrike" spc="-1" dirty="0">
                    <a:solidFill>
                      <a:srgbClr val="18541D"/>
                    </a:solidFill>
                    <a:latin typeface="Calibri"/>
                  </a:rPr>
                  <a:t>verification,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1400" b="1" i="1" strike="noStrike" spc="-1" dirty="0">
                    <a:solidFill>
                      <a:srgbClr val="18541D"/>
                    </a:solidFill>
                    <a:latin typeface="Calibri"/>
                  </a:rPr>
                  <a:t>instrumentation</a:t>
                </a:r>
                <a:endParaRPr lang="de-DE" sz="1400" b="0" strike="noStrike" spc="-1" dirty="0">
                  <a:latin typeface="Calibri"/>
                </a:endParaRPr>
              </a:p>
            </p:txBody>
          </p:sp>
          <p:sp>
            <p:nvSpPr>
              <p:cNvPr id="24" name="Textfeld 19">
                <a:extLst>
                  <a:ext uri="{FF2B5EF4-FFF2-40B4-BE49-F238E27FC236}">
                    <a16:creationId xmlns:a16="http://schemas.microsoft.com/office/drawing/2014/main" id="{41E89997-047D-4823-8BBB-F20C09168FF3}"/>
                  </a:ext>
                </a:extLst>
              </p:cNvPr>
              <p:cNvSpPr/>
              <p:nvPr/>
            </p:nvSpPr>
            <p:spPr>
              <a:xfrm>
                <a:off x="2320200" y="1412640"/>
                <a:ext cx="1805400" cy="4815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de-DE" sz="1400" b="1" strike="noStrike" spc="-1" dirty="0">
                    <a:solidFill>
                      <a:srgbClr val="000000"/>
                    </a:solidFill>
                    <a:latin typeface="Calibri"/>
                  </a:rPr>
                  <a:t>ZEA-1: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    Y. </a:t>
                </a:r>
                <a:r>
                  <a:rPr lang="de-DE" sz="1400" b="0" strike="noStrike" spc="-1" dirty="0" err="1">
                    <a:solidFill>
                      <a:srgbClr val="000000"/>
                    </a:solidFill>
                    <a:latin typeface="Calibri"/>
                  </a:rPr>
                  <a:t>Bessler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    R. Hanslik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    R. Achten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    F. Löchte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    M. Strothmann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  <a:spcBef>
                    <a:spcPts val="601"/>
                  </a:spcBef>
                </a:pPr>
                <a:r>
                  <a:rPr lang="en-US" sz="1400" b="1" i="1" strike="noStrike" spc="-1" dirty="0">
                    <a:solidFill>
                      <a:srgbClr val="18541D"/>
                    </a:solidFill>
                    <a:latin typeface="Calibri"/>
                  </a:rPr>
                  <a:t>- Engineering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 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sz="1400" b="1" strike="noStrike" spc="-1" dirty="0">
                    <a:solidFill>
                      <a:srgbClr val="000000"/>
                    </a:solidFill>
                    <a:latin typeface="Calibri"/>
                  </a:rPr>
                  <a:t>IKP-4: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    O. Felden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    R. Gebel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    A. </a:t>
                </a:r>
                <a:r>
                  <a:rPr lang="de-DE" sz="1400" b="0" strike="noStrike" spc="-1" dirty="0" err="1">
                    <a:solidFill>
                      <a:srgbClr val="000000"/>
                    </a:solidFill>
                    <a:latin typeface="Calibri"/>
                  </a:rPr>
                  <a:t>Lehrach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    M. </a:t>
                </a:r>
                <a:r>
                  <a:rPr lang="de-DE" sz="1400" b="0" strike="noStrike" spc="-1" dirty="0" err="1">
                    <a:solidFill>
                      <a:srgbClr val="000000"/>
                    </a:solidFill>
                    <a:latin typeface="Calibri"/>
                  </a:rPr>
                  <a:t>Rimmler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    R. </a:t>
                </a:r>
                <a:r>
                  <a:rPr lang="de-DE" sz="1400" b="0" strike="noStrike" spc="-1" dirty="0" err="1">
                    <a:solidFill>
                      <a:srgbClr val="000000"/>
                    </a:solidFill>
                    <a:latin typeface="Calibri"/>
                  </a:rPr>
                  <a:t>Similon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  <a:spcBef>
                    <a:spcPts val="601"/>
                  </a:spcBef>
                </a:pPr>
                <a:r>
                  <a:rPr lang="de-DE" sz="1400" b="1" i="1" strike="noStrike" spc="-1" dirty="0">
                    <a:solidFill>
                      <a:srgbClr val="18541D"/>
                    </a:solidFill>
                    <a:latin typeface="Calibri"/>
                  </a:rPr>
                  <a:t>- </a:t>
                </a:r>
                <a:r>
                  <a:rPr lang="en-US" sz="1400" b="1" i="1" strike="noStrike" spc="-1" dirty="0">
                    <a:solidFill>
                      <a:srgbClr val="18541D"/>
                    </a:solidFill>
                    <a:latin typeface="Calibri"/>
                  </a:rPr>
                  <a:t>Nuclear physics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  <a:spcBef>
                    <a:spcPts val="601"/>
                  </a:spcBef>
                </a:pPr>
                <a:endParaRPr lang="de-DE" sz="10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  <a:spcBef>
                    <a:spcPts val="601"/>
                  </a:spcBef>
                </a:pPr>
                <a:r>
                  <a:rPr lang="en-US" sz="1400" b="1" strike="noStrike" spc="-1" dirty="0">
                    <a:solidFill>
                      <a:srgbClr val="000000"/>
                    </a:solidFill>
                    <a:latin typeface="Calibri"/>
                  </a:rPr>
                  <a:t>INM-5: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  <a:spcBef>
                    <a:spcPts val="601"/>
                  </a:spcBef>
                  <a:spcAft>
                    <a:spcPts val="601"/>
                  </a:spcAft>
                </a:pPr>
                <a:r>
                  <a:rPr lang="en-US" sz="1400" b="0" strike="noStrike" spc="-1" dirty="0">
                    <a:solidFill>
                      <a:srgbClr val="000000"/>
                    </a:solidFill>
                    <a:latin typeface="Calibri"/>
                  </a:rPr>
                  <a:t>     B. </a:t>
                </a:r>
                <a:r>
                  <a:rPr lang="en-US" sz="1400" b="0" strike="noStrike" spc="-1" dirty="0" err="1">
                    <a:solidFill>
                      <a:srgbClr val="000000"/>
                    </a:solidFill>
                    <a:latin typeface="Calibri"/>
                  </a:rPr>
                  <a:t>Neumaier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1400" b="1" i="1" strike="noStrike" spc="-1" dirty="0">
                    <a:solidFill>
                      <a:srgbClr val="18541D"/>
                    </a:solidFill>
                    <a:latin typeface="Calibri"/>
                  </a:rPr>
                  <a:t>- Radio isotopes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endParaRPr lang="de-DE" sz="1400" b="0" strike="noStrike" spc="-1" dirty="0">
                  <a:latin typeface="Calibri"/>
                </a:endParaRPr>
              </a:p>
            </p:txBody>
          </p:sp>
          <p:pic>
            <p:nvPicPr>
              <p:cNvPr id="25" name="Picture 24" descr="Institut f�r Nukleare Entsorgung und Techniktransfer">
                <a:extLst>
                  <a:ext uri="{FF2B5EF4-FFF2-40B4-BE49-F238E27FC236}">
                    <a16:creationId xmlns:a16="http://schemas.microsoft.com/office/drawing/2014/main" id="{056EA845-E7B0-4702-BB4A-DDD584A2A55A}"/>
                  </a:ext>
                </a:extLst>
              </p:cNvPr>
              <p:cNvPicPr/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3498"/>
              <a:stretch/>
            </p:blipFill>
            <p:spPr>
              <a:xfrm>
                <a:off x="4325760" y="1027800"/>
                <a:ext cx="1030680" cy="344880"/>
              </a:xfrm>
              <a:prstGeom prst="rect">
                <a:avLst/>
              </a:prstGeom>
              <a:ln w="9525">
                <a:noFill/>
              </a:ln>
            </p:spPr>
          </p:pic>
          <p:sp>
            <p:nvSpPr>
              <p:cNvPr id="26" name="Textfeld 34">
                <a:extLst>
                  <a:ext uri="{FF2B5EF4-FFF2-40B4-BE49-F238E27FC236}">
                    <a16:creationId xmlns:a16="http://schemas.microsoft.com/office/drawing/2014/main" id="{AD9C016A-C9C0-4A08-B4C7-65EA84D7DCEC}"/>
                  </a:ext>
                </a:extLst>
              </p:cNvPr>
              <p:cNvSpPr/>
              <p:nvPr/>
            </p:nvSpPr>
            <p:spPr>
              <a:xfrm>
                <a:off x="4286880" y="1395992"/>
                <a:ext cx="1417320" cy="1034214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de-DE" sz="1430" b="0" strike="noStrike" spc="-1" dirty="0">
                    <a:solidFill>
                      <a:srgbClr val="000000"/>
                    </a:solidFill>
                    <a:latin typeface="Arial"/>
                  </a:rPr>
                  <a:t>   </a:t>
                </a: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S. Böhm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    R. </a:t>
                </a:r>
                <a:r>
                  <a:rPr lang="de-DE" sz="1400" b="0" strike="noStrike" spc="-1" dirty="0" err="1">
                    <a:solidFill>
                      <a:srgbClr val="000000"/>
                    </a:solidFill>
                    <a:latin typeface="Calibri"/>
                  </a:rPr>
                  <a:t>Nabbi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  <a:spcBef>
                    <a:spcPts val="601"/>
                  </a:spcBef>
                </a:pPr>
                <a:r>
                  <a:rPr lang="en-US" sz="1400" b="1" i="1" strike="noStrike" spc="-1" dirty="0">
                    <a:solidFill>
                      <a:srgbClr val="18541D"/>
                    </a:solidFill>
                    <a:latin typeface="Calibri"/>
                  </a:rPr>
                  <a:t>- Nuclear simul</a:t>
                </a:r>
                <a:r>
                  <a:rPr lang="en-US" sz="1400" b="1" i="1" strike="noStrike" spc="-1" dirty="0">
                    <a:solidFill>
                      <a:srgbClr val="000000"/>
                    </a:solidFill>
                    <a:latin typeface="Calibri"/>
                  </a:rPr>
                  <a:t>.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endParaRPr lang="de-DE" sz="1400" b="0" strike="noStrike" spc="-1" dirty="0">
                  <a:latin typeface="Calibri"/>
                </a:endParaRPr>
              </a:p>
            </p:txBody>
          </p:sp>
          <p:pic>
            <p:nvPicPr>
              <p:cNvPr id="27" name="Picture 26" descr="Bild in Originalgröße anzeigen">
                <a:extLst>
                  <a:ext uri="{FF2B5EF4-FFF2-40B4-BE49-F238E27FC236}">
                    <a16:creationId xmlns:a16="http://schemas.microsoft.com/office/drawing/2014/main" id="{A82122C4-99FD-499F-ABBE-B53489E14F7C}"/>
                  </a:ext>
                </a:extLst>
              </p:cNvPr>
              <p:cNvPicPr/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/>
            </p:blipFill>
            <p:spPr>
              <a:xfrm>
                <a:off x="4325760" y="2276872"/>
                <a:ext cx="1030680" cy="30204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28" name="Textfeld 36">
                <a:extLst>
                  <a:ext uri="{FF2B5EF4-FFF2-40B4-BE49-F238E27FC236}">
                    <a16:creationId xmlns:a16="http://schemas.microsoft.com/office/drawing/2014/main" id="{C106E860-C101-4317-B878-39D22AA32E28}"/>
                  </a:ext>
                </a:extLst>
              </p:cNvPr>
              <p:cNvSpPr/>
              <p:nvPr/>
            </p:nvSpPr>
            <p:spPr>
              <a:xfrm>
                <a:off x="4316760" y="2616007"/>
                <a:ext cx="1603800" cy="1206569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    </a:t>
                </a:r>
                <a:r>
                  <a:rPr lang="de-DE" sz="1400" b="0" strike="noStrike" spc="-1" dirty="0" err="1">
                    <a:solidFill>
                      <a:srgbClr val="000000"/>
                    </a:solidFill>
                    <a:latin typeface="Calibri"/>
                  </a:rPr>
                  <a:t>Ch.Haberstroh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    M. Klaus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    S. Eisenhut</a:t>
                </a:r>
              </a:p>
              <a:p>
                <a:pPr>
                  <a:lnSpc>
                    <a:spcPct val="100000"/>
                  </a:lnSpc>
                </a:pPr>
                <a:r>
                  <a:rPr lang="de-DE" sz="1400" spc="-1" dirty="0">
                    <a:solidFill>
                      <a:srgbClr val="000000"/>
                    </a:solidFill>
                    <a:latin typeface="Calibri"/>
                  </a:rPr>
                  <a:t>    C. Lange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de-DE" sz="1400" b="1" i="1" strike="noStrike" spc="-1" dirty="0">
                    <a:solidFill>
                      <a:srgbClr val="18541D"/>
                    </a:solidFill>
                    <a:latin typeface="Calibri"/>
                  </a:rPr>
                  <a:t>- Liquid H</a:t>
                </a:r>
                <a:r>
                  <a:rPr lang="de-DE" sz="1400" b="1" i="1" strike="noStrike" spc="-1" baseline="-25000" dirty="0">
                    <a:solidFill>
                      <a:srgbClr val="18541D"/>
                    </a:solidFill>
                    <a:latin typeface="Calibri"/>
                  </a:rPr>
                  <a:t>2</a:t>
                </a:r>
                <a:r>
                  <a:rPr lang="de-DE" sz="1400" b="1" i="1" strike="noStrike" spc="-1" dirty="0">
                    <a:solidFill>
                      <a:srgbClr val="18541D"/>
                    </a:solidFill>
                    <a:latin typeface="Calibri"/>
                  </a:rPr>
                  <a:t>, AKR-2</a:t>
                </a:r>
                <a:endParaRPr lang="de-DE" sz="1400" b="0" strike="noStrike" spc="-1" dirty="0">
                  <a:latin typeface="Calibri"/>
                </a:endParaRPr>
              </a:p>
            </p:txBody>
          </p:sp>
          <p:pic>
            <p:nvPicPr>
              <p:cNvPr id="29" name="Grafik 37">
                <a:extLst>
                  <a:ext uri="{FF2B5EF4-FFF2-40B4-BE49-F238E27FC236}">
                    <a16:creationId xmlns:a16="http://schemas.microsoft.com/office/drawing/2014/main" id="{1BF38B9C-6CA1-4A1B-B404-ADDF29D2004D}"/>
                  </a:ext>
                </a:extLst>
              </p:cNvPr>
              <p:cNvPicPr/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/>
            </p:blipFill>
            <p:spPr>
              <a:xfrm>
                <a:off x="2462400" y="1056960"/>
                <a:ext cx="1088280" cy="31716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30" name="Picture 29" descr="IAP Logo">
                <a:extLst>
                  <a:ext uri="{FF2B5EF4-FFF2-40B4-BE49-F238E27FC236}">
                    <a16:creationId xmlns:a16="http://schemas.microsoft.com/office/drawing/2014/main" id="{630AB3D4-398D-4E09-A733-CE57E12F5D26}"/>
                  </a:ext>
                </a:extLst>
              </p:cNvPr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/>
            </p:blipFill>
            <p:spPr>
              <a:xfrm>
                <a:off x="4325040" y="3861048"/>
                <a:ext cx="615960" cy="34200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31" name="Textfeld 39">
                <a:extLst>
                  <a:ext uri="{FF2B5EF4-FFF2-40B4-BE49-F238E27FC236}">
                    <a16:creationId xmlns:a16="http://schemas.microsoft.com/office/drawing/2014/main" id="{5469CCA7-EEF1-4D56-876E-D5AA3C5B9CED}"/>
                  </a:ext>
                </a:extLst>
              </p:cNvPr>
              <p:cNvSpPr/>
              <p:nvPr/>
            </p:nvSpPr>
            <p:spPr>
              <a:xfrm>
                <a:off x="4344120" y="4163808"/>
                <a:ext cx="1488960" cy="1680545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    H. </a:t>
                </a:r>
                <a:r>
                  <a:rPr lang="de-DE" sz="1400" b="0" strike="noStrike" spc="-1" dirty="0" err="1">
                    <a:solidFill>
                      <a:srgbClr val="000000"/>
                    </a:solidFill>
                    <a:latin typeface="Calibri"/>
                  </a:rPr>
                  <a:t>Podlech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    O. Meusel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de-DE" sz="1400" b="1" i="1" strike="noStrike" spc="-1" dirty="0">
                    <a:solidFill>
                      <a:srgbClr val="18541D"/>
                    </a:solidFill>
                    <a:latin typeface="Calibri"/>
                  </a:rPr>
                  <a:t>- </a:t>
                </a:r>
                <a:r>
                  <a:rPr lang="de-DE" sz="1400" b="1" i="1" strike="noStrike" spc="-1" dirty="0" err="1">
                    <a:solidFill>
                      <a:srgbClr val="18541D"/>
                    </a:solidFill>
                    <a:latin typeface="Calibri"/>
                  </a:rPr>
                  <a:t>Accelerator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  <a:spcBef>
                    <a:spcPts val="601"/>
                  </a:spcBef>
                </a:pP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endParaRPr lang="de-DE" sz="900" b="0" strike="noStrike" spc="-1" dirty="0">
                  <a:solidFill>
                    <a:srgbClr val="000000"/>
                  </a:solidFill>
                  <a:latin typeface="Calibri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de-DE" sz="1430" b="0" strike="noStrike" spc="-1" dirty="0">
                    <a:solidFill>
                      <a:srgbClr val="000000"/>
                    </a:solidFill>
                    <a:latin typeface="Calibri"/>
                  </a:rPr>
                  <a:t>    </a:t>
                </a:r>
                <a:r>
                  <a:rPr lang="de-DE" sz="1400" b="0" strike="noStrike" spc="-1" dirty="0">
                    <a:solidFill>
                      <a:srgbClr val="000000"/>
                    </a:solidFill>
                    <a:latin typeface="Calibri"/>
                  </a:rPr>
                  <a:t>W. Barth</a:t>
                </a:r>
                <a:endParaRPr lang="de-DE" sz="1400" b="0" strike="noStrike" spc="-1" dirty="0">
                  <a:latin typeface="Calibri"/>
                </a:endParaRPr>
              </a:p>
              <a:p>
                <a:pPr>
                  <a:lnSpc>
                    <a:spcPct val="100000"/>
                  </a:lnSpc>
                  <a:spcBef>
                    <a:spcPts val="300"/>
                  </a:spcBef>
                </a:pPr>
                <a:r>
                  <a:rPr lang="de-DE" sz="1400" b="1" i="1" strike="noStrike" spc="-1" dirty="0">
                    <a:solidFill>
                      <a:srgbClr val="18541D"/>
                    </a:solidFill>
                    <a:latin typeface="Calibri"/>
                  </a:rPr>
                  <a:t>- </a:t>
                </a:r>
                <a:r>
                  <a:rPr lang="de-DE" sz="1400" b="1" i="1" strike="noStrike" spc="-1" dirty="0" err="1">
                    <a:solidFill>
                      <a:srgbClr val="18541D"/>
                    </a:solidFill>
                    <a:latin typeface="Calibri"/>
                  </a:rPr>
                  <a:t>Accelerator</a:t>
                </a:r>
                <a:endParaRPr lang="de-DE" sz="1400" b="0" strike="noStrike" spc="-1" dirty="0">
                  <a:latin typeface="Calibri"/>
                </a:endParaRPr>
              </a:p>
            </p:txBody>
          </p:sp>
          <p:grpSp>
            <p:nvGrpSpPr>
              <p:cNvPr id="32" name="Gruppieren 2">
                <a:extLst>
                  <a:ext uri="{FF2B5EF4-FFF2-40B4-BE49-F238E27FC236}">
                    <a16:creationId xmlns:a16="http://schemas.microsoft.com/office/drawing/2014/main" id="{E123964D-CBD2-483E-9831-14CE8CCA5378}"/>
                  </a:ext>
                </a:extLst>
              </p:cNvPr>
              <p:cNvGrpSpPr/>
              <p:nvPr/>
            </p:nvGrpSpPr>
            <p:grpSpPr>
              <a:xfrm>
                <a:off x="4316760" y="4941168"/>
                <a:ext cx="1778760" cy="364552"/>
                <a:chOff x="4316760" y="4941168"/>
                <a:chExt cx="1778760" cy="364552"/>
              </a:xfrm>
            </p:grpSpPr>
            <p:pic>
              <p:nvPicPr>
                <p:cNvPr id="33" name="Bild 3">
                  <a:extLst>
                    <a:ext uri="{FF2B5EF4-FFF2-40B4-BE49-F238E27FC236}">
                      <a16:creationId xmlns:a16="http://schemas.microsoft.com/office/drawing/2014/main" id="{4E4EA5C3-ADAB-40A9-AC2E-036EE3A38F33}"/>
                    </a:ext>
                  </a:extLst>
                </p:cNvPr>
                <p:cNvPicPr/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/>
              </p:blipFill>
              <p:spPr>
                <a:xfrm>
                  <a:off x="4316760" y="4950760"/>
                  <a:ext cx="1778760" cy="35496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34" name="Textfeld 41">
                  <a:extLst>
                    <a:ext uri="{FF2B5EF4-FFF2-40B4-BE49-F238E27FC236}">
                      <a16:creationId xmlns:a16="http://schemas.microsoft.com/office/drawing/2014/main" id="{BB0C2D7C-1012-42E7-B91F-0159D409E1F7}"/>
                    </a:ext>
                  </a:extLst>
                </p:cNvPr>
                <p:cNvSpPr/>
                <p:nvPr/>
              </p:nvSpPr>
              <p:spPr>
                <a:xfrm>
                  <a:off x="4956480" y="4941168"/>
                  <a:ext cx="669960" cy="3204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95000"/>
                    </a:lnSpc>
                  </a:pPr>
                  <a:r>
                    <a:rPr lang="en-US" sz="1590" b="1" strike="noStrike" spc="-1" dirty="0">
                      <a:solidFill>
                        <a:srgbClr val="0070C0"/>
                      </a:solidFill>
                      <a:latin typeface="Arial"/>
                    </a:rPr>
                    <a:t>/ HIM</a:t>
                  </a:r>
                  <a:endParaRPr lang="de-DE" sz="1590" b="0" strike="noStrike" spc="-1" dirty="0">
                    <a:latin typeface="Calibri"/>
                  </a:endParaRPr>
                </a:p>
              </p:txBody>
            </p:sp>
          </p:grpSp>
        </p:grpSp>
        <p:pic>
          <p:nvPicPr>
            <p:cNvPr id="9" name="Grafik 22">
              <a:extLst>
                <a:ext uri="{FF2B5EF4-FFF2-40B4-BE49-F238E27FC236}">
                  <a16:creationId xmlns:a16="http://schemas.microsoft.com/office/drawing/2014/main" id="{8FE16F39-E243-4612-3D58-F736EDCC9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5701" y="4411638"/>
              <a:ext cx="1435023" cy="654916"/>
            </a:xfrm>
            <a:prstGeom prst="rect">
              <a:avLst/>
            </a:prstGeom>
          </p:spPr>
        </p:pic>
        <p:grpSp>
          <p:nvGrpSpPr>
            <p:cNvPr id="10" name="Gruppieren 26">
              <a:extLst>
                <a:ext uri="{FF2B5EF4-FFF2-40B4-BE49-F238E27FC236}">
                  <a16:creationId xmlns:a16="http://schemas.microsoft.com/office/drawing/2014/main" id="{CDE9DE60-8990-2F1A-7DE6-803357BFB736}"/>
                </a:ext>
              </a:extLst>
            </p:cNvPr>
            <p:cNvGrpSpPr/>
            <p:nvPr/>
          </p:nvGrpSpPr>
          <p:grpSpPr>
            <a:xfrm>
              <a:off x="7248128" y="5517531"/>
              <a:ext cx="1619009" cy="409149"/>
              <a:chOff x="6592131" y="5517531"/>
              <a:chExt cx="1619009" cy="409149"/>
            </a:xfrm>
          </p:grpSpPr>
          <p:pic>
            <p:nvPicPr>
              <p:cNvPr id="20" name="Grafik 24">
                <a:extLst>
                  <a:ext uri="{FF2B5EF4-FFF2-40B4-BE49-F238E27FC236}">
                    <a16:creationId xmlns:a16="http://schemas.microsoft.com/office/drawing/2014/main" id="{BA7EDB04-72C9-B771-19DB-26B8B04644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2131" y="5517531"/>
                <a:ext cx="409149" cy="409149"/>
              </a:xfrm>
              <a:prstGeom prst="rect">
                <a:avLst/>
              </a:prstGeom>
            </p:spPr>
          </p:pic>
          <p:sp>
            <p:nvSpPr>
              <p:cNvPr id="21" name="Textfeld 25">
                <a:extLst>
                  <a:ext uri="{FF2B5EF4-FFF2-40B4-BE49-F238E27FC236}">
                    <a16:creationId xmlns:a16="http://schemas.microsoft.com/office/drawing/2014/main" id="{5FE4B081-26DE-354E-6092-AA7E1560F0AE}"/>
                  </a:ext>
                </a:extLst>
              </p:cNvPr>
              <p:cNvSpPr txBox="1"/>
              <p:nvPr/>
            </p:nvSpPr>
            <p:spPr>
              <a:xfrm>
                <a:off x="6878275" y="5548025"/>
                <a:ext cx="1332865" cy="326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95000"/>
                  </a:lnSpc>
                </a:pPr>
                <a:r>
                  <a:rPr lang="de-DE" sz="16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@hbsneutron</a:t>
                </a:r>
              </a:p>
            </p:txBody>
          </p:sp>
        </p:grpSp>
        <p:sp>
          <p:nvSpPr>
            <p:cNvPr id="11" name="Textfeld 28">
              <a:extLst>
                <a:ext uri="{FF2B5EF4-FFF2-40B4-BE49-F238E27FC236}">
                  <a16:creationId xmlns:a16="http://schemas.microsoft.com/office/drawing/2014/main" id="{215BB7E8-0EFA-ABD5-37A0-EF010BD7BCAB}"/>
                </a:ext>
              </a:extLst>
            </p:cNvPr>
            <p:cNvSpPr txBox="1"/>
            <p:nvPr/>
          </p:nvSpPr>
          <p:spPr>
            <a:xfrm>
              <a:off x="9696400" y="5535714"/>
              <a:ext cx="231303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6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https://hbs.fz-juelich.de/</a:t>
              </a:r>
            </a:p>
          </p:txBody>
        </p:sp>
        <p:grpSp>
          <p:nvGrpSpPr>
            <p:cNvPr id="12" name="Gruppieren 31">
              <a:extLst>
                <a:ext uri="{FF2B5EF4-FFF2-40B4-BE49-F238E27FC236}">
                  <a16:creationId xmlns:a16="http://schemas.microsoft.com/office/drawing/2014/main" id="{508B037B-9D78-E30F-23ED-F7064C944951}"/>
                </a:ext>
              </a:extLst>
            </p:cNvPr>
            <p:cNvGrpSpPr/>
            <p:nvPr/>
          </p:nvGrpSpPr>
          <p:grpSpPr>
            <a:xfrm>
              <a:off x="6528048" y="4001048"/>
              <a:ext cx="3905296" cy="1346760"/>
              <a:chOff x="6528048" y="4001048"/>
              <a:chExt cx="3905296" cy="1346760"/>
            </a:xfrm>
          </p:grpSpPr>
          <p:grpSp>
            <p:nvGrpSpPr>
              <p:cNvPr id="16" name="Gruppieren 5">
                <a:extLst>
                  <a:ext uri="{FF2B5EF4-FFF2-40B4-BE49-F238E27FC236}">
                    <a16:creationId xmlns:a16="http://schemas.microsoft.com/office/drawing/2014/main" id="{75597962-CE04-4CC5-965D-361013310CE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528048" y="4001048"/>
                <a:ext cx="3905296" cy="1346760"/>
                <a:chOff x="6863400" y="4293000"/>
                <a:chExt cx="4488840" cy="1548000"/>
              </a:xfrm>
            </p:grpSpPr>
            <p:pic>
              <p:nvPicPr>
                <p:cNvPr id="18" name="Grafik 4">
                  <a:extLst>
                    <a:ext uri="{FF2B5EF4-FFF2-40B4-BE49-F238E27FC236}">
                      <a16:creationId xmlns:a16="http://schemas.microsoft.com/office/drawing/2014/main" id="{09A265AD-A0C0-424F-9CBD-813CD93FFFBF}"/>
                    </a:ext>
                  </a:extLst>
                </p:cNvPr>
                <p:cNvPicPr/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/>
              </p:blipFill>
              <p:spPr>
                <a:xfrm>
                  <a:off x="6863400" y="4293000"/>
                  <a:ext cx="3631320" cy="1548000"/>
                </a:xfrm>
                <a:prstGeom prst="rect">
                  <a:avLst/>
                </a:prstGeom>
                <a:ln w="0">
                  <a:noFill/>
                </a:ln>
              </p:spPr>
            </p:pic>
            <p:pic>
              <p:nvPicPr>
                <p:cNvPr id="19" name="Picture 18" descr="Imprint - Research in Germany">
                  <a:extLst>
                    <a:ext uri="{FF2B5EF4-FFF2-40B4-BE49-F238E27FC236}">
                      <a16:creationId xmlns:a16="http://schemas.microsoft.com/office/drawing/2014/main" id="{4784AD88-F2BD-4AAD-BD8B-29D72F64C993}"/>
                    </a:ext>
                  </a:extLst>
                </p:cNvPr>
                <p:cNvPicPr/>
                <p:nvPr/>
              </p:nvPicPr>
              <p:blipFill>
                <a:blip r:embed="rId11"/>
                <a:stretch/>
              </p:blipFill>
              <p:spPr>
                <a:xfrm>
                  <a:off x="10194480" y="4818600"/>
                  <a:ext cx="1157760" cy="699120"/>
                </a:xfrm>
                <a:prstGeom prst="rect">
                  <a:avLst/>
                </a:prstGeom>
                <a:ln w="0">
                  <a:noFill/>
                </a:ln>
              </p:spPr>
            </p:pic>
          </p:grpSp>
          <p:pic>
            <p:nvPicPr>
              <p:cNvPr id="17" name="Grafik 30">
                <a:extLst>
                  <a:ext uri="{FF2B5EF4-FFF2-40B4-BE49-F238E27FC236}">
                    <a16:creationId xmlns:a16="http://schemas.microsoft.com/office/drawing/2014/main" id="{AD9BC56B-1B82-7B15-05A8-F8E84660E5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51877" y="5157192"/>
                <a:ext cx="434663" cy="164790"/>
              </a:xfrm>
              <a:prstGeom prst="rect">
                <a:avLst/>
              </a:prstGeom>
            </p:spPr>
          </p:pic>
        </p:grpSp>
        <p:pic>
          <p:nvPicPr>
            <p:cNvPr id="13" name="Grafik 33">
              <a:extLst>
                <a:ext uri="{FF2B5EF4-FFF2-40B4-BE49-F238E27FC236}">
                  <a16:creationId xmlns:a16="http://schemas.microsoft.com/office/drawing/2014/main" id="{FA29728B-8DCF-5C0E-4D6B-12EA0148A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204" y="5900388"/>
              <a:ext cx="888700" cy="336924"/>
            </a:xfrm>
            <a:prstGeom prst="rect">
              <a:avLst/>
            </a:prstGeom>
          </p:spPr>
        </p:pic>
        <p:sp>
          <p:nvSpPr>
            <p:cNvPr id="14" name="Textfeld 37">
              <a:extLst>
                <a:ext uri="{FF2B5EF4-FFF2-40B4-BE49-F238E27FC236}">
                  <a16:creationId xmlns:a16="http://schemas.microsoft.com/office/drawing/2014/main" id="{F6711157-BF6A-760C-2A6D-A6E1AB7FF59B}"/>
                </a:ext>
              </a:extLst>
            </p:cNvPr>
            <p:cNvSpPr txBox="1"/>
            <p:nvPr/>
          </p:nvSpPr>
          <p:spPr>
            <a:xfrm>
              <a:off x="4361204" y="6227640"/>
              <a:ext cx="1486817" cy="5016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95000"/>
                </a:lnSpc>
              </a:pPr>
              <a:r>
                <a:rPr lang="de-DE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  J. Fenske</a:t>
              </a:r>
            </a:p>
            <a:p>
              <a:pPr algn="l">
                <a:lnSpc>
                  <a:spcPct val="95000"/>
                </a:lnSpc>
              </a:pPr>
              <a:r>
                <a:rPr lang="de-DE" sz="1400" b="1" i="1" dirty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 Instrumentation</a:t>
              </a:r>
            </a:p>
          </p:txBody>
        </p:sp>
        <p:pic>
          <p:nvPicPr>
            <p:cNvPr id="15" name="Grafik 27">
              <a:extLst>
                <a:ext uri="{FF2B5EF4-FFF2-40B4-BE49-F238E27FC236}">
                  <a16:creationId xmlns:a16="http://schemas.microsoft.com/office/drawing/2014/main" id="{6EBECC57-814D-8B47-AAC2-28DF0FC8B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0701" y="332656"/>
              <a:ext cx="4257867" cy="3614822"/>
            </a:xfrm>
            <a:prstGeom prst="rect">
              <a:avLst/>
            </a:prstGeom>
          </p:spPr>
        </p:pic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7295354B-28FA-4225-92AA-B55C6995421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395" y="5875176"/>
            <a:ext cx="2007000" cy="75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517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711110"/>
          </a:xfrm>
        </p:spPr>
        <p:txBody>
          <a:bodyPr/>
          <a:lstStyle/>
          <a:p>
            <a:r>
              <a:rPr lang="en-US" sz="2800" noProof="0"/>
              <a:t>Acknowledgement</a:t>
            </a:r>
            <a:endParaRPr lang="en-US" sz="2800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C516BF-C995-4C15-B38E-5F4B775E16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52F4D17-1AD6-42D9-B93A-EB002C62F438}" type="slidenum">
              <a:rPr lang="en-US" smtClean="0"/>
              <a:pPr/>
              <a:t>39</a:t>
            </a:fld>
            <a:endParaRPr lang="en-US" noProof="0" dirty="0"/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70248287-7336-4CE4-B820-75F5D0344EA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fld id="{96B3D6F8-8D64-413D-9A37-B81A74E49C08}" type="datetime1">
              <a:rPr lang="en-US" smtClean="0">
                <a:solidFill>
                  <a:srgbClr val="023D6B"/>
                </a:solidFill>
              </a:rPr>
              <a:t>2/27/2025</a:t>
            </a:fld>
            <a:endParaRPr lang="en-US" dirty="0">
              <a:solidFill>
                <a:srgbClr val="023D6B"/>
              </a:solidFill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8768C9A-3C8E-466B-B0CE-96E3BB6D766B}"/>
              </a:ext>
            </a:extLst>
          </p:cNvPr>
          <p:cNvSpPr txBox="1">
            <a:spLocks/>
          </p:cNvSpPr>
          <p:nvPr/>
        </p:nvSpPr>
        <p:spPr>
          <a:xfrm>
            <a:off x="360000" y="1035109"/>
            <a:ext cx="7529408" cy="100585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3200" b="1" kern="1200" cap="all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cap="none" dirty="0">
                <a:solidFill>
                  <a:srgbClr val="023D6B"/>
                </a:solidFill>
                <a:latin typeface="+mn-lt"/>
                <a:cs typeface="Arial" panose="020B0604020202020204" pitchFamily="34" charset="0"/>
              </a:rPr>
              <a:t>This project has received funding from the European Union’s Horizon 2020 research and innovation </a:t>
            </a:r>
            <a:r>
              <a:rPr lang="en-US" sz="1800" b="0" cap="none" dirty="0" err="1">
                <a:solidFill>
                  <a:srgbClr val="023D6B"/>
                </a:solidFill>
                <a:latin typeface="+mn-lt"/>
                <a:cs typeface="Arial" panose="020B0604020202020204" pitchFamily="34" charset="0"/>
              </a:rPr>
              <a:t>programme</a:t>
            </a:r>
            <a:r>
              <a:rPr lang="en-US" sz="1800" b="0" cap="none" dirty="0">
                <a:solidFill>
                  <a:srgbClr val="023D6B"/>
                </a:solidFill>
                <a:latin typeface="+mn-lt"/>
                <a:cs typeface="Arial" panose="020B0604020202020204" pitchFamily="34" charset="0"/>
              </a:rPr>
              <a:t> under the Marie </a:t>
            </a:r>
            <a:r>
              <a:rPr lang="en-US" sz="1800" b="0" cap="none" dirty="0" err="1">
                <a:solidFill>
                  <a:srgbClr val="023D6B"/>
                </a:solidFill>
                <a:latin typeface="+mn-lt"/>
                <a:cs typeface="Arial" panose="020B0604020202020204" pitchFamily="34" charset="0"/>
              </a:rPr>
              <a:t>Skłodowska</a:t>
            </a:r>
            <a:r>
              <a:rPr lang="en-US" sz="1800" b="0" cap="none" dirty="0">
                <a:solidFill>
                  <a:srgbClr val="023D6B"/>
                </a:solidFill>
                <a:latin typeface="+mn-lt"/>
                <a:cs typeface="Arial" panose="020B0604020202020204" pitchFamily="34" charset="0"/>
              </a:rPr>
              <a:t>-Curie grant agreement No 101034266.</a:t>
            </a:r>
            <a:endParaRPr lang="en-US" sz="1800" b="0" cap="none" baseline="-25000" dirty="0">
              <a:solidFill>
                <a:srgbClr val="023D6B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35DCDD9-59CE-4486-B54F-FF7C0716F5AE}"/>
              </a:ext>
            </a:extLst>
          </p:cNvPr>
          <p:cNvSpPr txBox="1">
            <a:spLocks/>
          </p:cNvSpPr>
          <p:nvPr/>
        </p:nvSpPr>
        <p:spPr>
          <a:xfrm>
            <a:off x="360000" y="2752076"/>
            <a:ext cx="11449050" cy="11247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3200" b="1" kern="1200" cap="all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References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E5EF57-C587-4A21-94ED-6DD9AD4DF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308" y="871172"/>
            <a:ext cx="3528392" cy="1333732"/>
          </a:xfrm>
          <a:prstGeom prst="rect">
            <a:avLst/>
          </a:prstGeom>
        </p:spPr>
      </p:pic>
      <p:sp>
        <p:nvSpPr>
          <p:cNvPr id="11" name="Inhaltsplatzhalter 6">
            <a:extLst>
              <a:ext uri="{FF2B5EF4-FFF2-40B4-BE49-F238E27FC236}">
                <a16:creationId xmlns:a16="http://schemas.microsoft.com/office/drawing/2014/main" id="{36434FCA-0DD6-446F-9F75-96EF9C631195}"/>
              </a:ext>
            </a:extLst>
          </p:cNvPr>
          <p:cNvSpPr txBox="1">
            <a:spLocks/>
          </p:cNvSpPr>
          <p:nvPr/>
        </p:nvSpPr>
        <p:spPr>
          <a:xfrm>
            <a:off x="360000" y="3429000"/>
            <a:ext cx="11449050" cy="20162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[1] J.M Carpenter and B.J. </a:t>
            </a:r>
            <a:r>
              <a:rPr lang="en-US" sz="1800" dirty="0" err="1"/>
              <a:t>Micklich</a:t>
            </a:r>
            <a:r>
              <a:rPr lang="en-US" sz="1800" dirty="0"/>
              <a:t>, </a:t>
            </a:r>
            <a:r>
              <a:rPr lang="en-US" sz="1800" b="1" dirty="0"/>
              <a:t>ANL (05/42)</a:t>
            </a:r>
            <a:r>
              <a:rPr lang="en-US" sz="1800" dirty="0"/>
              <a:t> (2005).</a:t>
            </a:r>
          </a:p>
          <a:p>
            <a:pPr marL="0" indent="0">
              <a:buNone/>
            </a:pPr>
            <a:r>
              <a:rPr lang="en-US" sz="1800" dirty="0"/>
              <a:t>[2] V. Santoro </a:t>
            </a:r>
            <a:r>
              <a:rPr lang="en-US" sz="1800" i="1" dirty="0"/>
              <a:t>et al</a:t>
            </a:r>
            <a:r>
              <a:rPr lang="en-US" sz="1800" dirty="0"/>
              <a:t>, </a:t>
            </a:r>
            <a:r>
              <a:rPr lang="en-US" sz="1800" dirty="0" err="1"/>
              <a:t>HighNESS</a:t>
            </a:r>
            <a:r>
              <a:rPr lang="en-US" sz="1800" dirty="0"/>
              <a:t> Conceptual Design Report. </a:t>
            </a:r>
            <a:r>
              <a:rPr lang="en-US" sz="1800" b="1" dirty="0"/>
              <a:t>arXiv:2309.17333v3 </a:t>
            </a:r>
            <a:r>
              <a:rPr lang="en-US" sz="1800" dirty="0"/>
              <a:t>[</a:t>
            </a:r>
            <a:r>
              <a:rPr lang="en-US" sz="1800" dirty="0" err="1"/>
              <a:t>physics.ins</a:t>
            </a:r>
            <a:r>
              <a:rPr lang="en-US" sz="1800" dirty="0"/>
              <a:t>-det] (2023).</a:t>
            </a:r>
          </a:p>
          <a:p>
            <a:pPr marL="0" indent="0">
              <a:buNone/>
            </a:pPr>
            <a:r>
              <a:rPr lang="en-US" sz="1800" dirty="0"/>
              <a:t>[3] S. Xu, EPJ Web of Conferences </a:t>
            </a:r>
            <a:r>
              <a:rPr lang="en-US" sz="1800" b="1" dirty="0"/>
              <a:t>286</a:t>
            </a:r>
            <a:r>
              <a:rPr lang="en-US" sz="1800" dirty="0"/>
              <a:t> 06003 (2023)</a:t>
            </a:r>
          </a:p>
          <a:p>
            <a:pPr marL="0" indent="0">
              <a:buNone/>
            </a:pPr>
            <a:r>
              <a:rPr lang="en-US" sz="1800" dirty="0"/>
              <a:t>[4] J. Baggemann, “Development of Neutron Extraction Plugs for HBS”, DENIM XII </a:t>
            </a:r>
            <a:r>
              <a:rPr lang="en-US" sz="1800" dirty="0" err="1"/>
              <a:t>Jülich</a:t>
            </a:r>
            <a:r>
              <a:rPr lang="en-US" sz="1800" dirty="0"/>
              <a:t>, 21</a:t>
            </a:r>
            <a:r>
              <a:rPr lang="en-US" sz="1800" baseline="30000" dirty="0"/>
              <a:t>st</a:t>
            </a:r>
            <a:r>
              <a:rPr lang="en-US" sz="1800" dirty="0"/>
              <a:t> September 2023</a:t>
            </a:r>
          </a:p>
          <a:p>
            <a:pPr marL="0" indent="0">
              <a:buNone/>
            </a:pPr>
            <a:r>
              <a:rPr lang="en-US" sz="1800" dirty="0"/>
              <a:t>[5] Y. Shin </a:t>
            </a:r>
            <a:r>
              <a:rPr lang="en-US" sz="1800" i="1" dirty="0"/>
              <a:t>et al</a:t>
            </a:r>
            <a:r>
              <a:rPr lang="en-US" sz="1800" dirty="0"/>
              <a:t>, </a:t>
            </a:r>
            <a:r>
              <a:rPr lang="en-US" sz="1800" dirty="0" err="1"/>
              <a:t>Nuc</a:t>
            </a:r>
            <a:r>
              <a:rPr lang="en-US" sz="1800" dirty="0"/>
              <a:t>. Ins. Meth Phys Res A </a:t>
            </a:r>
            <a:r>
              <a:rPr lang="en-US" sz="1800" b="1" dirty="0"/>
              <a:t>620</a:t>
            </a:r>
            <a:r>
              <a:rPr lang="en-US" sz="1800" dirty="0"/>
              <a:t> pp. 382–390 (2010).</a:t>
            </a:r>
            <a:endParaRPr lang="en-US" sz="1800" baseline="-25000" dirty="0"/>
          </a:p>
        </p:txBody>
      </p:sp>
    </p:spTree>
    <p:extLst>
      <p:ext uri="{BB962C8B-B14F-4D97-AF65-F5344CB8AC3E}">
        <p14:creationId xmlns:p14="http://schemas.microsoft.com/office/powerpoint/2010/main" val="1263540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A Very </a:t>
            </a:r>
            <a:r>
              <a:rPr lang="de-DE" sz="2800" dirty="0" err="1"/>
              <a:t>cold</a:t>
            </a:r>
            <a:r>
              <a:rPr lang="de-DE" sz="2800" dirty="0"/>
              <a:t> </a:t>
            </a:r>
            <a:r>
              <a:rPr lang="de-DE" sz="2800" dirty="0" err="1"/>
              <a:t>neutron</a:t>
            </a:r>
            <a:r>
              <a:rPr lang="de-DE" sz="2800" dirty="0"/>
              <a:t> source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HBS</a:t>
            </a:r>
            <a:endParaRPr lang="en-US" sz="2800" dirty="0"/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381F6755-643B-4E00-A5E7-6B1CF1B1731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fld id="{D9D3C5ED-2D41-4F03-B35B-84B6B35C22B8}" type="datetime1">
              <a:rPr lang="en-US" smtClean="0">
                <a:solidFill>
                  <a:srgbClr val="023D6B"/>
                </a:solidFill>
              </a:rPr>
              <a:t>2/27/2025</a:t>
            </a:fld>
            <a:endParaRPr lang="en-US" dirty="0">
              <a:solidFill>
                <a:srgbClr val="023D6B"/>
              </a:solidFill>
            </a:endParaRPr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6B568A33-B55C-43F9-BFD2-7A8BFDD8D41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818290" y="6381328"/>
            <a:ext cx="720000" cy="221109"/>
          </a:xfrm>
        </p:spPr>
        <p:txBody>
          <a:bodyPr/>
          <a:lstStyle/>
          <a:p>
            <a:r>
              <a:rPr lang="en-US" dirty="0"/>
              <a:t>Page </a:t>
            </a:r>
            <a:fld id="{A52F4D17-1AD6-42D9-B93A-EB002C62F438}" type="slidenum">
              <a:rPr lang="en-US" smtClean="0"/>
              <a:pPr/>
              <a:t>4</a:t>
            </a:fld>
            <a:endParaRPr lang="en-US" noProof="0" dirty="0"/>
          </a:p>
        </p:txBody>
      </p:sp>
      <p:sp>
        <p:nvSpPr>
          <p:cNvPr id="8" name="Textfeld 3">
            <a:extLst>
              <a:ext uri="{FF2B5EF4-FFF2-40B4-BE49-F238E27FC236}">
                <a16:creationId xmlns:a16="http://schemas.microsoft.com/office/drawing/2014/main" id="{C945C333-500F-492F-AD46-B314D12BD22D}"/>
              </a:ext>
            </a:extLst>
          </p:cNvPr>
          <p:cNvSpPr txBox="1"/>
          <p:nvPr/>
        </p:nvSpPr>
        <p:spPr>
          <a:xfrm>
            <a:off x="371475" y="1010552"/>
            <a:ext cx="1108923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000" b="1" u="sng" spc="-1" dirty="0">
                <a:latin typeface="Arial"/>
              </a:rPr>
              <a:t>H</a:t>
            </a:r>
            <a:r>
              <a:rPr lang="de-DE" sz="2000" spc="-1" dirty="0">
                <a:latin typeface="Arial"/>
              </a:rPr>
              <a:t>igh </a:t>
            </a:r>
            <a:r>
              <a:rPr lang="en-US" sz="2000" b="1" u="sng" spc="-1" dirty="0">
                <a:latin typeface="Arial"/>
              </a:rPr>
              <a:t>B</a:t>
            </a:r>
            <a:r>
              <a:rPr lang="en-US" sz="2000" spc="-1" dirty="0">
                <a:latin typeface="Arial"/>
              </a:rPr>
              <a:t>rilliance</a:t>
            </a:r>
            <a:r>
              <a:rPr lang="de-DE" sz="2000" spc="-1" dirty="0">
                <a:latin typeface="Arial"/>
              </a:rPr>
              <a:t> Neutron </a:t>
            </a:r>
            <a:r>
              <a:rPr lang="de-DE" sz="2000" b="1" u="sng" spc="-1" dirty="0">
                <a:latin typeface="Arial"/>
              </a:rPr>
              <a:t>S</a:t>
            </a:r>
            <a:r>
              <a:rPr lang="de-DE" sz="2000" spc="-1" dirty="0">
                <a:latin typeface="Arial"/>
              </a:rPr>
              <a:t>ource</a:t>
            </a:r>
            <a:r>
              <a:rPr lang="en-US" sz="2000" spc="-1" dirty="0">
                <a:latin typeface="Arial"/>
              </a:rPr>
              <a:t> – A HiCANS facility</a:t>
            </a:r>
          </a:p>
          <a:p>
            <a:pPr>
              <a:spcAft>
                <a:spcPts val="600"/>
              </a:spcAft>
            </a:pPr>
            <a:endParaRPr lang="en-US" sz="1200" spc="-1" dirty="0">
              <a:latin typeface="Arial"/>
            </a:endParaRPr>
          </a:p>
          <a:p>
            <a:pPr>
              <a:spcAft>
                <a:spcPts val="600"/>
              </a:spcAft>
            </a:pPr>
            <a:r>
              <a:rPr lang="en-US" sz="2000" u="sng" spc="-1" dirty="0" err="1">
                <a:latin typeface="Arial"/>
              </a:rPr>
              <a:t>Linac</a:t>
            </a:r>
            <a:r>
              <a:rPr lang="en-US" sz="2000" u="sng" spc="-1" dirty="0">
                <a:latin typeface="Arial"/>
              </a:rPr>
              <a:t> Parameters</a:t>
            </a:r>
          </a:p>
          <a:p>
            <a:pPr>
              <a:spcAft>
                <a:spcPts val="600"/>
              </a:spcAft>
            </a:pPr>
            <a:r>
              <a:rPr lang="en-US" spc="-1" dirty="0">
                <a:latin typeface="Arial"/>
              </a:rPr>
              <a:t>100mA, 70 MeV proton source</a:t>
            </a:r>
          </a:p>
          <a:p>
            <a:pPr>
              <a:spcAft>
                <a:spcPts val="600"/>
              </a:spcAft>
            </a:pPr>
            <a:endParaRPr lang="en-US" sz="1200" spc="-1" dirty="0">
              <a:latin typeface="Arial"/>
            </a:endParaRPr>
          </a:p>
          <a:p>
            <a:pPr>
              <a:spcAft>
                <a:spcPts val="600"/>
              </a:spcAft>
            </a:pPr>
            <a:r>
              <a:rPr lang="en-US" sz="2000" u="sng" spc="-1" dirty="0">
                <a:latin typeface="Arial"/>
              </a:rPr>
              <a:t>Multiplexer</a:t>
            </a:r>
          </a:p>
          <a:p>
            <a:pPr>
              <a:spcAft>
                <a:spcPts val="600"/>
              </a:spcAft>
            </a:pPr>
            <a:r>
              <a:rPr lang="en-US" spc="-1" dirty="0">
                <a:latin typeface="Arial"/>
              </a:rPr>
              <a:t>Proton beam distributed among 3 Tantalum target stations</a:t>
            </a:r>
          </a:p>
          <a:p>
            <a:pPr>
              <a:spcAft>
                <a:spcPts val="600"/>
              </a:spcAft>
            </a:pPr>
            <a:endParaRPr lang="en-US" sz="1200" u="sng" spc="-1" dirty="0">
              <a:latin typeface="Arial"/>
            </a:endParaRPr>
          </a:p>
          <a:p>
            <a:pPr>
              <a:spcAft>
                <a:spcPts val="600"/>
              </a:spcAft>
            </a:pPr>
            <a:r>
              <a:rPr lang="en-US" sz="2000" u="sng" spc="-1" dirty="0">
                <a:latin typeface="Arial"/>
              </a:rPr>
              <a:t>Target Stations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-1" dirty="0">
                <a:latin typeface="Arial"/>
              </a:rPr>
              <a:t>Each target station operated at distinct frequency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-1" dirty="0">
                <a:latin typeface="Arial"/>
              </a:rPr>
              <a:t>Optimize thermal spectrum for each target-moderator combination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-1" dirty="0"/>
              <a:t>6-8 instruments per target station</a:t>
            </a:r>
            <a:endParaRPr lang="en-US" spc="-1" dirty="0">
              <a:latin typeface="Arial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-1" dirty="0"/>
              <a:t>Dedicated beam port for each instrument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-1" dirty="0"/>
              <a:t>Can have its </a:t>
            </a:r>
            <a:r>
              <a:rPr lang="en-US" b="1" spc="-1" dirty="0"/>
              <a:t>own</a:t>
            </a:r>
            <a:r>
              <a:rPr lang="en-US" spc="-1" dirty="0"/>
              <a:t> cold source as needed</a:t>
            </a:r>
            <a:endParaRPr lang="en-US" spc="-1" dirty="0">
              <a:latin typeface="Arial"/>
            </a:endParaRPr>
          </a:p>
          <a:p>
            <a:pPr>
              <a:spcAft>
                <a:spcPts val="600"/>
              </a:spcAft>
            </a:pPr>
            <a:r>
              <a:rPr lang="en-US" b="1" spc="-1" dirty="0">
                <a:solidFill>
                  <a:srgbClr val="C00000"/>
                </a:solidFill>
              </a:rPr>
              <a:t>High degree of flexibility makes the HBS adaptable</a:t>
            </a:r>
          </a:p>
        </p:txBody>
      </p:sp>
      <p:pic>
        <p:nvPicPr>
          <p:cNvPr id="10" name="Grafik 3">
            <a:extLst>
              <a:ext uri="{FF2B5EF4-FFF2-40B4-BE49-F238E27FC236}">
                <a16:creationId xmlns:a16="http://schemas.microsoft.com/office/drawing/2014/main" id="{34D7D93F-9B29-4B3E-8724-C60E0E4D90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50" b="2245"/>
          <a:stretch/>
        </p:blipFill>
        <p:spPr>
          <a:xfrm>
            <a:off x="6733149" y="1620695"/>
            <a:ext cx="4713225" cy="2274797"/>
          </a:xfrm>
          <a:prstGeom prst="rect">
            <a:avLst/>
          </a:prstGeom>
        </p:spPr>
      </p:pic>
      <p:sp>
        <p:nvSpPr>
          <p:cNvPr id="11" name="Inhaltsplatzhalter 6">
            <a:extLst>
              <a:ext uri="{FF2B5EF4-FFF2-40B4-BE49-F238E27FC236}">
                <a16:creationId xmlns:a16="http://schemas.microsoft.com/office/drawing/2014/main" id="{3E01C7B2-BB1E-4AC2-89DE-23CBEC78FFF7}"/>
              </a:ext>
            </a:extLst>
          </p:cNvPr>
          <p:cNvSpPr txBox="1">
            <a:spLocks/>
          </p:cNvSpPr>
          <p:nvPr/>
        </p:nvSpPr>
        <p:spPr>
          <a:xfrm>
            <a:off x="9644870" y="3895492"/>
            <a:ext cx="1828800" cy="164592"/>
          </a:xfrm>
          <a:prstGeom prst="rect">
            <a:avLst/>
          </a:prstGeom>
          <a:noFill/>
          <a:ln w="12700"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800" dirty="0"/>
              <a:t>[4] J. Baggemann, DENIM XII </a:t>
            </a:r>
            <a:r>
              <a:rPr lang="en-US" sz="800" dirty="0" err="1"/>
              <a:t>Jülich</a:t>
            </a:r>
            <a:r>
              <a:rPr lang="en-US" sz="800" dirty="0"/>
              <a:t>.</a:t>
            </a:r>
            <a:endParaRPr lang="en-US" sz="800" baseline="-25000" dirty="0"/>
          </a:p>
        </p:txBody>
      </p:sp>
    </p:spTree>
    <p:extLst>
      <p:ext uri="{BB962C8B-B14F-4D97-AF65-F5344CB8AC3E}">
        <p14:creationId xmlns:p14="http://schemas.microsoft.com/office/powerpoint/2010/main" val="2814790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/>
              <a:t>What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HBS?</a:t>
            </a:r>
            <a:endParaRPr lang="en-US" sz="2800" dirty="0"/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381F6755-643B-4E00-A5E7-6B1CF1B1731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fld id="{3E292528-92CE-474E-BB3D-9FA89E884058}" type="datetime1">
              <a:rPr lang="en-US" smtClean="0">
                <a:solidFill>
                  <a:srgbClr val="023D6B"/>
                </a:solidFill>
              </a:rPr>
              <a:t>2/27/2025</a:t>
            </a:fld>
            <a:endParaRPr lang="en-US" dirty="0">
              <a:solidFill>
                <a:srgbClr val="023D6B"/>
              </a:solidFill>
            </a:endParaRPr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6B568A33-B55C-43F9-BFD2-7A8BFDD8D41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818290" y="6381328"/>
            <a:ext cx="720000" cy="221109"/>
          </a:xfrm>
        </p:spPr>
        <p:txBody>
          <a:bodyPr/>
          <a:lstStyle/>
          <a:p>
            <a:r>
              <a:rPr lang="en-US" dirty="0"/>
              <a:t>Page </a:t>
            </a:r>
            <a:fld id="{A52F4D17-1AD6-42D9-B93A-EB002C62F438}" type="slidenum">
              <a:rPr lang="en-US" smtClean="0"/>
              <a:pPr/>
              <a:t>5</a:t>
            </a:fld>
            <a:endParaRPr lang="en-US" noProof="0" dirty="0"/>
          </a:p>
        </p:txBody>
      </p:sp>
      <p:sp>
        <p:nvSpPr>
          <p:cNvPr id="8" name="Textfeld 3">
            <a:extLst>
              <a:ext uri="{FF2B5EF4-FFF2-40B4-BE49-F238E27FC236}">
                <a16:creationId xmlns:a16="http://schemas.microsoft.com/office/drawing/2014/main" id="{C945C333-500F-492F-AD46-B314D12BD22D}"/>
              </a:ext>
            </a:extLst>
          </p:cNvPr>
          <p:cNvSpPr txBox="1"/>
          <p:nvPr/>
        </p:nvSpPr>
        <p:spPr>
          <a:xfrm>
            <a:off x="371475" y="1010552"/>
            <a:ext cx="1108923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000" b="1" u="sng" spc="-1" dirty="0">
                <a:latin typeface="Arial"/>
              </a:rPr>
              <a:t>H</a:t>
            </a:r>
            <a:r>
              <a:rPr lang="de-DE" sz="2000" spc="-1" dirty="0">
                <a:latin typeface="Arial"/>
              </a:rPr>
              <a:t>igh </a:t>
            </a:r>
            <a:r>
              <a:rPr lang="en-US" sz="2000" b="1" u="sng" spc="-1" dirty="0">
                <a:latin typeface="Arial"/>
              </a:rPr>
              <a:t>B</a:t>
            </a:r>
            <a:r>
              <a:rPr lang="en-US" sz="2000" spc="-1" dirty="0">
                <a:latin typeface="Arial"/>
              </a:rPr>
              <a:t>rilliance</a:t>
            </a:r>
            <a:r>
              <a:rPr lang="de-DE" sz="2000" spc="-1" dirty="0">
                <a:latin typeface="Arial"/>
              </a:rPr>
              <a:t> Neutron </a:t>
            </a:r>
            <a:r>
              <a:rPr lang="de-DE" sz="2000" b="1" u="sng" spc="-1" dirty="0">
                <a:latin typeface="Arial"/>
              </a:rPr>
              <a:t>S</a:t>
            </a:r>
            <a:r>
              <a:rPr lang="de-DE" sz="2000" spc="-1" dirty="0">
                <a:latin typeface="Arial"/>
              </a:rPr>
              <a:t>ource</a:t>
            </a:r>
            <a:r>
              <a:rPr lang="en-US" sz="2000" spc="-1" dirty="0">
                <a:latin typeface="Arial"/>
              </a:rPr>
              <a:t> – A HiCANS facility</a:t>
            </a:r>
          </a:p>
          <a:p>
            <a:pPr>
              <a:spcAft>
                <a:spcPts val="600"/>
              </a:spcAft>
            </a:pPr>
            <a:endParaRPr lang="en-US" sz="1200" spc="-1" dirty="0">
              <a:latin typeface="Arial"/>
            </a:endParaRPr>
          </a:p>
          <a:p>
            <a:pPr>
              <a:spcAft>
                <a:spcPts val="600"/>
              </a:spcAft>
            </a:pPr>
            <a:r>
              <a:rPr lang="en-US" sz="2000" u="sng" spc="-1" dirty="0" err="1">
                <a:latin typeface="Arial"/>
              </a:rPr>
              <a:t>Linac</a:t>
            </a:r>
            <a:r>
              <a:rPr lang="en-US" sz="2000" u="sng" spc="-1" dirty="0">
                <a:latin typeface="Arial"/>
              </a:rPr>
              <a:t> Parameters</a:t>
            </a:r>
          </a:p>
          <a:p>
            <a:pPr>
              <a:spcAft>
                <a:spcPts val="600"/>
              </a:spcAft>
            </a:pPr>
            <a:r>
              <a:rPr lang="en-US" spc="-1" dirty="0">
                <a:latin typeface="Arial"/>
              </a:rPr>
              <a:t>100mA, 70 MeV proton source</a:t>
            </a:r>
          </a:p>
          <a:p>
            <a:pPr>
              <a:spcAft>
                <a:spcPts val="600"/>
              </a:spcAft>
            </a:pPr>
            <a:endParaRPr lang="en-US" sz="1200" spc="-1" dirty="0">
              <a:latin typeface="Arial"/>
            </a:endParaRPr>
          </a:p>
          <a:p>
            <a:pPr>
              <a:spcAft>
                <a:spcPts val="600"/>
              </a:spcAft>
            </a:pPr>
            <a:r>
              <a:rPr lang="en-US" sz="2000" u="sng" spc="-1" dirty="0">
                <a:latin typeface="Arial"/>
              </a:rPr>
              <a:t>Multiplexer</a:t>
            </a:r>
          </a:p>
          <a:p>
            <a:pPr>
              <a:spcAft>
                <a:spcPts val="600"/>
              </a:spcAft>
            </a:pPr>
            <a:r>
              <a:rPr lang="en-US" spc="-1" dirty="0">
                <a:latin typeface="Arial"/>
              </a:rPr>
              <a:t>Proton beam distributed among </a:t>
            </a:r>
            <a:r>
              <a:rPr lang="en-US" spc="-1" dirty="0"/>
              <a:t>3 Tantalum target stations</a:t>
            </a:r>
            <a:endParaRPr lang="en-US" spc="-1" dirty="0">
              <a:latin typeface="Arial"/>
            </a:endParaRPr>
          </a:p>
          <a:p>
            <a:pPr>
              <a:spcAft>
                <a:spcPts val="600"/>
              </a:spcAft>
            </a:pPr>
            <a:endParaRPr lang="en-US" sz="1200" u="sng" spc="-1" dirty="0">
              <a:latin typeface="Arial"/>
            </a:endParaRPr>
          </a:p>
          <a:p>
            <a:pPr>
              <a:spcAft>
                <a:spcPts val="600"/>
              </a:spcAft>
            </a:pPr>
            <a:r>
              <a:rPr lang="en-US" sz="2000" u="sng" spc="-1" dirty="0">
                <a:latin typeface="Arial"/>
              </a:rPr>
              <a:t>Target Stations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-1" dirty="0">
                <a:latin typeface="Arial"/>
              </a:rPr>
              <a:t>Each target station operated at distinct frequency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-1" dirty="0">
                <a:latin typeface="Arial"/>
              </a:rPr>
              <a:t>Optimize thermal spectrum for each target-moderator combination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-1" dirty="0"/>
              <a:t>6-8 instruments per target station</a:t>
            </a:r>
            <a:endParaRPr lang="en-US" spc="-1" dirty="0">
              <a:latin typeface="Arial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-1" dirty="0"/>
              <a:t>Dedicated beam port for each instrument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-1" dirty="0"/>
              <a:t>Can have its </a:t>
            </a:r>
            <a:r>
              <a:rPr lang="en-US" b="1" spc="-1" dirty="0"/>
              <a:t>own</a:t>
            </a:r>
            <a:r>
              <a:rPr lang="en-US" spc="-1" dirty="0"/>
              <a:t> cold source as needed</a:t>
            </a:r>
            <a:endParaRPr lang="en-US" spc="-1" dirty="0">
              <a:latin typeface="Arial"/>
            </a:endParaRPr>
          </a:p>
          <a:p>
            <a:pPr>
              <a:spcAft>
                <a:spcPts val="600"/>
              </a:spcAft>
            </a:pPr>
            <a:r>
              <a:rPr lang="en-US" b="1" spc="-1" dirty="0">
                <a:solidFill>
                  <a:srgbClr val="C00000"/>
                </a:solidFill>
              </a:rPr>
              <a:t>HBS TDR: </a:t>
            </a:r>
            <a:r>
              <a:rPr lang="en-US" b="1" spc="-1" dirty="0">
                <a:solidFill>
                  <a:srgbClr val="0033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https://www.fz-juelich.de/en/jcns/jcns-2/news/announcements/2023/hbs-tdr</a:t>
            </a:r>
            <a:endParaRPr lang="en-US" b="1" spc="-1" dirty="0">
              <a:solidFill>
                <a:srgbClr val="0033CC"/>
              </a:solidFill>
            </a:endParaRPr>
          </a:p>
        </p:txBody>
      </p:sp>
      <p:pic>
        <p:nvPicPr>
          <p:cNvPr id="10" name="Grafik 3">
            <a:extLst>
              <a:ext uri="{FF2B5EF4-FFF2-40B4-BE49-F238E27FC236}">
                <a16:creationId xmlns:a16="http://schemas.microsoft.com/office/drawing/2014/main" id="{34D7D93F-9B29-4B3E-8724-C60E0E4D90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750" b="2245"/>
          <a:stretch/>
        </p:blipFill>
        <p:spPr>
          <a:xfrm>
            <a:off x="6733149" y="1620695"/>
            <a:ext cx="4713225" cy="2274797"/>
          </a:xfrm>
          <a:prstGeom prst="rect">
            <a:avLst/>
          </a:prstGeom>
        </p:spPr>
      </p:pic>
      <p:sp>
        <p:nvSpPr>
          <p:cNvPr id="11" name="Inhaltsplatzhalter 6">
            <a:extLst>
              <a:ext uri="{FF2B5EF4-FFF2-40B4-BE49-F238E27FC236}">
                <a16:creationId xmlns:a16="http://schemas.microsoft.com/office/drawing/2014/main" id="{3E01C7B2-BB1E-4AC2-89DE-23CBEC78FFF7}"/>
              </a:ext>
            </a:extLst>
          </p:cNvPr>
          <p:cNvSpPr txBox="1">
            <a:spLocks/>
          </p:cNvSpPr>
          <p:nvPr/>
        </p:nvSpPr>
        <p:spPr>
          <a:xfrm>
            <a:off x="6960063" y="3895492"/>
            <a:ext cx="4259395" cy="397604"/>
          </a:xfrm>
          <a:prstGeom prst="rect">
            <a:avLst/>
          </a:prstGeom>
          <a:noFill/>
          <a:ln w="19050"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0" b="1" dirty="0"/>
              <a:t>J. Baggemann, “Development of Neutron Extraction Plugs for HBS”, </a:t>
            </a:r>
            <a:r>
              <a:rPr lang="en-US" sz="800" b="1" dirty="0"/>
              <a:t>DENIM XII </a:t>
            </a:r>
            <a:r>
              <a:rPr lang="en-US" sz="800" b="1" dirty="0" err="1"/>
              <a:t>Jülich</a:t>
            </a:r>
            <a:r>
              <a:rPr lang="en-US" sz="800" b="1" dirty="0"/>
              <a:t>, 21</a:t>
            </a:r>
            <a:r>
              <a:rPr lang="en-US" sz="800" b="1" baseline="30000" dirty="0"/>
              <a:t>st</a:t>
            </a:r>
            <a:r>
              <a:rPr lang="en-US" sz="800" b="1" dirty="0"/>
              <a:t> September 2023</a:t>
            </a:r>
            <a:endParaRPr lang="en-US" sz="800" b="1" baseline="-25000" dirty="0"/>
          </a:p>
        </p:txBody>
      </p:sp>
    </p:spTree>
    <p:extLst>
      <p:ext uri="{BB962C8B-B14F-4D97-AF65-F5344CB8AC3E}">
        <p14:creationId xmlns:p14="http://schemas.microsoft.com/office/powerpoint/2010/main" val="3378644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noProof="0" dirty="0"/>
              <a:t>motivation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9397529-901C-4E99-973A-42C0CF896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474" y="1412776"/>
            <a:ext cx="5151348" cy="2258938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5" name="Inhaltsplatzhalter 6">
            <a:extLst>
              <a:ext uri="{FF2B5EF4-FFF2-40B4-BE49-F238E27FC236}">
                <a16:creationId xmlns:a16="http://schemas.microsoft.com/office/drawing/2014/main" id="{691E811E-09F5-4ECA-B5D9-2E9C4BBEAEC8}"/>
              </a:ext>
            </a:extLst>
          </p:cNvPr>
          <p:cNvSpPr txBox="1">
            <a:spLocks/>
          </p:cNvSpPr>
          <p:nvPr/>
        </p:nvSpPr>
        <p:spPr>
          <a:xfrm>
            <a:off x="1433481" y="4115889"/>
            <a:ext cx="9325037" cy="13293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Access to longer length and time scales – large biological structures on the nanoscale</a:t>
            </a:r>
          </a:p>
          <a:p>
            <a:r>
              <a:rPr lang="en-US" sz="1800" dirty="0"/>
              <a:t>Significant improvement of gains in intensity and resolution for some neutron instruments </a:t>
            </a:r>
          </a:p>
          <a:p>
            <a:r>
              <a:rPr lang="en-US" sz="1800" dirty="0"/>
              <a:t>Can apply light optics methods to control neutron beams as refracting power ≈ </a:t>
            </a:r>
            <a:r>
              <a:rPr lang="el-GR" sz="1800" dirty="0"/>
              <a:t>λ</a:t>
            </a:r>
            <a:r>
              <a:rPr lang="en-US" sz="1800" baseline="30000" dirty="0"/>
              <a:t>2 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381F6755-643B-4E00-A5E7-6B1CF1B1731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fld id="{6F68646C-4F15-4A5E-A79B-A6D30ABFEFA2}" type="datetime1">
              <a:rPr lang="en-US" smtClean="0">
                <a:solidFill>
                  <a:srgbClr val="023D6B"/>
                </a:solidFill>
              </a:rPr>
              <a:t>2/27/2025</a:t>
            </a:fld>
            <a:endParaRPr lang="en-US" dirty="0">
              <a:solidFill>
                <a:srgbClr val="023D6B"/>
              </a:solidFill>
            </a:endParaRPr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6B568A33-B55C-43F9-BFD2-7A8BFDD8D41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818290" y="6382512"/>
            <a:ext cx="720000" cy="221109"/>
          </a:xfrm>
        </p:spPr>
        <p:txBody>
          <a:bodyPr/>
          <a:lstStyle/>
          <a:p>
            <a:r>
              <a:rPr lang="en-US" dirty="0"/>
              <a:t>Page </a:t>
            </a:r>
            <a:fld id="{A52F4D17-1AD6-42D9-B93A-EB002C62F438}" type="slidenum">
              <a:rPr lang="en-US" smtClean="0"/>
              <a:pPr/>
              <a:t>6</a:t>
            </a:fld>
            <a:endParaRPr lang="en-US" noProof="0" dirty="0"/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31B9051A-B2BD-4AC4-A82C-C92CBC1E8D33}"/>
              </a:ext>
            </a:extLst>
          </p:cNvPr>
          <p:cNvSpPr txBox="1">
            <a:spLocks/>
          </p:cNvSpPr>
          <p:nvPr/>
        </p:nvSpPr>
        <p:spPr>
          <a:xfrm>
            <a:off x="9311510" y="3701322"/>
            <a:ext cx="2496312" cy="159726"/>
          </a:xfrm>
          <a:prstGeom prst="rect">
            <a:avLst/>
          </a:prstGeom>
          <a:noFill/>
          <a:ln w="19050"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800" dirty="0"/>
              <a:t>[1] J.M Carpenter and B.J. </a:t>
            </a:r>
            <a:r>
              <a:rPr lang="en-US" sz="800" dirty="0" err="1"/>
              <a:t>Micklich</a:t>
            </a:r>
            <a:r>
              <a:rPr lang="en-US" sz="800" dirty="0"/>
              <a:t>, (2005).</a:t>
            </a:r>
            <a:endParaRPr lang="en-US" sz="800" baseline="-250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FD4D438-B7E9-4ED0-9F1A-5ECC0E0D72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Very Cold Neutrons for Materials Investigations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0A295F-2966-4FDE-B92D-798B3C9B37F2}"/>
              </a:ext>
            </a:extLst>
          </p:cNvPr>
          <p:cNvSpPr/>
          <p:nvPr/>
        </p:nvSpPr>
        <p:spPr>
          <a:xfrm rot="10800000">
            <a:off x="972059" y="2850375"/>
            <a:ext cx="4572000" cy="10394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5000">
                <a:schemeClr val="bg2">
                  <a:lumMod val="9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0" scaled="1"/>
            <a:tileRect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9049FFD-2844-4417-B7FF-9D44AC0EF743}"/>
              </a:ext>
            </a:extLst>
          </p:cNvPr>
          <p:cNvCxnSpPr>
            <a:cxnSpLocks/>
          </p:cNvCxnSpPr>
          <p:nvPr/>
        </p:nvCxnSpPr>
        <p:spPr>
          <a:xfrm>
            <a:off x="5542724" y="2788920"/>
            <a:ext cx="0" cy="257817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0B14AB2-E4E4-49B8-98B8-1CF3AB6F5888}"/>
              </a:ext>
            </a:extLst>
          </p:cNvPr>
          <p:cNvSpPr txBox="1"/>
          <p:nvPr/>
        </p:nvSpPr>
        <p:spPr>
          <a:xfrm>
            <a:off x="610421" y="3071346"/>
            <a:ext cx="723275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10 Å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DB7F1B-9DBF-46DF-B59B-0E9F60F4068E}"/>
              </a:ext>
            </a:extLst>
          </p:cNvPr>
          <p:cNvSpPr txBox="1"/>
          <p:nvPr/>
        </p:nvSpPr>
        <p:spPr>
          <a:xfrm>
            <a:off x="353940" y="2389530"/>
            <a:ext cx="1236236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0.81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meV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1A7857F-E160-4C98-AB1E-CF6C23927177}"/>
              </a:ext>
            </a:extLst>
          </p:cNvPr>
          <p:cNvCxnSpPr>
            <a:cxnSpLocks/>
          </p:cNvCxnSpPr>
          <p:nvPr/>
        </p:nvCxnSpPr>
        <p:spPr>
          <a:xfrm>
            <a:off x="3258061" y="2792989"/>
            <a:ext cx="0" cy="257817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333ED2A-3C8E-4528-8CB3-E6A95D6D482A}"/>
              </a:ext>
            </a:extLst>
          </p:cNvPr>
          <p:cNvSpPr txBox="1"/>
          <p:nvPr/>
        </p:nvSpPr>
        <p:spPr>
          <a:xfrm>
            <a:off x="2896423" y="3091624"/>
            <a:ext cx="723275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40 Å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CA669A-D51C-4A56-B97E-EB34C3B5DD57}"/>
              </a:ext>
            </a:extLst>
          </p:cNvPr>
          <p:cNvSpPr txBox="1"/>
          <p:nvPr/>
        </p:nvSpPr>
        <p:spPr>
          <a:xfrm>
            <a:off x="2639941" y="2409083"/>
            <a:ext cx="1236237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0.05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meV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09BBEA2-D166-44D6-BDF7-522E6A662082}"/>
              </a:ext>
            </a:extLst>
          </p:cNvPr>
          <p:cNvCxnSpPr>
            <a:cxnSpLocks/>
          </p:cNvCxnSpPr>
          <p:nvPr/>
        </p:nvCxnSpPr>
        <p:spPr>
          <a:xfrm>
            <a:off x="959577" y="2788920"/>
            <a:ext cx="0" cy="257817"/>
          </a:xfrm>
          <a:prstGeom prst="line">
            <a:avLst/>
          </a:prstGeom>
          <a:ln w="254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CC7D55A-FE1E-4BFB-AD5A-2C01CC9AC6BA}"/>
              </a:ext>
            </a:extLst>
          </p:cNvPr>
          <p:cNvSpPr txBox="1"/>
          <p:nvPr/>
        </p:nvSpPr>
        <p:spPr>
          <a:xfrm>
            <a:off x="5118303" y="3091624"/>
            <a:ext cx="851515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dirty="0">
                <a:solidFill>
                  <a:schemeClr val="tx2"/>
                </a:solidFill>
              </a:rPr>
              <a:t>100 Å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A2D0B2-FD20-4A20-81A7-DB5FBE0915E3}"/>
              </a:ext>
            </a:extLst>
          </p:cNvPr>
          <p:cNvSpPr txBox="1"/>
          <p:nvPr/>
        </p:nvSpPr>
        <p:spPr>
          <a:xfrm>
            <a:off x="4861822" y="2441835"/>
            <a:ext cx="1364476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dirty="0">
                <a:solidFill>
                  <a:schemeClr val="tx2"/>
                </a:solidFill>
              </a:rPr>
              <a:t>0.008 </a:t>
            </a:r>
            <a:r>
              <a:rPr lang="en-US" dirty="0" err="1">
                <a:solidFill>
                  <a:schemeClr val="tx2"/>
                </a:solidFill>
              </a:rPr>
              <a:t>meV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6" name="Inhaltsplatzhalter 6">
            <a:extLst>
              <a:ext uri="{FF2B5EF4-FFF2-40B4-BE49-F238E27FC236}">
                <a16:creationId xmlns:a16="http://schemas.microsoft.com/office/drawing/2014/main" id="{554957BF-EE31-48D2-94B7-9D8F30456A9D}"/>
              </a:ext>
            </a:extLst>
          </p:cNvPr>
          <p:cNvSpPr txBox="1">
            <a:spLocks/>
          </p:cNvSpPr>
          <p:nvPr/>
        </p:nvSpPr>
        <p:spPr>
          <a:xfrm>
            <a:off x="353940" y="1412776"/>
            <a:ext cx="5952024" cy="9342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Range of very cold neutrons</a:t>
            </a:r>
          </a:p>
          <a:p>
            <a:r>
              <a:rPr lang="en-US" sz="1800" dirty="0"/>
              <a:t>10 - 100 Å</a:t>
            </a:r>
          </a:p>
        </p:txBody>
      </p:sp>
    </p:spTree>
    <p:extLst>
      <p:ext uri="{BB962C8B-B14F-4D97-AF65-F5344CB8AC3E}">
        <p14:creationId xmlns:p14="http://schemas.microsoft.com/office/powerpoint/2010/main" val="3962957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noProof="0" dirty="0"/>
              <a:t>motivation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9397529-901C-4E99-973A-42C0CF896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474" y="1412776"/>
            <a:ext cx="5151348" cy="2258938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5" name="Inhaltsplatzhalter 6">
            <a:extLst>
              <a:ext uri="{FF2B5EF4-FFF2-40B4-BE49-F238E27FC236}">
                <a16:creationId xmlns:a16="http://schemas.microsoft.com/office/drawing/2014/main" id="{691E811E-09F5-4ECA-B5D9-2E9C4BBEAEC8}"/>
              </a:ext>
            </a:extLst>
          </p:cNvPr>
          <p:cNvSpPr txBox="1">
            <a:spLocks/>
          </p:cNvSpPr>
          <p:nvPr/>
        </p:nvSpPr>
        <p:spPr>
          <a:xfrm>
            <a:off x="1433481" y="4115889"/>
            <a:ext cx="9325037" cy="13293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Access to longer length and time scales – large biological structures on the nanoscale</a:t>
            </a:r>
          </a:p>
          <a:p>
            <a:r>
              <a:rPr lang="en-US" sz="1800" dirty="0"/>
              <a:t>Significant improvement of gains in intensity and resolution for some neutron instruments </a:t>
            </a:r>
          </a:p>
          <a:p>
            <a:r>
              <a:rPr lang="en-US" sz="1800" dirty="0"/>
              <a:t>Can apply light optics methods to control neutron beams as refracting power ≈ </a:t>
            </a:r>
            <a:r>
              <a:rPr lang="el-GR" sz="1800" dirty="0"/>
              <a:t>λ</a:t>
            </a:r>
            <a:r>
              <a:rPr lang="en-US" sz="1800" baseline="30000" dirty="0"/>
              <a:t>2 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381F6755-643B-4E00-A5E7-6B1CF1B1731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fld id="{16A7F4C3-EA1C-4BF9-9026-1E0052784373}" type="datetime1">
              <a:rPr lang="en-US" smtClean="0">
                <a:solidFill>
                  <a:srgbClr val="023D6B"/>
                </a:solidFill>
              </a:rPr>
              <a:t>2/27/2025</a:t>
            </a:fld>
            <a:endParaRPr lang="en-US" dirty="0">
              <a:solidFill>
                <a:srgbClr val="023D6B"/>
              </a:solidFill>
            </a:endParaRPr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6B568A33-B55C-43F9-BFD2-7A8BFDD8D41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818290" y="6382512"/>
            <a:ext cx="720000" cy="221109"/>
          </a:xfrm>
        </p:spPr>
        <p:txBody>
          <a:bodyPr/>
          <a:lstStyle/>
          <a:p>
            <a:r>
              <a:rPr lang="en-US" dirty="0"/>
              <a:t>Page </a:t>
            </a:r>
            <a:fld id="{A52F4D17-1AD6-42D9-B93A-EB002C62F438}" type="slidenum">
              <a:rPr lang="en-US" smtClean="0"/>
              <a:pPr/>
              <a:t>7</a:t>
            </a:fld>
            <a:endParaRPr lang="en-US" noProof="0" dirty="0"/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31B9051A-B2BD-4AC4-A82C-C92CBC1E8D33}"/>
              </a:ext>
            </a:extLst>
          </p:cNvPr>
          <p:cNvSpPr txBox="1">
            <a:spLocks/>
          </p:cNvSpPr>
          <p:nvPr/>
        </p:nvSpPr>
        <p:spPr>
          <a:xfrm>
            <a:off x="9311510" y="3701322"/>
            <a:ext cx="2496312" cy="159726"/>
          </a:xfrm>
          <a:prstGeom prst="rect">
            <a:avLst/>
          </a:prstGeom>
          <a:noFill/>
          <a:ln w="19050"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800" dirty="0"/>
              <a:t>[1] J.M Carpenter and B.J. </a:t>
            </a:r>
            <a:r>
              <a:rPr lang="en-US" sz="800" dirty="0" err="1"/>
              <a:t>Micklich</a:t>
            </a:r>
            <a:r>
              <a:rPr lang="en-US" sz="800" dirty="0"/>
              <a:t>, (2005).</a:t>
            </a:r>
            <a:endParaRPr lang="en-US" sz="800" baseline="-250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FD4D438-B7E9-4ED0-9F1A-5ECC0E0D72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Very Cold Neutrons for Materials Investigations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0A295F-2966-4FDE-B92D-798B3C9B37F2}"/>
              </a:ext>
            </a:extLst>
          </p:cNvPr>
          <p:cNvSpPr/>
          <p:nvPr/>
        </p:nvSpPr>
        <p:spPr>
          <a:xfrm rot="10800000">
            <a:off x="972059" y="2850375"/>
            <a:ext cx="4572000" cy="10394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5000">
                <a:schemeClr val="bg2">
                  <a:lumMod val="9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0" scaled="1"/>
            <a:tileRect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9049FFD-2844-4417-B7FF-9D44AC0EF743}"/>
              </a:ext>
            </a:extLst>
          </p:cNvPr>
          <p:cNvCxnSpPr>
            <a:cxnSpLocks/>
          </p:cNvCxnSpPr>
          <p:nvPr/>
        </p:nvCxnSpPr>
        <p:spPr>
          <a:xfrm>
            <a:off x="5542724" y="2788920"/>
            <a:ext cx="0" cy="257817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0B14AB2-E4E4-49B8-98B8-1CF3AB6F5888}"/>
              </a:ext>
            </a:extLst>
          </p:cNvPr>
          <p:cNvSpPr txBox="1"/>
          <p:nvPr/>
        </p:nvSpPr>
        <p:spPr>
          <a:xfrm>
            <a:off x="610421" y="3071346"/>
            <a:ext cx="723275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10 Å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DB7F1B-9DBF-46DF-B59B-0E9F60F4068E}"/>
              </a:ext>
            </a:extLst>
          </p:cNvPr>
          <p:cNvSpPr txBox="1"/>
          <p:nvPr/>
        </p:nvSpPr>
        <p:spPr>
          <a:xfrm>
            <a:off x="353940" y="2389530"/>
            <a:ext cx="1236236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0.81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meV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1A7857F-E160-4C98-AB1E-CF6C23927177}"/>
              </a:ext>
            </a:extLst>
          </p:cNvPr>
          <p:cNvCxnSpPr>
            <a:cxnSpLocks/>
          </p:cNvCxnSpPr>
          <p:nvPr/>
        </p:nvCxnSpPr>
        <p:spPr>
          <a:xfrm>
            <a:off x="3258061" y="2792989"/>
            <a:ext cx="0" cy="257817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333ED2A-3C8E-4528-8CB3-E6A95D6D482A}"/>
              </a:ext>
            </a:extLst>
          </p:cNvPr>
          <p:cNvSpPr txBox="1"/>
          <p:nvPr/>
        </p:nvSpPr>
        <p:spPr>
          <a:xfrm>
            <a:off x="2896423" y="3091624"/>
            <a:ext cx="723275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40 Å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CA669A-D51C-4A56-B97E-EB34C3B5DD57}"/>
              </a:ext>
            </a:extLst>
          </p:cNvPr>
          <p:cNvSpPr txBox="1"/>
          <p:nvPr/>
        </p:nvSpPr>
        <p:spPr>
          <a:xfrm>
            <a:off x="2639941" y="2409083"/>
            <a:ext cx="1236237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0.05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meV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09BBEA2-D166-44D6-BDF7-522E6A662082}"/>
              </a:ext>
            </a:extLst>
          </p:cNvPr>
          <p:cNvCxnSpPr>
            <a:cxnSpLocks/>
          </p:cNvCxnSpPr>
          <p:nvPr/>
        </p:nvCxnSpPr>
        <p:spPr>
          <a:xfrm>
            <a:off x="959577" y="2788920"/>
            <a:ext cx="0" cy="257817"/>
          </a:xfrm>
          <a:prstGeom prst="line">
            <a:avLst/>
          </a:prstGeom>
          <a:ln w="254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CC7D55A-FE1E-4BFB-AD5A-2C01CC9AC6BA}"/>
              </a:ext>
            </a:extLst>
          </p:cNvPr>
          <p:cNvSpPr txBox="1"/>
          <p:nvPr/>
        </p:nvSpPr>
        <p:spPr>
          <a:xfrm>
            <a:off x="5118303" y="3091624"/>
            <a:ext cx="851515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dirty="0">
                <a:solidFill>
                  <a:schemeClr val="tx2"/>
                </a:solidFill>
              </a:rPr>
              <a:t>100 Å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A2D0B2-FD20-4A20-81A7-DB5FBE0915E3}"/>
              </a:ext>
            </a:extLst>
          </p:cNvPr>
          <p:cNvSpPr txBox="1"/>
          <p:nvPr/>
        </p:nvSpPr>
        <p:spPr>
          <a:xfrm>
            <a:off x="4861822" y="2441835"/>
            <a:ext cx="1364476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dirty="0">
                <a:solidFill>
                  <a:schemeClr val="tx2"/>
                </a:solidFill>
              </a:rPr>
              <a:t>0.008 </a:t>
            </a:r>
            <a:r>
              <a:rPr lang="en-US" dirty="0" err="1">
                <a:solidFill>
                  <a:schemeClr val="tx2"/>
                </a:solidFill>
              </a:rPr>
              <a:t>meV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6" name="Inhaltsplatzhalter 6">
            <a:extLst>
              <a:ext uri="{FF2B5EF4-FFF2-40B4-BE49-F238E27FC236}">
                <a16:creationId xmlns:a16="http://schemas.microsoft.com/office/drawing/2014/main" id="{554957BF-EE31-48D2-94B7-9D8F30456A9D}"/>
              </a:ext>
            </a:extLst>
          </p:cNvPr>
          <p:cNvSpPr txBox="1">
            <a:spLocks/>
          </p:cNvSpPr>
          <p:nvPr/>
        </p:nvSpPr>
        <p:spPr>
          <a:xfrm>
            <a:off x="353940" y="1412776"/>
            <a:ext cx="5952024" cy="9342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Range of very cold neutrons</a:t>
            </a:r>
          </a:p>
          <a:p>
            <a:r>
              <a:rPr lang="en-US" sz="1800" dirty="0"/>
              <a:t>10 - 100 Å</a:t>
            </a:r>
          </a:p>
        </p:txBody>
      </p:sp>
    </p:spTree>
    <p:extLst>
      <p:ext uri="{BB962C8B-B14F-4D97-AF65-F5344CB8AC3E}">
        <p14:creationId xmlns:p14="http://schemas.microsoft.com/office/powerpoint/2010/main" val="3504884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noProof="0" dirty="0"/>
              <a:t>motivation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9397529-901C-4E99-973A-42C0CF896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474" y="1412776"/>
            <a:ext cx="5151348" cy="2258938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5" name="Inhaltsplatzhalter 6">
            <a:extLst>
              <a:ext uri="{FF2B5EF4-FFF2-40B4-BE49-F238E27FC236}">
                <a16:creationId xmlns:a16="http://schemas.microsoft.com/office/drawing/2014/main" id="{691E811E-09F5-4ECA-B5D9-2E9C4BBEAEC8}"/>
              </a:ext>
            </a:extLst>
          </p:cNvPr>
          <p:cNvSpPr txBox="1">
            <a:spLocks/>
          </p:cNvSpPr>
          <p:nvPr/>
        </p:nvSpPr>
        <p:spPr>
          <a:xfrm>
            <a:off x="1433481" y="4115889"/>
            <a:ext cx="9325037" cy="20458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Access to longer length and time scales – large biological structures on the nanoscale</a:t>
            </a:r>
          </a:p>
          <a:p>
            <a:r>
              <a:rPr lang="en-US" sz="1800" dirty="0"/>
              <a:t>Significant improvement of gains in intensity and resolution for some neutron instruments </a:t>
            </a:r>
          </a:p>
          <a:p>
            <a:r>
              <a:rPr lang="en-US" sz="1800" dirty="0"/>
              <a:t>Can apply light optics methods to control neutron beams as refracting power ≈ </a:t>
            </a:r>
            <a:r>
              <a:rPr lang="el-GR" sz="1800" dirty="0"/>
              <a:t>λ</a:t>
            </a:r>
            <a:r>
              <a:rPr lang="en-US" sz="1800" baseline="30000" dirty="0"/>
              <a:t>2 </a:t>
            </a:r>
          </a:p>
          <a:p>
            <a:pPr marL="400050" indent="-400050" algn="ctr">
              <a:buAutoNum type="romanUcPeriod"/>
            </a:pPr>
            <a:r>
              <a:rPr lang="en-US" sz="1800" dirty="0">
                <a:solidFill>
                  <a:srgbClr val="C00000"/>
                </a:solidFill>
              </a:rPr>
              <a:t>Previously difficult to extract VCN beams from conventional cold sources</a:t>
            </a:r>
          </a:p>
          <a:p>
            <a:pPr marL="400050" indent="-400050" algn="ctr">
              <a:buAutoNum type="romanUcPeriod"/>
            </a:pPr>
            <a:r>
              <a:rPr lang="en-US" sz="1800" dirty="0">
                <a:solidFill>
                  <a:srgbClr val="C00000"/>
                </a:solidFill>
              </a:rPr>
              <a:t>Lower temperature cross sections not previously available</a:t>
            </a: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381F6755-643B-4E00-A5E7-6B1CF1B1731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fld id="{E99010F7-09FE-420C-8740-34CBBD35A19E}" type="datetime1">
              <a:rPr lang="en-US" smtClean="0">
                <a:solidFill>
                  <a:srgbClr val="023D6B"/>
                </a:solidFill>
              </a:rPr>
              <a:t>2/27/2025</a:t>
            </a:fld>
            <a:endParaRPr lang="en-US" dirty="0">
              <a:solidFill>
                <a:srgbClr val="023D6B"/>
              </a:solidFill>
            </a:endParaRPr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6B568A33-B55C-43F9-BFD2-7A8BFDD8D41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818290" y="6381328"/>
            <a:ext cx="720000" cy="221109"/>
          </a:xfrm>
        </p:spPr>
        <p:txBody>
          <a:bodyPr/>
          <a:lstStyle/>
          <a:p>
            <a:r>
              <a:rPr lang="en-US" dirty="0"/>
              <a:t>Page </a:t>
            </a:r>
            <a:fld id="{A52F4D17-1AD6-42D9-B93A-EB002C62F438}" type="slidenum">
              <a:rPr lang="en-US" smtClean="0"/>
              <a:pPr/>
              <a:t>8</a:t>
            </a:fld>
            <a:endParaRPr lang="en-US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FD4D438-B7E9-4ED0-9F1A-5ECC0E0D72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Very Cold Neutrons for Materials Investigations</a:t>
            </a:r>
          </a:p>
        </p:txBody>
      </p:sp>
      <p:sp>
        <p:nvSpPr>
          <p:cNvPr id="26" name="Inhaltsplatzhalter 6">
            <a:extLst>
              <a:ext uri="{FF2B5EF4-FFF2-40B4-BE49-F238E27FC236}">
                <a16:creationId xmlns:a16="http://schemas.microsoft.com/office/drawing/2014/main" id="{554957BF-EE31-48D2-94B7-9D8F30456A9D}"/>
              </a:ext>
            </a:extLst>
          </p:cNvPr>
          <p:cNvSpPr txBox="1">
            <a:spLocks/>
          </p:cNvSpPr>
          <p:nvPr/>
        </p:nvSpPr>
        <p:spPr>
          <a:xfrm>
            <a:off x="353940" y="1412776"/>
            <a:ext cx="5952024" cy="9342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Range of very cold neutrons</a:t>
            </a:r>
          </a:p>
          <a:p>
            <a:r>
              <a:rPr lang="en-US" sz="1800" dirty="0"/>
              <a:t>10 - 100 Å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4524237-8682-4FC4-B1EC-E60E0A714AD7}"/>
              </a:ext>
            </a:extLst>
          </p:cNvPr>
          <p:cNvSpPr/>
          <p:nvPr/>
        </p:nvSpPr>
        <p:spPr>
          <a:xfrm rot="10800000">
            <a:off x="972059" y="2850375"/>
            <a:ext cx="4572000" cy="10394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5000">
                <a:schemeClr val="bg2">
                  <a:lumMod val="9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0" scaled="1"/>
            <a:tileRect/>
          </a:gradFill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BC1DE10-7C33-43C8-8BE8-523C2F49A45D}"/>
              </a:ext>
            </a:extLst>
          </p:cNvPr>
          <p:cNvCxnSpPr>
            <a:cxnSpLocks/>
          </p:cNvCxnSpPr>
          <p:nvPr/>
        </p:nvCxnSpPr>
        <p:spPr>
          <a:xfrm>
            <a:off x="5542724" y="2788920"/>
            <a:ext cx="0" cy="257817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5332997-929D-4701-8770-3B68884C4C36}"/>
              </a:ext>
            </a:extLst>
          </p:cNvPr>
          <p:cNvSpPr txBox="1"/>
          <p:nvPr/>
        </p:nvSpPr>
        <p:spPr>
          <a:xfrm>
            <a:off x="610421" y="3071346"/>
            <a:ext cx="723275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10 Å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52842B7-73F3-4EC5-917C-001B592D551B}"/>
              </a:ext>
            </a:extLst>
          </p:cNvPr>
          <p:cNvSpPr txBox="1"/>
          <p:nvPr/>
        </p:nvSpPr>
        <p:spPr>
          <a:xfrm>
            <a:off x="353940" y="2389530"/>
            <a:ext cx="1236236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0.81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meV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BECF7E6-DED6-4B23-89AE-D5B42CD905A2}"/>
              </a:ext>
            </a:extLst>
          </p:cNvPr>
          <p:cNvCxnSpPr>
            <a:cxnSpLocks/>
          </p:cNvCxnSpPr>
          <p:nvPr/>
        </p:nvCxnSpPr>
        <p:spPr>
          <a:xfrm>
            <a:off x="3258061" y="2792989"/>
            <a:ext cx="0" cy="257817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B75F7EB-DA33-4C74-965D-458A230E9A8A}"/>
              </a:ext>
            </a:extLst>
          </p:cNvPr>
          <p:cNvSpPr txBox="1"/>
          <p:nvPr/>
        </p:nvSpPr>
        <p:spPr>
          <a:xfrm>
            <a:off x="2896423" y="3091624"/>
            <a:ext cx="723275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40 Å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649491C-A314-4528-9DEA-8F7AF882EC15}"/>
              </a:ext>
            </a:extLst>
          </p:cNvPr>
          <p:cNvSpPr txBox="1"/>
          <p:nvPr/>
        </p:nvSpPr>
        <p:spPr>
          <a:xfrm>
            <a:off x="2639941" y="2409083"/>
            <a:ext cx="1236237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0.05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meV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063D651-EBB1-4141-9A62-BC38BE1C3671}"/>
              </a:ext>
            </a:extLst>
          </p:cNvPr>
          <p:cNvCxnSpPr>
            <a:cxnSpLocks/>
          </p:cNvCxnSpPr>
          <p:nvPr/>
        </p:nvCxnSpPr>
        <p:spPr>
          <a:xfrm>
            <a:off x="959577" y="2788920"/>
            <a:ext cx="0" cy="257817"/>
          </a:xfrm>
          <a:prstGeom prst="line">
            <a:avLst/>
          </a:prstGeom>
          <a:ln w="254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47955BC-99A8-4918-80AE-E3977CAC7DE6}"/>
              </a:ext>
            </a:extLst>
          </p:cNvPr>
          <p:cNvSpPr txBox="1"/>
          <p:nvPr/>
        </p:nvSpPr>
        <p:spPr>
          <a:xfrm>
            <a:off x="5118303" y="3091624"/>
            <a:ext cx="851515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dirty="0">
                <a:solidFill>
                  <a:schemeClr val="tx2"/>
                </a:solidFill>
              </a:rPr>
              <a:t>100 Å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124629D-2C44-47BE-9675-9B49C439DA25}"/>
              </a:ext>
            </a:extLst>
          </p:cNvPr>
          <p:cNvSpPr txBox="1"/>
          <p:nvPr/>
        </p:nvSpPr>
        <p:spPr>
          <a:xfrm>
            <a:off x="4861822" y="2441835"/>
            <a:ext cx="1364476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dirty="0">
                <a:solidFill>
                  <a:schemeClr val="tx2"/>
                </a:solidFill>
              </a:rPr>
              <a:t>0.008 </a:t>
            </a:r>
            <a:r>
              <a:rPr lang="en-US" dirty="0" err="1">
                <a:solidFill>
                  <a:schemeClr val="tx2"/>
                </a:solidFill>
              </a:rPr>
              <a:t>meV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0" name="Inhaltsplatzhalter 6">
            <a:extLst>
              <a:ext uri="{FF2B5EF4-FFF2-40B4-BE49-F238E27FC236}">
                <a16:creationId xmlns:a16="http://schemas.microsoft.com/office/drawing/2014/main" id="{7FEFE6FF-BCEA-4093-A894-B5CA10D71399}"/>
              </a:ext>
            </a:extLst>
          </p:cNvPr>
          <p:cNvSpPr txBox="1">
            <a:spLocks/>
          </p:cNvSpPr>
          <p:nvPr/>
        </p:nvSpPr>
        <p:spPr>
          <a:xfrm>
            <a:off x="9311510" y="3701322"/>
            <a:ext cx="2496312" cy="159726"/>
          </a:xfrm>
          <a:prstGeom prst="rect">
            <a:avLst/>
          </a:prstGeom>
          <a:noFill/>
          <a:ln w="19050"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800" dirty="0"/>
              <a:t>[1] J.M Carpenter and B.J. </a:t>
            </a:r>
            <a:r>
              <a:rPr lang="en-US" sz="800" dirty="0" err="1"/>
              <a:t>Micklich</a:t>
            </a:r>
            <a:r>
              <a:rPr lang="en-US" sz="800" dirty="0"/>
              <a:t>, (2005).</a:t>
            </a:r>
            <a:endParaRPr lang="en-US" sz="800" baseline="-25000" dirty="0"/>
          </a:p>
        </p:txBody>
      </p:sp>
    </p:spTree>
    <p:extLst>
      <p:ext uri="{BB962C8B-B14F-4D97-AF65-F5344CB8AC3E}">
        <p14:creationId xmlns:p14="http://schemas.microsoft.com/office/powerpoint/2010/main" val="2925025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noProof="0" dirty="0"/>
              <a:t>Why now?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7F6ACED1-5204-4D9B-9182-F740718F7E82}"/>
              </a:ext>
            </a:extLst>
          </p:cNvPr>
          <p:cNvSpPr txBox="1">
            <a:spLocks/>
          </p:cNvSpPr>
          <p:nvPr/>
        </p:nvSpPr>
        <p:spPr>
          <a:xfrm>
            <a:off x="356585" y="912435"/>
            <a:ext cx="11305255" cy="11201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Recent advances in development of tools for calculating low temperature neutron scattering kernels developed through the </a:t>
            </a:r>
            <a:r>
              <a:rPr lang="en-US" sz="1800" dirty="0" err="1"/>
              <a:t>HighNESS</a:t>
            </a:r>
            <a:r>
              <a:rPr lang="en-US" sz="1800" dirty="0"/>
              <a:t> project</a:t>
            </a:r>
          </a:p>
          <a:p>
            <a:r>
              <a:rPr lang="en-US" sz="1800" dirty="0"/>
              <a:t>Cross sections available for new materials</a:t>
            </a:r>
          </a:p>
        </p:txBody>
      </p:sp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D13DF2BD-33E0-4DA8-A45D-E71B60C185F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fld id="{90AA7947-EA1D-41A6-B0E0-9949961ECEE2}" type="datetime1">
              <a:rPr lang="en-US" smtClean="0">
                <a:solidFill>
                  <a:srgbClr val="023D6B"/>
                </a:solidFill>
              </a:rPr>
              <a:t>2/27/2025</a:t>
            </a:fld>
            <a:endParaRPr lang="en-US" dirty="0">
              <a:solidFill>
                <a:srgbClr val="023D6B"/>
              </a:solidFill>
            </a:endParaRPr>
          </a:p>
        </p:txBody>
      </p:sp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E76F9180-0D54-40C4-9F8E-CA9CF37A897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818290" y="6381328"/>
            <a:ext cx="720000" cy="221109"/>
          </a:xfrm>
        </p:spPr>
        <p:txBody>
          <a:bodyPr/>
          <a:lstStyle/>
          <a:p>
            <a:r>
              <a:rPr lang="en-US" dirty="0"/>
              <a:t>Page </a:t>
            </a:r>
            <a:fld id="{A52F4D17-1AD6-42D9-B93A-EB002C62F438}" type="slidenum">
              <a:rPr lang="en-US" smtClean="0"/>
              <a:pPr/>
              <a:t>9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608B7E-0FD7-48E7-966F-3E2B89865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62" y="2133395"/>
            <a:ext cx="5532120" cy="28036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Inhaltsplatzhalter 6">
            <a:extLst>
              <a:ext uri="{FF2B5EF4-FFF2-40B4-BE49-F238E27FC236}">
                <a16:creationId xmlns:a16="http://schemas.microsoft.com/office/drawing/2014/main" id="{58BCB763-16E0-43A2-B4CF-1C0AE4C30646}"/>
              </a:ext>
            </a:extLst>
          </p:cNvPr>
          <p:cNvSpPr txBox="1">
            <a:spLocks/>
          </p:cNvSpPr>
          <p:nvPr/>
        </p:nvSpPr>
        <p:spPr>
          <a:xfrm>
            <a:off x="481550" y="5635893"/>
            <a:ext cx="11305255" cy="5438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</a:rPr>
              <a:t>Provides the opportunity to explore VCN concepts for new facilities with Monte Carlo particle transport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45CA4F-DBF6-4269-9564-10AC3A0D8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0914" y="1255655"/>
            <a:ext cx="2563618" cy="20156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2D5E3A-DD24-4111-A218-21D00F0656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6699" y="3562913"/>
            <a:ext cx="2431961" cy="17437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7439F5-FEEB-4A61-86F7-6C59B72BC4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4201" y="3566486"/>
            <a:ext cx="2390391" cy="1746314"/>
          </a:xfrm>
          <a:prstGeom prst="rect">
            <a:avLst/>
          </a:prstGeom>
        </p:spPr>
      </p:pic>
      <p:sp>
        <p:nvSpPr>
          <p:cNvPr id="15" name="Inhaltsplatzhalter 6">
            <a:extLst>
              <a:ext uri="{FF2B5EF4-FFF2-40B4-BE49-F238E27FC236}">
                <a16:creationId xmlns:a16="http://schemas.microsoft.com/office/drawing/2014/main" id="{F950A460-4D61-4581-BD14-663B6AA8129A}"/>
              </a:ext>
            </a:extLst>
          </p:cNvPr>
          <p:cNvSpPr txBox="1">
            <a:spLocks/>
          </p:cNvSpPr>
          <p:nvPr/>
        </p:nvSpPr>
        <p:spPr>
          <a:xfrm>
            <a:off x="7630914" y="5306709"/>
            <a:ext cx="2694578" cy="16459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" dirty="0"/>
              <a:t>[3] S. Xu, et al (2023)</a:t>
            </a:r>
            <a:endParaRPr lang="en-US" sz="800" baseline="-25000" dirty="0"/>
          </a:p>
        </p:txBody>
      </p:sp>
      <p:sp>
        <p:nvSpPr>
          <p:cNvPr id="17" name="Inhaltsplatzhalter 6">
            <a:extLst>
              <a:ext uri="{FF2B5EF4-FFF2-40B4-BE49-F238E27FC236}">
                <a16:creationId xmlns:a16="http://schemas.microsoft.com/office/drawing/2014/main" id="{03E95F21-4F87-48E9-AEA5-BEAE8283FCCB}"/>
              </a:ext>
            </a:extLst>
          </p:cNvPr>
          <p:cNvSpPr txBox="1">
            <a:spLocks/>
          </p:cNvSpPr>
          <p:nvPr/>
        </p:nvSpPr>
        <p:spPr>
          <a:xfrm>
            <a:off x="4748123" y="4948448"/>
            <a:ext cx="1386054" cy="160513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" dirty="0"/>
              <a:t>[2] V. Santoro </a:t>
            </a:r>
            <a:r>
              <a:rPr lang="en-US" sz="800" i="1" dirty="0"/>
              <a:t>et al</a:t>
            </a:r>
            <a:r>
              <a:rPr lang="en-US" sz="800" dirty="0"/>
              <a:t> (2023).</a:t>
            </a:r>
            <a:endParaRPr lang="en-US" sz="800" baseline="-25000" dirty="0"/>
          </a:p>
        </p:txBody>
      </p:sp>
      <p:sp>
        <p:nvSpPr>
          <p:cNvPr id="18" name="Inhaltsplatzhalter 6">
            <a:extLst>
              <a:ext uri="{FF2B5EF4-FFF2-40B4-BE49-F238E27FC236}">
                <a16:creationId xmlns:a16="http://schemas.microsoft.com/office/drawing/2014/main" id="{6237F2DA-FCD7-4BAE-B9D0-2714F3223D8E}"/>
              </a:ext>
            </a:extLst>
          </p:cNvPr>
          <p:cNvSpPr txBox="1">
            <a:spLocks/>
          </p:cNvSpPr>
          <p:nvPr/>
        </p:nvSpPr>
        <p:spPr>
          <a:xfrm>
            <a:off x="8620851" y="3283054"/>
            <a:ext cx="1554480" cy="16459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800" dirty="0"/>
              <a:t>[2] V. Santoro </a:t>
            </a:r>
            <a:r>
              <a:rPr lang="en-US" sz="800" i="1" dirty="0"/>
              <a:t>et al.</a:t>
            </a:r>
            <a:r>
              <a:rPr lang="en-US" sz="800" dirty="0"/>
              <a:t> (2023)</a:t>
            </a:r>
            <a:endParaRPr lang="en-US" sz="800" baseline="-25000" dirty="0"/>
          </a:p>
        </p:txBody>
      </p:sp>
    </p:spTree>
    <p:extLst>
      <p:ext uri="{BB962C8B-B14F-4D97-AF65-F5344CB8AC3E}">
        <p14:creationId xmlns:p14="http://schemas.microsoft.com/office/powerpoint/2010/main" val="3492018101"/>
      </p:ext>
    </p:extLst>
  </p:cSld>
  <p:clrMapOvr>
    <a:masterClrMapping/>
  </p:clrMapOvr>
</p:sld>
</file>

<file path=ppt/theme/theme1.xml><?xml version="1.0" encoding="utf-8"?>
<a:theme xmlns:a="http://schemas.openxmlformats.org/drawingml/2006/main" name="Jülich">
  <a:themeElements>
    <a:clrScheme name="CD-Farben Forschungszentrum Jülich">
      <a:dk1>
        <a:srgbClr val="000000"/>
      </a:dk1>
      <a:lt1>
        <a:srgbClr val="FFFFFF"/>
      </a:lt1>
      <a:dk2>
        <a:srgbClr val="023D6B"/>
      </a:dk2>
      <a:lt2>
        <a:srgbClr val="EBEBEB"/>
      </a:lt2>
      <a:accent1>
        <a:srgbClr val="ADBDE3"/>
      </a:accent1>
      <a:accent2>
        <a:srgbClr val="EB5F73"/>
      </a:accent2>
      <a:accent3>
        <a:srgbClr val="AF82B9"/>
      </a:accent3>
      <a:accent4>
        <a:srgbClr val="FAB45A"/>
      </a:accent4>
      <a:accent5>
        <a:srgbClr val="FAEB5A"/>
      </a:accent5>
      <a:accent6>
        <a:srgbClr val="B9D25F"/>
      </a:accent6>
      <a:hlink>
        <a:srgbClr val="ADBDE3"/>
      </a:hlink>
      <a:folHlink>
        <a:srgbClr val="023D6B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uelich_PowerPoint_16x9_en.potx" id="{29595BB3-892E-4A2B-BFFC-905C8F8D5303}" vid="{E1FF22B7-866D-4E77-AF2B-40B5522CEB0B}"/>
    </a:ext>
  </a:extLst>
</a:theme>
</file>

<file path=ppt/theme/theme2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2018-02-28_ppt_16x9</Template>
  <TotalTime>0</TotalTime>
  <Words>2631</Words>
  <Application>Microsoft Office PowerPoint</Application>
  <PresentationFormat>Widescreen</PresentationFormat>
  <Paragraphs>693</Paragraphs>
  <Slides>39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Courier New</vt:lpstr>
      <vt:lpstr>Symbol</vt:lpstr>
      <vt:lpstr>Wingdings</vt:lpstr>
      <vt:lpstr>Jülich</vt:lpstr>
      <vt:lpstr>Towards the development of a very cold neutron source </vt:lpstr>
      <vt:lpstr>PowerPoint Presentation</vt:lpstr>
      <vt:lpstr>PowerPoint Presentation</vt:lpstr>
      <vt:lpstr>A Very cold neutron source for the HBS</vt:lpstr>
      <vt:lpstr>What is the HBS?</vt:lpstr>
      <vt:lpstr>motivation</vt:lpstr>
      <vt:lpstr>motivation</vt:lpstr>
      <vt:lpstr>motivation</vt:lpstr>
      <vt:lpstr>Why now?</vt:lpstr>
      <vt:lpstr>producing very cold neutrons</vt:lpstr>
      <vt:lpstr>Candidate very cold moderators</vt:lpstr>
      <vt:lpstr>CONCEPT DEVELOPMENT  for the hbs</vt:lpstr>
      <vt:lpstr>Concept development for the hbs</vt:lpstr>
      <vt:lpstr>Concept development for the hbs</vt:lpstr>
      <vt:lpstr>Concept development for the hbs</vt:lpstr>
      <vt:lpstr>CONCEPT DEVELOPMENT for the hbs</vt:lpstr>
      <vt:lpstr>CONCEPT DEVELOPMENT for the hbs</vt:lpstr>
      <vt:lpstr>PowerPoint Presentation</vt:lpstr>
      <vt:lpstr>PowerPoint Presentation</vt:lpstr>
      <vt:lpstr>PowerPoint Presentation</vt:lpstr>
      <vt:lpstr>Geometrical survey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Improvements and future outlook</vt:lpstr>
      <vt:lpstr>PowerPoint Presentation</vt:lpstr>
      <vt:lpstr>Acknowledgement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of presentation</dc:title>
  <dc:creator>maharaj</dc:creator>
  <cp:lastModifiedBy>Maharaj, Dalini</cp:lastModifiedBy>
  <cp:revision>1161</cp:revision>
  <cp:lastPrinted>2023-11-24T14:48:55Z</cp:lastPrinted>
  <dcterms:created xsi:type="dcterms:W3CDTF">2019-11-11T19:50:09Z</dcterms:created>
  <dcterms:modified xsi:type="dcterms:W3CDTF">2025-02-27T17:13:26Z</dcterms:modified>
</cp:coreProperties>
</file>