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93455" r:id="rId4"/>
  </p:sldMasterIdLst>
  <p:notesMasterIdLst>
    <p:notesMasterId r:id="rId31"/>
  </p:notesMasterIdLst>
  <p:handoutMasterIdLst>
    <p:handoutMasterId r:id="rId32"/>
  </p:handoutMasterIdLst>
  <p:sldIdLst>
    <p:sldId id="314" r:id="rId5"/>
    <p:sldId id="345" r:id="rId6"/>
    <p:sldId id="395" r:id="rId7"/>
    <p:sldId id="390" r:id="rId8"/>
    <p:sldId id="413" r:id="rId9"/>
    <p:sldId id="351" r:id="rId10"/>
    <p:sldId id="347" r:id="rId11"/>
    <p:sldId id="353" r:id="rId12"/>
    <p:sldId id="348" r:id="rId13"/>
    <p:sldId id="373" r:id="rId14"/>
    <p:sldId id="355" r:id="rId15"/>
    <p:sldId id="354" r:id="rId16"/>
    <p:sldId id="356" r:id="rId17"/>
    <p:sldId id="357" r:id="rId18"/>
    <p:sldId id="410" r:id="rId19"/>
    <p:sldId id="405" r:id="rId20"/>
    <p:sldId id="407" r:id="rId21"/>
    <p:sldId id="322" r:id="rId22"/>
    <p:sldId id="341" r:id="rId23"/>
    <p:sldId id="346" r:id="rId24"/>
    <p:sldId id="342" r:id="rId25"/>
    <p:sldId id="349" r:id="rId26"/>
    <p:sldId id="350" r:id="rId27"/>
    <p:sldId id="359" r:id="rId28"/>
    <p:sldId id="368" r:id="rId29"/>
    <p:sldId id="412" r:id="rId30"/>
  </p:sldIdLst>
  <p:sldSz cx="9144000" cy="5143500" type="screen16x9"/>
  <p:notesSz cx="6858000" cy="9144000"/>
  <p:embeddedFontLst>
    <p:embeddedFont>
      <p:font typeface="NewComputerModern10" panose="00000500000000000000" pitchFamily="50"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BFBB"/>
    <a:srgbClr val="EDEBEB"/>
    <a:srgbClr val="969696"/>
    <a:srgbClr val="9E9A95"/>
    <a:srgbClr val="382E25"/>
    <a:srgbClr val="C17945"/>
    <a:srgbClr val="31526A"/>
    <a:srgbClr val="690304"/>
    <a:srgbClr val="252626"/>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40" autoAdjust="0"/>
    <p:restoredTop sz="96747" autoAdjust="0"/>
  </p:normalViewPr>
  <p:slideViewPr>
    <p:cSldViewPr snapToGrid="0" snapToObjects="1">
      <p:cViewPr varScale="1">
        <p:scale>
          <a:sx n="118" d="100"/>
          <a:sy n="118" d="100"/>
        </p:scale>
        <p:origin x="96" y="300"/>
      </p:cViewPr>
      <p:guideLst>
        <p:guide orient="horz" pos="3185"/>
        <p:guide pos="3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97" d="100"/>
          <a:sy n="97" d="100"/>
        </p:scale>
        <p:origin x="22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2/25/2025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2/25/2025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6D261-4ACC-5E49-97C5-9D8FD2D9A3AF}" type="slidenum">
              <a:rPr lang="en-US" smtClean="0"/>
              <a:t>1</a:t>
            </a:fld>
            <a:endParaRPr lang="en-US"/>
          </a:p>
        </p:txBody>
      </p:sp>
    </p:spTree>
    <p:extLst>
      <p:ext uri="{BB962C8B-B14F-4D97-AF65-F5344CB8AC3E}">
        <p14:creationId xmlns:p14="http://schemas.microsoft.com/office/powerpoint/2010/main" val="616061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633304" y="-648376"/>
            <a:ext cx="733465" cy="2367520"/>
            <a:chOff x="685136" y="-246616"/>
            <a:chExt cx="733465" cy="2367520"/>
          </a:xfrm>
        </p:grpSpPr>
        <p:sp>
          <p:nvSpPr>
            <p:cNvPr id="6" name="Rectangle 5"/>
            <p:cNvSpPr/>
            <p:nvPr userDrawn="1"/>
          </p:nvSpPr>
          <p:spPr>
            <a:xfrm>
              <a:off x="685136" y="-246616"/>
              <a:ext cx="733465" cy="236752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308" y="1380149"/>
              <a:ext cx="489120" cy="620806"/>
            </a:xfrm>
            <a:prstGeom prst="rect">
              <a:avLst/>
            </a:prstGeom>
          </p:spPr>
        </p:pic>
      </p:grpSp>
      <p:sp>
        <p:nvSpPr>
          <p:cNvPr id="2" name="Title 1"/>
          <p:cNvSpPr>
            <a:spLocks noGrp="1"/>
          </p:cNvSpPr>
          <p:nvPr>
            <p:ph type="title" hasCustomPrompt="1"/>
          </p:nvPr>
        </p:nvSpPr>
        <p:spPr>
          <a:xfrm>
            <a:off x="502903" y="2766523"/>
            <a:ext cx="7734221" cy="1114494"/>
          </a:xfrm>
        </p:spPr>
        <p:txBody>
          <a:bodyPr anchor="ctr">
            <a:normAutofit/>
          </a:bodyPr>
          <a:lstStyle>
            <a:lvl1pPr>
              <a:lnSpc>
                <a:spcPct val="90000"/>
              </a:lnSpc>
              <a:defRPr sz="4000" b="1" i="0" spc="0" baseline="0">
                <a:solidFill>
                  <a:schemeClr val="bg1"/>
                </a:solidFill>
                <a:latin typeface="Arial"/>
                <a:cs typeface="Arial"/>
              </a:defRPr>
            </a:lvl1pPr>
          </a:lstStyle>
          <a:p>
            <a:r>
              <a:rPr lang="en-US" dirty="0"/>
              <a:t>Unnecessarily extra long title of presentation</a:t>
            </a:r>
          </a:p>
        </p:txBody>
      </p:sp>
      <p:sp>
        <p:nvSpPr>
          <p:cNvPr id="11" name="Text Placeholder 19"/>
          <p:cNvSpPr>
            <a:spLocks noGrp="1"/>
          </p:cNvSpPr>
          <p:nvPr userDrawn="1">
            <p:ph type="body" sz="quarter" idx="10" hasCustomPrompt="1"/>
          </p:nvPr>
        </p:nvSpPr>
        <p:spPr>
          <a:xfrm>
            <a:off x="530694" y="4709821"/>
            <a:ext cx="7734222" cy="277654"/>
          </a:xfrm>
        </p:spPr>
        <p:txBody>
          <a:bodyPr anchor="ctr">
            <a:noAutofit/>
          </a:bodyPr>
          <a:lstStyle>
            <a:lvl1pPr marL="0" indent="0">
              <a:buNone/>
              <a:defRPr sz="1100" b="1" spc="80" baseline="0">
                <a:solidFill>
                  <a:srgbClr val="A6A6A6"/>
                </a:solidFill>
                <a:latin typeface="Arial"/>
                <a:cs typeface="Arial"/>
              </a:defRPr>
            </a:lvl1pPr>
          </a:lstStyle>
          <a:p>
            <a:pPr lvl="0"/>
            <a:r>
              <a:rPr lang="en-US" dirty="0"/>
              <a:t>INDIANA UNIVERSITY BLOOMINGTON</a:t>
            </a:r>
          </a:p>
        </p:txBody>
      </p:sp>
      <p:sp>
        <p:nvSpPr>
          <p:cNvPr id="9" name="Text Placeholder 19"/>
          <p:cNvSpPr>
            <a:spLocks noGrp="1"/>
          </p:cNvSpPr>
          <p:nvPr>
            <p:ph type="body" sz="quarter" idx="11" hasCustomPrompt="1"/>
          </p:nvPr>
        </p:nvSpPr>
        <p:spPr>
          <a:xfrm>
            <a:off x="530694" y="2443859"/>
            <a:ext cx="7734222" cy="252412"/>
          </a:xfrm>
        </p:spPr>
        <p:txBody>
          <a:bodyPr anchor="ctr">
            <a:noAutofit/>
          </a:bodyPr>
          <a:lstStyle>
            <a:lvl1pPr marL="0" indent="0">
              <a:buNone/>
              <a:defRPr sz="1800" b="0" spc="0" baseline="0">
                <a:solidFill>
                  <a:srgbClr val="A6A6A6"/>
                </a:solidFill>
                <a:latin typeface="Arial"/>
                <a:cs typeface="Arial"/>
              </a:defRPr>
            </a:lvl1pPr>
          </a:lstStyle>
          <a:p>
            <a:pPr lvl="0"/>
            <a:r>
              <a:rPr lang="en-US" dirty="0"/>
              <a:t>SUBHEAD OR NAME OF SCHOOL, DEPARTMENT, OR UNIT</a:t>
            </a:r>
          </a:p>
        </p:txBody>
      </p:sp>
    </p:spTree>
    <p:extLst>
      <p:ext uri="{BB962C8B-B14F-4D97-AF65-F5344CB8AC3E}">
        <p14:creationId xmlns:p14="http://schemas.microsoft.com/office/powerpoint/2010/main" val="125665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0" name="TextBox 9"/>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1" name="TextBox 10"/>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2274522"/>
            <a:ext cx="6802482" cy="656910"/>
          </a:xfrm>
        </p:spPr>
        <p:txBody>
          <a:bodyPr anchor="ctr">
            <a:noAutofit/>
          </a:bodyPr>
          <a:lstStyle>
            <a:lvl1pPr>
              <a:defRPr sz="4000"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031339"/>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dirty="0"/>
              <a:t>SECTION NUMBER OR SUBTITLE</a:t>
            </a:r>
          </a:p>
        </p:txBody>
      </p:sp>
      <p:sp>
        <p:nvSpPr>
          <p:cNvPr id="4" name="Rectangle 3"/>
          <p:cNvSpPr/>
          <p:nvPr userDrawn="1"/>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50F7077D-0B97-2CFD-0E9C-893B43442B57}"/>
              </a:ext>
            </a:extLst>
          </p:cNvPr>
          <p:cNvSpPr>
            <a:spLocks noGrp="1"/>
          </p:cNvSpPr>
          <p:nvPr>
            <p:ph type="sldNum" sz="quarter" idx="4"/>
          </p:nvPr>
        </p:nvSpPr>
        <p:spPr>
          <a:xfrm>
            <a:off x="6930666" y="4788679"/>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55A415B-95B9-4F9D-AAEC-6F71EDF6AC18}" type="slidenum">
              <a:rPr lang="en-US" smtClean="0"/>
              <a:pPr/>
              <a:t>‹#›</a:t>
            </a:fld>
            <a:endParaRPr lang="en-US" dirty="0"/>
          </a:p>
        </p:txBody>
      </p:sp>
    </p:spTree>
    <p:extLst>
      <p:ext uri="{BB962C8B-B14F-4D97-AF65-F5344CB8AC3E}">
        <p14:creationId xmlns:p14="http://schemas.microsoft.com/office/powerpoint/2010/main" val="345785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827" y="759070"/>
            <a:ext cx="8004391" cy="699065"/>
          </a:xfrm>
        </p:spPr>
        <p:txBody>
          <a:bodyPr>
            <a:normAutofit/>
          </a:bodyPr>
          <a:lstStyle>
            <a:lvl1pPr>
              <a:defRPr sz="3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957832"/>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9"/>
          <p:cNvSpPr>
            <a:spLocks noGrp="1"/>
          </p:cNvSpPr>
          <p:nvPr>
            <p:ph type="body" sz="quarter" idx="10" hasCustomPrompt="1"/>
          </p:nvPr>
        </p:nvSpPr>
        <p:spPr>
          <a:xfrm>
            <a:off x="4833956" y="284947"/>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4" name="TextBox 3"/>
          <p:cNvSpPr txBox="1"/>
          <p:nvPr userDrawn="1"/>
        </p:nvSpPr>
        <p:spPr>
          <a:xfrm>
            <a:off x="3556000" y="3541059"/>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629404"/>
            <a:ext cx="8015594" cy="281063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12" name="Group 11"/>
          <p:cNvGrpSpPr/>
          <p:nvPr userDrawn="1"/>
        </p:nvGrpSpPr>
        <p:grpSpPr>
          <a:xfrm>
            <a:off x="-30788" y="4661517"/>
            <a:ext cx="9228667" cy="528963"/>
            <a:chOff x="-30788" y="4661517"/>
            <a:chExt cx="9228667" cy="528963"/>
          </a:xfrm>
        </p:grpSpPr>
        <p:sp>
          <p:nvSpPr>
            <p:cNvPr id="14" name="Rectangle 1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368206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464386"/>
            <a:ext cx="4560579" cy="779318"/>
          </a:xfrm>
          <a:prstGeom prst="rect">
            <a:avLst/>
          </a:prstGeom>
        </p:spPr>
        <p:txBody>
          <a:bodyPr vert="horz" lIns="91440" tIns="45720" rIns="91440" bIns="45720" rtlCol="0" anchor="ctr">
            <a:noAutofit/>
          </a:bodyPr>
          <a:lstStyle>
            <a:lvl1pPr>
              <a:defRPr sz="3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25303" y="1629405"/>
            <a:ext cx="4560579" cy="2792362"/>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8" y="0"/>
            <a:ext cx="3570941" cy="4661517"/>
          </a:xfrm>
        </p:spPr>
        <p:txBody>
          <a:bodyPr/>
          <a:lstStyle/>
          <a:p>
            <a:r>
              <a:rPr lang="en-US"/>
              <a:t>Click icon to add picture</a:t>
            </a:r>
          </a:p>
        </p:txBody>
      </p:sp>
      <p:sp>
        <p:nvSpPr>
          <p:cNvPr id="17" name="Rectangle 16"/>
          <p:cNvSpPr/>
          <p:nvPr userDrawn="1"/>
        </p:nvSpPr>
        <p:spPr>
          <a:xfrm>
            <a:off x="0"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635303" y="4661517"/>
            <a:ext cx="387197" cy="528963"/>
            <a:chOff x="635303" y="4661517"/>
            <a:chExt cx="387197" cy="528963"/>
          </a:xfrm>
        </p:grpSpPr>
        <p:sp>
          <p:nvSpPr>
            <p:cNvPr id="11" name="Rectangle 10"/>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
        <p:nvSpPr>
          <p:cNvPr id="2" name="Slide Number Placeholder 3">
            <a:extLst>
              <a:ext uri="{FF2B5EF4-FFF2-40B4-BE49-F238E27FC236}">
                <a16:creationId xmlns:a16="http://schemas.microsoft.com/office/drawing/2014/main" id="{E9A4AC3F-47FA-330C-A985-E85A3280EDA6}"/>
              </a:ext>
            </a:extLst>
          </p:cNvPr>
          <p:cNvSpPr>
            <a:spLocks noGrp="1"/>
          </p:cNvSpPr>
          <p:nvPr>
            <p:ph type="sldNum" sz="quarter" idx="4"/>
          </p:nvPr>
        </p:nvSpPr>
        <p:spPr>
          <a:xfrm>
            <a:off x="6930666" y="4788679"/>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55A415B-95B9-4F9D-AAEC-6F71EDF6AC18}" type="slidenum">
              <a:rPr lang="en-US" smtClean="0"/>
              <a:pPr/>
              <a:t>‹#›</a:t>
            </a:fld>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8" y="759070"/>
            <a:ext cx="8004409" cy="699065"/>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8" y="1630404"/>
            <a:ext cx="8011069" cy="2818769"/>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ext Placeholder 19"/>
          <p:cNvSpPr>
            <a:spLocks noGrp="1"/>
          </p:cNvSpPr>
          <p:nvPr>
            <p:ph type="body" sz="quarter" idx="10" hasCustomPrompt="1"/>
          </p:nvPr>
        </p:nvSpPr>
        <p:spPr>
          <a:xfrm>
            <a:off x="4833956" y="284947"/>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23" name="Rectangle 22"/>
          <p:cNvSpPr/>
          <p:nvPr userDrawn="1"/>
        </p:nvSpPr>
        <p:spPr>
          <a:xfrm>
            <a:off x="0" y="957832"/>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30788" y="4661517"/>
            <a:ext cx="9228667" cy="528963"/>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72835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30124" y="464386"/>
            <a:ext cx="4560579" cy="779318"/>
          </a:xfrm>
          <a:prstGeom prst="rect">
            <a:avLst/>
          </a:prstGeom>
        </p:spPr>
        <p:txBody>
          <a:bodyPr vert="horz" lIns="91440" tIns="45720" rIns="91440" bIns="45720" rtlCol="0" anchor="ctr">
            <a:noAutofit/>
          </a:bodyPr>
          <a:lstStyle>
            <a:lvl1pPr>
              <a:defRPr sz="3000" b="1" i="0" spc="0">
                <a:solidFill>
                  <a:schemeClr val="bg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30124" y="1629404"/>
            <a:ext cx="4560579" cy="2801497"/>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chemeClr val="bg1"/>
                </a:solidFill>
                <a:latin typeface="Arial"/>
                <a:cs typeface="Arial"/>
              </a:defRPr>
            </a:lvl1pPr>
            <a:lvl2pPr marL="742950" indent="-285750">
              <a:lnSpc>
                <a:spcPct val="100000"/>
              </a:lnSpc>
              <a:buFont typeface="Arial"/>
              <a:buChar char="•"/>
              <a:defRPr sz="1800">
                <a:solidFill>
                  <a:schemeClr val="bg1"/>
                </a:solidFill>
                <a:latin typeface="Arial"/>
                <a:cs typeface="Arial"/>
              </a:defRPr>
            </a:lvl2pPr>
            <a:lvl3pPr marL="1143000" indent="-228600">
              <a:lnSpc>
                <a:spcPct val="100000"/>
              </a:lnSpc>
              <a:buFont typeface="Arial"/>
              <a:buChar char="•"/>
              <a:defRPr sz="1800">
                <a:solidFill>
                  <a:schemeClr val="bg1"/>
                </a:solidFill>
                <a:latin typeface="Arial"/>
                <a:cs typeface="Arial"/>
              </a:defRPr>
            </a:lvl3pPr>
            <a:lvl4pPr marL="1600200" indent="-228600">
              <a:lnSpc>
                <a:spcPct val="100000"/>
              </a:lnSpc>
              <a:buFont typeface="Arial"/>
              <a:buChar char="•"/>
              <a:defRPr sz="1800">
                <a:solidFill>
                  <a:schemeClr val="bg1"/>
                </a:solidFill>
                <a:latin typeface="Arial"/>
                <a:cs typeface="Arial"/>
              </a:defRPr>
            </a:lvl4pPr>
            <a:lvl5pPr marL="2057400" indent="-228600">
              <a:lnSpc>
                <a:spcPct val="100000"/>
              </a:lnSpc>
              <a:buFont typeface="Arial"/>
              <a:buChar char="•"/>
              <a:defRPr sz="18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64909" y="0"/>
            <a:ext cx="3570941" cy="5143500"/>
          </a:xfrm>
        </p:spPr>
        <p:txBody>
          <a:bodyPr/>
          <a:lstStyle/>
          <a:p>
            <a:r>
              <a:rPr lang="en-US"/>
              <a:t>Click icon to add picture</a:t>
            </a:r>
            <a:endParaRPr lang="en-US" dirty="0"/>
          </a:p>
        </p:txBody>
      </p:sp>
      <p:sp>
        <p:nvSpPr>
          <p:cNvPr id="13" name="Rectangle 12"/>
          <p:cNvSpPr/>
          <p:nvPr userDrawn="1"/>
        </p:nvSpPr>
        <p:spPr>
          <a:xfrm>
            <a:off x="-15847"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635303" y="4661517"/>
            <a:ext cx="387197" cy="528963"/>
            <a:chOff x="635303" y="4661517"/>
            <a:chExt cx="387197" cy="528963"/>
          </a:xfrm>
        </p:grpSpPr>
        <p:sp>
          <p:nvSpPr>
            <p:cNvPr id="12" name="Rectangle 11"/>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11433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8" name="Group 7"/>
          <p:cNvGrpSpPr/>
          <p:nvPr userDrawn="1"/>
        </p:nvGrpSpPr>
        <p:grpSpPr>
          <a:xfrm>
            <a:off x="-30788" y="4661517"/>
            <a:ext cx="9228667" cy="528963"/>
            <a:chOff x="-30788" y="4661517"/>
            <a:chExt cx="9228667" cy="528963"/>
          </a:xfrm>
        </p:grpSpPr>
        <p:sp>
          <p:nvSpPr>
            <p:cNvPr id="9" name="Rectangle 8"/>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2" name="TextBox 11"/>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31565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30788" y="4661517"/>
            <a:ext cx="9228667" cy="528963"/>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72703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536602" y="680397"/>
            <a:ext cx="7859185" cy="2721665"/>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dirty="0"/>
              <a:t>Click to edit Master text styles</a:t>
            </a:r>
          </a:p>
        </p:txBody>
      </p:sp>
      <p:sp>
        <p:nvSpPr>
          <p:cNvPr id="10" name="Rectangle 9"/>
          <p:cNvSpPr/>
          <p:nvPr userDrawn="1"/>
        </p:nvSpPr>
        <p:spPr>
          <a:xfrm>
            <a:off x="-15847" y="680397"/>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28D10E6-FF8A-CC4E-B6D5-BFBD2D0FEC82}"/>
              </a:ext>
            </a:extLst>
          </p:cNvPr>
          <p:cNvPicPr>
            <a:picLocks noChangeAspect="1"/>
          </p:cNvPicPr>
          <p:nvPr userDrawn="1"/>
        </p:nvPicPr>
        <p:blipFill rotWithShape="1">
          <a:blip r:embed="rId2"/>
          <a:srcRect l="11083" t="-148" r="-1556" b="28718"/>
          <a:stretch/>
        </p:blipFill>
        <p:spPr>
          <a:xfrm>
            <a:off x="1240484" y="4147274"/>
            <a:ext cx="4622227" cy="457200"/>
          </a:xfrm>
          <a:prstGeom prst="rect">
            <a:avLst/>
          </a:prstGeom>
        </p:spPr>
      </p:pic>
      <p:pic>
        <p:nvPicPr>
          <p:cNvPr id="13" name="Picture 12"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sp>
        <p:nvSpPr>
          <p:cNvPr id="2" name="Slide Number Placeholder 3">
            <a:extLst>
              <a:ext uri="{FF2B5EF4-FFF2-40B4-BE49-F238E27FC236}">
                <a16:creationId xmlns:a16="http://schemas.microsoft.com/office/drawing/2014/main" id="{A20C9367-43D5-F6F0-5BBE-D3FBCE3DC4BD}"/>
              </a:ext>
            </a:extLst>
          </p:cNvPr>
          <p:cNvSpPr>
            <a:spLocks noGrp="1"/>
          </p:cNvSpPr>
          <p:nvPr>
            <p:ph type="sldNum" sz="quarter" idx="4"/>
          </p:nvPr>
        </p:nvSpPr>
        <p:spPr>
          <a:xfrm>
            <a:off x="6930666" y="4788679"/>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55A415B-95B9-4F9D-AAEC-6F71EDF6AC18}" type="slidenum">
              <a:rPr lang="en-US" smtClean="0"/>
              <a:pPr/>
              <a:t>‹#›</a:t>
            </a:fld>
            <a:endParaRPr lang="en-US" dirty="0"/>
          </a:p>
        </p:txBody>
      </p:sp>
    </p:spTree>
    <p:extLst>
      <p:ext uri="{BB962C8B-B14F-4D97-AF65-F5344CB8AC3E}">
        <p14:creationId xmlns:p14="http://schemas.microsoft.com/office/powerpoint/2010/main" val="118966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634604"/>
            <a:ext cx="6802482"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61892" y="1589938"/>
            <a:ext cx="6802482" cy="32152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9A902A87-B199-92F5-AD21-5AE660DB3EA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55A415B-95B9-4F9D-AAEC-6F71EDF6AC18}"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9" r:id="rId1"/>
    <p:sldLayoutId id="2147493467" r:id="rId2"/>
    <p:sldLayoutId id="2147493472" r:id="rId3"/>
    <p:sldLayoutId id="2147493457" r:id="rId4"/>
    <p:sldLayoutId id="2147493456" r:id="rId5"/>
    <p:sldLayoutId id="2147493474" r:id="rId6"/>
    <p:sldLayoutId id="2147493475" r:id="rId7"/>
    <p:sldLayoutId id="2147493476" r:id="rId8"/>
    <p:sldLayoutId id="2147493477" r:id="rId9"/>
  </p:sldLayoutIdLst>
  <p:hf hdr="0" dt="0"/>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sv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68.svg"/><Relationship Id="rId4" Type="http://schemas.openxmlformats.org/officeDocument/2006/relationships/image" Target="../media/image75.sv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83.sv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5" Type="http://schemas.openxmlformats.org/officeDocument/2006/relationships/image" Target="../media/image90.svg"/><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21.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4.xml"/><Relationship Id="rId5" Type="http://schemas.openxmlformats.org/officeDocument/2006/relationships/image" Target="../media/image101.sv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image" Target="../media/image12.png"/><Relationship Id="rId16" Type="http://schemas.openxmlformats.org/officeDocument/2006/relationships/image" Target="../media/image26.jp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5" Type="http://schemas.openxmlformats.org/officeDocument/2006/relationships/image" Target="../media/image25.jp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sv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emf"/><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svg"/></Relationships>
</file>

<file path=ppt/slides/_rels/slide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93" y="2014503"/>
            <a:ext cx="7734221" cy="1114494"/>
          </a:xfrm>
        </p:spPr>
        <p:txBody>
          <a:bodyPr>
            <a:normAutofit fontScale="90000"/>
          </a:bodyPr>
          <a:lstStyle/>
          <a:p>
            <a:pPr algn="ctr" rtl="0">
              <a:lnSpc>
                <a:spcPct val="108000"/>
              </a:lnSpc>
              <a:spcAft>
                <a:spcPts val="792"/>
              </a:spcAft>
            </a:pPr>
            <a:r>
              <a:rPr lang="en-US" b="1" dirty="0">
                <a:effectLst/>
                <a:latin typeface="NewComputerModern10" panose="00000500000000000000" pitchFamily="50" charset="0"/>
              </a:rPr>
              <a:t>Development of entangled-</a:t>
            </a:r>
            <a:r>
              <a:rPr lang="en-US" dirty="0">
                <a:latin typeface="NewComputerModern10" panose="00000500000000000000" pitchFamily="50" charset="0"/>
              </a:rPr>
              <a:t>p</a:t>
            </a:r>
            <a:r>
              <a:rPr lang="en-US" b="1" dirty="0">
                <a:effectLst/>
                <a:latin typeface="NewComputerModern10" panose="00000500000000000000" pitchFamily="50" charset="0"/>
              </a:rPr>
              <a:t>robe scattering with neutrons</a:t>
            </a:r>
            <a:endParaRPr lang="en-US" dirty="0">
              <a:effectLst/>
              <a:latin typeface="NewComputerModern10" panose="00000500000000000000" pitchFamily="50" charset="0"/>
            </a:endParaRPr>
          </a:p>
        </p:txBody>
      </p:sp>
      <p:sp>
        <p:nvSpPr>
          <p:cNvPr id="3" name="Text Placeholder 2"/>
          <p:cNvSpPr>
            <a:spLocks noGrp="1"/>
          </p:cNvSpPr>
          <p:nvPr>
            <p:ph type="body" sz="quarter" idx="10"/>
          </p:nvPr>
        </p:nvSpPr>
        <p:spPr/>
        <p:txBody>
          <a:bodyPr/>
          <a:lstStyle/>
          <a:p>
            <a:r>
              <a:rPr lang="en-US" dirty="0">
                <a:latin typeface="NewComputerModern10" panose="00000500000000000000" pitchFamily="50" charset="0"/>
              </a:rPr>
              <a:t>INDIANA UNIVERSITY BLOOMINGTON</a:t>
            </a:r>
          </a:p>
        </p:txBody>
      </p:sp>
      <p:sp>
        <p:nvSpPr>
          <p:cNvPr id="4" name="Text Placeholder 3"/>
          <p:cNvSpPr>
            <a:spLocks noGrp="1"/>
          </p:cNvSpPr>
          <p:nvPr>
            <p:ph type="body" sz="quarter" idx="11"/>
          </p:nvPr>
        </p:nvSpPr>
        <p:spPr>
          <a:xfrm>
            <a:off x="791986" y="3387531"/>
            <a:ext cx="7560027" cy="252412"/>
          </a:xfrm>
        </p:spPr>
        <p:txBody>
          <a:bodyPr/>
          <a:lstStyle/>
          <a:p>
            <a:pPr algn="ctr"/>
            <a:r>
              <a:rPr lang="en-US" dirty="0">
                <a:solidFill>
                  <a:schemeClr val="bg1">
                    <a:lumMod val="95000"/>
                  </a:schemeClr>
                </a:solidFill>
                <a:latin typeface="NewComputerModern10" panose="00000500000000000000" pitchFamily="50" charset="0"/>
              </a:rPr>
              <a:t>UCANS11, Vancouver</a:t>
            </a:r>
          </a:p>
        </p:txBody>
      </p:sp>
      <p:sp>
        <p:nvSpPr>
          <p:cNvPr id="7" name="Text Placeholder 3">
            <a:extLst>
              <a:ext uri="{FF2B5EF4-FFF2-40B4-BE49-F238E27FC236}">
                <a16:creationId xmlns:a16="http://schemas.microsoft.com/office/drawing/2014/main" id="{B86E691C-F3EC-2EF5-7262-A4E3BDD998A2}"/>
              </a:ext>
            </a:extLst>
          </p:cNvPr>
          <p:cNvSpPr txBox="1">
            <a:spLocks/>
          </p:cNvSpPr>
          <p:nvPr/>
        </p:nvSpPr>
        <p:spPr>
          <a:xfrm>
            <a:off x="2728237" y="3845832"/>
            <a:ext cx="3339135" cy="252412"/>
          </a:xfrm>
          <a:prstGeom prst="rect">
            <a:avLst/>
          </a:prstGeom>
        </p:spPr>
        <p:txBody>
          <a:bodyPr vert="horz" lIns="91440" tIns="45720" rIns="91440" bIns="45720" rtlCol="0" anchor="ctr">
            <a:noAutofit/>
          </a:bodyPr>
          <a:lstStyle>
            <a:lvl1pPr marL="0" indent="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None/>
              <a:defRPr sz="1800" b="0" kern="1200" spc="0" baseline="0">
                <a:solidFill>
                  <a:srgbClr val="A6A6A6"/>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solidFill>
                  <a:schemeClr val="bg1">
                    <a:lumMod val="95000"/>
                  </a:schemeClr>
                </a:solidFill>
                <a:latin typeface="NewComputerModern10" panose="00000500000000000000" pitchFamily="50" charset="0"/>
              </a:rPr>
              <a:t>February 25</a:t>
            </a:r>
            <a:r>
              <a:rPr lang="en-US" baseline="30000" dirty="0">
                <a:solidFill>
                  <a:schemeClr val="bg1">
                    <a:lumMod val="95000"/>
                  </a:schemeClr>
                </a:solidFill>
                <a:latin typeface="NewComputerModern10" panose="00000500000000000000" pitchFamily="50" charset="0"/>
              </a:rPr>
              <a:t>th</a:t>
            </a:r>
            <a:r>
              <a:rPr lang="en-US" dirty="0">
                <a:solidFill>
                  <a:schemeClr val="bg1">
                    <a:lumMod val="95000"/>
                  </a:schemeClr>
                </a:solidFill>
                <a:latin typeface="NewComputerModern10" panose="00000500000000000000" pitchFamily="50" charset="0"/>
              </a:rPr>
              <a:t>, 2025</a:t>
            </a:r>
          </a:p>
        </p:txBody>
      </p:sp>
    </p:spTree>
    <p:extLst>
      <p:ext uri="{BB962C8B-B14F-4D97-AF65-F5344CB8AC3E}">
        <p14:creationId xmlns:p14="http://schemas.microsoft.com/office/powerpoint/2010/main" val="919017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D6C3D9-8426-D9E6-BE2C-525D37DE515D}"/>
              </a:ext>
            </a:extLst>
          </p:cNvPr>
          <p:cNvSpPr>
            <a:spLocks noGrp="1"/>
          </p:cNvSpPr>
          <p:nvPr>
            <p:ph type="sldNum" sz="quarter" idx="4"/>
          </p:nvPr>
        </p:nvSpPr>
        <p:spPr/>
        <p:txBody>
          <a:bodyPr/>
          <a:lstStyle/>
          <a:p>
            <a:fld id="{D55A415B-95B9-4F9D-AAEC-6F71EDF6AC18}" type="slidenum">
              <a:rPr lang="en-US" smtClean="0"/>
              <a:pPr/>
              <a:t>10</a:t>
            </a:fld>
            <a:endParaRPr lang="en-US" dirty="0"/>
          </a:p>
        </p:txBody>
      </p:sp>
      <p:pic>
        <p:nvPicPr>
          <p:cNvPr id="7" name="Picture 6" descr="A machine in a room&#10;&#10;Description automatically generated">
            <a:extLst>
              <a:ext uri="{FF2B5EF4-FFF2-40B4-BE49-F238E27FC236}">
                <a16:creationId xmlns:a16="http://schemas.microsoft.com/office/drawing/2014/main" id="{A02FEDF9-F0C4-253C-EED3-2C2F3C422946}"/>
              </a:ext>
            </a:extLst>
          </p:cNvPr>
          <p:cNvPicPr>
            <a:picLocks noChangeAspect="1"/>
          </p:cNvPicPr>
          <p:nvPr/>
        </p:nvPicPr>
        <p:blipFill>
          <a:blip r:embed="rId2"/>
          <a:stretch>
            <a:fillRect/>
          </a:stretch>
        </p:blipFill>
        <p:spPr>
          <a:xfrm flipH="1">
            <a:off x="639842" y="348037"/>
            <a:ext cx="7864316" cy="4167232"/>
          </a:xfrm>
          <a:prstGeom prst="rect">
            <a:avLst/>
          </a:prstGeom>
        </p:spPr>
      </p:pic>
      <p:pic>
        <p:nvPicPr>
          <p:cNvPr id="2" name="Picture 1" descr="A picture containing indoor, table, sitting, large&#10;&#10;Description automatically generated">
            <a:extLst>
              <a:ext uri="{FF2B5EF4-FFF2-40B4-BE49-F238E27FC236}">
                <a16:creationId xmlns:a16="http://schemas.microsoft.com/office/drawing/2014/main" id="{E8A57C81-61B8-75FE-52F4-9241B1FCCDFA}"/>
              </a:ext>
            </a:extLst>
          </p:cNvPr>
          <p:cNvPicPr>
            <a:picLocks noChangeAspect="1"/>
          </p:cNvPicPr>
          <p:nvPr/>
        </p:nvPicPr>
        <p:blipFill rotWithShape="1">
          <a:blip r:embed="rId3"/>
          <a:srcRect t="28675" r="156" b="19081"/>
          <a:stretch/>
        </p:blipFill>
        <p:spPr>
          <a:xfrm>
            <a:off x="3761108" y="3064669"/>
            <a:ext cx="4743050" cy="1861328"/>
          </a:xfrm>
          <a:prstGeom prst="rect">
            <a:avLst/>
          </a:prstGeom>
        </p:spPr>
      </p:pic>
      <p:cxnSp>
        <p:nvCxnSpPr>
          <p:cNvPr id="8" name="Straight Arrow Connector 7">
            <a:extLst>
              <a:ext uri="{FF2B5EF4-FFF2-40B4-BE49-F238E27FC236}">
                <a16:creationId xmlns:a16="http://schemas.microsoft.com/office/drawing/2014/main" id="{564AB2BA-3BB6-1658-8714-2E5C1BECC943}"/>
              </a:ext>
            </a:extLst>
          </p:cNvPr>
          <p:cNvCxnSpPr>
            <a:cxnSpLocks/>
          </p:cNvCxnSpPr>
          <p:nvPr/>
        </p:nvCxnSpPr>
        <p:spPr>
          <a:xfrm flipH="1" flipV="1">
            <a:off x="3814763" y="2321719"/>
            <a:ext cx="971550" cy="137160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5875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0EB1-8499-2E1B-1C8C-4D37FD81B2FA}"/>
            </a:ext>
          </a:extLst>
        </p:cNvPr>
        <p:cNvGrpSpPr/>
        <p:nvPr/>
      </p:nvGrpSpPr>
      <p:grpSpPr>
        <a:xfrm>
          <a:off x="0" y="0"/>
          <a:ext cx="0" cy="0"/>
          <a:chOff x="0" y="0"/>
          <a:chExt cx="0" cy="0"/>
        </a:xfrm>
      </p:grpSpPr>
      <p:pic>
        <p:nvPicPr>
          <p:cNvPr id="10" name="Picture 9" descr="A diagram of a diagram of a mathematical equation&#10;&#10;Description automatically generated with medium confidence">
            <a:extLst>
              <a:ext uri="{FF2B5EF4-FFF2-40B4-BE49-F238E27FC236}">
                <a16:creationId xmlns:a16="http://schemas.microsoft.com/office/drawing/2014/main" id="{59E4FC45-2918-67DF-F369-2B5B956DCDEF}"/>
              </a:ext>
            </a:extLst>
          </p:cNvPr>
          <p:cNvPicPr>
            <a:picLocks noChangeAspect="1"/>
          </p:cNvPicPr>
          <p:nvPr/>
        </p:nvPicPr>
        <p:blipFill>
          <a:blip r:embed="rId2"/>
          <a:stretch>
            <a:fillRect/>
          </a:stretch>
        </p:blipFill>
        <p:spPr>
          <a:xfrm>
            <a:off x="5391497" y="1519946"/>
            <a:ext cx="3078337" cy="2752985"/>
          </a:xfrm>
          <a:prstGeom prst="rect">
            <a:avLst/>
          </a:prstGeom>
        </p:spPr>
      </p:pic>
      <p:sp>
        <p:nvSpPr>
          <p:cNvPr id="2" name="Title 1">
            <a:extLst>
              <a:ext uri="{FF2B5EF4-FFF2-40B4-BE49-F238E27FC236}">
                <a16:creationId xmlns:a16="http://schemas.microsoft.com/office/drawing/2014/main" id="{E6FDBA6F-11CB-E8A0-68C3-C05A49C3FD98}"/>
              </a:ext>
            </a:extLst>
          </p:cNvPr>
          <p:cNvSpPr>
            <a:spLocks noGrp="1"/>
          </p:cNvSpPr>
          <p:nvPr>
            <p:ph type="title"/>
          </p:nvPr>
        </p:nvSpPr>
        <p:spPr>
          <a:xfrm>
            <a:off x="525303" y="464386"/>
            <a:ext cx="7562194" cy="779318"/>
          </a:xfrm>
        </p:spPr>
        <p:txBody>
          <a:bodyPr/>
          <a:lstStyle/>
          <a:p>
            <a:pPr algn="l" rtl="0">
              <a:lnSpc>
                <a:spcPct val="108000"/>
              </a:lnSpc>
              <a:spcAft>
                <a:spcPts val="792"/>
              </a:spcAft>
            </a:pPr>
            <a:r>
              <a:rPr lang="en-US" b="1" dirty="0">
                <a:effectLst/>
                <a:latin typeface="NewComputerModern10" panose="00000500000000000000" pitchFamily="50" charset="0"/>
              </a:rPr>
              <a:t>Follow up</a:t>
            </a:r>
            <a:r>
              <a:rPr lang="en-US" dirty="0">
                <a:latin typeface="NewComputerModern10" panose="00000500000000000000" pitchFamily="50" charset="0"/>
              </a:rPr>
              <a:t>s</a:t>
            </a:r>
            <a:r>
              <a:rPr lang="en-US" b="1" dirty="0">
                <a:effectLst/>
                <a:latin typeface="NewComputerModern10" panose="00000500000000000000" pitchFamily="50" charset="0"/>
              </a:rPr>
              <a:t>: </a:t>
            </a:r>
            <a:r>
              <a:rPr lang="en-US" dirty="0">
                <a:latin typeface="NewComputerModern10" panose="00000500000000000000" pitchFamily="50" charset="0"/>
              </a:rPr>
              <a:t>entanglement robustness</a:t>
            </a:r>
            <a:r>
              <a:rPr lang="en-US" b="1" dirty="0">
                <a:effectLst/>
                <a:latin typeface="NewComputerModern10" panose="00000500000000000000" pitchFamily="50" charset="0"/>
              </a:rPr>
              <a:t>?</a:t>
            </a:r>
            <a:endParaRPr lang="en-US" dirty="0">
              <a:effectLst/>
              <a:latin typeface="NewComputerModern10" panose="00000500000000000000" pitchFamily="50" charset="0"/>
            </a:endParaRPr>
          </a:p>
        </p:txBody>
      </p:sp>
      <p:sp>
        <p:nvSpPr>
          <p:cNvPr id="3" name="Content Placeholder 2">
            <a:extLst>
              <a:ext uri="{FF2B5EF4-FFF2-40B4-BE49-F238E27FC236}">
                <a16:creationId xmlns:a16="http://schemas.microsoft.com/office/drawing/2014/main" id="{F0902100-B156-7D4D-A18B-217E2DBB112B}"/>
              </a:ext>
            </a:extLst>
          </p:cNvPr>
          <p:cNvSpPr>
            <a:spLocks noGrp="1"/>
          </p:cNvSpPr>
          <p:nvPr>
            <p:ph idx="1"/>
          </p:nvPr>
        </p:nvSpPr>
        <p:spPr>
          <a:xfrm>
            <a:off x="525303" y="1568701"/>
            <a:ext cx="4668027" cy="3159274"/>
          </a:xfrm>
        </p:spPr>
        <p:txBody>
          <a:bodyPr>
            <a:normAutofit/>
          </a:bodyPr>
          <a:lstStyle/>
          <a:p>
            <a:pPr marL="800100" lvl="1" indent="-342900">
              <a:buFont typeface="+mj-lt"/>
              <a:buAutoNum type="arabicPeriod"/>
            </a:pPr>
            <a:r>
              <a:rPr lang="en-US" dirty="0">
                <a:latin typeface="NewComputerModern10" panose="00000500000000000000" pitchFamily="50" charset="0"/>
              </a:rPr>
              <a:t>Are the 2 paths still distinguishable when overlapping?</a:t>
            </a:r>
          </a:p>
          <a:p>
            <a:pPr marL="800100" lvl="1" indent="-342900">
              <a:buFont typeface="+mj-lt"/>
              <a:buAutoNum type="arabicPeriod"/>
            </a:pPr>
            <a:r>
              <a:rPr lang="en-US" dirty="0">
                <a:latin typeface="NewComputerModern10" panose="00000500000000000000" pitchFamily="50" charset="0"/>
              </a:rPr>
              <a:t>Does the wavepacket size affect the polarization?</a:t>
            </a:r>
          </a:p>
          <a:p>
            <a:pPr marL="800100" lvl="1" indent="-342900">
              <a:buFont typeface="+mj-lt"/>
              <a:buAutoNum type="arabicPeriod"/>
            </a:pPr>
            <a:r>
              <a:rPr lang="en-US" dirty="0">
                <a:latin typeface="NewComputerModern10" panose="00000500000000000000" pitchFamily="50" charset="0"/>
              </a:rPr>
              <a:t>Apply to magnetic samples?</a:t>
            </a:r>
          </a:p>
          <a:p>
            <a:pPr marL="800100" lvl="1" indent="-342900">
              <a:buFont typeface="+mj-lt"/>
              <a:buAutoNum type="arabicPeriod"/>
            </a:pPr>
            <a:r>
              <a:rPr lang="en-US" dirty="0">
                <a:latin typeface="NewComputerModern10" panose="00000500000000000000" pitchFamily="50" charset="0"/>
              </a:rPr>
              <a:t>Apply to thin multilayers?</a:t>
            </a:r>
          </a:p>
        </p:txBody>
      </p:sp>
      <p:sp>
        <p:nvSpPr>
          <p:cNvPr id="4" name="Slide Number Placeholder 3">
            <a:extLst>
              <a:ext uri="{FF2B5EF4-FFF2-40B4-BE49-F238E27FC236}">
                <a16:creationId xmlns:a16="http://schemas.microsoft.com/office/drawing/2014/main" id="{06CCCEBB-6FC1-E970-A781-2184C7FAC792}"/>
              </a:ext>
            </a:extLst>
          </p:cNvPr>
          <p:cNvSpPr>
            <a:spLocks noGrp="1"/>
          </p:cNvSpPr>
          <p:nvPr>
            <p:ph type="sldNum" sz="quarter" idx="4"/>
          </p:nvPr>
        </p:nvSpPr>
        <p:spPr/>
        <p:txBody>
          <a:bodyPr/>
          <a:lstStyle/>
          <a:p>
            <a:fld id="{D55A415B-95B9-4F9D-AAEC-6F71EDF6AC18}" type="slidenum">
              <a:rPr lang="en-US" smtClean="0"/>
              <a:pPr/>
              <a:t>11</a:t>
            </a:fld>
            <a:endParaRPr lang="en-US" dirty="0"/>
          </a:p>
        </p:txBody>
      </p:sp>
      <p:pic>
        <p:nvPicPr>
          <p:cNvPr id="6" name="Graphic 5">
            <a:extLst>
              <a:ext uri="{FF2B5EF4-FFF2-40B4-BE49-F238E27FC236}">
                <a16:creationId xmlns:a16="http://schemas.microsoft.com/office/drawing/2014/main" id="{40B63864-CF39-9722-C482-03963F4B23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4378" y="4523664"/>
            <a:ext cx="1204894" cy="259879"/>
          </a:xfrm>
          <a:prstGeom prst="rect">
            <a:avLst/>
          </a:prstGeom>
        </p:spPr>
      </p:pic>
    </p:spTree>
    <p:extLst>
      <p:ext uri="{BB962C8B-B14F-4D97-AF65-F5344CB8AC3E}">
        <p14:creationId xmlns:p14="http://schemas.microsoft.com/office/powerpoint/2010/main" val="3085269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A15BB-6435-F5F0-F88F-2261DCE6B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0A197-0D4E-26D2-3EEF-694B535C55FF}"/>
              </a:ext>
            </a:extLst>
          </p:cNvPr>
          <p:cNvSpPr>
            <a:spLocks noGrp="1"/>
          </p:cNvSpPr>
          <p:nvPr>
            <p:ph type="title"/>
          </p:nvPr>
        </p:nvSpPr>
        <p:spPr>
          <a:xfrm>
            <a:off x="525303" y="464386"/>
            <a:ext cx="7921976" cy="779318"/>
          </a:xfrm>
        </p:spPr>
        <p:txBody>
          <a:bodyPr/>
          <a:lstStyle/>
          <a:p>
            <a:pPr algn="l" rtl="0">
              <a:lnSpc>
                <a:spcPct val="108000"/>
              </a:lnSpc>
              <a:spcAft>
                <a:spcPts val="792"/>
              </a:spcAft>
            </a:pPr>
            <a:r>
              <a:rPr lang="en-US" dirty="0">
                <a:latin typeface="NewComputerModern10" panose="00000500000000000000" pitchFamily="50" charset="0"/>
              </a:rPr>
              <a:t>1. Overlap </a:t>
            </a:r>
            <a:r>
              <a:rPr lang="en-US" u="sng" dirty="0">
                <a:latin typeface="NewComputerModern10" panose="00000500000000000000" pitchFamily="50" charset="0"/>
              </a:rPr>
              <a:t>doesn’t</a:t>
            </a:r>
            <a:r>
              <a:rPr lang="en-US" dirty="0">
                <a:latin typeface="NewComputerModern10" panose="00000500000000000000" pitchFamily="50" charset="0"/>
              </a:rPr>
              <a:t> affect entanglement</a:t>
            </a:r>
            <a:endParaRPr lang="en-US" dirty="0">
              <a:effectLst/>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A1020DAB-6270-AD31-B942-BE95F80127E0}"/>
              </a:ext>
            </a:extLst>
          </p:cNvPr>
          <p:cNvSpPr>
            <a:spLocks noGrp="1"/>
          </p:cNvSpPr>
          <p:nvPr>
            <p:ph type="sldNum" sz="quarter" idx="4"/>
          </p:nvPr>
        </p:nvSpPr>
        <p:spPr/>
        <p:txBody>
          <a:bodyPr/>
          <a:lstStyle/>
          <a:p>
            <a:fld id="{D55A415B-95B9-4F9D-AAEC-6F71EDF6AC18}" type="slidenum">
              <a:rPr lang="en-US" smtClean="0"/>
              <a:pPr/>
              <a:t>12</a:t>
            </a:fld>
            <a:endParaRPr lang="en-US" dirty="0"/>
          </a:p>
        </p:txBody>
      </p:sp>
      <p:sp>
        <p:nvSpPr>
          <p:cNvPr id="12" name="TextBox 11">
            <a:extLst>
              <a:ext uri="{FF2B5EF4-FFF2-40B4-BE49-F238E27FC236}">
                <a16:creationId xmlns:a16="http://schemas.microsoft.com/office/drawing/2014/main" id="{2A972A68-23A5-151D-4632-0B2EDC7DAB68}"/>
              </a:ext>
            </a:extLst>
          </p:cNvPr>
          <p:cNvSpPr txBox="1"/>
          <p:nvPr/>
        </p:nvSpPr>
        <p:spPr>
          <a:xfrm>
            <a:off x="4516395" y="4649149"/>
            <a:ext cx="3930884" cy="369332"/>
          </a:xfrm>
          <a:prstGeom prst="rect">
            <a:avLst/>
          </a:prstGeom>
          <a:noFill/>
        </p:spPr>
        <p:txBody>
          <a:bodyPr wrap="none" rtlCol="0">
            <a:spAutoFit/>
          </a:bodyPr>
          <a:lstStyle/>
          <a:p>
            <a:r>
              <a:rPr lang="en-US" dirty="0">
                <a:latin typeface="NewComputerModern10" panose="00000500000000000000" pitchFamily="50" charset="0"/>
              </a:rPr>
              <a:t>S. Kuhn, </a:t>
            </a:r>
            <a:r>
              <a:rPr lang="en-US" i="1" dirty="0">
                <a:latin typeface="NewComputerModern10" panose="00000500000000000000" pitchFamily="50" charset="0"/>
              </a:rPr>
              <a:t>Phys. Rev. Res.,</a:t>
            </a:r>
            <a:r>
              <a:rPr lang="en-US" b="1" dirty="0">
                <a:latin typeface="NewComputerModern10" panose="00000500000000000000" pitchFamily="50" charset="0"/>
              </a:rPr>
              <a:t> 3</a:t>
            </a:r>
            <a:r>
              <a:rPr lang="en-US" dirty="0">
                <a:latin typeface="NewComputerModern10" panose="00000500000000000000" pitchFamily="50" charset="0"/>
              </a:rPr>
              <a:t>, 2,</a:t>
            </a:r>
            <a:r>
              <a:rPr lang="en-US" b="1" dirty="0">
                <a:latin typeface="NewComputerModern10" panose="00000500000000000000" pitchFamily="50" charset="0"/>
              </a:rPr>
              <a:t> </a:t>
            </a:r>
            <a:r>
              <a:rPr lang="en-US" dirty="0">
                <a:latin typeface="NewComputerModern10" panose="00000500000000000000" pitchFamily="50" charset="0"/>
              </a:rPr>
              <a:t>2021</a:t>
            </a:r>
          </a:p>
        </p:txBody>
      </p:sp>
      <p:grpSp>
        <p:nvGrpSpPr>
          <p:cNvPr id="19" name="Group 18">
            <a:extLst>
              <a:ext uri="{FF2B5EF4-FFF2-40B4-BE49-F238E27FC236}">
                <a16:creationId xmlns:a16="http://schemas.microsoft.com/office/drawing/2014/main" id="{1C576164-3C1F-29DB-D957-7AC1B28C4855}"/>
              </a:ext>
            </a:extLst>
          </p:cNvPr>
          <p:cNvGrpSpPr/>
          <p:nvPr/>
        </p:nvGrpSpPr>
        <p:grpSpPr>
          <a:xfrm>
            <a:off x="393054" y="1243704"/>
            <a:ext cx="5195386" cy="3358011"/>
            <a:chOff x="393054" y="1109816"/>
            <a:chExt cx="5195386" cy="3358011"/>
          </a:xfrm>
        </p:grpSpPr>
        <p:grpSp>
          <p:nvGrpSpPr>
            <p:cNvPr id="9" name="Group 8">
              <a:extLst>
                <a:ext uri="{FF2B5EF4-FFF2-40B4-BE49-F238E27FC236}">
                  <a16:creationId xmlns:a16="http://schemas.microsoft.com/office/drawing/2014/main" id="{E98A9560-67D1-AFF0-9144-7B5ED78E3F97}"/>
                </a:ext>
              </a:extLst>
            </p:cNvPr>
            <p:cNvGrpSpPr>
              <a:grpSpLocks noChangeAspect="1"/>
            </p:cNvGrpSpPr>
            <p:nvPr/>
          </p:nvGrpSpPr>
          <p:grpSpPr>
            <a:xfrm>
              <a:off x="393054" y="1109816"/>
              <a:ext cx="5195386" cy="2080637"/>
              <a:chOff x="4464698" y="1324562"/>
              <a:chExt cx="4153999" cy="1569429"/>
            </a:xfrm>
          </p:grpSpPr>
          <p:pic>
            <p:nvPicPr>
              <p:cNvPr id="6" name="Picture 5">
                <a:extLst>
                  <a:ext uri="{FF2B5EF4-FFF2-40B4-BE49-F238E27FC236}">
                    <a16:creationId xmlns:a16="http://schemas.microsoft.com/office/drawing/2014/main" id="{D4C5F038-34DF-7DC5-CF16-C66771AA59E1}"/>
                  </a:ext>
                </a:extLst>
              </p:cNvPr>
              <p:cNvPicPr>
                <a:picLocks noChangeAspect="1"/>
              </p:cNvPicPr>
              <p:nvPr/>
            </p:nvPicPr>
            <p:blipFill>
              <a:blip r:embed="rId2"/>
              <a:stretch>
                <a:fillRect/>
              </a:stretch>
            </p:blipFill>
            <p:spPr>
              <a:xfrm>
                <a:off x="4464698" y="1324562"/>
                <a:ext cx="4153999" cy="874941"/>
              </a:xfrm>
              <a:prstGeom prst="rect">
                <a:avLst/>
              </a:prstGeom>
            </p:spPr>
          </p:pic>
          <p:pic>
            <p:nvPicPr>
              <p:cNvPr id="8" name="Picture 7">
                <a:extLst>
                  <a:ext uri="{FF2B5EF4-FFF2-40B4-BE49-F238E27FC236}">
                    <a16:creationId xmlns:a16="http://schemas.microsoft.com/office/drawing/2014/main" id="{642F36F6-9E0A-34DA-4A75-6C6B01D9A884}"/>
                  </a:ext>
                </a:extLst>
              </p:cNvPr>
              <p:cNvPicPr>
                <a:picLocks noChangeAspect="1"/>
              </p:cNvPicPr>
              <p:nvPr/>
            </p:nvPicPr>
            <p:blipFill>
              <a:blip r:embed="rId3"/>
              <a:stretch>
                <a:fillRect/>
              </a:stretch>
            </p:blipFill>
            <p:spPr>
              <a:xfrm>
                <a:off x="5308342" y="2249509"/>
                <a:ext cx="2787218" cy="644482"/>
              </a:xfrm>
              <a:prstGeom prst="rect">
                <a:avLst/>
              </a:prstGeom>
            </p:spPr>
          </p:pic>
        </p:grpSp>
        <p:pic>
          <p:nvPicPr>
            <p:cNvPr id="18" name="Picture 17">
              <a:extLst>
                <a:ext uri="{FF2B5EF4-FFF2-40B4-BE49-F238E27FC236}">
                  <a16:creationId xmlns:a16="http://schemas.microsoft.com/office/drawing/2014/main" id="{6B343C53-91EA-4087-E1B9-CEBAF82A6D99}"/>
                </a:ext>
              </a:extLst>
            </p:cNvPr>
            <p:cNvPicPr>
              <a:picLocks noChangeAspect="1"/>
            </p:cNvPicPr>
            <p:nvPr/>
          </p:nvPicPr>
          <p:blipFill>
            <a:blip r:embed="rId4"/>
            <a:stretch>
              <a:fillRect/>
            </a:stretch>
          </p:blipFill>
          <p:spPr>
            <a:xfrm>
              <a:off x="625426" y="2336045"/>
              <a:ext cx="4656261" cy="2131782"/>
            </a:xfrm>
            <a:prstGeom prst="rect">
              <a:avLst/>
            </a:prstGeom>
          </p:spPr>
        </p:pic>
      </p:grpSp>
      <p:pic>
        <p:nvPicPr>
          <p:cNvPr id="3" name="Picture 2">
            <a:extLst>
              <a:ext uri="{FF2B5EF4-FFF2-40B4-BE49-F238E27FC236}">
                <a16:creationId xmlns:a16="http://schemas.microsoft.com/office/drawing/2014/main" id="{A2EA17D0-8C1F-7ED2-B0D2-1F11A98EB923}"/>
              </a:ext>
            </a:extLst>
          </p:cNvPr>
          <p:cNvPicPr>
            <a:picLocks noChangeAspect="1"/>
          </p:cNvPicPr>
          <p:nvPr/>
        </p:nvPicPr>
        <p:blipFill>
          <a:blip r:embed="rId5"/>
          <a:stretch>
            <a:fillRect/>
          </a:stretch>
        </p:blipFill>
        <p:spPr>
          <a:xfrm>
            <a:off x="5695339" y="1623809"/>
            <a:ext cx="3055607" cy="2275987"/>
          </a:xfrm>
          <a:prstGeom prst="rect">
            <a:avLst/>
          </a:prstGeom>
        </p:spPr>
      </p:pic>
      <p:sp>
        <p:nvSpPr>
          <p:cNvPr id="5" name="Rectangle 4">
            <a:extLst>
              <a:ext uri="{FF2B5EF4-FFF2-40B4-BE49-F238E27FC236}">
                <a16:creationId xmlns:a16="http://schemas.microsoft.com/office/drawing/2014/main" id="{39AA464C-E1A7-B8FA-89F9-B865C9936AA2}"/>
              </a:ext>
            </a:extLst>
          </p:cNvPr>
          <p:cNvSpPr/>
          <p:nvPr/>
        </p:nvSpPr>
        <p:spPr>
          <a:xfrm>
            <a:off x="5588440" y="1291139"/>
            <a:ext cx="3303431" cy="2883032"/>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49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746BD-EABA-3C11-7731-8D6933959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B30EF-7F96-DBD6-418F-4DF7D2C0596E}"/>
              </a:ext>
            </a:extLst>
          </p:cNvPr>
          <p:cNvSpPr>
            <a:spLocks noGrp="1"/>
          </p:cNvSpPr>
          <p:nvPr>
            <p:ph type="title"/>
          </p:nvPr>
        </p:nvSpPr>
        <p:spPr>
          <a:xfrm>
            <a:off x="525303" y="464386"/>
            <a:ext cx="7858756" cy="779318"/>
          </a:xfrm>
        </p:spPr>
        <p:txBody>
          <a:bodyPr/>
          <a:lstStyle/>
          <a:p>
            <a:pPr algn="l" rtl="0">
              <a:lnSpc>
                <a:spcPct val="108000"/>
              </a:lnSpc>
              <a:spcAft>
                <a:spcPts val="792"/>
              </a:spcAft>
            </a:pPr>
            <a:r>
              <a:rPr lang="en-US" b="1" dirty="0">
                <a:effectLst/>
                <a:latin typeface="NewComputerModern10" panose="00000500000000000000" pitchFamily="50" charset="0"/>
              </a:rPr>
              <a:t>2. Verifying the </a:t>
            </a:r>
            <a:r>
              <a:rPr lang="en-US" dirty="0">
                <a:latin typeface="NewComputerModern10" panose="00000500000000000000" pitchFamily="50" charset="0"/>
              </a:rPr>
              <a:t>2-path model</a:t>
            </a:r>
            <a:endParaRPr lang="en-US" dirty="0">
              <a:effectLst/>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2B2657E6-1135-76FA-7E77-318155DA3201}"/>
              </a:ext>
            </a:extLst>
          </p:cNvPr>
          <p:cNvSpPr>
            <a:spLocks noGrp="1"/>
          </p:cNvSpPr>
          <p:nvPr>
            <p:ph type="sldNum" sz="quarter" idx="4"/>
          </p:nvPr>
        </p:nvSpPr>
        <p:spPr/>
        <p:txBody>
          <a:bodyPr/>
          <a:lstStyle/>
          <a:p>
            <a:fld id="{D55A415B-95B9-4F9D-AAEC-6F71EDF6AC18}" type="slidenum">
              <a:rPr lang="en-US" smtClean="0"/>
              <a:pPr/>
              <a:t>13</a:t>
            </a:fld>
            <a:endParaRPr lang="en-US" dirty="0"/>
          </a:p>
        </p:txBody>
      </p:sp>
      <p:pic>
        <p:nvPicPr>
          <p:cNvPr id="10" name="Picture 9">
            <a:extLst>
              <a:ext uri="{FF2B5EF4-FFF2-40B4-BE49-F238E27FC236}">
                <a16:creationId xmlns:a16="http://schemas.microsoft.com/office/drawing/2014/main" id="{4A09A2E3-C9BB-BFFC-D60A-BA33B2DF191B}"/>
              </a:ext>
            </a:extLst>
          </p:cNvPr>
          <p:cNvPicPr>
            <a:picLocks noChangeAspect="1"/>
          </p:cNvPicPr>
          <p:nvPr/>
        </p:nvPicPr>
        <p:blipFill>
          <a:blip r:embed="rId2"/>
          <a:stretch>
            <a:fillRect/>
          </a:stretch>
        </p:blipFill>
        <p:spPr>
          <a:xfrm>
            <a:off x="1402750" y="2960415"/>
            <a:ext cx="3434427" cy="2129527"/>
          </a:xfrm>
          <a:prstGeom prst="rect">
            <a:avLst/>
          </a:prstGeom>
        </p:spPr>
      </p:pic>
      <p:pic>
        <p:nvPicPr>
          <p:cNvPr id="18" name="Graphic 17">
            <a:extLst>
              <a:ext uri="{FF2B5EF4-FFF2-40B4-BE49-F238E27FC236}">
                <a16:creationId xmlns:a16="http://schemas.microsoft.com/office/drawing/2014/main" id="{27102814-1E1F-A6E7-52A6-F804522AA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5536" y="1231964"/>
            <a:ext cx="3014998" cy="356939"/>
          </a:xfrm>
          <a:prstGeom prst="rect">
            <a:avLst/>
          </a:prstGeom>
        </p:spPr>
      </p:pic>
      <p:pic>
        <p:nvPicPr>
          <p:cNvPr id="22" name="Graphic 21">
            <a:extLst>
              <a:ext uri="{FF2B5EF4-FFF2-40B4-BE49-F238E27FC236}">
                <a16:creationId xmlns:a16="http://schemas.microsoft.com/office/drawing/2014/main" id="{736CA72C-7645-AE6C-7138-C523DF9EE6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7689" y="2316195"/>
            <a:ext cx="2770692" cy="384600"/>
          </a:xfrm>
          <a:prstGeom prst="rect">
            <a:avLst/>
          </a:prstGeom>
        </p:spPr>
      </p:pic>
      <p:sp>
        <p:nvSpPr>
          <p:cNvPr id="23" name="TextBox 22">
            <a:extLst>
              <a:ext uri="{FF2B5EF4-FFF2-40B4-BE49-F238E27FC236}">
                <a16:creationId xmlns:a16="http://schemas.microsoft.com/office/drawing/2014/main" id="{B2B764F7-05E0-F76A-FFC2-282B7E19A236}"/>
              </a:ext>
            </a:extLst>
          </p:cNvPr>
          <p:cNvSpPr txBox="1"/>
          <p:nvPr/>
        </p:nvSpPr>
        <p:spPr>
          <a:xfrm>
            <a:off x="4994336" y="4456872"/>
            <a:ext cx="3872659" cy="369332"/>
          </a:xfrm>
          <a:prstGeom prst="rect">
            <a:avLst/>
          </a:prstGeom>
          <a:noFill/>
        </p:spPr>
        <p:txBody>
          <a:bodyPr wrap="square" rtlCol="0">
            <a:spAutoFit/>
          </a:bodyPr>
          <a:lstStyle/>
          <a:p>
            <a:r>
              <a:rPr lang="en-US" dirty="0">
                <a:latin typeface="NewComputerModern10" panose="00000500000000000000" pitchFamily="50" charset="0"/>
              </a:rPr>
              <a:t>S. McKay, </a:t>
            </a:r>
            <a:r>
              <a:rPr lang="en-US" i="1" dirty="0">
                <a:latin typeface="NewComputerModern10" panose="00000500000000000000" pitchFamily="50" charset="0"/>
              </a:rPr>
              <a:t>PRA, </a:t>
            </a:r>
            <a:r>
              <a:rPr lang="en-US" b="1" dirty="0">
                <a:latin typeface="NewComputerModern10" panose="00000500000000000000" pitchFamily="50" charset="0"/>
              </a:rPr>
              <a:t>109, </a:t>
            </a:r>
            <a:r>
              <a:rPr lang="en-US" dirty="0">
                <a:latin typeface="NewComputerModern10" panose="00000500000000000000" pitchFamily="50" charset="0"/>
              </a:rPr>
              <a:t>042420, 2024</a:t>
            </a:r>
          </a:p>
        </p:txBody>
      </p:sp>
      <p:pic>
        <p:nvPicPr>
          <p:cNvPr id="26" name="Picture 25">
            <a:extLst>
              <a:ext uri="{FF2B5EF4-FFF2-40B4-BE49-F238E27FC236}">
                <a16:creationId xmlns:a16="http://schemas.microsoft.com/office/drawing/2014/main" id="{5695B98E-0E40-BE75-D0C2-3D79BDD74030}"/>
              </a:ext>
            </a:extLst>
          </p:cNvPr>
          <p:cNvPicPr>
            <a:picLocks noChangeAspect="1"/>
          </p:cNvPicPr>
          <p:nvPr/>
        </p:nvPicPr>
        <p:blipFill rotWithShape="1">
          <a:blip r:embed="rId7"/>
          <a:srcRect l="939"/>
          <a:stretch/>
        </p:blipFill>
        <p:spPr>
          <a:xfrm>
            <a:off x="5829460" y="3212088"/>
            <a:ext cx="2498725" cy="1015058"/>
          </a:xfrm>
          <a:prstGeom prst="rect">
            <a:avLst/>
          </a:prstGeom>
        </p:spPr>
      </p:pic>
      <p:grpSp>
        <p:nvGrpSpPr>
          <p:cNvPr id="5" name="Group 4">
            <a:extLst>
              <a:ext uri="{FF2B5EF4-FFF2-40B4-BE49-F238E27FC236}">
                <a16:creationId xmlns:a16="http://schemas.microsoft.com/office/drawing/2014/main" id="{D6103533-FACE-8A75-F465-716CE8A64701}"/>
              </a:ext>
            </a:extLst>
          </p:cNvPr>
          <p:cNvGrpSpPr/>
          <p:nvPr/>
        </p:nvGrpSpPr>
        <p:grpSpPr>
          <a:xfrm>
            <a:off x="167996" y="1176084"/>
            <a:ext cx="5075040" cy="1865566"/>
            <a:chOff x="167996" y="1176084"/>
            <a:chExt cx="5075040" cy="1865566"/>
          </a:xfrm>
        </p:grpSpPr>
        <p:pic>
          <p:nvPicPr>
            <p:cNvPr id="8" name="Picture 7">
              <a:extLst>
                <a:ext uri="{FF2B5EF4-FFF2-40B4-BE49-F238E27FC236}">
                  <a16:creationId xmlns:a16="http://schemas.microsoft.com/office/drawing/2014/main" id="{DEC28A36-109D-76BD-D51E-4C194FB0B60C}"/>
                </a:ext>
              </a:extLst>
            </p:cNvPr>
            <p:cNvPicPr>
              <a:picLocks noChangeAspect="1"/>
            </p:cNvPicPr>
            <p:nvPr/>
          </p:nvPicPr>
          <p:blipFill>
            <a:blip r:embed="rId8"/>
            <a:stretch>
              <a:fillRect/>
            </a:stretch>
          </p:blipFill>
          <p:spPr>
            <a:xfrm>
              <a:off x="174463" y="1181100"/>
              <a:ext cx="5068573" cy="1860550"/>
            </a:xfrm>
            <a:prstGeom prst="rect">
              <a:avLst/>
            </a:prstGeom>
          </p:spPr>
        </p:pic>
        <p:sp>
          <p:nvSpPr>
            <p:cNvPr id="3" name="Rectangle 2">
              <a:extLst>
                <a:ext uri="{FF2B5EF4-FFF2-40B4-BE49-F238E27FC236}">
                  <a16:creationId xmlns:a16="http://schemas.microsoft.com/office/drawing/2014/main" id="{3D91523F-CE0C-E0EB-005B-8E885C868B5A}"/>
                </a:ext>
              </a:extLst>
            </p:cNvPr>
            <p:cNvSpPr/>
            <p:nvPr/>
          </p:nvSpPr>
          <p:spPr>
            <a:xfrm>
              <a:off x="167996" y="1176084"/>
              <a:ext cx="304800" cy="297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841D1F37-ADB4-9DFF-4292-FE21A79D3230}"/>
              </a:ext>
            </a:extLst>
          </p:cNvPr>
          <p:cNvSpPr/>
          <p:nvPr/>
        </p:nvSpPr>
        <p:spPr>
          <a:xfrm>
            <a:off x="1315638" y="2960415"/>
            <a:ext cx="3678697" cy="2095515"/>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D610505-5BEF-9A27-998E-725B824C8FDF}"/>
              </a:ext>
            </a:extLst>
          </p:cNvPr>
          <p:cNvGrpSpPr/>
          <p:nvPr/>
        </p:nvGrpSpPr>
        <p:grpSpPr>
          <a:xfrm>
            <a:off x="5978647" y="1636935"/>
            <a:ext cx="2138303" cy="369332"/>
            <a:chOff x="5829461" y="1710873"/>
            <a:chExt cx="2138303" cy="369332"/>
          </a:xfrm>
        </p:grpSpPr>
        <p:sp>
          <p:nvSpPr>
            <p:cNvPr id="7" name="TextBox 6">
              <a:extLst>
                <a:ext uri="{FF2B5EF4-FFF2-40B4-BE49-F238E27FC236}">
                  <a16:creationId xmlns:a16="http://schemas.microsoft.com/office/drawing/2014/main" id="{56442D3C-044D-40D9-28BF-F6AFEA53DC0A}"/>
                </a:ext>
              </a:extLst>
            </p:cNvPr>
            <p:cNvSpPr txBox="1"/>
            <p:nvPr/>
          </p:nvSpPr>
          <p:spPr>
            <a:xfrm>
              <a:off x="5829461" y="1710873"/>
              <a:ext cx="1989647" cy="369332"/>
            </a:xfrm>
            <a:prstGeom prst="rect">
              <a:avLst/>
            </a:prstGeom>
            <a:noFill/>
          </p:spPr>
          <p:txBody>
            <a:bodyPr wrap="none" rtlCol="0">
              <a:spAutoFit/>
            </a:bodyPr>
            <a:lstStyle/>
            <a:p>
              <a:r>
                <a:rPr lang="en-US" b="1" dirty="0">
                  <a:latin typeface="NewComputerModern10" panose="00000500000000000000" pitchFamily="50" charset="0"/>
                </a:rPr>
                <a:t>Independent </a:t>
              </a:r>
              <a:r>
                <a:rPr lang="en-US" dirty="0">
                  <a:latin typeface="NewComputerModern10" panose="00000500000000000000" pitchFamily="50" charset="0"/>
                </a:rPr>
                <a:t>of </a:t>
              </a:r>
            </a:p>
          </p:txBody>
        </p:sp>
        <p:pic>
          <p:nvPicPr>
            <p:cNvPr id="9" name="Graphic 8">
              <a:extLst>
                <a:ext uri="{FF2B5EF4-FFF2-40B4-BE49-F238E27FC236}">
                  <a16:creationId xmlns:a16="http://schemas.microsoft.com/office/drawing/2014/main" id="{02EEF274-3D30-6EB7-BF44-6D1E835F6FE3}"/>
                </a:ext>
              </a:extLst>
            </p:cNvPr>
            <p:cNvPicPr>
              <a:picLocks noChangeAspect="1"/>
            </p:cNvPicPr>
            <p:nvPr/>
          </p:nvPicPr>
          <p:blipFill>
            <a:blip r:embed="rId9">
              <a:extLst>
                <a:ext uri="{96DAC541-7B7A-43D3-8B79-37D633B846F1}">
                  <asvg:svgBlip xmlns:asvg="http://schemas.microsoft.com/office/drawing/2016/SVG/main" r:embed="rId10"/>
                </a:ext>
              </a:extLst>
            </a:blip>
            <a:srcRect l="75325"/>
            <a:stretch/>
          </p:blipFill>
          <p:spPr>
            <a:xfrm>
              <a:off x="7670452" y="1779838"/>
              <a:ext cx="297312" cy="259879"/>
            </a:xfrm>
            <a:prstGeom prst="rect">
              <a:avLst/>
            </a:prstGeom>
          </p:spPr>
        </p:pic>
      </p:grpSp>
      <p:grpSp>
        <p:nvGrpSpPr>
          <p:cNvPr id="19" name="Group 18">
            <a:extLst>
              <a:ext uri="{FF2B5EF4-FFF2-40B4-BE49-F238E27FC236}">
                <a16:creationId xmlns:a16="http://schemas.microsoft.com/office/drawing/2014/main" id="{2D3CE41E-22D5-7536-7406-65B29DC83CCF}"/>
              </a:ext>
            </a:extLst>
          </p:cNvPr>
          <p:cNvGrpSpPr/>
          <p:nvPr/>
        </p:nvGrpSpPr>
        <p:grpSpPr>
          <a:xfrm>
            <a:off x="6289615" y="2713878"/>
            <a:ext cx="1724728" cy="369332"/>
            <a:chOff x="5580017" y="2734573"/>
            <a:chExt cx="1724728" cy="369332"/>
          </a:xfrm>
        </p:grpSpPr>
        <p:sp>
          <p:nvSpPr>
            <p:cNvPr id="13" name="TextBox 12">
              <a:extLst>
                <a:ext uri="{FF2B5EF4-FFF2-40B4-BE49-F238E27FC236}">
                  <a16:creationId xmlns:a16="http://schemas.microsoft.com/office/drawing/2014/main" id="{566B91C8-C887-9DDA-4E1E-4F21899A4212}"/>
                </a:ext>
              </a:extLst>
            </p:cNvPr>
            <p:cNvSpPr txBox="1"/>
            <p:nvPr/>
          </p:nvSpPr>
          <p:spPr>
            <a:xfrm>
              <a:off x="5580017" y="2734573"/>
              <a:ext cx="1576072" cy="369332"/>
            </a:xfrm>
            <a:prstGeom prst="rect">
              <a:avLst/>
            </a:prstGeom>
            <a:noFill/>
          </p:spPr>
          <p:txBody>
            <a:bodyPr wrap="none" rtlCol="0">
              <a:spAutoFit/>
            </a:bodyPr>
            <a:lstStyle/>
            <a:p>
              <a:r>
                <a:rPr lang="en-US" b="1" dirty="0">
                  <a:latin typeface="NewComputerModern10" panose="00000500000000000000" pitchFamily="50" charset="0"/>
                </a:rPr>
                <a:t>Depends</a:t>
              </a:r>
              <a:r>
                <a:rPr lang="en-US" dirty="0">
                  <a:latin typeface="NewComputerModern10" panose="00000500000000000000" pitchFamily="50" charset="0"/>
                </a:rPr>
                <a:t> on </a:t>
              </a:r>
            </a:p>
          </p:txBody>
        </p:sp>
        <p:pic>
          <p:nvPicPr>
            <p:cNvPr id="16" name="Graphic 15">
              <a:extLst>
                <a:ext uri="{FF2B5EF4-FFF2-40B4-BE49-F238E27FC236}">
                  <a16:creationId xmlns:a16="http://schemas.microsoft.com/office/drawing/2014/main" id="{F4975D32-2CF9-9C9C-BB46-71B2F1085C1B}"/>
                </a:ext>
              </a:extLst>
            </p:cNvPr>
            <p:cNvPicPr>
              <a:picLocks noChangeAspect="1"/>
            </p:cNvPicPr>
            <p:nvPr/>
          </p:nvPicPr>
          <p:blipFill>
            <a:blip r:embed="rId9">
              <a:extLst>
                <a:ext uri="{96DAC541-7B7A-43D3-8B79-37D633B846F1}">
                  <asvg:svgBlip xmlns:asvg="http://schemas.microsoft.com/office/drawing/2016/SVG/main" r:embed="rId10"/>
                </a:ext>
              </a:extLst>
            </a:blip>
            <a:srcRect l="75325"/>
            <a:stretch/>
          </p:blipFill>
          <p:spPr>
            <a:xfrm>
              <a:off x="7007433" y="2802119"/>
              <a:ext cx="297312" cy="259879"/>
            </a:xfrm>
            <a:prstGeom prst="rect">
              <a:avLst/>
            </a:prstGeom>
          </p:spPr>
        </p:pic>
      </p:grpSp>
      <p:pic>
        <p:nvPicPr>
          <p:cNvPr id="20" name="Graphic 19">
            <a:extLst>
              <a:ext uri="{FF2B5EF4-FFF2-40B4-BE49-F238E27FC236}">
                <a16:creationId xmlns:a16="http://schemas.microsoft.com/office/drawing/2014/main" id="{A71AF641-9465-C7CB-8006-87B59697D8D2}"/>
              </a:ext>
            </a:extLst>
          </p:cNvPr>
          <p:cNvPicPr>
            <a:picLocks noChangeAspect="1"/>
          </p:cNvPicPr>
          <p:nvPr/>
        </p:nvPicPr>
        <p:blipFill>
          <a:blip r:embed="rId9">
            <a:extLst>
              <a:ext uri="{96DAC541-7B7A-43D3-8B79-37D633B846F1}">
                <asvg:svgBlip xmlns:asvg="http://schemas.microsoft.com/office/drawing/2016/SVG/main" r:embed="rId10"/>
              </a:ext>
            </a:extLst>
          </a:blip>
          <a:srcRect l="75325"/>
          <a:stretch/>
        </p:blipFill>
        <p:spPr>
          <a:xfrm>
            <a:off x="6982180" y="3932781"/>
            <a:ext cx="647127" cy="565651"/>
          </a:xfrm>
          <a:prstGeom prst="rect">
            <a:avLst/>
          </a:prstGeom>
        </p:spPr>
      </p:pic>
      <p:cxnSp>
        <p:nvCxnSpPr>
          <p:cNvPr id="25" name="Straight Arrow Connector 24">
            <a:extLst>
              <a:ext uri="{FF2B5EF4-FFF2-40B4-BE49-F238E27FC236}">
                <a16:creationId xmlns:a16="http://schemas.microsoft.com/office/drawing/2014/main" id="{E8AB7DB1-B063-2F41-84AA-39AFA48C2074}"/>
              </a:ext>
            </a:extLst>
          </p:cNvPr>
          <p:cNvCxnSpPr>
            <a:cxnSpLocks/>
          </p:cNvCxnSpPr>
          <p:nvPr/>
        </p:nvCxnSpPr>
        <p:spPr>
          <a:xfrm>
            <a:off x="6622157" y="3825123"/>
            <a:ext cx="881507" cy="0"/>
          </a:xfrm>
          <a:prstGeom prst="straightConnector1">
            <a:avLst/>
          </a:prstGeom>
          <a:ln w="5715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21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7BEC2-002A-C67D-E7E2-44E2254797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A88DE2-D7E0-3CB2-649E-5AD61D8DBCA9}"/>
              </a:ext>
            </a:extLst>
          </p:cNvPr>
          <p:cNvSpPr>
            <a:spLocks noGrp="1"/>
          </p:cNvSpPr>
          <p:nvPr>
            <p:ph type="title"/>
          </p:nvPr>
        </p:nvSpPr>
        <p:spPr>
          <a:xfrm>
            <a:off x="525303" y="464386"/>
            <a:ext cx="6826967" cy="779318"/>
          </a:xfrm>
        </p:spPr>
        <p:txBody>
          <a:bodyPr/>
          <a:lstStyle/>
          <a:p>
            <a:pPr algn="l" rtl="0">
              <a:lnSpc>
                <a:spcPct val="108000"/>
              </a:lnSpc>
              <a:spcAft>
                <a:spcPts val="792"/>
              </a:spcAft>
            </a:pPr>
            <a:r>
              <a:rPr lang="en-US" b="1" dirty="0">
                <a:effectLst/>
                <a:latin typeface="NewComputerModern10" panose="00000500000000000000" pitchFamily="50" charset="0"/>
              </a:rPr>
              <a:t>3. MIEZE for magnetic materials</a:t>
            </a:r>
            <a:endParaRPr lang="en-US" dirty="0">
              <a:effectLst/>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ED1F418A-36A3-F7F5-D7F7-4206B687CC69}"/>
              </a:ext>
            </a:extLst>
          </p:cNvPr>
          <p:cNvSpPr>
            <a:spLocks noGrp="1"/>
          </p:cNvSpPr>
          <p:nvPr>
            <p:ph type="sldNum" sz="quarter" idx="4"/>
          </p:nvPr>
        </p:nvSpPr>
        <p:spPr/>
        <p:txBody>
          <a:bodyPr/>
          <a:lstStyle/>
          <a:p>
            <a:fld id="{D55A415B-95B9-4F9D-AAEC-6F71EDF6AC18}" type="slidenum">
              <a:rPr lang="en-US" smtClean="0"/>
              <a:pPr/>
              <a:t>14</a:t>
            </a:fld>
            <a:endParaRPr lang="en-US" dirty="0"/>
          </a:p>
        </p:txBody>
      </p:sp>
      <p:sp>
        <p:nvSpPr>
          <p:cNvPr id="5" name="TextBox 4">
            <a:extLst>
              <a:ext uri="{FF2B5EF4-FFF2-40B4-BE49-F238E27FC236}">
                <a16:creationId xmlns:a16="http://schemas.microsoft.com/office/drawing/2014/main" id="{4DE08C98-7006-1455-E451-08905C4C1C55}"/>
              </a:ext>
            </a:extLst>
          </p:cNvPr>
          <p:cNvSpPr txBox="1"/>
          <p:nvPr/>
        </p:nvSpPr>
        <p:spPr>
          <a:xfrm>
            <a:off x="4811352" y="4642307"/>
            <a:ext cx="3667992" cy="369332"/>
          </a:xfrm>
          <a:prstGeom prst="rect">
            <a:avLst/>
          </a:prstGeom>
          <a:noFill/>
        </p:spPr>
        <p:txBody>
          <a:bodyPr wrap="none" rtlCol="0">
            <a:spAutoFit/>
          </a:bodyPr>
          <a:lstStyle/>
          <a:p>
            <a:r>
              <a:rPr lang="en-US" dirty="0">
                <a:latin typeface="NewComputerModern10" panose="00000500000000000000" pitchFamily="50" charset="0"/>
              </a:rPr>
              <a:t>J. Leiner, </a:t>
            </a:r>
            <a:r>
              <a:rPr lang="en-US" i="1" dirty="0">
                <a:latin typeface="NewComputerModern10" panose="00000500000000000000" pitchFamily="50" charset="0"/>
              </a:rPr>
              <a:t>PR Applied, </a:t>
            </a:r>
            <a:r>
              <a:rPr lang="en-US" b="1" dirty="0">
                <a:latin typeface="NewComputerModern10" panose="00000500000000000000" pitchFamily="50" charset="0"/>
              </a:rPr>
              <a:t>22</a:t>
            </a:r>
            <a:r>
              <a:rPr lang="en-US" dirty="0">
                <a:latin typeface="NewComputerModern10" panose="00000500000000000000" pitchFamily="50" charset="0"/>
              </a:rPr>
              <a:t>, 3, 2024</a:t>
            </a:r>
            <a:endParaRPr lang="en-US" i="1" dirty="0">
              <a:latin typeface="NewComputerModern10" panose="00000500000000000000" pitchFamily="50" charset="0"/>
            </a:endParaRPr>
          </a:p>
        </p:txBody>
      </p:sp>
      <p:pic>
        <p:nvPicPr>
          <p:cNvPr id="6" name="Picture 5" descr="A diagram of a graph&#10;&#10;Description automatically generated with medium confidence">
            <a:extLst>
              <a:ext uri="{FF2B5EF4-FFF2-40B4-BE49-F238E27FC236}">
                <a16:creationId xmlns:a16="http://schemas.microsoft.com/office/drawing/2014/main" id="{51DA8827-07EA-E3B4-ED0A-3652497DF7B8}"/>
              </a:ext>
            </a:extLst>
          </p:cNvPr>
          <p:cNvPicPr>
            <a:picLocks noChangeAspect="1"/>
          </p:cNvPicPr>
          <p:nvPr/>
        </p:nvPicPr>
        <p:blipFill>
          <a:blip r:embed="rId2"/>
          <a:stretch>
            <a:fillRect/>
          </a:stretch>
        </p:blipFill>
        <p:spPr>
          <a:xfrm>
            <a:off x="907515" y="1188133"/>
            <a:ext cx="7170264" cy="1622895"/>
          </a:xfrm>
          <a:prstGeom prst="rect">
            <a:avLst/>
          </a:prstGeom>
        </p:spPr>
      </p:pic>
      <p:pic>
        <p:nvPicPr>
          <p:cNvPr id="15" name="Picture 14">
            <a:extLst>
              <a:ext uri="{FF2B5EF4-FFF2-40B4-BE49-F238E27FC236}">
                <a16:creationId xmlns:a16="http://schemas.microsoft.com/office/drawing/2014/main" id="{14F8D13D-A792-2EC7-74A3-CB93BD684176}"/>
              </a:ext>
            </a:extLst>
          </p:cNvPr>
          <p:cNvPicPr>
            <a:picLocks noChangeAspect="1"/>
          </p:cNvPicPr>
          <p:nvPr/>
        </p:nvPicPr>
        <p:blipFill>
          <a:blip r:embed="rId3"/>
          <a:stretch>
            <a:fillRect/>
          </a:stretch>
        </p:blipFill>
        <p:spPr>
          <a:xfrm>
            <a:off x="1333500" y="2667488"/>
            <a:ext cx="2795786" cy="2316659"/>
          </a:xfrm>
          <a:prstGeom prst="rect">
            <a:avLst/>
          </a:prstGeom>
        </p:spPr>
      </p:pic>
      <p:pic>
        <p:nvPicPr>
          <p:cNvPr id="8" name="Graphic 7">
            <a:extLst>
              <a:ext uri="{FF2B5EF4-FFF2-40B4-BE49-F238E27FC236}">
                <a16:creationId xmlns:a16="http://schemas.microsoft.com/office/drawing/2014/main" id="{6A6BB8D0-D83A-C52D-E00F-F672143B82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6325" y="2644341"/>
            <a:ext cx="1657575" cy="442864"/>
          </a:xfrm>
          <a:prstGeom prst="rect">
            <a:avLst/>
          </a:prstGeom>
        </p:spPr>
      </p:pic>
      <p:sp>
        <p:nvSpPr>
          <p:cNvPr id="11" name="TextBox 10">
            <a:extLst>
              <a:ext uri="{FF2B5EF4-FFF2-40B4-BE49-F238E27FC236}">
                <a16:creationId xmlns:a16="http://schemas.microsoft.com/office/drawing/2014/main" id="{8E2A673F-B5B7-F2B0-8EAF-54AEAAB29B24}"/>
              </a:ext>
            </a:extLst>
          </p:cNvPr>
          <p:cNvSpPr txBox="1"/>
          <p:nvPr/>
        </p:nvSpPr>
        <p:spPr>
          <a:xfrm>
            <a:off x="4492647" y="3534775"/>
            <a:ext cx="3975629" cy="369332"/>
          </a:xfrm>
          <a:prstGeom prst="rect">
            <a:avLst/>
          </a:prstGeom>
          <a:noFill/>
        </p:spPr>
        <p:txBody>
          <a:bodyPr wrap="square">
            <a:spAutoFit/>
          </a:bodyPr>
          <a:lstStyle/>
          <a:p>
            <a:r>
              <a:rPr lang="en-US" dirty="0">
                <a:latin typeface="NewComputerModern10" panose="00000500000000000000" pitchFamily="50" charset="0"/>
              </a:rPr>
              <a:t>Mach-Zehnder interferometer in </a:t>
            </a:r>
            <a:r>
              <a:rPr lang="en-US" b="1" dirty="0">
                <a:latin typeface="NewComputerModern10" panose="00000500000000000000" pitchFamily="50" charset="0"/>
              </a:rPr>
              <a:t>time</a:t>
            </a:r>
          </a:p>
        </p:txBody>
      </p:sp>
    </p:spTree>
    <p:extLst>
      <p:ext uri="{BB962C8B-B14F-4D97-AF65-F5344CB8AC3E}">
        <p14:creationId xmlns:p14="http://schemas.microsoft.com/office/powerpoint/2010/main" val="49488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8ADA-DBDC-86F9-62F8-60856E892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466A9-0E51-F322-BB6A-E70CBA69D3E6}"/>
              </a:ext>
            </a:extLst>
          </p:cNvPr>
          <p:cNvSpPr>
            <a:spLocks noGrp="1"/>
          </p:cNvSpPr>
          <p:nvPr>
            <p:ph type="title"/>
          </p:nvPr>
        </p:nvSpPr>
        <p:spPr>
          <a:xfrm>
            <a:off x="525303" y="464386"/>
            <a:ext cx="7713822" cy="779318"/>
          </a:xfrm>
        </p:spPr>
        <p:txBody>
          <a:bodyPr/>
          <a:lstStyle/>
          <a:p>
            <a:pPr algn="l" rtl="0">
              <a:lnSpc>
                <a:spcPct val="108000"/>
              </a:lnSpc>
              <a:spcAft>
                <a:spcPts val="792"/>
              </a:spcAft>
            </a:pPr>
            <a:r>
              <a:rPr lang="en-US" dirty="0">
                <a:latin typeface="NewComputerModern10" panose="00000500000000000000" pitchFamily="50" charset="0"/>
              </a:rPr>
              <a:t>4. ENR and the </a:t>
            </a:r>
            <a:r>
              <a:rPr lang="en-US" b="1" dirty="0">
                <a:effectLst/>
                <a:latin typeface="NewComputerModern10" panose="00000500000000000000" pitchFamily="50" charset="0"/>
              </a:rPr>
              <a:t>Goos-Hänchen shift</a:t>
            </a:r>
            <a:endParaRPr lang="en-US" dirty="0">
              <a:effectLst/>
              <a:latin typeface="NewComputerModern10" panose="00000500000000000000" pitchFamily="50" charset="0"/>
            </a:endParaRPr>
          </a:p>
        </p:txBody>
      </p:sp>
      <p:sp>
        <p:nvSpPr>
          <p:cNvPr id="3" name="Content Placeholder 2">
            <a:extLst>
              <a:ext uri="{FF2B5EF4-FFF2-40B4-BE49-F238E27FC236}">
                <a16:creationId xmlns:a16="http://schemas.microsoft.com/office/drawing/2014/main" id="{6508DF63-ACEA-610C-1E9B-CF97833F8957}"/>
              </a:ext>
            </a:extLst>
          </p:cNvPr>
          <p:cNvSpPr>
            <a:spLocks noGrp="1"/>
          </p:cNvSpPr>
          <p:nvPr>
            <p:ph idx="1"/>
          </p:nvPr>
        </p:nvSpPr>
        <p:spPr>
          <a:xfrm>
            <a:off x="525303" y="1301751"/>
            <a:ext cx="3959030" cy="2673350"/>
          </a:xfrm>
        </p:spPr>
        <p:txBody>
          <a:bodyPr>
            <a:normAutofit/>
          </a:bodyPr>
          <a:lstStyle/>
          <a:p>
            <a:r>
              <a:rPr lang="en-US" dirty="0">
                <a:latin typeface="NewComputerModern10" panose="00000500000000000000" pitchFamily="50" charset="0"/>
              </a:rPr>
              <a:t>Incident and reflected rays </a:t>
            </a:r>
            <a:r>
              <a:rPr lang="en-US" b="1" dirty="0">
                <a:latin typeface="NewComputerModern10" panose="00000500000000000000" pitchFamily="50" charset="0"/>
              </a:rPr>
              <a:t>don’t </a:t>
            </a:r>
            <a:r>
              <a:rPr lang="en-US" dirty="0">
                <a:latin typeface="NewComputerModern10" panose="00000500000000000000" pitchFamily="50" charset="0"/>
              </a:rPr>
              <a:t>intersect at the surface when totally reflected</a:t>
            </a:r>
          </a:p>
          <a:p>
            <a:r>
              <a:rPr lang="en-US" dirty="0">
                <a:latin typeface="NewComputerModern10" panose="00000500000000000000" pitchFamily="50" charset="0"/>
              </a:rPr>
              <a:t>Evanescent wave penetrates the reflecting surface</a:t>
            </a:r>
          </a:p>
          <a:p>
            <a:r>
              <a:rPr lang="en-US" dirty="0">
                <a:latin typeface="NewComputerModern10" panose="00000500000000000000" pitchFamily="50" charset="0"/>
              </a:rPr>
              <a:t>Optical GH shift: usually a few wavelengths in size</a:t>
            </a:r>
          </a:p>
        </p:txBody>
      </p:sp>
      <p:sp>
        <p:nvSpPr>
          <p:cNvPr id="4" name="Slide Number Placeholder 3">
            <a:extLst>
              <a:ext uri="{FF2B5EF4-FFF2-40B4-BE49-F238E27FC236}">
                <a16:creationId xmlns:a16="http://schemas.microsoft.com/office/drawing/2014/main" id="{9645E1DA-077D-3A86-BC6D-E503CAF6A1FD}"/>
              </a:ext>
            </a:extLst>
          </p:cNvPr>
          <p:cNvSpPr>
            <a:spLocks noGrp="1"/>
          </p:cNvSpPr>
          <p:nvPr>
            <p:ph type="sldNum" sz="quarter" idx="4"/>
          </p:nvPr>
        </p:nvSpPr>
        <p:spPr/>
        <p:txBody>
          <a:bodyPr/>
          <a:lstStyle/>
          <a:p>
            <a:fld id="{D55A415B-95B9-4F9D-AAEC-6F71EDF6AC18}" type="slidenum">
              <a:rPr lang="en-US" smtClean="0"/>
              <a:pPr/>
              <a:t>15</a:t>
            </a:fld>
            <a:endParaRPr lang="en-US" dirty="0"/>
          </a:p>
        </p:txBody>
      </p:sp>
      <p:pic>
        <p:nvPicPr>
          <p:cNvPr id="5" name="Picture 2" descr="Total internal reflection of a focused beam at a dielectric interface.">
            <a:extLst>
              <a:ext uri="{FF2B5EF4-FFF2-40B4-BE49-F238E27FC236}">
                <a16:creationId xmlns:a16="http://schemas.microsoft.com/office/drawing/2014/main" id="{0552C5F6-8B7B-C050-E1B8-162E3229A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668" y="1301750"/>
            <a:ext cx="4271231" cy="273358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CA4F570-F0C6-1406-29C8-5D93E4E125B9}"/>
              </a:ext>
            </a:extLst>
          </p:cNvPr>
          <p:cNvSpPr txBox="1"/>
          <p:nvPr/>
        </p:nvSpPr>
        <p:spPr>
          <a:xfrm>
            <a:off x="5288188" y="4352044"/>
            <a:ext cx="3035430" cy="553998"/>
          </a:xfrm>
          <a:prstGeom prst="rect">
            <a:avLst/>
          </a:prstGeom>
          <a:noFill/>
        </p:spPr>
        <p:txBody>
          <a:bodyPr wrap="square">
            <a:spAutoFit/>
          </a:bodyPr>
          <a:lstStyle/>
          <a:p>
            <a:r>
              <a:rPr lang="en-US" sz="1000" dirty="0">
                <a:latin typeface="NewComputerModern10" panose="00000500000000000000" pitchFamily="50" charset="0"/>
              </a:rPr>
              <a:t>Jens Uwe Nöckel</a:t>
            </a:r>
          </a:p>
          <a:p>
            <a:r>
              <a:rPr lang="en-US" sz="1000" dirty="0">
                <a:latin typeface="NewComputerModern10" panose="00000500000000000000" pitchFamily="50" charset="0"/>
              </a:rPr>
              <a:t>University of Oregon</a:t>
            </a:r>
          </a:p>
          <a:p>
            <a:r>
              <a:rPr lang="en-US" sz="1000" dirty="0">
                <a:latin typeface="NewComputerModern10" panose="00000500000000000000" pitchFamily="50" charset="0"/>
              </a:rPr>
              <a:t>https://pages.uoregon.edu/noeckel/gooshanchen/</a:t>
            </a:r>
          </a:p>
        </p:txBody>
      </p:sp>
      <p:cxnSp>
        <p:nvCxnSpPr>
          <p:cNvPr id="35" name="Straight Arrow Connector 34">
            <a:extLst>
              <a:ext uri="{FF2B5EF4-FFF2-40B4-BE49-F238E27FC236}">
                <a16:creationId xmlns:a16="http://schemas.microsoft.com/office/drawing/2014/main" id="{84EE4718-1729-259B-BDF8-8B0A38F0AAD3}"/>
              </a:ext>
            </a:extLst>
          </p:cNvPr>
          <p:cNvCxnSpPr>
            <a:cxnSpLocks/>
          </p:cNvCxnSpPr>
          <p:nvPr/>
        </p:nvCxnSpPr>
        <p:spPr>
          <a:xfrm>
            <a:off x="6481314" y="1544707"/>
            <a:ext cx="62793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angle 30">
            <a:extLst>
              <a:ext uri="{FF2B5EF4-FFF2-40B4-BE49-F238E27FC236}">
                <a16:creationId xmlns:a16="http://schemas.microsoft.com/office/drawing/2014/main" id="{1FAB9389-419F-7562-B4D6-D82467A9636F}"/>
              </a:ext>
            </a:extLst>
          </p:cNvPr>
          <p:cNvSpPr/>
          <p:nvPr/>
        </p:nvSpPr>
        <p:spPr>
          <a:xfrm>
            <a:off x="4907318" y="1476713"/>
            <a:ext cx="3792182" cy="205110"/>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lgDash"/>
              </a:ln>
            </a:endParaRPr>
          </a:p>
        </p:txBody>
      </p:sp>
      <p:cxnSp>
        <p:nvCxnSpPr>
          <p:cNvPr id="43" name="Straight Arrow Connector 42">
            <a:extLst>
              <a:ext uri="{FF2B5EF4-FFF2-40B4-BE49-F238E27FC236}">
                <a16:creationId xmlns:a16="http://schemas.microsoft.com/office/drawing/2014/main" id="{CF16D424-2E46-4AF0-BE19-D78002B31CE6}"/>
              </a:ext>
            </a:extLst>
          </p:cNvPr>
          <p:cNvCxnSpPr>
            <a:cxnSpLocks/>
          </p:cNvCxnSpPr>
          <p:nvPr/>
        </p:nvCxnSpPr>
        <p:spPr>
          <a:xfrm rot="16200000">
            <a:off x="5421494" y="3022161"/>
            <a:ext cx="642132" cy="4167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C6A36E49-BCF2-DD3A-BE71-27146C023DC2}"/>
              </a:ext>
            </a:extLst>
          </p:cNvPr>
          <p:cNvCxnSpPr>
            <a:cxnSpLocks/>
          </p:cNvCxnSpPr>
          <p:nvPr/>
        </p:nvCxnSpPr>
        <p:spPr>
          <a:xfrm rot="16200000" flipH="1">
            <a:off x="7519586" y="3022161"/>
            <a:ext cx="642132" cy="4167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3307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DE6B2-ABB5-A313-1444-46B04BA01477}"/>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1B7AADA9-16BE-4508-88FC-7B08B76BA5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613" y="473020"/>
            <a:ext cx="8426774" cy="4025160"/>
          </a:xfrm>
          <a:prstGeom prst="rect">
            <a:avLst/>
          </a:prstGeom>
        </p:spPr>
      </p:pic>
      <p:sp>
        <p:nvSpPr>
          <p:cNvPr id="4" name="Slide Number Placeholder 3">
            <a:extLst>
              <a:ext uri="{FF2B5EF4-FFF2-40B4-BE49-F238E27FC236}">
                <a16:creationId xmlns:a16="http://schemas.microsoft.com/office/drawing/2014/main" id="{7477CB0B-870D-769C-DA7C-09F41997820B}"/>
              </a:ext>
            </a:extLst>
          </p:cNvPr>
          <p:cNvSpPr>
            <a:spLocks noGrp="1"/>
          </p:cNvSpPr>
          <p:nvPr>
            <p:ph type="sldNum" sz="quarter" idx="4"/>
          </p:nvPr>
        </p:nvSpPr>
        <p:spPr/>
        <p:txBody>
          <a:bodyPr/>
          <a:lstStyle/>
          <a:p>
            <a:fld id="{D55A415B-95B9-4F9D-AAEC-6F71EDF6AC18}" type="slidenum">
              <a:rPr lang="en-US" smtClean="0"/>
              <a:pPr/>
              <a:t>16</a:t>
            </a:fld>
            <a:endParaRPr lang="en-US" dirty="0"/>
          </a:p>
        </p:txBody>
      </p:sp>
      <p:sp>
        <p:nvSpPr>
          <p:cNvPr id="2" name="Rectangle 1">
            <a:extLst>
              <a:ext uri="{FF2B5EF4-FFF2-40B4-BE49-F238E27FC236}">
                <a16:creationId xmlns:a16="http://schemas.microsoft.com/office/drawing/2014/main" id="{129F551B-E70A-5578-A1CA-EB66AC2129AB}"/>
              </a:ext>
            </a:extLst>
          </p:cNvPr>
          <p:cNvSpPr/>
          <p:nvPr/>
        </p:nvSpPr>
        <p:spPr>
          <a:xfrm>
            <a:off x="358613" y="2503565"/>
            <a:ext cx="4919682" cy="2095515"/>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D613CC-9940-1E53-C57B-91B9E65F50A2}"/>
              </a:ext>
            </a:extLst>
          </p:cNvPr>
          <p:cNvSpPr/>
          <p:nvPr/>
        </p:nvSpPr>
        <p:spPr>
          <a:xfrm>
            <a:off x="5423339" y="80184"/>
            <a:ext cx="3564728" cy="4334161"/>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01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CC66C9-01C3-1DE1-CF5F-2A72155AAE72}"/>
              </a:ext>
            </a:extLst>
          </p:cNvPr>
          <p:cNvSpPr>
            <a:spLocks noGrp="1"/>
          </p:cNvSpPr>
          <p:nvPr>
            <p:ph type="sldNum" sz="quarter" idx="4"/>
          </p:nvPr>
        </p:nvSpPr>
        <p:spPr/>
        <p:txBody>
          <a:bodyPr/>
          <a:lstStyle/>
          <a:p>
            <a:fld id="{D55A415B-95B9-4F9D-AAEC-6F71EDF6AC18}" type="slidenum">
              <a:rPr lang="en-US" smtClean="0"/>
              <a:pPr/>
              <a:t>17</a:t>
            </a:fld>
            <a:endParaRPr lang="en-US" dirty="0"/>
          </a:p>
        </p:txBody>
      </p:sp>
      <p:pic>
        <p:nvPicPr>
          <p:cNvPr id="6" name="Picture 5" descr="A graph of a wave&#10;&#10;Description automatically generated">
            <a:extLst>
              <a:ext uri="{FF2B5EF4-FFF2-40B4-BE49-F238E27FC236}">
                <a16:creationId xmlns:a16="http://schemas.microsoft.com/office/drawing/2014/main" id="{412B68B2-6224-AE9C-6D35-ECFF8FB5A6FE}"/>
              </a:ext>
            </a:extLst>
          </p:cNvPr>
          <p:cNvPicPr>
            <a:picLocks noChangeAspect="1"/>
          </p:cNvPicPr>
          <p:nvPr/>
        </p:nvPicPr>
        <p:blipFill>
          <a:blip r:embed="rId2"/>
          <a:stretch>
            <a:fillRect/>
          </a:stretch>
        </p:blipFill>
        <p:spPr>
          <a:xfrm>
            <a:off x="155934" y="507171"/>
            <a:ext cx="4508717" cy="2641526"/>
          </a:xfrm>
          <a:prstGeom prst="rect">
            <a:avLst/>
          </a:prstGeom>
        </p:spPr>
      </p:pic>
      <p:pic>
        <p:nvPicPr>
          <p:cNvPr id="7" name="Picture 6" descr="A graph of a graph showing a number of data&#10;&#10;Description automatically generated">
            <a:extLst>
              <a:ext uri="{FF2B5EF4-FFF2-40B4-BE49-F238E27FC236}">
                <a16:creationId xmlns:a16="http://schemas.microsoft.com/office/drawing/2014/main" id="{7B27FEB7-6156-BFEC-90FF-001535CAE88B}"/>
              </a:ext>
            </a:extLst>
          </p:cNvPr>
          <p:cNvPicPr>
            <a:picLocks noChangeAspect="1"/>
          </p:cNvPicPr>
          <p:nvPr/>
        </p:nvPicPr>
        <p:blipFill>
          <a:blip r:embed="rId3"/>
          <a:stretch>
            <a:fillRect/>
          </a:stretch>
        </p:blipFill>
        <p:spPr>
          <a:xfrm>
            <a:off x="4762959" y="507171"/>
            <a:ext cx="4225107" cy="2810894"/>
          </a:xfrm>
          <a:prstGeom prst="rect">
            <a:avLst/>
          </a:prstGeom>
        </p:spPr>
      </p:pic>
      <p:sp>
        <p:nvSpPr>
          <p:cNvPr id="13" name="Content Placeholder 2">
            <a:extLst>
              <a:ext uri="{FF2B5EF4-FFF2-40B4-BE49-F238E27FC236}">
                <a16:creationId xmlns:a16="http://schemas.microsoft.com/office/drawing/2014/main" id="{FF347922-99A3-E12D-008A-A554DB5FF1CA}"/>
              </a:ext>
            </a:extLst>
          </p:cNvPr>
          <p:cNvSpPr>
            <a:spLocks noGrp="1"/>
          </p:cNvSpPr>
          <p:nvPr>
            <p:ph idx="1"/>
          </p:nvPr>
        </p:nvSpPr>
        <p:spPr>
          <a:xfrm>
            <a:off x="545004" y="3318065"/>
            <a:ext cx="6604658" cy="1470614"/>
          </a:xfrm>
        </p:spPr>
        <p:txBody>
          <a:bodyPr>
            <a:normAutofit/>
          </a:bodyPr>
          <a:lstStyle/>
          <a:p>
            <a:r>
              <a:rPr lang="en-US" dirty="0">
                <a:latin typeface="NewComputerModern10" panose="00000500000000000000" pitchFamily="50" charset="0"/>
              </a:rPr>
              <a:t>Observed a 0.65 mm GH shift:</a:t>
            </a:r>
          </a:p>
          <a:p>
            <a:r>
              <a:rPr lang="en-US" dirty="0">
                <a:latin typeface="NewComputerModern10" panose="00000500000000000000" pitchFamily="50" charset="0"/>
              </a:rPr>
              <a:t>Unveils magnetism from thin magnetic multilayer samples</a:t>
            </a:r>
          </a:p>
        </p:txBody>
      </p:sp>
      <p:sp>
        <p:nvSpPr>
          <p:cNvPr id="17" name="TextBox 16">
            <a:extLst>
              <a:ext uri="{FF2B5EF4-FFF2-40B4-BE49-F238E27FC236}">
                <a16:creationId xmlns:a16="http://schemas.microsoft.com/office/drawing/2014/main" id="{A00CDB89-804B-67D2-5FAB-06DDCDB393EC}"/>
              </a:ext>
            </a:extLst>
          </p:cNvPr>
          <p:cNvSpPr txBox="1"/>
          <p:nvPr/>
        </p:nvSpPr>
        <p:spPr>
          <a:xfrm>
            <a:off x="5629913" y="4470806"/>
            <a:ext cx="2969083" cy="369332"/>
          </a:xfrm>
          <a:prstGeom prst="rect">
            <a:avLst/>
          </a:prstGeom>
          <a:noFill/>
        </p:spPr>
        <p:txBody>
          <a:bodyPr wrap="none" rtlCol="0">
            <a:spAutoFit/>
          </a:bodyPr>
          <a:lstStyle/>
          <a:p>
            <a:r>
              <a:rPr lang="en-US" dirty="0">
                <a:latin typeface="NewComputerModern10" panose="00000500000000000000" pitchFamily="50" charset="0"/>
              </a:rPr>
              <a:t>S. McKay, </a:t>
            </a:r>
            <a:r>
              <a:rPr lang="en-US" i="1" dirty="0">
                <a:latin typeface="NewComputerModern10" panose="00000500000000000000" pitchFamily="50" charset="0"/>
              </a:rPr>
              <a:t>PRL </a:t>
            </a:r>
            <a:r>
              <a:rPr lang="en-US" dirty="0">
                <a:latin typeface="NewComputerModern10" panose="00000500000000000000" pitchFamily="50" charset="0"/>
              </a:rPr>
              <a:t>(accepted)</a:t>
            </a:r>
          </a:p>
        </p:txBody>
      </p:sp>
      <p:pic>
        <p:nvPicPr>
          <p:cNvPr id="19" name="Graphic 18">
            <a:extLst>
              <a:ext uri="{FF2B5EF4-FFF2-40B4-BE49-F238E27FC236}">
                <a16:creationId xmlns:a16="http://schemas.microsoft.com/office/drawing/2014/main" id="{846DAC58-05CF-F8B4-A7A5-BE9BFB4EE5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8625" y="3364173"/>
            <a:ext cx="1504950" cy="352425"/>
          </a:xfrm>
          <a:prstGeom prst="rect">
            <a:avLst/>
          </a:prstGeom>
        </p:spPr>
      </p:pic>
    </p:spTree>
    <p:extLst>
      <p:ext uri="{BB962C8B-B14F-4D97-AF65-F5344CB8AC3E}">
        <p14:creationId xmlns:p14="http://schemas.microsoft.com/office/powerpoint/2010/main" val="4271571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602" y="680398"/>
            <a:ext cx="7859185" cy="2204906"/>
          </a:xfrm>
        </p:spPr>
        <p:txBody>
          <a:bodyPr/>
          <a:lstStyle/>
          <a:p>
            <a:pPr marL="342900" indent="-342900">
              <a:buFont typeface="+mj-lt"/>
              <a:buAutoNum type="arabicPeriod"/>
            </a:pPr>
            <a:r>
              <a:rPr lang="en-US" dirty="0">
                <a:latin typeface="NewComputerModern10" panose="00000500000000000000" pitchFamily="50" charset="0"/>
              </a:rPr>
              <a:t>Demonstrated how to generate entangled</a:t>
            </a:r>
            <a:r>
              <a:rPr lang="en-US" dirty="0">
                <a:effectLst/>
                <a:latin typeface="NewComputerModern10" panose="00000500000000000000" pitchFamily="50" charset="0"/>
              </a:rPr>
              <a:t> neutron beams using high-fidelity polarized neutron instrumentation.</a:t>
            </a:r>
          </a:p>
          <a:p>
            <a:pPr marL="342900" indent="-342900">
              <a:buFont typeface="+mj-lt"/>
              <a:buAutoNum type="arabicPeriod"/>
            </a:pPr>
            <a:r>
              <a:rPr lang="en-US" dirty="0">
                <a:effectLst/>
                <a:latin typeface="NewComputerModern10" panose="00000500000000000000" pitchFamily="50" charset="0"/>
              </a:rPr>
              <a:t>Entangled neutron beams enhance resolution and may be able to unveil entanglement in quantum materials.</a:t>
            </a:r>
          </a:p>
          <a:p>
            <a:pPr marL="342900" indent="-342900">
              <a:buFont typeface="+mj-lt"/>
              <a:buAutoNum type="arabicPeriod"/>
            </a:pPr>
            <a:r>
              <a:rPr lang="en-US" dirty="0">
                <a:latin typeface="NewComputerModern10" panose="00000500000000000000" pitchFamily="50" charset="0"/>
              </a:rPr>
              <a:t>Entangled beams are ready to be applied to many types of materials, both conventional and quantum (e.g. hierarchal, spintronic).</a:t>
            </a:r>
          </a:p>
        </p:txBody>
      </p:sp>
      <p:sp>
        <p:nvSpPr>
          <p:cNvPr id="3" name="Slide Number Placeholder 2">
            <a:extLst>
              <a:ext uri="{FF2B5EF4-FFF2-40B4-BE49-F238E27FC236}">
                <a16:creationId xmlns:a16="http://schemas.microsoft.com/office/drawing/2014/main" id="{113D2C11-6E17-8DBE-DA03-12B1304940EE}"/>
              </a:ext>
            </a:extLst>
          </p:cNvPr>
          <p:cNvSpPr>
            <a:spLocks noGrp="1"/>
          </p:cNvSpPr>
          <p:nvPr>
            <p:ph type="sldNum" sz="quarter" idx="4"/>
          </p:nvPr>
        </p:nvSpPr>
        <p:spPr/>
        <p:txBody>
          <a:bodyPr/>
          <a:lstStyle/>
          <a:p>
            <a:fld id="{D55A415B-95B9-4F9D-AAEC-6F71EDF6AC18}" type="slidenum">
              <a:rPr lang="en-US" smtClean="0"/>
              <a:pPr/>
              <a:t>18</a:t>
            </a:fld>
            <a:endParaRPr lang="en-US" dirty="0"/>
          </a:p>
        </p:txBody>
      </p:sp>
      <p:sp>
        <p:nvSpPr>
          <p:cNvPr id="4" name="TextBox 3">
            <a:extLst>
              <a:ext uri="{FF2B5EF4-FFF2-40B4-BE49-F238E27FC236}">
                <a16:creationId xmlns:a16="http://schemas.microsoft.com/office/drawing/2014/main" id="{9CEDDC9F-41AF-DCD6-F469-73E39893E856}"/>
              </a:ext>
            </a:extLst>
          </p:cNvPr>
          <p:cNvSpPr txBox="1"/>
          <p:nvPr/>
        </p:nvSpPr>
        <p:spPr>
          <a:xfrm>
            <a:off x="3258980" y="2982093"/>
            <a:ext cx="2626040" cy="707886"/>
          </a:xfrm>
          <a:prstGeom prst="rect">
            <a:avLst/>
          </a:prstGeom>
          <a:solidFill>
            <a:schemeClr val="bg1"/>
          </a:solidFill>
          <a:ln>
            <a:solidFill>
              <a:schemeClr val="tx1"/>
            </a:solidFill>
          </a:ln>
        </p:spPr>
        <p:txBody>
          <a:bodyPr wrap="none" rtlCol="0">
            <a:spAutoFit/>
          </a:bodyPr>
          <a:lstStyle/>
          <a:p>
            <a:r>
              <a:rPr lang="en-US" sz="4000" dirty="0">
                <a:latin typeface="NewComputerModern10" panose="00000500000000000000" pitchFamily="50" charset="0"/>
              </a:rPr>
              <a:t>Questions?</a:t>
            </a:r>
          </a:p>
        </p:txBody>
      </p:sp>
    </p:spTree>
    <p:extLst>
      <p:ext uri="{BB962C8B-B14F-4D97-AF65-F5344CB8AC3E}">
        <p14:creationId xmlns:p14="http://schemas.microsoft.com/office/powerpoint/2010/main" val="27996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FD420-F344-B77E-4F1C-D69EAA92A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667EB-BA6C-D723-5EFC-97387FD62D19}"/>
              </a:ext>
            </a:extLst>
          </p:cNvPr>
          <p:cNvSpPr>
            <a:spLocks noGrp="1"/>
          </p:cNvSpPr>
          <p:nvPr>
            <p:ph type="title"/>
          </p:nvPr>
        </p:nvSpPr>
        <p:spPr>
          <a:xfrm>
            <a:off x="525303" y="464385"/>
            <a:ext cx="3932398" cy="1056653"/>
          </a:xfrm>
        </p:spPr>
        <p:txBody>
          <a:bodyPr/>
          <a:lstStyle/>
          <a:p>
            <a:r>
              <a:rPr lang="en-US" dirty="0">
                <a:latin typeface="NewComputerModern10" panose="00000500000000000000" pitchFamily="50" charset="0"/>
              </a:rPr>
              <a:t>A probe of massive entanglement?</a:t>
            </a:r>
          </a:p>
        </p:txBody>
      </p:sp>
      <p:sp>
        <p:nvSpPr>
          <p:cNvPr id="3" name="Content Placeholder 2">
            <a:extLst>
              <a:ext uri="{FF2B5EF4-FFF2-40B4-BE49-F238E27FC236}">
                <a16:creationId xmlns:a16="http://schemas.microsoft.com/office/drawing/2014/main" id="{44C62C3F-01A3-CF7A-3C56-1EDE4DB22E0A}"/>
              </a:ext>
            </a:extLst>
          </p:cNvPr>
          <p:cNvSpPr>
            <a:spLocks noGrp="1"/>
          </p:cNvSpPr>
          <p:nvPr>
            <p:ph idx="1"/>
          </p:nvPr>
        </p:nvSpPr>
        <p:spPr>
          <a:xfrm>
            <a:off x="525303" y="1629405"/>
            <a:ext cx="3793759" cy="2792362"/>
          </a:xfrm>
        </p:spPr>
        <p:txBody>
          <a:bodyPr/>
          <a:lstStyle/>
          <a:p>
            <a:r>
              <a:rPr lang="en-US" dirty="0">
                <a:latin typeface="NewComputerModern10" panose="00000500000000000000" pitchFamily="50" charset="0"/>
              </a:rPr>
              <a:t>Topological insulators: edge modes</a:t>
            </a:r>
          </a:p>
          <a:p>
            <a:r>
              <a:rPr lang="en-US" dirty="0">
                <a:latin typeface="NewComputerModern10" panose="00000500000000000000" pitchFamily="50" charset="0"/>
              </a:rPr>
              <a:t>Quantum spin liquids</a:t>
            </a:r>
          </a:p>
          <a:p>
            <a:r>
              <a:rPr lang="en-US" dirty="0">
                <a:latin typeface="NewComputerModern10" panose="00000500000000000000" pitchFamily="50" charset="0"/>
              </a:rPr>
              <a:t>Unconventional superconductors</a:t>
            </a:r>
          </a:p>
          <a:p>
            <a:r>
              <a:rPr lang="en-US" dirty="0">
                <a:latin typeface="NewComputerModern10" panose="00000500000000000000" pitchFamily="50" charset="0"/>
              </a:rPr>
              <a:t>Low-dimensional spin systems: spin chains, spin ladders</a:t>
            </a:r>
          </a:p>
        </p:txBody>
      </p:sp>
      <p:sp>
        <p:nvSpPr>
          <p:cNvPr id="4" name="Slide Number Placeholder 3">
            <a:extLst>
              <a:ext uri="{FF2B5EF4-FFF2-40B4-BE49-F238E27FC236}">
                <a16:creationId xmlns:a16="http://schemas.microsoft.com/office/drawing/2014/main" id="{3F14A539-C5BF-20EA-597F-359229A80D48}"/>
              </a:ext>
            </a:extLst>
          </p:cNvPr>
          <p:cNvSpPr>
            <a:spLocks noGrp="1"/>
          </p:cNvSpPr>
          <p:nvPr>
            <p:ph type="sldNum" sz="quarter" idx="4"/>
          </p:nvPr>
        </p:nvSpPr>
        <p:spPr/>
        <p:txBody>
          <a:bodyPr/>
          <a:lstStyle/>
          <a:p>
            <a:fld id="{D55A415B-95B9-4F9D-AAEC-6F71EDF6AC18}" type="slidenum">
              <a:rPr lang="en-US" smtClean="0"/>
              <a:pPr/>
              <a:t>19</a:t>
            </a:fld>
            <a:endParaRPr lang="en-US" dirty="0"/>
          </a:p>
        </p:txBody>
      </p:sp>
      <p:grpSp>
        <p:nvGrpSpPr>
          <p:cNvPr id="11" name="Group 10">
            <a:extLst>
              <a:ext uri="{FF2B5EF4-FFF2-40B4-BE49-F238E27FC236}">
                <a16:creationId xmlns:a16="http://schemas.microsoft.com/office/drawing/2014/main" id="{7775E3D6-7F8D-887A-3CE2-D75679A2FBE7}"/>
              </a:ext>
            </a:extLst>
          </p:cNvPr>
          <p:cNvGrpSpPr/>
          <p:nvPr/>
        </p:nvGrpSpPr>
        <p:grpSpPr>
          <a:xfrm>
            <a:off x="4361633" y="188549"/>
            <a:ext cx="4626433" cy="4766401"/>
            <a:chOff x="5799154" y="-152477"/>
            <a:chExt cx="4626433" cy="4766401"/>
          </a:xfrm>
        </p:grpSpPr>
        <p:sp>
          <p:nvSpPr>
            <p:cNvPr id="5" name="TextBox 4">
              <a:extLst>
                <a:ext uri="{FF2B5EF4-FFF2-40B4-BE49-F238E27FC236}">
                  <a16:creationId xmlns:a16="http://schemas.microsoft.com/office/drawing/2014/main" id="{48A53521-621C-5F7F-7F69-757DF12A0A25}"/>
                </a:ext>
              </a:extLst>
            </p:cNvPr>
            <p:cNvSpPr txBox="1"/>
            <p:nvPr/>
          </p:nvSpPr>
          <p:spPr>
            <a:xfrm>
              <a:off x="5799154" y="3944046"/>
              <a:ext cx="4347964" cy="369332"/>
            </a:xfrm>
            <a:prstGeom prst="rect">
              <a:avLst/>
            </a:prstGeom>
            <a:noFill/>
          </p:spPr>
          <p:txBody>
            <a:bodyPr wrap="square" rtlCol="0">
              <a:spAutoFit/>
            </a:bodyPr>
            <a:lstStyle/>
            <a:p>
              <a:r>
                <a:rPr lang="en-US" dirty="0">
                  <a:latin typeface="NewComputerModern10" panose="00000500000000000000" pitchFamily="50" charset="0"/>
                </a:rPr>
                <a:t>A. A. M. Irfan, </a:t>
              </a:r>
              <a:r>
                <a:rPr lang="en-US" i="1" dirty="0">
                  <a:latin typeface="NewComputerModern10" panose="00000500000000000000" pitchFamily="50" charset="0"/>
                </a:rPr>
                <a:t>New J. Phys.</a:t>
              </a:r>
              <a:r>
                <a:rPr lang="en-US" dirty="0">
                  <a:latin typeface="NewComputerModern10" panose="00000500000000000000" pitchFamily="50" charset="0"/>
                </a:rPr>
                <a:t>, </a:t>
              </a:r>
              <a:r>
                <a:rPr lang="en-US" b="1" dirty="0">
                  <a:latin typeface="NewComputerModern10" panose="00000500000000000000" pitchFamily="50" charset="0"/>
                </a:rPr>
                <a:t>23</a:t>
              </a:r>
              <a:r>
                <a:rPr lang="en-US" dirty="0">
                  <a:latin typeface="NewComputerModern10" panose="00000500000000000000" pitchFamily="50" charset="0"/>
                </a:rPr>
                <a:t> 8, 2021</a:t>
              </a:r>
              <a:endParaRPr lang="en-US" i="1" dirty="0">
                <a:latin typeface="NewComputerModern10" panose="00000500000000000000" pitchFamily="50" charset="0"/>
              </a:endParaRPr>
            </a:p>
          </p:txBody>
        </p:sp>
        <p:pic>
          <p:nvPicPr>
            <p:cNvPr id="8" name="Content Placeholder 6">
              <a:extLst>
                <a:ext uri="{FF2B5EF4-FFF2-40B4-BE49-F238E27FC236}">
                  <a16:creationId xmlns:a16="http://schemas.microsoft.com/office/drawing/2014/main" id="{50B9543D-688A-D007-8CB1-0FA209B4EC9F}"/>
                </a:ext>
              </a:extLst>
            </p:cNvPr>
            <p:cNvPicPr>
              <a:picLocks noChangeAspect="1"/>
            </p:cNvPicPr>
            <p:nvPr/>
          </p:nvPicPr>
          <p:blipFill>
            <a:blip r:embed="rId2"/>
            <a:stretch>
              <a:fillRect/>
            </a:stretch>
          </p:blipFill>
          <p:spPr>
            <a:xfrm>
              <a:off x="6040776" y="-152477"/>
              <a:ext cx="3793759" cy="2792361"/>
            </a:xfrm>
            <a:prstGeom prst="rect">
              <a:avLst/>
            </a:prstGeom>
          </p:spPr>
        </p:pic>
        <p:pic>
          <p:nvPicPr>
            <p:cNvPr id="9" name="Picture 8">
              <a:extLst>
                <a:ext uri="{FF2B5EF4-FFF2-40B4-BE49-F238E27FC236}">
                  <a16:creationId xmlns:a16="http://schemas.microsoft.com/office/drawing/2014/main" id="{7699EE84-FA7C-E22B-D612-EEA961DF9B3C}"/>
                </a:ext>
              </a:extLst>
            </p:cNvPr>
            <p:cNvPicPr>
              <a:picLocks noChangeAspect="1"/>
            </p:cNvPicPr>
            <p:nvPr/>
          </p:nvPicPr>
          <p:blipFill>
            <a:blip r:embed="rId3"/>
            <a:stretch>
              <a:fillRect/>
            </a:stretch>
          </p:blipFill>
          <p:spPr>
            <a:xfrm>
              <a:off x="5799154" y="2780772"/>
              <a:ext cx="4626433" cy="970423"/>
            </a:xfrm>
            <a:prstGeom prst="rect">
              <a:avLst/>
            </a:prstGeom>
          </p:spPr>
        </p:pic>
        <p:sp>
          <p:nvSpPr>
            <p:cNvPr id="10" name="TextBox 9">
              <a:extLst>
                <a:ext uri="{FF2B5EF4-FFF2-40B4-BE49-F238E27FC236}">
                  <a16:creationId xmlns:a16="http://schemas.microsoft.com/office/drawing/2014/main" id="{A759B2B0-5C97-149B-8D28-762FDDAF5D29}"/>
                </a:ext>
              </a:extLst>
            </p:cNvPr>
            <p:cNvSpPr txBox="1"/>
            <p:nvPr/>
          </p:nvSpPr>
          <p:spPr>
            <a:xfrm>
              <a:off x="5799154" y="4244592"/>
              <a:ext cx="4277005" cy="369332"/>
            </a:xfrm>
            <a:prstGeom prst="rect">
              <a:avLst/>
            </a:prstGeom>
            <a:noFill/>
          </p:spPr>
          <p:txBody>
            <a:bodyPr wrap="none" rtlCol="0">
              <a:spAutoFit/>
            </a:bodyPr>
            <a:lstStyle/>
            <a:p>
              <a:r>
                <a:rPr lang="en-US" dirty="0">
                  <a:latin typeface="NewComputerModern10" panose="00000500000000000000" pitchFamily="50" charset="0"/>
                </a:rPr>
                <a:t>L. </a:t>
              </a:r>
              <a:r>
                <a:rPr lang="en-US" dirty="0" err="1">
                  <a:latin typeface="NewComputerModern10" panose="00000500000000000000" pitchFamily="50" charset="0"/>
                </a:rPr>
                <a:t>Savary</a:t>
              </a:r>
              <a:r>
                <a:rPr lang="en-US" dirty="0">
                  <a:latin typeface="NewComputerModern10" panose="00000500000000000000" pitchFamily="50" charset="0"/>
                </a:rPr>
                <a:t>, </a:t>
              </a:r>
              <a:r>
                <a:rPr lang="en-US" i="1" dirty="0">
                  <a:latin typeface="NewComputerModern10" panose="00000500000000000000" pitchFamily="50" charset="0"/>
                </a:rPr>
                <a:t>Rep. Prog. Phys., </a:t>
              </a:r>
              <a:r>
                <a:rPr lang="en-US" b="1" dirty="0">
                  <a:latin typeface="NewComputerModern10" panose="00000500000000000000" pitchFamily="50" charset="0"/>
                </a:rPr>
                <a:t>80</a:t>
              </a:r>
              <a:r>
                <a:rPr lang="en-US" dirty="0">
                  <a:latin typeface="NewComputerModern10" panose="00000500000000000000" pitchFamily="50" charset="0"/>
                </a:rPr>
                <a:t>, 1, 2017</a:t>
              </a:r>
            </a:p>
          </p:txBody>
        </p:sp>
      </p:grpSp>
    </p:spTree>
    <p:extLst>
      <p:ext uri="{BB962C8B-B14F-4D97-AF65-F5344CB8AC3E}">
        <p14:creationId xmlns:p14="http://schemas.microsoft.com/office/powerpoint/2010/main" val="3186338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4E2279-1032-0370-46D8-19AF37B9414E}"/>
              </a:ext>
            </a:extLst>
          </p:cNvPr>
          <p:cNvSpPr>
            <a:spLocks noGrp="1"/>
          </p:cNvSpPr>
          <p:nvPr>
            <p:ph type="sldNum" sz="quarter" idx="4"/>
          </p:nvPr>
        </p:nvSpPr>
        <p:spPr/>
        <p:txBody>
          <a:bodyPr/>
          <a:lstStyle/>
          <a:p>
            <a:fld id="{D55A415B-95B9-4F9D-AAEC-6F71EDF6AC18}" type="slidenum">
              <a:rPr lang="en-US" smtClean="0"/>
              <a:pPr/>
              <a:t>2</a:t>
            </a:fld>
            <a:endParaRPr lang="en-US" dirty="0"/>
          </a:p>
        </p:txBody>
      </p:sp>
      <p:sp>
        <p:nvSpPr>
          <p:cNvPr id="7" name="TextBox 6">
            <a:extLst>
              <a:ext uri="{FF2B5EF4-FFF2-40B4-BE49-F238E27FC236}">
                <a16:creationId xmlns:a16="http://schemas.microsoft.com/office/drawing/2014/main" id="{4DB6D8C4-AF66-38E0-B794-A29FAFA25324}"/>
              </a:ext>
            </a:extLst>
          </p:cNvPr>
          <p:cNvSpPr txBox="1"/>
          <p:nvPr/>
        </p:nvSpPr>
        <p:spPr>
          <a:xfrm>
            <a:off x="362594" y="315219"/>
            <a:ext cx="2823518" cy="3416320"/>
          </a:xfrm>
          <a:prstGeom prst="rect">
            <a:avLst/>
          </a:prstGeom>
          <a:noFill/>
        </p:spPr>
        <p:txBody>
          <a:bodyPr wrap="square">
            <a:spAutoFit/>
          </a:bodyPr>
          <a:lstStyle/>
          <a:p>
            <a:pPr algn="ctr"/>
            <a:r>
              <a:rPr lang="en-US" b="1" dirty="0">
                <a:latin typeface="NewComputerModern10" panose="00000500000000000000" pitchFamily="50" charset="0"/>
              </a:rPr>
              <a:t>Indiana University</a:t>
            </a:r>
          </a:p>
          <a:p>
            <a:r>
              <a:rPr lang="en-US" u="sng" dirty="0">
                <a:latin typeface="NewComputerModern10" panose="00000500000000000000" pitchFamily="50" charset="0"/>
              </a:rPr>
              <a:t>Sam McKay</a:t>
            </a:r>
          </a:p>
          <a:p>
            <a:r>
              <a:rPr lang="en-US" dirty="0">
                <a:latin typeface="NewComputerModern10" panose="00000500000000000000" pitchFamily="50" charset="0"/>
              </a:rPr>
              <a:t>Quan Le Thien</a:t>
            </a:r>
          </a:p>
          <a:p>
            <a:r>
              <a:rPr lang="en-US" dirty="0">
                <a:latin typeface="NewComputerModern10" panose="00000500000000000000" pitchFamily="50" charset="0"/>
              </a:rPr>
              <a:t>Jiazhou Shen (PSI)</a:t>
            </a:r>
          </a:p>
          <a:p>
            <a:r>
              <a:rPr lang="en-US" dirty="0">
                <a:latin typeface="NewComputerModern10" panose="00000500000000000000" pitchFamily="50" charset="0"/>
              </a:rPr>
              <a:t>Steve Kuhn (ORNL)</a:t>
            </a:r>
          </a:p>
          <a:p>
            <a:r>
              <a:rPr lang="en-US" dirty="0">
                <a:latin typeface="NewComputerModern10" panose="00000500000000000000" pitchFamily="50" charset="0"/>
              </a:rPr>
              <a:t>A. A. M. Irfan (Waterloo)</a:t>
            </a:r>
          </a:p>
          <a:p>
            <a:r>
              <a:rPr lang="en-US" dirty="0">
                <a:latin typeface="NewComputerModern10" panose="00000500000000000000" pitchFamily="50" charset="0"/>
              </a:rPr>
              <a:t>Shufan Lu</a:t>
            </a:r>
          </a:p>
          <a:p>
            <a:r>
              <a:rPr lang="en-US" dirty="0">
                <a:latin typeface="NewComputerModern10" panose="00000500000000000000" pitchFamily="50" charset="0"/>
              </a:rPr>
              <a:t>Patrick Blackstone</a:t>
            </a:r>
          </a:p>
          <a:p>
            <a:r>
              <a:rPr lang="en-US" dirty="0">
                <a:latin typeface="NewComputerModern10" panose="00000500000000000000" pitchFamily="50" charset="0"/>
              </a:rPr>
              <a:t>David V. Baxter</a:t>
            </a:r>
          </a:p>
          <a:p>
            <a:r>
              <a:rPr lang="en-US" dirty="0">
                <a:latin typeface="NewComputerModern10" panose="00000500000000000000" pitchFamily="50" charset="0"/>
              </a:rPr>
              <a:t>Mike Snow</a:t>
            </a:r>
          </a:p>
          <a:p>
            <a:r>
              <a:rPr lang="en-US" dirty="0">
                <a:latin typeface="NewComputerModern10" panose="00000500000000000000" pitchFamily="50" charset="0"/>
              </a:rPr>
              <a:t>Gerardo Ortiz</a:t>
            </a:r>
          </a:p>
          <a:p>
            <a:r>
              <a:rPr lang="en-US" dirty="0">
                <a:latin typeface="NewComputerModern10" panose="00000500000000000000" pitchFamily="50" charset="0"/>
              </a:rPr>
              <a:t>Roger Pynn</a:t>
            </a:r>
          </a:p>
        </p:txBody>
      </p:sp>
      <p:sp>
        <p:nvSpPr>
          <p:cNvPr id="10" name="TextBox 9">
            <a:extLst>
              <a:ext uri="{FF2B5EF4-FFF2-40B4-BE49-F238E27FC236}">
                <a16:creationId xmlns:a16="http://schemas.microsoft.com/office/drawing/2014/main" id="{91A0E57F-9B05-20F6-9762-BF4A28E49174}"/>
              </a:ext>
            </a:extLst>
          </p:cNvPr>
          <p:cNvSpPr txBox="1"/>
          <p:nvPr/>
        </p:nvSpPr>
        <p:spPr>
          <a:xfrm>
            <a:off x="3744455" y="340892"/>
            <a:ext cx="1874107" cy="2031325"/>
          </a:xfrm>
          <a:prstGeom prst="rect">
            <a:avLst/>
          </a:prstGeom>
          <a:noFill/>
        </p:spPr>
        <p:txBody>
          <a:bodyPr wrap="square">
            <a:spAutoFit/>
          </a:bodyPr>
          <a:lstStyle/>
          <a:p>
            <a:pPr algn="ctr"/>
            <a:r>
              <a:rPr lang="en-US" b="1" dirty="0">
                <a:latin typeface="NewComputerModern10" panose="00000500000000000000" pitchFamily="50" charset="0"/>
              </a:rPr>
              <a:t>ORNL</a:t>
            </a:r>
          </a:p>
          <a:p>
            <a:r>
              <a:rPr lang="nn-NO" dirty="0">
                <a:latin typeface="NewComputerModern10" panose="00000500000000000000" pitchFamily="50" charset="0"/>
              </a:rPr>
              <a:t>Fankang Li</a:t>
            </a:r>
          </a:p>
          <a:p>
            <a:r>
              <a:rPr lang="nn-NO" dirty="0">
                <a:latin typeface="NewComputerModern10" panose="00000500000000000000" pitchFamily="50" charset="0"/>
              </a:rPr>
              <a:t>Jon Leiner</a:t>
            </a:r>
          </a:p>
          <a:p>
            <a:r>
              <a:rPr lang="nn-NO" dirty="0">
                <a:latin typeface="NewComputerModern10" panose="00000500000000000000" pitchFamily="50" charset="0"/>
              </a:rPr>
              <a:t>Peter Jiang</a:t>
            </a:r>
          </a:p>
          <a:p>
            <a:r>
              <a:rPr lang="nn-NO" dirty="0">
                <a:latin typeface="NewComputerModern10" panose="00000500000000000000" pitchFamily="50" charset="0"/>
              </a:rPr>
              <a:t>Kaleb Burrage</a:t>
            </a:r>
          </a:p>
          <a:p>
            <a:r>
              <a:rPr lang="nn-NO" dirty="0">
                <a:latin typeface="NewComputerModern10" panose="00000500000000000000" pitchFamily="50" charset="0"/>
              </a:rPr>
              <a:t>Fumiaki Funama</a:t>
            </a:r>
          </a:p>
          <a:p>
            <a:r>
              <a:rPr lang="nn-NO" dirty="0">
                <a:latin typeface="NewComputerModern10" panose="00000500000000000000" pitchFamily="50" charset="0"/>
              </a:rPr>
              <a:t>Matthew Loyd</a:t>
            </a:r>
            <a:endParaRPr lang="en-US" dirty="0">
              <a:latin typeface="NewComputerModern10" panose="00000500000000000000" pitchFamily="50" charset="0"/>
            </a:endParaRPr>
          </a:p>
        </p:txBody>
      </p:sp>
      <p:sp>
        <p:nvSpPr>
          <p:cNvPr id="15" name="TextBox 14">
            <a:extLst>
              <a:ext uri="{FF2B5EF4-FFF2-40B4-BE49-F238E27FC236}">
                <a16:creationId xmlns:a16="http://schemas.microsoft.com/office/drawing/2014/main" id="{A57A4370-C36A-38C5-4E69-B7CE6F538100}"/>
              </a:ext>
            </a:extLst>
          </p:cNvPr>
          <p:cNvSpPr txBox="1"/>
          <p:nvPr/>
        </p:nvSpPr>
        <p:spPr>
          <a:xfrm>
            <a:off x="6346810" y="369062"/>
            <a:ext cx="1874108" cy="923330"/>
          </a:xfrm>
          <a:prstGeom prst="rect">
            <a:avLst/>
          </a:prstGeom>
          <a:noFill/>
        </p:spPr>
        <p:txBody>
          <a:bodyPr wrap="square">
            <a:spAutoFit/>
          </a:bodyPr>
          <a:lstStyle/>
          <a:p>
            <a:pPr algn="ctr"/>
            <a:r>
              <a:rPr lang="en-US" b="1" dirty="0">
                <a:latin typeface="NewComputerModern10" panose="00000500000000000000" pitchFamily="50" charset="0"/>
              </a:rPr>
              <a:t>ISIS</a:t>
            </a:r>
          </a:p>
          <a:p>
            <a:r>
              <a:rPr lang="nn-NO" dirty="0">
                <a:latin typeface="NewComputerModern10" panose="00000500000000000000" pitchFamily="50" charset="0"/>
              </a:rPr>
              <a:t>Robert Dalgiesh</a:t>
            </a:r>
          </a:p>
          <a:p>
            <a:r>
              <a:rPr lang="nn-NO" dirty="0">
                <a:latin typeface="NewComputerModern10" panose="00000500000000000000" pitchFamily="50" charset="0"/>
              </a:rPr>
              <a:t>Steven Parnell</a:t>
            </a:r>
          </a:p>
        </p:txBody>
      </p:sp>
      <p:sp>
        <p:nvSpPr>
          <p:cNvPr id="16" name="TextBox 15">
            <a:extLst>
              <a:ext uri="{FF2B5EF4-FFF2-40B4-BE49-F238E27FC236}">
                <a16:creationId xmlns:a16="http://schemas.microsoft.com/office/drawing/2014/main" id="{321CF9B2-4308-F66B-7C7F-ED045828B6AA}"/>
              </a:ext>
            </a:extLst>
          </p:cNvPr>
          <p:cNvSpPr txBox="1"/>
          <p:nvPr/>
        </p:nvSpPr>
        <p:spPr>
          <a:xfrm>
            <a:off x="6295190" y="2094158"/>
            <a:ext cx="2160818" cy="1754326"/>
          </a:xfrm>
          <a:prstGeom prst="rect">
            <a:avLst/>
          </a:prstGeom>
          <a:noFill/>
        </p:spPr>
        <p:txBody>
          <a:bodyPr wrap="square">
            <a:spAutoFit/>
          </a:bodyPr>
          <a:lstStyle/>
          <a:p>
            <a:pPr algn="ctr"/>
            <a:r>
              <a:rPr lang="en-US" b="1" dirty="0">
                <a:latin typeface="NewComputerModern10" panose="00000500000000000000" pitchFamily="50" charset="0"/>
              </a:rPr>
              <a:t>MLZ</a:t>
            </a:r>
          </a:p>
          <a:p>
            <a:r>
              <a:rPr lang="nn-NO" dirty="0">
                <a:latin typeface="NewComputerModern10" panose="00000500000000000000" pitchFamily="50" charset="0"/>
              </a:rPr>
              <a:t>Johanna Jochum</a:t>
            </a:r>
          </a:p>
          <a:p>
            <a:r>
              <a:rPr lang="nn-NO" dirty="0">
                <a:latin typeface="NewComputerModern10" panose="00000500000000000000" pitchFamily="50" charset="0"/>
              </a:rPr>
              <a:t>Denis Mettus</a:t>
            </a:r>
          </a:p>
          <a:p>
            <a:r>
              <a:rPr lang="nn-NO" dirty="0">
                <a:latin typeface="NewComputerModern10" panose="00000500000000000000" pitchFamily="50" charset="0"/>
              </a:rPr>
              <a:t>Lukas Beddrich</a:t>
            </a:r>
          </a:p>
          <a:p>
            <a:r>
              <a:rPr lang="nn-NO" dirty="0">
                <a:latin typeface="NewComputerModern10" panose="00000500000000000000" pitchFamily="50" charset="0"/>
              </a:rPr>
              <a:t>Christian Franz</a:t>
            </a:r>
          </a:p>
          <a:p>
            <a:r>
              <a:rPr lang="nn-NO" dirty="0">
                <a:latin typeface="NewComputerModern10" panose="00000500000000000000" pitchFamily="50" charset="0"/>
              </a:rPr>
              <a:t>Christian Pfleiderer </a:t>
            </a:r>
            <a:endParaRPr lang="en-US" dirty="0">
              <a:latin typeface="NewComputerModern10" panose="00000500000000000000" pitchFamily="50" charset="0"/>
            </a:endParaRPr>
          </a:p>
        </p:txBody>
      </p:sp>
      <p:sp>
        <p:nvSpPr>
          <p:cNvPr id="17" name="TextBox 16">
            <a:extLst>
              <a:ext uri="{FF2B5EF4-FFF2-40B4-BE49-F238E27FC236}">
                <a16:creationId xmlns:a16="http://schemas.microsoft.com/office/drawing/2014/main" id="{DBF27649-C2BC-F6C4-7682-536BF61E4A83}"/>
              </a:ext>
            </a:extLst>
          </p:cNvPr>
          <p:cNvSpPr txBox="1"/>
          <p:nvPr/>
        </p:nvSpPr>
        <p:spPr>
          <a:xfrm>
            <a:off x="4084264" y="3408373"/>
            <a:ext cx="1534298" cy="646331"/>
          </a:xfrm>
          <a:prstGeom prst="rect">
            <a:avLst/>
          </a:prstGeom>
          <a:noFill/>
        </p:spPr>
        <p:txBody>
          <a:bodyPr wrap="square">
            <a:spAutoFit/>
          </a:bodyPr>
          <a:lstStyle/>
          <a:p>
            <a:pPr algn="ctr"/>
            <a:r>
              <a:rPr lang="en-US" b="1" dirty="0">
                <a:latin typeface="NewComputerModern10" panose="00000500000000000000" pitchFamily="50" charset="0"/>
              </a:rPr>
              <a:t>TU Wien </a:t>
            </a:r>
          </a:p>
          <a:p>
            <a:r>
              <a:rPr lang="nn-NO" dirty="0">
                <a:latin typeface="NewComputerModern10" panose="00000500000000000000" pitchFamily="50" charset="0"/>
              </a:rPr>
              <a:t>Niels Geerits</a:t>
            </a:r>
            <a:endParaRPr lang="en-US" dirty="0">
              <a:latin typeface="NewComputerModern10" panose="00000500000000000000" pitchFamily="50" charset="0"/>
            </a:endParaRPr>
          </a:p>
        </p:txBody>
      </p:sp>
      <p:pic>
        <p:nvPicPr>
          <p:cNvPr id="19" name="Graphic 18">
            <a:extLst>
              <a:ext uri="{FF2B5EF4-FFF2-40B4-BE49-F238E27FC236}">
                <a16:creationId xmlns:a16="http://schemas.microsoft.com/office/drawing/2014/main" id="{EE375E0F-B1B4-EFBF-8937-0F3DA2AF0C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009" y="3894659"/>
            <a:ext cx="2312566" cy="1013239"/>
          </a:xfrm>
          <a:prstGeom prst="rect">
            <a:avLst/>
          </a:prstGeom>
        </p:spPr>
      </p:pic>
      <p:pic>
        <p:nvPicPr>
          <p:cNvPr id="23" name="Graphic 22">
            <a:extLst>
              <a:ext uri="{FF2B5EF4-FFF2-40B4-BE49-F238E27FC236}">
                <a16:creationId xmlns:a16="http://schemas.microsoft.com/office/drawing/2014/main" id="{569784DA-7344-55B1-A03E-CD494B7D35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4620" y="2473092"/>
            <a:ext cx="3322272" cy="801352"/>
          </a:xfrm>
          <a:prstGeom prst="rect">
            <a:avLst/>
          </a:prstGeom>
        </p:spPr>
      </p:pic>
      <p:pic>
        <p:nvPicPr>
          <p:cNvPr id="25" name="Graphic 24">
            <a:extLst>
              <a:ext uri="{FF2B5EF4-FFF2-40B4-BE49-F238E27FC236}">
                <a16:creationId xmlns:a16="http://schemas.microsoft.com/office/drawing/2014/main" id="{B6A258D6-D4B0-002F-8A33-6703942AB3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9199" y="3910053"/>
            <a:ext cx="1672800" cy="844217"/>
          </a:xfrm>
          <a:prstGeom prst="rect">
            <a:avLst/>
          </a:prstGeom>
        </p:spPr>
      </p:pic>
      <p:pic>
        <p:nvPicPr>
          <p:cNvPr id="27" name="Graphic 26">
            <a:extLst>
              <a:ext uri="{FF2B5EF4-FFF2-40B4-BE49-F238E27FC236}">
                <a16:creationId xmlns:a16="http://schemas.microsoft.com/office/drawing/2014/main" id="{0C5D27FF-CB54-7443-43B5-051A3DEE7E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30316" y="1349959"/>
            <a:ext cx="2951090" cy="565753"/>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4B15D320-831E-694D-1765-646919FF244F}"/>
              </a:ext>
            </a:extLst>
          </p:cNvPr>
          <p:cNvPicPr>
            <a:picLocks noChangeAspect="1"/>
          </p:cNvPicPr>
          <p:nvPr/>
        </p:nvPicPr>
        <p:blipFill>
          <a:blip r:embed="rId10"/>
          <a:stretch>
            <a:fillRect/>
          </a:stretch>
        </p:blipFill>
        <p:spPr>
          <a:xfrm>
            <a:off x="4217584" y="4188633"/>
            <a:ext cx="1267658" cy="703319"/>
          </a:xfrm>
          <a:prstGeom prst="rect">
            <a:avLst/>
          </a:prstGeom>
        </p:spPr>
      </p:pic>
    </p:spTree>
    <p:extLst>
      <p:ext uri="{BB962C8B-B14F-4D97-AF65-F5344CB8AC3E}">
        <p14:creationId xmlns:p14="http://schemas.microsoft.com/office/powerpoint/2010/main" val="212296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272EE-8550-375B-8CA7-5EED36807EB5}"/>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0B4DF526-8F2C-2DB4-827C-9C4EF9C92E7F}"/>
              </a:ext>
            </a:extLst>
          </p:cNvPr>
          <p:cNvPicPr>
            <a:picLocks noChangeAspect="1"/>
          </p:cNvPicPr>
          <p:nvPr/>
        </p:nvPicPr>
        <p:blipFill>
          <a:blip r:embed="rId2"/>
          <a:stretch>
            <a:fillRect/>
          </a:stretch>
        </p:blipFill>
        <p:spPr>
          <a:xfrm>
            <a:off x="6223476" y="702503"/>
            <a:ext cx="2573405" cy="2460426"/>
          </a:xfrm>
          <a:prstGeom prst="rect">
            <a:avLst/>
          </a:prstGeom>
        </p:spPr>
      </p:pic>
      <p:sp>
        <p:nvSpPr>
          <p:cNvPr id="2" name="Title 1">
            <a:extLst>
              <a:ext uri="{FF2B5EF4-FFF2-40B4-BE49-F238E27FC236}">
                <a16:creationId xmlns:a16="http://schemas.microsoft.com/office/drawing/2014/main" id="{F85101B7-826D-B46B-702D-BE8672169B20}"/>
              </a:ext>
            </a:extLst>
          </p:cNvPr>
          <p:cNvSpPr>
            <a:spLocks noGrp="1"/>
          </p:cNvSpPr>
          <p:nvPr>
            <p:ph type="title"/>
          </p:nvPr>
        </p:nvSpPr>
        <p:spPr>
          <a:xfrm>
            <a:off x="525303" y="464386"/>
            <a:ext cx="6017600" cy="779318"/>
          </a:xfrm>
        </p:spPr>
        <p:txBody>
          <a:bodyPr/>
          <a:lstStyle/>
          <a:p>
            <a:r>
              <a:rPr lang="en-US" dirty="0">
                <a:latin typeface="NewComputerModern10" panose="00000500000000000000" pitchFamily="50" charset="0"/>
              </a:rPr>
              <a:t>Kochen-Specker contextuality</a:t>
            </a:r>
          </a:p>
        </p:txBody>
      </p:sp>
      <p:sp>
        <p:nvSpPr>
          <p:cNvPr id="3" name="Content Placeholder 2">
            <a:extLst>
              <a:ext uri="{FF2B5EF4-FFF2-40B4-BE49-F238E27FC236}">
                <a16:creationId xmlns:a16="http://schemas.microsoft.com/office/drawing/2014/main" id="{D194D8AE-D653-4583-300F-DC1D2A96ADF3}"/>
              </a:ext>
            </a:extLst>
          </p:cNvPr>
          <p:cNvSpPr>
            <a:spLocks noGrp="1"/>
          </p:cNvSpPr>
          <p:nvPr>
            <p:ph idx="1"/>
          </p:nvPr>
        </p:nvSpPr>
        <p:spPr>
          <a:xfrm>
            <a:off x="525303" y="1446442"/>
            <a:ext cx="5495171" cy="2268430"/>
          </a:xfrm>
        </p:spPr>
        <p:txBody>
          <a:bodyPr>
            <a:normAutofit lnSpcReduction="10000"/>
          </a:bodyPr>
          <a:lstStyle/>
          <a:p>
            <a:r>
              <a:rPr lang="en-US" dirty="0">
                <a:latin typeface="NewComputerModern10" panose="00000500000000000000" pitchFamily="50" charset="0"/>
              </a:rPr>
              <a:t>Generalizes </a:t>
            </a:r>
            <a:r>
              <a:rPr lang="en-US" i="1" dirty="0">
                <a:latin typeface="NewComputerModern10" panose="00000500000000000000" pitchFamily="50" charset="0"/>
              </a:rPr>
              <a:t>Bell non-locality</a:t>
            </a:r>
          </a:p>
          <a:p>
            <a:r>
              <a:rPr lang="en-US" dirty="0">
                <a:latin typeface="NewComputerModern10" panose="00000500000000000000" pitchFamily="50" charset="0"/>
              </a:rPr>
              <a:t>Imagine a </a:t>
            </a:r>
            <a:r>
              <a:rPr lang="en-US" b="1" dirty="0">
                <a:latin typeface="NewComputerModern10" panose="00000500000000000000" pitchFamily="50" charset="0"/>
              </a:rPr>
              <a:t>value function </a:t>
            </a:r>
            <a:r>
              <a:rPr lang="en-US" i="1" dirty="0">
                <a:latin typeface="NewComputerModern10" panose="00000500000000000000" pitchFamily="50" charset="0"/>
              </a:rPr>
              <a:t>v </a:t>
            </a:r>
            <a:r>
              <a:rPr lang="en-US" dirty="0">
                <a:latin typeface="NewComputerModern10" panose="00000500000000000000" pitchFamily="50" charset="0"/>
              </a:rPr>
              <a:t>that assigns the pre-existing values:</a:t>
            </a:r>
          </a:p>
          <a:p>
            <a:pPr marL="0" indent="0">
              <a:buNone/>
            </a:pPr>
            <a:endParaRPr lang="en-US" dirty="0">
              <a:latin typeface="NewComputerModern10" panose="00000500000000000000" pitchFamily="50" charset="0"/>
            </a:endParaRPr>
          </a:p>
          <a:p>
            <a:r>
              <a:rPr lang="en-US" i="1" dirty="0">
                <a:latin typeface="NewComputerModern10" panose="00000500000000000000" pitchFamily="50" charset="0"/>
              </a:rPr>
              <a:t>v </a:t>
            </a:r>
            <a:r>
              <a:rPr lang="en-US" b="1" dirty="0">
                <a:latin typeface="NewComputerModern10" panose="00000500000000000000" pitchFamily="50" charset="0"/>
              </a:rPr>
              <a:t>cannot</a:t>
            </a:r>
            <a:r>
              <a:rPr lang="en-US" dirty="0">
                <a:latin typeface="NewComputerModern10" panose="00000500000000000000" pitchFamily="50" charset="0"/>
              </a:rPr>
              <a:t> exist (dim &gt; 2) with the required properties:</a:t>
            </a:r>
            <a:endParaRPr lang="en-US" i="1" dirty="0">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67B1883F-BA82-AB65-1F28-7E30B261EFC3}"/>
              </a:ext>
            </a:extLst>
          </p:cNvPr>
          <p:cNvSpPr>
            <a:spLocks noGrp="1"/>
          </p:cNvSpPr>
          <p:nvPr>
            <p:ph type="sldNum" sz="quarter" idx="4"/>
          </p:nvPr>
        </p:nvSpPr>
        <p:spPr/>
        <p:txBody>
          <a:bodyPr/>
          <a:lstStyle/>
          <a:p>
            <a:fld id="{D55A415B-95B9-4F9D-AAEC-6F71EDF6AC18}" type="slidenum">
              <a:rPr lang="en-US" smtClean="0"/>
              <a:pPr/>
              <a:t>20</a:t>
            </a:fld>
            <a:endParaRPr lang="en-US" dirty="0"/>
          </a:p>
        </p:txBody>
      </p:sp>
      <p:pic>
        <p:nvPicPr>
          <p:cNvPr id="18" name="Graphic 17">
            <a:extLst>
              <a:ext uri="{FF2B5EF4-FFF2-40B4-BE49-F238E27FC236}">
                <a16:creationId xmlns:a16="http://schemas.microsoft.com/office/drawing/2014/main" id="{3134EBC7-99BA-54D1-4825-4BA9F640AC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9443" y="2728838"/>
            <a:ext cx="3648075" cy="257175"/>
          </a:xfrm>
          <a:prstGeom prst="rect">
            <a:avLst/>
          </a:prstGeom>
        </p:spPr>
      </p:pic>
      <p:pic>
        <p:nvPicPr>
          <p:cNvPr id="20" name="Graphic 19">
            <a:extLst>
              <a:ext uri="{FF2B5EF4-FFF2-40B4-BE49-F238E27FC236}">
                <a16:creationId xmlns:a16="http://schemas.microsoft.com/office/drawing/2014/main" id="{3CD3AD14-2994-DF97-C84B-2BF529AC3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9302" y="3714872"/>
            <a:ext cx="5663798" cy="581648"/>
          </a:xfrm>
          <a:prstGeom prst="rect">
            <a:avLst/>
          </a:prstGeom>
        </p:spPr>
      </p:pic>
      <p:sp>
        <p:nvSpPr>
          <p:cNvPr id="23" name="TextBox 22">
            <a:extLst>
              <a:ext uri="{FF2B5EF4-FFF2-40B4-BE49-F238E27FC236}">
                <a16:creationId xmlns:a16="http://schemas.microsoft.com/office/drawing/2014/main" id="{180E144F-F5F1-5DDB-2247-F348A7FC2263}"/>
              </a:ext>
            </a:extLst>
          </p:cNvPr>
          <p:cNvSpPr txBox="1"/>
          <p:nvPr/>
        </p:nvSpPr>
        <p:spPr>
          <a:xfrm>
            <a:off x="3583460" y="4620645"/>
            <a:ext cx="4692247" cy="369332"/>
          </a:xfrm>
          <a:prstGeom prst="rect">
            <a:avLst/>
          </a:prstGeom>
          <a:noFill/>
        </p:spPr>
        <p:txBody>
          <a:bodyPr wrap="none" rtlCol="0">
            <a:spAutoFit/>
          </a:bodyPr>
          <a:lstStyle/>
          <a:p>
            <a:r>
              <a:rPr lang="en-US" dirty="0">
                <a:latin typeface="NewComputerModern10" panose="00000500000000000000" pitchFamily="50" charset="0"/>
              </a:rPr>
              <a:t>B. Costantino, </a:t>
            </a:r>
            <a:r>
              <a:rPr lang="en-US" i="1" dirty="0">
                <a:latin typeface="NewComputerModern10" panose="00000500000000000000" pitchFamily="50" charset="0"/>
              </a:rPr>
              <a:t>Rev. Mod. Phys., </a:t>
            </a:r>
            <a:r>
              <a:rPr lang="en-US" b="1" dirty="0">
                <a:latin typeface="NewComputerModern10" panose="00000500000000000000" pitchFamily="50" charset="0"/>
              </a:rPr>
              <a:t>94</a:t>
            </a:r>
            <a:r>
              <a:rPr lang="en-US" dirty="0">
                <a:latin typeface="NewComputerModern10" panose="00000500000000000000" pitchFamily="50" charset="0"/>
              </a:rPr>
              <a:t>, 4, 2022</a:t>
            </a:r>
          </a:p>
        </p:txBody>
      </p:sp>
    </p:spTree>
    <p:extLst>
      <p:ext uri="{BB962C8B-B14F-4D97-AF65-F5344CB8AC3E}">
        <p14:creationId xmlns:p14="http://schemas.microsoft.com/office/powerpoint/2010/main" val="1232492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A160D-74B7-E542-7FBA-EBB15BC9F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E882E-1CC3-0110-CD66-C9332BA2096A}"/>
              </a:ext>
            </a:extLst>
          </p:cNvPr>
          <p:cNvSpPr>
            <a:spLocks noGrp="1"/>
          </p:cNvSpPr>
          <p:nvPr>
            <p:ph type="title"/>
          </p:nvPr>
        </p:nvSpPr>
        <p:spPr>
          <a:xfrm>
            <a:off x="525302" y="464386"/>
            <a:ext cx="8167847" cy="779318"/>
          </a:xfrm>
        </p:spPr>
        <p:txBody>
          <a:bodyPr/>
          <a:lstStyle/>
          <a:p>
            <a:r>
              <a:rPr lang="en-US" dirty="0">
                <a:latin typeface="NewComputerModern10" panose="00000500000000000000" pitchFamily="50" charset="0"/>
              </a:rPr>
              <a:t>Example: Mermin-Peres Magic Squares</a:t>
            </a:r>
          </a:p>
        </p:txBody>
      </p:sp>
      <p:sp>
        <p:nvSpPr>
          <p:cNvPr id="3" name="Content Placeholder 2">
            <a:extLst>
              <a:ext uri="{FF2B5EF4-FFF2-40B4-BE49-F238E27FC236}">
                <a16:creationId xmlns:a16="http://schemas.microsoft.com/office/drawing/2014/main" id="{282C7852-01A5-B382-CD57-5B920FAE111E}"/>
              </a:ext>
            </a:extLst>
          </p:cNvPr>
          <p:cNvSpPr>
            <a:spLocks noGrp="1"/>
          </p:cNvSpPr>
          <p:nvPr>
            <p:ph idx="1"/>
          </p:nvPr>
        </p:nvSpPr>
        <p:spPr>
          <a:xfrm>
            <a:off x="386814" y="1488988"/>
            <a:ext cx="4129247" cy="3095369"/>
          </a:xfrm>
        </p:spPr>
        <p:txBody>
          <a:bodyPr>
            <a:normAutofit/>
          </a:bodyPr>
          <a:lstStyle/>
          <a:p>
            <a:r>
              <a:rPr lang="en-US" dirty="0">
                <a:latin typeface="NewComputerModern10" panose="00000500000000000000" pitchFamily="50" charset="0"/>
              </a:rPr>
              <a:t>Each row and column are mutually commuting observables: </a:t>
            </a:r>
            <a:r>
              <a:rPr lang="en-US" i="1" dirty="0">
                <a:latin typeface="NewComputerModern10" panose="00000500000000000000" pitchFamily="50" charset="0"/>
              </a:rPr>
              <a:t>context</a:t>
            </a:r>
            <a:endParaRPr lang="en-US" dirty="0">
              <a:latin typeface="NewComputerModern10" panose="00000500000000000000" pitchFamily="50" charset="0"/>
            </a:endParaRPr>
          </a:p>
          <a:p>
            <a:r>
              <a:rPr lang="en-US" dirty="0">
                <a:latin typeface="NewComputerModern10" panose="00000500000000000000" pitchFamily="50" charset="0"/>
              </a:rPr>
              <a:t>Assign +1 </a:t>
            </a:r>
            <a:r>
              <a:rPr lang="en-US" b="1" dirty="0">
                <a:latin typeface="NewComputerModern10" panose="00000500000000000000" pitchFamily="50" charset="0"/>
              </a:rPr>
              <a:t>or</a:t>
            </a:r>
            <a:r>
              <a:rPr lang="en-US" dirty="0">
                <a:latin typeface="NewComputerModern10" panose="00000500000000000000" pitchFamily="50" charset="0"/>
              </a:rPr>
              <a:t> -1 to each observable</a:t>
            </a:r>
          </a:p>
          <a:p>
            <a:r>
              <a:rPr lang="en-US" dirty="0">
                <a:latin typeface="NewComputerModern10" panose="00000500000000000000" pitchFamily="50" charset="0"/>
              </a:rPr>
              <a:t>Rows (cols) require </a:t>
            </a:r>
            <a:r>
              <a:rPr lang="en-US" b="1" dirty="0">
                <a:latin typeface="NewComputerModern10" panose="00000500000000000000" pitchFamily="50" charset="0"/>
              </a:rPr>
              <a:t>total</a:t>
            </a:r>
            <a:r>
              <a:rPr lang="en-US" dirty="0">
                <a:latin typeface="NewComputerModern10" panose="00000500000000000000" pitchFamily="50" charset="0"/>
              </a:rPr>
              <a:t> product to be +1 (-1)</a:t>
            </a:r>
          </a:p>
          <a:p>
            <a:r>
              <a:rPr lang="en-US" dirty="0">
                <a:latin typeface="NewComputerModern10" panose="00000500000000000000" pitchFamily="50" charset="0"/>
              </a:rPr>
              <a:t>Contraction! Therefore, the observables must be </a:t>
            </a:r>
            <a:r>
              <a:rPr lang="en-US" b="1" dirty="0">
                <a:latin typeface="NewComputerModern10" panose="00000500000000000000" pitchFamily="50" charset="0"/>
              </a:rPr>
              <a:t>context-dependent</a:t>
            </a:r>
            <a:endParaRPr lang="en-US" dirty="0">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6C5AB143-BB37-94ED-9DB4-849B9E55A24A}"/>
              </a:ext>
            </a:extLst>
          </p:cNvPr>
          <p:cNvSpPr>
            <a:spLocks noGrp="1"/>
          </p:cNvSpPr>
          <p:nvPr>
            <p:ph type="sldNum" sz="quarter" idx="4"/>
          </p:nvPr>
        </p:nvSpPr>
        <p:spPr/>
        <p:txBody>
          <a:bodyPr/>
          <a:lstStyle/>
          <a:p>
            <a:fld id="{D55A415B-95B9-4F9D-AAEC-6F71EDF6AC18}" type="slidenum">
              <a:rPr lang="en-US" smtClean="0"/>
              <a:pPr/>
              <a:t>21</a:t>
            </a:fld>
            <a:endParaRPr lang="en-US" dirty="0"/>
          </a:p>
        </p:txBody>
      </p:sp>
      <p:sp>
        <p:nvSpPr>
          <p:cNvPr id="7" name="TextBox 6">
            <a:extLst>
              <a:ext uri="{FF2B5EF4-FFF2-40B4-BE49-F238E27FC236}">
                <a16:creationId xmlns:a16="http://schemas.microsoft.com/office/drawing/2014/main" id="{52A6FEFA-8E87-EB8D-51BD-708710E6329A}"/>
              </a:ext>
            </a:extLst>
          </p:cNvPr>
          <p:cNvSpPr txBox="1"/>
          <p:nvPr/>
        </p:nvSpPr>
        <p:spPr>
          <a:xfrm>
            <a:off x="4096265" y="4494448"/>
            <a:ext cx="4395755" cy="369332"/>
          </a:xfrm>
          <a:prstGeom prst="rect">
            <a:avLst/>
          </a:prstGeom>
          <a:noFill/>
        </p:spPr>
        <p:txBody>
          <a:bodyPr wrap="none" rtlCol="0">
            <a:spAutoFit/>
          </a:bodyPr>
          <a:lstStyle/>
          <a:p>
            <a:r>
              <a:rPr lang="en-US" dirty="0">
                <a:latin typeface="NewComputerModern10" panose="00000500000000000000" pitchFamily="50" charset="0"/>
              </a:rPr>
              <a:t>D. Mermin, </a:t>
            </a:r>
            <a:r>
              <a:rPr lang="en-US" i="1" dirty="0">
                <a:latin typeface="NewComputerModern10" panose="00000500000000000000" pitchFamily="50" charset="0"/>
              </a:rPr>
              <a:t>Rev. Mod. Phys., </a:t>
            </a:r>
            <a:r>
              <a:rPr lang="en-US" b="1" dirty="0">
                <a:latin typeface="NewComputerModern10" panose="00000500000000000000" pitchFamily="50" charset="0"/>
              </a:rPr>
              <a:t>65</a:t>
            </a:r>
            <a:r>
              <a:rPr lang="en-US" dirty="0">
                <a:latin typeface="NewComputerModern10" panose="00000500000000000000" pitchFamily="50" charset="0"/>
              </a:rPr>
              <a:t>, 3, 1993</a:t>
            </a:r>
          </a:p>
        </p:txBody>
      </p:sp>
      <p:pic>
        <p:nvPicPr>
          <p:cNvPr id="10" name="Graphic 9">
            <a:extLst>
              <a:ext uri="{FF2B5EF4-FFF2-40B4-BE49-F238E27FC236}">
                <a16:creationId xmlns:a16="http://schemas.microsoft.com/office/drawing/2014/main" id="{B01268F4-D3A8-668F-2F1F-BA48CA773B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6061" y="1909744"/>
            <a:ext cx="4410827" cy="1314080"/>
          </a:xfrm>
          <a:prstGeom prst="rect">
            <a:avLst/>
          </a:prstGeom>
        </p:spPr>
      </p:pic>
      <p:pic>
        <p:nvPicPr>
          <p:cNvPr id="14" name="Graphic 13">
            <a:extLst>
              <a:ext uri="{FF2B5EF4-FFF2-40B4-BE49-F238E27FC236}">
                <a16:creationId xmlns:a16="http://schemas.microsoft.com/office/drawing/2014/main" id="{6A74630E-6D0F-1A1F-485E-B4975C80F2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1685" y="3730548"/>
            <a:ext cx="2743200" cy="257175"/>
          </a:xfrm>
          <a:prstGeom prst="rect">
            <a:avLst/>
          </a:prstGeom>
        </p:spPr>
      </p:pic>
    </p:spTree>
    <p:extLst>
      <p:ext uri="{BB962C8B-B14F-4D97-AF65-F5344CB8AC3E}">
        <p14:creationId xmlns:p14="http://schemas.microsoft.com/office/powerpoint/2010/main" val="3155776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11607-FB18-37E5-8F45-0F873AAEC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0A43C-22F7-B019-F68D-EB2E76ED6EB6}"/>
              </a:ext>
            </a:extLst>
          </p:cNvPr>
          <p:cNvSpPr>
            <a:spLocks noGrp="1"/>
          </p:cNvSpPr>
          <p:nvPr>
            <p:ph type="title"/>
          </p:nvPr>
        </p:nvSpPr>
        <p:spPr>
          <a:xfrm>
            <a:off x="525302" y="464386"/>
            <a:ext cx="6510497" cy="779318"/>
          </a:xfrm>
        </p:spPr>
        <p:txBody>
          <a:bodyPr/>
          <a:lstStyle/>
          <a:p>
            <a:pPr rtl="0"/>
            <a:r>
              <a:rPr lang="en-US" dirty="0">
                <a:effectLst/>
                <a:latin typeface="NewComputerModern10" panose="00000500000000000000" pitchFamily="50" charset="0"/>
              </a:rPr>
              <a:t>CHSH requirements</a:t>
            </a:r>
          </a:p>
        </p:txBody>
      </p:sp>
      <p:sp>
        <p:nvSpPr>
          <p:cNvPr id="3" name="Content Placeholder 2">
            <a:extLst>
              <a:ext uri="{FF2B5EF4-FFF2-40B4-BE49-F238E27FC236}">
                <a16:creationId xmlns:a16="http://schemas.microsoft.com/office/drawing/2014/main" id="{49EFC73D-A81F-E123-8B9A-5A06ECC0CF5E}"/>
              </a:ext>
            </a:extLst>
          </p:cNvPr>
          <p:cNvSpPr>
            <a:spLocks noGrp="1"/>
          </p:cNvSpPr>
          <p:nvPr>
            <p:ph idx="1"/>
          </p:nvPr>
        </p:nvSpPr>
        <p:spPr>
          <a:xfrm>
            <a:off x="525303" y="1375405"/>
            <a:ext cx="4560579" cy="1920245"/>
          </a:xfrm>
        </p:spPr>
        <p:txBody>
          <a:bodyPr/>
          <a:lstStyle/>
          <a:p>
            <a:r>
              <a:rPr lang="en-US" dirty="0">
                <a:latin typeface="NewComputerModern10" panose="00000500000000000000" pitchFamily="50" charset="0"/>
              </a:rPr>
              <a:t>Min polarization: ~70.7%</a:t>
            </a:r>
          </a:p>
          <a:p>
            <a:r>
              <a:rPr lang="en-US" dirty="0">
                <a:latin typeface="NewComputerModern10" panose="00000500000000000000" pitchFamily="50" charset="0"/>
              </a:rPr>
              <a:t>Requires precise phase-shifter control</a:t>
            </a:r>
          </a:p>
          <a:p>
            <a:r>
              <a:rPr lang="en-US" dirty="0">
                <a:latin typeface="NewComputerModern10" panose="00000500000000000000" pitchFamily="50" charset="0"/>
              </a:rPr>
              <a:t>Only valid for 2 qubits systems; generalized by </a:t>
            </a:r>
            <a:r>
              <a:rPr lang="en-US" b="1" dirty="0">
                <a:latin typeface="NewComputerModern10" panose="00000500000000000000" pitchFamily="50" charset="0"/>
              </a:rPr>
              <a:t>Mermin</a:t>
            </a:r>
            <a:r>
              <a:rPr lang="en-US" dirty="0">
                <a:latin typeface="NewComputerModern10" panose="00000500000000000000" pitchFamily="50" charset="0"/>
              </a:rPr>
              <a:t> witnesses</a:t>
            </a:r>
          </a:p>
          <a:p>
            <a:endParaRPr lang="en-US" dirty="0">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57136C65-64A9-BEE8-19D3-AE868AD052B1}"/>
              </a:ext>
            </a:extLst>
          </p:cNvPr>
          <p:cNvSpPr>
            <a:spLocks noGrp="1"/>
          </p:cNvSpPr>
          <p:nvPr>
            <p:ph type="sldNum" sz="quarter" idx="4"/>
          </p:nvPr>
        </p:nvSpPr>
        <p:spPr/>
        <p:txBody>
          <a:bodyPr/>
          <a:lstStyle/>
          <a:p>
            <a:fld id="{D55A415B-95B9-4F9D-AAEC-6F71EDF6AC18}" type="slidenum">
              <a:rPr lang="en-US" smtClean="0"/>
              <a:pPr/>
              <a:t>22</a:t>
            </a:fld>
            <a:endParaRPr lang="en-US" dirty="0"/>
          </a:p>
        </p:txBody>
      </p:sp>
      <p:pic>
        <p:nvPicPr>
          <p:cNvPr id="6" name="Graphic 5">
            <a:extLst>
              <a:ext uri="{FF2B5EF4-FFF2-40B4-BE49-F238E27FC236}">
                <a16:creationId xmlns:a16="http://schemas.microsoft.com/office/drawing/2014/main" id="{7FF9161E-2ECC-DC9C-5E8B-DD5AF23847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6825" y="3714087"/>
            <a:ext cx="3981450" cy="581025"/>
          </a:xfrm>
          <a:prstGeom prst="rect">
            <a:avLst/>
          </a:prstGeom>
        </p:spPr>
      </p:pic>
      <p:pic>
        <p:nvPicPr>
          <p:cNvPr id="8" name="Graphic 7">
            <a:extLst>
              <a:ext uri="{FF2B5EF4-FFF2-40B4-BE49-F238E27FC236}">
                <a16:creationId xmlns:a16="http://schemas.microsoft.com/office/drawing/2014/main" id="{610086FA-435E-CB6F-ADAF-06CD555582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6825" y="3186112"/>
            <a:ext cx="5105400" cy="219075"/>
          </a:xfrm>
          <a:prstGeom prst="rect">
            <a:avLst/>
          </a:prstGeom>
        </p:spPr>
      </p:pic>
      <p:sp>
        <p:nvSpPr>
          <p:cNvPr id="11" name="TextBox 10">
            <a:extLst>
              <a:ext uri="{FF2B5EF4-FFF2-40B4-BE49-F238E27FC236}">
                <a16:creationId xmlns:a16="http://schemas.microsoft.com/office/drawing/2014/main" id="{6FFECFFB-1455-3CFC-032E-47403F2A7D7F}"/>
              </a:ext>
            </a:extLst>
          </p:cNvPr>
          <p:cNvSpPr txBox="1"/>
          <p:nvPr/>
        </p:nvSpPr>
        <p:spPr>
          <a:xfrm>
            <a:off x="5507976" y="4604013"/>
            <a:ext cx="3055645" cy="369332"/>
          </a:xfrm>
          <a:prstGeom prst="rect">
            <a:avLst/>
          </a:prstGeom>
          <a:noFill/>
        </p:spPr>
        <p:txBody>
          <a:bodyPr wrap="none" rtlCol="0">
            <a:spAutoFit/>
          </a:bodyPr>
          <a:lstStyle/>
          <a:p>
            <a:r>
              <a:rPr lang="en-US" dirty="0">
                <a:latin typeface="NewComputerModern10" panose="00000500000000000000" pitchFamily="50" charset="0"/>
              </a:rPr>
              <a:t>D. Alsina, </a:t>
            </a:r>
            <a:r>
              <a:rPr lang="en-US" i="1" dirty="0">
                <a:latin typeface="NewComputerModern10" panose="00000500000000000000" pitchFamily="50" charset="0"/>
              </a:rPr>
              <a:t>PRA, </a:t>
            </a:r>
            <a:r>
              <a:rPr lang="en-US" b="1" dirty="0">
                <a:latin typeface="NewComputerModern10" panose="00000500000000000000" pitchFamily="50" charset="0"/>
              </a:rPr>
              <a:t>94</a:t>
            </a:r>
            <a:r>
              <a:rPr lang="en-US" dirty="0">
                <a:latin typeface="NewComputerModern10" panose="00000500000000000000" pitchFamily="50" charset="0"/>
              </a:rPr>
              <a:t>, 3, 2016</a:t>
            </a:r>
          </a:p>
        </p:txBody>
      </p:sp>
      <p:grpSp>
        <p:nvGrpSpPr>
          <p:cNvPr id="14" name="Group 13">
            <a:extLst>
              <a:ext uri="{FF2B5EF4-FFF2-40B4-BE49-F238E27FC236}">
                <a16:creationId xmlns:a16="http://schemas.microsoft.com/office/drawing/2014/main" id="{DD1E380B-96E8-D10C-A9A2-69CB66C042EA}"/>
              </a:ext>
            </a:extLst>
          </p:cNvPr>
          <p:cNvGrpSpPr/>
          <p:nvPr/>
        </p:nvGrpSpPr>
        <p:grpSpPr>
          <a:xfrm>
            <a:off x="5696992" y="1602988"/>
            <a:ext cx="2866629" cy="839597"/>
            <a:chOff x="5696992" y="1602988"/>
            <a:chExt cx="2866629" cy="839597"/>
          </a:xfrm>
        </p:grpSpPr>
        <p:pic>
          <p:nvPicPr>
            <p:cNvPr id="12" name="Image" descr="Image">
              <a:extLst>
                <a:ext uri="{FF2B5EF4-FFF2-40B4-BE49-F238E27FC236}">
                  <a16:creationId xmlns:a16="http://schemas.microsoft.com/office/drawing/2014/main" id="{93AB9F4C-6EF9-4F5A-3A55-5B24FB1603A6}"/>
                </a:ext>
              </a:extLst>
            </p:cNvPr>
            <p:cNvPicPr>
              <a:picLocks noChangeAspect="1"/>
            </p:cNvPicPr>
            <p:nvPr/>
          </p:nvPicPr>
          <p:blipFill>
            <a:blip r:embed="rId6"/>
            <a:stretch>
              <a:fillRect/>
            </a:stretch>
          </p:blipFill>
          <p:spPr>
            <a:xfrm>
              <a:off x="5696992" y="2118933"/>
              <a:ext cx="2866629" cy="323652"/>
            </a:xfrm>
            <a:prstGeom prst="rect">
              <a:avLst/>
            </a:prstGeom>
            <a:ln w="12700">
              <a:miter lim="400000"/>
            </a:ln>
          </p:spPr>
        </p:pic>
        <p:pic>
          <p:nvPicPr>
            <p:cNvPr id="13" name="Image" descr="Image">
              <a:extLst>
                <a:ext uri="{FF2B5EF4-FFF2-40B4-BE49-F238E27FC236}">
                  <a16:creationId xmlns:a16="http://schemas.microsoft.com/office/drawing/2014/main" id="{78E602AE-C3D0-3BC8-C134-B26D7A7B283F}"/>
                </a:ext>
              </a:extLst>
            </p:cNvPr>
            <p:cNvPicPr>
              <a:picLocks noChangeAspect="1"/>
            </p:cNvPicPr>
            <p:nvPr/>
          </p:nvPicPr>
          <p:blipFill>
            <a:blip r:embed="rId7"/>
            <a:stretch>
              <a:fillRect/>
            </a:stretch>
          </p:blipFill>
          <p:spPr>
            <a:xfrm>
              <a:off x="6115918" y="1602988"/>
              <a:ext cx="2028775" cy="334940"/>
            </a:xfrm>
            <a:prstGeom prst="rect">
              <a:avLst/>
            </a:prstGeom>
            <a:ln w="12700">
              <a:miter lim="400000"/>
            </a:ln>
          </p:spPr>
        </p:pic>
      </p:grpSp>
    </p:spTree>
    <p:extLst>
      <p:ext uri="{BB962C8B-B14F-4D97-AF65-F5344CB8AC3E}">
        <p14:creationId xmlns:p14="http://schemas.microsoft.com/office/powerpoint/2010/main" val="3674316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87E2A6-B279-48D1-52F2-605E1EA2BF4F}"/>
              </a:ext>
            </a:extLst>
          </p:cNvPr>
          <p:cNvSpPr>
            <a:spLocks noGrp="1"/>
          </p:cNvSpPr>
          <p:nvPr>
            <p:ph type="sldNum" sz="quarter" idx="4"/>
          </p:nvPr>
        </p:nvSpPr>
        <p:spPr/>
        <p:txBody>
          <a:bodyPr/>
          <a:lstStyle/>
          <a:p>
            <a:fld id="{D55A415B-95B9-4F9D-AAEC-6F71EDF6AC18}" type="slidenum">
              <a:rPr lang="en-US" smtClean="0"/>
              <a:pPr/>
              <a:t>23</a:t>
            </a:fld>
            <a:endParaRPr lang="en-US" dirty="0"/>
          </a:p>
        </p:txBody>
      </p:sp>
      <p:sp>
        <p:nvSpPr>
          <p:cNvPr id="8" name="TextBox 7">
            <a:extLst>
              <a:ext uri="{FF2B5EF4-FFF2-40B4-BE49-F238E27FC236}">
                <a16:creationId xmlns:a16="http://schemas.microsoft.com/office/drawing/2014/main" id="{0AF2A8CC-645C-9F98-869F-BEF23589807E}"/>
              </a:ext>
            </a:extLst>
          </p:cNvPr>
          <p:cNvSpPr txBox="1"/>
          <p:nvPr/>
        </p:nvSpPr>
        <p:spPr>
          <a:xfrm>
            <a:off x="3323968" y="4556665"/>
            <a:ext cx="5081648" cy="369332"/>
          </a:xfrm>
          <a:prstGeom prst="rect">
            <a:avLst/>
          </a:prstGeom>
          <a:noFill/>
        </p:spPr>
        <p:txBody>
          <a:bodyPr wrap="none" rtlCol="0">
            <a:spAutoFit/>
          </a:bodyPr>
          <a:lstStyle/>
          <a:p>
            <a:r>
              <a:rPr lang="en-US" dirty="0">
                <a:latin typeface="NewComputerModern10" panose="00000500000000000000" pitchFamily="50" charset="0"/>
              </a:rPr>
              <a:t>A. Tavakoli and N. Gisin, </a:t>
            </a:r>
            <a:r>
              <a:rPr lang="en-US" i="1" dirty="0">
                <a:latin typeface="NewComputerModern10" panose="00000500000000000000" pitchFamily="50" charset="0"/>
              </a:rPr>
              <a:t>Quantum, </a:t>
            </a:r>
            <a:r>
              <a:rPr lang="en-US" dirty="0">
                <a:latin typeface="NewComputerModern10" panose="00000500000000000000" pitchFamily="50" charset="0"/>
              </a:rPr>
              <a:t>06-04, 2000</a:t>
            </a:r>
          </a:p>
        </p:txBody>
      </p:sp>
      <p:pic>
        <p:nvPicPr>
          <p:cNvPr id="10" name="Picture 9">
            <a:extLst>
              <a:ext uri="{FF2B5EF4-FFF2-40B4-BE49-F238E27FC236}">
                <a16:creationId xmlns:a16="http://schemas.microsoft.com/office/drawing/2014/main" id="{A3CEE10D-E034-4E02-C21E-FC03BD418AAB}"/>
              </a:ext>
            </a:extLst>
          </p:cNvPr>
          <p:cNvPicPr>
            <a:picLocks noChangeAspect="1"/>
          </p:cNvPicPr>
          <p:nvPr/>
        </p:nvPicPr>
        <p:blipFill>
          <a:blip r:embed="rId2"/>
          <a:stretch>
            <a:fillRect/>
          </a:stretch>
        </p:blipFill>
        <p:spPr>
          <a:xfrm>
            <a:off x="6450227" y="383956"/>
            <a:ext cx="1909120" cy="446662"/>
          </a:xfrm>
          <a:prstGeom prst="rect">
            <a:avLst/>
          </a:prstGeom>
        </p:spPr>
      </p:pic>
      <p:pic>
        <p:nvPicPr>
          <p:cNvPr id="12" name="Picture 11">
            <a:extLst>
              <a:ext uri="{FF2B5EF4-FFF2-40B4-BE49-F238E27FC236}">
                <a16:creationId xmlns:a16="http://schemas.microsoft.com/office/drawing/2014/main" id="{16B977F2-9ED0-88E5-4A04-0B38E8B08379}"/>
              </a:ext>
            </a:extLst>
          </p:cNvPr>
          <p:cNvPicPr>
            <a:picLocks noChangeAspect="1"/>
          </p:cNvPicPr>
          <p:nvPr/>
        </p:nvPicPr>
        <p:blipFill>
          <a:blip r:embed="rId3"/>
          <a:stretch>
            <a:fillRect/>
          </a:stretch>
        </p:blipFill>
        <p:spPr>
          <a:xfrm rot="5400000">
            <a:off x="1508078" y="-1146309"/>
            <a:ext cx="3436391" cy="5924298"/>
          </a:xfrm>
          <a:prstGeom prst="rect">
            <a:avLst/>
          </a:prstGeom>
        </p:spPr>
      </p:pic>
      <p:pic>
        <p:nvPicPr>
          <p:cNvPr id="14" name="Picture 13">
            <a:extLst>
              <a:ext uri="{FF2B5EF4-FFF2-40B4-BE49-F238E27FC236}">
                <a16:creationId xmlns:a16="http://schemas.microsoft.com/office/drawing/2014/main" id="{C8626C1F-E1CE-246D-7A17-0913788123F3}"/>
              </a:ext>
            </a:extLst>
          </p:cNvPr>
          <p:cNvPicPr>
            <a:picLocks noChangeAspect="1"/>
          </p:cNvPicPr>
          <p:nvPr/>
        </p:nvPicPr>
        <p:blipFill>
          <a:blip r:embed="rId4"/>
          <a:stretch>
            <a:fillRect/>
          </a:stretch>
        </p:blipFill>
        <p:spPr>
          <a:xfrm rot="5400000">
            <a:off x="4023549" y="-210609"/>
            <a:ext cx="3378238" cy="5924300"/>
          </a:xfrm>
          <a:prstGeom prst="rect">
            <a:avLst/>
          </a:prstGeom>
        </p:spPr>
      </p:pic>
      <p:sp>
        <p:nvSpPr>
          <p:cNvPr id="15" name="TextBox 14">
            <a:extLst>
              <a:ext uri="{FF2B5EF4-FFF2-40B4-BE49-F238E27FC236}">
                <a16:creationId xmlns:a16="http://schemas.microsoft.com/office/drawing/2014/main" id="{5B2C24C2-135F-5AE6-981A-4083EC1C9871}"/>
              </a:ext>
            </a:extLst>
          </p:cNvPr>
          <p:cNvSpPr txBox="1"/>
          <p:nvPr/>
        </p:nvSpPr>
        <p:spPr>
          <a:xfrm>
            <a:off x="469182" y="3664987"/>
            <a:ext cx="2051596" cy="646331"/>
          </a:xfrm>
          <a:prstGeom prst="rect">
            <a:avLst/>
          </a:prstGeom>
          <a:noFill/>
        </p:spPr>
        <p:txBody>
          <a:bodyPr wrap="square" rtlCol="0">
            <a:spAutoFit/>
          </a:bodyPr>
          <a:lstStyle/>
          <a:p>
            <a:r>
              <a:rPr lang="en-US" dirty="0">
                <a:latin typeface="NewComputerModern10" panose="00000500000000000000" pitchFamily="50" charset="0"/>
              </a:rPr>
              <a:t>Critical visibility: </a:t>
            </a:r>
          </a:p>
          <a:p>
            <a:pPr algn="ctr"/>
            <a:r>
              <a:rPr lang="en-US" dirty="0">
                <a:latin typeface="NewComputerModern10" panose="00000500000000000000" pitchFamily="50" charset="0"/>
              </a:rPr>
              <a:t>70.54% &lt; 70.71%</a:t>
            </a:r>
          </a:p>
        </p:txBody>
      </p:sp>
    </p:spTree>
    <p:extLst>
      <p:ext uri="{BB962C8B-B14F-4D97-AF65-F5344CB8AC3E}">
        <p14:creationId xmlns:p14="http://schemas.microsoft.com/office/powerpoint/2010/main" val="241370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9D8CE-F389-B8E2-9FCD-21D6EA4D2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D54AA-9D73-4C87-8FE3-FDB79CFCEDFF}"/>
              </a:ext>
            </a:extLst>
          </p:cNvPr>
          <p:cNvSpPr>
            <a:spLocks noGrp="1"/>
          </p:cNvSpPr>
          <p:nvPr>
            <p:ph type="title"/>
          </p:nvPr>
        </p:nvSpPr>
        <p:spPr>
          <a:xfrm>
            <a:off x="525303" y="464386"/>
            <a:ext cx="6826967" cy="779318"/>
          </a:xfrm>
        </p:spPr>
        <p:txBody>
          <a:bodyPr/>
          <a:lstStyle/>
          <a:p>
            <a:pPr algn="l" rtl="0">
              <a:lnSpc>
                <a:spcPct val="108000"/>
              </a:lnSpc>
              <a:spcAft>
                <a:spcPts val="792"/>
              </a:spcAft>
            </a:pPr>
            <a:r>
              <a:rPr lang="en-US" b="1" dirty="0">
                <a:effectLst/>
                <a:latin typeface="NewComputerModern10" panose="00000500000000000000" pitchFamily="50" charset="0"/>
              </a:rPr>
              <a:t>MWP spin-path entanglement</a:t>
            </a:r>
            <a:endParaRPr lang="en-US" dirty="0">
              <a:effectLst/>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A2AF37CF-1517-0859-CF57-A8FEDFEDB18D}"/>
              </a:ext>
            </a:extLst>
          </p:cNvPr>
          <p:cNvSpPr>
            <a:spLocks noGrp="1"/>
          </p:cNvSpPr>
          <p:nvPr>
            <p:ph type="sldNum" sz="quarter" idx="4"/>
          </p:nvPr>
        </p:nvSpPr>
        <p:spPr/>
        <p:txBody>
          <a:bodyPr/>
          <a:lstStyle/>
          <a:p>
            <a:fld id="{D55A415B-95B9-4F9D-AAEC-6F71EDF6AC18}" type="slidenum">
              <a:rPr lang="en-US" smtClean="0"/>
              <a:pPr/>
              <a:t>24</a:t>
            </a:fld>
            <a:endParaRPr lang="en-US" dirty="0"/>
          </a:p>
        </p:txBody>
      </p:sp>
      <p:pic>
        <p:nvPicPr>
          <p:cNvPr id="12" name="Picture 11">
            <a:extLst>
              <a:ext uri="{FF2B5EF4-FFF2-40B4-BE49-F238E27FC236}">
                <a16:creationId xmlns:a16="http://schemas.microsoft.com/office/drawing/2014/main" id="{0D364122-157B-422F-B138-49BEB02DB29E}"/>
              </a:ext>
            </a:extLst>
          </p:cNvPr>
          <p:cNvPicPr>
            <a:picLocks noChangeAspect="1"/>
          </p:cNvPicPr>
          <p:nvPr/>
        </p:nvPicPr>
        <p:blipFill rotWithShape="1">
          <a:blip r:embed="rId2"/>
          <a:srcRect t="1561"/>
          <a:stretch/>
        </p:blipFill>
        <p:spPr>
          <a:xfrm>
            <a:off x="285750" y="1196976"/>
            <a:ext cx="5815363" cy="2514306"/>
          </a:xfrm>
          <a:prstGeom prst="rect">
            <a:avLst/>
          </a:prstGeom>
        </p:spPr>
      </p:pic>
      <p:pic>
        <p:nvPicPr>
          <p:cNvPr id="6" name="Picture 5" descr="A two cubes with different colored parts&#10;&#10;Description automatically generated with medium confidence">
            <a:extLst>
              <a:ext uri="{FF2B5EF4-FFF2-40B4-BE49-F238E27FC236}">
                <a16:creationId xmlns:a16="http://schemas.microsoft.com/office/drawing/2014/main" id="{023AA18F-91E1-6FE7-9076-EBDE58EAD859}"/>
              </a:ext>
            </a:extLst>
          </p:cNvPr>
          <p:cNvPicPr>
            <a:picLocks noChangeAspect="1"/>
          </p:cNvPicPr>
          <p:nvPr/>
        </p:nvPicPr>
        <p:blipFill rotWithShape="1">
          <a:blip r:embed="rId3"/>
          <a:srcRect t="9040" b="17768"/>
          <a:stretch/>
        </p:blipFill>
        <p:spPr>
          <a:xfrm>
            <a:off x="5671287" y="2548346"/>
            <a:ext cx="3361966" cy="1968550"/>
          </a:xfrm>
          <a:prstGeom prst="rect">
            <a:avLst/>
          </a:prstGeom>
        </p:spPr>
      </p:pic>
    </p:spTree>
    <p:extLst>
      <p:ext uri="{BB962C8B-B14F-4D97-AF65-F5344CB8AC3E}">
        <p14:creationId xmlns:p14="http://schemas.microsoft.com/office/powerpoint/2010/main" val="3913275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445E7-9543-0D27-EF9C-B0FE836E9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6211A-1459-3DD0-4635-22A9F07AB8D7}"/>
              </a:ext>
            </a:extLst>
          </p:cNvPr>
          <p:cNvSpPr>
            <a:spLocks noGrp="1"/>
          </p:cNvSpPr>
          <p:nvPr>
            <p:ph type="title"/>
          </p:nvPr>
        </p:nvSpPr>
        <p:spPr>
          <a:xfrm>
            <a:off x="525303" y="464386"/>
            <a:ext cx="6826967" cy="779318"/>
          </a:xfrm>
        </p:spPr>
        <p:txBody>
          <a:bodyPr/>
          <a:lstStyle/>
          <a:p>
            <a:pPr algn="l" rtl="0">
              <a:lnSpc>
                <a:spcPct val="108000"/>
              </a:lnSpc>
              <a:spcAft>
                <a:spcPts val="792"/>
              </a:spcAft>
            </a:pPr>
            <a:r>
              <a:rPr lang="en-US" b="1" dirty="0">
                <a:effectLst/>
                <a:latin typeface="NewComputerModern10" panose="00000500000000000000" pitchFamily="50" charset="0"/>
              </a:rPr>
              <a:t>MWP spin-path entanglement</a:t>
            </a:r>
            <a:endParaRPr lang="en-US" dirty="0">
              <a:effectLst/>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59A23EFD-4BAF-C271-7D2E-D01D01144D5D}"/>
              </a:ext>
            </a:extLst>
          </p:cNvPr>
          <p:cNvSpPr>
            <a:spLocks noGrp="1"/>
          </p:cNvSpPr>
          <p:nvPr>
            <p:ph type="sldNum" sz="quarter" idx="4"/>
          </p:nvPr>
        </p:nvSpPr>
        <p:spPr/>
        <p:txBody>
          <a:bodyPr/>
          <a:lstStyle/>
          <a:p>
            <a:fld id="{D55A415B-95B9-4F9D-AAEC-6F71EDF6AC18}" type="slidenum">
              <a:rPr lang="en-US" smtClean="0"/>
              <a:pPr/>
              <a:t>25</a:t>
            </a:fld>
            <a:endParaRPr lang="en-US" dirty="0"/>
          </a:p>
        </p:txBody>
      </p:sp>
      <p:pic>
        <p:nvPicPr>
          <p:cNvPr id="8" name="Picture 7" descr="A picture containing indoor, docked, cluttered, messy&#10;&#10;Description automatically generated">
            <a:extLst>
              <a:ext uri="{FF2B5EF4-FFF2-40B4-BE49-F238E27FC236}">
                <a16:creationId xmlns:a16="http://schemas.microsoft.com/office/drawing/2014/main" id="{06B4B6B7-AF1E-44BC-5A00-9B3EF79103D9}"/>
              </a:ext>
            </a:extLst>
          </p:cNvPr>
          <p:cNvPicPr>
            <a:picLocks noChangeAspect="1"/>
          </p:cNvPicPr>
          <p:nvPr/>
        </p:nvPicPr>
        <p:blipFill rotWithShape="1">
          <a:blip r:embed="rId2"/>
          <a:srcRect l="1487" t="10784" r="8476" b="11565"/>
          <a:stretch/>
        </p:blipFill>
        <p:spPr>
          <a:xfrm>
            <a:off x="660529" y="1588049"/>
            <a:ext cx="7822941" cy="2669058"/>
          </a:xfrm>
          <a:prstGeom prst="rect">
            <a:avLst/>
          </a:prstGeom>
        </p:spPr>
      </p:pic>
      <p:pic>
        <p:nvPicPr>
          <p:cNvPr id="9" name="Picture 8" descr="Graphical user interface, chart&#10;&#10;Description automatically generated">
            <a:extLst>
              <a:ext uri="{FF2B5EF4-FFF2-40B4-BE49-F238E27FC236}">
                <a16:creationId xmlns:a16="http://schemas.microsoft.com/office/drawing/2014/main" id="{0A494175-6260-2C9A-9383-58F46F831278}"/>
              </a:ext>
            </a:extLst>
          </p:cNvPr>
          <p:cNvPicPr>
            <a:picLocks noChangeAspect="1"/>
          </p:cNvPicPr>
          <p:nvPr/>
        </p:nvPicPr>
        <p:blipFill>
          <a:blip r:embed="rId3"/>
          <a:stretch>
            <a:fillRect/>
          </a:stretch>
        </p:blipFill>
        <p:spPr>
          <a:xfrm>
            <a:off x="4120978" y="1231322"/>
            <a:ext cx="4806778" cy="2842359"/>
          </a:xfrm>
          <a:prstGeom prst="rect">
            <a:avLst/>
          </a:prstGeom>
        </p:spPr>
      </p:pic>
    </p:spTree>
    <p:extLst>
      <p:ext uri="{BB962C8B-B14F-4D97-AF65-F5344CB8AC3E}">
        <p14:creationId xmlns:p14="http://schemas.microsoft.com/office/powerpoint/2010/main" val="29714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DB75B4-E4DA-DB69-4B91-12683DAE88FB}"/>
              </a:ext>
            </a:extLst>
          </p:cNvPr>
          <p:cNvSpPr>
            <a:spLocks noGrp="1"/>
          </p:cNvSpPr>
          <p:nvPr>
            <p:ph type="sldNum" sz="quarter" idx="4"/>
          </p:nvPr>
        </p:nvSpPr>
        <p:spPr/>
        <p:txBody>
          <a:bodyPr/>
          <a:lstStyle/>
          <a:p>
            <a:fld id="{D55A415B-95B9-4F9D-AAEC-6F71EDF6AC18}" type="slidenum">
              <a:rPr lang="en-US" smtClean="0"/>
              <a:pPr/>
              <a:t>26</a:t>
            </a:fld>
            <a:endParaRPr lang="en-US" dirty="0"/>
          </a:p>
        </p:txBody>
      </p:sp>
      <p:sp>
        <p:nvSpPr>
          <p:cNvPr id="7" name="TextBox 6">
            <a:extLst>
              <a:ext uri="{FF2B5EF4-FFF2-40B4-BE49-F238E27FC236}">
                <a16:creationId xmlns:a16="http://schemas.microsoft.com/office/drawing/2014/main" id="{BBFB7DA8-89E1-9EE1-0B1B-19CAAD51BC1D}"/>
              </a:ext>
            </a:extLst>
          </p:cNvPr>
          <p:cNvSpPr txBox="1"/>
          <p:nvPr/>
        </p:nvSpPr>
        <p:spPr>
          <a:xfrm>
            <a:off x="570523" y="273538"/>
            <a:ext cx="8104554" cy="4348917"/>
          </a:xfrm>
          <a:prstGeom prst="rect">
            <a:avLst/>
          </a:prstGeom>
          <a:noFill/>
        </p:spPr>
        <p:txBody>
          <a:bodyPr wrap="square">
            <a:spAutoFit/>
          </a:bodyPr>
          <a:lstStyle/>
          <a:p>
            <a:pPr algn="just"/>
            <a:r>
              <a:rPr lang="en-US" dirty="0">
                <a:latin typeface="NewComputerModern10" panose="00000500000000000000" pitchFamily="50" charset="0"/>
                <a:ea typeface="CMU Bright" panose="02000603000000000000" pitchFamily="2" charset="0"/>
                <a:cs typeface="CMU Bright" panose="02000603000000000000" pitchFamily="2" charset="0"/>
              </a:rPr>
              <a:t>One of the key roles that CANS facilities play in the international neutron ecosystem is providing the abundant beam time necessary for developing novel ideas in neutron instrumentation. Over the last two decades, LENS has devoted considerable effort to the development of spin manipulation devices, in particular the Magnetic Wollaston Prisms that have been used for various spin-echo techniques for high-resolution diffraction, direct measurements of projected density-density correlation functions, dark-field radiography among other techniques. We have recently demonstrated that such devices create mode-entangled states of neutrons. Viewed in this light, the high resolution obtained by SE techniques is seen as an example of quantum-enhanced sensing exploiting an interferometric approach, and we have embarked on an effort to explore the physics that may be investigated with such beams The talk will review the development of the instrumentation and applications along with describing recent results from experiments performed at international-scale facilities using these ideas.</a:t>
            </a:r>
          </a:p>
        </p:txBody>
      </p:sp>
    </p:spTree>
    <p:extLst>
      <p:ext uri="{BB962C8B-B14F-4D97-AF65-F5344CB8AC3E}">
        <p14:creationId xmlns:p14="http://schemas.microsoft.com/office/powerpoint/2010/main" val="987647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8ADA-DBDC-86F9-62F8-60856E892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466A9-0E51-F322-BB6A-E70CBA69D3E6}"/>
              </a:ext>
            </a:extLst>
          </p:cNvPr>
          <p:cNvSpPr>
            <a:spLocks noGrp="1"/>
          </p:cNvSpPr>
          <p:nvPr>
            <p:ph type="title"/>
          </p:nvPr>
        </p:nvSpPr>
        <p:spPr>
          <a:xfrm>
            <a:off x="525304" y="464386"/>
            <a:ext cx="7418110" cy="779318"/>
          </a:xfrm>
        </p:spPr>
        <p:txBody>
          <a:bodyPr/>
          <a:lstStyle/>
          <a:p>
            <a:pPr algn="l" rtl="0">
              <a:lnSpc>
                <a:spcPct val="108000"/>
              </a:lnSpc>
              <a:spcAft>
                <a:spcPts val="792"/>
              </a:spcAft>
            </a:pPr>
            <a:r>
              <a:rPr lang="en-US" dirty="0">
                <a:effectLst/>
                <a:latin typeface="NewComputerModern10" panose="00000500000000000000" pitchFamily="50" charset="0"/>
              </a:rPr>
              <a:t>Magnetic Wollaston prisms (MWPs)</a:t>
            </a:r>
          </a:p>
        </p:txBody>
      </p:sp>
      <p:sp>
        <p:nvSpPr>
          <p:cNvPr id="3" name="Content Placeholder 2">
            <a:extLst>
              <a:ext uri="{FF2B5EF4-FFF2-40B4-BE49-F238E27FC236}">
                <a16:creationId xmlns:a16="http://schemas.microsoft.com/office/drawing/2014/main" id="{6508DF63-ACEA-610C-1E9B-CF97833F8957}"/>
              </a:ext>
            </a:extLst>
          </p:cNvPr>
          <p:cNvSpPr>
            <a:spLocks noGrp="1"/>
          </p:cNvSpPr>
          <p:nvPr>
            <p:ph idx="1"/>
          </p:nvPr>
        </p:nvSpPr>
        <p:spPr>
          <a:xfrm>
            <a:off x="525304" y="1301751"/>
            <a:ext cx="3856196" cy="3155949"/>
          </a:xfrm>
        </p:spPr>
        <p:txBody>
          <a:bodyPr>
            <a:normAutofit/>
          </a:bodyPr>
          <a:lstStyle/>
          <a:p>
            <a:r>
              <a:rPr lang="en-US" dirty="0">
                <a:latin typeface="NewComputerModern10" panose="00000500000000000000" pitchFamily="50" charset="0"/>
              </a:rPr>
              <a:t>Triangular magnetic field regions act as birefringent, polarized neutron beam splitters</a:t>
            </a:r>
          </a:p>
          <a:p>
            <a:r>
              <a:rPr lang="en-US" dirty="0">
                <a:latin typeface="NewComputerModern10" panose="00000500000000000000" pitchFamily="50" charset="0"/>
              </a:rPr>
              <a:t>HTS coils create strong magnetic field (~100 mT)</a:t>
            </a:r>
          </a:p>
          <a:p>
            <a:r>
              <a:rPr lang="en-US" dirty="0">
                <a:latin typeface="NewComputerModern10" panose="00000500000000000000" pitchFamily="50" charset="0"/>
              </a:rPr>
              <a:t>HTS films contain field (Meissner screens)</a:t>
            </a:r>
          </a:p>
        </p:txBody>
      </p:sp>
      <p:sp>
        <p:nvSpPr>
          <p:cNvPr id="4" name="Slide Number Placeholder 3">
            <a:extLst>
              <a:ext uri="{FF2B5EF4-FFF2-40B4-BE49-F238E27FC236}">
                <a16:creationId xmlns:a16="http://schemas.microsoft.com/office/drawing/2014/main" id="{9645E1DA-077D-3A86-BC6D-E503CAF6A1FD}"/>
              </a:ext>
            </a:extLst>
          </p:cNvPr>
          <p:cNvSpPr>
            <a:spLocks noGrp="1"/>
          </p:cNvSpPr>
          <p:nvPr>
            <p:ph type="sldNum" sz="quarter" idx="4"/>
          </p:nvPr>
        </p:nvSpPr>
        <p:spPr/>
        <p:txBody>
          <a:bodyPr/>
          <a:lstStyle/>
          <a:p>
            <a:fld id="{D55A415B-95B9-4F9D-AAEC-6F71EDF6AC18}" type="slidenum">
              <a:rPr lang="en-US" smtClean="0"/>
              <a:pPr/>
              <a:t>3</a:t>
            </a:fld>
            <a:endParaRPr lang="en-US" dirty="0"/>
          </a:p>
        </p:txBody>
      </p:sp>
      <p:pic>
        <p:nvPicPr>
          <p:cNvPr id="6" name="Graphic 5">
            <a:extLst>
              <a:ext uri="{FF2B5EF4-FFF2-40B4-BE49-F238E27FC236}">
                <a16:creationId xmlns:a16="http://schemas.microsoft.com/office/drawing/2014/main" id="{5972994B-5F64-4AFE-2AC7-0C550FCC1E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0" y="1268046"/>
            <a:ext cx="3922554" cy="1566630"/>
          </a:xfrm>
          <a:prstGeom prst="rect">
            <a:avLst/>
          </a:prstGeom>
        </p:spPr>
      </p:pic>
      <p:pic>
        <p:nvPicPr>
          <p:cNvPr id="10" name="Graphic 9">
            <a:extLst>
              <a:ext uri="{FF2B5EF4-FFF2-40B4-BE49-F238E27FC236}">
                <a16:creationId xmlns:a16="http://schemas.microsoft.com/office/drawing/2014/main" id="{D818DF20-6672-11AA-E7EA-3D80B03989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8720" y="2253550"/>
            <a:ext cx="371475" cy="171450"/>
          </a:xfrm>
          <a:prstGeom prst="rect">
            <a:avLst/>
          </a:prstGeom>
        </p:spPr>
      </p:pic>
      <p:pic>
        <p:nvPicPr>
          <p:cNvPr id="12" name="Graphic 11">
            <a:extLst>
              <a:ext uri="{FF2B5EF4-FFF2-40B4-BE49-F238E27FC236}">
                <a16:creationId xmlns:a16="http://schemas.microsoft.com/office/drawing/2014/main" id="{68F1C4A4-D709-DE8D-4143-FACA5AF2C9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8719" y="1400917"/>
            <a:ext cx="371475" cy="190500"/>
          </a:xfrm>
          <a:prstGeom prst="rect">
            <a:avLst/>
          </a:prstGeom>
        </p:spPr>
      </p:pic>
      <p:grpSp>
        <p:nvGrpSpPr>
          <p:cNvPr id="24" name="Group 23">
            <a:extLst>
              <a:ext uri="{FF2B5EF4-FFF2-40B4-BE49-F238E27FC236}">
                <a16:creationId xmlns:a16="http://schemas.microsoft.com/office/drawing/2014/main" id="{3BE2981E-AA42-604D-8447-68A1085D9DA5}"/>
              </a:ext>
            </a:extLst>
          </p:cNvPr>
          <p:cNvGrpSpPr/>
          <p:nvPr/>
        </p:nvGrpSpPr>
        <p:grpSpPr>
          <a:xfrm>
            <a:off x="4597325" y="2859018"/>
            <a:ext cx="3834267" cy="1929661"/>
            <a:chOff x="4597325" y="2859018"/>
            <a:chExt cx="3834267" cy="1929661"/>
          </a:xfrm>
        </p:grpSpPr>
        <p:pic>
          <p:nvPicPr>
            <p:cNvPr id="7" name="WPPrism.pdf" descr="WPPrism.pdf">
              <a:extLst>
                <a:ext uri="{FF2B5EF4-FFF2-40B4-BE49-F238E27FC236}">
                  <a16:creationId xmlns:a16="http://schemas.microsoft.com/office/drawing/2014/main" id="{26738869-9985-B74C-8902-DFDFDCB6409A}"/>
                </a:ext>
              </a:extLst>
            </p:cNvPr>
            <p:cNvPicPr>
              <a:picLocks noChangeAspect="1"/>
            </p:cNvPicPr>
            <p:nvPr/>
          </p:nvPicPr>
          <p:blipFill>
            <a:blip r:embed="rId8"/>
            <a:stretch>
              <a:fillRect/>
            </a:stretch>
          </p:blipFill>
          <p:spPr>
            <a:xfrm>
              <a:off x="4597325" y="2859018"/>
              <a:ext cx="3834267" cy="1929661"/>
            </a:xfrm>
            <a:prstGeom prst="rect">
              <a:avLst/>
            </a:prstGeom>
            <a:ln w="12700">
              <a:miter lim="400000"/>
            </a:ln>
          </p:spPr>
        </p:pic>
        <p:pic>
          <p:nvPicPr>
            <p:cNvPr id="19" name="Graphic 18">
              <a:extLst>
                <a:ext uri="{FF2B5EF4-FFF2-40B4-BE49-F238E27FC236}">
                  <a16:creationId xmlns:a16="http://schemas.microsoft.com/office/drawing/2014/main" id="{7E554667-03E6-A376-CADE-BC48213346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5874" y="4229100"/>
              <a:ext cx="219075" cy="228600"/>
            </a:xfrm>
            <a:prstGeom prst="rect">
              <a:avLst/>
            </a:prstGeom>
          </p:spPr>
        </p:pic>
        <p:pic>
          <p:nvPicPr>
            <p:cNvPr id="21" name="Graphic 20">
              <a:extLst>
                <a:ext uri="{FF2B5EF4-FFF2-40B4-BE49-F238E27FC236}">
                  <a16:creationId xmlns:a16="http://schemas.microsoft.com/office/drawing/2014/main" id="{EF034FC4-5B93-DFAF-D116-347A49B303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59312" y="3362325"/>
              <a:ext cx="219075" cy="228600"/>
            </a:xfrm>
            <a:prstGeom prst="rect">
              <a:avLst/>
            </a:prstGeom>
          </p:spPr>
        </p:pic>
        <p:pic>
          <p:nvPicPr>
            <p:cNvPr id="23" name="Graphic 22">
              <a:extLst>
                <a:ext uri="{FF2B5EF4-FFF2-40B4-BE49-F238E27FC236}">
                  <a16:creationId xmlns:a16="http://schemas.microsoft.com/office/drawing/2014/main" id="{D18CD05C-0C69-63AC-6CE2-F50A1762F3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97398" y="3646854"/>
              <a:ext cx="219075" cy="228600"/>
            </a:xfrm>
            <a:prstGeom prst="rect">
              <a:avLst/>
            </a:prstGeom>
          </p:spPr>
        </p:pic>
      </p:grpSp>
      <p:pic>
        <p:nvPicPr>
          <p:cNvPr id="8" name="Picture 7" descr="A machine with wires and orange rectangular object&#10;&#10;Description automatically generated">
            <a:extLst>
              <a:ext uri="{FF2B5EF4-FFF2-40B4-BE49-F238E27FC236}">
                <a16:creationId xmlns:a16="http://schemas.microsoft.com/office/drawing/2014/main" id="{0C18732C-E660-B54D-2DA5-FB88AFA15FF4}"/>
              </a:ext>
            </a:extLst>
          </p:cNvPr>
          <p:cNvPicPr>
            <a:picLocks noChangeAspect="1"/>
          </p:cNvPicPr>
          <p:nvPr/>
        </p:nvPicPr>
        <p:blipFill>
          <a:blip r:embed="rId15"/>
          <a:srcRect l="3326" r="4606" b="15985"/>
          <a:stretch/>
        </p:blipFill>
        <p:spPr>
          <a:xfrm>
            <a:off x="3502836" y="1153459"/>
            <a:ext cx="5269955" cy="3606751"/>
          </a:xfrm>
          <a:prstGeom prst="rect">
            <a:avLst/>
          </a:prstGeom>
        </p:spPr>
      </p:pic>
      <p:pic>
        <p:nvPicPr>
          <p:cNvPr id="5" name="Picture 4" descr="A machine with wires and metal frame&#10;&#10;Description automatically generated with medium confidence">
            <a:extLst>
              <a:ext uri="{FF2B5EF4-FFF2-40B4-BE49-F238E27FC236}">
                <a16:creationId xmlns:a16="http://schemas.microsoft.com/office/drawing/2014/main" id="{8B53EFF7-4234-7294-4A16-7FAA9CE7C25B}"/>
              </a:ext>
            </a:extLst>
          </p:cNvPr>
          <p:cNvPicPr>
            <a:picLocks noChangeAspect="1"/>
          </p:cNvPicPr>
          <p:nvPr/>
        </p:nvPicPr>
        <p:blipFill>
          <a:blip r:embed="rId16"/>
          <a:stretch>
            <a:fillRect/>
          </a:stretch>
        </p:blipFill>
        <p:spPr>
          <a:xfrm>
            <a:off x="86428" y="1460283"/>
            <a:ext cx="4810934" cy="2768817"/>
          </a:xfrm>
          <a:prstGeom prst="rect">
            <a:avLst/>
          </a:prstGeom>
        </p:spPr>
      </p:pic>
    </p:spTree>
    <p:extLst>
      <p:ext uri="{BB962C8B-B14F-4D97-AF65-F5344CB8AC3E}">
        <p14:creationId xmlns:p14="http://schemas.microsoft.com/office/powerpoint/2010/main" val="202474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4F688-D355-99A9-244F-E1E4A1956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76A92-7BDB-E333-5DBB-4623E87B5757}"/>
              </a:ext>
            </a:extLst>
          </p:cNvPr>
          <p:cNvSpPr>
            <a:spLocks noGrp="1"/>
          </p:cNvSpPr>
          <p:nvPr>
            <p:ph type="title"/>
          </p:nvPr>
        </p:nvSpPr>
        <p:spPr>
          <a:xfrm>
            <a:off x="525301" y="464386"/>
            <a:ext cx="8120477" cy="779318"/>
          </a:xfrm>
        </p:spPr>
        <p:txBody>
          <a:bodyPr/>
          <a:lstStyle/>
          <a:p>
            <a:r>
              <a:rPr lang="en-US" dirty="0">
                <a:latin typeface="NewComputerModern10" panose="00000500000000000000" pitchFamily="50" charset="0"/>
              </a:rPr>
              <a:t>MWPs: focused polarizing beam splitters</a:t>
            </a:r>
          </a:p>
        </p:txBody>
      </p:sp>
      <p:sp>
        <p:nvSpPr>
          <p:cNvPr id="4" name="Slide Number Placeholder 3">
            <a:extLst>
              <a:ext uri="{FF2B5EF4-FFF2-40B4-BE49-F238E27FC236}">
                <a16:creationId xmlns:a16="http://schemas.microsoft.com/office/drawing/2014/main" id="{D9E5CAAA-38B7-A53D-755E-66625672201D}"/>
              </a:ext>
            </a:extLst>
          </p:cNvPr>
          <p:cNvSpPr>
            <a:spLocks noGrp="1"/>
          </p:cNvSpPr>
          <p:nvPr>
            <p:ph type="sldNum" sz="quarter" idx="4"/>
          </p:nvPr>
        </p:nvSpPr>
        <p:spPr/>
        <p:txBody>
          <a:bodyPr/>
          <a:lstStyle/>
          <a:p>
            <a:fld id="{D55A415B-95B9-4F9D-AAEC-6F71EDF6AC18}" type="slidenum">
              <a:rPr lang="en-US" smtClean="0"/>
              <a:pPr/>
              <a:t>4</a:t>
            </a:fld>
            <a:endParaRPr lang="en-US" dirty="0"/>
          </a:p>
        </p:txBody>
      </p:sp>
      <p:grpSp>
        <p:nvGrpSpPr>
          <p:cNvPr id="10" name="Group 9">
            <a:extLst>
              <a:ext uri="{FF2B5EF4-FFF2-40B4-BE49-F238E27FC236}">
                <a16:creationId xmlns:a16="http://schemas.microsoft.com/office/drawing/2014/main" id="{708734FD-6EC2-AC01-F052-C3D263F43393}"/>
              </a:ext>
            </a:extLst>
          </p:cNvPr>
          <p:cNvGrpSpPr/>
          <p:nvPr/>
        </p:nvGrpSpPr>
        <p:grpSpPr>
          <a:xfrm>
            <a:off x="4324557" y="1593944"/>
            <a:ext cx="4405982" cy="2897051"/>
            <a:chOff x="4239797" y="1689194"/>
            <a:chExt cx="4405982" cy="2897051"/>
          </a:xfrm>
        </p:grpSpPr>
        <p:pic>
          <p:nvPicPr>
            <p:cNvPr id="13" name="Graphic 12">
              <a:extLst>
                <a:ext uri="{FF2B5EF4-FFF2-40B4-BE49-F238E27FC236}">
                  <a16:creationId xmlns:a16="http://schemas.microsoft.com/office/drawing/2014/main" id="{6FF83C94-863E-4D7F-7E0B-DDB462A2E670}"/>
                </a:ext>
              </a:extLst>
            </p:cNvPr>
            <p:cNvPicPr>
              <a:picLocks noChangeAspect="1"/>
            </p:cNvPicPr>
            <p:nvPr/>
          </p:nvPicPr>
          <p:blipFill>
            <a:blip r:embed="rId2">
              <a:extLst>
                <a:ext uri="{96DAC541-7B7A-43D3-8B79-37D633B846F1}">
                  <asvg:svgBlip xmlns:asvg="http://schemas.microsoft.com/office/drawing/2016/SVG/main" r:embed="rId3"/>
                </a:ext>
              </a:extLst>
            </a:blip>
            <a:srcRect l="13208"/>
            <a:stretch/>
          </p:blipFill>
          <p:spPr>
            <a:xfrm>
              <a:off x="4904204" y="2908112"/>
              <a:ext cx="3741575" cy="1678133"/>
            </a:xfrm>
            <a:prstGeom prst="rect">
              <a:avLst/>
            </a:prstGeom>
          </p:spPr>
        </p:pic>
        <p:pic>
          <p:nvPicPr>
            <p:cNvPr id="15" name="Graphic 14">
              <a:extLst>
                <a:ext uri="{FF2B5EF4-FFF2-40B4-BE49-F238E27FC236}">
                  <a16:creationId xmlns:a16="http://schemas.microsoft.com/office/drawing/2014/main" id="{75709F1A-8891-FED5-6516-CF550E6DE8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9797" y="2838160"/>
              <a:ext cx="925589" cy="612162"/>
            </a:xfrm>
            <a:prstGeom prst="rect">
              <a:avLst/>
            </a:prstGeom>
          </p:spPr>
        </p:pic>
        <p:pic>
          <p:nvPicPr>
            <p:cNvPr id="17" name="Graphic 16">
              <a:extLst>
                <a:ext uri="{FF2B5EF4-FFF2-40B4-BE49-F238E27FC236}">
                  <a16:creationId xmlns:a16="http://schemas.microsoft.com/office/drawing/2014/main" id="{4DAE0605-4A36-58DD-9EB7-2E10BE6708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4204" y="1689194"/>
              <a:ext cx="3419149" cy="612162"/>
            </a:xfrm>
            <a:prstGeom prst="rect">
              <a:avLst/>
            </a:prstGeom>
          </p:spPr>
        </p:pic>
      </p:grpSp>
      <p:grpSp>
        <p:nvGrpSpPr>
          <p:cNvPr id="8" name="Group 7">
            <a:extLst>
              <a:ext uri="{FF2B5EF4-FFF2-40B4-BE49-F238E27FC236}">
                <a16:creationId xmlns:a16="http://schemas.microsoft.com/office/drawing/2014/main" id="{1C546944-84CF-2056-DE30-BAE784B870B5}"/>
              </a:ext>
            </a:extLst>
          </p:cNvPr>
          <p:cNvGrpSpPr/>
          <p:nvPr/>
        </p:nvGrpSpPr>
        <p:grpSpPr>
          <a:xfrm>
            <a:off x="413461" y="1368541"/>
            <a:ext cx="3511336" cy="2888642"/>
            <a:chOff x="413461" y="1504528"/>
            <a:chExt cx="3511336" cy="2888642"/>
          </a:xfrm>
        </p:grpSpPr>
        <p:pic>
          <p:nvPicPr>
            <p:cNvPr id="6" name="Picture 5" descr="A diagram of a top down view&#10;&#10;Description automatically generated">
              <a:extLst>
                <a:ext uri="{FF2B5EF4-FFF2-40B4-BE49-F238E27FC236}">
                  <a16:creationId xmlns:a16="http://schemas.microsoft.com/office/drawing/2014/main" id="{B6458115-EABC-615E-0035-EA0AD7AA07FD}"/>
                </a:ext>
              </a:extLst>
            </p:cNvPr>
            <p:cNvPicPr>
              <a:picLocks noChangeAspect="1"/>
            </p:cNvPicPr>
            <p:nvPr/>
          </p:nvPicPr>
          <p:blipFill>
            <a:blip r:embed="rId8"/>
            <a:srcRect t="10441"/>
            <a:stretch/>
          </p:blipFill>
          <p:spPr>
            <a:xfrm>
              <a:off x="413461" y="1995275"/>
              <a:ext cx="3511336" cy="2397895"/>
            </a:xfrm>
            <a:prstGeom prst="rect">
              <a:avLst/>
            </a:prstGeom>
          </p:spPr>
        </p:pic>
        <p:sp>
          <p:nvSpPr>
            <p:cNvPr id="18" name="TextBox 17">
              <a:extLst>
                <a:ext uri="{FF2B5EF4-FFF2-40B4-BE49-F238E27FC236}">
                  <a16:creationId xmlns:a16="http://schemas.microsoft.com/office/drawing/2014/main" id="{B272B10F-03B6-3236-878F-AAA41F8B136A}"/>
                </a:ext>
              </a:extLst>
            </p:cNvPr>
            <p:cNvSpPr txBox="1"/>
            <p:nvPr/>
          </p:nvSpPr>
          <p:spPr>
            <a:xfrm>
              <a:off x="961106" y="1504528"/>
              <a:ext cx="2416046" cy="369332"/>
            </a:xfrm>
            <a:prstGeom prst="rect">
              <a:avLst/>
            </a:prstGeom>
            <a:noFill/>
          </p:spPr>
          <p:txBody>
            <a:bodyPr wrap="none" rtlCol="0">
              <a:spAutoFit/>
            </a:bodyPr>
            <a:lstStyle/>
            <a:p>
              <a:r>
                <a:rPr lang="en-US" dirty="0">
                  <a:latin typeface="NewComputerModern10" panose="00000500000000000000" pitchFamily="50" charset="0"/>
                </a:rPr>
                <a:t>Linear phase gradient</a:t>
              </a:r>
            </a:p>
          </p:txBody>
        </p:sp>
      </p:grpSp>
      <p:grpSp>
        <p:nvGrpSpPr>
          <p:cNvPr id="7" name="Group 6">
            <a:extLst>
              <a:ext uri="{FF2B5EF4-FFF2-40B4-BE49-F238E27FC236}">
                <a16:creationId xmlns:a16="http://schemas.microsoft.com/office/drawing/2014/main" id="{653D639F-BC1B-4352-6B87-7C47F00C79C9}"/>
              </a:ext>
            </a:extLst>
          </p:cNvPr>
          <p:cNvGrpSpPr/>
          <p:nvPr/>
        </p:nvGrpSpPr>
        <p:grpSpPr>
          <a:xfrm>
            <a:off x="2705307" y="4217664"/>
            <a:ext cx="1619250" cy="636614"/>
            <a:chOff x="1989603" y="4564814"/>
            <a:chExt cx="1619250" cy="636614"/>
          </a:xfrm>
        </p:grpSpPr>
        <p:pic>
          <p:nvPicPr>
            <p:cNvPr id="3" name="Graphic 2">
              <a:extLst>
                <a:ext uri="{FF2B5EF4-FFF2-40B4-BE49-F238E27FC236}">
                  <a16:creationId xmlns:a16="http://schemas.microsoft.com/office/drawing/2014/main" id="{9808AAD6-0D27-6760-FCF6-EFF2CDB822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0091" y="4564814"/>
              <a:ext cx="1438275" cy="228600"/>
            </a:xfrm>
            <a:prstGeom prst="rect">
              <a:avLst/>
            </a:prstGeom>
          </p:spPr>
        </p:pic>
        <p:pic>
          <p:nvPicPr>
            <p:cNvPr id="5" name="Graphic 4">
              <a:extLst>
                <a:ext uri="{FF2B5EF4-FFF2-40B4-BE49-F238E27FC236}">
                  <a16:creationId xmlns:a16="http://schemas.microsoft.com/office/drawing/2014/main" id="{8715420A-C8E6-D7C0-F58C-F300473AFD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89603" y="4925203"/>
              <a:ext cx="1619250" cy="276225"/>
            </a:xfrm>
            <a:prstGeom prst="rect">
              <a:avLst/>
            </a:prstGeom>
          </p:spPr>
        </p:pic>
      </p:grpSp>
    </p:spTree>
    <p:extLst>
      <p:ext uri="{BB962C8B-B14F-4D97-AF65-F5344CB8AC3E}">
        <p14:creationId xmlns:p14="http://schemas.microsoft.com/office/powerpoint/2010/main" val="343133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DB38-CEB1-59EF-753E-F34672295C93}"/>
              </a:ext>
            </a:extLst>
          </p:cNvPr>
          <p:cNvSpPr>
            <a:spLocks noGrp="1"/>
          </p:cNvSpPr>
          <p:nvPr>
            <p:ph type="title"/>
          </p:nvPr>
        </p:nvSpPr>
        <p:spPr>
          <a:xfrm>
            <a:off x="158958" y="29747"/>
            <a:ext cx="8727133" cy="779318"/>
          </a:xfrm>
        </p:spPr>
        <p:txBody>
          <a:bodyPr/>
          <a:lstStyle/>
          <a:p>
            <a:r>
              <a:rPr lang="en-US" dirty="0">
                <a:latin typeface="NewComputerModern10" panose="00000500000000000000" pitchFamily="50" charset="0"/>
              </a:rPr>
              <a:t>Developments at LENS: SESAME beamline</a:t>
            </a:r>
          </a:p>
        </p:txBody>
      </p:sp>
      <p:pic>
        <p:nvPicPr>
          <p:cNvPr id="7" name="Content Placeholder 6">
            <a:extLst>
              <a:ext uri="{FF2B5EF4-FFF2-40B4-BE49-F238E27FC236}">
                <a16:creationId xmlns:a16="http://schemas.microsoft.com/office/drawing/2014/main" id="{F1E2B21B-AD71-C074-6265-6741CECEE48F}"/>
              </a:ext>
            </a:extLst>
          </p:cNvPr>
          <p:cNvPicPr>
            <a:picLocks noGrp="1" noChangeAspect="1"/>
          </p:cNvPicPr>
          <p:nvPr>
            <p:ph idx="1"/>
          </p:nvPr>
        </p:nvPicPr>
        <p:blipFill>
          <a:blip r:embed="rId2"/>
          <a:stretch>
            <a:fillRect/>
          </a:stretch>
        </p:blipFill>
        <p:spPr>
          <a:xfrm>
            <a:off x="4903958" y="639137"/>
            <a:ext cx="3812458" cy="2112707"/>
          </a:xfrm>
        </p:spPr>
      </p:pic>
      <p:sp>
        <p:nvSpPr>
          <p:cNvPr id="5" name="Slide Number Placeholder 4">
            <a:extLst>
              <a:ext uri="{FF2B5EF4-FFF2-40B4-BE49-F238E27FC236}">
                <a16:creationId xmlns:a16="http://schemas.microsoft.com/office/drawing/2014/main" id="{A0BDABFC-0534-CC02-F1A4-E38B82DBF873}"/>
              </a:ext>
            </a:extLst>
          </p:cNvPr>
          <p:cNvSpPr>
            <a:spLocks noGrp="1"/>
          </p:cNvSpPr>
          <p:nvPr>
            <p:ph type="sldNum" sz="quarter" idx="4"/>
          </p:nvPr>
        </p:nvSpPr>
        <p:spPr/>
        <p:txBody>
          <a:bodyPr/>
          <a:lstStyle/>
          <a:p>
            <a:fld id="{D55A415B-95B9-4F9D-AAEC-6F71EDF6AC18}" type="slidenum">
              <a:rPr lang="en-US" smtClean="0"/>
              <a:pPr/>
              <a:t>5</a:t>
            </a:fld>
            <a:endParaRPr lang="en-US" dirty="0"/>
          </a:p>
        </p:txBody>
      </p:sp>
      <p:pic>
        <p:nvPicPr>
          <p:cNvPr id="13" name="Picture 12" descr="A machine in a factory&#10;&#10;Description automatically generated">
            <a:extLst>
              <a:ext uri="{FF2B5EF4-FFF2-40B4-BE49-F238E27FC236}">
                <a16:creationId xmlns:a16="http://schemas.microsoft.com/office/drawing/2014/main" id="{2E8CE99E-9BCE-1F7F-A9AA-1589B615674C}"/>
              </a:ext>
            </a:extLst>
          </p:cNvPr>
          <p:cNvPicPr>
            <a:picLocks noChangeAspect="1"/>
          </p:cNvPicPr>
          <p:nvPr/>
        </p:nvPicPr>
        <p:blipFill>
          <a:blip r:embed="rId3"/>
          <a:srcRect t="16101" b="12859"/>
          <a:stretch/>
        </p:blipFill>
        <p:spPr>
          <a:xfrm>
            <a:off x="5354964" y="2815530"/>
            <a:ext cx="3662190" cy="1951193"/>
          </a:xfrm>
          <a:prstGeom prst="rect">
            <a:avLst/>
          </a:prstGeom>
        </p:spPr>
      </p:pic>
      <p:sp>
        <p:nvSpPr>
          <p:cNvPr id="14" name="Content Placeholder 6">
            <a:extLst>
              <a:ext uri="{FF2B5EF4-FFF2-40B4-BE49-F238E27FC236}">
                <a16:creationId xmlns:a16="http://schemas.microsoft.com/office/drawing/2014/main" id="{A7FFB948-3BB8-DC59-26A8-76ECB144CA0F}"/>
              </a:ext>
            </a:extLst>
          </p:cNvPr>
          <p:cNvSpPr txBox="1">
            <a:spLocks/>
          </p:cNvSpPr>
          <p:nvPr/>
        </p:nvSpPr>
        <p:spPr>
          <a:xfrm>
            <a:off x="69786" y="727648"/>
            <a:ext cx="4522953" cy="2015143"/>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Arial"/>
              <a:buChar char="•"/>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dirty="0">
                <a:latin typeface="NewComputerModern10" panose="00000500000000000000" pitchFamily="50" charset="0"/>
              </a:rPr>
              <a:t>LENS provided beam time to facilitate the evolution of the MWP design.</a:t>
            </a:r>
          </a:p>
          <a:p>
            <a:pPr>
              <a:spcAft>
                <a:spcPts val="0"/>
              </a:spcAft>
            </a:pPr>
            <a:r>
              <a:rPr lang="en-US" dirty="0">
                <a:latin typeface="NewComputerModern10" panose="00000500000000000000" pitchFamily="50" charset="0"/>
              </a:rPr>
              <a:t>Early work pointed to the need to avoid wires in the beam (depolarization and absorption)</a:t>
            </a:r>
          </a:p>
          <a:p>
            <a:pPr>
              <a:spcAft>
                <a:spcPts val="0"/>
              </a:spcAft>
            </a:pPr>
            <a:r>
              <a:rPr lang="en-US" dirty="0">
                <a:latin typeface="NewComputerModern10" panose="00000500000000000000" pitchFamily="50" charset="0"/>
              </a:rPr>
              <a:t>Gen 3 MWPs use split HTS coils and HTS films (Meissner screens)</a:t>
            </a:r>
          </a:p>
        </p:txBody>
      </p:sp>
      <p:pic>
        <p:nvPicPr>
          <p:cNvPr id="16" name="Picture 15">
            <a:extLst>
              <a:ext uri="{FF2B5EF4-FFF2-40B4-BE49-F238E27FC236}">
                <a16:creationId xmlns:a16="http://schemas.microsoft.com/office/drawing/2014/main" id="{FCF27AF2-71E7-68FD-CDF1-F773FD9F69B9}"/>
              </a:ext>
            </a:extLst>
          </p:cNvPr>
          <p:cNvPicPr>
            <a:picLocks noChangeAspect="1"/>
          </p:cNvPicPr>
          <p:nvPr/>
        </p:nvPicPr>
        <p:blipFill>
          <a:blip r:embed="rId4"/>
          <a:srcRect t="11379"/>
          <a:stretch/>
        </p:blipFill>
        <p:spPr>
          <a:xfrm>
            <a:off x="89831" y="2915138"/>
            <a:ext cx="2552026" cy="1696235"/>
          </a:xfrm>
          <a:prstGeom prst="rect">
            <a:avLst/>
          </a:prstGeom>
        </p:spPr>
      </p:pic>
      <p:pic>
        <p:nvPicPr>
          <p:cNvPr id="17" name="Picture 16">
            <a:extLst>
              <a:ext uri="{FF2B5EF4-FFF2-40B4-BE49-F238E27FC236}">
                <a16:creationId xmlns:a16="http://schemas.microsoft.com/office/drawing/2014/main" id="{DDF189C8-CF56-413B-0B2E-B6F9023F287C}"/>
              </a:ext>
            </a:extLst>
          </p:cNvPr>
          <p:cNvPicPr>
            <a:picLocks noChangeAspect="1"/>
          </p:cNvPicPr>
          <p:nvPr/>
        </p:nvPicPr>
        <p:blipFill>
          <a:blip r:embed="rId5"/>
          <a:srcRect r="8408" b="7510"/>
          <a:stretch/>
        </p:blipFill>
        <p:spPr>
          <a:xfrm>
            <a:off x="2704298" y="2815531"/>
            <a:ext cx="2366740" cy="2026348"/>
          </a:xfrm>
          <a:prstGeom prst="rect">
            <a:avLst/>
          </a:prstGeom>
        </p:spPr>
      </p:pic>
      <p:sp>
        <p:nvSpPr>
          <p:cNvPr id="3" name="TextBox 2">
            <a:extLst>
              <a:ext uri="{FF2B5EF4-FFF2-40B4-BE49-F238E27FC236}">
                <a16:creationId xmlns:a16="http://schemas.microsoft.com/office/drawing/2014/main" id="{2B4E3197-0F14-9947-3D08-D144C2032490}"/>
              </a:ext>
            </a:extLst>
          </p:cNvPr>
          <p:cNvSpPr txBox="1"/>
          <p:nvPr/>
        </p:nvSpPr>
        <p:spPr>
          <a:xfrm>
            <a:off x="1136350" y="4657213"/>
            <a:ext cx="1466235" cy="369332"/>
          </a:xfrm>
          <a:prstGeom prst="rect">
            <a:avLst/>
          </a:prstGeom>
          <a:noFill/>
        </p:spPr>
        <p:txBody>
          <a:bodyPr wrap="square" rtlCol="0">
            <a:spAutoFit/>
          </a:bodyPr>
          <a:lstStyle/>
          <a:p>
            <a:r>
              <a:rPr lang="en-US" dirty="0">
                <a:latin typeface="NewComputerModern10" panose="00000500000000000000" pitchFamily="50" charset="0"/>
              </a:rPr>
              <a:t>Gen 1 MWP</a:t>
            </a:r>
          </a:p>
        </p:txBody>
      </p:sp>
      <p:sp>
        <p:nvSpPr>
          <p:cNvPr id="4" name="TextBox 3">
            <a:extLst>
              <a:ext uri="{FF2B5EF4-FFF2-40B4-BE49-F238E27FC236}">
                <a16:creationId xmlns:a16="http://schemas.microsoft.com/office/drawing/2014/main" id="{06029318-9B3E-EA0A-EB2D-DC4ECE6A54E0}"/>
              </a:ext>
            </a:extLst>
          </p:cNvPr>
          <p:cNvSpPr txBox="1"/>
          <p:nvPr/>
        </p:nvSpPr>
        <p:spPr>
          <a:xfrm>
            <a:off x="3395049" y="4774168"/>
            <a:ext cx="975360" cy="369332"/>
          </a:xfrm>
          <a:prstGeom prst="rect">
            <a:avLst/>
          </a:prstGeom>
          <a:noFill/>
        </p:spPr>
        <p:txBody>
          <a:bodyPr wrap="square" rtlCol="0">
            <a:spAutoFit/>
          </a:bodyPr>
          <a:lstStyle/>
          <a:p>
            <a:r>
              <a:rPr lang="en-US" dirty="0">
                <a:latin typeface="NewComputerModern10" panose="00000500000000000000" pitchFamily="50" charset="0"/>
              </a:rPr>
              <a:t>Gen 2</a:t>
            </a:r>
          </a:p>
        </p:txBody>
      </p:sp>
      <p:sp>
        <p:nvSpPr>
          <p:cNvPr id="6" name="TextBox 5">
            <a:extLst>
              <a:ext uri="{FF2B5EF4-FFF2-40B4-BE49-F238E27FC236}">
                <a16:creationId xmlns:a16="http://schemas.microsoft.com/office/drawing/2014/main" id="{47F4C8AF-F2CB-C26C-6E94-EB85AB9F4F26}"/>
              </a:ext>
            </a:extLst>
          </p:cNvPr>
          <p:cNvSpPr txBox="1"/>
          <p:nvPr/>
        </p:nvSpPr>
        <p:spPr>
          <a:xfrm>
            <a:off x="5552780" y="4757861"/>
            <a:ext cx="3266558" cy="369332"/>
          </a:xfrm>
          <a:prstGeom prst="rect">
            <a:avLst/>
          </a:prstGeom>
          <a:noFill/>
        </p:spPr>
        <p:txBody>
          <a:bodyPr wrap="square" rtlCol="0">
            <a:spAutoFit/>
          </a:bodyPr>
          <a:lstStyle/>
          <a:p>
            <a:r>
              <a:rPr lang="en-US" dirty="0">
                <a:latin typeface="NewComputerModern10" panose="00000500000000000000" pitchFamily="50" charset="0"/>
              </a:rPr>
              <a:t>Gen 2 on SESAME at LENS</a:t>
            </a:r>
          </a:p>
        </p:txBody>
      </p:sp>
    </p:spTree>
    <p:extLst>
      <p:ext uri="{BB962C8B-B14F-4D97-AF65-F5344CB8AC3E}">
        <p14:creationId xmlns:p14="http://schemas.microsoft.com/office/powerpoint/2010/main" val="238414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536DF-844A-F5EF-0DF6-B16CB35C5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29315A-E166-4E7C-FF99-89F5C95ABF2B}"/>
              </a:ext>
            </a:extLst>
          </p:cNvPr>
          <p:cNvSpPr>
            <a:spLocks noGrp="1"/>
          </p:cNvSpPr>
          <p:nvPr>
            <p:ph type="title"/>
          </p:nvPr>
        </p:nvSpPr>
        <p:spPr>
          <a:xfrm>
            <a:off x="525304" y="464386"/>
            <a:ext cx="7864934" cy="779318"/>
          </a:xfrm>
        </p:spPr>
        <p:txBody>
          <a:bodyPr/>
          <a:lstStyle/>
          <a:p>
            <a:pPr algn="l" rtl="0">
              <a:lnSpc>
                <a:spcPct val="108000"/>
              </a:lnSpc>
              <a:spcAft>
                <a:spcPts val="792"/>
              </a:spcAft>
            </a:pPr>
            <a:r>
              <a:rPr lang="en-US" b="1" dirty="0">
                <a:effectLst/>
                <a:latin typeface="NewComputerModern10" panose="00000500000000000000" pitchFamily="50" charset="0"/>
              </a:rPr>
              <a:t>Resonant radio-frequency (RF) flippers</a:t>
            </a:r>
            <a:endParaRPr lang="en-US" dirty="0">
              <a:effectLst/>
              <a:latin typeface="NewComputerModern10" panose="00000500000000000000" pitchFamily="50" charset="0"/>
            </a:endParaRPr>
          </a:p>
        </p:txBody>
      </p:sp>
      <p:sp>
        <p:nvSpPr>
          <p:cNvPr id="3" name="Content Placeholder 2">
            <a:extLst>
              <a:ext uri="{FF2B5EF4-FFF2-40B4-BE49-F238E27FC236}">
                <a16:creationId xmlns:a16="http://schemas.microsoft.com/office/drawing/2014/main" id="{8CA17FC7-7E59-DED0-9970-568665FB5060}"/>
              </a:ext>
            </a:extLst>
          </p:cNvPr>
          <p:cNvSpPr>
            <a:spLocks noGrp="1"/>
          </p:cNvSpPr>
          <p:nvPr>
            <p:ph idx="1"/>
          </p:nvPr>
        </p:nvSpPr>
        <p:spPr>
          <a:xfrm>
            <a:off x="525304" y="1478036"/>
            <a:ext cx="4694396" cy="1407267"/>
          </a:xfrm>
        </p:spPr>
        <p:txBody>
          <a:bodyPr/>
          <a:lstStyle/>
          <a:p>
            <a:r>
              <a:rPr lang="en-US" dirty="0">
                <a:latin typeface="NewComputerModern10" panose="00000500000000000000" pitchFamily="50" charset="0"/>
              </a:rPr>
              <a:t>Requires uniform, strong static field and weak oscillating rf field</a:t>
            </a:r>
          </a:p>
          <a:p>
            <a:r>
              <a:rPr lang="en-US" dirty="0">
                <a:latin typeface="NewComputerModern10" panose="00000500000000000000" pitchFamily="50" charset="0"/>
              </a:rPr>
              <a:t>Equivalent* to MWPs for this talk</a:t>
            </a:r>
          </a:p>
        </p:txBody>
      </p:sp>
      <p:sp>
        <p:nvSpPr>
          <p:cNvPr id="4" name="Slide Number Placeholder 3">
            <a:extLst>
              <a:ext uri="{FF2B5EF4-FFF2-40B4-BE49-F238E27FC236}">
                <a16:creationId xmlns:a16="http://schemas.microsoft.com/office/drawing/2014/main" id="{499E6122-DE42-F20B-0A28-94D3D606DAD4}"/>
              </a:ext>
            </a:extLst>
          </p:cNvPr>
          <p:cNvSpPr>
            <a:spLocks noGrp="1"/>
          </p:cNvSpPr>
          <p:nvPr>
            <p:ph type="sldNum" sz="quarter" idx="4"/>
          </p:nvPr>
        </p:nvSpPr>
        <p:spPr/>
        <p:txBody>
          <a:bodyPr/>
          <a:lstStyle/>
          <a:p>
            <a:fld id="{D55A415B-95B9-4F9D-AAEC-6F71EDF6AC18}" type="slidenum">
              <a:rPr lang="en-US" smtClean="0"/>
              <a:pPr/>
              <a:t>6</a:t>
            </a:fld>
            <a:endParaRPr lang="en-US" dirty="0"/>
          </a:p>
        </p:txBody>
      </p:sp>
      <p:sp>
        <p:nvSpPr>
          <p:cNvPr id="5" name="TextBox 4">
            <a:extLst>
              <a:ext uri="{FF2B5EF4-FFF2-40B4-BE49-F238E27FC236}">
                <a16:creationId xmlns:a16="http://schemas.microsoft.com/office/drawing/2014/main" id="{8296E2D6-D96B-8CA0-E6CF-6F808D56E25B}"/>
              </a:ext>
            </a:extLst>
          </p:cNvPr>
          <p:cNvSpPr txBox="1"/>
          <p:nvPr/>
        </p:nvSpPr>
        <p:spPr>
          <a:xfrm>
            <a:off x="4285173" y="4604013"/>
            <a:ext cx="4387740" cy="369332"/>
          </a:xfrm>
          <a:prstGeom prst="rect">
            <a:avLst/>
          </a:prstGeom>
          <a:noFill/>
        </p:spPr>
        <p:txBody>
          <a:bodyPr wrap="none" rtlCol="0">
            <a:spAutoFit/>
          </a:bodyPr>
          <a:lstStyle/>
          <a:p>
            <a:r>
              <a:rPr lang="en-US" dirty="0">
                <a:latin typeface="NewComputerModern10" panose="00000500000000000000" pitchFamily="50" charset="0"/>
              </a:rPr>
              <a:t>S. McKay, </a:t>
            </a:r>
            <a:r>
              <a:rPr lang="en-US" i="1" dirty="0">
                <a:latin typeface="NewComputerModern10" panose="00000500000000000000" pitchFamily="50" charset="0"/>
              </a:rPr>
              <a:t>Rev Sci Inst</a:t>
            </a:r>
            <a:r>
              <a:rPr lang="en-US" dirty="0">
                <a:latin typeface="NewComputerModern10" panose="00000500000000000000" pitchFamily="50" charset="0"/>
              </a:rPr>
              <a:t>, </a:t>
            </a:r>
            <a:r>
              <a:rPr lang="en-US" b="1" dirty="0">
                <a:latin typeface="NewComputerModern10" panose="00000500000000000000" pitchFamily="50" charset="0"/>
              </a:rPr>
              <a:t>95</a:t>
            </a:r>
            <a:r>
              <a:rPr lang="en-US" dirty="0">
                <a:latin typeface="NewComputerModern10" panose="00000500000000000000" pitchFamily="50" charset="0"/>
              </a:rPr>
              <a:t>, 113906, 2024</a:t>
            </a:r>
          </a:p>
        </p:txBody>
      </p:sp>
      <p:pic>
        <p:nvPicPr>
          <p:cNvPr id="10" name="Picture 9">
            <a:extLst>
              <a:ext uri="{FF2B5EF4-FFF2-40B4-BE49-F238E27FC236}">
                <a16:creationId xmlns:a16="http://schemas.microsoft.com/office/drawing/2014/main" id="{13BC1799-D48B-E8A7-EC2E-AD1CD4D27881}"/>
              </a:ext>
            </a:extLst>
          </p:cNvPr>
          <p:cNvPicPr>
            <a:picLocks noChangeAspect="1"/>
          </p:cNvPicPr>
          <p:nvPr/>
        </p:nvPicPr>
        <p:blipFill>
          <a:blip r:embed="rId2"/>
          <a:stretch>
            <a:fillRect/>
          </a:stretch>
        </p:blipFill>
        <p:spPr>
          <a:xfrm>
            <a:off x="5743434" y="1148353"/>
            <a:ext cx="2863608" cy="3370247"/>
          </a:xfrm>
          <a:prstGeom prst="rect">
            <a:avLst/>
          </a:prstGeom>
        </p:spPr>
      </p:pic>
      <p:pic>
        <p:nvPicPr>
          <p:cNvPr id="12" name="Graphic 11">
            <a:extLst>
              <a:ext uri="{FF2B5EF4-FFF2-40B4-BE49-F238E27FC236}">
                <a16:creationId xmlns:a16="http://schemas.microsoft.com/office/drawing/2014/main" id="{F21579B6-3914-9F3E-9FAE-49C724F8CE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0339" y="3119635"/>
            <a:ext cx="1809661" cy="901310"/>
          </a:xfrm>
          <a:prstGeom prst="rect">
            <a:avLst/>
          </a:prstGeom>
        </p:spPr>
      </p:pic>
      <p:pic>
        <p:nvPicPr>
          <p:cNvPr id="7" name="Picture 6" descr="A diagram of a sphere&#10;&#10;Description automatically generated">
            <a:extLst>
              <a:ext uri="{FF2B5EF4-FFF2-40B4-BE49-F238E27FC236}">
                <a16:creationId xmlns:a16="http://schemas.microsoft.com/office/drawing/2014/main" id="{F740988E-7341-A493-B270-E87CBE4319AB}"/>
              </a:ext>
            </a:extLst>
          </p:cNvPr>
          <p:cNvPicPr>
            <a:picLocks noChangeAspect="1"/>
          </p:cNvPicPr>
          <p:nvPr/>
        </p:nvPicPr>
        <p:blipFill>
          <a:blip r:embed="rId5"/>
          <a:stretch>
            <a:fillRect/>
          </a:stretch>
        </p:blipFill>
        <p:spPr>
          <a:xfrm>
            <a:off x="911113" y="2753064"/>
            <a:ext cx="1961389" cy="1914726"/>
          </a:xfrm>
          <a:prstGeom prst="rect">
            <a:avLst/>
          </a:prstGeom>
        </p:spPr>
      </p:pic>
    </p:spTree>
    <p:extLst>
      <p:ext uri="{BB962C8B-B14F-4D97-AF65-F5344CB8AC3E}">
        <p14:creationId xmlns:p14="http://schemas.microsoft.com/office/powerpoint/2010/main" val="3012032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124F4-B002-F6E9-098A-99B728EEF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1AF80-85AA-26EA-BC47-56FC7DEC7D60}"/>
              </a:ext>
            </a:extLst>
          </p:cNvPr>
          <p:cNvSpPr>
            <a:spLocks noGrp="1"/>
          </p:cNvSpPr>
          <p:nvPr>
            <p:ph type="title"/>
          </p:nvPr>
        </p:nvSpPr>
        <p:spPr>
          <a:xfrm>
            <a:off x="525303" y="578641"/>
            <a:ext cx="7574551" cy="617838"/>
          </a:xfrm>
        </p:spPr>
        <p:txBody>
          <a:bodyPr/>
          <a:lstStyle/>
          <a:p>
            <a:pPr rtl="0"/>
            <a:r>
              <a:rPr lang="en-US" dirty="0">
                <a:latin typeface="NewComputerModern10" panose="00000500000000000000" pitchFamily="50" charset="0"/>
              </a:rPr>
              <a:t>Witnesses </a:t>
            </a:r>
            <a:r>
              <a:rPr lang="en-US" dirty="0">
                <a:effectLst/>
                <a:latin typeface="NewComputerModern10" panose="00000500000000000000" pitchFamily="50" charset="0"/>
              </a:rPr>
              <a:t>quantify entanglement</a:t>
            </a:r>
            <a:endParaRPr lang="en-US" dirty="0">
              <a:latin typeface="NewComputerModern10" panose="00000500000000000000" pitchFamily="50" charset="0"/>
            </a:endParaRPr>
          </a:p>
        </p:txBody>
      </p:sp>
      <p:sp>
        <p:nvSpPr>
          <p:cNvPr id="3" name="Content Placeholder 2">
            <a:extLst>
              <a:ext uri="{FF2B5EF4-FFF2-40B4-BE49-F238E27FC236}">
                <a16:creationId xmlns:a16="http://schemas.microsoft.com/office/drawing/2014/main" id="{68D30295-1A4D-82C9-9AC7-BA0AB4894433}"/>
              </a:ext>
            </a:extLst>
          </p:cNvPr>
          <p:cNvSpPr>
            <a:spLocks noGrp="1"/>
          </p:cNvSpPr>
          <p:nvPr>
            <p:ph idx="1"/>
          </p:nvPr>
        </p:nvSpPr>
        <p:spPr>
          <a:xfrm>
            <a:off x="497019" y="1270846"/>
            <a:ext cx="5255051" cy="3517833"/>
          </a:xfrm>
        </p:spPr>
        <p:txBody>
          <a:bodyPr>
            <a:normAutofit/>
          </a:bodyPr>
          <a:lstStyle/>
          <a:p>
            <a:r>
              <a:rPr lang="en-US" dirty="0">
                <a:latin typeface="NewComputerModern10" panose="00000500000000000000" pitchFamily="50" charset="0"/>
              </a:rPr>
              <a:t>Divide phase space into entangled and separable regions: </a:t>
            </a:r>
            <a:r>
              <a:rPr lang="en-US" i="1" dirty="0">
                <a:latin typeface="NewComputerModern10" panose="00000500000000000000" pitchFamily="50" charset="0"/>
              </a:rPr>
              <a:t>Bell polytope</a:t>
            </a:r>
          </a:p>
          <a:p>
            <a:r>
              <a:rPr lang="en-US" dirty="0">
                <a:latin typeface="NewComputerModern10" panose="00000500000000000000" pitchFamily="50" charset="0"/>
              </a:rPr>
              <a:t>Many entanglement measures:</a:t>
            </a:r>
          </a:p>
          <a:p>
            <a:pPr lvl="1"/>
            <a:r>
              <a:rPr lang="en-US" dirty="0">
                <a:latin typeface="NewComputerModern10" panose="00000500000000000000" pitchFamily="50" charset="0"/>
              </a:rPr>
              <a:t>Entropy:</a:t>
            </a:r>
          </a:p>
          <a:p>
            <a:pPr lvl="1"/>
            <a:r>
              <a:rPr lang="en-US" dirty="0">
                <a:latin typeface="NewComputerModern10" panose="00000500000000000000" pitchFamily="50" charset="0"/>
              </a:rPr>
              <a:t>Fisher info: global entanglement</a:t>
            </a:r>
          </a:p>
          <a:p>
            <a:pPr lvl="1"/>
            <a:r>
              <a:rPr lang="en-US" dirty="0">
                <a:latin typeface="NewComputerModern10" panose="00000500000000000000" pitchFamily="50" charset="0"/>
              </a:rPr>
              <a:t>Discord: correlations beyond entanglement</a:t>
            </a:r>
          </a:p>
          <a:p>
            <a:r>
              <a:rPr lang="en-US" b="1" dirty="0">
                <a:latin typeface="NewComputerModern10" panose="00000500000000000000" pitchFamily="50" charset="0"/>
              </a:rPr>
              <a:t>Model independence </a:t>
            </a:r>
            <a:r>
              <a:rPr lang="en-US" dirty="0">
                <a:latin typeface="NewComputerModern10" panose="00000500000000000000" pitchFamily="50" charset="0"/>
              </a:rPr>
              <a:t>is ideal</a:t>
            </a:r>
          </a:p>
          <a:p>
            <a:endParaRPr lang="en-US" dirty="0">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C231ED65-C8FB-ECFC-F06E-C742A14EED37}"/>
              </a:ext>
            </a:extLst>
          </p:cNvPr>
          <p:cNvSpPr>
            <a:spLocks noGrp="1"/>
          </p:cNvSpPr>
          <p:nvPr>
            <p:ph type="sldNum" sz="quarter" idx="4"/>
          </p:nvPr>
        </p:nvSpPr>
        <p:spPr/>
        <p:txBody>
          <a:bodyPr/>
          <a:lstStyle/>
          <a:p>
            <a:fld id="{D55A415B-95B9-4F9D-AAEC-6F71EDF6AC18}" type="slidenum">
              <a:rPr lang="en-US" smtClean="0"/>
              <a:pPr/>
              <a:t>7</a:t>
            </a:fld>
            <a:endParaRPr lang="en-US" dirty="0"/>
          </a:p>
        </p:txBody>
      </p:sp>
      <p:sp>
        <p:nvSpPr>
          <p:cNvPr id="7" name="TextBox 6">
            <a:extLst>
              <a:ext uri="{FF2B5EF4-FFF2-40B4-BE49-F238E27FC236}">
                <a16:creationId xmlns:a16="http://schemas.microsoft.com/office/drawing/2014/main" id="{9187D15D-B21E-64C5-FF63-83FF749AC584}"/>
              </a:ext>
            </a:extLst>
          </p:cNvPr>
          <p:cNvSpPr txBox="1"/>
          <p:nvPr/>
        </p:nvSpPr>
        <p:spPr>
          <a:xfrm>
            <a:off x="5010150" y="4547680"/>
            <a:ext cx="3570208" cy="369332"/>
          </a:xfrm>
          <a:prstGeom prst="rect">
            <a:avLst/>
          </a:prstGeom>
          <a:noFill/>
        </p:spPr>
        <p:txBody>
          <a:bodyPr wrap="none" rtlCol="0">
            <a:spAutoFit/>
          </a:bodyPr>
          <a:lstStyle/>
          <a:p>
            <a:r>
              <a:rPr lang="en-US" dirty="0">
                <a:latin typeface="NewComputerModern10" panose="00000500000000000000" pitchFamily="50" charset="0"/>
              </a:rPr>
              <a:t>O. Gühne, </a:t>
            </a:r>
            <a:r>
              <a:rPr lang="en-US" i="1" dirty="0">
                <a:latin typeface="NewComputerModern10" panose="00000500000000000000" pitchFamily="50" charset="0"/>
              </a:rPr>
              <a:t>Phys. Rep., </a:t>
            </a:r>
            <a:r>
              <a:rPr lang="en-US" b="1" dirty="0">
                <a:latin typeface="NewComputerModern10" panose="00000500000000000000" pitchFamily="50" charset="0"/>
              </a:rPr>
              <a:t>474</a:t>
            </a:r>
            <a:r>
              <a:rPr lang="en-US" dirty="0">
                <a:latin typeface="NewComputerModern10" panose="00000500000000000000" pitchFamily="50" charset="0"/>
              </a:rPr>
              <a:t>, 2009</a:t>
            </a:r>
          </a:p>
        </p:txBody>
      </p:sp>
      <p:pic>
        <p:nvPicPr>
          <p:cNvPr id="9" name="Graphic 8">
            <a:extLst>
              <a:ext uri="{FF2B5EF4-FFF2-40B4-BE49-F238E27FC236}">
                <a16:creationId xmlns:a16="http://schemas.microsoft.com/office/drawing/2014/main" id="{383EF599-F721-3536-C269-A2EE12E0E0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8772" y="2644929"/>
            <a:ext cx="1552575" cy="257175"/>
          </a:xfrm>
          <a:prstGeom prst="rect">
            <a:avLst/>
          </a:prstGeom>
        </p:spPr>
      </p:pic>
      <p:grpSp>
        <p:nvGrpSpPr>
          <p:cNvPr id="11" name="Group 10">
            <a:extLst>
              <a:ext uri="{FF2B5EF4-FFF2-40B4-BE49-F238E27FC236}">
                <a16:creationId xmlns:a16="http://schemas.microsoft.com/office/drawing/2014/main" id="{AF415218-73D5-258E-17C8-9584314AA97C}"/>
              </a:ext>
            </a:extLst>
          </p:cNvPr>
          <p:cNvGrpSpPr/>
          <p:nvPr/>
        </p:nvGrpSpPr>
        <p:grpSpPr>
          <a:xfrm>
            <a:off x="5385052" y="1467959"/>
            <a:ext cx="3091227" cy="2207582"/>
            <a:chOff x="6079036" y="1665088"/>
            <a:chExt cx="2398187" cy="1757577"/>
          </a:xfrm>
        </p:grpSpPr>
        <p:pic>
          <p:nvPicPr>
            <p:cNvPr id="6" name="Picture 5">
              <a:extLst>
                <a:ext uri="{FF2B5EF4-FFF2-40B4-BE49-F238E27FC236}">
                  <a16:creationId xmlns:a16="http://schemas.microsoft.com/office/drawing/2014/main" id="{BAAD55D3-4365-0172-0A92-3B52EDA436A7}"/>
                </a:ext>
              </a:extLst>
            </p:cNvPr>
            <p:cNvPicPr>
              <a:picLocks noChangeAspect="1"/>
            </p:cNvPicPr>
            <p:nvPr/>
          </p:nvPicPr>
          <p:blipFill>
            <a:blip r:embed="rId4"/>
            <a:stretch>
              <a:fillRect/>
            </a:stretch>
          </p:blipFill>
          <p:spPr>
            <a:xfrm>
              <a:off x="6079036" y="1665089"/>
              <a:ext cx="2398187" cy="1757576"/>
            </a:xfrm>
            <a:prstGeom prst="rect">
              <a:avLst/>
            </a:prstGeom>
          </p:spPr>
        </p:pic>
        <p:sp>
          <p:nvSpPr>
            <p:cNvPr id="10" name="Rectangle 9">
              <a:extLst>
                <a:ext uri="{FF2B5EF4-FFF2-40B4-BE49-F238E27FC236}">
                  <a16:creationId xmlns:a16="http://schemas.microsoft.com/office/drawing/2014/main" id="{35C2A02B-8439-C371-7762-BEAF199B4798}"/>
                </a:ext>
              </a:extLst>
            </p:cNvPr>
            <p:cNvSpPr/>
            <p:nvPr/>
          </p:nvSpPr>
          <p:spPr>
            <a:xfrm>
              <a:off x="6196011" y="1665088"/>
              <a:ext cx="257703" cy="2577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5763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8ADA-DBDC-86F9-62F8-60856E892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466A9-0E51-F322-BB6A-E70CBA69D3E6}"/>
              </a:ext>
            </a:extLst>
          </p:cNvPr>
          <p:cNvSpPr>
            <a:spLocks noGrp="1"/>
          </p:cNvSpPr>
          <p:nvPr>
            <p:ph type="title"/>
          </p:nvPr>
        </p:nvSpPr>
        <p:spPr>
          <a:xfrm>
            <a:off x="525303" y="464386"/>
            <a:ext cx="8104347" cy="779318"/>
          </a:xfrm>
        </p:spPr>
        <p:txBody>
          <a:bodyPr/>
          <a:lstStyle/>
          <a:p>
            <a:pPr algn="l" rtl="0">
              <a:lnSpc>
                <a:spcPct val="108000"/>
              </a:lnSpc>
              <a:spcAft>
                <a:spcPts val="792"/>
              </a:spcAft>
            </a:pPr>
            <a:r>
              <a:rPr lang="en-US" b="1" dirty="0">
                <a:effectLst/>
                <a:latin typeface="NewComputerModern10" panose="00000500000000000000" pitchFamily="50" charset="0"/>
              </a:rPr>
              <a:t>MWPs (RF flippers) entangle neutrons</a:t>
            </a:r>
            <a:endParaRPr lang="en-US" dirty="0">
              <a:effectLst/>
              <a:latin typeface="NewComputerModern10" panose="00000500000000000000" pitchFamily="50" charset="0"/>
            </a:endParaRPr>
          </a:p>
        </p:txBody>
      </p:sp>
      <p:sp>
        <p:nvSpPr>
          <p:cNvPr id="3" name="Content Placeholder 2">
            <a:extLst>
              <a:ext uri="{FF2B5EF4-FFF2-40B4-BE49-F238E27FC236}">
                <a16:creationId xmlns:a16="http://schemas.microsoft.com/office/drawing/2014/main" id="{6508DF63-ACEA-610C-1E9B-CF97833F8957}"/>
              </a:ext>
            </a:extLst>
          </p:cNvPr>
          <p:cNvSpPr>
            <a:spLocks noGrp="1"/>
          </p:cNvSpPr>
          <p:nvPr>
            <p:ph idx="1"/>
          </p:nvPr>
        </p:nvSpPr>
        <p:spPr>
          <a:xfrm>
            <a:off x="525303" y="1301750"/>
            <a:ext cx="6061614" cy="3120017"/>
          </a:xfrm>
        </p:spPr>
        <p:txBody>
          <a:bodyPr>
            <a:normAutofit/>
          </a:bodyPr>
          <a:lstStyle/>
          <a:p>
            <a:r>
              <a:rPr lang="en-US" dirty="0">
                <a:latin typeface="NewComputerModern10" panose="00000500000000000000" pitchFamily="50" charset="0"/>
              </a:rPr>
              <a:t>Creates </a:t>
            </a:r>
            <a:r>
              <a:rPr lang="en-US" i="1" dirty="0">
                <a:latin typeface="NewComputerModern10" panose="00000500000000000000" pitchFamily="50" charset="0"/>
              </a:rPr>
              <a:t>Bell</a:t>
            </a:r>
            <a:r>
              <a:rPr lang="en-US" dirty="0">
                <a:latin typeface="NewComputerModern10" panose="00000500000000000000" pitchFamily="50" charset="0"/>
              </a:rPr>
              <a:t> (GHZ) state; max entangled:</a:t>
            </a:r>
          </a:p>
          <a:p>
            <a:r>
              <a:rPr lang="en-US" dirty="0">
                <a:latin typeface="NewComputerModern10" panose="00000500000000000000" pitchFamily="50" charset="0"/>
              </a:rPr>
              <a:t>Verify by measuring CHSH (Mermin) witness:	 </a:t>
            </a:r>
            <a:r>
              <a:rPr lang="en-US" i="1" dirty="0">
                <a:latin typeface="NewComputerModern10" panose="00000500000000000000" pitchFamily="50" charset="0"/>
              </a:rPr>
              <a:t>S</a:t>
            </a:r>
          </a:p>
          <a:p>
            <a:r>
              <a:rPr lang="en-US" dirty="0">
                <a:latin typeface="NewComputerModern10" panose="00000500000000000000" pitchFamily="50" charset="0"/>
              </a:rPr>
              <a:t>Neutron phase shifters:</a:t>
            </a:r>
          </a:p>
          <a:p>
            <a:pPr lvl="1"/>
            <a:r>
              <a:rPr lang="en-US" dirty="0">
                <a:latin typeface="NewComputerModern10" panose="00000500000000000000" pitchFamily="50" charset="0"/>
              </a:rPr>
              <a:t>Path: quartz blocks</a:t>
            </a:r>
          </a:p>
          <a:p>
            <a:pPr lvl="1"/>
            <a:r>
              <a:rPr lang="en-US" dirty="0">
                <a:latin typeface="NewComputerModern10" panose="00000500000000000000" pitchFamily="50" charset="0"/>
              </a:rPr>
              <a:t>Energy: rf frequency</a:t>
            </a:r>
          </a:p>
          <a:p>
            <a:pPr lvl="1"/>
            <a:r>
              <a:rPr lang="en-US" dirty="0">
                <a:latin typeface="NewComputerModern10" panose="00000500000000000000" pitchFamily="50" charset="0"/>
              </a:rPr>
              <a:t>Spin: precession coil</a:t>
            </a:r>
          </a:p>
          <a:p>
            <a:endParaRPr lang="en-US" dirty="0">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9645E1DA-077D-3A86-BC6D-E503CAF6A1FD}"/>
              </a:ext>
            </a:extLst>
          </p:cNvPr>
          <p:cNvSpPr>
            <a:spLocks noGrp="1"/>
          </p:cNvSpPr>
          <p:nvPr>
            <p:ph type="sldNum" sz="quarter" idx="4"/>
          </p:nvPr>
        </p:nvSpPr>
        <p:spPr/>
        <p:txBody>
          <a:bodyPr/>
          <a:lstStyle/>
          <a:p>
            <a:fld id="{D55A415B-95B9-4F9D-AAEC-6F71EDF6AC18}" type="slidenum">
              <a:rPr lang="en-US" smtClean="0"/>
              <a:pPr/>
              <a:t>8</a:t>
            </a:fld>
            <a:endParaRPr lang="en-US" dirty="0"/>
          </a:p>
        </p:txBody>
      </p:sp>
      <p:pic>
        <p:nvPicPr>
          <p:cNvPr id="9" name="Picture 8">
            <a:extLst>
              <a:ext uri="{FF2B5EF4-FFF2-40B4-BE49-F238E27FC236}">
                <a16:creationId xmlns:a16="http://schemas.microsoft.com/office/drawing/2014/main" id="{28214265-83D3-BAEC-F982-E7ACA0BA9FD4}"/>
              </a:ext>
            </a:extLst>
          </p:cNvPr>
          <p:cNvPicPr>
            <a:picLocks noChangeAspect="1"/>
          </p:cNvPicPr>
          <p:nvPr/>
        </p:nvPicPr>
        <p:blipFill>
          <a:blip r:embed="rId2"/>
          <a:stretch>
            <a:fillRect/>
          </a:stretch>
        </p:blipFill>
        <p:spPr>
          <a:xfrm>
            <a:off x="5472468" y="1272944"/>
            <a:ext cx="2916396" cy="509903"/>
          </a:xfrm>
          <a:prstGeom prst="rect">
            <a:avLst/>
          </a:prstGeom>
        </p:spPr>
      </p:pic>
      <p:sp>
        <p:nvSpPr>
          <p:cNvPr id="5" name="TextBox 4">
            <a:extLst>
              <a:ext uri="{FF2B5EF4-FFF2-40B4-BE49-F238E27FC236}">
                <a16:creationId xmlns:a16="http://schemas.microsoft.com/office/drawing/2014/main" id="{A6514490-5AAE-5F59-948F-1DCBC44F7B0D}"/>
              </a:ext>
            </a:extLst>
          </p:cNvPr>
          <p:cNvSpPr txBox="1"/>
          <p:nvPr/>
        </p:nvSpPr>
        <p:spPr>
          <a:xfrm>
            <a:off x="4654051" y="4556665"/>
            <a:ext cx="3716082" cy="369332"/>
          </a:xfrm>
          <a:prstGeom prst="rect">
            <a:avLst/>
          </a:prstGeom>
          <a:noFill/>
        </p:spPr>
        <p:txBody>
          <a:bodyPr wrap="none" rtlCol="0">
            <a:spAutoFit/>
          </a:bodyPr>
          <a:lstStyle/>
          <a:p>
            <a:r>
              <a:rPr lang="en-US" dirty="0">
                <a:latin typeface="NewComputerModern10" panose="00000500000000000000" pitchFamily="50" charset="0"/>
              </a:rPr>
              <a:t>J. Shen, </a:t>
            </a:r>
            <a:r>
              <a:rPr lang="en-US" i="1" dirty="0">
                <a:latin typeface="NewComputerModern10" panose="00000500000000000000" pitchFamily="50" charset="0"/>
              </a:rPr>
              <a:t>Nat. Comms.,</a:t>
            </a:r>
            <a:r>
              <a:rPr lang="en-US" b="1" dirty="0">
                <a:latin typeface="NewComputerModern10" panose="00000500000000000000" pitchFamily="50" charset="0"/>
              </a:rPr>
              <a:t> 11</a:t>
            </a:r>
            <a:r>
              <a:rPr lang="en-US" dirty="0">
                <a:latin typeface="NewComputerModern10" panose="00000500000000000000" pitchFamily="50" charset="0"/>
              </a:rPr>
              <a:t>, 1,</a:t>
            </a:r>
            <a:r>
              <a:rPr lang="en-US" b="1" dirty="0">
                <a:latin typeface="NewComputerModern10" panose="00000500000000000000" pitchFamily="50" charset="0"/>
              </a:rPr>
              <a:t> </a:t>
            </a:r>
            <a:r>
              <a:rPr lang="en-US" dirty="0">
                <a:latin typeface="NewComputerModern10" panose="00000500000000000000" pitchFamily="50" charset="0"/>
              </a:rPr>
              <a:t>2020</a:t>
            </a:r>
          </a:p>
        </p:txBody>
      </p:sp>
      <p:pic>
        <p:nvPicPr>
          <p:cNvPr id="7" name="Picture 6">
            <a:extLst>
              <a:ext uri="{FF2B5EF4-FFF2-40B4-BE49-F238E27FC236}">
                <a16:creationId xmlns:a16="http://schemas.microsoft.com/office/drawing/2014/main" id="{01FF2EA7-C535-4E35-755C-F45C5FDBE4A7}"/>
              </a:ext>
            </a:extLst>
          </p:cNvPr>
          <p:cNvPicPr>
            <a:picLocks noChangeAspect="1"/>
          </p:cNvPicPr>
          <p:nvPr/>
        </p:nvPicPr>
        <p:blipFill>
          <a:blip r:embed="rId3"/>
          <a:stretch>
            <a:fillRect/>
          </a:stretch>
        </p:blipFill>
        <p:spPr>
          <a:xfrm>
            <a:off x="3975951" y="2276541"/>
            <a:ext cx="4642746" cy="2142805"/>
          </a:xfrm>
          <a:prstGeom prst="rect">
            <a:avLst/>
          </a:prstGeom>
        </p:spPr>
      </p:pic>
    </p:spTree>
    <p:extLst>
      <p:ext uri="{BB962C8B-B14F-4D97-AF65-F5344CB8AC3E}">
        <p14:creationId xmlns:p14="http://schemas.microsoft.com/office/powerpoint/2010/main" val="316788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8988-5FC8-6C51-FC14-BDEA3BC22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98639-6E4F-5E0C-A6D4-F4BE6E5A1295}"/>
              </a:ext>
            </a:extLst>
          </p:cNvPr>
          <p:cNvSpPr>
            <a:spLocks noGrp="1"/>
          </p:cNvSpPr>
          <p:nvPr>
            <p:ph type="title"/>
          </p:nvPr>
        </p:nvSpPr>
        <p:spPr>
          <a:xfrm>
            <a:off x="525302" y="464386"/>
            <a:ext cx="7418548" cy="779318"/>
          </a:xfrm>
        </p:spPr>
        <p:txBody>
          <a:bodyPr/>
          <a:lstStyle/>
          <a:p>
            <a:pPr rtl="0"/>
            <a:r>
              <a:rPr lang="en-US" dirty="0">
                <a:effectLst/>
                <a:latin typeface="NewComputerModern10" panose="00000500000000000000" pitchFamily="50" charset="0"/>
              </a:rPr>
              <a:t>The CHSH witness: the workhorse</a:t>
            </a:r>
          </a:p>
        </p:txBody>
      </p:sp>
      <p:sp>
        <p:nvSpPr>
          <p:cNvPr id="3" name="Content Placeholder 2">
            <a:extLst>
              <a:ext uri="{FF2B5EF4-FFF2-40B4-BE49-F238E27FC236}">
                <a16:creationId xmlns:a16="http://schemas.microsoft.com/office/drawing/2014/main" id="{92FCEF80-4EEA-72A5-C463-016047E45C02}"/>
              </a:ext>
            </a:extLst>
          </p:cNvPr>
          <p:cNvSpPr>
            <a:spLocks noGrp="1"/>
          </p:cNvSpPr>
          <p:nvPr>
            <p:ph idx="1"/>
          </p:nvPr>
        </p:nvSpPr>
        <p:spPr>
          <a:xfrm>
            <a:off x="525303" y="1629405"/>
            <a:ext cx="3906997" cy="2489178"/>
          </a:xfrm>
        </p:spPr>
        <p:txBody>
          <a:bodyPr>
            <a:normAutofit/>
          </a:bodyPr>
          <a:lstStyle/>
          <a:p>
            <a:r>
              <a:rPr lang="en-US" dirty="0">
                <a:latin typeface="NewComputerModern10" panose="00000500000000000000" pitchFamily="50" charset="0"/>
              </a:rPr>
              <a:t>Best choice for 2 qubits with 2 measurements, 2 outcomes each</a:t>
            </a:r>
          </a:p>
          <a:p>
            <a:r>
              <a:rPr lang="en-US" dirty="0">
                <a:latin typeface="NewComputerModern10" panose="00000500000000000000" pitchFamily="50" charset="0"/>
              </a:rPr>
              <a:t>Requires 4 joint measurements </a:t>
            </a:r>
            <a:r>
              <a:rPr lang="en-US" b="0" dirty="0">
                <a:effectLst/>
                <a:latin typeface="NewComputerModern10" panose="00000500000000000000" pitchFamily="50" charset="0"/>
              </a:rPr>
              <a:t>with different </a:t>
            </a:r>
            <a:r>
              <a:rPr lang="en-US" i="1" dirty="0">
                <a:latin typeface="NewComputerModern10" panose="00000500000000000000" pitchFamily="50" charset="0"/>
              </a:rPr>
              <a:t>phase shifts</a:t>
            </a:r>
          </a:p>
          <a:p>
            <a:r>
              <a:rPr lang="en-US" dirty="0">
                <a:latin typeface="NewComputerModern10" panose="00000500000000000000" pitchFamily="50" charset="0"/>
              </a:rPr>
              <a:t>Want to maximize CHSH for a </a:t>
            </a:r>
            <a:r>
              <a:rPr lang="en-US" b="1" dirty="0">
                <a:latin typeface="NewComputerModern10" panose="00000500000000000000" pitchFamily="50" charset="0"/>
              </a:rPr>
              <a:t>given</a:t>
            </a:r>
            <a:r>
              <a:rPr lang="en-US" dirty="0">
                <a:latin typeface="NewComputerModern10" panose="00000500000000000000" pitchFamily="50" charset="0"/>
              </a:rPr>
              <a:t> </a:t>
            </a:r>
            <a:r>
              <a:rPr lang="en-US" i="1" dirty="0">
                <a:latin typeface="NewComputerModern10" panose="00000500000000000000" pitchFamily="50" charset="0"/>
              </a:rPr>
              <a:t>Bell state</a:t>
            </a:r>
            <a:r>
              <a:rPr lang="en-US" dirty="0">
                <a:latin typeface="NewComputerModern10" panose="00000500000000000000" pitchFamily="50" charset="0"/>
              </a:rPr>
              <a:t>:</a:t>
            </a:r>
            <a:endParaRPr lang="en-US" b="0" dirty="0">
              <a:effectLst/>
              <a:latin typeface="NewComputerModern10" panose="00000500000000000000" pitchFamily="50" charset="0"/>
            </a:endParaRPr>
          </a:p>
        </p:txBody>
      </p:sp>
      <p:sp>
        <p:nvSpPr>
          <p:cNvPr id="4" name="Slide Number Placeholder 3">
            <a:extLst>
              <a:ext uri="{FF2B5EF4-FFF2-40B4-BE49-F238E27FC236}">
                <a16:creationId xmlns:a16="http://schemas.microsoft.com/office/drawing/2014/main" id="{21B94E11-2605-3116-3E31-7422255A4C72}"/>
              </a:ext>
            </a:extLst>
          </p:cNvPr>
          <p:cNvSpPr>
            <a:spLocks noGrp="1"/>
          </p:cNvSpPr>
          <p:nvPr>
            <p:ph type="sldNum" sz="quarter" idx="4"/>
          </p:nvPr>
        </p:nvSpPr>
        <p:spPr/>
        <p:txBody>
          <a:bodyPr/>
          <a:lstStyle/>
          <a:p>
            <a:fld id="{D55A415B-95B9-4F9D-AAEC-6F71EDF6AC18}" type="slidenum">
              <a:rPr lang="en-US" smtClean="0"/>
              <a:pPr/>
              <a:t>9</a:t>
            </a:fld>
            <a:endParaRPr lang="en-US" dirty="0"/>
          </a:p>
        </p:txBody>
      </p:sp>
      <p:grpSp>
        <p:nvGrpSpPr>
          <p:cNvPr id="9" name="Group 8">
            <a:extLst>
              <a:ext uri="{FF2B5EF4-FFF2-40B4-BE49-F238E27FC236}">
                <a16:creationId xmlns:a16="http://schemas.microsoft.com/office/drawing/2014/main" id="{312D6A8A-9352-8527-8A42-F6F616222CD5}"/>
              </a:ext>
            </a:extLst>
          </p:cNvPr>
          <p:cNvGrpSpPr/>
          <p:nvPr/>
        </p:nvGrpSpPr>
        <p:grpSpPr>
          <a:xfrm>
            <a:off x="4711702" y="1570213"/>
            <a:ext cx="3829050" cy="952152"/>
            <a:chOff x="4727232" y="3209795"/>
            <a:chExt cx="3829050" cy="952152"/>
          </a:xfrm>
        </p:grpSpPr>
        <p:pic>
          <p:nvPicPr>
            <p:cNvPr id="6" name="Graphic 5">
              <a:extLst>
                <a:ext uri="{FF2B5EF4-FFF2-40B4-BE49-F238E27FC236}">
                  <a16:creationId xmlns:a16="http://schemas.microsoft.com/office/drawing/2014/main" id="{6D1B0F37-4977-F3BB-C699-E83F40FC25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7232" y="3209795"/>
              <a:ext cx="3829050" cy="219075"/>
            </a:xfrm>
            <a:prstGeom prst="rect">
              <a:avLst/>
            </a:prstGeom>
          </p:spPr>
        </p:pic>
        <p:pic>
          <p:nvPicPr>
            <p:cNvPr id="8" name="Graphic 7">
              <a:extLst>
                <a:ext uri="{FF2B5EF4-FFF2-40B4-BE49-F238E27FC236}">
                  <a16:creationId xmlns:a16="http://schemas.microsoft.com/office/drawing/2014/main" id="{6D37059F-8C53-B70C-D101-C789420FFB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9707" y="3599972"/>
              <a:ext cx="2324100" cy="561975"/>
            </a:xfrm>
            <a:prstGeom prst="rect">
              <a:avLst/>
            </a:prstGeom>
          </p:spPr>
        </p:pic>
      </p:grpSp>
      <p:pic>
        <p:nvPicPr>
          <p:cNvPr id="20" name="Graphic 19">
            <a:extLst>
              <a:ext uri="{FF2B5EF4-FFF2-40B4-BE49-F238E27FC236}">
                <a16:creationId xmlns:a16="http://schemas.microsoft.com/office/drawing/2014/main" id="{1C290E92-6FCF-40C9-78AA-2446928A39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9475" y="3889104"/>
            <a:ext cx="2457450" cy="390525"/>
          </a:xfrm>
          <a:prstGeom prst="rect">
            <a:avLst/>
          </a:prstGeom>
        </p:spPr>
      </p:pic>
      <p:pic>
        <p:nvPicPr>
          <p:cNvPr id="7" name="Picture 6" descr="A screen shot of a graph&#10;&#10;Description automatically generated">
            <a:extLst>
              <a:ext uri="{FF2B5EF4-FFF2-40B4-BE49-F238E27FC236}">
                <a16:creationId xmlns:a16="http://schemas.microsoft.com/office/drawing/2014/main" id="{F9753B76-0FB4-73D0-1CAE-E2222FEF8C37}"/>
              </a:ext>
            </a:extLst>
          </p:cNvPr>
          <p:cNvPicPr>
            <a:picLocks noChangeAspect="1"/>
          </p:cNvPicPr>
          <p:nvPr/>
        </p:nvPicPr>
        <p:blipFill>
          <a:blip r:embed="rId8"/>
          <a:stretch>
            <a:fillRect/>
          </a:stretch>
        </p:blipFill>
        <p:spPr>
          <a:xfrm>
            <a:off x="5144504" y="2661037"/>
            <a:ext cx="2862823" cy="2319772"/>
          </a:xfrm>
          <a:prstGeom prst="rect">
            <a:avLst/>
          </a:prstGeom>
        </p:spPr>
      </p:pic>
      <p:grpSp>
        <p:nvGrpSpPr>
          <p:cNvPr id="26" name="Group 25">
            <a:extLst>
              <a:ext uri="{FF2B5EF4-FFF2-40B4-BE49-F238E27FC236}">
                <a16:creationId xmlns:a16="http://schemas.microsoft.com/office/drawing/2014/main" id="{0CB8B23A-DB0C-6CFE-C1C3-CEBFD88C3925}"/>
              </a:ext>
            </a:extLst>
          </p:cNvPr>
          <p:cNvGrpSpPr/>
          <p:nvPr/>
        </p:nvGrpSpPr>
        <p:grpSpPr>
          <a:xfrm>
            <a:off x="4982423" y="442877"/>
            <a:ext cx="3371849" cy="2086030"/>
            <a:chOff x="5134112" y="2943802"/>
            <a:chExt cx="3027526" cy="1930939"/>
          </a:xfrm>
        </p:grpSpPr>
        <p:sp>
          <p:nvSpPr>
            <p:cNvPr id="25" name="Rectangle 24">
              <a:extLst>
                <a:ext uri="{FF2B5EF4-FFF2-40B4-BE49-F238E27FC236}">
                  <a16:creationId xmlns:a16="http://schemas.microsoft.com/office/drawing/2014/main" id="{D4C57E74-5452-AB27-273C-BC49D3C97D26}"/>
                </a:ext>
              </a:extLst>
            </p:cNvPr>
            <p:cNvSpPr/>
            <p:nvPr/>
          </p:nvSpPr>
          <p:spPr>
            <a:xfrm>
              <a:off x="5134112" y="2943802"/>
              <a:ext cx="3027526" cy="193093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3D54178-34BB-616D-DFAE-06DB0F93DC66}"/>
                </a:ext>
              </a:extLst>
            </p:cNvPr>
            <p:cNvGrpSpPr>
              <a:grpSpLocks noChangeAspect="1"/>
            </p:cNvGrpSpPr>
            <p:nvPr/>
          </p:nvGrpSpPr>
          <p:grpSpPr>
            <a:xfrm>
              <a:off x="5377188" y="3368013"/>
              <a:ext cx="2599239" cy="1420666"/>
              <a:chOff x="4675991" y="3097211"/>
              <a:chExt cx="3209925" cy="1754449"/>
            </a:xfrm>
          </p:grpSpPr>
          <p:pic>
            <p:nvPicPr>
              <p:cNvPr id="12" name="Graphic 11">
                <a:extLst>
                  <a:ext uri="{FF2B5EF4-FFF2-40B4-BE49-F238E27FC236}">
                    <a16:creationId xmlns:a16="http://schemas.microsoft.com/office/drawing/2014/main" id="{AE4D4263-C810-C51C-25C9-3EEF465E7B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8704" y="3097211"/>
                <a:ext cx="2324100" cy="257175"/>
              </a:xfrm>
              <a:prstGeom prst="rect">
                <a:avLst/>
              </a:prstGeom>
            </p:spPr>
          </p:pic>
          <p:pic>
            <p:nvPicPr>
              <p:cNvPr id="18" name="Graphic 17">
                <a:extLst>
                  <a:ext uri="{FF2B5EF4-FFF2-40B4-BE49-F238E27FC236}">
                    <a16:creationId xmlns:a16="http://schemas.microsoft.com/office/drawing/2014/main" id="{0C1B28DB-00BC-E81E-8974-E5F1B7959C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991" y="3489933"/>
                <a:ext cx="3209925" cy="628650"/>
              </a:xfrm>
              <a:prstGeom prst="rect">
                <a:avLst/>
              </a:prstGeom>
            </p:spPr>
          </p:pic>
          <p:pic>
            <p:nvPicPr>
              <p:cNvPr id="22" name="Graphic 21">
                <a:extLst>
                  <a:ext uri="{FF2B5EF4-FFF2-40B4-BE49-F238E27FC236}">
                    <a16:creationId xmlns:a16="http://schemas.microsoft.com/office/drawing/2014/main" id="{0D8C6D37-3861-B68D-74D9-2683FF0C22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33810" y="4223010"/>
                <a:ext cx="2705100" cy="628650"/>
              </a:xfrm>
              <a:prstGeom prst="rect">
                <a:avLst/>
              </a:prstGeom>
            </p:spPr>
          </p:pic>
        </p:grpSp>
        <p:sp>
          <p:nvSpPr>
            <p:cNvPr id="24" name="TextBox 23">
              <a:extLst>
                <a:ext uri="{FF2B5EF4-FFF2-40B4-BE49-F238E27FC236}">
                  <a16:creationId xmlns:a16="http://schemas.microsoft.com/office/drawing/2014/main" id="{7EB6A1B2-414D-61D5-D9CD-1BCA133962E1}"/>
                </a:ext>
              </a:extLst>
            </p:cNvPr>
            <p:cNvSpPr txBox="1"/>
            <p:nvPr/>
          </p:nvSpPr>
          <p:spPr>
            <a:xfrm>
              <a:off x="5556062" y="2943802"/>
              <a:ext cx="1921766" cy="341873"/>
            </a:xfrm>
            <a:prstGeom prst="rect">
              <a:avLst/>
            </a:prstGeom>
            <a:noFill/>
          </p:spPr>
          <p:txBody>
            <a:bodyPr wrap="none" rtlCol="0">
              <a:spAutoFit/>
            </a:bodyPr>
            <a:lstStyle/>
            <a:p>
              <a:r>
                <a:rPr lang="en-US" u="sng" dirty="0">
                  <a:latin typeface="NewComputerModern10" panose="00000500000000000000" pitchFamily="50" charset="0"/>
                </a:rPr>
                <a:t>Spin-path example:</a:t>
              </a:r>
            </a:p>
          </p:txBody>
        </p:sp>
      </p:grpSp>
    </p:spTree>
    <p:extLst>
      <p:ext uri="{BB962C8B-B14F-4D97-AF65-F5344CB8AC3E}">
        <p14:creationId xmlns:p14="http://schemas.microsoft.com/office/powerpoint/2010/main" val="179524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D4112C74-A76E-A244-A38B-7B589F31A3A0}" vid="{02DB7040-99DC-AA41-AC99-CF992BB610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sharepoint/v3/fields"/>
    <ds:schemaRef ds:uri="http://schemas.microsoft.com/office/2006/documentManagement/types"/>
    <ds:schemaRef ds:uri="http://schemas.openxmlformats.org/package/2006/metadata/core-properties"/>
    <ds:schemaRef ds:uri="http://www.w3.org/XML/1998/namespace"/>
    <ds:schemaRef ds:uri="http://purl.org/dc/terms/"/>
    <ds:schemaRef ds:uri="http://purl.org/dc/dcmitype/"/>
    <ds:schemaRef ds:uri="http://purl.org/dc/elements/1.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IUB-template</Template>
  <TotalTime>9139</TotalTime>
  <Words>1016</Words>
  <Application>Microsoft Office PowerPoint</Application>
  <PresentationFormat>On-screen Show (16:9)</PresentationFormat>
  <Paragraphs>156</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Wingdings</vt:lpstr>
      <vt:lpstr>NewComputerModern10</vt:lpstr>
      <vt:lpstr>Arial</vt:lpstr>
      <vt:lpstr>Main</vt:lpstr>
      <vt:lpstr>Development of entangled-probe scattering with neutrons</vt:lpstr>
      <vt:lpstr>PowerPoint Presentation</vt:lpstr>
      <vt:lpstr>Magnetic Wollaston prisms (MWPs)</vt:lpstr>
      <vt:lpstr>MWPs: focused polarizing beam splitters</vt:lpstr>
      <vt:lpstr>Developments at LENS: SESAME beamline</vt:lpstr>
      <vt:lpstr>Resonant radio-frequency (RF) flippers</vt:lpstr>
      <vt:lpstr>Witnesses quantify entanglement</vt:lpstr>
      <vt:lpstr>MWPs (RF flippers) entangle neutrons</vt:lpstr>
      <vt:lpstr>The CHSH witness: the workhorse</vt:lpstr>
      <vt:lpstr>PowerPoint Presentation</vt:lpstr>
      <vt:lpstr>Follow ups: entanglement robustness?</vt:lpstr>
      <vt:lpstr>1. Overlap doesn’t affect entanglement</vt:lpstr>
      <vt:lpstr>2. Verifying the 2-path model</vt:lpstr>
      <vt:lpstr>3. MIEZE for magnetic materials</vt:lpstr>
      <vt:lpstr>4. ENR and the Goos-Hänchen shift</vt:lpstr>
      <vt:lpstr>PowerPoint Presentation</vt:lpstr>
      <vt:lpstr>PowerPoint Presentation</vt:lpstr>
      <vt:lpstr>PowerPoint Presentation</vt:lpstr>
      <vt:lpstr>A probe of massive entanglement?</vt:lpstr>
      <vt:lpstr>Kochen-Specker contextuality</vt:lpstr>
      <vt:lpstr>Example: Mermin-Peres Magic Squares</vt:lpstr>
      <vt:lpstr>CHSH requirements</vt:lpstr>
      <vt:lpstr>PowerPoint Presentation</vt:lpstr>
      <vt:lpstr>MWP spin-path entanglement</vt:lpstr>
      <vt:lpstr>MWP spin-path entanglement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Unnecessarily extra long title of presentation</dc:title>
  <dc:creator>McKay, Sam Robert</dc:creator>
  <cp:lastModifiedBy>McKay, Sam Robert</cp:lastModifiedBy>
  <cp:revision>564</cp:revision>
  <cp:lastPrinted>2014-06-24T16:10:50Z</cp:lastPrinted>
  <dcterms:created xsi:type="dcterms:W3CDTF">2024-02-09T01:58:08Z</dcterms:created>
  <dcterms:modified xsi:type="dcterms:W3CDTF">2025-02-25T06:31:47Z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