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sldIdLst>
    <p:sldId id="256" r:id="rId5"/>
    <p:sldId id="257" r:id="rId6"/>
    <p:sldId id="258" r:id="rId7"/>
    <p:sldId id="267" r:id="rId8"/>
    <p:sldId id="268" r:id="rId9"/>
    <p:sldId id="269" r:id="rId10"/>
    <p:sldId id="271" r:id="rId11"/>
    <p:sldId id="259" r:id="rId12"/>
    <p:sldId id="261" r:id="rId13"/>
    <p:sldId id="278" r:id="rId14"/>
    <p:sldId id="281" r:id="rId15"/>
    <p:sldId id="282" r:id="rId16"/>
    <p:sldId id="285" r:id="rId17"/>
    <p:sldId id="279" r:id="rId18"/>
    <p:sldId id="280" r:id="rId19"/>
    <p:sldId id="284" r:id="rId20"/>
    <p:sldId id="283" r:id="rId21"/>
    <p:sldId id="276"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D62"/>
    <a:srgbClr val="FDCD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3644B-30FD-4019-9FF1-AEE89FDCAD40}" v="135" dt="2025-02-25T19:53:19.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9" autoAdjust="0"/>
    <p:restoredTop sz="70218" autoAdjust="0"/>
  </p:normalViewPr>
  <p:slideViewPr>
    <p:cSldViewPr snapToGrid="0" snapToObjects="1">
      <p:cViewPr varScale="1">
        <p:scale>
          <a:sx n="77" d="100"/>
          <a:sy n="77" d="100"/>
        </p:scale>
        <p:origin x="162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ks Dziura" userId="e2985cc4956068c5" providerId="LiveId" clId="{0D83644B-30FD-4019-9FF1-AEE89FDCAD40}"/>
    <pc:docChg chg="undo custSel addSld modSld sldOrd">
      <pc:chgData name="Maks Dziura" userId="e2985cc4956068c5" providerId="LiveId" clId="{0D83644B-30FD-4019-9FF1-AEE89FDCAD40}" dt="2025-02-25T19:54:03.388" v="2776"/>
      <pc:docMkLst>
        <pc:docMk/>
      </pc:docMkLst>
      <pc:sldChg chg="addSp modSp mod">
        <pc:chgData name="Maks Dziura" userId="e2985cc4956068c5" providerId="LiveId" clId="{0D83644B-30FD-4019-9FF1-AEE89FDCAD40}" dt="2025-02-25T18:20:08.299" v="2748" actId="20577"/>
        <pc:sldMkLst>
          <pc:docMk/>
          <pc:sldMk cId="2868643696" sldId="257"/>
        </pc:sldMkLst>
        <pc:spChg chg="mod">
          <ac:chgData name="Maks Dziura" userId="e2985cc4956068c5" providerId="LiveId" clId="{0D83644B-30FD-4019-9FF1-AEE89FDCAD40}" dt="2025-02-25T18:20:08.299" v="2748" actId="20577"/>
          <ac:spMkLst>
            <pc:docMk/>
            <pc:sldMk cId="2868643696" sldId="257"/>
            <ac:spMk id="2" creationId="{851BD0B7-B39F-F72E-7ED8-830E6C68007C}"/>
          </ac:spMkLst>
        </pc:spChg>
        <pc:spChg chg="add mod">
          <ac:chgData name="Maks Dziura" userId="e2985cc4956068c5" providerId="LiveId" clId="{0D83644B-30FD-4019-9FF1-AEE89FDCAD40}" dt="2025-02-24T20:45:59.789" v="491" actId="1076"/>
          <ac:spMkLst>
            <pc:docMk/>
            <pc:sldMk cId="2868643696" sldId="257"/>
            <ac:spMk id="4" creationId="{6BDC0151-D3C6-B78D-A3EF-73E216144081}"/>
          </ac:spMkLst>
        </pc:spChg>
      </pc:sldChg>
      <pc:sldChg chg="addSp delSp modSp mod delAnim modAnim">
        <pc:chgData name="Maks Dziura" userId="e2985cc4956068c5" providerId="LiveId" clId="{0D83644B-30FD-4019-9FF1-AEE89FDCAD40}" dt="2025-02-25T18:23:09.291" v="2756" actId="478"/>
        <pc:sldMkLst>
          <pc:docMk/>
          <pc:sldMk cId="3927415963" sldId="258"/>
        </pc:sldMkLst>
        <pc:spChg chg="add del">
          <ac:chgData name="Maks Dziura" userId="e2985cc4956068c5" providerId="LiveId" clId="{0D83644B-30FD-4019-9FF1-AEE89FDCAD40}" dt="2025-02-24T20:46:05.554" v="493" actId="22"/>
          <ac:spMkLst>
            <pc:docMk/>
            <pc:sldMk cId="3927415963" sldId="258"/>
            <ac:spMk id="11" creationId="{B54D2CA8-3389-305D-1DB9-17AD3DEE816E}"/>
          </ac:spMkLst>
        </pc:spChg>
        <pc:spChg chg="add mod">
          <ac:chgData name="Maks Dziura" userId="e2985cc4956068c5" providerId="LiveId" clId="{0D83644B-30FD-4019-9FF1-AEE89FDCAD40}" dt="2025-02-24T20:46:15.243" v="496" actId="20577"/>
          <ac:spMkLst>
            <pc:docMk/>
            <pc:sldMk cId="3927415963" sldId="258"/>
            <ac:spMk id="12" creationId="{51D40BD2-B6F8-33CD-139A-B293725BD39C}"/>
          </ac:spMkLst>
        </pc:spChg>
        <pc:picChg chg="del">
          <ac:chgData name="Maks Dziura" userId="e2985cc4956068c5" providerId="LiveId" clId="{0D83644B-30FD-4019-9FF1-AEE89FDCAD40}" dt="2025-02-25T18:23:07.228" v="2755" actId="478"/>
          <ac:picMkLst>
            <pc:docMk/>
            <pc:sldMk cId="3927415963" sldId="258"/>
            <ac:picMk id="13" creationId="{E6A254B4-950F-5FBA-2B12-89A0C9D3F503}"/>
          </ac:picMkLst>
        </pc:picChg>
        <pc:picChg chg="del">
          <ac:chgData name="Maks Dziura" userId="e2985cc4956068c5" providerId="LiveId" clId="{0D83644B-30FD-4019-9FF1-AEE89FDCAD40}" dt="2025-02-25T18:23:09.291" v="2756" actId="478"/>
          <ac:picMkLst>
            <pc:docMk/>
            <pc:sldMk cId="3927415963" sldId="258"/>
            <ac:picMk id="14" creationId="{75233694-C4D7-118C-F3D4-E970D44E056E}"/>
          </ac:picMkLst>
        </pc:picChg>
      </pc:sldChg>
      <pc:sldChg chg="addSp modSp mod modNotesTx">
        <pc:chgData name="Maks Dziura" userId="e2985cc4956068c5" providerId="LiveId" clId="{0D83644B-30FD-4019-9FF1-AEE89FDCAD40}" dt="2025-02-24T20:46:49.182" v="516" actId="20577"/>
        <pc:sldMkLst>
          <pc:docMk/>
          <pc:sldMk cId="1997085851" sldId="259"/>
        </pc:sldMkLst>
        <pc:spChg chg="add mod">
          <ac:chgData name="Maks Dziura" userId="e2985cc4956068c5" providerId="LiveId" clId="{0D83644B-30FD-4019-9FF1-AEE89FDCAD40}" dt="2025-02-24T20:46:49.182" v="516" actId="20577"/>
          <ac:spMkLst>
            <pc:docMk/>
            <pc:sldMk cId="1997085851" sldId="259"/>
            <ac:spMk id="7" creationId="{E2E4500F-2EFF-432D-800E-5211F1B67FE1}"/>
          </ac:spMkLst>
        </pc:spChg>
      </pc:sldChg>
      <pc:sldChg chg="addSp modSp mod modNotesTx">
        <pc:chgData name="Maks Dziura" userId="e2985cc4956068c5" providerId="LiveId" clId="{0D83644B-30FD-4019-9FF1-AEE89FDCAD40}" dt="2025-02-25T18:23:37.865" v="2764" actId="1076"/>
        <pc:sldMkLst>
          <pc:docMk/>
          <pc:sldMk cId="2241265489" sldId="261"/>
        </pc:sldMkLst>
        <pc:spChg chg="mod">
          <ac:chgData name="Maks Dziura" userId="e2985cc4956068c5" providerId="LiveId" clId="{0D83644B-30FD-4019-9FF1-AEE89FDCAD40}" dt="2025-02-25T18:23:37.865" v="2764" actId="1076"/>
          <ac:spMkLst>
            <pc:docMk/>
            <pc:sldMk cId="2241265489" sldId="261"/>
            <ac:spMk id="2" creationId="{6975724F-F75E-182D-ACBC-5195415ABF6C}"/>
          </ac:spMkLst>
        </pc:spChg>
        <pc:spChg chg="mod">
          <ac:chgData name="Maks Dziura" userId="e2985cc4956068c5" providerId="LiveId" clId="{0D83644B-30FD-4019-9FF1-AEE89FDCAD40}" dt="2025-02-25T17:05:17.369" v="2709" actId="113"/>
          <ac:spMkLst>
            <pc:docMk/>
            <pc:sldMk cId="2241265489" sldId="261"/>
            <ac:spMk id="3" creationId="{61584F45-8309-B1D3-2713-6361FC6750B1}"/>
          </ac:spMkLst>
        </pc:spChg>
        <pc:spChg chg="add mod">
          <ac:chgData name="Maks Dziura" userId="e2985cc4956068c5" providerId="LiveId" clId="{0D83644B-30FD-4019-9FF1-AEE89FDCAD40}" dt="2025-02-24T20:46:54.278" v="519" actId="20577"/>
          <ac:spMkLst>
            <pc:docMk/>
            <pc:sldMk cId="2241265489" sldId="261"/>
            <ac:spMk id="8" creationId="{C8352E2F-89A8-C635-06C2-CDFB7C723BB2}"/>
          </ac:spMkLst>
        </pc:spChg>
        <pc:picChg chg="mod">
          <ac:chgData name="Maks Dziura" userId="e2985cc4956068c5" providerId="LiveId" clId="{0D83644B-30FD-4019-9FF1-AEE89FDCAD40}" dt="2025-02-24T18:54:41.024" v="306" actId="1076"/>
          <ac:picMkLst>
            <pc:docMk/>
            <pc:sldMk cId="2241265489" sldId="261"/>
            <ac:picMk id="5" creationId="{9109A9C6-8E78-EDB3-E3D5-2713EE1E83CE}"/>
          </ac:picMkLst>
        </pc:picChg>
      </pc:sldChg>
      <pc:sldChg chg="addSp modSp mod">
        <pc:chgData name="Maks Dziura" userId="e2985cc4956068c5" providerId="LiveId" clId="{0D83644B-30FD-4019-9FF1-AEE89FDCAD40}" dt="2025-02-24T20:48:41.179" v="555" actId="20577"/>
        <pc:sldMkLst>
          <pc:docMk/>
          <pc:sldMk cId="3565504650" sldId="265"/>
        </pc:sldMkLst>
        <pc:spChg chg="add mod">
          <ac:chgData name="Maks Dziura" userId="e2985cc4956068c5" providerId="LiveId" clId="{0D83644B-30FD-4019-9FF1-AEE89FDCAD40}" dt="2025-02-24T20:48:41.179" v="555" actId="20577"/>
          <ac:spMkLst>
            <pc:docMk/>
            <pc:sldMk cId="3565504650" sldId="265"/>
            <ac:spMk id="6" creationId="{75E5FD8C-6088-F9C3-D98D-0C58899933C7}"/>
          </ac:spMkLst>
        </pc:spChg>
      </pc:sldChg>
      <pc:sldChg chg="addSp modSp mod">
        <pc:chgData name="Maks Dziura" userId="e2985cc4956068c5" providerId="LiveId" clId="{0D83644B-30FD-4019-9FF1-AEE89FDCAD40}" dt="2025-02-24T20:46:25.229" v="500"/>
        <pc:sldMkLst>
          <pc:docMk/>
          <pc:sldMk cId="357200936" sldId="267"/>
        </pc:sldMkLst>
        <pc:spChg chg="add mod">
          <ac:chgData name="Maks Dziura" userId="e2985cc4956068c5" providerId="LiveId" clId="{0D83644B-30FD-4019-9FF1-AEE89FDCAD40}" dt="2025-02-24T20:46:23.649" v="499" actId="20577"/>
          <ac:spMkLst>
            <pc:docMk/>
            <pc:sldMk cId="357200936" sldId="267"/>
            <ac:spMk id="3" creationId="{EF96F0B1-87F2-5B5A-9947-67A418D070EC}"/>
          </ac:spMkLst>
        </pc:spChg>
        <pc:spChg chg="add mod">
          <ac:chgData name="Maks Dziura" userId="e2985cc4956068c5" providerId="LiveId" clId="{0D83644B-30FD-4019-9FF1-AEE89FDCAD40}" dt="2025-02-24T20:46:25.229" v="500"/>
          <ac:spMkLst>
            <pc:docMk/>
            <pc:sldMk cId="357200936" sldId="267"/>
            <ac:spMk id="4" creationId="{E9BB83CE-ABB5-26D1-5AEB-AC1B165B7511}"/>
          </ac:spMkLst>
        </pc:spChg>
      </pc:sldChg>
      <pc:sldChg chg="addSp modSp mod">
        <pc:chgData name="Maks Dziura" userId="e2985cc4956068c5" providerId="LiveId" clId="{0D83644B-30FD-4019-9FF1-AEE89FDCAD40}" dt="2025-02-24T20:46:34.279" v="505" actId="20577"/>
        <pc:sldMkLst>
          <pc:docMk/>
          <pc:sldMk cId="2277228320" sldId="268"/>
        </pc:sldMkLst>
        <pc:spChg chg="add mod">
          <ac:chgData name="Maks Dziura" userId="e2985cc4956068c5" providerId="LiveId" clId="{0D83644B-30FD-4019-9FF1-AEE89FDCAD40}" dt="2025-02-24T20:46:34.279" v="505" actId="20577"/>
          <ac:spMkLst>
            <pc:docMk/>
            <pc:sldMk cId="2277228320" sldId="268"/>
            <ac:spMk id="7" creationId="{AF1F7E89-96CB-F0A5-48E0-BB5EFDA373D3}"/>
          </ac:spMkLst>
        </pc:spChg>
      </pc:sldChg>
      <pc:sldChg chg="addSp modSp mod">
        <pc:chgData name="Maks Dziura" userId="e2985cc4956068c5" providerId="LiveId" clId="{0D83644B-30FD-4019-9FF1-AEE89FDCAD40}" dt="2025-02-25T19:53:19.697" v="2775" actId="20577"/>
        <pc:sldMkLst>
          <pc:docMk/>
          <pc:sldMk cId="3480860648" sldId="269"/>
        </pc:sldMkLst>
        <pc:spChg chg="mod">
          <ac:chgData name="Maks Dziura" userId="e2985cc4956068c5" providerId="LiveId" clId="{0D83644B-30FD-4019-9FF1-AEE89FDCAD40}" dt="2025-02-25T19:52:04.075" v="2773" actId="20577"/>
          <ac:spMkLst>
            <pc:docMk/>
            <pc:sldMk cId="3480860648" sldId="269"/>
            <ac:spMk id="3" creationId="{5EA7C5B3-6632-A639-BF6A-1AF8BCCA39CA}"/>
          </ac:spMkLst>
        </pc:spChg>
        <pc:spChg chg="mod">
          <ac:chgData name="Maks Dziura" userId="e2985cc4956068c5" providerId="LiveId" clId="{0D83644B-30FD-4019-9FF1-AEE89FDCAD40}" dt="2025-02-25T19:53:19.697" v="2775" actId="20577"/>
          <ac:spMkLst>
            <pc:docMk/>
            <pc:sldMk cId="3480860648" sldId="269"/>
            <ac:spMk id="7" creationId="{58F427DC-0A5E-70C9-8403-5A2CFBBD9E7B}"/>
          </ac:spMkLst>
        </pc:spChg>
        <pc:spChg chg="add mod">
          <ac:chgData name="Maks Dziura" userId="e2985cc4956068c5" providerId="LiveId" clId="{0D83644B-30FD-4019-9FF1-AEE89FDCAD40}" dt="2025-02-24T20:46:38.254" v="508" actId="20577"/>
          <ac:spMkLst>
            <pc:docMk/>
            <pc:sldMk cId="3480860648" sldId="269"/>
            <ac:spMk id="8" creationId="{D61359E1-48C5-F138-B48A-5FB5762038DD}"/>
          </ac:spMkLst>
        </pc:spChg>
      </pc:sldChg>
      <pc:sldChg chg="addSp modSp mod modNotesTx">
        <pc:chgData name="Maks Dziura" userId="e2985cc4956068c5" providerId="LiveId" clId="{0D83644B-30FD-4019-9FF1-AEE89FDCAD40}" dt="2025-02-25T17:04:19.604" v="2707" actId="20577"/>
        <pc:sldMkLst>
          <pc:docMk/>
          <pc:sldMk cId="3413698906" sldId="271"/>
        </pc:sldMkLst>
        <pc:spChg chg="mod">
          <ac:chgData name="Maks Dziura" userId="e2985cc4956068c5" providerId="LiveId" clId="{0D83644B-30FD-4019-9FF1-AEE89FDCAD40}" dt="2025-02-25T17:03:53.168" v="2705" actId="20577"/>
          <ac:spMkLst>
            <pc:docMk/>
            <pc:sldMk cId="3413698906" sldId="271"/>
            <ac:spMk id="2" creationId="{BEEBE616-E088-4AB3-A04E-B143BD4E1610}"/>
          </ac:spMkLst>
        </pc:spChg>
        <pc:spChg chg="mod">
          <ac:chgData name="Maks Dziura" userId="e2985cc4956068c5" providerId="LiveId" clId="{0D83644B-30FD-4019-9FF1-AEE89FDCAD40}" dt="2025-02-25T17:04:19.604" v="2707" actId="20577"/>
          <ac:spMkLst>
            <pc:docMk/>
            <pc:sldMk cId="3413698906" sldId="271"/>
            <ac:spMk id="3" creationId="{DD3F2997-AF0E-719E-1CC4-6198248E7B87}"/>
          </ac:spMkLst>
        </pc:spChg>
        <pc:spChg chg="add mod">
          <ac:chgData name="Maks Dziura" userId="e2985cc4956068c5" providerId="LiveId" clId="{0D83644B-30FD-4019-9FF1-AEE89FDCAD40}" dt="2025-02-24T20:46:43.597" v="511" actId="20577"/>
          <ac:spMkLst>
            <pc:docMk/>
            <pc:sldMk cId="3413698906" sldId="271"/>
            <ac:spMk id="8" creationId="{F8DA4B07-1A81-7AFD-0107-C3B62CF9EED1}"/>
          </ac:spMkLst>
        </pc:spChg>
      </pc:sldChg>
      <pc:sldChg chg="addSp modSp mod modNotesTx">
        <pc:chgData name="Maks Dziura" userId="e2985cc4956068c5" providerId="LiveId" clId="{0D83644B-30FD-4019-9FF1-AEE89FDCAD40}" dt="2025-02-25T17:11:51.410" v="2740" actId="20577"/>
        <pc:sldMkLst>
          <pc:docMk/>
          <pc:sldMk cId="905562778" sldId="276"/>
        </pc:sldMkLst>
        <pc:spChg chg="mod">
          <ac:chgData name="Maks Dziura" userId="e2985cc4956068c5" providerId="LiveId" clId="{0D83644B-30FD-4019-9FF1-AEE89FDCAD40}" dt="2025-02-25T14:12:02.666" v="2063" actId="113"/>
          <ac:spMkLst>
            <pc:docMk/>
            <pc:sldMk cId="905562778" sldId="276"/>
            <ac:spMk id="2" creationId="{87B4AAA2-8427-7892-C251-8096D63DB046}"/>
          </ac:spMkLst>
        </pc:spChg>
        <pc:spChg chg="mod">
          <ac:chgData name="Maks Dziura" userId="e2985cc4956068c5" providerId="LiveId" clId="{0D83644B-30FD-4019-9FF1-AEE89FDCAD40}" dt="2025-02-25T16:27:21.522" v="2605" actId="20577"/>
          <ac:spMkLst>
            <pc:docMk/>
            <pc:sldMk cId="905562778" sldId="276"/>
            <ac:spMk id="3" creationId="{33100AA1-2C81-A969-0B0C-A1E074E3B57E}"/>
          </ac:spMkLst>
        </pc:spChg>
        <pc:spChg chg="add mod">
          <ac:chgData name="Maks Dziura" userId="e2985cc4956068c5" providerId="LiveId" clId="{0D83644B-30FD-4019-9FF1-AEE89FDCAD40}" dt="2025-02-24T20:48:36.518" v="552" actId="20577"/>
          <ac:spMkLst>
            <pc:docMk/>
            <pc:sldMk cId="905562778" sldId="276"/>
            <ac:spMk id="6" creationId="{D792CE2F-9CD5-1177-6F06-583B4A3385C1}"/>
          </ac:spMkLst>
        </pc:spChg>
      </pc:sldChg>
      <pc:sldChg chg="addSp delSp modSp mod delAnim modAnim modNotesTx">
        <pc:chgData name="Maks Dziura" userId="e2985cc4956068c5" providerId="LiveId" clId="{0D83644B-30FD-4019-9FF1-AEE89FDCAD40}" dt="2025-02-25T19:54:03.388" v="2776"/>
        <pc:sldMkLst>
          <pc:docMk/>
          <pc:sldMk cId="3377169900" sldId="278"/>
        </pc:sldMkLst>
        <pc:spChg chg="mod">
          <ac:chgData name="Maks Dziura" userId="e2985cc4956068c5" providerId="LiveId" clId="{0D83644B-30FD-4019-9FF1-AEE89FDCAD40}" dt="2025-02-25T18:23:30.514" v="2762" actId="113"/>
          <ac:spMkLst>
            <pc:docMk/>
            <pc:sldMk cId="3377169900" sldId="278"/>
            <ac:spMk id="2" creationId="{91063C21-058A-3291-9CC6-22341BD57464}"/>
          </ac:spMkLst>
        </pc:spChg>
        <pc:spChg chg="mod">
          <ac:chgData name="Maks Dziura" userId="e2985cc4956068c5" providerId="LiveId" clId="{0D83644B-30FD-4019-9FF1-AEE89FDCAD40}" dt="2025-02-25T18:23:21.450" v="2758" actId="14100"/>
          <ac:spMkLst>
            <pc:docMk/>
            <pc:sldMk cId="3377169900" sldId="278"/>
            <ac:spMk id="3" creationId="{9A52475F-55C7-D83B-CAA2-221F53FD1BA9}"/>
          </ac:spMkLst>
        </pc:spChg>
        <pc:spChg chg="add mod">
          <ac:chgData name="Maks Dziura" userId="e2985cc4956068c5" providerId="LiveId" clId="{0D83644B-30FD-4019-9FF1-AEE89FDCAD40}" dt="2025-02-24T20:47:01.518" v="524" actId="14100"/>
          <ac:spMkLst>
            <pc:docMk/>
            <pc:sldMk cId="3377169900" sldId="278"/>
            <ac:spMk id="7" creationId="{F6655EAD-7384-1CBB-8EEC-35B2349710DC}"/>
          </ac:spMkLst>
        </pc:spChg>
        <pc:graphicFrameChg chg="modGraphic">
          <ac:chgData name="Maks Dziura" userId="e2985cc4956068c5" providerId="LiveId" clId="{0D83644B-30FD-4019-9FF1-AEE89FDCAD40}" dt="2025-02-25T19:50:21.076" v="2766" actId="2165"/>
          <ac:graphicFrameMkLst>
            <pc:docMk/>
            <pc:sldMk cId="3377169900" sldId="278"/>
            <ac:graphicFrameMk id="5" creationId="{DA104F3C-3A14-FAB2-6AEA-AE2DB5CDEB1E}"/>
          </ac:graphicFrameMkLst>
        </pc:graphicFrameChg>
        <pc:graphicFrameChg chg="modGraphic">
          <ac:chgData name="Maks Dziura" userId="e2985cc4956068c5" providerId="LiveId" clId="{0D83644B-30FD-4019-9FF1-AEE89FDCAD40}" dt="2025-02-25T19:50:07.060" v="2765" actId="2165"/>
          <ac:graphicFrameMkLst>
            <pc:docMk/>
            <pc:sldMk cId="3377169900" sldId="278"/>
            <ac:graphicFrameMk id="11" creationId="{8ED7DA90-89DF-CB1A-87FA-25350241F46E}"/>
          </ac:graphicFrameMkLst>
        </pc:graphicFrameChg>
        <pc:picChg chg="add del mod">
          <ac:chgData name="Maks Dziura" userId="e2985cc4956068c5" providerId="LiveId" clId="{0D83644B-30FD-4019-9FF1-AEE89FDCAD40}" dt="2025-02-25T18:23:17.261" v="2757" actId="478"/>
          <ac:picMkLst>
            <pc:docMk/>
            <pc:sldMk cId="3377169900" sldId="278"/>
            <ac:picMk id="8" creationId="{4639ABBB-D752-5D5F-5233-90407FC3925E}"/>
          </ac:picMkLst>
        </pc:picChg>
        <pc:picChg chg="add mod">
          <ac:chgData name="Maks Dziura" userId="e2985cc4956068c5" providerId="LiveId" clId="{0D83644B-30FD-4019-9FF1-AEE89FDCAD40}" dt="2025-02-25T18:23:29.176" v="2760"/>
          <ac:picMkLst>
            <pc:docMk/>
            <pc:sldMk cId="3377169900" sldId="278"/>
            <ac:picMk id="9" creationId="{41D646AC-E1AA-3103-6A74-037D60FDC891}"/>
          </ac:picMkLst>
        </pc:picChg>
      </pc:sldChg>
      <pc:sldChg chg="addSp modSp mod ord">
        <pc:chgData name="Maks Dziura" userId="e2985cc4956068c5" providerId="LiveId" clId="{0D83644B-30FD-4019-9FF1-AEE89FDCAD40}" dt="2025-02-24T20:47:33.890" v="536" actId="20577"/>
        <pc:sldMkLst>
          <pc:docMk/>
          <pc:sldMk cId="834539956" sldId="279"/>
        </pc:sldMkLst>
        <pc:spChg chg="add mod">
          <ac:chgData name="Maks Dziura" userId="e2985cc4956068c5" providerId="LiveId" clId="{0D83644B-30FD-4019-9FF1-AEE89FDCAD40}" dt="2025-02-24T20:47:33.890" v="536" actId="20577"/>
          <ac:spMkLst>
            <pc:docMk/>
            <pc:sldMk cId="834539956" sldId="279"/>
            <ac:spMk id="3" creationId="{C8F23C2E-A1A0-D9C1-0FCC-34218A5622C8}"/>
          </ac:spMkLst>
        </pc:spChg>
      </pc:sldChg>
      <pc:sldChg chg="addSp modSp mod">
        <pc:chgData name="Maks Dziura" userId="e2985cc4956068c5" providerId="LiveId" clId="{0D83644B-30FD-4019-9FF1-AEE89FDCAD40}" dt="2025-02-24T20:47:59.490" v="540" actId="20577"/>
        <pc:sldMkLst>
          <pc:docMk/>
          <pc:sldMk cId="1456600779" sldId="280"/>
        </pc:sldMkLst>
        <pc:spChg chg="mod">
          <ac:chgData name="Maks Dziura" userId="e2985cc4956068c5" providerId="LiveId" clId="{0D83644B-30FD-4019-9FF1-AEE89FDCAD40}" dt="2025-02-24T20:47:42.023" v="538" actId="1076"/>
          <ac:spMkLst>
            <pc:docMk/>
            <pc:sldMk cId="1456600779" sldId="280"/>
            <ac:spMk id="5" creationId="{B457B282-485B-8C07-1485-3C59F7C76D93}"/>
          </ac:spMkLst>
        </pc:spChg>
        <pc:spChg chg="add mod">
          <ac:chgData name="Maks Dziura" userId="e2985cc4956068c5" providerId="LiveId" clId="{0D83644B-30FD-4019-9FF1-AEE89FDCAD40}" dt="2025-02-24T20:47:59.490" v="540" actId="20577"/>
          <ac:spMkLst>
            <pc:docMk/>
            <pc:sldMk cId="1456600779" sldId="280"/>
            <ac:spMk id="7" creationId="{9EA92CE1-C527-FD5A-D792-CF8EEB51D3D7}"/>
          </ac:spMkLst>
        </pc:spChg>
      </pc:sldChg>
      <pc:sldChg chg="addSp modSp mod modNotesTx">
        <pc:chgData name="Maks Dziura" userId="e2985cc4956068c5" providerId="LiveId" clId="{0D83644B-30FD-4019-9FF1-AEE89FDCAD40}" dt="2025-02-24T22:30:02.161" v="857" actId="20577"/>
        <pc:sldMkLst>
          <pc:docMk/>
          <pc:sldMk cId="3664437163" sldId="281"/>
        </pc:sldMkLst>
        <pc:spChg chg="mod">
          <ac:chgData name="Maks Dziura" userId="e2985cc4956068c5" providerId="LiveId" clId="{0D83644B-30FD-4019-9FF1-AEE89FDCAD40}" dt="2025-02-24T22:06:28.287" v="577" actId="20577"/>
          <ac:spMkLst>
            <pc:docMk/>
            <pc:sldMk cId="3664437163" sldId="281"/>
            <ac:spMk id="5" creationId="{64283CA3-90A0-AB17-08F8-5A92BC49852D}"/>
          </ac:spMkLst>
        </pc:spChg>
        <pc:spChg chg="add mod">
          <ac:chgData name="Maks Dziura" userId="e2985cc4956068c5" providerId="LiveId" clId="{0D83644B-30FD-4019-9FF1-AEE89FDCAD40}" dt="2025-02-24T20:47:08.618" v="527" actId="20577"/>
          <ac:spMkLst>
            <pc:docMk/>
            <pc:sldMk cId="3664437163" sldId="281"/>
            <ac:spMk id="7" creationId="{CA55D5E8-0D1B-E13E-3681-6F220F89EFAF}"/>
          </ac:spMkLst>
        </pc:spChg>
      </pc:sldChg>
      <pc:sldChg chg="addSp modSp mod">
        <pc:chgData name="Maks Dziura" userId="e2985cc4956068c5" providerId="LiveId" clId="{0D83644B-30FD-4019-9FF1-AEE89FDCAD40}" dt="2025-02-24T20:47:22.182" v="530" actId="20577"/>
        <pc:sldMkLst>
          <pc:docMk/>
          <pc:sldMk cId="1665527946" sldId="282"/>
        </pc:sldMkLst>
        <pc:spChg chg="add mod">
          <ac:chgData name="Maks Dziura" userId="e2985cc4956068c5" providerId="LiveId" clId="{0D83644B-30FD-4019-9FF1-AEE89FDCAD40}" dt="2025-02-24T20:47:22.182" v="530" actId="20577"/>
          <ac:spMkLst>
            <pc:docMk/>
            <pc:sldMk cId="1665527946" sldId="282"/>
            <ac:spMk id="5" creationId="{98A9FFBD-E066-9709-BCDA-2C3ED1A7C42E}"/>
          </ac:spMkLst>
        </pc:spChg>
      </pc:sldChg>
      <pc:sldChg chg="addSp modSp mod modNotesTx">
        <pc:chgData name="Maks Dziura" userId="e2985cc4956068c5" providerId="LiveId" clId="{0D83644B-30FD-4019-9FF1-AEE89FDCAD40}" dt="2025-02-25T14:11:50.078" v="2060" actId="255"/>
        <pc:sldMkLst>
          <pc:docMk/>
          <pc:sldMk cId="631398298" sldId="283"/>
        </pc:sldMkLst>
        <pc:spChg chg="mod">
          <ac:chgData name="Maks Dziura" userId="e2985cc4956068c5" providerId="LiveId" clId="{0D83644B-30FD-4019-9FF1-AEE89FDCAD40}" dt="2025-02-25T14:11:50.078" v="2060" actId="255"/>
          <ac:spMkLst>
            <pc:docMk/>
            <pc:sldMk cId="631398298" sldId="283"/>
            <ac:spMk id="2" creationId="{4391E381-F698-D941-A6C2-CE51371D04EA}"/>
          </ac:spMkLst>
        </pc:spChg>
        <pc:spChg chg="add mod">
          <ac:chgData name="Maks Dziura" userId="e2985cc4956068c5" providerId="LiveId" clId="{0D83644B-30FD-4019-9FF1-AEE89FDCAD40}" dt="2025-02-24T20:48:32.095" v="549" actId="20577"/>
          <ac:spMkLst>
            <pc:docMk/>
            <pc:sldMk cId="631398298" sldId="283"/>
            <ac:spMk id="11" creationId="{FD30C0FD-1B29-803F-8647-99F0295D261E}"/>
          </ac:spMkLst>
        </pc:spChg>
        <pc:picChg chg="add mod">
          <ac:chgData name="Maks Dziura" userId="e2985cc4956068c5" providerId="LiveId" clId="{0D83644B-30FD-4019-9FF1-AEE89FDCAD40}" dt="2025-02-25T00:14:24.702" v="1633" actId="1076"/>
          <ac:picMkLst>
            <pc:docMk/>
            <pc:sldMk cId="631398298" sldId="283"/>
            <ac:picMk id="15" creationId="{7D1BCFCD-0699-F072-BA68-A01D1B5FA1A2}"/>
          </ac:picMkLst>
        </pc:picChg>
      </pc:sldChg>
      <pc:sldChg chg="addSp modSp mod">
        <pc:chgData name="Maks Dziura" userId="e2985cc4956068c5" providerId="LiveId" clId="{0D83644B-30FD-4019-9FF1-AEE89FDCAD40}" dt="2025-02-24T20:48:08.770" v="544" actId="20577"/>
        <pc:sldMkLst>
          <pc:docMk/>
          <pc:sldMk cId="2995570005" sldId="284"/>
        </pc:sldMkLst>
        <pc:spChg chg="add mod">
          <ac:chgData name="Maks Dziura" userId="e2985cc4956068c5" providerId="LiveId" clId="{0D83644B-30FD-4019-9FF1-AEE89FDCAD40}" dt="2025-02-24T20:48:08.770" v="544" actId="20577"/>
          <ac:spMkLst>
            <pc:docMk/>
            <pc:sldMk cId="2995570005" sldId="284"/>
            <ac:spMk id="7" creationId="{C97619CB-22A0-E626-DEA5-4C47E2CCB867}"/>
          </ac:spMkLst>
        </pc:spChg>
        <pc:spChg chg="mod">
          <ac:chgData name="Maks Dziura" userId="e2985cc4956068c5" providerId="LiveId" clId="{0D83644B-30FD-4019-9FF1-AEE89FDCAD40}" dt="2025-02-24T20:48:04.923" v="541" actId="1076"/>
          <ac:spMkLst>
            <pc:docMk/>
            <pc:sldMk cId="2995570005" sldId="284"/>
            <ac:spMk id="10" creationId="{ABCC8250-9C4D-F29F-F4C2-5E3BFDF72428}"/>
          </ac:spMkLst>
        </pc:spChg>
      </pc:sldChg>
      <pc:sldChg chg="addSp delSp modSp add mod ord modNotesTx">
        <pc:chgData name="Maks Dziura" userId="e2985cc4956068c5" providerId="LiveId" clId="{0D83644B-30FD-4019-9FF1-AEE89FDCAD40}" dt="2025-02-24T23:32:23.425" v="1158" actId="33524"/>
        <pc:sldMkLst>
          <pc:docMk/>
          <pc:sldMk cId="1207671368" sldId="285"/>
        </pc:sldMkLst>
        <pc:spChg chg="mod">
          <ac:chgData name="Maks Dziura" userId="e2985cc4956068c5" providerId="LiveId" clId="{0D83644B-30FD-4019-9FF1-AEE89FDCAD40}" dt="2025-02-24T18:59:53.924" v="430" actId="20577"/>
          <ac:spMkLst>
            <pc:docMk/>
            <pc:sldMk cId="1207671368" sldId="285"/>
            <ac:spMk id="2" creationId="{411EAFCE-2894-16CA-3139-19629C5EDC80}"/>
          </ac:spMkLst>
        </pc:spChg>
        <pc:spChg chg="del mod">
          <ac:chgData name="Maks Dziura" userId="e2985cc4956068c5" providerId="LiveId" clId="{0D83644B-30FD-4019-9FF1-AEE89FDCAD40}" dt="2025-02-24T19:36:03.187" v="431" actId="478"/>
          <ac:spMkLst>
            <pc:docMk/>
            <pc:sldMk cId="1207671368" sldId="285"/>
            <ac:spMk id="3" creationId="{BDFA7685-3045-3971-F0D0-FCACF18C6351}"/>
          </ac:spMkLst>
        </pc:spChg>
        <pc:spChg chg="add mod">
          <ac:chgData name="Maks Dziura" userId="e2985cc4956068c5" providerId="LiveId" clId="{0D83644B-30FD-4019-9FF1-AEE89FDCAD40}" dt="2025-02-24T19:43:06.912" v="473" actId="20577"/>
          <ac:spMkLst>
            <pc:docMk/>
            <pc:sldMk cId="1207671368" sldId="285"/>
            <ac:spMk id="13" creationId="{0FECF0D2-4283-42A7-FB04-258F0D40FA5D}"/>
          </ac:spMkLst>
        </pc:spChg>
        <pc:spChg chg="add mod">
          <ac:chgData name="Maks Dziura" userId="e2985cc4956068c5" providerId="LiveId" clId="{0D83644B-30FD-4019-9FF1-AEE89FDCAD40}" dt="2025-02-24T19:43:04.999" v="472" actId="20577"/>
          <ac:spMkLst>
            <pc:docMk/>
            <pc:sldMk cId="1207671368" sldId="285"/>
            <ac:spMk id="14" creationId="{A459DC22-C9EA-CB63-2B93-22252207A659}"/>
          </ac:spMkLst>
        </pc:spChg>
        <pc:spChg chg="add mod">
          <ac:chgData name="Maks Dziura" userId="e2985cc4956068c5" providerId="LiveId" clId="{0D83644B-30FD-4019-9FF1-AEE89FDCAD40}" dt="2025-02-24T20:43:31.916" v="487" actId="20577"/>
          <ac:spMkLst>
            <pc:docMk/>
            <pc:sldMk cId="1207671368" sldId="285"/>
            <ac:spMk id="17" creationId="{D2C1E6B8-3D2C-2D42-EB8D-3B2A9EABE6D0}"/>
          </ac:spMkLst>
        </pc:spChg>
        <pc:spChg chg="del">
          <ac:chgData name="Maks Dziura" userId="e2985cc4956068c5" providerId="LiveId" clId="{0D83644B-30FD-4019-9FF1-AEE89FDCAD40}" dt="2025-02-24T20:45:37.276" v="488" actId="478"/>
          <ac:spMkLst>
            <pc:docMk/>
            <pc:sldMk cId="1207671368" sldId="285"/>
            <ac:spMk id="18" creationId="{E117011F-B0DE-28A0-88DB-9EBB041EA89F}"/>
          </ac:spMkLst>
        </pc:spChg>
        <pc:spChg chg="add mod">
          <ac:chgData name="Maks Dziura" userId="e2985cc4956068c5" providerId="LiveId" clId="{0D83644B-30FD-4019-9FF1-AEE89FDCAD40}" dt="2025-02-24T20:47:27.912" v="533" actId="20577"/>
          <ac:spMkLst>
            <pc:docMk/>
            <pc:sldMk cId="1207671368" sldId="285"/>
            <ac:spMk id="19" creationId="{E749C4A1-D1BC-059E-443E-8848F41535C7}"/>
          </ac:spMkLst>
        </pc:spChg>
        <pc:picChg chg="add del mod">
          <ac:chgData name="Maks Dziura" userId="e2985cc4956068c5" providerId="LiveId" clId="{0D83644B-30FD-4019-9FF1-AEE89FDCAD40}" dt="2025-02-24T19:42:25.381" v="460" actId="478"/>
          <ac:picMkLst>
            <pc:docMk/>
            <pc:sldMk cId="1207671368" sldId="285"/>
            <ac:picMk id="6" creationId="{CC692D71-192B-DE79-1569-5DC91DC8A4AE}"/>
          </ac:picMkLst>
        </pc:picChg>
        <pc:picChg chg="add del mod">
          <ac:chgData name="Maks Dziura" userId="e2985cc4956068c5" providerId="LiveId" clId="{0D83644B-30FD-4019-9FF1-AEE89FDCAD40}" dt="2025-02-24T19:43:11.273" v="474" actId="478"/>
          <ac:picMkLst>
            <pc:docMk/>
            <pc:sldMk cId="1207671368" sldId="285"/>
            <ac:picMk id="8" creationId="{EB579739-A794-B316-8462-57AA04A15569}"/>
          </ac:picMkLst>
        </pc:picChg>
        <pc:picChg chg="add mod">
          <ac:chgData name="Maks Dziura" userId="e2985cc4956068c5" providerId="LiveId" clId="{0D83644B-30FD-4019-9FF1-AEE89FDCAD40}" dt="2025-02-24T20:43:27.616" v="483" actId="1076"/>
          <ac:picMkLst>
            <pc:docMk/>
            <pc:sldMk cId="1207671368" sldId="285"/>
            <ac:picMk id="10" creationId="{C0C8147D-4A0C-B493-E6BA-3C47626E91F8}"/>
          </ac:picMkLst>
        </pc:picChg>
        <pc:picChg chg="add mod">
          <ac:chgData name="Maks Dziura" userId="e2985cc4956068c5" providerId="LiveId" clId="{0D83644B-30FD-4019-9FF1-AEE89FDCAD40}" dt="2025-02-24T19:42:53.937" v="470" actId="1076"/>
          <ac:picMkLst>
            <pc:docMk/>
            <pc:sldMk cId="1207671368" sldId="285"/>
            <ac:picMk id="12" creationId="{A50578CE-F64C-17F2-9A79-809E8DCB2EAB}"/>
          </ac:picMkLst>
        </pc:picChg>
        <pc:picChg chg="add mod">
          <ac:chgData name="Maks Dziura" userId="e2985cc4956068c5" providerId="LiveId" clId="{0D83644B-30FD-4019-9FF1-AEE89FDCAD40}" dt="2025-02-24T19:43:43.611" v="479" actId="1076"/>
          <ac:picMkLst>
            <pc:docMk/>
            <pc:sldMk cId="1207671368" sldId="285"/>
            <ac:picMk id="16" creationId="{E7CE83DC-56BC-482C-B709-9A9CC5F581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7CF9C-6515-9E48-A779-037560F47797}"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5A15C-93E2-F040-B9B5-7FEEF9327D29}" type="slidenum">
              <a:rPr lang="en-US" smtClean="0"/>
              <a:t>‹#›</a:t>
            </a:fld>
            <a:endParaRPr lang="en-US"/>
          </a:p>
        </p:txBody>
      </p:sp>
    </p:spTree>
    <p:extLst>
      <p:ext uri="{BB962C8B-B14F-4D97-AF65-F5344CB8AC3E}">
        <p14:creationId xmlns:p14="http://schemas.microsoft.com/office/powerpoint/2010/main" val="1734569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ubs.acs.org/doi/full/10.1021/acs.biochem.2c00405?casa_token=0KG-gpX4w24AAAAA%3A5bGJv1OhyTNkuIsm3gK9vnj-um0S6VmdPFCBzKjr3ZKIa0RckzdgumnY86LswbSH6QtliMlue_3PCFA#eq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5A15C-93E2-F040-B9B5-7FEEF9327D29}" type="slidenum">
              <a:rPr lang="en-US" smtClean="0"/>
              <a:t>1</a:t>
            </a:fld>
            <a:endParaRPr lang="en-US"/>
          </a:p>
        </p:txBody>
      </p:sp>
    </p:spTree>
    <p:extLst>
      <p:ext uri="{BB962C8B-B14F-4D97-AF65-F5344CB8AC3E}">
        <p14:creationId xmlns:p14="http://schemas.microsoft.com/office/powerpoint/2010/main" val="333576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LOQ arguably the most successful SANS instrument on a pulsed spallation source</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PC-CANS will have a large beam size (narrower wavelength band)</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Stage 1 –  roughly 6.5x less than that of LOQ</a:t>
            </a:r>
          </a:p>
          <a:p>
            <a:pPr marL="171450" indent="-171450">
              <a:buFont typeface="Arial" panose="020B0604020202020204" pitchFamily="34" charset="0"/>
              <a:buChar char="•"/>
            </a:pPr>
            <a:r>
              <a:rPr lang="en-CA" dirty="0"/>
              <a:t>Stage 3 – configuration should be comparable to LOQ</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Only means measurements will take 6.5x longer to gain same quality as LOQ</a:t>
            </a:r>
          </a:p>
          <a:p>
            <a:pPr marL="171450" indent="-171450">
              <a:buFont typeface="Arial" panose="020B0604020202020204" pitchFamily="34" charset="0"/>
              <a:buChar char="•"/>
            </a:pPr>
            <a:r>
              <a:rPr lang="en-CA" dirty="0"/>
              <a:t>LOQ is able to do samples at 10-30mins </a:t>
            </a:r>
            <a:r>
              <a:rPr lang="en-CA" dirty="0">
                <a:sym typeface="Wingdings" panose="05000000000000000000" pitchFamily="2" charset="2"/>
              </a:rPr>
              <a:t> would only mean 1 to 3.5hrs</a:t>
            </a:r>
          </a:p>
          <a:p>
            <a:pPr marL="171450" indent="-171450">
              <a:buFont typeface="Arial" panose="020B0604020202020204" pitchFamily="34" charset="0"/>
              <a:buChar char="•"/>
            </a:pPr>
            <a:endParaRPr lang="en-CA" dirty="0">
              <a:sym typeface="Wingdings" panose="05000000000000000000" pitchFamily="2" charset="2"/>
            </a:endParaRPr>
          </a:p>
          <a:p>
            <a:endParaRPr lang="en-CA" dirty="0"/>
          </a:p>
          <a:p>
            <a:r>
              <a:rPr lang="en-US" b="0" i="0" dirty="0">
                <a:solidFill>
                  <a:srgbClr val="D1D2D3"/>
                </a:solidFill>
                <a:effectLst/>
                <a:latin typeface="Slack-Lato"/>
              </a:rPr>
              <a:t>“Aiming for a small-angle neutron scattering instrument with 1/7th of the brightness of the LOQ instrument at ISIS is unlikely to bring new opportunities to the Canadian community, and even later phases are only commensurate with it and LOQ is quite an old instrument now.</a:t>
            </a:r>
            <a:r>
              <a:rPr lang="en-CA" b="0" i="0">
                <a:solidFill>
                  <a:srgbClr val="D1D2D3"/>
                </a:solidFill>
                <a:effectLst/>
                <a:latin typeface="Slack-Lato"/>
              </a:rPr>
              <a:t>”</a:t>
            </a:r>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10</a:t>
            </a:fld>
            <a:endParaRPr lang="en-US"/>
          </a:p>
        </p:txBody>
      </p:sp>
    </p:spTree>
    <p:extLst>
      <p:ext uri="{BB962C8B-B14F-4D97-AF65-F5344CB8AC3E}">
        <p14:creationId xmlns:p14="http://schemas.microsoft.com/office/powerpoint/2010/main" val="3206711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First we wanted to ensure the difference of neutron flux was being modified through the change of aperture 2</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And in the second plot we are seeing the neutron distribution is about a factor of 6 reduced when making the 2</a:t>
            </a:r>
            <a:r>
              <a:rPr lang="en-CA" baseline="30000" dirty="0"/>
              <a:t>nd</a:t>
            </a:r>
            <a:r>
              <a:rPr lang="en-CA" dirty="0"/>
              <a:t> aperture smaller</a:t>
            </a:r>
          </a:p>
        </p:txBody>
      </p:sp>
      <p:sp>
        <p:nvSpPr>
          <p:cNvPr id="4" name="Slide Number Placeholder 3"/>
          <p:cNvSpPr>
            <a:spLocks noGrp="1"/>
          </p:cNvSpPr>
          <p:nvPr>
            <p:ph type="sldNum" sz="quarter" idx="5"/>
          </p:nvPr>
        </p:nvSpPr>
        <p:spPr/>
        <p:txBody>
          <a:bodyPr/>
          <a:lstStyle/>
          <a:p>
            <a:fld id="{6885A15C-93E2-F040-B9B5-7FEEF9327D29}" type="slidenum">
              <a:rPr lang="en-US" smtClean="0"/>
              <a:t>11</a:t>
            </a:fld>
            <a:endParaRPr lang="en-US"/>
          </a:p>
        </p:txBody>
      </p:sp>
    </p:spTree>
    <p:extLst>
      <p:ext uri="{BB962C8B-B14F-4D97-AF65-F5344CB8AC3E}">
        <p14:creationId xmlns:p14="http://schemas.microsoft.com/office/powerpoint/2010/main" val="1342202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Additionally, if you may think that the modulation may be teetering on enough of a reduction in flux, then we played around with an even smaller aperture, while looking at this specific polymer, we still get relatively reproducible data when adapting</a:t>
            </a:r>
          </a:p>
        </p:txBody>
      </p:sp>
      <p:sp>
        <p:nvSpPr>
          <p:cNvPr id="4" name="Slide Number Placeholder 3"/>
          <p:cNvSpPr>
            <a:spLocks noGrp="1"/>
          </p:cNvSpPr>
          <p:nvPr>
            <p:ph type="sldNum" sz="quarter" idx="5"/>
          </p:nvPr>
        </p:nvSpPr>
        <p:spPr/>
        <p:txBody>
          <a:bodyPr/>
          <a:lstStyle/>
          <a:p>
            <a:fld id="{6885A15C-93E2-F040-B9B5-7FEEF9327D29}" type="slidenum">
              <a:rPr lang="en-US" smtClean="0"/>
              <a:t>13</a:t>
            </a:fld>
            <a:endParaRPr lang="en-US"/>
          </a:p>
        </p:txBody>
      </p:sp>
    </p:spTree>
    <p:extLst>
      <p:ext uri="{BB962C8B-B14F-4D97-AF65-F5344CB8AC3E}">
        <p14:creationId xmlns:p14="http://schemas.microsoft.com/office/powerpoint/2010/main" val="209395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Next we look at something other than structure, we looked at the temperature dependence of lipid domains</a:t>
            </a:r>
          </a:p>
          <a:p>
            <a:pPr marL="171450" indent="-171450">
              <a:buFont typeface="Arial" panose="020B0604020202020204" pitchFamily="34" charset="0"/>
              <a:buChar char="•"/>
            </a:pPr>
            <a:r>
              <a:rPr lang="en-CA" dirty="0"/>
              <a:t>Using a contrast-matched scheme, matching a fully mixed sample to the solvent, we were able to monitor the formation/decay of domains as a function of temperature</a:t>
            </a:r>
          </a:p>
          <a:p>
            <a:pPr marL="171450" indent="-171450">
              <a:buFont typeface="Arial" panose="020B0604020202020204" pitchFamily="34" charset="0"/>
              <a:buChar char="•"/>
            </a:pPr>
            <a:r>
              <a:rPr lang="en-CA" dirty="0"/>
              <a:t>Integrated total scattering intensity (</a:t>
            </a:r>
            <a:r>
              <a:rPr lang="en-CA" dirty="0" err="1"/>
              <a:t>Porod</a:t>
            </a:r>
            <a:r>
              <a:rPr lang="en-CA" dirty="0"/>
              <a:t>) was normalized and plotted as a function of temperature</a:t>
            </a:r>
          </a:p>
          <a:p>
            <a:pPr marL="171450" indent="-171450">
              <a:buFont typeface="Arial" panose="020B0604020202020204" pitchFamily="34" charset="0"/>
              <a:buChar char="•"/>
            </a:pPr>
            <a:r>
              <a:rPr lang="en-CA" b="0" i="0" dirty="0">
                <a:solidFill>
                  <a:srgbClr val="151515"/>
                </a:solidFill>
                <a:effectLst/>
                <a:latin typeface="Roboto" panose="02000000000000000000" pitchFamily="2" charset="0"/>
              </a:rPr>
              <a:t>A </a:t>
            </a:r>
            <a:r>
              <a:rPr lang="en-US" b="0" i="0" dirty="0">
                <a:solidFill>
                  <a:srgbClr val="151515"/>
                </a:solidFill>
                <a:effectLst/>
                <a:latin typeface="Roboto" panose="02000000000000000000" pitchFamily="2" charset="0"/>
              </a:rPr>
              <a:t>simple logistic function </a:t>
            </a:r>
            <a:r>
              <a:rPr lang="en-US" b="0" i="0" u="sng" dirty="0">
                <a:solidFill>
                  <a:srgbClr val="1A0DAB"/>
                </a:solidFill>
                <a:effectLst/>
                <a:latin typeface="Roboto" panose="02000000000000000000" pitchFamily="2" charset="0"/>
                <a:hlinkClick r:id="rId3"/>
              </a:rPr>
              <a:t>eq 4</a:t>
            </a:r>
            <a:r>
              <a:rPr lang="en-US" b="0" i="0" dirty="0">
                <a:solidFill>
                  <a:srgbClr val="151515"/>
                </a:solidFill>
                <a:effectLst/>
                <a:latin typeface="Roboto" panose="02000000000000000000" pitchFamily="2" charset="0"/>
              </a:rPr>
              <a:t> was used to relate the contrast decay with temperature.</a:t>
            </a:r>
          </a:p>
          <a:p>
            <a:pPr marL="171450" indent="-171450">
              <a:buFont typeface="Arial" panose="020B0604020202020204" pitchFamily="34" charset="0"/>
              <a:buChar char="•"/>
            </a:pPr>
            <a:r>
              <a:rPr lang="en-US" b="0" i="0" dirty="0">
                <a:solidFill>
                  <a:srgbClr val="151515"/>
                </a:solidFill>
                <a:effectLst/>
                <a:latin typeface="Roboto" panose="02000000000000000000" pitchFamily="2" charset="0"/>
              </a:rPr>
              <a:t>Matches a well-characterized membrane sample that our group uses </a:t>
            </a:r>
            <a:r>
              <a:rPr lang="en-US" b="0" i="0" dirty="0">
                <a:solidFill>
                  <a:srgbClr val="151515"/>
                </a:solidFill>
                <a:effectLst/>
                <a:latin typeface="Roboto" panose="02000000000000000000" pitchFamily="2" charset="0"/>
                <a:sym typeface="Wingdings" panose="05000000000000000000" pitchFamily="2" charset="2"/>
              </a:rPr>
              <a:t> to a melting points where 50% of samples have been melted  of being ~24C</a:t>
            </a:r>
          </a:p>
          <a:p>
            <a:pPr marL="628650" lvl="1" indent="-171450">
              <a:buFont typeface="Arial" panose="020B0604020202020204" pitchFamily="34" charset="0"/>
              <a:buChar char="•"/>
            </a:pPr>
            <a:r>
              <a:rPr lang="en-US" b="0" i="0" dirty="0">
                <a:solidFill>
                  <a:srgbClr val="151515"/>
                </a:solidFill>
                <a:effectLst/>
                <a:latin typeface="Roboto" panose="02000000000000000000" pitchFamily="2" charset="0"/>
                <a:sym typeface="Wingdings" panose="05000000000000000000" pitchFamily="2" charset="2"/>
              </a:rPr>
              <a:t>Something like this (9 temperatures)  a temp scan like this at 30 mins -1hr per temp would take 5-10 hours, however something like this at 6 hours a sample could take over a day</a:t>
            </a:r>
          </a:p>
          <a:p>
            <a:pPr marL="628650" lvl="1" indent="-171450">
              <a:buFont typeface="Arial" panose="020B0604020202020204" pitchFamily="34" charset="0"/>
              <a:buChar char="•"/>
            </a:pPr>
            <a:r>
              <a:rPr lang="en-US" b="0" i="0" dirty="0">
                <a:solidFill>
                  <a:srgbClr val="151515"/>
                </a:solidFill>
                <a:effectLst/>
                <a:latin typeface="Roboto" panose="02000000000000000000" pitchFamily="2" charset="0"/>
                <a:sym typeface="Wingdings" panose="05000000000000000000" pitchFamily="2" charset="2"/>
              </a:rPr>
              <a:t>However still shoes it can be done</a:t>
            </a:r>
          </a:p>
          <a:p>
            <a:pPr marL="628650" lvl="1" indent="-171450">
              <a:buFont typeface="Arial" panose="020B0604020202020204" pitchFamily="34" charset="0"/>
              <a:buChar char="•"/>
            </a:pPr>
            <a:endParaRPr lang="en-CA" dirty="0"/>
          </a:p>
          <a:p>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17</a:t>
            </a:fld>
            <a:endParaRPr lang="en-US"/>
          </a:p>
        </p:txBody>
      </p:sp>
    </p:spTree>
    <p:extLst>
      <p:ext uri="{BB962C8B-B14F-4D97-AF65-F5344CB8AC3E}">
        <p14:creationId xmlns:p14="http://schemas.microsoft.com/office/powerpoint/2010/main" val="3548779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 parameters can be changed</a:t>
            </a:r>
          </a:p>
        </p:txBody>
      </p:sp>
      <p:sp>
        <p:nvSpPr>
          <p:cNvPr id="4" name="Slide Number Placeholder 3"/>
          <p:cNvSpPr>
            <a:spLocks noGrp="1"/>
          </p:cNvSpPr>
          <p:nvPr>
            <p:ph type="sldNum" sz="quarter" idx="5"/>
          </p:nvPr>
        </p:nvSpPr>
        <p:spPr/>
        <p:txBody>
          <a:bodyPr/>
          <a:lstStyle/>
          <a:p>
            <a:fld id="{6885A15C-93E2-F040-B9B5-7FEEF9327D29}" type="slidenum">
              <a:rPr lang="en-US" smtClean="0"/>
              <a:t>18</a:t>
            </a:fld>
            <a:endParaRPr lang="en-US"/>
          </a:p>
        </p:txBody>
      </p:sp>
    </p:spTree>
    <p:extLst>
      <p:ext uri="{BB962C8B-B14F-4D97-AF65-F5344CB8AC3E}">
        <p14:creationId xmlns:p14="http://schemas.microsoft.com/office/powerpoint/2010/main" val="392308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Nserc</a:t>
            </a:r>
            <a:endParaRPr lang="en-CA" dirty="0"/>
          </a:p>
          <a:p>
            <a:r>
              <a:rPr lang="en-CA" dirty="0"/>
              <a:t>UK research fund</a:t>
            </a:r>
          </a:p>
        </p:txBody>
      </p:sp>
      <p:sp>
        <p:nvSpPr>
          <p:cNvPr id="4" name="Slide Number Placeholder 3"/>
          <p:cNvSpPr>
            <a:spLocks noGrp="1"/>
          </p:cNvSpPr>
          <p:nvPr>
            <p:ph type="sldNum" sz="quarter" idx="5"/>
          </p:nvPr>
        </p:nvSpPr>
        <p:spPr/>
        <p:txBody>
          <a:bodyPr/>
          <a:lstStyle/>
          <a:p>
            <a:fld id="{6885A15C-93E2-F040-B9B5-7FEEF9327D29}" type="slidenum">
              <a:rPr lang="en-US" smtClean="0"/>
              <a:t>19</a:t>
            </a:fld>
            <a:endParaRPr lang="en-US"/>
          </a:p>
        </p:txBody>
      </p:sp>
    </p:spTree>
    <p:extLst>
      <p:ext uri="{BB962C8B-B14F-4D97-AF65-F5344CB8AC3E}">
        <p14:creationId xmlns:p14="http://schemas.microsoft.com/office/powerpoint/2010/main" val="419421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Introduction as an end user </a:t>
            </a:r>
            <a:r>
              <a:rPr lang="en-CA" dirty="0">
                <a:sym typeface="Wingdings" panose="05000000000000000000" pitchFamily="2" charset="2"/>
              </a:rPr>
              <a:t> research interest lies in membrane biochemistry, specifically, PS, through the lens of membrane mimics</a:t>
            </a:r>
          </a:p>
          <a:p>
            <a:pPr marL="171450" indent="-171450">
              <a:buFont typeface="Arial" panose="020B0604020202020204" pitchFamily="34" charset="0"/>
              <a:buChar char="•"/>
            </a:pPr>
            <a:r>
              <a:rPr lang="en-CA" dirty="0">
                <a:sym typeface="Wingdings" panose="05000000000000000000" pitchFamily="2" charset="2"/>
              </a:rPr>
              <a:t>These membrane mimics are used are investigated from various systems in under various conditions  much of this work use neutrons to probes nanoscale properties only attainable through the use of neutron instruments makings these this overall project important for forming opportunities for Canadians scientists, as well as users around the world</a:t>
            </a:r>
          </a:p>
        </p:txBody>
      </p:sp>
      <p:sp>
        <p:nvSpPr>
          <p:cNvPr id="4" name="Slide Number Placeholder 3"/>
          <p:cNvSpPr>
            <a:spLocks noGrp="1"/>
          </p:cNvSpPr>
          <p:nvPr>
            <p:ph type="sldNum" sz="quarter" idx="5"/>
          </p:nvPr>
        </p:nvSpPr>
        <p:spPr/>
        <p:txBody>
          <a:bodyPr/>
          <a:lstStyle/>
          <a:p>
            <a:fld id="{6885A15C-93E2-F040-B9B5-7FEEF9327D29}" type="slidenum">
              <a:rPr lang="en-US" smtClean="0"/>
              <a:t>2</a:t>
            </a:fld>
            <a:endParaRPr lang="en-US"/>
          </a:p>
        </p:txBody>
      </p:sp>
    </p:spTree>
    <p:extLst>
      <p:ext uri="{BB962C8B-B14F-4D97-AF65-F5344CB8AC3E}">
        <p14:creationId xmlns:p14="http://schemas.microsoft.com/office/powerpoint/2010/main" val="2456692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Currently my research has taken me to countless facilities around the world, however one country lacking a strong user program is Canada</a:t>
            </a:r>
          </a:p>
          <a:p>
            <a:pPr marL="171450" indent="-171450">
              <a:buFont typeface="Arial" panose="020B0604020202020204" pitchFamily="34" charset="0"/>
              <a:buChar char="•"/>
            </a:pPr>
            <a:r>
              <a:rPr lang="en-CA" dirty="0"/>
              <a:t>These experiments ranged across a variety of instrument from NSE, neutron reflectometry, back scattering, to SANS</a:t>
            </a:r>
          </a:p>
          <a:p>
            <a:pPr marL="628650" lvl="1" indent="-171450">
              <a:buFont typeface="Arial" panose="020B0604020202020204" pitchFamily="34" charset="0"/>
              <a:buChar char="•"/>
            </a:pPr>
            <a:r>
              <a:rPr lang="en-CA" dirty="0"/>
              <a:t>Each experiment being vital to my overall growth as a Canadian researcher, stressing the importance of a potential Canadian instrument to the progression of science in Canada</a:t>
            </a:r>
          </a:p>
        </p:txBody>
      </p:sp>
      <p:sp>
        <p:nvSpPr>
          <p:cNvPr id="4" name="Slide Number Placeholder 3"/>
          <p:cNvSpPr>
            <a:spLocks noGrp="1"/>
          </p:cNvSpPr>
          <p:nvPr>
            <p:ph type="sldNum" sz="quarter" idx="5"/>
          </p:nvPr>
        </p:nvSpPr>
        <p:spPr/>
        <p:txBody>
          <a:bodyPr/>
          <a:lstStyle/>
          <a:p>
            <a:fld id="{6885A15C-93E2-F040-B9B5-7FEEF9327D29}" type="slidenum">
              <a:rPr lang="en-US" smtClean="0"/>
              <a:t>3</a:t>
            </a:fld>
            <a:endParaRPr lang="en-US"/>
          </a:p>
        </p:txBody>
      </p:sp>
    </p:spTree>
    <p:extLst>
      <p:ext uri="{BB962C8B-B14F-4D97-AF65-F5344CB8AC3E}">
        <p14:creationId xmlns:p14="http://schemas.microsoft.com/office/powerpoint/2010/main" val="259722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Currently the only production of neutrons in Canada is at TRIUMF (here in BC), and at the McMaster Reactor (in Hamilton), however the thought would be to create a CANS Compact Accelerator-based Neutron Source to Canada, specifically projecting to build a Prototype in Windsor</a:t>
            </a:r>
          </a:p>
          <a:p>
            <a:endParaRPr lang="en-CA" dirty="0"/>
          </a:p>
          <a:p>
            <a:pPr marL="171450" indent="-171450">
              <a:buFont typeface="Arial" panose="020B0604020202020204" pitchFamily="34" charset="0"/>
              <a:buChar char="•"/>
            </a:pPr>
            <a:r>
              <a:rPr lang="en-CA" dirty="0"/>
              <a:t>So where do these efforts originate</a:t>
            </a:r>
          </a:p>
          <a:p>
            <a:endParaRPr lang="en-CA" dirty="0"/>
          </a:p>
          <a:p>
            <a:r>
              <a:rPr lang="en-CA" dirty="0"/>
              <a:t>TRIUMF – has an ultra cold source</a:t>
            </a:r>
          </a:p>
          <a:p>
            <a:endParaRPr lang="en-CA" dirty="0"/>
          </a:p>
          <a:p>
            <a:r>
              <a:rPr lang="en-US" b="0" i="0" dirty="0">
                <a:solidFill>
                  <a:srgbClr val="D1D2D3"/>
                </a:solidFill>
                <a:effectLst/>
                <a:latin typeface="Slack-Lato"/>
              </a:rPr>
              <a:t>“Aiming for a small-angle neutron scattering instrument with 1/7th of the brightness of the LOQ instrument at ISIS is unlikely to bring new opportunities to the Canadian community, and even later phases are only commensurate with it and LOQ is quite an old instrument now.</a:t>
            </a:r>
            <a:r>
              <a:rPr lang="en-CA" b="0" i="0" dirty="0">
                <a:solidFill>
                  <a:srgbClr val="D1D2D3"/>
                </a:solidFill>
                <a:effectLst/>
                <a:latin typeface="Slack-Lato"/>
              </a:rPr>
              <a:t>”</a:t>
            </a:r>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4</a:t>
            </a:fld>
            <a:endParaRPr lang="en-US"/>
          </a:p>
        </p:txBody>
      </p:sp>
    </p:spTree>
    <p:extLst>
      <p:ext uri="{BB962C8B-B14F-4D97-AF65-F5344CB8AC3E}">
        <p14:creationId xmlns:p14="http://schemas.microsoft.com/office/powerpoint/2010/main" val="1073259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This idea for developing neutron usage, example for Canada, can be strengthened by the trends of neutron expertise in Canada</a:t>
            </a:r>
          </a:p>
          <a:p>
            <a:pPr marL="628650" lvl="1" indent="-171450">
              <a:buFont typeface="Arial" panose="020B0604020202020204" pitchFamily="34" charset="0"/>
              <a:buChar char="•"/>
            </a:pPr>
            <a:r>
              <a:rPr lang="en-CA" dirty="0"/>
              <a:t>Since the closure of the NRU reactor in Canada, the last major source for neutron research, the amount of neutron related authors and publications has seen a decline, not only showing a decrease in production, but also warns for a loss of expertise in the Canadian community moving forwards.</a:t>
            </a:r>
          </a:p>
          <a:p>
            <a:pPr marL="628650" lvl="1" indent="-171450">
              <a:buFont typeface="Arial" panose="020B0604020202020204" pitchFamily="34" charset="0"/>
              <a:buChar char="•"/>
            </a:pPr>
            <a:r>
              <a:rPr lang="en-CA" dirty="0"/>
              <a:t>Neutrons are hard to come by, so efforts to gain access, will only help drive the field.</a:t>
            </a:r>
          </a:p>
          <a:p>
            <a:pPr marL="171450" indent="-171450">
              <a:buFont typeface="Arial" panose="020B0604020202020204" pitchFamily="34" charset="0"/>
              <a:buChar char="•"/>
            </a:pPr>
            <a:endParaRPr lang="en-CA" dirty="0"/>
          </a:p>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5</a:t>
            </a:fld>
            <a:endParaRPr lang="en-US"/>
          </a:p>
        </p:txBody>
      </p:sp>
    </p:spTree>
    <p:extLst>
      <p:ext uri="{BB962C8B-B14F-4D97-AF65-F5344CB8AC3E}">
        <p14:creationId xmlns:p14="http://schemas.microsoft.com/office/powerpoint/2010/main" val="4069394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To fill the void of a top-tier user program, there are efforts in brining a CANS to Canada</a:t>
            </a:r>
          </a:p>
          <a:p>
            <a:pPr marL="628650" lvl="1" indent="-171450">
              <a:buFont typeface="Arial" panose="020B0604020202020204" pitchFamily="34" charset="0"/>
              <a:buChar char="•"/>
            </a:pPr>
            <a:r>
              <a:rPr lang="en-CA" dirty="0"/>
              <a:t>So two specify the two-fold </a:t>
            </a:r>
            <a:r>
              <a:rPr lang="en-CA" dirty="0" err="1"/>
              <a:t>kinda</a:t>
            </a:r>
            <a:r>
              <a:rPr lang="en-CA" dirty="0"/>
              <a:t> pro and cons ideas of a SANS </a:t>
            </a:r>
            <a:r>
              <a:rPr lang="en-CA" dirty="0">
                <a:sym typeface="Wingdings" panose="05000000000000000000" pitchFamily="2" charset="2"/>
              </a:rPr>
              <a:t> the cost of the facility will be generally lower compared to a common spallation/nuclear source</a:t>
            </a:r>
          </a:p>
          <a:p>
            <a:pPr marL="1085850" lvl="2" indent="-171450">
              <a:buFont typeface="Arial" panose="020B0604020202020204" pitchFamily="34" charset="0"/>
              <a:buChar char="•"/>
            </a:pPr>
            <a:r>
              <a:rPr lang="en-CA" dirty="0">
                <a:sym typeface="Wingdings" panose="05000000000000000000" pitchFamily="2" charset="2"/>
              </a:rPr>
              <a:t>Helps with the idea of money being hard to come by, which is something evidently seen with universities in Canada (maybe specifically Ontario)</a:t>
            </a:r>
          </a:p>
          <a:p>
            <a:pPr marL="628650" lvl="1" indent="-171450">
              <a:buFont typeface="Arial" panose="020B0604020202020204" pitchFamily="34" charset="0"/>
              <a:buChar char="•"/>
            </a:pPr>
            <a:r>
              <a:rPr lang="en-CA" dirty="0">
                <a:sym typeface="Wingdings" panose="05000000000000000000" pitchFamily="2" charset="2"/>
              </a:rPr>
              <a:t>In contrasts – you will be having a smaller neutron yield comparatively, which could put into question the effectiveness perhaps of a SANS instrument</a:t>
            </a:r>
          </a:p>
          <a:p>
            <a:pPr marL="628650" lvl="1" indent="-171450">
              <a:buFont typeface="Arial" panose="020B0604020202020204" pitchFamily="34" charset="0"/>
              <a:buChar char="•"/>
            </a:pPr>
            <a:endParaRPr lang="en-CA" dirty="0">
              <a:sym typeface="Wingdings" panose="05000000000000000000" pitchFamily="2" charset="2"/>
            </a:endParaRPr>
          </a:p>
          <a:p>
            <a:pPr marL="171450" lvl="0" indent="-171450">
              <a:buFont typeface="Arial" panose="020B0604020202020204" pitchFamily="34" charset="0"/>
              <a:buChar char="•"/>
            </a:pPr>
            <a:r>
              <a:rPr lang="en-CA" dirty="0">
                <a:sym typeface="Wingdings" panose="05000000000000000000" pitchFamily="2" charset="2"/>
              </a:rPr>
              <a:t>However, at the end of the day, what is stopping us from building?  money  a proposed CANS would cost around 100-300 million</a:t>
            </a:r>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6</a:t>
            </a:fld>
            <a:endParaRPr lang="en-US"/>
          </a:p>
        </p:txBody>
      </p:sp>
    </p:spTree>
    <p:extLst>
      <p:ext uri="{BB962C8B-B14F-4D97-AF65-F5344CB8AC3E}">
        <p14:creationId xmlns:p14="http://schemas.microsoft.com/office/powerpoint/2010/main" val="3254714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However, it is proposed to start smallish </a:t>
            </a:r>
            <a:r>
              <a:rPr lang="en-CA" dirty="0">
                <a:sym typeface="Wingdings" panose="05000000000000000000" pitchFamily="2" charset="2"/>
              </a:rPr>
              <a:t> this will help not only show the promise of a CANS but additionally help with overall CANS development</a:t>
            </a:r>
          </a:p>
          <a:p>
            <a:pPr marL="171450" indent="-171450">
              <a:buFont typeface="Arial" panose="020B0604020202020204" pitchFamily="34" charset="0"/>
              <a:buChar char="•"/>
            </a:pPr>
            <a:r>
              <a:rPr lang="en-CA" dirty="0">
                <a:sym typeface="Wingdings" panose="05000000000000000000" pitchFamily="2" charset="2"/>
              </a:rPr>
              <a:t>This further introduces the idea of the PC-CANS – the prototype Canadian Compact Accelerator-based Neutron Source, which would be a significantly lower initial price, but also showcase the technology </a:t>
            </a:r>
          </a:p>
          <a:p>
            <a:pPr marL="171450" indent="-171450">
              <a:buFont typeface="Arial" panose="020B0604020202020204" pitchFamily="34" charset="0"/>
              <a:buChar char="•"/>
            </a:pPr>
            <a:endParaRPr lang="en-CA" dirty="0">
              <a:sym typeface="Wingdings" panose="05000000000000000000" pitchFamily="2" charset="2"/>
            </a:endParaRP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6885A15C-93E2-F040-B9B5-7FEEF9327D29}" type="slidenum">
              <a:rPr lang="en-US" smtClean="0"/>
              <a:t>7</a:t>
            </a:fld>
            <a:endParaRPr lang="en-US"/>
          </a:p>
        </p:txBody>
      </p:sp>
    </p:spTree>
    <p:extLst>
      <p:ext uri="{BB962C8B-B14F-4D97-AF65-F5344CB8AC3E}">
        <p14:creationId xmlns:p14="http://schemas.microsoft.com/office/powerpoint/2010/main" val="115279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sym typeface="Wingdings" panose="05000000000000000000" pitchFamily="2" charset="2"/>
              </a:rPr>
              <a:t>Aside from demonstrating capability and potential of CANS technology</a:t>
            </a:r>
          </a:p>
          <a:p>
            <a:pPr marL="171450" indent="-171450">
              <a:buFont typeface="Arial" panose="020B0604020202020204" pitchFamily="34" charset="0"/>
              <a:buChar char="•"/>
            </a:pPr>
            <a:r>
              <a:rPr lang="en-CA" dirty="0">
                <a:sym typeface="Wingdings" panose="05000000000000000000" pitchFamily="2" charset="2"/>
              </a:rPr>
              <a:t>This will also allow for the development of usable research instrument to be showcased on the PC-CANS</a:t>
            </a:r>
          </a:p>
          <a:p>
            <a:pPr marL="171450" indent="-171450">
              <a:buFont typeface="Arial" panose="020B0604020202020204" pitchFamily="34" charset="0"/>
              <a:buChar char="•"/>
            </a:pPr>
            <a:r>
              <a:rPr lang="en-CA" dirty="0">
                <a:sym typeface="Wingdings" panose="05000000000000000000" pitchFamily="2" charset="2"/>
              </a:rPr>
              <a:t>I will be specifically focusing in on the potential performance of the envisioned </a:t>
            </a:r>
            <a:r>
              <a:rPr lang="en-CA" b="1" dirty="0">
                <a:sym typeface="Wingdings" panose="05000000000000000000" pitchFamily="2" charset="2"/>
              </a:rPr>
              <a:t>SANS instrument</a:t>
            </a:r>
          </a:p>
        </p:txBody>
      </p:sp>
      <p:sp>
        <p:nvSpPr>
          <p:cNvPr id="4" name="Slide Number Placeholder 3"/>
          <p:cNvSpPr>
            <a:spLocks noGrp="1"/>
          </p:cNvSpPr>
          <p:nvPr>
            <p:ph type="sldNum" sz="quarter" idx="5"/>
          </p:nvPr>
        </p:nvSpPr>
        <p:spPr/>
        <p:txBody>
          <a:bodyPr/>
          <a:lstStyle/>
          <a:p>
            <a:fld id="{6885A15C-93E2-F040-B9B5-7FEEF9327D29}" type="slidenum">
              <a:rPr lang="en-US" smtClean="0"/>
              <a:t>8</a:t>
            </a:fld>
            <a:endParaRPr lang="en-US"/>
          </a:p>
        </p:txBody>
      </p:sp>
    </p:spTree>
    <p:extLst>
      <p:ext uri="{BB962C8B-B14F-4D97-AF65-F5344CB8AC3E}">
        <p14:creationId xmlns:p14="http://schemas.microsoft.com/office/powerpoint/2010/main" val="119945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Low scattering wavelength experiments can handle large uncertainty in neutron wavelength –allowing for SANS at a low intensity pulse source</a:t>
            </a:r>
          </a:p>
          <a:p>
            <a:pPr marL="171450" indent="-171450">
              <a:buFont typeface="Arial" panose="020B0604020202020204" pitchFamily="34" charset="0"/>
              <a:buChar char="•"/>
            </a:pPr>
            <a:r>
              <a:rPr lang="en-CA" dirty="0"/>
              <a:t>This PC-CANS is proposed to use a cold-finger moderator to tune neutron spectra</a:t>
            </a:r>
          </a:p>
          <a:p>
            <a:pPr marL="628650" lvl="1" indent="-171450">
              <a:buFont typeface="Arial" panose="020B0604020202020204" pitchFamily="34" charset="0"/>
              <a:buChar char="•"/>
            </a:pPr>
            <a:r>
              <a:rPr lang="en-CA" dirty="0"/>
              <a:t>Today’s researchers rely on high-brightness facilities for this access to cold neutrons to accommodate certain experiments to prove specific length scales</a:t>
            </a:r>
          </a:p>
          <a:p>
            <a:pPr marL="628650" lvl="1" indent="-171450">
              <a:buFont typeface="Arial" panose="020B0604020202020204" pitchFamily="34" charset="0"/>
              <a:buChar char="•"/>
            </a:pPr>
            <a:r>
              <a:rPr lang="en-CA" dirty="0"/>
              <a:t>This would help alleviate some of the stress on higher subscribed facilities</a:t>
            </a:r>
          </a:p>
          <a:p>
            <a:pPr marL="628650" lvl="1" indent="-171450">
              <a:buFont typeface="Arial" panose="020B0604020202020204" pitchFamily="34" charset="0"/>
              <a:buChar char="•"/>
            </a:pPr>
            <a:endParaRPr lang="en-CA" dirty="0"/>
          </a:p>
          <a:p>
            <a:pPr marL="171450" lvl="0" indent="-171450">
              <a:buFont typeface="Arial" panose="020B0604020202020204" pitchFamily="34" charset="0"/>
              <a:buChar char="•"/>
            </a:pPr>
            <a:r>
              <a:rPr lang="en-CA" dirty="0"/>
              <a:t>Expected to have similar performance to LENS and CPHS</a:t>
            </a:r>
          </a:p>
        </p:txBody>
      </p:sp>
      <p:sp>
        <p:nvSpPr>
          <p:cNvPr id="4" name="Slide Number Placeholder 3"/>
          <p:cNvSpPr>
            <a:spLocks noGrp="1"/>
          </p:cNvSpPr>
          <p:nvPr>
            <p:ph type="sldNum" sz="quarter" idx="5"/>
          </p:nvPr>
        </p:nvSpPr>
        <p:spPr/>
        <p:txBody>
          <a:bodyPr/>
          <a:lstStyle/>
          <a:p>
            <a:fld id="{6885A15C-93E2-F040-B9B5-7FEEF9327D29}" type="slidenum">
              <a:rPr lang="en-US" smtClean="0"/>
              <a:t>9</a:t>
            </a:fld>
            <a:endParaRPr lang="en-US"/>
          </a:p>
        </p:txBody>
      </p:sp>
    </p:spTree>
    <p:extLst>
      <p:ext uri="{BB962C8B-B14F-4D97-AF65-F5344CB8AC3E}">
        <p14:creationId xmlns:p14="http://schemas.microsoft.com/office/powerpoint/2010/main" val="204676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7E94-BE02-9A45-9062-1449FB0E45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650E84-FCA6-BF46-947F-0E37FDBD20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9436B4-1720-2548-BCE3-CC2568995FDB}"/>
              </a:ext>
            </a:extLst>
          </p:cNvPr>
          <p:cNvSpPr>
            <a:spLocks noGrp="1"/>
          </p:cNvSpPr>
          <p:nvPr>
            <p:ph type="dt" sz="half" idx="10"/>
          </p:nvPr>
        </p:nvSpPr>
        <p:spPr>
          <a:xfrm>
            <a:off x="838200" y="6356350"/>
            <a:ext cx="2743200" cy="365125"/>
          </a:xfrm>
          <a:prstGeom prst="rect">
            <a:avLst/>
          </a:prstGeom>
        </p:spPr>
        <p:txBody>
          <a:bodyPr/>
          <a:lstStyle/>
          <a:p>
            <a:fld id="{888FA1EE-A4F6-CB48-8E0A-9173DF6BA0D0}" type="datetimeFigureOut">
              <a:rPr lang="en-US" smtClean="0"/>
              <a:t>2/24/2025</a:t>
            </a:fld>
            <a:endParaRPr lang="en-US"/>
          </a:p>
        </p:txBody>
      </p:sp>
      <p:sp>
        <p:nvSpPr>
          <p:cNvPr id="5" name="Footer Placeholder 4">
            <a:extLst>
              <a:ext uri="{FF2B5EF4-FFF2-40B4-BE49-F238E27FC236}">
                <a16:creationId xmlns:a16="http://schemas.microsoft.com/office/drawing/2014/main" id="{CB98079D-0BF4-CD44-B92A-489A2C415B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D7B34F-B4A6-AC47-A86D-866C0E2385F7}"/>
              </a:ext>
            </a:extLst>
          </p:cNvPr>
          <p:cNvSpPr>
            <a:spLocks noGrp="1"/>
          </p:cNvSpPr>
          <p:nvPr>
            <p:ph type="sldNum" sz="quarter" idx="12"/>
          </p:nvPr>
        </p:nvSpPr>
        <p:spPr>
          <a:xfrm>
            <a:off x="8610600" y="6356350"/>
            <a:ext cx="2743200" cy="365125"/>
          </a:xfrm>
          <a:prstGeom prst="rect">
            <a:avLst/>
          </a:prstGeom>
        </p:spPr>
        <p:txBody>
          <a:bodyPr/>
          <a:lstStyle/>
          <a:p>
            <a:fld id="{2DEBF6B5-A8B6-5742-91AE-8DC29EBB8E42}" type="slidenum">
              <a:rPr lang="en-US" smtClean="0"/>
              <a:t>‹#›</a:t>
            </a:fld>
            <a:endParaRPr lang="en-US"/>
          </a:p>
        </p:txBody>
      </p:sp>
    </p:spTree>
    <p:extLst>
      <p:ext uri="{BB962C8B-B14F-4D97-AF65-F5344CB8AC3E}">
        <p14:creationId xmlns:p14="http://schemas.microsoft.com/office/powerpoint/2010/main" val="1173091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03D7-DD00-0748-8FFA-B2BC03BCA1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12826A-88C3-5743-B64C-B07D2BE58A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3BF11-5B50-CC4B-AA5F-9AF20D6D168B}"/>
              </a:ext>
            </a:extLst>
          </p:cNvPr>
          <p:cNvSpPr>
            <a:spLocks noGrp="1"/>
          </p:cNvSpPr>
          <p:nvPr>
            <p:ph type="dt" sz="half" idx="10"/>
          </p:nvPr>
        </p:nvSpPr>
        <p:spPr>
          <a:xfrm>
            <a:off x="838200" y="6356350"/>
            <a:ext cx="2743200" cy="365125"/>
          </a:xfrm>
          <a:prstGeom prst="rect">
            <a:avLst/>
          </a:prstGeom>
        </p:spPr>
        <p:txBody>
          <a:bodyPr/>
          <a:lstStyle/>
          <a:p>
            <a:fld id="{888FA1EE-A4F6-CB48-8E0A-9173DF6BA0D0}" type="datetimeFigureOut">
              <a:rPr lang="en-US" smtClean="0"/>
              <a:t>2/24/2025</a:t>
            </a:fld>
            <a:endParaRPr lang="en-US"/>
          </a:p>
        </p:txBody>
      </p:sp>
      <p:sp>
        <p:nvSpPr>
          <p:cNvPr id="5" name="Footer Placeholder 4">
            <a:extLst>
              <a:ext uri="{FF2B5EF4-FFF2-40B4-BE49-F238E27FC236}">
                <a16:creationId xmlns:a16="http://schemas.microsoft.com/office/drawing/2014/main" id="{9D0CF8D4-EC88-134C-BC2D-702B64D314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415D8A-E2CA-8E43-8878-75649038BB1B}"/>
              </a:ext>
            </a:extLst>
          </p:cNvPr>
          <p:cNvSpPr>
            <a:spLocks noGrp="1"/>
          </p:cNvSpPr>
          <p:nvPr>
            <p:ph type="sldNum" sz="quarter" idx="12"/>
          </p:nvPr>
        </p:nvSpPr>
        <p:spPr>
          <a:xfrm>
            <a:off x="8610600" y="6356350"/>
            <a:ext cx="2743200" cy="365125"/>
          </a:xfrm>
          <a:prstGeom prst="rect">
            <a:avLst/>
          </a:prstGeom>
        </p:spPr>
        <p:txBody>
          <a:bodyPr/>
          <a:lstStyle/>
          <a:p>
            <a:fld id="{2DEBF6B5-A8B6-5742-91AE-8DC29EBB8E42}" type="slidenum">
              <a:rPr lang="en-US" smtClean="0"/>
              <a:t>‹#›</a:t>
            </a:fld>
            <a:endParaRPr lang="en-US"/>
          </a:p>
        </p:txBody>
      </p:sp>
    </p:spTree>
    <p:extLst>
      <p:ext uri="{BB962C8B-B14F-4D97-AF65-F5344CB8AC3E}">
        <p14:creationId xmlns:p14="http://schemas.microsoft.com/office/powerpoint/2010/main" val="50516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92ECA9-11B4-0F45-94F9-0FC941CF17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255D7-028B-5D4B-89B0-B5AD9EEF0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B0844-2774-6245-8C90-47C68BEA8BAA}"/>
              </a:ext>
            </a:extLst>
          </p:cNvPr>
          <p:cNvSpPr>
            <a:spLocks noGrp="1"/>
          </p:cNvSpPr>
          <p:nvPr>
            <p:ph type="dt" sz="half" idx="10"/>
          </p:nvPr>
        </p:nvSpPr>
        <p:spPr>
          <a:xfrm>
            <a:off x="838200" y="6356350"/>
            <a:ext cx="2743200" cy="365125"/>
          </a:xfrm>
          <a:prstGeom prst="rect">
            <a:avLst/>
          </a:prstGeom>
        </p:spPr>
        <p:txBody>
          <a:bodyPr/>
          <a:lstStyle/>
          <a:p>
            <a:fld id="{888FA1EE-A4F6-CB48-8E0A-9173DF6BA0D0}" type="datetimeFigureOut">
              <a:rPr lang="en-US" smtClean="0"/>
              <a:t>2/24/2025</a:t>
            </a:fld>
            <a:endParaRPr lang="en-US"/>
          </a:p>
        </p:txBody>
      </p:sp>
      <p:sp>
        <p:nvSpPr>
          <p:cNvPr id="5" name="Footer Placeholder 4">
            <a:extLst>
              <a:ext uri="{FF2B5EF4-FFF2-40B4-BE49-F238E27FC236}">
                <a16:creationId xmlns:a16="http://schemas.microsoft.com/office/drawing/2014/main" id="{17E65D80-3CA0-DF4E-B0D2-D7B253284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432B8-447B-714B-8A40-62A6716251D1}"/>
              </a:ext>
            </a:extLst>
          </p:cNvPr>
          <p:cNvSpPr>
            <a:spLocks noGrp="1"/>
          </p:cNvSpPr>
          <p:nvPr>
            <p:ph type="sldNum" sz="quarter" idx="12"/>
          </p:nvPr>
        </p:nvSpPr>
        <p:spPr>
          <a:xfrm>
            <a:off x="8610600" y="6356350"/>
            <a:ext cx="2743200" cy="365125"/>
          </a:xfrm>
          <a:prstGeom prst="rect">
            <a:avLst/>
          </a:prstGeom>
        </p:spPr>
        <p:txBody>
          <a:bodyPr/>
          <a:lstStyle/>
          <a:p>
            <a:fld id="{2DEBF6B5-A8B6-5742-91AE-8DC29EBB8E42}" type="slidenum">
              <a:rPr lang="en-US" smtClean="0"/>
              <a:t>‹#›</a:t>
            </a:fld>
            <a:endParaRPr lang="en-US"/>
          </a:p>
        </p:txBody>
      </p:sp>
    </p:spTree>
    <p:extLst>
      <p:ext uri="{BB962C8B-B14F-4D97-AF65-F5344CB8AC3E}">
        <p14:creationId xmlns:p14="http://schemas.microsoft.com/office/powerpoint/2010/main" val="252116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D7BE-8467-FA47-BC87-BEEAECA3B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D20FF2-3FE8-1248-A4BA-F5AE9648AA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397C0-5CA5-F14C-AA7D-A1EE12F4403D}"/>
              </a:ext>
            </a:extLst>
          </p:cNvPr>
          <p:cNvSpPr>
            <a:spLocks noGrp="1"/>
          </p:cNvSpPr>
          <p:nvPr>
            <p:ph type="dt" sz="half" idx="10"/>
          </p:nvPr>
        </p:nvSpPr>
        <p:spPr>
          <a:xfrm>
            <a:off x="838200" y="6356350"/>
            <a:ext cx="2743200" cy="365125"/>
          </a:xfrm>
          <a:prstGeom prst="rect">
            <a:avLst/>
          </a:prstGeom>
        </p:spPr>
        <p:txBody>
          <a:bodyPr/>
          <a:lstStyle/>
          <a:p>
            <a:fld id="{888FA1EE-A4F6-CB48-8E0A-9173DF6BA0D0}" type="datetimeFigureOut">
              <a:rPr lang="en-US" smtClean="0"/>
              <a:t>2/24/2025</a:t>
            </a:fld>
            <a:endParaRPr lang="en-US"/>
          </a:p>
        </p:txBody>
      </p:sp>
      <p:sp>
        <p:nvSpPr>
          <p:cNvPr id="5" name="Footer Placeholder 4">
            <a:extLst>
              <a:ext uri="{FF2B5EF4-FFF2-40B4-BE49-F238E27FC236}">
                <a16:creationId xmlns:a16="http://schemas.microsoft.com/office/drawing/2014/main" id="{2CEC006F-A7FD-6846-A942-B3569196CF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F61AC-F887-AE4C-BD7C-AC1FDE24B836}"/>
              </a:ext>
            </a:extLst>
          </p:cNvPr>
          <p:cNvSpPr>
            <a:spLocks noGrp="1"/>
          </p:cNvSpPr>
          <p:nvPr>
            <p:ph type="sldNum" sz="quarter" idx="12"/>
          </p:nvPr>
        </p:nvSpPr>
        <p:spPr>
          <a:xfrm>
            <a:off x="8610600" y="6356350"/>
            <a:ext cx="2743200" cy="365125"/>
          </a:xfrm>
          <a:prstGeom prst="rect">
            <a:avLst/>
          </a:prstGeom>
        </p:spPr>
        <p:txBody>
          <a:bodyPr/>
          <a:lstStyle/>
          <a:p>
            <a:fld id="{2DEBF6B5-A8B6-5742-91AE-8DC29EBB8E42}" type="slidenum">
              <a:rPr lang="en-US" smtClean="0"/>
              <a:t>‹#›</a:t>
            </a:fld>
            <a:endParaRPr lang="en-US"/>
          </a:p>
        </p:txBody>
      </p:sp>
    </p:spTree>
    <p:extLst>
      <p:ext uri="{BB962C8B-B14F-4D97-AF65-F5344CB8AC3E}">
        <p14:creationId xmlns:p14="http://schemas.microsoft.com/office/powerpoint/2010/main" val="427568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D49B-FD14-D446-91B5-0CC55D140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6E7AB3-B6DD-9E47-BE1A-4E24B6AA5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E64115-4182-7A4B-A588-4C67C2305BD2}"/>
              </a:ext>
            </a:extLst>
          </p:cNvPr>
          <p:cNvSpPr>
            <a:spLocks noGrp="1"/>
          </p:cNvSpPr>
          <p:nvPr>
            <p:ph type="dt" sz="half" idx="10"/>
          </p:nvPr>
        </p:nvSpPr>
        <p:spPr>
          <a:xfrm>
            <a:off x="838200" y="6356350"/>
            <a:ext cx="2743200" cy="365125"/>
          </a:xfrm>
          <a:prstGeom prst="rect">
            <a:avLst/>
          </a:prstGeom>
        </p:spPr>
        <p:txBody>
          <a:bodyPr/>
          <a:lstStyle/>
          <a:p>
            <a:fld id="{888FA1EE-A4F6-CB48-8E0A-9173DF6BA0D0}" type="datetimeFigureOut">
              <a:rPr lang="en-US" smtClean="0"/>
              <a:t>2/24/2025</a:t>
            </a:fld>
            <a:endParaRPr lang="en-US"/>
          </a:p>
        </p:txBody>
      </p:sp>
      <p:sp>
        <p:nvSpPr>
          <p:cNvPr id="5" name="Footer Placeholder 4">
            <a:extLst>
              <a:ext uri="{FF2B5EF4-FFF2-40B4-BE49-F238E27FC236}">
                <a16:creationId xmlns:a16="http://schemas.microsoft.com/office/drawing/2014/main" id="{81B42A63-2CB1-A24E-954D-7D7D93797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58B48E-845C-4840-95A9-377C3D3B4AD0}"/>
              </a:ext>
            </a:extLst>
          </p:cNvPr>
          <p:cNvSpPr>
            <a:spLocks noGrp="1"/>
          </p:cNvSpPr>
          <p:nvPr>
            <p:ph type="sldNum" sz="quarter" idx="12"/>
          </p:nvPr>
        </p:nvSpPr>
        <p:spPr>
          <a:xfrm>
            <a:off x="8610600" y="6356350"/>
            <a:ext cx="2743200" cy="365125"/>
          </a:xfrm>
          <a:prstGeom prst="rect">
            <a:avLst/>
          </a:prstGeom>
        </p:spPr>
        <p:txBody>
          <a:bodyPr/>
          <a:lstStyle/>
          <a:p>
            <a:fld id="{2DEBF6B5-A8B6-5742-91AE-8DC29EBB8E42}" type="slidenum">
              <a:rPr lang="en-US" smtClean="0"/>
              <a:t>‹#›</a:t>
            </a:fld>
            <a:endParaRPr lang="en-US"/>
          </a:p>
        </p:txBody>
      </p:sp>
    </p:spTree>
    <p:extLst>
      <p:ext uri="{BB962C8B-B14F-4D97-AF65-F5344CB8AC3E}">
        <p14:creationId xmlns:p14="http://schemas.microsoft.com/office/powerpoint/2010/main" val="1287584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8C3E4-95D0-D041-BD41-2F9A8ED5E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25F08-48C2-644B-ADE9-A7FD0DFF50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1F2CF-1A8D-D440-A80C-A89DA67A62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C2C35B-5647-C74B-B437-00CFE688B431}"/>
              </a:ext>
            </a:extLst>
          </p:cNvPr>
          <p:cNvSpPr>
            <a:spLocks noGrp="1"/>
          </p:cNvSpPr>
          <p:nvPr>
            <p:ph type="dt" sz="half" idx="10"/>
          </p:nvPr>
        </p:nvSpPr>
        <p:spPr>
          <a:xfrm>
            <a:off x="838200" y="6356350"/>
            <a:ext cx="2743200" cy="365125"/>
          </a:xfrm>
          <a:prstGeom prst="rect">
            <a:avLst/>
          </a:prstGeom>
        </p:spPr>
        <p:txBody>
          <a:bodyPr/>
          <a:lstStyle/>
          <a:p>
            <a:fld id="{888FA1EE-A4F6-CB48-8E0A-9173DF6BA0D0}" type="datetimeFigureOut">
              <a:rPr lang="en-US" smtClean="0"/>
              <a:t>2/24/2025</a:t>
            </a:fld>
            <a:endParaRPr lang="en-US"/>
          </a:p>
        </p:txBody>
      </p:sp>
      <p:sp>
        <p:nvSpPr>
          <p:cNvPr id="6" name="Footer Placeholder 5">
            <a:extLst>
              <a:ext uri="{FF2B5EF4-FFF2-40B4-BE49-F238E27FC236}">
                <a16:creationId xmlns:a16="http://schemas.microsoft.com/office/drawing/2014/main" id="{76678282-95C5-2749-9540-97EF5B659F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B0FAAF-9653-E04F-94F2-4224F38BCCD8}"/>
              </a:ext>
            </a:extLst>
          </p:cNvPr>
          <p:cNvSpPr>
            <a:spLocks noGrp="1"/>
          </p:cNvSpPr>
          <p:nvPr>
            <p:ph type="sldNum" sz="quarter" idx="12"/>
          </p:nvPr>
        </p:nvSpPr>
        <p:spPr>
          <a:xfrm>
            <a:off x="8610600" y="6356350"/>
            <a:ext cx="2743200" cy="365125"/>
          </a:xfrm>
          <a:prstGeom prst="rect">
            <a:avLst/>
          </a:prstGeom>
        </p:spPr>
        <p:txBody>
          <a:bodyPr/>
          <a:lstStyle/>
          <a:p>
            <a:fld id="{2DEBF6B5-A8B6-5742-91AE-8DC29EBB8E42}" type="slidenum">
              <a:rPr lang="en-US" smtClean="0"/>
              <a:t>‹#›</a:t>
            </a:fld>
            <a:endParaRPr lang="en-US"/>
          </a:p>
        </p:txBody>
      </p:sp>
    </p:spTree>
    <p:extLst>
      <p:ext uri="{BB962C8B-B14F-4D97-AF65-F5344CB8AC3E}">
        <p14:creationId xmlns:p14="http://schemas.microsoft.com/office/powerpoint/2010/main" val="1199426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7240-9A7C-CF46-A50F-913546492D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ADA3D2-A89B-9342-A622-CF0D36725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DE86EF-5EF1-F74B-97C2-CDA3362ED2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AD070-654E-214E-B651-0E16996FFF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15334D-7F3A-EA40-866D-AB3C425FEC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691819-88AD-1E47-A20A-21A14DF14B0A}"/>
              </a:ext>
            </a:extLst>
          </p:cNvPr>
          <p:cNvSpPr>
            <a:spLocks noGrp="1"/>
          </p:cNvSpPr>
          <p:nvPr>
            <p:ph type="dt" sz="half" idx="10"/>
          </p:nvPr>
        </p:nvSpPr>
        <p:spPr>
          <a:xfrm>
            <a:off x="838200" y="6356350"/>
            <a:ext cx="2743200" cy="365125"/>
          </a:xfrm>
          <a:prstGeom prst="rect">
            <a:avLst/>
          </a:prstGeom>
        </p:spPr>
        <p:txBody>
          <a:bodyPr/>
          <a:lstStyle/>
          <a:p>
            <a:fld id="{888FA1EE-A4F6-CB48-8E0A-9173DF6BA0D0}" type="datetimeFigureOut">
              <a:rPr lang="en-US" smtClean="0"/>
              <a:t>2/24/2025</a:t>
            </a:fld>
            <a:endParaRPr lang="en-US"/>
          </a:p>
        </p:txBody>
      </p:sp>
      <p:sp>
        <p:nvSpPr>
          <p:cNvPr id="8" name="Footer Placeholder 7">
            <a:extLst>
              <a:ext uri="{FF2B5EF4-FFF2-40B4-BE49-F238E27FC236}">
                <a16:creationId xmlns:a16="http://schemas.microsoft.com/office/drawing/2014/main" id="{42E5BACE-5675-9D40-9F4F-E9921987F4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0F5B13-59D2-5A41-B943-5F246081004D}"/>
              </a:ext>
            </a:extLst>
          </p:cNvPr>
          <p:cNvSpPr>
            <a:spLocks noGrp="1"/>
          </p:cNvSpPr>
          <p:nvPr>
            <p:ph type="sldNum" sz="quarter" idx="12"/>
          </p:nvPr>
        </p:nvSpPr>
        <p:spPr>
          <a:xfrm>
            <a:off x="8610600" y="6356350"/>
            <a:ext cx="2743200" cy="365125"/>
          </a:xfrm>
          <a:prstGeom prst="rect">
            <a:avLst/>
          </a:prstGeom>
        </p:spPr>
        <p:txBody>
          <a:bodyPr/>
          <a:lstStyle/>
          <a:p>
            <a:fld id="{2DEBF6B5-A8B6-5742-91AE-8DC29EBB8E42}" type="slidenum">
              <a:rPr lang="en-US" smtClean="0"/>
              <a:t>‹#›</a:t>
            </a:fld>
            <a:endParaRPr lang="en-US"/>
          </a:p>
        </p:txBody>
      </p:sp>
    </p:spTree>
    <p:extLst>
      <p:ext uri="{BB962C8B-B14F-4D97-AF65-F5344CB8AC3E}">
        <p14:creationId xmlns:p14="http://schemas.microsoft.com/office/powerpoint/2010/main" val="119390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6E827-A917-7549-A733-3976261C2A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CA6C4-E35C-224C-9307-A887F1DC4141}"/>
              </a:ext>
            </a:extLst>
          </p:cNvPr>
          <p:cNvSpPr>
            <a:spLocks noGrp="1"/>
          </p:cNvSpPr>
          <p:nvPr>
            <p:ph type="dt" sz="half" idx="10"/>
          </p:nvPr>
        </p:nvSpPr>
        <p:spPr>
          <a:xfrm>
            <a:off x="838200" y="6356350"/>
            <a:ext cx="2743200" cy="365125"/>
          </a:xfrm>
          <a:prstGeom prst="rect">
            <a:avLst/>
          </a:prstGeom>
        </p:spPr>
        <p:txBody>
          <a:bodyPr/>
          <a:lstStyle/>
          <a:p>
            <a:fld id="{888FA1EE-A4F6-CB48-8E0A-9173DF6BA0D0}" type="datetimeFigureOut">
              <a:rPr lang="en-US" smtClean="0"/>
              <a:t>2/24/2025</a:t>
            </a:fld>
            <a:endParaRPr lang="en-US"/>
          </a:p>
        </p:txBody>
      </p:sp>
      <p:sp>
        <p:nvSpPr>
          <p:cNvPr id="4" name="Footer Placeholder 3">
            <a:extLst>
              <a:ext uri="{FF2B5EF4-FFF2-40B4-BE49-F238E27FC236}">
                <a16:creationId xmlns:a16="http://schemas.microsoft.com/office/drawing/2014/main" id="{FAE571E2-C2E8-4E42-8B5C-F20315D167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DED733-939E-2148-A95E-47077E5D6314}"/>
              </a:ext>
            </a:extLst>
          </p:cNvPr>
          <p:cNvSpPr>
            <a:spLocks noGrp="1"/>
          </p:cNvSpPr>
          <p:nvPr>
            <p:ph type="sldNum" sz="quarter" idx="12"/>
          </p:nvPr>
        </p:nvSpPr>
        <p:spPr>
          <a:xfrm>
            <a:off x="8610600" y="6356350"/>
            <a:ext cx="2743200" cy="365125"/>
          </a:xfrm>
          <a:prstGeom prst="rect">
            <a:avLst/>
          </a:prstGeom>
        </p:spPr>
        <p:txBody>
          <a:bodyPr/>
          <a:lstStyle/>
          <a:p>
            <a:fld id="{2DEBF6B5-A8B6-5742-91AE-8DC29EBB8E42}" type="slidenum">
              <a:rPr lang="en-US" smtClean="0"/>
              <a:t>‹#›</a:t>
            </a:fld>
            <a:endParaRPr lang="en-US"/>
          </a:p>
        </p:txBody>
      </p:sp>
    </p:spTree>
    <p:extLst>
      <p:ext uri="{BB962C8B-B14F-4D97-AF65-F5344CB8AC3E}">
        <p14:creationId xmlns:p14="http://schemas.microsoft.com/office/powerpoint/2010/main" val="3250674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2AAF3A-3FEB-F143-A7B5-3828A3520520}"/>
              </a:ext>
            </a:extLst>
          </p:cNvPr>
          <p:cNvSpPr>
            <a:spLocks noGrp="1"/>
          </p:cNvSpPr>
          <p:nvPr>
            <p:ph type="dt" sz="half" idx="10"/>
          </p:nvPr>
        </p:nvSpPr>
        <p:spPr>
          <a:xfrm>
            <a:off x="838200" y="6356350"/>
            <a:ext cx="2743200" cy="365125"/>
          </a:xfrm>
          <a:prstGeom prst="rect">
            <a:avLst/>
          </a:prstGeom>
        </p:spPr>
        <p:txBody>
          <a:bodyPr/>
          <a:lstStyle/>
          <a:p>
            <a:fld id="{888FA1EE-A4F6-CB48-8E0A-9173DF6BA0D0}" type="datetimeFigureOut">
              <a:rPr lang="en-US" smtClean="0"/>
              <a:t>2/24/2025</a:t>
            </a:fld>
            <a:endParaRPr lang="en-US"/>
          </a:p>
        </p:txBody>
      </p:sp>
      <p:sp>
        <p:nvSpPr>
          <p:cNvPr id="3" name="Footer Placeholder 2">
            <a:extLst>
              <a:ext uri="{FF2B5EF4-FFF2-40B4-BE49-F238E27FC236}">
                <a16:creationId xmlns:a16="http://schemas.microsoft.com/office/drawing/2014/main" id="{BEBA8D13-6D31-624A-BA24-CD6B8FF10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F6B2883-BD7C-D844-ADA8-0B3BFA6B8353}"/>
              </a:ext>
            </a:extLst>
          </p:cNvPr>
          <p:cNvSpPr>
            <a:spLocks noGrp="1"/>
          </p:cNvSpPr>
          <p:nvPr>
            <p:ph type="sldNum" sz="quarter" idx="12"/>
          </p:nvPr>
        </p:nvSpPr>
        <p:spPr>
          <a:xfrm>
            <a:off x="8610600" y="6356350"/>
            <a:ext cx="2743200" cy="365125"/>
          </a:xfrm>
          <a:prstGeom prst="rect">
            <a:avLst/>
          </a:prstGeom>
        </p:spPr>
        <p:txBody>
          <a:bodyPr/>
          <a:lstStyle/>
          <a:p>
            <a:fld id="{2DEBF6B5-A8B6-5742-91AE-8DC29EBB8E42}" type="slidenum">
              <a:rPr lang="en-US" smtClean="0"/>
              <a:t>‹#›</a:t>
            </a:fld>
            <a:endParaRPr lang="en-US"/>
          </a:p>
        </p:txBody>
      </p:sp>
    </p:spTree>
    <p:extLst>
      <p:ext uri="{BB962C8B-B14F-4D97-AF65-F5344CB8AC3E}">
        <p14:creationId xmlns:p14="http://schemas.microsoft.com/office/powerpoint/2010/main" val="284038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6B88B-E4B2-8F4F-B312-99069E934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B8816F-7C9A-6941-AB5E-F714B7BB1F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F52E3B-1E34-C048-AC30-905D39D4E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B352D6-8B20-1E43-BD8E-08A6417721AE}"/>
              </a:ext>
            </a:extLst>
          </p:cNvPr>
          <p:cNvSpPr>
            <a:spLocks noGrp="1"/>
          </p:cNvSpPr>
          <p:nvPr>
            <p:ph type="dt" sz="half" idx="10"/>
          </p:nvPr>
        </p:nvSpPr>
        <p:spPr>
          <a:xfrm>
            <a:off x="838200" y="6356350"/>
            <a:ext cx="2743200" cy="365125"/>
          </a:xfrm>
          <a:prstGeom prst="rect">
            <a:avLst/>
          </a:prstGeom>
        </p:spPr>
        <p:txBody>
          <a:bodyPr/>
          <a:lstStyle/>
          <a:p>
            <a:fld id="{888FA1EE-A4F6-CB48-8E0A-9173DF6BA0D0}" type="datetimeFigureOut">
              <a:rPr lang="en-US" smtClean="0"/>
              <a:t>2/24/2025</a:t>
            </a:fld>
            <a:endParaRPr lang="en-US"/>
          </a:p>
        </p:txBody>
      </p:sp>
      <p:sp>
        <p:nvSpPr>
          <p:cNvPr id="6" name="Footer Placeholder 5">
            <a:extLst>
              <a:ext uri="{FF2B5EF4-FFF2-40B4-BE49-F238E27FC236}">
                <a16:creationId xmlns:a16="http://schemas.microsoft.com/office/drawing/2014/main" id="{29137D3C-9157-6A4D-B3FC-7B226ED292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DB182A-4BF9-5F41-A908-DFC23E64724F}"/>
              </a:ext>
            </a:extLst>
          </p:cNvPr>
          <p:cNvSpPr>
            <a:spLocks noGrp="1"/>
          </p:cNvSpPr>
          <p:nvPr>
            <p:ph type="sldNum" sz="quarter" idx="12"/>
          </p:nvPr>
        </p:nvSpPr>
        <p:spPr>
          <a:xfrm>
            <a:off x="8610600" y="6356350"/>
            <a:ext cx="2743200" cy="365125"/>
          </a:xfrm>
          <a:prstGeom prst="rect">
            <a:avLst/>
          </a:prstGeom>
        </p:spPr>
        <p:txBody>
          <a:bodyPr/>
          <a:lstStyle/>
          <a:p>
            <a:fld id="{2DEBF6B5-A8B6-5742-91AE-8DC29EBB8E42}" type="slidenum">
              <a:rPr lang="en-US" smtClean="0"/>
              <a:t>‹#›</a:t>
            </a:fld>
            <a:endParaRPr lang="en-US"/>
          </a:p>
        </p:txBody>
      </p:sp>
    </p:spTree>
    <p:extLst>
      <p:ext uri="{BB962C8B-B14F-4D97-AF65-F5344CB8AC3E}">
        <p14:creationId xmlns:p14="http://schemas.microsoft.com/office/powerpoint/2010/main" val="312107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9A1F0-B270-7049-988F-77C6A532A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030449-C0AC-0F4D-8B00-58157086C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89FE3-E19C-3343-8DBD-230EB8ACF5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E31E9A-72CE-7744-90AD-CBA84005AD5F}"/>
              </a:ext>
            </a:extLst>
          </p:cNvPr>
          <p:cNvSpPr>
            <a:spLocks noGrp="1"/>
          </p:cNvSpPr>
          <p:nvPr>
            <p:ph type="dt" sz="half" idx="10"/>
          </p:nvPr>
        </p:nvSpPr>
        <p:spPr>
          <a:xfrm>
            <a:off x="838200" y="6356350"/>
            <a:ext cx="2743200" cy="365125"/>
          </a:xfrm>
          <a:prstGeom prst="rect">
            <a:avLst/>
          </a:prstGeom>
        </p:spPr>
        <p:txBody>
          <a:bodyPr/>
          <a:lstStyle/>
          <a:p>
            <a:fld id="{888FA1EE-A4F6-CB48-8E0A-9173DF6BA0D0}" type="datetimeFigureOut">
              <a:rPr lang="en-US" smtClean="0"/>
              <a:t>2/24/2025</a:t>
            </a:fld>
            <a:endParaRPr lang="en-US"/>
          </a:p>
        </p:txBody>
      </p:sp>
      <p:sp>
        <p:nvSpPr>
          <p:cNvPr id="6" name="Footer Placeholder 5">
            <a:extLst>
              <a:ext uri="{FF2B5EF4-FFF2-40B4-BE49-F238E27FC236}">
                <a16:creationId xmlns:a16="http://schemas.microsoft.com/office/drawing/2014/main" id="{9EB8B379-1EF7-534A-B2FF-EA8F19541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61B19C-BEAD-AC49-8528-67569E0DF942}"/>
              </a:ext>
            </a:extLst>
          </p:cNvPr>
          <p:cNvSpPr>
            <a:spLocks noGrp="1"/>
          </p:cNvSpPr>
          <p:nvPr>
            <p:ph type="sldNum" sz="quarter" idx="12"/>
          </p:nvPr>
        </p:nvSpPr>
        <p:spPr>
          <a:xfrm>
            <a:off x="8610600" y="6356350"/>
            <a:ext cx="2743200" cy="365125"/>
          </a:xfrm>
          <a:prstGeom prst="rect">
            <a:avLst/>
          </a:prstGeom>
        </p:spPr>
        <p:txBody>
          <a:bodyPr/>
          <a:lstStyle/>
          <a:p>
            <a:fld id="{2DEBF6B5-A8B6-5742-91AE-8DC29EBB8E42}" type="slidenum">
              <a:rPr lang="en-US" smtClean="0"/>
              <a:t>‹#›</a:t>
            </a:fld>
            <a:endParaRPr lang="en-US"/>
          </a:p>
        </p:txBody>
      </p:sp>
    </p:spTree>
    <p:extLst>
      <p:ext uri="{BB962C8B-B14F-4D97-AF65-F5344CB8AC3E}">
        <p14:creationId xmlns:p14="http://schemas.microsoft.com/office/powerpoint/2010/main" val="3911315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7AD727-180C-6C41-8560-04A952E258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2E65D2-9D75-0548-91A2-FE37A13DCE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C3CCBD64-8A40-874E-A16E-3EDC3D92A623}"/>
              </a:ext>
            </a:extLst>
          </p:cNvPr>
          <p:cNvPicPr>
            <a:picLocks noChangeAspect="1"/>
          </p:cNvPicPr>
          <p:nvPr userDrawn="1"/>
        </p:nvPicPr>
        <p:blipFill>
          <a:blip r:embed="rId13"/>
          <a:stretch>
            <a:fillRect/>
          </a:stretch>
        </p:blipFill>
        <p:spPr>
          <a:xfrm>
            <a:off x="0" y="5943600"/>
            <a:ext cx="12192000" cy="914400"/>
          </a:xfrm>
          <a:prstGeom prst="rect">
            <a:avLst/>
          </a:prstGeom>
          <a:solidFill>
            <a:schemeClr val="accent2"/>
          </a:solidFill>
        </p:spPr>
      </p:pic>
    </p:spTree>
    <p:extLst>
      <p:ext uri="{BB962C8B-B14F-4D97-AF65-F5344CB8AC3E}">
        <p14:creationId xmlns:p14="http://schemas.microsoft.com/office/powerpoint/2010/main" val="4292949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jp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tif"/><Relationship Id="rId3" Type="http://schemas.openxmlformats.org/officeDocument/2006/relationships/image" Target="../media/image3.png"/><Relationship Id="rId7" Type="http://schemas.openxmlformats.org/officeDocument/2006/relationships/image" Target="../media/image7.tiff"/><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png"/><Relationship Id="rId5" Type="http://schemas.openxmlformats.org/officeDocument/2006/relationships/image" Target="../media/image5.tiff"/><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gif"/><Relationship Id="rId14" Type="http://schemas.openxmlformats.org/officeDocument/2006/relationships/image" Target="../media/image13.tif"/></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7B385-2DCA-364C-8CE4-790847292619}"/>
              </a:ext>
            </a:extLst>
          </p:cNvPr>
          <p:cNvSpPr>
            <a:spLocks noGrp="1"/>
          </p:cNvSpPr>
          <p:nvPr>
            <p:ph type="ctrTitle"/>
          </p:nvPr>
        </p:nvSpPr>
        <p:spPr/>
        <p:txBody>
          <a:bodyPr/>
          <a:lstStyle/>
          <a:p>
            <a:r>
              <a:rPr lang="en-US" b="1" dirty="0"/>
              <a:t>We CANS Do It: A Step Towards a Canadian PC-CANS</a:t>
            </a:r>
          </a:p>
        </p:txBody>
      </p:sp>
      <p:sp>
        <p:nvSpPr>
          <p:cNvPr id="3" name="Subtitle 2">
            <a:extLst>
              <a:ext uri="{FF2B5EF4-FFF2-40B4-BE49-F238E27FC236}">
                <a16:creationId xmlns:a16="http://schemas.microsoft.com/office/drawing/2014/main" id="{6EFE4783-2DCE-C244-9D3A-0F56A2B3C739}"/>
              </a:ext>
            </a:extLst>
          </p:cNvPr>
          <p:cNvSpPr>
            <a:spLocks noGrp="1"/>
          </p:cNvSpPr>
          <p:nvPr>
            <p:ph type="subTitle" idx="1"/>
          </p:nvPr>
        </p:nvSpPr>
        <p:spPr>
          <a:xfrm>
            <a:off x="1524000" y="3818854"/>
            <a:ext cx="9144000" cy="1655762"/>
          </a:xfrm>
        </p:spPr>
        <p:txBody>
          <a:bodyPr/>
          <a:lstStyle/>
          <a:p>
            <a:r>
              <a:rPr lang="en-US" dirty="0"/>
              <a:t>Maksymilian Dziura</a:t>
            </a:r>
          </a:p>
          <a:p>
            <a:r>
              <a:rPr lang="en-US" dirty="0"/>
              <a:t>Department of Chemistry and Biochemistry</a:t>
            </a:r>
          </a:p>
          <a:p>
            <a:r>
              <a:rPr lang="en-US" dirty="0"/>
              <a:t>University of Windsor</a:t>
            </a:r>
          </a:p>
        </p:txBody>
      </p:sp>
      <p:pic>
        <p:nvPicPr>
          <p:cNvPr id="6" name="Picture 24">
            <a:extLst>
              <a:ext uri="{FF2B5EF4-FFF2-40B4-BE49-F238E27FC236}">
                <a16:creationId xmlns:a16="http://schemas.microsoft.com/office/drawing/2014/main" id="{9CACC16C-989D-22A1-DA8B-A842EE925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
            <a:extLst>
              <a:ext uri="{FF2B5EF4-FFF2-40B4-BE49-F238E27FC236}">
                <a16:creationId xmlns:a16="http://schemas.microsoft.com/office/drawing/2014/main" id="{E4923660-3E10-3455-7835-C58D1443758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333333"/>
                </a:solidFill>
                <a:effectLst/>
                <a:latin typeface="Helvetica" panose="020B0604020202020204" pitchFamily="34" charset="0"/>
              </a:rPr>
              <a:t>Isabel Giurdanella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9821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069AC-7BDD-D1BD-548D-6729AF31F5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63C21-058A-3291-9CC6-22341BD57464}"/>
              </a:ext>
            </a:extLst>
          </p:cNvPr>
          <p:cNvSpPr>
            <a:spLocks noGrp="1"/>
          </p:cNvSpPr>
          <p:nvPr>
            <p:ph type="title"/>
          </p:nvPr>
        </p:nvSpPr>
        <p:spPr>
          <a:xfrm>
            <a:off x="838200" y="-820"/>
            <a:ext cx="10515600" cy="1325563"/>
          </a:xfrm>
        </p:spPr>
        <p:txBody>
          <a:bodyPr>
            <a:normAutofit/>
          </a:bodyPr>
          <a:lstStyle/>
          <a:p>
            <a:r>
              <a:rPr lang="en-CA" sz="3600" b="1" dirty="0"/>
              <a:t>Justifying a SANS End Station on a PC-CANS</a:t>
            </a:r>
          </a:p>
        </p:txBody>
      </p:sp>
      <p:sp>
        <p:nvSpPr>
          <p:cNvPr id="3" name="Content Placeholder 2">
            <a:extLst>
              <a:ext uri="{FF2B5EF4-FFF2-40B4-BE49-F238E27FC236}">
                <a16:creationId xmlns:a16="http://schemas.microsoft.com/office/drawing/2014/main" id="{9A52475F-55C7-D83B-CAA2-221F53FD1BA9}"/>
              </a:ext>
            </a:extLst>
          </p:cNvPr>
          <p:cNvSpPr>
            <a:spLocks noGrp="1"/>
          </p:cNvSpPr>
          <p:nvPr>
            <p:ph idx="1"/>
          </p:nvPr>
        </p:nvSpPr>
        <p:spPr>
          <a:xfrm>
            <a:off x="739185" y="1072665"/>
            <a:ext cx="8755544" cy="4351338"/>
          </a:xfrm>
        </p:spPr>
        <p:txBody>
          <a:bodyPr>
            <a:normAutofit/>
          </a:bodyPr>
          <a:lstStyle/>
          <a:p>
            <a:r>
              <a:rPr lang="en-CA" sz="2000" dirty="0"/>
              <a:t>Ran samples at ISIS Neutron and Muon Source on LOQ instrument</a:t>
            </a:r>
          </a:p>
          <a:p>
            <a:pPr lvl="1"/>
            <a:r>
              <a:rPr lang="en-CA" sz="2000" dirty="0"/>
              <a:t>Altering the flux through changing the aperture setting (by a factor of 6x)</a:t>
            </a:r>
          </a:p>
          <a:p>
            <a:r>
              <a:rPr lang="en-CA" sz="2000" dirty="0"/>
              <a:t>Examined multiple benchmark samples:</a:t>
            </a:r>
          </a:p>
          <a:p>
            <a:pPr lvl="1"/>
            <a:r>
              <a:rPr lang="en-CA" sz="2000" dirty="0"/>
              <a:t>Well-characterized scatterers (ex. Instrument standards)</a:t>
            </a:r>
          </a:p>
          <a:p>
            <a:pPr lvl="1"/>
            <a:r>
              <a:rPr lang="en-CA" sz="2000" dirty="0"/>
              <a:t>Structural analysis (ex. Liposome bilayer thickness)</a:t>
            </a:r>
          </a:p>
          <a:p>
            <a:pPr lvl="1"/>
            <a:r>
              <a:rPr lang="en-CA" sz="2000" dirty="0"/>
              <a:t>Contrast variation (ex. Lipid domain monitoring)</a:t>
            </a:r>
          </a:p>
          <a:p>
            <a:pPr lvl="1"/>
            <a:endParaRPr lang="en-CA" sz="2000" dirty="0"/>
          </a:p>
        </p:txBody>
      </p:sp>
      <p:pic>
        <p:nvPicPr>
          <p:cNvPr id="4" name="Picture 24">
            <a:extLst>
              <a:ext uri="{FF2B5EF4-FFF2-40B4-BE49-F238E27FC236}">
                <a16:creationId xmlns:a16="http://schemas.microsoft.com/office/drawing/2014/main" id="{274039CA-6C84-89FF-D8F6-E82A6F633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DA104F3C-3A14-FAB2-6AEA-AE2DB5CDEB1E}"/>
              </a:ext>
            </a:extLst>
          </p:cNvPr>
          <p:cNvGraphicFramePr>
            <a:graphicFrameLocks noGrp="1"/>
          </p:cNvGraphicFramePr>
          <p:nvPr>
            <p:extLst>
              <p:ext uri="{D42A27DB-BD31-4B8C-83A1-F6EECF244321}">
                <p14:modId xmlns:p14="http://schemas.microsoft.com/office/powerpoint/2010/main" val="241600323"/>
              </p:ext>
            </p:extLst>
          </p:nvPr>
        </p:nvGraphicFramePr>
        <p:xfrm>
          <a:off x="1113972" y="3609666"/>
          <a:ext cx="9634180" cy="1854200"/>
        </p:xfrm>
        <a:graphic>
          <a:graphicData uri="http://schemas.openxmlformats.org/drawingml/2006/table">
            <a:tbl>
              <a:tblPr firstRow="1" bandRow="1">
                <a:tableStyleId>{91EBBBCC-DAD2-459C-BE2E-F6DE35CF9A28}</a:tableStyleId>
              </a:tblPr>
              <a:tblGrid>
                <a:gridCol w="3893457">
                  <a:extLst>
                    <a:ext uri="{9D8B030D-6E8A-4147-A177-3AD203B41FA5}">
                      <a16:colId xmlns:a16="http://schemas.microsoft.com/office/drawing/2014/main" val="3377819581"/>
                    </a:ext>
                  </a:extLst>
                </a:gridCol>
                <a:gridCol w="3048000">
                  <a:extLst>
                    <a:ext uri="{9D8B030D-6E8A-4147-A177-3AD203B41FA5}">
                      <a16:colId xmlns:a16="http://schemas.microsoft.com/office/drawing/2014/main" val="2379686493"/>
                    </a:ext>
                  </a:extLst>
                </a:gridCol>
                <a:gridCol w="2692723">
                  <a:extLst>
                    <a:ext uri="{9D8B030D-6E8A-4147-A177-3AD203B41FA5}">
                      <a16:colId xmlns:a16="http://schemas.microsoft.com/office/drawing/2014/main" val="2644863361"/>
                    </a:ext>
                  </a:extLst>
                </a:gridCol>
              </a:tblGrid>
              <a:tr h="370840">
                <a:tc>
                  <a:txBody>
                    <a:bodyPr/>
                    <a:lstStyle/>
                    <a:p>
                      <a:r>
                        <a:rPr lang="en-CA" dirty="0"/>
                        <a:t>Configuration</a:t>
                      </a:r>
                    </a:p>
                  </a:txBody>
                  <a:tcPr/>
                </a:tc>
                <a:tc>
                  <a:txBody>
                    <a:bodyPr/>
                    <a:lstStyle/>
                    <a:p>
                      <a:r>
                        <a:rPr lang="en-CA" dirty="0"/>
                        <a:t>Flux</a:t>
                      </a:r>
                    </a:p>
                  </a:txBody>
                  <a:tcPr/>
                </a:tc>
                <a:tc>
                  <a:txBody>
                    <a:bodyPr/>
                    <a:lstStyle/>
                    <a:p>
                      <a:r>
                        <a:rPr lang="en-CA" dirty="0"/>
                        <a:t>Aperture 2 </a:t>
                      </a:r>
                    </a:p>
                  </a:txBody>
                  <a:tcPr/>
                </a:tc>
                <a:extLst>
                  <a:ext uri="{0D108BD9-81ED-4DB2-BD59-A6C34878D82A}">
                    <a16:rowId xmlns:a16="http://schemas.microsoft.com/office/drawing/2014/main" val="1314051477"/>
                  </a:ext>
                </a:extLst>
              </a:tr>
              <a:tr h="370840">
                <a:tc>
                  <a:txBody>
                    <a:bodyPr/>
                    <a:lstStyle/>
                    <a:p>
                      <a:r>
                        <a:rPr lang="en-CA" dirty="0"/>
                        <a:t>LOQ configuration</a:t>
                      </a:r>
                    </a:p>
                  </a:txBody>
                  <a:tcPr/>
                </a:tc>
                <a:tc>
                  <a:txBody>
                    <a:bodyPr/>
                    <a:lstStyle/>
                    <a:p>
                      <a:pPr algn="ctr"/>
                      <a:r>
                        <a:rPr lang="en-CA" dirty="0"/>
                        <a:t>2.0 x 10</a:t>
                      </a:r>
                      <a:r>
                        <a:rPr lang="en-CA" baseline="30000" dirty="0"/>
                        <a:t>5</a:t>
                      </a:r>
                      <a:r>
                        <a:rPr lang="en-CA" baseline="0" dirty="0"/>
                        <a:t> </a:t>
                      </a:r>
                      <a:r>
                        <a:rPr lang="en-CA" sz="1800" b="0" u="none" strike="noStrike" kern="1200" baseline="0" dirty="0">
                          <a:solidFill>
                            <a:schemeClr val="dk1"/>
                          </a:solidFill>
                        </a:rPr>
                        <a:t>neutrons/(cm</a:t>
                      </a:r>
                      <a:r>
                        <a:rPr lang="en-CA" sz="1800" b="0" u="none" strike="noStrike" kern="1200" baseline="30000" dirty="0">
                          <a:solidFill>
                            <a:schemeClr val="dk1"/>
                          </a:solidFill>
                        </a:rPr>
                        <a:t>2</a:t>
                      </a:r>
                      <a:r>
                        <a:rPr lang="en-CA" sz="1800" b="0" u="none" strike="noStrike" kern="1200" baseline="0" dirty="0">
                          <a:solidFill>
                            <a:schemeClr val="dk1"/>
                          </a:solidFill>
                        </a:rPr>
                        <a:t>∙s) </a:t>
                      </a:r>
                      <a:endParaRPr lang="en-CA" dirty="0"/>
                    </a:p>
                  </a:txBody>
                  <a:tcPr/>
                </a:tc>
                <a:tc>
                  <a:txBody>
                    <a:bodyPr/>
                    <a:lstStyle/>
                    <a:p>
                      <a:pPr algn="ctr"/>
                      <a:r>
                        <a:rPr lang="en-CA" dirty="0"/>
                        <a:t>20 mm (r = 10 mm)</a:t>
                      </a:r>
                    </a:p>
                  </a:txBody>
                  <a:tcPr/>
                </a:tc>
                <a:extLst>
                  <a:ext uri="{0D108BD9-81ED-4DB2-BD59-A6C34878D82A}">
                    <a16:rowId xmlns:a16="http://schemas.microsoft.com/office/drawing/2014/main" val="3142811415"/>
                  </a:ext>
                </a:extLst>
              </a:tr>
              <a:tr h="370840">
                <a:tc>
                  <a:txBody>
                    <a:bodyPr/>
                    <a:lstStyle/>
                    <a:p>
                      <a:r>
                        <a:rPr lang="en-CA" dirty="0"/>
                        <a:t>Proposed PC-CANS configuration</a:t>
                      </a:r>
                    </a:p>
                  </a:txBody>
                  <a:tcPr>
                    <a:lnB>
                      <a:noFill/>
                    </a:lnB>
                  </a:tcPr>
                </a:tc>
                <a:tc>
                  <a:txBody>
                    <a:bodyPr/>
                    <a:lstStyle/>
                    <a:p>
                      <a:pPr algn="ctr"/>
                      <a:r>
                        <a:rPr lang="en-CA" dirty="0"/>
                        <a:t>0.3 x 10</a:t>
                      </a:r>
                      <a:r>
                        <a:rPr lang="en-CA" baseline="30000" dirty="0"/>
                        <a:t>5</a:t>
                      </a:r>
                      <a:r>
                        <a:rPr lang="en-CA" baseline="0" dirty="0"/>
                        <a:t> </a:t>
                      </a:r>
                      <a:r>
                        <a:rPr lang="en-CA" sz="1800" b="0" u="none" strike="noStrike" kern="1200" baseline="0" dirty="0">
                          <a:solidFill>
                            <a:schemeClr val="dk1"/>
                          </a:solidFill>
                        </a:rPr>
                        <a:t>neutrons/(cm</a:t>
                      </a:r>
                      <a:r>
                        <a:rPr lang="en-CA" sz="1800" b="0" u="none" strike="noStrike" kern="1200" baseline="30000" dirty="0">
                          <a:solidFill>
                            <a:schemeClr val="dk1"/>
                          </a:solidFill>
                        </a:rPr>
                        <a:t>2</a:t>
                      </a:r>
                      <a:r>
                        <a:rPr lang="en-CA" sz="1800" b="0" u="none" strike="noStrike" kern="1200" baseline="0" dirty="0">
                          <a:solidFill>
                            <a:schemeClr val="dk1"/>
                          </a:solidFill>
                        </a:rPr>
                        <a:t>∙s) </a:t>
                      </a:r>
                      <a:endParaRPr lang="en-CA" dirty="0"/>
                    </a:p>
                  </a:txBody>
                  <a:tcPr>
                    <a:lnB>
                      <a:noFill/>
                    </a:lnB>
                  </a:tcPr>
                </a:tc>
                <a:tc>
                  <a:txBody>
                    <a:bodyPr/>
                    <a:lstStyle/>
                    <a:p>
                      <a:pPr algn="ctr"/>
                      <a:r>
                        <a:rPr lang="en-CA" dirty="0"/>
                        <a:t>8 mm (r = 4 mm)</a:t>
                      </a:r>
                    </a:p>
                  </a:txBody>
                  <a:tcPr>
                    <a:lnB>
                      <a:noFill/>
                    </a:lnB>
                  </a:tcPr>
                </a:tc>
                <a:extLst>
                  <a:ext uri="{0D108BD9-81ED-4DB2-BD59-A6C34878D82A}">
                    <a16:rowId xmlns:a16="http://schemas.microsoft.com/office/drawing/2014/main" val="3704294259"/>
                  </a:ext>
                </a:extLst>
              </a:tr>
              <a:tr h="370840">
                <a:tc>
                  <a:txBody>
                    <a:bodyPr/>
                    <a:lstStyle/>
                    <a:p>
                      <a:r>
                        <a:rPr lang="en-CA" dirty="0"/>
                        <a:t>LENS (Indiana University Bloomington)</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1.0 x 10</a:t>
                      </a:r>
                      <a:r>
                        <a:rPr lang="en-CA" baseline="30000" dirty="0"/>
                        <a:t>4 </a:t>
                      </a:r>
                      <a:r>
                        <a:rPr lang="en-CA" sz="1800" b="0" u="none" strike="noStrike" kern="1200" baseline="0" dirty="0">
                          <a:solidFill>
                            <a:schemeClr val="dk1"/>
                          </a:solidFill>
                        </a:rPr>
                        <a:t>neutrons/(cm</a:t>
                      </a:r>
                      <a:r>
                        <a:rPr lang="en-CA" sz="1800" b="0" u="none" strike="noStrike" kern="1200" baseline="30000" dirty="0">
                          <a:solidFill>
                            <a:schemeClr val="dk1"/>
                          </a:solidFill>
                        </a:rPr>
                        <a:t>2</a:t>
                      </a:r>
                      <a:r>
                        <a:rPr lang="en-CA" sz="1800" b="0" u="none" strike="noStrike" kern="1200" baseline="0" dirty="0">
                          <a:solidFill>
                            <a:schemeClr val="dk1"/>
                          </a:solidFill>
                        </a:rPr>
                        <a:t>∙s) </a:t>
                      </a:r>
                      <a:endParaRPr lang="en-CA" dirty="0"/>
                    </a:p>
                  </a:txBody>
                  <a:tcPr>
                    <a:lnL>
                      <a:noFill/>
                    </a:lnL>
                    <a:lnR>
                      <a:noFill/>
                    </a:lnR>
                    <a:lnT>
                      <a:noFill/>
                    </a:lnT>
                    <a:lnB>
                      <a:noFill/>
                    </a:lnB>
                    <a:lnTlToBr w="12700" cmpd="sng">
                      <a:noFill/>
                      <a:prstDash val="solid"/>
                    </a:lnTlToBr>
                    <a:lnBlToTr w="12700" cmpd="sng">
                      <a:noFill/>
                      <a:prstDash val="solid"/>
                    </a:lnBlToTr>
                  </a:tcPr>
                </a:tc>
                <a:tc>
                  <a:txBody>
                    <a:bodyPr/>
                    <a:lstStyle/>
                    <a:p>
                      <a:pPr algn="ctr"/>
                      <a:endParaRPr lang="en-CA"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57812172"/>
                  </a:ext>
                </a:extLst>
              </a:tr>
              <a:tr h="370840">
                <a:tc>
                  <a:txBody>
                    <a:bodyPr/>
                    <a:lstStyle/>
                    <a:p>
                      <a:r>
                        <a:rPr lang="en-CA" dirty="0"/>
                        <a:t>CPHS (Tsinghua University)</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CA" dirty="0"/>
                        <a:t>1.0 x 10</a:t>
                      </a:r>
                      <a:r>
                        <a:rPr lang="en-CA" baseline="30000" dirty="0"/>
                        <a:t>4 </a:t>
                      </a:r>
                      <a:r>
                        <a:rPr lang="en-CA" sz="1800" b="0" u="none" strike="noStrike" kern="1200" baseline="0" dirty="0">
                          <a:solidFill>
                            <a:schemeClr val="dk1"/>
                          </a:solidFill>
                        </a:rPr>
                        <a:t>neutrons/(cm</a:t>
                      </a:r>
                      <a:r>
                        <a:rPr lang="en-CA" sz="1800" b="0" u="none" strike="noStrike" kern="1200" baseline="30000" dirty="0">
                          <a:solidFill>
                            <a:schemeClr val="dk1"/>
                          </a:solidFill>
                        </a:rPr>
                        <a:t>2</a:t>
                      </a:r>
                      <a:r>
                        <a:rPr lang="en-CA" sz="1800" b="0" u="none" strike="noStrike" kern="1200" baseline="0" dirty="0">
                          <a:solidFill>
                            <a:schemeClr val="dk1"/>
                          </a:solidFill>
                        </a:rPr>
                        <a:t>∙s) </a:t>
                      </a:r>
                      <a:endParaRPr lang="en-CA" dirty="0"/>
                    </a:p>
                  </a:txBody>
                  <a:tcPr>
                    <a:lnL>
                      <a:noFill/>
                    </a:lnL>
                    <a:lnR>
                      <a:noFill/>
                    </a:lnR>
                    <a:lnT>
                      <a:noFill/>
                    </a:lnT>
                    <a:lnB>
                      <a:noFill/>
                    </a:lnB>
                    <a:lnTlToBr w="12700" cmpd="sng">
                      <a:noFill/>
                      <a:prstDash val="solid"/>
                    </a:lnTlToBr>
                    <a:lnBlToTr w="12700" cmpd="sng">
                      <a:noFill/>
                      <a:prstDash val="solid"/>
                    </a:lnBlToTr>
                  </a:tcPr>
                </a:tc>
                <a:tc>
                  <a:txBody>
                    <a:bodyPr/>
                    <a:lstStyle/>
                    <a:p>
                      <a:pPr algn="ctr"/>
                      <a:endParaRPr lang="en-CA"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21301373"/>
                  </a:ext>
                </a:extLst>
              </a:tr>
            </a:tbl>
          </a:graphicData>
        </a:graphic>
      </p:graphicFrame>
      <p:graphicFrame>
        <p:nvGraphicFramePr>
          <p:cNvPr id="11" name="Table 10">
            <a:extLst>
              <a:ext uri="{FF2B5EF4-FFF2-40B4-BE49-F238E27FC236}">
                <a16:creationId xmlns:a16="http://schemas.microsoft.com/office/drawing/2014/main" id="{8ED7DA90-89DF-CB1A-87FA-25350241F46E}"/>
              </a:ext>
            </a:extLst>
          </p:cNvPr>
          <p:cNvGraphicFramePr>
            <a:graphicFrameLocks noGrp="1"/>
          </p:cNvGraphicFramePr>
          <p:nvPr>
            <p:extLst>
              <p:ext uri="{D42A27DB-BD31-4B8C-83A1-F6EECF244321}">
                <p14:modId xmlns:p14="http://schemas.microsoft.com/office/powerpoint/2010/main" val="3641748030"/>
              </p:ext>
            </p:extLst>
          </p:nvPr>
        </p:nvGraphicFramePr>
        <p:xfrm>
          <a:off x="1113972" y="3609666"/>
          <a:ext cx="6941457" cy="1854200"/>
        </p:xfrm>
        <a:graphic>
          <a:graphicData uri="http://schemas.openxmlformats.org/drawingml/2006/table">
            <a:tbl>
              <a:tblPr firstRow="1" bandRow="1">
                <a:tableStyleId>{91EBBBCC-DAD2-459C-BE2E-F6DE35CF9A28}</a:tableStyleId>
              </a:tblPr>
              <a:tblGrid>
                <a:gridCol w="3893457">
                  <a:extLst>
                    <a:ext uri="{9D8B030D-6E8A-4147-A177-3AD203B41FA5}">
                      <a16:colId xmlns:a16="http://schemas.microsoft.com/office/drawing/2014/main" val="3377819581"/>
                    </a:ext>
                  </a:extLst>
                </a:gridCol>
                <a:gridCol w="3048000">
                  <a:extLst>
                    <a:ext uri="{9D8B030D-6E8A-4147-A177-3AD203B41FA5}">
                      <a16:colId xmlns:a16="http://schemas.microsoft.com/office/drawing/2014/main" val="2379686493"/>
                    </a:ext>
                  </a:extLst>
                </a:gridCol>
              </a:tblGrid>
              <a:tr h="370840">
                <a:tc>
                  <a:txBody>
                    <a:bodyPr/>
                    <a:lstStyle/>
                    <a:p>
                      <a:r>
                        <a:rPr lang="en-CA" dirty="0"/>
                        <a:t>Configuration</a:t>
                      </a:r>
                    </a:p>
                  </a:txBody>
                  <a:tcPr/>
                </a:tc>
                <a:tc>
                  <a:txBody>
                    <a:bodyPr/>
                    <a:lstStyle/>
                    <a:p>
                      <a:r>
                        <a:rPr lang="en-CA" dirty="0"/>
                        <a:t>Flux</a:t>
                      </a:r>
                    </a:p>
                  </a:txBody>
                  <a:tcPr/>
                </a:tc>
                <a:extLst>
                  <a:ext uri="{0D108BD9-81ED-4DB2-BD59-A6C34878D82A}">
                    <a16:rowId xmlns:a16="http://schemas.microsoft.com/office/drawing/2014/main" val="1314051477"/>
                  </a:ext>
                </a:extLst>
              </a:tr>
              <a:tr h="370840">
                <a:tc>
                  <a:txBody>
                    <a:bodyPr/>
                    <a:lstStyle/>
                    <a:p>
                      <a:r>
                        <a:rPr lang="en-CA" dirty="0"/>
                        <a:t>LOQ configuration</a:t>
                      </a:r>
                    </a:p>
                  </a:txBody>
                  <a:tcPr/>
                </a:tc>
                <a:tc>
                  <a:txBody>
                    <a:bodyPr/>
                    <a:lstStyle/>
                    <a:p>
                      <a:pPr algn="ctr"/>
                      <a:r>
                        <a:rPr lang="en-CA" dirty="0"/>
                        <a:t>2.0 x 10</a:t>
                      </a:r>
                      <a:r>
                        <a:rPr lang="en-CA" baseline="30000" dirty="0"/>
                        <a:t>5</a:t>
                      </a:r>
                      <a:r>
                        <a:rPr lang="en-CA" baseline="0" dirty="0"/>
                        <a:t> </a:t>
                      </a:r>
                      <a:r>
                        <a:rPr lang="en-CA" sz="1800" b="0" u="none" strike="noStrike" kern="1200" baseline="0" dirty="0">
                          <a:solidFill>
                            <a:schemeClr val="dk1"/>
                          </a:solidFill>
                        </a:rPr>
                        <a:t>neutrons/(cm</a:t>
                      </a:r>
                      <a:r>
                        <a:rPr lang="en-CA" sz="1800" b="0" u="none" strike="noStrike" kern="1200" baseline="30000" dirty="0">
                          <a:solidFill>
                            <a:schemeClr val="dk1"/>
                          </a:solidFill>
                        </a:rPr>
                        <a:t>2</a:t>
                      </a:r>
                      <a:r>
                        <a:rPr lang="en-CA" sz="1800" b="0" u="none" strike="noStrike" kern="1200" baseline="0" dirty="0">
                          <a:solidFill>
                            <a:schemeClr val="dk1"/>
                          </a:solidFill>
                        </a:rPr>
                        <a:t>∙s) </a:t>
                      </a:r>
                      <a:endParaRPr lang="en-CA" dirty="0"/>
                    </a:p>
                  </a:txBody>
                  <a:tcPr/>
                </a:tc>
                <a:extLst>
                  <a:ext uri="{0D108BD9-81ED-4DB2-BD59-A6C34878D82A}">
                    <a16:rowId xmlns:a16="http://schemas.microsoft.com/office/drawing/2014/main" val="3142811415"/>
                  </a:ext>
                </a:extLst>
              </a:tr>
              <a:tr h="370840">
                <a:tc>
                  <a:txBody>
                    <a:bodyPr/>
                    <a:lstStyle/>
                    <a:p>
                      <a:r>
                        <a:rPr lang="en-CA" dirty="0"/>
                        <a:t>Proposed PC-CANS configuration</a:t>
                      </a:r>
                    </a:p>
                  </a:txBody>
                  <a:tcPr>
                    <a:lnB>
                      <a:noFill/>
                    </a:lnB>
                  </a:tcPr>
                </a:tc>
                <a:tc>
                  <a:txBody>
                    <a:bodyPr/>
                    <a:lstStyle/>
                    <a:p>
                      <a:pPr algn="ctr"/>
                      <a:r>
                        <a:rPr lang="en-CA" dirty="0"/>
                        <a:t>0.3 x 10</a:t>
                      </a:r>
                      <a:r>
                        <a:rPr lang="en-CA" baseline="30000" dirty="0"/>
                        <a:t>5</a:t>
                      </a:r>
                      <a:r>
                        <a:rPr lang="en-CA" baseline="0" dirty="0"/>
                        <a:t> </a:t>
                      </a:r>
                      <a:r>
                        <a:rPr lang="en-CA" sz="1800" b="0" u="none" strike="noStrike" kern="1200" baseline="0" dirty="0">
                          <a:solidFill>
                            <a:schemeClr val="dk1"/>
                          </a:solidFill>
                        </a:rPr>
                        <a:t>neutrons/(cm</a:t>
                      </a:r>
                      <a:r>
                        <a:rPr lang="en-CA" sz="1800" b="0" u="none" strike="noStrike" kern="1200" baseline="30000" dirty="0">
                          <a:solidFill>
                            <a:schemeClr val="dk1"/>
                          </a:solidFill>
                        </a:rPr>
                        <a:t>2</a:t>
                      </a:r>
                      <a:r>
                        <a:rPr lang="en-CA" sz="1800" b="0" u="none" strike="noStrike" kern="1200" baseline="0" dirty="0">
                          <a:solidFill>
                            <a:schemeClr val="dk1"/>
                          </a:solidFill>
                        </a:rPr>
                        <a:t>∙s) </a:t>
                      </a:r>
                      <a:endParaRPr lang="en-CA" dirty="0"/>
                    </a:p>
                  </a:txBody>
                  <a:tcPr>
                    <a:lnB>
                      <a:noFill/>
                    </a:lnB>
                  </a:tcPr>
                </a:tc>
                <a:extLst>
                  <a:ext uri="{0D108BD9-81ED-4DB2-BD59-A6C34878D82A}">
                    <a16:rowId xmlns:a16="http://schemas.microsoft.com/office/drawing/2014/main" val="3704294259"/>
                  </a:ext>
                </a:extLst>
              </a:tr>
              <a:tr h="370840">
                <a:tc>
                  <a:txBody>
                    <a:bodyPr/>
                    <a:lstStyle/>
                    <a:p>
                      <a:r>
                        <a:rPr lang="en-CA" dirty="0"/>
                        <a:t>LENS (Indiana University Bloomington)</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1.0 x 10</a:t>
                      </a:r>
                      <a:r>
                        <a:rPr lang="en-CA" baseline="30000" dirty="0"/>
                        <a:t>4 </a:t>
                      </a:r>
                      <a:r>
                        <a:rPr lang="en-CA" sz="1800" b="0" u="none" strike="noStrike" kern="1200" baseline="0" dirty="0">
                          <a:solidFill>
                            <a:schemeClr val="dk1"/>
                          </a:solidFill>
                        </a:rPr>
                        <a:t>neutrons/(cm</a:t>
                      </a:r>
                      <a:r>
                        <a:rPr lang="en-CA" sz="1800" b="0" u="none" strike="noStrike" kern="1200" baseline="30000" dirty="0">
                          <a:solidFill>
                            <a:schemeClr val="dk1"/>
                          </a:solidFill>
                        </a:rPr>
                        <a:t>2</a:t>
                      </a:r>
                      <a:r>
                        <a:rPr lang="en-CA" sz="1800" b="0" u="none" strike="noStrike" kern="1200" baseline="0" dirty="0">
                          <a:solidFill>
                            <a:schemeClr val="dk1"/>
                          </a:solidFill>
                        </a:rPr>
                        <a:t>∙s) </a:t>
                      </a:r>
                      <a:endParaRPr lang="en-CA"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57812172"/>
                  </a:ext>
                </a:extLst>
              </a:tr>
              <a:tr h="370840">
                <a:tc>
                  <a:txBody>
                    <a:bodyPr/>
                    <a:lstStyle/>
                    <a:p>
                      <a:r>
                        <a:rPr lang="en-CA" dirty="0"/>
                        <a:t>CPHS (Tsinghua University)</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CA" dirty="0"/>
                        <a:t>1.0 x 10</a:t>
                      </a:r>
                      <a:r>
                        <a:rPr lang="en-CA" baseline="30000" dirty="0"/>
                        <a:t>4 </a:t>
                      </a:r>
                      <a:r>
                        <a:rPr lang="en-CA" sz="1800" b="0" u="none" strike="noStrike" kern="1200" baseline="0" dirty="0">
                          <a:solidFill>
                            <a:schemeClr val="dk1"/>
                          </a:solidFill>
                        </a:rPr>
                        <a:t>neutrons/(cm</a:t>
                      </a:r>
                      <a:r>
                        <a:rPr lang="en-CA" sz="1800" b="0" u="none" strike="noStrike" kern="1200" baseline="30000" dirty="0">
                          <a:solidFill>
                            <a:schemeClr val="dk1"/>
                          </a:solidFill>
                        </a:rPr>
                        <a:t>2</a:t>
                      </a:r>
                      <a:r>
                        <a:rPr lang="en-CA" sz="1800" b="0" u="none" strike="noStrike" kern="1200" baseline="0" dirty="0">
                          <a:solidFill>
                            <a:schemeClr val="dk1"/>
                          </a:solidFill>
                        </a:rPr>
                        <a:t>∙s) </a:t>
                      </a:r>
                      <a:endParaRPr lang="en-CA"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21301373"/>
                  </a:ext>
                </a:extLst>
              </a:tr>
            </a:tbl>
          </a:graphicData>
        </a:graphic>
      </p:graphicFrame>
      <p:sp>
        <p:nvSpPr>
          <p:cNvPr id="7" name="TextBox 6">
            <a:extLst>
              <a:ext uri="{FF2B5EF4-FFF2-40B4-BE49-F238E27FC236}">
                <a16:creationId xmlns:a16="http://schemas.microsoft.com/office/drawing/2014/main" id="{F6655EAD-7384-1CBB-8EEC-35B2349710DC}"/>
              </a:ext>
            </a:extLst>
          </p:cNvPr>
          <p:cNvSpPr txBox="1"/>
          <p:nvPr/>
        </p:nvSpPr>
        <p:spPr>
          <a:xfrm>
            <a:off x="0" y="6263014"/>
            <a:ext cx="538619" cy="369332"/>
          </a:xfrm>
          <a:prstGeom prst="rect">
            <a:avLst/>
          </a:prstGeom>
          <a:noFill/>
        </p:spPr>
        <p:txBody>
          <a:bodyPr wrap="square" rtlCol="0">
            <a:spAutoFit/>
          </a:bodyPr>
          <a:lstStyle/>
          <a:p>
            <a:r>
              <a:rPr lang="en-CA" dirty="0"/>
              <a:t>10</a:t>
            </a:r>
          </a:p>
        </p:txBody>
      </p:sp>
    </p:spTree>
    <p:extLst>
      <p:ext uri="{BB962C8B-B14F-4D97-AF65-F5344CB8AC3E}">
        <p14:creationId xmlns:p14="http://schemas.microsoft.com/office/powerpoint/2010/main" val="337716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4A2BF-26EB-4CEE-492E-6AC9C24BAD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5BB18-B152-E3C2-6518-39E61C2052A4}"/>
              </a:ext>
            </a:extLst>
          </p:cNvPr>
          <p:cNvSpPr>
            <a:spLocks noGrp="1"/>
          </p:cNvSpPr>
          <p:nvPr>
            <p:ph type="title"/>
          </p:nvPr>
        </p:nvSpPr>
        <p:spPr>
          <a:xfrm>
            <a:off x="1015849" y="134651"/>
            <a:ext cx="10515600" cy="1325563"/>
          </a:xfrm>
        </p:spPr>
        <p:txBody>
          <a:bodyPr>
            <a:normAutofit/>
          </a:bodyPr>
          <a:lstStyle/>
          <a:p>
            <a:r>
              <a:rPr lang="en-CA" sz="4000" b="1" dirty="0"/>
              <a:t>Accounting Counts</a:t>
            </a:r>
          </a:p>
        </p:txBody>
      </p:sp>
      <p:pic>
        <p:nvPicPr>
          <p:cNvPr id="9" name="Content Placeholder 8" descr="A screenshot of a computer screen&#10;&#10;Description automatically generated">
            <a:extLst>
              <a:ext uri="{FF2B5EF4-FFF2-40B4-BE49-F238E27FC236}">
                <a16:creationId xmlns:a16="http://schemas.microsoft.com/office/drawing/2014/main" id="{60341BEB-469B-C81C-4EEC-E085743A0B7B}"/>
              </a:ext>
            </a:extLst>
          </p:cNvPr>
          <p:cNvPicPr>
            <a:picLocks noGrp="1" noChangeAspect="1"/>
          </p:cNvPicPr>
          <p:nvPr>
            <p:ph idx="1"/>
          </p:nvPr>
        </p:nvPicPr>
        <p:blipFill>
          <a:blip r:embed="rId3"/>
          <a:srcRect l="2118" t="8884" r="1495" b="53046"/>
          <a:stretch/>
        </p:blipFill>
        <p:spPr>
          <a:xfrm>
            <a:off x="1307125" y="2292548"/>
            <a:ext cx="4672584" cy="3264981"/>
          </a:xfrm>
        </p:spPr>
      </p:pic>
      <p:pic>
        <p:nvPicPr>
          <p:cNvPr id="4" name="Picture 24">
            <a:extLst>
              <a:ext uri="{FF2B5EF4-FFF2-40B4-BE49-F238E27FC236}">
                <a16:creationId xmlns:a16="http://schemas.microsoft.com/office/drawing/2014/main" id="{82538DD0-0516-EBE4-FEBD-328BB2812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0AB70D9-46CE-A2D4-78F4-EA20AF4CCCEB}"/>
              </a:ext>
            </a:extLst>
          </p:cNvPr>
          <p:cNvSpPr txBox="1"/>
          <p:nvPr/>
        </p:nvSpPr>
        <p:spPr>
          <a:xfrm>
            <a:off x="3035980" y="5556230"/>
            <a:ext cx="2743200" cy="365760"/>
          </a:xfrm>
          <a:prstGeom prst="rect">
            <a:avLst/>
          </a:prstGeom>
          <a:noFill/>
        </p:spPr>
        <p:txBody>
          <a:bodyPr wrap="square" rtlCol="0">
            <a:spAutoFit/>
          </a:bodyPr>
          <a:lstStyle/>
          <a:p>
            <a:r>
              <a:rPr lang="en-CA" b="1" dirty="0"/>
              <a:t>20 mm vs 8 mm</a:t>
            </a:r>
          </a:p>
        </p:txBody>
      </p:sp>
      <p:sp>
        <p:nvSpPr>
          <p:cNvPr id="18" name="TextBox 17">
            <a:extLst>
              <a:ext uri="{FF2B5EF4-FFF2-40B4-BE49-F238E27FC236}">
                <a16:creationId xmlns:a16="http://schemas.microsoft.com/office/drawing/2014/main" id="{3904563E-EA43-22E4-D197-B34D7881A622}"/>
              </a:ext>
            </a:extLst>
          </p:cNvPr>
          <p:cNvSpPr txBox="1"/>
          <p:nvPr/>
        </p:nvSpPr>
        <p:spPr>
          <a:xfrm>
            <a:off x="7613938" y="5557529"/>
            <a:ext cx="3329940" cy="369332"/>
          </a:xfrm>
          <a:prstGeom prst="rect">
            <a:avLst/>
          </a:prstGeom>
          <a:noFill/>
        </p:spPr>
        <p:txBody>
          <a:bodyPr wrap="square" rtlCol="0">
            <a:spAutoFit/>
          </a:bodyPr>
          <a:lstStyle/>
          <a:p>
            <a:r>
              <a:rPr lang="en-CA" b="1" dirty="0"/>
              <a:t>Roughly a 6x decrease in counts</a:t>
            </a:r>
          </a:p>
        </p:txBody>
      </p:sp>
      <p:pic>
        <p:nvPicPr>
          <p:cNvPr id="21" name="Picture 20">
            <a:extLst>
              <a:ext uri="{FF2B5EF4-FFF2-40B4-BE49-F238E27FC236}">
                <a16:creationId xmlns:a16="http://schemas.microsoft.com/office/drawing/2014/main" id="{41DC1187-FD89-0672-F4D7-BEAC111D1155}"/>
              </a:ext>
            </a:extLst>
          </p:cNvPr>
          <p:cNvPicPr>
            <a:picLocks noChangeAspect="1"/>
          </p:cNvPicPr>
          <p:nvPr/>
        </p:nvPicPr>
        <p:blipFill>
          <a:blip r:embed="rId5"/>
          <a:stretch>
            <a:fillRect/>
          </a:stretch>
        </p:blipFill>
        <p:spPr>
          <a:xfrm>
            <a:off x="4122488" y="2340121"/>
            <a:ext cx="1661383" cy="371527"/>
          </a:xfrm>
          <a:prstGeom prst="rect">
            <a:avLst/>
          </a:prstGeom>
        </p:spPr>
      </p:pic>
      <p:sp>
        <p:nvSpPr>
          <p:cNvPr id="5" name="TextBox 4">
            <a:extLst>
              <a:ext uri="{FF2B5EF4-FFF2-40B4-BE49-F238E27FC236}">
                <a16:creationId xmlns:a16="http://schemas.microsoft.com/office/drawing/2014/main" id="{64283CA3-90A0-AB17-08F8-5A92BC49852D}"/>
              </a:ext>
            </a:extLst>
          </p:cNvPr>
          <p:cNvSpPr txBox="1"/>
          <p:nvPr/>
        </p:nvSpPr>
        <p:spPr>
          <a:xfrm>
            <a:off x="1015849" y="1137138"/>
            <a:ext cx="10036667" cy="646331"/>
          </a:xfrm>
          <a:prstGeom prst="rect">
            <a:avLst/>
          </a:prstGeom>
          <a:noFill/>
        </p:spPr>
        <p:txBody>
          <a:bodyPr wrap="square" rtlCol="0">
            <a:spAutoFit/>
          </a:bodyPr>
          <a:lstStyle/>
          <a:p>
            <a:pPr marL="285750" indent="-285750">
              <a:buFont typeface="Arial" panose="020B0604020202020204" pitchFamily="34" charset="0"/>
              <a:buChar char="•"/>
            </a:pPr>
            <a:r>
              <a:rPr lang="en-CA" dirty="0"/>
              <a:t>Through adjusting the diameter of aperture 2, the flux of the instrument was altered to the desired configurations of interest</a:t>
            </a:r>
          </a:p>
        </p:txBody>
      </p:sp>
      <p:grpSp>
        <p:nvGrpSpPr>
          <p:cNvPr id="12" name="Group 11">
            <a:extLst>
              <a:ext uri="{FF2B5EF4-FFF2-40B4-BE49-F238E27FC236}">
                <a16:creationId xmlns:a16="http://schemas.microsoft.com/office/drawing/2014/main" id="{DAEE4E8D-08EA-6633-4C2C-967219FC6DDF}"/>
              </a:ext>
            </a:extLst>
          </p:cNvPr>
          <p:cNvGrpSpPr/>
          <p:nvPr/>
        </p:nvGrpSpPr>
        <p:grpSpPr>
          <a:xfrm>
            <a:off x="6412821" y="2265153"/>
            <a:ext cx="4704529" cy="3300254"/>
            <a:chOff x="6412821" y="2265153"/>
            <a:chExt cx="4704529" cy="3300254"/>
          </a:xfrm>
        </p:grpSpPr>
        <p:grpSp>
          <p:nvGrpSpPr>
            <p:cNvPr id="3" name="Group 2">
              <a:extLst>
                <a:ext uri="{FF2B5EF4-FFF2-40B4-BE49-F238E27FC236}">
                  <a16:creationId xmlns:a16="http://schemas.microsoft.com/office/drawing/2014/main" id="{89ED78E8-563F-639D-3B52-7FDAE7FB791E}"/>
                </a:ext>
              </a:extLst>
            </p:cNvPr>
            <p:cNvGrpSpPr/>
            <p:nvPr/>
          </p:nvGrpSpPr>
          <p:grpSpPr>
            <a:xfrm>
              <a:off x="6412821" y="2265153"/>
              <a:ext cx="4704529" cy="3300254"/>
              <a:chOff x="6414573" y="1592580"/>
              <a:chExt cx="4704529" cy="3300254"/>
            </a:xfrm>
          </p:grpSpPr>
          <p:pic>
            <p:nvPicPr>
              <p:cNvPr id="17" name="Picture 16" descr="A screenshot of a computer screen&#10;&#10;Description automatically generated">
                <a:extLst>
                  <a:ext uri="{FF2B5EF4-FFF2-40B4-BE49-F238E27FC236}">
                    <a16:creationId xmlns:a16="http://schemas.microsoft.com/office/drawing/2014/main" id="{3A7A02A9-3E9A-6E6B-4133-65B4C7AC8474}"/>
                  </a:ext>
                </a:extLst>
              </p:cNvPr>
              <p:cNvPicPr>
                <a:picLocks noChangeAspect="1"/>
              </p:cNvPicPr>
              <p:nvPr/>
            </p:nvPicPr>
            <p:blipFill>
              <a:blip r:embed="rId3"/>
              <a:srcRect l="1448" t="59018" r="1644" b="2555"/>
              <a:stretch/>
            </p:blipFill>
            <p:spPr>
              <a:xfrm>
                <a:off x="6414573" y="1592580"/>
                <a:ext cx="4704529" cy="3300254"/>
              </a:xfrm>
              <a:prstGeom prst="rect">
                <a:avLst/>
              </a:prstGeom>
            </p:spPr>
          </p:pic>
          <p:pic>
            <p:nvPicPr>
              <p:cNvPr id="19" name="Picture 18" descr="A screenshot of a computer screen&#10;&#10;Description automatically generated">
                <a:extLst>
                  <a:ext uri="{FF2B5EF4-FFF2-40B4-BE49-F238E27FC236}">
                    <a16:creationId xmlns:a16="http://schemas.microsoft.com/office/drawing/2014/main" id="{05E60E77-D2E5-83FE-7212-F84B5EDF08FF}"/>
                  </a:ext>
                </a:extLst>
              </p:cNvPr>
              <p:cNvPicPr>
                <a:picLocks noChangeAspect="1"/>
              </p:cNvPicPr>
              <p:nvPr/>
            </p:nvPicPr>
            <p:blipFill>
              <a:blip r:embed="rId3"/>
              <a:srcRect l="54344" t="65104" r="1644" b="30637"/>
              <a:stretch/>
            </p:blipFill>
            <p:spPr>
              <a:xfrm>
                <a:off x="8982456" y="1645920"/>
                <a:ext cx="2136646" cy="365760"/>
              </a:xfrm>
              <a:prstGeom prst="rect">
                <a:avLst/>
              </a:prstGeom>
            </p:spPr>
          </p:pic>
        </p:grpSp>
        <p:pic>
          <p:nvPicPr>
            <p:cNvPr id="11" name="Picture 10">
              <a:extLst>
                <a:ext uri="{FF2B5EF4-FFF2-40B4-BE49-F238E27FC236}">
                  <a16:creationId xmlns:a16="http://schemas.microsoft.com/office/drawing/2014/main" id="{07C4C741-4A34-0C1E-776B-984156FDF0CA}"/>
                </a:ext>
              </a:extLst>
            </p:cNvPr>
            <p:cNvPicPr>
              <a:picLocks noChangeAspect="1"/>
            </p:cNvPicPr>
            <p:nvPr/>
          </p:nvPicPr>
          <p:blipFill>
            <a:blip r:embed="rId6"/>
            <a:stretch>
              <a:fillRect/>
            </a:stretch>
          </p:blipFill>
          <p:spPr>
            <a:xfrm>
              <a:off x="6412821" y="3113559"/>
              <a:ext cx="195838" cy="1243144"/>
            </a:xfrm>
            <a:prstGeom prst="rect">
              <a:avLst/>
            </a:prstGeom>
          </p:spPr>
        </p:pic>
      </p:grpSp>
      <p:sp>
        <p:nvSpPr>
          <p:cNvPr id="7" name="TextBox 6">
            <a:extLst>
              <a:ext uri="{FF2B5EF4-FFF2-40B4-BE49-F238E27FC236}">
                <a16:creationId xmlns:a16="http://schemas.microsoft.com/office/drawing/2014/main" id="{CA55D5E8-0D1B-E13E-3681-6F220F89EFAF}"/>
              </a:ext>
            </a:extLst>
          </p:cNvPr>
          <p:cNvSpPr txBox="1"/>
          <p:nvPr/>
        </p:nvSpPr>
        <p:spPr>
          <a:xfrm>
            <a:off x="0" y="6263014"/>
            <a:ext cx="538619" cy="369332"/>
          </a:xfrm>
          <a:prstGeom prst="rect">
            <a:avLst/>
          </a:prstGeom>
          <a:noFill/>
        </p:spPr>
        <p:txBody>
          <a:bodyPr wrap="square" rtlCol="0">
            <a:spAutoFit/>
          </a:bodyPr>
          <a:lstStyle/>
          <a:p>
            <a:r>
              <a:rPr lang="en-CA" dirty="0"/>
              <a:t>11</a:t>
            </a:r>
          </a:p>
        </p:txBody>
      </p:sp>
    </p:spTree>
    <p:extLst>
      <p:ext uri="{BB962C8B-B14F-4D97-AF65-F5344CB8AC3E}">
        <p14:creationId xmlns:p14="http://schemas.microsoft.com/office/powerpoint/2010/main" val="3664437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36A02-6A2E-071B-F162-1ED10DD48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D1668-3061-10A0-2F7A-08495C320768}"/>
              </a:ext>
            </a:extLst>
          </p:cNvPr>
          <p:cNvSpPr>
            <a:spLocks noGrp="1"/>
          </p:cNvSpPr>
          <p:nvPr>
            <p:ph type="title"/>
          </p:nvPr>
        </p:nvSpPr>
        <p:spPr>
          <a:xfrm>
            <a:off x="763571" y="-16217"/>
            <a:ext cx="8819341" cy="849779"/>
          </a:xfrm>
        </p:spPr>
        <p:txBody>
          <a:bodyPr>
            <a:normAutofit/>
          </a:bodyPr>
          <a:lstStyle/>
          <a:p>
            <a:r>
              <a:rPr lang="en-CA" sz="3600" b="1" dirty="0"/>
              <a:t>Confirming Proper Configurations</a:t>
            </a:r>
          </a:p>
        </p:txBody>
      </p:sp>
      <p:pic>
        <p:nvPicPr>
          <p:cNvPr id="4" name="Picture 24">
            <a:extLst>
              <a:ext uri="{FF2B5EF4-FFF2-40B4-BE49-F238E27FC236}">
                <a16:creationId xmlns:a16="http://schemas.microsoft.com/office/drawing/2014/main" id="{4B2FB633-C739-86FE-B94B-AE29C0DED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0621CF2-0112-EBF5-E627-F63F32CF38D6}"/>
              </a:ext>
            </a:extLst>
          </p:cNvPr>
          <p:cNvPicPr>
            <a:picLocks noChangeAspect="1"/>
          </p:cNvPicPr>
          <p:nvPr/>
        </p:nvPicPr>
        <p:blipFill>
          <a:blip r:embed="rId3"/>
          <a:stretch>
            <a:fillRect/>
          </a:stretch>
        </p:blipFill>
        <p:spPr>
          <a:xfrm>
            <a:off x="1913748" y="759692"/>
            <a:ext cx="3454906" cy="2533598"/>
          </a:xfrm>
          <a:prstGeom prst="rect">
            <a:avLst/>
          </a:prstGeom>
        </p:spPr>
      </p:pic>
      <p:pic>
        <p:nvPicPr>
          <p:cNvPr id="18" name="Picture 17">
            <a:extLst>
              <a:ext uri="{FF2B5EF4-FFF2-40B4-BE49-F238E27FC236}">
                <a16:creationId xmlns:a16="http://schemas.microsoft.com/office/drawing/2014/main" id="{CF648973-1C33-D115-1476-5A40321B6DFD}"/>
              </a:ext>
            </a:extLst>
          </p:cNvPr>
          <p:cNvPicPr>
            <a:picLocks noChangeAspect="1"/>
          </p:cNvPicPr>
          <p:nvPr/>
        </p:nvPicPr>
        <p:blipFill>
          <a:blip r:embed="rId4"/>
          <a:stretch>
            <a:fillRect/>
          </a:stretch>
        </p:blipFill>
        <p:spPr>
          <a:xfrm>
            <a:off x="1913748" y="3347396"/>
            <a:ext cx="3509528" cy="2632146"/>
          </a:xfrm>
          <a:prstGeom prst="rect">
            <a:avLst/>
          </a:prstGeom>
        </p:spPr>
      </p:pic>
      <p:grpSp>
        <p:nvGrpSpPr>
          <p:cNvPr id="30" name="Group 29">
            <a:extLst>
              <a:ext uri="{FF2B5EF4-FFF2-40B4-BE49-F238E27FC236}">
                <a16:creationId xmlns:a16="http://schemas.microsoft.com/office/drawing/2014/main" id="{8A2BFE48-5379-0C9E-1BDB-36B2AB4108B9}"/>
              </a:ext>
            </a:extLst>
          </p:cNvPr>
          <p:cNvGrpSpPr/>
          <p:nvPr/>
        </p:nvGrpSpPr>
        <p:grpSpPr>
          <a:xfrm>
            <a:off x="6096000" y="686317"/>
            <a:ext cx="3577753" cy="2680347"/>
            <a:chOff x="1536700" y="3618662"/>
            <a:chExt cx="3444671" cy="2502451"/>
          </a:xfrm>
        </p:grpSpPr>
        <p:grpSp>
          <p:nvGrpSpPr>
            <p:cNvPr id="23" name="Group 22">
              <a:extLst>
                <a:ext uri="{FF2B5EF4-FFF2-40B4-BE49-F238E27FC236}">
                  <a16:creationId xmlns:a16="http://schemas.microsoft.com/office/drawing/2014/main" id="{1AC90F5D-D60C-B053-64F5-710E03CEB4FB}"/>
                </a:ext>
              </a:extLst>
            </p:cNvPr>
            <p:cNvGrpSpPr/>
            <p:nvPr/>
          </p:nvGrpSpPr>
          <p:grpSpPr>
            <a:xfrm>
              <a:off x="1536700" y="3679558"/>
              <a:ext cx="3279775" cy="2441555"/>
              <a:chOff x="1536700" y="3636430"/>
              <a:chExt cx="3279775" cy="2441555"/>
            </a:xfrm>
          </p:grpSpPr>
          <p:pic>
            <p:nvPicPr>
              <p:cNvPr id="14" name="Picture 13" descr="A screenshot of a computer screen&#10;&#10;Description automatically generated">
                <a:extLst>
                  <a:ext uri="{FF2B5EF4-FFF2-40B4-BE49-F238E27FC236}">
                    <a16:creationId xmlns:a16="http://schemas.microsoft.com/office/drawing/2014/main" id="{16548D7C-4185-D3D1-C20B-249942CE25ED}"/>
                  </a:ext>
                </a:extLst>
              </p:cNvPr>
              <p:cNvPicPr>
                <a:picLocks noChangeAspect="1"/>
              </p:cNvPicPr>
              <p:nvPr/>
            </p:nvPicPr>
            <p:blipFill>
              <a:blip r:embed="rId5"/>
              <a:srcRect l="975" t="7571" r="50688" b="51200"/>
              <a:stretch/>
            </p:blipFill>
            <p:spPr>
              <a:xfrm>
                <a:off x="1536700" y="3636430"/>
                <a:ext cx="3279775" cy="2441555"/>
              </a:xfrm>
              <a:prstGeom prst="rect">
                <a:avLst/>
              </a:prstGeom>
            </p:spPr>
          </p:pic>
          <p:pic>
            <p:nvPicPr>
              <p:cNvPr id="22" name="Picture 21">
                <a:extLst>
                  <a:ext uri="{FF2B5EF4-FFF2-40B4-BE49-F238E27FC236}">
                    <a16:creationId xmlns:a16="http://schemas.microsoft.com/office/drawing/2014/main" id="{E06E2171-F1D0-38E1-A717-91B20953B8B5}"/>
                  </a:ext>
                </a:extLst>
              </p:cNvPr>
              <p:cNvPicPr>
                <a:picLocks noChangeAspect="1"/>
              </p:cNvPicPr>
              <p:nvPr/>
            </p:nvPicPr>
            <p:blipFill>
              <a:blip r:embed="rId6"/>
              <a:stretch>
                <a:fillRect/>
              </a:stretch>
            </p:blipFill>
            <p:spPr>
              <a:xfrm>
                <a:off x="2778125" y="3793391"/>
                <a:ext cx="1987757" cy="229357"/>
              </a:xfrm>
              <a:prstGeom prst="rect">
                <a:avLst/>
              </a:prstGeom>
            </p:spPr>
          </p:pic>
        </p:grpSp>
        <p:pic>
          <p:nvPicPr>
            <p:cNvPr id="25" name="Picture 24">
              <a:extLst>
                <a:ext uri="{FF2B5EF4-FFF2-40B4-BE49-F238E27FC236}">
                  <a16:creationId xmlns:a16="http://schemas.microsoft.com/office/drawing/2014/main" id="{FB09B645-7802-CFA0-D46D-7FE24FF9FD7A}"/>
                </a:ext>
              </a:extLst>
            </p:cNvPr>
            <p:cNvPicPr>
              <a:picLocks noChangeAspect="1"/>
            </p:cNvPicPr>
            <p:nvPr/>
          </p:nvPicPr>
          <p:blipFill>
            <a:blip r:embed="rId7"/>
            <a:stretch>
              <a:fillRect/>
            </a:stretch>
          </p:blipFill>
          <p:spPr>
            <a:xfrm>
              <a:off x="1893335" y="3684003"/>
              <a:ext cx="2882072" cy="122747"/>
            </a:xfrm>
            <a:prstGeom prst="rect">
              <a:avLst/>
            </a:prstGeom>
          </p:spPr>
        </p:pic>
        <p:sp>
          <p:nvSpPr>
            <p:cNvPr id="26" name="Rectangle 25">
              <a:extLst>
                <a:ext uri="{FF2B5EF4-FFF2-40B4-BE49-F238E27FC236}">
                  <a16:creationId xmlns:a16="http://schemas.microsoft.com/office/drawing/2014/main" id="{16A63F3A-9F1D-50E2-F1C7-F3E14E2CA21D}"/>
                </a:ext>
              </a:extLst>
            </p:cNvPr>
            <p:cNvSpPr/>
            <p:nvPr/>
          </p:nvSpPr>
          <p:spPr>
            <a:xfrm>
              <a:off x="4771290" y="3618662"/>
              <a:ext cx="210081" cy="152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BA8C9E07-CAE3-0373-2C64-E4E6B721911C}"/>
                </a:ext>
              </a:extLst>
            </p:cNvPr>
            <p:cNvSpPr/>
            <p:nvPr/>
          </p:nvSpPr>
          <p:spPr>
            <a:xfrm>
              <a:off x="1536700" y="3622333"/>
              <a:ext cx="356635" cy="152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6" name="Group 35">
            <a:extLst>
              <a:ext uri="{FF2B5EF4-FFF2-40B4-BE49-F238E27FC236}">
                <a16:creationId xmlns:a16="http://schemas.microsoft.com/office/drawing/2014/main" id="{4CE00BF9-4257-D890-A97B-1BDC887B4E70}"/>
              </a:ext>
            </a:extLst>
          </p:cNvPr>
          <p:cNvGrpSpPr/>
          <p:nvPr/>
        </p:nvGrpSpPr>
        <p:grpSpPr>
          <a:xfrm>
            <a:off x="5729189" y="3309870"/>
            <a:ext cx="4148236" cy="2628470"/>
            <a:chOff x="6216002" y="3379605"/>
            <a:chExt cx="4397029" cy="2666593"/>
          </a:xfrm>
        </p:grpSpPr>
        <p:pic>
          <p:nvPicPr>
            <p:cNvPr id="12" name="Picture 11" descr="A screenshot of a computer screen&#10;&#10;Description automatically generated">
              <a:extLst>
                <a:ext uri="{FF2B5EF4-FFF2-40B4-BE49-F238E27FC236}">
                  <a16:creationId xmlns:a16="http://schemas.microsoft.com/office/drawing/2014/main" id="{313B08D7-7D4F-1B0D-AFD4-4B973EC9409A}"/>
                </a:ext>
              </a:extLst>
            </p:cNvPr>
            <p:cNvPicPr>
              <a:picLocks noChangeAspect="1"/>
            </p:cNvPicPr>
            <p:nvPr/>
          </p:nvPicPr>
          <p:blipFill>
            <a:blip r:embed="rId5"/>
            <a:srcRect l="51046" t="7272" r="797" b="52607"/>
            <a:stretch/>
          </p:blipFill>
          <p:spPr>
            <a:xfrm>
              <a:off x="6683371" y="3451201"/>
              <a:ext cx="3568873" cy="2594997"/>
            </a:xfrm>
            <a:prstGeom prst="rect">
              <a:avLst/>
            </a:prstGeom>
          </p:spPr>
        </p:pic>
        <p:pic>
          <p:nvPicPr>
            <p:cNvPr id="32" name="Picture 31">
              <a:extLst>
                <a:ext uri="{FF2B5EF4-FFF2-40B4-BE49-F238E27FC236}">
                  <a16:creationId xmlns:a16="http://schemas.microsoft.com/office/drawing/2014/main" id="{9CE6282E-5960-1BD5-574F-4339B05ABFB4}"/>
                </a:ext>
              </a:extLst>
            </p:cNvPr>
            <p:cNvPicPr>
              <a:picLocks noChangeAspect="1"/>
            </p:cNvPicPr>
            <p:nvPr/>
          </p:nvPicPr>
          <p:blipFill>
            <a:blip r:embed="rId8"/>
            <a:stretch>
              <a:fillRect/>
            </a:stretch>
          </p:blipFill>
          <p:spPr>
            <a:xfrm>
              <a:off x="7041120" y="5482252"/>
              <a:ext cx="2192141" cy="251892"/>
            </a:xfrm>
            <a:prstGeom prst="rect">
              <a:avLst/>
            </a:prstGeom>
          </p:spPr>
        </p:pic>
        <p:pic>
          <p:nvPicPr>
            <p:cNvPr id="34" name="Picture 33">
              <a:extLst>
                <a:ext uri="{FF2B5EF4-FFF2-40B4-BE49-F238E27FC236}">
                  <a16:creationId xmlns:a16="http://schemas.microsoft.com/office/drawing/2014/main" id="{DCE3E7BF-3E51-34F3-AD5F-D3998372B10E}"/>
                </a:ext>
              </a:extLst>
            </p:cNvPr>
            <p:cNvPicPr>
              <a:picLocks noChangeAspect="1"/>
            </p:cNvPicPr>
            <p:nvPr/>
          </p:nvPicPr>
          <p:blipFill>
            <a:blip r:embed="rId9"/>
            <a:stretch>
              <a:fillRect/>
            </a:stretch>
          </p:blipFill>
          <p:spPr>
            <a:xfrm>
              <a:off x="6216002" y="3379605"/>
              <a:ext cx="4397029" cy="223578"/>
            </a:xfrm>
            <a:prstGeom prst="rect">
              <a:avLst/>
            </a:prstGeom>
          </p:spPr>
        </p:pic>
      </p:grpSp>
      <p:sp>
        <p:nvSpPr>
          <p:cNvPr id="40" name="TextBox 39">
            <a:extLst>
              <a:ext uri="{FF2B5EF4-FFF2-40B4-BE49-F238E27FC236}">
                <a16:creationId xmlns:a16="http://schemas.microsoft.com/office/drawing/2014/main" id="{17D35A4D-06E3-20EA-F46C-08975E1C96B4}"/>
              </a:ext>
            </a:extLst>
          </p:cNvPr>
          <p:cNvSpPr txBox="1"/>
          <p:nvPr/>
        </p:nvSpPr>
        <p:spPr>
          <a:xfrm>
            <a:off x="477193" y="1773056"/>
            <a:ext cx="1320451" cy="646331"/>
          </a:xfrm>
          <a:prstGeom prst="rect">
            <a:avLst/>
          </a:prstGeom>
          <a:noFill/>
        </p:spPr>
        <p:txBody>
          <a:bodyPr wrap="square" rtlCol="0">
            <a:spAutoFit/>
          </a:bodyPr>
          <a:lstStyle/>
          <a:p>
            <a:r>
              <a:rPr lang="en-CA" b="1" dirty="0"/>
              <a:t>LOQ</a:t>
            </a:r>
          </a:p>
          <a:p>
            <a:r>
              <a:rPr lang="en-CA" b="1" dirty="0"/>
              <a:t>A2 = 20 mm</a:t>
            </a:r>
          </a:p>
        </p:txBody>
      </p:sp>
      <p:sp>
        <p:nvSpPr>
          <p:cNvPr id="41" name="TextBox 40">
            <a:extLst>
              <a:ext uri="{FF2B5EF4-FFF2-40B4-BE49-F238E27FC236}">
                <a16:creationId xmlns:a16="http://schemas.microsoft.com/office/drawing/2014/main" id="{B1E6AAD3-25A9-DCB9-C7DA-904EEC5D6A20}"/>
              </a:ext>
            </a:extLst>
          </p:cNvPr>
          <p:cNvSpPr txBox="1"/>
          <p:nvPr/>
        </p:nvSpPr>
        <p:spPr>
          <a:xfrm>
            <a:off x="564728" y="4448334"/>
            <a:ext cx="1215390" cy="646331"/>
          </a:xfrm>
          <a:prstGeom prst="rect">
            <a:avLst/>
          </a:prstGeom>
          <a:noFill/>
        </p:spPr>
        <p:txBody>
          <a:bodyPr wrap="square" rtlCol="0">
            <a:spAutoFit/>
          </a:bodyPr>
          <a:lstStyle/>
          <a:p>
            <a:r>
              <a:rPr lang="en-CA" b="1" dirty="0"/>
              <a:t>PC-CANS</a:t>
            </a:r>
          </a:p>
          <a:p>
            <a:r>
              <a:rPr lang="en-CA" b="1" dirty="0"/>
              <a:t>A2 = 8 mm</a:t>
            </a:r>
          </a:p>
        </p:txBody>
      </p:sp>
      <p:sp>
        <p:nvSpPr>
          <p:cNvPr id="5" name="TextBox 4">
            <a:extLst>
              <a:ext uri="{FF2B5EF4-FFF2-40B4-BE49-F238E27FC236}">
                <a16:creationId xmlns:a16="http://schemas.microsoft.com/office/drawing/2014/main" id="{98A9FFBD-E066-9709-BCDA-2C3ED1A7C42E}"/>
              </a:ext>
            </a:extLst>
          </p:cNvPr>
          <p:cNvSpPr txBox="1"/>
          <p:nvPr/>
        </p:nvSpPr>
        <p:spPr>
          <a:xfrm>
            <a:off x="0" y="6263014"/>
            <a:ext cx="538619" cy="369332"/>
          </a:xfrm>
          <a:prstGeom prst="rect">
            <a:avLst/>
          </a:prstGeom>
          <a:noFill/>
        </p:spPr>
        <p:txBody>
          <a:bodyPr wrap="square" rtlCol="0">
            <a:spAutoFit/>
          </a:bodyPr>
          <a:lstStyle/>
          <a:p>
            <a:r>
              <a:rPr lang="en-CA" dirty="0"/>
              <a:t>12</a:t>
            </a:r>
          </a:p>
        </p:txBody>
      </p:sp>
    </p:spTree>
    <p:extLst>
      <p:ext uri="{BB962C8B-B14F-4D97-AF65-F5344CB8AC3E}">
        <p14:creationId xmlns:p14="http://schemas.microsoft.com/office/powerpoint/2010/main" val="166552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6BE0C-80D7-63B6-BE27-E2AE5F723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EAFCE-2894-16CA-3139-19629C5EDC80}"/>
              </a:ext>
            </a:extLst>
          </p:cNvPr>
          <p:cNvSpPr>
            <a:spLocks noGrp="1"/>
          </p:cNvSpPr>
          <p:nvPr>
            <p:ph type="title"/>
          </p:nvPr>
        </p:nvSpPr>
        <p:spPr/>
        <p:txBody>
          <a:bodyPr>
            <a:normAutofit/>
          </a:bodyPr>
          <a:lstStyle/>
          <a:p>
            <a:r>
              <a:rPr lang="en-CA" sz="3600" b="1" dirty="0"/>
              <a:t>How far can you push this limit?</a:t>
            </a:r>
          </a:p>
        </p:txBody>
      </p:sp>
      <p:pic>
        <p:nvPicPr>
          <p:cNvPr id="4" name="Picture 24">
            <a:extLst>
              <a:ext uri="{FF2B5EF4-FFF2-40B4-BE49-F238E27FC236}">
                <a16:creationId xmlns:a16="http://schemas.microsoft.com/office/drawing/2014/main" id="{BEEB7FFC-0DB1-29BC-062A-B9628537A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0C8147D-4A0C-B493-E6BA-3C47626E91F8}"/>
              </a:ext>
            </a:extLst>
          </p:cNvPr>
          <p:cNvPicPr>
            <a:picLocks noChangeAspect="1"/>
          </p:cNvPicPr>
          <p:nvPr/>
        </p:nvPicPr>
        <p:blipFill>
          <a:blip r:embed="rId4"/>
          <a:stretch>
            <a:fillRect/>
          </a:stretch>
        </p:blipFill>
        <p:spPr>
          <a:xfrm>
            <a:off x="7915141" y="1816524"/>
            <a:ext cx="3898995" cy="2883564"/>
          </a:xfrm>
          <a:prstGeom prst="rect">
            <a:avLst/>
          </a:prstGeom>
        </p:spPr>
      </p:pic>
      <p:pic>
        <p:nvPicPr>
          <p:cNvPr id="12" name="Picture 11">
            <a:extLst>
              <a:ext uri="{FF2B5EF4-FFF2-40B4-BE49-F238E27FC236}">
                <a16:creationId xmlns:a16="http://schemas.microsoft.com/office/drawing/2014/main" id="{A50578CE-F64C-17F2-9A79-809E8DCB2EAB}"/>
              </a:ext>
            </a:extLst>
          </p:cNvPr>
          <p:cNvPicPr>
            <a:picLocks noChangeAspect="1"/>
          </p:cNvPicPr>
          <p:nvPr/>
        </p:nvPicPr>
        <p:blipFill>
          <a:blip r:embed="rId5"/>
          <a:stretch>
            <a:fillRect/>
          </a:stretch>
        </p:blipFill>
        <p:spPr>
          <a:xfrm>
            <a:off x="157935" y="1756722"/>
            <a:ext cx="4010854" cy="3003168"/>
          </a:xfrm>
          <a:prstGeom prst="rect">
            <a:avLst/>
          </a:prstGeom>
        </p:spPr>
      </p:pic>
      <p:sp>
        <p:nvSpPr>
          <p:cNvPr id="13" name="TextBox 12">
            <a:extLst>
              <a:ext uri="{FF2B5EF4-FFF2-40B4-BE49-F238E27FC236}">
                <a16:creationId xmlns:a16="http://schemas.microsoft.com/office/drawing/2014/main" id="{0FECF0D2-4283-42A7-FB04-258F0D40FA5D}"/>
              </a:ext>
            </a:extLst>
          </p:cNvPr>
          <p:cNvSpPr txBox="1"/>
          <p:nvPr/>
        </p:nvSpPr>
        <p:spPr>
          <a:xfrm>
            <a:off x="1797644" y="4825924"/>
            <a:ext cx="1320451" cy="369332"/>
          </a:xfrm>
          <a:prstGeom prst="rect">
            <a:avLst/>
          </a:prstGeom>
          <a:noFill/>
        </p:spPr>
        <p:txBody>
          <a:bodyPr wrap="square" rtlCol="0">
            <a:spAutoFit/>
          </a:bodyPr>
          <a:lstStyle/>
          <a:p>
            <a:r>
              <a:rPr lang="en-CA" b="1" dirty="0"/>
              <a:t>A2 = 20 mm</a:t>
            </a:r>
          </a:p>
        </p:txBody>
      </p:sp>
      <p:sp>
        <p:nvSpPr>
          <p:cNvPr id="14" name="TextBox 13">
            <a:extLst>
              <a:ext uri="{FF2B5EF4-FFF2-40B4-BE49-F238E27FC236}">
                <a16:creationId xmlns:a16="http://schemas.microsoft.com/office/drawing/2014/main" id="{A459DC22-C9EA-CB63-2B93-22252207A659}"/>
              </a:ext>
            </a:extLst>
          </p:cNvPr>
          <p:cNvSpPr txBox="1"/>
          <p:nvPr/>
        </p:nvSpPr>
        <p:spPr>
          <a:xfrm>
            <a:off x="5750504" y="4825923"/>
            <a:ext cx="1215390" cy="369332"/>
          </a:xfrm>
          <a:prstGeom prst="rect">
            <a:avLst/>
          </a:prstGeom>
          <a:noFill/>
        </p:spPr>
        <p:txBody>
          <a:bodyPr wrap="square" rtlCol="0">
            <a:spAutoFit/>
          </a:bodyPr>
          <a:lstStyle/>
          <a:p>
            <a:r>
              <a:rPr lang="en-CA" b="1" dirty="0"/>
              <a:t>A2 = 8 mm</a:t>
            </a:r>
          </a:p>
        </p:txBody>
      </p:sp>
      <p:pic>
        <p:nvPicPr>
          <p:cNvPr id="16" name="Picture 15">
            <a:extLst>
              <a:ext uri="{FF2B5EF4-FFF2-40B4-BE49-F238E27FC236}">
                <a16:creationId xmlns:a16="http://schemas.microsoft.com/office/drawing/2014/main" id="{E7CE83DC-56BC-482C-B709-9A9CC5F58123}"/>
              </a:ext>
            </a:extLst>
          </p:cNvPr>
          <p:cNvPicPr>
            <a:picLocks noChangeAspect="1"/>
          </p:cNvPicPr>
          <p:nvPr/>
        </p:nvPicPr>
        <p:blipFill>
          <a:blip r:embed="rId6"/>
          <a:stretch>
            <a:fillRect/>
          </a:stretch>
        </p:blipFill>
        <p:spPr>
          <a:xfrm>
            <a:off x="4168789" y="1816523"/>
            <a:ext cx="3634493" cy="2883565"/>
          </a:xfrm>
          <a:prstGeom prst="rect">
            <a:avLst/>
          </a:prstGeom>
        </p:spPr>
      </p:pic>
      <p:sp>
        <p:nvSpPr>
          <p:cNvPr id="17" name="TextBox 16">
            <a:extLst>
              <a:ext uri="{FF2B5EF4-FFF2-40B4-BE49-F238E27FC236}">
                <a16:creationId xmlns:a16="http://schemas.microsoft.com/office/drawing/2014/main" id="{D2C1E6B8-3D2C-2D42-EB8D-3B2A9EABE6D0}"/>
              </a:ext>
            </a:extLst>
          </p:cNvPr>
          <p:cNvSpPr txBox="1"/>
          <p:nvPr/>
        </p:nvSpPr>
        <p:spPr>
          <a:xfrm>
            <a:off x="9598303" y="4825923"/>
            <a:ext cx="1215390" cy="369332"/>
          </a:xfrm>
          <a:prstGeom prst="rect">
            <a:avLst/>
          </a:prstGeom>
          <a:noFill/>
        </p:spPr>
        <p:txBody>
          <a:bodyPr wrap="square" rtlCol="0">
            <a:spAutoFit/>
          </a:bodyPr>
          <a:lstStyle/>
          <a:p>
            <a:r>
              <a:rPr lang="en-CA" b="1" dirty="0"/>
              <a:t>A2 = 4 mm</a:t>
            </a:r>
          </a:p>
        </p:txBody>
      </p:sp>
      <p:sp>
        <p:nvSpPr>
          <p:cNvPr id="19" name="TextBox 18">
            <a:extLst>
              <a:ext uri="{FF2B5EF4-FFF2-40B4-BE49-F238E27FC236}">
                <a16:creationId xmlns:a16="http://schemas.microsoft.com/office/drawing/2014/main" id="{E749C4A1-D1BC-059E-443E-8848F41535C7}"/>
              </a:ext>
            </a:extLst>
          </p:cNvPr>
          <p:cNvSpPr txBox="1"/>
          <p:nvPr/>
        </p:nvSpPr>
        <p:spPr>
          <a:xfrm>
            <a:off x="0" y="6263014"/>
            <a:ext cx="538619" cy="369332"/>
          </a:xfrm>
          <a:prstGeom prst="rect">
            <a:avLst/>
          </a:prstGeom>
          <a:noFill/>
        </p:spPr>
        <p:txBody>
          <a:bodyPr wrap="square" rtlCol="0">
            <a:spAutoFit/>
          </a:bodyPr>
          <a:lstStyle/>
          <a:p>
            <a:r>
              <a:rPr lang="en-CA" dirty="0"/>
              <a:t>13</a:t>
            </a:r>
          </a:p>
        </p:txBody>
      </p:sp>
    </p:spTree>
    <p:extLst>
      <p:ext uri="{BB962C8B-B14F-4D97-AF65-F5344CB8AC3E}">
        <p14:creationId xmlns:p14="http://schemas.microsoft.com/office/powerpoint/2010/main" val="1207671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ADFC3-184F-7FA6-1F75-EB51DBE0F20D}"/>
            </a:ext>
          </a:extLst>
        </p:cNvPr>
        <p:cNvGrpSpPr/>
        <p:nvPr/>
      </p:nvGrpSpPr>
      <p:grpSpPr>
        <a:xfrm>
          <a:off x="0" y="0"/>
          <a:ext cx="0" cy="0"/>
          <a:chOff x="0" y="0"/>
          <a:chExt cx="0" cy="0"/>
        </a:xfrm>
      </p:grpSpPr>
      <p:pic>
        <p:nvPicPr>
          <p:cNvPr id="4" name="Picture 24">
            <a:extLst>
              <a:ext uri="{FF2B5EF4-FFF2-40B4-BE49-F238E27FC236}">
                <a16:creationId xmlns:a16="http://schemas.microsoft.com/office/drawing/2014/main" id="{27E0849F-E20A-7476-0B47-0770195BD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a:extLst>
              <a:ext uri="{FF2B5EF4-FFF2-40B4-BE49-F238E27FC236}">
                <a16:creationId xmlns:a16="http://schemas.microsoft.com/office/drawing/2014/main" id="{A620657D-7D02-3AA4-5B75-0CD16A08E9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a:extLst>
              <a:ext uri="{FF2B5EF4-FFF2-40B4-BE49-F238E27FC236}">
                <a16:creationId xmlns:a16="http://schemas.microsoft.com/office/drawing/2014/main" id="{9516F028-B963-D3D5-0FC0-17D019BE6241}"/>
              </a:ext>
            </a:extLst>
          </p:cNvPr>
          <p:cNvPicPr>
            <a:picLocks noChangeAspect="1"/>
          </p:cNvPicPr>
          <p:nvPr/>
        </p:nvPicPr>
        <p:blipFill>
          <a:blip r:embed="rId3"/>
          <a:srcRect l="5191" t="3164" r="11467" b="3301"/>
          <a:stretch/>
        </p:blipFill>
        <p:spPr>
          <a:xfrm>
            <a:off x="1382479" y="360212"/>
            <a:ext cx="4296584" cy="3690703"/>
          </a:xfrm>
          <a:prstGeom prst="rect">
            <a:avLst/>
          </a:prstGeom>
        </p:spPr>
      </p:pic>
      <p:pic>
        <p:nvPicPr>
          <p:cNvPr id="10" name="Picture 9">
            <a:extLst>
              <a:ext uri="{FF2B5EF4-FFF2-40B4-BE49-F238E27FC236}">
                <a16:creationId xmlns:a16="http://schemas.microsoft.com/office/drawing/2014/main" id="{05C9F841-814D-295D-5975-FBA37B407FC1}"/>
              </a:ext>
            </a:extLst>
          </p:cNvPr>
          <p:cNvPicPr>
            <a:picLocks noChangeAspect="1"/>
          </p:cNvPicPr>
          <p:nvPr/>
        </p:nvPicPr>
        <p:blipFill>
          <a:blip r:embed="rId4"/>
          <a:srcRect l="6669" t="3402" r="11423" b="3063"/>
          <a:stretch/>
        </p:blipFill>
        <p:spPr>
          <a:xfrm>
            <a:off x="6096000" y="327858"/>
            <a:ext cx="4296583" cy="3755410"/>
          </a:xfrm>
          <a:prstGeom prst="rect">
            <a:avLst/>
          </a:prstGeom>
        </p:spPr>
      </p:pic>
      <p:sp>
        <p:nvSpPr>
          <p:cNvPr id="11" name="TextBox 10">
            <a:extLst>
              <a:ext uri="{FF2B5EF4-FFF2-40B4-BE49-F238E27FC236}">
                <a16:creationId xmlns:a16="http://schemas.microsoft.com/office/drawing/2014/main" id="{7FF6652C-F6BA-DC0F-982A-FA95AFDAE626}"/>
              </a:ext>
            </a:extLst>
          </p:cNvPr>
          <p:cNvSpPr txBox="1"/>
          <p:nvPr/>
        </p:nvSpPr>
        <p:spPr>
          <a:xfrm>
            <a:off x="804672" y="6177116"/>
            <a:ext cx="7086600" cy="553998"/>
          </a:xfrm>
          <a:prstGeom prst="rect">
            <a:avLst/>
          </a:prstGeom>
          <a:noFill/>
        </p:spPr>
        <p:txBody>
          <a:bodyPr wrap="square" rtlCol="0">
            <a:spAutoFit/>
          </a:bodyPr>
          <a:lstStyle/>
          <a:p>
            <a:r>
              <a:rPr lang="en-CA" sz="1000" b="0" i="0" dirty="0">
                <a:solidFill>
                  <a:srgbClr val="222222"/>
                </a:solidFill>
                <a:effectLst/>
                <a:latin typeface="Arial" panose="020B0604020202020204" pitchFamily="34" charset="0"/>
              </a:rPr>
              <a:t>Nyam-</a:t>
            </a:r>
            <a:r>
              <a:rPr lang="en-CA" sz="1000" b="0" i="0" dirty="0" err="1">
                <a:solidFill>
                  <a:srgbClr val="222222"/>
                </a:solidFill>
                <a:effectLst/>
                <a:latin typeface="Arial" panose="020B0604020202020204" pitchFamily="34" charset="0"/>
              </a:rPr>
              <a:t>Osor</a:t>
            </a:r>
            <a:r>
              <a:rPr lang="en-CA" sz="1000" b="0" i="0" dirty="0">
                <a:solidFill>
                  <a:srgbClr val="222222"/>
                </a:solidFill>
                <a:effectLst/>
                <a:latin typeface="Arial" panose="020B0604020202020204" pitchFamily="34" charset="0"/>
              </a:rPr>
              <a:t>, M., </a:t>
            </a:r>
            <a:r>
              <a:rPr lang="en-CA" sz="1000" b="0" i="0" dirty="0" err="1">
                <a:solidFill>
                  <a:srgbClr val="222222"/>
                </a:solidFill>
                <a:effectLst/>
                <a:latin typeface="Arial" panose="020B0604020202020204" pitchFamily="34" charset="0"/>
              </a:rPr>
              <a:t>Soloviov</a:t>
            </a:r>
            <a:r>
              <a:rPr lang="en-CA" sz="1000" b="0" i="0" dirty="0">
                <a:solidFill>
                  <a:srgbClr val="222222"/>
                </a:solidFill>
                <a:effectLst/>
                <a:latin typeface="Arial" panose="020B0604020202020204" pitchFamily="34" charset="0"/>
              </a:rPr>
              <a:t>, D. V., Kovalev, Y. S., </a:t>
            </a:r>
            <a:r>
              <a:rPr lang="en-CA" sz="1000" b="0" i="0" dirty="0" err="1">
                <a:solidFill>
                  <a:srgbClr val="222222"/>
                </a:solidFill>
                <a:effectLst/>
                <a:latin typeface="Arial" panose="020B0604020202020204" pitchFamily="34" charset="0"/>
              </a:rPr>
              <a:t>Zhigunov</a:t>
            </a:r>
            <a:r>
              <a:rPr lang="en-CA" sz="1000" b="0" i="0" dirty="0">
                <a:solidFill>
                  <a:srgbClr val="222222"/>
                </a:solidFill>
                <a:effectLst/>
                <a:latin typeface="Arial" panose="020B0604020202020204" pitchFamily="34" charset="0"/>
              </a:rPr>
              <a:t>, A., </a:t>
            </a:r>
            <a:r>
              <a:rPr lang="en-CA" sz="1000" b="0" i="0" dirty="0" err="1">
                <a:solidFill>
                  <a:srgbClr val="222222"/>
                </a:solidFill>
                <a:effectLst/>
                <a:latin typeface="Arial" panose="020B0604020202020204" pitchFamily="34" charset="0"/>
              </a:rPr>
              <a:t>Rogachev</a:t>
            </a:r>
            <a:r>
              <a:rPr lang="en-CA" sz="1000" b="0" i="0" dirty="0">
                <a:solidFill>
                  <a:srgbClr val="222222"/>
                </a:solidFill>
                <a:effectLst/>
                <a:latin typeface="Arial" panose="020B0604020202020204" pitchFamily="34" charset="0"/>
              </a:rPr>
              <a:t>, A. V., </a:t>
            </a:r>
            <a:r>
              <a:rPr lang="en-CA" sz="1000" b="0" i="0" dirty="0" err="1">
                <a:solidFill>
                  <a:srgbClr val="222222"/>
                </a:solidFill>
                <a:effectLst/>
                <a:latin typeface="Arial" panose="020B0604020202020204" pitchFamily="34" charset="0"/>
              </a:rPr>
              <a:t>Ivankov</a:t>
            </a:r>
            <a:r>
              <a:rPr lang="en-CA" sz="1000" b="0" i="0" dirty="0">
                <a:solidFill>
                  <a:srgbClr val="222222"/>
                </a:solidFill>
                <a:effectLst/>
                <a:latin typeface="Arial" panose="020B0604020202020204" pitchFamily="34" charset="0"/>
              </a:rPr>
              <a:t>, O. I., ... &amp; </a:t>
            </a:r>
            <a:r>
              <a:rPr lang="en-CA" sz="1000" b="0" i="0" dirty="0" err="1">
                <a:solidFill>
                  <a:srgbClr val="222222"/>
                </a:solidFill>
                <a:effectLst/>
                <a:latin typeface="Arial" panose="020B0604020202020204" pitchFamily="34" charset="0"/>
              </a:rPr>
              <a:t>Kuklin</a:t>
            </a:r>
            <a:r>
              <a:rPr lang="en-CA" sz="1000" b="0" i="0" dirty="0">
                <a:solidFill>
                  <a:srgbClr val="222222"/>
                </a:solidFill>
                <a:effectLst/>
                <a:latin typeface="Arial" panose="020B0604020202020204" pitchFamily="34" charset="0"/>
              </a:rPr>
              <a:t>, A. I. (2012, March). Silver behenate and silver stearate powders for calibration of SAS instruments. In </a:t>
            </a:r>
            <a:r>
              <a:rPr lang="en-CA" sz="1000" b="0" i="1" dirty="0">
                <a:solidFill>
                  <a:srgbClr val="222222"/>
                </a:solidFill>
                <a:effectLst/>
                <a:latin typeface="Arial" panose="020B0604020202020204" pitchFamily="34" charset="0"/>
              </a:rPr>
              <a:t>Journal of Physics: Conference Series</a:t>
            </a:r>
            <a:r>
              <a:rPr lang="en-CA" sz="1000" b="0" i="0" dirty="0">
                <a:solidFill>
                  <a:srgbClr val="222222"/>
                </a:solidFill>
                <a:effectLst/>
                <a:latin typeface="Arial" panose="020B0604020202020204" pitchFamily="34" charset="0"/>
              </a:rPr>
              <a:t> (Vol. 351, No. 1, p. 012024). IOP Publishing.</a:t>
            </a:r>
            <a:endParaRPr lang="en-CA" sz="1000" dirty="0"/>
          </a:p>
        </p:txBody>
      </p:sp>
      <p:graphicFrame>
        <p:nvGraphicFramePr>
          <p:cNvPr id="12" name="Table 11">
            <a:extLst>
              <a:ext uri="{FF2B5EF4-FFF2-40B4-BE49-F238E27FC236}">
                <a16:creationId xmlns:a16="http://schemas.microsoft.com/office/drawing/2014/main" id="{A53B9E75-4D5B-9357-9303-BE5C98821B21}"/>
              </a:ext>
            </a:extLst>
          </p:cNvPr>
          <p:cNvGraphicFramePr>
            <a:graphicFrameLocks noGrp="1"/>
          </p:cNvGraphicFramePr>
          <p:nvPr>
            <p:extLst>
              <p:ext uri="{D42A27DB-BD31-4B8C-83A1-F6EECF244321}">
                <p14:modId xmlns:p14="http://schemas.microsoft.com/office/powerpoint/2010/main" val="980034362"/>
              </p:ext>
            </p:extLst>
          </p:nvPr>
        </p:nvGraphicFramePr>
        <p:xfrm>
          <a:off x="2345577" y="4276292"/>
          <a:ext cx="7196046" cy="1381760"/>
        </p:xfrm>
        <a:graphic>
          <a:graphicData uri="http://schemas.openxmlformats.org/drawingml/2006/table">
            <a:tbl>
              <a:tblPr firstRow="1" bandRow="1">
                <a:tableStyleId>{91EBBBCC-DAD2-459C-BE2E-F6DE35CF9A28}</a:tableStyleId>
              </a:tblPr>
              <a:tblGrid>
                <a:gridCol w="1634258">
                  <a:extLst>
                    <a:ext uri="{9D8B030D-6E8A-4147-A177-3AD203B41FA5}">
                      <a16:colId xmlns:a16="http://schemas.microsoft.com/office/drawing/2014/main" val="3838892680"/>
                    </a:ext>
                  </a:extLst>
                </a:gridCol>
                <a:gridCol w="1715972">
                  <a:extLst>
                    <a:ext uri="{9D8B030D-6E8A-4147-A177-3AD203B41FA5}">
                      <a16:colId xmlns:a16="http://schemas.microsoft.com/office/drawing/2014/main" val="2344644096"/>
                    </a:ext>
                  </a:extLst>
                </a:gridCol>
                <a:gridCol w="1634259">
                  <a:extLst>
                    <a:ext uri="{9D8B030D-6E8A-4147-A177-3AD203B41FA5}">
                      <a16:colId xmlns:a16="http://schemas.microsoft.com/office/drawing/2014/main" val="77807244"/>
                    </a:ext>
                  </a:extLst>
                </a:gridCol>
                <a:gridCol w="2211557">
                  <a:extLst>
                    <a:ext uri="{9D8B030D-6E8A-4147-A177-3AD203B41FA5}">
                      <a16:colId xmlns:a16="http://schemas.microsoft.com/office/drawing/2014/main" val="3879594662"/>
                    </a:ext>
                  </a:extLst>
                </a:gridCol>
              </a:tblGrid>
              <a:tr h="296156">
                <a:tc>
                  <a:txBody>
                    <a:bodyPr/>
                    <a:lstStyle/>
                    <a:p>
                      <a:pPr algn="ctr"/>
                      <a:r>
                        <a:rPr lang="en-CA" dirty="0">
                          <a:solidFill>
                            <a:schemeClr val="bg1"/>
                          </a:solidFill>
                        </a:rPr>
                        <a:t>Number of Peak</a:t>
                      </a:r>
                    </a:p>
                  </a:txBody>
                  <a:tcPr/>
                </a:tc>
                <a:tc>
                  <a:txBody>
                    <a:bodyPr/>
                    <a:lstStyle/>
                    <a:p>
                      <a:pPr algn="ctr"/>
                      <a:r>
                        <a:rPr lang="en-CA" b="1" dirty="0">
                          <a:solidFill>
                            <a:schemeClr val="bg1"/>
                          </a:solidFill>
                        </a:rPr>
                        <a:t>Q</a:t>
                      </a:r>
                      <a:r>
                        <a:rPr lang="en-CA" b="1" baseline="-25000" dirty="0">
                          <a:solidFill>
                            <a:schemeClr val="bg1"/>
                          </a:solidFill>
                        </a:rPr>
                        <a:t>peak </a:t>
                      </a:r>
                      <a:r>
                        <a:rPr lang="en-CA" b="1" dirty="0">
                          <a:solidFill>
                            <a:schemeClr val="bg1"/>
                          </a:solidFill>
                        </a:rPr>
                        <a:t>(</a:t>
                      </a:r>
                      <a:r>
                        <a:rPr lang="en-CA" sz="1800" b="1" kern="1200" dirty="0">
                          <a:solidFill>
                            <a:schemeClr val="bg1"/>
                          </a:solidFill>
                          <a:effectLst/>
                        </a:rPr>
                        <a:t>Å</a:t>
                      </a:r>
                      <a:r>
                        <a:rPr lang="en-CA" sz="1800" b="1" kern="1200" baseline="30000" dirty="0">
                          <a:solidFill>
                            <a:schemeClr val="bg1"/>
                          </a:solidFill>
                          <a:effectLst/>
                        </a:rPr>
                        <a:t>-1</a:t>
                      </a:r>
                      <a:r>
                        <a:rPr lang="en-CA" sz="1800" b="1" kern="1200" dirty="0">
                          <a:solidFill>
                            <a:schemeClr val="bg1"/>
                          </a:solidFill>
                          <a:effectLst/>
                        </a:rPr>
                        <a:t>)</a:t>
                      </a:r>
                      <a:r>
                        <a:rPr lang="en-CA" b="1" dirty="0">
                          <a:solidFill>
                            <a:schemeClr val="bg1"/>
                          </a:solidFill>
                        </a:rPr>
                        <a:t> </a:t>
                      </a:r>
                    </a:p>
                    <a:p>
                      <a:pPr algn="ctr"/>
                      <a:r>
                        <a:rPr lang="en-CA" b="1" dirty="0">
                          <a:solidFill>
                            <a:schemeClr val="bg1"/>
                          </a:solidFill>
                        </a:rPr>
                        <a:t>LOQ</a:t>
                      </a:r>
                    </a:p>
                  </a:txBody>
                  <a:tcPr/>
                </a:tc>
                <a:tc>
                  <a:txBody>
                    <a:bodyPr/>
                    <a:lstStyle/>
                    <a:p>
                      <a:pPr algn="ctr"/>
                      <a:r>
                        <a:rPr lang="en-CA" b="1" dirty="0">
                          <a:solidFill>
                            <a:schemeClr val="bg1"/>
                          </a:solidFill>
                        </a:rPr>
                        <a:t>Q</a:t>
                      </a:r>
                      <a:r>
                        <a:rPr lang="en-CA" b="1" baseline="-25000" dirty="0">
                          <a:solidFill>
                            <a:schemeClr val="bg1"/>
                          </a:solidFill>
                        </a:rPr>
                        <a:t>peak </a:t>
                      </a:r>
                      <a:r>
                        <a:rPr lang="en-CA" b="1" dirty="0">
                          <a:solidFill>
                            <a:schemeClr val="bg1"/>
                          </a:solidFill>
                        </a:rPr>
                        <a:t>(</a:t>
                      </a:r>
                      <a:r>
                        <a:rPr lang="en-CA" sz="1800" b="1" kern="1200" dirty="0">
                          <a:solidFill>
                            <a:schemeClr val="bg1"/>
                          </a:solidFill>
                          <a:effectLst/>
                        </a:rPr>
                        <a:t>Å</a:t>
                      </a:r>
                      <a:r>
                        <a:rPr lang="en-CA" sz="1800" b="1" kern="1200" baseline="30000" dirty="0">
                          <a:solidFill>
                            <a:schemeClr val="bg1"/>
                          </a:solidFill>
                          <a:effectLst/>
                        </a:rPr>
                        <a:t>-1</a:t>
                      </a:r>
                      <a:r>
                        <a:rPr lang="en-CA" sz="1800" b="1" kern="1200" dirty="0">
                          <a:solidFill>
                            <a:schemeClr val="bg1"/>
                          </a:solidFill>
                          <a:effectLst/>
                        </a:rPr>
                        <a:t>)</a:t>
                      </a:r>
                      <a:r>
                        <a:rPr lang="en-CA" b="1" dirty="0">
                          <a:solidFill>
                            <a:schemeClr val="bg1"/>
                          </a:solidFill>
                        </a:rPr>
                        <a:t> </a:t>
                      </a:r>
                    </a:p>
                    <a:p>
                      <a:pPr algn="ctr"/>
                      <a:r>
                        <a:rPr lang="en-CA" b="1" dirty="0">
                          <a:solidFill>
                            <a:schemeClr val="bg1"/>
                          </a:solidFill>
                        </a:rPr>
                        <a:t>PC-CANS</a:t>
                      </a:r>
                    </a:p>
                  </a:txBody>
                  <a:tcPr/>
                </a:tc>
                <a:tc>
                  <a:txBody>
                    <a:bodyPr/>
                    <a:lstStyle/>
                    <a:p>
                      <a:pPr algn="ctr"/>
                      <a:r>
                        <a:rPr lang="en-CA" b="1" dirty="0">
                          <a:solidFill>
                            <a:schemeClr val="bg1"/>
                          </a:solidFill>
                        </a:rPr>
                        <a:t>Q</a:t>
                      </a:r>
                      <a:r>
                        <a:rPr lang="en-CA" b="1" baseline="-25000" dirty="0">
                          <a:solidFill>
                            <a:schemeClr val="bg1"/>
                          </a:solidFill>
                        </a:rPr>
                        <a:t>peak </a:t>
                      </a:r>
                      <a:r>
                        <a:rPr lang="en-CA" b="1" dirty="0">
                          <a:solidFill>
                            <a:schemeClr val="bg1"/>
                          </a:solidFill>
                        </a:rPr>
                        <a:t>(</a:t>
                      </a:r>
                      <a:r>
                        <a:rPr lang="en-CA" sz="1800" b="1" kern="1200" dirty="0">
                          <a:solidFill>
                            <a:schemeClr val="bg1"/>
                          </a:solidFill>
                          <a:effectLst/>
                        </a:rPr>
                        <a:t>Å</a:t>
                      </a:r>
                      <a:r>
                        <a:rPr lang="en-CA" sz="1800" b="1" kern="1200" baseline="30000" dirty="0">
                          <a:solidFill>
                            <a:schemeClr val="bg1"/>
                          </a:solidFill>
                          <a:effectLst/>
                        </a:rPr>
                        <a:t>-1</a:t>
                      </a:r>
                      <a:r>
                        <a:rPr lang="en-CA" sz="1800" b="1" kern="1200" dirty="0">
                          <a:solidFill>
                            <a:schemeClr val="bg1"/>
                          </a:solidFill>
                          <a:effectLst/>
                        </a:rPr>
                        <a:t>)</a:t>
                      </a:r>
                      <a:r>
                        <a:rPr lang="en-CA" b="1" dirty="0">
                          <a:solidFill>
                            <a:schemeClr val="bg1"/>
                          </a:solidFill>
                        </a:rPr>
                        <a:t> </a:t>
                      </a:r>
                    </a:p>
                    <a:p>
                      <a:pPr algn="ctr"/>
                      <a:r>
                        <a:rPr lang="en-CA" b="1" dirty="0">
                          <a:solidFill>
                            <a:schemeClr val="bg1"/>
                          </a:solidFill>
                        </a:rPr>
                        <a:t>Literature</a:t>
                      </a:r>
                    </a:p>
                  </a:txBody>
                  <a:tcPr/>
                </a:tc>
                <a:extLst>
                  <a:ext uri="{0D108BD9-81ED-4DB2-BD59-A6C34878D82A}">
                    <a16:rowId xmlns:a16="http://schemas.microsoft.com/office/drawing/2014/main" val="330336286"/>
                  </a:ext>
                </a:extLst>
              </a:tr>
              <a:tr h="370840">
                <a:tc>
                  <a:txBody>
                    <a:bodyPr/>
                    <a:lstStyle/>
                    <a:p>
                      <a:pPr algn="ctr"/>
                      <a:r>
                        <a:rPr lang="en-CA" dirty="0"/>
                        <a:t>1st</a:t>
                      </a:r>
                    </a:p>
                  </a:txBody>
                  <a:tcPr/>
                </a:tc>
                <a:tc>
                  <a:txBody>
                    <a:bodyPr/>
                    <a:lstStyle/>
                    <a:p>
                      <a:pPr algn="ctr"/>
                      <a:r>
                        <a:rPr lang="en-CA" dirty="0"/>
                        <a:t>0.1034</a:t>
                      </a:r>
                    </a:p>
                  </a:txBody>
                  <a:tcPr/>
                </a:tc>
                <a:tc>
                  <a:txBody>
                    <a:bodyPr/>
                    <a:lstStyle/>
                    <a:p>
                      <a:pPr algn="ctr"/>
                      <a:r>
                        <a:rPr lang="en-CA" dirty="0"/>
                        <a:t>0.1035</a:t>
                      </a:r>
                    </a:p>
                  </a:txBody>
                  <a:tcPr/>
                </a:tc>
                <a:tc>
                  <a:txBody>
                    <a:bodyPr/>
                    <a:lstStyle/>
                    <a:p>
                      <a:pPr algn="ctr"/>
                      <a:r>
                        <a:rPr lang="en-CA" dirty="0"/>
                        <a:t>0.1086</a:t>
                      </a:r>
                    </a:p>
                  </a:txBody>
                  <a:tcPr>
                    <a:lnR>
                      <a:noFill/>
                    </a:lnR>
                  </a:tcPr>
                </a:tc>
                <a:extLst>
                  <a:ext uri="{0D108BD9-81ED-4DB2-BD59-A6C34878D82A}">
                    <a16:rowId xmlns:a16="http://schemas.microsoft.com/office/drawing/2014/main" val="1525058869"/>
                  </a:ext>
                </a:extLst>
              </a:tr>
              <a:tr h="370840">
                <a:tc>
                  <a:txBody>
                    <a:bodyPr/>
                    <a:lstStyle/>
                    <a:p>
                      <a:pPr algn="ctr"/>
                      <a:r>
                        <a:rPr lang="en-CA" dirty="0"/>
                        <a:t>2nd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0.2029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0.2099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0.2154</a:t>
                      </a:r>
                    </a:p>
                  </a:txBody>
                  <a:tcPr/>
                </a:tc>
                <a:extLst>
                  <a:ext uri="{0D108BD9-81ED-4DB2-BD59-A6C34878D82A}">
                    <a16:rowId xmlns:a16="http://schemas.microsoft.com/office/drawing/2014/main" val="2592418728"/>
                  </a:ext>
                </a:extLst>
              </a:tr>
            </a:tbl>
          </a:graphicData>
        </a:graphic>
      </p:graphicFrame>
      <p:sp>
        <p:nvSpPr>
          <p:cNvPr id="3" name="TextBox 2">
            <a:extLst>
              <a:ext uri="{FF2B5EF4-FFF2-40B4-BE49-F238E27FC236}">
                <a16:creationId xmlns:a16="http://schemas.microsoft.com/office/drawing/2014/main" id="{C8F23C2E-A1A0-D9C1-0FCC-34218A5622C8}"/>
              </a:ext>
            </a:extLst>
          </p:cNvPr>
          <p:cNvSpPr txBox="1"/>
          <p:nvPr/>
        </p:nvSpPr>
        <p:spPr>
          <a:xfrm>
            <a:off x="0" y="6263014"/>
            <a:ext cx="538619" cy="369332"/>
          </a:xfrm>
          <a:prstGeom prst="rect">
            <a:avLst/>
          </a:prstGeom>
          <a:noFill/>
        </p:spPr>
        <p:txBody>
          <a:bodyPr wrap="square" rtlCol="0">
            <a:spAutoFit/>
          </a:bodyPr>
          <a:lstStyle/>
          <a:p>
            <a:r>
              <a:rPr lang="en-CA" dirty="0"/>
              <a:t>14</a:t>
            </a:r>
          </a:p>
        </p:txBody>
      </p:sp>
    </p:spTree>
    <p:extLst>
      <p:ext uri="{BB962C8B-B14F-4D97-AF65-F5344CB8AC3E}">
        <p14:creationId xmlns:p14="http://schemas.microsoft.com/office/powerpoint/2010/main" val="834539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F73CE-74B6-51DD-48D0-7D0E45310778}"/>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D9CD30C2-95C7-F98C-EEB6-8EB7D73BF3CC}"/>
              </a:ext>
            </a:extLst>
          </p:cNvPr>
          <p:cNvGrpSpPr/>
          <p:nvPr/>
        </p:nvGrpSpPr>
        <p:grpSpPr>
          <a:xfrm>
            <a:off x="783409" y="1394792"/>
            <a:ext cx="2616200" cy="2303005"/>
            <a:chOff x="783409" y="1394792"/>
            <a:chExt cx="2616200" cy="2303005"/>
          </a:xfrm>
        </p:grpSpPr>
        <p:pic>
          <p:nvPicPr>
            <p:cNvPr id="22" name="Picture 4">
              <a:extLst>
                <a:ext uri="{FF2B5EF4-FFF2-40B4-BE49-F238E27FC236}">
                  <a16:creationId xmlns:a16="http://schemas.microsoft.com/office/drawing/2014/main" id="{A536C20D-E3AE-05B9-0E96-A3554F8278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68009"/>
            <a:stretch/>
          </p:blipFill>
          <p:spPr bwMode="auto">
            <a:xfrm>
              <a:off x="783409" y="1503872"/>
              <a:ext cx="2616200" cy="219392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A0B14E8E-2772-9D4E-0441-2C830A42D0DD}"/>
                </a:ext>
              </a:extLst>
            </p:cNvPr>
            <p:cNvSpPr/>
            <p:nvPr/>
          </p:nvSpPr>
          <p:spPr>
            <a:xfrm>
              <a:off x="783409" y="1394792"/>
              <a:ext cx="150041" cy="28575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CA"/>
            </a:p>
          </p:txBody>
        </p:sp>
      </p:grpSp>
      <p:pic>
        <p:nvPicPr>
          <p:cNvPr id="4" name="Picture 24">
            <a:extLst>
              <a:ext uri="{FF2B5EF4-FFF2-40B4-BE49-F238E27FC236}">
                <a16:creationId xmlns:a16="http://schemas.microsoft.com/office/drawing/2014/main" id="{E931A4EF-7063-002E-2630-C4A1D2C93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430B4DB-9274-97D9-0ED2-1B282CA385C5}"/>
              </a:ext>
            </a:extLst>
          </p:cNvPr>
          <p:cNvPicPr>
            <a:picLocks noChangeAspect="1"/>
          </p:cNvPicPr>
          <p:nvPr/>
        </p:nvPicPr>
        <p:blipFill>
          <a:blip r:embed="rId4"/>
          <a:srcRect l="5983" t="3110" r="11795" b="3275"/>
          <a:stretch/>
        </p:blipFill>
        <p:spPr>
          <a:xfrm>
            <a:off x="8125011" y="1041911"/>
            <a:ext cx="3745627" cy="3264144"/>
          </a:xfrm>
          <a:prstGeom prst="rect">
            <a:avLst/>
          </a:prstGeom>
        </p:spPr>
      </p:pic>
      <p:pic>
        <p:nvPicPr>
          <p:cNvPr id="8" name="Picture 7">
            <a:extLst>
              <a:ext uri="{FF2B5EF4-FFF2-40B4-BE49-F238E27FC236}">
                <a16:creationId xmlns:a16="http://schemas.microsoft.com/office/drawing/2014/main" id="{2B072975-43BE-478A-99BC-28CE6A6B8CA9}"/>
              </a:ext>
            </a:extLst>
          </p:cNvPr>
          <p:cNvPicPr>
            <a:picLocks noChangeAspect="1"/>
          </p:cNvPicPr>
          <p:nvPr/>
        </p:nvPicPr>
        <p:blipFill>
          <a:blip r:embed="rId5"/>
          <a:srcRect l="6299" t="5306" r="11302" b="3298"/>
          <a:stretch/>
        </p:blipFill>
        <p:spPr>
          <a:xfrm>
            <a:off x="4232970" y="1092365"/>
            <a:ext cx="3726059" cy="3163236"/>
          </a:xfrm>
          <a:prstGeom prst="rect">
            <a:avLst/>
          </a:prstGeom>
        </p:spPr>
      </p:pic>
      <p:graphicFrame>
        <p:nvGraphicFramePr>
          <p:cNvPr id="3" name="Table 2">
            <a:extLst>
              <a:ext uri="{FF2B5EF4-FFF2-40B4-BE49-F238E27FC236}">
                <a16:creationId xmlns:a16="http://schemas.microsoft.com/office/drawing/2014/main" id="{5B1583F2-EA62-D54A-D52D-BAAA254B5CFF}"/>
              </a:ext>
            </a:extLst>
          </p:cNvPr>
          <p:cNvGraphicFramePr>
            <a:graphicFrameLocks noGrp="1"/>
          </p:cNvGraphicFramePr>
          <p:nvPr>
            <p:extLst>
              <p:ext uri="{D42A27DB-BD31-4B8C-83A1-F6EECF244321}">
                <p14:modId xmlns:p14="http://schemas.microsoft.com/office/powerpoint/2010/main" val="3369720844"/>
              </p:ext>
            </p:extLst>
          </p:nvPr>
        </p:nvGraphicFramePr>
        <p:xfrm>
          <a:off x="4718182" y="4383875"/>
          <a:ext cx="7115174" cy="1381760"/>
        </p:xfrm>
        <a:graphic>
          <a:graphicData uri="http://schemas.openxmlformats.org/drawingml/2006/table">
            <a:tbl>
              <a:tblPr firstRow="1" bandRow="1">
                <a:tableStyleId>{91EBBBCC-DAD2-459C-BE2E-F6DE35CF9A28}</a:tableStyleId>
              </a:tblPr>
              <a:tblGrid>
                <a:gridCol w="1615892">
                  <a:extLst>
                    <a:ext uri="{9D8B030D-6E8A-4147-A177-3AD203B41FA5}">
                      <a16:colId xmlns:a16="http://schemas.microsoft.com/office/drawing/2014/main" val="3838892680"/>
                    </a:ext>
                  </a:extLst>
                </a:gridCol>
                <a:gridCol w="1696687">
                  <a:extLst>
                    <a:ext uri="{9D8B030D-6E8A-4147-A177-3AD203B41FA5}">
                      <a16:colId xmlns:a16="http://schemas.microsoft.com/office/drawing/2014/main" val="2344644096"/>
                    </a:ext>
                  </a:extLst>
                </a:gridCol>
                <a:gridCol w="1615893">
                  <a:extLst>
                    <a:ext uri="{9D8B030D-6E8A-4147-A177-3AD203B41FA5}">
                      <a16:colId xmlns:a16="http://schemas.microsoft.com/office/drawing/2014/main" val="77807244"/>
                    </a:ext>
                  </a:extLst>
                </a:gridCol>
                <a:gridCol w="2186702">
                  <a:extLst>
                    <a:ext uri="{9D8B030D-6E8A-4147-A177-3AD203B41FA5}">
                      <a16:colId xmlns:a16="http://schemas.microsoft.com/office/drawing/2014/main" val="3879594662"/>
                    </a:ext>
                  </a:extLst>
                </a:gridCol>
              </a:tblGrid>
              <a:tr h="195313">
                <a:tc>
                  <a:txBody>
                    <a:bodyPr/>
                    <a:lstStyle/>
                    <a:p>
                      <a:pPr algn="ctr"/>
                      <a:r>
                        <a:rPr lang="en-CA" dirty="0">
                          <a:solidFill>
                            <a:schemeClr val="bg1"/>
                          </a:solidFill>
                        </a:rPr>
                        <a:t>Configuration</a:t>
                      </a:r>
                    </a:p>
                  </a:txBody>
                  <a:tcPr/>
                </a:tc>
                <a:tc>
                  <a:txBody>
                    <a:bodyPr/>
                    <a:lstStyle/>
                    <a:p>
                      <a:pPr algn="ctr"/>
                      <a:r>
                        <a:rPr lang="en-CA" dirty="0">
                          <a:solidFill>
                            <a:schemeClr val="bg1"/>
                          </a:solidFill>
                        </a:rPr>
                        <a:t>Bilayer </a:t>
                      </a:r>
                      <a:r>
                        <a:rPr lang="en-CA" b="1" dirty="0">
                          <a:solidFill>
                            <a:schemeClr val="bg1"/>
                          </a:solidFill>
                        </a:rPr>
                        <a:t>Thickness (</a:t>
                      </a:r>
                      <a:r>
                        <a:rPr lang="en-CA" sz="1800" b="1" kern="1200" dirty="0">
                          <a:solidFill>
                            <a:schemeClr val="bg1"/>
                          </a:solidFill>
                          <a:effectLst/>
                        </a:rPr>
                        <a:t>Å)</a:t>
                      </a:r>
                      <a:endParaRPr lang="en-CA" b="1" dirty="0">
                        <a:solidFill>
                          <a:schemeClr val="bg1"/>
                        </a:solidFill>
                      </a:endParaRPr>
                    </a:p>
                  </a:txBody>
                  <a:tcPr/>
                </a:tc>
                <a:tc>
                  <a:txBody>
                    <a:bodyPr/>
                    <a:lstStyle/>
                    <a:p>
                      <a:pPr algn="ctr"/>
                      <a:r>
                        <a:rPr lang="en-CA" b="1" dirty="0">
                          <a:solidFill>
                            <a:schemeClr val="bg1"/>
                          </a:solidFill>
                        </a:rPr>
                        <a:t>Measurement </a:t>
                      </a:r>
                    </a:p>
                    <a:p>
                      <a:pPr algn="ctr"/>
                      <a:r>
                        <a:rPr lang="en-CA" b="1" dirty="0">
                          <a:solidFill>
                            <a:schemeClr val="bg1"/>
                          </a:solidFill>
                        </a:rPr>
                        <a:t>Time</a:t>
                      </a:r>
                    </a:p>
                  </a:txBody>
                  <a:tcPr/>
                </a:tc>
                <a:tc>
                  <a:txBody>
                    <a:bodyPr/>
                    <a:lstStyle/>
                    <a:p>
                      <a:pPr algn="ctr"/>
                      <a:r>
                        <a:rPr lang="en-CA" b="1" dirty="0">
                          <a:solidFill>
                            <a:schemeClr val="bg1"/>
                          </a:solidFill>
                        </a:rPr>
                        <a:t>Literature Thickness (</a:t>
                      </a:r>
                      <a:r>
                        <a:rPr lang="en-CA" sz="1800" b="1" kern="1200" dirty="0">
                          <a:solidFill>
                            <a:schemeClr val="bg1"/>
                          </a:solidFill>
                          <a:effectLst/>
                        </a:rPr>
                        <a:t>Å)</a:t>
                      </a:r>
                      <a:r>
                        <a:rPr lang="en-CA" b="1" dirty="0">
                          <a:solidFill>
                            <a:schemeClr val="bg1"/>
                          </a:solidFill>
                        </a:rPr>
                        <a:t> </a:t>
                      </a:r>
                    </a:p>
                  </a:txBody>
                  <a:tcPr/>
                </a:tc>
                <a:extLst>
                  <a:ext uri="{0D108BD9-81ED-4DB2-BD59-A6C34878D82A}">
                    <a16:rowId xmlns:a16="http://schemas.microsoft.com/office/drawing/2014/main" val="330336286"/>
                  </a:ext>
                </a:extLst>
              </a:tr>
              <a:tr h="370840">
                <a:tc>
                  <a:txBody>
                    <a:bodyPr/>
                    <a:lstStyle/>
                    <a:p>
                      <a:r>
                        <a:rPr lang="en-CA" dirty="0"/>
                        <a:t>LOQ</a:t>
                      </a:r>
                    </a:p>
                  </a:txBody>
                  <a:tcPr/>
                </a:tc>
                <a:tc>
                  <a:txBody>
                    <a:bodyPr/>
                    <a:lstStyle/>
                    <a:p>
                      <a:pPr algn="ctr"/>
                      <a:r>
                        <a:rPr lang="en-CA" dirty="0"/>
                        <a:t>39.00 </a:t>
                      </a:r>
                      <a:r>
                        <a:rPr lang="en-CA" sz="1800" b="0" kern="1200" dirty="0">
                          <a:solidFill>
                            <a:schemeClr val="dk1"/>
                          </a:solidFill>
                          <a:effectLst/>
                        </a:rPr>
                        <a:t>± 0.08</a:t>
                      </a:r>
                      <a:endParaRPr lang="en-CA" dirty="0"/>
                    </a:p>
                  </a:txBody>
                  <a:tcPr/>
                </a:tc>
                <a:tc>
                  <a:txBody>
                    <a:bodyPr/>
                    <a:lstStyle/>
                    <a:p>
                      <a:pPr algn="ctr"/>
                      <a:r>
                        <a:rPr lang="en-CA" dirty="0"/>
                        <a:t>1 hour</a:t>
                      </a:r>
                    </a:p>
                  </a:txBody>
                  <a:tcPr/>
                </a:tc>
                <a:tc rowSpan="2">
                  <a:txBody>
                    <a:bodyPr/>
                    <a:lstStyle/>
                    <a:p>
                      <a:pPr algn="ctr"/>
                      <a:r>
                        <a:rPr lang="en-CA" dirty="0"/>
                        <a:t>39.1 </a:t>
                      </a:r>
                      <a:r>
                        <a:rPr lang="en-CA" sz="1800" b="0" kern="1200" dirty="0">
                          <a:solidFill>
                            <a:schemeClr val="dk1"/>
                          </a:solidFill>
                          <a:effectLst/>
                        </a:rPr>
                        <a:t>± 0.78</a:t>
                      </a:r>
                    </a:p>
                    <a:p>
                      <a:pPr algn="ctr"/>
                      <a:r>
                        <a:rPr lang="en-CA" sz="1800" b="0" kern="1200" dirty="0">
                          <a:solidFill>
                            <a:schemeClr val="dk1"/>
                          </a:solidFill>
                          <a:effectLst/>
                        </a:rPr>
                        <a:t>at 30 °C</a:t>
                      </a:r>
                      <a:endParaRPr lang="en-CA" dirty="0">
                        <a:latin typeface="Calibri (Body)"/>
                      </a:endParaRPr>
                    </a:p>
                  </a:txBody>
                  <a:tcPr>
                    <a:lnR>
                      <a:noFill/>
                    </a:lnR>
                  </a:tcPr>
                </a:tc>
                <a:extLst>
                  <a:ext uri="{0D108BD9-81ED-4DB2-BD59-A6C34878D82A}">
                    <a16:rowId xmlns:a16="http://schemas.microsoft.com/office/drawing/2014/main" val="1525058869"/>
                  </a:ext>
                </a:extLst>
              </a:tr>
              <a:tr h="370840">
                <a:tc>
                  <a:txBody>
                    <a:bodyPr/>
                    <a:lstStyle/>
                    <a:p>
                      <a:r>
                        <a:rPr lang="en-CA" dirty="0"/>
                        <a:t>PC-CANS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38.90 </a:t>
                      </a:r>
                      <a:r>
                        <a:rPr lang="en-CA" sz="1800" b="0" kern="1200" dirty="0">
                          <a:solidFill>
                            <a:schemeClr val="dk1"/>
                          </a:solidFill>
                          <a:effectLst/>
                        </a:rPr>
                        <a:t>±</a:t>
                      </a:r>
                      <a:r>
                        <a:rPr lang="en-CA" dirty="0"/>
                        <a:t> 0.12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6 hour</a:t>
                      </a:r>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dirty="0"/>
                    </a:p>
                  </a:txBody>
                  <a:tcPr/>
                </a:tc>
                <a:extLst>
                  <a:ext uri="{0D108BD9-81ED-4DB2-BD59-A6C34878D82A}">
                    <a16:rowId xmlns:a16="http://schemas.microsoft.com/office/drawing/2014/main" val="2592418728"/>
                  </a:ext>
                </a:extLst>
              </a:tr>
            </a:tbl>
          </a:graphicData>
        </a:graphic>
      </p:graphicFrame>
      <p:sp>
        <p:nvSpPr>
          <p:cNvPr id="5" name="TextBox 4">
            <a:extLst>
              <a:ext uri="{FF2B5EF4-FFF2-40B4-BE49-F238E27FC236}">
                <a16:creationId xmlns:a16="http://schemas.microsoft.com/office/drawing/2014/main" id="{B457B282-485B-8C07-1485-3C59F7C76D93}"/>
              </a:ext>
            </a:extLst>
          </p:cNvPr>
          <p:cNvSpPr txBox="1"/>
          <p:nvPr/>
        </p:nvSpPr>
        <p:spPr>
          <a:xfrm>
            <a:off x="525340" y="6201459"/>
            <a:ext cx="8276491" cy="430887"/>
          </a:xfrm>
          <a:prstGeom prst="rect">
            <a:avLst/>
          </a:prstGeom>
          <a:noFill/>
        </p:spPr>
        <p:txBody>
          <a:bodyPr wrap="square" rtlCol="0">
            <a:spAutoFit/>
          </a:bodyPr>
          <a:lstStyle/>
          <a:p>
            <a:r>
              <a:rPr lang="en-CA" sz="1100" b="0" i="0" dirty="0" err="1">
                <a:solidFill>
                  <a:srgbClr val="222222"/>
                </a:solidFill>
                <a:effectLst/>
                <a:latin typeface="Arial" panose="020B0604020202020204" pitchFamily="34" charset="0"/>
              </a:rPr>
              <a:t>Kučerka</a:t>
            </a:r>
            <a:r>
              <a:rPr lang="en-CA" sz="1100" b="0" i="0" dirty="0">
                <a:solidFill>
                  <a:srgbClr val="222222"/>
                </a:solidFill>
                <a:effectLst/>
                <a:latin typeface="Arial" panose="020B0604020202020204" pitchFamily="34" charset="0"/>
              </a:rPr>
              <a:t>, N., </a:t>
            </a:r>
            <a:r>
              <a:rPr lang="en-CA" sz="1100" b="0" i="0" dirty="0" err="1">
                <a:solidFill>
                  <a:srgbClr val="222222"/>
                </a:solidFill>
                <a:effectLst/>
                <a:latin typeface="Arial" panose="020B0604020202020204" pitchFamily="34" charset="0"/>
              </a:rPr>
              <a:t>Nieh</a:t>
            </a:r>
            <a:r>
              <a:rPr lang="en-CA" sz="1100" b="0" i="0" dirty="0">
                <a:solidFill>
                  <a:srgbClr val="222222"/>
                </a:solidFill>
                <a:effectLst/>
                <a:latin typeface="Arial" panose="020B0604020202020204" pitchFamily="34" charset="0"/>
              </a:rPr>
              <a:t>, M. P., &amp; </a:t>
            </a:r>
            <a:r>
              <a:rPr lang="en-CA" sz="1100" b="0" i="0" dirty="0" err="1">
                <a:solidFill>
                  <a:srgbClr val="222222"/>
                </a:solidFill>
                <a:effectLst/>
                <a:latin typeface="Arial" panose="020B0604020202020204" pitchFamily="34" charset="0"/>
              </a:rPr>
              <a:t>Katsaras</a:t>
            </a:r>
            <a:r>
              <a:rPr lang="en-CA" sz="1100" b="0" i="0" dirty="0">
                <a:solidFill>
                  <a:srgbClr val="222222"/>
                </a:solidFill>
                <a:effectLst/>
                <a:latin typeface="Arial" panose="020B0604020202020204" pitchFamily="34" charset="0"/>
              </a:rPr>
              <a:t>, J. (2011). Fluid phase lipid areas and bilayer thicknesses of commonly used phosphatidylcholines as a function of temperature. </a:t>
            </a:r>
            <a:r>
              <a:rPr lang="en-CA" sz="1100" b="0" i="1" dirty="0" err="1">
                <a:solidFill>
                  <a:srgbClr val="222222"/>
                </a:solidFill>
                <a:effectLst/>
                <a:latin typeface="Arial" panose="020B0604020202020204" pitchFamily="34" charset="0"/>
              </a:rPr>
              <a:t>Biochimica</a:t>
            </a:r>
            <a:r>
              <a:rPr lang="en-CA" sz="1100" b="0" i="1" dirty="0">
                <a:solidFill>
                  <a:srgbClr val="222222"/>
                </a:solidFill>
                <a:effectLst/>
                <a:latin typeface="Arial" panose="020B0604020202020204" pitchFamily="34" charset="0"/>
              </a:rPr>
              <a:t> et </a:t>
            </a:r>
            <a:r>
              <a:rPr lang="en-CA" sz="1100" b="0" i="1" dirty="0" err="1">
                <a:solidFill>
                  <a:srgbClr val="222222"/>
                </a:solidFill>
                <a:effectLst/>
                <a:latin typeface="Arial" panose="020B0604020202020204" pitchFamily="34" charset="0"/>
              </a:rPr>
              <a:t>Biophysica</a:t>
            </a:r>
            <a:r>
              <a:rPr lang="en-CA" sz="1100" b="0" i="1" dirty="0">
                <a:solidFill>
                  <a:srgbClr val="222222"/>
                </a:solidFill>
                <a:effectLst/>
                <a:latin typeface="Arial" panose="020B0604020202020204" pitchFamily="34" charset="0"/>
              </a:rPr>
              <a:t> Acta (BBA)-</a:t>
            </a:r>
            <a:r>
              <a:rPr lang="en-CA" sz="1100" b="0" i="1" dirty="0" err="1">
                <a:solidFill>
                  <a:srgbClr val="222222"/>
                </a:solidFill>
                <a:effectLst/>
                <a:latin typeface="Arial" panose="020B0604020202020204" pitchFamily="34" charset="0"/>
              </a:rPr>
              <a:t>Biomembranes</a:t>
            </a:r>
            <a:r>
              <a:rPr lang="en-CA" sz="1100" b="0" i="0" dirty="0">
                <a:solidFill>
                  <a:srgbClr val="222222"/>
                </a:solidFill>
                <a:effectLst/>
                <a:latin typeface="Arial" panose="020B0604020202020204" pitchFamily="34" charset="0"/>
              </a:rPr>
              <a:t>, </a:t>
            </a:r>
            <a:r>
              <a:rPr lang="en-CA" sz="1100" b="0" i="1" dirty="0">
                <a:solidFill>
                  <a:srgbClr val="222222"/>
                </a:solidFill>
                <a:effectLst/>
                <a:latin typeface="Arial" panose="020B0604020202020204" pitchFamily="34" charset="0"/>
              </a:rPr>
              <a:t>1808</a:t>
            </a:r>
            <a:r>
              <a:rPr lang="en-CA" sz="1100" b="0" i="0" dirty="0">
                <a:solidFill>
                  <a:srgbClr val="222222"/>
                </a:solidFill>
                <a:effectLst/>
                <a:latin typeface="Arial" panose="020B0604020202020204" pitchFamily="34" charset="0"/>
              </a:rPr>
              <a:t>(11), 2761-2771.</a:t>
            </a:r>
            <a:endParaRPr lang="en-CA" sz="1100" dirty="0"/>
          </a:p>
        </p:txBody>
      </p:sp>
      <p:sp>
        <p:nvSpPr>
          <p:cNvPr id="14" name="Arrow: Down 13">
            <a:extLst>
              <a:ext uri="{FF2B5EF4-FFF2-40B4-BE49-F238E27FC236}">
                <a16:creationId xmlns:a16="http://schemas.microsoft.com/office/drawing/2014/main" id="{C8825A84-4B22-6C95-0DA4-B1A3B2CE1A92}"/>
              </a:ext>
            </a:extLst>
          </p:cNvPr>
          <p:cNvSpPr/>
          <p:nvPr/>
        </p:nvSpPr>
        <p:spPr>
          <a:xfrm>
            <a:off x="2091509" y="3446750"/>
            <a:ext cx="371475" cy="62498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1622C2A9-AC2D-0624-B844-28349BB84490}"/>
              </a:ext>
            </a:extLst>
          </p:cNvPr>
          <p:cNvPicPr>
            <a:picLocks noChangeAspect="1"/>
          </p:cNvPicPr>
          <p:nvPr/>
        </p:nvPicPr>
        <p:blipFill>
          <a:blip r:embed="rId6"/>
          <a:stretch>
            <a:fillRect/>
          </a:stretch>
        </p:blipFill>
        <p:spPr>
          <a:xfrm>
            <a:off x="1334462" y="4422615"/>
            <a:ext cx="2065147" cy="1069287"/>
          </a:xfrm>
          <a:prstGeom prst="rect">
            <a:avLst/>
          </a:prstGeom>
        </p:spPr>
      </p:pic>
      <p:sp>
        <p:nvSpPr>
          <p:cNvPr id="26" name="Title 1">
            <a:extLst>
              <a:ext uri="{FF2B5EF4-FFF2-40B4-BE49-F238E27FC236}">
                <a16:creationId xmlns:a16="http://schemas.microsoft.com/office/drawing/2014/main" id="{6F911B91-2210-8970-BFDB-2ABFBF189B43}"/>
              </a:ext>
            </a:extLst>
          </p:cNvPr>
          <p:cNvSpPr txBox="1">
            <a:spLocks/>
          </p:cNvSpPr>
          <p:nvPr/>
        </p:nvSpPr>
        <p:spPr>
          <a:xfrm>
            <a:off x="525340" y="29731"/>
            <a:ext cx="10515600" cy="96902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t>Structural Analysis: Bilayer Thickness (15 mg/mL)</a:t>
            </a:r>
          </a:p>
        </p:txBody>
      </p:sp>
      <p:sp>
        <p:nvSpPr>
          <p:cNvPr id="7" name="TextBox 6">
            <a:extLst>
              <a:ext uri="{FF2B5EF4-FFF2-40B4-BE49-F238E27FC236}">
                <a16:creationId xmlns:a16="http://schemas.microsoft.com/office/drawing/2014/main" id="{9EA92CE1-C527-FD5A-D792-CF8EEB51D3D7}"/>
              </a:ext>
            </a:extLst>
          </p:cNvPr>
          <p:cNvSpPr txBox="1"/>
          <p:nvPr/>
        </p:nvSpPr>
        <p:spPr>
          <a:xfrm>
            <a:off x="0" y="6263014"/>
            <a:ext cx="538619" cy="369332"/>
          </a:xfrm>
          <a:prstGeom prst="rect">
            <a:avLst/>
          </a:prstGeom>
          <a:noFill/>
        </p:spPr>
        <p:txBody>
          <a:bodyPr wrap="square" rtlCol="0">
            <a:spAutoFit/>
          </a:bodyPr>
          <a:lstStyle/>
          <a:p>
            <a:r>
              <a:rPr lang="en-CA" dirty="0"/>
              <a:t>15</a:t>
            </a:r>
          </a:p>
        </p:txBody>
      </p:sp>
    </p:spTree>
    <p:extLst>
      <p:ext uri="{BB962C8B-B14F-4D97-AF65-F5344CB8AC3E}">
        <p14:creationId xmlns:p14="http://schemas.microsoft.com/office/powerpoint/2010/main" val="1456600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68595-0D95-CDCB-E32D-46F892E3F131}"/>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6B66156A-E9EC-F0AD-4D5E-7FBB40382F4F}"/>
              </a:ext>
            </a:extLst>
          </p:cNvPr>
          <p:cNvGrpSpPr/>
          <p:nvPr/>
        </p:nvGrpSpPr>
        <p:grpSpPr>
          <a:xfrm>
            <a:off x="783409" y="1394792"/>
            <a:ext cx="2616200" cy="2303005"/>
            <a:chOff x="783409" y="1394792"/>
            <a:chExt cx="2616200" cy="2303005"/>
          </a:xfrm>
        </p:grpSpPr>
        <p:pic>
          <p:nvPicPr>
            <p:cNvPr id="13" name="Picture 4">
              <a:extLst>
                <a:ext uri="{FF2B5EF4-FFF2-40B4-BE49-F238E27FC236}">
                  <a16:creationId xmlns:a16="http://schemas.microsoft.com/office/drawing/2014/main" id="{CD5FDD36-667E-0533-B417-C356604067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68009"/>
            <a:stretch/>
          </p:blipFill>
          <p:spPr bwMode="auto">
            <a:xfrm>
              <a:off x="783409" y="1503872"/>
              <a:ext cx="2616200" cy="21939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B95EE8A-4E9B-CE0A-0C67-AFF28057E4A6}"/>
                </a:ext>
              </a:extLst>
            </p:cNvPr>
            <p:cNvSpPr/>
            <p:nvPr/>
          </p:nvSpPr>
          <p:spPr>
            <a:xfrm>
              <a:off x="783409" y="1394792"/>
              <a:ext cx="150041" cy="28575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CA"/>
            </a:p>
          </p:txBody>
        </p:sp>
      </p:grpSp>
      <p:sp>
        <p:nvSpPr>
          <p:cNvPr id="2" name="Title 1">
            <a:extLst>
              <a:ext uri="{FF2B5EF4-FFF2-40B4-BE49-F238E27FC236}">
                <a16:creationId xmlns:a16="http://schemas.microsoft.com/office/drawing/2014/main" id="{BB93ABE4-B333-E038-9383-6C22C4E368DA}"/>
              </a:ext>
            </a:extLst>
          </p:cNvPr>
          <p:cNvSpPr>
            <a:spLocks noGrp="1"/>
          </p:cNvSpPr>
          <p:nvPr>
            <p:ph type="title"/>
          </p:nvPr>
        </p:nvSpPr>
        <p:spPr>
          <a:xfrm>
            <a:off x="525340" y="29731"/>
            <a:ext cx="10515600" cy="969029"/>
          </a:xfrm>
        </p:spPr>
        <p:txBody>
          <a:bodyPr>
            <a:normAutofit fontScale="90000"/>
          </a:bodyPr>
          <a:lstStyle/>
          <a:p>
            <a:r>
              <a:rPr lang="en-CA" sz="4000" b="1" dirty="0"/>
              <a:t>Structural Analysis: Bilayer Thickness cont. (5 mg/mL)</a:t>
            </a:r>
          </a:p>
        </p:txBody>
      </p:sp>
      <p:pic>
        <p:nvPicPr>
          <p:cNvPr id="4" name="Picture 24">
            <a:extLst>
              <a:ext uri="{FF2B5EF4-FFF2-40B4-BE49-F238E27FC236}">
                <a16:creationId xmlns:a16="http://schemas.microsoft.com/office/drawing/2014/main" id="{4FB43E1B-44BB-7E17-0837-5388A1536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18CB3B-EB28-2475-F2F2-8FE7F8FA666B}"/>
              </a:ext>
            </a:extLst>
          </p:cNvPr>
          <p:cNvPicPr>
            <a:picLocks noChangeAspect="1"/>
          </p:cNvPicPr>
          <p:nvPr/>
        </p:nvPicPr>
        <p:blipFill>
          <a:blip r:embed="rId4"/>
          <a:srcRect l="5772" t="5040" r="12006" b="4524"/>
          <a:stretch/>
        </p:blipFill>
        <p:spPr>
          <a:xfrm>
            <a:off x="4202881" y="1057473"/>
            <a:ext cx="3786238" cy="3187427"/>
          </a:xfrm>
          <a:prstGeom prst="rect">
            <a:avLst/>
          </a:prstGeom>
        </p:spPr>
      </p:pic>
      <p:pic>
        <p:nvPicPr>
          <p:cNvPr id="6" name="Picture 5">
            <a:extLst>
              <a:ext uri="{FF2B5EF4-FFF2-40B4-BE49-F238E27FC236}">
                <a16:creationId xmlns:a16="http://schemas.microsoft.com/office/drawing/2014/main" id="{1B4EBF29-DDE5-A2F9-6EA8-F06A1D33DF71}"/>
              </a:ext>
            </a:extLst>
          </p:cNvPr>
          <p:cNvPicPr>
            <a:picLocks noChangeAspect="1"/>
          </p:cNvPicPr>
          <p:nvPr/>
        </p:nvPicPr>
        <p:blipFill>
          <a:blip r:embed="rId5"/>
          <a:srcRect l="5182" t="4588" r="11382" b="3173"/>
          <a:stretch/>
        </p:blipFill>
        <p:spPr>
          <a:xfrm>
            <a:off x="8077201" y="1057473"/>
            <a:ext cx="3894954" cy="3295730"/>
          </a:xfrm>
          <a:prstGeom prst="rect">
            <a:avLst/>
          </a:prstGeom>
        </p:spPr>
      </p:pic>
      <p:sp>
        <p:nvSpPr>
          <p:cNvPr id="10" name="TextBox 9">
            <a:extLst>
              <a:ext uri="{FF2B5EF4-FFF2-40B4-BE49-F238E27FC236}">
                <a16:creationId xmlns:a16="http://schemas.microsoft.com/office/drawing/2014/main" id="{ABCC8250-9C4D-F29F-F4C2-5E3BFDF72428}"/>
              </a:ext>
            </a:extLst>
          </p:cNvPr>
          <p:cNvSpPr txBox="1"/>
          <p:nvPr/>
        </p:nvSpPr>
        <p:spPr>
          <a:xfrm>
            <a:off x="525340" y="6234812"/>
            <a:ext cx="8276491" cy="430887"/>
          </a:xfrm>
          <a:prstGeom prst="rect">
            <a:avLst/>
          </a:prstGeom>
          <a:noFill/>
        </p:spPr>
        <p:txBody>
          <a:bodyPr wrap="square" rtlCol="0">
            <a:spAutoFit/>
          </a:bodyPr>
          <a:lstStyle/>
          <a:p>
            <a:r>
              <a:rPr lang="en-CA" sz="1100" b="0" i="0" dirty="0" err="1">
                <a:solidFill>
                  <a:srgbClr val="222222"/>
                </a:solidFill>
                <a:effectLst/>
                <a:latin typeface="Arial" panose="020B0604020202020204" pitchFamily="34" charset="0"/>
              </a:rPr>
              <a:t>Kučerka</a:t>
            </a:r>
            <a:r>
              <a:rPr lang="en-CA" sz="1100" b="0" i="0" dirty="0">
                <a:solidFill>
                  <a:srgbClr val="222222"/>
                </a:solidFill>
                <a:effectLst/>
                <a:latin typeface="Arial" panose="020B0604020202020204" pitchFamily="34" charset="0"/>
              </a:rPr>
              <a:t>, N., </a:t>
            </a:r>
            <a:r>
              <a:rPr lang="en-CA" sz="1100" b="0" i="0" dirty="0" err="1">
                <a:solidFill>
                  <a:srgbClr val="222222"/>
                </a:solidFill>
                <a:effectLst/>
                <a:latin typeface="Arial" panose="020B0604020202020204" pitchFamily="34" charset="0"/>
              </a:rPr>
              <a:t>Nieh</a:t>
            </a:r>
            <a:r>
              <a:rPr lang="en-CA" sz="1100" b="0" i="0" dirty="0">
                <a:solidFill>
                  <a:srgbClr val="222222"/>
                </a:solidFill>
                <a:effectLst/>
                <a:latin typeface="Arial" panose="020B0604020202020204" pitchFamily="34" charset="0"/>
              </a:rPr>
              <a:t>, M. P., &amp; </a:t>
            </a:r>
            <a:r>
              <a:rPr lang="en-CA" sz="1100" b="0" i="0" dirty="0" err="1">
                <a:solidFill>
                  <a:srgbClr val="222222"/>
                </a:solidFill>
                <a:effectLst/>
                <a:latin typeface="Arial" panose="020B0604020202020204" pitchFamily="34" charset="0"/>
              </a:rPr>
              <a:t>Katsaras</a:t>
            </a:r>
            <a:r>
              <a:rPr lang="en-CA" sz="1100" b="0" i="0" dirty="0">
                <a:solidFill>
                  <a:srgbClr val="222222"/>
                </a:solidFill>
                <a:effectLst/>
                <a:latin typeface="Arial" panose="020B0604020202020204" pitchFamily="34" charset="0"/>
              </a:rPr>
              <a:t>, J. (2011). Fluid phase lipid areas and bilayer thicknesses of commonly used phosphatidylcholines as a function of temperature. </a:t>
            </a:r>
            <a:r>
              <a:rPr lang="en-CA" sz="1100" b="0" i="1" dirty="0" err="1">
                <a:solidFill>
                  <a:srgbClr val="222222"/>
                </a:solidFill>
                <a:effectLst/>
                <a:latin typeface="Arial" panose="020B0604020202020204" pitchFamily="34" charset="0"/>
              </a:rPr>
              <a:t>Biochimica</a:t>
            </a:r>
            <a:r>
              <a:rPr lang="en-CA" sz="1100" b="0" i="1" dirty="0">
                <a:solidFill>
                  <a:srgbClr val="222222"/>
                </a:solidFill>
                <a:effectLst/>
                <a:latin typeface="Arial" panose="020B0604020202020204" pitchFamily="34" charset="0"/>
              </a:rPr>
              <a:t> et </a:t>
            </a:r>
            <a:r>
              <a:rPr lang="en-CA" sz="1100" b="0" i="1" dirty="0" err="1">
                <a:solidFill>
                  <a:srgbClr val="222222"/>
                </a:solidFill>
                <a:effectLst/>
                <a:latin typeface="Arial" panose="020B0604020202020204" pitchFamily="34" charset="0"/>
              </a:rPr>
              <a:t>Biophysica</a:t>
            </a:r>
            <a:r>
              <a:rPr lang="en-CA" sz="1100" b="0" i="1" dirty="0">
                <a:solidFill>
                  <a:srgbClr val="222222"/>
                </a:solidFill>
                <a:effectLst/>
                <a:latin typeface="Arial" panose="020B0604020202020204" pitchFamily="34" charset="0"/>
              </a:rPr>
              <a:t> Acta (BBA)-</a:t>
            </a:r>
            <a:r>
              <a:rPr lang="en-CA" sz="1100" b="0" i="1" dirty="0" err="1">
                <a:solidFill>
                  <a:srgbClr val="222222"/>
                </a:solidFill>
                <a:effectLst/>
                <a:latin typeface="Arial" panose="020B0604020202020204" pitchFamily="34" charset="0"/>
              </a:rPr>
              <a:t>Biomembranes</a:t>
            </a:r>
            <a:r>
              <a:rPr lang="en-CA" sz="1100" b="0" i="0" dirty="0">
                <a:solidFill>
                  <a:srgbClr val="222222"/>
                </a:solidFill>
                <a:effectLst/>
                <a:latin typeface="Arial" panose="020B0604020202020204" pitchFamily="34" charset="0"/>
              </a:rPr>
              <a:t>, </a:t>
            </a:r>
            <a:r>
              <a:rPr lang="en-CA" sz="1100" b="0" i="1" dirty="0">
                <a:solidFill>
                  <a:srgbClr val="222222"/>
                </a:solidFill>
                <a:effectLst/>
                <a:latin typeface="Arial" panose="020B0604020202020204" pitchFamily="34" charset="0"/>
              </a:rPr>
              <a:t>1808</a:t>
            </a:r>
            <a:r>
              <a:rPr lang="en-CA" sz="1100" b="0" i="0" dirty="0">
                <a:solidFill>
                  <a:srgbClr val="222222"/>
                </a:solidFill>
                <a:effectLst/>
                <a:latin typeface="Arial" panose="020B0604020202020204" pitchFamily="34" charset="0"/>
              </a:rPr>
              <a:t>(11), 2761-2771.</a:t>
            </a:r>
            <a:endParaRPr lang="en-CA" sz="1100" dirty="0"/>
          </a:p>
        </p:txBody>
      </p:sp>
      <p:graphicFrame>
        <p:nvGraphicFramePr>
          <p:cNvPr id="12" name="Table 11">
            <a:extLst>
              <a:ext uri="{FF2B5EF4-FFF2-40B4-BE49-F238E27FC236}">
                <a16:creationId xmlns:a16="http://schemas.microsoft.com/office/drawing/2014/main" id="{1AC218E9-CB68-A99D-4621-B66195951922}"/>
              </a:ext>
            </a:extLst>
          </p:cNvPr>
          <p:cNvGraphicFramePr>
            <a:graphicFrameLocks noGrp="1"/>
          </p:cNvGraphicFramePr>
          <p:nvPr>
            <p:extLst>
              <p:ext uri="{D42A27DB-BD31-4B8C-83A1-F6EECF244321}">
                <p14:modId xmlns:p14="http://schemas.microsoft.com/office/powerpoint/2010/main" val="554893086"/>
              </p:ext>
            </p:extLst>
          </p:nvPr>
        </p:nvGraphicFramePr>
        <p:xfrm>
          <a:off x="4705350" y="4343678"/>
          <a:ext cx="7196046" cy="1381760"/>
        </p:xfrm>
        <a:graphic>
          <a:graphicData uri="http://schemas.openxmlformats.org/drawingml/2006/table">
            <a:tbl>
              <a:tblPr firstRow="1" bandRow="1">
                <a:tableStyleId>{91EBBBCC-DAD2-459C-BE2E-F6DE35CF9A28}</a:tableStyleId>
              </a:tblPr>
              <a:tblGrid>
                <a:gridCol w="1634258">
                  <a:extLst>
                    <a:ext uri="{9D8B030D-6E8A-4147-A177-3AD203B41FA5}">
                      <a16:colId xmlns:a16="http://schemas.microsoft.com/office/drawing/2014/main" val="3838892680"/>
                    </a:ext>
                  </a:extLst>
                </a:gridCol>
                <a:gridCol w="1715972">
                  <a:extLst>
                    <a:ext uri="{9D8B030D-6E8A-4147-A177-3AD203B41FA5}">
                      <a16:colId xmlns:a16="http://schemas.microsoft.com/office/drawing/2014/main" val="2344644096"/>
                    </a:ext>
                  </a:extLst>
                </a:gridCol>
                <a:gridCol w="1634259">
                  <a:extLst>
                    <a:ext uri="{9D8B030D-6E8A-4147-A177-3AD203B41FA5}">
                      <a16:colId xmlns:a16="http://schemas.microsoft.com/office/drawing/2014/main" val="77807244"/>
                    </a:ext>
                  </a:extLst>
                </a:gridCol>
                <a:gridCol w="2211557">
                  <a:extLst>
                    <a:ext uri="{9D8B030D-6E8A-4147-A177-3AD203B41FA5}">
                      <a16:colId xmlns:a16="http://schemas.microsoft.com/office/drawing/2014/main" val="3879594662"/>
                    </a:ext>
                  </a:extLst>
                </a:gridCol>
              </a:tblGrid>
              <a:tr h="296156">
                <a:tc>
                  <a:txBody>
                    <a:bodyPr/>
                    <a:lstStyle/>
                    <a:p>
                      <a:pPr algn="ctr"/>
                      <a:r>
                        <a:rPr lang="en-CA" dirty="0">
                          <a:solidFill>
                            <a:schemeClr val="bg1"/>
                          </a:solidFill>
                        </a:rPr>
                        <a:t>Configuration</a:t>
                      </a:r>
                    </a:p>
                  </a:txBody>
                  <a:tcPr/>
                </a:tc>
                <a:tc>
                  <a:txBody>
                    <a:bodyPr/>
                    <a:lstStyle/>
                    <a:p>
                      <a:pPr algn="ctr"/>
                      <a:r>
                        <a:rPr lang="en-CA" dirty="0">
                          <a:solidFill>
                            <a:schemeClr val="bg1"/>
                          </a:solidFill>
                        </a:rPr>
                        <a:t>Bilayer </a:t>
                      </a:r>
                      <a:r>
                        <a:rPr lang="en-CA" b="1" dirty="0">
                          <a:solidFill>
                            <a:schemeClr val="bg1"/>
                          </a:solidFill>
                        </a:rPr>
                        <a:t>Thickness (</a:t>
                      </a:r>
                      <a:r>
                        <a:rPr lang="en-CA" sz="1800" b="1" kern="1200" dirty="0">
                          <a:solidFill>
                            <a:schemeClr val="bg1"/>
                          </a:solidFill>
                          <a:effectLst/>
                        </a:rPr>
                        <a:t>Å)</a:t>
                      </a:r>
                      <a:endParaRPr lang="en-CA" b="1" dirty="0">
                        <a:solidFill>
                          <a:schemeClr val="bg1"/>
                        </a:solidFill>
                      </a:endParaRPr>
                    </a:p>
                  </a:txBody>
                  <a:tcPr/>
                </a:tc>
                <a:tc>
                  <a:txBody>
                    <a:bodyPr/>
                    <a:lstStyle/>
                    <a:p>
                      <a:pPr algn="ctr"/>
                      <a:r>
                        <a:rPr lang="en-CA" b="1" dirty="0">
                          <a:solidFill>
                            <a:schemeClr val="bg1"/>
                          </a:solidFill>
                        </a:rPr>
                        <a:t>Measurement </a:t>
                      </a:r>
                    </a:p>
                    <a:p>
                      <a:pPr algn="ctr"/>
                      <a:r>
                        <a:rPr lang="en-CA" b="1" dirty="0">
                          <a:solidFill>
                            <a:schemeClr val="bg1"/>
                          </a:solidFill>
                        </a:rPr>
                        <a:t>Time</a:t>
                      </a:r>
                    </a:p>
                  </a:txBody>
                  <a:tcPr/>
                </a:tc>
                <a:tc>
                  <a:txBody>
                    <a:bodyPr/>
                    <a:lstStyle/>
                    <a:p>
                      <a:pPr algn="ctr"/>
                      <a:r>
                        <a:rPr lang="en-CA" b="1" dirty="0">
                          <a:solidFill>
                            <a:schemeClr val="bg1"/>
                          </a:solidFill>
                        </a:rPr>
                        <a:t>Literature Thickness (</a:t>
                      </a:r>
                      <a:r>
                        <a:rPr lang="en-CA" sz="1800" b="1" kern="1200" dirty="0">
                          <a:solidFill>
                            <a:schemeClr val="bg1"/>
                          </a:solidFill>
                          <a:effectLst/>
                        </a:rPr>
                        <a:t>Å)</a:t>
                      </a:r>
                      <a:r>
                        <a:rPr lang="en-CA" b="1" dirty="0">
                          <a:solidFill>
                            <a:schemeClr val="bg1"/>
                          </a:solidFill>
                        </a:rPr>
                        <a:t> </a:t>
                      </a:r>
                    </a:p>
                  </a:txBody>
                  <a:tcPr/>
                </a:tc>
                <a:extLst>
                  <a:ext uri="{0D108BD9-81ED-4DB2-BD59-A6C34878D82A}">
                    <a16:rowId xmlns:a16="http://schemas.microsoft.com/office/drawing/2014/main" val="330336286"/>
                  </a:ext>
                </a:extLst>
              </a:tr>
              <a:tr h="370840">
                <a:tc>
                  <a:txBody>
                    <a:bodyPr/>
                    <a:lstStyle/>
                    <a:p>
                      <a:r>
                        <a:rPr lang="en-CA" dirty="0"/>
                        <a:t>LOQ</a:t>
                      </a:r>
                    </a:p>
                  </a:txBody>
                  <a:tcPr/>
                </a:tc>
                <a:tc>
                  <a:txBody>
                    <a:bodyPr/>
                    <a:lstStyle/>
                    <a:p>
                      <a:pPr algn="ctr"/>
                      <a:r>
                        <a:rPr lang="en-CA" dirty="0"/>
                        <a:t>39.16 </a:t>
                      </a:r>
                      <a:r>
                        <a:rPr lang="en-CA" sz="1800" b="0" kern="1200" dirty="0">
                          <a:solidFill>
                            <a:schemeClr val="dk1"/>
                          </a:solidFill>
                          <a:effectLst/>
                        </a:rPr>
                        <a:t>± 0.16</a:t>
                      </a:r>
                      <a:endParaRPr lang="en-CA" dirty="0"/>
                    </a:p>
                  </a:txBody>
                  <a:tcPr/>
                </a:tc>
                <a:tc>
                  <a:txBody>
                    <a:bodyPr/>
                    <a:lstStyle/>
                    <a:p>
                      <a:pPr algn="ctr"/>
                      <a:r>
                        <a:rPr lang="en-CA" dirty="0"/>
                        <a:t>1 hour</a:t>
                      </a:r>
                    </a:p>
                  </a:txBody>
                  <a:tcPr/>
                </a:tc>
                <a:tc rowSpan="2">
                  <a:txBody>
                    <a:bodyPr/>
                    <a:lstStyle/>
                    <a:p>
                      <a:pPr algn="ctr"/>
                      <a:r>
                        <a:rPr lang="en-CA" dirty="0"/>
                        <a:t>39.1 </a:t>
                      </a:r>
                      <a:r>
                        <a:rPr lang="en-CA" sz="1800" b="0" kern="1200" dirty="0">
                          <a:solidFill>
                            <a:schemeClr val="dk1"/>
                          </a:solidFill>
                          <a:effectLst/>
                        </a:rPr>
                        <a:t>± 0.78</a:t>
                      </a:r>
                    </a:p>
                    <a:p>
                      <a:pPr algn="ctr"/>
                      <a:r>
                        <a:rPr lang="en-CA" sz="1800" b="0" kern="1200" dirty="0">
                          <a:solidFill>
                            <a:schemeClr val="dk1"/>
                          </a:solidFill>
                          <a:effectLst/>
                        </a:rPr>
                        <a:t>at 30 °C</a:t>
                      </a:r>
                      <a:endParaRPr lang="en-CA" dirty="0">
                        <a:latin typeface="Calibri (Body)"/>
                      </a:endParaRPr>
                    </a:p>
                  </a:txBody>
                  <a:tcPr>
                    <a:lnR>
                      <a:noFill/>
                    </a:lnR>
                  </a:tcPr>
                </a:tc>
                <a:extLst>
                  <a:ext uri="{0D108BD9-81ED-4DB2-BD59-A6C34878D82A}">
                    <a16:rowId xmlns:a16="http://schemas.microsoft.com/office/drawing/2014/main" val="1525058869"/>
                  </a:ext>
                </a:extLst>
              </a:tr>
              <a:tr h="370840">
                <a:tc>
                  <a:txBody>
                    <a:bodyPr/>
                    <a:lstStyle/>
                    <a:p>
                      <a:r>
                        <a:rPr lang="en-CA" dirty="0"/>
                        <a:t>PC-CANS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38.94 </a:t>
                      </a:r>
                      <a:r>
                        <a:rPr lang="en-CA" sz="1800" b="0" kern="1200" dirty="0">
                          <a:solidFill>
                            <a:schemeClr val="dk1"/>
                          </a:solidFill>
                          <a:effectLst/>
                        </a:rPr>
                        <a:t>±</a:t>
                      </a:r>
                      <a:r>
                        <a:rPr lang="en-CA" dirty="0"/>
                        <a:t> 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6 hour</a:t>
                      </a:r>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dirty="0"/>
                    </a:p>
                  </a:txBody>
                  <a:tcPr/>
                </a:tc>
                <a:extLst>
                  <a:ext uri="{0D108BD9-81ED-4DB2-BD59-A6C34878D82A}">
                    <a16:rowId xmlns:a16="http://schemas.microsoft.com/office/drawing/2014/main" val="2592418728"/>
                  </a:ext>
                </a:extLst>
              </a:tr>
            </a:tbl>
          </a:graphicData>
        </a:graphic>
      </p:graphicFrame>
      <p:sp>
        <p:nvSpPr>
          <p:cNvPr id="14" name="Arrow: Down 13">
            <a:extLst>
              <a:ext uri="{FF2B5EF4-FFF2-40B4-BE49-F238E27FC236}">
                <a16:creationId xmlns:a16="http://schemas.microsoft.com/office/drawing/2014/main" id="{F05575B1-0FB7-A5C4-4B78-348C5376EBCF}"/>
              </a:ext>
            </a:extLst>
          </p:cNvPr>
          <p:cNvSpPr/>
          <p:nvPr/>
        </p:nvSpPr>
        <p:spPr>
          <a:xfrm>
            <a:off x="2091509" y="3446750"/>
            <a:ext cx="371475" cy="62498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pic>
        <p:nvPicPr>
          <p:cNvPr id="15" name="Picture 14">
            <a:extLst>
              <a:ext uri="{FF2B5EF4-FFF2-40B4-BE49-F238E27FC236}">
                <a16:creationId xmlns:a16="http://schemas.microsoft.com/office/drawing/2014/main" id="{959BBCC6-8BFE-CA45-4622-606CD0D5578B}"/>
              </a:ext>
            </a:extLst>
          </p:cNvPr>
          <p:cNvPicPr>
            <a:picLocks noChangeAspect="1"/>
          </p:cNvPicPr>
          <p:nvPr/>
        </p:nvPicPr>
        <p:blipFill>
          <a:blip r:embed="rId6"/>
          <a:stretch>
            <a:fillRect/>
          </a:stretch>
        </p:blipFill>
        <p:spPr>
          <a:xfrm>
            <a:off x="1334462" y="4422615"/>
            <a:ext cx="2065147" cy="1069287"/>
          </a:xfrm>
          <a:prstGeom prst="rect">
            <a:avLst/>
          </a:prstGeom>
        </p:spPr>
      </p:pic>
      <p:sp>
        <p:nvSpPr>
          <p:cNvPr id="7" name="TextBox 6">
            <a:extLst>
              <a:ext uri="{FF2B5EF4-FFF2-40B4-BE49-F238E27FC236}">
                <a16:creationId xmlns:a16="http://schemas.microsoft.com/office/drawing/2014/main" id="{C97619CB-22A0-E626-DEA5-4C47E2CCB867}"/>
              </a:ext>
            </a:extLst>
          </p:cNvPr>
          <p:cNvSpPr txBox="1"/>
          <p:nvPr/>
        </p:nvSpPr>
        <p:spPr>
          <a:xfrm>
            <a:off x="0" y="6263014"/>
            <a:ext cx="538619" cy="369332"/>
          </a:xfrm>
          <a:prstGeom prst="rect">
            <a:avLst/>
          </a:prstGeom>
          <a:noFill/>
        </p:spPr>
        <p:txBody>
          <a:bodyPr wrap="square" rtlCol="0">
            <a:spAutoFit/>
          </a:bodyPr>
          <a:lstStyle/>
          <a:p>
            <a:r>
              <a:rPr lang="en-CA" dirty="0"/>
              <a:t>16</a:t>
            </a:r>
          </a:p>
        </p:txBody>
      </p:sp>
    </p:spTree>
    <p:extLst>
      <p:ext uri="{BB962C8B-B14F-4D97-AF65-F5344CB8AC3E}">
        <p14:creationId xmlns:p14="http://schemas.microsoft.com/office/powerpoint/2010/main" val="2995570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A34B7-0A02-4BAC-558B-0F804A800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1E381-F698-D941-A6C2-CE51371D04EA}"/>
              </a:ext>
            </a:extLst>
          </p:cNvPr>
          <p:cNvSpPr>
            <a:spLocks noGrp="1"/>
          </p:cNvSpPr>
          <p:nvPr>
            <p:ph type="title"/>
          </p:nvPr>
        </p:nvSpPr>
        <p:spPr>
          <a:xfrm>
            <a:off x="314325" y="165100"/>
            <a:ext cx="4752975" cy="1325563"/>
          </a:xfrm>
        </p:spPr>
        <p:txBody>
          <a:bodyPr>
            <a:normAutofit/>
          </a:bodyPr>
          <a:lstStyle/>
          <a:p>
            <a:r>
              <a:rPr lang="en-CA" sz="3600" b="1" dirty="0"/>
              <a:t>Contrast Variation: Domain Monitoring</a:t>
            </a:r>
          </a:p>
        </p:txBody>
      </p:sp>
      <p:pic>
        <p:nvPicPr>
          <p:cNvPr id="4" name="Picture 24">
            <a:extLst>
              <a:ext uri="{FF2B5EF4-FFF2-40B4-BE49-F238E27FC236}">
                <a16:creationId xmlns:a16="http://schemas.microsoft.com/office/drawing/2014/main" id="{DD33E9DE-4C12-D72C-050F-3AC5B244B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FDFE7AC-6E94-9C86-0E2B-C0EEF08F75F2}"/>
              </a:ext>
            </a:extLst>
          </p:cNvPr>
          <p:cNvPicPr>
            <a:picLocks noChangeAspect="1"/>
          </p:cNvPicPr>
          <p:nvPr/>
        </p:nvPicPr>
        <p:blipFill>
          <a:blip r:embed="rId4"/>
          <a:stretch>
            <a:fillRect/>
          </a:stretch>
        </p:blipFill>
        <p:spPr>
          <a:xfrm>
            <a:off x="703907" y="1563124"/>
            <a:ext cx="4369190" cy="3265784"/>
          </a:xfrm>
          <a:prstGeom prst="rect">
            <a:avLst/>
          </a:prstGeom>
        </p:spPr>
      </p:pic>
      <p:pic>
        <p:nvPicPr>
          <p:cNvPr id="12" name="Picture 11">
            <a:extLst>
              <a:ext uri="{FF2B5EF4-FFF2-40B4-BE49-F238E27FC236}">
                <a16:creationId xmlns:a16="http://schemas.microsoft.com/office/drawing/2014/main" id="{B3415463-FCCA-5F60-B533-8D30755F86D2}"/>
              </a:ext>
            </a:extLst>
          </p:cNvPr>
          <p:cNvPicPr>
            <a:picLocks noChangeAspect="1"/>
          </p:cNvPicPr>
          <p:nvPr/>
        </p:nvPicPr>
        <p:blipFill>
          <a:blip r:embed="rId5"/>
          <a:srcRect l="6681" t="1528" r="11579" b="5020"/>
          <a:stretch/>
        </p:blipFill>
        <p:spPr>
          <a:xfrm>
            <a:off x="6844420" y="1502003"/>
            <a:ext cx="3815312" cy="3338682"/>
          </a:xfrm>
          <a:prstGeom prst="rect">
            <a:avLst/>
          </a:prstGeom>
        </p:spPr>
      </p:pic>
      <p:sp>
        <p:nvSpPr>
          <p:cNvPr id="3" name="Arrow: Right 2">
            <a:extLst>
              <a:ext uri="{FF2B5EF4-FFF2-40B4-BE49-F238E27FC236}">
                <a16:creationId xmlns:a16="http://schemas.microsoft.com/office/drawing/2014/main" id="{AC4234FA-4196-E617-04F7-FE5EFF24CCC6}"/>
              </a:ext>
            </a:extLst>
          </p:cNvPr>
          <p:cNvSpPr/>
          <p:nvPr/>
        </p:nvSpPr>
        <p:spPr>
          <a:xfrm>
            <a:off x="5372037" y="2630347"/>
            <a:ext cx="1091565" cy="6858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pic>
        <p:nvPicPr>
          <p:cNvPr id="4100" name="Picture 4">
            <a:extLst>
              <a:ext uri="{FF2B5EF4-FFF2-40B4-BE49-F238E27FC236}">
                <a16:creationId xmlns:a16="http://schemas.microsoft.com/office/drawing/2014/main" id="{A2B99E70-3F72-0599-6BA5-EFCB417BF3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357" t="34004" r="697" b="57370"/>
          <a:stretch/>
        </p:blipFill>
        <p:spPr bwMode="auto">
          <a:xfrm>
            <a:off x="5521919" y="189495"/>
            <a:ext cx="2775126" cy="5915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3EB0934-29F7-9AFC-E1A0-8E7AFF3874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585" t="34004" r="33469" b="57370"/>
          <a:stretch/>
        </p:blipFill>
        <p:spPr bwMode="auto">
          <a:xfrm>
            <a:off x="8518472" y="189496"/>
            <a:ext cx="2775126" cy="591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E40D81-1349-FCA0-8D93-A68258FFB96B}"/>
              </a:ext>
            </a:extLst>
          </p:cNvPr>
          <p:cNvSpPr txBox="1"/>
          <p:nvPr/>
        </p:nvSpPr>
        <p:spPr>
          <a:xfrm>
            <a:off x="5934075" y="800106"/>
            <a:ext cx="2038350" cy="646331"/>
          </a:xfrm>
          <a:prstGeom prst="rect">
            <a:avLst/>
          </a:prstGeom>
          <a:noFill/>
        </p:spPr>
        <p:txBody>
          <a:bodyPr wrap="square" rtlCol="0">
            <a:spAutoFit/>
          </a:bodyPr>
          <a:lstStyle/>
          <a:p>
            <a:pPr algn="ctr"/>
            <a:r>
              <a:rPr lang="en-CA" b="1" dirty="0"/>
              <a:t>Domains Present</a:t>
            </a:r>
          </a:p>
          <a:p>
            <a:pPr algn="ctr"/>
            <a:r>
              <a:rPr lang="en-CA" dirty="0"/>
              <a:t>(Neutron Contrast)</a:t>
            </a:r>
          </a:p>
        </p:txBody>
      </p:sp>
      <p:sp>
        <p:nvSpPr>
          <p:cNvPr id="9" name="TextBox 8">
            <a:extLst>
              <a:ext uri="{FF2B5EF4-FFF2-40B4-BE49-F238E27FC236}">
                <a16:creationId xmlns:a16="http://schemas.microsoft.com/office/drawing/2014/main" id="{B3106E2F-E22B-9DD6-7EAC-964BA889FF55}"/>
              </a:ext>
            </a:extLst>
          </p:cNvPr>
          <p:cNvSpPr txBox="1"/>
          <p:nvPr/>
        </p:nvSpPr>
        <p:spPr>
          <a:xfrm>
            <a:off x="8839200" y="818362"/>
            <a:ext cx="2357677" cy="646331"/>
          </a:xfrm>
          <a:prstGeom prst="rect">
            <a:avLst/>
          </a:prstGeom>
          <a:noFill/>
        </p:spPr>
        <p:txBody>
          <a:bodyPr wrap="square">
            <a:spAutoFit/>
          </a:bodyPr>
          <a:lstStyle/>
          <a:p>
            <a:pPr algn="ctr"/>
            <a:r>
              <a:rPr lang="en-CA" b="1" dirty="0"/>
              <a:t>Domains Melted</a:t>
            </a:r>
          </a:p>
          <a:p>
            <a:pPr algn="ctr"/>
            <a:r>
              <a:rPr lang="en-CA" dirty="0"/>
              <a:t>(No Neutron Contrast)</a:t>
            </a:r>
          </a:p>
        </p:txBody>
      </p:sp>
      <p:sp>
        <p:nvSpPr>
          <p:cNvPr id="10" name="TextBox 9">
            <a:extLst>
              <a:ext uri="{FF2B5EF4-FFF2-40B4-BE49-F238E27FC236}">
                <a16:creationId xmlns:a16="http://schemas.microsoft.com/office/drawing/2014/main" id="{8E5B7606-E588-A944-B15F-D10E91600830}"/>
              </a:ext>
            </a:extLst>
          </p:cNvPr>
          <p:cNvSpPr txBox="1"/>
          <p:nvPr/>
        </p:nvSpPr>
        <p:spPr>
          <a:xfrm>
            <a:off x="940392" y="6267783"/>
            <a:ext cx="7334250" cy="369332"/>
          </a:xfrm>
          <a:prstGeom prst="rect">
            <a:avLst/>
          </a:prstGeom>
          <a:noFill/>
        </p:spPr>
        <p:txBody>
          <a:bodyPr wrap="square" rtlCol="0">
            <a:spAutoFit/>
          </a:bodyPr>
          <a:lstStyle/>
          <a:p>
            <a:r>
              <a:rPr lang="en-CA" sz="600" b="0" i="0" dirty="0">
                <a:solidFill>
                  <a:srgbClr val="222222"/>
                </a:solidFill>
                <a:effectLst/>
                <a:latin typeface="Arial" panose="020B0604020202020204" pitchFamily="34" charset="0"/>
              </a:rPr>
              <a:t>Nickels, J. D., Chatterjee, S., Stanley, C. B., Qian, S., Cheng, X., Myles, D. A., ... &amp; </a:t>
            </a:r>
            <a:r>
              <a:rPr lang="en-CA" sz="600" b="0" i="0" dirty="0" err="1">
                <a:solidFill>
                  <a:srgbClr val="222222"/>
                </a:solidFill>
                <a:effectLst/>
                <a:latin typeface="Arial" panose="020B0604020202020204" pitchFamily="34" charset="0"/>
              </a:rPr>
              <a:t>Katsaras</a:t>
            </a:r>
            <a:r>
              <a:rPr lang="en-CA" sz="600" b="0" i="0" dirty="0">
                <a:solidFill>
                  <a:srgbClr val="222222"/>
                </a:solidFill>
                <a:effectLst/>
                <a:latin typeface="Arial" panose="020B0604020202020204" pitchFamily="34" charset="0"/>
              </a:rPr>
              <a:t>, J. (2017). The in vivo structure of biological membranes and evidence for lipid domains. </a:t>
            </a:r>
            <a:r>
              <a:rPr lang="en-CA" sz="600" b="0" i="1" dirty="0" err="1">
                <a:solidFill>
                  <a:srgbClr val="222222"/>
                </a:solidFill>
                <a:effectLst/>
                <a:latin typeface="Arial" panose="020B0604020202020204" pitchFamily="34" charset="0"/>
              </a:rPr>
              <a:t>PLoS</a:t>
            </a:r>
            <a:r>
              <a:rPr lang="en-CA" sz="600" b="0" i="1" dirty="0">
                <a:solidFill>
                  <a:srgbClr val="222222"/>
                </a:solidFill>
                <a:effectLst/>
                <a:latin typeface="Arial" panose="020B0604020202020204" pitchFamily="34" charset="0"/>
              </a:rPr>
              <a:t> biology</a:t>
            </a:r>
            <a:r>
              <a:rPr lang="en-CA" sz="600" b="0" i="0" dirty="0">
                <a:solidFill>
                  <a:srgbClr val="222222"/>
                </a:solidFill>
                <a:effectLst/>
                <a:latin typeface="Arial" panose="020B0604020202020204" pitchFamily="34" charset="0"/>
              </a:rPr>
              <a:t>, </a:t>
            </a:r>
            <a:r>
              <a:rPr lang="en-CA" sz="600" b="0" i="1" dirty="0">
                <a:solidFill>
                  <a:srgbClr val="222222"/>
                </a:solidFill>
                <a:effectLst/>
                <a:latin typeface="Arial" panose="020B0604020202020204" pitchFamily="34" charset="0"/>
              </a:rPr>
              <a:t>15</a:t>
            </a:r>
            <a:r>
              <a:rPr lang="en-CA" sz="600" b="0" i="0" dirty="0">
                <a:solidFill>
                  <a:srgbClr val="222222"/>
                </a:solidFill>
                <a:effectLst/>
                <a:latin typeface="Arial" panose="020B0604020202020204" pitchFamily="34" charset="0"/>
              </a:rPr>
              <a:t>(5), e2002214.</a:t>
            </a:r>
          </a:p>
          <a:p>
            <a:r>
              <a:rPr lang="en-CA" sz="600" b="0" i="0" dirty="0">
                <a:solidFill>
                  <a:srgbClr val="222222"/>
                </a:solidFill>
                <a:effectLst/>
                <a:latin typeface="Arial" panose="020B0604020202020204" pitchFamily="34" charset="0"/>
              </a:rPr>
              <a:t>DiPasquale, Mitchell, et al. "The antioxidant vitamin E as a membrane raft modulator: Tocopherols do not abolish lipid domains." </a:t>
            </a:r>
            <a:r>
              <a:rPr lang="en-CA" sz="600" b="0" i="1" dirty="0" err="1">
                <a:solidFill>
                  <a:srgbClr val="222222"/>
                </a:solidFill>
                <a:effectLst/>
                <a:latin typeface="Arial" panose="020B0604020202020204" pitchFamily="34" charset="0"/>
              </a:rPr>
              <a:t>Biochimica</a:t>
            </a:r>
            <a:r>
              <a:rPr lang="en-CA" sz="600" b="0" i="1" dirty="0">
                <a:solidFill>
                  <a:srgbClr val="222222"/>
                </a:solidFill>
                <a:effectLst/>
                <a:latin typeface="Arial" panose="020B0604020202020204" pitchFamily="34" charset="0"/>
              </a:rPr>
              <a:t> et </a:t>
            </a:r>
            <a:r>
              <a:rPr lang="en-CA" sz="600" b="0" i="1" dirty="0" err="1">
                <a:solidFill>
                  <a:srgbClr val="222222"/>
                </a:solidFill>
                <a:effectLst/>
                <a:latin typeface="Arial" panose="020B0604020202020204" pitchFamily="34" charset="0"/>
              </a:rPr>
              <a:t>Biophysica</a:t>
            </a:r>
            <a:r>
              <a:rPr lang="en-CA" sz="600" b="0" i="1" dirty="0">
                <a:solidFill>
                  <a:srgbClr val="222222"/>
                </a:solidFill>
                <a:effectLst/>
                <a:latin typeface="Arial" panose="020B0604020202020204" pitchFamily="34" charset="0"/>
              </a:rPr>
              <a:t> Acta (BBA)-</a:t>
            </a:r>
            <a:r>
              <a:rPr lang="en-CA" sz="600" b="0" i="1" dirty="0" err="1">
                <a:solidFill>
                  <a:srgbClr val="222222"/>
                </a:solidFill>
                <a:effectLst/>
                <a:latin typeface="Arial" panose="020B0604020202020204" pitchFamily="34" charset="0"/>
              </a:rPr>
              <a:t>Biomembranes</a:t>
            </a:r>
            <a:r>
              <a:rPr lang="en-CA" sz="600" b="0" i="0" dirty="0">
                <a:solidFill>
                  <a:srgbClr val="222222"/>
                </a:solidFill>
                <a:effectLst/>
                <a:latin typeface="Arial" panose="020B0604020202020204" pitchFamily="34" charset="0"/>
              </a:rPr>
              <a:t> 1862.8 (2020): 183189</a:t>
            </a:r>
            <a:endParaRPr lang="en-CA" sz="600" dirty="0"/>
          </a:p>
        </p:txBody>
      </p:sp>
      <p:graphicFrame>
        <p:nvGraphicFramePr>
          <p:cNvPr id="14" name="Table 13">
            <a:extLst>
              <a:ext uri="{FF2B5EF4-FFF2-40B4-BE49-F238E27FC236}">
                <a16:creationId xmlns:a16="http://schemas.microsoft.com/office/drawing/2014/main" id="{E5559883-63FA-24ED-E5FD-492437120847}"/>
              </a:ext>
            </a:extLst>
          </p:cNvPr>
          <p:cNvGraphicFramePr>
            <a:graphicFrameLocks noGrp="1"/>
          </p:cNvGraphicFramePr>
          <p:nvPr>
            <p:extLst>
              <p:ext uri="{D42A27DB-BD31-4B8C-83A1-F6EECF244321}">
                <p14:modId xmlns:p14="http://schemas.microsoft.com/office/powerpoint/2010/main" val="2735406730"/>
              </p:ext>
            </p:extLst>
          </p:nvPr>
        </p:nvGraphicFramePr>
        <p:xfrm>
          <a:off x="821219" y="4843151"/>
          <a:ext cx="5610224" cy="1214743"/>
        </p:xfrm>
        <a:graphic>
          <a:graphicData uri="http://schemas.openxmlformats.org/drawingml/2006/table">
            <a:tbl>
              <a:tblPr firstRow="1" bandRow="1">
                <a:tableStyleId>{91EBBBCC-DAD2-459C-BE2E-F6DE35CF9A28}</a:tableStyleId>
              </a:tblPr>
              <a:tblGrid>
                <a:gridCol w="1628774">
                  <a:extLst>
                    <a:ext uri="{9D8B030D-6E8A-4147-A177-3AD203B41FA5}">
                      <a16:colId xmlns:a16="http://schemas.microsoft.com/office/drawing/2014/main" val="3838892680"/>
                    </a:ext>
                  </a:extLst>
                </a:gridCol>
                <a:gridCol w="1676400">
                  <a:extLst>
                    <a:ext uri="{9D8B030D-6E8A-4147-A177-3AD203B41FA5}">
                      <a16:colId xmlns:a16="http://schemas.microsoft.com/office/drawing/2014/main" val="2344644096"/>
                    </a:ext>
                  </a:extLst>
                </a:gridCol>
                <a:gridCol w="2305050">
                  <a:extLst>
                    <a:ext uri="{9D8B030D-6E8A-4147-A177-3AD203B41FA5}">
                      <a16:colId xmlns:a16="http://schemas.microsoft.com/office/drawing/2014/main" val="77807244"/>
                    </a:ext>
                  </a:extLst>
                </a:gridCol>
              </a:tblGrid>
              <a:tr h="483223">
                <a:tc>
                  <a:txBody>
                    <a:bodyPr/>
                    <a:lstStyle/>
                    <a:p>
                      <a:pPr algn="ctr"/>
                      <a:r>
                        <a:rPr lang="en-CA" dirty="0">
                          <a:solidFill>
                            <a:schemeClr val="bg1"/>
                          </a:solidFill>
                        </a:rPr>
                        <a:t>Configuration</a:t>
                      </a:r>
                    </a:p>
                  </a:txBody>
                  <a:tcPr/>
                </a:tc>
                <a:tc>
                  <a:txBody>
                    <a:bodyPr/>
                    <a:lstStyle/>
                    <a:p>
                      <a:pPr algn="ctr"/>
                      <a:r>
                        <a:rPr lang="en-CA" sz="1800" b="1" i="1" kern="1200" dirty="0">
                          <a:solidFill>
                            <a:schemeClr val="lt1"/>
                          </a:solidFill>
                          <a:effectLst/>
                          <a:latin typeface="+mn-lt"/>
                          <a:ea typeface="+mn-ea"/>
                          <a:cs typeface="+mn-cs"/>
                        </a:rPr>
                        <a:t>T</a:t>
                      </a:r>
                      <a:r>
                        <a:rPr lang="en-CA" sz="1800" b="1" i="1" kern="1200" baseline="-25000" dirty="0">
                          <a:solidFill>
                            <a:schemeClr val="lt1"/>
                          </a:solidFill>
                          <a:effectLst/>
                          <a:latin typeface="+mn-lt"/>
                          <a:ea typeface="+mn-ea"/>
                          <a:cs typeface="+mn-cs"/>
                        </a:rPr>
                        <a:t>m</a:t>
                      </a:r>
                      <a:r>
                        <a:rPr lang="en-CA" sz="1800" b="1" i="0" kern="1200" dirty="0">
                          <a:solidFill>
                            <a:schemeClr val="lt1"/>
                          </a:solidFill>
                          <a:effectLst/>
                          <a:latin typeface="+mn-lt"/>
                          <a:ea typeface="+mn-ea"/>
                          <a:cs typeface="+mn-cs"/>
                        </a:rPr>
                        <a:t>(°C)</a:t>
                      </a:r>
                      <a:endParaRPr lang="en-CA" b="1" dirty="0">
                        <a:solidFill>
                          <a:schemeClr val="bg1"/>
                        </a:solidFill>
                      </a:endParaRPr>
                    </a:p>
                  </a:txBody>
                  <a:tcPr/>
                </a:tc>
                <a:tc>
                  <a:txBody>
                    <a:bodyPr/>
                    <a:lstStyle/>
                    <a:p>
                      <a:pPr algn="ctr"/>
                      <a:r>
                        <a:rPr lang="en-CA" b="1" dirty="0">
                          <a:solidFill>
                            <a:schemeClr val="bg1"/>
                          </a:solidFill>
                        </a:rPr>
                        <a:t>Measurement Time</a:t>
                      </a:r>
                    </a:p>
                  </a:txBody>
                  <a:tcPr/>
                </a:tc>
                <a:extLst>
                  <a:ext uri="{0D108BD9-81ED-4DB2-BD59-A6C34878D82A}">
                    <a16:rowId xmlns:a16="http://schemas.microsoft.com/office/drawing/2014/main" val="330336286"/>
                  </a:ext>
                </a:extLst>
              </a:tr>
              <a:tr h="237987">
                <a:tc>
                  <a:txBody>
                    <a:bodyPr/>
                    <a:lstStyle/>
                    <a:p>
                      <a:r>
                        <a:rPr lang="en-CA" dirty="0"/>
                        <a:t>LOQ</a:t>
                      </a:r>
                    </a:p>
                  </a:txBody>
                  <a:tcPr/>
                </a:tc>
                <a:tc>
                  <a:txBody>
                    <a:bodyPr/>
                    <a:lstStyle/>
                    <a:p>
                      <a:pPr algn="ctr"/>
                      <a:r>
                        <a:rPr lang="en-CA" dirty="0"/>
                        <a:t>23.81 </a:t>
                      </a:r>
                      <a:r>
                        <a:rPr lang="en-CA" sz="1800" b="0" kern="1200" dirty="0">
                          <a:solidFill>
                            <a:schemeClr val="dk1"/>
                          </a:solidFill>
                          <a:effectLst/>
                        </a:rPr>
                        <a:t>± 0.39</a:t>
                      </a:r>
                      <a:endParaRPr lang="en-CA" dirty="0"/>
                    </a:p>
                  </a:txBody>
                  <a:tcPr/>
                </a:tc>
                <a:tc>
                  <a:txBody>
                    <a:bodyPr/>
                    <a:lstStyle/>
                    <a:p>
                      <a:pPr algn="ctr"/>
                      <a:r>
                        <a:rPr lang="en-CA" dirty="0"/>
                        <a:t>1 hour / temp</a:t>
                      </a:r>
                    </a:p>
                  </a:txBody>
                  <a:tcPr/>
                </a:tc>
                <a:extLst>
                  <a:ext uri="{0D108BD9-81ED-4DB2-BD59-A6C34878D82A}">
                    <a16:rowId xmlns:a16="http://schemas.microsoft.com/office/drawing/2014/main" val="1525058869"/>
                  </a:ext>
                </a:extLst>
              </a:tr>
              <a:tr h="237987">
                <a:tc>
                  <a:txBody>
                    <a:bodyPr/>
                    <a:lstStyle/>
                    <a:p>
                      <a:r>
                        <a:rPr lang="en-CA" dirty="0"/>
                        <a:t>PC-CANS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24.93 </a:t>
                      </a:r>
                      <a:r>
                        <a:rPr lang="en-CA" sz="1800" b="0" kern="1200" dirty="0">
                          <a:solidFill>
                            <a:schemeClr val="dk1"/>
                          </a:solidFill>
                          <a:effectLst/>
                        </a:rPr>
                        <a:t>±</a:t>
                      </a:r>
                      <a:r>
                        <a:rPr lang="en-CA" dirty="0"/>
                        <a:t> 0.81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6 hour / temp</a:t>
                      </a:r>
                    </a:p>
                  </a:txBody>
                  <a:tcPr/>
                </a:tc>
                <a:extLst>
                  <a:ext uri="{0D108BD9-81ED-4DB2-BD59-A6C34878D82A}">
                    <a16:rowId xmlns:a16="http://schemas.microsoft.com/office/drawing/2014/main" val="2592418728"/>
                  </a:ext>
                </a:extLst>
              </a:tr>
            </a:tbl>
          </a:graphicData>
        </a:graphic>
      </p:graphicFrame>
      <p:sp>
        <p:nvSpPr>
          <p:cNvPr id="11" name="TextBox 10">
            <a:extLst>
              <a:ext uri="{FF2B5EF4-FFF2-40B4-BE49-F238E27FC236}">
                <a16:creationId xmlns:a16="http://schemas.microsoft.com/office/drawing/2014/main" id="{FD30C0FD-1B29-803F-8647-99F0295D261E}"/>
              </a:ext>
            </a:extLst>
          </p:cNvPr>
          <p:cNvSpPr txBox="1"/>
          <p:nvPr/>
        </p:nvSpPr>
        <p:spPr>
          <a:xfrm>
            <a:off x="0" y="6263014"/>
            <a:ext cx="538619" cy="369332"/>
          </a:xfrm>
          <a:prstGeom prst="rect">
            <a:avLst/>
          </a:prstGeom>
          <a:noFill/>
        </p:spPr>
        <p:txBody>
          <a:bodyPr wrap="square" rtlCol="0">
            <a:spAutoFit/>
          </a:bodyPr>
          <a:lstStyle/>
          <a:p>
            <a:r>
              <a:rPr lang="en-CA" dirty="0"/>
              <a:t>17</a:t>
            </a:r>
          </a:p>
        </p:txBody>
      </p:sp>
      <p:pic>
        <p:nvPicPr>
          <p:cNvPr id="15" name="Picture 14">
            <a:extLst>
              <a:ext uri="{FF2B5EF4-FFF2-40B4-BE49-F238E27FC236}">
                <a16:creationId xmlns:a16="http://schemas.microsoft.com/office/drawing/2014/main" id="{7D1BCFCD-0699-F072-BA68-A01D1B5FA1A2}"/>
              </a:ext>
            </a:extLst>
          </p:cNvPr>
          <p:cNvPicPr>
            <a:picLocks noChangeAspect="1"/>
          </p:cNvPicPr>
          <p:nvPr/>
        </p:nvPicPr>
        <p:blipFill>
          <a:blip r:embed="rId7"/>
          <a:stretch>
            <a:fillRect/>
          </a:stretch>
        </p:blipFill>
        <p:spPr>
          <a:xfrm>
            <a:off x="8171996" y="4895034"/>
            <a:ext cx="1646356" cy="917968"/>
          </a:xfrm>
          <a:prstGeom prst="rect">
            <a:avLst/>
          </a:prstGeom>
        </p:spPr>
      </p:pic>
    </p:spTree>
    <p:extLst>
      <p:ext uri="{BB962C8B-B14F-4D97-AF65-F5344CB8AC3E}">
        <p14:creationId xmlns:p14="http://schemas.microsoft.com/office/powerpoint/2010/main" val="631398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21484-1864-89E6-B5C2-62FEA8BF80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4AAA2-8427-7892-C251-8096D63DB046}"/>
              </a:ext>
            </a:extLst>
          </p:cNvPr>
          <p:cNvSpPr>
            <a:spLocks noGrp="1"/>
          </p:cNvSpPr>
          <p:nvPr>
            <p:ph type="title"/>
          </p:nvPr>
        </p:nvSpPr>
        <p:spPr/>
        <p:txBody>
          <a:bodyPr>
            <a:normAutofit/>
          </a:bodyPr>
          <a:lstStyle/>
          <a:p>
            <a:r>
              <a:rPr lang="en-CA" sz="3600" b="1" dirty="0"/>
              <a:t>In conclusion</a:t>
            </a:r>
          </a:p>
        </p:txBody>
      </p:sp>
      <p:sp>
        <p:nvSpPr>
          <p:cNvPr id="3" name="Content Placeholder 2">
            <a:extLst>
              <a:ext uri="{FF2B5EF4-FFF2-40B4-BE49-F238E27FC236}">
                <a16:creationId xmlns:a16="http://schemas.microsoft.com/office/drawing/2014/main" id="{33100AA1-2C81-A969-0B0C-A1E074E3B57E}"/>
              </a:ext>
            </a:extLst>
          </p:cNvPr>
          <p:cNvSpPr>
            <a:spLocks noGrp="1"/>
          </p:cNvSpPr>
          <p:nvPr>
            <p:ph idx="1"/>
          </p:nvPr>
        </p:nvSpPr>
        <p:spPr>
          <a:xfrm>
            <a:off x="838200" y="1600156"/>
            <a:ext cx="10515600" cy="4351338"/>
          </a:xfrm>
        </p:spPr>
        <p:txBody>
          <a:bodyPr/>
          <a:lstStyle/>
          <a:p>
            <a:r>
              <a:rPr lang="en-CA" dirty="0"/>
              <a:t>We were able to attain respectable data using a flux proposed for the SANS instrument for the PC-CANS</a:t>
            </a:r>
          </a:p>
          <a:p>
            <a:r>
              <a:rPr lang="en-CA" dirty="0"/>
              <a:t>Count times can be an issue for certain samples</a:t>
            </a:r>
          </a:p>
          <a:p>
            <a:pPr lvl="1"/>
            <a:r>
              <a:rPr lang="en-CA" dirty="0"/>
              <a:t>Viable option for stable samples that can withstand longer count times</a:t>
            </a:r>
          </a:p>
          <a:p>
            <a:r>
              <a:rPr lang="en-CA" dirty="0"/>
              <a:t>Was to emulate initial stages of a SANS instrument</a:t>
            </a:r>
          </a:p>
          <a:p>
            <a:pPr lvl="1"/>
            <a:r>
              <a:rPr lang="en-CA" dirty="0"/>
              <a:t>Upgrades and advances in technology can help increase performance</a:t>
            </a:r>
          </a:p>
          <a:p>
            <a:pPr lvl="1"/>
            <a:r>
              <a:rPr lang="en-CA" dirty="0"/>
              <a:t>Techniques to optimize count time can be also introduced</a:t>
            </a:r>
          </a:p>
          <a:p>
            <a:endParaRPr lang="en-CA" dirty="0"/>
          </a:p>
          <a:p>
            <a:endParaRPr lang="en-CA" dirty="0"/>
          </a:p>
        </p:txBody>
      </p:sp>
      <p:pic>
        <p:nvPicPr>
          <p:cNvPr id="4" name="Picture 24">
            <a:extLst>
              <a:ext uri="{FF2B5EF4-FFF2-40B4-BE49-F238E27FC236}">
                <a16:creationId xmlns:a16="http://schemas.microsoft.com/office/drawing/2014/main" id="{9EF7EA90-E640-7AAD-EA9E-22D90C903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92CE2F-9CD5-1177-6F06-583B4A3385C1}"/>
              </a:ext>
            </a:extLst>
          </p:cNvPr>
          <p:cNvSpPr txBox="1"/>
          <p:nvPr/>
        </p:nvSpPr>
        <p:spPr>
          <a:xfrm>
            <a:off x="0" y="6263014"/>
            <a:ext cx="538619" cy="369332"/>
          </a:xfrm>
          <a:prstGeom prst="rect">
            <a:avLst/>
          </a:prstGeom>
          <a:noFill/>
        </p:spPr>
        <p:txBody>
          <a:bodyPr wrap="square" rtlCol="0">
            <a:spAutoFit/>
          </a:bodyPr>
          <a:lstStyle/>
          <a:p>
            <a:r>
              <a:rPr lang="en-CA" dirty="0"/>
              <a:t>18</a:t>
            </a:r>
          </a:p>
        </p:txBody>
      </p:sp>
    </p:spTree>
    <p:extLst>
      <p:ext uri="{BB962C8B-B14F-4D97-AF65-F5344CB8AC3E}">
        <p14:creationId xmlns:p14="http://schemas.microsoft.com/office/powerpoint/2010/main" val="905562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831CE-33D8-B08A-DC37-24163FF140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B00332-E8AD-0C88-1F55-9ECC078DA89C}"/>
              </a:ext>
            </a:extLst>
          </p:cNvPr>
          <p:cNvSpPr>
            <a:spLocks noGrp="1"/>
          </p:cNvSpPr>
          <p:nvPr>
            <p:ph type="title"/>
          </p:nvPr>
        </p:nvSpPr>
        <p:spPr>
          <a:xfrm>
            <a:off x="350973" y="-35971"/>
            <a:ext cx="10515600" cy="1325563"/>
          </a:xfrm>
        </p:spPr>
        <p:txBody>
          <a:bodyPr>
            <a:normAutofit/>
          </a:bodyPr>
          <a:lstStyle/>
          <a:p>
            <a:r>
              <a:rPr lang="en-CA" sz="4000" dirty="0"/>
              <a:t>Acknowledgement</a:t>
            </a:r>
          </a:p>
        </p:txBody>
      </p:sp>
      <p:pic>
        <p:nvPicPr>
          <p:cNvPr id="4" name="Picture 24">
            <a:extLst>
              <a:ext uri="{FF2B5EF4-FFF2-40B4-BE49-F238E27FC236}">
                <a16:creationId xmlns:a16="http://schemas.microsoft.com/office/drawing/2014/main" id="{66DB8305-4E9E-3112-FD44-31BBB7B4E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rawing&#10;&#10;Description automatically generated">
            <a:extLst>
              <a:ext uri="{FF2B5EF4-FFF2-40B4-BE49-F238E27FC236}">
                <a16:creationId xmlns:a16="http://schemas.microsoft.com/office/drawing/2014/main" id="{332D4C28-2ECB-222B-B754-17002366E3D6}"/>
              </a:ext>
            </a:extLst>
          </p:cNvPr>
          <p:cNvPicPr>
            <a:picLocks noChangeAspect="1"/>
          </p:cNvPicPr>
          <p:nvPr/>
        </p:nvPicPr>
        <p:blipFill>
          <a:blip r:embed="rId4"/>
          <a:stretch>
            <a:fillRect/>
          </a:stretch>
        </p:blipFill>
        <p:spPr>
          <a:xfrm>
            <a:off x="8635279" y="4223079"/>
            <a:ext cx="3163107" cy="571679"/>
          </a:xfrm>
          <a:prstGeom prst="rect">
            <a:avLst/>
          </a:prstGeom>
        </p:spPr>
      </p:pic>
      <p:pic>
        <p:nvPicPr>
          <p:cNvPr id="1026" name="Picture 2" descr="ISIS Deuteration Facility – DEUNET">
            <a:extLst>
              <a:ext uri="{FF2B5EF4-FFF2-40B4-BE49-F238E27FC236}">
                <a16:creationId xmlns:a16="http://schemas.microsoft.com/office/drawing/2014/main" id="{C6EF9E22-E324-4A49-1789-B1D45D986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23" y="3954443"/>
            <a:ext cx="3166814" cy="15883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standing on an ice rink&#10;&#10;Description automatically generated">
            <a:extLst>
              <a:ext uri="{FF2B5EF4-FFF2-40B4-BE49-F238E27FC236}">
                <a16:creationId xmlns:a16="http://schemas.microsoft.com/office/drawing/2014/main" id="{022C30B9-6DAE-4CE0-4751-BA386E02BF57}"/>
              </a:ext>
            </a:extLst>
          </p:cNvPr>
          <p:cNvPicPr>
            <a:picLocks noChangeAspect="1"/>
          </p:cNvPicPr>
          <p:nvPr/>
        </p:nvPicPr>
        <p:blipFill>
          <a:blip r:embed="rId6"/>
          <a:srcRect t="20791" r="11338" b="8199"/>
          <a:stretch/>
        </p:blipFill>
        <p:spPr>
          <a:xfrm>
            <a:off x="6003522" y="376884"/>
            <a:ext cx="5195489" cy="3120817"/>
          </a:xfrm>
          <a:prstGeom prst="rect">
            <a:avLst/>
          </a:prstGeom>
        </p:spPr>
      </p:pic>
      <p:pic>
        <p:nvPicPr>
          <p:cNvPr id="2054" name="Picture 6" descr="ISIS Dr Stephen King">
            <a:extLst>
              <a:ext uri="{FF2B5EF4-FFF2-40B4-BE49-F238E27FC236}">
                <a16:creationId xmlns:a16="http://schemas.microsoft.com/office/drawing/2014/main" id="{CFE4340B-888C-7B94-C00D-859110587C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3078"/>
          <a:stretch/>
        </p:blipFill>
        <p:spPr bwMode="auto">
          <a:xfrm>
            <a:off x="3588752" y="3724183"/>
            <a:ext cx="1465258" cy="20488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7CD53D6-812F-4D25-1ECD-4357AEAF4744}"/>
              </a:ext>
            </a:extLst>
          </p:cNvPr>
          <p:cNvSpPr txBox="1"/>
          <p:nvPr/>
        </p:nvSpPr>
        <p:spPr>
          <a:xfrm>
            <a:off x="8001470" y="3585111"/>
            <a:ext cx="2239108" cy="369332"/>
          </a:xfrm>
          <a:prstGeom prst="rect">
            <a:avLst/>
          </a:prstGeom>
          <a:noFill/>
        </p:spPr>
        <p:txBody>
          <a:bodyPr wrap="square" rtlCol="0">
            <a:spAutoFit/>
          </a:bodyPr>
          <a:lstStyle/>
          <a:p>
            <a:r>
              <a:rPr lang="en-CA" b="1" dirty="0"/>
              <a:t>LABR Group</a:t>
            </a:r>
          </a:p>
        </p:txBody>
      </p:sp>
      <p:sp>
        <p:nvSpPr>
          <p:cNvPr id="16" name="TextBox 15">
            <a:extLst>
              <a:ext uri="{FF2B5EF4-FFF2-40B4-BE49-F238E27FC236}">
                <a16:creationId xmlns:a16="http://schemas.microsoft.com/office/drawing/2014/main" id="{3E80E6FF-7D7A-FD9E-9CF9-C333637B5898}"/>
              </a:ext>
            </a:extLst>
          </p:cNvPr>
          <p:cNvSpPr txBox="1"/>
          <p:nvPr/>
        </p:nvSpPr>
        <p:spPr>
          <a:xfrm>
            <a:off x="3385337" y="5804067"/>
            <a:ext cx="2790293" cy="369332"/>
          </a:xfrm>
          <a:prstGeom prst="rect">
            <a:avLst/>
          </a:prstGeom>
          <a:noFill/>
        </p:spPr>
        <p:txBody>
          <a:bodyPr wrap="square" rtlCol="0">
            <a:spAutoFit/>
          </a:bodyPr>
          <a:lstStyle/>
          <a:p>
            <a:r>
              <a:rPr lang="en-CA" b="1" dirty="0"/>
              <a:t>Dr. Stephen King</a:t>
            </a:r>
          </a:p>
        </p:txBody>
      </p:sp>
      <p:sp>
        <p:nvSpPr>
          <p:cNvPr id="17" name="TextBox 16">
            <a:extLst>
              <a:ext uri="{FF2B5EF4-FFF2-40B4-BE49-F238E27FC236}">
                <a16:creationId xmlns:a16="http://schemas.microsoft.com/office/drawing/2014/main" id="{70273F45-42F8-6967-0827-0F96E302AAA5}"/>
              </a:ext>
            </a:extLst>
          </p:cNvPr>
          <p:cNvSpPr txBox="1"/>
          <p:nvPr/>
        </p:nvSpPr>
        <p:spPr>
          <a:xfrm>
            <a:off x="465091" y="978647"/>
            <a:ext cx="5154095" cy="2308324"/>
          </a:xfrm>
          <a:prstGeom prst="rect">
            <a:avLst/>
          </a:prstGeom>
          <a:noFill/>
        </p:spPr>
        <p:txBody>
          <a:bodyPr wrap="square" rtlCol="0">
            <a:spAutoFit/>
          </a:bodyPr>
          <a:lstStyle/>
          <a:p>
            <a:pPr marL="285750" indent="-285750">
              <a:buFont typeface="Arial" panose="020B0604020202020204" pitchFamily="34" charset="0"/>
              <a:buChar char="•"/>
            </a:pPr>
            <a:r>
              <a:rPr lang="en-CA" sz="2400" dirty="0"/>
              <a:t>Dr. Drew Marquart</a:t>
            </a:r>
          </a:p>
          <a:p>
            <a:pPr marL="285750" indent="-285750">
              <a:buFont typeface="Arial" panose="020B0604020202020204" pitchFamily="34" charset="0"/>
              <a:buChar char="•"/>
            </a:pPr>
            <a:r>
              <a:rPr lang="en-CA" sz="2400" dirty="0"/>
              <a:t>Stuart Castillo</a:t>
            </a:r>
          </a:p>
          <a:p>
            <a:pPr marL="285750" indent="-285750">
              <a:buFont typeface="Arial" panose="020B0604020202020204" pitchFamily="34" charset="0"/>
              <a:buChar char="•"/>
            </a:pPr>
            <a:r>
              <a:rPr lang="en-CA" sz="2400" dirty="0"/>
              <a:t>Dr. Stephen King and the ISIS SANS team</a:t>
            </a:r>
          </a:p>
          <a:p>
            <a:pPr marL="285750" indent="-285750">
              <a:buFont typeface="Arial" panose="020B0604020202020204" pitchFamily="34" charset="0"/>
              <a:buChar char="•"/>
            </a:pPr>
            <a:r>
              <a:rPr lang="en-CA" sz="2400" dirty="0"/>
              <a:t>All those involved with the Canadian CANS initiative</a:t>
            </a:r>
          </a:p>
        </p:txBody>
      </p:sp>
      <p:pic>
        <p:nvPicPr>
          <p:cNvPr id="19" name="Picture 18">
            <a:extLst>
              <a:ext uri="{FF2B5EF4-FFF2-40B4-BE49-F238E27FC236}">
                <a16:creationId xmlns:a16="http://schemas.microsoft.com/office/drawing/2014/main" id="{98EE7E23-5381-BF1F-A4BF-55ED38404C6C}"/>
              </a:ext>
            </a:extLst>
          </p:cNvPr>
          <p:cNvPicPr>
            <a:picLocks noChangeAspect="1"/>
          </p:cNvPicPr>
          <p:nvPr/>
        </p:nvPicPr>
        <p:blipFill>
          <a:blip r:embed="rId8"/>
          <a:stretch>
            <a:fillRect/>
          </a:stretch>
        </p:blipFill>
        <p:spPr>
          <a:xfrm>
            <a:off x="5325195" y="4181549"/>
            <a:ext cx="3038899" cy="943107"/>
          </a:xfrm>
          <a:prstGeom prst="rect">
            <a:avLst/>
          </a:prstGeom>
        </p:spPr>
      </p:pic>
      <p:sp>
        <p:nvSpPr>
          <p:cNvPr id="20" name="TextBox 19">
            <a:extLst>
              <a:ext uri="{FF2B5EF4-FFF2-40B4-BE49-F238E27FC236}">
                <a16:creationId xmlns:a16="http://schemas.microsoft.com/office/drawing/2014/main" id="{138ECA3B-D6CD-58E5-55EC-53F23B0D3193}"/>
              </a:ext>
            </a:extLst>
          </p:cNvPr>
          <p:cNvSpPr txBox="1"/>
          <p:nvPr/>
        </p:nvSpPr>
        <p:spPr>
          <a:xfrm>
            <a:off x="5613650" y="5107036"/>
            <a:ext cx="2565400" cy="523220"/>
          </a:xfrm>
          <a:prstGeom prst="rect">
            <a:avLst/>
          </a:prstGeom>
          <a:noFill/>
        </p:spPr>
        <p:txBody>
          <a:bodyPr wrap="square" rtlCol="0">
            <a:spAutoFit/>
          </a:bodyPr>
          <a:lstStyle/>
          <a:p>
            <a:pPr algn="ctr"/>
            <a:r>
              <a:rPr lang="en-CA" sz="1400" b="1" dirty="0">
                <a:solidFill>
                  <a:srgbClr val="2E2D62"/>
                </a:solidFill>
              </a:rPr>
              <a:t>International Science Partnership Fund</a:t>
            </a:r>
          </a:p>
        </p:txBody>
      </p:sp>
      <p:pic>
        <p:nvPicPr>
          <p:cNvPr id="2058" name="Picture 10" descr="Engineering Research Council ...">
            <a:extLst>
              <a:ext uri="{FF2B5EF4-FFF2-40B4-BE49-F238E27FC236}">
                <a16:creationId xmlns:a16="http://schemas.microsoft.com/office/drawing/2014/main" id="{82874BC3-98D2-5ADB-53D8-A443EBF071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4071" y="4918239"/>
            <a:ext cx="1964940" cy="8421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E5FD8C-6088-F9C3-D98D-0C58899933C7}"/>
              </a:ext>
            </a:extLst>
          </p:cNvPr>
          <p:cNvSpPr txBox="1"/>
          <p:nvPr/>
        </p:nvSpPr>
        <p:spPr>
          <a:xfrm>
            <a:off x="0" y="6263014"/>
            <a:ext cx="538619" cy="369332"/>
          </a:xfrm>
          <a:prstGeom prst="rect">
            <a:avLst/>
          </a:prstGeom>
          <a:noFill/>
        </p:spPr>
        <p:txBody>
          <a:bodyPr wrap="square" rtlCol="0">
            <a:spAutoFit/>
          </a:bodyPr>
          <a:lstStyle/>
          <a:p>
            <a:r>
              <a:rPr lang="en-CA" dirty="0"/>
              <a:t>19</a:t>
            </a:r>
          </a:p>
        </p:txBody>
      </p:sp>
    </p:spTree>
    <p:extLst>
      <p:ext uri="{BB962C8B-B14F-4D97-AF65-F5344CB8AC3E}">
        <p14:creationId xmlns:p14="http://schemas.microsoft.com/office/powerpoint/2010/main" val="3565504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microscope cartoon vector object 4557485 Vector Art at Vecteezy">
            <a:extLst>
              <a:ext uri="{FF2B5EF4-FFF2-40B4-BE49-F238E27FC236}">
                <a16:creationId xmlns:a16="http://schemas.microsoft.com/office/drawing/2014/main" id="{33702E89-C590-4EB9-C128-C5C93AFAC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279" y="3943795"/>
            <a:ext cx="1252697" cy="11790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1BD0B7-B39F-F72E-7ED8-830E6C68007C}"/>
              </a:ext>
            </a:extLst>
          </p:cNvPr>
          <p:cNvSpPr>
            <a:spLocks noGrp="1"/>
          </p:cNvSpPr>
          <p:nvPr>
            <p:ph type="title"/>
          </p:nvPr>
        </p:nvSpPr>
        <p:spPr>
          <a:xfrm>
            <a:off x="2422905" y="29731"/>
            <a:ext cx="7290763" cy="1075632"/>
          </a:xfrm>
        </p:spPr>
        <p:txBody>
          <a:bodyPr>
            <a:noAutofit/>
          </a:bodyPr>
          <a:lstStyle/>
          <a:p>
            <a:r>
              <a:rPr lang="en-CA" sz="3600" b="1" dirty="0"/>
              <a:t>My Current Research – as an End User</a:t>
            </a:r>
          </a:p>
        </p:txBody>
      </p:sp>
      <p:pic>
        <p:nvPicPr>
          <p:cNvPr id="6" name="Picture 5" descr="A picture containing indoor, sweet, decorated&#10;&#10;Description automatically generated">
            <a:extLst>
              <a:ext uri="{FF2B5EF4-FFF2-40B4-BE49-F238E27FC236}">
                <a16:creationId xmlns:a16="http://schemas.microsoft.com/office/drawing/2014/main" id="{181778E9-09AA-3A5D-78E8-6002E0D13F0C}"/>
              </a:ext>
            </a:extLst>
          </p:cNvPr>
          <p:cNvPicPr>
            <a:picLocks noChangeAspect="1"/>
          </p:cNvPicPr>
          <p:nvPr/>
        </p:nvPicPr>
        <p:blipFill rotWithShape="1">
          <a:blip r:embed="rId4"/>
          <a:srcRect l="14875" t="19333" r="6559" b="5778"/>
          <a:stretch/>
        </p:blipFill>
        <p:spPr>
          <a:xfrm>
            <a:off x="8690626" y="4296909"/>
            <a:ext cx="2721600" cy="1459244"/>
          </a:xfrm>
          <a:prstGeom prst="rect">
            <a:avLst/>
          </a:prstGeom>
        </p:spPr>
      </p:pic>
      <p:pic>
        <p:nvPicPr>
          <p:cNvPr id="10" name="Picture 9">
            <a:extLst>
              <a:ext uri="{FF2B5EF4-FFF2-40B4-BE49-F238E27FC236}">
                <a16:creationId xmlns:a16="http://schemas.microsoft.com/office/drawing/2014/main" id="{31A9FA9F-C652-CA0A-C056-08E89623196A}"/>
              </a:ext>
            </a:extLst>
          </p:cNvPr>
          <p:cNvPicPr>
            <a:picLocks noChangeAspect="1"/>
          </p:cNvPicPr>
          <p:nvPr/>
        </p:nvPicPr>
        <p:blipFill rotWithShape="1">
          <a:blip r:embed="rId5"/>
          <a:srcRect l="20911" r="25319"/>
          <a:stretch/>
        </p:blipFill>
        <p:spPr>
          <a:xfrm>
            <a:off x="7713431" y="1128397"/>
            <a:ext cx="760732" cy="1179008"/>
          </a:xfrm>
          <a:prstGeom prst="rect">
            <a:avLst/>
          </a:prstGeom>
          <a:ln w="19050">
            <a:solidFill>
              <a:schemeClr val="tx1"/>
            </a:solidFill>
          </a:ln>
        </p:spPr>
      </p:pic>
      <p:pic>
        <p:nvPicPr>
          <p:cNvPr id="11" name="Picture 10">
            <a:extLst>
              <a:ext uri="{FF2B5EF4-FFF2-40B4-BE49-F238E27FC236}">
                <a16:creationId xmlns:a16="http://schemas.microsoft.com/office/drawing/2014/main" id="{2D0814FD-D52C-7171-9A10-882CE00D44CA}"/>
              </a:ext>
            </a:extLst>
          </p:cNvPr>
          <p:cNvPicPr>
            <a:picLocks noChangeAspect="1"/>
          </p:cNvPicPr>
          <p:nvPr/>
        </p:nvPicPr>
        <p:blipFill>
          <a:blip r:embed="rId6"/>
          <a:stretch>
            <a:fillRect/>
          </a:stretch>
        </p:blipFill>
        <p:spPr>
          <a:xfrm>
            <a:off x="7713331" y="2774868"/>
            <a:ext cx="736354" cy="1179008"/>
          </a:xfrm>
          <a:prstGeom prst="rect">
            <a:avLst/>
          </a:prstGeom>
          <a:ln w="19050">
            <a:solidFill>
              <a:schemeClr val="tx1"/>
            </a:solidFill>
          </a:ln>
        </p:spPr>
      </p:pic>
      <p:pic>
        <p:nvPicPr>
          <p:cNvPr id="12" name="Picture 11">
            <a:extLst>
              <a:ext uri="{FF2B5EF4-FFF2-40B4-BE49-F238E27FC236}">
                <a16:creationId xmlns:a16="http://schemas.microsoft.com/office/drawing/2014/main" id="{138DE3FF-ECAA-5A80-3794-63DCF683DA69}"/>
              </a:ext>
            </a:extLst>
          </p:cNvPr>
          <p:cNvPicPr>
            <a:picLocks noChangeAspect="1"/>
          </p:cNvPicPr>
          <p:nvPr/>
        </p:nvPicPr>
        <p:blipFill>
          <a:blip r:embed="rId7"/>
          <a:stretch>
            <a:fillRect/>
          </a:stretch>
        </p:blipFill>
        <p:spPr>
          <a:xfrm>
            <a:off x="7675294" y="4431065"/>
            <a:ext cx="742748" cy="1108816"/>
          </a:xfrm>
          <a:prstGeom prst="rect">
            <a:avLst/>
          </a:prstGeom>
          <a:ln w="19050">
            <a:solidFill>
              <a:schemeClr val="tx1"/>
            </a:solidFill>
          </a:ln>
        </p:spPr>
      </p:pic>
      <p:pic>
        <p:nvPicPr>
          <p:cNvPr id="13" name="Picture 12">
            <a:extLst>
              <a:ext uri="{FF2B5EF4-FFF2-40B4-BE49-F238E27FC236}">
                <a16:creationId xmlns:a16="http://schemas.microsoft.com/office/drawing/2014/main" id="{6139083F-74F3-4EE8-E791-5FD1E3AFECFD}"/>
              </a:ext>
            </a:extLst>
          </p:cNvPr>
          <p:cNvPicPr>
            <a:picLocks noChangeAspect="1"/>
          </p:cNvPicPr>
          <p:nvPr/>
        </p:nvPicPr>
        <p:blipFill>
          <a:blip r:embed="rId8"/>
          <a:stretch>
            <a:fillRect/>
          </a:stretch>
        </p:blipFill>
        <p:spPr>
          <a:xfrm>
            <a:off x="498401" y="1048097"/>
            <a:ext cx="3849008" cy="1700910"/>
          </a:xfrm>
          <a:prstGeom prst="rect">
            <a:avLst/>
          </a:prstGeom>
        </p:spPr>
      </p:pic>
      <p:grpSp>
        <p:nvGrpSpPr>
          <p:cNvPr id="14" name="Group 13">
            <a:extLst>
              <a:ext uri="{FF2B5EF4-FFF2-40B4-BE49-F238E27FC236}">
                <a16:creationId xmlns:a16="http://schemas.microsoft.com/office/drawing/2014/main" id="{B915C864-71C7-2588-AB02-CD2514AF501E}"/>
              </a:ext>
            </a:extLst>
          </p:cNvPr>
          <p:cNvGrpSpPr>
            <a:grpSpLocks noChangeAspect="1"/>
          </p:cNvGrpSpPr>
          <p:nvPr/>
        </p:nvGrpSpPr>
        <p:grpSpPr>
          <a:xfrm>
            <a:off x="4584847" y="1675541"/>
            <a:ext cx="1747436" cy="1263728"/>
            <a:chOff x="3627474" y="2570771"/>
            <a:chExt cx="3164115" cy="2288256"/>
          </a:xfrm>
        </p:grpSpPr>
        <p:pic>
          <p:nvPicPr>
            <p:cNvPr id="15" name="Picture 14" descr="A picture containing cake, rock, bear, sitting&#10;&#10;Description automatically generated">
              <a:extLst>
                <a:ext uri="{FF2B5EF4-FFF2-40B4-BE49-F238E27FC236}">
                  <a16:creationId xmlns:a16="http://schemas.microsoft.com/office/drawing/2014/main" id="{4B6C8501-2278-EA60-2534-39A3C5FF54D6}"/>
                </a:ext>
              </a:extLst>
            </p:cNvPr>
            <p:cNvPicPr>
              <a:picLocks noChangeAspect="1"/>
            </p:cNvPicPr>
            <p:nvPr/>
          </p:nvPicPr>
          <p:blipFill>
            <a:blip r:embed="rId9"/>
            <a:stretch>
              <a:fillRect/>
            </a:stretch>
          </p:blipFill>
          <p:spPr>
            <a:xfrm>
              <a:off x="3713589" y="2591027"/>
              <a:ext cx="3078000" cy="2268000"/>
            </a:xfrm>
            <a:prstGeom prst="rect">
              <a:avLst/>
            </a:prstGeom>
            <a:ln w="38100">
              <a:solidFill>
                <a:schemeClr val="tx1"/>
              </a:solidFill>
            </a:ln>
          </p:spPr>
        </p:pic>
        <p:sp>
          <p:nvSpPr>
            <p:cNvPr id="16" name="Rectangle 15">
              <a:extLst>
                <a:ext uri="{FF2B5EF4-FFF2-40B4-BE49-F238E27FC236}">
                  <a16:creationId xmlns:a16="http://schemas.microsoft.com/office/drawing/2014/main" id="{0B514151-4186-33BE-B2E0-77A7EF42640D}"/>
                </a:ext>
              </a:extLst>
            </p:cNvPr>
            <p:cNvSpPr/>
            <p:nvPr/>
          </p:nvSpPr>
          <p:spPr>
            <a:xfrm>
              <a:off x="3627474" y="2570771"/>
              <a:ext cx="1673707" cy="306590"/>
            </a:xfrm>
            <a:prstGeom prst="rect">
              <a:avLst/>
            </a:prstGeom>
            <a:ln>
              <a:noFill/>
            </a:ln>
          </p:spPr>
          <p:txBody>
            <a:bodyPr wrap="square">
              <a:spAutoFit/>
            </a:bodyPr>
            <a:lstStyle/>
            <a:p>
              <a:r>
                <a:rPr lang="en-CA" sz="600" dirty="0">
                  <a:solidFill>
                    <a:schemeClr val="bg1"/>
                  </a:solidFill>
                </a:rPr>
                <a:t>https://</a:t>
              </a:r>
              <a:r>
                <a:rPr lang="en-CA" sz="600" dirty="0" err="1">
                  <a:solidFill>
                    <a:schemeClr val="bg1"/>
                  </a:solidFill>
                </a:rPr>
                <a:t>gfycat.com</a:t>
              </a:r>
              <a:endParaRPr lang="en-US" sz="600" dirty="0">
                <a:solidFill>
                  <a:schemeClr val="bg1"/>
                </a:solidFill>
              </a:endParaRPr>
            </a:p>
          </p:txBody>
        </p:sp>
      </p:grpSp>
      <p:pic>
        <p:nvPicPr>
          <p:cNvPr id="1042" name="Picture 18" descr="What is Neutron | Definition ...">
            <a:extLst>
              <a:ext uri="{FF2B5EF4-FFF2-40B4-BE49-F238E27FC236}">
                <a16:creationId xmlns:a16="http://schemas.microsoft.com/office/drawing/2014/main" id="{351259EF-2AE3-4571-B658-320D33C935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3254" y="3953876"/>
            <a:ext cx="1179009" cy="117900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836A4FE-E0DB-4041-9EB2-D8A11B8A2D5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6602" t="8061" r="4971" b="51625"/>
          <a:stretch/>
        </p:blipFill>
        <p:spPr bwMode="auto">
          <a:xfrm>
            <a:off x="3715875" y="4571750"/>
            <a:ext cx="868972" cy="84982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B9F4B6E1-2749-A6A1-8BCE-DB6CE727F5F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534" t="7013" r="67307" b="51326"/>
          <a:stretch/>
        </p:blipFill>
        <p:spPr bwMode="auto">
          <a:xfrm>
            <a:off x="2184073" y="4543380"/>
            <a:ext cx="830195" cy="87819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4A15F8C-CE06-BF14-93A1-F5DFF92A9E32}"/>
              </a:ext>
            </a:extLst>
          </p:cNvPr>
          <p:cNvSpPr txBox="1"/>
          <p:nvPr/>
        </p:nvSpPr>
        <p:spPr>
          <a:xfrm>
            <a:off x="4828032" y="4215621"/>
            <a:ext cx="1699878" cy="830997"/>
          </a:xfrm>
          <a:prstGeom prst="rect">
            <a:avLst/>
          </a:prstGeom>
          <a:noFill/>
        </p:spPr>
        <p:txBody>
          <a:bodyPr wrap="square" rtlCol="0">
            <a:spAutoFit/>
          </a:bodyPr>
          <a:lstStyle/>
          <a:p>
            <a:pPr algn="just"/>
            <a:r>
              <a:rPr lang="en-CA" sz="1200" b="1" dirty="0"/>
              <a:t>Allow us to probe nanoscale properties of materials at the atomic and molecular levels.</a:t>
            </a:r>
          </a:p>
        </p:txBody>
      </p:sp>
      <p:pic>
        <p:nvPicPr>
          <p:cNvPr id="31" name="Picture 24">
            <a:extLst>
              <a:ext uri="{FF2B5EF4-FFF2-40B4-BE49-F238E27FC236}">
                <a16:creationId xmlns:a16="http://schemas.microsoft.com/office/drawing/2014/main" id="{688212E8-BF47-9E61-1A9A-B12041F60A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indoor, orange, seat&#10;&#10;Description automatically generated">
            <a:extLst>
              <a:ext uri="{FF2B5EF4-FFF2-40B4-BE49-F238E27FC236}">
                <a16:creationId xmlns:a16="http://schemas.microsoft.com/office/drawing/2014/main" id="{4A3A5EB7-CB74-1A8C-CB81-C1C881116604}"/>
              </a:ext>
            </a:extLst>
          </p:cNvPr>
          <p:cNvPicPr>
            <a:picLocks noChangeAspect="1"/>
          </p:cNvPicPr>
          <p:nvPr/>
        </p:nvPicPr>
        <p:blipFill rotWithShape="1">
          <a:blip r:embed="rId13"/>
          <a:srcRect l="13663" t="20284" r="6425" b="4501"/>
          <a:stretch/>
        </p:blipFill>
        <p:spPr>
          <a:xfrm>
            <a:off x="8709309" y="1182607"/>
            <a:ext cx="2721847" cy="1440000"/>
          </a:xfrm>
          <a:prstGeom prst="rect">
            <a:avLst/>
          </a:prstGeom>
        </p:spPr>
      </p:pic>
      <p:pic>
        <p:nvPicPr>
          <p:cNvPr id="33" name="Picture 32" descr="A picture containing indoor&#10;&#10;Description automatically generated">
            <a:extLst>
              <a:ext uri="{FF2B5EF4-FFF2-40B4-BE49-F238E27FC236}">
                <a16:creationId xmlns:a16="http://schemas.microsoft.com/office/drawing/2014/main" id="{8FE504C8-4EAD-F955-A094-09E1D8FEF9BC}"/>
              </a:ext>
            </a:extLst>
          </p:cNvPr>
          <p:cNvPicPr>
            <a:picLocks noChangeAspect="1"/>
          </p:cNvPicPr>
          <p:nvPr/>
        </p:nvPicPr>
        <p:blipFill rotWithShape="1">
          <a:blip r:embed="rId14"/>
          <a:srcRect l="14765" t="19977" r="6532" b="5947"/>
          <a:stretch/>
        </p:blipFill>
        <p:spPr>
          <a:xfrm>
            <a:off x="8809602" y="2709000"/>
            <a:ext cx="2721847" cy="1440000"/>
          </a:xfrm>
          <a:prstGeom prst="rect">
            <a:avLst/>
          </a:prstGeom>
        </p:spPr>
      </p:pic>
      <p:sp>
        <p:nvSpPr>
          <p:cNvPr id="4" name="TextBox 3">
            <a:extLst>
              <a:ext uri="{FF2B5EF4-FFF2-40B4-BE49-F238E27FC236}">
                <a16:creationId xmlns:a16="http://schemas.microsoft.com/office/drawing/2014/main" id="{6BDC0151-D3C6-B78D-A3EF-73E216144081}"/>
              </a:ext>
            </a:extLst>
          </p:cNvPr>
          <p:cNvSpPr txBox="1"/>
          <p:nvPr/>
        </p:nvSpPr>
        <p:spPr>
          <a:xfrm>
            <a:off x="0" y="6263014"/>
            <a:ext cx="338203" cy="375781"/>
          </a:xfrm>
          <a:prstGeom prst="rect">
            <a:avLst/>
          </a:prstGeom>
          <a:noFill/>
        </p:spPr>
        <p:txBody>
          <a:bodyPr wrap="square" rtlCol="0">
            <a:spAutoFit/>
          </a:bodyPr>
          <a:lstStyle/>
          <a:p>
            <a:r>
              <a:rPr lang="en-CA" dirty="0"/>
              <a:t>2</a:t>
            </a:r>
          </a:p>
        </p:txBody>
      </p:sp>
    </p:spTree>
    <p:extLst>
      <p:ext uri="{BB962C8B-B14F-4D97-AF65-F5344CB8AC3E}">
        <p14:creationId xmlns:p14="http://schemas.microsoft.com/office/powerpoint/2010/main" val="286864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8" name="Picture 32" descr="Worldwide Map PNG Images">
            <a:extLst>
              <a:ext uri="{FF2B5EF4-FFF2-40B4-BE49-F238E27FC236}">
                <a16:creationId xmlns:a16="http://schemas.microsoft.com/office/drawing/2014/main" id="{58776CC1-55B2-A34F-193B-EB066DD998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871"/>
          <a:stretch/>
        </p:blipFill>
        <p:spPr bwMode="auto">
          <a:xfrm>
            <a:off x="-372174" y="-818090"/>
            <a:ext cx="8027960" cy="8445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a:extLst>
              <a:ext uri="{FF2B5EF4-FFF2-40B4-BE49-F238E27FC236}">
                <a16:creationId xmlns:a16="http://schemas.microsoft.com/office/drawing/2014/main" id="{43051FB7-A58E-5CDD-6F1A-3A857F5A2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a:extLst>
              <a:ext uri="{FF2B5EF4-FFF2-40B4-BE49-F238E27FC236}">
                <a16:creationId xmlns:a16="http://schemas.microsoft.com/office/drawing/2014/main" id="{1C4B61B4-975A-1FBE-F05D-847BFAD831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342" t="30092"/>
          <a:stretch/>
        </p:blipFill>
        <p:spPr bwMode="auto">
          <a:xfrm>
            <a:off x="7991855" y="3920109"/>
            <a:ext cx="3980679" cy="290816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a:extLst>
              <a:ext uri="{FF2B5EF4-FFF2-40B4-BE49-F238E27FC236}">
                <a16:creationId xmlns:a16="http://schemas.microsoft.com/office/drawing/2014/main" id="{755E8603-FED6-2FD5-D9BC-9D78C6D5F6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955" y="278815"/>
            <a:ext cx="2666238" cy="355498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a:extLst>
              <a:ext uri="{FF2B5EF4-FFF2-40B4-BE49-F238E27FC236}">
                <a16:creationId xmlns:a16="http://schemas.microsoft.com/office/drawing/2014/main" id="{EBBB9E8F-397A-C405-C38B-4B8FEC27F0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3474"/>
          <a:stretch/>
        </p:blipFill>
        <p:spPr bwMode="auto">
          <a:xfrm>
            <a:off x="8179121" y="182322"/>
            <a:ext cx="3172472" cy="3660007"/>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Neutrons reveal how the pancratistatin preys on cancer, preserves healthy  cells">
            <a:extLst>
              <a:ext uri="{FF2B5EF4-FFF2-40B4-BE49-F238E27FC236}">
                <a16:creationId xmlns:a16="http://schemas.microsoft.com/office/drawing/2014/main" id="{12D33D29-4F67-84DA-B57E-B651BAE893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7701" y="3743502"/>
            <a:ext cx="3741420" cy="2494280"/>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Flag of the United States of America ...">
            <a:extLst>
              <a:ext uri="{FF2B5EF4-FFF2-40B4-BE49-F238E27FC236}">
                <a16:creationId xmlns:a16="http://schemas.microsoft.com/office/drawing/2014/main" id="{2FE8FAC5-0FFE-0698-4A9A-1E425E4F42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1040" y="276658"/>
            <a:ext cx="387572" cy="2325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Flag of the United States of America ...">
            <a:extLst>
              <a:ext uri="{FF2B5EF4-FFF2-40B4-BE49-F238E27FC236}">
                <a16:creationId xmlns:a16="http://schemas.microsoft.com/office/drawing/2014/main" id="{6A4070AA-8C41-9F01-FCA6-FD38368ED8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1823" y="3742872"/>
            <a:ext cx="387572" cy="232543"/>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Flag of the United Kingdom - Wikipedia">
            <a:extLst>
              <a:ext uri="{FF2B5EF4-FFF2-40B4-BE49-F238E27FC236}">
                <a16:creationId xmlns:a16="http://schemas.microsoft.com/office/drawing/2014/main" id="{70909634-0599-2D0B-E20F-6ACBF46C7F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53713" y="177059"/>
            <a:ext cx="407024" cy="2035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2" descr="Flag of the United Kingdom - Wikipedia">
            <a:extLst>
              <a:ext uri="{FF2B5EF4-FFF2-40B4-BE49-F238E27FC236}">
                <a16:creationId xmlns:a16="http://schemas.microsoft.com/office/drawing/2014/main" id="{BBA465B5-FF13-DE5B-B8CC-1C4764ADD7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65511" y="3920109"/>
            <a:ext cx="407024" cy="203512"/>
          </a:xfrm>
          <a:prstGeom prst="rect">
            <a:avLst/>
          </a:prstGeom>
          <a:noFill/>
          <a:extLst>
            <a:ext uri="{909E8E84-426E-40DD-AFC4-6F175D3DCCD1}">
              <a14:hiddenFill xmlns:a14="http://schemas.microsoft.com/office/drawing/2010/main">
                <a:solidFill>
                  <a:srgbClr val="FFFFFF"/>
                </a:solidFill>
              </a14:hiddenFill>
            </a:ext>
          </a:extLst>
        </p:spPr>
      </p:pic>
      <p:sp>
        <p:nvSpPr>
          <p:cNvPr id="7" name="Star: 5 Points 6">
            <a:extLst>
              <a:ext uri="{FF2B5EF4-FFF2-40B4-BE49-F238E27FC236}">
                <a16:creationId xmlns:a16="http://schemas.microsoft.com/office/drawing/2014/main" id="{3F734F52-4D09-50FC-FF48-9DF663B29E60}"/>
              </a:ext>
            </a:extLst>
          </p:cNvPr>
          <p:cNvSpPr/>
          <p:nvPr/>
        </p:nvSpPr>
        <p:spPr>
          <a:xfrm>
            <a:off x="4562856" y="2368296"/>
            <a:ext cx="146304" cy="128016"/>
          </a:xfrm>
          <a:prstGeom prst="star5">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9" name="Star: 5 Points 8">
            <a:extLst>
              <a:ext uri="{FF2B5EF4-FFF2-40B4-BE49-F238E27FC236}">
                <a16:creationId xmlns:a16="http://schemas.microsoft.com/office/drawing/2014/main" id="{651D627D-E1FB-18B7-2716-EE1D4B2E1037}"/>
              </a:ext>
            </a:extLst>
          </p:cNvPr>
          <p:cNvSpPr/>
          <p:nvPr/>
        </p:nvSpPr>
        <p:spPr>
          <a:xfrm>
            <a:off x="2462323" y="2758440"/>
            <a:ext cx="146304" cy="128016"/>
          </a:xfrm>
          <a:prstGeom prst="star5">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pic>
        <p:nvPicPr>
          <p:cNvPr id="9260" name="Picture 44">
            <a:extLst>
              <a:ext uri="{FF2B5EF4-FFF2-40B4-BE49-F238E27FC236}">
                <a16:creationId xmlns:a16="http://schemas.microsoft.com/office/drawing/2014/main" id="{903C66F7-556C-2AA8-F67B-992F3066BA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98393" y="2680053"/>
            <a:ext cx="624030" cy="349457"/>
          </a:xfrm>
          <a:prstGeom prst="rect">
            <a:avLst/>
          </a:prstGeom>
          <a:noFill/>
          <a:effectLst>
            <a:glow rad="127000">
              <a:schemeClr val="bg2">
                <a:lumMod val="50000"/>
              </a:schemeClr>
            </a:glow>
          </a:effectLst>
          <a:extLst>
            <a:ext uri="{909E8E84-426E-40DD-AFC4-6F175D3DCCD1}">
              <a14:hiddenFill xmlns:a14="http://schemas.microsoft.com/office/drawing/2010/main">
                <a:solidFill>
                  <a:srgbClr val="FFFFFF"/>
                </a:solidFill>
              </a14:hiddenFill>
            </a:ext>
          </a:extLst>
        </p:spPr>
      </p:pic>
      <p:pic>
        <p:nvPicPr>
          <p:cNvPr id="9266" name="Picture 50">
            <a:extLst>
              <a:ext uri="{FF2B5EF4-FFF2-40B4-BE49-F238E27FC236}">
                <a16:creationId xmlns:a16="http://schemas.microsoft.com/office/drawing/2014/main" id="{50AF467B-D2A4-B9AF-BDFB-87799DBF3D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19773" y="1821847"/>
            <a:ext cx="778774" cy="699911"/>
          </a:xfrm>
          <a:prstGeom prst="rect">
            <a:avLst/>
          </a:prstGeom>
          <a:noFill/>
          <a:effectLst>
            <a:glow rad="127000">
              <a:schemeClr val="bg2"/>
            </a:glow>
          </a:effectLst>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8B0A1074-F168-45C2-19C2-6996EEC45FB2}"/>
              </a:ext>
            </a:extLst>
          </p:cNvPr>
          <p:cNvSpPr/>
          <p:nvPr/>
        </p:nvSpPr>
        <p:spPr>
          <a:xfrm>
            <a:off x="713798" y="1369902"/>
            <a:ext cx="2898648" cy="1331976"/>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CA" dirty="0"/>
          </a:p>
        </p:txBody>
      </p:sp>
      <p:pic>
        <p:nvPicPr>
          <p:cNvPr id="9262" name="Picture 46">
            <a:extLst>
              <a:ext uri="{FF2B5EF4-FFF2-40B4-BE49-F238E27FC236}">
                <a16:creationId xmlns:a16="http://schemas.microsoft.com/office/drawing/2014/main" id="{EAA4EAC5-8B56-740A-3BA6-D79E7BC875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81167" y="2840569"/>
            <a:ext cx="585251" cy="301040"/>
          </a:xfrm>
          <a:prstGeom prst="rect">
            <a:avLst/>
          </a:prstGeom>
          <a:noFill/>
          <a:effectLst>
            <a:glow rad="127000">
              <a:schemeClr val="bg2">
                <a:lumMod val="90000"/>
              </a:schemeClr>
            </a:glow>
            <a:outerShdw blurRad="50800" dist="50800" dir="5400000" sx="1000" sy="1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8" name="Star: 5 Points 7">
            <a:extLst>
              <a:ext uri="{FF2B5EF4-FFF2-40B4-BE49-F238E27FC236}">
                <a16:creationId xmlns:a16="http://schemas.microsoft.com/office/drawing/2014/main" id="{34712A3F-67FC-5594-4F35-647FF5A05D76}"/>
              </a:ext>
            </a:extLst>
          </p:cNvPr>
          <p:cNvSpPr/>
          <p:nvPr/>
        </p:nvSpPr>
        <p:spPr>
          <a:xfrm>
            <a:off x="2282952" y="2886456"/>
            <a:ext cx="146304" cy="128016"/>
          </a:xfrm>
          <a:prstGeom prst="star5">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51D40BD2-B6F8-33CD-139A-B293725BD39C}"/>
              </a:ext>
            </a:extLst>
          </p:cNvPr>
          <p:cNvSpPr txBox="1"/>
          <p:nvPr/>
        </p:nvSpPr>
        <p:spPr>
          <a:xfrm>
            <a:off x="0" y="6263014"/>
            <a:ext cx="338203" cy="375781"/>
          </a:xfrm>
          <a:prstGeom prst="rect">
            <a:avLst/>
          </a:prstGeom>
          <a:noFill/>
        </p:spPr>
        <p:txBody>
          <a:bodyPr wrap="square" rtlCol="0">
            <a:spAutoFit/>
          </a:bodyPr>
          <a:lstStyle/>
          <a:p>
            <a:r>
              <a:rPr lang="en-CA" dirty="0"/>
              <a:t>3</a:t>
            </a:r>
          </a:p>
        </p:txBody>
      </p:sp>
    </p:spTree>
    <p:extLst>
      <p:ext uri="{BB962C8B-B14F-4D97-AF65-F5344CB8AC3E}">
        <p14:creationId xmlns:p14="http://schemas.microsoft.com/office/powerpoint/2010/main" val="392741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map of canada with white lines&#10;&#10;Description automatically generated">
            <a:extLst>
              <a:ext uri="{FF2B5EF4-FFF2-40B4-BE49-F238E27FC236}">
                <a16:creationId xmlns:a16="http://schemas.microsoft.com/office/drawing/2014/main" id="{FBA99EFA-A988-0F5C-5FF5-F5BA3E24F855}"/>
              </a:ext>
            </a:extLst>
          </p:cNvPr>
          <p:cNvPicPr>
            <a:picLocks noChangeAspect="1"/>
          </p:cNvPicPr>
          <p:nvPr/>
        </p:nvPicPr>
        <p:blipFill>
          <a:blip r:embed="rId3"/>
          <a:srcRect l="-1" t="29921" r="1114"/>
          <a:stretch/>
        </p:blipFill>
        <p:spPr>
          <a:xfrm>
            <a:off x="0" y="-16642"/>
            <a:ext cx="12192000" cy="6554538"/>
          </a:xfrm>
          <a:prstGeom prst="rect">
            <a:avLst/>
          </a:prstGeom>
        </p:spPr>
      </p:pic>
      <p:pic>
        <p:nvPicPr>
          <p:cNvPr id="11286" name="Picture 22">
            <a:extLst>
              <a:ext uri="{FF2B5EF4-FFF2-40B4-BE49-F238E27FC236}">
                <a16:creationId xmlns:a16="http://schemas.microsoft.com/office/drawing/2014/main" id="{8191A7F8-00B4-A489-C269-BF315626E8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463" b="29680"/>
          <a:stretch/>
        </p:blipFill>
        <p:spPr bwMode="auto">
          <a:xfrm>
            <a:off x="7264824" y="5369903"/>
            <a:ext cx="1814852" cy="777794"/>
          </a:xfrm>
          <a:prstGeom prst="rect">
            <a:avLst/>
          </a:prstGeom>
          <a:noFill/>
          <a:effectLst>
            <a:glow rad="127000">
              <a:schemeClr val="bg1">
                <a:alpha val="62000"/>
              </a:schemeClr>
            </a:glow>
          </a:effectLst>
          <a:extLst>
            <a:ext uri="{909E8E84-426E-40DD-AFC4-6F175D3DCCD1}">
              <a14:hiddenFill xmlns:a14="http://schemas.microsoft.com/office/drawing/2010/main">
                <a:solidFill>
                  <a:srgbClr val="FFFFFF"/>
                </a:solidFill>
              </a14:hiddenFill>
            </a:ext>
          </a:extLst>
        </p:spPr>
      </p:pic>
      <p:pic>
        <p:nvPicPr>
          <p:cNvPr id="11288" name="Picture 24">
            <a:extLst>
              <a:ext uri="{FF2B5EF4-FFF2-40B4-BE49-F238E27FC236}">
                <a16:creationId xmlns:a16="http://schemas.microsoft.com/office/drawing/2014/main" id="{C2F2844E-A6BE-72BF-B346-B21D72A0BF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7" y="3145658"/>
            <a:ext cx="1836964" cy="1028700"/>
          </a:xfrm>
          <a:prstGeom prst="rect">
            <a:avLst/>
          </a:prstGeom>
          <a:noFill/>
          <a:effectLst>
            <a:glow rad="127000">
              <a:schemeClr val="bg1">
                <a:alpha val="66000"/>
              </a:schemeClr>
            </a:glow>
          </a:effectLst>
          <a:extLst>
            <a:ext uri="{909E8E84-426E-40DD-AFC4-6F175D3DCCD1}">
              <a14:hiddenFill xmlns:a14="http://schemas.microsoft.com/office/drawing/2010/main">
                <a:solidFill>
                  <a:srgbClr val="FFFFFF"/>
                </a:solidFill>
              </a14:hiddenFill>
            </a:ext>
          </a:extLst>
        </p:spPr>
      </p:pic>
      <p:sp>
        <p:nvSpPr>
          <p:cNvPr id="11" name="Flowchart: Connector 10">
            <a:extLst>
              <a:ext uri="{FF2B5EF4-FFF2-40B4-BE49-F238E27FC236}">
                <a16:creationId xmlns:a16="http://schemas.microsoft.com/office/drawing/2014/main" id="{B420271D-7149-8FB0-1003-D57A9EE108ED}"/>
              </a:ext>
            </a:extLst>
          </p:cNvPr>
          <p:cNvSpPr/>
          <p:nvPr/>
        </p:nvSpPr>
        <p:spPr>
          <a:xfrm>
            <a:off x="857765" y="4067941"/>
            <a:ext cx="87116" cy="84959"/>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Flowchart: Connector 15">
            <a:extLst>
              <a:ext uri="{FF2B5EF4-FFF2-40B4-BE49-F238E27FC236}">
                <a16:creationId xmlns:a16="http://schemas.microsoft.com/office/drawing/2014/main" id="{719E60F6-B09B-91C9-C901-79943983ADE5}"/>
              </a:ext>
            </a:extLst>
          </p:cNvPr>
          <p:cNvSpPr/>
          <p:nvPr/>
        </p:nvSpPr>
        <p:spPr>
          <a:xfrm>
            <a:off x="6783655" y="6323248"/>
            <a:ext cx="416873" cy="304800"/>
          </a:xfrm>
          <a:prstGeom prst="flowChartConnector">
            <a:avLst/>
          </a:prstGeom>
          <a:solidFill>
            <a:srgbClr val="FDCD07"/>
          </a:solidFill>
          <a:ln>
            <a:solidFill>
              <a:srgbClr val="FDCD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Multiplication Sign 17">
            <a:extLst>
              <a:ext uri="{FF2B5EF4-FFF2-40B4-BE49-F238E27FC236}">
                <a16:creationId xmlns:a16="http://schemas.microsoft.com/office/drawing/2014/main" id="{8F8A486D-98C3-B035-D4DD-9BB6731AAB02}"/>
              </a:ext>
            </a:extLst>
          </p:cNvPr>
          <p:cNvSpPr/>
          <p:nvPr/>
        </p:nvSpPr>
        <p:spPr>
          <a:xfrm>
            <a:off x="7645400" y="6278172"/>
            <a:ext cx="292100" cy="30480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Flowchart: Connector 18">
            <a:extLst>
              <a:ext uri="{FF2B5EF4-FFF2-40B4-BE49-F238E27FC236}">
                <a16:creationId xmlns:a16="http://schemas.microsoft.com/office/drawing/2014/main" id="{BBA4BF03-9E3E-6BA7-8CC1-491E11B344A9}"/>
              </a:ext>
            </a:extLst>
          </p:cNvPr>
          <p:cNvSpPr/>
          <p:nvPr/>
        </p:nvSpPr>
        <p:spPr>
          <a:xfrm>
            <a:off x="8128796" y="6192773"/>
            <a:ext cx="87116" cy="84959"/>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Connector: Curved 21">
            <a:extLst>
              <a:ext uri="{FF2B5EF4-FFF2-40B4-BE49-F238E27FC236}">
                <a16:creationId xmlns:a16="http://schemas.microsoft.com/office/drawing/2014/main" id="{83EBF7DC-FE0B-B1D0-068E-5DE29148D447}"/>
              </a:ext>
            </a:extLst>
          </p:cNvPr>
          <p:cNvCxnSpPr>
            <a:cxnSpLocks/>
          </p:cNvCxnSpPr>
          <p:nvPr/>
        </p:nvCxnSpPr>
        <p:spPr>
          <a:xfrm rot="16200000" flipH="1">
            <a:off x="6123817" y="4556888"/>
            <a:ext cx="1735069" cy="1536697"/>
          </a:xfrm>
          <a:prstGeom prst="curvedConnector3">
            <a:avLst>
              <a:gd name="adj1" fmla="val 74155"/>
            </a:avLst>
          </a:prstGeom>
          <a:ln>
            <a:tailEnd type="triangle"/>
          </a:ln>
        </p:spPr>
        <p:style>
          <a:lnRef idx="3">
            <a:schemeClr val="dk1"/>
          </a:lnRef>
          <a:fillRef idx="0">
            <a:schemeClr val="dk1"/>
          </a:fillRef>
          <a:effectRef idx="2">
            <a:schemeClr val="dk1"/>
          </a:effectRef>
          <a:fontRef idx="minor">
            <a:schemeClr val="tx1"/>
          </a:fontRef>
        </p:style>
      </p:cxnSp>
      <p:grpSp>
        <p:nvGrpSpPr>
          <p:cNvPr id="28" name="Group 27">
            <a:extLst>
              <a:ext uri="{FF2B5EF4-FFF2-40B4-BE49-F238E27FC236}">
                <a16:creationId xmlns:a16="http://schemas.microsoft.com/office/drawing/2014/main" id="{45608B4F-7D76-BC96-E6E7-BB0E5920127A}"/>
              </a:ext>
            </a:extLst>
          </p:cNvPr>
          <p:cNvGrpSpPr/>
          <p:nvPr/>
        </p:nvGrpSpPr>
        <p:grpSpPr>
          <a:xfrm>
            <a:off x="3257552" y="2751323"/>
            <a:ext cx="6159500" cy="1601301"/>
            <a:chOff x="2339479" y="2193025"/>
            <a:chExt cx="8798421" cy="1905266"/>
          </a:xfrm>
        </p:grpSpPr>
        <p:pic>
          <p:nvPicPr>
            <p:cNvPr id="27" name="Picture 26">
              <a:extLst>
                <a:ext uri="{FF2B5EF4-FFF2-40B4-BE49-F238E27FC236}">
                  <a16:creationId xmlns:a16="http://schemas.microsoft.com/office/drawing/2014/main" id="{62AC07C0-890B-3A7C-B039-8826EBE1D47F}"/>
                </a:ext>
              </a:extLst>
            </p:cNvPr>
            <p:cNvPicPr>
              <a:picLocks noChangeAspect="1"/>
            </p:cNvPicPr>
            <p:nvPr/>
          </p:nvPicPr>
          <p:blipFill>
            <a:blip r:embed="rId6"/>
            <a:stretch>
              <a:fillRect/>
            </a:stretch>
          </p:blipFill>
          <p:spPr>
            <a:xfrm>
              <a:off x="2339479" y="2193025"/>
              <a:ext cx="7106642" cy="1905266"/>
            </a:xfrm>
            <a:prstGeom prst="rect">
              <a:avLst/>
            </a:prstGeom>
          </p:spPr>
        </p:pic>
        <p:pic>
          <p:nvPicPr>
            <p:cNvPr id="11292" name="Picture 28" descr="University of Windsor : Rankings, Fees ...">
              <a:extLst>
                <a:ext uri="{FF2B5EF4-FFF2-40B4-BE49-F238E27FC236}">
                  <a16:creationId xmlns:a16="http://schemas.microsoft.com/office/drawing/2014/main" id="{2537B8E0-3EC3-A7B6-0F5A-FCBEC8FF38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2900" y="2193291"/>
              <a:ext cx="1905000" cy="190500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717EE3E4-1CB3-EDBF-1532-739C0C1FF468}"/>
              </a:ext>
            </a:extLst>
          </p:cNvPr>
          <p:cNvSpPr txBox="1"/>
          <p:nvPr/>
        </p:nvSpPr>
        <p:spPr>
          <a:xfrm>
            <a:off x="395012" y="6286046"/>
            <a:ext cx="6596339" cy="276999"/>
          </a:xfrm>
          <a:prstGeom prst="rect">
            <a:avLst/>
          </a:prstGeom>
          <a:noFill/>
        </p:spPr>
        <p:txBody>
          <a:bodyPr wrap="square" rtlCol="0">
            <a:spAutoFit/>
          </a:bodyPr>
          <a:lstStyle/>
          <a:p>
            <a:pPr marL="171450" indent="-171450">
              <a:buFont typeface="Arial" panose="020B0604020202020204" pitchFamily="34" charset="0"/>
              <a:buChar char="•"/>
            </a:pPr>
            <a:r>
              <a:rPr lang="en-CA" sz="600" b="0" i="0" dirty="0" err="1">
                <a:solidFill>
                  <a:srgbClr val="222222"/>
                </a:solidFill>
                <a:effectLst/>
                <a:latin typeface="Arial" panose="020B0604020202020204" pitchFamily="34" charset="0"/>
              </a:rPr>
              <a:t>Laxdal</a:t>
            </a:r>
            <a:r>
              <a:rPr lang="en-CA" sz="600" b="0" i="0" dirty="0">
                <a:solidFill>
                  <a:srgbClr val="222222"/>
                </a:solidFill>
                <a:effectLst/>
                <a:latin typeface="Arial" panose="020B0604020202020204" pitchFamily="34" charset="0"/>
              </a:rPr>
              <a:t>, R., Maharaj, D. D., </a:t>
            </a:r>
            <a:r>
              <a:rPr lang="en-CA" sz="600" b="0" i="0" dirty="0" err="1">
                <a:solidFill>
                  <a:srgbClr val="222222"/>
                </a:solidFill>
                <a:effectLst/>
                <a:latin typeface="Arial" panose="020B0604020202020204" pitchFamily="34" charset="0"/>
              </a:rPr>
              <a:t>Abbaslou</a:t>
            </a:r>
            <a:r>
              <a:rPr lang="en-CA" sz="600" b="0" i="0" dirty="0">
                <a:solidFill>
                  <a:srgbClr val="222222"/>
                </a:solidFill>
                <a:effectLst/>
                <a:latin typeface="Arial" panose="020B0604020202020204" pitchFamily="34" charset="0"/>
              </a:rPr>
              <a:t>, M., Tun, Z., Banks, D., </a:t>
            </a:r>
            <a:r>
              <a:rPr lang="en-CA" sz="600" b="0" i="0" dirty="0" err="1">
                <a:solidFill>
                  <a:srgbClr val="222222"/>
                </a:solidFill>
                <a:effectLst/>
                <a:latin typeface="Arial" panose="020B0604020202020204" pitchFamily="34" charset="0"/>
              </a:rPr>
              <a:t>Gottberg</a:t>
            </a:r>
            <a:r>
              <a:rPr lang="en-CA" sz="600" b="0" i="0" dirty="0">
                <a:solidFill>
                  <a:srgbClr val="222222"/>
                </a:solidFill>
                <a:effectLst/>
                <a:latin typeface="Arial" panose="020B0604020202020204" pitchFamily="34" charset="0"/>
              </a:rPr>
              <a:t>, A., ... &amp; Marquardt, D. (2021). A prototype compact accelerator-based neutron source (CANS) for Canada. </a:t>
            </a:r>
            <a:r>
              <a:rPr lang="en-CA" sz="600" b="0" i="1" dirty="0">
                <a:solidFill>
                  <a:srgbClr val="222222"/>
                </a:solidFill>
                <a:effectLst/>
                <a:latin typeface="Arial" panose="020B0604020202020204" pitchFamily="34" charset="0"/>
              </a:rPr>
              <a:t>Journal of Neutron Research</a:t>
            </a:r>
            <a:r>
              <a:rPr lang="en-CA" sz="600" b="0" i="0" dirty="0">
                <a:solidFill>
                  <a:srgbClr val="222222"/>
                </a:solidFill>
                <a:effectLst/>
                <a:latin typeface="Arial" panose="020B0604020202020204" pitchFamily="34" charset="0"/>
              </a:rPr>
              <a:t>, </a:t>
            </a:r>
            <a:r>
              <a:rPr lang="en-CA" sz="600" b="0" i="1" dirty="0">
                <a:solidFill>
                  <a:srgbClr val="222222"/>
                </a:solidFill>
                <a:effectLst/>
                <a:latin typeface="Arial" panose="020B0604020202020204" pitchFamily="34" charset="0"/>
              </a:rPr>
              <a:t>23</a:t>
            </a:r>
            <a:r>
              <a:rPr lang="en-CA" sz="600" b="0" i="0" dirty="0">
                <a:solidFill>
                  <a:srgbClr val="222222"/>
                </a:solidFill>
                <a:effectLst/>
                <a:latin typeface="Arial" panose="020B0604020202020204" pitchFamily="34" charset="0"/>
              </a:rPr>
              <a:t>(2-3), 99-117.</a:t>
            </a:r>
            <a:endParaRPr lang="en-CA" sz="600" dirty="0"/>
          </a:p>
        </p:txBody>
      </p:sp>
      <p:sp>
        <p:nvSpPr>
          <p:cNvPr id="3" name="TextBox 2">
            <a:extLst>
              <a:ext uri="{FF2B5EF4-FFF2-40B4-BE49-F238E27FC236}">
                <a16:creationId xmlns:a16="http://schemas.microsoft.com/office/drawing/2014/main" id="{EF96F0B1-87F2-5B5A-9947-67A418D070EC}"/>
              </a:ext>
            </a:extLst>
          </p:cNvPr>
          <p:cNvSpPr txBox="1"/>
          <p:nvPr/>
        </p:nvSpPr>
        <p:spPr>
          <a:xfrm>
            <a:off x="0" y="6263014"/>
            <a:ext cx="338203" cy="375781"/>
          </a:xfrm>
          <a:prstGeom prst="rect">
            <a:avLst/>
          </a:prstGeom>
          <a:noFill/>
        </p:spPr>
        <p:txBody>
          <a:bodyPr wrap="square" rtlCol="0">
            <a:spAutoFit/>
          </a:bodyPr>
          <a:lstStyle/>
          <a:p>
            <a:r>
              <a:rPr lang="en-CA" dirty="0"/>
              <a:t>4</a:t>
            </a:r>
          </a:p>
        </p:txBody>
      </p:sp>
    </p:spTree>
    <p:extLst>
      <p:ext uri="{BB962C8B-B14F-4D97-AF65-F5344CB8AC3E}">
        <p14:creationId xmlns:p14="http://schemas.microsoft.com/office/powerpoint/2010/main" val="35720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8220-3AE3-6B20-3F9B-2D025FEC800B}"/>
              </a:ext>
            </a:extLst>
          </p:cNvPr>
          <p:cNvSpPr>
            <a:spLocks noGrp="1"/>
          </p:cNvSpPr>
          <p:nvPr>
            <p:ph type="title"/>
          </p:nvPr>
        </p:nvSpPr>
        <p:spPr/>
        <p:txBody>
          <a:bodyPr>
            <a:normAutofit/>
          </a:bodyPr>
          <a:lstStyle/>
          <a:p>
            <a:r>
              <a:rPr lang="en-CA" sz="3600" b="1" dirty="0"/>
              <a:t>Bringing Neutrons to Canadians</a:t>
            </a:r>
          </a:p>
        </p:txBody>
      </p:sp>
      <p:sp>
        <p:nvSpPr>
          <p:cNvPr id="3" name="Content Placeholder 2">
            <a:extLst>
              <a:ext uri="{FF2B5EF4-FFF2-40B4-BE49-F238E27FC236}">
                <a16:creationId xmlns:a16="http://schemas.microsoft.com/office/drawing/2014/main" id="{DD16C6EF-C933-AD62-43B5-715B6B9B06F9}"/>
              </a:ext>
            </a:extLst>
          </p:cNvPr>
          <p:cNvSpPr>
            <a:spLocks noGrp="1"/>
          </p:cNvSpPr>
          <p:nvPr>
            <p:ph idx="1"/>
          </p:nvPr>
        </p:nvSpPr>
        <p:spPr>
          <a:xfrm>
            <a:off x="538875" y="2012537"/>
            <a:ext cx="5112657" cy="3007632"/>
          </a:xfrm>
        </p:spPr>
        <p:txBody>
          <a:bodyPr>
            <a:normAutofit/>
          </a:bodyPr>
          <a:lstStyle/>
          <a:p>
            <a:r>
              <a:rPr lang="en-CA" sz="2400" dirty="0"/>
              <a:t>Many Canadian users (40%) have not conducted neutron experiments since the shutdown of the National Research Universal reactor in 2018.</a:t>
            </a:r>
          </a:p>
          <a:p>
            <a:r>
              <a:rPr lang="en-CA" sz="2400" dirty="0"/>
              <a:t>Results in decrease of exploratory research, decrease in user base, with an inevitable decrease in neutron expertise</a:t>
            </a:r>
          </a:p>
        </p:txBody>
      </p:sp>
      <p:pic>
        <p:nvPicPr>
          <p:cNvPr id="4" name="Picture 2" descr="Flag of Canada - Wikipedia">
            <a:extLst>
              <a:ext uri="{FF2B5EF4-FFF2-40B4-BE49-F238E27FC236}">
                <a16:creationId xmlns:a16="http://schemas.microsoft.com/office/drawing/2014/main" id="{6D8EF692-39A2-F2EE-A75B-043F0B18B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5464" y="365125"/>
            <a:ext cx="2088232" cy="10441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A093EB9-41F1-88A3-C429-13D53957F926}"/>
              </a:ext>
            </a:extLst>
          </p:cNvPr>
          <p:cNvPicPr>
            <a:picLocks noChangeAspect="1"/>
          </p:cNvPicPr>
          <p:nvPr/>
        </p:nvPicPr>
        <p:blipFill>
          <a:blip r:embed="rId4"/>
          <a:stretch>
            <a:fillRect/>
          </a:stretch>
        </p:blipFill>
        <p:spPr>
          <a:xfrm>
            <a:off x="5932264" y="1702905"/>
            <a:ext cx="5486400" cy="3626896"/>
          </a:xfrm>
          <a:prstGeom prst="rect">
            <a:avLst/>
          </a:prstGeom>
        </p:spPr>
      </p:pic>
      <p:sp>
        <p:nvSpPr>
          <p:cNvPr id="7" name="TextBox 6">
            <a:extLst>
              <a:ext uri="{FF2B5EF4-FFF2-40B4-BE49-F238E27FC236}">
                <a16:creationId xmlns:a16="http://schemas.microsoft.com/office/drawing/2014/main" id="{AF1F7E89-96CB-F0A5-48E0-BB5EFDA373D3}"/>
              </a:ext>
            </a:extLst>
          </p:cNvPr>
          <p:cNvSpPr txBox="1"/>
          <p:nvPr/>
        </p:nvSpPr>
        <p:spPr>
          <a:xfrm>
            <a:off x="0" y="6263014"/>
            <a:ext cx="338203" cy="369332"/>
          </a:xfrm>
          <a:prstGeom prst="rect">
            <a:avLst/>
          </a:prstGeom>
          <a:noFill/>
        </p:spPr>
        <p:txBody>
          <a:bodyPr wrap="square" rtlCol="0">
            <a:spAutoFit/>
          </a:bodyPr>
          <a:lstStyle/>
          <a:p>
            <a:r>
              <a:rPr lang="en-CA" dirty="0"/>
              <a:t>5</a:t>
            </a:r>
          </a:p>
        </p:txBody>
      </p:sp>
    </p:spTree>
    <p:extLst>
      <p:ext uri="{BB962C8B-B14F-4D97-AF65-F5344CB8AC3E}">
        <p14:creationId xmlns:p14="http://schemas.microsoft.com/office/powerpoint/2010/main" val="2277228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E151A-1981-2EB0-314C-6AD9AB80527A}"/>
              </a:ext>
            </a:extLst>
          </p:cNvPr>
          <p:cNvSpPr>
            <a:spLocks noGrp="1"/>
          </p:cNvSpPr>
          <p:nvPr>
            <p:ph type="title"/>
          </p:nvPr>
        </p:nvSpPr>
        <p:spPr/>
        <p:txBody>
          <a:bodyPr>
            <a:normAutofit/>
          </a:bodyPr>
          <a:lstStyle/>
          <a:p>
            <a:r>
              <a:rPr lang="en-CA" sz="3600" b="1" dirty="0"/>
              <a:t>Bringing Neutrons to Canadians</a:t>
            </a:r>
          </a:p>
        </p:txBody>
      </p:sp>
      <p:sp>
        <p:nvSpPr>
          <p:cNvPr id="3" name="Content Placeholder 2">
            <a:extLst>
              <a:ext uri="{FF2B5EF4-FFF2-40B4-BE49-F238E27FC236}">
                <a16:creationId xmlns:a16="http://schemas.microsoft.com/office/drawing/2014/main" id="{5EA7C5B3-6632-A639-BF6A-1AF8BCCA39CA}"/>
              </a:ext>
            </a:extLst>
          </p:cNvPr>
          <p:cNvSpPr>
            <a:spLocks noGrp="1"/>
          </p:cNvSpPr>
          <p:nvPr>
            <p:ph idx="1"/>
          </p:nvPr>
        </p:nvSpPr>
        <p:spPr>
          <a:xfrm>
            <a:off x="838200" y="1699236"/>
            <a:ext cx="10515600" cy="4351338"/>
          </a:xfrm>
        </p:spPr>
        <p:txBody>
          <a:bodyPr>
            <a:normAutofit/>
          </a:bodyPr>
          <a:lstStyle/>
          <a:p>
            <a:r>
              <a:rPr lang="en-CA" sz="2400" dirty="0"/>
              <a:t>Propose the idea of building a </a:t>
            </a:r>
            <a:r>
              <a:rPr lang="en-CA" sz="2400" b="1" dirty="0"/>
              <a:t>Compact Accelerator-based Neutron Source (CANS) </a:t>
            </a:r>
            <a:r>
              <a:rPr lang="en-CA" sz="2400" dirty="0"/>
              <a:t>in Canada</a:t>
            </a:r>
            <a:r>
              <a:rPr lang="en-CA" sz="2400" b="1" dirty="0"/>
              <a:t>.</a:t>
            </a:r>
          </a:p>
          <a:p>
            <a:r>
              <a:rPr lang="en-CA" sz="2400" b="1" u="sng" dirty="0"/>
              <a:t>Pros:</a:t>
            </a:r>
            <a:r>
              <a:rPr lang="en-CA" sz="2400" b="1" dirty="0"/>
              <a:t> </a:t>
            </a:r>
            <a:r>
              <a:rPr lang="en-CA" sz="2400" dirty="0"/>
              <a:t>Cost efficient alternative compared to traditional sources.</a:t>
            </a:r>
          </a:p>
          <a:p>
            <a:r>
              <a:rPr lang="en-CA" sz="2400" b="1" u="sng" dirty="0"/>
              <a:t>Cons:</a:t>
            </a:r>
            <a:r>
              <a:rPr lang="en-CA" sz="2400" b="1" dirty="0"/>
              <a:t> </a:t>
            </a:r>
            <a:r>
              <a:rPr lang="en-CA" sz="2400" dirty="0"/>
              <a:t>Neutron yield will be lower</a:t>
            </a:r>
          </a:p>
          <a:p>
            <a:r>
              <a:rPr lang="en-CA" sz="2400" dirty="0"/>
              <a:t>Provides a cost-effective way to provide Canada with a medium-brightness sources</a:t>
            </a:r>
          </a:p>
        </p:txBody>
      </p:sp>
      <p:pic>
        <p:nvPicPr>
          <p:cNvPr id="4" name="Picture 2" descr="Flag of Canada - Wikipedia">
            <a:extLst>
              <a:ext uri="{FF2B5EF4-FFF2-40B4-BE49-F238E27FC236}">
                <a16:creationId xmlns:a16="http://schemas.microsoft.com/office/drawing/2014/main" id="{07F15B79-5800-99D1-89C5-07F416AA3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5464" y="365125"/>
            <a:ext cx="2088232" cy="10441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BBBCEF-880B-1B16-0DD2-3CA98F2D451E}"/>
              </a:ext>
            </a:extLst>
          </p:cNvPr>
          <p:cNvSpPr txBox="1"/>
          <p:nvPr/>
        </p:nvSpPr>
        <p:spPr>
          <a:xfrm>
            <a:off x="1579074" y="4708964"/>
            <a:ext cx="4962525" cy="646331"/>
          </a:xfrm>
          <a:prstGeom prst="rect">
            <a:avLst/>
          </a:prstGeom>
          <a:noFill/>
        </p:spPr>
        <p:txBody>
          <a:bodyPr wrap="square" rtlCol="0">
            <a:spAutoFit/>
          </a:bodyPr>
          <a:lstStyle/>
          <a:p>
            <a:r>
              <a:rPr lang="en-CA" sz="3600" dirty="0"/>
              <a:t>So, what’s stopping us?</a:t>
            </a:r>
          </a:p>
        </p:txBody>
      </p:sp>
      <p:pic>
        <p:nvPicPr>
          <p:cNvPr id="13314" name="Picture 2" descr="1,400+ Million Dollar Bill Stock Illustrations, Royalty-Free Vector  Graphics &amp; Clip Art - iStock | 1 million dollar bill, One million dollar  bill">
            <a:extLst>
              <a:ext uri="{FF2B5EF4-FFF2-40B4-BE49-F238E27FC236}">
                <a16:creationId xmlns:a16="http://schemas.microsoft.com/office/drawing/2014/main" id="{4050B200-0950-0791-D02C-F89ED4123D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824" b="32680"/>
          <a:stretch/>
        </p:blipFill>
        <p:spPr bwMode="auto">
          <a:xfrm>
            <a:off x="6442011" y="4204138"/>
            <a:ext cx="3014176" cy="10096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F427DC-0A5E-70C9-8403-5A2CFBBD9E7B}"/>
              </a:ext>
            </a:extLst>
          </p:cNvPr>
          <p:cNvSpPr txBox="1"/>
          <p:nvPr/>
        </p:nvSpPr>
        <p:spPr>
          <a:xfrm>
            <a:off x="7019925" y="5371415"/>
            <a:ext cx="2705100" cy="461665"/>
          </a:xfrm>
          <a:prstGeom prst="rect">
            <a:avLst/>
          </a:prstGeom>
          <a:noFill/>
        </p:spPr>
        <p:txBody>
          <a:bodyPr wrap="square" rtlCol="0">
            <a:spAutoFit/>
          </a:bodyPr>
          <a:lstStyle/>
          <a:p>
            <a:r>
              <a:rPr lang="en-CA" sz="2400" dirty="0"/>
              <a:t>C$100-200 million</a:t>
            </a:r>
          </a:p>
        </p:txBody>
      </p:sp>
      <p:sp>
        <p:nvSpPr>
          <p:cNvPr id="8" name="TextBox 7">
            <a:extLst>
              <a:ext uri="{FF2B5EF4-FFF2-40B4-BE49-F238E27FC236}">
                <a16:creationId xmlns:a16="http://schemas.microsoft.com/office/drawing/2014/main" id="{D61359E1-48C5-F138-B48A-5FB5762038DD}"/>
              </a:ext>
            </a:extLst>
          </p:cNvPr>
          <p:cNvSpPr txBox="1"/>
          <p:nvPr/>
        </p:nvSpPr>
        <p:spPr>
          <a:xfrm>
            <a:off x="0" y="6263014"/>
            <a:ext cx="338203" cy="375781"/>
          </a:xfrm>
          <a:prstGeom prst="rect">
            <a:avLst/>
          </a:prstGeom>
          <a:noFill/>
        </p:spPr>
        <p:txBody>
          <a:bodyPr wrap="square" rtlCol="0">
            <a:spAutoFit/>
          </a:bodyPr>
          <a:lstStyle/>
          <a:p>
            <a:r>
              <a:rPr lang="en-CA" dirty="0"/>
              <a:t>6</a:t>
            </a:r>
          </a:p>
        </p:txBody>
      </p:sp>
    </p:spTree>
    <p:extLst>
      <p:ext uri="{BB962C8B-B14F-4D97-AF65-F5344CB8AC3E}">
        <p14:creationId xmlns:p14="http://schemas.microsoft.com/office/powerpoint/2010/main" val="348086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E616-E088-4AB3-A04E-B143BD4E1610}"/>
              </a:ext>
            </a:extLst>
          </p:cNvPr>
          <p:cNvSpPr>
            <a:spLocks noGrp="1"/>
          </p:cNvSpPr>
          <p:nvPr>
            <p:ph type="title"/>
          </p:nvPr>
        </p:nvSpPr>
        <p:spPr/>
        <p:txBody>
          <a:bodyPr>
            <a:normAutofit/>
          </a:bodyPr>
          <a:lstStyle/>
          <a:p>
            <a:r>
              <a:rPr lang="en-CA" sz="3600" b="1" dirty="0"/>
              <a:t>Starting “Smallish” </a:t>
            </a:r>
          </a:p>
        </p:txBody>
      </p:sp>
      <p:sp>
        <p:nvSpPr>
          <p:cNvPr id="3" name="Content Placeholder 2">
            <a:extLst>
              <a:ext uri="{FF2B5EF4-FFF2-40B4-BE49-F238E27FC236}">
                <a16:creationId xmlns:a16="http://schemas.microsoft.com/office/drawing/2014/main" id="{DD3F2997-AF0E-719E-1CC4-6198248E7B87}"/>
              </a:ext>
            </a:extLst>
          </p:cNvPr>
          <p:cNvSpPr>
            <a:spLocks noGrp="1"/>
          </p:cNvSpPr>
          <p:nvPr>
            <p:ph idx="1"/>
          </p:nvPr>
        </p:nvSpPr>
        <p:spPr>
          <a:xfrm>
            <a:off x="1143000" y="1510934"/>
            <a:ext cx="9686925" cy="4351338"/>
          </a:xfrm>
        </p:spPr>
        <p:txBody>
          <a:bodyPr>
            <a:normAutofit/>
          </a:bodyPr>
          <a:lstStyle/>
          <a:p>
            <a:r>
              <a:rPr lang="en-CA" sz="2400" dirty="0"/>
              <a:t>We propose to build a Prototype Canadian CANS (PC-CANS)</a:t>
            </a:r>
          </a:p>
          <a:p>
            <a:pPr lvl="1"/>
            <a:r>
              <a:rPr lang="en-CA" sz="2000" dirty="0"/>
              <a:t>Competitive neutron fluxes to show CANS can be used as a cost-effective alternative</a:t>
            </a:r>
          </a:p>
          <a:p>
            <a:pPr lvl="1"/>
            <a:r>
              <a:rPr lang="en-CA" sz="2000" dirty="0"/>
              <a:t>Designed for university/industry needs </a:t>
            </a:r>
          </a:p>
          <a:p>
            <a:pPr lvl="1"/>
            <a:r>
              <a:rPr lang="en-CA" sz="2000" dirty="0"/>
              <a:t>Performance approximately a factor of 5 lower brightness than TS1 at ISIS</a:t>
            </a:r>
          </a:p>
          <a:p>
            <a:pPr lvl="1"/>
            <a:r>
              <a:rPr lang="en-CA" sz="2000" b="1" dirty="0"/>
              <a:t>Price Range </a:t>
            </a:r>
            <a:r>
              <a:rPr lang="en-CA" sz="2000" dirty="0"/>
              <a:t>= approximately C$10 million</a:t>
            </a:r>
          </a:p>
        </p:txBody>
      </p:sp>
      <p:pic>
        <p:nvPicPr>
          <p:cNvPr id="5" name="Picture 4">
            <a:extLst>
              <a:ext uri="{FF2B5EF4-FFF2-40B4-BE49-F238E27FC236}">
                <a16:creationId xmlns:a16="http://schemas.microsoft.com/office/drawing/2014/main" id="{6E8EDC6A-F16A-A423-C76C-2C57F60B1832}"/>
              </a:ext>
            </a:extLst>
          </p:cNvPr>
          <p:cNvPicPr>
            <a:picLocks noChangeAspect="1"/>
          </p:cNvPicPr>
          <p:nvPr/>
        </p:nvPicPr>
        <p:blipFill>
          <a:blip r:embed="rId3"/>
          <a:stretch>
            <a:fillRect/>
          </a:stretch>
        </p:blipFill>
        <p:spPr>
          <a:xfrm>
            <a:off x="2194983" y="3777201"/>
            <a:ext cx="7582958" cy="1390844"/>
          </a:xfrm>
          <a:prstGeom prst="rect">
            <a:avLst/>
          </a:prstGeom>
        </p:spPr>
      </p:pic>
      <p:sp>
        <p:nvSpPr>
          <p:cNvPr id="6" name="Oval 5">
            <a:extLst>
              <a:ext uri="{FF2B5EF4-FFF2-40B4-BE49-F238E27FC236}">
                <a16:creationId xmlns:a16="http://schemas.microsoft.com/office/drawing/2014/main" id="{152B8A63-1BD3-6FE5-BD3A-61A02C224F11}"/>
              </a:ext>
            </a:extLst>
          </p:cNvPr>
          <p:cNvSpPr/>
          <p:nvPr/>
        </p:nvSpPr>
        <p:spPr>
          <a:xfrm>
            <a:off x="6379181" y="4420428"/>
            <a:ext cx="3050570" cy="547591"/>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a:p>
        </p:txBody>
      </p:sp>
      <p:sp>
        <p:nvSpPr>
          <p:cNvPr id="7" name="TextBox 6">
            <a:extLst>
              <a:ext uri="{FF2B5EF4-FFF2-40B4-BE49-F238E27FC236}">
                <a16:creationId xmlns:a16="http://schemas.microsoft.com/office/drawing/2014/main" id="{FC869643-75B8-F293-1230-0CEF31D0422B}"/>
              </a:ext>
            </a:extLst>
          </p:cNvPr>
          <p:cNvSpPr txBox="1"/>
          <p:nvPr/>
        </p:nvSpPr>
        <p:spPr>
          <a:xfrm>
            <a:off x="395012" y="6286046"/>
            <a:ext cx="6596339" cy="276999"/>
          </a:xfrm>
          <a:prstGeom prst="rect">
            <a:avLst/>
          </a:prstGeom>
          <a:noFill/>
        </p:spPr>
        <p:txBody>
          <a:bodyPr wrap="square" rtlCol="0">
            <a:spAutoFit/>
          </a:bodyPr>
          <a:lstStyle/>
          <a:p>
            <a:pPr marL="171450" indent="-171450">
              <a:buFont typeface="Arial" panose="020B0604020202020204" pitchFamily="34" charset="0"/>
              <a:buChar char="•"/>
            </a:pPr>
            <a:r>
              <a:rPr lang="en-CA" sz="600" b="0" i="0" dirty="0" err="1">
                <a:solidFill>
                  <a:srgbClr val="222222"/>
                </a:solidFill>
                <a:effectLst/>
                <a:latin typeface="Arial" panose="020B0604020202020204" pitchFamily="34" charset="0"/>
              </a:rPr>
              <a:t>Laxdal</a:t>
            </a:r>
            <a:r>
              <a:rPr lang="en-CA" sz="600" b="0" i="0" dirty="0">
                <a:solidFill>
                  <a:srgbClr val="222222"/>
                </a:solidFill>
                <a:effectLst/>
                <a:latin typeface="Arial" panose="020B0604020202020204" pitchFamily="34" charset="0"/>
              </a:rPr>
              <a:t>, R., Maharaj, D. D., </a:t>
            </a:r>
            <a:r>
              <a:rPr lang="en-CA" sz="600" b="0" i="0" dirty="0" err="1">
                <a:solidFill>
                  <a:srgbClr val="222222"/>
                </a:solidFill>
                <a:effectLst/>
                <a:latin typeface="Arial" panose="020B0604020202020204" pitchFamily="34" charset="0"/>
              </a:rPr>
              <a:t>Abbaslou</a:t>
            </a:r>
            <a:r>
              <a:rPr lang="en-CA" sz="600" b="0" i="0" dirty="0">
                <a:solidFill>
                  <a:srgbClr val="222222"/>
                </a:solidFill>
                <a:effectLst/>
                <a:latin typeface="Arial" panose="020B0604020202020204" pitchFamily="34" charset="0"/>
              </a:rPr>
              <a:t>, M., Tun, Z., Banks, D., </a:t>
            </a:r>
            <a:r>
              <a:rPr lang="en-CA" sz="600" b="0" i="0" dirty="0" err="1">
                <a:solidFill>
                  <a:srgbClr val="222222"/>
                </a:solidFill>
                <a:effectLst/>
                <a:latin typeface="Arial" panose="020B0604020202020204" pitchFamily="34" charset="0"/>
              </a:rPr>
              <a:t>Gottberg</a:t>
            </a:r>
            <a:r>
              <a:rPr lang="en-CA" sz="600" b="0" i="0" dirty="0">
                <a:solidFill>
                  <a:srgbClr val="222222"/>
                </a:solidFill>
                <a:effectLst/>
                <a:latin typeface="Arial" panose="020B0604020202020204" pitchFamily="34" charset="0"/>
              </a:rPr>
              <a:t>, A., ... &amp; Marquardt, D. (2021). A prototype compact accelerator-based neutron source (CANS) for Canada. </a:t>
            </a:r>
            <a:r>
              <a:rPr lang="en-CA" sz="600" b="0" i="1" dirty="0">
                <a:solidFill>
                  <a:srgbClr val="222222"/>
                </a:solidFill>
                <a:effectLst/>
                <a:latin typeface="Arial" panose="020B0604020202020204" pitchFamily="34" charset="0"/>
              </a:rPr>
              <a:t>Journal of Neutron Research</a:t>
            </a:r>
            <a:r>
              <a:rPr lang="en-CA" sz="600" b="0" i="0" dirty="0">
                <a:solidFill>
                  <a:srgbClr val="222222"/>
                </a:solidFill>
                <a:effectLst/>
                <a:latin typeface="Arial" panose="020B0604020202020204" pitchFamily="34" charset="0"/>
              </a:rPr>
              <a:t>, </a:t>
            </a:r>
            <a:r>
              <a:rPr lang="en-CA" sz="600" b="0" i="1" dirty="0">
                <a:solidFill>
                  <a:srgbClr val="222222"/>
                </a:solidFill>
                <a:effectLst/>
                <a:latin typeface="Arial" panose="020B0604020202020204" pitchFamily="34" charset="0"/>
              </a:rPr>
              <a:t>23</a:t>
            </a:r>
            <a:r>
              <a:rPr lang="en-CA" sz="600" b="0" i="0" dirty="0">
                <a:solidFill>
                  <a:srgbClr val="222222"/>
                </a:solidFill>
                <a:effectLst/>
                <a:latin typeface="Arial" panose="020B0604020202020204" pitchFamily="34" charset="0"/>
              </a:rPr>
              <a:t>(2-3), 99-117.</a:t>
            </a:r>
            <a:endParaRPr lang="en-CA" sz="600" dirty="0"/>
          </a:p>
        </p:txBody>
      </p:sp>
      <p:sp>
        <p:nvSpPr>
          <p:cNvPr id="8" name="TextBox 7">
            <a:extLst>
              <a:ext uri="{FF2B5EF4-FFF2-40B4-BE49-F238E27FC236}">
                <a16:creationId xmlns:a16="http://schemas.microsoft.com/office/drawing/2014/main" id="{F8DA4B07-1A81-7AFD-0107-C3B62CF9EED1}"/>
              </a:ext>
            </a:extLst>
          </p:cNvPr>
          <p:cNvSpPr txBox="1"/>
          <p:nvPr/>
        </p:nvSpPr>
        <p:spPr>
          <a:xfrm>
            <a:off x="0" y="6263014"/>
            <a:ext cx="338203" cy="375781"/>
          </a:xfrm>
          <a:prstGeom prst="rect">
            <a:avLst/>
          </a:prstGeom>
          <a:noFill/>
        </p:spPr>
        <p:txBody>
          <a:bodyPr wrap="square" rtlCol="0">
            <a:spAutoFit/>
          </a:bodyPr>
          <a:lstStyle/>
          <a:p>
            <a:r>
              <a:rPr lang="en-CA" dirty="0"/>
              <a:t>7</a:t>
            </a:r>
          </a:p>
        </p:txBody>
      </p:sp>
    </p:spTree>
    <p:extLst>
      <p:ext uri="{BB962C8B-B14F-4D97-AF65-F5344CB8AC3E}">
        <p14:creationId xmlns:p14="http://schemas.microsoft.com/office/powerpoint/2010/main" val="34136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94684-E8F6-B1CE-95B5-F4348EC6E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24880-26D2-7262-11B6-6B1BF0B17DEA}"/>
              </a:ext>
            </a:extLst>
          </p:cNvPr>
          <p:cNvSpPr>
            <a:spLocks noGrp="1"/>
          </p:cNvSpPr>
          <p:nvPr>
            <p:ph type="title"/>
          </p:nvPr>
        </p:nvSpPr>
        <p:spPr>
          <a:xfrm>
            <a:off x="674184" y="236183"/>
            <a:ext cx="4664154" cy="1325563"/>
          </a:xfrm>
        </p:spPr>
        <p:txBody>
          <a:bodyPr>
            <a:normAutofit/>
          </a:bodyPr>
          <a:lstStyle/>
          <a:p>
            <a:r>
              <a:rPr lang="en-CA" sz="3600" b="1" dirty="0"/>
              <a:t>Prototype Canadian CANS (PC-CANS)</a:t>
            </a:r>
          </a:p>
        </p:txBody>
      </p:sp>
      <p:sp>
        <p:nvSpPr>
          <p:cNvPr id="3" name="Content Placeholder 2">
            <a:extLst>
              <a:ext uri="{FF2B5EF4-FFF2-40B4-BE49-F238E27FC236}">
                <a16:creationId xmlns:a16="http://schemas.microsoft.com/office/drawing/2014/main" id="{E6E6D903-E9E1-DA2E-8BCE-D4C1EE5F40C3}"/>
              </a:ext>
            </a:extLst>
          </p:cNvPr>
          <p:cNvSpPr>
            <a:spLocks noGrp="1"/>
          </p:cNvSpPr>
          <p:nvPr>
            <p:ph idx="1"/>
          </p:nvPr>
        </p:nvSpPr>
        <p:spPr>
          <a:xfrm>
            <a:off x="202325" y="1669023"/>
            <a:ext cx="5643678" cy="4920845"/>
          </a:xfrm>
        </p:spPr>
        <p:txBody>
          <a:bodyPr>
            <a:normAutofit/>
          </a:bodyPr>
          <a:lstStyle/>
          <a:p>
            <a:pPr marL="0" indent="0">
              <a:buNone/>
            </a:pPr>
            <a:r>
              <a:rPr lang="en-CA" b="1" u="sng" dirty="0"/>
              <a:t>One of the main missions</a:t>
            </a:r>
          </a:p>
          <a:p>
            <a:r>
              <a:rPr lang="en-CA" dirty="0"/>
              <a:t>Develop usable instruments for research</a:t>
            </a:r>
          </a:p>
          <a:p>
            <a:pPr lvl="1"/>
            <a:r>
              <a:rPr lang="en-CA" dirty="0"/>
              <a:t>Small-angle neutron scattering 	</a:t>
            </a:r>
          </a:p>
          <a:p>
            <a:pPr marL="457200" lvl="1" indent="0">
              <a:buNone/>
            </a:pPr>
            <a:r>
              <a:rPr lang="en-CA" dirty="0"/>
              <a:t>    (SANS)</a:t>
            </a:r>
          </a:p>
          <a:p>
            <a:pPr lvl="1"/>
            <a:r>
              <a:rPr lang="en-CA" dirty="0"/>
              <a:t>Diffraction/Neutron imaging</a:t>
            </a:r>
          </a:p>
          <a:p>
            <a:pPr lvl="1"/>
            <a:r>
              <a:rPr lang="en-CA" dirty="0"/>
              <a:t>Boron Neutron Capture Therapy (BNCT)</a:t>
            </a:r>
          </a:p>
        </p:txBody>
      </p:sp>
      <p:pic>
        <p:nvPicPr>
          <p:cNvPr id="4" name="Picture 24">
            <a:extLst>
              <a:ext uri="{FF2B5EF4-FFF2-40B4-BE49-F238E27FC236}">
                <a16:creationId xmlns:a16="http://schemas.microsoft.com/office/drawing/2014/main" id="{05149994-740D-C298-7F24-8C8A6767D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4ED4615-0B29-8C12-3D46-9EDCA030E27B}"/>
              </a:ext>
            </a:extLst>
          </p:cNvPr>
          <p:cNvGrpSpPr/>
          <p:nvPr/>
        </p:nvGrpSpPr>
        <p:grpSpPr>
          <a:xfrm>
            <a:off x="9193306" y="3564312"/>
            <a:ext cx="2855167" cy="2237105"/>
            <a:chOff x="7910172" y="1892808"/>
            <a:chExt cx="3581742" cy="2450592"/>
          </a:xfrm>
        </p:grpSpPr>
        <p:pic>
          <p:nvPicPr>
            <p:cNvPr id="8196" name="Picture 4" descr="Boron neutron capture therapy in the new age of accelerator-based neutron  production and preliminary progress in Canada">
              <a:extLst>
                <a:ext uri="{FF2B5EF4-FFF2-40B4-BE49-F238E27FC236}">
                  <a16:creationId xmlns:a16="http://schemas.microsoft.com/office/drawing/2014/main" id="{A9FE5C67-5729-A9DC-C9E0-5030B1B047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723"/>
            <a:stretch/>
          </p:blipFill>
          <p:spPr bwMode="auto">
            <a:xfrm>
              <a:off x="7910172" y="1892808"/>
              <a:ext cx="3581742" cy="245059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99142034-849E-0516-9B5F-4B4DB90EC195}"/>
                </a:ext>
              </a:extLst>
            </p:cNvPr>
            <p:cNvCxnSpPr>
              <a:cxnSpLocks/>
            </p:cNvCxnSpPr>
            <p:nvPr/>
          </p:nvCxnSpPr>
          <p:spPr>
            <a:xfrm>
              <a:off x="8174736" y="4343400"/>
              <a:ext cx="329501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202" name="Picture 10" descr="Neutron imaging - Wikipedia">
            <a:extLst>
              <a:ext uri="{FF2B5EF4-FFF2-40B4-BE49-F238E27FC236}">
                <a16:creationId xmlns:a16="http://schemas.microsoft.com/office/drawing/2014/main" id="{86F9C4EC-2903-1D85-225C-DB9BFC6870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93" t="6896" r="12575" b="7849"/>
          <a:stretch/>
        </p:blipFill>
        <p:spPr bwMode="auto">
          <a:xfrm>
            <a:off x="10452538" y="741537"/>
            <a:ext cx="1464579" cy="2040527"/>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Schematic of a small-angle neutron scattering experiment. ">
            <a:extLst>
              <a:ext uri="{FF2B5EF4-FFF2-40B4-BE49-F238E27FC236}">
                <a16:creationId xmlns:a16="http://schemas.microsoft.com/office/drawing/2014/main" id="{E01928B1-23A8-C5E9-615C-3DF7EE5FF9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9933"/>
          <a:stretch/>
        </p:blipFill>
        <p:spPr bwMode="auto">
          <a:xfrm>
            <a:off x="5910083" y="1068179"/>
            <a:ext cx="3512255" cy="2105009"/>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60E5D2EC-BDEE-396D-215E-2BED748A42E7}"/>
              </a:ext>
            </a:extLst>
          </p:cNvPr>
          <p:cNvSpPr/>
          <p:nvPr/>
        </p:nvSpPr>
        <p:spPr>
          <a:xfrm>
            <a:off x="438418" y="2846970"/>
            <a:ext cx="4601028" cy="1082438"/>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a:p>
        </p:txBody>
      </p:sp>
      <p:sp>
        <p:nvSpPr>
          <p:cNvPr id="18" name="Oval 17">
            <a:extLst>
              <a:ext uri="{FF2B5EF4-FFF2-40B4-BE49-F238E27FC236}">
                <a16:creationId xmlns:a16="http://schemas.microsoft.com/office/drawing/2014/main" id="{16EA9D93-23C0-E351-415C-3C3F594A743F}"/>
              </a:ext>
            </a:extLst>
          </p:cNvPr>
          <p:cNvSpPr/>
          <p:nvPr/>
        </p:nvSpPr>
        <p:spPr>
          <a:xfrm>
            <a:off x="5370378" y="906200"/>
            <a:ext cx="4775678" cy="2753591"/>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a:p>
        </p:txBody>
      </p:sp>
      <p:sp>
        <p:nvSpPr>
          <p:cNvPr id="19" name="TextBox 18">
            <a:extLst>
              <a:ext uri="{FF2B5EF4-FFF2-40B4-BE49-F238E27FC236}">
                <a16:creationId xmlns:a16="http://schemas.microsoft.com/office/drawing/2014/main" id="{62BF9A21-E7F4-7C0A-A852-1B659626B8F0}"/>
              </a:ext>
            </a:extLst>
          </p:cNvPr>
          <p:cNvSpPr txBox="1"/>
          <p:nvPr/>
        </p:nvSpPr>
        <p:spPr>
          <a:xfrm>
            <a:off x="7394527" y="3243730"/>
            <a:ext cx="1509486" cy="369332"/>
          </a:xfrm>
          <a:prstGeom prst="rect">
            <a:avLst/>
          </a:prstGeom>
          <a:noFill/>
        </p:spPr>
        <p:txBody>
          <a:bodyPr wrap="square" rtlCol="0">
            <a:spAutoFit/>
          </a:bodyPr>
          <a:lstStyle/>
          <a:p>
            <a:r>
              <a:rPr lang="en-CA" b="1" dirty="0"/>
              <a:t>SANS</a:t>
            </a:r>
          </a:p>
        </p:txBody>
      </p:sp>
      <p:sp>
        <p:nvSpPr>
          <p:cNvPr id="20" name="TextBox 19">
            <a:extLst>
              <a:ext uri="{FF2B5EF4-FFF2-40B4-BE49-F238E27FC236}">
                <a16:creationId xmlns:a16="http://schemas.microsoft.com/office/drawing/2014/main" id="{E691E149-9F55-48B5-D874-770D64229229}"/>
              </a:ext>
            </a:extLst>
          </p:cNvPr>
          <p:cNvSpPr txBox="1"/>
          <p:nvPr/>
        </p:nvSpPr>
        <p:spPr>
          <a:xfrm>
            <a:off x="10746990" y="2782065"/>
            <a:ext cx="1170127" cy="646331"/>
          </a:xfrm>
          <a:prstGeom prst="rect">
            <a:avLst/>
          </a:prstGeom>
          <a:noFill/>
        </p:spPr>
        <p:txBody>
          <a:bodyPr wrap="square" rtlCol="0">
            <a:spAutoFit/>
          </a:bodyPr>
          <a:lstStyle/>
          <a:p>
            <a:r>
              <a:rPr lang="en-CA" b="1" dirty="0"/>
              <a:t>Neutron Imaging</a:t>
            </a:r>
          </a:p>
        </p:txBody>
      </p:sp>
      <p:sp>
        <p:nvSpPr>
          <p:cNvPr id="21" name="TextBox 20">
            <a:extLst>
              <a:ext uri="{FF2B5EF4-FFF2-40B4-BE49-F238E27FC236}">
                <a16:creationId xmlns:a16="http://schemas.microsoft.com/office/drawing/2014/main" id="{BF5D97D5-A28F-FCCB-0234-416678A0A796}"/>
              </a:ext>
            </a:extLst>
          </p:cNvPr>
          <p:cNvSpPr txBox="1"/>
          <p:nvPr/>
        </p:nvSpPr>
        <p:spPr>
          <a:xfrm>
            <a:off x="10452538" y="5760946"/>
            <a:ext cx="1902417" cy="369332"/>
          </a:xfrm>
          <a:prstGeom prst="rect">
            <a:avLst/>
          </a:prstGeom>
          <a:noFill/>
        </p:spPr>
        <p:txBody>
          <a:bodyPr wrap="square" rtlCol="0">
            <a:spAutoFit/>
          </a:bodyPr>
          <a:lstStyle/>
          <a:p>
            <a:r>
              <a:rPr lang="en-CA" b="1" dirty="0"/>
              <a:t>BNCT</a:t>
            </a:r>
          </a:p>
        </p:txBody>
      </p:sp>
      <p:sp>
        <p:nvSpPr>
          <p:cNvPr id="6" name="TextBox 5">
            <a:extLst>
              <a:ext uri="{FF2B5EF4-FFF2-40B4-BE49-F238E27FC236}">
                <a16:creationId xmlns:a16="http://schemas.microsoft.com/office/drawing/2014/main" id="{255A74EC-0C44-98CE-135F-D90A9DD7498C}"/>
              </a:ext>
            </a:extLst>
          </p:cNvPr>
          <p:cNvSpPr txBox="1"/>
          <p:nvPr/>
        </p:nvSpPr>
        <p:spPr>
          <a:xfrm>
            <a:off x="202325" y="6230461"/>
            <a:ext cx="8090337" cy="461665"/>
          </a:xfrm>
          <a:prstGeom prst="rect">
            <a:avLst/>
          </a:prstGeom>
          <a:noFill/>
        </p:spPr>
        <p:txBody>
          <a:bodyPr wrap="square" rtlCol="0">
            <a:spAutoFit/>
          </a:bodyPr>
          <a:lstStyle/>
          <a:p>
            <a:pPr marL="171450" indent="-171450">
              <a:buFont typeface="Arial" panose="020B0604020202020204" pitchFamily="34" charset="0"/>
              <a:buChar char="•"/>
            </a:pPr>
            <a:r>
              <a:rPr lang="en-CA" sz="600" b="0" i="0" dirty="0">
                <a:solidFill>
                  <a:srgbClr val="222222"/>
                </a:solidFill>
                <a:effectLst/>
                <a:latin typeface="Arial" panose="020B0604020202020204" pitchFamily="34" charset="0"/>
              </a:rPr>
              <a:t>Dziura, D., </a:t>
            </a:r>
            <a:r>
              <a:rPr lang="en-CA" sz="600" b="0" i="0" dirty="0" err="1">
                <a:solidFill>
                  <a:srgbClr val="222222"/>
                </a:solidFill>
                <a:effectLst/>
                <a:latin typeface="Arial" panose="020B0604020202020204" pitchFamily="34" charset="0"/>
              </a:rPr>
              <a:t>Tabbassum</a:t>
            </a:r>
            <a:r>
              <a:rPr lang="en-CA" sz="600" b="0" i="0" dirty="0">
                <a:solidFill>
                  <a:srgbClr val="222222"/>
                </a:solidFill>
                <a:effectLst/>
                <a:latin typeface="Arial" panose="020B0604020202020204" pitchFamily="34" charset="0"/>
              </a:rPr>
              <a:t>, S., MacNeil, A., Maharaj, D. D., </a:t>
            </a:r>
            <a:r>
              <a:rPr lang="en-CA" sz="600" b="0" i="0" dirty="0" err="1">
                <a:solidFill>
                  <a:srgbClr val="222222"/>
                </a:solidFill>
                <a:effectLst/>
                <a:latin typeface="Arial" panose="020B0604020202020204" pitchFamily="34" charset="0"/>
              </a:rPr>
              <a:t>Laxdal</a:t>
            </a:r>
            <a:r>
              <a:rPr lang="en-CA" sz="600" b="0" i="0" dirty="0">
                <a:solidFill>
                  <a:srgbClr val="222222"/>
                </a:solidFill>
                <a:effectLst/>
                <a:latin typeface="Arial" panose="020B0604020202020204" pitchFamily="34" charset="0"/>
              </a:rPr>
              <a:t>, R., Kester, O., ... &amp; Marquardt, D. (2023). Boron neutron capture therapy in the new age of accelerator-based neutron production and preliminary progress in Canada. </a:t>
            </a:r>
            <a:r>
              <a:rPr lang="en-CA" sz="600" b="0" i="1" dirty="0">
                <a:solidFill>
                  <a:srgbClr val="222222"/>
                </a:solidFill>
                <a:effectLst/>
                <a:latin typeface="Arial" panose="020B0604020202020204" pitchFamily="34" charset="0"/>
              </a:rPr>
              <a:t>Canadian journal of physics</a:t>
            </a:r>
            <a:r>
              <a:rPr lang="en-CA" sz="600" b="0" i="0" dirty="0">
                <a:solidFill>
                  <a:srgbClr val="222222"/>
                </a:solidFill>
                <a:effectLst/>
                <a:latin typeface="Arial" panose="020B0604020202020204" pitchFamily="34" charset="0"/>
              </a:rPr>
              <a:t>, </a:t>
            </a:r>
            <a:r>
              <a:rPr lang="en-CA" sz="600" b="0" i="1" dirty="0">
                <a:solidFill>
                  <a:srgbClr val="222222"/>
                </a:solidFill>
                <a:effectLst/>
                <a:latin typeface="Arial" panose="020B0604020202020204" pitchFamily="34" charset="0"/>
              </a:rPr>
              <a:t>101</a:t>
            </a:r>
            <a:r>
              <a:rPr lang="en-CA" sz="600" b="0" i="0" dirty="0">
                <a:solidFill>
                  <a:srgbClr val="222222"/>
                </a:solidFill>
                <a:effectLst/>
                <a:latin typeface="Arial" panose="020B0604020202020204" pitchFamily="34" charset="0"/>
              </a:rPr>
              <a:t>(8), 363-372.</a:t>
            </a:r>
          </a:p>
          <a:p>
            <a:endParaRPr lang="en-US" sz="600" b="0" i="0" dirty="0">
              <a:solidFill>
                <a:srgbClr val="222222"/>
              </a:solidFill>
              <a:effectLst/>
              <a:latin typeface="Arial" panose="020B0604020202020204" pitchFamily="34" charset="0"/>
            </a:endParaRPr>
          </a:p>
          <a:p>
            <a:pPr marL="171450" indent="-171450">
              <a:buFont typeface="Arial" panose="020B0604020202020204" pitchFamily="34" charset="0"/>
              <a:buChar char="•"/>
            </a:pPr>
            <a:r>
              <a:rPr lang="en-US" sz="600" b="0" i="0" dirty="0">
                <a:solidFill>
                  <a:srgbClr val="222222"/>
                </a:solidFill>
                <a:effectLst/>
                <a:latin typeface="Arial" panose="020B0604020202020204" pitchFamily="34" charset="0"/>
              </a:rPr>
              <a:t>Liu, D., Song, K., Chen, W., Chen, J., Sun, G., &amp; Li, L. (2022). Current progresses of small-angle neutron scattering on soft-matters investigation. </a:t>
            </a:r>
            <a:r>
              <a:rPr lang="en-US" sz="600" b="0" i="1" dirty="0">
                <a:solidFill>
                  <a:srgbClr val="222222"/>
                </a:solidFill>
                <a:effectLst/>
                <a:latin typeface="Arial" panose="020B0604020202020204" pitchFamily="34" charset="0"/>
              </a:rPr>
              <a:t>Nuclear Analysis</a:t>
            </a:r>
            <a:r>
              <a:rPr lang="en-US" sz="600" b="0" i="0" dirty="0">
                <a:solidFill>
                  <a:srgbClr val="222222"/>
                </a:solidFill>
                <a:effectLst/>
                <a:latin typeface="Arial" panose="020B0604020202020204" pitchFamily="34" charset="0"/>
              </a:rPr>
              <a:t>, </a:t>
            </a:r>
            <a:r>
              <a:rPr lang="en-US" sz="600" b="0" i="1" dirty="0">
                <a:solidFill>
                  <a:srgbClr val="222222"/>
                </a:solidFill>
                <a:effectLst/>
                <a:latin typeface="Arial" panose="020B0604020202020204" pitchFamily="34" charset="0"/>
              </a:rPr>
              <a:t>1</a:t>
            </a:r>
            <a:r>
              <a:rPr lang="en-US" sz="600" b="0" i="0" dirty="0">
                <a:solidFill>
                  <a:srgbClr val="222222"/>
                </a:solidFill>
                <a:effectLst/>
                <a:latin typeface="Arial" panose="020B0604020202020204" pitchFamily="34" charset="0"/>
              </a:rPr>
              <a:t>(2), 100011.</a:t>
            </a:r>
            <a:endParaRPr lang="en-CA" sz="600" dirty="0"/>
          </a:p>
        </p:txBody>
      </p:sp>
      <p:sp>
        <p:nvSpPr>
          <p:cNvPr id="7" name="TextBox 6">
            <a:extLst>
              <a:ext uri="{FF2B5EF4-FFF2-40B4-BE49-F238E27FC236}">
                <a16:creationId xmlns:a16="http://schemas.microsoft.com/office/drawing/2014/main" id="{E2E4500F-2EFF-432D-800E-5211F1B67FE1}"/>
              </a:ext>
            </a:extLst>
          </p:cNvPr>
          <p:cNvSpPr txBox="1"/>
          <p:nvPr/>
        </p:nvSpPr>
        <p:spPr>
          <a:xfrm>
            <a:off x="0" y="6263014"/>
            <a:ext cx="338203" cy="375781"/>
          </a:xfrm>
          <a:prstGeom prst="rect">
            <a:avLst/>
          </a:prstGeom>
          <a:noFill/>
        </p:spPr>
        <p:txBody>
          <a:bodyPr wrap="square" rtlCol="0">
            <a:spAutoFit/>
          </a:bodyPr>
          <a:lstStyle/>
          <a:p>
            <a:r>
              <a:rPr lang="en-CA" dirty="0"/>
              <a:t>8</a:t>
            </a:r>
          </a:p>
        </p:txBody>
      </p:sp>
    </p:spTree>
    <p:extLst>
      <p:ext uri="{BB962C8B-B14F-4D97-AF65-F5344CB8AC3E}">
        <p14:creationId xmlns:p14="http://schemas.microsoft.com/office/powerpoint/2010/main" val="199708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408A7-D5C5-F35B-095A-D4071956D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5724F-F75E-182D-ACBC-5195415ABF6C}"/>
              </a:ext>
            </a:extLst>
          </p:cNvPr>
          <p:cNvSpPr>
            <a:spLocks noGrp="1"/>
          </p:cNvSpPr>
          <p:nvPr>
            <p:ph type="title"/>
          </p:nvPr>
        </p:nvSpPr>
        <p:spPr>
          <a:xfrm>
            <a:off x="966020" y="287345"/>
            <a:ext cx="10515600" cy="1325563"/>
          </a:xfrm>
        </p:spPr>
        <p:txBody>
          <a:bodyPr>
            <a:normAutofit/>
          </a:bodyPr>
          <a:lstStyle/>
          <a:p>
            <a:r>
              <a:rPr lang="en-CA" sz="3600" b="1" dirty="0"/>
              <a:t>SANS End Station	</a:t>
            </a:r>
          </a:p>
        </p:txBody>
      </p:sp>
      <p:sp>
        <p:nvSpPr>
          <p:cNvPr id="3" name="Content Placeholder 2">
            <a:extLst>
              <a:ext uri="{FF2B5EF4-FFF2-40B4-BE49-F238E27FC236}">
                <a16:creationId xmlns:a16="http://schemas.microsoft.com/office/drawing/2014/main" id="{61584F45-8309-B1D3-2713-6361FC6750B1}"/>
              </a:ext>
            </a:extLst>
          </p:cNvPr>
          <p:cNvSpPr>
            <a:spLocks noGrp="1"/>
          </p:cNvSpPr>
          <p:nvPr>
            <p:ph idx="1"/>
          </p:nvPr>
        </p:nvSpPr>
        <p:spPr>
          <a:xfrm>
            <a:off x="838200" y="1508754"/>
            <a:ext cx="10515600" cy="4351338"/>
          </a:xfrm>
        </p:spPr>
        <p:txBody>
          <a:bodyPr>
            <a:normAutofit/>
          </a:bodyPr>
          <a:lstStyle/>
          <a:p>
            <a:r>
              <a:rPr lang="en-CA" sz="2000" dirty="0"/>
              <a:t>There is an appeal for SANS due to the </a:t>
            </a:r>
            <a:r>
              <a:rPr lang="en-CA" sz="2000" b="1" dirty="0"/>
              <a:t>multi-disciplinary appeal</a:t>
            </a:r>
            <a:r>
              <a:rPr lang="en-CA" sz="2000" dirty="0"/>
              <a:t> and </a:t>
            </a:r>
            <a:r>
              <a:rPr lang="en-CA" sz="2000" b="1" dirty="0"/>
              <a:t>oversubscription</a:t>
            </a:r>
            <a:r>
              <a:rPr lang="en-CA" sz="2000" dirty="0"/>
              <a:t> at most facilities</a:t>
            </a:r>
          </a:p>
          <a:p>
            <a:r>
              <a:rPr lang="en-CA" sz="2000" dirty="0"/>
              <a:t>Further allows for demonstration of CANS viability in terms of a SANS instrument</a:t>
            </a:r>
          </a:p>
        </p:txBody>
      </p:sp>
      <p:pic>
        <p:nvPicPr>
          <p:cNvPr id="4" name="Picture 24">
            <a:extLst>
              <a:ext uri="{FF2B5EF4-FFF2-40B4-BE49-F238E27FC236}">
                <a16:creationId xmlns:a16="http://schemas.microsoft.com/office/drawing/2014/main" id="{1BA17634-44EC-249A-902E-DCA5564E4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449" y="29731"/>
            <a:ext cx="584854" cy="515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109A9C6-8E78-EDB3-E3D5-2713EE1E83CE}"/>
              </a:ext>
            </a:extLst>
          </p:cNvPr>
          <p:cNvPicPr>
            <a:picLocks noChangeAspect="1"/>
          </p:cNvPicPr>
          <p:nvPr/>
        </p:nvPicPr>
        <p:blipFill>
          <a:blip r:embed="rId4"/>
          <a:stretch>
            <a:fillRect/>
          </a:stretch>
        </p:blipFill>
        <p:spPr>
          <a:xfrm>
            <a:off x="1833727" y="2834317"/>
            <a:ext cx="8780186" cy="2871174"/>
          </a:xfrm>
          <a:prstGeom prst="rect">
            <a:avLst/>
          </a:prstGeom>
        </p:spPr>
      </p:pic>
      <p:sp>
        <p:nvSpPr>
          <p:cNvPr id="6" name="TextBox 5">
            <a:extLst>
              <a:ext uri="{FF2B5EF4-FFF2-40B4-BE49-F238E27FC236}">
                <a16:creationId xmlns:a16="http://schemas.microsoft.com/office/drawing/2014/main" id="{1A39E42A-7205-6D1E-5AF8-BCE111B7ECC1}"/>
              </a:ext>
            </a:extLst>
          </p:cNvPr>
          <p:cNvSpPr txBox="1"/>
          <p:nvPr/>
        </p:nvSpPr>
        <p:spPr>
          <a:xfrm>
            <a:off x="395012" y="6286046"/>
            <a:ext cx="6596339" cy="276999"/>
          </a:xfrm>
          <a:prstGeom prst="rect">
            <a:avLst/>
          </a:prstGeom>
          <a:noFill/>
        </p:spPr>
        <p:txBody>
          <a:bodyPr wrap="square" rtlCol="0">
            <a:spAutoFit/>
          </a:bodyPr>
          <a:lstStyle/>
          <a:p>
            <a:pPr marL="171450" indent="-171450">
              <a:buFont typeface="Arial" panose="020B0604020202020204" pitchFamily="34" charset="0"/>
              <a:buChar char="•"/>
            </a:pPr>
            <a:r>
              <a:rPr lang="en-CA" sz="600" b="0" i="0" dirty="0" err="1">
                <a:solidFill>
                  <a:srgbClr val="222222"/>
                </a:solidFill>
                <a:effectLst/>
                <a:latin typeface="Arial" panose="020B0604020202020204" pitchFamily="34" charset="0"/>
              </a:rPr>
              <a:t>Laxdal</a:t>
            </a:r>
            <a:r>
              <a:rPr lang="en-CA" sz="600" b="0" i="0" dirty="0">
                <a:solidFill>
                  <a:srgbClr val="222222"/>
                </a:solidFill>
                <a:effectLst/>
                <a:latin typeface="Arial" panose="020B0604020202020204" pitchFamily="34" charset="0"/>
              </a:rPr>
              <a:t>, R., Maharaj, D. D., </a:t>
            </a:r>
            <a:r>
              <a:rPr lang="en-CA" sz="600" b="0" i="0" dirty="0" err="1">
                <a:solidFill>
                  <a:srgbClr val="222222"/>
                </a:solidFill>
                <a:effectLst/>
                <a:latin typeface="Arial" panose="020B0604020202020204" pitchFamily="34" charset="0"/>
              </a:rPr>
              <a:t>Abbaslou</a:t>
            </a:r>
            <a:r>
              <a:rPr lang="en-CA" sz="600" b="0" i="0" dirty="0">
                <a:solidFill>
                  <a:srgbClr val="222222"/>
                </a:solidFill>
                <a:effectLst/>
                <a:latin typeface="Arial" panose="020B0604020202020204" pitchFamily="34" charset="0"/>
              </a:rPr>
              <a:t>, M., Tun, Z., Banks, D., </a:t>
            </a:r>
            <a:r>
              <a:rPr lang="en-CA" sz="600" b="0" i="0" dirty="0" err="1">
                <a:solidFill>
                  <a:srgbClr val="222222"/>
                </a:solidFill>
                <a:effectLst/>
                <a:latin typeface="Arial" panose="020B0604020202020204" pitchFamily="34" charset="0"/>
              </a:rPr>
              <a:t>Gottberg</a:t>
            </a:r>
            <a:r>
              <a:rPr lang="en-CA" sz="600" b="0" i="0" dirty="0">
                <a:solidFill>
                  <a:srgbClr val="222222"/>
                </a:solidFill>
                <a:effectLst/>
                <a:latin typeface="Arial" panose="020B0604020202020204" pitchFamily="34" charset="0"/>
              </a:rPr>
              <a:t>, A., ... &amp; Marquardt, D. (2021). A prototype compact accelerator-based neutron source (CANS) for Canada. </a:t>
            </a:r>
            <a:r>
              <a:rPr lang="en-CA" sz="600" b="0" i="1" dirty="0">
                <a:solidFill>
                  <a:srgbClr val="222222"/>
                </a:solidFill>
                <a:effectLst/>
                <a:latin typeface="Arial" panose="020B0604020202020204" pitchFamily="34" charset="0"/>
              </a:rPr>
              <a:t>Journal of Neutron Research</a:t>
            </a:r>
            <a:r>
              <a:rPr lang="en-CA" sz="600" b="0" i="0" dirty="0">
                <a:solidFill>
                  <a:srgbClr val="222222"/>
                </a:solidFill>
                <a:effectLst/>
                <a:latin typeface="Arial" panose="020B0604020202020204" pitchFamily="34" charset="0"/>
              </a:rPr>
              <a:t>, </a:t>
            </a:r>
            <a:r>
              <a:rPr lang="en-CA" sz="600" b="0" i="1" dirty="0">
                <a:solidFill>
                  <a:srgbClr val="222222"/>
                </a:solidFill>
                <a:effectLst/>
                <a:latin typeface="Arial" panose="020B0604020202020204" pitchFamily="34" charset="0"/>
              </a:rPr>
              <a:t>23</a:t>
            </a:r>
            <a:r>
              <a:rPr lang="en-CA" sz="600" b="0" i="0" dirty="0">
                <a:solidFill>
                  <a:srgbClr val="222222"/>
                </a:solidFill>
                <a:effectLst/>
                <a:latin typeface="Arial" panose="020B0604020202020204" pitchFamily="34" charset="0"/>
              </a:rPr>
              <a:t>(2-3), 99-117.</a:t>
            </a:r>
            <a:endParaRPr lang="en-CA" sz="600" dirty="0"/>
          </a:p>
        </p:txBody>
      </p:sp>
      <p:sp>
        <p:nvSpPr>
          <p:cNvPr id="8" name="TextBox 7">
            <a:extLst>
              <a:ext uri="{FF2B5EF4-FFF2-40B4-BE49-F238E27FC236}">
                <a16:creationId xmlns:a16="http://schemas.microsoft.com/office/drawing/2014/main" id="{C8352E2F-89A8-C635-06C2-CDFB7C723BB2}"/>
              </a:ext>
            </a:extLst>
          </p:cNvPr>
          <p:cNvSpPr txBox="1"/>
          <p:nvPr/>
        </p:nvSpPr>
        <p:spPr>
          <a:xfrm>
            <a:off x="0" y="6263014"/>
            <a:ext cx="338203" cy="375781"/>
          </a:xfrm>
          <a:prstGeom prst="rect">
            <a:avLst/>
          </a:prstGeom>
          <a:noFill/>
        </p:spPr>
        <p:txBody>
          <a:bodyPr wrap="square" rtlCol="0">
            <a:spAutoFit/>
          </a:bodyPr>
          <a:lstStyle/>
          <a:p>
            <a:r>
              <a:rPr lang="en-CA" dirty="0"/>
              <a:t>9</a:t>
            </a:r>
          </a:p>
        </p:txBody>
      </p:sp>
    </p:spTree>
    <p:extLst>
      <p:ext uri="{BB962C8B-B14F-4D97-AF65-F5344CB8AC3E}">
        <p14:creationId xmlns:p14="http://schemas.microsoft.com/office/powerpoint/2010/main" val="2241265489"/>
      </p:ext>
    </p:extLst>
  </p:cSld>
  <p:clrMapOvr>
    <a:masterClrMapping/>
  </p:clrMapOvr>
</p:sld>
</file>

<file path=ppt/theme/theme1.xml><?xml version="1.0" encoding="utf-8"?>
<a:theme xmlns:a="http://schemas.openxmlformats.org/drawingml/2006/main" name="Office Theme">
  <a:themeElements>
    <a:clrScheme name="UWindsor Yellow">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0E0808354FC14F837D6FC9FBC9D273" ma:contentTypeVersion="15" ma:contentTypeDescription="Create a new document." ma:contentTypeScope="" ma:versionID="6ca66d7d817f746545aa986faca1e626">
  <xsd:schema xmlns:xsd="http://www.w3.org/2001/XMLSchema" xmlns:xs="http://www.w3.org/2001/XMLSchema" xmlns:p="http://schemas.microsoft.com/office/2006/metadata/properties" xmlns:ns3="0f16434a-86fe-4fb0-8b56-ca5ef1d3d025" xmlns:ns4="d33da3ea-b2bc-4ef4-8c5c-d12c345f2c56" targetNamespace="http://schemas.microsoft.com/office/2006/metadata/properties" ma:root="true" ma:fieldsID="40c5317595d2e5c24e6942939fdf2324" ns3:_="" ns4:_="">
    <xsd:import namespace="0f16434a-86fe-4fb0-8b56-ca5ef1d3d025"/>
    <xsd:import namespace="d33da3ea-b2bc-4ef4-8c5c-d12c345f2c5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6434a-86fe-4fb0-8b56-ca5ef1d3d0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3da3ea-b2bc-4ef4-8c5c-d12c345f2c5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f16434a-86fe-4fb0-8b56-ca5ef1d3d025" xsi:nil="true"/>
  </documentManagement>
</p:properties>
</file>

<file path=customXml/itemProps1.xml><?xml version="1.0" encoding="utf-8"?>
<ds:datastoreItem xmlns:ds="http://schemas.openxmlformats.org/officeDocument/2006/customXml" ds:itemID="{F0234A11-1564-4A1C-9F2F-E8B0BACAC9DB}">
  <ds:schemaRefs>
    <ds:schemaRef ds:uri="http://schemas.microsoft.com/sharepoint/v3/contenttype/forms"/>
  </ds:schemaRefs>
</ds:datastoreItem>
</file>

<file path=customXml/itemProps2.xml><?xml version="1.0" encoding="utf-8"?>
<ds:datastoreItem xmlns:ds="http://schemas.openxmlformats.org/officeDocument/2006/customXml" ds:itemID="{12970807-FCCD-4182-A496-B7F8D92BDB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6434a-86fe-4fb0-8b56-ca5ef1d3d025"/>
    <ds:schemaRef ds:uri="d33da3ea-b2bc-4ef4-8c5c-d12c345f2c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87B918-6EF0-470F-B664-496F481DE734}">
  <ds:schemaRefs>
    <ds:schemaRef ds:uri="http://purl.org/dc/terms/"/>
    <ds:schemaRef ds:uri="http://purl.org/dc/dcmitype/"/>
    <ds:schemaRef ds:uri="http://schemas.microsoft.com/office/2006/documentManagement/types"/>
    <ds:schemaRef ds:uri="0f16434a-86fe-4fb0-8b56-ca5ef1d3d025"/>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d33da3ea-b2bc-4ef4-8c5c-d12c345f2c5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39848</TotalTime>
  <Words>2402</Words>
  <Application>Microsoft Office PowerPoint</Application>
  <PresentationFormat>Widescreen</PresentationFormat>
  <Paragraphs>254</Paragraphs>
  <Slides>19</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(Body)</vt:lpstr>
      <vt:lpstr>Calibri Light</vt:lpstr>
      <vt:lpstr>Helvetica</vt:lpstr>
      <vt:lpstr>Roboto</vt:lpstr>
      <vt:lpstr>Slack-Lato</vt:lpstr>
      <vt:lpstr>Wingdings</vt:lpstr>
      <vt:lpstr>Office Theme</vt:lpstr>
      <vt:lpstr>We CANS Do It: A Step Towards a Canadian PC-CANS</vt:lpstr>
      <vt:lpstr>My Current Research – as an End User</vt:lpstr>
      <vt:lpstr>PowerPoint Presentation</vt:lpstr>
      <vt:lpstr>PowerPoint Presentation</vt:lpstr>
      <vt:lpstr>Bringing Neutrons to Canadians</vt:lpstr>
      <vt:lpstr>Bringing Neutrons to Canadians</vt:lpstr>
      <vt:lpstr>Starting “Smallish” </vt:lpstr>
      <vt:lpstr>Prototype Canadian CANS (PC-CANS)</vt:lpstr>
      <vt:lpstr>SANS End Station </vt:lpstr>
      <vt:lpstr>Justifying a SANS End Station on a PC-CANS</vt:lpstr>
      <vt:lpstr>Accounting Counts</vt:lpstr>
      <vt:lpstr>Confirming Proper Configurations</vt:lpstr>
      <vt:lpstr>How far can you push this limit?</vt:lpstr>
      <vt:lpstr>PowerPoint Presentation</vt:lpstr>
      <vt:lpstr>PowerPoint Presentation</vt:lpstr>
      <vt:lpstr>Structural Analysis: Bilayer Thickness cont. (5 mg/mL)</vt:lpstr>
      <vt:lpstr>Contrast Variation: Domain Monitoring</vt:lpstr>
      <vt:lpstr>In conclusion</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Marnie Robillard</dc:creator>
  <cp:lastModifiedBy>Maks Dziura</cp:lastModifiedBy>
  <cp:revision>6</cp:revision>
  <dcterms:created xsi:type="dcterms:W3CDTF">2019-04-04T13:39:44Z</dcterms:created>
  <dcterms:modified xsi:type="dcterms:W3CDTF">2025-02-25T19:54:12Z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0x0101005B0E0808354FC14F837D6FC9FBC9D273</vt:lpwstr>
  </property>
</Properties>
</file>