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67" r:id="rId3"/>
    <p:sldId id="259" r:id="rId4"/>
    <p:sldId id="260" r:id="rId5"/>
    <p:sldId id="271" r:id="rId6"/>
    <p:sldId id="263" r:id="rId7"/>
    <p:sldId id="360" r:id="rId8"/>
    <p:sldId id="266" r:id="rId9"/>
    <p:sldId id="264" r:id="rId10"/>
    <p:sldId id="362" r:id="rId11"/>
    <p:sldId id="361" r:id="rId12"/>
    <p:sldId id="269" r:id="rId13"/>
    <p:sldId id="363" r:id="rId14"/>
    <p:sldId id="272" r:id="rId15"/>
    <p:sldId id="273" r:id="rId16"/>
    <p:sldId id="276" r:id="rId17"/>
    <p:sldId id="281" r:id="rId18"/>
    <p:sldId id="346" r:id="rId19"/>
    <p:sldId id="283" r:id="rId20"/>
    <p:sldId id="347" r:id="rId21"/>
    <p:sldId id="287" r:id="rId22"/>
    <p:sldId id="288" r:id="rId23"/>
    <p:sldId id="274" r:id="rId24"/>
    <p:sldId id="290" r:id="rId25"/>
    <p:sldId id="289" r:id="rId26"/>
    <p:sldId id="293" r:id="rId27"/>
    <p:sldId id="292" r:id="rId28"/>
    <p:sldId id="299" r:id="rId29"/>
    <p:sldId id="275" r:id="rId30"/>
    <p:sldId id="291" r:id="rId31"/>
    <p:sldId id="295" r:id="rId32"/>
    <p:sldId id="296" r:id="rId33"/>
    <p:sldId id="270" r:id="rId34"/>
    <p:sldId id="343" r:id="rId35"/>
    <p:sldId id="298" r:id="rId36"/>
    <p:sldId id="34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396"/>
    <a:srgbClr val="FDC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7"/>
    <p:restoredTop sz="89688" autoAdjust="0"/>
  </p:normalViewPr>
  <p:slideViewPr>
    <p:cSldViewPr snapToGrid="0" snapToObjects="1">
      <p:cViewPr varScale="1">
        <p:scale>
          <a:sx n="71" d="100"/>
          <a:sy n="71" d="100"/>
        </p:scale>
        <p:origin x="1123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Sheet1!$J$6</c:f>
              <c:strCache>
                <c:ptCount val="1"/>
                <c:pt idx="0">
                  <c:v>Definite Support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Sheet1!$K$5:$L$5</c:f>
              <c:strCache>
                <c:ptCount val="2"/>
                <c:pt idx="0">
                  <c:v>Canadian Research</c:v>
                </c:pt>
                <c:pt idx="1">
                  <c:v>Referral Canadian BNCT Centre</c:v>
                </c:pt>
              </c:strCache>
            </c:strRef>
          </c:cat>
          <c:val>
            <c:numRef>
              <c:f>Sheet1!$K$6:$L$6</c:f>
              <c:numCache>
                <c:formatCode>General</c:formatCode>
                <c:ptCount val="2"/>
                <c:pt idx="0">
                  <c:v>66.900000000000006</c:v>
                </c:pt>
                <c:pt idx="1">
                  <c:v>56.8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03-4635-AA3B-A75C10C99B42}"/>
            </c:ext>
          </c:extLst>
        </c:ser>
        <c:ser>
          <c:idx val="1"/>
          <c:order val="1"/>
          <c:tx>
            <c:strRef>
              <c:f>Sheet1!$J$7</c:f>
              <c:strCache>
                <c:ptCount val="1"/>
                <c:pt idx="0">
                  <c:v>Possible Support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Sheet1!$K$5:$L$5</c:f>
              <c:strCache>
                <c:ptCount val="2"/>
                <c:pt idx="0">
                  <c:v>Canadian Research</c:v>
                </c:pt>
                <c:pt idx="1">
                  <c:v>Referral Canadian BNCT Centre</c:v>
                </c:pt>
              </c:strCache>
            </c:strRef>
          </c:cat>
          <c:val>
            <c:numRef>
              <c:f>Sheet1!$K$7:$L$7</c:f>
              <c:numCache>
                <c:formatCode>General</c:formatCode>
                <c:ptCount val="2"/>
                <c:pt idx="0">
                  <c:v>23.7</c:v>
                </c:pt>
                <c:pt idx="1">
                  <c:v>32.200000000000003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03-4635-AA3B-A75C10C99B4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72790720"/>
        <c:axId val="1672790240"/>
      </c:barChart>
      <c:catAx>
        <c:axId val="167279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790240"/>
        <c:crosses val="autoZero"/>
        <c:auto val="1"/>
        <c:lblAlgn val="ctr"/>
        <c:lblOffset val="100"/>
        <c:noMultiLvlLbl val="0"/>
      </c:catAx>
      <c:valAx>
        <c:axId val="1672790240"/>
        <c:scaling>
          <c:orientation val="minMax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79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7CF9C-6515-9E48-A779-037560F4779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5A15C-93E2-F040-B9B5-7FEEF9327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6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6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42C25-5E85-DDA9-10BF-B1A54BD14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9404B0-7DAB-75F4-C4FA-C9AD9CA19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0B841B-BEA9-E879-1B7D-C9C1058F5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1EFE7-BFD2-45BF-EC0E-5002743E61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63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23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55528-FAC2-C219-27A6-2A4E8EDAA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53339-2FEA-4C7C-24A8-C20BA99B2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7AD7A-9D0C-D0A3-F06A-E9DB0B00B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8BB9A-740D-700B-D18B-5E07BC669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49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81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63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88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32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47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00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200" dirty="0"/>
              <a:t>Demonstrate new technology for a cost-effective neutron source with adequate performance and staging opportunities to further boost performance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If the technology is successful, it will inform decisions about whether Canada should invest ~$200M investment in a brighter neutron source based on this CANS technology.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200" dirty="0"/>
              <a:t>The CANS is a pulsed neutron source which will </a:t>
            </a:r>
            <a:r>
              <a:rPr lang="en-CA" sz="1200" dirty="0" err="1"/>
              <a:t>will</a:t>
            </a:r>
            <a:r>
              <a:rPr lang="en-CA" sz="1200" dirty="0"/>
              <a:t> build Canadian expertise in this area, as Canada </a:t>
            </a:r>
            <a:r>
              <a:rPr lang="en-US" sz="1200" dirty="0"/>
              <a:t>has never had a pulsed neutron source.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5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92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C0A57-742E-E3BA-6636-C9236C514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8E4FC4-4854-62BC-B967-C8CE7E34FC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1DB015-7CDD-FF40-E183-ADE72FDE2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200" dirty="0"/>
              <a:t>Demonstrate new technology for a cost-effective neutron source with adequate performance and staging opportunities to further boost performance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If the technology is successful, it will inform decisions about whether Canada should invest ~$200M investment in a brighter neutron source based on this CANS technology.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200" dirty="0"/>
              <a:t>The CANS is a pulsed neutron source which will </a:t>
            </a:r>
            <a:r>
              <a:rPr lang="en-CA" sz="1200" dirty="0" err="1"/>
              <a:t>will</a:t>
            </a:r>
            <a:r>
              <a:rPr lang="en-CA" sz="1200" dirty="0"/>
              <a:t> build Canadian expertise in this area, as Canada </a:t>
            </a:r>
            <a:r>
              <a:rPr lang="en-US" sz="1200" dirty="0"/>
              <a:t>has never had a pulsed neutron source.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E1F1B-F0BB-D905-F09A-2444409A6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94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57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2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29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51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61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0D2C4-8DC7-D6D0-35A4-C7E6D6EF0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6AF01B-A8AF-482A-6579-991C1C2A7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E18C70-96C2-44A0-50D1-B81DBF870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F8B5A-9A36-1C60-0314-5F5BB3D84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6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F053E-2494-4430-8E9B-7033303C2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52278B-1510-FF8C-A6DF-4C7DC188A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AE1D4A-0DAB-3840-E59D-4C21DE30F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B8C94-DD84-4E30-9505-76D781822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20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5A15C-93E2-F040-B9B5-7FEEF9327D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2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F7E94-BE02-9A45-9062-1449FB0E4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650E84-FCA6-BF46-947F-0E37FDBD2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436B4-1720-2548-BCE3-CC256899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8FA1EE-A4F6-CB48-8E0A-9173DF6BA0D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8079D-0BF4-CD44-B92A-489A2C41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7B34F-B4A6-AC47-A86D-866C0E23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BF6B5-A8B6-5742-91AE-8DC29EBB8E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09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03D7-DD00-0748-8FFA-B2BC03BC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12826A-88C3-5743-B64C-B07D2BE58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3BF11-5B50-CC4B-AA5F-9AF20D6D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8FA1EE-A4F6-CB48-8E0A-9173DF6BA0D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CF8D4-EC88-134C-BC2D-702B64D3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15D8A-E2CA-8E43-8878-75649038B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BF6B5-A8B6-5742-91AE-8DC29EBB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6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92ECA9-11B4-0F45-94F9-0FC941CF17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255D7-028B-5D4B-89B0-B5AD9EEF0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0844-2774-6245-8C90-47C68BEA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8FA1EE-A4F6-CB48-8E0A-9173DF6BA0D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5D80-3CA0-DF4E-B0D2-D7B25328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432B8-447B-714B-8A40-62A671625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BF6B5-A8B6-5742-91AE-8DC29EBB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6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D7BE-8467-FA47-BC87-BEEAECA3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20FF2-3FE8-1248-A4BA-F5AE9648A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397C0-5CA5-F14C-AA7D-A1EE12F44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8FA1EE-A4F6-CB48-8E0A-9173DF6BA0D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C006F-A7FD-6846-A942-B3569196C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F61AC-F887-AE4C-BD7C-AC1FDE24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BF6B5-A8B6-5742-91AE-8DC29EBB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D49B-FD14-D446-91B5-0CC55D14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E7AB3-B6DD-9E47-BE1A-4E24B6AA5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64115-4182-7A4B-A588-4C67C2305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8FA1EE-A4F6-CB48-8E0A-9173DF6BA0D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42A63-2CB1-A24E-954D-7D7D93797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B48E-845C-4840-95A9-377C3D3B4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BF6B5-A8B6-5742-91AE-8DC29EBB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84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C3E4-95D0-D041-BD41-2F9A8ED5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25F08-48C2-644B-ADE9-A7FD0DFF5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1F2CF-1A8D-D440-A80C-A89DA67A6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2C35B-5647-C74B-B437-00CFE688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8FA1EE-A4F6-CB48-8E0A-9173DF6BA0D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78282-95C5-2749-9540-97EF5B659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0FAAF-9653-E04F-94F2-4224F38B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BF6B5-A8B6-5742-91AE-8DC29EBB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2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B7240-9A7C-CF46-A50F-91354649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DA3D2-A89B-9342-A622-CF0D36725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E86EF-5EF1-F74B-97C2-CDA3362ED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3AD070-654E-214E-B651-0E16996FF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5334D-7F3A-EA40-866D-AB3C425FEC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691819-88AD-1E47-A20A-21A14DF14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8FA1EE-A4F6-CB48-8E0A-9173DF6BA0D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E5BACE-5675-9D40-9F4F-E9921987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0F5B13-59D2-5A41-B943-5F2460810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BF6B5-A8B6-5742-91AE-8DC29EBB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0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6E827-A917-7549-A733-3976261C2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CA6C4-E35C-224C-9307-A887F1DC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8FA1EE-A4F6-CB48-8E0A-9173DF6BA0D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E571E2-C2E8-4E42-8B5C-F20315D1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ED733-939E-2148-A95E-47077E5D6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BF6B5-A8B6-5742-91AE-8DC29EBB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74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2AAF3A-3FEB-F143-A7B5-3828A35205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8FA1EE-A4F6-CB48-8E0A-9173DF6BA0D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BA8D13-6D31-624A-BA24-CD6B8FF1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B2883-BD7C-D844-ADA8-0B3BFA6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BF6B5-A8B6-5742-91AE-8DC29EBB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8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B88B-E4B2-8F4F-B312-99069E93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8816F-7C9A-6941-AB5E-F714B7BB1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52E3B-1E34-C048-AC30-905D39D4E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352D6-8B20-1E43-BD8E-08A64177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8FA1EE-A4F6-CB48-8E0A-9173DF6BA0D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37D3C-9157-6A4D-B3FC-7B226ED29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B182A-4BF9-5F41-A908-DFC23E64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BF6B5-A8B6-5742-91AE-8DC29EBB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7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9A1F0-B270-7049-988F-77C6A532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030449-C0AC-0F4D-8B00-58157086C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89FE3-E19C-3343-8DBD-230EB8ACF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31E9A-72CE-7744-90AD-CBA84005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8FA1EE-A4F6-CB48-8E0A-9173DF6BA0D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8B379-1EF7-534A-B2FF-EA8F1954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1B19C-BEAD-AC49-8528-67569E0D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BF6B5-A8B6-5742-91AE-8DC29EBB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1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AD727-180C-6C41-8560-04A952E2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E65D2-9D75-0548-91A2-FE37A13DC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CCBD64-8A40-874E-A16E-3EDC3D92A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29546"/>
          <a:stretch/>
        </p:blipFill>
        <p:spPr>
          <a:xfrm>
            <a:off x="0" y="5943600"/>
            <a:ext cx="10058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F0AF1-DDCE-0D76-F619-DC8BAC59A0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150764" y="6170313"/>
            <a:ext cx="2043545" cy="58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4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B385-2DCA-364C-8CE4-790847292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097" y="1122363"/>
            <a:ext cx="6524839" cy="230663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 CANS for Canada: Future neutron source for Canada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E4783-2DCE-C244-9D3A-0F56A2B3C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097" y="3602037"/>
            <a:ext cx="6524839" cy="2306637"/>
          </a:xfrm>
        </p:spPr>
        <p:txBody>
          <a:bodyPr>
            <a:normAutofit fontScale="70000" lnSpcReduction="20000"/>
          </a:bodyPr>
          <a:lstStyle/>
          <a:p>
            <a:pPr marL="63622" algn="l"/>
            <a:r>
              <a:rPr lang="en-US" sz="4500" dirty="0">
                <a:sym typeface="Franklin Gothic Book" charset="0"/>
              </a:rPr>
              <a:t>Drew Marquardt</a:t>
            </a:r>
            <a:br>
              <a:rPr lang="en-US" sz="4500" dirty="0">
                <a:sym typeface="Franklin Gothic Book" charset="0"/>
              </a:rPr>
            </a:br>
            <a:endParaRPr lang="en-CA" sz="2800" i="1" dirty="0"/>
          </a:p>
          <a:p>
            <a:pPr marL="63622" lvl="3" algn="l"/>
            <a:r>
              <a:rPr lang="en-CA" sz="2800" i="1" dirty="0"/>
              <a:t>Associate Professor</a:t>
            </a:r>
          </a:p>
          <a:p>
            <a:pPr marL="63622" lvl="3" algn="l"/>
            <a:r>
              <a:rPr lang="en-CA" sz="2800" i="1" dirty="0"/>
              <a:t>Department of Chemistry and Biochemistry</a:t>
            </a:r>
          </a:p>
          <a:p>
            <a:pPr marL="63622" lvl="3" algn="l"/>
            <a:r>
              <a:rPr lang="en-CA" sz="2800" i="1" dirty="0"/>
              <a:t>University of Windsor</a:t>
            </a:r>
          </a:p>
          <a:p>
            <a:pPr marL="63622" lvl="3" algn="l"/>
            <a:endParaRPr lang="en-CA" sz="1400" i="1" dirty="0"/>
          </a:p>
          <a:p>
            <a:pPr algn="l"/>
            <a:r>
              <a:rPr lang="en-CA" dirty="0"/>
              <a:t>UCANS 11</a:t>
            </a:r>
          </a:p>
          <a:p>
            <a:pPr algn="l"/>
            <a:r>
              <a:rPr lang="en-CA" dirty="0"/>
              <a:t>February 25, 2025</a:t>
            </a:r>
          </a:p>
          <a:p>
            <a:pPr marL="63622" lvl="3" algn="l"/>
            <a:endParaRPr lang="en-CA" dirty="0"/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3DCE2-7DEA-0AE1-098B-28D04D8AD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9238513" y="65"/>
            <a:ext cx="2953546" cy="6192918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34F28B54-4D43-2CA9-69FE-5EFEE36303C3}"/>
              </a:ext>
            </a:extLst>
          </p:cNvPr>
          <p:cNvSpPr>
            <a:spLocks/>
          </p:cNvSpPr>
          <p:nvPr/>
        </p:nvSpPr>
        <p:spPr bwMode="auto">
          <a:xfrm>
            <a:off x="8435109" y="44330"/>
            <a:ext cx="1272781" cy="596318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FDCD07"/>
          </a:solidFill>
          <a:ln w="9525">
            <a:solidFill>
              <a:srgbClr val="FDCD07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D:\Dropbox\articles\heberle pabst Langmuir 2016 asymmetric luv structure cover.jpg">
            <a:extLst>
              <a:ext uri="{FF2B5EF4-FFF2-40B4-BE49-F238E27FC236}">
                <a16:creationId xmlns:a16="http://schemas.microsoft.com/office/drawing/2014/main" id="{B811D957-3423-012E-D0C2-C09765347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6" b="27785"/>
          <a:stretch/>
        </p:blipFill>
        <p:spPr bwMode="auto">
          <a:xfrm>
            <a:off x="9309249" y="1206550"/>
            <a:ext cx="2440994" cy="2270007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B0966C-C2AA-1815-0C0C-D2F1906CB8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47" y="2556688"/>
            <a:ext cx="1959386" cy="1978226"/>
          </a:xfrm>
          <a:prstGeom prst="ellipse">
            <a:avLst/>
          </a:prstGeom>
          <a:ln w="571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060552-A68F-7A95-48A0-8BDCB4AD47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31" y="1161786"/>
            <a:ext cx="2543954" cy="23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84AEA5-C2EF-B1F3-BFA0-71A4A9FB7A73}"/>
              </a:ext>
            </a:extLst>
          </p:cNvPr>
          <p:cNvSpPr/>
          <p:nvPr/>
        </p:nvSpPr>
        <p:spPr>
          <a:xfrm>
            <a:off x="-38493" y="6188550"/>
            <a:ext cx="8560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i="1" dirty="0">
                <a:ln/>
                <a:solidFill>
                  <a:schemeClr val="accent3"/>
                </a:solidFill>
              </a:rPr>
              <a:t>Canadian Centre for Neutron Research and Therapeutics</a:t>
            </a:r>
          </a:p>
        </p:txBody>
      </p:sp>
    </p:spTree>
    <p:extLst>
      <p:ext uri="{BB962C8B-B14F-4D97-AF65-F5344CB8AC3E}">
        <p14:creationId xmlns:p14="http://schemas.microsoft.com/office/powerpoint/2010/main" val="3199821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2EDCB-9909-0654-764D-D441167E6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5399-BB81-9A37-2D96-D49381C7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Fit Within National Strategy - Updated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F1B679-D045-C0E5-7D96-6E5C8EA50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614" y="1936202"/>
            <a:ext cx="3352305" cy="311133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Spallation Neutron Source (SNS);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Canadian Neutron Beam Centre (CNBC);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McMaster Nuclear Reactor (MNR);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NIST Center for Neutron Research (NCNR)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720D69-AC89-4D4F-42A4-FE1E0FE08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0615"/>
            <a:ext cx="8950348" cy="44442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A24616-522D-CB06-57EA-3090D87876F6}"/>
              </a:ext>
            </a:extLst>
          </p:cNvPr>
          <p:cNvSpPr/>
          <p:nvPr/>
        </p:nvSpPr>
        <p:spPr>
          <a:xfrm>
            <a:off x="4260028" y="3022899"/>
            <a:ext cx="699247" cy="494852"/>
          </a:xfrm>
          <a:prstGeom prst="rect">
            <a:avLst/>
          </a:prstGeom>
          <a:solidFill>
            <a:srgbClr val="3C6396">
              <a:alpha val="50196"/>
            </a:srgbClr>
          </a:solidFill>
          <a:ln>
            <a:solidFill>
              <a:srgbClr val="3C6396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7B715-391F-DCAB-9251-D190DBE13C4F}"/>
              </a:ext>
            </a:extLst>
          </p:cNvPr>
          <p:cNvSpPr txBox="1"/>
          <p:nvPr/>
        </p:nvSpPr>
        <p:spPr>
          <a:xfrm>
            <a:off x="4260028" y="3022899"/>
            <a:ext cx="699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ISIS 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(U.K.)</a:t>
            </a:r>
            <a:endParaRPr lang="en-CA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0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4A0E7-3C44-7498-99CE-8BA7C3800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3E8C-ED03-AC8D-BC1F-B82F919F5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LRP Emphasis on CANS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1C951-93A4-E9D0-DBD9-81E141A5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43"/>
          <a:stretch/>
        </p:blipFill>
        <p:spPr>
          <a:xfrm>
            <a:off x="1653363" y="1303847"/>
            <a:ext cx="8885273" cy="485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8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19B0-347F-C928-5DDF-6C0BED95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Canadian-CANS: Missions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07BF4-8EE3-ABC2-F6B0-2ED4B4DC3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Construct a world-leading CANS prototype to demonstrate the potential for the technology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Conduct research using the following neutron methods: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Small-angle neutron scattering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Diffraction/Neutron imaging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Boron Neutron Capture Therapy (BNCT)</a:t>
            </a:r>
          </a:p>
          <a:p>
            <a:pPr marL="514350" indent="-457200">
              <a:buFont typeface="+mj-lt"/>
              <a:buAutoNum type="arabicPeriod"/>
            </a:pPr>
            <a:endParaRPr lang="en-US" b="1" u="sng" dirty="0"/>
          </a:p>
          <a:p>
            <a:pPr marL="514350" indent="-457200">
              <a:buFont typeface="+mj-lt"/>
              <a:buAutoNum type="arabicPeriod"/>
            </a:pPr>
            <a:r>
              <a:rPr lang="en-US" dirty="0"/>
              <a:t>Supply Windsor region with </a:t>
            </a:r>
            <a:br>
              <a:rPr lang="en-US" dirty="0"/>
            </a:br>
            <a:r>
              <a:rPr lang="en-US" dirty="0"/>
              <a:t>Fluorine-18 isotope for the PET scanner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125CF-0ECE-3140-A498-B7E1074427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r="17825" b="46297"/>
          <a:stretch/>
        </p:blipFill>
        <p:spPr bwMode="auto">
          <a:xfrm rot="5400000">
            <a:off x="8690861" y="3296076"/>
            <a:ext cx="2376264" cy="2949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32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B0125-6643-F987-272A-07DF7C5E8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0405-1495-4BEA-B525-0116BA81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Canadian-CANS: Updates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92DA8-E3C1-44FC-CBEA-C45C2D85A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63" y="1825625"/>
            <a:ext cx="11284772" cy="4351338"/>
          </a:xfrm>
        </p:spPr>
        <p:txBody>
          <a:bodyPr>
            <a:normAutofit/>
          </a:bodyPr>
          <a:lstStyle/>
          <a:p>
            <a:r>
              <a:rPr lang="en-US" dirty="0"/>
              <a:t>Maks Dziura – “We CANS Do It: A Step Towards a Canadian PC-CANS”</a:t>
            </a:r>
          </a:p>
          <a:p>
            <a:r>
              <a:rPr lang="en-US" dirty="0"/>
              <a:t>Mina </a:t>
            </a:r>
            <a:r>
              <a:rPr lang="en-CA" dirty="0"/>
              <a:t>Abbaslou – “</a:t>
            </a:r>
            <a:r>
              <a:rPr lang="en-US" dirty="0"/>
              <a:t>Beam Dynamics Design for Alternating Phase Focusing Proton LINAC for a Compact Accelerator Based Neutron Source” (Poster)</a:t>
            </a:r>
          </a:p>
          <a:p>
            <a:r>
              <a:rPr lang="en-US" dirty="0"/>
              <a:t>Daniel Banks – “Contributions to Measuring the Value of Neutron Sources”</a:t>
            </a:r>
          </a:p>
          <a:p>
            <a:r>
              <a:rPr lang="en-US" dirty="0"/>
              <a:t>Robert Laxdal – “PC-CANS - Conceptual Design of a Compact Accelerator Based Neutron Source for Canada”</a:t>
            </a:r>
          </a:p>
          <a:p>
            <a:r>
              <a:rPr lang="en-CA" dirty="0"/>
              <a:t>Mina Abbaslou – “</a:t>
            </a:r>
            <a:r>
              <a:rPr lang="en-US" dirty="0"/>
              <a:t>Design Considerations for a Proton Linac for a Compact Accelerator Based Neutron Source for Canada”</a:t>
            </a:r>
          </a:p>
        </p:txBody>
      </p:sp>
    </p:spTree>
    <p:extLst>
      <p:ext uri="{BB962C8B-B14F-4D97-AF65-F5344CB8AC3E}">
        <p14:creationId xmlns:p14="http://schemas.microsoft.com/office/powerpoint/2010/main" val="2588860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8CC35-25BB-BA7D-E14D-57926CDE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PC-CANS</a:t>
            </a:r>
            <a:endParaRPr lang="en-CA" dirty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D0D336DA-4234-DE7F-EC2E-AB4DCD151023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8" b="1992"/>
          <a:stretch/>
        </p:blipFill>
        <p:spPr bwMode="auto">
          <a:xfrm>
            <a:off x="835483" y="1690688"/>
            <a:ext cx="1052103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373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1A95-F46D-F114-192C-C420CD698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PC-CANS: Neutron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2C761A-036E-27E5-B5D3-755F6297D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42" y="1690688"/>
            <a:ext cx="10529516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4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749B6-4523-E90B-0B16-8A079B6A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Target-Moderator Research (TMR)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B8A7B-B09F-98EB-27E6-265706B48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Accelerator requirements for:</a:t>
            </a:r>
          </a:p>
          <a:p>
            <a:pPr lvl="1"/>
            <a:r>
              <a:rPr lang="en-US" sz="2800" dirty="0"/>
              <a:t>Neutron scattering</a:t>
            </a:r>
          </a:p>
          <a:p>
            <a:pPr lvl="1"/>
            <a:r>
              <a:rPr lang="en-US" sz="2800" dirty="0"/>
              <a:t>BNCT</a:t>
            </a:r>
          </a:p>
          <a:p>
            <a:pPr lvl="1"/>
            <a:r>
              <a:rPr lang="en-US" sz="2800" dirty="0"/>
              <a:t>Isotope production</a:t>
            </a:r>
          </a:p>
          <a:p>
            <a:r>
              <a:rPr lang="en-US" dirty="0"/>
              <a:t>Target material and geometry</a:t>
            </a:r>
          </a:p>
          <a:p>
            <a:pPr lvl="1"/>
            <a:r>
              <a:rPr lang="en-US" sz="2800" dirty="0"/>
              <a:t>How to handle the high powers on target</a:t>
            </a:r>
          </a:p>
          <a:p>
            <a:pPr lvl="1"/>
            <a:r>
              <a:rPr lang="en-US" sz="2800" dirty="0"/>
              <a:t>Multiple targets?</a:t>
            </a:r>
          </a:p>
          <a:p>
            <a:pPr lvl="1"/>
            <a:r>
              <a:rPr lang="en-US" sz="2800" dirty="0"/>
              <a:t>Optimized extraction strategy</a:t>
            </a:r>
          </a:p>
          <a:p>
            <a:r>
              <a:rPr lang="en-US" dirty="0"/>
              <a:t>Build from our friends at Julich (Germany) and in Japan</a:t>
            </a:r>
          </a:p>
          <a:p>
            <a:endParaRPr lang="en-CA" dirty="0"/>
          </a:p>
        </p:txBody>
      </p:sp>
      <p:pic>
        <p:nvPicPr>
          <p:cNvPr id="5" name="Picture 4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A5EFC4FC-166A-EDBF-62AA-5F075D43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5625"/>
            <a:ext cx="5572125" cy="819150"/>
          </a:xfrm>
          <a:prstGeom prst="rect">
            <a:avLst/>
          </a:prstGeom>
        </p:spPr>
      </p:pic>
      <p:pic>
        <p:nvPicPr>
          <p:cNvPr id="7" name="Picture 6" descr="A purple flower with black text&#10;&#10;Description automatically generated">
            <a:extLst>
              <a:ext uri="{FF2B5EF4-FFF2-40B4-BE49-F238E27FC236}">
                <a16:creationId xmlns:a16="http://schemas.microsoft.com/office/drawing/2014/main" id="{98FA3A95-A824-6AC6-0A94-74C7EEB69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37" b="14110"/>
          <a:stretch/>
        </p:blipFill>
        <p:spPr>
          <a:xfrm>
            <a:off x="9032875" y="4213225"/>
            <a:ext cx="2478088" cy="919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F6C605-722D-F09C-C7B5-0D28AFEC6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675" y="3046246"/>
            <a:ext cx="5572125" cy="8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36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70170-5337-025D-6D8C-192C7A68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PC-CANS </a:t>
            </a:r>
            <a:r>
              <a:rPr lang="en-CA" dirty="0" err="1"/>
              <a:t>Linac</a:t>
            </a:r>
            <a:r>
              <a:rPr lang="en-CA" dirty="0"/>
              <a:t>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EAFEC-5F15-6E1E-2E60-6CE948FE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800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High intensity 10 MeV proton linear accelerator (RFQ+DTL) and multiple target stations.</a:t>
            </a:r>
          </a:p>
          <a:p>
            <a:r>
              <a:rPr lang="en-US" sz="2800" dirty="0"/>
              <a:t>Total peak beam intensity required is 10 mA at a duty factor of up to 5% (0.5 mA, average)</a:t>
            </a:r>
          </a:p>
          <a:p>
            <a:r>
              <a:rPr lang="en-US" sz="2800" dirty="0"/>
              <a:t>A pulsed switchyard in the high energy beam transport (HEBT) can be used to distribute the beam to each of the three end stations simultaneously.</a:t>
            </a:r>
          </a:p>
          <a:p>
            <a:r>
              <a:rPr lang="en-US" sz="2800" dirty="0"/>
              <a:t>As target technology develops dedicated delivery to one station could be envisaged for higher neutron flux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917CF-B6F4-D0BE-8EFA-B6AA5811D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96" y="1690688"/>
            <a:ext cx="5638229" cy="3313112"/>
          </a:xfrm>
          <a:prstGeom prst="rect">
            <a:avLst/>
          </a:prstGeom>
        </p:spPr>
      </p:pic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06D89E8B-CAA3-530C-79F9-25D47D11E7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626718"/>
              </p:ext>
            </p:extLst>
          </p:nvPr>
        </p:nvGraphicFramePr>
        <p:xfrm>
          <a:off x="6650245" y="4333718"/>
          <a:ext cx="2589721" cy="1667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43">
                  <a:extLst>
                    <a:ext uri="{9D8B030D-6E8A-4147-A177-3AD203B41FA5}">
                      <a16:colId xmlns:a16="http://schemas.microsoft.com/office/drawing/2014/main" val="3951786492"/>
                    </a:ext>
                  </a:extLst>
                </a:gridCol>
                <a:gridCol w="590373">
                  <a:extLst>
                    <a:ext uri="{9D8B030D-6E8A-4147-A177-3AD203B41FA5}">
                      <a16:colId xmlns:a16="http://schemas.microsoft.com/office/drawing/2014/main" val="1261992303"/>
                    </a:ext>
                  </a:extLst>
                </a:gridCol>
                <a:gridCol w="637505">
                  <a:extLst>
                    <a:ext uri="{9D8B030D-6E8A-4147-A177-3AD203B41FA5}">
                      <a16:colId xmlns:a16="http://schemas.microsoft.com/office/drawing/2014/main" val="4106641439"/>
                    </a:ext>
                  </a:extLst>
                </a:gridCol>
              </a:tblGrid>
              <a:tr h="382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/>
                        <a:t>Main parameters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RFQ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DTL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1647724"/>
                  </a:ext>
                </a:extLst>
              </a:tr>
              <a:tr h="2517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</a:t>
                      </a:r>
                      <a:r>
                        <a:rPr lang="en-US" sz="1200" baseline="-25000" dirty="0"/>
                        <a:t>in</a:t>
                      </a:r>
                      <a:r>
                        <a:rPr lang="en-US" sz="1200" dirty="0"/>
                        <a:t> (MeV)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0.045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41736846"/>
                  </a:ext>
                </a:extLst>
              </a:tr>
              <a:tr h="2618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</a:t>
                      </a:r>
                      <a:r>
                        <a:rPr lang="en-US" sz="1200" baseline="-25000" dirty="0"/>
                        <a:t>out</a:t>
                      </a:r>
                      <a:r>
                        <a:rPr lang="en-US" sz="1200" dirty="0"/>
                        <a:t> (MeV)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80413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Duty Factor (%)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2594204"/>
                  </a:ext>
                </a:extLst>
              </a:tr>
              <a:tr h="2597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</a:t>
                      </a:r>
                      <a:r>
                        <a:rPr lang="en-US" sz="1200" baseline="-25000" dirty="0"/>
                        <a:t>peak</a:t>
                      </a:r>
                      <a:r>
                        <a:rPr lang="en-US" sz="1200" dirty="0"/>
                        <a:t> (mA)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30588512"/>
                  </a:ext>
                </a:extLst>
              </a:tr>
              <a:tr h="25982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</a:t>
                      </a:r>
                      <a:r>
                        <a:rPr lang="en-US" sz="1200" baseline="-25000" dirty="0"/>
                        <a:t>beam</a:t>
                      </a:r>
                      <a:r>
                        <a:rPr lang="en-US" sz="1200" dirty="0"/>
                        <a:t> (kW)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29.5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70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50459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C1DB1C-F947-B89C-9D86-0EB6478E2A90}"/>
              </a:ext>
            </a:extLst>
          </p:cNvPr>
          <p:cNvSpPr txBox="1"/>
          <p:nvPr/>
        </p:nvSpPr>
        <p:spPr>
          <a:xfrm>
            <a:off x="101600" y="6197600"/>
            <a:ext cx="500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PC-CANS Conceptual Design Report TRIUMF, UWindsor, CNL R. Laxdal (Eds.)</a:t>
            </a:r>
          </a:p>
        </p:txBody>
      </p:sp>
    </p:spTree>
    <p:extLst>
      <p:ext uri="{BB962C8B-B14F-4D97-AF65-F5344CB8AC3E}">
        <p14:creationId xmlns:p14="http://schemas.microsoft.com/office/powerpoint/2010/main" val="130068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1AEF8-BF90-A742-13F3-04F5D2929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5C95B-41AC-0A24-6CB1-8B75789B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for a practical TMR for PC-CANS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6D16D-2BDF-7944-CFE3-F79AD31E47E7}"/>
              </a:ext>
            </a:extLst>
          </p:cNvPr>
          <p:cNvSpPr txBox="1"/>
          <p:nvPr/>
        </p:nvSpPr>
        <p:spPr>
          <a:xfrm>
            <a:off x="101600" y="6197600"/>
            <a:ext cx="500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PC-CANS Conceptual Design Report TRIUMF, UWindsor, CNL R. Laxdal (Eds.)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00E28-6699-D899-0418-ACCD64CE00CF}"/>
              </a:ext>
            </a:extLst>
          </p:cNvPr>
          <p:cNvSpPr txBox="1"/>
          <p:nvPr/>
        </p:nvSpPr>
        <p:spPr>
          <a:xfrm>
            <a:off x="6096000" y="5859103"/>
            <a:ext cx="5167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CA" sz="2000" dirty="0">
                <a:solidFill>
                  <a:srgbClr val="8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Tools Utilized : </a:t>
            </a:r>
            <a:r>
              <a:rPr lang="en-CA" sz="2000" b="0" dirty="0">
                <a:solidFill>
                  <a:srgbClr val="8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FLUKA &amp; MCNP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D190B-F387-3D29-96A2-719DE5EE9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449" y="1531297"/>
            <a:ext cx="6496050" cy="3857625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B1A3060-FFB9-EC6D-4F39-DE86FDFD51AF}"/>
              </a:ext>
            </a:extLst>
          </p:cNvPr>
          <p:cNvSpPr txBox="1">
            <a:spLocks/>
          </p:cNvSpPr>
          <p:nvPr/>
        </p:nvSpPr>
        <p:spPr>
          <a:xfrm>
            <a:off x="340219" y="1634298"/>
            <a:ext cx="5397641" cy="4763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Beryllium Target </a:t>
            </a:r>
            <a:r>
              <a:rPr lang="en-CA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CA" sz="2000" dirty="0">
                <a:latin typeface="Segoe UI" panose="020B0502040204020203" pitchFamily="34" charset="0"/>
                <a:cs typeface="Segoe UI" panose="020B0502040204020203" pitchFamily="34" charset="0"/>
              </a:rPr>
              <a:t>Produces neutrons via (</a:t>
            </a:r>
            <a:r>
              <a:rPr lang="en-CA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p,n</a:t>
            </a:r>
            <a:r>
              <a:rPr lang="en-CA" sz="2000" dirty="0">
                <a:latin typeface="Segoe UI" panose="020B0502040204020203" pitchFamily="34" charset="0"/>
                <a:cs typeface="Segoe UI" panose="020B0502040204020203" pitchFamily="34" charset="0"/>
              </a:rPr>
              <a:t>) reactions. Using a Vanadium backing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000" b="1" dirty="0">
                <a:solidFill>
                  <a:srgbClr val="2EA5A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Pre-moderato</a:t>
            </a:r>
            <a:r>
              <a:rPr lang="en-CA" sz="2000" dirty="0">
                <a:solidFill>
                  <a:srgbClr val="2EA5A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 – </a:t>
            </a:r>
            <a:r>
              <a:rPr lang="en-CA" sz="2000" dirty="0">
                <a:latin typeface="Segoe UI" panose="020B0502040204020203" pitchFamily="34" charset="0"/>
                <a:cs typeface="Segoe UI" panose="020B0502040204020203" pitchFamily="34" charset="0"/>
              </a:rPr>
              <a:t>polyethylene, slows neutrons from ~ MeV to thermal energies ~10-100 </a:t>
            </a:r>
            <a:r>
              <a:rPr lang="en-CA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meV</a:t>
            </a:r>
            <a:endParaRPr lang="en-CA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Moderator</a:t>
            </a:r>
            <a:r>
              <a:rPr lang="en-CA" sz="2000" dirty="0">
                <a:latin typeface="Segoe UI" panose="020B0502040204020203" pitchFamily="34" charset="0"/>
                <a:cs typeface="Segoe UI" panose="020B0502040204020203" pitchFamily="34" charset="0"/>
              </a:rPr>
              <a:t> – Mesitylene (cold), slows thermal neutrons to cold energies </a:t>
            </a:r>
            <a:br>
              <a:rPr lang="en-CA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CA" sz="2000" dirty="0">
                <a:latin typeface="Segoe UI" panose="020B0502040204020203" pitchFamily="34" charset="0"/>
                <a:cs typeface="Segoe UI" panose="020B0502040204020203" pitchFamily="34" charset="0"/>
              </a:rPr>
              <a:t>&lt; 10 </a:t>
            </a:r>
            <a:r>
              <a:rPr lang="en-CA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meV</a:t>
            </a:r>
            <a:endParaRPr lang="en-CA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000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Reflector</a:t>
            </a:r>
            <a:r>
              <a:rPr lang="en-CA" sz="2000" dirty="0">
                <a:latin typeface="Segoe UI" panose="020B0502040204020203" pitchFamily="34" charset="0"/>
                <a:cs typeface="Segoe UI" panose="020B0502040204020203" pitchFamily="34" charset="0"/>
              </a:rPr>
              <a:t> – graphite, backscatters high energy neutrons for further moderation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Shielding</a:t>
            </a:r>
            <a:r>
              <a:rPr lang="en-CA" sz="2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2000" dirty="0">
                <a:latin typeface="Segoe UI" panose="020B0502040204020203" pitchFamily="34" charset="0"/>
                <a:cs typeface="Segoe UI" panose="020B0502040204020203" pitchFamily="34" charset="0"/>
              </a:rPr>
              <a:t>– layered (HDPE, BPE and Pb)</a:t>
            </a:r>
            <a:r>
              <a:rPr lang="en-CA" sz="2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2000" dirty="0">
                <a:latin typeface="Segoe UI" panose="020B0502040204020203" pitchFamily="34" charset="0"/>
                <a:cs typeface="Segoe UI" panose="020B0502040204020203" pitchFamily="34" charset="0"/>
              </a:rPr>
              <a:t>protects users from exposure and being compact.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D1E34AB-B623-2764-3CFE-29392D5CA987}"/>
              </a:ext>
            </a:extLst>
          </p:cNvPr>
          <p:cNvCxnSpPr>
            <a:cxnSpLocks/>
          </p:cNvCxnSpPr>
          <p:nvPr/>
        </p:nvCxnSpPr>
        <p:spPr>
          <a:xfrm>
            <a:off x="7566660" y="5354632"/>
            <a:ext cx="344043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DAF809-E39C-7422-4866-08A87B37850D}"/>
              </a:ext>
            </a:extLst>
          </p:cNvPr>
          <p:cNvSpPr txBox="1"/>
          <p:nvPr/>
        </p:nvSpPr>
        <p:spPr>
          <a:xfrm>
            <a:off x="9018270" y="530352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 cm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9423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EF2D-22EC-7529-E515-53DA4B97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Expected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AD889-8913-C8B3-01CA-30B495921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E601E44-7123-2432-400F-919BD230B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8" t="24098" r="21281" b="5324"/>
          <a:stretch/>
        </p:blipFill>
        <p:spPr>
          <a:xfrm>
            <a:off x="6980501" y="1199033"/>
            <a:ext cx="5135299" cy="48402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B8A23D7-7AB5-9DE0-56C2-D4DEF605EE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11" t="5843" r="8146" b="5843"/>
          <a:stretch/>
        </p:blipFill>
        <p:spPr>
          <a:xfrm>
            <a:off x="363801" y="1267857"/>
            <a:ext cx="6553200" cy="484028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C2D014-F07C-328D-AFAB-D824417FB201}"/>
              </a:ext>
            </a:extLst>
          </p:cNvPr>
          <p:cNvCxnSpPr>
            <a:cxnSpLocks/>
          </p:cNvCxnSpPr>
          <p:nvPr/>
        </p:nvCxnSpPr>
        <p:spPr>
          <a:xfrm flipV="1">
            <a:off x="4725633" y="3429000"/>
            <a:ext cx="2186869" cy="8008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7CDAD5D-7453-45CA-C6BB-578CED5545FD}"/>
              </a:ext>
            </a:extLst>
          </p:cNvPr>
          <p:cNvSpPr txBox="1"/>
          <p:nvPr/>
        </p:nvSpPr>
        <p:spPr>
          <a:xfrm>
            <a:off x="101600" y="6197600"/>
            <a:ext cx="500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PC-CANS Conceptual Design Report TRIUMF, UWindsor, CNL R. Laxdal (Eds.)</a:t>
            </a:r>
          </a:p>
        </p:txBody>
      </p:sp>
    </p:spTree>
    <p:extLst>
      <p:ext uri="{BB962C8B-B14F-4D97-AF65-F5344CB8AC3E}">
        <p14:creationId xmlns:p14="http://schemas.microsoft.com/office/powerpoint/2010/main" val="1879914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B93B-86E1-DD01-EC09-5517F87E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Neutrons as a Material Probe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BA426-5635-E8A4-6CBA-D36DB8EF3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Neutral charge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/>
              <a:t>Highly penetrating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Sensitive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/>
              <a:t>light elements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/>
              <a:t>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Magnetic moment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C52FE-02D6-8473-EFFE-B2CF4A93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514" y="1490765"/>
            <a:ext cx="3237186" cy="1893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AC95D-4A62-2F6E-231A-A637813F0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289" y="3645158"/>
            <a:ext cx="2828286" cy="1893091"/>
          </a:xfrm>
          <a:prstGeom prst="rect">
            <a:avLst/>
          </a:prstGeom>
        </p:spPr>
      </p:pic>
      <p:pic>
        <p:nvPicPr>
          <p:cNvPr id="7" name="Picture 6" descr="A picture containing photo, different, banana, sitting&#10;&#10;Description automatically generated">
            <a:extLst>
              <a:ext uri="{FF2B5EF4-FFF2-40B4-BE49-F238E27FC236}">
                <a16:creationId xmlns:a16="http://schemas.microsoft.com/office/drawing/2014/main" id="{954C4EE9-70BD-0361-401B-4746D42306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 b="17353"/>
          <a:stretch/>
        </p:blipFill>
        <p:spPr>
          <a:xfrm>
            <a:off x="4607289" y="1648646"/>
            <a:ext cx="3651244" cy="1640560"/>
          </a:xfrm>
          <a:prstGeom prst="rect">
            <a:avLst/>
          </a:prstGeom>
        </p:spPr>
      </p:pic>
      <p:pic>
        <p:nvPicPr>
          <p:cNvPr id="9" name="Picture 8" descr="A close-up of a microscope&#10;&#10;Description automatically generated">
            <a:extLst>
              <a:ext uri="{FF2B5EF4-FFF2-40B4-BE49-F238E27FC236}">
                <a16:creationId xmlns:a16="http://schemas.microsoft.com/office/drawing/2014/main" id="{FFF8F0F0-FCF6-77B1-0C0E-CE344CA6A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556" y="3380866"/>
            <a:ext cx="3918225" cy="26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95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BBEDC-D93E-316E-E5E2-730673760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A650B-BEF6-F5BF-6F46-CB6CA610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Expected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0BC2A-C7BC-080A-F257-C8AAB86ED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5DA3B96-897F-B4E3-4C32-7F175ABF9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8" t="24098" r="21281" b="5324"/>
          <a:stretch/>
        </p:blipFill>
        <p:spPr>
          <a:xfrm>
            <a:off x="6980501" y="1199033"/>
            <a:ext cx="5135299" cy="4840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951BE0-9DC5-FE11-9485-06D3B54DA74A}"/>
              </a:ext>
            </a:extLst>
          </p:cNvPr>
          <p:cNvSpPr txBox="1"/>
          <p:nvPr/>
        </p:nvSpPr>
        <p:spPr>
          <a:xfrm>
            <a:off x="101600" y="6197600"/>
            <a:ext cx="500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PC-CANS Conceptual Design Report TRIUMF, UWindsor, CNL R. Laxdal (Eds.)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31FE0E-C09C-4C40-ABAF-53FA171F4DB0}"/>
              </a:ext>
            </a:extLst>
          </p:cNvPr>
          <p:cNvGrpSpPr/>
          <p:nvPr/>
        </p:nvGrpSpPr>
        <p:grpSpPr>
          <a:xfrm>
            <a:off x="838200" y="1545867"/>
            <a:ext cx="5893066" cy="4631096"/>
            <a:chOff x="6811722" y="1662997"/>
            <a:chExt cx="5122346" cy="40254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D09C01-CCDF-9A52-F4DE-EDCAE3146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1722" y="1662997"/>
              <a:ext cx="5122346" cy="402542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3F8974-BAFD-814F-E907-69ACC0E353CC}"/>
                </a:ext>
              </a:extLst>
            </p:cNvPr>
            <p:cNvSpPr/>
            <p:nvPr/>
          </p:nvSpPr>
          <p:spPr>
            <a:xfrm>
              <a:off x="8070112" y="2320038"/>
              <a:ext cx="3625702" cy="19535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132741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FC3EC-49B2-3E48-AA40-C880D29E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PC-CANS Stage 1</a:t>
            </a:r>
            <a:endParaRPr lang="en-CA" dirty="0"/>
          </a:p>
        </p:txBody>
      </p:sp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7062519E-20D3-AB08-C255-40EAE1E39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9" t="14300" r="1319" b="14300"/>
          <a:stretch/>
        </p:blipFill>
        <p:spPr>
          <a:xfrm>
            <a:off x="5473544" y="1998050"/>
            <a:ext cx="5880256" cy="33321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FFEEC-A596-0EA3-6A1F-909682608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Simultaneous or separate operation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1/5 NRU</a:t>
            </a:r>
          </a:p>
          <a:p>
            <a:pPr lvl="1"/>
            <a:r>
              <a:rPr lang="en-US" sz="2800" dirty="0"/>
              <a:t>5-12 x NOVA ERA (Julich)</a:t>
            </a:r>
            <a:endParaRPr lang="en-CA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3DD8D-BFCA-8A28-9A4D-766C03A8F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44" y="4891515"/>
            <a:ext cx="8420564" cy="14203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B48079-EB9F-AD87-2E58-E92129BCF50D}"/>
              </a:ext>
            </a:extLst>
          </p:cNvPr>
          <p:cNvSpPr/>
          <p:nvPr/>
        </p:nvSpPr>
        <p:spPr>
          <a:xfrm>
            <a:off x="175973" y="5465131"/>
            <a:ext cx="8388012" cy="2742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0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F9E7300-7B2B-E9DC-9368-AB18AAFE2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" t="14677" r="1435" b="14423"/>
          <a:stretch/>
        </p:blipFill>
        <p:spPr>
          <a:xfrm>
            <a:off x="5430528" y="1996595"/>
            <a:ext cx="5923272" cy="333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0FC3EC-49B2-3E48-AA40-C880D29E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PC-CANS Stage 3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FFEEC-A596-0EA3-6A1F-909682608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Designed to double all beam intensity</a:t>
            </a:r>
            <a:br>
              <a:rPr lang="en-US" dirty="0"/>
            </a:br>
            <a:r>
              <a:rPr lang="en-US" dirty="0"/>
              <a:t>parameters in </a:t>
            </a:r>
            <a:r>
              <a:rPr lang="en-US" dirty="0" err="1"/>
              <a:t>linac</a:t>
            </a:r>
            <a:r>
              <a:rPr lang="en-US" dirty="0"/>
              <a:t> design</a:t>
            </a:r>
          </a:p>
          <a:p>
            <a:pPr lvl="1"/>
            <a:r>
              <a:rPr lang="en-US" sz="2800" dirty="0"/>
              <a:t>Limiting factor is target</a:t>
            </a:r>
            <a:br>
              <a:rPr lang="en-US" sz="2800" dirty="0"/>
            </a:br>
            <a:r>
              <a:rPr lang="en-US" sz="2800" dirty="0"/>
              <a:t>technology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~1 NRU</a:t>
            </a:r>
          </a:p>
          <a:p>
            <a:pPr lvl="1"/>
            <a:r>
              <a:rPr lang="en-US" sz="2800" dirty="0"/>
              <a:t>10-25 x NOVA ERA (</a:t>
            </a:r>
            <a:r>
              <a:rPr lang="en-US" sz="2800" kern="0" dirty="0"/>
              <a:t>Jülich</a:t>
            </a:r>
            <a:r>
              <a:rPr lang="en-US" sz="2800" dirty="0"/>
              <a:t>)</a:t>
            </a:r>
            <a:endParaRPr lang="en-CA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3DD8D-BFCA-8A28-9A4D-766C03A8F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44" y="4891515"/>
            <a:ext cx="8420564" cy="14203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B48079-EB9F-AD87-2E58-E92129BCF50D}"/>
              </a:ext>
            </a:extLst>
          </p:cNvPr>
          <p:cNvSpPr/>
          <p:nvPr/>
        </p:nvSpPr>
        <p:spPr>
          <a:xfrm>
            <a:off x="175973" y="5252476"/>
            <a:ext cx="8388012" cy="2742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72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3C1E-9815-1E3D-6B40-BD37A13E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PC: CANS: Materials Science Research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92D97-86D2-25C4-B00F-C4B46D671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64" y="1690688"/>
            <a:ext cx="10544473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06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861E-14C1-0ECC-973C-CE0A8CA63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Criteria for Material Instruments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9CE9D-BEF4-3132-289F-5D8809F68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CA" sz="2800" u="sng" dirty="0"/>
              <a:t>Goal: Ability to demonstrate attractiveness of a low-cost CANS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CA" sz="2800" dirty="0"/>
              <a:t>Strong scientific demand for the technique in Canada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CA" sz="2800" dirty="0"/>
              <a:t>Compatible with other instruments on the same customized source</a:t>
            </a:r>
            <a:br>
              <a:rPr lang="en-CA" sz="2800" dirty="0"/>
            </a:br>
            <a:r>
              <a:rPr lang="en-CA" sz="2800" dirty="0"/>
              <a:t>(e.g. wavelength band or pulse length)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Distinct capability from instruments at McMaster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CA" sz="2800" dirty="0"/>
              <a:t>Fits within an accessible budget</a:t>
            </a:r>
          </a:p>
          <a:p>
            <a:endParaRPr lang="en-CA" dirty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76661D-12D0-0E15-3CAC-87F4C23E5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350" y="4369590"/>
            <a:ext cx="4671776" cy="1416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4CC309-D789-F616-A9B4-57439D71C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49763"/>
            <a:ext cx="28575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85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D293E-06C0-3B38-F6CB-15A2A92C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 instruments at the CANS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B2A2-9538-5C8D-E194-926E301E6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7539A47-0CF3-E408-1C46-CC3C1B941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873773"/>
              </p:ext>
            </p:extLst>
          </p:nvPr>
        </p:nvGraphicFramePr>
        <p:xfrm>
          <a:off x="2238400" y="1905044"/>
          <a:ext cx="7715200" cy="29329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3040">
                  <a:extLst>
                    <a:ext uri="{9D8B030D-6E8A-4147-A177-3AD203B41FA5}">
                      <a16:colId xmlns:a16="http://schemas.microsoft.com/office/drawing/2014/main" val="2108649740"/>
                    </a:ext>
                  </a:extLst>
                </a:gridCol>
                <a:gridCol w="1543040">
                  <a:extLst>
                    <a:ext uri="{9D8B030D-6E8A-4147-A177-3AD203B41FA5}">
                      <a16:colId xmlns:a16="http://schemas.microsoft.com/office/drawing/2014/main" val="4224273305"/>
                    </a:ext>
                  </a:extLst>
                </a:gridCol>
                <a:gridCol w="1543040">
                  <a:extLst>
                    <a:ext uri="{9D8B030D-6E8A-4147-A177-3AD203B41FA5}">
                      <a16:colId xmlns:a16="http://schemas.microsoft.com/office/drawing/2014/main" val="2630921809"/>
                    </a:ext>
                  </a:extLst>
                </a:gridCol>
                <a:gridCol w="1543040">
                  <a:extLst>
                    <a:ext uri="{9D8B030D-6E8A-4147-A177-3AD203B41FA5}">
                      <a16:colId xmlns:a16="http://schemas.microsoft.com/office/drawing/2014/main" val="2047403540"/>
                    </a:ext>
                  </a:extLst>
                </a:gridCol>
                <a:gridCol w="1543040">
                  <a:extLst>
                    <a:ext uri="{9D8B030D-6E8A-4147-A177-3AD203B41FA5}">
                      <a16:colId xmlns:a16="http://schemas.microsoft.com/office/drawing/2014/main" val="1679616983"/>
                    </a:ext>
                  </a:extLst>
                </a:gridCol>
              </a:tblGrid>
              <a:tr h="461573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Consideration</a:t>
                      </a:r>
                      <a:endParaRPr lang="en-CA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Neutron Imaging</a:t>
                      </a:r>
                      <a:endParaRPr lang="en-CA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General diffraction</a:t>
                      </a:r>
                      <a:endParaRPr lang="en-CA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SANS</a:t>
                      </a:r>
                      <a:endParaRPr lang="en-CA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PDF + Powder diffraction</a:t>
                      </a:r>
                      <a:endParaRPr lang="en-CA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9936984"/>
                  </a:ext>
                </a:extLst>
              </a:tr>
              <a:tr h="461573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1" u="none" strike="noStrike" kern="1200">
                          <a:solidFill>
                            <a:srgbClr val="000000"/>
                          </a:solidFill>
                          <a:effectLst/>
                        </a:rPr>
                        <a:t>Scientific demand </a:t>
                      </a:r>
                      <a:endParaRPr lang="en-CA" sz="1400" b="1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>
                          <a:solidFill>
                            <a:srgbClr val="000000"/>
                          </a:solidFill>
                          <a:effectLst/>
                        </a:rPr>
                        <a:t>Medium</a:t>
                      </a:r>
                      <a:endParaRPr lang="en-CA" sz="14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>
                          <a:solidFill>
                            <a:srgbClr val="000000"/>
                          </a:solidFill>
                          <a:effectLst/>
                        </a:rPr>
                        <a:t>Medium</a:t>
                      </a:r>
                      <a:endParaRPr lang="en-CA" sz="14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High</a:t>
                      </a:r>
                      <a:endParaRPr lang="en-CA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High</a:t>
                      </a:r>
                      <a:endParaRPr lang="en-CA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3291513"/>
                  </a:ext>
                </a:extLst>
              </a:tr>
              <a:tr h="669918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1" u="none" strike="noStrike" kern="1200">
                          <a:solidFill>
                            <a:srgbClr val="000000"/>
                          </a:solidFill>
                          <a:effectLst/>
                        </a:rPr>
                        <a:t>Distinct capability</a:t>
                      </a:r>
                      <a:endParaRPr lang="en-CA" sz="1400" b="1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Academic access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cold neutrons</a:t>
                      </a:r>
                      <a:endParaRPr lang="en-CA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PDF, Epithermal neutrons</a:t>
                      </a:r>
                      <a:endParaRPr lang="en-CA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5026259"/>
                  </a:ext>
                </a:extLst>
              </a:tr>
              <a:tr h="669918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1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Domestic advantage</a:t>
                      </a:r>
                      <a:endParaRPr lang="en-CA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Soils, nuclear materials, culture</a:t>
                      </a:r>
                      <a:endParaRPr lang="en-CA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nuclear materials</a:t>
                      </a:r>
                      <a:endParaRPr lang="en-CA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CA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CA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207425"/>
                  </a:ext>
                </a:extLst>
              </a:tr>
              <a:tr h="669918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1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Cost</a:t>
                      </a:r>
                      <a:endParaRPr lang="en-CA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>
                          <a:solidFill>
                            <a:srgbClr val="000000"/>
                          </a:solidFill>
                          <a:effectLst/>
                        </a:rPr>
                        <a:t>Low</a:t>
                      </a:r>
                      <a:endParaRPr lang="en-CA" sz="14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>
                          <a:solidFill>
                            <a:srgbClr val="000000"/>
                          </a:solidFill>
                          <a:effectLst/>
                        </a:rPr>
                        <a:t>Medium-High</a:t>
                      </a:r>
                      <a:endParaRPr lang="en-CA" sz="14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Medium</a:t>
                      </a:r>
                    </a:p>
                    <a:p>
                      <a:pPr algn="ctr" fontAlgn="b"/>
                      <a:r>
                        <a:rPr lang="en-CA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~4.5M</a:t>
                      </a:r>
                      <a:endParaRPr lang="en-CA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High</a:t>
                      </a:r>
                      <a:endParaRPr lang="en-CA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658099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27D2F97-5DE2-5A90-4CE9-7AD0EEC59163}"/>
              </a:ext>
            </a:extLst>
          </p:cNvPr>
          <p:cNvGrpSpPr/>
          <p:nvPr/>
        </p:nvGrpSpPr>
        <p:grpSpPr>
          <a:xfrm>
            <a:off x="3832920" y="1904586"/>
            <a:ext cx="4536504" cy="3033789"/>
            <a:chOff x="2051720" y="1259307"/>
            <a:chExt cx="4536504" cy="303378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DE98C36-7E58-AEE5-28A6-28F9857A8511}"/>
                </a:ext>
              </a:extLst>
            </p:cNvPr>
            <p:cNvSpPr/>
            <p:nvPr/>
          </p:nvSpPr>
          <p:spPr>
            <a:xfrm>
              <a:off x="2051720" y="1259765"/>
              <a:ext cx="1440160" cy="3033331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30C2864-8AF5-852A-EFB1-2494077FEC78}"/>
                </a:ext>
              </a:extLst>
            </p:cNvPr>
            <p:cNvSpPr/>
            <p:nvPr/>
          </p:nvSpPr>
          <p:spPr>
            <a:xfrm>
              <a:off x="5148064" y="1259307"/>
              <a:ext cx="1440160" cy="3033331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3C7914-11D2-522B-90B7-258FF778A4FA}"/>
              </a:ext>
            </a:extLst>
          </p:cNvPr>
          <p:cNvCxnSpPr/>
          <p:nvPr/>
        </p:nvCxnSpPr>
        <p:spPr>
          <a:xfrm>
            <a:off x="5417096" y="1986047"/>
            <a:ext cx="1224136" cy="26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1F927F-E946-E419-7F3C-A5C7A4DE1DF3}"/>
              </a:ext>
            </a:extLst>
          </p:cNvPr>
          <p:cNvCxnSpPr/>
          <p:nvPr/>
        </p:nvCxnSpPr>
        <p:spPr>
          <a:xfrm>
            <a:off x="8441432" y="2024482"/>
            <a:ext cx="1224136" cy="26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2BC2304-680B-3113-AF25-E2D3BD3E39BD}"/>
              </a:ext>
            </a:extLst>
          </p:cNvPr>
          <p:cNvSpPr txBox="1"/>
          <p:nvPr/>
        </p:nvSpPr>
        <p:spPr>
          <a:xfrm>
            <a:off x="7915284" y="5284182"/>
            <a:ext cx="34385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SANS = Small-angle neutron scattering</a:t>
            </a:r>
          </a:p>
          <a:p>
            <a:r>
              <a:rPr lang="en-CA" sz="1400" dirty="0"/>
              <a:t>GI = Grazing Incidence </a:t>
            </a:r>
            <a:endParaRPr lang="en-US" sz="1400" dirty="0"/>
          </a:p>
          <a:p>
            <a:r>
              <a:rPr lang="en-US" sz="1400" dirty="0"/>
              <a:t>PDF = Pair distribution function analysis</a:t>
            </a:r>
            <a:endParaRPr lang="en-CA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C09C1D-2BD5-F6B6-3FF3-B2833298DE78}"/>
              </a:ext>
            </a:extLst>
          </p:cNvPr>
          <p:cNvSpPr txBox="1"/>
          <p:nvPr/>
        </p:nvSpPr>
        <p:spPr>
          <a:xfrm>
            <a:off x="726232" y="4995763"/>
            <a:ext cx="4546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Without partner investment or sacrificing instrument performance, budget will be limited to (1) imaging and (2) SANS</a:t>
            </a:r>
          </a:p>
        </p:txBody>
      </p:sp>
    </p:spTree>
    <p:extLst>
      <p:ext uri="{BB962C8B-B14F-4D97-AF65-F5344CB8AC3E}">
        <p14:creationId xmlns:p14="http://schemas.microsoft.com/office/powerpoint/2010/main" val="1119008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6C3B-937C-09E1-1ED4-2C13FA28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SANS Performance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713C2-D6BD-4339-F7D4-A4ECCFDAF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PC-CANS SANS </a:t>
            </a:r>
            <a:br>
              <a:rPr lang="en-US" sz="2800" dirty="0"/>
            </a:br>
            <a:r>
              <a:rPr lang="en-US" sz="2800" dirty="0"/>
              <a:t>Q</a:t>
            </a:r>
            <a:r>
              <a:rPr lang="en-US" sz="2800" baseline="-25000" dirty="0"/>
              <a:t>min</a:t>
            </a:r>
            <a:r>
              <a:rPr lang="en-US" sz="2800" dirty="0"/>
              <a:t> = 0.006 Å</a:t>
            </a:r>
            <a:r>
              <a:rPr lang="en-US" sz="2800" baseline="30000" dirty="0"/>
              <a:t>-1</a:t>
            </a:r>
            <a:r>
              <a:rPr lang="en-US" sz="2800" dirty="0"/>
              <a:t>, Q</a:t>
            </a:r>
            <a:r>
              <a:rPr lang="en-US" sz="2800" baseline="-25000" dirty="0"/>
              <a:t>max</a:t>
            </a:r>
            <a:r>
              <a:rPr lang="en-US" sz="2800" dirty="0"/>
              <a:t> = 0.39 Å</a:t>
            </a:r>
            <a:r>
              <a:rPr lang="en-US" sz="2800" baseline="30000" dirty="0"/>
              <a:t>-1</a:t>
            </a:r>
            <a:r>
              <a:rPr lang="en-US" sz="2800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D0386-9CF9-5123-E082-AC26CE5B7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10815"/>
            <a:ext cx="5157787" cy="3684588"/>
          </a:xfrm>
        </p:spPr>
        <p:txBody>
          <a:bodyPr/>
          <a:lstStyle/>
          <a:p>
            <a:r>
              <a:rPr lang="en-CA" dirty="0"/>
              <a:t>Stage 1: flux = 0.3x10</a:t>
            </a:r>
            <a:r>
              <a:rPr lang="en-CA" baseline="30000" dirty="0"/>
              <a:t>5</a:t>
            </a:r>
            <a:r>
              <a:rPr lang="en-CA" dirty="0"/>
              <a:t> n/(cm</a:t>
            </a:r>
            <a:r>
              <a:rPr lang="en-CA" baseline="30000" dirty="0"/>
              <a:t>2</a:t>
            </a:r>
            <a:r>
              <a:rPr lang="en-CA" dirty="0"/>
              <a:t>∙s)</a:t>
            </a:r>
          </a:p>
          <a:p>
            <a:r>
              <a:rPr lang="en-CA" dirty="0"/>
              <a:t>Stage 3: flux = 1.5x10</a:t>
            </a:r>
            <a:r>
              <a:rPr lang="en-CA" baseline="30000" dirty="0"/>
              <a:t>5</a:t>
            </a:r>
            <a:r>
              <a:rPr lang="en-CA" dirty="0"/>
              <a:t> n/(cm</a:t>
            </a:r>
            <a:r>
              <a:rPr lang="en-CA" baseline="30000" dirty="0"/>
              <a:t>2</a:t>
            </a:r>
            <a:r>
              <a:rPr lang="en-CA" dirty="0"/>
              <a:t>∙s)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3F11D1-4FB6-C459-BC6A-7CA8F0A7D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err="1"/>
              <a:t>Loq</a:t>
            </a:r>
            <a:r>
              <a:rPr lang="en-US" sz="2800" dirty="0"/>
              <a:t> SANS</a:t>
            </a:r>
            <a:br>
              <a:rPr lang="en-US" sz="2800" dirty="0"/>
            </a:br>
            <a:r>
              <a:rPr lang="en-US" sz="2800" dirty="0"/>
              <a:t>Q</a:t>
            </a:r>
            <a:r>
              <a:rPr lang="en-US" sz="2800" baseline="-25000" dirty="0"/>
              <a:t>min</a:t>
            </a:r>
            <a:r>
              <a:rPr lang="en-US" sz="2800" dirty="0"/>
              <a:t> = 0.006 Å</a:t>
            </a:r>
            <a:r>
              <a:rPr lang="en-US" sz="2800" baseline="30000" dirty="0"/>
              <a:t>-1</a:t>
            </a:r>
            <a:r>
              <a:rPr lang="en-US" sz="2800" dirty="0"/>
              <a:t>, Q</a:t>
            </a:r>
            <a:r>
              <a:rPr lang="en-US" sz="2800" baseline="-25000" dirty="0"/>
              <a:t>max</a:t>
            </a:r>
            <a:r>
              <a:rPr lang="en-US" sz="2800" dirty="0"/>
              <a:t> = 0.24 Å</a:t>
            </a:r>
            <a:r>
              <a:rPr lang="en-US" sz="2800" baseline="30000" dirty="0"/>
              <a:t>-1</a:t>
            </a:r>
            <a:r>
              <a:rPr lang="en-US" sz="2800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4ED5C6-4065-A59B-8A18-C04EFACDF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10815"/>
            <a:ext cx="5183188" cy="3684588"/>
          </a:xfrm>
        </p:spPr>
        <p:txBody>
          <a:bodyPr/>
          <a:lstStyle/>
          <a:p>
            <a:r>
              <a:rPr lang="pt-BR" dirty="0"/>
              <a:t>flux = 2x10</a:t>
            </a:r>
            <a:r>
              <a:rPr lang="pt-BR" baseline="30000" dirty="0"/>
              <a:t>5</a:t>
            </a:r>
            <a:r>
              <a:rPr lang="pt-BR" dirty="0"/>
              <a:t> n/(cm</a:t>
            </a:r>
            <a:r>
              <a:rPr lang="pt-BR" baseline="30000" dirty="0"/>
              <a:t>2</a:t>
            </a:r>
            <a:r>
              <a:rPr lang="pt-BR" dirty="0"/>
              <a:t>∙s)</a:t>
            </a:r>
          </a:p>
          <a:p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181FC-3B96-CC83-AA38-2C0CD8556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26" y="3864134"/>
            <a:ext cx="4553709" cy="1872508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C2F4769C-A998-2274-BFF2-CA5E40447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338" y="3281309"/>
            <a:ext cx="3067050" cy="1495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03EB2E-DF18-BCB1-89BE-C8133A2E3024}"/>
              </a:ext>
            </a:extLst>
          </p:cNvPr>
          <p:cNvSpPr txBox="1"/>
          <p:nvPr/>
        </p:nvSpPr>
        <p:spPr>
          <a:xfrm>
            <a:off x="7433534" y="5056094"/>
            <a:ext cx="4496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Maks Dziura – “We CANS Do It: A Step Towards a Canadian PC-CANS”</a:t>
            </a:r>
          </a:p>
        </p:txBody>
      </p:sp>
    </p:spTree>
    <p:extLst>
      <p:ext uri="{BB962C8B-B14F-4D97-AF65-F5344CB8AC3E}">
        <p14:creationId xmlns:p14="http://schemas.microsoft.com/office/powerpoint/2010/main" val="255653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7AEB-F5BD-734C-8286-8BB6B02FD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SANS Applications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C129-C111-6D46-A109-B8414D7DB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00260" cy="4351338"/>
          </a:xfrm>
        </p:spPr>
        <p:txBody>
          <a:bodyPr/>
          <a:lstStyle/>
          <a:p>
            <a:r>
              <a:rPr lang="en-US" dirty="0"/>
              <a:t>Immediately applicable in the study of:</a:t>
            </a:r>
          </a:p>
          <a:p>
            <a:pPr lvl="1"/>
            <a:r>
              <a:rPr lang="en-US" sz="2800" dirty="0"/>
              <a:t>colloids</a:t>
            </a:r>
          </a:p>
          <a:p>
            <a:pPr lvl="1"/>
            <a:r>
              <a:rPr lang="en-US" sz="2800" dirty="0"/>
              <a:t>nanoparticles</a:t>
            </a:r>
          </a:p>
          <a:p>
            <a:pPr lvl="1"/>
            <a:r>
              <a:rPr lang="en-US" sz="2800" dirty="0"/>
              <a:t>polymers</a:t>
            </a:r>
          </a:p>
          <a:p>
            <a:pPr lvl="1"/>
            <a:r>
              <a:rPr lang="en-US" sz="2800" dirty="0"/>
              <a:t>bio-molecules</a:t>
            </a:r>
          </a:p>
          <a:p>
            <a:pPr lvl="1"/>
            <a:r>
              <a:rPr lang="en-US" sz="2800" dirty="0"/>
              <a:t>alloys and composites</a:t>
            </a:r>
          </a:p>
          <a:p>
            <a:pPr lvl="1"/>
            <a:r>
              <a:rPr lang="en-US" sz="2800" dirty="0"/>
              <a:t>porous systems</a:t>
            </a:r>
          </a:p>
          <a:p>
            <a:pPr lvl="1"/>
            <a:r>
              <a:rPr lang="en-US" sz="2800" dirty="0"/>
              <a:t>battery technology</a:t>
            </a:r>
          </a:p>
          <a:p>
            <a:pPr marL="457200" lvl="1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12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31088F27-1164-CA7D-6B74-123CC98BC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172" y="4939963"/>
            <a:ext cx="1526858" cy="11547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36C504-6CD4-E4C5-1413-193FC92A9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765" y="5256352"/>
            <a:ext cx="2003758" cy="5219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76B413-DD42-58EF-FB35-5465072E8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258" y="2941397"/>
            <a:ext cx="5394772" cy="1640560"/>
          </a:xfrm>
          <a:prstGeom prst="rect">
            <a:avLst/>
          </a:prstGeom>
        </p:spPr>
      </p:pic>
      <p:pic>
        <p:nvPicPr>
          <p:cNvPr id="21" name="Picture 20" descr="A group of batteries on a white surface&#10;&#10;Description automatically generated">
            <a:extLst>
              <a:ext uri="{FF2B5EF4-FFF2-40B4-BE49-F238E27FC236}">
                <a16:creationId xmlns:a16="http://schemas.microsoft.com/office/drawing/2014/main" id="{2D443A33-3FDB-4DDB-C3F9-A391FC527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241" y="5039157"/>
            <a:ext cx="2706528" cy="1055471"/>
          </a:xfrm>
          <a:prstGeom prst="rect">
            <a:avLst/>
          </a:prstGeom>
        </p:spPr>
      </p:pic>
      <p:pic>
        <p:nvPicPr>
          <p:cNvPr id="25" name="Picture 24" descr="A circular pattern of dna&#10;&#10;Description automatically generated with medium confidence">
            <a:extLst>
              <a:ext uri="{FF2B5EF4-FFF2-40B4-BE49-F238E27FC236}">
                <a16:creationId xmlns:a16="http://schemas.microsoft.com/office/drawing/2014/main" id="{6D8F3B35-F0CF-C722-FB14-114E20CE0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7491" y="2240737"/>
            <a:ext cx="2302849" cy="17271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591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D5A0C-C66D-09BA-6AB5-6461B721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Imaging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784CA-EA6D-355A-D1DF-C85D52BE1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87263" cy="4351338"/>
          </a:xfrm>
        </p:spPr>
        <p:txBody>
          <a:bodyPr>
            <a:normAutofit/>
          </a:bodyPr>
          <a:lstStyle/>
          <a:p>
            <a:r>
              <a:rPr lang="en-CA" dirty="0"/>
              <a:t>Internal flaws of metal products</a:t>
            </a:r>
          </a:p>
          <a:p>
            <a:pPr lvl="1"/>
            <a:r>
              <a:rPr lang="en-CA" sz="2800" dirty="0"/>
              <a:t>Cracks, inclusions, voids, bubbles, foreign materials, density variations &amp; misalignments</a:t>
            </a:r>
          </a:p>
          <a:p>
            <a:r>
              <a:rPr lang="en-CA" dirty="0"/>
              <a:t>Radioactive &amp; hydrogenous objects in shielding/sealed units</a:t>
            </a:r>
          </a:p>
          <a:p>
            <a:r>
              <a:rPr lang="en-CA" dirty="0"/>
              <a:t>Authentication of artifacts from archeological digs</a:t>
            </a:r>
          </a:p>
          <a:p>
            <a:endParaRPr lang="en-CA" dirty="0"/>
          </a:p>
        </p:txBody>
      </p:sp>
      <p:pic>
        <p:nvPicPr>
          <p:cNvPr id="5" name="Picture 4" descr="A group of bullets in different sizes&#10;&#10;Description automatically generated">
            <a:extLst>
              <a:ext uri="{FF2B5EF4-FFF2-40B4-BE49-F238E27FC236}">
                <a16:creationId xmlns:a16="http://schemas.microsoft.com/office/drawing/2014/main" id="{5A378A25-8ED8-B85C-55A0-FBEFED083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523" y="3896567"/>
            <a:ext cx="3767477" cy="2109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1C9B0-D1A4-2DAD-0A95-A2E222015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05" y="4109419"/>
            <a:ext cx="6150945" cy="23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61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93B7-36A1-1F3C-4F57-E810B83E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Boron Neutron Capture Therapy (BNCT)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F07DD-3929-6C2F-A6AD-4B5EAAB13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46" y="1690688"/>
            <a:ext cx="10566908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7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61CD-FA18-46FC-ED8C-AF3B29093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Rich History of Neutron Scattering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5DF29-73F1-0A7F-98CC-C1B0A521A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056914" cy="4351338"/>
          </a:xfrm>
        </p:spPr>
        <p:txBody>
          <a:bodyPr/>
          <a:lstStyle/>
          <a:p>
            <a:r>
              <a:rPr lang="en-US" b="1" dirty="0"/>
              <a:t>1994 Nobel Prize in Physics – Bertram </a:t>
            </a:r>
            <a:r>
              <a:rPr lang="en-US" b="1" dirty="0" err="1"/>
              <a:t>Brockhouse</a:t>
            </a:r>
            <a:endParaRPr lang="en-US" b="1" dirty="0"/>
          </a:p>
          <a:p>
            <a:pPr lvl="1"/>
            <a:r>
              <a:rPr lang="en-US" sz="2800" dirty="0"/>
              <a:t>For the development of neutron scattering techniques for condensed matter studies.</a:t>
            </a:r>
            <a:endParaRPr lang="en-CA" sz="2800" dirty="0">
              <a:ea typeface="Calibri" panose="020F0502020204030204" pitchFamily="34" charset="0"/>
            </a:endParaRPr>
          </a:p>
          <a:p>
            <a:r>
              <a:rPr lang="en-CA" dirty="0">
                <a:ea typeface="Calibri" panose="020F0502020204030204" pitchFamily="34" charset="0"/>
              </a:rPr>
              <a:t>Confirmed the existence of topological materials </a:t>
            </a:r>
          </a:p>
          <a:p>
            <a:pPr lvl="1"/>
            <a:r>
              <a:rPr lang="en-CA" sz="2800" dirty="0">
                <a:ea typeface="Calibri" panose="020F0502020204030204" pitchFamily="34" charset="0"/>
              </a:rPr>
              <a:t>Prediction of such materials was the subject of the 2016 Nobel Prize in Physics </a:t>
            </a:r>
            <a:endParaRPr lang="en-US" sz="2800" dirty="0"/>
          </a:p>
          <a:p>
            <a:endParaRPr lang="en-CA" dirty="0"/>
          </a:p>
        </p:txBody>
      </p:sp>
      <p:pic>
        <p:nvPicPr>
          <p:cNvPr id="4" name="Picture 2" descr="Flag of Canada - Wikipedia">
            <a:extLst>
              <a:ext uri="{FF2B5EF4-FFF2-40B4-BE49-F238E27FC236}">
                <a16:creationId xmlns:a16="http://schemas.microsoft.com/office/drawing/2014/main" id="{3E6314AD-F3D5-7256-702C-AB07AE6DA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021" y="505848"/>
            <a:ext cx="2088232" cy="10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indoor, transport, old&#10;&#10;Description automatically generated">
            <a:extLst>
              <a:ext uri="{FF2B5EF4-FFF2-40B4-BE49-F238E27FC236}">
                <a16:creationId xmlns:a16="http://schemas.microsoft.com/office/drawing/2014/main" id="{5C3B1F32-9A23-9D78-15F3-29F21F7FA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726" y="4387050"/>
            <a:ext cx="2986548" cy="1717817"/>
          </a:xfrm>
          <a:prstGeom prst="rect">
            <a:avLst/>
          </a:prstGeom>
        </p:spPr>
      </p:pic>
      <p:pic>
        <p:nvPicPr>
          <p:cNvPr id="6" name="Picture 5" descr="A picture containing person, person, necktie, wearing&#10;&#10;Description automatically generated">
            <a:extLst>
              <a:ext uri="{FF2B5EF4-FFF2-40B4-BE49-F238E27FC236}">
                <a16:creationId xmlns:a16="http://schemas.microsoft.com/office/drawing/2014/main" id="{5B654723-80F9-DAF8-8BE2-2C70705B7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001" y="1825625"/>
            <a:ext cx="1659252" cy="1946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A0ED1-C897-3456-D360-2909B9058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101" y="4228594"/>
            <a:ext cx="1737699" cy="1737699"/>
          </a:xfrm>
          <a:prstGeom prst="rect">
            <a:avLst/>
          </a:prstGeom>
        </p:spPr>
      </p:pic>
      <p:pic>
        <p:nvPicPr>
          <p:cNvPr id="8" name="Picture 7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F48B5CC2-F45F-625D-1EDC-D13D99D6BE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37" t="7838" b="24266"/>
          <a:stretch/>
        </p:blipFill>
        <p:spPr>
          <a:xfrm>
            <a:off x="838200" y="4418436"/>
            <a:ext cx="1737699" cy="175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72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CDCCC-A8F9-CF1E-1A61-90C92E15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Boron Neutron Capture Therapy (BNCT)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0A6EA-DA6D-C54F-4053-6BBB39C2A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34300" cy="4351338"/>
          </a:xfrm>
        </p:spPr>
        <p:txBody>
          <a:bodyPr>
            <a:noAutofit/>
          </a:bodyPr>
          <a:lstStyle/>
          <a:p>
            <a:r>
              <a:rPr lang="en-CA" dirty="0"/>
              <a:t>Inject </a:t>
            </a:r>
            <a:r>
              <a:rPr lang="en-CA" baseline="30000" dirty="0"/>
              <a:t>10</a:t>
            </a:r>
            <a:r>
              <a:rPr lang="en-CA" dirty="0"/>
              <a:t>B agent to target a tumor</a:t>
            </a:r>
          </a:p>
          <a:p>
            <a:r>
              <a:rPr lang="en-CA" dirty="0"/>
              <a:t>Verify </a:t>
            </a:r>
            <a:r>
              <a:rPr lang="en-CA" baseline="30000" dirty="0"/>
              <a:t>10</a:t>
            </a:r>
            <a:r>
              <a:rPr lang="en-CA" dirty="0"/>
              <a:t>B uptake with PET scanner</a:t>
            </a:r>
          </a:p>
          <a:p>
            <a:r>
              <a:rPr lang="en-CA" dirty="0"/>
              <a:t>Irradiate tumor with neutrons releasing </a:t>
            </a:r>
            <a:r>
              <a:rPr lang="el-GR" dirty="0"/>
              <a:t>α</a:t>
            </a:r>
            <a:r>
              <a:rPr lang="en-CA" dirty="0"/>
              <a:t>-particle that kills host cancer cell, while leaving surrounding cells intact</a:t>
            </a:r>
            <a:endParaRPr lang="en-CA" b="1" dirty="0"/>
          </a:p>
          <a:p>
            <a:pPr marL="0" indent="0">
              <a:buNone/>
            </a:pPr>
            <a:r>
              <a:rPr lang="en-US" b="1" dirty="0"/>
              <a:t>BNCT is highly promising for cancers that are currently untreatable</a:t>
            </a:r>
          </a:p>
          <a:p>
            <a:pPr marL="0" indent="0">
              <a:buNone/>
            </a:pPr>
            <a:r>
              <a:rPr lang="en-CA" b="1" dirty="0"/>
              <a:t>Our CANS will be the </a:t>
            </a:r>
            <a:r>
              <a:rPr lang="en-CA" b="1" i="1" dirty="0"/>
              <a:t>first</a:t>
            </a:r>
            <a:r>
              <a:rPr lang="en-CA" b="1" dirty="0"/>
              <a:t> &amp; only BNCT facility in Canada.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5DC5313E-BC65-4D9A-94E2-8AA45429B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9" r="8455"/>
          <a:stretch/>
        </p:blipFill>
        <p:spPr>
          <a:xfrm>
            <a:off x="9166624" y="1690688"/>
            <a:ext cx="2737673" cy="249611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BA54EA-6540-CAF6-96E8-2C6F50E4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878" y="4186806"/>
            <a:ext cx="2678419" cy="2083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92894E-415C-A586-C92E-8388C0E9B0F8}"/>
              </a:ext>
            </a:extLst>
          </p:cNvPr>
          <p:cNvSpPr txBox="1"/>
          <p:nvPr/>
        </p:nvSpPr>
        <p:spPr>
          <a:xfrm>
            <a:off x="45370" y="6176963"/>
            <a:ext cx="4783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Japan Atomic Energy Agency</a:t>
            </a:r>
          </a:p>
          <a:p>
            <a:r>
              <a:rPr lang="en-US" sz="1400" dirty="0"/>
              <a:t>https://www.jaea.go.jp/english/news/p06071001/index.shtml</a:t>
            </a:r>
          </a:p>
          <a:p>
            <a:endParaRPr lang="en-CA" sz="1400" dirty="0"/>
          </a:p>
        </p:txBody>
      </p:sp>
      <p:pic>
        <p:nvPicPr>
          <p:cNvPr id="9" name="Picture 8" descr="A purple flower with black text&#10;&#10;Description automatically generated">
            <a:extLst>
              <a:ext uri="{FF2B5EF4-FFF2-40B4-BE49-F238E27FC236}">
                <a16:creationId xmlns:a16="http://schemas.microsoft.com/office/drawing/2014/main" id="{681147A7-2355-C6C2-6866-480C6D3831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37" b="14110"/>
          <a:stretch/>
        </p:blipFill>
        <p:spPr>
          <a:xfrm>
            <a:off x="7161212" y="5863684"/>
            <a:ext cx="2478088" cy="91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46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CB5D-0A28-4F2B-A9F1-53A0818BC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Isotope Production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EC39C2-9BEC-7460-02CE-F1C4C1D6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42" y="1689200"/>
            <a:ext cx="10529516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06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7E750-BDB6-6F23-11A4-90A4C969D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Isotope Production: </a:t>
            </a:r>
            <a:r>
              <a:rPr lang="en-CA" dirty="0"/>
              <a:t>[</a:t>
            </a:r>
            <a:r>
              <a:rPr lang="en-CA" baseline="30000" dirty="0"/>
              <a:t>18</a:t>
            </a:r>
            <a:r>
              <a:rPr lang="en-CA" dirty="0"/>
              <a:t>F]-fluorodeoxyglucose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8045C-EFCD-E567-EEE7-B2062354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CA" dirty="0"/>
              <a:t>PET scanning requires FDG: </a:t>
            </a:r>
          </a:p>
          <a:p>
            <a:pPr lvl="1"/>
            <a:r>
              <a:rPr lang="en-CA" sz="2800" baseline="30000" dirty="0"/>
              <a:t>18</a:t>
            </a:r>
            <a:r>
              <a:rPr lang="en-CA" sz="2800" dirty="0"/>
              <a:t>F has a t</a:t>
            </a:r>
            <a:r>
              <a:rPr lang="en-CA" sz="2800" baseline="-25000" dirty="0"/>
              <a:t>1/2</a:t>
            </a:r>
            <a:r>
              <a:rPr lang="en-CA" sz="2800" dirty="0"/>
              <a:t> ≈120 min.</a:t>
            </a:r>
          </a:p>
          <a:p>
            <a:r>
              <a:rPr lang="en-CA" dirty="0"/>
              <a:t>2030 projected patient load to x3</a:t>
            </a:r>
          </a:p>
          <a:p>
            <a:r>
              <a:rPr lang="en-CA" dirty="0"/>
              <a:t>Access to even t</a:t>
            </a:r>
            <a:r>
              <a:rPr lang="en-CA" baseline="-25000" dirty="0"/>
              <a:t>1/2</a:t>
            </a:r>
            <a:r>
              <a:rPr lang="en-CA" dirty="0"/>
              <a:t> </a:t>
            </a:r>
          </a:p>
          <a:p>
            <a:pPr lvl="1"/>
            <a:r>
              <a:rPr lang="en-CA" sz="2800" baseline="30000" dirty="0"/>
              <a:t>15</a:t>
            </a:r>
            <a:r>
              <a:rPr lang="en-CA" sz="2800" dirty="0"/>
              <a:t>O (2 min), </a:t>
            </a:r>
            <a:r>
              <a:rPr lang="en-CA" sz="2800" baseline="30000" dirty="0"/>
              <a:t>13</a:t>
            </a:r>
            <a:r>
              <a:rPr lang="en-CA" sz="2800" dirty="0"/>
              <a:t>N (10 min), &amp; </a:t>
            </a:r>
            <a:r>
              <a:rPr lang="en-CA" sz="2800" baseline="30000" dirty="0"/>
              <a:t>11</a:t>
            </a:r>
            <a:r>
              <a:rPr lang="en-CA" sz="2800" dirty="0"/>
              <a:t>C (20 min)</a:t>
            </a:r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8071ED-24F5-DF11-2D2C-61BED2A9B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329" y="1690687"/>
            <a:ext cx="5405571" cy="42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68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79C6-4016-58E7-452A-1D15D9344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1EF97-25FD-7795-106F-771C4C8D4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8005"/>
          </a:xfrm>
        </p:spPr>
        <p:txBody>
          <a:bodyPr>
            <a:normAutofit lnSpcReduction="10000"/>
          </a:bodyPr>
          <a:lstStyle/>
          <a:p>
            <a:pPr marL="344488" lvl="1" indent="-344488"/>
            <a:r>
              <a:rPr lang="en-US" sz="2800" dirty="0">
                <a:solidFill>
                  <a:srgbClr val="000000"/>
                </a:solidFill>
              </a:rPr>
              <a:t>Statements of support and endorsement for this CFI project from: </a:t>
            </a:r>
          </a:p>
          <a:p>
            <a:pPr marL="801688" lvl="2" indent="-344488"/>
            <a:r>
              <a:rPr lang="en-US" sz="2800" dirty="0">
                <a:solidFill>
                  <a:srgbClr val="000000"/>
                </a:solidFill>
              </a:rPr>
              <a:t>Canadian Nuclear Laboratory (CNL)</a:t>
            </a:r>
          </a:p>
          <a:p>
            <a:pPr marL="801688" lvl="2" indent="-344488"/>
            <a:r>
              <a:rPr lang="en-US" sz="2800" dirty="0">
                <a:solidFill>
                  <a:srgbClr val="000000"/>
                </a:solidFill>
              </a:rPr>
              <a:t>Canadian Institute for Neutron Scattering (CINS) </a:t>
            </a:r>
          </a:p>
          <a:p>
            <a:pPr marL="801688" lvl="2" indent="-344488"/>
            <a:r>
              <a:rPr lang="en-US" sz="2800" dirty="0">
                <a:solidFill>
                  <a:srgbClr val="000000"/>
                </a:solidFill>
              </a:rPr>
              <a:t>Brain Tumor Foundation of Canada</a:t>
            </a:r>
          </a:p>
          <a:p>
            <a:pPr marL="801688" lvl="2" indent="-344488"/>
            <a:r>
              <a:rPr lang="en-US" sz="2800" dirty="0">
                <a:solidFill>
                  <a:srgbClr val="000000"/>
                </a:solidFill>
              </a:rPr>
              <a:t>National Research Council Canada (NRC)</a:t>
            </a:r>
          </a:p>
          <a:p>
            <a:pPr marL="801688" lvl="2" indent="-344488"/>
            <a:r>
              <a:rPr lang="en-US" sz="2800" dirty="0">
                <a:solidFill>
                  <a:srgbClr val="000000"/>
                </a:solidFill>
              </a:rPr>
              <a:t>Several Ontario companies</a:t>
            </a:r>
          </a:p>
          <a:p>
            <a:pPr marL="801688" lvl="2" indent="-344488"/>
            <a:r>
              <a:rPr lang="en-US" sz="2800" dirty="0">
                <a:solidFill>
                  <a:srgbClr val="000000"/>
                </a:solidFill>
              </a:rPr>
              <a:t>TRIUMF – $1.5M in-kind for design</a:t>
            </a:r>
          </a:p>
          <a:p>
            <a:pPr marL="801688" lvl="2" indent="-344488"/>
            <a:r>
              <a:rPr lang="en-US" sz="2800" dirty="0">
                <a:solidFill>
                  <a:srgbClr val="000000"/>
                </a:solidFill>
              </a:rPr>
              <a:t>Neutrons Canada – $420k in-kind</a:t>
            </a:r>
          </a:p>
          <a:p>
            <a:pPr marL="1258888" lvl="3" indent="-344488"/>
            <a:r>
              <a:rPr lang="en-US" sz="2800" dirty="0">
                <a:solidFill>
                  <a:srgbClr val="000000"/>
                </a:solidFill>
              </a:rPr>
              <a:t>Government Lobbying on CCNRT behalf</a:t>
            </a:r>
          </a:p>
          <a:p>
            <a:pPr marL="1258888" lvl="3" indent="-344488"/>
            <a:r>
              <a:rPr lang="en-US" sz="2800" dirty="0">
                <a:solidFill>
                  <a:srgbClr val="000000"/>
                </a:solidFill>
              </a:rPr>
              <a:t>Cost/Work sharing of infrastructure related tasks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5A4B9-7EC5-F833-B6B7-9CF3ABD83943}"/>
              </a:ext>
            </a:extLst>
          </p:cNvPr>
          <p:cNvSpPr txBox="1"/>
          <p:nvPr/>
        </p:nvSpPr>
        <p:spPr>
          <a:xfrm>
            <a:off x="8493616" y="3696785"/>
            <a:ext cx="3240360" cy="954107"/>
          </a:xfrm>
          <a:prstGeom prst="rect">
            <a:avLst/>
          </a:prstGeom>
          <a:noFill/>
          <a:ln>
            <a:solidFill>
              <a:srgbClr val="0101FF"/>
            </a:solidFill>
          </a:ln>
          <a:effectLst>
            <a:glow rad="63500">
              <a:srgbClr val="333399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“The PC-CANS prototype […] is an essential first step in proving the viability of the technology.” TRIUMF Workshop</a:t>
            </a:r>
          </a:p>
        </p:txBody>
      </p:sp>
    </p:spTree>
    <p:extLst>
      <p:ext uri="{BB962C8B-B14F-4D97-AF65-F5344CB8AC3E}">
        <p14:creationId xmlns:p14="http://schemas.microsoft.com/office/powerpoint/2010/main" val="161811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B99AE-7819-A2AF-9ECD-F71E6302C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878D-AEB0-5F31-FAC1-C3732AE79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priority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8DDE5-7D4F-B00D-0F80-1AD6F7C2B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6"/>
          <a:stretch/>
        </p:blipFill>
        <p:spPr>
          <a:xfrm>
            <a:off x="586740" y="1897380"/>
            <a:ext cx="11018520" cy="4245293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BA3F1F4-8B04-A1DF-0826-6A0B4228892C}"/>
              </a:ext>
            </a:extLst>
          </p:cNvPr>
          <p:cNvSpPr/>
          <p:nvPr/>
        </p:nvSpPr>
        <p:spPr>
          <a:xfrm>
            <a:off x="6938681" y="365124"/>
            <a:ext cx="4812447" cy="2780847"/>
          </a:xfrm>
          <a:prstGeom prst="wedgeRoundRectCallout">
            <a:avLst>
              <a:gd name="adj1" fmla="val 26326"/>
              <a:gd name="adj2" fmla="val 9063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BB5B36B-C13A-07D8-6F04-310B5BA20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140" y="505609"/>
            <a:ext cx="4249270" cy="24312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CA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“Listening to your long-range plan and looking at the interest in developing accelerator sources, it seems to me like that being a very good idea to be the first thing on your priority …” Art McDonald, Nobel Prize Laureate </a:t>
            </a:r>
            <a:endParaRPr lang="en-CA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286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675F2-6AE2-E5A4-2154-A950F862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 and Financiers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129846-8B21-A552-3AEA-7C224FA15EC0}"/>
              </a:ext>
            </a:extLst>
          </p:cNvPr>
          <p:cNvSpPr/>
          <p:nvPr/>
        </p:nvSpPr>
        <p:spPr>
          <a:xfrm>
            <a:off x="-182880" y="5932226"/>
            <a:ext cx="12504420" cy="1794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BEE9E-19D3-C5D9-0AE3-A41DBEB12D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a-DK" sz="2400" kern="0" dirty="0"/>
              <a:t>Oliver Kester (TRIUMF)</a:t>
            </a:r>
          </a:p>
          <a:p>
            <a:r>
              <a:rPr lang="da-DK" sz="2400" kern="0" dirty="0"/>
              <a:t>Bob Laxdal (TRIUMF)</a:t>
            </a:r>
          </a:p>
          <a:p>
            <a:r>
              <a:rPr lang="da-DK" sz="2400" kern="0" dirty="0"/>
              <a:t>Alex Gottberg (</a:t>
            </a:r>
            <a:r>
              <a:rPr lang="en-US" sz="2400" dirty="0"/>
              <a:t>TRIUMF)</a:t>
            </a:r>
          </a:p>
          <a:p>
            <a:r>
              <a:rPr lang="en-US" sz="2400" dirty="0"/>
              <a:t>Marco Marchetto (TRIUMF)</a:t>
            </a:r>
          </a:p>
          <a:p>
            <a:r>
              <a:rPr lang="en-US" sz="2400" kern="0" dirty="0"/>
              <a:t>Dalini Maharaj (Jülich)</a:t>
            </a:r>
          </a:p>
          <a:p>
            <a:r>
              <a:rPr lang="en-US" sz="2400" kern="0" dirty="0"/>
              <a:t>Mina Abbaslou (UVic/TRIUMF)</a:t>
            </a:r>
          </a:p>
          <a:p>
            <a:r>
              <a:rPr lang="en-US" sz="2400" dirty="0"/>
              <a:t>Zin Tun (TVB/McMaster)</a:t>
            </a:r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F36C6-CCB7-1390-8A7A-DDCB00A2D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8293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Daniel Banks (TVB)</a:t>
            </a:r>
          </a:p>
          <a:p>
            <a:r>
              <a:rPr lang="en-US" sz="2400" dirty="0"/>
              <a:t>CNL Team!</a:t>
            </a:r>
          </a:p>
          <a:p>
            <a:endParaRPr lang="en-CA" dirty="0"/>
          </a:p>
        </p:txBody>
      </p:sp>
      <p:pic>
        <p:nvPicPr>
          <p:cNvPr id="5" name="Picture 2" descr="NSERC / CRSNG - The #NFRF 2019 Exploration competition is ...">
            <a:extLst>
              <a:ext uri="{FF2B5EF4-FFF2-40B4-BE49-F238E27FC236}">
                <a16:creationId xmlns:a16="http://schemas.microsoft.com/office/drawing/2014/main" id="{E18B12BC-2E65-E720-1F67-C6505AAD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02" y="5500557"/>
            <a:ext cx="3301402" cy="131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flower, clock&#10;&#10;Description automatically generated">
            <a:extLst>
              <a:ext uri="{FF2B5EF4-FFF2-40B4-BE49-F238E27FC236}">
                <a16:creationId xmlns:a16="http://schemas.microsoft.com/office/drawing/2014/main" id="{B9847924-280D-6939-93B1-CC75F7626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596" y="3778319"/>
            <a:ext cx="1810544" cy="181054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DDA53C-107E-80F4-CFA5-A66D1032E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" y="6158983"/>
            <a:ext cx="3163107" cy="571679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7E2F769-D718-8F29-DA10-F7F097A7D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802" y="5932226"/>
            <a:ext cx="2017795" cy="867651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3EF1B8B-87C5-9ACF-6558-583FD63870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637" b="32675"/>
          <a:stretch/>
        </p:blipFill>
        <p:spPr>
          <a:xfrm>
            <a:off x="8877790" y="4411094"/>
            <a:ext cx="2870171" cy="854644"/>
          </a:xfrm>
          <a:prstGeom prst="rect">
            <a:avLst/>
          </a:prstGeom>
        </p:spPr>
      </p:pic>
      <p:pic>
        <p:nvPicPr>
          <p:cNvPr id="11" name="Picture 10" descr="A logo for a university&#10;&#10;Description automatically generated">
            <a:extLst>
              <a:ext uri="{FF2B5EF4-FFF2-40B4-BE49-F238E27FC236}">
                <a16:creationId xmlns:a16="http://schemas.microsoft.com/office/drawing/2014/main" id="{2FDB2FF5-1649-24A4-9080-AA06B17ED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6810" y="5353982"/>
            <a:ext cx="3133725" cy="1457325"/>
          </a:xfrm>
          <a:prstGeom prst="rect">
            <a:avLst/>
          </a:prstGeom>
        </p:spPr>
      </p:pic>
      <p:pic>
        <p:nvPicPr>
          <p:cNvPr id="13" name="Picture 12" descr="A logo with text and leaf&#10;&#10;AI-generated content may be incorrect.">
            <a:extLst>
              <a:ext uri="{FF2B5EF4-FFF2-40B4-BE49-F238E27FC236}">
                <a16:creationId xmlns:a16="http://schemas.microsoft.com/office/drawing/2014/main" id="{63AA3C6E-FA3D-4C05-7898-5FDE149597F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269" t="28576" r="15918" b="23227"/>
          <a:stretch/>
        </p:blipFill>
        <p:spPr>
          <a:xfrm>
            <a:off x="7936869" y="3221681"/>
            <a:ext cx="4064631" cy="1160828"/>
          </a:xfrm>
          <a:prstGeom prst="rect">
            <a:avLst/>
          </a:prstGeom>
        </p:spPr>
      </p:pic>
      <p:pic>
        <p:nvPicPr>
          <p:cNvPr id="15" name="Picture 14" descr="A red circle with black text&#10;&#10;AI-generated content may be incorrect.">
            <a:extLst>
              <a:ext uri="{FF2B5EF4-FFF2-40B4-BE49-F238E27FC236}">
                <a16:creationId xmlns:a16="http://schemas.microsoft.com/office/drawing/2014/main" id="{0C03A751-1D62-05D5-D96E-CEAA7DE40E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439" y="4968005"/>
            <a:ext cx="2741913" cy="11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0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3561-CB54-1DA1-D6AC-1B3C3A584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71D38-AD46-DD61-3395-84578D42A8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EF0D5-08B7-567A-EEF7-4D787A0FA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25" y="1632904"/>
            <a:ext cx="8154538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5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BF5B3-2CCC-9C3E-D593-B74DEC938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Neutron’s Impact in Canada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AFEE5-ED82-74B3-DD9E-35BB8B143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24281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Clean environment</a:t>
            </a:r>
          </a:p>
          <a:p>
            <a:pPr lvl="1"/>
            <a:r>
              <a:rPr lang="en-CA" sz="2800" dirty="0"/>
              <a:t>Improved the reliability of hydroelectric dams.</a:t>
            </a:r>
            <a:endParaRPr lang="en-US" sz="2800" dirty="0"/>
          </a:p>
          <a:p>
            <a:r>
              <a:rPr lang="en-US" b="1" dirty="0"/>
              <a:t>Economic competitiveness</a:t>
            </a:r>
          </a:p>
          <a:p>
            <a:pPr lvl="1"/>
            <a:r>
              <a:rPr lang="en-CA" sz="2800" dirty="0"/>
              <a:t>Developed methods of reducing scrap waste during manufacturing.</a:t>
            </a:r>
            <a:endParaRPr lang="en-US" sz="2800" i="1" dirty="0"/>
          </a:p>
          <a:p>
            <a:r>
              <a:rPr lang="en-US" b="1" dirty="0"/>
              <a:t>Safety and security</a:t>
            </a:r>
          </a:p>
          <a:p>
            <a:pPr lvl="1"/>
            <a:r>
              <a:rPr lang="en-CA" sz="2800" dirty="0"/>
              <a:t>Extended the lives of Naval ships</a:t>
            </a:r>
            <a:r>
              <a:rPr lang="en-CA" sz="2800" i="1" dirty="0"/>
              <a:t>.</a:t>
            </a:r>
            <a:endParaRPr lang="en-US" sz="2800" dirty="0"/>
          </a:p>
          <a:p>
            <a:r>
              <a:rPr lang="en-US" b="1" dirty="0"/>
              <a:t>Health and food security</a:t>
            </a:r>
          </a:p>
          <a:p>
            <a:pPr lvl="1"/>
            <a:r>
              <a:rPr lang="en-CA" sz="2800" dirty="0"/>
              <a:t>Develop drought resistant crops.</a:t>
            </a:r>
            <a:endParaRPr lang="en-US" sz="2800" dirty="0"/>
          </a:p>
          <a:p>
            <a:endParaRPr lang="en-CA" dirty="0"/>
          </a:p>
        </p:txBody>
      </p:sp>
      <p:pic>
        <p:nvPicPr>
          <p:cNvPr id="7" name="Picture 2" descr="Flag of Canada - Wikipedia">
            <a:extLst>
              <a:ext uri="{FF2B5EF4-FFF2-40B4-BE49-F238E27FC236}">
                <a16:creationId xmlns:a16="http://schemas.microsoft.com/office/drawing/2014/main" id="{139E1BBB-A5C9-9DC3-B4BC-BDCD9C5A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021" y="505848"/>
            <a:ext cx="2088232" cy="10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logo with blue text&#10;&#10;Description automatically generated">
            <a:extLst>
              <a:ext uri="{FF2B5EF4-FFF2-40B4-BE49-F238E27FC236}">
                <a16:creationId xmlns:a16="http://schemas.microsoft.com/office/drawing/2014/main" id="{FBBFBC44-C47C-45D5-A5A7-7545C5573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711" y="1761808"/>
            <a:ext cx="2569028" cy="135081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902CB23-59C5-6E40-1CAD-81B4C1D92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9975" y="3496476"/>
            <a:ext cx="2476500" cy="333375"/>
          </a:xfrm>
          <a:prstGeom prst="rect">
            <a:avLst/>
          </a:prstGeom>
        </p:spPr>
      </p:pic>
      <p:pic>
        <p:nvPicPr>
          <p:cNvPr id="6" name="Picture 5" descr="A close-up of black text&#10;&#10;Description automatically generated">
            <a:extLst>
              <a:ext uri="{FF2B5EF4-FFF2-40B4-BE49-F238E27FC236}">
                <a16:creationId xmlns:a16="http://schemas.microsoft.com/office/drawing/2014/main" id="{6F6726C7-CB3C-BDEC-D517-792F4970B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8488" y="4284756"/>
            <a:ext cx="4609530" cy="790934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DCCB9945-7E49-94C5-9794-FEEF0CAA2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466" y="5143158"/>
            <a:ext cx="4221574" cy="9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1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DC02-DE19-5066-E4D3-F9F66AAA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National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1D81E-0DBE-1621-9C3C-B83333C21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2690" cy="4351338"/>
          </a:xfrm>
        </p:spPr>
        <p:txBody>
          <a:bodyPr/>
          <a:lstStyle/>
          <a:p>
            <a:r>
              <a:rPr lang="en-US" dirty="0"/>
              <a:t>Research Community and Medical Community want and need neutrons! </a:t>
            </a:r>
          </a:p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9C7C37-EA73-9033-51C1-39B87F1AC3AE}"/>
              </a:ext>
            </a:extLst>
          </p:cNvPr>
          <p:cNvSpPr txBox="1"/>
          <p:nvPr/>
        </p:nvSpPr>
        <p:spPr>
          <a:xfrm>
            <a:off x="857182" y="2514604"/>
            <a:ext cx="3849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361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Neutron beams are important for research across a wide variety of fields. 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26D75-4C55-2B34-E7C1-1A4C1B824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7" t="19193" b="7483"/>
          <a:stretch/>
        </p:blipFill>
        <p:spPr>
          <a:xfrm>
            <a:off x="857182" y="3093619"/>
            <a:ext cx="3849041" cy="2668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F0792-0EC2-CDD2-C23C-74DF556BB5AF}"/>
              </a:ext>
            </a:extLst>
          </p:cNvPr>
          <p:cNvSpPr txBox="1"/>
          <p:nvPr/>
        </p:nvSpPr>
        <p:spPr>
          <a:xfrm>
            <a:off x="5399069" y="2511771"/>
            <a:ext cx="545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361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Neutron beams can serve as a powerful therapeutic tool 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7" name="Picture 6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5321CABA-EB80-0F1A-ECB5-B9944A16D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16" t="65257" r="24800"/>
          <a:stretch/>
        </p:blipFill>
        <p:spPr>
          <a:xfrm>
            <a:off x="8748283" y="3635572"/>
            <a:ext cx="2747391" cy="1600111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D2BA490-EA99-7574-F86B-32F928BAD2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69098"/>
              </p:ext>
            </p:extLst>
          </p:nvPr>
        </p:nvGraphicFramePr>
        <p:xfrm>
          <a:off x="5399068" y="2837769"/>
          <a:ext cx="3528620" cy="3176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0456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585D-1472-BEA1-6F3F-2E89745E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Canadian Neutron Initiative – High Level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45420-522D-1308-51CC-C7EEBCB6E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Create a new, national governance and management framework – </a:t>
            </a:r>
            <a:r>
              <a:rPr lang="en-US" sz="2800" b="1" dirty="0"/>
              <a:t>Neutrons Canada </a:t>
            </a:r>
            <a:r>
              <a:rPr lang="en-US" sz="2800" dirty="0"/>
              <a:t>(Est Octobe</a:t>
            </a:r>
            <a:r>
              <a:rPr lang="en-US" dirty="0"/>
              <a:t>r 2022)</a:t>
            </a:r>
            <a:r>
              <a:rPr lang="en-US" sz="2800" dirty="0"/>
              <a:t>. </a:t>
            </a:r>
          </a:p>
          <a:p>
            <a:r>
              <a:rPr lang="en-US" sz="2800" dirty="0"/>
              <a:t>Forge partnerships with neutron sources in other countries.</a:t>
            </a:r>
          </a:p>
          <a:p>
            <a:pPr lvl="1"/>
            <a:r>
              <a:rPr lang="en-US" sz="2800" dirty="0"/>
              <a:t>Canadian Access at ISIS Neutron and Muon Source in UK (~$1.4M)</a:t>
            </a:r>
          </a:p>
          <a:p>
            <a:r>
              <a:rPr lang="en-US" sz="2800" dirty="0"/>
              <a:t>Developed a Long-Range Plan suitable for policy makers</a:t>
            </a:r>
          </a:p>
          <a:p>
            <a:r>
              <a:rPr lang="en-US" sz="2800" dirty="0"/>
              <a:t>Explore and invest in developing new neutron sources for the long term.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05031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585D-1472-BEA1-6F3F-2E89745E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Canadian Neutron Initiative – High Level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45420-522D-1308-51CC-C7EEBCB6E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Create a new, national governance and management framework – </a:t>
            </a:r>
            <a:r>
              <a:rPr lang="en-US" sz="2800" b="1" dirty="0"/>
              <a:t>Neutrons Canada </a:t>
            </a:r>
            <a:r>
              <a:rPr lang="en-US" sz="2800" dirty="0"/>
              <a:t>(Est Octobe</a:t>
            </a:r>
            <a:r>
              <a:rPr lang="en-US" dirty="0"/>
              <a:t>r 2022)</a:t>
            </a:r>
            <a:r>
              <a:rPr lang="en-US" sz="2800" dirty="0"/>
              <a:t>. </a:t>
            </a:r>
          </a:p>
          <a:p>
            <a:r>
              <a:rPr lang="en-US" sz="2800" dirty="0"/>
              <a:t>Forge partnerships with neutron sources in other countries.</a:t>
            </a:r>
          </a:p>
          <a:p>
            <a:pPr lvl="1"/>
            <a:r>
              <a:rPr lang="en-US" sz="2800" dirty="0"/>
              <a:t>Canadian Access at ISIS Neutron and Muon Source in UK (~$1.4M)</a:t>
            </a:r>
          </a:p>
          <a:p>
            <a:r>
              <a:rPr lang="en-US" sz="2800" dirty="0"/>
              <a:t>Developed a Long-Range Plan suitable for policy makers</a:t>
            </a:r>
          </a:p>
          <a:p>
            <a:r>
              <a:rPr lang="en-US" sz="2800" dirty="0"/>
              <a:t>Explore and invest in developing new neutron sources for the long term.</a:t>
            </a:r>
          </a:p>
          <a:p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38192-A58F-4F01-4B12-81CA4F04B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042" y="4714366"/>
            <a:ext cx="5744377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73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0E93-0472-3242-D769-46FDCEC71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Neutrons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20514-1DEE-DBEF-4C45-359FE3C07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Fission Reactor → </a:t>
            </a:r>
            <a:r>
              <a:rPr lang="en-US" altLang="en-US" sz="2400" dirty="0"/>
              <a:t>U</a:t>
            </a:r>
            <a:r>
              <a:rPr lang="en-US" altLang="en-US" sz="2400" baseline="30000" dirty="0"/>
              <a:t>235 </a:t>
            </a:r>
            <a:r>
              <a:rPr lang="en-US" altLang="en-US" sz="2400" dirty="0"/>
              <a:t>+ </a:t>
            </a:r>
            <a:r>
              <a:rPr lang="en-US" altLang="en-US" sz="2400" i="1" dirty="0"/>
              <a:t>n</a:t>
            </a:r>
            <a:r>
              <a:rPr lang="en-US" altLang="en-US" sz="2400" dirty="0"/>
              <a:t> (thermal)</a:t>
            </a:r>
          </a:p>
          <a:p>
            <a:pPr lvl="1"/>
            <a:r>
              <a:rPr lang="en-US" sz="2400" dirty="0"/>
              <a:t>Expensive ~$1B</a:t>
            </a:r>
          </a:p>
          <a:p>
            <a:pPr lvl="1"/>
            <a:r>
              <a:rPr lang="en-US" sz="2400" dirty="0"/>
              <a:t>N</a:t>
            </a:r>
            <a:r>
              <a:rPr lang="en-US" dirty="0"/>
              <a:t>IMBY</a:t>
            </a:r>
            <a:endParaRPr lang="en-US" sz="2400" dirty="0"/>
          </a:p>
          <a:p>
            <a:r>
              <a:rPr lang="en-US" sz="2400" dirty="0"/>
              <a:t>Spallation →</a:t>
            </a:r>
            <a:r>
              <a:rPr lang="en-US" altLang="en-US" sz="2400" dirty="0"/>
              <a:t> “blowing chunks” (</a:t>
            </a:r>
            <a:r>
              <a:rPr lang="en-US" altLang="en-US" sz="2400" i="1" dirty="0" err="1"/>
              <a:t>p</a:t>
            </a:r>
            <a:r>
              <a:rPr lang="en-US" altLang="en-US" sz="2400" dirty="0" err="1"/>
              <a:t>,</a:t>
            </a:r>
            <a:r>
              <a:rPr lang="en-US" altLang="en-US" sz="2400" i="1" dirty="0" err="1"/>
              <a:t>n</a:t>
            </a:r>
            <a:r>
              <a:rPr lang="en-US" altLang="en-US" sz="2400" dirty="0"/>
              <a:t>)</a:t>
            </a:r>
          </a:p>
          <a:p>
            <a:pPr lvl="1"/>
            <a:r>
              <a:rPr lang="en-US" altLang="en-US" sz="2400" dirty="0"/>
              <a:t>Expensive ~$1-2B</a:t>
            </a:r>
          </a:p>
          <a:p>
            <a:pPr lvl="1"/>
            <a:r>
              <a:rPr lang="en-US" altLang="en-US" sz="2400" dirty="0"/>
              <a:t>High energies</a:t>
            </a:r>
          </a:p>
          <a:p>
            <a:r>
              <a:rPr lang="en-US" altLang="en-US" sz="2400" dirty="0"/>
              <a:t>Stripping-Reaction </a:t>
            </a:r>
            <a:r>
              <a:rPr lang="en-US" sz="2400" dirty="0"/>
              <a:t>→ Be/Li(</a:t>
            </a:r>
            <a:r>
              <a:rPr lang="en-US" sz="2400" dirty="0" err="1"/>
              <a:t>p,n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Low energy = small footprint = inexpensive</a:t>
            </a:r>
          </a:p>
          <a:p>
            <a:pPr lvl="1"/>
            <a:r>
              <a:rPr lang="en-US" sz="2400" dirty="0"/>
              <a:t>Modular</a:t>
            </a:r>
          </a:p>
          <a:p>
            <a:pPr lvl="1"/>
            <a:r>
              <a:rPr lang="en-US" sz="2400" b="1" dirty="0"/>
              <a:t>Compact Accelerator Neutron Source (CANS)</a:t>
            </a:r>
          </a:p>
          <a:p>
            <a:pPr marL="457200" lvl="1" indent="0">
              <a:buNone/>
            </a:pPr>
            <a:endParaRPr lang="en-US" sz="2400" dirty="0"/>
          </a:p>
          <a:p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8E3FF4-9036-D1F0-7F32-A0C8D7CEB33D}"/>
              </a:ext>
            </a:extLst>
          </p:cNvPr>
          <p:cNvSpPr/>
          <p:nvPr/>
        </p:nvSpPr>
        <p:spPr>
          <a:xfrm>
            <a:off x="838201" y="4278898"/>
            <a:ext cx="6656614" cy="187220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diagram of a helicopter&#10;&#10;Description automatically generated">
            <a:extLst>
              <a:ext uri="{FF2B5EF4-FFF2-40B4-BE49-F238E27FC236}">
                <a16:creationId xmlns:a16="http://schemas.microsoft.com/office/drawing/2014/main" id="{64E4101A-0AC0-18CE-6EF6-06CC3E161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717811" y="1516087"/>
            <a:ext cx="3909332" cy="2181746"/>
          </a:xfrm>
          <a:prstGeom prst="rect">
            <a:avLst/>
          </a:prstGeom>
        </p:spPr>
      </p:pic>
      <p:pic>
        <p:nvPicPr>
          <p:cNvPr id="8" name="Picture 7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A1B957CD-83D9-3E44-FDF7-64EE959EE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249" y="2761729"/>
            <a:ext cx="2813427" cy="1872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3A06D9-3B3B-036A-2130-38FBE3910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594" y="4848795"/>
            <a:ext cx="2813427" cy="11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20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AA1C-36B0-03A6-0EDA-5CEEDF98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Fit Within National Strategy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E86264-D981-0DC8-4DEB-5D93C52EB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614" y="1936202"/>
            <a:ext cx="3352305" cy="311133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Spallation Neutron Source (SNS);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Canadian Neutron Beam Centre (CNBC);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McMaster Nuclear Reactor (MNR);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NIST Center for Neutron Research (NCNR)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A9EDF1-3217-481D-0065-A60974CA2AB2}"/>
              </a:ext>
            </a:extLst>
          </p:cNvPr>
          <p:cNvGrpSpPr/>
          <p:nvPr/>
        </p:nvGrpSpPr>
        <p:grpSpPr>
          <a:xfrm>
            <a:off x="579615" y="1486187"/>
            <a:ext cx="8373390" cy="4525963"/>
            <a:chOff x="385305" y="1063277"/>
            <a:chExt cx="8373390" cy="4525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FAD7D5-C0BF-228D-3FF5-DD271B525B85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"/>
            <a:stretch/>
          </p:blipFill>
          <p:spPr bwMode="auto">
            <a:xfrm>
              <a:off x="385305" y="1063277"/>
              <a:ext cx="8373390" cy="452596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560176-76EB-554A-F852-0F918E01B484}"/>
                </a:ext>
              </a:extLst>
            </p:cNvPr>
            <p:cNvSpPr txBox="1"/>
            <p:nvPr/>
          </p:nvSpPr>
          <p:spPr>
            <a:xfrm>
              <a:off x="3779912" y="3068960"/>
              <a:ext cx="194421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US" sz="1600" b="1" dirty="0">
                  <a:solidFill>
                    <a:srgbClr val="5E5E5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CNRT</a:t>
              </a:r>
              <a:endParaRPr lang="en-CA" sz="1600" b="1" dirty="0">
                <a:solidFill>
                  <a:srgbClr val="5E5E5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4EC8A5-4075-E43D-46A4-76323EED44AE}"/>
                </a:ext>
              </a:extLst>
            </p:cNvPr>
            <p:cNvSpPr txBox="1"/>
            <p:nvPr/>
          </p:nvSpPr>
          <p:spPr>
            <a:xfrm>
              <a:off x="3635896" y="2367352"/>
              <a:ext cx="346213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98253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Partnership: ISIS Neutron Muon Source (UK)</a:t>
              </a:r>
              <a:endParaRPr lang="en-CA" sz="1400" b="1" dirty="0">
                <a:solidFill>
                  <a:srgbClr val="98253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FE425D6-F07C-A150-41A8-B3A0B9371EBB}"/>
              </a:ext>
            </a:extLst>
          </p:cNvPr>
          <p:cNvSpPr/>
          <p:nvPr/>
        </p:nvSpPr>
        <p:spPr>
          <a:xfrm>
            <a:off x="5875258" y="2439110"/>
            <a:ext cx="2736304" cy="400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1021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indsor Yello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12167</TotalTime>
  <Words>1735</Words>
  <Application>Microsoft Office PowerPoint</Application>
  <PresentationFormat>Widescreen</PresentationFormat>
  <Paragraphs>274</Paragraphs>
  <Slides>36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Franklin Gothic Book</vt:lpstr>
      <vt:lpstr>Segoe UI</vt:lpstr>
      <vt:lpstr>Times New Roman</vt:lpstr>
      <vt:lpstr>Office Theme</vt:lpstr>
      <vt:lpstr>A CANS for Canada: Future neutron source for Canada</vt:lpstr>
      <vt:lpstr>Neutrons as a Material Probe</vt:lpstr>
      <vt:lpstr>Rich History of Neutron Scattering </vt:lpstr>
      <vt:lpstr>Neutron’s Impact in Canada</vt:lpstr>
      <vt:lpstr>National Need</vt:lpstr>
      <vt:lpstr>Canadian Neutron Initiative – High Level</vt:lpstr>
      <vt:lpstr>Canadian Neutron Initiative – High Level</vt:lpstr>
      <vt:lpstr>Sources of Neutrons</vt:lpstr>
      <vt:lpstr>Fit Within National Strategy</vt:lpstr>
      <vt:lpstr>Fit Within National Strategy - Updated</vt:lpstr>
      <vt:lpstr>LRP Emphasis on CANS</vt:lpstr>
      <vt:lpstr>Prototype Canadian-CANS: Missions</vt:lpstr>
      <vt:lpstr>Prototype Canadian-CANS: Updates</vt:lpstr>
      <vt:lpstr>PC-CANS</vt:lpstr>
      <vt:lpstr>PC-CANS: Neutron Production</vt:lpstr>
      <vt:lpstr>Target-Moderator Research (TMR)</vt:lpstr>
      <vt:lpstr>PC-CANS Linac Specifications</vt:lpstr>
      <vt:lpstr>Design for a practical TMR for PC-CANS</vt:lpstr>
      <vt:lpstr>Expected performance</vt:lpstr>
      <vt:lpstr>Expected performance</vt:lpstr>
      <vt:lpstr>PC-CANS Stage 1</vt:lpstr>
      <vt:lpstr>PC-CANS Stage 3</vt:lpstr>
      <vt:lpstr>PC: CANS: Materials Science Research</vt:lpstr>
      <vt:lpstr>Selection Criteria for Material Instruments</vt:lpstr>
      <vt:lpstr>Candidate instruments at the CANS</vt:lpstr>
      <vt:lpstr>SANS Performance</vt:lpstr>
      <vt:lpstr>SANS Applications</vt:lpstr>
      <vt:lpstr>Neutron Imaging</vt:lpstr>
      <vt:lpstr>Boron Neutron Capture Therapy (BNCT)</vt:lpstr>
      <vt:lpstr>Boron Neutron Capture Therapy (BNCT)</vt:lpstr>
      <vt:lpstr>Medical Isotope Production</vt:lpstr>
      <vt:lpstr>Isotope Production: [18F]-fluorodeoxyglucose</vt:lpstr>
      <vt:lpstr>Momentum</vt:lpstr>
      <vt:lpstr>National priority</vt:lpstr>
      <vt:lpstr>Friends and Financiers</vt:lpstr>
      <vt:lpstr>Cost estimates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Marnie Robillard</dc:creator>
  <cp:lastModifiedBy>Drew Marquardt</cp:lastModifiedBy>
  <cp:revision>99</cp:revision>
  <dcterms:created xsi:type="dcterms:W3CDTF">2019-04-04T13:39:44Z</dcterms:created>
  <dcterms:modified xsi:type="dcterms:W3CDTF">2025-02-25T13:32:14Z</dcterms:modified>
</cp:coreProperties>
</file>