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handoutMasterIdLst>
    <p:handoutMasterId r:id="rId22"/>
  </p:handoutMasterIdLst>
  <p:sldIdLst>
    <p:sldId id="435" r:id="rId2"/>
    <p:sldId id="368" r:id="rId3"/>
    <p:sldId id="369" r:id="rId4"/>
    <p:sldId id="419" r:id="rId5"/>
    <p:sldId id="432" r:id="rId6"/>
    <p:sldId id="423" r:id="rId7"/>
    <p:sldId id="437" r:id="rId8"/>
    <p:sldId id="425" r:id="rId9"/>
    <p:sldId id="374" r:id="rId10"/>
    <p:sldId id="375" r:id="rId11"/>
    <p:sldId id="377" r:id="rId12"/>
    <p:sldId id="378" r:id="rId13"/>
    <p:sldId id="412" r:id="rId14"/>
    <p:sldId id="442" r:id="rId15"/>
    <p:sldId id="439" r:id="rId16"/>
    <p:sldId id="431" r:id="rId17"/>
    <p:sldId id="382" r:id="rId18"/>
    <p:sldId id="385" r:id="rId19"/>
    <p:sldId id="38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FF"/>
    <a:srgbClr val="0096FF"/>
    <a:srgbClr val="00A4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41" autoAdjust="0"/>
    <p:restoredTop sz="77675" autoAdjust="0"/>
  </p:normalViewPr>
  <p:slideViewPr>
    <p:cSldViewPr snapToGrid="0" snapToObjects="1">
      <p:cViewPr varScale="1">
        <p:scale>
          <a:sx n="90" d="100"/>
          <a:sy n="90" d="100"/>
        </p:scale>
        <p:origin x="804"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5070"/>
    </p:cViewPr>
  </p:sorterViewPr>
  <p:notesViewPr>
    <p:cSldViewPr snapToGrid="0" snapToObjects="1">
      <p:cViewPr varScale="1">
        <p:scale>
          <a:sx n="142" d="100"/>
          <a:sy n="142" d="100"/>
        </p:scale>
        <p:origin x="4472"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r>
              <a:rPr lang="en-US" sz="2400" baseline="0">
                <a:solidFill>
                  <a:schemeClr val="tx1"/>
                </a:solidFill>
              </a:rPr>
              <a:t>Fractional Emittance Growth (99%)</a:t>
            </a:r>
          </a:p>
        </c:rich>
      </c:tx>
      <c:layout>
        <c:manualLayout>
          <c:xMode val="edge"/>
          <c:yMode val="edge"/>
          <c:x val="0.24636887501907684"/>
          <c:y val="3.8622825603344796E-3"/>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1414315040685274"/>
          <c:y val="0.12249749645442372"/>
          <c:w val="0.83301299755831171"/>
          <c:h val="0.83436734842193805"/>
        </c:manualLayout>
      </c:layout>
      <c:barChart>
        <c:barDir val="col"/>
        <c:grouping val="clustered"/>
        <c:varyColors val="0"/>
        <c:ser>
          <c:idx val="0"/>
          <c:order val="0"/>
          <c:tx>
            <c:strRef>
              <c:f>Sheet1!$B$3</c:f>
              <c:strCache>
                <c:ptCount val="1"/>
                <c:pt idx="0">
                  <c:v>eps_x</c:v>
                </c:pt>
              </c:strCache>
            </c:strRef>
          </c:tx>
          <c:spPr>
            <a:solidFill>
              <a:schemeClr val="accent1"/>
            </a:solidFill>
            <a:ln>
              <a:noFill/>
            </a:ln>
            <a:effectLst/>
          </c:spPr>
          <c:invertIfNegative val="0"/>
          <c:cat>
            <c:numRef>
              <c:f>Sheet1!$C$1:$J$1</c:f>
              <c:numCache>
                <c:formatCode>General</c:formatCode>
                <c:ptCount val="8"/>
              </c:numCache>
            </c:numRef>
          </c:cat>
          <c:val>
            <c:numRef>
              <c:f>Sheet1!$C$3:$J$3</c:f>
              <c:numCache>
                <c:formatCode>General</c:formatCode>
                <c:ptCount val="8"/>
                <c:pt idx="0">
                  <c:v>1.57</c:v>
                </c:pt>
                <c:pt idx="1">
                  <c:v>1.36</c:v>
                </c:pt>
                <c:pt idx="2">
                  <c:v>2.0499999999999998</c:v>
                </c:pt>
                <c:pt idx="3">
                  <c:v>1.66</c:v>
                </c:pt>
                <c:pt idx="4">
                  <c:v>1.98</c:v>
                </c:pt>
                <c:pt idx="5">
                  <c:v>1.83</c:v>
                </c:pt>
                <c:pt idx="6">
                  <c:v>3.29</c:v>
                </c:pt>
                <c:pt idx="7">
                  <c:v>5</c:v>
                </c:pt>
              </c:numCache>
            </c:numRef>
          </c:val>
          <c:extLst xmlns:c16r2="http://schemas.microsoft.com/office/drawing/2015/06/chart">
            <c:ext xmlns:c16="http://schemas.microsoft.com/office/drawing/2014/chart" uri="{C3380CC4-5D6E-409C-BE32-E72D297353CC}">
              <c16:uniqueId val="{00000000-EAA5-4065-80F4-FF7694619E69}"/>
            </c:ext>
          </c:extLst>
        </c:ser>
        <c:ser>
          <c:idx val="1"/>
          <c:order val="1"/>
          <c:tx>
            <c:strRef>
              <c:f>Sheet1!$B$4</c:f>
              <c:strCache>
                <c:ptCount val="1"/>
                <c:pt idx="0">
                  <c:v>eps_y</c:v>
                </c:pt>
              </c:strCache>
            </c:strRef>
          </c:tx>
          <c:spPr>
            <a:solidFill>
              <a:schemeClr val="accent2"/>
            </a:solidFill>
            <a:ln>
              <a:noFill/>
            </a:ln>
            <a:effectLst/>
          </c:spPr>
          <c:invertIfNegative val="0"/>
          <c:cat>
            <c:numRef>
              <c:f>Sheet1!$C$1:$J$1</c:f>
              <c:numCache>
                <c:formatCode>General</c:formatCode>
                <c:ptCount val="8"/>
              </c:numCache>
            </c:numRef>
          </c:cat>
          <c:val>
            <c:numRef>
              <c:f>Sheet1!$C$4:$J$4</c:f>
              <c:numCache>
                <c:formatCode>General</c:formatCode>
                <c:ptCount val="8"/>
                <c:pt idx="0">
                  <c:v>2.31</c:v>
                </c:pt>
                <c:pt idx="1">
                  <c:v>1.57</c:v>
                </c:pt>
                <c:pt idx="2">
                  <c:v>1.79</c:v>
                </c:pt>
                <c:pt idx="3">
                  <c:v>1.76</c:v>
                </c:pt>
                <c:pt idx="4">
                  <c:v>1.38</c:v>
                </c:pt>
                <c:pt idx="5">
                  <c:v>1.59</c:v>
                </c:pt>
                <c:pt idx="6">
                  <c:v>1.94</c:v>
                </c:pt>
                <c:pt idx="7">
                  <c:v>4.4000000000000004</c:v>
                </c:pt>
              </c:numCache>
            </c:numRef>
          </c:val>
          <c:extLst xmlns:c16r2="http://schemas.microsoft.com/office/drawing/2015/06/chart">
            <c:ext xmlns:c16="http://schemas.microsoft.com/office/drawing/2014/chart" uri="{C3380CC4-5D6E-409C-BE32-E72D297353CC}">
              <c16:uniqueId val="{00000001-EAA5-4065-80F4-FF7694619E69}"/>
            </c:ext>
          </c:extLst>
        </c:ser>
        <c:ser>
          <c:idx val="2"/>
          <c:order val="2"/>
          <c:tx>
            <c:strRef>
              <c:f>Sheet1!$B$5</c:f>
              <c:strCache>
                <c:ptCount val="1"/>
                <c:pt idx="0">
                  <c:v>eps_z</c:v>
                </c:pt>
              </c:strCache>
            </c:strRef>
          </c:tx>
          <c:spPr>
            <a:solidFill>
              <a:schemeClr val="bg2">
                <a:lumMod val="75000"/>
              </a:schemeClr>
            </a:solidFill>
            <a:ln>
              <a:noFill/>
            </a:ln>
            <a:effectLst/>
          </c:spPr>
          <c:invertIfNegative val="0"/>
          <c:cat>
            <c:numRef>
              <c:f>Sheet1!$C$1:$J$1</c:f>
              <c:numCache>
                <c:formatCode>General</c:formatCode>
                <c:ptCount val="8"/>
              </c:numCache>
            </c:numRef>
          </c:cat>
          <c:val>
            <c:numRef>
              <c:f>Sheet1!$C$5:$J$5</c:f>
              <c:numCache>
                <c:formatCode>General</c:formatCode>
                <c:ptCount val="8"/>
                <c:pt idx="0">
                  <c:v>1.82</c:v>
                </c:pt>
                <c:pt idx="1">
                  <c:v>1.29</c:v>
                </c:pt>
                <c:pt idx="2">
                  <c:v>1.3</c:v>
                </c:pt>
                <c:pt idx="3">
                  <c:v>2.15</c:v>
                </c:pt>
                <c:pt idx="4">
                  <c:v>1.87</c:v>
                </c:pt>
                <c:pt idx="5">
                  <c:v>2.15</c:v>
                </c:pt>
                <c:pt idx="6">
                  <c:v>1.29</c:v>
                </c:pt>
                <c:pt idx="7">
                  <c:v>1.9</c:v>
                </c:pt>
              </c:numCache>
            </c:numRef>
          </c:val>
          <c:extLst xmlns:c16r2="http://schemas.microsoft.com/office/drawing/2015/06/chart">
            <c:ext xmlns:c16="http://schemas.microsoft.com/office/drawing/2014/chart" uri="{C3380CC4-5D6E-409C-BE32-E72D297353CC}">
              <c16:uniqueId val="{00000002-EAA5-4065-80F4-FF7694619E69}"/>
            </c:ext>
          </c:extLst>
        </c:ser>
        <c:dLbls>
          <c:showLegendKey val="0"/>
          <c:showVal val="0"/>
          <c:showCatName val="0"/>
          <c:showSerName val="0"/>
          <c:showPercent val="0"/>
          <c:showBubbleSize val="0"/>
        </c:dLbls>
        <c:gapWidth val="150"/>
        <c:axId val="-530662352"/>
        <c:axId val="-530661264"/>
      </c:barChart>
      <c:catAx>
        <c:axId val="-53066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530661264"/>
        <c:crosses val="autoZero"/>
        <c:auto val="1"/>
        <c:lblAlgn val="ctr"/>
        <c:lblOffset val="100"/>
        <c:noMultiLvlLbl val="0"/>
      </c:catAx>
      <c:valAx>
        <c:axId val="-530661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500" b="0" i="0" u="none" strike="noStrike" kern="1200" baseline="0">
                    <a:solidFill>
                      <a:schemeClr val="tx1"/>
                    </a:solidFill>
                    <a:latin typeface="+mn-lt"/>
                    <a:ea typeface="+mn-ea"/>
                    <a:cs typeface="+mn-cs"/>
                  </a:defRPr>
                </a:pPr>
                <a:r>
                  <a:rPr lang="en-CA" sz="2000" baseline="0">
                    <a:solidFill>
                      <a:schemeClr val="tx1"/>
                    </a:solidFill>
                    <a:latin typeface="Arial" panose="020B0604020202020204" pitchFamily="34" charset="0"/>
                    <a:cs typeface="Arial" panose="020B0604020202020204" pitchFamily="34" charset="0"/>
                  </a:rPr>
                  <a:t>Fractional Emittane Growth </a:t>
                </a:r>
              </a:p>
            </c:rich>
          </c:tx>
          <c:layout>
            <c:manualLayout>
              <c:xMode val="edge"/>
              <c:yMode val="edge"/>
              <c:x val="7.1493929118906314E-4"/>
              <c:y val="0.19774902242267176"/>
            </c:manualLayout>
          </c:layout>
          <c:overlay val="0"/>
          <c:spPr>
            <a:noFill/>
            <a:ln>
              <a:noFill/>
            </a:ln>
            <a:effectLst/>
          </c:spPr>
          <c:txPr>
            <a:bodyPr rot="-5400000" spcFirstLastPara="1" vertOverflow="ellipsis" vert="horz" wrap="square" anchor="ctr" anchorCtr="1"/>
            <a:lstStyle/>
            <a:p>
              <a:pPr>
                <a:defRPr sz="1500" b="0"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530662352"/>
        <c:crosses val="autoZero"/>
        <c:crossBetween val="between"/>
      </c:valAx>
      <c:spPr>
        <a:noFill/>
        <a:ln>
          <a:noFill/>
        </a:ln>
        <a:effectLst/>
      </c:spPr>
    </c:plotArea>
    <c:legend>
      <c:legendPos val="r"/>
      <c:layout>
        <c:manualLayout>
          <c:xMode val="edge"/>
          <c:yMode val="edge"/>
          <c:x val="0.11888982545589112"/>
          <c:y val="0.14518405468577164"/>
          <c:w val="0.1159924429405171"/>
          <c:h val="0.33186130695384208"/>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500" baseline="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v>KONUS var3</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data!$C$2:$C$6</c:f>
              <c:numCache>
                <c:formatCode>General</c:formatCode>
                <c:ptCount val="5"/>
                <c:pt idx="0">
                  <c:v>1</c:v>
                </c:pt>
                <c:pt idx="1">
                  <c:v>2</c:v>
                </c:pt>
                <c:pt idx="2">
                  <c:v>3</c:v>
                </c:pt>
                <c:pt idx="3">
                  <c:v>4</c:v>
                </c:pt>
                <c:pt idx="4">
                  <c:v>5</c:v>
                </c:pt>
              </c:numCache>
            </c:numRef>
          </c:xVal>
          <c:yVal>
            <c:numRef>
              <c:f>data!$D$2:$D$6</c:f>
              <c:numCache>
                <c:formatCode>General</c:formatCode>
                <c:ptCount val="5"/>
                <c:pt idx="0">
                  <c:v>0.99</c:v>
                </c:pt>
                <c:pt idx="1">
                  <c:v>0.99</c:v>
                </c:pt>
                <c:pt idx="2">
                  <c:v>0.99</c:v>
                </c:pt>
                <c:pt idx="3">
                  <c:v>0.97</c:v>
                </c:pt>
                <c:pt idx="4">
                  <c:v>0.92</c:v>
                </c:pt>
              </c:numCache>
            </c:numRef>
          </c:yVal>
          <c:smooth val="0"/>
        </c:ser>
        <c:ser>
          <c:idx val="1"/>
          <c:order val="1"/>
          <c:tx>
            <c:v>ALVAREZ MEBT var2</c:v>
          </c:tx>
          <c:spPr>
            <a:ln w="25400" cap="rnd">
              <a:solidFill>
                <a:schemeClr val="accent2"/>
              </a:solidFill>
              <a:round/>
            </a:ln>
            <a:effectLst/>
          </c:spPr>
          <c:marker>
            <c:symbol val="circle"/>
            <c:size val="5"/>
            <c:spPr>
              <a:solidFill>
                <a:schemeClr val="accent2"/>
              </a:solidFill>
              <a:ln w="9525">
                <a:solidFill>
                  <a:schemeClr val="accent2"/>
                </a:solidFill>
              </a:ln>
              <a:effectLst/>
            </c:spPr>
          </c:marker>
          <c:xVal>
            <c:numRef>
              <c:f>data!$A$2:$A$6</c:f>
              <c:numCache>
                <c:formatCode>General</c:formatCode>
                <c:ptCount val="5"/>
                <c:pt idx="0">
                  <c:v>1</c:v>
                </c:pt>
                <c:pt idx="1">
                  <c:v>2</c:v>
                </c:pt>
                <c:pt idx="2">
                  <c:v>3</c:v>
                </c:pt>
                <c:pt idx="3">
                  <c:v>4</c:v>
                </c:pt>
                <c:pt idx="4">
                  <c:v>5</c:v>
                </c:pt>
              </c:numCache>
            </c:numRef>
          </c:xVal>
          <c:yVal>
            <c:numRef>
              <c:f>data!$B$2:$B$6</c:f>
              <c:numCache>
                <c:formatCode>General</c:formatCode>
                <c:ptCount val="5"/>
                <c:pt idx="0">
                  <c:v>1</c:v>
                </c:pt>
                <c:pt idx="1">
                  <c:v>1</c:v>
                </c:pt>
                <c:pt idx="2">
                  <c:v>1</c:v>
                </c:pt>
                <c:pt idx="3">
                  <c:v>1</c:v>
                </c:pt>
                <c:pt idx="4">
                  <c:v>1</c:v>
                </c:pt>
              </c:numCache>
            </c:numRef>
          </c:yVal>
          <c:smooth val="0"/>
        </c:ser>
        <c:ser>
          <c:idx val="2"/>
          <c:order val="2"/>
          <c:tx>
            <c:v>CH-5tank var7</c:v>
          </c:tx>
          <c:spPr>
            <a:ln w="25400" cap="rnd">
              <a:solidFill>
                <a:schemeClr val="bg1">
                  <a:lumMod val="65000"/>
                </a:schemeClr>
              </a:solidFill>
              <a:round/>
            </a:ln>
            <a:effectLst/>
          </c:spPr>
          <c:marker>
            <c:symbol val="circle"/>
            <c:size val="5"/>
            <c:spPr>
              <a:solidFill>
                <a:schemeClr val="accent3"/>
              </a:solidFill>
              <a:ln w="9525">
                <a:solidFill>
                  <a:schemeClr val="accent3"/>
                </a:solidFill>
              </a:ln>
              <a:effectLst/>
            </c:spPr>
          </c:marker>
          <c:xVal>
            <c:numRef>
              <c:f>data!$E$2:$E$6</c:f>
              <c:numCache>
                <c:formatCode>General</c:formatCode>
                <c:ptCount val="5"/>
                <c:pt idx="0">
                  <c:v>1</c:v>
                </c:pt>
                <c:pt idx="1">
                  <c:v>2</c:v>
                </c:pt>
                <c:pt idx="2">
                  <c:v>3</c:v>
                </c:pt>
                <c:pt idx="3">
                  <c:v>4</c:v>
                </c:pt>
                <c:pt idx="4">
                  <c:v>5</c:v>
                </c:pt>
              </c:numCache>
            </c:numRef>
          </c:xVal>
          <c:yVal>
            <c:numRef>
              <c:f>data!$F$2:$F$6</c:f>
              <c:numCache>
                <c:formatCode>General</c:formatCode>
                <c:ptCount val="5"/>
                <c:pt idx="0">
                  <c:v>0.99</c:v>
                </c:pt>
                <c:pt idx="1">
                  <c:v>0.99</c:v>
                </c:pt>
                <c:pt idx="2">
                  <c:v>0.99</c:v>
                </c:pt>
                <c:pt idx="3">
                  <c:v>0.99</c:v>
                </c:pt>
                <c:pt idx="4">
                  <c:v>0.96699999999999997</c:v>
                </c:pt>
              </c:numCache>
            </c:numRef>
          </c:yVal>
          <c:smooth val="0"/>
        </c:ser>
        <c:ser>
          <c:idx val="3"/>
          <c:order val="3"/>
          <c:tx>
            <c:v>-25 CH- var4</c:v>
          </c:tx>
          <c:spPr>
            <a:ln w="25400" cap="rnd">
              <a:solidFill>
                <a:srgbClr val="FFC000"/>
              </a:solidFill>
              <a:round/>
            </a:ln>
            <a:effectLst/>
          </c:spPr>
          <c:marker>
            <c:symbol val="circle"/>
            <c:size val="5"/>
            <c:spPr>
              <a:solidFill>
                <a:schemeClr val="accent4"/>
              </a:solidFill>
              <a:ln w="9525">
                <a:solidFill>
                  <a:schemeClr val="accent4"/>
                </a:solidFill>
              </a:ln>
              <a:effectLst/>
            </c:spPr>
          </c:marker>
          <c:xVal>
            <c:numRef>
              <c:f>data!$G$2:$G$6</c:f>
              <c:numCache>
                <c:formatCode>General</c:formatCode>
                <c:ptCount val="5"/>
                <c:pt idx="0">
                  <c:v>1</c:v>
                </c:pt>
                <c:pt idx="1">
                  <c:v>2</c:v>
                </c:pt>
                <c:pt idx="2">
                  <c:v>3</c:v>
                </c:pt>
                <c:pt idx="3">
                  <c:v>4</c:v>
                </c:pt>
                <c:pt idx="4">
                  <c:v>5</c:v>
                </c:pt>
              </c:numCache>
            </c:numRef>
          </c:xVal>
          <c:yVal>
            <c:numRef>
              <c:f>data!$H$2:$H$6</c:f>
              <c:numCache>
                <c:formatCode>General</c:formatCode>
                <c:ptCount val="5"/>
                <c:pt idx="0">
                  <c:v>0.99</c:v>
                </c:pt>
                <c:pt idx="1">
                  <c:v>0.99</c:v>
                </c:pt>
                <c:pt idx="2">
                  <c:v>0.99</c:v>
                </c:pt>
                <c:pt idx="3">
                  <c:v>0.97</c:v>
                </c:pt>
                <c:pt idx="4">
                  <c:v>0.92600000000000005</c:v>
                </c:pt>
              </c:numCache>
            </c:numRef>
          </c:yVal>
          <c:smooth val="0"/>
        </c:ser>
        <c:ser>
          <c:idx val="4"/>
          <c:order val="4"/>
          <c:tx>
            <c:v>SC-without MEBT-2sol &amp;1 Q</c:v>
          </c:tx>
          <c:spPr>
            <a:ln w="25400" cap="rnd">
              <a:solidFill>
                <a:schemeClr val="accent1">
                  <a:lumMod val="75000"/>
                </a:schemeClr>
              </a:solidFill>
              <a:round/>
            </a:ln>
            <a:effectLst/>
          </c:spPr>
          <c:marker>
            <c:symbol val="circle"/>
            <c:size val="5"/>
            <c:spPr>
              <a:solidFill>
                <a:schemeClr val="accent5"/>
              </a:solidFill>
              <a:ln w="9525">
                <a:solidFill>
                  <a:schemeClr val="accent5"/>
                </a:solidFill>
              </a:ln>
              <a:effectLst/>
            </c:spPr>
          </c:marker>
          <c:xVal>
            <c:strRef>
              <c:f>data!$K$2:$K$6</c:f>
              <c:strCache>
                <c:ptCount val="5"/>
                <c:pt idx="0">
                  <c:v>1 (emx=0.24)</c:v>
                </c:pt>
                <c:pt idx="1">
                  <c:v>2 (emx=0.24*2)</c:v>
                </c:pt>
                <c:pt idx="2">
                  <c:v>3 (emx=0.24*3)</c:v>
                </c:pt>
                <c:pt idx="3">
                  <c:v>4 (emx=0.24*4)</c:v>
                </c:pt>
                <c:pt idx="4">
                  <c:v>5 (emx=0.24*5)</c:v>
                </c:pt>
              </c:strCache>
            </c:strRef>
          </c:xVal>
          <c:yVal>
            <c:numRef>
              <c:f>data!$L$2:$L$6</c:f>
              <c:numCache>
                <c:formatCode>General</c:formatCode>
                <c:ptCount val="5"/>
                <c:pt idx="0">
                  <c:v>0.99950000000000006</c:v>
                </c:pt>
                <c:pt idx="1">
                  <c:v>0.89049999999999996</c:v>
                </c:pt>
                <c:pt idx="2">
                  <c:v>0.78149999999999997</c:v>
                </c:pt>
                <c:pt idx="3">
                  <c:v>0.69950000000000001</c:v>
                </c:pt>
                <c:pt idx="4">
                  <c:v>0.63549999999999995</c:v>
                </c:pt>
              </c:numCache>
            </c:numRef>
          </c:yVal>
          <c:smooth val="0"/>
        </c:ser>
        <c:ser>
          <c:idx val="5"/>
          <c:order val="5"/>
          <c:tx>
            <c:v>APF</c:v>
          </c:tx>
          <c:spPr>
            <a:ln w="25400" cap="rnd">
              <a:solidFill>
                <a:schemeClr val="accent6"/>
              </a:solidFill>
              <a:round/>
            </a:ln>
            <a:effectLst/>
          </c:spPr>
          <c:marker>
            <c:symbol val="circle"/>
            <c:size val="5"/>
            <c:spPr>
              <a:solidFill>
                <a:schemeClr val="accent6"/>
              </a:solidFill>
              <a:ln w="9525">
                <a:solidFill>
                  <a:schemeClr val="accent6"/>
                </a:solidFill>
              </a:ln>
              <a:effectLst/>
            </c:spPr>
          </c:marker>
          <c:xVal>
            <c:numRef>
              <c:f>data!$N$2:$N$6</c:f>
              <c:numCache>
                <c:formatCode>General</c:formatCode>
                <c:ptCount val="5"/>
                <c:pt idx="0">
                  <c:v>1</c:v>
                </c:pt>
                <c:pt idx="1">
                  <c:v>2</c:v>
                </c:pt>
                <c:pt idx="2">
                  <c:v>3</c:v>
                </c:pt>
                <c:pt idx="3">
                  <c:v>4</c:v>
                </c:pt>
                <c:pt idx="4">
                  <c:v>5</c:v>
                </c:pt>
              </c:numCache>
            </c:numRef>
          </c:xVal>
          <c:yVal>
            <c:numRef>
              <c:f>data!$O$2:$O$6</c:f>
              <c:numCache>
                <c:formatCode>General</c:formatCode>
                <c:ptCount val="5"/>
                <c:pt idx="0">
                  <c:v>0.99980000000000002</c:v>
                </c:pt>
                <c:pt idx="1">
                  <c:v>0.98049999999999993</c:v>
                </c:pt>
                <c:pt idx="2">
                  <c:v>0.92689999999999995</c:v>
                </c:pt>
                <c:pt idx="3">
                  <c:v>0.84770000000000001</c:v>
                </c:pt>
                <c:pt idx="4">
                  <c:v>0.76659999999999995</c:v>
                </c:pt>
              </c:numCache>
            </c:numRef>
          </c:yVal>
          <c:smooth val="0"/>
        </c:ser>
        <c:dLbls>
          <c:showLegendKey val="0"/>
          <c:showVal val="0"/>
          <c:showCatName val="0"/>
          <c:showSerName val="0"/>
          <c:showPercent val="0"/>
          <c:showBubbleSize val="0"/>
        </c:dLbls>
        <c:axId val="-530661808"/>
        <c:axId val="-530660720"/>
      </c:scatterChart>
      <c:valAx>
        <c:axId val="-530661808"/>
        <c:scaling>
          <c:orientation val="minMax"/>
          <c:max val="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CA" sz="2000" b="1" i="0" baseline="0" dirty="0" smtClean="0">
                    <a:effectLst/>
                  </a:rPr>
                  <a:t>Normalized </a:t>
                </a:r>
                <a:r>
                  <a:rPr lang="en-CA" sz="2000" b="1" i="0" baseline="0" dirty="0">
                    <a:effectLst/>
                  </a:rPr>
                  <a:t>Transverse input emittance (</a:t>
                </a:r>
                <a:r>
                  <a:rPr lang="en-CA" sz="2000" b="1" i="0" baseline="0" dirty="0" err="1">
                    <a:effectLst/>
                  </a:rPr>
                  <a:t>emx</a:t>
                </a:r>
                <a:r>
                  <a:rPr lang="en-CA" sz="2000" b="1" i="0" baseline="0" dirty="0">
                    <a:effectLst/>
                  </a:rPr>
                  <a:t> X1.2.3.4.5)</a:t>
                </a:r>
                <a:endParaRPr lang="en-CA" sz="2000" dirty="0">
                  <a:effectLst/>
                </a:endParaRPr>
              </a:p>
            </c:rich>
          </c:tx>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530660720"/>
        <c:crosses val="autoZero"/>
        <c:crossBetween val="midCat"/>
        <c:majorUnit val="1"/>
      </c:valAx>
      <c:valAx>
        <c:axId val="-530660720"/>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r>
                  <a:rPr lang="en-CA" sz="2000"/>
                  <a:t>Transmission</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en-US"/>
          </a:p>
        </c:txPr>
        <c:crossAx val="-530661808"/>
        <c:crosses val="autoZero"/>
        <c:crossBetween val="midCat"/>
        <c:majorUnit val="0.2"/>
      </c:valAx>
      <c:spPr>
        <a:noFill/>
        <a:ln>
          <a:noFill/>
        </a:ln>
        <a:effectLst/>
      </c:spPr>
    </c:plotArea>
    <c:legend>
      <c:legendPos val="r"/>
      <c:layout>
        <c:manualLayout>
          <c:xMode val="edge"/>
          <c:yMode val="edge"/>
          <c:x val="0.68903574769205733"/>
          <c:y val="3.1202099737532824E-2"/>
          <c:w val="0.31096425230794256"/>
          <c:h val="0.72853849174654761"/>
        </c:manualLayout>
      </c:layout>
      <c:overlay val="0"/>
      <c:spPr>
        <a:noFill/>
        <a:ln>
          <a:noFill/>
        </a:ln>
        <a:effectLst/>
      </c:spPr>
      <c:txPr>
        <a:bodyPr rot="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a:solidFill>
            <a:sysClr val="windowText" lastClr="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FA28B2-28B8-364D-9670-4B162B54CA37}" type="datetimeFigureOut">
              <a:rPr lang="en-US" smtClean="0"/>
              <a:t>2/27/2025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315AF5-5D84-804C-BA78-8F8C3143524D}" type="slidenum">
              <a:rPr lang="en-US" smtClean="0"/>
              <a:t>‹#›</a:t>
            </a:fld>
            <a:endParaRPr lang="en-US"/>
          </a:p>
        </p:txBody>
      </p:sp>
    </p:spTree>
    <p:extLst>
      <p:ext uri="{BB962C8B-B14F-4D97-AF65-F5344CB8AC3E}">
        <p14:creationId xmlns:p14="http://schemas.microsoft.com/office/powerpoint/2010/main" val="1669020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2487CE-4BC8-F744-A3DE-180CA8258505}"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476310-DAD6-EE4F-ABB6-4124C82A7486}" type="slidenum">
              <a:rPr lang="en-US" smtClean="0"/>
              <a:t>‹#›</a:t>
            </a:fld>
            <a:endParaRPr lang="en-US"/>
          </a:p>
        </p:txBody>
      </p:sp>
    </p:spTree>
    <p:extLst>
      <p:ext uri="{BB962C8B-B14F-4D97-AF65-F5344CB8AC3E}">
        <p14:creationId xmlns:p14="http://schemas.microsoft.com/office/powerpoint/2010/main" val="50268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researchgate.net/project/Compact-Pulsed-Hadron-Source"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en.wikipedia.org/wiki/Particle_accelerator" TargetMode="External"/><Relationship Id="rId4" Type="http://schemas.openxmlformats.org/officeDocument/2006/relationships/hyperlink" Target="https://en.wikipedia.org/wiki/Prot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Good afternoon, thank you for the opportunity to present our group’s progress and outlook for compact accelerator based sources in Canada. My name is Mina Abbaslou and I am a doctoral </a:t>
            </a:r>
            <a:r>
              <a:rPr lang="en-CA" dirty="0" smtClean="0"/>
              <a:t>candidate</a:t>
            </a:r>
            <a:r>
              <a:rPr lang="en-CA" baseline="0" dirty="0" smtClean="0"/>
              <a:t> </a:t>
            </a:r>
            <a:r>
              <a:rPr lang="en-CA" dirty="0" smtClean="0"/>
              <a:t>at </a:t>
            </a:r>
            <a:r>
              <a:rPr lang="en-CA" dirty="0"/>
              <a:t>the University of Victoria. I work collaboratively with the Accelerator group and Targets &amp; Ion group at TRIUMF.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PC-CANS (Prototype Canadian Compact Accelerator Based Neutron Source)</a:t>
            </a:r>
            <a:endParaRPr lang="en-CA" dirty="0"/>
          </a:p>
          <a:p>
            <a:endParaRPr lang="en-US" b="1" dirty="0"/>
          </a:p>
        </p:txBody>
      </p:sp>
      <p:sp>
        <p:nvSpPr>
          <p:cNvPr id="4" name="Slide Number Placeholder 3"/>
          <p:cNvSpPr>
            <a:spLocks noGrp="1"/>
          </p:cNvSpPr>
          <p:nvPr>
            <p:ph type="sldNum" sz="quarter" idx="5"/>
          </p:nvPr>
        </p:nvSpPr>
        <p:spPr/>
        <p:txBody>
          <a:bodyPr/>
          <a:lstStyle/>
          <a:p>
            <a:fld id="{D932B962-87E7-4B6B-8288-006AB966D7B0}" type="slidenum">
              <a:rPr lang="en-US" smtClean="0"/>
              <a:t>1</a:t>
            </a:fld>
            <a:endParaRPr lang="en-US"/>
          </a:p>
        </p:txBody>
      </p:sp>
    </p:spTree>
    <p:extLst>
      <p:ext uri="{BB962C8B-B14F-4D97-AF65-F5344CB8AC3E}">
        <p14:creationId xmlns:p14="http://schemas.microsoft.com/office/powerpoint/2010/main" val="145567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We see a good agreement between two </a:t>
            </a:r>
            <a:r>
              <a:rPr lang="en-US" b="1" dirty="0" err="1"/>
              <a:t>codes.we</a:t>
            </a:r>
            <a:r>
              <a:rPr lang="en-US" b="1" dirty="0"/>
              <a:t> Use </a:t>
            </a:r>
            <a:r>
              <a:rPr lang="en-US" b="1" dirty="0" err="1"/>
              <a:t>alvzrez</a:t>
            </a:r>
            <a:r>
              <a:rPr lang="en-US" b="1" dirty="0"/>
              <a:t> </a:t>
            </a:r>
            <a:r>
              <a:rPr lang="en-US" b="1" dirty="0" smtClean="0"/>
              <a:t>two</a:t>
            </a:r>
          </a:p>
          <a:p>
            <a:r>
              <a:rPr lang="en-US" b="1" dirty="0" smtClean="0"/>
              <a:t>Say we did a benchmarking between two codes.</a:t>
            </a:r>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10</a:t>
            </a:fld>
            <a:endParaRPr lang="en-US"/>
          </a:p>
        </p:txBody>
      </p:sp>
    </p:spTree>
    <p:extLst>
      <p:ext uri="{BB962C8B-B14F-4D97-AF65-F5344CB8AC3E}">
        <p14:creationId xmlns:p14="http://schemas.microsoft.com/office/powerpoint/2010/main" val="3685417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Calibri" panose="020F0502020204030204" pitchFamily="34" charset="0"/>
              </a:rPr>
              <a:t>-To accelerate and focus the beam longitudinally we</a:t>
            </a:r>
            <a:r>
              <a:rPr lang="fa-IR" sz="1800" b="1" i="0" dirty="0">
                <a:solidFill>
                  <a:srgbClr val="000000"/>
                </a:solidFill>
                <a:effectLst/>
                <a:latin typeface="Calibri" panose="020F0502020204030204" pitchFamily="34" charset="0"/>
              </a:rPr>
              <a:t> </a:t>
            </a:r>
            <a:r>
              <a:rPr lang="en-US" sz="1800" b="1" i="0" dirty="0">
                <a:solidFill>
                  <a:srgbClr val="000000"/>
                </a:solidFill>
                <a:effectLst/>
                <a:latin typeface="Calibri" panose="020F0502020204030204" pitchFamily="34" charset="0"/>
              </a:rPr>
              <a:t>need a negative synchronous phase -90&lt;</a:t>
            </a:r>
            <a:r>
              <a:rPr lang="en-US" sz="1800" b="1" i="0" dirty="0" err="1">
                <a:solidFill>
                  <a:srgbClr val="000000"/>
                </a:solidFill>
                <a:effectLst/>
                <a:latin typeface="SymbolMT"/>
              </a:rPr>
              <a:t>ϕ</a:t>
            </a:r>
            <a:r>
              <a:rPr lang="en-US" sz="1800" b="1" i="0" dirty="0" err="1">
                <a:solidFill>
                  <a:srgbClr val="000000"/>
                </a:solidFill>
                <a:effectLst/>
                <a:latin typeface="Calibri" panose="020F0502020204030204" pitchFamily="34" charset="0"/>
              </a:rPr>
              <a:t>s</a:t>
            </a:r>
            <a:r>
              <a:rPr lang="en-US" sz="1800" b="1" i="0" dirty="0">
                <a:solidFill>
                  <a:srgbClr val="000000"/>
                </a:solidFill>
                <a:effectLst/>
                <a:latin typeface="Calibri" panose="020F0502020204030204" pitchFamily="34" charset="0"/>
              </a:rPr>
              <a:t>&lt;0 so that</a:t>
            </a:r>
            <a:r>
              <a:rPr lang="fa-IR" sz="1800" b="1" i="0" dirty="0">
                <a:solidFill>
                  <a:srgbClr val="000000"/>
                </a:solidFill>
                <a:effectLst/>
                <a:latin typeface="Calibri" panose="020F0502020204030204" pitchFamily="34" charset="0"/>
              </a:rPr>
              <a:t> </a:t>
            </a:r>
            <a:r>
              <a:rPr lang="en-US" sz="1800" b="1" i="0" dirty="0">
                <a:solidFill>
                  <a:srgbClr val="000000"/>
                </a:solidFill>
                <a:effectLst/>
                <a:latin typeface="Calibri" panose="020F0502020204030204" pitchFamily="34" charset="0"/>
              </a:rPr>
              <a:t>there is a restoring force to keep the motion stable</a:t>
            </a:r>
            <a:r>
              <a:rPr lang="fa-IR" sz="1800" b="1" i="0" dirty="0">
                <a:solidFill>
                  <a:srgbClr val="000000"/>
                </a:solidFill>
                <a:effectLst/>
                <a:latin typeface="Calibri" panose="020F0502020204030204" pitchFamily="34" charset="0"/>
              </a:rPr>
              <a:t>.</a:t>
            </a:r>
            <a:r>
              <a:rPr lang="en-US" b="1" dirty="0"/>
              <a:t/>
            </a:r>
            <a:br>
              <a:rPr lang="en-US" b="1" dirty="0"/>
            </a:br>
            <a:r>
              <a:rPr lang="en-US" b="1" dirty="0"/>
              <a:t>-</a:t>
            </a:r>
            <a:r>
              <a:rPr lang="en-US" sz="1800" b="1" i="0" dirty="0">
                <a:solidFill>
                  <a:srgbClr val="000000"/>
                </a:solidFill>
                <a:effectLst/>
                <a:latin typeface="Calibri" panose="020F0502020204030204" pitchFamily="34" charset="0"/>
              </a:rPr>
              <a:t>When -90&lt;</a:t>
            </a:r>
            <a:r>
              <a:rPr lang="en-US" sz="1800" b="1" i="0" dirty="0" err="1">
                <a:solidFill>
                  <a:srgbClr val="000000"/>
                </a:solidFill>
                <a:effectLst/>
                <a:latin typeface="SymbolMT"/>
              </a:rPr>
              <a:t>ϕ</a:t>
            </a:r>
            <a:r>
              <a:rPr lang="en-US" sz="1800" b="1" i="0" dirty="0" err="1">
                <a:solidFill>
                  <a:srgbClr val="000000"/>
                </a:solidFill>
                <a:effectLst/>
                <a:latin typeface="Calibri" panose="020F0502020204030204" pitchFamily="34" charset="0"/>
              </a:rPr>
              <a:t>s</a:t>
            </a:r>
            <a:r>
              <a:rPr lang="en-US" sz="1800" b="1" i="0" dirty="0">
                <a:solidFill>
                  <a:srgbClr val="000000"/>
                </a:solidFill>
                <a:effectLst/>
                <a:latin typeface="Calibri" panose="020F0502020204030204" pitchFamily="34" charset="0"/>
              </a:rPr>
              <a:t>&lt;0 the rf gap produces a defocusing force in the transverse dimension</a:t>
            </a:r>
            <a:r>
              <a:rPr lang="en-US" b="1" dirty="0"/>
              <a:t> </a:t>
            </a:r>
            <a:br>
              <a:rPr lang="en-US" b="1" dirty="0"/>
            </a:br>
            <a:r>
              <a:rPr lang="en-US" b="1" dirty="0"/>
              <a:t>-</a:t>
            </a:r>
            <a:r>
              <a:rPr lang="en-US" sz="1800" b="1" i="0" dirty="0">
                <a:solidFill>
                  <a:srgbClr val="000000"/>
                </a:solidFill>
                <a:effectLst/>
                <a:latin typeface="Calibri" panose="020F0502020204030204" pitchFamily="34" charset="0"/>
              </a:rPr>
              <a:t>Periodic </a:t>
            </a:r>
            <a:r>
              <a:rPr lang="en-US" sz="1800" b="1" i="0" dirty="0" err="1">
                <a:solidFill>
                  <a:srgbClr val="000000"/>
                </a:solidFill>
                <a:effectLst/>
                <a:latin typeface="Calibri" panose="020F0502020204030204" pitchFamily="34" charset="0"/>
              </a:rPr>
              <a:t>focussing</a:t>
            </a:r>
            <a:r>
              <a:rPr lang="en-US" sz="1800" b="1" i="0" dirty="0">
                <a:solidFill>
                  <a:srgbClr val="000000"/>
                </a:solidFill>
                <a:effectLst/>
                <a:latin typeface="Calibri" panose="020F0502020204030204" pitchFamily="34" charset="0"/>
              </a:rPr>
              <a:t> must be added transversely to</a:t>
            </a:r>
            <a:r>
              <a:rPr lang="fa-IR" sz="1800" b="1" i="0" dirty="0">
                <a:solidFill>
                  <a:srgbClr val="000000"/>
                </a:solidFill>
                <a:effectLst/>
                <a:latin typeface="Calibri" panose="020F0502020204030204" pitchFamily="34" charset="0"/>
              </a:rPr>
              <a:t> </a:t>
            </a:r>
            <a:r>
              <a:rPr lang="en-US" sz="1800" b="1" i="0" dirty="0">
                <a:solidFill>
                  <a:srgbClr val="000000"/>
                </a:solidFill>
                <a:effectLst/>
                <a:latin typeface="Calibri" panose="020F0502020204030204" pitchFamily="34" charset="0"/>
              </a:rPr>
              <a:t>counteract the rf defocusing (</a:t>
            </a:r>
            <a:r>
              <a:rPr lang="en-US" sz="1800" b="1" i="0" dirty="0" err="1">
                <a:solidFill>
                  <a:srgbClr val="000000"/>
                </a:solidFill>
                <a:effectLst/>
                <a:latin typeface="Calibri" panose="020F0502020204030204" pitchFamily="34" charset="0"/>
              </a:rPr>
              <a:t>ie</a:t>
            </a:r>
            <a:r>
              <a:rPr lang="en-US" sz="1800" b="1" i="0" dirty="0">
                <a:solidFill>
                  <a:srgbClr val="000000"/>
                </a:solidFill>
                <a:effectLst/>
                <a:latin typeface="Calibri" panose="020F0502020204030204" pitchFamily="34" charset="0"/>
              </a:rPr>
              <a:t> quadrupoles, solenoids)</a:t>
            </a:r>
            <a:r>
              <a:rPr lang="en-US" b="1" dirty="0"/>
              <a:t> </a:t>
            </a:r>
            <a:br>
              <a:rPr lang="en-US" b="1" dirty="0"/>
            </a:br>
            <a:endParaRPr lang="fa-IR" b="1" dirty="0"/>
          </a:p>
          <a:p>
            <a:r>
              <a:rPr lang="en-US" dirty="0"/>
              <a:t>Why do we choose 5-6MV/m for </a:t>
            </a:r>
            <a:r>
              <a:rPr lang="en-US" dirty="0" err="1"/>
              <a:t>Ea</a:t>
            </a:r>
            <a:r>
              <a:rPr lang="en-US" dirty="0"/>
              <a:t>, and what is peak of electric field for break down and what is </a:t>
            </a:r>
            <a:r>
              <a:rPr lang="en-US" dirty="0" err="1"/>
              <a:t>Kilpatrik</a:t>
            </a:r>
            <a:r>
              <a:rPr lang="en-US" dirty="0"/>
              <a:t>?</a:t>
            </a:r>
          </a:p>
          <a:p>
            <a:r>
              <a:rPr lang="en-US" dirty="0"/>
              <a:t>It is confusing where is variant 1 and 2?</a:t>
            </a:r>
          </a:p>
          <a:p>
            <a:r>
              <a:rPr lang="en-US" dirty="0"/>
              <a:t>Top envelope is KONUS 0 degree</a:t>
            </a:r>
          </a:p>
          <a:p>
            <a:r>
              <a:rPr lang="en-US" dirty="0"/>
              <a:t>-25 degree second one</a:t>
            </a:r>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11</a:t>
            </a:fld>
            <a:endParaRPr lang="en-US"/>
          </a:p>
        </p:txBody>
      </p:sp>
    </p:spTree>
    <p:extLst>
      <p:ext uri="{BB962C8B-B14F-4D97-AF65-F5344CB8AC3E}">
        <p14:creationId xmlns:p14="http://schemas.microsoft.com/office/powerpoint/2010/main" val="177422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a KONUS DTKL in PARMILA.</a:t>
            </a:r>
          </a:p>
          <a:p>
            <a:r>
              <a:rPr lang="en-US" dirty="0"/>
              <a:t>What do the pictures and table show? </a:t>
            </a:r>
          </a:p>
          <a:p>
            <a:r>
              <a:rPr lang="en-US" b="1" dirty="0"/>
              <a:t>Showing </a:t>
            </a:r>
            <a:r>
              <a:rPr lang="en-US" b="1" dirty="0" err="1"/>
              <a:t>mulri</a:t>
            </a:r>
            <a:r>
              <a:rPr lang="en-US" b="1" dirty="0"/>
              <a:t> particle results.</a:t>
            </a:r>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12</a:t>
            </a:fld>
            <a:endParaRPr lang="en-US"/>
          </a:p>
        </p:txBody>
      </p:sp>
    </p:spTree>
    <p:extLst>
      <p:ext uri="{BB962C8B-B14F-4D97-AF65-F5344CB8AC3E}">
        <p14:creationId xmlns:p14="http://schemas.microsoft.com/office/powerpoint/2010/main" val="1606053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do the pictures and tables show?</a:t>
            </a:r>
          </a:p>
          <a:p>
            <a:r>
              <a:rPr lang="en-US" b="1" dirty="0" err="1"/>
              <a:t>Welook</a:t>
            </a:r>
            <a:r>
              <a:rPr lang="en-US" b="1" dirty="0"/>
              <a:t> at beam </a:t>
            </a:r>
            <a:r>
              <a:rPr lang="en-US" b="1" dirty="0" err="1"/>
              <a:t>emvelope</a:t>
            </a:r>
            <a:r>
              <a:rPr lang="en-US" b="1" dirty="0"/>
              <a:t> and emittance growth both </a:t>
            </a:r>
          </a:p>
          <a:p>
            <a:r>
              <a:rPr lang="en-US" b="1" dirty="0"/>
              <a:t>MEBT with a buncher</a:t>
            </a:r>
          </a:p>
        </p:txBody>
      </p:sp>
      <p:sp>
        <p:nvSpPr>
          <p:cNvPr id="4" name="Slide Number Placeholder 3"/>
          <p:cNvSpPr>
            <a:spLocks noGrp="1"/>
          </p:cNvSpPr>
          <p:nvPr>
            <p:ph type="sldNum" sz="quarter" idx="5"/>
          </p:nvPr>
        </p:nvSpPr>
        <p:spPr/>
        <p:txBody>
          <a:bodyPr/>
          <a:lstStyle/>
          <a:p>
            <a:fld id="{D932B962-87E7-4B6B-8288-006AB966D7B0}" type="slidenum">
              <a:rPr lang="en-US" smtClean="0"/>
              <a:t>13</a:t>
            </a:fld>
            <a:endParaRPr lang="en-US"/>
          </a:p>
        </p:txBody>
      </p:sp>
    </p:spTree>
    <p:extLst>
      <p:ext uri="{BB962C8B-B14F-4D97-AF65-F5344CB8AC3E}">
        <p14:creationId xmlns:p14="http://schemas.microsoft.com/office/powerpoint/2010/main" val="2770372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FF9FD4B7-33CD-4B01-9479-84E5F88BC3CB}" type="slidenum">
              <a:rPr lang="en-CA" smtClean="0"/>
              <a:t>14</a:t>
            </a:fld>
            <a:endParaRPr lang="en-CA"/>
          </a:p>
        </p:txBody>
      </p:sp>
    </p:spTree>
    <p:extLst>
      <p:ext uri="{BB962C8B-B14F-4D97-AF65-F5344CB8AC3E}">
        <p14:creationId xmlns:p14="http://schemas.microsoft.com/office/powerpoint/2010/main" val="3896657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smtClean="0">
                <a:solidFill>
                  <a:schemeClr val="tx1"/>
                </a:solidFill>
                <a:effectLst/>
                <a:latin typeface="+mn-lt"/>
                <a:ea typeface="+mn-ea"/>
                <a:cs typeface="+mn-cs"/>
              </a:rPr>
              <a:t>The longitudinal acceptance is studied by performing repeated runs with sequentially larger longitudinal emittances and looking at the relative emittance growth for 99% ellipses. As the input emittance increases beyond a factor of two a loss of transmission occurs as shown in Fig. 5</a:t>
            </a:r>
            <a:r>
              <a:rPr lang="en-CA" dirty="0" smtClean="0"/>
              <a:t> </a:t>
            </a:r>
            <a:endParaRPr lang="en-CA"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smtClean="0"/>
              <a:t>As you can see there is a distortion of the beam by increasing</a:t>
            </a:r>
            <a:r>
              <a:rPr lang="en-CA" baseline="0" dirty="0" smtClean="0"/>
              <a:t> the input beam emittance in longitudinally, in the KONUS, which means that we are losing the good particles in our </a:t>
            </a:r>
            <a:r>
              <a:rPr lang="en-CA" baseline="0" dirty="0" err="1" smtClean="0"/>
              <a:t>ensenmble</a:t>
            </a:r>
            <a:r>
              <a:rPr lang="en-CA" baseline="0" dirty="0" smtClean="0"/>
              <a:t>.</a:t>
            </a:r>
            <a:endParaRPr lang="en-CA" dirty="0"/>
          </a:p>
        </p:txBody>
      </p:sp>
      <p:sp>
        <p:nvSpPr>
          <p:cNvPr id="4" name="Slide Number Placeholder 3"/>
          <p:cNvSpPr>
            <a:spLocks noGrp="1"/>
          </p:cNvSpPr>
          <p:nvPr>
            <p:ph type="sldNum" sz="quarter" idx="10"/>
          </p:nvPr>
        </p:nvSpPr>
        <p:spPr/>
        <p:txBody>
          <a:bodyPr/>
          <a:lstStyle/>
          <a:p>
            <a:fld id="{96476310-DAD6-EE4F-ABB6-4124C82A7486}" type="slidenum">
              <a:rPr lang="en-US" smtClean="0"/>
              <a:t>15</a:t>
            </a:fld>
            <a:endParaRPr lang="en-US"/>
          </a:p>
        </p:txBody>
      </p:sp>
    </p:spTree>
    <p:extLst>
      <p:ext uri="{BB962C8B-B14F-4D97-AF65-F5344CB8AC3E}">
        <p14:creationId xmlns:p14="http://schemas.microsoft.com/office/powerpoint/2010/main" val="3059420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kern="1200" dirty="0" smtClean="0">
                <a:solidFill>
                  <a:schemeClr val="tx1"/>
                </a:solidFill>
                <a:effectLst/>
                <a:latin typeface="+mn-lt"/>
                <a:ea typeface="+mn-ea"/>
                <a:cs typeface="+mn-cs"/>
              </a:rPr>
              <a:t>variants have the most dynamic aperture yielding 100%</a:t>
            </a:r>
          </a:p>
          <a:p>
            <a:r>
              <a:rPr lang="en-CA" sz="1200" b="0" i="0" kern="1200" dirty="0" smtClean="0">
                <a:solidFill>
                  <a:schemeClr val="tx1"/>
                </a:solidFill>
                <a:effectLst/>
                <a:latin typeface="+mn-lt"/>
                <a:ea typeface="+mn-ea"/>
                <a:cs typeface="+mn-cs"/>
              </a:rPr>
              <a:t>transmission for up to 5 times the nominal input emittance.</a:t>
            </a:r>
          </a:p>
          <a:p>
            <a:r>
              <a:rPr lang="en-CA" sz="1200" b="0" i="0" kern="1200" dirty="0" smtClean="0">
                <a:solidFill>
                  <a:schemeClr val="tx1"/>
                </a:solidFill>
                <a:effectLst/>
                <a:latin typeface="+mn-lt"/>
                <a:ea typeface="+mn-ea"/>
                <a:cs typeface="+mn-cs"/>
              </a:rPr>
              <a:t>All variants deliver nearly 100% transmission up to 3 times</a:t>
            </a:r>
            <a:r>
              <a:rPr lang="en-CA" sz="1200" b="0" i="0" kern="1200" baseline="0" dirty="0" smtClean="0">
                <a:solidFill>
                  <a:schemeClr val="tx1"/>
                </a:solidFill>
                <a:effectLst/>
                <a:latin typeface="+mn-lt"/>
                <a:ea typeface="+mn-ea"/>
                <a:cs typeface="+mn-cs"/>
              </a:rPr>
              <a:t> </a:t>
            </a:r>
            <a:r>
              <a:rPr lang="en-CA" sz="1200" b="0" i="0" kern="1200" dirty="0" smtClean="0">
                <a:solidFill>
                  <a:schemeClr val="tx1"/>
                </a:solidFill>
                <a:effectLst/>
                <a:latin typeface="+mn-lt"/>
                <a:ea typeface="+mn-ea"/>
                <a:cs typeface="+mn-cs"/>
              </a:rPr>
              <a:t>the nominal emittance. The study also shows that the transverse emittance growth actually improves with the larger</a:t>
            </a:r>
          </a:p>
          <a:p>
            <a:r>
              <a:rPr lang="en-CA" sz="1200" b="0" i="0" kern="1200" dirty="0" smtClean="0">
                <a:solidFill>
                  <a:schemeClr val="tx1"/>
                </a:solidFill>
                <a:effectLst/>
                <a:latin typeface="+mn-lt"/>
                <a:ea typeface="+mn-ea"/>
                <a:cs typeface="+mn-cs"/>
              </a:rPr>
              <a:t>emittance due to reduced space charge.</a:t>
            </a:r>
            <a:r>
              <a:rPr lang="en-CA" dirty="0" smtClean="0"/>
              <a:t> </a:t>
            </a:r>
          </a:p>
        </p:txBody>
      </p:sp>
      <p:sp>
        <p:nvSpPr>
          <p:cNvPr id="4" name="Slide Number Placeholder 3"/>
          <p:cNvSpPr>
            <a:spLocks noGrp="1"/>
          </p:cNvSpPr>
          <p:nvPr>
            <p:ph type="sldNum" sz="quarter" idx="10"/>
          </p:nvPr>
        </p:nvSpPr>
        <p:spPr/>
        <p:txBody>
          <a:bodyPr/>
          <a:lstStyle/>
          <a:p>
            <a:fld id="{26F829F6-49F5-4934-A33C-874DBB91D3B6}" type="slidenum">
              <a:rPr lang="en-CA" smtClean="0"/>
              <a:t>16</a:t>
            </a:fld>
            <a:endParaRPr lang="en-CA"/>
          </a:p>
        </p:txBody>
      </p:sp>
    </p:spTree>
    <p:extLst>
      <p:ext uri="{BB962C8B-B14F-4D97-AF65-F5344CB8AC3E}">
        <p14:creationId xmlns:p14="http://schemas.microsoft.com/office/powerpoint/2010/main" val="3283335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 CH  we have </a:t>
            </a:r>
            <a:r>
              <a:rPr lang="en-US" b="1" dirty="0">
                <a:highlight>
                  <a:srgbClr val="FFFF00"/>
                </a:highlight>
              </a:rPr>
              <a:t>external optics, THIS LINAC IS COMPACT AND THAT COULD BE CONSTRUCTED IN THE UNIVERSITY</a:t>
            </a:r>
            <a:r>
              <a:rPr lang="en-US" b="1" dirty="0" smtClean="0">
                <a:highlight>
                  <a:srgbClr val="FFFF00"/>
                </a:highlight>
              </a:rPr>
              <a:t>.</a:t>
            </a:r>
          </a:p>
          <a:p>
            <a:r>
              <a:rPr lang="en-CA" sz="1200" b="0" i="0" kern="1200" dirty="0" smtClean="0">
                <a:solidFill>
                  <a:schemeClr val="tx1"/>
                </a:solidFill>
                <a:effectLst/>
                <a:latin typeface="+mn-lt"/>
                <a:ea typeface="+mn-ea"/>
                <a:cs typeface="+mn-cs"/>
              </a:rPr>
              <a:t>The length of the RF sections and the full length (including any MEBT and excluding any HEBT) of each variant</a:t>
            </a:r>
          </a:p>
          <a:p>
            <a:r>
              <a:rPr lang="en-CA" sz="1200" b="0" i="0" kern="1200" dirty="0" smtClean="0">
                <a:solidFill>
                  <a:schemeClr val="tx1"/>
                </a:solidFill>
                <a:effectLst/>
                <a:latin typeface="+mn-lt"/>
                <a:ea typeface="+mn-ea"/>
                <a:cs typeface="+mn-cs"/>
              </a:rPr>
              <a:t>are highlighted in Fig. 13. The total peak power required</a:t>
            </a:r>
          </a:p>
          <a:p>
            <a:r>
              <a:rPr lang="en-CA" sz="1200" b="0" i="0" kern="1200" dirty="0" smtClean="0">
                <a:solidFill>
                  <a:schemeClr val="tx1"/>
                </a:solidFill>
                <a:effectLst/>
                <a:latin typeface="+mn-lt"/>
                <a:ea typeface="+mn-ea"/>
                <a:cs typeface="+mn-cs"/>
              </a:rPr>
              <a:t>(with and without 20 mA of beam loading) is given in</a:t>
            </a:r>
          </a:p>
          <a:p>
            <a:r>
              <a:rPr lang="en-CA" sz="1200" b="0" i="0" kern="1200" dirty="0" smtClean="0">
                <a:solidFill>
                  <a:schemeClr val="tx1"/>
                </a:solidFill>
                <a:effectLst/>
                <a:latin typeface="+mn-lt"/>
                <a:ea typeface="+mn-ea"/>
                <a:cs typeface="+mn-cs"/>
              </a:rPr>
              <a:t>Fig. 14. The RF length is directly related to the chosen gradient while the </a:t>
            </a:r>
            <a:r>
              <a:rPr lang="en-CA" sz="1200" b="0" i="0" kern="1200" dirty="0" err="1" smtClean="0">
                <a:solidFill>
                  <a:schemeClr val="tx1"/>
                </a:solidFill>
                <a:effectLst/>
                <a:latin typeface="+mn-lt"/>
                <a:ea typeface="+mn-ea"/>
                <a:cs typeface="+mn-cs"/>
              </a:rPr>
              <a:t>linac</a:t>
            </a:r>
            <a:r>
              <a:rPr lang="en-CA" sz="1200" b="0" i="0" kern="1200" dirty="0" smtClean="0">
                <a:solidFill>
                  <a:schemeClr val="tx1"/>
                </a:solidFill>
                <a:effectLst/>
                <a:latin typeface="+mn-lt"/>
                <a:ea typeface="+mn-ea"/>
                <a:cs typeface="+mn-cs"/>
              </a:rPr>
              <a:t> length is impacted by the number of</a:t>
            </a:r>
          </a:p>
          <a:p>
            <a:r>
              <a:rPr lang="en-CA" sz="1200" b="0" i="0" kern="1200" dirty="0" smtClean="0">
                <a:solidFill>
                  <a:schemeClr val="tx1"/>
                </a:solidFill>
                <a:effectLst/>
                <a:latin typeface="+mn-lt"/>
                <a:ea typeface="+mn-ea"/>
                <a:cs typeface="+mn-cs"/>
              </a:rPr>
              <a:t>focusing sections required. Total power is reduced for</a:t>
            </a:r>
          </a:p>
          <a:p>
            <a:r>
              <a:rPr lang="en-CA" sz="1200" b="0" i="0" kern="1200" dirty="0" smtClean="0">
                <a:solidFill>
                  <a:schemeClr val="tx1"/>
                </a:solidFill>
                <a:effectLst/>
                <a:latin typeface="+mn-lt"/>
                <a:ea typeface="+mn-ea"/>
                <a:cs typeface="+mn-cs"/>
              </a:rPr>
              <a:t>lower gradients but may require additional triplets in the</a:t>
            </a:r>
          </a:p>
          <a:p>
            <a:r>
              <a:rPr lang="en-CA" sz="1200" b="0" i="0" kern="1200" dirty="0" smtClean="0">
                <a:solidFill>
                  <a:schemeClr val="tx1"/>
                </a:solidFill>
                <a:effectLst/>
                <a:latin typeface="+mn-lt"/>
                <a:ea typeface="+mn-ea"/>
                <a:cs typeface="+mn-cs"/>
              </a:rPr>
              <a:t>CH variants.</a:t>
            </a:r>
            <a:r>
              <a:rPr lang="en-CA" dirty="0" smtClean="0"/>
              <a:t> </a:t>
            </a:r>
            <a:br>
              <a:rPr lang="en-CA" dirty="0" smtClean="0"/>
            </a:br>
            <a:endParaRPr lang="en-US" b="1" dirty="0">
              <a:highlight>
                <a:srgbClr val="FFFF00"/>
              </a:highlight>
            </a:endParaRPr>
          </a:p>
          <a:p>
            <a:r>
              <a:rPr lang="fa-IR" dirty="0">
                <a:highlight>
                  <a:srgbClr val="FFFF00"/>
                </a:highlight>
              </a:rPr>
              <a:t>معیارا چیند؟</a:t>
            </a:r>
          </a:p>
          <a:p>
            <a:r>
              <a:rPr lang="fa-IR" dirty="0">
                <a:highlight>
                  <a:srgbClr val="FFFF00"/>
                </a:highlight>
              </a:rPr>
              <a:t>دنبال چه  پارارمترهایی هستم؟ و در نهایت هدفم چیه؟</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D932B962-87E7-4B6B-8288-006AB966D7B0}" type="slidenum">
              <a:rPr lang="en-US" smtClean="0"/>
              <a:t>17</a:t>
            </a:fld>
            <a:endParaRPr lang="en-US"/>
          </a:p>
        </p:txBody>
      </p:sp>
    </p:spTree>
    <p:extLst>
      <p:ext uri="{BB962C8B-B14F-4D97-AF65-F5344CB8AC3E}">
        <p14:creationId xmlns:p14="http://schemas.microsoft.com/office/powerpoint/2010/main" val="103576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Then we come into DTL simulation </a:t>
            </a:r>
            <a:r>
              <a:rPr lang="en-US" b="1" dirty="0" smtClean="0">
                <a:cs typeface="Calibri"/>
              </a:rPr>
              <a:t>summary pros and cons.</a:t>
            </a:r>
            <a:endParaRPr lang="en-US" b="1" dirty="0">
              <a:cs typeface="Calibri"/>
            </a:endParaRPr>
          </a:p>
          <a:p>
            <a:r>
              <a:rPr lang="en-US" dirty="0">
                <a:cs typeface="Calibri"/>
              </a:rPr>
              <a:t>Where all variants …</a:t>
            </a:r>
          </a:p>
          <a:p>
            <a:r>
              <a:rPr lang="en-US" dirty="0">
                <a:cs typeface="Calibri"/>
              </a:rPr>
              <a:t>&amp;….</a:t>
            </a:r>
          </a:p>
          <a:p>
            <a:r>
              <a:rPr lang="en-US" dirty="0">
                <a:cs typeface="Calibri"/>
              </a:rPr>
              <a:t>&amp;….</a:t>
            </a:r>
          </a:p>
          <a:p>
            <a:r>
              <a:rPr lang="en-US" dirty="0">
                <a:cs typeface="Calibri"/>
              </a:rPr>
              <a:t>Then….</a:t>
            </a:r>
          </a:p>
          <a:p>
            <a:r>
              <a:rPr lang="en-US" dirty="0">
                <a:cs typeface="Calibri"/>
              </a:rPr>
              <a:t>&amp;Finally….</a:t>
            </a:r>
          </a:p>
          <a:p>
            <a:r>
              <a:rPr lang="en-US" dirty="0">
                <a:cs typeface="Calibri"/>
              </a:rPr>
              <a:t>Present in 10 min.</a:t>
            </a:r>
          </a:p>
          <a:p>
            <a:r>
              <a:rPr lang="en-US" dirty="0">
                <a:cs typeface="Calibri"/>
              </a:rPr>
              <a:t>work on RFQ design in Track code and LANA.</a:t>
            </a:r>
          </a:p>
        </p:txBody>
      </p:sp>
      <p:sp>
        <p:nvSpPr>
          <p:cNvPr id="4" name="Slide Number Placeholder 3"/>
          <p:cNvSpPr>
            <a:spLocks noGrp="1"/>
          </p:cNvSpPr>
          <p:nvPr>
            <p:ph type="sldNum" sz="quarter" idx="5"/>
          </p:nvPr>
        </p:nvSpPr>
        <p:spPr/>
        <p:txBody>
          <a:bodyPr/>
          <a:lstStyle/>
          <a:p>
            <a:fld id="{D932B962-87E7-4B6B-8288-006AB966D7B0}" type="slidenum">
              <a:t>18</a:t>
            </a:fld>
            <a:endParaRPr lang="en-US"/>
          </a:p>
        </p:txBody>
      </p:sp>
    </p:spTree>
    <p:extLst>
      <p:ext uri="{BB962C8B-B14F-4D97-AF65-F5344CB8AC3E}">
        <p14:creationId xmlns:p14="http://schemas.microsoft.com/office/powerpoint/2010/main" val="242005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I would like to thank my professors, the research team and colleagues who helped me in this project. </a:t>
            </a:r>
            <a:endParaRPr lang="en-US" dirty="0" smtClean="0"/>
          </a:p>
          <a:p>
            <a:r>
              <a:rPr lang="en-US" dirty="0" smtClean="0"/>
              <a:t>Thanks </a:t>
            </a:r>
            <a:r>
              <a:rPr lang="en-US" dirty="0"/>
              <a:t>for your time and I wish to see the future success for our project.</a:t>
            </a:r>
          </a:p>
          <a:p>
            <a:r>
              <a:rPr lang="en-US" b="1" dirty="0"/>
              <a:t>Thank you for nice presentation. what is the size of the beam spot at enter of the RFQ and what is estimated beam  size at target?</a:t>
            </a:r>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19</a:t>
            </a:fld>
            <a:endParaRPr lang="en-US"/>
          </a:p>
        </p:txBody>
      </p:sp>
    </p:spTree>
    <p:extLst>
      <p:ext uri="{BB962C8B-B14F-4D97-AF65-F5344CB8AC3E}">
        <p14:creationId xmlns:p14="http://schemas.microsoft.com/office/powerpoint/2010/main" val="2191055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motivation of our project: to capture my audience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2</a:t>
            </a:fld>
            <a:endParaRPr lang="en-US"/>
          </a:p>
        </p:txBody>
      </p:sp>
    </p:spTree>
    <p:extLst>
      <p:ext uri="{BB962C8B-B14F-4D97-AF65-F5344CB8AC3E}">
        <p14:creationId xmlns:p14="http://schemas.microsoft.com/office/powerpoint/2010/main" val="37094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Just</a:t>
            </a:r>
            <a:r>
              <a:rPr lang="en-US" sz="1800" b="1" baseline="0" dirty="0" smtClean="0"/>
              <a:t> say this is a recall from Bob’s talk.</a:t>
            </a:r>
            <a:endParaRPr lang="en-US" sz="1800" b="1" dirty="0" smtClean="0"/>
          </a:p>
          <a:p>
            <a:r>
              <a:rPr lang="en-US" sz="1800" b="1" dirty="0" smtClean="0"/>
              <a:t>RFQ </a:t>
            </a:r>
            <a:r>
              <a:rPr lang="en-US" sz="1800" b="1" dirty="0"/>
              <a:t>as you know a typical injection stage after an ion source and  the DTL is a typical LINAC structure.</a:t>
            </a:r>
          </a:p>
          <a:p>
            <a:r>
              <a:rPr lang="en-US" sz="1800" b="1" dirty="0"/>
              <a:t>I am designing for the 20mA</a:t>
            </a:r>
          </a:p>
          <a:p>
            <a:r>
              <a:rPr lang="en-US" sz="1800" b="1" dirty="0"/>
              <a:t>The RFQ will accelerate the unbunched proton beam from the source potential to 3MeV with high transmission.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The DTL will accelerate bunched proton beams from 3MeV to 10MeV</a:t>
            </a:r>
          </a:p>
          <a:p>
            <a:r>
              <a:rPr lang="en-CA" sz="1800" dirty="0" smtClean="0"/>
              <a:t>The beam is sent simultaneously to three different targets by means of a </a:t>
            </a:r>
            <a:r>
              <a:rPr lang="en-CA" sz="1800" b="1" dirty="0" smtClean="0"/>
              <a:t>multiplexer</a:t>
            </a:r>
            <a:r>
              <a:rPr lang="en-CA" sz="1800" dirty="0" smtClean="0"/>
              <a:t> in the High Energy Beam Transfer (</a:t>
            </a:r>
            <a:r>
              <a:rPr lang="en-CA" sz="1800" b="1" dirty="0" smtClean="0"/>
              <a:t>HEBT</a:t>
            </a:r>
            <a:r>
              <a:rPr lang="en-CA" sz="1800" dirty="0" smtClean="0"/>
              <a:t>) [3]. Each individual beam behind the multiplexer must have a specific time structure in order to use the </a:t>
            </a:r>
            <a:r>
              <a:rPr lang="en-CA" sz="1800" dirty="0" err="1" smtClean="0"/>
              <a:t>optimum</a:t>
            </a:r>
            <a:r>
              <a:rPr lang="en-CA" sz="1800" dirty="0" smtClean="0"/>
              <a:t> resolution of the different instruments behind a specific target.</a:t>
            </a: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highlight>
                  <a:srgbClr val="FFFF00"/>
                </a:highlight>
              </a:rPr>
              <a:t>Switchyard: Can take advantage of the macro-pulse to simultaneously deliver beam pulses to each end-station. BNCT and PET would </a:t>
            </a:r>
            <a:r>
              <a:rPr lang="en-US" sz="1800" dirty="0" err="1">
                <a:highlight>
                  <a:srgbClr val="FFFF00"/>
                </a:highlight>
              </a:rPr>
              <a:t>favour</a:t>
            </a:r>
            <a:r>
              <a:rPr lang="en-US" sz="1800" dirty="0">
                <a:highlight>
                  <a:srgbClr val="FFFF00"/>
                </a:highlight>
              </a:rPr>
              <a:t> </a:t>
            </a:r>
            <a:r>
              <a:rPr lang="en-US" sz="1800" dirty="0" err="1">
                <a:highlight>
                  <a:srgbClr val="FFFF00"/>
                </a:highlight>
              </a:rPr>
              <a:t>cw</a:t>
            </a:r>
            <a:r>
              <a:rPr lang="en-US" sz="1800" dirty="0">
                <a:highlight>
                  <a:srgbClr val="FFFF00"/>
                </a:highlight>
              </a:rPr>
              <a:t> beam but neutron pulses could be customized to support the science.</a:t>
            </a:r>
            <a:endParaRPr lang="en-CA" sz="1800" dirty="0">
              <a:highlight>
                <a:srgbClr val="FFFF00"/>
              </a:highlight>
            </a:endParaRPr>
          </a:p>
          <a:p>
            <a:r>
              <a:rPr lang="en-CA" sz="1800" dirty="0">
                <a:effectLst/>
                <a:highlight>
                  <a:srgbClr val="FFFF00"/>
                </a:highlight>
                <a:latin typeface="Times New Roman" panose="02020603050405020304" pitchFamily="18" charset="0"/>
                <a:ea typeface="MS Mincho" panose="02020609040205080304" pitchFamily="49" charset="-128"/>
              </a:rPr>
              <a:t>CANS generate neutrons</a:t>
            </a:r>
            <a:r>
              <a:rPr lang="en-CA" sz="1800" dirty="0">
                <a:effectLst/>
                <a:latin typeface="Times New Roman" panose="02020603050405020304" pitchFamily="18" charset="0"/>
                <a:ea typeface="MS Mincho" panose="02020609040205080304" pitchFamily="49" charset="-128"/>
              </a:rPr>
              <a:t> via </a:t>
            </a:r>
            <a:r>
              <a:rPr lang="en-CA" sz="1800" dirty="0">
                <a:effectLst/>
                <a:highlight>
                  <a:srgbClr val="FFFF00"/>
                </a:highlight>
                <a:latin typeface="Times New Roman" panose="02020603050405020304" pitchFamily="18" charset="0"/>
                <a:ea typeface="MS Mincho" panose="02020609040205080304" pitchFamily="49" charset="-128"/>
              </a:rPr>
              <a:t>the bombardment of light metal targets</a:t>
            </a:r>
            <a:r>
              <a:rPr lang="en-CA" sz="1800" dirty="0">
                <a:effectLst/>
                <a:latin typeface="Times New Roman" panose="02020603050405020304" pitchFamily="18" charset="0"/>
                <a:ea typeface="MS Mincho" panose="02020609040205080304" pitchFamily="49" charset="-128"/>
              </a:rPr>
              <a:t>, for </a:t>
            </a:r>
            <a:r>
              <a:rPr lang="en-CA" sz="1800" dirty="0">
                <a:effectLst/>
                <a:highlight>
                  <a:srgbClr val="FFFF00"/>
                </a:highlight>
                <a:latin typeface="Times New Roman" panose="02020603050405020304" pitchFamily="18" charset="0"/>
                <a:ea typeface="MS Mincho" panose="02020609040205080304" pitchFamily="49" charset="-128"/>
              </a:rPr>
              <a:t>example lithium (Li) or beryllium (Be) with pulsed proton beams</a:t>
            </a:r>
            <a:r>
              <a:rPr lang="en-CA" sz="1800" dirty="0">
                <a:effectLst/>
                <a:latin typeface="Times New Roman" panose="02020603050405020304" pitchFamily="18" charset="0"/>
                <a:ea typeface="MS Mincho" panose="02020609040205080304" pitchFamily="49" charset="-128"/>
              </a:rPr>
              <a:t> with </a:t>
            </a:r>
            <a:r>
              <a:rPr lang="en-CA" sz="1800" dirty="0">
                <a:effectLst/>
                <a:highlight>
                  <a:srgbClr val="FFFF00"/>
                </a:highlight>
                <a:latin typeface="Times New Roman" panose="02020603050405020304" pitchFamily="18" charset="0"/>
                <a:ea typeface="MS Mincho" panose="02020609040205080304" pitchFamily="49" charset="-128"/>
              </a:rPr>
              <a:t>high peak-current and energies on the order of 5-10 MeV</a:t>
            </a:r>
            <a:r>
              <a:rPr lang="en-CA" sz="1800" dirty="0">
                <a:effectLst/>
                <a:latin typeface="Times New Roman" panose="02020603050405020304" pitchFamily="18" charset="0"/>
                <a:ea typeface="MS Mincho" panose="02020609040205080304" pitchFamily="49" charset="-128"/>
              </a:rPr>
              <a:t> </a:t>
            </a:r>
          </a:p>
          <a:p>
            <a:r>
              <a:rPr lang="en-CA" sz="1800" dirty="0">
                <a:effectLst/>
                <a:latin typeface="Times New Roman" panose="02020603050405020304" pitchFamily="18" charset="0"/>
                <a:ea typeface="MS Mincho" panose="02020609040205080304" pitchFamily="49" charset="-128"/>
              </a:rPr>
              <a:t>The initiative to develop </a:t>
            </a:r>
            <a:r>
              <a:rPr lang="en-CA" sz="1800" dirty="0">
                <a:effectLst/>
                <a:highlight>
                  <a:srgbClr val="FFFF00"/>
                </a:highlight>
                <a:latin typeface="Times New Roman" panose="02020603050405020304" pitchFamily="18" charset="0"/>
                <a:ea typeface="MS Mincho" panose="02020609040205080304" pitchFamily="49" charset="-128"/>
              </a:rPr>
              <a:t>a Prototype Canadian CANS (PC-CANS) at the University of Windsor</a:t>
            </a:r>
            <a:r>
              <a:rPr lang="en-CA" sz="1800" dirty="0">
                <a:effectLst/>
                <a:latin typeface="Times New Roman" panose="02020603050405020304" pitchFamily="18" charset="0"/>
                <a:ea typeface="MS Mincho" panose="02020609040205080304" pitchFamily="49" charset="-128"/>
              </a:rPr>
              <a:t> seeks to </a:t>
            </a:r>
            <a:r>
              <a:rPr lang="en-CA" sz="1800" dirty="0">
                <a:effectLst/>
                <a:highlight>
                  <a:srgbClr val="FFFF00"/>
                </a:highlight>
                <a:latin typeface="Times New Roman" panose="02020603050405020304" pitchFamily="18" charset="0"/>
                <a:ea typeface="MS Mincho" panose="02020609040205080304" pitchFamily="49" charset="-128"/>
              </a:rPr>
              <a:t>close the neutron gap in Canad</a:t>
            </a:r>
            <a:r>
              <a:rPr lang="en-CA" sz="1800" dirty="0">
                <a:effectLst/>
                <a:latin typeface="Times New Roman" panose="02020603050405020304" pitchFamily="18" charset="0"/>
                <a:ea typeface="MS Mincho" panose="02020609040205080304" pitchFamily="49" charset="-128"/>
              </a:rPr>
              <a:t>a, demonstrate </a:t>
            </a:r>
            <a:r>
              <a:rPr lang="en-CA" sz="1800" dirty="0">
                <a:effectLst/>
                <a:highlight>
                  <a:srgbClr val="FFFF00"/>
                </a:highlight>
                <a:latin typeface="Times New Roman" panose="02020603050405020304" pitchFamily="18" charset="0"/>
                <a:ea typeface="MS Mincho" panose="02020609040205080304" pitchFamily="49" charset="-128"/>
              </a:rPr>
              <a:t>proof of concept and establish a medium brilliance neutron</a:t>
            </a:r>
            <a:r>
              <a:rPr lang="en-CA" sz="1800" dirty="0">
                <a:effectLst/>
                <a:latin typeface="Times New Roman" panose="02020603050405020304" pitchFamily="18" charset="0"/>
                <a:ea typeface="MS Mincho" panose="02020609040205080304" pitchFamily="49" charset="-128"/>
              </a:rPr>
              <a:t> </a:t>
            </a:r>
            <a:r>
              <a:rPr lang="en-CA" sz="1800" dirty="0">
                <a:effectLst/>
                <a:highlight>
                  <a:srgbClr val="FFFF00"/>
                </a:highlight>
                <a:latin typeface="Times New Roman" panose="02020603050405020304" pitchFamily="18" charset="0"/>
                <a:ea typeface="MS Mincho" panose="02020609040205080304" pitchFamily="49" charset="-128"/>
              </a:rPr>
              <a:t>source</a:t>
            </a:r>
            <a:r>
              <a:rPr lang="en-CA" sz="1800" dirty="0">
                <a:effectLst/>
                <a:latin typeface="Times New Roman" panose="02020603050405020304" pitchFamily="18" charset="0"/>
                <a:ea typeface="MS Mincho" panose="02020609040205080304" pitchFamily="49" charset="-128"/>
              </a:rPr>
              <a:t>. </a:t>
            </a:r>
            <a:r>
              <a:rPr lang="en-CA" sz="1800" dirty="0">
                <a:effectLst/>
                <a:highlight>
                  <a:srgbClr val="FFFF00"/>
                </a:highlight>
                <a:latin typeface="Times New Roman" panose="02020603050405020304" pitchFamily="18" charset="0"/>
                <a:ea typeface="MS Mincho" panose="02020609040205080304" pitchFamily="49" charset="-128"/>
              </a:rPr>
              <a:t>The PC-CANS will host three end users</a:t>
            </a:r>
            <a:r>
              <a:rPr lang="en-CA" sz="1800" dirty="0">
                <a:effectLst/>
                <a:latin typeface="Times New Roman" panose="02020603050405020304" pitchFamily="18" charset="0"/>
                <a:ea typeface="MS Mincho" panose="02020609040205080304" pitchFamily="49" charset="-128"/>
              </a:rPr>
              <a:t>; </a:t>
            </a:r>
            <a:r>
              <a:rPr lang="en-CA" sz="1800" dirty="0">
                <a:effectLst/>
                <a:highlight>
                  <a:srgbClr val="FFFF00"/>
                </a:highlight>
                <a:latin typeface="Times New Roman" panose="02020603050405020304" pitchFamily="18" charset="0"/>
                <a:ea typeface="MS Mincho" panose="02020609040205080304" pitchFamily="49" charset="-128"/>
              </a:rPr>
              <a:t>neutron sciences, boron neutron capture therapy (BNCT)</a:t>
            </a:r>
            <a:r>
              <a:rPr lang="en-CA" sz="1800" dirty="0">
                <a:effectLst/>
                <a:latin typeface="Times New Roman" panose="02020603050405020304" pitchFamily="18" charset="0"/>
                <a:ea typeface="MS Mincho" panose="02020609040205080304" pitchFamily="49" charset="-128"/>
              </a:rPr>
              <a:t> and </a:t>
            </a:r>
            <a:r>
              <a:rPr lang="en-CA" sz="1800" dirty="0">
                <a:effectLst/>
                <a:highlight>
                  <a:srgbClr val="FFFF00"/>
                </a:highlight>
                <a:latin typeface="Times New Roman" panose="02020603050405020304" pitchFamily="18" charset="0"/>
                <a:ea typeface="MS Mincho" panose="02020609040205080304" pitchFamily="49" charset="-128"/>
              </a:rPr>
              <a:t>F-18 medical isotope production</a:t>
            </a:r>
            <a:r>
              <a:rPr lang="en-CA" sz="1800" dirty="0">
                <a:effectLst/>
                <a:latin typeface="Times New Roman" panose="02020603050405020304" pitchFamily="18" charset="0"/>
                <a:ea typeface="MS Mincho" panose="02020609040205080304" pitchFamily="49" charset="-128"/>
              </a:rPr>
              <a:t> for </a:t>
            </a:r>
            <a:r>
              <a:rPr lang="en-CA" sz="1800" dirty="0">
                <a:effectLst/>
                <a:highlight>
                  <a:srgbClr val="FFFF00"/>
                </a:highlight>
                <a:latin typeface="Times New Roman" panose="02020603050405020304" pitchFamily="18" charset="0"/>
                <a:ea typeface="MS Mincho" panose="02020609040205080304" pitchFamily="49" charset="-128"/>
              </a:rPr>
              <a:t>PE</a:t>
            </a:r>
            <a:r>
              <a:rPr lang="en-CA" sz="1800" dirty="0">
                <a:effectLst/>
                <a:latin typeface="Times New Roman" panose="02020603050405020304" pitchFamily="18" charset="0"/>
                <a:ea typeface="MS Mincho" panose="02020609040205080304" pitchFamily="49" charset="-128"/>
              </a:rPr>
              <a:t>T, as shown in Figure 1 </a:t>
            </a:r>
            <a:endParaRPr lang="en-US" sz="1800" dirty="0"/>
          </a:p>
        </p:txBody>
      </p:sp>
      <p:sp>
        <p:nvSpPr>
          <p:cNvPr id="4" name="Slide Number Placeholder 3"/>
          <p:cNvSpPr>
            <a:spLocks noGrp="1"/>
          </p:cNvSpPr>
          <p:nvPr>
            <p:ph type="sldNum" sz="quarter" idx="5"/>
          </p:nvPr>
        </p:nvSpPr>
        <p:spPr/>
        <p:txBody>
          <a:bodyPr/>
          <a:lstStyle/>
          <a:p>
            <a:fld id="{D932B962-87E7-4B6B-8288-006AB966D7B0}" type="slidenum">
              <a:rPr lang="en-US" smtClean="0"/>
              <a:t>3</a:t>
            </a:fld>
            <a:endParaRPr lang="en-US"/>
          </a:p>
        </p:txBody>
      </p:sp>
    </p:spTree>
    <p:extLst>
      <p:ext uri="{BB962C8B-B14F-4D97-AF65-F5344CB8AC3E}">
        <p14:creationId xmlns:p14="http://schemas.microsoft.com/office/powerpoint/2010/main" val="3462346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494949"/>
                </a:solidFill>
                <a:effectLst/>
                <a:latin typeface="Verdana" panose="020B0604030504040204" pitchFamily="34" charset="0"/>
              </a:rPr>
              <a:t>The image below shows the names given to different regions of the EMS. Note that the </a:t>
            </a:r>
            <a:r>
              <a:rPr lang="en-US" b="1" i="0" dirty="0">
                <a:solidFill>
                  <a:srgbClr val="494949"/>
                </a:solidFill>
                <a:effectLst/>
                <a:latin typeface="Verdana" panose="020B0604030504040204" pitchFamily="34" charset="0"/>
              </a:rPr>
              <a:t>visible part of the spectrum, the only type of electromagnetic radiation</a:t>
            </a:r>
            <a:r>
              <a:rPr lang="en-US" b="0" i="0" dirty="0">
                <a:solidFill>
                  <a:srgbClr val="494949"/>
                </a:solidFill>
                <a:effectLst/>
                <a:latin typeface="Verdana" panose="020B0604030504040204" pitchFamily="34" charset="0"/>
              </a:rPr>
              <a:t> that </a:t>
            </a:r>
            <a:r>
              <a:rPr lang="en-US" b="1" i="0" dirty="0">
                <a:solidFill>
                  <a:srgbClr val="494949"/>
                </a:solidFill>
                <a:effectLst/>
                <a:latin typeface="Verdana" panose="020B0604030504040204" pitchFamily="34" charset="0"/>
              </a:rPr>
              <a:t>we can detect with our eyes</a:t>
            </a:r>
            <a:r>
              <a:rPr lang="en-US" b="0" i="0" dirty="0">
                <a:solidFill>
                  <a:srgbClr val="494949"/>
                </a:solidFill>
                <a:effectLst/>
                <a:latin typeface="Verdana" panose="020B0604030504040204" pitchFamily="34" charset="0"/>
              </a:rPr>
              <a:t>, </a:t>
            </a:r>
            <a:r>
              <a:rPr lang="en-US" b="1" i="0" dirty="0">
                <a:solidFill>
                  <a:srgbClr val="494949"/>
                </a:solidFill>
                <a:effectLst/>
                <a:latin typeface="Verdana" panose="020B0604030504040204" pitchFamily="34" charset="0"/>
              </a:rPr>
              <a:t>makes up only a tiny fraction of the EMS.</a:t>
            </a:r>
            <a:endParaRPr lang="fa-IR" b="1" i="0" dirty="0">
              <a:solidFill>
                <a:srgbClr val="494949"/>
              </a:solidFill>
              <a:effectLst/>
              <a:latin typeface="Verdana" panose="020B0604030504040204" pitchFamily="34" charset="0"/>
            </a:endParaRPr>
          </a:p>
          <a:p>
            <a:pPr algn="l"/>
            <a:r>
              <a:rPr lang="en-US" b="0" i="0" dirty="0">
                <a:solidFill>
                  <a:srgbClr val="000000"/>
                </a:solidFill>
                <a:effectLst/>
                <a:latin typeface="Times New Roman" panose="02020603050405020304" pitchFamily="18" charset="0"/>
              </a:rPr>
              <a:t>The Compact Linear Collider (</a:t>
            </a:r>
            <a:r>
              <a:rPr lang="en-US" b="1" i="0" dirty="0">
                <a:solidFill>
                  <a:srgbClr val="000000"/>
                </a:solidFill>
                <a:effectLst/>
                <a:latin typeface="Times New Roman" panose="02020603050405020304" pitchFamily="18" charset="0"/>
              </a:rPr>
              <a:t>CLIC</a:t>
            </a:r>
            <a:r>
              <a:rPr lang="en-US" b="0" i="0" dirty="0">
                <a:solidFill>
                  <a:srgbClr val="000000"/>
                </a:solidFill>
                <a:effectLst/>
                <a:latin typeface="Times New Roman" panose="02020603050405020304" pitchFamily="18" charset="0"/>
              </a:rPr>
              <a:t>) is a proposed terra- electron-volt- scale high- luminosity linear electro n–positron collider that would enable the experimental searches described above</a:t>
            </a:r>
            <a:r>
              <a:rPr lang="fa-IR" b="1" i="0" dirty="0">
                <a:solidFill>
                  <a:srgbClr val="494949"/>
                </a:solidFill>
                <a:effectLst/>
                <a:latin typeface="Verdana" panose="020B0604030504040204" pitchFamily="34" charset="0"/>
              </a:rPr>
              <a:t>..</a:t>
            </a:r>
            <a:r>
              <a:rPr lang="en-US" b="1" i="0" dirty="0">
                <a:solidFill>
                  <a:srgbClr val="494949"/>
                </a:solidFill>
                <a:effectLst/>
                <a:latin typeface="Verdana" panose="020B0604030504040204" pitchFamily="34" charset="0"/>
              </a:rPr>
              <a:t/>
            </a:r>
            <a:br>
              <a:rPr lang="en-US" b="1" i="0" dirty="0">
                <a:solidFill>
                  <a:srgbClr val="494949"/>
                </a:solidFill>
                <a:effectLst/>
                <a:latin typeface="Verdana" panose="020B0604030504040204" pitchFamily="34" charset="0"/>
              </a:rPr>
            </a:br>
            <a:endParaRPr lang="en-US" b="1" i="0" dirty="0">
              <a:solidFill>
                <a:srgbClr val="555555"/>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55555"/>
                </a:solidFill>
                <a:effectLst/>
                <a:latin typeface="Roboto" panose="02000000000000000000" pitchFamily="2" charset="0"/>
              </a:rPr>
              <a:t> </a:t>
            </a:r>
            <a:r>
              <a:rPr lang="en-US" b="1" i="0" dirty="0">
                <a:solidFill>
                  <a:srgbClr val="555555"/>
                </a:solidFill>
                <a:effectLst/>
                <a:latin typeface="Roboto" panose="02000000000000000000" pitchFamily="2" charset="0"/>
              </a:rPr>
              <a:t>CPHC</a:t>
            </a:r>
            <a:r>
              <a:rPr lang="en-US" b="0" i="0" dirty="0">
                <a:solidFill>
                  <a:srgbClr val="555555"/>
                </a:solidFill>
                <a:effectLst/>
                <a:latin typeface="Roboto" panose="02000000000000000000" pitchFamily="2" charset="0"/>
              </a:rPr>
              <a:t>: </a:t>
            </a:r>
            <a:r>
              <a:rPr lang="en-US" b="0" i="0" u="sng" dirty="0">
                <a:solidFill>
                  <a:srgbClr val="555555"/>
                </a:solidFill>
                <a:effectLst/>
                <a:latin typeface="inherit"/>
                <a:hlinkClick r:id="rId3"/>
              </a:rPr>
              <a:t>Compact Pulsed Hadron Source</a:t>
            </a:r>
            <a:r>
              <a:rPr lang="en-US" b="0" i="0" u="sng" dirty="0">
                <a:solidFill>
                  <a:srgbClr val="555555"/>
                </a:solidFill>
                <a:effectLst/>
                <a:latin typeface="inherit"/>
              </a:rPr>
              <a:t> </a:t>
            </a:r>
            <a:r>
              <a:rPr lang="en-US" sz="1800" b="1" i="0" dirty="0">
                <a:solidFill>
                  <a:srgbClr val="000000"/>
                </a:solidFill>
                <a:effectLst/>
                <a:latin typeface="TimesNewRoman"/>
              </a:rPr>
              <a:t>AT TSINGHUA UNIVERSITY</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202122"/>
                </a:solidFill>
                <a:effectLst/>
                <a:latin typeface="Arial" panose="020B0604020202020204" pitchFamily="34" charset="0"/>
              </a:rPr>
              <a:t>J-PARC</a:t>
            </a:r>
            <a:r>
              <a:rPr lang="en-US" b="0" i="0" dirty="0">
                <a:solidFill>
                  <a:srgbClr val="202122"/>
                </a:solidFill>
                <a:effectLst/>
                <a:latin typeface="Arial" panose="020B0604020202020204" pitchFamily="34" charset="0"/>
              </a:rPr>
              <a:t> (</a:t>
            </a:r>
            <a:r>
              <a:rPr lang="en-US" b="1" i="0" dirty="0">
                <a:solidFill>
                  <a:srgbClr val="202122"/>
                </a:solidFill>
                <a:effectLst/>
                <a:latin typeface="Arial" panose="020B0604020202020204" pitchFamily="34" charset="0"/>
              </a:rPr>
              <a:t>Japan Proton Accelerator Research Complex</a:t>
            </a:r>
            <a:r>
              <a:rPr lang="en-US" b="0" i="0" dirty="0">
                <a:solidFill>
                  <a:srgbClr val="202122"/>
                </a:solidFill>
                <a:effectLst/>
                <a:latin typeface="Arial" panose="020B0604020202020204" pitchFamily="34" charset="0"/>
              </a:rPr>
              <a:t>) is a high intensity </a:t>
            </a:r>
            <a:r>
              <a:rPr lang="en-US" b="0" i="0" u="none" strike="noStrike" dirty="0">
                <a:solidFill>
                  <a:srgbClr val="0645AD"/>
                </a:solidFill>
                <a:effectLst/>
                <a:latin typeface="Arial" panose="020B0604020202020204" pitchFamily="34" charset="0"/>
                <a:hlinkClick r:id="rId4" tooltip="Proton"/>
              </a:rPr>
              <a:t>proton</a:t>
            </a:r>
            <a:r>
              <a:rPr lang="en-US" b="0" i="0" dirty="0">
                <a:solidFill>
                  <a:srgbClr val="202122"/>
                </a:solidFill>
                <a:effectLst/>
                <a:latin typeface="Arial" panose="020B0604020202020204" pitchFamily="34" charset="0"/>
              </a:rPr>
              <a:t> </a:t>
            </a:r>
            <a:r>
              <a:rPr lang="en-US" b="0" i="0" u="none" strike="noStrike" dirty="0">
                <a:solidFill>
                  <a:srgbClr val="0645AD"/>
                </a:solidFill>
                <a:effectLst/>
                <a:latin typeface="Arial" panose="020B0604020202020204" pitchFamily="34" charset="0"/>
                <a:hlinkClick r:id="rId5" tooltip="Particle accelerator"/>
              </a:rPr>
              <a:t>accelerator</a:t>
            </a:r>
            <a:r>
              <a:rPr lang="en-US" b="0" i="0" dirty="0">
                <a:solidFill>
                  <a:srgbClr val="202122"/>
                </a:solidFill>
                <a:effectLst/>
                <a:latin typeface="Arial" panose="020B0604020202020204" pitchFamily="34" charset="0"/>
              </a:rPr>
              <a:t> facility.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CSNS</a:t>
            </a:r>
            <a:r>
              <a:rPr lang="en-CA" b="1" i="0" dirty="0">
                <a:solidFill>
                  <a:schemeClr val="tx1"/>
                </a:solidFill>
                <a:effectLst/>
                <a:latin typeface="+mn-lt"/>
              </a:rPr>
              <a:t>:</a:t>
            </a:r>
            <a:r>
              <a:rPr lang="en-US" b="1" i="0" dirty="0">
                <a:solidFill>
                  <a:srgbClr val="333333"/>
                </a:solidFill>
                <a:effectLst/>
                <a:latin typeface="Lucida Grande"/>
              </a:rPr>
              <a:t> China Spallation Neutron Source (CSNS</a:t>
            </a:r>
            <a:r>
              <a:rPr lang="en-US" b="0" i="0" dirty="0">
                <a:solidFill>
                  <a:srgbClr val="333333"/>
                </a:solidFill>
                <a:effectLst/>
                <a:latin typeface="Lucida Grande"/>
              </a:rPr>
              <a:t>), The China Spallation Neutron Source (CSNS) accelerator is designed to accelerate proton beam pulses to 1.6 GeV at 25 Hz repetition rate, striking a solid metal target to produce spallation neutrons. The accelerator provides a beam power of 100 kW on the target in the first phase and then 500 kW in the second phase by increasing the average beam intensity 5 times while raising the linac output energy. The project construction has been formally launched in 2011 and it is planned to complete the project in March 2018. It is one of the high intensity proton accelerator projects in the world and it imposes a great challenge to Chinese accelerator community. This presentation will cover the status and challenges of the CSNS project.</a:t>
            </a:r>
            <a:r>
              <a:rPr lang="en-US" dirty="0"/>
              <a:t/>
            </a:r>
            <a:br>
              <a:rPr lang="en-US" dirty="0"/>
            </a:br>
            <a:r>
              <a:rPr lang="en-US" sz="2800" b="1" dirty="0">
                <a:solidFill>
                  <a:schemeClr val="tx1"/>
                </a:solidFill>
              </a:rPr>
              <a:t>FAIR p-linac</a:t>
            </a:r>
            <a:r>
              <a:rPr lang="en-CA" sz="2800" b="0" i="0" dirty="0">
                <a:solidFill>
                  <a:schemeClr val="tx1"/>
                </a:solidFill>
                <a:effectLst/>
                <a:latin typeface="+mn-lt"/>
              </a:rPr>
              <a:t>: </a:t>
            </a:r>
            <a:r>
              <a:rPr lang="en-US" sz="1800" b="0" i="0" dirty="0">
                <a:solidFill>
                  <a:srgbClr val="242021"/>
                </a:solidFill>
                <a:effectLst/>
                <a:latin typeface="TimesNewRomanPSMT"/>
              </a:rPr>
              <a:t>For the </a:t>
            </a:r>
            <a:r>
              <a:rPr lang="en-US" sz="1800" b="1" i="0" dirty="0">
                <a:solidFill>
                  <a:srgbClr val="242021"/>
                </a:solidFill>
                <a:effectLst/>
                <a:latin typeface="TimesNewRomanPSMT"/>
              </a:rPr>
              <a:t>Facility for Antiproton and Ion Research (FAIR</a:t>
            </a:r>
            <a:r>
              <a:rPr lang="en-US" sz="1800" b="0" i="0" dirty="0">
                <a:solidFill>
                  <a:srgbClr val="242021"/>
                </a:solidFill>
                <a:effectLst/>
                <a:latin typeface="TimesNewRomanPSMT"/>
              </a:rPr>
              <a:t>) a compact proton linac will produce proton beams</a:t>
            </a:r>
            <a:br>
              <a:rPr lang="en-US" sz="1800" b="0" i="0" dirty="0">
                <a:solidFill>
                  <a:srgbClr val="242021"/>
                </a:solidFill>
                <a:effectLst/>
                <a:latin typeface="TimesNewRomanPSMT"/>
              </a:rPr>
            </a:br>
            <a:r>
              <a:rPr lang="en-US" sz="1800" b="0" i="0" dirty="0">
                <a:solidFill>
                  <a:srgbClr val="242021"/>
                </a:solidFill>
                <a:effectLst/>
                <a:latin typeface="TimesNewRomanPSMT"/>
              </a:rPr>
              <a:t>with energy of 68 MeV that will be injected into upgraded Heavy Ion Synchrotron (SIS 18), accelerated to 4 GeV, and</a:t>
            </a:r>
            <a:br>
              <a:rPr lang="en-US" sz="1800" b="0" i="0" dirty="0">
                <a:solidFill>
                  <a:srgbClr val="242021"/>
                </a:solidFill>
                <a:effectLst/>
                <a:latin typeface="TimesNewRomanPSMT"/>
              </a:rPr>
            </a:br>
            <a:r>
              <a:rPr lang="en-US" sz="1800" b="0" i="0" dirty="0">
                <a:solidFill>
                  <a:srgbClr val="242021"/>
                </a:solidFill>
                <a:effectLst/>
                <a:latin typeface="TimesNewRomanPSMT"/>
              </a:rPr>
              <a:t>further accelerated to 30 GeV in SIS 100. The commissioning of the proton injector which would serve for the injection</a:t>
            </a:r>
            <a:br>
              <a:rPr lang="en-US" sz="1800" b="0" i="0" dirty="0">
                <a:solidFill>
                  <a:srgbClr val="242021"/>
                </a:solidFill>
                <a:effectLst/>
                <a:latin typeface="TimesNewRomanPSMT"/>
              </a:rPr>
            </a:br>
            <a:r>
              <a:rPr lang="en-US" sz="1800" b="0" i="0" dirty="0">
                <a:solidFill>
                  <a:srgbClr val="242021"/>
                </a:solidFill>
                <a:effectLst/>
                <a:latin typeface="TimesNewRomanPSMT"/>
              </a:rPr>
              <a:t>into the proton linac has already started at CEA/</a:t>
            </a:r>
            <a:r>
              <a:rPr lang="en-US" sz="1800" b="0" i="0" dirty="0" err="1">
                <a:solidFill>
                  <a:srgbClr val="242021"/>
                </a:solidFill>
                <a:effectLst/>
                <a:latin typeface="TimesNewRomanPSMT"/>
              </a:rPr>
              <a:t>Saclay</a:t>
            </a:r>
            <a:r>
              <a:rPr lang="en-US" sz="1800" b="0" i="0" dirty="0">
                <a:solidFill>
                  <a:srgbClr val="242021"/>
                </a:solidFill>
                <a:effectLst/>
                <a:latin typeface="TimesNewRomanPSMT"/>
              </a:rPr>
              <a:t>. The ion source operating with a microwave frequency of</a:t>
            </a:r>
            <a:br>
              <a:rPr lang="en-US" sz="1800" b="0" i="0" dirty="0">
                <a:solidFill>
                  <a:srgbClr val="242021"/>
                </a:solidFill>
                <a:effectLst/>
                <a:latin typeface="TimesNewRomanPSMT"/>
              </a:rPr>
            </a:br>
            <a:r>
              <a:rPr lang="en-US" sz="1800" b="1" i="0" dirty="0">
                <a:solidFill>
                  <a:srgbClr val="242021"/>
                </a:solidFill>
                <a:effectLst/>
                <a:latin typeface="TimesNewRomanPSMT"/>
              </a:rPr>
              <a:t>2.45 GHz </a:t>
            </a:r>
            <a:r>
              <a:rPr lang="en-US" sz="1800" b="0" i="0" dirty="0">
                <a:solidFill>
                  <a:srgbClr val="242021"/>
                </a:solidFill>
                <a:effectLst/>
                <a:latin typeface="TimesNewRomanPSMT"/>
              </a:rPr>
              <a:t>based on Electron Cyclotron Resonance (ECR) plasma production with two coils each with 87.5 </a:t>
            </a:r>
            <a:r>
              <a:rPr lang="en-US" sz="1800" b="0" i="0" dirty="0" err="1">
                <a:solidFill>
                  <a:srgbClr val="242021"/>
                </a:solidFill>
                <a:effectLst/>
                <a:latin typeface="TimesNewRomanPSMT"/>
              </a:rPr>
              <a:t>mT</a:t>
            </a:r>
            <a:r>
              <a:rPr lang="en-US" sz="1800" b="0" i="0" dirty="0">
                <a:solidFill>
                  <a:srgbClr val="242021"/>
                </a:solidFill>
                <a:effectLst/>
                <a:latin typeface="TimesNewRomanPSMT"/>
              </a:rPr>
              <a:t> magnetic</a:t>
            </a:r>
            <a:br>
              <a:rPr lang="en-US" sz="1800" b="0" i="0" dirty="0">
                <a:solidFill>
                  <a:srgbClr val="242021"/>
                </a:solidFill>
                <a:effectLst/>
                <a:latin typeface="TimesNewRomanPSMT"/>
              </a:rPr>
            </a:br>
            <a:r>
              <a:rPr lang="en-US" sz="1800" b="0" i="0" dirty="0">
                <a:solidFill>
                  <a:srgbClr val="242021"/>
                </a:solidFill>
                <a:effectLst/>
                <a:latin typeface="TimesNewRomanPSMT"/>
              </a:rPr>
              <a:t>field, will deliver a 100 mA proton beam at 95 keV of energy. </a:t>
            </a:r>
            <a:r>
              <a:rPr lang="en-US" sz="1800" b="1" i="0" dirty="0">
                <a:solidFill>
                  <a:srgbClr val="242021"/>
                </a:solidFill>
                <a:effectLst/>
                <a:latin typeface="TimesNewRomanPSMT"/>
              </a:rPr>
              <a:t>The Low Energy Beam Transport (LEBT) including two</a:t>
            </a:r>
            <a:br>
              <a:rPr lang="en-US" sz="1800" b="1" i="0" dirty="0">
                <a:solidFill>
                  <a:srgbClr val="242021"/>
                </a:solidFill>
                <a:effectLst/>
                <a:latin typeface="TimesNewRomanPSMT"/>
              </a:rPr>
            </a:br>
            <a:r>
              <a:rPr lang="en-US" sz="1800" b="1" i="0" dirty="0">
                <a:solidFill>
                  <a:srgbClr val="242021"/>
                </a:solidFill>
                <a:effectLst/>
                <a:latin typeface="TimesNewRomanPSMT"/>
              </a:rPr>
              <a:t>short solenoids system</a:t>
            </a:r>
            <a:r>
              <a:rPr lang="en-US" sz="1800" b="0" i="0" dirty="0">
                <a:solidFill>
                  <a:srgbClr val="242021"/>
                </a:solidFill>
                <a:effectLst/>
                <a:latin typeface="TimesNewRomanPSMT"/>
              </a:rPr>
              <a:t> and </a:t>
            </a:r>
            <a:r>
              <a:rPr lang="en-US" sz="1800" b="1" i="0" dirty="0">
                <a:solidFill>
                  <a:srgbClr val="242021"/>
                </a:solidFill>
                <a:effectLst/>
                <a:latin typeface="TimesNewRomanPSMT"/>
              </a:rPr>
              <a:t>integrated steerers will transport the proton beam to the RFQ entrance with an expected</a:t>
            </a:r>
            <a:br>
              <a:rPr lang="en-US" sz="1800" b="1" i="0" dirty="0">
                <a:solidFill>
                  <a:srgbClr val="242021"/>
                </a:solidFill>
                <a:effectLst/>
                <a:latin typeface="TimesNewRomanPSMT"/>
              </a:rPr>
            </a:br>
            <a:r>
              <a:rPr lang="en-US" sz="1800" b="1" i="0" dirty="0">
                <a:solidFill>
                  <a:srgbClr val="242021"/>
                </a:solidFill>
                <a:effectLst/>
                <a:latin typeface="TimesNewRomanPSMT"/>
              </a:rPr>
              <a:t>emittance lower than 0.3</a:t>
            </a:r>
            <a:r>
              <a:rPr lang="en-US" sz="1800" b="1" i="0" dirty="0">
                <a:solidFill>
                  <a:srgbClr val="242021"/>
                </a:solidFill>
                <a:effectLst/>
                <a:latin typeface="Symbol" panose="05050102010706020507" pitchFamily="18" charset="2"/>
              </a:rPr>
              <a:t>S </a:t>
            </a:r>
            <a:r>
              <a:rPr lang="en-US" sz="1800" b="1" i="0" dirty="0">
                <a:solidFill>
                  <a:srgbClr val="242021"/>
                </a:solidFill>
                <a:effectLst/>
                <a:latin typeface="TimesNewRomanPSMT"/>
              </a:rPr>
              <a:t>mm </a:t>
            </a:r>
            <a:r>
              <a:rPr lang="en-US" sz="1800" b="1" i="0" dirty="0" err="1">
                <a:solidFill>
                  <a:srgbClr val="242021"/>
                </a:solidFill>
                <a:effectLst/>
                <a:latin typeface="TimesNewRomanPSMT"/>
              </a:rPr>
              <a:t>mrad</a:t>
            </a:r>
            <a:r>
              <a:rPr lang="en-US" sz="1800" b="1" i="0" dirty="0">
                <a:solidFill>
                  <a:srgbClr val="242021"/>
                </a:solidFill>
                <a:effectLst/>
                <a:latin typeface="TimesNewRomanPSMT"/>
              </a:rPr>
              <a:t> </a:t>
            </a:r>
            <a:r>
              <a:rPr lang="en-US" sz="1800" b="0" i="0" dirty="0">
                <a:solidFill>
                  <a:srgbClr val="242021"/>
                </a:solidFill>
                <a:effectLst/>
                <a:latin typeface="TimesNewRomanPSMT"/>
              </a:rPr>
              <a:t>(</a:t>
            </a:r>
            <a:r>
              <a:rPr lang="en-US" sz="1800" b="1" i="0" dirty="0">
                <a:solidFill>
                  <a:srgbClr val="242021"/>
                </a:solidFill>
                <a:effectLst/>
                <a:latin typeface="TimesNewRomanPSMT"/>
              </a:rPr>
              <a:t>normalized, rms</a:t>
            </a:r>
            <a:r>
              <a:rPr lang="en-US" sz="1800" b="0" i="0" dirty="0">
                <a:solidFill>
                  <a:srgbClr val="242021"/>
                </a:solidFill>
                <a:effectLst/>
                <a:latin typeface="TimesNewRomanPSMT"/>
              </a:rPr>
              <a:t>). </a:t>
            </a:r>
            <a:r>
              <a:rPr lang="en-US" sz="1800" b="1" i="0" dirty="0">
                <a:solidFill>
                  <a:srgbClr val="242021"/>
                </a:solidFill>
                <a:effectLst/>
                <a:latin typeface="TimesNewRomanPSMT"/>
              </a:rPr>
              <a:t>After the LEBT an electrostatic chopper </a:t>
            </a:r>
            <a:r>
              <a:rPr lang="en-US" sz="1800" b="0" i="0" dirty="0">
                <a:solidFill>
                  <a:srgbClr val="242021"/>
                </a:solidFill>
                <a:effectLst/>
                <a:latin typeface="TimesNewRomanPSMT"/>
              </a:rPr>
              <a:t>will be </a:t>
            </a:r>
            <a:r>
              <a:rPr lang="en-US" sz="1800" b="1" i="0" dirty="0">
                <a:solidFill>
                  <a:srgbClr val="242021"/>
                </a:solidFill>
                <a:effectLst/>
                <a:latin typeface="TimesNewRomanPSMT"/>
              </a:rPr>
              <a:t>mounted in front</a:t>
            </a:r>
            <a:br>
              <a:rPr lang="en-US" sz="1800" b="1" i="0" dirty="0">
                <a:solidFill>
                  <a:srgbClr val="242021"/>
                </a:solidFill>
                <a:effectLst/>
                <a:latin typeface="TimesNewRomanPSMT"/>
              </a:rPr>
            </a:br>
            <a:r>
              <a:rPr lang="en-US" sz="1800" b="1" i="0" dirty="0">
                <a:solidFill>
                  <a:srgbClr val="242021"/>
                </a:solidFill>
                <a:effectLst/>
                <a:latin typeface="TimesNewRomanPSMT"/>
              </a:rPr>
              <a:t>of RFQ to shorten the beam</a:t>
            </a:r>
            <a:r>
              <a:rPr lang="en-US" sz="1800" b="0" i="0" dirty="0">
                <a:solidFill>
                  <a:srgbClr val="242021"/>
                </a:solidFill>
                <a:effectLst/>
                <a:latin typeface="TimesNewRomanPSMT"/>
              </a:rPr>
              <a:t> </a:t>
            </a:r>
            <a:r>
              <a:rPr lang="en-US" sz="1800" b="1" i="0" dirty="0">
                <a:solidFill>
                  <a:srgbClr val="242021"/>
                </a:solidFill>
                <a:effectLst/>
                <a:latin typeface="TimesNewRomanPSMT"/>
              </a:rPr>
              <a:t>pulse to 36 </a:t>
            </a:r>
            <a:r>
              <a:rPr lang="en-US" sz="1800" b="1" i="0" dirty="0">
                <a:solidFill>
                  <a:srgbClr val="242021"/>
                </a:solidFill>
                <a:effectLst/>
                <a:latin typeface="Symbol" panose="05050102010706020507" pitchFamily="18" charset="2"/>
              </a:rPr>
              <a:t>P</a:t>
            </a:r>
            <a:r>
              <a:rPr lang="en-US" sz="1800" b="1" i="0" dirty="0">
                <a:solidFill>
                  <a:srgbClr val="242021"/>
                </a:solidFill>
                <a:effectLst/>
                <a:latin typeface="TimesNewRomanPSMT"/>
              </a:rPr>
              <a:t>s</a:t>
            </a:r>
            <a:r>
              <a:rPr lang="en-US" sz="1800" b="0" i="0" dirty="0">
                <a:solidFill>
                  <a:srgbClr val="242021"/>
                </a:solidFill>
                <a:effectLst/>
                <a:latin typeface="TimesNewRomanPSMT"/>
              </a:rPr>
              <a:t>. This paper presents the status of the commissioning phases including first</a:t>
            </a:r>
            <a:br>
              <a:rPr lang="en-US" sz="1800" b="0" i="0" dirty="0">
                <a:solidFill>
                  <a:srgbClr val="242021"/>
                </a:solidFill>
                <a:effectLst/>
                <a:latin typeface="TimesNewRomanPSMT"/>
              </a:rPr>
            </a:br>
            <a:r>
              <a:rPr lang="en-US" sz="1800" b="0" i="0" dirty="0">
                <a:solidFill>
                  <a:srgbClr val="242021"/>
                </a:solidFill>
                <a:effectLst/>
                <a:latin typeface="TimesNewRomanPSMT"/>
              </a:rPr>
              <a:t>results of proton injector.</a:t>
            </a:r>
            <a:r>
              <a:rPr lang="en-US" dirty="0"/>
              <a:t> </a:t>
            </a:r>
            <a:br>
              <a:rPr lang="en-US" dirty="0"/>
            </a:br>
            <a:endParaRPr lang="en-US" b="0" i="0" dirty="0">
              <a:solidFill>
                <a:srgbClr val="555555"/>
              </a:solidFill>
              <a:effectLst/>
              <a:latin typeface="Roboto" panose="02000000000000000000" pitchFamily="2" charset="0"/>
            </a:endParaRPr>
          </a:p>
          <a:p>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4</a:t>
            </a:fld>
            <a:endParaRPr lang="en-US"/>
          </a:p>
        </p:txBody>
      </p:sp>
    </p:spTree>
    <p:extLst>
      <p:ext uri="{BB962C8B-B14F-4D97-AF65-F5344CB8AC3E}">
        <p14:creationId xmlns:p14="http://schemas.microsoft.com/office/powerpoint/2010/main" val="246746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a:t>
            </a:r>
            <a:r>
              <a:rPr lang="en-CA" baseline="0" dirty="0" smtClean="0"/>
              <a:t> here say that I optimize 2 frequency RFQ by changing shaper energy and gentle bunching section before acceleration section to get highest transmission and shorter length. By keeping the Kilpatrick factor lower than 1.8 for sparking reason in the cavity.</a:t>
            </a:r>
            <a:endParaRPr lang="en-CA" dirty="0"/>
          </a:p>
        </p:txBody>
      </p:sp>
      <p:sp>
        <p:nvSpPr>
          <p:cNvPr id="4" name="Slide Number Placeholder 3"/>
          <p:cNvSpPr>
            <a:spLocks noGrp="1"/>
          </p:cNvSpPr>
          <p:nvPr>
            <p:ph type="sldNum" sz="quarter" idx="10"/>
          </p:nvPr>
        </p:nvSpPr>
        <p:spPr/>
        <p:txBody>
          <a:bodyPr/>
          <a:lstStyle/>
          <a:p>
            <a:fld id="{96476310-DAD6-EE4F-ABB6-4124C82A7486}" type="slidenum">
              <a:rPr lang="en-US" smtClean="0"/>
              <a:t>5</a:t>
            </a:fld>
            <a:endParaRPr lang="en-US"/>
          </a:p>
        </p:txBody>
      </p:sp>
    </p:spTree>
    <p:extLst>
      <p:ext uri="{BB962C8B-B14F-4D97-AF65-F5344CB8AC3E}">
        <p14:creationId xmlns:p14="http://schemas.microsoft.com/office/powerpoint/2010/main" val="1978464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Linac-</a:t>
            </a:r>
            <a:r>
              <a:rPr lang="en-US" sz="1200" b="1" i="0" dirty="0">
                <a:effectLst/>
                <a:latin typeface="Calibri" panose="020F0502020204030204" pitchFamily="34" charset="0"/>
              </a:rPr>
              <a:t>Crossbar H-mode(</a:t>
            </a:r>
            <a:r>
              <a:rPr lang="en-US" sz="1200" b="1" dirty="0"/>
              <a:t>CH</a:t>
            </a:r>
            <a:r>
              <a:rPr lang="en-US" sz="1200" b="1" i="0" dirty="0">
                <a:effectLst/>
                <a:latin typeface="Calibri" panose="020F0502020204030204" pitchFamily="34" charset="0"/>
              </a:rPr>
              <a:t>) DTL</a:t>
            </a:r>
            <a:r>
              <a:rPr lang="en-US" sz="1200" b="1" dirty="0"/>
              <a:t> design in </a:t>
            </a:r>
            <a:r>
              <a:rPr lang="en-US" sz="1200" b="1" dirty="0" smtClean="0"/>
              <a:t>PARMILA</a:t>
            </a:r>
          </a:p>
          <a:p>
            <a:r>
              <a:rPr lang="en-US" sz="1200" b="1" dirty="0" smtClean="0"/>
              <a:t>don’t talk</a:t>
            </a:r>
            <a:r>
              <a:rPr lang="en-US" sz="1200" b="1" baseline="0" dirty="0" smtClean="0"/>
              <a:t> in detail of the MEBT in here. Just say we use Trace-3D</a:t>
            </a:r>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6</a:t>
            </a:fld>
            <a:endParaRPr lang="en-US"/>
          </a:p>
        </p:txBody>
      </p:sp>
    </p:spTree>
    <p:extLst>
      <p:ext uri="{BB962C8B-B14F-4D97-AF65-F5344CB8AC3E}">
        <p14:creationId xmlns:p14="http://schemas.microsoft.com/office/powerpoint/2010/main" val="702460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96476310-DAD6-EE4F-ABB6-4124C82A7486}" type="slidenum">
              <a:rPr lang="en-US" smtClean="0"/>
              <a:t>7</a:t>
            </a:fld>
            <a:endParaRPr lang="en-US"/>
          </a:p>
        </p:txBody>
      </p:sp>
    </p:spTree>
    <p:extLst>
      <p:ext uri="{BB962C8B-B14F-4D97-AF65-F5344CB8AC3E}">
        <p14:creationId xmlns:p14="http://schemas.microsoft.com/office/powerpoint/2010/main" val="309089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DTL gradients are chosen as a compromise between </a:t>
            </a:r>
            <a:r>
              <a:rPr lang="en-CA" b="1" dirty="0" smtClean="0"/>
              <a:t>overall length </a:t>
            </a:r>
            <a:r>
              <a:rPr lang="en-CA" dirty="0" smtClean="0"/>
              <a:t>and </a:t>
            </a:r>
            <a:r>
              <a:rPr lang="en-CA" b="1" dirty="0" err="1" smtClean="0"/>
              <a:t>rf</a:t>
            </a:r>
            <a:r>
              <a:rPr lang="en-CA" b="1" dirty="0" smtClean="0"/>
              <a:t> power </a:t>
            </a:r>
            <a:r>
              <a:rPr lang="en-CA" dirty="0" smtClean="0"/>
              <a:t>as the </a:t>
            </a:r>
            <a:r>
              <a:rPr lang="en-CA" b="1" dirty="0" err="1" smtClean="0"/>
              <a:t>rf</a:t>
            </a:r>
            <a:r>
              <a:rPr lang="en-CA" b="1" dirty="0" smtClean="0"/>
              <a:t> power loss</a:t>
            </a:r>
            <a:r>
              <a:rPr lang="en-CA" dirty="0" smtClean="0"/>
              <a:t> in the structure is inversely proportional to </a:t>
            </a:r>
            <a:r>
              <a:rPr lang="en-CA" b="1" dirty="0" smtClean="0"/>
              <a:t>length</a:t>
            </a:r>
            <a:r>
              <a:rPr lang="en-CA" dirty="0" smtClean="0"/>
              <a:t> for a </a:t>
            </a:r>
            <a:r>
              <a:rPr lang="en-CA" b="1" dirty="0" smtClean="0"/>
              <a:t>fixed voltage increase</a:t>
            </a:r>
            <a:r>
              <a:rPr lang="en-CA" dirty="0" smtClean="0"/>
              <a:t>. </a:t>
            </a:r>
            <a:endParaRPr lang="en-US" dirty="0"/>
          </a:p>
          <a:p>
            <a:r>
              <a:rPr lang="en-CA" dirty="0" smtClean="0"/>
              <a:t>The peak surface field on the structure (Kilpatrick factor) and power density also have to be considered. </a:t>
            </a:r>
            <a:r>
              <a:rPr lang="en-CA" b="1" dirty="0" smtClean="0"/>
              <a:t>Given that this is a pulsed </a:t>
            </a:r>
            <a:r>
              <a:rPr lang="en-CA" b="1" dirty="0" err="1" smtClean="0"/>
              <a:t>linac</a:t>
            </a:r>
            <a:r>
              <a:rPr lang="en-CA" b="1" dirty="0" smtClean="0"/>
              <a:t> power density will typically not be an issue for safe Kilpatrick values in the range of ~1.8Kilpatrick. </a:t>
            </a:r>
            <a:endParaRPr lang="en-US" b="1" dirty="0"/>
          </a:p>
        </p:txBody>
      </p:sp>
      <p:sp>
        <p:nvSpPr>
          <p:cNvPr id="4" name="Slide Number Placeholder 3"/>
          <p:cNvSpPr>
            <a:spLocks noGrp="1"/>
          </p:cNvSpPr>
          <p:nvPr>
            <p:ph type="sldNum" sz="quarter" idx="5"/>
          </p:nvPr>
        </p:nvSpPr>
        <p:spPr/>
        <p:txBody>
          <a:bodyPr/>
          <a:lstStyle/>
          <a:p>
            <a:fld id="{D932B962-87E7-4B6B-8288-006AB966D7B0}" type="slidenum">
              <a:rPr lang="en-US" smtClean="0"/>
              <a:t>8</a:t>
            </a:fld>
            <a:endParaRPr lang="en-US"/>
          </a:p>
        </p:txBody>
      </p:sp>
    </p:spTree>
    <p:extLst>
      <p:ext uri="{BB962C8B-B14F-4D97-AF65-F5344CB8AC3E}">
        <p14:creationId xmlns:p14="http://schemas.microsoft.com/office/powerpoint/2010/main" val="31120996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Marco said </a:t>
            </a:r>
            <a:r>
              <a:rPr lang="en-US" sz="1200" b="1" dirty="0">
                <a:highlight>
                  <a:srgbClr val="FFFF00"/>
                </a:highlight>
              </a:rPr>
              <a:t>: INTRODUCE ACCELLERATE AND FOCUS THE BEAM </a:t>
            </a:r>
            <a:endParaRPr lang="en-US" b="1" dirty="0"/>
          </a:p>
          <a:p>
            <a:r>
              <a:rPr lang="en-US" dirty="0"/>
              <a:t>Give </a:t>
            </a:r>
            <a:r>
              <a:rPr lang="en-US" b="1" dirty="0"/>
              <a:t>basics of the accelerating particles. Say we need to accelerate and focus the beam in here we have </a:t>
            </a:r>
            <a:r>
              <a:rPr lang="en-US" b="1" dirty="0" err="1"/>
              <a:t>Alvrez</a:t>
            </a:r>
            <a:r>
              <a:rPr lang="en-US" b="1" dirty="0"/>
              <a:t> to get a transverse focusing by </a:t>
            </a:r>
            <a:r>
              <a:rPr lang="en-US" b="1" dirty="0" err="1"/>
              <a:t>inclusing</a:t>
            </a:r>
            <a:r>
              <a:rPr lang="en-US" b="1" dirty="0"/>
              <a:t> PMQ in the tanks, in a </a:t>
            </a:r>
            <a:r>
              <a:rPr lang="en-US" b="1" dirty="0" smtClean="0"/>
              <a:t>FODO</a:t>
            </a:r>
            <a:r>
              <a:rPr lang="en-US" b="1" baseline="0" dirty="0" smtClean="0"/>
              <a:t> </a:t>
            </a:r>
            <a:r>
              <a:rPr lang="en-US" b="1" dirty="0" smtClean="0"/>
              <a:t>Rectangular </a:t>
            </a:r>
            <a:r>
              <a:rPr lang="en-US" b="1" dirty="0"/>
              <a:t>shapes shows Quadrupoles</a:t>
            </a:r>
            <a:r>
              <a:rPr lang="en-US" dirty="0"/>
              <a:t>. </a:t>
            </a:r>
          </a:p>
          <a:p>
            <a:r>
              <a:rPr lang="en-US" sz="1800" b="0" i="0" dirty="0">
                <a:solidFill>
                  <a:srgbClr val="000000"/>
                </a:solidFill>
                <a:effectLst/>
                <a:latin typeface="Calibri" panose="020F0502020204030204" pitchFamily="34" charset="0"/>
              </a:rPr>
              <a:t>Between the Alvarez DTL drift tubes on axis</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electric fields are created between tubes</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ArialMT"/>
              </a:rPr>
              <a:t>• </a:t>
            </a:r>
            <a:r>
              <a:rPr lang="en-US" sz="1800" b="1" i="0" dirty="0">
                <a:solidFill>
                  <a:srgbClr val="000000"/>
                </a:solidFill>
                <a:effectLst/>
                <a:latin typeface="Calibri" panose="020F0502020204030204" pitchFamily="34" charset="0"/>
              </a:rPr>
              <a:t>A negative synchronous phase is used for</a:t>
            </a:r>
            <a:br>
              <a:rPr lang="en-US" sz="1800" b="1" i="0" dirty="0">
                <a:solidFill>
                  <a:srgbClr val="000000"/>
                </a:solidFill>
                <a:effectLst/>
                <a:latin typeface="Calibri" panose="020F0502020204030204" pitchFamily="34" charset="0"/>
              </a:rPr>
            </a:br>
            <a:r>
              <a:rPr lang="en-US" sz="1800" b="1" i="0" dirty="0">
                <a:solidFill>
                  <a:srgbClr val="000000"/>
                </a:solidFill>
                <a:effectLst/>
                <a:latin typeface="Calibri" panose="020F0502020204030204" pitchFamily="34" charset="0"/>
              </a:rPr>
              <a:t>longitudinal stability</a:t>
            </a:r>
            <a:br>
              <a:rPr lang="en-US" sz="1800" b="1" i="0" dirty="0">
                <a:solidFill>
                  <a:srgbClr val="000000"/>
                </a:solidFill>
                <a:effectLst/>
                <a:latin typeface="Calibri" panose="020F0502020204030204" pitchFamily="34" charset="0"/>
              </a:rPr>
            </a:br>
            <a:r>
              <a:rPr lang="en-US" sz="1800" b="0" i="0" dirty="0">
                <a:solidFill>
                  <a:srgbClr val="000000"/>
                </a:solidFill>
                <a:effectLst/>
                <a:latin typeface="ArialMT"/>
              </a:rPr>
              <a:t>• </a:t>
            </a:r>
            <a:r>
              <a:rPr lang="en-US" sz="1800" b="0" i="0" dirty="0">
                <a:solidFill>
                  <a:srgbClr val="000000"/>
                </a:solidFill>
                <a:effectLst/>
                <a:latin typeface="Calibri" panose="020F0502020204030204" pitchFamily="34" charset="0"/>
              </a:rPr>
              <a:t>Rf defocusing is counteracted by Magnetic</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quadrupoles built inside each tube to provide</a:t>
            </a:r>
            <a:br>
              <a:rPr lang="en-US" sz="1800" b="0" i="0" dirty="0">
                <a:solidFill>
                  <a:srgbClr val="000000"/>
                </a:solidFill>
                <a:effectLst/>
                <a:latin typeface="Calibri" panose="020F0502020204030204" pitchFamily="34" charset="0"/>
              </a:rPr>
            </a:br>
            <a:r>
              <a:rPr lang="en-US" sz="1800" b="1" i="0" dirty="0">
                <a:solidFill>
                  <a:srgbClr val="000000"/>
                </a:solidFill>
                <a:effectLst/>
                <a:latin typeface="Calibri" panose="020F0502020204030204" pitchFamily="34" charset="0"/>
              </a:rPr>
              <a:t>strong transverse </a:t>
            </a:r>
            <a:r>
              <a:rPr lang="en-US" sz="1800" b="1" i="0" dirty="0" err="1">
                <a:solidFill>
                  <a:srgbClr val="000000"/>
                </a:solidFill>
                <a:effectLst/>
                <a:latin typeface="Calibri" panose="020F0502020204030204" pitchFamily="34" charset="0"/>
              </a:rPr>
              <a:t>focussing</a:t>
            </a:r>
            <a:r>
              <a:rPr lang="en-US" b="1" dirty="0"/>
              <a:t> </a:t>
            </a:r>
            <a:r>
              <a:rPr lang="en-US" dirty="0"/>
              <a:t/>
            </a:r>
            <a:br>
              <a:rPr lang="en-US" dirty="0"/>
            </a:br>
            <a:r>
              <a:rPr lang="en-US" sz="1800" b="0" i="0" dirty="0">
                <a:solidFill>
                  <a:srgbClr val="000000"/>
                </a:solidFill>
                <a:effectLst/>
                <a:latin typeface="Calibri" panose="020F0502020204030204" pitchFamily="34" charset="0"/>
              </a:rPr>
              <a:t>Where </a:t>
            </a:r>
            <a:r>
              <a:rPr lang="en-US" sz="1800" b="0" i="1" dirty="0">
                <a:solidFill>
                  <a:srgbClr val="000000"/>
                </a:solidFill>
                <a:effectLst/>
                <a:latin typeface="Calibri-Italic"/>
              </a:rPr>
              <a:t>I</a:t>
            </a:r>
            <a:br>
              <a:rPr lang="en-US" sz="1800" b="0" i="1" dirty="0">
                <a:solidFill>
                  <a:srgbClr val="000000"/>
                </a:solidFill>
                <a:effectLst/>
                <a:latin typeface="Calibri-Italic"/>
              </a:rPr>
            </a:br>
            <a:r>
              <a:rPr lang="en-US" sz="1800" b="0" i="1" dirty="0">
                <a:solidFill>
                  <a:srgbClr val="000000"/>
                </a:solidFill>
                <a:effectLst/>
                <a:latin typeface="Calibri-Italic"/>
              </a:rPr>
              <a:t>o </a:t>
            </a:r>
            <a:r>
              <a:rPr lang="en-US" sz="1800" b="0" i="0" dirty="0">
                <a:solidFill>
                  <a:srgbClr val="000000"/>
                </a:solidFill>
                <a:effectLst/>
                <a:latin typeface="Calibri" panose="020F0502020204030204" pitchFamily="34" charset="0"/>
              </a:rPr>
              <a:t>is the modified Bessel function of the first kind</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 Typically try to limit </a:t>
            </a:r>
            <a:r>
              <a:rPr lang="en-US" sz="1800" b="1" i="0" dirty="0">
                <a:solidFill>
                  <a:srgbClr val="000000"/>
                </a:solidFill>
                <a:effectLst/>
                <a:latin typeface="Calibri" panose="020F0502020204030204" pitchFamily="34" charset="0"/>
              </a:rPr>
              <a:t>a/g&lt;0.7 for reasonable efficiency</a:t>
            </a:r>
            <a:r>
              <a:rPr lang="en-US" b="1" dirty="0"/>
              <a:t> </a:t>
            </a: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D932B962-87E7-4B6B-8288-006AB966D7B0}" type="slidenum">
              <a:rPr lang="en-US" smtClean="0"/>
              <a:t>9</a:t>
            </a:fld>
            <a:endParaRPr lang="en-US"/>
          </a:p>
        </p:txBody>
      </p:sp>
    </p:spTree>
    <p:extLst>
      <p:ext uri="{BB962C8B-B14F-4D97-AF65-F5344CB8AC3E}">
        <p14:creationId xmlns:p14="http://schemas.microsoft.com/office/powerpoint/2010/main" val="3659862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70000" y="6346960"/>
            <a:ext cx="2743200" cy="365125"/>
          </a:xfrm>
          <a:prstGeom prst="rect">
            <a:avLst/>
          </a:prstGeom>
        </p:spPr>
        <p:txBody>
          <a:bodyPr/>
          <a:lstStyle>
            <a:lvl1pPr>
              <a:defRPr sz="900" b="0" i="1">
                <a:solidFill>
                  <a:srgbClr val="00B0F0"/>
                </a:solidFill>
                <a:latin typeface="Arial" charset="0"/>
                <a:ea typeface="Arial" charset="0"/>
                <a:cs typeface="Arial" charset="0"/>
              </a:defRPr>
            </a:lvl1pPr>
          </a:lstStyle>
          <a:p>
            <a:fld id="{6F1F7163-1D8C-4EBA-8C35-5E7133EE49F8}" type="datetime1">
              <a:rPr lang="en-CA" smtClean="0"/>
              <a:t>27/02/2025</a:t>
            </a:fld>
            <a:endParaRPr lang="en-US" dirty="0"/>
          </a:p>
        </p:txBody>
      </p:sp>
      <p:cxnSp>
        <p:nvCxnSpPr>
          <p:cNvPr id="14" name="Straight Connector 13"/>
          <p:cNvCxnSpPr/>
          <p:nvPr userDrawn="1"/>
        </p:nvCxnSpPr>
        <p:spPr>
          <a:xfrm>
            <a:off x="1270000" y="4906619"/>
            <a:ext cx="10083800" cy="0"/>
          </a:xfrm>
          <a:prstGeom prst="line">
            <a:avLst/>
          </a:prstGeom>
          <a:ln w="19050">
            <a:solidFill>
              <a:srgbClr val="00B0F0"/>
            </a:solidFill>
          </a:ln>
        </p:spPr>
        <p:style>
          <a:lnRef idx="1">
            <a:schemeClr val="accent6"/>
          </a:lnRef>
          <a:fillRef idx="0">
            <a:schemeClr val="accent6"/>
          </a:fillRef>
          <a:effectRef idx="0">
            <a:schemeClr val="accent6"/>
          </a:effectRef>
          <a:fontRef idx="minor">
            <a:schemeClr val="tx1"/>
          </a:fontRef>
        </p:style>
      </p:cxnSp>
      <p:sp>
        <p:nvSpPr>
          <p:cNvPr id="3" name="Content Placeholder 2"/>
          <p:cNvSpPr>
            <a:spLocks noGrp="1"/>
          </p:cNvSpPr>
          <p:nvPr>
            <p:ph sz="quarter" idx="15" hasCustomPrompt="1"/>
          </p:nvPr>
        </p:nvSpPr>
        <p:spPr>
          <a:xfrm>
            <a:off x="1270000" y="1641818"/>
            <a:ext cx="10083800" cy="3010041"/>
          </a:xfrm>
          <a:prstGeom prst="rect">
            <a:avLst/>
          </a:prstGeom>
        </p:spPr>
        <p:txBody>
          <a:bodyPr/>
          <a:lstStyle>
            <a:lvl1pPr marL="0" indent="0">
              <a:lnSpc>
                <a:spcPct val="100000"/>
              </a:lnSpc>
              <a:buNone/>
              <a:defRPr sz="3200" b="0" i="0" baseline="0">
                <a:solidFill>
                  <a:srgbClr val="00B0F0"/>
                </a:solidFill>
                <a:latin typeface="Arial" charset="0"/>
                <a:ea typeface="Arial" charset="0"/>
                <a:cs typeface="Arial" charset="0"/>
              </a:defRPr>
            </a:lvl1pPr>
            <a:lvl2pPr marL="457200" indent="0">
              <a:buNone/>
              <a:defRPr sz="3000" b="1" i="0">
                <a:solidFill>
                  <a:srgbClr val="0096FF"/>
                </a:solidFill>
                <a:latin typeface="Arial Black" charset="0"/>
                <a:ea typeface="Arial Black" charset="0"/>
                <a:cs typeface="Arial Black" charset="0"/>
              </a:defRPr>
            </a:lvl2pPr>
            <a:lvl3pPr marL="914400" indent="0">
              <a:buNone/>
              <a:defRPr sz="3000" b="1" i="0">
                <a:solidFill>
                  <a:srgbClr val="0096FF"/>
                </a:solidFill>
                <a:latin typeface="Arial Black" charset="0"/>
                <a:ea typeface="Arial Black" charset="0"/>
                <a:cs typeface="Arial Black" charset="0"/>
              </a:defRPr>
            </a:lvl3pPr>
            <a:lvl4pPr marL="1371600" indent="0">
              <a:buNone/>
              <a:defRPr sz="3000" b="1" i="0">
                <a:solidFill>
                  <a:srgbClr val="0096FF"/>
                </a:solidFill>
                <a:latin typeface="Arial Black" charset="0"/>
                <a:ea typeface="Arial Black" charset="0"/>
                <a:cs typeface="Arial Black" charset="0"/>
              </a:defRPr>
            </a:lvl4pPr>
            <a:lvl5pPr marL="1828800" indent="0">
              <a:buNone/>
              <a:defRPr sz="3000" b="1" i="0">
                <a:solidFill>
                  <a:srgbClr val="0096FF"/>
                </a:solidFill>
                <a:latin typeface="Arial Black" charset="0"/>
                <a:ea typeface="Arial Black" charset="0"/>
                <a:cs typeface="Arial Black" charset="0"/>
              </a:defRPr>
            </a:lvl5pPr>
          </a:lstStyle>
          <a:p>
            <a:pPr lvl="0"/>
            <a:r>
              <a:rPr lang="en-US" dirty="0"/>
              <a:t>Presentation Title. Arial Regular 32pt</a:t>
            </a:r>
          </a:p>
        </p:txBody>
      </p:sp>
      <p:sp>
        <p:nvSpPr>
          <p:cNvPr id="20"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0" name="Content Placeholder 7"/>
          <p:cNvSpPr>
            <a:spLocks noGrp="1"/>
          </p:cNvSpPr>
          <p:nvPr>
            <p:ph sz="quarter" idx="17" hasCustomPrompt="1"/>
          </p:nvPr>
        </p:nvSpPr>
        <p:spPr>
          <a:xfrm>
            <a:off x="1270000" y="5110646"/>
            <a:ext cx="10083800" cy="742466"/>
          </a:xfrm>
          <a:prstGeom prst="rect">
            <a:avLst/>
          </a:prstGeom>
          <a:noFill/>
        </p:spPr>
        <p:txBody>
          <a:bodyPr/>
          <a:lstStyle>
            <a:lvl1pPr marL="0" indent="0">
              <a:buNone/>
              <a:defRPr sz="1600" b="0" i="0">
                <a:solidFill>
                  <a:srgbClr val="00B0F0"/>
                </a:solidFill>
                <a:latin typeface="Arial" charset="0"/>
                <a:ea typeface="Arial" charset="0"/>
                <a:cs typeface="Arial" charset="0"/>
              </a:defRPr>
            </a:lvl1pPr>
            <a:lvl2pPr marL="457200" indent="0">
              <a:buNone/>
              <a:defRPr sz="2400" b="0" i="0">
                <a:solidFill>
                  <a:srgbClr val="0096FF"/>
                </a:solidFill>
                <a:latin typeface="Arial" charset="0"/>
                <a:ea typeface="Arial" charset="0"/>
                <a:cs typeface="Arial" charset="0"/>
              </a:defRPr>
            </a:lvl2pPr>
            <a:lvl3pPr marL="914400" indent="0">
              <a:buNone/>
              <a:defRPr sz="2400" b="0" i="0">
                <a:solidFill>
                  <a:srgbClr val="0096FF"/>
                </a:solidFill>
                <a:latin typeface="Arial" charset="0"/>
                <a:ea typeface="Arial" charset="0"/>
                <a:cs typeface="Arial" charset="0"/>
              </a:defRPr>
            </a:lvl3pPr>
            <a:lvl4pPr marL="1371600" indent="0">
              <a:buNone/>
              <a:defRPr sz="2400" b="0" i="0">
                <a:solidFill>
                  <a:srgbClr val="0096FF"/>
                </a:solidFill>
                <a:latin typeface="Arial" charset="0"/>
                <a:ea typeface="Arial" charset="0"/>
                <a:cs typeface="Arial" charset="0"/>
              </a:defRPr>
            </a:lvl4pPr>
            <a:lvl5pPr marL="1828800" indent="0">
              <a:buNone/>
              <a:defRPr sz="2400" b="0" i="0">
                <a:solidFill>
                  <a:srgbClr val="0096FF"/>
                </a:solidFill>
                <a:latin typeface="Arial" charset="0"/>
                <a:ea typeface="Arial" charset="0"/>
                <a:cs typeface="Arial" charset="0"/>
              </a:defRPr>
            </a:lvl5pPr>
          </a:lstStyle>
          <a:p>
            <a:pPr lvl="0"/>
            <a:r>
              <a:rPr lang="en-US" dirty="0"/>
              <a:t>Presentation Subtitle-Arial Regular 16-Title Case</a:t>
            </a:r>
          </a:p>
          <a:p>
            <a:pPr lvl="0"/>
            <a:endParaRPr lang="en-US" dirty="0"/>
          </a:p>
        </p:txBody>
      </p:sp>
      <p:sp>
        <p:nvSpPr>
          <p:cNvPr id="11"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
        <p:nvSpPr>
          <p:cNvPr id="5" name="Rectangle 4"/>
          <p:cNvSpPr/>
          <p:nvPr userDrawn="1"/>
        </p:nvSpPr>
        <p:spPr>
          <a:xfrm>
            <a:off x="0" y="-11408"/>
            <a:ext cx="12192000" cy="1034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8278" y="313154"/>
            <a:ext cx="1783444" cy="324830"/>
          </a:xfrm>
          <a:prstGeom prst="rect">
            <a:avLst/>
          </a:prstGeom>
        </p:spPr>
      </p:pic>
    </p:spTree>
    <p:extLst>
      <p:ext uri="{BB962C8B-B14F-4D97-AF65-F5344CB8AC3E}">
        <p14:creationId xmlns:p14="http://schemas.microsoft.com/office/powerpoint/2010/main" val="15509320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1097280" y="6459785"/>
            <a:ext cx="2472271" cy="365125"/>
          </a:xfrm>
          <a:prstGeom prst="rect">
            <a:avLst/>
          </a:prstGeom>
        </p:spPr>
        <p:txBody>
          <a:bodyPr/>
          <a:lstStyle/>
          <a:p>
            <a:fld id="{12FE3830-4A65-463E-8539-C20D93BF3192}" type="datetime1">
              <a:rPr lang="en-CA" smtClean="0">
                <a:solidFill>
                  <a:prstClr val="black">
                    <a:tint val="75000"/>
                  </a:prstClr>
                </a:solidFill>
              </a:rPr>
              <a:t>27/02/2025</a:t>
            </a:fld>
            <a:endParaRPr lang="en-US">
              <a:solidFill>
                <a:prstClr val="black">
                  <a:tint val="75000"/>
                </a:prstClr>
              </a:solidFill>
            </a:endParaRPr>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CA" dirty="0" smtClean="0">
                <a:solidFill>
                  <a:prstClr val="black">
                    <a:tint val="75000"/>
                  </a:prstClr>
                </a:solidFill>
              </a:rPr>
              <a:t>Design Considerations for a Proton Linac for a Compact Accelerator Based Neutron Source (CANS) for Canada     M.Abbaslou  Feb.27, 2025  </a:t>
            </a:r>
            <a:endParaRPr lang="en-US" dirty="0">
              <a:solidFill>
                <a:prstClr val="black">
                  <a:tint val="75000"/>
                </a:prstClr>
              </a:solidFill>
            </a:endParaRPr>
          </a:p>
        </p:txBody>
      </p:sp>
      <p:sp>
        <p:nvSpPr>
          <p:cNvPr id="5" name="Slide Number Placeholder 4"/>
          <p:cNvSpPr>
            <a:spLocks noGrp="1"/>
          </p:cNvSpPr>
          <p:nvPr>
            <p:ph type="sldNum" sz="quarter" idx="12"/>
          </p:nvPr>
        </p:nvSpPr>
        <p:spPr>
          <a:xfrm>
            <a:off x="9900458" y="6459785"/>
            <a:ext cx="1312025" cy="365125"/>
          </a:xfrm>
          <a:prstGeom prst="rect">
            <a:avLst/>
          </a:prstGeom>
        </p:spPr>
        <p:txBody>
          <a:bodyPr/>
          <a:lstStyle/>
          <a:p>
            <a:fld id="{E47BC17E-C2C3-47FD-B0E5-CFA42695A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878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1763480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a:t>Author’s Full Name</a:t>
            </a:r>
          </a:p>
        </p:txBody>
      </p:sp>
    </p:spTree>
    <p:extLst>
      <p:ext uri="{BB962C8B-B14F-4D97-AF65-F5344CB8AC3E}">
        <p14:creationId xmlns:p14="http://schemas.microsoft.com/office/powerpoint/2010/main" val="3826346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gradFill>
          <a:gsLst>
            <a:gs pos="0">
              <a:schemeClr val="bg1"/>
            </a:gs>
            <a:gs pos="56000">
              <a:schemeClr val="bg1">
                <a:lumMod val="95000"/>
              </a:schemeClr>
            </a:gs>
            <a:gs pos="100000">
              <a:schemeClr val="accent1">
                <a:lumMod val="20000"/>
                <a:lumOff val="80000"/>
              </a:schemeClr>
            </a:gs>
          </a:gsLst>
          <a:lin ang="162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CDDBEB-7AC9-4967-9D7D-2246E9D1CE80}"/>
              </a:ext>
            </a:extLst>
          </p:cNvPr>
          <p:cNvSpPr>
            <a:spLocks noGrp="1"/>
          </p:cNvSpPr>
          <p:nvPr>
            <p:ph type="ctrTitle"/>
          </p:nvPr>
        </p:nvSpPr>
        <p:spPr>
          <a:xfrm>
            <a:off x="722141" y="621792"/>
            <a:ext cx="11122856" cy="2807208"/>
          </a:xfrm>
          <a:prstGeom prst="rect">
            <a:avLst/>
          </a:prstGeom>
          <a:noFill/>
          <a:ln>
            <a:noFill/>
          </a:ln>
        </p:spPr>
        <p:txBody>
          <a:bodyPr anchor="ctr" anchorCtr="0">
            <a:normAutofit/>
          </a:bodyPr>
          <a:lstStyle>
            <a:lvl1pPr algn="ctr">
              <a:defRPr sz="3600">
                <a:solidFill>
                  <a:srgbClr val="0A0A6A"/>
                </a:solidFill>
              </a:defRPr>
            </a:lvl1pPr>
          </a:lstStyle>
          <a:p>
            <a:r>
              <a:rPr lang="en-US"/>
              <a:t>Click to edit Master title style</a:t>
            </a:r>
            <a:endParaRPr lang="en-CA"/>
          </a:p>
        </p:txBody>
      </p:sp>
      <p:sp>
        <p:nvSpPr>
          <p:cNvPr id="3" name="Subtitle 2">
            <a:extLst>
              <a:ext uri="{FF2B5EF4-FFF2-40B4-BE49-F238E27FC236}">
                <a16:creationId xmlns="" xmlns:a16="http://schemas.microsoft.com/office/drawing/2014/main" id="{D4645C36-5C1E-4EB4-9580-A57684A5A19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 xmlns:a16="http://schemas.microsoft.com/office/drawing/2014/main" id="{D7FE6EC0-45C2-4877-BC0B-417783ABAE06}"/>
              </a:ext>
            </a:extLst>
          </p:cNvPr>
          <p:cNvSpPr>
            <a:spLocks noGrp="1"/>
          </p:cNvSpPr>
          <p:nvPr>
            <p:ph type="dt" sz="half" idx="10"/>
          </p:nvPr>
        </p:nvSpPr>
        <p:spPr>
          <a:xfrm>
            <a:off x="838200" y="6356350"/>
            <a:ext cx="2743200" cy="365125"/>
          </a:xfrm>
          <a:prstGeom prst="rect">
            <a:avLst/>
          </a:prstGeom>
        </p:spPr>
        <p:txBody>
          <a:bodyPr/>
          <a:lstStyle/>
          <a:p>
            <a:fld id="{240D219C-67D9-45D7-BFA9-9EFA9EFD1D63}" type="datetime1">
              <a:rPr lang="en-CA" smtClean="0"/>
              <a:t>27/02/2025</a:t>
            </a:fld>
            <a:endParaRPr lang="en-CA"/>
          </a:p>
        </p:txBody>
      </p:sp>
      <p:sp>
        <p:nvSpPr>
          <p:cNvPr id="5" name="Footer Placeholder 4">
            <a:extLst>
              <a:ext uri="{FF2B5EF4-FFF2-40B4-BE49-F238E27FC236}">
                <a16:creationId xmlns="" xmlns:a16="http://schemas.microsoft.com/office/drawing/2014/main" id="{D20F990C-DB23-4C8F-B660-054D8CE62CDD}"/>
              </a:ext>
            </a:extLst>
          </p:cNvPr>
          <p:cNvSpPr>
            <a:spLocks noGrp="1"/>
          </p:cNvSpPr>
          <p:nvPr>
            <p:ph type="ftr" sz="quarter" idx="11"/>
          </p:nvPr>
        </p:nvSpPr>
        <p:spPr>
          <a:xfrm>
            <a:off x="4038600" y="6356350"/>
            <a:ext cx="4114800" cy="365125"/>
          </a:xfrm>
          <a:prstGeom prst="rect">
            <a:avLst/>
          </a:prstGeom>
        </p:spPr>
        <p:txBody>
          <a:bodyPr/>
          <a:lstStyle/>
          <a:p>
            <a:r>
              <a:rPr lang="en-CA" dirty="0" smtClean="0"/>
              <a:t>Design Considerations for a Proton Linac for a Compact Accelerator Based Neutron Source (CANS) for Canada     M.Abbaslou  Feb.27, 2025  </a:t>
            </a:r>
            <a:endParaRPr lang="en-CA" dirty="0"/>
          </a:p>
        </p:txBody>
      </p:sp>
      <p:sp>
        <p:nvSpPr>
          <p:cNvPr id="6" name="Slide Number Placeholder 5">
            <a:extLst>
              <a:ext uri="{FF2B5EF4-FFF2-40B4-BE49-F238E27FC236}">
                <a16:creationId xmlns="" xmlns:a16="http://schemas.microsoft.com/office/drawing/2014/main" id="{75541DC2-ED0B-487E-817E-D5714F6F661A}"/>
              </a:ext>
            </a:extLst>
          </p:cNvPr>
          <p:cNvSpPr>
            <a:spLocks noGrp="1"/>
          </p:cNvSpPr>
          <p:nvPr>
            <p:ph type="sldNum" sz="quarter" idx="12"/>
          </p:nvPr>
        </p:nvSpPr>
        <p:spPr>
          <a:xfrm>
            <a:off x="8610600" y="6356350"/>
            <a:ext cx="2743200" cy="365125"/>
          </a:xfrm>
          <a:prstGeom prst="rect">
            <a:avLst/>
          </a:prstGeom>
        </p:spPr>
        <p:txBody>
          <a:bodyPr/>
          <a:lstStyle/>
          <a:p>
            <a:fld id="{619AF805-5BA5-4DB3-B527-8B8CE3BE6CB9}" type="slidenum">
              <a:rPr lang="en-CA" smtClean="0"/>
              <a:t>‹#›</a:t>
            </a:fld>
            <a:endParaRPr lang="en-CA"/>
          </a:p>
        </p:txBody>
      </p:sp>
    </p:spTree>
    <p:extLst>
      <p:ext uri="{BB962C8B-B14F-4D97-AF65-F5344CB8AC3E}">
        <p14:creationId xmlns:p14="http://schemas.microsoft.com/office/powerpoint/2010/main" val="75401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4DCEAE4-B2E9-FDFD-BE1A-CB10E7D4F5FB}"/>
              </a:ext>
            </a:extLst>
          </p:cNvPr>
          <p:cNvSpPr>
            <a:spLocks noGrp="1"/>
          </p:cNvSpPr>
          <p:nvPr>
            <p:ph type="dt" sz="half" idx="10"/>
          </p:nvPr>
        </p:nvSpPr>
        <p:spPr>
          <a:xfrm>
            <a:off x="838200" y="6356350"/>
            <a:ext cx="2743200" cy="365125"/>
          </a:xfrm>
          <a:prstGeom prst="rect">
            <a:avLst/>
          </a:prstGeom>
        </p:spPr>
        <p:txBody>
          <a:bodyPr/>
          <a:lstStyle/>
          <a:p>
            <a:fld id="{B5EB3279-DC4B-474F-AF4C-3A7C4EA28964}" type="datetimeFigureOut">
              <a:rPr lang="en-CA" smtClean="0"/>
              <a:t>27/02/2025</a:t>
            </a:fld>
            <a:endParaRPr lang="en-CA"/>
          </a:p>
        </p:txBody>
      </p:sp>
      <p:sp>
        <p:nvSpPr>
          <p:cNvPr id="3" name="Footer Placeholder 2">
            <a:extLst>
              <a:ext uri="{FF2B5EF4-FFF2-40B4-BE49-F238E27FC236}">
                <a16:creationId xmlns="" xmlns:a16="http://schemas.microsoft.com/office/drawing/2014/main" id="{7E4FC667-0E17-52E1-04CF-D99E30EF5049}"/>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 xmlns:a16="http://schemas.microsoft.com/office/drawing/2014/main" id="{13D426E1-769B-3402-E77E-2A88F23FE651}"/>
              </a:ext>
            </a:extLst>
          </p:cNvPr>
          <p:cNvSpPr>
            <a:spLocks noGrp="1"/>
          </p:cNvSpPr>
          <p:nvPr>
            <p:ph type="sldNum" sz="quarter" idx="12"/>
          </p:nvPr>
        </p:nvSpPr>
        <p:spPr>
          <a:xfrm>
            <a:off x="8610600" y="6356350"/>
            <a:ext cx="2743200" cy="365125"/>
          </a:xfrm>
          <a:prstGeom prst="rect">
            <a:avLst/>
          </a:prstGeom>
        </p:spPr>
        <p:txBody>
          <a:bodyPr/>
          <a:lstStyle/>
          <a:p>
            <a:fld id="{28277BF9-658C-459E-A6D1-C6F336874F54}" type="slidenum">
              <a:rPr lang="en-CA" smtClean="0"/>
              <a:t>‹#›</a:t>
            </a:fld>
            <a:endParaRPr lang="en-CA"/>
          </a:p>
        </p:txBody>
      </p:sp>
    </p:spTree>
    <p:extLst>
      <p:ext uri="{BB962C8B-B14F-4D97-AF65-F5344CB8AC3E}">
        <p14:creationId xmlns:p14="http://schemas.microsoft.com/office/powerpoint/2010/main" val="2800400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11"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5"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17941832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35869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3557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8" name="Text Placeholder 8"/>
          <p:cNvSpPr>
            <a:spLocks noGrp="1"/>
          </p:cNvSpPr>
          <p:nvPr>
            <p:ph type="body" sz="quarter" idx="23" hasCustomPrompt="1"/>
          </p:nvPr>
        </p:nvSpPr>
        <p:spPr>
          <a:xfrm>
            <a:off x="822325" y="6469063"/>
            <a:ext cx="2795518"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Information Source-Arial Italic 9-Cyan Blue</a:t>
            </a:r>
          </a:p>
        </p:txBody>
      </p:sp>
      <p:sp>
        <p:nvSpPr>
          <p:cNvPr id="12"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8" name="Content Placeholder 16"/>
          <p:cNvSpPr>
            <a:spLocks noGrp="1"/>
          </p:cNvSpPr>
          <p:nvPr>
            <p:ph sz="quarter" idx="32"/>
          </p:nvPr>
        </p:nvSpPr>
        <p:spPr>
          <a:xfrm>
            <a:off x="9123108" y="1590784"/>
            <a:ext cx="2387539" cy="4652855"/>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Content Placeholder 16"/>
          <p:cNvSpPr>
            <a:spLocks noGrp="1"/>
          </p:cNvSpPr>
          <p:nvPr>
            <p:ph sz="quarter" idx="34"/>
          </p:nvPr>
        </p:nvSpPr>
        <p:spPr>
          <a:xfrm>
            <a:off x="6346062" y="3730001"/>
            <a:ext cx="2387539" cy="2513638"/>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6" name="Text Placeholder 4"/>
          <p:cNvSpPr>
            <a:spLocks noGrp="1"/>
          </p:cNvSpPr>
          <p:nvPr>
            <p:ph type="body" sz="quarter" idx="38" hasCustomPrompt="1"/>
          </p:nvPr>
        </p:nvSpPr>
        <p:spPr>
          <a:xfrm>
            <a:off x="3598511" y="1590783"/>
            <a:ext cx="2387539" cy="916319"/>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Section Title—Arial Bold 20-Cyan Blue</a:t>
            </a:r>
          </a:p>
        </p:txBody>
      </p:sp>
      <p:sp>
        <p:nvSpPr>
          <p:cNvPr id="25" name="Text Placeholder 3"/>
          <p:cNvSpPr>
            <a:spLocks noGrp="1"/>
          </p:cNvSpPr>
          <p:nvPr>
            <p:ph type="body" sz="quarter" idx="29" hasCustomPrompt="1"/>
          </p:nvPr>
        </p:nvSpPr>
        <p:spPr>
          <a:xfrm>
            <a:off x="3598511" y="2732526"/>
            <a:ext cx="2387539" cy="351111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a:p>
            <a:pPr lvl="0"/>
            <a:r>
              <a:rPr lang="en-US" dirty="0"/>
              <a:t>Type can get bigger, but no smaller.</a:t>
            </a:r>
          </a:p>
        </p:txBody>
      </p:sp>
      <p:sp>
        <p:nvSpPr>
          <p:cNvPr id="27" name="Text Placeholder 3"/>
          <p:cNvSpPr>
            <a:spLocks noGrp="1"/>
          </p:cNvSpPr>
          <p:nvPr>
            <p:ph type="body" sz="quarter" idx="39"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28" name="Text Placeholder 3"/>
          <p:cNvSpPr>
            <a:spLocks noGrp="1"/>
          </p:cNvSpPr>
          <p:nvPr>
            <p:ph type="body" sz="quarter" idx="40" hasCustomPrompt="1"/>
          </p:nvPr>
        </p:nvSpPr>
        <p:spPr>
          <a:xfrm>
            <a:off x="6346060" y="1561078"/>
            <a:ext cx="2387539" cy="1893459"/>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13"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0764452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8" name="Text Placeholder 8"/>
          <p:cNvSpPr>
            <a:spLocks noGrp="1"/>
          </p:cNvSpPr>
          <p:nvPr>
            <p:ph type="body" sz="quarter" idx="23" hasCustomPrompt="1"/>
          </p:nvPr>
        </p:nvSpPr>
        <p:spPr>
          <a:xfrm>
            <a:off x="822325" y="6469063"/>
            <a:ext cx="27822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Information Source-Arial Italic 9-Cyan Blue</a:t>
            </a:r>
          </a:p>
        </p:txBody>
      </p:sp>
      <p:sp>
        <p:nvSpPr>
          <p:cNvPr id="10" name="Content Placeholder 16"/>
          <p:cNvSpPr>
            <a:spLocks noGrp="1"/>
          </p:cNvSpPr>
          <p:nvPr>
            <p:ph sz="quarter" idx="26"/>
          </p:nvPr>
        </p:nvSpPr>
        <p:spPr>
          <a:xfrm>
            <a:off x="836214" y="1590784"/>
            <a:ext cx="2387539"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15" name="Content Placeholder 16"/>
          <p:cNvSpPr>
            <a:spLocks noGrp="1"/>
          </p:cNvSpPr>
          <p:nvPr>
            <p:ph sz="quarter" idx="34"/>
          </p:nvPr>
        </p:nvSpPr>
        <p:spPr>
          <a:xfrm>
            <a:off x="6667342" y="1590785"/>
            <a:ext cx="4994433" cy="2421892"/>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5" name="Text Placeholder 4"/>
          <p:cNvSpPr>
            <a:spLocks noGrp="1"/>
          </p:cNvSpPr>
          <p:nvPr>
            <p:ph type="body" sz="quarter" idx="38" hasCustomPrompt="1"/>
          </p:nvPr>
        </p:nvSpPr>
        <p:spPr>
          <a:xfrm>
            <a:off x="3642755" y="1590783"/>
            <a:ext cx="2387539" cy="916443"/>
          </a:xfrm>
          <a:prstGeom prst="rect">
            <a:avLst/>
          </a:prstGeom>
        </p:spPr>
        <p:txBody>
          <a:bodyPr/>
          <a:lstStyle>
            <a:lvl1pPr marL="0" indent="0" algn="l">
              <a:lnSpc>
                <a:spcPct val="100000"/>
              </a:lnSpc>
              <a:buFontTx/>
              <a:buNone/>
              <a:defRPr sz="20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Section Title—Arial 20-Cyan Blue</a:t>
            </a:r>
          </a:p>
        </p:txBody>
      </p:sp>
      <p:sp>
        <p:nvSpPr>
          <p:cNvPr id="20" name="Text Placeholder 3"/>
          <p:cNvSpPr>
            <a:spLocks noGrp="1"/>
          </p:cNvSpPr>
          <p:nvPr>
            <p:ph type="body" sz="quarter" idx="29" hasCustomPrompt="1"/>
          </p:nvPr>
        </p:nvSpPr>
        <p:spPr>
          <a:xfrm>
            <a:off x="3642755" y="2732526"/>
            <a:ext cx="2387539" cy="3111683"/>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14 is the default type for paragraphs (in black).</a:t>
            </a:r>
          </a:p>
          <a:p>
            <a:pPr lvl="0"/>
            <a:r>
              <a:rPr lang="en-US" dirty="0"/>
              <a:t>Type can get bigger, but no smaller.</a:t>
            </a:r>
          </a:p>
        </p:txBody>
      </p:sp>
      <p:sp>
        <p:nvSpPr>
          <p:cNvPr id="21" name="Text Placeholder 3"/>
          <p:cNvSpPr>
            <a:spLocks noGrp="1"/>
          </p:cNvSpPr>
          <p:nvPr>
            <p:ph type="body" sz="quarter" idx="39" hasCustomPrompt="1"/>
          </p:nvPr>
        </p:nvSpPr>
        <p:spPr>
          <a:xfrm>
            <a:off x="6667341" y="4293829"/>
            <a:ext cx="4964959" cy="2062521"/>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a:t>
            </a:r>
            <a:r>
              <a:rPr lang="en-US"/>
              <a:t>Regular 14 </a:t>
            </a:r>
            <a:r>
              <a:rPr lang="en-US" dirty="0"/>
              <a:t>is the default type for paragraphs (in black).</a:t>
            </a:r>
          </a:p>
          <a:p>
            <a:pPr lvl="0"/>
            <a:r>
              <a:rPr lang="en-US" dirty="0"/>
              <a:t>Type can get bigger, but no smaller.</a:t>
            </a:r>
          </a:p>
          <a:p>
            <a:pPr lvl="0"/>
            <a:r>
              <a:rPr lang="en-US" dirty="0"/>
              <a:t>Use two columns of text when possible, as default.</a:t>
            </a:r>
          </a:p>
        </p:txBody>
      </p:sp>
      <p:sp>
        <p:nvSpPr>
          <p:cNvPr id="22" name="Text Placeholder 3"/>
          <p:cNvSpPr>
            <a:spLocks noGrp="1"/>
          </p:cNvSpPr>
          <p:nvPr>
            <p:ph type="body" sz="quarter" idx="40" hasCustomPrompt="1"/>
          </p:nvPr>
        </p:nvSpPr>
        <p:spPr>
          <a:xfrm>
            <a:off x="836212" y="4234195"/>
            <a:ext cx="2387539" cy="2009444"/>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14 is the default type for paragraphs (in black).</a:t>
            </a:r>
          </a:p>
        </p:txBody>
      </p:sp>
      <p:sp>
        <p:nvSpPr>
          <p:cNvPr id="14"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Italic 24-Cyan Blue</a:t>
            </a:r>
          </a:p>
        </p:txBody>
      </p:sp>
      <p:sp>
        <p:nvSpPr>
          <p:cNvPr id="12"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16199453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6"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Slide Number Placeholder 5"/>
          <p:cNvSpPr txBox="1">
            <a:spLocks/>
          </p:cNvSpPr>
          <p:nvPr userDrawn="1"/>
        </p:nvSpPr>
        <p:spPr>
          <a:xfrm>
            <a:off x="10780730" y="6319111"/>
            <a:ext cx="636727" cy="322851"/>
          </a:xfrm>
          <a:prstGeom prst="rect">
            <a:avLst/>
          </a:prstGeom>
        </p:spPr>
        <p:txBody>
          <a:bodyPr vert="horz" lIns="91440" tIns="45720" rIns="45720" bIns="45720" rtlCol="0" anchor="ctr"/>
          <a:lstStyle>
            <a:defPPr>
              <a:defRPr lang="en-US"/>
            </a:defPPr>
            <a:lvl1pPr marL="0" algn="r"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solidFill>
                  <a:srgbClr val="0096FF"/>
                </a:solidFill>
                <a:latin typeface="Arial" panose="020B0604020202020204"/>
              </a:rPr>
              <a:pPr/>
              <a:t>‹#›</a:t>
            </a:fld>
            <a:endParaRPr lang="en-US">
              <a:solidFill>
                <a:srgbClr val="0096FF"/>
              </a:solidFill>
              <a:latin typeface="Arial" panose="020B0604020202020204"/>
            </a:endParaRPr>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5680" y="204095"/>
            <a:ext cx="1947186" cy="350306"/>
          </a:xfrm>
          <a:prstGeom prst="rect">
            <a:avLst/>
          </a:prstGeom>
        </p:spPr>
      </p:pic>
      <p:sp>
        <p:nvSpPr>
          <p:cNvPr id="5" name="TextBox 4"/>
          <p:cNvSpPr txBox="1"/>
          <p:nvPr userDrawn="1"/>
        </p:nvSpPr>
        <p:spPr>
          <a:xfrm rot="16200000">
            <a:off x="10098877" y="4771510"/>
            <a:ext cx="3514724" cy="503984"/>
          </a:xfrm>
          <a:prstGeom prst="rect">
            <a:avLst/>
          </a:prstGeom>
          <a:noFill/>
        </p:spPr>
        <p:txBody>
          <a:bodyPr wrap="square" rtlCol="0">
            <a:spAutoFit/>
          </a:bodyPr>
          <a:lstStyle/>
          <a:p>
            <a:pPr>
              <a:lnSpc>
                <a:spcPts val="1560"/>
              </a:lnSpc>
            </a:pPr>
            <a:r>
              <a:rPr lang="en-US" b="1">
                <a:solidFill>
                  <a:srgbClr val="00B0F0"/>
                </a:solidFill>
                <a:latin typeface="Arial" charset="0"/>
                <a:ea typeface="Arial" charset="0"/>
                <a:cs typeface="Arial" charset="0"/>
              </a:rPr>
              <a:t>Discovery,</a:t>
            </a:r>
          </a:p>
          <a:p>
            <a:pPr>
              <a:lnSpc>
                <a:spcPts val="1560"/>
              </a:lnSpc>
            </a:pPr>
            <a:r>
              <a:rPr lang="en-US" b="1">
                <a:solidFill>
                  <a:srgbClr val="00B0F0"/>
                </a:solidFill>
                <a:latin typeface="Arial" charset="0"/>
                <a:ea typeface="Arial" charset="0"/>
                <a:cs typeface="Arial" charset="0"/>
              </a:rPr>
              <a:t>accelerated</a:t>
            </a:r>
          </a:p>
        </p:txBody>
      </p:sp>
      <p:sp>
        <p:nvSpPr>
          <p:cNvPr id="10" name="Title 9"/>
          <p:cNvSpPr>
            <a:spLocks noGrp="1"/>
          </p:cNvSpPr>
          <p:nvPr>
            <p:ph type="title"/>
          </p:nvPr>
        </p:nvSpPr>
        <p:spPr>
          <a:xfrm>
            <a:off x="2094807" y="698270"/>
            <a:ext cx="9258993" cy="676102"/>
          </a:xfrm>
          <a:prstGeom prst="rect">
            <a:avLst/>
          </a:prstGeom>
        </p:spPr>
        <p:txBody>
          <a:bodyPr/>
          <a:lstStyle>
            <a:lvl1pPr>
              <a:defRPr sz="3600">
                <a:solidFill>
                  <a:srgbClr val="00B0F0"/>
                </a:solidFill>
                <a:latin typeface="+mn-lt"/>
              </a:defRPr>
            </a:lvl1pPr>
          </a:lstStyle>
          <a:p>
            <a:r>
              <a:rPr lang="en-US"/>
              <a:t>Click to edit Master title style</a:t>
            </a:r>
            <a:endParaRPr lang="en-CA"/>
          </a:p>
        </p:txBody>
      </p:sp>
    </p:spTree>
    <p:extLst>
      <p:ext uri="{BB962C8B-B14F-4D97-AF65-F5344CB8AC3E}">
        <p14:creationId xmlns:p14="http://schemas.microsoft.com/office/powerpoint/2010/main" val="246169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450757"/>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1097280" y="1845734"/>
            <a:ext cx="10058400" cy="402336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1097280" y="6459785"/>
            <a:ext cx="2472271" cy="365125"/>
          </a:xfrm>
          <a:prstGeom prst="rect">
            <a:avLst/>
          </a:prstGeom>
        </p:spPr>
        <p:txBody>
          <a:bodyPr/>
          <a:lstStyle/>
          <a:p>
            <a:fld id="{0D5C6C4E-9948-4562-8B29-267118C1283D}" type="datetime1">
              <a:rPr lang="en-CA" smtClean="0">
                <a:solidFill>
                  <a:prstClr val="black">
                    <a:tint val="75000"/>
                  </a:prstClr>
                </a:solidFill>
              </a:rPr>
              <a:t>27/02/2025</a:t>
            </a:fld>
            <a:endParaRPr lang="en-US">
              <a:solidFill>
                <a:prstClr val="black">
                  <a:tint val="75000"/>
                </a:prstClr>
              </a:solidFill>
            </a:endParaRPr>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CA" dirty="0" smtClean="0">
                <a:solidFill>
                  <a:prstClr val="black">
                    <a:tint val="75000"/>
                  </a:prstClr>
                </a:solidFill>
              </a:rPr>
              <a:t>Design Considerations for a Proton Linac for a Compact Accelerator Based Neutron Source (CANS) for Canada     M.Abbaslou  Feb.27, 2025  </a:t>
            </a:r>
            <a:endParaRPr lang="en-US" dirty="0">
              <a:solidFill>
                <a:prstClr val="black">
                  <a:tint val="75000"/>
                </a:prstClr>
              </a:solidFill>
            </a:endParaRPr>
          </a:p>
        </p:txBody>
      </p:sp>
      <p:sp>
        <p:nvSpPr>
          <p:cNvPr id="6" name="Slide Number Placeholder 5"/>
          <p:cNvSpPr>
            <a:spLocks noGrp="1"/>
          </p:cNvSpPr>
          <p:nvPr>
            <p:ph type="sldNum" sz="quarter" idx="12"/>
          </p:nvPr>
        </p:nvSpPr>
        <p:spPr>
          <a:xfrm>
            <a:off x="9900458" y="6459785"/>
            <a:ext cx="1312025" cy="365125"/>
          </a:xfrm>
          <a:prstGeom prst="rect">
            <a:avLst/>
          </a:prstGeom>
        </p:spPr>
        <p:txBody>
          <a:bodyPr/>
          <a:lstStyle/>
          <a:p>
            <a:fld id="{E47BC17E-C2C3-47FD-B0E5-CFA42695A5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754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63237"/>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0" r:id="rId3"/>
    <p:sldLayoutId id="2147483651" r:id="rId4"/>
    <p:sldLayoutId id="2147483652" r:id="rId5"/>
    <p:sldLayoutId id="2147483653" r:id="rId6"/>
    <p:sldLayoutId id="2147483655" r:id="rId7"/>
    <p:sldLayoutId id="2147483656" r:id="rId8"/>
    <p:sldLayoutId id="2147483700" r:id="rId9"/>
    <p:sldLayoutId id="2147483701" r:id="rId10"/>
    <p:sldLayoutId id="2147483699" r:id="rId11"/>
    <p:sldLayoutId id="2147483669" r:id="rId12"/>
    <p:sldLayoutId id="2147483703" r:id="rId13"/>
    <p:sldLayoutId id="214748370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emf"/><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hyperlink" Target="https://indico.triumf.ca/event/575/contributions/6287/author/12196" TargetMode="External"/><Relationship Id="rId5" Type="http://schemas.openxmlformats.org/officeDocument/2006/relationships/hyperlink" Target="https://indico.triumf.ca/event/575/contributions/6268/author/12102" TargetMode="External"/><Relationship Id="rId4" Type="http://schemas.openxmlformats.org/officeDocument/2006/relationships/hyperlink" Target="https://indico.triumf.ca/event/575/contributions/6288/author/12198"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emf"/></Relationships>
</file>

<file path=ppt/slides/_rels/slide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707C65B-659E-4379-8221-444561EC80A9}"/>
              </a:ext>
            </a:extLst>
          </p:cNvPr>
          <p:cNvSpPr>
            <a:spLocks noGrp="1"/>
          </p:cNvSpPr>
          <p:nvPr>
            <p:ph type="ctrTitle"/>
          </p:nvPr>
        </p:nvSpPr>
        <p:spPr>
          <a:xfrm>
            <a:off x="1066799" y="1098648"/>
            <a:ext cx="10058400" cy="2405353"/>
          </a:xfrm>
        </p:spPr>
        <p:txBody>
          <a:bodyPr>
            <a:normAutofit/>
          </a:bodyPr>
          <a:lstStyle/>
          <a:p>
            <a:r>
              <a:rPr lang="en-CA" b="1" dirty="0">
                <a:latin typeface="Times New Roman" panose="02020603050405020304" pitchFamily="18" charset="0"/>
                <a:cs typeface="Times New Roman" panose="02020603050405020304" pitchFamily="18" charset="0"/>
              </a:rPr>
              <a:t>Design Considerations for a Proton Linac for a Compact Accelerator Based Neutron Source</a:t>
            </a:r>
            <a:r>
              <a:rPr lang="en-US" b="1" dirty="0">
                <a:latin typeface="Times New Roman" panose="02020603050405020304" pitchFamily="18" charset="0"/>
                <a:ea typeface="Calibri" panose="020F0502020204030204" pitchFamily="34" charset="0"/>
                <a:cs typeface="Times New Roman" panose="02020603050405020304" pitchFamily="18" charset="0"/>
              </a:rPr>
              <a:t> (CANS)</a:t>
            </a:r>
            <a:r>
              <a:rPr lang="en-CA" b="1" dirty="0">
                <a:latin typeface="Times New Roman" panose="02020603050405020304" pitchFamily="18" charset="0"/>
                <a:cs typeface="Times New Roman" panose="02020603050405020304" pitchFamily="18" charset="0"/>
              </a:rPr>
              <a:t> for Canada</a:t>
            </a:r>
          </a:p>
        </p:txBody>
      </p:sp>
      <p:sp>
        <p:nvSpPr>
          <p:cNvPr id="3" name="Subtitle 2">
            <a:extLst>
              <a:ext uri="{FF2B5EF4-FFF2-40B4-BE49-F238E27FC236}">
                <a16:creationId xmlns="" xmlns:a16="http://schemas.microsoft.com/office/drawing/2014/main" id="{3E717CB8-48C6-4D17-9AF6-0FB0226C1238}"/>
              </a:ext>
            </a:extLst>
          </p:cNvPr>
          <p:cNvSpPr>
            <a:spLocks noGrp="1"/>
          </p:cNvSpPr>
          <p:nvPr>
            <p:ph type="subTitle" idx="1"/>
          </p:nvPr>
        </p:nvSpPr>
        <p:spPr>
          <a:xfrm>
            <a:off x="2946092" y="3288001"/>
            <a:ext cx="6604616" cy="1143000"/>
          </a:xfrm>
        </p:spPr>
        <p:txBody>
          <a:bodyPr vert="horz" lIns="91440" tIns="45720" rIns="91440" bIns="45720" rtlCol="0" anchor="t">
            <a:noAutofit/>
          </a:bodyPr>
          <a:lstStyle/>
          <a:p>
            <a:pPr algn="ctr"/>
            <a:r>
              <a:rPr lang="en-CA" b="1" cap="none" dirty="0">
                <a:solidFill>
                  <a:schemeClr val="tx1"/>
                </a:solidFill>
                <a:latin typeface="Palatino Linotype" panose="02040502050505030304" pitchFamily="18" charset="0"/>
              </a:rPr>
              <a:t>Mina </a:t>
            </a:r>
            <a:r>
              <a:rPr lang="en-CA" b="1" cap="none" dirty="0" smtClean="0">
                <a:solidFill>
                  <a:schemeClr val="tx1"/>
                </a:solidFill>
                <a:latin typeface="Palatino Linotype" panose="02040502050505030304" pitchFamily="18" charset="0"/>
              </a:rPr>
              <a:t>Abbaslou</a:t>
            </a:r>
          </a:p>
          <a:p>
            <a:pPr algn="ctr"/>
            <a:endParaRPr lang="en-CA" b="1" cap="none" dirty="0">
              <a:solidFill>
                <a:schemeClr val="tx1"/>
              </a:solidFill>
              <a:latin typeface="Palatino Linotype" panose="02040502050505030304" pitchFamily="18" charset="0"/>
            </a:endParaRPr>
          </a:p>
          <a:p>
            <a:pPr algn="ctr"/>
            <a:r>
              <a:rPr lang="en-CA" b="1" cap="none" dirty="0">
                <a:solidFill>
                  <a:schemeClr val="tx1"/>
                </a:solidFill>
                <a:latin typeface="Palatino Linotype" panose="02040502050505030304" pitchFamily="18" charset="0"/>
              </a:rPr>
              <a:t>Supervisors: Bob </a:t>
            </a:r>
            <a:r>
              <a:rPr lang="en-CA" b="1" cap="none" dirty="0" err="1">
                <a:solidFill>
                  <a:schemeClr val="tx1"/>
                </a:solidFill>
                <a:latin typeface="Palatino Linotype" panose="02040502050505030304" pitchFamily="18" charset="0"/>
              </a:rPr>
              <a:t>Laxdal</a:t>
            </a:r>
            <a:r>
              <a:rPr lang="en-CA" b="1" cap="none" dirty="0">
                <a:solidFill>
                  <a:schemeClr val="tx1"/>
                </a:solidFill>
                <a:latin typeface="Palatino Linotype" panose="02040502050505030304" pitchFamily="18" charset="0"/>
              </a:rPr>
              <a:t>, Marco </a:t>
            </a:r>
            <a:r>
              <a:rPr lang="en-CA" b="1" cap="none" dirty="0" err="1">
                <a:solidFill>
                  <a:schemeClr val="tx1"/>
                </a:solidFill>
                <a:latin typeface="Palatino Linotype" panose="02040502050505030304" pitchFamily="18" charset="0"/>
              </a:rPr>
              <a:t>Marchetto</a:t>
            </a:r>
            <a:r>
              <a:rPr lang="en-CA" b="1" cap="none" dirty="0">
                <a:solidFill>
                  <a:schemeClr val="tx1"/>
                </a:solidFill>
                <a:latin typeface="Palatino Linotype" panose="02040502050505030304" pitchFamily="18" charset="0"/>
              </a:rPr>
              <a:t>, Tobias </a:t>
            </a:r>
            <a:r>
              <a:rPr lang="en-CA" b="1" cap="none" dirty="0" smtClean="0">
                <a:solidFill>
                  <a:schemeClr val="tx1"/>
                </a:solidFill>
                <a:latin typeface="Palatino Linotype" panose="02040502050505030304" pitchFamily="18" charset="0"/>
              </a:rPr>
              <a:t>Junginger, Philipp Kolb</a:t>
            </a:r>
            <a:endParaRPr lang="en-CA" b="1" cap="none" dirty="0">
              <a:solidFill>
                <a:schemeClr val="tx1"/>
              </a:solidFill>
              <a:latin typeface="Palatino Linotype" panose="02040502050505030304" pitchFamily="18" charset="0"/>
            </a:endParaRPr>
          </a:p>
          <a:p>
            <a:pPr algn="ctr"/>
            <a:endParaRPr lang="en-CA" b="1" cap="none" dirty="0">
              <a:solidFill>
                <a:schemeClr val="tx1"/>
              </a:solidFill>
              <a:latin typeface="Palatino Linotype" panose="02040502050505030304" pitchFamily="18" charset="0"/>
            </a:endParaRPr>
          </a:p>
          <a:p>
            <a:pPr algn="ctr"/>
            <a:r>
              <a:rPr lang="en-CA" b="1" cap="none" dirty="0" smtClean="0">
                <a:solidFill>
                  <a:schemeClr val="tx1"/>
                </a:solidFill>
                <a:latin typeface="Palatino Linotype" panose="02040502050505030304" pitchFamily="18" charset="0"/>
              </a:rPr>
              <a:t>27 February 2025</a:t>
            </a:r>
            <a:endParaRPr lang="en-CA" b="1" cap="none" dirty="0">
              <a:solidFill>
                <a:schemeClr val="tx1"/>
              </a:solidFill>
              <a:latin typeface="Palatino Linotype" panose="02040502050505030304" pitchFamily="18" charset="0"/>
            </a:endParaRPr>
          </a:p>
          <a:p>
            <a:endParaRPr lang="en-CA" sz="1600" b="1" dirty="0">
              <a:solidFill>
                <a:schemeClr val="tx1"/>
              </a:solidFill>
              <a:latin typeface="Palatino Linotype" panose="02040502050505030304" pitchFamily="18" charset="0"/>
            </a:endParaRPr>
          </a:p>
        </p:txBody>
      </p:sp>
      <p:pic>
        <p:nvPicPr>
          <p:cNvPr id="8" name="Picture 7" descr="A picture containing drawing&#10;&#10;Description automatically generated">
            <a:extLst>
              <a:ext uri="{FF2B5EF4-FFF2-40B4-BE49-F238E27FC236}">
                <a16:creationId xmlns="" xmlns:a16="http://schemas.microsoft.com/office/drawing/2014/main" id="{BD90C47B-6A81-4495-A92C-106B3E3AAC95}"/>
              </a:ext>
            </a:extLst>
          </p:cNvPr>
          <p:cNvPicPr>
            <a:picLocks noChangeAspect="1"/>
          </p:cNvPicPr>
          <p:nvPr/>
        </p:nvPicPr>
        <p:blipFill>
          <a:blip r:embed="rId3"/>
          <a:stretch>
            <a:fillRect/>
          </a:stretch>
        </p:blipFill>
        <p:spPr>
          <a:xfrm>
            <a:off x="0" y="12800"/>
            <a:ext cx="3218688" cy="925428"/>
          </a:xfrm>
          <a:prstGeom prst="rect">
            <a:avLst/>
          </a:prstGeom>
        </p:spPr>
      </p:pic>
      <p:sp>
        <p:nvSpPr>
          <p:cNvPr id="9" name="AutoShape 4">
            <a:extLst>
              <a:ext uri="{FF2B5EF4-FFF2-40B4-BE49-F238E27FC236}">
                <a16:creationId xmlns="" xmlns:a16="http://schemas.microsoft.com/office/drawing/2014/main" id="{4E5AFFE3-4579-4CDA-BF82-86A8D1E95D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 xmlns:a16="http://schemas.microsoft.com/office/drawing/2014/main" id="{B54CC966-C205-42E8-ACC3-CF2C793D0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0207" y="-17913"/>
            <a:ext cx="3051793" cy="1179202"/>
          </a:xfrm>
          <a:prstGeom prst="rect">
            <a:avLst/>
          </a:prstGeom>
        </p:spPr>
      </p:pic>
      <p:cxnSp>
        <p:nvCxnSpPr>
          <p:cNvPr id="13" name="Straight Connector 12">
            <a:extLst>
              <a:ext uri="{FF2B5EF4-FFF2-40B4-BE49-F238E27FC236}">
                <a16:creationId xmlns="" xmlns:a16="http://schemas.microsoft.com/office/drawing/2014/main" id="{6A6C4144-E9DC-4BF0-A3CC-0D92C10A58AD}"/>
              </a:ext>
            </a:extLst>
          </p:cNvPr>
          <p:cNvCxnSpPr/>
          <p:nvPr/>
        </p:nvCxnSpPr>
        <p:spPr>
          <a:xfrm>
            <a:off x="998621" y="3116179"/>
            <a:ext cx="9974179" cy="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5"/>
          <a:stretch>
            <a:fillRect/>
          </a:stretch>
        </p:blipFill>
        <p:spPr>
          <a:xfrm>
            <a:off x="4407408" y="12800"/>
            <a:ext cx="2775458" cy="1045497"/>
          </a:xfrm>
          <a:prstGeom prst="rect">
            <a:avLst/>
          </a:prstGeom>
        </p:spPr>
      </p:pic>
      <p:pic>
        <p:nvPicPr>
          <p:cNvPr id="5" name="Picture 4"/>
          <p:cNvPicPr>
            <a:picLocks noChangeAspect="1"/>
          </p:cNvPicPr>
          <p:nvPr/>
        </p:nvPicPr>
        <p:blipFill>
          <a:blip r:embed="rId6"/>
          <a:stretch>
            <a:fillRect/>
          </a:stretch>
        </p:blipFill>
        <p:spPr>
          <a:xfrm>
            <a:off x="4693811" y="3553865"/>
            <a:ext cx="2499577" cy="749873"/>
          </a:xfrm>
          <a:prstGeom prst="rect">
            <a:avLst/>
          </a:prstGeom>
        </p:spPr>
      </p:pic>
      <p:sp>
        <p:nvSpPr>
          <p:cNvPr id="14" name="Rectangle 13"/>
          <p:cNvSpPr/>
          <p:nvPr/>
        </p:nvSpPr>
        <p:spPr>
          <a:xfrm>
            <a:off x="5974813" y="3244334"/>
            <a:ext cx="242374" cy="369332"/>
          </a:xfrm>
          <a:prstGeom prst="rect">
            <a:avLst/>
          </a:prstGeom>
        </p:spPr>
        <p:txBody>
          <a:bodyPr wrap="none">
            <a:spAutoFit/>
          </a:bodyPr>
          <a:lstStyle/>
          <a:p>
            <a:r>
              <a:rPr lang="en-CA" dirty="0">
                <a:solidFill>
                  <a:srgbClr val="000000"/>
                </a:solidFill>
                <a:latin typeface="Times New Roman" panose="02020603050405020304" pitchFamily="18" charset="0"/>
              </a:rPr>
              <a:t> </a:t>
            </a:r>
            <a:endParaRPr lang="en-CA" dirty="0"/>
          </a:p>
        </p:txBody>
      </p:sp>
      <p:sp>
        <p:nvSpPr>
          <p:cNvPr id="15" name="TextBox 14"/>
          <p:cNvSpPr txBox="1"/>
          <p:nvPr/>
        </p:nvSpPr>
        <p:spPr>
          <a:xfrm>
            <a:off x="62484" y="6336792"/>
            <a:ext cx="12371832" cy="369332"/>
          </a:xfrm>
          <a:prstGeom prst="rect">
            <a:avLst/>
          </a:prstGeom>
          <a:noFill/>
        </p:spPr>
        <p:txBody>
          <a:bodyPr wrap="square" rtlCol="0">
            <a:spAutoFit/>
          </a:bodyPr>
          <a:lstStyle/>
          <a:p>
            <a:r>
              <a:rPr lang="en-CA" dirty="0">
                <a:latin typeface="Calibri" panose="020F0502020204030204" pitchFamily="34" charset="0"/>
                <a:cs typeface="Calibri" panose="020F0502020204030204" pitchFamily="34" charset="0"/>
              </a:rPr>
              <a:t>*This project has received funding from the New Frontiers in Research Fund – Exploration grant NFRFE-2018-00183.​</a:t>
            </a:r>
          </a:p>
        </p:txBody>
      </p:sp>
    </p:spTree>
    <p:extLst>
      <p:ext uri="{BB962C8B-B14F-4D97-AF65-F5344CB8AC3E}">
        <p14:creationId xmlns:p14="http://schemas.microsoft.com/office/powerpoint/2010/main" val="1047642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 xmlns:a16="http://schemas.microsoft.com/office/drawing/2014/main" id="{C2B01B89-D5AD-4E86-8B7E-11A10210AC07}"/>
              </a:ext>
            </a:extLst>
          </p:cNvPr>
          <p:cNvGrpSpPr/>
          <p:nvPr/>
        </p:nvGrpSpPr>
        <p:grpSpPr>
          <a:xfrm>
            <a:off x="4511885" y="1398468"/>
            <a:ext cx="7455875" cy="2257971"/>
            <a:chOff x="13868" y="1503680"/>
            <a:chExt cx="11418601" cy="4846320"/>
          </a:xfrm>
        </p:grpSpPr>
        <p:grpSp>
          <p:nvGrpSpPr>
            <p:cNvPr id="8" name="Group 7">
              <a:extLst>
                <a:ext uri="{FF2B5EF4-FFF2-40B4-BE49-F238E27FC236}">
                  <a16:creationId xmlns="" xmlns:a16="http://schemas.microsoft.com/office/drawing/2014/main" id="{93910FEB-9B73-42BA-92B6-650FE00AF847}"/>
                </a:ext>
              </a:extLst>
            </p:cNvPr>
            <p:cNvGrpSpPr/>
            <p:nvPr/>
          </p:nvGrpSpPr>
          <p:grpSpPr>
            <a:xfrm>
              <a:off x="13868" y="1503680"/>
              <a:ext cx="11418601" cy="2119197"/>
              <a:chOff x="13868" y="1503680"/>
              <a:chExt cx="11418601" cy="2119197"/>
            </a:xfrm>
          </p:grpSpPr>
          <p:pic>
            <p:nvPicPr>
              <p:cNvPr id="9" name="Picture 2">
                <a:extLst>
                  <a:ext uri="{FF2B5EF4-FFF2-40B4-BE49-F238E27FC236}">
                    <a16:creationId xmlns="" xmlns:a16="http://schemas.microsoft.com/office/drawing/2014/main" id="{08C9E82A-F178-4ACC-A50A-5B48D377F1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60" b="51370"/>
              <a:stretch/>
            </p:blipFill>
            <p:spPr bwMode="auto">
              <a:xfrm>
                <a:off x="13868" y="1503680"/>
                <a:ext cx="3849251" cy="209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 xmlns:a16="http://schemas.microsoft.com/office/drawing/2014/main" id="{5DAF282B-8E57-44FE-B30B-661E2518B4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60" b="51370"/>
              <a:stretch/>
            </p:blipFill>
            <p:spPr bwMode="auto">
              <a:xfrm>
                <a:off x="3733967" y="1529916"/>
                <a:ext cx="3849251" cy="20929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 xmlns:a16="http://schemas.microsoft.com/office/drawing/2014/main" id="{0B01EC02-D79F-4793-8EFC-41916756C4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560" t="50111" b="2778"/>
              <a:stretch/>
            </p:blipFill>
            <p:spPr bwMode="auto">
              <a:xfrm>
                <a:off x="7583218" y="1536350"/>
                <a:ext cx="3849251" cy="2027620"/>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 xmlns:a16="http://schemas.microsoft.com/office/drawing/2014/main" id="{785D421A-4775-4C2F-97AD-23E8B0C0A954}"/>
                </a:ext>
              </a:extLst>
            </p:cNvPr>
            <p:cNvPicPr>
              <a:picLocks noChangeAspect="1"/>
            </p:cNvPicPr>
            <p:nvPr/>
          </p:nvPicPr>
          <p:blipFill rotWithShape="1">
            <a:blip r:embed="rId4"/>
            <a:srcRect t="21531" b="12021"/>
            <a:stretch/>
          </p:blipFill>
          <p:spPr>
            <a:xfrm>
              <a:off x="497840" y="3810485"/>
              <a:ext cx="10819487" cy="2539515"/>
            </a:xfrm>
            <a:prstGeom prst="rect">
              <a:avLst/>
            </a:prstGeom>
          </p:spPr>
        </p:pic>
      </p:grpSp>
      <p:sp>
        <p:nvSpPr>
          <p:cNvPr id="2" name="Title 1">
            <a:extLst>
              <a:ext uri="{FF2B5EF4-FFF2-40B4-BE49-F238E27FC236}">
                <a16:creationId xmlns="" xmlns:a16="http://schemas.microsoft.com/office/drawing/2014/main" id="{5DFF3C2B-18AC-4EB8-B913-D5B1F669E36E}"/>
              </a:ext>
            </a:extLst>
          </p:cNvPr>
          <p:cNvSpPr>
            <a:spLocks noGrp="1"/>
          </p:cNvSpPr>
          <p:nvPr>
            <p:ph type="title"/>
          </p:nvPr>
        </p:nvSpPr>
        <p:spPr>
          <a:xfrm>
            <a:off x="275206" y="273557"/>
            <a:ext cx="12192000" cy="1052633"/>
          </a:xfrm>
        </p:spPr>
        <p:txBody>
          <a:bodyPr>
            <a:normAutofit/>
          </a:bodyPr>
          <a:lstStyle/>
          <a:p>
            <a:r>
              <a:rPr lang="en-US" sz="2400" b="1" dirty="0">
                <a:solidFill>
                  <a:srgbClr val="0096FF"/>
                </a:solidFill>
                <a:latin typeface="Arial" panose="020B0604020202020204" pitchFamily="34" charset="0"/>
                <a:cs typeface="Arial" panose="020B0604020202020204" pitchFamily="34" charset="0"/>
              </a:rPr>
              <a:t>PARMILA and </a:t>
            </a:r>
            <a:r>
              <a:rPr lang="en-US" sz="2400" b="1" dirty="0" smtClean="0">
                <a:solidFill>
                  <a:srgbClr val="0096FF"/>
                </a:solidFill>
                <a:latin typeface="Arial" panose="020B0604020202020204" pitchFamily="34" charset="0"/>
                <a:cs typeface="Arial" panose="020B0604020202020204" pitchFamily="34" charset="0"/>
              </a:rPr>
              <a:t>LANA:</a:t>
            </a:r>
            <a:endParaRPr lang="en-CA" sz="2400" b="1" dirty="0">
              <a:solidFill>
                <a:srgbClr val="0096FF"/>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 xmlns:a16="http://schemas.microsoft.com/office/drawing/2014/main" id="{362E0889-4799-47DC-B22C-8333A8F67867}"/>
              </a:ext>
            </a:extLst>
          </p:cNvPr>
          <p:cNvGrpSpPr/>
          <p:nvPr/>
        </p:nvGrpSpPr>
        <p:grpSpPr>
          <a:xfrm>
            <a:off x="4445392" y="4161896"/>
            <a:ext cx="7655420" cy="2194453"/>
            <a:chOff x="88841" y="1053351"/>
            <a:chExt cx="11233481" cy="5408145"/>
          </a:xfrm>
        </p:grpSpPr>
        <p:grpSp>
          <p:nvGrpSpPr>
            <p:cNvPr id="16" name="Group 15">
              <a:extLst>
                <a:ext uri="{FF2B5EF4-FFF2-40B4-BE49-F238E27FC236}">
                  <a16:creationId xmlns="" xmlns:a16="http://schemas.microsoft.com/office/drawing/2014/main" id="{D1F1B74F-A368-470A-B1D0-587BD3F7E037}"/>
                </a:ext>
              </a:extLst>
            </p:cNvPr>
            <p:cNvGrpSpPr/>
            <p:nvPr/>
          </p:nvGrpSpPr>
          <p:grpSpPr>
            <a:xfrm>
              <a:off x="88841" y="1053351"/>
              <a:ext cx="11233481" cy="2258942"/>
              <a:chOff x="129481" y="2546871"/>
              <a:chExt cx="11233481" cy="2258942"/>
            </a:xfrm>
          </p:grpSpPr>
          <p:pic>
            <p:nvPicPr>
              <p:cNvPr id="18" name="Picture 2">
                <a:extLst>
                  <a:ext uri="{FF2B5EF4-FFF2-40B4-BE49-F238E27FC236}">
                    <a16:creationId xmlns="" xmlns:a16="http://schemas.microsoft.com/office/drawing/2014/main" id="{CB58FAE3-A0AF-49EF-A087-91FD79A69A6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25" t="8064" r="48968" b="49032"/>
              <a:stretch/>
            </p:blipFill>
            <p:spPr bwMode="auto">
              <a:xfrm>
                <a:off x="129481" y="2546871"/>
                <a:ext cx="3639879" cy="2208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a:extLst>
                  <a:ext uri="{FF2B5EF4-FFF2-40B4-BE49-F238E27FC236}">
                    <a16:creationId xmlns="" xmlns:a16="http://schemas.microsoft.com/office/drawing/2014/main" id="{1ACFB0EA-7E93-438A-9225-C2C0F69CA1A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10" t="8008" b="49400"/>
              <a:stretch/>
            </p:blipFill>
            <p:spPr bwMode="auto">
              <a:xfrm>
                <a:off x="3847055" y="2582431"/>
                <a:ext cx="3711985" cy="217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a:extLst>
                  <a:ext uri="{FF2B5EF4-FFF2-40B4-BE49-F238E27FC236}">
                    <a16:creationId xmlns="" xmlns:a16="http://schemas.microsoft.com/office/drawing/2014/main" id="{4A92933C-BEE8-4C63-A433-ED0477816E4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810" t="52826" b="4745"/>
              <a:stretch/>
            </p:blipFill>
            <p:spPr bwMode="auto">
              <a:xfrm>
                <a:off x="7636736" y="2633363"/>
                <a:ext cx="3726226" cy="217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 name="Picture 16">
              <a:extLst>
                <a:ext uri="{FF2B5EF4-FFF2-40B4-BE49-F238E27FC236}">
                  <a16:creationId xmlns="" xmlns:a16="http://schemas.microsoft.com/office/drawing/2014/main" id="{4A0C83F3-935F-4EF9-AD61-A9C66C96F895}"/>
                </a:ext>
              </a:extLst>
            </p:cNvPr>
            <p:cNvPicPr>
              <a:picLocks noChangeAspect="1"/>
            </p:cNvPicPr>
            <p:nvPr/>
          </p:nvPicPr>
          <p:blipFill rotWithShape="1">
            <a:blip r:embed="rId6"/>
            <a:srcRect t="14819" b="42666"/>
            <a:stretch/>
          </p:blipFill>
          <p:spPr>
            <a:xfrm>
              <a:off x="349624" y="3545708"/>
              <a:ext cx="10795896" cy="2915788"/>
            </a:xfrm>
            <a:prstGeom prst="rect">
              <a:avLst/>
            </a:prstGeom>
          </p:spPr>
        </p:pic>
      </p:grpSp>
      <p:sp>
        <p:nvSpPr>
          <p:cNvPr id="21" name="TextBox 20">
            <a:extLst>
              <a:ext uri="{FF2B5EF4-FFF2-40B4-BE49-F238E27FC236}">
                <a16:creationId xmlns="" xmlns:a16="http://schemas.microsoft.com/office/drawing/2014/main" id="{4EE65351-A29A-4092-B484-E9BCEB068642}"/>
              </a:ext>
            </a:extLst>
          </p:cNvPr>
          <p:cNvSpPr txBox="1"/>
          <p:nvPr/>
        </p:nvSpPr>
        <p:spPr>
          <a:xfrm>
            <a:off x="4445392" y="992331"/>
            <a:ext cx="2808048" cy="369332"/>
          </a:xfrm>
          <a:prstGeom prst="rect">
            <a:avLst/>
          </a:prstGeom>
          <a:noFill/>
        </p:spPr>
        <p:txBody>
          <a:bodyPr wrap="square" rtlCol="0">
            <a:spAutoFit/>
          </a:bodyPr>
          <a:lstStyle/>
          <a:p>
            <a:r>
              <a:rPr lang="en-US" b="1" dirty="0"/>
              <a:t>Variant 1</a:t>
            </a:r>
            <a:endParaRPr lang="en-CA" b="1" dirty="0"/>
          </a:p>
        </p:txBody>
      </p:sp>
      <p:sp>
        <p:nvSpPr>
          <p:cNvPr id="22" name="TextBox 21">
            <a:extLst>
              <a:ext uri="{FF2B5EF4-FFF2-40B4-BE49-F238E27FC236}">
                <a16:creationId xmlns="" xmlns:a16="http://schemas.microsoft.com/office/drawing/2014/main" id="{830CF073-AE55-40EA-B129-33EB403BA40F}"/>
              </a:ext>
            </a:extLst>
          </p:cNvPr>
          <p:cNvSpPr txBox="1"/>
          <p:nvPr/>
        </p:nvSpPr>
        <p:spPr>
          <a:xfrm>
            <a:off x="4378629" y="3724541"/>
            <a:ext cx="2779914" cy="369332"/>
          </a:xfrm>
          <a:prstGeom prst="rect">
            <a:avLst/>
          </a:prstGeom>
          <a:noFill/>
        </p:spPr>
        <p:txBody>
          <a:bodyPr wrap="square" rtlCol="0">
            <a:spAutoFit/>
          </a:bodyPr>
          <a:lstStyle/>
          <a:p>
            <a:r>
              <a:rPr lang="en-US" b="1"/>
              <a:t>Variant 2</a:t>
            </a:r>
            <a:endParaRPr lang="en-CA" b="1"/>
          </a:p>
        </p:txBody>
      </p:sp>
      <p:sp>
        <p:nvSpPr>
          <p:cNvPr id="23" name="TextBox 22">
            <a:extLst>
              <a:ext uri="{FF2B5EF4-FFF2-40B4-BE49-F238E27FC236}">
                <a16:creationId xmlns="" xmlns:a16="http://schemas.microsoft.com/office/drawing/2014/main" id="{A024C9CB-5CED-4C79-956C-3D0597219F5B}"/>
              </a:ext>
            </a:extLst>
          </p:cNvPr>
          <p:cNvSpPr txBox="1"/>
          <p:nvPr/>
        </p:nvSpPr>
        <p:spPr>
          <a:xfrm>
            <a:off x="275206" y="1352204"/>
            <a:ext cx="4065002" cy="2246769"/>
          </a:xfrm>
          <a:prstGeom prst="rect">
            <a:avLst/>
          </a:prstGeom>
          <a:noFill/>
        </p:spPr>
        <p:txBody>
          <a:bodyPr wrap="square" rtlCol="0">
            <a:spAutoFit/>
          </a:bodyPr>
          <a:lstStyle/>
          <a:p>
            <a:pPr marL="285750" indent="-285750">
              <a:lnSpc>
                <a:spcPct val="150000"/>
              </a:lnSpc>
              <a:spcBef>
                <a:spcPts val="600"/>
              </a:spcBef>
              <a:buFont typeface="Arial" panose="020B0604020202020204" pitchFamily="34" charset="0"/>
              <a:buChar char="•"/>
            </a:pPr>
            <a:r>
              <a:rPr lang="en-US" dirty="0"/>
              <a:t>Here’s an example comparing PARMILA and LANA simulations of the </a:t>
            </a:r>
            <a:r>
              <a:rPr lang="en-US" dirty="0" err="1"/>
              <a:t>x,y,z</a:t>
            </a:r>
            <a:r>
              <a:rPr lang="en-US" dirty="0"/>
              <a:t> phase spaces at </a:t>
            </a:r>
            <a:r>
              <a:rPr lang="en-US" dirty="0" smtClean="0"/>
              <a:t>10 MeV </a:t>
            </a:r>
            <a:r>
              <a:rPr lang="en-US" dirty="0"/>
              <a:t>for the two Alvarez variants</a:t>
            </a:r>
          </a:p>
          <a:p>
            <a:pPr marL="285750" indent="-285750">
              <a:lnSpc>
                <a:spcPct val="150000"/>
              </a:lnSpc>
              <a:spcBef>
                <a:spcPts val="600"/>
              </a:spcBef>
              <a:buFont typeface="Arial" panose="020B0604020202020204" pitchFamily="34" charset="0"/>
              <a:buChar char="•"/>
            </a:pPr>
            <a:r>
              <a:rPr lang="en-US" dirty="0"/>
              <a:t>Good agreement between codes </a:t>
            </a:r>
          </a:p>
        </p:txBody>
      </p:sp>
      <p:sp>
        <p:nvSpPr>
          <p:cNvPr id="24" name="Rectangle 23">
            <a:extLst>
              <a:ext uri="{FF2B5EF4-FFF2-40B4-BE49-F238E27FC236}">
                <a16:creationId xmlns="" xmlns:a16="http://schemas.microsoft.com/office/drawing/2014/main" id="{4053CB94-59A3-4C37-8819-6D71EC812859}"/>
              </a:ext>
            </a:extLst>
          </p:cNvPr>
          <p:cNvSpPr/>
          <p:nvPr/>
        </p:nvSpPr>
        <p:spPr>
          <a:xfrm>
            <a:off x="4473261" y="4093874"/>
            <a:ext cx="7627551" cy="236287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Rectangle 24">
            <a:extLst>
              <a:ext uri="{FF2B5EF4-FFF2-40B4-BE49-F238E27FC236}">
                <a16:creationId xmlns="" xmlns:a16="http://schemas.microsoft.com/office/drawing/2014/main" id="{FBA90E62-3BE9-4692-8B31-E3CE895D9ADF}"/>
              </a:ext>
            </a:extLst>
          </p:cNvPr>
          <p:cNvSpPr/>
          <p:nvPr/>
        </p:nvSpPr>
        <p:spPr>
          <a:xfrm>
            <a:off x="4473261" y="1361662"/>
            <a:ext cx="7627552" cy="236319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Slide Number Placeholder 3"/>
          <p:cNvSpPr>
            <a:spLocks noGrp="1"/>
          </p:cNvSpPr>
          <p:nvPr>
            <p:ph type="sldNum" sz="quarter" idx="12"/>
          </p:nvPr>
        </p:nvSpPr>
        <p:spPr>
          <a:xfrm>
            <a:off x="11006334" y="6492875"/>
            <a:ext cx="1312025" cy="365125"/>
          </a:xfrm>
        </p:spPr>
        <p:txBody>
          <a:bodyPr/>
          <a:lstStyle/>
          <a:p>
            <a:fld id="{E47BC17E-C2C3-47FD-B0E5-CFA42695A56D}" type="slidenum">
              <a:rPr lang="en-US" smtClean="0"/>
              <a:pPr/>
              <a:t>10</a:t>
            </a:fld>
            <a:endParaRPr lang="en-US" dirty="0"/>
          </a:p>
        </p:txBody>
      </p:sp>
      <p:sp>
        <p:nvSpPr>
          <p:cNvPr id="27"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3629009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 xmlns:a16="http://schemas.microsoft.com/office/drawing/2014/main" id="{E7E3BF38-B4CF-4E6B-8858-950B7413811E}"/>
              </a:ext>
            </a:extLst>
          </p:cNvPr>
          <p:cNvPicPr/>
          <p:nvPr/>
        </p:nvPicPr>
        <p:blipFill>
          <a:blip r:embed="rId3">
            <a:extLst>
              <a:ext uri="{FF2B5EF4-FFF2-40B4-BE49-F238E27FC236}">
                <a16:creationId xmlns=""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4="http://schemas.microsoft.com/office/drawing/2010/main" xmlns:c="http://schemas.openxmlformats.org/drawingml/2006/chart" xmlns:a16="http://schemas.microsoft.com/office/drawing/2014/main" xmlns:arto="http://schemas.microsoft.com/office/word/2006/arto" xmlns:mc="http://schemas.openxmlformats.org/markup-compatibility/2006" xmlns:pic="http://schemas.openxmlformats.org/drawingml/2006/picture" xmlns:wp14="http://schemas.microsoft.com/office/word/2010/wordprocessingDrawing" xmlns:wp="http://schemas.openxmlformats.org/drawingml/2006/wordprocessingDrawing" id="{7D60A42B-98A8-48F9-8A1D-DC5A0292AA48}"/>
              </a:ext>
            </a:extLst>
          </a:blip>
          <a:srcRect l="2322" t="62867" r="2357" b="5808"/>
          <a:stretch>
            <a:fillRect/>
          </a:stretch>
        </p:blipFill>
        <p:spPr>
          <a:xfrm>
            <a:off x="6520232" y="5758535"/>
            <a:ext cx="5671768" cy="954877"/>
          </a:xfrm>
          <a:prstGeom prst="rect">
            <a:avLst/>
          </a:prstGeom>
        </p:spPr>
      </p:pic>
      <p:pic>
        <p:nvPicPr>
          <p:cNvPr id="13" name="Picture 3">
            <a:extLst>
              <a:ext uri="{FF2B5EF4-FFF2-40B4-BE49-F238E27FC236}">
                <a16:creationId xmlns="" xmlns:a16="http://schemas.microsoft.com/office/drawing/2014/main" id="{FE16B35B-38D6-4A58-B9DA-93A35A26B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3919" y="324493"/>
            <a:ext cx="3635217" cy="2852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 xmlns:a16="http://schemas.microsoft.com/office/drawing/2014/main" id="{B882F503-B8F1-4966-8667-F5655BAC98A9}"/>
              </a:ext>
            </a:extLst>
          </p:cNvPr>
          <p:cNvSpPr>
            <a:spLocks noGrp="1"/>
          </p:cNvSpPr>
          <p:nvPr>
            <p:ph type="title"/>
          </p:nvPr>
        </p:nvSpPr>
        <p:spPr>
          <a:xfrm>
            <a:off x="296779" y="434771"/>
            <a:ext cx="12191999" cy="1052831"/>
          </a:xfrm>
        </p:spPr>
        <p:txBody>
          <a:bodyPr>
            <a:normAutofit/>
          </a:bodyPr>
          <a:lstStyle/>
          <a:p>
            <a:r>
              <a:rPr lang="en-US" sz="2400" b="1" dirty="0">
                <a:solidFill>
                  <a:srgbClr val="0096FF"/>
                </a:solidFill>
                <a:latin typeface="Arial" panose="020B0604020202020204" pitchFamily="34" charset="0"/>
                <a:cs typeface="Arial" panose="020B0604020202020204" pitchFamily="34" charset="0"/>
              </a:rPr>
              <a:t>CH </a:t>
            </a:r>
            <a:r>
              <a:rPr lang="en-US" sz="2400" b="1" dirty="0" smtClean="0">
                <a:solidFill>
                  <a:srgbClr val="0096FF"/>
                </a:solidFill>
                <a:latin typeface="Arial" panose="020B0604020202020204" pitchFamily="34" charset="0"/>
                <a:cs typeface="Arial" panose="020B0604020202020204" pitchFamily="34" charset="0"/>
              </a:rPr>
              <a:t>Structures:</a:t>
            </a:r>
            <a:endParaRPr lang="en-CA" sz="2400" b="1" dirty="0">
              <a:solidFill>
                <a:srgbClr val="0096FF"/>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 xmlns:a16="http://schemas.microsoft.com/office/drawing/2014/main" id="{1E480175-3A0A-4E56-AB4F-B73E1424FF95}"/>
              </a:ext>
            </a:extLst>
          </p:cNvPr>
          <p:cNvSpPr txBox="1"/>
          <p:nvPr/>
        </p:nvSpPr>
        <p:spPr>
          <a:xfrm>
            <a:off x="85757" y="1273066"/>
            <a:ext cx="6240615" cy="4303792"/>
          </a:xfrm>
          <a:prstGeom prst="rect">
            <a:avLst/>
          </a:prstGeom>
          <a:noFill/>
        </p:spPr>
        <p:txBody>
          <a:bodyPr wrap="square" lIns="91440" tIns="45720" rIns="91440" bIns="45720" rtlCol="0" anchor="t">
            <a:spAutoFit/>
          </a:bodyPr>
          <a:lstStyle/>
          <a:p>
            <a:pPr marL="285750" indent="-285750" algn="just">
              <a:spcBef>
                <a:spcPts val="600"/>
              </a:spcBef>
              <a:buFont typeface="Arial" panose="020B0604020202020204" pitchFamily="34" charset="0"/>
              <a:buChar char="•"/>
            </a:pPr>
            <a:r>
              <a:rPr lang="en-CA" dirty="0">
                <a:ea typeface="Times New Roman" panose="02020603050405020304" pitchFamily="18" charset="0"/>
              </a:rPr>
              <a:t>T</a:t>
            </a:r>
            <a:r>
              <a:rPr lang="en-CA" sz="1800" dirty="0">
                <a:effectLst/>
                <a:ea typeface="Times New Roman" panose="02020603050405020304" pitchFamily="18" charset="0"/>
              </a:rPr>
              <a:t>he accelerating sections are typically short with quadrupole doublets or triplets in between accelerating sections</a:t>
            </a:r>
          </a:p>
          <a:p>
            <a:pPr marL="285750" indent="-285750" algn="just">
              <a:spcBef>
                <a:spcPts val="600"/>
              </a:spcBef>
              <a:buFont typeface="Arial" panose="020B0604020202020204" pitchFamily="34" charset="0"/>
              <a:buChar char="•"/>
            </a:pPr>
            <a:r>
              <a:rPr lang="en-US" dirty="0">
                <a:sym typeface="Symbol" panose="05050102010706020507" pitchFamily="18" charset="2"/>
              </a:rPr>
              <a:t>Five variants are simulated:</a:t>
            </a:r>
          </a:p>
          <a:p>
            <a:pPr marL="742950" lvl="1" indent="-285750" algn="just">
              <a:spcBef>
                <a:spcPts val="600"/>
              </a:spcBef>
              <a:buFont typeface="Wingdings" panose="05000000000000000000" pitchFamily="2" charset="2"/>
              <a:buChar char="q"/>
            </a:pPr>
            <a:r>
              <a:rPr lang="en-US" dirty="0">
                <a:sym typeface="Symbol" panose="05050102010706020507" pitchFamily="18" charset="2"/>
              </a:rPr>
              <a:t>Variant3: KONUS (0 degree) </a:t>
            </a:r>
            <a:r>
              <a:rPr lang="en-US" dirty="0" smtClean="0">
                <a:sym typeface="Symbol" panose="05050102010706020507" pitchFamily="18" charset="2"/>
              </a:rPr>
              <a:t>beam dynamics</a:t>
            </a:r>
            <a:endParaRPr lang="en-US" dirty="0">
              <a:sym typeface="Symbol" panose="05050102010706020507" pitchFamily="18" charset="2"/>
            </a:endParaRPr>
          </a:p>
          <a:p>
            <a:pPr marL="742950" lvl="1" indent="-285750" algn="just">
              <a:spcBef>
                <a:spcPts val="600"/>
              </a:spcBef>
              <a:buFont typeface="Wingdings" panose="05000000000000000000" pitchFamily="2" charset="2"/>
              <a:buChar char="q"/>
            </a:pPr>
            <a:r>
              <a:rPr lang="en-US" dirty="0">
                <a:sym typeface="Symbol" panose="05050102010706020507" pitchFamily="18" charset="2"/>
              </a:rPr>
              <a:t>Variant 4, 5, 6 – constant negative synchronous phase dynamics ~-25 degrees and triplets between tanks </a:t>
            </a:r>
          </a:p>
          <a:p>
            <a:pPr marL="1200150" lvl="2" indent="-285750" algn="just">
              <a:spcBef>
                <a:spcPts val="600"/>
              </a:spcBef>
              <a:buFont typeface="Wingdings" panose="05000000000000000000" pitchFamily="2" charset="2"/>
              <a:buChar char="§"/>
            </a:pPr>
            <a:r>
              <a:rPr lang="en-US" dirty="0">
                <a:sym typeface="Symbol" panose="05050102010706020507" pitchFamily="18" charset="2"/>
              </a:rPr>
              <a:t>variant 4: 3 tanks-6MV/m,</a:t>
            </a:r>
          </a:p>
          <a:p>
            <a:pPr marL="1200150" lvl="2" indent="-285750" algn="just">
              <a:spcBef>
                <a:spcPts val="600"/>
              </a:spcBef>
              <a:buFont typeface="Wingdings" panose="05000000000000000000" pitchFamily="2" charset="2"/>
              <a:buChar char="§"/>
            </a:pPr>
            <a:r>
              <a:rPr lang="en-US" dirty="0">
                <a:sym typeface="Symbol" panose="05050102010706020507" pitchFamily="18" charset="2"/>
              </a:rPr>
              <a:t>variant 5: 4 tanks-5MV/m, </a:t>
            </a:r>
          </a:p>
          <a:p>
            <a:pPr marL="1200150" lvl="2" indent="-285750" algn="just">
              <a:spcBef>
                <a:spcPts val="600"/>
              </a:spcBef>
              <a:buFont typeface="Wingdings" panose="05000000000000000000" pitchFamily="2" charset="2"/>
              <a:buChar char="§"/>
            </a:pPr>
            <a:r>
              <a:rPr lang="en-US" dirty="0">
                <a:sym typeface="Symbol" panose="05050102010706020507" pitchFamily="18" charset="2"/>
              </a:rPr>
              <a:t>variant 6: 3 tanks-5MV/m</a:t>
            </a:r>
            <a:endParaRPr lang="en-US" dirty="0">
              <a:cs typeface="Calibri"/>
            </a:endParaRPr>
          </a:p>
          <a:p>
            <a:pPr marL="742950" lvl="1" indent="-285750" algn="just">
              <a:spcBef>
                <a:spcPts val="600"/>
              </a:spcBef>
              <a:buFont typeface="Wingdings" panose="05000000000000000000" pitchFamily="2" charset="2"/>
              <a:buChar char="q"/>
            </a:pPr>
            <a:r>
              <a:rPr lang="en-US" dirty="0">
                <a:sym typeface="Symbol" panose="05050102010706020507" pitchFamily="18" charset="2"/>
              </a:rPr>
              <a:t>Variant 7 - Shorter tanks at -30degrees with doublets between tanks</a:t>
            </a:r>
            <a:endParaRPr lang="en-US" dirty="0"/>
          </a:p>
        </p:txBody>
      </p:sp>
      <p:pic>
        <p:nvPicPr>
          <p:cNvPr id="10" name="Picture 9">
            <a:extLst>
              <a:ext uri="{FF2B5EF4-FFF2-40B4-BE49-F238E27FC236}">
                <a16:creationId xmlns="" xmlns:a16="http://schemas.microsoft.com/office/drawing/2014/main" id="{F11771C9-3E44-4893-AE5B-C41D7B43A32A}"/>
              </a:ext>
            </a:extLst>
          </p:cNvPr>
          <p:cNvPicPr/>
          <p:nvPr/>
        </p:nvPicPr>
        <p:blipFill>
          <a:blip r:embed="rId5">
            <a:extLst>
              <a:ext uri="{FF2B5EF4-FFF2-40B4-BE49-F238E27FC236}">
                <a16:creationId xmlns=""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c="http://schemas.openxmlformats.org/drawingml/2006/chart"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arto="http://schemas.microsoft.com/office/word/2006/arto" xmlns:mc="http://schemas.openxmlformats.org/markup-compatibility/2006" xmlns:pic="http://schemas.openxmlformats.org/drawingml/2006/picture" xmlns:wp14="http://schemas.microsoft.com/office/word/2010/wordprocessingDrawing" xmlns:wp="http://schemas.openxmlformats.org/drawingml/2006/wordprocessingDrawing" id="{1057AAB4-32DE-43BA-928D-48EAA6F943B0}"/>
              </a:ext>
            </a:extLst>
          </a:blip>
          <a:srcRect l="2517" t="62745" r="2268" b="5620"/>
          <a:stretch>
            <a:fillRect/>
          </a:stretch>
        </p:blipFill>
        <p:spPr>
          <a:xfrm>
            <a:off x="6520232" y="4556890"/>
            <a:ext cx="5465441" cy="1038075"/>
          </a:xfrm>
          <a:prstGeom prst="rect">
            <a:avLst/>
          </a:prstGeom>
        </p:spPr>
      </p:pic>
      <p:pic>
        <p:nvPicPr>
          <p:cNvPr id="11" name="Picture 10">
            <a:extLst>
              <a:ext uri="{FF2B5EF4-FFF2-40B4-BE49-F238E27FC236}">
                <a16:creationId xmlns="" xmlns:a16="http://schemas.microsoft.com/office/drawing/2014/main" id="{218B2C69-FFFB-4880-904B-3C882B7FE03D}"/>
              </a:ext>
            </a:extLst>
          </p:cNvPr>
          <p:cNvPicPr/>
          <p:nvPr/>
        </p:nvPicPr>
        <p:blipFill>
          <a:blip r:embed="rId6">
            <a:extLst>
              <a:ext uri="{FF2B5EF4-FFF2-40B4-BE49-F238E27FC236}">
                <a16:creationId xmlns=""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c="http://schemas.openxmlformats.org/drawingml/2006/chart"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arto="http://schemas.microsoft.com/office/word/2006/arto" xmlns:mc="http://schemas.openxmlformats.org/markup-compatibility/2006" xmlns:pic="http://schemas.openxmlformats.org/drawingml/2006/picture" xmlns:wp14="http://schemas.microsoft.com/office/word/2010/wordprocessingDrawing" xmlns:wp="http://schemas.openxmlformats.org/drawingml/2006/wordprocessingDrawing" id="{1FB70312-D768-4764-A097-8ED94D1D4625}"/>
              </a:ext>
            </a:extLst>
          </a:blip>
          <a:srcRect l="2517" t="62614" r="2351" b="5230"/>
          <a:stretch>
            <a:fillRect/>
          </a:stretch>
        </p:blipFill>
        <p:spPr>
          <a:xfrm>
            <a:off x="6520233" y="3325732"/>
            <a:ext cx="5136052" cy="1052832"/>
          </a:xfrm>
          <a:prstGeom prst="rect">
            <a:avLst/>
          </a:prstGeom>
        </p:spPr>
      </p:pic>
      <p:sp>
        <p:nvSpPr>
          <p:cNvPr id="16" name="TextBox 15">
            <a:extLst>
              <a:ext uri="{FF2B5EF4-FFF2-40B4-BE49-F238E27FC236}">
                <a16:creationId xmlns="" xmlns:a16="http://schemas.microsoft.com/office/drawing/2014/main" id="{0AE49B7F-41FC-4C10-A5DF-28855A8F98FE}"/>
              </a:ext>
            </a:extLst>
          </p:cNvPr>
          <p:cNvSpPr txBox="1"/>
          <p:nvPr/>
        </p:nvSpPr>
        <p:spPr>
          <a:xfrm>
            <a:off x="8765551" y="2770393"/>
            <a:ext cx="2499349" cy="276999"/>
          </a:xfrm>
          <a:prstGeom prst="rect">
            <a:avLst/>
          </a:prstGeom>
          <a:noFill/>
        </p:spPr>
        <p:txBody>
          <a:bodyPr wrap="square" rtlCol="0">
            <a:spAutoFit/>
          </a:bodyPr>
          <a:lstStyle/>
          <a:p>
            <a:r>
              <a:rPr lang="en-US" sz="1200" dirty="0"/>
              <a:t>G. Clemente, PhD thesis, Frankfurt</a:t>
            </a:r>
            <a:endParaRPr lang="en-CA" sz="1200" dirty="0"/>
          </a:p>
        </p:txBody>
      </p:sp>
      <p:sp>
        <p:nvSpPr>
          <p:cNvPr id="9" name="TextBox 8">
            <a:extLst>
              <a:ext uri="{FF2B5EF4-FFF2-40B4-BE49-F238E27FC236}">
                <a16:creationId xmlns="" xmlns:a16="http://schemas.microsoft.com/office/drawing/2014/main" id="{2335C36B-F964-447A-B392-BD68E3B75F95}"/>
              </a:ext>
            </a:extLst>
          </p:cNvPr>
          <p:cNvSpPr txBox="1"/>
          <p:nvPr/>
        </p:nvSpPr>
        <p:spPr>
          <a:xfrm>
            <a:off x="9569894" y="3279610"/>
            <a:ext cx="2808048" cy="369332"/>
          </a:xfrm>
          <a:prstGeom prst="rect">
            <a:avLst/>
          </a:prstGeom>
          <a:noFill/>
        </p:spPr>
        <p:txBody>
          <a:bodyPr wrap="square" rtlCol="0">
            <a:spAutoFit/>
          </a:bodyPr>
          <a:lstStyle/>
          <a:p>
            <a:r>
              <a:rPr lang="en-US" b="1" dirty="0"/>
              <a:t>Variant 3, L=2.7 m</a:t>
            </a:r>
            <a:endParaRPr lang="en-CA" b="1" dirty="0"/>
          </a:p>
        </p:txBody>
      </p:sp>
      <p:sp>
        <p:nvSpPr>
          <p:cNvPr id="14" name="TextBox 13">
            <a:extLst>
              <a:ext uri="{FF2B5EF4-FFF2-40B4-BE49-F238E27FC236}">
                <a16:creationId xmlns="" xmlns:a16="http://schemas.microsoft.com/office/drawing/2014/main" id="{9E527ABF-C2A9-42EE-AA06-337387FB75CB}"/>
              </a:ext>
            </a:extLst>
          </p:cNvPr>
          <p:cNvSpPr txBox="1"/>
          <p:nvPr/>
        </p:nvSpPr>
        <p:spPr>
          <a:xfrm>
            <a:off x="9680730" y="4484726"/>
            <a:ext cx="2808048" cy="369332"/>
          </a:xfrm>
          <a:prstGeom prst="rect">
            <a:avLst/>
          </a:prstGeom>
          <a:noFill/>
        </p:spPr>
        <p:txBody>
          <a:bodyPr wrap="square" rtlCol="0">
            <a:spAutoFit/>
          </a:bodyPr>
          <a:lstStyle/>
          <a:p>
            <a:r>
              <a:rPr lang="en-US" b="1" dirty="0"/>
              <a:t>Variant 6 , L=3.5 m</a:t>
            </a:r>
            <a:endParaRPr lang="en-CA" b="1" dirty="0"/>
          </a:p>
        </p:txBody>
      </p:sp>
      <p:sp>
        <p:nvSpPr>
          <p:cNvPr id="15" name="TextBox 14">
            <a:extLst>
              <a:ext uri="{FF2B5EF4-FFF2-40B4-BE49-F238E27FC236}">
                <a16:creationId xmlns="" xmlns:a16="http://schemas.microsoft.com/office/drawing/2014/main" id="{128CE992-97BC-4113-B100-F84F35B48D30}"/>
              </a:ext>
            </a:extLst>
          </p:cNvPr>
          <p:cNvSpPr txBox="1"/>
          <p:nvPr/>
        </p:nvSpPr>
        <p:spPr>
          <a:xfrm>
            <a:off x="9680730" y="5687826"/>
            <a:ext cx="2808048" cy="369332"/>
          </a:xfrm>
          <a:prstGeom prst="rect">
            <a:avLst/>
          </a:prstGeom>
          <a:noFill/>
        </p:spPr>
        <p:txBody>
          <a:bodyPr wrap="square" rtlCol="0">
            <a:spAutoFit/>
          </a:bodyPr>
          <a:lstStyle/>
          <a:p>
            <a:r>
              <a:rPr lang="en-US" b="1" dirty="0"/>
              <a:t>Variant 7 , L=3.8 m</a:t>
            </a:r>
            <a:endParaRPr lang="en-CA" b="1" dirty="0"/>
          </a:p>
        </p:txBody>
      </p:sp>
      <p:sp>
        <p:nvSpPr>
          <p:cNvPr id="4" name="Slide Number Placeholder 3"/>
          <p:cNvSpPr>
            <a:spLocks noGrp="1"/>
          </p:cNvSpPr>
          <p:nvPr>
            <p:ph type="sldNum" sz="quarter" idx="12"/>
          </p:nvPr>
        </p:nvSpPr>
        <p:spPr>
          <a:xfrm>
            <a:off x="10673648" y="6530849"/>
            <a:ext cx="1312025" cy="365125"/>
          </a:xfrm>
        </p:spPr>
        <p:txBody>
          <a:bodyPr/>
          <a:lstStyle/>
          <a:p>
            <a:fld id="{E47BC17E-C2C3-47FD-B0E5-CFA42695A56D}" type="slidenum">
              <a:rPr lang="en-US" smtClean="0"/>
              <a:pPr/>
              <a:t>11</a:t>
            </a:fld>
            <a:endParaRPr lang="en-US" dirty="0"/>
          </a:p>
        </p:txBody>
      </p:sp>
      <p:sp>
        <p:nvSpPr>
          <p:cNvPr id="18" name="Footer Placeholder 1"/>
          <p:cNvSpPr txBox="1">
            <a:spLocks/>
          </p:cNvSpPr>
          <p:nvPr/>
        </p:nvSpPr>
        <p:spPr>
          <a:xfrm>
            <a:off x="600364" y="6615507"/>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5079390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2F503-B8F1-4966-8667-F5655BAC98A9}"/>
              </a:ext>
            </a:extLst>
          </p:cNvPr>
          <p:cNvSpPr>
            <a:spLocks noGrp="1"/>
          </p:cNvSpPr>
          <p:nvPr>
            <p:ph type="title"/>
          </p:nvPr>
        </p:nvSpPr>
        <p:spPr>
          <a:xfrm>
            <a:off x="348109" y="214937"/>
            <a:ext cx="12192000" cy="1052831"/>
          </a:xfrm>
        </p:spPr>
        <p:txBody>
          <a:bodyPr>
            <a:normAutofit/>
          </a:bodyPr>
          <a:lstStyle/>
          <a:p>
            <a:r>
              <a:rPr lang="en-US" sz="2400" b="1" dirty="0">
                <a:solidFill>
                  <a:srgbClr val="0096FF"/>
                </a:solidFill>
                <a:latin typeface="Arial" panose="020B0604020202020204" pitchFamily="34" charset="0"/>
                <a:cs typeface="Arial" panose="020B0604020202020204" pitchFamily="34" charset="0"/>
              </a:rPr>
              <a:t>CH - Variant 3: KONUS or zero </a:t>
            </a:r>
            <a:r>
              <a:rPr lang="en-US" sz="2400" b="1" dirty="0" smtClean="0">
                <a:solidFill>
                  <a:srgbClr val="0096FF"/>
                </a:solidFill>
                <a:latin typeface="Arial" panose="020B0604020202020204" pitchFamily="34" charset="0"/>
                <a:cs typeface="Arial" panose="020B0604020202020204" pitchFamily="34" charset="0"/>
              </a:rPr>
              <a:t>degree-</a:t>
            </a:r>
            <a:r>
              <a:rPr lang="en-US" sz="2400" b="1" dirty="0">
                <a:solidFill>
                  <a:srgbClr val="0096FF"/>
                </a:solidFill>
                <a:latin typeface="Arial" panose="020B0604020202020204" pitchFamily="34" charset="0"/>
                <a:cs typeface="Arial" panose="020B0604020202020204" pitchFamily="34" charset="0"/>
              </a:rPr>
              <a:t>PARMILA and </a:t>
            </a:r>
            <a:r>
              <a:rPr lang="en-US" sz="2400" b="1" dirty="0" smtClean="0">
                <a:solidFill>
                  <a:srgbClr val="0096FF"/>
                </a:solidFill>
                <a:latin typeface="Arial" panose="020B0604020202020204" pitchFamily="34" charset="0"/>
                <a:cs typeface="Arial" panose="020B0604020202020204" pitchFamily="34" charset="0"/>
              </a:rPr>
              <a:t>LANA:</a:t>
            </a:r>
            <a:endParaRPr lang="en-CA" sz="2400" b="1" dirty="0">
              <a:solidFill>
                <a:srgbClr val="0096FF"/>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C144031D-1A07-4EC5-99C7-3127C2C9A491}"/>
              </a:ext>
            </a:extLst>
          </p:cNvPr>
          <p:cNvSpPr txBox="1"/>
          <p:nvPr/>
        </p:nvSpPr>
        <p:spPr>
          <a:xfrm>
            <a:off x="348109" y="1268000"/>
            <a:ext cx="4955811" cy="100027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Consists of 2 long tanks with triplet in between tanks</a:t>
            </a:r>
          </a:p>
          <a:p>
            <a:pPr marL="285750" indent="-285750">
              <a:spcBef>
                <a:spcPts val="600"/>
              </a:spcBef>
              <a:buFont typeface="Arial" panose="020B0604020202020204" pitchFamily="34" charset="0"/>
              <a:buChar char="•"/>
            </a:pPr>
            <a:r>
              <a:rPr lang="en-US" dirty="0"/>
              <a:t>Good control of longitudinal phase space</a:t>
            </a:r>
          </a:p>
        </p:txBody>
      </p:sp>
      <p:graphicFrame>
        <p:nvGraphicFramePr>
          <p:cNvPr id="15" name="Table 15">
            <a:extLst>
              <a:ext uri="{FF2B5EF4-FFF2-40B4-BE49-F238E27FC236}">
                <a16:creationId xmlns="" xmlns:a16="http://schemas.microsoft.com/office/drawing/2014/main" id="{A4330ABB-4313-485E-8E51-B5EB8D8137BD}"/>
              </a:ext>
            </a:extLst>
          </p:cNvPr>
          <p:cNvGraphicFramePr>
            <a:graphicFrameLocks noGrp="1"/>
          </p:cNvGraphicFramePr>
          <p:nvPr>
            <p:extLst/>
          </p:nvPr>
        </p:nvGraphicFramePr>
        <p:xfrm>
          <a:off x="782224" y="3094547"/>
          <a:ext cx="4087580" cy="3129280"/>
        </p:xfrm>
        <a:graphic>
          <a:graphicData uri="http://schemas.openxmlformats.org/drawingml/2006/table">
            <a:tbl>
              <a:tblPr firstRow="1" bandRow="1">
                <a:tableStyleId>{5C22544A-7EE6-4342-B048-85BDC9FD1C3A}</a:tableStyleId>
              </a:tblPr>
              <a:tblGrid>
                <a:gridCol w="2179782">
                  <a:extLst>
                    <a:ext uri="{9D8B030D-6E8A-4147-A177-3AD203B41FA5}">
                      <a16:colId xmlns="" xmlns:a16="http://schemas.microsoft.com/office/drawing/2014/main" val="1118275805"/>
                    </a:ext>
                  </a:extLst>
                </a:gridCol>
                <a:gridCol w="1907798">
                  <a:extLst>
                    <a:ext uri="{9D8B030D-6E8A-4147-A177-3AD203B41FA5}">
                      <a16:colId xmlns="" xmlns:a16="http://schemas.microsoft.com/office/drawing/2014/main" val="1929653566"/>
                    </a:ext>
                  </a:extLst>
                </a:gridCol>
              </a:tblGrid>
              <a:tr h="0">
                <a:tc>
                  <a:txBody>
                    <a:bodyPr/>
                    <a:lstStyle/>
                    <a:p>
                      <a:r>
                        <a:rPr lang="en-US" dirty="0"/>
                        <a:t>Parameter</a:t>
                      </a:r>
                      <a:endParaRPr lang="en-CA" dirty="0"/>
                    </a:p>
                  </a:txBody>
                  <a:tcPr/>
                </a:tc>
                <a:tc>
                  <a:txBody>
                    <a:bodyPr/>
                    <a:lstStyle/>
                    <a:p>
                      <a:r>
                        <a:rPr lang="en-US"/>
                        <a:t>Variant 3</a:t>
                      </a:r>
                      <a:endParaRPr lang="en-CA"/>
                    </a:p>
                  </a:txBody>
                  <a:tcPr/>
                </a:tc>
                <a:extLst>
                  <a:ext uri="{0D108BD9-81ED-4DB2-BD59-A6C34878D82A}">
                    <a16:rowId xmlns="" xmlns:a16="http://schemas.microsoft.com/office/drawing/2014/main" val="3318139159"/>
                  </a:ext>
                </a:extLst>
              </a:tr>
              <a:tr h="370840">
                <a:tc>
                  <a:txBody>
                    <a:bodyPr/>
                    <a:lstStyle/>
                    <a:p>
                      <a:r>
                        <a:rPr lang="en-US"/>
                        <a:t>Tanks</a:t>
                      </a:r>
                      <a:endParaRPr lang="en-CA"/>
                    </a:p>
                  </a:txBody>
                  <a:tcPr/>
                </a:tc>
                <a:tc>
                  <a:txBody>
                    <a:bodyPr/>
                    <a:lstStyle/>
                    <a:p>
                      <a:r>
                        <a:rPr lang="en-US"/>
                        <a:t>2</a:t>
                      </a:r>
                      <a:endParaRPr lang="en-CA"/>
                    </a:p>
                  </a:txBody>
                  <a:tcPr/>
                </a:tc>
                <a:extLst>
                  <a:ext uri="{0D108BD9-81ED-4DB2-BD59-A6C34878D82A}">
                    <a16:rowId xmlns="" xmlns:a16="http://schemas.microsoft.com/office/drawing/2014/main" val="3311457410"/>
                  </a:ext>
                </a:extLst>
              </a:tr>
              <a:tr h="370840">
                <a:tc>
                  <a:txBody>
                    <a:bodyPr/>
                    <a:lstStyle/>
                    <a:p>
                      <a:r>
                        <a:rPr lang="en-US"/>
                        <a:t>Drift tubes</a:t>
                      </a:r>
                      <a:endParaRPr lang="en-CA"/>
                    </a:p>
                  </a:txBody>
                  <a:tcPr/>
                </a:tc>
                <a:tc>
                  <a:txBody>
                    <a:bodyPr/>
                    <a:lstStyle/>
                    <a:p>
                      <a:r>
                        <a:rPr lang="en-US"/>
                        <a:t>12, 15</a:t>
                      </a:r>
                      <a:endParaRPr lang="en-CA"/>
                    </a:p>
                  </a:txBody>
                  <a:tcPr/>
                </a:tc>
                <a:extLst>
                  <a:ext uri="{0D108BD9-81ED-4DB2-BD59-A6C34878D82A}">
                    <a16:rowId xmlns="" xmlns:a16="http://schemas.microsoft.com/office/drawing/2014/main" val="379091488"/>
                  </a:ext>
                </a:extLst>
              </a:tr>
              <a:tr h="370840">
                <a:tc>
                  <a:txBody>
                    <a:bodyPr/>
                    <a:lstStyle/>
                    <a:p>
                      <a:r>
                        <a:rPr lang="en-US"/>
                        <a:t>gradient</a:t>
                      </a:r>
                      <a:endParaRPr lang="en-CA"/>
                    </a:p>
                  </a:txBody>
                  <a:tcPr/>
                </a:tc>
                <a:tc>
                  <a:txBody>
                    <a:bodyPr/>
                    <a:lstStyle/>
                    <a:p>
                      <a:r>
                        <a:rPr lang="en-US" dirty="0"/>
                        <a:t>6.4 MV/m</a:t>
                      </a:r>
                      <a:endParaRPr lang="en-CA" dirty="0"/>
                    </a:p>
                  </a:txBody>
                  <a:tcPr/>
                </a:tc>
                <a:extLst>
                  <a:ext uri="{0D108BD9-81ED-4DB2-BD59-A6C34878D82A}">
                    <a16:rowId xmlns="" xmlns:a16="http://schemas.microsoft.com/office/drawing/2014/main" val="889890438"/>
                  </a:ext>
                </a:extLst>
              </a:tr>
              <a:tr h="370840">
                <a:tc>
                  <a:txBody>
                    <a:bodyPr/>
                    <a:lstStyle/>
                    <a:p>
                      <a:r>
                        <a:rPr lang="en-US"/>
                        <a:t>Transverse Focusing </a:t>
                      </a:r>
                      <a:endParaRPr lang="en-C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Triplet 37 cm</a:t>
                      </a:r>
                      <a:endParaRPr lang="en-CA"/>
                    </a:p>
                  </a:txBody>
                  <a:tcPr/>
                </a:tc>
                <a:extLst>
                  <a:ext uri="{0D108BD9-81ED-4DB2-BD59-A6C34878D82A}">
                    <a16:rowId xmlns="" xmlns:a16="http://schemas.microsoft.com/office/drawing/2014/main" val="2593792173"/>
                  </a:ext>
                </a:extLst>
              </a:tr>
              <a:tr h="370840">
                <a:tc>
                  <a:txBody>
                    <a:bodyPr/>
                    <a:lstStyle/>
                    <a:p>
                      <a:r>
                        <a:rPr lang="en-US"/>
                        <a:t>Longitudinal focusing</a:t>
                      </a:r>
                      <a:endParaRPr lang="en-CA"/>
                    </a:p>
                  </a:txBody>
                  <a:tcPr/>
                </a:tc>
                <a:tc>
                  <a:txBody>
                    <a:bodyPr/>
                    <a:lstStyle/>
                    <a:p>
                      <a:r>
                        <a:rPr lang="en-US" dirty="0">
                          <a:sym typeface="Symbol" panose="05050102010706020507" pitchFamily="18" charset="2"/>
                        </a:rPr>
                        <a:t></a:t>
                      </a:r>
                      <a:r>
                        <a:rPr lang="en-US" baseline="-25000" dirty="0">
                          <a:sym typeface="Symbol" panose="05050102010706020507" pitchFamily="18" charset="2"/>
                        </a:rPr>
                        <a:t>s</a:t>
                      </a:r>
                      <a:r>
                        <a:rPr lang="en-US" dirty="0">
                          <a:sym typeface="Symbol" panose="05050102010706020507" pitchFamily="18" charset="2"/>
                        </a:rPr>
                        <a:t>=</a:t>
                      </a:r>
                      <a:r>
                        <a:rPr lang="en-US" dirty="0"/>
                        <a:t>-50, 0 degrees</a:t>
                      </a:r>
                      <a:endParaRPr lang="en-CA" dirty="0"/>
                    </a:p>
                  </a:txBody>
                  <a:tcPr/>
                </a:tc>
                <a:extLst>
                  <a:ext uri="{0D108BD9-81ED-4DB2-BD59-A6C34878D82A}">
                    <a16:rowId xmlns="" xmlns:a16="http://schemas.microsoft.com/office/drawing/2014/main" val="1592560104"/>
                  </a:ext>
                </a:extLst>
              </a:tr>
              <a:tr h="370840">
                <a:tc>
                  <a:txBody>
                    <a:bodyPr/>
                    <a:lstStyle/>
                    <a:p>
                      <a:r>
                        <a:rPr lang="en-US"/>
                        <a:t>Beam current</a:t>
                      </a:r>
                      <a:endParaRPr lang="en-CA"/>
                    </a:p>
                  </a:txBody>
                  <a:tcPr/>
                </a:tc>
                <a:tc>
                  <a:txBody>
                    <a:bodyPr/>
                    <a:lstStyle/>
                    <a:p>
                      <a:r>
                        <a:rPr lang="en-US"/>
                        <a:t>20mA</a:t>
                      </a:r>
                      <a:endParaRPr lang="en-CA"/>
                    </a:p>
                  </a:txBody>
                  <a:tcPr/>
                </a:tc>
                <a:extLst>
                  <a:ext uri="{0D108BD9-81ED-4DB2-BD59-A6C34878D82A}">
                    <a16:rowId xmlns="" xmlns:a16="http://schemas.microsoft.com/office/drawing/2014/main" val="474379708"/>
                  </a:ext>
                </a:extLst>
              </a:tr>
            </a:tbl>
          </a:graphicData>
        </a:graphic>
      </p:graphicFrame>
      <p:graphicFrame>
        <p:nvGraphicFramePr>
          <p:cNvPr id="5" name="Table 4">
            <a:extLst>
              <a:ext uri="{FF2B5EF4-FFF2-40B4-BE49-F238E27FC236}">
                <a16:creationId xmlns="" xmlns:a16="http://schemas.microsoft.com/office/drawing/2014/main" id="{FA04B538-6E0D-4875-B587-CDB787838A9F}"/>
              </a:ext>
            </a:extLst>
          </p:cNvPr>
          <p:cNvGraphicFramePr>
            <a:graphicFrameLocks noGrp="1"/>
          </p:cNvGraphicFramePr>
          <p:nvPr/>
        </p:nvGraphicFramePr>
        <p:xfrm>
          <a:off x="6358970" y="4570902"/>
          <a:ext cx="5286868" cy="1501776"/>
        </p:xfrm>
        <a:graphic>
          <a:graphicData uri="http://schemas.openxmlformats.org/drawingml/2006/table">
            <a:tbl>
              <a:tblPr firstRow="1" firstCol="1" bandRow="1">
                <a:tableStyleId>{5C22544A-7EE6-4342-B048-85BDC9FD1C3A}</a:tableStyleId>
              </a:tblPr>
              <a:tblGrid>
                <a:gridCol w="1758474">
                  <a:extLst>
                    <a:ext uri="{9D8B030D-6E8A-4147-A177-3AD203B41FA5}">
                      <a16:colId xmlns="" xmlns:a16="http://schemas.microsoft.com/office/drawing/2014/main" val="1022863353"/>
                    </a:ext>
                  </a:extLst>
                </a:gridCol>
                <a:gridCol w="677049">
                  <a:extLst>
                    <a:ext uri="{9D8B030D-6E8A-4147-A177-3AD203B41FA5}">
                      <a16:colId xmlns="" xmlns:a16="http://schemas.microsoft.com/office/drawing/2014/main" val="776696152"/>
                    </a:ext>
                  </a:extLst>
                </a:gridCol>
                <a:gridCol w="537456">
                  <a:extLst>
                    <a:ext uri="{9D8B030D-6E8A-4147-A177-3AD203B41FA5}">
                      <a16:colId xmlns="" xmlns:a16="http://schemas.microsoft.com/office/drawing/2014/main" val="3773603726"/>
                    </a:ext>
                  </a:extLst>
                </a:gridCol>
                <a:gridCol w="537456">
                  <a:extLst>
                    <a:ext uri="{9D8B030D-6E8A-4147-A177-3AD203B41FA5}">
                      <a16:colId xmlns="" xmlns:a16="http://schemas.microsoft.com/office/drawing/2014/main" val="524828148"/>
                    </a:ext>
                  </a:extLst>
                </a:gridCol>
                <a:gridCol w="537456">
                  <a:extLst>
                    <a:ext uri="{9D8B030D-6E8A-4147-A177-3AD203B41FA5}">
                      <a16:colId xmlns="" xmlns:a16="http://schemas.microsoft.com/office/drawing/2014/main" val="2524243877"/>
                    </a:ext>
                  </a:extLst>
                </a:gridCol>
                <a:gridCol w="701521">
                  <a:extLst>
                    <a:ext uri="{9D8B030D-6E8A-4147-A177-3AD203B41FA5}">
                      <a16:colId xmlns="" xmlns:a16="http://schemas.microsoft.com/office/drawing/2014/main" val="3889197421"/>
                    </a:ext>
                  </a:extLst>
                </a:gridCol>
                <a:gridCol w="537456">
                  <a:extLst>
                    <a:ext uri="{9D8B030D-6E8A-4147-A177-3AD203B41FA5}">
                      <a16:colId xmlns="" xmlns:a16="http://schemas.microsoft.com/office/drawing/2014/main" val="1964917019"/>
                    </a:ext>
                  </a:extLst>
                </a:gridCol>
              </a:tblGrid>
              <a:tr h="190500">
                <a:tc>
                  <a:txBody>
                    <a:bodyPr/>
                    <a:lstStyle/>
                    <a:p>
                      <a:pPr algn="ctr">
                        <a:lnSpc>
                          <a:spcPct val="107000"/>
                        </a:lnSpc>
                        <a:spcAft>
                          <a:spcPts val="800"/>
                        </a:spcAft>
                      </a:pPr>
                      <a:r>
                        <a:rPr lang="en-CA" sz="1100">
                          <a:solidFill>
                            <a:schemeClr val="tx1"/>
                          </a:solidFill>
                          <a:effectLst/>
                        </a:rPr>
                        <a:t> </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ctr">
                        <a:lnSpc>
                          <a:spcPct val="107000"/>
                        </a:lnSpc>
                        <a:spcAft>
                          <a:spcPts val="800"/>
                        </a:spcAft>
                      </a:pPr>
                      <a:r>
                        <a:rPr lang="en-CA" sz="1100">
                          <a:solidFill>
                            <a:schemeClr val="tx1"/>
                          </a:solidFill>
                          <a:effectLst/>
                        </a:rPr>
                        <a:t>Initial</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CA"/>
                    </a:p>
                  </a:txBody>
                  <a:tcPr/>
                </a:tc>
                <a:tc gridSpan="2">
                  <a:txBody>
                    <a:bodyPr/>
                    <a:lstStyle/>
                    <a:p>
                      <a:pPr algn="ctr">
                        <a:lnSpc>
                          <a:spcPct val="107000"/>
                        </a:lnSpc>
                        <a:spcAft>
                          <a:spcPts val="800"/>
                        </a:spcAft>
                      </a:pPr>
                      <a:r>
                        <a:rPr lang="en-CA" sz="1100">
                          <a:solidFill>
                            <a:schemeClr val="tx1"/>
                          </a:solidFill>
                          <a:effectLst/>
                        </a:rPr>
                        <a:t>Final</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CA"/>
                    </a:p>
                  </a:txBody>
                  <a:tcPr/>
                </a:tc>
                <a:tc gridSpan="2">
                  <a:txBody>
                    <a:bodyPr/>
                    <a:lstStyle/>
                    <a:p>
                      <a:pPr algn="ctr">
                        <a:lnSpc>
                          <a:spcPct val="107000"/>
                        </a:lnSpc>
                        <a:spcAft>
                          <a:spcPts val="800"/>
                        </a:spcAft>
                      </a:pPr>
                      <a:r>
                        <a:rPr lang="en-CA" sz="1100">
                          <a:solidFill>
                            <a:schemeClr val="tx1"/>
                          </a:solidFill>
                          <a:effectLst/>
                        </a:rPr>
                        <a:t>Final/Initial</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CA"/>
                    </a:p>
                  </a:txBody>
                  <a:tcPr/>
                </a:tc>
                <a:extLst>
                  <a:ext uri="{0D108BD9-81ED-4DB2-BD59-A6C34878D82A}">
                    <a16:rowId xmlns="" xmlns:a16="http://schemas.microsoft.com/office/drawing/2014/main" val="2598006946"/>
                  </a:ext>
                </a:extLst>
              </a:tr>
              <a:tr h="190500">
                <a:tc>
                  <a:txBody>
                    <a:bodyPr/>
                    <a:lstStyle/>
                    <a:p>
                      <a:pPr algn="ctr">
                        <a:lnSpc>
                          <a:spcPct val="107000"/>
                        </a:lnSpc>
                        <a:spcAft>
                          <a:spcPts val="800"/>
                        </a:spcAft>
                      </a:pPr>
                      <a:r>
                        <a:rPr lang="en-CA" sz="1100">
                          <a:solidFill>
                            <a:schemeClr val="tx1"/>
                          </a:solidFill>
                          <a:effectLst/>
                        </a:rPr>
                        <a:t> </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RMS</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99%</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RMS</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99%</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RMS</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99%</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898777040"/>
                  </a:ext>
                </a:extLst>
              </a:tr>
              <a:tr h="279400">
                <a:tc>
                  <a:txBody>
                    <a:bodyPr/>
                    <a:lstStyle/>
                    <a:p>
                      <a:pPr algn="ctr">
                        <a:lnSpc>
                          <a:spcPct val="107000"/>
                        </a:lnSpc>
                        <a:spcAft>
                          <a:spcPts val="800"/>
                        </a:spcAft>
                      </a:pPr>
                      <a:r>
                        <a:rPr lang="en-CA" sz="1100">
                          <a:solidFill>
                            <a:schemeClr val="tx1"/>
                          </a:solidFill>
                          <a:effectLst/>
                        </a:rPr>
                        <a:t>Emit-x (cm-mrad)</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0.02</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0.11</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0.0252</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0.21</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1.25</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1.91</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9112278"/>
                  </a:ext>
                </a:extLst>
              </a:tr>
              <a:tr h="37465">
                <a:tc>
                  <a:txBody>
                    <a:bodyPr/>
                    <a:lstStyle/>
                    <a:p>
                      <a:pPr algn="ctr">
                        <a:lnSpc>
                          <a:spcPct val="107000"/>
                        </a:lnSpc>
                        <a:spcAft>
                          <a:spcPts val="800"/>
                        </a:spcAft>
                      </a:pPr>
                      <a:r>
                        <a:rPr lang="en-CA" sz="1100">
                          <a:solidFill>
                            <a:schemeClr val="tx1"/>
                          </a:solidFill>
                          <a:effectLst/>
                        </a:rPr>
                        <a:t>normalized</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 xmlns:a16="http://schemas.microsoft.com/office/drawing/2014/main" val="1179224371"/>
                  </a:ext>
                </a:extLst>
              </a:tr>
              <a:tr h="292100">
                <a:tc>
                  <a:txBody>
                    <a:bodyPr/>
                    <a:lstStyle/>
                    <a:p>
                      <a:pPr algn="ctr">
                        <a:lnSpc>
                          <a:spcPct val="107000"/>
                        </a:lnSpc>
                        <a:spcAft>
                          <a:spcPts val="800"/>
                        </a:spcAft>
                      </a:pPr>
                      <a:r>
                        <a:rPr lang="en-CA" sz="1100">
                          <a:solidFill>
                            <a:schemeClr val="tx1"/>
                          </a:solidFill>
                          <a:effectLst/>
                        </a:rPr>
                        <a:t>Emit-y (cm-mrad)</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0.02</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0.11</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0.0231</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0.16</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1.16</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a:lnSpc>
                          <a:spcPct val="107000"/>
                        </a:lnSpc>
                        <a:spcAft>
                          <a:spcPts val="800"/>
                        </a:spcAft>
                      </a:pPr>
                      <a:r>
                        <a:rPr lang="en-CA" sz="1100">
                          <a:solidFill>
                            <a:schemeClr val="tx1"/>
                          </a:solidFill>
                          <a:effectLst/>
                        </a:rPr>
                        <a:t>1.47</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694627467"/>
                  </a:ext>
                </a:extLst>
              </a:tr>
              <a:tr h="34925">
                <a:tc>
                  <a:txBody>
                    <a:bodyPr/>
                    <a:lstStyle/>
                    <a:p>
                      <a:pPr algn="ctr">
                        <a:lnSpc>
                          <a:spcPct val="107000"/>
                        </a:lnSpc>
                        <a:spcAft>
                          <a:spcPts val="800"/>
                        </a:spcAft>
                      </a:pPr>
                      <a:r>
                        <a:rPr lang="en-CA" sz="1100">
                          <a:solidFill>
                            <a:schemeClr val="tx1"/>
                          </a:solidFill>
                          <a:effectLst/>
                        </a:rPr>
                        <a:t>normalized</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tc vMerge="1">
                  <a:txBody>
                    <a:bodyPr/>
                    <a:lstStyle/>
                    <a:p>
                      <a:endParaRPr lang="en-CA"/>
                    </a:p>
                  </a:txBody>
                  <a:tcPr/>
                </a:tc>
                <a:extLst>
                  <a:ext uri="{0D108BD9-81ED-4DB2-BD59-A6C34878D82A}">
                    <a16:rowId xmlns="" xmlns:a16="http://schemas.microsoft.com/office/drawing/2014/main" val="1306170946"/>
                  </a:ext>
                </a:extLst>
              </a:tr>
              <a:tr h="190500">
                <a:tc>
                  <a:txBody>
                    <a:bodyPr/>
                    <a:lstStyle/>
                    <a:p>
                      <a:pPr algn="ctr">
                        <a:lnSpc>
                          <a:spcPct val="107000"/>
                        </a:lnSpc>
                        <a:spcAft>
                          <a:spcPts val="800"/>
                        </a:spcAft>
                      </a:pPr>
                      <a:r>
                        <a:rPr lang="en-CA" sz="1100">
                          <a:solidFill>
                            <a:schemeClr val="tx1"/>
                          </a:solidFill>
                          <a:effectLst/>
                        </a:rPr>
                        <a:t>Emit-z (MeV-deg)</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0.17</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0.67</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0.18</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1.00</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1.06</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CA" sz="1100">
                          <a:solidFill>
                            <a:schemeClr val="tx1"/>
                          </a:solidFill>
                          <a:effectLst/>
                        </a:rPr>
                        <a:t>1.50</a:t>
                      </a:r>
                      <a:endParaRPr lang="en-CA" sz="1100">
                        <a:solidFill>
                          <a:schemeClr val="tx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45596872"/>
                  </a:ext>
                </a:extLst>
              </a:tr>
            </a:tbl>
          </a:graphicData>
        </a:graphic>
      </p:graphicFrame>
      <p:pic>
        <p:nvPicPr>
          <p:cNvPr id="3" name="Picture 2"/>
          <p:cNvPicPr>
            <a:picLocks noChangeAspect="1"/>
          </p:cNvPicPr>
          <p:nvPr/>
        </p:nvPicPr>
        <p:blipFill>
          <a:blip r:embed="rId3"/>
          <a:stretch>
            <a:fillRect/>
          </a:stretch>
        </p:blipFill>
        <p:spPr>
          <a:xfrm>
            <a:off x="5124205" y="1128775"/>
            <a:ext cx="7067795" cy="3377680"/>
          </a:xfrm>
          <a:prstGeom prst="rect">
            <a:avLst/>
          </a:prstGeom>
        </p:spPr>
      </p:pic>
      <p:sp>
        <p:nvSpPr>
          <p:cNvPr id="8" name="Slide Number Placeholder 7"/>
          <p:cNvSpPr>
            <a:spLocks noGrp="1"/>
          </p:cNvSpPr>
          <p:nvPr>
            <p:ph type="sldNum" sz="quarter" idx="12"/>
          </p:nvPr>
        </p:nvSpPr>
        <p:spPr>
          <a:xfrm>
            <a:off x="10879975" y="6443601"/>
            <a:ext cx="1312025" cy="365125"/>
          </a:xfrm>
        </p:spPr>
        <p:txBody>
          <a:bodyPr/>
          <a:lstStyle/>
          <a:p>
            <a:fld id="{E47BC17E-C2C3-47FD-B0E5-CFA42695A56D}" type="slidenum">
              <a:rPr lang="en-US" smtClean="0"/>
              <a:pPr/>
              <a:t>12</a:t>
            </a:fld>
            <a:endParaRPr lang="en-US" dirty="0"/>
          </a:p>
        </p:txBody>
      </p:sp>
      <p:sp>
        <p:nvSpPr>
          <p:cNvPr id="12" name="TextBox 11">
            <a:extLst>
              <a:ext uri="{FF2B5EF4-FFF2-40B4-BE49-F238E27FC236}">
                <a16:creationId xmlns="" xmlns:a16="http://schemas.microsoft.com/office/drawing/2014/main" id="{74B135BE-51C0-D216-7923-1CB705FA8EAE}"/>
              </a:ext>
            </a:extLst>
          </p:cNvPr>
          <p:cNvSpPr txBox="1"/>
          <p:nvPr/>
        </p:nvSpPr>
        <p:spPr>
          <a:xfrm>
            <a:off x="6358970" y="6119640"/>
            <a:ext cx="5833030" cy="276999"/>
          </a:xfrm>
          <a:prstGeom prst="rect">
            <a:avLst/>
          </a:prstGeom>
          <a:noFill/>
        </p:spPr>
        <p:txBody>
          <a:bodyPr wrap="square" rtlCol="0">
            <a:spAutoFit/>
          </a:bodyPr>
          <a:lstStyle/>
          <a:p>
            <a:r>
              <a:rPr lang="en-CA" sz="1200" dirty="0" smtClean="0"/>
              <a:t>Ref: https</a:t>
            </a:r>
            <a:r>
              <a:rPr lang="en-CA" sz="1200" dirty="0"/>
              <a:t>://accelconf.web.cern.ch/linac2022/papers/fr1aa05.pdf</a:t>
            </a:r>
          </a:p>
        </p:txBody>
      </p:sp>
      <p:sp>
        <p:nvSpPr>
          <p:cNvPr id="13"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40173320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2F503-B8F1-4966-8667-F5655BAC98A9}"/>
              </a:ext>
            </a:extLst>
          </p:cNvPr>
          <p:cNvSpPr>
            <a:spLocks noGrp="1"/>
          </p:cNvSpPr>
          <p:nvPr>
            <p:ph type="title"/>
          </p:nvPr>
        </p:nvSpPr>
        <p:spPr>
          <a:xfrm>
            <a:off x="274837" y="389980"/>
            <a:ext cx="12192000" cy="1052831"/>
          </a:xfrm>
        </p:spPr>
        <p:txBody>
          <a:bodyPr>
            <a:normAutofit/>
          </a:bodyPr>
          <a:lstStyle/>
          <a:p>
            <a:r>
              <a:rPr lang="en-US" sz="2400" b="1" dirty="0" smtClean="0">
                <a:solidFill>
                  <a:srgbClr val="0096FF"/>
                </a:solidFill>
                <a:latin typeface="Arial" panose="020B0604020202020204" pitchFamily="34" charset="0"/>
                <a:cs typeface="Arial" panose="020B0604020202020204" pitchFamily="34" charset="0"/>
              </a:rPr>
              <a:t>APF DTL– Variant 8:</a:t>
            </a:r>
            <a:endParaRPr lang="en-CA" sz="2400" b="1" dirty="0">
              <a:solidFill>
                <a:srgbClr val="0096FF"/>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 xmlns:a16="http://schemas.microsoft.com/office/drawing/2014/main" id="{7B40F014-A7BB-4909-8B55-7719DFEB680B}"/>
              </a:ext>
            </a:extLst>
          </p:cNvPr>
          <p:cNvPicPr/>
          <p:nvPr/>
        </p:nvPicPr>
        <p:blipFill>
          <a:blip r:embed="rId3">
            <a:extLst>
              <a:ext uri="{FF2B5EF4-FFF2-40B4-BE49-F238E27FC236}">
                <a16:creationId xmlns=""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arto="http://schemas.microsoft.com/office/word/2006/arto" xmlns:a16="http://schemas.microsoft.com/office/drawing/2014/main" xmlns:c="http://schemas.openxmlformats.org/drawingml/2006/chart" xmlns:a14="http://schemas.microsoft.com/office/drawing/2010/main" xmlns:w="http://schemas.openxmlformats.org/wordprocessingml/2006/main" xmlns:w10="urn:schemas-microsoft-com:office:word" xmlns:v="urn:schemas-microsoft-com:vml" xmlns:o="urn:schemas-microsoft-com:office:office" xmlns:mc="http://schemas.openxmlformats.org/markup-compatibility/2006" xmlns:pic="http://schemas.openxmlformats.org/drawingml/2006/picture" xmlns:wp14="http://schemas.microsoft.com/office/word/2010/wordprocessingDrawing" xmlns:wp="http://schemas.openxmlformats.org/drawingml/2006/wordprocessingDrawing" id="{6A4FCC7D-9E32-4A26-BB34-CF930AA95588}"/>
              </a:ext>
            </a:extLst>
          </a:blip>
          <a:srcRect t="9883" b="12021"/>
          <a:stretch>
            <a:fillRect/>
          </a:stretch>
        </p:blipFill>
        <p:spPr>
          <a:xfrm>
            <a:off x="7795249" y="1660143"/>
            <a:ext cx="4232910" cy="1760061"/>
          </a:xfrm>
          <a:prstGeom prst="rect">
            <a:avLst/>
          </a:prstGeom>
        </p:spPr>
      </p:pic>
      <p:pic>
        <p:nvPicPr>
          <p:cNvPr id="7" name="Picture 6">
            <a:extLst>
              <a:ext uri="{FF2B5EF4-FFF2-40B4-BE49-F238E27FC236}">
                <a16:creationId xmlns="" xmlns:a16="http://schemas.microsoft.com/office/drawing/2014/main" id="{8AE2A7E1-FE71-4B6A-86E1-292158D48E4A}"/>
              </a:ext>
            </a:extLst>
          </p:cNvPr>
          <p:cNvPicPr/>
          <p:nvPr/>
        </p:nvPicPr>
        <p:blipFill>
          <a:blip r:embed="rId4">
            <a:extLst>
              <a:ext uri="{FF2B5EF4-FFF2-40B4-BE49-F238E27FC236}">
                <a16:creationId xmlns="" xmlns:lc="http://schemas.openxmlformats.org/drawingml/2006/lockedCanvas"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m="http://schemas.openxmlformats.org/officeDocument/2006/math"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o="urn:schemas-microsoft-com:office:office" xmlns:v="urn:schemas-microsoft-com:vml" xmlns:w10="urn:schemas-microsoft-com:office:word" xmlns:w="http://schemas.openxmlformats.org/wordprocessingml/2006/main" xmlns:a14="http://schemas.microsoft.com/office/drawing/2010/main" xmlns:c="http://schemas.openxmlformats.org/drawingml/2006/chart" xmlns:a16="http://schemas.microsoft.com/office/drawing/2014/main" xmlns:arto="http://schemas.microsoft.com/office/word/2006/arto" xmlns:mc="http://schemas.openxmlformats.org/markup-compatibility/2006" xmlns:pic="http://schemas.openxmlformats.org/drawingml/2006/picture" xmlns:wp14="http://schemas.microsoft.com/office/word/2010/wordprocessingDrawing" xmlns:wp="http://schemas.openxmlformats.org/drawingml/2006/wordprocessingDrawing" id="{FDD2D805-4D9E-4B8F-BC41-302C941CECCF}"/>
              </a:ext>
            </a:extLst>
          </a:blip>
          <a:srcRect t="7557" b="42666"/>
          <a:stretch>
            <a:fillRect/>
          </a:stretch>
        </p:blipFill>
        <p:spPr>
          <a:xfrm>
            <a:off x="7281875" y="4482392"/>
            <a:ext cx="4195445" cy="1760061"/>
          </a:xfrm>
          <a:prstGeom prst="rect">
            <a:avLst/>
          </a:prstGeom>
        </p:spPr>
      </p:pic>
      <p:sp>
        <p:nvSpPr>
          <p:cNvPr id="11" name="TextBox 10">
            <a:extLst>
              <a:ext uri="{FF2B5EF4-FFF2-40B4-BE49-F238E27FC236}">
                <a16:creationId xmlns="" xmlns:a16="http://schemas.microsoft.com/office/drawing/2014/main" id="{C144031D-1A07-4EC5-99C7-3127C2C9A491}"/>
              </a:ext>
            </a:extLst>
          </p:cNvPr>
          <p:cNvSpPr txBox="1"/>
          <p:nvPr/>
        </p:nvSpPr>
        <p:spPr>
          <a:xfrm>
            <a:off x="74871" y="1355834"/>
            <a:ext cx="5542157" cy="1477328"/>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Alternate Phase </a:t>
            </a:r>
            <a:r>
              <a:rPr lang="en-US" altLang="en-US" dirty="0" smtClean="0">
                <a:latin typeface="Arial" panose="020B0604020202020204" pitchFamily="34" charset="0"/>
              </a:rPr>
              <a:t>Focusing </a:t>
            </a:r>
            <a:r>
              <a:rPr lang="en-US" altLang="en-US" dirty="0">
                <a:latin typeface="Arial" panose="020B0604020202020204" pitchFamily="34" charset="0"/>
              </a:rPr>
              <a:t>uses </a:t>
            </a:r>
            <a:r>
              <a:rPr lang="en-US" altLang="en-US" dirty="0" err="1">
                <a:latin typeface="Arial" panose="020B0604020202020204" pitchFamily="34" charset="0"/>
              </a:rPr>
              <a:t>rf</a:t>
            </a:r>
            <a:r>
              <a:rPr lang="en-US" altLang="en-US" dirty="0">
                <a:latin typeface="Arial" panose="020B0604020202020204" pitchFamily="34" charset="0"/>
              </a:rPr>
              <a:t> field to focus the beam both transversally and longitudinally without the need for magnetic components – 100% transmission but less efficient acceleration and some transverse emittance growth</a:t>
            </a:r>
          </a:p>
        </p:txBody>
      </p:sp>
      <p:graphicFrame>
        <p:nvGraphicFramePr>
          <p:cNvPr id="15" name="Table 15">
            <a:extLst>
              <a:ext uri="{FF2B5EF4-FFF2-40B4-BE49-F238E27FC236}">
                <a16:creationId xmlns="" xmlns:a16="http://schemas.microsoft.com/office/drawing/2014/main" id="{A4330ABB-4313-485E-8E51-B5EB8D8137BD}"/>
              </a:ext>
            </a:extLst>
          </p:cNvPr>
          <p:cNvGraphicFramePr>
            <a:graphicFrameLocks noGrp="1"/>
          </p:cNvGraphicFramePr>
          <p:nvPr>
            <p:extLst>
              <p:ext uri="{D42A27DB-BD31-4B8C-83A1-F6EECF244321}">
                <p14:modId xmlns:p14="http://schemas.microsoft.com/office/powerpoint/2010/main" val="1368370290"/>
              </p:ext>
            </p:extLst>
          </p:nvPr>
        </p:nvGraphicFramePr>
        <p:xfrm>
          <a:off x="600364" y="3913804"/>
          <a:ext cx="3703672" cy="2377440"/>
        </p:xfrm>
        <a:graphic>
          <a:graphicData uri="http://schemas.openxmlformats.org/drawingml/2006/table">
            <a:tbl>
              <a:tblPr firstRow="1" bandRow="1">
                <a:tableStyleId>{5C22544A-7EE6-4342-B048-85BDC9FD1C3A}</a:tableStyleId>
              </a:tblPr>
              <a:tblGrid>
                <a:gridCol w="1975056">
                  <a:extLst>
                    <a:ext uri="{9D8B030D-6E8A-4147-A177-3AD203B41FA5}">
                      <a16:colId xmlns="" xmlns:a16="http://schemas.microsoft.com/office/drawing/2014/main" val="1118275805"/>
                    </a:ext>
                  </a:extLst>
                </a:gridCol>
                <a:gridCol w="1728616">
                  <a:extLst>
                    <a:ext uri="{9D8B030D-6E8A-4147-A177-3AD203B41FA5}">
                      <a16:colId xmlns="" xmlns:a16="http://schemas.microsoft.com/office/drawing/2014/main" val="1929653566"/>
                    </a:ext>
                  </a:extLst>
                </a:gridCol>
              </a:tblGrid>
              <a:tr h="261279">
                <a:tc>
                  <a:txBody>
                    <a:bodyPr/>
                    <a:lstStyle/>
                    <a:p>
                      <a:r>
                        <a:rPr lang="en-US" dirty="0"/>
                        <a:t>Parameter</a:t>
                      </a:r>
                      <a:endParaRPr lang="en-CA" dirty="0"/>
                    </a:p>
                  </a:txBody>
                  <a:tcPr/>
                </a:tc>
                <a:tc>
                  <a:txBody>
                    <a:bodyPr/>
                    <a:lstStyle/>
                    <a:p>
                      <a:r>
                        <a:rPr lang="en-US" dirty="0"/>
                        <a:t>Value</a:t>
                      </a:r>
                      <a:endParaRPr lang="en-CA" dirty="0"/>
                    </a:p>
                  </a:txBody>
                  <a:tcPr/>
                </a:tc>
                <a:extLst>
                  <a:ext uri="{0D108BD9-81ED-4DB2-BD59-A6C34878D82A}">
                    <a16:rowId xmlns="" xmlns:a16="http://schemas.microsoft.com/office/drawing/2014/main" val="3318139159"/>
                  </a:ext>
                </a:extLst>
              </a:tr>
              <a:tr h="261279">
                <a:tc>
                  <a:txBody>
                    <a:bodyPr/>
                    <a:lstStyle/>
                    <a:p>
                      <a:r>
                        <a:rPr lang="en-CA" sz="1600" b="0" i="0" dirty="0">
                          <a:solidFill>
                            <a:srgbClr val="000000"/>
                          </a:solidFill>
                          <a:effectLst/>
                          <a:latin typeface="TimesNewRomanPSMT"/>
                        </a:rPr>
                        <a:t>Tank frequency</a:t>
                      </a:r>
                      <a:endParaRPr lang="en-CA" sz="1600" dirty="0">
                        <a:effectLst/>
                      </a:endParaRPr>
                    </a:p>
                  </a:txBody>
                  <a:tcPr anchor="ctr"/>
                </a:tc>
                <a:tc>
                  <a:txBody>
                    <a:bodyPr/>
                    <a:lstStyle/>
                    <a:p>
                      <a:r>
                        <a:rPr lang="en-US" sz="1600" dirty="0" smtClean="0"/>
                        <a:t>352.2 MHz</a:t>
                      </a:r>
                      <a:endParaRPr lang="en-CA" sz="1600" dirty="0"/>
                    </a:p>
                  </a:txBody>
                  <a:tcPr/>
                </a:tc>
                <a:extLst>
                  <a:ext uri="{0D108BD9-81ED-4DB2-BD59-A6C34878D82A}">
                    <a16:rowId xmlns="" xmlns:a16="http://schemas.microsoft.com/office/drawing/2014/main" val="379091488"/>
                  </a:ext>
                </a:extLst>
              </a:tr>
              <a:tr h="261279">
                <a:tc>
                  <a:txBody>
                    <a:bodyPr/>
                    <a:lstStyle/>
                    <a:p>
                      <a:r>
                        <a:rPr lang="en-US" sz="1600" dirty="0"/>
                        <a:t>gradient</a:t>
                      </a:r>
                      <a:endParaRPr lang="en-CA" sz="1600" dirty="0"/>
                    </a:p>
                  </a:txBody>
                  <a:tcPr/>
                </a:tc>
                <a:tc>
                  <a:txBody>
                    <a:bodyPr/>
                    <a:lstStyle/>
                    <a:p>
                      <a:r>
                        <a:rPr lang="en-US" sz="1600" dirty="0" smtClean="0"/>
                        <a:t>6.7 </a:t>
                      </a:r>
                      <a:r>
                        <a:rPr lang="en-US" sz="1600" dirty="0"/>
                        <a:t>MV/m</a:t>
                      </a:r>
                      <a:endParaRPr lang="en-CA" sz="1600" dirty="0"/>
                    </a:p>
                  </a:txBody>
                  <a:tcPr/>
                </a:tc>
                <a:extLst>
                  <a:ext uri="{0D108BD9-81ED-4DB2-BD59-A6C34878D82A}">
                    <a16:rowId xmlns="" xmlns:a16="http://schemas.microsoft.com/office/drawing/2014/main" val="889890438"/>
                  </a:ext>
                </a:extLst>
              </a:tr>
              <a:tr h="261279">
                <a:tc>
                  <a:txBody>
                    <a:bodyPr/>
                    <a:lstStyle/>
                    <a:p>
                      <a:r>
                        <a:rPr lang="en-CA" sz="1600" b="0" i="0" dirty="0">
                          <a:solidFill>
                            <a:srgbClr val="000000"/>
                          </a:solidFill>
                          <a:effectLst/>
                          <a:latin typeface="TimesNewRomanPSMT"/>
                        </a:rPr>
                        <a:t>Input energy</a:t>
                      </a:r>
                      <a:endParaRPr lang="en-CA" sz="1600" dirty="0">
                        <a:effectLst/>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t>3 MeV</a:t>
                      </a:r>
                      <a:endParaRPr lang="en-CA" sz="1600" dirty="0"/>
                    </a:p>
                  </a:txBody>
                  <a:tcPr/>
                </a:tc>
                <a:extLst>
                  <a:ext uri="{0D108BD9-81ED-4DB2-BD59-A6C34878D82A}">
                    <a16:rowId xmlns="" xmlns:a16="http://schemas.microsoft.com/office/drawing/2014/main" val="2593792173"/>
                  </a:ext>
                </a:extLst>
              </a:tr>
              <a:tr h="261279">
                <a:tc>
                  <a:txBody>
                    <a:bodyPr/>
                    <a:lstStyle/>
                    <a:p>
                      <a:r>
                        <a:rPr lang="en-CA" sz="1600" b="0" i="0" dirty="0">
                          <a:solidFill>
                            <a:srgbClr val="000000"/>
                          </a:solidFill>
                          <a:effectLst/>
                          <a:latin typeface="TimesNewRomanPSMT"/>
                        </a:rPr>
                        <a:t>Output energy</a:t>
                      </a:r>
                      <a:endParaRPr lang="en-CA" sz="1600" dirty="0">
                        <a:effectLst/>
                      </a:endParaRPr>
                    </a:p>
                  </a:txBody>
                  <a:tcPr anchor="ctr"/>
                </a:tc>
                <a:tc>
                  <a:txBody>
                    <a:bodyPr/>
                    <a:lstStyle/>
                    <a:p>
                      <a:r>
                        <a:rPr lang="en-US" sz="1600" dirty="0" smtClean="0">
                          <a:sym typeface="Symbol" panose="05050102010706020507" pitchFamily="18" charset="2"/>
                        </a:rPr>
                        <a:t>10 MeV</a:t>
                      </a:r>
                      <a:endParaRPr lang="en-CA" sz="1600" dirty="0"/>
                    </a:p>
                  </a:txBody>
                  <a:tcPr/>
                </a:tc>
                <a:extLst>
                  <a:ext uri="{0D108BD9-81ED-4DB2-BD59-A6C34878D82A}">
                    <a16:rowId xmlns="" xmlns:a16="http://schemas.microsoft.com/office/drawing/2014/main" val="1592560104"/>
                  </a:ext>
                </a:extLst>
              </a:tr>
              <a:tr h="261279">
                <a:tc>
                  <a:txBody>
                    <a:bodyPr/>
                    <a:lstStyle/>
                    <a:p>
                      <a:r>
                        <a:rPr lang="en-CA" sz="1600" dirty="0" smtClean="0">
                          <a:effectLst/>
                        </a:rPr>
                        <a:t>RF gaps</a:t>
                      </a:r>
                      <a:endParaRPr lang="en-CA" sz="1600" dirty="0">
                        <a:effectLst/>
                      </a:endParaRPr>
                    </a:p>
                  </a:txBody>
                  <a:tcPr anchor="ctr"/>
                </a:tc>
                <a:tc>
                  <a:txBody>
                    <a:bodyPr/>
                    <a:lstStyle/>
                    <a:p>
                      <a:r>
                        <a:rPr lang="en-CA" sz="1600" dirty="0" smtClean="0"/>
                        <a:t>48</a:t>
                      </a:r>
                      <a:endParaRPr lang="en-CA" sz="1600" dirty="0"/>
                    </a:p>
                  </a:txBody>
                  <a:tcPr/>
                </a:tc>
              </a:tr>
              <a:tr h="261279">
                <a:tc>
                  <a:txBody>
                    <a:bodyPr/>
                    <a:lstStyle/>
                    <a:p>
                      <a:r>
                        <a:rPr lang="en-US" sz="1600" dirty="0"/>
                        <a:t>Beam current</a:t>
                      </a:r>
                      <a:endParaRPr lang="en-CA" sz="1600" dirty="0"/>
                    </a:p>
                  </a:txBody>
                  <a:tcPr/>
                </a:tc>
                <a:tc>
                  <a:txBody>
                    <a:bodyPr/>
                    <a:lstStyle/>
                    <a:p>
                      <a:r>
                        <a:rPr lang="en-US" sz="1600" dirty="0" smtClean="0"/>
                        <a:t>20 mA</a:t>
                      </a:r>
                      <a:endParaRPr lang="en-CA" sz="1600" dirty="0"/>
                    </a:p>
                  </a:txBody>
                  <a:tcPr/>
                </a:tc>
                <a:extLst>
                  <a:ext uri="{0D108BD9-81ED-4DB2-BD59-A6C34878D82A}">
                    <a16:rowId xmlns="" xmlns:a16="http://schemas.microsoft.com/office/drawing/2014/main" val="392884793"/>
                  </a:ext>
                </a:extLst>
              </a:tr>
            </a:tbl>
          </a:graphicData>
        </a:graphic>
      </p:graphicFrame>
      <p:pic>
        <p:nvPicPr>
          <p:cNvPr id="3" name="Picture 2"/>
          <p:cNvPicPr>
            <a:picLocks noChangeAspect="1"/>
          </p:cNvPicPr>
          <p:nvPr/>
        </p:nvPicPr>
        <p:blipFill>
          <a:blip r:embed="rId5"/>
          <a:stretch>
            <a:fillRect/>
          </a:stretch>
        </p:blipFill>
        <p:spPr>
          <a:xfrm>
            <a:off x="5710335" y="1281056"/>
            <a:ext cx="6481665" cy="3236016"/>
          </a:xfrm>
          <a:prstGeom prst="rect">
            <a:avLst/>
          </a:prstGeom>
        </p:spPr>
      </p:pic>
      <p:pic>
        <p:nvPicPr>
          <p:cNvPr id="8" name="Picture 7"/>
          <p:cNvPicPr>
            <a:picLocks noChangeAspect="1"/>
          </p:cNvPicPr>
          <p:nvPr/>
        </p:nvPicPr>
        <p:blipFill>
          <a:blip r:embed="rId6"/>
          <a:stretch>
            <a:fillRect/>
          </a:stretch>
        </p:blipFill>
        <p:spPr>
          <a:xfrm>
            <a:off x="5915025" y="4458317"/>
            <a:ext cx="6276975" cy="2114550"/>
          </a:xfrm>
          <a:prstGeom prst="rect">
            <a:avLst/>
          </a:prstGeom>
        </p:spPr>
      </p:pic>
      <p:sp>
        <p:nvSpPr>
          <p:cNvPr id="9" name="Slide Number Placeholder 8"/>
          <p:cNvSpPr>
            <a:spLocks noGrp="1"/>
          </p:cNvSpPr>
          <p:nvPr>
            <p:ph type="sldNum" sz="quarter" idx="12"/>
          </p:nvPr>
        </p:nvSpPr>
        <p:spPr>
          <a:xfrm>
            <a:off x="10716134" y="6459785"/>
            <a:ext cx="1312025" cy="365125"/>
          </a:xfrm>
        </p:spPr>
        <p:txBody>
          <a:bodyPr/>
          <a:lstStyle/>
          <a:p>
            <a:fld id="{E47BC17E-C2C3-47FD-B0E5-CFA42695A56D}" type="slidenum">
              <a:rPr lang="en-US" smtClean="0"/>
              <a:pPr/>
              <a:t>13</a:t>
            </a:fld>
            <a:endParaRPr lang="en-US" dirty="0"/>
          </a:p>
        </p:txBody>
      </p:sp>
      <p:sp>
        <p:nvSpPr>
          <p:cNvPr id="13" name="TextBox 12"/>
          <p:cNvSpPr txBox="1"/>
          <p:nvPr/>
        </p:nvSpPr>
        <p:spPr>
          <a:xfrm>
            <a:off x="5915025" y="1355834"/>
            <a:ext cx="1626598" cy="369332"/>
          </a:xfrm>
          <a:prstGeom prst="rect">
            <a:avLst/>
          </a:prstGeom>
          <a:noFill/>
        </p:spPr>
        <p:txBody>
          <a:bodyPr wrap="square" rtlCol="0">
            <a:spAutoFit/>
          </a:bodyPr>
          <a:lstStyle/>
          <a:p>
            <a:r>
              <a:rPr lang="en-CA" b="1" dirty="0" smtClean="0"/>
              <a:t>Input beam</a:t>
            </a:r>
            <a:endParaRPr lang="en-CA" b="1" dirty="0"/>
          </a:p>
        </p:txBody>
      </p:sp>
      <p:sp>
        <p:nvSpPr>
          <p:cNvPr id="16" name="TextBox 15"/>
          <p:cNvSpPr txBox="1"/>
          <p:nvPr/>
        </p:nvSpPr>
        <p:spPr>
          <a:xfrm>
            <a:off x="5939493" y="2833162"/>
            <a:ext cx="1626598" cy="369332"/>
          </a:xfrm>
          <a:prstGeom prst="rect">
            <a:avLst/>
          </a:prstGeom>
          <a:noFill/>
        </p:spPr>
        <p:txBody>
          <a:bodyPr wrap="square" rtlCol="0">
            <a:spAutoFit/>
          </a:bodyPr>
          <a:lstStyle/>
          <a:p>
            <a:r>
              <a:rPr lang="en-CA" b="1" dirty="0" smtClean="0"/>
              <a:t>Output beam</a:t>
            </a:r>
            <a:endParaRPr lang="en-CA" b="1" dirty="0"/>
          </a:p>
        </p:txBody>
      </p:sp>
      <p:sp>
        <p:nvSpPr>
          <p:cNvPr id="17"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3981949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 xmlns:a16="http://schemas.microsoft.com/office/drawing/2014/main" id="{785B29A9-4859-6103-28DC-42BD66265298}"/>
              </a:ext>
            </a:extLst>
          </p:cNvPr>
          <p:cNvGraphicFramePr>
            <a:graphicFrameLocks/>
          </p:cNvGraphicFramePr>
          <p:nvPr>
            <p:extLst>
              <p:ext uri="{D42A27DB-BD31-4B8C-83A1-F6EECF244321}">
                <p14:modId xmlns:p14="http://schemas.microsoft.com/office/powerpoint/2010/main" val="780837668"/>
              </p:ext>
            </p:extLst>
          </p:nvPr>
        </p:nvGraphicFramePr>
        <p:xfrm>
          <a:off x="1219201" y="1964579"/>
          <a:ext cx="9501050" cy="328821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le 2">
            <a:extLst>
              <a:ext uri="{FF2B5EF4-FFF2-40B4-BE49-F238E27FC236}">
                <a16:creationId xmlns="" xmlns:a16="http://schemas.microsoft.com/office/drawing/2014/main" id="{F4F42A9C-B675-798F-7E9D-5868A93B1315}"/>
              </a:ext>
            </a:extLst>
          </p:cNvPr>
          <p:cNvGraphicFramePr>
            <a:graphicFrameLocks noGrp="1"/>
          </p:cNvGraphicFramePr>
          <p:nvPr>
            <p:extLst>
              <p:ext uri="{D42A27DB-BD31-4B8C-83A1-F6EECF244321}">
                <p14:modId xmlns:p14="http://schemas.microsoft.com/office/powerpoint/2010/main" val="553948131"/>
              </p:ext>
            </p:extLst>
          </p:nvPr>
        </p:nvGraphicFramePr>
        <p:xfrm>
          <a:off x="2406317" y="5189081"/>
          <a:ext cx="7895922" cy="1200330"/>
        </p:xfrm>
        <a:graphic>
          <a:graphicData uri="http://schemas.openxmlformats.org/drawingml/2006/table">
            <a:tbl>
              <a:tblPr firstRow="1" bandRow="1">
                <a:tableStyleId>{5C22544A-7EE6-4342-B048-85BDC9FD1C3A}</a:tableStyleId>
              </a:tblPr>
              <a:tblGrid>
                <a:gridCol w="938011">
                  <a:extLst>
                    <a:ext uri="{9D8B030D-6E8A-4147-A177-3AD203B41FA5}">
                      <a16:colId xmlns="" xmlns:a16="http://schemas.microsoft.com/office/drawing/2014/main" val="2197232749"/>
                    </a:ext>
                  </a:extLst>
                </a:gridCol>
                <a:gridCol w="1021126">
                  <a:extLst>
                    <a:ext uri="{9D8B030D-6E8A-4147-A177-3AD203B41FA5}">
                      <a16:colId xmlns="" xmlns:a16="http://schemas.microsoft.com/office/drawing/2014/main" val="4029464902"/>
                    </a:ext>
                  </a:extLst>
                </a:gridCol>
                <a:gridCol w="985506">
                  <a:extLst>
                    <a:ext uri="{9D8B030D-6E8A-4147-A177-3AD203B41FA5}">
                      <a16:colId xmlns="" xmlns:a16="http://schemas.microsoft.com/office/drawing/2014/main" val="1934413960"/>
                    </a:ext>
                  </a:extLst>
                </a:gridCol>
                <a:gridCol w="973633">
                  <a:extLst>
                    <a:ext uri="{9D8B030D-6E8A-4147-A177-3AD203B41FA5}">
                      <a16:colId xmlns="" xmlns:a16="http://schemas.microsoft.com/office/drawing/2014/main" val="4153834914"/>
                    </a:ext>
                  </a:extLst>
                </a:gridCol>
                <a:gridCol w="1044874">
                  <a:extLst>
                    <a:ext uri="{9D8B030D-6E8A-4147-A177-3AD203B41FA5}">
                      <a16:colId xmlns="" xmlns:a16="http://schemas.microsoft.com/office/drawing/2014/main" val="1972620024"/>
                    </a:ext>
                  </a:extLst>
                </a:gridCol>
                <a:gridCol w="1001991">
                  <a:extLst>
                    <a:ext uri="{9D8B030D-6E8A-4147-A177-3AD203B41FA5}">
                      <a16:colId xmlns="" xmlns:a16="http://schemas.microsoft.com/office/drawing/2014/main" val="1870643852"/>
                    </a:ext>
                  </a:extLst>
                </a:gridCol>
                <a:gridCol w="984571">
                  <a:extLst>
                    <a:ext uri="{9D8B030D-6E8A-4147-A177-3AD203B41FA5}">
                      <a16:colId xmlns="" xmlns:a16="http://schemas.microsoft.com/office/drawing/2014/main" val="1739927760"/>
                    </a:ext>
                  </a:extLst>
                </a:gridCol>
                <a:gridCol w="946210">
                  <a:extLst>
                    <a:ext uri="{9D8B030D-6E8A-4147-A177-3AD203B41FA5}">
                      <a16:colId xmlns="" xmlns:a16="http://schemas.microsoft.com/office/drawing/2014/main" val="2163006602"/>
                    </a:ext>
                  </a:extLst>
                </a:gridCol>
              </a:tblGrid>
              <a:tr h="1200330">
                <a:tc>
                  <a:txBody>
                    <a:bodyPr/>
                    <a:lstStyle/>
                    <a:p>
                      <a:r>
                        <a:rPr lang="en-CA" sz="1600" b="0" dirty="0">
                          <a:solidFill>
                            <a:schemeClr val="tx1"/>
                          </a:solidFill>
                        </a:rPr>
                        <a:t>Var 1 </a:t>
                      </a:r>
                      <a:r>
                        <a:rPr lang="en-CA" sz="1600" b="0" dirty="0" err="1">
                          <a:solidFill>
                            <a:schemeClr val="tx1"/>
                          </a:solidFill>
                        </a:rPr>
                        <a:t>Alv</a:t>
                      </a:r>
                      <a:r>
                        <a:rPr lang="en-CA" sz="1600" b="0" dirty="0">
                          <a:solidFill>
                            <a:schemeClr val="tx1"/>
                          </a:solidFill>
                        </a:rPr>
                        <a:t> No MEBT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600" b="0" dirty="0">
                          <a:solidFill>
                            <a:schemeClr val="tx1"/>
                          </a:solidFill>
                        </a:rPr>
                        <a:t>Var 2  </a:t>
                      </a:r>
                      <a:r>
                        <a:rPr lang="en-CA" sz="1600" b="0" dirty="0" err="1">
                          <a:solidFill>
                            <a:schemeClr val="tx1"/>
                          </a:solidFill>
                        </a:rPr>
                        <a:t>Alv</a:t>
                      </a:r>
                      <a:r>
                        <a:rPr lang="en-CA" sz="1600" b="0" dirty="0">
                          <a:solidFill>
                            <a:schemeClr val="tx1"/>
                          </a:solidFill>
                        </a:rPr>
                        <a:t> With MEBT</a:t>
                      </a:r>
                    </a:p>
                    <a:p>
                      <a:endParaRPr lang="en-CA"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3  CH - KONUS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4 </a:t>
                      </a:r>
                    </a:p>
                    <a:p>
                      <a:r>
                        <a:rPr lang="en-CA" sz="1600" b="0" dirty="0">
                          <a:solidFill>
                            <a:schemeClr val="tx1"/>
                          </a:solidFill>
                        </a:rPr>
                        <a:t>CH 6MV 3 tank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5</a:t>
                      </a:r>
                    </a:p>
                    <a:p>
                      <a:r>
                        <a:rPr lang="en-CA" sz="1600" b="0" dirty="0">
                          <a:solidFill>
                            <a:schemeClr val="tx1"/>
                          </a:solidFill>
                        </a:rPr>
                        <a:t>CH 5MV 4 tank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6</a:t>
                      </a:r>
                    </a:p>
                    <a:p>
                      <a:r>
                        <a:rPr lang="en-CA" sz="1600" b="0" dirty="0">
                          <a:solidFill>
                            <a:schemeClr val="tx1"/>
                          </a:solidFill>
                        </a:rPr>
                        <a:t>CH 5MV 3 tank </a:t>
                      </a:r>
                    </a:p>
                    <a:p>
                      <a:endParaRPr lang="en-CA"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7</a:t>
                      </a:r>
                    </a:p>
                    <a:p>
                      <a:r>
                        <a:rPr lang="en-CA" sz="1600" b="0" dirty="0">
                          <a:solidFill>
                            <a:schemeClr val="tx1"/>
                          </a:solidFill>
                        </a:rPr>
                        <a:t>CH 6MV doublet 5 tank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CA" sz="1600" b="0" dirty="0">
                          <a:solidFill>
                            <a:schemeClr val="tx1"/>
                          </a:solidFill>
                        </a:rPr>
                        <a:t>Var 8</a:t>
                      </a:r>
                    </a:p>
                    <a:p>
                      <a:r>
                        <a:rPr lang="en-CA" sz="1600" b="0" dirty="0">
                          <a:solidFill>
                            <a:schemeClr val="tx1"/>
                          </a:solidFill>
                        </a:rPr>
                        <a:t>CH APF 1 tank </a:t>
                      </a:r>
                    </a:p>
                    <a:p>
                      <a:endParaRPr lang="en-CA" sz="16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191902904"/>
                  </a:ext>
                </a:extLst>
              </a:tr>
            </a:tbl>
          </a:graphicData>
        </a:graphic>
      </p:graphicFrame>
      <p:sp>
        <p:nvSpPr>
          <p:cNvPr id="4" name="Rectangle 3"/>
          <p:cNvSpPr/>
          <p:nvPr/>
        </p:nvSpPr>
        <p:spPr>
          <a:xfrm>
            <a:off x="757647" y="305218"/>
            <a:ext cx="7102457" cy="461665"/>
          </a:xfrm>
          <a:prstGeom prst="rect">
            <a:avLst/>
          </a:prstGeom>
        </p:spPr>
        <p:txBody>
          <a:bodyPr wrap="none">
            <a:spAutoFit/>
          </a:bodyPr>
          <a:lstStyle/>
          <a:p>
            <a:r>
              <a:rPr lang="en-US" sz="2400" b="1" dirty="0">
                <a:solidFill>
                  <a:srgbClr val="00AAFF"/>
                </a:solidFill>
                <a:latin typeface="Arial" panose="020B0604020202020204" pitchFamily="34" charset="0"/>
                <a:cs typeface="Arial" panose="020B0604020202020204" pitchFamily="34" charset="0"/>
              </a:rPr>
              <a:t>Summary plot for DTL – emittance growth 99%:</a:t>
            </a:r>
            <a:endParaRPr lang="en-CA" sz="2400" dirty="0"/>
          </a:p>
        </p:txBody>
      </p:sp>
      <p:sp>
        <p:nvSpPr>
          <p:cNvPr id="5" name="Rectangle 4"/>
          <p:cNvSpPr/>
          <p:nvPr/>
        </p:nvSpPr>
        <p:spPr>
          <a:xfrm>
            <a:off x="818606" y="827958"/>
            <a:ext cx="9910354" cy="1200329"/>
          </a:xfrm>
          <a:prstGeom prst="rect">
            <a:avLst/>
          </a:prstGeom>
        </p:spPr>
        <p:txBody>
          <a:bodyPr wrap="square">
            <a:spAutoFit/>
          </a:bodyPr>
          <a:lstStyle/>
          <a:p>
            <a:pPr marL="285750" indent="-285750">
              <a:buFont typeface="Arial" panose="020B0604020202020204" pitchFamily="34" charset="0"/>
              <a:buChar char="•"/>
            </a:pPr>
            <a:r>
              <a:rPr lang="en-CA" dirty="0" smtClean="0"/>
              <a:t>All </a:t>
            </a:r>
            <a:r>
              <a:rPr lang="en-CA" dirty="0"/>
              <a:t>variants give 100% transmission</a:t>
            </a:r>
          </a:p>
          <a:p>
            <a:pPr marL="285750" indent="-285750">
              <a:buFont typeface="Arial" panose="020B0604020202020204" pitchFamily="34" charset="0"/>
              <a:buChar char="•"/>
            </a:pPr>
            <a:r>
              <a:rPr lang="en-CA" dirty="0" smtClean="0"/>
              <a:t>Lowest </a:t>
            </a:r>
            <a:r>
              <a:rPr lang="en-CA" dirty="0"/>
              <a:t>long emittance growth for Alvarez with MEBT and KONUS</a:t>
            </a:r>
          </a:p>
          <a:p>
            <a:pPr marL="285750" indent="-285750">
              <a:buFont typeface="Arial" panose="020B0604020202020204" pitchFamily="34" charset="0"/>
              <a:buChar char="•"/>
            </a:pPr>
            <a:r>
              <a:rPr lang="en-CA" dirty="0" smtClean="0"/>
              <a:t>Lowest </a:t>
            </a:r>
            <a:r>
              <a:rPr lang="en-CA" dirty="0"/>
              <a:t>transverse growth with </a:t>
            </a:r>
            <a:r>
              <a:rPr lang="en-CA" dirty="0" smtClean="0"/>
              <a:t>Alvarez </a:t>
            </a:r>
            <a:r>
              <a:rPr lang="en-CA" dirty="0"/>
              <a:t>with MEBT</a:t>
            </a:r>
          </a:p>
          <a:p>
            <a:pPr marL="285750" indent="-285750">
              <a:buFont typeface="Arial" panose="020B0604020202020204" pitchFamily="34" charset="0"/>
              <a:buChar char="•"/>
            </a:pPr>
            <a:r>
              <a:rPr lang="en-CA" dirty="0" smtClean="0"/>
              <a:t>Largest transverse </a:t>
            </a:r>
            <a:r>
              <a:rPr lang="en-CA" dirty="0"/>
              <a:t>growth with APF variant</a:t>
            </a:r>
            <a:endParaRPr lang="en-CA" b="0" i="0" dirty="0">
              <a:effectLst/>
            </a:endParaRPr>
          </a:p>
        </p:txBody>
      </p:sp>
      <p:sp>
        <p:nvSpPr>
          <p:cNvPr id="6" name="Footer Placeholder 1"/>
          <p:cNvSpPr txBox="1">
            <a:spLocks/>
          </p:cNvSpPr>
          <p:nvPr/>
        </p:nvSpPr>
        <p:spPr>
          <a:xfrm>
            <a:off x="582861" y="6434678"/>
            <a:ext cx="10119887"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
        <p:nvSpPr>
          <p:cNvPr id="7" name="TextBox 6"/>
          <p:cNvSpPr txBox="1"/>
          <p:nvPr/>
        </p:nvSpPr>
        <p:spPr>
          <a:xfrm>
            <a:off x="10702748" y="6407518"/>
            <a:ext cx="570368" cy="369332"/>
          </a:xfrm>
          <a:prstGeom prst="rect">
            <a:avLst/>
          </a:prstGeom>
          <a:noFill/>
        </p:spPr>
        <p:txBody>
          <a:bodyPr wrap="square" rtlCol="0">
            <a:spAutoFit/>
          </a:bodyPr>
          <a:lstStyle/>
          <a:p>
            <a:r>
              <a:rPr lang="en-CA" dirty="0" smtClean="0"/>
              <a:t>14</a:t>
            </a:r>
            <a:endParaRPr lang="en-CA" dirty="0"/>
          </a:p>
        </p:txBody>
      </p:sp>
    </p:spTree>
    <p:extLst>
      <p:ext uri="{BB962C8B-B14F-4D97-AF65-F5344CB8AC3E}">
        <p14:creationId xmlns:p14="http://schemas.microsoft.com/office/powerpoint/2010/main" val="12780196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 xmlns:a16="http://schemas.microsoft.com/office/drawing/2014/main" id="{A3EDD5B0-1223-17C5-CD69-872E318696F7}"/>
              </a:ext>
            </a:extLst>
          </p:cNvPr>
          <p:cNvGrpSpPr/>
          <p:nvPr/>
        </p:nvGrpSpPr>
        <p:grpSpPr>
          <a:xfrm>
            <a:off x="10800083" y="643239"/>
            <a:ext cx="1259085" cy="5812450"/>
            <a:chOff x="8971280" y="926267"/>
            <a:chExt cx="1259085" cy="5812450"/>
          </a:xfrm>
        </p:grpSpPr>
        <p:pic>
          <p:nvPicPr>
            <p:cNvPr id="16" name="Picture 15">
              <a:extLst>
                <a:ext uri="{FF2B5EF4-FFF2-40B4-BE49-F238E27FC236}">
                  <a16:creationId xmlns="" xmlns:a16="http://schemas.microsoft.com/office/drawing/2014/main" id="{D50D26F5-3180-1A76-E263-59918BF5CA04}"/>
                </a:ext>
              </a:extLst>
            </p:cNvPr>
            <p:cNvPicPr>
              <a:picLocks noChangeAspect="1"/>
            </p:cNvPicPr>
            <p:nvPr/>
          </p:nvPicPr>
          <p:blipFill rotWithShape="1">
            <a:blip r:embed="rId3"/>
            <a:srcRect l="66833" t="22952" r="417" b="13507"/>
            <a:stretch/>
          </p:blipFill>
          <p:spPr>
            <a:xfrm>
              <a:off x="8971280" y="5401103"/>
              <a:ext cx="1259085" cy="1337614"/>
            </a:xfrm>
            <a:prstGeom prst="rect">
              <a:avLst/>
            </a:prstGeom>
          </p:spPr>
        </p:pic>
        <p:pic>
          <p:nvPicPr>
            <p:cNvPr id="17" name="Picture 16">
              <a:extLst>
                <a:ext uri="{FF2B5EF4-FFF2-40B4-BE49-F238E27FC236}">
                  <a16:creationId xmlns="" xmlns:a16="http://schemas.microsoft.com/office/drawing/2014/main" id="{D66CA150-EFC3-1694-CCC1-3161136504F1}"/>
                </a:ext>
              </a:extLst>
            </p:cNvPr>
            <p:cNvPicPr>
              <a:picLocks noChangeAspect="1"/>
            </p:cNvPicPr>
            <p:nvPr/>
          </p:nvPicPr>
          <p:blipFill rotWithShape="1">
            <a:blip r:embed="rId4"/>
            <a:srcRect l="66917" t="22931" r="776" b="13476"/>
            <a:stretch/>
          </p:blipFill>
          <p:spPr>
            <a:xfrm>
              <a:off x="8971280" y="3946268"/>
              <a:ext cx="1252463" cy="1337614"/>
            </a:xfrm>
            <a:prstGeom prst="rect">
              <a:avLst/>
            </a:prstGeom>
          </p:spPr>
        </p:pic>
        <p:pic>
          <p:nvPicPr>
            <p:cNvPr id="18" name="Picture 17">
              <a:extLst>
                <a:ext uri="{FF2B5EF4-FFF2-40B4-BE49-F238E27FC236}">
                  <a16:creationId xmlns="" xmlns:a16="http://schemas.microsoft.com/office/drawing/2014/main" id="{6AD1787B-5824-8B2C-6A3C-436A3E51D621}"/>
                </a:ext>
              </a:extLst>
            </p:cNvPr>
            <p:cNvPicPr>
              <a:picLocks noChangeAspect="1"/>
            </p:cNvPicPr>
            <p:nvPr/>
          </p:nvPicPr>
          <p:blipFill rotWithShape="1">
            <a:blip r:embed="rId5"/>
            <a:srcRect l="66250" t="22675" r="715" b="13132"/>
            <a:stretch/>
          </p:blipFill>
          <p:spPr>
            <a:xfrm>
              <a:off x="8971280" y="2491433"/>
              <a:ext cx="1236348" cy="1337614"/>
            </a:xfrm>
            <a:prstGeom prst="rect">
              <a:avLst/>
            </a:prstGeom>
          </p:spPr>
        </p:pic>
        <p:pic>
          <p:nvPicPr>
            <p:cNvPr id="19" name="Picture 18">
              <a:extLst>
                <a:ext uri="{FF2B5EF4-FFF2-40B4-BE49-F238E27FC236}">
                  <a16:creationId xmlns="" xmlns:a16="http://schemas.microsoft.com/office/drawing/2014/main" id="{73E416CB-BEEF-DA48-44C3-E608DEB354D3}"/>
                </a:ext>
              </a:extLst>
            </p:cNvPr>
            <p:cNvPicPr>
              <a:picLocks noChangeAspect="1"/>
            </p:cNvPicPr>
            <p:nvPr/>
          </p:nvPicPr>
          <p:blipFill rotWithShape="1">
            <a:blip r:embed="rId6"/>
            <a:srcRect l="67507" t="22952" b="13507"/>
            <a:stretch/>
          </p:blipFill>
          <p:spPr>
            <a:xfrm>
              <a:off x="8971280" y="926267"/>
              <a:ext cx="1236348" cy="1331749"/>
            </a:xfrm>
            <a:prstGeom prst="rect">
              <a:avLst/>
            </a:prstGeom>
          </p:spPr>
        </p:pic>
      </p:grpSp>
      <p:sp>
        <p:nvSpPr>
          <p:cNvPr id="2" name="Title 1">
            <a:extLst>
              <a:ext uri="{FF2B5EF4-FFF2-40B4-BE49-F238E27FC236}">
                <a16:creationId xmlns="" xmlns:a16="http://schemas.microsoft.com/office/drawing/2014/main" id="{9A0CFE33-8A34-0BEA-859C-914AC26E2ABC}"/>
              </a:ext>
            </a:extLst>
          </p:cNvPr>
          <p:cNvSpPr>
            <a:spLocks noGrp="1"/>
          </p:cNvSpPr>
          <p:nvPr>
            <p:ph type="title"/>
          </p:nvPr>
        </p:nvSpPr>
        <p:spPr>
          <a:xfrm>
            <a:off x="506895" y="245974"/>
            <a:ext cx="10515600" cy="787814"/>
          </a:xfrm>
        </p:spPr>
        <p:txBody>
          <a:bodyPr/>
          <a:lstStyle/>
          <a:p>
            <a:r>
              <a:rPr lang="en-CA" sz="2400" b="1" dirty="0">
                <a:solidFill>
                  <a:srgbClr val="00B0F0"/>
                </a:solidFill>
                <a:latin typeface="+mn-lt"/>
              </a:rPr>
              <a:t>Longitudinal </a:t>
            </a:r>
            <a:r>
              <a:rPr lang="en-CA" sz="2400" b="1" dirty="0" smtClean="0">
                <a:solidFill>
                  <a:srgbClr val="00B0F0"/>
                </a:solidFill>
                <a:latin typeface="+mn-lt"/>
              </a:rPr>
              <a:t>acceptance:</a:t>
            </a:r>
            <a:endParaRPr lang="en-CA" sz="2400" b="1" dirty="0">
              <a:solidFill>
                <a:srgbClr val="00B0F0"/>
              </a:solidFill>
              <a:latin typeface="+mn-lt"/>
            </a:endParaRPr>
          </a:p>
        </p:txBody>
      </p:sp>
      <p:sp>
        <p:nvSpPr>
          <p:cNvPr id="4" name="TextBox 3">
            <a:extLst>
              <a:ext uri="{FF2B5EF4-FFF2-40B4-BE49-F238E27FC236}">
                <a16:creationId xmlns="" xmlns:a16="http://schemas.microsoft.com/office/drawing/2014/main" id="{B836F69C-393A-2323-76F9-08D71649C8A7}"/>
              </a:ext>
            </a:extLst>
          </p:cNvPr>
          <p:cNvSpPr txBox="1"/>
          <p:nvPr/>
        </p:nvSpPr>
        <p:spPr>
          <a:xfrm>
            <a:off x="416837" y="828288"/>
            <a:ext cx="8468847" cy="646331"/>
          </a:xfrm>
          <a:prstGeom prst="rect">
            <a:avLst/>
          </a:prstGeom>
          <a:noFill/>
        </p:spPr>
        <p:txBody>
          <a:bodyPr wrap="square" rtlCol="0">
            <a:spAutoFit/>
          </a:bodyPr>
          <a:lstStyle/>
          <a:p>
            <a:pPr marL="342900" indent="-342900">
              <a:buFont typeface="Arial" panose="020B0604020202020204" pitchFamily="34" charset="0"/>
              <a:buChar char="•"/>
            </a:pPr>
            <a:r>
              <a:rPr lang="en-GB" kern="800" dirty="0">
                <a:ea typeface="Times New Roman" panose="02020603050405020304" pitchFamily="18" charset="0"/>
                <a:cs typeface="Times New Roman" panose="02020603050405020304" pitchFamily="18" charset="0"/>
              </a:rPr>
              <a:t>Longitudinal a</a:t>
            </a:r>
            <a:r>
              <a:rPr lang="en-GB" kern="800" dirty="0">
                <a:effectLst/>
                <a:ea typeface="Times New Roman" panose="02020603050405020304" pitchFamily="18" charset="0"/>
                <a:cs typeface="Times New Roman" panose="02020603050405020304" pitchFamily="18" charset="0"/>
              </a:rPr>
              <a:t>cceptance is estimated by looking at the fractional emittance growth for sequentially increasing input emittances</a:t>
            </a:r>
          </a:p>
        </p:txBody>
      </p:sp>
      <p:pic>
        <p:nvPicPr>
          <p:cNvPr id="6" name="Picture 5">
            <a:extLst>
              <a:ext uri="{FF2B5EF4-FFF2-40B4-BE49-F238E27FC236}">
                <a16:creationId xmlns="" xmlns:a16="http://schemas.microsoft.com/office/drawing/2014/main" id="{747F3B99-BD5E-DE28-D7C3-4B88DABFAD21}"/>
              </a:ext>
            </a:extLst>
          </p:cNvPr>
          <p:cNvPicPr>
            <a:picLocks noChangeAspect="1"/>
          </p:cNvPicPr>
          <p:nvPr/>
        </p:nvPicPr>
        <p:blipFill>
          <a:blip r:embed="rId7"/>
          <a:stretch>
            <a:fillRect/>
          </a:stretch>
        </p:blipFill>
        <p:spPr>
          <a:xfrm>
            <a:off x="1193320" y="2696731"/>
            <a:ext cx="5015891" cy="3199190"/>
          </a:xfrm>
          <a:prstGeom prst="rect">
            <a:avLst/>
          </a:prstGeom>
        </p:spPr>
      </p:pic>
      <p:sp>
        <p:nvSpPr>
          <p:cNvPr id="7" name="Slide Number Placeholder 4">
            <a:extLst>
              <a:ext uri="{FF2B5EF4-FFF2-40B4-BE49-F238E27FC236}">
                <a16:creationId xmlns="" xmlns:a16="http://schemas.microsoft.com/office/drawing/2014/main" id="{C718905F-5972-37F8-EF31-279348D2FE6F}"/>
              </a:ext>
            </a:extLst>
          </p:cNvPr>
          <p:cNvSpPr>
            <a:spLocks noGrp="1"/>
          </p:cNvSpPr>
          <p:nvPr>
            <p:ph type="sldNum" sz="quarter" idx="12"/>
          </p:nvPr>
        </p:nvSpPr>
        <p:spPr>
          <a:xfrm>
            <a:off x="8885684" y="648505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85000"/>
                    <a:lumOff val="15000"/>
                  </a:schemeClr>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5273E2-0FF0-46E1-9E2C-51B81A841DD6}" type="slidenum">
              <a:rPr lang="en-CA" sz="1800" smtClean="0">
                <a:solidFill>
                  <a:schemeClr val="tx1"/>
                </a:solidFill>
                <a:latin typeface="+mn-lt"/>
              </a:rPr>
              <a:pPr/>
              <a:t>15</a:t>
            </a:fld>
            <a:endParaRPr lang="en-CA" sz="1800" dirty="0">
              <a:solidFill>
                <a:schemeClr val="tx1"/>
              </a:solidFill>
              <a:latin typeface="+mn-lt"/>
            </a:endParaRPr>
          </a:p>
        </p:txBody>
      </p:sp>
      <p:grpSp>
        <p:nvGrpSpPr>
          <p:cNvPr id="10" name="Group 9">
            <a:extLst>
              <a:ext uri="{FF2B5EF4-FFF2-40B4-BE49-F238E27FC236}">
                <a16:creationId xmlns="" xmlns:a16="http://schemas.microsoft.com/office/drawing/2014/main" id="{075B81F9-4A07-F703-3394-EB5EAB44D62F}"/>
              </a:ext>
            </a:extLst>
          </p:cNvPr>
          <p:cNvGrpSpPr/>
          <p:nvPr/>
        </p:nvGrpSpPr>
        <p:grpSpPr>
          <a:xfrm>
            <a:off x="9292072" y="639793"/>
            <a:ext cx="1261519" cy="5812449"/>
            <a:chOff x="10453183" y="926268"/>
            <a:chExt cx="1261519" cy="5812449"/>
          </a:xfrm>
        </p:grpSpPr>
        <p:pic>
          <p:nvPicPr>
            <p:cNvPr id="11" name="Picture 10">
              <a:extLst>
                <a:ext uri="{FF2B5EF4-FFF2-40B4-BE49-F238E27FC236}">
                  <a16:creationId xmlns="" xmlns:a16="http://schemas.microsoft.com/office/drawing/2014/main" id="{802076B9-4369-4DEC-3910-CD12A8118C73}"/>
                </a:ext>
              </a:extLst>
            </p:cNvPr>
            <p:cNvPicPr>
              <a:picLocks noChangeAspect="1"/>
            </p:cNvPicPr>
            <p:nvPr/>
          </p:nvPicPr>
          <p:blipFill rotWithShape="1">
            <a:blip r:embed="rId8"/>
            <a:srcRect l="67378" t="23742" b="14309"/>
            <a:stretch/>
          </p:blipFill>
          <p:spPr>
            <a:xfrm>
              <a:off x="10453183" y="2491433"/>
              <a:ext cx="1252463" cy="1337614"/>
            </a:xfrm>
            <a:prstGeom prst="rect">
              <a:avLst/>
            </a:prstGeom>
          </p:spPr>
        </p:pic>
        <p:pic>
          <p:nvPicPr>
            <p:cNvPr id="12" name="Picture 11">
              <a:extLst>
                <a:ext uri="{FF2B5EF4-FFF2-40B4-BE49-F238E27FC236}">
                  <a16:creationId xmlns="" xmlns:a16="http://schemas.microsoft.com/office/drawing/2014/main" id="{17180373-0C47-28B5-FA6D-F8E4A396BA49}"/>
                </a:ext>
              </a:extLst>
            </p:cNvPr>
            <p:cNvPicPr>
              <a:picLocks noChangeAspect="1"/>
            </p:cNvPicPr>
            <p:nvPr/>
          </p:nvPicPr>
          <p:blipFill rotWithShape="1">
            <a:blip r:embed="rId9"/>
            <a:srcRect l="67052" t="23171" b="14948"/>
            <a:stretch/>
          </p:blipFill>
          <p:spPr>
            <a:xfrm>
              <a:off x="10453183" y="3946268"/>
              <a:ext cx="1261519" cy="1337614"/>
            </a:xfrm>
            <a:prstGeom prst="rect">
              <a:avLst/>
            </a:prstGeom>
          </p:spPr>
        </p:pic>
        <p:pic>
          <p:nvPicPr>
            <p:cNvPr id="13" name="Picture 12">
              <a:extLst>
                <a:ext uri="{FF2B5EF4-FFF2-40B4-BE49-F238E27FC236}">
                  <a16:creationId xmlns="" xmlns:a16="http://schemas.microsoft.com/office/drawing/2014/main" id="{DE11461E-2228-10CE-199C-E7D7294D4E82}"/>
                </a:ext>
              </a:extLst>
            </p:cNvPr>
            <p:cNvPicPr>
              <a:picLocks noChangeAspect="1"/>
            </p:cNvPicPr>
            <p:nvPr/>
          </p:nvPicPr>
          <p:blipFill rotWithShape="1">
            <a:blip r:embed="rId10"/>
            <a:srcRect l="66213" t="22654" b="13915"/>
            <a:stretch/>
          </p:blipFill>
          <p:spPr>
            <a:xfrm>
              <a:off x="10455617" y="5401103"/>
              <a:ext cx="1259085" cy="1337614"/>
            </a:xfrm>
            <a:prstGeom prst="rect">
              <a:avLst/>
            </a:prstGeom>
          </p:spPr>
        </p:pic>
        <p:pic>
          <p:nvPicPr>
            <p:cNvPr id="14" name="Picture 13">
              <a:extLst>
                <a:ext uri="{FF2B5EF4-FFF2-40B4-BE49-F238E27FC236}">
                  <a16:creationId xmlns="" xmlns:a16="http://schemas.microsoft.com/office/drawing/2014/main" id="{5DE76961-86AC-6EA2-E5EB-E952C055C96B}"/>
                </a:ext>
              </a:extLst>
            </p:cNvPr>
            <p:cNvPicPr>
              <a:picLocks noChangeAspect="1"/>
            </p:cNvPicPr>
            <p:nvPr/>
          </p:nvPicPr>
          <p:blipFill rotWithShape="1">
            <a:blip r:embed="rId11"/>
            <a:srcRect l="66600" t="22953" r="1059" b="14371"/>
            <a:stretch/>
          </p:blipFill>
          <p:spPr>
            <a:xfrm>
              <a:off x="10455617" y="926268"/>
              <a:ext cx="1250029" cy="1364129"/>
            </a:xfrm>
            <a:prstGeom prst="rect">
              <a:avLst/>
            </a:prstGeom>
          </p:spPr>
        </p:pic>
      </p:grpSp>
      <p:sp>
        <p:nvSpPr>
          <p:cNvPr id="20" name="TextBox 19">
            <a:extLst>
              <a:ext uri="{FF2B5EF4-FFF2-40B4-BE49-F238E27FC236}">
                <a16:creationId xmlns="" xmlns:a16="http://schemas.microsoft.com/office/drawing/2014/main" id="{1AAC9D9D-FF05-1FA2-8D96-64996AD43BCA}"/>
              </a:ext>
            </a:extLst>
          </p:cNvPr>
          <p:cNvSpPr txBox="1"/>
          <p:nvPr/>
        </p:nvSpPr>
        <p:spPr>
          <a:xfrm>
            <a:off x="9368538" y="39913"/>
            <a:ext cx="1090468" cy="646331"/>
          </a:xfrm>
          <a:prstGeom prst="rect">
            <a:avLst/>
          </a:prstGeom>
          <a:noFill/>
        </p:spPr>
        <p:txBody>
          <a:bodyPr wrap="square" rtlCol="0">
            <a:spAutoFit/>
          </a:bodyPr>
          <a:lstStyle/>
          <a:p>
            <a:r>
              <a:rPr lang="en-CA" dirty="0"/>
              <a:t>Variant 2</a:t>
            </a:r>
          </a:p>
          <a:p>
            <a:r>
              <a:rPr lang="en-CA" dirty="0"/>
              <a:t>Alvarez</a:t>
            </a:r>
          </a:p>
        </p:txBody>
      </p:sp>
      <p:sp>
        <p:nvSpPr>
          <p:cNvPr id="21" name="TextBox 20">
            <a:extLst>
              <a:ext uri="{FF2B5EF4-FFF2-40B4-BE49-F238E27FC236}">
                <a16:creationId xmlns="" xmlns:a16="http://schemas.microsoft.com/office/drawing/2014/main" id="{990EB327-B6A1-1333-69F6-9F52A8DCFC25}"/>
              </a:ext>
            </a:extLst>
          </p:cNvPr>
          <p:cNvSpPr txBox="1"/>
          <p:nvPr/>
        </p:nvSpPr>
        <p:spPr>
          <a:xfrm>
            <a:off x="10686813" y="22220"/>
            <a:ext cx="1479002" cy="646331"/>
          </a:xfrm>
          <a:prstGeom prst="rect">
            <a:avLst/>
          </a:prstGeom>
          <a:noFill/>
        </p:spPr>
        <p:txBody>
          <a:bodyPr wrap="square" rtlCol="0">
            <a:spAutoFit/>
          </a:bodyPr>
          <a:lstStyle/>
          <a:p>
            <a:pPr algn="ctr"/>
            <a:r>
              <a:rPr lang="en-CA" dirty="0"/>
              <a:t>Variant 3 CH-KONUS</a:t>
            </a:r>
          </a:p>
        </p:txBody>
      </p:sp>
      <p:sp>
        <p:nvSpPr>
          <p:cNvPr id="22" name="TextBox 21">
            <a:extLst>
              <a:ext uri="{FF2B5EF4-FFF2-40B4-BE49-F238E27FC236}">
                <a16:creationId xmlns="" xmlns:a16="http://schemas.microsoft.com/office/drawing/2014/main" id="{6D324B55-CD8C-C56C-1FA8-26284E56FED7}"/>
              </a:ext>
            </a:extLst>
          </p:cNvPr>
          <p:cNvSpPr txBox="1"/>
          <p:nvPr/>
        </p:nvSpPr>
        <p:spPr>
          <a:xfrm>
            <a:off x="8704510" y="1102533"/>
            <a:ext cx="664028" cy="4893647"/>
          </a:xfrm>
          <a:prstGeom prst="rect">
            <a:avLst/>
          </a:prstGeom>
          <a:noFill/>
        </p:spPr>
        <p:txBody>
          <a:bodyPr wrap="square" rtlCol="0">
            <a:spAutoFit/>
          </a:bodyPr>
          <a:lstStyle/>
          <a:p>
            <a:r>
              <a:rPr lang="en-CA" sz="2400" dirty="0"/>
              <a:t>1x</a:t>
            </a:r>
          </a:p>
          <a:p>
            <a:endParaRPr lang="en-CA" sz="2400" dirty="0"/>
          </a:p>
          <a:p>
            <a:endParaRPr lang="en-CA" sz="2400" dirty="0"/>
          </a:p>
          <a:p>
            <a:endParaRPr lang="en-CA" sz="2400" dirty="0"/>
          </a:p>
          <a:p>
            <a:r>
              <a:rPr lang="en-CA" sz="2400" dirty="0"/>
              <a:t>2x</a:t>
            </a:r>
          </a:p>
          <a:p>
            <a:endParaRPr lang="en-CA" sz="2400" dirty="0"/>
          </a:p>
          <a:p>
            <a:endParaRPr lang="en-CA" sz="2400" dirty="0"/>
          </a:p>
          <a:p>
            <a:endParaRPr lang="en-CA" sz="2400" dirty="0"/>
          </a:p>
          <a:p>
            <a:r>
              <a:rPr lang="en-CA" sz="2400" dirty="0"/>
              <a:t>3x</a:t>
            </a:r>
          </a:p>
          <a:p>
            <a:endParaRPr lang="en-CA" sz="2400" dirty="0"/>
          </a:p>
          <a:p>
            <a:endParaRPr lang="en-CA" sz="2400" dirty="0"/>
          </a:p>
          <a:p>
            <a:endParaRPr lang="en-CA" sz="2400" dirty="0"/>
          </a:p>
          <a:p>
            <a:r>
              <a:rPr lang="en-CA" sz="2400" dirty="0"/>
              <a:t>4x</a:t>
            </a:r>
          </a:p>
        </p:txBody>
      </p:sp>
      <p:pic>
        <p:nvPicPr>
          <p:cNvPr id="9" name="Picture 8"/>
          <p:cNvPicPr>
            <a:picLocks noChangeAspect="1"/>
          </p:cNvPicPr>
          <p:nvPr/>
        </p:nvPicPr>
        <p:blipFill>
          <a:blip r:embed="rId12"/>
          <a:stretch>
            <a:fillRect/>
          </a:stretch>
        </p:blipFill>
        <p:spPr>
          <a:xfrm>
            <a:off x="416837" y="1630743"/>
            <a:ext cx="8259926" cy="4425336"/>
          </a:xfrm>
          <a:prstGeom prst="rect">
            <a:avLst/>
          </a:prstGeom>
        </p:spPr>
      </p:pic>
      <p:sp>
        <p:nvSpPr>
          <p:cNvPr id="24"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13129687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065" y="420187"/>
            <a:ext cx="10515600" cy="1325563"/>
          </a:xfrm>
        </p:spPr>
        <p:txBody>
          <a:bodyPr>
            <a:normAutofit/>
          </a:bodyPr>
          <a:lstStyle/>
          <a:p>
            <a:r>
              <a:rPr lang="en-CA" sz="2400" b="1" dirty="0" smtClean="0">
                <a:solidFill>
                  <a:srgbClr val="00B0F0"/>
                </a:solidFill>
              </a:rPr>
              <a:t>Transverse acceptance</a:t>
            </a:r>
            <a:r>
              <a:rPr lang="en-CA" sz="2400" b="1" dirty="0">
                <a:solidFill>
                  <a:srgbClr val="00B0F0"/>
                </a:solidFill>
              </a:rPr>
              <a:t>:</a:t>
            </a:r>
            <a:endParaRPr lang="en-CA" sz="2400" dirty="0">
              <a:solidFill>
                <a:srgbClr val="0096FF"/>
              </a:solidFill>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2798323"/>
              </p:ext>
            </p:extLst>
          </p:nvPr>
        </p:nvGraphicFramePr>
        <p:xfrm>
          <a:off x="2636873" y="2094614"/>
          <a:ext cx="6570921" cy="372139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p:cNvPicPr>
            <a:picLocks noChangeAspect="1"/>
          </p:cNvPicPr>
          <p:nvPr/>
        </p:nvPicPr>
        <p:blipFill>
          <a:blip r:embed="rId4"/>
          <a:stretch>
            <a:fillRect/>
          </a:stretch>
        </p:blipFill>
        <p:spPr>
          <a:xfrm>
            <a:off x="2360427" y="1593856"/>
            <a:ext cx="7634177" cy="4864050"/>
          </a:xfrm>
          <a:prstGeom prst="rect">
            <a:avLst/>
          </a:prstGeom>
        </p:spPr>
      </p:pic>
      <p:sp>
        <p:nvSpPr>
          <p:cNvPr id="9" name="Rectangle 8"/>
          <p:cNvSpPr/>
          <p:nvPr/>
        </p:nvSpPr>
        <p:spPr>
          <a:xfrm>
            <a:off x="600364" y="969918"/>
            <a:ext cx="11127348" cy="646331"/>
          </a:xfrm>
          <a:prstGeom prst="rect">
            <a:avLst/>
          </a:prstGeom>
        </p:spPr>
        <p:txBody>
          <a:bodyPr wrap="square">
            <a:spAutoFit/>
          </a:bodyPr>
          <a:lstStyle/>
          <a:p>
            <a:pPr marL="285750" indent="-285750">
              <a:buFont typeface="Arial" panose="020B0604020202020204" pitchFamily="34" charset="0"/>
              <a:buChar char="•"/>
            </a:pPr>
            <a:r>
              <a:rPr lang="en-GB" kern="800" dirty="0">
                <a:ea typeface="Times New Roman" panose="02020603050405020304" pitchFamily="18" charset="0"/>
                <a:cs typeface="Times New Roman" panose="02020603050405020304" pitchFamily="18" charset="0"/>
              </a:rPr>
              <a:t>Transverse acceptance is estimated by looking at the transmission for sequentially increasing input emittances</a:t>
            </a:r>
          </a:p>
        </p:txBody>
      </p:sp>
      <p:sp>
        <p:nvSpPr>
          <p:cNvPr id="10" name="Slide Number Placeholder 9"/>
          <p:cNvSpPr>
            <a:spLocks noGrp="1"/>
          </p:cNvSpPr>
          <p:nvPr>
            <p:ph type="sldNum" sz="quarter" idx="12"/>
          </p:nvPr>
        </p:nvSpPr>
        <p:spPr>
          <a:xfrm>
            <a:off x="10879975" y="6439813"/>
            <a:ext cx="1312025" cy="365125"/>
          </a:xfrm>
        </p:spPr>
        <p:txBody>
          <a:bodyPr/>
          <a:lstStyle/>
          <a:p>
            <a:fld id="{E47BC17E-C2C3-47FD-B0E5-CFA42695A56D}" type="slidenum">
              <a:rPr lang="en-US" smtClean="0"/>
              <a:pPr/>
              <a:t>16</a:t>
            </a:fld>
            <a:endParaRPr lang="en-US" dirty="0"/>
          </a:p>
        </p:txBody>
      </p:sp>
      <p:sp>
        <p:nvSpPr>
          <p:cNvPr id="11"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1464648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552799-5AF2-4CBA-8DC9-1F73CBFA16ED}"/>
              </a:ext>
            </a:extLst>
          </p:cNvPr>
          <p:cNvSpPr>
            <a:spLocks noGrp="1"/>
          </p:cNvSpPr>
          <p:nvPr>
            <p:ph type="title"/>
          </p:nvPr>
        </p:nvSpPr>
        <p:spPr>
          <a:xfrm>
            <a:off x="644892" y="87993"/>
            <a:ext cx="12191999" cy="770948"/>
          </a:xfrm>
        </p:spPr>
        <p:txBody>
          <a:bodyPr>
            <a:normAutofit/>
          </a:bodyPr>
          <a:lstStyle/>
          <a:p>
            <a:r>
              <a:rPr lang="en-US" sz="2400" b="1" dirty="0">
                <a:solidFill>
                  <a:srgbClr val="00AAFF"/>
                </a:solidFill>
                <a:cs typeface="Arial" panose="020B0604020202020204" pitchFamily="34" charset="0"/>
              </a:rPr>
              <a:t>DTL – </a:t>
            </a:r>
            <a:r>
              <a:rPr lang="en-US" sz="2400" b="1" dirty="0" smtClean="0">
                <a:solidFill>
                  <a:srgbClr val="00AAFF"/>
                </a:solidFill>
                <a:cs typeface="Arial" panose="020B0604020202020204" pitchFamily="34" charset="0"/>
              </a:rPr>
              <a:t>Length </a:t>
            </a:r>
            <a:r>
              <a:rPr lang="en-US" sz="2400" b="1" dirty="0">
                <a:solidFill>
                  <a:srgbClr val="00AAFF"/>
                </a:solidFill>
                <a:cs typeface="Arial" panose="020B0604020202020204" pitchFamily="34" charset="0"/>
              </a:rPr>
              <a:t>including </a:t>
            </a:r>
            <a:r>
              <a:rPr lang="en-US" sz="2400" b="1" dirty="0" smtClean="0">
                <a:solidFill>
                  <a:srgbClr val="00AAFF"/>
                </a:solidFill>
                <a:cs typeface="Arial" panose="020B0604020202020204" pitchFamily="34" charset="0"/>
              </a:rPr>
              <a:t>MEBT </a:t>
            </a:r>
            <a:r>
              <a:rPr lang="en-CA" sz="2400" b="1" dirty="0" smtClean="0">
                <a:solidFill>
                  <a:srgbClr val="00AAFF"/>
                </a:solidFill>
              </a:rPr>
              <a:t>excluding HEBT </a:t>
            </a:r>
            <a:r>
              <a:rPr lang="en-US" sz="2400" b="1" dirty="0" smtClean="0">
                <a:solidFill>
                  <a:srgbClr val="00AAFF"/>
                </a:solidFill>
                <a:cs typeface="Arial" panose="020B0604020202020204" pitchFamily="34" charset="0"/>
              </a:rPr>
              <a:t>:</a:t>
            </a:r>
            <a:endParaRPr lang="en-CA" sz="2400" b="1" dirty="0">
              <a:solidFill>
                <a:srgbClr val="00AAFF"/>
              </a:solidFill>
              <a:cs typeface="Arial" panose="020B0604020202020204" pitchFamily="34" charset="0"/>
            </a:endParaRPr>
          </a:p>
        </p:txBody>
      </p:sp>
      <p:sp>
        <p:nvSpPr>
          <p:cNvPr id="7" name="TextBox 6">
            <a:extLst>
              <a:ext uri="{FF2B5EF4-FFF2-40B4-BE49-F238E27FC236}">
                <a16:creationId xmlns="" xmlns:a16="http://schemas.microsoft.com/office/drawing/2014/main" id="{365FB57A-E318-4628-9F8D-7C6E18697F0D}"/>
              </a:ext>
            </a:extLst>
          </p:cNvPr>
          <p:cNvSpPr txBox="1"/>
          <p:nvPr/>
        </p:nvSpPr>
        <p:spPr>
          <a:xfrm>
            <a:off x="644892" y="742639"/>
            <a:ext cx="9791700" cy="646331"/>
          </a:xfrm>
          <a:prstGeom prst="rect">
            <a:avLst/>
          </a:prstGeom>
          <a:noFill/>
        </p:spPr>
        <p:txBody>
          <a:bodyPr wrap="square" rtlCol="0">
            <a:spAutoFit/>
          </a:bodyPr>
          <a:lstStyle/>
          <a:p>
            <a:pPr marL="342900" indent="-342900">
              <a:buFont typeface="Arial" panose="020B0604020202020204" pitchFamily="34" charset="0"/>
              <a:buChar char="•"/>
            </a:pPr>
            <a:r>
              <a:rPr lang="en-US" dirty="0"/>
              <a:t>Alvarez (no MEBT) and KONUS give the shortest total DTL length – combination of tank length (defined by chosen gradient) and length of external optics (MEBT, triplets, doublets). </a:t>
            </a:r>
            <a:endParaRPr lang="en-CA" dirty="0"/>
          </a:p>
        </p:txBody>
      </p:sp>
      <p:sp>
        <p:nvSpPr>
          <p:cNvPr id="9" name="TextBox 8">
            <a:extLst>
              <a:ext uri="{FF2B5EF4-FFF2-40B4-BE49-F238E27FC236}">
                <a16:creationId xmlns="" xmlns:a16="http://schemas.microsoft.com/office/drawing/2014/main" id="{C41A31B3-9E73-4561-B222-4E72D44CE340}"/>
              </a:ext>
            </a:extLst>
          </p:cNvPr>
          <p:cNvSpPr txBox="1"/>
          <p:nvPr/>
        </p:nvSpPr>
        <p:spPr>
          <a:xfrm>
            <a:off x="2158584" y="3177915"/>
            <a:ext cx="434714" cy="1997209"/>
          </a:xfrm>
          <a:prstGeom prst="rect">
            <a:avLst/>
          </a:prstGeom>
          <a:noFill/>
        </p:spPr>
        <p:txBody>
          <a:bodyPr wrap="square" rtlCol="0">
            <a:spAutoFit/>
          </a:bodyPr>
          <a:lstStyle/>
          <a:p>
            <a:endParaRPr lang="en-US"/>
          </a:p>
        </p:txBody>
      </p:sp>
      <p:pic>
        <p:nvPicPr>
          <p:cNvPr id="8" name="Picture 7">
            <a:extLst>
              <a:ext uri="{FF2B5EF4-FFF2-40B4-BE49-F238E27FC236}">
                <a16:creationId xmlns="" xmlns:a16="http://schemas.microsoft.com/office/drawing/2014/main" id="{ED38D1A8-3550-471C-B248-2A8E11BE7BC2}"/>
              </a:ext>
            </a:extLst>
          </p:cNvPr>
          <p:cNvPicPr>
            <a:picLocks noChangeAspect="1"/>
          </p:cNvPicPr>
          <p:nvPr/>
        </p:nvPicPr>
        <p:blipFill>
          <a:blip r:embed="rId3"/>
          <a:stretch>
            <a:fillRect/>
          </a:stretch>
        </p:blipFill>
        <p:spPr>
          <a:xfrm>
            <a:off x="1926314" y="2175650"/>
            <a:ext cx="8418245" cy="4317103"/>
          </a:xfrm>
          <a:prstGeom prst="rect">
            <a:avLst/>
          </a:prstGeom>
        </p:spPr>
      </p:pic>
      <p:sp>
        <p:nvSpPr>
          <p:cNvPr id="5" name="TextBox 4">
            <a:extLst>
              <a:ext uri="{FF2B5EF4-FFF2-40B4-BE49-F238E27FC236}">
                <a16:creationId xmlns="" xmlns:a16="http://schemas.microsoft.com/office/drawing/2014/main" id="{8DC15B17-EE16-4343-A651-AB61A2B43D7D}"/>
              </a:ext>
            </a:extLst>
          </p:cNvPr>
          <p:cNvSpPr txBox="1"/>
          <p:nvPr/>
        </p:nvSpPr>
        <p:spPr>
          <a:xfrm>
            <a:off x="2983587" y="1806319"/>
            <a:ext cx="3544803" cy="369332"/>
          </a:xfrm>
          <a:prstGeom prst="rect">
            <a:avLst/>
          </a:prstGeom>
          <a:noFill/>
        </p:spPr>
        <p:txBody>
          <a:bodyPr wrap="square" rtlCol="0">
            <a:spAutoFit/>
          </a:bodyPr>
          <a:lstStyle/>
          <a:p>
            <a:r>
              <a:rPr lang="en-US" dirty="0"/>
              <a:t>L_DTL=L_RF(</a:t>
            </a:r>
            <a:r>
              <a:rPr lang="en-US" dirty="0" err="1"/>
              <a:t>Ea</a:t>
            </a:r>
            <a:r>
              <a:rPr lang="en-US" dirty="0"/>
              <a:t>)+L_ optics</a:t>
            </a:r>
          </a:p>
        </p:txBody>
      </p:sp>
      <p:pic>
        <p:nvPicPr>
          <p:cNvPr id="12" name="Picture 11"/>
          <p:cNvPicPr>
            <a:picLocks noChangeAspect="1"/>
          </p:cNvPicPr>
          <p:nvPr/>
        </p:nvPicPr>
        <p:blipFill>
          <a:blip r:embed="rId4"/>
          <a:stretch>
            <a:fillRect/>
          </a:stretch>
        </p:blipFill>
        <p:spPr>
          <a:xfrm>
            <a:off x="1479368" y="1597315"/>
            <a:ext cx="8949661" cy="4895437"/>
          </a:xfrm>
          <a:prstGeom prst="rect">
            <a:avLst/>
          </a:prstGeom>
          <a:ln>
            <a:noFill/>
          </a:ln>
          <a:effectLst>
            <a:outerShdw blurRad="292100" dist="139700" dir="2700000" algn="tl" rotWithShape="0">
              <a:srgbClr val="333333">
                <a:alpha val="65000"/>
              </a:srgbClr>
            </a:outerShdw>
          </a:effectLst>
        </p:spPr>
      </p:pic>
      <p:sp>
        <p:nvSpPr>
          <p:cNvPr id="14" name="Slide Number Placeholder 13"/>
          <p:cNvSpPr>
            <a:spLocks noGrp="1"/>
          </p:cNvSpPr>
          <p:nvPr>
            <p:ph type="sldNum" sz="quarter" idx="12"/>
          </p:nvPr>
        </p:nvSpPr>
        <p:spPr>
          <a:xfrm>
            <a:off x="10879975" y="6539202"/>
            <a:ext cx="1312025" cy="365125"/>
          </a:xfrm>
        </p:spPr>
        <p:txBody>
          <a:bodyPr/>
          <a:lstStyle/>
          <a:p>
            <a:fld id="{E47BC17E-C2C3-47FD-B0E5-CFA42695A56D}" type="slidenum">
              <a:rPr lang="en-US" smtClean="0"/>
              <a:pPr/>
              <a:t>17</a:t>
            </a:fld>
            <a:endParaRPr lang="en-US" dirty="0"/>
          </a:p>
        </p:txBody>
      </p:sp>
      <p:sp>
        <p:nvSpPr>
          <p:cNvPr id="15"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5889103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BD9ADEB-3CAF-4655-8213-8B728FEA144C}"/>
              </a:ext>
            </a:extLst>
          </p:cNvPr>
          <p:cNvSpPr>
            <a:spLocks noGrp="1"/>
          </p:cNvSpPr>
          <p:nvPr>
            <p:ph type="title"/>
          </p:nvPr>
        </p:nvSpPr>
        <p:spPr>
          <a:xfrm>
            <a:off x="406816" y="440752"/>
            <a:ext cx="12192000" cy="1143000"/>
          </a:xfrm>
        </p:spPr>
        <p:txBody>
          <a:bodyPr>
            <a:normAutofit/>
          </a:bodyPr>
          <a:lstStyle/>
          <a:p>
            <a:r>
              <a:rPr lang="en-US" sz="2400" b="1" dirty="0" smtClean="0">
                <a:solidFill>
                  <a:srgbClr val="0096FF"/>
                </a:solidFill>
                <a:latin typeface="Arial" panose="020B0604020202020204" pitchFamily="34" charset="0"/>
                <a:cs typeface="Arial" panose="020B0604020202020204" pitchFamily="34" charset="0"/>
              </a:rPr>
              <a:t>Conclusion:</a:t>
            </a:r>
            <a:endParaRPr lang="en-CA" sz="2400" b="1" dirty="0">
              <a:solidFill>
                <a:srgbClr val="0096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85F922BE-07E9-45CC-9143-8FD75A473A9D}"/>
              </a:ext>
            </a:extLst>
          </p:cNvPr>
          <p:cNvSpPr txBox="1"/>
          <p:nvPr/>
        </p:nvSpPr>
        <p:spPr>
          <a:xfrm>
            <a:off x="337147" y="1092966"/>
            <a:ext cx="11437854" cy="4539704"/>
          </a:xfrm>
          <a:prstGeom prst="rect">
            <a:avLst/>
          </a:prstGeom>
          <a:noFill/>
        </p:spPr>
        <p:txBody>
          <a:bodyPr wrap="square" lIns="91440" tIns="45720" rIns="91440" bIns="45720" rtlCol="0" anchor="t">
            <a:spAutoFit/>
          </a:bodyPr>
          <a:lstStyle/>
          <a:p>
            <a:pPr marL="285750" indent="-285750">
              <a:spcBef>
                <a:spcPts val="600"/>
              </a:spcBef>
              <a:buFont typeface="Arial" panose="020B0604020202020204" pitchFamily="34" charset="0"/>
              <a:buChar char="•"/>
            </a:pPr>
            <a:r>
              <a:rPr lang="en-US" dirty="0"/>
              <a:t>PC-CANS requires a </a:t>
            </a:r>
            <a:r>
              <a:rPr lang="en-US" b="1" dirty="0"/>
              <a:t>pulsed </a:t>
            </a:r>
            <a:r>
              <a:rPr lang="en-US" b="1" dirty="0" smtClean="0"/>
              <a:t>Linac </a:t>
            </a:r>
            <a:r>
              <a:rPr lang="en-US" dirty="0"/>
              <a:t>capable of accelerating</a:t>
            </a:r>
            <a:r>
              <a:rPr lang="en-US" b="1" dirty="0"/>
              <a:t> 20mA</a:t>
            </a:r>
            <a:r>
              <a:rPr lang="en-US" dirty="0"/>
              <a:t> of </a:t>
            </a:r>
            <a:r>
              <a:rPr lang="en-US" b="1" dirty="0"/>
              <a:t>protons</a:t>
            </a:r>
            <a:r>
              <a:rPr lang="en-US" dirty="0"/>
              <a:t> to 10MeV</a:t>
            </a:r>
          </a:p>
          <a:p>
            <a:pPr marL="285750" indent="-285750">
              <a:spcBef>
                <a:spcPts val="600"/>
              </a:spcBef>
              <a:buFont typeface="Arial" panose="020B0604020202020204" pitchFamily="34" charset="0"/>
              <a:buChar char="•"/>
            </a:pPr>
            <a:r>
              <a:rPr lang="en-US" dirty="0"/>
              <a:t>The baseline assumes the use of an </a:t>
            </a:r>
            <a:r>
              <a:rPr lang="en-US" b="1" dirty="0"/>
              <a:t>RFQ</a:t>
            </a:r>
            <a:r>
              <a:rPr lang="en-US" dirty="0"/>
              <a:t> to </a:t>
            </a:r>
            <a:r>
              <a:rPr lang="en-US" b="1" dirty="0"/>
              <a:t>3MeV</a:t>
            </a:r>
            <a:r>
              <a:rPr lang="en-US" dirty="0"/>
              <a:t> and a </a:t>
            </a:r>
            <a:r>
              <a:rPr lang="en-US" b="1" dirty="0"/>
              <a:t>DTL</a:t>
            </a:r>
            <a:r>
              <a:rPr lang="en-US" dirty="0"/>
              <a:t> to </a:t>
            </a:r>
            <a:r>
              <a:rPr lang="en-US" b="1" dirty="0"/>
              <a:t>10MeV</a:t>
            </a:r>
            <a:r>
              <a:rPr lang="en-US" dirty="0"/>
              <a:t> at an RF frequency of </a:t>
            </a:r>
            <a:r>
              <a:rPr lang="en-US" b="1" dirty="0" smtClean="0"/>
              <a:t>352.2MHz</a:t>
            </a:r>
            <a:endParaRPr lang="en-US" b="1" dirty="0"/>
          </a:p>
          <a:p>
            <a:pPr marL="285750" indent="-285750">
              <a:spcBef>
                <a:spcPts val="600"/>
              </a:spcBef>
              <a:buFont typeface="Arial" panose="020B0604020202020204" pitchFamily="34" charset="0"/>
              <a:buChar char="•"/>
            </a:pPr>
            <a:r>
              <a:rPr lang="en-US" dirty="0"/>
              <a:t>RFQ parameters have been modeled in </a:t>
            </a:r>
            <a:r>
              <a:rPr lang="en-US" dirty="0" smtClean="0"/>
              <a:t>PARMTEQ for two frequencies</a:t>
            </a:r>
            <a:r>
              <a:rPr lang="en-US" dirty="0"/>
              <a:t> </a:t>
            </a:r>
            <a:r>
              <a:rPr lang="en-US" dirty="0" smtClean="0"/>
              <a:t>(352.2MHz and 176.1 MHz)</a:t>
            </a:r>
            <a:endParaRPr lang="en-US" dirty="0">
              <a:cs typeface="Calibri"/>
            </a:endParaRPr>
          </a:p>
          <a:p>
            <a:pPr marL="285750" indent="-285750">
              <a:spcBef>
                <a:spcPts val="600"/>
              </a:spcBef>
              <a:buFont typeface="Arial" panose="020B0604020202020204" pitchFamily="34" charset="0"/>
              <a:buChar char="•"/>
            </a:pPr>
            <a:r>
              <a:rPr lang="en-US" dirty="0"/>
              <a:t>Several DTL variants have been simulated in multi-particle codes LANA</a:t>
            </a:r>
            <a:r>
              <a:rPr lang="en-US" dirty="0">
                <a:solidFill>
                  <a:srgbClr val="FF0000"/>
                </a:solidFill>
              </a:rPr>
              <a:t> </a:t>
            </a:r>
            <a:r>
              <a:rPr lang="en-US" dirty="0"/>
              <a:t>and PARMILA</a:t>
            </a:r>
          </a:p>
          <a:p>
            <a:pPr marL="285750" indent="-285750">
              <a:spcBef>
                <a:spcPts val="600"/>
              </a:spcBef>
              <a:buFont typeface="Arial" panose="020B0604020202020204" pitchFamily="34" charset="0"/>
              <a:buChar char="•"/>
            </a:pPr>
            <a:r>
              <a:rPr lang="en-US" dirty="0"/>
              <a:t>Alvarez variants assume ~3MV/m while CH variants assumed ~5-6 MV/m</a:t>
            </a:r>
          </a:p>
          <a:p>
            <a:pPr marL="285750" indent="-285750">
              <a:spcBef>
                <a:spcPts val="600"/>
              </a:spcBef>
              <a:buFont typeface="Arial" panose="020B0604020202020204" pitchFamily="34" charset="0"/>
              <a:buChar char="•"/>
            </a:pPr>
            <a:r>
              <a:rPr lang="en-US" dirty="0"/>
              <a:t>DTL Simulation Summary</a:t>
            </a:r>
          </a:p>
          <a:p>
            <a:pPr marL="800100" lvl="1" indent="-342900">
              <a:spcBef>
                <a:spcPts val="600"/>
              </a:spcBef>
              <a:buFont typeface="Wingdings" panose="05000000000000000000" pitchFamily="2" charset="2"/>
              <a:buChar char="q"/>
            </a:pPr>
            <a:r>
              <a:rPr lang="en-US" dirty="0"/>
              <a:t>All variants deliver </a:t>
            </a:r>
            <a:r>
              <a:rPr lang="en-US" b="1" dirty="0"/>
              <a:t>100% transmission </a:t>
            </a:r>
          </a:p>
          <a:p>
            <a:pPr marL="800100" lvl="1" indent="-342900">
              <a:spcBef>
                <a:spcPts val="600"/>
              </a:spcBef>
              <a:buFont typeface="Wingdings" panose="05000000000000000000" pitchFamily="2" charset="2"/>
              <a:buChar char="q"/>
            </a:pPr>
            <a:r>
              <a:rPr lang="en-US" dirty="0"/>
              <a:t>The </a:t>
            </a:r>
            <a:r>
              <a:rPr lang="en-US" b="1" dirty="0"/>
              <a:t>lowest</a:t>
            </a:r>
            <a:r>
              <a:rPr lang="en-US" dirty="0"/>
              <a:t> </a:t>
            </a:r>
            <a:r>
              <a:rPr lang="en-US" b="1" dirty="0"/>
              <a:t>emittance growth </a:t>
            </a:r>
            <a:r>
              <a:rPr lang="en-US" dirty="0" smtClean="0"/>
              <a:t>and</a:t>
            </a:r>
            <a:r>
              <a:rPr lang="en-US" b="1" dirty="0" smtClean="0"/>
              <a:t> largest acceptance </a:t>
            </a:r>
            <a:r>
              <a:rPr lang="en-US" dirty="0" smtClean="0"/>
              <a:t>was </a:t>
            </a:r>
            <a:r>
              <a:rPr lang="en-US" dirty="0"/>
              <a:t>for the </a:t>
            </a:r>
            <a:r>
              <a:rPr lang="en-US" b="1" dirty="0" smtClean="0"/>
              <a:t>Alvarez DTL</a:t>
            </a:r>
            <a:r>
              <a:rPr lang="en-US" dirty="0" smtClean="0"/>
              <a:t> with </a:t>
            </a:r>
            <a:r>
              <a:rPr lang="en-US" b="1" dirty="0" smtClean="0"/>
              <a:t>MEBT</a:t>
            </a:r>
            <a:endParaRPr lang="en-US" b="1" dirty="0"/>
          </a:p>
          <a:p>
            <a:pPr marL="800100" lvl="1" indent="-342900">
              <a:spcBef>
                <a:spcPts val="600"/>
              </a:spcBef>
              <a:buFont typeface="Wingdings" panose="05000000000000000000" pitchFamily="2" charset="2"/>
              <a:buChar char="q"/>
            </a:pPr>
            <a:r>
              <a:rPr lang="en-US" dirty="0"/>
              <a:t>Length of Alvarez and CH structures similar – higher gradient in CH but more efficient </a:t>
            </a:r>
            <a:r>
              <a:rPr lang="en-US" b="1" dirty="0"/>
              <a:t>transverse focusing </a:t>
            </a:r>
            <a:r>
              <a:rPr lang="en-US" dirty="0"/>
              <a:t>in </a:t>
            </a:r>
            <a:r>
              <a:rPr lang="en-US" b="1" dirty="0" smtClean="0"/>
              <a:t>Alvarez DTL</a:t>
            </a:r>
            <a:endParaRPr lang="en-US" b="1" dirty="0"/>
          </a:p>
          <a:p>
            <a:pPr marL="800100" lvl="1" indent="-342900">
              <a:spcBef>
                <a:spcPts val="600"/>
              </a:spcBef>
              <a:buFont typeface="Wingdings" panose="05000000000000000000" pitchFamily="2" charset="2"/>
              <a:buChar char="q"/>
            </a:pPr>
            <a:r>
              <a:rPr lang="en-US" dirty="0"/>
              <a:t>The </a:t>
            </a:r>
            <a:r>
              <a:rPr lang="en-US" b="1" dirty="0"/>
              <a:t>KONUS</a:t>
            </a:r>
            <a:r>
              <a:rPr lang="en-US" dirty="0"/>
              <a:t> </a:t>
            </a:r>
            <a:r>
              <a:rPr lang="en-US" dirty="0" smtClean="0"/>
              <a:t>CH-DTL variant </a:t>
            </a:r>
            <a:r>
              <a:rPr lang="en-US" dirty="0"/>
              <a:t>offered the lowest emittance growth from the CH structures</a:t>
            </a:r>
          </a:p>
          <a:p>
            <a:pPr marL="800100" lvl="1" indent="-342900">
              <a:spcBef>
                <a:spcPts val="600"/>
              </a:spcBef>
              <a:buFont typeface="Wingdings" panose="05000000000000000000" pitchFamily="2" charset="2"/>
              <a:buChar char="q"/>
            </a:pPr>
            <a:endParaRPr lang="en-US" dirty="0"/>
          </a:p>
          <a:p>
            <a:pPr marL="285750" indent="-285750">
              <a:spcBef>
                <a:spcPts val="600"/>
              </a:spcBef>
              <a:buFont typeface="Arial" panose="020B0604020202020204" pitchFamily="34" charset="0"/>
              <a:buChar char="•"/>
            </a:pPr>
            <a:endParaRPr lang="en-CA" dirty="0"/>
          </a:p>
        </p:txBody>
      </p:sp>
      <p:sp>
        <p:nvSpPr>
          <p:cNvPr id="5" name="Slide Number Placeholder 4"/>
          <p:cNvSpPr>
            <a:spLocks noGrp="1"/>
          </p:cNvSpPr>
          <p:nvPr>
            <p:ph type="sldNum" sz="quarter" idx="12"/>
          </p:nvPr>
        </p:nvSpPr>
        <p:spPr>
          <a:xfrm>
            <a:off x="11016877" y="6492875"/>
            <a:ext cx="1312025" cy="365125"/>
          </a:xfrm>
        </p:spPr>
        <p:txBody>
          <a:bodyPr/>
          <a:lstStyle/>
          <a:p>
            <a:fld id="{E47BC17E-C2C3-47FD-B0E5-CFA42695A56D}" type="slidenum">
              <a:rPr lang="en-US" smtClean="0"/>
              <a:pPr/>
              <a:t>18</a:t>
            </a:fld>
            <a:endParaRPr lang="en-US" dirty="0"/>
          </a:p>
        </p:txBody>
      </p:sp>
      <p:sp>
        <p:nvSpPr>
          <p:cNvPr id="9"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6237397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0" y="0"/>
            <a:ext cx="12192001" cy="6857999"/>
          </a:xfrm>
          <a:prstGeom prst="rect">
            <a:avLst/>
          </a:prstGeom>
        </p:spPr>
      </p:pic>
      <p:sp>
        <p:nvSpPr>
          <p:cNvPr id="9" name="TextBox 8">
            <a:extLst>
              <a:ext uri="{FF2B5EF4-FFF2-40B4-BE49-F238E27FC236}">
                <a16:creationId xmlns="" xmlns:a16="http://schemas.microsoft.com/office/drawing/2014/main" id="{26D00533-4951-44E3-A262-9FC76265878F}"/>
              </a:ext>
            </a:extLst>
          </p:cNvPr>
          <p:cNvSpPr txBox="1"/>
          <p:nvPr/>
        </p:nvSpPr>
        <p:spPr>
          <a:xfrm>
            <a:off x="6410146" y="2012944"/>
            <a:ext cx="5477054" cy="830997"/>
          </a:xfrm>
          <a:prstGeom prst="rect">
            <a:avLst/>
          </a:prstGeom>
          <a:noFill/>
        </p:spPr>
        <p:txBody>
          <a:bodyPr wrap="square">
            <a:spAutoFit/>
          </a:bodyPr>
          <a:lstStyle/>
          <a:p>
            <a:r>
              <a:rPr lang="en-US" sz="4800" dirty="0">
                <a:solidFill>
                  <a:schemeClr val="bg1">
                    <a:lumMod val="95000"/>
                  </a:schemeClr>
                </a:solidFill>
                <a:latin typeface="+mj-lt"/>
              </a:rPr>
              <a:t>Thanks for listening</a:t>
            </a:r>
          </a:p>
        </p:txBody>
      </p:sp>
      <p:sp>
        <p:nvSpPr>
          <p:cNvPr id="10" name="TextBox 9">
            <a:extLst>
              <a:ext uri="{FF2B5EF4-FFF2-40B4-BE49-F238E27FC236}">
                <a16:creationId xmlns="" xmlns:a16="http://schemas.microsoft.com/office/drawing/2014/main" id="{D1D314DD-9EFE-4F0C-9435-10FA12A8ED35}"/>
              </a:ext>
            </a:extLst>
          </p:cNvPr>
          <p:cNvSpPr txBox="1"/>
          <p:nvPr/>
        </p:nvSpPr>
        <p:spPr>
          <a:xfrm>
            <a:off x="7009714" y="2277876"/>
            <a:ext cx="7952333" cy="769441"/>
          </a:xfrm>
          <a:prstGeom prst="rect">
            <a:avLst/>
          </a:prstGeom>
          <a:noFill/>
        </p:spPr>
        <p:txBody>
          <a:bodyPr wrap="square" rtlCol="0">
            <a:spAutoFit/>
          </a:bodyPr>
          <a:lstStyle/>
          <a:p>
            <a:r>
              <a:rPr lang="en-US" sz="4400" dirty="0">
                <a:solidFill>
                  <a:schemeClr val="bg1">
                    <a:lumMod val="95000"/>
                  </a:schemeClr>
                </a:solidFill>
                <a:sym typeface="Wingdings" panose="05000000000000000000" pitchFamily="2" charset="2"/>
              </a:rPr>
              <a:t>		</a:t>
            </a:r>
            <a:endParaRPr lang="en-US" sz="4400" dirty="0">
              <a:solidFill>
                <a:schemeClr val="bg1">
                  <a:lumMod val="95000"/>
                </a:schemeClr>
              </a:solidFill>
            </a:endParaRPr>
          </a:p>
        </p:txBody>
      </p:sp>
      <p:sp>
        <p:nvSpPr>
          <p:cNvPr id="8" name="Slide Number Placeholder 7"/>
          <p:cNvSpPr>
            <a:spLocks noGrp="1"/>
          </p:cNvSpPr>
          <p:nvPr>
            <p:ph type="sldNum" sz="quarter" idx="12"/>
          </p:nvPr>
        </p:nvSpPr>
        <p:spPr/>
        <p:txBody>
          <a:bodyPr/>
          <a:lstStyle/>
          <a:p>
            <a:fld id="{E47BC17E-C2C3-47FD-B0E5-CFA42695A56D}"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2933621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6544259-A66D-4FCB-BEF5-4634F2E478C1}"/>
              </a:ext>
            </a:extLst>
          </p:cNvPr>
          <p:cNvSpPr txBox="1">
            <a:spLocks noGrp="1"/>
          </p:cNvSpPr>
          <p:nvPr>
            <p:ph type="title"/>
          </p:nvPr>
        </p:nvSpPr>
        <p:spPr>
          <a:xfrm>
            <a:off x="838200" y="1289751"/>
            <a:ext cx="2266741" cy="424732"/>
          </a:xfrm>
          <a:prstGeom prst="rect">
            <a:avLst/>
          </a:prstGeom>
          <a:noFill/>
          <a:ln>
            <a:noFill/>
          </a:ln>
        </p:spPr>
        <p:txBody>
          <a:bodyPr wrap="square" rtlCol="0">
            <a:spAutoFit/>
          </a:bodyPr>
          <a:lstStyle/>
          <a:p>
            <a:r>
              <a:rPr lang="en-CA" sz="2400" b="1" dirty="0">
                <a:solidFill>
                  <a:srgbClr val="0096FF"/>
                </a:solidFill>
                <a:latin typeface="Arial" panose="020B0604020202020204" pitchFamily="34" charset="0"/>
                <a:cs typeface="Arial" panose="020B0604020202020204" pitchFamily="34" charset="0"/>
              </a:rPr>
              <a:t>Overview</a:t>
            </a:r>
          </a:p>
        </p:txBody>
      </p:sp>
      <p:sp>
        <p:nvSpPr>
          <p:cNvPr id="3" name="Content Placeholder 2">
            <a:extLst>
              <a:ext uri="{FF2B5EF4-FFF2-40B4-BE49-F238E27FC236}">
                <a16:creationId xmlns="" xmlns:a16="http://schemas.microsoft.com/office/drawing/2014/main" id="{BF776865-0D53-43EB-A8A0-26A9A309E965}"/>
              </a:ext>
            </a:extLst>
          </p:cNvPr>
          <p:cNvSpPr>
            <a:spLocks noGrp="1"/>
          </p:cNvSpPr>
          <p:nvPr>
            <p:ph idx="1"/>
          </p:nvPr>
        </p:nvSpPr>
        <p:spPr>
          <a:xfrm>
            <a:off x="677779" y="1914526"/>
            <a:ext cx="10515600" cy="3571874"/>
          </a:xfrm>
        </p:spPr>
        <p:txBody>
          <a:bodyPr/>
          <a:lstStyle/>
          <a:p>
            <a:pPr>
              <a:buClr>
                <a:schemeClr val="tx1"/>
              </a:buClr>
            </a:pPr>
            <a:r>
              <a:rPr lang="en-US" sz="2400" dirty="0">
                <a:latin typeface="+mj-lt"/>
              </a:rPr>
              <a:t>Introduction to </a:t>
            </a:r>
            <a:r>
              <a:rPr lang="en-US" sz="2400" dirty="0" smtClean="0">
                <a:latin typeface="+mj-lt"/>
              </a:rPr>
              <a:t>Project </a:t>
            </a:r>
            <a:r>
              <a:rPr lang="en-US" sz="2400" dirty="0">
                <a:latin typeface="+mj-lt"/>
              </a:rPr>
              <a:t>of PC-CANS</a:t>
            </a:r>
          </a:p>
          <a:p>
            <a:pPr>
              <a:buClr>
                <a:schemeClr val="tx1"/>
              </a:buClr>
            </a:pPr>
            <a:r>
              <a:rPr lang="en-US" sz="2400" dirty="0" smtClean="0">
                <a:latin typeface="+mj-lt"/>
              </a:rPr>
              <a:t>Two Frequencies RFQ </a:t>
            </a:r>
            <a:r>
              <a:rPr lang="en-US" sz="2400" dirty="0">
                <a:latin typeface="+mj-lt"/>
              </a:rPr>
              <a:t>Beam Dynamics </a:t>
            </a:r>
            <a:r>
              <a:rPr lang="en-US" sz="2400" dirty="0" smtClean="0">
                <a:latin typeface="+mj-lt"/>
              </a:rPr>
              <a:t>Design and Optimization</a:t>
            </a:r>
            <a:endParaRPr lang="en-US" sz="2400" dirty="0">
              <a:latin typeface="+mj-lt"/>
            </a:endParaRPr>
          </a:p>
          <a:p>
            <a:pPr>
              <a:buClr>
                <a:schemeClr val="tx1"/>
              </a:buClr>
            </a:pPr>
            <a:r>
              <a:rPr lang="en-US" sz="2400" dirty="0">
                <a:latin typeface="+mj-lt"/>
              </a:rPr>
              <a:t>DTL Variant Comparison Studies</a:t>
            </a:r>
          </a:p>
          <a:p>
            <a:pPr>
              <a:buClr>
                <a:schemeClr val="tx1"/>
              </a:buClr>
            </a:pPr>
            <a:r>
              <a:rPr lang="en-US" sz="2400" dirty="0" smtClean="0">
                <a:latin typeface="+mj-lt"/>
              </a:rPr>
              <a:t>Conclusion</a:t>
            </a:r>
            <a:endParaRPr lang="en-US" dirty="0"/>
          </a:p>
          <a:p>
            <a:pPr>
              <a:buClr>
                <a:schemeClr val="tx1"/>
              </a:buClr>
              <a:buFont typeface="Arial" panose="020B0604020202020204" pitchFamily="34" charset="0"/>
              <a:buChar char="•"/>
            </a:pPr>
            <a:endParaRPr lang="en-US" dirty="0">
              <a:solidFill>
                <a:schemeClr val="tx1"/>
              </a:solidFill>
            </a:endParaRPr>
          </a:p>
          <a:p>
            <a:pPr marL="0" indent="0">
              <a:buClr>
                <a:schemeClr val="tx1"/>
              </a:buClr>
              <a:buNone/>
            </a:pPr>
            <a:endParaRPr lang="en-US" dirty="0">
              <a:solidFill>
                <a:schemeClr val="tx1"/>
              </a:solidFill>
            </a:endParaRPr>
          </a:p>
        </p:txBody>
      </p:sp>
      <p:cxnSp>
        <p:nvCxnSpPr>
          <p:cNvPr id="6" name="Straight Connector 5">
            <a:extLst>
              <a:ext uri="{FF2B5EF4-FFF2-40B4-BE49-F238E27FC236}">
                <a16:creationId xmlns="" xmlns:a16="http://schemas.microsoft.com/office/drawing/2014/main" id="{B9628A1D-AFE3-4CCD-B9F4-7D08CC4AE220}"/>
              </a:ext>
            </a:extLst>
          </p:cNvPr>
          <p:cNvCxnSpPr/>
          <p:nvPr/>
        </p:nvCxnSpPr>
        <p:spPr>
          <a:xfrm>
            <a:off x="838200" y="1825625"/>
            <a:ext cx="10194758"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a:xfrm>
            <a:off x="10676635" y="6459785"/>
            <a:ext cx="1312025" cy="365125"/>
          </a:xfrm>
        </p:spPr>
        <p:txBody>
          <a:bodyPr/>
          <a:lstStyle/>
          <a:p>
            <a:fld id="{E47BC17E-C2C3-47FD-B0E5-CFA42695A56D}" type="slidenum">
              <a:rPr lang="en-US" smtClean="0"/>
              <a:pPr/>
              <a:t>2</a:t>
            </a:fld>
            <a:endParaRPr lang="en-US" dirty="0"/>
          </a:p>
        </p:txBody>
      </p:sp>
      <p:sp>
        <p:nvSpPr>
          <p:cNvPr id="10"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9093791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DF8A05-A44B-4616-B805-CEC28D5AFA34}"/>
              </a:ext>
            </a:extLst>
          </p:cNvPr>
          <p:cNvSpPr>
            <a:spLocks noGrp="1"/>
          </p:cNvSpPr>
          <p:nvPr>
            <p:ph type="title"/>
          </p:nvPr>
        </p:nvSpPr>
        <p:spPr>
          <a:xfrm>
            <a:off x="203781" y="354343"/>
            <a:ext cx="12192000" cy="852862"/>
          </a:xfrm>
        </p:spPr>
        <p:txBody>
          <a:bodyPr>
            <a:normAutofit/>
          </a:bodyPr>
          <a:lstStyle/>
          <a:p>
            <a:r>
              <a:rPr lang="en-US" sz="2400" b="1" dirty="0" smtClean="0">
                <a:solidFill>
                  <a:srgbClr val="0096FF"/>
                </a:solidFill>
                <a:latin typeface="Arial" panose="020B0604020202020204" pitchFamily="34" charset="0"/>
                <a:cs typeface="Arial" panose="020B0604020202020204" pitchFamily="34" charset="0"/>
              </a:rPr>
              <a:t>PC-CANS:</a:t>
            </a:r>
            <a:endParaRPr lang="en-CA" sz="2400" b="1" dirty="0">
              <a:solidFill>
                <a:srgbClr val="0096FF"/>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 xmlns:a16="http://schemas.microsoft.com/office/drawing/2014/main" id="{817C25CC-6580-446F-9083-66AE4DB72D83}"/>
              </a:ext>
            </a:extLst>
          </p:cNvPr>
          <p:cNvSpPr txBox="1"/>
          <p:nvPr/>
        </p:nvSpPr>
        <p:spPr>
          <a:xfrm>
            <a:off x="196645" y="1207205"/>
            <a:ext cx="4384782" cy="5016758"/>
          </a:xfrm>
          <a:prstGeom prst="rect">
            <a:avLst/>
          </a:prstGeom>
          <a:noFill/>
        </p:spPr>
        <p:txBody>
          <a:bodyPr wrap="square" rtlCol="0">
            <a:spAutoFit/>
          </a:bodyPr>
          <a:lstStyle/>
          <a:p>
            <a:pPr>
              <a:spcBef>
                <a:spcPts val="1200"/>
              </a:spcBef>
            </a:pPr>
            <a:r>
              <a:rPr lang="en-US" dirty="0"/>
              <a:t>PC-CANS (Prototype Canadian Compact Accelerator Based Neutron Source) is a proposal for a high intensity </a:t>
            </a:r>
            <a:r>
              <a:rPr lang="en-US" b="1" dirty="0"/>
              <a:t>pulsed proton source </a:t>
            </a:r>
            <a:r>
              <a:rPr lang="en-US" dirty="0"/>
              <a:t>at the University of Windsor for the production of: </a:t>
            </a:r>
          </a:p>
          <a:p>
            <a:pPr marL="342900" indent="-342900">
              <a:spcBef>
                <a:spcPts val="1200"/>
              </a:spcBef>
              <a:buFont typeface="+mj-lt"/>
              <a:buAutoNum type="arabicPeriod"/>
            </a:pPr>
            <a:r>
              <a:rPr lang="en-US" dirty="0" smtClean="0"/>
              <a:t>Cold Neutrons </a:t>
            </a:r>
            <a:r>
              <a:rPr lang="en-US" dirty="0"/>
              <a:t>for Science (</a:t>
            </a:r>
            <a:r>
              <a:rPr lang="en-US" b="1" dirty="0"/>
              <a:t>SANS</a:t>
            </a:r>
            <a:r>
              <a:rPr lang="en-US" dirty="0"/>
              <a:t>) </a:t>
            </a:r>
          </a:p>
          <a:p>
            <a:pPr marL="342900" indent="-342900">
              <a:spcBef>
                <a:spcPts val="1200"/>
              </a:spcBef>
              <a:buFont typeface="+mj-lt"/>
              <a:buAutoNum type="arabicPeriod"/>
            </a:pPr>
            <a:r>
              <a:rPr lang="en-CA" dirty="0" smtClean="0"/>
              <a:t>Epithermal </a:t>
            </a:r>
            <a:r>
              <a:rPr lang="en-US" dirty="0" smtClean="0"/>
              <a:t>Neutrons </a:t>
            </a:r>
            <a:r>
              <a:rPr lang="en-US" dirty="0"/>
              <a:t>for </a:t>
            </a:r>
            <a:r>
              <a:rPr lang="en-US" b="1" dirty="0"/>
              <a:t>BNCT </a:t>
            </a:r>
          </a:p>
          <a:p>
            <a:pPr marL="342900" indent="-342900">
              <a:spcBef>
                <a:spcPts val="1200"/>
              </a:spcBef>
              <a:buFont typeface="+mj-lt"/>
              <a:buAutoNum type="arabicPeriod"/>
            </a:pPr>
            <a:r>
              <a:rPr lang="en-US" dirty="0"/>
              <a:t>Protons for </a:t>
            </a:r>
            <a:r>
              <a:rPr lang="en-US" b="1" dirty="0" smtClean="0"/>
              <a:t>18</a:t>
            </a:r>
            <a:r>
              <a:rPr lang="en-CA" b="1" dirty="0" smtClean="0"/>
              <a:t>F</a:t>
            </a:r>
            <a:r>
              <a:rPr lang="en-CA" dirty="0" smtClean="0"/>
              <a:t> </a:t>
            </a:r>
            <a:r>
              <a:rPr lang="en-CA" b="1" dirty="0"/>
              <a:t>Isotope</a:t>
            </a:r>
            <a:r>
              <a:rPr lang="en-CA" dirty="0"/>
              <a:t> Production for </a:t>
            </a:r>
            <a:r>
              <a:rPr lang="en-CA" b="1" dirty="0" smtClean="0"/>
              <a:t>PET</a:t>
            </a:r>
          </a:p>
          <a:p>
            <a:pPr>
              <a:spcBef>
                <a:spcPts val="1200"/>
              </a:spcBef>
            </a:pPr>
            <a:r>
              <a:rPr lang="en-CA" dirty="0" smtClean="0"/>
              <a:t>Present </a:t>
            </a:r>
            <a:r>
              <a:rPr lang="en-CA" dirty="0"/>
              <a:t>targets are foreseen to accept up to 500µA average current</a:t>
            </a:r>
          </a:p>
          <a:p>
            <a:pPr>
              <a:spcBef>
                <a:spcPts val="1200"/>
              </a:spcBef>
            </a:pPr>
            <a:r>
              <a:rPr lang="en-CA" dirty="0"/>
              <a:t>The linac is being designed to accelerate protons to </a:t>
            </a:r>
            <a:r>
              <a:rPr lang="en-CA" b="1" dirty="0"/>
              <a:t>10MeV</a:t>
            </a:r>
            <a:r>
              <a:rPr lang="en-CA" dirty="0"/>
              <a:t> with a peak intensity of </a:t>
            </a:r>
            <a:r>
              <a:rPr lang="en-CA" b="1" dirty="0"/>
              <a:t>20mA</a:t>
            </a:r>
            <a:r>
              <a:rPr lang="en-CA" dirty="0"/>
              <a:t> at </a:t>
            </a:r>
            <a:r>
              <a:rPr lang="en-CA" b="1" dirty="0"/>
              <a:t>5% </a:t>
            </a:r>
            <a:r>
              <a:rPr lang="en-CA" dirty="0"/>
              <a:t>duty factor for 1mA average current.</a:t>
            </a:r>
            <a:endParaRPr lang="en-US" dirty="0"/>
          </a:p>
        </p:txBody>
      </p:sp>
      <p:pic>
        <p:nvPicPr>
          <p:cNvPr id="10" name="Picture 9"/>
          <p:cNvPicPr>
            <a:picLocks noChangeAspect="1"/>
          </p:cNvPicPr>
          <p:nvPr/>
        </p:nvPicPr>
        <p:blipFill>
          <a:blip r:embed="rId3"/>
          <a:stretch>
            <a:fillRect/>
          </a:stretch>
        </p:blipFill>
        <p:spPr>
          <a:xfrm>
            <a:off x="4493161" y="1556770"/>
            <a:ext cx="7698839" cy="3374222"/>
          </a:xfrm>
          <a:prstGeom prst="rect">
            <a:avLst/>
          </a:prstGeom>
        </p:spPr>
      </p:pic>
      <p:sp>
        <p:nvSpPr>
          <p:cNvPr id="12" name="TextBox 11"/>
          <p:cNvSpPr txBox="1"/>
          <p:nvPr/>
        </p:nvSpPr>
        <p:spPr>
          <a:xfrm>
            <a:off x="5572900" y="4958499"/>
            <a:ext cx="4211180" cy="1077218"/>
          </a:xfrm>
          <a:prstGeom prst="rect">
            <a:avLst/>
          </a:prstGeom>
          <a:noFill/>
        </p:spPr>
        <p:txBody>
          <a:bodyPr wrap="square" rtlCol="0">
            <a:spAutoFit/>
          </a:bodyPr>
          <a:lstStyle/>
          <a:p>
            <a:r>
              <a:rPr lang="en-CA" sz="1600" dirty="0"/>
              <a:t>Details </a:t>
            </a:r>
            <a:r>
              <a:rPr lang="en-CA" sz="1600" dirty="0" smtClean="0"/>
              <a:t>of PC-CANS</a:t>
            </a:r>
            <a:endParaRPr lang="en-CA" sz="1600" dirty="0"/>
          </a:p>
          <a:p>
            <a:r>
              <a:rPr lang="en-CA" sz="1600" dirty="0" smtClean="0"/>
              <a:t>See prof. </a:t>
            </a:r>
            <a:r>
              <a:rPr lang="en-CA" sz="1600" dirty="0"/>
              <a:t> </a:t>
            </a:r>
            <a:r>
              <a:rPr lang="en-CA" sz="1600" dirty="0">
                <a:hlinkClick r:id="rId4"/>
              </a:rPr>
              <a:t>Drew </a:t>
            </a:r>
            <a:r>
              <a:rPr lang="en-CA" sz="1600" dirty="0" smtClean="0">
                <a:hlinkClick r:id="rId4"/>
              </a:rPr>
              <a:t>Marquardt</a:t>
            </a:r>
            <a:r>
              <a:rPr lang="en-CA" sz="1600" dirty="0" smtClean="0"/>
              <a:t> talk in sessin3,</a:t>
            </a:r>
          </a:p>
          <a:p>
            <a:r>
              <a:rPr lang="en-CA" sz="1600" dirty="0" smtClean="0"/>
              <a:t>prof. </a:t>
            </a:r>
            <a:r>
              <a:rPr lang="en-CA" sz="1600" dirty="0"/>
              <a:t> </a:t>
            </a:r>
            <a:r>
              <a:rPr lang="en-CA" sz="1600" dirty="0">
                <a:hlinkClick r:id="rId5"/>
              </a:rPr>
              <a:t>Robert </a:t>
            </a:r>
            <a:r>
              <a:rPr lang="en-CA" sz="1600" dirty="0" err="1">
                <a:hlinkClick r:id="rId5"/>
              </a:rPr>
              <a:t>Laxdal</a:t>
            </a:r>
            <a:r>
              <a:rPr lang="en-CA" sz="1600" dirty="0" smtClean="0"/>
              <a:t> talk in session 6, </a:t>
            </a:r>
          </a:p>
          <a:p>
            <a:r>
              <a:rPr lang="en-CA" sz="1600" dirty="0" smtClean="0"/>
              <a:t>and </a:t>
            </a:r>
            <a:r>
              <a:rPr lang="en-CA" sz="1600" dirty="0" err="1" smtClean="0">
                <a:hlinkClick r:id="rId6"/>
              </a:rPr>
              <a:t>Maksymilian</a:t>
            </a:r>
            <a:r>
              <a:rPr lang="en-CA" sz="1600" dirty="0" smtClean="0">
                <a:hlinkClick r:id="rId6"/>
              </a:rPr>
              <a:t> </a:t>
            </a:r>
            <a:r>
              <a:rPr lang="en-CA" sz="1600" dirty="0" err="1" smtClean="0">
                <a:hlinkClick r:id="rId6"/>
              </a:rPr>
              <a:t>Dziura</a:t>
            </a:r>
            <a:r>
              <a:rPr lang="en-CA" sz="1600" dirty="0" smtClean="0"/>
              <a:t> talk in session 5</a:t>
            </a:r>
            <a:endParaRPr lang="en-CA" sz="1600" dirty="0"/>
          </a:p>
        </p:txBody>
      </p:sp>
      <p:sp>
        <p:nvSpPr>
          <p:cNvPr id="5" name="Slide Number Placeholder 4"/>
          <p:cNvSpPr>
            <a:spLocks noGrp="1"/>
          </p:cNvSpPr>
          <p:nvPr>
            <p:ph type="sldNum" sz="quarter" idx="12"/>
          </p:nvPr>
        </p:nvSpPr>
        <p:spPr>
          <a:xfrm>
            <a:off x="10676634" y="6459785"/>
            <a:ext cx="1312025" cy="365125"/>
          </a:xfrm>
        </p:spPr>
        <p:txBody>
          <a:bodyPr/>
          <a:lstStyle/>
          <a:p>
            <a:fld id="{E47BC17E-C2C3-47FD-B0E5-CFA42695A56D}" type="slidenum">
              <a:rPr lang="en-US" smtClean="0"/>
              <a:pPr/>
              <a:t>3</a:t>
            </a:fld>
            <a:endParaRPr lang="en-US" dirty="0"/>
          </a:p>
        </p:txBody>
      </p:sp>
      <p:sp>
        <p:nvSpPr>
          <p:cNvPr id="19"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061892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DF8A05-A44B-4616-B805-CEC28D5AFA34}"/>
              </a:ext>
            </a:extLst>
          </p:cNvPr>
          <p:cNvSpPr>
            <a:spLocks noGrp="1"/>
          </p:cNvSpPr>
          <p:nvPr>
            <p:ph type="title"/>
          </p:nvPr>
        </p:nvSpPr>
        <p:spPr>
          <a:xfrm>
            <a:off x="254761" y="499711"/>
            <a:ext cx="12192000" cy="1325563"/>
          </a:xfrm>
        </p:spPr>
        <p:txBody>
          <a:bodyPr/>
          <a:lstStyle/>
          <a:p>
            <a:r>
              <a:rPr lang="en-US" sz="2400" b="1" dirty="0">
                <a:solidFill>
                  <a:srgbClr val="00AAFF"/>
                </a:solidFill>
              </a:rPr>
              <a:t>Frequency of RFQ and </a:t>
            </a:r>
            <a:r>
              <a:rPr lang="en-US" sz="2400" b="1" dirty="0" smtClean="0">
                <a:solidFill>
                  <a:srgbClr val="00AAFF"/>
                </a:solidFill>
              </a:rPr>
              <a:t>DTL:</a:t>
            </a:r>
            <a:endParaRPr lang="en-CA" sz="2400" b="1" dirty="0">
              <a:solidFill>
                <a:srgbClr val="00AAFF"/>
              </a:solidFill>
            </a:endParaRPr>
          </a:p>
        </p:txBody>
      </p:sp>
      <p:sp>
        <p:nvSpPr>
          <p:cNvPr id="6" name="TextBox 5">
            <a:extLst>
              <a:ext uri="{FF2B5EF4-FFF2-40B4-BE49-F238E27FC236}">
                <a16:creationId xmlns:a16="http://schemas.microsoft.com/office/drawing/2014/main" xmlns="" id="{9384E7BC-E80A-4006-825C-59CA8BC09E74}"/>
              </a:ext>
            </a:extLst>
          </p:cNvPr>
          <p:cNvSpPr txBox="1"/>
          <p:nvPr/>
        </p:nvSpPr>
        <p:spPr>
          <a:xfrm>
            <a:off x="254761" y="1281320"/>
            <a:ext cx="7556811" cy="1354217"/>
          </a:xfrm>
          <a:prstGeom prst="rect">
            <a:avLst/>
          </a:prstGeom>
          <a:noFill/>
        </p:spPr>
        <p:txBody>
          <a:bodyPr wrap="square">
            <a:spAutoFit/>
          </a:bodyPr>
          <a:lstStyle/>
          <a:p>
            <a:pPr marL="342900" indent="-342900" algn="just">
              <a:spcBef>
                <a:spcPts val="600"/>
              </a:spcBef>
              <a:buFont typeface="Arial" panose="020B0604020202020204" pitchFamily="34" charset="0"/>
              <a:buChar char="•"/>
            </a:pPr>
            <a:r>
              <a:rPr lang="en-US" dirty="0"/>
              <a:t>There are many high intensity proton </a:t>
            </a:r>
            <a:r>
              <a:rPr lang="en-US" dirty="0" smtClean="0"/>
              <a:t>Linacs </a:t>
            </a:r>
            <a:r>
              <a:rPr lang="en-US" dirty="0"/>
              <a:t>in the regime from </a:t>
            </a:r>
            <a:endParaRPr lang="en-US" dirty="0" smtClean="0"/>
          </a:p>
          <a:p>
            <a:pPr algn="just">
              <a:spcBef>
                <a:spcPts val="600"/>
              </a:spcBef>
            </a:pPr>
            <a:r>
              <a:rPr lang="en-US" dirty="0"/>
              <a:t> </a:t>
            </a:r>
            <a:r>
              <a:rPr lang="en-US" dirty="0" smtClean="0"/>
              <a:t>     300-400 MHz</a:t>
            </a:r>
            <a:endParaRPr lang="en-US" dirty="0"/>
          </a:p>
          <a:p>
            <a:pPr marL="342900" indent="-342900" algn="just">
              <a:spcBef>
                <a:spcPts val="600"/>
              </a:spcBef>
              <a:buFont typeface="Arial" panose="020B0604020202020204" pitchFamily="34" charset="0"/>
              <a:buChar char="•"/>
            </a:pPr>
            <a:r>
              <a:rPr lang="en-US" dirty="0"/>
              <a:t>Based on these projects, we choose RF frequency of </a:t>
            </a:r>
            <a:r>
              <a:rPr lang="en-US" b="1" dirty="0"/>
              <a:t>352.2 MHz </a:t>
            </a:r>
            <a:r>
              <a:rPr lang="en-US" dirty="0"/>
              <a:t>as the baseline for both the RFQ and DTL with an RFQ energy of </a:t>
            </a:r>
            <a:r>
              <a:rPr lang="en-US" dirty="0" smtClean="0"/>
              <a:t>3 MeV</a:t>
            </a:r>
            <a:endParaRPr lang="en-US" dirty="0"/>
          </a:p>
        </p:txBody>
      </p:sp>
      <p:graphicFrame>
        <p:nvGraphicFramePr>
          <p:cNvPr id="7" name="Table 7">
            <a:extLst>
              <a:ext uri="{FF2B5EF4-FFF2-40B4-BE49-F238E27FC236}">
                <a16:creationId xmlns:a16="http://schemas.microsoft.com/office/drawing/2014/main" xmlns="" id="{0BD98810-1CB6-4B8E-866F-327071475CFA}"/>
              </a:ext>
            </a:extLst>
          </p:cNvPr>
          <p:cNvGraphicFramePr>
            <a:graphicFrameLocks noGrp="1"/>
          </p:cNvGraphicFramePr>
          <p:nvPr>
            <p:extLst>
              <p:ext uri="{D42A27DB-BD31-4B8C-83A1-F6EECF244321}">
                <p14:modId xmlns:p14="http://schemas.microsoft.com/office/powerpoint/2010/main" val="1556383935"/>
              </p:ext>
            </p:extLst>
          </p:nvPr>
        </p:nvGraphicFramePr>
        <p:xfrm>
          <a:off x="2159913" y="3432359"/>
          <a:ext cx="4269225" cy="2682240"/>
        </p:xfrm>
        <a:graphic>
          <a:graphicData uri="http://schemas.openxmlformats.org/drawingml/2006/table">
            <a:tbl>
              <a:tblPr firstRow="1" bandRow="1">
                <a:tableStyleId>{FABFCF23-3B69-468F-B69F-88F6DE6A72F2}</a:tableStyleId>
              </a:tblPr>
              <a:tblGrid>
                <a:gridCol w="1545334">
                  <a:extLst>
                    <a:ext uri="{9D8B030D-6E8A-4147-A177-3AD203B41FA5}">
                      <a16:colId xmlns:a16="http://schemas.microsoft.com/office/drawing/2014/main" xmlns="" val="398788599"/>
                    </a:ext>
                  </a:extLst>
                </a:gridCol>
                <a:gridCol w="1287343">
                  <a:extLst>
                    <a:ext uri="{9D8B030D-6E8A-4147-A177-3AD203B41FA5}">
                      <a16:colId xmlns:a16="http://schemas.microsoft.com/office/drawing/2014/main" xmlns="" val="3759224114"/>
                    </a:ext>
                  </a:extLst>
                </a:gridCol>
                <a:gridCol w="1436548">
                  <a:extLst>
                    <a:ext uri="{9D8B030D-6E8A-4147-A177-3AD203B41FA5}">
                      <a16:colId xmlns:a16="http://schemas.microsoft.com/office/drawing/2014/main" xmlns="" val="1019224184"/>
                    </a:ext>
                  </a:extLst>
                </a:gridCol>
              </a:tblGrid>
              <a:tr h="251992">
                <a:tc>
                  <a:txBody>
                    <a:bodyPr/>
                    <a:lstStyle/>
                    <a:p>
                      <a:pPr algn="ctr"/>
                      <a:r>
                        <a:rPr lang="en-US" sz="1600" dirty="0">
                          <a:solidFill>
                            <a:schemeClr val="tx1"/>
                          </a:solidFill>
                        </a:rPr>
                        <a:t>Project</a:t>
                      </a:r>
                      <a:endParaRPr lang="en-CA" sz="1600" dirty="0">
                        <a:solidFill>
                          <a:schemeClr val="tx1"/>
                        </a:solidFill>
                      </a:endParaRPr>
                    </a:p>
                  </a:txBody>
                  <a:tcPr/>
                </a:tc>
                <a:tc>
                  <a:txBody>
                    <a:bodyPr/>
                    <a:lstStyle/>
                    <a:p>
                      <a:pPr algn="ctr"/>
                      <a:r>
                        <a:rPr lang="en-US" sz="1600" dirty="0" err="1">
                          <a:solidFill>
                            <a:schemeClr val="tx1"/>
                          </a:solidFill>
                        </a:rPr>
                        <a:t>Freq</a:t>
                      </a:r>
                      <a:r>
                        <a:rPr lang="en-US" sz="1600" dirty="0">
                          <a:solidFill>
                            <a:schemeClr val="tx1"/>
                          </a:solidFill>
                        </a:rPr>
                        <a:t> (MHz)</a:t>
                      </a:r>
                      <a:endParaRPr lang="en-CA" sz="1600" dirty="0">
                        <a:solidFill>
                          <a:schemeClr val="tx1"/>
                        </a:solidFill>
                      </a:endParaRPr>
                    </a:p>
                  </a:txBody>
                  <a:tcPr/>
                </a:tc>
                <a:tc>
                  <a:txBody>
                    <a:bodyPr/>
                    <a:lstStyle/>
                    <a:p>
                      <a:pPr algn="ctr"/>
                      <a:r>
                        <a:rPr lang="en-US" sz="1600" dirty="0" err="1">
                          <a:solidFill>
                            <a:schemeClr val="tx1"/>
                          </a:solidFill>
                        </a:rPr>
                        <a:t>I_peak</a:t>
                      </a:r>
                      <a:r>
                        <a:rPr lang="en-US" sz="1600" dirty="0">
                          <a:solidFill>
                            <a:schemeClr val="tx1"/>
                          </a:solidFill>
                        </a:rPr>
                        <a:t> (mA)</a:t>
                      </a:r>
                      <a:endParaRPr lang="en-CA" sz="1600" dirty="0">
                        <a:solidFill>
                          <a:schemeClr val="tx1"/>
                        </a:solidFill>
                      </a:endParaRPr>
                    </a:p>
                  </a:txBody>
                  <a:tcPr/>
                </a:tc>
                <a:extLst>
                  <a:ext uri="{0D108BD9-81ED-4DB2-BD59-A6C34878D82A}">
                    <a16:rowId xmlns:a16="http://schemas.microsoft.com/office/drawing/2014/main" xmlns="" val="2022897463"/>
                  </a:ext>
                </a:extLst>
              </a:tr>
              <a:tr h="251992">
                <a:tc>
                  <a:txBody>
                    <a:bodyPr/>
                    <a:lstStyle/>
                    <a:p>
                      <a:pPr algn="ctr"/>
                      <a:r>
                        <a:rPr lang="en-US" sz="1600" dirty="0"/>
                        <a:t>CERN Linac 4</a:t>
                      </a:r>
                      <a:endParaRPr lang="en-CA" sz="1600" b="1" dirty="0">
                        <a:solidFill>
                          <a:schemeClr val="tx1"/>
                        </a:solidFill>
                      </a:endParaRPr>
                    </a:p>
                  </a:txBody>
                  <a:tcPr/>
                </a:tc>
                <a:tc>
                  <a:txBody>
                    <a:bodyPr/>
                    <a:lstStyle/>
                    <a:p>
                      <a:pPr algn="ctr"/>
                      <a:r>
                        <a:rPr lang="en-US" sz="1600" dirty="0">
                          <a:solidFill>
                            <a:srgbClr val="FF0000"/>
                          </a:solidFill>
                        </a:rPr>
                        <a:t>352</a:t>
                      </a:r>
                      <a:endParaRPr lang="en-CA" sz="1600" b="1" dirty="0">
                        <a:solidFill>
                          <a:srgbClr val="FF0000"/>
                        </a:solidFill>
                      </a:endParaRPr>
                    </a:p>
                  </a:txBody>
                  <a:tcPr/>
                </a:tc>
                <a:tc>
                  <a:txBody>
                    <a:bodyPr/>
                    <a:lstStyle/>
                    <a:p>
                      <a:pPr algn="ctr"/>
                      <a:r>
                        <a:rPr lang="en-US" sz="1600" dirty="0">
                          <a:solidFill>
                            <a:srgbClr val="FF0000"/>
                          </a:solidFill>
                        </a:rPr>
                        <a:t>70</a:t>
                      </a:r>
                      <a:endParaRPr lang="en-CA" sz="1600" b="1" dirty="0">
                        <a:solidFill>
                          <a:srgbClr val="FF0000"/>
                        </a:solidFill>
                      </a:endParaRPr>
                    </a:p>
                  </a:txBody>
                  <a:tcPr/>
                </a:tc>
                <a:extLst>
                  <a:ext uri="{0D108BD9-81ED-4DB2-BD59-A6C34878D82A}">
                    <a16:rowId xmlns:a16="http://schemas.microsoft.com/office/drawing/2014/main" xmlns="" val="683339178"/>
                  </a:ext>
                </a:extLst>
              </a:tr>
              <a:tr h="251992">
                <a:tc>
                  <a:txBody>
                    <a:bodyPr/>
                    <a:lstStyle/>
                    <a:p>
                      <a:pPr algn="ctr"/>
                      <a:r>
                        <a:rPr lang="en-US" sz="1600" dirty="0"/>
                        <a:t>ESS</a:t>
                      </a:r>
                      <a:endParaRPr lang="en-CA" sz="1600" b="1" dirty="0">
                        <a:solidFill>
                          <a:schemeClr val="tx1"/>
                        </a:solidFill>
                      </a:endParaRPr>
                    </a:p>
                  </a:txBody>
                  <a:tcPr/>
                </a:tc>
                <a:tc>
                  <a:txBody>
                    <a:bodyPr/>
                    <a:lstStyle/>
                    <a:p>
                      <a:pPr algn="ctr"/>
                      <a:r>
                        <a:rPr lang="en-US" sz="1600" dirty="0">
                          <a:solidFill>
                            <a:srgbClr val="FF0000"/>
                          </a:solidFill>
                        </a:rPr>
                        <a:t>352</a:t>
                      </a:r>
                      <a:endParaRPr lang="en-CA" sz="1600" b="1" dirty="0">
                        <a:solidFill>
                          <a:srgbClr val="FF0000"/>
                        </a:solidFill>
                      </a:endParaRPr>
                    </a:p>
                  </a:txBody>
                  <a:tcPr/>
                </a:tc>
                <a:tc>
                  <a:txBody>
                    <a:bodyPr/>
                    <a:lstStyle/>
                    <a:p>
                      <a:pPr algn="ctr"/>
                      <a:r>
                        <a:rPr lang="en-US" sz="1600" dirty="0">
                          <a:solidFill>
                            <a:srgbClr val="FF0000"/>
                          </a:solidFill>
                        </a:rPr>
                        <a:t>70</a:t>
                      </a:r>
                      <a:endParaRPr lang="en-CA" sz="1600" b="1" dirty="0">
                        <a:solidFill>
                          <a:srgbClr val="FF0000"/>
                        </a:solidFill>
                      </a:endParaRPr>
                    </a:p>
                  </a:txBody>
                  <a:tcPr/>
                </a:tc>
                <a:extLst>
                  <a:ext uri="{0D108BD9-81ED-4DB2-BD59-A6C34878D82A}">
                    <a16:rowId xmlns:a16="http://schemas.microsoft.com/office/drawing/2014/main" xmlns="" val="2217675233"/>
                  </a:ext>
                </a:extLst>
              </a:tr>
              <a:tr h="251992">
                <a:tc>
                  <a:txBody>
                    <a:bodyPr/>
                    <a:lstStyle/>
                    <a:p>
                      <a:pPr algn="ctr"/>
                      <a:r>
                        <a:rPr lang="en-US" sz="1600"/>
                        <a:t>SNS</a:t>
                      </a:r>
                      <a:endParaRPr lang="en-CA" sz="1600">
                        <a:solidFill>
                          <a:schemeClr val="tx1"/>
                        </a:solidFill>
                      </a:endParaRPr>
                    </a:p>
                  </a:txBody>
                  <a:tcPr/>
                </a:tc>
                <a:tc>
                  <a:txBody>
                    <a:bodyPr/>
                    <a:lstStyle/>
                    <a:p>
                      <a:pPr algn="ctr"/>
                      <a:r>
                        <a:rPr lang="en-US" sz="1600" dirty="0"/>
                        <a:t>402.5</a:t>
                      </a:r>
                      <a:endParaRPr lang="en-CA" sz="1600" dirty="0">
                        <a:solidFill>
                          <a:schemeClr val="tx1"/>
                        </a:solidFill>
                      </a:endParaRPr>
                    </a:p>
                  </a:txBody>
                  <a:tcPr/>
                </a:tc>
                <a:tc>
                  <a:txBody>
                    <a:bodyPr/>
                    <a:lstStyle/>
                    <a:p>
                      <a:pPr algn="ctr"/>
                      <a:r>
                        <a:rPr lang="en-US" sz="1600"/>
                        <a:t>60</a:t>
                      </a:r>
                      <a:endParaRPr lang="en-CA" sz="1600">
                        <a:solidFill>
                          <a:schemeClr val="tx1"/>
                        </a:solidFill>
                      </a:endParaRPr>
                    </a:p>
                  </a:txBody>
                  <a:tcPr/>
                </a:tc>
                <a:extLst>
                  <a:ext uri="{0D108BD9-81ED-4DB2-BD59-A6C34878D82A}">
                    <a16:rowId xmlns:a16="http://schemas.microsoft.com/office/drawing/2014/main" xmlns="" val="3571921142"/>
                  </a:ext>
                </a:extLst>
              </a:tr>
              <a:tr h="251992">
                <a:tc>
                  <a:txBody>
                    <a:bodyPr/>
                    <a:lstStyle/>
                    <a:p>
                      <a:pPr algn="ctr"/>
                      <a:r>
                        <a:rPr lang="en-US" sz="1600"/>
                        <a:t>J-PARC</a:t>
                      </a:r>
                      <a:endParaRPr lang="en-CA" sz="1600">
                        <a:solidFill>
                          <a:schemeClr val="tx1"/>
                        </a:solidFill>
                      </a:endParaRPr>
                    </a:p>
                  </a:txBody>
                  <a:tcPr/>
                </a:tc>
                <a:tc>
                  <a:txBody>
                    <a:bodyPr/>
                    <a:lstStyle/>
                    <a:p>
                      <a:pPr algn="ctr"/>
                      <a:r>
                        <a:rPr lang="en-US" sz="1600" dirty="0"/>
                        <a:t>324</a:t>
                      </a:r>
                      <a:endParaRPr lang="en-CA" sz="1600" dirty="0">
                        <a:solidFill>
                          <a:schemeClr val="tx1"/>
                        </a:solidFill>
                      </a:endParaRPr>
                    </a:p>
                  </a:txBody>
                  <a:tcPr/>
                </a:tc>
                <a:tc>
                  <a:txBody>
                    <a:bodyPr/>
                    <a:lstStyle/>
                    <a:p>
                      <a:pPr algn="ctr"/>
                      <a:r>
                        <a:rPr lang="en-US" sz="1600" dirty="0"/>
                        <a:t>60</a:t>
                      </a:r>
                      <a:endParaRPr lang="en-CA" sz="1600" dirty="0">
                        <a:solidFill>
                          <a:schemeClr val="tx1"/>
                        </a:solidFill>
                      </a:endParaRPr>
                    </a:p>
                  </a:txBody>
                  <a:tcPr/>
                </a:tc>
                <a:extLst>
                  <a:ext uri="{0D108BD9-81ED-4DB2-BD59-A6C34878D82A}">
                    <a16:rowId xmlns:a16="http://schemas.microsoft.com/office/drawing/2014/main" xmlns="" val="2785737090"/>
                  </a:ext>
                </a:extLst>
              </a:tr>
              <a:tr h="251992">
                <a:tc>
                  <a:txBody>
                    <a:bodyPr/>
                    <a:lstStyle/>
                    <a:p>
                      <a:pPr algn="ctr"/>
                      <a:r>
                        <a:rPr lang="en-US" sz="1600"/>
                        <a:t>FAIR p-linac</a:t>
                      </a:r>
                      <a:endParaRPr lang="en-CA" sz="1600">
                        <a:solidFill>
                          <a:schemeClr val="tx1"/>
                        </a:solidFill>
                      </a:endParaRPr>
                    </a:p>
                  </a:txBody>
                  <a:tcPr/>
                </a:tc>
                <a:tc>
                  <a:txBody>
                    <a:bodyPr/>
                    <a:lstStyle/>
                    <a:p>
                      <a:pPr algn="ctr"/>
                      <a:r>
                        <a:rPr lang="en-US" sz="1600" dirty="0"/>
                        <a:t>325</a:t>
                      </a:r>
                      <a:endParaRPr lang="en-CA" sz="1600" dirty="0">
                        <a:solidFill>
                          <a:schemeClr val="tx1"/>
                        </a:solidFill>
                      </a:endParaRPr>
                    </a:p>
                  </a:txBody>
                  <a:tcPr/>
                </a:tc>
                <a:tc>
                  <a:txBody>
                    <a:bodyPr/>
                    <a:lstStyle/>
                    <a:p>
                      <a:pPr algn="ctr"/>
                      <a:r>
                        <a:rPr lang="en-US" sz="1600"/>
                        <a:t>70</a:t>
                      </a:r>
                      <a:endParaRPr lang="en-CA" sz="1600">
                        <a:solidFill>
                          <a:schemeClr val="tx1"/>
                        </a:solidFill>
                      </a:endParaRPr>
                    </a:p>
                  </a:txBody>
                  <a:tcPr/>
                </a:tc>
                <a:extLst>
                  <a:ext uri="{0D108BD9-81ED-4DB2-BD59-A6C34878D82A}">
                    <a16:rowId xmlns:a16="http://schemas.microsoft.com/office/drawing/2014/main" xmlns="" val="654917131"/>
                  </a:ext>
                </a:extLst>
              </a:tr>
              <a:tr h="251992">
                <a:tc>
                  <a:txBody>
                    <a:bodyPr/>
                    <a:lstStyle/>
                    <a:p>
                      <a:pPr algn="ctr"/>
                      <a:r>
                        <a:rPr lang="en-US" sz="1600"/>
                        <a:t>CPHS</a:t>
                      </a:r>
                      <a:endParaRPr lang="en-CA" sz="1600">
                        <a:solidFill>
                          <a:schemeClr val="tx1"/>
                        </a:solidFill>
                      </a:endParaRPr>
                    </a:p>
                  </a:txBody>
                  <a:tcPr/>
                </a:tc>
                <a:tc>
                  <a:txBody>
                    <a:bodyPr/>
                    <a:lstStyle/>
                    <a:p>
                      <a:pPr algn="ctr"/>
                      <a:r>
                        <a:rPr lang="en-US" sz="1600" dirty="0"/>
                        <a:t>325</a:t>
                      </a:r>
                      <a:endParaRPr lang="en-CA" sz="1600" dirty="0">
                        <a:solidFill>
                          <a:schemeClr val="tx1"/>
                        </a:solidFill>
                      </a:endParaRPr>
                    </a:p>
                  </a:txBody>
                  <a:tcPr/>
                </a:tc>
                <a:tc>
                  <a:txBody>
                    <a:bodyPr/>
                    <a:lstStyle/>
                    <a:p>
                      <a:pPr algn="ctr"/>
                      <a:r>
                        <a:rPr lang="en-US" sz="1600"/>
                        <a:t>50</a:t>
                      </a:r>
                      <a:endParaRPr lang="en-CA" sz="1600">
                        <a:solidFill>
                          <a:schemeClr val="tx1"/>
                        </a:solidFill>
                      </a:endParaRPr>
                    </a:p>
                  </a:txBody>
                  <a:tcPr/>
                </a:tc>
                <a:extLst>
                  <a:ext uri="{0D108BD9-81ED-4DB2-BD59-A6C34878D82A}">
                    <a16:rowId xmlns:a16="http://schemas.microsoft.com/office/drawing/2014/main" xmlns="" val="3601884128"/>
                  </a:ext>
                </a:extLst>
              </a:tr>
              <a:tr h="251992">
                <a:tc>
                  <a:txBody>
                    <a:bodyPr/>
                    <a:lstStyle/>
                    <a:p>
                      <a:pPr algn="ctr"/>
                      <a:r>
                        <a:rPr lang="en-US" sz="1600" dirty="0"/>
                        <a:t>CSNS</a:t>
                      </a:r>
                      <a:endParaRPr lang="en-CA" sz="1600" dirty="0">
                        <a:solidFill>
                          <a:schemeClr val="tx1"/>
                        </a:solidFill>
                      </a:endParaRPr>
                    </a:p>
                  </a:txBody>
                  <a:tcPr/>
                </a:tc>
                <a:tc>
                  <a:txBody>
                    <a:bodyPr/>
                    <a:lstStyle/>
                    <a:p>
                      <a:pPr algn="ctr"/>
                      <a:r>
                        <a:rPr lang="en-US" sz="1600"/>
                        <a:t>324</a:t>
                      </a:r>
                      <a:endParaRPr lang="en-CA" sz="1600">
                        <a:solidFill>
                          <a:schemeClr val="tx1"/>
                        </a:solidFill>
                      </a:endParaRPr>
                    </a:p>
                  </a:txBody>
                  <a:tcPr/>
                </a:tc>
                <a:tc>
                  <a:txBody>
                    <a:bodyPr/>
                    <a:lstStyle/>
                    <a:p>
                      <a:pPr algn="ctr"/>
                      <a:r>
                        <a:rPr lang="en-US" sz="1600" dirty="0"/>
                        <a:t>40</a:t>
                      </a:r>
                      <a:endParaRPr lang="en-CA" sz="1600" dirty="0">
                        <a:solidFill>
                          <a:schemeClr val="tx1"/>
                        </a:solidFill>
                      </a:endParaRPr>
                    </a:p>
                  </a:txBody>
                  <a:tcPr/>
                </a:tc>
                <a:extLst>
                  <a:ext uri="{0D108BD9-81ED-4DB2-BD59-A6C34878D82A}">
                    <a16:rowId xmlns:a16="http://schemas.microsoft.com/office/drawing/2014/main" xmlns="" val="3575191351"/>
                  </a:ext>
                </a:extLst>
              </a:tr>
            </a:tbl>
          </a:graphicData>
        </a:graphic>
      </p:graphicFrame>
      <p:pic>
        <p:nvPicPr>
          <p:cNvPr id="3" name="Picture 2"/>
          <p:cNvPicPr>
            <a:picLocks noChangeAspect="1"/>
          </p:cNvPicPr>
          <p:nvPr/>
        </p:nvPicPr>
        <p:blipFill>
          <a:blip r:embed="rId3"/>
          <a:stretch>
            <a:fillRect/>
          </a:stretch>
        </p:blipFill>
        <p:spPr>
          <a:xfrm>
            <a:off x="8027236" y="2812826"/>
            <a:ext cx="4059936" cy="3044952"/>
          </a:xfrm>
          <a:prstGeom prst="rect">
            <a:avLst/>
          </a:prstGeom>
        </p:spPr>
      </p:pic>
      <p:sp>
        <p:nvSpPr>
          <p:cNvPr id="4" name="Rectangle 3"/>
          <p:cNvSpPr/>
          <p:nvPr/>
        </p:nvSpPr>
        <p:spPr>
          <a:xfrm>
            <a:off x="7989465" y="5857778"/>
            <a:ext cx="4313371" cy="338554"/>
          </a:xfrm>
          <a:prstGeom prst="rect">
            <a:avLst/>
          </a:prstGeom>
        </p:spPr>
        <p:txBody>
          <a:bodyPr wrap="square">
            <a:spAutoFit/>
          </a:bodyPr>
          <a:lstStyle/>
          <a:p>
            <a:r>
              <a:rPr lang="en-CA" sz="1600" dirty="0">
                <a:latin typeface="Calibri" panose="020F0502020204030204" pitchFamily="34" charset="0"/>
                <a:cs typeface="Calibri" panose="020F0502020204030204" pitchFamily="34" charset="0"/>
              </a:rPr>
              <a:t>The ISAC-I </a:t>
            </a:r>
            <a:r>
              <a:rPr lang="en-CA" sz="1600" dirty="0" smtClean="0">
                <a:latin typeface="Calibri" panose="020F0502020204030204" pitchFamily="34" charset="0"/>
                <a:cs typeface="Calibri" panose="020F0502020204030204" pitchFamily="34" charset="0"/>
              </a:rPr>
              <a:t>RFQ and DTL</a:t>
            </a:r>
            <a:endParaRPr lang="en-CA" sz="1600"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8027236" y="-36777"/>
            <a:ext cx="4059936" cy="3328690"/>
          </a:xfrm>
          <a:prstGeom prst="rect">
            <a:avLst/>
          </a:prstGeom>
        </p:spPr>
      </p:pic>
      <p:sp>
        <p:nvSpPr>
          <p:cNvPr id="11" name="Slide Number Placeholder 10"/>
          <p:cNvSpPr>
            <a:spLocks noGrp="1"/>
          </p:cNvSpPr>
          <p:nvPr>
            <p:ph type="sldNum" sz="quarter" idx="12"/>
          </p:nvPr>
        </p:nvSpPr>
        <p:spPr>
          <a:xfrm>
            <a:off x="10999803" y="6480205"/>
            <a:ext cx="1312025" cy="365125"/>
          </a:xfrm>
        </p:spPr>
        <p:txBody>
          <a:bodyPr/>
          <a:lstStyle/>
          <a:p>
            <a:fld id="{E47BC17E-C2C3-47FD-B0E5-CFA42695A56D}" type="slidenum">
              <a:rPr lang="en-US" smtClean="0"/>
              <a:pPr/>
              <a:t>4</a:t>
            </a:fld>
            <a:endParaRPr lang="en-US" dirty="0"/>
          </a:p>
        </p:txBody>
      </p:sp>
      <p:sp>
        <p:nvSpPr>
          <p:cNvPr id="13"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5365217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882" y="124396"/>
            <a:ext cx="10515600" cy="1325563"/>
          </a:xfrm>
        </p:spPr>
        <p:txBody>
          <a:bodyPr/>
          <a:lstStyle/>
          <a:p>
            <a:r>
              <a:rPr lang="en-CA" sz="2400" b="1" dirty="0">
                <a:solidFill>
                  <a:srgbClr val="00B0F0"/>
                </a:solidFill>
              </a:rPr>
              <a:t>RFQ variants: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08621165"/>
              </p:ext>
            </p:extLst>
          </p:nvPr>
        </p:nvGraphicFramePr>
        <p:xfrm>
          <a:off x="5413628" y="205884"/>
          <a:ext cx="6276222" cy="3895584"/>
        </p:xfrm>
        <a:graphic>
          <a:graphicData uri="http://schemas.openxmlformats.org/drawingml/2006/table">
            <a:tbl>
              <a:tblPr firstRow="1" firstCol="1" bandRow="1">
                <a:tableStyleId>{5FD0F851-EC5A-4D38-B0AD-8093EC10F338}</a:tableStyleId>
              </a:tblPr>
              <a:tblGrid>
                <a:gridCol w="2968372">
                  <a:extLst>
                    <a:ext uri="{9D8B030D-6E8A-4147-A177-3AD203B41FA5}">
                      <a16:colId xmlns:a16="http://schemas.microsoft.com/office/drawing/2014/main" xmlns="" val="20000"/>
                    </a:ext>
                  </a:extLst>
                </a:gridCol>
                <a:gridCol w="1608666">
                  <a:extLst>
                    <a:ext uri="{9D8B030D-6E8A-4147-A177-3AD203B41FA5}">
                      <a16:colId xmlns:a16="http://schemas.microsoft.com/office/drawing/2014/main" xmlns="" val="20001"/>
                    </a:ext>
                  </a:extLst>
                </a:gridCol>
                <a:gridCol w="1699184">
                  <a:extLst>
                    <a:ext uri="{9D8B030D-6E8A-4147-A177-3AD203B41FA5}">
                      <a16:colId xmlns:a16="http://schemas.microsoft.com/office/drawing/2014/main" xmlns="" val="20002"/>
                    </a:ext>
                  </a:extLst>
                </a:gridCol>
              </a:tblGrid>
              <a:tr h="229152">
                <a:tc>
                  <a:txBody>
                    <a:bodyPr/>
                    <a:lstStyle/>
                    <a:p>
                      <a:pPr algn="ctr">
                        <a:lnSpc>
                          <a:spcPct val="107000"/>
                        </a:lnSpc>
                        <a:spcAft>
                          <a:spcPts val="0"/>
                        </a:spcAft>
                      </a:pPr>
                      <a:r>
                        <a:rPr lang="en-CA" sz="1400" b="1" dirty="0">
                          <a:solidFill>
                            <a:schemeClr val="tx1"/>
                          </a:solidFill>
                          <a:effectLst/>
                        </a:rPr>
                        <a:t>Parameters</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176.1 MHz RFQ</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352.2 MHz RFQ</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0"/>
                  </a:ext>
                </a:extLst>
              </a:tr>
              <a:tr h="229152">
                <a:tc>
                  <a:txBody>
                    <a:bodyPr/>
                    <a:lstStyle/>
                    <a:p>
                      <a:pPr algn="ctr">
                        <a:lnSpc>
                          <a:spcPct val="107000"/>
                        </a:lnSpc>
                        <a:spcAft>
                          <a:spcPts val="0"/>
                        </a:spcAft>
                      </a:pPr>
                      <a:r>
                        <a:rPr lang="en-CA" sz="1400" b="1" dirty="0">
                          <a:solidFill>
                            <a:schemeClr val="tx1"/>
                          </a:solidFill>
                          <a:effectLst/>
                        </a:rPr>
                        <a:t>Beam species</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a:solidFill>
                            <a:schemeClr val="tx1"/>
                          </a:solidFill>
                          <a:effectLst/>
                        </a:rPr>
                        <a:t>H+</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a:solidFill>
                            <a:schemeClr val="tx1"/>
                          </a:solidFill>
                          <a:effectLst/>
                        </a:rPr>
                        <a:t>H+</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229152">
                <a:tc>
                  <a:txBody>
                    <a:bodyPr/>
                    <a:lstStyle/>
                    <a:p>
                      <a:pPr algn="ctr">
                        <a:lnSpc>
                          <a:spcPct val="107000"/>
                        </a:lnSpc>
                        <a:spcAft>
                          <a:spcPts val="0"/>
                        </a:spcAft>
                      </a:pPr>
                      <a:r>
                        <a:rPr lang="en-CA" sz="1400" b="1" dirty="0">
                          <a:solidFill>
                            <a:schemeClr val="tx1"/>
                          </a:solidFill>
                          <a:effectLst/>
                        </a:rPr>
                        <a:t>Injection energy (MeV)</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a:solidFill>
                            <a:schemeClr val="tx1"/>
                          </a:solidFill>
                          <a:effectLst/>
                        </a:rPr>
                        <a:t>0.045</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a:solidFill>
                            <a:schemeClr val="tx1"/>
                          </a:solidFill>
                          <a:effectLst/>
                        </a:rPr>
                        <a:t>0.045</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r h="229152">
                <a:tc>
                  <a:txBody>
                    <a:bodyPr/>
                    <a:lstStyle/>
                    <a:p>
                      <a:pPr algn="ctr">
                        <a:lnSpc>
                          <a:spcPct val="107000"/>
                        </a:lnSpc>
                        <a:spcAft>
                          <a:spcPts val="0"/>
                        </a:spcAft>
                      </a:pPr>
                      <a:r>
                        <a:rPr lang="en-CA" sz="1400" b="1" dirty="0">
                          <a:solidFill>
                            <a:schemeClr val="tx1"/>
                          </a:solidFill>
                          <a:effectLst/>
                        </a:rPr>
                        <a:t>Output energy (MeV)</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3</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3</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3"/>
                  </a:ext>
                </a:extLst>
              </a:tr>
              <a:tr h="229152">
                <a:tc>
                  <a:txBody>
                    <a:bodyPr/>
                    <a:lstStyle/>
                    <a:p>
                      <a:pPr algn="ctr">
                        <a:lnSpc>
                          <a:spcPct val="107000"/>
                        </a:lnSpc>
                        <a:spcAft>
                          <a:spcPts val="0"/>
                        </a:spcAft>
                      </a:pPr>
                      <a:r>
                        <a:rPr lang="en-CA" sz="1400" b="1" dirty="0">
                          <a:solidFill>
                            <a:schemeClr val="tx1"/>
                          </a:solidFill>
                          <a:effectLst/>
                        </a:rPr>
                        <a:t>Resonant frequency (MHz)</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176.1</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352.2</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4"/>
                  </a:ext>
                </a:extLst>
              </a:tr>
              <a:tr h="229152">
                <a:tc>
                  <a:txBody>
                    <a:bodyPr/>
                    <a:lstStyle/>
                    <a:p>
                      <a:pPr algn="ctr">
                        <a:lnSpc>
                          <a:spcPct val="107000"/>
                        </a:lnSpc>
                        <a:spcAft>
                          <a:spcPts val="0"/>
                        </a:spcAft>
                      </a:pPr>
                      <a:r>
                        <a:rPr lang="en-CA" sz="1400" b="1" dirty="0">
                          <a:solidFill>
                            <a:schemeClr val="tx1"/>
                          </a:solidFill>
                          <a:effectLst/>
                        </a:rPr>
                        <a:t>Peak beam current (mA)</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20</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20</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5"/>
                  </a:ext>
                </a:extLst>
              </a:tr>
              <a:tr h="229152">
                <a:tc>
                  <a:txBody>
                    <a:bodyPr/>
                    <a:lstStyle/>
                    <a:p>
                      <a:pPr algn="ctr">
                        <a:lnSpc>
                          <a:spcPct val="107000"/>
                        </a:lnSpc>
                        <a:spcAft>
                          <a:spcPts val="0"/>
                        </a:spcAft>
                      </a:pPr>
                      <a:r>
                        <a:rPr lang="en-CA" sz="1400" b="1" dirty="0">
                          <a:solidFill>
                            <a:schemeClr val="tx1"/>
                          </a:solidFill>
                          <a:effectLst/>
                        </a:rPr>
                        <a:t>Inter-vane voltage (kV)</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130 </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78.27</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6"/>
                  </a:ext>
                </a:extLst>
              </a:tr>
              <a:tr h="229152">
                <a:tc>
                  <a:txBody>
                    <a:bodyPr/>
                    <a:lstStyle/>
                    <a:p>
                      <a:pPr algn="ctr">
                        <a:lnSpc>
                          <a:spcPct val="107000"/>
                        </a:lnSpc>
                        <a:spcAft>
                          <a:spcPts val="0"/>
                        </a:spcAft>
                      </a:pPr>
                      <a:r>
                        <a:rPr lang="en-CA" sz="1400" b="1" dirty="0">
                          <a:solidFill>
                            <a:schemeClr val="tx1"/>
                          </a:solidFill>
                          <a:effectLst/>
                        </a:rPr>
                        <a:t>Cavity length (m)</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3.6</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3.2</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7"/>
                  </a:ext>
                </a:extLst>
              </a:tr>
              <a:tr h="229152">
                <a:tc>
                  <a:txBody>
                    <a:bodyPr/>
                    <a:lstStyle/>
                    <a:p>
                      <a:pPr algn="ctr">
                        <a:lnSpc>
                          <a:spcPct val="107000"/>
                        </a:lnSpc>
                        <a:spcAft>
                          <a:spcPts val="0"/>
                        </a:spcAft>
                      </a:pPr>
                      <a:r>
                        <a:rPr lang="en-CA" sz="1400" b="1" kern="1200" dirty="0">
                          <a:solidFill>
                            <a:schemeClr val="tx1"/>
                          </a:solidFill>
                          <a:effectLst/>
                          <a:latin typeface="+mn-lt"/>
                          <a:ea typeface="+mn-ea"/>
                          <a:cs typeface="+mn-cs"/>
                        </a:rPr>
                        <a:t>minimum aperture a</a:t>
                      </a:r>
                      <a:r>
                        <a:rPr lang="en-CA" sz="1400" b="1" kern="1200" baseline="-25000" dirty="0">
                          <a:solidFill>
                            <a:schemeClr val="tx1"/>
                          </a:solidFill>
                          <a:effectLst/>
                          <a:latin typeface="+mn-lt"/>
                          <a:ea typeface="+mn-ea"/>
                          <a:cs typeface="+mn-cs"/>
                        </a:rPr>
                        <a:t> </a:t>
                      </a:r>
                      <a:r>
                        <a:rPr lang="en-CA" sz="1400" b="1" kern="1200" dirty="0">
                          <a:solidFill>
                            <a:schemeClr val="tx1"/>
                          </a:solidFill>
                          <a:effectLst/>
                          <a:latin typeface="+mn-lt"/>
                          <a:ea typeface="+mn-ea"/>
                          <a:cs typeface="+mn-cs"/>
                        </a:rPr>
                        <a:t>(cm)</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0.38</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0.19</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8"/>
                  </a:ext>
                </a:extLst>
              </a:tr>
              <a:tr h="229152">
                <a:tc>
                  <a:txBody>
                    <a:bodyPr/>
                    <a:lstStyle/>
                    <a:p>
                      <a:pPr algn="ctr">
                        <a:lnSpc>
                          <a:spcPct val="107000"/>
                        </a:lnSpc>
                        <a:spcAft>
                          <a:spcPts val="0"/>
                        </a:spcAft>
                      </a:pPr>
                      <a:r>
                        <a:rPr lang="en-CA" sz="1400" b="1" dirty="0">
                          <a:solidFill>
                            <a:schemeClr val="tx1"/>
                          </a:solidFill>
                          <a:effectLst/>
                        </a:rPr>
                        <a:t>Ratio </a:t>
                      </a:r>
                      <a:r>
                        <a:rPr lang="en-CA" sz="1400" b="1" dirty="0" err="1">
                          <a:solidFill>
                            <a:schemeClr val="tx1"/>
                          </a:solidFill>
                          <a:effectLst/>
                        </a:rPr>
                        <a:t>r</a:t>
                      </a:r>
                      <a:r>
                        <a:rPr lang="en-CA" sz="1400" b="1" baseline="-25000" dirty="0" err="1">
                          <a:solidFill>
                            <a:schemeClr val="tx1"/>
                          </a:solidFill>
                          <a:effectLst/>
                        </a:rPr>
                        <a:t>v</a:t>
                      </a:r>
                      <a:r>
                        <a:rPr lang="en-CA" sz="1400" b="1" dirty="0">
                          <a:solidFill>
                            <a:schemeClr val="tx1"/>
                          </a:solidFill>
                          <a:effectLst/>
                        </a:rPr>
                        <a:t>/r</a:t>
                      </a:r>
                      <a:r>
                        <a:rPr lang="en-CA" sz="1400" b="1" baseline="-25000" dirty="0">
                          <a:solidFill>
                            <a:schemeClr val="tx1"/>
                          </a:solidFill>
                          <a:effectLst/>
                        </a:rPr>
                        <a:t>0</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a:solidFill>
                            <a:schemeClr val="tx1"/>
                          </a:solidFill>
                          <a:effectLst/>
                        </a:rPr>
                        <a:t>0.85</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0.85</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9"/>
                  </a:ext>
                </a:extLst>
              </a:tr>
              <a:tr h="229152">
                <a:tc>
                  <a:txBody>
                    <a:bodyPr/>
                    <a:lstStyle/>
                    <a:p>
                      <a:pPr algn="ctr">
                        <a:lnSpc>
                          <a:spcPct val="107000"/>
                        </a:lnSpc>
                        <a:spcAft>
                          <a:spcPts val="0"/>
                        </a:spcAft>
                      </a:pPr>
                      <a:r>
                        <a:rPr lang="en-CA" sz="1400" b="1" dirty="0">
                          <a:solidFill>
                            <a:schemeClr val="tx1"/>
                          </a:solidFill>
                          <a:effectLst/>
                        </a:rPr>
                        <a:t>Maximum surface field (MV/m) </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rtl="0">
                        <a:lnSpc>
                          <a:spcPct val="107000"/>
                        </a:lnSpc>
                        <a:spcAft>
                          <a:spcPts val="0"/>
                        </a:spcAft>
                      </a:pPr>
                      <a:r>
                        <a:rPr lang="en-CA" sz="1400" b="1" dirty="0">
                          <a:solidFill>
                            <a:schemeClr val="tx1"/>
                          </a:solidFill>
                          <a:effectLst/>
                        </a:rPr>
                        <a:t>26.1(1.8 </a:t>
                      </a:r>
                      <a:r>
                        <a:rPr lang="en-CA" sz="1400" b="1" dirty="0" err="1">
                          <a:solidFill>
                            <a:schemeClr val="tx1"/>
                          </a:solidFill>
                          <a:effectLst/>
                        </a:rPr>
                        <a:t>Kilp</a:t>
                      </a:r>
                      <a:r>
                        <a:rPr lang="en-CA" sz="1400" b="1" dirty="0">
                          <a:solidFill>
                            <a:schemeClr val="tx1"/>
                          </a:solidFill>
                          <a:effectLst/>
                        </a:rPr>
                        <a:t>)</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34.0(1.8 </a:t>
                      </a:r>
                      <a:r>
                        <a:rPr lang="en-CA" sz="1400" b="1" dirty="0" err="1">
                          <a:solidFill>
                            <a:schemeClr val="tx1"/>
                          </a:solidFill>
                          <a:effectLst/>
                        </a:rPr>
                        <a:t>Kilp</a:t>
                      </a:r>
                      <a:r>
                        <a:rPr lang="en-CA" sz="1400" b="1" dirty="0">
                          <a:solidFill>
                            <a:schemeClr val="tx1"/>
                          </a:solidFill>
                          <a:effectLst/>
                        </a:rPr>
                        <a:t>)</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0"/>
                  </a:ext>
                </a:extLst>
              </a:tr>
              <a:tr h="229152">
                <a:tc>
                  <a:txBody>
                    <a:bodyPr/>
                    <a:lstStyle/>
                    <a:p>
                      <a:pPr algn="ctr">
                        <a:lnSpc>
                          <a:spcPct val="107000"/>
                        </a:lnSpc>
                        <a:spcAft>
                          <a:spcPts val="0"/>
                        </a:spcAft>
                      </a:pPr>
                      <a:r>
                        <a:rPr lang="en-CA" sz="1400" b="1">
                          <a:solidFill>
                            <a:schemeClr val="tx1"/>
                          </a:solidFill>
                          <a:effectLst/>
                        </a:rPr>
                        <a:t>Input ɛ</a:t>
                      </a:r>
                      <a:r>
                        <a:rPr lang="en-CA" sz="1400" b="1" baseline="-25000">
                          <a:solidFill>
                            <a:schemeClr val="tx1"/>
                          </a:solidFill>
                          <a:effectLst/>
                        </a:rPr>
                        <a:t>t </a:t>
                      </a:r>
                      <a:r>
                        <a:rPr lang="en-CA" sz="1400" b="1">
                          <a:solidFill>
                            <a:schemeClr val="tx1"/>
                          </a:solidFill>
                          <a:effectLst/>
                        </a:rPr>
                        <a:t>(n,rms)(cm.mrad)</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0.025</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0.025</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1"/>
                  </a:ext>
                </a:extLst>
              </a:tr>
              <a:tr h="229152">
                <a:tc>
                  <a:txBody>
                    <a:bodyPr/>
                    <a:lstStyle/>
                    <a:p>
                      <a:pPr algn="ctr">
                        <a:lnSpc>
                          <a:spcPct val="107000"/>
                        </a:lnSpc>
                        <a:spcAft>
                          <a:spcPts val="0"/>
                        </a:spcAft>
                      </a:pPr>
                      <a:r>
                        <a:rPr lang="en-CA" sz="1400" b="1">
                          <a:solidFill>
                            <a:schemeClr val="tx1"/>
                          </a:solidFill>
                          <a:effectLst/>
                        </a:rPr>
                        <a:t>Output ɛ</a:t>
                      </a:r>
                      <a:r>
                        <a:rPr lang="en-CA" sz="1400" b="1" baseline="-25000">
                          <a:solidFill>
                            <a:schemeClr val="tx1"/>
                          </a:solidFill>
                          <a:effectLst/>
                        </a:rPr>
                        <a:t>t </a:t>
                      </a:r>
                      <a:r>
                        <a:rPr lang="en-CA" sz="1400" b="1">
                          <a:solidFill>
                            <a:schemeClr val="tx1"/>
                          </a:solidFill>
                          <a:effectLst/>
                        </a:rPr>
                        <a:t>(n,rms)(cm.mrad)</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0.029</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0.026</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2"/>
                  </a:ext>
                </a:extLst>
              </a:tr>
              <a:tr h="229152">
                <a:tc>
                  <a:txBody>
                    <a:bodyPr/>
                    <a:lstStyle/>
                    <a:p>
                      <a:pPr algn="ctr">
                        <a:lnSpc>
                          <a:spcPct val="107000"/>
                        </a:lnSpc>
                        <a:spcAft>
                          <a:spcPts val="0"/>
                        </a:spcAft>
                      </a:pPr>
                      <a:r>
                        <a:rPr lang="en-CA" sz="1400" b="1" dirty="0">
                          <a:solidFill>
                            <a:schemeClr val="tx1"/>
                          </a:solidFill>
                          <a:effectLst/>
                        </a:rPr>
                        <a:t>Output </a:t>
                      </a:r>
                      <a:r>
                        <a:rPr lang="en-CA" sz="1400" b="1" dirty="0" err="1">
                          <a:solidFill>
                            <a:schemeClr val="tx1"/>
                          </a:solidFill>
                          <a:effectLst/>
                        </a:rPr>
                        <a:t>ɛ</a:t>
                      </a:r>
                      <a:r>
                        <a:rPr lang="en-CA" sz="1400" b="1" baseline="-25000" dirty="0" err="1">
                          <a:solidFill>
                            <a:schemeClr val="tx1"/>
                          </a:solidFill>
                          <a:effectLst/>
                        </a:rPr>
                        <a:t>l</a:t>
                      </a:r>
                      <a:r>
                        <a:rPr lang="en-CA" sz="1400" b="1" baseline="-25000" dirty="0">
                          <a:solidFill>
                            <a:schemeClr val="tx1"/>
                          </a:solidFill>
                          <a:effectLst/>
                        </a:rPr>
                        <a:t> </a:t>
                      </a:r>
                      <a:r>
                        <a:rPr lang="en-CA" sz="1400" b="1" dirty="0">
                          <a:solidFill>
                            <a:schemeClr val="tx1"/>
                          </a:solidFill>
                          <a:effectLst/>
                        </a:rPr>
                        <a:t>(</a:t>
                      </a:r>
                      <a:r>
                        <a:rPr lang="en-CA" sz="1400" b="1" dirty="0" err="1">
                          <a:solidFill>
                            <a:schemeClr val="tx1"/>
                          </a:solidFill>
                          <a:effectLst/>
                        </a:rPr>
                        <a:t>n,rms</a:t>
                      </a:r>
                      <a:r>
                        <a:rPr lang="en-CA" sz="1400" b="1" dirty="0">
                          <a:solidFill>
                            <a:schemeClr val="tx1"/>
                          </a:solidFill>
                          <a:effectLst/>
                        </a:rPr>
                        <a:t>)( </a:t>
                      </a:r>
                      <a:r>
                        <a:rPr lang="en-CA" sz="1400" b="1" dirty="0" err="1" smtClean="0">
                          <a:solidFill>
                            <a:schemeClr val="tx1"/>
                          </a:solidFill>
                          <a:effectLst/>
                        </a:rPr>
                        <a:t>MeV.deg</a:t>
                      </a:r>
                      <a:r>
                        <a:rPr lang="en-CA" sz="1400" b="1" baseline="0" dirty="0" smtClean="0">
                          <a:solidFill>
                            <a:schemeClr val="tx1"/>
                          </a:solidFill>
                          <a:effectLst/>
                        </a:rPr>
                        <a:t> </a:t>
                      </a:r>
                      <a:r>
                        <a:rPr lang="en-CA" sz="1400" b="1" dirty="0" smtClean="0">
                          <a:solidFill>
                            <a:schemeClr val="tx1"/>
                          </a:solidFill>
                          <a:effectLst/>
                        </a:rPr>
                        <a:t>)</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0.238</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0.135</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3"/>
                  </a:ext>
                </a:extLst>
              </a:tr>
              <a:tr h="229152">
                <a:tc>
                  <a:txBody>
                    <a:bodyPr/>
                    <a:lstStyle/>
                    <a:p>
                      <a:pPr algn="ctr">
                        <a:lnSpc>
                          <a:spcPct val="107000"/>
                        </a:lnSpc>
                        <a:spcAft>
                          <a:spcPts val="0"/>
                        </a:spcAft>
                      </a:pPr>
                      <a:r>
                        <a:rPr lang="en-CA" sz="1400" b="1" dirty="0">
                          <a:solidFill>
                            <a:schemeClr val="tx1"/>
                          </a:solidFill>
                          <a:effectLst/>
                        </a:rPr>
                        <a:t>Transmission (%) </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rgbClr val="FF0000"/>
                          </a:solidFill>
                          <a:effectLst/>
                        </a:rPr>
                        <a:t>99.2%</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tabLst>
                          <a:tab pos="706755" algn="l"/>
                          <a:tab pos="920750" algn="ctr"/>
                        </a:tabLst>
                      </a:pPr>
                      <a:r>
                        <a:rPr lang="en-CA" sz="1400" b="1" dirty="0">
                          <a:solidFill>
                            <a:srgbClr val="FF0000"/>
                          </a:solidFill>
                          <a:effectLst/>
                        </a:rPr>
                        <a:t>99 %</a:t>
                      </a:r>
                      <a:endParaRPr lang="en-CA" sz="1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4"/>
                  </a:ext>
                </a:extLst>
              </a:tr>
              <a:tr h="229152">
                <a:tc>
                  <a:txBody>
                    <a:bodyPr/>
                    <a:lstStyle/>
                    <a:p>
                      <a:pPr algn="ctr">
                        <a:lnSpc>
                          <a:spcPct val="107000"/>
                        </a:lnSpc>
                        <a:spcAft>
                          <a:spcPts val="0"/>
                        </a:spcAft>
                      </a:pPr>
                      <a:r>
                        <a:rPr lang="en-CA" sz="1400" b="1">
                          <a:solidFill>
                            <a:schemeClr val="tx1"/>
                          </a:solidFill>
                          <a:effectLst/>
                        </a:rPr>
                        <a:t>Number of cells</a:t>
                      </a:r>
                      <a:endParaRPr lang="en-CA" sz="1400" b="1">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tabLst>
                          <a:tab pos="1240790" algn="l"/>
                        </a:tabLst>
                      </a:pPr>
                      <a:r>
                        <a:rPr lang="en-CA" sz="1400" b="1" dirty="0">
                          <a:solidFill>
                            <a:schemeClr val="tx1"/>
                          </a:solidFill>
                          <a:effectLst/>
                        </a:rPr>
                        <a:t>181</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CA" sz="1400" b="1" dirty="0">
                          <a:solidFill>
                            <a:schemeClr val="tx1"/>
                          </a:solidFill>
                          <a:effectLst/>
                        </a:rPr>
                        <a:t>326</a:t>
                      </a:r>
                      <a:endParaRPr lang="en-CA" sz="1400" b="1"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15"/>
                  </a:ext>
                </a:extLst>
              </a:tr>
              <a:tr h="229152">
                <a:tc>
                  <a:txBody>
                    <a:bodyPr/>
                    <a:lstStyle/>
                    <a:p>
                      <a:pPr algn="ctr">
                        <a:lnSpc>
                          <a:spcPct val="107000"/>
                        </a:lnSpc>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RF power loss (peak kW) - </a:t>
                      </a:r>
                      <a:r>
                        <a:rPr lang="en-US" sz="1400" b="1" dirty="0" err="1">
                          <a:solidFill>
                            <a:schemeClr val="tx1"/>
                          </a:solidFill>
                          <a:effectLst/>
                          <a:latin typeface="+mn-lt"/>
                          <a:ea typeface="Calibri" panose="020F0502020204030204" pitchFamily="34" charset="0"/>
                          <a:cs typeface="Arial" panose="020B0604020202020204" pitchFamily="34" charset="0"/>
                        </a:rPr>
                        <a:t>est</a:t>
                      </a:r>
                      <a:endParaRPr lang="en-CA" sz="14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tabLst>
                          <a:tab pos="1240790" algn="l"/>
                        </a:tabLst>
                      </a:pPr>
                      <a:r>
                        <a:rPr lang="en-US" sz="1400" b="1" dirty="0">
                          <a:solidFill>
                            <a:schemeClr val="tx1"/>
                          </a:solidFill>
                          <a:effectLst/>
                          <a:latin typeface="+mn-lt"/>
                          <a:ea typeface="Calibri" panose="020F0502020204030204" pitchFamily="34" charset="0"/>
                          <a:cs typeface="Arial" panose="020B0604020202020204" pitchFamily="34" charset="0"/>
                        </a:rPr>
                        <a:t>396</a:t>
                      </a:r>
                      <a:endParaRPr lang="en-CA" sz="14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tc>
                  <a:txBody>
                    <a:bodyPr/>
                    <a:lstStyle/>
                    <a:p>
                      <a:pPr algn="ctr">
                        <a:lnSpc>
                          <a:spcPct val="107000"/>
                        </a:lnSpc>
                        <a:spcAft>
                          <a:spcPts val="0"/>
                        </a:spcAft>
                      </a:pPr>
                      <a:r>
                        <a:rPr lang="en-US" sz="1400" b="1" dirty="0">
                          <a:solidFill>
                            <a:schemeClr val="tx1"/>
                          </a:solidFill>
                          <a:effectLst/>
                          <a:latin typeface="+mn-lt"/>
                          <a:ea typeface="Calibri" panose="020F0502020204030204" pitchFamily="34" charset="0"/>
                          <a:cs typeface="Arial" panose="020B0604020202020204" pitchFamily="34" charset="0"/>
                        </a:rPr>
                        <a:t>369</a:t>
                      </a:r>
                      <a:endParaRPr lang="en-CA" sz="1400" b="1" dirty="0">
                        <a:solidFill>
                          <a:schemeClr val="tx1"/>
                        </a:solidFill>
                        <a:effectLst/>
                        <a:latin typeface="+mn-lt"/>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3509945427"/>
                  </a:ext>
                </a:extLst>
              </a:tr>
            </a:tbl>
          </a:graphicData>
        </a:graphic>
      </p:graphicFrame>
      <p:pic>
        <p:nvPicPr>
          <p:cNvPr id="3" name="Picture 2">
            <a:extLst>
              <a:ext uri="{FF2B5EF4-FFF2-40B4-BE49-F238E27FC236}">
                <a16:creationId xmlns:a16="http://schemas.microsoft.com/office/drawing/2014/main" xmlns="" id="{E578874A-C13A-AD48-E96C-8C0D977D786C}"/>
              </a:ext>
            </a:extLst>
          </p:cNvPr>
          <p:cNvPicPr>
            <a:picLocks noChangeAspect="1"/>
          </p:cNvPicPr>
          <p:nvPr/>
        </p:nvPicPr>
        <p:blipFill>
          <a:blip r:embed="rId3"/>
          <a:stretch>
            <a:fillRect/>
          </a:stretch>
        </p:blipFill>
        <p:spPr>
          <a:xfrm>
            <a:off x="5062070" y="4209287"/>
            <a:ext cx="3463622" cy="2347738"/>
          </a:xfrm>
          <a:prstGeom prst="rect">
            <a:avLst/>
          </a:prstGeom>
        </p:spPr>
      </p:pic>
      <p:pic>
        <p:nvPicPr>
          <p:cNvPr id="5" name="Picture 4">
            <a:extLst>
              <a:ext uri="{FF2B5EF4-FFF2-40B4-BE49-F238E27FC236}">
                <a16:creationId xmlns:a16="http://schemas.microsoft.com/office/drawing/2014/main" xmlns="" id="{476BEE06-A978-AD8F-C7D3-B67372D95B4C}"/>
              </a:ext>
            </a:extLst>
          </p:cNvPr>
          <p:cNvPicPr>
            <a:picLocks noChangeAspect="1"/>
          </p:cNvPicPr>
          <p:nvPr/>
        </p:nvPicPr>
        <p:blipFill>
          <a:blip r:embed="rId4"/>
          <a:stretch>
            <a:fillRect/>
          </a:stretch>
        </p:blipFill>
        <p:spPr>
          <a:xfrm>
            <a:off x="8598938" y="4231346"/>
            <a:ext cx="3436308" cy="2309483"/>
          </a:xfrm>
          <a:prstGeom prst="rect">
            <a:avLst/>
          </a:prstGeom>
        </p:spPr>
      </p:pic>
      <p:sp>
        <p:nvSpPr>
          <p:cNvPr id="8" name="TextBox 7">
            <a:extLst>
              <a:ext uri="{FF2B5EF4-FFF2-40B4-BE49-F238E27FC236}">
                <a16:creationId xmlns:a16="http://schemas.microsoft.com/office/drawing/2014/main" xmlns="" id="{817B13FA-C1CC-6503-7BF2-7618F20840BD}"/>
              </a:ext>
            </a:extLst>
          </p:cNvPr>
          <p:cNvSpPr txBox="1"/>
          <p:nvPr/>
        </p:nvSpPr>
        <p:spPr>
          <a:xfrm>
            <a:off x="154756" y="678626"/>
            <a:ext cx="4572194" cy="1200329"/>
          </a:xfrm>
          <a:prstGeom prst="rect">
            <a:avLst/>
          </a:prstGeom>
          <a:noFill/>
        </p:spPr>
        <p:txBody>
          <a:bodyPr wrap="square" rtlCol="0">
            <a:spAutoFit/>
          </a:bodyPr>
          <a:lstStyle/>
          <a:p>
            <a:pPr marL="285750" indent="-285750">
              <a:buFont typeface="Arial" panose="020B0604020202020204" pitchFamily="34" charset="0"/>
              <a:buChar char="•"/>
            </a:pPr>
            <a:r>
              <a:rPr lang="en-US" dirty="0"/>
              <a:t>Two variants considered each giving 99% transmission for 20mA beam current from 45 keV to </a:t>
            </a:r>
            <a:r>
              <a:rPr lang="en-US" dirty="0" smtClean="0"/>
              <a:t>3 MeV </a:t>
            </a:r>
            <a:r>
              <a:rPr lang="en-US" dirty="0"/>
              <a:t>as simulated in </a:t>
            </a:r>
            <a:r>
              <a:rPr lang="en-US" dirty="0" smtClean="0"/>
              <a:t>PARMTEQ</a:t>
            </a:r>
            <a:endParaRPr lang="en-CA" dirty="0"/>
          </a:p>
        </p:txBody>
      </p:sp>
      <p:sp>
        <p:nvSpPr>
          <p:cNvPr id="10" name="TextBox 9">
            <a:extLst>
              <a:ext uri="{FF2B5EF4-FFF2-40B4-BE49-F238E27FC236}">
                <a16:creationId xmlns:a16="http://schemas.microsoft.com/office/drawing/2014/main" xmlns="" id="{3A0C49CA-F56A-92DA-C9B3-6310E7EB212A}"/>
              </a:ext>
            </a:extLst>
          </p:cNvPr>
          <p:cNvSpPr txBox="1"/>
          <p:nvPr/>
        </p:nvSpPr>
        <p:spPr>
          <a:xfrm>
            <a:off x="154756" y="1969635"/>
            <a:ext cx="4379323" cy="4385816"/>
          </a:xfrm>
          <a:prstGeom prst="rect">
            <a:avLst/>
          </a:prstGeom>
          <a:noFill/>
        </p:spPr>
        <p:txBody>
          <a:bodyPr wrap="square">
            <a:spAutoFit/>
          </a:bodyPr>
          <a:lstStyle/>
          <a:p>
            <a:pPr marL="342900" indent="-342900">
              <a:spcBef>
                <a:spcPts val="600"/>
              </a:spcBef>
              <a:buFont typeface="Arial" panose="020B0604020202020204" pitchFamily="34" charset="0"/>
              <a:buChar char="•"/>
            </a:pPr>
            <a:r>
              <a:rPr lang="en-US" sz="1800" dirty="0"/>
              <a:t>Each optimized for same Kilpatrick and minimized length</a:t>
            </a:r>
          </a:p>
          <a:p>
            <a:pPr marL="342900" indent="-342900">
              <a:spcBef>
                <a:spcPts val="600"/>
              </a:spcBef>
              <a:buFont typeface="Arial" panose="020B0604020202020204" pitchFamily="34" charset="0"/>
              <a:buChar char="•"/>
            </a:pPr>
            <a:r>
              <a:rPr lang="en-US" sz="1800" dirty="0" smtClean="0"/>
              <a:t>176.1 </a:t>
            </a:r>
            <a:r>
              <a:rPr lang="en-US" sz="1800" dirty="0"/>
              <a:t>MHz RFQ </a:t>
            </a:r>
          </a:p>
          <a:p>
            <a:pPr marL="800100" lvl="1" indent="-342900">
              <a:spcBef>
                <a:spcPts val="600"/>
              </a:spcBef>
              <a:buFont typeface="Arial" panose="020B0604020202020204" pitchFamily="34" charset="0"/>
              <a:buChar char="•"/>
            </a:pPr>
            <a:r>
              <a:rPr lang="en-US" dirty="0"/>
              <a:t>Subharmonic of DTL frequency </a:t>
            </a:r>
          </a:p>
          <a:p>
            <a:pPr marL="800100" lvl="1" indent="-342900">
              <a:spcBef>
                <a:spcPts val="600"/>
              </a:spcBef>
              <a:buFont typeface="Arial" panose="020B0604020202020204" pitchFamily="34" charset="0"/>
              <a:buChar char="•"/>
            </a:pPr>
            <a:r>
              <a:rPr lang="en-US" dirty="0"/>
              <a:t>RF structure – typically 4-rod </a:t>
            </a:r>
          </a:p>
          <a:p>
            <a:pPr marL="800100" lvl="1" indent="-342900">
              <a:spcBef>
                <a:spcPts val="600"/>
              </a:spcBef>
              <a:buFont typeface="Arial" panose="020B0604020202020204" pitchFamily="34" charset="0"/>
              <a:buChar char="•"/>
            </a:pPr>
            <a:r>
              <a:rPr lang="en-US" dirty="0"/>
              <a:t>Increased longitudinal emittance</a:t>
            </a:r>
          </a:p>
          <a:p>
            <a:pPr marL="342900" indent="-342900">
              <a:spcBef>
                <a:spcPts val="600"/>
              </a:spcBef>
              <a:buFont typeface="Arial" panose="020B0604020202020204" pitchFamily="34" charset="0"/>
              <a:buChar char="•"/>
            </a:pPr>
            <a:r>
              <a:rPr lang="en-US" dirty="0" smtClean="0"/>
              <a:t>352.2 </a:t>
            </a:r>
            <a:r>
              <a:rPr lang="en-US" dirty="0"/>
              <a:t>MHz</a:t>
            </a:r>
          </a:p>
          <a:p>
            <a:pPr marL="800100" lvl="1" indent="-342900">
              <a:spcBef>
                <a:spcPts val="600"/>
              </a:spcBef>
              <a:buFont typeface="Arial" panose="020B0604020202020204" pitchFamily="34" charset="0"/>
              <a:buChar char="•"/>
            </a:pPr>
            <a:r>
              <a:rPr lang="en-US" dirty="0"/>
              <a:t>DTL frequency</a:t>
            </a:r>
          </a:p>
          <a:p>
            <a:pPr marL="800100" lvl="1" indent="-342900">
              <a:spcBef>
                <a:spcPts val="600"/>
              </a:spcBef>
              <a:buFont typeface="Arial" panose="020B0604020202020204" pitchFamily="34" charset="0"/>
              <a:buChar char="•"/>
            </a:pPr>
            <a:r>
              <a:rPr lang="en-US" dirty="0"/>
              <a:t>RF structure – typically 4-vane</a:t>
            </a:r>
          </a:p>
          <a:p>
            <a:pPr marL="800100" lvl="1" indent="-342900">
              <a:spcBef>
                <a:spcPts val="600"/>
              </a:spcBef>
              <a:buFont typeface="Arial" panose="020B0604020202020204" pitchFamily="34" charset="0"/>
              <a:buChar char="•"/>
            </a:pPr>
            <a:r>
              <a:rPr lang="en-US" dirty="0"/>
              <a:t>Shorter with improved output emittance</a:t>
            </a:r>
          </a:p>
          <a:p>
            <a:pPr marL="342900" indent="-342900">
              <a:spcBef>
                <a:spcPts val="600"/>
              </a:spcBef>
              <a:buFont typeface="Arial" panose="020B0604020202020204" pitchFamily="34" charset="0"/>
              <a:buChar char="•"/>
            </a:pPr>
            <a:r>
              <a:rPr lang="en-US" dirty="0"/>
              <a:t>DTL studies preformed assuming </a:t>
            </a:r>
            <a:r>
              <a:rPr lang="en-US" dirty="0" smtClean="0"/>
              <a:t>352.2 MHz </a:t>
            </a:r>
            <a:r>
              <a:rPr lang="en-US" dirty="0"/>
              <a:t>RFQ</a:t>
            </a:r>
          </a:p>
        </p:txBody>
      </p:sp>
      <p:sp>
        <p:nvSpPr>
          <p:cNvPr id="9" name="Slide Number Placeholder 8"/>
          <p:cNvSpPr>
            <a:spLocks noGrp="1"/>
          </p:cNvSpPr>
          <p:nvPr>
            <p:ph type="sldNum" sz="quarter" idx="12"/>
          </p:nvPr>
        </p:nvSpPr>
        <p:spPr>
          <a:xfrm>
            <a:off x="11033837" y="6504150"/>
            <a:ext cx="1312025" cy="365125"/>
          </a:xfrm>
        </p:spPr>
        <p:txBody>
          <a:bodyPr/>
          <a:lstStyle/>
          <a:p>
            <a:fld id="{E47BC17E-C2C3-47FD-B0E5-CFA42695A56D}" type="slidenum">
              <a:rPr lang="en-US" smtClean="0"/>
              <a:pPr/>
              <a:t>5</a:t>
            </a:fld>
            <a:endParaRPr lang="en-US" dirty="0"/>
          </a:p>
        </p:txBody>
      </p:sp>
      <p:sp>
        <p:nvSpPr>
          <p:cNvPr id="13"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17693370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C8146F-0FA8-43E0-9D6C-5FBEB3F69F00}"/>
              </a:ext>
            </a:extLst>
          </p:cNvPr>
          <p:cNvSpPr>
            <a:spLocks noGrp="1"/>
          </p:cNvSpPr>
          <p:nvPr>
            <p:ph type="title"/>
          </p:nvPr>
        </p:nvSpPr>
        <p:spPr>
          <a:xfrm>
            <a:off x="289348" y="241381"/>
            <a:ext cx="12192000" cy="977900"/>
          </a:xfrm>
        </p:spPr>
        <p:txBody>
          <a:bodyPr/>
          <a:lstStyle/>
          <a:p>
            <a:r>
              <a:rPr lang="en-US" sz="2400" b="1" dirty="0">
                <a:solidFill>
                  <a:srgbClr val="00AAFF"/>
                </a:solidFill>
              </a:rPr>
              <a:t>DTL </a:t>
            </a:r>
            <a:r>
              <a:rPr lang="en-US" sz="2400" b="1" dirty="0" smtClean="0">
                <a:solidFill>
                  <a:srgbClr val="00AAFF"/>
                </a:solidFill>
              </a:rPr>
              <a:t>Variants:</a:t>
            </a:r>
            <a:endParaRPr lang="en-CA" sz="2400" b="1" dirty="0">
              <a:solidFill>
                <a:srgbClr val="00AAFF"/>
              </a:solidFill>
            </a:endParaRPr>
          </a:p>
        </p:txBody>
      </p:sp>
      <p:graphicFrame>
        <p:nvGraphicFramePr>
          <p:cNvPr id="5" name="Table 4">
            <a:extLst>
              <a:ext uri="{FF2B5EF4-FFF2-40B4-BE49-F238E27FC236}">
                <a16:creationId xmlns:a16="http://schemas.microsoft.com/office/drawing/2014/main" xmlns="" id="{138B0EEF-8E42-4A28-AF04-269298D1D964}"/>
              </a:ext>
            </a:extLst>
          </p:cNvPr>
          <p:cNvGraphicFramePr>
            <a:graphicFrameLocks noGrp="1"/>
          </p:cNvGraphicFramePr>
          <p:nvPr>
            <p:extLst>
              <p:ext uri="{D42A27DB-BD31-4B8C-83A1-F6EECF244321}">
                <p14:modId xmlns:p14="http://schemas.microsoft.com/office/powerpoint/2010/main" val="2041661336"/>
              </p:ext>
            </p:extLst>
          </p:nvPr>
        </p:nvGraphicFramePr>
        <p:xfrm>
          <a:off x="159899" y="4655479"/>
          <a:ext cx="7197930" cy="1698343"/>
        </p:xfrm>
        <a:graphic>
          <a:graphicData uri="http://schemas.openxmlformats.org/drawingml/2006/table">
            <a:tbl>
              <a:tblPr firstRow="1" bandRow="1">
                <a:tableStyleId>{FABFCF23-3B69-468F-B69F-88F6DE6A72F2}</a:tableStyleId>
              </a:tblPr>
              <a:tblGrid>
                <a:gridCol w="903111">
                  <a:extLst>
                    <a:ext uri="{9D8B030D-6E8A-4147-A177-3AD203B41FA5}">
                      <a16:colId xmlns:a16="http://schemas.microsoft.com/office/drawing/2014/main" xmlns="" val="4232573455"/>
                    </a:ext>
                  </a:extLst>
                </a:gridCol>
                <a:gridCol w="808966">
                  <a:extLst>
                    <a:ext uri="{9D8B030D-6E8A-4147-A177-3AD203B41FA5}">
                      <a16:colId xmlns:a16="http://schemas.microsoft.com/office/drawing/2014/main" xmlns="" val="2877429722"/>
                    </a:ext>
                  </a:extLst>
                </a:gridCol>
                <a:gridCol w="793849">
                  <a:extLst>
                    <a:ext uri="{9D8B030D-6E8A-4147-A177-3AD203B41FA5}">
                      <a16:colId xmlns:a16="http://schemas.microsoft.com/office/drawing/2014/main" xmlns="" val="3038019660"/>
                    </a:ext>
                  </a:extLst>
                </a:gridCol>
                <a:gridCol w="1267788">
                  <a:extLst>
                    <a:ext uri="{9D8B030D-6E8A-4147-A177-3AD203B41FA5}">
                      <a16:colId xmlns:a16="http://schemas.microsoft.com/office/drawing/2014/main" xmlns="" val="4238191646"/>
                    </a:ext>
                  </a:extLst>
                </a:gridCol>
                <a:gridCol w="995274">
                  <a:extLst>
                    <a:ext uri="{9D8B030D-6E8A-4147-A177-3AD203B41FA5}">
                      <a16:colId xmlns:a16="http://schemas.microsoft.com/office/drawing/2014/main" xmlns="" val="3408751309"/>
                    </a:ext>
                  </a:extLst>
                </a:gridCol>
                <a:gridCol w="1007122">
                  <a:extLst>
                    <a:ext uri="{9D8B030D-6E8A-4147-A177-3AD203B41FA5}">
                      <a16:colId xmlns:a16="http://schemas.microsoft.com/office/drawing/2014/main" xmlns="" val="3602959404"/>
                    </a:ext>
                  </a:extLst>
                </a:gridCol>
                <a:gridCol w="1421820">
                  <a:extLst>
                    <a:ext uri="{9D8B030D-6E8A-4147-A177-3AD203B41FA5}">
                      <a16:colId xmlns:a16="http://schemas.microsoft.com/office/drawing/2014/main" xmlns="" val="2961277135"/>
                    </a:ext>
                  </a:extLst>
                </a:gridCol>
              </a:tblGrid>
              <a:tr h="475153">
                <a:tc>
                  <a:txBody>
                    <a:bodyPr/>
                    <a:lstStyle/>
                    <a:p>
                      <a:endParaRPr lang="en-CA"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a:solidFill>
                            <a:schemeClr val="tx1"/>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α</a:t>
                      </a:r>
                      <a:endParaRPr lang="en-CA"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US" dirty="0">
                          <a:solidFill>
                            <a:schemeClr val="tx1"/>
                          </a:solidFill>
                          <a:latin typeface="Times New Roman" panose="02020603050405020304" pitchFamily="18" charset="0"/>
                          <a:cs typeface="Times New Roman" panose="02020603050405020304" pitchFamily="18" charset="0"/>
                        </a:rPr>
                        <a:t> </a:t>
                      </a:r>
                      <a:r>
                        <a:rPr lang="el-GR" dirty="0">
                          <a:solidFill>
                            <a:schemeClr val="tx1"/>
                          </a:solidFill>
                          <a:latin typeface="Times New Roman" panose="02020603050405020304" pitchFamily="18" charset="0"/>
                          <a:cs typeface="Times New Roman" panose="02020603050405020304" pitchFamily="18" charset="0"/>
                        </a:rPr>
                        <a:t>β</a:t>
                      </a:r>
                      <a:endParaRPr lang="en-CA"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en-CA" dirty="0">
                          <a:solidFill>
                            <a:schemeClr val="tx1"/>
                          </a:solidFill>
                          <a:latin typeface="Times New Roman" panose="02020603050405020304" pitchFamily="18" charset="0"/>
                          <a:cs typeface="Times New Roman" panose="02020603050405020304" pitchFamily="18" charset="0"/>
                        </a:rPr>
                        <a:t>Units</a:t>
                      </a:r>
                    </a:p>
                  </a:txBody>
                  <a:tcPr/>
                </a:tc>
                <a:tc>
                  <a:txBody>
                    <a:bodyPr/>
                    <a:lstStyle/>
                    <a:p>
                      <a:r>
                        <a:rPr lang="en-CA"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CA" dirty="0">
                          <a:solidFill>
                            <a:schemeClr val="tx1"/>
                          </a:solidFill>
                          <a:latin typeface="Times New Roman" panose="02020603050405020304" pitchFamily="18" charset="0"/>
                          <a:cs typeface="Times New Roman" panose="02020603050405020304" pitchFamily="18" charset="0"/>
                        </a:rPr>
                        <a:t> </a:t>
                      </a:r>
                      <a:r>
                        <a:rPr lang="en-CA" baseline="-25000" dirty="0">
                          <a:solidFill>
                            <a:schemeClr val="tx1"/>
                          </a:solidFill>
                          <a:latin typeface="Times New Roman" panose="02020603050405020304" pitchFamily="18" charset="0"/>
                          <a:cs typeface="Times New Roman" panose="02020603050405020304" pitchFamily="18" charset="0"/>
                        </a:rPr>
                        <a:t>u rms</a:t>
                      </a:r>
                    </a:p>
                  </a:txBody>
                  <a:tcPr/>
                </a:tc>
                <a:tc>
                  <a:txBody>
                    <a:bodyPr/>
                    <a:lstStyle/>
                    <a:p>
                      <a:r>
                        <a:rPr lang="en-CA"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r>
                        <a:rPr lang="en-CA" dirty="0">
                          <a:solidFill>
                            <a:schemeClr val="tx1"/>
                          </a:solidFill>
                          <a:latin typeface="Times New Roman" panose="02020603050405020304" pitchFamily="18" charset="0"/>
                          <a:cs typeface="Times New Roman" panose="02020603050405020304" pitchFamily="18" charset="0"/>
                        </a:rPr>
                        <a:t> </a:t>
                      </a:r>
                      <a:r>
                        <a:rPr lang="en-CA" baseline="-25000" dirty="0">
                          <a:solidFill>
                            <a:schemeClr val="tx1"/>
                          </a:solidFill>
                          <a:latin typeface="Times New Roman" panose="02020603050405020304" pitchFamily="18" charset="0"/>
                          <a:cs typeface="Times New Roman" panose="02020603050405020304" pitchFamily="18" charset="0"/>
                        </a:rPr>
                        <a:t>n rms</a:t>
                      </a:r>
                    </a:p>
                  </a:txBody>
                  <a:tcPr/>
                </a:tc>
                <a:tc>
                  <a:txBody>
                    <a:bodyPr/>
                    <a:lstStyle/>
                    <a:p>
                      <a:r>
                        <a:rPr lang="en-CA" dirty="0">
                          <a:solidFill>
                            <a:schemeClr val="tx1"/>
                          </a:solidFill>
                          <a:latin typeface="Times New Roman" panose="02020603050405020304" pitchFamily="18" charset="0"/>
                          <a:cs typeface="Times New Roman" panose="02020603050405020304" pitchFamily="18" charset="0"/>
                        </a:rPr>
                        <a:t>Units</a:t>
                      </a:r>
                    </a:p>
                  </a:txBody>
                  <a:tcPr/>
                </a:tc>
                <a:extLst>
                  <a:ext uri="{0D108BD9-81ED-4DB2-BD59-A6C34878D82A}">
                    <a16:rowId xmlns:a16="http://schemas.microsoft.com/office/drawing/2014/main" xmlns="" val="799665558"/>
                  </a:ext>
                </a:extLst>
              </a:tr>
              <a:tr h="407730">
                <a:tc>
                  <a:txBody>
                    <a:bodyPr/>
                    <a:lstStyle/>
                    <a:p>
                      <a:r>
                        <a:rPr lang="en-CA" b="1" dirty="0" err="1">
                          <a:latin typeface="Times New Roman" panose="02020603050405020304" pitchFamily="18" charset="0"/>
                          <a:cs typeface="Times New Roman" panose="02020603050405020304" pitchFamily="18" charset="0"/>
                        </a:rPr>
                        <a:t>x_DTL</a:t>
                      </a:r>
                      <a:endParaRPr lang="en-CA" b="1" dirty="0">
                        <a:latin typeface="Times New Roman" panose="02020603050405020304" pitchFamily="18" charset="0"/>
                        <a:cs typeface="Times New Roman" panose="02020603050405020304" pitchFamily="18" charset="0"/>
                      </a:endParaRPr>
                    </a:p>
                  </a:txBody>
                  <a:tcPr/>
                </a:tc>
                <a:tc>
                  <a:txBody>
                    <a:bodyPr/>
                    <a:lstStyle/>
                    <a:p>
                      <a:r>
                        <a:rPr lang="en-CA" dirty="0">
                          <a:latin typeface="Times New Roman" panose="02020603050405020304" pitchFamily="18" charset="0"/>
                          <a:cs typeface="Times New Roman" panose="02020603050405020304" pitchFamily="18" charset="0"/>
                        </a:rPr>
                        <a:t>-0.67</a:t>
                      </a:r>
                    </a:p>
                  </a:txBody>
                  <a:tcPr/>
                </a:tc>
                <a:tc>
                  <a:txBody>
                    <a:bodyPr/>
                    <a:lstStyle/>
                    <a:p>
                      <a:r>
                        <a:rPr lang="en-CA">
                          <a:latin typeface="Times New Roman" panose="02020603050405020304" pitchFamily="18" charset="0"/>
                          <a:cs typeface="Times New Roman" panose="02020603050405020304" pitchFamily="18" charset="0"/>
                        </a:rPr>
                        <a:t>10.27</a:t>
                      </a:r>
                    </a:p>
                  </a:txBody>
                  <a:tcPr/>
                </a:tc>
                <a:tc>
                  <a:txBody>
                    <a:bodyPr/>
                    <a:lstStyle/>
                    <a:p>
                      <a:r>
                        <a:rPr lang="en-CA" dirty="0">
                          <a:latin typeface="Times New Roman" panose="02020603050405020304" pitchFamily="18" charset="0"/>
                          <a:cs typeface="Times New Roman" panose="02020603050405020304" pitchFamily="18" charset="0"/>
                        </a:rPr>
                        <a:t>cm/rad</a:t>
                      </a:r>
                    </a:p>
                  </a:txBody>
                  <a:tcPr/>
                </a:tc>
                <a:tc>
                  <a:txBody>
                    <a:bodyPr/>
                    <a:lstStyle/>
                    <a:p>
                      <a:r>
                        <a:rPr lang="en-CA">
                          <a:latin typeface="Times New Roman" panose="02020603050405020304" pitchFamily="18" charset="0"/>
                          <a:cs typeface="Times New Roman" panose="02020603050405020304" pitchFamily="18" charset="0"/>
                        </a:rPr>
                        <a:t>1.56</a:t>
                      </a:r>
                    </a:p>
                  </a:txBody>
                  <a:tcPr/>
                </a:tc>
                <a:tc>
                  <a:txBody>
                    <a:bodyPr/>
                    <a:lstStyle/>
                    <a:p>
                      <a:r>
                        <a:rPr lang="en-CA">
                          <a:latin typeface="Times New Roman" panose="02020603050405020304" pitchFamily="18" charset="0"/>
                          <a:cs typeface="Times New Roman" panose="02020603050405020304" pitchFamily="18" charset="0"/>
                        </a:rPr>
                        <a:t>0.13</a:t>
                      </a:r>
                    </a:p>
                  </a:txBody>
                  <a:tcPr/>
                </a:tc>
                <a:tc>
                  <a:txBody>
                    <a:bodyPr/>
                    <a:lstStyle/>
                    <a:p>
                      <a:r>
                        <a:rPr lang="en-CA" dirty="0">
                          <a:latin typeface="Times New Roman" panose="02020603050405020304" pitchFamily="18" charset="0"/>
                          <a:cs typeface="Times New Roman" panose="02020603050405020304" pitchFamily="18" charset="0"/>
                        </a:rPr>
                        <a:t>cm-</a:t>
                      </a:r>
                      <a:r>
                        <a:rPr lang="en-CA" dirty="0" err="1">
                          <a:latin typeface="Times New Roman" panose="02020603050405020304" pitchFamily="18" charset="0"/>
                          <a:cs typeface="Times New Roman" panose="02020603050405020304" pitchFamily="18" charset="0"/>
                        </a:rPr>
                        <a:t>mrad</a:t>
                      </a:r>
                      <a:endParaRPr lang="en-CA"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024146634"/>
                  </a:ext>
                </a:extLst>
              </a:tr>
              <a:tr h="407730">
                <a:tc>
                  <a:txBody>
                    <a:bodyPr/>
                    <a:lstStyle/>
                    <a:p>
                      <a:r>
                        <a:rPr lang="en-CA" b="1" dirty="0" err="1">
                          <a:latin typeface="Times New Roman" panose="02020603050405020304" pitchFamily="18" charset="0"/>
                          <a:cs typeface="Times New Roman" panose="02020603050405020304" pitchFamily="18" charset="0"/>
                        </a:rPr>
                        <a:t>y_DTL</a:t>
                      </a:r>
                      <a:endParaRPr lang="en-CA" b="1" dirty="0">
                        <a:latin typeface="Times New Roman" panose="02020603050405020304" pitchFamily="18" charset="0"/>
                        <a:cs typeface="Times New Roman" panose="02020603050405020304" pitchFamily="18" charset="0"/>
                      </a:endParaRPr>
                    </a:p>
                  </a:txBody>
                  <a:tcPr/>
                </a:tc>
                <a:tc>
                  <a:txBody>
                    <a:bodyPr/>
                    <a:lstStyle/>
                    <a:p>
                      <a:r>
                        <a:rPr lang="en-CA">
                          <a:latin typeface="Times New Roman" panose="02020603050405020304" pitchFamily="18" charset="0"/>
                          <a:cs typeface="Times New Roman" panose="02020603050405020304" pitchFamily="18" charset="0"/>
                        </a:rPr>
                        <a:t>0.71</a:t>
                      </a:r>
                    </a:p>
                  </a:txBody>
                  <a:tcPr/>
                </a:tc>
                <a:tc>
                  <a:txBody>
                    <a:bodyPr/>
                    <a:lstStyle/>
                    <a:p>
                      <a:r>
                        <a:rPr lang="en-CA">
                          <a:latin typeface="Times New Roman" panose="02020603050405020304" pitchFamily="18" charset="0"/>
                          <a:cs typeface="Times New Roman" panose="02020603050405020304" pitchFamily="18" charset="0"/>
                        </a:rPr>
                        <a:t>13.77</a:t>
                      </a:r>
                    </a:p>
                  </a:txBody>
                  <a:tcPr/>
                </a:tc>
                <a:tc>
                  <a:txBody>
                    <a:bodyPr/>
                    <a:lstStyle/>
                    <a:p>
                      <a:r>
                        <a:rPr lang="en-CA">
                          <a:latin typeface="Times New Roman" panose="02020603050405020304" pitchFamily="18" charset="0"/>
                          <a:cs typeface="Times New Roman" panose="02020603050405020304" pitchFamily="18" charset="0"/>
                        </a:rPr>
                        <a:t>cm/rad</a:t>
                      </a:r>
                    </a:p>
                  </a:txBody>
                  <a:tcPr/>
                </a:tc>
                <a:tc>
                  <a:txBody>
                    <a:bodyPr/>
                    <a:lstStyle/>
                    <a:p>
                      <a:r>
                        <a:rPr lang="en-CA" dirty="0">
                          <a:latin typeface="Times New Roman" panose="02020603050405020304" pitchFamily="18" charset="0"/>
                          <a:cs typeface="Times New Roman" panose="02020603050405020304" pitchFamily="18" charset="0"/>
                        </a:rPr>
                        <a:t>1.56</a:t>
                      </a:r>
                    </a:p>
                  </a:txBody>
                  <a:tcPr/>
                </a:tc>
                <a:tc>
                  <a:txBody>
                    <a:bodyPr/>
                    <a:lstStyle/>
                    <a:p>
                      <a:r>
                        <a:rPr lang="en-CA">
                          <a:latin typeface="Times New Roman" panose="02020603050405020304" pitchFamily="18" charset="0"/>
                          <a:cs typeface="Times New Roman" panose="02020603050405020304" pitchFamily="18" charset="0"/>
                        </a:rPr>
                        <a:t>0.13</a:t>
                      </a:r>
                    </a:p>
                  </a:txBody>
                  <a:tcPr/>
                </a:tc>
                <a:tc>
                  <a:txBody>
                    <a:bodyPr/>
                    <a:lstStyle/>
                    <a:p>
                      <a:r>
                        <a:rPr lang="en-CA">
                          <a:latin typeface="Times New Roman" panose="02020603050405020304" pitchFamily="18" charset="0"/>
                          <a:cs typeface="Times New Roman" panose="02020603050405020304" pitchFamily="18" charset="0"/>
                        </a:rPr>
                        <a:t>cm-</a:t>
                      </a:r>
                      <a:r>
                        <a:rPr lang="en-CA" err="1">
                          <a:latin typeface="Times New Roman" panose="02020603050405020304" pitchFamily="18" charset="0"/>
                          <a:cs typeface="Times New Roman" panose="02020603050405020304" pitchFamily="18" charset="0"/>
                        </a:rPr>
                        <a:t>mrad</a:t>
                      </a:r>
                      <a:endParaRPr lang="en-CA">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772400468"/>
                  </a:ext>
                </a:extLst>
              </a:tr>
              <a:tr h="407730">
                <a:tc>
                  <a:txBody>
                    <a:bodyPr/>
                    <a:lstStyle/>
                    <a:p>
                      <a:r>
                        <a:rPr lang="en-CA" b="1" dirty="0" err="1">
                          <a:latin typeface="Times New Roman" panose="02020603050405020304" pitchFamily="18" charset="0"/>
                          <a:cs typeface="Times New Roman" panose="02020603050405020304" pitchFamily="18" charset="0"/>
                        </a:rPr>
                        <a:t>z_DTL</a:t>
                      </a:r>
                      <a:endParaRPr lang="en-CA" b="1" dirty="0">
                        <a:latin typeface="Times New Roman" panose="02020603050405020304" pitchFamily="18" charset="0"/>
                        <a:cs typeface="Times New Roman" panose="02020603050405020304" pitchFamily="18" charset="0"/>
                      </a:endParaRPr>
                    </a:p>
                  </a:txBody>
                  <a:tcPr/>
                </a:tc>
                <a:tc>
                  <a:txBody>
                    <a:bodyPr/>
                    <a:lstStyle/>
                    <a:p>
                      <a:r>
                        <a:rPr lang="en-CA">
                          <a:latin typeface="Times New Roman" panose="02020603050405020304" pitchFamily="18" charset="0"/>
                          <a:cs typeface="Times New Roman" panose="02020603050405020304" pitchFamily="18" charset="0"/>
                        </a:rPr>
                        <a:t>0.42</a:t>
                      </a:r>
                    </a:p>
                  </a:txBody>
                  <a:tcPr/>
                </a:tc>
                <a:tc>
                  <a:txBody>
                    <a:bodyPr/>
                    <a:lstStyle/>
                    <a:p>
                      <a:r>
                        <a:rPr lang="en-CA">
                          <a:latin typeface="Times New Roman" panose="02020603050405020304" pitchFamily="18" charset="0"/>
                          <a:cs typeface="Times New Roman" panose="02020603050405020304" pitchFamily="18" charset="0"/>
                        </a:rPr>
                        <a:t>723.1</a:t>
                      </a:r>
                    </a:p>
                  </a:txBody>
                  <a:tcPr/>
                </a:tc>
                <a:tc>
                  <a:txBody>
                    <a:bodyPr/>
                    <a:lstStyle/>
                    <a:p>
                      <a:r>
                        <a:rPr lang="en-CA">
                          <a:latin typeface="Times New Roman" panose="02020603050405020304" pitchFamily="18" charset="0"/>
                          <a:cs typeface="Times New Roman" panose="02020603050405020304" pitchFamily="18" charset="0"/>
                        </a:rPr>
                        <a:t>deg/MeV</a:t>
                      </a:r>
                    </a:p>
                  </a:txBody>
                  <a:tcPr/>
                </a:tc>
                <a:tc>
                  <a:txBody>
                    <a:bodyPr/>
                    <a:lstStyle/>
                    <a:p>
                      <a:r>
                        <a:rPr lang="en-CA" dirty="0">
                          <a:latin typeface="Times New Roman" panose="02020603050405020304" pitchFamily="18" charset="0"/>
                          <a:cs typeface="Times New Roman" panose="02020603050405020304" pitchFamily="18" charset="0"/>
                        </a:rPr>
                        <a:t>0.69</a:t>
                      </a:r>
                    </a:p>
                  </a:txBody>
                  <a:tcPr/>
                </a:tc>
                <a:tc>
                  <a:txBody>
                    <a:bodyPr/>
                    <a:lstStyle/>
                    <a:p>
                      <a:r>
                        <a:rPr lang="en-CA" dirty="0">
                          <a:latin typeface="Times New Roman" panose="02020603050405020304" pitchFamily="18" charset="0"/>
                          <a:cs typeface="Times New Roman" panose="02020603050405020304" pitchFamily="18" charset="0"/>
                        </a:rPr>
                        <a:t>0.69</a:t>
                      </a:r>
                    </a:p>
                  </a:txBody>
                  <a:tcPr/>
                </a:tc>
                <a:tc>
                  <a:txBody>
                    <a:bodyPr/>
                    <a:lstStyle/>
                    <a:p>
                      <a:r>
                        <a:rPr lang="en-CA" dirty="0">
                          <a:latin typeface="Times New Roman" panose="02020603050405020304" pitchFamily="18" charset="0"/>
                          <a:cs typeface="Times New Roman" panose="02020603050405020304" pitchFamily="18" charset="0"/>
                        </a:rPr>
                        <a:t>MeV-deg</a:t>
                      </a:r>
                    </a:p>
                  </a:txBody>
                  <a:tcPr/>
                </a:tc>
                <a:extLst>
                  <a:ext uri="{0D108BD9-81ED-4DB2-BD59-A6C34878D82A}">
                    <a16:rowId xmlns:a16="http://schemas.microsoft.com/office/drawing/2014/main" xmlns="" val="2705664994"/>
                  </a:ext>
                </a:extLst>
              </a:tr>
            </a:tbl>
          </a:graphicData>
        </a:graphic>
      </p:graphicFrame>
      <p:sp>
        <p:nvSpPr>
          <p:cNvPr id="6" name="TextBox 5">
            <a:extLst>
              <a:ext uri="{FF2B5EF4-FFF2-40B4-BE49-F238E27FC236}">
                <a16:creationId xmlns:a16="http://schemas.microsoft.com/office/drawing/2014/main" xmlns="" id="{8F7E3312-1533-4451-8332-87BD97FBDB70}"/>
              </a:ext>
            </a:extLst>
          </p:cNvPr>
          <p:cNvSpPr txBox="1"/>
          <p:nvPr/>
        </p:nvSpPr>
        <p:spPr>
          <a:xfrm>
            <a:off x="159899" y="808272"/>
            <a:ext cx="6944975" cy="3847207"/>
          </a:xfrm>
          <a:prstGeom prst="rect">
            <a:avLst/>
          </a:prstGeom>
          <a:noFill/>
        </p:spPr>
        <p:txBody>
          <a:bodyPr wrap="square" lIns="91440" tIns="45720" rIns="91440" bIns="45720" rtlCol="0" anchor="t">
            <a:spAutoFit/>
          </a:bodyPr>
          <a:lstStyle/>
          <a:p>
            <a:pPr algn="just"/>
            <a:r>
              <a:rPr lang="en-CA" dirty="0" smtClean="0">
                <a:cs typeface="Times New Roman" panose="02020603050405020304" pitchFamily="18" charset="0"/>
              </a:rPr>
              <a:t>•  Several </a:t>
            </a:r>
            <a:r>
              <a:rPr lang="en-CA" dirty="0">
                <a:cs typeface="Times New Roman" panose="02020603050405020304" pitchFamily="18" charset="0"/>
              </a:rPr>
              <a:t>variants of DTLs are considered using </a:t>
            </a:r>
            <a:r>
              <a:rPr lang="en-CA" b="1" dirty="0">
                <a:cs typeface="Times New Roman" panose="02020603050405020304" pitchFamily="18" charset="0"/>
              </a:rPr>
              <a:t>Alvarez</a:t>
            </a:r>
            <a:r>
              <a:rPr lang="en-CA" dirty="0">
                <a:cs typeface="Times New Roman" panose="02020603050405020304" pitchFamily="18" charset="0"/>
              </a:rPr>
              <a:t> or </a:t>
            </a:r>
            <a:r>
              <a:rPr lang="en-CA" b="1" dirty="0" smtClean="0">
                <a:cs typeface="Times New Roman" panose="02020603050405020304" pitchFamily="18" charset="0"/>
              </a:rPr>
              <a:t>H-  </a:t>
            </a:r>
          </a:p>
          <a:p>
            <a:pPr algn="just"/>
            <a:r>
              <a:rPr lang="en-CA" b="1" dirty="0">
                <a:cs typeface="Times New Roman" panose="02020603050405020304" pitchFamily="18" charset="0"/>
              </a:rPr>
              <a:t> </a:t>
            </a:r>
            <a:r>
              <a:rPr lang="en-CA" b="1" dirty="0" smtClean="0">
                <a:cs typeface="Times New Roman" panose="02020603050405020304" pitchFamily="18" charset="0"/>
              </a:rPr>
              <a:t>   mode</a:t>
            </a:r>
            <a:r>
              <a:rPr lang="en-CA" dirty="0" smtClean="0">
                <a:cs typeface="Times New Roman" panose="02020603050405020304" pitchFamily="18" charset="0"/>
              </a:rPr>
              <a:t> structures with </a:t>
            </a:r>
            <a:r>
              <a:rPr lang="en-CA" b="1" dirty="0" smtClean="0">
                <a:cs typeface="Times New Roman" panose="02020603050405020304" pitchFamily="18" charset="0"/>
              </a:rPr>
              <a:t>KONUS</a:t>
            </a:r>
            <a:r>
              <a:rPr lang="en-CA" dirty="0" smtClean="0">
                <a:cs typeface="Times New Roman" panose="02020603050405020304" pitchFamily="18" charset="0"/>
              </a:rPr>
              <a:t> or </a:t>
            </a:r>
            <a:r>
              <a:rPr lang="en-CA" b="1" dirty="0" smtClean="0">
                <a:cs typeface="Times New Roman" panose="02020603050405020304" pitchFamily="18" charset="0"/>
              </a:rPr>
              <a:t>APF</a:t>
            </a:r>
          </a:p>
          <a:p>
            <a:pPr algn="just"/>
            <a:endParaRPr lang="en-CA" dirty="0" smtClean="0">
              <a:cs typeface="Times New Roman" panose="02020603050405020304" pitchFamily="18" charset="0"/>
            </a:endParaRPr>
          </a:p>
          <a:p>
            <a:pPr algn="just"/>
            <a:r>
              <a:rPr lang="en-CA" dirty="0" smtClean="0">
                <a:cs typeface="Times New Roman" panose="02020603050405020304" pitchFamily="18" charset="0"/>
              </a:rPr>
              <a:t>•   Trace-3D used for rapid prototyping and matching</a:t>
            </a:r>
          </a:p>
          <a:p>
            <a:pPr marL="285750" indent="-285750" algn="just">
              <a:buFont typeface="Arial" panose="020B0604020202020204" pitchFamily="34" charset="0"/>
              <a:buChar char="•"/>
            </a:pPr>
            <a:r>
              <a:rPr lang="en-CA" dirty="0" smtClean="0">
                <a:ea typeface="Times New Roman" panose="02020603050405020304" pitchFamily="18" charset="0"/>
                <a:cs typeface="Times New Roman" panose="02020603050405020304" pitchFamily="18" charset="0"/>
              </a:rPr>
              <a:t>LANA and PARMILA used for Multi-particle </a:t>
            </a:r>
            <a:r>
              <a:rPr lang="en-CA" dirty="0">
                <a:ea typeface="Times New Roman" panose="02020603050405020304" pitchFamily="18" charset="0"/>
                <a:cs typeface="Times New Roman" panose="02020603050405020304" pitchFamily="18" charset="0"/>
              </a:rPr>
              <a:t>tracking </a:t>
            </a:r>
            <a:endParaRPr lang="en-CA" dirty="0" smtClean="0">
              <a:ea typeface="Times New Roman" panose="02020603050405020304" pitchFamily="18" charset="0"/>
              <a:cs typeface="Times New Roman" panose="02020603050405020304" pitchFamily="18" charset="0"/>
            </a:endParaRPr>
          </a:p>
          <a:p>
            <a:pPr algn="just"/>
            <a:endParaRPr lang="en-CA" dirty="0">
              <a:cs typeface="Times New Roman" panose="02020603050405020304" pitchFamily="18" charset="0"/>
            </a:endParaRPr>
          </a:p>
          <a:p>
            <a:pPr marL="285750" indent="-285750" algn="just">
              <a:buFont typeface="Arial" panose="020B0604020202020204" pitchFamily="34" charset="0"/>
              <a:buChar char="•"/>
            </a:pPr>
            <a:r>
              <a:rPr lang="en-CA" dirty="0" smtClean="0">
                <a:cs typeface="Times New Roman" panose="02020603050405020304" pitchFamily="18" charset="0"/>
              </a:rPr>
              <a:t>4Q </a:t>
            </a:r>
            <a:r>
              <a:rPr lang="en-CA" dirty="0">
                <a:cs typeface="Times New Roman" panose="02020603050405020304" pitchFamily="18" charset="0"/>
              </a:rPr>
              <a:t>MEBT with two-gap buncher is used to match the beam from the RFQ to the DTL – optics sections lengths shown </a:t>
            </a:r>
            <a:r>
              <a:rPr lang="en-CA" dirty="0" smtClean="0">
                <a:cs typeface="Times New Roman" panose="02020603050405020304" pitchFamily="18" charset="0"/>
              </a:rPr>
              <a:t>below</a:t>
            </a:r>
          </a:p>
          <a:p>
            <a:pPr marL="285750" indent="-285750" algn="just">
              <a:buFont typeface="Arial" panose="020B0604020202020204" pitchFamily="34" charset="0"/>
              <a:buChar char="•"/>
            </a:pPr>
            <a:endParaRPr lang="en-CA" dirty="0">
              <a:cs typeface="Times New Roman" panose="02020603050405020304" pitchFamily="18" charset="0"/>
            </a:endParaRPr>
          </a:p>
          <a:p>
            <a:pPr marL="285750" indent="-285750" algn="just">
              <a:spcBef>
                <a:spcPts val="600"/>
              </a:spcBef>
              <a:buFont typeface="Arial" panose="020B0604020202020204" pitchFamily="34" charset="0"/>
              <a:buChar char="•"/>
            </a:pPr>
            <a:r>
              <a:rPr lang="en-US" dirty="0" smtClean="0">
                <a:cs typeface="Times New Roman" panose="02020603050405020304" pitchFamily="18" charset="0"/>
              </a:rPr>
              <a:t>All </a:t>
            </a:r>
            <a:r>
              <a:rPr lang="en-US" dirty="0">
                <a:cs typeface="Times New Roman" panose="02020603050405020304" pitchFamily="18" charset="0"/>
              </a:rPr>
              <a:t>simulations assume a beam intensity of </a:t>
            </a:r>
            <a:r>
              <a:rPr lang="en-US" b="1" dirty="0">
                <a:cs typeface="Times New Roman" panose="02020603050405020304" pitchFamily="18" charset="0"/>
              </a:rPr>
              <a:t>20mA </a:t>
            </a:r>
          </a:p>
          <a:p>
            <a:pPr marL="285750" indent="-285750" algn="just">
              <a:spcBef>
                <a:spcPts val="600"/>
              </a:spcBef>
              <a:buFont typeface="Arial" panose="020B0604020202020204" pitchFamily="34" charset="0"/>
              <a:buChar char="•"/>
            </a:pPr>
            <a:r>
              <a:rPr lang="en-US" dirty="0" smtClean="0">
                <a:cs typeface="Times New Roman" panose="02020603050405020304" pitchFamily="18" charset="0"/>
              </a:rPr>
              <a:t>Nominal beam emittances for DTL study employ 5xRMS PARMTEQ values from 352.2 MHz RFQ simulation (see Table below)</a:t>
            </a:r>
            <a:endParaRPr lang="en-US" dirty="0">
              <a:cs typeface="Times New Roman" panose="02020603050405020304" pitchFamily="18" charset="0"/>
            </a:endParaRPr>
          </a:p>
        </p:txBody>
      </p:sp>
      <p:pic>
        <p:nvPicPr>
          <p:cNvPr id="7" name="Picture 4">
            <a:extLst>
              <a:ext uri="{FF2B5EF4-FFF2-40B4-BE49-F238E27FC236}">
                <a16:creationId xmlns:a16="http://schemas.microsoft.com/office/drawing/2014/main" xmlns="" id="{F81EB7AC-75C6-4D50-88F3-AE083EE890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27" t="9479" r="71584" b="45155"/>
          <a:stretch/>
        </p:blipFill>
        <p:spPr bwMode="auto">
          <a:xfrm>
            <a:off x="9829640" y="912461"/>
            <a:ext cx="236236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xmlns="" id="{70274772-3C36-4847-B013-1D6DE4695DCE}"/>
              </a:ext>
            </a:extLst>
          </p:cNvPr>
          <p:cNvSpPr txBox="1"/>
          <p:nvPr/>
        </p:nvSpPr>
        <p:spPr>
          <a:xfrm>
            <a:off x="9982200" y="4047571"/>
            <a:ext cx="1908464" cy="338554"/>
          </a:xfrm>
          <a:prstGeom prst="rect">
            <a:avLst/>
          </a:prstGeom>
          <a:noFill/>
        </p:spPr>
        <p:txBody>
          <a:bodyPr wrap="square" rtlCol="0">
            <a:spAutoFit/>
          </a:bodyPr>
          <a:lstStyle/>
          <a:p>
            <a:pPr algn="ctr"/>
            <a:r>
              <a:rPr lang="en-US" sz="1600" b="1" dirty="0">
                <a:cs typeface="Times New Roman" panose="02020603050405020304" pitchFamily="18" charset="0"/>
              </a:rPr>
              <a:t>Alvarez DTL</a:t>
            </a:r>
            <a:endParaRPr lang="en-CA" sz="1600" b="1" dirty="0">
              <a:cs typeface="Times New Roman" panose="02020603050405020304" pitchFamily="18" charset="0"/>
            </a:endParaRPr>
          </a:p>
        </p:txBody>
      </p:sp>
      <p:sp>
        <p:nvSpPr>
          <p:cNvPr id="12" name="TextBox 11">
            <a:extLst>
              <a:ext uri="{FF2B5EF4-FFF2-40B4-BE49-F238E27FC236}">
                <a16:creationId xmlns:a16="http://schemas.microsoft.com/office/drawing/2014/main" xmlns="" id="{D7B7C7DC-F1F0-4C92-AC04-0CF65C5A7F7E}"/>
              </a:ext>
            </a:extLst>
          </p:cNvPr>
          <p:cNvSpPr txBox="1"/>
          <p:nvPr/>
        </p:nvSpPr>
        <p:spPr>
          <a:xfrm>
            <a:off x="7102679" y="4009272"/>
            <a:ext cx="2726961" cy="338554"/>
          </a:xfrm>
          <a:prstGeom prst="rect">
            <a:avLst/>
          </a:prstGeom>
          <a:noFill/>
        </p:spPr>
        <p:txBody>
          <a:bodyPr wrap="square" rtlCol="0">
            <a:spAutoFit/>
          </a:bodyPr>
          <a:lstStyle/>
          <a:p>
            <a:pPr algn="ctr"/>
            <a:r>
              <a:rPr lang="en-US" sz="1600" b="1" dirty="0">
                <a:cs typeface="Times New Roman" panose="02020603050405020304" pitchFamily="18" charset="0"/>
              </a:rPr>
              <a:t>CH DTL-KONUS Structure</a:t>
            </a:r>
            <a:endParaRPr lang="en-CA" sz="1600" b="1" dirty="0">
              <a:cs typeface="Times New Roman" panose="02020603050405020304" pitchFamily="18" charset="0"/>
            </a:endParaRPr>
          </a:p>
        </p:txBody>
      </p:sp>
      <p:graphicFrame>
        <p:nvGraphicFramePr>
          <p:cNvPr id="13" name="Table 13">
            <a:extLst>
              <a:ext uri="{FF2B5EF4-FFF2-40B4-BE49-F238E27FC236}">
                <a16:creationId xmlns:a16="http://schemas.microsoft.com/office/drawing/2014/main" xmlns="" id="{1274FBFC-B93B-4680-AF27-D184084FC524}"/>
              </a:ext>
            </a:extLst>
          </p:cNvPr>
          <p:cNvGraphicFramePr>
            <a:graphicFrameLocks noGrp="1"/>
          </p:cNvGraphicFramePr>
          <p:nvPr>
            <p:extLst>
              <p:ext uri="{D42A27DB-BD31-4B8C-83A1-F6EECF244321}">
                <p14:modId xmlns:p14="http://schemas.microsoft.com/office/powerpoint/2010/main" val="3807275019"/>
              </p:ext>
            </p:extLst>
          </p:nvPr>
        </p:nvGraphicFramePr>
        <p:xfrm>
          <a:off x="7612411" y="4655479"/>
          <a:ext cx="3667498" cy="1698342"/>
        </p:xfrm>
        <a:graphic>
          <a:graphicData uri="http://schemas.openxmlformats.org/drawingml/2006/table">
            <a:tbl>
              <a:tblPr firstRow="1" bandRow="1">
                <a:tableStyleId>{FABFCF23-3B69-468F-B69F-88F6DE6A72F2}</a:tableStyleId>
              </a:tblPr>
              <a:tblGrid>
                <a:gridCol w="1833749">
                  <a:extLst>
                    <a:ext uri="{9D8B030D-6E8A-4147-A177-3AD203B41FA5}">
                      <a16:colId xmlns:a16="http://schemas.microsoft.com/office/drawing/2014/main" xmlns="" val="1996247529"/>
                    </a:ext>
                  </a:extLst>
                </a:gridCol>
                <a:gridCol w="1833749">
                  <a:extLst>
                    <a:ext uri="{9D8B030D-6E8A-4147-A177-3AD203B41FA5}">
                      <a16:colId xmlns:a16="http://schemas.microsoft.com/office/drawing/2014/main" xmlns="" val="2312818486"/>
                    </a:ext>
                  </a:extLst>
                </a:gridCol>
              </a:tblGrid>
              <a:tr h="420117">
                <a:tc>
                  <a:txBody>
                    <a:bodyPr/>
                    <a:lstStyle/>
                    <a:p>
                      <a:pPr algn="ctr"/>
                      <a:r>
                        <a:rPr lang="en-US" dirty="0">
                          <a:solidFill>
                            <a:schemeClr val="tx1"/>
                          </a:solidFill>
                        </a:rPr>
                        <a:t>Optical</a:t>
                      </a:r>
                      <a:endParaRPr lang="en-CA" dirty="0">
                        <a:solidFill>
                          <a:schemeClr val="tx1"/>
                        </a:solidFill>
                      </a:endParaRPr>
                    </a:p>
                  </a:txBody>
                  <a:tcPr/>
                </a:tc>
                <a:tc>
                  <a:txBody>
                    <a:bodyPr/>
                    <a:lstStyle/>
                    <a:p>
                      <a:pPr algn="ctr"/>
                      <a:r>
                        <a:rPr lang="en-US" dirty="0">
                          <a:solidFill>
                            <a:schemeClr val="tx1"/>
                          </a:solidFill>
                        </a:rPr>
                        <a:t>Length (cm)</a:t>
                      </a:r>
                      <a:endParaRPr lang="en-CA" dirty="0">
                        <a:solidFill>
                          <a:schemeClr val="tx1"/>
                        </a:solidFill>
                      </a:endParaRPr>
                    </a:p>
                  </a:txBody>
                  <a:tcPr/>
                </a:tc>
                <a:extLst>
                  <a:ext uri="{0D108BD9-81ED-4DB2-BD59-A6C34878D82A}">
                    <a16:rowId xmlns:a16="http://schemas.microsoft.com/office/drawing/2014/main" xmlns="" val="1051041737"/>
                  </a:ext>
                </a:extLst>
              </a:tr>
              <a:tr h="420117">
                <a:tc>
                  <a:txBody>
                    <a:bodyPr/>
                    <a:lstStyle/>
                    <a:p>
                      <a:pPr algn="ctr"/>
                      <a:r>
                        <a:rPr lang="en-US" dirty="0"/>
                        <a:t>4Q MEBT</a:t>
                      </a:r>
                      <a:endParaRPr lang="en-CA" dirty="0">
                        <a:solidFill>
                          <a:schemeClr val="tx1"/>
                        </a:solidFill>
                      </a:endParaRPr>
                    </a:p>
                  </a:txBody>
                  <a:tcPr/>
                </a:tc>
                <a:tc>
                  <a:txBody>
                    <a:bodyPr/>
                    <a:lstStyle/>
                    <a:p>
                      <a:pPr algn="ctr"/>
                      <a:r>
                        <a:rPr lang="en-US" dirty="0"/>
                        <a:t>84</a:t>
                      </a:r>
                      <a:endParaRPr lang="en-CA" dirty="0">
                        <a:solidFill>
                          <a:schemeClr val="tx1"/>
                        </a:solidFill>
                      </a:endParaRPr>
                    </a:p>
                  </a:txBody>
                  <a:tcPr/>
                </a:tc>
                <a:extLst>
                  <a:ext uri="{0D108BD9-81ED-4DB2-BD59-A6C34878D82A}">
                    <a16:rowId xmlns:a16="http://schemas.microsoft.com/office/drawing/2014/main" xmlns="" val="4244767977"/>
                  </a:ext>
                </a:extLst>
              </a:tr>
              <a:tr h="443746">
                <a:tc>
                  <a:txBody>
                    <a:bodyPr/>
                    <a:lstStyle/>
                    <a:p>
                      <a:pPr algn="ctr"/>
                      <a:r>
                        <a:rPr lang="en-US" dirty="0"/>
                        <a:t>3Q Triplet</a:t>
                      </a:r>
                      <a:endParaRPr lang="en-CA" dirty="0">
                        <a:solidFill>
                          <a:schemeClr val="tx1"/>
                        </a:solidFill>
                      </a:endParaRPr>
                    </a:p>
                  </a:txBody>
                  <a:tcPr/>
                </a:tc>
                <a:tc>
                  <a:txBody>
                    <a:bodyPr/>
                    <a:lstStyle/>
                    <a:p>
                      <a:pPr algn="ctr"/>
                      <a:r>
                        <a:rPr lang="en-US" dirty="0"/>
                        <a:t>37</a:t>
                      </a:r>
                      <a:endParaRPr lang="en-CA" dirty="0">
                        <a:solidFill>
                          <a:schemeClr val="tx1"/>
                        </a:solidFill>
                      </a:endParaRPr>
                    </a:p>
                  </a:txBody>
                  <a:tcPr/>
                </a:tc>
                <a:extLst>
                  <a:ext uri="{0D108BD9-81ED-4DB2-BD59-A6C34878D82A}">
                    <a16:rowId xmlns:a16="http://schemas.microsoft.com/office/drawing/2014/main" xmlns="" val="3897259433"/>
                  </a:ext>
                </a:extLst>
              </a:tr>
              <a:tr h="414362">
                <a:tc>
                  <a:txBody>
                    <a:bodyPr/>
                    <a:lstStyle/>
                    <a:p>
                      <a:pPr algn="ctr"/>
                      <a:r>
                        <a:rPr lang="en-US" dirty="0"/>
                        <a:t>2Q Doublet</a:t>
                      </a:r>
                      <a:endParaRPr lang="en-CA" dirty="0">
                        <a:solidFill>
                          <a:schemeClr val="tx1"/>
                        </a:solidFill>
                      </a:endParaRPr>
                    </a:p>
                  </a:txBody>
                  <a:tcPr/>
                </a:tc>
                <a:tc>
                  <a:txBody>
                    <a:bodyPr/>
                    <a:lstStyle/>
                    <a:p>
                      <a:pPr algn="ctr"/>
                      <a:r>
                        <a:rPr lang="en-US" dirty="0"/>
                        <a:t>24</a:t>
                      </a:r>
                      <a:endParaRPr lang="en-CA" dirty="0">
                        <a:solidFill>
                          <a:schemeClr val="tx1"/>
                        </a:solidFill>
                      </a:endParaRPr>
                    </a:p>
                  </a:txBody>
                  <a:tcPr/>
                </a:tc>
                <a:extLst>
                  <a:ext uri="{0D108BD9-81ED-4DB2-BD59-A6C34878D82A}">
                    <a16:rowId xmlns:a16="http://schemas.microsoft.com/office/drawing/2014/main" xmlns="" val="4029821818"/>
                  </a:ext>
                </a:extLst>
              </a:tr>
            </a:tbl>
          </a:graphicData>
        </a:graphic>
      </p:graphicFrame>
      <p:pic>
        <p:nvPicPr>
          <p:cNvPr id="4" name="Picture 3">
            <a:extLst>
              <a:ext uri="{FF2B5EF4-FFF2-40B4-BE49-F238E27FC236}">
                <a16:creationId xmlns:a16="http://schemas.microsoft.com/office/drawing/2014/main" xmlns="" id="{944741DA-909D-3557-AA3A-14E3C2FC6B12}"/>
              </a:ext>
            </a:extLst>
          </p:cNvPr>
          <p:cNvPicPr>
            <a:picLocks noChangeAspect="1"/>
          </p:cNvPicPr>
          <p:nvPr/>
        </p:nvPicPr>
        <p:blipFill>
          <a:blip r:embed="rId4"/>
          <a:stretch>
            <a:fillRect/>
          </a:stretch>
        </p:blipFill>
        <p:spPr>
          <a:xfrm>
            <a:off x="7134747" y="916896"/>
            <a:ext cx="2634647" cy="3161576"/>
          </a:xfrm>
          <a:prstGeom prst="rect">
            <a:avLst/>
          </a:prstGeom>
        </p:spPr>
      </p:pic>
      <p:sp>
        <p:nvSpPr>
          <p:cNvPr id="8" name="Slide Number Placeholder 7"/>
          <p:cNvSpPr>
            <a:spLocks noGrp="1"/>
          </p:cNvSpPr>
          <p:nvPr>
            <p:ph type="sldNum" sz="quarter" idx="12"/>
          </p:nvPr>
        </p:nvSpPr>
        <p:spPr>
          <a:xfrm>
            <a:off x="10761695" y="6454975"/>
            <a:ext cx="1312025" cy="365125"/>
          </a:xfrm>
        </p:spPr>
        <p:txBody>
          <a:bodyPr/>
          <a:lstStyle/>
          <a:p>
            <a:fld id="{E47BC17E-C2C3-47FD-B0E5-CFA42695A56D}" type="slidenum">
              <a:rPr lang="en-US" smtClean="0"/>
              <a:pPr/>
              <a:t>6</a:t>
            </a:fld>
            <a:endParaRPr lang="en-US" dirty="0"/>
          </a:p>
        </p:txBody>
      </p:sp>
      <p:sp>
        <p:nvSpPr>
          <p:cNvPr id="15"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347355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4225FA-8A39-455F-A954-F2A2660047A8}"/>
              </a:ext>
            </a:extLst>
          </p:cNvPr>
          <p:cNvSpPr>
            <a:spLocks noGrp="1"/>
          </p:cNvSpPr>
          <p:nvPr>
            <p:ph type="title"/>
          </p:nvPr>
        </p:nvSpPr>
        <p:spPr>
          <a:xfrm>
            <a:off x="257147" y="208009"/>
            <a:ext cx="10515600" cy="783191"/>
          </a:xfrm>
        </p:spPr>
        <p:txBody>
          <a:bodyPr/>
          <a:lstStyle/>
          <a:p>
            <a:r>
              <a:rPr lang="en-US" sz="2400" b="1" dirty="0" smtClean="0">
                <a:solidFill>
                  <a:srgbClr val="00B0F0"/>
                </a:solidFill>
                <a:latin typeface="+mn-lt"/>
              </a:rPr>
              <a:t>MEBT section:</a:t>
            </a:r>
            <a:endParaRPr lang="en-CA" sz="2400" b="1" dirty="0">
              <a:solidFill>
                <a:srgbClr val="00B0F0"/>
              </a:solidFill>
              <a:latin typeface="+mn-lt"/>
            </a:endParaRPr>
          </a:p>
        </p:txBody>
      </p:sp>
      <p:sp>
        <p:nvSpPr>
          <p:cNvPr id="3" name="TextBox 2">
            <a:extLst>
              <a:ext uri="{FF2B5EF4-FFF2-40B4-BE49-F238E27FC236}">
                <a16:creationId xmlns:a16="http://schemas.microsoft.com/office/drawing/2014/main" xmlns="" id="{41A565D1-DD28-4FBF-A3D5-AF4EDD442D85}"/>
              </a:ext>
            </a:extLst>
          </p:cNvPr>
          <p:cNvSpPr txBox="1"/>
          <p:nvPr/>
        </p:nvSpPr>
        <p:spPr>
          <a:xfrm>
            <a:off x="209905" y="1102645"/>
            <a:ext cx="5442824" cy="218521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All variants (except 1) use a common 4 quadrupole (4Q) MEBT with a two-gap buncher at </a:t>
            </a:r>
            <a:r>
              <a:rPr lang="en-US" dirty="0" smtClean="0"/>
              <a:t>352.2 MHz </a:t>
            </a:r>
            <a:endParaRPr lang="en-US" dirty="0"/>
          </a:p>
          <a:p>
            <a:pPr marL="285750" indent="-285750">
              <a:spcBef>
                <a:spcPts val="600"/>
              </a:spcBef>
              <a:buFont typeface="Arial" panose="020B0604020202020204" pitchFamily="34" charset="0"/>
              <a:buChar char="•"/>
            </a:pPr>
            <a:r>
              <a:rPr lang="en-US" dirty="0"/>
              <a:t>The buncher is either placed between Q1 and Q2 or between Q2 and Q3 depending on the matching required</a:t>
            </a:r>
          </a:p>
          <a:p>
            <a:pPr marL="285750" indent="-285750">
              <a:spcBef>
                <a:spcPts val="600"/>
              </a:spcBef>
              <a:buFont typeface="Arial" panose="020B0604020202020204" pitchFamily="34" charset="0"/>
              <a:buChar char="•"/>
            </a:pPr>
            <a:r>
              <a:rPr lang="en-US" dirty="0"/>
              <a:t>The MEBT is 84 cm long</a:t>
            </a:r>
            <a:endParaRPr lang="en-CA" dirty="0"/>
          </a:p>
        </p:txBody>
      </p:sp>
      <p:grpSp>
        <p:nvGrpSpPr>
          <p:cNvPr id="32" name="Group 31">
            <a:extLst>
              <a:ext uri="{FF2B5EF4-FFF2-40B4-BE49-F238E27FC236}">
                <a16:creationId xmlns:a16="http://schemas.microsoft.com/office/drawing/2014/main" xmlns="" id="{8834D7EC-70EF-8EDD-111E-7A09475CA679}"/>
              </a:ext>
            </a:extLst>
          </p:cNvPr>
          <p:cNvGrpSpPr/>
          <p:nvPr/>
        </p:nvGrpSpPr>
        <p:grpSpPr>
          <a:xfrm>
            <a:off x="6095999" y="805549"/>
            <a:ext cx="5622627" cy="4934728"/>
            <a:chOff x="6095999" y="805549"/>
            <a:chExt cx="5622627" cy="4934728"/>
          </a:xfrm>
        </p:grpSpPr>
        <p:pic>
          <p:nvPicPr>
            <p:cNvPr id="4" name="Picture 3">
              <a:extLst>
                <a:ext uri="{FF2B5EF4-FFF2-40B4-BE49-F238E27FC236}">
                  <a16:creationId xmlns:a16="http://schemas.microsoft.com/office/drawing/2014/main" xmlns="" id="{071805AD-0951-4B29-A73C-E180B1E52AD9}"/>
                </a:ext>
              </a:extLst>
            </p:cNvPr>
            <p:cNvPicPr>
              <a:picLocks noChangeAspect="1"/>
            </p:cNvPicPr>
            <p:nvPr/>
          </p:nvPicPr>
          <p:blipFill rotWithShape="1">
            <a:blip r:embed="rId3"/>
            <a:srcRect t="16149" b="42200"/>
            <a:stretch/>
          </p:blipFill>
          <p:spPr>
            <a:xfrm>
              <a:off x="6095999" y="805549"/>
              <a:ext cx="5622627" cy="1938246"/>
            </a:xfrm>
            <a:prstGeom prst="rect">
              <a:avLst/>
            </a:prstGeom>
          </p:spPr>
        </p:pic>
        <p:pic>
          <p:nvPicPr>
            <p:cNvPr id="5" name="Picture 4">
              <a:extLst>
                <a:ext uri="{FF2B5EF4-FFF2-40B4-BE49-F238E27FC236}">
                  <a16:creationId xmlns:a16="http://schemas.microsoft.com/office/drawing/2014/main" xmlns="" id="{36E14E84-731E-47F1-A65B-E5B1A0A5F8CD}"/>
                </a:ext>
              </a:extLst>
            </p:cNvPr>
            <p:cNvPicPr>
              <a:picLocks noChangeAspect="1"/>
            </p:cNvPicPr>
            <p:nvPr/>
          </p:nvPicPr>
          <p:blipFill rotWithShape="1">
            <a:blip r:embed="rId4"/>
            <a:srcRect t="15736" b="26191"/>
            <a:stretch/>
          </p:blipFill>
          <p:spPr>
            <a:xfrm>
              <a:off x="6095999" y="3035300"/>
              <a:ext cx="5622627" cy="2704977"/>
            </a:xfrm>
            <a:prstGeom prst="rect">
              <a:avLst/>
            </a:prstGeom>
          </p:spPr>
        </p:pic>
        <p:sp>
          <p:nvSpPr>
            <p:cNvPr id="6" name="TextBox 5">
              <a:extLst>
                <a:ext uri="{FF2B5EF4-FFF2-40B4-BE49-F238E27FC236}">
                  <a16:creationId xmlns:a16="http://schemas.microsoft.com/office/drawing/2014/main" xmlns="" id="{7045B1B9-2F84-4250-8349-733719A94C38}"/>
                </a:ext>
              </a:extLst>
            </p:cNvPr>
            <p:cNvSpPr txBox="1"/>
            <p:nvPr/>
          </p:nvSpPr>
          <p:spPr>
            <a:xfrm>
              <a:off x="6095999" y="805549"/>
              <a:ext cx="2454443" cy="369332"/>
            </a:xfrm>
            <a:prstGeom prst="rect">
              <a:avLst/>
            </a:prstGeom>
            <a:noFill/>
          </p:spPr>
          <p:txBody>
            <a:bodyPr wrap="square" rtlCol="0">
              <a:spAutoFit/>
            </a:bodyPr>
            <a:lstStyle/>
            <a:p>
              <a:r>
                <a:rPr lang="en-US" b="1" dirty="0"/>
                <a:t>RFQ exit</a:t>
              </a:r>
              <a:endParaRPr lang="en-CA" b="1" dirty="0"/>
            </a:p>
          </p:txBody>
        </p:sp>
        <p:sp>
          <p:nvSpPr>
            <p:cNvPr id="7" name="TextBox 6">
              <a:extLst>
                <a:ext uri="{FF2B5EF4-FFF2-40B4-BE49-F238E27FC236}">
                  <a16:creationId xmlns:a16="http://schemas.microsoft.com/office/drawing/2014/main" xmlns="" id="{227EDAB1-2879-4A9F-AEE3-C82CDACDA3EF}"/>
                </a:ext>
              </a:extLst>
            </p:cNvPr>
            <p:cNvSpPr txBox="1"/>
            <p:nvPr/>
          </p:nvSpPr>
          <p:spPr>
            <a:xfrm>
              <a:off x="6095999" y="3051268"/>
              <a:ext cx="2454443" cy="369332"/>
            </a:xfrm>
            <a:prstGeom prst="rect">
              <a:avLst/>
            </a:prstGeom>
            <a:noFill/>
          </p:spPr>
          <p:txBody>
            <a:bodyPr wrap="square" rtlCol="0">
              <a:spAutoFit/>
            </a:bodyPr>
            <a:lstStyle/>
            <a:p>
              <a:r>
                <a:rPr lang="en-US" b="1" dirty="0"/>
                <a:t>DTL Entrance</a:t>
              </a:r>
              <a:endParaRPr lang="en-CA" b="1" dirty="0"/>
            </a:p>
          </p:txBody>
        </p:sp>
      </p:grpSp>
      <p:grpSp>
        <p:nvGrpSpPr>
          <p:cNvPr id="26" name="Group 25">
            <a:extLst>
              <a:ext uri="{FF2B5EF4-FFF2-40B4-BE49-F238E27FC236}">
                <a16:creationId xmlns:a16="http://schemas.microsoft.com/office/drawing/2014/main" xmlns="" id="{A2359E85-9CF8-98B7-8C24-3BB2AC21A2F1}"/>
              </a:ext>
            </a:extLst>
          </p:cNvPr>
          <p:cNvGrpSpPr/>
          <p:nvPr/>
        </p:nvGrpSpPr>
        <p:grpSpPr>
          <a:xfrm>
            <a:off x="473374" y="4414734"/>
            <a:ext cx="4652040" cy="1441858"/>
            <a:chOff x="473374" y="4414734"/>
            <a:chExt cx="4652040" cy="1441858"/>
          </a:xfrm>
        </p:grpSpPr>
        <p:grpSp>
          <p:nvGrpSpPr>
            <p:cNvPr id="15" name="Group 14">
              <a:extLst>
                <a:ext uri="{FF2B5EF4-FFF2-40B4-BE49-F238E27FC236}">
                  <a16:creationId xmlns:a16="http://schemas.microsoft.com/office/drawing/2014/main" xmlns="" id="{3FDE7DEC-7BFA-4C58-AD3B-D5589229C2C0}"/>
                </a:ext>
              </a:extLst>
            </p:cNvPr>
            <p:cNvGrpSpPr/>
            <p:nvPr/>
          </p:nvGrpSpPr>
          <p:grpSpPr>
            <a:xfrm>
              <a:off x="473374" y="4875675"/>
              <a:ext cx="4563140" cy="736480"/>
              <a:chOff x="5078820" y="5486397"/>
              <a:chExt cx="7658848" cy="736480"/>
            </a:xfrm>
          </p:grpSpPr>
          <p:sp>
            <p:nvSpPr>
              <p:cNvPr id="8" name="Rectangle 7">
                <a:extLst>
                  <a:ext uri="{FF2B5EF4-FFF2-40B4-BE49-F238E27FC236}">
                    <a16:creationId xmlns:a16="http://schemas.microsoft.com/office/drawing/2014/main" xmlns="" id="{853AB984-32E6-4DCF-AF2B-FD0E516FE0D5}"/>
                  </a:ext>
                </a:extLst>
              </p:cNvPr>
              <p:cNvSpPr/>
              <p:nvPr/>
            </p:nvSpPr>
            <p:spPr>
              <a:xfrm>
                <a:off x="7113181" y="5486400"/>
                <a:ext cx="531628" cy="73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xmlns="" id="{2DEB9198-2B00-4A3C-8C66-2868AF0D88F7}"/>
                  </a:ext>
                </a:extLst>
              </p:cNvPr>
              <p:cNvSpPr/>
              <p:nvPr/>
            </p:nvSpPr>
            <p:spPr>
              <a:xfrm>
                <a:off x="8040080" y="5486399"/>
                <a:ext cx="531628" cy="73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xmlns="" id="{5134C562-3EDB-470C-87AD-5BCC6402422B}"/>
                  </a:ext>
                </a:extLst>
              </p:cNvPr>
              <p:cNvSpPr/>
              <p:nvPr/>
            </p:nvSpPr>
            <p:spPr>
              <a:xfrm>
                <a:off x="9397318" y="5486399"/>
                <a:ext cx="531628" cy="73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xmlns="" id="{262652A3-1EB5-4116-9046-0C3A13F25950}"/>
                  </a:ext>
                </a:extLst>
              </p:cNvPr>
              <p:cNvSpPr/>
              <p:nvPr/>
            </p:nvSpPr>
            <p:spPr>
              <a:xfrm>
                <a:off x="10314891" y="5486399"/>
                <a:ext cx="531628" cy="7364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xmlns="" id="{FA81855C-ED24-4BF2-BC52-5B0F88BD08B1}"/>
                  </a:ext>
                </a:extLst>
              </p:cNvPr>
              <p:cNvSpPr/>
              <p:nvPr/>
            </p:nvSpPr>
            <p:spPr>
              <a:xfrm>
                <a:off x="5078820" y="5486398"/>
                <a:ext cx="1017179" cy="7364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xmlns="" id="{3CDDF779-8812-470D-AC08-634B57CB1962}"/>
                  </a:ext>
                </a:extLst>
              </p:cNvPr>
              <p:cNvSpPr/>
              <p:nvPr/>
            </p:nvSpPr>
            <p:spPr>
              <a:xfrm>
                <a:off x="11720489" y="5486398"/>
                <a:ext cx="1017179" cy="7364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xmlns="" id="{7F0D326D-BE95-4DB2-98D6-0424858DA127}"/>
                  </a:ext>
                </a:extLst>
              </p:cNvPr>
              <p:cNvSpPr/>
              <p:nvPr/>
            </p:nvSpPr>
            <p:spPr>
              <a:xfrm>
                <a:off x="8761228" y="5486397"/>
                <a:ext cx="435935" cy="73647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6" name="TextBox 15">
              <a:extLst>
                <a:ext uri="{FF2B5EF4-FFF2-40B4-BE49-F238E27FC236}">
                  <a16:creationId xmlns:a16="http://schemas.microsoft.com/office/drawing/2014/main" xmlns="" id="{DB91704D-1815-4398-AEF3-6500D7161D07}"/>
                </a:ext>
              </a:extLst>
            </p:cNvPr>
            <p:cNvSpPr txBox="1"/>
            <p:nvPr/>
          </p:nvSpPr>
          <p:spPr>
            <a:xfrm>
              <a:off x="503889" y="5059247"/>
              <a:ext cx="731728" cy="369332"/>
            </a:xfrm>
            <a:prstGeom prst="rect">
              <a:avLst/>
            </a:prstGeom>
            <a:noFill/>
          </p:spPr>
          <p:txBody>
            <a:bodyPr wrap="square" rtlCol="0">
              <a:spAutoFit/>
            </a:bodyPr>
            <a:lstStyle/>
            <a:p>
              <a:r>
                <a:rPr lang="en-US" dirty="0"/>
                <a:t>RFQ</a:t>
              </a:r>
              <a:endParaRPr lang="en-CA" dirty="0"/>
            </a:p>
          </p:txBody>
        </p:sp>
        <p:sp>
          <p:nvSpPr>
            <p:cNvPr id="17" name="TextBox 16">
              <a:extLst>
                <a:ext uri="{FF2B5EF4-FFF2-40B4-BE49-F238E27FC236}">
                  <a16:creationId xmlns:a16="http://schemas.microsoft.com/office/drawing/2014/main" xmlns="" id="{AD686F12-F009-4AEE-B040-E874B4932C81}"/>
                </a:ext>
              </a:extLst>
            </p:cNvPr>
            <p:cNvSpPr txBox="1"/>
            <p:nvPr/>
          </p:nvSpPr>
          <p:spPr>
            <a:xfrm>
              <a:off x="4382546" y="5059247"/>
              <a:ext cx="731728" cy="369332"/>
            </a:xfrm>
            <a:prstGeom prst="rect">
              <a:avLst/>
            </a:prstGeom>
            <a:noFill/>
          </p:spPr>
          <p:txBody>
            <a:bodyPr wrap="square" rtlCol="0">
              <a:spAutoFit/>
            </a:bodyPr>
            <a:lstStyle/>
            <a:p>
              <a:pPr algn="ctr"/>
              <a:r>
                <a:rPr lang="en-US" dirty="0"/>
                <a:t>DTL</a:t>
              </a:r>
              <a:endParaRPr lang="en-CA" dirty="0"/>
            </a:p>
          </p:txBody>
        </p:sp>
        <p:sp>
          <p:nvSpPr>
            <p:cNvPr id="18" name="TextBox 17">
              <a:extLst>
                <a:ext uri="{FF2B5EF4-FFF2-40B4-BE49-F238E27FC236}">
                  <a16:creationId xmlns:a16="http://schemas.microsoft.com/office/drawing/2014/main" xmlns="" id="{7F776A64-2EA9-4B4F-A798-CCB86CF7F1EC}"/>
                </a:ext>
              </a:extLst>
            </p:cNvPr>
            <p:cNvSpPr txBox="1"/>
            <p:nvPr/>
          </p:nvSpPr>
          <p:spPr>
            <a:xfrm>
              <a:off x="1475563" y="5059247"/>
              <a:ext cx="731728" cy="369332"/>
            </a:xfrm>
            <a:prstGeom prst="rect">
              <a:avLst/>
            </a:prstGeom>
            <a:noFill/>
          </p:spPr>
          <p:txBody>
            <a:bodyPr wrap="square" rtlCol="0">
              <a:spAutoFit/>
            </a:bodyPr>
            <a:lstStyle/>
            <a:p>
              <a:pPr algn="ctr"/>
              <a:r>
                <a:rPr lang="en-US" dirty="0"/>
                <a:t>Q</a:t>
              </a:r>
              <a:endParaRPr lang="en-CA" dirty="0"/>
            </a:p>
          </p:txBody>
        </p:sp>
        <p:sp>
          <p:nvSpPr>
            <p:cNvPr id="19" name="TextBox 18">
              <a:extLst>
                <a:ext uri="{FF2B5EF4-FFF2-40B4-BE49-F238E27FC236}">
                  <a16:creationId xmlns:a16="http://schemas.microsoft.com/office/drawing/2014/main" xmlns="" id="{5F027625-3EE0-44C8-8E4A-EAEBB56D1AF1}"/>
                </a:ext>
              </a:extLst>
            </p:cNvPr>
            <p:cNvSpPr txBox="1"/>
            <p:nvPr/>
          </p:nvSpPr>
          <p:spPr>
            <a:xfrm>
              <a:off x="2022160" y="5059247"/>
              <a:ext cx="731728" cy="369332"/>
            </a:xfrm>
            <a:prstGeom prst="rect">
              <a:avLst/>
            </a:prstGeom>
            <a:noFill/>
          </p:spPr>
          <p:txBody>
            <a:bodyPr wrap="square" rtlCol="0">
              <a:spAutoFit/>
            </a:bodyPr>
            <a:lstStyle/>
            <a:p>
              <a:pPr algn="ctr"/>
              <a:r>
                <a:rPr lang="en-US" dirty="0"/>
                <a:t>Q</a:t>
              </a:r>
              <a:endParaRPr lang="en-CA" dirty="0"/>
            </a:p>
          </p:txBody>
        </p:sp>
        <p:sp>
          <p:nvSpPr>
            <p:cNvPr id="20" name="TextBox 19">
              <a:extLst>
                <a:ext uri="{FF2B5EF4-FFF2-40B4-BE49-F238E27FC236}">
                  <a16:creationId xmlns:a16="http://schemas.microsoft.com/office/drawing/2014/main" xmlns="" id="{AC744B14-4ABC-40C4-A4D1-F41D39D6ED49}"/>
                </a:ext>
              </a:extLst>
            </p:cNvPr>
            <p:cNvSpPr txBox="1"/>
            <p:nvPr/>
          </p:nvSpPr>
          <p:spPr>
            <a:xfrm>
              <a:off x="2845756" y="5059247"/>
              <a:ext cx="731728" cy="369332"/>
            </a:xfrm>
            <a:prstGeom prst="rect">
              <a:avLst/>
            </a:prstGeom>
            <a:noFill/>
          </p:spPr>
          <p:txBody>
            <a:bodyPr wrap="square" rtlCol="0">
              <a:spAutoFit/>
            </a:bodyPr>
            <a:lstStyle/>
            <a:p>
              <a:pPr algn="ctr"/>
              <a:r>
                <a:rPr lang="en-US" dirty="0"/>
                <a:t>Q</a:t>
              </a:r>
              <a:endParaRPr lang="en-CA" dirty="0"/>
            </a:p>
          </p:txBody>
        </p:sp>
        <p:sp>
          <p:nvSpPr>
            <p:cNvPr id="21" name="TextBox 20">
              <a:extLst>
                <a:ext uri="{FF2B5EF4-FFF2-40B4-BE49-F238E27FC236}">
                  <a16:creationId xmlns:a16="http://schemas.microsoft.com/office/drawing/2014/main" xmlns="" id="{EEBDDEF1-F5CB-4202-804F-B911BFF9D530}"/>
                </a:ext>
              </a:extLst>
            </p:cNvPr>
            <p:cNvSpPr txBox="1"/>
            <p:nvPr/>
          </p:nvSpPr>
          <p:spPr>
            <a:xfrm>
              <a:off x="3399860" y="5059247"/>
              <a:ext cx="731728" cy="369332"/>
            </a:xfrm>
            <a:prstGeom prst="rect">
              <a:avLst/>
            </a:prstGeom>
            <a:noFill/>
          </p:spPr>
          <p:txBody>
            <a:bodyPr wrap="square" rtlCol="0">
              <a:spAutoFit/>
            </a:bodyPr>
            <a:lstStyle/>
            <a:p>
              <a:pPr algn="ctr"/>
              <a:r>
                <a:rPr lang="en-US" dirty="0"/>
                <a:t>Q</a:t>
              </a:r>
              <a:endParaRPr lang="en-CA" dirty="0"/>
            </a:p>
          </p:txBody>
        </p:sp>
        <p:sp>
          <p:nvSpPr>
            <p:cNvPr id="22" name="TextBox 21">
              <a:extLst>
                <a:ext uri="{FF2B5EF4-FFF2-40B4-BE49-F238E27FC236}">
                  <a16:creationId xmlns:a16="http://schemas.microsoft.com/office/drawing/2014/main" xmlns="" id="{15751CCE-5679-4919-BFEE-6253A62A16EA}"/>
                </a:ext>
              </a:extLst>
            </p:cNvPr>
            <p:cNvSpPr txBox="1"/>
            <p:nvPr/>
          </p:nvSpPr>
          <p:spPr>
            <a:xfrm>
              <a:off x="2424961" y="5059247"/>
              <a:ext cx="731728" cy="369332"/>
            </a:xfrm>
            <a:prstGeom prst="rect">
              <a:avLst/>
            </a:prstGeom>
            <a:noFill/>
          </p:spPr>
          <p:txBody>
            <a:bodyPr wrap="square" rtlCol="0">
              <a:spAutoFit/>
            </a:bodyPr>
            <a:lstStyle/>
            <a:p>
              <a:pPr algn="ctr"/>
              <a:r>
                <a:rPr lang="en-US" dirty="0"/>
                <a:t>B</a:t>
              </a:r>
              <a:endParaRPr lang="en-CA" dirty="0"/>
            </a:p>
          </p:txBody>
        </p:sp>
        <p:sp>
          <p:nvSpPr>
            <p:cNvPr id="23" name="Rectangle 22">
              <a:extLst>
                <a:ext uri="{FF2B5EF4-FFF2-40B4-BE49-F238E27FC236}">
                  <a16:creationId xmlns:a16="http://schemas.microsoft.com/office/drawing/2014/main" xmlns="" id="{837F4D7B-D5F6-40CA-B256-B07027513E3A}"/>
                </a:ext>
              </a:extLst>
            </p:cNvPr>
            <p:cNvSpPr/>
            <p:nvPr/>
          </p:nvSpPr>
          <p:spPr>
            <a:xfrm>
              <a:off x="1079409" y="4875675"/>
              <a:ext cx="248076" cy="736477"/>
            </a:xfrm>
            <a:prstGeom prst="rect">
              <a:avLst/>
            </a:prstGeom>
            <a:solidFill>
              <a:srgbClr val="FF000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Rectangle 23">
              <a:extLst>
                <a:ext uri="{FF2B5EF4-FFF2-40B4-BE49-F238E27FC236}">
                  <a16:creationId xmlns:a16="http://schemas.microsoft.com/office/drawing/2014/main" xmlns="" id="{79723694-A5CF-4D3D-98C5-6B2B7B0181C3}"/>
                </a:ext>
              </a:extLst>
            </p:cNvPr>
            <p:cNvSpPr/>
            <p:nvPr/>
          </p:nvSpPr>
          <p:spPr>
            <a:xfrm>
              <a:off x="4266949" y="4878918"/>
              <a:ext cx="160648" cy="736477"/>
            </a:xfrm>
            <a:prstGeom prst="rect">
              <a:avLst/>
            </a:prstGeom>
            <a:solidFill>
              <a:srgbClr val="FF0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xmlns="" id="{4CFDEE6B-426D-4EFA-B7D1-68EF1A417B7D}"/>
                </a:ext>
              </a:extLst>
            </p:cNvPr>
            <p:cNvSpPr txBox="1"/>
            <p:nvPr/>
          </p:nvSpPr>
          <p:spPr>
            <a:xfrm>
              <a:off x="1312455" y="5579594"/>
              <a:ext cx="3812959" cy="276998"/>
            </a:xfrm>
            <a:prstGeom prst="rect">
              <a:avLst/>
            </a:prstGeom>
            <a:noFill/>
          </p:spPr>
          <p:txBody>
            <a:bodyPr wrap="square" rtlCol="0">
              <a:spAutoFit/>
            </a:bodyPr>
            <a:lstStyle/>
            <a:p>
              <a:r>
                <a:rPr lang="en-US" sz="1200" dirty="0"/>
                <a:t>15     8     6    8      12      8      6    8     13</a:t>
              </a:r>
              <a:endParaRPr lang="en-CA" sz="1200" dirty="0"/>
            </a:p>
          </p:txBody>
        </p:sp>
        <p:cxnSp>
          <p:nvCxnSpPr>
            <p:cNvPr id="27" name="Straight Arrow Connector 26">
              <a:extLst>
                <a:ext uri="{FF2B5EF4-FFF2-40B4-BE49-F238E27FC236}">
                  <a16:creationId xmlns:a16="http://schemas.microsoft.com/office/drawing/2014/main" xmlns="" id="{C49BC195-FF81-43B4-9554-22240B70416D}"/>
                </a:ext>
              </a:extLst>
            </p:cNvPr>
            <p:cNvCxnSpPr>
              <a:cxnSpLocks/>
            </p:cNvCxnSpPr>
            <p:nvPr/>
          </p:nvCxnSpPr>
          <p:spPr>
            <a:xfrm>
              <a:off x="1079409" y="4677144"/>
              <a:ext cx="3348188"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xmlns="" id="{950BA284-8F24-4AD3-B04D-C984009F56E4}"/>
                </a:ext>
              </a:extLst>
            </p:cNvPr>
            <p:cNvSpPr txBox="1"/>
            <p:nvPr/>
          </p:nvSpPr>
          <p:spPr>
            <a:xfrm>
              <a:off x="2424961" y="4414734"/>
              <a:ext cx="820825" cy="369332"/>
            </a:xfrm>
            <a:prstGeom prst="rect">
              <a:avLst/>
            </a:prstGeom>
            <a:noFill/>
          </p:spPr>
          <p:txBody>
            <a:bodyPr wrap="square" rtlCol="0">
              <a:spAutoFit/>
            </a:bodyPr>
            <a:lstStyle/>
            <a:p>
              <a:r>
                <a:rPr lang="en-US" dirty="0"/>
                <a:t>84 cm</a:t>
              </a:r>
              <a:endParaRPr lang="en-CA" dirty="0"/>
            </a:p>
          </p:txBody>
        </p:sp>
      </p:grpSp>
      <p:pic>
        <p:nvPicPr>
          <p:cNvPr id="30" name="Picture 29"/>
          <p:cNvPicPr>
            <a:picLocks noChangeAspect="1"/>
          </p:cNvPicPr>
          <p:nvPr/>
        </p:nvPicPr>
        <p:blipFill>
          <a:blip r:embed="rId5"/>
          <a:stretch>
            <a:fillRect/>
          </a:stretch>
        </p:blipFill>
        <p:spPr>
          <a:xfrm>
            <a:off x="5915619" y="729411"/>
            <a:ext cx="6276381" cy="5408233"/>
          </a:xfrm>
          <a:prstGeom prst="rect">
            <a:avLst/>
          </a:prstGeom>
        </p:spPr>
      </p:pic>
      <p:sp>
        <p:nvSpPr>
          <p:cNvPr id="34" name="Slide Number Placeholder 33"/>
          <p:cNvSpPr>
            <a:spLocks noGrp="1"/>
          </p:cNvSpPr>
          <p:nvPr>
            <p:ph type="sldNum" sz="quarter" idx="12"/>
          </p:nvPr>
        </p:nvSpPr>
        <p:spPr>
          <a:xfrm>
            <a:off x="10879975" y="6424339"/>
            <a:ext cx="1312025" cy="365125"/>
          </a:xfrm>
        </p:spPr>
        <p:txBody>
          <a:bodyPr/>
          <a:lstStyle/>
          <a:p>
            <a:fld id="{E47BC17E-C2C3-47FD-B0E5-CFA42695A56D}" type="slidenum">
              <a:rPr lang="en-US" smtClean="0"/>
              <a:pPr/>
              <a:t>7</a:t>
            </a:fld>
            <a:endParaRPr lang="en-US" dirty="0"/>
          </a:p>
        </p:txBody>
      </p:sp>
      <p:sp>
        <p:nvSpPr>
          <p:cNvPr id="36"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2960950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013B57-F5FD-40B8-A189-DFD562456C22}"/>
              </a:ext>
            </a:extLst>
          </p:cNvPr>
          <p:cNvSpPr>
            <a:spLocks noGrp="1"/>
          </p:cNvSpPr>
          <p:nvPr>
            <p:ph type="title"/>
          </p:nvPr>
        </p:nvSpPr>
        <p:spPr>
          <a:xfrm>
            <a:off x="356616" y="267726"/>
            <a:ext cx="12191999" cy="962451"/>
          </a:xfrm>
        </p:spPr>
        <p:txBody>
          <a:bodyPr/>
          <a:lstStyle/>
          <a:p>
            <a:r>
              <a:rPr lang="en-US" sz="2400" b="1" dirty="0">
                <a:solidFill>
                  <a:srgbClr val="00AAFF"/>
                </a:solidFill>
              </a:rPr>
              <a:t>DTL Gradient </a:t>
            </a:r>
            <a:r>
              <a:rPr lang="en-US" sz="2400" b="1" dirty="0" smtClean="0">
                <a:solidFill>
                  <a:srgbClr val="00AAFF"/>
                </a:solidFill>
              </a:rPr>
              <a:t>Considerations:</a:t>
            </a:r>
            <a:endParaRPr lang="en-CA" sz="2400" b="1" dirty="0">
              <a:solidFill>
                <a:srgbClr val="00AAFF"/>
              </a:solidFill>
            </a:endParaRPr>
          </a:p>
        </p:txBody>
      </p:sp>
      <p:sp>
        <p:nvSpPr>
          <p:cNvPr id="3" name="TextBox 2">
            <a:extLst>
              <a:ext uri="{FF2B5EF4-FFF2-40B4-BE49-F238E27FC236}">
                <a16:creationId xmlns:a16="http://schemas.microsoft.com/office/drawing/2014/main" xmlns="" id="{4218BC52-7754-4143-8C01-FA1444AE722E}"/>
              </a:ext>
            </a:extLst>
          </p:cNvPr>
          <p:cNvSpPr txBox="1"/>
          <p:nvPr/>
        </p:nvSpPr>
        <p:spPr>
          <a:xfrm>
            <a:off x="356616" y="829943"/>
            <a:ext cx="7350470" cy="2062103"/>
          </a:xfrm>
          <a:prstGeom prst="rect">
            <a:avLst/>
          </a:prstGeom>
          <a:noFill/>
          <a:ln>
            <a:noFill/>
          </a:ln>
        </p:spPr>
        <p:txBody>
          <a:bodyPr wrap="square" rtlCol="0">
            <a:spAutoFit/>
          </a:bodyPr>
          <a:lstStyle/>
          <a:p>
            <a:pPr marL="285750" indent="-285750">
              <a:buFont typeface="Arial" panose="020B0604020202020204" pitchFamily="34" charset="0"/>
              <a:buChar char="•"/>
            </a:pPr>
            <a:r>
              <a:rPr lang="en-CA" dirty="0"/>
              <a:t>RF power and </a:t>
            </a:r>
            <a:r>
              <a:rPr lang="en-CA" dirty="0" smtClean="0"/>
              <a:t>Linac </a:t>
            </a:r>
            <a:r>
              <a:rPr lang="en-CA" dirty="0"/>
              <a:t>length are cost drivers</a:t>
            </a:r>
          </a:p>
          <a:p>
            <a:r>
              <a:rPr lang="en-CA" dirty="0"/>
              <a:t>• </a:t>
            </a:r>
            <a:r>
              <a:rPr lang="en-CA" dirty="0" smtClean="0"/>
              <a:t>  RF </a:t>
            </a:r>
            <a:r>
              <a:rPr lang="en-CA" dirty="0"/>
              <a:t>efficiency is characterized by the </a:t>
            </a:r>
            <a:r>
              <a:rPr lang="en-CA" b="1" dirty="0"/>
              <a:t>effective</a:t>
            </a:r>
            <a:r>
              <a:rPr lang="en-CA" dirty="0"/>
              <a:t> </a:t>
            </a:r>
            <a:r>
              <a:rPr lang="en-CA" b="1" dirty="0" smtClean="0"/>
              <a:t>shunt impedance</a:t>
            </a:r>
            <a:endParaRPr lang="en-CA" b="1" dirty="0"/>
          </a:p>
          <a:p>
            <a:r>
              <a:rPr lang="en-CA" dirty="0"/>
              <a:t>• </a:t>
            </a:r>
            <a:r>
              <a:rPr lang="en-CA" dirty="0" smtClean="0"/>
              <a:t>  </a:t>
            </a:r>
            <a:r>
              <a:rPr lang="en-CA" dirty="0" err="1" smtClean="0"/>
              <a:t>Zeff</a:t>
            </a:r>
            <a:r>
              <a:rPr lang="en-CA" dirty="0" smtClean="0"/>
              <a:t> </a:t>
            </a:r>
            <a:r>
              <a:rPr lang="en-CA" dirty="0"/>
              <a:t>~85 MΩ/m for CH and ~45 MΩ/m for Alvarez</a:t>
            </a:r>
          </a:p>
          <a:p>
            <a:r>
              <a:rPr lang="en-CA" dirty="0"/>
              <a:t>• </a:t>
            </a:r>
            <a:r>
              <a:rPr lang="en-CA" dirty="0" smtClean="0"/>
              <a:t>  RF </a:t>
            </a:r>
            <a:r>
              <a:rPr lang="en-CA" dirty="0"/>
              <a:t>dissipated power is dependent on the gradient chosen</a:t>
            </a:r>
          </a:p>
          <a:p>
            <a:r>
              <a:rPr lang="en-CA" dirty="0"/>
              <a:t>• </a:t>
            </a:r>
            <a:r>
              <a:rPr lang="en-CA" dirty="0" smtClean="0"/>
              <a:t>  Alvarez </a:t>
            </a:r>
            <a:r>
              <a:rPr lang="en-CA" dirty="0"/>
              <a:t>at 3 MV/m consumes ~same power as CH at </a:t>
            </a:r>
            <a:r>
              <a:rPr lang="en-CA" dirty="0" smtClean="0"/>
              <a:t>6MV/m for  </a:t>
            </a:r>
          </a:p>
          <a:p>
            <a:r>
              <a:rPr lang="en-CA" dirty="0"/>
              <a:t> </a:t>
            </a:r>
            <a:r>
              <a:rPr lang="en-CA" dirty="0" smtClean="0"/>
              <a:t>   same </a:t>
            </a:r>
            <a:r>
              <a:rPr lang="en-CA" dirty="0"/>
              <a:t>energy gain </a:t>
            </a:r>
            <a:r>
              <a:rPr lang="en-CA" sz="2000" dirty="0"/>
              <a:t/>
            </a:r>
            <a:br>
              <a:rPr lang="en-CA" sz="2000" dirty="0"/>
            </a:br>
            <a:endParaRPr lang="en-CA" sz="2000"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C047E07D-7C89-48AF-BB7A-EE11B0589B5E}"/>
                  </a:ext>
                </a:extLst>
              </p:cNvPr>
              <p:cNvSpPr txBox="1"/>
              <p:nvPr/>
            </p:nvSpPr>
            <p:spPr>
              <a:xfrm>
                <a:off x="7468122" y="1318910"/>
                <a:ext cx="3582187" cy="1078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CA" sz="2800" i="1" smtClean="0">
                          <a:latin typeface="Cambria Math" panose="02040503050406030204" pitchFamily="18" charset="0"/>
                        </a:rPr>
                        <m:t>𝑃</m:t>
                      </m:r>
                      <m:r>
                        <a:rPr lang="en-CA" sz="2800" i="0">
                          <a:latin typeface="Cambria Math" panose="02040503050406030204" pitchFamily="18" charset="0"/>
                        </a:rPr>
                        <m:t>=</m:t>
                      </m:r>
                      <m:f>
                        <m:fPr>
                          <m:ctrlPr>
                            <a:rPr lang="en-CA" sz="2800" i="1">
                              <a:solidFill>
                                <a:srgbClr val="836967"/>
                              </a:solidFill>
                              <a:latin typeface="Cambria Math" panose="02040503050406030204" pitchFamily="18" charset="0"/>
                            </a:rPr>
                          </m:ctrlPr>
                        </m:fPr>
                        <m:num>
                          <m:sSup>
                            <m:sSupPr>
                              <m:ctrlPr>
                                <a:rPr lang="en-CA" sz="2800" i="1">
                                  <a:solidFill>
                                    <a:srgbClr val="836967"/>
                                  </a:solidFill>
                                  <a:latin typeface="Cambria Math" panose="02040503050406030204" pitchFamily="18" charset="0"/>
                                </a:rPr>
                              </m:ctrlPr>
                            </m:sSupPr>
                            <m:e>
                              <m:d>
                                <m:dPr>
                                  <m:ctrlPr>
                                    <a:rPr lang="en-CA" sz="2800" i="1">
                                      <a:solidFill>
                                        <a:srgbClr val="836967"/>
                                      </a:solidFill>
                                      <a:latin typeface="Cambria Math" panose="02040503050406030204" pitchFamily="18" charset="0"/>
                                    </a:rPr>
                                  </m:ctrlPr>
                                </m:dPr>
                                <m:e>
                                  <m:sSub>
                                    <m:sSubPr>
                                      <m:ctrlPr>
                                        <a:rPr lang="en-CA" sz="2800" i="1">
                                          <a:solidFill>
                                            <a:srgbClr val="836967"/>
                                          </a:solidFill>
                                          <a:latin typeface="Cambria Math" panose="02040503050406030204" pitchFamily="18" charset="0"/>
                                        </a:rPr>
                                      </m:ctrlPr>
                                    </m:sSubPr>
                                    <m:e>
                                      <m:r>
                                        <a:rPr lang="en-CA" sz="2800" i="1">
                                          <a:latin typeface="Cambria Math" panose="02040503050406030204" pitchFamily="18" charset="0"/>
                                        </a:rPr>
                                        <m:t>𝐸</m:t>
                                      </m:r>
                                    </m:e>
                                    <m:sub>
                                      <m:r>
                                        <a:rPr lang="en-CA" sz="2800" i="1">
                                          <a:latin typeface="Cambria Math" panose="02040503050406030204" pitchFamily="18" charset="0"/>
                                        </a:rPr>
                                        <m:t>𝑎</m:t>
                                      </m:r>
                                    </m:sub>
                                  </m:sSub>
                                  <m:r>
                                    <a:rPr lang="en-CA" sz="2800" i="1">
                                      <a:latin typeface="Cambria Math" panose="02040503050406030204" pitchFamily="18" charset="0"/>
                                    </a:rPr>
                                    <m:t>𝐿</m:t>
                                  </m:r>
                                </m:e>
                              </m:d>
                            </m:e>
                            <m:sup>
                              <m:r>
                                <a:rPr lang="en-CA" sz="2800" i="0">
                                  <a:latin typeface="Cambria Math" panose="02040503050406030204" pitchFamily="18" charset="0"/>
                                </a:rPr>
                                <m:t>2</m:t>
                              </m:r>
                            </m:sup>
                          </m:sSup>
                        </m:num>
                        <m:den>
                          <m:sSub>
                            <m:sSubPr>
                              <m:ctrlPr>
                                <a:rPr lang="en-CA" sz="2800" i="1">
                                  <a:solidFill>
                                    <a:srgbClr val="836967"/>
                                  </a:solidFill>
                                  <a:latin typeface="Cambria Math" panose="02040503050406030204" pitchFamily="18" charset="0"/>
                                </a:rPr>
                              </m:ctrlPr>
                            </m:sSubPr>
                            <m:e>
                              <m:r>
                                <a:rPr lang="en-CA" sz="2800" i="1">
                                  <a:latin typeface="Cambria Math" panose="02040503050406030204" pitchFamily="18" charset="0"/>
                                </a:rPr>
                                <m:t>𝑍</m:t>
                              </m:r>
                            </m:e>
                            <m:sub>
                              <m:r>
                                <a:rPr lang="en-CA" sz="2800" i="1">
                                  <a:latin typeface="Cambria Math" panose="02040503050406030204" pitchFamily="18" charset="0"/>
                                </a:rPr>
                                <m:t>𝑒𝑓𝑓</m:t>
                              </m:r>
                            </m:sub>
                          </m:sSub>
                          <m:r>
                            <a:rPr lang="en-CA" sz="2800" i="1">
                              <a:latin typeface="Cambria Math" panose="02040503050406030204" pitchFamily="18" charset="0"/>
                            </a:rPr>
                            <m:t>𝐿</m:t>
                          </m:r>
                        </m:den>
                      </m:f>
                      <m:r>
                        <a:rPr lang="en-CA" sz="2800" i="0">
                          <a:latin typeface="Cambria Math" panose="02040503050406030204" pitchFamily="18" charset="0"/>
                        </a:rPr>
                        <m:t>+</m:t>
                      </m:r>
                      <m:sSub>
                        <m:sSubPr>
                          <m:ctrlPr>
                            <a:rPr lang="en-CA" sz="2800" i="1">
                              <a:solidFill>
                                <a:srgbClr val="836967"/>
                              </a:solidFill>
                              <a:latin typeface="Cambria Math" panose="02040503050406030204" pitchFamily="18" charset="0"/>
                            </a:rPr>
                          </m:ctrlPr>
                        </m:sSubPr>
                        <m:e>
                          <m:r>
                            <a:rPr lang="en-CA" sz="2800" i="1">
                              <a:latin typeface="Cambria Math" panose="02040503050406030204" pitchFamily="18" charset="0"/>
                            </a:rPr>
                            <m:t>𝐼</m:t>
                          </m:r>
                        </m:e>
                        <m:sub>
                          <m:r>
                            <a:rPr lang="en-CA" sz="2800" i="1">
                              <a:latin typeface="Cambria Math" panose="02040503050406030204" pitchFamily="18" charset="0"/>
                            </a:rPr>
                            <m:t>𝑏</m:t>
                          </m:r>
                        </m:sub>
                      </m:sSub>
                      <m:r>
                        <a:rPr lang="en-CA" sz="2800" i="0">
                          <a:latin typeface="Cambria Math" panose="02040503050406030204" pitchFamily="18" charset="0"/>
                        </a:rPr>
                        <m:t>∆</m:t>
                      </m:r>
                      <m:r>
                        <a:rPr lang="en-CA" sz="2800" i="1">
                          <a:latin typeface="Cambria Math" panose="02040503050406030204" pitchFamily="18" charset="0"/>
                        </a:rPr>
                        <m:t>𝑊</m:t>
                      </m:r>
                    </m:oMath>
                  </m:oMathPara>
                </a14:m>
                <a:endParaRPr lang="en-CA" sz="2800" dirty="0"/>
              </a:p>
            </p:txBody>
          </p:sp>
        </mc:Choice>
        <mc:Fallback xmlns="">
          <p:sp>
            <p:nvSpPr>
              <p:cNvPr id="5" name="TextBox 4">
                <a:extLst>
                  <a:ext uri="{FF2B5EF4-FFF2-40B4-BE49-F238E27FC236}">
                    <a16:creationId xmlns:a16="http://schemas.microsoft.com/office/drawing/2014/main" id="{C047E07D-7C89-48AF-BB7A-EE11B0589B5E}"/>
                  </a:ext>
                </a:extLst>
              </p:cNvPr>
              <p:cNvSpPr txBox="1">
                <a:spLocks noRot="1" noChangeAspect="1" noMove="1" noResize="1" noEditPoints="1" noAdjustHandles="1" noChangeArrowheads="1" noChangeShapeType="1" noTextEdit="1"/>
              </p:cNvSpPr>
              <p:nvPr/>
            </p:nvSpPr>
            <p:spPr>
              <a:xfrm>
                <a:off x="7468122" y="1318910"/>
                <a:ext cx="3582187" cy="1078309"/>
              </a:xfrm>
              <a:prstGeom prst="rect">
                <a:avLst/>
              </a:prstGeom>
              <a:blipFill>
                <a:blip r:embed="rId3"/>
                <a:stretch>
                  <a:fillRect/>
                </a:stretch>
              </a:blipFill>
            </p:spPr>
            <p:txBody>
              <a:bodyPr/>
              <a:lstStyle/>
              <a:p>
                <a:r>
                  <a:rPr lang="en-US">
                    <a:noFill/>
                  </a:rPr>
                  <a:t> </a:t>
                </a:r>
              </a:p>
            </p:txBody>
          </p:sp>
        </mc:Fallback>
      </mc:AlternateContent>
      <p:grpSp>
        <p:nvGrpSpPr>
          <p:cNvPr id="4" name="Group 3">
            <a:extLst>
              <a:ext uri="{FF2B5EF4-FFF2-40B4-BE49-F238E27FC236}">
                <a16:creationId xmlns:a16="http://schemas.microsoft.com/office/drawing/2014/main" xmlns="" id="{A208C95A-B87A-2D49-ECB8-0332ACDFA832}"/>
              </a:ext>
            </a:extLst>
          </p:cNvPr>
          <p:cNvGrpSpPr/>
          <p:nvPr/>
        </p:nvGrpSpPr>
        <p:grpSpPr>
          <a:xfrm>
            <a:off x="753374" y="3054029"/>
            <a:ext cx="5488789" cy="3422729"/>
            <a:chOff x="6470122" y="3431567"/>
            <a:chExt cx="4959096" cy="2950464"/>
          </a:xfrm>
        </p:grpSpPr>
        <p:pic>
          <p:nvPicPr>
            <p:cNvPr id="9" name="Picture 8">
              <a:extLst>
                <a:ext uri="{FF2B5EF4-FFF2-40B4-BE49-F238E27FC236}">
                  <a16:creationId xmlns:a16="http://schemas.microsoft.com/office/drawing/2014/main" xmlns="" id="{FAA7D795-F15B-43DA-930B-A18D8F490243}"/>
                </a:ext>
              </a:extLst>
            </p:cNvPr>
            <p:cNvPicPr>
              <a:picLocks noChangeAspect="1"/>
            </p:cNvPicPr>
            <p:nvPr/>
          </p:nvPicPr>
          <p:blipFill>
            <a:blip r:embed="rId4"/>
            <a:stretch>
              <a:fillRect/>
            </a:stretch>
          </p:blipFill>
          <p:spPr>
            <a:xfrm>
              <a:off x="6470122" y="3431567"/>
              <a:ext cx="4959096" cy="2950464"/>
            </a:xfrm>
            <a:prstGeom prst="rect">
              <a:avLst/>
            </a:prstGeom>
            <a:ln>
              <a:noFill/>
            </a:ln>
            <a:effectLst>
              <a:outerShdw blurRad="190500" algn="tl" rotWithShape="0">
                <a:srgbClr val="000000">
                  <a:alpha val="70000"/>
                </a:srgbClr>
              </a:outerShdw>
            </a:effectLst>
          </p:spPr>
        </p:pic>
        <p:sp>
          <p:nvSpPr>
            <p:cNvPr id="12" name="TextBox 11">
              <a:extLst>
                <a:ext uri="{FF2B5EF4-FFF2-40B4-BE49-F238E27FC236}">
                  <a16:creationId xmlns:a16="http://schemas.microsoft.com/office/drawing/2014/main" xmlns="" id="{FED5DF84-A4EA-4F61-BB67-8B6CFB0FCD80}"/>
                </a:ext>
              </a:extLst>
            </p:cNvPr>
            <p:cNvSpPr txBox="1"/>
            <p:nvPr/>
          </p:nvSpPr>
          <p:spPr>
            <a:xfrm>
              <a:off x="9639300" y="4254500"/>
              <a:ext cx="1193800" cy="369332"/>
            </a:xfrm>
            <a:prstGeom prst="rect">
              <a:avLst/>
            </a:prstGeom>
            <a:noFill/>
          </p:spPr>
          <p:txBody>
            <a:bodyPr wrap="square" rtlCol="0">
              <a:spAutoFit/>
            </a:bodyPr>
            <a:lstStyle/>
            <a:p>
              <a:r>
                <a:rPr lang="en-US" dirty="0"/>
                <a:t>CH</a:t>
              </a:r>
              <a:endParaRPr lang="en-CA" dirty="0"/>
            </a:p>
          </p:txBody>
        </p:sp>
        <p:sp>
          <p:nvSpPr>
            <p:cNvPr id="18" name="TextBox 17">
              <a:extLst>
                <a:ext uri="{FF2B5EF4-FFF2-40B4-BE49-F238E27FC236}">
                  <a16:creationId xmlns:a16="http://schemas.microsoft.com/office/drawing/2014/main" xmlns="" id="{E5EE8B45-5775-4E18-9291-C302B28B3C22}"/>
                </a:ext>
              </a:extLst>
            </p:cNvPr>
            <p:cNvSpPr txBox="1"/>
            <p:nvPr/>
          </p:nvSpPr>
          <p:spPr>
            <a:xfrm>
              <a:off x="7772400" y="4762995"/>
              <a:ext cx="1193800" cy="369332"/>
            </a:xfrm>
            <a:prstGeom prst="rect">
              <a:avLst/>
            </a:prstGeom>
            <a:noFill/>
          </p:spPr>
          <p:txBody>
            <a:bodyPr wrap="square" rtlCol="0">
              <a:spAutoFit/>
            </a:bodyPr>
            <a:lstStyle/>
            <a:p>
              <a:r>
                <a:rPr lang="en-US" dirty="0"/>
                <a:t>Alvarez</a:t>
              </a:r>
              <a:endParaRPr lang="en-CA" dirty="0"/>
            </a:p>
          </p:txBody>
        </p:sp>
      </p:grpSp>
      <p:pic>
        <p:nvPicPr>
          <p:cNvPr id="7" name="Picture 6"/>
          <p:cNvPicPr>
            <a:picLocks noChangeAspect="1"/>
          </p:cNvPicPr>
          <p:nvPr/>
        </p:nvPicPr>
        <p:blipFill>
          <a:blip r:embed="rId5"/>
          <a:stretch>
            <a:fillRect/>
          </a:stretch>
        </p:blipFill>
        <p:spPr>
          <a:xfrm>
            <a:off x="6305591" y="3054030"/>
            <a:ext cx="5907248" cy="3422729"/>
          </a:xfrm>
          <a:prstGeom prst="rect">
            <a:avLst/>
          </a:prstGeom>
          <a:ln>
            <a:noFill/>
          </a:ln>
          <a:effectLst>
            <a:outerShdw blurRad="292100" dist="139700" dir="2700000" algn="tl" rotWithShape="0">
              <a:srgbClr val="333333">
                <a:alpha val="65000"/>
              </a:srgbClr>
            </a:outerShdw>
          </a:effectLst>
        </p:spPr>
      </p:pic>
      <p:sp>
        <p:nvSpPr>
          <p:cNvPr id="15"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
        <p:nvSpPr>
          <p:cNvPr id="10" name="Slide Number Placeholder 9"/>
          <p:cNvSpPr>
            <a:spLocks noGrp="1"/>
          </p:cNvSpPr>
          <p:nvPr>
            <p:ph type="sldNum" sz="quarter" idx="12"/>
          </p:nvPr>
        </p:nvSpPr>
        <p:spPr>
          <a:xfrm>
            <a:off x="10879975" y="6458593"/>
            <a:ext cx="1312025" cy="365125"/>
          </a:xfrm>
        </p:spPr>
        <p:txBody>
          <a:bodyPr/>
          <a:lstStyle/>
          <a:p>
            <a:fld id="{E47BC17E-C2C3-47FD-B0E5-CFA42695A56D}" type="slidenum">
              <a:rPr lang="en-US" smtClean="0"/>
              <a:pPr/>
              <a:t>8</a:t>
            </a:fld>
            <a:endParaRPr lang="en-US" dirty="0"/>
          </a:p>
        </p:txBody>
      </p:sp>
    </p:spTree>
    <p:extLst>
      <p:ext uri="{BB962C8B-B14F-4D97-AF65-F5344CB8AC3E}">
        <p14:creationId xmlns:p14="http://schemas.microsoft.com/office/powerpoint/2010/main" val="609819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82F503-B8F1-4966-8667-F5655BAC98A9}"/>
              </a:ext>
            </a:extLst>
          </p:cNvPr>
          <p:cNvSpPr>
            <a:spLocks noGrp="1"/>
          </p:cNvSpPr>
          <p:nvPr>
            <p:ph type="title"/>
          </p:nvPr>
        </p:nvSpPr>
        <p:spPr>
          <a:xfrm>
            <a:off x="552659" y="371586"/>
            <a:ext cx="12192000" cy="1052831"/>
          </a:xfrm>
        </p:spPr>
        <p:txBody>
          <a:bodyPr>
            <a:normAutofit/>
          </a:bodyPr>
          <a:lstStyle/>
          <a:p>
            <a:r>
              <a:rPr lang="en-US" sz="2400" b="1" dirty="0" smtClean="0">
                <a:solidFill>
                  <a:srgbClr val="00AAFF"/>
                </a:solidFill>
                <a:latin typeface="Arial" panose="020B0604020202020204" pitchFamily="34" charset="0"/>
                <a:cs typeface="Arial" panose="020B0604020202020204" pitchFamily="34" charset="0"/>
              </a:rPr>
              <a:t>Alvarez DTL:</a:t>
            </a:r>
            <a:endParaRPr lang="en-CA" sz="2400" b="1" dirty="0">
              <a:solidFill>
                <a:srgbClr val="00AAFF"/>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76D00CEA-8CBC-4F93-9EF5-55E601B5AA0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6960" y="4186697"/>
            <a:ext cx="6056901" cy="1964239"/>
          </a:xfrm>
          <a:prstGeom prst="rect">
            <a:avLst/>
          </a:prstGeom>
          <a:noFill/>
          <a:ln>
            <a:noFill/>
          </a:ln>
        </p:spPr>
      </p:pic>
      <p:pic>
        <p:nvPicPr>
          <p:cNvPr id="4" name="Picture 3">
            <a:extLst>
              <a:ext uri="{FF2B5EF4-FFF2-40B4-BE49-F238E27FC236}">
                <a16:creationId xmlns="" xmlns:a16="http://schemas.microsoft.com/office/drawing/2014/main" id="{1A112D1B-D12E-41A7-BFB0-5FA318B4AB0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481" y="4152171"/>
            <a:ext cx="5453577" cy="2042077"/>
          </a:xfrm>
          <a:prstGeom prst="rect">
            <a:avLst/>
          </a:prstGeom>
          <a:noFill/>
          <a:ln>
            <a:noFill/>
          </a:ln>
        </p:spPr>
      </p:pic>
      <p:sp>
        <p:nvSpPr>
          <p:cNvPr id="5" name="TextBox 4">
            <a:extLst>
              <a:ext uri="{FF2B5EF4-FFF2-40B4-BE49-F238E27FC236}">
                <a16:creationId xmlns="" xmlns:a16="http://schemas.microsoft.com/office/drawing/2014/main" id="{1E480175-3A0A-4E56-AB4F-B73E1424FF95}"/>
              </a:ext>
            </a:extLst>
          </p:cNvPr>
          <p:cNvSpPr txBox="1"/>
          <p:nvPr/>
        </p:nvSpPr>
        <p:spPr>
          <a:xfrm>
            <a:off x="476480" y="1152369"/>
            <a:ext cx="6411999" cy="2616101"/>
          </a:xfrm>
          <a:prstGeom prst="rect">
            <a:avLst/>
          </a:prstGeom>
          <a:noFill/>
        </p:spPr>
        <p:txBody>
          <a:bodyPr wrap="square" rtlCol="0">
            <a:spAutoFit/>
          </a:bodyPr>
          <a:lstStyle/>
          <a:p>
            <a:pPr marL="285750" indent="-285750" algn="just">
              <a:spcBef>
                <a:spcPts val="600"/>
              </a:spcBef>
              <a:buFont typeface="Arial" panose="020B0604020202020204" pitchFamily="34" charset="0"/>
              <a:buChar char="•"/>
            </a:pPr>
            <a:r>
              <a:rPr lang="en-US" dirty="0"/>
              <a:t>Strong transverse focusing with inclusion of PMQs or EMQ in every second drift tube in FODO lattice - Longitudinal focusing with -30deg synchronous phase</a:t>
            </a:r>
          </a:p>
          <a:p>
            <a:pPr marL="285750" indent="-285750" algn="just">
              <a:spcBef>
                <a:spcPts val="600"/>
              </a:spcBef>
              <a:buFont typeface="Arial" panose="020B0604020202020204" pitchFamily="34" charset="0"/>
              <a:buChar char="•"/>
            </a:pPr>
            <a:r>
              <a:rPr lang="en-US" dirty="0"/>
              <a:t>Two variants simulated </a:t>
            </a:r>
          </a:p>
          <a:p>
            <a:pPr marL="742950" lvl="1" indent="-285750" algn="just">
              <a:spcBef>
                <a:spcPts val="600"/>
              </a:spcBef>
              <a:buFont typeface="Wingdings" panose="05000000000000000000" pitchFamily="2" charset="2"/>
              <a:buChar char="ü"/>
            </a:pPr>
            <a:r>
              <a:rPr lang="en-US" dirty="0"/>
              <a:t>Variant 1 – no MEBT but with adjustable quads in first four drift tubes for transverse matching to the FODO</a:t>
            </a:r>
          </a:p>
          <a:p>
            <a:pPr marL="742950" lvl="1" indent="-285750" algn="just">
              <a:spcBef>
                <a:spcPts val="600"/>
              </a:spcBef>
              <a:buFont typeface="Wingdings" panose="05000000000000000000" pitchFamily="2" charset="2"/>
              <a:buChar char="ü"/>
            </a:pPr>
            <a:r>
              <a:rPr lang="en-US" dirty="0"/>
              <a:t>Variant 2 – 4Q MEBT with</a:t>
            </a:r>
            <a:r>
              <a:rPr lang="en-US" dirty="0">
                <a:solidFill>
                  <a:srgbClr val="FF0000"/>
                </a:solidFill>
              </a:rPr>
              <a:t> </a:t>
            </a:r>
            <a:r>
              <a:rPr lang="en-US" dirty="0"/>
              <a:t>buncher</a:t>
            </a:r>
          </a:p>
          <a:p>
            <a:pPr algn="just">
              <a:spcBef>
                <a:spcPts val="600"/>
              </a:spcBef>
            </a:pPr>
            <a:endParaRPr lang="en-US" dirty="0"/>
          </a:p>
        </p:txBody>
      </p:sp>
      <p:sp>
        <p:nvSpPr>
          <p:cNvPr id="14" name="TextBox 13">
            <a:extLst>
              <a:ext uri="{FF2B5EF4-FFF2-40B4-BE49-F238E27FC236}">
                <a16:creationId xmlns="" xmlns:a16="http://schemas.microsoft.com/office/drawing/2014/main" id="{FE045666-80F8-4DF2-A526-2D78956BF9EB}"/>
              </a:ext>
            </a:extLst>
          </p:cNvPr>
          <p:cNvSpPr txBox="1"/>
          <p:nvPr/>
        </p:nvSpPr>
        <p:spPr>
          <a:xfrm>
            <a:off x="3791802" y="4235484"/>
            <a:ext cx="2808048" cy="369332"/>
          </a:xfrm>
          <a:prstGeom prst="rect">
            <a:avLst/>
          </a:prstGeom>
          <a:noFill/>
        </p:spPr>
        <p:txBody>
          <a:bodyPr wrap="square" rtlCol="0">
            <a:spAutoFit/>
          </a:bodyPr>
          <a:lstStyle/>
          <a:p>
            <a:r>
              <a:rPr lang="en-US" b="1" dirty="0"/>
              <a:t>Variant 1, L=2.6 m</a:t>
            </a:r>
            <a:endParaRPr lang="en-CA" b="1" dirty="0"/>
          </a:p>
        </p:txBody>
      </p:sp>
      <p:sp>
        <p:nvSpPr>
          <p:cNvPr id="15" name="TextBox 14">
            <a:extLst>
              <a:ext uri="{FF2B5EF4-FFF2-40B4-BE49-F238E27FC236}">
                <a16:creationId xmlns="" xmlns:a16="http://schemas.microsoft.com/office/drawing/2014/main" id="{E969C028-AF88-4EA1-817B-1ECC52C008F7}"/>
              </a:ext>
            </a:extLst>
          </p:cNvPr>
          <p:cNvSpPr txBox="1"/>
          <p:nvPr/>
        </p:nvSpPr>
        <p:spPr>
          <a:xfrm>
            <a:off x="10086012" y="4186697"/>
            <a:ext cx="2808048" cy="369332"/>
          </a:xfrm>
          <a:prstGeom prst="rect">
            <a:avLst/>
          </a:prstGeom>
          <a:noFill/>
        </p:spPr>
        <p:txBody>
          <a:bodyPr wrap="square" rtlCol="0">
            <a:spAutoFit/>
          </a:bodyPr>
          <a:lstStyle/>
          <a:p>
            <a:r>
              <a:rPr lang="en-US" b="1" dirty="0"/>
              <a:t>Variant 2, L=3.4 m</a:t>
            </a:r>
            <a:endParaRPr lang="en-CA" b="1" dirty="0"/>
          </a:p>
        </p:txBody>
      </p:sp>
      <p:pic>
        <p:nvPicPr>
          <p:cNvPr id="7" name="Picture 6"/>
          <p:cNvPicPr>
            <a:picLocks noChangeAspect="1"/>
          </p:cNvPicPr>
          <p:nvPr/>
        </p:nvPicPr>
        <p:blipFill>
          <a:blip r:embed="rId5"/>
          <a:stretch>
            <a:fillRect/>
          </a:stretch>
        </p:blipFill>
        <p:spPr>
          <a:xfrm>
            <a:off x="7302976" y="1152369"/>
            <a:ext cx="4187060" cy="2253545"/>
          </a:xfrm>
          <a:prstGeom prst="rect">
            <a:avLst/>
          </a:prstGeom>
        </p:spPr>
      </p:pic>
      <p:sp>
        <p:nvSpPr>
          <p:cNvPr id="8" name="Slide Number Placeholder 7"/>
          <p:cNvSpPr>
            <a:spLocks noGrp="1"/>
          </p:cNvSpPr>
          <p:nvPr>
            <p:ph type="sldNum" sz="quarter" idx="12"/>
          </p:nvPr>
        </p:nvSpPr>
        <p:spPr>
          <a:xfrm>
            <a:off x="11101937" y="6449563"/>
            <a:ext cx="1312025" cy="365125"/>
          </a:xfrm>
        </p:spPr>
        <p:txBody>
          <a:bodyPr/>
          <a:lstStyle/>
          <a:p>
            <a:fld id="{E47BC17E-C2C3-47FD-B0E5-CFA42695A56D}" type="slidenum">
              <a:rPr lang="en-US" smtClean="0"/>
              <a:pPr/>
              <a:t>9</a:t>
            </a:fld>
            <a:endParaRPr lang="en-US" dirty="0"/>
          </a:p>
        </p:txBody>
      </p:sp>
      <p:sp>
        <p:nvSpPr>
          <p:cNvPr id="18" name="Footer Placeholder 1"/>
          <p:cNvSpPr txBox="1">
            <a:spLocks/>
          </p:cNvSpPr>
          <p:nvPr/>
        </p:nvSpPr>
        <p:spPr>
          <a:xfrm>
            <a:off x="600364" y="6492875"/>
            <a:ext cx="1205179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200" dirty="0" smtClean="0"/>
              <a:t>Design Considerations for a Proton Linac for a Compact Accelerator Based Neutron Source (CANS) for Canada     M.Abbaslou  Feb.27, 2025  </a:t>
            </a:r>
            <a:endParaRPr lang="en-US" sz="1200" dirty="0"/>
          </a:p>
        </p:txBody>
      </p:sp>
    </p:spTree>
    <p:extLst>
      <p:ext uri="{BB962C8B-B14F-4D97-AF65-F5344CB8AC3E}">
        <p14:creationId xmlns:p14="http://schemas.microsoft.com/office/powerpoint/2010/main" val="3018271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5">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FF5D1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UMF_Scientific_Presentation_02" id="{C6E3CFC5-42D0-D84D-8CA2-7369E6D9B4BD}" vid="{5122411F-217A-8C42-B94E-36C0DAABB69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8746</TotalTime>
  <Words>2738</Words>
  <Application>Microsoft Office PowerPoint</Application>
  <PresentationFormat>Widescreen</PresentationFormat>
  <Paragraphs>461</Paragraphs>
  <Slides>19</Slides>
  <Notes>19</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19</vt:i4>
      </vt:variant>
    </vt:vector>
  </HeadingPairs>
  <TitlesOfParts>
    <vt:vector size="39" baseType="lpstr">
      <vt:lpstr>Arial</vt:lpstr>
      <vt:lpstr>Arial Black</vt:lpstr>
      <vt:lpstr>ArialMT</vt:lpstr>
      <vt:lpstr>Calibri</vt:lpstr>
      <vt:lpstr>Calibri-Italic</vt:lpstr>
      <vt:lpstr>Cambria Math</vt:lpstr>
      <vt:lpstr>inherit</vt:lpstr>
      <vt:lpstr>Lucida Grande</vt:lpstr>
      <vt:lpstr>MS Mincho</vt:lpstr>
      <vt:lpstr>Palatino Linotype</vt:lpstr>
      <vt:lpstr>Roboto</vt:lpstr>
      <vt:lpstr>Segoe UI</vt:lpstr>
      <vt:lpstr>Symbol</vt:lpstr>
      <vt:lpstr>SymbolMT</vt:lpstr>
      <vt:lpstr>Times New Roman</vt:lpstr>
      <vt:lpstr>TimesNewRoman</vt:lpstr>
      <vt:lpstr>TimesNewRomanPSMT</vt:lpstr>
      <vt:lpstr>Verdana</vt:lpstr>
      <vt:lpstr>Wingdings</vt:lpstr>
      <vt:lpstr>Office Theme</vt:lpstr>
      <vt:lpstr>Design Considerations for a Proton Linac for a Compact Accelerator Based Neutron Source (CANS) for Canada</vt:lpstr>
      <vt:lpstr>Overview</vt:lpstr>
      <vt:lpstr>PC-CANS:</vt:lpstr>
      <vt:lpstr>Frequency of RFQ and DTL:</vt:lpstr>
      <vt:lpstr>RFQ variants:</vt:lpstr>
      <vt:lpstr>DTL Variants:</vt:lpstr>
      <vt:lpstr>MEBT section:</vt:lpstr>
      <vt:lpstr>DTL Gradient Considerations:</vt:lpstr>
      <vt:lpstr>Alvarez DTL:</vt:lpstr>
      <vt:lpstr>PARMILA and LANA:</vt:lpstr>
      <vt:lpstr>CH Structures:</vt:lpstr>
      <vt:lpstr>CH - Variant 3: KONUS or zero degree-PARMILA and LANA:</vt:lpstr>
      <vt:lpstr>APF DTL– Variant 8:</vt:lpstr>
      <vt:lpstr>PowerPoint Presentation</vt:lpstr>
      <vt:lpstr>Longitudinal acceptance:</vt:lpstr>
      <vt:lpstr>Transverse acceptance:</vt:lpstr>
      <vt:lpstr>DTL – Length including MEBT excluding HEBT :</vt:lpstr>
      <vt:lpstr>Conclusion: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Adegun</dc:creator>
  <cp:lastModifiedBy>Administrator</cp:lastModifiedBy>
  <cp:revision>662</cp:revision>
  <dcterms:created xsi:type="dcterms:W3CDTF">2019-07-28T21:26:55Z</dcterms:created>
  <dcterms:modified xsi:type="dcterms:W3CDTF">2025-02-27T23:37:29Z</dcterms:modified>
</cp:coreProperties>
</file>